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3.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4.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5.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6.xml" ContentType="application/vnd.openxmlformats-officedocument.theme+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theme/theme7.xml" ContentType="application/vnd.openxmlformats-officedocument.theme+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theme/theme8.xml" ContentType="application/vnd.openxmlformats-officedocument.theme+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85" r:id="rId1"/>
    <p:sldMasterId id="2147483805" r:id="rId2"/>
    <p:sldMasterId id="2147483825" r:id="rId3"/>
    <p:sldMasterId id="2147483843" r:id="rId4"/>
    <p:sldMasterId id="2147483862" r:id="rId5"/>
    <p:sldMasterId id="2147483881" r:id="rId6"/>
    <p:sldMasterId id="2147483900" r:id="rId7"/>
    <p:sldMasterId id="2147483922" r:id="rId8"/>
    <p:sldMasterId id="2147483941" r:id="rId9"/>
  </p:sldMasterIdLst>
  <p:notesMasterIdLst>
    <p:notesMasterId r:id="rId68"/>
  </p:notesMasterIdLst>
  <p:handoutMasterIdLst>
    <p:handoutMasterId r:id="rId69"/>
  </p:handoutMasterIdLst>
  <p:sldIdLst>
    <p:sldId id="498" r:id="rId10"/>
    <p:sldId id="442" r:id="rId11"/>
    <p:sldId id="528" r:id="rId12"/>
    <p:sldId id="502" r:id="rId13"/>
    <p:sldId id="547" r:id="rId14"/>
    <p:sldId id="486" r:id="rId15"/>
    <p:sldId id="446" r:id="rId16"/>
    <p:sldId id="382" r:id="rId17"/>
    <p:sldId id="473" r:id="rId18"/>
    <p:sldId id="529" r:id="rId19"/>
    <p:sldId id="491" r:id="rId20"/>
    <p:sldId id="492" r:id="rId21"/>
    <p:sldId id="467" r:id="rId22"/>
    <p:sldId id="386" r:id="rId23"/>
    <p:sldId id="506" r:id="rId24"/>
    <p:sldId id="413" r:id="rId25"/>
    <p:sldId id="503" r:id="rId26"/>
    <p:sldId id="468" r:id="rId27"/>
    <p:sldId id="459" r:id="rId28"/>
    <p:sldId id="388" r:id="rId29"/>
    <p:sldId id="494" r:id="rId30"/>
    <p:sldId id="504" r:id="rId31"/>
    <p:sldId id="470" r:id="rId32"/>
    <p:sldId id="435" r:id="rId33"/>
    <p:sldId id="500" r:id="rId34"/>
    <p:sldId id="541" r:id="rId35"/>
    <p:sldId id="542" r:id="rId36"/>
    <p:sldId id="495" r:id="rId37"/>
    <p:sldId id="532" r:id="rId38"/>
    <p:sldId id="321" r:id="rId39"/>
    <p:sldId id="538" r:id="rId40"/>
    <p:sldId id="324" r:id="rId41"/>
    <p:sldId id="507" r:id="rId42"/>
    <p:sldId id="338" r:id="rId43"/>
    <p:sldId id="426" r:id="rId44"/>
    <p:sldId id="342" r:id="rId45"/>
    <p:sldId id="543" r:id="rId46"/>
    <p:sldId id="345" r:id="rId47"/>
    <p:sldId id="524" r:id="rId48"/>
    <p:sldId id="351" r:id="rId49"/>
    <p:sldId id="352" r:id="rId50"/>
    <p:sldId id="354" r:id="rId51"/>
    <p:sldId id="546" r:id="rId52"/>
    <p:sldId id="523" r:id="rId53"/>
    <p:sldId id="553" r:id="rId54"/>
    <p:sldId id="552" r:id="rId55"/>
    <p:sldId id="476" r:id="rId56"/>
    <p:sldId id="544" r:id="rId57"/>
    <p:sldId id="533" r:id="rId58"/>
    <p:sldId id="535" r:id="rId59"/>
    <p:sldId id="394" r:id="rId60"/>
    <p:sldId id="489" r:id="rId61"/>
    <p:sldId id="509" r:id="rId62"/>
    <p:sldId id="516" r:id="rId63"/>
    <p:sldId id="539" r:id="rId64"/>
    <p:sldId id="540" r:id="rId65"/>
    <p:sldId id="548" r:id="rId66"/>
    <p:sldId id="545" r:id="rId67"/>
  </p:sldIdLst>
  <p:sldSz cx="9144000" cy="6858000" type="screen4x3"/>
  <p:notesSz cx="7010400" cy="9236075"/>
  <p:defaultTextStyle>
    <a:defPPr>
      <a:defRPr lang="en-US"/>
    </a:defPPr>
    <a:lvl1pPr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1pPr>
    <a:lvl2pPr marL="4572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2pPr>
    <a:lvl3pPr marL="9144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3pPr>
    <a:lvl4pPr marL="13716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4pPr>
    <a:lvl5pPr marL="18288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5pPr>
    <a:lvl6pPr marL="22860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6pPr>
    <a:lvl7pPr marL="27432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7pPr>
    <a:lvl8pPr marL="32004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8pPr>
    <a:lvl9pPr marL="36576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9pPr>
  </p:defaultTextStyle>
  <p:extLst>
    <p:ext uri="{521415D9-36F7-43E2-AB2F-B90AF26B5E84}">
      <p14:sectionLst xmlns:p14="http://schemas.microsoft.com/office/powerpoint/2010/main">
        <p14:section name="Default Section" id="{B88CB9F6-0822-49C9-8AAA-80BFFF30F3D0}">
          <p14:sldIdLst>
            <p14:sldId id="498"/>
            <p14:sldId id="442"/>
            <p14:sldId id="528"/>
            <p14:sldId id="502"/>
            <p14:sldId id="547"/>
            <p14:sldId id="486"/>
            <p14:sldId id="446"/>
            <p14:sldId id="382"/>
            <p14:sldId id="473"/>
            <p14:sldId id="529"/>
            <p14:sldId id="491"/>
            <p14:sldId id="492"/>
            <p14:sldId id="467"/>
            <p14:sldId id="386"/>
            <p14:sldId id="506"/>
            <p14:sldId id="413"/>
            <p14:sldId id="503"/>
            <p14:sldId id="468"/>
            <p14:sldId id="459"/>
            <p14:sldId id="388"/>
            <p14:sldId id="494"/>
            <p14:sldId id="504"/>
            <p14:sldId id="470"/>
            <p14:sldId id="435"/>
            <p14:sldId id="500"/>
            <p14:sldId id="541"/>
            <p14:sldId id="542"/>
            <p14:sldId id="495"/>
            <p14:sldId id="532"/>
            <p14:sldId id="321"/>
            <p14:sldId id="538"/>
            <p14:sldId id="324"/>
            <p14:sldId id="507"/>
            <p14:sldId id="338"/>
            <p14:sldId id="426"/>
            <p14:sldId id="342"/>
            <p14:sldId id="543"/>
            <p14:sldId id="345"/>
            <p14:sldId id="524"/>
            <p14:sldId id="351"/>
            <p14:sldId id="352"/>
            <p14:sldId id="354"/>
            <p14:sldId id="546"/>
            <p14:sldId id="523"/>
            <p14:sldId id="553"/>
            <p14:sldId id="552"/>
            <p14:sldId id="476"/>
            <p14:sldId id="544"/>
            <p14:sldId id="533"/>
            <p14:sldId id="535"/>
            <p14:sldId id="394"/>
            <p14:sldId id="489"/>
            <p14:sldId id="509"/>
            <p14:sldId id="516"/>
            <p14:sldId id="539"/>
            <p14:sldId id="540"/>
            <p14:sldId id="548"/>
            <p14:sldId id="545"/>
          </p14:sldIdLst>
        </p14:section>
      </p14:sectionLst>
    </p:ex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nright, Courtney E. (CDC/OSTLTS/OD) (CTR)" initials="CEE" lastIdx="2" clrIdx="0"/>
  <p:cmAuthor id="7" name="Beth H. Stover" initials="BHS" lastIdx="9" clrIdx="7"/>
  <p:cmAuthor id="1" name="Enright, Courtney E. (CDC/OSTLTS/DPHCD) (CTR)" initials="ECE((" lastIdx="4" clrIdx="1"/>
  <p:cmAuthor id="8" name="Lisa C. Oliver" initials="ldco" lastIdx="0" clrIdx="8"/>
  <p:cmAuthor id="2" name="CDC User" initials="CU" lastIdx="31" clrIdx="2"/>
  <p:cmAuthor id="9" name="Lisa C. Oliver" initials="LCO" lastIdx="0" clrIdx="9"/>
  <p:cmAuthor id="3" name="Schwartz, Melissa (CDC/OSELS/SEPDPO) (CTR)" initials="SM((" lastIdx="31" clrIdx="3"/>
  <p:cmAuthor id="4" name="Schwartz, Melissa K" initials="MS" lastIdx="11" clrIdx="4"/>
  <p:cmAuthor id="5" name="jlisco" initials="j" lastIdx="1" clrIdx="5"/>
  <p:cmAuthor id="6" name="C. Kay Smith" initials="crs5" lastIdx="31"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9A6"/>
    <a:srgbClr val="000000"/>
    <a:srgbClr val="0036A6"/>
    <a:srgbClr val="00439B"/>
    <a:srgbClr val="0538A6"/>
    <a:srgbClr val="003399"/>
    <a:srgbClr val="0536C6"/>
    <a:srgbClr val="0099FF"/>
    <a:srgbClr val="CC0000"/>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506" autoAdjust="0"/>
    <p:restoredTop sz="74083" autoAdjust="0"/>
  </p:normalViewPr>
  <p:slideViewPr>
    <p:cSldViewPr snapToGrid="0">
      <p:cViewPr varScale="1">
        <p:scale>
          <a:sx n="61" d="100"/>
          <a:sy n="61" d="100"/>
        </p:scale>
        <p:origin x="-1902"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10" d="100"/>
        <a:sy n="110" d="100"/>
      </p:scale>
      <p:origin x="0" y="2820"/>
    </p:cViewPr>
  </p:sorterViewPr>
  <p:notesViewPr>
    <p:cSldViewPr snapToGrid="0">
      <p:cViewPr>
        <p:scale>
          <a:sx n="120" d="100"/>
          <a:sy n="120" d="100"/>
        </p:scale>
        <p:origin x="-1542" y="3096"/>
      </p:cViewPr>
      <p:guideLst>
        <p:guide orient="horz" pos="2909"/>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63" Type="http://schemas.openxmlformats.org/officeDocument/2006/relationships/slide" Target="slides/slide54.xml"/><Relationship Id="rId68" Type="http://schemas.openxmlformats.org/officeDocument/2006/relationships/notesMaster" Target="notesMasters/notesMaster1.xml"/><Relationship Id="rId7" Type="http://schemas.openxmlformats.org/officeDocument/2006/relationships/slideMaster" Target="slideMasters/slideMaster7.xml"/><Relationship Id="rId71"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slide" Target="slides/slide57.xml"/><Relationship Id="rId7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61" Type="http://schemas.openxmlformats.org/officeDocument/2006/relationships/slide" Target="slides/slide52.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handoutMaster" Target="handoutMasters/handoutMaster1.xml"/><Relationship Id="rId8" Type="http://schemas.openxmlformats.org/officeDocument/2006/relationships/slideMaster" Target="slideMasters/slideMaster8.xml"/><Relationship Id="rId51" Type="http://schemas.openxmlformats.org/officeDocument/2006/relationships/slide" Target="slides/slide42.xml"/><Relationship Id="rId72"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9026" name="Rectangle 2"/>
          <p:cNvSpPr>
            <a:spLocks noGrp="1" noChangeArrowheads="1"/>
          </p:cNvSpPr>
          <p:nvPr>
            <p:ph type="hdr" sz="quarter"/>
          </p:nvPr>
        </p:nvSpPr>
        <p:spPr bwMode="auto">
          <a:xfrm>
            <a:off x="0" y="0"/>
            <a:ext cx="3037840" cy="461804"/>
          </a:xfrm>
          <a:prstGeom prst="rect">
            <a:avLst/>
          </a:prstGeom>
          <a:noFill/>
          <a:ln w="9525">
            <a:noFill/>
            <a:miter lim="800000"/>
            <a:headEnd/>
            <a:tailEnd/>
          </a:ln>
          <a:effectLst/>
        </p:spPr>
        <p:txBody>
          <a:bodyPr vert="horz" wrap="square" lIns="92492" tIns="46246" rIns="92492" bIns="46246" numCol="1" anchor="t" anchorCtr="0" compatLnSpc="1">
            <a:prstTxWarp prst="textNoShape">
              <a:avLst/>
            </a:prstTxWarp>
          </a:bodyPr>
          <a:lstStyle>
            <a:lvl1pPr>
              <a:defRPr sz="1200">
                <a:effectLst/>
                <a:latin typeface="Arial" charset="0"/>
                <a:cs typeface="Arial" charset="0"/>
              </a:defRPr>
            </a:lvl1pPr>
          </a:lstStyle>
          <a:p>
            <a:pPr>
              <a:defRPr/>
            </a:pPr>
            <a:endParaRPr lang="en-US" dirty="0"/>
          </a:p>
        </p:txBody>
      </p:sp>
      <p:sp>
        <p:nvSpPr>
          <p:cNvPr id="129027" name="Rectangle 3"/>
          <p:cNvSpPr>
            <a:spLocks noGrp="1" noChangeArrowheads="1"/>
          </p:cNvSpPr>
          <p:nvPr>
            <p:ph type="dt" sz="quarter" idx="1"/>
          </p:nvPr>
        </p:nvSpPr>
        <p:spPr bwMode="auto">
          <a:xfrm>
            <a:off x="3970939" y="0"/>
            <a:ext cx="3037840" cy="461804"/>
          </a:xfrm>
          <a:prstGeom prst="rect">
            <a:avLst/>
          </a:prstGeom>
          <a:noFill/>
          <a:ln w="9525">
            <a:noFill/>
            <a:miter lim="800000"/>
            <a:headEnd/>
            <a:tailEnd/>
          </a:ln>
          <a:effectLst/>
        </p:spPr>
        <p:txBody>
          <a:bodyPr vert="horz" wrap="square" lIns="92492" tIns="46246" rIns="92492" bIns="46246" numCol="1" anchor="t" anchorCtr="0" compatLnSpc="1">
            <a:prstTxWarp prst="textNoShape">
              <a:avLst/>
            </a:prstTxWarp>
          </a:bodyPr>
          <a:lstStyle>
            <a:lvl1pPr algn="r">
              <a:defRPr sz="1200">
                <a:effectLst/>
                <a:latin typeface="Arial" charset="0"/>
                <a:cs typeface="Arial" charset="0"/>
              </a:defRPr>
            </a:lvl1pPr>
          </a:lstStyle>
          <a:p>
            <a:pPr>
              <a:defRPr/>
            </a:pPr>
            <a:endParaRPr lang="en-US" dirty="0"/>
          </a:p>
        </p:txBody>
      </p:sp>
      <p:sp>
        <p:nvSpPr>
          <p:cNvPr id="129028" name="Rectangle 4"/>
          <p:cNvSpPr>
            <a:spLocks noGrp="1" noChangeArrowheads="1"/>
          </p:cNvSpPr>
          <p:nvPr>
            <p:ph type="ftr" sz="quarter" idx="2"/>
          </p:nvPr>
        </p:nvSpPr>
        <p:spPr bwMode="auto">
          <a:xfrm>
            <a:off x="0" y="8772668"/>
            <a:ext cx="3037840" cy="461804"/>
          </a:xfrm>
          <a:prstGeom prst="rect">
            <a:avLst/>
          </a:prstGeom>
          <a:noFill/>
          <a:ln w="9525">
            <a:noFill/>
            <a:miter lim="800000"/>
            <a:headEnd/>
            <a:tailEnd/>
          </a:ln>
          <a:effectLst/>
        </p:spPr>
        <p:txBody>
          <a:bodyPr vert="horz" wrap="square" lIns="92492" tIns="46246" rIns="92492" bIns="46246" numCol="1" anchor="b" anchorCtr="0" compatLnSpc="1">
            <a:prstTxWarp prst="textNoShape">
              <a:avLst/>
            </a:prstTxWarp>
          </a:bodyPr>
          <a:lstStyle>
            <a:lvl1pPr>
              <a:defRPr sz="1200">
                <a:effectLst/>
                <a:latin typeface="Arial" charset="0"/>
                <a:cs typeface="Arial" charset="0"/>
              </a:defRPr>
            </a:lvl1pPr>
          </a:lstStyle>
          <a:p>
            <a:pPr>
              <a:defRPr/>
            </a:pPr>
            <a:endParaRPr lang="en-US" dirty="0"/>
          </a:p>
        </p:txBody>
      </p:sp>
      <p:sp>
        <p:nvSpPr>
          <p:cNvPr id="129029" name="Rectangle 5"/>
          <p:cNvSpPr>
            <a:spLocks noGrp="1" noChangeArrowheads="1"/>
          </p:cNvSpPr>
          <p:nvPr>
            <p:ph type="sldNum" sz="quarter" idx="3"/>
          </p:nvPr>
        </p:nvSpPr>
        <p:spPr bwMode="auto">
          <a:xfrm>
            <a:off x="3970939" y="8772668"/>
            <a:ext cx="3037840" cy="461804"/>
          </a:xfrm>
          <a:prstGeom prst="rect">
            <a:avLst/>
          </a:prstGeom>
          <a:noFill/>
          <a:ln w="9525">
            <a:noFill/>
            <a:miter lim="800000"/>
            <a:headEnd/>
            <a:tailEnd/>
          </a:ln>
          <a:effectLst/>
        </p:spPr>
        <p:txBody>
          <a:bodyPr vert="horz" wrap="square" lIns="92492" tIns="46246" rIns="92492" bIns="46246" numCol="1" anchor="b" anchorCtr="0" compatLnSpc="1">
            <a:prstTxWarp prst="textNoShape">
              <a:avLst/>
            </a:prstTxWarp>
          </a:bodyPr>
          <a:lstStyle>
            <a:lvl1pPr algn="r">
              <a:defRPr sz="1200">
                <a:effectLst/>
                <a:latin typeface="Arial" charset="0"/>
                <a:cs typeface="Arial" charset="0"/>
              </a:defRPr>
            </a:lvl1pPr>
          </a:lstStyle>
          <a:p>
            <a:pPr>
              <a:defRPr/>
            </a:pPr>
            <a:fld id="{E4426AAF-1911-445D-AE65-E6B596334B38}" type="slidenum">
              <a:rPr lang="en-US"/>
              <a:pPr>
                <a:defRPr/>
              </a:pPr>
              <a:t>‹#›</a:t>
            </a:fld>
            <a:endParaRPr lang="en-US" dirty="0"/>
          </a:p>
        </p:txBody>
      </p:sp>
    </p:spTree>
    <p:extLst>
      <p:ext uri="{BB962C8B-B14F-4D97-AF65-F5344CB8AC3E}">
        <p14:creationId xmlns:p14="http://schemas.microsoft.com/office/powerpoint/2010/main" val="14831418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3037840" cy="461804"/>
          </a:xfrm>
          <a:prstGeom prst="rect">
            <a:avLst/>
          </a:prstGeom>
          <a:noFill/>
          <a:ln w="9525">
            <a:noFill/>
            <a:miter lim="800000"/>
            <a:headEnd/>
            <a:tailEnd/>
          </a:ln>
          <a:effectLst/>
        </p:spPr>
        <p:txBody>
          <a:bodyPr vert="horz" wrap="square" lIns="92492" tIns="46246" rIns="92492" bIns="46246" numCol="1" anchor="t" anchorCtr="0" compatLnSpc="1">
            <a:prstTxWarp prst="textNoShape">
              <a:avLst/>
            </a:prstTxWarp>
          </a:bodyPr>
          <a:lstStyle>
            <a:lvl1pPr>
              <a:defRPr sz="1200">
                <a:effectLst/>
                <a:latin typeface="Arial" charset="0"/>
                <a:cs typeface="Arial" charset="0"/>
              </a:defRPr>
            </a:lvl1pPr>
          </a:lstStyle>
          <a:p>
            <a:pPr>
              <a:defRPr/>
            </a:pPr>
            <a:endParaRPr lang="en-US" dirty="0"/>
          </a:p>
        </p:txBody>
      </p:sp>
      <p:sp>
        <p:nvSpPr>
          <p:cNvPr id="26627" name="Rectangle 3"/>
          <p:cNvSpPr>
            <a:spLocks noGrp="1" noChangeArrowheads="1"/>
          </p:cNvSpPr>
          <p:nvPr>
            <p:ph type="dt" idx="1"/>
          </p:nvPr>
        </p:nvSpPr>
        <p:spPr bwMode="auto">
          <a:xfrm>
            <a:off x="3970939" y="0"/>
            <a:ext cx="3037840" cy="461804"/>
          </a:xfrm>
          <a:prstGeom prst="rect">
            <a:avLst/>
          </a:prstGeom>
          <a:noFill/>
          <a:ln w="9525">
            <a:noFill/>
            <a:miter lim="800000"/>
            <a:headEnd/>
            <a:tailEnd/>
          </a:ln>
          <a:effectLst/>
        </p:spPr>
        <p:txBody>
          <a:bodyPr vert="horz" wrap="square" lIns="92492" tIns="46246" rIns="92492" bIns="46246" numCol="1" anchor="t" anchorCtr="0" compatLnSpc="1">
            <a:prstTxWarp prst="textNoShape">
              <a:avLst/>
            </a:prstTxWarp>
          </a:bodyPr>
          <a:lstStyle>
            <a:lvl1pPr algn="r">
              <a:defRPr sz="1200">
                <a:effectLst/>
                <a:latin typeface="Arial" charset="0"/>
                <a:cs typeface="Arial" charset="0"/>
              </a:defRPr>
            </a:lvl1pPr>
          </a:lstStyle>
          <a:p>
            <a:pPr>
              <a:defRPr/>
            </a:pPr>
            <a:endParaRPr lang="en-US" dirty="0"/>
          </a:p>
        </p:txBody>
      </p:sp>
      <p:sp>
        <p:nvSpPr>
          <p:cNvPr id="61444" name="Rectangle 4"/>
          <p:cNvSpPr>
            <a:spLocks noGrp="1" noRot="1" noChangeAspect="1" noChangeArrowheads="1" noTextEdit="1"/>
          </p:cNvSpPr>
          <p:nvPr>
            <p:ph type="sldImg" idx="2"/>
          </p:nvPr>
        </p:nvSpPr>
        <p:spPr bwMode="auto">
          <a:xfrm>
            <a:off x="1195388" y="692150"/>
            <a:ext cx="4619625" cy="34639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9" name="Rectangle 5"/>
          <p:cNvSpPr>
            <a:spLocks noGrp="1" noChangeArrowheads="1"/>
          </p:cNvSpPr>
          <p:nvPr>
            <p:ph type="body" sz="quarter" idx="3"/>
          </p:nvPr>
        </p:nvSpPr>
        <p:spPr bwMode="auto">
          <a:xfrm>
            <a:off x="701041" y="4387136"/>
            <a:ext cx="5608320" cy="4156234"/>
          </a:xfrm>
          <a:prstGeom prst="rect">
            <a:avLst/>
          </a:prstGeom>
          <a:noFill/>
          <a:ln w="9525">
            <a:noFill/>
            <a:miter lim="800000"/>
            <a:headEnd/>
            <a:tailEnd/>
          </a:ln>
          <a:effectLst/>
        </p:spPr>
        <p:txBody>
          <a:bodyPr vert="horz" wrap="square" lIns="92492" tIns="46246" rIns="92492" bIns="46246"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26630" name="Rectangle 6"/>
          <p:cNvSpPr>
            <a:spLocks noGrp="1" noChangeArrowheads="1"/>
          </p:cNvSpPr>
          <p:nvPr>
            <p:ph type="ftr" sz="quarter" idx="4"/>
          </p:nvPr>
        </p:nvSpPr>
        <p:spPr bwMode="auto">
          <a:xfrm>
            <a:off x="0" y="8772668"/>
            <a:ext cx="3037840" cy="461804"/>
          </a:xfrm>
          <a:prstGeom prst="rect">
            <a:avLst/>
          </a:prstGeom>
          <a:noFill/>
          <a:ln w="9525">
            <a:noFill/>
            <a:miter lim="800000"/>
            <a:headEnd/>
            <a:tailEnd/>
          </a:ln>
          <a:effectLst/>
        </p:spPr>
        <p:txBody>
          <a:bodyPr vert="horz" wrap="square" lIns="92492" tIns="46246" rIns="92492" bIns="46246" numCol="1" anchor="b" anchorCtr="0" compatLnSpc="1">
            <a:prstTxWarp prst="textNoShape">
              <a:avLst/>
            </a:prstTxWarp>
          </a:bodyPr>
          <a:lstStyle>
            <a:lvl1pPr>
              <a:defRPr sz="1200">
                <a:effectLst/>
                <a:latin typeface="Arial" charset="0"/>
                <a:cs typeface="Arial" charset="0"/>
              </a:defRPr>
            </a:lvl1pPr>
          </a:lstStyle>
          <a:p>
            <a:pPr>
              <a:defRPr/>
            </a:pPr>
            <a:endParaRPr lang="en-US" dirty="0"/>
          </a:p>
        </p:txBody>
      </p:sp>
      <p:sp>
        <p:nvSpPr>
          <p:cNvPr id="26631" name="Rectangle 7"/>
          <p:cNvSpPr>
            <a:spLocks noGrp="1" noChangeArrowheads="1"/>
          </p:cNvSpPr>
          <p:nvPr>
            <p:ph type="sldNum" sz="quarter" idx="5"/>
          </p:nvPr>
        </p:nvSpPr>
        <p:spPr bwMode="auto">
          <a:xfrm>
            <a:off x="3970939" y="8772668"/>
            <a:ext cx="3037840" cy="461804"/>
          </a:xfrm>
          <a:prstGeom prst="rect">
            <a:avLst/>
          </a:prstGeom>
          <a:noFill/>
          <a:ln w="9525">
            <a:noFill/>
            <a:miter lim="800000"/>
            <a:headEnd/>
            <a:tailEnd/>
          </a:ln>
          <a:effectLst/>
        </p:spPr>
        <p:txBody>
          <a:bodyPr vert="horz" wrap="square" lIns="92492" tIns="46246" rIns="92492" bIns="46246" numCol="1" anchor="b" anchorCtr="0" compatLnSpc="1">
            <a:prstTxWarp prst="textNoShape">
              <a:avLst/>
            </a:prstTxWarp>
          </a:bodyPr>
          <a:lstStyle>
            <a:lvl1pPr algn="r">
              <a:defRPr sz="1200">
                <a:effectLst/>
                <a:latin typeface="Arial" charset="0"/>
                <a:cs typeface="Arial" charset="0"/>
              </a:defRPr>
            </a:lvl1pPr>
          </a:lstStyle>
          <a:p>
            <a:pPr>
              <a:defRPr/>
            </a:pPr>
            <a:fld id="{E56C1B69-6936-4942-9916-14430690B8EB}" type="slidenum">
              <a:rPr lang="en-US"/>
              <a:pPr>
                <a:defRPr/>
              </a:pPr>
              <a:t>‹#›</a:t>
            </a:fld>
            <a:endParaRPr lang="en-US" dirty="0"/>
          </a:p>
        </p:txBody>
      </p:sp>
    </p:spTree>
    <p:extLst>
      <p:ext uri="{BB962C8B-B14F-4D97-AF65-F5344CB8AC3E}">
        <p14:creationId xmlns:p14="http://schemas.microsoft.com/office/powerpoint/2010/main" val="1324529626"/>
      </p:ext>
    </p:extLst>
  </p:cSld>
  <p:clrMap bg1="lt1" tx1="dk1" bg2="lt2" tx2="dk2" accent1="accent1" accent2="accent2" accent3="accent3" accent4="accent4" accent5="accent5" accent6="accent6" hlink="hlink" folHlink="folHlink"/>
  <p:notesStyle>
    <a:lvl1pPr algn="l" rtl="0" eaLnBrk="0" fontAlgn="base" hangingPunct="0">
      <a:lnSpc>
        <a:spcPct val="150000"/>
      </a:lnSpc>
      <a:spcBef>
        <a:spcPct val="30000"/>
      </a:spcBef>
      <a:spcAft>
        <a:spcPct val="0"/>
      </a:spcAft>
      <a:defRPr sz="1200" kern="1200">
        <a:solidFill>
          <a:schemeClr val="tx1"/>
        </a:solidFill>
        <a:latin typeface="Arial" pitchFamily="34" charset="0"/>
        <a:ea typeface="+mn-ea"/>
        <a:cs typeface="Arial" pitchFamily="34" charset="0"/>
      </a:defRPr>
    </a:lvl1pPr>
    <a:lvl2pPr marL="457200" algn="l" rtl="0" eaLnBrk="0" fontAlgn="base" hangingPunct="0">
      <a:lnSpc>
        <a:spcPct val="150000"/>
      </a:lnSpc>
      <a:spcBef>
        <a:spcPct val="30000"/>
      </a:spcBef>
      <a:spcAft>
        <a:spcPct val="0"/>
      </a:spcAft>
      <a:defRPr sz="1200" kern="1200">
        <a:solidFill>
          <a:schemeClr val="tx1"/>
        </a:solidFill>
        <a:latin typeface="Arial" pitchFamily="34" charset="0"/>
        <a:ea typeface="+mn-ea"/>
        <a:cs typeface="Arial" pitchFamily="34" charset="0"/>
      </a:defRPr>
    </a:lvl2pPr>
    <a:lvl3pPr marL="914400" algn="l" rtl="0" eaLnBrk="0" fontAlgn="base" hangingPunct="0">
      <a:lnSpc>
        <a:spcPct val="150000"/>
      </a:lnSpc>
      <a:spcBef>
        <a:spcPct val="30000"/>
      </a:spcBef>
      <a:spcAft>
        <a:spcPct val="0"/>
      </a:spcAft>
      <a:defRPr sz="1200" kern="1200">
        <a:solidFill>
          <a:schemeClr val="tx1"/>
        </a:solidFill>
        <a:latin typeface="Arial" pitchFamily="34" charset="0"/>
        <a:ea typeface="+mn-ea"/>
        <a:cs typeface="Arial" pitchFamily="34" charset="0"/>
      </a:defRPr>
    </a:lvl3pPr>
    <a:lvl4pPr marL="1371600" algn="l" rtl="0" eaLnBrk="0" fontAlgn="base" hangingPunct="0">
      <a:lnSpc>
        <a:spcPct val="150000"/>
      </a:lnSpc>
      <a:spcBef>
        <a:spcPct val="30000"/>
      </a:spcBef>
      <a:spcAft>
        <a:spcPct val="0"/>
      </a:spcAft>
      <a:defRPr sz="1200" kern="1200">
        <a:solidFill>
          <a:schemeClr val="tx1"/>
        </a:solidFill>
        <a:latin typeface="Arial" pitchFamily="34" charset="0"/>
        <a:ea typeface="+mn-ea"/>
        <a:cs typeface="Arial" pitchFamily="34" charset="0"/>
      </a:defRPr>
    </a:lvl4pPr>
    <a:lvl5pPr marL="1828800" algn="l" rtl="0" eaLnBrk="0" fontAlgn="base" hangingPunct="0">
      <a:lnSpc>
        <a:spcPct val="150000"/>
      </a:lnSpc>
      <a:spcBef>
        <a:spcPct val="3000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5388" y="692150"/>
            <a:ext cx="4619625" cy="3463925"/>
          </a:xfrm>
        </p:spPr>
      </p:sp>
      <p:sp>
        <p:nvSpPr>
          <p:cNvPr id="3" name="Notes Placeholder 2"/>
          <p:cNvSpPr>
            <a:spLocks noGrp="1"/>
          </p:cNvSpPr>
          <p:nvPr>
            <p:ph type="body" idx="1"/>
          </p:nvPr>
        </p:nvSpPr>
        <p:spPr>
          <a:xfrm>
            <a:off x="701041" y="4387136"/>
            <a:ext cx="5608320" cy="1425267"/>
          </a:xfrm>
        </p:spPr>
        <p:txBody>
          <a:bodyPr/>
          <a:lstStyle/>
          <a:p>
            <a:r>
              <a:rPr lang="en-US" dirty="0" smtClean="0">
                <a:latin typeface="Arial" pitchFamily="34" charset="0"/>
                <a:cs typeface="Arial" pitchFamily="34" charset="0"/>
              </a:rPr>
              <a:t>&lt;</a:t>
            </a:r>
            <a:r>
              <a:rPr lang="en-US" b="1" dirty="0" smtClean="0">
                <a:latin typeface="Arial" pitchFamily="34" charset="0"/>
                <a:cs typeface="Arial" pitchFamily="34" charset="0"/>
              </a:rPr>
              <a:t>WELCOME</a:t>
            </a:r>
            <a:r>
              <a:rPr lang="en-US" dirty="0" smtClean="0">
                <a:latin typeface="Arial" pitchFamily="34" charset="0"/>
                <a:cs typeface="Arial" pitchFamily="34" charset="0"/>
              </a:rPr>
              <a:t> participants to the Introduction to Public</a:t>
            </a:r>
            <a:r>
              <a:rPr lang="en-US" baseline="0" dirty="0" smtClean="0">
                <a:latin typeface="Arial" pitchFamily="34" charset="0"/>
                <a:cs typeface="Arial" pitchFamily="34" charset="0"/>
              </a:rPr>
              <a:t> Health Surveillance</a:t>
            </a:r>
            <a:r>
              <a:rPr lang="en-US" dirty="0" smtClean="0">
                <a:latin typeface="Arial" pitchFamily="34" charset="0"/>
                <a:cs typeface="Arial" pitchFamily="34" charset="0"/>
              </a:rPr>
              <a:t> course and provide your background.&gt;</a:t>
            </a:r>
          </a:p>
          <a:p>
            <a:endParaRPr lang="en-US" b="1" dirty="0" smtClean="0"/>
          </a:p>
          <a:p>
            <a:r>
              <a:rPr kumimoji="0" lang="en-US" sz="1200" b="1" i="0" u="none" strike="noStrike" kern="1200" cap="none" spc="0" normalizeH="0" baseline="0" noProof="0" dirty="0" smtClean="0">
                <a:ln>
                  <a:noFill/>
                </a:ln>
                <a:solidFill>
                  <a:srgbClr val="000000"/>
                </a:solidFill>
                <a:effectLst/>
                <a:uLnTx/>
                <a:uFillTx/>
                <a:latin typeface="Arial" charset="0"/>
                <a:ea typeface="+mn-ea"/>
                <a:cs typeface="Arial" charset="0"/>
              </a:rPr>
              <a:t>GO</a:t>
            </a:r>
            <a:r>
              <a:rPr kumimoji="0" lang="en-US" sz="1200" b="0" i="0" u="none" strike="noStrike" kern="1200" cap="none" spc="0" normalizeH="0" baseline="0" noProof="0" dirty="0" smtClean="0">
                <a:ln>
                  <a:noFill/>
                </a:ln>
                <a:solidFill>
                  <a:srgbClr val="000000"/>
                </a:solidFill>
                <a:effectLst/>
                <a:uLnTx/>
                <a:uFillTx/>
                <a:latin typeface="Arial" charset="0"/>
                <a:ea typeface="+mn-ea"/>
                <a:cs typeface="Arial" charset="0"/>
              </a:rPr>
              <a:t> to next slide.</a:t>
            </a:r>
            <a:endParaRPr lang="en-US" dirty="0" smtClean="0"/>
          </a:p>
        </p:txBody>
      </p:sp>
      <p:sp>
        <p:nvSpPr>
          <p:cNvPr id="4" name="Slide Number Placeholder 3"/>
          <p:cNvSpPr>
            <a:spLocks noGrp="1"/>
          </p:cNvSpPr>
          <p:nvPr>
            <p:ph type="sldNum" sz="quarter" idx="10"/>
          </p:nvPr>
        </p:nvSpPr>
        <p:spPr/>
        <p:txBody>
          <a:bodyPr/>
          <a:lstStyle/>
          <a:p>
            <a:fld id="{850F07B1-5FA4-47F5-B5CE-432150AFD756}"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27023574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1" y="4387136"/>
            <a:ext cx="5608320" cy="2387375"/>
          </a:xfrm>
        </p:spPr>
        <p:txBody>
          <a:bodyPr/>
          <a:lstStyle/>
          <a:p>
            <a:r>
              <a:rPr lang="en-US" b="1" dirty="0" smtClean="0"/>
              <a:t>SAY:</a:t>
            </a:r>
          </a:p>
          <a:p>
            <a:r>
              <a:rPr lang="en-US" dirty="0" smtClean="0"/>
              <a:t/>
            </a:r>
            <a:br>
              <a:rPr lang="en-US" dirty="0" smtClean="0"/>
            </a:br>
            <a:r>
              <a:rPr lang="en-US" dirty="0" smtClean="0"/>
              <a:t>What is the goal of public health surveillance?</a:t>
            </a:r>
          </a:p>
          <a:p>
            <a:endParaRPr lang="en-US" dirty="0" smtClean="0"/>
          </a:p>
          <a:p>
            <a:r>
              <a:rPr lang="en-US" b="0" dirty="0" smtClean="0"/>
              <a:t>&lt;</a:t>
            </a:r>
            <a:r>
              <a:rPr lang="en-US" b="1" dirty="0" smtClean="0"/>
              <a:t>READ </a:t>
            </a:r>
            <a:r>
              <a:rPr lang="en-US" b="0" dirty="0" smtClean="0"/>
              <a:t>the </a:t>
            </a:r>
            <a:r>
              <a:rPr lang="en-US" b="0" baseline="0" dirty="0" smtClean="0"/>
              <a:t>slide.</a:t>
            </a:r>
            <a:r>
              <a:rPr lang="en-US" b="0" dirty="0" smtClean="0"/>
              <a:t>&gt;</a:t>
            </a:r>
            <a:r>
              <a:rPr lang="en-US" b="0" baseline="0" dirty="0" smtClean="0"/>
              <a:t> </a:t>
            </a:r>
          </a:p>
          <a:p>
            <a:endParaRPr lang="en-US" baseline="0" dirty="0" smtClean="0"/>
          </a:p>
          <a:p>
            <a:pPr marL="0" marR="0" indent="0" algn="l" defTabSz="914400" rtl="0" eaLnBrk="0" fontAlgn="base" latinLnBrk="0" hangingPunct="0">
              <a:spcBef>
                <a:spcPct val="30000"/>
              </a:spcBef>
              <a:spcAft>
                <a:spcPct val="0"/>
              </a:spcAft>
              <a:buClrTx/>
              <a:buSzTx/>
              <a:buFontTx/>
              <a:buNone/>
              <a:tabLst/>
              <a:defRPr/>
            </a:pPr>
            <a:r>
              <a:rPr lang="en-US" b="1" dirty="0" smtClean="0"/>
              <a:t>GO</a:t>
            </a:r>
            <a:r>
              <a:rPr lang="en-US" b="0" dirty="0" smtClean="0"/>
              <a:t> t</a:t>
            </a:r>
            <a:r>
              <a:rPr lang="en-US" baseline="0" dirty="0" smtClean="0"/>
              <a:t>o next slide.</a:t>
            </a:r>
            <a:endParaRPr lang="en-US" dirty="0"/>
          </a:p>
        </p:txBody>
      </p:sp>
      <p:sp>
        <p:nvSpPr>
          <p:cNvPr id="4" name="Slide Number Placeholder 3"/>
          <p:cNvSpPr>
            <a:spLocks noGrp="1"/>
          </p:cNvSpPr>
          <p:nvPr>
            <p:ph type="sldNum" sz="quarter" idx="10"/>
          </p:nvPr>
        </p:nvSpPr>
        <p:spPr/>
        <p:txBody>
          <a:bodyPr/>
          <a:lstStyle/>
          <a:p>
            <a:pPr>
              <a:defRPr/>
            </a:pPr>
            <a:fld id="{E56C1B69-6936-4942-9916-14430690B8EB}" type="slidenum">
              <a:rPr lang="en-US" smtClean="0"/>
              <a:pPr>
                <a:defRPr/>
              </a:pPr>
              <a:t>10</a:t>
            </a:fld>
            <a:endParaRPr lang="en-US" dirty="0"/>
          </a:p>
        </p:txBody>
      </p:sp>
    </p:spTree>
    <p:extLst>
      <p:ext uri="{BB962C8B-B14F-4D97-AF65-F5344CB8AC3E}">
        <p14:creationId xmlns:p14="http://schemas.microsoft.com/office/powerpoint/2010/main" val="28640666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1" y="4387137"/>
            <a:ext cx="5608320" cy="6116536"/>
          </a:xfrm>
        </p:spPr>
        <p:txBody>
          <a:bodyPr/>
          <a:lstStyle/>
          <a:p>
            <a:pPr>
              <a:spcBef>
                <a:spcPts val="0"/>
              </a:spcBef>
              <a:spcAft>
                <a:spcPts val="600"/>
              </a:spcAft>
            </a:pPr>
            <a:r>
              <a:rPr lang="en-US" b="1" dirty="0" smtClean="0"/>
              <a:t>SAY:</a:t>
            </a:r>
            <a:br>
              <a:rPr lang="en-US" b="1" dirty="0" smtClean="0"/>
            </a:br>
            <a:endParaRPr lang="en-US" b="1" dirty="0" smtClean="0"/>
          </a:p>
          <a:p>
            <a:pPr>
              <a:spcBef>
                <a:spcPts val="0"/>
              </a:spcBef>
              <a:spcAft>
                <a:spcPts val="600"/>
              </a:spcAft>
            </a:pPr>
            <a:r>
              <a:rPr lang="en-US" b="0" dirty="0" smtClean="0"/>
              <a:t>Let’s do</a:t>
            </a:r>
            <a:r>
              <a:rPr lang="en-US" b="0" baseline="0" dirty="0" smtClean="0"/>
              <a:t> a quick knowledge check. </a:t>
            </a:r>
          </a:p>
          <a:p>
            <a:pPr>
              <a:spcBef>
                <a:spcPts val="0"/>
              </a:spcBef>
              <a:spcAft>
                <a:spcPts val="600"/>
              </a:spcAft>
            </a:pPr>
            <a:endParaRPr lang="en-US" b="0" baseline="0" dirty="0" smtClean="0"/>
          </a:p>
          <a:p>
            <a:pPr>
              <a:spcBef>
                <a:spcPts val="0"/>
              </a:spcBef>
              <a:spcAft>
                <a:spcPts val="600"/>
              </a:spcAft>
            </a:pPr>
            <a:r>
              <a:rPr lang="en-US" b="1" baseline="0" dirty="0" smtClean="0"/>
              <a:t>ASK:</a:t>
            </a:r>
          </a:p>
          <a:p>
            <a:pPr>
              <a:spcBef>
                <a:spcPts val="0"/>
              </a:spcBef>
              <a:spcAft>
                <a:spcPts val="600"/>
              </a:spcAft>
            </a:pPr>
            <a:endParaRPr lang="en-US" b="0" baseline="0" dirty="0" smtClean="0"/>
          </a:p>
          <a:p>
            <a:pPr>
              <a:spcBef>
                <a:spcPts val="0"/>
              </a:spcBef>
              <a:spcAft>
                <a:spcPts val="600"/>
              </a:spcAft>
            </a:pPr>
            <a:r>
              <a:rPr lang="en-US" b="0" baseline="0" dirty="0" smtClean="0"/>
              <a:t>What is public health surveillance?</a:t>
            </a:r>
          </a:p>
          <a:p>
            <a:pPr>
              <a:spcBef>
                <a:spcPts val="0"/>
              </a:spcBef>
              <a:spcAft>
                <a:spcPts val="600"/>
              </a:spcAft>
            </a:pPr>
            <a:endParaRPr lang="en-US" b="0" baseline="0" dirty="0" smtClean="0"/>
          </a:p>
          <a:p>
            <a:pPr>
              <a:spcBef>
                <a:spcPts val="0"/>
              </a:spcBef>
              <a:spcAft>
                <a:spcPts val="600"/>
              </a:spcAft>
            </a:pPr>
            <a:r>
              <a:rPr lang="en-US" b="0" baseline="0" dirty="0" smtClean="0"/>
              <a:t>&lt;</a:t>
            </a:r>
            <a:r>
              <a:rPr lang="en-US" b="1" baseline="0" dirty="0" smtClean="0"/>
              <a:t>ELICIT</a:t>
            </a:r>
            <a:r>
              <a:rPr lang="en-US" b="0" baseline="0" dirty="0" smtClean="0"/>
              <a:t> answers from the participants.&gt;</a:t>
            </a:r>
          </a:p>
          <a:p>
            <a:pPr>
              <a:spcBef>
                <a:spcPts val="0"/>
              </a:spcBef>
              <a:spcAft>
                <a:spcPts val="600"/>
              </a:spcAft>
            </a:pPr>
            <a:endParaRPr lang="en-US" b="0" baseline="0" dirty="0" smtClean="0"/>
          </a:p>
          <a:p>
            <a:pPr>
              <a:spcBef>
                <a:spcPts val="0"/>
              </a:spcBef>
              <a:spcAft>
                <a:spcPts val="600"/>
              </a:spcAft>
            </a:pPr>
            <a:r>
              <a:rPr lang="en-US" b="0" baseline="0" dirty="0" smtClean="0">
                <a:solidFill>
                  <a:srgbClr val="000000"/>
                </a:solidFill>
                <a:latin typeface="Arial" pitchFamily="34" charset="0"/>
                <a:cs typeface="Arial" pitchFamily="34" charset="0"/>
              </a:rPr>
              <a:t>&lt;</a:t>
            </a:r>
            <a:r>
              <a:rPr lang="en-US" b="1" baseline="0" dirty="0" smtClean="0">
                <a:solidFill>
                  <a:srgbClr val="000000"/>
                </a:solidFill>
                <a:latin typeface="Arial" pitchFamily="34" charset="0"/>
                <a:cs typeface="Arial" pitchFamily="34" charset="0"/>
              </a:rPr>
              <a:t>CLICK </a:t>
            </a:r>
            <a:r>
              <a:rPr lang="en-US" b="0" baseline="0" dirty="0" smtClean="0">
                <a:solidFill>
                  <a:srgbClr val="000000"/>
                </a:solidFill>
                <a:latin typeface="Arial" pitchFamily="34" charset="0"/>
                <a:cs typeface="Arial" pitchFamily="34" charset="0"/>
              </a:rPr>
              <a:t>for correct answer to appear.&gt;</a:t>
            </a:r>
          </a:p>
          <a:p>
            <a:pPr>
              <a:spcBef>
                <a:spcPts val="0"/>
              </a:spcBef>
              <a:spcAft>
                <a:spcPts val="600"/>
              </a:spcAft>
            </a:pPr>
            <a:endParaRPr lang="en-US" b="0" baseline="0" dirty="0" smtClean="0">
              <a:solidFill>
                <a:srgbClr val="000000"/>
              </a:solidFill>
              <a:latin typeface="Arial" pitchFamily="34" charset="0"/>
              <a:cs typeface="Arial" pitchFamily="34" charset="0"/>
            </a:endParaRPr>
          </a:p>
          <a:p>
            <a:pPr>
              <a:spcBef>
                <a:spcPts val="0"/>
              </a:spcBef>
              <a:spcAft>
                <a:spcPts val="600"/>
              </a:spcAft>
            </a:pPr>
            <a:r>
              <a:rPr lang="en-US" b="1" dirty="0" smtClean="0"/>
              <a:t>SAY:</a:t>
            </a:r>
            <a:endParaRPr lang="en-US" b="0" baseline="0" dirty="0" smtClean="0">
              <a:solidFill>
                <a:srgbClr val="000000"/>
              </a:solidFill>
              <a:latin typeface="Arial" pitchFamily="34" charset="0"/>
              <a:cs typeface="Arial" pitchFamily="34" charset="0"/>
            </a:endParaRPr>
          </a:p>
          <a:p>
            <a:pPr>
              <a:spcBef>
                <a:spcPts val="0"/>
              </a:spcBef>
              <a:spcAft>
                <a:spcPts val="600"/>
              </a:spcAft>
            </a:pPr>
            <a:endParaRPr lang="en-US" b="0" baseline="0" dirty="0" smtClean="0">
              <a:solidFill>
                <a:srgbClr val="000000"/>
              </a:solidFill>
              <a:latin typeface="Arial" pitchFamily="34" charset="0"/>
              <a:cs typeface="Arial" pitchFamily="34" charset="0"/>
            </a:endParaRPr>
          </a:p>
          <a:p>
            <a:pPr>
              <a:spcBef>
                <a:spcPts val="0"/>
              </a:spcBef>
              <a:spcAft>
                <a:spcPts val="600"/>
              </a:spcAft>
            </a:pPr>
            <a:r>
              <a:rPr lang="en-US" b="0" baseline="0" dirty="0" smtClean="0">
                <a:solidFill>
                  <a:srgbClr val="000000"/>
                </a:solidFill>
                <a:latin typeface="Arial" pitchFamily="34" charset="0"/>
                <a:cs typeface="Arial" pitchFamily="34" charset="0"/>
              </a:rPr>
              <a:t>The correct answer is C, t</a:t>
            </a:r>
            <a:r>
              <a:rPr lang="en-US" sz="1200" dirty="0" smtClean="0">
                <a:effectLst/>
              </a:rPr>
              <a:t>he</a:t>
            </a:r>
            <a:r>
              <a:rPr lang="en-US" sz="1200" i="0" baseline="0" dirty="0" smtClean="0">
                <a:effectLst/>
              </a:rPr>
              <a:t> </a:t>
            </a:r>
            <a:r>
              <a:rPr lang="en-US" sz="1200" i="0" dirty="0" smtClean="0">
                <a:effectLst/>
                <a:latin typeface="Arial" panose="020B0604020202020204" pitchFamily="34" charset="0"/>
                <a:cs typeface="Arial" panose="020B0604020202020204" pitchFamily="34" charset="0"/>
              </a:rPr>
              <a:t>ongoing, systematic </a:t>
            </a:r>
            <a:r>
              <a:rPr lang="en-US" sz="1200" dirty="0" smtClean="0">
                <a:effectLst/>
              </a:rPr>
              <a:t>collection, analysis, and interpretation of health-related data.</a:t>
            </a:r>
          </a:p>
          <a:p>
            <a:pPr marL="0" indent="0" fontAlgn="auto">
              <a:spcBef>
                <a:spcPct val="0"/>
              </a:spcBef>
              <a:spcAft>
                <a:spcPts val="0"/>
              </a:spcAft>
              <a:buClr>
                <a:srgbClr val="008080"/>
              </a:buClr>
              <a:buFontTx/>
              <a:buNone/>
            </a:pPr>
            <a:endParaRPr lang="en-US" b="0" baseline="0" dirty="0" smtClean="0"/>
          </a:p>
          <a:p>
            <a:pPr>
              <a:spcBef>
                <a:spcPts val="0"/>
              </a:spcBef>
              <a:spcAft>
                <a:spcPts val="600"/>
              </a:spcAft>
            </a:pPr>
            <a:r>
              <a:rPr lang="en-US" b="1" dirty="0" smtClean="0"/>
              <a:t>GO</a:t>
            </a:r>
            <a:r>
              <a:rPr lang="en-US" b="0" dirty="0" smtClean="0"/>
              <a:t> t</a:t>
            </a:r>
            <a:r>
              <a:rPr lang="en-US" baseline="0" dirty="0" smtClean="0"/>
              <a:t>o next slide.</a:t>
            </a:r>
            <a:endParaRPr lang="en-US" b="1" dirty="0"/>
          </a:p>
        </p:txBody>
      </p:sp>
      <p:sp>
        <p:nvSpPr>
          <p:cNvPr id="4" name="Slide Number Placeholder 3"/>
          <p:cNvSpPr>
            <a:spLocks noGrp="1"/>
          </p:cNvSpPr>
          <p:nvPr>
            <p:ph type="sldNum" sz="quarter" idx="10"/>
          </p:nvPr>
        </p:nvSpPr>
        <p:spPr/>
        <p:txBody>
          <a:bodyPr/>
          <a:lstStyle/>
          <a:p>
            <a:pPr>
              <a:defRPr/>
            </a:pPr>
            <a:fld id="{E56C1B69-6936-4942-9916-14430690B8EB}" type="slidenum">
              <a:rPr lang="en-US" smtClean="0"/>
              <a:pPr>
                <a:defRPr/>
              </a:pPr>
              <a:t>11</a:t>
            </a:fld>
            <a:endParaRPr lang="en-US" dirty="0"/>
          </a:p>
        </p:txBody>
      </p:sp>
    </p:spTree>
    <p:extLst>
      <p:ext uri="{BB962C8B-B14F-4D97-AF65-F5344CB8AC3E}">
        <p14:creationId xmlns:p14="http://schemas.microsoft.com/office/powerpoint/2010/main" val="9452260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1" y="4387136"/>
            <a:ext cx="5608320" cy="4335445"/>
          </a:xfrm>
        </p:spPr>
        <p:txBody>
          <a:bodyPr/>
          <a:lstStyle/>
          <a:p>
            <a:pPr>
              <a:spcAft>
                <a:spcPts val="596"/>
              </a:spcAft>
            </a:pPr>
            <a:r>
              <a:rPr lang="en-US" b="0" baseline="0" dirty="0" smtClean="0"/>
              <a:t>&lt;</a:t>
            </a:r>
            <a:r>
              <a:rPr lang="en-US" b="1" baseline="0" dirty="0" smtClean="0"/>
              <a:t>READ</a:t>
            </a:r>
            <a:r>
              <a:rPr lang="en-US" b="0" baseline="0" dirty="0" smtClean="0"/>
              <a:t> the question.&gt;</a:t>
            </a:r>
          </a:p>
          <a:p>
            <a:pPr>
              <a:spcAft>
                <a:spcPts val="596"/>
              </a:spcAft>
            </a:pPr>
            <a:endParaRPr lang="en-US" b="0" baseline="0" dirty="0" smtClean="0"/>
          </a:p>
          <a:p>
            <a:pPr marL="0" marR="0" indent="0" algn="l" defTabSz="914400" rtl="0" eaLnBrk="0" fontAlgn="base" latinLnBrk="0" hangingPunct="0">
              <a:spcBef>
                <a:spcPct val="30000"/>
              </a:spcBef>
              <a:spcAft>
                <a:spcPts val="596"/>
              </a:spcAft>
              <a:buClrTx/>
              <a:buSzTx/>
              <a:buFontTx/>
              <a:buNone/>
              <a:tabLst/>
              <a:defRPr/>
            </a:pPr>
            <a:r>
              <a:rPr lang="en-US" b="0" baseline="0" dirty="0" smtClean="0"/>
              <a:t>&lt;</a:t>
            </a:r>
            <a:r>
              <a:rPr lang="en-US" b="1" baseline="0" dirty="0" smtClean="0"/>
              <a:t>ELICIT </a:t>
            </a:r>
            <a:r>
              <a:rPr lang="en-US" b="0" baseline="0" dirty="0" smtClean="0"/>
              <a:t>answers from the participants.&gt; </a:t>
            </a:r>
          </a:p>
          <a:p>
            <a:pPr>
              <a:spcAft>
                <a:spcPts val="596"/>
              </a:spcAft>
            </a:pPr>
            <a:endParaRPr lang="en-US" b="0" baseline="0" dirty="0" smtClean="0"/>
          </a:p>
          <a:p>
            <a:pPr>
              <a:spcAft>
                <a:spcPts val="596"/>
              </a:spcAft>
            </a:pPr>
            <a:r>
              <a:rPr lang="en-US" b="0" baseline="0" dirty="0" smtClean="0"/>
              <a:t>&lt;</a:t>
            </a:r>
            <a:r>
              <a:rPr lang="en-US" b="1" baseline="0" dirty="0" smtClean="0"/>
              <a:t>CLICK</a:t>
            </a:r>
            <a:r>
              <a:rPr lang="en-US" b="0" baseline="0" dirty="0" smtClean="0"/>
              <a:t> for correct answer to appear.&gt;</a:t>
            </a:r>
          </a:p>
          <a:p>
            <a:pPr>
              <a:spcAft>
                <a:spcPts val="596"/>
              </a:spcAft>
            </a:pPr>
            <a:endParaRPr lang="en-US" b="0" baseline="0" dirty="0" smtClean="0"/>
          </a:p>
          <a:p>
            <a:pPr>
              <a:spcBef>
                <a:spcPts val="0"/>
              </a:spcBef>
              <a:spcAft>
                <a:spcPts val="600"/>
              </a:spcAft>
            </a:pPr>
            <a:r>
              <a:rPr lang="en-US" b="1" dirty="0" smtClean="0"/>
              <a:t>SAY:</a:t>
            </a:r>
            <a:endParaRPr lang="en-US" dirty="0" smtClean="0">
              <a:effectLst/>
            </a:endParaRPr>
          </a:p>
          <a:p>
            <a:pPr>
              <a:spcBef>
                <a:spcPts val="0"/>
              </a:spcBef>
              <a:spcAft>
                <a:spcPts val="600"/>
              </a:spcAft>
            </a:pPr>
            <a:endParaRPr lang="en-US" dirty="0" smtClean="0">
              <a:effectLst/>
            </a:endParaRPr>
          </a:p>
          <a:p>
            <a:pPr>
              <a:spcBef>
                <a:spcPts val="0"/>
              </a:spcBef>
              <a:spcAft>
                <a:spcPts val="600"/>
              </a:spcAft>
            </a:pPr>
            <a:r>
              <a:rPr lang="en-US" dirty="0" smtClean="0">
                <a:effectLst/>
              </a:rPr>
              <a:t>The</a:t>
            </a:r>
            <a:r>
              <a:rPr lang="en-US" baseline="0" dirty="0" smtClean="0">
                <a:effectLst/>
              </a:rPr>
              <a:t> correct answer is B, to provide information to be used for public health action.</a:t>
            </a:r>
            <a:br>
              <a:rPr lang="en-US" baseline="0" dirty="0" smtClean="0">
                <a:effectLst/>
              </a:rPr>
            </a:br>
            <a:endParaRPr lang="en-US" baseline="0" dirty="0" smtClean="0">
              <a:effectLst/>
            </a:endParaRPr>
          </a:p>
          <a:p>
            <a:pPr marL="0" marR="0" indent="0" algn="l" defTabSz="914400" rtl="0" eaLnBrk="0" fontAlgn="base" latinLnBrk="0" hangingPunct="0">
              <a:spcBef>
                <a:spcPts val="0"/>
              </a:spcBef>
              <a:spcAft>
                <a:spcPts val="600"/>
              </a:spcAft>
              <a:buClrTx/>
              <a:buSzTx/>
              <a:buFontTx/>
              <a:buNone/>
              <a:tabLst/>
              <a:defRPr/>
            </a:pPr>
            <a:r>
              <a:rPr lang="en-US" b="1" dirty="0" smtClean="0"/>
              <a:t>GO</a:t>
            </a:r>
            <a:r>
              <a:rPr lang="en-US" b="0" dirty="0" smtClean="0"/>
              <a:t> t</a:t>
            </a:r>
            <a:r>
              <a:rPr lang="en-US" baseline="0" dirty="0" smtClean="0"/>
              <a:t>o next slide.</a:t>
            </a:r>
            <a:endParaRPr lang="en-US" dirty="0" smtClean="0">
              <a:effectLst/>
            </a:endParaRPr>
          </a:p>
        </p:txBody>
      </p:sp>
      <p:sp>
        <p:nvSpPr>
          <p:cNvPr id="4" name="Slide Number Placeholder 3"/>
          <p:cNvSpPr>
            <a:spLocks noGrp="1"/>
          </p:cNvSpPr>
          <p:nvPr>
            <p:ph type="sldNum" sz="quarter" idx="10"/>
          </p:nvPr>
        </p:nvSpPr>
        <p:spPr/>
        <p:txBody>
          <a:bodyPr/>
          <a:lstStyle/>
          <a:p>
            <a:pPr>
              <a:defRPr/>
            </a:pPr>
            <a:fld id="{E56C1B69-6936-4942-9916-14430690B8EB}" type="slidenum">
              <a:rPr lang="en-US" smtClean="0"/>
              <a:pPr>
                <a:defRPr/>
              </a:pPr>
              <a:t>12</a:t>
            </a:fld>
            <a:endParaRPr lang="en-US" dirty="0"/>
          </a:p>
        </p:txBody>
      </p:sp>
    </p:spTree>
    <p:extLst>
      <p:ext uri="{BB962C8B-B14F-4D97-AF65-F5344CB8AC3E}">
        <p14:creationId xmlns:p14="http://schemas.microsoft.com/office/powerpoint/2010/main" val="9452260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1" y="4387136"/>
            <a:ext cx="5608320" cy="447257"/>
          </a:xfrm>
        </p:spPr>
        <p:txBody>
          <a:bodyPr/>
          <a:lstStyle/>
          <a:p>
            <a:pPr defTabSz="914349">
              <a:lnSpc>
                <a:spcPct val="150000"/>
              </a:lnSpc>
              <a:defRPr/>
            </a:pPr>
            <a:r>
              <a:rPr lang="en-US" b="1" dirty="0" smtClean="0"/>
              <a:t>GO</a:t>
            </a:r>
            <a:r>
              <a:rPr lang="en-US" b="0" dirty="0" smtClean="0"/>
              <a:t> t</a:t>
            </a:r>
            <a:r>
              <a:rPr lang="en-US" baseline="0" dirty="0" smtClean="0"/>
              <a:t>o next slide.</a:t>
            </a:r>
            <a:endParaRPr lang="en-US" b="0" baseline="0" dirty="0" smtClean="0"/>
          </a:p>
        </p:txBody>
      </p:sp>
      <p:sp>
        <p:nvSpPr>
          <p:cNvPr id="4" name="Slide Number Placeholder 3"/>
          <p:cNvSpPr>
            <a:spLocks noGrp="1"/>
          </p:cNvSpPr>
          <p:nvPr>
            <p:ph type="sldNum" sz="quarter" idx="10"/>
          </p:nvPr>
        </p:nvSpPr>
        <p:spPr/>
        <p:txBody>
          <a:bodyPr/>
          <a:lstStyle/>
          <a:p>
            <a:fld id="{153BCB96-7EEC-4C1C-92AC-A1AF7B1B30F2}" type="slidenum">
              <a:rPr lang="en-US" smtClean="0"/>
              <a:t>13</a:t>
            </a:fld>
            <a:endParaRPr lang="en-US" dirty="0"/>
          </a:p>
        </p:txBody>
      </p:sp>
    </p:spTree>
    <p:extLst>
      <p:ext uri="{BB962C8B-B14F-4D97-AF65-F5344CB8AC3E}">
        <p14:creationId xmlns:p14="http://schemas.microsoft.com/office/powerpoint/2010/main" val="14150797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1" y="4387134"/>
            <a:ext cx="5608320" cy="3521832"/>
          </a:xfrm>
        </p:spPr>
        <p:txBody>
          <a:bodyPr/>
          <a:lstStyle/>
          <a:p>
            <a:pPr>
              <a:spcBef>
                <a:spcPts val="0"/>
              </a:spcBef>
              <a:spcAft>
                <a:spcPts val="600"/>
              </a:spcAft>
            </a:pPr>
            <a:r>
              <a:rPr lang="en-US" b="1" dirty="0" smtClean="0"/>
              <a:t>SAY</a:t>
            </a:r>
            <a:r>
              <a:rPr lang="en-US" b="1" baseline="0" dirty="0" smtClean="0"/>
              <a:t>:</a:t>
            </a:r>
          </a:p>
          <a:p>
            <a:pPr marL="0" marR="0" indent="0" algn="l" defTabSz="914400" rtl="0" eaLnBrk="0" fontAlgn="base" latinLnBrk="0" hangingPunct="0">
              <a:spcBef>
                <a:spcPts val="0"/>
              </a:spcBef>
              <a:spcAft>
                <a:spcPts val="600"/>
              </a:spcAft>
              <a:buClrTx/>
              <a:buSzTx/>
              <a:buFontTx/>
              <a:buNone/>
              <a:tabLst/>
              <a:defRPr/>
            </a:pPr>
            <a:endParaRPr lang="en-US" b="0" baseline="0" dirty="0" smtClean="0"/>
          </a:p>
          <a:p>
            <a:pPr marL="0" marR="0" indent="0" algn="l" defTabSz="914400" rtl="0" eaLnBrk="0" fontAlgn="base" latinLnBrk="0" hangingPunct="0">
              <a:spcBef>
                <a:spcPts val="0"/>
              </a:spcBef>
              <a:spcAft>
                <a:spcPts val="600"/>
              </a:spcAft>
              <a:buClrTx/>
              <a:buSzTx/>
              <a:buFontTx/>
              <a:buNone/>
              <a:tabLst/>
              <a:defRPr/>
            </a:pPr>
            <a:r>
              <a:rPr lang="en-US" b="0" baseline="0" dirty="0" smtClean="0"/>
              <a:t>Now that we’ve defined public health surveillance, let’s discuss its role and uses in public health.</a:t>
            </a:r>
          </a:p>
          <a:p>
            <a:pPr marL="0" marR="0" indent="0" algn="l" defTabSz="914400" rtl="0" eaLnBrk="0" fontAlgn="base" latinLnBrk="0" hangingPunct="0">
              <a:spcBef>
                <a:spcPts val="0"/>
              </a:spcBef>
              <a:spcAft>
                <a:spcPts val="600"/>
              </a:spcAft>
              <a:buClrTx/>
              <a:buSzTx/>
              <a:buFontTx/>
              <a:buNone/>
              <a:tabLst/>
              <a:defRPr/>
            </a:pPr>
            <a:endParaRPr lang="en-US" b="0" baseline="0" dirty="0" smtClean="0"/>
          </a:p>
          <a:p>
            <a:pPr>
              <a:spcBef>
                <a:spcPts val="0"/>
              </a:spcBef>
              <a:spcAft>
                <a:spcPts val="600"/>
              </a:spcAft>
            </a:pPr>
            <a:r>
              <a:rPr lang="en-US" baseline="0" dirty="0" smtClean="0"/>
              <a:t>Here are some specific ways public health surveillance can be used.</a:t>
            </a:r>
          </a:p>
          <a:p>
            <a:pPr>
              <a:spcBef>
                <a:spcPts val="0"/>
              </a:spcBef>
              <a:spcAft>
                <a:spcPts val="600"/>
              </a:spcAft>
            </a:pPr>
            <a:endParaRPr lang="en-US" baseline="0" dirty="0" smtClean="0"/>
          </a:p>
          <a:p>
            <a:pPr>
              <a:spcBef>
                <a:spcPts val="0"/>
              </a:spcBef>
              <a:spcAft>
                <a:spcPts val="600"/>
              </a:spcAft>
            </a:pPr>
            <a:r>
              <a:rPr lang="en-US" baseline="0" dirty="0" smtClean="0"/>
              <a:t>&lt;</a:t>
            </a:r>
            <a:r>
              <a:rPr lang="en-US" b="1" baseline="0" dirty="0" smtClean="0"/>
              <a:t>READ </a:t>
            </a:r>
            <a:r>
              <a:rPr lang="en-US" b="0" baseline="0" dirty="0" smtClean="0"/>
              <a:t>t</a:t>
            </a:r>
            <a:r>
              <a:rPr lang="en-US" baseline="0" dirty="0" smtClean="0"/>
              <a:t>he bullets on the slide.</a:t>
            </a:r>
            <a:r>
              <a:rPr lang="en-US" b="0" baseline="0" dirty="0" smtClean="0"/>
              <a:t>&gt;</a:t>
            </a:r>
            <a:r>
              <a:rPr lang="en-US" baseline="0" dirty="0" smtClean="0"/>
              <a:t/>
            </a:r>
            <a:br>
              <a:rPr lang="en-US" baseline="0" dirty="0" smtClean="0"/>
            </a:br>
            <a:endParaRPr lang="en-US" dirty="0"/>
          </a:p>
          <a:p>
            <a:pPr defTabSz="924916">
              <a:spcBef>
                <a:spcPts val="0"/>
              </a:spcBef>
              <a:spcAft>
                <a:spcPts val="600"/>
              </a:spcAft>
              <a:defRPr/>
            </a:pPr>
            <a:r>
              <a:rPr lang="en-US" b="1" dirty="0" smtClean="0"/>
              <a:t>GO</a:t>
            </a:r>
            <a:r>
              <a:rPr lang="en-US" b="0" dirty="0" smtClean="0"/>
              <a:t> t</a:t>
            </a:r>
            <a:r>
              <a:rPr lang="en-US" baseline="0" dirty="0" smtClean="0"/>
              <a:t>o next slide.</a:t>
            </a:r>
            <a:endParaRPr lang="en-US" dirty="0"/>
          </a:p>
        </p:txBody>
      </p:sp>
      <p:sp>
        <p:nvSpPr>
          <p:cNvPr id="4" name="Slide Number Placeholder 3"/>
          <p:cNvSpPr>
            <a:spLocks noGrp="1"/>
          </p:cNvSpPr>
          <p:nvPr>
            <p:ph type="sldNum" sz="quarter" idx="10"/>
          </p:nvPr>
        </p:nvSpPr>
        <p:spPr/>
        <p:txBody>
          <a:bodyPr/>
          <a:lstStyle/>
          <a:p>
            <a:pPr>
              <a:defRPr/>
            </a:pPr>
            <a:fld id="{E56C1B69-6936-4942-9916-14430690B8EB}" type="slidenum">
              <a:rPr lang="en-US">
                <a:solidFill>
                  <a:prstClr val="black"/>
                </a:solidFill>
              </a:rPr>
              <a:pPr>
                <a:defRPr/>
              </a:pPr>
              <a:t>14</a:t>
            </a:fld>
            <a:endParaRPr lang="en-US" dirty="0">
              <a:solidFill>
                <a:prstClr val="black"/>
              </a:solidFill>
            </a:endParaRPr>
          </a:p>
        </p:txBody>
      </p:sp>
    </p:spTree>
    <p:extLst>
      <p:ext uri="{BB962C8B-B14F-4D97-AF65-F5344CB8AC3E}">
        <p14:creationId xmlns:p14="http://schemas.microsoft.com/office/powerpoint/2010/main" val="10070506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1" y="4387135"/>
            <a:ext cx="5608320" cy="6593616"/>
          </a:xfrm>
        </p:spPr>
        <p:txBody>
          <a:bodyPr/>
          <a:lstStyle/>
          <a:p>
            <a:pPr>
              <a:spcBef>
                <a:spcPts val="0"/>
              </a:spcBef>
              <a:spcAft>
                <a:spcPts val="600"/>
              </a:spcAft>
            </a:pPr>
            <a:r>
              <a:rPr lang="en-US" b="1" dirty="0" smtClean="0"/>
              <a:t>SAY:</a:t>
            </a:r>
            <a:br>
              <a:rPr lang="en-US" b="1" dirty="0" smtClean="0"/>
            </a:br>
            <a:endParaRPr lang="en-US" b="1" dirty="0" smtClean="0"/>
          </a:p>
          <a:p>
            <a:pPr>
              <a:spcBef>
                <a:spcPts val="0"/>
              </a:spcBef>
              <a:spcAft>
                <a:spcPts val="600"/>
              </a:spcAft>
            </a:pPr>
            <a:r>
              <a:rPr lang="en-US" dirty="0" smtClean="0"/>
              <a:t>Let’s take a look at</a:t>
            </a:r>
            <a:r>
              <a:rPr lang="en-US" baseline="0" dirty="0" smtClean="0"/>
              <a:t> a few newsworthy headlines that highlight epidemics that have occurred in the past.</a:t>
            </a:r>
          </a:p>
          <a:p>
            <a:pPr>
              <a:spcBef>
                <a:spcPts val="0"/>
              </a:spcBef>
              <a:spcAft>
                <a:spcPts val="600"/>
              </a:spcAft>
            </a:pPr>
            <a:endParaRPr lang="en-US" baseline="0" dirty="0" smtClean="0"/>
          </a:p>
          <a:p>
            <a:pPr>
              <a:spcBef>
                <a:spcPts val="0"/>
              </a:spcBef>
              <a:spcAft>
                <a:spcPts val="600"/>
              </a:spcAft>
            </a:pPr>
            <a:r>
              <a:rPr lang="en-US" b="0" baseline="0" dirty="0" smtClean="0"/>
              <a:t>&lt;</a:t>
            </a:r>
            <a:r>
              <a:rPr lang="en-US" b="1" baseline="0" dirty="0" smtClean="0"/>
              <a:t>CHOOSE </a:t>
            </a:r>
            <a:r>
              <a:rPr lang="en-US" b="0" baseline="0" dirty="0" smtClean="0"/>
              <a:t>a participant to read the headlines.&gt;</a:t>
            </a:r>
          </a:p>
          <a:p>
            <a:pPr>
              <a:spcBef>
                <a:spcPts val="0"/>
              </a:spcBef>
              <a:spcAft>
                <a:spcPts val="600"/>
              </a:spcAft>
            </a:pPr>
            <a:endParaRPr lang="en-US" baseline="0" dirty="0" smtClean="0"/>
          </a:p>
          <a:p>
            <a:pPr>
              <a:spcBef>
                <a:spcPts val="0"/>
              </a:spcBef>
              <a:spcAft>
                <a:spcPts val="600"/>
              </a:spcAft>
            </a:pPr>
            <a:r>
              <a:rPr lang="en-US" b="1" dirty="0" smtClean="0"/>
              <a:t>SAY:</a:t>
            </a:r>
            <a:br>
              <a:rPr lang="en-US" b="1" dirty="0" smtClean="0"/>
            </a:br>
            <a:endParaRPr lang="en-US" b="1" dirty="0" smtClean="0"/>
          </a:p>
          <a:p>
            <a:pPr>
              <a:spcBef>
                <a:spcPts val="0"/>
              </a:spcBef>
              <a:spcAft>
                <a:spcPts val="600"/>
              </a:spcAft>
            </a:pPr>
            <a:r>
              <a:rPr lang="en-US" b="0" dirty="0" smtClean="0"/>
              <a:t>How</a:t>
            </a:r>
            <a:r>
              <a:rPr lang="en-US" b="0" baseline="0" dirty="0" smtClean="0"/>
              <a:t> do we know an epidemic is occurring? How do we know the percentage of New Yorkers lighting up is decreasing or that obesity rates might be increasing or holding steady?</a:t>
            </a:r>
          </a:p>
          <a:p>
            <a:pPr>
              <a:spcBef>
                <a:spcPts val="0"/>
              </a:spcBef>
              <a:spcAft>
                <a:spcPts val="600"/>
              </a:spcAft>
            </a:pPr>
            <a:r>
              <a:rPr lang="en-US" b="0" baseline="0" dirty="0" smtClean="0"/>
              <a:t> </a:t>
            </a:r>
          </a:p>
          <a:p>
            <a:pPr>
              <a:spcBef>
                <a:spcPts val="0"/>
              </a:spcBef>
              <a:spcAft>
                <a:spcPts val="600"/>
              </a:spcAft>
            </a:pPr>
            <a:r>
              <a:rPr lang="en-US" b="0" baseline="0" dirty="0" smtClean="0"/>
              <a:t>&lt;</a:t>
            </a:r>
            <a:r>
              <a:rPr lang="en-US" b="1" baseline="0" dirty="0" smtClean="0"/>
              <a:t>ELICIT</a:t>
            </a:r>
            <a:r>
              <a:rPr lang="en-US" b="0" baseline="0" dirty="0" smtClean="0"/>
              <a:t> answers from the participants.&gt;</a:t>
            </a:r>
          </a:p>
          <a:p>
            <a:pPr>
              <a:spcBef>
                <a:spcPts val="0"/>
              </a:spcBef>
              <a:spcAft>
                <a:spcPts val="600"/>
              </a:spcAft>
            </a:pPr>
            <a:endParaRPr lang="en-US" baseline="0" dirty="0" smtClean="0"/>
          </a:p>
          <a:p>
            <a:pPr>
              <a:spcBef>
                <a:spcPts val="0"/>
              </a:spcBef>
              <a:spcAft>
                <a:spcPts val="600"/>
              </a:spcAft>
            </a:pPr>
            <a:r>
              <a:rPr lang="en-US" b="1" baseline="0" dirty="0" smtClean="0"/>
              <a:t>SAY:</a:t>
            </a:r>
          </a:p>
          <a:p>
            <a:pPr>
              <a:spcBef>
                <a:spcPts val="0"/>
              </a:spcBef>
              <a:spcAft>
                <a:spcPts val="600"/>
              </a:spcAft>
            </a:pPr>
            <a:r>
              <a:rPr lang="en-US" b="1" baseline="0" dirty="0" smtClean="0"/>
              <a:t/>
            </a:r>
            <a:br>
              <a:rPr lang="en-US" b="1" baseline="0" dirty="0" smtClean="0"/>
            </a:br>
            <a:r>
              <a:rPr lang="en-US" baseline="0" dirty="0" smtClean="0"/>
              <a:t>Public health surveillance provides the answers to questions such as these.</a:t>
            </a:r>
          </a:p>
          <a:p>
            <a:pPr>
              <a:spcBef>
                <a:spcPts val="0"/>
              </a:spcBef>
              <a:spcAft>
                <a:spcPts val="600"/>
              </a:spcAft>
            </a:pPr>
            <a:endParaRPr lang="en-US" baseline="0" dirty="0" smtClean="0"/>
          </a:p>
          <a:p>
            <a:pPr>
              <a:spcBef>
                <a:spcPts val="0"/>
              </a:spcBef>
              <a:spcAft>
                <a:spcPts val="600"/>
              </a:spcAft>
            </a:pPr>
            <a:r>
              <a:rPr lang="en-US" b="1" dirty="0" smtClean="0"/>
              <a:t>GO</a:t>
            </a:r>
            <a:r>
              <a:rPr lang="en-US" b="0" dirty="0" smtClean="0"/>
              <a:t> t</a:t>
            </a:r>
            <a:r>
              <a:rPr lang="en-US" baseline="0" dirty="0" smtClean="0"/>
              <a:t>o next slide.</a:t>
            </a:r>
          </a:p>
        </p:txBody>
      </p:sp>
      <p:sp>
        <p:nvSpPr>
          <p:cNvPr id="4" name="Slide Number Placeholder 3"/>
          <p:cNvSpPr>
            <a:spLocks noGrp="1"/>
          </p:cNvSpPr>
          <p:nvPr>
            <p:ph type="sldNum" sz="quarter" idx="10"/>
          </p:nvPr>
        </p:nvSpPr>
        <p:spPr/>
        <p:txBody>
          <a:bodyPr/>
          <a:lstStyle/>
          <a:p>
            <a:pPr>
              <a:defRPr/>
            </a:pPr>
            <a:fld id="{E56C1B69-6936-4942-9916-14430690B8EB}" type="slidenum">
              <a:rPr lang="en-US" smtClean="0"/>
              <a:pPr>
                <a:defRPr/>
              </a:pPr>
              <a:t>15</a:t>
            </a:fld>
            <a:endParaRPr lang="en-US" dirty="0"/>
          </a:p>
        </p:txBody>
      </p:sp>
    </p:spTree>
    <p:extLst>
      <p:ext uri="{BB962C8B-B14F-4D97-AF65-F5344CB8AC3E}">
        <p14:creationId xmlns:p14="http://schemas.microsoft.com/office/powerpoint/2010/main" val="8667273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1" y="4387134"/>
            <a:ext cx="5608320" cy="7405063"/>
          </a:xfrm>
        </p:spPr>
        <p:txBody>
          <a:bodyPr/>
          <a:lstStyle/>
          <a:p>
            <a:pPr>
              <a:spcBef>
                <a:spcPts val="0"/>
              </a:spcBef>
              <a:spcAft>
                <a:spcPts val="600"/>
              </a:spcAft>
            </a:pPr>
            <a:r>
              <a:rPr lang="en-US" b="1" dirty="0" smtClean="0"/>
              <a:t>SAY:</a:t>
            </a:r>
            <a:br>
              <a:rPr lang="en-US" b="1" dirty="0" smtClean="0"/>
            </a:br>
            <a:endParaRPr lang="en-US" b="1" dirty="0" smtClean="0"/>
          </a:p>
          <a:p>
            <a:pPr>
              <a:spcBef>
                <a:spcPts val="0"/>
              </a:spcBef>
              <a:spcAft>
                <a:spcPts val="600"/>
              </a:spcAft>
            </a:pPr>
            <a:r>
              <a:rPr lang="en-US" baseline="0" dirty="0" smtClean="0"/>
              <a:t>Now, let’s examine part of the article, </a:t>
            </a:r>
            <a:r>
              <a:rPr lang="en-US" dirty="0" smtClean="0"/>
              <a:t>“</a:t>
            </a:r>
            <a:r>
              <a:rPr lang="en-US" baseline="0" dirty="0" smtClean="0"/>
              <a:t>N</a:t>
            </a:r>
            <a:r>
              <a:rPr lang="en-US" dirty="0" smtClean="0"/>
              <a:t>umber</a:t>
            </a:r>
            <a:r>
              <a:rPr lang="en-US" baseline="0" dirty="0" smtClean="0"/>
              <a:t> of rare </a:t>
            </a:r>
            <a:r>
              <a:rPr lang="en-US" i="1" baseline="0" dirty="0" smtClean="0"/>
              <a:t>E. coli</a:t>
            </a:r>
            <a:r>
              <a:rPr lang="en-US" baseline="0" dirty="0" smtClean="0"/>
              <a:t> cases in U.S. rose last year.”</a:t>
            </a:r>
          </a:p>
          <a:p>
            <a:pPr>
              <a:spcBef>
                <a:spcPts val="0"/>
              </a:spcBef>
              <a:spcAft>
                <a:spcPts val="600"/>
              </a:spcAft>
            </a:pPr>
            <a:r>
              <a:rPr lang="en-US" baseline="0" dirty="0" smtClean="0"/>
              <a:t> </a:t>
            </a:r>
          </a:p>
          <a:p>
            <a:pPr defTabSz="924916">
              <a:spcBef>
                <a:spcPts val="0"/>
              </a:spcBef>
              <a:spcAft>
                <a:spcPts val="600"/>
              </a:spcAft>
              <a:defRPr/>
            </a:pPr>
            <a:r>
              <a:rPr lang="en-US" b="0" baseline="0" dirty="0" smtClean="0"/>
              <a:t>Notice that t</a:t>
            </a:r>
            <a:r>
              <a:rPr lang="en-US" dirty="0" smtClean="0"/>
              <a:t>hese results came</a:t>
            </a:r>
            <a:r>
              <a:rPr lang="en-US" baseline="0" dirty="0" smtClean="0"/>
              <a:t> </a:t>
            </a:r>
            <a:r>
              <a:rPr lang="en-US" b="0" baseline="0" dirty="0" smtClean="0"/>
              <a:t>from a national monitoring system for foodborne illness.</a:t>
            </a:r>
          </a:p>
          <a:p>
            <a:pPr defTabSz="924916">
              <a:spcBef>
                <a:spcPts val="0"/>
              </a:spcBef>
              <a:spcAft>
                <a:spcPts val="600"/>
              </a:spcAft>
              <a:defRPr/>
            </a:pPr>
            <a:endParaRPr lang="en-US" b="0" baseline="0" dirty="0" smtClean="0"/>
          </a:p>
          <a:p>
            <a:pPr defTabSz="924916">
              <a:spcBef>
                <a:spcPts val="0"/>
              </a:spcBef>
              <a:spcAft>
                <a:spcPts val="600"/>
              </a:spcAft>
              <a:defRPr/>
            </a:pPr>
            <a:r>
              <a:rPr lang="en-US" b="1" baseline="0" dirty="0" smtClean="0"/>
              <a:t>ASK:</a:t>
            </a:r>
            <a:br>
              <a:rPr lang="en-US" b="1" baseline="0" dirty="0" smtClean="0"/>
            </a:br>
            <a:endParaRPr lang="en-US" b="1" baseline="0" dirty="0" smtClean="0"/>
          </a:p>
          <a:p>
            <a:pPr defTabSz="924916">
              <a:spcBef>
                <a:spcPts val="0"/>
              </a:spcBef>
              <a:spcAft>
                <a:spcPts val="600"/>
              </a:spcAft>
              <a:defRPr/>
            </a:pPr>
            <a:r>
              <a:rPr lang="en-US" b="0" baseline="0" dirty="0" smtClean="0"/>
              <a:t>W</a:t>
            </a:r>
            <a:r>
              <a:rPr lang="en-US" baseline="0" dirty="0" smtClean="0"/>
              <a:t>hich surveillance uses can you link to this article?</a:t>
            </a:r>
          </a:p>
          <a:p>
            <a:pPr defTabSz="924916">
              <a:spcBef>
                <a:spcPts val="0"/>
              </a:spcBef>
              <a:spcAft>
                <a:spcPts val="600"/>
              </a:spcAft>
              <a:defRPr/>
            </a:pPr>
            <a:endParaRPr lang="en-US" baseline="0" dirty="0" smtClean="0"/>
          </a:p>
          <a:p>
            <a:pPr marL="0" marR="0" indent="0" algn="l" defTabSz="924916" rtl="0" eaLnBrk="0" fontAlgn="base" latinLnBrk="0" hangingPunct="0">
              <a:spcBef>
                <a:spcPts val="0"/>
              </a:spcBef>
              <a:spcAft>
                <a:spcPts val="600"/>
              </a:spcAft>
              <a:buClrTx/>
              <a:buSzTx/>
              <a:buFontTx/>
              <a:buNone/>
              <a:tabLst/>
              <a:defRPr/>
            </a:pPr>
            <a:r>
              <a:rPr lang="en-US" b="0" baseline="0" dirty="0" smtClean="0">
                <a:solidFill>
                  <a:srgbClr val="000000"/>
                </a:solidFill>
                <a:latin typeface="Arial" pitchFamily="34" charset="0"/>
                <a:cs typeface="Arial" pitchFamily="34" charset="0"/>
              </a:rPr>
              <a:t>&lt;</a:t>
            </a:r>
            <a:r>
              <a:rPr lang="en-US" b="1" baseline="0" dirty="0" smtClean="0">
                <a:solidFill>
                  <a:srgbClr val="000000"/>
                </a:solidFill>
                <a:latin typeface="Arial" pitchFamily="34" charset="0"/>
                <a:cs typeface="Arial" pitchFamily="34" charset="0"/>
              </a:rPr>
              <a:t>ELICIT </a:t>
            </a:r>
            <a:r>
              <a:rPr lang="en-US" b="0" baseline="0" dirty="0" smtClean="0">
                <a:solidFill>
                  <a:srgbClr val="000000"/>
                </a:solidFill>
                <a:latin typeface="Arial" pitchFamily="34" charset="0"/>
                <a:cs typeface="Arial" pitchFamily="34" charset="0"/>
              </a:rPr>
              <a:t>answers from the participants.&gt; </a:t>
            </a:r>
          </a:p>
          <a:p>
            <a:pPr defTabSz="924916">
              <a:spcBef>
                <a:spcPts val="0"/>
              </a:spcBef>
              <a:spcAft>
                <a:spcPts val="600"/>
              </a:spcAft>
              <a:defRPr/>
            </a:pPr>
            <a:endParaRPr lang="en-US" baseline="0" dirty="0" smtClean="0"/>
          </a:p>
          <a:p>
            <a:pPr defTabSz="924916">
              <a:spcBef>
                <a:spcPts val="0"/>
              </a:spcBef>
              <a:spcAft>
                <a:spcPts val="600"/>
              </a:spcAft>
              <a:defRPr/>
            </a:pPr>
            <a:r>
              <a:rPr lang="en-US" b="1" dirty="0" smtClean="0"/>
              <a:t>Possible Answer</a:t>
            </a:r>
          </a:p>
          <a:p>
            <a:pPr marL="171450" lvl="1" indent="-171450" eaLnBrk="1" hangingPunct="1">
              <a:spcBef>
                <a:spcPts val="0"/>
              </a:spcBef>
              <a:spcAft>
                <a:spcPts val="600"/>
              </a:spcAft>
              <a:buFont typeface="Arial" pitchFamily="34" charset="0"/>
              <a:buChar char="•"/>
            </a:pPr>
            <a:endParaRPr lang="en-US" dirty="0" smtClean="0"/>
          </a:p>
          <a:p>
            <a:pPr marL="0" lvl="1" indent="0" eaLnBrk="1" hangingPunct="1">
              <a:spcBef>
                <a:spcPts val="0"/>
              </a:spcBef>
              <a:spcAft>
                <a:spcPts val="600"/>
              </a:spcAft>
              <a:buFont typeface="Arial" pitchFamily="34" charset="0"/>
              <a:buNone/>
            </a:pPr>
            <a:r>
              <a:rPr lang="en-US" dirty="0" smtClean="0"/>
              <a:t>Measure </a:t>
            </a:r>
            <a:r>
              <a:rPr lang="en-US" dirty="0"/>
              <a:t>trends in a particular </a:t>
            </a:r>
            <a:r>
              <a:rPr lang="en-US" dirty="0" smtClean="0"/>
              <a:t>disease.</a:t>
            </a:r>
          </a:p>
          <a:p>
            <a:pPr marL="0" lvl="1" indent="0" eaLnBrk="1" hangingPunct="1">
              <a:spcBef>
                <a:spcPts val="0"/>
              </a:spcBef>
              <a:spcAft>
                <a:spcPts val="600"/>
              </a:spcAft>
              <a:buFont typeface="Arial" pitchFamily="34" charset="0"/>
              <a:buNone/>
            </a:pPr>
            <a:r>
              <a:rPr lang="en-US" dirty="0" smtClean="0"/>
              <a:t> </a:t>
            </a:r>
            <a:endParaRPr lang="en-US" dirty="0"/>
          </a:p>
          <a:p>
            <a:r>
              <a:rPr lang="en-US" sz="1200" b="0" kern="1200" dirty="0" smtClean="0">
                <a:solidFill>
                  <a:schemeClr val="tx1"/>
                </a:solidFill>
                <a:effectLst/>
                <a:latin typeface="Arial" pitchFamily="34" charset="0"/>
                <a:ea typeface="+mn-ea"/>
                <a:cs typeface="Arial" pitchFamily="34" charset="0"/>
              </a:rPr>
              <a:t>&lt;</a:t>
            </a:r>
            <a:r>
              <a:rPr lang="en-US" sz="1200" b="1" kern="1200" dirty="0" smtClean="0">
                <a:solidFill>
                  <a:schemeClr val="tx1"/>
                </a:solidFill>
                <a:effectLst/>
                <a:latin typeface="Arial" pitchFamily="34" charset="0"/>
                <a:ea typeface="+mn-ea"/>
                <a:cs typeface="Arial" pitchFamily="34" charset="0"/>
              </a:rPr>
              <a:t>Instructor Note: </a:t>
            </a:r>
            <a:r>
              <a:rPr lang="en-US" sz="1200" kern="1200" dirty="0" smtClean="0">
                <a:solidFill>
                  <a:schemeClr val="tx1"/>
                </a:solidFill>
                <a:effectLst/>
                <a:latin typeface="Arial" pitchFamily="34" charset="0"/>
                <a:ea typeface="+mn-ea"/>
                <a:cs typeface="Arial" pitchFamily="34" charset="0"/>
              </a:rPr>
              <a:t>Give additional explanatory notes for each of these answers as was done in the previous slide, if time permits.&gt;</a:t>
            </a:r>
          </a:p>
          <a:p>
            <a:r>
              <a:rPr lang="en-US" sz="1200" kern="1200" dirty="0" smtClean="0">
                <a:solidFill>
                  <a:schemeClr val="tx1"/>
                </a:solidFill>
                <a:effectLst/>
                <a:latin typeface="Arial" pitchFamily="34" charset="0"/>
                <a:ea typeface="+mn-ea"/>
                <a:cs typeface="Arial" pitchFamily="34" charset="0"/>
              </a:rPr>
              <a:t> </a:t>
            </a:r>
          </a:p>
          <a:p>
            <a:pPr marL="0" indent="0" defTabSz="924916">
              <a:spcBef>
                <a:spcPts val="0"/>
              </a:spcBef>
              <a:spcAft>
                <a:spcPts val="600"/>
              </a:spcAft>
              <a:buFont typeface="Arial" pitchFamily="34" charset="0"/>
              <a:buNone/>
              <a:defRPr/>
            </a:pPr>
            <a:r>
              <a:rPr lang="en-US" b="1" dirty="0" smtClean="0"/>
              <a:t>GO</a:t>
            </a:r>
            <a:r>
              <a:rPr lang="en-US" b="0" dirty="0" smtClean="0"/>
              <a:t> t</a:t>
            </a:r>
            <a:r>
              <a:rPr lang="en-US" baseline="0" dirty="0" smtClean="0"/>
              <a:t>o next slide.</a:t>
            </a:r>
            <a:endParaRPr lang="en-US" dirty="0"/>
          </a:p>
        </p:txBody>
      </p:sp>
      <p:sp>
        <p:nvSpPr>
          <p:cNvPr id="4" name="Slide Number Placeholder 3"/>
          <p:cNvSpPr>
            <a:spLocks noGrp="1"/>
          </p:cNvSpPr>
          <p:nvPr>
            <p:ph type="sldNum" sz="quarter" idx="10"/>
          </p:nvPr>
        </p:nvSpPr>
        <p:spPr/>
        <p:txBody>
          <a:bodyPr/>
          <a:lstStyle/>
          <a:p>
            <a:pPr>
              <a:defRPr/>
            </a:pPr>
            <a:fld id="{E56C1B69-6936-4942-9916-14430690B8EB}" type="slidenum">
              <a:rPr lang="en-US" smtClean="0">
                <a:solidFill>
                  <a:prstClr val="black"/>
                </a:solidFill>
              </a:rPr>
              <a:pPr>
                <a:defRPr/>
              </a:pPr>
              <a:t>16</a:t>
            </a:fld>
            <a:endParaRPr lang="en-US" dirty="0">
              <a:solidFill>
                <a:prstClr val="black"/>
              </a:solidFill>
            </a:endParaRPr>
          </a:p>
        </p:txBody>
      </p:sp>
    </p:spTree>
    <p:extLst>
      <p:ext uri="{BB962C8B-B14F-4D97-AF65-F5344CB8AC3E}">
        <p14:creationId xmlns:p14="http://schemas.microsoft.com/office/powerpoint/2010/main" val="35358995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1" y="4387135"/>
            <a:ext cx="5608320" cy="4335445"/>
          </a:xfrm>
        </p:spPr>
        <p:txBody>
          <a:bodyPr/>
          <a:lstStyle/>
          <a:p>
            <a:pPr>
              <a:spcAft>
                <a:spcPts val="596"/>
              </a:spcAft>
            </a:pPr>
            <a:r>
              <a:rPr lang="en-US" b="0" baseline="0" dirty="0" smtClean="0">
                <a:latin typeface="Arial" pitchFamily="34" charset="0"/>
                <a:cs typeface="Arial" pitchFamily="34" charset="0"/>
              </a:rPr>
              <a:t>&lt;</a:t>
            </a:r>
            <a:r>
              <a:rPr lang="en-US" b="1" baseline="0" dirty="0" smtClean="0">
                <a:latin typeface="Arial" pitchFamily="34" charset="0"/>
                <a:cs typeface="Arial" pitchFamily="34" charset="0"/>
              </a:rPr>
              <a:t>READ </a:t>
            </a:r>
            <a:r>
              <a:rPr lang="en-US" b="0" baseline="0" dirty="0" smtClean="0">
                <a:latin typeface="Arial" pitchFamily="34" charset="0"/>
                <a:cs typeface="Arial" pitchFamily="34" charset="0"/>
              </a:rPr>
              <a:t>the question.&gt;</a:t>
            </a:r>
          </a:p>
          <a:p>
            <a:pPr>
              <a:spcAft>
                <a:spcPts val="596"/>
              </a:spcAft>
            </a:pPr>
            <a:endParaRPr lang="en-US" b="0" baseline="0" dirty="0" smtClean="0">
              <a:latin typeface="Arial" pitchFamily="34" charset="0"/>
              <a:cs typeface="Arial" pitchFamily="34" charset="0"/>
            </a:endParaRPr>
          </a:p>
          <a:p>
            <a:pPr marL="0" marR="0" indent="0" algn="l" defTabSz="914400" rtl="0" eaLnBrk="0" fontAlgn="base" latinLnBrk="0" hangingPunct="0">
              <a:spcBef>
                <a:spcPct val="30000"/>
              </a:spcBef>
              <a:spcAft>
                <a:spcPts val="596"/>
              </a:spcAft>
              <a:buClrTx/>
              <a:buSzTx/>
              <a:buFontTx/>
              <a:buNone/>
              <a:tabLst/>
              <a:defRPr/>
            </a:pPr>
            <a:r>
              <a:rPr lang="en-US" b="0" baseline="0" dirty="0" smtClean="0">
                <a:latin typeface="Arial" pitchFamily="34" charset="0"/>
                <a:cs typeface="Arial" pitchFamily="34" charset="0"/>
              </a:rPr>
              <a:t>&lt;</a:t>
            </a:r>
            <a:r>
              <a:rPr lang="en-US" b="1" baseline="0" dirty="0" smtClean="0">
                <a:latin typeface="Arial" panose="020B0604020202020204" pitchFamily="34" charset="0"/>
                <a:cs typeface="Arial" panose="020B0604020202020204" pitchFamily="34" charset="0"/>
              </a:rPr>
              <a:t>ELICIT </a:t>
            </a:r>
            <a:r>
              <a:rPr lang="en-US" b="0" baseline="0" dirty="0" smtClean="0">
                <a:latin typeface="Arial" panose="020B0604020202020204" pitchFamily="34" charset="0"/>
                <a:cs typeface="Arial" panose="020B0604020202020204" pitchFamily="34" charset="0"/>
              </a:rPr>
              <a:t>answers from the participants.&gt;</a:t>
            </a:r>
          </a:p>
          <a:p>
            <a:pPr>
              <a:spcAft>
                <a:spcPts val="596"/>
              </a:spcAft>
            </a:pPr>
            <a:endParaRPr lang="en-US" b="0" baseline="0" dirty="0" smtClean="0">
              <a:latin typeface="Arial" panose="020B0604020202020204" pitchFamily="34" charset="0"/>
              <a:cs typeface="Arial" panose="020B0604020202020204" pitchFamily="34" charset="0"/>
            </a:endParaRPr>
          </a:p>
          <a:p>
            <a:pPr>
              <a:spcAft>
                <a:spcPts val="596"/>
              </a:spcAft>
            </a:pPr>
            <a:r>
              <a:rPr lang="en-US" b="0" baseline="0" dirty="0" smtClean="0">
                <a:latin typeface="Arial" panose="020B0604020202020204" pitchFamily="34" charset="0"/>
                <a:cs typeface="Arial" panose="020B0604020202020204" pitchFamily="34" charset="0"/>
              </a:rPr>
              <a:t>&lt;</a:t>
            </a:r>
            <a:r>
              <a:rPr lang="en-US" b="1" baseline="0" dirty="0" smtClean="0">
                <a:latin typeface="Arial" pitchFamily="34" charset="0"/>
                <a:cs typeface="Arial" pitchFamily="34" charset="0"/>
              </a:rPr>
              <a:t>CLICK </a:t>
            </a:r>
            <a:r>
              <a:rPr lang="en-US" b="0" baseline="0" dirty="0" smtClean="0">
                <a:latin typeface="Arial" pitchFamily="34" charset="0"/>
                <a:cs typeface="Arial" pitchFamily="34" charset="0"/>
              </a:rPr>
              <a:t>for correct answer to appear.&gt; </a:t>
            </a:r>
          </a:p>
          <a:p>
            <a:pPr>
              <a:spcAft>
                <a:spcPts val="596"/>
              </a:spcAft>
            </a:pPr>
            <a:endParaRPr lang="en-US" b="0" baseline="0" dirty="0" smtClean="0">
              <a:latin typeface="Arial" pitchFamily="34" charset="0"/>
              <a:cs typeface="Arial" pitchFamily="34" charset="0"/>
            </a:endParaRPr>
          </a:p>
          <a:p>
            <a:pPr>
              <a:spcAft>
                <a:spcPts val="596"/>
              </a:spcAft>
            </a:pPr>
            <a:r>
              <a:rPr lang="en-US" b="1" baseline="0" dirty="0" smtClean="0">
                <a:latin typeface="Arial" pitchFamily="34" charset="0"/>
                <a:cs typeface="Arial" pitchFamily="34" charset="0"/>
              </a:rPr>
              <a:t>SAY:</a:t>
            </a:r>
          </a:p>
          <a:p>
            <a:pPr>
              <a:spcBef>
                <a:spcPts val="0"/>
              </a:spcBef>
              <a:spcAft>
                <a:spcPts val="600"/>
              </a:spcAft>
            </a:pPr>
            <a:endParaRPr lang="en-US" sz="1200" dirty="0" smtClean="0">
              <a:effectLst/>
              <a:latin typeface="Arial" panose="020B0604020202020204" pitchFamily="34" charset="0"/>
              <a:cs typeface="Arial" panose="020B0604020202020204" pitchFamily="34" charset="0"/>
            </a:endParaRPr>
          </a:p>
          <a:p>
            <a:pPr>
              <a:spcBef>
                <a:spcPts val="0"/>
              </a:spcBef>
              <a:spcAft>
                <a:spcPts val="600"/>
              </a:spcAft>
            </a:pPr>
            <a:r>
              <a:rPr lang="en-US" sz="1200" dirty="0" smtClean="0">
                <a:effectLst/>
                <a:latin typeface="Arial" panose="020B0604020202020204" pitchFamily="34" charset="0"/>
                <a:cs typeface="Arial" panose="020B0604020202020204" pitchFamily="34" charset="0"/>
              </a:rPr>
              <a:t>The</a:t>
            </a:r>
            <a:r>
              <a:rPr lang="en-US" sz="1200" baseline="0" dirty="0" smtClean="0">
                <a:effectLst/>
                <a:latin typeface="Arial" panose="020B0604020202020204" pitchFamily="34" charset="0"/>
                <a:cs typeface="Arial" panose="020B0604020202020204" pitchFamily="34" charset="0"/>
              </a:rPr>
              <a:t> correct answer is E, all of the above.</a:t>
            </a:r>
            <a:endParaRPr lang="en-US" sz="1200" dirty="0" smtClean="0">
              <a:effectLst/>
              <a:latin typeface="Arial" panose="020B060402020202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pPr marL="0" marR="0" indent="0" algn="l" defTabSz="914400" rtl="0" eaLnBrk="0" fontAlgn="base" latinLnBrk="0" hangingPunct="0">
              <a:spcBef>
                <a:spcPct val="30000"/>
              </a:spcBef>
              <a:spcAft>
                <a:spcPct val="0"/>
              </a:spcAft>
              <a:buClrTx/>
              <a:buSzTx/>
              <a:buFontTx/>
              <a:buNone/>
              <a:tabLst/>
              <a:defRPr/>
            </a:pPr>
            <a:r>
              <a:rPr lang="en-US" b="1" dirty="0" smtClean="0">
                <a:latin typeface="Arial" panose="020B0604020202020204" pitchFamily="34" charset="0"/>
                <a:cs typeface="Arial" panose="020B0604020202020204" pitchFamily="34" charset="0"/>
              </a:rPr>
              <a:t>GO</a:t>
            </a:r>
            <a:r>
              <a:rPr lang="en-US" b="0" dirty="0" smtClean="0">
                <a:latin typeface="Arial" panose="020B0604020202020204" pitchFamily="34" charset="0"/>
                <a:cs typeface="Arial" panose="020B0604020202020204" pitchFamily="34" charset="0"/>
              </a:rPr>
              <a:t> t</a:t>
            </a:r>
            <a:r>
              <a:rPr lang="en-US" baseline="0" dirty="0" smtClean="0">
                <a:latin typeface="Arial" panose="020B0604020202020204" pitchFamily="34" charset="0"/>
                <a:cs typeface="Arial" panose="020B0604020202020204" pitchFamily="34" charset="0"/>
              </a:rPr>
              <a:t>o next slide.</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E56C1B69-6936-4942-9916-14430690B8EB}" type="slidenum">
              <a:rPr lang="en-US" smtClean="0"/>
              <a:pPr>
                <a:defRPr/>
              </a:pPr>
              <a:t>17</a:t>
            </a:fld>
            <a:endParaRPr lang="en-US" dirty="0"/>
          </a:p>
        </p:txBody>
      </p:sp>
    </p:spTree>
    <p:extLst>
      <p:ext uri="{BB962C8B-B14F-4D97-AF65-F5344CB8AC3E}">
        <p14:creationId xmlns:p14="http://schemas.microsoft.com/office/powerpoint/2010/main" val="41740866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1" y="4387136"/>
            <a:ext cx="5608320" cy="463160"/>
          </a:xfrm>
        </p:spPr>
        <p:txBody>
          <a:bodyPr/>
          <a:lstStyle/>
          <a:p>
            <a:pPr marL="0" marR="0" indent="0" algn="l" defTabSz="914400" rtl="0" eaLnBrk="0" fontAlgn="base" latinLnBrk="0" hangingPunct="0">
              <a:lnSpc>
                <a:spcPct val="150000"/>
              </a:lnSpc>
              <a:spcBef>
                <a:spcPct val="30000"/>
              </a:spcBef>
              <a:spcAft>
                <a:spcPct val="0"/>
              </a:spcAft>
              <a:buClrTx/>
              <a:buSzTx/>
              <a:buFont typeface="Arial" pitchFamily="34" charset="0"/>
              <a:buNone/>
              <a:tabLst/>
              <a:defRPr/>
            </a:pPr>
            <a:r>
              <a:rPr lang="en-US" b="1" baseline="0" dirty="0" smtClean="0"/>
              <a:t>GO</a:t>
            </a:r>
            <a:r>
              <a:rPr lang="en-US" baseline="0" dirty="0" smtClean="0"/>
              <a:t> to next slide.</a:t>
            </a:r>
          </a:p>
        </p:txBody>
      </p:sp>
      <p:sp>
        <p:nvSpPr>
          <p:cNvPr id="4" name="Slide Number Placeholder 3"/>
          <p:cNvSpPr>
            <a:spLocks noGrp="1"/>
          </p:cNvSpPr>
          <p:nvPr>
            <p:ph type="sldNum" sz="quarter" idx="10"/>
          </p:nvPr>
        </p:nvSpPr>
        <p:spPr/>
        <p:txBody>
          <a:bodyPr/>
          <a:lstStyle/>
          <a:p>
            <a:fld id="{153BCB96-7EEC-4C1C-92AC-A1AF7B1B30F2}" type="slidenum">
              <a:rPr lang="en-US" smtClean="0"/>
              <a:t>18</a:t>
            </a:fld>
            <a:endParaRPr lang="en-US" dirty="0"/>
          </a:p>
        </p:txBody>
      </p:sp>
    </p:spTree>
    <p:extLst>
      <p:ext uri="{BB962C8B-B14F-4D97-AF65-F5344CB8AC3E}">
        <p14:creationId xmlns:p14="http://schemas.microsoft.com/office/powerpoint/2010/main" val="14150797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1" y="4387135"/>
            <a:ext cx="5608320" cy="6736740"/>
          </a:xfrm>
        </p:spPr>
        <p:txBody>
          <a:bodyPr/>
          <a:lstStyle/>
          <a:p>
            <a:pPr marL="0" marR="0" indent="0" algn="l" defTabSz="914400" rtl="0" eaLnBrk="0" fontAlgn="base" latinLnBrk="0" hangingPunct="0">
              <a:spcBef>
                <a:spcPct val="30000"/>
              </a:spcBef>
              <a:spcAft>
                <a:spcPct val="0"/>
              </a:spcAft>
              <a:buClrTx/>
              <a:buSzTx/>
              <a:buFont typeface="Arial" pitchFamily="34" charset="0"/>
              <a:buNone/>
              <a:tabLst/>
              <a:defRPr/>
            </a:pPr>
            <a:r>
              <a:rPr lang="en-US" b="1" baseline="0" dirty="0" smtClean="0"/>
              <a:t>SAY: </a:t>
            </a:r>
          </a:p>
          <a:p>
            <a:endParaRPr lang="en-US" sz="1200" kern="1200" dirty="0" smtClean="0">
              <a:solidFill>
                <a:schemeClr val="tx1"/>
              </a:solidFill>
              <a:effectLst/>
              <a:latin typeface="Arial" pitchFamily="34" charset="0"/>
              <a:ea typeface="+mn-ea"/>
              <a:cs typeface="Arial" pitchFamily="34" charset="0"/>
            </a:endParaRPr>
          </a:p>
          <a:p>
            <a:r>
              <a:rPr lang="en-US" sz="1200" kern="1200" dirty="0" smtClean="0">
                <a:solidFill>
                  <a:schemeClr val="tx1"/>
                </a:solidFill>
                <a:effectLst/>
                <a:latin typeface="Arial" pitchFamily="34" charset="0"/>
                <a:ea typeface="+mn-ea"/>
                <a:cs typeface="Arial" pitchFamily="34" charset="0"/>
              </a:rPr>
              <a:t>We’ve learned about the role and use of surveillance. Now, let’s take a look at its legal basis.</a:t>
            </a:r>
          </a:p>
          <a:p>
            <a:r>
              <a:rPr lang="en-US" sz="1200" b="1" kern="1200" dirty="0" smtClean="0">
                <a:solidFill>
                  <a:schemeClr val="tx1"/>
                </a:solidFill>
                <a:effectLst/>
                <a:latin typeface="Arial" pitchFamily="34" charset="0"/>
                <a:ea typeface="+mn-ea"/>
                <a:cs typeface="Arial" pitchFamily="34" charset="0"/>
              </a:rPr>
              <a:t> </a:t>
            </a:r>
            <a:endParaRPr lang="en-US" sz="1200" kern="1200" dirty="0" smtClean="0">
              <a:solidFill>
                <a:schemeClr val="tx1"/>
              </a:solidFill>
              <a:effectLst/>
              <a:latin typeface="Arial" pitchFamily="34" charset="0"/>
              <a:ea typeface="+mn-ea"/>
              <a:cs typeface="Arial" pitchFamily="34" charset="0"/>
            </a:endParaRPr>
          </a:p>
          <a:p>
            <a:r>
              <a:rPr lang="en-US" sz="1200" kern="1200" dirty="0" smtClean="0">
                <a:solidFill>
                  <a:schemeClr val="tx1"/>
                </a:solidFill>
                <a:effectLst/>
                <a:latin typeface="Arial" pitchFamily="34" charset="0"/>
                <a:ea typeface="+mn-ea"/>
                <a:cs typeface="Arial" pitchFamily="34" charset="0"/>
              </a:rPr>
              <a:t>In the previous </a:t>
            </a:r>
            <a:r>
              <a:rPr lang="en-US" sz="1200" i="1" kern="1200" dirty="0" smtClean="0">
                <a:solidFill>
                  <a:schemeClr val="tx1"/>
                </a:solidFill>
                <a:effectLst/>
                <a:latin typeface="Arial" pitchFamily="34" charset="0"/>
                <a:ea typeface="+mn-ea"/>
                <a:cs typeface="Arial" pitchFamily="34" charset="0"/>
              </a:rPr>
              <a:t>New York Times</a:t>
            </a:r>
            <a:r>
              <a:rPr lang="en-US" sz="1200" kern="1200" dirty="0" smtClean="0">
                <a:solidFill>
                  <a:schemeClr val="tx1"/>
                </a:solidFill>
                <a:effectLst/>
                <a:latin typeface="Arial" pitchFamily="34" charset="0"/>
                <a:ea typeface="+mn-ea"/>
                <a:cs typeface="Arial" pitchFamily="34" charset="0"/>
              </a:rPr>
              <a:t> article, data related to a person’s illness or behaviors were collected as part of surveillance efforts. You might have asked yourself, “How can public health officials conduct surveillance without a person’s permission?” or “How do public health authorities decide if they have the right to conduct surveillance in a particular circumstance?”</a:t>
            </a:r>
          </a:p>
          <a:p>
            <a:r>
              <a:rPr lang="en-US" sz="1200" kern="1200" dirty="0" smtClean="0">
                <a:solidFill>
                  <a:schemeClr val="tx1"/>
                </a:solidFill>
                <a:effectLst/>
                <a:latin typeface="Arial" pitchFamily="34" charset="0"/>
                <a:ea typeface="+mn-ea"/>
                <a:cs typeface="Arial" pitchFamily="34" charset="0"/>
              </a:rPr>
              <a:t> </a:t>
            </a:r>
          </a:p>
          <a:p>
            <a:r>
              <a:rPr lang="en-US" sz="1200" kern="1200" dirty="0" smtClean="0">
                <a:solidFill>
                  <a:schemeClr val="tx1"/>
                </a:solidFill>
                <a:effectLst/>
                <a:latin typeface="Arial" pitchFamily="34" charset="0"/>
                <a:ea typeface="+mn-ea"/>
                <a:cs typeface="Arial" pitchFamily="34" charset="0"/>
              </a:rPr>
              <a:t>Legal authority for states to conduct public health surveillance is based on the </a:t>
            </a:r>
            <a:r>
              <a:rPr lang="en-US" sz="1200" i="1" kern="1200" dirty="0" smtClean="0">
                <a:solidFill>
                  <a:schemeClr val="tx1"/>
                </a:solidFill>
                <a:effectLst/>
                <a:latin typeface="Arial" pitchFamily="34" charset="0"/>
                <a:ea typeface="+mn-ea"/>
                <a:cs typeface="Arial" pitchFamily="34" charset="0"/>
              </a:rPr>
              <a:t>U.S. Constitution</a:t>
            </a:r>
            <a:r>
              <a:rPr lang="en-US" sz="1200" kern="1200" dirty="0" smtClean="0">
                <a:solidFill>
                  <a:schemeClr val="tx1"/>
                </a:solidFill>
                <a:effectLst/>
                <a:latin typeface="Arial" pitchFamily="34" charset="0"/>
                <a:ea typeface="+mn-ea"/>
                <a:cs typeface="Arial" pitchFamily="34" charset="0"/>
              </a:rPr>
              <a:t> in two specific clauses — general welfare and interstate commerce.</a:t>
            </a:r>
          </a:p>
          <a:p>
            <a:r>
              <a:rPr lang="en-US" sz="1200" kern="1200" dirty="0" smtClean="0">
                <a:solidFill>
                  <a:schemeClr val="tx1"/>
                </a:solidFill>
                <a:effectLst/>
                <a:latin typeface="Arial" pitchFamily="34" charset="0"/>
                <a:ea typeface="+mn-ea"/>
                <a:cs typeface="Arial" pitchFamily="34" charset="0"/>
              </a:rPr>
              <a:t> </a:t>
            </a:r>
          </a:p>
          <a:p>
            <a:r>
              <a:rPr lang="en-US" sz="1200" kern="1200" dirty="0" smtClean="0">
                <a:solidFill>
                  <a:schemeClr val="tx1"/>
                </a:solidFill>
                <a:effectLst/>
                <a:latin typeface="Arial" pitchFamily="34" charset="0"/>
                <a:ea typeface="+mn-ea"/>
                <a:cs typeface="Arial" pitchFamily="34" charset="0"/>
              </a:rPr>
              <a:t>The federal government is charged with promoting the general welfare of the people, and it has authority over interstate commerce. CDC can respond when a disease has interstate implications because of the commerce clause. Otherwise, CDC typically must be invited by a state to conduct surveillance or investigations within its borders.</a:t>
            </a:r>
          </a:p>
          <a:p>
            <a:endParaRPr lang="en-US" sz="1200" kern="1200" dirty="0" smtClean="0">
              <a:solidFill>
                <a:schemeClr val="tx1"/>
              </a:solidFill>
              <a:effectLst/>
              <a:latin typeface="Arial" pitchFamily="34" charset="0"/>
              <a:ea typeface="+mn-ea"/>
              <a:cs typeface="Arial" pitchFamily="34" charset="0"/>
            </a:endParaRPr>
          </a:p>
          <a:p>
            <a:r>
              <a:rPr lang="en-US" sz="1200" b="1" kern="1200" dirty="0" smtClean="0">
                <a:solidFill>
                  <a:schemeClr val="tx1"/>
                </a:solidFill>
                <a:effectLst/>
                <a:latin typeface="Arial" pitchFamily="34" charset="0"/>
                <a:ea typeface="+mn-ea"/>
                <a:cs typeface="Arial" pitchFamily="34" charset="0"/>
              </a:rPr>
              <a:t>GO</a:t>
            </a:r>
            <a:r>
              <a:rPr lang="en-US" sz="1200" kern="1200" dirty="0" smtClean="0">
                <a:solidFill>
                  <a:schemeClr val="tx1"/>
                </a:solidFill>
                <a:effectLst/>
                <a:latin typeface="Arial" pitchFamily="34" charset="0"/>
                <a:ea typeface="+mn-ea"/>
                <a:cs typeface="Arial" pitchFamily="34" charset="0"/>
              </a:rPr>
              <a:t> to next slide.</a:t>
            </a:r>
            <a:endParaRPr lang="en-US" dirty="0"/>
          </a:p>
        </p:txBody>
      </p:sp>
      <p:sp>
        <p:nvSpPr>
          <p:cNvPr id="4" name="Slide Number Placeholder 3"/>
          <p:cNvSpPr>
            <a:spLocks noGrp="1"/>
          </p:cNvSpPr>
          <p:nvPr>
            <p:ph type="sldNum" sz="quarter" idx="10"/>
          </p:nvPr>
        </p:nvSpPr>
        <p:spPr/>
        <p:txBody>
          <a:bodyPr/>
          <a:lstStyle/>
          <a:p>
            <a:pPr>
              <a:defRPr/>
            </a:pPr>
            <a:fld id="{E56C1B69-6936-4942-9916-14430690B8EB}" type="slidenum">
              <a:rPr lang="en-US" smtClean="0"/>
              <a:pPr>
                <a:defRPr/>
              </a:pPr>
              <a:t>19</a:t>
            </a:fld>
            <a:endParaRPr lang="en-US" dirty="0"/>
          </a:p>
        </p:txBody>
      </p:sp>
    </p:spTree>
    <p:extLst>
      <p:ext uri="{BB962C8B-B14F-4D97-AF65-F5344CB8AC3E}">
        <p14:creationId xmlns:p14="http://schemas.microsoft.com/office/powerpoint/2010/main" val="40877242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1" y="4387136"/>
            <a:ext cx="5608320" cy="2920113"/>
          </a:xfrm>
        </p:spPr>
        <p:txBody>
          <a:bodyPr/>
          <a:lstStyle/>
          <a:p>
            <a:pPr defTabSz="907633" eaLnBrk="1" fontAlgn="auto" hangingPunct="1">
              <a:spcBef>
                <a:spcPts val="0"/>
              </a:spcBef>
              <a:spcAft>
                <a:spcPts val="600"/>
              </a:spcAft>
              <a:defRPr/>
            </a:pPr>
            <a:r>
              <a:rPr lang="en-US" b="1" dirty="0" smtClean="0"/>
              <a:t>SAY:</a:t>
            </a:r>
            <a:br>
              <a:rPr lang="en-US" b="1" dirty="0" smtClean="0"/>
            </a:br>
            <a:endParaRPr lang="en-US" b="1" dirty="0" smtClean="0"/>
          </a:p>
          <a:p>
            <a:pPr defTabSz="907633" eaLnBrk="1" fontAlgn="auto" hangingPunct="1">
              <a:spcBef>
                <a:spcPts val="0"/>
              </a:spcBef>
              <a:spcAft>
                <a:spcPts val="600"/>
              </a:spcAft>
              <a:defRPr/>
            </a:pPr>
            <a:r>
              <a:rPr lang="en-US" baseline="0" dirty="0" smtClean="0"/>
              <a:t>Today we will discuss the basics of surveillance and its role and use in public health. We will review the legal basis, types, attributes, and the process for conducting surveillance. Finally, we will apply what we have learned by examining some cases where surveillance was used to resolve a public health problem.</a:t>
            </a:r>
          </a:p>
          <a:p>
            <a:pPr defTabSz="907633" eaLnBrk="1" fontAlgn="auto" hangingPunct="1">
              <a:spcBef>
                <a:spcPts val="0"/>
              </a:spcBef>
              <a:spcAft>
                <a:spcPts val="600"/>
              </a:spcAft>
              <a:defRPr/>
            </a:pPr>
            <a:endParaRPr lang="en-US" baseline="0" dirty="0" smtClean="0"/>
          </a:p>
          <a:p>
            <a:pPr marL="0" marR="0" indent="0" algn="l" defTabSz="914400" rtl="0" eaLnBrk="0" fontAlgn="base" latinLnBrk="0" hangingPunct="0">
              <a:spcBef>
                <a:spcPct val="30000"/>
              </a:spcBef>
              <a:spcAft>
                <a:spcPts val="600"/>
              </a:spcAft>
              <a:buClrTx/>
              <a:buSzTx/>
              <a:buFontTx/>
              <a:buNone/>
              <a:tabLst/>
              <a:defRPr/>
            </a:pPr>
            <a:r>
              <a:rPr lang="en-US" b="1" dirty="0" smtClean="0"/>
              <a:t>GO</a:t>
            </a:r>
            <a:r>
              <a:rPr lang="en-US" b="0" dirty="0" smtClean="0"/>
              <a:t> t</a:t>
            </a:r>
            <a:r>
              <a:rPr lang="en-US" baseline="0" dirty="0" smtClean="0"/>
              <a:t>o next slide.</a:t>
            </a:r>
            <a:endParaRPr lang="en-US" dirty="0"/>
          </a:p>
        </p:txBody>
      </p:sp>
      <p:sp>
        <p:nvSpPr>
          <p:cNvPr id="4" name="Slide Number Placeholder 3"/>
          <p:cNvSpPr>
            <a:spLocks noGrp="1"/>
          </p:cNvSpPr>
          <p:nvPr>
            <p:ph type="sldNum" sz="quarter" idx="10"/>
          </p:nvPr>
        </p:nvSpPr>
        <p:spPr/>
        <p:txBody>
          <a:bodyPr/>
          <a:lstStyle/>
          <a:p>
            <a:fld id="{A0EA14BE-5166-43F7-93D0-D2524D4F1033}" type="slidenum">
              <a:rPr lang="en-US" smtClean="0"/>
              <a:t>2</a:t>
            </a:fld>
            <a:endParaRPr lang="en-US" dirty="0"/>
          </a:p>
        </p:txBody>
      </p:sp>
    </p:spTree>
    <p:extLst>
      <p:ext uri="{BB962C8B-B14F-4D97-AF65-F5344CB8AC3E}">
        <p14:creationId xmlns:p14="http://schemas.microsoft.com/office/powerpoint/2010/main" val="3404070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imes New Roman" pitchFamily="18" charset="0"/>
                <a:cs typeface="Times New Roman" pitchFamily="18" charset="0"/>
              </a:defRPr>
            </a:lvl1pPr>
            <a:lvl2pPr marL="751494" indent="-289036" eaLnBrk="0" hangingPunct="0">
              <a:defRPr sz="2800">
                <a:solidFill>
                  <a:schemeClr val="tx1"/>
                </a:solidFill>
                <a:latin typeface="Times New Roman" pitchFamily="18" charset="0"/>
                <a:cs typeface="Times New Roman" pitchFamily="18" charset="0"/>
              </a:defRPr>
            </a:lvl2pPr>
            <a:lvl3pPr marL="1156145" indent="-231229" eaLnBrk="0" hangingPunct="0">
              <a:defRPr sz="2800">
                <a:solidFill>
                  <a:schemeClr val="tx1"/>
                </a:solidFill>
                <a:latin typeface="Times New Roman" pitchFamily="18" charset="0"/>
                <a:cs typeface="Times New Roman" pitchFamily="18" charset="0"/>
              </a:defRPr>
            </a:lvl3pPr>
            <a:lvl4pPr marL="1618602" indent="-231229" eaLnBrk="0" hangingPunct="0">
              <a:defRPr sz="2800">
                <a:solidFill>
                  <a:schemeClr val="tx1"/>
                </a:solidFill>
                <a:latin typeface="Times New Roman" pitchFamily="18" charset="0"/>
                <a:cs typeface="Times New Roman" pitchFamily="18" charset="0"/>
              </a:defRPr>
            </a:lvl4pPr>
            <a:lvl5pPr marL="2081060" indent="-231229" eaLnBrk="0" hangingPunct="0">
              <a:defRPr sz="2800">
                <a:solidFill>
                  <a:schemeClr val="tx1"/>
                </a:solidFill>
                <a:latin typeface="Times New Roman" pitchFamily="18" charset="0"/>
                <a:cs typeface="Times New Roman" pitchFamily="18" charset="0"/>
              </a:defRPr>
            </a:lvl5pPr>
            <a:lvl6pPr marL="2543518" indent="-231229" eaLnBrk="0" fontAlgn="base" hangingPunct="0">
              <a:spcBef>
                <a:spcPct val="0"/>
              </a:spcBef>
              <a:spcAft>
                <a:spcPct val="0"/>
              </a:spcAft>
              <a:defRPr sz="2800">
                <a:solidFill>
                  <a:schemeClr val="tx1"/>
                </a:solidFill>
                <a:latin typeface="Times New Roman" pitchFamily="18" charset="0"/>
                <a:cs typeface="Times New Roman" pitchFamily="18" charset="0"/>
              </a:defRPr>
            </a:lvl6pPr>
            <a:lvl7pPr marL="3005976" indent="-231229" eaLnBrk="0" fontAlgn="base" hangingPunct="0">
              <a:spcBef>
                <a:spcPct val="0"/>
              </a:spcBef>
              <a:spcAft>
                <a:spcPct val="0"/>
              </a:spcAft>
              <a:defRPr sz="2800">
                <a:solidFill>
                  <a:schemeClr val="tx1"/>
                </a:solidFill>
                <a:latin typeface="Times New Roman" pitchFamily="18" charset="0"/>
                <a:cs typeface="Times New Roman" pitchFamily="18" charset="0"/>
              </a:defRPr>
            </a:lvl7pPr>
            <a:lvl8pPr marL="3468434" indent="-231229" eaLnBrk="0" fontAlgn="base" hangingPunct="0">
              <a:spcBef>
                <a:spcPct val="0"/>
              </a:spcBef>
              <a:spcAft>
                <a:spcPct val="0"/>
              </a:spcAft>
              <a:defRPr sz="2800">
                <a:solidFill>
                  <a:schemeClr val="tx1"/>
                </a:solidFill>
                <a:latin typeface="Times New Roman" pitchFamily="18" charset="0"/>
                <a:cs typeface="Times New Roman" pitchFamily="18" charset="0"/>
              </a:defRPr>
            </a:lvl8pPr>
            <a:lvl9pPr marL="3930891" indent="-231229" eaLnBrk="0" fontAlgn="base" hangingPunct="0">
              <a:spcBef>
                <a:spcPct val="0"/>
              </a:spcBef>
              <a:spcAft>
                <a:spcPct val="0"/>
              </a:spcAft>
              <a:defRPr sz="2800">
                <a:solidFill>
                  <a:schemeClr val="tx1"/>
                </a:solidFill>
                <a:latin typeface="Times New Roman" pitchFamily="18" charset="0"/>
                <a:cs typeface="Times New Roman" pitchFamily="18" charset="0"/>
              </a:defRPr>
            </a:lvl9pPr>
          </a:lstStyle>
          <a:p>
            <a:pPr eaLnBrk="1" hangingPunct="1"/>
            <a:fld id="{4CB6CD26-11CB-426D-A92E-25C151539CF4}" type="slidenum">
              <a:rPr lang="en-US" sz="1200">
                <a:latin typeface="Arial" charset="0"/>
                <a:cs typeface="Arial" charset="0"/>
              </a:rPr>
              <a:pPr eaLnBrk="1" hangingPunct="1"/>
              <a:t>20</a:t>
            </a:fld>
            <a:endParaRPr lang="en-US" sz="1200" dirty="0">
              <a:latin typeface="Arial" charset="0"/>
              <a:cs typeface="Arial" charset="0"/>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xfrm>
            <a:off x="701041" y="4387135"/>
            <a:ext cx="5608320" cy="627556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ts val="0"/>
              </a:spcBef>
              <a:spcAft>
                <a:spcPts val="600"/>
              </a:spcAft>
            </a:pPr>
            <a:r>
              <a:rPr lang="en-US" b="1" dirty="0" smtClean="0"/>
              <a:t>SAY:</a:t>
            </a:r>
            <a:br>
              <a:rPr lang="en-US" b="1" dirty="0" smtClean="0"/>
            </a:br>
            <a:endParaRPr lang="en-US" b="1" dirty="0" smtClean="0"/>
          </a:p>
          <a:p>
            <a:pPr eaLnBrk="1" hangingPunct="1">
              <a:spcBef>
                <a:spcPts val="0"/>
              </a:spcBef>
              <a:spcAft>
                <a:spcPts val="600"/>
              </a:spcAft>
            </a:pPr>
            <a:r>
              <a:rPr lang="en-US" dirty="0" smtClean="0"/>
              <a:t>State</a:t>
            </a:r>
            <a:r>
              <a:rPr lang="en-US" baseline="0" dirty="0" smtClean="0"/>
              <a:t>-based notifiable disease surveillance systems, also called reportable disease systems, are mandated by law or regulation and</a:t>
            </a:r>
            <a:r>
              <a:rPr lang="en-US" baseline="0" dirty="0" smtClean="0">
                <a:solidFill>
                  <a:srgbClr val="000000"/>
                </a:solidFill>
              </a:rPr>
              <a:t> specify </a:t>
            </a:r>
            <a:r>
              <a:rPr lang="en-US" dirty="0" smtClean="0"/>
              <a:t>not only who must report, but also the list of diseases to report, how to report, and when. </a:t>
            </a:r>
          </a:p>
          <a:p>
            <a:pPr eaLnBrk="1" hangingPunct="1">
              <a:spcBef>
                <a:spcPts val="0"/>
              </a:spcBef>
              <a:spcAft>
                <a:spcPts val="600"/>
              </a:spcAft>
            </a:pPr>
            <a:endParaRPr lang="en-US" dirty="0" smtClean="0"/>
          </a:p>
          <a:p>
            <a:pPr eaLnBrk="1" hangingPunct="1">
              <a:spcBef>
                <a:spcPts val="0"/>
              </a:spcBef>
              <a:spcAft>
                <a:spcPts val="600"/>
              </a:spcAft>
            </a:pPr>
            <a:r>
              <a:rPr lang="en-US" dirty="0" smtClean="0"/>
              <a:t>In certain states, laws or regulations</a:t>
            </a:r>
            <a:r>
              <a:rPr lang="en-US" baseline="0" dirty="0" smtClean="0"/>
              <a:t> also allow the state health officer to mandate reporting of specific diseases or conditions.</a:t>
            </a:r>
          </a:p>
          <a:p>
            <a:pPr eaLnBrk="1" hangingPunct="1">
              <a:spcBef>
                <a:spcPts val="0"/>
              </a:spcBef>
              <a:spcAft>
                <a:spcPts val="600"/>
              </a:spcAft>
            </a:pPr>
            <a:endParaRPr lang="en-US" dirty="0" smtClean="0"/>
          </a:p>
          <a:p>
            <a:pPr eaLnBrk="1" hangingPunct="1">
              <a:spcBef>
                <a:spcPts val="0"/>
              </a:spcBef>
              <a:spcAft>
                <a:spcPts val="600"/>
              </a:spcAft>
            </a:pPr>
            <a:r>
              <a:rPr lang="en-US" dirty="0" smtClean="0"/>
              <a:t>Most</a:t>
            </a:r>
            <a:r>
              <a:rPr lang="en-US" baseline="0" dirty="0" smtClean="0"/>
              <a:t> commonly</a:t>
            </a:r>
            <a:r>
              <a:rPr lang="en-US" dirty="0" smtClean="0"/>
              <a:t>, physicians, laboratories, hospitals, clinics, and</a:t>
            </a:r>
            <a:r>
              <a:rPr lang="en-US" baseline="0" dirty="0" smtClean="0"/>
              <a:t> in certain instances, s</a:t>
            </a:r>
            <a:r>
              <a:rPr lang="en-US" dirty="0" smtClean="0"/>
              <a:t>chool nurses and public</a:t>
            </a:r>
            <a:r>
              <a:rPr lang="en-US" baseline="0" dirty="0" smtClean="0"/>
              <a:t> health professionals are required to report cases to the local health department. The local health department is usually responsible for the case investigation and any</a:t>
            </a:r>
            <a:r>
              <a:rPr lang="en-US" dirty="0" smtClean="0"/>
              <a:t> resulting </a:t>
            </a:r>
            <a:r>
              <a:rPr lang="en-US" baseline="0" dirty="0" smtClean="0"/>
              <a:t>actions.</a:t>
            </a:r>
          </a:p>
          <a:p>
            <a:pPr eaLnBrk="1" hangingPunct="1">
              <a:spcBef>
                <a:spcPts val="0"/>
              </a:spcBef>
              <a:spcAft>
                <a:spcPts val="600"/>
              </a:spcAft>
            </a:pPr>
            <a:endParaRPr lang="en-US" baseline="0" dirty="0" smtClean="0"/>
          </a:p>
          <a:p>
            <a:pPr eaLnBrk="1" hangingPunct="1">
              <a:spcBef>
                <a:spcPts val="0"/>
              </a:spcBef>
              <a:spcAft>
                <a:spcPts val="600"/>
              </a:spcAft>
            </a:pPr>
            <a:r>
              <a:rPr lang="en-US" dirty="0" smtClean="0"/>
              <a:t>After</a:t>
            </a:r>
            <a:r>
              <a:rPr lang="en-US" baseline="0" dirty="0" smtClean="0"/>
              <a:t> the local health department receives </a:t>
            </a:r>
            <a:r>
              <a:rPr lang="en-US" dirty="0" smtClean="0"/>
              <a:t>a </a:t>
            </a:r>
            <a:r>
              <a:rPr lang="en-US" baseline="0" dirty="0" smtClean="0"/>
              <a:t>report and, in many cases, verifies that it meets the case definition, they then send the report to the state health department. The state health department can also assist the local health department as needed.</a:t>
            </a:r>
          </a:p>
          <a:p>
            <a:pPr eaLnBrk="1" hangingPunct="1">
              <a:spcBef>
                <a:spcPts val="0"/>
              </a:spcBef>
              <a:spcAft>
                <a:spcPts val="600"/>
              </a:spcAft>
            </a:pPr>
            <a:endParaRPr lang="en-US" baseline="0" dirty="0" smtClean="0"/>
          </a:p>
          <a:p>
            <a:pPr eaLnBrk="1" hangingPunct="1">
              <a:spcBef>
                <a:spcPts val="0"/>
              </a:spcBef>
              <a:spcAft>
                <a:spcPts val="600"/>
              </a:spcAft>
            </a:pPr>
            <a:r>
              <a:rPr lang="en-US" b="1" dirty="0" smtClean="0"/>
              <a:t>GO</a:t>
            </a:r>
            <a:r>
              <a:rPr lang="en-US" b="0" dirty="0" smtClean="0"/>
              <a:t> t</a:t>
            </a:r>
            <a:r>
              <a:rPr lang="en-US" baseline="0" dirty="0" smtClean="0"/>
              <a:t>o next slide.</a:t>
            </a:r>
            <a:endParaRPr lang="en-US" dirty="0" smtClean="0"/>
          </a:p>
        </p:txBody>
      </p:sp>
    </p:spTree>
    <p:extLst>
      <p:ext uri="{BB962C8B-B14F-4D97-AF65-F5344CB8AC3E}">
        <p14:creationId xmlns:p14="http://schemas.microsoft.com/office/powerpoint/2010/main" val="11407371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1" y="4387136"/>
            <a:ext cx="5608320" cy="4112808"/>
          </a:xfrm>
        </p:spPr>
        <p:txBody>
          <a:bodyPr/>
          <a:lstStyle/>
          <a:p>
            <a:pPr>
              <a:spcAft>
                <a:spcPts val="596"/>
              </a:spcAft>
            </a:pPr>
            <a:r>
              <a:rPr lang="en-US" b="0" baseline="0" dirty="0" smtClean="0">
                <a:latin typeface="Arial" pitchFamily="34" charset="0"/>
                <a:cs typeface="Arial" pitchFamily="34" charset="0"/>
              </a:rPr>
              <a:t>&lt;</a:t>
            </a:r>
            <a:r>
              <a:rPr lang="en-US" b="1" baseline="0" dirty="0" smtClean="0">
                <a:latin typeface="Arial" pitchFamily="34" charset="0"/>
                <a:cs typeface="Arial" pitchFamily="34" charset="0"/>
              </a:rPr>
              <a:t>READ </a:t>
            </a:r>
            <a:r>
              <a:rPr lang="en-US" b="0" baseline="0" dirty="0" smtClean="0">
                <a:latin typeface="Arial" panose="020B0604020202020204" pitchFamily="34" charset="0"/>
                <a:cs typeface="Arial" panose="020B0604020202020204" pitchFamily="34" charset="0"/>
              </a:rPr>
              <a:t>the question.&gt; </a:t>
            </a:r>
            <a:br>
              <a:rPr lang="en-US" b="0" baseline="0" dirty="0" smtClean="0">
                <a:latin typeface="Arial" panose="020B0604020202020204" pitchFamily="34" charset="0"/>
                <a:cs typeface="Arial" panose="020B0604020202020204" pitchFamily="34" charset="0"/>
              </a:rPr>
            </a:br>
            <a:endParaRPr lang="en-US" b="0" baseline="0" dirty="0" smtClean="0">
              <a:latin typeface="Arial" panose="020B0604020202020204" pitchFamily="34" charset="0"/>
              <a:cs typeface="Arial" panose="020B0604020202020204" pitchFamily="34" charset="0"/>
            </a:endParaRPr>
          </a:p>
          <a:p>
            <a:pPr marL="0" marR="0" indent="0" algn="l" defTabSz="914400" rtl="0" eaLnBrk="0" fontAlgn="base" latinLnBrk="0" hangingPunct="0">
              <a:spcBef>
                <a:spcPct val="30000"/>
              </a:spcBef>
              <a:spcAft>
                <a:spcPts val="596"/>
              </a:spcAft>
              <a:buClrTx/>
              <a:buSzTx/>
              <a:buFontTx/>
              <a:buNone/>
              <a:tabLst/>
              <a:defRPr/>
            </a:pPr>
            <a:r>
              <a:rPr lang="en-US" b="0" baseline="0" dirty="0" smtClean="0">
                <a:latin typeface="Arial" panose="020B0604020202020204" pitchFamily="34" charset="0"/>
                <a:cs typeface="Arial" panose="020B0604020202020204" pitchFamily="34" charset="0"/>
              </a:rPr>
              <a:t>&lt;</a:t>
            </a:r>
            <a:r>
              <a:rPr lang="en-US" b="1" baseline="0" dirty="0" smtClean="0">
                <a:latin typeface="Arial" panose="020B0604020202020204" pitchFamily="34" charset="0"/>
                <a:cs typeface="Arial" panose="020B0604020202020204" pitchFamily="34" charset="0"/>
              </a:rPr>
              <a:t>ELICIT </a:t>
            </a:r>
            <a:r>
              <a:rPr lang="en-US" b="0" baseline="0" dirty="0" smtClean="0">
                <a:latin typeface="Arial" panose="020B0604020202020204" pitchFamily="34" charset="0"/>
                <a:cs typeface="Arial" panose="020B0604020202020204" pitchFamily="34" charset="0"/>
              </a:rPr>
              <a:t>answers from the participants.&gt;</a:t>
            </a:r>
          </a:p>
          <a:p>
            <a:pPr>
              <a:spcAft>
                <a:spcPts val="596"/>
              </a:spcAft>
            </a:pPr>
            <a:endParaRPr lang="en-US" b="0" baseline="0" dirty="0" smtClean="0">
              <a:latin typeface="Arial" panose="020B0604020202020204" pitchFamily="34" charset="0"/>
              <a:cs typeface="Arial" panose="020B0604020202020204" pitchFamily="34" charset="0"/>
            </a:endParaRPr>
          </a:p>
          <a:p>
            <a:pPr marL="0" marR="0" indent="0" algn="l" defTabSz="914400" rtl="0" eaLnBrk="0" fontAlgn="base" latinLnBrk="0" hangingPunct="0">
              <a:spcBef>
                <a:spcPct val="30000"/>
              </a:spcBef>
              <a:spcAft>
                <a:spcPts val="596"/>
              </a:spcAft>
              <a:buClrTx/>
              <a:buSzTx/>
              <a:buFontTx/>
              <a:buNone/>
              <a:tabLst/>
              <a:defRPr/>
            </a:pPr>
            <a:r>
              <a:rPr lang="en-US" b="0" baseline="0" dirty="0" smtClean="0">
                <a:latin typeface="Arial" panose="020B0604020202020204" pitchFamily="34" charset="0"/>
                <a:cs typeface="Arial" panose="020B0604020202020204" pitchFamily="34" charset="0"/>
              </a:rPr>
              <a:t>&lt;</a:t>
            </a:r>
            <a:r>
              <a:rPr lang="en-US" b="1" baseline="0" dirty="0" smtClean="0">
                <a:latin typeface="Arial" pitchFamily="34" charset="0"/>
                <a:cs typeface="Arial" pitchFamily="34" charset="0"/>
              </a:rPr>
              <a:t>CLICK </a:t>
            </a:r>
            <a:r>
              <a:rPr lang="en-US" b="0" baseline="0" dirty="0" smtClean="0">
                <a:latin typeface="Arial" panose="020B0604020202020204" pitchFamily="34" charset="0"/>
                <a:cs typeface="Arial" panose="020B0604020202020204" pitchFamily="34" charset="0"/>
              </a:rPr>
              <a:t>for correct answer to appear.&gt;</a:t>
            </a:r>
          </a:p>
          <a:p>
            <a:pPr>
              <a:spcAft>
                <a:spcPts val="596"/>
              </a:spcAft>
            </a:pPr>
            <a:endParaRPr lang="en-US" b="0" baseline="0" dirty="0" smtClean="0">
              <a:latin typeface="Arial" panose="020B0604020202020204" pitchFamily="34" charset="0"/>
              <a:cs typeface="Arial" panose="020B0604020202020204" pitchFamily="34" charset="0"/>
            </a:endParaRPr>
          </a:p>
          <a:p>
            <a:pPr>
              <a:spcAft>
                <a:spcPts val="596"/>
              </a:spcAft>
            </a:pPr>
            <a:r>
              <a:rPr lang="en-US" b="1" baseline="0" dirty="0" smtClean="0">
                <a:latin typeface="Arial" pitchFamily="34" charset="0"/>
                <a:cs typeface="Arial" pitchFamily="34" charset="0"/>
              </a:rPr>
              <a:t>SAY:</a:t>
            </a:r>
          </a:p>
          <a:p>
            <a:pPr>
              <a:spcBef>
                <a:spcPts val="0"/>
              </a:spcBef>
              <a:spcAft>
                <a:spcPts val="600"/>
              </a:spcAft>
            </a:pPr>
            <a:endParaRPr lang="en-US" sz="1200" dirty="0" smtClean="0">
              <a:effectLst/>
              <a:latin typeface="Arial" panose="020B0604020202020204" pitchFamily="34" charset="0"/>
              <a:cs typeface="Arial" panose="020B0604020202020204" pitchFamily="34" charset="0"/>
            </a:endParaRPr>
          </a:p>
          <a:p>
            <a:pPr>
              <a:spcBef>
                <a:spcPts val="0"/>
              </a:spcBef>
              <a:spcAft>
                <a:spcPts val="600"/>
              </a:spcAft>
            </a:pPr>
            <a:r>
              <a:rPr lang="en-US" sz="1200" dirty="0" smtClean="0">
                <a:effectLst/>
                <a:latin typeface="Arial" panose="020B0604020202020204" pitchFamily="34" charset="0"/>
                <a:cs typeface="Arial" panose="020B0604020202020204" pitchFamily="34" charset="0"/>
              </a:rPr>
              <a:t>The</a:t>
            </a:r>
            <a:r>
              <a:rPr lang="en-US" sz="1200" baseline="0" dirty="0" smtClean="0">
                <a:effectLst/>
                <a:latin typeface="Arial" panose="020B0604020202020204" pitchFamily="34" charset="0"/>
                <a:cs typeface="Arial" panose="020B0604020202020204" pitchFamily="34" charset="0"/>
              </a:rPr>
              <a:t> correct answer is C, the </a:t>
            </a:r>
            <a:r>
              <a:rPr lang="en-US" sz="1200" i="1" baseline="0" dirty="0" smtClean="0">
                <a:effectLst/>
                <a:latin typeface="Arial" panose="020B0604020202020204" pitchFamily="34" charset="0"/>
                <a:cs typeface="Arial" panose="020B0604020202020204" pitchFamily="34" charset="0"/>
              </a:rPr>
              <a:t>U.S. Constitution.</a:t>
            </a:r>
          </a:p>
          <a:p>
            <a:pPr>
              <a:spcBef>
                <a:spcPts val="0"/>
              </a:spcBef>
              <a:spcAft>
                <a:spcPts val="600"/>
              </a:spcAft>
            </a:pPr>
            <a:endParaRPr lang="en-US" sz="1200" baseline="0" dirty="0" smtClean="0">
              <a:effectLst/>
              <a:latin typeface="Arial" panose="020B0604020202020204" pitchFamily="34" charset="0"/>
              <a:cs typeface="Arial" panose="020B0604020202020204" pitchFamily="34" charset="0"/>
            </a:endParaRPr>
          </a:p>
          <a:p>
            <a:pPr marL="0" marR="0" indent="0" algn="l" defTabSz="914400" rtl="0" eaLnBrk="0" fontAlgn="base" latinLnBrk="0" hangingPunct="0">
              <a:spcBef>
                <a:spcPts val="0"/>
              </a:spcBef>
              <a:spcAft>
                <a:spcPts val="600"/>
              </a:spcAft>
              <a:buClrTx/>
              <a:buSzTx/>
              <a:buFontTx/>
              <a:buNone/>
              <a:tabLst/>
              <a:defRPr/>
            </a:pPr>
            <a:r>
              <a:rPr lang="en-US" b="1" dirty="0" smtClean="0">
                <a:latin typeface="Arial" panose="020B0604020202020204" pitchFamily="34" charset="0"/>
                <a:cs typeface="Arial" panose="020B0604020202020204" pitchFamily="34" charset="0"/>
              </a:rPr>
              <a:t>GO</a:t>
            </a:r>
            <a:r>
              <a:rPr lang="en-US" b="0" dirty="0" smtClean="0">
                <a:latin typeface="Arial" panose="020B0604020202020204" pitchFamily="34" charset="0"/>
                <a:cs typeface="Arial" panose="020B0604020202020204" pitchFamily="34" charset="0"/>
              </a:rPr>
              <a:t> t</a:t>
            </a:r>
            <a:r>
              <a:rPr lang="en-US" baseline="0" dirty="0" smtClean="0">
                <a:latin typeface="Arial" panose="020B0604020202020204" pitchFamily="34" charset="0"/>
                <a:cs typeface="Arial" panose="020B0604020202020204" pitchFamily="34" charset="0"/>
              </a:rPr>
              <a:t>o next slide.</a:t>
            </a:r>
            <a:endParaRPr lang="en-US" sz="1200" baseline="0" dirty="0" smtClean="0">
              <a:effectLst/>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E56C1B69-6936-4942-9916-14430690B8EB}" type="slidenum">
              <a:rPr lang="en-US" smtClean="0"/>
              <a:pPr>
                <a:defRPr/>
              </a:pPr>
              <a:t>21</a:t>
            </a:fld>
            <a:endParaRPr lang="en-US" dirty="0"/>
          </a:p>
        </p:txBody>
      </p:sp>
    </p:spTree>
    <p:extLst>
      <p:ext uri="{BB962C8B-B14F-4D97-AF65-F5344CB8AC3E}">
        <p14:creationId xmlns:p14="http://schemas.microsoft.com/office/powerpoint/2010/main" val="9452260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1" y="4387136"/>
            <a:ext cx="5608320" cy="3532363"/>
          </a:xfrm>
        </p:spPr>
        <p:txBody>
          <a:bodyPr/>
          <a:lstStyle/>
          <a:p>
            <a:pPr>
              <a:spcAft>
                <a:spcPts val="596"/>
              </a:spcAft>
            </a:pPr>
            <a:r>
              <a:rPr lang="en-US" b="0" baseline="0" dirty="0" smtClean="0">
                <a:latin typeface="Arial" pitchFamily="34" charset="0"/>
                <a:cs typeface="Arial" pitchFamily="34" charset="0"/>
              </a:rPr>
              <a:t>&lt;</a:t>
            </a:r>
            <a:r>
              <a:rPr lang="en-US" b="1" baseline="0" dirty="0" smtClean="0">
                <a:latin typeface="Arial" pitchFamily="34" charset="0"/>
                <a:cs typeface="Arial" pitchFamily="34" charset="0"/>
              </a:rPr>
              <a:t>READ </a:t>
            </a:r>
            <a:r>
              <a:rPr lang="en-US" b="0" baseline="0" dirty="0" smtClean="0">
                <a:latin typeface="Arial" pitchFamily="34" charset="0"/>
                <a:cs typeface="Arial" pitchFamily="34" charset="0"/>
              </a:rPr>
              <a:t>the question.&gt;</a:t>
            </a:r>
          </a:p>
          <a:p>
            <a:pPr>
              <a:spcAft>
                <a:spcPts val="596"/>
              </a:spcAft>
            </a:pPr>
            <a:endParaRPr lang="en-US" b="0" baseline="0" dirty="0" smtClean="0">
              <a:latin typeface="Arial" pitchFamily="34" charset="0"/>
              <a:cs typeface="Arial" pitchFamily="34" charset="0"/>
            </a:endParaRPr>
          </a:p>
          <a:p>
            <a:pPr marL="0" marR="0" indent="0" algn="l" defTabSz="914400" rtl="0" eaLnBrk="0" fontAlgn="base" latinLnBrk="0" hangingPunct="0">
              <a:spcBef>
                <a:spcPct val="30000"/>
              </a:spcBef>
              <a:spcAft>
                <a:spcPts val="596"/>
              </a:spcAft>
              <a:buClrTx/>
              <a:buSzTx/>
              <a:buFontTx/>
              <a:buNone/>
              <a:tabLst/>
              <a:defRPr/>
            </a:pPr>
            <a:r>
              <a:rPr lang="en-US" b="0" baseline="0" dirty="0" smtClean="0">
                <a:latin typeface="Arial" pitchFamily="34" charset="0"/>
                <a:cs typeface="Arial" pitchFamily="34" charset="0"/>
              </a:rPr>
              <a:t>&lt;</a:t>
            </a:r>
            <a:r>
              <a:rPr lang="en-US" b="1" baseline="0" dirty="0" smtClean="0">
                <a:latin typeface="Arial" panose="020B0604020202020204" pitchFamily="34" charset="0"/>
                <a:cs typeface="Arial" panose="020B0604020202020204" pitchFamily="34" charset="0"/>
              </a:rPr>
              <a:t>ELICIT </a:t>
            </a:r>
            <a:r>
              <a:rPr lang="en-US" b="0" baseline="0" dirty="0" smtClean="0">
                <a:latin typeface="Arial" panose="020B0604020202020204" pitchFamily="34" charset="0"/>
                <a:cs typeface="Arial" panose="020B0604020202020204" pitchFamily="34" charset="0"/>
              </a:rPr>
              <a:t>answers from the participants.&gt;</a:t>
            </a:r>
          </a:p>
          <a:p>
            <a:pPr>
              <a:spcAft>
                <a:spcPts val="596"/>
              </a:spcAft>
            </a:pPr>
            <a:endParaRPr lang="en-US" b="0" baseline="0" dirty="0" smtClean="0">
              <a:latin typeface="Arial" panose="020B0604020202020204" pitchFamily="34" charset="0"/>
              <a:cs typeface="Arial" panose="020B0604020202020204" pitchFamily="34" charset="0"/>
            </a:endParaRPr>
          </a:p>
          <a:p>
            <a:pPr marL="0" marR="0" indent="0" algn="l" defTabSz="914400" rtl="0" eaLnBrk="0" fontAlgn="base" latinLnBrk="0" hangingPunct="0">
              <a:spcBef>
                <a:spcPct val="30000"/>
              </a:spcBef>
              <a:spcAft>
                <a:spcPts val="596"/>
              </a:spcAft>
              <a:buClrTx/>
              <a:buSzTx/>
              <a:buFontTx/>
              <a:buNone/>
              <a:tabLst/>
              <a:defRPr/>
            </a:pPr>
            <a:r>
              <a:rPr lang="en-US" b="0" baseline="0" dirty="0" smtClean="0">
                <a:latin typeface="Arial" panose="020B0604020202020204" pitchFamily="34" charset="0"/>
                <a:cs typeface="Arial" panose="020B0604020202020204" pitchFamily="34" charset="0"/>
              </a:rPr>
              <a:t>&lt;</a:t>
            </a:r>
            <a:r>
              <a:rPr lang="en-US" b="1" baseline="0" dirty="0" smtClean="0">
                <a:latin typeface="Arial" pitchFamily="34" charset="0"/>
                <a:cs typeface="Arial" pitchFamily="34" charset="0"/>
              </a:rPr>
              <a:t>CLICK </a:t>
            </a:r>
            <a:r>
              <a:rPr lang="en-US" b="0" baseline="0" dirty="0" smtClean="0">
                <a:latin typeface="Arial" panose="020B0604020202020204" pitchFamily="34" charset="0"/>
                <a:cs typeface="Arial" panose="020B0604020202020204" pitchFamily="34" charset="0"/>
              </a:rPr>
              <a:t>for correct answer to appear.&gt;</a:t>
            </a:r>
          </a:p>
          <a:p>
            <a:pPr>
              <a:spcAft>
                <a:spcPts val="596"/>
              </a:spcAft>
            </a:pPr>
            <a:endParaRPr lang="en-US" b="0" baseline="0" dirty="0" smtClean="0">
              <a:latin typeface="Arial" panose="020B0604020202020204" pitchFamily="34" charset="0"/>
              <a:cs typeface="Arial" panose="020B0604020202020204" pitchFamily="34" charset="0"/>
            </a:endParaRPr>
          </a:p>
          <a:p>
            <a:pPr>
              <a:spcBef>
                <a:spcPts val="0"/>
              </a:spcBef>
              <a:spcAft>
                <a:spcPts val="600"/>
              </a:spcAft>
            </a:pPr>
            <a:r>
              <a:rPr lang="en-US" sz="1200" dirty="0" smtClean="0">
                <a:effectLst/>
                <a:latin typeface="Arial" panose="020B0604020202020204" pitchFamily="34" charset="0"/>
                <a:cs typeface="Arial" panose="020B0604020202020204" pitchFamily="34" charset="0"/>
              </a:rPr>
              <a:t>The</a:t>
            </a:r>
            <a:r>
              <a:rPr lang="en-US" sz="1200" baseline="0" dirty="0" smtClean="0">
                <a:effectLst/>
                <a:latin typeface="Arial" panose="020B0604020202020204" pitchFamily="34" charset="0"/>
                <a:cs typeface="Arial" panose="020B0604020202020204" pitchFamily="34" charset="0"/>
              </a:rPr>
              <a:t> correct answer is A, true.</a:t>
            </a:r>
          </a:p>
          <a:p>
            <a:pPr>
              <a:spcBef>
                <a:spcPts val="0"/>
              </a:spcBef>
              <a:spcAft>
                <a:spcPts val="600"/>
              </a:spcAft>
            </a:pPr>
            <a:endParaRPr lang="en-US" sz="1200" baseline="0" dirty="0" smtClean="0">
              <a:effectLst/>
              <a:latin typeface="Arial" panose="020B0604020202020204" pitchFamily="34" charset="0"/>
              <a:cs typeface="Arial" panose="020B0604020202020204" pitchFamily="34" charset="0"/>
            </a:endParaRPr>
          </a:p>
          <a:p>
            <a:pPr marL="0" marR="0" indent="0" algn="l" defTabSz="914400" rtl="0" eaLnBrk="0" fontAlgn="base" latinLnBrk="0" hangingPunct="0">
              <a:spcBef>
                <a:spcPts val="0"/>
              </a:spcBef>
              <a:spcAft>
                <a:spcPts val="600"/>
              </a:spcAft>
              <a:buClrTx/>
              <a:buSzTx/>
              <a:buFontTx/>
              <a:buNone/>
              <a:tabLst/>
              <a:defRPr/>
            </a:pPr>
            <a:r>
              <a:rPr lang="en-US" b="1" dirty="0" smtClean="0">
                <a:latin typeface="Arial" panose="020B0604020202020204" pitchFamily="34" charset="0"/>
                <a:cs typeface="Arial" panose="020B0604020202020204" pitchFamily="34" charset="0"/>
              </a:rPr>
              <a:t>GO</a:t>
            </a:r>
            <a:r>
              <a:rPr lang="en-US" b="0" dirty="0" smtClean="0">
                <a:latin typeface="Arial" panose="020B0604020202020204" pitchFamily="34" charset="0"/>
                <a:cs typeface="Arial" panose="020B0604020202020204" pitchFamily="34" charset="0"/>
              </a:rPr>
              <a:t> t</a:t>
            </a:r>
            <a:r>
              <a:rPr lang="en-US" baseline="0" dirty="0" smtClean="0">
                <a:latin typeface="Arial" panose="020B0604020202020204" pitchFamily="34" charset="0"/>
                <a:cs typeface="Arial" panose="020B0604020202020204" pitchFamily="34" charset="0"/>
              </a:rPr>
              <a:t>o next slide.</a:t>
            </a:r>
            <a:endParaRPr lang="en-US" b="1" strike="noStrike" baseline="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E56C1B69-6936-4942-9916-14430690B8EB}" type="slidenum">
              <a:rPr lang="en-US" smtClean="0"/>
              <a:pPr>
                <a:defRPr/>
              </a:pPr>
              <a:t>22</a:t>
            </a:fld>
            <a:endParaRPr lang="en-US" dirty="0"/>
          </a:p>
        </p:txBody>
      </p:sp>
    </p:spTree>
    <p:extLst>
      <p:ext uri="{BB962C8B-B14F-4D97-AF65-F5344CB8AC3E}">
        <p14:creationId xmlns:p14="http://schemas.microsoft.com/office/powerpoint/2010/main" val="9452260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1" y="4387136"/>
            <a:ext cx="5608320" cy="431354"/>
          </a:xfrm>
        </p:spPr>
        <p:txBody>
          <a:bodyPr/>
          <a:lstStyle/>
          <a:p>
            <a:pPr marL="0" marR="0" indent="0" algn="l" defTabSz="914400" rtl="0" eaLnBrk="0" fontAlgn="base" latinLnBrk="0" hangingPunct="0">
              <a:lnSpc>
                <a:spcPct val="150000"/>
              </a:lnSpc>
              <a:spcBef>
                <a:spcPts val="0"/>
              </a:spcBef>
              <a:spcAft>
                <a:spcPts val="600"/>
              </a:spcAft>
              <a:buClrTx/>
              <a:buSzTx/>
              <a:buFontTx/>
              <a:buNone/>
              <a:tabLst/>
              <a:defRPr/>
            </a:pPr>
            <a:r>
              <a:rPr lang="en-US" b="1" dirty="0" smtClean="0"/>
              <a:t>GO</a:t>
            </a:r>
            <a:r>
              <a:rPr lang="en-US" b="0" dirty="0" smtClean="0"/>
              <a:t> t</a:t>
            </a:r>
            <a:r>
              <a:rPr lang="en-US" baseline="0" dirty="0" smtClean="0"/>
              <a:t>o next slide.</a:t>
            </a:r>
            <a:endParaRPr lang="en-US" dirty="0" smtClean="0"/>
          </a:p>
        </p:txBody>
      </p:sp>
      <p:sp>
        <p:nvSpPr>
          <p:cNvPr id="4" name="Slide Number Placeholder 3"/>
          <p:cNvSpPr>
            <a:spLocks noGrp="1"/>
          </p:cNvSpPr>
          <p:nvPr>
            <p:ph type="sldNum" sz="quarter" idx="10"/>
          </p:nvPr>
        </p:nvSpPr>
        <p:spPr/>
        <p:txBody>
          <a:bodyPr/>
          <a:lstStyle/>
          <a:p>
            <a:fld id="{153BCB96-7EEC-4C1C-92AC-A1AF7B1B30F2}" type="slidenum">
              <a:rPr lang="en-US" smtClean="0"/>
              <a:t>23</a:t>
            </a:fld>
            <a:endParaRPr lang="en-US" dirty="0"/>
          </a:p>
        </p:txBody>
      </p:sp>
    </p:spTree>
    <p:extLst>
      <p:ext uri="{BB962C8B-B14F-4D97-AF65-F5344CB8AC3E}">
        <p14:creationId xmlns:p14="http://schemas.microsoft.com/office/powerpoint/2010/main" val="14150797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imes New Roman" pitchFamily="18" charset="0"/>
                <a:cs typeface="Times New Roman" pitchFamily="18" charset="0"/>
              </a:defRPr>
            </a:lvl1pPr>
            <a:lvl2pPr marL="751494" indent="-289036" eaLnBrk="0" hangingPunct="0">
              <a:defRPr sz="2800">
                <a:solidFill>
                  <a:schemeClr val="tx1"/>
                </a:solidFill>
                <a:latin typeface="Times New Roman" pitchFamily="18" charset="0"/>
                <a:cs typeface="Times New Roman" pitchFamily="18" charset="0"/>
              </a:defRPr>
            </a:lvl2pPr>
            <a:lvl3pPr marL="1156145" indent="-231229" eaLnBrk="0" hangingPunct="0">
              <a:defRPr sz="2800">
                <a:solidFill>
                  <a:schemeClr val="tx1"/>
                </a:solidFill>
                <a:latin typeface="Times New Roman" pitchFamily="18" charset="0"/>
                <a:cs typeface="Times New Roman" pitchFamily="18" charset="0"/>
              </a:defRPr>
            </a:lvl3pPr>
            <a:lvl4pPr marL="1618602" indent="-231229" eaLnBrk="0" hangingPunct="0">
              <a:defRPr sz="2800">
                <a:solidFill>
                  <a:schemeClr val="tx1"/>
                </a:solidFill>
                <a:latin typeface="Times New Roman" pitchFamily="18" charset="0"/>
                <a:cs typeface="Times New Roman" pitchFamily="18" charset="0"/>
              </a:defRPr>
            </a:lvl4pPr>
            <a:lvl5pPr marL="2081060" indent="-231229" eaLnBrk="0" hangingPunct="0">
              <a:defRPr sz="2800">
                <a:solidFill>
                  <a:schemeClr val="tx1"/>
                </a:solidFill>
                <a:latin typeface="Times New Roman" pitchFamily="18" charset="0"/>
                <a:cs typeface="Times New Roman" pitchFamily="18" charset="0"/>
              </a:defRPr>
            </a:lvl5pPr>
            <a:lvl6pPr marL="2543518" indent="-231229" eaLnBrk="0" fontAlgn="base" hangingPunct="0">
              <a:spcBef>
                <a:spcPct val="0"/>
              </a:spcBef>
              <a:spcAft>
                <a:spcPct val="0"/>
              </a:spcAft>
              <a:defRPr sz="2800">
                <a:solidFill>
                  <a:schemeClr val="tx1"/>
                </a:solidFill>
                <a:latin typeface="Times New Roman" pitchFamily="18" charset="0"/>
                <a:cs typeface="Times New Roman" pitchFamily="18" charset="0"/>
              </a:defRPr>
            </a:lvl6pPr>
            <a:lvl7pPr marL="3005976" indent="-231229" eaLnBrk="0" fontAlgn="base" hangingPunct="0">
              <a:spcBef>
                <a:spcPct val="0"/>
              </a:spcBef>
              <a:spcAft>
                <a:spcPct val="0"/>
              </a:spcAft>
              <a:defRPr sz="2800">
                <a:solidFill>
                  <a:schemeClr val="tx1"/>
                </a:solidFill>
                <a:latin typeface="Times New Roman" pitchFamily="18" charset="0"/>
                <a:cs typeface="Times New Roman" pitchFamily="18" charset="0"/>
              </a:defRPr>
            </a:lvl7pPr>
            <a:lvl8pPr marL="3468434" indent="-231229" eaLnBrk="0" fontAlgn="base" hangingPunct="0">
              <a:spcBef>
                <a:spcPct val="0"/>
              </a:spcBef>
              <a:spcAft>
                <a:spcPct val="0"/>
              </a:spcAft>
              <a:defRPr sz="2800">
                <a:solidFill>
                  <a:schemeClr val="tx1"/>
                </a:solidFill>
                <a:latin typeface="Times New Roman" pitchFamily="18" charset="0"/>
                <a:cs typeface="Times New Roman" pitchFamily="18" charset="0"/>
              </a:defRPr>
            </a:lvl8pPr>
            <a:lvl9pPr marL="3930891" indent="-231229" eaLnBrk="0" fontAlgn="base" hangingPunct="0">
              <a:spcBef>
                <a:spcPct val="0"/>
              </a:spcBef>
              <a:spcAft>
                <a:spcPct val="0"/>
              </a:spcAft>
              <a:defRPr sz="2800">
                <a:solidFill>
                  <a:schemeClr val="tx1"/>
                </a:solidFill>
                <a:latin typeface="Times New Roman" pitchFamily="18" charset="0"/>
                <a:cs typeface="Times New Roman" pitchFamily="18" charset="0"/>
              </a:defRPr>
            </a:lvl9pPr>
          </a:lstStyle>
          <a:p>
            <a:pPr eaLnBrk="1" hangingPunct="1"/>
            <a:fld id="{481AC029-884C-4AFF-B6E3-E21A070DF759}" type="slidenum">
              <a:rPr lang="en-US" sz="1200">
                <a:latin typeface="Arial" charset="0"/>
                <a:cs typeface="Arial" charset="0"/>
              </a:rPr>
              <a:pPr eaLnBrk="1" hangingPunct="1"/>
              <a:t>24</a:t>
            </a:fld>
            <a:endParaRPr lang="en-US" sz="1200" dirty="0">
              <a:latin typeface="Arial" charset="0"/>
              <a:cs typeface="Arial" charset="0"/>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xfrm>
            <a:off x="701041" y="4387135"/>
            <a:ext cx="5608320" cy="668903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349">
              <a:spcBef>
                <a:spcPts val="0"/>
              </a:spcBef>
              <a:spcAft>
                <a:spcPts val="600"/>
              </a:spcAft>
              <a:defRPr/>
            </a:pPr>
            <a:r>
              <a:rPr lang="en-US" b="1" dirty="0" smtClean="0"/>
              <a:t>SAY:</a:t>
            </a:r>
          </a:p>
          <a:p>
            <a:endParaRPr lang="en-US" sz="1200" kern="1200" dirty="0" smtClean="0">
              <a:solidFill>
                <a:schemeClr val="tx1"/>
              </a:solidFill>
              <a:effectLst/>
              <a:latin typeface="Arial" pitchFamily="34" charset="0"/>
              <a:ea typeface="+mn-ea"/>
              <a:cs typeface="Arial" pitchFamily="34" charset="0"/>
            </a:endParaRPr>
          </a:p>
          <a:p>
            <a:r>
              <a:rPr lang="en-US" sz="1200" kern="1200" dirty="0" smtClean="0">
                <a:solidFill>
                  <a:schemeClr val="tx1"/>
                </a:solidFill>
                <a:effectLst/>
                <a:latin typeface="Arial" pitchFamily="34" charset="0"/>
                <a:ea typeface="+mn-ea"/>
                <a:cs typeface="Arial" pitchFamily="34" charset="0"/>
              </a:rPr>
              <a:t>Let’s look at the two primary types of public health surveillance, passive</a:t>
            </a:r>
            <a:r>
              <a:rPr lang="en-US" sz="1200" kern="1200" baseline="0" dirty="0" smtClean="0">
                <a:solidFill>
                  <a:schemeClr val="tx1"/>
                </a:solidFill>
                <a:effectLst/>
                <a:latin typeface="Arial" pitchFamily="34" charset="0"/>
                <a:ea typeface="+mn-ea"/>
                <a:cs typeface="Arial" pitchFamily="34" charset="0"/>
              </a:rPr>
              <a:t> and active</a:t>
            </a:r>
            <a:r>
              <a:rPr lang="en-US" sz="1200" kern="1200" dirty="0" smtClean="0">
                <a:solidFill>
                  <a:schemeClr val="tx1"/>
                </a:solidFill>
                <a:effectLst/>
                <a:latin typeface="Arial" pitchFamily="34" charset="0"/>
                <a:ea typeface="+mn-ea"/>
                <a:cs typeface="Arial" pitchFamily="34" charset="0"/>
              </a:rPr>
              <a:t>.</a:t>
            </a:r>
          </a:p>
          <a:p>
            <a:r>
              <a:rPr lang="en-US" sz="1200" kern="1200" dirty="0" smtClean="0">
                <a:solidFill>
                  <a:schemeClr val="tx1"/>
                </a:solidFill>
                <a:effectLst/>
                <a:latin typeface="Arial" pitchFamily="34" charset="0"/>
                <a:ea typeface="+mn-ea"/>
                <a:cs typeface="Arial" pitchFamily="34" charset="0"/>
              </a:rPr>
              <a:t> </a:t>
            </a:r>
          </a:p>
          <a:p>
            <a:r>
              <a:rPr lang="en-US" sz="1200" kern="1200" dirty="0" smtClean="0">
                <a:solidFill>
                  <a:schemeClr val="tx1"/>
                </a:solidFill>
                <a:effectLst/>
                <a:latin typeface="Arial" pitchFamily="34" charset="0"/>
                <a:ea typeface="+mn-ea"/>
                <a:cs typeface="Arial" pitchFamily="34" charset="0"/>
              </a:rPr>
              <a:t>Most routine notifiable disease surveillance relies on passive reporting. In p</a:t>
            </a:r>
            <a:r>
              <a:rPr lang="en-US" sz="1200" i="0" kern="1200" dirty="0" smtClean="0">
                <a:solidFill>
                  <a:schemeClr val="tx1"/>
                </a:solidFill>
                <a:effectLst/>
                <a:latin typeface="Arial" pitchFamily="34" charset="0"/>
                <a:ea typeface="+mn-ea"/>
                <a:cs typeface="Arial" pitchFamily="34" charset="0"/>
              </a:rPr>
              <a:t>assive surveillance, </a:t>
            </a:r>
            <a:r>
              <a:rPr lang="en-US" sz="1200" kern="1200" dirty="0" smtClean="0">
                <a:solidFill>
                  <a:schemeClr val="tx1"/>
                </a:solidFill>
                <a:effectLst/>
                <a:latin typeface="Arial" pitchFamily="34" charset="0"/>
                <a:ea typeface="+mn-ea"/>
                <a:cs typeface="Arial" pitchFamily="34" charset="0"/>
              </a:rPr>
              <a:t>the physician, laboratory, or other health care provider (i.e., the reporter) takes the initiative in submitting the report by following the list of reportable diseases in that state; the health department or health agency waits for reports to be submitted by others. This is the most common type of surveillance; it is simple and inexpensive, but it is also limited by variability of quality and incompleteness in reporting.</a:t>
            </a:r>
          </a:p>
          <a:p>
            <a:endParaRPr lang="en-US" sz="1200" kern="1200" dirty="0" smtClean="0">
              <a:solidFill>
                <a:schemeClr val="tx1"/>
              </a:solidFill>
              <a:effectLst/>
              <a:latin typeface="Arial" pitchFamily="34" charset="0"/>
              <a:ea typeface="+mn-ea"/>
              <a:cs typeface="Arial" pitchFamily="34" charset="0"/>
            </a:endParaRPr>
          </a:p>
          <a:p>
            <a:r>
              <a:rPr lang="en-US" sz="1200" kern="1200" dirty="0" smtClean="0">
                <a:solidFill>
                  <a:schemeClr val="tx1"/>
                </a:solidFill>
                <a:effectLst/>
                <a:latin typeface="Arial" pitchFamily="34" charset="0"/>
                <a:ea typeface="+mn-ea"/>
                <a:cs typeface="Arial" pitchFamily="34" charset="0"/>
              </a:rPr>
              <a:t>Active systems involve regular outreach to potential reporters to stimulate the reporting of specific diseases or injuries. Active surveillance can validate the representativeness of passive reports, ensure more complete reporting of conditions, or be used in conjunction with specific epidemiologic investigations. Active systems are often used for brief periods for discrete purposes, such as during outbreak investigations, or special time-limited events, or for diseases of special interest (e.g., SARS).</a:t>
            </a:r>
          </a:p>
          <a:p>
            <a:r>
              <a:rPr lang="en-US" sz="1200" kern="1200" dirty="0" smtClean="0">
                <a:solidFill>
                  <a:schemeClr val="tx1"/>
                </a:solidFill>
                <a:effectLst/>
                <a:latin typeface="Arial" pitchFamily="34" charset="0"/>
                <a:ea typeface="+mn-ea"/>
                <a:cs typeface="Arial" pitchFamily="34" charset="0"/>
              </a:rPr>
              <a:t> </a:t>
            </a:r>
          </a:p>
          <a:p>
            <a:r>
              <a:rPr lang="en-US" sz="1200" b="1" kern="1200" dirty="0" smtClean="0">
                <a:solidFill>
                  <a:schemeClr val="tx1"/>
                </a:solidFill>
                <a:effectLst/>
                <a:latin typeface="Arial" pitchFamily="34" charset="0"/>
                <a:ea typeface="+mn-ea"/>
                <a:cs typeface="Arial" pitchFamily="34" charset="0"/>
              </a:rPr>
              <a:t>GO</a:t>
            </a:r>
            <a:r>
              <a:rPr lang="en-US" sz="1200" kern="1200" dirty="0" smtClean="0">
                <a:solidFill>
                  <a:schemeClr val="tx1"/>
                </a:solidFill>
                <a:effectLst/>
                <a:latin typeface="Arial" pitchFamily="34" charset="0"/>
                <a:ea typeface="+mn-ea"/>
                <a:cs typeface="Arial" pitchFamily="34" charset="0"/>
              </a:rPr>
              <a:t> to next slide.</a:t>
            </a:r>
            <a:endParaRPr lang="en-US" dirty="0" smtClean="0"/>
          </a:p>
        </p:txBody>
      </p:sp>
    </p:spTree>
    <p:extLst>
      <p:ext uri="{BB962C8B-B14F-4D97-AF65-F5344CB8AC3E}">
        <p14:creationId xmlns:p14="http://schemas.microsoft.com/office/powerpoint/2010/main" val="40669202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imes New Roman" pitchFamily="18" charset="0"/>
                <a:cs typeface="Times New Roman" pitchFamily="18" charset="0"/>
              </a:defRPr>
            </a:lvl1pPr>
            <a:lvl2pPr marL="751494" indent="-289036" eaLnBrk="0" hangingPunct="0">
              <a:defRPr sz="2800">
                <a:solidFill>
                  <a:schemeClr val="tx1"/>
                </a:solidFill>
                <a:latin typeface="Times New Roman" pitchFamily="18" charset="0"/>
                <a:cs typeface="Times New Roman" pitchFamily="18" charset="0"/>
              </a:defRPr>
            </a:lvl2pPr>
            <a:lvl3pPr marL="1156145" indent="-231229" eaLnBrk="0" hangingPunct="0">
              <a:defRPr sz="2800">
                <a:solidFill>
                  <a:schemeClr val="tx1"/>
                </a:solidFill>
                <a:latin typeface="Times New Roman" pitchFamily="18" charset="0"/>
                <a:cs typeface="Times New Roman" pitchFamily="18" charset="0"/>
              </a:defRPr>
            </a:lvl3pPr>
            <a:lvl4pPr marL="1618602" indent="-231229" eaLnBrk="0" hangingPunct="0">
              <a:defRPr sz="2800">
                <a:solidFill>
                  <a:schemeClr val="tx1"/>
                </a:solidFill>
                <a:latin typeface="Times New Roman" pitchFamily="18" charset="0"/>
                <a:cs typeface="Times New Roman" pitchFamily="18" charset="0"/>
              </a:defRPr>
            </a:lvl4pPr>
            <a:lvl5pPr marL="2081060" indent="-231229" eaLnBrk="0" hangingPunct="0">
              <a:defRPr sz="2800">
                <a:solidFill>
                  <a:schemeClr val="tx1"/>
                </a:solidFill>
                <a:latin typeface="Times New Roman" pitchFamily="18" charset="0"/>
                <a:cs typeface="Times New Roman" pitchFamily="18" charset="0"/>
              </a:defRPr>
            </a:lvl5pPr>
            <a:lvl6pPr marL="2543518" indent="-231229" eaLnBrk="0" fontAlgn="base" hangingPunct="0">
              <a:spcBef>
                <a:spcPct val="0"/>
              </a:spcBef>
              <a:spcAft>
                <a:spcPct val="0"/>
              </a:spcAft>
              <a:defRPr sz="2800">
                <a:solidFill>
                  <a:schemeClr val="tx1"/>
                </a:solidFill>
                <a:latin typeface="Times New Roman" pitchFamily="18" charset="0"/>
                <a:cs typeface="Times New Roman" pitchFamily="18" charset="0"/>
              </a:defRPr>
            </a:lvl6pPr>
            <a:lvl7pPr marL="3005976" indent="-231229" eaLnBrk="0" fontAlgn="base" hangingPunct="0">
              <a:spcBef>
                <a:spcPct val="0"/>
              </a:spcBef>
              <a:spcAft>
                <a:spcPct val="0"/>
              </a:spcAft>
              <a:defRPr sz="2800">
                <a:solidFill>
                  <a:schemeClr val="tx1"/>
                </a:solidFill>
                <a:latin typeface="Times New Roman" pitchFamily="18" charset="0"/>
                <a:cs typeface="Times New Roman" pitchFamily="18" charset="0"/>
              </a:defRPr>
            </a:lvl7pPr>
            <a:lvl8pPr marL="3468434" indent="-231229" eaLnBrk="0" fontAlgn="base" hangingPunct="0">
              <a:spcBef>
                <a:spcPct val="0"/>
              </a:spcBef>
              <a:spcAft>
                <a:spcPct val="0"/>
              </a:spcAft>
              <a:defRPr sz="2800">
                <a:solidFill>
                  <a:schemeClr val="tx1"/>
                </a:solidFill>
                <a:latin typeface="Times New Roman" pitchFamily="18" charset="0"/>
                <a:cs typeface="Times New Roman" pitchFamily="18" charset="0"/>
              </a:defRPr>
            </a:lvl8pPr>
            <a:lvl9pPr marL="3930891" indent="-231229" eaLnBrk="0" fontAlgn="base" hangingPunct="0">
              <a:spcBef>
                <a:spcPct val="0"/>
              </a:spcBef>
              <a:spcAft>
                <a:spcPct val="0"/>
              </a:spcAft>
              <a:defRPr sz="2800">
                <a:solidFill>
                  <a:schemeClr val="tx1"/>
                </a:solidFill>
                <a:latin typeface="Times New Roman" pitchFamily="18" charset="0"/>
                <a:cs typeface="Times New Roman" pitchFamily="18" charset="0"/>
              </a:defRPr>
            </a:lvl9pPr>
          </a:lstStyle>
          <a:p>
            <a:pPr eaLnBrk="1" hangingPunct="1"/>
            <a:fld id="{E095AF32-1AD6-41F1-A68F-631C2218AC61}" type="slidenum">
              <a:rPr lang="en-US" sz="1200">
                <a:latin typeface="Arial" charset="0"/>
                <a:cs typeface="Arial" charset="0"/>
              </a:rPr>
              <a:pPr eaLnBrk="1" hangingPunct="1"/>
              <a:t>25</a:t>
            </a:fld>
            <a:endParaRPr lang="en-US" sz="1200" dirty="0">
              <a:latin typeface="Arial" charset="0"/>
              <a:cs typeface="Arial" charset="0"/>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xfrm>
            <a:off x="701041" y="4387138"/>
            <a:ext cx="5608320" cy="683215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4916" eaLnBrk="1" hangingPunct="1">
              <a:spcBef>
                <a:spcPts val="0"/>
              </a:spcBef>
              <a:spcAft>
                <a:spcPts val="600"/>
              </a:spcAft>
              <a:defRPr/>
            </a:pPr>
            <a:r>
              <a:rPr lang="en-US" b="1" dirty="0" smtClean="0"/>
              <a:t>SAY: </a:t>
            </a:r>
          </a:p>
          <a:p>
            <a:pPr defTabSz="924916" eaLnBrk="1" hangingPunct="1">
              <a:spcBef>
                <a:spcPts val="0"/>
              </a:spcBef>
              <a:spcAft>
                <a:spcPts val="600"/>
              </a:spcAft>
              <a:defRPr/>
            </a:pPr>
            <a:r>
              <a:rPr lang="en-US" b="1" dirty="0" smtClean="0"/>
              <a:t/>
            </a:r>
            <a:br>
              <a:rPr lang="en-US" b="1" dirty="0" smtClean="0"/>
            </a:br>
            <a:r>
              <a:rPr lang="en-US" dirty="0" smtClean="0"/>
              <a:t>Another type of surveillance is sentinel surveillance.</a:t>
            </a:r>
          </a:p>
          <a:p>
            <a:pPr defTabSz="924916" eaLnBrk="1" hangingPunct="1">
              <a:spcBef>
                <a:spcPts val="0"/>
              </a:spcBef>
              <a:spcAft>
                <a:spcPts val="600"/>
              </a:spcAft>
              <a:defRPr/>
            </a:pPr>
            <a:endParaRPr lang="en-US" sz="1200" b="0" i="0" u="none" strike="noStrike" kern="1200" baseline="0" dirty="0" smtClean="0">
              <a:solidFill>
                <a:schemeClr val="tx1"/>
              </a:solidFill>
              <a:latin typeface="Arial" charset="0"/>
              <a:ea typeface="+mn-ea"/>
              <a:cs typeface="Arial" charset="0"/>
            </a:endParaRPr>
          </a:p>
          <a:p>
            <a:pPr marL="0" marR="0" indent="0" algn="l" defTabSz="924916" rtl="0" eaLnBrk="1" fontAlgn="base" latinLnBrk="0" hangingPunct="1">
              <a:spcBef>
                <a:spcPts val="0"/>
              </a:spcBef>
              <a:spcAft>
                <a:spcPts val="600"/>
              </a:spcAft>
              <a:buClrTx/>
              <a:buSzTx/>
              <a:buFontTx/>
              <a:buNone/>
              <a:tabLst/>
              <a:defRPr/>
            </a:pPr>
            <a:r>
              <a:rPr lang="en-US" sz="1200" b="0" i="0" u="none" strike="noStrike" kern="1200" baseline="0" dirty="0" smtClean="0">
                <a:solidFill>
                  <a:schemeClr val="tx1"/>
                </a:solidFill>
                <a:latin typeface="Arial" charset="0"/>
                <a:ea typeface="+mn-ea"/>
                <a:cs typeface="Arial" charset="0"/>
              </a:rPr>
              <a:t>&lt;</a:t>
            </a:r>
            <a:r>
              <a:rPr lang="en-US" sz="1200" b="1" i="0" u="none" strike="noStrike" kern="1200" baseline="0" dirty="0" smtClean="0">
                <a:solidFill>
                  <a:schemeClr val="tx1"/>
                </a:solidFill>
                <a:latin typeface="Arial" charset="0"/>
                <a:ea typeface="+mn-ea"/>
                <a:cs typeface="Arial" charset="0"/>
              </a:rPr>
              <a:t>READ</a:t>
            </a:r>
            <a:r>
              <a:rPr lang="en-US" sz="1200" b="0" i="0" u="none" strike="noStrike" kern="1200" baseline="0" dirty="0" smtClean="0">
                <a:solidFill>
                  <a:schemeClr val="tx1"/>
                </a:solidFill>
                <a:latin typeface="Arial" charset="0"/>
                <a:ea typeface="+mn-ea"/>
                <a:cs typeface="Arial" charset="0"/>
              </a:rPr>
              <a:t> the definition of Sentinel Surveillance.&gt;</a:t>
            </a:r>
            <a:endParaRPr lang="en-US" sz="1200" b="1" i="0" u="none" strike="noStrike" kern="1200" baseline="0" dirty="0" smtClean="0">
              <a:solidFill>
                <a:schemeClr val="tx1"/>
              </a:solidFill>
              <a:latin typeface="Arial" charset="0"/>
              <a:ea typeface="+mn-ea"/>
              <a:cs typeface="Arial" charset="0"/>
            </a:endParaRPr>
          </a:p>
          <a:p>
            <a:pPr marL="0" marR="0" indent="0" algn="l" defTabSz="924916" rtl="0" eaLnBrk="1" fontAlgn="base" latinLnBrk="0" hangingPunct="1">
              <a:spcBef>
                <a:spcPts val="0"/>
              </a:spcBef>
              <a:spcAft>
                <a:spcPts val="600"/>
              </a:spcAft>
              <a:buClrTx/>
              <a:buSzTx/>
              <a:buFontTx/>
              <a:buNone/>
              <a:tabLst/>
              <a:defRPr/>
            </a:pPr>
            <a:endParaRPr lang="en-US" sz="1200" b="0" i="0" u="none" strike="noStrike" kern="1200" baseline="0" dirty="0" smtClean="0">
              <a:solidFill>
                <a:schemeClr val="tx1"/>
              </a:solidFill>
              <a:latin typeface="Arial" charset="0"/>
              <a:ea typeface="+mn-ea"/>
              <a:cs typeface="Arial" charset="0"/>
            </a:endParaRPr>
          </a:p>
          <a:p>
            <a:pPr marL="0" marR="0" indent="0" algn="l" defTabSz="924916" rtl="0" eaLnBrk="1" fontAlgn="base" latinLnBrk="0" hangingPunct="1">
              <a:spcBef>
                <a:spcPts val="0"/>
              </a:spcBef>
              <a:spcAft>
                <a:spcPts val="600"/>
              </a:spcAft>
              <a:buClrTx/>
              <a:buSzTx/>
              <a:buFontTx/>
              <a:buNone/>
              <a:tabLst/>
              <a:defRPr/>
            </a:pPr>
            <a:r>
              <a:rPr lang="en-US" b="1" dirty="0" smtClean="0"/>
              <a:t>SAY: </a:t>
            </a:r>
            <a:endParaRPr lang="en-US" sz="1200" b="0" i="0" u="none" strike="noStrike" kern="1200" baseline="0" dirty="0" smtClean="0">
              <a:solidFill>
                <a:schemeClr val="tx1"/>
              </a:solidFill>
              <a:latin typeface="Arial" charset="0"/>
              <a:ea typeface="+mn-ea"/>
              <a:cs typeface="Arial" charset="0"/>
            </a:endParaRPr>
          </a:p>
          <a:p>
            <a:pPr defTabSz="924916" eaLnBrk="1" hangingPunct="1">
              <a:spcBef>
                <a:spcPts val="0"/>
              </a:spcBef>
              <a:spcAft>
                <a:spcPts val="600"/>
              </a:spcAft>
              <a:defRPr/>
            </a:pPr>
            <a:r>
              <a:rPr lang="en-US" dirty="0" smtClean="0"/>
              <a:t>Syndromic</a:t>
            </a:r>
            <a:r>
              <a:rPr lang="en-US" baseline="0" dirty="0" smtClean="0"/>
              <a:t> surveillance focuses on the </a:t>
            </a:r>
            <a:r>
              <a:rPr lang="en-US" dirty="0" smtClean="0"/>
              <a:t>signs</a:t>
            </a:r>
            <a:r>
              <a:rPr lang="en-US" baseline="0" dirty="0" smtClean="0"/>
              <a:t> and symptoms of an illness </a:t>
            </a:r>
            <a:r>
              <a:rPr lang="en-US" dirty="0" smtClean="0"/>
              <a:t>rather than physician-diagnosed or laboratory-confirmed illnesses. The case definition for a syndrome is never as specific as for a disease.</a:t>
            </a:r>
            <a:r>
              <a:rPr lang="en-US" baseline="0" dirty="0" smtClean="0"/>
              <a:t> T</a:t>
            </a:r>
            <a:r>
              <a:rPr lang="en-US" dirty="0" smtClean="0"/>
              <a:t>herefore, follow-up is always necessary to verify if an outbreak is actually occurring. Syndromic</a:t>
            </a:r>
            <a:r>
              <a:rPr lang="en-US" baseline="0" dirty="0" smtClean="0"/>
              <a:t> surveillance is </a:t>
            </a:r>
            <a:r>
              <a:rPr lang="en-US" dirty="0" smtClean="0"/>
              <a:t>the preferred method for bioterrorism. An advantage of this method is that reporting does not need to wait for a</a:t>
            </a:r>
            <a:r>
              <a:rPr lang="en-US" baseline="0" dirty="0" smtClean="0"/>
              <a:t> diagnosis to be made, which can</a:t>
            </a:r>
            <a:r>
              <a:rPr lang="en-US" dirty="0" smtClean="0"/>
              <a:t> </a:t>
            </a:r>
            <a:r>
              <a:rPr lang="en-US" baseline="0" dirty="0" smtClean="0"/>
              <a:t>add time and delay the reporting process.</a:t>
            </a:r>
            <a:r>
              <a:rPr lang="en-US" dirty="0" smtClean="0"/>
              <a:t> Because of this time-saving aspect, syndromic surveillance has been used as a method of early detection to improve situational awareness, especially in the context of bioterrorism. The term syndromic surveillance has also been loosely applied to surveillance of school and work absenteeism, calls to 9-1-1, and over-the-counter medications,</a:t>
            </a:r>
            <a:r>
              <a:rPr lang="en-US" baseline="0" dirty="0" smtClean="0"/>
              <a:t> where for example, </a:t>
            </a:r>
            <a:r>
              <a:rPr lang="en-US" dirty="0" smtClean="0"/>
              <a:t>a sharp increase in sales of antidiarrheal medications in a community can indicate an outbreak of gastroenteritis.</a:t>
            </a:r>
          </a:p>
          <a:p>
            <a:pPr defTabSz="924916" eaLnBrk="1" hangingPunct="1">
              <a:spcBef>
                <a:spcPts val="0"/>
              </a:spcBef>
              <a:spcAft>
                <a:spcPts val="600"/>
              </a:spcAft>
              <a:defRPr/>
            </a:pPr>
            <a:endParaRPr lang="en-US" dirty="0" smtClean="0"/>
          </a:p>
          <a:p>
            <a:pPr defTabSz="924916" eaLnBrk="1" hangingPunct="1">
              <a:spcBef>
                <a:spcPts val="0"/>
              </a:spcBef>
              <a:spcAft>
                <a:spcPts val="600"/>
              </a:spcAft>
              <a:defRPr/>
            </a:pPr>
            <a:r>
              <a:rPr lang="en-US" b="1" dirty="0" smtClean="0"/>
              <a:t>GO</a:t>
            </a:r>
            <a:r>
              <a:rPr lang="en-US" b="0" dirty="0" smtClean="0"/>
              <a:t> t</a:t>
            </a:r>
            <a:r>
              <a:rPr lang="en-US" baseline="0" dirty="0" smtClean="0"/>
              <a:t>o next slide.</a:t>
            </a:r>
            <a:endParaRPr lang="en-US" dirty="0" smtClean="0"/>
          </a:p>
        </p:txBody>
      </p:sp>
    </p:spTree>
    <p:extLst>
      <p:ext uri="{BB962C8B-B14F-4D97-AF65-F5344CB8AC3E}">
        <p14:creationId xmlns:p14="http://schemas.microsoft.com/office/powerpoint/2010/main" val="3992197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imes New Roman" pitchFamily="18" charset="0"/>
                <a:cs typeface="Times New Roman" pitchFamily="18" charset="0"/>
              </a:defRPr>
            </a:lvl1pPr>
            <a:lvl2pPr marL="751494" indent="-289036" eaLnBrk="0" hangingPunct="0">
              <a:defRPr sz="2800">
                <a:solidFill>
                  <a:schemeClr val="tx1"/>
                </a:solidFill>
                <a:latin typeface="Times New Roman" pitchFamily="18" charset="0"/>
                <a:cs typeface="Times New Roman" pitchFamily="18" charset="0"/>
              </a:defRPr>
            </a:lvl2pPr>
            <a:lvl3pPr marL="1156145" indent="-231229" eaLnBrk="0" hangingPunct="0">
              <a:defRPr sz="2800">
                <a:solidFill>
                  <a:schemeClr val="tx1"/>
                </a:solidFill>
                <a:latin typeface="Times New Roman" pitchFamily="18" charset="0"/>
                <a:cs typeface="Times New Roman" pitchFamily="18" charset="0"/>
              </a:defRPr>
            </a:lvl3pPr>
            <a:lvl4pPr marL="1618602" indent="-231229" eaLnBrk="0" hangingPunct="0">
              <a:defRPr sz="2800">
                <a:solidFill>
                  <a:schemeClr val="tx1"/>
                </a:solidFill>
                <a:latin typeface="Times New Roman" pitchFamily="18" charset="0"/>
                <a:cs typeface="Times New Roman" pitchFamily="18" charset="0"/>
              </a:defRPr>
            </a:lvl4pPr>
            <a:lvl5pPr marL="2081060" indent="-231229" eaLnBrk="0" hangingPunct="0">
              <a:defRPr sz="2800">
                <a:solidFill>
                  <a:schemeClr val="tx1"/>
                </a:solidFill>
                <a:latin typeface="Times New Roman" pitchFamily="18" charset="0"/>
                <a:cs typeface="Times New Roman" pitchFamily="18" charset="0"/>
              </a:defRPr>
            </a:lvl5pPr>
            <a:lvl6pPr marL="2543518" indent="-231229" eaLnBrk="0" fontAlgn="base" hangingPunct="0">
              <a:spcBef>
                <a:spcPct val="0"/>
              </a:spcBef>
              <a:spcAft>
                <a:spcPct val="0"/>
              </a:spcAft>
              <a:defRPr sz="2800">
                <a:solidFill>
                  <a:schemeClr val="tx1"/>
                </a:solidFill>
                <a:latin typeface="Times New Roman" pitchFamily="18" charset="0"/>
                <a:cs typeface="Times New Roman" pitchFamily="18" charset="0"/>
              </a:defRPr>
            </a:lvl6pPr>
            <a:lvl7pPr marL="3005976" indent="-231229" eaLnBrk="0" fontAlgn="base" hangingPunct="0">
              <a:spcBef>
                <a:spcPct val="0"/>
              </a:spcBef>
              <a:spcAft>
                <a:spcPct val="0"/>
              </a:spcAft>
              <a:defRPr sz="2800">
                <a:solidFill>
                  <a:schemeClr val="tx1"/>
                </a:solidFill>
                <a:latin typeface="Times New Roman" pitchFamily="18" charset="0"/>
                <a:cs typeface="Times New Roman" pitchFamily="18" charset="0"/>
              </a:defRPr>
            </a:lvl7pPr>
            <a:lvl8pPr marL="3468434" indent="-231229" eaLnBrk="0" fontAlgn="base" hangingPunct="0">
              <a:spcBef>
                <a:spcPct val="0"/>
              </a:spcBef>
              <a:spcAft>
                <a:spcPct val="0"/>
              </a:spcAft>
              <a:defRPr sz="2800">
                <a:solidFill>
                  <a:schemeClr val="tx1"/>
                </a:solidFill>
                <a:latin typeface="Times New Roman" pitchFamily="18" charset="0"/>
                <a:cs typeface="Times New Roman" pitchFamily="18" charset="0"/>
              </a:defRPr>
            </a:lvl8pPr>
            <a:lvl9pPr marL="3930891" indent="-231229" eaLnBrk="0" fontAlgn="base" hangingPunct="0">
              <a:spcBef>
                <a:spcPct val="0"/>
              </a:spcBef>
              <a:spcAft>
                <a:spcPct val="0"/>
              </a:spcAft>
              <a:defRPr sz="2800">
                <a:solidFill>
                  <a:schemeClr val="tx1"/>
                </a:solidFill>
                <a:latin typeface="Times New Roman" pitchFamily="18" charset="0"/>
                <a:cs typeface="Times New Roman" pitchFamily="18" charset="0"/>
              </a:defRPr>
            </a:lvl9pPr>
          </a:lstStyle>
          <a:p>
            <a:pPr eaLnBrk="1" hangingPunct="1"/>
            <a:fld id="{2D3CBEC8-48CD-4134-8969-8BA7287A4C73}" type="slidenum">
              <a:rPr lang="en-US" sz="1200">
                <a:solidFill>
                  <a:prstClr val="black"/>
                </a:solidFill>
                <a:latin typeface="Arial" charset="0"/>
                <a:cs typeface="Arial" charset="0"/>
              </a:rPr>
              <a:pPr eaLnBrk="1" hangingPunct="1"/>
              <a:t>26</a:t>
            </a:fld>
            <a:endParaRPr lang="en-US" sz="1200" dirty="0">
              <a:solidFill>
                <a:prstClr val="black"/>
              </a:solidFill>
              <a:latin typeface="Arial" charset="0"/>
              <a:cs typeface="Arial" charset="0"/>
            </a:endParaRPr>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xfrm>
            <a:off x="701041" y="4387136"/>
            <a:ext cx="5608320" cy="779426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1" kern="1200" dirty="0" smtClean="0">
                <a:solidFill>
                  <a:schemeClr val="tx1"/>
                </a:solidFill>
                <a:effectLst/>
                <a:latin typeface="Arial" pitchFamily="34" charset="0"/>
                <a:ea typeface="+mn-ea"/>
                <a:cs typeface="Arial" pitchFamily="34" charset="0"/>
              </a:rPr>
              <a:t>SAY:</a:t>
            </a:r>
            <a:br>
              <a:rPr lang="en-US" sz="1200" b="1" kern="1200" dirty="0" smtClean="0">
                <a:solidFill>
                  <a:schemeClr val="tx1"/>
                </a:solidFill>
                <a:effectLst/>
                <a:latin typeface="Arial" pitchFamily="34" charset="0"/>
                <a:ea typeface="+mn-ea"/>
                <a:cs typeface="Arial" pitchFamily="34" charset="0"/>
              </a:rPr>
            </a:br>
            <a:endParaRPr lang="en-US" sz="1200" b="1" kern="1200" dirty="0" smtClean="0">
              <a:solidFill>
                <a:schemeClr val="tx1"/>
              </a:solidFill>
              <a:effectLst/>
              <a:latin typeface="Arial" pitchFamily="34" charset="0"/>
              <a:ea typeface="+mn-ea"/>
              <a:cs typeface="Arial" pitchFamily="34" charset="0"/>
            </a:endParaRPr>
          </a:p>
          <a:p>
            <a:r>
              <a:rPr lang="en-US" sz="1200" kern="1200" dirty="0" smtClean="0">
                <a:solidFill>
                  <a:schemeClr val="tx1"/>
                </a:solidFill>
                <a:effectLst/>
                <a:latin typeface="Arial" pitchFamily="34" charset="0"/>
                <a:ea typeface="+mn-ea"/>
                <a:cs typeface="Arial" pitchFamily="34" charset="0"/>
              </a:rPr>
              <a:t>Ten key attributes should be considered when determining if a surveillance system will be effective. This slide</a:t>
            </a:r>
            <a:r>
              <a:rPr lang="en-US" sz="1200" kern="1200" baseline="0" dirty="0" smtClean="0">
                <a:solidFill>
                  <a:schemeClr val="tx1"/>
                </a:solidFill>
                <a:effectLst/>
                <a:latin typeface="Arial" pitchFamily="34" charset="0"/>
                <a:ea typeface="+mn-ea"/>
                <a:cs typeface="Arial" pitchFamily="34" charset="0"/>
              </a:rPr>
              <a:t> depicts </a:t>
            </a:r>
            <a:r>
              <a:rPr lang="en-US" sz="1200" kern="1200" dirty="0" smtClean="0">
                <a:solidFill>
                  <a:schemeClr val="tx1"/>
                </a:solidFill>
                <a:effectLst/>
                <a:latin typeface="Arial" pitchFamily="34" charset="0"/>
                <a:ea typeface="+mn-ea"/>
                <a:cs typeface="Arial" pitchFamily="34" charset="0"/>
              </a:rPr>
              <a:t>the first five attributes of an effective surveillance system.</a:t>
            </a:r>
          </a:p>
          <a:p>
            <a:endParaRPr lang="en-US" sz="1200" kern="1200" dirty="0" smtClean="0">
              <a:solidFill>
                <a:schemeClr val="tx1"/>
              </a:solidFill>
              <a:effectLst/>
              <a:latin typeface="Arial" pitchFamily="34" charset="0"/>
              <a:ea typeface="+mn-ea"/>
              <a:cs typeface="Arial" pitchFamily="34" charset="0"/>
            </a:endParaRPr>
          </a:p>
          <a:p>
            <a:r>
              <a:rPr lang="en-US" sz="1200" kern="1200" dirty="0" smtClean="0">
                <a:solidFill>
                  <a:schemeClr val="tx1"/>
                </a:solidFill>
                <a:effectLst/>
                <a:latin typeface="Arial" pitchFamily="34" charset="0"/>
                <a:ea typeface="+mn-ea"/>
                <a:cs typeface="Arial" pitchFamily="34" charset="0"/>
              </a:rPr>
              <a:t>The first attribute to consider is usefulness. How useful is the system in accomplishing its objectives?</a:t>
            </a:r>
          </a:p>
          <a:p>
            <a:endParaRPr lang="en-US" sz="1200" kern="1200" dirty="0" smtClean="0">
              <a:solidFill>
                <a:schemeClr val="tx1"/>
              </a:solidFill>
              <a:effectLst/>
              <a:latin typeface="Arial" pitchFamily="34" charset="0"/>
              <a:ea typeface="+mn-ea"/>
              <a:cs typeface="Arial" pitchFamily="34" charset="0"/>
            </a:endParaRPr>
          </a:p>
          <a:p>
            <a:r>
              <a:rPr lang="en-US" sz="1200" kern="1200" dirty="0" smtClean="0">
                <a:solidFill>
                  <a:schemeClr val="tx1"/>
                </a:solidFill>
                <a:effectLst/>
                <a:latin typeface="Arial" pitchFamily="34" charset="0"/>
                <a:ea typeface="+mn-ea"/>
                <a:cs typeface="Arial" pitchFamily="34" charset="0"/>
              </a:rPr>
              <a:t>Data quality examines how reliable the data are. How complete and accurate are the data fields in the reports received by the system?</a:t>
            </a:r>
          </a:p>
          <a:p>
            <a:endParaRPr lang="en-US" sz="1200" kern="1200" dirty="0" smtClean="0">
              <a:solidFill>
                <a:schemeClr val="tx1"/>
              </a:solidFill>
              <a:effectLst/>
              <a:latin typeface="Arial" pitchFamily="34" charset="0"/>
              <a:ea typeface="+mn-ea"/>
              <a:cs typeface="Arial" pitchFamily="34" charset="0"/>
            </a:endParaRPr>
          </a:p>
          <a:p>
            <a:r>
              <a:rPr lang="en-US" sz="1200" kern="1200" dirty="0" smtClean="0">
                <a:solidFill>
                  <a:schemeClr val="tx1"/>
                </a:solidFill>
                <a:effectLst/>
                <a:latin typeface="Arial" pitchFamily="34" charset="0"/>
                <a:ea typeface="+mn-ea"/>
                <a:cs typeface="Arial" pitchFamily="34" charset="0"/>
              </a:rPr>
              <a:t>The next attribute is timeliness. How quickly are reports received? Timeliness might be important for certain conditions, but less important for others. You might need to report one disease immediately to implement contact-avoidance and prevention measures. With other conditions, such as obesity, a longer delay in reporting is acceptable.</a:t>
            </a:r>
          </a:p>
          <a:p>
            <a:endParaRPr lang="en-US" sz="1200" kern="1200" dirty="0" smtClean="0">
              <a:solidFill>
                <a:schemeClr val="tx1"/>
              </a:solidFill>
              <a:effectLst/>
              <a:latin typeface="Arial" pitchFamily="34" charset="0"/>
              <a:ea typeface="+mn-ea"/>
              <a:cs typeface="Arial" pitchFamily="34" charset="0"/>
            </a:endParaRPr>
          </a:p>
          <a:p>
            <a:r>
              <a:rPr lang="en-US" sz="1200" kern="1200" dirty="0" smtClean="0">
                <a:solidFill>
                  <a:schemeClr val="tx1"/>
                </a:solidFill>
                <a:effectLst/>
                <a:latin typeface="Arial" pitchFamily="34" charset="0"/>
                <a:ea typeface="+mn-ea"/>
                <a:cs typeface="Arial" pitchFamily="34" charset="0"/>
              </a:rPr>
              <a:t>Flexibility considers how quickly the system can adapt to changes.</a:t>
            </a:r>
          </a:p>
          <a:p>
            <a:endParaRPr lang="en-US" sz="1200" kern="1200" dirty="0" smtClean="0">
              <a:solidFill>
                <a:schemeClr val="tx1"/>
              </a:solidFill>
              <a:effectLst/>
              <a:latin typeface="Arial" pitchFamily="34" charset="0"/>
              <a:ea typeface="+mn-ea"/>
              <a:cs typeface="Arial" pitchFamily="34" charset="0"/>
            </a:endParaRPr>
          </a:p>
          <a:p>
            <a:r>
              <a:rPr lang="en-US" sz="1200" kern="1200" dirty="0" smtClean="0">
                <a:solidFill>
                  <a:schemeClr val="tx1"/>
                </a:solidFill>
                <a:effectLst/>
                <a:latin typeface="Arial" pitchFamily="34" charset="0"/>
                <a:ea typeface="+mn-ea"/>
                <a:cs typeface="Arial" pitchFamily="34" charset="0"/>
              </a:rPr>
              <a:t>And</a:t>
            </a:r>
          </a:p>
          <a:p>
            <a:endParaRPr lang="en-US" sz="1200" kern="1200" dirty="0" smtClean="0">
              <a:solidFill>
                <a:schemeClr val="tx1"/>
              </a:solidFill>
              <a:effectLst/>
              <a:latin typeface="Arial" pitchFamily="34" charset="0"/>
              <a:ea typeface="+mn-ea"/>
              <a:cs typeface="Arial" pitchFamily="34" charset="0"/>
            </a:endParaRPr>
          </a:p>
          <a:p>
            <a:r>
              <a:rPr lang="en-US" sz="1200" kern="1200" dirty="0" smtClean="0">
                <a:solidFill>
                  <a:schemeClr val="tx1"/>
                </a:solidFill>
                <a:effectLst/>
                <a:latin typeface="Arial" pitchFamily="34" charset="0"/>
                <a:ea typeface="+mn-ea"/>
                <a:cs typeface="Arial" pitchFamily="34" charset="0"/>
              </a:rPr>
              <a:t>Simplicity considers whether the system is easy to operate. </a:t>
            </a:r>
          </a:p>
          <a:p>
            <a:pPr marL="0" lvl="1" indent="0" defTabSz="924916" eaLnBrk="1" hangingPunct="1">
              <a:spcBef>
                <a:spcPts val="0"/>
              </a:spcBef>
              <a:spcAft>
                <a:spcPts val="600"/>
              </a:spcAft>
              <a:buFont typeface="Arial" pitchFamily="34" charset="0"/>
              <a:buNone/>
              <a:defRPr/>
            </a:pPr>
            <a:endParaRPr lang="en-US" dirty="0" smtClean="0"/>
          </a:p>
          <a:p>
            <a:pPr marL="0" indent="0" eaLnBrk="1" hangingPunct="1">
              <a:spcBef>
                <a:spcPct val="0"/>
              </a:spcBef>
              <a:spcAft>
                <a:spcPts val="600"/>
              </a:spcAft>
              <a:buFont typeface="Arial" pitchFamily="34" charset="0"/>
              <a:buNone/>
            </a:pPr>
            <a:r>
              <a:rPr lang="en-US" b="1" dirty="0" smtClean="0"/>
              <a:t>GO</a:t>
            </a:r>
            <a:r>
              <a:rPr lang="en-US" b="0" dirty="0" smtClean="0"/>
              <a:t> t</a:t>
            </a:r>
            <a:r>
              <a:rPr lang="en-US" baseline="0" dirty="0" smtClean="0"/>
              <a:t>o next slide.</a:t>
            </a:r>
            <a:endParaRPr lang="en-US" sz="1000" dirty="0"/>
          </a:p>
        </p:txBody>
      </p:sp>
    </p:spTree>
    <p:extLst>
      <p:ext uri="{BB962C8B-B14F-4D97-AF65-F5344CB8AC3E}">
        <p14:creationId xmlns:p14="http://schemas.microsoft.com/office/powerpoint/2010/main" val="21531337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imes New Roman" pitchFamily="18" charset="0"/>
                <a:cs typeface="Times New Roman" pitchFamily="18" charset="0"/>
              </a:defRPr>
            </a:lvl1pPr>
            <a:lvl2pPr marL="751494" indent="-289036" eaLnBrk="0" hangingPunct="0">
              <a:defRPr sz="2800">
                <a:solidFill>
                  <a:schemeClr val="tx1"/>
                </a:solidFill>
                <a:latin typeface="Times New Roman" pitchFamily="18" charset="0"/>
                <a:cs typeface="Times New Roman" pitchFamily="18" charset="0"/>
              </a:defRPr>
            </a:lvl2pPr>
            <a:lvl3pPr marL="1156145" indent="-231229" eaLnBrk="0" hangingPunct="0">
              <a:defRPr sz="2800">
                <a:solidFill>
                  <a:schemeClr val="tx1"/>
                </a:solidFill>
                <a:latin typeface="Times New Roman" pitchFamily="18" charset="0"/>
                <a:cs typeface="Times New Roman" pitchFamily="18" charset="0"/>
              </a:defRPr>
            </a:lvl3pPr>
            <a:lvl4pPr marL="1618602" indent="-231229" eaLnBrk="0" hangingPunct="0">
              <a:defRPr sz="2800">
                <a:solidFill>
                  <a:schemeClr val="tx1"/>
                </a:solidFill>
                <a:latin typeface="Times New Roman" pitchFamily="18" charset="0"/>
                <a:cs typeface="Times New Roman" pitchFamily="18" charset="0"/>
              </a:defRPr>
            </a:lvl4pPr>
            <a:lvl5pPr marL="2081060" indent="-231229" eaLnBrk="0" hangingPunct="0">
              <a:defRPr sz="2800">
                <a:solidFill>
                  <a:schemeClr val="tx1"/>
                </a:solidFill>
                <a:latin typeface="Times New Roman" pitchFamily="18" charset="0"/>
                <a:cs typeface="Times New Roman" pitchFamily="18" charset="0"/>
              </a:defRPr>
            </a:lvl5pPr>
            <a:lvl6pPr marL="2543518" indent="-231229" eaLnBrk="0" fontAlgn="base" hangingPunct="0">
              <a:spcBef>
                <a:spcPct val="0"/>
              </a:spcBef>
              <a:spcAft>
                <a:spcPct val="0"/>
              </a:spcAft>
              <a:defRPr sz="2800">
                <a:solidFill>
                  <a:schemeClr val="tx1"/>
                </a:solidFill>
                <a:latin typeface="Times New Roman" pitchFamily="18" charset="0"/>
                <a:cs typeface="Times New Roman" pitchFamily="18" charset="0"/>
              </a:defRPr>
            </a:lvl6pPr>
            <a:lvl7pPr marL="3005976" indent="-231229" eaLnBrk="0" fontAlgn="base" hangingPunct="0">
              <a:spcBef>
                <a:spcPct val="0"/>
              </a:spcBef>
              <a:spcAft>
                <a:spcPct val="0"/>
              </a:spcAft>
              <a:defRPr sz="2800">
                <a:solidFill>
                  <a:schemeClr val="tx1"/>
                </a:solidFill>
                <a:latin typeface="Times New Roman" pitchFamily="18" charset="0"/>
                <a:cs typeface="Times New Roman" pitchFamily="18" charset="0"/>
              </a:defRPr>
            </a:lvl7pPr>
            <a:lvl8pPr marL="3468434" indent="-231229" eaLnBrk="0" fontAlgn="base" hangingPunct="0">
              <a:spcBef>
                <a:spcPct val="0"/>
              </a:spcBef>
              <a:spcAft>
                <a:spcPct val="0"/>
              </a:spcAft>
              <a:defRPr sz="2800">
                <a:solidFill>
                  <a:schemeClr val="tx1"/>
                </a:solidFill>
                <a:latin typeface="Times New Roman" pitchFamily="18" charset="0"/>
                <a:cs typeface="Times New Roman" pitchFamily="18" charset="0"/>
              </a:defRPr>
            </a:lvl8pPr>
            <a:lvl9pPr marL="3930891" indent="-231229" eaLnBrk="0" fontAlgn="base" hangingPunct="0">
              <a:spcBef>
                <a:spcPct val="0"/>
              </a:spcBef>
              <a:spcAft>
                <a:spcPct val="0"/>
              </a:spcAft>
              <a:defRPr sz="2800">
                <a:solidFill>
                  <a:schemeClr val="tx1"/>
                </a:solidFill>
                <a:latin typeface="Times New Roman" pitchFamily="18" charset="0"/>
                <a:cs typeface="Times New Roman" pitchFamily="18" charset="0"/>
              </a:defRPr>
            </a:lvl9pPr>
          </a:lstStyle>
          <a:p>
            <a:pPr eaLnBrk="1" hangingPunct="1"/>
            <a:fld id="{2D3CBEC8-48CD-4134-8969-8BA7287A4C73}" type="slidenum">
              <a:rPr lang="en-US" sz="1200">
                <a:solidFill>
                  <a:prstClr val="black"/>
                </a:solidFill>
                <a:latin typeface="Arial" charset="0"/>
                <a:cs typeface="Arial" charset="0"/>
              </a:rPr>
              <a:pPr eaLnBrk="1" hangingPunct="1"/>
              <a:t>27</a:t>
            </a:fld>
            <a:endParaRPr lang="en-US" sz="1200" dirty="0">
              <a:solidFill>
                <a:prstClr val="black"/>
              </a:solidFill>
              <a:latin typeface="Arial" charset="0"/>
              <a:cs typeface="Arial" charset="0"/>
            </a:endParaRPr>
          </a:p>
        </p:txBody>
      </p:sp>
      <p:sp>
        <p:nvSpPr>
          <p:cNvPr id="113667" name="Rectangle 2"/>
          <p:cNvSpPr>
            <a:spLocks noGrp="1" noRot="1" noChangeAspect="1" noChangeArrowheads="1" noTextEdit="1"/>
          </p:cNvSpPr>
          <p:nvPr>
            <p:ph type="sldImg"/>
          </p:nvPr>
        </p:nvSpPr>
        <p:spPr>
          <a:xfrm>
            <a:off x="1157288" y="303213"/>
            <a:ext cx="4619625" cy="3463925"/>
          </a:xfrm>
          <a:ln/>
        </p:spPr>
      </p:sp>
      <p:sp>
        <p:nvSpPr>
          <p:cNvPr id="113668" name="Rectangle 3"/>
          <p:cNvSpPr>
            <a:spLocks noGrp="1" noChangeArrowheads="1"/>
          </p:cNvSpPr>
          <p:nvPr>
            <p:ph type="body" idx="1"/>
          </p:nvPr>
        </p:nvSpPr>
        <p:spPr>
          <a:xfrm>
            <a:off x="724896" y="3936350"/>
            <a:ext cx="5852159" cy="850744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50000"/>
              </a:lnSpc>
            </a:pPr>
            <a:r>
              <a:rPr lang="en-US" sz="1200" b="1" kern="1200" dirty="0" smtClean="0">
                <a:solidFill>
                  <a:schemeClr val="tx1"/>
                </a:solidFill>
                <a:effectLst/>
                <a:latin typeface="Arial" pitchFamily="34" charset="0"/>
                <a:ea typeface="+mn-ea"/>
                <a:cs typeface="Arial" pitchFamily="34" charset="0"/>
              </a:rPr>
              <a:t>SAY:</a:t>
            </a:r>
            <a:endParaRPr lang="en-US" sz="1100" b="1" kern="1200" dirty="0" smtClean="0">
              <a:solidFill>
                <a:schemeClr val="tx1"/>
              </a:solidFill>
              <a:effectLst/>
              <a:latin typeface="Arial" pitchFamily="34" charset="0"/>
              <a:ea typeface="+mn-ea"/>
              <a:cs typeface="Arial" pitchFamily="34" charset="0"/>
            </a:endParaRPr>
          </a:p>
          <a:p>
            <a:pPr>
              <a:lnSpc>
                <a:spcPct val="150000"/>
              </a:lnSpc>
            </a:pPr>
            <a:endParaRPr lang="en-US" sz="1200" b="0" kern="1200" dirty="0" smtClean="0">
              <a:solidFill>
                <a:schemeClr val="tx1"/>
              </a:solidFill>
              <a:effectLst/>
              <a:latin typeface="Arial" pitchFamily="34" charset="0"/>
              <a:ea typeface="+mn-ea"/>
              <a:cs typeface="Arial" pitchFamily="34" charset="0"/>
            </a:endParaRPr>
          </a:p>
          <a:p>
            <a:pPr>
              <a:lnSpc>
                <a:spcPct val="150000"/>
              </a:lnSpc>
            </a:pPr>
            <a:r>
              <a:rPr lang="en-US" sz="1200" b="0" kern="1200" dirty="0" smtClean="0">
                <a:solidFill>
                  <a:schemeClr val="tx1"/>
                </a:solidFill>
                <a:effectLst/>
                <a:latin typeface="Arial" pitchFamily="34" charset="0"/>
                <a:ea typeface="+mn-ea"/>
                <a:cs typeface="Arial" pitchFamily="34" charset="0"/>
              </a:rPr>
              <a:t>Stability is the next attribute. Does the surveillance system work well, or does it break down often?</a:t>
            </a:r>
            <a:endParaRPr lang="en-US" sz="1100" b="0" kern="1200" dirty="0" smtClean="0">
              <a:solidFill>
                <a:schemeClr val="tx1"/>
              </a:solidFill>
              <a:effectLst/>
              <a:latin typeface="Arial" pitchFamily="34" charset="0"/>
              <a:ea typeface="+mn-ea"/>
              <a:cs typeface="Arial" pitchFamily="34" charset="0"/>
            </a:endParaRPr>
          </a:p>
          <a:p>
            <a:pPr>
              <a:lnSpc>
                <a:spcPct val="150000"/>
              </a:lnSpc>
            </a:pPr>
            <a:r>
              <a:rPr lang="en-US" sz="1200" b="0" kern="1200" dirty="0" smtClean="0">
                <a:solidFill>
                  <a:schemeClr val="tx1"/>
                </a:solidFill>
                <a:effectLst/>
                <a:latin typeface="Arial" pitchFamily="34" charset="0"/>
                <a:ea typeface="+mn-ea"/>
                <a:cs typeface="Arial" pitchFamily="34" charset="0"/>
              </a:rPr>
              <a:t> </a:t>
            </a:r>
            <a:endParaRPr lang="en-US" sz="1100" b="0" kern="1200" dirty="0" smtClean="0">
              <a:solidFill>
                <a:schemeClr val="tx1"/>
              </a:solidFill>
              <a:effectLst/>
              <a:latin typeface="Arial" pitchFamily="34" charset="0"/>
              <a:ea typeface="+mn-ea"/>
              <a:cs typeface="Arial" pitchFamily="34" charset="0"/>
            </a:endParaRPr>
          </a:p>
          <a:p>
            <a:pPr>
              <a:lnSpc>
                <a:spcPct val="150000"/>
              </a:lnSpc>
            </a:pPr>
            <a:r>
              <a:rPr lang="en-US" sz="1200" b="0" kern="1200" dirty="0" smtClean="0">
                <a:solidFill>
                  <a:schemeClr val="tx1"/>
                </a:solidFill>
                <a:effectLst/>
                <a:latin typeface="Arial" pitchFamily="34" charset="0"/>
                <a:ea typeface="+mn-ea"/>
                <a:cs typeface="Arial" pitchFamily="34" charset="0"/>
              </a:rPr>
              <a:t>Sensitivity considers how well the system captures the intended cases. Does it capture 60% of the cases or 80%? If you have a system that only captures 60% but 80% is needed, it might not be effective enough for that condition or situation.</a:t>
            </a:r>
            <a:endParaRPr lang="en-US" sz="1100" b="0" kern="1200" dirty="0" smtClean="0">
              <a:solidFill>
                <a:schemeClr val="tx1"/>
              </a:solidFill>
              <a:effectLst/>
              <a:latin typeface="Arial" pitchFamily="34" charset="0"/>
              <a:ea typeface="+mn-ea"/>
              <a:cs typeface="Arial" pitchFamily="34" charset="0"/>
            </a:endParaRPr>
          </a:p>
          <a:p>
            <a:pPr>
              <a:lnSpc>
                <a:spcPct val="150000"/>
              </a:lnSpc>
            </a:pPr>
            <a:r>
              <a:rPr lang="en-US" sz="1200" b="0" kern="1200" dirty="0" smtClean="0">
                <a:solidFill>
                  <a:schemeClr val="tx1"/>
                </a:solidFill>
                <a:effectLst/>
                <a:latin typeface="Arial" pitchFamily="34" charset="0"/>
                <a:ea typeface="+mn-ea"/>
                <a:cs typeface="Arial" pitchFamily="34" charset="0"/>
              </a:rPr>
              <a:t> </a:t>
            </a:r>
            <a:endParaRPr lang="en-US" sz="1100" b="0" kern="1200" dirty="0" smtClean="0">
              <a:solidFill>
                <a:schemeClr val="tx1"/>
              </a:solidFill>
              <a:effectLst/>
              <a:latin typeface="Arial" pitchFamily="34" charset="0"/>
              <a:ea typeface="+mn-ea"/>
              <a:cs typeface="Arial" pitchFamily="34" charset="0"/>
            </a:endParaRPr>
          </a:p>
          <a:p>
            <a:pPr>
              <a:lnSpc>
                <a:spcPct val="150000"/>
              </a:lnSpc>
            </a:pPr>
            <a:r>
              <a:rPr lang="en-US" sz="1200" b="0" kern="1200" dirty="0" smtClean="0">
                <a:solidFill>
                  <a:schemeClr val="tx1"/>
                </a:solidFill>
                <a:effectLst/>
                <a:latin typeface="Arial" pitchFamily="34" charset="0"/>
                <a:ea typeface="+mn-ea"/>
                <a:cs typeface="Arial" pitchFamily="34" charset="0"/>
              </a:rPr>
              <a:t>The next attribute is predictive value positive. How many of the reported cases are true cases that meet the criteria for what we are calling a case — that is, how many reported cases actually meet the case definition?</a:t>
            </a:r>
            <a:endParaRPr lang="en-US" sz="1100" b="0" kern="1200" dirty="0" smtClean="0">
              <a:solidFill>
                <a:schemeClr val="tx1"/>
              </a:solidFill>
              <a:effectLst/>
              <a:latin typeface="Arial" pitchFamily="34" charset="0"/>
              <a:ea typeface="+mn-ea"/>
              <a:cs typeface="Arial" pitchFamily="34" charset="0"/>
            </a:endParaRPr>
          </a:p>
          <a:p>
            <a:pPr>
              <a:lnSpc>
                <a:spcPct val="150000"/>
              </a:lnSpc>
            </a:pPr>
            <a:r>
              <a:rPr lang="en-US" sz="1200" b="0" kern="1200" dirty="0" smtClean="0">
                <a:solidFill>
                  <a:schemeClr val="tx1"/>
                </a:solidFill>
                <a:effectLst/>
                <a:latin typeface="Arial" pitchFamily="34" charset="0"/>
                <a:ea typeface="+mn-ea"/>
                <a:cs typeface="Arial" pitchFamily="34" charset="0"/>
              </a:rPr>
              <a:t> </a:t>
            </a:r>
            <a:endParaRPr lang="en-US" sz="1100" b="0" kern="1200" dirty="0" smtClean="0">
              <a:solidFill>
                <a:schemeClr val="tx1"/>
              </a:solidFill>
              <a:effectLst/>
              <a:latin typeface="Arial" pitchFamily="34" charset="0"/>
              <a:ea typeface="+mn-ea"/>
              <a:cs typeface="Arial" pitchFamily="34" charset="0"/>
            </a:endParaRPr>
          </a:p>
          <a:p>
            <a:pPr>
              <a:lnSpc>
                <a:spcPct val="150000"/>
              </a:lnSpc>
            </a:pPr>
            <a:r>
              <a:rPr lang="en-US" sz="1200" b="0" kern="1200" dirty="0" smtClean="0">
                <a:solidFill>
                  <a:schemeClr val="tx1"/>
                </a:solidFill>
                <a:effectLst/>
                <a:latin typeface="Arial" pitchFamily="34" charset="0"/>
                <a:ea typeface="+mn-ea"/>
                <a:cs typeface="Arial" pitchFamily="34" charset="0"/>
              </a:rPr>
              <a:t>Representativeness considers how well the system represents the population under consideration. Does it identify events only among certain groups, or does it accurately capture events across the whole target population?</a:t>
            </a:r>
            <a:endParaRPr lang="en-US" sz="1100" b="0" kern="1200" dirty="0" smtClean="0">
              <a:solidFill>
                <a:schemeClr val="tx1"/>
              </a:solidFill>
              <a:effectLst/>
              <a:latin typeface="Arial" pitchFamily="34" charset="0"/>
              <a:ea typeface="+mn-ea"/>
              <a:cs typeface="Arial" pitchFamily="34" charset="0"/>
            </a:endParaRPr>
          </a:p>
          <a:p>
            <a:pPr>
              <a:lnSpc>
                <a:spcPct val="150000"/>
              </a:lnSpc>
            </a:pPr>
            <a:endParaRPr lang="en-US" sz="1100" b="0" kern="1200" dirty="0" smtClean="0">
              <a:solidFill>
                <a:schemeClr val="tx1"/>
              </a:solidFill>
              <a:effectLst/>
              <a:latin typeface="Arial" pitchFamily="34" charset="0"/>
              <a:ea typeface="+mn-ea"/>
              <a:cs typeface="Arial" pitchFamily="34" charset="0"/>
            </a:endParaRPr>
          </a:p>
          <a:p>
            <a:pPr>
              <a:lnSpc>
                <a:spcPct val="150000"/>
              </a:lnSpc>
            </a:pPr>
            <a:r>
              <a:rPr lang="en-US" sz="1200" b="0" kern="1200" dirty="0" smtClean="0">
                <a:solidFill>
                  <a:schemeClr val="tx1"/>
                </a:solidFill>
                <a:effectLst/>
                <a:latin typeface="Arial" pitchFamily="34" charset="0"/>
                <a:ea typeface="+mn-ea"/>
                <a:cs typeface="Arial" pitchFamily="34" charset="0"/>
              </a:rPr>
              <a:t>The final attribute is acceptability. How willing are the system users to actively participate in the surveillance efforts and to report their data?</a:t>
            </a:r>
            <a:endParaRPr lang="en-US" sz="1100" b="0" kern="1200" dirty="0" smtClean="0">
              <a:solidFill>
                <a:schemeClr val="tx1"/>
              </a:solidFill>
              <a:effectLst/>
              <a:latin typeface="Arial" pitchFamily="34" charset="0"/>
              <a:ea typeface="+mn-ea"/>
              <a:cs typeface="Arial" pitchFamily="34" charset="0"/>
            </a:endParaRPr>
          </a:p>
          <a:p>
            <a:pPr>
              <a:lnSpc>
                <a:spcPct val="150000"/>
              </a:lnSpc>
            </a:pPr>
            <a:r>
              <a:rPr lang="en-US" sz="1200" b="0" kern="1200" dirty="0" smtClean="0">
                <a:solidFill>
                  <a:schemeClr val="tx1"/>
                </a:solidFill>
                <a:effectLst/>
                <a:latin typeface="Arial" pitchFamily="34" charset="0"/>
                <a:ea typeface="+mn-ea"/>
                <a:cs typeface="Arial" pitchFamily="34" charset="0"/>
              </a:rPr>
              <a:t> </a:t>
            </a:r>
            <a:endParaRPr lang="en-US" sz="1100" b="0" kern="1200" dirty="0" smtClean="0">
              <a:solidFill>
                <a:schemeClr val="tx1"/>
              </a:solidFill>
              <a:effectLst/>
              <a:latin typeface="Arial" pitchFamily="34" charset="0"/>
              <a:ea typeface="+mn-ea"/>
              <a:cs typeface="Arial" pitchFamily="34" charset="0"/>
            </a:endParaRPr>
          </a:p>
          <a:p>
            <a:pPr>
              <a:lnSpc>
                <a:spcPct val="150000"/>
              </a:lnSpc>
            </a:pPr>
            <a:r>
              <a:rPr lang="en-US" sz="1200" b="0" kern="1200" dirty="0" smtClean="0">
                <a:solidFill>
                  <a:schemeClr val="tx1"/>
                </a:solidFill>
                <a:effectLst/>
                <a:latin typeface="Arial" pitchFamily="34" charset="0"/>
                <a:ea typeface="+mn-ea"/>
                <a:cs typeface="Arial" pitchFamily="34" charset="0"/>
              </a:rPr>
              <a:t>Under real-world conditions, we need to balance the attributes of the surveillance system to accomplish the objectives. For example, sensitivity and predictive value positive typically have an inverse association. The more sensitive the system, the lower your predictive value positive. Therefore, you might have to decide whether you rather have a more sensitive system or a higher predictive value positive to accomplish your goal. </a:t>
            </a:r>
            <a:endParaRPr lang="en-US" sz="1100" b="0" kern="1200" dirty="0" smtClean="0">
              <a:solidFill>
                <a:schemeClr val="tx1"/>
              </a:solidFill>
              <a:effectLst/>
              <a:latin typeface="Arial" pitchFamily="34" charset="0"/>
              <a:ea typeface="+mn-ea"/>
              <a:cs typeface="Arial" pitchFamily="34" charset="0"/>
            </a:endParaRPr>
          </a:p>
          <a:p>
            <a:pPr marL="0" lvl="1" indent="0" defTabSz="924916" eaLnBrk="1" hangingPunct="1">
              <a:lnSpc>
                <a:spcPct val="150000"/>
              </a:lnSpc>
              <a:spcBef>
                <a:spcPts val="0"/>
              </a:spcBef>
              <a:spcAft>
                <a:spcPts val="600"/>
              </a:spcAft>
              <a:buFont typeface="Arial" pitchFamily="34" charset="0"/>
              <a:buNone/>
              <a:defRPr/>
            </a:pPr>
            <a:endParaRPr lang="en-US" dirty="0" smtClean="0"/>
          </a:p>
          <a:p>
            <a:pPr marL="0" indent="0" eaLnBrk="1" hangingPunct="1">
              <a:lnSpc>
                <a:spcPct val="150000"/>
              </a:lnSpc>
              <a:spcBef>
                <a:spcPct val="0"/>
              </a:spcBef>
              <a:spcAft>
                <a:spcPts val="600"/>
              </a:spcAft>
              <a:buFont typeface="Arial" pitchFamily="34" charset="0"/>
              <a:buNone/>
            </a:pPr>
            <a:r>
              <a:rPr lang="en-US" b="1" dirty="0" smtClean="0"/>
              <a:t>GO</a:t>
            </a:r>
            <a:r>
              <a:rPr lang="en-US" b="0" dirty="0" smtClean="0"/>
              <a:t> t</a:t>
            </a:r>
            <a:r>
              <a:rPr lang="en-US" baseline="0" dirty="0" smtClean="0"/>
              <a:t>o next slide.</a:t>
            </a:r>
            <a:endParaRPr lang="en-US" dirty="0"/>
          </a:p>
        </p:txBody>
      </p:sp>
    </p:spTree>
    <p:extLst>
      <p:ext uri="{BB962C8B-B14F-4D97-AF65-F5344CB8AC3E}">
        <p14:creationId xmlns:p14="http://schemas.microsoft.com/office/powerpoint/2010/main" val="35066348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1" y="4387136"/>
            <a:ext cx="5608320" cy="4073052"/>
          </a:xfrm>
        </p:spPr>
        <p:txBody>
          <a:bodyPr/>
          <a:lstStyle/>
          <a:p>
            <a:pPr>
              <a:spcAft>
                <a:spcPts val="596"/>
              </a:spcAft>
            </a:pPr>
            <a:r>
              <a:rPr lang="en-US" b="0" baseline="0" dirty="0" smtClean="0">
                <a:latin typeface="Arial" pitchFamily="34" charset="0"/>
                <a:cs typeface="Arial" pitchFamily="34" charset="0"/>
              </a:rPr>
              <a:t>&lt;</a:t>
            </a:r>
            <a:r>
              <a:rPr lang="en-US" b="1" baseline="0" dirty="0" smtClean="0">
                <a:latin typeface="Arial" pitchFamily="34" charset="0"/>
                <a:cs typeface="Arial" pitchFamily="34" charset="0"/>
              </a:rPr>
              <a:t>READ</a:t>
            </a:r>
            <a:r>
              <a:rPr lang="en-US" b="0" baseline="0" dirty="0" smtClean="0">
                <a:latin typeface="Arial" pitchFamily="34" charset="0"/>
                <a:cs typeface="Arial" pitchFamily="34" charset="0"/>
              </a:rPr>
              <a:t> the question.&gt;</a:t>
            </a:r>
          </a:p>
          <a:p>
            <a:pPr>
              <a:spcAft>
                <a:spcPts val="596"/>
              </a:spcAft>
            </a:pPr>
            <a:endParaRPr lang="en-US" b="0" baseline="0" dirty="0" smtClean="0">
              <a:latin typeface="Arial" pitchFamily="34" charset="0"/>
              <a:cs typeface="Arial" pitchFamily="34" charset="0"/>
            </a:endParaRPr>
          </a:p>
          <a:p>
            <a:pPr marL="0" marR="0" indent="0" algn="l" defTabSz="914400" rtl="0" eaLnBrk="0" fontAlgn="base" latinLnBrk="0" hangingPunct="0">
              <a:spcBef>
                <a:spcPct val="30000"/>
              </a:spcBef>
              <a:spcAft>
                <a:spcPts val="596"/>
              </a:spcAft>
              <a:buClrTx/>
              <a:buSzTx/>
              <a:buFontTx/>
              <a:buNone/>
              <a:tabLst/>
              <a:defRPr/>
            </a:pPr>
            <a:r>
              <a:rPr lang="en-US" b="0" baseline="0" dirty="0" smtClean="0">
                <a:latin typeface="Arial" pitchFamily="34" charset="0"/>
                <a:cs typeface="Arial" pitchFamily="34" charset="0"/>
              </a:rPr>
              <a:t>&lt;</a:t>
            </a:r>
            <a:r>
              <a:rPr lang="en-US" b="1" baseline="0" dirty="0" smtClean="0">
                <a:latin typeface="Arial" panose="020B0604020202020204" pitchFamily="34" charset="0"/>
                <a:cs typeface="Arial" panose="020B0604020202020204" pitchFamily="34" charset="0"/>
              </a:rPr>
              <a:t>ELICIT </a:t>
            </a:r>
            <a:r>
              <a:rPr lang="en-US" b="0" baseline="0" dirty="0" smtClean="0">
                <a:latin typeface="Arial" panose="020B0604020202020204" pitchFamily="34" charset="0"/>
                <a:cs typeface="Arial" panose="020B0604020202020204" pitchFamily="34" charset="0"/>
              </a:rPr>
              <a:t>answers from the participants.&gt;</a:t>
            </a:r>
          </a:p>
          <a:p>
            <a:pPr>
              <a:spcAft>
                <a:spcPts val="596"/>
              </a:spcAft>
            </a:pPr>
            <a:endParaRPr lang="en-US" b="0" baseline="0" dirty="0" smtClean="0">
              <a:latin typeface="Arial" panose="020B0604020202020204" pitchFamily="34" charset="0"/>
              <a:cs typeface="Arial" panose="020B0604020202020204" pitchFamily="34" charset="0"/>
            </a:endParaRPr>
          </a:p>
          <a:p>
            <a:pPr marL="0" marR="0" indent="0" algn="l" defTabSz="914400" rtl="0" eaLnBrk="0" fontAlgn="base" latinLnBrk="0" hangingPunct="0">
              <a:spcBef>
                <a:spcPct val="30000"/>
              </a:spcBef>
              <a:spcAft>
                <a:spcPts val="596"/>
              </a:spcAft>
              <a:buClrTx/>
              <a:buSzTx/>
              <a:buFontTx/>
              <a:buNone/>
              <a:tabLst/>
              <a:defRPr/>
            </a:pPr>
            <a:r>
              <a:rPr lang="en-US" b="0" baseline="0" dirty="0" smtClean="0">
                <a:latin typeface="Arial" panose="020B0604020202020204" pitchFamily="34" charset="0"/>
                <a:cs typeface="Arial" panose="020B0604020202020204" pitchFamily="34" charset="0"/>
              </a:rPr>
              <a:t>&lt;</a:t>
            </a:r>
            <a:r>
              <a:rPr lang="en-US" b="1" baseline="0" dirty="0" smtClean="0">
                <a:latin typeface="Arial" pitchFamily="34" charset="0"/>
                <a:cs typeface="Arial" pitchFamily="34" charset="0"/>
              </a:rPr>
              <a:t>CLICK</a:t>
            </a:r>
            <a:r>
              <a:rPr lang="en-US" b="0" baseline="0" dirty="0" smtClean="0">
                <a:latin typeface="Arial" panose="020B0604020202020204" pitchFamily="34" charset="0"/>
                <a:cs typeface="Arial" panose="020B0604020202020204" pitchFamily="34" charset="0"/>
              </a:rPr>
              <a:t> for correct answer to appear.&gt;</a:t>
            </a:r>
          </a:p>
          <a:p>
            <a:pPr>
              <a:spcAft>
                <a:spcPts val="596"/>
              </a:spcAft>
            </a:pPr>
            <a:r>
              <a:rPr lang="en-US" b="0" baseline="0" dirty="0" smtClean="0">
                <a:latin typeface="Arial" panose="020B0604020202020204" pitchFamily="34" charset="0"/>
                <a:cs typeface="Arial" panose="020B0604020202020204" pitchFamily="34" charset="0"/>
              </a:rPr>
              <a:t/>
            </a:r>
            <a:br>
              <a:rPr lang="en-US" b="0" baseline="0" dirty="0" smtClean="0">
                <a:latin typeface="Arial" panose="020B0604020202020204" pitchFamily="34" charset="0"/>
                <a:cs typeface="Arial" panose="020B0604020202020204" pitchFamily="34" charset="0"/>
              </a:rPr>
            </a:br>
            <a:r>
              <a:rPr lang="en-US" b="1" dirty="0" smtClean="0">
                <a:latin typeface="Arial" panose="020B0604020202020204" pitchFamily="34" charset="0"/>
                <a:cs typeface="Arial" panose="020B0604020202020204" pitchFamily="34" charset="0"/>
              </a:rPr>
              <a:t>SAY:</a:t>
            </a:r>
            <a:endParaRPr lang="en-US" b="0" baseline="0" dirty="0" smtClean="0">
              <a:latin typeface="Arial" pitchFamily="34" charset="0"/>
              <a:cs typeface="Arial" pitchFamily="34" charset="0"/>
            </a:endParaRPr>
          </a:p>
          <a:p>
            <a:pPr>
              <a:spcBef>
                <a:spcPts val="0"/>
              </a:spcBef>
              <a:spcAft>
                <a:spcPts val="600"/>
              </a:spcAft>
            </a:pPr>
            <a:endParaRPr lang="en-US" sz="1200" dirty="0" smtClean="0">
              <a:effectLst/>
              <a:latin typeface="Arial" panose="020B0604020202020204" pitchFamily="34" charset="0"/>
              <a:cs typeface="Arial" panose="020B0604020202020204" pitchFamily="34" charset="0"/>
            </a:endParaRPr>
          </a:p>
          <a:p>
            <a:pPr>
              <a:spcBef>
                <a:spcPts val="0"/>
              </a:spcBef>
              <a:spcAft>
                <a:spcPts val="600"/>
              </a:spcAft>
            </a:pPr>
            <a:r>
              <a:rPr lang="en-US" sz="1200" dirty="0" smtClean="0">
                <a:effectLst/>
                <a:latin typeface="Arial" panose="020B0604020202020204" pitchFamily="34" charset="0"/>
                <a:cs typeface="Arial" panose="020B0604020202020204" pitchFamily="34" charset="0"/>
              </a:rPr>
              <a:t>The</a:t>
            </a:r>
            <a:r>
              <a:rPr lang="en-US" sz="1200" baseline="0" dirty="0" smtClean="0">
                <a:effectLst/>
                <a:latin typeface="Arial" panose="020B0604020202020204" pitchFamily="34" charset="0"/>
                <a:cs typeface="Arial" panose="020B0604020202020204" pitchFamily="34" charset="0"/>
              </a:rPr>
              <a:t> correct answer is B, active.</a:t>
            </a:r>
          </a:p>
          <a:p>
            <a:pPr>
              <a:spcBef>
                <a:spcPts val="0"/>
              </a:spcBef>
              <a:spcAft>
                <a:spcPts val="600"/>
              </a:spcAft>
            </a:pPr>
            <a:endParaRPr lang="en-US" sz="1200" baseline="0" dirty="0" smtClean="0">
              <a:effectLst/>
              <a:latin typeface="Arial" panose="020B0604020202020204" pitchFamily="34" charset="0"/>
              <a:cs typeface="Arial" panose="020B0604020202020204" pitchFamily="34" charset="0"/>
            </a:endParaRPr>
          </a:p>
          <a:p>
            <a:pPr marL="0" marR="0" indent="0" algn="l" defTabSz="914400" rtl="0" eaLnBrk="0" fontAlgn="base" latinLnBrk="0" hangingPunct="0">
              <a:spcBef>
                <a:spcPts val="0"/>
              </a:spcBef>
              <a:spcAft>
                <a:spcPts val="600"/>
              </a:spcAft>
              <a:buClrTx/>
              <a:buSzTx/>
              <a:buFontTx/>
              <a:buNone/>
              <a:tabLst/>
              <a:defRPr/>
            </a:pPr>
            <a:r>
              <a:rPr lang="en-US" b="1" dirty="0" smtClean="0">
                <a:latin typeface="Arial" panose="020B0604020202020204" pitchFamily="34" charset="0"/>
                <a:cs typeface="Arial" panose="020B0604020202020204" pitchFamily="34" charset="0"/>
              </a:rPr>
              <a:t>GO</a:t>
            </a:r>
            <a:r>
              <a:rPr lang="en-US" b="0" dirty="0" smtClean="0">
                <a:latin typeface="Arial" panose="020B0604020202020204" pitchFamily="34" charset="0"/>
                <a:cs typeface="Arial" panose="020B0604020202020204" pitchFamily="34" charset="0"/>
              </a:rPr>
              <a:t> t</a:t>
            </a:r>
            <a:r>
              <a:rPr lang="en-US" baseline="0" dirty="0" smtClean="0">
                <a:latin typeface="Arial" panose="020B0604020202020204" pitchFamily="34" charset="0"/>
                <a:cs typeface="Arial" panose="020B0604020202020204" pitchFamily="34" charset="0"/>
              </a:rPr>
              <a:t>o next slide.</a:t>
            </a:r>
            <a:endParaRPr lang="en-US"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E56C1B69-6936-4942-9916-14430690B8EB}" type="slidenum">
              <a:rPr lang="en-US" smtClean="0"/>
              <a:pPr>
                <a:defRPr/>
              </a:pPr>
              <a:t>28</a:t>
            </a:fld>
            <a:endParaRPr lang="en-US" dirty="0"/>
          </a:p>
        </p:txBody>
      </p:sp>
    </p:spTree>
    <p:extLst>
      <p:ext uri="{BB962C8B-B14F-4D97-AF65-F5344CB8AC3E}">
        <p14:creationId xmlns:p14="http://schemas.microsoft.com/office/powerpoint/2010/main" val="9452260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1" y="4387136"/>
            <a:ext cx="5608320" cy="3182506"/>
          </a:xfrm>
        </p:spPr>
        <p:txBody>
          <a:bodyPr/>
          <a:lstStyle/>
          <a:p>
            <a:pPr defTabSz="914349">
              <a:spcBef>
                <a:spcPts val="0"/>
              </a:spcBef>
              <a:spcAft>
                <a:spcPts val="600"/>
              </a:spcAft>
              <a:defRPr/>
            </a:pPr>
            <a:r>
              <a:rPr lang="en-US" b="1" dirty="0" smtClean="0"/>
              <a:t>SAY:</a:t>
            </a:r>
          </a:p>
          <a:p>
            <a:pPr fontAlgn="base"/>
            <a:endParaRPr lang="en-US" sz="1200" kern="1200" dirty="0" smtClean="0">
              <a:solidFill>
                <a:schemeClr val="tx1"/>
              </a:solidFill>
              <a:effectLst/>
              <a:latin typeface="Arial" pitchFamily="34" charset="0"/>
              <a:ea typeface="+mn-ea"/>
              <a:cs typeface="Arial" pitchFamily="34" charset="0"/>
            </a:endParaRPr>
          </a:p>
          <a:p>
            <a:pPr fontAlgn="base"/>
            <a:r>
              <a:rPr lang="en-US" sz="1200" kern="1200" dirty="0" smtClean="0">
                <a:solidFill>
                  <a:schemeClr val="tx1"/>
                </a:solidFill>
                <a:effectLst/>
                <a:latin typeface="Arial" pitchFamily="34" charset="0"/>
                <a:ea typeface="+mn-ea"/>
                <a:cs typeface="Arial" pitchFamily="34" charset="0"/>
              </a:rPr>
              <a:t>Many other</a:t>
            </a:r>
            <a:r>
              <a:rPr lang="en-US" sz="1200" kern="1200" baseline="0" dirty="0" smtClean="0">
                <a:solidFill>
                  <a:schemeClr val="tx1"/>
                </a:solidFill>
                <a:effectLst/>
                <a:latin typeface="Arial" pitchFamily="34" charset="0"/>
                <a:ea typeface="+mn-ea"/>
                <a:cs typeface="Arial" pitchFamily="34" charset="0"/>
              </a:rPr>
              <a:t> </a:t>
            </a:r>
            <a:r>
              <a:rPr lang="en-US" sz="1200" kern="1200" dirty="0" smtClean="0">
                <a:solidFill>
                  <a:schemeClr val="tx1"/>
                </a:solidFill>
                <a:effectLst/>
                <a:latin typeface="Arial" pitchFamily="34" charset="0"/>
                <a:ea typeface="+mn-ea"/>
                <a:cs typeface="Arial" pitchFamily="34" charset="0"/>
              </a:rPr>
              <a:t>decisions have to be made after you decide to place an illness</a:t>
            </a:r>
            <a:r>
              <a:rPr lang="en-US" sz="1200" kern="1200" baseline="0" dirty="0" smtClean="0">
                <a:solidFill>
                  <a:schemeClr val="tx1"/>
                </a:solidFill>
                <a:effectLst/>
                <a:latin typeface="Arial" pitchFamily="34" charset="0"/>
                <a:ea typeface="+mn-ea"/>
                <a:cs typeface="Arial" pitchFamily="34" charset="0"/>
              </a:rPr>
              <a:t> or injury</a:t>
            </a:r>
            <a:r>
              <a:rPr lang="en-US" sz="1200" kern="1200" dirty="0" smtClean="0">
                <a:solidFill>
                  <a:schemeClr val="tx1"/>
                </a:solidFill>
                <a:effectLst/>
                <a:latin typeface="Arial" pitchFamily="34" charset="0"/>
                <a:ea typeface="+mn-ea"/>
                <a:cs typeface="Arial" pitchFamily="34" charset="0"/>
              </a:rPr>
              <a:t> under public health surveillance, including decisions about collection, analysis, interpretation, dissemination, and action, all of which require</a:t>
            </a:r>
            <a:r>
              <a:rPr lang="en-US" sz="1200" kern="1200" baseline="0" dirty="0" smtClean="0">
                <a:solidFill>
                  <a:schemeClr val="tx1"/>
                </a:solidFill>
                <a:effectLst/>
                <a:latin typeface="Arial" pitchFamily="34" charset="0"/>
                <a:ea typeface="+mn-ea"/>
                <a:cs typeface="Arial" pitchFamily="34" charset="0"/>
              </a:rPr>
              <a:t> long-term planning</a:t>
            </a:r>
            <a:r>
              <a:rPr lang="en-US" sz="1200" kern="1200" dirty="0" smtClean="0">
                <a:solidFill>
                  <a:schemeClr val="tx1"/>
                </a:solidFill>
                <a:effectLst/>
                <a:latin typeface="Arial" pitchFamily="34" charset="0"/>
                <a:ea typeface="+mn-ea"/>
                <a:cs typeface="Arial" pitchFamily="34" charset="0"/>
              </a:rPr>
              <a:t>.</a:t>
            </a:r>
            <a:br>
              <a:rPr lang="en-US" sz="1200" kern="1200" dirty="0" smtClean="0">
                <a:solidFill>
                  <a:schemeClr val="tx1"/>
                </a:solidFill>
                <a:effectLst/>
                <a:latin typeface="Arial" pitchFamily="34" charset="0"/>
                <a:ea typeface="+mn-ea"/>
                <a:cs typeface="Arial" pitchFamily="34" charset="0"/>
              </a:rPr>
            </a:br>
            <a:endParaRPr lang="en-US" sz="1200" kern="1200" dirty="0" smtClean="0">
              <a:solidFill>
                <a:schemeClr val="tx1"/>
              </a:solidFill>
              <a:effectLst/>
              <a:latin typeface="Arial" pitchFamily="34" charset="0"/>
              <a:ea typeface="+mn-ea"/>
              <a:cs typeface="Arial" pitchFamily="34" charset="0"/>
            </a:endParaRPr>
          </a:p>
          <a:p>
            <a:pPr fontAlgn="base"/>
            <a:r>
              <a:rPr lang="en-US" sz="1200" kern="1200" dirty="0" smtClean="0">
                <a:solidFill>
                  <a:schemeClr val="tx1"/>
                </a:solidFill>
                <a:effectLst/>
                <a:latin typeface="Arial" pitchFamily="34" charset="0"/>
                <a:ea typeface="+mn-ea"/>
                <a:cs typeface="Arial" pitchFamily="34" charset="0"/>
              </a:rPr>
              <a:t>Next, we will discuss each one.</a:t>
            </a:r>
          </a:p>
          <a:p>
            <a:pPr defTabSz="914349">
              <a:spcBef>
                <a:spcPts val="0"/>
              </a:spcBef>
              <a:spcAft>
                <a:spcPts val="600"/>
              </a:spcAft>
              <a:defRPr/>
            </a:pPr>
            <a:endParaRPr lang="en-US" dirty="0" smtClean="0"/>
          </a:p>
          <a:p>
            <a:pPr marL="0" marR="0" indent="0" algn="l" defTabSz="914349" rtl="0" eaLnBrk="0" fontAlgn="base" latinLnBrk="0" hangingPunct="0">
              <a:spcBef>
                <a:spcPts val="0"/>
              </a:spcBef>
              <a:spcAft>
                <a:spcPts val="600"/>
              </a:spcAft>
              <a:buClrTx/>
              <a:buSzTx/>
              <a:buFontTx/>
              <a:buNone/>
              <a:tabLst/>
              <a:defRPr/>
            </a:pPr>
            <a:r>
              <a:rPr lang="en-US" b="1" dirty="0" smtClean="0"/>
              <a:t>GO</a:t>
            </a:r>
            <a:r>
              <a:rPr lang="en-US" b="0" dirty="0" smtClean="0"/>
              <a:t> t</a:t>
            </a:r>
            <a:r>
              <a:rPr lang="en-US" baseline="0" dirty="0" smtClean="0"/>
              <a:t>o next slide.</a:t>
            </a:r>
            <a:endParaRPr lang="en-US" dirty="0"/>
          </a:p>
        </p:txBody>
      </p:sp>
      <p:sp>
        <p:nvSpPr>
          <p:cNvPr id="4" name="Slide Number Placeholder 3"/>
          <p:cNvSpPr>
            <a:spLocks noGrp="1"/>
          </p:cNvSpPr>
          <p:nvPr>
            <p:ph type="sldNum" sz="quarter" idx="10"/>
          </p:nvPr>
        </p:nvSpPr>
        <p:spPr/>
        <p:txBody>
          <a:bodyPr/>
          <a:lstStyle/>
          <a:p>
            <a:fld id="{153BCB96-7EEC-4C1C-92AC-A1AF7B1B30F2}" type="slidenum">
              <a:rPr lang="en-US" smtClean="0"/>
              <a:t>29</a:t>
            </a:fld>
            <a:endParaRPr lang="en-US" dirty="0"/>
          </a:p>
        </p:txBody>
      </p:sp>
    </p:spTree>
    <p:extLst>
      <p:ext uri="{BB962C8B-B14F-4D97-AF65-F5344CB8AC3E}">
        <p14:creationId xmlns:p14="http://schemas.microsoft.com/office/powerpoint/2010/main" val="14150797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5388" y="692150"/>
            <a:ext cx="4619625" cy="3463925"/>
          </a:xfrm>
        </p:spPr>
      </p:sp>
      <p:sp>
        <p:nvSpPr>
          <p:cNvPr id="3" name="Notes Placeholder 2"/>
          <p:cNvSpPr>
            <a:spLocks noGrp="1"/>
          </p:cNvSpPr>
          <p:nvPr>
            <p:ph type="body" idx="1"/>
          </p:nvPr>
        </p:nvSpPr>
        <p:spPr>
          <a:xfrm>
            <a:off x="701041" y="4387136"/>
            <a:ext cx="5608320" cy="2355570"/>
          </a:xfrm>
        </p:spPr>
        <p:txBody>
          <a:bodyPr/>
          <a:lstStyle/>
          <a:p>
            <a:r>
              <a:rPr lang="en-US" b="1" dirty="0" smtClean="0"/>
              <a:t>SAY:</a:t>
            </a:r>
            <a:br>
              <a:rPr lang="en-US" b="1" dirty="0" smtClean="0"/>
            </a:br>
            <a:endParaRPr lang="en-US" b="1" dirty="0" smtClean="0"/>
          </a:p>
          <a:p>
            <a:r>
              <a:rPr lang="en-US" dirty="0" smtClean="0">
                <a:latin typeface="Arial" pitchFamily="34" charset="0"/>
                <a:cs typeface="Arial" pitchFamily="34" charset="0"/>
              </a:rPr>
              <a:t>After completing this course, </a:t>
            </a:r>
            <a:r>
              <a:rPr lang="en-US" b="0" baseline="0" dirty="0" smtClean="0">
                <a:solidFill>
                  <a:srgbClr val="000000"/>
                </a:solidFill>
                <a:latin typeface="Arial" pitchFamily="34" charset="0"/>
                <a:cs typeface="Arial" pitchFamily="34" charset="0"/>
              </a:rPr>
              <a:t>you will be able to</a:t>
            </a:r>
          </a:p>
          <a:p>
            <a:pPr>
              <a:spcBef>
                <a:spcPts val="0"/>
              </a:spcBef>
              <a:spcAft>
                <a:spcPts val="600"/>
              </a:spcAft>
            </a:pPr>
            <a:r>
              <a:rPr lang="en-US" dirty="0" smtClean="0"/>
              <a:t> </a:t>
            </a:r>
          </a:p>
          <a:p>
            <a:pPr>
              <a:spcBef>
                <a:spcPts val="0"/>
              </a:spcBef>
              <a:spcAft>
                <a:spcPts val="600"/>
              </a:spcAft>
            </a:pPr>
            <a:r>
              <a:rPr lang="en-US" dirty="0" smtClean="0"/>
              <a:t>&lt;</a:t>
            </a:r>
            <a:r>
              <a:rPr lang="en-US" b="1" dirty="0" smtClean="0"/>
              <a:t>READ</a:t>
            </a:r>
            <a:r>
              <a:rPr lang="en-US" b="1" baseline="0" dirty="0" smtClean="0"/>
              <a:t> </a:t>
            </a:r>
            <a:r>
              <a:rPr lang="en-US" b="0" baseline="0" dirty="0" smtClean="0"/>
              <a:t>the</a:t>
            </a:r>
            <a:r>
              <a:rPr lang="en-US" dirty="0" smtClean="0"/>
              <a:t> objectives from the slide.&gt;</a:t>
            </a:r>
          </a:p>
          <a:p>
            <a:pPr>
              <a:spcBef>
                <a:spcPts val="0"/>
              </a:spcBef>
              <a:spcAft>
                <a:spcPts val="600"/>
              </a:spcAft>
            </a:pPr>
            <a:endParaRPr lang="en-US" dirty="0" smtClean="0"/>
          </a:p>
          <a:p>
            <a:pPr>
              <a:spcBef>
                <a:spcPts val="0"/>
              </a:spcBef>
              <a:spcAft>
                <a:spcPts val="600"/>
              </a:spcAft>
            </a:pPr>
            <a:r>
              <a:rPr lang="en-US" b="1" dirty="0" smtClean="0"/>
              <a:t>GO</a:t>
            </a:r>
            <a:r>
              <a:rPr lang="en-US" b="0" dirty="0" smtClean="0"/>
              <a:t> t</a:t>
            </a:r>
            <a:r>
              <a:rPr lang="en-US" baseline="0" dirty="0" smtClean="0"/>
              <a:t>o next slide.</a:t>
            </a:r>
            <a:endParaRPr lang="en-US" u="sng" baseline="0" dirty="0" smtClean="0"/>
          </a:p>
        </p:txBody>
      </p:sp>
      <p:sp>
        <p:nvSpPr>
          <p:cNvPr id="4" name="Slide Number Placeholder 3"/>
          <p:cNvSpPr>
            <a:spLocks noGrp="1"/>
          </p:cNvSpPr>
          <p:nvPr>
            <p:ph type="sldNum" sz="quarter" idx="10"/>
          </p:nvPr>
        </p:nvSpPr>
        <p:spPr/>
        <p:txBody>
          <a:bodyPr/>
          <a:lstStyle/>
          <a:p>
            <a:fld id="{850F07B1-5FA4-47F5-B5CE-432150AFD756}" type="slidenum">
              <a:rPr lang="en-US" smtClean="0"/>
              <a:t>3</a:t>
            </a:fld>
            <a:endParaRPr lang="en-US" dirty="0"/>
          </a:p>
        </p:txBody>
      </p:sp>
    </p:spTree>
    <p:extLst>
      <p:ext uri="{BB962C8B-B14F-4D97-AF65-F5344CB8AC3E}">
        <p14:creationId xmlns:p14="http://schemas.microsoft.com/office/powerpoint/2010/main" val="28177324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imes New Roman" pitchFamily="18" charset="0"/>
                <a:cs typeface="Times New Roman" pitchFamily="18" charset="0"/>
              </a:defRPr>
            </a:lvl1pPr>
            <a:lvl2pPr marL="751494" indent="-289036" eaLnBrk="0" hangingPunct="0">
              <a:defRPr sz="2800">
                <a:solidFill>
                  <a:schemeClr val="tx1"/>
                </a:solidFill>
                <a:latin typeface="Times New Roman" pitchFamily="18" charset="0"/>
                <a:cs typeface="Times New Roman" pitchFamily="18" charset="0"/>
              </a:defRPr>
            </a:lvl2pPr>
            <a:lvl3pPr marL="1156145" indent="-231229" eaLnBrk="0" hangingPunct="0">
              <a:defRPr sz="2800">
                <a:solidFill>
                  <a:schemeClr val="tx1"/>
                </a:solidFill>
                <a:latin typeface="Times New Roman" pitchFamily="18" charset="0"/>
                <a:cs typeface="Times New Roman" pitchFamily="18" charset="0"/>
              </a:defRPr>
            </a:lvl3pPr>
            <a:lvl4pPr marL="1618602" indent="-231229" eaLnBrk="0" hangingPunct="0">
              <a:defRPr sz="2800">
                <a:solidFill>
                  <a:schemeClr val="tx1"/>
                </a:solidFill>
                <a:latin typeface="Times New Roman" pitchFamily="18" charset="0"/>
                <a:cs typeface="Times New Roman" pitchFamily="18" charset="0"/>
              </a:defRPr>
            </a:lvl4pPr>
            <a:lvl5pPr marL="2081060" indent="-231229" eaLnBrk="0" hangingPunct="0">
              <a:defRPr sz="2800">
                <a:solidFill>
                  <a:schemeClr val="tx1"/>
                </a:solidFill>
                <a:latin typeface="Times New Roman" pitchFamily="18" charset="0"/>
                <a:cs typeface="Times New Roman" pitchFamily="18" charset="0"/>
              </a:defRPr>
            </a:lvl5pPr>
            <a:lvl6pPr marL="2543518" indent="-231229" eaLnBrk="0" fontAlgn="base" hangingPunct="0">
              <a:spcBef>
                <a:spcPct val="0"/>
              </a:spcBef>
              <a:spcAft>
                <a:spcPct val="0"/>
              </a:spcAft>
              <a:defRPr sz="2800">
                <a:solidFill>
                  <a:schemeClr val="tx1"/>
                </a:solidFill>
                <a:latin typeface="Times New Roman" pitchFamily="18" charset="0"/>
                <a:cs typeface="Times New Roman" pitchFamily="18" charset="0"/>
              </a:defRPr>
            </a:lvl6pPr>
            <a:lvl7pPr marL="3005976" indent="-231229" eaLnBrk="0" fontAlgn="base" hangingPunct="0">
              <a:spcBef>
                <a:spcPct val="0"/>
              </a:spcBef>
              <a:spcAft>
                <a:spcPct val="0"/>
              </a:spcAft>
              <a:defRPr sz="2800">
                <a:solidFill>
                  <a:schemeClr val="tx1"/>
                </a:solidFill>
                <a:latin typeface="Times New Roman" pitchFamily="18" charset="0"/>
                <a:cs typeface="Times New Roman" pitchFamily="18" charset="0"/>
              </a:defRPr>
            </a:lvl7pPr>
            <a:lvl8pPr marL="3468434" indent="-231229" eaLnBrk="0" fontAlgn="base" hangingPunct="0">
              <a:spcBef>
                <a:spcPct val="0"/>
              </a:spcBef>
              <a:spcAft>
                <a:spcPct val="0"/>
              </a:spcAft>
              <a:defRPr sz="2800">
                <a:solidFill>
                  <a:schemeClr val="tx1"/>
                </a:solidFill>
                <a:latin typeface="Times New Roman" pitchFamily="18" charset="0"/>
                <a:cs typeface="Times New Roman" pitchFamily="18" charset="0"/>
              </a:defRPr>
            </a:lvl8pPr>
            <a:lvl9pPr marL="3930891" indent="-231229" eaLnBrk="0" fontAlgn="base" hangingPunct="0">
              <a:spcBef>
                <a:spcPct val="0"/>
              </a:spcBef>
              <a:spcAft>
                <a:spcPct val="0"/>
              </a:spcAft>
              <a:defRPr sz="2800">
                <a:solidFill>
                  <a:schemeClr val="tx1"/>
                </a:solidFill>
                <a:latin typeface="Times New Roman" pitchFamily="18" charset="0"/>
                <a:cs typeface="Times New Roman" pitchFamily="18" charset="0"/>
              </a:defRPr>
            </a:lvl9pPr>
          </a:lstStyle>
          <a:p>
            <a:pPr eaLnBrk="1" hangingPunct="1"/>
            <a:fld id="{6D3E3026-06C1-448C-BA05-DFC6A00F98B9}" type="slidenum">
              <a:rPr lang="en-US" sz="1200">
                <a:latin typeface="Arial" charset="0"/>
                <a:cs typeface="Arial" charset="0"/>
              </a:rPr>
              <a:pPr eaLnBrk="1" hangingPunct="1"/>
              <a:t>30</a:t>
            </a:fld>
            <a:endParaRPr lang="en-US" sz="1200" dirty="0">
              <a:latin typeface="Arial" charset="0"/>
              <a:cs typeface="Arial"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xfrm>
            <a:off x="701041" y="4387135"/>
            <a:ext cx="5608320" cy="769089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1" kern="1200" dirty="0" smtClean="0">
                <a:solidFill>
                  <a:schemeClr val="tx1"/>
                </a:solidFill>
                <a:effectLst/>
                <a:latin typeface="Arial" pitchFamily="34" charset="0"/>
                <a:ea typeface="+mn-ea"/>
                <a:cs typeface="Arial" pitchFamily="34" charset="0"/>
              </a:rPr>
              <a:t>SAY:</a:t>
            </a:r>
            <a:endParaRPr lang="en-US" sz="1200" kern="1200" dirty="0" smtClean="0">
              <a:solidFill>
                <a:schemeClr val="tx1"/>
              </a:solidFill>
              <a:effectLst/>
              <a:latin typeface="Arial" pitchFamily="34" charset="0"/>
              <a:ea typeface="+mn-ea"/>
              <a:cs typeface="Arial" pitchFamily="34" charset="0"/>
            </a:endParaRPr>
          </a:p>
          <a:p>
            <a:endParaRPr lang="en-US" sz="1200" kern="1200" dirty="0" smtClean="0">
              <a:solidFill>
                <a:schemeClr val="tx1"/>
              </a:solidFill>
              <a:effectLst/>
              <a:latin typeface="Arial" pitchFamily="34" charset="0"/>
              <a:ea typeface="+mn-ea"/>
              <a:cs typeface="Arial" pitchFamily="34" charset="0"/>
            </a:endParaRPr>
          </a:p>
          <a:p>
            <a:r>
              <a:rPr lang="en-US" sz="1200" kern="1200" dirty="0" smtClean="0">
                <a:solidFill>
                  <a:schemeClr val="tx1"/>
                </a:solidFill>
                <a:effectLst/>
                <a:latin typeface="Arial" pitchFamily="34" charset="0"/>
                <a:ea typeface="+mn-ea"/>
                <a:cs typeface="Arial" pitchFamily="34" charset="0"/>
              </a:rPr>
              <a:t>Five steps must be completed during</a:t>
            </a:r>
            <a:r>
              <a:rPr lang="en-US" sz="1200" kern="1200" baseline="0" dirty="0" smtClean="0">
                <a:solidFill>
                  <a:schemeClr val="tx1"/>
                </a:solidFill>
                <a:effectLst/>
                <a:latin typeface="Arial" pitchFamily="34" charset="0"/>
                <a:ea typeface="+mn-ea"/>
                <a:cs typeface="Arial" pitchFamily="34" charset="0"/>
              </a:rPr>
              <a:t> the decision-making process, including data </a:t>
            </a:r>
            <a:r>
              <a:rPr lang="en-US" sz="1200" kern="1200" dirty="0" smtClean="0">
                <a:solidFill>
                  <a:schemeClr val="tx1"/>
                </a:solidFill>
                <a:effectLst/>
                <a:latin typeface="Arial" pitchFamily="34" charset="0"/>
                <a:ea typeface="+mn-ea"/>
                <a:cs typeface="Arial" pitchFamily="34" charset="0"/>
              </a:rPr>
              <a:t>collection, analysis, interpretation, dissemination, and follow-up action.</a:t>
            </a:r>
          </a:p>
          <a:p>
            <a:r>
              <a:rPr lang="en-US" sz="1200" kern="1200" dirty="0" smtClean="0">
                <a:solidFill>
                  <a:schemeClr val="tx1"/>
                </a:solidFill>
                <a:effectLst/>
                <a:latin typeface="Arial" pitchFamily="34" charset="0"/>
                <a:ea typeface="+mn-ea"/>
                <a:cs typeface="Arial" pitchFamily="34" charset="0"/>
              </a:rPr>
              <a:t> </a:t>
            </a:r>
          </a:p>
          <a:p>
            <a:r>
              <a:rPr lang="en-US" sz="1200" kern="1200" dirty="0" smtClean="0">
                <a:solidFill>
                  <a:schemeClr val="tx1"/>
                </a:solidFill>
                <a:effectLst/>
                <a:latin typeface="Arial" pitchFamily="34" charset="0"/>
                <a:ea typeface="+mn-ea"/>
                <a:cs typeface="Arial" pitchFamily="34" charset="0"/>
              </a:rPr>
              <a:t>Let’s begin by looking at data collection. Before collecting data, you must decide what the overarching goal of the system is and what specific objectives might be required for meeting that goal.</a:t>
            </a:r>
            <a:r>
              <a:rPr lang="en-US" sz="1200" b="1" kern="1200" dirty="0" smtClean="0">
                <a:solidFill>
                  <a:schemeClr val="tx1"/>
                </a:solidFill>
                <a:effectLst/>
                <a:latin typeface="Arial" pitchFamily="34" charset="0"/>
                <a:ea typeface="+mn-ea"/>
                <a:cs typeface="Arial" pitchFamily="34" charset="0"/>
              </a:rPr>
              <a:t/>
            </a:r>
            <a:br>
              <a:rPr lang="en-US" sz="1200" b="1" kern="1200" dirty="0" smtClean="0">
                <a:solidFill>
                  <a:schemeClr val="tx1"/>
                </a:solidFill>
                <a:effectLst/>
                <a:latin typeface="Arial" pitchFamily="34" charset="0"/>
                <a:ea typeface="+mn-ea"/>
                <a:cs typeface="Arial" pitchFamily="34" charset="0"/>
              </a:rPr>
            </a:br>
            <a:endParaRPr lang="en-US" sz="1200" kern="1200" dirty="0" smtClean="0">
              <a:solidFill>
                <a:schemeClr val="tx1"/>
              </a:solidFill>
              <a:effectLst/>
              <a:latin typeface="Arial" pitchFamily="34" charset="0"/>
              <a:ea typeface="+mn-ea"/>
              <a:cs typeface="Arial" pitchFamily="34" charset="0"/>
            </a:endParaRPr>
          </a:p>
          <a:p>
            <a:r>
              <a:rPr lang="en-US" sz="1200" kern="1200" dirty="0" smtClean="0">
                <a:solidFill>
                  <a:schemeClr val="tx1"/>
                </a:solidFill>
                <a:effectLst/>
                <a:latin typeface="Arial" pitchFamily="34" charset="0"/>
                <a:ea typeface="+mn-ea"/>
                <a:cs typeface="Arial" pitchFamily="34" charset="0"/>
              </a:rPr>
              <a:t>Possible questions to ask might include,</a:t>
            </a:r>
          </a:p>
          <a:p>
            <a:r>
              <a:rPr lang="en-US" sz="1200" kern="1200" dirty="0" smtClean="0">
                <a:solidFill>
                  <a:schemeClr val="tx1"/>
                </a:solidFill>
                <a:effectLst/>
                <a:latin typeface="Arial" pitchFamily="34" charset="0"/>
                <a:ea typeface="+mn-ea"/>
                <a:cs typeface="Arial" pitchFamily="34" charset="0"/>
              </a:rPr>
              <a:t> </a:t>
            </a:r>
          </a:p>
          <a:p>
            <a:pPr lvl="0"/>
            <a:r>
              <a:rPr lang="en-US" sz="1200" kern="1200" dirty="0" smtClean="0">
                <a:solidFill>
                  <a:schemeClr val="tx1"/>
                </a:solidFill>
                <a:effectLst/>
                <a:latin typeface="Arial" pitchFamily="34" charset="0"/>
                <a:ea typeface="+mn-ea"/>
                <a:cs typeface="Arial" pitchFamily="34" charset="0"/>
              </a:rPr>
              <a:t>What will we monitor?</a:t>
            </a:r>
          </a:p>
          <a:p>
            <a:r>
              <a:rPr lang="en-US" sz="1200" kern="1200" dirty="0" smtClean="0">
                <a:solidFill>
                  <a:schemeClr val="tx1"/>
                </a:solidFill>
                <a:effectLst/>
                <a:latin typeface="Arial" pitchFamily="34" charset="0"/>
                <a:ea typeface="+mn-ea"/>
                <a:cs typeface="Arial" pitchFamily="34" charset="0"/>
              </a:rPr>
              <a:t> </a:t>
            </a:r>
          </a:p>
          <a:p>
            <a:pPr lvl="0"/>
            <a:r>
              <a:rPr lang="en-US" sz="1200" kern="1200" dirty="0" smtClean="0">
                <a:solidFill>
                  <a:schemeClr val="tx1"/>
                </a:solidFill>
                <a:effectLst/>
                <a:latin typeface="Arial" pitchFamily="34" charset="0"/>
                <a:ea typeface="+mn-ea"/>
                <a:cs typeface="Arial" pitchFamily="34" charset="0"/>
              </a:rPr>
              <a:t>Who will collect the data, and how will</a:t>
            </a:r>
            <a:r>
              <a:rPr lang="en-US" sz="1200" kern="1200" baseline="0" dirty="0" smtClean="0">
                <a:solidFill>
                  <a:schemeClr val="tx1"/>
                </a:solidFill>
                <a:effectLst/>
                <a:latin typeface="Arial" pitchFamily="34" charset="0"/>
                <a:ea typeface="+mn-ea"/>
                <a:cs typeface="Arial" pitchFamily="34" charset="0"/>
              </a:rPr>
              <a:t> </a:t>
            </a:r>
            <a:r>
              <a:rPr lang="en-US" sz="1200" kern="1200" dirty="0" smtClean="0">
                <a:solidFill>
                  <a:schemeClr val="tx1"/>
                </a:solidFill>
                <a:effectLst/>
                <a:latin typeface="Arial" pitchFamily="34" charset="0"/>
                <a:ea typeface="+mn-ea"/>
                <a:cs typeface="Arial" pitchFamily="34" charset="0"/>
              </a:rPr>
              <a:t>it be collected?</a:t>
            </a:r>
          </a:p>
          <a:p>
            <a:r>
              <a:rPr lang="en-US" sz="1200" kern="1200" dirty="0" smtClean="0">
                <a:solidFill>
                  <a:schemeClr val="tx1"/>
                </a:solidFill>
                <a:effectLst/>
                <a:latin typeface="Arial" pitchFamily="34" charset="0"/>
                <a:ea typeface="+mn-ea"/>
                <a:cs typeface="Arial" pitchFamily="34" charset="0"/>
              </a:rPr>
              <a:t> </a:t>
            </a:r>
          </a:p>
          <a:p>
            <a:pPr lvl="0"/>
            <a:r>
              <a:rPr lang="en-US" sz="1200" kern="1200" dirty="0" smtClean="0">
                <a:solidFill>
                  <a:schemeClr val="tx1"/>
                </a:solidFill>
                <a:effectLst/>
                <a:latin typeface="Arial" pitchFamily="34" charset="0"/>
                <a:ea typeface="+mn-ea"/>
                <a:cs typeface="Arial" pitchFamily="34" charset="0"/>
              </a:rPr>
              <a:t>Who is the target population?</a:t>
            </a:r>
          </a:p>
          <a:p>
            <a:r>
              <a:rPr lang="en-US" sz="1200" kern="1200" dirty="0" smtClean="0">
                <a:solidFill>
                  <a:schemeClr val="tx1"/>
                </a:solidFill>
                <a:effectLst/>
                <a:latin typeface="Arial" pitchFamily="34" charset="0"/>
                <a:ea typeface="+mn-ea"/>
                <a:cs typeface="Arial" pitchFamily="34" charset="0"/>
              </a:rPr>
              <a:t> </a:t>
            </a:r>
          </a:p>
          <a:p>
            <a:pPr lvl="0"/>
            <a:r>
              <a:rPr lang="en-US" sz="1200" kern="1200" dirty="0" smtClean="0">
                <a:solidFill>
                  <a:schemeClr val="tx1"/>
                </a:solidFill>
                <a:effectLst/>
                <a:latin typeface="Arial" pitchFamily="34" charset="0"/>
                <a:ea typeface="+mn-ea"/>
                <a:cs typeface="Arial" pitchFamily="34" charset="0"/>
              </a:rPr>
              <a:t>Where do we implement the system?</a:t>
            </a:r>
          </a:p>
          <a:p>
            <a:r>
              <a:rPr lang="en-US" sz="1200" kern="1200" dirty="0" smtClean="0">
                <a:solidFill>
                  <a:schemeClr val="tx1"/>
                </a:solidFill>
                <a:effectLst/>
                <a:latin typeface="Arial" pitchFamily="34" charset="0"/>
                <a:ea typeface="+mn-ea"/>
                <a:cs typeface="Arial" pitchFamily="34" charset="0"/>
              </a:rPr>
              <a:t> </a:t>
            </a:r>
          </a:p>
          <a:p>
            <a:pPr lvl="0"/>
            <a:r>
              <a:rPr lang="en-US" sz="1200" kern="1200" dirty="0" smtClean="0">
                <a:solidFill>
                  <a:schemeClr val="tx1"/>
                </a:solidFill>
                <a:effectLst/>
                <a:latin typeface="Arial" pitchFamily="34" charset="0"/>
                <a:ea typeface="+mn-ea"/>
                <a:cs typeface="Arial" pitchFamily="34" charset="0"/>
              </a:rPr>
              <a:t>Will the system be active or passive? </a:t>
            </a:r>
          </a:p>
          <a:p>
            <a:r>
              <a:rPr lang="en-US" sz="1200" kern="1200" dirty="0" smtClean="0">
                <a:solidFill>
                  <a:schemeClr val="tx1"/>
                </a:solidFill>
                <a:effectLst/>
                <a:latin typeface="Arial" pitchFamily="34" charset="0"/>
                <a:ea typeface="+mn-ea"/>
                <a:cs typeface="Arial" pitchFamily="34" charset="0"/>
              </a:rPr>
              <a:t> </a:t>
            </a:r>
          </a:p>
          <a:p>
            <a:pPr lvl="0"/>
            <a:r>
              <a:rPr lang="en-US" sz="1200" kern="1200" dirty="0" smtClean="0">
                <a:solidFill>
                  <a:schemeClr val="tx1"/>
                </a:solidFill>
                <a:effectLst/>
                <a:latin typeface="Arial" pitchFamily="34" charset="0"/>
                <a:ea typeface="+mn-ea"/>
                <a:cs typeface="Arial" pitchFamily="34" charset="0"/>
              </a:rPr>
              <a:t>How will the data be transmitted to the person performing the analysis?</a:t>
            </a:r>
          </a:p>
          <a:p>
            <a:r>
              <a:rPr lang="en-US" sz="1200" kern="1200" dirty="0" smtClean="0">
                <a:solidFill>
                  <a:schemeClr val="tx1"/>
                </a:solidFill>
                <a:effectLst/>
                <a:latin typeface="Arial" pitchFamily="34" charset="0"/>
                <a:ea typeface="+mn-ea"/>
                <a:cs typeface="Arial" pitchFamily="34" charset="0"/>
              </a:rPr>
              <a:t> </a:t>
            </a:r>
          </a:p>
          <a:p>
            <a:pPr defTabSz="924916" eaLnBrk="1" hangingPunct="1">
              <a:spcBef>
                <a:spcPts val="0"/>
              </a:spcBef>
              <a:spcAft>
                <a:spcPts val="600"/>
              </a:spcAft>
              <a:defRPr/>
            </a:pPr>
            <a:r>
              <a:rPr lang="en-US" b="1" dirty="0" smtClean="0"/>
              <a:t>GO</a:t>
            </a:r>
            <a:r>
              <a:rPr lang="en-US" b="0" dirty="0" smtClean="0"/>
              <a:t> t</a:t>
            </a:r>
            <a:r>
              <a:rPr lang="en-US" baseline="0" dirty="0" smtClean="0"/>
              <a:t>o next slide.</a:t>
            </a:r>
          </a:p>
        </p:txBody>
      </p:sp>
    </p:spTree>
    <p:extLst>
      <p:ext uri="{BB962C8B-B14F-4D97-AF65-F5344CB8AC3E}">
        <p14:creationId xmlns:p14="http://schemas.microsoft.com/office/powerpoint/2010/main" val="23033147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xfrm>
            <a:off x="1277938" y="330200"/>
            <a:ext cx="4616450" cy="3462338"/>
          </a:xfrm>
          <a:ln/>
        </p:spPr>
      </p:sp>
      <p:sp>
        <p:nvSpPr>
          <p:cNvPr id="84995" name="Rectangle 3"/>
          <p:cNvSpPr>
            <a:spLocks noGrp="1" noChangeArrowheads="1"/>
          </p:cNvSpPr>
          <p:nvPr>
            <p:ph type="body" idx="1"/>
          </p:nvPr>
        </p:nvSpPr>
        <p:spPr>
          <a:xfrm>
            <a:off x="701041" y="3860985"/>
            <a:ext cx="5608320" cy="525916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1" kern="1200" dirty="0" smtClean="0">
                <a:solidFill>
                  <a:schemeClr val="tx1"/>
                </a:solidFill>
                <a:effectLst/>
                <a:latin typeface="Arial" pitchFamily="34" charset="0"/>
                <a:ea typeface="+mn-ea"/>
                <a:cs typeface="Arial" pitchFamily="34" charset="0"/>
              </a:rPr>
              <a:t>SAY:</a:t>
            </a:r>
            <a:br>
              <a:rPr lang="en-US" sz="1200" b="1" kern="1200" dirty="0" smtClean="0">
                <a:solidFill>
                  <a:schemeClr val="tx1"/>
                </a:solidFill>
                <a:effectLst/>
                <a:latin typeface="Arial" pitchFamily="34" charset="0"/>
                <a:ea typeface="+mn-ea"/>
                <a:cs typeface="Arial" pitchFamily="34" charset="0"/>
              </a:rPr>
            </a:br>
            <a:endParaRPr lang="en-US" sz="1200" b="1" kern="1200" dirty="0" smtClean="0">
              <a:solidFill>
                <a:schemeClr val="tx1"/>
              </a:solidFill>
              <a:effectLst/>
              <a:latin typeface="Arial" pitchFamily="34" charset="0"/>
              <a:ea typeface="+mn-ea"/>
              <a:cs typeface="Arial" pitchFamily="34" charset="0"/>
            </a:endParaRPr>
          </a:p>
          <a:p>
            <a:r>
              <a:rPr lang="en-US" sz="1200" kern="1200" dirty="0" smtClean="0">
                <a:solidFill>
                  <a:schemeClr val="tx1"/>
                </a:solidFill>
                <a:effectLst/>
                <a:latin typeface="Arial" pitchFamily="34" charset="0"/>
                <a:ea typeface="+mn-ea"/>
                <a:cs typeface="Arial" pitchFamily="34" charset="0"/>
              </a:rPr>
              <a:t>Surveillance relies on a variety of data sources to monitor different conditions and situations. You might already be familiar with some of the data sources listed on the slide. What are some other data sources used in</a:t>
            </a:r>
            <a:r>
              <a:rPr lang="en-US" sz="1200" kern="1200" baseline="0" dirty="0" smtClean="0">
                <a:solidFill>
                  <a:schemeClr val="tx1"/>
                </a:solidFill>
                <a:effectLst/>
                <a:latin typeface="Arial" pitchFamily="34" charset="0"/>
                <a:ea typeface="+mn-ea"/>
                <a:cs typeface="Arial" pitchFamily="34" charset="0"/>
              </a:rPr>
              <a:t> public health surveillance?</a:t>
            </a:r>
            <a:r>
              <a:rPr lang="en-US" sz="1200" kern="1200" dirty="0" smtClean="0">
                <a:solidFill>
                  <a:schemeClr val="tx1"/>
                </a:solidFill>
                <a:effectLst/>
                <a:latin typeface="Arial" pitchFamily="34" charset="0"/>
                <a:ea typeface="+mn-ea"/>
                <a:cs typeface="Arial" pitchFamily="34" charset="0"/>
              </a:rPr>
              <a:t> </a:t>
            </a:r>
          </a:p>
          <a:p>
            <a:r>
              <a:rPr lang="en-US" sz="1200" kern="1200" dirty="0" smtClean="0">
                <a:solidFill>
                  <a:schemeClr val="tx1"/>
                </a:solidFill>
                <a:effectLst/>
                <a:latin typeface="Arial" pitchFamily="34" charset="0"/>
                <a:ea typeface="+mn-ea"/>
                <a:cs typeface="Arial" pitchFamily="34" charset="0"/>
              </a:rPr>
              <a:t> </a:t>
            </a:r>
          </a:p>
          <a:p>
            <a:pPr eaLnBrk="1" hangingPunct="1">
              <a:spcBef>
                <a:spcPct val="0"/>
              </a:spcBef>
              <a:spcAft>
                <a:spcPts val="800"/>
              </a:spcAft>
            </a:pPr>
            <a:r>
              <a:rPr lang="en-US" b="1" dirty="0" smtClean="0"/>
              <a:t>Possible Answers</a:t>
            </a:r>
            <a:r>
              <a:rPr lang="en-US" dirty="0" smtClean="0"/>
              <a:t/>
            </a:r>
            <a:br>
              <a:rPr lang="en-US" dirty="0" smtClean="0"/>
            </a:br>
            <a:endParaRPr lang="en-US" dirty="0" smtClean="0"/>
          </a:p>
          <a:p>
            <a:pPr marL="171450" indent="-171450" eaLnBrk="1" hangingPunct="1">
              <a:spcBef>
                <a:spcPct val="0"/>
              </a:spcBef>
              <a:spcAft>
                <a:spcPts val="800"/>
              </a:spcAft>
              <a:buFont typeface="Arial" panose="020B0604020202020204" pitchFamily="34" charset="0"/>
              <a:buChar char="•"/>
            </a:pPr>
            <a:r>
              <a:rPr lang="en-US" dirty="0" smtClean="0"/>
              <a:t>Administrative data systems </a:t>
            </a:r>
            <a:r>
              <a:rPr lang="en-US" sz="1200" b="0" dirty="0" smtClean="0"/>
              <a:t>(e.g., billing records)</a:t>
            </a:r>
          </a:p>
          <a:p>
            <a:pPr marL="171450" indent="-171450" eaLnBrk="1" hangingPunct="1">
              <a:spcBef>
                <a:spcPct val="0"/>
              </a:spcBef>
              <a:spcAft>
                <a:spcPts val="800"/>
              </a:spcAft>
              <a:buFont typeface="Arial" panose="020B0604020202020204" pitchFamily="34" charset="0"/>
              <a:buChar char="•"/>
            </a:pPr>
            <a:r>
              <a:rPr lang="en-US" dirty="0" smtClean="0"/>
              <a:t>Laboratory surveillance </a:t>
            </a:r>
            <a:r>
              <a:rPr lang="en-US" sz="1200" b="0" dirty="0" smtClean="0"/>
              <a:t>(e.g., PulseNet)</a:t>
            </a:r>
          </a:p>
          <a:p>
            <a:pPr marL="171450" indent="-171450" eaLnBrk="1" hangingPunct="1">
              <a:spcBef>
                <a:spcPct val="0"/>
              </a:spcBef>
              <a:spcAft>
                <a:spcPts val="800"/>
              </a:spcAft>
              <a:buFont typeface="Arial" panose="020B0604020202020204" pitchFamily="34" charset="0"/>
              <a:buChar char="•"/>
            </a:pPr>
            <a:r>
              <a:rPr lang="en-US" dirty="0" smtClean="0"/>
              <a:t>Environmental, vector, or animal surveillance </a:t>
            </a:r>
            <a:r>
              <a:rPr lang="en-US" sz="1200" b="0" dirty="0" smtClean="0"/>
              <a:t>(e.g., mosquito trapping for West Nile virus)</a:t>
            </a:r>
          </a:p>
          <a:p>
            <a:pPr marL="171450" indent="-171450" eaLnBrk="1" hangingPunct="1">
              <a:spcBef>
                <a:spcPct val="0"/>
              </a:spcBef>
              <a:spcAft>
                <a:spcPts val="800"/>
              </a:spcAft>
              <a:buFont typeface="Arial" panose="020B0604020202020204" pitchFamily="34" charset="0"/>
              <a:buChar char="•"/>
            </a:pPr>
            <a:r>
              <a:rPr lang="en-US" dirty="0" smtClean="0"/>
              <a:t>Other </a:t>
            </a:r>
            <a:r>
              <a:rPr lang="en-US" sz="1200" b="0" dirty="0" smtClean="0"/>
              <a:t>(e.g., pharmacy, laws and policies, or 9-1-1 calls)</a:t>
            </a:r>
          </a:p>
          <a:p>
            <a:pPr eaLnBrk="1" hangingPunct="1">
              <a:spcBef>
                <a:spcPts val="0"/>
              </a:spcBef>
              <a:spcAft>
                <a:spcPts val="600"/>
              </a:spcAft>
            </a:pPr>
            <a:endParaRPr lang="en-US" baseline="0" dirty="0" smtClean="0"/>
          </a:p>
          <a:p>
            <a:pPr eaLnBrk="1" hangingPunct="1">
              <a:spcBef>
                <a:spcPts val="0"/>
              </a:spcBef>
              <a:spcAft>
                <a:spcPts val="600"/>
              </a:spcAft>
            </a:pPr>
            <a:r>
              <a:rPr lang="en-US" b="1" dirty="0" smtClean="0"/>
              <a:t>GO</a:t>
            </a:r>
            <a:r>
              <a:rPr lang="en-US" b="0" dirty="0" smtClean="0"/>
              <a:t> t</a:t>
            </a:r>
            <a:r>
              <a:rPr lang="en-US" baseline="0" dirty="0" smtClean="0"/>
              <a:t>o next slide.</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imes New Roman" pitchFamily="18" charset="0"/>
                <a:cs typeface="Times New Roman" pitchFamily="18" charset="0"/>
              </a:defRPr>
            </a:lvl1pPr>
            <a:lvl2pPr marL="751494" indent="-289036" eaLnBrk="0" hangingPunct="0">
              <a:defRPr sz="2800">
                <a:solidFill>
                  <a:schemeClr val="tx1"/>
                </a:solidFill>
                <a:latin typeface="Times New Roman" pitchFamily="18" charset="0"/>
                <a:cs typeface="Times New Roman" pitchFamily="18" charset="0"/>
              </a:defRPr>
            </a:lvl2pPr>
            <a:lvl3pPr marL="1156145" indent="-231229" eaLnBrk="0" hangingPunct="0">
              <a:defRPr sz="2800">
                <a:solidFill>
                  <a:schemeClr val="tx1"/>
                </a:solidFill>
                <a:latin typeface="Times New Roman" pitchFamily="18" charset="0"/>
                <a:cs typeface="Times New Roman" pitchFamily="18" charset="0"/>
              </a:defRPr>
            </a:lvl3pPr>
            <a:lvl4pPr marL="1618602" indent="-231229" eaLnBrk="0" hangingPunct="0">
              <a:defRPr sz="2800">
                <a:solidFill>
                  <a:schemeClr val="tx1"/>
                </a:solidFill>
                <a:latin typeface="Times New Roman" pitchFamily="18" charset="0"/>
                <a:cs typeface="Times New Roman" pitchFamily="18" charset="0"/>
              </a:defRPr>
            </a:lvl4pPr>
            <a:lvl5pPr marL="2081060" indent="-231229" eaLnBrk="0" hangingPunct="0">
              <a:defRPr sz="2800">
                <a:solidFill>
                  <a:schemeClr val="tx1"/>
                </a:solidFill>
                <a:latin typeface="Times New Roman" pitchFamily="18" charset="0"/>
                <a:cs typeface="Times New Roman" pitchFamily="18" charset="0"/>
              </a:defRPr>
            </a:lvl5pPr>
            <a:lvl6pPr marL="2543518" indent="-231229" eaLnBrk="0" fontAlgn="base" hangingPunct="0">
              <a:spcBef>
                <a:spcPct val="0"/>
              </a:spcBef>
              <a:spcAft>
                <a:spcPct val="0"/>
              </a:spcAft>
              <a:defRPr sz="2800">
                <a:solidFill>
                  <a:schemeClr val="tx1"/>
                </a:solidFill>
                <a:latin typeface="Times New Roman" pitchFamily="18" charset="0"/>
                <a:cs typeface="Times New Roman" pitchFamily="18" charset="0"/>
              </a:defRPr>
            </a:lvl6pPr>
            <a:lvl7pPr marL="3005976" indent="-231229" eaLnBrk="0" fontAlgn="base" hangingPunct="0">
              <a:spcBef>
                <a:spcPct val="0"/>
              </a:spcBef>
              <a:spcAft>
                <a:spcPct val="0"/>
              </a:spcAft>
              <a:defRPr sz="2800">
                <a:solidFill>
                  <a:schemeClr val="tx1"/>
                </a:solidFill>
                <a:latin typeface="Times New Roman" pitchFamily="18" charset="0"/>
                <a:cs typeface="Times New Roman" pitchFamily="18" charset="0"/>
              </a:defRPr>
            </a:lvl7pPr>
            <a:lvl8pPr marL="3468434" indent="-231229" eaLnBrk="0" fontAlgn="base" hangingPunct="0">
              <a:spcBef>
                <a:spcPct val="0"/>
              </a:spcBef>
              <a:spcAft>
                <a:spcPct val="0"/>
              </a:spcAft>
              <a:defRPr sz="2800">
                <a:solidFill>
                  <a:schemeClr val="tx1"/>
                </a:solidFill>
                <a:latin typeface="Times New Roman" pitchFamily="18" charset="0"/>
                <a:cs typeface="Times New Roman" pitchFamily="18" charset="0"/>
              </a:defRPr>
            </a:lvl8pPr>
            <a:lvl9pPr marL="3930891" indent="-231229" eaLnBrk="0" fontAlgn="base" hangingPunct="0">
              <a:spcBef>
                <a:spcPct val="0"/>
              </a:spcBef>
              <a:spcAft>
                <a:spcPct val="0"/>
              </a:spcAft>
              <a:defRPr sz="2800">
                <a:solidFill>
                  <a:schemeClr val="tx1"/>
                </a:solidFill>
                <a:latin typeface="Times New Roman" pitchFamily="18" charset="0"/>
                <a:cs typeface="Times New Roman" pitchFamily="18" charset="0"/>
              </a:defRPr>
            </a:lvl9pPr>
          </a:lstStyle>
          <a:p>
            <a:pPr eaLnBrk="1" hangingPunct="1"/>
            <a:fld id="{75862D5A-924F-44D4-9C10-A0946C9A4339}" type="slidenum">
              <a:rPr lang="en-US" sz="1200">
                <a:latin typeface="Arial" charset="0"/>
                <a:cs typeface="Arial" charset="0"/>
              </a:rPr>
              <a:pPr eaLnBrk="1" hangingPunct="1"/>
              <a:t>32</a:t>
            </a:fld>
            <a:endParaRPr lang="en-US" sz="1200" dirty="0">
              <a:latin typeface="Arial" charset="0"/>
              <a:cs typeface="Arial" charset="0"/>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xfrm>
            <a:off x="701041" y="4387132"/>
            <a:ext cx="5608320" cy="1509356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50000"/>
              </a:lnSpc>
            </a:pPr>
            <a:r>
              <a:rPr lang="en-US" sz="1200" b="1" kern="1200" dirty="0" smtClean="0">
                <a:solidFill>
                  <a:schemeClr val="tx1"/>
                </a:solidFill>
                <a:effectLst/>
                <a:latin typeface="Arial" pitchFamily="34" charset="0"/>
                <a:ea typeface="+mn-ea"/>
                <a:cs typeface="Arial" pitchFamily="34" charset="0"/>
              </a:rPr>
              <a:t>SAY:</a:t>
            </a:r>
            <a:br>
              <a:rPr lang="en-US" sz="1200" b="1" kern="1200" dirty="0" smtClean="0">
                <a:solidFill>
                  <a:schemeClr val="tx1"/>
                </a:solidFill>
                <a:effectLst/>
                <a:latin typeface="Arial" pitchFamily="34" charset="0"/>
                <a:ea typeface="+mn-ea"/>
                <a:cs typeface="Arial" pitchFamily="34" charset="0"/>
              </a:rPr>
            </a:br>
            <a:endParaRPr lang="en-US" sz="1200" b="1" kern="1200" dirty="0" smtClean="0">
              <a:solidFill>
                <a:schemeClr val="tx1"/>
              </a:solidFill>
              <a:effectLst/>
              <a:latin typeface="Arial" pitchFamily="34" charset="0"/>
              <a:ea typeface="+mn-ea"/>
              <a:cs typeface="Arial" pitchFamily="34" charset="0"/>
            </a:endParaRPr>
          </a:p>
          <a:p>
            <a:pPr>
              <a:lnSpc>
                <a:spcPct val="150000"/>
              </a:lnSpc>
            </a:pPr>
            <a:r>
              <a:rPr lang="en-US" sz="1200" kern="1200" dirty="0" smtClean="0">
                <a:solidFill>
                  <a:schemeClr val="tx1"/>
                </a:solidFill>
                <a:effectLst/>
                <a:latin typeface="Arial" pitchFamily="34" charset="0"/>
                <a:ea typeface="+mn-ea"/>
                <a:cs typeface="Arial" pitchFamily="34" charset="0"/>
              </a:rPr>
              <a:t>The nationally notifiable disease surveillance system is a collaboration between CDC and the Council of State and Territorial Epidemiologists, or CSTE. Many of the diseases on a state list are also nationally notifiable, but the reporting by</a:t>
            </a:r>
            <a:r>
              <a:rPr lang="en-US" sz="1200" kern="1200" baseline="0" dirty="0" smtClean="0">
                <a:solidFill>
                  <a:schemeClr val="tx1"/>
                </a:solidFill>
                <a:effectLst/>
                <a:latin typeface="Arial" pitchFamily="34" charset="0"/>
                <a:ea typeface="+mn-ea"/>
                <a:cs typeface="Arial" pitchFamily="34" charset="0"/>
              </a:rPr>
              <a:t> the state is voluntary</a:t>
            </a:r>
            <a:r>
              <a:rPr lang="en-US" sz="1200" kern="1200" dirty="0" smtClean="0">
                <a:solidFill>
                  <a:schemeClr val="tx1"/>
                </a:solidFill>
                <a:effectLst/>
                <a:latin typeface="Arial" pitchFamily="34" charset="0"/>
                <a:ea typeface="+mn-ea"/>
                <a:cs typeface="Arial" pitchFamily="34" charset="0"/>
              </a:rPr>
              <a:t>. </a:t>
            </a:r>
          </a:p>
          <a:p>
            <a:pPr>
              <a:lnSpc>
                <a:spcPct val="150000"/>
              </a:lnSpc>
            </a:pPr>
            <a:r>
              <a:rPr lang="en-US" sz="1200" kern="1200" dirty="0" smtClean="0">
                <a:solidFill>
                  <a:schemeClr val="tx1"/>
                </a:solidFill>
                <a:effectLst/>
                <a:latin typeface="Arial" pitchFamily="34" charset="0"/>
                <a:ea typeface="+mn-ea"/>
                <a:cs typeface="Arial" pitchFamily="34" charset="0"/>
              </a:rPr>
              <a:t> </a:t>
            </a:r>
          </a:p>
          <a:p>
            <a:pPr>
              <a:lnSpc>
                <a:spcPct val="150000"/>
              </a:lnSpc>
            </a:pPr>
            <a:r>
              <a:rPr lang="en-US" sz="1200" kern="1200" dirty="0" smtClean="0">
                <a:solidFill>
                  <a:schemeClr val="tx1"/>
                </a:solidFill>
                <a:effectLst/>
                <a:latin typeface="Arial" pitchFamily="34" charset="0"/>
                <a:ea typeface="+mn-ea"/>
                <a:cs typeface="Arial" pitchFamily="34" charset="0"/>
              </a:rPr>
              <a:t>Each state determines which diseases and conditions are reportable in their jurisdiction, and they decide</a:t>
            </a:r>
            <a:r>
              <a:rPr lang="en-US" sz="1200" kern="1200" baseline="0" dirty="0" smtClean="0">
                <a:solidFill>
                  <a:schemeClr val="tx1"/>
                </a:solidFill>
                <a:effectLst/>
                <a:latin typeface="Arial" pitchFamily="34" charset="0"/>
                <a:ea typeface="+mn-ea"/>
                <a:cs typeface="Arial" pitchFamily="34" charset="0"/>
              </a:rPr>
              <a:t> which ones from t</a:t>
            </a:r>
            <a:r>
              <a:rPr lang="en-US" sz="1200" kern="1200" dirty="0" smtClean="0">
                <a:solidFill>
                  <a:schemeClr val="tx1"/>
                </a:solidFill>
                <a:effectLst/>
                <a:latin typeface="Arial" pitchFamily="34" charset="0"/>
                <a:ea typeface="+mn-ea"/>
                <a:cs typeface="Arial" pitchFamily="34" charset="0"/>
              </a:rPr>
              <a:t>he list of nationally notifiable diseases or conditions they will report for their state. CDC and CSTE collaborate</a:t>
            </a:r>
            <a:r>
              <a:rPr lang="en-US" sz="1200" kern="1200" baseline="0" dirty="0" smtClean="0">
                <a:solidFill>
                  <a:schemeClr val="tx1"/>
                </a:solidFill>
                <a:effectLst/>
                <a:latin typeface="Arial" pitchFamily="34" charset="0"/>
                <a:ea typeface="+mn-ea"/>
                <a:cs typeface="Arial" pitchFamily="34" charset="0"/>
              </a:rPr>
              <a:t> closely on the national list. It is revised yearly and therefore varies somewhat from year to year. States typically fully cooperate with national disease reporting because CDC publishes the provisional data weekly in the </a:t>
            </a:r>
            <a:r>
              <a:rPr lang="en-US" sz="1200" i="1" kern="1200" baseline="0" dirty="0" smtClean="0">
                <a:solidFill>
                  <a:schemeClr val="tx1"/>
                </a:solidFill>
                <a:effectLst/>
                <a:latin typeface="Arial" pitchFamily="34" charset="0"/>
                <a:ea typeface="+mn-ea"/>
                <a:cs typeface="Arial" pitchFamily="34" charset="0"/>
              </a:rPr>
              <a:t>Morbidity and Mortality Weekly Report</a:t>
            </a:r>
            <a:r>
              <a:rPr lang="en-US" sz="1200" kern="1200" baseline="0" dirty="0" smtClean="0">
                <a:solidFill>
                  <a:schemeClr val="tx1"/>
                </a:solidFill>
                <a:effectLst/>
                <a:latin typeface="Arial" pitchFamily="34" charset="0"/>
                <a:ea typeface="+mn-ea"/>
                <a:cs typeface="Arial" pitchFamily="34" charset="0"/>
              </a:rPr>
              <a:t>, or </a:t>
            </a:r>
            <a:r>
              <a:rPr lang="en-US" sz="1200" i="1" kern="1200" baseline="0" dirty="0" smtClean="0">
                <a:solidFill>
                  <a:schemeClr val="tx1"/>
                </a:solidFill>
                <a:effectLst/>
                <a:latin typeface="Arial" pitchFamily="34" charset="0"/>
                <a:ea typeface="+mn-ea"/>
                <a:cs typeface="Arial" pitchFamily="34" charset="0"/>
              </a:rPr>
              <a:t>MMWR</a:t>
            </a:r>
            <a:r>
              <a:rPr lang="en-US" sz="1200" kern="1200" baseline="0" dirty="0" smtClean="0">
                <a:solidFill>
                  <a:schemeClr val="tx1"/>
                </a:solidFill>
                <a:effectLst/>
                <a:latin typeface="Arial" pitchFamily="34" charset="0"/>
                <a:ea typeface="+mn-ea"/>
                <a:cs typeface="Arial" pitchFamily="34" charset="0"/>
              </a:rPr>
              <a:t>, and the final data annually in the </a:t>
            </a:r>
            <a:r>
              <a:rPr lang="en-US" sz="1200" i="1" kern="1200" baseline="0" dirty="0" smtClean="0">
                <a:solidFill>
                  <a:schemeClr val="tx1"/>
                </a:solidFill>
                <a:effectLst/>
                <a:latin typeface="Arial" pitchFamily="34" charset="0"/>
                <a:ea typeface="+mn-ea"/>
                <a:cs typeface="Arial" pitchFamily="34" charset="0"/>
              </a:rPr>
              <a:t>MMWR Annual Summary of Notifiable Diseases</a:t>
            </a:r>
            <a:r>
              <a:rPr lang="en-US" sz="1200" kern="1200" baseline="0" dirty="0" smtClean="0">
                <a:solidFill>
                  <a:schemeClr val="tx1"/>
                </a:solidFill>
                <a:effectLst/>
                <a:latin typeface="Arial" pitchFamily="34" charset="0"/>
                <a:ea typeface="+mn-ea"/>
                <a:cs typeface="Arial" pitchFamily="34" charset="0"/>
              </a:rPr>
              <a:t>. </a:t>
            </a:r>
            <a:r>
              <a:rPr lang="en-US" sz="1200" i="1" kern="1200" baseline="0" dirty="0" smtClean="0">
                <a:solidFill>
                  <a:schemeClr val="tx1"/>
                </a:solidFill>
                <a:effectLst/>
                <a:latin typeface="Arial" pitchFamily="34" charset="0"/>
                <a:ea typeface="+mn-ea"/>
                <a:cs typeface="Arial" pitchFamily="34" charset="0"/>
              </a:rPr>
              <a:t>MMWR</a:t>
            </a:r>
            <a:r>
              <a:rPr lang="en-US" sz="1200" kern="1200" baseline="0" dirty="0" smtClean="0">
                <a:solidFill>
                  <a:schemeClr val="tx1"/>
                </a:solidFill>
                <a:effectLst/>
                <a:latin typeface="Arial" pitchFamily="34" charset="0"/>
                <a:ea typeface="+mn-ea"/>
                <a:cs typeface="Arial" pitchFamily="34" charset="0"/>
              </a:rPr>
              <a:t> displays the data in complex tables and in maps, such as the one displayed on this slide. This allows each state to know how their population’s health compares with other states.</a:t>
            </a:r>
            <a:endParaRPr lang="en-US" sz="1200" kern="1200" dirty="0" smtClean="0">
              <a:solidFill>
                <a:schemeClr val="tx1"/>
              </a:solidFill>
              <a:effectLst/>
              <a:latin typeface="Arial" pitchFamily="34" charset="0"/>
              <a:ea typeface="+mn-ea"/>
              <a:cs typeface="Arial" pitchFamily="34" charset="0"/>
            </a:endParaRPr>
          </a:p>
          <a:p>
            <a:pPr>
              <a:lnSpc>
                <a:spcPct val="150000"/>
              </a:lnSpc>
            </a:pPr>
            <a:endParaRPr lang="en-US" sz="1200" kern="1200" dirty="0" smtClean="0">
              <a:solidFill>
                <a:schemeClr val="tx1"/>
              </a:solidFill>
              <a:effectLst/>
              <a:latin typeface="Arial" pitchFamily="34" charset="0"/>
              <a:ea typeface="+mn-ea"/>
              <a:cs typeface="Arial" pitchFamily="34" charset="0"/>
            </a:endParaRPr>
          </a:p>
          <a:p>
            <a:pPr>
              <a:lnSpc>
                <a:spcPct val="150000"/>
              </a:lnSpc>
            </a:pPr>
            <a:r>
              <a:rPr lang="en-US" sz="1200" kern="1200" dirty="0" smtClean="0">
                <a:solidFill>
                  <a:schemeClr val="tx1"/>
                </a:solidFill>
                <a:effectLst/>
                <a:latin typeface="Arial" pitchFamily="34" charset="0"/>
                <a:ea typeface="+mn-ea"/>
                <a:cs typeface="Arial" pitchFamily="34" charset="0"/>
              </a:rPr>
              <a:t> &lt;</a:t>
            </a:r>
            <a:r>
              <a:rPr lang="en-US" sz="1200" b="1" kern="1200" dirty="0" smtClean="0">
                <a:solidFill>
                  <a:schemeClr val="tx1"/>
                </a:solidFill>
                <a:effectLst/>
                <a:latin typeface="Arial" pitchFamily="34" charset="0"/>
                <a:ea typeface="+mn-ea"/>
                <a:cs typeface="Arial" pitchFamily="34" charset="0"/>
              </a:rPr>
              <a:t>DISTRIBUTE </a:t>
            </a:r>
            <a:r>
              <a:rPr lang="en-US" sz="1200" kern="1200" dirty="0" smtClean="0">
                <a:solidFill>
                  <a:schemeClr val="tx1"/>
                </a:solidFill>
                <a:effectLst/>
                <a:latin typeface="Arial" pitchFamily="34" charset="0"/>
                <a:ea typeface="+mn-ea"/>
                <a:cs typeface="Arial" pitchFamily="34" charset="0"/>
              </a:rPr>
              <a:t>Georgia’s notifiable disease reporting list.&gt;</a:t>
            </a:r>
          </a:p>
          <a:p>
            <a:pPr>
              <a:lnSpc>
                <a:spcPct val="150000"/>
              </a:lnSpc>
            </a:pPr>
            <a:r>
              <a:rPr lang="en-US" sz="1200" b="1" kern="1200" dirty="0" smtClean="0">
                <a:solidFill>
                  <a:schemeClr val="tx1"/>
                </a:solidFill>
                <a:effectLst/>
                <a:latin typeface="Arial" pitchFamily="34" charset="0"/>
                <a:ea typeface="+mn-ea"/>
                <a:cs typeface="Arial" pitchFamily="34" charset="0"/>
              </a:rPr>
              <a:t/>
            </a:r>
            <a:br>
              <a:rPr lang="en-US" sz="1200" b="1" kern="1200" dirty="0" smtClean="0">
                <a:solidFill>
                  <a:schemeClr val="tx1"/>
                </a:solidFill>
                <a:effectLst/>
                <a:latin typeface="Arial" pitchFamily="34" charset="0"/>
                <a:ea typeface="+mn-ea"/>
                <a:cs typeface="Arial" pitchFamily="34" charset="0"/>
              </a:rPr>
            </a:br>
            <a:r>
              <a:rPr lang="en-US" sz="1200" b="1" kern="1200" dirty="0" smtClean="0">
                <a:solidFill>
                  <a:schemeClr val="tx1"/>
                </a:solidFill>
                <a:effectLst/>
                <a:latin typeface="Arial" pitchFamily="34" charset="0"/>
                <a:ea typeface="+mn-ea"/>
                <a:cs typeface="Arial" pitchFamily="34" charset="0"/>
              </a:rPr>
              <a:t>ASK: </a:t>
            </a:r>
            <a:r>
              <a:rPr lang="en-US" sz="1200" kern="1200" dirty="0" smtClean="0">
                <a:solidFill>
                  <a:schemeClr val="tx1"/>
                </a:solidFill>
                <a:effectLst/>
                <a:latin typeface="Arial" pitchFamily="34" charset="0"/>
                <a:ea typeface="+mn-ea"/>
                <a:cs typeface="Arial" pitchFamily="34" charset="0"/>
              </a:rPr>
              <a:t/>
            </a:r>
            <a:br>
              <a:rPr lang="en-US" sz="1200" kern="1200" dirty="0" smtClean="0">
                <a:solidFill>
                  <a:schemeClr val="tx1"/>
                </a:solidFill>
                <a:effectLst/>
                <a:latin typeface="Arial" pitchFamily="34" charset="0"/>
                <a:ea typeface="+mn-ea"/>
                <a:cs typeface="Arial" pitchFamily="34" charset="0"/>
              </a:rPr>
            </a:br>
            <a:endParaRPr lang="en-US" sz="1200" kern="1200" dirty="0" smtClean="0">
              <a:solidFill>
                <a:schemeClr val="tx1"/>
              </a:solidFill>
              <a:effectLst/>
              <a:latin typeface="Arial" pitchFamily="34" charset="0"/>
              <a:ea typeface="+mn-ea"/>
              <a:cs typeface="Arial" pitchFamily="34" charset="0"/>
            </a:endParaRPr>
          </a:p>
          <a:p>
            <a:pPr>
              <a:lnSpc>
                <a:spcPct val="150000"/>
              </a:lnSpc>
            </a:pPr>
            <a:r>
              <a:rPr lang="en-US" sz="1200" kern="1200" dirty="0" smtClean="0">
                <a:solidFill>
                  <a:schemeClr val="tx1"/>
                </a:solidFill>
                <a:effectLst/>
                <a:latin typeface="Arial" pitchFamily="34" charset="0"/>
                <a:ea typeface="+mn-ea"/>
                <a:cs typeface="Arial" pitchFamily="34" charset="0"/>
              </a:rPr>
              <a:t>What do you notice on this form?</a:t>
            </a:r>
          </a:p>
          <a:p>
            <a:pPr>
              <a:lnSpc>
                <a:spcPct val="150000"/>
              </a:lnSpc>
            </a:pPr>
            <a:r>
              <a:rPr lang="en-US" sz="1200" kern="1200" dirty="0" smtClean="0">
                <a:solidFill>
                  <a:schemeClr val="tx1"/>
                </a:solidFill>
                <a:effectLst/>
                <a:latin typeface="Arial" pitchFamily="34" charset="0"/>
                <a:ea typeface="+mn-ea"/>
                <a:cs typeface="Arial" pitchFamily="34" charset="0"/>
              </a:rPr>
              <a:t> </a:t>
            </a:r>
          </a:p>
          <a:p>
            <a:pPr>
              <a:lnSpc>
                <a:spcPct val="150000"/>
              </a:lnSpc>
            </a:pPr>
            <a:r>
              <a:rPr lang="en-US" sz="1200" kern="1200" dirty="0" smtClean="0">
                <a:solidFill>
                  <a:schemeClr val="tx1"/>
                </a:solidFill>
                <a:effectLst/>
                <a:latin typeface="Arial" pitchFamily="34" charset="0"/>
                <a:ea typeface="+mn-ea"/>
                <a:cs typeface="Arial" pitchFamily="34" charset="0"/>
              </a:rPr>
              <a:t>&lt;</a:t>
            </a:r>
            <a:r>
              <a:rPr lang="en-US" sz="1200" b="1" kern="1200" dirty="0" smtClean="0">
                <a:solidFill>
                  <a:schemeClr val="tx1"/>
                </a:solidFill>
                <a:effectLst/>
                <a:latin typeface="Arial" pitchFamily="34" charset="0"/>
                <a:ea typeface="+mn-ea"/>
                <a:cs typeface="Arial" pitchFamily="34" charset="0"/>
              </a:rPr>
              <a:t>ELICIT </a:t>
            </a:r>
            <a:r>
              <a:rPr lang="en-US" sz="1200" kern="1200" dirty="0" smtClean="0">
                <a:solidFill>
                  <a:schemeClr val="tx1"/>
                </a:solidFill>
                <a:effectLst/>
                <a:latin typeface="Arial" pitchFamily="34" charset="0"/>
                <a:ea typeface="+mn-ea"/>
                <a:cs typeface="Arial" pitchFamily="34" charset="0"/>
              </a:rPr>
              <a:t>answers from the participants.&gt;</a:t>
            </a:r>
          </a:p>
          <a:p>
            <a:pPr>
              <a:lnSpc>
                <a:spcPct val="150000"/>
              </a:lnSpc>
            </a:pPr>
            <a:r>
              <a:rPr lang="en-US" sz="1200" kern="1200" dirty="0" smtClean="0">
                <a:solidFill>
                  <a:schemeClr val="tx1"/>
                </a:solidFill>
                <a:effectLst/>
                <a:latin typeface="Arial" pitchFamily="34" charset="0"/>
                <a:ea typeface="+mn-ea"/>
                <a:cs typeface="Arial" pitchFamily="34" charset="0"/>
              </a:rPr>
              <a:t> </a:t>
            </a:r>
          </a:p>
          <a:p>
            <a:pPr>
              <a:lnSpc>
                <a:spcPct val="150000"/>
              </a:lnSpc>
            </a:pPr>
            <a:r>
              <a:rPr lang="en-US" sz="1200" b="1" kern="1200" dirty="0" smtClean="0">
                <a:solidFill>
                  <a:schemeClr val="tx1"/>
                </a:solidFill>
                <a:effectLst/>
                <a:latin typeface="Arial" pitchFamily="34" charset="0"/>
                <a:ea typeface="+mn-ea"/>
                <a:cs typeface="Arial" pitchFamily="34" charset="0"/>
              </a:rPr>
              <a:t>SAY: </a:t>
            </a:r>
            <a:br>
              <a:rPr lang="en-US" sz="1200" b="1" kern="1200" dirty="0" smtClean="0">
                <a:solidFill>
                  <a:schemeClr val="tx1"/>
                </a:solidFill>
                <a:effectLst/>
                <a:latin typeface="Arial" pitchFamily="34" charset="0"/>
                <a:ea typeface="+mn-ea"/>
                <a:cs typeface="Arial" pitchFamily="34" charset="0"/>
              </a:rPr>
            </a:br>
            <a:endParaRPr lang="en-US" sz="1200" b="1" kern="1200" dirty="0" smtClean="0">
              <a:solidFill>
                <a:schemeClr val="tx1"/>
              </a:solidFill>
              <a:effectLst/>
              <a:latin typeface="Arial" pitchFamily="34" charset="0"/>
              <a:ea typeface="+mn-ea"/>
              <a:cs typeface="Arial" pitchFamily="34" charset="0"/>
            </a:endParaRPr>
          </a:p>
          <a:p>
            <a:pPr>
              <a:lnSpc>
                <a:spcPct val="150000"/>
              </a:lnSpc>
            </a:pPr>
            <a:r>
              <a:rPr lang="en-US" sz="1200" kern="1200" dirty="0" smtClean="0">
                <a:solidFill>
                  <a:schemeClr val="tx1"/>
                </a:solidFill>
                <a:effectLst/>
                <a:latin typeface="Arial" pitchFamily="34" charset="0"/>
                <a:ea typeface="+mn-ea"/>
                <a:cs typeface="Arial" pitchFamily="34" charset="0"/>
              </a:rPr>
              <a:t>You might have noted four items on this form.</a:t>
            </a:r>
          </a:p>
          <a:p>
            <a:pPr>
              <a:lnSpc>
                <a:spcPct val="150000"/>
              </a:lnSpc>
            </a:pPr>
            <a:r>
              <a:rPr lang="en-US" sz="1200" kern="1200" dirty="0" smtClean="0">
                <a:solidFill>
                  <a:schemeClr val="tx1"/>
                </a:solidFill>
                <a:effectLst/>
                <a:latin typeface="Arial" pitchFamily="34" charset="0"/>
                <a:ea typeface="+mn-ea"/>
                <a:cs typeface="Arial" pitchFamily="34" charset="0"/>
              </a:rPr>
              <a:t> </a:t>
            </a:r>
          </a:p>
          <a:p>
            <a:pPr>
              <a:lnSpc>
                <a:spcPct val="150000"/>
              </a:lnSpc>
            </a:pPr>
            <a:r>
              <a:rPr lang="en-US" sz="1200" kern="1200" dirty="0" smtClean="0">
                <a:solidFill>
                  <a:schemeClr val="tx1"/>
                </a:solidFill>
                <a:effectLst/>
                <a:latin typeface="Arial" pitchFamily="34" charset="0"/>
                <a:ea typeface="+mn-ea"/>
                <a:cs typeface="Arial" pitchFamily="34" charset="0"/>
              </a:rPr>
              <a:t>1. Most of the conditions are infectious conditions. These are diseases that are passed from person to person or from animal or insect to person.</a:t>
            </a:r>
          </a:p>
          <a:p>
            <a:pPr>
              <a:lnSpc>
                <a:spcPct val="150000"/>
              </a:lnSpc>
            </a:pPr>
            <a:r>
              <a:rPr lang="en-US" sz="1200" kern="1200" dirty="0" smtClean="0">
                <a:solidFill>
                  <a:schemeClr val="tx1"/>
                </a:solidFill>
                <a:effectLst/>
                <a:latin typeface="Arial" pitchFamily="34" charset="0"/>
                <a:ea typeface="+mn-ea"/>
                <a:cs typeface="Arial" pitchFamily="34" charset="0"/>
              </a:rPr>
              <a:t> </a:t>
            </a:r>
          </a:p>
          <a:p>
            <a:pPr>
              <a:lnSpc>
                <a:spcPct val="150000"/>
              </a:lnSpc>
            </a:pPr>
            <a:r>
              <a:rPr lang="en-US" sz="1200" kern="1200" dirty="0" smtClean="0">
                <a:solidFill>
                  <a:schemeClr val="tx1"/>
                </a:solidFill>
                <a:effectLst/>
                <a:latin typeface="Arial" pitchFamily="34" charset="0"/>
                <a:ea typeface="+mn-ea"/>
                <a:cs typeface="Arial" pitchFamily="34" charset="0"/>
              </a:rPr>
              <a:t>2. Georgia has four different reporting timeframes: immediately, 7 days, 1 month, and 6 months.</a:t>
            </a:r>
          </a:p>
          <a:p>
            <a:pPr>
              <a:lnSpc>
                <a:spcPct val="150000"/>
              </a:lnSpc>
            </a:pPr>
            <a:r>
              <a:rPr lang="en-US" sz="1200" kern="1200" dirty="0" smtClean="0">
                <a:solidFill>
                  <a:schemeClr val="tx1"/>
                </a:solidFill>
                <a:effectLst/>
                <a:latin typeface="Arial" pitchFamily="34" charset="0"/>
                <a:ea typeface="+mn-ea"/>
                <a:cs typeface="Arial" pitchFamily="34" charset="0"/>
              </a:rPr>
              <a:t> </a:t>
            </a:r>
          </a:p>
          <a:p>
            <a:pPr>
              <a:lnSpc>
                <a:spcPct val="150000"/>
              </a:lnSpc>
            </a:pPr>
            <a:r>
              <a:rPr lang="en-US" sz="1200" kern="1200" dirty="0" smtClean="0">
                <a:solidFill>
                  <a:schemeClr val="tx1"/>
                </a:solidFill>
                <a:effectLst/>
                <a:latin typeface="Arial" pitchFamily="34" charset="0"/>
                <a:ea typeface="+mn-ea"/>
                <a:cs typeface="Arial" pitchFamily="34" charset="0"/>
              </a:rPr>
              <a:t>&lt;</a:t>
            </a:r>
            <a:r>
              <a:rPr lang="en-US" sz="1200" b="1" kern="1200" dirty="0" smtClean="0">
                <a:solidFill>
                  <a:schemeClr val="tx1"/>
                </a:solidFill>
                <a:effectLst/>
                <a:latin typeface="Arial" pitchFamily="34" charset="0"/>
                <a:ea typeface="+mn-ea"/>
                <a:cs typeface="Arial" pitchFamily="34" charset="0"/>
              </a:rPr>
              <a:t>CITE</a:t>
            </a:r>
            <a:r>
              <a:rPr lang="en-US" sz="1200" b="1" kern="1200" baseline="0" dirty="0" smtClean="0">
                <a:solidFill>
                  <a:schemeClr val="tx1"/>
                </a:solidFill>
                <a:effectLst/>
                <a:latin typeface="Arial" pitchFamily="34" charset="0"/>
                <a:ea typeface="+mn-ea"/>
                <a:cs typeface="Arial" pitchFamily="34" charset="0"/>
              </a:rPr>
              <a:t> </a:t>
            </a:r>
            <a:r>
              <a:rPr lang="en-US" sz="1200" kern="1200" dirty="0" smtClean="0">
                <a:solidFill>
                  <a:schemeClr val="tx1"/>
                </a:solidFill>
                <a:effectLst/>
                <a:latin typeface="Arial" pitchFamily="34" charset="0"/>
                <a:ea typeface="+mn-ea"/>
                <a:cs typeface="Arial" pitchFamily="34" charset="0"/>
              </a:rPr>
              <a:t>two examples from each timeframe.&gt;</a:t>
            </a:r>
          </a:p>
          <a:p>
            <a:pPr>
              <a:lnSpc>
                <a:spcPct val="150000"/>
              </a:lnSpc>
            </a:pPr>
            <a:r>
              <a:rPr lang="en-US" sz="1200" kern="1200" dirty="0" smtClean="0">
                <a:solidFill>
                  <a:schemeClr val="tx1"/>
                </a:solidFill>
                <a:effectLst/>
                <a:latin typeface="Arial" pitchFamily="34" charset="0"/>
                <a:ea typeface="+mn-ea"/>
                <a:cs typeface="Arial" pitchFamily="34" charset="0"/>
              </a:rPr>
              <a:t> </a:t>
            </a:r>
          </a:p>
          <a:p>
            <a:pPr>
              <a:lnSpc>
                <a:spcPct val="150000"/>
              </a:lnSpc>
            </a:pPr>
            <a:r>
              <a:rPr lang="en-US" sz="1200" kern="1200" dirty="0" smtClean="0">
                <a:solidFill>
                  <a:schemeClr val="tx1"/>
                </a:solidFill>
                <a:effectLst/>
                <a:latin typeface="Arial" pitchFamily="34" charset="0"/>
                <a:ea typeface="+mn-ea"/>
                <a:cs typeface="Arial" pitchFamily="34" charset="0"/>
              </a:rPr>
              <a:t>3. Who is required to report is specified. This is in the top block &lt;</a:t>
            </a:r>
            <a:r>
              <a:rPr lang="en-US" sz="1200" b="1" kern="1200" dirty="0" smtClean="0">
                <a:solidFill>
                  <a:schemeClr val="tx1"/>
                </a:solidFill>
                <a:effectLst/>
                <a:latin typeface="Arial" pitchFamily="34" charset="0"/>
                <a:ea typeface="+mn-ea"/>
                <a:cs typeface="Arial" pitchFamily="34" charset="0"/>
              </a:rPr>
              <a:t>INDICATE</a:t>
            </a:r>
            <a:r>
              <a:rPr lang="en-US" sz="1200" kern="1200" dirty="0" smtClean="0">
                <a:solidFill>
                  <a:schemeClr val="tx1"/>
                </a:solidFill>
                <a:effectLst/>
                <a:latin typeface="Arial" pitchFamily="34" charset="0"/>
                <a:ea typeface="+mn-ea"/>
                <a:cs typeface="Arial" pitchFamily="34" charset="0"/>
              </a:rPr>
              <a:t>&gt; and includes physicians, laboratories, or other health care providers.</a:t>
            </a:r>
          </a:p>
          <a:p>
            <a:pPr>
              <a:lnSpc>
                <a:spcPct val="150000"/>
              </a:lnSpc>
            </a:pPr>
            <a:r>
              <a:rPr lang="en-US" sz="1200" kern="1200" dirty="0" smtClean="0">
                <a:solidFill>
                  <a:schemeClr val="tx1"/>
                </a:solidFill>
                <a:effectLst/>
                <a:latin typeface="Arial" pitchFamily="34" charset="0"/>
                <a:ea typeface="+mn-ea"/>
                <a:cs typeface="Arial" pitchFamily="34" charset="0"/>
              </a:rPr>
              <a:t> </a:t>
            </a:r>
          </a:p>
          <a:p>
            <a:pPr>
              <a:lnSpc>
                <a:spcPct val="150000"/>
              </a:lnSpc>
            </a:pPr>
            <a:r>
              <a:rPr lang="en-US" sz="1200" kern="1200" dirty="0" smtClean="0">
                <a:solidFill>
                  <a:schemeClr val="tx1"/>
                </a:solidFill>
                <a:effectLst/>
                <a:latin typeface="Arial" pitchFamily="34" charset="0"/>
                <a:ea typeface="+mn-ea"/>
                <a:cs typeface="Arial" pitchFamily="34" charset="0"/>
              </a:rPr>
              <a:t>4. The fourth and final item you might have noticed is that the form states that any “cluster of illnesses” is to be reported. In Georgia, the state health department then determines if that cluster is unusual. Health departments want to know about disease clusters. For example, before 1999, West Nile virus had not occurred in the U.S. Therefore, in 1998, West Nile virus was not on Georgia’s list. Health departments have been able to capture new or reemerging diseases when clusters are reported, as was the case with West Nile virus.</a:t>
            </a:r>
          </a:p>
          <a:p>
            <a:pPr>
              <a:lnSpc>
                <a:spcPct val="150000"/>
              </a:lnSpc>
            </a:pPr>
            <a:endParaRPr lang="en-US" sz="1200" b="1" kern="1200" dirty="0" smtClean="0">
              <a:solidFill>
                <a:schemeClr val="tx1"/>
              </a:solidFill>
              <a:effectLst/>
              <a:latin typeface="Arial" pitchFamily="34" charset="0"/>
              <a:ea typeface="+mn-ea"/>
              <a:cs typeface="Arial" pitchFamily="34" charset="0"/>
            </a:endParaRPr>
          </a:p>
          <a:p>
            <a:pPr eaLnBrk="1" hangingPunct="1">
              <a:lnSpc>
                <a:spcPct val="150000"/>
              </a:lnSpc>
              <a:spcBef>
                <a:spcPts val="0"/>
              </a:spcBef>
              <a:spcAft>
                <a:spcPts val="600"/>
              </a:spcAft>
            </a:pPr>
            <a:r>
              <a:rPr lang="en-US" b="1" dirty="0" smtClean="0"/>
              <a:t>GO</a:t>
            </a:r>
            <a:r>
              <a:rPr lang="en-US" b="0" dirty="0" smtClean="0"/>
              <a:t> t</a:t>
            </a:r>
            <a:r>
              <a:rPr lang="en-US" baseline="0" dirty="0" smtClean="0"/>
              <a:t>o next slide.</a:t>
            </a:r>
            <a:endParaRPr lang="en-US" dirty="0" smtClean="0"/>
          </a:p>
        </p:txBody>
      </p:sp>
    </p:spTree>
    <p:extLst>
      <p:ext uri="{BB962C8B-B14F-4D97-AF65-F5344CB8AC3E}">
        <p14:creationId xmlns:p14="http://schemas.microsoft.com/office/powerpoint/2010/main" val="39308293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imes New Roman" pitchFamily="18" charset="0"/>
                <a:cs typeface="Times New Roman" pitchFamily="18" charset="0"/>
              </a:defRPr>
            </a:lvl1pPr>
            <a:lvl2pPr marL="751494" indent="-289036" eaLnBrk="0" hangingPunct="0">
              <a:defRPr sz="2800">
                <a:solidFill>
                  <a:schemeClr val="tx1"/>
                </a:solidFill>
                <a:latin typeface="Times New Roman" pitchFamily="18" charset="0"/>
                <a:cs typeface="Times New Roman" pitchFamily="18" charset="0"/>
              </a:defRPr>
            </a:lvl2pPr>
            <a:lvl3pPr marL="1156145" indent="-231229" eaLnBrk="0" hangingPunct="0">
              <a:defRPr sz="2800">
                <a:solidFill>
                  <a:schemeClr val="tx1"/>
                </a:solidFill>
                <a:latin typeface="Times New Roman" pitchFamily="18" charset="0"/>
                <a:cs typeface="Times New Roman" pitchFamily="18" charset="0"/>
              </a:defRPr>
            </a:lvl3pPr>
            <a:lvl4pPr marL="1618602" indent="-231229" eaLnBrk="0" hangingPunct="0">
              <a:defRPr sz="2800">
                <a:solidFill>
                  <a:schemeClr val="tx1"/>
                </a:solidFill>
                <a:latin typeface="Times New Roman" pitchFamily="18" charset="0"/>
                <a:cs typeface="Times New Roman" pitchFamily="18" charset="0"/>
              </a:defRPr>
            </a:lvl4pPr>
            <a:lvl5pPr marL="2081060" indent="-231229" eaLnBrk="0" hangingPunct="0">
              <a:defRPr sz="2800">
                <a:solidFill>
                  <a:schemeClr val="tx1"/>
                </a:solidFill>
                <a:latin typeface="Times New Roman" pitchFamily="18" charset="0"/>
                <a:cs typeface="Times New Roman" pitchFamily="18" charset="0"/>
              </a:defRPr>
            </a:lvl5pPr>
            <a:lvl6pPr marL="2543518" indent="-231229" eaLnBrk="0" fontAlgn="base" hangingPunct="0">
              <a:spcBef>
                <a:spcPct val="0"/>
              </a:spcBef>
              <a:spcAft>
                <a:spcPct val="0"/>
              </a:spcAft>
              <a:defRPr sz="2800">
                <a:solidFill>
                  <a:schemeClr val="tx1"/>
                </a:solidFill>
                <a:latin typeface="Times New Roman" pitchFamily="18" charset="0"/>
                <a:cs typeface="Times New Roman" pitchFamily="18" charset="0"/>
              </a:defRPr>
            </a:lvl6pPr>
            <a:lvl7pPr marL="3005976" indent="-231229" eaLnBrk="0" fontAlgn="base" hangingPunct="0">
              <a:spcBef>
                <a:spcPct val="0"/>
              </a:spcBef>
              <a:spcAft>
                <a:spcPct val="0"/>
              </a:spcAft>
              <a:defRPr sz="2800">
                <a:solidFill>
                  <a:schemeClr val="tx1"/>
                </a:solidFill>
                <a:latin typeface="Times New Roman" pitchFamily="18" charset="0"/>
                <a:cs typeface="Times New Roman" pitchFamily="18" charset="0"/>
              </a:defRPr>
            </a:lvl7pPr>
            <a:lvl8pPr marL="3468434" indent="-231229" eaLnBrk="0" fontAlgn="base" hangingPunct="0">
              <a:spcBef>
                <a:spcPct val="0"/>
              </a:spcBef>
              <a:spcAft>
                <a:spcPct val="0"/>
              </a:spcAft>
              <a:defRPr sz="2800">
                <a:solidFill>
                  <a:schemeClr val="tx1"/>
                </a:solidFill>
                <a:latin typeface="Times New Roman" pitchFamily="18" charset="0"/>
                <a:cs typeface="Times New Roman" pitchFamily="18" charset="0"/>
              </a:defRPr>
            </a:lvl8pPr>
            <a:lvl9pPr marL="3930891" indent="-231229" eaLnBrk="0" fontAlgn="base" hangingPunct="0">
              <a:spcBef>
                <a:spcPct val="0"/>
              </a:spcBef>
              <a:spcAft>
                <a:spcPct val="0"/>
              </a:spcAft>
              <a:defRPr sz="2800">
                <a:solidFill>
                  <a:schemeClr val="tx1"/>
                </a:solidFill>
                <a:latin typeface="Times New Roman" pitchFamily="18" charset="0"/>
                <a:cs typeface="Times New Roman" pitchFamily="18" charset="0"/>
              </a:defRPr>
            </a:lvl9pPr>
          </a:lstStyle>
          <a:p>
            <a:pPr eaLnBrk="1" hangingPunct="1"/>
            <a:fld id="{E03DF0EB-5628-4B06-B10D-9A16D18BCBBB}" type="slidenum">
              <a:rPr lang="en-US" sz="1200">
                <a:latin typeface="Arial" charset="0"/>
                <a:cs typeface="Arial" charset="0"/>
              </a:rPr>
              <a:pPr eaLnBrk="1" hangingPunct="1"/>
              <a:t>33</a:t>
            </a:fld>
            <a:endParaRPr lang="en-US" sz="1200" dirty="0">
              <a:latin typeface="Arial" charset="0"/>
              <a:cs typeface="Arial" charset="0"/>
            </a:endParaRPr>
          </a:p>
        </p:txBody>
      </p:sp>
      <p:sp>
        <p:nvSpPr>
          <p:cNvPr id="73731" name="Rectangle 2"/>
          <p:cNvSpPr>
            <a:spLocks noGrp="1" noRot="1" noChangeAspect="1" noChangeArrowheads="1" noTextEdit="1"/>
          </p:cNvSpPr>
          <p:nvPr>
            <p:ph type="sldImg"/>
          </p:nvPr>
        </p:nvSpPr>
        <p:spPr>
          <a:xfrm>
            <a:off x="1233488" y="303213"/>
            <a:ext cx="4619625" cy="3463925"/>
          </a:xfrm>
          <a:ln/>
        </p:spPr>
      </p:sp>
      <p:sp>
        <p:nvSpPr>
          <p:cNvPr id="73732" name="Rectangle 3"/>
          <p:cNvSpPr>
            <a:spLocks noGrp="1" noChangeArrowheads="1"/>
          </p:cNvSpPr>
          <p:nvPr>
            <p:ph type="body" idx="1"/>
          </p:nvPr>
        </p:nvSpPr>
        <p:spPr>
          <a:xfrm>
            <a:off x="701041" y="4012396"/>
            <a:ext cx="5608320" cy="446369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1" kern="1200" dirty="0" smtClean="0">
                <a:solidFill>
                  <a:schemeClr val="tx1"/>
                </a:solidFill>
                <a:effectLst/>
                <a:latin typeface="Arial" pitchFamily="34" charset="0"/>
                <a:ea typeface="+mn-ea"/>
                <a:cs typeface="Arial" pitchFamily="34" charset="0"/>
              </a:rPr>
              <a:t>SAY:</a:t>
            </a:r>
            <a:br>
              <a:rPr lang="en-US" sz="1200" b="1" kern="1200" dirty="0" smtClean="0">
                <a:solidFill>
                  <a:schemeClr val="tx1"/>
                </a:solidFill>
                <a:effectLst/>
                <a:latin typeface="Arial" pitchFamily="34" charset="0"/>
                <a:ea typeface="+mn-ea"/>
                <a:cs typeface="Arial" pitchFamily="34" charset="0"/>
              </a:rPr>
            </a:br>
            <a:r>
              <a:rPr lang="en-US" sz="1200" b="1" kern="1200" dirty="0" smtClean="0">
                <a:solidFill>
                  <a:schemeClr val="tx1"/>
                </a:solidFill>
                <a:effectLst/>
                <a:latin typeface="Arial" pitchFamily="34" charset="0"/>
                <a:ea typeface="+mn-ea"/>
                <a:cs typeface="Arial" pitchFamily="34" charset="0"/>
              </a:rPr>
              <a:t/>
            </a:r>
            <a:br>
              <a:rPr lang="en-US" sz="1200" b="1" kern="1200" dirty="0" smtClean="0">
                <a:solidFill>
                  <a:schemeClr val="tx1"/>
                </a:solidFill>
                <a:effectLst/>
                <a:latin typeface="Arial" pitchFamily="34" charset="0"/>
                <a:ea typeface="+mn-ea"/>
                <a:cs typeface="Arial" pitchFamily="34" charset="0"/>
              </a:rPr>
            </a:br>
            <a:r>
              <a:rPr lang="en-US" sz="1200" kern="1200" dirty="0" smtClean="0">
                <a:solidFill>
                  <a:schemeClr val="tx1"/>
                </a:solidFill>
                <a:effectLst/>
                <a:latin typeface="Arial" pitchFamily="34" charset="0"/>
                <a:ea typeface="+mn-ea"/>
                <a:cs typeface="Arial" pitchFamily="34" charset="0"/>
              </a:rPr>
              <a:t>The World Health Organization, or W-H-O, is a United Nations agency that coordinates international health activities and helps governments improve health services.</a:t>
            </a:r>
          </a:p>
          <a:p>
            <a:r>
              <a:rPr lang="en-US" sz="1200" kern="1200" dirty="0" smtClean="0">
                <a:solidFill>
                  <a:schemeClr val="tx1"/>
                </a:solidFill>
                <a:effectLst/>
                <a:latin typeface="Arial" pitchFamily="34" charset="0"/>
                <a:ea typeface="+mn-ea"/>
                <a:cs typeface="Arial" pitchFamily="34" charset="0"/>
              </a:rPr>
              <a:t> </a:t>
            </a:r>
          </a:p>
          <a:p>
            <a:r>
              <a:rPr lang="en-US" sz="1200" kern="1200" dirty="0" smtClean="0">
                <a:solidFill>
                  <a:schemeClr val="tx1"/>
                </a:solidFill>
                <a:effectLst/>
                <a:latin typeface="Arial" pitchFamily="34" charset="0"/>
                <a:ea typeface="+mn-ea"/>
                <a:cs typeface="Arial" pitchFamily="34" charset="0"/>
              </a:rPr>
              <a:t>Reporting to WHO is required for</a:t>
            </a:r>
          </a:p>
          <a:p>
            <a:r>
              <a:rPr lang="en-US" sz="1200" kern="1200" dirty="0" smtClean="0">
                <a:solidFill>
                  <a:schemeClr val="tx1"/>
                </a:solidFill>
                <a:effectLst/>
                <a:latin typeface="Arial" pitchFamily="34" charset="0"/>
                <a:ea typeface="+mn-ea"/>
                <a:cs typeface="Arial" pitchFamily="34" charset="0"/>
              </a:rPr>
              <a:t> </a:t>
            </a:r>
          </a:p>
          <a:p>
            <a:pPr marL="171450" lvl="0" indent="-171450">
              <a:buFont typeface="Arial" panose="020B0604020202020204" pitchFamily="34" charset="0"/>
              <a:buChar char="•"/>
            </a:pPr>
            <a:r>
              <a:rPr lang="en-US" sz="1200" kern="1200" dirty="0" smtClean="0">
                <a:solidFill>
                  <a:schemeClr val="tx1"/>
                </a:solidFill>
                <a:effectLst/>
                <a:latin typeface="Arial" pitchFamily="34" charset="0"/>
                <a:ea typeface="+mn-ea"/>
                <a:cs typeface="Arial" pitchFamily="34" charset="0"/>
              </a:rPr>
              <a:t>smallpox,</a:t>
            </a:r>
          </a:p>
          <a:p>
            <a:pPr marL="171450" lvl="0" indent="-171450">
              <a:buFont typeface="Arial" panose="020B0604020202020204" pitchFamily="34" charset="0"/>
              <a:buChar char="•"/>
            </a:pPr>
            <a:r>
              <a:rPr lang="en-US" sz="1200" kern="1200" dirty="0" smtClean="0">
                <a:solidFill>
                  <a:schemeClr val="tx1"/>
                </a:solidFill>
                <a:effectLst/>
                <a:latin typeface="Arial" pitchFamily="34" charset="0"/>
                <a:ea typeface="+mn-ea"/>
                <a:cs typeface="Arial" pitchFamily="34" charset="0"/>
              </a:rPr>
              <a:t>poliomyelitis, or polio, (wild type)</a:t>
            </a:r>
          </a:p>
          <a:p>
            <a:pPr marL="171450" lvl="0" indent="-171450">
              <a:buFont typeface="Arial" panose="020B0604020202020204" pitchFamily="34" charset="0"/>
              <a:buChar char="•"/>
            </a:pPr>
            <a:r>
              <a:rPr lang="en-US" sz="1200" kern="1200" dirty="0" smtClean="0">
                <a:solidFill>
                  <a:schemeClr val="tx1"/>
                </a:solidFill>
                <a:effectLst/>
                <a:latin typeface="Arial" pitchFamily="34" charset="0"/>
                <a:ea typeface="+mn-ea"/>
                <a:cs typeface="Arial" pitchFamily="34" charset="0"/>
              </a:rPr>
              <a:t>human influenza (flu) caused by any new subtype, and</a:t>
            </a:r>
          </a:p>
          <a:p>
            <a:pPr marL="171450" lvl="0" indent="-171450">
              <a:buFont typeface="Arial" panose="020B0604020202020204" pitchFamily="34" charset="0"/>
              <a:buChar char="•"/>
            </a:pPr>
            <a:r>
              <a:rPr lang="en-US" sz="1200" kern="1200" dirty="0" smtClean="0">
                <a:solidFill>
                  <a:schemeClr val="tx1"/>
                </a:solidFill>
                <a:effectLst/>
                <a:latin typeface="Arial" pitchFamily="34" charset="0"/>
                <a:ea typeface="+mn-ea"/>
                <a:cs typeface="Arial" pitchFamily="34" charset="0"/>
              </a:rPr>
              <a:t>severe acute respiratory syndrome, or SARS.</a:t>
            </a:r>
          </a:p>
          <a:p>
            <a:r>
              <a:rPr lang="en-US" sz="1200" kern="1200" dirty="0" smtClean="0">
                <a:solidFill>
                  <a:schemeClr val="tx1"/>
                </a:solidFill>
                <a:effectLst/>
                <a:latin typeface="Arial" pitchFamily="34" charset="0"/>
                <a:ea typeface="+mn-ea"/>
                <a:cs typeface="Arial" pitchFamily="34" charset="0"/>
              </a:rPr>
              <a:t> </a:t>
            </a:r>
          </a:p>
          <a:p>
            <a:r>
              <a:rPr lang="en-US" sz="1200" b="1" kern="1200" dirty="0" smtClean="0">
                <a:solidFill>
                  <a:schemeClr val="tx1"/>
                </a:solidFill>
                <a:effectLst/>
                <a:latin typeface="Arial" pitchFamily="34" charset="0"/>
                <a:ea typeface="+mn-ea"/>
                <a:cs typeface="Arial" pitchFamily="34" charset="0"/>
              </a:rPr>
              <a:t>GO</a:t>
            </a:r>
            <a:r>
              <a:rPr lang="en-US" sz="1200" kern="1200" dirty="0" smtClean="0">
                <a:solidFill>
                  <a:schemeClr val="tx1"/>
                </a:solidFill>
                <a:effectLst/>
                <a:latin typeface="Arial" pitchFamily="34" charset="0"/>
                <a:ea typeface="+mn-ea"/>
                <a:cs typeface="Arial" pitchFamily="34" charset="0"/>
              </a:rPr>
              <a:t> to next slide.</a:t>
            </a:r>
            <a:endParaRPr lang="en-US" sz="1200" kern="1200" dirty="0">
              <a:solidFill>
                <a:schemeClr val="tx1"/>
              </a:solidFill>
              <a:effectLst/>
              <a:latin typeface="Arial" pitchFamily="34" charset="0"/>
              <a:ea typeface="+mn-ea"/>
              <a:cs typeface="Arial" pitchFamily="34" charset="0"/>
            </a:endParaRPr>
          </a:p>
        </p:txBody>
      </p:sp>
    </p:spTree>
    <p:extLst>
      <p:ext uri="{BB962C8B-B14F-4D97-AF65-F5344CB8AC3E}">
        <p14:creationId xmlns:p14="http://schemas.microsoft.com/office/powerpoint/2010/main" val="4454897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imes New Roman" pitchFamily="18" charset="0"/>
                <a:cs typeface="Times New Roman" pitchFamily="18" charset="0"/>
              </a:defRPr>
            </a:lvl1pPr>
            <a:lvl2pPr marL="751494" indent="-289036" eaLnBrk="0" hangingPunct="0">
              <a:defRPr sz="2800">
                <a:solidFill>
                  <a:schemeClr val="tx1"/>
                </a:solidFill>
                <a:latin typeface="Times New Roman" pitchFamily="18" charset="0"/>
                <a:cs typeface="Times New Roman" pitchFamily="18" charset="0"/>
              </a:defRPr>
            </a:lvl2pPr>
            <a:lvl3pPr marL="1156145" indent="-231229" eaLnBrk="0" hangingPunct="0">
              <a:defRPr sz="2800">
                <a:solidFill>
                  <a:schemeClr val="tx1"/>
                </a:solidFill>
                <a:latin typeface="Times New Roman" pitchFamily="18" charset="0"/>
                <a:cs typeface="Times New Roman" pitchFamily="18" charset="0"/>
              </a:defRPr>
            </a:lvl3pPr>
            <a:lvl4pPr marL="1618602" indent="-231229" eaLnBrk="0" hangingPunct="0">
              <a:defRPr sz="2800">
                <a:solidFill>
                  <a:schemeClr val="tx1"/>
                </a:solidFill>
                <a:latin typeface="Times New Roman" pitchFamily="18" charset="0"/>
                <a:cs typeface="Times New Roman" pitchFamily="18" charset="0"/>
              </a:defRPr>
            </a:lvl4pPr>
            <a:lvl5pPr marL="2081060" indent="-231229" eaLnBrk="0" hangingPunct="0">
              <a:defRPr sz="2800">
                <a:solidFill>
                  <a:schemeClr val="tx1"/>
                </a:solidFill>
                <a:latin typeface="Times New Roman" pitchFamily="18" charset="0"/>
                <a:cs typeface="Times New Roman" pitchFamily="18" charset="0"/>
              </a:defRPr>
            </a:lvl5pPr>
            <a:lvl6pPr marL="2543518" indent="-231229" eaLnBrk="0" fontAlgn="base" hangingPunct="0">
              <a:spcBef>
                <a:spcPct val="0"/>
              </a:spcBef>
              <a:spcAft>
                <a:spcPct val="0"/>
              </a:spcAft>
              <a:defRPr sz="2800">
                <a:solidFill>
                  <a:schemeClr val="tx1"/>
                </a:solidFill>
                <a:latin typeface="Times New Roman" pitchFamily="18" charset="0"/>
                <a:cs typeface="Times New Roman" pitchFamily="18" charset="0"/>
              </a:defRPr>
            </a:lvl6pPr>
            <a:lvl7pPr marL="3005976" indent="-231229" eaLnBrk="0" fontAlgn="base" hangingPunct="0">
              <a:spcBef>
                <a:spcPct val="0"/>
              </a:spcBef>
              <a:spcAft>
                <a:spcPct val="0"/>
              </a:spcAft>
              <a:defRPr sz="2800">
                <a:solidFill>
                  <a:schemeClr val="tx1"/>
                </a:solidFill>
                <a:latin typeface="Times New Roman" pitchFamily="18" charset="0"/>
                <a:cs typeface="Times New Roman" pitchFamily="18" charset="0"/>
              </a:defRPr>
            </a:lvl7pPr>
            <a:lvl8pPr marL="3468434" indent="-231229" eaLnBrk="0" fontAlgn="base" hangingPunct="0">
              <a:spcBef>
                <a:spcPct val="0"/>
              </a:spcBef>
              <a:spcAft>
                <a:spcPct val="0"/>
              </a:spcAft>
              <a:defRPr sz="2800">
                <a:solidFill>
                  <a:schemeClr val="tx1"/>
                </a:solidFill>
                <a:latin typeface="Times New Roman" pitchFamily="18" charset="0"/>
                <a:cs typeface="Times New Roman" pitchFamily="18" charset="0"/>
              </a:defRPr>
            </a:lvl8pPr>
            <a:lvl9pPr marL="3930891" indent="-231229" eaLnBrk="0" fontAlgn="base" hangingPunct="0">
              <a:spcBef>
                <a:spcPct val="0"/>
              </a:spcBef>
              <a:spcAft>
                <a:spcPct val="0"/>
              </a:spcAft>
              <a:defRPr sz="2800">
                <a:solidFill>
                  <a:schemeClr val="tx1"/>
                </a:solidFill>
                <a:latin typeface="Times New Roman" pitchFamily="18" charset="0"/>
                <a:cs typeface="Times New Roman" pitchFamily="18" charset="0"/>
              </a:defRPr>
            </a:lvl9pPr>
          </a:lstStyle>
          <a:p>
            <a:pPr eaLnBrk="1" hangingPunct="1"/>
            <a:fld id="{E330AE6B-DB62-4FC3-AF5E-0D17BE876073}" type="slidenum">
              <a:rPr lang="en-US" sz="1200">
                <a:latin typeface="Arial" charset="0"/>
                <a:cs typeface="Arial" charset="0"/>
              </a:rPr>
              <a:pPr eaLnBrk="1" hangingPunct="1"/>
              <a:t>34</a:t>
            </a:fld>
            <a:endParaRPr lang="en-US" sz="1200" dirty="0">
              <a:latin typeface="Arial" charset="0"/>
              <a:cs typeface="Arial"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xfrm>
            <a:off x="701041" y="4387135"/>
            <a:ext cx="5608320" cy="700708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spcBef>
                <a:spcPct val="30000"/>
              </a:spcBef>
              <a:spcAft>
                <a:spcPct val="0"/>
              </a:spcAft>
              <a:buClrTx/>
              <a:buSzTx/>
              <a:buFontTx/>
              <a:buNone/>
              <a:tabLst/>
              <a:defRPr/>
            </a:pPr>
            <a:r>
              <a:rPr lang="en-US" b="1" dirty="0" smtClean="0"/>
              <a:t>SAY:</a:t>
            </a:r>
            <a:br>
              <a:rPr lang="en-US" b="1" dirty="0" smtClean="0"/>
            </a:br>
            <a:endParaRPr lang="en-US" b="1" dirty="0" smtClean="0"/>
          </a:p>
          <a:p>
            <a:pPr marL="0" marR="0" indent="0" algn="l" defTabSz="914400" rtl="0" eaLnBrk="1" fontAlgn="base" latinLnBrk="0" hangingPunct="1">
              <a:spcBef>
                <a:spcPct val="30000"/>
              </a:spcBef>
              <a:spcAft>
                <a:spcPct val="0"/>
              </a:spcAft>
              <a:buClrTx/>
              <a:buSzTx/>
              <a:buFontTx/>
              <a:buNone/>
              <a:tabLst/>
              <a:defRPr/>
            </a:pPr>
            <a:r>
              <a:rPr lang="en-US" baseline="0" dirty="0" smtClean="0"/>
              <a:t>Next we will look at the data analysis step.</a:t>
            </a:r>
          </a:p>
          <a:p>
            <a:pPr eaLnBrk="1" hangingPunct="1"/>
            <a:endParaRPr lang="en-US" b="0" baseline="0" dirty="0" smtClean="0"/>
          </a:p>
          <a:p>
            <a:pPr eaLnBrk="1" hangingPunct="1"/>
            <a:r>
              <a:rPr lang="en-US" baseline="0" dirty="0" smtClean="0"/>
              <a:t>During this step, we must determine</a:t>
            </a:r>
          </a:p>
          <a:p>
            <a:pPr eaLnBrk="1" hangingPunct="1"/>
            <a:endParaRPr lang="en-US" baseline="0" dirty="0" smtClean="0"/>
          </a:p>
          <a:p>
            <a:pPr marL="171450" lvl="1" indent="-171450" eaLnBrk="1" hangingPunct="1">
              <a:spcBef>
                <a:spcPts val="0"/>
              </a:spcBef>
              <a:spcAft>
                <a:spcPts val="600"/>
              </a:spcAft>
              <a:buFont typeface="Arial" pitchFamily="34" charset="0"/>
              <a:buChar char="•"/>
            </a:pPr>
            <a:r>
              <a:rPr lang="en-US" dirty="0" smtClean="0"/>
              <a:t>Who will analyze the data?</a:t>
            </a:r>
          </a:p>
          <a:p>
            <a:pPr marL="171450" lvl="1" indent="-171450" eaLnBrk="1" hangingPunct="1">
              <a:spcBef>
                <a:spcPts val="0"/>
              </a:spcBef>
              <a:spcAft>
                <a:spcPts val="600"/>
              </a:spcAft>
              <a:buFont typeface="Arial" pitchFamily="34" charset="0"/>
              <a:buChar char="•"/>
            </a:pPr>
            <a:endParaRPr lang="en-US" dirty="0" smtClean="0"/>
          </a:p>
          <a:p>
            <a:pPr marL="171450" lvl="1" indent="-171450" eaLnBrk="1" hangingPunct="1">
              <a:spcBef>
                <a:spcPts val="0"/>
              </a:spcBef>
              <a:spcAft>
                <a:spcPts val="600"/>
              </a:spcAft>
              <a:buFont typeface="Arial" pitchFamily="34" charset="0"/>
              <a:buChar char="•"/>
            </a:pPr>
            <a:r>
              <a:rPr lang="en-US" dirty="0" smtClean="0"/>
              <a:t>What methodology will they use?</a:t>
            </a:r>
          </a:p>
          <a:p>
            <a:pPr marL="0" lvl="1" indent="0" eaLnBrk="1" hangingPunct="1">
              <a:spcBef>
                <a:spcPts val="0"/>
              </a:spcBef>
              <a:spcAft>
                <a:spcPts val="600"/>
              </a:spcAft>
              <a:buFont typeface="Arial" pitchFamily="34" charset="0"/>
              <a:buNone/>
            </a:pPr>
            <a:endParaRPr lang="en-US" dirty="0" smtClean="0"/>
          </a:p>
          <a:p>
            <a:pPr marL="0" lvl="1" indent="0" eaLnBrk="1" hangingPunct="1">
              <a:spcBef>
                <a:spcPts val="0"/>
              </a:spcBef>
              <a:spcAft>
                <a:spcPts val="600"/>
              </a:spcAft>
              <a:buFont typeface="Arial" pitchFamily="34" charset="0"/>
              <a:buNone/>
            </a:pPr>
            <a:r>
              <a:rPr lang="en-US" dirty="0" smtClean="0"/>
              <a:t>and</a:t>
            </a:r>
          </a:p>
          <a:p>
            <a:pPr marL="0" lvl="1" indent="0" eaLnBrk="1" hangingPunct="1">
              <a:spcBef>
                <a:spcPts val="0"/>
              </a:spcBef>
              <a:spcAft>
                <a:spcPts val="600"/>
              </a:spcAft>
              <a:buFont typeface="Arial" pitchFamily="34" charset="0"/>
              <a:buNone/>
            </a:pPr>
            <a:endParaRPr lang="en-US" dirty="0" smtClean="0"/>
          </a:p>
          <a:p>
            <a:pPr marL="171450" lvl="1" indent="-171450" eaLnBrk="1" hangingPunct="1">
              <a:spcBef>
                <a:spcPts val="0"/>
              </a:spcBef>
              <a:spcAft>
                <a:spcPts val="600"/>
              </a:spcAft>
              <a:buFont typeface="Arial" pitchFamily="34" charset="0"/>
              <a:buChar char="•"/>
            </a:pPr>
            <a:r>
              <a:rPr lang="en-US" dirty="0" smtClean="0"/>
              <a:t>How often will the data be analyzed? Daily, weekly, monthly, or some other timeframe?</a:t>
            </a:r>
          </a:p>
          <a:p>
            <a:pPr marL="0" marR="0" indent="0" algn="l" defTabSz="914400" rtl="0" eaLnBrk="1" fontAlgn="base" latinLnBrk="0" hangingPunct="1">
              <a:spcBef>
                <a:spcPct val="30000"/>
              </a:spcBef>
              <a:spcAft>
                <a:spcPct val="0"/>
              </a:spcAft>
              <a:buClrTx/>
              <a:buSzTx/>
              <a:buFontTx/>
              <a:buNone/>
              <a:tabLst/>
              <a:defRPr/>
            </a:pPr>
            <a:endParaRPr lang="en-US" baseline="0" dirty="0" smtClean="0"/>
          </a:p>
          <a:p>
            <a:pPr eaLnBrk="1" hangingPunct="1"/>
            <a:r>
              <a:rPr lang="en-US" dirty="0" smtClean="0"/>
              <a:t>Surveillance data analysis</a:t>
            </a:r>
            <a:r>
              <a:rPr lang="en-US" baseline="0" dirty="0" smtClean="0"/>
              <a:t> usually includes descriptive information consisting of time, place, and person. However, other analytic methods are often used.</a:t>
            </a:r>
          </a:p>
          <a:p>
            <a:pPr eaLnBrk="1" hangingPunct="1"/>
            <a:endParaRPr lang="en-US" baseline="0" dirty="0" smtClean="0"/>
          </a:p>
          <a:p>
            <a:pPr marL="5257" lvl="0" indent="0" eaLnBrk="1" hangingPunct="1">
              <a:buFont typeface="Arial" pitchFamily="34" charset="0"/>
              <a:buNone/>
            </a:pPr>
            <a:r>
              <a:rPr lang="en-US" dirty="0" smtClean="0"/>
              <a:t>Let’s look at</a:t>
            </a:r>
            <a:r>
              <a:rPr lang="en-US" baseline="0" dirty="0" smtClean="0"/>
              <a:t> a few examples.</a:t>
            </a:r>
          </a:p>
          <a:p>
            <a:pPr marL="5257" lvl="0" indent="0" eaLnBrk="1" hangingPunct="1">
              <a:buFont typeface="Arial" pitchFamily="34" charset="0"/>
              <a:buNone/>
            </a:pPr>
            <a:endParaRPr lang="en-US" baseline="0" dirty="0" smtClean="0"/>
          </a:p>
          <a:p>
            <a:pPr marL="5257" lvl="0" indent="0" eaLnBrk="1" hangingPunct="1">
              <a:buFont typeface="Arial" pitchFamily="34" charset="0"/>
              <a:buNone/>
            </a:pPr>
            <a:r>
              <a:rPr lang="en-US" b="1" dirty="0" smtClean="0"/>
              <a:t>GO</a:t>
            </a:r>
            <a:r>
              <a:rPr lang="en-US" b="0" dirty="0" smtClean="0"/>
              <a:t> t</a:t>
            </a:r>
            <a:r>
              <a:rPr lang="en-US" baseline="0" dirty="0" smtClean="0"/>
              <a:t>o next slide.</a:t>
            </a:r>
            <a:endParaRPr lang="en-US" b="0" baseline="0" dirty="0" smtClean="0"/>
          </a:p>
        </p:txBody>
      </p:sp>
    </p:spTree>
    <p:extLst>
      <p:ext uri="{BB962C8B-B14F-4D97-AF65-F5344CB8AC3E}">
        <p14:creationId xmlns:p14="http://schemas.microsoft.com/office/powerpoint/2010/main" val="12873919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1" y="4387135"/>
            <a:ext cx="5608320" cy="10611400"/>
          </a:xfrm>
        </p:spPr>
        <p:txBody>
          <a:bodyPr/>
          <a:lstStyle/>
          <a:p>
            <a:pPr defTabSz="924916">
              <a:spcBef>
                <a:spcPts val="0"/>
              </a:spcBef>
              <a:spcAft>
                <a:spcPts val="600"/>
              </a:spcAft>
              <a:defRPr/>
            </a:pPr>
            <a:r>
              <a:rPr lang="en-US" b="1" dirty="0" smtClean="0"/>
              <a:t>SAY:</a:t>
            </a:r>
            <a:br>
              <a:rPr lang="en-US" b="1" dirty="0" smtClean="0"/>
            </a:br>
            <a:endParaRPr lang="en-US" b="1" dirty="0" smtClean="0"/>
          </a:p>
          <a:p>
            <a:pPr defTabSz="924916">
              <a:spcBef>
                <a:spcPts val="0"/>
              </a:spcBef>
              <a:spcAft>
                <a:spcPts val="600"/>
              </a:spcAft>
              <a:defRPr/>
            </a:pPr>
            <a:r>
              <a:rPr lang="en-US" b="0" dirty="0" smtClean="0"/>
              <a:t>Analysis by time can</a:t>
            </a:r>
            <a:r>
              <a:rPr lang="en-US" b="0" baseline="0" dirty="0" smtClean="0"/>
              <a:t> be by the minute, days, months, years, or other specific ranges of time. </a:t>
            </a:r>
            <a:r>
              <a:rPr lang="en-US" dirty="0" smtClean="0"/>
              <a:t>This</a:t>
            </a:r>
            <a:r>
              <a:rPr lang="en-US" baseline="0" dirty="0" smtClean="0"/>
              <a:t> graph demonstrates an </a:t>
            </a:r>
            <a:r>
              <a:rPr lang="en-US" dirty="0" smtClean="0"/>
              <a:t>example of data analysis</a:t>
            </a:r>
            <a:r>
              <a:rPr lang="en-US" baseline="0" dirty="0" smtClean="0"/>
              <a:t> by week for West Nile virus infection in New York State and New York City.</a:t>
            </a:r>
          </a:p>
          <a:p>
            <a:pPr defTabSz="924916">
              <a:spcBef>
                <a:spcPts val="0"/>
              </a:spcBef>
              <a:spcAft>
                <a:spcPts val="600"/>
              </a:spcAft>
              <a:defRPr/>
            </a:pPr>
            <a:endParaRPr lang="en-US" baseline="0" dirty="0" smtClean="0"/>
          </a:p>
          <a:p>
            <a:pPr defTabSz="924916">
              <a:spcBef>
                <a:spcPts val="0"/>
              </a:spcBef>
              <a:spcAft>
                <a:spcPts val="600"/>
              </a:spcAft>
              <a:defRPr/>
            </a:pPr>
            <a:r>
              <a:rPr lang="en-US" b="1" baseline="0" dirty="0" smtClean="0"/>
              <a:t>ASK:</a:t>
            </a:r>
          </a:p>
          <a:p>
            <a:pPr defTabSz="924916">
              <a:spcBef>
                <a:spcPts val="0"/>
              </a:spcBef>
              <a:spcAft>
                <a:spcPts val="600"/>
              </a:spcAft>
              <a:defRPr/>
            </a:pPr>
            <a:r>
              <a:rPr lang="en-US" b="1" baseline="0" dirty="0" smtClean="0"/>
              <a:t/>
            </a:r>
            <a:br>
              <a:rPr lang="en-US" b="1" baseline="0" dirty="0" smtClean="0"/>
            </a:br>
            <a:r>
              <a:rPr lang="en-US" baseline="0" dirty="0" smtClean="0"/>
              <a:t>When was the peak? </a:t>
            </a:r>
          </a:p>
          <a:p>
            <a:pPr defTabSz="924916">
              <a:spcBef>
                <a:spcPts val="0"/>
              </a:spcBef>
              <a:spcAft>
                <a:spcPts val="600"/>
              </a:spcAft>
              <a:defRPr/>
            </a:pPr>
            <a:endParaRPr lang="en-US" baseline="0" dirty="0" smtClean="0"/>
          </a:p>
          <a:p>
            <a:pPr defTabSz="924916">
              <a:spcBef>
                <a:spcPts val="0"/>
              </a:spcBef>
              <a:spcAft>
                <a:spcPts val="600"/>
              </a:spcAft>
              <a:defRPr/>
            </a:pPr>
            <a:r>
              <a:rPr lang="en-US" baseline="0" dirty="0" smtClean="0"/>
              <a:t>Where were the majority of cases occurring, the state or the city?</a:t>
            </a:r>
          </a:p>
          <a:p>
            <a:pPr defTabSz="924916">
              <a:spcBef>
                <a:spcPts val="0"/>
              </a:spcBef>
              <a:spcAft>
                <a:spcPts val="600"/>
              </a:spcAft>
              <a:defRPr/>
            </a:pPr>
            <a:endParaRPr lang="en-US" baseline="0" dirty="0" smtClean="0"/>
          </a:p>
          <a:p>
            <a:pPr defTabSz="924916">
              <a:spcBef>
                <a:spcPts val="0"/>
              </a:spcBef>
              <a:spcAft>
                <a:spcPts val="600"/>
              </a:spcAft>
              <a:defRPr/>
            </a:pPr>
            <a:r>
              <a:rPr lang="en-US" b="0" baseline="0" dirty="0" smtClean="0"/>
              <a:t>&lt;</a:t>
            </a:r>
            <a:r>
              <a:rPr lang="en-US" b="1" baseline="0" dirty="0" smtClean="0"/>
              <a:t>ELICIT </a:t>
            </a:r>
            <a:r>
              <a:rPr lang="en-US" b="0" baseline="0" dirty="0" smtClean="0"/>
              <a:t>a</a:t>
            </a:r>
            <a:r>
              <a:rPr lang="en-US" baseline="0" dirty="0" smtClean="0"/>
              <a:t>nswers from the participants.&gt;</a:t>
            </a:r>
          </a:p>
          <a:p>
            <a:pPr defTabSz="924916">
              <a:spcBef>
                <a:spcPts val="0"/>
              </a:spcBef>
              <a:spcAft>
                <a:spcPts val="600"/>
              </a:spcAft>
              <a:defRPr/>
            </a:pPr>
            <a:endParaRPr lang="en-US" baseline="0" dirty="0" smtClean="0"/>
          </a:p>
          <a:p>
            <a:pPr defTabSz="924916">
              <a:spcBef>
                <a:spcPts val="0"/>
              </a:spcBef>
              <a:spcAft>
                <a:spcPts val="600"/>
              </a:spcAft>
              <a:defRPr/>
            </a:pPr>
            <a:r>
              <a:rPr lang="en-US" b="1" baseline="0" dirty="0" smtClean="0"/>
              <a:t>SAY:</a:t>
            </a:r>
            <a:endParaRPr lang="en-US" baseline="0" dirty="0" smtClean="0"/>
          </a:p>
          <a:p>
            <a:pPr marL="171450" lvl="1" indent="-171450" defTabSz="924916" eaLnBrk="1" hangingPunct="1">
              <a:spcBef>
                <a:spcPts val="0"/>
              </a:spcBef>
              <a:spcAft>
                <a:spcPts val="600"/>
              </a:spcAft>
              <a:buFont typeface="Arial" pitchFamily="34" charset="0"/>
              <a:buChar char="•"/>
              <a:defRPr/>
            </a:pPr>
            <a:endParaRPr lang="en-US" dirty="0" smtClean="0"/>
          </a:p>
          <a:p>
            <a:pPr marL="171450" lvl="1" indent="-171450" defTabSz="924916" eaLnBrk="1" hangingPunct="1">
              <a:spcBef>
                <a:spcPts val="0"/>
              </a:spcBef>
              <a:spcAft>
                <a:spcPts val="600"/>
              </a:spcAft>
              <a:buFont typeface="Arial" pitchFamily="34" charset="0"/>
              <a:buChar char="•"/>
              <a:defRPr/>
            </a:pPr>
            <a:r>
              <a:rPr lang="en-US" dirty="0" smtClean="0"/>
              <a:t>Hospitalizations peaked during August 22–28.</a:t>
            </a:r>
          </a:p>
          <a:p>
            <a:pPr marL="171450" lvl="1" indent="-171450" defTabSz="924916" eaLnBrk="1" hangingPunct="1">
              <a:spcBef>
                <a:spcPts val="0"/>
              </a:spcBef>
              <a:spcAft>
                <a:spcPts val="600"/>
              </a:spcAft>
              <a:buFont typeface="Arial" pitchFamily="34" charset="0"/>
              <a:buChar char="•"/>
              <a:defRPr/>
            </a:pPr>
            <a:endParaRPr lang="en-US" dirty="0" smtClean="0"/>
          </a:p>
          <a:p>
            <a:pPr marL="0" lvl="1" indent="0" defTabSz="924916" eaLnBrk="1" hangingPunct="1">
              <a:spcBef>
                <a:spcPts val="0"/>
              </a:spcBef>
              <a:spcAft>
                <a:spcPts val="600"/>
              </a:spcAft>
              <a:buFont typeface="Arial" pitchFamily="34" charset="0"/>
              <a:buNone/>
              <a:defRPr/>
            </a:pPr>
            <a:r>
              <a:rPr lang="en-US" b="0" dirty="0" smtClean="0"/>
              <a:t>&lt;</a:t>
            </a:r>
            <a:r>
              <a:rPr lang="en-US" b="1" dirty="0" smtClean="0"/>
              <a:t>CLICK</a:t>
            </a:r>
            <a:r>
              <a:rPr lang="en-US" b="0" baseline="0" dirty="0" smtClean="0"/>
              <a:t> to </a:t>
            </a:r>
            <a:r>
              <a:rPr lang="en-US" baseline="0" dirty="0" smtClean="0"/>
              <a:t>advance animation. Yellow bar for week of August 22–28 will appear.&gt;</a:t>
            </a:r>
            <a:endParaRPr lang="en-US" dirty="0" smtClean="0"/>
          </a:p>
          <a:p>
            <a:pPr marL="0" lvl="1" indent="0" defTabSz="924916" eaLnBrk="1" hangingPunct="1">
              <a:spcBef>
                <a:spcPts val="0"/>
              </a:spcBef>
              <a:spcAft>
                <a:spcPts val="600"/>
              </a:spcAft>
              <a:buFont typeface="Arial" pitchFamily="34" charset="0"/>
              <a:buNone/>
              <a:defRPr/>
            </a:pPr>
            <a:endParaRPr lang="en-US" dirty="0"/>
          </a:p>
          <a:p>
            <a:pPr marL="171450" lvl="1" indent="-171450" defTabSz="924916" eaLnBrk="1" hangingPunct="1">
              <a:spcBef>
                <a:spcPts val="0"/>
              </a:spcBef>
              <a:spcAft>
                <a:spcPts val="600"/>
              </a:spcAft>
              <a:buFont typeface="Arial" pitchFamily="34" charset="0"/>
              <a:buChar char="•"/>
              <a:defRPr/>
            </a:pPr>
            <a:r>
              <a:rPr lang="en-US" dirty="0" smtClean="0"/>
              <a:t>The numbers held </a:t>
            </a:r>
            <a:r>
              <a:rPr lang="en-US" dirty="0"/>
              <a:t>steady for </a:t>
            </a:r>
            <a:r>
              <a:rPr lang="en-US" dirty="0" smtClean="0"/>
              <a:t>the next 2 weeks, </a:t>
            </a:r>
            <a:r>
              <a:rPr lang="en-US" dirty="0"/>
              <a:t>then </a:t>
            </a:r>
            <a:r>
              <a:rPr lang="en-US" dirty="0" smtClean="0"/>
              <a:t>began </a:t>
            </a:r>
            <a:r>
              <a:rPr lang="en-US" dirty="0"/>
              <a:t>to </a:t>
            </a:r>
            <a:r>
              <a:rPr lang="en-US" dirty="0" smtClean="0"/>
              <a:t>decline </a:t>
            </a:r>
            <a:r>
              <a:rPr lang="en-US" dirty="0"/>
              <a:t>in New York City but </a:t>
            </a:r>
            <a:r>
              <a:rPr lang="en-US" dirty="0" smtClean="0"/>
              <a:t>remained </a:t>
            </a:r>
            <a:r>
              <a:rPr lang="en-US" dirty="0"/>
              <a:t>steady in New York </a:t>
            </a:r>
            <a:r>
              <a:rPr lang="en-US" dirty="0" smtClean="0"/>
              <a:t>State, as indicated by the striped</a:t>
            </a:r>
            <a:r>
              <a:rPr lang="en-US" baseline="0" dirty="0" smtClean="0"/>
              <a:t> blocks</a:t>
            </a:r>
            <a:r>
              <a:rPr lang="en-US" dirty="0" smtClean="0"/>
              <a:t>.</a:t>
            </a:r>
          </a:p>
          <a:p>
            <a:pPr marL="0" lvl="1" indent="0" defTabSz="924916" eaLnBrk="1" hangingPunct="1">
              <a:spcBef>
                <a:spcPts val="0"/>
              </a:spcBef>
              <a:spcAft>
                <a:spcPts val="600"/>
              </a:spcAft>
              <a:buFont typeface="Arial" pitchFamily="34" charset="0"/>
              <a:buNone/>
              <a:defRPr/>
            </a:pPr>
            <a:endParaRPr lang="en-US" dirty="0" smtClean="0"/>
          </a:p>
          <a:p>
            <a:pPr marL="0" lvl="1" indent="0" defTabSz="924916" eaLnBrk="1" hangingPunct="1">
              <a:spcBef>
                <a:spcPts val="0"/>
              </a:spcBef>
              <a:spcAft>
                <a:spcPts val="600"/>
              </a:spcAft>
              <a:buFont typeface="Arial" pitchFamily="34" charset="0"/>
              <a:buNone/>
              <a:defRPr/>
            </a:pPr>
            <a:r>
              <a:rPr lang="en-US" b="0" dirty="0" smtClean="0"/>
              <a:t>&lt;</a:t>
            </a:r>
            <a:r>
              <a:rPr lang="en-US" b="1" dirty="0" smtClean="0"/>
              <a:t>CLICK</a:t>
            </a:r>
            <a:r>
              <a:rPr lang="en-US" b="0" dirty="0" smtClean="0"/>
              <a:t> to </a:t>
            </a:r>
            <a:r>
              <a:rPr lang="en-US" baseline="0" dirty="0" smtClean="0"/>
              <a:t>advance animation. Yellow bar will appear on the 2-week data for New York State.&gt;</a:t>
            </a:r>
            <a:endParaRPr lang="en-US" dirty="0"/>
          </a:p>
          <a:p>
            <a:pPr marL="171450" lvl="1" indent="-171450" defTabSz="924916" eaLnBrk="1" hangingPunct="1">
              <a:spcBef>
                <a:spcPts val="0"/>
              </a:spcBef>
              <a:spcAft>
                <a:spcPts val="600"/>
              </a:spcAft>
              <a:buFont typeface="Arial" pitchFamily="34" charset="0"/>
              <a:buChar char="•"/>
              <a:defRPr/>
            </a:pPr>
            <a:endParaRPr lang="en-US" dirty="0" smtClean="0"/>
          </a:p>
          <a:p>
            <a:pPr marL="171450" lvl="1" indent="-171450" defTabSz="924916" eaLnBrk="1" hangingPunct="1">
              <a:spcBef>
                <a:spcPts val="0"/>
              </a:spcBef>
              <a:spcAft>
                <a:spcPts val="600"/>
              </a:spcAft>
              <a:buFont typeface="Arial" pitchFamily="34" charset="0"/>
              <a:buChar char="•"/>
              <a:defRPr/>
            </a:pPr>
            <a:r>
              <a:rPr lang="en-US" dirty="0" smtClean="0"/>
              <a:t>The majority </a:t>
            </a:r>
            <a:r>
              <a:rPr lang="en-US" dirty="0"/>
              <a:t>of </a:t>
            </a:r>
            <a:r>
              <a:rPr lang="en-US" dirty="0" smtClean="0"/>
              <a:t>the cases </a:t>
            </a:r>
            <a:r>
              <a:rPr lang="en-US" dirty="0"/>
              <a:t>overall are occurring in New York </a:t>
            </a:r>
            <a:r>
              <a:rPr lang="en-US" dirty="0" smtClean="0"/>
              <a:t>City, as indicated by the solid</a:t>
            </a:r>
            <a:r>
              <a:rPr lang="en-US" baseline="0" dirty="0" smtClean="0"/>
              <a:t> blocks</a:t>
            </a:r>
            <a:r>
              <a:rPr lang="en-US" dirty="0" smtClean="0"/>
              <a:t>.</a:t>
            </a:r>
          </a:p>
          <a:p>
            <a:pPr marL="0" lvl="1" indent="0" defTabSz="924916" eaLnBrk="1" hangingPunct="1">
              <a:spcBef>
                <a:spcPts val="0"/>
              </a:spcBef>
              <a:spcAft>
                <a:spcPts val="600"/>
              </a:spcAft>
              <a:buFont typeface="Arial" pitchFamily="34" charset="0"/>
              <a:buNone/>
              <a:defRPr/>
            </a:pPr>
            <a:endParaRPr lang="en-US" dirty="0"/>
          </a:p>
          <a:p>
            <a:pPr>
              <a:spcBef>
                <a:spcPts val="0"/>
              </a:spcBef>
              <a:spcAft>
                <a:spcPts val="600"/>
              </a:spcAft>
            </a:pPr>
            <a:r>
              <a:rPr lang="en-US" b="1" dirty="0" smtClean="0"/>
              <a:t>GO</a:t>
            </a:r>
            <a:r>
              <a:rPr lang="en-US" b="0" dirty="0" smtClean="0"/>
              <a:t> t</a:t>
            </a:r>
            <a:r>
              <a:rPr lang="en-US" baseline="0" dirty="0" smtClean="0"/>
              <a:t>o next slide.</a:t>
            </a:r>
          </a:p>
        </p:txBody>
      </p:sp>
      <p:sp>
        <p:nvSpPr>
          <p:cNvPr id="4" name="Slide Number Placeholder 3"/>
          <p:cNvSpPr>
            <a:spLocks noGrp="1"/>
          </p:cNvSpPr>
          <p:nvPr>
            <p:ph type="sldNum" sz="quarter" idx="10"/>
          </p:nvPr>
        </p:nvSpPr>
        <p:spPr/>
        <p:txBody>
          <a:bodyPr/>
          <a:lstStyle/>
          <a:p>
            <a:pPr>
              <a:defRPr/>
            </a:pPr>
            <a:fld id="{E56C1B69-6936-4942-9916-14430690B8EB}" type="slidenum">
              <a:rPr lang="en-US" smtClean="0"/>
              <a:pPr>
                <a:defRPr/>
              </a:pPr>
              <a:t>35</a:t>
            </a:fld>
            <a:endParaRPr lang="en-US" dirty="0"/>
          </a:p>
        </p:txBody>
      </p:sp>
    </p:spTree>
    <p:extLst>
      <p:ext uri="{BB962C8B-B14F-4D97-AF65-F5344CB8AC3E}">
        <p14:creationId xmlns:p14="http://schemas.microsoft.com/office/powerpoint/2010/main" val="152947685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imes New Roman" pitchFamily="18" charset="0"/>
                <a:cs typeface="Times New Roman" pitchFamily="18" charset="0"/>
              </a:defRPr>
            </a:lvl1pPr>
            <a:lvl2pPr marL="751494" indent="-289036" eaLnBrk="0" hangingPunct="0">
              <a:defRPr sz="2800">
                <a:solidFill>
                  <a:schemeClr val="tx1"/>
                </a:solidFill>
                <a:latin typeface="Times New Roman" pitchFamily="18" charset="0"/>
                <a:cs typeface="Times New Roman" pitchFamily="18" charset="0"/>
              </a:defRPr>
            </a:lvl2pPr>
            <a:lvl3pPr marL="1156145" indent="-231229" eaLnBrk="0" hangingPunct="0">
              <a:defRPr sz="2800">
                <a:solidFill>
                  <a:schemeClr val="tx1"/>
                </a:solidFill>
                <a:latin typeface="Times New Roman" pitchFamily="18" charset="0"/>
                <a:cs typeface="Times New Roman" pitchFamily="18" charset="0"/>
              </a:defRPr>
            </a:lvl3pPr>
            <a:lvl4pPr marL="1618602" indent="-231229" eaLnBrk="0" hangingPunct="0">
              <a:defRPr sz="2800">
                <a:solidFill>
                  <a:schemeClr val="tx1"/>
                </a:solidFill>
                <a:latin typeface="Times New Roman" pitchFamily="18" charset="0"/>
                <a:cs typeface="Times New Roman" pitchFamily="18" charset="0"/>
              </a:defRPr>
            </a:lvl4pPr>
            <a:lvl5pPr marL="2081060" indent="-231229" eaLnBrk="0" hangingPunct="0">
              <a:defRPr sz="2800">
                <a:solidFill>
                  <a:schemeClr val="tx1"/>
                </a:solidFill>
                <a:latin typeface="Times New Roman" pitchFamily="18" charset="0"/>
                <a:cs typeface="Times New Roman" pitchFamily="18" charset="0"/>
              </a:defRPr>
            </a:lvl5pPr>
            <a:lvl6pPr marL="2543518" indent="-231229" eaLnBrk="0" fontAlgn="base" hangingPunct="0">
              <a:spcBef>
                <a:spcPct val="0"/>
              </a:spcBef>
              <a:spcAft>
                <a:spcPct val="0"/>
              </a:spcAft>
              <a:defRPr sz="2800">
                <a:solidFill>
                  <a:schemeClr val="tx1"/>
                </a:solidFill>
                <a:latin typeface="Times New Roman" pitchFamily="18" charset="0"/>
                <a:cs typeface="Times New Roman" pitchFamily="18" charset="0"/>
              </a:defRPr>
            </a:lvl6pPr>
            <a:lvl7pPr marL="3005976" indent="-231229" eaLnBrk="0" fontAlgn="base" hangingPunct="0">
              <a:spcBef>
                <a:spcPct val="0"/>
              </a:spcBef>
              <a:spcAft>
                <a:spcPct val="0"/>
              </a:spcAft>
              <a:defRPr sz="2800">
                <a:solidFill>
                  <a:schemeClr val="tx1"/>
                </a:solidFill>
                <a:latin typeface="Times New Roman" pitchFamily="18" charset="0"/>
                <a:cs typeface="Times New Roman" pitchFamily="18" charset="0"/>
              </a:defRPr>
            </a:lvl7pPr>
            <a:lvl8pPr marL="3468434" indent="-231229" eaLnBrk="0" fontAlgn="base" hangingPunct="0">
              <a:spcBef>
                <a:spcPct val="0"/>
              </a:spcBef>
              <a:spcAft>
                <a:spcPct val="0"/>
              </a:spcAft>
              <a:defRPr sz="2800">
                <a:solidFill>
                  <a:schemeClr val="tx1"/>
                </a:solidFill>
                <a:latin typeface="Times New Roman" pitchFamily="18" charset="0"/>
                <a:cs typeface="Times New Roman" pitchFamily="18" charset="0"/>
              </a:defRPr>
            </a:lvl8pPr>
            <a:lvl9pPr marL="3930891" indent="-231229" eaLnBrk="0" fontAlgn="base" hangingPunct="0">
              <a:spcBef>
                <a:spcPct val="0"/>
              </a:spcBef>
              <a:spcAft>
                <a:spcPct val="0"/>
              </a:spcAft>
              <a:defRPr sz="2800">
                <a:solidFill>
                  <a:schemeClr val="tx1"/>
                </a:solidFill>
                <a:latin typeface="Times New Roman" pitchFamily="18" charset="0"/>
                <a:cs typeface="Times New Roman" pitchFamily="18" charset="0"/>
              </a:defRPr>
            </a:lvl9pPr>
          </a:lstStyle>
          <a:p>
            <a:pPr eaLnBrk="1" hangingPunct="1"/>
            <a:fld id="{31FDD711-A61D-4CDF-A67F-E2147C18CBA6}" type="slidenum">
              <a:rPr lang="en-US" sz="1200">
                <a:latin typeface="Arial" charset="0"/>
                <a:cs typeface="Arial" charset="0"/>
              </a:rPr>
              <a:pPr eaLnBrk="1" hangingPunct="1"/>
              <a:t>36</a:t>
            </a:fld>
            <a:endParaRPr lang="en-US" sz="1200" dirty="0">
              <a:latin typeface="Arial" charset="0"/>
              <a:cs typeface="Arial" charset="0"/>
            </a:endParaRP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xfrm>
            <a:off x="736272" y="4387135"/>
            <a:ext cx="5498275" cy="742055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spcBef>
                <a:spcPts val="0"/>
              </a:spcBef>
              <a:spcAft>
                <a:spcPts val="600"/>
              </a:spcAft>
              <a:buClrTx/>
              <a:buSzTx/>
              <a:buFontTx/>
              <a:buNone/>
              <a:tabLst/>
              <a:defRPr/>
            </a:pPr>
            <a:r>
              <a:rPr lang="en-US" b="1" dirty="0" smtClean="0"/>
              <a:t>SAY: </a:t>
            </a:r>
            <a:br>
              <a:rPr lang="en-US" b="1" dirty="0" smtClean="0"/>
            </a:br>
            <a:endParaRPr lang="en-US" b="1" dirty="0" smtClean="0"/>
          </a:p>
          <a:p>
            <a:pPr marL="0" marR="0" indent="0" algn="l" defTabSz="914400" rtl="0" eaLnBrk="1" fontAlgn="base" latinLnBrk="0" hangingPunct="1">
              <a:spcBef>
                <a:spcPts val="0"/>
              </a:spcBef>
              <a:spcAft>
                <a:spcPts val="600"/>
              </a:spcAft>
              <a:buClrTx/>
              <a:buSzTx/>
              <a:buFontTx/>
              <a:buNone/>
              <a:tabLst/>
              <a:defRPr/>
            </a:pPr>
            <a:r>
              <a:rPr lang="en-US" dirty="0" smtClean="0"/>
              <a:t>Data analysis by place is the usual method</a:t>
            </a:r>
            <a:r>
              <a:rPr lang="en-US" baseline="0" dirty="0" smtClean="0"/>
              <a:t> used to </a:t>
            </a:r>
            <a:r>
              <a:rPr lang="en-US" dirty="0" smtClean="0"/>
              <a:t>examine reports either</a:t>
            </a:r>
            <a:r>
              <a:rPr lang="en-US" baseline="0" dirty="0" smtClean="0"/>
              <a:t> by where the case was reported or, ideally, by where the illnesses occurred. Data analysis by location allows prevention resources to be directed to where the exposure occurred.</a:t>
            </a:r>
          </a:p>
          <a:p>
            <a:pPr eaLnBrk="1" hangingPunct="1">
              <a:spcBef>
                <a:spcPts val="0"/>
              </a:spcBef>
              <a:spcAft>
                <a:spcPts val="600"/>
              </a:spcAft>
            </a:pPr>
            <a:endParaRPr lang="en-US" b="1" dirty="0" smtClean="0"/>
          </a:p>
          <a:p>
            <a:pPr eaLnBrk="1" hangingPunct="1">
              <a:spcBef>
                <a:spcPts val="0"/>
              </a:spcBef>
              <a:spcAft>
                <a:spcPts val="600"/>
              </a:spcAft>
            </a:pPr>
            <a:r>
              <a:rPr lang="en-US" dirty="0" smtClean="0"/>
              <a:t>This map</a:t>
            </a:r>
            <a:r>
              <a:rPr lang="en-US" baseline="0" dirty="0" smtClean="0"/>
              <a:t> is an example of laboratory-confirmed West Nile virus cases among humans for August and September 1999, w</a:t>
            </a:r>
            <a:r>
              <a:rPr lang="en-US" dirty="0" smtClean="0"/>
              <a:t>hen the virus first emerged in the New York</a:t>
            </a:r>
            <a:r>
              <a:rPr lang="en-US" baseline="0" dirty="0" smtClean="0"/>
              <a:t> City </a:t>
            </a:r>
            <a:r>
              <a:rPr lang="en-US" dirty="0" smtClean="0"/>
              <a:t>area. Each red dot represents a human case.</a:t>
            </a:r>
          </a:p>
          <a:p>
            <a:pPr eaLnBrk="1" hangingPunct="1">
              <a:spcBef>
                <a:spcPts val="0"/>
              </a:spcBef>
              <a:spcAft>
                <a:spcPts val="600"/>
              </a:spcAft>
            </a:pPr>
            <a:endParaRPr lang="en-US" dirty="0" smtClean="0"/>
          </a:p>
          <a:p>
            <a:pPr eaLnBrk="1" hangingPunct="1">
              <a:spcBef>
                <a:spcPts val="0"/>
              </a:spcBef>
              <a:spcAft>
                <a:spcPts val="600"/>
              </a:spcAft>
            </a:pPr>
            <a:r>
              <a:rPr lang="en-US" b="1" dirty="0" smtClean="0"/>
              <a:t>ASK:</a:t>
            </a:r>
            <a:r>
              <a:rPr lang="en-US" b="1" baseline="0" dirty="0" smtClean="0"/>
              <a:t/>
            </a:r>
            <a:br>
              <a:rPr lang="en-US" b="1" baseline="0" dirty="0" smtClean="0"/>
            </a:br>
            <a:endParaRPr lang="en-US" b="1" baseline="0" dirty="0" smtClean="0"/>
          </a:p>
          <a:p>
            <a:pPr eaLnBrk="1" hangingPunct="1">
              <a:spcBef>
                <a:spcPts val="0"/>
              </a:spcBef>
              <a:spcAft>
                <a:spcPts val="600"/>
              </a:spcAft>
            </a:pPr>
            <a:r>
              <a:rPr lang="en-US" b="0" baseline="0" dirty="0" smtClean="0"/>
              <a:t>W</a:t>
            </a:r>
            <a:r>
              <a:rPr lang="en-US" dirty="0" smtClean="0"/>
              <a:t>hat</a:t>
            </a:r>
            <a:r>
              <a:rPr lang="en-US" baseline="0" dirty="0" smtClean="0"/>
              <a:t> patterns can you see on this chart?</a:t>
            </a:r>
          </a:p>
          <a:p>
            <a:pPr eaLnBrk="1" hangingPunct="1">
              <a:spcBef>
                <a:spcPts val="0"/>
              </a:spcBef>
              <a:spcAft>
                <a:spcPts val="600"/>
              </a:spcAft>
            </a:pPr>
            <a:endParaRPr lang="en-US" dirty="0" smtClean="0"/>
          </a:p>
          <a:p>
            <a:pPr marR="0" algn="l" defTabSz="914400" rtl="0" eaLnBrk="1" fontAlgn="base" latinLnBrk="0" hangingPunct="1">
              <a:spcBef>
                <a:spcPts val="0"/>
              </a:spcBef>
              <a:spcAft>
                <a:spcPts val="600"/>
              </a:spcAft>
              <a:buClrTx/>
              <a:buSzTx/>
              <a:buFontTx/>
              <a:buNone/>
              <a:tabLst/>
              <a:defRPr/>
            </a:pPr>
            <a:r>
              <a:rPr lang="en-US" b="0" baseline="0" dirty="0" smtClean="0"/>
              <a:t>&lt;</a:t>
            </a:r>
            <a:r>
              <a:rPr lang="en-US" b="1" baseline="0" dirty="0" smtClean="0"/>
              <a:t>ELICIT</a:t>
            </a:r>
            <a:r>
              <a:rPr lang="en-US" b="0" baseline="0" dirty="0" smtClean="0"/>
              <a:t> a</a:t>
            </a:r>
            <a:r>
              <a:rPr lang="en-US" baseline="0" dirty="0" smtClean="0"/>
              <a:t>nswers from the participants.&gt;</a:t>
            </a:r>
          </a:p>
          <a:p>
            <a:pPr marR="0" algn="l" defTabSz="914400" rtl="0" eaLnBrk="1" fontAlgn="base" latinLnBrk="0" hangingPunct="1">
              <a:spcBef>
                <a:spcPts val="0"/>
              </a:spcBef>
              <a:spcAft>
                <a:spcPts val="600"/>
              </a:spcAft>
              <a:buClrTx/>
              <a:buSzTx/>
              <a:buFontTx/>
              <a:buNone/>
              <a:tabLst/>
              <a:defRPr/>
            </a:pPr>
            <a:endParaRPr lang="en-US" baseline="0" dirty="0" smtClean="0"/>
          </a:p>
          <a:p>
            <a:pPr eaLnBrk="1" hangingPunct="1">
              <a:spcBef>
                <a:spcPts val="0"/>
              </a:spcBef>
              <a:spcAft>
                <a:spcPts val="600"/>
              </a:spcAft>
            </a:pPr>
            <a:r>
              <a:rPr lang="en-US" b="1" dirty="0" smtClean="0"/>
              <a:t>SAY</a:t>
            </a:r>
            <a:r>
              <a:rPr lang="en-US" dirty="0" smtClean="0"/>
              <a:t>:</a:t>
            </a:r>
            <a:br>
              <a:rPr lang="en-US" dirty="0" smtClean="0"/>
            </a:br>
            <a:endParaRPr lang="en-US" dirty="0" smtClean="0"/>
          </a:p>
          <a:p>
            <a:pPr eaLnBrk="1" hangingPunct="1">
              <a:spcBef>
                <a:spcPts val="0"/>
              </a:spcBef>
              <a:spcAft>
                <a:spcPts val="600"/>
              </a:spcAft>
            </a:pPr>
            <a:r>
              <a:rPr lang="en-US" dirty="0" smtClean="0"/>
              <a:t>Cases</a:t>
            </a:r>
            <a:r>
              <a:rPr lang="en-US" baseline="0" dirty="0" smtClean="0"/>
              <a:t> are scattered throughout the area, but a cluster of cases is located in the North Queens area, as indicated by the arrow.</a:t>
            </a:r>
          </a:p>
          <a:p>
            <a:pPr eaLnBrk="1" hangingPunct="1">
              <a:spcBef>
                <a:spcPts val="0"/>
              </a:spcBef>
              <a:spcAft>
                <a:spcPts val="600"/>
              </a:spcAft>
            </a:pPr>
            <a:endParaRPr lang="en-US" baseline="0" dirty="0" smtClean="0"/>
          </a:p>
          <a:p>
            <a:pPr eaLnBrk="1" hangingPunct="1">
              <a:spcBef>
                <a:spcPts val="0"/>
              </a:spcBef>
              <a:spcAft>
                <a:spcPts val="600"/>
              </a:spcAft>
            </a:pPr>
            <a:r>
              <a:rPr lang="en-US" b="1" dirty="0" smtClean="0"/>
              <a:t>GO</a:t>
            </a:r>
            <a:r>
              <a:rPr lang="en-US" b="0" dirty="0" smtClean="0"/>
              <a:t> t</a:t>
            </a:r>
            <a:r>
              <a:rPr lang="en-US" baseline="0" dirty="0" smtClean="0"/>
              <a:t>o next slide.</a:t>
            </a:r>
          </a:p>
        </p:txBody>
      </p:sp>
    </p:spTree>
    <p:extLst>
      <p:ext uri="{BB962C8B-B14F-4D97-AF65-F5344CB8AC3E}">
        <p14:creationId xmlns:p14="http://schemas.microsoft.com/office/powerpoint/2010/main" val="177311639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imes New Roman" pitchFamily="18" charset="0"/>
                <a:cs typeface="Times New Roman" pitchFamily="18" charset="0"/>
              </a:defRPr>
            </a:lvl1pPr>
            <a:lvl2pPr marL="751471" indent="-289027" eaLnBrk="0" hangingPunct="0">
              <a:defRPr sz="2800">
                <a:solidFill>
                  <a:schemeClr val="tx1"/>
                </a:solidFill>
                <a:latin typeface="Times New Roman" pitchFamily="18" charset="0"/>
                <a:cs typeface="Times New Roman" pitchFamily="18" charset="0"/>
              </a:defRPr>
            </a:lvl2pPr>
            <a:lvl3pPr marL="1156109" indent="-231222" eaLnBrk="0" hangingPunct="0">
              <a:defRPr sz="2800">
                <a:solidFill>
                  <a:schemeClr val="tx1"/>
                </a:solidFill>
                <a:latin typeface="Times New Roman" pitchFamily="18" charset="0"/>
                <a:cs typeface="Times New Roman" pitchFamily="18" charset="0"/>
              </a:defRPr>
            </a:lvl3pPr>
            <a:lvl4pPr marL="1618552" indent="-231222" eaLnBrk="0" hangingPunct="0">
              <a:defRPr sz="2800">
                <a:solidFill>
                  <a:schemeClr val="tx1"/>
                </a:solidFill>
                <a:latin typeface="Times New Roman" pitchFamily="18" charset="0"/>
                <a:cs typeface="Times New Roman" pitchFamily="18" charset="0"/>
              </a:defRPr>
            </a:lvl4pPr>
            <a:lvl5pPr marL="2080995" indent="-231222" eaLnBrk="0" hangingPunct="0">
              <a:defRPr sz="2800">
                <a:solidFill>
                  <a:schemeClr val="tx1"/>
                </a:solidFill>
                <a:latin typeface="Times New Roman" pitchFamily="18" charset="0"/>
                <a:cs typeface="Times New Roman" pitchFamily="18" charset="0"/>
              </a:defRPr>
            </a:lvl5pPr>
            <a:lvl6pPr marL="2543439" indent="-231222" eaLnBrk="0" fontAlgn="base" hangingPunct="0">
              <a:spcBef>
                <a:spcPct val="0"/>
              </a:spcBef>
              <a:spcAft>
                <a:spcPct val="0"/>
              </a:spcAft>
              <a:defRPr sz="2800">
                <a:solidFill>
                  <a:schemeClr val="tx1"/>
                </a:solidFill>
                <a:latin typeface="Times New Roman" pitchFamily="18" charset="0"/>
                <a:cs typeface="Times New Roman" pitchFamily="18" charset="0"/>
              </a:defRPr>
            </a:lvl6pPr>
            <a:lvl7pPr marL="3005883" indent="-231222" eaLnBrk="0" fontAlgn="base" hangingPunct="0">
              <a:spcBef>
                <a:spcPct val="0"/>
              </a:spcBef>
              <a:spcAft>
                <a:spcPct val="0"/>
              </a:spcAft>
              <a:defRPr sz="2800">
                <a:solidFill>
                  <a:schemeClr val="tx1"/>
                </a:solidFill>
                <a:latin typeface="Times New Roman" pitchFamily="18" charset="0"/>
                <a:cs typeface="Times New Roman" pitchFamily="18" charset="0"/>
              </a:defRPr>
            </a:lvl7pPr>
            <a:lvl8pPr marL="3468326" indent="-231222" eaLnBrk="0" fontAlgn="base" hangingPunct="0">
              <a:spcBef>
                <a:spcPct val="0"/>
              </a:spcBef>
              <a:spcAft>
                <a:spcPct val="0"/>
              </a:spcAft>
              <a:defRPr sz="2800">
                <a:solidFill>
                  <a:schemeClr val="tx1"/>
                </a:solidFill>
                <a:latin typeface="Times New Roman" pitchFamily="18" charset="0"/>
                <a:cs typeface="Times New Roman" pitchFamily="18" charset="0"/>
              </a:defRPr>
            </a:lvl8pPr>
            <a:lvl9pPr marL="3930769" indent="-231222" eaLnBrk="0" fontAlgn="base" hangingPunct="0">
              <a:spcBef>
                <a:spcPct val="0"/>
              </a:spcBef>
              <a:spcAft>
                <a:spcPct val="0"/>
              </a:spcAft>
              <a:defRPr sz="2800">
                <a:solidFill>
                  <a:schemeClr val="tx1"/>
                </a:solidFill>
                <a:latin typeface="Times New Roman" pitchFamily="18" charset="0"/>
                <a:cs typeface="Times New Roman" pitchFamily="18" charset="0"/>
              </a:defRPr>
            </a:lvl9pPr>
          </a:lstStyle>
          <a:p>
            <a:pPr eaLnBrk="1" hangingPunct="1"/>
            <a:fld id="{D5B25E7C-D154-4FE5-AB86-CAE5792EA4B8}" type="slidenum">
              <a:rPr lang="en-US" sz="1200">
                <a:solidFill>
                  <a:prstClr val="black"/>
                </a:solidFill>
                <a:latin typeface="Arial" charset="0"/>
                <a:cs typeface="Arial" charset="0"/>
              </a:rPr>
              <a:pPr eaLnBrk="1" hangingPunct="1"/>
              <a:t>37</a:t>
            </a:fld>
            <a:endParaRPr lang="en-US" sz="1200" dirty="0">
              <a:solidFill>
                <a:prstClr val="black"/>
              </a:solidFill>
              <a:latin typeface="Arial" charset="0"/>
              <a:cs typeface="Arial" charset="0"/>
            </a:endParaRPr>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xfrm>
            <a:off x="701041" y="4387135"/>
            <a:ext cx="5608320" cy="92652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35553" rtl="0" eaLnBrk="0" fontAlgn="base" latinLnBrk="0" hangingPunct="0">
              <a:spcBef>
                <a:spcPts val="0"/>
              </a:spcBef>
              <a:spcAft>
                <a:spcPts val="600"/>
              </a:spcAft>
              <a:buClrTx/>
              <a:buSzTx/>
              <a:buFontTx/>
              <a:buNone/>
              <a:tabLst/>
              <a:defRPr/>
            </a:pPr>
            <a:r>
              <a:rPr lang="en-US" b="1" dirty="0" smtClean="0"/>
              <a:t>&lt;Instructor Note:</a:t>
            </a:r>
            <a:r>
              <a:rPr lang="en-US" b="0" dirty="0" smtClean="0"/>
              <a:t> Walk the participants through</a:t>
            </a:r>
            <a:r>
              <a:rPr lang="en-US" b="0" baseline="0" dirty="0" smtClean="0"/>
              <a:t> the table columns and rows to</a:t>
            </a:r>
            <a:r>
              <a:rPr lang="en-US" b="0" dirty="0" smtClean="0"/>
              <a:t> orient</a:t>
            </a:r>
            <a:r>
              <a:rPr lang="en-US" b="0" baseline="0" dirty="0" smtClean="0"/>
              <a:t> them to the data.&gt;</a:t>
            </a:r>
            <a:endParaRPr lang="en-US" b="1" dirty="0" smtClean="0"/>
          </a:p>
          <a:p>
            <a:pPr marL="0" marR="0" indent="0" algn="l" defTabSz="935553" rtl="0" eaLnBrk="0" fontAlgn="base" latinLnBrk="0" hangingPunct="0">
              <a:spcBef>
                <a:spcPts val="0"/>
              </a:spcBef>
              <a:spcAft>
                <a:spcPts val="600"/>
              </a:spcAft>
              <a:buClrTx/>
              <a:buSzTx/>
              <a:buFontTx/>
              <a:buNone/>
              <a:tabLst/>
              <a:defRPr/>
            </a:pPr>
            <a:endParaRPr lang="en-US" b="1" dirty="0" smtClean="0"/>
          </a:p>
          <a:p>
            <a:pPr marL="0" marR="0" indent="0" algn="l" defTabSz="935553" rtl="0" eaLnBrk="0" fontAlgn="base" latinLnBrk="0" hangingPunct="0">
              <a:spcBef>
                <a:spcPts val="0"/>
              </a:spcBef>
              <a:spcAft>
                <a:spcPts val="600"/>
              </a:spcAft>
              <a:buClrTx/>
              <a:buSzTx/>
              <a:buFontTx/>
              <a:buNone/>
              <a:tabLst/>
              <a:defRPr/>
            </a:pPr>
            <a:r>
              <a:rPr lang="en-US" b="1" dirty="0" smtClean="0"/>
              <a:t>SAY:</a:t>
            </a:r>
            <a:br>
              <a:rPr lang="en-US" b="1" dirty="0" smtClean="0"/>
            </a:br>
            <a:r>
              <a:rPr lang="en-US" b="1" dirty="0" smtClean="0"/>
              <a:t/>
            </a:r>
            <a:br>
              <a:rPr lang="en-US" b="1" dirty="0" smtClean="0"/>
            </a:br>
            <a:r>
              <a:rPr lang="en-US" dirty="0" smtClean="0"/>
              <a:t>Here is an</a:t>
            </a:r>
            <a:r>
              <a:rPr lang="en-US" baseline="0" dirty="0" smtClean="0"/>
              <a:t> example of data analysis by person. This table displays the </a:t>
            </a:r>
            <a:r>
              <a:rPr lang="en-US" sz="1200" b="0" kern="1200" baseline="0" dirty="0" smtClean="0">
                <a:solidFill>
                  <a:srgbClr val="000000"/>
                </a:solidFill>
                <a:effectLst/>
                <a:latin typeface="Arial" charset="0"/>
                <a:ea typeface="+mn-ea"/>
                <a:cs typeface="Arial" charset="0"/>
              </a:rPr>
              <a:t>d</a:t>
            </a:r>
            <a:r>
              <a:rPr lang="en-US" sz="1200" b="0" kern="1200" dirty="0" smtClean="0">
                <a:solidFill>
                  <a:srgbClr val="000000"/>
                </a:solidFill>
                <a:effectLst/>
                <a:latin typeface="Arial" charset="0"/>
                <a:ea typeface="+mn-ea"/>
                <a:cs typeface="Arial" charset="0"/>
              </a:rPr>
              <a:t>emographics for persons hospitalized for West Nile virus and the population rates of infection</a:t>
            </a:r>
            <a:r>
              <a:rPr lang="en-US" sz="1200" b="0" kern="1200" baseline="0" dirty="0" smtClean="0">
                <a:solidFill>
                  <a:srgbClr val="000000"/>
                </a:solidFill>
                <a:effectLst/>
                <a:latin typeface="Arial" charset="0"/>
                <a:ea typeface="+mn-ea"/>
                <a:cs typeface="Arial" charset="0"/>
              </a:rPr>
              <a:t> </a:t>
            </a:r>
            <a:r>
              <a:rPr lang="en-US" baseline="0" dirty="0" smtClean="0"/>
              <a:t>for a selected period.</a:t>
            </a:r>
          </a:p>
          <a:p>
            <a:pPr marL="0" marR="0" indent="0" algn="l" defTabSz="935553" rtl="0" eaLnBrk="0" fontAlgn="base" latinLnBrk="0" hangingPunct="0">
              <a:spcBef>
                <a:spcPts val="0"/>
              </a:spcBef>
              <a:spcAft>
                <a:spcPts val="600"/>
              </a:spcAft>
              <a:buClrTx/>
              <a:buSzTx/>
              <a:buFontTx/>
              <a:buNone/>
              <a:tabLst/>
              <a:defRPr/>
            </a:pPr>
            <a:r>
              <a:rPr lang="en-US" baseline="0" dirty="0" smtClean="0"/>
              <a:t> </a:t>
            </a:r>
          </a:p>
          <a:p>
            <a:pPr defTabSz="935553">
              <a:spcBef>
                <a:spcPts val="0"/>
              </a:spcBef>
              <a:spcAft>
                <a:spcPts val="600"/>
              </a:spcAft>
              <a:defRPr/>
            </a:pPr>
            <a:r>
              <a:rPr lang="en-US" b="1" baseline="0" dirty="0" smtClean="0"/>
              <a:t>ASK: </a:t>
            </a:r>
            <a:br>
              <a:rPr lang="en-US" b="1" baseline="0" dirty="0" smtClean="0"/>
            </a:br>
            <a:r>
              <a:rPr lang="en-US" b="1" baseline="0" dirty="0" smtClean="0"/>
              <a:t/>
            </a:r>
            <a:br>
              <a:rPr lang="en-US" b="1" baseline="0" dirty="0" smtClean="0"/>
            </a:br>
            <a:r>
              <a:rPr lang="en-US" b="0" baseline="0" dirty="0" smtClean="0"/>
              <a:t>W</a:t>
            </a:r>
            <a:r>
              <a:rPr lang="en-US" baseline="0" dirty="0" smtClean="0"/>
              <a:t>hat patterns within the rates, if any, do you notice?</a:t>
            </a:r>
          </a:p>
          <a:p>
            <a:pPr defTabSz="935553">
              <a:spcBef>
                <a:spcPts val="0"/>
              </a:spcBef>
              <a:spcAft>
                <a:spcPts val="600"/>
              </a:spcAft>
              <a:defRPr/>
            </a:pPr>
            <a:endParaRPr lang="en-US" baseline="0" dirty="0" smtClean="0"/>
          </a:p>
          <a:p>
            <a:pPr marL="0" marR="0" indent="0" algn="l" defTabSz="935553" rtl="0" eaLnBrk="0" fontAlgn="base" latinLnBrk="0" hangingPunct="0">
              <a:spcBef>
                <a:spcPts val="0"/>
              </a:spcBef>
              <a:spcAft>
                <a:spcPts val="600"/>
              </a:spcAft>
              <a:buClrTx/>
              <a:buSzTx/>
              <a:buFontTx/>
              <a:buNone/>
              <a:tabLst/>
              <a:defRPr/>
            </a:pPr>
            <a:r>
              <a:rPr lang="en-US" baseline="0" dirty="0" smtClean="0"/>
              <a:t>&lt;</a:t>
            </a:r>
            <a:r>
              <a:rPr lang="en-US" b="1" baseline="0" dirty="0" smtClean="0"/>
              <a:t>ELICIT</a:t>
            </a:r>
            <a:r>
              <a:rPr lang="en-US" baseline="0" dirty="0" smtClean="0"/>
              <a:t> responses from the participants.&gt;</a:t>
            </a:r>
          </a:p>
          <a:p>
            <a:pPr defTabSz="935553">
              <a:spcBef>
                <a:spcPts val="0"/>
              </a:spcBef>
              <a:spcAft>
                <a:spcPts val="600"/>
              </a:spcAft>
              <a:defRPr/>
            </a:pPr>
            <a:endParaRPr lang="en-US" baseline="0" dirty="0" smtClean="0"/>
          </a:p>
          <a:p>
            <a:pPr defTabSz="935553">
              <a:spcBef>
                <a:spcPts val="0"/>
              </a:spcBef>
              <a:spcAft>
                <a:spcPts val="600"/>
              </a:spcAft>
              <a:defRPr/>
            </a:pPr>
            <a:r>
              <a:rPr lang="en-US" baseline="0" dirty="0" smtClean="0"/>
              <a:t>&lt;</a:t>
            </a:r>
            <a:r>
              <a:rPr lang="en-US" b="1" baseline="0" dirty="0" smtClean="0"/>
              <a:t>CLICK</a:t>
            </a:r>
            <a:r>
              <a:rPr lang="en-US" baseline="0" dirty="0" smtClean="0"/>
              <a:t> to advance animation.&gt;</a:t>
            </a:r>
          </a:p>
          <a:p>
            <a:pPr defTabSz="935553">
              <a:spcBef>
                <a:spcPts val="0"/>
              </a:spcBef>
              <a:spcAft>
                <a:spcPts val="600"/>
              </a:spcAft>
              <a:defRPr/>
            </a:pPr>
            <a:endParaRPr lang="en-US" baseline="0" dirty="0" smtClean="0"/>
          </a:p>
          <a:p>
            <a:pPr defTabSz="935553">
              <a:spcBef>
                <a:spcPts val="0"/>
              </a:spcBef>
              <a:spcAft>
                <a:spcPts val="600"/>
              </a:spcAft>
              <a:defRPr/>
            </a:pPr>
            <a:r>
              <a:rPr lang="en-US" b="1" baseline="0" dirty="0" smtClean="0"/>
              <a:t>SAY:</a:t>
            </a:r>
            <a:br>
              <a:rPr lang="en-US" b="1" baseline="0" dirty="0" smtClean="0"/>
            </a:br>
            <a:r>
              <a:rPr lang="en-US" b="0" baseline="0" dirty="0" smtClean="0"/>
              <a:t/>
            </a:r>
            <a:br>
              <a:rPr lang="en-US" b="0" baseline="0" dirty="0" smtClean="0"/>
            </a:br>
            <a:r>
              <a:rPr lang="en-US" baseline="0" dirty="0" smtClean="0"/>
              <a:t>You can see that those persons aged 70 years and older have the highest rates of infection.</a:t>
            </a:r>
          </a:p>
          <a:p>
            <a:pPr defTabSz="935553">
              <a:spcBef>
                <a:spcPts val="0"/>
              </a:spcBef>
              <a:spcAft>
                <a:spcPts val="600"/>
              </a:spcAft>
              <a:defRPr/>
            </a:pPr>
            <a:endParaRPr lang="en-US" baseline="0" dirty="0" smtClean="0"/>
          </a:p>
          <a:p>
            <a:pPr defTabSz="935553" eaLnBrk="1" fontAlgn="auto" hangingPunct="1">
              <a:spcBef>
                <a:spcPts val="0"/>
              </a:spcBef>
              <a:spcAft>
                <a:spcPts val="600"/>
              </a:spcAft>
              <a:defRPr/>
            </a:pPr>
            <a:r>
              <a:rPr lang="en-US" baseline="0" dirty="0" smtClean="0"/>
              <a:t>&lt;</a:t>
            </a:r>
            <a:r>
              <a:rPr lang="en-US" b="1" baseline="0" dirty="0" smtClean="0"/>
              <a:t>CLICK</a:t>
            </a:r>
            <a:r>
              <a:rPr lang="en-US" baseline="0" dirty="0" smtClean="0"/>
              <a:t> to advance animation.&gt;</a:t>
            </a:r>
          </a:p>
          <a:p>
            <a:pPr defTabSz="935553" eaLnBrk="1" fontAlgn="auto" hangingPunct="1">
              <a:spcBef>
                <a:spcPts val="0"/>
              </a:spcBef>
              <a:spcAft>
                <a:spcPts val="600"/>
              </a:spcAft>
              <a:defRPr/>
            </a:pPr>
            <a:endParaRPr lang="en-US" baseline="0" dirty="0" smtClean="0"/>
          </a:p>
          <a:p>
            <a:pPr>
              <a:spcBef>
                <a:spcPts val="0"/>
              </a:spcBef>
              <a:spcAft>
                <a:spcPts val="600"/>
              </a:spcAft>
            </a:pPr>
            <a:r>
              <a:rPr lang="en-US" b="0" dirty="0" smtClean="0"/>
              <a:t>You</a:t>
            </a:r>
            <a:r>
              <a:rPr lang="en-US" b="0" baseline="0" dirty="0" smtClean="0"/>
              <a:t> can also see that the cases among males and females were approximately equal,</a:t>
            </a:r>
            <a:r>
              <a:rPr lang="en-US" b="0" dirty="0" smtClean="0"/>
              <a:t> </a:t>
            </a:r>
            <a:r>
              <a:rPr lang="en-US" b="0" baseline="0" dirty="0" smtClean="0"/>
              <a:t>31 versus 28. However, the rate of infection is slightly higher among males than among females,</a:t>
            </a:r>
            <a:r>
              <a:rPr lang="en-US" b="0" dirty="0" smtClean="0"/>
              <a:t> </a:t>
            </a:r>
            <a:r>
              <a:rPr lang="en-US" b="0" baseline="0" dirty="0" smtClean="0"/>
              <a:t>7.2 per million versus 5.8 per million.</a:t>
            </a:r>
          </a:p>
          <a:p>
            <a:pPr>
              <a:spcBef>
                <a:spcPts val="0"/>
              </a:spcBef>
              <a:spcAft>
                <a:spcPts val="600"/>
              </a:spcAft>
            </a:pPr>
            <a:endParaRPr lang="en-US" b="1" dirty="0" smtClean="0"/>
          </a:p>
          <a:p>
            <a:pPr>
              <a:spcBef>
                <a:spcPts val="0"/>
              </a:spcBef>
              <a:spcAft>
                <a:spcPts val="600"/>
              </a:spcAft>
            </a:pPr>
            <a:r>
              <a:rPr lang="en-US" b="1" dirty="0" smtClean="0"/>
              <a:t>GO</a:t>
            </a:r>
            <a:r>
              <a:rPr lang="en-US" b="0" dirty="0" smtClean="0"/>
              <a:t> t</a:t>
            </a:r>
            <a:r>
              <a:rPr lang="en-US" baseline="0" dirty="0" smtClean="0"/>
              <a:t>o next slide.</a:t>
            </a:r>
            <a:endParaRPr lang="en-US" b="0"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imes New Roman" pitchFamily="18" charset="0"/>
                <a:cs typeface="Times New Roman" pitchFamily="18" charset="0"/>
              </a:defRPr>
            </a:lvl1pPr>
            <a:lvl2pPr marL="751494" indent="-289036" eaLnBrk="0" hangingPunct="0">
              <a:defRPr sz="2800">
                <a:solidFill>
                  <a:schemeClr val="tx1"/>
                </a:solidFill>
                <a:latin typeface="Times New Roman" pitchFamily="18" charset="0"/>
                <a:cs typeface="Times New Roman" pitchFamily="18" charset="0"/>
              </a:defRPr>
            </a:lvl2pPr>
            <a:lvl3pPr marL="1156145" indent="-231229" eaLnBrk="0" hangingPunct="0">
              <a:defRPr sz="2800">
                <a:solidFill>
                  <a:schemeClr val="tx1"/>
                </a:solidFill>
                <a:latin typeface="Times New Roman" pitchFamily="18" charset="0"/>
                <a:cs typeface="Times New Roman" pitchFamily="18" charset="0"/>
              </a:defRPr>
            </a:lvl3pPr>
            <a:lvl4pPr marL="1618602" indent="-231229" eaLnBrk="0" hangingPunct="0">
              <a:defRPr sz="2800">
                <a:solidFill>
                  <a:schemeClr val="tx1"/>
                </a:solidFill>
                <a:latin typeface="Times New Roman" pitchFamily="18" charset="0"/>
                <a:cs typeface="Times New Roman" pitchFamily="18" charset="0"/>
              </a:defRPr>
            </a:lvl4pPr>
            <a:lvl5pPr marL="2081060" indent="-231229" eaLnBrk="0" hangingPunct="0">
              <a:defRPr sz="2800">
                <a:solidFill>
                  <a:schemeClr val="tx1"/>
                </a:solidFill>
                <a:latin typeface="Times New Roman" pitchFamily="18" charset="0"/>
                <a:cs typeface="Times New Roman" pitchFamily="18" charset="0"/>
              </a:defRPr>
            </a:lvl5pPr>
            <a:lvl6pPr marL="2543518" indent="-231229" eaLnBrk="0" fontAlgn="base" hangingPunct="0">
              <a:spcBef>
                <a:spcPct val="0"/>
              </a:spcBef>
              <a:spcAft>
                <a:spcPct val="0"/>
              </a:spcAft>
              <a:defRPr sz="2800">
                <a:solidFill>
                  <a:schemeClr val="tx1"/>
                </a:solidFill>
                <a:latin typeface="Times New Roman" pitchFamily="18" charset="0"/>
                <a:cs typeface="Times New Roman" pitchFamily="18" charset="0"/>
              </a:defRPr>
            </a:lvl6pPr>
            <a:lvl7pPr marL="3005976" indent="-231229" eaLnBrk="0" fontAlgn="base" hangingPunct="0">
              <a:spcBef>
                <a:spcPct val="0"/>
              </a:spcBef>
              <a:spcAft>
                <a:spcPct val="0"/>
              </a:spcAft>
              <a:defRPr sz="2800">
                <a:solidFill>
                  <a:schemeClr val="tx1"/>
                </a:solidFill>
                <a:latin typeface="Times New Roman" pitchFamily="18" charset="0"/>
                <a:cs typeface="Times New Roman" pitchFamily="18" charset="0"/>
              </a:defRPr>
            </a:lvl7pPr>
            <a:lvl8pPr marL="3468434" indent="-231229" eaLnBrk="0" fontAlgn="base" hangingPunct="0">
              <a:spcBef>
                <a:spcPct val="0"/>
              </a:spcBef>
              <a:spcAft>
                <a:spcPct val="0"/>
              </a:spcAft>
              <a:defRPr sz="2800">
                <a:solidFill>
                  <a:schemeClr val="tx1"/>
                </a:solidFill>
                <a:latin typeface="Times New Roman" pitchFamily="18" charset="0"/>
                <a:cs typeface="Times New Roman" pitchFamily="18" charset="0"/>
              </a:defRPr>
            </a:lvl8pPr>
            <a:lvl9pPr marL="3930891" indent="-231229" eaLnBrk="0" fontAlgn="base" hangingPunct="0">
              <a:spcBef>
                <a:spcPct val="0"/>
              </a:spcBef>
              <a:spcAft>
                <a:spcPct val="0"/>
              </a:spcAft>
              <a:defRPr sz="2800">
                <a:solidFill>
                  <a:schemeClr val="tx1"/>
                </a:solidFill>
                <a:latin typeface="Times New Roman" pitchFamily="18" charset="0"/>
                <a:cs typeface="Times New Roman" pitchFamily="18" charset="0"/>
              </a:defRPr>
            </a:lvl9pPr>
          </a:lstStyle>
          <a:p>
            <a:pPr eaLnBrk="1" hangingPunct="1"/>
            <a:fld id="{D5B25E7C-D154-4FE5-AB86-CAE5792EA4B8}" type="slidenum">
              <a:rPr lang="en-US" sz="1200">
                <a:latin typeface="Arial" charset="0"/>
                <a:cs typeface="Arial" charset="0"/>
              </a:rPr>
              <a:pPr eaLnBrk="1" hangingPunct="1"/>
              <a:t>38</a:t>
            </a:fld>
            <a:endParaRPr lang="en-US" sz="1200" dirty="0">
              <a:latin typeface="Arial" charset="0"/>
              <a:cs typeface="Arial" charset="0"/>
            </a:endParaRPr>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xfrm>
            <a:off x="701041" y="4387136"/>
            <a:ext cx="5608320" cy="224425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1" kern="1200" dirty="0" smtClean="0">
                <a:solidFill>
                  <a:schemeClr val="tx1"/>
                </a:solidFill>
                <a:effectLst/>
                <a:latin typeface="Arial" pitchFamily="34" charset="0"/>
                <a:ea typeface="+mn-ea"/>
                <a:cs typeface="Arial" pitchFamily="34" charset="0"/>
              </a:rPr>
              <a:t>SAY:</a:t>
            </a:r>
            <a:br>
              <a:rPr lang="en-US" sz="1200" b="1" kern="1200" dirty="0" smtClean="0">
                <a:solidFill>
                  <a:schemeClr val="tx1"/>
                </a:solidFill>
                <a:effectLst/>
                <a:latin typeface="Arial" pitchFamily="34" charset="0"/>
                <a:ea typeface="+mn-ea"/>
                <a:cs typeface="Arial" pitchFamily="34" charset="0"/>
              </a:rPr>
            </a:br>
            <a:endParaRPr lang="en-US" sz="1200" b="1" kern="1200" dirty="0" smtClean="0">
              <a:solidFill>
                <a:schemeClr val="tx1"/>
              </a:solidFill>
              <a:effectLst/>
              <a:latin typeface="Arial" pitchFamily="34" charset="0"/>
              <a:ea typeface="+mn-ea"/>
              <a:cs typeface="Arial" pitchFamily="34" charset="0"/>
            </a:endParaRPr>
          </a:p>
          <a:p>
            <a:r>
              <a:rPr lang="en-US" sz="1200" kern="1200" dirty="0" smtClean="0">
                <a:solidFill>
                  <a:schemeClr val="tx1"/>
                </a:solidFill>
                <a:effectLst/>
                <a:latin typeface="Arial" pitchFamily="34" charset="0"/>
                <a:ea typeface="+mn-ea"/>
                <a:cs typeface="Arial" pitchFamily="34" charset="0"/>
              </a:rPr>
              <a:t>The next step in the surveillance process is data interpretation, which is closely coupled with data analysis. By identifying the person, place, and time, you can more easily determine how and why the health event happened.</a:t>
            </a:r>
          </a:p>
          <a:p>
            <a:r>
              <a:rPr lang="en-US" sz="1200" kern="1200" dirty="0" smtClean="0">
                <a:solidFill>
                  <a:schemeClr val="tx1"/>
                </a:solidFill>
                <a:effectLst/>
                <a:latin typeface="Arial" pitchFamily="34" charset="0"/>
                <a:ea typeface="+mn-ea"/>
                <a:cs typeface="Arial" pitchFamily="34" charset="0"/>
              </a:rPr>
              <a:t> </a:t>
            </a:r>
          </a:p>
          <a:p>
            <a:r>
              <a:rPr lang="en-US" sz="1200" b="1" kern="1200" dirty="0" smtClean="0">
                <a:solidFill>
                  <a:schemeClr val="tx1"/>
                </a:solidFill>
                <a:effectLst/>
                <a:latin typeface="Arial" pitchFamily="34" charset="0"/>
                <a:ea typeface="+mn-ea"/>
                <a:cs typeface="Arial" pitchFamily="34" charset="0"/>
              </a:rPr>
              <a:t>GO</a:t>
            </a:r>
            <a:r>
              <a:rPr lang="en-US" sz="1200" kern="1200" dirty="0" smtClean="0">
                <a:solidFill>
                  <a:schemeClr val="tx1"/>
                </a:solidFill>
                <a:effectLst/>
                <a:latin typeface="Arial" pitchFamily="34" charset="0"/>
                <a:ea typeface="+mn-ea"/>
                <a:cs typeface="Arial" pitchFamily="34" charset="0"/>
              </a:rPr>
              <a:t> to next slide.</a:t>
            </a:r>
            <a:endParaRPr lang="en-US" sz="1200" kern="1200" dirty="0">
              <a:solidFill>
                <a:schemeClr val="tx1"/>
              </a:solidFill>
              <a:effectLst/>
              <a:latin typeface="Arial" pitchFamily="34" charset="0"/>
              <a:ea typeface="+mn-ea"/>
              <a:cs typeface="Arial" pitchFamily="34" charset="0"/>
            </a:endParaRPr>
          </a:p>
        </p:txBody>
      </p:sp>
    </p:spTree>
    <p:extLst>
      <p:ext uri="{BB962C8B-B14F-4D97-AF65-F5344CB8AC3E}">
        <p14:creationId xmlns:p14="http://schemas.microsoft.com/office/powerpoint/2010/main" val="402784074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imes New Roman" pitchFamily="18" charset="0"/>
                <a:cs typeface="Times New Roman" pitchFamily="18" charset="0"/>
              </a:defRPr>
            </a:lvl1pPr>
            <a:lvl2pPr marL="751452" indent="-289020" eaLnBrk="0" hangingPunct="0">
              <a:defRPr sz="2800">
                <a:solidFill>
                  <a:schemeClr val="tx1"/>
                </a:solidFill>
                <a:latin typeface="Times New Roman" pitchFamily="18" charset="0"/>
                <a:cs typeface="Times New Roman" pitchFamily="18" charset="0"/>
              </a:defRPr>
            </a:lvl2pPr>
            <a:lvl3pPr marL="1156081" indent="-231216" eaLnBrk="0" hangingPunct="0">
              <a:defRPr sz="2800">
                <a:solidFill>
                  <a:schemeClr val="tx1"/>
                </a:solidFill>
                <a:latin typeface="Times New Roman" pitchFamily="18" charset="0"/>
                <a:cs typeface="Times New Roman" pitchFamily="18" charset="0"/>
              </a:defRPr>
            </a:lvl3pPr>
            <a:lvl4pPr marL="1618512" indent="-231216" eaLnBrk="0" hangingPunct="0">
              <a:defRPr sz="2800">
                <a:solidFill>
                  <a:schemeClr val="tx1"/>
                </a:solidFill>
                <a:latin typeface="Times New Roman" pitchFamily="18" charset="0"/>
                <a:cs typeface="Times New Roman" pitchFamily="18" charset="0"/>
              </a:defRPr>
            </a:lvl4pPr>
            <a:lvl5pPr marL="2080945" indent="-231216" eaLnBrk="0" hangingPunct="0">
              <a:defRPr sz="2800">
                <a:solidFill>
                  <a:schemeClr val="tx1"/>
                </a:solidFill>
                <a:latin typeface="Times New Roman" pitchFamily="18" charset="0"/>
                <a:cs typeface="Times New Roman" pitchFamily="18" charset="0"/>
              </a:defRPr>
            </a:lvl5pPr>
            <a:lvl6pPr marL="2543377" indent="-231216" eaLnBrk="0" fontAlgn="base" hangingPunct="0">
              <a:spcBef>
                <a:spcPct val="0"/>
              </a:spcBef>
              <a:spcAft>
                <a:spcPct val="0"/>
              </a:spcAft>
              <a:defRPr sz="2800">
                <a:solidFill>
                  <a:schemeClr val="tx1"/>
                </a:solidFill>
                <a:latin typeface="Times New Roman" pitchFamily="18" charset="0"/>
                <a:cs typeface="Times New Roman" pitchFamily="18" charset="0"/>
              </a:defRPr>
            </a:lvl6pPr>
            <a:lvl7pPr marL="3005810" indent="-231216" eaLnBrk="0" fontAlgn="base" hangingPunct="0">
              <a:spcBef>
                <a:spcPct val="0"/>
              </a:spcBef>
              <a:spcAft>
                <a:spcPct val="0"/>
              </a:spcAft>
              <a:defRPr sz="2800">
                <a:solidFill>
                  <a:schemeClr val="tx1"/>
                </a:solidFill>
                <a:latin typeface="Times New Roman" pitchFamily="18" charset="0"/>
                <a:cs typeface="Times New Roman" pitchFamily="18" charset="0"/>
              </a:defRPr>
            </a:lvl7pPr>
            <a:lvl8pPr marL="3468242" indent="-231216" eaLnBrk="0" fontAlgn="base" hangingPunct="0">
              <a:spcBef>
                <a:spcPct val="0"/>
              </a:spcBef>
              <a:spcAft>
                <a:spcPct val="0"/>
              </a:spcAft>
              <a:defRPr sz="2800">
                <a:solidFill>
                  <a:schemeClr val="tx1"/>
                </a:solidFill>
                <a:latin typeface="Times New Roman" pitchFamily="18" charset="0"/>
                <a:cs typeface="Times New Roman" pitchFamily="18" charset="0"/>
              </a:defRPr>
            </a:lvl8pPr>
            <a:lvl9pPr marL="3930673" indent="-231216" eaLnBrk="0" fontAlgn="base" hangingPunct="0">
              <a:spcBef>
                <a:spcPct val="0"/>
              </a:spcBef>
              <a:spcAft>
                <a:spcPct val="0"/>
              </a:spcAft>
              <a:defRPr sz="2800">
                <a:solidFill>
                  <a:schemeClr val="tx1"/>
                </a:solidFill>
                <a:latin typeface="Times New Roman" pitchFamily="18" charset="0"/>
                <a:cs typeface="Times New Roman" pitchFamily="18" charset="0"/>
              </a:defRPr>
            </a:lvl9pPr>
          </a:lstStyle>
          <a:p>
            <a:pPr eaLnBrk="1" hangingPunct="1"/>
            <a:fld id="{1281A0C1-F3A8-44D1-85EF-8AC720177810}" type="slidenum">
              <a:rPr lang="en-US" sz="1200">
                <a:latin typeface="Arial" charset="0"/>
                <a:cs typeface="Arial" charset="0"/>
              </a:rPr>
              <a:pPr eaLnBrk="1" hangingPunct="1"/>
              <a:t>39</a:t>
            </a:fld>
            <a:endParaRPr lang="en-US" sz="1200" dirty="0">
              <a:latin typeface="Arial" charset="0"/>
              <a:cs typeface="Arial" charset="0"/>
            </a:endParaRPr>
          </a:p>
        </p:txBody>
      </p:sp>
      <p:sp>
        <p:nvSpPr>
          <p:cNvPr id="94211" name="Rectangle 2"/>
          <p:cNvSpPr>
            <a:spLocks noGrp="1" noRot="1" noChangeAspect="1" noChangeArrowheads="1" noTextEdit="1"/>
          </p:cNvSpPr>
          <p:nvPr>
            <p:ph type="sldImg"/>
          </p:nvPr>
        </p:nvSpPr>
        <p:spPr>
          <a:xfrm>
            <a:off x="1157288" y="303213"/>
            <a:ext cx="4618037" cy="3463925"/>
          </a:xfrm>
          <a:ln/>
        </p:spPr>
      </p:sp>
      <p:sp>
        <p:nvSpPr>
          <p:cNvPr id="94212" name="Rectangle 3"/>
          <p:cNvSpPr>
            <a:spLocks noGrp="1" noChangeArrowheads="1"/>
          </p:cNvSpPr>
          <p:nvPr>
            <p:ph type="body" idx="1"/>
          </p:nvPr>
        </p:nvSpPr>
        <p:spPr>
          <a:xfrm>
            <a:off x="701043" y="3860982"/>
            <a:ext cx="5852159" cy="985501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600"/>
              </a:spcAft>
            </a:pPr>
            <a:r>
              <a:rPr lang="en-US" b="1" dirty="0" smtClean="0"/>
              <a:t>SAY:</a:t>
            </a:r>
            <a:br>
              <a:rPr lang="en-US" b="1" dirty="0" smtClean="0"/>
            </a:br>
            <a:endParaRPr lang="en-US" b="1" dirty="0" smtClean="0"/>
          </a:p>
          <a:p>
            <a:pPr>
              <a:spcAft>
                <a:spcPts val="600"/>
              </a:spcAft>
            </a:pPr>
            <a:r>
              <a:rPr lang="en-US" dirty="0" smtClean="0"/>
              <a:t>Suppose that your</a:t>
            </a:r>
            <a:r>
              <a:rPr lang="en-US" baseline="0" dirty="0" smtClean="0"/>
              <a:t> analysis identifies an apparent increase in reported cases of a disease under surveillance.</a:t>
            </a:r>
            <a:r>
              <a:rPr lang="en-US" dirty="0" smtClean="0"/>
              <a:t> </a:t>
            </a:r>
          </a:p>
          <a:p>
            <a:pPr>
              <a:spcAft>
                <a:spcPts val="600"/>
              </a:spcAft>
            </a:pPr>
            <a:endParaRPr lang="en-US" dirty="0" smtClean="0"/>
          </a:p>
          <a:p>
            <a:pPr>
              <a:spcAft>
                <a:spcPts val="600"/>
              </a:spcAft>
            </a:pPr>
            <a:r>
              <a:rPr lang="en-US" b="1" baseline="0" dirty="0" smtClean="0"/>
              <a:t>ASK: </a:t>
            </a:r>
            <a:br>
              <a:rPr lang="en-US" b="1" baseline="0" dirty="0" smtClean="0"/>
            </a:br>
            <a:endParaRPr lang="en-US" b="1" baseline="0" dirty="0" smtClean="0"/>
          </a:p>
          <a:p>
            <a:pPr>
              <a:spcAft>
                <a:spcPts val="600"/>
              </a:spcAft>
            </a:pPr>
            <a:r>
              <a:rPr lang="en-US" baseline="0" dirty="0" smtClean="0"/>
              <a:t>What can account for an apparent increase in cases of a particular disease or condition?</a:t>
            </a:r>
          </a:p>
          <a:p>
            <a:pPr>
              <a:spcAft>
                <a:spcPts val="600"/>
              </a:spcAft>
            </a:pPr>
            <a:endParaRPr lang="en-US" baseline="0" dirty="0" smtClean="0"/>
          </a:p>
          <a:p>
            <a:pPr>
              <a:spcAft>
                <a:spcPts val="600"/>
              </a:spcAft>
            </a:pPr>
            <a:r>
              <a:rPr lang="en-US" b="0" baseline="0" dirty="0" smtClean="0"/>
              <a:t>&lt;</a:t>
            </a:r>
            <a:r>
              <a:rPr lang="en-US" b="1" baseline="0" dirty="0" smtClean="0"/>
              <a:t>ELICIT</a:t>
            </a:r>
            <a:r>
              <a:rPr lang="en-US" b="0" baseline="0" dirty="0" smtClean="0"/>
              <a:t> answers from the participants.&gt;</a:t>
            </a:r>
          </a:p>
          <a:p>
            <a:pPr>
              <a:spcAft>
                <a:spcPts val="600"/>
              </a:spcAft>
            </a:pPr>
            <a:endParaRPr lang="en-US" baseline="0" dirty="0" smtClean="0"/>
          </a:p>
          <a:p>
            <a:pPr>
              <a:spcAft>
                <a:spcPts val="600"/>
              </a:spcAft>
            </a:pPr>
            <a:r>
              <a:rPr lang="en-US" b="1" baseline="0" dirty="0" smtClean="0"/>
              <a:t>SAY</a:t>
            </a:r>
            <a:r>
              <a:rPr lang="en-US" baseline="0" dirty="0" smtClean="0"/>
              <a:t>:</a:t>
            </a:r>
          </a:p>
          <a:p>
            <a:pPr>
              <a:spcAft>
                <a:spcPts val="600"/>
              </a:spcAft>
            </a:pPr>
            <a:endParaRPr lang="en-US" baseline="0" dirty="0" smtClean="0"/>
          </a:p>
          <a:p>
            <a:pPr>
              <a:spcAft>
                <a:spcPts val="600"/>
              </a:spcAft>
            </a:pPr>
            <a:r>
              <a:rPr lang="en-US" baseline="0" dirty="0" smtClean="0"/>
              <a:t>Possible reasons include</a:t>
            </a:r>
          </a:p>
          <a:p>
            <a:pPr>
              <a:spcAft>
                <a:spcPts val="600"/>
              </a:spcAft>
            </a:pPr>
            <a:endParaRPr lang="en-US" baseline="0" dirty="0" smtClean="0"/>
          </a:p>
          <a:p>
            <a:pPr marL="171441" lvl="1" indent="-171441" defTabSz="924865">
              <a:spcAft>
                <a:spcPts val="600"/>
              </a:spcAft>
              <a:buFont typeface="Arial" pitchFamily="34" charset="0"/>
              <a:buChar char="•"/>
              <a:defRPr/>
            </a:pPr>
            <a:r>
              <a:rPr lang="en-US" dirty="0" smtClean="0"/>
              <a:t>increased access to health care,</a:t>
            </a:r>
            <a:br>
              <a:rPr lang="en-US" dirty="0" smtClean="0"/>
            </a:br>
            <a:endParaRPr lang="en-US" dirty="0" smtClean="0"/>
          </a:p>
          <a:p>
            <a:pPr marL="171441" lvl="1" indent="-171441" defTabSz="924865">
              <a:spcAft>
                <a:spcPts val="600"/>
              </a:spcAft>
              <a:buFont typeface="Arial" pitchFamily="34" charset="0"/>
              <a:buChar char="•"/>
              <a:defRPr/>
            </a:pPr>
            <a:r>
              <a:rPr lang="en-US" dirty="0" smtClean="0"/>
              <a:t>a change in reporting procedures or surveillance system,</a:t>
            </a:r>
            <a:r>
              <a:rPr lang="en-US" baseline="0" dirty="0" smtClean="0"/>
              <a:t> or</a:t>
            </a:r>
            <a:br>
              <a:rPr lang="en-US" baseline="0" dirty="0" smtClean="0"/>
            </a:br>
            <a:endParaRPr lang="en-US" dirty="0"/>
          </a:p>
          <a:p>
            <a:pPr marL="171441" lvl="1" indent="-171441" defTabSz="924865">
              <a:spcAft>
                <a:spcPts val="600"/>
              </a:spcAft>
              <a:buFont typeface="Arial" pitchFamily="34" charset="0"/>
              <a:buChar char="•"/>
              <a:defRPr/>
            </a:pPr>
            <a:r>
              <a:rPr lang="en-US" dirty="0" smtClean="0"/>
              <a:t>a change </a:t>
            </a:r>
            <a:r>
              <a:rPr lang="en-US" dirty="0"/>
              <a:t>in case </a:t>
            </a:r>
            <a:r>
              <a:rPr lang="en-US" dirty="0" smtClean="0"/>
              <a:t>definition.</a:t>
            </a:r>
            <a:endParaRPr lang="en-US" dirty="0"/>
          </a:p>
          <a:p>
            <a:pPr marL="0" lvl="1" indent="0" defTabSz="924865">
              <a:spcAft>
                <a:spcPts val="600"/>
              </a:spcAft>
              <a:buFont typeface="Arial" pitchFamily="34" charset="0"/>
              <a:buNone/>
              <a:defRPr/>
            </a:pPr>
            <a:endParaRPr lang="en-US" dirty="0" smtClean="0"/>
          </a:p>
          <a:p>
            <a:pPr>
              <a:spcAft>
                <a:spcPts val="600"/>
              </a:spcAft>
            </a:pPr>
            <a:r>
              <a:rPr lang="en-US" dirty="0" smtClean="0"/>
              <a:t>But the reason why the</a:t>
            </a:r>
            <a:r>
              <a:rPr lang="en-US" baseline="0" dirty="0" smtClean="0"/>
              <a:t> number of sicknesses increased last year from the previous year in this scenario is because more laboratories have begun to test for the presence of </a:t>
            </a:r>
            <a:r>
              <a:rPr lang="en-US" i="1" baseline="0" dirty="0" smtClean="0"/>
              <a:t>E. coli</a:t>
            </a:r>
            <a:r>
              <a:rPr lang="en-US" baseline="0" dirty="0" smtClean="0"/>
              <a:t>.</a:t>
            </a:r>
          </a:p>
          <a:p>
            <a:pPr>
              <a:spcAft>
                <a:spcPts val="600"/>
              </a:spcAft>
            </a:pPr>
            <a:endParaRPr lang="en-US" dirty="0" smtClean="0"/>
          </a:p>
          <a:p>
            <a:pPr>
              <a:spcAft>
                <a:spcPts val="600"/>
              </a:spcAft>
            </a:pPr>
            <a:r>
              <a:rPr lang="en-US" b="1" dirty="0" smtClean="0"/>
              <a:t>GO</a:t>
            </a:r>
            <a:r>
              <a:rPr lang="en-US" b="0" dirty="0" smtClean="0"/>
              <a:t> t</a:t>
            </a:r>
            <a:r>
              <a:rPr lang="en-US" baseline="0" dirty="0" smtClean="0"/>
              <a:t>o next slide.</a:t>
            </a:r>
            <a:endParaRPr lang="en-US" dirty="0" smtClean="0"/>
          </a:p>
        </p:txBody>
      </p:sp>
    </p:spTree>
    <p:extLst>
      <p:ext uri="{BB962C8B-B14F-4D97-AF65-F5344CB8AC3E}">
        <p14:creationId xmlns:p14="http://schemas.microsoft.com/office/powerpoint/2010/main" val="39738830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1" y="4387136"/>
            <a:ext cx="5608320" cy="407501"/>
          </a:xfrm>
        </p:spPr>
        <p:txBody>
          <a:bodyPr/>
          <a:lstStyle/>
          <a:p>
            <a:pPr marL="0" marR="0" indent="0" algn="l" defTabSz="914400" rtl="0" eaLnBrk="0" fontAlgn="base" latinLnBrk="0" hangingPunct="0">
              <a:lnSpc>
                <a:spcPct val="150000"/>
              </a:lnSpc>
              <a:spcBef>
                <a:spcPct val="30000"/>
              </a:spcBef>
              <a:spcAft>
                <a:spcPts val="600"/>
              </a:spcAft>
              <a:buClrTx/>
              <a:buSzTx/>
              <a:buFontTx/>
              <a:buNone/>
              <a:tabLst/>
              <a:defRPr/>
            </a:pPr>
            <a:r>
              <a:rPr lang="en-US" b="1" dirty="0" smtClean="0"/>
              <a:t>GO</a:t>
            </a:r>
            <a:r>
              <a:rPr lang="en-US" b="0" dirty="0" smtClean="0"/>
              <a:t> t</a:t>
            </a:r>
            <a:r>
              <a:rPr lang="en-US" baseline="0" dirty="0" smtClean="0"/>
              <a:t>o next slide.</a:t>
            </a:r>
            <a:endParaRPr lang="en-US" dirty="0" smtClean="0"/>
          </a:p>
        </p:txBody>
      </p:sp>
      <p:sp>
        <p:nvSpPr>
          <p:cNvPr id="4" name="Slide Number Placeholder 3"/>
          <p:cNvSpPr>
            <a:spLocks noGrp="1"/>
          </p:cNvSpPr>
          <p:nvPr>
            <p:ph type="sldNum" sz="quarter" idx="10"/>
          </p:nvPr>
        </p:nvSpPr>
        <p:spPr/>
        <p:txBody>
          <a:bodyPr/>
          <a:lstStyle/>
          <a:p>
            <a:pPr>
              <a:defRPr/>
            </a:pPr>
            <a:fld id="{E56C1B69-6936-4942-9916-14430690B8EB}" type="slidenum">
              <a:rPr lang="en-US" smtClean="0"/>
              <a:pPr>
                <a:defRPr/>
              </a:pPr>
              <a:t>4</a:t>
            </a:fld>
            <a:endParaRPr lang="en-US" dirty="0"/>
          </a:p>
        </p:txBody>
      </p:sp>
    </p:spTree>
    <p:extLst>
      <p:ext uri="{BB962C8B-B14F-4D97-AF65-F5344CB8AC3E}">
        <p14:creationId xmlns:p14="http://schemas.microsoft.com/office/powerpoint/2010/main" val="278155755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imes New Roman" pitchFamily="18" charset="0"/>
                <a:cs typeface="Times New Roman" pitchFamily="18" charset="0"/>
              </a:defRPr>
            </a:lvl1pPr>
            <a:lvl2pPr marL="751494" indent="-289036" eaLnBrk="0" hangingPunct="0">
              <a:defRPr sz="2800">
                <a:solidFill>
                  <a:schemeClr val="tx1"/>
                </a:solidFill>
                <a:latin typeface="Times New Roman" pitchFamily="18" charset="0"/>
                <a:cs typeface="Times New Roman" pitchFamily="18" charset="0"/>
              </a:defRPr>
            </a:lvl2pPr>
            <a:lvl3pPr marL="1156145" indent="-231229" eaLnBrk="0" hangingPunct="0">
              <a:defRPr sz="2800">
                <a:solidFill>
                  <a:schemeClr val="tx1"/>
                </a:solidFill>
                <a:latin typeface="Times New Roman" pitchFamily="18" charset="0"/>
                <a:cs typeface="Times New Roman" pitchFamily="18" charset="0"/>
              </a:defRPr>
            </a:lvl3pPr>
            <a:lvl4pPr marL="1618602" indent="-231229" eaLnBrk="0" hangingPunct="0">
              <a:defRPr sz="2800">
                <a:solidFill>
                  <a:schemeClr val="tx1"/>
                </a:solidFill>
                <a:latin typeface="Times New Roman" pitchFamily="18" charset="0"/>
                <a:cs typeface="Times New Roman" pitchFamily="18" charset="0"/>
              </a:defRPr>
            </a:lvl4pPr>
            <a:lvl5pPr marL="2081060" indent="-231229" eaLnBrk="0" hangingPunct="0">
              <a:defRPr sz="2800">
                <a:solidFill>
                  <a:schemeClr val="tx1"/>
                </a:solidFill>
                <a:latin typeface="Times New Roman" pitchFamily="18" charset="0"/>
                <a:cs typeface="Times New Roman" pitchFamily="18" charset="0"/>
              </a:defRPr>
            </a:lvl5pPr>
            <a:lvl6pPr marL="2543518" indent="-231229" eaLnBrk="0" fontAlgn="base" hangingPunct="0">
              <a:spcBef>
                <a:spcPct val="0"/>
              </a:spcBef>
              <a:spcAft>
                <a:spcPct val="0"/>
              </a:spcAft>
              <a:defRPr sz="2800">
                <a:solidFill>
                  <a:schemeClr val="tx1"/>
                </a:solidFill>
                <a:latin typeface="Times New Roman" pitchFamily="18" charset="0"/>
                <a:cs typeface="Times New Roman" pitchFamily="18" charset="0"/>
              </a:defRPr>
            </a:lvl6pPr>
            <a:lvl7pPr marL="3005976" indent="-231229" eaLnBrk="0" fontAlgn="base" hangingPunct="0">
              <a:spcBef>
                <a:spcPct val="0"/>
              </a:spcBef>
              <a:spcAft>
                <a:spcPct val="0"/>
              </a:spcAft>
              <a:defRPr sz="2800">
                <a:solidFill>
                  <a:schemeClr val="tx1"/>
                </a:solidFill>
                <a:latin typeface="Times New Roman" pitchFamily="18" charset="0"/>
                <a:cs typeface="Times New Roman" pitchFamily="18" charset="0"/>
              </a:defRPr>
            </a:lvl7pPr>
            <a:lvl8pPr marL="3468434" indent="-231229" eaLnBrk="0" fontAlgn="base" hangingPunct="0">
              <a:spcBef>
                <a:spcPct val="0"/>
              </a:spcBef>
              <a:spcAft>
                <a:spcPct val="0"/>
              </a:spcAft>
              <a:defRPr sz="2800">
                <a:solidFill>
                  <a:schemeClr val="tx1"/>
                </a:solidFill>
                <a:latin typeface="Times New Roman" pitchFamily="18" charset="0"/>
                <a:cs typeface="Times New Roman" pitchFamily="18" charset="0"/>
              </a:defRPr>
            </a:lvl8pPr>
            <a:lvl9pPr marL="3930891" indent="-231229" eaLnBrk="0" fontAlgn="base" hangingPunct="0">
              <a:spcBef>
                <a:spcPct val="0"/>
              </a:spcBef>
              <a:spcAft>
                <a:spcPct val="0"/>
              </a:spcAft>
              <a:defRPr sz="2800">
                <a:solidFill>
                  <a:schemeClr val="tx1"/>
                </a:solidFill>
                <a:latin typeface="Times New Roman" pitchFamily="18" charset="0"/>
                <a:cs typeface="Times New Roman" pitchFamily="18" charset="0"/>
              </a:defRPr>
            </a:lvl9pPr>
          </a:lstStyle>
          <a:p>
            <a:pPr eaLnBrk="1" hangingPunct="1"/>
            <a:fld id="{BDE2E8B5-D74E-4EC9-B1FE-B848E640D200}" type="slidenum">
              <a:rPr lang="en-US" sz="1200">
                <a:latin typeface="Arial" charset="0"/>
                <a:cs typeface="Arial" charset="0"/>
              </a:rPr>
              <a:pPr eaLnBrk="1" hangingPunct="1"/>
              <a:t>40</a:t>
            </a:fld>
            <a:endParaRPr lang="en-US" sz="1200" dirty="0">
              <a:latin typeface="Arial" charset="0"/>
              <a:cs typeface="Arial" charset="0"/>
            </a:endParaRPr>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xfrm>
            <a:off x="701041" y="4387135"/>
            <a:ext cx="5608320" cy="589390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dirty="0" smtClean="0"/>
              <a:t>SAY: </a:t>
            </a:r>
            <a:br>
              <a:rPr lang="en-US" b="1" dirty="0" smtClean="0"/>
            </a:br>
            <a:endParaRPr lang="en-US" b="1" dirty="0" smtClean="0"/>
          </a:p>
          <a:p>
            <a:pPr eaLnBrk="1" hangingPunct="1"/>
            <a:r>
              <a:rPr lang="en-US" baseline="0" dirty="0" smtClean="0"/>
              <a:t>Data dissemination describes how to distribute information to those who need to know.</a:t>
            </a:r>
          </a:p>
          <a:p>
            <a:pPr eaLnBrk="1" hangingPunct="1"/>
            <a:endParaRPr lang="en-US" baseline="0" dirty="0" smtClean="0"/>
          </a:p>
          <a:p>
            <a:pPr eaLnBrk="1" hangingPunct="1"/>
            <a:r>
              <a:rPr lang="en-US" baseline="0" dirty="0" smtClean="0"/>
              <a:t>Methods of distribution include</a:t>
            </a:r>
          </a:p>
          <a:p>
            <a:pPr eaLnBrk="1" hangingPunct="1"/>
            <a:endParaRPr lang="en-US" baseline="0" dirty="0" smtClean="0"/>
          </a:p>
          <a:p>
            <a:pPr marL="171450" marR="0" indent="-171450" algn="l" defTabSz="914400" rtl="0" eaLnBrk="1" fontAlgn="base" latinLnBrk="0" hangingPunct="1">
              <a:spcBef>
                <a:spcPct val="30000"/>
              </a:spcBef>
              <a:spcAft>
                <a:spcPct val="0"/>
              </a:spcAft>
              <a:buClrTx/>
              <a:buSzTx/>
              <a:buFont typeface="Arial" panose="020B0604020202020204" pitchFamily="34" charset="0"/>
              <a:buChar char="•"/>
              <a:tabLst/>
              <a:defRPr/>
            </a:pPr>
            <a:r>
              <a:rPr lang="en-US" baseline="0" dirty="0" smtClean="0"/>
              <a:t>health agency newsletters, bulletins, or alerts;</a:t>
            </a:r>
          </a:p>
          <a:p>
            <a:pPr marL="171450" marR="0" indent="-171450" algn="l" defTabSz="914400" rtl="0" eaLnBrk="1" fontAlgn="base" latinLnBrk="0" hangingPunct="1">
              <a:spcBef>
                <a:spcPct val="30000"/>
              </a:spcBef>
              <a:spcAft>
                <a:spcPct val="0"/>
              </a:spcAft>
              <a:buClrTx/>
              <a:buSzTx/>
              <a:buFont typeface="Arial" panose="020B0604020202020204" pitchFamily="34" charset="0"/>
              <a:buChar char="•"/>
              <a:tabLst/>
              <a:defRPr/>
            </a:pPr>
            <a:endParaRPr lang="en-US" baseline="0" dirty="0" smtClean="0"/>
          </a:p>
          <a:p>
            <a:pPr marL="171450" marR="0" indent="-171450" algn="l" defTabSz="914400" rtl="0" eaLnBrk="1" fontAlgn="base" latinLnBrk="0" hangingPunct="1">
              <a:spcBef>
                <a:spcPct val="30000"/>
              </a:spcBef>
              <a:spcAft>
                <a:spcPct val="0"/>
              </a:spcAft>
              <a:buClrTx/>
              <a:buSzTx/>
              <a:buFont typeface="Arial" panose="020B0604020202020204" pitchFamily="34" charset="0"/>
              <a:buChar char="•"/>
              <a:tabLst/>
              <a:defRPr/>
            </a:pPr>
            <a:r>
              <a:rPr lang="en-US" baseline="0" dirty="0" smtClean="0"/>
              <a:t>surveillance summaries and reports;</a:t>
            </a:r>
          </a:p>
          <a:p>
            <a:pPr marL="171450" marR="0" indent="-171450" algn="l" defTabSz="914400" rtl="0" eaLnBrk="1" fontAlgn="base" latinLnBrk="0" hangingPunct="1">
              <a:spcBef>
                <a:spcPct val="30000"/>
              </a:spcBef>
              <a:spcAft>
                <a:spcPct val="0"/>
              </a:spcAft>
              <a:buClrTx/>
              <a:buSzTx/>
              <a:buFont typeface="Arial" panose="020B0604020202020204" pitchFamily="34" charset="0"/>
              <a:buChar char="•"/>
              <a:tabLst/>
              <a:defRPr/>
            </a:pPr>
            <a:endParaRPr lang="en-US" baseline="0" dirty="0" smtClean="0"/>
          </a:p>
          <a:p>
            <a:pPr marL="171450" marR="0" indent="-171450" algn="l" defTabSz="914400" rtl="0" eaLnBrk="1" fontAlgn="base" latinLnBrk="0" hangingPunct="1">
              <a:spcBef>
                <a:spcPct val="30000"/>
              </a:spcBef>
              <a:spcAft>
                <a:spcPct val="0"/>
              </a:spcAft>
              <a:buClrTx/>
              <a:buSzTx/>
              <a:buFont typeface="Arial" panose="020B0604020202020204" pitchFamily="34" charset="0"/>
              <a:buChar char="•"/>
              <a:tabLst/>
              <a:defRPr/>
            </a:pPr>
            <a:r>
              <a:rPr lang="en-US" baseline="0" dirty="0" smtClean="0"/>
              <a:t>medical and epidemiologic journal articles; and</a:t>
            </a:r>
          </a:p>
          <a:p>
            <a:pPr marL="171450" marR="0" indent="-171450" algn="l" defTabSz="914400" rtl="0" eaLnBrk="1" fontAlgn="base" latinLnBrk="0" hangingPunct="1">
              <a:spcBef>
                <a:spcPct val="30000"/>
              </a:spcBef>
              <a:spcAft>
                <a:spcPct val="0"/>
              </a:spcAft>
              <a:buClrTx/>
              <a:buSzTx/>
              <a:buFont typeface="Arial" panose="020B0604020202020204" pitchFamily="34" charset="0"/>
              <a:buChar char="•"/>
              <a:tabLst/>
              <a:defRPr/>
            </a:pPr>
            <a:endParaRPr lang="en-US" baseline="0" dirty="0" smtClean="0"/>
          </a:p>
          <a:p>
            <a:pPr marL="171450" marR="0" indent="-171450" algn="l" defTabSz="914400" rtl="0" eaLnBrk="1" fontAlgn="base" latinLnBrk="0" hangingPunct="1">
              <a:spcBef>
                <a:spcPct val="30000"/>
              </a:spcBef>
              <a:spcAft>
                <a:spcPct val="0"/>
              </a:spcAft>
              <a:buClrTx/>
              <a:buSzTx/>
              <a:buFont typeface="Arial" panose="020B0604020202020204" pitchFamily="34" charset="0"/>
              <a:buChar char="•"/>
              <a:tabLst/>
              <a:defRPr/>
            </a:pPr>
            <a:r>
              <a:rPr lang="en-US" baseline="0" dirty="0" smtClean="0"/>
              <a:t>press releases and social media.</a:t>
            </a:r>
          </a:p>
          <a:p>
            <a:pPr marL="0" marR="0" indent="0" algn="l" defTabSz="914400" rtl="0" eaLnBrk="1" fontAlgn="base" latinLnBrk="0" hangingPunct="1">
              <a:spcBef>
                <a:spcPct val="30000"/>
              </a:spcBef>
              <a:spcAft>
                <a:spcPct val="0"/>
              </a:spcAft>
              <a:buClrTx/>
              <a:buSzTx/>
              <a:buFontTx/>
              <a:buNone/>
              <a:tabLst/>
              <a:defRPr/>
            </a:pPr>
            <a:endParaRPr lang="en-US" baseline="0" dirty="0" smtClean="0"/>
          </a:p>
          <a:p>
            <a:pPr marL="0" marR="0" indent="0" algn="l" defTabSz="914400" rtl="0" eaLnBrk="1" fontAlgn="base" latinLnBrk="0" hangingPunct="1">
              <a:spcBef>
                <a:spcPct val="30000"/>
              </a:spcBef>
              <a:spcAft>
                <a:spcPct val="0"/>
              </a:spcAft>
              <a:buClrTx/>
              <a:buSzTx/>
              <a:buFontTx/>
              <a:buNone/>
              <a:tabLst/>
              <a:defRPr/>
            </a:pPr>
            <a:r>
              <a:rPr lang="en-US" baseline="0" dirty="0" smtClean="0"/>
              <a:t>Let’s look at the target audience for each of these dissemination methods.</a:t>
            </a:r>
          </a:p>
          <a:p>
            <a:pPr eaLnBrk="1" hangingPunct="1"/>
            <a:endParaRPr lang="en-US" baseline="0" dirty="0" smtClean="0"/>
          </a:p>
          <a:p>
            <a:pPr eaLnBrk="1" hangingPunct="1"/>
            <a:r>
              <a:rPr lang="en-US" b="1" dirty="0" smtClean="0"/>
              <a:t>GO</a:t>
            </a:r>
            <a:r>
              <a:rPr lang="en-US" b="0" dirty="0" smtClean="0"/>
              <a:t> t</a:t>
            </a:r>
            <a:r>
              <a:rPr lang="en-US" baseline="0" dirty="0" smtClean="0"/>
              <a:t>o next slide.</a:t>
            </a:r>
            <a:endParaRPr lang="en-US" dirty="0" smtClean="0"/>
          </a:p>
        </p:txBody>
      </p:sp>
    </p:spTree>
    <p:extLst>
      <p:ext uri="{BB962C8B-B14F-4D97-AF65-F5344CB8AC3E}">
        <p14:creationId xmlns:p14="http://schemas.microsoft.com/office/powerpoint/2010/main" val="137002275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imes New Roman" pitchFamily="18" charset="0"/>
                <a:cs typeface="Times New Roman" pitchFamily="18" charset="0"/>
              </a:defRPr>
            </a:lvl1pPr>
            <a:lvl2pPr marL="751494" indent="-289036" eaLnBrk="0" hangingPunct="0">
              <a:defRPr sz="2800">
                <a:solidFill>
                  <a:schemeClr val="tx1"/>
                </a:solidFill>
                <a:latin typeface="Times New Roman" pitchFamily="18" charset="0"/>
                <a:cs typeface="Times New Roman" pitchFamily="18" charset="0"/>
              </a:defRPr>
            </a:lvl2pPr>
            <a:lvl3pPr marL="1156145" indent="-231229" eaLnBrk="0" hangingPunct="0">
              <a:defRPr sz="2800">
                <a:solidFill>
                  <a:schemeClr val="tx1"/>
                </a:solidFill>
                <a:latin typeface="Times New Roman" pitchFamily="18" charset="0"/>
                <a:cs typeface="Times New Roman" pitchFamily="18" charset="0"/>
              </a:defRPr>
            </a:lvl3pPr>
            <a:lvl4pPr marL="1618602" indent="-231229" eaLnBrk="0" hangingPunct="0">
              <a:defRPr sz="2800">
                <a:solidFill>
                  <a:schemeClr val="tx1"/>
                </a:solidFill>
                <a:latin typeface="Times New Roman" pitchFamily="18" charset="0"/>
                <a:cs typeface="Times New Roman" pitchFamily="18" charset="0"/>
              </a:defRPr>
            </a:lvl4pPr>
            <a:lvl5pPr marL="2081060" indent="-231229" eaLnBrk="0" hangingPunct="0">
              <a:defRPr sz="2800">
                <a:solidFill>
                  <a:schemeClr val="tx1"/>
                </a:solidFill>
                <a:latin typeface="Times New Roman" pitchFamily="18" charset="0"/>
                <a:cs typeface="Times New Roman" pitchFamily="18" charset="0"/>
              </a:defRPr>
            </a:lvl5pPr>
            <a:lvl6pPr marL="2543518" indent="-231229" eaLnBrk="0" fontAlgn="base" hangingPunct="0">
              <a:spcBef>
                <a:spcPct val="0"/>
              </a:spcBef>
              <a:spcAft>
                <a:spcPct val="0"/>
              </a:spcAft>
              <a:defRPr sz="2800">
                <a:solidFill>
                  <a:schemeClr val="tx1"/>
                </a:solidFill>
                <a:latin typeface="Times New Roman" pitchFamily="18" charset="0"/>
                <a:cs typeface="Times New Roman" pitchFamily="18" charset="0"/>
              </a:defRPr>
            </a:lvl6pPr>
            <a:lvl7pPr marL="3005976" indent="-231229" eaLnBrk="0" fontAlgn="base" hangingPunct="0">
              <a:spcBef>
                <a:spcPct val="0"/>
              </a:spcBef>
              <a:spcAft>
                <a:spcPct val="0"/>
              </a:spcAft>
              <a:defRPr sz="2800">
                <a:solidFill>
                  <a:schemeClr val="tx1"/>
                </a:solidFill>
                <a:latin typeface="Times New Roman" pitchFamily="18" charset="0"/>
                <a:cs typeface="Times New Roman" pitchFamily="18" charset="0"/>
              </a:defRPr>
            </a:lvl7pPr>
            <a:lvl8pPr marL="3468434" indent="-231229" eaLnBrk="0" fontAlgn="base" hangingPunct="0">
              <a:spcBef>
                <a:spcPct val="0"/>
              </a:spcBef>
              <a:spcAft>
                <a:spcPct val="0"/>
              </a:spcAft>
              <a:defRPr sz="2800">
                <a:solidFill>
                  <a:schemeClr val="tx1"/>
                </a:solidFill>
                <a:latin typeface="Times New Roman" pitchFamily="18" charset="0"/>
                <a:cs typeface="Times New Roman" pitchFamily="18" charset="0"/>
              </a:defRPr>
            </a:lvl8pPr>
            <a:lvl9pPr marL="3930891" indent="-231229" eaLnBrk="0" fontAlgn="base" hangingPunct="0">
              <a:spcBef>
                <a:spcPct val="0"/>
              </a:spcBef>
              <a:spcAft>
                <a:spcPct val="0"/>
              </a:spcAft>
              <a:defRPr sz="2800">
                <a:solidFill>
                  <a:schemeClr val="tx1"/>
                </a:solidFill>
                <a:latin typeface="Times New Roman" pitchFamily="18" charset="0"/>
                <a:cs typeface="Times New Roman" pitchFamily="18" charset="0"/>
              </a:defRPr>
            </a:lvl9pPr>
          </a:lstStyle>
          <a:p>
            <a:pPr eaLnBrk="1" hangingPunct="1"/>
            <a:fld id="{E33B5112-6CB2-48C0-9BF0-7653B74A3D4C}" type="slidenum">
              <a:rPr lang="en-US" sz="1200">
                <a:latin typeface="Arial" charset="0"/>
                <a:cs typeface="Arial" charset="0"/>
              </a:rPr>
              <a:pPr eaLnBrk="1" hangingPunct="1"/>
              <a:t>41</a:t>
            </a:fld>
            <a:endParaRPr lang="en-US" sz="1200" dirty="0">
              <a:latin typeface="Arial" charset="0"/>
              <a:cs typeface="Arial" charset="0"/>
            </a:endParaRPr>
          </a:p>
        </p:txBody>
      </p:sp>
      <p:sp>
        <p:nvSpPr>
          <p:cNvPr id="100355" name="Rectangle 2"/>
          <p:cNvSpPr>
            <a:spLocks noGrp="1" noRot="1" noChangeAspect="1" noChangeArrowheads="1" noTextEdit="1"/>
          </p:cNvSpPr>
          <p:nvPr>
            <p:ph type="sldImg"/>
          </p:nvPr>
        </p:nvSpPr>
        <p:spPr>
          <a:xfrm>
            <a:off x="1233488" y="454025"/>
            <a:ext cx="4619625" cy="3463925"/>
          </a:xfrm>
          <a:ln/>
        </p:spPr>
      </p:sp>
      <p:sp>
        <p:nvSpPr>
          <p:cNvPr id="100356" name="Rectangle 3"/>
          <p:cNvSpPr>
            <a:spLocks noGrp="1" noChangeArrowheads="1"/>
          </p:cNvSpPr>
          <p:nvPr>
            <p:ph type="body" idx="1"/>
          </p:nvPr>
        </p:nvSpPr>
        <p:spPr>
          <a:xfrm>
            <a:off x="685138" y="4071862"/>
            <a:ext cx="5608320" cy="618532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r>
              <a:rPr lang="en-US" sz="1200" b="1" kern="1200" dirty="0" smtClean="0">
                <a:solidFill>
                  <a:schemeClr val="tx1"/>
                </a:solidFill>
                <a:effectLst/>
                <a:latin typeface="Arial" pitchFamily="34" charset="0"/>
                <a:ea typeface="+mn-ea"/>
                <a:cs typeface="Arial" pitchFamily="34" charset="0"/>
              </a:rPr>
              <a:t>SAY:</a:t>
            </a:r>
            <a:endParaRPr lang="en-US" sz="1200" kern="1200" dirty="0" smtClean="0">
              <a:solidFill>
                <a:schemeClr val="tx1"/>
              </a:solidFill>
              <a:effectLst/>
              <a:latin typeface="Arial" pitchFamily="34" charset="0"/>
              <a:ea typeface="+mn-ea"/>
              <a:cs typeface="Arial" pitchFamily="34" charset="0"/>
            </a:endParaRPr>
          </a:p>
          <a:p>
            <a:endParaRPr lang="en-US" sz="1200" kern="1200" dirty="0" smtClean="0">
              <a:solidFill>
                <a:schemeClr val="tx1"/>
              </a:solidFill>
              <a:effectLst/>
              <a:latin typeface="Arial" pitchFamily="34" charset="0"/>
              <a:ea typeface="+mn-ea"/>
              <a:cs typeface="Arial" pitchFamily="34" charset="0"/>
            </a:endParaRPr>
          </a:p>
          <a:p>
            <a:r>
              <a:rPr lang="en-US" sz="1200" kern="1200" dirty="0" smtClean="0">
                <a:solidFill>
                  <a:schemeClr val="tx1"/>
                </a:solidFill>
                <a:effectLst/>
                <a:latin typeface="Arial" pitchFamily="34" charset="0"/>
                <a:ea typeface="+mn-ea"/>
                <a:cs typeface="Arial" pitchFamily="34" charset="0"/>
              </a:rPr>
              <a:t>Target audiences can include</a:t>
            </a:r>
          </a:p>
          <a:p>
            <a:r>
              <a:rPr lang="en-US" sz="1200" kern="1200" dirty="0" smtClean="0">
                <a:solidFill>
                  <a:schemeClr val="tx1"/>
                </a:solidFill>
                <a:effectLst/>
                <a:latin typeface="Arial" pitchFamily="34" charset="0"/>
                <a:ea typeface="+mn-ea"/>
                <a:cs typeface="Arial" pitchFamily="34" charset="0"/>
              </a:rPr>
              <a:t> </a:t>
            </a:r>
          </a:p>
          <a:p>
            <a:pPr marL="171450" lvl="0" indent="-171450">
              <a:buFont typeface="Arial" panose="020B0604020202020204" pitchFamily="34" charset="0"/>
              <a:buChar char="•"/>
            </a:pPr>
            <a:r>
              <a:rPr lang="en-US" sz="1200" kern="1200" dirty="0" smtClean="0">
                <a:solidFill>
                  <a:schemeClr val="tx1"/>
                </a:solidFill>
                <a:effectLst/>
                <a:latin typeface="Arial" pitchFamily="34" charset="0"/>
                <a:ea typeface="+mn-ea"/>
                <a:cs typeface="Arial" pitchFamily="34" charset="0"/>
              </a:rPr>
              <a:t>public health practitioners,</a:t>
            </a:r>
          </a:p>
          <a:p>
            <a:pPr marL="171450" lvl="0" indent="-171450">
              <a:buFont typeface="Arial" panose="020B0604020202020204" pitchFamily="34" charset="0"/>
              <a:buChar char="•"/>
            </a:pPr>
            <a:endParaRPr lang="en-US" sz="1200" kern="1200" dirty="0" smtClean="0">
              <a:solidFill>
                <a:schemeClr val="tx1"/>
              </a:solidFill>
              <a:effectLst/>
              <a:latin typeface="Arial" pitchFamily="34" charset="0"/>
              <a:ea typeface="+mn-ea"/>
              <a:cs typeface="Arial" pitchFamily="34" charset="0"/>
            </a:endParaRPr>
          </a:p>
          <a:p>
            <a:pPr marL="171450" lvl="0" indent="-171450">
              <a:buFont typeface="Arial" panose="020B0604020202020204" pitchFamily="34" charset="0"/>
              <a:buChar char="•"/>
            </a:pPr>
            <a:r>
              <a:rPr lang="en-US" sz="1200" kern="1200" dirty="0" smtClean="0">
                <a:solidFill>
                  <a:schemeClr val="tx1"/>
                </a:solidFill>
                <a:effectLst/>
                <a:latin typeface="Arial" pitchFamily="34" charset="0"/>
                <a:ea typeface="+mn-ea"/>
                <a:cs typeface="Arial" pitchFamily="34" charset="0"/>
              </a:rPr>
              <a:t>clinicians and other health care providers,</a:t>
            </a:r>
          </a:p>
          <a:p>
            <a:pPr marL="171450" lvl="0" indent="-171450">
              <a:buFont typeface="Arial" panose="020B0604020202020204" pitchFamily="34" charset="0"/>
              <a:buChar char="•"/>
            </a:pPr>
            <a:endParaRPr lang="en-US" sz="1200" kern="1200" dirty="0" smtClean="0">
              <a:solidFill>
                <a:schemeClr val="tx1"/>
              </a:solidFill>
              <a:effectLst/>
              <a:latin typeface="Arial" pitchFamily="34" charset="0"/>
              <a:ea typeface="+mn-ea"/>
              <a:cs typeface="Arial" pitchFamily="34" charset="0"/>
            </a:endParaRPr>
          </a:p>
          <a:p>
            <a:pPr marL="171450" lvl="0" indent="-171450">
              <a:buFont typeface="Arial" panose="020B0604020202020204" pitchFamily="34" charset="0"/>
              <a:buChar char="•"/>
            </a:pPr>
            <a:r>
              <a:rPr lang="en-US" sz="1200" kern="1200" dirty="0" smtClean="0">
                <a:solidFill>
                  <a:schemeClr val="tx1"/>
                </a:solidFill>
                <a:effectLst/>
                <a:latin typeface="Arial" pitchFamily="34" charset="0"/>
                <a:ea typeface="+mn-ea"/>
                <a:cs typeface="Arial" pitchFamily="34" charset="0"/>
              </a:rPr>
              <a:t>policy and other decision makers,</a:t>
            </a:r>
          </a:p>
          <a:p>
            <a:pPr marL="171450" lvl="0" indent="-171450">
              <a:buFont typeface="Arial" panose="020B0604020202020204" pitchFamily="34" charset="0"/>
              <a:buChar char="•"/>
            </a:pPr>
            <a:endParaRPr lang="en-US" sz="1200" kern="1200" dirty="0" smtClean="0">
              <a:solidFill>
                <a:schemeClr val="tx1"/>
              </a:solidFill>
              <a:effectLst/>
              <a:latin typeface="Arial" pitchFamily="34" charset="0"/>
              <a:ea typeface="+mn-ea"/>
              <a:cs typeface="Arial" pitchFamily="34" charset="0"/>
            </a:endParaRPr>
          </a:p>
          <a:p>
            <a:pPr marL="171450" lvl="0" indent="-171450">
              <a:buFont typeface="Arial" panose="020B0604020202020204" pitchFamily="34" charset="0"/>
              <a:buChar char="•"/>
            </a:pPr>
            <a:r>
              <a:rPr lang="en-US" sz="1200" kern="1200" dirty="0" smtClean="0">
                <a:solidFill>
                  <a:schemeClr val="tx1"/>
                </a:solidFill>
                <a:effectLst/>
                <a:latin typeface="Arial" pitchFamily="34" charset="0"/>
                <a:ea typeface="+mn-ea"/>
                <a:cs typeface="Arial" pitchFamily="34" charset="0"/>
              </a:rPr>
              <a:t>community organizations, and</a:t>
            </a:r>
          </a:p>
          <a:p>
            <a:pPr marL="171450" lvl="0" indent="-171450">
              <a:buFont typeface="Arial" panose="020B0604020202020204" pitchFamily="34" charset="0"/>
              <a:buChar char="•"/>
            </a:pPr>
            <a:endParaRPr lang="en-US" sz="1200" kern="1200" dirty="0" smtClean="0">
              <a:solidFill>
                <a:schemeClr val="tx1"/>
              </a:solidFill>
              <a:effectLst/>
              <a:latin typeface="Arial" pitchFamily="34" charset="0"/>
              <a:ea typeface="+mn-ea"/>
              <a:cs typeface="Arial" pitchFamily="34" charset="0"/>
            </a:endParaRPr>
          </a:p>
          <a:p>
            <a:pPr marL="171450" lvl="0" indent="-171450">
              <a:buFont typeface="Arial" panose="020B0604020202020204" pitchFamily="34" charset="0"/>
              <a:buChar char="•"/>
            </a:pPr>
            <a:r>
              <a:rPr lang="en-US" sz="1200" kern="1200" dirty="0" smtClean="0">
                <a:solidFill>
                  <a:schemeClr val="tx1"/>
                </a:solidFill>
                <a:effectLst/>
                <a:latin typeface="Arial" pitchFamily="34" charset="0"/>
                <a:ea typeface="+mn-ea"/>
                <a:cs typeface="Arial" pitchFamily="34" charset="0"/>
              </a:rPr>
              <a:t>the general public.</a:t>
            </a:r>
          </a:p>
          <a:p>
            <a:r>
              <a:rPr lang="en-US" sz="1200" kern="1200" dirty="0" smtClean="0">
                <a:solidFill>
                  <a:schemeClr val="tx1"/>
                </a:solidFill>
                <a:effectLst/>
                <a:latin typeface="Arial" pitchFamily="34" charset="0"/>
                <a:ea typeface="+mn-ea"/>
                <a:cs typeface="Arial" pitchFamily="34" charset="0"/>
              </a:rPr>
              <a:t> </a:t>
            </a:r>
          </a:p>
          <a:p>
            <a:r>
              <a:rPr lang="en-US" sz="1200" kern="1200" dirty="0" smtClean="0">
                <a:solidFill>
                  <a:schemeClr val="tx1"/>
                </a:solidFill>
                <a:effectLst/>
                <a:latin typeface="Arial" pitchFamily="34" charset="0"/>
                <a:ea typeface="+mn-ea"/>
                <a:cs typeface="Arial" pitchFamily="34" charset="0"/>
              </a:rPr>
              <a:t>Providing feedback to those who report the data is crucial because it improves the acceptability of the surveillance system, and data reporters are more likely to cooperate if they know their efforts are being tabulated, analyzed, and used.</a:t>
            </a:r>
          </a:p>
          <a:p>
            <a:r>
              <a:rPr lang="en-US" sz="1200" kern="1200" dirty="0" smtClean="0">
                <a:solidFill>
                  <a:schemeClr val="tx1"/>
                </a:solidFill>
                <a:effectLst/>
                <a:latin typeface="Arial" pitchFamily="34" charset="0"/>
                <a:ea typeface="+mn-ea"/>
                <a:cs typeface="Arial" pitchFamily="34" charset="0"/>
              </a:rPr>
              <a:t> </a:t>
            </a:r>
          </a:p>
          <a:p>
            <a:r>
              <a:rPr lang="en-US" sz="1200" b="1" kern="1200" dirty="0" smtClean="0">
                <a:solidFill>
                  <a:schemeClr val="tx1"/>
                </a:solidFill>
                <a:effectLst/>
                <a:latin typeface="Arial" pitchFamily="34" charset="0"/>
                <a:ea typeface="+mn-ea"/>
                <a:cs typeface="Arial" pitchFamily="34" charset="0"/>
              </a:rPr>
              <a:t>GO</a:t>
            </a:r>
            <a:r>
              <a:rPr lang="en-US" sz="1200" kern="1200" dirty="0" smtClean="0">
                <a:solidFill>
                  <a:schemeClr val="tx1"/>
                </a:solidFill>
                <a:effectLst/>
                <a:latin typeface="Arial" pitchFamily="34" charset="0"/>
                <a:ea typeface="+mn-ea"/>
                <a:cs typeface="Arial" pitchFamily="34" charset="0"/>
              </a:rPr>
              <a:t> to next slide.</a:t>
            </a:r>
            <a:endParaRPr lang="en-US" sz="1200" kern="1200" dirty="0">
              <a:solidFill>
                <a:schemeClr val="tx1"/>
              </a:solidFill>
              <a:effectLst/>
              <a:latin typeface="Arial" pitchFamily="34" charset="0"/>
              <a:ea typeface="+mn-ea"/>
              <a:cs typeface="Arial" pitchFamily="34" charset="0"/>
            </a:endParaRPr>
          </a:p>
        </p:txBody>
      </p:sp>
    </p:spTree>
    <p:extLst>
      <p:ext uri="{BB962C8B-B14F-4D97-AF65-F5344CB8AC3E}">
        <p14:creationId xmlns:p14="http://schemas.microsoft.com/office/powerpoint/2010/main" val="214285363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imes New Roman" pitchFamily="18" charset="0"/>
                <a:cs typeface="Times New Roman" pitchFamily="18" charset="0"/>
              </a:defRPr>
            </a:lvl1pPr>
            <a:lvl2pPr marL="751494" indent="-289036" eaLnBrk="0" hangingPunct="0">
              <a:defRPr sz="2800">
                <a:solidFill>
                  <a:schemeClr val="tx1"/>
                </a:solidFill>
                <a:latin typeface="Times New Roman" pitchFamily="18" charset="0"/>
                <a:cs typeface="Times New Roman" pitchFamily="18" charset="0"/>
              </a:defRPr>
            </a:lvl2pPr>
            <a:lvl3pPr marL="1156145" indent="-231229" eaLnBrk="0" hangingPunct="0">
              <a:defRPr sz="2800">
                <a:solidFill>
                  <a:schemeClr val="tx1"/>
                </a:solidFill>
                <a:latin typeface="Times New Roman" pitchFamily="18" charset="0"/>
                <a:cs typeface="Times New Roman" pitchFamily="18" charset="0"/>
              </a:defRPr>
            </a:lvl3pPr>
            <a:lvl4pPr marL="1618602" indent="-231229" eaLnBrk="0" hangingPunct="0">
              <a:defRPr sz="2800">
                <a:solidFill>
                  <a:schemeClr val="tx1"/>
                </a:solidFill>
                <a:latin typeface="Times New Roman" pitchFamily="18" charset="0"/>
                <a:cs typeface="Times New Roman" pitchFamily="18" charset="0"/>
              </a:defRPr>
            </a:lvl4pPr>
            <a:lvl5pPr marL="2081060" indent="-231229" eaLnBrk="0" hangingPunct="0">
              <a:defRPr sz="2800">
                <a:solidFill>
                  <a:schemeClr val="tx1"/>
                </a:solidFill>
                <a:latin typeface="Times New Roman" pitchFamily="18" charset="0"/>
                <a:cs typeface="Times New Roman" pitchFamily="18" charset="0"/>
              </a:defRPr>
            </a:lvl5pPr>
            <a:lvl6pPr marL="2543518" indent="-231229" eaLnBrk="0" fontAlgn="base" hangingPunct="0">
              <a:spcBef>
                <a:spcPct val="0"/>
              </a:spcBef>
              <a:spcAft>
                <a:spcPct val="0"/>
              </a:spcAft>
              <a:defRPr sz="2800">
                <a:solidFill>
                  <a:schemeClr val="tx1"/>
                </a:solidFill>
                <a:latin typeface="Times New Roman" pitchFamily="18" charset="0"/>
                <a:cs typeface="Times New Roman" pitchFamily="18" charset="0"/>
              </a:defRPr>
            </a:lvl6pPr>
            <a:lvl7pPr marL="3005976" indent="-231229" eaLnBrk="0" fontAlgn="base" hangingPunct="0">
              <a:spcBef>
                <a:spcPct val="0"/>
              </a:spcBef>
              <a:spcAft>
                <a:spcPct val="0"/>
              </a:spcAft>
              <a:defRPr sz="2800">
                <a:solidFill>
                  <a:schemeClr val="tx1"/>
                </a:solidFill>
                <a:latin typeface="Times New Roman" pitchFamily="18" charset="0"/>
                <a:cs typeface="Times New Roman" pitchFamily="18" charset="0"/>
              </a:defRPr>
            </a:lvl7pPr>
            <a:lvl8pPr marL="3468434" indent="-231229" eaLnBrk="0" fontAlgn="base" hangingPunct="0">
              <a:spcBef>
                <a:spcPct val="0"/>
              </a:spcBef>
              <a:spcAft>
                <a:spcPct val="0"/>
              </a:spcAft>
              <a:defRPr sz="2800">
                <a:solidFill>
                  <a:schemeClr val="tx1"/>
                </a:solidFill>
                <a:latin typeface="Times New Roman" pitchFamily="18" charset="0"/>
                <a:cs typeface="Times New Roman" pitchFamily="18" charset="0"/>
              </a:defRPr>
            </a:lvl8pPr>
            <a:lvl9pPr marL="3930891" indent="-231229" eaLnBrk="0" fontAlgn="base" hangingPunct="0">
              <a:spcBef>
                <a:spcPct val="0"/>
              </a:spcBef>
              <a:spcAft>
                <a:spcPct val="0"/>
              </a:spcAft>
              <a:defRPr sz="2800">
                <a:solidFill>
                  <a:schemeClr val="tx1"/>
                </a:solidFill>
                <a:latin typeface="Times New Roman" pitchFamily="18" charset="0"/>
                <a:cs typeface="Times New Roman" pitchFamily="18" charset="0"/>
              </a:defRPr>
            </a:lvl9pPr>
          </a:lstStyle>
          <a:p>
            <a:pPr eaLnBrk="1" hangingPunct="1"/>
            <a:fld id="{51776ACA-497F-43F0-859C-E77BA2E973CF}" type="slidenum">
              <a:rPr lang="en-US" sz="1200">
                <a:latin typeface="Arial" charset="0"/>
                <a:cs typeface="Arial" charset="0"/>
              </a:rPr>
              <a:pPr eaLnBrk="1" hangingPunct="1"/>
              <a:t>42</a:t>
            </a:fld>
            <a:endParaRPr lang="en-US" sz="1200" dirty="0">
              <a:latin typeface="Arial" charset="0"/>
              <a:cs typeface="Arial" charset="0"/>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xfrm>
            <a:off x="701041" y="4387136"/>
            <a:ext cx="5608320" cy="209317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baseline="0" dirty="0" smtClean="0"/>
              <a:t>SAY:</a:t>
            </a:r>
          </a:p>
          <a:p>
            <a:pPr marL="0" marR="0" indent="0" algn="l" defTabSz="914400" rtl="0" eaLnBrk="1" fontAlgn="base" latinLnBrk="0" hangingPunct="1">
              <a:spcBef>
                <a:spcPct val="30000"/>
              </a:spcBef>
              <a:spcAft>
                <a:spcPct val="0"/>
              </a:spcAft>
              <a:buClrTx/>
              <a:buSzTx/>
              <a:buFontTx/>
              <a:buNone/>
              <a:tabLst/>
              <a:defRPr/>
            </a:pPr>
            <a:endParaRPr lang="en-US" b="0" baseline="0" dirty="0" smtClean="0"/>
          </a:p>
          <a:p>
            <a:pPr marL="0" marR="0" indent="0" algn="l" defTabSz="914400" rtl="0" eaLnBrk="1" fontAlgn="base" latinLnBrk="0" hangingPunct="1">
              <a:spcBef>
                <a:spcPct val="30000"/>
              </a:spcBef>
              <a:spcAft>
                <a:spcPct val="0"/>
              </a:spcAft>
              <a:buClrTx/>
              <a:buSzTx/>
              <a:buFontTx/>
              <a:buNone/>
              <a:tabLst/>
              <a:defRPr/>
            </a:pPr>
            <a:r>
              <a:rPr lang="en-US" b="0" baseline="0" dirty="0" smtClean="0"/>
              <a:t>Link to action is the final and a required step in the public health surveillance process because, without action, the collected data serve no real purpose.</a:t>
            </a:r>
          </a:p>
          <a:p>
            <a:pPr marL="0" marR="0" indent="0" algn="l" defTabSz="914400" rtl="0" eaLnBrk="1" fontAlgn="base" latinLnBrk="0" hangingPunct="1">
              <a:spcBef>
                <a:spcPct val="30000"/>
              </a:spcBef>
              <a:spcAft>
                <a:spcPct val="0"/>
              </a:spcAft>
              <a:buClrTx/>
              <a:buSzTx/>
              <a:buFontTx/>
              <a:buNone/>
              <a:tabLst/>
              <a:defRPr/>
            </a:pPr>
            <a:endParaRPr lang="en-US" b="0" baseline="0" dirty="0" smtClean="0"/>
          </a:p>
          <a:p>
            <a:pPr eaLnBrk="1" hangingPunct="1"/>
            <a:r>
              <a:rPr lang="en-US" b="1" dirty="0" smtClean="0"/>
              <a:t>GO</a:t>
            </a:r>
            <a:r>
              <a:rPr lang="en-US" b="0" dirty="0" smtClean="0"/>
              <a:t> t</a:t>
            </a:r>
            <a:r>
              <a:rPr lang="en-US" baseline="0" dirty="0" smtClean="0"/>
              <a:t>o next slide.</a:t>
            </a:r>
          </a:p>
        </p:txBody>
      </p:sp>
    </p:spTree>
    <p:extLst>
      <p:ext uri="{BB962C8B-B14F-4D97-AF65-F5344CB8AC3E}">
        <p14:creationId xmlns:p14="http://schemas.microsoft.com/office/powerpoint/2010/main" val="75642462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29" name="Rectangle 7"/>
          <p:cNvSpPr>
            <a:spLocks noGrp="1" noChangeArrowheads="1"/>
          </p:cNvSpPr>
          <p:nvPr>
            <p:ph type="sldNum" sz="quarter" idx="5"/>
          </p:nvPr>
        </p:nvSpPr>
        <p:spPr>
          <a:noFill/>
        </p:spPr>
        <p:txBody>
          <a:bodyPr/>
          <a:lstStyle/>
          <a:p>
            <a:fld id="{B160CA88-BB24-4ED7-AAB4-6E2F1FDDFCAE}" type="slidenum">
              <a:rPr lang="en-US" smtClean="0">
                <a:latin typeface="Arial" charset="0"/>
              </a:rPr>
              <a:pPr/>
              <a:t>43</a:t>
            </a:fld>
            <a:endParaRPr lang="en-US" dirty="0" smtClean="0">
              <a:latin typeface="Arial" charset="0"/>
            </a:endParaRPr>
          </a:p>
        </p:txBody>
      </p:sp>
      <p:sp>
        <p:nvSpPr>
          <p:cNvPr id="201730" name="Rectangle 2"/>
          <p:cNvSpPr>
            <a:spLocks noGrp="1" noRot="1" noChangeAspect="1" noChangeArrowheads="1" noTextEdit="1"/>
          </p:cNvSpPr>
          <p:nvPr>
            <p:ph type="sldImg"/>
          </p:nvPr>
        </p:nvSpPr>
        <p:spPr>
          <a:ln/>
        </p:spPr>
      </p:sp>
      <p:sp>
        <p:nvSpPr>
          <p:cNvPr id="201731" name="Rectangle 3"/>
          <p:cNvSpPr>
            <a:spLocks noGrp="1" noChangeArrowheads="1"/>
          </p:cNvSpPr>
          <p:nvPr>
            <p:ph type="body" idx="1"/>
          </p:nvPr>
        </p:nvSpPr>
        <p:spPr>
          <a:xfrm>
            <a:off x="701041" y="4387134"/>
            <a:ext cx="5608320" cy="14457457"/>
          </a:xfrm>
          <a:noFill/>
          <a:ln/>
        </p:spPr>
        <p:txBody>
          <a:bodyPr>
            <a:noAutofit/>
          </a:bodyPr>
          <a:lstStyle/>
          <a:p>
            <a:pPr marL="0" marR="0" indent="0" algn="l" defTabSz="914400" rtl="0" eaLnBrk="1" fontAlgn="base" latinLnBrk="0" hangingPunct="1">
              <a:spcBef>
                <a:spcPct val="30000"/>
              </a:spcBef>
              <a:spcAft>
                <a:spcPct val="0"/>
              </a:spcAft>
              <a:buClrTx/>
              <a:buSzTx/>
              <a:buFontTx/>
              <a:buNone/>
              <a:tabLst/>
              <a:defRPr/>
            </a:pPr>
            <a:r>
              <a:rPr lang="en-US" b="1" dirty="0" smtClean="0"/>
              <a:t>SAY:</a:t>
            </a:r>
            <a:br>
              <a:rPr lang="en-US" b="1" dirty="0" smtClean="0"/>
            </a:br>
            <a:endParaRPr lang="en-US" b="1" dirty="0" smtClean="0"/>
          </a:p>
          <a:p>
            <a:pPr marL="0" marR="0" indent="0" algn="l" defTabSz="914400" rtl="0" eaLnBrk="1" fontAlgn="base" latinLnBrk="0" hangingPunct="1">
              <a:spcBef>
                <a:spcPct val="30000"/>
              </a:spcBef>
              <a:spcAft>
                <a:spcPct val="0"/>
              </a:spcAft>
              <a:buClrTx/>
              <a:buSzTx/>
              <a:buFontTx/>
              <a:buNone/>
              <a:tabLst/>
              <a:defRPr/>
            </a:pPr>
            <a:r>
              <a:rPr lang="en-US" dirty="0" smtClean="0"/>
              <a:t>This</a:t>
            </a:r>
            <a:r>
              <a:rPr lang="en-US" baseline="0" dirty="0" smtClean="0"/>
              <a:t> </a:t>
            </a:r>
            <a:r>
              <a:rPr lang="en-US" dirty="0" smtClean="0"/>
              <a:t>graph displays the</a:t>
            </a:r>
            <a:r>
              <a:rPr lang="en-US" baseline="0" dirty="0" smtClean="0"/>
              <a:t> number </a:t>
            </a:r>
            <a:r>
              <a:rPr lang="en-US" dirty="0" smtClean="0"/>
              <a:t>of cases of pertussis,</a:t>
            </a:r>
            <a:r>
              <a:rPr lang="en-US" baseline="0" dirty="0" smtClean="0"/>
              <a:t> or whooping cough, </a:t>
            </a:r>
            <a:r>
              <a:rPr lang="en-US" dirty="0" smtClean="0"/>
              <a:t>in the U.S. from 1922</a:t>
            </a:r>
            <a:r>
              <a:rPr lang="en-US" baseline="0" dirty="0" smtClean="0"/>
              <a:t> through </a:t>
            </a:r>
            <a:r>
              <a:rPr lang="en-US" dirty="0" smtClean="0"/>
              <a:t>2000.</a:t>
            </a:r>
          </a:p>
          <a:p>
            <a:pPr eaLnBrk="1" hangingPunct="1"/>
            <a:endParaRPr lang="en-US" dirty="0"/>
          </a:p>
          <a:p>
            <a:pPr eaLnBrk="1" hangingPunct="1"/>
            <a:r>
              <a:rPr lang="en-US" b="1" dirty="0" smtClean="0"/>
              <a:t>ASK:</a:t>
            </a:r>
            <a:br>
              <a:rPr lang="en-US" b="1" dirty="0" smtClean="0"/>
            </a:br>
            <a:endParaRPr lang="en-US" b="1" dirty="0" smtClean="0"/>
          </a:p>
          <a:p>
            <a:pPr eaLnBrk="1" hangingPunct="1"/>
            <a:r>
              <a:rPr lang="en-US" b="0" dirty="0" smtClean="0"/>
              <a:t>W</a:t>
            </a:r>
            <a:r>
              <a:rPr lang="en-US" b="0" baseline="0" dirty="0" smtClean="0"/>
              <a:t>hat do you see</a:t>
            </a:r>
            <a:r>
              <a:rPr lang="en-US" dirty="0" smtClean="0"/>
              <a:t>?</a:t>
            </a:r>
          </a:p>
          <a:p>
            <a:pPr eaLnBrk="1" hangingPunct="1"/>
            <a:endParaRPr lang="en-US" dirty="0" smtClean="0"/>
          </a:p>
          <a:p>
            <a:pPr eaLnBrk="1" hangingPunct="1"/>
            <a:r>
              <a:rPr lang="en-US" b="0" baseline="0" dirty="0" smtClean="0"/>
              <a:t>&lt;</a:t>
            </a:r>
            <a:r>
              <a:rPr lang="en-US" b="1" baseline="0" dirty="0" smtClean="0"/>
              <a:t>ELICIT</a:t>
            </a:r>
            <a:r>
              <a:rPr lang="en-US" b="0" baseline="0" dirty="0" smtClean="0"/>
              <a:t> a</a:t>
            </a:r>
            <a:r>
              <a:rPr lang="en-US" baseline="0" dirty="0" smtClean="0"/>
              <a:t>nswers from the participants.&gt;</a:t>
            </a:r>
          </a:p>
          <a:p>
            <a:pPr eaLnBrk="1" hangingPunct="1"/>
            <a:r>
              <a:rPr lang="en-US" baseline="0" dirty="0" smtClean="0"/>
              <a:t> </a:t>
            </a:r>
          </a:p>
          <a:p>
            <a:pPr eaLnBrk="1" hangingPunct="1"/>
            <a:r>
              <a:rPr lang="en-US" b="1" dirty="0" smtClean="0"/>
              <a:t>SAY:</a:t>
            </a:r>
          </a:p>
          <a:p>
            <a:pPr eaLnBrk="1" hangingPunct="1"/>
            <a:endParaRPr lang="en-US" dirty="0" smtClean="0"/>
          </a:p>
          <a:p>
            <a:pPr eaLnBrk="1" hangingPunct="1"/>
            <a:r>
              <a:rPr lang="en-US" dirty="0" smtClean="0"/>
              <a:t>The rate </a:t>
            </a:r>
            <a:r>
              <a:rPr lang="en-US" dirty="0"/>
              <a:t>has </a:t>
            </a:r>
            <a:r>
              <a:rPr lang="en-US" dirty="0" smtClean="0"/>
              <a:t>declined substantially over </a:t>
            </a:r>
            <a:r>
              <a:rPr lang="en-US" dirty="0"/>
              <a:t>time</a:t>
            </a:r>
            <a:r>
              <a:rPr lang="en-US" dirty="0" smtClean="0"/>
              <a:t>.</a:t>
            </a:r>
          </a:p>
          <a:p>
            <a:pPr eaLnBrk="1" hangingPunct="1"/>
            <a:endParaRPr lang="en-US" dirty="0"/>
          </a:p>
          <a:p>
            <a:pPr eaLnBrk="1" hangingPunct="1"/>
            <a:r>
              <a:rPr lang="en-US" b="0" dirty="0" smtClean="0"/>
              <a:t>Let’s look at the years 1980 through 2000.</a:t>
            </a:r>
          </a:p>
          <a:p>
            <a:pPr eaLnBrk="1" hangingPunct="1"/>
            <a:endParaRPr lang="en-US" b="0" dirty="0" smtClean="0"/>
          </a:p>
          <a:p>
            <a:pPr eaLnBrk="1" hangingPunct="1"/>
            <a:r>
              <a:rPr lang="en-US" b="0" dirty="0" smtClean="0"/>
              <a:t>&lt;</a:t>
            </a:r>
            <a:r>
              <a:rPr lang="en-US" b="1" dirty="0" smtClean="0"/>
              <a:t>CLICK</a:t>
            </a:r>
            <a:r>
              <a:rPr lang="en-US" b="0" dirty="0" smtClean="0"/>
              <a:t> for box to highlight years 1980–2000.&gt;</a:t>
            </a:r>
            <a:br>
              <a:rPr lang="en-US" b="0" dirty="0" smtClean="0"/>
            </a:br>
            <a:endParaRPr lang="en-US" b="0" dirty="0" smtClean="0"/>
          </a:p>
          <a:p>
            <a:pPr eaLnBrk="1" hangingPunct="1"/>
            <a:r>
              <a:rPr lang="en-US" b="0" dirty="0" smtClean="0"/>
              <a:t>&lt;</a:t>
            </a:r>
            <a:r>
              <a:rPr lang="en-US" b="1" dirty="0" smtClean="0"/>
              <a:t>ELICIT</a:t>
            </a:r>
            <a:r>
              <a:rPr lang="en-US" b="0" dirty="0" smtClean="0"/>
              <a:t> answers from the participants.&gt;</a:t>
            </a:r>
          </a:p>
          <a:p>
            <a:pPr eaLnBrk="1" hangingPunct="1"/>
            <a:r>
              <a:rPr lang="en-US" b="0" dirty="0" smtClean="0"/>
              <a:t> </a:t>
            </a:r>
          </a:p>
          <a:p>
            <a:pPr eaLnBrk="1" hangingPunct="1"/>
            <a:r>
              <a:rPr lang="en-US" b="1" dirty="0" smtClean="0"/>
              <a:t>SAY:</a:t>
            </a:r>
          </a:p>
          <a:p>
            <a:pPr eaLnBrk="1" hangingPunct="1"/>
            <a:endParaRPr lang="en-US" b="0" dirty="0" smtClean="0"/>
          </a:p>
          <a:p>
            <a:pPr eaLnBrk="1" hangingPunct="1"/>
            <a:r>
              <a:rPr lang="en-US" b="0" dirty="0" smtClean="0"/>
              <a:t>Let’s look closer.</a:t>
            </a:r>
          </a:p>
          <a:p>
            <a:pPr eaLnBrk="1" hangingPunct="1"/>
            <a:endParaRPr lang="en-US" b="0" dirty="0" smtClean="0"/>
          </a:p>
          <a:p>
            <a:pPr eaLnBrk="1" hangingPunct="1"/>
            <a:r>
              <a:rPr lang="en-US" b="0" dirty="0" smtClean="0"/>
              <a:t>&lt;</a:t>
            </a:r>
            <a:r>
              <a:rPr lang="en-US" b="1" dirty="0" smtClean="0"/>
              <a:t>CLICK</a:t>
            </a:r>
            <a:r>
              <a:rPr lang="en-US" b="0" dirty="0" smtClean="0"/>
              <a:t> to advance animation; secondary graph will appear.&gt;</a:t>
            </a:r>
          </a:p>
          <a:p>
            <a:pPr eaLnBrk="1" hangingPunct="1"/>
            <a:endParaRPr lang="en-US" b="0" dirty="0" smtClean="0"/>
          </a:p>
          <a:p>
            <a:pPr eaLnBrk="1" hangingPunct="1"/>
            <a:r>
              <a:rPr lang="en-US" b="1" dirty="0" smtClean="0"/>
              <a:t>SAY:</a:t>
            </a:r>
          </a:p>
          <a:p>
            <a:pPr eaLnBrk="1" hangingPunct="1"/>
            <a:endParaRPr lang="en-US" b="0" dirty="0" smtClean="0"/>
          </a:p>
          <a:p>
            <a:pPr eaLnBrk="1" hangingPunct="1"/>
            <a:r>
              <a:rPr lang="en-US" b="0" dirty="0" smtClean="0"/>
              <a:t>The inset graph clearly indicates that pertussis is actually on the increase again.</a:t>
            </a:r>
          </a:p>
          <a:p>
            <a:pPr eaLnBrk="1" hangingPunct="1"/>
            <a:endParaRPr lang="en-US" b="0" dirty="0" smtClean="0"/>
          </a:p>
          <a:p>
            <a:pPr eaLnBrk="1" hangingPunct="1"/>
            <a:r>
              <a:rPr lang="en-US" b="1" dirty="0" smtClean="0"/>
              <a:t>ASK: </a:t>
            </a:r>
            <a:r>
              <a:rPr lang="en-US" b="0" dirty="0" smtClean="0"/>
              <a:t/>
            </a:r>
            <a:br>
              <a:rPr lang="en-US" b="0" dirty="0" smtClean="0"/>
            </a:br>
            <a:endParaRPr lang="en-US" b="0" dirty="0" smtClean="0"/>
          </a:p>
          <a:p>
            <a:pPr eaLnBrk="1" hangingPunct="1"/>
            <a:r>
              <a:rPr lang="en-US" b="0" dirty="0" smtClean="0"/>
              <a:t>What action would you take on the basis of this information?</a:t>
            </a:r>
          </a:p>
          <a:p>
            <a:pPr eaLnBrk="1" hangingPunct="1"/>
            <a:endParaRPr lang="en-US" b="0" dirty="0" smtClean="0"/>
          </a:p>
          <a:p>
            <a:pPr eaLnBrk="1" hangingPunct="1"/>
            <a:r>
              <a:rPr lang="en-US" b="0" dirty="0" smtClean="0"/>
              <a:t>&lt;</a:t>
            </a:r>
            <a:r>
              <a:rPr lang="en-US" b="1" dirty="0" smtClean="0"/>
              <a:t>ELICIT</a:t>
            </a:r>
            <a:r>
              <a:rPr lang="en-US" b="0" dirty="0" smtClean="0"/>
              <a:t> answers from the participants.&gt;</a:t>
            </a:r>
          </a:p>
          <a:p>
            <a:pPr eaLnBrk="1" hangingPunct="1"/>
            <a:r>
              <a:rPr lang="en-US" b="0" dirty="0" smtClean="0"/>
              <a:t> </a:t>
            </a:r>
          </a:p>
          <a:p>
            <a:pPr eaLnBrk="1" hangingPunct="1"/>
            <a:r>
              <a:rPr lang="en-US" b="1" dirty="0" smtClean="0"/>
              <a:t>SAY:</a:t>
            </a:r>
          </a:p>
          <a:p>
            <a:pPr eaLnBrk="1" hangingPunct="1"/>
            <a:endParaRPr lang="en-US" b="0" dirty="0" smtClean="0"/>
          </a:p>
          <a:p>
            <a:pPr eaLnBrk="1" hangingPunct="1"/>
            <a:r>
              <a:rPr lang="en-US" b="0" dirty="0" smtClean="0"/>
              <a:t>The investigation revealed that weakening immunity to pertussis after primary vaccination was part of the reason for the increase. Consequently, new vaccination recommendations stated that adults should receive a booster vaccination.</a:t>
            </a:r>
          </a:p>
          <a:p>
            <a:pPr eaLnBrk="1" hangingPunct="1"/>
            <a:endParaRPr lang="en-US" b="0" dirty="0" smtClean="0"/>
          </a:p>
          <a:p>
            <a:pPr eaLnBrk="1" hangingPunct="1"/>
            <a:r>
              <a:rPr lang="en-US" b="1" dirty="0" smtClean="0"/>
              <a:t>GO</a:t>
            </a:r>
            <a:r>
              <a:rPr lang="en-US" b="0" dirty="0" smtClean="0"/>
              <a:t> to next slide.</a:t>
            </a:r>
            <a:endParaRPr lang="en-US" sz="1000" dirty="0"/>
          </a:p>
        </p:txBody>
      </p:sp>
    </p:spTree>
    <p:extLst>
      <p:ext uri="{BB962C8B-B14F-4D97-AF65-F5344CB8AC3E}">
        <p14:creationId xmlns:p14="http://schemas.microsoft.com/office/powerpoint/2010/main" val="423693395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1" y="4387136"/>
            <a:ext cx="5608320" cy="4367250"/>
          </a:xfrm>
        </p:spPr>
        <p:txBody>
          <a:bodyPr/>
          <a:lstStyle/>
          <a:p>
            <a:pPr>
              <a:spcAft>
                <a:spcPts val="596"/>
              </a:spcAft>
            </a:pPr>
            <a:r>
              <a:rPr lang="en-US" sz="1200" b="0" baseline="0" dirty="0" smtClean="0">
                <a:latin typeface="Arial" pitchFamily="34" charset="0"/>
                <a:cs typeface="Arial" pitchFamily="34" charset="0"/>
              </a:rPr>
              <a:t>&lt;</a:t>
            </a:r>
            <a:r>
              <a:rPr lang="en-US" sz="1200" b="1" baseline="0" dirty="0" smtClean="0">
                <a:latin typeface="Arial" pitchFamily="34" charset="0"/>
                <a:cs typeface="Arial" pitchFamily="34" charset="0"/>
              </a:rPr>
              <a:t>READ</a:t>
            </a:r>
            <a:r>
              <a:rPr lang="en-US" sz="1200" b="0" baseline="0" dirty="0" smtClean="0">
                <a:latin typeface="Arial" pitchFamily="34" charset="0"/>
                <a:cs typeface="Arial" pitchFamily="34" charset="0"/>
              </a:rPr>
              <a:t> the question.&gt;</a:t>
            </a:r>
          </a:p>
          <a:p>
            <a:pPr>
              <a:spcAft>
                <a:spcPts val="596"/>
              </a:spcAft>
            </a:pPr>
            <a:endParaRPr lang="en-US" sz="1200" b="0" baseline="0" dirty="0" smtClean="0">
              <a:latin typeface="Arial" pitchFamily="34" charset="0"/>
              <a:cs typeface="Arial" pitchFamily="34" charset="0"/>
            </a:endParaRPr>
          </a:p>
          <a:p>
            <a:pPr marL="0" marR="0" indent="0" algn="l" defTabSz="914400" rtl="0" eaLnBrk="0" fontAlgn="base" latinLnBrk="0" hangingPunct="0">
              <a:spcBef>
                <a:spcPct val="30000"/>
              </a:spcBef>
              <a:spcAft>
                <a:spcPts val="596"/>
              </a:spcAft>
              <a:buClrTx/>
              <a:buSzTx/>
              <a:buFontTx/>
              <a:buNone/>
              <a:tabLst/>
              <a:defRPr/>
            </a:pPr>
            <a:r>
              <a:rPr lang="en-US" sz="1200" b="0" baseline="0" dirty="0" smtClean="0">
                <a:latin typeface="Arial" pitchFamily="34" charset="0"/>
                <a:cs typeface="Arial" pitchFamily="34" charset="0"/>
              </a:rPr>
              <a:t>&lt;</a:t>
            </a:r>
            <a:r>
              <a:rPr lang="en-US" sz="1200" b="1" baseline="0" dirty="0" smtClean="0">
                <a:latin typeface="Arial" panose="020B0604020202020204" pitchFamily="34" charset="0"/>
                <a:cs typeface="Arial" panose="020B0604020202020204" pitchFamily="34" charset="0"/>
              </a:rPr>
              <a:t>ELICIT</a:t>
            </a:r>
            <a:r>
              <a:rPr lang="en-US" sz="1200" b="0" baseline="0" dirty="0" smtClean="0">
                <a:latin typeface="Arial" panose="020B0604020202020204" pitchFamily="34" charset="0"/>
                <a:cs typeface="Arial" panose="020B0604020202020204" pitchFamily="34" charset="0"/>
              </a:rPr>
              <a:t> answers from the participants.&gt;</a:t>
            </a:r>
          </a:p>
          <a:p>
            <a:pPr>
              <a:spcAft>
                <a:spcPts val="596"/>
              </a:spcAft>
            </a:pPr>
            <a:endParaRPr lang="en-US" sz="1200" b="0" baseline="0" dirty="0" smtClean="0">
              <a:latin typeface="Arial" panose="020B0604020202020204" pitchFamily="34" charset="0"/>
              <a:cs typeface="Arial" panose="020B0604020202020204" pitchFamily="34" charset="0"/>
            </a:endParaRPr>
          </a:p>
          <a:p>
            <a:pPr>
              <a:spcAft>
                <a:spcPts val="596"/>
              </a:spcAft>
            </a:pPr>
            <a:r>
              <a:rPr lang="en-US" sz="1200" b="0" baseline="0" dirty="0" smtClean="0">
                <a:latin typeface="Arial" panose="020B0604020202020204" pitchFamily="34" charset="0"/>
                <a:cs typeface="Arial" panose="020B0604020202020204" pitchFamily="34" charset="0"/>
              </a:rPr>
              <a:t>&lt;</a:t>
            </a:r>
            <a:r>
              <a:rPr lang="en-US" sz="1200" b="1" baseline="0" dirty="0" smtClean="0">
                <a:latin typeface="Arial" pitchFamily="34" charset="0"/>
                <a:cs typeface="Arial" pitchFamily="34" charset="0"/>
              </a:rPr>
              <a:t>CLICK</a:t>
            </a:r>
            <a:r>
              <a:rPr lang="en-US" sz="1200" b="0" baseline="0" dirty="0" smtClean="0">
                <a:latin typeface="Arial" pitchFamily="34" charset="0"/>
                <a:cs typeface="Arial" pitchFamily="34" charset="0"/>
              </a:rPr>
              <a:t> for correct answer to appear.&gt;</a:t>
            </a:r>
          </a:p>
          <a:p>
            <a:pPr>
              <a:spcAft>
                <a:spcPts val="596"/>
              </a:spcAft>
            </a:pPr>
            <a:endParaRPr lang="en-US" sz="1200" b="0" baseline="0" dirty="0" smtClean="0">
              <a:latin typeface="Arial" pitchFamily="34" charset="0"/>
              <a:cs typeface="Arial" pitchFamily="34" charset="0"/>
            </a:endParaRPr>
          </a:p>
          <a:p>
            <a:pPr>
              <a:spcAft>
                <a:spcPts val="596"/>
              </a:spcAft>
            </a:pPr>
            <a:r>
              <a:rPr lang="en-US" sz="1200" b="1" baseline="0" dirty="0" smtClean="0">
                <a:latin typeface="Arial" pitchFamily="34" charset="0"/>
                <a:cs typeface="Arial" pitchFamily="34" charset="0"/>
              </a:rPr>
              <a:t>SAY:</a:t>
            </a:r>
          </a:p>
          <a:p>
            <a:pPr>
              <a:spcBef>
                <a:spcPts val="0"/>
              </a:spcBef>
              <a:spcAft>
                <a:spcPts val="600"/>
              </a:spcAft>
            </a:pPr>
            <a:endParaRPr lang="en-US" sz="1200" dirty="0" smtClean="0">
              <a:effectLst/>
              <a:latin typeface="Arial" panose="020B0604020202020204" pitchFamily="34" charset="0"/>
              <a:cs typeface="Arial" panose="020B0604020202020204" pitchFamily="34" charset="0"/>
            </a:endParaRPr>
          </a:p>
          <a:p>
            <a:pPr>
              <a:spcBef>
                <a:spcPts val="0"/>
              </a:spcBef>
              <a:spcAft>
                <a:spcPts val="600"/>
              </a:spcAft>
            </a:pPr>
            <a:r>
              <a:rPr lang="en-US" sz="1200" dirty="0" smtClean="0">
                <a:effectLst/>
                <a:latin typeface="Arial" panose="020B0604020202020204" pitchFamily="34" charset="0"/>
                <a:cs typeface="Arial" panose="020B0604020202020204" pitchFamily="34" charset="0"/>
              </a:rPr>
              <a:t>The</a:t>
            </a:r>
            <a:r>
              <a:rPr lang="en-US" sz="1200" baseline="0" dirty="0" smtClean="0">
                <a:effectLst/>
                <a:latin typeface="Arial" panose="020B0604020202020204" pitchFamily="34" charset="0"/>
                <a:cs typeface="Arial" panose="020B0604020202020204" pitchFamily="34" charset="0"/>
              </a:rPr>
              <a:t> correct answer is B, data storage.</a:t>
            </a:r>
          </a:p>
          <a:p>
            <a:pPr>
              <a:spcBef>
                <a:spcPts val="0"/>
              </a:spcBef>
              <a:spcAft>
                <a:spcPts val="600"/>
              </a:spcAft>
            </a:pPr>
            <a:endParaRPr lang="en-US" sz="1200" baseline="0" dirty="0" smtClean="0">
              <a:effectLst/>
              <a:latin typeface="Arial" panose="020B0604020202020204" pitchFamily="34" charset="0"/>
              <a:cs typeface="Arial" panose="020B0604020202020204" pitchFamily="34" charset="0"/>
            </a:endParaRPr>
          </a:p>
          <a:p>
            <a:pPr marL="0" marR="0" indent="0" algn="l" defTabSz="914400" rtl="0" eaLnBrk="0" fontAlgn="base" latinLnBrk="0" hangingPunct="0">
              <a:spcBef>
                <a:spcPts val="0"/>
              </a:spcBef>
              <a:spcAft>
                <a:spcPts val="600"/>
              </a:spcAft>
              <a:buClrTx/>
              <a:buSzTx/>
              <a:buFontTx/>
              <a:buNone/>
              <a:tabLst/>
              <a:defRPr/>
            </a:pPr>
            <a:r>
              <a:rPr lang="en-US" sz="1200" b="1" dirty="0" smtClean="0">
                <a:latin typeface="Arial" panose="020B0604020202020204" pitchFamily="34" charset="0"/>
                <a:cs typeface="Arial" panose="020B0604020202020204" pitchFamily="34" charset="0"/>
              </a:rPr>
              <a:t>GO</a:t>
            </a:r>
            <a:r>
              <a:rPr lang="en-US" sz="1200" b="0" dirty="0" smtClean="0">
                <a:latin typeface="Arial" panose="020B0604020202020204" pitchFamily="34" charset="0"/>
                <a:cs typeface="Arial" panose="020B0604020202020204" pitchFamily="34" charset="0"/>
              </a:rPr>
              <a:t> t</a:t>
            </a:r>
            <a:r>
              <a:rPr lang="en-US" sz="1200" baseline="0" dirty="0" smtClean="0">
                <a:latin typeface="Arial" panose="020B0604020202020204" pitchFamily="34" charset="0"/>
                <a:cs typeface="Arial" panose="020B0604020202020204" pitchFamily="34" charset="0"/>
              </a:rPr>
              <a:t>o next slide.</a:t>
            </a:r>
            <a:endParaRPr lang="en-US" sz="1200" kern="1200" dirty="0" smtClean="0">
              <a:effectLst/>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E56C1B69-6936-4942-9916-14430690B8EB}" type="slidenum">
              <a:rPr lang="en-US" smtClean="0"/>
              <a:pPr>
                <a:defRPr/>
              </a:pPr>
              <a:t>44</a:t>
            </a:fld>
            <a:endParaRPr lang="en-US" dirty="0"/>
          </a:p>
        </p:txBody>
      </p:sp>
    </p:spTree>
    <p:extLst>
      <p:ext uri="{BB962C8B-B14F-4D97-AF65-F5344CB8AC3E}">
        <p14:creationId xmlns:p14="http://schemas.microsoft.com/office/powerpoint/2010/main" val="32273642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1" y="4387136"/>
            <a:ext cx="5608320" cy="4271834"/>
          </a:xfrm>
        </p:spPr>
        <p:txBody>
          <a:bodyPr/>
          <a:lstStyle/>
          <a:p>
            <a:pPr>
              <a:spcAft>
                <a:spcPts val="596"/>
              </a:spcAft>
            </a:pPr>
            <a:r>
              <a:rPr lang="en-US" sz="1200" b="0" baseline="0" dirty="0" smtClean="0">
                <a:latin typeface="Arial" pitchFamily="34" charset="0"/>
                <a:cs typeface="Arial" pitchFamily="34" charset="0"/>
              </a:rPr>
              <a:t>&lt;</a:t>
            </a:r>
            <a:r>
              <a:rPr lang="en-US" sz="1200" b="1" baseline="0" dirty="0" smtClean="0">
                <a:latin typeface="Arial" pitchFamily="34" charset="0"/>
                <a:cs typeface="Arial" pitchFamily="34" charset="0"/>
              </a:rPr>
              <a:t>READ</a:t>
            </a:r>
            <a:r>
              <a:rPr lang="en-US" sz="1200" b="0" baseline="0" dirty="0" smtClean="0">
                <a:latin typeface="Arial" pitchFamily="34" charset="0"/>
                <a:cs typeface="Arial" pitchFamily="34" charset="0"/>
              </a:rPr>
              <a:t> the question.&gt;</a:t>
            </a:r>
          </a:p>
          <a:p>
            <a:pPr>
              <a:spcAft>
                <a:spcPts val="596"/>
              </a:spcAft>
            </a:pPr>
            <a:endParaRPr lang="en-US" sz="1200" b="0" baseline="0" dirty="0" smtClean="0">
              <a:latin typeface="Arial" pitchFamily="34" charset="0"/>
              <a:cs typeface="Arial" pitchFamily="34" charset="0"/>
            </a:endParaRPr>
          </a:p>
          <a:p>
            <a:pPr marL="0" marR="0" indent="0" algn="l" defTabSz="914400" rtl="0" eaLnBrk="0" fontAlgn="base" latinLnBrk="0" hangingPunct="0">
              <a:spcBef>
                <a:spcPct val="30000"/>
              </a:spcBef>
              <a:spcAft>
                <a:spcPts val="596"/>
              </a:spcAft>
              <a:buClrTx/>
              <a:buSzTx/>
              <a:buFontTx/>
              <a:buNone/>
              <a:tabLst/>
              <a:defRPr/>
            </a:pPr>
            <a:r>
              <a:rPr lang="en-US" sz="1200" b="0" baseline="0" dirty="0" smtClean="0">
                <a:latin typeface="Arial" pitchFamily="34" charset="0"/>
                <a:cs typeface="Arial" pitchFamily="34" charset="0"/>
              </a:rPr>
              <a:t>&lt;</a:t>
            </a:r>
            <a:r>
              <a:rPr lang="en-US" sz="1200" b="1" baseline="0" dirty="0" smtClean="0">
                <a:latin typeface="Arial" panose="020B0604020202020204" pitchFamily="34" charset="0"/>
                <a:cs typeface="Arial" panose="020B0604020202020204" pitchFamily="34" charset="0"/>
              </a:rPr>
              <a:t>ELICIT </a:t>
            </a:r>
            <a:r>
              <a:rPr lang="en-US" sz="1200" b="0" baseline="0" dirty="0" smtClean="0">
                <a:latin typeface="Arial" panose="020B0604020202020204" pitchFamily="34" charset="0"/>
                <a:cs typeface="Arial" panose="020B0604020202020204" pitchFamily="34" charset="0"/>
              </a:rPr>
              <a:t>answers from the participants.&gt;</a:t>
            </a:r>
          </a:p>
          <a:p>
            <a:pPr>
              <a:spcAft>
                <a:spcPts val="596"/>
              </a:spcAft>
            </a:pPr>
            <a:endParaRPr lang="en-US" sz="1200" b="0" baseline="0" dirty="0" smtClean="0">
              <a:latin typeface="Arial" panose="020B0604020202020204" pitchFamily="34" charset="0"/>
              <a:cs typeface="Arial" panose="020B0604020202020204" pitchFamily="34" charset="0"/>
            </a:endParaRPr>
          </a:p>
          <a:p>
            <a:pPr>
              <a:spcAft>
                <a:spcPts val="596"/>
              </a:spcAft>
            </a:pPr>
            <a:r>
              <a:rPr lang="en-US" sz="1200" b="0" baseline="0" dirty="0" smtClean="0">
                <a:latin typeface="Arial" panose="020B0604020202020204" pitchFamily="34" charset="0"/>
                <a:cs typeface="Arial" panose="020B0604020202020204" pitchFamily="34" charset="0"/>
              </a:rPr>
              <a:t>&lt;</a:t>
            </a:r>
            <a:r>
              <a:rPr lang="en-US" sz="1200" b="1" baseline="0" dirty="0" smtClean="0">
                <a:latin typeface="Arial" pitchFamily="34" charset="0"/>
                <a:cs typeface="Arial" pitchFamily="34" charset="0"/>
              </a:rPr>
              <a:t>CLICK</a:t>
            </a:r>
            <a:r>
              <a:rPr lang="en-US" sz="1200" b="0" baseline="0" dirty="0" smtClean="0">
                <a:latin typeface="Arial" pitchFamily="34" charset="0"/>
                <a:cs typeface="Arial" pitchFamily="34" charset="0"/>
              </a:rPr>
              <a:t> for correct answer to appear.&gt;</a:t>
            </a:r>
          </a:p>
          <a:p>
            <a:pPr>
              <a:spcAft>
                <a:spcPts val="596"/>
              </a:spcAft>
            </a:pPr>
            <a:endParaRPr lang="en-US" sz="1200" b="0" baseline="0" dirty="0" smtClean="0">
              <a:latin typeface="Arial" pitchFamily="34" charset="0"/>
              <a:cs typeface="Arial" pitchFamily="34" charset="0"/>
            </a:endParaRPr>
          </a:p>
          <a:p>
            <a:pPr>
              <a:spcAft>
                <a:spcPts val="596"/>
              </a:spcAft>
            </a:pPr>
            <a:r>
              <a:rPr lang="en-US" sz="1200" b="1" baseline="0" dirty="0" smtClean="0">
                <a:latin typeface="Arial" pitchFamily="34" charset="0"/>
                <a:cs typeface="Arial" pitchFamily="34" charset="0"/>
              </a:rPr>
              <a:t>SAY:</a:t>
            </a:r>
          </a:p>
          <a:p>
            <a:pPr>
              <a:spcBef>
                <a:spcPts val="0"/>
              </a:spcBef>
              <a:spcAft>
                <a:spcPts val="600"/>
              </a:spcAft>
            </a:pPr>
            <a:endParaRPr lang="en-US" sz="1200" dirty="0" smtClean="0">
              <a:effectLst/>
              <a:latin typeface="Arial" panose="020B0604020202020204" pitchFamily="34" charset="0"/>
              <a:cs typeface="Arial" panose="020B0604020202020204" pitchFamily="34" charset="0"/>
            </a:endParaRPr>
          </a:p>
          <a:p>
            <a:pPr>
              <a:spcBef>
                <a:spcPts val="0"/>
              </a:spcBef>
              <a:spcAft>
                <a:spcPts val="600"/>
              </a:spcAft>
            </a:pPr>
            <a:r>
              <a:rPr lang="en-US" sz="1200" dirty="0" smtClean="0">
                <a:effectLst/>
                <a:latin typeface="Arial" panose="020B0604020202020204" pitchFamily="34" charset="0"/>
                <a:cs typeface="Arial" panose="020B0604020202020204" pitchFamily="34" charset="0"/>
              </a:rPr>
              <a:t>The</a:t>
            </a:r>
            <a:r>
              <a:rPr lang="en-US" sz="1200" baseline="0" dirty="0" smtClean="0">
                <a:effectLst/>
                <a:latin typeface="Arial" panose="020B0604020202020204" pitchFamily="34" charset="0"/>
                <a:cs typeface="Arial" panose="020B0604020202020204" pitchFamily="34" charset="0"/>
              </a:rPr>
              <a:t> correct answer is C, person, place, time.</a:t>
            </a:r>
          </a:p>
          <a:p>
            <a:pPr>
              <a:spcBef>
                <a:spcPts val="0"/>
              </a:spcBef>
              <a:spcAft>
                <a:spcPts val="600"/>
              </a:spcAft>
            </a:pPr>
            <a:endParaRPr lang="en-US" sz="1200" baseline="0" dirty="0" smtClean="0">
              <a:effectLst/>
              <a:latin typeface="Arial" panose="020B0604020202020204" pitchFamily="34" charset="0"/>
              <a:cs typeface="Arial" panose="020B0604020202020204" pitchFamily="34" charset="0"/>
            </a:endParaRPr>
          </a:p>
          <a:p>
            <a:pPr marL="0" marR="0" indent="0" algn="l" defTabSz="914400" rtl="0" eaLnBrk="0" fontAlgn="base" latinLnBrk="0" hangingPunct="0">
              <a:spcBef>
                <a:spcPts val="0"/>
              </a:spcBef>
              <a:spcAft>
                <a:spcPts val="600"/>
              </a:spcAft>
              <a:buClrTx/>
              <a:buSzTx/>
              <a:buFontTx/>
              <a:buNone/>
              <a:tabLst/>
              <a:defRPr/>
            </a:pPr>
            <a:r>
              <a:rPr lang="en-US" sz="1200" b="1" dirty="0" smtClean="0">
                <a:latin typeface="Arial" panose="020B0604020202020204" pitchFamily="34" charset="0"/>
                <a:cs typeface="Arial" panose="020B0604020202020204" pitchFamily="34" charset="0"/>
              </a:rPr>
              <a:t>GO</a:t>
            </a:r>
            <a:r>
              <a:rPr lang="en-US" sz="1200" b="0" dirty="0" smtClean="0">
                <a:latin typeface="Arial" panose="020B0604020202020204" pitchFamily="34" charset="0"/>
                <a:cs typeface="Arial" panose="020B0604020202020204" pitchFamily="34" charset="0"/>
              </a:rPr>
              <a:t> t</a:t>
            </a:r>
            <a:r>
              <a:rPr lang="en-US" sz="1200" baseline="0" dirty="0" smtClean="0">
                <a:latin typeface="Arial" panose="020B0604020202020204" pitchFamily="34" charset="0"/>
                <a:cs typeface="Arial" panose="020B0604020202020204" pitchFamily="34" charset="0"/>
              </a:rPr>
              <a:t>o next slide.</a:t>
            </a:r>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E56C1B69-6936-4942-9916-14430690B8EB}" type="slidenum">
              <a:rPr lang="en-US" smtClean="0"/>
              <a:pPr>
                <a:defRPr/>
              </a:pPr>
              <a:t>45</a:t>
            </a:fld>
            <a:endParaRPr lang="en-US" dirty="0"/>
          </a:p>
        </p:txBody>
      </p:sp>
    </p:spTree>
    <p:extLst>
      <p:ext uri="{BB962C8B-B14F-4D97-AF65-F5344CB8AC3E}">
        <p14:creationId xmlns:p14="http://schemas.microsoft.com/office/powerpoint/2010/main" val="175715676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1" y="4387136"/>
            <a:ext cx="5608320" cy="4295688"/>
          </a:xfrm>
        </p:spPr>
        <p:txBody>
          <a:bodyPr/>
          <a:lstStyle/>
          <a:p>
            <a:pPr>
              <a:spcAft>
                <a:spcPts val="596"/>
              </a:spcAft>
            </a:pPr>
            <a:r>
              <a:rPr lang="en-US" sz="1200" b="0" baseline="0" dirty="0" smtClean="0">
                <a:latin typeface="Arial" pitchFamily="34" charset="0"/>
                <a:cs typeface="Arial" pitchFamily="34" charset="0"/>
              </a:rPr>
              <a:t>&lt;</a:t>
            </a:r>
            <a:r>
              <a:rPr lang="en-US" sz="1200" b="1" baseline="0" dirty="0" smtClean="0">
                <a:latin typeface="Arial" pitchFamily="34" charset="0"/>
                <a:cs typeface="Arial" pitchFamily="34" charset="0"/>
              </a:rPr>
              <a:t>READ </a:t>
            </a:r>
            <a:r>
              <a:rPr lang="en-US" sz="1200" b="0" baseline="0" dirty="0" smtClean="0">
                <a:latin typeface="Arial" pitchFamily="34" charset="0"/>
                <a:cs typeface="Arial" pitchFamily="34" charset="0"/>
              </a:rPr>
              <a:t>the question.&gt;</a:t>
            </a:r>
          </a:p>
          <a:p>
            <a:pPr>
              <a:spcAft>
                <a:spcPts val="596"/>
              </a:spcAft>
            </a:pPr>
            <a:endParaRPr lang="en-US" sz="1200" b="0" baseline="0" dirty="0" smtClean="0">
              <a:latin typeface="Arial" pitchFamily="34" charset="0"/>
              <a:cs typeface="Arial" pitchFamily="34" charset="0"/>
            </a:endParaRPr>
          </a:p>
          <a:p>
            <a:pPr marL="0" marR="0" indent="0" algn="l" defTabSz="914400" rtl="0" eaLnBrk="0" fontAlgn="base" latinLnBrk="0" hangingPunct="0">
              <a:spcBef>
                <a:spcPct val="30000"/>
              </a:spcBef>
              <a:spcAft>
                <a:spcPts val="596"/>
              </a:spcAft>
              <a:buClrTx/>
              <a:buSzTx/>
              <a:buFontTx/>
              <a:buNone/>
              <a:tabLst/>
              <a:defRPr/>
            </a:pPr>
            <a:r>
              <a:rPr lang="en-US" sz="1200" b="0" baseline="0" dirty="0" smtClean="0">
                <a:latin typeface="Arial" pitchFamily="34" charset="0"/>
                <a:cs typeface="Arial" pitchFamily="34" charset="0"/>
              </a:rPr>
              <a:t>&lt;</a:t>
            </a:r>
            <a:r>
              <a:rPr lang="en-US" sz="1200" b="1" baseline="0" dirty="0" smtClean="0">
                <a:latin typeface="Arial" panose="020B0604020202020204" pitchFamily="34" charset="0"/>
                <a:cs typeface="Arial" panose="020B0604020202020204" pitchFamily="34" charset="0"/>
              </a:rPr>
              <a:t>ELICIT</a:t>
            </a:r>
            <a:r>
              <a:rPr lang="en-US" sz="1200" b="0" baseline="0" dirty="0" smtClean="0">
                <a:latin typeface="Arial" panose="020B0604020202020204" pitchFamily="34" charset="0"/>
                <a:cs typeface="Arial" panose="020B0604020202020204" pitchFamily="34" charset="0"/>
              </a:rPr>
              <a:t> answers from the participants.&gt;</a:t>
            </a:r>
          </a:p>
          <a:p>
            <a:pPr>
              <a:spcAft>
                <a:spcPts val="596"/>
              </a:spcAft>
            </a:pPr>
            <a:endParaRPr lang="en-US" sz="1200" b="0" baseline="0" dirty="0" smtClean="0">
              <a:latin typeface="Arial" panose="020B0604020202020204" pitchFamily="34" charset="0"/>
              <a:cs typeface="Arial" panose="020B0604020202020204" pitchFamily="34" charset="0"/>
            </a:endParaRPr>
          </a:p>
          <a:p>
            <a:pPr marL="0" marR="0" indent="0" algn="l" defTabSz="914400" rtl="0" eaLnBrk="0" fontAlgn="base" latinLnBrk="0" hangingPunct="0">
              <a:spcBef>
                <a:spcPct val="30000"/>
              </a:spcBef>
              <a:spcAft>
                <a:spcPts val="596"/>
              </a:spcAft>
              <a:buClrTx/>
              <a:buSzTx/>
              <a:buFontTx/>
              <a:buNone/>
              <a:tabLst/>
              <a:defRPr/>
            </a:pPr>
            <a:r>
              <a:rPr lang="en-US" sz="1200" b="0" baseline="0" dirty="0" smtClean="0">
                <a:latin typeface="Arial" panose="020B0604020202020204" pitchFamily="34" charset="0"/>
                <a:cs typeface="Arial" panose="020B0604020202020204" pitchFamily="34" charset="0"/>
              </a:rPr>
              <a:t>&lt;</a:t>
            </a:r>
            <a:r>
              <a:rPr lang="en-US" sz="1200" b="1" baseline="0" dirty="0" smtClean="0">
                <a:latin typeface="Arial" pitchFamily="34" charset="0"/>
                <a:cs typeface="Arial" pitchFamily="34" charset="0"/>
              </a:rPr>
              <a:t>CLICK</a:t>
            </a:r>
            <a:r>
              <a:rPr lang="en-US" sz="1200" b="0" baseline="0" dirty="0" smtClean="0">
                <a:latin typeface="Arial" pitchFamily="34" charset="0"/>
                <a:cs typeface="Arial" pitchFamily="34" charset="0"/>
              </a:rPr>
              <a:t> for correct answer to appear.&gt;</a:t>
            </a:r>
          </a:p>
          <a:p>
            <a:pPr>
              <a:spcAft>
                <a:spcPts val="596"/>
              </a:spcAft>
            </a:pPr>
            <a:endParaRPr lang="en-US" sz="1200" b="0" baseline="0" dirty="0" smtClean="0">
              <a:latin typeface="Arial" pitchFamily="34" charset="0"/>
              <a:cs typeface="Arial" pitchFamily="34" charset="0"/>
            </a:endParaRPr>
          </a:p>
          <a:p>
            <a:pPr>
              <a:spcAft>
                <a:spcPts val="596"/>
              </a:spcAft>
            </a:pPr>
            <a:r>
              <a:rPr lang="en-US" sz="1200" b="1" baseline="0" dirty="0" smtClean="0">
                <a:latin typeface="Arial" pitchFamily="34" charset="0"/>
                <a:cs typeface="Arial" pitchFamily="34" charset="0"/>
              </a:rPr>
              <a:t>SAY:</a:t>
            </a:r>
          </a:p>
          <a:p>
            <a:pPr>
              <a:spcBef>
                <a:spcPts val="0"/>
              </a:spcBef>
              <a:spcAft>
                <a:spcPts val="600"/>
              </a:spcAft>
            </a:pPr>
            <a:endParaRPr lang="en-US" sz="1200" dirty="0" smtClean="0">
              <a:effectLst/>
              <a:latin typeface="Arial" panose="020B0604020202020204" pitchFamily="34" charset="0"/>
              <a:cs typeface="Arial" panose="020B0604020202020204" pitchFamily="34" charset="0"/>
            </a:endParaRPr>
          </a:p>
          <a:p>
            <a:pPr>
              <a:spcBef>
                <a:spcPts val="0"/>
              </a:spcBef>
              <a:spcAft>
                <a:spcPts val="600"/>
              </a:spcAft>
            </a:pPr>
            <a:r>
              <a:rPr lang="en-US" sz="1200" dirty="0" smtClean="0">
                <a:effectLst/>
                <a:latin typeface="Arial" panose="020B0604020202020204" pitchFamily="34" charset="0"/>
                <a:cs typeface="Arial" panose="020B0604020202020204" pitchFamily="34" charset="0"/>
              </a:rPr>
              <a:t>The</a:t>
            </a:r>
            <a:r>
              <a:rPr lang="en-US" sz="1200" baseline="0" dirty="0" smtClean="0">
                <a:effectLst/>
                <a:latin typeface="Arial" panose="020B0604020202020204" pitchFamily="34" charset="0"/>
                <a:cs typeface="Arial" panose="020B0604020202020204" pitchFamily="34" charset="0"/>
              </a:rPr>
              <a:t> correct answer is C, newspaper articles.</a:t>
            </a:r>
          </a:p>
          <a:p>
            <a:pPr>
              <a:spcBef>
                <a:spcPts val="0"/>
              </a:spcBef>
              <a:spcAft>
                <a:spcPts val="600"/>
              </a:spcAft>
            </a:pPr>
            <a:endParaRPr lang="en-US" sz="1200" baseline="0" dirty="0" smtClean="0">
              <a:effectLst/>
              <a:latin typeface="Arial" panose="020B0604020202020204" pitchFamily="34" charset="0"/>
              <a:cs typeface="Arial" panose="020B0604020202020204" pitchFamily="34" charset="0"/>
            </a:endParaRPr>
          </a:p>
          <a:p>
            <a:pPr marL="0" marR="0" indent="0" algn="l" defTabSz="914400" rtl="0" eaLnBrk="0" fontAlgn="base" latinLnBrk="0" hangingPunct="0">
              <a:spcBef>
                <a:spcPts val="0"/>
              </a:spcBef>
              <a:spcAft>
                <a:spcPts val="600"/>
              </a:spcAft>
              <a:buClrTx/>
              <a:buSzTx/>
              <a:buFontTx/>
              <a:buNone/>
              <a:tabLst/>
              <a:defRPr/>
            </a:pPr>
            <a:r>
              <a:rPr lang="en-US" sz="1200" b="1" dirty="0" smtClean="0">
                <a:latin typeface="Arial" panose="020B0604020202020204" pitchFamily="34" charset="0"/>
                <a:cs typeface="Arial" panose="020B0604020202020204" pitchFamily="34" charset="0"/>
              </a:rPr>
              <a:t>GO</a:t>
            </a:r>
            <a:r>
              <a:rPr lang="en-US" sz="1200" b="0" dirty="0" smtClean="0">
                <a:latin typeface="Arial" panose="020B0604020202020204" pitchFamily="34" charset="0"/>
                <a:cs typeface="Arial" panose="020B0604020202020204" pitchFamily="34" charset="0"/>
              </a:rPr>
              <a:t> t</a:t>
            </a:r>
            <a:r>
              <a:rPr lang="en-US" sz="1200" baseline="0" dirty="0" smtClean="0">
                <a:latin typeface="Arial" panose="020B0604020202020204" pitchFamily="34" charset="0"/>
                <a:cs typeface="Arial" panose="020B0604020202020204" pitchFamily="34" charset="0"/>
              </a:rPr>
              <a:t>o next slide.</a:t>
            </a:r>
            <a:endParaRPr lang="en-US" sz="1200" kern="1200" dirty="0" smtClean="0">
              <a:effectLst/>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E56C1B69-6936-4942-9916-14430690B8EB}" type="slidenum">
              <a:rPr lang="en-US" smtClean="0"/>
              <a:pPr>
                <a:defRPr/>
              </a:pPr>
              <a:t>46</a:t>
            </a:fld>
            <a:endParaRPr lang="en-US" dirty="0"/>
          </a:p>
        </p:txBody>
      </p:sp>
    </p:spTree>
    <p:extLst>
      <p:ext uri="{BB962C8B-B14F-4D97-AF65-F5344CB8AC3E}">
        <p14:creationId xmlns:p14="http://schemas.microsoft.com/office/powerpoint/2010/main" val="175715676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imes New Roman" pitchFamily="18" charset="0"/>
                <a:cs typeface="Times New Roman" pitchFamily="18" charset="0"/>
              </a:defRPr>
            </a:lvl1pPr>
            <a:lvl2pPr marL="751494" indent="-289036" eaLnBrk="0" hangingPunct="0">
              <a:defRPr sz="2800">
                <a:solidFill>
                  <a:schemeClr val="tx1"/>
                </a:solidFill>
                <a:latin typeface="Times New Roman" pitchFamily="18" charset="0"/>
                <a:cs typeface="Times New Roman" pitchFamily="18" charset="0"/>
              </a:defRPr>
            </a:lvl2pPr>
            <a:lvl3pPr marL="1156145" indent="-231229" eaLnBrk="0" hangingPunct="0">
              <a:defRPr sz="2800">
                <a:solidFill>
                  <a:schemeClr val="tx1"/>
                </a:solidFill>
                <a:latin typeface="Times New Roman" pitchFamily="18" charset="0"/>
                <a:cs typeface="Times New Roman" pitchFamily="18" charset="0"/>
              </a:defRPr>
            </a:lvl3pPr>
            <a:lvl4pPr marL="1618602" indent="-231229" eaLnBrk="0" hangingPunct="0">
              <a:defRPr sz="2800">
                <a:solidFill>
                  <a:schemeClr val="tx1"/>
                </a:solidFill>
                <a:latin typeface="Times New Roman" pitchFamily="18" charset="0"/>
                <a:cs typeface="Times New Roman" pitchFamily="18" charset="0"/>
              </a:defRPr>
            </a:lvl4pPr>
            <a:lvl5pPr marL="2081060" indent="-231229" eaLnBrk="0" hangingPunct="0">
              <a:defRPr sz="2800">
                <a:solidFill>
                  <a:schemeClr val="tx1"/>
                </a:solidFill>
                <a:latin typeface="Times New Roman" pitchFamily="18" charset="0"/>
                <a:cs typeface="Times New Roman" pitchFamily="18" charset="0"/>
              </a:defRPr>
            </a:lvl5pPr>
            <a:lvl6pPr marL="2543518" indent="-231229" eaLnBrk="0" fontAlgn="base" hangingPunct="0">
              <a:spcBef>
                <a:spcPct val="0"/>
              </a:spcBef>
              <a:spcAft>
                <a:spcPct val="0"/>
              </a:spcAft>
              <a:defRPr sz="2800">
                <a:solidFill>
                  <a:schemeClr val="tx1"/>
                </a:solidFill>
                <a:latin typeface="Times New Roman" pitchFamily="18" charset="0"/>
                <a:cs typeface="Times New Roman" pitchFamily="18" charset="0"/>
              </a:defRPr>
            </a:lvl6pPr>
            <a:lvl7pPr marL="3005976" indent="-231229" eaLnBrk="0" fontAlgn="base" hangingPunct="0">
              <a:spcBef>
                <a:spcPct val="0"/>
              </a:spcBef>
              <a:spcAft>
                <a:spcPct val="0"/>
              </a:spcAft>
              <a:defRPr sz="2800">
                <a:solidFill>
                  <a:schemeClr val="tx1"/>
                </a:solidFill>
                <a:latin typeface="Times New Roman" pitchFamily="18" charset="0"/>
                <a:cs typeface="Times New Roman" pitchFamily="18" charset="0"/>
              </a:defRPr>
            </a:lvl7pPr>
            <a:lvl8pPr marL="3468434" indent="-231229" eaLnBrk="0" fontAlgn="base" hangingPunct="0">
              <a:spcBef>
                <a:spcPct val="0"/>
              </a:spcBef>
              <a:spcAft>
                <a:spcPct val="0"/>
              </a:spcAft>
              <a:defRPr sz="2800">
                <a:solidFill>
                  <a:schemeClr val="tx1"/>
                </a:solidFill>
                <a:latin typeface="Times New Roman" pitchFamily="18" charset="0"/>
                <a:cs typeface="Times New Roman" pitchFamily="18" charset="0"/>
              </a:defRPr>
            </a:lvl8pPr>
            <a:lvl9pPr marL="3930891" indent="-231229" eaLnBrk="0" fontAlgn="base" hangingPunct="0">
              <a:spcBef>
                <a:spcPct val="0"/>
              </a:spcBef>
              <a:spcAft>
                <a:spcPct val="0"/>
              </a:spcAft>
              <a:defRPr sz="2800">
                <a:solidFill>
                  <a:schemeClr val="tx1"/>
                </a:solidFill>
                <a:latin typeface="Times New Roman" pitchFamily="18" charset="0"/>
                <a:cs typeface="Times New Roman" pitchFamily="18" charset="0"/>
              </a:defRPr>
            </a:lvl9pPr>
          </a:lstStyle>
          <a:p>
            <a:pPr eaLnBrk="1" hangingPunct="1"/>
            <a:fld id="{A235A986-4A52-4307-B181-EBEFAD0E0B0A}" type="slidenum">
              <a:rPr lang="en-US" sz="1200">
                <a:latin typeface="Arial" charset="0"/>
                <a:cs typeface="Arial" charset="0"/>
              </a:rPr>
              <a:pPr eaLnBrk="1" hangingPunct="1"/>
              <a:t>47</a:t>
            </a:fld>
            <a:endParaRPr lang="en-US" sz="1200" dirty="0">
              <a:latin typeface="Arial" charset="0"/>
              <a:cs typeface="Arial" charset="0"/>
            </a:endParaRPr>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xfrm>
            <a:off x="701041" y="4387135"/>
            <a:ext cx="5608320" cy="720586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1" kern="1200" dirty="0" smtClean="0">
                <a:solidFill>
                  <a:schemeClr val="tx1"/>
                </a:solidFill>
                <a:effectLst/>
                <a:latin typeface="Arial" pitchFamily="34" charset="0"/>
                <a:ea typeface="+mn-ea"/>
                <a:cs typeface="Arial" pitchFamily="34" charset="0"/>
              </a:rPr>
              <a:t>SAY: </a:t>
            </a:r>
            <a:endParaRPr lang="en-US" sz="1200" kern="1200" dirty="0" smtClean="0">
              <a:solidFill>
                <a:schemeClr val="tx1"/>
              </a:solidFill>
              <a:effectLst/>
              <a:latin typeface="Arial" pitchFamily="34" charset="0"/>
              <a:ea typeface="+mn-ea"/>
              <a:cs typeface="Arial" pitchFamily="34" charset="0"/>
            </a:endParaRPr>
          </a:p>
          <a:p>
            <a:endParaRPr lang="en-US" sz="1200" kern="1200" dirty="0" smtClean="0">
              <a:solidFill>
                <a:schemeClr val="tx1"/>
              </a:solidFill>
              <a:effectLst/>
              <a:latin typeface="Arial" pitchFamily="34" charset="0"/>
              <a:ea typeface="+mn-ea"/>
              <a:cs typeface="Arial" pitchFamily="34" charset="0"/>
            </a:endParaRPr>
          </a:p>
          <a:p>
            <a:r>
              <a:rPr lang="en-US" sz="1200" kern="1200" dirty="0" smtClean="0">
                <a:solidFill>
                  <a:schemeClr val="tx1"/>
                </a:solidFill>
                <a:effectLst/>
                <a:latin typeface="Arial" pitchFamily="34" charset="0"/>
                <a:ea typeface="+mn-ea"/>
                <a:cs typeface="Arial" pitchFamily="34" charset="0"/>
              </a:rPr>
              <a:t>Finally, let’s identify the steps of surveillance-based action.</a:t>
            </a:r>
          </a:p>
          <a:p>
            <a:r>
              <a:rPr lang="en-US" sz="1200" b="1" kern="1200" dirty="0" smtClean="0">
                <a:solidFill>
                  <a:schemeClr val="tx1"/>
                </a:solidFill>
                <a:effectLst/>
                <a:latin typeface="Arial" pitchFamily="34" charset="0"/>
                <a:ea typeface="+mn-ea"/>
                <a:cs typeface="Arial" pitchFamily="34" charset="0"/>
              </a:rPr>
              <a:t> </a:t>
            </a:r>
            <a:endParaRPr lang="en-US" sz="1200" kern="1200" dirty="0" smtClean="0">
              <a:solidFill>
                <a:schemeClr val="tx1"/>
              </a:solidFill>
              <a:effectLst/>
              <a:latin typeface="Arial" pitchFamily="34" charset="0"/>
              <a:ea typeface="+mn-ea"/>
              <a:cs typeface="Arial" pitchFamily="34" charset="0"/>
            </a:endParaRPr>
          </a:p>
          <a:p>
            <a:r>
              <a:rPr lang="en-US" sz="1200" kern="1200" dirty="0" smtClean="0">
                <a:solidFill>
                  <a:schemeClr val="tx1"/>
                </a:solidFill>
                <a:effectLst/>
                <a:latin typeface="Arial" pitchFamily="34" charset="0"/>
                <a:ea typeface="+mn-ea"/>
                <a:cs typeface="Arial" pitchFamily="34" charset="0"/>
              </a:rPr>
              <a:t>Public health surveillance-based action includes</a:t>
            </a:r>
            <a:r>
              <a:rPr lang="en-US" sz="1200" kern="1200" baseline="0" dirty="0" smtClean="0">
                <a:solidFill>
                  <a:schemeClr val="tx1"/>
                </a:solidFill>
                <a:effectLst/>
                <a:latin typeface="Arial" pitchFamily="34" charset="0"/>
                <a:ea typeface="+mn-ea"/>
                <a:cs typeface="Arial" pitchFamily="34" charset="0"/>
              </a:rPr>
              <a:t> t</a:t>
            </a:r>
            <a:r>
              <a:rPr lang="en-US" sz="1200" kern="1200" dirty="0" smtClean="0">
                <a:solidFill>
                  <a:schemeClr val="tx1"/>
                </a:solidFill>
                <a:effectLst/>
                <a:latin typeface="Arial" pitchFamily="34" charset="0"/>
                <a:ea typeface="+mn-ea"/>
                <a:cs typeface="Arial" pitchFamily="34" charset="0"/>
              </a:rPr>
              <a:t>he following five steps:</a:t>
            </a:r>
          </a:p>
          <a:p>
            <a:endParaRPr lang="en-US" sz="1200" kern="1200" dirty="0" smtClean="0">
              <a:solidFill>
                <a:schemeClr val="tx1"/>
              </a:solidFill>
              <a:effectLst/>
              <a:latin typeface="Arial" pitchFamily="34" charset="0"/>
              <a:ea typeface="+mn-ea"/>
              <a:cs typeface="Arial" pitchFamily="34" charset="0"/>
            </a:endParaRPr>
          </a:p>
          <a:p>
            <a:pPr lvl="0"/>
            <a:r>
              <a:rPr lang="en-US" sz="1200" kern="1200" dirty="0" smtClean="0">
                <a:solidFill>
                  <a:schemeClr val="tx1"/>
                </a:solidFill>
                <a:effectLst/>
                <a:latin typeface="Arial" pitchFamily="34" charset="0"/>
                <a:ea typeface="+mn-ea"/>
                <a:cs typeface="Arial" pitchFamily="34" charset="0"/>
              </a:rPr>
              <a:t>Describe the burden of or potential for disease;</a:t>
            </a:r>
          </a:p>
          <a:p>
            <a:pPr lvl="0"/>
            <a:endParaRPr lang="en-US" sz="1200" kern="1200" dirty="0" smtClean="0">
              <a:solidFill>
                <a:schemeClr val="tx1"/>
              </a:solidFill>
              <a:effectLst/>
              <a:latin typeface="Arial" pitchFamily="34" charset="0"/>
              <a:ea typeface="+mn-ea"/>
              <a:cs typeface="Arial" pitchFamily="34" charset="0"/>
            </a:endParaRPr>
          </a:p>
          <a:p>
            <a:pPr lvl="0"/>
            <a:r>
              <a:rPr lang="en-US" sz="1200" kern="1200" dirty="0" smtClean="0">
                <a:solidFill>
                  <a:schemeClr val="tx1"/>
                </a:solidFill>
                <a:effectLst/>
                <a:latin typeface="Arial" pitchFamily="34" charset="0"/>
                <a:ea typeface="+mn-ea"/>
                <a:cs typeface="Arial" pitchFamily="34" charset="0"/>
              </a:rPr>
              <a:t>Monitor trends and patterns in disease, risk factors, and agents;</a:t>
            </a:r>
          </a:p>
          <a:p>
            <a:pPr lvl="0"/>
            <a:endParaRPr lang="en-US" sz="1200" kern="1200" dirty="0" smtClean="0">
              <a:solidFill>
                <a:schemeClr val="tx1"/>
              </a:solidFill>
              <a:effectLst/>
              <a:latin typeface="Arial" pitchFamily="34" charset="0"/>
              <a:ea typeface="+mn-ea"/>
              <a:cs typeface="Arial" pitchFamily="34" charset="0"/>
            </a:endParaRPr>
          </a:p>
          <a:p>
            <a:pPr lvl="0"/>
            <a:r>
              <a:rPr lang="en-US" sz="1200" kern="1200" dirty="0" smtClean="0">
                <a:solidFill>
                  <a:schemeClr val="tx1"/>
                </a:solidFill>
                <a:effectLst/>
                <a:latin typeface="Arial" pitchFamily="34" charset="0"/>
                <a:ea typeface="+mn-ea"/>
                <a:cs typeface="Arial" pitchFamily="34" charset="0"/>
              </a:rPr>
              <a:t>Detect sudden changes in disease occurrence and distribution;</a:t>
            </a:r>
          </a:p>
          <a:p>
            <a:pPr lvl="0"/>
            <a:endParaRPr lang="en-US" sz="1200" kern="1200" dirty="0" smtClean="0">
              <a:solidFill>
                <a:schemeClr val="tx1"/>
              </a:solidFill>
              <a:effectLst/>
              <a:latin typeface="Arial" pitchFamily="34" charset="0"/>
              <a:ea typeface="+mn-ea"/>
              <a:cs typeface="Arial" pitchFamily="34" charset="0"/>
            </a:endParaRPr>
          </a:p>
          <a:p>
            <a:pPr lvl="0"/>
            <a:r>
              <a:rPr lang="en-US" sz="1200" kern="1200" dirty="0" smtClean="0">
                <a:solidFill>
                  <a:schemeClr val="tx1"/>
                </a:solidFill>
                <a:effectLst/>
                <a:latin typeface="Arial" pitchFamily="34" charset="0"/>
                <a:ea typeface="+mn-ea"/>
                <a:cs typeface="Arial" pitchFamily="34" charset="0"/>
              </a:rPr>
              <a:t>Provide data for programs, policies, and priorities; and</a:t>
            </a:r>
          </a:p>
          <a:p>
            <a:pPr lvl="0"/>
            <a:endParaRPr lang="en-US" sz="1200" kern="1200" dirty="0" smtClean="0">
              <a:solidFill>
                <a:schemeClr val="tx1"/>
              </a:solidFill>
              <a:effectLst/>
              <a:latin typeface="Arial" pitchFamily="34" charset="0"/>
              <a:ea typeface="+mn-ea"/>
              <a:cs typeface="Arial" pitchFamily="34" charset="0"/>
            </a:endParaRPr>
          </a:p>
          <a:p>
            <a:pPr lvl="0"/>
            <a:r>
              <a:rPr lang="en-US" sz="1200" kern="1200" dirty="0" smtClean="0">
                <a:solidFill>
                  <a:schemeClr val="tx1"/>
                </a:solidFill>
                <a:effectLst/>
                <a:latin typeface="Arial" pitchFamily="34" charset="0"/>
                <a:ea typeface="+mn-ea"/>
                <a:cs typeface="Arial" pitchFamily="34" charset="0"/>
              </a:rPr>
              <a:t>Evaluate prevention and control efforts.</a:t>
            </a:r>
          </a:p>
          <a:p>
            <a:r>
              <a:rPr lang="en-US" sz="1200" kern="1200" dirty="0" smtClean="0">
                <a:solidFill>
                  <a:schemeClr val="tx1"/>
                </a:solidFill>
                <a:effectLst/>
                <a:latin typeface="Arial" pitchFamily="34" charset="0"/>
                <a:ea typeface="+mn-ea"/>
                <a:cs typeface="Arial" pitchFamily="34" charset="0"/>
              </a:rPr>
              <a:t> </a:t>
            </a:r>
          </a:p>
          <a:p>
            <a:r>
              <a:rPr lang="en-US" sz="1200" b="0" kern="1200" dirty="0" smtClean="0">
                <a:solidFill>
                  <a:schemeClr val="tx1"/>
                </a:solidFill>
                <a:effectLst/>
                <a:latin typeface="Arial" pitchFamily="34" charset="0"/>
                <a:ea typeface="+mn-ea"/>
                <a:cs typeface="Arial" pitchFamily="34" charset="0"/>
              </a:rPr>
              <a:t>&lt;</a:t>
            </a:r>
            <a:r>
              <a:rPr lang="en-US" sz="1200" b="1" kern="1200" dirty="0" smtClean="0">
                <a:solidFill>
                  <a:schemeClr val="tx1"/>
                </a:solidFill>
                <a:effectLst/>
                <a:latin typeface="Arial" pitchFamily="34" charset="0"/>
                <a:ea typeface="+mn-ea"/>
                <a:cs typeface="Arial" pitchFamily="34" charset="0"/>
              </a:rPr>
              <a:t>IF TIME PERMITS</a:t>
            </a:r>
            <a:r>
              <a:rPr lang="en-US" sz="1200" kern="1200" dirty="0" smtClean="0">
                <a:solidFill>
                  <a:schemeClr val="tx1"/>
                </a:solidFill>
                <a:effectLst/>
                <a:latin typeface="Arial" pitchFamily="34" charset="0"/>
                <a:ea typeface="+mn-ea"/>
                <a:cs typeface="Arial" pitchFamily="34" charset="0"/>
              </a:rPr>
              <a:t>, bonus slides are available at the end of the module. Ask participants for input as to which example of surveillance-based action they would like to see </a:t>
            </a:r>
            <a:r>
              <a:rPr lang="en-US" sz="1200" b="1" kern="1200" dirty="0" smtClean="0">
                <a:solidFill>
                  <a:schemeClr val="tx1"/>
                </a:solidFill>
                <a:effectLst/>
                <a:latin typeface="Arial" pitchFamily="34" charset="0"/>
                <a:ea typeface="+mn-ea"/>
                <a:cs typeface="Arial" pitchFamily="34" charset="0"/>
              </a:rPr>
              <a:t>Describe</a:t>
            </a:r>
            <a:r>
              <a:rPr lang="en-US" sz="1200" kern="1200" dirty="0" smtClean="0">
                <a:solidFill>
                  <a:schemeClr val="tx1"/>
                </a:solidFill>
                <a:effectLst/>
                <a:latin typeface="Arial" pitchFamily="34" charset="0"/>
                <a:ea typeface="+mn-ea"/>
                <a:cs typeface="Arial" pitchFamily="34" charset="0"/>
              </a:rPr>
              <a:t>, </a:t>
            </a:r>
            <a:r>
              <a:rPr lang="en-US" sz="1200" b="1" kern="1200" dirty="0" smtClean="0">
                <a:solidFill>
                  <a:schemeClr val="tx1"/>
                </a:solidFill>
                <a:effectLst/>
                <a:latin typeface="Arial" pitchFamily="34" charset="0"/>
                <a:ea typeface="+mn-ea"/>
                <a:cs typeface="Arial" pitchFamily="34" charset="0"/>
              </a:rPr>
              <a:t>Monitor, Detect, Provide, or Evaluate, </a:t>
            </a:r>
            <a:r>
              <a:rPr lang="en-US" sz="1200" kern="1200" dirty="0" smtClean="0">
                <a:solidFill>
                  <a:schemeClr val="tx1"/>
                </a:solidFill>
                <a:effectLst/>
                <a:latin typeface="Arial" pitchFamily="34" charset="0"/>
                <a:ea typeface="+mn-ea"/>
                <a:cs typeface="Arial" pitchFamily="34" charset="0"/>
              </a:rPr>
              <a:t>then choose the appropriate slide to show as an example</a:t>
            </a:r>
            <a:r>
              <a:rPr lang="en-US" sz="1200" b="0" kern="1200" dirty="0" smtClean="0">
                <a:solidFill>
                  <a:schemeClr val="tx1"/>
                </a:solidFill>
                <a:effectLst/>
                <a:latin typeface="Arial" pitchFamily="34" charset="0"/>
                <a:ea typeface="+mn-ea"/>
                <a:cs typeface="Arial" pitchFamily="34" charset="0"/>
              </a:rPr>
              <a:t>.&gt;</a:t>
            </a:r>
          </a:p>
          <a:p>
            <a:pPr marL="0" indent="0" rtl="0">
              <a:buFont typeface="Arial" panose="020B0604020202020204" pitchFamily="34" charset="0"/>
              <a:buNone/>
            </a:pPr>
            <a:endParaRPr lang="en-US" sz="1200" b="0" i="0" u="none" strike="noStrike" kern="1200" baseline="0" dirty="0" smtClean="0">
              <a:solidFill>
                <a:schemeClr val="tx1"/>
              </a:solidFill>
              <a:latin typeface="Arial" pitchFamily="34" charset="0"/>
              <a:ea typeface="+mn-ea"/>
              <a:cs typeface="Arial" pitchFamily="34" charset="0"/>
            </a:endParaRPr>
          </a:p>
          <a:p>
            <a:pPr eaLnBrk="1" hangingPunct="1"/>
            <a:r>
              <a:rPr lang="en-US" b="1" dirty="0" smtClean="0"/>
              <a:t>GO</a:t>
            </a:r>
            <a:r>
              <a:rPr lang="en-US" b="0" dirty="0" smtClean="0"/>
              <a:t> t</a:t>
            </a:r>
            <a:r>
              <a:rPr lang="en-US" baseline="0" dirty="0" smtClean="0"/>
              <a:t>o next slide.</a:t>
            </a:r>
            <a:endParaRPr lang="en-US" dirty="0" smtClean="0"/>
          </a:p>
        </p:txBody>
      </p:sp>
    </p:spTree>
    <p:extLst>
      <p:ext uri="{BB962C8B-B14F-4D97-AF65-F5344CB8AC3E}">
        <p14:creationId xmlns:p14="http://schemas.microsoft.com/office/powerpoint/2010/main" val="151856198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imes New Roman" pitchFamily="18" charset="0"/>
                <a:cs typeface="Times New Roman" pitchFamily="18" charset="0"/>
              </a:defRPr>
            </a:lvl1pPr>
            <a:lvl2pPr marL="751494" indent="-289036" eaLnBrk="0" hangingPunct="0">
              <a:defRPr sz="2800">
                <a:solidFill>
                  <a:schemeClr val="tx1"/>
                </a:solidFill>
                <a:latin typeface="Times New Roman" pitchFamily="18" charset="0"/>
                <a:cs typeface="Times New Roman" pitchFamily="18" charset="0"/>
              </a:defRPr>
            </a:lvl2pPr>
            <a:lvl3pPr marL="1156145" indent="-231229" eaLnBrk="0" hangingPunct="0">
              <a:defRPr sz="2800">
                <a:solidFill>
                  <a:schemeClr val="tx1"/>
                </a:solidFill>
                <a:latin typeface="Times New Roman" pitchFamily="18" charset="0"/>
                <a:cs typeface="Times New Roman" pitchFamily="18" charset="0"/>
              </a:defRPr>
            </a:lvl3pPr>
            <a:lvl4pPr marL="1618602" indent="-231229" eaLnBrk="0" hangingPunct="0">
              <a:defRPr sz="2800">
                <a:solidFill>
                  <a:schemeClr val="tx1"/>
                </a:solidFill>
                <a:latin typeface="Times New Roman" pitchFamily="18" charset="0"/>
                <a:cs typeface="Times New Roman" pitchFamily="18" charset="0"/>
              </a:defRPr>
            </a:lvl4pPr>
            <a:lvl5pPr marL="2081060" indent="-231229" eaLnBrk="0" hangingPunct="0">
              <a:defRPr sz="2800">
                <a:solidFill>
                  <a:schemeClr val="tx1"/>
                </a:solidFill>
                <a:latin typeface="Times New Roman" pitchFamily="18" charset="0"/>
                <a:cs typeface="Times New Roman" pitchFamily="18" charset="0"/>
              </a:defRPr>
            </a:lvl5pPr>
            <a:lvl6pPr marL="2543518" indent="-231229" eaLnBrk="0" fontAlgn="base" hangingPunct="0">
              <a:spcBef>
                <a:spcPct val="0"/>
              </a:spcBef>
              <a:spcAft>
                <a:spcPct val="0"/>
              </a:spcAft>
              <a:defRPr sz="2800">
                <a:solidFill>
                  <a:schemeClr val="tx1"/>
                </a:solidFill>
                <a:latin typeface="Times New Roman" pitchFamily="18" charset="0"/>
                <a:cs typeface="Times New Roman" pitchFamily="18" charset="0"/>
              </a:defRPr>
            </a:lvl6pPr>
            <a:lvl7pPr marL="3005976" indent="-231229" eaLnBrk="0" fontAlgn="base" hangingPunct="0">
              <a:spcBef>
                <a:spcPct val="0"/>
              </a:spcBef>
              <a:spcAft>
                <a:spcPct val="0"/>
              </a:spcAft>
              <a:defRPr sz="2800">
                <a:solidFill>
                  <a:schemeClr val="tx1"/>
                </a:solidFill>
                <a:latin typeface="Times New Roman" pitchFamily="18" charset="0"/>
                <a:cs typeface="Times New Roman" pitchFamily="18" charset="0"/>
              </a:defRPr>
            </a:lvl7pPr>
            <a:lvl8pPr marL="3468434" indent="-231229" eaLnBrk="0" fontAlgn="base" hangingPunct="0">
              <a:spcBef>
                <a:spcPct val="0"/>
              </a:spcBef>
              <a:spcAft>
                <a:spcPct val="0"/>
              </a:spcAft>
              <a:defRPr sz="2800">
                <a:solidFill>
                  <a:schemeClr val="tx1"/>
                </a:solidFill>
                <a:latin typeface="Times New Roman" pitchFamily="18" charset="0"/>
                <a:cs typeface="Times New Roman" pitchFamily="18" charset="0"/>
              </a:defRPr>
            </a:lvl8pPr>
            <a:lvl9pPr marL="3930891" indent="-231229" eaLnBrk="0" fontAlgn="base" hangingPunct="0">
              <a:spcBef>
                <a:spcPct val="0"/>
              </a:spcBef>
              <a:spcAft>
                <a:spcPct val="0"/>
              </a:spcAft>
              <a:defRPr sz="2800">
                <a:solidFill>
                  <a:schemeClr val="tx1"/>
                </a:solidFill>
                <a:latin typeface="Times New Roman" pitchFamily="18" charset="0"/>
                <a:cs typeface="Times New Roman" pitchFamily="18" charset="0"/>
              </a:defRPr>
            </a:lvl9pPr>
          </a:lstStyle>
          <a:p>
            <a:pPr eaLnBrk="1" hangingPunct="1"/>
            <a:fld id="{65BBE8DF-453D-4A8A-9488-4A6BBEC29346}" type="slidenum">
              <a:rPr lang="en-US" sz="1200">
                <a:latin typeface="Arial" charset="0"/>
                <a:cs typeface="Arial" charset="0"/>
              </a:rPr>
              <a:pPr eaLnBrk="1" hangingPunct="1"/>
              <a:t>48</a:t>
            </a:fld>
            <a:endParaRPr lang="en-US" sz="1200" dirty="0">
              <a:latin typeface="Arial" charset="0"/>
              <a:cs typeface="Arial" charset="0"/>
            </a:endParaRPr>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xfrm>
            <a:off x="701041" y="4387136"/>
            <a:ext cx="5608320" cy="274518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ts val="0"/>
              </a:spcBef>
              <a:spcAft>
                <a:spcPts val="600"/>
              </a:spcAft>
            </a:pPr>
            <a:r>
              <a:rPr lang="en-US" b="1" dirty="0" smtClean="0"/>
              <a:t>SAY: </a:t>
            </a:r>
            <a:br>
              <a:rPr lang="en-US" b="1" dirty="0" smtClean="0"/>
            </a:br>
            <a:endParaRPr lang="en-US" b="1" dirty="0" smtClean="0"/>
          </a:p>
          <a:p>
            <a:pPr eaLnBrk="1" hangingPunct="1">
              <a:spcBef>
                <a:spcPts val="0"/>
              </a:spcBef>
              <a:spcAft>
                <a:spcPts val="600"/>
              </a:spcAft>
            </a:pPr>
            <a:r>
              <a:rPr lang="en-US" dirty="0" smtClean="0"/>
              <a:t>In the words of Bill Foege, former CDC Director and a person who played a substantial role in the global smallpox eradication,</a:t>
            </a:r>
          </a:p>
          <a:p>
            <a:pPr eaLnBrk="1" hangingPunct="1">
              <a:spcBef>
                <a:spcPts val="0"/>
              </a:spcBef>
              <a:spcAft>
                <a:spcPts val="600"/>
              </a:spcAft>
            </a:pPr>
            <a:endParaRPr lang="en-US" baseline="0" dirty="0" smtClean="0"/>
          </a:p>
          <a:p>
            <a:pPr eaLnBrk="1" hangingPunct="1">
              <a:spcBef>
                <a:spcPts val="0"/>
              </a:spcBef>
              <a:spcAft>
                <a:spcPts val="600"/>
              </a:spcAft>
            </a:pPr>
            <a:r>
              <a:rPr lang="en-US" b="0" dirty="0" smtClean="0"/>
              <a:t>&lt;</a:t>
            </a:r>
            <a:r>
              <a:rPr lang="en-US" b="1" dirty="0" smtClean="0"/>
              <a:t>READ</a:t>
            </a:r>
            <a:r>
              <a:rPr lang="en-US" b="1" baseline="0" dirty="0" smtClean="0"/>
              <a:t> </a:t>
            </a:r>
            <a:r>
              <a:rPr lang="en-US" b="0" baseline="0" dirty="0" smtClean="0"/>
              <a:t>t</a:t>
            </a:r>
            <a:r>
              <a:rPr lang="en-US" b="0" dirty="0" smtClean="0"/>
              <a:t>he </a:t>
            </a:r>
            <a:r>
              <a:rPr lang="en-US" dirty="0" smtClean="0"/>
              <a:t>quotation on the slide.&gt;</a:t>
            </a:r>
          </a:p>
          <a:p>
            <a:pPr eaLnBrk="1" hangingPunct="1">
              <a:spcBef>
                <a:spcPts val="0"/>
              </a:spcBef>
              <a:spcAft>
                <a:spcPts val="600"/>
              </a:spcAft>
            </a:pPr>
            <a:endParaRPr lang="en-US" dirty="0" smtClean="0"/>
          </a:p>
          <a:p>
            <a:pPr marL="0" marR="0" indent="0" algn="l" defTabSz="914400" rtl="0" eaLnBrk="1" fontAlgn="base" latinLnBrk="0" hangingPunct="1">
              <a:spcBef>
                <a:spcPts val="0"/>
              </a:spcBef>
              <a:spcAft>
                <a:spcPts val="600"/>
              </a:spcAft>
              <a:buClrTx/>
              <a:buSzTx/>
              <a:buFontTx/>
              <a:buNone/>
              <a:tabLst/>
              <a:defRPr/>
            </a:pPr>
            <a:r>
              <a:rPr lang="en-US" b="1" dirty="0" smtClean="0"/>
              <a:t>GO</a:t>
            </a:r>
            <a:r>
              <a:rPr lang="en-US" b="0" dirty="0" smtClean="0"/>
              <a:t> t</a:t>
            </a:r>
            <a:r>
              <a:rPr lang="en-US" baseline="0" dirty="0" smtClean="0"/>
              <a:t>o next slide.</a:t>
            </a:r>
          </a:p>
        </p:txBody>
      </p:sp>
    </p:spTree>
    <p:extLst>
      <p:ext uri="{BB962C8B-B14F-4D97-AF65-F5344CB8AC3E}">
        <p14:creationId xmlns:p14="http://schemas.microsoft.com/office/powerpoint/2010/main" val="68445777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5388" y="692150"/>
            <a:ext cx="4619625" cy="3463925"/>
          </a:xfrm>
        </p:spPr>
      </p:sp>
      <p:sp>
        <p:nvSpPr>
          <p:cNvPr id="3" name="Notes Placeholder 2"/>
          <p:cNvSpPr>
            <a:spLocks noGrp="1"/>
          </p:cNvSpPr>
          <p:nvPr>
            <p:ph type="body" idx="1"/>
          </p:nvPr>
        </p:nvSpPr>
        <p:spPr>
          <a:xfrm>
            <a:off x="701041" y="4387136"/>
            <a:ext cx="5608320" cy="2450986"/>
          </a:xfrm>
        </p:spPr>
        <p:txBody>
          <a:bodyPr/>
          <a:lstStyle/>
          <a:p>
            <a:pPr>
              <a:spcBef>
                <a:spcPts val="0"/>
              </a:spcBef>
              <a:spcAft>
                <a:spcPts val="600"/>
              </a:spcAft>
            </a:pPr>
            <a:r>
              <a:rPr lang="en-US" b="1" dirty="0" smtClean="0"/>
              <a:t>SAY:</a:t>
            </a:r>
            <a:br>
              <a:rPr lang="en-US" b="1" dirty="0" smtClean="0"/>
            </a:br>
            <a:endParaRPr lang="en-US" b="1" dirty="0" smtClean="0"/>
          </a:p>
          <a:p>
            <a:pPr>
              <a:spcBef>
                <a:spcPts val="0"/>
              </a:spcBef>
              <a:spcAft>
                <a:spcPts val="600"/>
              </a:spcAft>
            </a:pPr>
            <a:r>
              <a:rPr lang="en-US" dirty="0" smtClean="0"/>
              <a:t>During this session, you learned to</a:t>
            </a:r>
          </a:p>
          <a:p>
            <a:pPr>
              <a:spcBef>
                <a:spcPts val="0"/>
              </a:spcBef>
              <a:spcAft>
                <a:spcPts val="600"/>
              </a:spcAft>
            </a:pPr>
            <a:r>
              <a:rPr lang="en-US" dirty="0" smtClean="0"/>
              <a:t> </a:t>
            </a:r>
          </a:p>
          <a:p>
            <a:pPr>
              <a:spcBef>
                <a:spcPts val="0"/>
              </a:spcBef>
              <a:spcAft>
                <a:spcPts val="600"/>
              </a:spcAft>
            </a:pPr>
            <a:r>
              <a:rPr lang="en-US" b="0" dirty="0" smtClean="0"/>
              <a:t>&lt;</a:t>
            </a:r>
            <a:r>
              <a:rPr lang="en-US" b="1" dirty="0" smtClean="0"/>
              <a:t>READ</a:t>
            </a:r>
            <a:r>
              <a:rPr lang="en-US" b="0" baseline="0" dirty="0" smtClean="0"/>
              <a:t> the o</a:t>
            </a:r>
            <a:r>
              <a:rPr lang="en-US" dirty="0" smtClean="0"/>
              <a:t>bjectives from the slide.&gt;</a:t>
            </a:r>
          </a:p>
          <a:p>
            <a:pPr>
              <a:spcBef>
                <a:spcPts val="0"/>
              </a:spcBef>
              <a:spcAft>
                <a:spcPts val="600"/>
              </a:spcAft>
            </a:pPr>
            <a:endParaRPr lang="en-US" dirty="0" smtClean="0"/>
          </a:p>
          <a:p>
            <a:pPr>
              <a:spcBef>
                <a:spcPts val="0"/>
              </a:spcBef>
              <a:spcAft>
                <a:spcPts val="600"/>
              </a:spcAft>
            </a:pPr>
            <a:r>
              <a:rPr lang="en-US" b="1" dirty="0" smtClean="0"/>
              <a:t>GO</a:t>
            </a:r>
            <a:r>
              <a:rPr lang="en-US" b="0" dirty="0" smtClean="0"/>
              <a:t> t</a:t>
            </a:r>
            <a:r>
              <a:rPr lang="en-US" baseline="0" dirty="0" smtClean="0"/>
              <a:t>o next slide.</a:t>
            </a:r>
            <a:endParaRPr lang="en-US" u="sng" baseline="0" dirty="0" smtClean="0"/>
          </a:p>
        </p:txBody>
      </p:sp>
      <p:sp>
        <p:nvSpPr>
          <p:cNvPr id="4" name="Slide Number Placeholder 3"/>
          <p:cNvSpPr>
            <a:spLocks noGrp="1"/>
          </p:cNvSpPr>
          <p:nvPr>
            <p:ph type="sldNum" sz="quarter" idx="10"/>
          </p:nvPr>
        </p:nvSpPr>
        <p:spPr/>
        <p:txBody>
          <a:bodyPr/>
          <a:lstStyle/>
          <a:p>
            <a:fld id="{850F07B1-5FA4-47F5-B5CE-432150AFD756}" type="slidenum">
              <a:rPr lang="en-US" smtClean="0"/>
              <a:t>49</a:t>
            </a:fld>
            <a:endParaRPr lang="en-US" dirty="0"/>
          </a:p>
        </p:txBody>
      </p:sp>
    </p:spTree>
    <p:extLst>
      <p:ext uri="{BB962C8B-B14F-4D97-AF65-F5344CB8AC3E}">
        <p14:creationId xmlns:p14="http://schemas.microsoft.com/office/powerpoint/2010/main" val="28177324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p:spPr>
        <p:txBody>
          <a:bodyPr/>
          <a:lstStyle/>
          <a:p>
            <a:fld id="{74B68D88-961B-4028-BCDF-BA05FA986C22}" type="slidenum">
              <a:rPr lang="en-US" smtClean="0">
                <a:solidFill>
                  <a:prstClr val="black"/>
                </a:solidFill>
                <a:latin typeface="Arial" charset="0"/>
              </a:rPr>
              <a:pPr/>
              <a:t>5</a:t>
            </a:fld>
            <a:endParaRPr lang="en-US" dirty="0" smtClean="0">
              <a:solidFill>
                <a:prstClr val="black"/>
              </a:solidFill>
              <a:latin typeface="Arial" charset="0"/>
            </a:endParaRPr>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xfrm>
            <a:off x="701041" y="4387133"/>
            <a:ext cx="5608320" cy="14067121"/>
          </a:xfrm>
          <a:noFill/>
          <a:ln/>
        </p:spPr>
        <p:txBody>
          <a:bodyPr/>
          <a:lstStyle/>
          <a:p>
            <a:r>
              <a:rPr lang="en-US" b="1" dirty="0">
                <a:latin typeface="Arial" pitchFamily="34" charset="0"/>
                <a:cs typeface="Arial" pitchFamily="34" charset="0"/>
              </a:rPr>
              <a:t>SAY</a:t>
            </a:r>
            <a:r>
              <a:rPr lang="en-US" b="1" dirty="0" smtClean="0">
                <a:latin typeface="Arial" pitchFamily="34" charset="0"/>
                <a:cs typeface="Arial" pitchFamily="34" charset="0"/>
              </a:rPr>
              <a:t>:</a:t>
            </a:r>
          </a:p>
          <a:p>
            <a:endParaRPr lang="en-US" dirty="0"/>
          </a:p>
          <a:p>
            <a:pPr rtl="0">
              <a:lnSpc>
                <a:spcPct val="150000"/>
              </a:lnSpc>
            </a:pPr>
            <a:r>
              <a:rPr lang="en-US" dirty="0"/>
              <a:t>Let’s talk about public health in a broader context. Public health problems are diverse and can include infectious diseases, chronic diseases, emergencies, injuries, environmental health problems, </a:t>
            </a:r>
            <a:r>
              <a:rPr lang="en-US" dirty="0" smtClean="0"/>
              <a:t>as </a:t>
            </a:r>
            <a:r>
              <a:rPr lang="en-US" dirty="0"/>
              <a:t>well as other health threats.</a:t>
            </a:r>
            <a:br>
              <a:rPr lang="en-US" dirty="0"/>
            </a:br>
            <a:endParaRPr lang="en-US" dirty="0"/>
          </a:p>
          <a:p>
            <a:pPr rtl="0"/>
            <a:r>
              <a:rPr lang="en-US" dirty="0"/>
              <a:t>Regardless of the topic, we take the same approach to a public health problem by following four general steps</a:t>
            </a:r>
            <a:r>
              <a:rPr lang="en-US" dirty="0" smtClean="0"/>
              <a:t>.</a:t>
            </a:r>
          </a:p>
          <a:p>
            <a:pPr rtl="0"/>
            <a:endParaRPr lang="en-US" dirty="0" smtClean="0"/>
          </a:p>
          <a:p>
            <a:pPr rtl="0"/>
            <a:r>
              <a:rPr lang="en-US" dirty="0" smtClean="0"/>
              <a:t>&lt;</a:t>
            </a:r>
            <a:r>
              <a:rPr lang="en-US" b="1" dirty="0" smtClean="0"/>
              <a:t>CLICK</a:t>
            </a:r>
            <a:r>
              <a:rPr lang="en-US" baseline="0" dirty="0" smtClean="0"/>
              <a:t> for first arrow to appear.&gt;</a:t>
            </a:r>
            <a:endParaRPr lang="en-US" dirty="0"/>
          </a:p>
          <a:p>
            <a:pPr rtl="0"/>
            <a:r>
              <a:rPr lang="en-US" dirty="0"/>
              <a:t/>
            </a:r>
            <a:br>
              <a:rPr lang="en-US" dirty="0"/>
            </a:br>
            <a:r>
              <a:rPr lang="en-US" dirty="0"/>
              <a:t>First, we ask “What is the problem?” </a:t>
            </a:r>
          </a:p>
          <a:p>
            <a:pPr rtl="0"/>
            <a:endParaRPr lang="en-US" dirty="0"/>
          </a:p>
          <a:p>
            <a:pPr rtl="0"/>
            <a:r>
              <a:rPr lang="en-US" dirty="0"/>
              <a:t>In public health, we identify the problem by using surveillance systems to monitor health events and behaviors occurring among a population.</a:t>
            </a:r>
          </a:p>
          <a:p>
            <a:pPr rtl="0"/>
            <a:endParaRPr lang="en-US" dirty="0"/>
          </a:p>
          <a:p>
            <a:pPr rtl="0"/>
            <a:r>
              <a:rPr lang="en-US" dirty="0"/>
              <a:t>After we’ve identified the problem, the next question is, “What is the cause of the problem?” </a:t>
            </a:r>
            <a:br>
              <a:rPr lang="en-US" dirty="0"/>
            </a:br>
            <a:endParaRPr lang="en-US" dirty="0"/>
          </a:p>
          <a:p>
            <a:pPr rtl="0"/>
            <a:r>
              <a:rPr lang="en-US" dirty="0"/>
              <a:t>&lt;</a:t>
            </a:r>
            <a:r>
              <a:rPr lang="en-US" b="1" dirty="0"/>
              <a:t>CLICK</a:t>
            </a:r>
            <a:r>
              <a:rPr lang="en-US" dirty="0"/>
              <a:t> to advance animation; first arrow will disappear, and second arrow will appear above Risk Factor Identification box.&gt;</a:t>
            </a:r>
          </a:p>
          <a:p>
            <a:pPr rtl="0"/>
            <a:endParaRPr lang="en-US" dirty="0"/>
          </a:p>
          <a:p>
            <a:pPr rtl="0"/>
            <a:r>
              <a:rPr lang="en-US" dirty="0"/>
              <a:t>For example, are there factors that might make certain populations more susceptible to disease, such as something in the environment or certain behaviors that people are practicing?</a:t>
            </a:r>
          </a:p>
          <a:p>
            <a:pPr rtl="0"/>
            <a:endParaRPr lang="en-US" dirty="0"/>
          </a:p>
          <a:p>
            <a:pPr rtl="0"/>
            <a:r>
              <a:rPr lang="en-US" dirty="0" smtClean="0"/>
              <a:t>&lt;</a:t>
            </a:r>
            <a:r>
              <a:rPr lang="en-US" b="1" dirty="0"/>
              <a:t>CLICK</a:t>
            </a:r>
            <a:r>
              <a:rPr lang="en-US" dirty="0"/>
              <a:t> to advance animation; second arrow will disappear, and third arrow will appear above Intervention Evaluation box.&gt;</a:t>
            </a:r>
          </a:p>
          <a:p>
            <a:pPr rtl="0"/>
            <a:endParaRPr lang="en-US" dirty="0"/>
          </a:p>
          <a:p>
            <a:pPr rtl="0"/>
            <a:r>
              <a:rPr lang="en-US" dirty="0" smtClean="0"/>
              <a:t>After </a:t>
            </a:r>
            <a:r>
              <a:rPr lang="en-US" dirty="0"/>
              <a:t>we’ve identified the risk factors related to the problem, we ask, “What intervention works to address the problem?” </a:t>
            </a:r>
          </a:p>
          <a:p>
            <a:pPr rtl="0"/>
            <a:endParaRPr lang="en-US" dirty="0"/>
          </a:p>
          <a:p>
            <a:pPr rtl="0"/>
            <a:r>
              <a:rPr lang="en-US" dirty="0"/>
              <a:t>We look at what has worked in the past in addressing this same problem and if a proposed intervention makes sense with our affected population. </a:t>
            </a:r>
          </a:p>
          <a:p>
            <a:pPr rtl="0"/>
            <a:r>
              <a:rPr lang="en-US" dirty="0"/>
              <a:t/>
            </a:r>
            <a:br>
              <a:rPr lang="en-US" dirty="0"/>
            </a:br>
            <a:r>
              <a:rPr lang="en-US" dirty="0"/>
              <a:t>&lt;</a:t>
            </a:r>
            <a:r>
              <a:rPr lang="en-US" b="1" dirty="0"/>
              <a:t>CLICK</a:t>
            </a:r>
            <a:r>
              <a:rPr lang="en-US" dirty="0"/>
              <a:t> to advance animation; third arrow will disappear, and fourth arrow will appear above Implementation box.&gt;</a:t>
            </a:r>
          </a:p>
          <a:p>
            <a:pPr rtl="0"/>
            <a:r>
              <a:rPr lang="en-US" dirty="0"/>
              <a:t/>
            </a:r>
            <a:br>
              <a:rPr lang="en-US" dirty="0"/>
            </a:br>
            <a:r>
              <a:rPr lang="en-US" dirty="0"/>
              <a:t>In the last step, we ask, “How can we implement the intervention? Given the resources we have and what we know about the affected population, will this work?”</a:t>
            </a:r>
          </a:p>
          <a:p>
            <a:pPr rtl="0"/>
            <a:endParaRPr lang="en-US" dirty="0"/>
          </a:p>
          <a:p>
            <a:pPr rtl="0"/>
            <a:r>
              <a:rPr lang="en-US" dirty="0"/>
              <a:t>As we go through this course, you will see different examples of this public health approach at work.</a:t>
            </a:r>
          </a:p>
          <a:p>
            <a:pPr rtl="0"/>
            <a:r>
              <a:rPr lang="en-US" b="1" dirty="0"/>
              <a:t/>
            </a:r>
            <a:br>
              <a:rPr lang="en-US" b="1" dirty="0"/>
            </a:br>
            <a:r>
              <a:rPr lang="en-US" b="1" dirty="0"/>
              <a:t>GO</a:t>
            </a:r>
            <a:r>
              <a:rPr lang="en-US" dirty="0"/>
              <a:t> to next slide.</a:t>
            </a:r>
          </a:p>
          <a:p>
            <a:endParaRPr lang="en-US" dirty="0">
              <a:latin typeface="Arial" pitchFamily="34" charset="0"/>
              <a:cs typeface="Arial" pitchFamily="34" charset="0"/>
            </a:endParaRPr>
          </a:p>
        </p:txBody>
      </p:sp>
    </p:spTree>
    <p:extLst>
      <p:ext uri="{BB962C8B-B14F-4D97-AF65-F5344CB8AC3E}">
        <p14:creationId xmlns:p14="http://schemas.microsoft.com/office/powerpoint/2010/main" val="310237656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1" y="4387136"/>
            <a:ext cx="5608320" cy="479062"/>
          </a:xfrm>
        </p:spPr>
        <p:txBody>
          <a:bodyPr/>
          <a:lstStyle/>
          <a:p>
            <a:pPr marL="0" marR="0" indent="0" algn="l" defTabSz="914400" rtl="0" eaLnBrk="0" fontAlgn="base" latinLnBrk="0" hangingPunct="0">
              <a:spcBef>
                <a:spcPts val="0"/>
              </a:spcBef>
              <a:spcAft>
                <a:spcPts val="600"/>
              </a:spcAft>
              <a:buClrTx/>
              <a:buSzTx/>
              <a:buFontTx/>
              <a:buNone/>
              <a:tabLst/>
              <a:defRPr/>
            </a:pPr>
            <a:r>
              <a:rPr lang="en-US" sz="1200" b="1" dirty="0" smtClean="0"/>
              <a:t>GO</a:t>
            </a:r>
            <a:r>
              <a:rPr lang="en-US" sz="1200" b="0" dirty="0" smtClean="0"/>
              <a:t> t</a:t>
            </a:r>
            <a:r>
              <a:rPr lang="en-US" sz="1200" baseline="0" dirty="0" smtClean="0"/>
              <a:t>o next slide.</a:t>
            </a:r>
            <a:endParaRPr lang="en-US" sz="1200" dirty="0" smtClean="0"/>
          </a:p>
        </p:txBody>
      </p:sp>
      <p:sp>
        <p:nvSpPr>
          <p:cNvPr id="4" name="Slide Number Placeholder 3"/>
          <p:cNvSpPr>
            <a:spLocks noGrp="1"/>
          </p:cNvSpPr>
          <p:nvPr>
            <p:ph type="sldNum" sz="quarter" idx="10"/>
          </p:nvPr>
        </p:nvSpPr>
        <p:spPr/>
        <p:txBody>
          <a:bodyPr/>
          <a:lstStyle/>
          <a:p>
            <a:pPr>
              <a:defRPr/>
            </a:pPr>
            <a:fld id="{E56C1B69-6936-4942-9916-14430690B8EB}" type="slidenum">
              <a:rPr lang="en-US" smtClean="0"/>
              <a:pPr>
                <a:defRPr/>
              </a:pPr>
              <a:t>50</a:t>
            </a:fld>
            <a:endParaRPr lang="en-US" dirty="0"/>
          </a:p>
        </p:txBody>
      </p:sp>
    </p:spTree>
    <p:extLst>
      <p:ext uri="{BB962C8B-B14F-4D97-AF65-F5344CB8AC3E}">
        <p14:creationId xmlns:p14="http://schemas.microsoft.com/office/powerpoint/2010/main" val="137773567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imes New Roman" pitchFamily="18" charset="0"/>
                <a:cs typeface="Times New Roman" pitchFamily="18" charset="0"/>
              </a:defRPr>
            </a:lvl1pPr>
            <a:lvl2pPr marL="751494" indent="-289036" eaLnBrk="0" hangingPunct="0">
              <a:defRPr sz="2800">
                <a:solidFill>
                  <a:schemeClr val="tx1"/>
                </a:solidFill>
                <a:latin typeface="Times New Roman" pitchFamily="18" charset="0"/>
                <a:cs typeface="Times New Roman" pitchFamily="18" charset="0"/>
              </a:defRPr>
            </a:lvl2pPr>
            <a:lvl3pPr marL="1156145" indent="-231229" eaLnBrk="0" hangingPunct="0">
              <a:defRPr sz="2800">
                <a:solidFill>
                  <a:schemeClr val="tx1"/>
                </a:solidFill>
                <a:latin typeface="Times New Roman" pitchFamily="18" charset="0"/>
                <a:cs typeface="Times New Roman" pitchFamily="18" charset="0"/>
              </a:defRPr>
            </a:lvl3pPr>
            <a:lvl4pPr marL="1618602" indent="-231229" eaLnBrk="0" hangingPunct="0">
              <a:defRPr sz="2800">
                <a:solidFill>
                  <a:schemeClr val="tx1"/>
                </a:solidFill>
                <a:latin typeface="Times New Roman" pitchFamily="18" charset="0"/>
                <a:cs typeface="Times New Roman" pitchFamily="18" charset="0"/>
              </a:defRPr>
            </a:lvl4pPr>
            <a:lvl5pPr marL="2081060" indent="-231229" eaLnBrk="0" hangingPunct="0">
              <a:defRPr sz="2800">
                <a:solidFill>
                  <a:schemeClr val="tx1"/>
                </a:solidFill>
                <a:latin typeface="Times New Roman" pitchFamily="18" charset="0"/>
                <a:cs typeface="Times New Roman" pitchFamily="18" charset="0"/>
              </a:defRPr>
            </a:lvl5pPr>
            <a:lvl6pPr marL="2543518" indent="-231229" eaLnBrk="0" fontAlgn="base" hangingPunct="0">
              <a:spcBef>
                <a:spcPct val="0"/>
              </a:spcBef>
              <a:spcAft>
                <a:spcPct val="0"/>
              </a:spcAft>
              <a:defRPr sz="2800">
                <a:solidFill>
                  <a:schemeClr val="tx1"/>
                </a:solidFill>
                <a:latin typeface="Times New Roman" pitchFamily="18" charset="0"/>
                <a:cs typeface="Times New Roman" pitchFamily="18" charset="0"/>
              </a:defRPr>
            </a:lvl6pPr>
            <a:lvl7pPr marL="3005976" indent="-231229" eaLnBrk="0" fontAlgn="base" hangingPunct="0">
              <a:spcBef>
                <a:spcPct val="0"/>
              </a:spcBef>
              <a:spcAft>
                <a:spcPct val="0"/>
              </a:spcAft>
              <a:defRPr sz="2800">
                <a:solidFill>
                  <a:schemeClr val="tx1"/>
                </a:solidFill>
                <a:latin typeface="Times New Roman" pitchFamily="18" charset="0"/>
                <a:cs typeface="Times New Roman" pitchFamily="18" charset="0"/>
              </a:defRPr>
            </a:lvl7pPr>
            <a:lvl8pPr marL="3468434" indent="-231229" eaLnBrk="0" fontAlgn="base" hangingPunct="0">
              <a:spcBef>
                <a:spcPct val="0"/>
              </a:spcBef>
              <a:spcAft>
                <a:spcPct val="0"/>
              </a:spcAft>
              <a:defRPr sz="2800">
                <a:solidFill>
                  <a:schemeClr val="tx1"/>
                </a:solidFill>
                <a:latin typeface="Times New Roman" pitchFamily="18" charset="0"/>
                <a:cs typeface="Times New Roman" pitchFamily="18" charset="0"/>
              </a:defRPr>
            </a:lvl8pPr>
            <a:lvl9pPr marL="3930891" indent="-231229" eaLnBrk="0" fontAlgn="base" hangingPunct="0">
              <a:spcBef>
                <a:spcPct val="0"/>
              </a:spcBef>
              <a:spcAft>
                <a:spcPct val="0"/>
              </a:spcAft>
              <a:defRPr sz="2800">
                <a:solidFill>
                  <a:schemeClr val="tx1"/>
                </a:solidFill>
                <a:latin typeface="Times New Roman" pitchFamily="18" charset="0"/>
                <a:cs typeface="Times New Roman" pitchFamily="18" charset="0"/>
              </a:defRPr>
            </a:lvl9pPr>
          </a:lstStyle>
          <a:p>
            <a:pPr eaLnBrk="1" hangingPunct="1"/>
            <a:fld id="{59CBEB1A-47FA-486B-BFF2-7994D004D9C4}" type="slidenum">
              <a:rPr lang="en-US" sz="1200">
                <a:latin typeface="Arial" charset="0"/>
                <a:cs typeface="Arial" charset="0"/>
              </a:rPr>
              <a:pPr eaLnBrk="1" hangingPunct="1"/>
              <a:t>51</a:t>
            </a:fld>
            <a:endParaRPr lang="en-US" sz="1200" dirty="0">
              <a:latin typeface="Arial" charset="0"/>
              <a:cs typeface="Arial" charset="0"/>
            </a:endParaRPr>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xfrm>
            <a:off x="701041" y="4387136"/>
            <a:ext cx="5608320" cy="202956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dirty="0" smtClean="0"/>
              <a:t>SAY:</a:t>
            </a:r>
            <a:br>
              <a:rPr lang="en-US" b="1" dirty="0" smtClean="0"/>
            </a:br>
            <a:endParaRPr lang="en-US" b="1" dirty="0" smtClean="0"/>
          </a:p>
          <a:p>
            <a:pPr eaLnBrk="1" hangingPunct="1"/>
            <a:r>
              <a:rPr lang="en-US" b="0" dirty="0" smtClean="0"/>
              <a:t>T</a:t>
            </a:r>
            <a:r>
              <a:rPr lang="en-US" dirty="0" smtClean="0"/>
              <a:t>he information from</a:t>
            </a:r>
            <a:r>
              <a:rPr lang="en-US" baseline="0" dirty="0" smtClean="0"/>
              <a:t> today’s class is based on these resources; I encourage you to take a look at them.</a:t>
            </a:r>
          </a:p>
          <a:p>
            <a:pPr eaLnBrk="1" hangingPunct="1"/>
            <a:endParaRPr lang="en-US" baseline="0" dirty="0" smtClean="0"/>
          </a:p>
          <a:p>
            <a:pPr eaLnBrk="1" hangingPunct="1"/>
            <a:r>
              <a:rPr lang="en-US" b="1" dirty="0" smtClean="0"/>
              <a:t>GO</a:t>
            </a:r>
            <a:r>
              <a:rPr lang="en-US" b="0" dirty="0" smtClean="0"/>
              <a:t> t</a:t>
            </a:r>
            <a:r>
              <a:rPr lang="en-US" baseline="0" dirty="0" smtClean="0"/>
              <a:t>o next slide.</a:t>
            </a:r>
            <a:endParaRPr lang="en-US" dirty="0" smtClean="0"/>
          </a:p>
        </p:txBody>
      </p:sp>
    </p:spTree>
    <p:extLst>
      <p:ext uri="{BB962C8B-B14F-4D97-AF65-F5344CB8AC3E}">
        <p14:creationId xmlns:p14="http://schemas.microsoft.com/office/powerpoint/2010/main" val="106462938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imes New Roman" pitchFamily="18" charset="0"/>
                <a:cs typeface="Times New Roman" pitchFamily="18" charset="0"/>
              </a:defRPr>
            </a:lvl1pPr>
            <a:lvl2pPr marL="751494" indent="-289036" eaLnBrk="0" hangingPunct="0">
              <a:defRPr sz="2800">
                <a:solidFill>
                  <a:schemeClr val="tx1"/>
                </a:solidFill>
                <a:latin typeface="Times New Roman" pitchFamily="18" charset="0"/>
                <a:cs typeface="Times New Roman" pitchFamily="18" charset="0"/>
              </a:defRPr>
            </a:lvl2pPr>
            <a:lvl3pPr marL="1156145" indent="-231229" eaLnBrk="0" hangingPunct="0">
              <a:defRPr sz="2800">
                <a:solidFill>
                  <a:schemeClr val="tx1"/>
                </a:solidFill>
                <a:latin typeface="Times New Roman" pitchFamily="18" charset="0"/>
                <a:cs typeface="Times New Roman" pitchFamily="18" charset="0"/>
              </a:defRPr>
            </a:lvl3pPr>
            <a:lvl4pPr marL="1618602" indent="-231229" eaLnBrk="0" hangingPunct="0">
              <a:defRPr sz="2800">
                <a:solidFill>
                  <a:schemeClr val="tx1"/>
                </a:solidFill>
                <a:latin typeface="Times New Roman" pitchFamily="18" charset="0"/>
                <a:cs typeface="Times New Roman" pitchFamily="18" charset="0"/>
              </a:defRPr>
            </a:lvl4pPr>
            <a:lvl5pPr marL="2081060" indent="-231229" eaLnBrk="0" hangingPunct="0">
              <a:defRPr sz="2800">
                <a:solidFill>
                  <a:schemeClr val="tx1"/>
                </a:solidFill>
                <a:latin typeface="Times New Roman" pitchFamily="18" charset="0"/>
                <a:cs typeface="Times New Roman" pitchFamily="18" charset="0"/>
              </a:defRPr>
            </a:lvl5pPr>
            <a:lvl6pPr marL="2543518" indent="-231229" eaLnBrk="0" fontAlgn="base" hangingPunct="0">
              <a:spcBef>
                <a:spcPct val="0"/>
              </a:spcBef>
              <a:spcAft>
                <a:spcPct val="0"/>
              </a:spcAft>
              <a:defRPr sz="2800">
                <a:solidFill>
                  <a:schemeClr val="tx1"/>
                </a:solidFill>
                <a:latin typeface="Times New Roman" pitchFamily="18" charset="0"/>
                <a:cs typeface="Times New Roman" pitchFamily="18" charset="0"/>
              </a:defRPr>
            </a:lvl6pPr>
            <a:lvl7pPr marL="3005976" indent="-231229" eaLnBrk="0" fontAlgn="base" hangingPunct="0">
              <a:spcBef>
                <a:spcPct val="0"/>
              </a:spcBef>
              <a:spcAft>
                <a:spcPct val="0"/>
              </a:spcAft>
              <a:defRPr sz="2800">
                <a:solidFill>
                  <a:schemeClr val="tx1"/>
                </a:solidFill>
                <a:latin typeface="Times New Roman" pitchFamily="18" charset="0"/>
                <a:cs typeface="Times New Roman" pitchFamily="18" charset="0"/>
              </a:defRPr>
            </a:lvl7pPr>
            <a:lvl8pPr marL="3468434" indent="-231229" eaLnBrk="0" fontAlgn="base" hangingPunct="0">
              <a:spcBef>
                <a:spcPct val="0"/>
              </a:spcBef>
              <a:spcAft>
                <a:spcPct val="0"/>
              </a:spcAft>
              <a:defRPr sz="2800">
                <a:solidFill>
                  <a:schemeClr val="tx1"/>
                </a:solidFill>
                <a:latin typeface="Times New Roman" pitchFamily="18" charset="0"/>
                <a:cs typeface="Times New Roman" pitchFamily="18" charset="0"/>
              </a:defRPr>
            </a:lvl8pPr>
            <a:lvl9pPr marL="3930891" indent="-231229" eaLnBrk="0" fontAlgn="base" hangingPunct="0">
              <a:spcBef>
                <a:spcPct val="0"/>
              </a:spcBef>
              <a:spcAft>
                <a:spcPct val="0"/>
              </a:spcAft>
              <a:defRPr sz="2800">
                <a:solidFill>
                  <a:schemeClr val="tx1"/>
                </a:solidFill>
                <a:latin typeface="Times New Roman" pitchFamily="18" charset="0"/>
                <a:cs typeface="Times New Roman" pitchFamily="18" charset="0"/>
              </a:defRPr>
            </a:lvl9pPr>
          </a:lstStyle>
          <a:p>
            <a:pPr eaLnBrk="1" hangingPunct="1"/>
            <a:fld id="{59CBEB1A-47FA-486B-BFF2-7994D004D9C4}" type="slidenum">
              <a:rPr lang="en-US" sz="1200">
                <a:latin typeface="Arial" charset="0"/>
                <a:cs typeface="Arial" charset="0"/>
              </a:rPr>
              <a:pPr eaLnBrk="1" hangingPunct="1"/>
              <a:t>52</a:t>
            </a:fld>
            <a:endParaRPr lang="en-US" sz="1200" dirty="0">
              <a:latin typeface="Arial" charset="0"/>
              <a:cs typeface="Arial" charset="0"/>
            </a:endParaRPr>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xfrm>
            <a:off x="701041" y="4387136"/>
            <a:ext cx="5608320" cy="44725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dirty="0" smtClean="0"/>
              <a:t>GO</a:t>
            </a:r>
            <a:r>
              <a:rPr lang="en-US" b="0" dirty="0" smtClean="0"/>
              <a:t> t</a:t>
            </a:r>
            <a:r>
              <a:rPr lang="en-US" baseline="0" dirty="0" smtClean="0"/>
              <a:t>o next slide.</a:t>
            </a:r>
            <a:endParaRPr lang="en-US" dirty="0" smtClean="0"/>
          </a:p>
        </p:txBody>
      </p:sp>
    </p:spTree>
    <p:extLst>
      <p:ext uri="{BB962C8B-B14F-4D97-AF65-F5344CB8AC3E}">
        <p14:creationId xmlns:p14="http://schemas.microsoft.com/office/powerpoint/2010/main" val="172408847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imes New Roman" pitchFamily="18" charset="0"/>
                <a:cs typeface="Times New Roman" pitchFamily="18" charset="0"/>
              </a:defRPr>
            </a:lvl1pPr>
            <a:lvl2pPr marL="751494" indent="-289036" eaLnBrk="0" hangingPunct="0">
              <a:defRPr sz="2800">
                <a:solidFill>
                  <a:schemeClr val="tx1"/>
                </a:solidFill>
                <a:latin typeface="Times New Roman" pitchFamily="18" charset="0"/>
                <a:cs typeface="Times New Roman" pitchFamily="18" charset="0"/>
              </a:defRPr>
            </a:lvl2pPr>
            <a:lvl3pPr marL="1156145" indent="-231229" eaLnBrk="0" hangingPunct="0">
              <a:defRPr sz="2800">
                <a:solidFill>
                  <a:schemeClr val="tx1"/>
                </a:solidFill>
                <a:latin typeface="Times New Roman" pitchFamily="18" charset="0"/>
                <a:cs typeface="Times New Roman" pitchFamily="18" charset="0"/>
              </a:defRPr>
            </a:lvl3pPr>
            <a:lvl4pPr marL="1618602" indent="-231229" eaLnBrk="0" hangingPunct="0">
              <a:defRPr sz="2800">
                <a:solidFill>
                  <a:schemeClr val="tx1"/>
                </a:solidFill>
                <a:latin typeface="Times New Roman" pitchFamily="18" charset="0"/>
                <a:cs typeface="Times New Roman" pitchFamily="18" charset="0"/>
              </a:defRPr>
            </a:lvl4pPr>
            <a:lvl5pPr marL="2081060" indent="-231229" eaLnBrk="0" hangingPunct="0">
              <a:defRPr sz="2800">
                <a:solidFill>
                  <a:schemeClr val="tx1"/>
                </a:solidFill>
                <a:latin typeface="Times New Roman" pitchFamily="18" charset="0"/>
                <a:cs typeface="Times New Roman" pitchFamily="18" charset="0"/>
              </a:defRPr>
            </a:lvl5pPr>
            <a:lvl6pPr marL="2543518" indent="-231229" eaLnBrk="0" fontAlgn="base" hangingPunct="0">
              <a:spcBef>
                <a:spcPct val="0"/>
              </a:spcBef>
              <a:spcAft>
                <a:spcPct val="0"/>
              </a:spcAft>
              <a:defRPr sz="2800">
                <a:solidFill>
                  <a:schemeClr val="tx1"/>
                </a:solidFill>
                <a:latin typeface="Times New Roman" pitchFamily="18" charset="0"/>
                <a:cs typeface="Times New Roman" pitchFamily="18" charset="0"/>
              </a:defRPr>
            </a:lvl6pPr>
            <a:lvl7pPr marL="3005976" indent="-231229" eaLnBrk="0" fontAlgn="base" hangingPunct="0">
              <a:spcBef>
                <a:spcPct val="0"/>
              </a:spcBef>
              <a:spcAft>
                <a:spcPct val="0"/>
              </a:spcAft>
              <a:defRPr sz="2800">
                <a:solidFill>
                  <a:schemeClr val="tx1"/>
                </a:solidFill>
                <a:latin typeface="Times New Roman" pitchFamily="18" charset="0"/>
                <a:cs typeface="Times New Roman" pitchFamily="18" charset="0"/>
              </a:defRPr>
            </a:lvl7pPr>
            <a:lvl8pPr marL="3468434" indent="-231229" eaLnBrk="0" fontAlgn="base" hangingPunct="0">
              <a:spcBef>
                <a:spcPct val="0"/>
              </a:spcBef>
              <a:spcAft>
                <a:spcPct val="0"/>
              </a:spcAft>
              <a:defRPr sz="2800">
                <a:solidFill>
                  <a:schemeClr val="tx1"/>
                </a:solidFill>
                <a:latin typeface="Times New Roman" pitchFamily="18" charset="0"/>
                <a:cs typeface="Times New Roman" pitchFamily="18" charset="0"/>
              </a:defRPr>
            </a:lvl8pPr>
            <a:lvl9pPr marL="3930891" indent="-231229" eaLnBrk="0" fontAlgn="base" hangingPunct="0">
              <a:spcBef>
                <a:spcPct val="0"/>
              </a:spcBef>
              <a:spcAft>
                <a:spcPct val="0"/>
              </a:spcAft>
              <a:defRPr sz="2800">
                <a:solidFill>
                  <a:schemeClr val="tx1"/>
                </a:solidFill>
                <a:latin typeface="Times New Roman" pitchFamily="18" charset="0"/>
                <a:cs typeface="Times New Roman" pitchFamily="18" charset="0"/>
              </a:defRPr>
            </a:lvl9pPr>
          </a:lstStyle>
          <a:p>
            <a:pPr eaLnBrk="1" hangingPunct="1"/>
            <a:fld id="{A235A986-4A52-4307-B181-EBEFAD0E0B0A}" type="slidenum">
              <a:rPr lang="en-US" sz="1200">
                <a:latin typeface="Arial" charset="0"/>
                <a:cs typeface="Arial" charset="0"/>
              </a:rPr>
              <a:pPr eaLnBrk="1" hangingPunct="1"/>
              <a:t>53</a:t>
            </a:fld>
            <a:endParaRPr lang="en-US" sz="1200" dirty="0">
              <a:latin typeface="Arial" charset="0"/>
              <a:cs typeface="Arial" charset="0"/>
            </a:endParaRPr>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xfrm>
            <a:off x="701041" y="4387136"/>
            <a:ext cx="5608320" cy="303938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spcBef>
                <a:spcPts val="0"/>
              </a:spcBef>
              <a:spcAft>
                <a:spcPts val="600"/>
              </a:spcAft>
              <a:buClrTx/>
              <a:buSzTx/>
              <a:buFontTx/>
              <a:buNone/>
              <a:tabLst/>
              <a:defRPr/>
            </a:pPr>
            <a:r>
              <a:rPr lang="en-US" sz="1200" b="0" dirty="0" smtClean="0"/>
              <a:t>&lt;</a:t>
            </a:r>
            <a:r>
              <a:rPr lang="en-US" sz="1200" b="1" dirty="0" smtClean="0"/>
              <a:t>Instructor</a:t>
            </a:r>
            <a:r>
              <a:rPr lang="en-US" sz="1200" b="1" baseline="0" dirty="0" smtClean="0"/>
              <a:t> Note</a:t>
            </a:r>
            <a:r>
              <a:rPr lang="en-US" sz="1200" b="0" baseline="0" dirty="0" smtClean="0"/>
              <a:t>&gt; </a:t>
            </a:r>
          </a:p>
          <a:p>
            <a:pPr marL="0" marR="0" indent="0" algn="l" defTabSz="914400" rtl="0" eaLnBrk="0" fontAlgn="base" latinLnBrk="0" hangingPunct="0">
              <a:spcBef>
                <a:spcPts val="0"/>
              </a:spcBef>
              <a:spcAft>
                <a:spcPts val="600"/>
              </a:spcAft>
              <a:buClrTx/>
              <a:buSzTx/>
              <a:buFontTx/>
              <a:buNone/>
              <a:tabLst/>
              <a:defRPr/>
            </a:pPr>
            <a:endParaRPr lang="en-US" sz="1200" b="0" dirty="0" smtClean="0"/>
          </a:p>
          <a:p>
            <a:r>
              <a:rPr lang="en-US" sz="1200" dirty="0" smtClean="0">
                <a:effectLst/>
                <a:latin typeface="Century Gothic" panose="020B0502020202020204" pitchFamily="34" charset="0"/>
              </a:rPr>
              <a:t>The following are bonus slides. You should solicit class input as to which example of surveillance-based action they want to see (</a:t>
            </a:r>
            <a:r>
              <a:rPr lang="en-US" sz="1200" b="1" dirty="0" smtClean="0">
                <a:effectLst/>
                <a:latin typeface="Century Gothic" panose="020B0502020202020204" pitchFamily="34" charset="0"/>
              </a:rPr>
              <a:t>Describe, Detect, Provide, or Evaluate).</a:t>
            </a:r>
            <a:endParaRPr lang="en-US" sz="1200" dirty="0" smtClean="0">
              <a:effectLst/>
              <a:latin typeface="Century Gothic" panose="020B0502020202020204" pitchFamily="34" charset="0"/>
            </a:endParaRPr>
          </a:p>
          <a:p>
            <a:endParaRPr lang="en-US" sz="1200" dirty="0" smtClean="0">
              <a:effectLst/>
              <a:latin typeface="Century Gothic" panose="020B0502020202020204" pitchFamily="34" charset="0"/>
            </a:endParaRPr>
          </a:p>
          <a:p>
            <a:r>
              <a:rPr lang="en-US" sz="1200" dirty="0" smtClean="0">
                <a:effectLst/>
                <a:latin typeface="Century Gothic" panose="020B0502020202020204" pitchFamily="34" charset="0"/>
              </a:rPr>
              <a:t>Choose the appropriate slide to show as an example.</a:t>
            </a:r>
          </a:p>
          <a:p>
            <a:pPr marL="0" marR="0" indent="0" algn="l" defTabSz="914400" rtl="0" eaLnBrk="0" fontAlgn="base" latinLnBrk="0" hangingPunct="0">
              <a:spcBef>
                <a:spcPts val="0"/>
              </a:spcBef>
              <a:spcAft>
                <a:spcPts val="600"/>
              </a:spcAft>
              <a:buClrTx/>
              <a:buSzTx/>
              <a:buFontTx/>
              <a:buNone/>
              <a:tabLst/>
              <a:defRPr/>
            </a:pPr>
            <a:endParaRPr lang="en-US" sz="1200" b="1" dirty="0" smtClean="0"/>
          </a:p>
          <a:p>
            <a:pPr marL="0" marR="0" indent="0" algn="l" defTabSz="914400" rtl="0" eaLnBrk="0" fontAlgn="base" latinLnBrk="0" hangingPunct="0">
              <a:spcBef>
                <a:spcPts val="0"/>
              </a:spcBef>
              <a:spcAft>
                <a:spcPts val="600"/>
              </a:spcAft>
              <a:buClrTx/>
              <a:buSzTx/>
              <a:buFontTx/>
              <a:buNone/>
              <a:tabLst/>
              <a:defRPr/>
            </a:pPr>
            <a:r>
              <a:rPr lang="en-US" sz="1200" b="1" dirty="0" smtClean="0"/>
              <a:t>GO</a:t>
            </a:r>
            <a:r>
              <a:rPr lang="en-US" sz="1200" b="0" dirty="0" smtClean="0"/>
              <a:t> t</a:t>
            </a:r>
            <a:r>
              <a:rPr lang="en-US" sz="1200" baseline="0" dirty="0" smtClean="0"/>
              <a:t>o next slide.</a:t>
            </a:r>
            <a:endParaRPr lang="en-US" sz="1200" dirty="0" smtClean="0"/>
          </a:p>
        </p:txBody>
      </p:sp>
    </p:spTree>
    <p:extLst>
      <p:ext uri="{BB962C8B-B14F-4D97-AF65-F5344CB8AC3E}">
        <p14:creationId xmlns:p14="http://schemas.microsoft.com/office/powerpoint/2010/main" val="161084641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3488" y="454025"/>
            <a:ext cx="4619625" cy="3463925"/>
          </a:xfrm>
        </p:spPr>
      </p:sp>
      <p:sp>
        <p:nvSpPr>
          <p:cNvPr id="3" name="Notes Placeholder 2"/>
          <p:cNvSpPr>
            <a:spLocks noGrp="1"/>
          </p:cNvSpPr>
          <p:nvPr>
            <p:ph type="body" idx="1"/>
          </p:nvPr>
        </p:nvSpPr>
        <p:spPr>
          <a:xfrm>
            <a:off x="701041" y="4239511"/>
            <a:ext cx="5608320" cy="11345045"/>
          </a:xfrm>
        </p:spPr>
        <p:txBody>
          <a:bodyPr/>
          <a:lstStyle/>
          <a:p>
            <a:r>
              <a:rPr lang="en-US" b="1" dirty="0" smtClean="0"/>
              <a:t>SAY:</a:t>
            </a:r>
          </a:p>
          <a:p>
            <a:endParaRPr lang="en-US" dirty="0" smtClean="0"/>
          </a:p>
          <a:p>
            <a:r>
              <a:rPr lang="en-US" dirty="0" smtClean="0"/>
              <a:t>This </a:t>
            </a:r>
            <a:r>
              <a:rPr lang="en-US" baseline="0" dirty="0" smtClean="0"/>
              <a:t>graph depicts adults with self-reported diabetes in New York City from 1994 through 2004.</a:t>
            </a:r>
          </a:p>
          <a:p>
            <a:endParaRPr lang="en-US" baseline="0" dirty="0" smtClean="0"/>
          </a:p>
          <a:p>
            <a:r>
              <a:rPr lang="en-US" b="1" dirty="0" smtClean="0"/>
              <a:t>ASK</a:t>
            </a:r>
            <a:r>
              <a:rPr lang="en-US" b="1" dirty="0"/>
              <a:t>: </a:t>
            </a:r>
            <a:endParaRPr lang="en-US" b="1" dirty="0" smtClean="0"/>
          </a:p>
          <a:p>
            <a:endParaRPr lang="en-US" dirty="0" smtClean="0"/>
          </a:p>
          <a:p>
            <a:r>
              <a:rPr lang="en-US" dirty="0" smtClean="0"/>
              <a:t>What can you infer</a:t>
            </a:r>
            <a:r>
              <a:rPr lang="en-US" baseline="0" dirty="0" smtClean="0"/>
              <a:t> about diabetes </a:t>
            </a:r>
            <a:r>
              <a:rPr lang="en-US" dirty="0" smtClean="0"/>
              <a:t>from this graph?</a:t>
            </a:r>
          </a:p>
          <a:p>
            <a:endParaRPr lang="en-US" baseline="0" dirty="0" smtClean="0"/>
          </a:p>
          <a:p>
            <a:r>
              <a:rPr lang="en-US" b="0" baseline="0" dirty="0" smtClean="0"/>
              <a:t>&lt;</a:t>
            </a:r>
            <a:r>
              <a:rPr lang="en-US" b="1" baseline="0" dirty="0" smtClean="0"/>
              <a:t>ELICIT </a:t>
            </a:r>
            <a:r>
              <a:rPr lang="en-US" b="0" baseline="0" dirty="0" smtClean="0"/>
              <a:t>a</a:t>
            </a:r>
            <a:r>
              <a:rPr lang="en-US" baseline="0" dirty="0" smtClean="0"/>
              <a:t>nswers from the participants.&gt;</a:t>
            </a:r>
          </a:p>
          <a:p>
            <a:r>
              <a:rPr lang="en-US" baseline="0" dirty="0" smtClean="0"/>
              <a:t> </a:t>
            </a:r>
          </a:p>
          <a:p>
            <a:r>
              <a:rPr lang="en-US" b="1" dirty="0" smtClean="0"/>
              <a:t>SAY:</a:t>
            </a:r>
          </a:p>
          <a:p>
            <a:endParaRPr lang="en-US" dirty="0" smtClean="0"/>
          </a:p>
          <a:p>
            <a:r>
              <a:rPr lang="en-US" dirty="0" smtClean="0"/>
              <a:t>Diabetes has been increasing steadily. In </a:t>
            </a:r>
            <a:r>
              <a:rPr lang="en-US" dirty="0"/>
              <a:t>fact, </a:t>
            </a:r>
            <a:r>
              <a:rPr lang="en-US" dirty="0" smtClean="0"/>
              <a:t>prevalence — the percentage</a:t>
            </a:r>
            <a:r>
              <a:rPr lang="en-US" baseline="0" dirty="0" smtClean="0"/>
              <a:t> of adults reporting diabetes </a:t>
            </a:r>
            <a:r>
              <a:rPr lang="en-US" dirty="0" smtClean="0"/>
              <a:t>— increased more than </a:t>
            </a:r>
            <a:r>
              <a:rPr lang="en-US" dirty="0"/>
              <a:t>250% </a:t>
            </a:r>
            <a:r>
              <a:rPr lang="en-US" dirty="0" smtClean="0"/>
              <a:t>from 1994</a:t>
            </a:r>
            <a:r>
              <a:rPr lang="en-US" baseline="0" dirty="0" smtClean="0"/>
              <a:t> through </a:t>
            </a:r>
            <a:r>
              <a:rPr lang="en-US" dirty="0" smtClean="0"/>
              <a:t>2004.</a:t>
            </a:r>
          </a:p>
          <a:p>
            <a:endParaRPr lang="en-US" dirty="0" smtClean="0"/>
          </a:p>
          <a:p>
            <a:r>
              <a:rPr lang="en-US" dirty="0" smtClean="0"/>
              <a:t>The link to action was as</a:t>
            </a:r>
            <a:r>
              <a:rPr lang="en-US" baseline="0" dirty="0" smtClean="0"/>
              <a:t> follows:</a:t>
            </a:r>
            <a:endParaRPr lang="en-US" dirty="0" smtClean="0"/>
          </a:p>
          <a:p>
            <a:endParaRPr lang="en-US" dirty="0" smtClean="0"/>
          </a:p>
          <a:p>
            <a:pPr marL="171450" lvl="1" indent="-171450" defTabSz="924916" eaLnBrk="1" hangingPunct="1">
              <a:spcBef>
                <a:spcPts val="0"/>
              </a:spcBef>
              <a:spcAft>
                <a:spcPts val="600"/>
              </a:spcAft>
              <a:buFont typeface="Arial" pitchFamily="34" charset="0"/>
              <a:buChar char="•"/>
              <a:defRPr/>
            </a:pPr>
            <a:r>
              <a:rPr lang="en-US" dirty="0" smtClean="0"/>
              <a:t>In </a:t>
            </a:r>
            <a:r>
              <a:rPr lang="en-US" dirty="0"/>
              <a:t>2005, the New York City Department of Health Commissioner proposed that all clinical laboratories be required to submit electronic reports, with identifiers of the patient and </a:t>
            </a:r>
            <a:r>
              <a:rPr lang="en-US" dirty="0" smtClean="0"/>
              <a:t>doctor </a:t>
            </a:r>
            <a:r>
              <a:rPr lang="en-US" dirty="0"/>
              <a:t>and specific blood test values to the city health department. </a:t>
            </a:r>
            <a:r>
              <a:rPr lang="en-US" dirty="0" smtClean="0"/>
              <a:t>In other words, they added diabetes </a:t>
            </a:r>
            <a:r>
              <a:rPr lang="en-US" dirty="0"/>
              <a:t>to the New York City Department of Health notifiable disease list </a:t>
            </a:r>
            <a:r>
              <a:rPr lang="en-US" dirty="0" smtClean="0"/>
              <a:t>required of laboratories</a:t>
            </a:r>
            <a:r>
              <a:rPr lang="en-US" dirty="0"/>
              <a:t>. The health department </a:t>
            </a:r>
            <a:r>
              <a:rPr lang="en-US" dirty="0" smtClean="0"/>
              <a:t>then used </a:t>
            </a:r>
            <a:r>
              <a:rPr lang="en-US" dirty="0"/>
              <a:t>this information to monitor patterns and trends, direct diabetes control resources, and provide feedback to physicians about their patients</a:t>
            </a:r>
            <a:r>
              <a:rPr lang="en-US" dirty="0" smtClean="0"/>
              <a:t>.</a:t>
            </a:r>
          </a:p>
          <a:p>
            <a:pPr marL="171450" lvl="1" indent="-171450" defTabSz="924916" eaLnBrk="1" hangingPunct="1">
              <a:spcBef>
                <a:spcPts val="0"/>
              </a:spcBef>
              <a:spcAft>
                <a:spcPts val="600"/>
              </a:spcAft>
              <a:buFont typeface="Arial" pitchFamily="34" charset="0"/>
              <a:buChar char="•"/>
              <a:defRPr/>
            </a:pPr>
            <a:endParaRPr lang="en-US" dirty="0"/>
          </a:p>
          <a:p>
            <a:pPr marL="171450" lvl="1" indent="-171450" defTabSz="924916" eaLnBrk="1" hangingPunct="1">
              <a:spcBef>
                <a:spcPts val="0"/>
              </a:spcBef>
              <a:spcAft>
                <a:spcPts val="600"/>
              </a:spcAft>
              <a:buFont typeface="Arial" pitchFamily="34" charset="0"/>
              <a:buChar char="•"/>
              <a:defRPr/>
            </a:pPr>
            <a:r>
              <a:rPr lang="en-US" dirty="0"/>
              <a:t>The </a:t>
            </a:r>
            <a:r>
              <a:rPr lang="en-US" dirty="0" smtClean="0"/>
              <a:t>New York City Board </a:t>
            </a:r>
            <a:r>
              <a:rPr lang="en-US" dirty="0"/>
              <a:t>of Health adopted the </a:t>
            </a:r>
            <a:r>
              <a:rPr lang="en-US" dirty="0" smtClean="0"/>
              <a:t>requirement, </a:t>
            </a:r>
            <a:r>
              <a:rPr lang="en-US" dirty="0"/>
              <a:t>creating the first population-based registry of diabetes in the nation</a:t>
            </a:r>
            <a:r>
              <a:rPr lang="en-US" dirty="0" smtClean="0"/>
              <a:t>.</a:t>
            </a:r>
          </a:p>
          <a:p>
            <a:pPr marL="0" lvl="1" indent="0" defTabSz="924916" eaLnBrk="1" hangingPunct="1">
              <a:spcBef>
                <a:spcPts val="0"/>
              </a:spcBef>
              <a:spcAft>
                <a:spcPts val="600"/>
              </a:spcAft>
              <a:buFont typeface="Arial" pitchFamily="34" charset="0"/>
              <a:buNone/>
              <a:defRPr/>
            </a:pPr>
            <a:endParaRPr lang="en-US" dirty="0"/>
          </a:p>
          <a:p>
            <a:pPr marL="171450" lvl="1" indent="-171450" defTabSz="924916" eaLnBrk="1" hangingPunct="1">
              <a:spcBef>
                <a:spcPts val="0"/>
              </a:spcBef>
              <a:spcAft>
                <a:spcPts val="600"/>
              </a:spcAft>
              <a:buFont typeface="Arial" pitchFamily="34" charset="0"/>
              <a:buChar char="•"/>
              <a:defRPr/>
            </a:pPr>
            <a:r>
              <a:rPr lang="en-US" dirty="0"/>
              <a:t>In June 2012, on the basis of surveillance data documenting continued </a:t>
            </a:r>
            <a:r>
              <a:rPr lang="en-US" dirty="0" smtClean="0"/>
              <a:t>increases in </a:t>
            </a:r>
            <a:r>
              <a:rPr lang="en-US" dirty="0"/>
              <a:t>obesity and diabetes among </a:t>
            </a:r>
            <a:r>
              <a:rPr lang="en-US" dirty="0" smtClean="0"/>
              <a:t>city </a:t>
            </a:r>
            <a:r>
              <a:rPr lang="en-US" dirty="0"/>
              <a:t>residents, the </a:t>
            </a:r>
            <a:r>
              <a:rPr lang="en-US" dirty="0" smtClean="0"/>
              <a:t>mayor </a:t>
            </a:r>
            <a:r>
              <a:rPr lang="en-US" dirty="0"/>
              <a:t>proposed a ban on supersized sodas and sugary </a:t>
            </a:r>
            <a:r>
              <a:rPr lang="en-US" dirty="0" smtClean="0"/>
              <a:t>drinks, which are major</a:t>
            </a:r>
            <a:r>
              <a:rPr lang="en-US" baseline="0" dirty="0" smtClean="0"/>
              <a:t> contributors to obesity and diabetes</a:t>
            </a:r>
            <a:r>
              <a:rPr lang="en-US" dirty="0" smtClean="0"/>
              <a:t>.</a:t>
            </a:r>
          </a:p>
          <a:p>
            <a:pPr marL="0" lvl="1" indent="0" defTabSz="924916" eaLnBrk="1" hangingPunct="1">
              <a:spcBef>
                <a:spcPts val="0"/>
              </a:spcBef>
              <a:spcAft>
                <a:spcPts val="600"/>
              </a:spcAft>
              <a:buFont typeface="Arial" pitchFamily="34" charset="0"/>
              <a:buNone/>
              <a:defRPr/>
            </a:pPr>
            <a:endParaRPr lang="en-US" dirty="0"/>
          </a:p>
          <a:p>
            <a:r>
              <a:rPr lang="en-US" b="1" dirty="0" smtClean="0"/>
              <a:t>GO</a:t>
            </a:r>
            <a:r>
              <a:rPr lang="en-US" b="0" dirty="0" smtClean="0"/>
              <a:t> t</a:t>
            </a:r>
            <a:r>
              <a:rPr lang="en-US" baseline="0" dirty="0" smtClean="0"/>
              <a:t>o next slide.</a:t>
            </a:r>
          </a:p>
        </p:txBody>
      </p:sp>
      <p:sp>
        <p:nvSpPr>
          <p:cNvPr id="4" name="Slide Number Placeholder 3"/>
          <p:cNvSpPr>
            <a:spLocks noGrp="1"/>
          </p:cNvSpPr>
          <p:nvPr>
            <p:ph type="sldNum" sz="quarter" idx="10"/>
          </p:nvPr>
        </p:nvSpPr>
        <p:spPr/>
        <p:txBody>
          <a:bodyPr/>
          <a:lstStyle/>
          <a:p>
            <a:pPr>
              <a:defRPr/>
            </a:pPr>
            <a:fld id="{E56C1B69-6936-4942-9916-14430690B8EB}" type="slidenum">
              <a:rPr lang="en-US" smtClean="0"/>
              <a:pPr>
                <a:defRPr/>
              </a:pPr>
              <a:t>54</a:t>
            </a:fld>
            <a:endParaRPr lang="en-US" dirty="0"/>
          </a:p>
        </p:txBody>
      </p:sp>
    </p:spTree>
    <p:extLst>
      <p:ext uri="{BB962C8B-B14F-4D97-AF65-F5344CB8AC3E}">
        <p14:creationId xmlns:p14="http://schemas.microsoft.com/office/powerpoint/2010/main" val="319316146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imes New Roman" pitchFamily="18" charset="0"/>
                <a:cs typeface="Times New Roman" pitchFamily="18" charset="0"/>
              </a:defRPr>
            </a:lvl1pPr>
            <a:lvl2pPr marL="751452" indent="-289020" eaLnBrk="0" hangingPunct="0">
              <a:defRPr sz="2800">
                <a:solidFill>
                  <a:schemeClr val="tx1"/>
                </a:solidFill>
                <a:latin typeface="Times New Roman" pitchFamily="18" charset="0"/>
                <a:cs typeface="Times New Roman" pitchFamily="18" charset="0"/>
              </a:defRPr>
            </a:lvl2pPr>
            <a:lvl3pPr marL="1156081" indent="-231216" eaLnBrk="0" hangingPunct="0">
              <a:defRPr sz="2800">
                <a:solidFill>
                  <a:schemeClr val="tx1"/>
                </a:solidFill>
                <a:latin typeface="Times New Roman" pitchFamily="18" charset="0"/>
                <a:cs typeface="Times New Roman" pitchFamily="18" charset="0"/>
              </a:defRPr>
            </a:lvl3pPr>
            <a:lvl4pPr marL="1618512" indent="-231216" eaLnBrk="0" hangingPunct="0">
              <a:defRPr sz="2800">
                <a:solidFill>
                  <a:schemeClr val="tx1"/>
                </a:solidFill>
                <a:latin typeface="Times New Roman" pitchFamily="18" charset="0"/>
                <a:cs typeface="Times New Roman" pitchFamily="18" charset="0"/>
              </a:defRPr>
            </a:lvl4pPr>
            <a:lvl5pPr marL="2080945" indent="-231216" eaLnBrk="0" hangingPunct="0">
              <a:defRPr sz="2800">
                <a:solidFill>
                  <a:schemeClr val="tx1"/>
                </a:solidFill>
                <a:latin typeface="Times New Roman" pitchFamily="18" charset="0"/>
                <a:cs typeface="Times New Roman" pitchFamily="18" charset="0"/>
              </a:defRPr>
            </a:lvl5pPr>
            <a:lvl6pPr marL="2543377" indent="-231216" eaLnBrk="0" fontAlgn="base" hangingPunct="0">
              <a:spcBef>
                <a:spcPct val="0"/>
              </a:spcBef>
              <a:spcAft>
                <a:spcPct val="0"/>
              </a:spcAft>
              <a:defRPr sz="2800">
                <a:solidFill>
                  <a:schemeClr val="tx1"/>
                </a:solidFill>
                <a:latin typeface="Times New Roman" pitchFamily="18" charset="0"/>
                <a:cs typeface="Times New Roman" pitchFamily="18" charset="0"/>
              </a:defRPr>
            </a:lvl6pPr>
            <a:lvl7pPr marL="3005810" indent="-231216" eaLnBrk="0" fontAlgn="base" hangingPunct="0">
              <a:spcBef>
                <a:spcPct val="0"/>
              </a:spcBef>
              <a:spcAft>
                <a:spcPct val="0"/>
              </a:spcAft>
              <a:defRPr sz="2800">
                <a:solidFill>
                  <a:schemeClr val="tx1"/>
                </a:solidFill>
                <a:latin typeface="Times New Roman" pitchFamily="18" charset="0"/>
                <a:cs typeface="Times New Roman" pitchFamily="18" charset="0"/>
              </a:defRPr>
            </a:lvl7pPr>
            <a:lvl8pPr marL="3468242" indent="-231216" eaLnBrk="0" fontAlgn="base" hangingPunct="0">
              <a:spcBef>
                <a:spcPct val="0"/>
              </a:spcBef>
              <a:spcAft>
                <a:spcPct val="0"/>
              </a:spcAft>
              <a:defRPr sz="2800">
                <a:solidFill>
                  <a:schemeClr val="tx1"/>
                </a:solidFill>
                <a:latin typeface="Times New Roman" pitchFamily="18" charset="0"/>
                <a:cs typeface="Times New Roman" pitchFamily="18" charset="0"/>
              </a:defRPr>
            </a:lvl8pPr>
            <a:lvl9pPr marL="3930673" indent="-231216" eaLnBrk="0" fontAlgn="base" hangingPunct="0">
              <a:spcBef>
                <a:spcPct val="0"/>
              </a:spcBef>
              <a:spcAft>
                <a:spcPct val="0"/>
              </a:spcAft>
              <a:defRPr sz="2800">
                <a:solidFill>
                  <a:schemeClr val="tx1"/>
                </a:solidFill>
                <a:latin typeface="Times New Roman" pitchFamily="18" charset="0"/>
                <a:cs typeface="Times New Roman" pitchFamily="18" charset="0"/>
              </a:defRPr>
            </a:lvl9pPr>
          </a:lstStyle>
          <a:p>
            <a:pPr eaLnBrk="1" hangingPunct="1"/>
            <a:fld id="{33526D5C-9BDE-4E4C-89A7-F65C50E3567C}" type="slidenum">
              <a:rPr lang="en-US" sz="1200">
                <a:latin typeface="Arial" charset="0"/>
                <a:cs typeface="Arial" charset="0"/>
              </a:rPr>
              <a:pPr eaLnBrk="1" hangingPunct="1"/>
              <a:t>55</a:t>
            </a:fld>
            <a:endParaRPr lang="en-US" sz="1200" dirty="0">
              <a:latin typeface="Arial" charset="0"/>
              <a:cs typeface="Arial" charset="0"/>
            </a:endParaRPr>
          </a:p>
        </p:txBody>
      </p:sp>
      <p:sp>
        <p:nvSpPr>
          <p:cNvPr id="109571" name="Rectangle 2"/>
          <p:cNvSpPr>
            <a:spLocks noGrp="1" noRot="1" noChangeAspect="1" noChangeArrowheads="1" noTextEdit="1"/>
          </p:cNvSpPr>
          <p:nvPr>
            <p:ph type="sldImg"/>
          </p:nvPr>
        </p:nvSpPr>
        <p:spPr>
          <a:xfrm>
            <a:off x="1196975" y="692150"/>
            <a:ext cx="4619625" cy="3463925"/>
          </a:xfrm>
          <a:ln/>
        </p:spPr>
      </p:sp>
      <p:sp>
        <p:nvSpPr>
          <p:cNvPr id="109572" name="Rectangle 3"/>
          <p:cNvSpPr>
            <a:spLocks noGrp="1" noChangeArrowheads="1"/>
          </p:cNvSpPr>
          <p:nvPr>
            <p:ph type="body" idx="1"/>
          </p:nvPr>
        </p:nvSpPr>
        <p:spPr>
          <a:xfrm>
            <a:off x="724395" y="4387136"/>
            <a:ext cx="5510150" cy="525779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49" tIns="45374" rIns="90749" bIns="45374"/>
          <a:lstStyle/>
          <a:p>
            <a:pPr>
              <a:spcAft>
                <a:spcPts val="600"/>
              </a:spcAft>
            </a:pPr>
            <a:r>
              <a:rPr lang="en-US" b="1" dirty="0" smtClean="0"/>
              <a:t>SAY:</a:t>
            </a:r>
          </a:p>
          <a:p>
            <a:pPr>
              <a:spcAft>
                <a:spcPts val="600"/>
              </a:spcAft>
            </a:pPr>
            <a:endParaRPr lang="en-US" i="0" dirty="0" smtClean="0"/>
          </a:p>
          <a:p>
            <a:pPr>
              <a:spcAft>
                <a:spcPts val="600"/>
              </a:spcAft>
            </a:pPr>
            <a:r>
              <a:rPr lang="en-US" i="0" dirty="0" smtClean="0"/>
              <a:t>This</a:t>
            </a:r>
            <a:r>
              <a:rPr lang="en-US" i="0" baseline="0" dirty="0" smtClean="0"/>
              <a:t> is an epidemic curve of diarrheal illness in Missouri. An outbreak occurred just before November 15, after the water system was flushed during the first week of November. The action in this outbreak was a boil-water order issued by the health department on December 18.</a:t>
            </a:r>
          </a:p>
          <a:p>
            <a:pPr>
              <a:spcAft>
                <a:spcPts val="600"/>
              </a:spcAft>
            </a:pPr>
            <a:endParaRPr lang="en-US" i="0" baseline="0" dirty="0" smtClean="0"/>
          </a:p>
          <a:p>
            <a:pPr>
              <a:spcAft>
                <a:spcPts val="600"/>
              </a:spcAft>
            </a:pPr>
            <a:r>
              <a:rPr lang="en-US" i="0" baseline="0" dirty="0" smtClean="0"/>
              <a:t>Continued surveillance was required to determine if the intervention was effective. However, cases continued despite the boil-water order. </a:t>
            </a:r>
            <a:r>
              <a:rPr lang="en-US" dirty="0" smtClean="0"/>
              <a:t>The health department further</a:t>
            </a:r>
            <a:r>
              <a:rPr lang="en-US" baseline="0" dirty="0" smtClean="0"/>
              <a:t> investigated </a:t>
            </a:r>
            <a:r>
              <a:rPr lang="en-US" dirty="0" smtClean="0"/>
              <a:t>and determined that residents were forgetting to</a:t>
            </a:r>
            <a:r>
              <a:rPr lang="en-US" baseline="0" dirty="0" smtClean="0"/>
              <a:t> boil their water. They either did not believe that the water needed to be boiled, nor did they realize that ice should be made using boiled water. </a:t>
            </a:r>
            <a:r>
              <a:rPr lang="en-US" dirty="0" smtClean="0"/>
              <a:t>Consequently,</a:t>
            </a:r>
            <a:r>
              <a:rPr lang="en-US" baseline="0" dirty="0" smtClean="0"/>
              <a:t> the public health officials concluded that the boil-water order was not enough to stop the outbreak.</a:t>
            </a:r>
          </a:p>
          <a:p>
            <a:pPr>
              <a:spcAft>
                <a:spcPts val="600"/>
              </a:spcAft>
            </a:pPr>
            <a:endParaRPr lang="en-US" dirty="0" smtClean="0"/>
          </a:p>
          <a:p>
            <a:pPr>
              <a:spcAft>
                <a:spcPts val="600"/>
              </a:spcAft>
            </a:pPr>
            <a:r>
              <a:rPr lang="en-US" b="1" dirty="0" smtClean="0"/>
              <a:t>GO</a:t>
            </a:r>
            <a:r>
              <a:rPr lang="en-US" b="0" dirty="0" smtClean="0"/>
              <a:t> t</a:t>
            </a:r>
            <a:r>
              <a:rPr lang="en-US" baseline="0" dirty="0" smtClean="0"/>
              <a:t>o next slide.</a:t>
            </a:r>
            <a:endParaRPr lang="en-US" i="0" baseline="0" dirty="0" smtClean="0"/>
          </a:p>
        </p:txBody>
      </p:sp>
    </p:spTree>
    <p:extLst>
      <p:ext uri="{BB962C8B-B14F-4D97-AF65-F5344CB8AC3E}">
        <p14:creationId xmlns:p14="http://schemas.microsoft.com/office/powerpoint/2010/main" val="195856607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imes New Roman" pitchFamily="18" charset="0"/>
                <a:cs typeface="Times New Roman" pitchFamily="18" charset="0"/>
              </a:defRPr>
            </a:lvl1pPr>
            <a:lvl2pPr marL="751452" indent="-289020" eaLnBrk="0" hangingPunct="0">
              <a:defRPr sz="2800">
                <a:solidFill>
                  <a:schemeClr val="tx1"/>
                </a:solidFill>
                <a:latin typeface="Times New Roman" pitchFamily="18" charset="0"/>
                <a:cs typeface="Times New Roman" pitchFamily="18" charset="0"/>
              </a:defRPr>
            </a:lvl2pPr>
            <a:lvl3pPr marL="1156081" indent="-231216" eaLnBrk="0" hangingPunct="0">
              <a:defRPr sz="2800">
                <a:solidFill>
                  <a:schemeClr val="tx1"/>
                </a:solidFill>
                <a:latin typeface="Times New Roman" pitchFamily="18" charset="0"/>
                <a:cs typeface="Times New Roman" pitchFamily="18" charset="0"/>
              </a:defRPr>
            </a:lvl3pPr>
            <a:lvl4pPr marL="1618512" indent="-231216" eaLnBrk="0" hangingPunct="0">
              <a:defRPr sz="2800">
                <a:solidFill>
                  <a:schemeClr val="tx1"/>
                </a:solidFill>
                <a:latin typeface="Times New Roman" pitchFamily="18" charset="0"/>
                <a:cs typeface="Times New Roman" pitchFamily="18" charset="0"/>
              </a:defRPr>
            </a:lvl4pPr>
            <a:lvl5pPr marL="2080945" indent="-231216" eaLnBrk="0" hangingPunct="0">
              <a:defRPr sz="2800">
                <a:solidFill>
                  <a:schemeClr val="tx1"/>
                </a:solidFill>
                <a:latin typeface="Times New Roman" pitchFamily="18" charset="0"/>
                <a:cs typeface="Times New Roman" pitchFamily="18" charset="0"/>
              </a:defRPr>
            </a:lvl5pPr>
            <a:lvl6pPr marL="2543377" indent="-231216" eaLnBrk="0" fontAlgn="base" hangingPunct="0">
              <a:spcBef>
                <a:spcPct val="0"/>
              </a:spcBef>
              <a:spcAft>
                <a:spcPct val="0"/>
              </a:spcAft>
              <a:defRPr sz="2800">
                <a:solidFill>
                  <a:schemeClr val="tx1"/>
                </a:solidFill>
                <a:latin typeface="Times New Roman" pitchFamily="18" charset="0"/>
                <a:cs typeface="Times New Roman" pitchFamily="18" charset="0"/>
              </a:defRPr>
            </a:lvl6pPr>
            <a:lvl7pPr marL="3005810" indent="-231216" eaLnBrk="0" fontAlgn="base" hangingPunct="0">
              <a:spcBef>
                <a:spcPct val="0"/>
              </a:spcBef>
              <a:spcAft>
                <a:spcPct val="0"/>
              </a:spcAft>
              <a:defRPr sz="2800">
                <a:solidFill>
                  <a:schemeClr val="tx1"/>
                </a:solidFill>
                <a:latin typeface="Times New Roman" pitchFamily="18" charset="0"/>
                <a:cs typeface="Times New Roman" pitchFamily="18" charset="0"/>
              </a:defRPr>
            </a:lvl7pPr>
            <a:lvl8pPr marL="3468242" indent="-231216" eaLnBrk="0" fontAlgn="base" hangingPunct="0">
              <a:spcBef>
                <a:spcPct val="0"/>
              </a:spcBef>
              <a:spcAft>
                <a:spcPct val="0"/>
              </a:spcAft>
              <a:defRPr sz="2800">
                <a:solidFill>
                  <a:schemeClr val="tx1"/>
                </a:solidFill>
                <a:latin typeface="Times New Roman" pitchFamily="18" charset="0"/>
                <a:cs typeface="Times New Roman" pitchFamily="18" charset="0"/>
              </a:defRPr>
            </a:lvl8pPr>
            <a:lvl9pPr marL="3930673" indent="-231216" eaLnBrk="0" fontAlgn="base" hangingPunct="0">
              <a:spcBef>
                <a:spcPct val="0"/>
              </a:spcBef>
              <a:spcAft>
                <a:spcPct val="0"/>
              </a:spcAft>
              <a:defRPr sz="2800">
                <a:solidFill>
                  <a:schemeClr val="tx1"/>
                </a:solidFill>
                <a:latin typeface="Times New Roman" pitchFamily="18" charset="0"/>
                <a:cs typeface="Times New Roman" pitchFamily="18" charset="0"/>
              </a:defRPr>
            </a:lvl9pPr>
          </a:lstStyle>
          <a:p>
            <a:pPr eaLnBrk="1" hangingPunct="1"/>
            <a:fld id="{94CD8C68-B0E1-4F90-89E1-D83DC15C9E2C}" type="slidenum">
              <a:rPr lang="en-US" sz="1200">
                <a:latin typeface="Arial" charset="0"/>
                <a:cs typeface="Arial" charset="0"/>
              </a:rPr>
              <a:pPr eaLnBrk="1" hangingPunct="1"/>
              <a:t>56</a:t>
            </a:fld>
            <a:endParaRPr lang="en-US" sz="1200" dirty="0">
              <a:latin typeface="Arial" charset="0"/>
              <a:cs typeface="Arial" charset="0"/>
            </a:endParaRPr>
          </a:p>
        </p:txBody>
      </p:sp>
      <p:sp>
        <p:nvSpPr>
          <p:cNvPr id="111619" name="Rectangle 2"/>
          <p:cNvSpPr>
            <a:spLocks noGrp="1" noRot="1" noChangeAspect="1" noChangeArrowheads="1" noTextEdit="1"/>
          </p:cNvSpPr>
          <p:nvPr>
            <p:ph type="sldImg"/>
          </p:nvPr>
        </p:nvSpPr>
        <p:spPr>
          <a:xfrm>
            <a:off x="1196975" y="692150"/>
            <a:ext cx="4619625" cy="3463925"/>
          </a:xfrm>
          <a:ln/>
        </p:spPr>
      </p:sp>
      <p:sp>
        <p:nvSpPr>
          <p:cNvPr id="111620" name="Rectangle 3"/>
          <p:cNvSpPr>
            <a:spLocks noGrp="1" noChangeArrowheads="1"/>
          </p:cNvSpPr>
          <p:nvPr>
            <p:ph type="body" idx="1"/>
          </p:nvPr>
        </p:nvSpPr>
        <p:spPr>
          <a:xfrm>
            <a:off x="724395" y="4387136"/>
            <a:ext cx="5510150" cy="2005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49" tIns="45374" rIns="90749" bIns="45374"/>
          <a:lstStyle/>
          <a:p>
            <a:pPr eaLnBrk="1" hangingPunct="1"/>
            <a:r>
              <a:rPr lang="en-US" b="1" dirty="0" smtClean="0"/>
              <a:t>SAY:</a:t>
            </a:r>
          </a:p>
          <a:p>
            <a:pPr eaLnBrk="1" hangingPunct="1"/>
            <a:endParaRPr lang="en-US" dirty="0" smtClean="0"/>
          </a:p>
          <a:p>
            <a:pPr eaLnBrk="1" hangingPunct="1"/>
            <a:r>
              <a:rPr lang="en-US" dirty="0" smtClean="0"/>
              <a:t>The health officials then started </a:t>
            </a:r>
            <a:r>
              <a:rPr lang="en-US" baseline="0" dirty="0" smtClean="0"/>
              <a:t>chlorinating the water supply on December 23. After that, cases declined; ultimately, the outbreak was interrupted.</a:t>
            </a:r>
          </a:p>
          <a:p>
            <a:pPr eaLnBrk="1" hangingPunct="1"/>
            <a:endParaRPr lang="en-US" baseline="0" dirty="0" smtClean="0"/>
          </a:p>
          <a:p>
            <a:pPr defTabSz="914350">
              <a:defRPr/>
            </a:pPr>
            <a:r>
              <a:rPr lang="en-US" b="1" dirty="0" smtClean="0"/>
              <a:t>GO</a:t>
            </a:r>
            <a:r>
              <a:rPr lang="en-US" b="0" dirty="0" smtClean="0"/>
              <a:t> t</a:t>
            </a:r>
            <a:r>
              <a:rPr lang="en-US" baseline="0" dirty="0" smtClean="0"/>
              <a:t>o next slide.</a:t>
            </a:r>
          </a:p>
        </p:txBody>
      </p:sp>
    </p:spTree>
    <p:extLst>
      <p:ext uri="{BB962C8B-B14F-4D97-AF65-F5344CB8AC3E}">
        <p14:creationId xmlns:p14="http://schemas.microsoft.com/office/powerpoint/2010/main" val="391136706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387136"/>
            <a:ext cx="5608320" cy="382313"/>
          </a:xfrm>
        </p:spPr>
        <p:txBody>
          <a:bodyPr/>
          <a:lstStyle/>
          <a:p>
            <a:pPr marL="0" marR="0" indent="0" algn="l" defTabSz="914400" rtl="0" eaLnBrk="1" fontAlgn="auto" latinLnBrk="0" hangingPunct="1">
              <a:spcBef>
                <a:spcPts val="0"/>
              </a:spcBef>
              <a:spcAft>
                <a:spcPts val="0"/>
              </a:spcAft>
              <a:buClrTx/>
              <a:buSzTx/>
              <a:buFontTx/>
              <a:buNone/>
              <a:tabLst/>
              <a:defRPr/>
            </a:pPr>
            <a:r>
              <a:rPr lang="en-US" b="1" dirty="0" smtClean="0"/>
              <a:t> </a:t>
            </a:r>
            <a:r>
              <a:rPr lang="en-US" b="1" dirty="0" smtClean="0">
                <a:latin typeface="Arial" panose="020B0604020202020204" pitchFamily="34" charset="0"/>
                <a:cs typeface="Arial" panose="020B0604020202020204" pitchFamily="34" charset="0"/>
              </a:rPr>
              <a:t>GO</a:t>
            </a:r>
            <a:r>
              <a:rPr lang="en-US" b="0" dirty="0" smtClean="0">
                <a:latin typeface="Arial" panose="020B0604020202020204" pitchFamily="34" charset="0"/>
                <a:cs typeface="Arial" panose="020B0604020202020204" pitchFamily="34" charset="0"/>
              </a:rPr>
              <a:t> t</a:t>
            </a:r>
            <a:r>
              <a:rPr lang="en-US" baseline="0" dirty="0" smtClean="0">
                <a:latin typeface="Arial" panose="020B0604020202020204" pitchFamily="34" charset="0"/>
                <a:cs typeface="Arial" panose="020B0604020202020204" pitchFamily="34" charset="0"/>
              </a:rPr>
              <a:t>o next slide.</a:t>
            </a:r>
            <a:endParaRPr lang="en-US"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E56C1B69-6936-4942-9916-14430690B8EB}" type="slidenum">
              <a:rPr lang="en-US" smtClean="0">
                <a:solidFill>
                  <a:prstClr val="black"/>
                </a:solidFill>
              </a:rPr>
              <a:pPr>
                <a:defRPr/>
              </a:pPr>
              <a:t>57</a:t>
            </a:fld>
            <a:endParaRPr lang="en-US" dirty="0">
              <a:solidFill>
                <a:prstClr val="black"/>
              </a:solidFill>
            </a:endParaRPr>
          </a:p>
        </p:txBody>
      </p:sp>
    </p:spTree>
    <p:extLst>
      <p:ext uri="{BB962C8B-B14F-4D97-AF65-F5344CB8AC3E}">
        <p14:creationId xmlns:p14="http://schemas.microsoft.com/office/powerpoint/2010/main" val="270450778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7E82054C-5FFB-4925-88B8-34BFE44764D6}" type="slidenum">
              <a:rPr lang="en-US" smtClean="0"/>
              <a:pPr/>
              <a:t>58</a:t>
            </a:fld>
            <a:endParaRPr lang="en-US" dirty="0"/>
          </a:p>
        </p:txBody>
      </p:sp>
    </p:spTree>
    <p:extLst>
      <p:ext uri="{BB962C8B-B14F-4D97-AF65-F5344CB8AC3E}">
        <p14:creationId xmlns:p14="http://schemas.microsoft.com/office/powerpoint/2010/main" val="41060078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1" y="4387133"/>
            <a:ext cx="5608320" cy="14078997"/>
          </a:xfrm>
        </p:spPr>
        <p:txBody>
          <a:bodyPr/>
          <a:lstStyle/>
          <a:p>
            <a:pPr marL="0" marR="0" lvl="0" indent="0" algn="l" defTabSz="914400" rtl="0" eaLnBrk="0" fontAlgn="base" latinLnBrk="0" hangingPunct="0">
              <a:spcBef>
                <a:spcPct val="30000"/>
              </a:spcBef>
              <a:spcAft>
                <a:spcPct val="0"/>
              </a:spcAft>
              <a:buClrTx/>
              <a:buSzTx/>
              <a:buFontTx/>
              <a:buNone/>
              <a:tabLst/>
              <a:defRPr/>
            </a:pPr>
            <a:r>
              <a:rPr kumimoji="0" lang="en-US" sz="1200" b="1" i="0" u="none" strike="noStrike" kern="1200" cap="none" spc="0" normalizeH="0" baseline="0" noProof="0" dirty="0" smtClean="0">
                <a:ln>
                  <a:noFill/>
                </a:ln>
                <a:solidFill>
                  <a:srgbClr val="000000"/>
                </a:solidFill>
                <a:effectLst/>
                <a:uLnTx/>
                <a:uFillTx/>
                <a:latin typeface="Arial" charset="0"/>
                <a:cs typeface="Arial" charset="0"/>
              </a:rPr>
              <a:t>SAY:</a:t>
            </a:r>
            <a:r>
              <a:rPr kumimoji="0" lang="en-US" sz="1200" b="0" i="0" u="none" strike="noStrike" kern="1200" cap="none" spc="0" normalizeH="0" baseline="0" noProof="0" dirty="0" smtClean="0">
                <a:ln>
                  <a:noFill/>
                </a:ln>
                <a:solidFill>
                  <a:srgbClr val="000000"/>
                </a:solidFill>
                <a:effectLst/>
                <a:uLnTx/>
                <a:uFillTx/>
                <a:latin typeface="Arial" charset="0"/>
                <a:cs typeface="Arial" charset="0"/>
              </a:rPr>
              <a:t> </a:t>
            </a:r>
          </a:p>
          <a:p>
            <a:pPr marL="0" marR="0" lvl="0" indent="0" algn="l" defTabSz="914400" rtl="0" eaLnBrk="0" fontAlgn="base" latinLnBrk="0" hangingPunct="0">
              <a:spcBef>
                <a:spcPct val="3000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charset="0"/>
                <a:cs typeface="Arial" charset="0"/>
              </a:rPr>
              <a:t/>
            </a:r>
            <a:br>
              <a:rPr kumimoji="0" lang="en-US" sz="1200" b="0" i="0" u="none" strike="noStrike" kern="1200" cap="none" spc="0" normalizeH="0" baseline="0" noProof="0" dirty="0" smtClean="0">
                <a:ln>
                  <a:noFill/>
                </a:ln>
                <a:solidFill>
                  <a:srgbClr val="000000"/>
                </a:solidFill>
                <a:effectLst/>
                <a:uLnTx/>
                <a:uFillTx/>
                <a:latin typeface="Arial" charset="0"/>
                <a:cs typeface="Arial" charset="0"/>
              </a:rPr>
            </a:br>
            <a:r>
              <a:rPr kumimoji="0" lang="en-US" sz="1200" b="0" i="0" u="none" strike="noStrike" kern="1200" cap="none" spc="0" normalizeH="0" baseline="0" noProof="0" dirty="0" smtClean="0">
                <a:ln>
                  <a:noFill/>
                </a:ln>
                <a:solidFill>
                  <a:srgbClr val="000000"/>
                </a:solidFill>
                <a:effectLst/>
                <a:uLnTx/>
                <a:uFillTx/>
                <a:latin typeface="Arial" charset="0"/>
                <a:cs typeface="Arial" charset="0"/>
              </a:rPr>
              <a:t>To implement the public health approach, practitioners use and apply scientific methods. These methods come from a series of core sciences that provide the foundation.</a:t>
            </a:r>
          </a:p>
          <a:p>
            <a:pPr marL="0" marR="0" lvl="0" indent="0" algn="l" defTabSz="914400" rtl="0" eaLnBrk="0" fontAlgn="base" latinLnBrk="0" hangingPunct="0">
              <a:spcBef>
                <a:spcPct val="3000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charset="0"/>
                <a:cs typeface="Arial" charset="0"/>
              </a:rPr>
              <a:t> </a:t>
            </a:r>
          </a:p>
          <a:p>
            <a:pPr marL="0" marR="0" lvl="0" indent="0" algn="l" defTabSz="914400" rtl="0" eaLnBrk="0" fontAlgn="base" latinLnBrk="0" hangingPunct="0">
              <a:spcBef>
                <a:spcPct val="3000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charset="0"/>
                <a:cs typeface="Arial" charset="0"/>
              </a:rPr>
              <a:t>These sciences include </a:t>
            </a:r>
            <a:r>
              <a:rPr kumimoji="0" lang="en-US" sz="1200" b="1" i="0" u="none" strike="noStrike" kern="1200" cap="none" spc="0" normalizeH="0" baseline="0" noProof="0" dirty="0" smtClean="0">
                <a:ln>
                  <a:noFill/>
                </a:ln>
                <a:solidFill>
                  <a:srgbClr val="000000"/>
                </a:solidFill>
                <a:effectLst/>
                <a:uLnTx/>
                <a:uFillTx/>
                <a:latin typeface="Arial" charset="0"/>
                <a:cs typeface="Arial" charset="0"/>
              </a:rPr>
              <a:t>Public Health Surveillance</a:t>
            </a:r>
            <a:r>
              <a:rPr kumimoji="0" lang="en-US" sz="1200" b="0" i="0" u="none" strike="noStrike" kern="1200" cap="none" spc="0" normalizeH="0" baseline="0" noProof="0" dirty="0" smtClean="0">
                <a:ln>
                  <a:noFill/>
                </a:ln>
                <a:solidFill>
                  <a:srgbClr val="000000"/>
                </a:solidFill>
                <a:effectLst/>
                <a:uLnTx/>
                <a:uFillTx/>
                <a:latin typeface="Arial" charset="0"/>
                <a:cs typeface="Arial" charset="0"/>
              </a:rPr>
              <a:t>, which we use to monitor a public health situation.</a:t>
            </a:r>
            <a:br>
              <a:rPr kumimoji="0" lang="en-US" sz="1200" b="0" i="0" u="none" strike="noStrike" kern="1200" cap="none" spc="0" normalizeH="0" baseline="0" noProof="0" dirty="0" smtClean="0">
                <a:ln>
                  <a:noFill/>
                </a:ln>
                <a:solidFill>
                  <a:srgbClr val="000000"/>
                </a:solidFill>
                <a:effectLst/>
                <a:uLnTx/>
                <a:uFillTx/>
                <a:latin typeface="Arial" charset="0"/>
                <a:cs typeface="Arial" charset="0"/>
              </a:rPr>
            </a:br>
            <a:endParaRPr kumimoji="0" lang="en-US" sz="1200" b="0" i="0" u="none" strike="noStrike" kern="1200" cap="none" spc="0" normalizeH="0" baseline="0" noProof="0" dirty="0" smtClean="0">
              <a:ln>
                <a:noFill/>
              </a:ln>
              <a:solidFill>
                <a:srgbClr val="000000"/>
              </a:solidFill>
              <a:effectLst/>
              <a:uLnTx/>
              <a:uFillTx/>
              <a:latin typeface="Arial" charset="0"/>
              <a:cs typeface="Arial" charset="0"/>
            </a:endParaRPr>
          </a:p>
          <a:p>
            <a:pPr marL="0" marR="0" lvl="0" indent="0" algn="l" defTabSz="914400" rtl="0" eaLnBrk="0" fontAlgn="base" latinLnBrk="0" hangingPunct="0">
              <a:spcBef>
                <a:spcPct val="30000"/>
              </a:spcBef>
              <a:spcAft>
                <a:spcPct val="0"/>
              </a:spcAft>
              <a:buClrTx/>
              <a:buSzTx/>
              <a:buFontTx/>
              <a:buNone/>
              <a:tabLst/>
              <a:defRPr/>
            </a:pPr>
            <a:r>
              <a:rPr kumimoji="0" lang="en-US" sz="1200" b="1" i="0" u="none" strike="noStrike" kern="1200" cap="none" spc="0" normalizeH="0" baseline="0" noProof="0" dirty="0" smtClean="0">
                <a:ln>
                  <a:noFill/>
                </a:ln>
                <a:solidFill>
                  <a:srgbClr val="000000"/>
                </a:solidFill>
                <a:effectLst/>
                <a:uLnTx/>
                <a:uFillTx/>
                <a:latin typeface="Arial" charset="0"/>
                <a:cs typeface="Arial" charset="0"/>
              </a:rPr>
              <a:t>Epidemiology</a:t>
            </a:r>
            <a:r>
              <a:rPr kumimoji="0" lang="en-US" sz="1200" b="0" i="0" u="none" strike="noStrike" kern="1200" cap="none" spc="0" normalizeH="0" baseline="0" noProof="0" dirty="0" smtClean="0">
                <a:ln>
                  <a:noFill/>
                </a:ln>
                <a:solidFill>
                  <a:srgbClr val="000000"/>
                </a:solidFill>
                <a:effectLst/>
                <a:uLnTx/>
                <a:uFillTx/>
                <a:latin typeface="Arial" charset="0"/>
                <a:cs typeface="Arial" charset="0"/>
              </a:rPr>
              <a:t> enables us to determine where diseases originate, how or why they move through populations, and how we can prevent them.</a:t>
            </a:r>
          </a:p>
          <a:p>
            <a:pPr marL="0" marR="0" lvl="0" indent="0" algn="l" defTabSz="914400" rtl="0" eaLnBrk="0" fontAlgn="base" latinLnBrk="0" hangingPunct="0">
              <a:spcBef>
                <a:spcPct val="30000"/>
              </a:spcBef>
              <a:spcAft>
                <a:spcPct val="0"/>
              </a:spcAft>
              <a:buClrTx/>
              <a:buSzTx/>
              <a:buFontTx/>
              <a:buNone/>
              <a:tabLst/>
              <a:defRPr/>
            </a:pPr>
            <a:r>
              <a:rPr kumimoji="0" lang="en-US" sz="1200" b="1" i="0" u="none" strike="noStrike" kern="1200" cap="none" spc="0" normalizeH="0" baseline="0" noProof="0" dirty="0" smtClean="0">
                <a:ln>
                  <a:noFill/>
                </a:ln>
                <a:solidFill>
                  <a:srgbClr val="000000"/>
                </a:solidFill>
                <a:effectLst/>
                <a:uLnTx/>
                <a:uFillTx/>
                <a:latin typeface="Arial" charset="0"/>
                <a:cs typeface="Arial" charset="0"/>
              </a:rPr>
              <a:t/>
            </a:r>
            <a:br>
              <a:rPr kumimoji="0" lang="en-US" sz="1200" b="1" i="0" u="none" strike="noStrike" kern="1200" cap="none" spc="0" normalizeH="0" baseline="0" noProof="0" dirty="0" smtClean="0">
                <a:ln>
                  <a:noFill/>
                </a:ln>
                <a:solidFill>
                  <a:srgbClr val="000000"/>
                </a:solidFill>
                <a:effectLst/>
                <a:uLnTx/>
                <a:uFillTx/>
                <a:latin typeface="Arial" charset="0"/>
                <a:cs typeface="Arial" charset="0"/>
              </a:rPr>
            </a:br>
            <a:r>
              <a:rPr kumimoji="0" lang="en-US" sz="1200" b="1" i="0" u="none" strike="noStrike" kern="1200" cap="none" spc="0" normalizeH="0" baseline="0" noProof="0" dirty="0" smtClean="0">
                <a:ln>
                  <a:noFill/>
                </a:ln>
                <a:solidFill>
                  <a:srgbClr val="000000"/>
                </a:solidFill>
                <a:effectLst/>
                <a:uLnTx/>
                <a:uFillTx/>
                <a:latin typeface="Arial" charset="0"/>
                <a:cs typeface="Arial" charset="0"/>
              </a:rPr>
              <a:t>Public Health Laboratories</a:t>
            </a:r>
            <a:r>
              <a:rPr kumimoji="0" lang="en-US" sz="1200" b="0" i="0" u="none" strike="noStrike" kern="1200" cap="none" spc="0" normalizeH="0" baseline="0" noProof="0" dirty="0" smtClean="0">
                <a:ln>
                  <a:noFill/>
                </a:ln>
                <a:solidFill>
                  <a:srgbClr val="000000"/>
                </a:solidFill>
                <a:effectLst/>
                <a:uLnTx/>
                <a:uFillTx/>
                <a:latin typeface="Arial" charset="0"/>
                <a:cs typeface="Arial" charset="0"/>
              </a:rPr>
              <a:t> support public health by performing tests to confirm disease diagnoses. Laboratories also support public health by conducting research and training.</a:t>
            </a:r>
          </a:p>
          <a:p>
            <a:pPr marL="0" marR="0" lvl="0" indent="0" algn="l" defTabSz="914400" rtl="0" eaLnBrk="0" fontAlgn="base" latinLnBrk="0" hangingPunct="0">
              <a:spcBef>
                <a:spcPct val="3000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charset="0"/>
                <a:cs typeface="Arial" charset="0"/>
              </a:rPr>
              <a:t/>
            </a:r>
            <a:br>
              <a:rPr kumimoji="0" lang="en-US" sz="1200" b="0" i="0" u="none" strike="noStrike" kern="1200" cap="none" spc="0" normalizeH="0" baseline="0" noProof="0" dirty="0" smtClean="0">
                <a:ln>
                  <a:noFill/>
                </a:ln>
                <a:solidFill>
                  <a:srgbClr val="000000"/>
                </a:solidFill>
                <a:effectLst/>
                <a:uLnTx/>
                <a:uFillTx/>
                <a:latin typeface="Arial" charset="0"/>
                <a:cs typeface="Arial" charset="0"/>
              </a:rPr>
            </a:br>
            <a:r>
              <a:rPr kumimoji="0" lang="en-US" sz="1200" b="0" i="0" u="none" strike="noStrike" kern="1200" cap="none" spc="0" normalizeH="0" baseline="0" noProof="0" dirty="0" smtClean="0">
                <a:ln>
                  <a:noFill/>
                </a:ln>
                <a:solidFill>
                  <a:srgbClr val="000000"/>
                </a:solidFill>
                <a:effectLst/>
                <a:uLnTx/>
                <a:uFillTx/>
                <a:latin typeface="Arial" charset="0"/>
                <a:cs typeface="Arial" charset="0"/>
              </a:rPr>
              <a:t>As we continue to move from the use of paper documents to electronic health records, </a:t>
            </a:r>
            <a:r>
              <a:rPr kumimoji="0" lang="en-US" sz="1200" b="1" i="0" u="none" strike="noStrike" kern="1200" cap="none" spc="0" normalizeH="0" baseline="0" noProof="0" dirty="0" smtClean="0">
                <a:ln>
                  <a:noFill/>
                </a:ln>
                <a:solidFill>
                  <a:srgbClr val="000000"/>
                </a:solidFill>
                <a:effectLst/>
                <a:uLnTx/>
                <a:uFillTx/>
                <a:latin typeface="Arial" charset="0"/>
                <a:cs typeface="Arial" charset="0"/>
              </a:rPr>
              <a:t>Public Health Informatics</a:t>
            </a:r>
            <a:r>
              <a:rPr kumimoji="0" lang="en-US" sz="1200" b="0" i="0" u="none" strike="noStrike" kern="1200" cap="none" spc="0" normalizeH="0" baseline="0" noProof="0" dirty="0" smtClean="0">
                <a:ln>
                  <a:noFill/>
                </a:ln>
                <a:solidFill>
                  <a:srgbClr val="000000"/>
                </a:solidFill>
                <a:effectLst/>
                <a:uLnTx/>
                <a:uFillTx/>
                <a:latin typeface="Arial" charset="0"/>
                <a:cs typeface="Arial" charset="0"/>
              </a:rPr>
              <a:t> continues to increase in importance. Informatics deals with the methods for collecting, compiling, and presenting health information. It enables us to use electronic data effectively when addressing a public health situation.</a:t>
            </a:r>
          </a:p>
          <a:p>
            <a:pPr marL="0" marR="0" lvl="0" indent="0" algn="l" defTabSz="914400" rtl="0" eaLnBrk="0" fontAlgn="base" latinLnBrk="0" hangingPunct="0">
              <a:spcBef>
                <a:spcPct val="3000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charset="0"/>
                <a:cs typeface="Arial" charset="0"/>
              </a:rPr>
              <a:t/>
            </a:r>
            <a:br>
              <a:rPr kumimoji="0" lang="en-US" sz="1200" b="0" i="0" u="none" strike="noStrike" kern="1200" cap="none" spc="0" normalizeH="0" baseline="0" noProof="0" dirty="0" smtClean="0">
                <a:ln>
                  <a:noFill/>
                </a:ln>
                <a:solidFill>
                  <a:srgbClr val="000000"/>
                </a:solidFill>
                <a:effectLst/>
                <a:uLnTx/>
                <a:uFillTx/>
                <a:latin typeface="Arial" charset="0"/>
                <a:cs typeface="Arial" charset="0"/>
              </a:rPr>
            </a:br>
            <a:r>
              <a:rPr kumimoji="0" lang="en-US" sz="1200" b="1" i="0" u="none" strike="noStrike" kern="1200" cap="none" spc="0" normalizeH="0" baseline="0" noProof="0" dirty="0" smtClean="0">
                <a:ln>
                  <a:noFill/>
                </a:ln>
                <a:solidFill>
                  <a:srgbClr val="000000"/>
                </a:solidFill>
                <a:effectLst/>
                <a:uLnTx/>
                <a:uFillTx/>
                <a:latin typeface="Arial" charset="0"/>
                <a:cs typeface="Arial" charset="0"/>
              </a:rPr>
              <a:t>Prevention Effectiveness</a:t>
            </a:r>
            <a:r>
              <a:rPr kumimoji="0" lang="en-US" sz="1200" b="0" i="0" u="none" strike="noStrike" kern="1200" cap="none" spc="0" normalizeH="0" baseline="0" noProof="0" dirty="0" smtClean="0">
                <a:ln>
                  <a:noFill/>
                </a:ln>
                <a:solidFill>
                  <a:srgbClr val="000000"/>
                </a:solidFill>
                <a:effectLst/>
                <a:uLnTx/>
                <a:uFillTx/>
                <a:latin typeface="Arial" charset="0"/>
                <a:cs typeface="Arial" charset="0"/>
              </a:rPr>
              <a:t> is closely linked to public health policy. Prevention effectiveness studies provide important economic information for decision makers to help them choose the best option available.</a:t>
            </a:r>
          </a:p>
          <a:p>
            <a:pPr marL="0" marR="0" lvl="0" indent="0" algn="l" defTabSz="914400" rtl="0" eaLnBrk="0" fontAlgn="base" latinLnBrk="0" hangingPunct="0">
              <a:spcBef>
                <a:spcPct val="30000"/>
              </a:spcBef>
              <a:spcAft>
                <a:spcPct val="0"/>
              </a:spcAft>
              <a:buClrTx/>
              <a:buSzTx/>
              <a:buFontTx/>
              <a:buNone/>
              <a:tabLst/>
              <a:defRPr/>
            </a:pPr>
            <a:r>
              <a:rPr kumimoji="0" lang="en-US" sz="1200" b="1" i="0" u="none" strike="noStrike" kern="1200" cap="none" spc="0" normalizeH="0" baseline="0" noProof="0" dirty="0" smtClean="0">
                <a:ln>
                  <a:noFill/>
                </a:ln>
                <a:solidFill>
                  <a:srgbClr val="000000"/>
                </a:solidFill>
                <a:effectLst/>
                <a:uLnTx/>
                <a:uFillTx/>
                <a:latin typeface="Arial" charset="0"/>
                <a:cs typeface="Arial" charset="0"/>
              </a:rPr>
              <a:t/>
            </a:r>
            <a:br>
              <a:rPr kumimoji="0" lang="en-US" sz="1200" b="1" i="0" u="none" strike="noStrike" kern="1200" cap="none" spc="0" normalizeH="0" baseline="0" noProof="0" dirty="0" smtClean="0">
                <a:ln>
                  <a:noFill/>
                </a:ln>
                <a:solidFill>
                  <a:srgbClr val="000000"/>
                </a:solidFill>
                <a:effectLst/>
                <a:uLnTx/>
                <a:uFillTx/>
                <a:latin typeface="Arial" charset="0"/>
                <a:cs typeface="Arial" charset="0"/>
              </a:rPr>
            </a:br>
            <a:r>
              <a:rPr kumimoji="0" lang="en-US" sz="1200" b="0" i="0" u="none" strike="noStrike" kern="1200" cap="none" spc="0" normalizeH="0" baseline="0" noProof="0" dirty="0" smtClean="0">
                <a:ln>
                  <a:noFill/>
                </a:ln>
                <a:solidFill>
                  <a:srgbClr val="000000"/>
                </a:solidFill>
                <a:effectLst/>
                <a:uLnTx/>
                <a:uFillTx/>
                <a:latin typeface="Arial" charset="0"/>
                <a:cs typeface="Arial" charset="0"/>
              </a:rPr>
              <a:t>Together, these five core sciences can help us protect and promote the public’s health by giving public health practitioners the answers they need. Public health is better able to respond to the situation by using contributions from each of these sciences. One science alone cannot answer the questions and provide a solution; it is the application of these core sciences together.</a:t>
            </a:r>
          </a:p>
          <a:p>
            <a:pPr marL="0" marR="0" lvl="0" indent="0" algn="l" defTabSz="914400" rtl="0" eaLnBrk="0" fontAlgn="base" latinLnBrk="0" hangingPunct="0">
              <a:spcBef>
                <a:spcPct val="30000"/>
              </a:spcBef>
              <a:spcAft>
                <a:spcPct val="0"/>
              </a:spcAft>
              <a:buClrTx/>
              <a:buSzTx/>
              <a:buFontTx/>
              <a:buNone/>
              <a:tabLst/>
              <a:defRPr/>
            </a:pPr>
            <a:r>
              <a:rPr kumimoji="0" lang="en-US" sz="1200" b="1" i="0" u="none" strike="noStrike" kern="1200" cap="none" spc="0" normalizeH="0" baseline="0" noProof="0" dirty="0" smtClean="0">
                <a:ln>
                  <a:noFill/>
                </a:ln>
                <a:solidFill>
                  <a:srgbClr val="000000"/>
                </a:solidFill>
                <a:effectLst/>
                <a:uLnTx/>
                <a:uFillTx/>
                <a:latin typeface="Arial" charset="0"/>
                <a:cs typeface="Arial" charset="0"/>
              </a:rPr>
              <a:t/>
            </a:r>
            <a:br>
              <a:rPr kumimoji="0" lang="en-US" sz="1200" b="1" i="0" u="none" strike="noStrike" kern="1200" cap="none" spc="0" normalizeH="0" baseline="0" noProof="0" dirty="0" smtClean="0">
                <a:ln>
                  <a:noFill/>
                </a:ln>
                <a:solidFill>
                  <a:srgbClr val="000000"/>
                </a:solidFill>
                <a:effectLst/>
                <a:uLnTx/>
                <a:uFillTx/>
                <a:latin typeface="Arial" charset="0"/>
                <a:cs typeface="Arial" charset="0"/>
              </a:rPr>
            </a:br>
            <a:r>
              <a:rPr kumimoji="0" lang="en-US" sz="1200" b="1" i="0" u="none" strike="noStrike" kern="1200" cap="none" spc="0" normalizeH="0" baseline="0" noProof="0" dirty="0" smtClean="0">
                <a:ln>
                  <a:noFill/>
                </a:ln>
                <a:solidFill>
                  <a:srgbClr val="000000"/>
                </a:solidFill>
                <a:effectLst/>
                <a:uLnTx/>
                <a:uFillTx/>
                <a:latin typeface="Arial" charset="0"/>
                <a:cs typeface="Arial" charset="0"/>
              </a:rPr>
              <a:t>&lt;OPTIONAL, IF TIME PERMITS, SAY&gt;</a:t>
            </a:r>
          </a:p>
          <a:p>
            <a:pPr marL="0" marR="0" lvl="0" indent="0" algn="l" defTabSz="914400" rtl="0" eaLnBrk="0" fontAlgn="base" latinLnBrk="0" hangingPunct="0">
              <a:spcBef>
                <a:spcPct val="30000"/>
              </a:spcBef>
              <a:spcAft>
                <a:spcPct val="0"/>
              </a:spcAft>
              <a:buClrTx/>
              <a:buSzTx/>
              <a:buFontTx/>
              <a:buNone/>
              <a:tabLst/>
              <a:defRPr/>
            </a:pPr>
            <a:endParaRPr kumimoji="0" lang="en-US" sz="1200" b="0" i="0" u="none" strike="noStrike" kern="1200" cap="none" spc="0" normalizeH="0" baseline="0" noProof="0" dirty="0" smtClean="0">
              <a:ln>
                <a:noFill/>
              </a:ln>
              <a:solidFill>
                <a:srgbClr val="000000"/>
              </a:solidFill>
              <a:effectLst/>
              <a:uLnTx/>
              <a:uFillTx/>
              <a:latin typeface="Arial" charset="0"/>
              <a:cs typeface="Arial" charset="0"/>
            </a:endParaRPr>
          </a:p>
          <a:p>
            <a:pPr marL="0" marR="0" lvl="0" indent="0" algn="l" defTabSz="914400" rtl="0" eaLnBrk="0" fontAlgn="base" latinLnBrk="0" hangingPunct="0">
              <a:spcBef>
                <a:spcPct val="3000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charset="0"/>
                <a:cs typeface="Arial" charset="0"/>
              </a:rPr>
              <a:t>For example, let’s look at the public health challenge of influenza. Public health surveillance can monitor when and where cases of influenza occur each year. Professionals can use the science of epidemiology to understand why different populations choose to get vaccinated against influenza. They can use the science of informatics to receive and analyze electronic information from health care institutions (e.g., doctors’ offices and hospitals) to determine whether persons who get influenza go to see a doctor and whether they get well or die. Public health practitioners can use laboratory science to determine whether persons with fever and cough have influenza or a different infection, and they can use prevention effectiveness to show that influenza vaccination campaigns that might cost $200,000 can prevent $1 million in medical costs, lost wages, and other costs.</a:t>
            </a:r>
          </a:p>
          <a:p>
            <a:pPr marL="0" marR="0" lvl="0" indent="0" algn="l" defTabSz="914400" rtl="0" eaLnBrk="0" fontAlgn="base" latinLnBrk="0" hangingPunct="0">
              <a:spcBef>
                <a:spcPct val="30000"/>
              </a:spcBef>
              <a:spcAft>
                <a:spcPct val="0"/>
              </a:spcAft>
              <a:buClrTx/>
              <a:buSzTx/>
              <a:buFontTx/>
              <a:buNone/>
              <a:tabLst/>
              <a:defRPr/>
            </a:pPr>
            <a:r>
              <a:rPr kumimoji="0" lang="en-US" sz="1200" b="1" i="0" u="none" strike="noStrike" kern="1200" cap="none" spc="0" normalizeH="0" baseline="0" noProof="0" dirty="0" smtClean="0">
                <a:ln>
                  <a:noFill/>
                </a:ln>
                <a:solidFill>
                  <a:srgbClr val="000000"/>
                </a:solidFill>
                <a:effectLst/>
                <a:uLnTx/>
                <a:uFillTx/>
                <a:latin typeface="Arial" charset="0"/>
                <a:cs typeface="Arial" charset="0"/>
              </a:rPr>
              <a:t/>
            </a:r>
            <a:br>
              <a:rPr kumimoji="0" lang="en-US" sz="1200" b="1" i="0" u="none" strike="noStrike" kern="1200" cap="none" spc="0" normalizeH="0" baseline="0" noProof="0" dirty="0" smtClean="0">
                <a:ln>
                  <a:noFill/>
                </a:ln>
                <a:solidFill>
                  <a:srgbClr val="000000"/>
                </a:solidFill>
                <a:effectLst/>
                <a:uLnTx/>
                <a:uFillTx/>
                <a:latin typeface="Arial" charset="0"/>
                <a:cs typeface="Arial" charset="0"/>
              </a:rPr>
            </a:br>
            <a:r>
              <a:rPr kumimoji="0" lang="en-US" sz="1200" b="1" i="0" u="none" strike="noStrike" kern="1200" cap="none" spc="0" normalizeH="0" baseline="0" noProof="0" dirty="0" smtClean="0">
                <a:ln>
                  <a:noFill/>
                </a:ln>
                <a:solidFill>
                  <a:srgbClr val="000000"/>
                </a:solidFill>
                <a:effectLst/>
                <a:uLnTx/>
                <a:uFillTx/>
                <a:latin typeface="Arial" charset="0"/>
                <a:cs typeface="Arial" charset="0"/>
              </a:rPr>
              <a:t>GO</a:t>
            </a:r>
            <a:r>
              <a:rPr kumimoji="0" lang="en-US" sz="1200" b="0" i="0" u="none" strike="noStrike" kern="1200" cap="none" spc="0" normalizeH="0" baseline="0" noProof="0" dirty="0" smtClean="0">
                <a:ln>
                  <a:noFill/>
                </a:ln>
                <a:solidFill>
                  <a:srgbClr val="000000"/>
                </a:solidFill>
                <a:effectLst/>
                <a:uLnTx/>
                <a:uFillTx/>
                <a:latin typeface="Arial" charset="0"/>
                <a:cs typeface="Arial" charset="0"/>
              </a:rPr>
              <a:t> to next slide.</a:t>
            </a:r>
          </a:p>
        </p:txBody>
      </p:sp>
      <p:sp>
        <p:nvSpPr>
          <p:cNvPr id="4" name="Slide Number Placeholder 3"/>
          <p:cNvSpPr>
            <a:spLocks noGrp="1"/>
          </p:cNvSpPr>
          <p:nvPr>
            <p:ph type="sldNum" sz="quarter" idx="10"/>
          </p:nvPr>
        </p:nvSpPr>
        <p:spPr/>
        <p:txBody>
          <a:bodyPr/>
          <a:lstStyle/>
          <a:p>
            <a:fld id="{5B28CC65-80E2-45D6-A505-3F4A925BFC05}"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35060711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1" y="4387135"/>
            <a:ext cx="5608320" cy="2721331"/>
          </a:xfrm>
        </p:spPr>
        <p:txBody>
          <a:bodyPr/>
          <a:lstStyle/>
          <a:p>
            <a:pPr defTabSz="914349">
              <a:defRPr/>
            </a:pPr>
            <a:r>
              <a:rPr lang="en-US" b="1" dirty="0" smtClean="0"/>
              <a:t>ASK: </a:t>
            </a:r>
            <a:br>
              <a:rPr lang="en-US" b="1" dirty="0" smtClean="0"/>
            </a:br>
            <a:endParaRPr lang="en-US" b="1" dirty="0" smtClean="0"/>
          </a:p>
          <a:p>
            <a:pPr defTabSz="914349">
              <a:defRPr/>
            </a:pPr>
            <a:r>
              <a:rPr lang="en-US" b="0" dirty="0" smtClean="0"/>
              <a:t>When you hear the term</a:t>
            </a:r>
            <a:r>
              <a:rPr lang="en-US" b="0" baseline="0" dirty="0" smtClean="0"/>
              <a:t> </a:t>
            </a:r>
            <a:r>
              <a:rPr lang="en-US" b="0" i="1" baseline="0" dirty="0" smtClean="0"/>
              <a:t>public health surveillance</a:t>
            </a:r>
            <a:r>
              <a:rPr lang="en-US" b="0" baseline="0" dirty="0" smtClean="0"/>
              <a:t>, what do you think of? What comes to mind?</a:t>
            </a:r>
            <a:endParaRPr lang="en-US" b="0" dirty="0" smtClean="0"/>
          </a:p>
          <a:p>
            <a:pPr defTabSz="914349">
              <a:defRPr/>
            </a:pPr>
            <a:endParaRPr lang="en-US" baseline="0" dirty="0" smtClean="0"/>
          </a:p>
          <a:p>
            <a:pPr defTabSz="914349">
              <a:defRPr/>
            </a:pPr>
            <a:r>
              <a:rPr lang="en-US" b="0" baseline="0" dirty="0" smtClean="0"/>
              <a:t>&lt;</a:t>
            </a:r>
            <a:r>
              <a:rPr lang="en-US" b="1" baseline="0" dirty="0" smtClean="0"/>
              <a:t>ELICIT </a:t>
            </a:r>
            <a:r>
              <a:rPr lang="en-US" b="0" baseline="0" dirty="0" smtClean="0"/>
              <a:t>responses from the participants.&gt;</a:t>
            </a:r>
          </a:p>
          <a:p>
            <a:pPr defTabSz="914349">
              <a:defRPr/>
            </a:pPr>
            <a:endParaRPr lang="en-US" baseline="0" dirty="0" smtClean="0"/>
          </a:p>
          <a:p>
            <a:pPr defTabSz="914349">
              <a:defRPr/>
            </a:pPr>
            <a:r>
              <a:rPr lang="en-US" b="1" dirty="0" smtClean="0"/>
              <a:t>GO</a:t>
            </a:r>
            <a:r>
              <a:rPr lang="en-US" b="0" dirty="0" smtClean="0"/>
              <a:t> t</a:t>
            </a:r>
            <a:r>
              <a:rPr lang="en-US" baseline="0" dirty="0" smtClean="0"/>
              <a:t>o next slide.</a:t>
            </a:r>
            <a:endParaRPr lang="en-US" dirty="0"/>
          </a:p>
        </p:txBody>
      </p:sp>
      <p:sp>
        <p:nvSpPr>
          <p:cNvPr id="4" name="Slide Number Placeholder 3"/>
          <p:cNvSpPr>
            <a:spLocks noGrp="1"/>
          </p:cNvSpPr>
          <p:nvPr>
            <p:ph type="sldNum" sz="quarter" idx="10"/>
          </p:nvPr>
        </p:nvSpPr>
        <p:spPr/>
        <p:txBody>
          <a:bodyPr/>
          <a:lstStyle/>
          <a:p>
            <a:fld id="{153BCB96-7EEC-4C1C-92AC-A1AF7B1B30F2}" type="slidenum">
              <a:rPr lang="en-US" smtClean="0"/>
              <a:t>7</a:t>
            </a:fld>
            <a:endParaRPr lang="en-US" dirty="0"/>
          </a:p>
        </p:txBody>
      </p:sp>
    </p:spTree>
    <p:extLst>
      <p:ext uri="{BB962C8B-B14F-4D97-AF65-F5344CB8AC3E}">
        <p14:creationId xmlns:p14="http://schemas.microsoft.com/office/powerpoint/2010/main" val="14150797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p:spPr>
        <p:txBody>
          <a:bodyPr/>
          <a:lstStyle/>
          <a:p>
            <a:fld id="{630B7C26-61E9-415C-A235-4EAECE602C66}" type="slidenum">
              <a:rPr lang="en-US" smtClean="0">
                <a:latin typeface="Arial" charset="0"/>
              </a:rPr>
              <a:pPr/>
              <a:t>8</a:t>
            </a:fld>
            <a:endParaRPr lang="en-US" dirty="0" smtClean="0">
              <a:latin typeface="Arial" charset="0"/>
            </a:endParaRPr>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xfrm>
            <a:off x="701041" y="4387136"/>
            <a:ext cx="5608320" cy="2466888"/>
          </a:xfrm>
          <a:noFill/>
          <a:ln/>
        </p:spPr>
        <p:txBody>
          <a:bodyPr/>
          <a:lstStyle/>
          <a:p>
            <a:pPr eaLnBrk="1" hangingPunct="1">
              <a:spcBef>
                <a:spcPts val="0"/>
              </a:spcBef>
              <a:spcAft>
                <a:spcPts val="600"/>
              </a:spcAft>
            </a:pPr>
            <a:r>
              <a:rPr lang="en-US" b="1" dirty="0" smtClean="0">
                <a:latin typeface="Arial" charset="0"/>
              </a:rPr>
              <a:t>SAY: </a:t>
            </a:r>
          </a:p>
          <a:p>
            <a:pPr eaLnBrk="1" hangingPunct="1">
              <a:spcBef>
                <a:spcPts val="0"/>
              </a:spcBef>
              <a:spcAft>
                <a:spcPts val="600"/>
              </a:spcAft>
            </a:pPr>
            <a:endParaRPr lang="en-US" b="0" baseline="0" dirty="0" smtClean="0">
              <a:latin typeface="Arial" charset="0"/>
            </a:endParaRPr>
          </a:p>
          <a:p>
            <a:pPr eaLnBrk="1" hangingPunct="1">
              <a:spcBef>
                <a:spcPts val="0"/>
              </a:spcBef>
              <a:spcAft>
                <a:spcPts val="600"/>
              </a:spcAft>
            </a:pPr>
            <a:r>
              <a:rPr lang="en-US" b="0" baseline="0" dirty="0" smtClean="0">
                <a:latin typeface="Arial" charset="0"/>
              </a:rPr>
              <a:t>The term </a:t>
            </a:r>
            <a:r>
              <a:rPr lang="en-US" i="1" baseline="0" dirty="0" smtClean="0">
                <a:latin typeface="Arial" charset="0"/>
              </a:rPr>
              <a:t>surveillance</a:t>
            </a:r>
            <a:r>
              <a:rPr lang="en-US" baseline="0" dirty="0" smtClean="0">
                <a:latin typeface="Arial" charset="0"/>
              </a:rPr>
              <a:t> comes from a French word meaning “to watch over.”</a:t>
            </a:r>
          </a:p>
          <a:p>
            <a:pPr marL="0" marR="0" indent="0" algn="l" defTabSz="914400" rtl="0" eaLnBrk="1" fontAlgn="base" latinLnBrk="0" hangingPunct="1">
              <a:spcBef>
                <a:spcPts val="0"/>
              </a:spcBef>
              <a:spcAft>
                <a:spcPts val="600"/>
              </a:spcAft>
              <a:buClrTx/>
              <a:buSzTx/>
              <a:buFontTx/>
              <a:buNone/>
              <a:tabLst/>
              <a:defRPr/>
            </a:pPr>
            <a:endParaRPr lang="en-US" baseline="0" dirty="0" smtClean="0">
              <a:latin typeface="Arial" charset="0"/>
            </a:endParaRPr>
          </a:p>
          <a:p>
            <a:pPr marL="0" marR="0" indent="0" algn="l" defTabSz="914400" rtl="0" eaLnBrk="1" fontAlgn="base" latinLnBrk="0" hangingPunct="1">
              <a:spcBef>
                <a:spcPts val="0"/>
              </a:spcBef>
              <a:spcAft>
                <a:spcPts val="600"/>
              </a:spcAft>
              <a:buClrTx/>
              <a:buSzTx/>
              <a:buFontTx/>
              <a:buNone/>
              <a:tabLst/>
              <a:defRPr/>
            </a:pPr>
            <a:r>
              <a:rPr lang="en-US" baseline="0" dirty="0" smtClean="0">
                <a:latin typeface="Arial" charset="0"/>
              </a:rPr>
              <a:t>&lt;</a:t>
            </a:r>
            <a:r>
              <a:rPr lang="en-US" b="1" baseline="0" dirty="0" smtClean="0">
                <a:latin typeface="Arial" charset="0"/>
              </a:rPr>
              <a:t>READ</a:t>
            </a:r>
            <a:r>
              <a:rPr lang="en-US" baseline="0" dirty="0" smtClean="0">
                <a:latin typeface="Arial" charset="0"/>
              </a:rPr>
              <a:t> the definition on the slide.&gt;</a:t>
            </a:r>
          </a:p>
          <a:p>
            <a:pPr eaLnBrk="1" hangingPunct="1">
              <a:spcBef>
                <a:spcPts val="0"/>
              </a:spcBef>
              <a:spcAft>
                <a:spcPts val="600"/>
              </a:spcAft>
            </a:pPr>
            <a:endParaRPr lang="en-US" baseline="0" dirty="0" smtClean="0">
              <a:latin typeface="Arial" charset="0"/>
            </a:endParaRPr>
          </a:p>
          <a:p>
            <a:pPr marL="0" marR="0" indent="0" algn="l" defTabSz="914400" rtl="0" eaLnBrk="1" fontAlgn="base" latinLnBrk="0" hangingPunct="1">
              <a:spcBef>
                <a:spcPts val="0"/>
              </a:spcBef>
              <a:spcAft>
                <a:spcPts val="600"/>
              </a:spcAft>
              <a:buClrTx/>
              <a:buSzTx/>
              <a:buFontTx/>
              <a:buNone/>
              <a:tabLst/>
              <a:defRPr/>
            </a:pPr>
            <a:r>
              <a:rPr lang="en-US" b="1" dirty="0" smtClean="0"/>
              <a:t>GO</a:t>
            </a:r>
            <a:r>
              <a:rPr lang="en-US" b="0" dirty="0" smtClean="0"/>
              <a:t> t</a:t>
            </a:r>
            <a:r>
              <a:rPr lang="en-US" baseline="0" dirty="0" smtClean="0"/>
              <a:t>o next slide.</a:t>
            </a:r>
            <a:endParaRPr lang="en-US" baseline="0" dirty="0" smtClean="0">
              <a:latin typeface="Arial" charset="0"/>
            </a:endParaRPr>
          </a:p>
        </p:txBody>
      </p:sp>
    </p:spTree>
    <p:extLst>
      <p:ext uri="{BB962C8B-B14F-4D97-AF65-F5344CB8AC3E}">
        <p14:creationId xmlns:p14="http://schemas.microsoft.com/office/powerpoint/2010/main" val="35027179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imes New Roman" pitchFamily="18" charset="0"/>
                <a:cs typeface="Times New Roman" pitchFamily="18" charset="0"/>
              </a:defRPr>
            </a:lvl1pPr>
            <a:lvl2pPr marL="751494" indent="-289036" eaLnBrk="0" hangingPunct="0">
              <a:defRPr sz="2800">
                <a:solidFill>
                  <a:schemeClr val="tx1"/>
                </a:solidFill>
                <a:latin typeface="Times New Roman" pitchFamily="18" charset="0"/>
                <a:cs typeface="Times New Roman" pitchFamily="18" charset="0"/>
              </a:defRPr>
            </a:lvl2pPr>
            <a:lvl3pPr marL="1156145" indent="-231229" eaLnBrk="0" hangingPunct="0">
              <a:defRPr sz="2800">
                <a:solidFill>
                  <a:schemeClr val="tx1"/>
                </a:solidFill>
                <a:latin typeface="Times New Roman" pitchFamily="18" charset="0"/>
                <a:cs typeface="Times New Roman" pitchFamily="18" charset="0"/>
              </a:defRPr>
            </a:lvl3pPr>
            <a:lvl4pPr marL="1618602" indent="-231229" eaLnBrk="0" hangingPunct="0">
              <a:defRPr sz="2800">
                <a:solidFill>
                  <a:schemeClr val="tx1"/>
                </a:solidFill>
                <a:latin typeface="Times New Roman" pitchFamily="18" charset="0"/>
                <a:cs typeface="Times New Roman" pitchFamily="18" charset="0"/>
              </a:defRPr>
            </a:lvl4pPr>
            <a:lvl5pPr marL="2081060" indent="-231229" eaLnBrk="0" hangingPunct="0">
              <a:defRPr sz="2800">
                <a:solidFill>
                  <a:schemeClr val="tx1"/>
                </a:solidFill>
                <a:latin typeface="Times New Roman" pitchFamily="18" charset="0"/>
                <a:cs typeface="Times New Roman" pitchFamily="18" charset="0"/>
              </a:defRPr>
            </a:lvl5pPr>
            <a:lvl6pPr marL="2543518" indent="-231229" eaLnBrk="0" fontAlgn="base" hangingPunct="0">
              <a:spcBef>
                <a:spcPct val="0"/>
              </a:spcBef>
              <a:spcAft>
                <a:spcPct val="0"/>
              </a:spcAft>
              <a:defRPr sz="2800">
                <a:solidFill>
                  <a:schemeClr val="tx1"/>
                </a:solidFill>
                <a:latin typeface="Times New Roman" pitchFamily="18" charset="0"/>
                <a:cs typeface="Times New Roman" pitchFamily="18" charset="0"/>
              </a:defRPr>
            </a:lvl6pPr>
            <a:lvl7pPr marL="3005976" indent="-231229" eaLnBrk="0" fontAlgn="base" hangingPunct="0">
              <a:spcBef>
                <a:spcPct val="0"/>
              </a:spcBef>
              <a:spcAft>
                <a:spcPct val="0"/>
              </a:spcAft>
              <a:defRPr sz="2800">
                <a:solidFill>
                  <a:schemeClr val="tx1"/>
                </a:solidFill>
                <a:latin typeface="Times New Roman" pitchFamily="18" charset="0"/>
                <a:cs typeface="Times New Roman" pitchFamily="18" charset="0"/>
              </a:defRPr>
            </a:lvl7pPr>
            <a:lvl8pPr marL="3468434" indent="-231229" eaLnBrk="0" fontAlgn="base" hangingPunct="0">
              <a:spcBef>
                <a:spcPct val="0"/>
              </a:spcBef>
              <a:spcAft>
                <a:spcPct val="0"/>
              </a:spcAft>
              <a:defRPr sz="2800">
                <a:solidFill>
                  <a:schemeClr val="tx1"/>
                </a:solidFill>
                <a:latin typeface="Times New Roman" pitchFamily="18" charset="0"/>
                <a:cs typeface="Times New Roman" pitchFamily="18" charset="0"/>
              </a:defRPr>
            </a:lvl8pPr>
            <a:lvl9pPr marL="3930891" indent="-231229" eaLnBrk="0" fontAlgn="base" hangingPunct="0">
              <a:spcBef>
                <a:spcPct val="0"/>
              </a:spcBef>
              <a:spcAft>
                <a:spcPct val="0"/>
              </a:spcAft>
              <a:defRPr sz="2800">
                <a:solidFill>
                  <a:schemeClr val="tx1"/>
                </a:solidFill>
                <a:latin typeface="Times New Roman" pitchFamily="18" charset="0"/>
                <a:cs typeface="Times New Roman" pitchFamily="18" charset="0"/>
              </a:defRPr>
            </a:lvl9pPr>
          </a:lstStyle>
          <a:p>
            <a:pPr eaLnBrk="1" hangingPunct="1"/>
            <a:fld id="{B07D2827-C5F5-4DB0-96F0-8A75536A3879}" type="slidenum">
              <a:rPr lang="en-US" sz="1200">
                <a:latin typeface="Arial" charset="0"/>
                <a:cs typeface="Arial" charset="0"/>
              </a:rPr>
              <a:pPr eaLnBrk="1" hangingPunct="1"/>
              <a:t>9</a:t>
            </a:fld>
            <a:endParaRPr lang="en-US" sz="1200" dirty="0">
              <a:latin typeface="Arial" charset="0"/>
              <a:cs typeface="Arial" charset="0"/>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xfrm>
            <a:off x="701041" y="4387135"/>
            <a:ext cx="5608320" cy="59177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spcBef>
                <a:spcPct val="30000"/>
              </a:spcBef>
              <a:spcAft>
                <a:spcPct val="0"/>
              </a:spcAft>
              <a:buClrTx/>
              <a:buSzTx/>
              <a:buFontTx/>
              <a:buNone/>
              <a:tabLst/>
              <a:defRPr/>
            </a:pPr>
            <a:r>
              <a:rPr lang="en-US" b="1" dirty="0" smtClean="0"/>
              <a:t>SAY:</a:t>
            </a:r>
            <a:br>
              <a:rPr lang="en-US" b="1" dirty="0" smtClean="0"/>
            </a:br>
            <a:endParaRPr lang="en-US" b="1" dirty="0" smtClean="0"/>
          </a:p>
          <a:p>
            <a:pPr marL="0" marR="0" indent="0" algn="l" defTabSz="914400" rtl="0" eaLnBrk="1" fontAlgn="base" latinLnBrk="0" hangingPunct="1">
              <a:spcBef>
                <a:spcPct val="30000"/>
              </a:spcBef>
              <a:spcAft>
                <a:spcPct val="0"/>
              </a:spcAft>
              <a:buClrTx/>
              <a:buSzTx/>
              <a:buFontTx/>
              <a:buNone/>
              <a:tabLst/>
              <a:defRPr/>
            </a:pPr>
            <a:r>
              <a:rPr lang="en-US" b="0" baseline="0" dirty="0" smtClean="0">
                <a:latin typeface="Arial" charset="0"/>
              </a:rPr>
              <a:t>Let’s break down the definition and examine the key words. Surveillance is</a:t>
            </a:r>
          </a:p>
          <a:p>
            <a:pPr marL="0" marR="0" indent="0" algn="l" defTabSz="914400" rtl="0" eaLnBrk="1" fontAlgn="base" latinLnBrk="0" hangingPunct="1">
              <a:spcBef>
                <a:spcPct val="30000"/>
              </a:spcBef>
              <a:spcAft>
                <a:spcPct val="0"/>
              </a:spcAft>
              <a:buClrTx/>
              <a:buSzTx/>
              <a:buFontTx/>
              <a:buNone/>
              <a:tabLst/>
              <a:defRPr/>
            </a:pPr>
            <a:endParaRPr lang="en-US" b="0" baseline="0" dirty="0" smtClean="0">
              <a:latin typeface="Arial" charset="0"/>
            </a:endParaRPr>
          </a:p>
          <a:p>
            <a:pPr marL="0" marR="0" indent="0" algn="l" defTabSz="914400" rtl="0" eaLnBrk="1" fontAlgn="base" latinLnBrk="0" hangingPunct="1">
              <a:spcBef>
                <a:spcPct val="30000"/>
              </a:spcBef>
              <a:spcAft>
                <a:spcPct val="0"/>
              </a:spcAft>
              <a:buClrTx/>
              <a:buSzTx/>
              <a:buFontTx/>
              <a:buNone/>
              <a:tabLst/>
              <a:defRPr/>
            </a:pPr>
            <a:r>
              <a:rPr lang="en-US" b="0" baseline="0" dirty="0" smtClean="0">
                <a:latin typeface="Arial" charset="0"/>
              </a:rPr>
              <a:t>&lt;</a:t>
            </a:r>
            <a:r>
              <a:rPr lang="en-US" b="1" baseline="0" dirty="0" smtClean="0">
                <a:latin typeface="Arial" charset="0"/>
              </a:rPr>
              <a:t>CLICK</a:t>
            </a:r>
            <a:r>
              <a:rPr lang="en-US" b="0" baseline="0" dirty="0" smtClean="0">
                <a:latin typeface="Arial" charset="0"/>
              </a:rPr>
              <a:t> for each of the following terms to appear as you say them.&gt;</a:t>
            </a:r>
          </a:p>
          <a:p>
            <a:pPr marL="0" marR="0" indent="0" algn="l" defTabSz="914400" rtl="0" eaLnBrk="1" fontAlgn="base" latinLnBrk="0" hangingPunct="1">
              <a:spcBef>
                <a:spcPct val="30000"/>
              </a:spcBef>
              <a:spcAft>
                <a:spcPct val="0"/>
              </a:spcAft>
              <a:buClrTx/>
              <a:buSzTx/>
              <a:buFontTx/>
              <a:buNone/>
              <a:tabLst/>
              <a:defRPr/>
            </a:pPr>
            <a:endParaRPr lang="en-US" b="0" baseline="0" dirty="0" smtClean="0">
              <a:latin typeface="Arial" charset="0"/>
            </a:endParaRPr>
          </a:p>
          <a:p>
            <a:pPr marL="0" marR="0" indent="0" algn="l" defTabSz="914400" rtl="0" eaLnBrk="1" fontAlgn="base" latinLnBrk="0" hangingPunct="1">
              <a:spcBef>
                <a:spcPct val="30000"/>
              </a:spcBef>
              <a:spcAft>
                <a:spcPct val="0"/>
              </a:spcAft>
              <a:buClrTx/>
              <a:buSzTx/>
              <a:buFontTx/>
              <a:buNone/>
              <a:tabLst/>
              <a:defRPr/>
            </a:pPr>
            <a:r>
              <a:rPr lang="en-US" b="0" baseline="0" dirty="0" smtClean="0">
                <a:latin typeface="Arial" charset="0"/>
              </a:rPr>
              <a:t>the systematic,</a:t>
            </a:r>
          </a:p>
          <a:p>
            <a:pPr marL="0" marR="0" indent="0" algn="l" defTabSz="914400" rtl="0" eaLnBrk="1" fontAlgn="base" latinLnBrk="0" hangingPunct="1">
              <a:spcBef>
                <a:spcPct val="30000"/>
              </a:spcBef>
              <a:spcAft>
                <a:spcPct val="0"/>
              </a:spcAft>
              <a:buClrTx/>
              <a:buSzTx/>
              <a:buFontTx/>
              <a:buNone/>
              <a:tabLst/>
              <a:defRPr/>
            </a:pPr>
            <a:r>
              <a:rPr lang="en-US" b="0" baseline="0" dirty="0" smtClean="0">
                <a:latin typeface="Arial" charset="0"/>
              </a:rPr>
              <a:t>ongoing,</a:t>
            </a:r>
          </a:p>
          <a:p>
            <a:pPr marL="0" marR="0" indent="0" algn="l" defTabSz="914400" rtl="0" eaLnBrk="1" fontAlgn="base" latinLnBrk="0" hangingPunct="1">
              <a:spcBef>
                <a:spcPct val="30000"/>
              </a:spcBef>
              <a:spcAft>
                <a:spcPct val="0"/>
              </a:spcAft>
              <a:buClrTx/>
              <a:buSzTx/>
              <a:buFontTx/>
              <a:buNone/>
              <a:tabLst/>
              <a:defRPr/>
            </a:pPr>
            <a:r>
              <a:rPr lang="en-US" b="0" baseline="0" dirty="0" smtClean="0">
                <a:latin typeface="Arial" charset="0"/>
              </a:rPr>
              <a:t>collection,</a:t>
            </a:r>
          </a:p>
          <a:p>
            <a:pPr marL="0" marR="0" indent="0" algn="l" defTabSz="914400" rtl="0" eaLnBrk="1" fontAlgn="base" latinLnBrk="0" hangingPunct="1">
              <a:spcBef>
                <a:spcPct val="30000"/>
              </a:spcBef>
              <a:spcAft>
                <a:spcPct val="0"/>
              </a:spcAft>
              <a:buClrTx/>
              <a:buSzTx/>
              <a:buFontTx/>
              <a:buNone/>
              <a:tabLst/>
              <a:defRPr/>
            </a:pPr>
            <a:r>
              <a:rPr lang="en-US" b="0" baseline="0" dirty="0" smtClean="0">
                <a:latin typeface="Arial" charset="0"/>
              </a:rPr>
              <a:t>analysis,</a:t>
            </a:r>
          </a:p>
          <a:p>
            <a:pPr marL="0" marR="0" indent="0" algn="l" defTabSz="914400" rtl="0" eaLnBrk="1" fontAlgn="base" latinLnBrk="0" hangingPunct="1">
              <a:spcBef>
                <a:spcPct val="30000"/>
              </a:spcBef>
              <a:spcAft>
                <a:spcPct val="0"/>
              </a:spcAft>
              <a:buClrTx/>
              <a:buSzTx/>
              <a:buFontTx/>
              <a:buNone/>
              <a:tabLst/>
              <a:defRPr/>
            </a:pPr>
            <a:r>
              <a:rPr lang="en-US" b="0" baseline="0" dirty="0" smtClean="0">
                <a:latin typeface="Arial" charset="0"/>
              </a:rPr>
              <a:t>interpretation, and</a:t>
            </a:r>
          </a:p>
          <a:p>
            <a:pPr marL="0" marR="0" indent="0" algn="l" defTabSz="914400" rtl="0" eaLnBrk="1" fontAlgn="base" latinLnBrk="0" hangingPunct="1">
              <a:spcBef>
                <a:spcPct val="30000"/>
              </a:spcBef>
              <a:spcAft>
                <a:spcPct val="0"/>
              </a:spcAft>
              <a:buClrTx/>
              <a:buSzTx/>
              <a:buFontTx/>
              <a:buNone/>
              <a:tabLst/>
              <a:defRPr/>
            </a:pPr>
            <a:r>
              <a:rPr lang="en-US" b="0" baseline="0" dirty="0" smtClean="0">
                <a:latin typeface="Arial" charset="0"/>
              </a:rPr>
              <a:t>dissemination of</a:t>
            </a:r>
          </a:p>
          <a:p>
            <a:pPr marL="0" marR="0" indent="0" algn="l" defTabSz="914400" rtl="0" eaLnBrk="1" fontAlgn="base" latinLnBrk="0" hangingPunct="1">
              <a:spcBef>
                <a:spcPct val="30000"/>
              </a:spcBef>
              <a:spcAft>
                <a:spcPct val="0"/>
              </a:spcAft>
              <a:buClrTx/>
              <a:buSzTx/>
              <a:buFontTx/>
              <a:buNone/>
              <a:tabLst/>
              <a:defRPr/>
            </a:pPr>
            <a:r>
              <a:rPr lang="en-US" b="0" baseline="0" dirty="0" smtClean="0">
                <a:latin typeface="Arial" charset="0"/>
              </a:rPr>
              <a:t>health-related data.</a:t>
            </a:r>
          </a:p>
          <a:p>
            <a:pPr marL="0" marR="0" indent="0" algn="l" defTabSz="914400" rtl="0" eaLnBrk="1" fontAlgn="base" latinLnBrk="0" hangingPunct="1">
              <a:spcBef>
                <a:spcPct val="30000"/>
              </a:spcBef>
              <a:spcAft>
                <a:spcPct val="0"/>
              </a:spcAft>
              <a:buClrTx/>
              <a:buSzTx/>
              <a:buFontTx/>
              <a:buNone/>
              <a:tabLst/>
              <a:defRPr/>
            </a:pPr>
            <a:r>
              <a:rPr lang="en-US" b="0" baseline="0" dirty="0" smtClean="0">
                <a:latin typeface="Arial" charset="0"/>
              </a:rPr>
              <a:t>It is closely linked to public health practice.</a:t>
            </a:r>
          </a:p>
          <a:p>
            <a:pPr marL="0" marR="0" indent="0" algn="l" defTabSz="914400" rtl="0" eaLnBrk="1" fontAlgn="base" latinLnBrk="0" hangingPunct="1">
              <a:spcBef>
                <a:spcPct val="30000"/>
              </a:spcBef>
              <a:spcAft>
                <a:spcPct val="0"/>
              </a:spcAft>
              <a:buClrTx/>
              <a:buSzTx/>
              <a:buFontTx/>
              <a:buNone/>
              <a:tabLst/>
              <a:defRPr/>
            </a:pPr>
            <a:endParaRPr lang="en-US" b="0" baseline="0" dirty="0" smtClean="0">
              <a:latin typeface="Arial" charset="0"/>
            </a:endParaRPr>
          </a:p>
          <a:p>
            <a:pPr eaLnBrk="1" hangingPunct="1">
              <a:defRPr/>
            </a:pPr>
            <a:r>
              <a:rPr lang="en-US" b="0" dirty="0" smtClean="0"/>
              <a:t>&lt;If time permits, </a:t>
            </a:r>
            <a:r>
              <a:rPr lang="en-US" b="1" dirty="0" smtClean="0"/>
              <a:t>PROVIDE</a:t>
            </a:r>
            <a:r>
              <a:rPr lang="en-US" dirty="0" smtClean="0"/>
              <a:t> </a:t>
            </a:r>
            <a:r>
              <a:rPr lang="en-US" dirty="0"/>
              <a:t>more detail about what is meant by each </a:t>
            </a:r>
            <a:r>
              <a:rPr lang="en-US" dirty="0" smtClean="0"/>
              <a:t>term.</a:t>
            </a:r>
            <a:r>
              <a:rPr lang="en-US" b="0" dirty="0" smtClean="0"/>
              <a:t>&gt;</a:t>
            </a:r>
            <a:endParaRPr lang="en-US" dirty="0" smtClean="0"/>
          </a:p>
          <a:p>
            <a:pPr marL="0" marR="0" indent="0" algn="l" defTabSz="914400" rtl="0" eaLnBrk="1" fontAlgn="base" latinLnBrk="0" hangingPunct="1">
              <a:spcBef>
                <a:spcPct val="30000"/>
              </a:spcBef>
              <a:spcAft>
                <a:spcPct val="0"/>
              </a:spcAft>
              <a:buClrTx/>
              <a:buSzTx/>
              <a:buFontTx/>
              <a:buNone/>
              <a:tabLst/>
              <a:defRPr/>
            </a:pPr>
            <a:endParaRPr lang="en-US" b="1" baseline="0" dirty="0" smtClean="0">
              <a:latin typeface="Arial" charset="0"/>
            </a:endParaRPr>
          </a:p>
          <a:p>
            <a:pPr eaLnBrk="1" hangingPunct="1"/>
            <a:r>
              <a:rPr lang="en-US" b="1" dirty="0" smtClean="0"/>
              <a:t>GO</a:t>
            </a:r>
            <a:r>
              <a:rPr lang="en-US" b="0" dirty="0" smtClean="0"/>
              <a:t> t</a:t>
            </a:r>
            <a:r>
              <a:rPr lang="en-US" baseline="0" dirty="0" smtClean="0"/>
              <a:t>o next slide.</a:t>
            </a:r>
          </a:p>
        </p:txBody>
      </p:sp>
    </p:spTree>
    <p:extLst>
      <p:ext uri="{BB962C8B-B14F-4D97-AF65-F5344CB8AC3E}">
        <p14:creationId xmlns:p14="http://schemas.microsoft.com/office/powerpoint/2010/main" val="2795768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ents">
    <p:spTree>
      <p:nvGrpSpPr>
        <p:cNvPr id="1" name=""/>
        <p:cNvGrpSpPr/>
        <p:nvPr/>
      </p:nvGrpSpPr>
      <p:grpSpPr>
        <a:xfrm>
          <a:off x="0" y="0"/>
          <a:ext cx="0" cy="0"/>
          <a:chOff x="0" y="0"/>
          <a:chExt cx="0" cy="0"/>
        </a:xfrm>
      </p:grpSpPr>
      <p:sp>
        <p:nvSpPr>
          <p:cNvPr id="4" name="Line 35"/>
          <p:cNvSpPr>
            <a:spLocks noChangeShapeType="1"/>
          </p:cNvSpPr>
          <p:nvPr/>
        </p:nvSpPr>
        <p:spPr bwMode="gray">
          <a:xfrm>
            <a:off x="392114" y="806450"/>
            <a:ext cx="8355012" cy="0"/>
          </a:xfrm>
          <a:prstGeom prst="line">
            <a:avLst/>
          </a:prstGeom>
          <a:noFill/>
          <a:ln w="19050">
            <a:solidFill>
              <a:schemeClr val="accent1"/>
            </a:solidFill>
            <a:round/>
            <a:headEnd/>
            <a:tailEnd/>
          </a:ln>
          <a:effectLst/>
        </p:spPr>
        <p:txBody>
          <a:bodyPr wrap="none" anchor="ctr"/>
          <a:lstStyle/>
          <a:p>
            <a:pPr algn="l" eaLnBrk="0" hangingPunct="0">
              <a:lnSpc>
                <a:spcPct val="106000"/>
              </a:lnSpc>
              <a:spcBef>
                <a:spcPct val="50000"/>
              </a:spcBef>
              <a:buSzPct val="100000"/>
              <a:buFont typeface="Wingdings 2" pitchFamily="18" charset="2"/>
              <a:buNone/>
              <a:defRPr/>
            </a:pPr>
            <a:endParaRPr lang="en-US" sz="1100" dirty="0">
              <a:solidFill>
                <a:srgbClr val="000000"/>
              </a:solidFill>
              <a:latin typeface="Arial" charset="0"/>
              <a:cs typeface="Arial" charset="0"/>
            </a:endParaRPr>
          </a:p>
        </p:txBody>
      </p:sp>
      <p:sp>
        <p:nvSpPr>
          <p:cNvPr id="2" name="Title 1"/>
          <p:cNvSpPr>
            <a:spLocks noGrp="1"/>
          </p:cNvSpPr>
          <p:nvPr>
            <p:ph type="title"/>
          </p:nvPr>
        </p:nvSpPr>
        <p:spPr>
          <a:xfrm>
            <a:off x="393198" y="514359"/>
            <a:ext cx="8345487" cy="258763"/>
          </a:xfrm>
          <a:prstGeom prst="rect">
            <a:avLst/>
          </a:prstGeom>
        </p:spPr>
        <p:txBody>
          <a:bodyPr/>
          <a:lstStyle/>
          <a:p>
            <a:r>
              <a:rPr lang="en-US" smtClean="0"/>
              <a:t>Click to edit Master title style</a:t>
            </a:r>
            <a:endParaRPr lang="en-US" dirty="0"/>
          </a:p>
        </p:txBody>
      </p:sp>
      <p:sp>
        <p:nvSpPr>
          <p:cNvPr id="9" name="Text Placeholder 13"/>
          <p:cNvSpPr>
            <a:spLocks noGrp="1"/>
          </p:cNvSpPr>
          <p:nvPr>
            <p:ph type="body" sz="quarter" idx="10"/>
          </p:nvPr>
        </p:nvSpPr>
        <p:spPr>
          <a:xfrm>
            <a:off x="393192" y="1152144"/>
            <a:ext cx="4014216" cy="5138928"/>
          </a:xfrm>
          <a:prstGeom prst="rect">
            <a:avLst/>
          </a:prstGeom>
        </p:spPr>
        <p:txBody>
          <a:bodyPr/>
          <a:lstStyle>
            <a:lvl1pPr>
              <a:buFont typeface="Arial" pitchFamily="34" charset="0"/>
              <a:buNone/>
              <a:defRPr/>
            </a:lvl1pPr>
            <a:lvl2pPr>
              <a:defRPr/>
            </a:lvl2pPr>
            <a:lvl3pPr>
              <a:buNone/>
              <a:defRPr/>
            </a:lvl3pPr>
            <a:lvl4pPr>
              <a:defRPr/>
            </a:lvl4pPr>
          </a:lstStyle>
          <a:p>
            <a:pPr lvl="0"/>
            <a:r>
              <a:rPr lang="en-US" smtClean="0"/>
              <a:t>Click to edit Master text styles</a:t>
            </a:r>
          </a:p>
          <a:p>
            <a:pPr lvl="1"/>
            <a:r>
              <a:rPr lang="en-US" smtClean="0"/>
              <a:t>Second level</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1981200"/>
            <a:ext cx="64008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Closing– Myriad Pro, Bold, 28pt</a:t>
            </a:r>
          </a:p>
        </p:txBody>
      </p:sp>
      <p:sp>
        <p:nvSpPr>
          <p:cNvPr id="11" name="Text Placeholder 5"/>
          <p:cNvSpPr>
            <a:spLocks noGrp="1"/>
          </p:cNvSpPr>
          <p:nvPr>
            <p:ph type="body" sz="quarter" idx="11" hasCustomPrompt="1"/>
          </p:nvPr>
        </p:nvSpPr>
        <p:spPr>
          <a:xfrm>
            <a:off x="2286000" y="6281928"/>
            <a:ext cx="5105400" cy="182880"/>
          </a:xfrm>
          <a:prstGeom prst="rect">
            <a:avLst/>
          </a:prstGeom>
        </p:spPr>
        <p:txBody>
          <a:bodyPr/>
          <a:lstStyle>
            <a:lvl1pPr>
              <a:buNone/>
              <a:defRPr sz="1000" baseline="0">
                <a:solidFill>
                  <a:schemeClr val="bg1"/>
                </a:solidFill>
              </a:defRPr>
            </a:lvl1pPr>
          </a:lstStyle>
          <a:p>
            <a:r>
              <a:rPr lang="en-US" dirty="0" smtClean="0"/>
              <a:t>Place Descriptor Here</a:t>
            </a:r>
            <a:endParaRPr lang="en-US" dirty="0"/>
          </a:p>
        </p:txBody>
      </p:sp>
      <p:sp>
        <p:nvSpPr>
          <p:cNvPr id="12" name="Text Placeholder 6"/>
          <p:cNvSpPr>
            <a:spLocks noGrp="1"/>
          </p:cNvSpPr>
          <p:nvPr>
            <p:ph type="body" sz="quarter" idx="12" hasCustomPrompt="1"/>
          </p:nvPr>
        </p:nvSpPr>
        <p:spPr>
          <a:xfrm>
            <a:off x="2286000" y="6473952"/>
            <a:ext cx="5105400" cy="228600"/>
          </a:xfrm>
          <a:prstGeom prst="rect">
            <a:avLst/>
          </a:prstGeom>
        </p:spPr>
        <p:txBody>
          <a:bodyPr/>
          <a:lstStyle>
            <a:lvl1pPr>
              <a:buNone/>
              <a:defRPr sz="1000" baseline="0">
                <a:solidFill>
                  <a:schemeClr val="bg1"/>
                </a:solidFill>
              </a:defRPr>
            </a:lvl1pPr>
          </a:lstStyle>
          <a:p>
            <a:r>
              <a:rPr lang="en-US" dirty="0" smtClean="0"/>
              <a:t>Place Descriptor Here</a:t>
            </a:r>
            <a:endParaRPr lang="en-US" dirty="0"/>
          </a:p>
        </p:txBody>
      </p:sp>
    </p:spTree>
    <p:extLst>
      <p:ext uri="{BB962C8B-B14F-4D97-AF65-F5344CB8AC3E}">
        <p14:creationId xmlns:p14="http://schemas.microsoft.com/office/powerpoint/2010/main" val="957420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Contents">
    <p:spTree>
      <p:nvGrpSpPr>
        <p:cNvPr id="1" name=""/>
        <p:cNvGrpSpPr/>
        <p:nvPr/>
      </p:nvGrpSpPr>
      <p:grpSpPr>
        <a:xfrm>
          <a:off x="0" y="0"/>
          <a:ext cx="0" cy="0"/>
          <a:chOff x="0" y="0"/>
          <a:chExt cx="0" cy="0"/>
        </a:xfrm>
      </p:grpSpPr>
      <p:sp>
        <p:nvSpPr>
          <p:cNvPr id="4" name="Line 35"/>
          <p:cNvSpPr>
            <a:spLocks noChangeShapeType="1"/>
          </p:cNvSpPr>
          <p:nvPr/>
        </p:nvSpPr>
        <p:spPr bwMode="gray">
          <a:xfrm>
            <a:off x="392114" y="806450"/>
            <a:ext cx="8355012" cy="0"/>
          </a:xfrm>
          <a:prstGeom prst="line">
            <a:avLst/>
          </a:prstGeom>
          <a:noFill/>
          <a:ln w="19050">
            <a:solidFill>
              <a:schemeClr val="accent1"/>
            </a:solidFill>
            <a:round/>
            <a:headEnd/>
            <a:tailEnd/>
          </a:ln>
          <a:effectLst/>
        </p:spPr>
        <p:txBody>
          <a:bodyPr wrap="none" anchor="ctr"/>
          <a:lstStyle/>
          <a:p>
            <a:pPr eaLnBrk="0" hangingPunct="0">
              <a:lnSpc>
                <a:spcPct val="106000"/>
              </a:lnSpc>
              <a:spcBef>
                <a:spcPct val="50000"/>
              </a:spcBef>
              <a:buSzPct val="100000"/>
              <a:buFont typeface="Wingdings 2" pitchFamily="18" charset="2"/>
              <a:buNone/>
              <a:defRPr/>
            </a:pPr>
            <a:endParaRPr lang="en-US" sz="1100" dirty="0">
              <a:solidFill>
                <a:srgbClr val="000000"/>
              </a:solidFill>
              <a:latin typeface="Arial" charset="0"/>
              <a:cs typeface="Arial" charset="0"/>
            </a:endParaRPr>
          </a:p>
        </p:txBody>
      </p:sp>
      <p:sp>
        <p:nvSpPr>
          <p:cNvPr id="2" name="Title 1"/>
          <p:cNvSpPr>
            <a:spLocks noGrp="1"/>
          </p:cNvSpPr>
          <p:nvPr>
            <p:ph type="title"/>
          </p:nvPr>
        </p:nvSpPr>
        <p:spPr>
          <a:xfrm>
            <a:off x="393198" y="514359"/>
            <a:ext cx="8345487" cy="258763"/>
          </a:xfrm>
          <a:prstGeom prst="rect">
            <a:avLst/>
          </a:prstGeom>
        </p:spPr>
        <p:txBody>
          <a:bodyPr/>
          <a:lstStyle/>
          <a:p>
            <a:r>
              <a:rPr lang="en-US" smtClean="0"/>
              <a:t>Click to edit Master title style</a:t>
            </a:r>
            <a:endParaRPr lang="en-US" dirty="0"/>
          </a:p>
        </p:txBody>
      </p:sp>
      <p:sp>
        <p:nvSpPr>
          <p:cNvPr id="9" name="Text Placeholder 13"/>
          <p:cNvSpPr>
            <a:spLocks noGrp="1"/>
          </p:cNvSpPr>
          <p:nvPr>
            <p:ph type="body" sz="quarter" idx="10"/>
          </p:nvPr>
        </p:nvSpPr>
        <p:spPr>
          <a:xfrm>
            <a:off x="393192" y="1152144"/>
            <a:ext cx="4014216" cy="5138928"/>
          </a:xfrm>
          <a:prstGeom prst="rect">
            <a:avLst/>
          </a:prstGeom>
        </p:spPr>
        <p:txBody>
          <a:bodyPr/>
          <a:lstStyle>
            <a:lvl1pPr>
              <a:buFont typeface="Arial" pitchFamily="34" charset="0"/>
              <a:buNone/>
              <a:defRPr/>
            </a:lvl1pPr>
            <a:lvl2pPr>
              <a:defRPr/>
            </a:lvl2pPr>
            <a:lvl3pPr>
              <a:buNone/>
              <a:defRPr/>
            </a:lvl3pPr>
            <a:lvl4pPr>
              <a:defRPr/>
            </a:lvl4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8322501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lstStyle>
            <a:lvl1pPr>
              <a:defRPr sz="2800" b="1"/>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marL="342900" indent="-342900">
              <a:buClr>
                <a:schemeClr val="tx1"/>
              </a:buClr>
              <a:buSzPct val="70000"/>
              <a:buFont typeface="Wingdings" pitchFamily="2" charset="2"/>
              <a:buChar char="q"/>
              <a:defRPr sz="2400" b="1">
                <a:solidFill>
                  <a:srgbClr val="000000"/>
                </a:solidFill>
              </a:defRPr>
            </a:lvl1pPr>
            <a:lvl2pPr marL="742950" indent="-285750">
              <a:defRPr lang="en-US" sz="2000" kern="1200" dirty="0" smtClean="0">
                <a:solidFill>
                  <a:srgbClr val="000000"/>
                </a:solidFill>
                <a:latin typeface="+mn-lt"/>
                <a:ea typeface="+mn-ea"/>
                <a:cs typeface="+mn-cs"/>
              </a:defRPr>
            </a:lvl2pPr>
          </a:lstStyle>
          <a:p>
            <a:pPr lvl="0"/>
            <a:r>
              <a:rPr lang="en-US" dirty="0" smtClean="0"/>
              <a:t>Click to edit Master text styles</a:t>
            </a:r>
          </a:p>
          <a:p>
            <a:pPr marL="742950" lvl="1" indent="-285750" algn="l" defTabSz="914400" rtl="0" eaLnBrk="1" latinLnBrk="0" hangingPunct="1">
              <a:spcBef>
                <a:spcPct val="20000"/>
              </a:spcBef>
              <a:buClr>
                <a:schemeClr val="tx1"/>
              </a:buClr>
              <a:buSzPct val="100000"/>
              <a:buFont typeface="Wingdings" pitchFamily="2" charset="2"/>
              <a:buChar char="§"/>
            </a:pPr>
            <a:r>
              <a:rPr lang="en-US" dirty="0" smtClean="0"/>
              <a:t>Second level</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solidFill>
                <a:srgbClr val="0039A6"/>
              </a:solidFill>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solidFill>
                <a:srgbClr val="0039A6"/>
              </a:solidFill>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lang="en-US" sz="1400" kern="1200">
                <a:solidFill>
                  <a:schemeClr val="tx1"/>
                </a:solidFill>
                <a:effectLst/>
                <a:latin typeface="+mn-lt"/>
                <a:ea typeface="+mn-ea"/>
                <a:cs typeface="Times New Roman" pitchFamily="18" charset="0"/>
              </a:defRPr>
            </a:lvl1pPr>
          </a:lstStyle>
          <a:p>
            <a:pPr algn="r">
              <a:defRPr/>
            </a:pPr>
            <a:fld id="{B8477CA6-37AB-49C2-B88B-8C89FDB7A7DF}" type="slidenum">
              <a:rPr smtClean="0">
                <a:solidFill>
                  <a:srgbClr val="0039A6"/>
                </a:solidFill>
              </a:rPr>
              <a:pPr algn="r">
                <a:defRPr/>
              </a:pPr>
              <a:t>‹#›</a:t>
            </a:fld>
            <a:endParaRPr dirty="0">
              <a:solidFill>
                <a:srgbClr val="0039A6"/>
              </a:solidFill>
            </a:endParaRPr>
          </a:p>
        </p:txBody>
      </p:sp>
    </p:spTree>
    <p:extLst>
      <p:ext uri="{BB962C8B-B14F-4D97-AF65-F5344CB8AC3E}">
        <p14:creationId xmlns:p14="http://schemas.microsoft.com/office/powerpoint/2010/main" val="4901215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a:prstGeom prst="rect">
            <a:avLst/>
          </a:prstGeom>
        </p:spPr>
        <p:txBody>
          <a:bodyPr/>
          <a:lstStyle/>
          <a:p>
            <a:pPr lvl="0"/>
            <a:r>
              <a:rPr lang="en-US" noProof="0" dirty="0" smtClean="0"/>
              <a:t>Click icon to add table</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solidFill>
                <a:srgbClr val="0039A6"/>
              </a:solidFill>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solidFill>
                <a:srgbClr val="0039A6"/>
              </a:solidFill>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lgn="r">
              <a:defRPr lang="en-US" sz="1400" kern="1200">
                <a:solidFill>
                  <a:schemeClr val="tx1"/>
                </a:solidFill>
                <a:effectLst/>
                <a:latin typeface="+mn-lt"/>
                <a:ea typeface="+mn-ea"/>
                <a:cs typeface="Times New Roman" pitchFamily="18" charset="0"/>
              </a:defRPr>
            </a:lvl1pPr>
          </a:lstStyle>
          <a:p>
            <a:pPr>
              <a:defRPr/>
            </a:pPr>
            <a:fld id="{20D9D6E0-0359-47C9-96A7-E8CC85445F77}" type="slidenum">
              <a:rPr smtClean="0">
                <a:solidFill>
                  <a:srgbClr val="0039A6"/>
                </a:solidFill>
              </a:rPr>
              <a:pPr>
                <a:defRPr/>
              </a:pPr>
              <a:t>‹#›</a:t>
            </a:fld>
            <a:endParaRPr dirty="0">
              <a:solidFill>
                <a:srgbClr val="0039A6"/>
              </a:solidFill>
            </a:endParaRPr>
          </a:p>
        </p:txBody>
      </p:sp>
    </p:spTree>
    <p:extLst>
      <p:ext uri="{BB962C8B-B14F-4D97-AF65-F5344CB8AC3E}">
        <p14:creationId xmlns:p14="http://schemas.microsoft.com/office/powerpoint/2010/main" val="5103607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solidFill>
                <a:srgbClr val="0039A6"/>
              </a:solidFill>
            </a:endParaRPr>
          </a:p>
        </p:txBody>
      </p:sp>
      <p:sp>
        <p:nvSpPr>
          <p:cNvPr id="4"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solidFill>
                <a:srgbClr val="0039A6"/>
              </a:solidFill>
            </a:endParaRPr>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defRPr sz="1400">
                <a:effectLst/>
                <a:latin typeface="+mn-lt"/>
              </a:defRPr>
            </a:lvl1pPr>
          </a:lstStyle>
          <a:p>
            <a:pPr algn="r">
              <a:defRPr/>
            </a:pPr>
            <a:fld id="{A420517B-503E-44E1-A5A3-88F773F5D377}" type="slidenum">
              <a:rPr lang="en-US" smtClean="0">
                <a:solidFill>
                  <a:srgbClr val="0039A6"/>
                </a:solidFill>
              </a:rPr>
              <a:pPr algn="r">
                <a:defRPr/>
              </a:pPr>
              <a:t>‹#›</a:t>
            </a:fld>
            <a:endParaRPr lang="en-US" dirty="0">
              <a:solidFill>
                <a:srgbClr val="0039A6"/>
              </a:solidFill>
            </a:endParaRPr>
          </a:p>
        </p:txBody>
      </p:sp>
    </p:spTree>
    <p:extLst>
      <p:ext uri="{BB962C8B-B14F-4D97-AF65-F5344CB8AC3E}">
        <p14:creationId xmlns:p14="http://schemas.microsoft.com/office/powerpoint/2010/main" val="26425675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solidFill>
                <a:srgbClr val="0039A6"/>
              </a:solidFill>
            </a:endParaRPr>
          </a:p>
        </p:txBody>
      </p:sp>
      <p:sp>
        <p:nvSpPr>
          <p:cNvPr id="3"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solidFill>
                <a:srgbClr val="0039A6"/>
              </a:solidFill>
            </a:endParaRPr>
          </a:p>
        </p:txBody>
      </p:sp>
      <p:sp>
        <p:nvSpPr>
          <p:cNvPr id="4" name="Rectangle 6"/>
          <p:cNvSpPr>
            <a:spLocks noGrp="1" noChangeArrowheads="1"/>
          </p:cNvSpPr>
          <p:nvPr>
            <p:ph type="sldNum" sz="quarter" idx="12"/>
          </p:nvPr>
        </p:nvSpPr>
        <p:spPr>
          <a:xfrm>
            <a:off x="6553200" y="6245225"/>
            <a:ext cx="2133600" cy="476250"/>
          </a:xfrm>
          <a:prstGeom prst="rect">
            <a:avLst/>
          </a:prstGeom>
          <a:ln/>
        </p:spPr>
        <p:txBody>
          <a:bodyPr/>
          <a:lstStyle>
            <a:lvl1pPr>
              <a:defRPr sz="1400">
                <a:effectLst/>
                <a:latin typeface="+mn-lt"/>
              </a:defRPr>
            </a:lvl1pPr>
          </a:lstStyle>
          <a:p>
            <a:pPr algn="r">
              <a:defRPr/>
            </a:pPr>
            <a:fld id="{07D65CA8-24BD-4619-B65A-9A6DFCCF4B56}" type="slidenum">
              <a:rPr lang="en-US" smtClean="0">
                <a:solidFill>
                  <a:srgbClr val="0039A6"/>
                </a:solidFill>
              </a:rPr>
              <a:pPr algn="r">
                <a:defRPr/>
              </a:pPr>
              <a:t>‹#›</a:t>
            </a:fld>
            <a:endParaRPr lang="en-US" dirty="0">
              <a:solidFill>
                <a:srgbClr val="0039A6"/>
              </a:solidFill>
            </a:endParaRPr>
          </a:p>
        </p:txBody>
      </p:sp>
    </p:spTree>
    <p:extLst>
      <p:ext uri="{BB962C8B-B14F-4D97-AF65-F5344CB8AC3E}">
        <p14:creationId xmlns:p14="http://schemas.microsoft.com/office/powerpoint/2010/main" val="36728840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dirty="0">
              <a:solidFill>
                <a:srgbClr val="0039A6"/>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solidFill>
                <a:srgbClr val="0039A6"/>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a:defRPr sz="1400">
                <a:effectLst/>
                <a:latin typeface="+mn-lt"/>
              </a:defRPr>
            </a:lvl1pPr>
          </a:lstStyle>
          <a:p>
            <a:pPr algn="r"/>
            <a:fld id="{BDB89C66-62C2-42AB-A425-5C350ED77922}" type="slidenum">
              <a:rPr lang="en-US" smtClean="0">
                <a:solidFill>
                  <a:srgbClr val="0039A6"/>
                </a:solidFill>
              </a:rPr>
              <a:pPr algn="r"/>
              <a:t>‹#›</a:t>
            </a:fld>
            <a:endParaRPr lang="en-US" dirty="0">
              <a:solidFill>
                <a:srgbClr val="0039A6"/>
              </a:solidFill>
            </a:endParaRPr>
          </a:p>
        </p:txBody>
      </p:sp>
    </p:spTree>
    <p:extLst>
      <p:ext uri="{BB962C8B-B14F-4D97-AF65-F5344CB8AC3E}">
        <p14:creationId xmlns:p14="http://schemas.microsoft.com/office/powerpoint/2010/main" val="2799720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dirty="0" smtClean="0"/>
              <a:t>Title of Presentation – Myriad Pro</a:t>
            </a:r>
            <a:br>
              <a:rPr lang="en-US" dirty="0" smtClean="0"/>
            </a:br>
            <a:r>
              <a:rPr lang="en-US" dirty="0" smtClean="0"/>
              <a:t> Bold, Shadow 28pt</a:t>
            </a:r>
            <a:endParaRPr lang="en-US" dirty="0"/>
          </a:p>
        </p:txBody>
      </p:sp>
      <p:sp>
        <p:nvSpPr>
          <p:cNvPr id="6" name="Text Placeholder 5"/>
          <p:cNvSpPr>
            <a:spLocks noGrp="1"/>
          </p:cNvSpPr>
          <p:nvPr userDrawn="1">
            <p:ph type="body" sz="quarter" idx="11" hasCustomPrompt="1"/>
          </p:nvPr>
        </p:nvSpPr>
        <p:spPr>
          <a:xfrm>
            <a:off x="2286000" y="6272784"/>
            <a:ext cx="5105400" cy="18288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
        <p:nvSpPr>
          <p:cNvPr id="7" name="Text Placeholder 6"/>
          <p:cNvSpPr>
            <a:spLocks noGrp="1"/>
          </p:cNvSpPr>
          <p:nvPr userDrawn="1">
            <p:ph type="body" sz="quarter" idx="12" hasCustomPrompt="1"/>
          </p:nvPr>
        </p:nvSpPr>
        <p:spPr>
          <a:xfrm>
            <a:off x="2286000" y="6464808"/>
            <a:ext cx="5105400" cy="22860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Tree>
    <p:extLst>
      <p:ext uri="{BB962C8B-B14F-4D97-AF65-F5344CB8AC3E}">
        <p14:creationId xmlns:p14="http://schemas.microsoft.com/office/powerpoint/2010/main" val="31357475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2286000"/>
            <a:ext cx="3962400" cy="38401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2286000"/>
            <a:ext cx="3962400" cy="38401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solidFill>
                <a:srgbClr val="0039A6"/>
              </a:solidFill>
            </a:endParaRPr>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solidFill>
                <a:srgbClr val="0039A6"/>
              </a:solidFill>
            </a:endParaRPr>
          </a:p>
        </p:txBody>
      </p:sp>
      <p:sp>
        <p:nvSpPr>
          <p:cNvPr id="7" name="Rectangle 5"/>
          <p:cNvSpPr>
            <a:spLocks noGrp="1" noChangeArrowheads="1"/>
          </p:cNvSpPr>
          <p:nvPr>
            <p:ph type="ftr" sz="quarter" idx="12"/>
          </p:nvPr>
        </p:nvSpPr>
        <p:spPr>
          <a:xfrm>
            <a:off x="3124200" y="6245225"/>
            <a:ext cx="2895600" cy="476250"/>
          </a:xfrm>
          <a:prstGeom prst="rect">
            <a:avLst/>
          </a:prstGeom>
          <a:ln/>
        </p:spPr>
        <p:txBody>
          <a:bodyPr/>
          <a:lstStyle>
            <a:lvl1pPr>
              <a:defRPr/>
            </a:lvl1pPr>
          </a:lstStyle>
          <a:p>
            <a:pPr>
              <a:defRPr/>
            </a:pPr>
            <a:endParaRPr lang="en-US" dirty="0">
              <a:solidFill>
                <a:srgbClr val="0039A6"/>
              </a:solidFill>
            </a:endParaRPr>
          </a:p>
        </p:txBody>
      </p:sp>
      <p:sp>
        <p:nvSpPr>
          <p:cNvPr id="8" name="Rectangle 6"/>
          <p:cNvSpPr>
            <a:spLocks noGrp="1" noChangeArrowheads="1"/>
          </p:cNvSpPr>
          <p:nvPr>
            <p:ph type="sldNum" sz="quarter" idx="13"/>
          </p:nvPr>
        </p:nvSpPr>
        <p:spPr>
          <a:xfrm>
            <a:off x="6553200" y="6245225"/>
            <a:ext cx="2133600" cy="476250"/>
          </a:xfrm>
          <a:prstGeom prst="rect">
            <a:avLst/>
          </a:prstGeom>
          <a:ln/>
        </p:spPr>
        <p:txBody>
          <a:bodyPr/>
          <a:lstStyle>
            <a:lvl1pPr>
              <a:defRPr/>
            </a:lvl1pPr>
          </a:lstStyle>
          <a:p>
            <a:pPr>
              <a:defRPr/>
            </a:pPr>
            <a:endParaRPr lang="en-US" dirty="0">
              <a:solidFill>
                <a:srgbClr val="0039A6"/>
              </a:solidFill>
            </a:endParaRPr>
          </a:p>
        </p:txBody>
      </p:sp>
      <p:sp>
        <p:nvSpPr>
          <p:cNvPr id="9" name="Rectangle 6"/>
          <p:cNvSpPr>
            <a:spLocks noGrp="1" noChangeArrowheads="1"/>
          </p:cNvSpPr>
          <p:nvPr>
            <p:ph type="sldNum" sz="quarter" idx="14"/>
          </p:nvPr>
        </p:nvSpPr>
        <p:spPr>
          <a:xfrm>
            <a:off x="6553200" y="6245225"/>
            <a:ext cx="2133600" cy="476250"/>
          </a:xfrm>
          <a:prstGeom prst="rect">
            <a:avLst/>
          </a:prstGeom>
          <a:ln/>
        </p:spPr>
        <p:txBody>
          <a:bodyPr/>
          <a:lstStyle>
            <a:lvl1pPr>
              <a:defRPr/>
            </a:lvl1pPr>
          </a:lstStyle>
          <a:p>
            <a:pPr algn="r">
              <a:defRPr/>
            </a:pPr>
            <a:fld id="{90BC4EA0-5316-4AF4-B131-080363724348}" type="slidenum">
              <a:rPr lang="en-US" smtClean="0">
                <a:solidFill>
                  <a:srgbClr val="0039A6"/>
                </a:solidFill>
              </a:rPr>
              <a:pPr algn="r">
                <a:defRPr/>
              </a:pPr>
              <a:t>‹#›</a:t>
            </a:fld>
            <a:endParaRPr lang="en-US" dirty="0">
              <a:solidFill>
                <a:srgbClr val="0039A6"/>
              </a:solidFill>
            </a:endParaRPr>
          </a:p>
        </p:txBody>
      </p:sp>
    </p:spTree>
    <p:extLst>
      <p:ext uri="{BB962C8B-B14F-4D97-AF65-F5344CB8AC3E}">
        <p14:creationId xmlns:p14="http://schemas.microsoft.com/office/powerpoint/2010/main" val="5243000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838200"/>
          </a:xfrm>
          <a:prstGeom prst="rect">
            <a:avLst/>
          </a:prstGeom>
        </p:spPr>
        <p:txBody>
          <a:bodyPr/>
          <a:lstStyle/>
          <a:p>
            <a:r>
              <a:rPr lang="en-US" smtClean="0"/>
              <a:t>Click to edit Master title style</a:t>
            </a:r>
            <a:endParaRPr lang="en-US"/>
          </a:p>
        </p:txBody>
      </p:sp>
      <p:sp>
        <p:nvSpPr>
          <p:cNvPr id="3" name="Chart Placeholder 2"/>
          <p:cNvSpPr>
            <a:spLocks noGrp="1"/>
          </p:cNvSpPr>
          <p:nvPr>
            <p:ph type="chart" idx="1"/>
          </p:nvPr>
        </p:nvSpPr>
        <p:spPr>
          <a:xfrm>
            <a:off x="355600" y="1295400"/>
            <a:ext cx="8407400" cy="4724400"/>
          </a:xfrm>
          <a:prstGeom prst="rect">
            <a:avLst/>
          </a:prstGeom>
        </p:spPr>
        <p:txBody>
          <a:bodyPr/>
          <a:lstStyle/>
          <a:p>
            <a:pPr lvl="0"/>
            <a:endParaRPr lang="en-US" noProof="0" dirty="0" smtClean="0"/>
          </a:p>
        </p:txBody>
      </p:sp>
    </p:spTree>
    <p:extLst>
      <p:ext uri="{BB962C8B-B14F-4D97-AF65-F5344CB8AC3E}">
        <p14:creationId xmlns:p14="http://schemas.microsoft.com/office/powerpoint/2010/main" val="36586936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lstStyle>
            <a:lvl1pPr>
              <a:defRPr sz="2800" b="1"/>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marL="342900" indent="-342900">
              <a:buClr>
                <a:schemeClr val="tx1"/>
              </a:buClr>
              <a:buSzPct val="70000"/>
              <a:buFont typeface="Wingdings" pitchFamily="2" charset="2"/>
              <a:buChar char="q"/>
              <a:defRPr sz="2400" b="1">
                <a:solidFill>
                  <a:srgbClr val="000000"/>
                </a:solidFill>
              </a:defRPr>
            </a:lvl1pPr>
            <a:lvl2pPr marL="742950" indent="-285750">
              <a:defRPr lang="en-US" sz="2000" kern="1200" dirty="0" smtClean="0">
                <a:solidFill>
                  <a:srgbClr val="000000"/>
                </a:solidFill>
                <a:latin typeface="+mn-lt"/>
                <a:ea typeface="+mn-ea"/>
                <a:cs typeface="+mn-cs"/>
              </a:defRPr>
            </a:lvl2pPr>
          </a:lstStyle>
          <a:p>
            <a:pPr lvl="0"/>
            <a:r>
              <a:rPr lang="en-US" dirty="0" smtClean="0"/>
              <a:t>Click to edit Master text styles</a:t>
            </a:r>
          </a:p>
          <a:p>
            <a:pPr marL="742950" lvl="1" indent="-285750" algn="l" defTabSz="914400" rtl="0" eaLnBrk="1" latinLnBrk="0" hangingPunct="1">
              <a:spcBef>
                <a:spcPct val="20000"/>
              </a:spcBef>
              <a:buClr>
                <a:schemeClr val="tx1"/>
              </a:buClr>
              <a:buSzPct val="100000"/>
              <a:buFont typeface="Wingdings" pitchFamily="2" charset="2"/>
              <a:buChar char="§"/>
            </a:pPr>
            <a:r>
              <a:rPr lang="en-US" dirty="0" smtClean="0"/>
              <a:t>Second level</a:t>
            </a: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lang="en-US" sz="1400" kern="1200">
                <a:solidFill>
                  <a:schemeClr val="tx1"/>
                </a:solidFill>
                <a:effectLst/>
                <a:latin typeface="+mn-lt"/>
                <a:ea typeface="+mn-ea"/>
                <a:cs typeface="Times New Roman" pitchFamily="18" charset="0"/>
              </a:defRPr>
            </a:lvl1pPr>
          </a:lstStyle>
          <a:p>
            <a:pPr algn="r">
              <a:defRPr/>
            </a:pPr>
            <a:fld id="{B8477CA6-37AB-49C2-B88B-8C89FDB7A7DF}" type="slidenum">
              <a:rPr lang="en-US" smtClean="0"/>
              <a:pPr algn="r">
                <a:defRPr/>
              </a:pPr>
              <a:t>‹#›</a:t>
            </a:fld>
            <a:endParaRPr lang="en-US" dirty="0"/>
          </a:p>
        </p:txBody>
      </p:sp>
    </p:spTree>
    <p:extLst>
      <p:ext uri="{BB962C8B-B14F-4D97-AF65-F5344CB8AC3E}">
        <p14:creationId xmlns:p14="http://schemas.microsoft.com/office/powerpoint/2010/main" val="36411729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effectLst/>
              </a:defRPr>
            </a:lvl1pPr>
          </a:lstStyle>
          <a:p>
            <a:r>
              <a:rPr lang="en-US" dirty="0" smtClean="0"/>
              <a:t>Title of Presentation – Myriad Pro</a:t>
            </a:r>
            <a:br>
              <a:rPr lang="en-US" dirty="0" smtClean="0"/>
            </a:br>
            <a:r>
              <a:rPr lang="en-US" dirty="0" smtClean="0"/>
              <a:t> Bold, Shadow 28pt</a:t>
            </a:r>
            <a:endParaRPr lang="en-US" dirty="0"/>
          </a:p>
        </p:txBody>
      </p:sp>
      <p:sp>
        <p:nvSpPr>
          <p:cNvPr id="8" name="Text Placeholder 5"/>
          <p:cNvSpPr>
            <a:spLocks noGrp="1"/>
          </p:cNvSpPr>
          <p:nvPr>
            <p:ph type="body" sz="quarter" idx="11" hasCustomPrompt="1"/>
          </p:nvPr>
        </p:nvSpPr>
        <p:spPr>
          <a:xfrm>
            <a:off x="2286000" y="6281928"/>
            <a:ext cx="5105400" cy="182880"/>
          </a:xfrm>
          <a:prstGeom prst="rect">
            <a:avLst/>
          </a:prstGeom>
        </p:spPr>
        <p:txBody>
          <a:bodyPr/>
          <a:lstStyle>
            <a:lvl1pPr>
              <a:buNone/>
              <a:defRPr sz="1000" baseline="0">
                <a:solidFill>
                  <a:schemeClr val="bg1"/>
                </a:solidFill>
              </a:defRPr>
            </a:lvl1pPr>
          </a:lstStyle>
          <a:p>
            <a:r>
              <a:rPr lang="en-US" dirty="0" smtClean="0"/>
              <a:t>Place Descriptor Here</a:t>
            </a:r>
            <a:endParaRPr lang="en-US" dirty="0"/>
          </a:p>
        </p:txBody>
      </p:sp>
      <p:sp>
        <p:nvSpPr>
          <p:cNvPr id="10" name="Text Placeholder 6"/>
          <p:cNvSpPr>
            <a:spLocks noGrp="1"/>
          </p:cNvSpPr>
          <p:nvPr>
            <p:ph type="body" sz="quarter" idx="12" hasCustomPrompt="1"/>
          </p:nvPr>
        </p:nvSpPr>
        <p:spPr>
          <a:xfrm>
            <a:off x="2286000" y="6473952"/>
            <a:ext cx="5105400" cy="228600"/>
          </a:xfrm>
          <a:prstGeom prst="rect">
            <a:avLst/>
          </a:prstGeom>
        </p:spPr>
        <p:txBody>
          <a:bodyPr/>
          <a:lstStyle>
            <a:lvl1pPr>
              <a:buNone/>
              <a:defRPr sz="1000" baseline="0">
                <a:solidFill>
                  <a:schemeClr val="bg1"/>
                </a:solidFill>
              </a:defRPr>
            </a:lvl1pPr>
          </a:lstStyle>
          <a:p>
            <a:r>
              <a:rPr lang="en-US" dirty="0" smtClean="0"/>
              <a:t>Place Descriptor Here</a:t>
            </a:r>
            <a:endParaRPr lang="en-US" dirty="0"/>
          </a:p>
        </p:txBody>
      </p:sp>
      <p:sp>
        <p:nvSpPr>
          <p:cNvPr id="7" name="Text Placeholder 5"/>
          <p:cNvSpPr>
            <a:spLocks noGrp="1"/>
          </p:cNvSpPr>
          <p:nvPr>
            <p:ph type="body" sz="quarter" idx="11" hasCustomPrompt="1"/>
          </p:nvPr>
        </p:nvSpPr>
        <p:spPr>
          <a:xfrm>
            <a:off x="2286000" y="6272784"/>
            <a:ext cx="5105400" cy="18288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
        <p:nvSpPr>
          <p:cNvPr id="12" name="Text Placeholder 6"/>
          <p:cNvSpPr>
            <a:spLocks noGrp="1"/>
          </p:cNvSpPr>
          <p:nvPr>
            <p:ph type="body" sz="quarter" idx="12" hasCustomPrompt="1"/>
          </p:nvPr>
        </p:nvSpPr>
        <p:spPr>
          <a:xfrm>
            <a:off x="2286000" y="6464808"/>
            <a:ext cx="5105400" cy="22860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Tree>
    <p:extLst>
      <p:ext uri="{BB962C8B-B14F-4D97-AF65-F5344CB8AC3E}">
        <p14:creationId xmlns:p14="http://schemas.microsoft.com/office/powerpoint/2010/main" val="25527099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i="0" u="none">
                <a:solidFill>
                  <a:schemeClr val="bg2"/>
                </a:solidFill>
                <a:latin typeface="+mn-lt"/>
              </a:defRPr>
            </a:lvl2pPr>
            <a:lvl3pPr>
              <a:buClr>
                <a:schemeClr val="tx1"/>
              </a:buClr>
              <a:buSzPct val="100000"/>
              <a:buFont typeface="Arial" pitchFamily="34" charset="0"/>
              <a:buChar char="•"/>
              <a:defRPr sz="1800" i="0">
                <a:solidFill>
                  <a:schemeClr val="bg2"/>
                </a:solidFill>
              </a:defRPr>
            </a:lvl3pPr>
            <a:lvl4pPr>
              <a:buClr>
                <a:schemeClr val="tx1"/>
              </a:buClr>
              <a:buSzPct val="70000"/>
              <a:buFont typeface="Courier New" pitchFamily="49" charset="0"/>
              <a:buChar char="o"/>
              <a:defRPr sz="1800" i="0" baseline="0">
                <a:solidFill>
                  <a:schemeClr val="bg2"/>
                </a:solidFill>
              </a:defRPr>
            </a:lvl4pPr>
            <a:lvl5pPr>
              <a:buClr>
                <a:schemeClr val="tx1"/>
              </a:buClr>
              <a:buSzPct val="70000"/>
              <a:buFont typeface="Arial" pitchFamily="34" charset="0"/>
              <a:buChar char="•"/>
              <a:defRPr sz="1800" i="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6" name="Text Placeholder 5"/>
          <p:cNvSpPr>
            <a:spLocks noGrp="1"/>
          </p:cNvSpPr>
          <p:nvPr>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smtClean="0"/>
              <a:t>* Citations, references, and credits – Myriad Pro, 11pt</a:t>
            </a:r>
            <a:endParaRPr lang="en-US" dirty="0"/>
          </a:p>
        </p:txBody>
      </p:sp>
    </p:spTree>
    <p:extLst>
      <p:ext uri="{BB962C8B-B14F-4D97-AF65-F5344CB8AC3E}">
        <p14:creationId xmlns:p14="http://schemas.microsoft.com/office/powerpoint/2010/main" val="17055985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6" name="Text Placeholder 5"/>
          <p:cNvSpPr>
            <a:spLocks noGrp="1"/>
          </p:cNvSpPr>
          <p:nvPr>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smtClean="0"/>
              <a:t>* Citations, references, and credits – Myriad Pro, 11pt</a:t>
            </a:r>
            <a:endParaRPr lang="en-US" dirty="0"/>
          </a:p>
        </p:txBody>
      </p:sp>
    </p:spTree>
    <p:extLst>
      <p:ext uri="{BB962C8B-B14F-4D97-AF65-F5344CB8AC3E}">
        <p14:creationId xmlns:p14="http://schemas.microsoft.com/office/powerpoint/2010/main" val="42671383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Title Slide Badg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effectLst/>
              </a:defRPr>
            </a:lvl1pPr>
          </a:lstStyle>
          <a:p>
            <a:r>
              <a:rPr lang="en-US" dirty="0" smtClean="0"/>
              <a:t>Title of Presentation – Myriad Pro</a:t>
            </a:r>
            <a:br>
              <a:rPr lang="en-US" dirty="0" smtClean="0"/>
            </a:br>
            <a:r>
              <a:rPr lang="en-US" dirty="0" smtClean="0"/>
              <a:t> Bold, Shadow 28pt</a:t>
            </a:r>
            <a:endParaRPr lang="en-US" dirty="0"/>
          </a:p>
        </p:txBody>
      </p:sp>
    </p:spTree>
    <p:extLst>
      <p:ext uri="{BB962C8B-B14F-4D97-AF65-F5344CB8AC3E}">
        <p14:creationId xmlns:p14="http://schemas.microsoft.com/office/powerpoint/2010/main" val="26801662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Basic Content Bad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6" name="Text Placeholder 5"/>
          <p:cNvSpPr>
            <a:spLocks noGrp="1"/>
          </p:cNvSpPr>
          <p:nvPr>
            <p:ph type="body" sz="quarter" idx="11" hasCustomPrompt="1"/>
          </p:nvPr>
        </p:nvSpPr>
        <p:spPr>
          <a:xfrm>
            <a:off x="1905000" y="5791200"/>
            <a:ext cx="6781800" cy="609600"/>
          </a:xfrm>
          <a:prstGeom prst="rect">
            <a:avLst/>
          </a:prstGeom>
        </p:spPr>
        <p:txBody>
          <a:bodyPr anchor="b"/>
          <a:lstStyle>
            <a:lvl1pPr>
              <a:buNone/>
              <a:defRPr sz="1100">
                <a:solidFill>
                  <a:schemeClr val="tx1"/>
                </a:solidFill>
              </a:defRPr>
            </a:lvl1pPr>
          </a:lstStyle>
          <a:p>
            <a:r>
              <a:rPr lang="en-US" dirty="0" smtClean="0"/>
              <a:t>* Citations, references, and credits – Myriad Pro, 11pt </a:t>
            </a:r>
            <a:endParaRPr lang="en-US" dirty="0"/>
          </a:p>
        </p:txBody>
      </p:sp>
    </p:spTree>
    <p:extLst>
      <p:ext uri="{BB962C8B-B14F-4D97-AF65-F5344CB8AC3E}">
        <p14:creationId xmlns:p14="http://schemas.microsoft.com/office/powerpoint/2010/main" val="19116358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a:prstGeom prst="rect">
            <a:avLst/>
          </a:prstGeom>
        </p:spPr>
        <p:txBody>
          <a:bodyPr anchor="t"/>
          <a:lstStyle>
            <a:lvl1pPr algn="l">
              <a:lnSpc>
                <a:spcPts val="3800"/>
              </a:lnSpc>
              <a:defRPr sz="3600" b="1" cap="all" baseline="0">
                <a:effectLst/>
              </a:defRPr>
            </a:lvl1pPr>
          </a:lstStyle>
          <a:p>
            <a:r>
              <a:rPr lang="en-US" dirty="0" smtClean="0"/>
              <a:t>Section Header</a:t>
            </a:r>
            <a:br>
              <a:rPr lang="en-US" dirty="0" smtClean="0"/>
            </a:br>
            <a:r>
              <a:rPr lang="en-US" dirty="0" smtClean="0"/>
              <a:t>Myriad Pro, bold, shadow, 36pt </a:t>
            </a:r>
            <a:endParaRPr lang="en-US" dirty="0"/>
          </a:p>
        </p:txBody>
      </p:sp>
      <p:sp>
        <p:nvSpPr>
          <p:cNvPr id="3" name="Text Placeholder 2"/>
          <p:cNvSpPr>
            <a:spLocks noGrp="1"/>
          </p:cNvSpPr>
          <p:nvPr>
            <p:ph type="body" idx="1" hasCustomPrompt="1"/>
          </p:nvPr>
        </p:nvSpPr>
        <p:spPr>
          <a:xfrm>
            <a:off x="722313" y="2906714"/>
            <a:ext cx="777240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Subhead – Myriad Pro, 20pt</a:t>
            </a:r>
          </a:p>
        </p:txBody>
      </p:sp>
    </p:spTree>
    <p:extLst>
      <p:ext uri="{BB962C8B-B14F-4D97-AF65-F5344CB8AC3E}">
        <p14:creationId xmlns:p14="http://schemas.microsoft.com/office/powerpoint/2010/main" val="23870884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1" y="273050"/>
            <a:ext cx="3008313" cy="1162050"/>
          </a:xfrm>
          <a:prstGeom prst="rect">
            <a:avLst/>
          </a:prstGeom>
        </p:spPr>
        <p:txBody>
          <a:bodyPr anchor="b"/>
          <a:lstStyle>
            <a:lvl1pPr algn="l">
              <a:defRPr sz="2000" b="1" baseline="0">
                <a:effectLst/>
              </a:defRPr>
            </a:lvl1pPr>
          </a:lstStyle>
          <a:p>
            <a:r>
              <a:rPr lang="en-US" dirty="0" smtClean="0"/>
              <a:t>Header – Myriad Pro, bold, shadow, 20pt</a:t>
            </a:r>
            <a:endParaRPr lang="en-US" dirty="0"/>
          </a:p>
        </p:txBody>
      </p:sp>
      <p:sp>
        <p:nvSpPr>
          <p:cNvPr id="3" name="Content Placeholder 2"/>
          <p:cNvSpPr>
            <a:spLocks noGrp="1"/>
          </p:cNvSpPr>
          <p:nvPr>
            <p:ph idx="1" hasCustomPrompt="1"/>
          </p:nvPr>
        </p:nvSpPr>
        <p:spPr>
          <a:xfrm>
            <a:off x="3575050" y="273051"/>
            <a:ext cx="5111751" cy="5518150"/>
          </a:xfrm>
          <a:prstGeom prst="rect">
            <a:avLst/>
          </a:prstGeom>
        </p:spPr>
        <p:txBody>
          <a:bodyPr anchor="ctr" anchorCtr="0"/>
          <a:lstStyle>
            <a:lvl1pPr>
              <a:buClr>
                <a:schemeClr val="tx1"/>
              </a:buClr>
              <a:buSzPct val="70000"/>
              <a:buFont typeface="Wingdings" pitchFamily="2" charset="2"/>
              <a:buChar char="q"/>
              <a:defRPr sz="2400" b="1">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a:solidFill>
                  <a:schemeClr val="bg2"/>
                </a:solidFill>
              </a:defRPr>
            </a:lvl4pPr>
            <a:lvl5pPr>
              <a:buClr>
                <a:schemeClr val="tx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4" name="Text Placeholder 3"/>
          <p:cNvSpPr>
            <a:spLocks noGrp="1"/>
          </p:cNvSpPr>
          <p:nvPr>
            <p:ph type="body" sz="half" idx="2" hasCustomPrompt="1"/>
          </p:nvPr>
        </p:nvSpPr>
        <p:spPr>
          <a:xfrm>
            <a:off x="457201" y="1435102"/>
            <a:ext cx="3008313"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Paragraph of type</a:t>
            </a:r>
          </a:p>
          <a:p>
            <a:pPr lvl="0"/>
            <a:r>
              <a:rPr lang="en-US" dirty="0" smtClean="0"/>
              <a:t>Myriad Pro, 14pt</a:t>
            </a:r>
          </a:p>
        </p:txBody>
      </p:sp>
      <p:sp>
        <p:nvSpPr>
          <p:cNvPr id="7" name="Text Placeholder 5"/>
          <p:cNvSpPr>
            <a:spLocks noGrp="1"/>
          </p:cNvSpPr>
          <p:nvPr>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smtClean="0"/>
              <a:t>* Citations, references, and credits – Myriad Pro, 11pt</a:t>
            </a:r>
            <a:endParaRPr lang="en-US" dirty="0"/>
          </a:p>
        </p:txBody>
      </p:sp>
    </p:spTree>
    <p:extLst>
      <p:ext uri="{BB962C8B-B14F-4D97-AF65-F5344CB8AC3E}">
        <p14:creationId xmlns:p14="http://schemas.microsoft.com/office/powerpoint/2010/main" val="39976498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1"/>
            <a:ext cx="5486400" cy="566738"/>
          </a:xfrm>
          <a:prstGeom prst="rect">
            <a:avLst/>
          </a:prstGeom>
        </p:spPr>
        <p:txBody>
          <a:bodyPr anchor="b"/>
          <a:lstStyle>
            <a:lvl1pPr algn="l">
              <a:defRPr sz="2000" b="1" baseline="0">
                <a:effectLst/>
              </a:defRPr>
            </a:lvl1pPr>
          </a:lstStyle>
          <a:p>
            <a:r>
              <a:rPr lang="en-US" dirty="0" smtClean="0"/>
              <a:t>Photo Title – Myriad Pro, Bold, Shadow, 20pt</a:t>
            </a:r>
            <a:endParaRPr lang="en-US" dirty="0"/>
          </a:p>
        </p:txBody>
      </p:sp>
      <p:sp>
        <p:nvSpPr>
          <p:cNvPr id="3" name="Picture Placeholder 2"/>
          <p:cNvSpPr>
            <a:spLocks noGrp="1"/>
          </p:cNvSpPr>
          <p:nvPr>
            <p:ph type="pic" idx="1"/>
          </p:nvPr>
        </p:nvSpPr>
        <p:spPr>
          <a:xfrm>
            <a:off x="1792288" y="612775"/>
            <a:ext cx="5486400" cy="4114800"/>
          </a:xfrm>
          <a:prstGeom prst="rect">
            <a:avLst/>
          </a:prstGeom>
          <a:ln w="25400">
            <a:solidFill>
              <a:schemeClr val="bg1"/>
            </a:solidFill>
          </a:ln>
          <a:effectLst>
            <a:outerShdw blurRad="44450" dist="27940" dir="5400000" algn="ctr">
              <a:srgbClr val="000000">
                <a:alpha val="32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hasCustomPrompt="1"/>
          </p:nvPr>
        </p:nvSpPr>
        <p:spPr>
          <a:xfrm>
            <a:off x="1792288" y="5367339"/>
            <a:ext cx="54864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Caption or credits for photo – Myriad Pro, 14pt</a:t>
            </a:r>
          </a:p>
        </p:txBody>
      </p:sp>
    </p:spTree>
    <p:extLst>
      <p:ext uri="{BB962C8B-B14F-4D97-AF65-F5344CB8AC3E}">
        <p14:creationId xmlns:p14="http://schemas.microsoft.com/office/powerpoint/2010/main" val="40463805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1981200"/>
            <a:ext cx="64008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Closing– Myriad Pro, Bold, 28pt</a:t>
            </a:r>
          </a:p>
        </p:txBody>
      </p:sp>
      <p:sp>
        <p:nvSpPr>
          <p:cNvPr id="11" name="Text Placeholder 5"/>
          <p:cNvSpPr>
            <a:spLocks noGrp="1"/>
          </p:cNvSpPr>
          <p:nvPr>
            <p:ph type="body" sz="quarter" idx="11" hasCustomPrompt="1"/>
          </p:nvPr>
        </p:nvSpPr>
        <p:spPr>
          <a:xfrm>
            <a:off x="2286000" y="6281928"/>
            <a:ext cx="5105400" cy="182880"/>
          </a:xfrm>
          <a:prstGeom prst="rect">
            <a:avLst/>
          </a:prstGeom>
        </p:spPr>
        <p:txBody>
          <a:bodyPr/>
          <a:lstStyle>
            <a:lvl1pPr>
              <a:buNone/>
              <a:defRPr sz="1000" baseline="0">
                <a:solidFill>
                  <a:schemeClr val="bg1"/>
                </a:solidFill>
              </a:defRPr>
            </a:lvl1pPr>
          </a:lstStyle>
          <a:p>
            <a:r>
              <a:rPr lang="en-US" dirty="0" smtClean="0"/>
              <a:t>Place Descriptor Here</a:t>
            </a:r>
            <a:endParaRPr lang="en-US" dirty="0"/>
          </a:p>
        </p:txBody>
      </p:sp>
      <p:sp>
        <p:nvSpPr>
          <p:cNvPr id="12" name="Text Placeholder 6"/>
          <p:cNvSpPr>
            <a:spLocks noGrp="1"/>
          </p:cNvSpPr>
          <p:nvPr>
            <p:ph type="body" sz="quarter" idx="12" hasCustomPrompt="1"/>
          </p:nvPr>
        </p:nvSpPr>
        <p:spPr>
          <a:xfrm>
            <a:off x="2286000" y="6473952"/>
            <a:ext cx="5105400" cy="228600"/>
          </a:xfrm>
          <a:prstGeom prst="rect">
            <a:avLst/>
          </a:prstGeom>
        </p:spPr>
        <p:txBody>
          <a:bodyPr/>
          <a:lstStyle>
            <a:lvl1pPr>
              <a:buNone/>
              <a:defRPr sz="1000" baseline="0">
                <a:solidFill>
                  <a:schemeClr val="bg1"/>
                </a:solidFill>
              </a:defRPr>
            </a:lvl1pPr>
          </a:lstStyle>
          <a:p>
            <a:r>
              <a:rPr lang="en-US" dirty="0" smtClean="0"/>
              <a:t>Place Descriptor Here</a:t>
            </a:r>
            <a:endParaRPr lang="en-US" dirty="0"/>
          </a:p>
        </p:txBody>
      </p:sp>
    </p:spTree>
    <p:extLst>
      <p:ext uri="{BB962C8B-B14F-4D97-AF65-F5344CB8AC3E}">
        <p14:creationId xmlns:p14="http://schemas.microsoft.com/office/powerpoint/2010/main" val="14186640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p:cSld name="Contents">
    <p:spTree>
      <p:nvGrpSpPr>
        <p:cNvPr id="1" name=""/>
        <p:cNvGrpSpPr/>
        <p:nvPr/>
      </p:nvGrpSpPr>
      <p:grpSpPr>
        <a:xfrm>
          <a:off x="0" y="0"/>
          <a:ext cx="0" cy="0"/>
          <a:chOff x="0" y="0"/>
          <a:chExt cx="0" cy="0"/>
        </a:xfrm>
      </p:grpSpPr>
      <p:sp>
        <p:nvSpPr>
          <p:cNvPr id="4" name="Line 35"/>
          <p:cNvSpPr>
            <a:spLocks noChangeShapeType="1"/>
          </p:cNvSpPr>
          <p:nvPr/>
        </p:nvSpPr>
        <p:spPr bwMode="gray">
          <a:xfrm>
            <a:off x="392114" y="806450"/>
            <a:ext cx="8355012" cy="0"/>
          </a:xfrm>
          <a:prstGeom prst="line">
            <a:avLst/>
          </a:prstGeom>
          <a:noFill/>
          <a:ln w="19050">
            <a:solidFill>
              <a:schemeClr val="accent1"/>
            </a:solidFill>
            <a:round/>
            <a:headEnd/>
            <a:tailEnd/>
          </a:ln>
          <a:effectLst/>
        </p:spPr>
        <p:txBody>
          <a:bodyPr wrap="none" anchor="ctr"/>
          <a:lstStyle/>
          <a:p>
            <a:pPr eaLnBrk="0" hangingPunct="0">
              <a:lnSpc>
                <a:spcPct val="106000"/>
              </a:lnSpc>
              <a:spcBef>
                <a:spcPct val="50000"/>
              </a:spcBef>
              <a:buSzPct val="100000"/>
              <a:buFont typeface="Wingdings 2" pitchFamily="18" charset="2"/>
              <a:buNone/>
              <a:defRPr/>
            </a:pPr>
            <a:endParaRPr lang="en-US" sz="1100" dirty="0">
              <a:solidFill>
                <a:srgbClr val="000000"/>
              </a:solidFill>
              <a:latin typeface="Arial" charset="0"/>
              <a:cs typeface="Arial" charset="0"/>
            </a:endParaRPr>
          </a:p>
        </p:txBody>
      </p:sp>
      <p:sp>
        <p:nvSpPr>
          <p:cNvPr id="2" name="Title 1"/>
          <p:cNvSpPr>
            <a:spLocks noGrp="1"/>
          </p:cNvSpPr>
          <p:nvPr>
            <p:ph type="title"/>
          </p:nvPr>
        </p:nvSpPr>
        <p:spPr>
          <a:xfrm>
            <a:off x="393198" y="514359"/>
            <a:ext cx="8345487" cy="258763"/>
          </a:xfrm>
          <a:prstGeom prst="rect">
            <a:avLst/>
          </a:prstGeom>
        </p:spPr>
        <p:txBody>
          <a:bodyPr/>
          <a:lstStyle/>
          <a:p>
            <a:r>
              <a:rPr lang="en-US" smtClean="0"/>
              <a:t>Click to edit Master title style</a:t>
            </a:r>
            <a:endParaRPr lang="en-US" dirty="0"/>
          </a:p>
        </p:txBody>
      </p:sp>
      <p:sp>
        <p:nvSpPr>
          <p:cNvPr id="9" name="Text Placeholder 13"/>
          <p:cNvSpPr>
            <a:spLocks noGrp="1"/>
          </p:cNvSpPr>
          <p:nvPr>
            <p:ph type="body" sz="quarter" idx="10"/>
          </p:nvPr>
        </p:nvSpPr>
        <p:spPr>
          <a:xfrm>
            <a:off x="393192" y="1152144"/>
            <a:ext cx="4014216" cy="5138928"/>
          </a:xfrm>
          <a:prstGeom prst="rect">
            <a:avLst/>
          </a:prstGeom>
        </p:spPr>
        <p:txBody>
          <a:bodyPr/>
          <a:lstStyle>
            <a:lvl1pPr>
              <a:buFont typeface="Arial" pitchFamily="34" charset="0"/>
              <a:buNone/>
              <a:defRPr/>
            </a:lvl1pPr>
            <a:lvl2pPr>
              <a:defRPr/>
            </a:lvl2pPr>
            <a:lvl3pPr>
              <a:buNone/>
              <a:defRPr/>
            </a:lvl3pPr>
            <a:lvl4pPr>
              <a:defRPr/>
            </a:lvl4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7461259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a:prstGeom prst="rect">
            <a:avLst/>
          </a:prstGeom>
        </p:spPr>
        <p:txBody>
          <a:bodyPr/>
          <a:lstStyle/>
          <a:p>
            <a:pPr lvl="0"/>
            <a:r>
              <a:rPr lang="en-US" noProof="0" dirty="0" smtClean="0"/>
              <a:t>Click icon to add table</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lgn="r">
              <a:defRPr lang="en-US" sz="1400" kern="1200">
                <a:solidFill>
                  <a:schemeClr val="tx1"/>
                </a:solidFill>
                <a:effectLst/>
                <a:latin typeface="+mn-lt"/>
                <a:ea typeface="+mn-ea"/>
                <a:cs typeface="Times New Roman" pitchFamily="18" charset="0"/>
              </a:defRPr>
            </a:lvl1pPr>
          </a:lstStyle>
          <a:p>
            <a:pPr>
              <a:defRPr/>
            </a:pPr>
            <a:fld id="{20D9D6E0-0359-47C9-96A7-E8CC85445F77}" type="slidenum">
              <a:rPr lang="en-US" smtClean="0"/>
              <a:pPr>
                <a:defRPr/>
              </a:pPr>
              <a:t>‹#›</a:t>
            </a:fld>
            <a:endParaRPr lang="en-US" dirty="0"/>
          </a:p>
        </p:txBody>
      </p:sp>
    </p:spTree>
    <p:extLst>
      <p:ext uri="{BB962C8B-B14F-4D97-AF65-F5344CB8AC3E}">
        <p14:creationId xmlns:p14="http://schemas.microsoft.com/office/powerpoint/2010/main" val="32993250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lstStyle>
            <a:lvl1pPr>
              <a:defRPr sz="2800" b="1"/>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marL="342900" indent="-342900">
              <a:buClr>
                <a:schemeClr val="tx1"/>
              </a:buClr>
              <a:buSzPct val="70000"/>
              <a:buFont typeface="Wingdings" pitchFamily="2" charset="2"/>
              <a:buChar char="q"/>
              <a:defRPr sz="2400" b="1">
                <a:solidFill>
                  <a:srgbClr val="000000"/>
                </a:solidFill>
              </a:defRPr>
            </a:lvl1pPr>
            <a:lvl2pPr marL="742950" indent="-285750">
              <a:defRPr lang="en-US" sz="2000" kern="1200" dirty="0" smtClean="0">
                <a:solidFill>
                  <a:srgbClr val="000000"/>
                </a:solidFill>
                <a:latin typeface="+mn-lt"/>
                <a:ea typeface="+mn-ea"/>
                <a:cs typeface="+mn-cs"/>
              </a:defRPr>
            </a:lvl2pPr>
          </a:lstStyle>
          <a:p>
            <a:pPr lvl="0"/>
            <a:r>
              <a:rPr lang="en-US" dirty="0" smtClean="0"/>
              <a:t>Click to edit Master text styles</a:t>
            </a:r>
          </a:p>
          <a:p>
            <a:pPr marL="742950" lvl="1" indent="-285750" algn="l" defTabSz="914400" rtl="0" eaLnBrk="1" latinLnBrk="0" hangingPunct="1">
              <a:spcBef>
                <a:spcPct val="20000"/>
              </a:spcBef>
              <a:buClr>
                <a:schemeClr val="tx1"/>
              </a:buClr>
              <a:buSzPct val="100000"/>
              <a:buFont typeface="Wingdings" pitchFamily="2" charset="2"/>
              <a:buChar char="§"/>
            </a:pPr>
            <a:r>
              <a:rPr lang="en-US" dirty="0" smtClean="0"/>
              <a:t>Second level</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solidFill>
                <a:srgbClr val="0039A6"/>
              </a:solidFill>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solidFill>
                <a:srgbClr val="0039A6"/>
              </a:solidFill>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lang="en-US" sz="1400" kern="1200">
                <a:solidFill>
                  <a:schemeClr val="tx1"/>
                </a:solidFill>
                <a:effectLst/>
                <a:latin typeface="+mn-lt"/>
                <a:ea typeface="+mn-ea"/>
                <a:cs typeface="Times New Roman" pitchFamily="18" charset="0"/>
              </a:defRPr>
            </a:lvl1pPr>
          </a:lstStyle>
          <a:p>
            <a:pPr algn="r">
              <a:defRPr/>
            </a:pPr>
            <a:fld id="{B8477CA6-37AB-49C2-B88B-8C89FDB7A7DF}" type="slidenum">
              <a:rPr smtClean="0">
                <a:solidFill>
                  <a:srgbClr val="0039A6"/>
                </a:solidFill>
              </a:rPr>
              <a:pPr algn="r">
                <a:defRPr/>
              </a:pPr>
              <a:t>‹#›</a:t>
            </a:fld>
            <a:endParaRPr dirty="0">
              <a:solidFill>
                <a:srgbClr val="0039A6"/>
              </a:solidFill>
            </a:endParaRPr>
          </a:p>
        </p:txBody>
      </p:sp>
    </p:spTree>
    <p:extLst>
      <p:ext uri="{BB962C8B-B14F-4D97-AF65-F5344CB8AC3E}">
        <p14:creationId xmlns:p14="http://schemas.microsoft.com/office/powerpoint/2010/main" val="33391616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a:prstGeom prst="rect">
            <a:avLst/>
          </a:prstGeom>
        </p:spPr>
        <p:txBody>
          <a:bodyPr/>
          <a:lstStyle/>
          <a:p>
            <a:pPr lvl="0"/>
            <a:r>
              <a:rPr lang="en-US" noProof="0" dirty="0" smtClean="0"/>
              <a:t>Click icon to add table</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solidFill>
                <a:srgbClr val="0039A6"/>
              </a:solidFill>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solidFill>
                <a:srgbClr val="0039A6"/>
              </a:solidFill>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lgn="r">
              <a:defRPr lang="en-US" sz="1400" kern="1200">
                <a:solidFill>
                  <a:schemeClr val="tx1"/>
                </a:solidFill>
                <a:effectLst/>
                <a:latin typeface="+mn-lt"/>
                <a:ea typeface="+mn-ea"/>
                <a:cs typeface="Times New Roman" pitchFamily="18" charset="0"/>
              </a:defRPr>
            </a:lvl1pPr>
          </a:lstStyle>
          <a:p>
            <a:pPr>
              <a:defRPr/>
            </a:pPr>
            <a:fld id="{20D9D6E0-0359-47C9-96A7-E8CC85445F77}" type="slidenum">
              <a:rPr smtClean="0">
                <a:solidFill>
                  <a:srgbClr val="0039A6"/>
                </a:solidFill>
              </a:rPr>
              <a:pPr>
                <a:defRPr/>
              </a:pPr>
              <a:t>‹#›</a:t>
            </a:fld>
            <a:endParaRPr dirty="0">
              <a:solidFill>
                <a:srgbClr val="0039A6"/>
              </a:solidFill>
            </a:endParaRPr>
          </a:p>
        </p:txBody>
      </p:sp>
    </p:spTree>
    <p:extLst>
      <p:ext uri="{BB962C8B-B14F-4D97-AF65-F5344CB8AC3E}">
        <p14:creationId xmlns:p14="http://schemas.microsoft.com/office/powerpoint/2010/main" val="29331343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solidFill>
                <a:srgbClr val="0039A6"/>
              </a:solidFill>
            </a:endParaRPr>
          </a:p>
        </p:txBody>
      </p:sp>
      <p:sp>
        <p:nvSpPr>
          <p:cNvPr id="4"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solidFill>
                <a:srgbClr val="0039A6"/>
              </a:solidFill>
            </a:endParaRPr>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defRPr sz="1400">
                <a:effectLst/>
                <a:latin typeface="+mn-lt"/>
              </a:defRPr>
            </a:lvl1pPr>
          </a:lstStyle>
          <a:p>
            <a:pPr algn="r">
              <a:defRPr/>
            </a:pPr>
            <a:fld id="{A420517B-503E-44E1-A5A3-88F773F5D377}" type="slidenum">
              <a:rPr lang="en-US" smtClean="0">
                <a:solidFill>
                  <a:srgbClr val="0039A6"/>
                </a:solidFill>
              </a:rPr>
              <a:pPr algn="r">
                <a:defRPr/>
              </a:pPr>
              <a:t>‹#›</a:t>
            </a:fld>
            <a:endParaRPr lang="en-US" dirty="0">
              <a:solidFill>
                <a:srgbClr val="0039A6"/>
              </a:solidFill>
            </a:endParaRPr>
          </a:p>
        </p:txBody>
      </p:sp>
    </p:spTree>
    <p:extLst>
      <p:ext uri="{BB962C8B-B14F-4D97-AF65-F5344CB8AC3E}">
        <p14:creationId xmlns:p14="http://schemas.microsoft.com/office/powerpoint/2010/main" val="21976485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solidFill>
                <a:srgbClr val="0039A6"/>
              </a:solidFill>
            </a:endParaRPr>
          </a:p>
        </p:txBody>
      </p:sp>
      <p:sp>
        <p:nvSpPr>
          <p:cNvPr id="3"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solidFill>
                <a:srgbClr val="0039A6"/>
              </a:solidFill>
            </a:endParaRPr>
          </a:p>
        </p:txBody>
      </p:sp>
      <p:sp>
        <p:nvSpPr>
          <p:cNvPr id="4" name="Rectangle 6"/>
          <p:cNvSpPr>
            <a:spLocks noGrp="1" noChangeArrowheads="1"/>
          </p:cNvSpPr>
          <p:nvPr>
            <p:ph type="sldNum" sz="quarter" idx="12"/>
          </p:nvPr>
        </p:nvSpPr>
        <p:spPr>
          <a:xfrm>
            <a:off x="6553200" y="6245225"/>
            <a:ext cx="2133600" cy="476250"/>
          </a:xfrm>
          <a:prstGeom prst="rect">
            <a:avLst/>
          </a:prstGeom>
          <a:ln/>
        </p:spPr>
        <p:txBody>
          <a:bodyPr/>
          <a:lstStyle>
            <a:lvl1pPr>
              <a:defRPr sz="1400">
                <a:effectLst/>
                <a:latin typeface="+mn-lt"/>
              </a:defRPr>
            </a:lvl1pPr>
          </a:lstStyle>
          <a:p>
            <a:pPr algn="r">
              <a:defRPr/>
            </a:pPr>
            <a:fld id="{07D65CA8-24BD-4619-B65A-9A6DFCCF4B56}" type="slidenum">
              <a:rPr lang="en-US" smtClean="0">
                <a:solidFill>
                  <a:srgbClr val="0039A6"/>
                </a:solidFill>
              </a:rPr>
              <a:pPr algn="r">
                <a:defRPr/>
              </a:pPr>
              <a:t>‹#›</a:t>
            </a:fld>
            <a:endParaRPr lang="en-US" dirty="0">
              <a:solidFill>
                <a:srgbClr val="0039A6"/>
              </a:solidFill>
            </a:endParaRPr>
          </a:p>
        </p:txBody>
      </p:sp>
    </p:spTree>
    <p:extLst>
      <p:ext uri="{BB962C8B-B14F-4D97-AF65-F5344CB8AC3E}">
        <p14:creationId xmlns:p14="http://schemas.microsoft.com/office/powerpoint/2010/main" val="37989008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dirty="0">
              <a:solidFill>
                <a:srgbClr val="0039A6"/>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solidFill>
                <a:srgbClr val="0039A6"/>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a:defRPr sz="1400">
                <a:effectLst/>
                <a:latin typeface="+mn-lt"/>
              </a:defRPr>
            </a:lvl1pPr>
          </a:lstStyle>
          <a:p>
            <a:pPr algn="r"/>
            <a:fld id="{BDB89C66-62C2-42AB-A425-5C350ED77922}" type="slidenum">
              <a:rPr lang="en-US" smtClean="0">
                <a:solidFill>
                  <a:srgbClr val="0039A6"/>
                </a:solidFill>
              </a:rPr>
              <a:pPr algn="r"/>
              <a:t>‹#›</a:t>
            </a:fld>
            <a:endParaRPr lang="en-US" dirty="0">
              <a:solidFill>
                <a:srgbClr val="0039A6"/>
              </a:solidFill>
            </a:endParaRPr>
          </a:p>
        </p:txBody>
      </p:sp>
    </p:spTree>
    <p:extLst>
      <p:ext uri="{BB962C8B-B14F-4D97-AF65-F5344CB8AC3E}">
        <p14:creationId xmlns:p14="http://schemas.microsoft.com/office/powerpoint/2010/main" val="20398867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dirty="0" smtClean="0"/>
              <a:t>Title of Presentation – Myriad Pro</a:t>
            </a:r>
            <a:br>
              <a:rPr lang="en-US" dirty="0" smtClean="0"/>
            </a:br>
            <a:r>
              <a:rPr lang="en-US" dirty="0" smtClean="0"/>
              <a:t> Bold, Shadow 28pt</a:t>
            </a:r>
            <a:endParaRPr lang="en-US" dirty="0"/>
          </a:p>
        </p:txBody>
      </p:sp>
      <p:sp>
        <p:nvSpPr>
          <p:cNvPr id="6" name="Text Placeholder 5"/>
          <p:cNvSpPr>
            <a:spLocks noGrp="1"/>
          </p:cNvSpPr>
          <p:nvPr userDrawn="1">
            <p:ph type="body" sz="quarter" idx="11" hasCustomPrompt="1"/>
          </p:nvPr>
        </p:nvSpPr>
        <p:spPr>
          <a:xfrm>
            <a:off x="2286000" y="6272784"/>
            <a:ext cx="5105400" cy="18288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
        <p:nvSpPr>
          <p:cNvPr id="7" name="Text Placeholder 6"/>
          <p:cNvSpPr>
            <a:spLocks noGrp="1"/>
          </p:cNvSpPr>
          <p:nvPr userDrawn="1">
            <p:ph type="body" sz="quarter" idx="12" hasCustomPrompt="1"/>
          </p:nvPr>
        </p:nvSpPr>
        <p:spPr>
          <a:xfrm>
            <a:off x="2286000" y="6464808"/>
            <a:ext cx="5105400" cy="22860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Tree>
    <p:extLst>
      <p:ext uri="{BB962C8B-B14F-4D97-AF65-F5344CB8AC3E}">
        <p14:creationId xmlns:p14="http://schemas.microsoft.com/office/powerpoint/2010/main" val="5765285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2286000"/>
            <a:ext cx="3962400" cy="38401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2286000"/>
            <a:ext cx="3962400" cy="38401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solidFill>
                <a:srgbClr val="0039A6"/>
              </a:solidFill>
            </a:endParaRPr>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solidFill>
                <a:srgbClr val="0039A6"/>
              </a:solidFill>
            </a:endParaRPr>
          </a:p>
        </p:txBody>
      </p:sp>
      <p:sp>
        <p:nvSpPr>
          <p:cNvPr id="7" name="Rectangle 5"/>
          <p:cNvSpPr>
            <a:spLocks noGrp="1" noChangeArrowheads="1"/>
          </p:cNvSpPr>
          <p:nvPr>
            <p:ph type="ftr" sz="quarter" idx="12"/>
          </p:nvPr>
        </p:nvSpPr>
        <p:spPr>
          <a:xfrm>
            <a:off x="3124200" y="6245225"/>
            <a:ext cx="2895600" cy="476250"/>
          </a:xfrm>
          <a:prstGeom prst="rect">
            <a:avLst/>
          </a:prstGeom>
          <a:ln/>
        </p:spPr>
        <p:txBody>
          <a:bodyPr/>
          <a:lstStyle>
            <a:lvl1pPr>
              <a:defRPr/>
            </a:lvl1pPr>
          </a:lstStyle>
          <a:p>
            <a:pPr>
              <a:defRPr/>
            </a:pPr>
            <a:endParaRPr lang="en-US" dirty="0">
              <a:solidFill>
                <a:srgbClr val="0039A6"/>
              </a:solidFill>
            </a:endParaRPr>
          </a:p>
        </p:txBody>
      </p:sp>
      <p:sp>
        <p:nvSpPr>
          <p:cNvPr id="8" name="Rectangle 6"/>
          <p:cNvSpPr>
            <a:spLocks noGrp="1" noChangeArrowheads="1"/>
          </p:cNvSpPr>
          <p:nvPr>
            <p:ph type="sldNum" sz="quarter" idx="13"/>
          </p:nvPr>
        </p:nvSpPr>
        <p:spPr>
          <a:xfrm>
            <a:off x="6553200" y="6245225"/>
            <a:ext cx="2133600" cy="476250"/>
          </a:xfrm>
          <a:prstGeom prst="rect">
            <a:avLst/>
          </a:prstGeom>
          <a:ln/>
        </p:spPr>
        <p:txBody>
          <a:bodyPr/>
          <a:lstStyle>
            <a:lvl1pPr>
              <a:defRPr/>
            </a:lvl1pPr>
          </a:lstStyle>
          <a:p>
            <a:pPr>
              <a:defRPr/>
            </a:pPr>
            <a:endParaRPr lang="en-US" dirty="0">
              <a:solidFill>
                <a:srgbClr val="0039A6"/>
              </a:solidFill>
            </a:endParaRPr>
          </a:p>
        </p:txBody>
      </p:sp>
      <p:sp>
        <p:nvSpPr>
          <p:cNvPr id="9" name="Rectangle 6"/>
          <p:cNvSpPr>
            <a:spLocks noGrp="1" noChangeArrowheads="1"/>
          </p:cNvSpPr>
          <p:nvPr>
            <p:ph type="sldNum" sz="quarter" idx="14"/>
          </p:nvPr>
        </p:nvSpPr>
        <p:spPr>
          <a:xfrm>
            <a:off x="6553200" y="6245225"/>
            <a:ext cx="2133600" cy="476250"/>
          </a:xfrm>
          <a:prstGeom prst="rect">
            <a:avLst/>
          </a:prstGeom>
          <a:ln/>
        </p:spPr>
        <p:txBody>
          <a:bodyPr/>
          <a:lstStyle>
            <a:lvl1pPr>
              <a:defRPr/>
            </a:lvl1pPr>
          </a:lstStyle>
          <a:p>
            <a:pPr algn="r">
              <a:defRPr/>
            </a:pPr>
            <a:fld id="{90BC4EA0-5316-4AF4-B131-080363724348}" type="slidenum">
              <a:rPr lang="en-US" smtClean="0">
                <a:solidFill>
                  <a:srgbClr val="0039A6"/>
                </a:solidFill>
              </a:rPr>
              <a:pPr algn="r">
                <a:defRPr/>
              </a:pPr>
              <a:t>‹#›</a:t>
            </a:fld>
            <a:endParaRPr lang="en-US" dirty="0">
              <a:solidFill>
                <a:srgbClr val="0039A6"/>
              </a:solidFill>
            </a:endParaRPr>
          </a:p>
        </p:txBody>
      </p:sp>
    </p:spTree>
    <p:extLst>
      <p:ext uri="{BB962C8B-B14F-4D97-AF65-F5344CB8AC3E}">
        <p14:creationId xmlns:p14="http://schemas.microsoft.com/office/powerpoint/2010/main" val="31422746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838200"/>
          </a:xfrm>
          <a:prstGeom prst="rect">
            <a:avLst/>
          </a:prstGeom>
        </p:spPr>
        <p:txBody>
          <a:bodyPr/>
          <a:lstStyle/>
          <a:p>
            <a:r>
              <a:rPr lang="en-US" smtClean="0"/>
              <a:t>Click to edit Master title style</a:t>
            </a:r>
            <a:endParaRPr lang="en-US"/>
          </a:p>
        </p:txBody>
      </p:sp>
      <p:sp>
        <p:nvSpPr>
          <p:cNvPr id="3" name="Chart Placeholder 2"/>
          <p:cNvSpPr>
            <a:spLocks noGrp="1"/>
          </p:cNvSpPr>
          <p:nvPr>
            <p:ph type="chart" idx="1"/>
          </p:nvPr>
        </p:nvSpPr>
        <p:spPr>
          <a:xfrm>
            <a:off x="355600" y="1295400"/>
            <a:ext cx="8407400" cy="4724400"/>
          </a:xfrm>
          <a:prstGeom prst="rect">
            <a:avLst/>
          </a:prstGeom>
        </p:spPr>
        <p:txBody>
          <a:bodyPr/>
          <a:lstStyle/>
          <a:p>
            <a:pPr lvl="0"/>
            <a:endParaRPr lang="en-US" noProof="0" dirty="0" smtClean="0"/>
          </a:p>
        </p:txBody>
      </p:sp>
    </p:spTree>
    <p:extLst>
      <p:ext uri="{BB962C8B-B14F-4D97-AF65-F5344CB8AC3E}">
        <p14:creationId xmlns:p14="http://schemas.microsoft.com/office/powerpoint/2010/main" val="24396489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effectLst/>
              </a:defRPr>
            </a:lvl1pPr>
          </a:lstStyle>
          <a:p>
            <a:r>
              <a:rPr lang="en-US" dirty="0" smtClean="0"/>
              <a:t>Title of Presentation – Myriad Pro</a:t>
            </a:r>
            <a:br>
              <a:rPr lang="en-US" dirty="0" smtClean="0"/>
            </a:br>
            <a:r>
              <a:rPr lang="en-US" dirty="0" smtClean="0"/>
              <a:t> Bold, Shadow 28pt</a:t>
            </a:r>
            <a:endParaRPr lang="en-US" dirty="0"/>
          </a:p>
        </p:txBody>
      </p:sp>
      <p:sp>
        <p:nvSpPr>
          <p:cNvPr id="13" name="Text Placeholder 5"/>
          <p:cNvSpPr>
            <a:spLocks noGrp="1"/>
          </p:cNvSpPr>
          <p:nvPr>
            <p:ph type="body" sz="quarter" idx="13"/>
          </p:nvPr>
        </p:nvSpPr>
        <p:spPr>
          <a:xfrm>
            <a:off x="2286000" y="6294120"/>
            <a:ext cx="5105400" cy="182880"/>
          </a:xfrm>
          <a:prstGeom prst="rect">
            <a:avLst/>
          </a:prstGeom>
        </p:spPr>
        <p:txBody>
          <a:bodyPr/>
          <a:lstStyle>
            <a:lvl1pPr>
              <a:defRPr sz="1100"/>
            </a:lvl1pPr>
          </a:lstStyle>
          <a:p>
            <a:r>
              <a:rPr lang="en-US" dirty="0" smtClean="0"/>
              <a:t>Office of Surveillance, Epidemiology, and Laboratory Services</a:t>
            </a:r>
            <a:endParaRPr lang="en-US" dirty="0"/>
          </a:p>
        </p:txBody>
      </p:sp>
      <p:sp>
        <p:nvSpPr>
          <p:cNvPr id="14" name="Text Placeholder 6"/>
          <p:cNvSpPr>
            <a:spLocks noGrp="1"/>
          </p:cNvSpPr>
          <p:nvPr>
            <p:ph type="body" sz="quarter" idx="14"/>
          </p:nvPr>
        </p:nvSpPr>
        <p:spPr>
          <a:xfrm>
            <a:off x="2286000" y="6477000"/>
            <a:ext cx="5105400" cy="228600"/>
          </a:xfrm>
          <a:prstGeom prst="rect">
            <a:avLst/>
          </a:prstGeom>
        </p:spPr>
        <p:txBody>
          <a:bodyPr/>
          <a:lstStyle>
            <a:lvl1pPr>
              <a:defRPr sz="1100"/>
            </a:lvl1pPr>
          </a:lstStyle>
          <a:p>
            <a:r>
              <a:rPr lang="en-US" dirty="0" smtClean="0"/>
              <a:t>Scientific Education and Professional Development Program Office</a:t>
            </a:r>
            <a:endParaRPr lang="en-US" dirty="0"/>
          </a:p>
        </p:txBody>
      </p:sp>
    </p:spTree>
    <p:extLst>
      <p:ext uri="{BB962C8B-B14F-4D97-AF65-F5344CB8AC3E}">
        <p14:creationId xmlns:p14="http://schemas.microsoft.com/office/powerpoint/2010/main" val="518280915"/>
      </p:ext>
    </p:extLst>
  </p:cSld>
  <p:clrMapOvr>
    <a:masterClrMapping/>
  </p:clrMapOvr>
  <p:transition>
    <p:fade/>
  </p:transition>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2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22pt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6" name="Text Placeholder 5"/>
          <p:cNvSpPr>
            <a:spLocks noGrp="1"/>
          </p:cNvSpPr>
          <p:nvPr>
            <p:ph type="body" sz="quarter" idx="11" hasCustomPrompt="1"/>
          </p:nvPr>
        </p:nvSpPr>
        <p:spPr>
          <a:xfrm>
            <a:off x="457200" y="5791200"/>
            <a:ext cx="6705600" cy="609600"/>
          </a:xfrm>
          <a:prstGeom prst="rect">
            <a:avLst/>
          </a:prstGeom>
        </p:spPr>
        <p:txBody>
          <a:bodyPr anchor="b"/>
          <a:lstStyle>
            <a:lvl1pPr>
              <a:buNone/>
              <a:defRPr sz="1100">
                <a:solidFill>
                  <a:schemeClr val="tx1"/>
                </a:solidFill>
              </a:defRPr>
            </a:lvl1pPr>
          </a:lstStyle>
          <a:p>
            <a:r>
              <a:rPr lang="en-US" dirty="0" smtClean="0"/>
              <a:t>* Citations, references, and credits – Myriad Pro, 11pt</a:t>
            </a:r>
            <a:endParaRPr lang="en-US" dirty="0"/>
          </a:p>
        </p:txBody>
      </p:sp>
      <p:sp>
        <p:nvSpPr>
          <p:cNvPr id="7" name="Slide Number Placeholder 6"/>
          <p:cNvSpPr>
            <a:spLocks noGrp="1" noChangeArrowheads="1"/>
          </p:cNvSpPr>
          <p:nvPr>
            <p:ph type="sldNum" sz="quarter" idx="12"/>
          </p:nvPr>
        </p:nvSpPr>
        <p:spPr>
          <a:xfrm>
            <a:off x="6553200" y="5943600"/>
            <a:ext cx="2133600" cy="476250"/>
          </a:xfrm>
          <a:prstGeom prst="rect">
            <a:avLst/>
          </a:prstGeom>
          <a:ln/>
        </p:spPr>
        <p:txBody>
          <a:bodyPr/>
          <a:lstStyle>
            <a:lvl1pPr algn="r">
              <a:defRPr/>
            </a:lvl1pPr>
          </a:lstStyle>
          <a:p>
            <a:pPr fontAlgn="auto">
              <a:spcBef>
                <a:spcPts val="0"/>
              </a:spcBef>
              <a:spcAft>
                <a:spcPts val="0"/>
              </a:spcAft>
              <a:defRPr/>
            </a:pPr>
            <a:fld id="{B8477CA6-37AB-49C2-B88B-8C89FDB7A7DF}" type="slidenum">
              <a:rPr lang="en-US" sz="1800" smtClean="0">
                <a:solidFill>
                  <a:srgbClr val="0039A6"/>
                </a:solidFill>
                <a:effectLst/>
                <a:latin typeface="Myriad Web Pro"/>
                <a:cs typeface="+mn-cs"/>
              </a:rPr>
              <a:pPr fontAlgn="auto">
                <a:spcBef>
                  <a:spcPts val="0"/>
                </a:spcBef>
                <a:spcAft>
                  <a:spcPts val="0"/>
                </a:spcAft>
                <a:defRPr/>
              </a:pPr>
              <a:t>‹#›</a:t>
            </a:fld>
            <a:endParaRPr lang="en-US" sz="1800" dirty="0">
              <a:solidFill>
                <a:srgbClr val="0039A6"/>
              </a:solidFill>
              <a:effectLst/>
              <a:latin typeface="Myriad Web Pro"/>
              <a:cs typeface="+mn-cs"/>
            </a:endParaRPr>
          </a:p>
        </p:txBody>
      </p:sp>
    </p:spTree>
    <p:extLst>
      <p:ext uri="{BB962C8B-B14F-4D97-AF65-F5344CB8AC3E}">
        <p14:creationId xmlns:p14="http://schemas.microsoft.com/office/powerpoint/2010/main" val="1419151662"/>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defRPr sz="1400">
                <a:effectLst/>
                <a:latin typeface="+mn-lt"/>
              </a:defRPr>
            </a:lvl1pPr>
          </a:lstStyle>
          <a:p>
            <a:pPr algn="r">
              <a:defRPr/>
            </a:pPr>
            <a:fld id="{A420517B-503E-44E1-A5A3-88F773F5D377}" type="slidenum">
              <a:rPr lang="en-US" smtClean="0"/>
              <a:pPr algn="r">
                <a:defRPr/>
              </a:pPr>
              <a:t>‹#›</a:t>
            </a:fld>
            <a:endParaRPr lang="en-US" dirty="0"/>
          </a:p>
        </p:txBody>
      </p:sp>
    </p:spTree>
    <p:extLst>
      <p:ext uri="{BB962C8B-B14F-4D97-AF65-F5344CB8AC3E}">
        <p14:creationId xmlns:p14="http://schemas.microsoft.com/office/powerpoint/2010/main" val="8375100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p:cSld name="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2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22pt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6" name="Text Placeholder 5"/>
          <p:cNvSpPr>
            <a:spLocks noGrp="1"/>
          </p:cNvSpPr>
          <p:nvPr>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smtClean="0"/>
              <a:t>* Citations, references, and credits – Myriad Pro, 11pt</a:t>
            </a:r>
            <a:endParaRPr lang="en-US" dirty="0"/>
          </a:p>
        </p:txBody>
      </p:sp>
      <p:sp>
        <p:nvSpPr>
          <p:cNvPr id="5" name="Rectangle 6"/>
          <p:cNvSpPr>
            <a:spLocks noGrp="1" noChangeArrowheads="1"/>
          </p:cNvSpPr>
          <p:nvPr>
            <p:ph type="sldNum" sz="quarter" idx="12"/>
          </p:nvPr>
        </p:nvSpPr>
        <p:spPr>
          <a:xfrm>
            <a:off x="6553200" y="6096000"/>
            <a:ext cx="2133600" cy="476250"/>
          </a:xfrm>
          <a:prstGeom prst="rect">
            <a:avLst/>
          </a:prstGeom>
          <a:ln/>
        </p:spPr>
        <p:txBody>
          <a:bodyPr/>
          <a:lstStyle>
            <a:lvl1pPr algn="r">
              <a:defRPr/>
            </a:lvl1pPr>
          </a:lstStyle>
          <a:p>
            <a:pPr fontAlgn="auto">
              <a:spcBef>
                <a:spcPts val="0"/>
              </a:spcBef>
              <a:spcAft>
                <a:spcPts val="0"/>
              </a:spcAft>
              <a:defRPr/>
            </a:pPr>
            <a:fld id="{B8477CA6-37AB-49C2-B88B-8C89FDB7A7DF}" type="slidenum">
              <a:rPr lang="en-US" sz="1800" smtClean="0">
                <a:solidFill>
                  <a:srgbClr val="0039A6"/>
                </a:solidFill>
                <a:effectLst/>
                <a:latin typeface="Myriad Web Pro"/>
                <a:cs typeface="+mn-cs"/>
              </a:rPr>
              <a:pPr fontAlgn="auto">
                <a:spcBef>
                  <a:spcPts val="0"/>
                </a:spcBef>
                <a:spcAft>
                  <a:spcPts val="0"/>
                </a:spcAft>
                <a:defRPr/>
              </a:pPr>
              <a:t>‹#›</a:t>
            </a:fld>
            <a:endParaRPr lang="en-US" sz="1800" dirty="0">
              <a:solidFill>
                <a:srgbClr val="0039A6"/>
              </a:solidFill>
              <a:effectLst/>
              <a:latin typeface="Myriad Web Pro"/>
              <a:cs typeface="+mn-cs"/>
            </a:endParaRPr>
          </a:p>
        </p:txBody>
      </p:sp>
    </p:spTree>
    <p:extLst>
      <p:ext uri="{BB962C8B-B14F-4D97-AF65-F5344CB8AC3E}">
        <p14:creationId xmlns:p14="http://schemas.microsoft.com/office/powerpoint/2010/main" val="2887080038"/>
      </p:ext>
    </p:extLst>
  </p:cSld>
  <p:clrMapOvr>
    <a:masterClrMapping/>
  </p:clrMapOvr>
  <p:transition>
    <p:fade/>
  </p:transition>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p:cSld name="Title Slide Badg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effectLst/>
              </a:defRPr>
            </a:lvl1pPr>
          </a:lstStyle>
          <a:p>
            <a:r>
              <a:rPr lang="en-US" dirty="0" smtClean="0"/>
              <a:t>Title of Presentation – Myriad Pro</a:t>
            </a:r>
            <a:br>
              <a:rPr lang="en-US" dirty="0" smtClean="0"/>
            </a:br>
            <a:r>
              <a:rPr lang="en-US" dirty="0" smtClean="0"/>
              <a:t> Bold, Shadow 28pt</a:t>
            </a:r>
            <a:endParaRPr lang="en-US" dirty="0"/>
          </a:p>
        </p:txBody>
      </p:sp>
    </p:spTree>
    <p:extLst>
      <p:ext uri="{BB962C8B-B14F-4D97-AF65-F5344CB8AC3E}">
        <p14:creationId xmlns:p14="http://schemas.microsoft.com/office/powerpoint/2010/main" val="1942711159"/>
      </p:ext>
    </p:extLst>
  </p:cSld>
  <p:clrMapOvr>
    <a:masterClrMapping/>
  </p:clrMapOvr>
  <p:transition>
    <p:fade/>
  </p:transition>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p:cSld name="Basic Content Bad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2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22pt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6" name="Text Placeholder 5"/>
          <p:cNvSpPr>
            <a:spLocks noGrp="1"/>
          </p:cNvSpPr>
          <p:nvPr>
            <p:ph type="body" sz="quarter" idx="11" hasCustomPrompt="1"/>
          </p:nvPr>
        </p:nvSpPr>
        <p:spPr>
          <a:xfrm>
            <a:off x="1905000" y="5867400"/>
            <a:ext cx="6781800" cy="609600"/>
          </a:xfrm>
          <a:prstGeom prst="rect">
            <a:avLst/>
          </a:prstGeom>
        </p:spPr>
        <p:txBody>
          <a:bodyPr anchor="b"/>
          <a:lstStyle>
            <a:lvl1pPr>
              <a:buNone/>
              <a:defRPr sz="1100">
                <a:solidFill>
                  <a:schemeClr val="tx1"/>
                </a:solidFill>
              </a:defRPr>
            </a:lvl1pPr>
          </a:lstStyle>
          <a:p>
            <a:r>
              <a:rPr lang="en-US" dirty="0" smtClean="0"/>
              <a:t>* Citations, references, and credits – Myriad Pro, 11pt </a:t>
            </a:r>
            <a:endParaRPr lang="en-US" dirty="0"/>
          </a:p>
        </p:txBody>
      </p:sp>
      <p:sp>
        <p:nvSpPr>
          <p:cNvPr id="5" name="Rectangle 6"/>
          <p:cNvSpPr>
            <a:spLocks noGrp="1" noChangeArrowheads="1"/>
          </p:cNvSpPr>
          <p:nvPr>
            <p:ph type="sldNum" sz="quarter" idx="12"/>
          </p:nvPr>
        </p:nvSpPr>
        <p:spPr>
          <a:xfrm>
            <a:off x="6553200" y="6172200"/>
            <a:ext cx="2133600" cy="476250"/>
          </a:xfrm>
          <a:prstGeom prst="rect">
            <a:avLst/>
          </a:prstGeom>
          <a:ln/>
        </p:spPr>
        <p:txBody>
          <a:bodyPr/>
          <a:lstStyle>
            <a:lvl1pPr algn="r">
              <a:defRPr/>
            </a:lvl1pPr>
          </a:lstStyle>
          <a:p>
            <a:pPr fontAlgn="auto">
              <a:spcBef>
                <a:spcPts val="0"/>
              </a:spcBef>
              <a:spcAft>
                <a:spcPts val="0"/>
              </a:spcAft>
              <a:defRPr/>
            </a:pPr>
            <a:fld id="{B8477CA6-37AB-49C2-B88B-8C89FDB7A7DF}" type="slidenum">
              <a:rPr lang="en-US" sz="1800" smtClean="0">
                <a:solidFill>
                  <a:srgbClr val="0039A6"/>
                </a:solidFill>
                <a:effectLst/>
                <a:latin typeface="Myriad Web Pro"/>
                <a:cs typeface="+mn-cs"/>
              </a:rPr>
              <a:pPr fontAlgn="auto">
                <a:spcBef>
                  <a:spcPts val="0"/>
                </a:spcBef>
                <a:spcAft>
                  <a:spcPts val="0"/>
                </a:spcAft>
                <a:defRPr/>
              </a:pPr>
              <a:t>‹#›</a:t>
            </a:fld>
            <a:endParaRPr lang="en-US" sz="1800" dirty="0">
              <a:solidFill>
                <a:srgbClr val="0039A6"/>
              </a:solidFill>
              <a:effectLst/>
              <a:latin typeface="Myriad Web Pro"/>
              <a:cs typeface="+mn-cs"/>
            </a:endParaRPr>
          </a:p>
        </p:txBody>
      </p:sp>
    </p:spTree>
    <p:extLst>
      <p:ext uri="{BB962C8B-B14F-4D97-AF65-F5344CB8AC3E}">
        <p14:creationId xmlns:p14="http://schemas.microsoft.com/office/powerpoint/2010/main" val="3011667815"/>
      </p:ext>
    </p:extLst>
  </p:cSld>
  <p:clrMapOvr>
    <a:masterClrMapping/>
  </p:clrMapOvr>
  <p:transition>
    <p:fade/>
  </p:transition>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a:prstGeom prst="rect">
            <a:avLst/>
          </a:prstGeom>
        </p:spPr>
        <p:txBody>
          <a:bodyPr anchor="t"/>
          <a:lstStyle>
            <a:lvl1pPr algn="l">
              <a:lnSpc>
                <a:spcPts val="3800"/>
              </a:lnSpc>
              <a:defRPr sz="3600" b="1" cap="all" baseline="0">
                <a:effectLst/>
              </a:defRPr>
            </a:lvl1pPr>
          </a:lstStyle>
          <a:p>
            <a:r>
              <a:rPr lang="en-US" dirty="0" smtClean="0"/>
              <a:t>Section Header</a:t>
            </a:r>
            <a:br>
              <a:rPr lang="en-US" dirty="0" smtClean="0"/>
            </a:br>
            <a:r>
              <a:rPr lang="en-US" dirty="0" smtClean="0"/>
              <a:t>Myriad Pro, bold, shadow, 36pt </a:t>
            </a:r>
            <a:endParaRPr lang="en-US" dirty="0"/>
          </a:p>
        </p:txBody>
      </p:sp>
      <p:sp>
        <p:nvSpPr>
          <p:cNvPr id="3" name="Text Placeholder 2"/>
          <p:cNvSpPr>
            <a:spLocks noGrp="1"/>
          </p:cNvSpPr>
          <p:nvPr>
            <p:ph type="body" idx="1" hasCustomPrompt="1"/>
          </p:nvPr>
        </p:nvSpPr>
        <p:spPr>
          <a:xfrm>
            <a:off x="722313" y="2906714"/>
            <a:ext cx="777240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Subhead – Myriad Pro, 20pt</a:t>
            </a:r>
          </a:p>
        </p:txBody>
      </p:sp>
    </p:spTree>
    <p:extLst>
      <p:ext uri="{BB962C8B-B14F-4D97-AF65-F5344CB8AC3E}">
        <p14:creationId xmlns:p14="http://schemas.microsoft.com/office/powerpoint/2010/main" val="2759894212"/>
      </p:ext>
    </p:extLst>
  </p:cSld>
  <p:clrMapOvr>
    <a:masterClrMapping/>
  </p:clrMapOvr>
  <p:transition>
    <p:fade/>
  </p:transition>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1" y="273050"/>
            <a:ext cx="3008313" cy="1162050"/>
          </a:xfrm>
          <a:prstGeom prst="rect">
            <a:avLst/>
          </a:prstGeom>
        </p:spPr>
        <p:txBody>
          <a:bodyPr anchor="b"/>
          <a:lstStyle>
            <a:lvl1pPr algn="l">
              <a:defRPr sz="2000" b="1" baseline="0">
                <a:effectLst/>
              </a:defRPr>
            </a:lvl1pPr>
          </a:lstStyle>
          <a:p>
            <a:r>
              <a:rPr lang="en-US" dirty="0" smtClean="0"/>
              <a:t>Header – Myriad Pro, bold, shadow, 20pt</a:t>
            </a:r>
            <a:endParaRPr lang="en-US" dirty="0"/>
          </a:p>
        </p:txBody>
      </p:sp>
      <p:sp>
        <p:nvSpPr>
          <p:cNvPr id="3" name="Content Placeholder 2"/>
          <p:cNvSpPr>
            <a:spLocks noGrp="1"/>
          </p:cNvSpPr>
          <p:nvPr>
            <p:ph idx="1" hasCustomPrompt="1"/>
          </p:nvPr>
        </p:nvSpPr>
        <p:spPr>
          <a:xfrm>
            <a:off x="3575050" y="273051"/>
            <a:ext cx="5111751" cy="5518150"/>
          </a:xfrm>
          <a:prstGeom prst="rect">
            <a:avLst/>
          </a:prstGeom>
        </p:spPr>
        <p:txBody>
          <a:bodyPr anchor="ctr" anchorCtr="0"/>
          <a:lstStyle>
            <a:lvl1pPr>
              <a:buClr>
                <a:schemeClr val="tx1"/>
              </a:buClr>
              <a:buSzPct val="70000"/>
              <a:buFont typeface="Wingdings" pitchFamily="2" charset="2"/>
              <a:buChar char="q"/>
              <a:defRPr sz="2200" b="1">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a:solidFill>
                  <a:schemeClr val="bg2"/>
                </a:solidFill>
              </a:defRPr>
            </a:lvl4pPr>
            <a:lvl5pPr>
              <a:buClr>
                <a:schemeClr val="tx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dirty="0" smtClean="0"/>
              <a:t>First level – Myriad Pro, bold, 22pt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4" name="Text Placeholder 3"/>
          <p:cNvSpPr>
            <a:spLocks noGrp="1"/>
          </p:cNvSpPr>
          <p:nvPr>
            <p:ph type="body" sz="half" idx="2" hasCustomPrompt="1"/>
          </p:nvPr>
        </p:nvSpPr>
        <p:spPr>
          <a:xfrm>
            <a:off x="457201" y="1435102"/>
            <a:ext cx="3008313"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Paragraph of type</a:t>
            </a:r>
          </a:p>
          <a:p>
            <a:pPr lvl="0"/>
            <a:r>
              <a:rPr lang="en-US" dirty="0" smtClean="0"/>
              <a:t>Myriad Pro, 14pt</a:t>
            </a:r>
          </a:p>
        </p:txBody>
      </p:sp>
      <p:sp>
        <p:nvSpPr>
          <p:cNvPr id="7" name="Text Placeholder 5"/>
          <p:cNvSpPr>
            <a:spLocks noGrp="1"/>
          </p:cNvSpPr>
          <p:nvPr>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smtClean="0"/>
              <a:t>* Citations, references, and credits – Myriad Pro, 11pt</a:t>
            </a:r>
            <a:endParaRPr lang="en-US" dirty="0"/>
          </a:p>
        </p:txBody>
      </p:sp>
    </p:spTree>
    <p:extLst>
      <p:ext uri="{BB962C8B-B14F-4D97-AF65-F5344CB8AC3E}">
        <p14:creationId xmlns:p14="http://schemas.microsoft.com/office/powerpoint/2010/main" val="3668842761"/>
      </p:ext>
    </p:extLst>
  </p:cSld>
  <p:clrMapOvr>
    <a:masterClrMapping/>
  </p:clrMapOvr>
  <p:transition>
    <p:fade/>
  </p:transition>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1"/>
            <a:ext cx="5486400" cy="566738"/>
          </a:xfrm>
          <a:prstGeom prst="rect">
            <a:avLst/>
          </a:prstGeom>
        </p:spPr>
        <p:txBody>
          <a:bodyPr anchor="b"/>
          <a:lstStyle>
            <a:lvl1pPr algn="l">
              <a:defRPr sz="2000" b="1" baseline="0">
                <a:effectLst/>
              </a:defRPr>
            </a:lvl1pPr>
          </a:lstStyle>
          <a:p>
            <a:r>
              <a:rPr lang="en-US" dirty="0" smtClean="0"/>
              <a:t>Photo Title – Myriad Pro, Bold, Shadow, 20pt</a:t>
            </a:r>
            <a:endParaRPr lang="en-US" dirty="0"/>
          </a:p>
        </p:txBody>
      </p:sp>
      <p:sp>
        <p:nvSpPr>
          <p:cNvPr id="3" name="Picture Placeholder 2"/>
          <p:cNvSpPr>
            <a:spLocks noGrp="1"/>
          </p:cNvSpPr>
          <p:nvPr>
            <p:ph type="pic" idx="1"/>
          </p:nvPr>
        </p:nvSpPr>
        <p:spPr>
          <a:xfrm>
            <a:off x="1792288" y="612775"/>
            <a:ext cx="5486400" cy="4114800"/>
          </a:xfrm>
          <a:prstGeom prst="rect">
            <a:avLst/>
          </a:prstGeom>
          <a:ln w="25400">
            <a:solidFill>
              <a:schemeClr val="bg1"/>
            </a:solidFill>
          </a:ln>
          <a:effectLst>
            <a:outerShdw blurRad="44450" dist="27940" dir="5400000" algn="ctr">
              <a:srgbClr val="000000">
                <a:alpha val="32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hasCustomPrompt="1"/>
          </p:nvPr>
        </p:nvSpPr>
        <p:spPr>
          <a:xfrm>
            <a:off x="1792288" y="5367339"/>
            <a:ext cx="54864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Caption or credits for photo – Myriad Pro, 14pt</a:t>
            </a:r>
          </a:p>
        </p:txBody>
      </p:sp>
    </p:spTree>
    <p:extLst>
      <p:ext uri="{BB962C8B-B14F-4D97-AF65-F5344CB8AC3E}">
        <p14:creationId xmlns:p14="http://schemas.microsoft.com/office/powerpoint/2010/main" val="2032095777"/>
      </p:ext>
    </p:extLst>
  </p:cSld>
  <p:clrMapOvr>
    <a:masterClrMapping/>
  </p:clrMapOvr>
  <p:transition>
    <p:fade/>
  </p:transition>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1981200"/>
            <a:ext cx="64008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Closing– Myriad Pro, Bold, 28pt</a:t>
            </a:r>
          </a:p>
        </p:txBody>
      </p:sp>
      <p:sp>
        <p:nvSpPr>
          <p:cNvPr id="11" name="Text Placeholder 5"/>
          <p:cNvSpPr>
            <a:spLocks noGrp="1"/>
          </p:cNvSpPr>
          <p:nvPr>
            <p:ph type="body" sz="quarter" idx="11" hasCustomPrompt="1"/>
          </p:nvPr>
        </p:nvSpPr>
        <p:spPr>
          <a:xfrm>
            <a:off x="2286000" y="6281928"/>
            <a:ext cx="5105400" cy="182880"/>
          </a:xfrm>
          <a:prstGeom prst="rect">
            <a:avLst/>
          </a:prstGeom>
        </p:spPr>
        <p:txBody>
          <a:bodyPr/>
          <a:lstStyle>
            <a:lvl1pPr>
              <a:buNone/>
              <a:defRPr sz="1000" baseline="0">
                <a:solidFill>
                  <a:schemeClr val="bg1"/>
                </a:solidFill>
              </a:defRPr>
            </a:lvl1pPr>
          </a:lstStyle>
          <a:p>
            <a:r>
              <a:rPr lang="en-US" dirty="0" smtClean="0"/>
              <a:t>Place Descriptor Here</a:t>
            </a:r>
            <a:endParaRPr lang="en-US" dirty="0"/>
          </a:p>
        </p:txBody>
      </p:sp>
      <p:sp>
        <p:nvSpPr>
          <p:cNvPr id="12" name="Text Placeholder 6"/>
          <p:cNvSpPr>
            <a:spLocks noGrp="1"/>
          </p:cNvSpPr>
          <p:nvPr>
            <p:ph type="body" sz="quarter" idx="12" hasCustomPrompt="1"/>
          </p:nvPr>
        </p:nvSpPr>
        <p:spPr>
          <a:xfrm>
            <a:off x="2286000" y="6473952"/>
            <a:ext cx="5105400" cy="228600"/>
          </a:xfrm>
          <a:prstGeom prst="rect">
            <a:avLst/>
          </a:prstGeom>
        </p:spPr>
        <p:txBody>
          <a:bodyPr/>
          <a:lstStyle>
            <a:lvl1pPr>
              <a:buNone/>
              <a:defRPr sz="1000" baseline="0">
                <a:solidFill>
                  <a:schemeClr val="bg1"/>
                </a:solidFill>
              </a:defRPr>
            </a:lvl1pPr>
          </a:lstStyle>
          <a:p>
            <a:r>
              <a:rPr lang="en-US" dirty="0" smtClean="0"/>
              <a:t>Place Descriptor Here</a:t>
            </a:r>
            <a:endParaRPr lang="en-US" dirty="0"/>
          </a:p>
        </p:txBody>
      </p:sp>
    </p:spTree>
    <p:extLst>
      <p:ext uri="{BB962C8B-B14F-4D97-AF65-F5344CB8AC3E}">
        <p14:creationId xmlns:p14="http://schemas.microsoft.com/office/powerpoint/2010/main" val="3627330657"/>
      </p:ext>
    </p:extLst>
  </p:cSld>
  <p:clrMapOvr>
    <a:masterClrMapping/>
  </p:clrMapOvr>
  <p:transition>
    <p:fade/>
  </p:transition>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p:cSld name="Contents">
    <p:spTree>
      <p:nvGrpSpPr>
        <p:cNvPr id="1" name=""/>
        <p:cNvGrpSpPr/>
        <p:nvPr/>
      </p:nvGrpSpPr>
      <p:grpSpPr>
        <a:xfrm>
          <a:off x="0" y="0"/>
          <a:ext cx="0" cy="0"/>
          <a:chOff x="0" y="0"/>
          <a:chExt cx="0" cy="0"/>
        </a:xfrm>
      </p:grpSpPr>
      <p:sp>
        <p:nvSpPr>
          <p:cNvPr id="4" name="Line 35"/>
          <p:cNvSpPr>
            <a:spLocks noChangeShapeType="1"/>
          </p:cNvSpPr>
          <p:nvPr/>
        </p:nvSpPr>
        <p:spPr bwMode="gray">
          <a:xfrm>
            <a:off x="392114" y="806450"/>
            <a:ext cx="8355012" cy="0"/>
          </a:xfrm>
          <a:prstGeom prst="line">
            <a:avLst/>
          </a:prstGeom>
          <a:noFill/>
          <a:ln w="19050">
            <a:solidFill>
              <a:schemeClr val="accent1"/>
            </a:solidFill>
            <a:round/>
            <a:headEnd/>
            <a:tailEnd/>
          </a:ln>
          <a:effectLst/>
        </p:spPr>
        <p:txBody>
          <a:bodyPr wrap="none" anchor="ctr"/>
          <a:lstStyle/>
          <a:p>
            <a:pPr eaLnBrk="0" fontAlgn="auto" hangingPunct="0">
              <a:lnSpc>
                <a:spcPct val="106000"/>
              </a:lnSpc>
              <a:spcBef>
                <a:spcPct val="50000"/>
              </a:spcBef>
              <a:spcAft>
                <a:spcPts val="0"/>
              </a:spcAft>
              <a:buSzPct val="100000"/>
              <a:buFont typeface="Wingdings 2" pitchFamily="18" charset="2"/>
              <a:buNone/>
              <a:defRPr/>
            </a:pPr>
            <a:endParaRPr lang="en-US" sz="1100" dirty="0">
              <a:solidFill>
                <a:srgbClr val="000000"/>
              </a:solidFill>
              <a:effectLst/>
              <a:latin typeface="Arial" charset="0"/>
              <a:cs typeface="Arial" charset="0"/>
            </a:endParaRPr>
          </a:p>
        </p:txBody>
      </p:sp>
      <p:sp>
        <p:nvSpPr>
          <p:cNvPr id="2" name="Title 1"/>
          <p:cNvSpPr>
            <a:spLocks noGrp="1"/>
          </p:cNvSpPr>
          <p:nvPr>
            <p:ph type="title"/>
          </p:nvPr>
        </p:nvSpPr>
        <p:spPr>
          <a:xfrm>
            <a:off x="393198" y="514359"/>
            <a:ext cx="8345487" cy="258763"/>
          </a:xfrm>
          <a:prstGeom prst="rect">
            <a:avLst/>
          </a:prstGeom>
        </p:spPr>
        <p:txBody>
          <a:bodyPr/>
          <a:lstStyle/>
          <a:p>
            <a:r>
              <a:rPr lang="en-US" smtClean="0"/>
              <a:t>Click to edit Master title style</a:t>
            </a:r>
            <a:endParaRPr lang="en-US" dirty="0"/>
          </a:p>
        </p:txBody>
      </p:sp>
      <p:sp>
        <p:nvSpPr>
          <p:cNvPr id="9" name="Text Placeholder 13"/>
          <p:cNvSpPr>
            <a:spLocks noGrp="1"/>
          </p:cNvSpPr>
          <p:nvPr>
            <p:ph type="body" sz="quarter" idx="10"/>
          </p:nvPr>
        </p:nvSpPr>
        <p:spPr>
          <a:xfrm>
            <a:off x="393192" y="1152144"/>
            <a:ext cx="4014216" cy="5138928"/>
          </a:xfrm>
          <a:prstGeom prst="rect">
            <a:avLst/>
          </a:prstGeom>
        </p:spPr>
        <p:txBody>
          <a:bodyPr/>
          <a:lstStyle>
            <a:lvl1pPr>
              <a:buFont typeface="Arial" pitchFamily="34" charset="0"/>
              <a:buNone/>
              <a:defRPr/>
            </a:lvl1pPr>
            <a:lvl2pPr>
              <a:defRPr/>
            </a:lvl2pPr>
            <a:lvl3pPr>
              <a:buNone/>
              <a:defRPr/>
            </a:lvl3pPr>
            <a:lvl4pPr>
              <a:defRPr/>
            </a:lvl4pPr>
          </a:lstStyle>
          <a:p>
            <a:pPr lvl="0"/>
            <a:r>
              <a:rPr lang="en-US" smtClean="0"/>
              <a:t>Click to edit Master text styles</a:t>
            </a:r>
          </a:p>
          <a:p>
            <a:pPr lvl="1"/>
            <a:r>
              <a:rPr lang="en-US" smtClean="0"/>
              <a:t>Second level</a:t>
            </a:r>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lgn="r">
              <a:defRPr/>
            </a:lvl1pPr>
          </a:lstStyle>
          <a:p>
            <a:pPr fontAlgn="auto">
              <a:spcBef>
                <a:spcPts val="0"/>
              </a:spcBef>
              <a:spcAft>
                <a:spcPts val="0"/>
              </a:spcAft>
              <a:defRPr/>
            </a:pPr>
            <a:fld id="{B8477CA6-37AB-49C2-B88B-8C89FDB7A7DF}" type="slidenum">
              <a:rPr lang="en-US" sz="1800" smtClean="0">
                <a:solidFill>
                  <a:srgbClr val="0039A6"/>
                </a:solidFill>
                <a:effectLst/>
                <a:latin typeface="Myriad Web Pro"/>
                <a:cs typeface="+mn-cs"/>
              </a:rPr>
              <a:pPr fontAlgn="auto">
                <a:spcBef>
                  <a:spcPts val="0"/>
                </a:spcBef>
                <a:spcAft>
                  <a:spcPts val="0"/>
                </a:spcAft>
                <a:defRPr/>
              </a:pPr>
              <a:t>‹#›</a:t>
            </a:fld>
            <a:endParaRPr lang="en-US" sz="1800" dirty="0">
              <a:solidFill>
                <a:srgbClr val="0039A6"/>
              </a:solidFill>
              <a:effectLst/>
              <a:latin typeface="Myriad Web Pro"/>
              <a:cs typeface="+mn-cs"/>
            </a:endParaRPr>
          </a:p>
        </p:txBody>
      </p:sp>
    </p:spTree>
    <p:extLst>
      <p:ext uri="{BB962C8B-B14F-4D97-AF65-F5344CB8AC3E}">
        <p14:creationId xmlns:p14="http://schemas.microsoft.com/office/powerpoint/2010/main" val="1737450636"/>
      </p:ext>
    </p:extLst>
  </p:cSld>
  <p:clrMapOvr>
    <a:masterClrMapping/>
  </p:clrMapOvr>
  <p:timing>
    <p:tnLst>
      <p:par>
        <p:cT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fontAlgn="auto">
              <a:spcBef>
                <a:spcPts val="0"/>
              </a:spcBef>
              <a:spcAft>
                <a:spcPts val="0"/>
              </a:spcAft>
              <a:defRPr/>
            </a:pPr>
            <a:endParaRPr lang="en-US" sz="1800" dirty="0">
              <a:solidFill>
                <a:srgbClr val="0039A6"/>
              </a:solidFill>
              <a:effectLst/>
              <a:latin typeface="Myriad Web Pro"/>
              <a:cs typeface="+mn-cs"/>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fontAlgn="auto">
              <a:spcBef>
                <a:spcPts val="0"/>
              </a:spcBef>
              <a:spcAft>
                <a:spcPts val="0"/>
              </a:spcAft>
              <a:defRPr/>
            </a:pPr>
            <a:endParaRPr lang="en-US" sz="1800" dirty="0">
              <a:solidFill>
                <a:srgbClr val="0039A6"/>
              </a:solidFill>
              <a:effectLst/>
              <a:latin typeface="Myriad Web Pro"/>
              <a:cs typeface="+mn-cs"/>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lgn="r">
              <a:defRPr/>
            </a:lvl1pPr>
          </a:lstStyle>
          <a:p>
            <a:pPr fontAlgn="auto">
              <a:spcBef>
                <a:spcPts val="0"/>
              </a:spcBef>
              <a:spcAft>
                <a:spcPts val="0"/>
              </a:spcAft>
              <a:defRPr/>
            </a:pPr>
            <a:fld id="{B8477CA6-37AB-49C2-B88B-8C89FDB7A7DF}" type="slidenum">
              <a:rPr lang="en-US" sz="1800" smtClean="0">
                <a:solidFill>
                  <a:srgbClr val="0039A6"/>
                </a:solidFill>
                <a:effectLst/>
                <a:latin typeface="Myriad Web Pro"/>
                <a:cs typeface="+mn-cs"/>
              </a:rPr>
              <a:pPr fontAlgn="auto">
                <a:spcBef>
                  <a:spcPts val="0"/>
                </a:spcBef>
                <a:spcAft>
                  <a:spcPts val="0"/>
                </a:spcAft>
                <a:defRPr/>
              </a:pPr>
              <a:t>‹#›</a:t>
            </a:fld>
            <a:endParaRPr lang="en-US" sz="1800" dirty="0">
              <a:solidFill>
                <a:srgbClr val="0039A6"/>
              </a:solidFill>
              <a:effectLst/>
              <a:latin typeface="Myriad Web Pro"/>
              <a:cs typeface="+mn-cs"/>
            </a:endParaRPr>
          </a:p>
        </p:txBody>
      </p:sp>
    </p:spTree>
    <p:extLst>
      <p:ext uri="{BB962C8B-B14F-4D97-AF65-F5344CB8AC3E}">
        <p14:creationId xmlns:p14="http://schemas.microsoft.com/office/powerpoint/2010/main" val="3510551427"/>
      </p:ext>
    </p:extLst>
  </p:cSld>
  <p:clrMapOvr>
    <a:masterClrMapping/>
  </p:clrMapOvr>
  <p:timing>
    <p:tnLst>
      <p:par>
        <p:cT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a:prstGeom prst="rect">
            <a:avLst/>
          </a:prstGeom>
        </p:spPr>
        <p:txBody>
          <a:bodyPr/>
          <a:lstStyle/>
          <a:p>
            <a:pPr lvl="0"/>
            <a:r>
              <a:rPr lang="en-US" noProof="0" dirty="0" smtClean="0"/>
              <a:t>Click icon to add table</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fontAlgn="auto">
              <a:spcBef>
                <a:spcPts val="0"/>
              </a:spcBef>
              <a:spcAft>
                <a:spcPts val="0"/>
              </a:spcAft>
              <a:defRPr/>
            </a:pPr>
            <a:endParaRPr lang="en-US" sz="1800" dirty="0">
              <a:solidFill>
                <a:srgbClr val="0039A6"/>
              </a:solidFill>
              <a:effectLst/>
              <a:latin typeface="Myriad Web Pro"/>
              <a:cs typeface="+mn-cs"/>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fontAlgn="auto">
              <a:spcBef>
                <a:spcPts val="0"/>
              </a:spcBef>
              <a:spcAft>
                <a:spcPts val="0"/>
              </a:spcAft>
              <a:defRPr/>
            </a:pPr>
            <a:endParaRPr lang="en-US" sz="1800" dirty="0">
              <a:solidFill>
                <a:srgbClr val="0039A6"/>
              </a:solidFill>
              <a:effectLst/>
              <a:latin typeface="Myriad Web Pro"/>
              <a:cs typeface="+mn-cs"/>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lgn="r">
              <a:defRPr/>
            </a:lvl1pPr>
          </a:lstStyle>
          <a:p>
            <a:pPr fontAlgn="auto">
              <a:spcBef>
                <a:spcPts val="0"/>
              </a:spcBef>
              <a:spcAft>
                <a:spcPts val="0"/>
              </a:spcAft>
              <a:defRPr/>
            </a:pPr>
            <a:fld id="{20D9D6E0-0359-47C9-96A7-E8CC85445F77}" type="slidenum">
              <a:rPr lang="en-US" sz="1800" smtClean="0">
                <a:solidFill>
                  <a:srgbClr val="0039A6"/>
                </a:solidFill>
                <a:effectLst/>
                <a:latin typeface="Myriad Web Pro"/>
                <a:cs typeface="+mn-cs"/>
              </a:rPr>
              <a:pPr fontAlgn="auto">
                <a:spcBef>
                  <a:spcPts val="0"/>
                </a:spcBef>
                <a:spcAft>
                  <a:spcPts val="0"/>
                </a:spcAft>
                <a:defRPr/>
              </a:pPr>
              <a:t>‹#›</a:t>
            </a:fld>
            <a:endParaRPr lang="en-US" sz="1800" dirty="0">
              <a:solidFill>
                <a:srgbClr val="0039A6"/>
              </a:solidFill>
              <a:effectLst/>
              <a:latin typeface="Myriad Web Pro"/>
              <a:cs typeface="+mn-cs"/>
            </a:endParaRPr>
          </a:p>
        </p:txBody>
      </p:sp>
    </p:spTree>
    <p:extLst>
      <p:ext uri="{BB962C8B-B14F-4D97-AF65-F5344CB8AC3E}">
        <p14:creationId xmlns:p14="http://schemas.microsoft.com/office/powerpoint/2010/main" val="180963008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xfrm>
            <a:off x="6553200" y="6245225"/>
            <a:ext cx="2133600" cy="476250"/>
          </a:xfrm>
          <a:prstGeom prst="rect">
            <a:avLst/>
          </a:prstGeom>
          <a:ln/>
        </p:spPr>
        <p:txBody>
          <a:bodyPr/>
          <a:lstStyle>
            <a:lvl1pPr>
              <a:defRPr sz="1400">
                <a:effectLst/>
                <a:latin typeface="+mn-lt"/>
              </a:defRPr>
            </a:lvl1pPr>
          </a:lstStyle>
          <a:p>
            <a:pPr algn="r">
              <a:defRPr/>
            </a:pPr>
            <a:fld id="{07D65CA8-24BD-4619-B65A-9A6DFCCF4B56}" type="slidenum">
              <a:rPr lang="en-US" smtClean="0"/>
              <a:pPr algn="r">
                <a:defRPr/>
              </a:pPr>
              <a:t>‹#›</a:t>
            </a:fld>
            <a:endParaRPr lang="en-US" dirty="0"/>
          </a:p>
        </p:txBody>
      </p:sp>
    </p:spTree>
    <p:extLst>
      <p:ext uri="{BB962C8B-B14F-4D97-AF65-F5344CB8AC3E}">
        <p14:creationId xmlns:p14="http://schemas.microsoft.com/office/powerpoint/2010/main" val="16770451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fontAlgn="auto">
              <a:spcBef>
                <a:spcPts val="0"/>
              </a:spcBef>
              <a:spcAft>
                <a:spcPts val="0"/>
              </a:spcAft>
              <a:defRPr/>
            </a:pPr>
            <a:endParaRPr lang="en-US" sz="1800" dirty="0">
              <a:solidFill>
                <a:srgbClr val="0039A6"/>
              </a:solidFill>
              <a:effectLst/>
              <a:latin typeface="Myriad Web Pro"/>
              <a:cs typeface="+mn-cs"/>
            </a:endParaRPr>
          </a:p>
        </p:txBody>
      </p:sp>
      <p:sp>
        <p:nvSpPr>
          <p:cNvPr id="4"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fontAlgn="auto">
              <a:spcBef>
                <a:spcPts val="0"/>
              </a:spcBef>
              <a:spcAft>
                <a:spcPts val="0"/>
              </a:spcAft>
              <a:defRPr/>
            </a:pPr>
            <a:endParaRPr lang="en-US" sz="1800" dirty="0">
              <a:solidFill>
                <a:srgbClr val="0039A6"/>
              </a:solidFill>
              <a:effectLst/>
              <a:latin typeface="Myriad Web Pro"/>
              <a:cs typeface="+mn-cs"/>
            </a:endParaRPr>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lgn="r">
              <a:defRPr/>
            </a:lvl1pPr>
          </a:lstStyle>
          <a:p>
            <a:pPr fontAlgn="auto">
              <a:spcBef>
                <a:spcPts val="0"/>
              </a:spcBef>
              <a:spcAft>
                <a:spcPts val="0"/>
              </a:spcAft>
              <a:defRPr/>
            </a:pPr>
            <a:fld id="{A420517B-503E-44E1-A5A3-88F773F5D377}" type="slidenum">
              <a:rPr lang="en-US" sz="1800" smtClean="0">
                <a:solidFill>
                  <a:srgbClr val="0039A6"/>
                </a:solidFill>
                <a:effectLst/>
                <a:latin typeface="Myriad Web Pro"/>
                <a:cs typeface="+mn-cs"/>
              </a:rPr>
              <a:pPr fontAlgn="auto">
                <a:spcBef>
                  <a:spcPts val="0"/>
                </a:spcBef>
                <a:spcAft>
                  <a:spcPts val="0"/>
                </a:spcAft>
                <a:defRPr/>
              </a:pPr>
              <a:t>‹#›</a:t>
            </a:fld>
            <a:endParaRPr lang="en-US" sz="1800" dirty="0">
              <a:solidFill>
                <a:srgbClr val="0039A6"/>
              </a:solidFill>
              <a:effectLst/>
              <a:latin typeface="Myriad Web Pro"/>
              <a:cs typeface="+mn-cs"/>
            </a:endParaRPr>
          </a:p>
        </p:txBody>
      </p:sp>
    </p:spTree>
    <p:extLst>
      <p:ext uri="{BB962C8B-B14F-4D97-AF65-F5344CB8AC3E}">
        <p14:creationId xmlns:p14="http://schemas.microsoft.com/office/powerpoint/2010/main" val="3137433219"/>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fontAlgn="auto">
              <a:spcBef>
                <a:spcPts val="0"/>
              </a:spcBef>
              <a:spcAft>
                <a:spcPts val="0"/>
              </a:spcAft>
              <a:defRPr/>
            </a:pPr>
            <a:endParaRPr lang="en-US" sz="1800" dirty="0">
              <a:solidFill>
                <a:srgbClr val="0039A6"/>
              </a:solidFill>
              <a:effectLst/>
              <a:latin typeface="Myriad Web Pro"/>
              <a:cs typeface="+mn-cs"/>
            </a:endParaRPr>
          </a:p>
        </p:txBody>
      </p:sp>
      <p:sp>
        <p:nvSpPr>
          <p:cNvPr id="3"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fontAlgn="auto">
              <a:spcBef>
                <a:spcPts val="0"/>
              </a:spcBef>
              <a:spcAft>
                <a:spcPts val="0"/>
              </a:spcAft>
              <a:defRPr/>
            </a:pPr>
            <a:endParaRPr lang="en-US" sz="1800" dirty="0">
              <a:solidFill>
                <a:srgbClr val="0039A6"/>
              </a:solidFill>
              <a:effectLst/>
              <a:latin typeface="Myriad Web Pro"/>
              <a:cs typeface="+mn-cs"/>
            </a:endParaRPr>
          </a:p>
        </p:txBody>
      </p:sp>
      <p:sp>
        <p:nvSpPr>
          <p:cNvPr id="4" name="Rectangle 6"/>
          <p:cNvSpPr>
            <a:spLocks noGrp="1" noChangeArrowheads="1"/>
          </p:cNvSpPr>
          <p:nvPr>
            <p:ph type="sldNum" sz="quarter" idx="12"/>
          </p:nvPr>
        </p:nvSpPr>
        <p:spPr>
          <a:xfrm>
            <a:off x="6553200" y="6245225"/>
            <a:ext cx="2133600" cy="476250"/>
          </a:xfrm>
          <a:prstGeom prst="rect">
            <a:avLst/>
          </a:prstGeom>
          <a:ln/>
        </p:spPr>
        <p:txBody>
          <a:bodyPr/>
          <a:lstStyle>
            <a:lvl1pPr algn="r">
              <a:defRPr/>
            </a:lvl1pPr>
          </a:lstStyle>
          <a:p>
            <a:pPr fontAlgn="auto">
              <a:spcBef>
                <a:spcPts val="0"/>
              </a:spcBef>
              <a:spcAft>
                <a:spcPts val="0"/>
              </a:spcAft>
              <a:defRPr/>
            </a:pPr>
            <a:fld id="{07D65CA8-24BD-4619-B65A-9A6DFCCF4B56}" type="slidenum">
              <a:rPr lang="en-US" sz="1800" smtClean="0">
                <a:solidFill>
                  <a:srgbClr val="0039A6"/>
                </a:solidFill>
                <a:effectLst/>
                <a:latin typeface="Myriad Web Pro"/>
                <a:cs typeface="+mn-cs"/>
              </a:rPr>
              <a:pPr fontAlgn="auto">
                <a:spcBef>
                  <a:spcPts val="0"/>
                </a:spcBef>
                <a:spcAft>
                  <a:spcPts val="0"/>
                </a:spcAft>
                <a:defRPr/>
              </a:pPr>
              <a:t>‹#›</a:t>
            </a:fld>
            <a:endParaRPr lang="en-US" sz="1800" dirty="0">
              <a:solidFill>
                <a:srgbClr val="0039A6"/>
              </a:solidFill>
              <a:effectLst/>
              <a:latin typeface="Myriad Web Pro"/>
              <a:cs typeface="+mn-cs"/>
            </a:endParaRPr>
          </a:p>
        </p:txBody>
      </p:sp>
    </p:spTree>
    <p:extLst>
      <p:ext uri="{BB962C8B-B14F-4D97-AF65-F5344CB8AC3E}">
        <p14:creationId xmlns:p14="http://schemas.microsoft.com/office/powerpoint/2010/main" val="2957244162"/>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endParaRPr lang="en-US" sz="1800" dirty="0">
              <a:solidFill>
                <a:srgbClr val="0039A6"/>
              </a:solidFill>
              <a:effectLst/>
              <a:latin typeface="Myriad Web Pro"/>
              <a:cs typeface="+mn-cs"/>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en-US" sz="1800" dirty="0">
              <a:solidFill>
                <a:srgbClr val="0039A6"/>
              </a:solidFill>
              <a:effectLst/>
              <a:latin typeface="Myriad Web Pro"/>
              <a:cs typeface="+mn-cs"/>
            </a:endParaRPr>
          </a:p>
        </p:txBody>
      </p:sp>
      <p:sp>
        <p:nvSpPr>
          <p:cNvPr id="9" name="Slide Number Placeholder 8"/>
          <p:cNvSpPr>
            <a:spLocks noGrp="1"/>
          </p:cNvSpPr>
          <p:nvPr>
            <p:ph type="sldNum" sz="quarter" idx="12"/>
          </p:nvPr>
        </p:nvSpPr>
        <p:spPr>
          <a:xfrm>
            <a:off x="6477000" y="6248400"/>
            <a:ext cx="2133600" cy="365125"/>
          </a:xfrm>
          <a:prstGeom prst="rect">
            <a:avLst/>
          </a:prstGeom>
        </p:spPr>
        <p:txBody>
          <a:bodyPr/>
          <a:lstStyle>
            <a:lvl1pPr algn="r">
              <a:defRPr/>
            </a:lvl1pPr>
          </a:lstStyle>
          <a:p>
            <a:pPr fontAlgn="auto">
              <a:spcBef>
                <a:spcPts val="0"/>
              </a:spcBef>
              <a:spcAft>
                <a:spcPts val="0"/>
              </a:spcAft>
            </a:pPr>
            <a:fld id="{BDB89C66-62C2-42AB-A425-5C350ED77922}" type="slidenum">
              <a:rPr lang="en-US" sz="1800" smtClean="0">
                <a:solidFill>
                  <a:srgbClr val="0039A6"/>
                </a:solidFill>
                <a:effectLst/>
                <a:latin typeface="Myriad Web Pro"/>
                <a:cs typeface="+mn-cs"/>
              </a:rPr>
              <a:pPr fontAlgn="auto">
                <a:spcBef>
                  <a:spcPts val="0"/>
                </a:spcBef>
                <a:spcAft>
                  <a:spcPts val="0"/>
                </a:spcAft>
              </a:pPr>
              <a:t>‹#›</a:t>
            </a:fld>
            <a:endParaRPr lang="en-US" sz="1800" dirty="0">
              <a:solidFill>
                <a:srgbClr val="0039A6"/>
              </a:solidFill>
              <a:effectLst/>
              <a:latin typeface="Myriad Web Pro"/>
              <a:cs typeface="+mn-cs"/>
            </a:endParaRPr>
          </a:p>
        </p:txBody>
      </p:sp>
    </p:spTree>
    <p:extLst>
      <p:ext uri="{BB962C8B-B14F-4D97-AF65-F5344CB8AC3E}">
        <p14:creationId xmlns:p14="http://schemas.microsoft.com/office/powerpoint/2010/main" val="3085638931"/>
      </p:ext>
    </p:extLst>
  </p:cSld>
  <p:clrMapOvr>
    <a:masterClrMapping/>
  </p:clrMapOvr>
  <p:transition spd="slow"/>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dirty="0" smtClean="0"/>
              <a:t>Title of Presentation – Myriad Pro</a:t>
            </a:r>
            <a:br>
              <a:rPr lang="en-US" dirty="0" smtClean="0"/>
            </a:br>
            <a:r>
              <a:rPr lang="en-US" dirty="0" smtClean="0"/>
              <a:t> Bold, Shadow 28pt</a:t>
            </a:r>
            <a:endParaRPr lang="en-US" dirty="0"/>
          </a:p>
        </p:txBody>
      </p:sp>
      <p:sp>
        <p:nvSpPr>
          <p:cNvPr id="6" name="Text Placeholder 5"/>
          <p:cNvSpPr>
            <a:spLocks noGrp="1"/>
          </p:cNvSpPr>
          <p:nvPr userDrawn="1">
            <p:ph type="body" sz="quarter" idx="11" hasCustomPrompt="1"/>
          </p:nvPr>
        </p:nvSpPr>
        <p:spPr>
          <a:xfrm>
            <a:off x="2286000" y="6272784"/>
            <a:ext cx="5105400" cy="18288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
        <p:nvSpPr>
          <p:cNvPr id="7" name="Text Placeholder 6"/>
          <p:cNvSpPr>
            <a:spLocks noGrp="1"/>
          </p:cNvSpPr>
          <p:nvPr userDrawn="1">
            <p:ph type="body" sz="quarter" idx="12" hasCustomPrompt="1"/>
          </p:nvPr>
        </p:nvSpPr>
        <p:spPr>
          <a:xfrm>
            <a:off x="2286000" y="6464808"/>
            <a:ext cx="5105400" cy="22860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Tree>
    <p:extLst>
      <p:ext uri="{BB962C8B-B14F-4D97-AF65-F5344CB8AC3E}">
        <p14:creationId xmlns:p14="http://schemas.microsoft.com/office/powerpoint/2010/main" val="650065658"/>
      </p:ext>
    </p:extLst>
  </p:cSld>
  <p:clrMapOvr>
    <a:masterClrMapping/>
  </p:clrMapOvr>
  <p:transition>
    <p:fade/>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1"/>
            <a:ext cx="2133600" cy="365125"/>
          </a:xfrm>
          <a:prstGeom prst="rect">
            <a:avLst/>
          </a:prstGeom>
        </p:spPr>
        <p:txBody>
          <a:bodyPr/>
          <a:lstStyle/>
          <a:p>
            <a:pPr fontAlgn="auto">
              <a:spcBef>
                <a:spcPts val="0"/>
              </a:spcBef>
              <a:spcAft>
                <a:spcPts val="0"/>
              </a:spcAft>
            </a:pPr>
            <a:endParaRPr lang="en-US" sz="1800" dirty="0">
              <a:solidFill>
                <a:srgbClr val="0039A6"/>
              </a:solidFill>
              <a:effectLst/>
              <a:latin typeface="Myriad Web Pro"/>
              <a:cs typeface="+mn-cs"/>
            </a:endParaRPr>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pPr fontAlgn="auto">
              <a:spcBef>
                <a:spcPts val="0"/>
              </a:spcBef>
              <a:spcAft>
                <a:spcPts val="0"/>
              </a:spcAft>
            </a:pPr>
            <a:endParaRPr lang="en-US" sz="1800" dirty="0">
              <a:solidFill>
                <a:srgbClr val="0039A6"/>
              </a:solidFill>
              <a:effectLst/>
              <a:latin typeface="Myriad Web Pro"/>
              <a:cs typeface="+mn-cs"/>
            </a:endParaRPr>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p>
            <a:pPr fontAlgn="auto">
              <a:spcBef>
                <a:spcPts val="0"/>
              </a:spcBef>
              <a:spcAft>
                <a:spcPts val="0"/>
              </a:spcAft>
            </a:pPr>
            <a:fld id="{C22E1E8D-C703-4B7D-9894-409E2F1590DB}" type="slidenum">
              <a:rPr lang="en-US" sz="1800" smtClean="0">
                <a:solidFill>
                  <a:srgbClr val="0039A6"/>
                </a:solidFill>
                <a:effectLst/>
                <a:latin typeface="Myriad Web Pro"/>
                <a:cs typeface="+mn-cs"/>
              </a:rPr>
              <a:pPr fontAlgn="auto">
                <a:spcBef>
                  <a:spcPts val="0"/>
                </a:spcBef>
                <a:spcAft>
                  <a:spcPts val="0"/>
                </a:spcAft>
              </a:pPr>
              <a:t>‹#›</a:t>
            </a:fld>
            <a:endParaRPr lang="en-US" sz="1800" dirty="0">
              <a:solidFill>
                <a:srgbClr val="0039A6"/>
              </a:solidFill>
              <a:effectLst/>
              <a:latin typeface="Myriad Web Pro"/>
              <a:cs typeface="+mn-cs"/>
            </a:endParaRPr>
          </a:p>
        </p:txBody>
      </p:sp>
    </p:spTree>
    <p:extLst>
      <p:ext uri="{BB962C8B-B14F-4D97-AF65-F5344CB8AC3E}">
        <p14:creationId xmlns:p14="http://schemas.microsoft.com/office/powerpoint/2010/main" val="1565844732"/>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userDrawn="1">
  <p:cSld name="Custom Layou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371600" y="1981200"/>
            <a:ext cx="6400800" cy="2057400"/>
          </a:xfrm>
          <a:prstGeom prst="rect">
            <a:avLst/>
          </a:prstGeom>
        </p:spPr>
        <p:txBody>
          <a:bodyPr/>
          <a:lstStyle>
            <a:lvl1pPr marL="0" indent="0" algn="ctr">
              <a:buNone/>
              <a:defRPr sz="2800" b="1" baseline="0">
                <a:solidFill>
                  <a:schemeClr val="bg2"/>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smtClean="0"/>
          </a:p>
        </p:txBody>
      </p:sp>
    </p:spTree>
    <p:extLst>
      <p:ext uri="{BB962C8B-B14F-4D97-AF65-F5344CB8AC3E}">
        <p14:creationId xmlns:p14="http://schemas.microsoft.com/office/powerpoint/2010/main" val="2697845505"/>
      </p:ext>
    </p:extLst>
  </p:cSld>
  <p:clrMapOvr>
    <a:masterClrMapping/>
  </p:clrMapOvr>
  <p:transition>
    <p:fade/>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effectLst/>
              </a:defRPr>
            </a:lvl1pPr>
          </a:lstStyle>
          <a:p>
            <a:r>
              <a:rPr lang="en-US" dirty="0" smtClean="0"/>
              <a:t>Title of Presentation – Myriad Pro</a:t>
            </a:r>
            <a:br>
              <a:rPr lang="en-US" dirty="0" smtClean="0"/>
            </a:br>
            <a:r>
              <a:rPr lang="en-US" dirty="0" smtClean="0"/>
              <a:t> Bold, Shadow 28pt</a:t>
            </a:r>
            <a:endParaRPr lang="en-US" dirty="0"/>
          </a:p>
        </p:txBody>
      </p:sp>
      <p:sp>
        <p:nvSpPr>
          <p:cNvPr id="13" name="Text Placeholder 5"/>
          <p:cNvSpPr>
            <a:spLocks noGrp="1"/>
          </p:cNvSpPr>
          <p:nvPr>
            <p:ph type="body" sz="quarter" idx="13"/>
          </p:nvPr>
        </p:nvSpPr>
        <p:spPr>
          <a:xfrm>
            <a:off x="2286000" y="6294120"/>
            <a:ext cx="5105400" cy="182880"/>
          </a:xfrm>
          <a:prstGeom prst="rect">
            <a:avLst/>
          </a:prstGeom>
        </p:spPr>
        <p:txBody>
          <a:bodyPr/>
          <a:lstStyle>
            <a:lvl1pPr>
              <a:defRPr sz="1100"/>
            </a:lvl1pPr>
          </a:lstStyle>
          <a:p>
            <a:r>
              <a:rPr lang="en-US" dirty="0" smtClean="0"/>
              <a:t>Office of Surveillance, Epidemiology, and Laboratory Services</a:t>
            </a:r>
            <a:endParaRPr lang="en-US" dirty="0"/>
          </a:p>
        </p:txBody>
      </p:sp>
      <p:sp>
        <p:nvSpPr>
          <p:cNvPr id="14" name="Text Placeholder 6"/>
          <p:cNvSpPr>
            <a:spLocks noGrp="1"/>
          </p:cNvSpPr>
          <p:nvPr>
            <p:ph type="body" sz="quarter" idx="14"/>
          </p:nvPr>
        </p:nvSpPr>
        <p:spPr>
          <a:xfrm>
            <a:off x="2286000" y="6477000"/>
            <a:ext cx="5105400" cy="228600"/>
          </a:xfrm>
          <a:prstGeom prst="rect">
            <a:avLst/>
          </a:prstGeom>
        </p:spPr>
        <p:txBody>
          <a:bodyPr/>
          <a:lstStyle>
            <a:lvl1pPr>
              <a:defRPr sz="1100"/>
            </a:lvl1pPr>
          </a:lstStyle>
          <a:p>
            <a:r>
              <a:rPr lang="en-US" dirty="0" smtClean="0"/>
              <a:t>Scientific Education and Professional Development Program Office</a:t>
            </a:r>
            <a:endParaRPr lang="en-US" dirty="0"/>
          </a:p>
        </p:txBody>
      </p:sp>
    </p:spTree>
    <p:extLst>
      <p:ext uri="{BB962C8B-B14F-4D97-AF65-F5344CB8AC3E}">
        <p14:creationId xmlns:p14="http://schemas.microsoft.com/office/powerpoint/2010/main" val="4082886898"/>
      </p:ext>
    </p:extLst>
  </p:cSld>
  <p:clrMapOvr>
    <a:masterClrMapping/>
  </p:clrMapOvr>
  <p:transition>
    <p:fade/>
  </p:transition>
  <p:timing>
    <p:tnLst>
      <p:par>
        <p:cTn id="1" dur="indefinite" restart="never" nodeType="tmRoot"/>
      </p:par>
    </p:tnLst>
  </p:timing>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2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22pt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6" name="Text Placeholder 5"/>
          <p:cNvSpPr>
            <a:spLocks noGrp="1"/>
          </p:cNvSpPr>
          <p:nvPr>
            <p:ph type="body" sz="quarter" idx="11" hasCustomPrompt="1"/>
          </p:nvPr>
        </p:nvSpPr>
        <p:spPr>
          <a:xfrm>
            <a:off x="457200" y="5791200"/>
            <a:ext cx="6705600" cy="609600"/>
          </a:xfrm>
          <a:prstGeom prst="rect">
            <a:avLst/>
          </a:prstGeom>
        </p:spPr>
        <p:txBody>
          <a:bodyPr anchor="b"/>
          <a:lstStyle>
            <a:lvl1pPr>
              <a:buNone/>
              <a:defRPr sz="1100">
                <a:solidFill>
                  <a:schemeClr val="tx1"/>
                </a:solidFill>
              </a:defRPr>
            </a:lvl1pPr>
          </a:lstStyle>
          <a:p>
            <a:r>
              <a:rPr lang="en-US" dirty="0" smtClean="0"/>
              <a:t>* Citations, references, and credits – Myriad Pro, 11pt</a:t>
            </a:r>
            <a:endParaRPr lang="en-US" dirty="0"/>
          </a:p>
        </p:txBody>
      </p:sp>
      <p:sp>
        <p:nvSpPr>
          <p:cNvPr id="7" name="Slide Number Placeholder 6"/>
          <p:cNvSpPr>
            <a:spLocks noGrp="1" noChangeArrowheads="1"/>
          </p:cNvSpPr>
          <p:nvPr>
            <p:ph type="sldNum" sz="quarter" idx="12"/>
          </p:nvPr>
        </p:nvSpPr>
        <p:spPr>
          <a:xfrm>
            <a:off x="6553200" y="5943600"/>
            <a:ext cx="2133600" cy="476250"/>
          </a:xfrm>
          <a:prstGeom prst="rect">
            <a:avLst/>
          </a:prstGeom>
          <a:ln/>
        </p:spPr>
        <p:txBody>
          <a:bodyPr/>
          <a:lstStyle>
            <a:lvl1pPr algn="r">
              <a:defRPr/>
            </a:lvl1pPr>
          </a:lstStyle>
          <a:p>
            <a:pPr fontAlgn="auto">
              <a:spcBef>
                <a:spcPts val="0"/>
              </a:spcBef>
              <a:spcAft>
                <a:spcPts val="0"/>
              </a:spcAft>
              <a:defRPr/>
            </a:pPr>
            <a:fld id="{B8477CA6-37AB-49C2-B88B-8C89FDB7A7DF}" type="slidenum">
              <a:rPr lang="en-US" sz="1800" smtClean="0">
                <a:solidFill>
                  <a:srgbClr val="0039A6"/>
                </a:solidFill>
                <a:effectLst/>
                <a:latin typeface="Myriad Web Pro"/>
                <a:cs typeface="+mn-cs"/>
              </a:rPr>
              <a:pPr fontAlgn="auto">
                <a:spcBef>
                  <a:spcPts val="0"/>
                </a:spcBef>
                <a:spcAft>
                  <a:spcPts val="0"/>
                </a:spcAft>
                <a:defRPr/>
              </a:pPr>
              <a:t>‹#›</a:t>
            </a:fld>
            <a:endParaRPr lang="en-US" sz="1800" dirty="0">
              <a:solidFill>
                <a:srgbClr val="0039A6"/>
              </a:solidFill>
              <a:effectLst/>
              <a:latin typeface="Myriad Web Pro"/>
              <a:cs typeface="+mn-cs"/>
            </a:endParaRPr>
          </a:p>
        </p:txBody>
      </p:sp>
    </p:spTree>
    <p:extLst>
      <p:ext uri="{BB962C8B-B14F-4D97-AF65-F5344CB8AC3E}">
        <p14:creationId xmlns:p14="http://schemas.microsoft.com/office/powerpoint/2010/main" val="1456557032"/>
      </p:ext>
    </p:extLst>
  </p:cSld>
  <p:clrMapOvr>
    <a:masterClrMapping/>
  </p:clrMapOvr>
  <p:transition>
    <p:fade/>
  </p:transition>
  <p:timing>
    <p:tnLst>
      <p:par>
        <p:cT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p:cSld name="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2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22pt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6" name="Text Placeholder 5"/>
          <p:cNvSpPr>
            <a:spLocks noGrp="1"/>
          </p:cNvSpPr>
          <p:nvPr>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smtClean="0"/>
              <a:t>* Citations, references, and credits – Myriad Pro, 11pt</a:t>
            </a:r>
            <a:endParaRPr lang="en-US" dirty="0"/>
          </a:p>
        </p:txBody>
      </p:sp>
      <p:sp>
        <p:nvSpPr>
          <p:cNvPr id="5" name="Rectangle 6"/>
          <p:cNvSpPr>
            <a:spLocks noGrp="1" noChangeArrowheads="1"/>
          </p:cNvSpPr>
          <p:nvPr>
            <p:ph type="sldNum" sz="quarter" idx="12"/>
          </p:nvPr>
        </p:nvSpPr>
        <p:spPr>
          <a:xfrm>
            <a:off x="6553200" y="6096000"/>
            <a:ext cx="2133600" cy="476250"/>
          </a:xfrm>
          <a:prstGeom prst="rect">
            <a:avLst/>
          </a:prstGeom>
          <a:ln/>
        </p:spPr>
        <p:txBody>
          <a:bodyPr/>
          <a:lstStyle>
            <a:lvl1pPr algn="r">
              <a:defRPr/>
            </a:lvl1pPr>
          </a:lstStyle>
          <a:p>
            <a:pPr fontAlgn="auto">
              <a:spcBef>
                <a:spcPts val="0"/>
              </a:spcBef>
              <a:spcAft>
                <a:spcPts val="0"/>
              </a:spcAft>
              <a:defRPr/>
            </a:pPr>
            <a:fld id="{B8477CA6-37AB-49C2-B88B-8C89FDB7A7DF}" type="slidenum">
              <a:rPr lang="en-US" sz="1800" smtClean="0">
                <a:solidFill>
                  <a:srgbClr val="0039A6"/>
                </a:solidFill>
                <a:effectLst/>
                <a:latin typeface="Myriad Web Pro"/>
                <a:cs typeface="+mn-cs"/>
              </a:rPr>
              <a:pPr fontAlgn="auto">
                <a:spcBef>
                  <a:spcPts val="0"/>
                </a:spcBef>
                <a:spcAft>
                  <a:spcPts val="0"/>
                </a:spcAft>
                <a:defRPr/>
              </a:pPr>
              <a:t>‹#›</a:t>
            </a:fld>
            <a:endParaRPr lang="en-US" sz="1800" dirty="0">
              <a:solidFill>
                <a:srgbClr val="0039A6"/>
              </a:solidFill>
              <a:effectLst/>
              <a:latin typeface="Myriad Web Pro"/>
              <a:cs typeface="+mn-cs"/>
            </a:endParaRPr>
          </a:p>
        </p:txBody>
      </p:sp>
    </p:spTree>
    <p:extLst>
      <p:ext uri="{BB962C8B-B14F-4D97-AF65-F5344CB8AC3E}">
        <p14:creationId xmlns:p14="http://schemas.microsoft.com/office/powerpoint/2010/main" val="2669555503"/>
      </p:ext>
    </p:extLst>
  </p:cSld>
  <p:clrMapOvr>
    <a:masterClrMapping/>
  </p:clrMapOvr>
  <p:transition>
    <p:fade/>
  </p:transition>
  <p:timing>
    <p:tnLst>
      <p:par>
        <p:cTn id="1" dur="indefinite" restart="never" nodeType="tmRoot"/>
      </p:par>
    </p:tnLst>
  </p:timing>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p:cSld name="Title Slide Badg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effectLst/>
              </a:defRPr>
            </a:lvl1pPr>
          </a:lstStyle>
          <a:p>
            <a:r>
              <a:rPr lang="en-US" dirty="0" smtClean="0"/>
              <a:t>Title of Presentation – Myriad Pro</a:t>
            </a:r>
            <a:br>
              <a:rPr lang="en-US" dirty="0" smtClean="0"/>
            </a:br>
            <a:r>
              <a:rPr lang="en-US" dirty="0" smtClean="0"/>
              <a:t> Bold, Shadow 28pt</a:t>
            </a:r>
            <a:endParaRPr lang="en-US" dirty="0"/>
          </a:p>
        </p:txBody>
      </p:sp>
    </p:spTree>
    <p:extLst>
      <p:ext uri="{BB962C8B-B14F-4D97-AF65-F5344CB8AC3E}">
        <p14:creationId xmlns:p14="http://schemas.microsoft.com/office/powerpoint/2010/main" val="3827576558"/>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a:defRPr sz="1400">
                <a:effectLst/>
                <a:latin typeface="+mn-lt"/>
              </a:defRPr>
            </a:lvl1pPr>
          </a:lstStyle>
          <a:p>
            <a:pPr algn="r"/>
            <a:fld id="{BDB89C66-62C2-42AB-A425-5C350ED77922}" type="slidenum">
              <a:rPr lang="en-US" smtClean="0"/>
              <a:pPr algn="r"/>
              <a:t>‹#›</a:t>
            </a:fld>
            <a:endParaRPr lang="en-US" dirty="0"/>
          </a:p>
        </p:txBody>
      </p:sp>
    </p:spTree>
    <p:extLst>
      <p:ext uri="{BB962C8B-B14F-4D97-AF65-F5344CB8AC3E}">
        <p14:creationId xmlns:p14="http://schemas.microsoft.com/office/powerpoint/2010/main" val="32419353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p:cSld name="Basic Content Bad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2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22pt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6" name="Text Placeholder 5"/>
          <p:cNvSpPr>
            <a:spLocks noGrp="1"/>
          </p:cNvSpPr>
          <p:nvPr>
            <p:ph type="body" sz="quarter" idx="11" hasCustomPrompt="1"/>
          </p:nvPr>
        </p:nvSpPr>
        <p:spPr>
          <a:xfrm>
            <a:off x="1905000" y="5867400"/>
            <a:ext cx="6781800" cy="609600"/>
          </a:xfrm>
          <a:prstGeom prst="rect">
            <a:avLst/>
          </a:prstGeom>
        </p:spPr>
        <p:txBody>
          <a:bodyPr anchor="b"/>
          <a:lstStyle>
            <a:lvl1pPr>
              <a:buNone/>
              <a:defRPr sz="1100">
                <a:solidFill>
                  <a:schemeClr val="tx1"/>
                </a:solidFill>
              </a:defRPr>
            </a:lvl1pPr>
          </a:lstStyle>
          <a:p>
            <a:r>
              <a:rPr lang="en-US" dirty="0" smtClean="0"/>
              <a:t>* Citations, references, and credits – Myriad Pro, 11pt </a:t>
            </a:r>
            <a:endParaRPr lang="en-US" dirty="0"/>
          </a:p>
        </p:txBody>
      </p:sp>
      <p:sp>
        <p:nvSpPr>
          <p:cNvPr id="5" name="Rectangle 6"/>
          <p:cNvSpPr>
            <a:spLocks noGrp="1" noChangeArrowheads="1"/>
          </p:cNvSpPr>
          <p:nvPr>
            <p:ph type="sldNum" sz="quarter" idx="12"/>
          </p:nvPr>
        </p:nvSpPr>
        <p:spPr>
          <a:xfrm>
            <a:off x="6553200" y="6172200"/>
            <a:ext cx="2133600" cy="476250"/>
          </a:xfrm>
          <a:prstGeom prst="rect">
            <a:avLst/>
          </a:prstGeom>
          <a:ln/>
        </p:spPr>
        <p:txBody>
          <a:bodyPr/>
          <a:lstStyle>
            <a:lvl1pPr algn="r">
              <a:defRPr/>
            </a:lvl1pPr>
          </a:lstStyle>
          <a:p>
            <a:pPr fontAlgn="auto">
              <a:spcBef>
                <a:spcPts val="0"/>
              </a:spcBef>
              <a:spcAft>
                <a:spcPts val="0"/>
              </a:spcAft>
              <a:defRPr/>
            </a:pPr>
            <a:fld id="{B8477CA6-37AB-49C2-B88B-8C89FDB7A7DF}" type="slidenum">
              <a:rPr lang="en-US" sz="1800" smtClean="0">
                <a:solidFill>
                  <a:srgbClr val="0039A6"/>
                </a:solidFill>
                <a:effectLst/>
                <a:latin typeface="Myriad Web Pro"/>
                <a:cs typeface="+mn-cs"/>
              </a:rPr>
              <a:pPr fontAlgn="auto">
                <a:spcBef>
                  <a:spcPts val="0"/>
                </a:spcBef>
                <a:spcAft>
                  <a:spcPts val="0"/>
                </a:spcAft>
                <a:defRPr/>
              </a:pPr>
              <a:t>‹#›</a:t>
            </a:fld>
            <a:endParaRPr lang="en-US" sz="1800" dirty="0">
              <a:solidFill>
                <a:srgbClr val="0039A6"/>
              </a:solidFill>
              <a:effectLst/>
              <a:latin typeface="Myriad Web Pro"/>
              <a:cs typeface="+mn-cs"/>
            </a:endParaRPr>
          </a:p>
        </p:txBody>
      </p:sp>
    </p:spTree>
    <p:extLst>
      <p:ext uri="{BB962C8B-B14F-4D97-AF65-F5344CB8AC3E}">
        <p14:creationId xmlns:p14="http://schemas.microsoft.com/office/powerpoint/2010/main" val="4118711206"/>
      </p:ext>
    </p:extLst>
  </p:cSld>
  <p:clrMapOvr>
    <a:masterClrMapping/>
  </p:clrMapOvr>
  <p:transition>
    <p:fade/>
  </p:transition>
  <p:timing>
    <p:tnLst>
      <p:par>
        <p:cTn id="1" dur="indefinite" restart="never" nodeType="tmRoot"/>
      </p:par>
    </p:tnLst>
  </p:timing>
</p:sldLayout>
</file>

<file path=ppt/slideLayouts/slideLayout1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a:prstGeom prst="rect">
            <a:avLst/>
          </a:prstGeom>
        </p:spPr>
        <p:txBody>
          <a:bodyPr anchor="t"/>
          <a:lstStyle>
            <a:lvl1pPr algn="l">
              <a:lnSpc>
                <a:spcPts val="3800"/>
              </a:lnSpc>
              <a:defRPr sz="3600" b="1" cap="all" baseline="0">
                <a:effectLst/>
              </a:defRPr>
            </a:lvl1pPr>
          </a:lstStyle>
          <a:p>
            <a:r>
              <a:rPr lang="en-US" dirty="0" smtClean="0"/>
              <a:t>Section Header</a:t>
            </a:r>
            <a:br>
              <a:rPr lang="en-US" dirty="0" smtClean="0"/>
            </a:br>
            <a:r>
              <a:rPr lang="en-US" dirty="0" smtClean="0"/>
              <a:t>Myriad Pro, bold, shadow, 36pt </a:t>
            </a:r>
            <a:endParaRPr lang="en-US" dirty="0"/>
          </a:p>
        </p:txBody>
      </p:sp>
      <p:sp>
        <p:nvSpPr>
          <p:cNvPr id="3" name="Text Placeholder 2"/>
          <p:cNvSpPr>
            <a:spLocks noGrp="1"/>
          </p:cNvSpPr>
          <p:nvPr>
            <p:ph type="body" idx="1" hasCustomPrompt="1"/>
          </p:nvPr>
        </p:nvSpPr>
        <p:spPr>
          <a:xfrm>
            <a:off x="722313" y="2906714"/>
            <a:ext cx="777240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Subhead – Myriad Pro, 20pt</a:t>
            </a:r>
          </a:p>
        </p:txBody>
      </p:sp>
    </p:spTree>
    <p:extLst>
      <p:ext uri="{BB962C8B-B14F-4D97-AF65-F5344CB8AC3E}">
        <p14:creationId xmlns:p14="http://schemas.microsoft.com/office/powerpoint/2010/main" val="515596884"/>
      </p:ext>
    </p:extLst>
  </p:cSld>
  <p:clrMapOvr>
    <a:masterClrMapping/>
  </p:clrMapOvr>
  <p:transition>
    <p:fade/>
  </p:transition>
  <p:timing>
    <p:tnLst>
      <p:par>
        <p:cTn id="1" dur="indefinite" restart="never" nodeType="tmRoot"/>
      </p:par>
    </p:tnLst>
  </p:timing>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1" y="273050"/>
            <a:ext cx="3008313" cy="1162050"/>
          </a:xfrm>
          <a:prstGeom prst="rect">
            <a:avLst/>
          </a:prstGeom>
        </p:spPr>
        <p:txBody>
          <a:bodyPr anchor="b"/>
          <a:lstStyle>
            <a:lvl1pPr algn="l">
              <a:defRPr sz="2000" b="1" baseline="0">
                <a:effectLst/>
              </a:defRPr>
            </a:lvl1pPr>
          </a:lstStyle>
          <a:p>
            <a:r>
              <a:rPr lang="en-US" dirty="0" smtClean="0"/>
              <a:t>Header – Myriad Pro, bold, shadow, 20pt</a:t>
            </a:r>
            <a:endParaRPr lang="en-US" dirty="0"/>
          </a:p>
        </p:txBody>
      </p:sp>
      <p:sp>
        <p:nvSpPr>
          <p:cNvPr id="3" name="Content Placeholder 2"/>
          <p:cNvSpPr>
            <a:spLocks noGrp="1"/>
          </p:cNvSpPr>
          <p:nvPr>
            <p:ph idx="1" hasCustomPrompt="1"/>
          </p:nvPr>
        </p:nvSpPr>
        <p:spPr>
          <a:xfrm>
            <a:off x="3575050" y="273051"/>
            <a:ext cx="5111751" cy="5518150"/>
          </a:xfrm>
          <a:prstGeom prst="rect">
            <a:avLst/>
          </a:prstGeom>
        </p:spPr>
        <p:txBody>
          <a:bodyPr anchor="ctr" anchorCtr="0"/>
          <a:lstStyle>
            <a:lvl1pPr>
              <a:buClr>
                <a:schemeClr val="tx1"/>
              </a:buClr>
              <a:buSzPct val="70000"/>
              <a:buFont typeface="Wingdings" pitchFamily="2" charset="2"/>
              <a:buChar char="q"/>
              <a:defRPr sz="2200" b="1">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a:solidFill>
                  <a:schemeClr val="bg2"/>
                </a:solidFill>
              </a:defRPr>
            </a:lvl4pPr>
            <a:lvl5pPr>
              <a:buClr>
                <a:schemeClr val="tx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dirty="0" smtClean="0"/>
              <a:t>First level – Myriad Pro, bold, 22pt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4" name="Text Placeholder 3"/>
          <p:cNvSpPr>
            <a:spLocks noGrp="1"/>
          </p:cNvSpPr>
          <p:nvPr>
            <p:ph type="body" sz="half" idx="2" hasCustomPrompt="1"/>
          </p:nvPr>
        </p:nvSpPr>
        <p:spPr>
          <a:xfrm>
            <a:off x="457201" y="1435102"/>
            <a:ext cx="3008313"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Paragraph of type</a:t>
            </a:r>
          </a:p>
          <a:p>
            <a:pPr lvl="0"/>
            <a:r>
              <a:rPr lang="en-US" dirty="0" smtClean="0"/>
              <a:t>Myriad Pro, 14pt</a:t>
            </a:r>
          </a:p>
        </p:txBody>
      </p:sp>
      <p:sp>
        <p:nvSpPr>
          <p:cNvPr id="7" name="Text Placeholder 5"/>
          <p:cNvSpPr>
            <a:spLocks noGrp="1"/>
          </p:cNvSpPr>
          <p:nvPr>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smtClean="0"/>
              <a:t>* Citations, references, and credits – Myriad Pro, 11pt</a:t>
            </a:r>
            <a:endParaRPr lang="en-US" dirty="0"/>
          </a:p>
        </p:txBody>
      </p:sp>
    </p:spTree>
    <p:extLst>
      <p:ext uri="{BB962C8B-B14F-4D97-AF65-F5344CB8AC3E}">
        <p14:creationId xmlns:p14="http://schemas.microsoft.com/office/powerpoint/2010/main" val="1381383691"/>
      </p:ext>
    </p:extLst>
  </p:cSld>
  <p:clrMapOvr>
    <a:masterClrMapping/>
  </p:clrMapOvr>
  <p:transition>
    <p:fade/>
  </p:transition>
  <p:timing>
    <p:tnLst>
      <p:par>
        <p:cTn id="1" dur="indefinite" restart="never" nodeType="tmRoot"/>
      </p:par>
    </p:tnLst>
  </p:timing>
</p:sldLayout>
</file>

<file path=ppt/slideLayouts/slideLayout1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1"/>
            <a:ext cx="5486400" cy="566738"/>
          </a:xfrm>
          <a:prstGeom prst="rect">
            <a:avLst/>
          </a:prstGeom>
        </p:spPr>
        <p:txBody>
          <a:bodyPr anchor="b"/>
          <a:lstStyle>
            <a:lvl1pPr algn="l">
              <a:defRPr sz="2000" b="1" baseline="0">
                <a:effectLst/>
              </a:defRPr>
            </a:lvl1pPr>
          </a:lstStyle>
          <a:p>
            <a:r>
              <a:rPr lang="en-US" dirty="0" smtClean="0"/>
              <a:t>Photo Title – Myriad Pro, Bold, Shadow, 20pt</a:t>
            </a:r>
            <a:endParaRPr lang="en-US" dirty="0"/>
          </a:p>
        </p:txBody>
      </p:sp>
      <p:sp>
        <p:nvSpPr>
          <p:cNvPr id="3" name="Picture Placeholder 2"/>
          <p:cNvSpPr>
            <a:spLocks noGrp="1"/>
          </p:cNvSpPr>
          <p:nvPr>
            <p:ph type="pic" idx="1"/>
          </p:nvPr>
        </p:nvSpPr>
        <p:spPr>
          <a:xfrm>
            <a:off x="1792288" y="612775"/>
            <a:ext cx="5486400" cy="4114800"/>
          </a:xfrm>
          <a:prstGeom prst="rect">
            <a:avLst/>
          </a:prstGeom>
          <a:ln w="25400">
            <a:solidFill>
              <a:schemeClr val="bg1"/>
            </a:solidFill>
          </a:ln>
          <a:effectLst>
            <a:outerShdw blurRad="44450" dist="27940" dir="5400000" algn="ctr">
              <a:srgbClr val="000000">
                <a:alpha val="32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hasCustomPrompt="1"/>
          </p:nvPr>
        </p:nvSpPr>
        <p:spPr>
          <a:xfrm>
            <a:off x="1792288" y="5367339"/>
            <a:ext cx="54864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Caption or credits for photo – Myriad Pro, 14pt</a:t>
            </a:r>
          </a:p>
        </p:txBody>
      </p:sp>
    </p:spTree>
    <p:extLst>
      <p:ext uri="{BB962C8B-B14F-4D97-AF65-F5344CB8AC3E}">
        <p14:creationId xmlns:p14="http://schemas.microsoft.com/office/powerpoint/2010/main" val="390047221"/>
      </p:ext>
    </p:extLst>
  </p:cSld>
  <p:clrMapOvr>
    <a:masterClrMapping/>
  </p:clrMapOvr>
  <p:transition>
    <p:fade/>
  </p:transition>
  <p:timing>
    <p:tnLst>
      <p:par>
        <p:cTn id="1" dur="indefinite" restart="never" nodeType="tmRoot"/>
      </p:par>
    </p:tnLst>
  </p:timing>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1981200"/>
            <a:ext cx="64008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Closing– Myriad Pro, Bold, 28pt</a:t>
            </a:r>
          </a:p>
        </p:txBody>
      </p:sp>
      <p:sp>
        <p:nvSpPr>
          <p:cNvPr id="11" name="Text Placeholder 5"/>
          <p:cNvSpPr>
            <a:spLocks noGrp="1"/>
          </p:cNvSpPr>
          <p:nvPr>
            <p:ph type="body" sz="quarter" idx="11" hasCustomPrompt="1"/>
          </p:nvPr>
        </p:nvSpPr>
        <p:spPr>
          <a:xfrm>
            <a:off x="2286000" y="6281928"/>
            <a:ext cx="5105400" cy="182880"/>
          </a:xfrm>
          <a:prstGeom prst="rect">
            <a:avLst/>
          </a:prstGeom>
        </p:spPr>
        <p:txBody>
          <a:bodyPr/>
          <a:lstStyle>
            <a:lvl1pPr>
              <a:buNone/>
              <a:defRPr sz="1000" baseline="0">
                <a:solidFill>
                  <a:schemeClr val="bg1"/>
                </a:solidFill>
              </a:defRPr>
            </a:lvl1pPr>
          </a:lstStyle>
          <a:p>
            <a:r>
              <a:rPr lang="en-US" dirty="0" smtClean="0"/>
              <a:t>Place Descriptor Here</a:t>
            </a:r>
            <a:endParaRPr lang="en-US" dirty="0"/>
          </a:p>
        </p:txBody>
      </p:sp>
      <p:sp>
        <p:nvSpPr>
          <p:cNvPr id="12" name="Text Placeholder 6"/>
          <p:cNvSpPr>
            <a:spLocks noGrp="1"/>
          </p:cNvSpPr>
          <p:nvPr>
            <p:ph type="body" sz="quarter" idx="12" hasCustomPrompt="1"/>
          </p:nvPr>
        </p:nvSpPr>
        <p:spPr>
          <a:xfrm>
            <a:off x="2286000" y="6473952"/>
            <a:ext cx="5105400" cy="228600"/>
          </a:xfrm>
          <a:prstGeom prst="rect">
            <a:avLst/>
          </a:prstGeom>
        </p:spPr>
        <p:txBody>
          <a:bodyPr/>
          <a:lstStyle>
            <a:lvl1pPr>
              <a:buNone/>
              <a:defRPr sz="1000" baseline="0">
                <a:solidFill>
                  <a:schemeClr val="bg1"/>
                </a:solidFill>
              </a:defRPr>
            </a:lvl1pPr>
          </a:lstStyle>
          <a:p>
            <a:r>
              <a:rPr lang="en-US" dirty="0" smtClean="0"/>
              <a:t>Place Descriptor Here</a:t>
            </a:r>
            <a:endParaRPr lang="en-US" dirty="0"/>
          </a:p>
        </p:txBody>
      </p:sp>
    </p:spTree>
    <p:extLst>
      <p:ext uri="{BB962C8B-B14F-4D97-AF65-F5344CB8AC3E}">
        <p14:creationId xmlns:p14="http://schemas.microsoft.com/office/powerpoint/2010/main" val="1659480478"/>
      </p:ext>
    </p:extLst>
  </p:cSld>
  <p:clrMapOvr>
    <a:masterClrMapping/>
  </p:clrMapOvr>
  <p:transition>
    <p:fade/>
  </p:transition>
  <p:timing>
    <p:tnLst>
      <p:par>
        <p:cTn id="1" dur="indefinite" restart="never" nodeType="tmRoot"/>
      </p:par>
    </p:tnLst>
  </p:timing>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p:cSld name="Contents">
    <p:spTree>
      <p:nvGrpSpPr>
        <p:cNvPr id="1" name=""/>
        <p:cNvGrpSpPr/>
        <p:nvPr/>
      </p:nvGrpSpPr>
      <p:grpSpPr>
        <a:xfrm>
          <a:off x="0" y="0"/>
          <a:ext cx="0" cy="0"/>
          <a:chOff x="0" y="0"/>
          <a:chExt cx="0" cy="0"/>
        </a:xfrm>
      </p:grpSpPr>
      <p:sp>
        <p:nvSpPr>
          <p:cNvPr id="4" name="Line 35"/>
          <p:cNvSpPr>
            <a:spLocks noChangeShapeType="1"/>
          </p:cNvSpPr>
          <p:nvPr/>
        </p:nvSpPr>
        <p:spPr bwMode="gray">
          <a:xfrm>
            <a:off x="392114" y="806450"/>
            <a:ext cx="8355012" cy="0"/>
          </a:xfrm>
          <a:prstGeom prst="line">
            <a:avLst/>
          </a:prstGeom>
          <a:noFill/>
          <a:ln w="19050">
            <a:solidFill>
              <a:schemeClr val="accent1"/>
            </a:solidFill>
            <a:round/>
            <a:headEnd/>
            <a:tailEnd/>
          </a:ln>
          <a:effectLst/>
        </p:spPr>
        <p:txBody>
          <a:bodyPr wrap="none" anchor="ctr"/>
          <a:lstStyle/>
          <a:p>
            <a:pPr eaLnBrk="0" fontAlgn="auto" hangingPunct="0">
              <a:lnSpc>
                <a:spcPct val="106000"/>
              </a:lnSpc>
              <a:spcBef>
                <a:spcPct val="50000"/>
              </a:spcBef>
              <a:spcAft>
                <a:spcPts val="0"/>
              </a:spcAft>
              <a:buSzPct val="100000"/>
              <a:buFont typeface="Wingdings 2" pitchFamily="18" charset="2"/>
              <a:buNone/>
              <a:defRPr/>
            </a:pPr>
            <a:endParaRPr lang="en-US" sz="1100" dirty="0">
              <a:solidFill>
                <a:srgbClr val="000000"/>
              </a:solidFill>
              <a:effectLst/>
              <a:latin typeface="Arial" charset="0"/>
              <a:cs typeface="Arial" charset="0"/>
            </a:endParaRPr>
          </a:p>
        </p:txBody>
      </p:sp>
      <p:sp>
        <p:nvSpPr>
          <p:cNvPr id="2" name="Title 1"/>
          <p:cNvSpPr>
            <a:spLocks noGrp="1"/>
          </p:cNvSpPr>
          <p:nvPr>
            <p:ph type="title"/>
          </p:nvPr>
        </p:nvSpPr>
        <p:spPr>
          <a:xfrm>
            <a:off x="393198" y="514359"/>
            <a:ext cx="8345487" cy="258763"/>
          </a:xfrm>
          <a:prstGeom prst="rect">
            <a:avLst/>
          </a:prstGeom>
        </p:spPr>
        <p:txBody>
          <a:bodyPr/>
          <a:lstStyle/>
          <a:p>
            <a:r>
              <a:rPr lang="en-US" smtClean="0"/>
              <a:t>Click to edit Master title style</a:t>
            </a:r>
            <a:endParaRPr lang="en-US" dirty="0"/>
          </a:p>
        </p:txBody>
      </p:sp>
      <p:sp>
        <p:nvSpPr>
          <p:cNvPr id="9" name="Text Placeholder 13"/>
          <p:cNvSpPr>
            <a:spLocks noGrp="1"/>
          </p:cNvSpPr>
          <p:nvPr>
            <p:ph type="body" sz="quarter" idx="10"/>
          </p:nvPr>
        </p:nvSpPr>
        <p:spPr>
          <a:xfrm>
            <a:off x="393192" y="1152144"/>
            <a:ext cx="4014216" cy="5138928"/>
          </a:xfrm>
          <a:prstGeom prst="rect">
            <a:avLst/>
          </a:prstGeom>
        </p:spPr>
        <p:txBody>
          <a:bodyPr/>
          <a:lstStyle>
            <a:lvl1pPr>
              <a:buFont typeface="Arial" pitchFamily="34" charset="0"/>
              <a:buNone/>
              <a:defRPr/>
            </a:lvl1pPr>
            <a:lvl2pPr>
              <a:defRPr/>
            </a:lvl2pPr>
            <a:lvl3pPr>
              <a:buNone/>
              <a:defRPr/>
            </a:lvl3pPr>
            <a:lvl4pPr>
              <a:defRPr/>
            </a:lvl4pPr>
          </a:lstStyle>
          <a:p>
            <a:pPr lvl="0"/>
            <a:r>
              <a:rPr lang="en-US" smtClean="0"/>
              <a:t>Click to edit Master text styles</a:t>
            </a:r>
          </a:p>
          <a:p>
            <a:pPr lvl="1"/>
            <a:r>
              <a:rPr lang="en-US" smtClean="0"/>
              <a:t>Second level</a:t>
            </a:r>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lgn="r">
              <a:defRPr/>
            </a:lvl1pPr>
          </a:lstStyle>
          <a:p>
            <a:pPr fontAlgn="auto">
              <a:spcBef>
                <a:spcPts val="0"/>
              </a:spcBef>
              <a:spcAft>
                <a:spcPts val="0"/>
              </a:spcAft>
              <a:defRPr/>
            </a:pPr>
            <a:fld id="{B8477CA6-37AB-49C2-B88B-8C89FDB7A7DF}" type="slidenum">
              <a:rPr lang="en-US" sz="1800" smtClean="0">
                <a:solidFill>
                  <a:srgbClr val="0039A6"/>
                </a:solidFill>
                <a:effectLst/>
                <a:latin typeface="Myriad Web Pro"/>
                <a:cs typeface="+mn-cs"/>
              </a:rPr>
              <a:pPr fontAlgn="auto">
                <a:spcBef>
                  <a:spcPts val="0"/>
                </a:spcBef>
                <a:spcAft>
                  <a:spcPts val="0"/>
                </a:spcAft>
                <a:defRPr/>
              </a:pPr>
              <a:t>‹#›</a:t>
            </a:fld>
            <a:endParaRPr lang="en-US" sz="1800" dirty="0">
              <a:solidFill>
                <a:srgbClr val="0039A6"/>
              </a:solidFill>
              <a:effectLst/>
              <a:latin typeface="Myriad Web Pro"/>
              <a:cs typeface="+mn-cs"/>
            </a:endParaRPr>
          </a:p>
        </p:txBody>
      </p:sp>
    </p:spTree>
    <p:extLst>
      <p:ext uri="{BB962C8B-B14F-4D97-AF65-F5344CB8AC3E}">
        <p14:creationId xmlns:p14="http://schemas.microsoft.com/office/powerpoint/2010/main" val="2048765151"/>
      </p:ext>
    </p:extLst>
  </p:cSld>
  <p:clrMapOvr>
    <a:masterClrMapping/>
  </p:clrMapOvr>
  <p:timing>
    <p:tnLst>
      <p:par>
        <p:cTn id="1" dur="indefinite" restart="never" nodeType="tmRoot"/>
      </p:par>
    </p:tn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fontAlgn="auto">
              <a:spcBef>
                <a:spcPts val="0"/>
              </a:spcBef>
              <a:spcAft>
                <a:spcPts val="0"/>
              </a:spcAft>
              <a:defRPr/>
            </a:pPr>
            <a:endParaRPr lang="en-US" sz="1800" dirty="0">
              <a:solidFill>
                <a:srgbClr val="0039A6"/>
              </a:solidFill>
              <a:effectLst/>
              <a:latin typeface="Myriad Web Pro"/>
              <a:cs typeface="+mn-cs"/>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fontAlgn="auto">
              <a:spcBef>
                <a:spcPts val="0"/>
              </a:spcBef>
              <a:spcAft>
                <a:spcPts val="0"/>
              </a:spcAft>
              <a:defRPr/>
            </a:pPr>
            <a:endParaRPr lang="en-US" sz="1800" dirty="0">
              <a:solidFill>
                <a:srgbClr val="0039A6"/>
              </a:solidFill>
              <a:effectLst/>
              <a:latin typeface="Myriad Web Pro"/>
              <a:cs typeface="+mn-cs"/>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lgn="r">
              <a:defRPr/>
            </a:lvl1pPr>
          </a:lstStyle>
          <a:p>
            <a:pPr fontAlgn="auto">
              <a:spcBef>
                <a:spcPts val="0"/>
              </a:spcBef>
              <a:spcAft>
                <a:spcPts val="0"/>
              </a:spcAft>
              <a:defRPr/>
            </a:pPr>
            <a:fld id="{B8477CA6-37AB-49C2-B88B-8C89FDB7A7DF}" type="slidenum">
              <a:rPr lang="en-US" sz="1800" smtClean="0">
                <a:solidFill>
                  <a:srgbClr val="0039A6"/>
                </a:solidFill>
                <a:effectLst/>
                <a:latin typeface="Myriad Web Pro"/>
                <a:cs typeface="+mn-cs"/>
              </a:rPr>
              <a:pPr fontAlgn="auto">
                <a:spcBef>
                  <a:spcPts val="0"/>
                </a:spcBef>
                <a:spcAft>
                  <a:spcPts val="0"/>
                </a:spcAft>
                <a:defRPr/>
              </a:pPr>
              <a:t>‹#›</a:t>
            </a:fld>
            <a:endParaRPr lang="en-US" sz="1800" dirty="0">
              <a:solidFill>
                <a:srgbClr val="0039A6"/>
              </a:solidFill>
              <a:effectLst/>
              <a:latin typeface="Myriad Web Pro"/>
              <a:cs typeface="+mn-cs"/>
            </a:endParaRPr>
          </a:p>
        </p:txBody>
      </p:sp>
    </p:spTree>
    <p:extLst>
      <p:ext uri="{BB962C8B-B14F-4D97-AF65-F5344CB8AC3E}">
        <p14:creationId xmlns:p14="http://schemas.microsoft.com/office/powerpoint/2010/main" val="1643208448"/>
      </p:ext>
    </p:extLst>
  </p:cSld>
  <p:clrMapOvr>
    <a:masterClrMapping/>
  </p:clrMapOvr>
  <p:timing>
    <p:tnLst>
      <p:par>
        <p:cTn id="1" dur="indefinite" restart="never" nodeType="tmRoot"/>
      </p:par>
    </p:tnLst>
  </p:timing>
</p:sldLayout>
</file>

<file path=ppt/slideLayouts/slideLayout15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a:prstGeom prst="rect">
            <a:avLst/>
          </a:prstGeom>
        </p:spPr>
        <p:txBody>
          <a:bodyPr/>
          <a:lstStyle/>
          <a:p>
            <a:pPr lvl="0"/>
            <a:r>
              <a:rPr lang="en-US" noProof="0" dirty="0" smtClean="0"/>
              <a:t>Click icon to add table</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fontAlgn="auto">
              <a:spcBef>
                <a:spcPts val="0"/>
              </a:spcBef>
              <a:spcAft>
                <a:spcPts val="0"/>
              </a:spcAft>
              <a:defRPr/>
            </a:pPr>
            <a:endParaRPr lang="en-US" sz="1800" dirty="0">
              <a:solidFill>
                <a:srgbClr val="0039A6"/>
              </a:solidFill>
              <a:effectLst/>
              <a:latin typeface="Myriad Web Pro"/>
              <a:cs typeface="+mn-cs"/>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fontAlgn="auto">
              <a:spcBef>
                <a:spcPts val="0"/>
              </a:spcBef>
              <a:spcAft>
                <a:spcPts val="0"/>
              </a:spcAft>
              <a:defRPr/>
            </a:pPr>
            <a:endParaRPr lang="en-US" sz="1800" dirty="0">
              <a:solidFill>
                <a:srgbClr val="0039A6"/>
              </a:solidFill>
              <a:effectLst/>
              <a:latin typeface="Myriad Web Pro"/>
              <a:cs typeface="+mn-cs"/>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lgn="r">
              <a:defRPr/>
            </a:lvl1pPr>
          </a:lstStyle>
          <a:p>
            <a:pPr fontAlgn="auto">
              <a:spcBef>
                <a:spcPts val="0"/>
              </a:spcBef>
              <a:spcAft>
                <a:spcPts val="0"/>
              </a:spcAft>
              <a:defRPr/>
            </a:pPr>
            <a:fld id="{20D9D6E0-0359-47C9-96A7-E8CC85445F77}" type="slidenum">
              <a:rPr lang="en-US" sz="1800" smtClean="0">
                <a:solidFill>
                  <a:srgbClr val="0039A6"/>
                </a:solidFill>
                <a:effectLst/>
                <a:latin typeface="Myriad Web Pro"/>
                <a:cs typeface="+mn-cs"/>
              </a:rPr>
              <a:pPr fontAlgn="auto">
                <a:spcBef>
                  <a:spcPts val="0"/>
                </a:spcBef>
                <a:spcAft>
                  <a:spcPts val="0"/>
                </a:spcAft>
                <a:defRPr/>
              </a:pPr>
              <a:t>‹#›</a:t>
            </a:fld>
            <a:endParaRPr lang="en-US" sz="1800" dirty="0">
              <a:solidFill>
                <a:srgbClr val="0039A6"/>
              </a:solidFill>
              <a:effectLst/>
              <a:latin typeface="Myriad Web Pro"/>
              <a:cs typeface="+mn-cs"/>
            </a:endParaRPr>
          </a:p>
        </p:txBody>
      </p:sp>
    </p:spTree>
    <p:extLst>
      <p:ext uri="{BB962C8B-B14F-4D97-AF65-F5344CB8AC3E}">
        <p14:creationId xmlns:p14="http://schemas.microsoft.com/office/powerpoint/2010/main" val="297298231"/>
      </p:ext>
    </p:extLst>
  </p:cSld>
  <p:clrMapOvr>
    <a:masterClrMapping/>
  </p:clrMapOvr>
  <p:timing>
    <p:tnLst>
      <p:par>
        <p:cTn id="1" dur="indefinite" restart="never" nodeType="tmRoot"/>
      </p:par>
    </p:tnLst>
  </p:timing>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fontAlgn="auto">
              <a:spcBef>
                <a:spcPts val="0"/>
              </a:spcBef>
              <a:spcAft>
                <a:spcPts val="0"/>
              </a:spcAft>
              <a:defRPr/>
            </a:pPr>
            <a:endParaRPr lang="en-US" sz="1800" dirty="0">
              <a:solidFill>
                <a:srgbClr val="0039A6"/>
              </a:solidFill>
              <a:effectLst/>
              <a:latin typeface="Myriad Web Pro"/>
              <a:cs typeface="+mn-cs"/>
            </a:endParaRPr>
          </a:p>
        </p:txBody>
      </p:sp>
      <p:sp>
        <p:nvSpPr>
          <p:cNvPr id="4"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fontAlgn="auto">
              <a:spcBef>
                <a:spcPts val="0"/>
              </a:spcBef>
              <a:spcAft>
                <a:spcPts val="0"/>
              </a:spcAft>
              <a:defRPr/>
            </a:pPr>
            <a:endParaRPr lang="en-US" sz="1800" dirty="0">
              <a:solidFill>
                <a:srgbClr val="0039A6"/>
              </a:solidFill>
              <a:effectLst/>
              <a:latin typeface="Myriad Web Pro"/>
              <a:cs typeface="+mn-cs"/>
            </a:endParaRPr>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lgn="r">
              <a:defRPr/>
            </a:lvl1pPr>
          </a:lstStyle>
          <a:p>
            <a:pPr fontAlgn="auto">
              <a:spcBef>
                <a:spcPts val="0"/>
              </a:spcBef>
              <a:spcAft>
                <a:spcPts val="0"/>
              </a:spcAft>
              <a:defRPr/>
            </a:pPr>
            <a:fld id="{A420517B-503E-44E1-A5A3-88F773F5D377}" type="slidenum">
              <a:rPr lang="en-US" sz="1800" smtClean="0">
                <a:solidFill>
                  <a:srgbClr val="0039A6"/>
                </a:solidFill>
                <a:effectLst/>
                <a:latin typeface="Myriad Web Pro"/>
                <a:cs typeface="+mn-cs"/>
              </a:rPr>
              <a:pPr fontAlgn="auto">
                <a:spcBef>
                  <a:spcPts val="0"/>
                </a:spcBef>
                <a:spcAft>
                  <a:spcPts val="0"/>
                </a:spcAft>
                <a:defRPr/>
              </a:pPr>
              <a:t>‹#›</a:t>
            </a:fld>
            <a:endParaRPr lang="en-US" sz="1800" dirty="0">
              <a:solidFill>
                <a:srgbClr val="0039A6"/>
              </a:solidFill>
              <a:effectLst/>
              <a:latin typeface="Myriad Web Pro"/>
              <a:cs typeface="+mn-cs"/>
            </a:endParaRPr>
          </a:p>
        </p:txBody>
      </p:sp>
    </p:spTree>
    <p:extLst>
      <p:ext uri="{BB962C8B-B14F-4D97-AF65-F5344CB8AC3E}">
        <p14:creationId xmlns:p14="http://schemas.microsoft.com/office/powerpoint/2010/main" val="624422821"/>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fontAlgn="auto">
              <a:spcBef>
                <a:spcPts val="0"/>
              </a:spcBef>
              <a:spcAft>
                <a:spcPts val="0"/>
              </a:spcAft>
              <a:defRPr/>
            </a:pPr>
            <a:endParaRPr lang="en-US" sz="1800" dirty="0">
              <a:solidFill>
                <a:srgbClr val="0039A6"/>
              </a:solidFill>
              <a:effectLst/>
              <a:latin typeface="Myriad Web Pro"/>
              <a:cs typeface="+mn-cs"/>
            </a:endParaRPr>
          </a:p>
        </p:txBody>
      </p:sp>
      <p:sp>
        <p:nvSpPr>
          <p:cNvPr id="3"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fontAlgn="auto">
              <a:spcBef>
                <a:spcPts val="0"/>
              </a:spcBef>
              <a:spcAft>
                <a:spcPts val="0"/>
              </a:spcAft>
              <a:defRPr/>
            </a:pPr>
            <a:endParaRPr lang="en-US" sz="1800" dirty="0">
              <a:solidFill>
                <a:srgbClr val="0039A6"/>
              </a:solidFill>
              <a:effectLst/>
              <a:latin typeface="Myriad Web Pro"/>
              <a:cs typeface="+mn-cs"/>
            </a:endParaRPr>
          </a:p>
        </p:txBody>
      </p:sp>
      <p:sp>
        <p:nvSpPr>
          <p:cNvPr id="4" name="Rectangle 6"/>
          <p:cNvSpPr>
            <a:spLocks noGrp="1" noChangeArrowheads="1"/>
          </p:cNvSpPr>
          <p:nvPr>
            <p:ph type="sldNum" sz="quarter" idx="12"/>
          </p:nvPr>
        </p:nvSpPr>
        <p:spPr>
          <a:xfrm>
            <a:off x="6553200" y="6245225"/>
            <a:ext cx="2133600" cy="476250"/>
          </a:xfrm>
          <a:prstGeom prst="rect">
            <a:avLst/>
          </a:prstGeom>
          <a:ln/>
        </p:spPr>
        <p:txBody>
          <a:bodyPr/>
          <a:lstStyle>
            <a:lvl1pPr algn="r">
              <a:defRPr/>
            </a:lvl1pPr>
          </a:lstStyle>
          <a:p>
            <a:pPr fontAlgn="auto">
              <a:spcBef>
                <a:spcPts val="0"/>
              </a:spcBef>
              <a:spcAft>
                <a:spcPts val="0"/>
              </a:spcAft>
              <a:defRPr/>
            </a:pPr>
            <a:fld id="{07D65CA8-24BD-4619-B65A-9A6DFCCF4B56}" type="slidenum">
              <a:rPr lang="en-US" sz="1800" smtClean="0">
                <a:solidFill>
                  <a:srgbClr val="0039A6"/>
                </a:solidFill>
                <a:effectLst/>
                <a:latin typeface="Myriad Web Pro"/>
                <a:cs typeface="+mn-cs"/>
              </a:rPr>
              <a:pPr fontAlgn="auto">
                <a:spcBef>
                  <a:spcPts val="0"/>
                </a:spcBef>
                <a:spcAft>
                  <a:spcPts val="0"/>
                </a:spcAft>
                <a:defRPr/>
              </a:pPr>
              <a:t>‹#›</a:t>
            </a:fld>
            <a:endParaRPr lang="en-US" sz="1800" dirty="0">
              <a:solidFill>
                <a:srgbClr val="0039A6"/>
              </a:solidFill>
              <a:effectLst/>
              <a:latin typeface="Myriad Web Pro"/>
              <a:cs typeface="+mn-cs"/>
            </a:endParaRPr>
          </a:p>
        </p:txBody>
      </p:sp>
    </p:spTree>
    <p:extLst>
      <p:ext uri="{BB962C8B-B14F-4D97-AF65-F5344CB8AC3E}">
        <p14:creationId xmlns:p14="http://schemas.microsoft.com/office/powerpoint/2010/main" val="23843157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dirty="0" smtClean="0"/>
              <a:t>Title of Presentation – Myriad Pro</a:t>
            </a:r>
            <a:br>
              <a:rPr lang="en-US" dirty="0" smtClean="0"/>
            </a:br>
            <a:r>
              <a:rPr lang="en-US" dirty="0" smtClean="0"/>
              <a:t> Bold, Shadow 28pt</a:t>
            </a:r>
            <a:endParaRPr lang="en-US" dirty="0"/>
          </a:p>
        </p:txBody>
      </p:sp>
      <p:sp>
        <p:nvSpPr>
          <p:cNvPr id="6" name="Text Placeholder 5"/>
          <p:cNvSpPr>
            <a:spLocks noGrp="1"/>
          </p:cNvSpPr>
          <p:nvPr userDrawn="1">
            <p:ph type="body" sz="quarter" idx="11" hasCustomPrompt="1"/>
          </p:nvPr>
        </p:nvSpPr>
        <p:spPr>
          <a:xfrm>
            <a:off x="2286000" y="6272784"/>
            <a:ext cx="5105400" cy="18288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
        <p:nvSpPr>
          <p:cNvPr id="7" name="Text Placeholder 6"/>
          <p:cNvSpPr>
            <a:spLocks noGrp="1"/>
          </p:cNvSpPr>
          <p:nvPr userDrawn="1">
            <p:ph type="body" sz="quarter" idx="12" hasCustomPrompt="1"/>
          </p:nvPr>
        </p:nvSpPr>
        <p:spPr>
          <a:xfrm>
            <a:off x="2286000" y="6464808"/>
            <a:ext cx="5105400" cy="22860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Tree>
    <p:extLst>
      <p:ext uri="{BB962C8B-B14F-4D97-AF65-F5344CB8AC3E}">
        <p14:creationId xmlns:p14="http://schemas.microsoft.com/office/powerpoint/2010/main" val="10790286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endParaRPr lang="en-US" sz="1800" dirty="0">
              <a:solidFill>
                <a:srgbClr val="0039A6"/>
              </a:solidFill>
              <a:effectLst/>
              <a:latin typeface="Myriad Web Pro"/>
              <a:cs typeface="+mn-cs"/>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en-US" sz="1800" dirty="0">
              <a:solidFill>
                <a:srgbClr val="0039A6"/>
              </a:solidFill>
              <a:effectLst/>
              <a:latin typeface="Myriad Web Pro"/>
              <a:cs typeface="+mn-cs"/>
            </a:endParaRPr>
          </a:p>
        </p:txBody>
      </p:sp>
      <p:sp>
        <p:nvSpPr>
          <p:cNvPr id="9" name="Slide Number Placeholder 8"/>
          <p:cNvSpPr>
            <a:spLocks noGrp="1"/>
          </p:cNvSpPr>
          <p:nvPr>
            <p:ph type="sldNum" sz="quarter" idx="12"/>
          </p:nvPr>
        </p:nvSpPr>
        <p:spPr>
          <a:xfrm>
            <a:off x="6477000" y="6248400"/>
            <a:ext cx="2133600" cy="365125"/>
          </a:xfrm>
          <a:prstGeom prst="rect">
            <a:avLst/>
          </a:prstGeom>
        </p:spPr>
        <p:txBody>
          <a:bodyPr/>
          <a:lstStyle>
            <a:lvl1pPr algn="r">
              <a:defRPr/>
            </a:lvl1pPr>
          </a:lstStyle>
          <a:p>
            <a:pPr fontAlgn="auto">
              <a:spcBef>
                <a:spcPts val="0"/>
              </a:spcBef>
              <a:spcAft>
                <a:spcPts val="0"/>
              </a:spcAft>
            </a:pPr>
            <a:fld id="{BDB89C66-62C2-42AB-A425-5C350ED77922}" type="slidenum">
              <a:rPr lang="en-US" sz="1800" smtClean="0">
                <a:solidFill>
                  <a:srgbClr val="0039A6"/>
                </a:solidFill>
                <a:effectLst/>
                <a:latin typeface="Myriad Web Pro"/>
                <a:cs typeface="+mn-cs"/>
              </a:rPr>
              <a:pPr fontAlgn="auto">
                <a:spcBef>
                  <a:spcPts val="0"/>
                </a:spcBef>
                <a:spcAft>
                  <a:spcPts val="0"/>
                </a:spcAft>
              </a:pPr>
              <a:t>‹#›</a:t>
            </a:fld>
            <a:endParaRPr lang="en-US" sz="1800" dirty="0">
              <a:solidFill>
                <a:srgbClr val="0039A6"/>
              </a:solidFill>
              <a:effectLst/>
              <a:latin typeface="Myriad Web Pro"/>
              <a:cs typeface="+mn-cs"/>
            </a:endParaRPr>
          </a:p>
        </p:txBody>
      </p:sp>
    </p:spTree>
    <p:extLst>
      <p:ext uri="{BB962C8B-B14F-4D97-AF65-F5344CB8AC3E}">
        <p14:creationId xmlns:p14="http://schemas.microsoft.com/office/powerpoint/2010/main" val="2543927962"/>
      </p:ext>
    </p:extLst>
  </p:cSld>
  <p:clrMapOvr>
    <a:masterClrMapping/>
  </p:clrMapOvr>
  <p:transition spd="slow"/>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dirty="0" smtClean="0"/>
              <a:t>Title of Presentation – Myriad Pro</a:t>
            </a:r>
            <a:br>
              <a:rPr lang="en-US" dirty="0" smtClean="0"/>
            </a:br>
            <a:r>
              <a:rPr lang="en-US" dirty="0" smtClean="0"/>
              <a:t> Bold, Shadow 28pt</a:t>
            </a:r>
            <a:endParaRPr lang="en-US" dirty="0"/>
          </a:p>
        </p:txBody>
      </p:sp>
      <p:sp>
        <p:nvSpPr>
          <p:cNvPr id="6" name="Text Placeholder 5"/>
          <p:cNvSpPr>
            <a:spLocks noGrp="1"/>
          </p:cNvSpPr>
          <p:nvPr userDrawn="1">
            <p:ph type="body" sz="quarter" idx="11" hasCustomPrompt="1"/>
          </p:nvPr>
        </p:nvSpPr>
        <p:spPr>
          <a:xfrm>
            <a:off x="2286000" y="6272784"/>
            <a:ext cx="5105400" cy="18288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
        <p:nvSpPr>
          <p:cNvPr id="7" name="Text Placeholder 6"/>
          <p:cNvSpPr>
            <a:spLocks noGrp="1"/>
          </p:cNvSpPr>
          <p:nvPr userDrawn="1">
            <p:ph type="body" sz="quarter" idx="12" hasCustomPrompt="1"/>
          </p:nvPr>
        </p:nvSpPr>
        <p:spPr>
          <a:xfrm>
            <a:off x="2286000" y="6464808"/>
            <a:ext cx="5105400" cy="22860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Tree>
    <p:extLst>
      <p:ext uri="{BB962C8B-B14F-4D97-AF65-F5344CB8AC3E}">
        <p14:creationId xmlns:p14="http://schemas.microsoft.com/office/powerpoint/2010/main" val="4082086732"/>
      </p:ext>
    </p:extLst>
  </p:cSld>
  <p:clrMapOvr>
    <a:masterClrMapping/>
  </p:clrMapOvr>
  <p:transition>
    <p:fade/>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1"/>
            <a:ext cx="2133600" cy="365125"/>
          </a:xfrm>
          <a:prstGeom prst="rect">
            <a:avLst/>
          </a:prstGeom>
        </p:spPr>
        <p:txBody>
          <a:bodyPr/>
          <a:lstStyle/>
          <a:p>
            <a:pPr fontAlgn="auto">
              <a:spcBef>
                <a:spcPts val="0"/>
              </a:spcBef>
              <a:spcAft>
                <a:spcPts val="0"/>
              </a:spcAft>
            </a:pPr>
            <a:endParaRPr lang="en-US" sz="1800" dirty="0">
              <a:solidFill>
                <a:srgbClr val="0039A6"/>
              </a:solidFill>
              <a:effectLst/>
              <a:latin typeface="Myriad Web Pro"/>
              <a:cs typeface="+mn-cs"/>
            </a:endParaRPr>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pPr fontAlgn="auto">
              <a:spcBef>
                <a:spcPts val="0"/>
              </a:spcBef>
              <a:spcAft>
                <a:spcPts val="0"/>
              </a:spcAft>
            </a:pPr>
            <a:endParaRPr lang="en-US" sz="1800" dirty="0">
              <a:solidFill>
                <a:srgbClr val="0039A6"/>
              </a:solidFill>
              <a:effectLst/>
              <a:latin typeface="Myriad Web Pro"/>
              <a:cs typeface="+mn-cs"/>
            </a:endParaRPr>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p>
            <a:pPr fontAlgn="auto">
              <a:spcBef>
                <a:spcPts val="0"/>
              </a:spcBef>
              <a:spcAft>
                <a:spcPts val="0"/>
              </a:spcAft>
            </a:pPr>
            <a:fld id="{C22E1E8D-C703-4B7D-9894-409E2F1590DB}" type="slidenum">
              <a:rPr lang="en-US" sz="1800" smtClean="0">
                <a:solidFill>
                  <a:srgbClr val="0039A6"/>
                </a:solidFill>
                <a:effectLst/>
                <a:latin typeface="Myriad Web Pro"/>
                <a:cs typeface="+mn-cs"/>
              </a:rPr>
              <a:pPr fontAlgn="auto">
                <a:spcBef>
                  <a:spcPts val="0"/>
                </a:spcBef>
                <a:spcAft>
                  <a:spcPts val="0"/>
                </a:spcAft>
              </a:pPr>
              <a:t>‹#›</a:t>
            </a:fld>
            <a:endParaRPr lang="en-US" sz="1800" dirty="0">
              <a:solidFill>
                <a:srgbClr val="0039A6"/>
              </a:solidFill>
              <a:effectLst/>
              <a:latin typeface="Myriad Web Pro"/>
              <a:cs typeface="+mn-cs"/>
            </a:endParaRPr>
          </a:p>
        </p:txBody>
      </p:sp>
    </p:spTree>
    <p:extLst>
      <p:ext uri="{BB962C8B-B14F-4D97-AF65-F5344CB8AC3E}">
        <p14:creationId xmlns:p14="http://schemas.microsoft.com/office/powerpoint/2010/main" val="402958197"/>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userDrawn="1">
  <p:cSld name="Custom Layou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371600" y="1981200"/>
            <a:ext cx="6400800" cy="2057400"/>
          </a:xfrm>
          <a:prstGeom prst="rect">
            <a:avLst/>
          </a:prstGeom>
        </p:spPr>
        <p:txBody>
          <a:bodyPr/>
          <a:lstStyle>
            <a:lvl1pPr marL="0" indent="0" algn="ctr">
              <a:buNone/>
              <a:defRPr sz="2800" b="1" baseline="0">
                <a:solidFill>
                  <a:schemeClr val="bg2"/>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smtClean="0"/>
          </a:p>
        </p:txBody>
      </p:sp>
    </p:spTree>
    <p:extLst>
      <p:ext uri="{BB962C8B-B14F-4D97-AF65-F5344CB8AC3E}">
        <p14:creationId xmlns:p14="http://schemas.microsoft.com/office/powerpoint/2010/main" val="2777662010"/>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2286000"/>
            <a:ext cx="3962400" cy="38401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2286000"/>
            <a:ext cx="3962400" cy="38401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p>
        </p:txBody>
      </p:sp>
      <p:sp>
        <p:nvSpPr>
          <p:cNvPr id="7" name="Rectangle 5"/>
          <p:cNvSpPr>
            <a:spLocks noGrp="1" noChangeArrowheads="1"/>
          </p:cNvSpPr>
          <p:nvPr>
            <p:ph type="ftr" sz="quarter" idx="12"/>
          </p:nvPr>
        </p:nvSpPr>
        <p:spPr>
          <a:xfrm>
            <a:off x="3124200" y="6245225"/>
            <a:ext cx="2895600" cy="476250"/>
          </a:xfrm>
          <a:prstGeom prst="rect">
            <a:avLst/>
          </a:prstGeom>
          <a:ln/>
        </p:spPr>
        <p:txBody>
          <a:bodyPr/>
          <a:lstStyle>
            <a:lvl1pPr>
              <a:defRPr/>
            </a:lvl1pPr>
          </a:lstStyle>
          <a:p>
            <a:pPr>
              <a:defRPr/>
            </a:pPr>
            <a:endParaRPr lang="en-US" dirty="0"/>
          </a:p>
        </p:txBody>
      </p:sp>
      <p:sp>
        <p:nvSpPr>
          <p:cNvPr id="8" name="Rectangle 6"/>
          <p:cNvSpPr>
            <a:spLocks noGrp="1" noChangeArrowheads="1"/>
          </p:cNvSpPr>
          <p:nvPr>
            <p:ph type="sldNum" sz="quarter" idx="13"/>
          </p:nvPr>
        </p:nvSpPr>
        <p:spPr>
          <a:xfrm>
            <a:off x="6553200" y="6245225"/>
            <a:ext cx="2133600" cy="476250"/>
          </a:xfrm>
          <a:prstGeom prst="rect">
            <a:avLst/>
          </a:prstGeom>
          <a:ln/>
        </p:spPr>
        <p:txBody>
          <a:bodyPr/>
          <a:lstStyle>
            <a:lvl1pPr>
              <a:defRPr/>
            </a:lvl1pPr>
          </a:lstStyle>
          <a:p>
            <a:pPr>
              <a:defRPr/>
            </a:pPr>
            <a:endParaRPr lang="en-US" dirty="0"/>
          </a:p>
        </p:txBody>
      </p:sp>
      <p:sp>
        <p:nvSpPr>
          <p:cNvPr id="9" name="Rectangle 6"/>
          <p:cNvSpPr>
            <a:spLocks noGrp="1" noChangeArrowheads="1"/>
          </p:cNvSpPr>
          <p:nvPr>
            <p:ph type="sldNum" sz="quarter" idx="14"/>
          </p:nvPr>
        </p:nvSpPr>
        <p:spPr>
          <a:xfrm>
            <a:off x="6553200" y="6245225"/>
            <a:ext cx="2133600" cy="476250"/>
          </a:xfrm>
          <a:prstGeom prst="rect">
            <a:avLst/>
          </a:prstGeom>
          <a:ln/>
        </p:spPr>
        <p:txBody>
          <a:bodyPr/>
          <a:lstStyle>
            <a:lvl1pPr>
              <a:defRPr/>
            </a:lvl1pPr>
          </a:lstStyle>
          <a:p>
            <a:pPr algn="r">
              <a:defRPr/>
            </a:pPr>
            <a:fld id="{90BC4EA0-5316-4AF4-B131-080363724348}" type="slidenum">
              <a:rPr lang="en-US" smtClean="0"/>
              <a:pPr algn="r">
                <a:defRPr/>
              </a:pPr>
              <a:t>‹#›</a:t>
            </a:fld>
            <a:endParaRPr lang="en-US" dirty="0"/>
          </a:p>
        </p:txBody>
      </p:sp>
    </p:spTree>
    <p:extLst>
      <p:ext uri="{BB962C8B-B14F-4D97-AF65-F5344CB8AC3E}">
        <p14:creationId xmlns:p14="http://schemas.microsoft.com/office/powerpoint/2010/main" val="35441102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838200"/>
          </a:xfrm>
          <a:prstGeom prst="rect">
            <a:avLst/>
          </a:prstGeom>
        </p:spPr>
        <p:txBody>
          <a:bodyPr/>
          <a:lstStyle/>
          <a:p>
            <a:r>
              <a:rPr lang="en-US" smtClean="0"/>
              <a:t>Click to edit Master title style</a:t>
            </a:r>
            <a:endParaRPr lang="en-US"/>
          </a:p>
        </p:txBody>
      </p:sp>
      <p:sp>
        <p:nvSpPr>
          <p:cNvPr id="3" name="Chart Placeholder 2"/>
          <p:cNvSpPr>
            <a:spLocks noGrp="1"/>
          </p:cNvSpPr>
          <p:nvPr>
            <p:ph type="chart" idx="1"/>
          </p:nvPr>
        </p:nvSpPr>
        <p:spPr>
          <a:xfrm>
            <a:off x="355600" y="1295400"/>
            <a:ext cx="8407400" cy="4724400"/>
          </a:xfrm>
          <a:prstGeom prst="rect">
            <a:avLst/>
          </a:prstGeom>
        </p:spPr>
        <p:txBody>
          <a:bodyPr/>
          <a:lstStyle/>
          <a:p>
            <a:pPr lvl="0"/>
            <a:endParaRPr lang="en-US" noProof="0" dirty="0" smtClean="0"/>
          </a:p>
        </p:txBody>
      </p:sp>
    </p:spTree>
    <p:extLst>
      <p:ext uri="{BB962C8B-B14F-4D97-AF65-F5344CB8AC3E}">
        <p14:creationId xmlns:p14="http://schemas.microsoft.com/office/powerpoint/2010/main" val="42852880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3_Title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effectLst/>
              </a:defRPr>
            </a:lvl1pPr>
          </a:lstStyle>
          <a:p>
            <a:r>
              <a:rPr lang="en-US" dirty="0" smtClean="0"/>
              <a:t>Title of Presentation – Myriad Pro</a:t>
            </a:r>
            <a:br>
              <a:rPr lang="en-US" dirty="0" smtClean="0"/>
            </a:br>
            <a:r>
              <a:rPr lang="en-US" dirty="0" smtClean="0"/>
              <a:t> Bold, Shadow 28pt</a:t>
            </a:r>
            <a:endParaRPr lang="en-US" dirty="0"/>
          </a:p>
        </p:txBody>
      </p:sp>
      <p:sp>
        <p:nvSpPr>
          <p:cNvPr id="8" name="Text Placeholder 5"/>
          <p:cNvSpPr>
            <a:spLocks noGrp="1"/>
          </p:cNvSpPr>
          <p:nvPr>
            <p:ph type="body" sz="quarter" idx="11" hasCustomPrompt="1"/>
          </p:nvPr>
        </p:nvSpPr>
        <p:spPr>
          <a:xfrm>
            <a:off x="2286000" y="6281928"/>
            <a:ext cx="5105400" cy="182880"/>
          </a:xfrm>
          <a:prstGeom prst="rect">
            <a:avLst/>
          </a:prstGeom>
        </p:spPr>
        <p:txBody>
          <a:bodyPr/>
          <a:lstStyle>
            <a:lvl1pPr>
              <a:buNone/>
              <a:defRPr sz="1000" baseline="0">
                <a:solidFill>
                  <a:schemeClr val="bg1"/>
                </a:solidFill>
              </a:defRPr>
            </a:lvl1pPr>
          </a:lstStyle>
          <a:p>
            <a:r>
              <a:rPr lang="en-US" dirty="0" smtClean="0"/>
              <a:t>Place Descriptor Here</a:t>
            </a:r>
            <a:endParaRPr lang="en-US" dirty="0"/>
          </a:p>
        </p:txBody>
      </p:sp>
      <p:sp>
        <p:nvSpPr>
          <p:cNvPr id="10" name="Text Placeholder 6"/>
          <p:cNvSpPr>
            <a:spLocks noGrp="1"/>
          </p:cNvSpPr>
          <p:nvPr>
            <p:ph type="body" sz="quarter" idx="12" hasCustomPrompt="1"/>
          </p:nvPr>
        </p:nvSpPr>
        <p:spPr>
          <a:xfrm>
            <a:off x="2286000" y="6473952"/>
            <a:ext cx="5105400" cy="228600"/>
          </a:xfrm>
          <a:prstGeom prst="rect">
            <a:avLst/>
          </a:prstGeom>
        </p:spPr>
        <p:txBody>
          <a:bodyPr/>
          <a:lstStyle>
            <a:lvl1pPr>
              <a:buNone/>
              <a:defRPr sz="1000" baseline="0">
                <a:solidFill>
                  <a:schemeClr val="bg1"/>
                </a:solidFill>
              </a:defRPr>
            </a:lvl1pPr>
          </a:lstStyle>
          <a:p>
            <a:r>
              <a:rPr lang="en-US" dirty="0" smtClean="0"/>
              <a:t>Place Descriptor Here</a:t>
            </a:r>
            <a:endParaRPr lang="en-US" dirty="0"/>
          </a:p>
        </p:txBody>
      </p:sp>
      <p:sp>
        <p:nvSpPr>
          <p:cNvPr id="7" name="Text Placeholder 5"/>
          <p:cNvSpPr>
            <a:spLocks noGrp="1"/>
          </p:cNvSpPr>
          <p:nvPr>
            <p:ph type="body" sz="quarter" idx="11" hasCustomPrompt="1"/>
          </p:nvPr>
        </p:nvSpPr>
        <p:spPr>
          <a:xfrm>
            <a:off x="2286000" y="6272784"/>
            <a:ext cx="5105400" cy="18288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
        <p:nvSpPr>
          <p:cNvPr id="12" name="Text Placeholder 6"/>
          <p:cNvSpPr>
            <a:spLocks noGrp="1"/>
          </p:cNvSpPr>
          <p:nvPr>
            <p:ph type="body" sz="quarter" idx="12" hasCustomPrompt="1"/>
          </p:nvPr>
        </p:nvSpPr>
        <p:spPr>
          <a:xfrm>
            <a:off x="2286000" y="6464808"/>
            <a:ext cx="5105400" cy="22860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Tree>
    <p:extLst>
      <p:ext uri="{BB962C8B-B14F-4D97-AF65-F5344CB8AC3E}">
        <p14:creationId xmlns:p14="http://schemas.microsoft.com/office/powerpoint/2010/main" val="41360938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sic Content">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Custom Layou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371600" y="1981200"/>
            <a:ext cx="6400800" cy="2057400"/>
          </a:xfrm>
          <a:prstGeom prst="rect">
            <a:avLst/>
          </a:prstGeom>
        </p:spPr>
        <p:txBody>
          <a:bodyPr/>
          <a:lstStyle>
            <a:lvl1pPr marL="0" indent="0" algn="ctr">
              <a:buNone/>
              <a:defRPr sz="2800" b="1" baseline="0">
                <a:solidFill>
                  <a:schemeClr val="bg2"/>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smtClean="0"/>
          </a:p>
        </p:txBody>
      </p:sp>
    </p:spTree>
    <p:extLst>
      <p:ext uri="{BB962C8B-B14F-4D97-AF65-F5344CB8AC3E}">
        <p14:creationId xmlns:p14="http://schemas.microsoft.com/office/powerpoint/2010/main" val="3622252264"/>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effectLst/>
              </a:defRPr>
            </a:lvl1pPr>
          </a:lstStyle>
          <a:p>
            <a:r>
              <a:rPr lang="en-US" dirty="0" smtClean="0"/>
              <a:t>Title of Presentation – Myriad Pro</a:t>
            </a:r>
            <a:br>
              <a:rPr lang="en-US" dirty="0" smtClean="0"/>
            </a:br>
            <a:r>
              <a:rPr lang="en-US" dirty="0" smtClean="0"/>
              <a:t> Bold, Shadow 28pt</a:t>
            </a:r>
            <a:endParaRPr lang="en-US" dirty="0"/>
          </a:p>
        </p:txBody>
      </p:sp>
      <p:sp>
        <p:nvSpPr>
          <p:cNvPr id="8" name="Text Placeholder 5"/>
          <p:cNvSpPr>
            <a:spLocks noGrp="1"/>
          </p:cNvSpPr>
          <p:nvPr>
            <p:ph type="body" sz="quarter" idx="11" hasCustomPrompt="1"/>
          </p:nvPr>
        </p:nvSpPr>
        <p:spPr>
          <a:xfrm>
            <a:off x="2286000" y="6281928"/>
            <a:ext cx="5105400" cy="182880"/>
          </a:xfrm>
          <a:prstGeom prst="rect">
            <a:avLst/>
          </a:prstGeom>
        </p:spPr>
        <p:txBody>
          <a:bodyPr/>
          <a:lstStyle>
            <a:lvl1pPr>
              <a:buNone/>
              <a:defRPr sz="1000" baseline="0">
                <a:solidFill>
                  <a:schemeClr val="bg1"/>
                </a:solidFill>
              </a:defRPr>
            </a:lvl1pPr>
          </a:lstStyle>
          <a:p>
            <a:r>
              <a:rPr lang="en-US" dirty="0" smtClean="0"/>
              <a:t>Place Descriptor Here</a:t>
            </a:r>
            <a:endParaRPr lang="en-US" dirty="0"/>
          </a:p>
        </p:txBody>
      </p:sp>
      <p:sp>
        <p:nvSpPr>
          <p:cNvPr id="10" name="Text Placeholder 6"/>
          <p:cNvSpPr>
            <a:spLocks noGrp="1"/>
          </p:cNvSpPr>
          <p:nvPr>
            <p:ph type="body" sz="quarter" idx="12" hasCustomPrompt="1"/>
          </p:nvPr>
        </p:nvSpPr>
        <p:spPr>
          <a:xfrm>
            <a:off x="2286000" y="6473952"/>
            <a:ext cx="5105400" cy="228600"/>
          </a:xfrm>
          <a:prstGeom prst="rect">
            <a:avLst/>
          </a:prstGeom>
        </p:spPr>
        <p:txBody>
          <a:bodyPr/>
          <a:lstStyle>
            <a:lvl1pPr>
              <a:buNone/>
              <a:defRPr sz="1000" baseline="0">
                <a:solidFill>
                  <a:schemeClr val="bg1"/>
                </a:solidFill>
              </a:defRPr>
            </a:lvl1pPr>
          </a:lstStyle>
          <a:p>
            <a:r>
              <a:rPr lang="en-US" dirty="0" smtClean="0"/>
              <a:t>Place Descriptor Here</a:t>
            </a:r>
            <a:endParaRPr lang="en-US" dirty="0"/>
          </a:p>
        </p:txBody>
      </p:sp>
      <p:sp>
        <p:nvSpPr>
          <p:cNvPr id="7" name="Text Placeholder 5"/>
          <p:cNvSpPr>
            <a:spLocks noGrp="1"/>
          </p:cNvSpPr>
          <p:nvPr>
            <p:ph type="body" sz="quarter" idx="11" hasCustomPrompt="1"/>
          </p:nvPr>
        </p:nvSpPr>
        <p:spPr>
          <a:xfrm>
            <a:off x="2286000" y="6272784"/>
            <a:ext cx="5105400" cy="18288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
        <p:nvSpPr>
          <p:cNvPr id="12" name="Text Placeholder 6"/>
          <p:cNvSpPr>
            <a:spLocks noGrp="1"/>
          </p:cNvSpPr>
          <p:nvPr>
            <p:ph type="body" sz="quarter" idx="12" hasCustomPrompt="1"/>
          </p:nvPr>
        </p:nvSpPr>
        <p:spPr>
          <a:xfrm>
            <a:off x="2286000" y="6464808"/>
            <a:ext cx="5105400" cy="22860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Tree>
    <p:extLst>
      <p:ext uri="{BB962C8B-B14F-4D97-AF65-F5344CB8AC3E}">
        <p14:creationId xmlns:p14="http://schemas.microsoft.com/office/powerpoint/2010/main" val="29553797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6" name="Text Placeholder 5"/>
          <p:cNvSpPr>
            <a:spLocks noGrp="1"/>
          </p:cNvSpPr>
          <p:nvPr>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smtClean="0"/>
              <a:t>* Citations, references, and credits – Myriad Pro, 11pt</a:t>
            </a:r>
            <a:endParaRPr lang="en-US" dirty="0"/>
          </a:p>
        </p:txBody>
      </p:sp>
    </p:spTree>
    <p:extLst>
      <p:ext uri="{BB962C8B-B14F-4D97-AF65-F5344CB8AC3E}">
        <p14:creationId xmlns:p14="http://schemas.microsoft.com/office/powerpoint/2010/main" val="11925625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6" name="Text Placeholder 5"/>
          <p:cNvSpPr>
            <a:spLocks noGrp="1"/>
          </p:cNvSpPr>
          <p:nvPr>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smtClean="0"/>
              <a:t>* Citations, references, and credits – Myriad Pro, 11pt</a:t>
            </a:r>
            <a:endParaRPr lang="en-US" dirty="0"/>
          </a:p>
        </p:txBody>
      </p:sp>
    </p:spTree>
    <p:extLst>
      <p:ext uri="{BB962C8B-B14F-4D97-AF65-F5344CB8AC3E}">
        <p14:creationId xmlns:p14="http://schemas.microsoft.com/office/powerpoint/2010/main" val="3191447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Slide Badg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effectLst/>
              </a:defRPr>
            </a:lvl1pPr>
          </a:lstStyle>
          <a:p>
            <a:r>
              <a:rPr lang="en-US" dirty="0" smtClean="0"/>
              <a:t>Title of Presentation – Myriad Pro</a:t>
            </a:r>
            <a:br>
              <a:rPr lang="en-US" dirty="0" smtClean="0"/>
            </a:br>
            <a:r>
              <a:rPr lang="en-US" dirty="0" smtClean="0"/>
              <a:t> Bold, Shadow 28pt</a:t>
            </a:r>
            <a:endParaRPr lang="en-US" dirty="0"/>
          </a:p>
        </p:txBody>
      </p:sp>
    </p:spTree>
    <p:extLst>
      <p:ext uri="{BB962C8B-B14F-4D97-AF65-F5344CB8AC3E}">
        <p14:creationId xmlns:p14="http://schemas.microsoft.com/office/powerpoint/2010/main" val="26842415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Basic Content Bad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6" name="Text Placeholder 5"/>
          <p:cNvSpPr>
            <a:spLocks noGrp="1"/>
          </p:cNvSpPr>
          <p:nvPr>
            <p:ph type="body" sz="quarter" idx="11" hasCustomPrompt="1"/>
          </p:nvPr>
        </p:nvSpPr>
        <p:spPr>
          <a:xfrm>
            <a:off x="1905000" y="5791200"/>
            <a:ext cx="6781800" cy="609600"/>
          </a:xfrm>
          <a:prstGeom prst="rect">
            <a:avLst/>
          </a:prstGeom>
        </p:spPr>
        <p:txBody>
          <a:bodyPr anchor="b"/>
          <a:lstStyle>
            <a:lvl1pPr>
              <a:buNone/>
              <a:defRPr sz="1100">
                <a:solidFill>
                  <a:schemeClr val="tx1"/>
                </a:solidFill>
              </a:defRPr>
            </a:lvl1pPr>
          </a:lstStyle>
          <a:p>
            <a:r>
              <a:rPr lang="en-US" dirty="0" smtClean="0"/>
              <a:t>* Citations, references, and credits – Myriad Pro, 11pt </a:t>
            </a:r>
            <a:endParaRPr lang="en-US" dirty="0"/>
          </a:p>
        </p:txBody>
      </p:sp>
    </p:spTree>
    <p:extLst>
      <p:ext uri="{BB962C8B-B14F-4D97-AF65-F5344CB8AC3E}">
        <p14:creationId xmlns:p14="http://schemas.microsoft.com/office/powerpoint/2010/main" val="1746532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a:prstGeom prst="rect">
            <a:avLst/>
          </a:prstGeom>
        </p:spPr>
        <p:txBody>
          <a:bodyPr anchor="t"/>
          <a:lstStyle>
            <a:lvl1pPr algn="l">
              <a:lnSpc>
                <a:spcPts val="3800"/>
              </a:lnSpc>
              <a:defRPr sz="3600" b="1" cap="all" baseline="0">
                <a:effectLst/>
              </a:defRPr>
            </a:lvl1pPr>
          </a:lstStyle>
          <a:p>
            <a:r>
              <a:rPr lang="en-US" dirty="0" smtClean="0"/>
              <a:t>Section Header</a:t>
            </a:r>
            <a:br>
              <a:rPr lang="en-US" dirty="0" smtClean="0"/>
            </a:br>
            <a:r>
              <a:rPr lang="en-US" dirty="0" smtClean="0"/>
              <a:t>Myriad Pro, bold, shadow, 36pt </a:t>
            </a:r>
            <a:endParaRPr lang="en-US" dirty="0"/>
          </a:p>
        </p:txBody>
      </p:sp>
      <p:sp>
        <p:nvSpPr>
          <p:cNvPr id="3" name="Text Placeholder 2"/>
          <p:cNvSpPr>
            <a:spLocks noGrp="1"/>
          </p:cNvSpPr>
          <p:nvPr>
            <p:ph type="body" idx="1" hasCustomPrompt="1"/>
          </p:nvPr>
        </p:nvSpPr>
        <p:spPr>
          <a:xfrm>
            <a:off x="722313" y="2906714"/>
            <a:ext cx="777240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Subhead – Myriad Pro, 20pt</a:t>
            </a:r>
          </a:p>
        </p:txBody>
      </p:sp>
    </p:spTree>
    <p:extLst>
      <p:ext uri="{BB962C8B-B14F-4D97-AF65-F5344CB8AC3E}">
        <p14:creationId xmlns:p14="http://schemas.microsoft.com/office/powerpoint/2010/main" val="21916425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1" y="273050"/>
            <a:ext cx="3008313" cy="1162050"/>
          </a:xfrm>
          <a:prstGeom prst="rect">
            <a:avLst/>
          </a:prstGeom>
        </p:spPr>
        <p:txBody>
          <a:bodyPr anchor="b"/>
          <a:lstStyle>
            <a:lvl1pPr algn="l">
              <a:defRPr sz="2000" b="1" baseline="0">
                <a:effectLst/>
              </a:defRPr>
            </a:lvl1pPr>
          </a:lstStyle>
          <a:p>
            <a:r>
              <a:rPr lang="en-US" dirty="0" smtClean="0"/>
              <a:t>Header – Myriad Pro, bold, shadow, 20pt</a:t>
            </a:r>
            <a:endParaRPr lang="en-US" dirty="0"/>
          </a:p>
        </p:txBody>
      </p:sp>
      <p:sp>
        <p:nvSpPr>
          <p:cNvPr id="3" name="Content Placeholder 2"/>
          <p:cNvSpPr>
            <a:spLocks noGrp="1"/>
          </p:cNvSpPr>
          <p:nvPr>
            <p:ph idx="1" hasCustomPrompt="1"/>
          </p:nvPr>
        </p:nvSpPr>
        <p:spPr>
          <a:xfrm>
            <a:off x="3575050" y="273051"/>
            <a:ext cx="5111751" cy="5518150"/>
          </a:xfrm>
          <a:prstGeom prst="rect">
            <a:avLst/>
          </a:prstGeom>
        </p:spPr>
        <p:txBody>
          <a:bodyPr anchor="ctr" anchorCtr="0"/>
          <a:lstStyle>
            <a:lvl1pPr>
              <a:buClr>
                <a:schemeClr val="tx1"/>
              </a:buClr>
              <a:buSzPct val="70000"/>
              <a:buFont typeface="Wingdings" pitchFamily="2" charset="2"/>
              <a:buChar char="q"/>
              <a:defRPr sz="2400" b="1">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a:solidFill>
                  <a:schemeClr val="bg2"/>
                </a:solidFill>
              </a:defRPr>
            </a:lvl4pPr>
            <a:lvl5pPr>
              <a:buClr>
                <a:schemeClr val="tx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4" name="Text Placeholder 3"/>
          <p:cNvSpPr>
            <a:spLocks noGrp="1"/>
          </p:cNvSpPr>
          <p:nvPr>
            <p:ph type="body" sz="half" idx="2" hasCustomPrompt="1"/>
          </p:nvPr>
        </p:nvSpPr>
        <p:spPr>
          <a:xfrm>
            <a:off x="457201" y="1435102"/>
            <a:ext cx="3008313"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Paragraph of type</a:t>
            </a:r>
          </a:p>
          <a:p>
            <a:pPr lvl="0"/>
            <a:r>
              <a:rPr lang="en-US" dirty="0" smtClean="0"/>
              <a:t>Myriad Pro, 14pt</a:t>
            </a:r>
          </a:p>
        </p:txBody>
      </p:sp>
      <p:sp>
        <p:nvSpPr>
          <p:cNvPr id="7" name="Text Placeholder 5"/>
          <p:cNvSpPr>
            <a:spLocks noGrp="1"/>
          </p:cNvSpPr>
          <p:nvPr>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smtClean="0"/>
              <a:t>* Citations, references, and credits – Myriad Pro, 11pt</a:t>
            </a:r>
            <a:endParaRPr lang="en-US" dirty="0"/>
          </a:p>
        </p:txBody>
      </p:sp>
    </p:spTree>
    <p:extLst>
      <p:ext uri="{BB962C8B-B14F-4D97-AF65-F5344CB8AC3E}">
        <p14:creationId xmlns:p14="http://schemas.microsoft.com/office/powerpoint/2010/main" val="38013787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1"/>
            <a:ext cx="5486400" cy="566738"/>
          </a:xfrm>
          <a:prstGeom prst="rect">
            <a:avLst/>
          </a:prstGeom>
        </p:spPr>
        <p:txBody>
          <a:bodyPr anchor="b"/>
          <a:lstStyle>
            <a:lvl1pPr algn="l">
              <a:defRPr sz="2000" b="1" baseline="0">
                <a:effectLst/>
              </a:defRPr>
            </a:lvl1pPr>
          </a:lstStyle>
          <a:p>
            <a:r>
              <a:rPr lang="en-US" dirty="0" smtClean="0"/>
              <a:t>Photo Title – Myriad Pro, Bold, Shadow, 20pt</a:t>
            </a:r>
            <a:endParaRPr lang="en-US" dirty="0"/>
          </a:p>
        </p:txBody>
      </p:sp>
      <p:sp>
        <p:nvSpPr>
          <p:cNvPr id="3" name="Picture Placeholder 2"/>
          <p:cNvSpPr>
            <a:spLocks noGrp="1"/>
          </p:cNvSpPr>
          <p:nvPr>
            <p:ph type="pic" idx="1"/>
          </p:nvPr>
        </p:nvSpPr>
        <p:spPr>
          <a:xfrm>
            <a:off x="1792288" y="612775"/>
            <a:ext cx="5486400" cy="4114800"/>
          </a:xfrm>
          <a:prstGeom prst="rect">
            <a:avLst/>
          </a:prstGeom>
          <a:ln w="25400">
            <a:solidFill>
              <a:schemeClr val="bg1"/>
            </a:solidFill>
          </a:ln>
          <a:effectLst>
            <a:outerShdw blurRad="44450" dist="27940" dir="5400000" algn="ctr">
              <a:srgbClr val="000000">
                <a:alpha val="32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hasCustomPrompt="1"/>
          </p:nvPr>
        </p:nvSpPr>
        <p:spPr>
          <a:xfrm>
            <a:off x="1792288" y="5367339"/>
            <a:ext cx="54864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Caption or credits for photo – Myriad Pro, 14pt</a:t>
            </a:r>
          </a:p>
        </p:txBody>
      </p:sp>
    </p:spTree>
    <p:extLst>
      <p:ext uri="{BB962C8B-B14F-4D97-AF65-F5344CB8AC3E}">
        <p14:creationId xmlns:p14="http://schemas.microsoft.com/office/powerpoint/2010/main" val="21689382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1981200"/>
            <a:ext cx="64008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Closing– Myriad Pro, Bold, 28pt</a:t>
            </a:r>
          </a:p>
        </p:txBody>
      </p:sp>
      <p:sp>
        <p:nvSpPr>
          <p:cNvPr id="11" name="Text Placeholder 5"/>
          <p:cNvSpPr>
            <a:spLocks noGrp="1"/>
          </p:cNvSpPr>
          <p:nvPr>
            <p:ph type="body" sz="quarter" idx="11" hasCustomPrompt="1"/>
          </p:nvPr>
        </p:nvSpPr>
        <p:spPr>
          <a:xfrm>
            <a:off x="2286000" y="6281928"/>
            <a:ext cx="5105400" cy="182880"/>
          </a:xfrm>
          <a:prstGeom prst="rect">
            <a:avLst/>
          </a:prstGeom>
        </p:spPr>
        <p:txBody>
          <a:bodyPr/>
          <a:lstStyle>
            <a:lvl1pPr>
              <a:buNone/>
              <a:defRPr sz="1000" baseline="0">
                <a:solidFill>
                  <a:schemeClr val="bg1"/>
                </a:solidFill>
              </a:defRPr>
            </a:lvl1pPr>
          </a:lstStyle>
          <a:p>
            <a:r>
              <a:rPr lang="en-US" dirty="0" smtClean="0"/>
              <a:t>Place Descriptor Here</a:t>
            </a:r>
            <a:endParaRPr lang="en-US" dirty="0"/>
          </a:p>
        </p:txBody>
      </p:sp>
      <p:sp>
        <p:nvSpPr>
          <p:cNvPr id="12" name="Text Placeholder 6"/>
          <p:cNvSpPr>
            <a:spLocks noGrp="1"/>
          </p:cNvSpPr>
          <p:nvPr>
            <p:ph type="body" sz="quarter" idx="12" hasCustomPrompt="1"/>
          </p:nvPr>
        </p:nvSpPr>
        <p:spPr>
          <a:xfrm>
            <a:off x="2286000" y="6473952"/>
            <a:ext cx="5105400" cy="228600"/>
          </a:xfrm>
          <a:prstGeom prst="rect">
            <a:avLst/>
          </a:prstGeom>
        </p:spPr>
        <p:txBody>
          <a:bodyPr/>
          <a:lstStyle>
            <a:lvl1pPr>
              <a:buNone/>
              <a:defRPr sz="1000" baseline="0">
                <a:solidFill>
                  <a:schemeClr val="bg1"/>
                </a:solidFill>
              </a:defRPr>
            </a:lvl1pPr>
          </a:lstStyle>
          <a:p>
            <a:r>
              <a:rPr lang="en-US" dirty="0" smtClean="0"/>
              <a:t>Place Descriptor Here</a:t>
            </a:r>
            <a:endParaRPr lang="en-US" dirty="0"/>
          </a:p>
        </p:txBody>
      </p:sp>
    </p:spTree>
    <p:extLst>
      <p:ext uri="{BB962C8B-B14F-4D97-AF65-F5344CB8AC3E}">
        <p14:creationId xmlns:p14="http://schemas.microsoft.com/office/powerpoint/2010/main" val="6889444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6" name="Text Placeholder 5"/>
          <p:cNvSpPr>
            <a:spLocks noGrp="1"/>
          </p:cNvSpPr>
          <p:nvPr>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smtClean="0"/>
              <a:t>* Citations, references, and credits – Myriad Pro, 11pt</a:t>
            </a:r>
            <a:endParaRPr lang="en-US" dirty="0"/>
          </a:p>
        </p:txBody>
      </p:sp>
      <p:sp>
        <p:nvSpPr>
          <p:cNvPr id="5" name="Slide Number Placeholder 2"/>
          <p:cNvSpPr>
            <a:spLocks noGrp="1"/>
          </p:cNvSpPr>
          <p:nvPr>
            <p:ph type="sldNum" sz="quarter" idx="12"/>
          </p:nvPr>
        </p:nvSpPr>
        <p:spPr>
          <a:xfrm>
            <a:off x="6594475" y="6181725"/>
            <a:ext cx="2133600" cy="476250"/>
          </a:xfrm>
          <a:prstGeom prst="rect">
            <a:avLst/>
          </a:prstGeom>
        </p:spPr>
        <p:txBody>
          <a:bodyPr/>
          <a:lstStyle>
            <a:lvl1pPr>
              <a:defRPr i="0">
                <a:effectLst/>
              </a:defRPr>
            </a:lvl1pPr>
          </a:lstStyle>
          <a:p>
            <a:pPr algn="r">
              <a:defRPr/>
            </a:pPr>
            <a:fld id="{B8477CA6-37AB-49C2-B88B-8C89FDB7A7DF}" type="slidenum">
              <a:rPr lang="en-US" sz="1200" smtClean="0">
                <a:latin typeface="Arial" panose="020B0604020202020204" pitchFamily="34" charset="0"/>
                <a:cs typeface="Arial" panose="020B0604020202020204" pitchFamily="34" charset="0"/>
              </a:rPr>
              <a:pPr algn="r">
                <a:defRPr/>
              </a:pPr>
              <a:t>‹#›</a:t>
            </a:fld>
            <a:endParaRPr lang="en-US" sz="1200"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ontents">
    <p:spTree>
      <p:nvGrpSpPr>
        <p:cNvPr id="1" name=""/>
        <p:cNvGrpSpPr/>
        <p:nvPr/>
      </p:nvGrpSpPr>
      <p:grpSpPr>
        <a:xfrm>
          <a:off x="0" y="0"/>
          <a:ext cx="0" cy="0"/>
          <a:chOff x="0" y="0"/>
          <a:chExt cx="0" cy="0"/>
        </a:xfrm>
      </p:grpSpPr>
      <p:sp>
        <p:nvSpPr>
          <p:cNvPr id="4" name="Line 35"/>
          <p:cNvSpPr>
            <a:spLocks noChangeShapeType="1"/>
          </p:cNvSpPr>
          <p:nvPr/>
        </p:nvSpPr>
        <p:spPr bwMode="gray">
          <a:xfrm>
            <a:off x="392114" y="806450"/>
            <a:ext cx="8355012" cy="0"/>
          </a:xfrm>
          <a:prstGeom prst="line">
            <a:avLst/>
          </a:prstGeom>
          <a:noFill/>
          <a:ln w="19050">
            <a:solidFill>
              <a:schemeClr val="accent1"/>
            </a:solidFill>
            <a:round/>
            <a:headEnd/>
            <a:tailEnd/>
          </a:ln>
          <a:effectLst/>
        </p:spPr>
        <p:txBody>
          <a:bodyPr wrap="none" anchor="ctr"/>
          <a:lstStyle/>
          <a:p>
            <a:pPr eaLnBrk="0" hangingPunct="0">
              <a:lnSpc>
                <a:spcPct val="106000"/>
              </a:lnSpc>
              <a:spcBef>
                <a:spcPct val="50000"/>
              </a:spcBef>
              <a:buSzPct val="100000"/>
              <a:buFont typeface="Wingdings 2" pitchFamily="18" charset="2"/>
              <a:buNone/>
              <a:defRPr/>
            </a:pPr>
            <a:endParaRPr lang="en-US" sz="1100" dirty="0">
              <a:solidFill>
                <a:srgbClr val="000000"/>
              </a:solidFill>
              <a:latin typeface="Arial" charset="0"/>
              <a:cs typeface="Arial" charset="0"/>
            </a:endParaRPr>
          </a:p>
        </p:txBody>
      </p:sp>
      <p:sp>
        <p:nvSpPr>
          <p:cNvPr id="2" name="Title 1"/>
          <p:cNvSpPr>
            <a:spLocks noGrp="1"/>
          </p:cNvSpPr>
          <p:nvPr>
            <p:ph type="title"/>
          </p:nvPr>
        </p:nvSpPr>
        <p:spPr>
          <a:xfrm>
            <a:off x="393198" y="514359"/>
            <a:ext cx="8345487" cy="258763"/>
          </a:xfrm>
          <a:prstGeom prst="rect">
            <a:avLst/>
          </a:prstGeom>
        </p:spPr>
        <p:txBody>
          <a:bodyPr/>
          <a:lstStyle/>
          <a:p>
            <a:r>
              <a:rPr lang="en-US" smtClean="0"/>
              <a:t>Click to edit Master title style</a:t>
            </a:r>
            <a:endParaRPr lang="en-US" dirty="0"/>
          </a:p>
        </p:txBody>
      </p:sp>
      <p:sp>
        <p:nvSpPr>
          <p:cNvPr id="9" name="Text Placeholder 13"/>
          <p:cNvSpPr>
            <a:spLocks noGrp="1"/>
          </p:cNvSpPr>
          <p:nvPr>
            <p:ph type="body" sz="quarter" idx="10"/>
          </p:nvPr>
        </p:nvSpPr>
        <p:spPr>
          <a:xfrm>
            <a:off x="393192" y="1152144"/>
            <a:ext cx="4014216" cy="5138928"/>
          </a:xfrm>
          <a:prstGeom prst="rect">
            <a:avLst/>
          </a:prstGeom>
        </p:spPr>
        <p:txBody>
          <a:bodyPr/>
          <a:lstStyle>
            <a:lvl1pPr>
              <a:buFont typeface="Arial" pitchFamily="34" charset="0"/>
              <a:buNone/>
              <a:defRPr/>
            </a:lvl1pPr>
            <a:lvl2pPr>
              <a:defRPr/>
            </a:lvl2pPr>
            <a:lvl3pPr>
              <a:buNone/>
              <a:defRPr/>
            </a:lvl3pPr>
            <a:lvl4pPr>
              <a:defRPr/>
            </a:lvl4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4918083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lstStyle>
            <a:lvl1pPr>
              <a:defRPr sz="2800" b="1"/>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marL="342900" indent="-342900">
              <a:buClr>
                <a:schemeClr val="tx1"/>
              </a:buClr>
              <a:buSzPct val="70000"/>
              <a:buFont typeface="Wingdings" pitchFamily="2" charset="2"/>
              <a:buChar char="q"/>
              <a:defRPr sz="2400" b="1">
                <a:solidFill>
                  <a:srgbClr val="000000"/>
                </a:solidFill>
              </a:defRPr>
            </a:lvl1pPr>
            <a:lvl2pPr marL="742950" indent="-285750">
              <a:defRPr lang="en-US" sz="2000" kern="1200" dirty="0" smtClean="0">
                <a:solidFill>
                  <a:srgbClr val="000000"/>
                </a:solidFill>
                <a:latin typeface="+mn-lt"/>
                <a:ea typeface="+mn-ea"/>
                <a:cs typeface="+mn-cs"/>
              </a:defRPr>
            </a:lvl2pPr>
          </a:lstStyle>
          <a:p>
            <a:pPr lvl="0"/>
            <a:r>
              <a:rPr lang="en-US" dirty="0" smtClean="0"/>
              <a:t>Click to edit Master text styles</a:t>
            </a:r>
          </a:p>
          <a:p>
            <a:pPr marL="742950" lvl="1" indent="-285750" algn="l" defTabSz="914400" rtl="0" eaLnBrk="1" latinLnBrk="0" hangingPunct="1">
              <a:spcBef>
                <a:spcPct val="20000"/>
              </a:spcBef>
              <a:buClr>
                <a:schemeClr val="tx1"/>
              </a:buClr>
              <a:buSzPct val="100000"/>
              <a:buFont typeface="Wingdings" pitchFamily="2" charset="2"/>
              <a:buChar char="§"/>
            </a:pPr>
            <a:r>
              <a:rPr lang="en-US" dirty="0" smtClean="0"/>
              <a:t>Second level</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solidFill>
                <a:srgbClr val="0039A6"/>
              </a:solidFill>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solidFill>
                <a:srgbClr val="0039A6"/>
              </a:solidFill>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B8477CA6-37AB-49C2-B88B-8C89FDB7A7DF}" type="slidenum">
              <a:rPr lang="en-US">
                <a:solidFill>
                  <a:srgbClr val="0039A6"/>
                </a:solidFill>
              </a:rPr>
              <a:pPr>
                <a:defRPr/>
              </a:pPr>
              <a:t>‹#›</a:t>
            </a:fld>
            <a:endParaRPr lang="en-US" dirty="0">
              <a:solidFill>
                <a:srgbClr val="0039A6"/>
              </a:solidFill>
            </a:endParaRPr>
          </a:p>
        </p:txBody>
      </p:sp>
    </p:spTree>
    <p:extLst>
      <p:ext uri="{BB962C8B-B14F-4D97-AF65-F5344CB8AC3E}">
        <p14:creationId xmlns:p14="http://schemas.microsoft.com/office/powerpoint/2010/main" val="36842724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a:prstGeom prst="rect">
            <a:avLst/>
          </a:prstGeom>
        </p:spPr>
        <p:txBody>
          <a:bodyPr/>
          <a:lstStyle/>
          <a:p>
            <a:pPr lvl="0"/>
            <a:r>
              <a:rPr lang="en-US" noProof="0" dirty="0" smtClean="0"/>
              <a:t>Click icon to add table</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solidFill>
                <a:srgbClr val="0039A6"/>
              </a:solidFill>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solidFill>
                <a:srgbClr val="0039A6"/>
              </a:solidFill>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20D9D6E0-0359-47C9-96A7-E8CC85445F77}" type="slidenum">
              <a:rPr lang="en-US">
                <a:solidFill>
                  <a:srgbClr val="0039A6"/>
                </a:solidFill>
              </a:rPr>
              <a:pPr>
                <a:defRPr/>
              </a:pPr>
              <a:t>‹#›</a:t>
            </a:fld>
            <a:endParaRPr lang="en-US" dirty="0">
              <a:solidFill>
                <a:srgbClr val="0039A6"/>
              </a:solidFill>
            </a:endParaRPr>
          </a:p>
        </p:txBody>
      </p:sp>
    </p:spTree>
    <p:extLst>
      <p:ext uri="{BB962C8B-B14F-4D97-AF65-F5344CB8AC3E}">
        <p14:creationId xmlns:p14="http://schemas.microsoft.com/office/powerpoint/2010/main" val="38241047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solidFill>
                <a:srgbClr val="0039A6"/>
              </a:solidFill>
            </a:endParaRPr>
          </a:p>
        </p:txBody>
      </p:sp>
      <p:sp>
        <p:nvSpPr>
          <p:cNvPr id="4"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solidFill>
                <a:srgbClr val="0039A6"/>
              </a:solidFill>
            </a:endParaRPr>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A420517B-503E-44E1-A5A3-88F773F5D377}" type="slidenum">
              <a:rPr lang="en-US">
                <a:solidFill>
                  <a:srgbClr val="0039A6"/>
                </a:solidFill>
              </a:rPr>
              <a:pPr>
                <a:defRPr/>
              </a:pPr>
              <a:t>‹#›</a:t>
            </a:fld>
            <a:endParaRPr lang="en-US" dirty="0">
              <a:solidFill>
                <a:srgbClr val="0039A6"/>
              </a:solidFill>
            </a:endParaRPr>
          </a:p>
        </p:txBody>
      </p:sp>
    </p:spTree>
    <p:extLst>
      <p:ext uri="{BB962C8B-B14F-4D97-AF65-F5344CB8AC3E}">
        <p14:creationId xmlns:p14="http://schemas.microsoft.com/office/powerpoint/2010/main" val="17498914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solidFill>
                <a:srgbClr val="0039A6"/>
              </a:solidFill>
            </a:endParaRPr>
          </a:p>
        </p:txBody>
      </p:sp>
      <p:sp>
        <p:nvSpPr>
          <p:cNvPr id="3"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solidFill>
                <a:srgbClr val="0039A6"/>
              </a:solidFill>
            </a:endParaRPr>
          </a:p>
        </p:txBody>
      </p:sp>
      <p:sp>
        <p:nvSpPr>
          <p:cNvPr id="4"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07D65CA8-24BD-4619-B65A-9A6DFCCF4B56}" type="slidenum">
              <a:rPr lang="en-US">
                <a:solidFill>
                  <a:srgbClr val="0039A6"/>
                </a:solidFill>
              </a:rPr>
              <a:pPr>
                <a:defRPr/>
              </a:pPr>
              <a:t>‹#›</a:t>
            </a:fld>
            <a:endParaRPr lang="en-US" dirty="0">
              <a:solidFill>
                <a:srgbClr val="0039A6"/>
              </a:solidFill>
            </a:endParaRPr>
          </a:p>
        </p:txBody>
      </p:sp>
    </p:spTree>
    <p:extLst>
      <p:ext uri="{BB962C8B-B14F-4D97-AF65-F5344CB8AC3E}">
        <p14:creationId xmlns:p14="http://schemas.microsoft.com/office/powerpoint/2010/main" val="21851360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dirty="0">
              <a:solidFill>
                <a:srgbClr val="0039A6"/>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solidFill>
                <a:srgbClr val="0039A6"/>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BDB89C66-62C2-42AB-A425-5C350ED77922}" type="slidenum">
              <a:rPr lang="en-US" smtClean="0">
                <a:solidFill>
                  <a:srgbClr val="0039A6"/>
                </a:solidFill>
              </a:rPr>
              <a:pPr/>
              <a:t>‹#›</a:t>
            </a:fld>
            <a:endParaRPr lang="en-US" dirty="0">
              <a:solidFill>
                <a:srgbClr val="0039A6"/>
              </a:solidFill>
            </a:endParaRPr>
          </a:p>
        </p:txBody>
      </p:sp>
    </p:spTree>
    <p:extLst>
      <p:ext uri="{BB962C8B-B14F-4D97-AF65-F5344CB8AC3E}">
        <p14:creationId xmlns:p14="http://schemas.microsoft.com/office/powerpoint/2010/main" val="539458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dirty="0" smtClean="0"/>
              <a:t>Title of Presentation – Myriad Pro</a:t>
            </a:r>
            <a:br>
              <a:rPr lang="en-US" dirty="0" smtClean="0"/>
            </a:br>
            <a:r>
              <a:rPr lang="en-US" dirty="0" smtClean="0"/>
              <a:t> Bold, Shadow 28pt</a:t>
            </a:r>
            <a:endParaRPr lang="en-US" dirty="0"/>
          </a:p>
        </p:txBody>
      </p:sp>
      <p:sp>
        <p:nvSpPr>
          <p:cNvPr id="6" name="Text Placeholder 5"/>
          <p:cNvSpPr>
            <a:spLocks noGrp="1"/>
          </p:cNvSpPr>
          <p:nvPr userDrawn="1">
            <p:ph type="body" sz="quarter" idx="11" hasCustomPrompt="1"/>
          </p:nvPr>
        </p:nvSpPr>
        <p:spPr>
          <a:xfrm>
            <a:off x="2286000" y="6272784"/>
            <a:ext cx="5105400" cy="18288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
        <p:nvSpPr>
          <p:cNvPr id="7" name="Text Placeholder 6"/>
          <p:cNvSpPr>
            <a:spLocks noGrp="1"/>
          </p:cNvSpPr>
          <p:nvPr userDrawn="1">
            <p:ph type="body" sz="quarter" idx="12" hasCustomPrompt="1"/>
          </p:nvPr>
        </p:nvSpPr>
        <p:spPr>
          <a:xfrm>
            <a:off x="2286000" y="6464808"/>
            <a:ext cx="5105400" cy="22860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Tree>
    <p:extLst>
      <p:ext uri="{BB962C8B-B14F-4D97-AF65-F5344CB8AC3E}">
        <p14:creationId xmlns:p14="http://schemas.microsoft.com/office/powerpoint/2010/main" val="36150108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2286000"/>
            <a:ext cx="3962400" cy="38401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2286000"/>
            <a:ext cx="3962400" cy="38401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solidFill>
                <a:srgbClr val="0039A6"/>
              </a:solidFill>
            </a:endParaRPr>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solidFill>
                <a:srgbClr val="0039A6"/>
              </a:solidFill>
            </a:endParaRPr>
          </a:p>
        </p:txBody>
      </p:sp>
      <p:sp>
        <p:nvSpPr>
          <p:cNvPr id="7" name="Rectangle 5"/>
          <p:cNvSpPr>
            <a:spLocks noGrp="1" noChangeArrowheads="1"/>
          </p:cNvSpPr>
          <p:nvPr>
            <p:ph type="ftr" sz="quarter" idx="12"/>
          </p:nvPr>
        </p:nvSpPr>
        <p:spPr>
          <a:xfrm>
            <a:off x="3124200" y="6245225"/>
            <a:ext cx="2895600" cy="476250"/>
          </a:xfrm>
          <a:prstGeom prst="rect">
            <a:avLst/>
          </a:prstGeom>
          <a:ln/>
        </p:spPr>
        <p:txBody>
          <a:bodyPr/>
          <a:lstStyle>
            <a:lvl1pPr>
              <a:defRPr/>
            </a:lvl1pPr>
          </a:lstStyle>
          <a:p>
            <a:pPr>
              <a:defRPr/>
            </a:pPr>
            <a:endParaRPr lang="en-US" dirty="0">
              <a:solidFill>
                <a:srgbClr val="0039A6"/>
              </a:solidFill>
            </a:endParaRPr>
          </a:p>
        </p:txBody>
      </p:sp>
      <p:sp>
        <p:nvSpPr>
          <p:cNvPr id="8" name="Rectangle 6"/>
          <p:cNvSpPr>
            <a:spLocks noGrp="1" noChangeArrowheads="1"/>
          </p:cNvSpPr>
          <p:nvPr>
            <p:ph type="sldNum" sz="quarter" idx="13"/>
          </p:nvPr>
        </p:nvSpPr>
        <p:spPr>
          <a:xfrm>
            <a:off x="6553200" y="6245225"/>
            <a:ext cx="2133600" cy="476250"/>
          </a:xfrm>
          <a:prstGeom prst="rect">
            <a:avLst/>
          </a:prstGeom>
          <a:ln/>
        </p:spPr>
        <p:txBody>
          <a:bodyPr/>
          <a:lstStyle>
            <a:lvl1pPr>
              <a:defRPr/>
            </a:lvl1pPr>
          </a:lstStyle>
          <a:p>
            <a:pPr>
              <a:defRPr/>
            </a:pPr>
            <a:fld id="{70DA071C-E541-48F0-9908-280936782E0C}" type="slidenum">
              <a:rPr lang="en-US">
                <a:solidFill>
                  <a:srgbClr val="0039A6"/>
                </a:solidFill>
              </a:rPr>
              <a:pPr>
                <a:defRPr/>
              </a:pPr>
              <a:t>‹#›</a:t>
            </a:fld>
            <a:endParaRPr lang="en-US" dirty="0">
              <a:solidFill>
                <a:srgbClr val="0039A6"/>
              </a:solidFill>
            </a:endParaRPr>
          </a:p>
        </p:txBody>
      </p:sp>
      <p:sp>
        <p:nvSpPr>
          <p:cNvPr id="9" name="Rectangle 6"/>
          <p:cNvSpPr>
            <a:spLocks noGrp="1" noChangeArrowheads="1"/>
          </p:cNvSpPr>
          <p:nvPr>
            <p:ph type="sldNum" sz="quarter" idx="14"/>
          </p:nvPr>
        </p:nvSpPr>
        <p:spPr>
          <a:xfrm>
            <a:off x="6553200" y="6245225"/>
            <a:ext cx="2133600" cy="476250"/>
          </a:xfrm>
          <a:prstGeom prst="rect">
            <a:avLst/>
          </a:prstGeom>
          <a:ln/>
        </p:spPr>
        <p:txBody>
          <a:bodyPr/>
          <a:lstStyle>
            <a:lvl1pPr>
              <a:defRPr/>
            </a:lvl1pPr>
          </a:lstStyle>
          <a:p>
            <a:pPr>
              <a:defRPr/>
            </a:pPr>
            <a:fld id="{90BC4EA0-5316-4AF4-B131-080363724348}" type="slidenum">
              <a:rPr lang="en-US">
                <a:solidFill>
                  <a:srgbClr val="0039A6"/>
                </a:solidFill>
              </a:rPr>
              <a:pPr>
                <a:defRPr/>
              </a:pPr>
              <a:t>‹#›</a:t>
            </a:fld>
            <a:endParaRPr lang="en-US" dirty="0">
              <a:solidFill>
                <a:srgbClr val="0039A6"/>
              </a:solidFill>
            </a:endParaRPr>
          </a:p>
        </p:txBody>
      </p:sp>
    </p:spTree>
    <p:extLst>
      <p:ext uri="{BB962C8B-B14F-4D97-AF65-F5344CB8AC3E}">
        <p14:creationId xmlns:p14="http://schemas.microsoft.com/office/powerpoint/2010/main" val="37437885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838200"/>
          </a:xfrm>
          <a:prstGeom prst="rect">
            <a:avLst/>
          </a:prstGeom>
        </p:spPr>
        <p:txBody>
          <a:bodyPr/>
          <a:lstStyle/>
          <a:p>
            <a:r>
              <a:rPr lang="en-US" smtClean="0"/>
              <a:t>Click to edit Master title style</a:t>
            </a:r>
            <a:endParaRPr lang="en-US"/>
          </a:p>
        </p:txBody>
      </p:sp>
      <p:sp>
        <p:nvSpPr>
          <p:cNvPr id="3" name="Chart Placeholder 2"/>
          <p:cNvSpPr>
            <a:spLocks noGrp="1"/>
          </p:cNvSpPr>
          <p:nvPr>
            <p:ph type="chart" idx="1"/>
          </p:nvPr>
        </p:nvSpPr>
        <p:spPr>
          <a:xfrm>
            <a:off x="355600" y="1295400"/>
            <a:ext cx="8407400" cy="4724400"/>
          </a:xfrm>
          <a:prstGeom prst="rect">
            <a:avLst/>
          </a:prstGeom>
        </p:spPr>
        <p:txBody>
          <a:bodyPr/>
          <a:lstStyle/>
          <a:p>
            <a:pPr lvl="0"/>
            <a:endParaRPr lang="en-US" noProof="0" dirty="0" smtClean="0"/>
          </a:p>
        </p:txBody>
      </p:sp>
    </p:spTree>
    <p:extLst>
      <p:ext uri="{BB962C8B-B14F-4D97-AF65-F5344CB8AC3E}">
        <p14:creationId xmlns:p14="http://schemas.microsoft.com/office/powerpoint/2010/main" val="28746462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838200"/>
          </a:xfrm>
          <a:prstGeom prst="rect">
            <a:avLst/>
          </a:prstGeom>
        </p:spPr>
        <p:txBody>
          <a:bodyPr/>
          <a:lstStyle/>
          <a:p>
            <a:r>
              <a:rPr lang="en-US" smtClean="0"/>
              <a:t>Click to edit Master title style</a:t>
            </a:r>
            <a:endParaRPr lang="en-US"/>
          </a:p>
        </p:txBody>
      </p:sp>
      <p:sp>
        <p:nvSpPr>
          <p:cNvPr id="3" name="SmartArt Placeholder 2"/>
          <p:cNvSpPr>
            <a:spLocks noGrp="1"/>
          </p:cNvSpPr>
          <p:nvPr>
            <p:ph type="dgm" idx="1"/>
          </p:nvPr>
        </p:nvSpPr>
        <p:spPr>
          <a:xfrm>
            <a:off x="355600" y="1295400"/>
            <a:ext cx="8407400" cy="4724400"/>
          </a:xfrm>
          <a:prstGeom prst="rect">
            <a:avLst/>
          </a:prstGeom>
        </p:spPr>
        <p:txBody>
          <a:bodyPr/>
          <a:lstStyle/>
          <a:p>
            <a:pPr lvl="0"/>
            <a:endParaRPr lang="en-US" noProof="0" dirty="0" smtClean="0"/>
          </a:p>
        </p:txBody>
      </p:sp>
    </p:spTree>
    <p:extLst>
      <p:ext uri="{BB962C8B-B14F-4D97-AF65-F5344CB8AC3E}">
        <p14:creationId xmlns:p14="http://schemas.microsoft.com/office/powerpoint/2010/main" val="19099127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Badg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effectLst/>
              </a:defRPr>
            </a:lvl1pPr>
          </a:lstStyle>
          <a:p>
            <a:r>
              <a:rPr lang="en-US" dirty="0" smtClean="0"/>
              <a:t>Title of Presentation – Myriad Pro</a:t>
            </a:r>
            <a:br>
              <a:rPr lang="en-US" dirty="0" smtClean="0"/>
            </a:br>
            <a:r>
              <a:rPr lang="en-US" dirty="0" smtClean="0"/>
              <a:t> Bold, Shadow 28pt</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effectLst/>
              </a:defRPr>
            </a:lvl1pPr>
          </a:lstStyle>
          <a:p>
            <a:r>
              <a:rPr lang="en-US" dirty="0" smtClean="0"/>
              <a:t>Title of Presentation – Myriad Pro</a:t>
            </a:r>
            <a:br>
              <a:rPr lang="en-US" dirty="0" smtClean="0"/>
            </a:br>
            <a:r>
              <a:rPr lang="en-US" dirty="0" smtClean="0"/>
              <a:t> Bold, Shadow 28pt</a:t>
            </a:r>
            <a:endParaRPr lang="en-US" dirty="0"/>
          </a:p>
        </p:txBody>
      </p:sp>
      <p:sp>
        <p:nvSpPr>
          <p:cNvPr id="8" name="Text Placeholder 5"/>
          <p:cNvSpPr>
            <a:spLocks noGrp="1"/>
          </p:cNvSpPr>
          <p:nvPr>
            <p:ph type="body" sz="quarter" idx="11" hasCustomPrompt="1"/>
          </p:nvPr>
        </p:nvSpPr>
        <p:spPr>
          <a:xfrm>
            <a:off x="2286000" y="6281928"/>
            <a:ext cx="5105400" cy="182880"/>
          </a:xfrm>
          <a:prstGeom prst="rect">
            <a:avLst/>
          </a:prstGeom>
        </p:spPr>
        <p:txBody>
          <a:bodyPr/>
          <a:lstStyle>
            <a:lvl1pPr>
              <a:buNone/>
              <a:defRPr sz="1000" baseline="0">
                <a:solidFill>
                  <a:schemeClr val="bg1"/>
                </a:solidFill>
              </a:defRPr>
            </a:lvl1pPr>
          </a:lstStyle>
          <a:p>
            <a:r>
              <a:rPr lang="en-US" dirty="0" smtClean="0"/>
              <a:t>Place Descriptor Here</a:t>
            </a:r>
            <a:endParaRPr lang="en-US" dirty="0"/>
          </a:p>
        </p:txBody>
      </p:sp>
      <p:sp>
        <p:nvSpPr>
          <p:cNvPr id="10" name="Text Placeholder 6"/>
          <p:cNvSpPr>
            <a:spLocks noGrp="1"/>
          </p:cNvSpPr>
          <p:nvPr>
            <p:ph type="body" sz="quarter" idx="12" hasCustomPrompt="1"/>
          </p:nvPr>
        </p:nvSpPr>
        <p:spPr>
          <a:xfrm>
            <a:off x="2286000" y="6473952"/>
            <a:ext cx="5105400" cy="228600"/>
          </a:xfrm>
          <a:prstGeom prst="rect">
            <a:avLst/>
          </a:prstGeom>
        </p:spPr>
        <p:txBody>
          <a:bodyPr/>
          <a:lstStyle>
            <a:lvl1pPr>
              <a:buNone/>
              <a:defRPr sz="1000" baseline="0">
                <a:solidFill>
                  <a:schemeClr val="bg1"/>
                </a:solidFill>
              </a:defRPr>
            </a:lvl1pPr>
          </a:lstStyle>
          <a:p>
            <a:r>
              <a:rPr lang="en-US" dirty="0" smtClean="0"/>
              <a:t>Place Descriptor Here</a:t>
            </a:r>
            <a:endParaRPr lang="en-US" dirty="0"/>
          </a:p>
        </p:txBody>
      </p:sp>
      <p:sp>
        <p:nvSpPr>
          <p:cNvPr id="7" name="Text Placeholder 5"/>
          <p:cNvSpPr>
            <a:spLocks noGrp="1"/>
          </p:cNvSpPr>
          <p:nvPr>
            <p:ph type="body" sz="quarter" idx="11" hasCustomPrompt="1"/>
          </p:nvPr>
        </p:nvSpPr>
        <p:spPr>
          <a:xfrm>
            <a:off x="2286000" y="6272784"/>
            <a:ext cx="5105400" cy="18288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
        <p:nvSpPr>
          <p:cNvPr id="12" name="Text Placeholder 6"/>
          <p:cNvSpPr>
            <a:spLocks noGrp="1"/>
          </p:cNvSpPr>
          <p:nvPr>
            <p:ph type="body" sz="quarter" idx="12" hasCustomPrompt="1"/>
          </p:nvPr>
        </p:nvSpPr>
        <p:spPr>
          <a:xfrm>
            <a:off x="2286000" y="6464808"/>
            <a:ext cx="5105400" cy="22860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Tree>
    <p:extLst>
      <p:ext uri="{BB962C8B-B14F-4D97-AF65-F5344CB8AC3E}">
        <p14:creationId xmlns:p14="http://schemas.microsoft.com/office/powerpoint/2010/main" val="1022321521"/>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asic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6" name="Text Placeholder 5"/>
          <p:cNvSpPr>
            <a:spLocks noGrp="1"/>
          </p:cNvSpPr>
          <p:nvPr>
            <p:ph type="body" sz="quarter" idx="11" hasCustomPrompt="1"/>
          </p:nvPr>
        </p:nvSpPr>
        <p:spPr>
          <a:xfrm>
            <a:off x="457200" y="5791200"/>
            <a:ext cx="6705600" cy="609600"/>
          </a:xfrm>
          <a:prstGeom prst="rect">
            <a:avLst/>
          </a:prstGeom>
        </p:spPr>
        <p:txBody>
          <a:bodyPr anchor="b"/>
          <a:lstStyle>
            <a:lvl1pPr>
              <a:buNone/>
              <a:defRPr sz="1100">
                <a:solidFill>
                  <a:schemeClr val="tx1"/>
                </a:solidFill>
              </a:defRPr>
            </a:lvl1pPr>
          </a:lstStyle>
          <a:p>
            <a:r>
              <a:rPr lang="en-US" dirty="0" smtClean="0"/>
              <a:t>* Citations, references, and credits – Myriad Pro, 11pt</a:t>
            </a:r>
            <a:endParaRPr lang="en-US" dirty="0"/>
          </a:p>
        </p:txBody>
      </p:sp>
      <p:sp>
        <p:nvSpPr>
          <p:cNvPr id="7" name="Slide Number Placeholder 6"/>
          <p:cNvSpPr>
            <a:spLocks noGrp="1" noChangeArrowheads="1"/>
          </p:cNvSpPr>
          <p:nvPr>
            <p:ph type="sldNum" sz="quarter" idx="12"/>
          </p:nvPr>
        </p:nvSpPr>
        <p:spPr>
          <a:xfrm>
            <a:off x="6553200" y="6245225"/>
            <a:ext cx="2133600" cy="476250"/>
          </a:xfrm>
          <a:prstGeom prst="rect">
            <a:avLst/>
          </a:prstGeom>
          <a:ln/>
        </p:spPr>
        <p:txBody>
          <a:bodyPr/>
          <a:lstStyle>
            <a:lvl1pPr algn="r">
              <a:defRPr/>
            </a:lvl1pPr>
          </a:lstStyle>
          <a:p>
            <a:pPr fontAlgn="auto">
              <a:spcBef>
                <a:spcPts val="0"/>
              </a:spcBef>
              <a:spcAft>
                <a:spcPts val="0"/>
              </a:spcAft>
              <a:defRPr/>
            </a:pPr>
            <a:fld id="{B8477CA6-37AB-49C2-B88B-8C89FDB7A7DF}" type="slidenum">
              <a:rPr lang="en-US" sz="1800" smtClean="0">
                <a:solidFill>
                  <a:srgbClr val="0039A6"/>
                </a:solidFill>
                <a:effectLst/>
                <a:latin typeface="Myriad Web Pro"/>
                <a:cs typeface="+mn-cs"/>
              </a:rPr>
              <a:pPr fontAlgn="auto">
                <a:spcBef>
                  <a:spcPts val="0"/>
                </a:spcBef>
                <a:spcAft>
                  <a:spcPts val="0"/>
                </a:spcAft>
                <a:defRPr/>
              </a:pPr>
              <a:t>‹#›</a:t>
            </a:fld>
            <a:endParaRPr lang="en-US" sz="1800" dirty="0">
              <a:solidFill>
                <a:srgbClr val="0039A6"/>
              </a:solidFill>
              <a:effectLst/>
              <a:latin typeface="Myriad Web Pro"/>
              <a:cs typeface="+mn-cs"/>
            </a:endParaRPr>
          </a:p>
        </p:txBody>
      </p:sp>
      <p:sp>
        <p:nvSpPr>
          <p:cNvPr id="4" name="Title 3"/>
          <p:cNvSpPr>
            <a:spLocks noGrp="1"/>
          </p:cNvSpPr>
          <p:nvPr>
            <p:ph type="title"/>
          </p:nvPr>
        </p:nvSpPr>
        <p:spPr>
          <a:xfrm>
            <a:off x="457200" y="274638"/>
            <a:ext cx="8229600" cy="1143000"/>
          </a:xfrm>
          <a:prstGeom prst="rect">
            <a:avLst/>
          </a:prstGeom>
        </p:spPr>
        <p:txBody>
          <a:bodyPr/>
          <a:lstStyle>
            <a:lvl1pPr>
              <a:defRPr lang="en-US" sz="2800" b="1" kern="1200" baseline="0" smtClean="0">
                <a:solidFill>
                  <a:schemeClr val="tx1"/>
                </a:solidFill>
                <a:effectLst/>
                <a:latin typeface="+mj-lt"/>
                <a:ea typeface="+mj-ea"/>
                <a:cs typeface="+mj-cs"/>
              </a:defRPr>
            </a:lvl1pPr>
          </a:lstStyle>
          <a:p>
            <a:r>
              <a:rPr lang="en-US" dirty="0" smtClean="0"/>
              <a:t>Click to edit Master title style</a:t>
            </a:r>
            <a:endParaRPr lang="en-US" dirty="0"/>
          </a:p>
        </p:txBody>
      </p:sp>
    </p:spTree>
    <p:extLst>
      <p:ext uri="{BB962C8B-B14F-4D97-AF65-F5344CB8AC3E}">
        <p14:creationId xmlns:p14="http://schemas.microsoft.com/office/powerpoint/2010/main" val="1607382311"/>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ctr" anchorCtr="0"/>
          <a:lstStyle>
            <a:lvl1pPr>
              <a:lnSpc>
                <a:spcPts val="3000"/>
              </a:lnSpc>
              <a:defRPr sz="2800" b="1" baseline="0">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6" name="Text Placeholder 5"/>
          <p:cNvSpPr>
            <a:spLocks noGrp="1"/>
          </p:cNvSpPr>
          <p:nvPr>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smtClean="0"/>
              <a:t>* Citations, references, and credits – Myriad Pro, 11pt</a:t>
            </a:r>
            <a:endParaRPr lang="en-US" dirty="0"/>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lgn="r">
              <a:defRPr/>
            </a:lvl1pPr>
          </a:lstStyle>
          <a:p>
            <a:pPr fontAlgn="auto">
              <a:spcBef>
                <a:spcPts val="0"/>
              </a:spcBef>
              <a:spcAft>
                <a:spcPts val="0"/>
              </a:spcAft>
              <a:defRPr/>
            </a:pPr>
            <a:fld id="{B8477CA6-37AB-49C2-B88B-8C89FDB7A7DF}" type="slidenum">
              <a:rPr lang="en-US" sz="1800" smtClean="0">
                <a:solidFill>
                  <a:srgbClr val="0039A6"/>
                </a:solidFill>
                <a:effectLst/>
                <a:latin typeface="Myriad Web Pro"/>
                <a:cs typeface="+mn-cs"/>
              </a:rPr>
              <a:pPr fontAlgn="auto">
                <a:spcBef>
                  <a:spcPts val="0"/>
                </a:spcBef>
                <a:spcAft>
                  <a:spcPts val="0"/>
                </a:spcAft>
                <a:defRPr/>
              </a:pPr>
              <a:t>‹#›</a:t>
            </a:fld>
            <a:endParaRPr lang="en-US" sz="1800" dirty="0">
              <a:solidFill>
                <a:srgbClr val="0039A6"/>
              </a:solidFill>
              <a:effectLst/>
              <a:latin typeface="Myriad Web Pro"/>
              <a:cs typeface="+mn-cs"/>
            </a:endParaRPr>
          </a:p>
        </p:txBody>
      </p:sp>
    </p:spTree>
    <p:extLst>
      <p:ext uri="{BB962C8B-B14F-4D97-AF65-F5344CB8AC3E}">
        <p14:creationId xmlns:p14="http://schemas.microsoft.com/office/powerpoint/2010/main" val="2946153667"/>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itle Slide Badg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effectLst/>
              </a:defRPr>
            </a:lvl1pPr>
          </a:lstStyle>
          <a:p>
            <a:r>
              <a:rPr lang="en-US" dirty="0" smtClean="0"/>
              <a:t>Title of Presentation – Myriad Pro</a:t>
            </a:r>
            <a:br>
              <a:rPr lang="en-US" dirty="0" smtClean="0"/>
            </a:br>
            <a:r>
              <a:rPr lang="en-US" dirty="0" smtClean="0"/>
              <a:t> Bold, Shadow 28pt</a:t>
            </a:r>
            <a:endParaRPr lang="en-US" dirty="0"/>
          </a:p>
        </p:txBody>
      </p:sp>
    </p:spTree>
    <p:extLst>
      <p:ext uri="{BB962C8B-B14F-4D97-AF65-F5344CB8AC3E}">
        <p14:creationId xmlns:p14="http://schemas.microsoft.com/office/powerpoint/2010/main" val="23374493"/>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Basic Content Bad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6" name="Text Placeholder 5"/>
          <p:cNvSpPr>
            <a:spLocks noGrp="1"/>
          </p:cNvSpPr>
          <p:nvPr>
            <p:ph type="body" sz="quarter" idx="11" hasCustomPrompt="1"/>
          </p:nvPr>
        </p:nvSpPr>
        <p:spPr>
          <a:xfrm>
            <a:off x="1905000" y="5791200"/>
            <a:ext cx="6781800" cy="609600"/>
          </a:xfrm>
          <a:prstGeom prst="rect">
            <a:avLst/>
          </a:prstGeom>
        </p:spPr>
        <p:txBody>
          <a:bodyPr anchor="b"/>
          <a:lstStyle>
            <a:lvl1pPr>
              <a:buNone/>
              <a:defRPr sz="1100">
                <a:solidFill>
                  <a:schemeClr val="tx1"/>
                </a:solidFill>
              </a:defRPr>
            </a:lvl1pPr>
          </a:lstStyle>
          <a:p>
            <a:r>
              <a:rPr lang="en-US" dirty="0" smtClean="0"/>
              <a:t>* Citations, references, and credits – Myriad Pro, 11pt </a:t>
            </a:r>
            <a:endParaRPr lang="en-US" dirty="0"/>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lgn="r">
              <a:defRPr/>
            </a:lvl1pPr>
          </a:lstStyle>
          <a:p>
            <a:pPr fontAlgn="auto">
              <a:spcBef>
                <a:spcPts val="0"/>
              </a:spcBef>
              <a:spcAft>
                <a:spcPts val="0"/>
              </a:spcAft>
              <a:defRPr/>
            </a:pPr>
            <a:fld id="{B8477CA6-37AB-49C2-B88B-8C89FDB7A7DF}" type="slidenum">
              <a:rPr lang="en-US" sz="1800" smtClean="0">
                <a:solidFill>
                  <a:srgbClr val="0039A6"/>
                </a:solidFill>
                <a:effectLst/>
                <a:latin typeface="Myriad Web Pro"/>
                <a:cs typeface="+mn-cs"/>
              </a:rPr>
              <a:pPr fontAlgn="auto">
                <a:spcBef>
                  <a:spcPts val="0"/>
                </a:spcBef>
                <a:spcAft>
                  <a:spcPts val="0"/>
                </a:spcAft>
                <a:defRPr/>
              </a:pPr>
              <a:t>‹#›</a:t>
            </a:fld>
            <a:endParaRPr lang="en-US" sz="1800" dirty="0">
              <a:solidFill>
                <a:srgbClr val="0039A6"/>
              </a:solidFill>
              <a:effectLst/>
              <a:latin typeface="Myriad Web Pro"/>
              <a:cs typeface="+mn-cs"/>
            </a:endParaRPr>
          </a:p>
        </p:txBody>
      </p:sp>
    </p:spTree>
    <p:extLst>
      <p:ext uri="{BB962C8B-B14F-4D97-AF65-F5344CB8AC3E}">
        <p14:creationId xmlns:p14="http://schemas.microsoft.com/office/powerpoint/2010/main" val="2953373867"/>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a:prstGeom prst="rect">
            <a:avLst/>
          </a:prstGeom>
        </p:spPr>
        <p:txBody>
          <a:bodyPr anchor="t"/>
          <a:lstStyle>
            <a:lvl1pPr algn="l">
              <a:lnSpc>
                <a:spcPts val="3800"/>
              </a:lnSpc>
              <a:defRPr sz="3600" b="1" cap="all" baseline="0">
                <a:effectLst/>
              </a:defRPr>
            </a:lvl1pPr>
          </a:lstStyle>
          <a:p>
            <a:r>
              <a:rPr lang="en-US" dirty="0" smtClean="0"/>
              <a:t>Section Header</a:t>
            </a:r>
            <a:br>
              <a:rPr lang="en-US" dirty="0" smtClean="0"/>
            </a:br>
            <a:r>
              <a:rPr lang="en-US" dirty="0" smtClean="0"/>
              <a:t>Myriad Pro, bold, shadow, 36pt </a:t>
            </a:r>
            <a:endParaRPr lang="en-US" dirty="0"/>
          </a:p>
        </p:txBody>
      </p:sp>
      <p:sp>
        <p:nvSpPr>
          <p:cNvPr id="3" name="Text Placeholder 2"/>
          <p:cNvSpPr>
            <a:spLocks noGrp="1"/>
          </p:cNvSpPr>
          <p:nvPr>
            <p:ph type="body" idx="1" hasCustomPrompt="1"/>
          </p:nvPr>
        </p:nvSpPr>
        <p:spPr>
          <a:xfrm>
            <a:off x="722313" y="2906714"/>
            <a:ext cx="777240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Subhead – Myriad Pro, 20pt</a:t>
            </a:r>
          </a:p>
        </p:txBody>
      </p:sp>
    </p:spTree>
    <p:extLst>
      <p:ext uri="{BB962C8B-B14F-4D97-AF65-F5344CB8AC3E}">
        <p14:creationId xmlns:p14="http://schemas.microsoft.com/office/powerpoint/2010/main" val="570929212"/>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1" y="273050"/>
            <a:ext cx="3008313" cy="1162050"/>
          </a:xfrm>
          <a:prstGeom prst="rect">
            <a:avLst/>
          </a:prstGeom>
        </p:spPr>
        <p:txBody>
          <a:bodyPr anchor="b"/>
          <a:lstStyle>
            <a:lvl1pPr algn="l">
              <a:defRPr sz="2000" b="1" baseline="0">
                <a:effectLst/>
              </a:defRPr>
            </a:lvl1pPr>
          </a:lstStyle>
          <a:p>
            <a:r>
              <a:rPr lang="en-US" dirty="0" smtClean="0"/>
              <a:t>Header – Myriad Pro, bold, shadow, 20pt</a:t>
            </a:r>
            <a:endParaRPr lang="en-US" dirty="0"/>
          </a:p>
        </p:txBody>
      </p:sp>
      <p:sp>
        <p:nvSpPr>
          <p:cNvPr id="3" name="Content Placeholder 2"/>
          <p:cNvSpPr>
            <a:spLocks noGrp="1"/>
          </p:cNvSpPr>
          <p:nvPr>
            <p:ph idx="1" hasCustomPrompt="1"/>
          </p:nvPr>
        </p:nvSpPr>
        <p:spPr>
          <a:xfrm>
            <a:off x="3575050" y="273051"/>
            <a:ext cx="5111751" cy="5518150"/>
          </a:xfrm>
          <a:prstGeom prst="rect">
            <a:avLst/>
          </a:prstGeom>
        </p:spPr>
        <p:txBody>
          <a:bodyPr anchor="ctr" anchorCtr="0"/>
          <a:lstStyle>
            <a:lvl1pPr>
              <a:buClr>
                <a:schemeClr val="tx1"/>
              </a:buClr>
              <a:buSzPct val="70000"/>
              <a:buFont typeface="Wingdings" pitchFamily="2" charset="2"/>
              <a:buChar char="q"/>
              <a:defRPr sz="2400" b="1">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a:solidFill>
                  <a:schemeClr val="bg2"/>
                </a:solidFill>
              </a:defRPr>
            </a:lvl4pPr>
            <a:lvl5pPr>
              <a:buClr>
                <a:schemeClr val="tx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4" name="Text Placeholder 3"/>
          <p:cNvSpPr>
            <a:spLocks noGrp="1"/>
          </p:cNvSpPr>
          <p:nvPr>
            <p:ph type="body" sz="half" idx="2" hasCustomPrompt="1"/>
          </p:nvPr>
        </p:nvSpPr>
        <p:spPr>
          <a:xfrm>
            <a:off x="457201" y="1435102"/>
            <a:ext cx="3008313"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Paragraph of type</a:t>
            </a:r>
          </a:p>
          <a:p>
            <a:pPr lvl="0"/>
            <a:r>
              <a:rPr lang="en-US" dirty="0" smtClean="0"/>
              <a:t>Myriad Pro, 14pt</a:t>
            </a:r>
          </a:p>
        </p:txBody>
      </p:sp>
      <p:sp>
        <p:nvSpPr>
          <p:cNvPr id="7" name="Text Placeholder 5"/>
          <p:cNvSpPr>
            <a:spLocks noGrp="1"/>
          </p:cNvSpPr>
          <p:nvPr>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smtClean="0"/>
              <a:t>* Citations, references, and credits – Myriad Pro, 11pt</a:t>
            </a:r>
            <a:endParaRPr lang="en-US" dirty="0"/>
          </a:p>
        </p:txBody>
      </p:sp>
    </p:spTree>
    <p:extLst>
      <p:ext uri="{BB962C8B-B14F-4D97-AF65-F5344CB8AC3E}">
        <p14:creationId xmlns:p14="http://schemas.microsoft.com/office/powerpoint/2010/main" val="3303378326"/>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1"/>
            <a:ext cx="5486400" cy="566738"/>
          </a:xfrm>
          <a:prstGeom prst="rect">
            <a:avLst/>
          </a:prstGeom>
        </p:spPr>
        <p:txBody>
          <a:bodyPr anchor="b"/>
          <a:lstStyle>
            <a:lvl1pPr algn="l">
              <a:defRPr sz="2000" b="1" baseline="0">
                <a:effectLst/>
              </a:defRPr>
            </a:lvl1pPr>
          </a:lstStyle>
          <a:p>
            <a:r>
              <a:rPr lang="en-US" dirty="0" smtClean="0"/>
              <a:t>Photo Title – Myriad Pro, Bold, Shadow, 20pt</a:t>
            </a:r>
            <a:endParaRPr lang="en-US" dirty="0"/>
          </a:p>
        </p:txBody>
      </p:sp>
      <p:sp>
        <p:nvSpPr>
          <p:cNvPr id="3" name="Picture Placeholder 2"/>
          <p:cNvSpPr>
            <a:spLocks noGrp="1"/>
          </p:cNvSpPr>
          <p:nvPr>
            <p:ph type="pic" idx="1"/>
          </p:nvPr>
        </p:nvSpPr>
        <p:spPr>
          <a:xfrm>
            <a:off x="1792288" y="612775"/>
            <a:ext cx="5486400" cy="4114800"/>
          </a:xfrm>
          <a:prstGeom prst="rect">
            <a:avLst/>
          </a:prstGeom>
          <a:ln w="25400">
            <a:solidFill>
              <a:schemeClr val="bg1"/>
            </a:solidFill>
          </a:ln>
          <a:effectLst>
            <a:outerShdw blurRad="44450" dist="27940" dir="5400000" algn="ctr">
              <a:srgbClr val="000000">
                <a:alpha val="32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hasCustomPrompt="1"/>
          </p:nvPr>
        </p:nvSpPr>
        <p:spPr>
          <a:xfrm>
            <a:off x="1792288" y="5367339"/>
            <a:ext cx="54864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Caption or credits for photo – Myriad Pro, 14pt</a:t>
            </a:r>
          </a:p>
        </p:txBody>
      </p:sp>
    </p:spTree>
    <p:extLst>
      <p:ext uri="{BB962C8B-B14F-4D97-AF65-F5344CB8AC3E}">
        <p14:creationId xmlns:p14="http://schemas.microsoft.com/office/powerpoint/2010/main" val="764639514"/>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1981200"/>
            <a:ext cx="64008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Closing– Myriad Pro, Bold, 28pt</a:t>
            </a:r>
          </a:p>
        </p:txBody>
      </p:sp>
      <p:sp>
        <p:nvSpPr>
          <p:cNvPr id="11" name="Text Placeholder 5"/>
          <p:cNvSpPr>
            <a:spLocks noGrp="1"/>
          </p:cNvSpPr>
          <p:nvPr>
            <p:ph type="body" sz="quarter" idx="11" hasCustomPrompt="1"/>
          </p:nvPr>
        </p:nvSpPr>
        <p:spPr>
          <a:xfrm>
            <a:off x="2286000" y="6281928"/>
            <a:ext cx="5105400" cy="182880"/>
          </a:xfrm>
          <a:prstGeom prst="rect">
            <a:avLst/>
          </a:prstGeom>
        </p:spPr>
        <p:txBody>
          <a:bodyPr/>
          <a:lstStyle>
            <a:lvl1pPr>
              <a:buNone/>
              <a:defRPr sz="1000" baseline="0">
                <a:solidFill>
                  <a:schemeClr val="bg1"/>
                </a:solidFill>
              </a:defRPr>
            </a:lvl1pPr>
          </a:lstStyle>
          <a:p>
            <a:r>
              <a:rPr lang="en-US" dirty="0" smtClean="0"/>
              <a:t>Place Descriptor Here</a:t>
            </a:r>
            <a:endParaRPr lang="en-US" dirty="0"/>
          </a:p>
        </p:txBody>
      </p:sp>
      <p:sp>
        <p:nvSpPr>
          <p:cNvPr id="12" name="Text Placeholder 6"/>
          <p:cNvSpPr>
            <a:spLocks noGrp="1"/>
          </p:cNvSpPr>
          <p:nvPr>
            <p:ph type="body" sz="quarter" idx="12" hasCustomPrompt="1"/>
          </p:nvPr>
        </p:nvSpPr>
        <p:spPr>
          <a:xfrm>
            <a:off x="2286000" y="6473952"/>
            <a:ext cx="5105400" cy="228600"/>
          </a:xfrm>
          <a:prstGeom prst="rect">
            <a:avLst/>
          </a:prstGeom>
        </p:spPr>
        <p:txBody>
          <a:bodyPr/>
          <a:lstStyle>
            <a:lvl1pPr>
              <a:buNone/>
              <a:defRPr sz="1000" baseline="0">
                <a:solidFill>
                  <a:schemeClr val="bg1"/>
                </a:solidFill>
              </a:defRPr>
            </a:lvl1pPr>
          </a:lstStyle>
          <a:p>
            <a:r>
              <a:rPr lang="en-US" dirty="0" smtClean="0"/>
              <a:t>Place Descriptor Here</a:t>
            </a:r>
            <a:endParaRPr lang="en-US" dirty="0"/>
          </a:p>
        </p:txBody>
      </p:sp>
    </p:spTree>
    <p:extLst>
      <p:ext uri="{BB962C8B-B14F-4D97-AF65-F5344CB8AC3E}">
        <p14:creationId xmlns:p14="http://schemas.microsoft.com/office/powerpoint/2010/main" val="2527551758"/>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Contents">
    <p:spTree>
      <p:nvGrpSpPr>
        <p:cNvPr id="1" name=""/>
        <p:cNvGrpSpPr/>
        <p:nvPr/>
      </p:nvGrpSpPr>
      <p:grpSpPr>
        <a:xfrm>
          <a:off x="0" y="0"/>
          <a:ext cx="0" cy="0"/>
          <a:chOff x="0" y="0"/>
          <a:chExt cx="0" cy="0"/>
        </a:xfrm>
      </p:grpSpPr>
      <p:sp>
        <p:nvSpPr>
          <p:cNvPr id="4" name="Line 35"/>
          <p:cNvSpPr>
            <a:spLocks noChangeShapeType="1"/>
          </p:cNvSpPr>
          <p:nvPr/>
        </p:nvSpPr>
        <p:spPr bwMode="gray">
          <a:xfrm>
            <a:off x="392114" y="806450"/>
            <a:ext cx="8355012" cy="0"/>
          </a:xfrm>
          <a:prstGeom prst="line">
            <a:avLst/>
          </a:prstGeom>
          <a:noFill/>
          <a:ln w="19050">
            <a:solidFill>
              <a:schemeClr val="accent1"/>
            </a:solidFill>
            <a:round/>
            <a:headEnd/>
            <a:tailEnd/>
          </a:ln>
          <a:effectLst/>
        </p:spPr>
        <p:txBody>
          <a:bodyPr wrap="none" anchor="ctr"/>
          <a:lstStyle/>
          <a:p>
            <a:pPr eaLnBrk="0" fontAlgn="auto" hangingPunct="0">
              <a:lnSpc>
                <a:spcPct val="106000"/>
              </a:lnSpc>
              <a:spcBef>
                <a:spcPct val="50000"/>
              </a:spcBef>
              <a:spcAft>
                <a:spcPts val="0"/>
              </a:spcAft>
              <a:buSzPct val="100000"/>
              <a:buFont typeface="Wingdings 2" pitchFamily="18" charset="2"/>
              <a:buNone/>
              <a:defRPr/>
            </a:pPr>
            <a:endParaRPr lang="en-US" sz="1100" dirty="0">
              <a:solidFill>
                <a:srgbClr val="000000"/>
              </a:solidFill>
              <a:effectLst/>
              <a:latin typeface="Arial" charset="0"/>
              <a:cs typeface="Arial" charset="0"/>
            </a:endParaRPr>
          </a:p>
        </p:txBody>
      </p:sp>
      <p:sp>
        <p:nvSpPr>
          <p:cNvPr id="2" name="Title 1"/>
          <p:cNvSpPr>
            <a:spLocks noGrp="1"/>
          </p:cNvSpPr>
          <p:nvPr>
            <p:ph type="title"/>
          </p:nvPr>
        </p:nvSpPr>
        <p:spPr>
          <a:xfrm>
            <a:off x="393198" y="514359"/>
            <a:ext cx="8345487" cy="258763"/>
          </a:xfrm>
          <a:prstGeom prst="rect">
            <a:avLst/>
          </a:prstGeom>
        </p:spPr>
        <p:txBody>
          <a:bodyPr/>
          <a:lstStyle/>
          <a:p>
            <a:r>
              <a:rPr lang="en-US" smtClean="0"/>
              <a:t>Click to edit Master title style</a:t>
            </a:r>
            <a:endParaRPr lang="en-US" dirty="0"/>
          </a:p>
        </p:txBody>
      </p:sp>
      <p:sp>
        <p:nvSpPr>
          <p:cNvPr id="9" name="Text Placeholder 13"/>
          <p:cNvSpPr>
            <a:spLocks noGrp="1"/>
          </p:cNvSpPr>
          <p:nvPr>
            <p:ph type="body" sz="quarter" idx="10"/>
          </p:nvPr>
        </p:nvSpPr>
        <p:spPr>
          <a:xfrm>
            <a:off x="393192" y="1152144"/>
            <a:ext cx="4014216" cy="5138928"/>
          </a:xfrm>
          <a:prstGeom prst="rect">
            <a:avLst/>
          </a:prstGeom>
        </p:spPr>
        <p:txBody>
          <a:bodyPr/>
          <a:lstStyle>
            <a:lvl1pPr>
              <a:buFont typeface="Arial" pitchFamily="34" charset="0"/>
              <a:buNone/>
              <a:defRPr/>
            </a:lvl1pPr>
            <a:lvl2pPr>
              <a:defRPr/>
            </a:lvl2pPr>
            <a:lvl3pPr>
              <a:buNone/>
              <a:defRPr/>
            </a:lvl3pPr>
            <a:lvl4pPr>
              <a:defRPr/>
            </a:lvl4pPr>
          </a:lstStyle>
          <a:p>
            <a:pPr lvl="0"/>
            <a:r>
              <a:rPr lang="en-US" smtClean="0"/>
              <a:t>Click to edit Master text styles</a:t>
            </a:r>
          </a:p>
          <a:p>
            <a:pPr lvl="1"/>
            <a:r>
              <a:rPr lang="en-US" smtClean="0"/>
              <a:t>Second level</a:t>
            </a:r>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lgn="r">
              <a:defRPr/>
            </a:lvl1pPr>
          </a:lstStyle>
          <a:p>
            <a:pPr fontAlgn="auto">
              <a:spcBef>
                <a:spcPts val="0"/>
              </a:spcBef>
              <a:spcAft>
                <a:spcPts val="0"/>
              </a:spcAft>
              <a:defRPr/>
            </a:pPr>
            <a:fld id="{B8477CA6-37AB-49C2-B88B-8C89FDB7A7DF}" type="slidenum">
              <a:rPr lang="en-US" sz="1800" smtClean="0">
                <a:solidFill>
                  <a:srgbClr val="0039A6"/>
                </a:solidFill>
                <a:effectLst/>
                <a:latin typeface="Myriad Web Pro"/>
                <a:cs typeface="+mn-cs"/>
              </a:rPr>
              <a:pPr fontAlgn="auto">
                <a:spcBef>
                  <a:spcPts val="0"/>
                </a:spcBef>
                <a:spcAft>
                  <a:spcPts val="0"/>
                </a:spcAft>
                <a:defRPr/>
              </a:pPr>
              <a:t>‹#›</a:t>
            </a:fld>
            <a:endParaRPr lang="en-US" sz="1800" dirty="0">
              <a:solidFill>
                <a:srgbClr val="0039A6"/>
              </a:solidFill>
              <a:effectLst/>
              <a:latin typeface="Myriad Web Pro"/>
              <a:cs typeface="+mn-cs"/>
            </a:endParaRPr>
          </a:p>
        </p:txBody>
      </p:sp>
    </p:spTree>
    <p:extLst>
      <p:ext uri="{BB962C8B-B14F-4D97-AF65-F5344CB8AC3E}">
        <p14:creationId xmlns:p14="http://schemas.microsoft.com/office/powerpoint/2010/main" val="39069165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asic Content Bad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6" name="Text Placeholder 5"/>
          <p:cNvSpPr>
            <a:spLocks noGrp="1"/>
          </p:cNvSpPr>
          <p:nvPr>
            <p:ph type="body" sz="quarter" idx="11" hasCustomPrompt="1"/>
          </p:nvPr>
        </p:nvSpPr>
        <p:spPr>
          <a:xfrm>
            <a:off x="1905000" y="5791200"/>
            <a:ext cx="6781800" cy="609600"/>
          </a:xfrm>
          <a:prstGeom prst="rect">
            <a:avLst/>
          </a:prstGeom>
        </p:spPr>
        <p:txBody>
          <a:bodyPr anchor="b"/>
          <a:lstStyle>
            <a:lvl1pPr>
              <a:buNone/>
              <a:defRPr sz="1100">
                <a:solidFill>
                  <a:schemeClr val="tx1"/>
                </a:solidFill>
              </a:defRPr>
            </a:lvl1pPr>
          </a:lstStyle>
          <a:p>
            <a:r>
              <a:rPr lang="en-US" dirty="0" smtClean="0"/>
              <a:t>* Citations, references, and credits – Myriad Pro, 11pt </a:t>
            </a:r>
            <a:endParaRPr lang="en-US" dirty="0"/>
          </a:p>
        </p:txBody>
      </p:sp>
      <p:sp>
        <p:nvSpPr>
          <p:cNvPr id="5" name="Slide Number Placeholder 2"/>
          <p:cNvSpPr>
            <a:spLocks noGrp="1"/>
          </p:cNvSpPr>
          <p:nvPr>
            <p:ph type="sldNum" sz="quarter" idx="12"/>
          </p:nvPr>
        </p:nvSpPr>
        <p:spPr>
          <a:xfrm>
            <a:off x="6594475" y="6181725"/>
            <a:ext cx="2133600" cy="476250"/>
          </a:xfrm>
          <a:prstGeom prst="rect">
            <a:avLst/>
          </a:prstGeom>
        </p:spPr>
        <p:txBody>
          <a:bodyPr/>
          <a:lstStyle>
            <a:lvl1pPr>
              <a:defRPr i="0">
                <a:effectLst/>
              </a:defRPr>
            </a:lvl1pPr>
          </a:lstStyle>
          <a:p>
            <a:pPr algn="r">
              <a:defRPr/>
            </a:pPr>
            <a:fld id="{B8477CA6-37AB-49C2-B88B-8C89FDB7A7DF}" type="slidenum">
              <a:rPr lang="en-US" sz="1200" smtClean="0">
                <a:latin typeface="Arial" panose="020B0604020202020204" pitchFamily="34" charset="0"/>
                <a:cs typeface="Arial" panose="020B0604020202020204" pitchFamily="34" charset="0"/>
              </a:rPr>
              <a:pPr algn="r">
                <a:defRPr/>
              </a:pPr>
              <a:t>‹#›</a:t>
            </a:fld>
            <a:endParaRPr lang="en-US" sz="1200"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ct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fontAlgn="auto">
              <a:spcBef>
                <a:spcPts val="0"/>
              </a:spcBef>
              <a:spcAft>
                <a:spcPts val="0"/>
              </a:spcAft>
              <a:defRPr/>
            </a:pPr>
            <a:endParaRPr lang="en-US" sz="1800" dirty="0">
              <a:solidFill>
                <a:srgbClr val="0039A6"/>
              </a:solidFill>
              <a:effectLst/>
              <a:latin typeface="Myriad Web Pro"/>
              <a:cs typeface="+mn-cs"/>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fontAlgn="auto">
              <a:spcBef>
                <a:spcPts val="0"/>
              </a:spcBef>
              <a:spcAft>
                <a:spcPts val="0"/>
              </a:spcAft>
              <a:defRPr/>
            </a:pPr>
            <a:endParaRPr lang="en-US" sz="1800" dirty="0">
              <a:solidFill>
                <a:srgbClr val="0039A6"/>
              </a:solidFill>
              <a:effectLst/>
              <a:latin typeface="Myriad Web Pro"/>
              <a:cs typeface="+mn-cs"/>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lgn="r">
              <a:defRPr/>
            </a:lvl1pPr>
          </a:lstStyle>
          <a:p>
            <a:pPr fontAlgn="auto">
              <a:spcBef>
                <a:spcPts val="0"/>
              </a:spcBef>
              <a:spcAft>
                <a:spcPts val="0"/>
              </a:spcAft>
              <a:defRPr/>
            </a:pPr>
            <a:fld id="{B8477CA6-37AB-49C2-B88B-8C89FDB7A7DF}" type="slidenum">
              <a:rPr lang="en-US" sz="1800" smtClean="0">
                <a:solidFill>
                  <a:srgbClr val="0039A6"/>
                </a:solidFill>
                <a:effectLst/>
                <a:latin typeface="Myriad Web Pro"/>
                <a:cs typeface="+mn-cs"/>
              </a:rPr>
              <a:pPr fontAlgn="auto">
                <a:spcBef>
                  <a:spcPts val="0"/>
                </a:spcBef>
                <a:spcAft>
                  <a:spcPts val="0"/>
                </a:spcAft>
                <a:defRPr/>
              </a:pPr>
              <a:t>‹#›</a:t>
            </a:fld>
            <a:endParaRPr lang="en-US" sz="1800" dirty="0">
              <a:solidFill>
                <a:srgbClr val="0039A6"/>
              </a:solidFill>
              <a:effectLst/>
              <a:latin typeface="Myriad Web Pro"/>
              <a:cs typeface="+mn-cs"/>
            </a:endParaRPr>
          </a:p>
        </p:txBody>
      </p:sp>
    </p:spTree>
    <p:extLst>
      <p:ext uri="{BB962C8B-B14F-4D97-AF65-F5344CB8AC3E}">
        <p14:creationId xmlns:p14="http://schemas.microsoft.com/office/powerpoint/2010/main" val="385507369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ctr"/>
          <a:lstStyle/>
          <a:p>
            <a:r>
              <a:rPr lang="en-US" dirty="0" smtClean="0"/>
              <a:t>Click to edit Master title style</a:t>
            </a:r>
            <a:endParaRPr lang="en-US" dirty="0"/>
          </a:p>
        </p:txBody>
      </p:sp>
      <p:sp>
        <p:nvSpPr>
          <p:cNvPr id="3" name="Table Placeholder 2"/>
          <p:cNvSpPr>
            <a:spLocks noGrp="1"/>
          </p:cNvSpPr>
          <p:nvPr>
            <p:ph type="tbl" idx="1"/>
          </p:nvPr>
        </p:nvSpPr>
        <p:spPr>
          <a:xfrm>
            <a:off x="457200" y="1600200"/>
            <a:ext cx="8229600" cy="4525963"/>
          </a:xfrm>
          <a:prstGeom prst="rect">
            <a:avLst/>
          </a:prstGeom>
        </p:spPr>
        <p:txBody>
          <a:bodyPr/>
          <a:lstStyle/>
          <a:p>
            <a:pPr lvl="0"/>
            <a:r>
              <a:rPr lang="en-US" noProof="0" dirty="0" smtClean="0"/>
              <a:t>Click icon to add table</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fontAlgn="auto">
              <a:spcBef>
                <a:spcPts val="0"/>
              </a:spcBef>
              <a:spcAft>
                <a:spcPts val="0"/>
              </a:spcAft>
              <a:defRPr/>
            </a:pPr>
            <a:endParaRPr lang="en-US" sz="1800" dirty="0">
              <a:solidFill>
                <a:srgbClr val="0039A6"/>
              </a:solidFill>
              <a:effectLst/>
              <a:latin typeface="Myriad Web Pro"/>
              <a:cs typeface="+mn-cs"/>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fontAlgn="auto">
              <a:spcBef>
                <a:spcPts val="0"/>
              </a:spcBef>
              <a:spcAft>
                <a:spcPts val="0"/>
              </a:spcAft>
              <a:defRPr/>
            </a:pPr>
            <a:endParaRPr lang="en-US" sz="1800" dirty="0">
              <a:solidFill>
                <a:srgbClr val="0039A6"/>
              </a:solidFill>
              <a:effectLst/>
              <a:latin typeface="Myriad Web Pro"/>
              <a:cs typeface="+mn-cs"/>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lgn="r">
              <a:defRPr/>
            </a:lvl1pPr>
          </a:lstStyle>
          <a:p>
            <a:pPr fontAlgn="auto">
              <a:spcBef>
                <a:spcPts val="0"/>
              </a:spcBef>
              <a:spcAft>
                <a:spcPts val="0"/>
              </a:spcAft>
              <a:defRPr/>
            </a:pPr>
            <a:fld id="{20D9D6E0-0359-47C9-96A7-E8CC85445F77}" type="slidenum">
              <a:rPr lang="en-US" sz="1800" smtClean="0">
                <a:solidFill>
                  <a:srgbClr val="0039A6"/>
                </a:solidFill>
                <a:effectLst/>
                <a:latin typeface="Myriad Web Pro"/>
                <a:cs typeface="+mn-cs"/>
              </a:rPr>
              <a:pPr fontAlgn="auto">
                <a:spcBef>
                  <a:spcPts val="0"/>
                </a:spcBef>
                <a:spcAft>
                  <a:spcPts val="0"/>
                </a:spcAft>
                <a:defRPr/>
              </a:pPr>
              <a:t>‹#›</a:t>
            </a:fld>
            <a:endParaRPr lang="en-US" sz="1800" dirty="0">
              <a:solidFill>
                <a:srgbClr val="0039A6"/>
              </a:solidFill>
              <a:effectLst/>
              <a:latin typeface="Myriad Web Pro"/>
              <a:cs typeface="+mn-cs"/>
            </a:endParaRPr>
          </a:p>
        </p:txBody>
      </p:sp>
    </p:spTree>
    <p:extLst>
      <p:ext uri="{BB962C8B-B14F-4D97-AF65-F5344CB8AC3E}">
        <p14:creationId xmlns:p14="http://schemas.microsoft.com/office/powerpoint/2010/main" val="87340914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ctr"/>
          <a:lstStyle/>
          <a:p>
            <a:r>
              <a:rPr lang="en-US" dirty="0" smtClean="0"/>
              <a:t>Click to edit Master title style</a:t>
            </a:r>
            <a:endParaRPr lang="en-US" dirty="0"/>
          </a:p>
        </p:txBody>
      </p:sp>
      <p:sp>
        <p:nvSpPr>
          <p:cNvPr id="3"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fontAlgn="auto">
              <a:spcBef>
                <a:spcPts val="0"/>
              </a:spcBef>
              <a:spcAft>
                <a:spcPts val="0"/>
              </a:spcAft>
              <a:defRPr/>
            </a:pPr>
            <a:endParaRPr lang="en-US" sz="1800" dirty="0">
              <a:solidFill>
                <a:srgbClr val="0039A6"/>
              </a:solidFill>
              <a:effectLst/>
              <a:latin typeface="Myriad Web Pro"/>
              <a:cs typeface="+mn-cs"/>
            </a:endParaRPr>
          </a:p>
        </p:txBody>
      </p:sp>
      <p:sp>
        <p:nvSpPr>
          <p:cNvPr id="4"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fontAlgn="auto">
              <a:spcBef>
                <a:spcPts val="0"/>
              </a:spcBef>
              <a:spcAft>
                <a:spcPts val="0"/>
              </a:spcAft>
              <a:defRPr/>
            </a:pPr>
            <a:endParaRPr lang="en-US" sz="1800" dirty="0">
              <a:solidFill>
                <a:srgbClr val="0039A6"/>
              </a:solidFill>
              <a:effectLst/>
              <a:latin typeface="Myriad Web Pro"/>
              <a:cs typeface="+mn-cs"/>
            </a:endParaRPr>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lgn="r">
              <a:defRPr/>
            </a:lvl1pPr>
          </a:lstStyle>
          <a:p>
            <a:pPr fontAlgn="auto">
              <a:spcBef>
                <a:spcPts val="0"/>
              </a:spcBef>
              <a:spcAft>
                <a:spcPts val="0"/>
              </a:spcAft>
              <a:defRPr/>
            </a:pPr>
            <a:fld id="{A420517B-503E-44E1-A5A3-88F773F5D377}" type="slidenum">
              <a:rPr lang="en-US" sz="1800" smtClean="0">
                <a:solidFill>
                  <a:srgbClr val="0039A6"/>
                </a:solidFill>
                <a:effectLst/>
                <a:latin typeface="Myriad Web Pro"/>
                <a:cs typeface="+mn-cs"/>
              </a:rPr>
              <a:pPr fontAlgn="auto">
                <a:spcBef>
                  <a:spcPts val="0"/>
                </a:spcBef>
                <a:spcAft>
                  <a:spcPts val="0"/>
                </a:spcAft>
                <a:defRPr/>
              </a:pPr>
              <a:t>‹#›</a:t>
            </a:fld>
            <a:endParaRPr lang="en-US" sz="1800" dirty="0">
              <a:solidFill>
                <a:srgbClr val="0039A6"/>
              </a:solidFill>
              <a:effectLst/>
              <a:latin typeface="Myriad Web Pro"/>
              <a:cs typeface="+mn-cs"/>
            </a:endParaRPr>
          </a:p>
        </p:txBody>
      </p:sp>
    </p:spTree>
    <p:extLst>
      <p:ext uri="{BB962C8B-B14F-4D97-AF65-F5344CB8AC3E}">
        <p14:creationId xmlns:p14="http://schemas.microsoft.com/office/powerpoint/2010/main" val="160330426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fontAlgn="auto">
              <a:spcBef>
                <a:spcPts val="0"/>
              </a:spcBef>
              <a:spcAft>
                <a:spcPts val="0"/>
              </a:spcAft>
              <a:defRPr/>
            </a:pPr>
            <a:endParaRPr lang="en-US" sz="1800" dirty="0">
              <a:solidFill>
                <a:srgbClr val="0039A6"/>
              </a:solidFill>
              <a:effectLst/>
              <a:latin typeface="Myriad Web Pro"/>
              <a:cs typeface="+mn-cs"/>
            </a:endParaRPr>
          </a:p>
        </p:txBody>
      </p:sp>
      <p:sp>
        <p:nvSpPr>
          <p:cNvPr id="3"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fontAlgn="auto">
              <a:spcBef>
                <a:spcPts val="0"/>
              </a:spcBef>
              <a:spcAft>
                <a:spcPts val="0"/>
              </a:spcAft>
              <a:defRPr/>
            </a:pPr>
            <a:endParaRPr lang="en-US" sz="1800" dirty="0">
              <a:solidFill>
                <a:srgbClr val="0039A6"/>
              </a:solidFill>
              <a:effectLst/>
              <a:latin typeface="Myriad Web Pro"/>
              <a:cs typeface="+mn-cs"/>
            </a:endParaRPr>
          </a:p>
        </p:txBody>
      </p:sp>
      <p:sp>
        <p:nvSpPr>
          <p:cNvPr id="4" name="Rectangle 6"/>
          <p:cNvSpPr>
            <a:spLocks noGrp="1" noChangeArrowheads="1"/>
          </p:cNvSpPr>
          <p:nvPr>
            <p:ph type="sldNum" sz="quarter" idx="12"/>
          </p:nvPr>
        </p:nvSpPr>
        <p:spPr>
          <a:xfrm>
            <a:off x="6553200" y="6245225"/>
            <a:ext cx="2133600" cy="476250"/>
          </a:xfrm>
          <a:prstGeom prst="rect">
            <a:avLst/>
          </a:prstGeom>
          <a:ln/>
        </p:spPr>
        <p:txBody>
          <a:bodyPr/>
          <a:lstStyle>
            <a:lvl1pPr algn="r">
              <a:defRPr/>
            </a:lvl1pPr>
          </a:lstStyle>
          <a:p>
            <a:pPr fontAlgn="auto">
              <a:spcBef>
                <a:spcPts val="0"/>
              </a:spcBef>
              <a:spcAft>
                <a:spcPts val="0"/>
              </a:spcAft>
              <a:defRPr/>
            </a:pPr>
            <a:fld id="{07D65CA8-24BD-4619-B65A-9A6DFCCF4B56}" type="slidenum">
              <a:rPr lang="en-US" sz="1800" smtClean="0">
                <a:solidFill>
                  <a:srgbClr val="0039A6"/>
                </a:solidFill>
                <a:effectLst/>
                <a:latin typeface="Myriad Web Pro"/>
                <a:cs typeface="+mn-cs"/>
              </a:rPr>
              <a:pPr fontAlgn="auto">
                <a:spcBef>
                  <a:spcPts val="0"/>
                </a:spcBef>
                <a:spcAft>
                  <a:spcPts val="0"/>
                </a:spcAft>
                <a:defRPr/>
              </a:pPr>
              <a:t>‹#›</a:t>
            </a:fld>
            <a:endParaRPr lang="en-US" sz="1800" dirty="0">
              <a:solidFill>
                <a:srgbClr val="0039A6"/>
              </a:solidFill>
              <a:effectLst/>
              <a:latin typeface="Myriad Web Pro"/>
              <a:cs typeface="+mn-cs"/>
            </a:endParaRPr>
          </a:p>
        </p:txBody>
      </p:sp>
    </p:spTree>
    <p:extLst>
      <p:ext uri="{BB962C8B-B14F-4D97-AF65-F5344CB8AC3E}">
        <p14:creationId xmlns:p14="http://schemas.microsoft.com/office/powerpoint/2010/main" val="397347716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endParaRPr lang="en-US" sz="1800" dirty="0">
              <a:solidFill>
                <a:srgbClr val="0039A6"/>
              </a:solidFill>
              <a:effectLst/>
              <a:latin typeface="Myriad Web Pro"/>
              <a:cs typeface="+mn-cs"/>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en-US" sz="1800" dirty="0">
              <a:solidFill>
                <a:srgbClr val="0039A6"/>
              </a:solidFill>
              <a:effectLst/>
              <a:latin typeface="Myriad Web Pro"/>
              <a:cs typeface="+mn-cs"/>
            </a:endParaRPr>
          </a:p>
        </p:txBody>
      </p:sp>
      <p:sp>
        <p:nvSpPr>
          <p:cNvPr id="9" name="Slide Number Placeholder 8"/>
          <p:cNvSpPr>
            <a:spLocks noGrp="1"/>
          </p:cNvSpPr>
          <p:nvPr>
            <p:ph type="sldNum" sz="quarter" idx="12"/>
          </p:nvPr>
        </p:nvSpPr>
        <p:spPr>
          <a:xfrm>
            <a:off x="6477000" y="6248400"/>
            <a:ext cx="2133600" cy="365125"/>
          </a:xfrm>
          <a:prstGeom prst="rect">
            <a:avLst/>
          </a:prstGeom>
        </p:spPr>
        <p:txBody>
          <a:bodyPr/>
          <a:lstStyle>
            <a:lvl1pPr algn="r">
              <a:defRPr/>
            </a:lvl1pPr>
          </a:lstStyle>
          <a:p>
            <a:pPr fontAlgn="auto">
              <a:spcBef>
                <a:spcPts val="0"/>
              </a:spcBef>
              <a:spcAft>
                <a:spcPts val="0"/>
              </a:spcAft>
            </a:pPr>
            <a:fld id="{BDB89C66-62C2-42AB-A425-5C350ED77922}" type="slidenum">
              <a:rPr lang="en-US" sz="1800" smtClean="0">
                <a:solidFill>
                  <a:srgbClr val="0039A6"/>
                </a:solidFill>
                <a:effectLst/>
                <a:latin typeface="Myriad Web Pro"/>
                <a:cs typeface="+mn-cs"/>
              </a:rPr>
              <a:pPr fontAlgn="auto">
                <a:spcBef>
                  <a:spcPts val="0"/>
                </a:spcBef>
                <a:spcAft>
                  <a:spcPts val="0"/>
                </a:spcAft>
              </a:pPr>
              <a:t>‹#›</a:t>
            </a:fld>
            <a:endParaRPr lang="en-US" sz="1800" dirty="0">
              <a:solidFill>
                <a:srgbClr val="0039A6"/>
              </a:solidFill>
              <a:effectLst/>
              <a:latin typeface="Myriad Web Pro"/>
              <a:cs typeface="+mn-cs"/>
            </a:endParaRPr>
          </a:p>
        </p:txBody>
      </p:sp>
    </p:spTree>
    <p:extLst>
      <p:ext uri="{BB962C8B-B14F-4D97-AF65-F5344CB8AC3E}">
        <p14:creationId xmlns:p14="http://schemas.microsoft.com/office/powerpoint/2010/main" val="2541372911"/>
      </p:ext>
    </p:extLst>
  </p:cSld>
  <p:clrMapOvr>
    <a:masterClrMapping/>
  </p:clrMapOvr>
  <p:transition spd="slow"/>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dirty="0" smtClean="0"/>
              <a:t>Title of Presentation – Myriad Pro</a:t>
            </a:r>
            <a:br>
              <a:rPr lang="en-US" dirty="0" smtClean="0"/>
            </a:br>
            <a:r>
              <a:rPr lang="en-US" dirty="0" smtClean="0"/>
              <a:t> Bold, Shadow 28pt</a:t>
            </a:r>
            <a:endParaRPr lang="en-US" dirty="0"/>
          </a:p>
        </p:txBody>
      </p:sp>
      <p:sp>
        <p:nvSpPr>
          <p:cNvPr id="6" name="Text Placeholder 5"/>
          <p:cNvSpPr>
            <a:spLocks noGrp="1"/>
          </p:cNvSpPr>
          <p:nvPr userDrawn="1">
            <p:ph type="body" sz="quarter" idx="11" hasCustomPrompt="1"/>
          </p:nvPr>
        </p:nvSpPr>
        <p:spPr>
          <a:xfrm>
            <a:off x="2286000" y="6272784"/>
            <a:ext cx="5105400" cy="18288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
        <p:nvSpPr>
          <p:cNvPr id="7" name="Text Placeholder 6"/>
          <p:cNvSpPr>
            <a:spLocks noGrp="1"/>
          </p:cNvSpPr>
          <p:nvPr userDrawn="1">
            <p:ph type="body" sz="quarter" idx="12" hasCustomPrompt="1"/>
          </p:nvPr>
        </p:nvSpPr>
        <p:spPr>
          <a:xfrm>
            <a:off x="2286000" y="6464808"/>
            <a:ext cx="5105400" cy="22860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Tree>
    <p:extLst>
      <p:ext uri="{BB962C8B-B14F-4D97-AF65-F5344CB8AC3E}">
        <p14:creationId xmlns:p14="http://schemas.microsoft.com/office/powerpoint/2010/main" val="1168992152"/>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effectLst/>
              </a:defRPr>
            </a:lvl1pPr>
          </a:lstStyle>
          <a:p>
            <a:r>
              <a:rPr lang="en-US" dirty="0" smtClean="0"/>
              <a:t>Title of Presentation – Myriad Pro</a:t>
            </a:r>
            <a:br>
              <a:rPr lang="en-US" dirty="0" smtClean="0"/>
            </a:br>
            <a:r>
              <a:rPr lang="en-US" dirty="0" smtClean="0"/>
              <a:t> Bold, Shadow 28pt</a:t>
            </a:r>
            <a:endParaRPr lang="en-US" dirty="0"/>
          </a:p>
        </p:txBody>
      </p:sp>
      <p:sp>
        <p:nvSpPr>
          <p:cNvPr id="8" name="Text Placeholder 5"/>
          <p:cNvSpPr>
            <a:spLocks noGrp="1"/>
          </p:cNvSpPr>
          <p:nvPr>
            <p:ph type="body" sz="quarter" idx="11" hasCustomPrompt="1"/>
          </p:nvPr>
        </p:nvSpPr>
        <p:spPr>
          <a:xfrm>
            <a:off x="2286000" y="6281928"/>
            <a:ext cx="5105400" cy="182880"/>
          </a:xfrm>
          <a:prstGeom prst="rect">
            <a:avLst/>
          </a:prstGeom>
        </p:spPr>
        <p:txBody>
          <a:bodyPr/>
          <a:lstStyle>
            <a:lvl1pPr>
              <a:buNone/>
              <a:defRPr sz="1000" baseline="0">
                <a:solidFill>
                  <a:schemeClr val="bg1"/>
                </a:solidFill>
              </a:defRPr>
            </a:lvl1pPr>
          </a:lstStyle>
          <a:p>
            <a:r>
              <a:rPr lang="en-US" dirty="0" smtClean="0"/>
              <a:t>Place Descriptor Here</a:t>
            </a:r>
            <a:endParaRPr lang="en-US" dirty="0"/>
          </a:p>
        </p:txBody>
      </p:sp>
      <p:sp>
        <p:nvSpPr>
          <p:cNvPr id="10" name="Text Placeholder 6"/>
          <p:cNvSpPr>
            <a:spLocks noGrp="1"/>
          </p:cNvSpPr>
          <p:nvPr>
            <p:ph type="body" sz="quarter" idx="12" hasCustomPrompt="1"/>
          </p:nvPr>
        </p:nvSpPr>
        <p:spPr>
          <a:xfrm>
            <a:off x="2286000" y="6473952"/>
            <a:ext cx="5105400" cy="228600"/>
          </a:xfrm>
          <a:prstGeom prst="rect">
            <a:avLst/>
          </a:prstGeom>
        </p:spPr>
        <p:txBody>
          <a:bodyPr/>
          <a:lstStyle>
            <a:lvl1pPr>
              <a:buNone/>
              <a:defRPr sz="1000" baseline="0">
                <a:solidFill>
                  <a:schemeClr val="bg1"/>
                </a:solidFill>
              </a:defRPr>
            </a:lvl1pPr>
          </a:lstStyle>
          <a:p>
            <a:r>
              <a:rPr lang="en-US" dirty="0" smtClean="0"/>
              <a:t>Place Descriptor Here</a:t>
            </a:r>
            <a:endParaRPr lang="en-US" dirty="0"/>
          </a:p>
        </p:txBody>
      </p:sp>
      <p:sp>
        <p:nvSpPr>
          <p:cNvPr id="7" name="Text Placeholder 5"/>
          <p:cNvSpPr>
            <a:spLocks noGrp="1"/>
          </p:cNvSpPr>
          <p:nvPr>
            <p:ph type="body" sz="quarter" idx="11" hasCustomPrompt="1"/>
          </p:nvPr>
        </p:nvSpPr>
        <p:spPr>
          <a:xfrm>
            <a:off x="2286000" y="6272784"/>
            <a:ext cx="5105400" cy="18288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
        <p:nvSpPr>
          <p:cNvPr id="12" name="Text Placeholder 6"/>
          <p:cNvSpPr>
            <a:spLocks noGrp="1"/>
          </p:cNvSpPr>
          <p:nvPr>
            <p:ph type="body" sz="quarter" idx="12" hasCustomPrompt="1"/>
          </p:nvPr>
        </p:nvSpPr>
        <p:spPr>
          <a:xfrm>
            <a:off x="2286000" y="6464808"/>
            <a:ext cx="5105400" cy="22860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Tree>
    <p:extLst>
      <p:ext uri="{BB962C8B-B14F-4D97-AF65-F5344CB8AC3E}">
        <p14:creationId xmlns:p14="http://schemas.microsoft.com/office/powerpoint/2010/main" val="41825355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6" name="Text Placeholder 5"/>
          <p:cNvSpPr>
            <a:spLocks noGrp="1"/>
          </p:cNvSpPr>
          <p:nvPr>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smtClean="0"/>
              <a:t>* Citations, references, and credits – Myriad Pro, 11pt</a:t>
            </a:r>
            <a:endParaRPr lang="en-US" dirty="0"/>
          </a:p>
        </p:txBody>
      </p:sp>
    </p:spTree>
    <p:extLst>
      <p:ext uri="{BB962C8B-B14F-4D97-AF65-F5344CB8AC3E}">
        <p14:creationId xmlns:p14="http://schemas.microsoft.com/office/powerpoint/2010/main" val="225489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6" name="Text Placeholder 5"/>
          <p:cNvSpPr>
            <a:spLocks noGrp="1"/>
          </p:cNvSpPr>
          <p:nvPr>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smtClean="0"/>
              <a:t>* Citations, references, and credits – Myriad Pro, 11pt</a:t>
            </a:r>
            <a:endParaRPr lang="en-US" dirty="0"/>
          </a:p>
        </p:txBody>
      </p:sp>
    </p:spTree>
    <p:extLst>
      <p:ext uri="{BB962C8B-B14F-4D97-AF65-F5344CB8AC3E}">
        <p14:creationId xmlns:p14="http://schemas.microsoft.com/office/powerpoint/2010/main" val="25417080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Title Slide Badg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effectLst/>
              </a:defRPr>
            </a:lvl1pPr>
          </a:lstStyle>
          <a:p>
            <a:r>
              <a:rPr lang="en-US" dirty="0" smtClean="0"/>
              <a:t>Title of Presentation – Myriad Pro</a:t>
            </a:r>
            <a:br>
              <a:rPr lang="en-US" dirty="0" smtClean="0"/>
            </a:br>
            <a:r>
              <a:rPr lang="en-US" dirty="0" smtClean="0"/>
              <a:t> Bold, Shadow 28pt</a:t>
            </a:r>
            <a:endParaRPr lang="en-US" dirty="0"/>
          </a:p>
        </p:txBody>
      </p:sp>
    </p:spTree>
    <p:extLst>
      <p:ext uri="{BB962C8B-B14F-4D97-AF65-F5344CB8AC3E}">
        <p14:creationId xmlns:p14="http://schemas.microsoft.com/office/powerpoint/2010/main" val="42352527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a:prstGeom prst="rect">
            <a:avLst/>
          </a:prstGeom>
        </p:spPr>
        <p:txBody>
          <a:bodyPr anchor="t"/>
          <a:lstStyle>
            <a:lvl1pPr algn="l">
              <a:lnSpc>
                <a:spcPts val="3800"/>
              </a:lnSpc>
              <a:defRPr sz="3600" b="1" cap="all" baseline="0">
                <a:effectLst/>
              </a:defRPr>
            </a:lvl1pPr>
          </a:lstStyle>
          <a:p>
            <a:r>
              <a:rPr lang="en-US" dirty="0" smtClean="0"/>
              <a:t>Section Header</a:t>
            </a:r>
            <a:br>
              <a:rPr lang="en-US" dirty="0" smtClean="0"/>
            </a:br>
            <a:r>
              <a:rPr lang="en-US" dirty="0" smtClean="0"/>
              <a:t>Myriad Pro, bold, shadow, 36pt </a:t>
            </a:r>
            <a:endParaRPr lang="en-US" dirty="0"/>
          </a:p>
        </p:txBody>
      </p:sp>
      <p:sp>
        <p:nvSpPr>
          <p:cNvPr id="3" name="Text Placeholder 2"/>
          <p:cNvSpPr>
            <a:spLocks noGrp="1"/>
          </p:cNvSpPr>
          <p:nvPr>
            <p:ph type="body" idx="1" hasCustomPrompt="1"/>
          </p:nvPr>
        </p:nvSpPr>
        <p:spPr>
          <a:xfrm>
            <a:off x="722313" y="2906714"/>
            <a:ext cx="777240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Subhead – Myriad Pro, 20pt</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Basic Content Bad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6" name="Text Placeholder 5"/>
          <p:cNvSpPr>
            <a:spLocks noGrp="1"/>
          </p:cNvSpPr>
          <p:nvPr>
            <p:ph type="body" sz="quarter" idx="11" hasCustomPrompt="1"/>
          </p:nvPr>
        </p:nvSpPr>
        <p:spPr>
          <a:xfrm>
            <a:off x="1905000" y="5791200"/>
            <a:ext cx="6781800" cy="609600"/>
          </a:xfrm>
          <a:prstGeom prst="rect">
            <a:avLst/>
          </a:prstGeom>
        </p:spPr>
        <p:txBody>
          <a:bodyPr anchor="b"/>
          <a:lstStyle>
            <a:lvl1pPr>
              <a:buNone/>
              <a:defRPr sz="1100">
                <a:solidFill>
                  <a:schemeClr val="tx1"/>
                </a:solidFill>
              </a:defRPr>
            </a:lvl1pPr>
          </a:lstStyle>
          <a:p>
            <a:r>
              <a:rPr lang="en-US" dirty="0" smtClean="0"/>
              <a:t>* Citations, references, and credits – Myriad Pro, 11pt </a:t>
            </a:r>
            <a:endParaRPr lang="en-US" dirty="0"/>
          </a:p>
        </p:txBody>
      </p:sp>
    </p:spTree>
    <p:extLst>
      <p:ext uri="{BB962C8B-B14F-4D97-AF65-F5344CB8AC3E}">
        <p14:creationId xmlns:p14="http://schemas.microsoft.com/office/powerpoint/2010/main" val="37890724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a:prstGeom prst="rect">
            <a:avLst/>
          </a:prstGeom>
        </p:spPr>
        <p:txBody>
          <a:bodyPr anchor="t"/>
          <a:lstStyle>
            <a:lvl1pPr algn="l">
              <a:lnSpc>
                <a:spcPts val="3800"/>
              </a:lnSpc>
              <a:defRPr sz="3600" b="1" cap="all" baseline="0">
                <a:effectLst/>
              </a:defRPr>
            </a:lvl1pPr>
          </a:lstStyle>
          <a:p>
            <a:r>
              <a:rPr lang="en-US" dirty="0" smtClean="0"/>
              <a:t>Section Header</a:t>
            </a:r>
            <a:br>
              <a:rPr lang="en-US" dirty="0" smtClean="0"/>
            </a:br>
            <a:r>
              <a:rPr lang="en-US" dirty="0" smtClean="0"/>
              <a:t>Myriad Pro, bold, shadow, 36pt </a:t>
            </a:r>
            <a:endParaRPr lang="en-US" dirty="0"/>
          </a:p>
        </p:txBody>
      </p:sp>
      <p:sp>
        <p:nvSpPr>
          <p:cNvPr id="3" name="Text Placeholder 2"/>
          <p:cNvSpPr>
            <a:spLocks noGrp="1"/>
          </p:cNvSpPr>
          <p:nvPr>
            <p:ph type="body" idx="1" hasCustomPrompt="1"/>
          </p:nvPr>
        </p:nvSpPr>
        <p:spPr>
          <a:xfrm>
            <a:off x="722313" y="2906714"/>
            <a:ext cx="777240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Subhead – Myriad Pro, 20pt</a:t>
            </a:r>
          </a:p>
        </p:txBody>
      </p:sp>
    </p:spTree>
    <p:extLst>
      <p:ext uri="{BB962C8B-B14F-4D97-AF65-F5344CB8AC3E}">
        <p14:creationId xmlns:p14="http://schemas.microsoft.com/office/powerpoint/2010/main" val="18842038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1" y="273050"/>
            <a:ext cx="3008313" cy="1162050"/>
          </a:xfrm>
          <a:prstGeom prst="rect">
            <a:avLst/>
          </a:prstGeom>
        </p:spPr>
        <p:txBody>
          <a:bodyPr anchor="b"/>
          <a:lstStyle>
            <a:lvl1pPr algn="l">
              <a:defRPr sz="2000" b="1" baseline="0">
                <a:effectLst/>
              </a:defRPr>
            </a:lvl1pPr>
          </a:lstStyle>
          <a:p>
            <a:r>
              <a:rPr lang="en-US" dirty="0" smtClean="0"/>
              <a:t>Header – Myriad Pro, bold, shadow, 20pt</a:t>
            </a:r>
            <a:endParaRPr lang="en-US" dirty="0"/>
          </a:p>
        </p:txBody>
      </p:sp>
      <p:sp>
        <p:nvSpPr>
          <p:cNvPr id="3" name="Content Placeholder 2"/>
          <p:cNvSpPr>
            <a:spLocks noGrp="1"/>
          </p:cNvSpPr>
          <p:nvPr>
            <p:ph idx="1" hasCustomPrompt="1"/>
          </p:nvPr>
        </p:nvSpPr>
        <p:spPr>
          <a:xfrm>
            <a:off x="3575050" y="273051"/>
            <a:ext cx="5111751" cy="5518150"/>
          </a:xfrm>
          <a:prstGeom prst="rect">
            <a:avLst/>
          </a:prstGeom>
        </p:spPr>
        <p:txBody>
          <a:bodyPr anchor="ctr" anchorCtr="0"/>
          <a:lstStyle>
            <a:lvl1pPr>
              <a:buClr>
                <a:schemeClr val="tx1"/>
              </a:buClr>
              <a:buSzPct val="70000"/>
              <a:buFont typeface="Wingdings" pitchFamily="2" charset="2"/>
              <a:buChar char="q"/>
              <a:defRPr sz="2400" b="1">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a:solidFill>
                  <a:schemeClr val="bg2"/>
                </a:solidFill>
              </a:defRPr>
            </a:lvl4pPr>
            <a:lvl5pPr>
              <a:buClr>
                <a:schemeClr val="tx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4" name="Text Placeholder 3"/>
          <p:cNvSpPr>
            <a:spLocks noGrp="1"/>
          </p:cNvSpPr>
          <p:nvPr>
            <p:ph type="body" sz="half" idx="2" hasCustomPrompt="1"/>
          </p:nvPr>
        </p:nvSpPr>
        <p:spPr>
          <a:xfrm>
            <a:off x="457201" y="1435102"/>
            <a:ext cx="3008313"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Paragraph of type</a:t>
            </a:r>
          </a:p>
          <a:p>
            <a:pPr lvl="0"/>
            <a:r>
              <a:rPr lang="en-US" dirty="0" smtClean="0"/>
              <a:t>Myriad Pro, 14pt</a:t>
            </a:r>
          </a:p>
        </p:txBody>
      </p:sp>
      <p:sp>
        <p:nvSpPr>
          <p:cNvPr id="7" name="Text Placeholder 5"/>
          <p:cNvSpPr>
            <a:spLocks noGrp="1"/>
          </p:cNvSpPr>
          <p:nvPr>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smtClean="0"/>
              <a:t>* Citations, references, and credits – Myriad Pro, 11pt</a:t>
            </a:r>
            <a:endParaRPr lang="en-US" dirty="0"/>
          </a:p>
        </p:txBody>
      </p:sp>
    </p:spTree>
    <p:extLst>
      <p:ext uri="{BB962C8B-B14F-4D97-AF65-F5344CB8AC3E}">
        <p14:creationId xmlns:p14="http://schemas.microsoft.com/office/powerpoint/2010/main" val="7204977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1"/>
            <a:ext cx="5486400" cy="566738"/>
          </a:xfrm>
          <a:prstGeom prst="rect">
            <a:avLst/>
          </a:prstGeom>
        </p:spPr>
        <p:txBody>
          <a:bodyPr anchor="b"/>
          <a:lstStyle>
            <a:lvl1pPr algn="l">
              <a:defRPr sz="2000" b="1" baseline="0">
                <a:effectLst/>
              </a:defRPr>
            </a:lvl1pPr>
          </a:lstStyle>
          <a:p>
            <a:r>
              <a:rPr lang="en-US" dirty="0" smtClean="0"/>
              <a:t>Photo Title – Myriad Pro, Bold, Shadow, 20pt</a:t>
            </a:r>
            <a:endParaRPr lang="en-US" dirty="0"/>
          </a:p>
        </p:txBody>
      </p:sp>
      <p:sp>
        <p:nvSpPr>
          <p:cNvPr id="3" name="Picture Placeholder 2"/>
          <p:cNvSpPr>
            <a:spLocks noGrp="1"/>
          </p:cNvSpPr>
          <p:nvPr>
            <p:ph type="pic" idx="1"/>
          </p:nvPr>
        </p:nvSpPr>
        <p:spPr>
          <a:xfrm>
            <a:off x="1792288" y="612775"/>
            <a:ext cx="5486400" cy="4114800"/>
          </a:xfrm>
          <a:prstGeom prst="rect">
            <a:avLst/>
          </a:prstGeom>
          <a:ln w="25400">
            <a:solidFill>
              <a:schemeClr val="bg1"/>
            </a:solidFill>
          </a:ln>
          <a:effectLst>
            <a:outerShdw blurRad="44450" dist="27940" dir="5400000" algn="ctr">
              <a:srgbClr val="000000">
                <a:alpha val="32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hasCustomPrompt="1"/>
          </p:nvPr>
        </p:nvSpPr>
        <p:spPr>
          <a:xfrm>
            <a:off x="1792288" y="5367339"/>
            <a:ext cx="54864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Caption or credits for photo – Myriad Pro, 14pt</a:t>
            </a:r>
          </a:p>
        </p:txBody>
      </p:sp>
    </p:spTree>
    <p:extLst>
      <p:ext uri="{BB962C8B-B14F-4D97-AF65-F5344CB8AC3E}">
        <p14:creationId xmlns:p14="http://schemas.microsoft.com/office/powerpoint/2010/main" val="12501460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1981200"/>
            <a:ext cx="64008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Closing– Myriad Pro, Bold, 28pt</a:t>
            </a:r>
          </a:p>
        </p:txBody>
      </p:sp>
      <p:sp>
        <p:nvSpPr>
          <p:cNvPr id="11" name="Text Placeholder 5"/>
          <p:cNvSpPr>
            <a:spLocks noGrp="1"/>
          </p:cNvSpPr>
          <p:nvPr>
            <p:ph type="body" sz="quarter" idx="11" hasCustomPrompt="1"/>
          </p:nvPr>
        </p:nvSpPr>
        <p:spPr>
          <a:xfrm>
            <a:off x="2286000" y="6281928"/>
            <a:ext cx="5105400" cy="182880"/>
          </a:xfrm>
          <a:prstGeom prst="rect">
            <a:avLst/>
          </a:prstGeom>
        </p:spPr>
        <p:txBody>
          <a:bodyPr/>
          <a:lstStyle>
            <a:lvl1pPr>
              <a:buNone/>
              <a:defRPr sz="1000" baseline="0">
                <a:solidFill>
                  <a:schemeClr val="bg1"/>
                </a:solidFill>
              </a:defRPr>
            </a:lvl1pPr>
          </a:lstStyle>
          <a:p>
            <a:r>
              <a:rPr lang="en-US" dirty="0" smtClean="0"/>
              <a:t>Place Descriptor Here</a:t>
            </a:r>
            <a:endParaRPr lang="en-US" dirty="0"/>
          </a:p>
        </p:txBody>
      </p:sp>
      <p:sp>
        <p:nvSpPr>
          <p:cNvPr id="12" name="Text Placeholder 6"/>
          <p:cNvSpPr>
            <a:spLocks noGrp="1"/>
          </p:cNvSpPr>
          <p:nvPr>
            <p:ph type="body" sz="quarter" idx="12" hasCustomPrompt="1"/>
          </p:nvPr>
        </p:nvSpPr>
        <p:spPr>
          <a:xfrm>
            <a:off x="2286000" y="6473952"/>
            <a:ext cx="5105400" cy="228600"/>
          </a:xfrm>
          <a:prstGeom prst="rect">
            <a:avLst/>
          </a:prstGeom>
        </p:spPr>
        <p:txBody>
          <a:bodyPr/>
          <a:lstStyle>
            <a:lvl1pPr>
              <a:buNone/>
              <a:defRPr sz="1000" baseline="0">
                <a:solidFill>
                  <a:schemeClr val="bg1"/>
                </a:solidFill>
              </a:defRPr>
            </a:lvl1pPr>
          </a:lstStyle>
          <a:p>
            <a:r>
              <a:rPr lang="en-US" dirty="0" smtClean="0"/>
              <a:t>Place Descriptor Here</a:t>
            </a:r>
            <a:endParaRPr lang="en-US" dirty="0"/>
          </a:p>
        </p:txBody>
      </p:sp>
    </p:spTree>
    <p:extLst>
      <p:ext uri="{BB962C8B-B14F-4D97-AF65-F5344CB8AC3E}">
        <p14:creationId xmlns:p14="http://schemas.microsoft.com/office/powerpoint/2010/main" val="17981577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Contents">
    <p:spTree>
      <p:nvGrpSpPr>
        <p:cNvPr id="1" name=""/>
        <p:cNvGrpSpPr/>
        <p:nvPr/>
      </p:nvGrpSpPr>
      <p:grpSpPr>
        <a:xfrm>
          <a:off x="0" y="0"/>
          <a:ext cx="0" cy="0"/>
          <a:chOff x="0" y="0"/>
          <a:chExt cx="0" cy="0"/>
        </a:xfrm>
      </p:grpSpPr>
      <p:sp>
        <p:nvSpPr>
          <p:cNvPr id="4" name="Line 35"/>
          <p:cNvSpPr>
            <a:spLocks noChangeShapeType="1"/>
          </p:cNvSpPr>
          <p:nvPr/>
        </p:nvSpPr>
        <p:spPr bwMode="gray">
          <a:xfrm>
            <a:off x="392114" y="806450"/>
            <a:ext cx="8355012" cy="0"/>
          </a:xfrm>
          <a:prstGeom prst="line">
            <a:avLst/>
          </a:prstGeom>
          <a:noFill/>
          <a:ln w="19050">
            <a:solidFill>
              <a:schemeClr val="accent1"/>
            </a:solidFill>
            <a:round/>
            <a:headEnd/>
            <a:tailEnd/>
          </a:ln>
          <a:effectLst/>
        </p:spPr>
        <p:txBody>
          <a:bodyPr wrap="none" anchor="ctr"/>
          <a:lstStyle/>
          <a:p>
            <a:pPr eaLnBrk="0" hangingPunct="0">
              <a:lnSpc>
                <a:spcPct val="106000"/>
              </a:lnSpc>
              <a:spcBef>
                <a:spcPct val="50000"/>
              </a:spcBef>
              <a:buSzPct val="100000"/>
              <a:buFont typeface="Wingdings 2" pitchFamily="18" charset="2"/>
              <a:buNone/>
              <a:defRPr/>
            </a:pPr>
            <a:endParaRPr lang="en-US" sz="1100" dirty="0">
              <a:solidFill>
                <a:srgbClr val="000000"/>
              </a:solidFill>
              <a:latin typeface="Arial" charset="0"/>
              <a:cs typeface="Arial" charset="0"/>
            </a:endParaRPr>
          </a:p>
        </p:txBody>
      </p:sp>
      <p:sp>
        <p:nvSpPr>
          <p:cNvPr id="2" name="Title 1"/>
          <p:cNvSpPr>
            <a:spLocks noGrp="1"/>
          </p:cNvSpPr>
          <p:nvPr>
            <p:ph type="title"/>
          </p:nvPr>
        </p:nvSpPr>
        <p:spPr>
          <a:xfrm>
            <a:off x="393198" y="514359"/>
            <a:ext cx="8345487" cy="258763"/>
          </a:xfrm>
          <a:prstGeom prst="rect">
            <a:avLst/>
          </a:prstGeom>
        </p:spPr>
        <p:txBody>
          <a:bodyPr/>
          <a:lstStyle/>
          <a:p>
            <a:r>
              <a:rPr lang="en-US" smtClean="0"/>
              <a:t>Click to edit Master title style</a:t>
            </a:r>
            <a:endParaRPr lang="en-US" dirty="0"/>
          </a:p>
        </p:txBody>
      </p:sp>
      <p:sp>
        <p:nvSpPr>
          <p:cNvPr id="9" name="Text Placeholder 13"/>
          <p:cNvSpPr>
            <a:spLocks noGrp="1"/>
          </p:cNvSpPr>
          <p:nvPr>
            <p:ph type="body" sz="quarter" idx="10"/>
          </p:nvPr>
        </p:nvSpPr>
        <p:spPr>
          <a:xfrm>
            <a:off x="393192" y="1152144"/>
            <a:ext cx="4014216" cy="5138928"/>
          </a:xfrm>
          <a:prstGeom prst="rect">
            <a:avLst/>
          </a:prstGeom>
        </p:spPr>
        <p:txBody>
          <a:bodyPr/>
          <a:lstStyle>
            <a:lvl1pPr>
              <a:buFont typeface="Arial" pitchFamily="34" charset="0"/>
              <a:buNone/>
              <a:defRPr/>
            </a:lvl1pPr>
            <a:lvl2pPr>
              <a:defRPr/>
            </a:lvl2pPr>
            <a:lvl3pPr>
              <a:buNone/>
              <a:defRPr/>
            </a:lvl3pPr>
            <a:lvl4pPr>
              <a:defRPr/>
            </a:lvl4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0550541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lstStyle>
            <a:lvl1pPr>
              <a:defRPr sz="2800" b="1"/>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marL="342900" indent="-342900">
              <a:buClr>
                <a:schemeClr val="tx1"/>
              </a:buClr>
              <a:buSzPct val="70000"/>
              <a:buFont typeface="Wingdings" pitchFamily="2" charset="2"/>
              <a:buChar char="q"/>
              <a:defRPr sz="2400" b="1">
                <a:solidFill>
                  <a:srgbClr val="000000"/>
                </a:solidFill>
              </a:defRPr>
            </a:lvl1pPr>
            <a:lvl2pPr marL="742950" indent="-285750">
              <a:defRPr lang="en-US" sz="2000" kern="1200" dirty="0" smtClean="0">
                <a:solidFill>
                  <a:srgbClr val="000000"/>
                </a:solidFill>
                <a:latin typeface="+mn-lt"/>
                <a:ea typeface="+mn-ea"/>
                <a:cs typeface="+mn-cs"/>
              </a:defRPr>
            </a:lvl2pPr>
          </a:lstStyle>
          <a:p>
            <a:pPr lvl="0"/>
            <a:r>
              <a:rPr lang="en-US" dirty="0" smtClean="0"/>
              <a:t>Click to edit Master text styles</a:t>
            </a:r>
          </a:p>
          <a:p>
            <a:pPr marL="742950" lvl="1" indent="-285750" algn="l" defTabSz="914400" rtl="0" eaLnBrk="1" latinLnBrk="0" hangingPunct="1">
              <a:spcBef>
                <a:spcPct val="20000"/>
              </a:spcBef>
              <a:buClr>
                <a:schemeClr val="tx1"/>
              </a:buClr>
              <a:buSzPct val="100000"/>
              <a:buFont typeface="Wingdings" pitchFamily="2" charset="2"/>
              <a:buChar char="§"/>
            </a:pPr>
            <a:r>
              <a:rPr lang="en-US" dirty="0" smtClean="0"/>
              <a:t>Second level</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solidFill>
                <a:srgbClr val="0039A6"/>
              </a:solidFill>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solidFill>
                <a:srgbClr val="0039A6"/>
              </a:solidFill>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lang="en-US" sz="1400" kern="1200">
                <a:solidFill>
                  <a:schemeClr val="tx1"/>
                </a:solidFill>
                <a:effectLst/>
                <a:latin typeface="+mn-lt"/>
                <a:ea typeface="+mn-ea"/>
                <a:cs typeface="Times New Roman" pitchFamily="18" charset="0"/>
              </a:defRPr>
            </a:lvl1pPr>
          </a:lstStyle>
          <a:p>
            <a:pPr algn="r">
              <a:defRPr/>
            </a:pPr>
            <a:fld id="{B8477CA6-37AB-49C2-B88B-8C89FDB7A7DF}" type="slidenum">
              <a:rPr smtClean="0">
                <a:solidFill>
                  <a:srgbClr val="0039A6"/>
                </a:solidFill>
              </a:rPr>
              <a:pPr algn="r">
                <a:defRPr/>
              </a:pPr>
              <a:t>‹#›</a:t>
            </a:fld>
            <a:endParaRPr dirty="0">
              <a:solidFill>
                <a:srgbClr val="0039A6"/>
              </a:solidFill>
            </a:endParaRPr>
          </a:p>
        </p:txBody>
      </p:sp>
    </p:spTree>
    <p:extLst>
      <p:ext uri="{BB962C8B-B14F-4D97-AF65-F5344CB8AC3E}">
        <p14:creationId xmlns:p14="http://schemas.microsoft.com/office/powerpoint/2010/main" val="13692448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a:prstGeom prst="rect">
            <a:avLst/>
          </a:prstGeom>
        </p:spPr>
        <p:txBody>
          <a:bodyPr/>
          <a:lstStyle/>
          <a:p>
            <a:pPr lvl="0"/>
            <a:r>
              <a:rPr lang="en-US" noProof="0" dirty="0" smtClean="0"/>
              <a:t>Click icon to add table</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solidFill>
                <a:srgbClr val="0039A6"/>
              </a:solidFill>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solidFill>
                <a:srgbClr val="0039A6"/>
              </a:solidFill>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lgn="r">
              <a:defRPr lang="en-US" sz="1400" kern="1200">
                <a:solidFill>
                  <a:schemeClr val="tx1"/>
                </a:solidFill>
                <a:effectLst/>
                <a:latin typeface="+mn-lt"/>
                <a:ea typeface="+mn-ea"/>
                <a:cs typeface="Times New Roman" pitchFamily="18" charset="0"/>
              </a:defRPr>
            </a:lvl1pPr>
          </a:lstStyle>
          <a:p>
            <a:pPr>
              <a:defRPr/>
            </a:pPr>
            <a:fld id="{20D9D6E0-0359-47C9-96A7-E8CC85445F77}" type="slidenum">
              <a:rPr smtClean="0">
                <a:solidFill>
                  <a:srgbClr val="0039A6"/>
                </a:solidFill>
              </a:rPr>
              <a:pPr>
                <a:defRPr/>
              </a:pPr>
              <a:t>‹#›</a:t>
            </a:fld>
            <a:endParaRPr dirty="0">
              <a:solidFill>
                <a:srgbClr val="0039A6"/>
              </a:solidFill>
            </a:endParaRPr>
          </a:p>
        </p:txBody>
      </p:sp>
    </p:spTree>
    <p:extLst>
      <p:ext uri="{BB962C8B-B14F-4D97-AF65-F5344CB8AC3E}">
        <p14:creationId xmlns:p14="http://schemas.microsoft.com/office/powerpoint/2010/main" val="613130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solidFill>
                <a:srgbClr val="0039A6"/>
              </a:solidFill>
            </a:endParaRPr>
          </a:p>
        </p:txBody>
      </p:sp>
      <p:sp>
        <p:nvSpPr>
          <p:cNvPr id="4"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solidFill>
                <a:srgbClr val="0039A6"/>
              </a:solidFill>
            </a:endParaRPr>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defRPr sz="1400">
                <a:effectLst/>
                <a:latin typeface="+mn-lt"/>
              </a:defRPr>
            </a:lvl1pPr>
          </a:lstStyle>
          <a:p>
            <a:pPr algn="r">
              <a:defRPr/>
            </a:pPr>
            <a:fld id="{A420517B-503E-44E1-A5A3-88F773F5D377}" type="slidenum">
              <a:rPr lang="en-US" smtClean="0">
                <a:solidFill>
                  <a:srgbClr val="0039A6"/>
                </a:solidFill>
              </a:rPr>
              <a:pPr algn="r">
                <a:defRPr/>
              </a:pPr>
              <a:t>‹#›</a:t>
            </a:fld>
            <a:endParaRPr lang="en-US" dirty="0">
              <a:solidFill>
                <a:srgbClr val="0039A6"/>
              </a:solidFill>
            </a:endParaRPr>
          </a:p>
        </p:txBody>
      </p:sp>
    </p:spTree>
    <p:extLst>
      <p:ext uri="{BB962C8B-B14F-4D97-AF65-F5344CB8AC3E}">
        <p14:creationId xmlns:p14="http://schemas.microsoft.com/office/powerpoint/2010/main" val="39936909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solidFill>
                <a:srgbClr val="0039A6"/>
              </a:solidFill>
            </a:endParaRPr>
          </a:p>
        </p:txBody>
      </p:sp>
      <p:sp>
        <p:nvSpPr>
          <p:cNvPr id="3"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solidFill>
                <a:srgbClr val="0039A6"/>
              </a:solidFill>
            </a:endParaRPr>
          </a:p>
        </p:txBody>
      </p:sp>
      <p:sp>
        <p:nvSpPr>
          <p:cNvPr id="4" name="Rectangle 6"/>
          <p:cNvSpPr>
            <a:spLocks noGrp="1" noChangeArrowheads="1"/>
          </p:cNvSpPr>
          <p:nvPr>
            <p:ph type="sldNum" sz="quarter" idx="12"/>
          </p:nvPr>
        </p:nvSpPr>
        <p:spPr>
          <a:xfrm>
            <a:off x="6553200" y="6245225"/>
            <a:ext cx="2133600" cy="476250"/>
          </a:xfrm>
          <a:prstGeom prst="rect">
            <a:avLst/>
          </a:prstGeom>
          <a:ln/>
        </p:spPr>
        <p:txBody>
          <a:bodyPr/>
          <a:lstStyle>
            <a:lvl1pPr>
              <a:defRPr sz="1400">
                <a:effectLst/>
                <a:latin typeface="+mn-lt"/>
              </a:defRPr>
            </a:lvl1pPr>
          </a:lstStyle>
          <a:p>
            <a:pPr algn="r">
              <a:defRPr/>
            </a:pPr>
            <a:fld id="{07D65CA8-24BD-4619-B65A-9A6DFCCF4B56}" type="slidenum">
              <a:rPr lang="en-US" smtClean="0">
                <a:solidFill>
                  <a:srgbClr val="0039A6"/>
                </a:solidFill>
              </a:rPr>
              <a:pPr algn="r">
                <a:defRPr/>
              </a:pPr>
              <a:t>‹#›</a:t>
            </a:fld>
            <a:endParaRPr lang="en-US" dirty="0">
              <a:solidFill>
                <a:srgbClr val="0039A6"/>
              </a:solidFill>
            </a:endParaRPr>
          </a:p>
        </p:txBody>
      </p:sp>
    </p:spTree>
    <p:extLst>
      <p:ext uri="{BB962C8B-B14F-4D97-AF65-F5344CB8AC3E}">
        <p14:creationId xmlns:p14="http://schemas.microsoft.com/office/powerpoint/2010/main" val="22146667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1" y="273050"/>
            <a:ext cx="3008313" cy="1162050"/>
          </a:xfrm>
          <a:prstGeom prst="rect">
            <a:avLst/>
          </a:prstGeom>
        </p:spPr>
        <p:txBody>
          <a:bodyPr anchor="b"/>
          <a:lstStyle>
            <a:lvl1pPr algn="l">
              <a:defRPr sz="2000" b="1" baseline="0">
                <a:effectLst/>
              </a:defRPr>
            </a:lvl1pPr>
          </a:lstStyle>
          <a:p>
            <a:r>
              <a:rPr lang="en-US" dirty="0" smtClean="0"/>
              <a:t>Header – Myriad Pro, bold, shadow, 20pt</a:t>
            </a:r>
            <a:endParaRPr lang="en-US" dirty="0"/>
          </a:p>
        </p:txBody>
      </p:sp>
      <p:sp>
        <p:nvSpPr>
          <p:cNvPr id="3" name="Content Placeholder 2"/>
          <p:cNvSpPr>
            <a:spLocks noGrp="1"/>
          </p:cNvSpPr>
          <p:nvPr>
            <p:ph idx="1" hasCustomPrompt="1"/>
          </p:nvPr>
        </p:nvSpPr>
        <p:spPr>
          <a:xfrm>
            <a:off x="3575050" y="273051"/>
            <a:ext cx="5111751" cy="5518150"/>
          </a:xfrm>
          <a:prstGeom prst="rect">
            <a:avLst/>
          </a:prstGeom>
        </p:spPr>
        <p:txBody>
          <a:bodyPr anchor="ctr" anchorCtr="0"/>
          <a:lstStyle>
            <a:lvl1pPr>
              <a:buClr>
                <a:schemeClr val="tx1"/>
              </a:buClr>
              <a:buSzPct val="70000"/>
              <a:buFont typeface="Wingdings" pitchFamily="2" charset="2"/>
              <a:buChar char="q"/>
              <a:defRPr sz="2400" b="1">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a:solidFill>
                  <a:schemeClr val="bg2"/>
                </a:solidFill>
              </a:defRPr>
            </a:lvl4pPr>
            <a:lvl5pPr>
              <a:buClr>
                <a:schemeClr val="tx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4" name="Text Placeholder 3"/>
          <p:cNvSpPr>
            <a:spLocks noGrp="1"/>
          </p:cNvSpPr>
          <p:nvPr>
            <p:ph type="body" sz="half" idx="2" hasCustomPrompt="1"/>
          </p:nvPr>
        </p:nvSpPr>
        <p:spPr>
          <a:xfrm>
            <a:off x="457201" y="1435102"/>
            <a:ext cx="3008313"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Paragraph of type</a:t>
            </a:r>
          </a:p>
          <a:p>
            <a:pPr lvl="0"/>
            <a:r>
              <a:rPr lang="en-US" dirty="0" smtClean="0"/>
              <a:t>Myriad Pro, 14pt</a:t>
            </a:r>
          </a:p>
        </p:txBody>
      </p:sp>
      <p:sp>
        <p:nvSpPr>
          <p:cNvPr id="7" name="Text Placeholder 5"/>
          <p:cNvSpPr>
            <a:spLocks noGrp="1"/>
          </p:cNvSpPr>
          <p:nvPr>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smtClean="0"/>
              <a:t>* Citations, references, and credits – Myriad Pro, 11pt</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dirty="0">
              <a:solidFill>
                <a:srgbClr val="0039A6"/>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solidFill>
                <a:srgbClr val="0039A6"/>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a:defRPr sz="1400">
                <a:effectLst/>
                <a:latin typeface="+mn-lt"/>
              </a:defRPr>
            </a:lvl1pPr>
          </a:lstStyle>
          <a:p>
            <a:pPr algn="r"/>
            <a:fld id="{BDB89C66-62C2-42AB-A425-5C350ED77922}" type="slidenum">
              <a:rPr lang="en-US" smtClean="0">
                <a:solidFill>
                  <a:srgbClr val="0039A6"/>
                </a:solidFill>
              </a:rPr>
              <a:pPr algn="r"/>
              <a:t>‹#›</a:t>
            </a:fld>
            <a:endParaRPr lang="en-US" dirty="0">
              <a:solidFill>
                <a:srgbClr val="0039A6"/>
              </a:solidFill>
            </a:endParaRPr>
          </a:p>
        </p:txBody>
      </p:sp>
    </p:spTree>
    <p:extLst>
      <p:ext uri="{BB962C8B-B14F-4D97-AF65-F5344CB8AC3E}">
        <p14:creationId xmlns:p14="http://schemas.microsoft.com/office/powerpoint/2010/main" val="692358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dirty="0" smtClean="0"/>
              <a:t>Title of Presentation – Myriad Pro</a:t>
            </a:r>
            <a:br>
              <a:rPr lang="en-US" dirty="0" smtClean="0"/>
            </a:br>
            <a:r>
              <a:rPr lang="en-US" dirty="0" smtClean="0"/>
              <a:t> Bold, Shadow 28pt</a:t>
            </a:r>
            <a:endParaRPr lang="en-US" dirty="0"/>
          </a:p>
        </p:txBody>
      </p:sp>
      <p:sp>
        <p:nvSpPr>
          <p:cNvPr id="6" name="Text Placeholder 5"/>
          <p:cNvSpPr>
            <a:spLocks noGrp="1"/>
          </p:cNvSpPr>
          <p:nvPr userDrawn="1">
            <p:ph type="body" sz="quarter" idx="11" hasCustomPrompt="1"/>
          </p:nvPr>
        </p:nvSpPr>
        <p:spPr>
          <a:xfrm>
            <a:off x="2286000" y="6272784"/>
            <a:ext cx="5105400" cy="18288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
        <p:nvSpPr>
          <p:cNvPr id="7" name="Text Placeholder 6"/>
          <p:cNvSpPr>
            <a:spLocks noGrp="1"/>
          </p:cNvSpPr>
          <p:nvPr userDrawn="1">
            <p:ph type="body" sz="quarter" idx="12" hasCustomPrompt="1"/>
          </p:nvPr>
        </p:nvSpPr>
        <p:spPr>
          <a:xfrm>
            <a:off x="2286000" y="6464808"/>
            <a:ext cx="5105400" cy="22860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Tree>
    <p:extLst>
      <p:ext uri="{BB962C8B-B14F-4D97-AF65-F5344CB8AC3E}">
        <p14:creationId xmlns:p14="http://schemas.microsoft.com/office/powerpoint/2010/main" val="12006536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2286000"/>
            <a:ext cx="3962400" cy="38401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2286000"/>
            <a:ext cx="3962400" cy="38401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solidFill>
                <a:srgbClr val="0039A6"/>
              </a:solidFill>
            </a:endParaRPr>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solidFill>
                <a:srgbClr val="0039A6"/>
              </a:solidFill>
            </a:endParaRPr>
          </a:p>
        </p:txBody>
      </p:sp>
      <p:sp>
        <p:nvSpPr>
          <p:cNvPr id="7" name="Rectangle 5"/>
          <p:cNvSpPr>
            <a:spLocks noGrp="1" noChangeArrowheads="1"/>
          </p:cNvSpPr>
          <p:nvPr>
            <p:ph type="ftr" sz="quarter" idx="12"/>
          </p:nvPr>
        </p:nvSpPr>
        <p:spPr>
          <a:xfrm>
            <a:off x="3124200" y="6245225"/>
            <a:ext cx="2895600" cy="476250"/>
          </a:xfrm>
          <a:prstGeom prst="rect">
            <a:avLst/>
          </a:prstGeom>
          <a:ln/>
        </p:spPr>
        <p:txBody>
          <a:bodyPr/>
          <a:lstStyle>
            <a:lvl1pPr>
              <a:defRPr/>
            </a:lvl1pPr>
          </a:lstStyle>
          <a:p>
            <a:pPr>
              <a:defRPr/>
            </a:pPr>
            <a:endParaRPr lang="en-US" dirty="0">
              <a:solidFill>
                <a:srgbClr val="0039A6"/>
              </a:solidFill>
            </a:endParaRPr>
          </a:p>
        </p:txBody>
      </p:sp>
      <p:sp>
        <p:nvSpPr>
          <p:cNvPr id="8" name="Rectangle 6"/>
          <p:cNvSpPr>
            <a:spLocks noGrp="1" noChangeArrowheads="1"/>
          </p:cNvSpPr>
          <p:nvPr>
            <p:ph type="sldNum" sz="quarter" idx="13"/>
          </p:nvPr>
        </p:nvSpPr>
        <p:spPr>
          <a:xfrm>
            <a:off x="6553200" y="6245225"/>
            <a:ext cx="2133600" cy="476250"/>
          </a:xfrm>
          <a:prstGeom prst="rect">
            <a:avLst/>
          </a:prstGeom>
          <a:ln/>
        </p:spPr>
        <p:txBody>
          <a:bodyPr/>
          <a:lstStyle>
            <a:lvl1pPr>
              <a:defRPr/>
            </a:lvl1pPr>
          </a:lstStyle>
          <a:p>
            <a:pPr>
              <a:defRPr/>
            </a:pPr>
            <a:endParaRPr lang="en-US" dirty="0">
              <a:solidFill>
                <a:srgbClr val="0039A6"/>
              </a:solidFill>
            </a:endParaRPr>
          </a:p>
        </p:txBody>
      </p:sp>
      <p:sp>
        <p:nvSpPr>
          <p:cNvPr id="9" name="Rectangle 6"/>
          <p:cNvSpPr>
            <a:spLocks noGrp="1" noChangeArrowheads="1"/>
          </p:cNvSpPr>
          <p:nvPr>
            <p:ph type="sldNum" sz="quarter" idx="14"/>
          </p:nvPr>
        </p:nvSpPr>
        <p:spPr>
          <a:xfrm>
            <a:off x="6553200" y="6245225"/>
            <a:ext cx="2133600" cy="476250"/>
          </a:xfrm>
          <a:prstGeom prst="rect">
            <a:avLst/>
          </a:prstGeom>
          <a:ln/>
        </p:spPr>
        <p:txBody>
          <a:bodyPr/>
          <a:lstStyle>
            <a:lvl1pPr>
              <a:defRPr/>
            </a:lvl1pPr>
          </a:lstStyle>
          <a:p>
            <a:pPr algn="r">
              <a:defRPr/>
            </a:pPr>
            <a:fld id="{90BC4EA0-5316-4AF4-B131-080363724348}" type="slidenum">
              <a:rPr lang="en-US" smtClean="0">
                <a:solidFill>
                  <a:srgbClr val="0039A6"/>
                </a:solidFill>
              </a:rPr>
              <a:pPr algn="r">
                <a:defRPr/>
              </a:pPr>
              <a:t>‹#›</a:t>
            </a:fld>
            <a:endParaRPr lang="en-US" dirty="0">
              <a:solidFill>
                <a:srgbClr val="0039A6"/>
              </a:solidFill>
            </a:endParaRPr>
          </a:p>
        </p:txBody>
      </p:sp>
    </p:spTree>
    <p:extLst>
      <p:ext uri="{BB962C8B-B14F-4D97-AF65-F5344CB8AC3E}">
        <p14:creationId xmlns:p14="http://schemas.microsoft.com/office/powerpoint/2010/main" val="5449960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838200"/>
          </a:xfrm>
          <a:prstGeom prst="rect">
            <a:avLst/>
          </a:prstGeom>
        </p:spPr>
        <p:txBody>
          <a:bodyPr/>
          <a:lstStyle/>
          <a:p>
            <a:r>
              <a:rPr lang="en-US" smtClean="0"/>
              <a:t>Click to edit Master title style</a:t>
            </a:r>
            <a:endParaRPr lang="en-US"/>
          </a:p>
        </p:txBody>
      </p:sp>
      <p:sp>
        <p:nvSpPr>
          <p:cNvPr id="3" name="Chart Placeholder 2"/>
          <p:cNvSpPr>
            <a:spLocks noGrp="1"/>
          </p:cNvSpPr>
          <p:nvPr>
            <p:ph type="chart" idx="1"/>
          </p:nvPr>
        </p:nvSpPr>
        <p:spPr>
          <a:xfrm>
            <a:off x="355600" y="1295400"/>
            <a:ext cx="8407400" cy="4724400"/>
          </a:xfrm>
          <a:prstGeom prst="rect">
            <a:avLst/>
          </a:prstGeom>
        </p:spPr>
        <p:txBody>
          <a:bodyPr/>
          <a:lstStyle/>
          <a:p>
            <a:pPr lvl="0"/>
            <a:endParaRPr lang="en-US" noProof="0" dirty="0" smtClean="0"/>
          </a:p>
        </p:txBody>
      </p:sp>
    </p:spTree>
    <p:extLst>
      <p:ext uri="{BB962C8B-B14F-4D97-AF65-F5344CB8AC3E}">
        <p14:creationId xmlns:p14="http://schemas.microsoft.com/office/powerpoint/2010/main" val="2379920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effectLst/>
              </a:defRPr>
            </a:lvl1pPr>
          </a:lstStyle>
          <a:p>
            <a:r>
              <a:rPr lang="en-US" dirty="0" smtClean="0"/>
              <a:t>Title of Presentation – Myriad Pro</a:t>
            </a:r>
            <a:br>
              <a:rPr lang="en-US" dirty="0" smtClean="0"/>
            </a:br>
            <a:r>
              <a:rPr lang="en-US" dirty="0" smtClean="0"/>
              <a:t> Bold, Shadow 28pt</a:t>
            </a:r>
            <a:endParaRPr lang="en-US" dirty="0"/>
          </a:p>
        </p:txBody>
      </p:sp>
      <p:sp>
        <p:nvSpPr>
          <p:cNvPr id="8" name="Text Placeholder 5"/>
          <p:cNvSpPr>
            <a:spLocks noGrp="1"/>
          </p:cNvSpPr>
          <p:nvPr>
            <p:ph type="body" sz="quarter" idx="11" hasCustomPrompt="1"/>
          </p:nvPr>
        </p:nvSpPr>
        <p:spPr>
          <a:xfrm>
            <a:off x="2286000" y="6281928"/>
            <a:ext cx="5105400" cy="182880"/>
          </a:xfrm>
          <a:prstGeom prst="rect">
            <a:avLst/>
          </a:prstGeom>
        </p:spPr>
        <p:txBody>
          <a:bodyPr/>
          <a:lstStyle>
            <a:lvl1pPr>
              <a:buNone/>
              <a:defRPr sz="1000" baseline="0">
                <a:solidFill>
                  <a:schemeClr val="bg1"/>
                </a:solidFill>
              </a:defRPr>
            </a:lvl1pPr>
          </a:lstStyle>
          <a:p>
            <a:r>
              <a:rPr lang="en-US" dirty="0" smtClean="0"/>
              <a:t>Place Descriptor Here</a:t>
            </a:r>
            <a:endParaRPr lang="en-US" dirty="0"/>
          </a:p>
        </p:txBody>
      </p:sp>
      <p:sp>
        <p:nvSpPr>
          <p:cNvPr id="10" name="Text Placeholder 6"/>
          <p:cNvSpPr>
            <a:spLocks noGrp="1"/>
          </p:cNvSpPr>
          <p:nvPr>
            <p:ph type="body" sz="quarter" idx="12" hasCustomPrompt="1"/>
          </p:nvPr>
        </p:nvSpPr>
        <p:spPr>
          <a:xfrm>
            <a:off x="2286000" y="6473952"/>
            <a:ext cx="5105400" cy="228600"/>
          </a:xfrm>
          <a:prstGeom prst="rect">
            <a:avLst/>
          </a:prstGeom>
        </p:spPr>
        <p:txBody>
          <a:bodyPr/>
          <a:lstStyle>
            <a:lvl1pPr>
              <a:buNone/>
              <a:defRPr sz="1000" baseline="0">
                <a:solidFill>
                  <a:schemeClr val="bg1"/>
                </a:solidFill>
              </a:defRPr>
            </a:lvl1pPr>
          </a:lstStyle>
          <a:p>
            <a:r>
              <a:rPr lang="en-US" dirty="0" smtClean="0"/>
              <a:t>Place Descriptor Here</a:t>
            </a:r>
            <a:endParaRPr lang="en-US" dirty="0"/>
          </a:p>
        </p:txBody>
      </p:sp>
      <p:sp>
        <p:nvSpPr>
          <p:cNvPr id="7" name="Text Placeholder 5"/>
          <p:cNvSpPr>
            <a:spLocks noGrp="1"/>
          </p:cNvSpPr>
          <p:nvPr>
            <p:ph type="body" sz="quarter" idx="11" hasCustomPrompt="1"/>
          </p:nvPr>
        </p:nvSpPr>
        <p:spPr>
          <a:xfrm>
            <a:off x="2286000" y="6272784"/>
            <a:ext cx="5105400" cy="18288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
        <p:nvSpPr>
          <p:cNvPr id="12" name="Text Placeholder 6"/>
          <p:cNvSpPr>
            <a:spLocks noGrp="1"/>
          </p:cNvSpPr>
          <p:nvPr>
            <p:ph type="body" sz="quarter" idx="12" hasCustomPrompt="1"/>
          </p:nvPr>
        </p:nvSpPr>
        <p:spPr>
          <a:xfrm>
            <a:off x="2286000" y="6464808"/>
            <a:ext cx="5105400" cy="22860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Tree>
    <p:extLst>
      <p:ext uri="{BB962C8B-B14F-4D97-AF65-F5344CB8AC3E}">
        <p14:creationId xmlns:p14="http://schemas.microsoft.com/office/powerpoint/2010/main" val="30767056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i="0" u="none">
                <a:solidFill>
                  <a:schemeClr val="bg2"/>
                </a:solidFill>
                <a:latin typeface="+mn-lt"/>
              </a:defRPr>
            </a:lvl2pPr>
            <a:lvl3pPr>
              <a:buClr>
                <a:schemeClr val="tx1"/>
              </a:buClr>
              <a:buSzPct val="100000"/>
              <a:buFont typeface="Arial" pitchFamily="34" charset="0"/>
              <a:buChar char="•"/>
              <a:defRPr sz="1800" i="0">
                <a:solidFill>
                  <a:schemeClr val="bg2"/>
                </a:solidFill>
              </a:defRPr>
            </a:lvl3pPr>
            <a:lvl4pPr>
              <a:buClr>
                <a:schemeClr val="tx1"/>
              </a:buClr>
              <a:buSzPct val="70000"/>
              <a:buFont typeface="Courier New" pitchFamily="49" charset="0"/>
              <a:buChar char="o"/>
              <a:defRPr sz="1800" i="0" baseline="0">
                <a:solidFill>
                  <a:schemeClr val="bg2"/>
                </a:solidFill>
              </a:defRPr>
            </a:lvl4pPr>
            <a:lvl5pPr>
              <a:buClr>
                <a:schemeClr val="tx1"/>
              </a:buClr>
              <a:buSzPct val="70000"/>
              <a:buFont typeface="Arial" pitchFamily="34" charset="0"/>
              <a:buChar char="•"/>
              <a:defRPr sz="1800" i="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6" name="Text Placeholder 5"/>
          <p:cNvSpPr>
            <a:spLocks noGrp="1"/>
          </p:cNvSpPr>
          <p:nvPr>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smtClean="0"/>
              <a:t>* Citations, references, and credits – Myriad Pro, 11pt</a:t>
            </a:r>
            <a:endParaRPr lang="en-US" dirty="0"/>
          </a:p>
        </p:txBody>
      </p:sp>
    </p:spTree>
    <p:extLst>
      <p:ext uri="{BB962C8B-B14F-4D97-AF65-F5344CB8AC3E}">
        <p14:creationId xmlns:p14="http://schemas.microsoft.com/office/powerpoint/2010/main" val="31070753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6" name="Text Placeholder 5"/>
          <p:cNvSpPr>
            <a:spLocks noGrp="1"/>
          </p:cNvSpPr>
          <p:nvPr>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smtClean="0"/>
              <a:t>* Citations, references, and credits – Myriad Pro, 11pt</a:t>
            </a:r>
            <a:endParaRPr lang="en-US" dirty="0"/>
          </a:p>
        </p:txBody>
      </p:sp>
    </p:spTree>
    <p:extLst>
      <p:ext uri="{BB962C8B-B14F-4D97-AF65-F5344CB8AC3E}">
        <p14:creationId xmlns:p14="http://schemas.microsoft.com/office/powerpoint/2010/main" val="12282430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Title Slide Badg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effectLst/>
              </a:defRPr>
            </a:lvl1pPr>
          </a:lstStyle>
          <a:p>
            <a:r>
              <a:rPr lang="en-US" dirty="0" smtClean="0"/>
              <a:t>Title of Presentation – Myriad Pro</a:t>
            </a:r>
            <a:br>
              <a:rPr lang="en-US" dirty="0" smtClean="0"/>
            </a:br>
            <a:r>
              <a:rPr lang="en-US" dirty="0" smtClean="0"/>
              <a:t> Bold, Shadow 28pt</a:t>
            </a:r>
            <a:endParaRPr lang="en-US" dirty="0"/>
          </a:p>
        </p:txBody>
      </p:sp>
    </p:spTree>
    <p:extLst>
      <p:ext uri="{BB962C8B-B14F-4D97-AF65-F5344CB8AC3E}">
        <p14:creationId xmlns:p14="http://schemas.microsoft.com/office/powerpoint/2010/main" val="14451745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Basic Content Bad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6" name="Text Placeholder 5"/>
          <p:cNvSpPr>
            <a:spLocks noGrp="1"/>
          </p:cNvSpPr>
          <p:nvPr>
            <p:ph type="body" sz="quarter" idx="11" hasCustomPrompt="1"/>
          </p:nvPr>
        </p:nvSpPr>
        <p:spPr>
          <a:xfrm>
            <a:off x="1905000" y="5791200"/>
            <a:ext cx="6781800" cy="609600"/>
          </a:xfrm>
          <a:prstGeom prst="rect">
            <a:avLst/>
          </a:prstGeom>
        </p:spPr>
        <p:txBody>
          <a:bodyPr anchor="b"/>
          <a:lstStyle>
            <a:lvl1pPr>
              <a:buNone/>
              <a:defRPr sz="1100">
                <a:solidFill>
                  <a:schemeClr val="tx1"/>
                </a:solidFill>
              </a:defRPr>
            </a:lvl1pPr>
          </a:lstStyle>
          <a:p>
            <a:r>
              <a:rPr lang="en-US" dirty="0" smtClean="0"/>
              <a:t>* Citations, references, and credits – Myriad Pro, 11pt </a:t>
            </a:r>
            <a:endParaRPr lang="en-US" dirty="0"/>
          </a:p>
        </p:txBody>
      </p:sp>
    </p:spTree>
    <p:extLst>
      <p:ext uri="{BB962C8B-B14F-4D97-AF65-F5344CB8AC3E}">
        <p14:creationId xmlns:p14="http://schemas.microsoft.com/office/powerpoint/2010/main" val="1297980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a:prstGeom prst="rect">
            <a:avLst/>
          </a:prstGeom>
        </p:spPr>
        <p:txBody>
          <a:bodyPr anchor="t"/>
          <a:lstStyle>
            <a:lvl1pPr algn="l">
              <a:lnSpc>
                <a:spcPts val="3800"/>
              </a:lnSpc>
              <a:defRPr sz="3600" b="1" cap="all" baseline="0">
                <a:effectLst/>
              </a:defRPr>
            </a:lvl1pPr>
          </a:lstStyle>
          <a:p>
            <a:r>
              <a:rPr lang="en-US" dirty="0" smtClean="0"/>
              <a:t>Section Header</a:t>
            </a:r>
            <a:br>
              <a:rPr lang="en-US" dirty="0" smtClean="0"/>
            </a:br>
            <a:r>
              <a:rPr lang="en-US" dirty="0" smtClean="0"/>
              <a:t>Myriad Pro, bold, shadow, 36pt </a:t>
            </a:r>
            <a:endParaRPr lang="en-US" dirty="0"/>
          </a:p>
        </p:txBody>
      </p:sp>
      <p:sp>
        <p:nvSpPr>
          <p:cNvPr id="3" name="Text Placeholder 2"/>
          <p:cNvSpPr>
            <a:spLocks noGrp="1"/>
          </p:cNvSpPr>
          <p:nvPr>
            <p:ph type="body" idx="1" hasCustomPrompt="1"/>
          </p:nvPr>
        </p:nvSpPr>
        <p:spPr>
          <a:xfrm>
            <a:off x="722313" y="2906714"/>
            <a:ext cx="777240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Subhead – Myriad Pro, 20pt</a:t>
            </a:r>
          </a:p>
        </p:txBody>
      </p:sp>
    </p:spTree>
    <p:extLst>
      <p:ext uri="{BB962C8B-B14F-4D97-AF65-F5344CB8AC3E}">
        <p14:creationId xmlns:p14="http://schemas.microsoft.com/office/powerpoint/2010/main" val="12344552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1"/>
            <a:ext cx="5486400" cy="566738"/>
          </a:xfrm>
          <a:prstGeom prst="rect">
            <a:avLst/>
          </a:prstGeom>
        </p:spPr>
        <p:txBody>
          <a:bodyPr anchor="b"/>
          <a:lstStyle>
            <a:lvl1pPr algn="l">
              <a:defRPr sz="2000" b="1" baseline="0">
                <a:effectLst/>
              </a:defRPr>
            </a:lvl1pPr>
          </a:lstStyle>
          <a:p>
            <a:r>
              <a:rPr lang="en-US" dirty="0" smtClean="0"/>
              <a:t>Photo Title – Myriad Pro, Bold, Shadow, 20pt</a:t>
            </a:r>
            <a:endParaRPr lang="en-US" dirty="0"/>
          </a:p>
        </p:txBody>
      </p:sp>
      <p:sp>
        <p:nvSpPr>
          <p:cNvPr id="3" name="Picture Placeholder 2"/>
          <p:cNvSpPr>
            <a:spLocks noGrp="1"/>
          </p:cNvSpPr>
          <p:nvPr>
            <p:ph type="pic" idx="1"/>
          </p:nvPr>
        </p:nvSpPr>
        <p:spPr>
          <a:xfrm>
            <a:off x="1792288" y="612775"/>
            <a:ext cx="5486400" cy="4114800"/>
          </a:xfrm>
          <a:prstGeom prst="rect">
            <a:avLst/>
          </a:prstGeom>
          <a:ln w="25400">
            <a:solidFill>
              <a:schemeClr val="bg1"/>
            </a:solidFill>
          </a:ln>
          <a:effectLst>
            <a:outerShdw blurRad="44450" dist="27940" dir="5400000" algn="ctr">
              <a:srgbClr val="000000">
                <a:alpha val="32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hasCustomPrompt="1"/>
          </p:nvPr>
        </p:nvSpPr>
        <p:spPr>
          <a:xfrm>
            <a:off x="1792288" y="5367339"/>
            <a:ext cx="54864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Caption or credits for photo – Myriad Pro, 14pt</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1" y="273050"/>
            <a:ext cx="3008313" cy="1162050"/>
          </a:xfrm>
          <a:prstGeom prst="rect">
            <a:avLst/>
          </a:prstGeom>
        </p:spPr>
        <p:txBody>
          <a:bodyPr anchor="b"/>
          <a:lstStyle>
            <a:lvl1pPr algn="l">
              <a:defRPr sz="2000" b="1" baseline="0">
                <a:effectLst/>
              </a:defRPr>
            </a:lvl1pPr>
          </a:lstStyle>
          <a:p>
            <a:r>
              <a:rPr lang="en-US" dirty="0" smtClean="0"/>
              <a:t>Header – Myriad Pro, bold, shadow, 20pt</a:t>
            </a:r>
            <a:endParaRPr lang="en-US" dirty="0"/>
          </a:p>
        </p:txBody>
      </p:sp>
      <p:sp>
        <p:nvSpPr>
          <p:cNvPr id="3" name="Content Placeholder 2"/>
          <p:cNvSpPr>
            <a:spLocks noGrp="1"/>
          </p:cNvSpPr>
          <p:nvPr>
            <p:ph idx="1" hasCustomPrompt="1"/>
          </p:nvPr>
        </p:nvSpPr>
        <p:spPr>
          <a:xfrm>
            <a:off x="3575050" y="273051"/>
            <a:ext cx="5111751" cy="5518150"/>
          </a:xfrm>
          <a:prstGeom prst="rect">
            <a:avLst/>
          </a:prstGeom>
        </p:spPr>
        <p:txBody>
          <a:bodyPr anchor="ctr" anchorCtr="0"/>
          <a:lstStyle>
            <a:lvl1pPr>
              <a:buClr>
                <a:schemeClr val="tx1"/>
              </a:buClr>
              <a:buSzPct val="70000"/>
              <a:buFont typeface="Wingdings" pitchFamily="2" charset="2"/>
              <a:buChar char="q"/>
              <a:defRPr sz="2400" b="1">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a:solidFill>
                  <a:schemeClr val="bg2"/>
                </a:solidFill>
              </a:defRPr>
            </a:lvl4pPr>
            <a:lvl5pPr>
              <a:buClr>
                <a:schemeClr val="tx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4" name="Text Placeholder 3"/>
          <p:cNvSpPr>
            <a:spLocks noGrp="1"/>
          </p:cNvSpPr>
          <p:nvPr>
            <p:ph type="body" sz="half" idx="2" hasCustomPrompt="1"/>
          </p:nvPr>
        </p:nvSpPr>
        <p:spPr>
          <a:xfrm>
            <a:off x="457201" y="1435102"/>
            <a:ext cx="3008313"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Paragraph of type</a:t>
            </a:r>
          </a:p>
          <a:p>
            <a:pPr lvl="0"/>
            <a:r>
              <a:rPr lang="en-US" dirty="0" smtClean="0"/>
              <a:t>Myriad Pro, 14pt</a:t>
            </a:r>
          </a:p>
        </p:txBody>
      </p:sp>
      <p:sp>
        <p:nvSpPr>
          <p:cNvPr id="7" name="Text Placeholder 5"/>
          <p:cNvSpPr>
            <a:spLocks noGrp="1"/>
          </p:cNvSpPr>
          <p:nvPr>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smtClean="0"/>
              <a:t>* Citations, references, and credits – Myriad Pro, 11pt</a:t>
            </a:r>
            <a:endParaRPr lang="en-US" dirty="0"/>
          </a:p>
        </p:txBody>
      </p:sp>
    </p:spTree>
    <p:extLst>
      <p:ext uri="{BB962C8B-B14F-4D97-AF65-F5344CB8AC3E}">
        <p14:creationId xmlns:p14="http://schemas.microsoft.com/office/powerpoint/2010/main" val="27285532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1"/>
            <a:ext cx="5486400" cy="566738"/>
          </a:xfrm>
          <a:prstGeom prst="rect">
            <a:avLst/>
          </a:prstGeom>
        </p:spPr>
        <p:txBody>
          <a:bodyPr anchor="b"/>
          <a:lstStyle>
            <a:lvl1pPr algn="l">
              <a:defRPr sz="2000" b="1" baseline="0">
                <a:effectLst/>
              </a:defRPr>
            </a:lvl1pPr>
          </a:lstStyle>
          <a:p>
            <a:r>
              <a:rPr lang="en-US" dirty="0" smtClean="0"/>
              <a:t>Photo Title – Myriad Pro, Bold, Shadow, 20pt</a:t>
            </a:r>
            <a:endParaRPr lang="en-US" dirty="0"/>
          </a:p>
        </p:txBody>
      </p:sp>
      <p:sp>
        <p:nvSpPr>
          <p:cNvPr id="3" name="Picture Placeholder 2"/>
          <p:cNvSpPr>
            <a:spLocks noGrp="1"/>
          </p:cNvSpPr>
          <p:nvPr>
            <p:ph type="pic" idx="1"/>
          </p:nvPr>
        </p:nvSpPr>
        <p:spPr>
          <a:xfrm>
            <a:off x="1792288" y="612775"/>
            <a:ext cx="5486400" cy="4114800"/>
          </a:xfrm>
          <a:prstGeom prst="rect">
            <a:avLst/>
          </a:prstGeom>
          <a:ln w="25400">
            <a:solidFill>
              <a:schemeClr val="bg1"/>
            </a:solidFill>
          </a:ln>
          <a:effectLst>
            <a:outerShdw blurRad="44450" dist="27940" dir="5400000" algn="ctr">
              <a:srgbClr val="000000">
                <a:alpha val="32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hasCustomPrompt="1"/>
          </p:nvPr>
        </p:nvSpPr>
        <p:spPr>
          <a:xfrm>
            <a:off x="1792288" y="5367339"/>
            <a:ext cx="54864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Caption or credits for photo – Myriad Pro, 14pt</a:t>
            </a:r>
          </a:p>
        </p:txBody>
      </p:sp>
    </p:spTree>
    <p:extLst>
      <p:ext uri="{BB962C8B-B14F-4D97-AF65-F5344CB8AC3E}">
        <p14:creationId xmlns:p14="http://schemas.microsoft.com/office/powerpoint/2010/main" val="26436943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1981200"/>
            <a:ext cx="64008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Closing– Myriad Pro, Bold, 28pt</a:t>
            </a:r>
          </a:p>
        </p:txBody>
      </p:sp>
      <p:sp>
        <p:nvSpPr>
          <p:cNvPr id="11" name="Text Placeholder 5"/>
          <p:cNvSpPr>
            <a:spLocks noGrp="1"/>
          </p:cNvSpPr>
          <p:nvPr>
            <p:ph type="body" sz="quarter" idx="11" hasCustomPrompt="1"/>
          </p:nvPr>
        </p:nvSpPr>
        <p:spPr>
          <a:xfrm>
            <a:off x="2286000" y="6281928"/>
            <a:ext cx="5105400" cy="182880"/>
          </a:xfrm>
          <a:prstGeom prst="rect">
            <a:avLst/>
          </a:prstGeom>
        </p:spPr>
        <p:txBody>
          <a:bodyPr/>
          <a:lstStyle>
            <a:lvl1pPr>
              <a:buNone/>
              <a:defRPr sz="1000" baseline="0">
                <a:solidFill>
                  <a:schemeClr val="bg1"/>
                </a:solidFill>
              </a:defRPr>
            </a:lvl1pPr>
          </a:lstStyle>
          <a:p>
            <a:r>
              <a:rPr lang="en-US" dirty="0" smtClean="0"/>
              <a:t>Place Descriptor Here</a:t>
            </a:r>
            <a:endParaRPr lang="en-US" dirty="0"/>
          </a:p>
        </p:txBody>
      </p:sp>
      <p:sp>
        <p:nvSpPr>
          <p:cNvPr id="12" name="Text Placeholder 6"/>
          <p:cNvSpPr>
            <a:spLocks noGrp="1"/>
          </p:cNvSpPr>
          <p:nvPr>
            <p:ph type="body" sz="quarter" idx="12" hasCustomPrompt="1"/>
          </p:nvPr>
        </p:nvSpPr>
        <p:spPr>
          <a:xfrm>
            <a:off x="2286000" y="6473952"/>
            <a:ext cx="5105400" cy="228600"/>
          </a:xfrm>
          <a:prstGeom prst="rect">
            <a:avLst/>
          </a:prstGeom>
        </p:spPr>
        <p:txBody>
          <a:bodyPr/>
          <a:lstStyle>
            <a:lvl1pPr>
              <a:buNone/>
              <a:defRPr sz="1000" baseline="0">
                <a:solidFill>
                  <a:schemeClr val="bg1"/>
                </a:solidFill>
              </a:defRPr>
            </a:lvl1pPr>
          </a:lstStyle>
          <a:p>
            <a:r>
              <a:rPr lang="en-US" dirty="0" smtClean="0"/>
              <a:t>Place Descriptor Here</a:t>
            </a:r>
            <a:endParaRPr lang="en-US" dirty="0"/>
          </a:p>
        </p:txBody>
      </p:sp>
    </p:spTree>
    <p:extLst>
      <p:ext uri="{BB962C8B-B14F-4D97-AF65-F5344CB8AC3E}">
        <p14:creationId xmlns:p14="http://schemas.microsoft.com/office/powerpoint/2010/main" val="6685552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Contents">
    <p:spTree>
      <p:nvGrpSpPr>
        <p:cNvPr id="1" name=""/>
        <p:cNvGrpSpPr/>
        <p:nvPr/>
      </p:nvGrpSpPr>
      <p:grpSpPr>
        <a:xfrm>
          <a:off x="0" y="0"/>
          <a:ext cx="0" cy="0"/>
          <a:chOff x="0" y="0"/>
          <a:chExt cx="0" cy="0"/>
        </a:xfrm>
      </p:grpSpPr>
      <p:sp>
        <p:nvSpPr>
          <p:cNvPr id="4" name="Line 35"/>
          <p:cNvSpPr>
            <a:spLocks noChangeShapeType="1"/>
          </p:cNvSpPr>
          <p:nvPr/>
        </p:nvSpPr>
        <p:spPr bwMode="gray">
          <a:xfrm>
            <a:off x="392114" y="806450"/>
            <a:ext cx="8355012" cy="0"/>
          </a:xfrm>
          <a:prstGeom prst="line">
            <a:avLst/>
          </a:prstGeom>
          <a:noFill/>
          <a:ln w="19050">
            <a:solidFill>
              <a:schemeClr val="accent1"/>
            </a:solidFill>
            <a:round/>
            <a:headEnd/>
            <a:tailEnd/>
          </a:ln>
          <a:effectLst/>
        </p:spPr>
        <p:txBody>
          <a:bodyPr wrap="none" anchor="ctr"/>
          <a:lstStyle/>
          <a:p>
            <a:pPr eaLnBrk="0" hangingPunct="0">
              <a:lnSpc>
                <a:spcPct val="106000"/>
              </a:lnSpc>
              <a:spcBef>
                <a:spcPct val="50000"/>
              </a:spcBef>
              <a:buSzPct val="100000"/>
              <a:buFont typeface="Wingdings 2" pitchFamily="18" charset="2"/>
              <a:buNone/>
              <a:defRPr/>
            </a:pPr>
            <a:endParaRPr lang="en-US" sz="1100" dirty="0">
              <a:solidFill>
                <a:srgbClr val="000000"/>
              </a:solidFill>
              <a:latin typeface="Arial" charset="0"/>
              <a:cs typeface="Arial" charset="0"/>
            </a:endParaRPr>
          </a:p>
        </p:txBody>
      </p:sp>
      <p:sp>
        <p:nvSpPr>
          <p:cNvPr id="2" name="Title 1"/>
          <p:cNvSpPr>
            <a:spLocks noGrp="1"/>
          </p:cNvSpPr>
          <p:nvPr>
            <p:ph type="title"/>
          </p:nvPr>
        </p:nvSpPr>
        <p:spPr>
          <a:xfrm>
            <a:off x="393198" y="514359"/>
            <a:ext cx="8345487" cy="258763"/>
          </a:xfrm>
          <a:prstGeom prst="rect">
            <a:avLst/>
          </a:prstGeom>
        </p:spPr>
        <p:txBody>
          <a:bodyPr/>
          <a:lstStyle/>
          <a:p>
            <a:r>
              <a:rPr lang="en-US" smtClean="0"/>
              <a:t>Click to edit Master title style</a:t>
            </a:r>
            <a:endParaRPr lang="en-US" dirty="0"/>
          </a:p>
        </p:txBody>
      </p:sp>
      <p:sp>
        <p:nvSpPr>
          <p:cNvPr id="9" name="Text Placeholder 13"/>
          <p:cNvSpPr>
            <a:spLocks noGrp="1"/>
          </p:cNvSpPr>
          <p:nvPr>
            <p:ph type="body" sz="quarter" idx="10"/>
          </p:nvPr>
        </p:nvSpPr>
        <p:spPr>
          <a:xfrm>
            <a:off x="393192" y="1152144"/>
            <a:ext cx="4014216" cy="5138928"/>
          </a:xfrm>
          <a:prstGeom prst="rect">
            <a:avLst/>
          </a:prstGeom>
        </p:spPr>
        <p:txBody>
          <a:bodyPr/>
          <a:lstStyle>
            <a:lvl1pPr>
              <a:buFont typeface="Arial" pitchFamily="34" charset="0"/>
              <a:buNone/>
              <a:defRPr/>
            </a:lvl1pPr>
            <a:lvl2pPr>
              <a:defRPr/>
            </a:lvl2pPr>
            <a:lvl3pPr>
              <a:buNone/>
              <a:defRPr/>
            </a:lvl3pPr>
            <a:lvl4pPr>
              <a:defRPr/>
            </a:lvl4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4234792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lstStyle>
            <a:lvl1pPr>
              <a:defRPr sz="2800" b="1"/>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marL="342900" indent="-342900">
              <a:buClr>
                <a:schemeClr val="tx1"/>
              </a:buClr>
              <a:buSzPct val="70000"/>
              <a:buFont typeface="Wingdings" pitchFamily="2" charset="2"/>
              <a:buChar char="q"/>
              <a:defRPr sz="2400" b="1">
                <a:solidFill>
                  <a:srgbClr val="000000"/>
                </a:solidFill>
              </a:defRPr>
            </a:lvl1pPr>
            <a:lvl2pPr marL="742950" indent="-285750">
              <a:defRPr lang="en-US" sz="2000" kern="1200" dirty="0" smtClean="0">
                <a:solidFill>
                  <a:srgbClr val="000000"/>
                </a:solidFill>
                <a:latin typeface="+mn-lt"/>
                <a:ea typeface="+mn-ea"/>
                <a:cs typeface="+mn-cs"/>
              </a:defRPr>
            </a:lvl2pPr>
          </a:lstStyle>
          <a:p>
            <a:pPr lvl="0"/>
            <a:r>
              <a:rPr lang="en-US" dirty="0" smtClean="0"/>
              <a:t>Click to edit Master text styles</a:t>
            </a:r>
          </a:p>
          <a:p>
            <a:pPr marL="742950" lvl="1" indent="-285750" algn="l" defTabSz="914400" rtl="0" eaLnBrk="1" latinLnBrk="0" hangingPunct="1">
              <a:spcBef>
                <a:spcPct val="20000"/>
              </a:spcBef>
              <a:buClr>
                <a:schemeClr val="tx1"/>
              </a:buClr>
              <a:buSzPct val="100000"/>
              <a:buFont typeface="Wingdings" pitchFamily="2" charset="2"/>
              <a:buChar char="§"/>
            </a:pPr>
            <a:r>
              <a:rPr lang="en-US" dirty="0" smtClean="0"/>
              <a:t>Second level</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solidFill>
                <a:srgbClr val="0039A6"/>
              </a:solidFill>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solidFill>
                <a:srgbClr val="0039A6"/>
              </a:solidFill>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lang="en-US" sz="1400" kern="1200">
                <a:solidFill>
                  <a:schemeClr val="tx1"/>
                </a:solidFill>
                <a:effectLst/>
                <a:latin typeface="+mn-lt"/>
                <a:ea typeface="+mn-ea"/>
                <a:cs typeface="Times New Roman" pitchFamily="18" charset="0"/>
              </a:defRPr>
            </a:lvl1pPr>
          </a:lstStyle>
          <a:p>
            <a:pPr algn="r">
              <a:defRPr/>
            </a:pPr>
            <a:fld id="{B8477CA6-37AB-49C2-B88B-8C89FDB7A7DF}" type="slidenum">
              <a:rPr smtClean="0">
                <a:solidFill>
                  <a:srgbClr val="0039A6"/>
                </a:solidFill>
              </a:rPr>
              <a:pPr algn="r">
                <a:defRPr/>
              </a:pPr>
              <a:t>‹#›</a:t>
            </a:fld>
            <a:endParaRPr dirty="0">
              <a:solidFill>
                <a:srgbClr val="0039A6"/>
              </a:solidFill>
            </a:endParaRPr>
          </a:p>
        </p:txBody>
      </p:sp>
    </p:spTree>
    <p:extLst>
      <p:ext uri="{BB962C8B-B14F-4D97-AF65-F5344CB8AC3E}">
        <p14:creationId xmlns:p14="http://schemas.microsoft.com/office/powerpoint/2010/main" val="134255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a:prstGeom prst="rect">
            <a:avLst/>
          </a:prstGeom>
        </p:spPr>
        <p:txBody>
          <a:bodyPr/>
          <a:lstStyle/>
          <a:p>
            <a:pPr lvl="0"/>
            <a:r>
              <a:rPr lang="en-US" noProof="0" dirty="0" smtClean="0"/>
              <a:t>Click icon to add table</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solidFill>
                <a:srgbClr val="0039A6"/>
              </a:solidFill>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solidFill>
                <a:srgbClr val="0039A6"/>
              </a:solidFill>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lgn="r">
              <a:defRPr lang="en-US" sz="1400" kern="1200">
                <a:solidFill>
                  <a:schemeClr val="tx1"/>
                </a:solidFill>
                <a:effectLst/>
                <a:latin typeface="+mn-lt"/>
                <a:ea typeface="+mn-ea"/>
                <a:cs typeface="Times New Roman" pitchFamily="18" charset="0"/>
              </a:defRPr>
            </a:lvl1pPr>
          </a:lstStyle>
          <a:p>
            <a:pPr>
              <a:defRPr/>
            </a:pPr>
            <a:fld id="{20D9D6E0-0359-47C9-96A7-E8CC85445F77}" type="slidenum">
              <a:rPr smtClean="0">
                <a:solidFill>
                  <a:srgbClr val="0039A6"/>
                </a:solidFill>
              </a:rPr>
              <a:pPr>
                <a:defRPr/>
              </a:pPr>
              <a:t>‹#›</a:t>
            </a:fld>
            <a:endParaRPr dirty="0">
              <a:solidFill>
                <a:srgbClr val="0039A6"/>
              </a:solidFill>
            </a:endParaRPr>
          </a:p>
        </p:txBody>
      </p:sp>
    </p:spTree>
    <p:extLst>
      <p:ext uri="{BB962C8B-B14F-4D97-AF65-F5344CB8AC3E}">
        <p14:creationId xmlns:p14="http://schemas.microsoft.com/office/powerpoint/2010/main" val="37185856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solidFill>
                <a:srgbClr val="0039A6"/>
              </a:solidFill>
            </a:endParaRPr>
          </a:p>
        </p:txBody>
      </p:sp>
      <p:sp>
        <p:nvSpPr>
          <p:cNvPr id="4"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solidFill>
                <a:srgbClr val="0039A6"/>
              </a:solidFill>
            </a:endParaRPr>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defRPr sz="1400">
                <a:effectLst/>
                <a:latin typeface="+mn-lt"/>
              </a:defRPr>
            </a:lvl1pPr>
          </a:lstStyle>
          <a:p>
            <a:pPr algn="r">
              <a:defRPr/>
            </a:pPr>
            <a:fld id="{A420517B-503E-44E1-A5A3-88F773F5D377}" type="slidenum">
              <a:rPr lang="en-US" smtClean="0">
                <a:solidFill>
                  <a:srgbClr val="0039A6"/>
                </a:solidFill>
              </a:rPr>
              <a:pPr algn="r">
                <a:defRPr/>
              </a:pPr>
              <a:t>‹#›</a:t>
            </a:fld>
            <a:endParaRPr lang="en-US" dirty="0">
              <a:solidFill>
                <a:srgbClr val="0039A6"/>
              </a:solidFill>
            </a:endParaRPr>
          </a:p>
        </p:txBody>
      </p:sp>
    </p:spTree>
    <p:extLst>
      <p:ext uri="{BB962C8B-B14F-4D97-AF65-F5344CB8AC3E}">
        <p14:creationId xmlns:p14="http://schemas.microsoft.com/office/powerpoint/2010/main" val="32612183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solidFill>
                <a:srgbClr val="0039A6"/>
              </a:solidFill>
            </a:endParaRPr>
          </a:p>
        </p:txBody>
      </p:sp>
      <p:sp>
        <p:nvSpPr>
          <p:cNvPr id="3"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solidFill>
                <a:srgbClr val="0039A6"/>
              </a:solidFill>
            </a:endParaRPr>
          </a:p>
        </p:txBody>
      </p:sp>
      <p:sp>
        <p:nvSpPr>
          <p:cNvPr id="4" name="Rectangle 6"/>
          <p:cNvSpPr>
            <a:spLocks noGrp="1" noChangeArrowheads="1"/>
          </p:cNvSpPr>
          <p:nvPr>
            <p:ph type="sldNum" sz="quarter" idx="12"/>
          </p:nvPr>
        </p:nvSpPr>
        <p:spPr>
          <a:xfrm>
            <a:off x="6553200" y="6245225"/>
            <a:ext cx="2133600" cy="476250"/>
          </a:xfrm>
          <a:prstGeom prst="rect">
            <a:avLst/>
          </a:prstGeom>
          <a:ln/>
        </p:spPr>
        <p:txBody>
          <a:bodyPr/>
          <a:lstStyle>
            <a:lvl1pPr>
              <a:defRPr sz="1400">
                <a:effectLst/>
                <a:latin typeface="+mn-lt"/>
              </a:defRPr>
            </a:lvl1pPr>
          </a:lstStyle>
          <a:p>
            <a:pPr algn="r">
              <a:defRPr/>
            </a:pPr>
            <a:fld id="{07D65CA8-24BD-4619-B65A-9A6DFCCF4B56}" type="slidenum">
              <a:rPr lang="en-US" smtClean="0">
                <a:solidFill>
                  <a:srgbClr val="0039A6"/>
                </a:solidFill>
              </a:rPr>
              <a:pPr algn="r">
                <a:defRPr/>
              </a:pPr>
              <a:t>‹#›</a:t>
            </a:fld>
            <a:endParaRPr lang="en-US" dirty="0">
              <a:solidFill>
                <a:srgbClr val="0039A6"/>
              </a:solidFill>
            </a:endParaRPr>
          </a:p>
        </p:txBody>
      </p:sp>
    </p:spTree>
    <p:extLst>
      <p:ext uri="{BB962C8B-B14F-4D97-AF65-F5344CB8AC3E}">
        <p14:creationId xmlns:p14="http://schemas.microsoft.com/office/powerpoint/2010/main" val="12580365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dirty="0">
              <a:solidFill>
                <a:srgbClr val="0039A6"/>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solidFill>
                <a:srgbClr val="0039A6"/>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a:defRPr sz="1400">
                <a:effectLst/>
                <a:latin typeface="+mn-lt"/>
              </a:defRPr>
            </a:lvl1pPr>
          </a:lstStyle>
          <a:p>
            <a:pPr algn="r"/>
            <a:fld id="{BDB89C66-62C2-42AB-A425-5C350ED77922}" type="slidenum">
              <a:rPr lang="en-US" smtClean="0">
                <a:solidFill>
                  <a:srgbClr val="0039A6"/>
                </a:solidFill>
              </a:rPr>
              <a:pPr algn="r"/>
              <a:t>‹#›</a:t>
            </a:fld>
            <a:endParaRPr lang="en-US" dirty="0">
              <a:solidFill>
                <a:srgbClr val="0039A6"/>
              </a:solidFill>
            </a:endParaRPr>
          </a:p>
        </p:txBody>
      </p:sp>
    </p:spTree>
    <p:extLst>
      <p:ext uri="{BB962C8B-B14F-4D97-AF65-F5344CB8AC3E}">
        <p14:creationId xmlns:p14="http://schemas.microsoft.com/office/powerpoint/2010/main" val="40837686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dirty="0" smtClean="0"/>
              <a:t>Title of Presentation – Myriad Pro</a:t>
            </a:r>
            <a:br>
              <a:rPr lang="en-US" dirty="0" smtClean="0"/>
            </a:br>
            <a:r>
              <a:rPr lang="en-US" dirty="0" smtClean="0"/>
              <a:t> Bold, Shadow 28pt</a:t>
            </a:r>
            <a:endParaRPr lang="en-US" dirty="0"/>
          </a:p>
        </p:txBody>
      </p:sp>
      <p:sp>
        <p:nvSpPr>
          <p:cNvPr id="6" name="Text Placeholder 5"/>
          <p:cNvSpPr>
            <a:spLocks noGrp="1"/>
          </p:cNvSpPr>
          <p:nvPr userDrawn="1">
            <p:ph type="body" sz="quarter" idx="11" hasCustomPrompt="1"/>
          </p:nvPr>
        </p:nvSpPr>
        <p:spPr>
          <a:xfrm>
            <a:off x="2286000" y="6272784"/>
            <a:ext cx="5105400" cy="18288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
        <p:nvSpPr>
          <p:cNvPr id="7" name="Text Placeholder 6"/>
          <p:cNvSpPr>
            <a:spLocks noGrp="1"/>
          </p:cNvSpPr>
          <p:nvPr userDrawn="1">
            <p:ph type="body" sz="quarter" idx="12" hasCustomPrompt="1"/>
          </p:nvPr>
        </p:nvSpPr>
        <p:spPr>
          <a:xfrm>
            <a:off x="2286000" y="6464808"/>
            <a:ext cx="5105400" cy="22860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Tree>
    <p:extLst>
      <p:ext uri="{BB962C8B-B14F-4D97-AF65-F5344CB8AC3E}">
        <p14:creationId xmlns:p14="http://schemas.microsoft.com/office/powerpoint/2010/main" val="16526839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1981200"/>
            <a:ext cx="64008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Closing– Myriad Pro, Bold, 28pt</a:t>
            </a:r>
          </a:p>
        </p:txBody>
      </p:sp>
      <p:sp>
        <p:nvSpPr>
          <p:cNvPr id="11" name="Text Placeholder 5"/>
          <p:cNvSpPr>
            <a:spLocks noGrp="1"/>
          </p:cNvSpPr>
          <p:nvPr>
            <p:ph type="body" sz="quarter" idx="11" hasCustomPrompt="1"/>
          </p:nvPr>
        </p:nvSpPr>
        <p:spPr>
          <a:xfrm>
            <a:off x="2286000" y="6281928"/>
            <a:ext cx="5105400" cy="182880"/>
          </a:xfrm>
          <a:prstGeom prst="rect">
            <a:avLst/>
          </a:prstGeom>
        </p:spPr>
        <p:txBody>
          <a:bodyPr/>
          <a:lstStyle>
            <a:lvl1pPr>
              <a:buNone/>
              <a:defRPr sz="1000" baseline="0">
                <a:solidFill>
                  <a:schemeClr val="bg1"/>
                </a:solidFill>
              </a:defRPr>
            </a:lvl1pPr>
          </a:lstStyle>
          <a:p>
            <a:r>
              <a:rPr lang="en-US" dirty="0" smtClean="0"/>
              <a:t>Place Descriptor Here</a:t>
            </a:r>
            <a:endParaRPr lang="en-US" dirty="0"/>
          </a:p>
        </p:txBody>
      </p:sp>
      <p:sp>
        <p:nvSpPr>
          <p:cNvPr id="12" name="Text Placeholder 6"/>
          <p:cNvSpPr>
            <a:spLocks noGrp="1"/>
          </p:cNvSpPr>
          <p:nvPr>
            <p:ph type="body" sz="quarter" idx="12" hasCustomPrompt="1"/>
          </p:nvPr>
        </p:nvSpPr>
        <p:spPr>
          <a:xfrm>
            <a:off x="2286000" y="6473952"/>
            <a:ext cx="5105400" cy="228600"/>
          </a:xfrm>
          <a:prstGeom prst="rect">
            <a:avLst/>
          </a:prstGeom>
        </p:spPr>
        <p:txBody>
          <a:bodyPr/>
          <a:lstStyle>
            <a:lvl1pPr>
              <a:buNone/>
              <a:defRPr sz="1000" baseline="0">
                <a:solidFill>
                  <a:schemeClr val="bg1"/>
                </a:solidFill>
              </a:defRPr>
            </a:lvl1pPr>
          </a:lstStyle>
          <a:p>
            <a:r>
              <a:rPr lang="en-US" dirty="0" smtClean="0"/>
              <a:t>Place Descriptor Here</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2286000"/>
            <a:ext cx="3962400" cy="38401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2286000"/>
            <a:ext cx="3962400" cy="38401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solidFill>
                <a:srgbClr val="0039A6"/>
              </a:solidFill>
            </a:endParaRPr>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solidFill>
                <a:srgbClr val="0039A6"/>
              </a:solidFill>
            </a:endParaRPr>
          </a:p>
        </p:txBody>
      </p:sp>
      <p:sp>
        <p:nvSpPr>
          <p:cNvPr id="7" name="Rectangle 5"/>
          <p:cNvSpPr>
            <a:spLocks noGrp="1" noChangeArrowheads="1"/>
          </p:cNvSpPr>
          <p:nvPr>
            <p:ph type="ftr" sz="quarter" idx="12"/>
          </p:nvPr>
        </p:nvSpPr>
        <p:spPr>
          <a:xfrm>
            <a:off x="3124200" y="6245225"/>
            <a:ext cx="2895600" cy="476250"/>
          </a:xfrm>
          <a:prstGeom prst="rect">
            <a:avLst/>
          </a:prstGeom>
          <a:ln/>
        </p:spPr>
        <p:txBody>
          <a:bodyPr/>
          <a:lstStyle>
            <a:lvl1pPr>
              <a:defRPr/>
            </a:lvl1pPr>
          </a:lstStyle>
          <a:p>
            <a:pPr>
              <a:defRPr/>
            </a:pPr>
            <a:endParaRPr lang="en-US" dirty="0">
              <a:solidFill>
                <a:srgbClr val="0039A6"/>
              </a:solidFill>
            </a:endParaRPr>
          </a:p>
        </p:txBody>
      </p:sp>
      <p:sp>
        <p:nvSpPr>
          <p:cNvPr id="8" name="Rectangle 6"/>
          <p:cNvSpPr>
            <a:spLocks noGrp="1" noChangeArrowheads="1"/>
          </p:cNvSpPr>
          <p:nvPr>
            <p:ph type="sldNum" sz="quarter" idx="13"/>
          </p:nvPr>
        </p:nvSpPr>
        <p:spPr>
          <a:xfrm>
            <a:off x="6553200" y="6245225"/>
            <a:ext cx="2133600" cy="476250"/>
          </a:xfrm>
          <a:prstGeom prst="rect">
            <a:avLst/>
          </a:prstGeom>
          <a:ln/>
        </p:spPr>
        <p:txBody>
          <a:bodyPr/>
          <a:lstStyle>
            <a:lvl1pPr>
              <a:defRPr/>
            </a:lvl1pPr>
          </a:lstStyle>
          <a:p>
            <a:pPr>
              <a:defRPr/>
            </a:pPr>
            <a:endParaRPr lang="en-US" dirty="0">
              <a:solidFill>
                <a:srgbClr val="0039A6"/>
              </a:solidFill>
            </a:endParaRPr>
          </a:p>
        </p:txBody>
      </p:sp>
      <p:sp>
        <p:nvSpPr>
          <p:cNvPr id="9" name="Rectangle 6"/>
          <p:cNvSpPr>
            <a:spLocks noGrp="1" noChangeArrowheads="1"/>
          </p:cNvSpPr>
          <p:nvPr>
            <p:ph type="sldNum" sz="quarter" idx="14"/>
          </p:nvPr>
        </p:nvSpPr>
        <p:spPr>
          <a:xfrm>
            <a:off x="6553200" y="6245225"/>
            <a:ext cx="2133600" cy="476250"/>
          </a:xfrm>
          <a:prstGeom prst="rect">
            <a:avLst/>
          </a:prstGeom>
          <a:ln/>
        </p:spPr>
        <p:txBody>
          <a:bodyPr/>
          <a:lstStyle>
            <a:lvl1pPr>
              <a:defRPr/>
            </a:lvl1pPr>
          </a:lstStyle>
          <a:p>
            <a:pPr algn="r">
              <a:defRPr/>
            </a:pPr>
            <a:fld id="{90BC4EA0-5316-4AF4-B131-080363724348}" type="slidenum">
              <a:rPr lang="en-US" smtClean="0">
                <a:solidFill>
                  <a:srgbClr val="0039A6"/>
                </a:solidFill>
              </a:rPr>
              <a:pPr algn="r">
                <a:defRPr/>
              </a:pPr>
              <a:t>‹#›</a:t>
            </a:fld>
            <a:endParaRPr lang="en-US" dirty="0">
              <a:solidFill>
                <a:srgbClr val="0039A6"/>
              </a:solidFill>
            </a:endParaRPr>
          </a:p>
        </p:txBody>
      </p:sp>
    </p:spTree>
    <p:extLst>
      <p:ext uri="{BB962C8B-B14F-4D97-AF65-F5344CB8AC3E}">
        <p14:creationId xmlns:p14="http://schemas.microsoft.com/office/powerpoint/2010/main" val="30584076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838200"/>
          </a:xfrm>
          <a:prstGeom prst="rect">
            <a:avLst/>
          </a:prstGeom>
        </p:spPr>
        <p:txBody>
          <a:bodyPr/>
          <a:lstStyle/>
          <a:p>
            <a:r>
              <a:rPr lang="en-US" smtClean="0"/>
              <a:t>Click to edit Master title style</a:t>
            </a:r>
            <a:endParaRPr lang="en-US"/>
          </a:p>
        </p:txBody>
      </p:sp>
      <p:sp>
        <p:nvSpPr>
          <p:cNvPr id="3" name="Chart Placeholder 2"/>
          <p:cNvSpPr>
            <a:spLocks noGrp="1"/>
          </p:cNvSpPr>
          <p:nvPr>
            <p:ph type="chart" idx="1"/>
          </p:nvPr>
        </p:nvSpPr>
        <p:spPr>
          <a:xfrm>
            <a:off x="355600" y="1295400"/>
            <a:ext cx="8407400" cy="4724400"/>
          </a:xfrm>
          <a:prstGeom prst="rect">
            <a:avLst/>
          </a:prstGeom>
        </p:spPr>
        <p:txBody>
          <a:bodyPr/>
          <a:lstStyle/>
          <a:p>
            <a:pPr lvl="0"/>
            <a:endParaRPr lang="en-US" noProof="0" dirty="0" smtClean="0"/>
          </a:p>
        </p:txBody>
      </p:sp>
    </p:spTree>
    <p:extLst>
      <p:ext uri="{BB962C8B-B14F-4D97-AF65-F5344CB8AC3E}">
        <p14:creationId xmlns:p14="http://schemas.microsoft.com/office/powerpoint/2010/main" val="19456451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effectLst/>
              </a:defRPr>
            </a:lvl1pPr>
          </a:lstStyle>
          <a:p>
            <a:r>
              <a:rPr lang="en-US" dirty="0" smtClean="0"/>
              <a:t>Title of Presentation – Myriad Pro</a:t>
            </a:r>
            <a:br>
              <a:rPr lang="en-US" dirty="0" smtClean="0"/>
            </a:br>
            <a:r>
              <a:rPr lang="en-US" dirty="0" smtClean="0"/>
              <a:t> Bold, Shadow 28pt</a:t>
            </a:r>
            <a:endParaRPr lang="en-US" dirty="0"/>
          </a:p>
        </p:txBody>
      </p:sp>
      <p:sp>
        <p:nvSpPr>
          <p:cNvPr id="8" name="Text Placeholder 5"/>
          <p:cNvSpPr>
            <a:spLocks noGrp="1"/>
          </p:cNvSpPr>
          <p:nvPr>
            <p:ph type="body" sz="quarter" idx="11" hasCustomPrompt="1"/>
          </p:nvPr>
        </p:nvSpPr>
        <p:spPr>
          <a:xfrm>
            <a:off x="2286000" y="6281928"/>
            <a:ext cx="5105400" cy="182880"/>
          </a:xfrm>
          <a:prstGeom prst="rect">
            <a:avLst/>
          </a:prstGeom>
        </p:spPr>
        <p:txBody>
          <a:bodyPr/>
          <a:lstStyle>
            <a:lvl1pPr>
              <a:buNone/>
              <a:defRPr sz="1000" baseline="0">
                <a:solidFill>
                  <a:schemeClr val="bg1"/>
                </a:solidFill>
              </a:defRPr>
            </a:lvl1pPr>
          </a:lstStyle>
          <a:p>
            <a:r>
              <a:rPr lang="en-US" dirty="0" smtClean="0"/>
              <a:t>Place Descriptor Here</a:t>
            </a:r>
            <a:endParaRPr lang="en-US" dirty="0"/>
          </a:p>
        </p:txBody>
      </p:sp>
      <p:sp>
        <p:nvSpPr>
          <p:cNvPr id="10" name="Text Placeholder 6"/>
          <p:cNvSpPr>
            <a:spLocks noGrp="1"/>
          </p:cNvSpPr>
          <p:nvPr>
            <p:ph type="body" sz="quarter" idx="12" hasCustomPrompt="1"/>
          </p:nvPr>
        </p:nvSpPr>
        <p:spPr>
          <a:xfrm>
            <a:off x="2286000" y="6473952"/>
            <a:ext cx="5105400" cy="228600"/>
          </a:xfrm>
          <a:prstGeom prst="rect">
            <a:avLst/>
          </a:prstGeom>
        </p:spPr>
        <p:txBody>
          <a:bodyPr/>
          <a:lstStyle>
            <a:lvl1pPr>
              <a:buNone/>
              <a:defRPr sz="1000" baseline="0">
                <a:solidFill>
                  <a:schemeClr val="bg1"/>
                </a:solidFill>
              </a:defRPr>
            </a:lvl1pPr>
          </a:lstStyle>
          <a:p>
            <a:r>
              <a:rPr lang="en-US" dirty="0" smtClean="0"/>
              <a:t>Place Descriptor Here</a:t>
            </a:r>
            <a:endParaRPr lang="en-US" dirty="0"/>
          </a:p>
        </p:txBody>
      </p:sp>
      <p:sp>
        <p:nvSpPr>
          <p:cNvPr id="7" name="Text Placeholder 5"/>
          <p:cNvSpPr>
            <a:spLocks noGrp="1"/>
          </p:cNvSpPr>
          <p:nvPr>
            <p:ph type="body" sz="quarter" idx="11" hasCustomPrompt="1"/>
          </p:nvPr>
        </p:nvSpPr>
        <p:spPr>
          <a:xfrm>
            <a:off x="2286000" y="6272784"/>
            <a:ext cx="5105400" cy="18288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
        <p:nvSpPr>
          <p:cNvPr id="12" name="Text Placeholder 6"/>
          <p:cNvSpPr>
            <a:spLocks noGrp="1"/>
          </p:cNvSpPr>
          <p:nvPr>
            <p:ph type="body" sz="quarter" idx="12" hasCustomPrompt="1"/>
          </p:nvPr>
        </p:nvSpPr>
        <p:spPr>
          <a:xfrm>
            <a:off x="2286000" y="6464808"/>
            <a:ext cx="5105400" cy="22860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Tree>
    <p:extLst>
      <p:ext uri="{BB962C8B-B14F-4D97-AF65-F5344CB8AC3E}">
        <p14:creationId xmlns:p14="http://schemas.microsoft.com/office/powerpoint/2010/main" val="30434454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i="0" u="none">
                <a:solidFill>
                  <a:schemeClr val="bg2"/>
                </a:solidFill>
                <a:latin typeface="+mn-lt"/>
              </a:defRPr>
            </a:lvl2pPr>
            <a:lvl3pPr>
              <a:buClr>
                <a:schemeClr val="tx1"/>
              </a:buClr>
              <a:buSzPct val="100000"/>
              <a:buFont typeface="Arial" pitchFamily="34" charset="0"/>
              <a:buChar char="•"/>
              <a:defRPr sz="1800" i="0">
                <a:solidFill>
                  <a:schemeClr val="bg2"/>
                </a:solidFill>
              </a:defRPr>
            </a:lvl3pPr>
            <a:lvl4pPr>
              <a:buClr>
                <a:schemeClr val="tx1"/>
              </a:buClr>
              <a:buSzPct val="70000"/>
              <a:buFont typeface="Courier New" pitchFamily="49" charset="0"/>
              <a:buChar char="o"/>
              <a:defRPr sz="1800" i="0" baseline="0">
                <a:solidFill>
                  <a:schemeClr val="bg2"/>
                </a:solidFill>
              </a:defRPr>
            </a:lvl4pPr>
            <a:lvl5pPr>
              <a:buClr>
                <a:schemeClr val="tx1"/>
              </a:buClr>
              <a:buSzPct val="70000"/>
              <a:buFont typeface="Arial" pitchFamily="34" charset="0"/>
              <a:buChar char="•"/>
              <a:defRPr sz="1800" i="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6" name="Text Placeholder 5"/>
          <p:cNvSpPr>
            <a:spLocks noGrp="1"/>
          </p:cNvSpPr>
          <p:nvPr>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smtClean="0"/>
              <a:t>* Citations, references, and credits – Myriad Pro, 11pt</a:t>
            </a:r>
            <a:endParaRPr lang="en-US" dirty="0"/>
          </a:p>
        </p:txBody>
      </p:sp>
    </p:spTree>
    <p:extLst>
      <p:ext uri="{BB962C8B-B14F-4D97-AF65-F5344CB8AC3E}">
        <p14:creationId xmlns:p14="http://schemas.microsoft.com/office/powerpoint/2010/main" val="178429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6" name="Text Placeholder 5"/>
          <p:cNvSpPr>
            <a:spLocks noGrp="1"/>
          </p:cNvSpPr>
          <p:nvPr>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smtClean="0"/>
              <a:t>* Citations, references, and credits – Myriad Pro, 11pt</a:t>
            </a:r>
            <a:endParaRPr lang="en-US" dirty="0"/>
          </a:p>
        </p:txBody>
      </p:sp>
    </p:spTree>
    <p:extLst>
      <p:ext uri="{BB962C8B-B14F-4D97-AF65-F5344CB8AC3E}">
        <p14:creationId xmlns:p14="http://schemas.microsoft.com/office/powerpoint/2010/main" val="13608290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Title Slide Badg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effectLst/>
              </a:defRPr>
            </a:lvl1pPr>
          </a:lstStyle>
          <a:p>
            <a:r>
              <a:rPr lang="en-US" dirty="0" smtClean="0"/>
              <a:t>Title of Presentation – Myriad Pro</a:t>
            </a:r>
            <a:br>
              <a:rPr lang="en-US" dirty="0" smtClean="0"/>
            </a:br>
            <a:r>
              <a:rPr lang="en-US" dirty="0" smtClean="0"/>
              <a:t> Bold, Shadow 28pt</a:t>
            </a:r>
            <a:endParaRPr lang="en-US" dirty="0"/>
          </a:p>
        </p:txBody>
      </p:sp>
    </p:spTree>
    <p:extLst>
      <p:ext uri="{BB962C8B-B14F-4D97-AF65-F5344CB8AC3E}">
        <p14:creationId xmlns:p14="http://schemas.microsoft.com/office/powerpoint/2010/main" val="9493318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Basic Content Bad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6" name="Text Placeholder 5"/>
          <p:cNvSpPr>
            <a:spLocks noGrp="1"/>
          </p:cNvSpPr>
          <p:nvPr>
            <p:ph type="body" sz="quarter" idx="11" hasCustomPrompt="1"/>
          </p:nvPr>
        </p:nvSpPr>
        <p:spPr>
          <a:xfrm>
            <a:off x="1905000" y="5791200"/>
            <a:ext cx="6781800" cy="609600"/>
          </a:xfrm>
          <a:prstGeom prst="rect">
            <a:avLst/>
          </a:prstGeom>
        </p:spPr>
        <p:txBody>
          <a:bodyPr anchor="b"/>
          <a:lstStyle>
            <a:lvl1pPr>
              <a:buNone/>
              <a:defRPr sz="1100">
                <a:solidFill>
                  <a:schemeClr val="tx1"/>
                </a:solidFill>
              </a:defRPr>
            </a:lvl1pPr>
          </a:lstStyle>
          <a:p>
            <a:r>
              <a:rPr lang="en-US" dirty="0" smtClean="0"/>
              <a:t>* Citations, references, and credits – Myriad Pro, 11pt </a:t>
            </a:r>
            <a:endParaRPr lang="en-US" dirty="0"/>
          </a:p>
        </p:txBody>
      </p:sp>
    </p:spTree>
    <p:extLst>
      <p:ext uri="{BB962C8B-B14F-4D97-AF65-F5344CB8AC3E}">
        <p14:creationId xmlns:p14="http://schemas.microsoft.com/office/powerpoint/2010/main" val="21807997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a:prstGeom prst="rect">
            <a:avLst/>
          </a:prstGeom>
        </p:spPr>
        <p:txBody>
          <a:bodyPr anchor="t"/>
          <a:lstStyle>
            <a:lvl1pPr algn="l">
              <a:lnSpc>
                <a:spcPts val="3800"/>
              </a:lnSpc>
              <a:defRPr sz="3600" b="1" cap="all" baseline="0">
                <a:effectLst/>
              </a:defRPr>
            </a:lvl1pPr>
          </a:lstStyle>
          <a:p>
            <a:r>
              <a:rPr lang="en-US" dirty="0" smtClean="0"/>
              <a:t>Section Header</a:t>
            </a:r>
            <a:br>
              <a:rPr lang="en-US" dirty="0" smtClean="0"/>
            </a:br>
            <a:r>
              <a:rPr lang="en-US" dirty="0" smtClean="0"/>
              <a:t>Myriad Pro, bold, shadow, 36pt </a:t>
            </a:r>
            <a:endParaRPr lang="en-US" dirty="0"/>
          </a:p>
        </p:txBody>
      </p:sp>
      <p:sp>
        <p:nvSpPr>
          <p:cNvPr id="3" name="Text Placeholder 2"/>
          <p:cNvSpPr>
            <a:spLocks noGrp="1"/>
          </p:cNvSpPr>
          <p:nvPr>
            <p:ph type="body" idx="1" hasCustomPrompt="1"/>
          </p:nvPr>
        </p:nvSpPr>
        <p:spPr>
          <a:xfrm>
            <a:off x="722313" y="2906714"/>
            <a:ext cx="777240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Subhead – Myriad Pro, 20pt</a:t>
            </a:r>
          </a:p>
        </p:txBody>
      </p:sp>
    </p:spTree>
    <p:extLst>
      <p:ext uri="{BB962C8B-B14F-4D97-AF65-F5344CB8AC3E}">
        <p14:creationId xmlns:p14="http://schemas.microsoft.com/office/powerpoint/2010/main" val="19749054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1" y="273050"/>
            <a:ext cx="3008313" cy="1162050"/>
          </a:xfrm>
          <a:prstGeom prst="rect">
            <a:avLst/>
          </a:prstGeom>
        </p:spPr>
        <p:txBody>
          <a:bodyPr anchor="b"/>
          <a:lstStyle>
            <a:lvl1pPr algn="l">
              <a:defRPr sz="2000" b="1" baseline="0">
                <a:effectLst/>
              </a:defRPr>
            </a:lvl1pPr>
          </a:lstStyle>
          <a:p>
            <a:r>
              <a:rPr lang="en-US" dirty="0" smtClean="0"/>
              <a:t>Header – Myriad Pro, bold, shadow, 20pt</a:t>
            </a:r>
            <a:endParaRPr lang="en-US" dirty="0"/>
          </a:p>
        </p:txBody>
      </p:sp>
      <p:sp>
        <p:nvSpPr>
          <p:cNvPr id="3" name="Content Placeholder 2"/>
          <p:cNvSpPr>
            <a:spLocks noGrp="1"/>
          </p:cNvSpPr>
          <p:nvPr>
            <p:ph idx="1" hasCustomPrompt="1"/>
          </p:nvPr>
        </p:nvSpPr>
        <p:spPr>
          <a:xfrm>
            <a:off x="3575050" y="273051"/>
            <a:ext cx="5111751" cy="5518150"/>
          </a:xfrm>
          <a:prstGeom prst="rect">
            <a:avLst/>
          </a:prstGeom>
        </p:spPr>
        <p:txBody>
          <a:bodyPr anchor="ctr" anchorCtr="0"/>
          <a:lstStyle>
            <a:lvl1pPr>
              <a:buClr>
                <a:schemeClr val="tx1"/>
              </a:buClr>
              <a:buSzPct val="70000"/>
              <a:buFont typeface="Wingdings" pitchFamily="2" charset="2"/>
              <a:buChar char="q"/>
              <a:defRPr sz="2400" b="1">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a:solidFill>
                  <a:schemeClr val="bg2"/>
                </a:solidFill>
              </a:defRPr>
            </a:lvl4pPr>
            <a:lvl5pPr>
              <a:buClr>
                <a:schemeClr val="tx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4" name="Text Placeholder 3"/>
          <p:cNvSpPr>
            <a:spLocks noGrp="1"/>
          </p:cNvSpPr>
          <p:nvPr>
            <p:ph type="body" sz="half" idx="2" hasCustomPrompt="1"/>
          </p:nvPr>
        </p:nvSpPr>
        <p:spPr>
          <a:xfrm>
            <a:off x="457201" y="1435102"/>
            <a:ext cx="3008313"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Paragraph of type</a:t>
            </a:r>
          </a:p>
          <a:p>
            <a:pPr lvl="0"/>
            <a:r>
              <a:rPr lang="en-US" dirty="0" smtClean="0"/>
              <a:t>Myriad Pro, 14pt</a:t>
            </a:r>
          </a:p>
        </p:txBody>
      </p:sp>
      <p:sp>
        <p:nvSpPr>
          <p:cNvPr id="7" name="Text Placeholder 5"/>
          <p:cNvSpPr>
            <a:spLocks noGrp="1"/>
          </p:cNvSpPr>
          <p:nvPr>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smtClean="0"/>
              <a:t>* Citations, references, and credits – Myriad Pro, 11pt</a:t>
            </a:r>
            <a:endParaRPr lang="en-US" dirty="0"/>
          </a:p>
        </p:txBody>
      </p:sp>
    </p:spTree>
    <p:extLst>
      <p:ext uri="{BB962C8B-B14F-4D97-AF65-F5344CB8AC3E}">
        <p14:creationId xmlns:p14="http://schemas.microsoft.com/office/powerpoint/2010/main" val="41412656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1"/>
            <a:ext cx="5486400" cy="566738"/>
          </a:xfrm>
          <a:prstGeom prst="rect">
            <a:avLst/>
          </a:prstGeom>
        </p:spPr>
        <p:txBody>
          <a:bodyPr anchor="b"/>
          <a:lstStyle>
            <a:lvl1pPr algn="l">
              <a:defRPr sz="2000" b="1" baseline="0">
                <a:effectLst/>
              </a:defRPr>
            </a:lvl1pPr>
          </a:lstStyle>
          <a:p>
            <a:r>
              <a:rPr lang="en-US" dirty="0" smtClean="0"/>
              <a:t>Photo Title – Myriad Pro, Bold, Shadow, 20pt</a:t>
            </a:r>
            <a:endParaRPr lang="en-US" dirty="0"/>
          </a:p>
        </p:txBody>
      </p:sp>
      <p:sp>
        <p:nvSpPr>
          <p:cNvPr id="3" name="Picture Placeholder 2"/>
          <p:cNvSpPr>
            <a:spLocks noGrp="1"/>
          </p:cNvSpPr>
          <p:nvPr>
            <p:ph type="pic" idx="1"/>
          </p:nvPr>
        </p:nvSpPr>
        <p:spPr>
          <a:xfrm>
            <a:off x="1792288" y="612775"/>
            <a:ext cx="5486400" cy="4114800"/>
          </a:xfrm>
          <a:prstGeom prst="rect">
            <a:avLst/>
          </a:prstGeom>
          <a:ln w="25400">
            <a:solidFill>
              <a:schemeClr val="bg1"/>
            </a:solidFill>
          </a:ln>
          <a:effectLst>
            <a:outerShdw blurRad="44450" dist="27940" dir="5400000" algn="ctr">
              <a:srgbClr val="000000">
                <a:alpha val="32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hasCustomPrompt="1"/>
          </p:nvPr>
        </p:nvSpPr>
        <p:spPr>
          <a:xfrm>
            <a:off x="1792288" y="5367339"/>
            <a:ext cx="54864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Caption or credits for photo – Myriad Pro, 14pt</a:t>
            </a:r>
          </a:p>
        </p:txBody>
      </p:sp>
    </p:spTree>
    <p:extLst>
      <p:ext uri="{BB962C8B-B14F-4D97-AF65-F5344CB8AC3E}">
        <p14:creationId xmlns:p14="http://schemas.microsoft.com/office/powerpoint/2010/main" val="5724460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21" Type="http://schemas.openxmlformats.org/officeDocument/2006/relationships/image" Target="../media/image1.jpg"/><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theme" Target="../theme/theme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18" Type="http://schemas.openxmlformats.org/officeDocument/2006/relationships/image" Target="../media/image1.jpg"/><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theme" Target="../theme/theme3.xml"/><Relationship Id="rId2" Type="http://schemas.openxmlformats.org/officeDocument/2006/relationships/slideLayout" Target="../slideLayouts/slideLayout41.xml"/><Relationship Id="rId16" Type="http://schemas.openxmlformats.org/officeDocument/2006/relationships/slideLayout" Target="../slideLayouts/slideLayout55.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18" Type="http://schemas.openxmlformats.org/officeDocument/2006/relationships/slideLayout" Target="../slideLayouts/slideLayout7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17" Type="http://schemas.openxmlformats.org/officeDocument/2006/relationships/slideLayout" Target="../slideLayouts/slideLayout72.xml"/><Relationship Id="rId2" Type="http://schemas.openxmlformats.org/officeDocument/2006/relationships/slideLayout" Target="../slideLayouts/slideLayout57.xml"/><Relationship Id="rId16" Type="http://schemas.openxmlformats.org/officeDocument/2006/relationships/slideLayout" Target="../slideLayouts/slideLayout71.xml"/><Relationship Id="rId20" Type="http://schemas.openxmlformats.org/officeDocument/2006/relationships/image" Target="../media/image1.jpg"/><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slideLayout" Target="../slideLayouts/slideLayout70.xml"/><Relationship Id="rId10" Type="http://schemas.openxmlformats.org/officeDocument/2006/relationships/slideLayout" Target="../slideLayouts/slideLayout65.xml"/><Relationship Id="rId19" Type="http://schemas.openxmlformats.org/officeDocument/2006/relationships/theme" Target="../theme/theme4.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slideLayout" Target="../slideLayouts/slideLayout6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slideLayout" Target="../slideLayouts/slideLayout86.xml"/><Relationship Id="rId18" Type="http://schemas.openxmlformats.org/officeDocument/2006/relationships/slideLayout" Target="../slideLayouts/slideLayout91.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slideLayout" Target="../slideLayouts/slideLayout85.xml"/><Relationship Id="rId17" Type="http://schemas.openxmlformats.org/officeDocument/2006/relationships/slideLayout" Target="../slideLayouts/slideLayout90.xml"/><Relationship Id="rId2" Type="http://schemas.openxmlformats.org/officeDocument/2006/relationships/slideLayout" Target="../slideLayouts/slideLayout75.xml"/><Relationship Id="rId16" Type="http://schemas.openxmlformats.org/officeDocument/2006/relationships/slideLayout" Target="../slideLayouts/slideLayout89.xml"/><Relationship Id="rId20" Type="http://schemas.openxmlformats.org/officeDocument/2006/relationships/image" Target="../media/image1.jpg"/><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5" Type="http://schemas.openxmlformats.org/officeDocument/2006/relationships/slideLayout" Target="../slideLayouts/slideLayout88.xml"/><Relationship Id="rId10" Type="http://schemas.openxmlformats.org/officeDocument/2006/relationships/slideLayout" Target="../slideLayouts/slideLayout83.xml"/><Relationship Id="rId19" Type="http://schemas.openxmlformats.org/officeDocument/2006/relationships/theme" Target="../theme/theme5.xml"/><Relationship Id="rId4" Type="http://schemas.openxmlformats.org/officeDocument/2006/relationships/slideLayout" Target="../slideLayouts/slideLayout77.xml"/><Relationship Id="rId9" Type="http://schemas.openxmlformats.org/officeDocument/2006/relationships/slideLayout" Target="../slideLayouts/slideLayout82.xml"/><Relationship Id="rId14" Type="http://schemas.openxmlformats.org/officeDocument/2006/relationships/slideLayout" Target="../slideLayouts/slideLayout8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slideLayout" Target="../slideLayouts/slideLayout104.xml"/><Relationship Id="rId18" Type="http://schemas.openxmlformats.org/officeDocument/2006/relationships/slideLayout" Target="../slideLayouts/slideLayout109.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slideLayout" Target="../slideLayouts/slideLayout103.xml"/><Relationship Id="rId17" Type="http://schemas.openxmlformats.org/officeDocument/2006/relationships/slideLayout" Target="../slideLayouts/slideLayout108.xml"/><Relationship Id="rId2" Type="http://schemas.openxmlformats.org/officeDocument/2006/relationships/slideLayout" Target="../slideLayouts/slideLayout93.xml"/><Relationship Id="rId16" Type="http://schemas.openxmlformats.org/officeDocument/2006/relationships/slideLayout" Target="../slideLayouts/slideLayout107.xml"/><Relationship Id="rId20" Type="http://schemas.openxmlformats.org/officeDocument/2006/relationships/image" Target="../media/image1.jpg"/><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5" Type="http://schemas.openxmlformats.org/officeDocument/2006/relationships/slideLayout" Target="../slideLayouts/slideLayout106.xml"/><Relationship Id="rId10" Type="http://schemas.openxmlformats.org/officeDocument/2006/relationships/slideLayout" Target="../slideLayouts/slideLayout101.xml"/><Relationship Id="rId19" Type="http://schemas.openxmlformats.org/officeDocument/2006/relationships/theme" Target="../theme/theme6.xml"/><Relationship Id="rId4" Type="http://schemas.openxmlformats.org/officeDocument/2006/relationships/slideLayout" Target="../slideLayouts/slideLayout95.xml"/><Relationship Id="rId9" Type="http://schemas.openxmlformats.org/officeDocument/2006/relationships/slideLayout" Target="../slideLayouts/slideLayout100.xml"/><Relationship Id="rId14" Type="http://schemas.openxmlformats.org/officeDocument/2006/relationships/slideLayout" Target="../slideLayouts/slideLayout10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17.xml"/><Relationship Id="rId13" Type="http://schemas.openxmlformats.org/officeDocument/2006/relationships/slideLayout" Target="../slideLayouts/slideLayout122.xml"/><Relationship Id="rId18" Type="http://schemas.openxmlformats.org/officeDocument/2006/relationships/slideLayout" Target="../slideLayouts/slideLayout127.xml"/><Relationship Id="rId3" Type="http://schemas.openxmlformats.org/officeDocument/2006/relationships/slideLayout" Target="../slideLayouts/slideLayout112.xml"/><Relationship Id="rId7" Type="http://schemas.openxmlformats.org/officeDocument/2006/relationships/slideLayout" Target="../slideLayouts/slideLayout116.xml"/><Relationship Id="rId12" Type="http://schemas.openxmlformats.org/officeDocument/2006/relationships/slideLayout" Target="../slideLayouts/slideLayout121.xml"/><Relationship Id="rId17" Type="http://schemas.openxmlformats.org/officeDocument/2006/relationships/slideLayout" Target="../slideLayouts/slideLayout126.xml"/><Relationship Id="rId2" Type="http://schemas.openxmlformats.org/officeDocument/2006/relationships/slideLayout" Target="../slideLayouts/slideLayout111.xml"/><Relationship Id="rId16" Type="http://schemas.openxmlformats.org/officeDocument/2006/relationships/slideLayout" Target="../slideLayouts/slideLayout125.xml"/><Relationship Id="rId20" Type="http://schemas.openxmlformats.org/officeDocument/2006/relationships/image" Target="../media/image1.jpg"/><Relationship Id="rId1" Type="http://schemas.openxmlformats.org/officeDocument/2006/relationships/slideLayout" Target="../slideLayouts/slideLayout110.xml"/><Relationship Id="rId6" Type="http://schemas.openxmlformats.org/officeDocument/2006/relationships/slideLayout" Target="../slideLayouts/slideLayout115.xml"/><Relationship Id="rId11" Type="http://schemas.openxmlformats.org/officeDocument/2006/relationships/slideLayout" Target="../slideLayouts/slideLayout120.xml"/><Relationship Id="rId5" Type="http://schemas.openxmlformats.org/officeDocument/2006/relationships/slideLayout" Target="../slideLayouts/slideLayout114.xml"/><Relationship Id="rId15" Type="http://schemas.openxmlformats.org/officeDocument/2006/relationships/slideLayout" Target="../slideLayouts/slideLayout124.xml"/><Relationship Id="rId10" Type="http://schemas.openxmlformats.org/officeDocument/2006/relationships/slideLayout" Target="../slideLayouts/slideLayout119.xml"/><Relationship Id="rId19" Type="http://schemas.openxmlformats.org/officeDocument/2006/relationships/theme" Target="../theme/theme7.xml"/><Relationship Id="rId4" Type="http://schemas.openxmlformats.org/officeDocument/2006/relationships/slideLayout" Target="../slideLayouts/slideLayout113.xml"/><Relationship Id="rId9" Type="http://schemas.openxmlformats.org/officeDocument/2006/relationships/slideLayout" Target="../slideLayouts/slideLayout118.xml"/><Relationship Id="rId14" Type="http://schemas.openxmlformats.org/officeDocument/2006/relationships/slideLayout" Target="../slideLayouts/slideLayout12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35.xml"/><Relationship Id="rId13" Type="http://schemas.openxmlformats.org/officeDocument/2006/relationships/slideLayout" Target="../slideLayouts/slideLayout140.xml"/><Relationship Id="rId18" Type="http://schemas.openxmlformats.org/officeDocument/2006/relationships/slideLayout" Target="../slideLayouts/slideLayout145.xml"/><Relationship Id="rId3" Type="http://schemas.openxmlformats.org/officeDocument/2006/relationships/slideLayout" Target="../slideLayouts/slideLayout130.xml"/><Relationship Id="rId7" Type="http://schemas.openxmlformats.org/officeDocument/2006/relationships/slideLayout" Target="../slideLayouts/slideLayout134.xml"/><Relationship Id="rId12" Type="http://schemas.openxmlformats.org/officeDocument/2006/relationships/slideLayout" Target="../slideLayouts/slideLayout139.xml"/><Relationship Id="rId17" Type="http://schemas.openxmlformats.org/officeDocument/2006/relationships/slideLayout" Target="../slideLayouts/slideLayout144.xml"/><Relationship Id="rId2" Type="http://schemas.openxmlformats.org/officeDocument/2006/relationships/slideLayout" Target="../slideLayouts/slideLayout129.xml"/><Relationship Id="rId16" Type="http://schemas.openxmlformats.org/officeDocument/2006/relationships/slideLayout" Target="../slideLayouts/slideLayout143.xml"/><Relationship Id="rId20" Type="http://schemas.openxmlformats.org/officeDocument/2006/relationships/image" Target="../media/image1.jpg"/><Relationship Id="rId1" Type="http://schemas.openxmlformats.org/officeDocument/2006/relationships/slideLayout" Target="../slideLayouts/slideLayout128.xml"/><Relationship Id="rId6" Type="http://schemas.openxmlformats.org/officeDocument/2006/relationships/slideLayout" Target="../slideLayouts/slideLayout133.xml"/><Relationship Id="rId11" Type="http://schemas.openxmlformats.org/officeDocument/2006/relationships/slideLayout" Target="../slideLayouts/slideLayout138.xml"/><Relationship Id="rId5" Type="http://schemas.openxmlformats.org/officeDocument/2006/relationships/slideLayout" Target="../slideLayouts/slideLayout132.xml"/><Relationship Id="rId15" Type="http://schemas.openxmlformats.org/officeDocument/2006/relationships/slideLayout" Target="../slideLayouts/slideLayout142.xml"/><Relationship Id="rId10" Type="http://schemas.openxmlformats.org/officeDocument/2006/relationships/slideLayout" Target="../slideLayouts/slideLayout137.xml"/><Relationship Id="rId19" Type="http://schemas.openxmlformats.org/officeDocument/2006/relationships/theme" Target="../theme/theme8.xml"/><Relationship Id="rId4" Type="http://schemas.openxmlformats.org/officeDocument/2006/relationships/slideLayout" Target="../slideLayouts/slideLayout131.xml"/><Relationship Id="rId9" Type="http://schemas.openxmlformats.org/officeDocument/2006/relationships/slideLayout" Target="../slideLayouts/slideLayout136.xml"/><Relationship Id="rId14" Type="http://schemas.openxmlformats.org/officeDocument/2006/relationships/slideLayout" Target="../slideLayouts/slideLayout141.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53.xml"/><Relationship Id="rId13" Type="http://schemas.openxmlformats.org/officeDocument/2006/relationships/slideLayout" Target="../slideLayouts/slideLayout158.xml"/><Relationship Id="rId18" Type="http://schemas.openxmlformats.org/officeDocument/2006/relationships/slideLayout" Target="../slideLayouts/slideLayout163.xml"/><Relationship Id="rId3" Type="http://schemas.openxmlformats.org/officeDocument/2006/relationships/slideLayout" Target="../slideLayouts/slideLayout148.xml"/><Relationship Id="rId7" Type="http://schemas.openxmlformats.org/officeDocument/2006/relationships/slideLayout" Target="../slideLayouts/slideLayout152.xml"/><Relationship Id="rId12" Type="http://schemas.openxmlformats.org/officeDocument/2006/relationships/slideLayout" Target="../slideLayouts/slideLayout157.xml"/><Relationship Id="rId17" Type="http://schemas.openxmlformats.org/officeDocument/2006/relationships/slideLayout" Target="../slideLayouts/slideLayout162.xml"/><Relationship Id="rId2" Type="http://schemas.openxmlformats.org/officeDocument/2006/relationships/slideLayout" Target="../slideLayouts/slideLayout147.xml"/><Relationship Id="rId16" Type="http://schemas.openxmlformats.org/officeDocument/2006/relationships/slideLayout" Target="../slideLayouts/slideLayout161.xml"/><Relationship Id="rId20" Type="http://schemas.openxmlformats.org/officeDocument/2006/relationships/image" Target="../media/image1.jpg"/><Relationship Id="rId1" Type="http://schemas.openxmlformats.org/officeDocument/2006/relationships/slideLayout" Target="../slideLayouts/slideLayout146.xml"/><Relationship Id="rId6" Type="http://schemas.openxmlformats.org/officeDocument/2006/relationships/slideLayout" Target="../slideLayouts/slideLayout151.xml"/><Relationship Id="rId11" Type="http://schemas.openxmlformats.org/officeDocument/2006/relationships/slideLayout" Target="../slideLayouts/slideLayout156.xml"/><Relationship Id="rId5" Type="http://schemas.openxmlformats.org/officeDocument/2006/relationships/slideLayout" Target="../slideLayouts/slideLayout150.xml"/><Relationship Id="rId15" Type="http://schemas.openxmlformats.org/officeDocument/2006/relationships/slideLayout" Target="../slideLayouts/slideLayout160.xml"/><Relationship Id="rId10" Type="http://schemas.openxmlformats.org/officeDocument/2006/relationships/slideLayout" Target="../slideLayouts/slideLayout155.xml"/><Relationship Id="rId19" Type="http://schemas.openxmlformats.org/officeDocument/2006/relationships/theme" Target="../theme/theme9.xml"/><Relationship Id="rId4" Type="http://schemas.openxmlformats.org/officeDocument/2006/relationships/slideLayout" Target="../slideLayouts/slideLayout149.xml"/><Relationship Id="rId9" Type="http://schemas.openxmlformats.org/officeDocument/2006/relationships/slideLayout" Target="../slideLayouts/slideLayout154.xml"/><Relationship Id="rId14" Type="http://schemas.openxmlformats.org/officeDocument/2006/relationships/slideLayout" Target="../slideLayouts/slideLayout15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2">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 id="2147483797" r:id="rId12"/>
    <p:sldLayoutId id="2147483798" r:id="rId13"/>
    <p:sldLayoutId id="2147483799" r:id="rId14"/>
    <p:sldLayoutId id="2147483800" r:id="rId15"/>
    <p:sldLayoutId id="2147483801" r:id="rId16"/>
    <p:sldLayoutId id="2147483803" r:id="rId17"/>
    <p:sldLayoutId id="2147483804" r:id="rId18"/>
    <p:sldLayoutId id="2147483919" r:id="rId19"/>
    <p:sldLayoutId id="2147483921" r:id="rId20"/>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2126947"/>
      </p:ext>
    </p:extLst>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 id="2147483817" r:id="rId12"/>
    <p:sldLayoutId id="2147483818" r:id="rId13"/>
    <p:sldLayoutId id="2147483819" r:id="rId14"/>
    <p:sldLayoutId id="2147483820" r:id="rId15"/>
    <p:sldLayoutId id="2147483821" r:id="rId16"/>
    <p:sldLayoutId id="2147483822" r:id="rId17"/>
    <p:sldLayoutId id="2147483823" r:id="rId18"/>
    <p:sldLayoutId id="2147483824" r:id="rId19"/>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7628716"/>
      </p:ext>
    </p:extLst>
  </p:cSld>
  <p:clrMap bg1="lt1" tx1="dk1" bg2="lt2" tx2="dk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 id="2147483830" r:id="rId5"/>
    <p:sldLayoutId id="2147483831" r:id="rId6"/>
    <p:sldLayoutId id="2147483832" r:id="rId7"/>
    <p:sldLayoutId id="2147483833" r:id="rId8"/>
    <p:sldLayoutId id="2147483834" r:id="rId9"/>
    <p:sldLayoutId id="2147483835" r:id="rId10"/>
    <p:sldLayoutId id="2147483836" r:id="rId11"/>
    <p:sldLayoutId id="2147483837" r:id="rId12"/>
    <p:sldLayoutId id="2147483838" r:id="rId13"/>
    <p:sldLayoutId id="2147483839" r:id="rId14"/>
    <p:sldLayoutId id="2147483840" r:id="rId15"/>
    <p:sldLayoutId id="2147483841" r:id="rId16"/>
  </p:sldLayoutIdLst>
  <p:transition>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0">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55855783"/>
      </p:ext>
    </p:extLst>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 id="2147483855" r:id="rId12"/>
    <p:sldLayoutId id="2147483856" r:id="rId13"/>
    <p:sldLayoutId id="2147483857" r:id="rId14"/>
    <p:sldLayoutId id="2147483858" r:id="rId15"/>
    <p:sldLayoutId id="2147483859" r:id="rId16"/>
    <p:sldLayoutId id="2147483860" r:id="rId17"/>
    <p:sldLayoutId id="2147483861" r:id="rId18"/>
  </p:sldLayoutIdLst>
  <mc:AlternateContent xmlns:mc="http://schemas.openxmlformats.org/markup-compatibility/2006" xmlns:p14="http://schemas.microsoft.com/office/powerpoint/2010/main">
    <mc:Choice Requires="p14">
      <p:transition p14:dur="0"/>
    </mc:Choice>
    <mc:Fallback xmlns="">
      <p:transition/>
    </mc:Fallback>
  </mc:AlternateConten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0">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09985156"/>
      </p:ext>
    </p:extLst>
  </p:cSld>
  <p:clrMap bg1="lt1" tx1="dk1" bg2="lt2" tx2="dk2" accent1="accent1" accent2="accent2" accent3="accent3" accent4="accent4" accent5="accent5" accent6="accent6" hlink="hlink" folHlink="folHlink"/>
  <p:sldLayoutIdLst>
    <p:sldLayoutId id="2147483863" r:id="rId1"/>
    <p:sldLayoutId id="2147483864" r:id="rId2"/>
    <p:sldLayoutId id="2147483865" r:id="rId3"/>
    <p:sldLayoutId id="2147483866" r:id="rId4"/>
    <p:sldLayoutId id="2147483867" r:id="rId5"/>
    <p:sldLayoutId id="2147483868" r:id="rId6"/>
    <p:sldLayoutId id="2147483869" r:id="rId7"/>
    <p:sldLayoutId id="2147483870" r:id="rId8"/>
    <p:sldLayoutId id="2147483871" r:id="rId9"/>
    <p:sldLayoutId id="2147483872" r:id="rId10"/>
    <p:sldLayoutId id="2147483873" r:id="rId11"/>
    <p:sldLayoutId id="2147483874" r:id="rId12"/>
    <p:sldLayoutId id="2147483875" r:id="rId13"/>
    <p:sldLayoutId id="2147483876" r:id="rId14"/>
    <p:sldLayoutId id="2147483877" r:id="rId15"/>
    <p:sldLayoutId id="2147483878" r:id="rId16"/>
    <p:sldLayoutId id="2147483879" r:id="rId17"/>
    <p:sldLayoutId id="2147483880" r:id="rId18"/>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0">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81461132"/>
      </p:ext>
    </p:extLst>
  </p:cSld>
  <p:clrMap bg1="lt1" tx1="dk1" bg2="lt2" tx2="dk2" accent1="accent1" accent2="accent2" accent3="accent3" accent4="accent4" accent5="accent5" accent6="accent6" hlink="hlink" folHlink="folHlink"/>
  <p:sldLayoutIdLst>
    <p:sldLayoutId id="2147483882" r:id="rId1"/>
    <p:sldLayoutId id="2147483883" r:id="rId2"/>
    <p:sldLayoutId id="2147483884" r:id="rId3"/>
    <p:sldLayoutId id="2147483885" r:id="rId4"/>
    <p:sldLayoutId id="2147483886" r:id="rId5"/>
    <p:sldLayoutId id="2147483887" r:id="rId6"/>
    <p:sldLayoutId id="2147483888" r:id="rId7"/>
    <p:sldLayoutId id="2147483889" r:id="rId8"/>
    <p:sldLayoutId id="2147483890" r:id="rId9"/>
    <p:sldLayoutId id="2147483891" r:id="rId10"/>
    <p:sldLayoutId id="2147483892" r:id="rId11"/>
    <p:sldLayoutId id="2147483893" r:id="rId12"/>
    <p:sldLayoutId id="2147483894" r:id="rId13"/>
    <p:sldLayoutId id="2147483895" r:id="rId14"/>
    <p:sldLayoutId id="2147483896" r:id="rId15"/>
    <p:sldLayoutId id="2147483897" r:id="rId16"/>
    <p:sldLayoutId id="2147483898" r:id="rId17"/>
    <p:sldLayoutId id="2147483899" r:id="rId18"/>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0">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2892703"/>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 id="2147483912" r:id="rId12"/>
    <p:sldLayoutId id="2147483913" r:id="rId13"/>
    <p:sldLayoutId id="2147483914" r:id="rId14"/>
    <p:sldLayoutId id="2147483915" r:id="rId15"/>
    <p:sldLayoutId id="2147483916" r:id="rId16"/>
    <p:sldLayoutId id="2147483917" r:id="rId17"/>
    <p:sldLayoutId id="2147483918" r:id="rId18"/>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0"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9232782"/>
      </p:ext>
    </p:extLst>
  </p:cSld>
  <p:clrMap bg1="lt1" tx1="dk1" bg2="lt2" tx2="dk2" accent1="accent1" accent2="accent2" accent3="accent3" accent4="accent4" accent5="accent5" accent6="accent6" hlink="hlink" folHlink="folHlink"/>
  <p:sldLayoutIdLst>
    <p:sldLayoutId id="2147483923" r:id="rId1"/>
    <p:sldLayoutId id="2147483924" r:id="rId2"/>
    <p:sldLayoutId id="2147483925" r:id="rId3"/>
    <p:sldLayoutId id="2147483926" r:id="rId4"/>
    <p:sldLayoutId id="2147483927" r:id="rId5"/>
    <p:sldLayoutId id="2147483928" r:id="rId6"/>
    <p:sldLayoutId id="2147483929" r:id="rId7"/>
    <p:sldLayoutId id="2147483930" r:id="rId8"/>
    <p:sldLayoutId id="2147483931" r:id="rId9"/>
    <p:sldLayoutId id="2147483932" r:id="rId10"/>
    <p:sldLayoutId id="2147483933" r:id="rId11"/>
    <p:sldLayoutId id="2147483934" r:id="rId12"/>
    <p:sldLayoutId id="2147483935" r:id="rId13"/>
    <p:sldLayoutId id="2147483936" r:id="rId14"/>
    <p:sldLayoutId id="2147483937" r:id="rId15"/>
    <p:sldLayoutId id="2147483938" r:id="rId16"/>
    <p:sldLayoutId id="2147483939" r:id="rId17"/>
    <p:sldLayoutId id="2147483940" r:id="rId18"/>
  </p:sldLayoutIdLst>
  <p:transition>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0"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5049174"/>
      </p:ext>
    </p:extLst>
  </p:cSld>
  <p:clrMap bg1="lt1" tx1="dk1" bg2="lt2" tx2="dk2" accent1="accent1" accent2="accent2" accent3="accent3" accent4="accent4" accent5="accent5" accent6="accent6" hlink="hlink" folHlink="folHlink"/>
  <p:sldLayoutIdLst>
    <p:sldLayoutId id="2147483942" r:id="rId1"/>
    <p:sldLayoutId id="2147483943" r:id="rId2"/>
    <p:sldLayoutId id="2147483944" r:id="rId3"/>
    <p:sldLayoutId id="2147483945" r:id="rId4"/>
    <p:sldLayoutId id="2147483946" r:id="rId5"/>
    <p:sldLayoutId id="2147483947" r:id="rId6"/>
    <p:sldLayoutId id="2147483948" r:id="rId7"/>
    <p:sldLayoutId id="2147483949" r:id="rId8"/>
    <p:sldLayoutId id="2147483950" r:id="rId9"/>
    <p:sldLayoutId id="2147483951" r:id="rId10"/>
    <p:sldLayoutId id="2147483952" r:id="rId11"/>
    <p:sldLayoutId id="2147483953" r:id="rId12"/>
    <p:sldLayoutId id="2147483954" r:id="rId13"/>
    <p:sldLayoutId id="2147483955" r:id="rId14"/>
    <p:sldLayoutId id="2147483956" r:id="rId15"/>
    <p:sldLayoutId id="2147483957" r:id="rId16"/>
    <p:sldLayoutId id="2147483958" r:id="rId17"/>
    <p:sldLayoutId id="2147483959" r:id="rId18"/>
  </p:sldLayoutIdLst>
  <p:transition>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1.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11.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14.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11.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11.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11.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11.xml"/><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1.xml"/><Relationship Id="rId1" Type="http://schemas.openxmlformats.org/officeDocument/2006/relationships/vmlDrawing" Target="../drawings/vmlDrawing1.vml"/><Relationship Id="rId5" Type="http://schemas.openxmlformats.org/officeDocument/2006/relationships/image" Target="../media/image20.emf"/><Relationship Id="rId4" Type="http://schemas.openxmlformats.org/officeDocument/2006/relationships/oleObject" Target="../embeddings/oleObject1.bin"/></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9.xml"/><Relationship Id="rId1" Type="http://schemas.openxmlformats.org/officeDocument/2006/relationships/slideLayout" Target="../slideLayouts/slideLayout11.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3.xml"/><Relationship Id="rId1" Type="http://schemas.openxmlformats.org/officeDocument/2006/relationships/slideLayout" Target="../slideLayouts/slideLayout11.xml"/><Relationship Id="rId4" Type="http://schemas.openxmlformats.org/officeDocument/2006/relationships/image" Target="../media/image23.png"/></Relationships>
</file>

<file path=ppt/slides/_rels/slide4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4.xml"/><Relationship Id="rId1" Type="http://schemas.openxmlformats.org/officeDocument/2006/relationships/slideLayout" Target="../slideLayouts/slideLayout11.xml"/><Relationship Id="rId4" Type="http://schemas.openxmlformats.org/officeDocument/2006/relationships/image" Target="../media/image11.png"/></Relationships>
</file>

<file path=ppt/slides/_rels/slide4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5.xml"/><Relationship Id="rId1" Type="http://schemas.openxmlformats.org/officeDocument/2006/relationships/slideLayout" Target="../slideLayouts/slideLayout11.xml"/><Relationship Id="rId4" Type="http://schemas.openxmlformats.org/officeDocument/2006/relationships/image" Target="../media/image11.png"/></Relationships>
</file>

<file path=ppt/slides/_rels/slide4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6.xml"/><Relationship Id="rId1" Type="http://schemas.openxmlformats.org/officeDocument/2006/relationships/slideLayout" Target="../slideLayouts/slideLayout11.xml"/><Relationship Id="rId4" Type="http://schemas.openxmlformats.org/officeDocument/2006/relationships/image" Target="../media/image11.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8.xml"/><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40.xml"/><Relationship Id="rId5" Type="http://schemas.openxmlformats.org/officeDocument/2006/relationships/image" Target="../media/image8.png"/><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54.xml"/><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5.xml"/><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6.xml"/><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47.xml"/></Relationships>
</file>

<file path=ppt/slides/_rels/slide58.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58.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2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cxnSp>
        <p:nvCxnSpPr>
          <p:cNvPr id="19" name="Straight Connector 18"/>
          <p:cNvCxnSpPr/>
          <p:nvPr/>
        </p:nvCxnSpPr>
        <p:spPr>
          <a:xfrm>
            <a:off x="444500" y="1459740"/>
            <a:ext cx="8255000" cy="0"/>
          </a:xfrm>
          <a:prstGeom prst="line">
            <a:avLst/>
          </a:prstGeom>
          <a:ln w="25400">
            <a:solidFill>
              <a:schemeClr val="tx1"/>
            </a:solidFill>
          </a:ln>
          <a:effectLst/>
        </p:spPr>
        <p:style>
          <a:lnRef idx="3">
            <a:schemeClr val="accent1"/>
          </a:lnRef>
          <a:fillRef idx="0">
            <a:schemeClr val="accent1"/>
          </a:fillRef>
          <a:effectRef idx="2">
            <a:schemeClr val="accent1"/>
          </a:effectRef>
          <a:fontRef idx="minor">
            <a:schemeClr val="tx1"/>
          </a:fontRef>
        </p:style>
      </p:cxnSp>
      <p:sp>
        <p:nvSpPr>
          <p:cNvPr id="24" name="TextBox 23"/>
          <p:cNvSpPr txBox="1"/>
          <p:nvPr/>
        </p:nvSpPr>
        <p:spPr>
          <a:xfrm>
            <a:off x="444500" y="816114"/>
            <a:ext cx="6025125" cy="553998"/>
          </a:xfrm>
          <a:prstGeom prst="rect">
            <a:avLst/>
          </a:prstGeom>
          <a:noFill/>
          <a:ln w="19050">
            <a:noFill/>
          </a:ln>
        </p:spPr>
        <p:txBody>
          <a:bodyPr wrap="square" rtlCol="0">
            <a:spAutoFit/>
          </a:bodyPr>
          <a:lstStyle/>
          <a:p>
            <a:r>
              <a:rPr lang="en-US" sz="3000" dirty="0" smtClean="0">
                <a:effectLst/>
                <a:latin typeface="Century Gothic" panose="020B0502020202020204" pitchFamily="34" charset="0"/>
              </a:rPr>
              <a:t>Public Health 101 Series</a:t>
            </a:r>
            <a:endParaRPr lang="en-US" sz="3000" dirty="0">
              <a:effectLst/>
              <a:latin typeface="Century Gothic" panose="020B0502020202020204" pitchFamily="34" charset="0"/>
            </a:endParaRPr>
          </a:p>
        </p:txBody>
      </p:sp>
      <p:sp>
        <p:nvSpPr>
          <p:cNvPr id="6" name="TextBox 5"/>
          <p:cNvSpPr txBox="1"/>
          <p:nvPr/>
        </p:nvSpPr>
        <p:spPr>
          <a:xfrm>
            <a:off x="3867515" y="2913055"/>
            <a:ext cx="4064000" cy="1200329"/>
          </a:xfrm>
          <a:prstGeom prst="rect">
            <a:avLst/>
          </a:prstGeom>
          <a:noFill/>
        </p:spPr>
        <p:txBody>
          <a:bodyPr wrap="square" rtlCol="0">
            <a:spAutoFit/>
          </a:bodyPr>
          <a:lstStyle/>
          <a:p>
            <a:pPr algn="ctr"/>
            <a:r>
              <a:rPr lang="en-US" sz="2400" dirty="0" smtClean="0">
                <a:effectLst/>
                <a:latin typeface="Century Gothic" panose="020B0502020202020204" pitchFamily="34" charset="0"/>
              </a:rPr>
              <a:t>Instructor name</a:t>
            </a:r>
          </a:p>
          <a:p>
            <a:pPr algn="ctr"/>
            <a:r>
              <a:rPr lang="en-US" sz="2400" dirty="0" smtClean="0">
                <a:effectLst/>
                <a:latin typeface="Century Gothic" panose="020B0502020202020204" pitchFamily="34" charset="0"/>
              </a:rPr>
              <a:t>Title</a:t>
            </a:r>
          </a:p>
          <a:p>
            <a:pPr algn="ctr"/>
            <a:r>
              <a:rPr lang="en-US" sz="2400" dirty="0" smtClean="0">
                <a:effectLst/>
                <a:latin typeface="Century Gothic" panose="020B0502020202020204" pitchFamily="34" charset="0"/>
              </a:rPr>
              <a:t>Organization</a:t>
            </a:r>
            <a:endParaRPr lang="en-US" sz="2400" dirty="0">
              <a:effectLst/>
              <a:latin typeface="Century Gothic" panose="020B0502020202020204" pitchFamily="34" charset="0"/>
            </a:endParaRPr>
          </a:p>
        </p:txBody>
      </p:sp>
      <p:sp>
        <p:nvSpPr>
          <p:cNvPr id="2" name="TextBox 1"/>
          <p:cNvSpPr txBox="1"/>
          <p:nvPr/>
        </p:nvSpPr>
        <p:spPr>
          <a:xfrm>
            <a:off x="3415554" y="1831829"/>
            <a:ext cx="5142755" cy="954107"/>
          </a:xfrm>
          <a:prstGeom prst="rect">
            <a:avLst/>
          </a:prstGeom>
          <a:noFill/>
        </p:spPr>
        <p:txBody>
          <a:bodyPr wrap="none" rtlCol="0">
            <a:spAutoFit/>
          </a:bodyPr>
          <a:lstStyle/>
          <a:p>
            <a:pPr algn="ctr"/>
            <a:r>
              <a:rPr lang="en-US" dirty="0" smtClean="0">
                <a:effectLst/>
                <a:latin typeface="Century Gothic" panose="020B0502020202020204" pitchFamily="34" charset="0"/>
              </a:rPr>
              <a:t>Introduction to Public Health</a:t>
            </a:r>
            <a:br>
              <a:rPr lang="en-US" dirty="0" smtClean="0">
                <a:effectLst/>
                <a:latin typeface="Century Gothic" panose="020B0502020202020204" pitchFamily="34" charset="0"/>
              </a:rPr>
            </a:br>
            <a:r>
              <a:rPr lang="en-US" dirty="0" smtClean="0">
                <a:effectLst/>
                <a:latin typeface="Century Gothic" panose="020B0502020202020204" pitchFamily="34" charset="0"/>
              </a:rPr>
              <a:t>Surveillance</a:t>
            </a:r>
            <a:endParaRPr lang="en-US" dirty="0">
              <a:effectLst/>
              <a:latin typeface="Century Gothic" panose="020B0502020202020204" pitchFamily="34" charset="0"/>
            </a:endParaRPr>
          </a:p>
        </p:txBody>
      </p:sp>
      <p:sp>
        <p:nvSpPr>
          <p:cNvPr id="10" name="Text Placeholder 5"/>
          <p:cNvSpPr txBox="1">
            <a:spLocks/>
          </p:cNvSpPr>
          <p:nvPr/>
        </p:nvSpPr>
        <p:spPr>
          <a:xfrm>
            <a:off x="2143125" y="6238511"/>
            <a:ext cx="5124450" cy="244907"/>
          </a:xfrm>
          <a:prstGeom prst="rect">
            <a:avLst/>
          </a:prstGeom>
        </p:spPr>
        <p:txBody>
          <a:bodyPr/>
          <a:lstStyle>
            <a:lvl1pPr marL="342900" indent="-342900" algn="l" defTabSz="914400" rtl="0" eaLnBrk="1" latinLnBrk="0" hangingPunct="1">
              <a:spcBef>
                <a:spcPct val="20000"/>
              </a:spcBef>
              <a:buFont typeface="Arial" pitchFamily="34" charset="0"/>
              <a:buNone/>
              <a:defRPr sz="1000" kern="1200" baseline="0">
                <a:solidFill>
                  <a:schemeClr val="bg1"/>
                </a:solidFill>
                <a:latin typeface="Calibri"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effectLst/>
              </a:rPr>
              <a:t>Center for Surveillance, Epidemiology, and Laboratory Services</a:t>
            </a:r>
            <a:endParaRPr lang="en-US" dirty="0">
              <a:effectLst/>
            </a:endParaRPr>
          </a:p>
        </p:txBody>
      </p:sp>
      <p:sp>
        <p:nvSpPr>
          <p:cNvPr id="11" name="Text Placeholder 6"/>
          <p:cNvSpPr txBox="1">
            <a:spLocks/>
          </p:cNvSpPr>
          <p:nvPr/>
        </p:nvSpPr>
        <p:spPr>
          <a:xfrm>
            <a:off x="2143124" y="6415999"/>
            <a:ext cx="3448783" cy="228600"/>
          </a:xfrm>
          <a:prstGeom prst="rect">
            <a:avLst/>
          </a:prstGeom>
        </p:spPr>
        <p:txBody>
          <a:bodyPr/>
          <a:lstStyle>
            <a:lvl1pPr marL="342900" indent="-342900" algn="l" defTabSz="914400" rtl="0" eaLnBrk="1" latinLnBrk="0" hangingPunct="1">
              <a:spcBef>
                <a:spcPct val="20000"/>
              </a:spcBef>
              <a:buFont typeface="Arial" pitchFamily="34" charset="0"/>
              <a:buNone/>
              <a:defRPr sz="1000" kern="1200" baseline="0">
                <a:solidFill>
                  <a:schemeClr val="bg1"/>
                </a:solidFill>
                <a:latin typeface="Calibri"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solidFill>
                  <a:srgbClr val="333333"/>
                </a:solidFill>
                <a:effectLst/>
              </a:rPr>
              <a:t>Division of Scientific Education and Professional Development</a:t>
            </a:r>
            <a:endParaRPr lang="en-US" dirty="0">
              <a:solidFill>
                <a:srgbClr val="333333"/>
              </a:solidFill>
              <a:effectLst/>
            </a:endParaRPr>
          </a:p>
        </p:txBody>
      </p:sp>
      <p:sp>
        <p:nvSpPr>
          <p:cNvPr id="13" name="TextBox 12"/>
          <p:cNvSpPr txBox="1"/>
          <p:nvPr/>
        </p:nvSpPr>
        <p:spPr>
          <a:xfrm>
            <a:off x="319015" y="4861211"/>
            <a:ext cx="8534400" cy="1077218"/>
          </a:xfrm>
          <a:prstGeom prst="rect">
            <a:avLst/>
          </a:prstGeom>
          <a:noFill/>
          <a:ln w="12700">
            <a:solidFill>
              <a:srgbClr val="0039A6"/>
            </a:solidFill>
          </a:ln>
        </p:spPr>
        <p:txBody>
          <a:bodyPr wrap="square" rtlCol="0">
            <a:spAutoFit/>
          </a:bodyPr>
          <a:lstStyle/>
          <a:p>
            <a:r>
              <a:rPr lang="en-US" sz="1600" b="1" dirty="0" smtClean="0">
                <a:effectLst/>
                <a:latin typeface="Century Gothic" panose="020B0502020202020204" pitchFamily="34" charset="0"/>
              </a:rPr>
              <a:t>Note:</a:t>
            </a:r>
            <a:r>
              <a:rPr lang="en-US" sz="1600" dirty="0" smtClean="0">
                <a:effectLst/>
                <a:latin typeface="Century Gothic" panose="020B0502020202020204" pitchFamily="34" charset="0"/>
              </a:rPr>
              <a:t> This slide set is in the public domain and may be customized as needed by the user for informational or educational purposes. Permission from the Centers for Disease Control and Prevention is not required, but citation of the source is appreciated.</a:t>
            </a:r>
            <a:endParaRPr lang="en-US" sz="1600" dirty="0">
              <a:effectLst/>
              <a:latin typeface="Century Gothic" panose="020B0502020202020204" pitchFamily="34" charset="0"/>
            </a:endParaRPr>
          </a:p>
        </p:txBody>
      </p:sp>
      <p:pic>
        <p:nvPicPr>
          <p:cNvPr id="5" name="Picture 4" descr="A blue circle containing a globe and a magnifying glass." title="Public Health 101 Surveillance Ico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008" y="1831829"/>
            <a:ext cx="2971054" cy="2589862"/>
          </a:xfrm>
          <a:prstGeom prst="rect">
            <a:avLst/>
          </a:prstGeom>
        </p:spPr>
      </p:pic>
    </p:spTree>
    <p:extLst>
      <p:ext uri="{BB962C8B-B14F-4D97-AF65-F5344CB8AC3E}">
        <p14:creationId xmlns:p14="http://schemas.microsoft.com/office/powerpoint/2010/main" val="39828860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3376"/>
            <a:ext cx="8229600" cy="598241"/>
          </a:xfrm>
        </p:spPr>
        <p:txBody>
          <a:bodyPr/>
          <a:lstStyle/>
          <a:p>
            <a:r>
              <a:rPr lang="en-US" sz="3000" b="0" dirty="0" smtClean="0">
                <a:solidFill>
                  <a:srgbClr val="0039A6"/>
                </a:solidFill>
                <a:latin typeface="Century Gothic" panose="020B0502020202020204" pitchFamily="34" charset="0"/>
              </a:rPr>
              <a:t>Goal of Public Health Surveillance</a:t>
            </a:r>
            <a:endParaRPr lang="en-US" sz="3000" b="0" dirty="0">
              <a:solidFill>
                <a:srgbClr val="0039A6"/>
              </a:solidFill>
              <a:latin typeface="Century Gothic" panose="020B0502020202020204" pitchFamily="34" charset="0"/>
            </a:endParaRPr>
          </a:p>
        </p:txBody>
      </p:sp>
      <p:sp>
        <p:nvSpPr>
          <p:cNvPr id="3" name="Content Placeholder 2"/>
          <p:cNvSpPr>
            <a:spLocks noGrp="1"/>
          </p:cNvSpPr>
          <p:nvPr>
            <p:ph idx="1"/>
          </p:nvPr>
        </p:nvSpPr>
        <p:spPr>
          <a:xfrm>
            <a:off x="800846" y="1363381"/>
            <a:ext cx="7301754" cy="3339248"/>
          </a:xfrm>
        </p:spPr>
        <p:txBody>
          <a:bodyPr/>
          <a:lstStyle/>
          <a:p>
            <a:pPr marL="0" indent="0">
              <a:lnSpc>
                <a:spcPct val="200000"/>
              </a:lnSpc>
              <a:buNone/>
            </a:pPr>
            <a:r>
              <a:rPr lang="en-US" b="0" dirty="0">
                <a:solidFill>
                  <a:schemeClr val="tx1"/>
                </a:solidFill>
                <a:latin typeface="Century Gothic" panose="020B0502020202020204" pitchFamily="34" charset="0"/>
              </a:rPr>
              <a:t>P</a:t>
            </a:r>
            <a:r>
              <a:rPr lang="en-US" b="0" dirty="0" smtClean="0">
                <a:solidFill>
                  <a:schemeClr val="tx1"/>
                </a:solidFill>
                <a:latin typeface="Century Gothic" panose="020B0502020202020204" pitchFamily="34" charset="0"/>
              </a:rPr>
              <a:t>rovide </a:t>
            </a:r>
            <a:r>
              <a:rPr lang="en-US" b="0" dirty="0">
                <a:solidFill>
                  <a:schemeClr val="tx1"/>
                </a:solidFill>
                <a:latin typeface="Century Gothic" panose="020B0502020202020204" pitchFamily="34" charset="0"/>
              </a:rPr>
              <a:t>information that can be used for health action by public health personnel, government leaders, and the public to guide public health policy and </a:t>
            </a:r>
            <a:r>
              <a:rPr lang="en-US" b="0" dirty="0" smtClean="0">
                <a:solidFill>
                  <a:schemeClr val="tx1"/>
                </a:solidFill>
                <a:latin typeface="Century Gothic" panose="020B0502020202020204" pitchFamily="34" charset="0"/>
              </a:rPr>
              <a:t>programs</a:t>
            </a:r>
            <a:endParaRPr lang="en-US" b="0" dirty="0">
              <a:solidFill>
                <a:schemeClr val="tx1"/>
              </a:solidFill>
              <a:latin typeface="Century Gothic" panose="020B0502020202020204" pitchFamily="34" charset="0"/>
            </a:endParaRPr>
          </a:p>
        </p:txBody>
      </p:sp>
      <p:sp>
        <p:nvSpPr>
          <p:cNvPr id="6" name="Rectangle 5"/>
          <p:cNvSpPr/>
          <p:nvPr/>
        </p:nvSpPr>
        <p:spPr>
          <a:xfrm>
            <a:off x="304800" y="6094863"/>
            <a:ext cx="7797800" cy="400110"/>
          </a:xfrm>
          <a:prstGeom prst="rect">
            <a:avLst/>
          </a:prstGeom>
          <a:noFill/>
          <a:ln w="12700">
            <a:noFill/>
            <a:miter lim="800000"/>
            <a:headEnd/>
            <a:tailEnd/>
          </a:ln>
          <a:effectLst/>
        </p:spPr>
        <p:txBody>
          <a:bodyPr wrap="square">
            <a:spAutoFit/>
          </a:bodyPr>
          <a:lstStyle/>
          <a:p>
            <a:pPr eaLnBrk="0" hangingPunct="0">
              <a:spcBef>
                <a:spcPct val="50000"/>
              </a:spcBef>
            </a:pPr>
            <a:r>
              <a:rPr lang="en-US" sz="1000" dirty="0">
                <a:effectLst/>
                <a:latin typeface="+mn-lt"/>
              </a:rPr>
              <a:t>Smith PF, Hadler JL, Stanbury M, </a:t>
            </a:r>
            <a:r>
              <a:rPr lang="en-US" sz="1000" dirty="0" smtClean="0">
                <a:effectLst/>
                <a:latin typeface="+mn-lt"/>
              </a:rPr>
              <a:t>et </a:t>
            </a:r>
            <a:r>
              <a:rPr lang="en-US" sz="1000" dirty="0">
                <a:effectLst/>
                <a:latin typeface="+mn-lt"/>
              </a:rPr>
              <a:t>al. Blueprint version 2.0: updating public health surveillance for the 21st century. J Public Health Manag Pract 2013;19:231–9.</a:t>
            </a:r>
          </a:p>
        </p:txBody>
      </p:sp>
      <p:cxnSp>
        <p:nvCxnSpPr>
          <p:cNvPr id="7" name="Straight Connector 6"/>
          <p:cNvCxnSpPr/>
          <p:nvPr/>
        </p:nvCxnSpPr>
        <p:spPr>
          <a:xfrm>
            <a:off x="444500" y="1201617"/>
            <a:ext cx="8255000" cy="0"/>
          </a:xfrm>
          <a:prstGeom prst="line">
            <a:avLst/>
          </a:prstGeom>
          <a:ln w="25400">
            <a:solidFill>
              <a:srgbClr val="0039A6"/>
            </a:solidFill>
          </a:ln>
          <a:effectLst/>
        </p:spPr>
        <p:style>
          <a:lnRef idx="3">
            <a:schemeClr val="accent1"/>
          </a:lnRef>
          <a:fillRef idx="0">
            <a:schemeClr val="accent1"/>
          </a:fillRef>
          <a:effectRef idx="2">
            <a:schemeClr val="accent1"/>
          </a:effectRef>
          <a:fontRef idx="minor">
            <a:schemeClr val="tx1"/>
          </a:fontRef>
        </p:style>
      </p:cxnSp>
      <p:sp>
        <p:nvSpPr>
          <p:cNvPr id="8" name="Slide Number Placeholder 2"/>
          <p:cNvSpPr>
            <a:spLocks noGrp="1"/>
          </p:cNvSpPr>
          <p:nvPr>
            <p:ph type="sldNum" sz="quarter" idx="12"/>
          </p:nvPr>
        </p:nvSpPr>
        <p:spPr>
          <a:xfrm>
            <a:off x="6594475" y="6181725"/>
            <a:ext cx="2133600" cy="476250"/>
          </a:xfrm>
          <a:prstGeom prst="rect">
            <a:avLst/>
          </a:prstGeom>
        </p:spPr>
        <p:txBody>
          <a:bodyPr/>
          <a:lstStyle>
            <a:lvl1pPr>
              <a:defRPr i="0">
                <a:effectLst/>
              </a:defRPr>
            </a:lvl1pPr>
          </a:lstStyle>
          <a:p>
            <a:pPr algn="r">
              <a:defRPr/>
            </a:pPr>
            <a:fld id="{B8477CA6-37AB-49C2-B88B-8C89FDB7A7DF}" type="slidenum">
              <a:rPr lang="en-US" sz="1200" smtClean="0">
                <a:latin typeface="Arial" panose="020B0604020202020204" pitchFamily="34" charset="0"/>
                <a:cs typeface="Arial" panose="020B0604020202020204" pitchFamily="34" charset="0"/>
              </a:rPr>
              <a:pPr algn="r">
                <a:defRPr/>
              </a:pPr>
              <a:t>10</a:t>
            </a:fld>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1325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011917" y="4355266"/>
            <a:ext cx="3794916" cy="626071"/>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p:nvSpPr>
        <p:spPr>
          <a:xfrm>
            <a:off x="645790" y="2949545"/>
            <a:ext cx="4256293" cy="2677656"/>
          </a:xfrm>
          <a:prstGeom prst="rect">
            <a:avLst/>
          </a:prstGeom>
          <a:noFill/>
        </p:spPr>
        <p:txBody>
          <a:bodyPr wrap="none" rtlCol="0">
            <a:spAutoFit/>
          </a:bodyPr>
          <a:lstStyle/>
          <a:p>
            <a:pPr marL="342900"/>
            <a:r>
              <a:rPr lang="en-US" sz="2400" dirty="0" smtClean="0">
                <a:effectLst/>
                <a:latin typeface="Century Gothic" panose="020B0502020202020204" pitchFamily="34" charset="0"/>
              </a:rPr>
              <a:t>A. 	systemic, short-term </a:t>
            </a:r>
            <a:br>
              <a:rPr lang="en-US" sz="2400" dirty="0" smtClean="0">
                <a:effectLst/>
                <a:latin typeface="Century Gothic" panose="020B0502020202020204" pitchFamily="34" charset="0"/>
              </a:rPr>
            </a:br>
            <a:r>
              <a:rPr lang="en-US" sz="2400" dirty="0" smtClean="0">
                <a:effectLst/>
                <a:latin typeface="Century Gothic" panose="020B0502020202020204" pitchFamily="34" charset="0"/>
              </a:rPr>
              <a:t/>
            </a:r>
            <a:br>
              <a:rPr lang="en-US" sz="2400" dirty="0" smtClean="0">
                <a:effectLst/>
                <a:latin typeface="Century Gothic" panose="020B0502020202020204" pitchFamily="34" charset="0"/>
              </a:rPr>
            </a:br>
            <a:r>
              <a:rPr lang="en-US" sz="2400" dirty="0" smtClean="0">
                <a:effectLst/>
                <a:latin typeface="Century Gothic" panose="020B0502020202020204" pitchFamily="34" charset="0"/>
              </a:rPr>
              <a:t>B. 	ongoing, systemic </a:t>
            </a:r>
          </a:p>
          <a:p>
            <a:endParaRPr lang="en-US" sz="2400" dirty="0">
              <a:effectLst/>
              <a:latin typeface="Century Gothic" panose="020B0502020202020204" pitchFamily="34" charset="0"/>
            </a:endParaRPr>
          </a:p>
          <a:p>
            <a:r>
              <a:rPr lang="en-US" sz="2400" dirty="0" smtClean="0">
                <a:effectLst/>
                <a:latin typeface="Century Gothic" panose="020B0502020202020204" pitchFamily="34" charset="0"/>
              </a:rPr>
              <a:t>    C. 	ongoing, systematic </a:t>
            </a:r>
            <a:br>
              <a:rPr lang="en-US" sz="2400" dirty="0" smtClean="0">
                <a:effectLst/>
                <a:latin typeface="Century Gothic" panose="020B0502020202020204" pitchFamily="34" charset="0"/>
              </a:rPr>
            </a:br>
            <a:r>
              <a:rPr lang="en-US" sz="2400" dirty="0" smtClean="0">
                <a:effectLst/>
                <a:latin typeface="Century Gothic" panose="020B0502020202020204" pitchFamily="34" charset="0"/>
              </a:rPr>
              <a:t> </a:t>
            </a:r>
          </a:p>
          <a:p>
            <a:pPr marL="342900"/>
            <a:r>
              <a:rPr lang="en-US" sz="2400" dirty="0" smtClean="0">
                <a:effectLst/>
                <a:latin typeface="Century Gothic" panose="020B0502020202020204" pitchFamily="34" charset="0"/>
              </a:rPr>
              <a:t>D. 	methodical, ongoing</a:t>
            </a:r>
            <a:endParaRPr lang="en-US" sz="2400" dirty="0">
              <a:effectLst/>
              <a:latin typeface="+mn-lt"/>
            </a:endParaRPr>
          </a:p>
        </p:txBody>
      </p:sp>
      <p:pic>
        <p:nvPicPr>
          <p:cNvPr id="8" name="Picture 2" descr="Checkmark and notepad inside a circle." title="Knowledge Check Icon"/>
          <p:cNvPicPr>
            <a:picLocks noChangeAspect="1" noChangeArrowheads="1"/>
          </p:cNvPicPr>
          <p:nvPr/>
        </p:nvPicPr>
        <p:blipFill>
          <a:blip r:embed="rId3"/>
          <a:srcRect/>
          <a:stretch>
            <a:fillRect/>
          </a:stretch>
        </p:blipFill>
        <p:spPr bwMode="auto">
          <a:xfrm>
            <a:off x="558800" y="415979"/>
            <a:ext cx="741690" cy="741690"/>
          </a:xfrm>
          <a:prstGeom prst="rect">
            <a:avLst/>
          </a:prstGeom>
          <a:noFill/>
          <a:ln w="9525">
            <a:noFill/>
            <a:miter lim="800000"/>
            <a:headEnd/>
            <a:tailEnd/>
          </a:ln>
        </p:spPr>
      </p:pic>
      <p:cxnSp>
        <p:nvCxnSpPr>
          <p:cNvPr id="9" name="Straight Connector 8"/>
          <p:cNvCxnSpPr/>
          <p:nvPr/>
        </p:nvCxnSpPr>
        <p:spPr>
          <a:xfrm>
            <a:off x="558800" y="1219200"/>
            <a:ext cx="8051800" cy="0"/>
          </a:xfrm>
          <a:prstGeom prst="line">
            <a:avLst/>
          </a:prstGeom>
          <a:ln w="25400">
            <a:solidFill>
              <a:schemeClr val="tx1"/>
            </a:solidFill>
          </a:ln>
          <a:effectLst/>
        </p:spPr>
        <p:style>
          <a:lnRef idx="3">
            <a:schemeClr val="dk1"/>
          </a:lnRef>
          <a:fillRef idx="0">
            <a:schemeClr val="dk1"/>
          </a:fillRef>
          <a:effectRef idx="2">
            <a:schemeClr val="dk1"/>
          </a:effectRef>
          <a:fontRef idx="minor">
            <a:schemeClr val="tx1"/>
          </a:fontRef>
        </p:style>
      </p:cxnSp>
      <p:sp>
        <p:nvSpPr>
          <p:cNvPr id="2" name="TextBox 1"/>
          <p:cNvSpPr txBox="1"/>
          <p:nvPr/>
        </p:nvSpPr>
        <p:spPr>
          <a:xfrm>
            <a:off x="594990" y="1373165"/>
            <a:ext cx="7964810" cy="1200329"/>
          </a:xfrm>
          <a:prstGeom prst="rect">
            <a:avLst/>
          </a:prstGeom>
          <a:noFill/>
        </p:spPr>
        <p:txBody>
          <a:bodyPr wrap="square" rtlCol="0">
            <a:spAutoFit/>
          </a:bodyPr>
          <a:lstStyle/>
          <a:p>
            <a:r>
              <a:rPr lang="en-US" sz="2400" dirty="0" smtClean="0">
                <a:effectLst/>
                <a:latin typeface="Century Gothic" panose="020B0502020202020204" pitchFamily="34" charset="0"/>
              </a:rPr>
              <a:t>Public Health Surveillance is the ________, __________ collection, analysis, and interpretation of health-related data.</a:t>
            </a:r>
          </a:p>
        </p:txBody>
      </p:sp>
      <p:sp>
        <p:nvSpPr>
          <p:cNvPr id="3" name="TextBox 2"/>
          <p:cNvSpPr txBox="1"/>
          <p:nvPr/>
        </p:nvSpPr>
        <p:spPr>
          <a:xfrm>
            <a:off x="1316365" y="525214"/>
            <a:ext cx="3658374" cy="553998"/>
          </a:xfrm>
          <a:prstGeom prst="rect">
            <a:avLst/>
          </a:prstGeom>
          <a:noFill/>
        </p:spPr>
        <p:txBody>
          <a:bodyPr wrap="none" rtlCol="0">
            <a:spAutoFit/>
          </a:bodyPr>
          <a:lstStyle/>
          <a:p>
            <a:r>
              <a:rPr lang="en-US" sz="3000" dirty="0" smtClean="0">
                <a:effectLst/>
                <a:latin typeface="Century Gothic" panose="020B0502020202020204" pitchFamily="34" charset="0"/>
              </a:rPr>
              <a:t>Knowledge Check</a:t>
            </a:r>
            <a:endParaRPr lang="en-US" sz="3000" dirty="0">
              <a:effectLst/>
              <a:latin typeface="Century Gothic" panose="020B0502020202020204" pitchFamily="34" charset="0"/>
            </a:endParaRPr>
          </a:p>
        </p:txBody>
      </p:sp>
      <p:sp>
        <p:nvSpPr>
          <p:cNvPr id="10" name="Slide Number Placeholder 2"/>
          <p:cNvSpPr>
            <a:spLocks noGrp="1"/>
          </p:cNvSpPr>
          <p:nvPr>
            <p:ph type="sldNum" sz="quarter" idx="12"/>
          </p:nvPr>
        </p:nvSpPr>
        <p:spPr>
          <a:xfrm>
            <a:off x="6594475" y="6181725"/>
            <a:ext cx="2133600" cy="476250"/>
          </a:xfrm>
          <a:prstGeom prst="rect">
            <a:avLst/>
          </a:prstGeom>
        </p:spPr>
        <p:txBody>
          <a:bodyPr/>
          <a:lstStyle>
            <a:lvl1pPr>
              <a:defRPr i="0">
                <a:effectLst/>
              </a:defRPr>
            </a:lvl1pPr>
          </a:lstStyle>
          <a:p>
            <a:pPr algn="r">
              <a:defRPr/>
            </a:pPr>
            <a:fld id="{B8477CA6-37AB-49C2-B88B-8C89FDB7A7DF}" type="slidenum">
              <a:rPr lang="en-US" sz="1200" smtClean="0">
                <a:latin typeface="Arial" panose="020B0604020202020204" pitchFamily="34" charset="0"/>
                <a:cs typeface="Arial" panose="020B0604020202020204" pitchFamily="34" charset="0"/>
              </a:rPr>
              <a:pPr algn="r">
                <a:defRPr/>
              </a:pPr>
              <a:t>11</a:t>
            </a:fld>
            <a:endParaRPr lang="en-US" sz="1200" dirty="0">
              <a:latin typeface="Arial" panose="020B0604020202020204" pitchFamily="34" charset="0"/>
              <a:cs typeface="Arial" panose="020B0604020202020204" pitchFamily="34" charset="0"/>
            </a:endParaRPr>
          </a:p>
        </p:txBody>
      </p:sp>
      <p:pic>
        <p:nvPicPr>
          <p:cNvPr id="5122" name="Picture 2" descr="Mark indicating the correct answer, C." title="Checkmar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190" y="4451607"/>
            <a:ext cx="609600"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52515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983718" y="3122037"/>
            <a:ext cx="7761823" cy="775356"/>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ontent Placeholder 6"/>
          <p:cNvSpPr>
            <a:spLocks noGrp="1"/>
          </p:cNvSpPr>
          <p:nvPr>
            <p:ph idx="1"/>
          </p:nvPr>
        </p:nvSpPr>
        <p:spPr>
          <a:xfrm>
            <a:off x="558800" y="1486454"/>
            <a:ext cx="7433294" cy="532352"/>
          </a:xfrm>
        </p:spPr>
        <p:txBody>
          <a:bodyPr/>
          <a:lstStyle/>
          <a:p>
            <a:pPr marL="0" indent="0">
              <a:buNone/>
            </a:pPr>
            <a:r>
              <a:rPr lang="en-US" b="0" dirty="0" smtClean="0">
                <a:solidFill>
                  <a:srgbClr val="003399"/>
                </a:solidFill>
                <a:latin typeface="Century Gothic" panose="020B0502020202020204" pitchFamily="34" charset="0"/>
              </a:rPr>
              <a:t>What is the goal of public </a:t>
            </a:r>
            <a:r>
              <a:rPr lang="en-US" b="0" dirty="0">
                <a:solidFill>
                  <a:srgbClr val="003399"/>
                </a:solidFill>
                <a:latin typeface="Century Gothic" panose="020B0502020202020204" pitchFamily="34" charset="0"/>
              </a:rPr>
              <a:t>h</a:t>
            </a:r>
            <a:r>
              <a:rPr lang="en-US" b="0" dirty="0" smtClean="0">
                <a:solidFill>
                  <a:srgbClr val="003399"/>
                </a:solidFill>
                <a:latin typeface="Century Gothic" panose="020B0502020202020204" pitchFamily="34" charset="0"/>
              </a:rPr>
              <a:t>ealth surveillance?</a:t>
            </a:r>
          </a:p>
          <a:p>
            <a:pPr marL="0" indent="0">
              <a:buNone/>
            </a:pPr>
            <a:endParaRPr lang="en-US" b="0" dirty="0">
              <a:solidFill>
                <a:srgbClr val="003399"/>
              </a:solidFill>
              <a:latin typeface="Century Gothic" panose="020B0502020202020204" pitchFamily="34" charset="0"/>
            </a:endParaRPr>
          </a:p>
          <a:p>
            <a:pPr marL="0" indent="0">
              <a:buNone/>
            </a:pPr>
            <a:r>
              <a:rPr lang="en-US" b="0" dirty="0">
                <a:solidFill>
                  <a:srgbClr val="003399"/>
                </a:solidFill>
                <a:latin typeface="Century Gothic" panose="020B0502020202020204" pitchFamily="34" charset="0"/>
              </a:rPr>
              <a:t> </a:t>
            </a:r>
            <a:r>
              <a:rPr lang="en-US" b="0" dirty="0" smtClean="0">
                <a:solidFill>
                  <a:srgbClr val="003399"/>
                </a:solidFill>
                <a:latin typeface="Century Gothic" panose="020B0502020202020204" pitchFamily="34" charset="0"/>
              </a:rPr>
              <a:t>    </a:t>
            </a:r>
            <a:endParaRPr lang="en-US" b="0" dirty="0">
              <a:solidFill>
                <a:schemeClr val="tx1"/>
              </a:solidFill>
              <a:latin typeface="Century Gothic" panose="020B0502020202020204" pitchFamily="34" charset="0"/>
            </a:endParaRPr>
          </a:p>
        </p:txBody>
      </p:sp>
      <p:pic>
        <p:nvPicPr>
          <p:cNvPr id="10" name="Picture 2" descr="Checkmark and notepad inside a circle." title="Knowledge Check Icon"/>
          <p:cNvPicPr>
            <a:picLocks noChangeAspect="1" noChangeArrowheads="1"/>
          </p:cNvPicPr>
          <p:nvPr/>
        </p:nvPicPr>
        <p:blipFill>
          <a:blip r:embed="rId3"/>
          <a:srcRect/>
          <a:stretch>
            <a:fillRect/>
          </a:stretch>
        </p:blipFill>
        <p:spPr bwMode="auto">
          <a:xfrm>
            <a:off x="558800" y="415979"/>
            <a:ext cx="741690" cy="741690"/>
          </a:xfrm>
          <a:prstGeom prst="rect">
            <a:avLst/>
          </a:prstGeom>
          <a:noFill/>
          <a:ln w="9525">
            <a:noFill/>
            <a:miter lim="800000"/>
            <a:headEnd/>
            <a:tailEnd/>
          </a:ln>
        </p:spPr>
      </p:pic>
      <p:cxnSp>
        <p:nvCxnSpPr>
          <p:cNvPr id="12" name="Straight Connector 11"/>
          <p:cNvCxnSpPr/>
          <p:nvPr/>
        </p:nvCxnSpPr>
        <p:spPr>
          <a:xfrm>
            <a:off x="558800" y="1219200"/>
            <a:ext cx="8051800" cy="0"/>
          </a:xfrm>
          <a:prstGeom prst="line">
            <a:avLst/>
          </a:prstGeom>
          <a:ln w="25400">
            <a:solidFill>
              <a:schemeClr val="tx1"/>
            </a:solidFill>
          </a:ln>
          <a:effectLst/>
        </p:spPr>
        <p:style>
          <a:lnRef idx="3">
            <a:schemeClr val="dk1"/>
          </a:lnRef>
          <a:fillRef idx="0">
            <a:schemeClr val="dk1"/>
          </a:fillRef>
          <a:effectRef idx="2">
            <a:schemeClr val="dk1"/>
          </a:effectRef>
          <a:fontRef idx="minor">
            <a:schemeClr val="tx1"/>
          </a:fontRef>
        </p:style>
      </p:cxnSp>
      <p:sp>
        <p:nvSpPr>
          <p:cNvPr id="13" name="TextBox 12"/>
          <p:cNvSpPr txBox="1"/>
          <p:nvPr/>
        </p:nvSpPr>
        <p:spPr>
          <a:xfrm>
            <a:off x="1316365" y="525214"/>
            <a:ext cx="3658374" cy="553998"/>
          </a:xfrm>
          <a:prstGeom prst="rect">
            <a:avLst/>
          </a:prstGeom>
          <a:noFill/>
        </p:spPr>
        <p:txBody>
          <a:bodyPr wrap="none" rtlCol="0">
            <a:spAutoFit/>
          </a:bodyPr>
          <a:lstStyle/>
          <a:p>
            <a:r>
              <a:rPr lang="en-US" sz="3000" dirty="0" smtClean="0">
                <a:effectLst/>
                <a:latin typeface="Century Gothic" panose="020B0502020202020204" pitchFamily="34" charset="0"/>
              </a:rPr>
              <a:t>Knowledge Check</a:t>
            </a:r>
            <a:endParaRPr lang="en-US" sz="3000" dirty="0">
              <a:effectLst/>
              <a:latin typeface="Century Gothic" panose="020B0502020202020204" pitchFamily="34" charset="0"/>
            </a:endParaRPr>
          </a:p>
        </p:txBody>
      </p:sp>
      <p:sp>
        <p:nvSpPr>
          <p:cNvPr id="9" name="Slide Number Placeholder 2"/>
          <p:cNvSpPr>
            <a:spLocks noGrp="1"/>
          </p:cNvSpPr>
          <p:nvPr>
            <p:ph type="sldNum" sz="quarter" idx="12"/>
          </p:nvPr>
        </p:nvSpPr>
        <p:spPr>
          <a:xfrm>
            <a:off x="6594475" y="6181725"/>
            <a:ext cx="2133600" cy="476250"/>
          </a:xfrm>
          <a:prstGeom prst="rect">
            <a:avLst/>
          </a:prstGeom>
        </p:spPr>
        <p:txBody>
          <a:bodyPr/>
          <a:lstStyle>
            <a:lvl1pPr>
              <a:defRPr i="0">
                <a:effectLst/>
              </a:defRPr>
            </a:lvl1pPr>
          </a:lstStyle>
          <a:p>
            <a:pPr algn="r">
              <a:defRPr/>
            </a:pPr>
            <a:fld id="{B8477CA6-37AB-49C2-B88B-8C89FDB7A7DF}" type="slidenum">
              <a:rPr lang="en-US" sz="1200" smtClean="0">
                <a:latin typeface="Arial" panose="020B0604020202020204" pitchFamily="34" charset="0"/>
                <a:cs typeface="Arial" panose="020B0604020202020204" pitchFamily="34" charset="0"/>
              </a:rPr>
              <a:pPr algn="r">
                <a:defRPr/>
              </a:pPr>
              <a:t>12</a:t>
            </a:fld>
            <a:endParaRPr lang="en-US" sz="1200" dirty="0">
              <a:latin typeface="Arial" panose="020B0604020202020204" pitchFamily="34" charset="0"/>
              <a:cs typeface="Arial" panose="020B0604020202020204" pitchFamily="34" charset="0"/>
            </a:endParaRPr>
          </a:p>
        </p:txBody>
      </p:sp>
      <p:pic>
        <p:nvPicPr>
          <p:cNvPr id="4098" name="Picture 2" descr="Mark indicating the correct answer, B." title="Checkmar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5" y="3187938"/>
            <a:ext cx="609600"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929645" y="2308010"/>
            <a:ext cx="7869970" cy="3348609"/>
          </a:xfrm>
          <a:prstGeom prst="rect">
            <a:avLst/>
          </a:prstGeom>
        </p:spPr>
        <p:txBody>
          <a:bodyPr wrap="square">
            <a:spAutoFit/>
          </a:bodyPr>
          <a:lstStyle/>
          <a:p>
            <a:pPr lvl="0" fontAlgn="auto">
              <a:spcBef>
                <a:spcPct val="20000"/>
              </a:spcBef>
              <a:spcAft>
                <a:spcPts val="0"/>
              </a:spcAft>
              <a:buClr>
                <a:srgbClr val="0039A6"/>
              </a:buClr>
              <a:buSzPct val="70000"/>
            </a:pPr>
            <a:r>
              <a:rPr lang="en-US" sz="2300" dirty="0" smtClean="0">
                <a:solidFill>
                  <a:srgbClr val="0039A6"/>
                </a:solidFill>
                <a:effectLst/>
                <a:latin typeface="Century Gothic" panose="020B0502020202020204" pitchFamily="34" charset="0"/>
                <a:cs typeface="+mn-cs"/>
              </a:rPr>
              <a:t>A.  To </a:t>
            </a:r>
            <a:r>
              <a:rPr lang="en-US" sz="2300" dirty="0">
                <a:solidFill>
                  <a:srgbClr val="0039A6"/>
                </a:solidFill>
                <a:effectLst/>
                <a:latin typeface="Century Gothic" panose="020B0502020202020204" pitchFamily="34" charset="0"/>
                <a:cs typeface="+mn-cs"/>
              </a:rPr>
              <a:t>give public health personnel </a:t>
            </a:r>
            <a:r>
              <a:rPr lang="en-US" sz="2300" dirty="0" smtClean="0">
                <a:solidFill>
                  <a:srgbClr val="0039A6"/>
                </a:solidFill>
                <a:effectLst/>
                <a:latin typeface="Century Gothic" panose="020B0502020202020204" pitchFamily="34" charset="0"/>
                <a:cs typeface="+mn-cs"/>
              </a:rPr>
              <a:t>policies to regulate</a:t>
            </a:r>
          </a:p>
          <a:p>
            <a:pPr lvl="0" fontAlgn="auto">
              <a:spcBef>
                <a:spcPct val="20000"/>
              </a:spcBef>
              <a:spcAft>
                <a:spcPts val="0"/>
              </a:spcAft>
              <a:buClr>
                <a:srgbClr val="0039A6"/>
              </a:buClr>
              <a:buSzPct val="70000"/>
            </a:pPr>
            <a:endParaRPr lang="en-US" sz="2300" dirty="0" smtClean="0">
              <a:solidFill>
                <a:srgbClr val="0039A6"/>
              </a:solidFill>
              <a:effectLst/>
              <a:latin typeface="Century Gothic" panose="020B0502020202020204" pitchFamily="34" charset="0"/>
              <a:cs typeface="+mn-cs"/>
            </a:endParaRPr>
          </a:p>
          <a:p>
            <a:pPr lvl="0" fontAlgn="auto">
              <a:spcBef>
                <a:spcPct val="20000"/>
              </a:spcBef>
              <a:spcAft>
                <a:spcPts val="0"/>
              </a:spcAft>
              <a:buClr>
                <a:srgbClr val="0039A6"/>
              </a:buClr>
              <a:buSzPct val="70000"/>
            </a:pPr>
            <a:r>
              <a:rPr lang="en-US" sz="2300" dirty="0" smtClean="0">
                <a:solidFill>
                  <a:srgbClr val="0039A6"/>
                </a:solidFill>
                <a:effectLst/>
                <a:latin typeface="Century Gothic" panose="020B0502020202020204" pitchFamily="34" charset="0"/>
                <a:cs typeface="+mn-cs"/>
              </a:rPr>
              <a:t>B.  To </a:t>
            </a:r>
            <a:r>
              <a:rPr lang="en-US" sz="2300" dirty="0">
                <a:solidFill>
                  <a:srgbClr val="0039A6"/>
                </a:solidFill>
                <a:effectLst/>
                <a:latin typeface="Century Gothic" panose="020B0502020202020204" pitchFamily="34" charset="0"/>
                <a:cs typeface="+mn-cs"/>
              </a:rPr>
              <a:t>provide information to be used for public</a:t>
            </a:r>
            <a:br>
              <a:rPr lang="en-US" sz="2300" dirty="0">
                <a:solidFill>
                  <a:srgbClr val="0039A6"/>
                </a:solidFill>
                <a:effectLst/>
                <a:latin typeface="Century Gothic" panose="020B0502020202020204" pitchFamily="34" charset="0"/>
                <a:cs typeface="+mn-cs"/>
              </a:rPr>
            </a:br>
            <a:r>
              <a:rPr lang="en-US" sz="2300" dirty="0">
                <a:solidFill>
                  <a:srgbClr val="0039A6"/>
                </a:solidFill>
                <a:effectLst/>
                <a:latin typeface="Century Gothic" panose="020B0502020202020204" pitchFamily="34" charset="0"/>
                <a:cs typeface="+mn-cs"/>
              </a:rPr>
              <a:t> </a:t>
            </a:r>
            <a:r>
              <a:rPr lang="en-US" sz="2300" dirty="0" smtClean="0">
                <a:solidFill>
                  <a:srgbClr val="0039A6"/>
                </a:solidFill>
                <a:effectLst/>
                <a:latin typeface="Century Gothic" panose="020B0502020202020204" pitchFamily="34" charset="0"/>
                <a:cs typeface="+mn-cs"/>
              </a:rPr>
              <a:t>    health action</a:t>
            </a:r>
          </a:p>
          <a:p>
            <a:pPr lvl="0" fontAlgn="auto">
              <a:spcBef>
                <a:spcPct val="20000"/>
              </a:spcBef>
              <a:spcAft>
                <a:spcPts val="0"/>
              </a:spcAft>
              <a:buClr>
                <a:srgbClr val="0039A6"/>
              </a:buClr>
              <a:buSzPct val="70000"/>
            </a:pPr>
            <a:endParaRPr lang="en-US" sz="2300" dirty="0" smtClean="0">
              <a:solidFill>
                <a:srgbClr val="0039A6"/>
              </a:solidFill>
              <a:effectLst/>
              <a:latin typeface="Century Gothic" panose="020B0502020202020204" pitchFamily="34" charset="0"/>
              <a:cs typeface="+mn-cs"/>
            </a:endParaRPr>
          </a:p>
          <a:p>
            <a:pPr lvl="0" fontAlgn="auto">
              <a:spcBef>
                <a:spcPct val="20000"/>
              </a:spcBef>
              <a:spcAft>
                <a:spcPts val="0"/>
              </a:spcAft>
              <a:buClr>
                <a:srgbClr val="0039A6"/>
              </a:buClr>
              <a:buSzPct val="70000"/>
            </a:pPr>
            <a:r>
              <a:rPr lang="en-US" sz="2300" dirty="0" smtClean="0">
                <a:solidFill>
                  <a:srgbClr val="0039A6"/>
                </a:solidFill>
                <a:effectLst/>
                <a:latin typeface="Century Gothic" panose="020B0502020202020204" pitchFamily="34" charset="0"/>
                <a:cs typeface="+mn-cs"/>
              </a:rPr>
              <a:t>C</a:t>
            </a:r>
            <a:r>
              <a:rPr lang="en-US" sz="2300" dirty="0">
                <a:solidFill>
                  <a:srgbClr val="0039A6"/>
                </a:solidFill>
                <a:effectLst/>
                <a:latin typeface="Century Gothic" panose="020B0502020202020204" pitchFamily="34" charset="0"/>
                <a:cs typeface="+mn-cs"/>
              </a:rPr>
              <a:t>. </a:t>
            </a:r>
            <a:r>
              <a:rPr lang="en-US" sz="2300" dirty="0" smtClean="0">
                <a:solidFill>
                  <a:srgbClr val="0039A6"/>
                </a:solidFill>
                <a:effectLst/>
                <a:latin typeface="Century Gothic" panose="020B0502020202020204" pitchFamily="34" charset="0"/>
                <a:cs typeface="+mn-cs"/>
              </a:rPr>
              <a:t> To </a:t>
            </a:r>
            <a:r>
              <a:rPr lang="en-US" sz="2300" dirty="0">
                <a:solidFill>
                  <a:srgbClr val="0039A6"/>
                </a:solidFill>
                <a:effectLst/>
                <a:latin typeface="Century Gothic" panose="020B0502020202020204" pitchFamily="34" charset="0"/>
                <a:cs typeface="+mn-cs"/>
              </a:rPr>
              <a:t>guide Congress in enacting public health </a:t>
            </a:r>
            <a:r>
              <a:rPr lang="en-US" sz="2300" dirty="0" smtClean="0">
                <a:solidFill>
                  <a:srgbClr val="0039A6"/>
                </a:solidFill>
                <a:effectLst/>
                <a:latin typeface="Century Gothic" panose="020B0502020202020204" pitchFamily="34" charset="0"/>
                <a:cs typeface="+mn-cs"/>
              </a:rPr>
              <a:t>laws</a:t>
            </a:r>
          </a:p>
          <a:p>
            <a:pPr lvl="0" fontAlgn="auto">
              <a:spcBef>
                <a:spcPct val="20000"/>
              </a:spcBef>
              <a:spcAft>
                <a:spcPts val="0"/>
              </a:spcAft>
              <a:buClr>
                <a:srgbClr val="0039A6"/>
              </a:buClr>
              <a:buSzPct val="70000"/>
            </a:pPr>
            <a:endParaRPr lang="en-US" sz="2300" dirty="0">
              <a:solidFill>
                <a:srgbClr val="0039A6"/>
              </a:solidFill>
              <a:effectLst/>
              <a:latin typeface="Century Gothic" panose="020B0502020202020204" pitchFamily="34" charset="0"/>
              <a:cs typeface="+mn-cs"/>
            </a:endParaRPr>
          </a:p>
          <a:p>
            <a:pPr lvl="0" fontAlgn="auto">
              <a:spcBef>
                <a:spcPct val="20000"/>
              </a:spcBef>
              <a:spcAft>
                <a:spcPts val="0"/>
              </a:spcAft>
              <a:buClr>
                <a:srgbClr val="0039A6"/>
              </a:buClr>
              <a:buSzPct val="70000"/>
            </a:pPr>
            <a:r>
              <a:rPr lang="en-US" sz="2300" dirty="0" smtClean="0">
                <a:solidFill>
                  <a:srgbClr val="0039A6"/>
                </a:solidFill>
                <a:effectLst/>
                <a:latin typeface="Century Gothic" panose="020B0502020202020204" pitchFamily="34" charset="0"/>
                <a:cs typeface="+mn-cs"/>
              </a:rPr>
              <a:t>D</a:t>
            </a:r>
            <a:r>
              <a:rPr lang="en-US" sz="2300" dirty="0">
                <a:solidFill>
                  <a:srgbClr val="0039A6"/>
                </a:solidFill>
                <a:effectLst/>
                <a:latin typeface="Century Gothic" panose="020B0502020202020204" pitchFamily="34" charset="0"/>
                <a:cs typeface="+mn-cs"/>
              </a:rPr>
              <a:t>. </a:t>
            </a:r>
            <a:r>
              <a:rPr lang="en-US" sz="2300" dirty="0" smtClean="0">
                <a:solidFill>
                  <a:srgbClr val="0039A6"/>
                </a:solidFill>
                <a:effectLst/>
                <a:latin typeface="Century Gothic" panose="020B0502020202020204" pitchFamily="34" charset="0"/>
                <a:cs typeface="+mn-cs"/>
              </a:rPr>
              <a:t> To </a:t>
            </a:r>
            <a:r>
              <a:rPr lang="en-US" sz="2300" dirty="0">
                <a:solidFill>
                  <a:srgbClr val="0039A6"/>
                </a:solidFill>
                <a:effectLst/>
                <a:latin typeface="Century Gothic" panose="020B0502020202020204" pitchFamily="34" charset="0"/>
                <a:cs typeface="+mn-cs"/>
              </a:rPr>
              <a:t>keep the public aware of new diseases</a:t>
            </a:r>
          </a:p>
        </p:txBody>
      </p:sp>
    </p:spTree>
    <p:extLst>
      <p:ext uri="{BB962C8B-B14F-4D97-AF65-F5344CB8AC3E}">
        <p14:creationId xmlns:p14="http://schemas.microsoft.com/office/powerpoint/2010/main" val="5030747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447154" y="615880"/>
            <a:ext cx="4217941" cy="584775"/>
          </a:xfrm>
          <a:prstGeom prst="rect">
            <a:avLst/>
          </a:prstGeom>
          <a:noFill/>
          <a:ln w="19050">
            <a:noFill/>
          </a:ln>
        </p:spPr>
        <p:txBody>
          <a:bodyPr wrap="square" rtlCol="0">
            <a:spAutoFit/>
          </a:bodyPr>
          <a:lstStyle/>
          <a:p>
            <a:pPr algn="ctr"/>
            <a:r>
              <a:rPr lang="en-US" sz="3200" dirty="0" smtClean="0">
                <a:effectLst/>
                <a:latin typeface="Century Gothic" panose="020B0502020202020204" pitchFamily="34" charset="0"/>
              </a:rPr>
              <a:t>Topic 3</a:t>
            </a:r>
            <a:endParaRPr lang="en-US" sz="3200" u="sng" dirty="0" smtClean="0">
              <a:latin typeface="Century Gothic" panose="020B0502020202020204" pitchFamily="34" charset="0"/>
            </a:endParaRPr>
          </a:p>
        </p:txBody>
      </p:sp>
      <p:sp>
        <p:nvSpPr>
          <p:cNvPr id="9" name="TextBox 8"/>
          <p:cNvSpPr txBox="1"/>
          <p:nvPr/>
        </p:nvSpPr>
        <p:spPr>
          <a:xfrm>
            <a:off x="1450975" y="1177973"/>
            <a:ext cx="6210300" cy="1077218"/>
          </a:xfrm>
          <a:prstGeom prst="rect">
            <a:avLst/>
          </a:prstGeom>
          <a:noFill/>
        </p:spPr>
        <p:txBody>
          <a:bodyPr wrap="square" rtlCol="0">
            <a:spAutoFit/>
          </a:bodyPr>
          <a:lstStyle/>
          <a:p>
            <a:pPr algn="ctr"/>
            <a:r>
              <a:rPr lang="en-US" sz="3200" dirty="0" smtClean="0">
                <a:solidFill>
                  <a:srgbClr val="00439B"/>
                </a:solidFill>
                <a:effectLst/>
                <a:latin typeface="Century Gothic" panose="020B0502020202020204" pitchFamily="34" charset="0"/>
              </a:rPr>
              <a:t>Public Health Surveillance</a:t>
            </a:r>
          </a:p>
          <a:p>
            <a:pPr algn="ctr"/>
            <a:r>
              <a:rPr lang="en-US" sz="3200" dirty="0" smtClean="0">
                <a:solidFill>
                  <a:srgbClr val="00439B"/>
                </a:solidFill>
                <a:effectLst/>
                <a:latin typeface="Century Gothic" panose="020B0502020202020204" pitchFamily="34" charset="0"/>
              </a:rPr>
              <a:t>Role and Uses</a:t>
            </a:r>
            <a:endParaRPr lang="en-US" sz="3200" dirty="0">
              <a:solidFill>
                <a:srgbClr val="00439B"/>
              </a:solidFill>
              <a:effectLst/>
              <a:latin typeface="Century Gothic" panose="020B0502020202020204" pitchFamily="34" charset="0"/>
            </a:endParaRPr>
          </a:p>
        </p:txBody>
      </p:sp>
      <p:sp>
        <p:nvSpPr>
          <p:cNvPr id="10" name="Slide Number Placeholder 2"/>
          <p:cNvSpPr txBox="1">
            <a:spLocks/>
          </p:cNvSpPr>
          <p:nvPr/>
        </p:nvSpPr>
        <p:spPr>
          <a:xfrm>
            <a:off x="6594475" y="6181725"/>
            <a:ext cx="2133600" cy="476250"/>
          </a:xfrm>
          <a:prstGeom prst="rect">
            <a:avLst/>
          </a:prstGeom>
        </p:spPr>
        <p:txBody>
          <a:bodyPr/>
          <a:lstStyle>
            <a:defPPr>
              <a:defRPr lang="en-US"/>
            </a:defPPr>
            <a:lvl1pPr algn="l" rtl="0" fontAlgn="base">
              <a:spcBef>
                <a:spcPct val="0"/>
              </a:spcBef>
              <a:spcAft>
                <a:spcPct val="0"/>
              </a:spcAft>
              <a:defRPr sz="2800" i="0" kern="1200">
                <a:solidFill>
                  <a:schemeClr val="tx1"/>
                </a:solidFill>
                <a:effectLst/>
                <a:latin typeface="Times New Roman" pitchFamily="18" charset="0"/>
                <a:ea typeface="+mn-ea"/>
                <a:cs typeface="Times New Roman" pitchFamily="18" charset="0"/>
              </a:defRPr>
            </a:lvl1pPr>
            <a:lvl2pPr marL="4572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2pPr>
            <a:lvl3pPr marL="9144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3pPr>
            <a:lvl4pPr marL="13716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4pPr>
            <a:lvl5pPr marL="18288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5pPr>
            <a:lvl6pPr marL="22860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6pPr>
            <a:lvl7pPr marL="27432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7pPr>
            <a:lvl8pPr marL="32004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8pPr>
            <a:lvl9pPr marL="36576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9pPr>
          </a:lstStyle>
          <a:p>
            <a:pPr algn="r">
              <a:defRPr/>
            </a:pPr>
            <a:fld id="{B8477CA6-37AB-49C2-B88B-8C89FDB7A7DF}" type="slidenum">
              <a:rPr lang="en-US" sz="1200" smtClean="0">
                <a:latin typeface="Arial" panose="020B0604020202020204" pitchFamily="34" charset="0"/>
                <a:cs typeface="Arial" panose="020B0604020202020204" pitchFamily="34" charset="0"/>
              </a:rPr>
              <a:pPr algn="r">
                <a:defRPr/>
              </a:pPr>
              <a:t>13</a:t>
            </a:fld>
            <a:endParaRPr lang="en-US" sz="1200" dirty="0">
              <a:latin typeface="Arial" panose="020B0604020202020204" pitchFamily="34" charset="0"/>
              <a:cs typeface="Arial" panose="020B0604020202020204" pitchFamily="34" charset="0"/>
            </a:endParaRPr>
          </a:p>
        </p:txBody>
      </p:sp>
      <p:pic>
        <p:nvPicPr>
          <p:cNvPr id="11" name="Picture 10" descr="A blue circle containing a globe and a magnifying glass." title="Public Health 101 Surveillance Ic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0598" y="2378094"/>
            <a:ext cx="2971054" cy="2589862"/>
          </a:xfrm>
          <a:prstGeom prst="rect">
            <a:avLst/>
          </a:prstGeom>
        </p:spPr>
      </p:pic>
    </p:spTree>
    <p:extLst>
      <p:ext uri="{BB962C8B-B14F-4D97-AF65-F5344CB8AC3E}">
        <p14:creationId xmlns:p14="http://schemas.microsoft.com/office/powerpoint/2010/main" val="6477693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73074" y="1444832"/>
            <a:ext cx="8229600" cy="4216400"/>
          </a:xfrm>
        </p:spPr>
        <p:txBody>
          <a:bodyPr/>
          <a:lstStyle/>
          <a:p>
            <a:pPr>
              <a:spcAft>
                <a:spcPts val="800"/>
              </a:spcAft>
              <a:buFont typeface="Arial" panose="020B0604020202020204" pitchFamily="34" charset="0"/>
              <a:buChar char="•"/>
            </a:pPr>
            <a:r>
              <a:rPr lang="en-US" sz="2200" b="0" dirty="0" smtClean="0">
                <a:solidFill>
                  <a:schemeClr val="tx1"/>
                </a:solidFill>
                <a:latin typeface="Century Gothic" panose="020B0502020202020204" pitchFamily="34" charset="0"/>
              </a:rPr>
              <a:t>Identify patients and their contacts for treatment and intervention</a:t>
            </a:r>
          </a:p>
          <a:p>
            <a:pPr>
              <a:spcAft>
                <a:spcPts val="800"/>
              </a:spcAft>
              <a:buFont typeface="Arial" panose="020B0604020202020204" pitchFamily="34" charset="0"/>
              <a:buChar char="•"/>
            </a:pPr>
            <a:r>
              <a:rPr lang="en-US" sz="2200" b="0" dirty="0" smtClean="0">
                <a:solidFill>
                  <a:schemeClr val="tx1"/>
                </a:solidFill>
                <a:latin typeface="Century Gothic" panose="020B0502020202020204" pitchFamily="34" charset="0"/>
              </a:rPr>
              <a:t>Detect epidemics, health problems, changes </a:t>
            </a:r>
            <a:r>
              <a:rPr lang="en-US" sz="2200" b="0" dirty="0">
                <a:solidFill>
                  <a:schemeClr val="tx1"/>
                </a:solidFill>
                <a:latin typeface="Century Gothic" panose="020B0502020202020204" pitchFamily="34" charset="0"/>
              </a:rPr>
              <a:t>in health </a:t>
            </a:r>
            <a:r>
              <a:rPr lang="en-US" sz="2200" b="0" dirty="0" smtClean="0">
                <a:solidFill>
                  <a:schemeClr val="tx1"/>
                </a:solidFill>
                <a:latin typeface="Century Gothic" panose="020B0502020202020204" pitchFamily="34" charset="0"/>
              </a:rPr>
              <a:t>behaviors</a:t>
            </a:r>
          </a:p>
          <a:p>
            <a:pPr>
              <a:spcAft>
                <a:spcPts val="800"/>
              </a:spcAft>
              <a:buFont typeface="Arial" panose="020B0604020202020204" pitchFamily="34" charset="0"/>
              <a:buChar char="•"/>
            </a:pPr>
            <a:r>
              <a:rPr lang="en-US" sz="2200" b="0" dirty="0" smtClean="0">
                <a:solidFill>
                  <a:schemeClr val="tx1"/>
                </a:solidFill>
                <a:latin typeface="Century Gothic" panose="020B0502020202020204" pitchFamily="34" charset="0"/>
              </a:rPr>
              <a:t>Estimate magnitude and scope of health problems</a:t>
            </a:r>
          </a:p>
          <a:p>
            <a:pPr>
              <a:spcAft>
                <a:spcPts val="800"/>
              </a:spcAft>
              <a:buFont typeface="Arial" panose="020B0604020202020204" pitchFamily="34" charset="0"/>
              <a:buChar char="•"/>
            </a:pPr>
            <a:r>
              <a:rPr lang="en-US" sz="2200" b="0" dirty="0" smtClean="0">
                <a:solidFill>
                  <a:schemeClr val="tx1"/>
                </a:solidFill>
                <a:latin typeface="Century Gothic" panose="020B0502020202020204" pitchFamily="34" charset="0"/>
              </a:rPr>
              <a:t>Measure trends and characterize disease</a:t>
            </a:r>
          </a:p>
          <a:p>
            <a:pPr>
              <a:spcAft>
                <a:spcPts val="800"/>
              </a:spcAft>
              <a:buFont typeface="Arial" panose="020B0604020202020204" pitchFamily="34" charset="0"/>
              <a:buChar char="•"/>
            </a:pPr>
            <a:r>
              <a:rPr lang="en-US" sz="2200" b="0" dirty="0" smtClean="0">
                <a:solidFill>
                  <a:schemeClr val="tx1"/>
                </a:solidFill>
                <a:latin typeface="Century Gothic" panose="020B0502020202020204" pitchFamily="34" charset="0"/>
              </a:rPr>
              <a:t>Monitor changes in infectious and environmental agents</a:t>
            </a:r>
          </a:p>
          <a:p>
            <a:pPr>
              <a:spcAft>
                <a:spcPts val="800"/>
              </a:spcAft>
              <a:buFont typeface="Arial" panose="020B0604020202020204" pitchFamily="34" charset="0"/>
              <a:buChar char="•"/>
            </a:pPr>
            <a:r>
              <a:rPr lang="en-US" sz="2200" b="0" dirty="0" smtClean="0">
                <a:solidFill>
                  <a:schemeClr val="tx1"/>
                </a:solidFill>
                <a:latin typeface="Century Gothic" panose="020B0502020202020204" pitchFamily="34" charset="0"/>
              </a:rPr>
              <a:t>Assess effectiveness of programs and control measures</a:t>
            </a:r>
          </a:p>
          <a:p>
            <a:pPr>
              <a:spcAft>
                <a:spcPts val="800"/>
              </a:spcAft>
              <a:buFont typeface="Arial" panose="020B0604020202020204" pitchFamily="34" charset="0"/>
              <a:buChar char="•"/>
            </a:pPr>
            <a:r>
              <a:rPr lang="en-US" sz="2200" b="0" dirty="0" smtClean="0">
                <a:solidFill>
                  <a:schemeClr val="tx1"/>
                </a:solidFill>
                <a:latin typeface="Century Gothic" panose="020B0502020202020204" pitchFamily="34" charset="0"/>
              </a:rPr>
              <a:t>Develop hypotheses and stimulate research</a:t>
            </a:r>
          </a:p>
          <a:p>
            <a:pPr marL="0" indent="0">
              <a:buNone/>
            </a:pPr>
            <a:endParaRPr lang="en-US" sz="2800" dirty="0" smtClean="0">
              <a:solidFill>
                <a:srgbClr val="0536C6"/>
              </a:solidFill>
            </a:endParaRPr>
          </a:p>
        </p:txBody>
      </p:sp>
      <p:cxnSp>
        <p:nvCxnSpPr>
          <p:cNvPr id="9" name="Straight Connector 8"/>
          <p:cNvCxnSpPr/>
          <p:nvPr/>
        </p:nvCxnSpPr>
        <p:spPr>
          <a:xfrm>
            <a:off x="533399" y="1155700"/>
            <a:ext cx="7975600" cy="0"/>
          </a:xfrm>
          <a:prstGeom prst="line">
            <a:avLst/>
          </a:prstGeom>
          <a:ln w="25400">
            <a:solidFill>
              <a:schemeClr val="tx1"/>
            </a:solidFill>
          </a:ln>
          <a:effectLst/>
        </p:spPr>
        <p:style>
          <a:lnRef idx="3">
            <a:schemeClr val="accent5"/>
          </a:lnRef>
          <a:fillRef idx="0">
            <a:schemeClr val="accent5"/>
          </a:fillRef>
          <a:effectRef idx="2">
            <a:schemeClr val="accent5"/>
          </a:effectRef>
          <a:fontRef idx="minor">
            <a:schemeClr val="tx1"/>
          </a:fontRef>
        </p:style>
      </p:cxnSp>
      <p:sp>
        <p:nvSpPr>
          <p:cNvPr id="2" name="TextBox 1"/>
          <p:cNvSpPr txBox="1"/>
          <p:nvPr/>
        </p:nvSpPr>
        <p:spPr>
          <a:xfrm>
            <a:off x="1113054" y="509368"/>
            <a:ext cx="6816290" cy="553998"/>
          </a:xfrm>
          <a:prstGeom prst="rect">
            <a:avLst/>
          </a:prstGeom>
          <a:noFill/>
        </p:spPr>
        <p:txBody>
          <a:bodyPr wrap="none" rtlCol="0">
            <a:spAutoFit/>
          </a:bodyPr>
          <a:lstStyle/>
          <a:p>
            <a:pPr lvl="1" algn="ctr"/>
            <a:r>
              <a:rPr lang="en-US" sz="3000" dirty="0" smtClean="0">
                <a:effectLst/>
                <a:latin typeface="Century Gothic" panose="020B0502020202020204" pitchFamily="34" charset="0"/>
              </a:rPr>
              <a:t>Uses of Public Health Surveillance</a:t>
            </a:r>
            <a:endParaRPr lang="en-US" sz="3000" dirty="0">
              <a:effectLst/>
              <a:latin typeface="Century Gothic" panose="020B0502020202020204" pitchFamily="34" charset="0"/>
            </a:endParaRPr>
          </a:p>
        </p:txBody>
      </p:sp>
      <p:sp>
        <p:nvSpPr>
          <p:cNvPr id="5" name="Slide Number Placeholder 2"/>
          <p:cNvSpPr>
            <a:spLocks noGrp="1"/>
          </p:cNvSpPr>
          <p:nvPr>
            <p:ph type="sldNum" sz="quarter" idx="12"/>
          </p:nvPr>
        </p:nvSpPr>
        <p:spPr>
          <a:xfrm>
            <a:off x="6594475" y="6181725"/>
            <a:ext cx="2133600" cy="476250"/>
          </a:xfrm>
          <a:prstGeom prst="rect">
            <a:avLst/>
          </a:prstGeom>
        </p:spPr>
        <p:txBody>
          <a:bodyPr/>
          <a:lstStyle>
            <a:lvl1pPr>
              <a:defRPr i="0">
                <a:effectLst/>
              </a:defRPr>
            </a:lvl1pPr>
          </a:lstStyle>
          <a:p>
            <a:pPr algn="r">
              <a:defRPr/>
            </a:pPr>
            <a:fld id="{B8477CA6-37AB-49C2-B88B-8C89FDB7A7DF}" type="slidenum">
              <a:rPr lang="en-US" sz="1200" smtClean="0">
                <a:latin typeface="Arial" panose="020B0604020202020204" pitchFamily="34" charset="0"/>
                <a:cs typeface="Arial" panose="020B0604020202020204" pitchFamily="34" charset="0"/>
              </a:rPr>
              <a:pPr algn="r">
                <a:defRPr/>
              </a:pPr>
              <a:t>14</a:t>
            </a:fld>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399215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descr="Whooping Cough Kills Five in California; State Declares an Epidemic&#10;" title="News caption"/>
          <p:cNvSpPr txBox="1"/>
          <p:nvPr/>
        </p:nvSpPr>
        <p:spPr>
          <a:xfrm>
            <a:off x="533399" y="1344188"/>
            <a:ext cx="5448300" cy="830997"/>
          </a:xfrm>
          <a:prstGeom prst="rect">
            <a:avLst/>
          </a:prstGeom>
          <a:solidFill>
            <a:schemeClr val="bg1"/>
          </a:solidFill>
          <a:ln>
            <a:solidFill>
              <a:schemeClr val="accent1"/>
            </a:solidFill>
          </a:ln>
        </p:spPr>
        <p:txBody>
          <a:bodyPr wrap="square" rtlCol="0">
            <a:spAutoFit/>
          </a:bodyPr>
          <a:lstStyle/>
          <a:p>
            <a:pPr algn="ctr"/>
            <a:r>
              <a:rPr lang="en-US" sz="2400" dirty="0" smtClean="0">
                <a:solidFill>
                  <a:schemeClr val="tx1">
                    <a:lumMod val="50000"/>
                  </a:schemeClr>
                </a:solidFill>
                <a:effectLst/>
                <a:latin typeface="Garamond" panose="02020404030301010803" pitchFamily="18" charset="0"/>
              </a:rPr>
              <a:t>Whooping Cough Kills Five in California; </a:t>
            </a:r>
          </a:p>
          <a:p>
            <a:pPr algn="ctr"/>
            <a:r>
              <a:rPr lang="en-US" sz="2400" dirty="0" smtClean="0">
                <a:solidFill>
                  <a:schemeClr val="tx1">
                    <a:lumMod val="50000"/>
                  </a:schemeClr>
                </a:solidFill>
                <a:effectLst/>
                <a:latin typeface="Garamond" panose="02020404030301010803" pitchFamily="18" charset="0"/>
              </a:rPr>
              <a:t>State Declares an Epidemic</a:t>
            </a:r>
            <a:endParaRPr lang="en-US" sz="2400" dirty="0">
              <a:solidFill>
                <a:schemeClr val="tx1">
                  <a:lumMod val="50000"/>
                </a:schemeClr>
              </a:solidFill>
              <a:effectLst/>
              <a:latin typeface="Garamond" panose="02020404030301010803" pitchFamily="18" charset="0"/>
            </a:endParaRPr>
          </a:p>
        </p:txBody>
      </p:sp>
      <p:sp>
        <p:nvSpPr>
          <p:cNvPr id="16" name="TextBox 15" descr="Number of Rare E. Coli Cases In U.S. Rose Last Year&#10;" title="News caption"/>
          <p:cNvSpPr txBox="1"/>
          <p:nvPr/>
        </p:nvSpPr>
        <p:spPr>
          <a:xfrm>
            <a:off x="3659720" y="4409051"/>
            <a:ext cx="4643957" cy="830997"/>
          </a:xfrm>
          <a:prstGeom prst="rect">
            <a:avLst/>
          </a:prstGeom>
          <a:solidFill>
            <a:schemeClr val="bg1"/>
          </a:solidFill>
          <a:ln>
            <a:solidFill>
              <a:schemeClr val="accent1"/>
            </a:solidFill>
          </a:ln>
        </p:spPr>
        <p:txBody>
          <a:bodyPr wrap="square" rtlCol="0">
            <a:spAutoFit/>
          </a:bodyPr>
          <a:lstStyle/>
          <a:p>
            <a:pPr algn="ctr"/>
            <a:r>
              <a:rPr lang="en-US" sz="2400" dirty="0" smtClean="0">
                <a:solidFill>
                  <a:srgbClr val="000000"/>
                </a:solidFill>
                <a:effectLst/>
                <a:latin typeface="Gisha" panose="020B0502040204020203" pitchFamily="34" charset="-79"/>
                <a:cs typeface="Gisha" panose="020B0502040204020203" pitchFamily="34" charset="-79"/>
              </a:rPr>
              <a:t>Number of Rare </a:t>
            </a:r>
            <a:r>
              <a:rPr lang="en-US" sz="2400" i="1" dirty="0" smtClean="0">
                <a:solidFill>
                  <a:srgbClr val="000000"/>
                </a:solidFill>
                <a:effectLst/>
                <a:latin typeface="Gisha" panose="020B0502040204020203" pitchFamily="34" charset="-79"/>
                <a:cs typeface="Gisha" panose="020B0502040204020203" pitchFamily="34" charset="-79"/>
              </a:rPr>
              <a:t>E. Coli </a:t>
            </a:r>
            <a:r>
              <a:rPr lang="en-US" sz="2400" dirty="0" smtClean="0">
                <a:solidFill>
                  <a:srgbClr val="000000"/>
                </a:solidFill>
                <a:effectLst/>
                <a:latin typeface="Gisha" panose="020B0502040204020203" pitchFamily="34" charset="-79"/>
                <a:cs typeface="Gisha" panose="020B0502040204020203" pitchFamily="34" charset="-79"/>
              </a:rPr>
              <a:t>Cases </a:t>
            </a:r>
            <a:endParaRPr lang="en-US" sz="2400" dirty="0">
              <a:solidFill>
                <a:srgbClr val="000000"/>
              </a:solidFill>
              <a:effectLst/>
              <a:latin typeface="Gisha" panose="020B0502040204020203" pitchFamily="34" charset="-79"/>
              <a:cs typeface="Gisha" panose="020B0502040204020203" pitchFamily="34" charset="-79"/>
            </a:endParaRPr>
          </a:p>
          <a:p>
            <a:pPr algn="ctr"/>
            <a:r>
              <a:rPr lang="en-US" sz="2400" dirty="0" smtClean="0">
                <a:solidFill>
                  <a:srgbClr val="000000"/>
                </a:solidFill>
                <a:effectLst/>
                <a:latin typeface="Gisha" panose="020B0502040204020203" pitchFamily="34" charset="-79"/>
                <a:cs typeface="Gisha" panose="020B0502040204020203" pitchFamily="34" charset="-79"/>
              </a:rPr>
              <a:t>In U.S. Rose Last Year</a:t>
            </a:r>
            <a:endParaRPr lang="en-US" sz="2400" dirty="0">
              <a:solidFill>
                <a:srgbClr val="000000"/>
              </a:solidFill>
              <a:effectLst/>
              <a:latin typeface="Gisha" panose="020B0502040204020203" pitchFamily="34" charset="-79"/>
              <a:cs typeface="Gisha" panose="020B0502040204020203" pitchFamily="34" charset="-79"/>
            </a:endParaRPr>
          </a:p>
        </p:txBody>
      </p:sp>
      <p:sp>
        <p:nvSpPr>
          <p:cNvPr id="17" name="TextBox 16" descr="Increase Seen in Deaths from  Pneumonia and Flu&#10;" title="News caption"/>
          <p:cNvSpPr txBox="1"/>
          <p:nvPr/>
        </p:nvSpPr>
        <p:spPr>
          <a:xfrm>
            <a:off x="456249" y="3430988"/>
            <a:ext cx="4892675" cy="830997"/>
          </a:xfrm>
          <a:prstGeom prst="rect">
            <a:avLst/>
          </a:prstGeom>
          <a:solidFill>
            <a:schemeClr val="bg1"/>
          </a:solidFill>
          <a:ln>
            <a:solidFill>
              <a:schemeClr val="accent1"/>
            </a:solidFill>
          </a:ln>
        </p:spPr>
        <p:txBody>
          <a:bodyPr wrap="square" rtlCol="0">
            <a:spAutoFit/>
          </a:bodyPr>
          <a:lstStyle/>
          <a:p>
            <a:pPr algn="ctr"/>
            <a:r>
              <a:rPr lang="en-US" sz="2400" dirty="0" smtClean="0">
                <a:solidFill>
                  <a:srgbClr val="000000"/>
                </a:solidFill>
                <a:effectLst/>
                <a:latin typeface="FrankRuehl" panose="020E0503060101010101" pitchFamily="34" charset="-79"/>
                <a:cs typeface="FrankRuehl" panose="020E0503060101010101" pitchFamily="34" charset="-79"/>
              </a:rPr>
              <a:t>Increase Seen in Deaths from</a:t>
            </a:r>
          </a:p>
          <a:p>
            <a:pPr algn="ctr"/>
            <a:r>
              <a:rPr lang="en-US" sz="2400" dirty="0" smtClean="0">
                <a:solidFill>
                  <a:srgbClr val="000000"/>
                </a:solidFill>
                <a:effectLst/>
                <a:latin typeface="FrankRuehl" panose="020E0503060101010101" pitchFamily="34" charset="-79"/>
                <a:cs typeface="FrankRuehl" panose="020E0503060101010101" pitchFamily="34" charset="-79"/>
              </a:rPr>
              <a:t> Pneumonia and Flu</a:t>
            </a:r>
            <a:endParaRPr lang="en-US" sz="2400" dirty="0">
              <a:solidFill>
                <a:srgbClr val="000000"/>
              </a:solidFill>
              <a:effectLst/>
              <a:latin typeface="FrankRuehl" panose="020E0503060101010101" pitchFamily="34" charset="-79"/>
              <a:cs typeface="FrankRuehl" panose="020E0503060101010101" pitchFamily="34" charset="-79"/>
            </a:endParaRPr>
          </a:p>
        </p:txBody>
      </p:sp>
      <p:sp>
        <p:nvSpPr>
          <p:cNvPr id="18" name="TextBox 17" descr="Percentage of New Yorkers Lighting Up is Down to 14%&#10;" title="News caption"/>
          <p:cNvSpPr txBox="1"/>
          <p:nvPr/>
        </p:nvSpPr>
        <p:spPr>
          <a:xfrm>
            <a:off x="456248" y="5391812"/>
            <a:ext cx="5957251" cy="830997"/>
          </a:xfrm>
          <a:prstGeom prst="rect">
            <a:avLst/>
          </a:prstGeom>
          <a:solidFill>
            <a:schemeClr val="bg1"/>
          </a:solidFill>
          <a:ln>
            <a:solidFill>
              <a:schemeClr val="accent1"/>
            </a:solidFill>
          </a:ln>
        </p:spPr>
        <p:txBody>
          <a:bodyPr wrap="square" rtlCol="0">
            <a:spAutoFit/>
          </a:bodyPr>
          <a:lstStyle/>
          <a:p>
            <a:pPr algn="ctr"/>
            <a:r>
              <a:rPr lang="en-US" sz="2400" dirty="0" smtClean="0">
                <a:solidFill>
                  <a:srgbClr val="000000"/>
                </a:solidFill>
                <a:effectLst/>
                <a:latin typeface="Gulim" panose="020B0600000101010101" pitchFamily="34" charset="-127"/>
                <a:ea typeface="Gulim" panose="020B0600000101010101" pitchFamily="34" charset="-127"/>
              </a:rPr>
              <a:t>Percentage of New </a:t>
            </a:r>
            <a:r>
              <a:rPr lang="en-US" sz="2400" dirty="0">
                <a:solidFill>
                  <a:srgbClr val="000000"/>
                </a:solidFill>
                <a:effectLst/>
                <a:latin typeface="Gulim" panose="020B0600000101010101" pitchFamily="34" charset="-127"/>
                <a:ea typeface="Gulim" panose="020B0600000101010101" pitchFamily="34" charset="-127"/>
              </a:rPr>
              <a:t>Y</a:t>
            </a:r>
            <a:r>
              <a:rPr lang="en-US" sz="2400" dirty="0" smtClean="0">
                <a:solidFill>
                  <a:srgbClr val="000000"/>
                </a:solidFill>
                <a:effectLst/>
                <a:latin typeface="Gulim" panose="020B0600000101010101" pitchFamily="34" charset="-127"/>
                <a:ea typeface="Gulim" panose="020B0600000101010101" pitchFamily="34" charset="-127"/>
              </a:rPr>
              <a:t>orkers Lighting Up </a:t>
            </a:r>
          </a:p>
          <a:p>
            <a:pPr algn="ctr"/>
            <a:r>
              <a:rPr lang="en-US" sz="2400" dirty="0" smtClean="0">
                <a:solidFill>
                  <a:srgbClr val="000000"/>
                </a:solidFill>
                <a:effectLst/>
                <a:latin typeface="Gulim" panose="020B0600000101010101" pitchFamily="34" charset="-127"/>
                <a:ea typeface="Gulim" panose="020B0600000101010101" pitchFamily="34" charset="-127"/>
              </a:rPr>
              <a:t>is Down to 14%</a:t>
            </a:r>
            <a:endParaRPr lang="en-US" sz="2400" dirty="0">
              <a:solidFill>
                <a:srgbClr val="000000"/>
              </a:solidFill>
              <a:effectLst/>
              <a:latin typeface="Gulim" panose="020B0600000101010101" pitchFamily="34" charset="-127"/>
              <a:ea typeface="Gulim" panose="020B0600000101010101" pitchFamily="34" charset="-127"/>
            </a:endParaRPr>
          </a:p>
        </p:txBody>
      </p:sp>
      <p:sp>
        <p:nvSpPr>
          <p:cNvPr id="19" name="TextBox 18" descr="New CDC Report Shows Adult Obesity Growing or Holding Steady in All States" title="News caption"/>
          <p:cNvSpPr txBox="1"/>
          <p:nvPr/>
        </p:nvSpPr>
        <p:spPr>
          <a:xfrm>
            <a:off x="2603888" y="2398669"/>
            <a:ext cx="5680075" cy="830997"/>
          </a:xfrm>
          <a:prstGeom prst="rect">
            <a:avLst/>
          </a:prstGeom>
          <a:solidFill>
            <a:schemeClr val="bg1"/>
          </a:solidFill>
          <a:ln>
            <a:solidFill>
              <a:schemeClr val="accent1"/>
            </a:solidFill>
          </a:ln>
        </p:spPr>
        <p:txBody>
          <a:bodyPr wrap="square" rtlCol="0">
            <a:spAutoFit/>
          </a:bodyPr>
          <a:lstStyle/>
          <a:p>
            <a:pPr algn="ctr"/>
            <a:r>
              <a:rPr lang="en-US" sz="2400" dirty="0" smtClean="0">
                <a:solidFill>
                  <a:schemeClr val="tx1">
                    <a:lumMod val="50000"/>
                  </a:schemeClr>
                </a:solidFill>
                <a:effectLst/>
                <a:latin typeface="Georgia" panose="02040502050405020303" pitchFamily="18" charset="0"/>
              </a:rPr>
              <a:t>New CDC Report Shows Adult Obesity Growing or Holding Steady in All States</a:t>
            </a:r>
            <a:endParaRPr lang="en-US" sz="2400" dirty="0">
              <a:solidFill>
                <a:schemeClr val="tx1">
                  <a:lumMod val="50000"/>
                </a:schemeClr>
              </a:solidFill>
              <a:effectLst/>
              <a:latin typeface="Georgia" panose="02040502050405020303" pitchFamily="18" charset="0"/>
            </a:endParaRPr>
          </a:p>
        </p:txBody>
      </p:sp>
      <p:sp>
        <p:nvSpPr>
          <p:cNvPr id="7" name="Slide Number Placeholder 2"/>
          <p:cNvSpPr>
            <a:spLocks noGrp="1"/>
          </p:cNvSpPr>
          <p:nvPr>
            <p:ph type="sldNum" sz="quarter" idx="12"/>
          </p:nvPr>
        </p:nvSpPr>
        <p:spPr>
          <a:xfrm>
            <a:off x="6594475" y="6181725"/>
            <a:ext cx="2133600" cy="476250"/>
          </a:xfrm>
          <a:prstGeom prst="rect">
            <a:avLst/>
          </a:prstGeom>
        </p:spPr>
        <p:txBody>
          <a:bodyPr/>
          <a:lstStyle>
            <a:lvl1pPr>
              <a:defRPr i="0">
                <a:effectLst/>
              </a:defRPr>
            </a:lvl1pPr>
          </a:lstStyle>
          <a:p>
            <a:pPr algn="r">
              <a:defRPr/>
            </a:pPr>
            <a:fld id="{B8477CA6-37AB-49C2-B88B-8C89FDB7A7DF}" type="slidenum">
              <a:rPr lang="en-US" sz="1200" smtClean="0">
                <a:latin typeface="Arial" panose="020B0604020202020204" pitchFamily="34" charset="0"/>
                <a:cs typeface="Arial" panose="020B0604020202020204" pitchFamily="34" charset="0"/>
              </a:rPr>
              <a:pPr algn="r">
                <a:defRPr/>
              </a:pPr>
              <a:t>15</a:t>
            </a:fld>
            <a:endParaRPr lang="en-US" sz="1200" dirty="0">
              <a:latin typeface="Arial" panose="020B0604020202020204" pitchFamily="34" charset="0"/>
              <a:cs typeface="Arial" panose="020B0604020202020204" pitchFamily="34" charset="0"/>
            </a:endParaRPr>
          </a:p>
        </p:txBody>
      </p:sp>
      <p:cxnSp>
        <p:nvCxnSpPr>
          <p:cNvPr id="8" name="Straight Connector 7"/>
          <p:cNvCxnSpPr/>
          <p:nvPr/>
        </p:nvCxnSpPr>
        <p:spPr>
          <a:xfrm>
            <a:off x="533399" y="1171369"/>
            <a:ext cx="7975600" cy="0"/>
          </a:xfrm>
          <a:prstGeom prst="line">
            <a:avLst/>
          </a:prstGeom>
          <a:ln w="25400">
            <a:solidFill>
              <a:schemeClr val="tx1"/>
            </a:solidFill>
          </a:ln>
          <a:effectLst/>
        </p:spPr>
        <p:style>
          <a:lnRef idx="3">
            <a:schemeClr val="accent5"/>
          </a:lnRef>
          <a:fillRef idx="0">
            <a:schemeClr val="accent5"/>
          </a:fillRef>
          <a:effectRef idx="2">
            <a:schemeClr val="accent5"/>
          </a:effectRef>
          <a:fontRef idx="minor">
            <a:schemeClr val="tx1"/>
          </a:fontRef>
        </p:style>
      </p:cxnSp>
      <p:sp>
        <p:nvSpPr>
          <p:cNvPr id="9" name="TextBox 8"/>
          <p:cNvSpPr txBox="1"/>
          <p:nvPr/>
        </p:nvSpPr>
        <p:spPr>
          <a:xfrm>
            <a:off x="2007530" y="610686"/>
            <a:ext cx="5027338" cy="553998"/>
          </a:xfrm>
          <a:prstGeom prst="rect">
            <a:avLst/>
          </a:prstGeom>
          <a:noFill/>
        </p:spPr>
        <p:txBody>
          <a:bodyPr wrap="none" rtlCol="0">
            <a:spAutoFit/>
          </a:bodyPr>
          <a:lstStyle/>
          <a:p>
            <a:pPr lvl="1" algn="ctr"/>
            <a:r>
              <a:rPr lang="en-US" sz="3000" dirty="0" smtClean="0">
                <a:effectLst/>
                <a:latin typeface="Century Gothic" panose="020B0502020202020204" pitchFamily="34" charset="0"/>
              </a:rPr>
              <a:t>Public Health Headlines</a:t>
            </a:r>
            <a:endParaRPr lang="en-US" sz="3000" dirty="0">
              <a:effectLst/>
              <a:latin typeface="Century Gothic" panose="020B0502020202020204" pitchFamily="34" charset="0"/>
            </a:endParaRPr>
          </a:p>
        </p:txBody>
      </p:sp>
    </p:spTree>
    <p:extLst>
      <p:ext uri="{BB962C8B-B14F-4D97-AF65-F5344CB8AC3E}">
        <p14:creationId xmlns:p14="http://schemas.microsoft.com/office/powerpoint/2010/main" val="10615669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19100" y="546100"/>
            <a:ext cx="8178800" cy="5270500"/>
          </a:xfrm>
          <a:prstGeom prst="rect">
            <a:avLst/>
          </a:prstGeom>
          <a:ln>
            <a:solidFill>
              <a:schemeClr val="accent1"/>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cxnSp>
        <p:nvCxnSpPr>
          <p:cNvPr id="11" name="Straight Connector 10"/>
          <p:cNvCxnSpPr/>
          <p:nvPr/>
        </p:nvCxnSpPr>
        <p:spPr>
          <a:xfrm>
            <a:off x="2305050" y="1913578"/>
            <a:ext cx="4406900" cy="0"/>
          </a:xfrm>
          <a:prstGeom prst="line">
            <a:avLst/>
          </a:prstGeom>
          <a:ln>
            <a:solidFill>
              <a:srgbClr val="0039A6"/>
            </a:solidFill>
          </a:ln>
          <a:effectLst/>
        </p:spPr>
        <p:style>
          <a:lnRef idx="3">
            <a:schemeClr val="accent1"/>
          </a:lnRef>
          <a:fillRef idx="0">
            <a:schemeClr val="accent1"/>
          </a:fillRef>
          <a:effectRef idx="2">
            <a:schemeClr val="accent1"/>
          </a:effectRef>
          <a:fontRef idx="minor">
            <a:schemeClr val="tx1"/>
          </a:fontRef>
        </p:style>
      </p:cxnSp>
      <p:pic>
        <p:nvPicPr>
          <p:cNvPr id="135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474" y="609600"/>
            <a:ext cx="1645920" cy="349871"/>
          </a:xfrm>
          <a:prstGeom prst="rect">
            <a:avLst/>
          </a:prstGeom>
          <a:ln>
            <a:noFill/>
          </a:ln>
          <a:effectLst>
            <a:outerShdw blurRad="292100" dist="139700" dir="2700000" algn="tl" rotWithShape="0">
              <a:srgbClr val="333333">
                <a:alpha val="65000"/>
              </a:srgbClr>
            </a:outerShdw>
          </a:effectLst>
          <a:extLst/>
        </p:spPr>
      </p:pic>
      <p:sp>
        <p:nvSpPr>
          <p:cNvPr id="10" name="TextBox 9"/>
          <p:cNvSpPr txBox="1"/>
          <p:nvPr/>
        </p:nvSpPr>
        <p:spPr>
          <a:xfrm>
            <a:off x="2165947" y="1082581"/>
            <a:ext cx="4643957" cy="830997"/>
          </a:xfrm>
          <a:prstGeom prst="rect">
            <a:avLst/>
          </a:prstGeom>
          <a:solidFill>
            <a:schemeClr val="bg1"/>
          </a:solidFill>
        </p:spPr>
        <p:txBody>
          <a:bodyPr wrap="square" rtlCol="0">
            <a:spAutoFit/>
          </a:bodyPr>
          <a:lstStyle/>
          <a:p>
            <a:pPr algn="ctr"/>
            <a:r>
              <a:rPr lang="en-US" sz="2400" dirty="0" smtClean="0">
                <a:solidFill>
                  <a:srgbClr val="000000"/>
                </a:solidFill>
                <a:effectLst/>
                <a:latin typeface="Gisha" panose="020B0502040204020203" pitchFamily="34" charset="-79"/>
                <a:cs typeface="Gisha" panose="020B0502040204020203" pitchFamily="34" charset="-79"/>
              </a:rPr>
              <a:t>Number of Rare </a:t>
            </a:r>
            <a:r>
              <a:rPr lang="en-US" sz="2400" i="1" dirty="0" smtClean="0">
                <a:solidFill>
                  <a:srgbClr val="000000"/>
                </a:solidFill>
                <a:effectLst/>
                <a:latin typeface="Gisha" panose="020B0502040204020203" pitchFamily="34" charset="-79"/>
                <a:cs typeface="Gisha" panose="020B0502040204020203" pitchFamily="34" charset="-79"/>
              </a:rPr>
              <a:t>E. Coli </a:t>
            </a:r>
            <a:r>
              <a:rPr lang="en-US" sz="2400" dirty="0" smtClean="0">
                <a:solidFill>
                  <a:srgbClr val="000000"/>
                </a:solidFill>
                <a:effectLst/>
                <a:latin typeface="Gisha" panose="020B0502040204020203" pitchFamily="34" charset="-79"/>
                <a:cs typeface="Gisha" panose="020B0502040204020203" pitchFamily="34" charset="-79"/>
              </a:rPr>
              <a:t>Cases </a:t>
            </a:r>
            <a:endParaRPr lang="en-US" sz="2400" dirty="0">
              <a:solidFill>
                <a:srgbClr val="000000"/>
              </a:solidFill>
              <a:effectLst/>
              <a:latin typeface="Gisha" panose="020B0502040204020203" pitchFamily="34" charset="-79"/>
              <a:cs typeface="Gisha" panose="020B0502040204020203" pitchFamily="34" charset="-79"/>
            </a:endParaRPr>
          </a:p>
          <a:p>
            <a:pPr algn="ctr"/>
            <a:r>
              <a:rPr lang="en-US" sz="2400" dirty="0" smtClean="0">
                <a:solidFill>
                  <a:srgbClr val="000000"/>
                </a:solidFill>
                <a:effectLst/>
                <a:latin typeface="Gisha" panose="020B0502040204020203" pitchFamily="34" charset="-79"/>
                <a:cs typeface="Gisha" panose="020B0502040204020203" pitchFamily="34" charset="-79"/>
              </a:rPr>
              <a:t>In U.S. Rose Last Year</a:t>
            </a:r>
            <a:endParaRPr lang="en-US" sz="2400" dirty="0">
              <a:solidFill>
                <a:srgbClr val="000000"/>
              </a:solidFill>
              <a:effectLst/>
              <a:latin typeface="Gisha" panose="020B0502040204020203" pitchFamily="34" charset="-79"/>
              <a:cs typeface="Gisha" panose="020B0502040204020203" pitchFamily="34" charset="-79"/>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3" name="Slide Number Placeholder 2"/>
          <p:cNvSpPr>
            <a:spLocks noGrp="1"/>
          </p:cNvSpPr>
          <p:nvPr>
            <p:ph type="sldNum" sz="quarter" idx="12"/>
          </p:nvPr>
        </p:nvSpPr>
        <p:spPr>
          <a:xfrm>
            <a:off x="6594475" y="6181725"/>
            <a:ext cx="2133600" cy="476250"/>
          </a:xfrm>
          <a:prstGeom prst="rect">
            <a:avLst/>
          </a:prstGeom>
        </p:spPr>
        <p:txBody>
          <a:bodyPr/>
          <a:lstStyle>
            <a:lvl1pPr>
              <a:defRPr i="0">
                <a:effectLst/>
              </a:defRPr>
            </a:lvl1pPr>
          </a:lstStyle>
          <a:p>
            <a:pPr algn="r">
              <a:defRPr/>
            </a:pPr>
            <a:fld id="{B8477CA6-37AB-49C2-B88B-8C89FDB7A7DF}" type="slidenum">
              <a:rPr lang="en-US" sz="1200" smtClean="0">
                <a:latin typeface="Arial" panose="020B0604020202020204" pitchFamily="34" charset="0"/>
                <a:cs typeface="Arial" panose="020B0604020202020204" pitchFamily="34" charset="0"/>
              </a:rPr>
              <a:pPr algn="r">
                <a:defRPr/>
              </a:pPr>
              <a:t>16</a:t>
            </a:fld>
            <a:endParaRPr lang="en-US" sz="1200" dirty="0">
              <a:latin typeface="Arial" panose="020B0604020202020204" pitchFamily="34" charset="0"/>
              <a:cs typeface="Arial" panose="020B0604020202020204" pitchFamily="34" charset="0"/>
            </a:endParaRPr>
          </a:p>
        </p:txBody>
      </p:sp>
      <p:sp>
        <p:nvSpPr>
          <p:cNvPr id="7" name="Rectangle 6"/>
          <p:cNvSpPr/>
          <p:nvPr/>
        </p:nvSpPr>
        <p:spPr>
          <a:xfrm>
            <a:off x="419100" y="6077875"/>
            <a:ext cx="7358733" cy="400110"/>
          </a:xfrm>
          <a:prstGeom prst="rect">
            <a:avLst/>
          </a:prstGeom>
        </p:spPr>
        <p:txBody>
          <a:bodyPr wrap="square">
            <a:spAutoFit/>
          </a:bodyPr>
          <a:lstStyle/>
          <a:p>
            <a:r>
              <a:rPr lang="en-US" sz="1000" dirty="0" smtClean="0">
                <a:effectLst/>
                <a:latin typeface="Arial" panose="020B0604020202020204" pitchFamily="34" charset="0"/>
                <a:cs typeface="Arial" panose="020B0604020202020204" pitchFamily="34" charset="0"/>
              </a:rPr>
              <a:t>Neuman W. </a:t>
            </a:r>
            <a:r>
              <a:rPr lang="en-US" sz="1000" dirty="0">
                <a:solidFill>
                  <a:srgbClr val="0039A6"/>
                </a:solidFill>
                <a:effectLst/>
                <a:latin typeface="Gisha" panose="020B0502040204020203" pitchFamily="34" charset="-79"/>
                <a:cs typeface="Gisha" panose="020B0502040204020203" pitchFamily="34" charset="-79"/>
              </a:rPr>
              <a:t>Number of Rare </a:t>
            </a:r>
            <a:r>
              <a:rPr lang="en-US" sz="1000" i="1" dirty="0">
                <a:solidFill>
                  <a:srgbClr val="0039A6"/>
                </a:solidFill>
                <a:effectLst/>
                <a:latin typeface="Gisha" panose="020B0502040204020203" pitchFamily="34" charset="-79"/>
                <a:cs typeface="Gisha" panose="020B0502040204020203" pitchFamily="34" charset="-79"/>
              </a:rPr>
              <a:t>E. Coli </a:t>
            </a:r>
            <a:r>
              <a:rPr lang="en-US" sz="1000" dirty="0">
                <a:solidFill>
                  <a:srgbClr val="0039A6"/>
                </a:solidFill>
                <a:effectLst/>
                <a:latin typeface="Gisha" panose="020B0502040204020203" pitchFamily="34" charset="-79"/>
                <a:cs typeface="Gisha" panose="020B0502040204020203" pitchFamily="34" charset="-79"/>
              </a:rPr>
              <a:t>Cases </a:t>
            </a:r>
            <a:r>
              <a:rPr lang="en-US" sz="1000" dirty="0" smtClean="0">
                <a:solidFill>
                  <a:srgbClr val="0039A6"/>
                </a:solidFill>
                <a:effectLst/>
                <a:latin typeface="Gisha" panose="020B0502040204020203" pitchFamily="34" charset="-79"/>
                <a:cs typeface="Gisha" panose="020B0502040204020203" pitchFamily="34" charset="-79"/>
              </a:rPr>
              <a:t>In </a:t>
            </a:r>
            <a:r>
              <a:rPr lang="en-US" sz="1000" dirty="0">
                <a:solidFill>
                  <a:srgbClr val="0039A6"/>
                </a:solidFill>
                <a:effectLst/>
                <a:latin typeface="Gisha" panose="020B0502040204020203" pitchFamily="34" charset="-79"/>
                <a:cs typeface="Gisha" panose="020B0502040204020203" pitchFamily="34" charset="-79"/>
              </a:rPr>
              <a:t>U.S. Rose Last </a:t>
            </a:r>
            <a:r>
              <a:rPr lang="en-US" sz="1000" dirty="0" smtClean="0">
                <a:solidFill>
                  <a:srgbClr val="0039A6"/>
                </a:solidFill>
                <a:effectLst/>
                <a:latin typeface="Gisha" panose="020B0502040204020203" pitchFamily="34" charset="-79"/>
                <a:cs typeface="Gisha" panose="020B0502040204020203" pitchFamily="34" charset="-79"/>
              </a:rPr>
              <a:t>Year. </a:t>
            </a:r>
            <a:r>
              <a:rPr lang="en-US" sz="1000" i="1" dirty="0" smtClean="0">
                <a:solidFill>
                  <a:srgbClr val="0039A6"/>
                </a:solidFill>
                <a:effectLst/>
                <a:latin typeface="Gisha" panose="020B0502040204020203" pitchFamily="34" charset="-79"/>
                <a:cs typeface="Gisha" panose="020B0502040204020203" pitchFamily="34" charset="-79"/>
              </a:rPr>
              <a:t>The New York Times</a:t>
            </a:r>
            <a:r>
              <a:rPr lang="en-US" sz="1000" dirty="0" smtClean="0">
                <a:solidFill>
                  <a:srgbClr val="0039A6"/>
                </a:solidFill>
                <a:effectLst/>
                <a:latin typeface="Gisha" panose="020B0502040204020203" pitchFamily="34" charset="-79"/>
                <a:cs typeface="Gisha" panose="020B0502040204020203" pitchFamily="34" charset="-79"/>
              </a:rPr>
              <a:t>. June 7, 2011</a:t>
            </a:r>
            <a:r>
              <a:rPr lang="en-US" sz="1000" dirty="0" smtClean="0">
                <a:effectLst/>
                <a:latin typeface="Arial" panose="020B0604020202020204" pitchFamily="34" charset="0"/>
                <a:cs typeface="Arial" panose="020B0604020202020204" pitchFamily="34" charset="0"/>
              </a:rPr>
              <a:t>. </a:t>
            </a:r>
            <a:r>
              <a:rPr lang="en-US" sz="1000" dirty="0">
                <a:effectLst/>
                <a:latin typeface="Arial" panose="020B0604020202020204" pitchFamily="34" charset="0"/>
                <a:cs typeface="Arial" panose="020B0604020202020204" pitchFamily="34" charset="0"/>
              </a:rPr>
              <a:t>http://</a:t>
            </a:r>
            <a:r>
              <a:rPr lang="en-US" sz="1000" dirty="0" smtClean="0">
                <a:effectLst/>
                <a:latin typeface="Arial" panose="020B0604020202020204" pitchFamily="34" charset="0"/>
                <a:cs typeface="Arial" panose="020B0604020202020204" pitchFamily="34" charset="0"/>
              </a:rPr>
              <a:t>www.nytimes.com</a:t>
            </a:r>
            <a:r>
              <a:rPr lang="en-US" sz="1000" dirty="0">
                <a:effectLst/>
                <a:latin typeface="Arial" panose="020B0604020202020204" pitchFamily="34" charset="0"/>
                <a:cs typeface="Arial" panose="020B0604020202020204" pitchFamily="34" charset="0"/>
              </a:rPr>
              <a:t>. Accessed </a:t>
            </a:r>
            <a:r>
              <a:rPr lang="en-US" sz="1000" dirty="0" smtClean="0">
                <a:effectLst/>
                <a:latin typeface="Arial" panose="020B0604020202020204" pitchFamily="34" charset="0"/>
                <a:cs typeface="Arial" panose="020B0604020202020204" pitchFamily="34" charset="0"/>
              </a:rPr>
              <a:t>July 8, 2014.</a:t>
            </a:r>
            <a:endParaRPr lang="en-US" sz="1000" dirty="0">
              <a:latin typeface="Arial" panose="020B0604020202020204" pitchFamily="34" charset="0"/>
              <a:cs typeface="Arial" panose="020B0604020202020204" pitchFamily="34" charset="0"/>
            </a:endParaRPr>
          </a:p>
        </p:txBody>
      </p:sp>
      <p:pic>
        <p:nvPicPr>
          <p:cNvPr id="4101" name="Picture 5" descr="Exerpt from New York Times article, highlighting the use of a national monitoring system for foodborne illness surveillance." title="Exerpt from New York Times Artic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1656" y="2278413"/>
            <a:ext cx="7913687" cy="3078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1292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29645" y="4883788"/>
            <a:ext cx="2986763" cy="400110"/>
          </a:xfrm>
          <a:prstGeom prst="rect">
            <a:avLst/>
          </a:prstGeom>
          <a:solidFill>
            <a:srgbClr val="FFFF00"/>
          </a:solidFill>
        </p:spPr>
        <p:txBody>
          <a:bodyPr wrap="square" rtlCol="0">
            <a:spAutoFit/>
          </a:bodyPr>
          <a:lstStyle/>
          <a:p>
            <a:endParaRPr lang="en-US" sz="2000" dirty="0">
              <a:solidFill>
                <a:srgbClr val="FF0000"/>
              </a:solidFill>
              <a:effectLst/>
              <a:latin typeface="+mn-lt"/>
            </a:endParaRPr>
          </a:p>
        </p:txBody>
      </p:sp>
      <p:pic>
        <p:nvPicPr>
          <p:cNvPr id="4" name="Picture 2" descr="Checkmark and notepad inside a circle." title="Knowledge Check Icon"/>
          <p:cNvPicPr>
            <a:picLocks noChangeAspect="1" noChangeArrowheads="1"/>
          </p:cNvPicPr>
          <p:nvPr/>
        </p:nvPicPr>
        <p:blipFill>
          <a:blip r:embed="rId3"/>
          <a:srcRect/>
          <a:stretch>
            <a:fillRect/>
          </a:stretch>
        </p:blipFill>
        <p:spPr bwMode="auto">
          <a:xfrm>
            <a:off x="558800" y="415979"/>
            <a:ext cx="741690" cy="741690"/>
          </a:xfrm>
          <a:prstGeom prst="rect">
            <a:avLst/>
          </a:prstGeom>
          <a:noFill/>
          <a:ln w="9525">
            <a:noFill/>
            <a:miter lim="800000"/>
            <a:headEnd/>
            <a:tailEnd/>
          </a:ln>
        </p:spPr>
      </p:pic>
      <p:cxnSp>
        <p:nvCxnSpPr>
          <p:cNvPr id="5" name="Straight Connector 4"/>
          <p:cNvCxnSpPr/>
          <p:nvPr/>
        </p:nvCxnSpPr>
        <p:spPr>
          <a:xfrm>
            <a:off x="558800" y="1219200"/>
            <a:ext cx="8051800" cy="0"/>
          </a:xfrm>
          <a:prstGeom prst="line">
            <a:avLst/>
          </a:prstGeom>
          <a:ln w="25400">
            <a:solidFill>
              <a:srgbClr val="0039A6"/>
            </a:solidFill>
          </a:ln>
          <a:effectLst/>
        </p:spPr>
        <p:style>
          <a:lnRef idx="3">
            <a:schemeClr val="dk1"/>
          </a:lnRef>
          <a:fillRef idx="0">
            <a:schemeClr val="dk1"/>
          </a:fillRef>
          <a:effectRef idx="2">
            <a:schemeClr val="dk1"/>
          </a:effectRef>
          <a:fontRef idx="minor">
            <a:schemeClr val="tx1"/>
          </a:fontRef>
        </p:style>
      </p:cxnSp>
      <p:sp>
        <p:nvSpPr>
          <p:cNvPr id="7" name="TextBox 6"/>
          <p:cNvSpPr txBox="1"/>
          <p:nvPr/>
        </p:nvSpPr>
        <p:spPr>
          <a:xfrm>
            <a:off x="729892" y="1293337"/>
            <a:ext cx="8113118" cy="4539704"/>
          </a:xfrm>
          <a:prstGeom prst="rect">
            <a:avLst/>
          </a:prstGeom>
          <a:noFill/>
        </p:spPr>
        <p:txBody>
          <a:bodyPr wrap="square" rtlCol="0">
            <a:spAutoFit/>
          </a:bodyPr>
          <a:lstStyle/>
          <a:p>
            <a:r>
              <a:rPr lang="en-US" sz="2400" dirty="0" smtClean="0">
                <a:effectLst/>
                <a:latin typeface="Century Gothic" panose="020B0502020202020204" pitchFamily="34" charset="0"/>
              </a:rPr>
              <a:t>Identify the surveillance uses that can be linked to </a:t>
            </a:r>
          </a:p>
          <a:p>
            <a:r>
              <a:rPr lang="en-US" sz="2400" dirty="0" smtClean="0">
                <a:effectLst/>
                <a:latin typeface="Century Gothic" panose="020B0502020202020204" pitchFamily="34" charset="0"/>
              </a:rPr>
              <a:t>the New York Times E. coli article.</a:t>
            </a:r>
          </a:p>
          <a:p>
            <a:endParaRPr lang="en-US" sz="2400" dirty="0">
              <a:effectLst/>
              <a:latin typeface="Century Gothic" panose="020B0502020202020204" pitchFamily="34" charset="0"/>
            </a:endParaRPr>
          </a:p>
          <a:p>
            <a:pPr lvl="1" indent="-285750" eaLnBrk="1" hangingPunct="1">
              <a:spcBef>
                <a:spcPts val="0"/>
              </a:spcBef>
              <a:spcAft>
                <a:spcPts val="600"/>
              </a:spcAft>
              <a:buAutoNum type="alphaUcPeriod"/>
            </a:pPr>
            <a:r>
              <a:rPr lang="en-US" sz="2300" dirty="0">
                <a:effectLst/>
                <a:latin typeface="Century Gothic" panose="020B0502020202020204" pitchFamily="34" charset="0"/>
              </a:rPr>
              <a:t> </a:t>
            </a:r>
            <a:r>
              <a:rPr lang="en-US" sz="2300" dirty="0" smtClean="0">
                <a:effectLst/>
                <a:latin typeface="Century Gothic" panose="020B0502020202020204" pitchFamily="34" charset="0"/>
              </a:rPr>
              <a:t> Measure </a:t>
            </a:r>
            <a:r>
              <a:rPr lang="en-US" sz="2300" dirty="0">
                <a:effectLst/>
                <a:latin typeface="Century Gothic" panose="020B0502020202020204" pitchFamily="34" charset="0"/>
              </a:rPr>
              <a:t>trends of a particular disease</a:t>
            </a:r>
          </a:p>
          <a:p>
            <a:pPr lvl="1" indent="-285750" eaLnBrk="1" hangingPunct="1">
              <a:spcBef>
                <a:spcPts val="0"/>
              </a:spcBef>
              <a:spcAft>
                <a:spcPts val="600"/>
              </a:spcAft>
              <a:buAutoNum type="alphaUcPeriod"/>
            </a:pPr>
            <a:r>
              <a:rPr lang="en-US" sz="2300" dirty="0" smtClean="0">
                <a:effectLst/>
                <a:latin typeface="Century Gothic" panose="020B0502020202020204" pitchFamily="34" charset="0"/>
              </a:rPr>
              <a:t>  </a:t>
            </a:r>
            <a:r>
              <a:rPr lang="en-US" sz="2300" dirty="0">
                <a:effectLst/>
                <a:latin typeface="Century Gothic" panose="020B0502020202020204" pitchFamily="34" charset="0"/>
              </a:rPr>
              <a:t>Estimate the magnitude of the problem</a:t>
            </a:r>
          </a:p>
          <a:p>
            <a:pPr lvl="1" indent="-342900" eaLnBrk="1" hangingPunct="1">
              <a:spcBef>
                <a:spcPts val="0"/>
              </a:spcBef>
              <a:spcAft>
                <a:spcPts val="600"/>
              </a:spcAft>
              <a:buAutoNum type="alphaUcPeriod"/>
            </a:pPr>
            <a:r>
              <a:rPr lang="en-US" sz="2300" dirty="0">
                <a:effectLst/>
                <a:latin typeface="Century Gothic" panose="020B0502020202020204" pitchFamily="34" charset="0"/>
              </a:rPr>
              <a:t> </a:t>
            </a:r>
            <a:r>
              <a:rPr lang="en-US" sz="2300" dirty="0" smtClean="0">
                <a:effectLst/>
                <a:latin typeface="Century Gothic" panose="020B0502020202020204" pitchFamily="34" charset="0"/>
              </a:rPr>
              <a:t> Monitor </a:t>
            </a:r>
            <a:r>
              <a:rPr lang="en-US" sz="2300" dirty="0">
                <a:effectLst/>
                <a:latin typeface="Century Gothic" panose="020B0502020202020204" pitchFamily="34" charset="0"/>
              </a:rPr>
              <a:t>changes in infectious and environmental</a:t>
            </a:r>
            <a:br>
              <a:rPr lang="en-US" sz="2300" dirty="0">
                <a:effectLst/>
                <a:latin typeface="Century Gothic" panose="020B0502020202020204" pitchFamily="34" charset="0"/>
              </a:rPr>
            </a:br>
            <a:r>
              <a:rPr lang="en-US" sz="2300" dirty="0" smtClean="0">
                <a:effectLst/>
                <a:latin typeface="Century Gothic" panose="020B0502020202020204" pitchFamily="34" charset="0"/>
              </a:rPr>
              <a:t>  agents</a:t>
            </a:r>
            <a:endParaRPr lang="en-US" sz="2300" dirty="0">
              <a:effectLst/>
              <a:latin typeface="Century Gothic" panose="020B0502020202020204" pitchFamily="34" charset="0"/>
            </a:endParaRPr>
          </a:p>
          <a:p>
            <a:pPr lvl="1" indent="-342900" eaLnBrk="1" hangingPunct="1">
              <a:spcBef>
                <a:spcPts val="0"/>
              </a:spcBef>
              <a:spcAft>
                <a:spcPts val="600"/>
              </a:spcAft>
              <a:buAutoNum type="alphaUcPeriod"/>
            </a:pPr>
            <a:r>
              <a:rPr lang="en-US" sz="2300" dirty="0" smtClean="0">
                <a:effectLst/>
                <a:latin typeface="Century Gothic" panose="020B0502020202020204" pitchFamily="34" charset="0"/>
              </a:rPr>
              <a:t>  Assess </a:t>
            </a:r>
            <a:r>
              <a:rPr lang="en-US" sz="2300" dirty="0">
                <a:effectLst/>
                <a:latin typeface="Century Gothic" panose="020B0502020202020204" pitchFamily="34" charset="0"/>
              </a:rPr>
              <a:t>effectiveness of programs and control </a:t>
            </a:r>
            <a:br>
              <a:rPr lang="en-US" sz="2300" dirty="0">
                <a:effectLst/>
                <a:latin typeface="Century Gothic" panose="020B0502020202020204" pitchFamily="34" charset="0"/>
              </a:rPr>
            </a:br>
            <a:r>
              <a:rPr lang="en-US" sz="2300" dirty="0" smtClean="0">
                <a:effectLst/>
                <a:latin typeface="Century Gothic" panose="020B0502020202020204" pitchFamily="34" charset="0"/>
              </a:rPr>
              <a:t>  measures</a:t>
            </a:r>
            <a:endParaRPr lang="en-US" sz="2300" dirty="0">
              <a:effectLst/>
              <a:latin typeface="Century Gothic" panose="020B0502020202020204" pitchFamily="34" charset="0"/>
            </a:endParaRPr>
          </a:p>
          <a:p>
            <a:pPr lvl="1" indent="-342900" eaLnBrk="1" hangingPunct="1">
              <a:spcBef>
                <a:spcPts val="0"/>
              </a:spcBef>
              <a:spcAft>
                <a:spcPts val="600"/>
              </a:spcAft>
              <a:buAutoNum type="alphaUcPeriod"/>
            </a:pPr>
            <a:r>
              <a:rPr lang="en-US" sz="2300" dirty="0" smtClean="0">
                <a:effectLst/>
                <a:latin typeface="Century Gothic" panose="020B0502020202020204" pitchFamily="34" charset="0"/>
              </a:rPr>
              <a:t> All </a:t>
            </a:r>
            <a:r>
              <a:rPr lang="en-US" sz="2300" dirty="0">
                <a:effectLst/>
                <a:latin typeface="Century Gothic" panose="020B0502020202020204" pitchFamily="34" charset="0"/>
              </a:rPr>
              <a:t>of the above</a:t>
            </a:r>
          </a:p>
          <a:p>
            <a:endParaRPr lang="en-US" sz="2400" dirty="0">
              <a:effectLst/>
              <a:latin typeface="Century Gothic" panose="020B0502020202020204" pitchFamily="34" charset="0"/>
            </a:endParaRPr>
          </a:p>
        </p:txBody>
      </p:sp>
      <p:sp>
        <p:nvSpPr>
          <p:cNvPr id="9" name="TextBox 8"/>
          <p:cNvSpPr txBox="1"/>
          <p:nvPr/>
        </p:nvSpPr>
        <p:spPr>
          <a:xfrm>
            <a:off x="1316365" y="525214"/>
            <a:ext cx="3658374" cy="553998"/>
          </a:xfrm>
          <a:prstGeom prst="rect">
            <a:avLst/>
          </a:prstGeom>
          <a:noFill/>
        </p:spPr>
        <p:txBody>
          <a:bodyPr wrap="none" rtlCol="0">
            <a:spAutoFit/>
          </a:bodyPr>
          <a:lstStyle/>
          <a:p>
            <a:r>
              <a:rPr lang="en-US" sz="3000" dirty="0" smtClean="0">
                <a:effectLst/>
                <a:latin typeface="Century Gothic" panose="020B0502020202020204" pitchFamily="34" charset="0"/>
              </a:rPr>
              <a:t>Knowledge Check</a:t>
            </a:r>
            <a:endParaRPr lang="en-US" sz="3000" dirty="0">
              <a:effectLst/>
              <a:latin typeface="Century Gothic" panose="020B0502020202020204" pitchFamily="34" charset="0"/>
            </a:endParaRPr>
          </a:p>
        </p:txBody>
      </p:sp>
      <p:sp>
        <p:nvSpPr>
          <p:cNvPr id="10" name="Slide Number Placeholder 2"/>
          <p:cNvSpPr>
            <a:spLocks noGrp="1"/>
          </p:cNvSpPr>
          <p:nvPr>
            <p:ph type="sldNum" sz="quarter" idx="12"/>
          </p:nvPr>
        </p:nvSpPr>
        <p:spPr>
          <a:xfrm>
            <a:off x="6594475" y="6181725"/>
            <a:ext cx="2133600" cy="476250"/>
          </a:xfrm>
          <a:prstGeom prst="rect">
            <a:avLst/>
          </a:prstGeom>
        </p:spPr>
        <p:txBody>
          <a:bodyPr/>
          <a:lstStyle>
            <a:lvl1pPr>
              <a:defRPr i="0">
                <a:effectLst/>
              </a:defRPr>
            </a:lvl1pPr>
          </a:lstStyle>
          <a:p>
            <a:pPr algn="r">
              <a:defRPr/>
            </a:pPr>
            <a:fld id="{B8477CA6-37AB-49C2-B88B-8C89FDB7A7DF}" type="slidenum">
              <a:rPr lang="en-US" sz="1200" smtClean="0">
                <a:latin typeface="Arial" panose="020B0604020202020204" pitchFamily="34" charset="0"/>
                <a:cs typeface="Arial" panose="020B0604020202020204" pitchFamily="34" charset="0"/>
              </a:rPr>
              <a:pPr algn="r">
                <a:defRPr/>
              </a:pPr>
              <a:t>17</a:t>
            </a:fld>
            <a:endParaRPr lang="en-US" sz="1200" dirty="0">
              <a:latin typeface="Arial" panose="020B0604020202020204" pitchFamily="34" charset="0"/>
              <a:cs typeface="Arial" panose="020B0604020202020204" pitchFamily="34" charset="0"/>
            </a:endParaRPr>
          </a:p>
        </p:txBody>
      </p:sp>
      <p:pic>
        <p:nvPicPr>
          <p:cNvPr id="6146" name="Picture 2" descr="Mark indicating the correct answer, E." title="Checkmar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5" y="4780462"/>
            <a:ext cx="609600"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53581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2427334" y="601737"/>
            <a:ext cx="4217941" cy="584775"/>
          </a:xfrm>
          <a:prstGeom prst="rect">
            <a:avLst/>
          </a:prstGeom>
          <a:noFill/>
          <a:ln w="19050">
            <a:noFill/>
          </a:ln>
        </p:spPr>
        <p:txBody>
          <a:bodyPr wrap="square" rtlCol="0">
            <a:spAutoFit/>
          </a:bodyPr>
          <a:lstStyle/>
          <a:p>
            <a:pPr algn="ctr"/>
            <a:r>
              <a:rPr lang="en-US" sz="3200" dirty="0" smtClean="0">
                <a:effectLst/>
                <a:latin typeface="Century Gothic" panose="020B0502020202020204" pitchFamily="34" charset="0"/>
              </a:rPr>
              <a:t>Topic 4</a:t>
            </a:r>
          </a:p>
        </p:txBody>
      </p:sp>
      <p:sp>
        <p:nvSpPr>
          <p:cNvPr id="6" name="TextBox 5"/>
          <p:cNvSpPr txBox="1"/>
          <p:nvPr/>
        </p:nvSpPr>
        <p:spPr>
          <a:xfrm>
            <a:off x="1963216" y="1235882"/>
            <a:ext cx="5260234" cy="1077218"/>
          </a:xfrm>
          <a:prstGeom prst="rect">
            <a:avLst/>
          </a:prstGeom>
          <a:noFill/>
        </p:spPr>
        <p:txBody>
          <a:bodyPr wrap="square" rtlCol="0">
            <a:spAutoFit/>
          </a:bodyPr>
          <a:lstStyle/>
          <a:p>
            <a:pPr algn="ctr"/>
            <a:r>
              <a:rPr lang="en-US" sz="3200" dirty="0" smtClean="0">
                <a:solidFill>
                  <a:srgbClr val="00439B"/>
                </a:solidFill>
                <a:effectLst/>
                <a:latin typeface="Century Gothic" panose="020B0502020202020204" pitchFamily="34" charset="0"/>
              </a:rPr>
              <a:t>Public Health Surveillance</a:t>
            </a:r>
          </a:p>
          <a:p>
            <a:pPr algn="ctr"/>
            <a:r>
              <a:rPr lang="en-US" sz="3200" dirty="0" smtClean="0">
                <a:solidFill>
                  <a:srgbClr val="00439B"/>
                </a:solidFill>
                <a:effectLst/>
                <a:latin typeface="Century Gothic" panose="020B0502020202020204" pitchFamily="34" charset="0"/>
              </a:rPr>
              <a:t>Legal Basis</a:t>
            </a:r>
            <a:endParaRPr lang="en-US" sz="3200" dirty="0">
              <a:solidFill>
                <a:srgbClr val="00439B"/>
              </a:solidFill>
              <a:effectLst/>
              <a:latin typeface="Century Gothic" panose="020B0502020202020204" pitchFamily="34" charset="0"/>
            </a:endParaRPr>
          </a:p>
        </p:txBody>
      </p:sp>
      <p:sp>
        <p:nvSpPr>
          <p:cNvPr id="8" name="Slide Number Placeholder 2"/>
          <p:cNvSpPr txBox="1">
            <a:spLocks/>
          </p:cNvSpPr>
          <p:nvPr/>
        </p:nvSpPr>
        <p:spPr>
          <a:xfrm>
            <a:off x="6594475" y="6181725"/>
            <a:ext cx="2133600" cy="476250"/>
          </a:xfrm>
          <a:prstGeom prst="rect">
            <a:avLst/>
          </a:prstGeom>
        </p:spPr>
        <p:txBody>
          <a:bodyPr/>
          <a:lstStyle>
            <a:defPPr>
              <a:defRPr lang="en-US"/>
            </a:defPPr>
            <a:lvl1pPr algn="l" rtl="0" fontAlgn="base">
              <a:spcBef>
                <a:spcPct val="0"/>
              </a:spcBef>
              <a:spcAft>
                <a:spcPct val="0"/>
              </a:spcAft>
              <a:defRPr sz="2800" i="0" kern="1200">
                <a:solidFill>
                  <a:schemeClr val="tx1"/>
                </a:solidFill>
                <a:effectLst/>
                <a:latin typeface="Times New Roman" pitchFamily="18" charset="0"/>
                <a:ea typeface="+mn-ea"/>
                <a:cs typeface="Times New Roman" pitchFamily="18" charset="0"/>
              </a:defRPr>
            </a:lvl1pPr>
            <a:lvl2pPr marL="4572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2pPr>
            <a:lvl3pPr marL="9144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3pPr>
            <a:lvl4pPr marL="13716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4pPr>
            <a:lvl5pPr marL="18288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5pPr>
            <a:lvl6pPr marL="22860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6pPr>
            <a:lvl7pPr marL="27432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7pPr>
            <a:lvl8pPr marL="32004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8pPr>
            <a:lvl9pPr marL="36576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9pPr>
          </a:lstStyle>
          <a:p>
            <a:pPr algn="r">
              <a:defRPr/>
            </a:pPr>
            <a:fld id="{B8477CA6-37AB-49C2-B88B-8C89FDB7A7DF}" type="slidenum">
              <a:rPr lang="en-US" sz="1200" smtClean="0">
                <a:latin typeface="Arial" panose="020B0604020202020204" pitchFamily="34" charset="0"/>
                <a:cs typeface="Arial" panose="020B0604020202020204" pitchFamily="34" charset="0"/>
              </a:rPr>
              <a:pPr algn="r">
                <a:defRPr/>
              </a:pPr>
              <a:t>18</a:t>
            </a:fld>
            <a:endParaRPr lang="en-US" sz="1200" dirty="0">
              <a:latin typeface="Arial" panose="020B0604020202020204" pitchFamily="34" charset="0"/>
              <a:cs typeface="Arial" panose="020B0604020202020204" pitchFamily="34" charset="0"/>
            </a:endParaRPr>
          </a:p>
        </p:txBody>
      </p:sp>
      <p:pic>
        <p:nvPicPr>
          <p:cNvPr id="3" name="Picture 2" descr="Image of two law books with a judge's gavel leaning on the top book." title="Law Book and Judge's Gavel"/>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3007" y="2587777"/>
            <a:ext cx="3480652" cy="3085123"/>
          </a:xfrm>
          <a:prstGeom prst="rect">
            <a:avLst/>
          </a:prstGeom>
        </p:spPr>
      </p:pic>
    </p:spTree>
    <p:extLst>
      <p:ext uri="{BB962C8B-B14F-4D97-AF65-F5344CB8AC3E}">
        <p14:creationId xmlns:p14="http://schemas.microsoft.com/office/powerpoint/2010/main" val="6477693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An image of the US Department of Health and Human Services and CDC logos side by side." title="The HHS and CDC Log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744913"/>
            <a:ext cx="2336800" cy="1560273"/>
          </a:xfrm>
          <a:prstGeom prst="rect">
            <a:avLst/>
          </a:prstGeom>
          <a:ln w="25400">
            <a:solidFill>
              <a:srgbClr val="0039A6"/>
            </a:solidFill>
            <a:miter lim="800000"/>
            <a:headEnd/>
            <a:tailEnd/>
          </a:ln>
          <a:effectLst/>
          <a:extLst>
            <a:ext uri="{909E8E84-426E-40DD-AFC4-6F175D3DCCD1}">
              <a14:hiddenFill xmlns:a14="http://schemas.microsoft.com/office/drawing/2010/main">
                <a:solidFill>
                  <a:schemeClr val="accent1"/>
                </a:solidFill>
              </a14:hiddenFill>
            </a:ext>
          </a:extLst>
        </p:spPr>
      </p:pic>
      <p:sp>
        <p:nvSpPr>
          <p:cNvPr id="3" name="Content Placeholder 2"/>
          <p:cNvSpPr>
            <a:spLocks noGrp="1"/>
          </p:cNvSpPr>
          <p:nvPr>
            <p:ph idx="1"/>
          </p:nvPr>
        </p:nvSpPr>
        <p:spPr>
          <a:xfrm>
            <a:off x="3537047" y="1863484"/>
            <a:ext cx="5454553" cy="3441701"/>
          </a:xfrm>
        </p:spPr>
        <p:txBody>
          <a:bodyPr/>
          <a:lstStyle/>
          <a:p>
            <a:pPr marL="0" indent="0">
              <a:spcBef>
                <a:spcPts val="0"/>
              </a:spcBef>
              <a:spcAft>
                <a:spcPts val="600"/>
              </a:spcAft>
              <a:buNone/>
            </a:pPr>
            <a:r>
              <a:rPr lang="en-US" b="0" dirty="0" smtClean="0">
                <a:solidFill>
                  <a:schemeClr val="tx1"/>
                </a:solidFill>
                <a:latin typeface="Century Gothic" panose="020B0502020202020204" pitchFamily="34" charset="0"/>
              </a:rPr>
              <a:t>States have authority based on</a:t>
            </a:r>
            <a:br>
              <a:rPr lang="en-US" b="0" dirty="0" smtClean="0">
                <a:solidFill>
                  <a:schemeClr val="tx1"/>
                </a:solidFill>
                <a:latin typeface="Century Gothic" panose="020B0502020202020204" pitchFamily="34" charset="0"/>
              </a:rPr>
            </a:br>
            <a:r>
              <a:rPr lang="en-US" b="0" dirty="0" smtClean="0">
                <a:solidFill>
                  <a:schemeClr val="tx1"/>
                </a:solidFill>
                <a:latin typeface="Century Gothic" panose="020B0502020202020204" pitchFamily="34" charset="0"/>
              </a:rPr>
              <a:t>the </a:t>
            </a:r>
            <a:r>
              <a:rPr lang="en-US" b="0" i="1" dirty="0" smtClean="0">
                <a:solidFill>
                  <a:schemeClr val="tx1"/>
                </a:solidFill>
                <a:latin typeface="Century Gothic" panose="020B0502020202020204" pitchFamily="34" charset="0"/>
              </a:rPr>
              <a:t>U.S. Constitution</a:t>
            </a:r>
            <a:r>
              <a:rPr lang="en-US" b="0" dirty="0" smtClean="0">
                <a:solidFill>
                  <a:schemeClr val="tx1"/>
                </a:solidFill>
                <a:latin typeface="Century Gothic" panose="020B0502020202020204" pitchFamily="34" charset="0"/>
              </a:rPr>
              <a:t> </a:t>
            </a:r>
          </a:p>
          <a:p>
            <a:pPr lvl="1">
              <a:spcBef>
                <a:spcPts val="0"/>
              </a:spcBef>
              <a:spcAft>
                <a:spcPts val="600"/>
              </a:spcAft>
              <a:buClr>
                <a:schemeClr val="tx1"/>
              </a:buClr>
              <a:buFont typeface="Arial" panose="020B0604020202020204" pitchFamily="34" charset="0"/>
              <a:buChar char="•"/>
            </a:pPr>
            <a:r>
              <a:rPr lang="en-US" dirty="0">
                <a:solidFill>
                  <a:schemeClr val="tx1"/>
                </a:solidFill>
                <a:latin typeface="Century Gothic" panose="020B0502020202020204" pitchFamily="34" charset="0"/>
              </a:rPr>
              <a:t>General welfare clause</a:t>
            </a:r>
          </a:p>
          <a:p>
            <a:pPr lvl="1">
              <a:spcBef>
                <a:spcPts val="0"/>
              </a:spcBef>
              <a:spcAft>
                <a:spcPts val="600"/>
              </a:spcAft>
              <a:buClr>
                <a:schemeClr val="tx1"/>
              </a:buClr>
              <a:buFont typeface="Arial" panose="020B0604020202020204" pitchFamily="34" charset="0"/>
              <a:buChar char="•"/>
            </a:pPr>
            <a:r>
              <a:rPr lang="en-US" dirty="0">
                <a:solidFill>
                  <a:schemeClr val="tx1"/>
                </a:solidFill>
                <a:latin typeface="Century Gothic" panose="020B0502020202020204" pitchFamily="34" charset="0"/>
              </a:rPr>
              <a:t>Interstate commerce </a:t>
            </a:r>
            <a:r>
              <a:rPr lang="en-US" dirty="0" smtClean="0">
                <a:solidFill>
                  <a:schemeClr val="tx1"/>
                </a:solidFill>
                <a:latin typeface="Century Gothic" panose="020B0502020202020204" pitchFamily="34" charset="0"/>
              </a:rPr>
              <a:t>clause</a:t>
            </a:r>
            <a:br>
              <a:rPr lang="en-US" dirty="0" smtClean="0">
                <a:solidFill>
                  <a:schemeClr val="tx1"/>
                </a:solidFill>
                <a:latin typeface="Century Gothic" panose="020B0502020202020204" pitchFamily="34" charset="0"/>
              </a:rPr>
            </a:br>
            <a:endParaRPr lang="en-US" dirty="0">
              <a:solidFill>
                <a:schemeClr val="tx1"/>
              </a:solidFill>
              <a:latin typeface="Century Gothic" panose="020B0502020202020204" pitchFamily="34" charset="0"/>
            </a:endParaRPr>
          </a:p>
          <a:p>
            <a:pPr marL="0" indent="0">
              <a:spcBef>
                <a:spcPts val="0"/>
              </a:spcBef>
              <a:spcAft>
                <a:spcPts val="600"/>
              </a:spcAft>
              <a:buNone/>
            </a:pPr>
            <a:r>
              <a:rPr lang="en-US" b="0" dirty="0" smtClean="0">
                <a:solidFill>
                  <a:schemeClr val="tx1"/>
                </a:solidFill>
                <a:latin typeface="Century Gothic" panose="020B0502020202020204" pitchFamily="34" charset="0"/>
              </a:rPr>
              <a:t>CDC responds when</a:t>
            </a:r>
          </a:p>
          <a:p>
            <a:pPr lvl="1">
              <a:spcBef>
                <a:spcPts val="0"/>
              </a:spcBef>
              <a:spcAft>
                <a:spcPts val="600"/>
              </a:spcAft>
              <a:buClr>
                <a:schemeClr val="tx1"/>
              </a:buClr>
              <a:buFont typeface="Arial" panose="020B0604020202020204" pitchFamily="34" charset="0"/>
              <a:buChar char="•"/>
            </a:pPr>
            <a:r>
              <a:rPr lang="en-US" dirty="0" smtClean="0">
                <a:solidFill>
                  <a:schemeClr val="tx1"/>
                </a:solidFill>
                <a:latin typeface="Century Gothic" panose="020B0502020202020204" pitchFamily="34" charset="0"/>
              </a:rPr>
              <a:t>disease </a:t>
            </a:r>
            <a:r>
              <a:rPr lang="en-US" dirty="0">
                <a:solidFill>
                  <a:schemeClr val="tx1"/>
                </a:solidFill>
                <a:latin typeface="Century Gothic" panose="020B0502020202020204" pitchFamily="34" charset="0"/>
              </a:rPr>
              <a:t>or condition has interstate implications</a:t>
            </a:r>
          </a:p>
          <a:p>
            <a:pPr lvl="1">
              <a:spcBef>
                <a:spcPts val="0"/>
              </a:spcBef>
              <a:spcAft>
                <a:spcPts val="600"/>
              </a:spcAft>
              <a:buClr>
                <a:schemeClr val="tx1"/>
              </a:buClr>
              <a:buFont typeface="Arial" panose="020B0604020202020204" pitchFamily="34" charset="0"/>
              <a:buChar char="•"/>
            </a:pPr>
            <a:r>
              <a:rPr lang="en-US" dirty="0" smtClean="0">
                <a:solidFill>
                  <a:schemeClr val="tx1"/>
                </a:solidFill>
                <a:latin typeface="Century Gothic" panose="020B0502020202020204" pitchFamily="34" charset="0"/>
              </a:rPr>
              <a:t>invited </a:t>
            </a:r>
            <a:r>
              <a:rPr lang="en-US" dirty="0">
                <a:solidFill>
                  <a:schemeClr val="tx1"/>
                </a:solidFill>
                <a:latin typeface="Century Gothic" panose="020B0502020202020204" pitchFamily="34" charset="0"/>
              </a:rPr>
              <a:t>by a state </a:t>
            </a:r>
          </a:p>
        </p:txBody>
      </p:sp>
      <p:cxnSp>
        <p:nvCxnSpPr>
          <p:cNvPr id="9" name="Straight Connector 8"/>
          <p:cNvCxnSpPr/>
          <p:nvPr/>
        </p:nvCxnSpPr>
        <p:spPr>
          <a:xfrm>
            <a:off x="558800" y="1587500"/>
            <a:ext cx="7975600" cy="0"/>
          </a:xfrm>
          <a:prstGeom prst="line">
            <a:avLst/>
          </a:prstGeom>
          <a:ln w="25400">
            <a:solidFill>
              <a:srgbClr val="0039A6"/>
            </a:solidFill>
          </a:ln>
          <a:effectLst/>
        </p:spPr>
        <p:style>
          <a:lnRef idx="3">
            <a:schemeClr val="accent5"/>
          </a:lnRef>
          <a:fillRef idx="0">
            <a:schemeClr val="accent5"/>
          </a:fillRef>
          <a:effectRef idx="2">
            <a:schemeClr val="accent5"/>
          </a:effectRef>
          <a:fontRef idx="minor">
            <a:schemeClr val="tx1"/>
          </a:fontRef>
        </p:style>
      </p:cxnSp>
      <p:pic>
        <p:nvPicPr>
          <p:cNvPr id="4098" name="Picture 2" descr="Image of the U.S. Constitution with &quot;We the People&quot; prominent." title="U.S. Constitu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801" y="1814513"/>
            <a:ext cx="2362201" cy="1560273"/>
          </a:xfrm>
          <a:prstGeom prst="rect">
            <a:avLst/>
          </a:prstGeom>
          <a:ln w="22225">
            <a:solidFill>
              <a:srgbClr val="0039A6"/>
            </a:solidFill>
            <a:miter lim="800000"/>
            <a:headEnd/>
            <a:tailEnd/>
          </a:ln>
          <a:effectLst/>
          <a:extLst>
            <a:ext uri="{909E8E84-426E-40DD-AFC4-6F175D3DCCD1}">
              <a14:hiddenFill xmlns:a14="http://schemas.microsoft.com/office/drawing/2010/main">
                <a:solidFill>
                  <a:schemeClr val="accent1"/>
                </a:solidFill>
              </a14:hiddenFill>
            </a:ext>
          </a:extLst>
        </p:spPr>
      </p:pic>
      <p:sp>
        <p:nvSpPr>
          <p:cNvPr id="7" name="TextBox 6"/>
          <p:cNvSpPr txBox="1"/>
          <p:nvPr/>
        </p:nvSpPr>
        <p:spPr>
          <a:xfrm>
            <a:off x="1532794" y="467158"/>
            <a:ext cx="6027612" cy="1015663"/>
          </a:xfrm>
          <a:prstGeom prst="rect">
            <a:avLst/>
          </a:prstGeom>
          <a:noFill/>
        </p:spPr>
        <p:txBody>
          <a:bodyPr wrap="none" rtlCol="0">
            <a:spAutoFit/>
          </a:bodyPr>
          <a:lstStyle/>
          <a:p>
            <a:pPr algn="ctr"/>
            <a:r>
              <a:rPr lang="en-US" sz="3000" dirty="0" smtClean="0">
                <a:effectLst/>
                <a:latin typeface="Century Gothic" panose="020B0502020202020204" pitchFamily="34" charset="0"/>
              </a:rPr>
              <a:t>Legal Authority for Conducting </a:t>
            </a:r>
            <a:br>
              <a:rPr lang="en-US" sz="3000" dirty="0" smtClean="0">
                <a:effectLst/>
                <a:latin typeface="Century Gothic" panose="020B0502020202020204" pitchFamily="34" charset="0"/>
              </a:rPr>
            </a:br>
            <a:r>
              <a:rPr lang="en-US" sz="3000" dirty="0" smtClean="0">
                <a:effectLst/>
                <a:latin typeface="Century Gothic" panose="020B0502020202020204" pitchFamily="34" charset="0"/>
              </a:rPr>
              <a:t>Public Health Surveillance</a:t>
            </a:r>
            <a:endParaRPr lang="en-US" sz="3000" dirty="0">
              <a:effectLst/>
              <a:latin typeface="Century Gothic" panose="020B0502020202020204" pitchFamily="34" charset="0"/>
            </a:endParaRPr>
          </a:p>
        </p:txBody>
      </p:sp>
      <p:sp>
        <p:nvSpPr>
          <p:cNvPr id="8" name="Slide Number Placeholder 2"/>
          <p:cNvSpPr>
            <a:spLocks noGrp="1"/>
          </p:cNvSpPr>
          <p:nvPr>
            <p:ph type="sldNum" sz="quarter" idx="12"/>
          </p:nvPr>
        </p:nvSpPr>
        <p:spPr>
          <a:xfrm>
            <a:off x="6594475" y="6181725"/>
            <a:ext cx="2133600" cy="476250"/>
          </a:xfrm>
          <a:prstGeom prst="rect">
            <a:avLst/>
          </a:prstGeom>
        </p:spPr>
        <p:txBody>
          <a:bodyPr/>
          <a:lstStyle>
            <a:lvl1pPr>
              <a:defRPr i="0">
                <a:effectLst/>
              </a:defRPr>
            </a:lvl1pPr>
          </a:lstStyle>
          <a:p>
            <a:pPr algn="r">
              <a:defRPr/>
            </a:pPr>
            <a:fld id="{B8477CA6-37AB-49C2-B88B-8C89FDB7A7DF}" type="slidenum">
              <a:rPr lang="en-US" sz="1200" smtClean="0">
                <a:latin typeface="Arial" panose="020B0604020202020204" pitchFamily="34" charset="0"/>
                <a:cs typeface="Arial" panose="020B0604020202020204" pitchFamily="34" charset="0"/>
              </a:rPr>
              <a:pPr algn="r">
                <a:defRPr/>
              </a:pPr>
              <a:t>19</a:t>
            </a:fld>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297576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a:off x="424425" y="1297815"/>
            <a:ext cx="8255000" cy="0"/>
          </a:xfrm>
          <a:prstGeom prst="line">
            <a:avLst/>
          </a:prstGeom>
          <a:ln w="25400">
            <a:solidFill>
              <a:srgbClr val="0039A6"/>
            </a:solidFill>
          </a:ln>
          <a:effectLst/>
        </p:spPr>
        <p:style>
          <a:lnRef idx="3">
            <a:schemeClr val="accent1"/>
          </a:lnRef>
          <a:fillRef idx="0">
            <a:schemeClr val="accent1"/>
          </a:fillRef>
          <a:effectRef idx="2">
            <a:schemeClr val="accent1"/>
          </a:effectRef>
          <a:fontRef idx="minor">
            <a:schemeClr val="tx1"/>
          </a:fontRef>
        </p:style>
      </p:cxnSp>
      <p:sp>
        <p:nvSpPr>
          <p:cNvPr id="12" name="TextBox 11"/>
          <p:cNvSpPr txBox="1"/>
          <p:nvPr/>
        </p:nvSpPr>
        <p:spPr>
          <a:xfrm>
            <a:off x="1539362" y="633804"/>
            <a:ext cx="6025125" cy="553998"/>
          </a:xfrm>
          <a:prstGeom prst="rect">
            <a:avLst/>
          </a:prstGeom>
          <a:noFill/>
          <a:ln w="19050">
            <a:noFill/>
          </a:ln>
        </p:spPr>
        <p:txBody>
          <a:bodyPr wrap="square" rtlCol="0">
            <a:spAutoFit/>
          </a:bodyPr>
          <a:lstStyle/>
          <a:p>
            <a:pPr algn="ctr"/>
            <a:r>
              <a:rPr lang="en-US" sz="3000" dirty="0" smtClean="0">
                <a:solidFill>
                  <a:srgbClr val="0039A6"/>
                </a:solidFill>
                <a:effectLst/>
                <a:latin typeface="Century Gothic" panose="020B0502020202020204" pitchFamily="34" charset="0"/>
              </a:rPr>
              <a:t>Course Topics</a:t>
            </a:r>
            <a:endParaRPr lang="en-US" sz="3000" dirty="0">
              <a:solidFill>
                <a:srgbClr val="0039A6"/>
              </a:solidFill>
              <a:effectLst/>
              <a:latin typeface="Century Gothic" panose="020B0502020202020204" pitchFamily="34" charset="0"/>
            </a:endParaRPr>
          </a:p>
        </p:txBody>
      </p:sp>
      <p:sp>
        <p:nvSpPr>
          <p:cNvPr id="6" name="Slide Number Placeholder 2"/>
          <p:cNvSpPr txBox="1">
            <a:spLocks/>
          </p:cNvSpPr>
          <p:nvPr/>
        </p:nvSpPr>
        <p:spPr>
          <a:xfrm>
            <a:off x="6594475" y="6181725"/>
            <a:ext cx="2133600" cy="476250"/>
          </a:xfrm>
          <a:prstGeom prst="rect">
            <a:avLst/>
          </a:prstGeom>
        </p:spPr>
        <p:txBody>
          <a:bodyPr/>
          <a:lstStyle>
            <a:defPPr>
              <a:defRPr lang="en-US"/>
            </a:defPPr>
            <a:lvl1pPr algn="l" rtl="0" fontAlgn="base">
              <a:spcBef>
                <a:spcPct val="0"/>
              </a:spcBef>
              <a:spcAft>
                <a:spcPct val="0"/>
              </a:spcAft>
              <a:defRPr sz="2800" i="0" kern="1200">
                <a:solidFill>
                  <a:schemeClr val="tx1"/>
                </a:solidFill>
                <a:effectLst/>
                <a:latin typeface="Times New Roman" pitchFamily="18" charset="0"/>
                <a:ea typeface="+mn-ea"/>
                <a:cs typeface="Times New Roman" pitchFamily="18" charset="0"/>
              </a:defRPr>
            </a:lvl1pPr>
            <a:lvl2pPr marL="4572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2pPr>
            <a:lvl3pPr marL="9144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3pPr>
            <a:lvl4pPr marL="13716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4pPr>
            <a:lvl5pPr marL="18288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5pPr>
            <a:lvl6pPr marL="22860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6pPr>
            <a:lvl7pPr marL="27432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7pPr>
            <a:lvl8pPr marL="32004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8pPr>
            <a:lvl9pPr marL="36576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9pPr>
          </a:lstStyle>
          <a:p>
            <a:pPr algn="r">
              <a:defRPr/>
            </a:pPr>
            <a:fld id="{B8477CA6-37AB-49C2-B88B-8C89FDB7A7DF}" type="slidenum">
              <a:rPr lang="en-US" sz="1200" smtClean="0">
                <a:latin typeface="Arial" panose="020B0604020202020204" pitchFamily="34" charset="0"/>
                <a:cs typeface="Arial" panose="020B0604020202020204" pitchFamily="34" charset="0"/>
              </a:rPr>
              <a:pPr algn="r">
                <a:defRPr/>
              </a:pPr>
              <a:t>2</a:t>
            </a:fld>
            <a:endParaRPr lang="en-US" sz="1200" dirty="0">
              <a:latin typeface="Arial" panose="020B0604020202020204" pitchFamily="34" charset="0"/>
              <a:cs typeface="Arial" panose="020B0604020202020204" pitchFamily="34" charset="0"/>
            </a:endParaRPr>
          </a:p>
        </p:txBody>
      </p:sp>
      <p:sp>
        <p:nvSpPr>
          <p:cNvPr id="2" name="Rectangle 1"/>
          <p:cNvSpPr/>
          <p:nvPr/>
        </p:nvSpPr>
        <p:spPr>
          <a:xfrm>
            <a:off x="924013" y="1395212"/>
            <a:ext cx="7255822" cy="954107"/>
          </a:xfrm>
          <a:prstGeom prst="rect">
            <a:avLst/>
          </a:prstGeom>
        </p:spPr>
        <p:txBody>
          <a:bodyPr wrap="square">
            <a:spAutoFit/>
          </a:bodyPr>
          <a:lstStyle/>
          <a:p>
            <a:pPr marL="0" indent="0" algn="ctr" fontAlgn="auto">
              <a:spcAft>
                <a:spcPts val="0"/>
              </a:spcAft>
              <a:buFont typeface="Wingdings" pitchFamily="2" charset="2"/>
              <a:buNone/>
            </a:pPr>
            <a:r>
              <a:rPr lang="en-US" spc="150" dirty="0">
                <a:ln w="11430"/>
                <a:solidFill>
                  <a:srgbClr val="0039A6"/>
                </a:solidFill>
                <a:effectLst/>
                <a:latin typeface="Century Gothic" panose="020B0502020202020204" pitchFamily="34" charset="0"/>
              </a:rPr>
              <a:t>Introduction </a:t>
            </a:r>
            <a:r>
              <a:rPr lang="en-US" spc="150" dirty="0" smtClean="0">
                <a:ln w="11430"/>
                <a:solidFill>
                  <a:srgbClr val="0039A6"/>
                </a:solidFill>
                <a:effectLst/>
                <a:latin typeface="Century Gothic" panose="020B0502020202020204" pitchFamily="34" charset="0"/>
              </a:rPr>
              <a:t>to </a:t>
            </a:r>
            <a:r>
              <a:rPr lang="en-US" spc="150" dirty="0">
                <a:ln w="11430"/>
                <a:solidFill>
                  <a:srgbClr val="0039A6"/>
                </a:solidFill>
                <a:effectLst/>
                <a:latin typeface="Century Gothic" panose="020B0502020202020204" pitchFamily="34" charset="0"/>
              </a:rPr>
              <a:t>Public Health Surveillance</a:t>
            </a:r>
          </a:p>
        </p:txBody>
      </p:sp>
      <p:sp>
        <p:nvSpPr>
          <p:cNvPr id="3" name="Rectangle 2"/>
          <p:cNvSpPr/>
          <p:nvPr/>
        </p:nvSpPr>
        <p:spPr>
          <a:xfrm>
            <a:off x="639149" y="2631434"/>
            <a:ext cx="7875459" cy="2677656"/>
          </a:xfrm>
          <a:prstGeom prst="rect">
            <a:avLst/>
          </a:prstGeom>
        </p:spPr>
        <p:txBody>
          <a:bodyPr wrap="square">
            <a:spAutoFit/>
          </a:bodyPr>
          <a:lstStyle/>
          <a:p>
            <a:pPr marL="457200" indent="-457200">
              <a:buFont typeface="+mj-lt"/>
              <a:buAutoNum type="arabicPeriod"/>
            </a:pPr>
            <a:r>
              <a:rPr lang="en-US" sz="2400" spc="150" dirty="0">
                <a:ln w="11430"/>
                <a:solidFill>
                  <a:srgbClr val="0039A6"/>
                </a:solidFill>
                <a:effectLst/>
                <a:latin typeface="Century Gothic" panose="020B0502020202020204" pitchFamily="34" charset="0"/>
              </a:rPr>
              <a:t>A Public Health Approach</a:t>
            </a:r>
          </a:p>
          <a:p>
            <a:pPr marL="457200" indent="-457200">
              <a:buFont typeface="+mj-lt"/>
              <a:buAutoNum type="arabicPeriod"/>
            </a:pPr>
            <a:r>
              <a:rPr lang="en-US" sz="2400" spc="150" dirty="0" smtClean="0">
                <a:ln w="11430"/>
                <a:solidFill>
                  <a:srgbClr val="0039A6"/>
                </a:solidFill>
                <a:effectLst/>
                <a:latin typeface="Century Gothic" panose="020B0502020202020204" pitchFamily="34" charset="0"/>
              </a:rPr>
              <a:t>What </a:t>
            </a:r>
            <a:r>
              <a:rPr lang="en-US" sz="2400" spc="150" dirty="0">
                <a:ln w="11430"/>
                <a:solidFill>
                  <a:srgbClr val="0039A6"/>
                </a:solidFill>
                <a:effectLst/>
                <a:latin typeface="Century Gothic" panose="020B0502020202020204" pitchFamily="34" charset="0"/>
              </a:rPr>
              <a:t>is Public Health Surveillance?</a:t>
            </a:r>
          </a:p>
          <a:p>
            <a:pPr marL="457200" indent="-457200">
              <a:buFont typeface="+mj-lt"/>
              <a:buAutoNum type="arabicPeriod"/>
            </a:pPr>
            <a:r>
              <a:rPr lang="en-US" sz="2400" spc="150" dirty="0" smtClean="0">
                <a:ln w="11430"/>
                <a:solidFill>
                  <a:srgbClr val="0039A6"/>
                </a:solidFill>
                <a:effectLst/>
                <a:latin typeface="Century Gothic" panose="020B0502020202020204" pitchFamily="34" charset="0"/>
              </a:rPr>
              <a:t>Public </a:t>
            </a:r>
            <a:r>
              <a:rPr lang="en-US" sz="2400" spc="150" dirty="0">
                <a:ln w="11430"/>
                <a:solidFill>
                  <a:srgbClr val="0039A6"/>
                </a:solidFill>
                <a:effectLst/>
                <a:latin typeface="Century Gothic" panose="020B0502020202020204" pitchFamily="34" charset="0"/>
              </a:rPr>
              <a:t>Health Surveillance Role and Uses</a:t>
            </a:r>
          </a:p>
          <a:p>
            <a:pPr marL="457200" indent="-457200">
              <a:buFont typeface="+mj-lt"/>
              <a:buAutoNum type="arabicPeriod"/>
            </a:pPr>
            <a:r>
              <a:rPr lang="en-US" sz="2400" spc="150" dirty="0" smtClean="0">
                <a:ln w="11430"/>
                <a:solidFill>
                  <a:srgbClr val="0039A6"/>
                </a:solidFill>
                <a:effectLst/>
                <a:latin typeface="Century Gothic" panose="020B0502020202020204" pitchFamily="34" charset="0"/>
              </a:rPr>
              <a:t>Public </a:t>
            </a:r>
            <a:r>
              <a:rPr lang="en-US" sz="2400" spc="150" dirty="0">
                <a:ln w="11430"/>
                <a:solidFill>
                  <a:srgbClr val="0039A6"/>
                </a:solidFill>
                <a:effectLst/>
                <a:latin typeface="Century Gothic" panose="020B0502020202020204" pitchFamily="34" charset="0"/>
              </a:rPr>
              <a:t>Health Surveillance Legal Basis</a:t>
            </a:r>
          </a:p>
          <a:p>
            <a:pPr marL="457200" indent="-457200">
              <a:buFont typeface="+mj-lt"/>
              <a:buAutoNum type="arabicPeriod"/>
            </a:pPr>
            <a:r>
              <a:rPr lang="en-US" sz="2400" spc="150" dirty="0" smtClean="0">
                <a:ln w="11430"/>
                <a:solidFill>
                  <a:srgbClr val="0039A6"/>
                </a:solidFill>
                <a:effectLst/>
                <a:latin typeface="Century Gothic" panose="020B0502020202020204" pitchFamily="34" charset="0"/>
              </a:rPr>
              <a:t>Public </a:t>
            </a:r>
            <a:r>
              <a:rPr lang="en-US" sz="2400" spc="150" dirty="0">
                <a:ln w="11430"/>
                <a:solidFill>
                  <a:srgbClr val="0039A6"/>
                </a:solidFill>
                <a:effectLst/>
                <a:latin typeface="Century Gothic" panose="020B0502020202020204" pitchFamily="34" charset="0"/>
              </a:rPr>
              <a:t>Health Surveillance Types and </a:t>
            </a:r>
            <a:br>
              <a:rPr lang="en-US" sz="2400" spc="150" dirty="0">
                <a:ln w="11430"/>
                <a:solidFill>
                  <a:srgbClr val="0039A6"/>
                </a:solidFill>
                <a:effectLst/>
                <a:latin typeface="Century Gothic" panose="020B0502020202020204" pitchFamily="34" charset="0"/>
              </a:rPr>
            </a:br>
            <a:r>
              <a:rPr lang="en-US" sz="2400" spc="150" dirty="0" smtClean="0">
                <a:ln w="11430"/>
                <a:solidFill>
                  <a:srgbClr val="0039A6"/>
                </a:solidFill>
                <a:effectLst/>
                <a:latin typeface="Century Gothic" panose="020B0502020202020204" pitchFamily="34" charset="0"/>
              </a:rPr>
              <a:t>Attributes</a:t>
            </a:r>
            <a:endParaRPr lang="en-US" sz="2400" spc="150" dirty="0">
              <a:ln w="11430"/>
              <a:solidFill>
                <a:srgbClr val="0039A6"/>
              </a:solidFill>
              <a:effectLst/>
              <a:latin typeface="Century Gothic" panose="020B0502020202020204" pitchFamily="34" charset="0"/>
            </a:endParaRPr>
          </a:p>
          <a:p>
            <a:pPr marL="457200" indent="-457200">
              <a:buFont typeface="+mj-lt"/>
              <a:buAutoNum type="arabicPeriod"/>
            </a:pPr>
            <a:r>
              <a:rPr lang="en-US" sz="2400" spc="150" dirty="0" smtClean="0">
                <a:ln w="11430"/>
                <a:solidFill>
                  <a:srgbClr val="0039A6"/>
                </a:solidFill>
                <a:effectLst/>
                <a:latin typeface="Century Gothic" panose="020B0502020202020204" pitchFamily="34" charset="0"/>
              </a:rPr>
              <a:t>Public </a:t>
            </a:r>
            <a:r>
              <a:rPr lang="en-US" sz="2400" spc="150" dirty="0">
                <a:ln w="11430"/>
                <a:solidFill>
                  <a:srgbClr val="0039A6"/>
                </a:solidFill>
                <a:effectLst/>
                <a:latin typeface="Century Gothic" panose="020B0502020202020204" pitchFamily="34" charset="0"/>
              </a:rPr>
              <a:t>Health Surveillance Process</a:t>
            </a:r>
          </a:p>
        </p:txBody>
      </p:sp>
    </p:spTree>
    <p:extLst>
      <p:ext uri="{BB962C8B-B14F-4D97-AF65-F5344CB8AC3E}">
        <p14:creationId xmlns:p14="http://schemas.microsoft.com/office/powerpoint/2010/main" val="16649524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09410" y="525213"/>
            <a:ext cx="8074379" cy="1015663"/>
          </a:xfrm>
          <a:prstGeom prst="rect">
            <a:avLst/>
          </a:prstGeom>
          <a:noFill/>
        </p:spPr>
        <p:txBody>
          <a:bodyPr wrap="square" rtlCol="0">
            <a:spAutoFit/>
          </a:bodyPr>
          <a:lstStyle/>
          <a:p>
            <a:pPr algn="ctr"/>
            <a:r>
              <a:rPr lang="en-US" sz="3000" dirty="0" smtClean="0">
                <a:effectLst/>
                <a:latin typeface="Century Gothic" panose="020B0502020202020204" pitchFamily="34" charset="0"/>
              </a:rPr>
              <a:t>State-Based Notifiable Disease</a:t>
            </a:r>
            <a:br>
              <a:rPr lang="en-US" sz="3000" dirty="0" smtClean="0">
                <a:effectLst/>
                <a:latin typeface="Century Gothic" panose="020B0502020202020204" pitchFamily="34" charset="0"/>
              </a:rPr>
            </a:br>
            <a:r>
              <a:rPr lang="en-US" sz="3000" dirty="0" smtClean="0">
                <a:effectLst/>
                <a:latin typeface="Century Gothic" panose="020B0502020202020204" pitchFamily="34" charset="0"/>
              </a:rPr>
              <a:t>Surveillance Systems</a:t>
            </a:r>
            <a:endParaRPr lang="en-US" sz="3000" dirty="0">
              <a:effectLst/>
              <a:latin typeface="Century Gothic" panose="020B0502020202020204" pitchFamily="34" charset="0"/>
            </a:endParaRPr>
          </a:p>
        </p:txBody>
      </p:sp>
      <p:sp>
        <p:nvSpPr>
          <p:cNvPr id="19459" name="Rectangle 3"/>
          <p:cNvSpPr>
            <a:spLocks noGrp="1" noChangeArrowheads="1"/>
          </p:cNvSpPr>
          <p:nvPr>
            <p:ph idx="1"/>
          </p:nvPr>
        </p:nvSpPr>
        <p:spPr>
          <a:xfrm>
            <a:off x="533399" y="1689100"/>
            <a:ext cx="7772400" cy="4495800"/>
          </a:xfrm>
        </p:spPr>
        <p:txBody>
          <a:bodyPr/>
          <a:lstStyle/>
          <a:p>
            <a:pPr eaLnBrk="1" hangingPunct="1">
              <a:spcBef>
                <a:spcPct val="10000"/>
              </a:spcBef>
              <a:spcAft>
                <a:spcPts val="600"/>
              </a:spcAft>
              <a:buFont typeface="Arial" panose="020B0604020202020204" pitchFamily="34" charset="0"/>
              <a:buChar char="•"/>
            </a:pPr>
            <a:r>
              <a:rPr lang="en-US" sz="2200" b="0" dirty="0" smtClean="0">
                <a:solidFill>
                  <a:schemeClr val="tx1"/>
                </a:solidFill>
                <a:latin typeface="Century Gothic" panose="020B0502020202020204" pitchFamily="34" charset="0"/>
              </a:rPr>
              <a:t>Mandated by state law or regulation</a:t>
            </a:r>
          </a:p>
          <a:p>
            <a:pPr eaLnBrk="1" hangingPunct="1">
              <a:spcBef>
                <a:spcPct val="40000"/>
              </a:spcBef>
              <a:spcAft>
                <a:spcPts val="600"/>
              </a:spcAft>
              <a:buFont typeface="Arial" panose="020B0604020202020204" pitchFamily="34" charset="0"/>
              <a:buChar char="•"/>
            </a:pPr>
            <a:r>
              <a:rPr lang="en-US" sz="2200" b="0" dirty="0" smtClean="0">
                <a:solidFill>
                  <a:schemeClr val="tx1"/>
                </a:solidFill>
                <a:latin typeface="Century Gothic" panose="020B0502020202020204" pitchFamily="34" charset="0"/>
              </a:rPr>
              <a:t>Health care providers, hospitals, and laboratories are required to report cases to the local health department (LHD)</a:t>
            </a:r>
          </a:p>
          <a:p>
            <a:pPr eaLnBrk="1" hangingPunct="1">
              <a:spcBef>
                <a:spcPct val="40000"/>
              </a:spcBef>
              <a:spcAft>
                <a:spcPts val="600"/>
              </a:spcAft>
              <a:buFont typeface="Arial" panose="020B0604020202020204" pitchFamily="34" charset="0"/>
              <a:buChar char="•"/>
            </a:pPr>
            <a:r>
              <a:rPr lang="en-US" sz="2200" b="0" dirty="0" smtClean="0">
                <a:solidFill>
                  <a:schemeClr val="tx1"/>
                </a:solidFill>
                <a:latin typeface="Century Gothic" panose="020B0502020202020204" pitchFamily="34" charset="0"/>
              </a:rPr>
              <a:t>The LHD is usually responsible for case investigation and action</a:t>
            </a:r>
          </a:p>
          <a:p>
            <a:pPr eaLnBrk="1" hangingPunct="1">
              <a:spcBef>
                <a:spcPct val="40000"/>
              </a:spcBef>
              <a:spcAft>
                <a:spcPts val="600"/>
              </a:spcAft>
              <a:buFont typeface="Arial" panose="020B0604020202020204" pitchFamily="34" charset="0"/>
              <a:buChar char="•"/>
            </a:pPr>
            <a:r>
              <a:rPr lang="en-US" sz="2200" b="0" dirty="0" smtClean="0">
                <a:solidFill>
                  <a:schemeClr val="tx1"/>
                </a:solidFill>
                <a:latin typeface="Century Gothic" panose="020B0502020202020204" pitchFamily="34" charset="0"/>
              </a:rPr>
              <a:t>The LHD forwards the disease report to the state health department</a:t>
            </a:r>
          </a:p>
          <a:p>
            <a:pPr eaLnBrk="1" hangingPunct="1">
              <a:spcBef>
                <a:spcPct val="40000"/>
              </a:spcBef>
              <a:spcAft>
                <a:spcPts val="600"/>
              </a:spcAft>
              <a:buFont typeface="Arial" panose="020B0604020202020204" pitchFamily="34" charset="0"/>
              <a:buChar char="•"/>
            </a:pPr>
            <a:r>
              <a:rPr lang="en-US" sz="2200" b="0" dirty="0" smtClean="0">
                <a:solidFill>
                  <a:schemeClr val="tx1"/>
                </a:solidFill>
                <a:latin typeface="Century Gothic" panose="020B0502020202020204" pitchFamily="34" charset="0"/>
              </a:rPr>
              <a:t>The state health department assists the LHD as needed</a:t>
            </a:r>
          </a:p>
        </p:txBody>
      </p:sp>
      <p:cxnSp>
        <p:nvCxnSpPr>
          <p:cNvPr id="7" name="Straight Connector 6"/>
          <p:cNvCxnSpPr/>
          <p:nvPr/>
        </p:nvCxnSpPr>
        <p:spPr>
          <a:xfrm>
            <a:off x="558800" y="1587500"/>
            <a:ext cx="7975600" cy="0"/>
          </a:xfrm>
          <a:prstGeom prst="line">
            <a:avLst/>
          </a:prstGeom>
          <a:ln w="25400">
            <a:solidFill>
              <a:schemeClr val="tx1"/>
            </a:solidFill>
          </a:ln>
          <a:effectLst/>
        </p:spPr>
        <p:style>
          <a:lnRef idx="3">
            <a:schemeClr val="accent5"/>
          </a:lnRef>
          <a:fillRef idx="0">
            <a:schemeClr val="accent5"/>
          </a:fillRef>
          <a:effectRef idx="2">
            <a:schemeClr val="accent5"/>
          </a:effectRef>
          <a:fontRef idx="minor">
            <a:schemeClr val="tx1"/>
          </a:fontRef>
        </p:style>
      </p:cxnSp>
      <p:sp>
        <p:nvSpPr>
          <p:cNvPr id="6" name="Slide Number Placeholder 2"/>
          <p:cNvSpPr>
            <a:spLocks noGrp="1"/>
          </p:cNvSpPr>
          <p:nvPr>
            <p:ph type="sldNum" sz="quarter" idx="12"/>
          </p:nvPr>
        </p:nvSpPr>
        <p:spPr>
          <a:xfrm>
            <a:off x="6594475" y="6181725"/>
            <a:ext cx="2133600" cy="476250"/>
          </a:xfrm>
          <a:prstGeom prst="rect">
            <a:avLst/>
          </a:prstGeom>
        </p:spPr>
        <p:txBody>
          <a:bodyPr/>
          <a:lstStyle>
            <a:lvl1pPr>
              <a:defRPr i="0">
                <a:effectLst/>
              </a:defRPr>
            </a:lvl1pPr>
          </a:lstStyle>
          <a:p>
            <a:pPr algn="r">
              <a:defRPr/>
            </a:pPr>
            <a:fld id="{B8477CA6-37AB-49C2-B88B-8C89FDB7A7DF}" type="slidenum">
              <a:rPr lang="en-US" sz="1200" smtClean="0">
                <a:latin typeface="Arial" panose="020B0604020202020204" pitchFamily="34" charset="0"/>
                <a:cs typeface="Arial" panose="020B0604020202020204" pitchFamily="34" charset="0"/>
              </a:rPr>
              <a:pPr algn="r">
                <a:defRPr/>
              </a:pPr>
              <a:t>20</a:t>
            </a:fld>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29812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29645" y="4306918"/>
            <a:ext cx="3287487" cy="406401"/>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ntent Placeholder 6"/>
          <p:cNvSpPr>
            <a:spLocks noGrp="1"/>
          </p:cNvSpPr>
          <p:nvPr>
            <p:ph idx="1"/>
          </p:nvPr>
        </p:nvSpPr>
        <p:spPr>
          <a:xfrm>
            <a:off x="558800" y="1470817"/>
            <a:ext cx="8229600" cy="4525963"/>
          </a:xfrm>
        </p:spPr>
        <p:txBody>
          <a:bodyPr/>
          <a:lstStyle/>
          <a:p>
            <a:pPr marL="0" indent="0">
              <a:buNone/>
            </a:pPr>
            <a:r>
              <a:rPr lang="en-US" b="0" dirty="0" smtClean="0">
                <a:solidFill>
                  <a:schemeClr val="tx1"/>
                </a:solidFill>
                <a:latin typeface="Century Gothic" panose="020B0502020202020204" pitchFamily="34" charset="0"/>
              </a:rPr>
              <a:t>The purpose and legal basis for public health surveillance is granted by which U.S. document?</a:t>
            </a:r>
          </a:p>
          <a:p>
            <a:pPr marL="457200" lvl="1" indent="0">
              <a:spcBef>
                <a:spcPts val="0"/>
              </a:spcBef>
              <a:spcAft>
                <a:spcPts val="600"/>
              </a:spcAft>
              <a:buClr>
                <a:schemeClr val="tx1"/>
              </a:buClr>
              <a:buNone/>
            </a:pPr>
            <a:endParaRPr lang="en-US" sz="2400" dirty="0">
              <a:solidFill>
                <a:schemeClr val="tx1"/>
              </a:solidFill>
              <a:latin typeface="Century Gothic" panose="020B0502020202020204" pitchFamily="34" charset="0"/>
            </a:endParaRPr>
          </a:p>
          <a:p>
            <a:pPr marL="914400" lvl="1" indent="-457200">
              <a:spcBef>
                <a:spcPts val="0"/>
              </a:spcBef>
              <a:spcAft>
                <a:spcPts val="600"/>
              </a:spcAft>
              <a:buClr>
                <a:schemeClr val="tx1"/>
              </a:buClr>
              <a:buAutoNum type="alphaUcPeriod"/>
            </a:pPr>
            <a:r>
              <a:rPr lang="en-US" sz="2400" i="1" dirty="0" smtClean="0">
                <a:solidFill>
                  <a:schemeClr val="tx1"/>
                </a:solidFill>
                <a:latin typeface="Century Gothic" panose="020B0502020202020204" pitchFamily="34" charset="0"/>
              </a:rPr>
              <a:t>Bill of Rights</a:t>
            </a:r>
            <a:r>
              <a:rPr lang="en-US" sz="2400" dirty="0" smtClean="0">
                <a:solidFill>
                  <a:schemeClr val="tx1"/>
                </a:solidFill>
                <a:latin typeface="Century Gothic" panose="020B0502020202020204" pitchFamily="34" charset="0"/>
              </a:rPr>
              <a:t/>
            </a:r>
            <a:br>
              <a:rPr lang="en-US" sz="2400" dirty="0" smtClean="0">
                <a:solidFill>
                  <a:schemeClr val="tx1"/>
                </a:solidFill>
                <a:latin typeface="Century Gothic" panose="020B0502020202020204" pitchFamily="34" charset="0"/>
              </a:rPr>
            </a:br>
            <a:endParaRPr lang="en-US" sz="2400" dirty="0">
              <a:solidFill>
                <a:schemeClr val="tx1"/>
              </a:solidFill>
              <a:latin typeface="Century Gothic" panose="020B0502020202020204" pitchFamily="34" charset="0"/>
            </a:endParaRPr>
          </a:p>
          <a:p>
            <a:pPr marL="914400" lvl="1" indent="-457200">
              <a:spcBef>
                <a:spcPts val="0"/>
              </a:spcBef>
              <a:spcAft>
                <a:spcPts val="600"/>
              </a:spcAft>
              <a:buClr>
                <a:schemeClr val="tx1"/>
              </a:buClr>
              <a:buAutoNum type="alphaUcPeriod"/>
            </a:pPr>
            <a:r>
              <a:rPr lang="en-US" sz="2400" i="1" dirty="0" smtClean="0">
                <a:solidFill>
                  <a:schemeClr val="tx1"/>
                </a:solidFill>
                <a:latin typeface="Century Gothic" panose="020B0502020202020204" pitchFamily="34" charset="0"/>
              </a:rPr>
              <a:t>Declaration of Independence</a:t>
            </a:r>
            <a:r>
              <a:rPr lang="en-US" sz="2400" dirty="0" smtClean="0">
                <a:solidFill>
                  <a:schemeClr val="tx1"/>
                </a:solidFill>
                <a:latin typeface="Century Gothic" panose="020B0502020202020204" pitchFamily="34" charset="0"/>
              </a:rPr>
              <a:t/>
            </a:r>
            <a:br>
              <a:rPr lang="en-US" sz="2400" dirty="0" smtClean="0">
                <a:solidFill>
                  <a:schemeClr val="tx1"/>
                </a:solidFill>
                <a:latin typeface="Century Gothic" panose="020B0502020202020204" pitchFamily="34" charset="0"/>
              </a:rPr>
            </a:br>
            <a:endParaRPr lang="en-US" sz="2400" dirty="0">
              <a:solidFill>
                <a:schemeClr val="tx1"/>
              </a:solidFill>
              <a:latin typeface="Century Gothic" panose="020B0502020202020204" pitchFamily="34" charset="0"/>
            </a:endParaRPr>
          </a:p>
          <a:p>
            <a:pPr marL="914400" lvl="1" indent="-457200">
              <a:spcBef>
                <a:spcPts val="0"/>
              </a:spcBef>
              <a:spcAft>
                <a:spcPts val="600"/>
              </a:spcAft>
              <a:buClr>
                <a:schemeClr val="tx1"/>
              </a:buClr>
              <a:buAutoNum type="alphaUcPeriod"/>
            </a:pPr>
            <a:r>
              <a:rPr lang="en-US" sz="2400" i="1" dirty="0" smtClean="0">
                <a:solidFill>
                  <a:schemeClr val="tx1"/>
                </a:solidFill>
                <a:latin typeface="Century Gothic" panose="020B0502020202020204" pitchFamily="34" charset="0"/>
              </a:rPr>
              <a:t>U.S. Constitution</a:t>
            </a:r>
            <a:r>
              <a:rPr lang="en-US" sz="2400" dirty="0" smtClean="0">
                <a:solidFill>
                  <a:schemeClr val="tx1"/>
                </a:solidFill>
                <a:latin typeface="Century Gothic" panose="020B0502020202020204" pitchFamily="34" charset="0"/>
              </a:rPr>
              <a:t/>
            </a:r>
            <a:br>
              <a:rPr lang="en-US" sz="2400" dirty="0" smtClean="0">
                <a:solidFill>
                  <a:schemeClr val="tx1"/>
                </a:solidFill>
                <a:latin typeface="Century Gothic" panose="020B0502020202020204" pitchFamily="34" charset="0"/>
              </a:rPr>
            </a:br>
            <a:endParaRPr lang="en-US" sz="2400" dirty="0">
              <a:solidFill>
                <a:schemeClr val="tx1"/>
              </a:solidFill>
              <a:latin typeface="Century Gothic" panose="020B0502020202020204" pitchFamily="34" charset="0"/>
            </a:endParaRPr>
          </a:p>
          <a:p>
            <a:pPr marL="914400" lvl="1" indent="-457200">
              <a:spcBef>
                <a:spcPts val="0"/>
              </a:spcBef>
              <a:spcAft>
                <a:spcPts val="600"/>
              </a:spcAft>
              <a:buClr>
                <a:schemeClr val="tx1"/>
              </a:buClr>
              <a:buAutoNum type="alphaUcPeriod"/>
            </a:pPr>
            <a:r>
              <a:rPr lang="en-US" sz="2400" i="1" dirty="0" smtClean="0">
                <a:solidFill>
                  <a:schemeClr val="tx1"/>
                </a:solidFill>
                <a:latin typeface="Century Gothic" panose="020B0502020202020204" pitchFamily="34" charset="0"/>
              </a:rPr>
              <a:t>1812 Treaty of Public Health</a:t>
            </a:r>
            <a:endParaRPr lang="en-US" sz="2400" i="1" dirty="0">
              <a:solidFill>
                <a:schemeClr val="tx1"/>
              </a:solidFill>
              <a:latin typeface="Century Gothic" panose="020B0502020202020204" pitchFamily="34" charset="0"/>
            </a:endParaRPr>
          </a:p>
        </p:txBody>
      </p:sp>
      <p:pic>
        <p:nvPicPr>
          <p:cNvPr id="9" name="Picture 2" descr="Checkmark and notepad inside a circle." title="Knowledge Check Icon"/>
          <p:cNvPicPr>
            <a:picLocks noChangeAspect="1" noChangeArrowheads="1"/>
          </p:cNvPicPr>
          <p:nvPr/>
        </p:nvPicPr>
        <p:blipFill>
          <a:blip r:embed="rId3"/>
          <a:srcRect/>
          <a:stretch>
            <a:fillRect/>
          </a:stretch>
        </p:blipFill>
        <p:spPr bwMode="auto">
          <a:xfrm>
            <a:off x="558800" y="415979"/>
            <a:ext cx="741690" cy="741690"/>
          </a:xfrm>
          <a:prstGeom prst="rect">
            <a:avLst/>
          </a:prstGeom>
          <a:noFill/>
          <a:ln w="9525">
            <a:noFill/>
            <a:miter lim="800000"/>
            <a:headEnd/>
            <a:tailEnd/>
          </a:ln>
        </p:spPr>
      </p:pic>
      <p:cxnSp>
        <p:nvCxnSpPr>
          <p:cNvPr id="10" name="Straight Connector 9"/>
          <p:cNvCxnSpPr/>
          <p:nvPr/>
        </p:nvCxnSpPr>
        <p:spPr>
          <a:xfrm>
            <a:off x="558800" y="1219200"/>
            <a:ext cx="8051800" cy="0"/>
          </a:xfrm>
          <a:prstGeom prst="line">
            <a:avLst/>
          </a:prstGeom>
          <a:ln w="25400">
            <a:solidFill>
              <a:schemeClr val="tx1"/>
            </a:solidFill>
          </a:ln>
          <a:effectLst/>
        </p:spPr>
        <p:style>
          <a:lnRef idx="3">
            <a:schemeClr val="dk1"/>
          </a:lnRef>
          <a:fillRef idx="0">
            <a:schemeClr val="dk1"/>
          </a:fillRef>
          <a:effectRef idx="2">
            <a:schemeClr val="dk1"/>
          </a:effectRef>
          <a:fontRef idx="minor">
            <a:schemeClr val="tx1"/>
          </a:fontRef>
        </p:style>
      </p:cxnSp>
      <p:sp>
        <p:nvSpPr>
          <p:cNvPr id="7" name="TextBox 6"/>
          <p:cNvSpPr txBox="1"/>
          <p:nvPr/>
        </p:nvSpPr>
        <p:spPr>
          <a:xfrm>
            <a:off x="1316365" y="525214"/>
            <a:ext cx="3658374" cy="553998"/>
          </a:xfrm>
          <a:prstGeom prst="rect">
            <a:avLst/>
          </a:prstGeom>
          <a:noFill/>
        </p:spPr>
        <p:txBody>
          <a:bodyPr wrap="none" rtlCol="0">
            <a:spAutoFit/>
          </a:bodyPr>
          <a:lstStyle/>
          <a:p>
            <a:r>
              <a:rPr lang="en-US" sz="3000" dirty="0" smtClean="0">
                <a:effectLst/>
                <a:latin typeface="Century Gothic" panose="020B0502020202020204" pitchFamily="34" charset="0"/>
              </a:rPr>
              <a:t>Knowledge Check</a:t>
            </a:r>
            <a:endParaRPr lang="en-US" sz="3000" dirty="0">
              <a:effectLst/>
              <a:latin typeface="Century Gothic" panose="020B0502020202020204" pitchFamily="34" charset="0"/>
            </a:endParaRPr>
          </a:p>
        </p:txBody>
      </p:sp>
      <p:sp>
        <p:nvSpPr>
          <p:cNvPr id="8" name="Slide Number Placeholder 2"/>
          <p:cNvSpPr>
            <a:spLocks noGrp="1"/>
          </p:cNvSpPr>
          <p:nvPr>
            <p:ph type="sldNum" sz="quarter" idx="12"/>
          </p:nvPr>
        </p:nvSpPr>
        <p:spPr>
          <a:xfrm>
            <a:off x="6594475" y="6181725"/>
            <a:ext cx="2133600" cy="476250"/>
          </a:xfrm>
          <a:prstGeom prst="rect">
            <a:avLst/>
          </a:prstGeom>
        </p:spPr>
        <p:txBody>
          <a:bodyPr/>
          <a:lstStyle>
            <a:lvl1pPr>
              <a:defRPr i="0">
                <a:effectLst/>
              </a:defRPr>
            </a:lvl1pPr>
          </a:lstStyle>
          <a:p>
            <a:pPr algn="r">
              <a:defRPr/>
            </a:pPr>
            <a:fld id="{B8477CA6-37AB-49C2-B88B-8C89FDB7A7DF}" type="slidenum">
              <a:rPr lang="en-US" sz="1200" smtClean="0">
                <a:latin typeface="Arial" panose="020B0604020202020204" pitchFamily="34" charset="0"/>
                <a:cs typeface="Arial" panose="020B0604020202020204" pitchFamily="34" charset="0"/>
              </a:rPr>
              <a:pPr algn="r">
                <a:defRPr/>
              </a:pPr>
              <a:t>21</a:t>
            </a:fld>
            <a:endParaRPr lang="en-US" sz="1200" dirty="0">
              <a:latin typeface="Arial" panose="020B0604020202020204" pitchFamily="34" charset="0"/>
              <a:cs typeface="Arial" panose="020B0604020202020204" pitchFamily="34" charset="0"/>
            </a:endParaRPr>
          </a:p>
        </p:txBody>
      </p:sp>
      <p:pic>
        <p:nvPicPr>
          <p:cNvPr id="7170" name="Picture 2" descr="Mark indicating the correct answer, C." title="Checkmar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000" y="4306918"/>
            <a:ext cx="609600"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87148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66800" y="2783840"/>
            <a:ext cx="1313177" cy="50800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Content Placeholder 6"/>
          <p:cNvSpPr>
            <a:spLocks noGrp="1"/>
          </p:cNvSpPr>
          <p:nvPr>
            <p:ph idx="1"/>
          </p:nvPr>
        </p:nvSpPr>
        <p:spPr>
          <a:xfrm>
            <a:off x="558800" y="1517650"/>
            <a:ext cx="8689372" cy="916792"/>
          </a:xfrm>
        </p:spPr>
        <p:txBody>
          <a:bodyPr/>
          <a:lstStyle/>
          <a:p>
            <a:pPr marL="0" indent="0">
              <a:buNone/>
            </a:pPr>
            <a:r>
              <a:rPr lang="en-US" b="0" dirty="0" smtClean="0">
                <a:solidFill>
                  <a:schemeClr val="tx1"/>
                </a:solidFill>
                <a:latin typeface="Century Gothic" panose="020B0502020202020204" pitchFamily="34" charset="0"/>
              </a:rPr>
              <a:t>CDC must be invited by a state before conducting public </a:t>
            </a:r>
            <a:r>
              <a:rPr lang="en-US" b="0" dirty="0">
                <a:solidFill>
                  <a:schemeClr val="tx1"/>
                </a:solidFill>
                <a:latin typeface="Century Gothic" panose="020B0502020202020204" pitchFamily="34" charset="0"/>
              </a:rPr>
              <a:t>h</a:t>
            </a:r>
            <a:r>
              <a:rPr lang="en-US" b="0" dirty="0" smtClean="0">
                <a:solidFill>
                  <a:schemeClr val="tx1"/>
                </a:solidFill>
                <a:latin typeface="Century Gothic" panose="020B0502020202020204" pitchFamily="34" charset="0"/>
              </a:rPr>
              <a:t>ealth </a:t>
            </a:r>
            <a:r>
              <a:rPr lang="en-US" b="0" dirty="0">
                <a:solidFill>
                  <a:schemeClr val="tx1"/>
                </a:solidFill>
                <a:latin typeface="Century Gothic" panose="020B0502020202020204" pitchFamily="34" charset="0"/>
              </a:rPr>
              <a:t>s</a:t>
            </a:r>
            <a:r>
              <a:rPr lang="en-US" b="0" dirty="0" smtClean="0">
                <a:solidFill>
                  <a:schemeClr val="tx1"/>
                </a:solidFill>
                <a:latin typeface="Century Gothic" panose="020B0502020202020204" pitchFamily="34" charset="0"/>
              </a:rPr>
              <a:t>urveillance.</a:t>
            </a:r>
          </a:p>
          <a:p>
            <a:pPr marL="457200" lvl="1" indent="0">
              <a:spcBef>
                <a:spcPts val="0"/>
              </a:spcBef>
              <a:spcAft>
                <a:spcPts val="600"/>
              </a:spcAft>
              <a:buClr>
                <a:schemeClr val="tx1"/>
              </a:buClr>
              <a:buNone/>
            </a:pPr>
            <a:endParaRPr lang="en-US" sz="2400" dirty="0">
              <a:solidFill>
                <a:schemeClr val="tx1"/>
              </a:solidFill>
              <a:latin typeface="Century Gothic" panose="020B0502020202020204" pitchFamily="34" charset="0"/>
            </a:endParaRPr>
          </a:p>
          <a:p>
            <a:pPr marL="914400" lvl="1" indent="-457200">
              <a:lnSpc>
                <a:spcPct val="150000"/>
              </a:lnSpc>
              <a:spcBef>
                <a:spcPts val="0"/>
              </a:spcBef>
              <a:spcAft>
                <a:spcPts val="600"/>
              </a:spcAft>
              <a:buClr>
                <a:schemeClr val="tx1"/>
              </a:buClr>
              <a:buAutoNum type="alphaUcPeriod"/>
            </a:pPr>
            <a:r>
              <a:rPr lang="en-US" sz="2400" dirty="0" smtClean="0">
                <a:solidFill>
                  <a:schemeClr val="tx1"/>
                </a:solidFill>
                <a:latin typeface="Century Gothic" panose="020B0502020202020204" pitchFamily="34" charset="0"/>
              </a:rPr>
              <a:t>True</a:t>
            </a:r>
            <a:endParaRPr lang="en-US" sz="2400" dirty="0">
              <a:solidFill>
                <a:schemeClr val="tx1"/>
              </a:solidFill>
              <a:latin typeface="Century Gothic" panose="020B0502020202020204" pitchFamily="34" charset="0"/>
            </a:endParaRPr>
          </a:p>
          <a:p>
            <a:pPr marL="914400" lvl="1" indent="-457200">
              <a:lnSpc>
                <a:spcPct val="150000"/>
              </a:lnSpc>
              <a:spcBef>
                <a:spcPts val="0"/>
              </a:spcBef>
              <a:spcAft>
                <a:spcPts val="600"/>
              </a:spcAft>
              <a:buClr>
                <a:schemeClr val="tx1"/>
              </a:buClr>
              <a:buAutoNum type="alphaUcPeriod"/>
            </a:pPr>
            <a:r>
              <a:rPr lang="en-US" sz="2400" dirty="0" smtClean="0">
                <a:solidFill>
                  <a:schemeClr val="tx1"/>
                </a:solidFill>
                <a:latin typeface="Century Gothic" panose="020B0502020202020204" pitchFamily="34" charset="0"/>
              </a:rPr>
              <a:t>False</a:t>
            </a:r>
            <a:endParaRPr lang="en-US" sz="2400" dirty="0">
              <a:solidFill>
                <a:schemeClr val="tx1"/>
              </a:solidFill>
              <a:latin typeface="Century Gothic" panose="020B0502020202020204" pitchFamily="34" charset="0"/>
            </a:endParaRPr>
          </a:p>
        </p:txBody>
      </p:sp>
      <p:pic>
        <p:nvPicPr>
          <p:cNvPr id="9" name="Picture 2" descr="Checkmark and notepad inside a circle." title="Knowledge Check Icon"/>
          <p:cNvPicPr>
            <a:picLocks noChangeAspect="1" noChangeArrowheads="1"/>
          </p:cNvPicPr>
          <p:nvPr/>
        </p:nvPicPr>
        <p:blipFill>
          <a:blip r:embed="rId3"/>
          <a:srcRect/>
          <a:stretch>
            <a:fillRect/>
          </a:stretch>
        </p:blipFill>
        <p:spPr bwMode="auto">
          <a:xfrm>
            <a:off x="558800" y="415979"/>
            <a:ext cx="741690" cy="741690"/>
          </a:xfrm>
          <a:prstGeom prst="rect">
            <a:avLst/>
          </a:prstGeom>
          <a:noFill/>
          <a:ln w="9525">
            <a:noFill/>
            <a:miter lim="800000"/>
            <a:headEnd/>
            <a:tailEnd/>
          </a:ln>
        </p:spPr>
      </p:pic>
      <p:cxnSp>
        <p:nvCxnSpPr>
          <p:cNvPr id="10" name="Straight Connector 9"/>
          <p:cNvCxnSpPr/>
          <p:nvPr/>
        </p:nvCxnSpPr>
        <p:spPr>
          <a:xfrm>
            <a:off x="558800" y="1219200"/>
            <a:ext cx="8051800" cy="0"/>
          </a:xfrm>
          <a:prstGeom prst="line">
            <a:avLst/>
          </a:prstGeom>
          <a:ln w="25400">
            <a:solidFill>
              <a:schemeClr val="tx1"/>
            </a:solidFill>
          </a:ln>
          <a:effectLst/>
        </p:spPr>
        <p:style>
          <a:lnRef idx="3">
            <a:schemeClr val="dk1"/>
          </a:lnRef>
          <a:fillRef idx="0">
            <a:schemeClr val="dk1"/>
          </a:fillRef>
          <a:effectRef idx="2">
            <a:schemeClr val="dk1"/>
          </a:effectRef>
          <a:fontRef idx="minor">
            <a:schemeClr val="tx1"/>
          </a:fontRef>
        </p:style>
      </p:cxnSp>
      <p:sp>
        <p:nvSpPr>
          <p:cNvPr id="7" name="TextBox 6"/>
          <p:cNvSpPr txBox="1"/>
          <p:nvPr/>
        </p:nvSpPr>
        <p:spPr>
          <a:xfrm>
            <a:off x="1316365" y="525214"/>
            <a:ext cx="3658374" cy="553998"/>
          </a:xfrm>
          <a:prstGeom prst="rect">
            <a:avLst/>
          </a:prstGeom>
          <a:noFill/>
        </p:spPr>
        <p:txBody>
          <a:bodyPr wrap="none" rtlCol="0">
            <a:spAutoFit/>
          </a:bodyPr>
          <a:lstStyle/>
          <a:p>
            <a:r>
              <a:rPr lang="en-US" sz="3000" dirty="0" smtClean="0">
                <a:effectLst/>
                <a:latin typeface="Century Gothic" panose="020B0502020202020204" pitchFamily="34" charset="0"/>
              </a:rPr>
              <a:t>Knowledge Check</a:t>
            </a:r>
            <a:endParaRPr lang="en-US" sz="3000" dirty="0">
              <a:effectLst/>
              <a:latin typeface="Century Gothic" panose="020B0502020202020204" pitchFamily="34" charset="0"/>
            </a:endParaRPr>
          </a:p>
        </p:txBody>
      </p:sp>
      <p:sp>
        <p:nvSpPr>
          <p:cNvPr id="8" name="Slide Number Placeholder 2"/>
          <p:cNvSpPr>
            <a:spLocks noGrp="1"/>
          </p:cNvSpPr>
          <p:nvPr>
            <p:ph type="sldNum" sz="quarter" idx="12"/>
          </p:nvPr>
        </p:nvSpPr>
        <p:spPr>
          <a:xfrm>
            <a:off x="6594475" y="6181725"/>
            <a:ext cx="2133600" cy="476250"/>
          </a:xfrm>
          <a:prstGeom prst="rect">
            <a:avLst/>
          </a:prstGeom>
        </p:spPr>
        <p:txBody>
          <a:bodyPr/>
          <a:lstStyle>
            <a:lvl1pPr>
              <a:defRPr i="0">
                <a:effectLst/>
              </a:defRPr>
            </a:lvl1pPr>
          </a:lstStyle>
          <a:p>
            <a:pPr algn="r">
              <a:defRPr/>
            </a:pPr>
            <a:fld id="{B8477CA6-37AB-49C2-B88B-8C89FDB7A7DF}" type="slidenum">
              <a:rPr lang="en-US" sz="1200" smtClean="0">
                <a:latin typeface="Arial" panose="020B0604020202020204" pitchFamily="34" charset="0"/>
                <a:cs typeface="Arial" panose="020B0604020202020204" pitchFamily="34" charset="0"/>
              </a:rPr>
              <a:pPr algn="r">
                <a:defRPr/>
              </a:pPr>
              <a:t>22</a:t>
            </a:fld>
            <a:endParaRPr lang="en-US" sz="1200" dirty="0">
              <a:latin typeface="Arial" panose="020B0604020202020204" pitchFamily="34" charset="0"/>
              <a:cs typeface="Arial" panose="020B0604020202020204" pitchFamily="34" charset="0"/>
            </a:endParaRPr>
          </a:p>
        </p:txBody>
      </p:sp>
      <p:pic>
        <p:nvPicPr>
          <p:cNvPr id="8194" name="Picture 2" descr="Mark indicating the correct answer, A." title="Checkmar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5" y="2821146"/>
            <a:ext cx="609600"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14785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1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429878" y="717144"/>
            <a:ext cx="4217941" cy="584775"/>
          </a:xfrm>
          <a:prstGeom prst="rect">
            <a:avLst/>
          </a:prstGeom>
          <a:noFill/>
          <a:ln w="19050">
            <a:noFill/>
          </a:ln>
        </p:spPr>
        <p:txBody>
          <a:bodyPr wrap="square" rtlCol="0">
            <a:spAutoFit/>
          </a:bodyPr>
          <a:lstStyle/>
          <a:p>
            <a:pPr algn="ctr"/>
            <a:r>
              <a:rPr lang="en-US" sz="3200" dirty="0" smtClean="0">
                <a:effectLst/>
                <a:latin typeface="Century Gothic" panose="020B0502020202020204" pitchFamily="34" charset="0"/>
              </a:rPr>
              <a:t>Topic 5</a:t>
            </a:r>
            <a:endParaRPr lang="en-US" sz="3200" u="sng" dirty="0" smtClean="0">
              <a:latin typeface="Century Gothic" panose="020B0502020202020204" pitchFamily="34" charset="0"/>
            </a:endParaRPr>
          </a:p>
        </p:txBody>
      </p:sp>
      <p:sp>
        <p:nvSpPr>
          <p:cNvPr id="6" name="TextBox 5"/>
          <p:cNvSpPr txBox="1"/>
          <p:nvPr/>
        </p:nvSpPr>
        <p:spPr>
          <a:xfrm>
            <a:off x="1795648" y="1351749"/>
            <a:ext cx="5486400" cy="1077218"/>
          </a:xfrm>
          <a:prstGeom prst="rect">
            <a:avLst/>
          </a:prstGeom>
          <a:noFill/>
        </p:spPr>
        <p:txBody>
          <a:bodyPr wrap="square" rtlCol="0">
            <a:spAutoFit/>
          </a:bodyPr>
          <a:lstStyle/>
          <a:p>
            <a:pPr algn="ctr"/>
            <a:r>
              <a:rPr lang="en-US" sz="3200" dirty="0" smtClean="0">
                <a:solidFill>
                  <a:srgbClr val="00439B"/>
                </a:solidFill>
                <a:effectLst/>
                <a:latin typeface="Century Gothic" panose="020B0502020202020204" pitchFamily="34" charset="0"/>
              </a:rPr>
              <a:t>Public Health Surveillance</a:t>
            </a:r>
          </a:p>
          <a:p>
            <a:pPr algn="ctr"/>
            <a:r>
              <a:rPr lang="en-US" sz="3200" dirty="0" smtClean="0">
                <a:solidFill>
                  <a:srgbClr val="00439B"/>
                </a:solidFill>
                <a:effectLst/>
                <a:latin typeface="Century Gothic" panose="020B0502020202020204" pitchFamily="34" charset="0"/>
              </a:rPr>
              <a:t>Types and Attributes</a:t>
            </a:r>
            <a:endParaRPr lang="en-US" sz="3200" dirty="0">
              <a:solidFill>
                <a:srgbClr val="00439B"/>
              </a:solidFill>
              <a:effectLst/>
              <a:latin typeface="Century Gothic" panose="020B0502020202020204" pitchFamily="34" charset="0"/>
            </a:endParaRPr>
          </a:p>
        </p:txBody>
      </p:sp>
      <p:sp>
        <p:nvSpPr>
          <p:cNvPr id="10" name="Slide Number Placeholder 2"/>
          <p:cNvSpPr txBox="1">
            <a:spLocks/>
          </p:cNvSpPr>
          <p:nvPr/>
        </p:nvSpPr>
        <p:spPr>
          <a:xfrm>
            <a:off x="6594475" y="6181725"/>
            <a:ext cx="2133600" cy="476250"/>
          </a:xfrm>
          <a:prstGeom prst="rect">
            <a:avLst/>
          </a:prstGeom>
        </p:spPr>
        <p:txBody>
          <a:bodyPr/>
          <a:lstStyle>
            <a:defPPr>
              <a:defRPr lang="en-US"/>
            </a:defPPr>
            <a:lvl1pPr algn="l" rtl="0" fontAlgn="base">
              <a:spcBef>
                <a:spcPct val="0"/>
              </a:spcBef>
              <a:spcAft>
                <a:spcPct val="0"/>
              </a:spcAft>
              <a:defRPr sz="2800" i="0" kern="1200">
                <a:solidFill>
                  <a:schemeClr val="tx1"/>
                </a:solidFill>
                <a:effectLst/>
                <a:latin typeface="Times New Roman" pitchFamily="18" charset="0"/>
                <a:ea typeface="+mn-ea"/>
                <a:cs typeface="Times New Roman" pitchFamily="18" charset="0"/>
              </a:defRPr>
            </a:lvl1pPr>
            <a:lvl2pPr marL="4572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2pPr>
            <a:lvl3pPr marL="9144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3pPr>
            <a:lvl4pPr marL="13716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4pPr>
            <a:lvl5pPr marL="18288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5pPr>
            <a:lvl6pPr marL="22860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6pPr>
            <a:lvl7pPr marL="27432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7pPr>
            <a:lvl8pPr marL="32004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8pPr>
            <a:lvl9pPr marL="36576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9pPr>
          </a:lstStyle>
          <a:p>
            <a:pPr algn="r">
              <a:defRPr/>
            </a:pPr>
            <a:fld id="{B8477CA6-37AB-49C2-B88B-8C89FDB7A7DF}" type="slidenum">
              <a:rPr lang="en-US" sz="1200" smtClean="0">
                <a:latin typeface="Arial" panose="020B0604020202020204" pitchFamily="34" charset="0"/>
                <a:cs typeface="Arial" panose="020B0604020202020204" pitchFamily="34" charset="0"/>
              </a:rPr>
              <a:pPr algn="r">
                <a:defRPr/>
              </a:pPr>
              <a:t>23</a:t>
            </a:fld>
            <a:endParaRPr lang="en-US" sz="1200" dirty="0">
              <a:latin typeface="Arial" panose="020B0604020202020204" pitchFamily="34" charset="0"/>
              <a:cs typeface="Arial" panose="020B0604020202020204" pitchFamily="34" charset="0"/>
            </a:endParaRPr>
          </a:p>
        </p:txBody>
      </p:sp>
      <p:pic>
        <p:nvPicPr>
          <p:cNvPr id="11" name="Picture 10" descr="A blue circle containing a globe and a magnifying glass." title="Public Health 101 Surveillance Ic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0598" y="2603725"/>
            <a:ext cx="2971054" cy="2589862"/>
          </a:xfrm>
          <a:prstGeom prst="rect">
            <a:avLst/>
          </a:prstGeom>
        </p:spPr>
      </p:pic>
    </p:spTree>
    <p:extLst>
      <p:ext uri="{BB962C8B-B14F-4D97-AF65-F5344CB8AC3E}">
        <p14:creationId xmlns:p14="http://schemas.microsoft.com/office/powerpoint/2010/main" val="20004128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558800" y="1219200"/>
            <a:ext cx="7975600" cy="0"/>
          </a:xfrm>
          <a:prstGeom prst="line">
            <a:avLst/>
          </a:prstGeom>
          <a:ln w="25400">
            <a:solidFill>
              <a:schemeClr val="tx1"/>
            </a:solidFill>
          </a:ln>
          <a:effectLst/>
        </p:spPr>
        <p:style>
          <a:lnRef idx="3">
            <a:schemeClr val="accent5"/>
          </a:lnRef>
          <a:fillRef idx="0">
            <a:schemeClr val="accent5"/>
          </a:fillRef>
          <a:effectRef idx="2">
            <a:schemeClr val="accent5"/>
          </a:effectRef>
          <a:fontRef idx="minor">
            <a:schemeClr val="tx1"/>
          </a:fontRef>
        </p:style>
      </p:cxnSp>
      <p:sp>
        <p:nvSpPr>
          <p:cNvPr id="2" name="Rectangle 1" descr="Box behind text that divides the topics into two columns; the left column describes passive surveillance, and the right describes active surveillance." title="Box"/>
          <p:cNvSpPr/>
          <p:nvPr/>
        </p:nvSpPr>
        <p:spPr>
          <a:xfrm>
            <a:off x="558800" y="1378955"/>
            <a:ext cx="7975600" cy="433604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558800" y="1378955"/>
            <a:ext cx="7975600" cy="821802"/>
          </a:xfrm>
          <a:prstGeom prst="rect">
            <a:avLst/>
          </a:prstGeom>
          <a:effectLst/>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cxnSp>
        <p:nvCxnSpPr>
          <p:cNvPr id="7" name="Straight Connector 6"/>
          <p:cNvCxnSpPr>
            <a:stCxn id="2" idx="0"/>
            <a:endCxn id="2" idx="2"/>
          </p:cNvCxnSpPr>
          <p:nvPr/>
        </p:nvCxnSpPr>
        <p:spPr>
          <a:xfrm>
            <a:off x="4546600" y="1378955"/>
            <a:ext cx="0" cy="4336045"/>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94481" y="1496148"/>
            <a:ext cx="3669175" cy="523220"/>
          </a:xfrm>
          <a:prstGeom prst="rect">
            <a:avLst/>
          </a:prstGeom>
          <a:noFill/>
        </p:spPr>
        <p:txBody>
          <a:bodyPr wrap="square" rtlCol="0">
            <a:spAutoFit/>
          </a:bodyPr>
          <a:lstStyle/>
          <a:p>
            <a:r>
              <a:rPr lang="en-US" dirty="0" smtClean="0">
                <a:solidFill>
                  <a:schemeClr val="bg1"/>
                </a:solidFill>
                <a:latin typeface="Century Gothic" panose="020B0502020202020204" pitchFamily="34" charset="0"/>
              </a:rPr>
              <a:t>Passive Surveillance</a:t>
            </a:r>
            <a:endParaRPr lang="en-US" dirty="0">
              <a:solidFill>
                <a:schemeClr val="bg1"/>
              </a:solidFill>
              <a:latin typeface="Century Gothic" panose="020B0502020202020204" pitchFamily="34" charset="0"/>
            </a:endParaRPr>
          </a:p>
        </p:txBody>
      </p:sp>
      <p:sp>
        <p:nvSpPr>
          <p:cNvPr id="10" name="TextBox 9"/>
          <p:cNvSpPr txBox="1"/>
          <p:nvPr/>
        </p:nvSpPr>
        <p:spPr>
          <a:xfrm>
            <a:off x="4592989" y="1496148"/>
            <a:ext cx="3669175" cy="523220"/>
          </a:xfrm>
          <a:prstGeom prst="rect">
            <a:avLst/>
          </a:prstGeom>
          <a:noFill/>
        </p:spPr>
        <p:txBody>
          <a:bodyPr wrap="square" rtlCol="0">
            <a:spAutoFit/>
          </a:bodyPr>
          <a:lstStyle/>
          <a:p>
            <a:pPr algn="ctr"/>
            <a:r>
              <a:rPr lang="en-US" dirty="0" smtClean="0">
                <a:solidFill>
                  <a:schemeClr val="bg1"/>
                </a:solidFill>
                <a:latin typeface="Century Gothic" panose="020B0502020202020204" pitchFamily="34" charset="0"/>
              </a:rPr>
              <a:t>Active Surveillance</a:t>
            </a:r>
            <a:endParaRPr lang="en-US" dirty="0">
              <a:solidFill>
                <a:schemeClr val="bg1"/>
              </a:solidFill>
              <a:latin typeface="Century Gothic" panose="020B0502020202020204" pitchFamily="34" charset="0"/>
            </a:endParaRPr>
          </a:p>
        </p:txBody>
      </p:sp>
      <p:sp>
        <p:nvSpPr>
          <p:cNvPr id="13" name="TextBox 12"/>
          <p:cNvSpPr txBox="1"/>
          <p:nvPr/>
        </p:nvSpPr>
        <p:spPr>
          <a:xfrm>
            <a:off x="523031" y="2295283"/>
            <a:ext cx="4115644" cy="2554545"/>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effectLst/>
                <a:latin typeface="Century Gothic" panose="020B0502020202020204" pitchFamily="34" charset="0"/>
              </a:rPr>
              <a:t>Diseases are reported </a:t>
            </a:r>
            <a:br>
              <a:rPr lang="en-US" sz="2000" dirty="0" smtClean="0">
                <a:effectLst/>
                <a:latin typeface="Century Gothic" panose="020B0502020202020204" pitchFamily="34" charset="0"/>
              </a:rPr>
            </a:br>
            <a:r>
              <a:rPr lang="en-US" sz="2000" dirty="0" smtClean="0">
                <a:effectLst/>
                <a:latin typeface="Century Gothic" panose="020B0502020202020204" pitchFamily="34" charset="0"/>
              </a:rPr>
              <a:t>by health care providers</a:t>
            </a:r>
          </a:p>
          <a:p>
            <a:pPr marL="342900" indent="-342900">
              <a:buFont typeface="Arial" panose="020B0604020202020204" pitchFamily="34" charset="0"/>
              <a:buChar char="•"/>
            </a:pPr>
            <a:endParaRPr lang="en-US" sz="2000" dirty="0">
              <a:effectLst/>
              <a:latin typeface="Century Gothic" panose="020B0502020202020204" pitchFamily="34" charset="0"/>
            </a:endParaRPr>
          </a:p>
          <a:p>
            <a:pPr marL="342900" indent="-342900">
              <a:buFont typeface="Arial" panose="020B0604020202020204" pitchFamily="34" charset="0"/>
              <a:buChar char="•"/>
            </a:pPr>
            <a:r>
              <a:rPr lang="en-US" sz="2000" dirty="0" smtClean="0">
                <a:effectLst/>
                <a:latin typeface="Century Gothic" panose="020B0502020202020204" pitchFamily="34" charset="0"/>
              </a:rPr>
              <a:t>Simple </a:t>
            </a:r>
            <a:r>
              <a:rPr lang="en-US" sz="2000" dirty="0">
                <a:effectLst/>
                <a:latin typeface="Century Gothic" panose="020B0502020202020204" pitchFamily="34" charset="0"/>
              </a:rPr>
              <a:t>and </a:t>
            </a:r>
            <a:r>
              <a:rPr lang="en-US" sz="2000" dirty="0" smtClean="0">
                <a:effectLst/>
                <a:latin typeface="Century Gothic" panose="020B0502020202020204" pitchFamily="34" charset="0"/>
              </a:rPr>
              <a:t>inexpensive</a:t>
            </a:r>
          </a:p>
          <a:p>
            <a:endParaRPr lang="en-US" sz="2000" dirty="0">
              <a:effectLst/>
              <a:latin typeface="Century Gothic" panose="020B0502020202020204" pitchFamily="34" charset="0"/>
            </a:endParaRPr>
          </a:p>
          <a:p>
            <a:pPr marL="342900" indent="-342900">
              <a:buFont typeface="Arial" panose="020B0604020202020204" pitchFamily="34" charset="0"/>
              <a:buChar char="•"/>
            </a:pPr>
            <a:r>
              <a:rPr lang="en-US" sz="2000" dirty="0" smtClean="0">
                <a:effectLst/>
                <a:latin typeface="Century Gothic" panose="020B0502020202020204" pitchFamily="34" charset="0"/>
              </a:rPr>
              <a:t>Limited by incompleteness</a:t>
            </a:r>
            <a:br>
              <a:rPr lang="en-US" sz="2000" dirty="0" smtClean="0">
                <a:effectLst/>
                <a:latin typeface="Century Gothic" panose="020B0502020202020204" pitchFamily="34" charset="0"/>
              </a:rPr>
            </a:br>
            <a:r>
              <a:rPr lang="en-US" sz="2000" dirty="0" smtClean="0">
                <a:effectLst/>
                <a:latin typeface="Century Gothic" panose="020B0502020202020204" pitchFamily="34" charset="0"/>
              </a:rPr>
              <a:t>of </a:t>
            </a:r>
            <a:r>
              <a:rPr lang="en-US" sz="2000" dirty="0">
                <a:effectLst/>
                <a:latin typeface="Century Gothic" panose="020B0502020202020204" pitchFamily="34" charset="0"/>
              </a:rPr>
              <a:t>reporting and </a:t>
            </a:r>
            <a:r>
              <a:rPr lang="en-US" sz="2000" dirty="0" smtClean="0">
                <a:effectLst/>
                <a:latin typeface="Century Gothic" panose="020B0502020202020204" pitchFamily="34" charset="0"/>
              </a:rPr>
              <a:t>variability</a:t>
            </a:r>
            <a:br>
              <a:rPr lang="en-US" sz="2000" dirty="0" smtClean="0">
                <a:effectLst/>
                <a:latin typeface="Century Gothic" panose="020B0502020202020204" pitchFamily="34" charset="0"/>
              </a:rPr>
            </a:br>
            <a:r>
              <a:rPr lang="en-US" sz="2000" dirty="0" smtClean="0">
                <a:effectLst/>
                <a:latin typeface="Century Gothic" panose="020B0502020202020204" pitchFamily="34" charset="0"/>
              </a:rPr>
              <a:t>of </a:t>
            </a:r>
            <a:r>
              <a:rPr lang="en-US" sz="2000" dirty="0">
                <a:effectLst/>
                <a:latin typeface="Century Gothic" panose="020B0502020202020204" pitchFamily="34" charset="0"/>
              </a:rPr>
              <a:t>quality</a:t>
            </a:r>
          </a:p>
        </p:txBody>
      </p:sp>
      <p:sp>
        <p:nvSpPr>
          <p:cNvPr id="15" name="TextBox 14"/>
          <p:cNvSpPr txBox="1"/>
          <p:nvPr/>
        </p:nvSpPr>
        <p:spPr>
          <a:xfrm>
            <a:off x="4590097" y="2285758"/>
            <a:ext cx="4096703" cy="3170099"/>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effectLst/>
                <a:latin typeface="Century Gothic" panose="020B0502020202020204" pitchFamily="34" charset="0"/>
              </a:rPr>
              <a:t>Health agencies contact </a:t>
            </a:r>
            <a:r>
              <a:rPr lang="en-US" sz="2000" dirty="0">
                <a:effectLst/>
                <a:latin typeface="Century Gothic" panose="020B0502020202020204" pitchFamily="34" charset="0"/>
              </a:rPr>
              <a:t>health providers seeking </a:t>
            </a:r>
            <a:r>
              <a:rPr lang="en-US" sz="2000" dirty="0" smtClean="0">
                <a:effectLst/>
                <a:latin typeface="Century Gothic" panose="020B0502020202020204" pitchFamily="34" charset="0"/>
              </a:rPr>
              <a:t>reports</a:t>
            </a:r>
          </a:p>
          <a:p>
            <a:endParaRPr lang="en-US" sz="2000" dirty="0">
              <a:effectLst/>
              <a:latin typeface="Century Gothic" panose="020B0502020202020204" pitchFamily="34" charset="0"/>
            </a:endParaRPr>
          </a:p>
          <a:p>
            <a:pPr marL="342900" indent="-342900">
              <a:buFont typeface="Arial" panose="020B0604020202020204" pitchFamily="34" charset="0"/>
              <a:buChar char="•"/>
            </a:pPr>
            <a:r>
              <a:rPr lang="en-US" sz="2000" dirty="0" smtClean="0">
                <a:effectLst/>
                <a:latin typeface="Century Gothic" panose="020B0502020202020204" pitchFamily="34" charset="0"/>
              </a:rPr>
              <a:t>Ensures more complete reporting of conditions</a:t>
            </a:r>
          </a:p>
          <a:p>
            <a:pPr marL="342900" indent="-342900">
              <a:buFont typeface="Arial" panose="020B0604020202020204" pitchFamily="34" charset="0"/>
              <a:buChar char="•"/>
            </a:pPr>
            <a:endParaRPr lang="en-US" sz="2000" dirty="0">
              <a:effectLst/>
              <a:latin typeface="Century Gothic" panose="020B0502020202020204" pitchFamily="34" charset="0"/>
            </a:endParaRPr>
          </a:p>
          <a:p>
            <a:pPr marL="342900" indent="-342900">
              <a:buFont typeface="Arial" panose="020B0604020202020204" pitchFamily="34" charset="0"/>
              <a:buChar char="•"/>
            </a:pPr>
            <a:r>
              <a:rPr lang="en-US" sz="2000" dirty="0" smtClean="0">
                <a:effectLst/>
                <a:latin typeface="Century Gothic" panose="020B0502020202020204" pitchFamily="34" charset="0"/>
              </a:rPr>
              <a:t>Used in conjunction </a:t>
            </a:r>
            <a:br>
              <a:rPr lang="en-US" sz="2000" dirty="0" smtClean="0">
                <a:effectLst/>
                <a:latin typeface="Century Gothic" panose="020B0502020202020204" pitchFamily="34" charset="0"/>
              </a:rPr>
            </a:br>
            <a:r>
              <a:rPr lang="en-US" sz="2000" dirty="0" smtClean="0">
                <a:effectLst/>
                <a:latin typeface="Century Gothic" panose="020B0502020202020204" pitchFamily="34" charset="0"/>
              </a:rPr>
              <a:t>with specific epidemiologic investigation</a:t>
            </a:r>
            <a:endParaRPr lang="en-US" sz="2000" dirty="0">
              <a:effectLst/>
              <a:latin typeface="Century Gothic" panose="020B0502020202020204" pitchFamily="34" charset="0"/>
            </a:endParaRPr>
          </a:p>
        </p:txBody>
      </p:sp>
      <p:sp>
        <p:nvSpPr>
          <p:cNvPr id="11" name="TextBox 10"/>
          <p:cNvSpPr txBox="1"/>
          <p:nvPr/>
        </p:nvSpPr>
        <p:spPr>
          <a:xfrm>
            <a:off x="1253070" y="542424"/>
            <a:ext cx="6587061" cy="553998"/>
          </a:xfrm>
          <a:prstGeom prst="rect">
            <a:avLst/>
          </a:prstGeom>
          <a:noFill/>
        </p:spPr>
        <p:txBody>
          <a:bodyPr wrap="none" rtlCol="0">
            <a:spAutoFit/>
          </a:bodyPr>
          <a:lstStyle/>
          <a:p>
            <a:pPr algn="ctr"/>
            <a:r>
              <a:rPr lang="en-US" sz="3000" dirty="0" smtClean="0">
                <a:effectLst/>
                <a:latin typeface="Century Gothic" panose="020B0502020202020204" pitchFamily="34" charset="0"/>
              </a:rPr>
              <a:t>Types of Public Health Surveillance</a:t>
            </a:r>
            <a:endParaRPr lang="en-US" sz="3000" dirty="0">
              <a:effectLst/>
              <a:latin typeface="Century Gothic" panose="020B0502020202020204" pitchFamily="34" charset="0"/>
            </a:endParaRPr>
          </a:p>
        </p:txBody>
      </p:sp>
      <p:sp>
        <p:nvSpPr>
          <p:cNvPr id="12" name="Slide Number Placeholder 2"/>
          <p:cNvSpPr>
            <a:spLocks noGrp="1"/>
          </p:cNvSpPr>
          <p:nvPr>
            <p:ph type="sldNum" sz="quarter" idx="12"/>
          </p:nvPr>
        </p:nvSpPr>
        <p:spPr>
          <a:xfrm>
            <a:off x="6594475" y="6181725"/>
            <a:ext cx="2133600" cy="476250"/>
          </a:xfrm>
          <a:prstGeom prst="rect">
            <a:avLst/>
          </a:prstGeom>
        </p:spPr>
        <p:txBody>
          <a:bodyPr/>
          <a:lstStyle>
            <a:lvl1pPr>
              <a:defRPr i="0">
                <a:effectLst/>
              </a:defRPr>
            </a:lvl1pPr>
          </a:lstStyle>
          <a:p>
            <a:pPr algn="r">
              <a:defRPr/>
            </a:pPr>
            <a:fld id="{B8477CA6-37AB-49C2-B88B-8C89FDB7A7DF}" type="slidenum">
              <a:rPr lang="en-US" sz="1200" smtClean="0">
                <a:latin typeface="Arial" panose="020B0604020202020204" pitchFamily="34" charset="0"/>
                <a:cs typeface="Arial" panose="020B0604020202020204" pitchFamily="34" charset="0"/>
              </a:rPr>
              <a:pPr algn="r">
                <a:defRPr/>
              </a:pPr>
              <a:t>24</a:t>
            </a:fld>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976720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idx="1"/>
          </p:nvPr>
        </p:nvSpPr>
        <p:spPr>
          <a:xfrm>
            <a:off x="541195" y="2179960"/>
            <a:ext cx="8071796" cy="1895463"/>
          </a:xfrm>
        </p:spPr>
        <p:txBody>
          <a:bodyPr/>
          <a:lstStyle/>
          <a:p>
            <a:pPr marL="457200" lvl="1" indent="0">
              <a:spcAft>
                <a:spcPts val="900"/>
              </a:spcAft>
              <a:buNone/>
            </a:pPr>
            <a:r>
              <a:rPr lang="en-US" sz="2200" dirty="0" smtClean="0">
                <a:solidFill>
                  <a:schemeClr val="tx1"/>
                </a:solidFill>
                <a:latin typeface="Century Gothic" panose="020B0502020202020204" pitchFamily="34" charset="0"/>
              </a:rPr>
              <a:t>Reporting of health events by health professionals who are selected to represent a geographic area or a specific reporting group</a:t>
            </a:r>
          </a:p>
          <a:p>
            <a:pPr marL="457200" lvl="1" indent="0">
              <a:spcAft>
                <a:spcPts val="900"/>
              </a:spcAft>
              <a:buNone/>
            </a:pPr>
            <a:r>
              <a:rPr lang="en-US" sz="2200" dirty="0" smtClean="0">
                <a:solidFill>
                  <a:schemeClr val="tx1"/>
                </a:solidFill>
                <a:latin typeface="Century Gothic" panose="020B0502020202020204" pitchFamily="34" charset="0"/>
              </a:rPr>
              <a:t>Can be active or passive</a:t>
            </a:r>
            <a:endParaRPr lang="en-US" sz="2200" dirty="0">
              <a:solidFill>
                <a:schemeClr val="tx1"/>
              </a:solidFill>
              <a:latin typeface="Century Gothic" panose="020B0502020202020204" pitchFamily="34" charset="0"/>
            </a:endParaRPr>
          </a:p>
        </p:txBody>
      </p:sp>
      <p:sp>
        <p:nvSpPr>
          <p:cNvPr id="9" name="Rectangle 8"/>
          <p:cNvSpPr/>
          <p:nvPr/>
        </p:nvSpPr>
        <p:spPr>
          <a:xfrm>
            <a:off x="2748293" y="1520880"/>
            <a:ext cx="3657600" cy="457200"/>
          </a:xfrm>
          <a:prstGeom prst="rect">
            <a:avLst/>
          </a:prstGeom>
          <a:ln/>
          <a:effectLst/>
        </p:spPr>
        <p:style>
          <a:lnRef idx="0">
            <a:schemeClr val="dk1"/>
          </a:lnRef>
          <a:fillRef idx="3">
            <a:schemeClr val="dk1"/>
          </a:fillRef>
          <a:effectRef idx="3">
            <a:schemeClr val="dk1"/>
          </a:effectRef>
          <a:fontRef idx="minor">
            <a:schemeClr val="lt1"/>
          </a:fontRef>
        </p:style>
        <p:txBody>
          <a:bodyPr rtlCol="0" anchor="ctr"/>
          <a:lstStyle/>
          <a:p>
            <a:pPr marL="0" indent="0" algn="ctr">
              <a:spcAft>
                <a:spcPts val="900"/>
              </a:spcAft>
              <a:buNone/>
            </a:pPr>
            <a:r>
              <a:rPr lang="en-US" sz="2400" dirty="0">
                <a:solidFill>
                  <a:schemeClr val="bg1"/>
                </a:solidFill>
                <a:latin typeface="Century Gothic" panose="020B0502020202020204" pitchFamily="34" charset="0"/>
              </a:rPr>
              <a:t>Sentinel </a:t>
            </a:r>
            <a:r>
              <a:rPr lang="en-US" sz="2400" dirty="0" smtClean="0">
                <a:solidFill>
                  <a:schemeClr val="bg1"/>
                </a:solidFill>
                <a:latin typeface="Century Gothic" panose="020B0502020202020204" pitchFamily="34" charset="0"/>
              </a:rPr>
              <a:t>Surveillance</a:t>
            </a:r>
            <a:endParaRPr lang="en-US" sz="2400" dirty="0">
              <a:solidFill>
                <a:schemeClr val="bg1"/>
              </a:solidFill>
              <a:latin typeface="Century Gothic" panose="020B0502020202020204" pitchFamily="34" charset="0"/>
            </a:endParaRPr>
          </a:p>
        </p:txBody>
      </p:sp>
      <p:sp>
        <p:nvSpPr>
          <p:cNvPr id="8" name="Rectangle 7"/>
          <p:cNvSpPr/>
          <p:nvPr/>
        </p:nvSpPr>
        <p:spPr>
          <a:xfrm>
            <a:off x="2730499" y="4330175"/>
            <a:ext cx="3657600" cy="457200"/>
          </a:xfrm>
          <a:prstGeom prst="rect">
            <a:avLst/>
          </a:prstGeom>
          <a:ln/>
          <a:effectLst/>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cxnSp>
        <p:nvCxnSpPr>
          <p:cNvPr id="6" name="Straight Connector 5"/>
          <p:cNvCxnSpPr/>
          <p:nvPr/>
        </p:nvCxnSpPr>
        <p:spPr>
          <a:xfrm>
            <a:off x="406399" y="1219200"/>
            <a:ext cx="8305801" cy="0"/>
          </a:xfrm>
          <a:prstGeom prst="line">
            <a:avLst/>
          </a:prstGeom>
          <a:ln w="25400">
            <a:solidFill>
              <a:srgbClr val="0039A6"/>
            </a:solidFill>
          </a:ln>
          <a:effectLst/>
        </p:spPr>
        <p:style>
          <a:lnRef idx="3">
            <a:schemeClr val="accent5"/>
          </a:lnRef>
          <a:fillRef idx="0">
            <a:schemeClr val="accent5"/>
          </a:fillRef>
          <a:effectRef idx="2">
            <a:schemeClr val="accent5"/>
          </a:effectRef>
          <a:fontRef idx="minor">
            <a:schemeClr val="tx1"/>
          </a:fontRef>
        </p:style>
      </p:cxnSp>
      <p:sp>
        <p:nvSpPr>
          <p:cNvPr id="2" name="Rectangle 1"/>
          <p:cNvSpPr/>
          <p:nvPr/>
        </p:nvSpPr>
        <p:spPr>
          <a:xfrm>
            <a:off x="461008" y="4972868"/>
            <a:ext cx="8168642" cy="769441"/>
          </a:xfrm>
          <a:prstGeom prst="rect">
            <a:avLst/>
          </a:prstGeom>
        </p:spPr>
        <p:txBody>
          <a:bodyPr wrap="square">
            <a:spAutoFit/>
          </a:bodyPr>
          <a:lstStyle/>
          <a:p>
            <a:pPr lvl="1" fontAlgn="auto">
              <a:spcBef>
                <a:spcPct val="20000"/>
              </a:spcBef>
              <a:spcAft>
                <a:spcPts val="900"/>
              </a:spcAft>
            </a:pPr>
            <a:r>
              <a:rPr lang="en-US" sz="2200" dirty="0" smtClean="0">
                <a:effectLst/>
                <a:latin typeface="Century Gothic" panose="020B0502020202020204" pitchFamily="34" charset="0"/>
              </a:rPr>
              <a:t>Focuses on one or more symptoms rather than a physician-diagnosed or laboratory-confirmed disease</a:t>
            </a:r>
            <a:endParaRPr lang="en-US" sz="2200" dirty="0">
              <a:effectLst/>
              <a:latin typeface="Century Gothic" panose="020B0502020202020204" pitchFamily="34" charset="0"/>
            </a:endParaRPr>
          </a:p>
        </p:txBody>
      </p:sp>
      <p:sp>
        <p:nvSpPr>
          <p:cNvPr id="3" name="Rectangle 2"/>
          <p:cNvSpPr/>
          <p:nvPr/>
        </p:nvSpPr>
        <p:spPr>
          <a:xfrm>
            <a:off x="2782766" y="4332025"/>
            <a:ext cx="3588654" cy="461665"/>
          </a:xfrm>
          <a:prstGeom prst="rect">
            <a:avLst/>
          </a:prstGeom>
        </p:spPr>
        <p:txBody>
          <a:bodyPr wrap="square">
            <a:spAutoFit/>
          </a:bodyPr>
          <a:lstStyle/>
          <a:p>
            <a:pPr lvl="0" algn="ctr" fontAlgn="auto">
              <a:spcBef>
                <a:spcPct val="20000"/>
              </a:spcBef>
              <a:spcAft>
                <a:spcPts val="900"/>
              </a:spcAft>
              <a:buClr>
                <a:srgbClr val="0039A6"/>
              </a:buClr>
              <a:buSzPct val="70000"/>
            </a:pPr>
            <a:r>
              <a:rPr lang="en-US" sz="2400" dirty="0">
                <a:solidFill>
                  <a:srgbClr val="FFFFFF"/>
                </a:solidFill>
                <a:effectLst/>
                <a:latin typeface="Century Gothic" panose="020B0502020202020204" pitchFamily="34" charset="0"/>
              </a:rPr>
              <a:t>Syndromic Surveillance</a:t>
            </a:r>
          </a:p>
        </p:txBody>
      </p:sp>
      <p:sp>
        <p:nvSpPr>
          <p:cNvPr id="10" name="TextBox 9"/>
          <p:cNvSpPr txBox="1"/>
          <p:nvPr/>
        </p:nvSpPr>
        <p:spPr>
          <a:xfrm>
            <a:off x="698467" y="560981"/>
            <a:ext cx="7757253" cy="553998"/>
          </a:xfrm>
          <a:prstGeom prst="rect">
            <a:avLst/>
          </a:prstGeom>
          <a:noFill/>
        </p:spPr>
        <p:txBody>
          <a:bodyPr wrap="none" rtlCol="0">
            <a:spAutoFit/>
          </a:bodyPr>
          <a:lstStyle/>
          <a:p>
            <a:pPr algn="ctr"/>
            <a:r>
              <a:rPr lang="en-US" sz="3000" dirty="0" smtClean="0">
                <a:effectLst/>
                <a:latin typeface="Century Gothic" panose="020B0502020202020204" pitchFamily="34" charset="0"/>
              </a:rPr>
              <a:t>Other Types of Public Health Surveillance</a:t>
            </a:r>
            <a:endParaRPr lang="en-US" sz="3000" dirty="0">
              <a:effectLst/>
              <a:latin typeface="Century Gothic" panose="020B0502020202020204" pitchFamily="34" charset="0"/>
            </a:endParaRPr>
          </a:p>
        </p:txBody>
      </p:sp>
      <p:sp>
        <p:nvSpPr>
          <p:cNvPr id="11" name="Slide Number Placeholder 2"/>
          <p:cNvSpPr>
            <a:spLocks noGrp="1"/>
          </p:cNvSpPr>
          <p:nvPr>
            <p:ph type="sldNum" sz="quarter" idx="12"/>
          </p:nvPr>
        </p:nvSpPr>
        <p:spPr>
          <a:xfrm>
            <a:off x="6594475" y="6181725"/>
            <a:ext cx="2133600" cy="476250"/>
          </a:xfrm>
          <a:prstGeom prst="rect">
            <a:avLst/>
          </a:prstGeom>
        </p:spPr>
        <p:txBody>
          <a:bodyPr/>
          <a:lstStyle>
            <a:lvl1pPr>
              <a:defRPr i="0">
                <a:effectLst/>
              </a:defRPr>
            </a:lvl1pPr>
          </a:lstStyle>
          <a:p>
            <a:pPr algn="r">
              <a:defRPr/>
            </a:pPr>
            <a:fld id="{B8477CA6-37AB-49C2-B88B-8C89FDB7A7DF}" type="slidenum">
              <a:rPr lang="en-US" sz="1200" smtClean="0">
                <a:latin typeface="Arial" panose="020B0604020202020204" pitchFamily="34" charset="0"/>
                <a:cs typeface="Arial" panose="020B0604020202020204" pitchFamily="34" charset="0"/>
              </a:rPr>
              <a:pPr algn="r">
                <a:defRPr/>
              </a:pPr>
              <a:t>25</a:t>
            </a:fld>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625027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a:off x="558800" y="1219200"/>
            <a:ext cx="7975600" cy="0"/>
          </a:xfrm>
          <a:prstGeom prst="line">
            <a:avLst/>
          </a:prstGeom>
          <a:ln w="25400">
            <a:solidFill>
              <a:schemeClr val="tx1"/>
            </a:solidFill>
          </a:ln>
          <a:effectLst/>
        </p:spPr>
        <p:style>
          <a:lnRef idx="3">
            <a:schemeClr val="accent5"/>
          </a:lnRef>
          <a:fillRef idx="0">
            <a:schemeClr val="accent5"/>
          </a:fillRef>
          <a:effectRef idx="2">
            <a:schemeClr val="accent5"/>
          </a:effectRef>
          <a:fontRef idx="minor">
            <a:schemeClr val="tx1"/>
          </a:fontRef>
        </p:style>
      </p:cxnSp>
      <p:sp>
        <p:nvSpPr>
          <p:cNvPr id="5" name="TextBox 4"/>
          <p:cNvSpPr txBox="1"/>
          <p:nvPr/>
        </p:nvSpPr>
        <p:spPr>
          <a:xfrm>
            <a:off x="1657026" y="589305"/>
            <a:ext cx="5779147" cy="553998"/>
          </a:xfrm>
          <a:prstGeom prst="rect">
            <a:avLst/>
          </a:prstGeom>
          <a:noFill/>
        </p:spPr>
        <p:txBody>
          <a:bodyPr wrap="none" rtlCol="0">
            <a:spAutoFit/>
          </a:bodyPr>
          <a:lstStyle/>
          <a:p>
            <a:pPr algn="ctr"/>
            <a:r>
              <a:rPr lang="en-US" dirty="0" smtClean="0">
                <a:effectLst/>
                <a:latin typeface="Century Gothic" panose="020B0502020202020204" pitchFamily="34" charset="0"/>
              </a:rPr>
              <a:t> </a:t>
            </a:r>
            <a:r>
              <a:rPr lang="en-US" sz="3000" dirty="0" smtClean="0">
                <a:effectLst/>
                <a:latin typeface="Century Gothic" panose="020B0502020202020204" pitchFamily="34" charset="0"/>
              </a:rPr>
              <a:t>Surveillance System Attributes</a:t>
            </a:r>
            <a:endParaRPr lang="en-US" sz="3000" dirty="0">
              <a:effectLst/>
              <a:latin typeface="Century Gothic" panose="020B0502020202020204" pitchFamily="34" charset="0"/>
            </a:endParaRPr>
          </a:p>
        </p:txBody>
      </p:sp>
      <p:sp>
        <p:nvSpPr>
          <p:cNvPr id="6" name="Slide Number Placeholder 2"/>
          <p:cNvSpPr>
            <a:spLocks noGrp="1"/>
          </p:cNvSpPr>
          <p:nvPr>
            <p:ph type="sldNum" sz="quarter" idx="12"/>
          </p:nvPr>
        </p:nvSpPr>
        <p:spPr>
          <a:xfrm>
            <a:off x="6594475" y="6181725"/>
            <a:ext cx="2133600" cy="476250"/>
          </a:xfrm>
          <a:prstGeom prst="rect">
            <a:avLst/>
          </a:prstGeom>
        </p:spPr>
        <p:txBody>
          <a:bodyPr/>
          <a:lstStyle>
            <a:lvl1pPr>
              <a:defRPr i="0">
                <a:effectLst/>
              </a:defRPr>
            </a:lvl1pPr>
          </a:lstStyle>
          <a:p>
            <a:pPr algn="r">
              <a:defRPr/>
            </a:pPr>
            <a:fld id="{B8477CA6-37AB-49C2-B88B-8C89FDB7A7DF}" type="slidenum">
              <a:rPr lang="en-US" sz="1200" smtClean="0">
                <a:latin typeface="Arial" panose="020B0604020202020204" pitchFamily="34" charset="0"/>
                <a:cs typeface="Arial" panose="020B0604020202020204" pitchFamily="34" charset="0"/>
              </a:rPr>
              <a:pPr algn="r">
                <a:defRPr/>
              </a:pPr>
              <a:t>26</a:t>
            </a:fld>
            <a:endParaRPr lang="en-US" sz="1200" dirty="0">
              <a:latin typeface="Arial" panose="020B0604020202020204" pitchFamily="34" charset="0"/>
              <a:cs typeface="Arial" panose="020B0604020202020204" pitchFamily="34" charset="0"/>
            </a:endParaRPr>
          </a:p>
        </p:txBody>
      </p:sp>
      <p:graphicFrame>
        <p:nvGraphicFramePr>
          <p:cNvPr id="3" name="Table 2" descr="Box behind the text divides the content into two columns, one listing the attributes of a surveillance system, and the other the questions it answers." title="Box"/>
          <p:cNvGraphicFramePr>
            <a:graphicFrameLocks noGrp="1"/>
          </p:cNvGraphicFramePr>
          <p:nvPr>
            <p:extLst>
              <p:ext uri="{D42A27DB-BD31-4B8C-83A1-F6EECF244321}">
                <p14:modId xmlns:p14="http://schemas.microsoft.com/office/powerpoint/2010/main" val="2324097487"/>
              </p:ext>
            </p:extLst>
          </p:nvPr>
        </p:nvGraphicFramePr>
        <p:xfrm>
          <a:off x="558800" y="1320801"/>
          <a:ext cx="7860805" cy="4865701"/>
        </p:xfrm>
        <a:graphic>
          <a:graphicData uri="http://schemas.openxmlformats.org/drawingml/2006/table">
            <a:tbl>
              <a:tblPr firstRow="1" bandRow="1">
                <a:tableStyleId>{5C22544A-7EE6-4342-B048-85BDC9FD1C3A}</a:tableStyleId>
              </a:tblPr>
              <a:tblGrid>
                <a:gridCol w="2170854"/>
                <a:gridCol w="5689951"/>
              </a:tblGrid>
              <a:tr h="530898">
                <a:tc>
                  <a:txBody>
                    <a:bodyPr/>
                    <a:lstStyle/>
                    <a:p>
                      <a:pPr algn="l"/>
                      <a:r>
                        <a:rPr lang="en-US" sz="2400" b="0" dirty="0" smtClean="0">
                          <a:latin typeface="Century Gothic" panose="020B0502020202020204" pitchFamily="34" charset="0"/>
                        </a:rPr>
                        <a:t>Attribute</a:t>
                      </a:r>
                      <a:endParaRPr lang="en-US" sz="2400" b="0" dirty="0">
                        <a:latin typeface="Century Gothic" panose="020B0502020202020204" pitchFamily="34" charset="0"/>
                      </a:endParaRPr>
                    </a:p>
                  </a:txBody>
                  <a:tcPr/>
                </a:tc>
                <a:tc>
                  <a:txBody>
                    <a:bodyPr/>
                    <a:lstStyle/>
                    <a:p>
                      <a:pPr algn="ctr"/>
                      <a:r>
                        <a:rPr lang="en-US" sz="2400" b="0" dirty="0" smtClean="0">
                          <a:latin typeface="Century Gothic" panose="020B0502020202020204" pitchFamily="34" charset="0"/>
                        </a:rPr>
                        <a:t>Question It Answers</a:t>
                      </a:r>
                      <a:endParaRPr lang="en-US" sz="2400" b="0" dirty="0">
                        <a:latin typeface="Century Gothic" panose="020B0502020202020204" pitchFamily="34" charset="0"/>
                      </a:endParaRPr>
                    </a:p>
                  </a:txBody>
                  <a:tcPr/>
                </a:tc>
              </a:tr>
              <a:tr h="884830">
                <a:tc>
                  <a:txBody>
                    <a:bodyPr/>
                    <a:lstStyle/>
                    <a:p>
                      <a:r>
                        <a:rPr lang="en-US" sz="2200" b="0" dirty="0" smtClean="0">
                          <a:latin typeface="Century Gothic" panose="020B0502020202020204" pitchFamily="34" charset="0"/>
                        </a:rPr>
                        <a:t>Usefulness</a:t>
                      </a:r>
                      <a:endParaRPr lang="en-US" sz="2200" b="0" dirty="0">
                        <a:latin typeface="Century Gothic" panose="020B0502020202020204" pitchFamily="34" charset="0"/>
                      </a:endParaRPr>
                    </a:p>
                  </a:txBody>
                  <a:tcPr anchor="ctr">
                    <a:solidFill>
                      <a:schemeClr val="bg1">
                        <a:lumMod val="85000"/>
                      </a:schemeClr>
                    </a:solidFill>
                  </a:tcPr>
                </a:tc>
                <a:tc>
                  <a:txBody>
                    <a:bodyPr/>
                    <a:lstStyle/>
                    <a:p>
                      <a:r>
                        <a:rPr lang="en-US" sz="2200" b="0" dirty="0" smtClean="0">
                          <a:latin typeface="Century Gothic" panose="020B0502020202020204" pitchFamily="34" charset="0"/>
                        </a:rPr>
                        <a:t>How useful is the system in accomplishing its objectives?</a:t>
                      </a:r>
                      <a:endParaRPr lang="en-US" sz="2200" b="0" dirty="0">
                        <a:latin typeface="Century Gothic" panose="020B0502020202020204" pitchFamily="34" charset="0"/>
                      </a:endParaRPr>
                    </a:p>
                  </a:txBody>
                  <a:tcPr>
                    <a:solidFill>
                      <a:schemeClr val="bg1">
                        <a:lumMod val="85000"/>
                      </a:schemeClr>
                    </a:solidFill>
                  </a:tcPr>
                </a:tc>
              </a:tr>
              <a:tr h="1409355">
                <a:tc>
                  <a:txBody>
                    <a:bodyPr/>
                    <a:lstStyle/>
                    <a:p>
                      <a:r>
                        <a:rPr lang="en-US" sz="2200" b="0" dirty="0" smtClean="0">
                          <a:latin typeface="Century Gothic" panose="020B0502020202020204" pitchFamily="34" charset="0"/>
                        </a:rPr>
                        <a:t>Data quality</a:t>
                      </a:r>
                      <a:endParaRPr lang="en-US" sz="2200" b="0" dirty="0">
                        <a:latin typeface="Century Gothic" panose="020B0502020202020204" pitchFamily="34" charset="0"/>
                      </a:endParaRPr>
                    </a:p>
                  </a:txBody>
                  <a:tcPr anchor="ctr">
                    <a:solidFill>
                      <a:schemeClr val="bg1">
                        <a:lumMod val="85000"/>
                      </a:schemeClr>
                    </a:solidFill>
                  </a:tcPr>
                </a:tc>
                <a:tc>
                  <a:txBody>
                    <a:bodyPr/>
                    <a:lstStyle/>
                    <a:p>
                      <a:r>
                        <a:rPr lang="en-US" sz="2200" b="0" dirty="0" smtClean="0">
                          <a:latin typeface="Century Gothic" panose="020B0502020202020204" pitchFamily="34" charset="0"/>
                        </a:rPr>
                        <a:t>How reliable are the available</a:t>
                      </a:r>
                      <a:r>
                        <a:rPr lang="en-US" sz="2200" b="0" baseline="0" dirty="0" smtClean="0">
                          <a:latin typeface="Century Gothic" panose="020B0502020202020204" pitchFamily="34" charset="0"/>
                        </a:rPr>
                        <a:t> data? How complete and accurate are data fields in the reports received by the system?</a:t>
                      </a:r>
                      <a:endParaRPr lang="en-US" sz="2200" b="0" dirty="0">
                        <a:latin typeface="Century Gothic" panose="020B0502020202020204" pitchFamily="34" charset="0"/>
                      </a:endParaRPr>
                    </a:p>
                  </a:txBody>
                  <a:tcPr>
                    <a:solidFill>
                      <a:schemeClr val="bg1">
                        <a:lumMod val="85000"/>
                      </a:schemeClr>
                    </a:solidFill>
                  </a:tcPr>
                </a:tc>
              </a:tr>
              <a:tr h="530898">
                <a:tc>
                  <a:txBody>
                    <a:bodyPr/>
                    <a:lstStyle/>
                    <a:p>
                      <a:r>
                        <a:rPr lang="en-US" sz="2200" b="0" dirty="0" smtClean="0">
                          <a:latin typeface="Century Gothic" panose="020B0502020202020204" pitchFamily="34" charset="0"/>
                        </a:rPr>
                        <a:t>Timeliness</a:t>
                      </a:r>
                      <a:endParaRPr lang="en-US" sz="2200" b="0" dirty="0">
                        <a:latin typeface="Century Gothic" panose="020B0502020202020204" pitchFamily="34" charset="0"/>
                      </a:endParaRPr>
                    </a:p>
                  </a:txBody>
                  <a:tcPr anchor="ctr">
                    <a:solidFill>
                      <a:schemeClr val="bg1">
                        <a:lumMod val="85000"/>
                      </a:schemeClr>
                    </a:solidFill>
                  </a:tcPr>
                </a:tc>
                <a:tc>
                  <a:txBody>
                    <a:bodyPr/>
                    <a:lstStyle/>
                    <a:p>
                      <a:r>
                        <a:rPr lang="en-US" sz="2200" b="0" dirty="0" smtClean="0">
                          <a:latin typeface="Century Gothic" panose="020B0502020202020204" pitchFamily="34" charset="0"/>
                        </a:rPr>
                        <a:t>How quickly are reports received?</a:t>
                      </a:r>
                      <a:endParaRPr lang="en-US" sz="2200" b="0" dirty="0">
                        <a:latin typeface="Century Gothic" panose="020B0502020202020204" pitchFamily="34" charset="0"/>
                      </a:endParaRPr>
                    </a:p>
                  </a:txBody>
                  <a:tcPr>
                    <a:solidFill>
                      <a:schemeClr val="bg1">
                        <a:lumMod val="85000"/>
                      </a:schemeClr>
                    </a:solidFill>
                  </a:tcPr>
                </a:tc>
              </a:tr>
              <a:tr h="955617">
                <a:tc>
                  <a:txBody>
                    <a:bodyPr/>
                    <a:lstStyle/>
                    <a:p>
                      <a:r>
                        <a:rPr lang="en-US" sz="2200" b="0" dirty="0" smtClean="0">
                          <a:latin typeface="Century Gothic" panose="020B0502020202020204" pitchFamily="34" charset="0"/>
                        </a:rPr>
                        <a:t>Flexibility</a:t>
                      </a:r>
                      <a:endParaRPr lang="en-US" sz="2200" b="0" dirty="0">
                        <a:latin typeface="Century Gothic" panose="020B0502020202020204" pitchFamily="34" charset="0"/>
                      </a:endParaRPr>
                    </a:p>
                  </a:txBody>
                  <a:tcPr anchor="ctr">
                    <a:solidFill>
                      <a:schemeClr val="bg1">
                        <a:lumMod val="85000"/>
                      </a:schemeClr>
                    </a:solidFill>
                  </a:tcPr>
                </a:tc>
                <a:tc>
                  <a:txBody>
                    <a:bodyPr/>
                    <a:lstStyle/>
                    <a:p>
                      <a:r>
                        <a:rPr lang="en-US" sz="2200" b="0" dirty="0" smtClean="0">
                          <a:latin typeface="Century Gothic" panose="020B0502020202020204" pitchFamily="34" charset="0"/>
                        </a:rPr>
                        <a:t>How quickly can the system adapt</a:t>
                      </a:r>
                      <a:r>
                        <a:rPr lang="en-US" sz="2200" b="0" baseline="0" dirty="0" smtClean="0">
                          <a:latin typeface="Century Gothic" panose="020B0502020202020204" pitchFamily="34" charset="0"/>
                        </a:rPr>
                        <a:t> to changes?</a:t>
                      </a:r>
                      <a:endParaRPr lang="en-US" sz="2200" b="0" dirty="0" smtClean="0">
                        <a:latin typeface="Century Gothic" panose="020B0502020202020204" pitchFamily="34" charset="0"/>
                      </a:endParaRPr>
                    </a:p>
                  </a:txBody>
                  <a:tcPr>
                    <a:solidFill>
                      <a:schemeClr val="bg1">
                        <a:lumMod val="85000"/>
                      </a:schemeClr>
                    </a:solidFill>
                  </a:tcPr>
                </a:tc>
              </a:tr>
              <a:tr h="530898">
                <a:tc>
                  <a:txBody>
                    <a:bodyPr/>
                    <a:lstStyle/>
                    <a:p>
                      <a:r>
                        <a:rPr lang="en-US" sz="2200" b="0" dirty="0" smtClean="0">
                          <a:latin typeface="Century Gothic" panose="020B0502020202020204" pitchFamily="34" charset="0"/>
                        </a:rPr>
                        <a:t>Simplicity</a:t>
                      </a:r>
                      <a:endParaRPr lang="en-US" sz="2200" b="0" dirty="0">
                        <a:latin typeface="Century Gothic" panose="020B0502020202020204" pitchFamily="34" charset="0"/>
                      </a:endParaRPr>
                    </a:p>
                  </a:txBody>
                  <a:tcPr anchor="ctr">
                    <a:solidFill>
                      <a:schemeClr val="bg1">
                        <a:lumMod val="85000"/>
                      </a:schemeClr>
                    </a:solidFill>
                  </a:tcPr>
                </a:tc>
                <a:tc>
                  <a:txBody>
                    <a:bodyPr/>
                    <a:lstStyle/>
                    <a:p>
                      <a:r>
                        <a:rPr lang="en-US" sz="2200" b="0" dirty="0" smtClean="0">
                          <a:latin typeface="Century Gothic" panose="020B0502020202020204" pitchFamily="34" charset="0"/>
                        </a:rPr>
                        <a:t>How easy is the system’s operation?</a:t>
                      </a:r>
                      <a:endParaRPr lang="en-US" sz="2200" b="0" dirty="0">
                        <a:latin typeface="Century Gothic" panose="020B0502020202020204" pitchFamily="34" charset="0"/>
                      </a:endParaRPr>
                    </a:p>
                  </a:txBody>
                  <a:tcPr>
                    <a:solidFill>
                      <a:schemeClr val="bg1">
                        <a:lumMod val="85000"/>
                      </a:schemeClr>
                    </a:solidFill>
                  </a:tcPr>
                </a:tc>
              </a:tr>
            </a:tbl>
          </a:graphicData>
        </a:graphic>
      </p:graphicFrame>
    </p:spTree>
    <p:extLst>
      <p:ext uri="{BB962C8B-B14F-4D97-AF65-F5344CB8AC3E}">
        <p14:creationId xmlns:p14="http://schemas.microsoft.com/office/powerpoint/2010/main" val="27525616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558800" y="1147948"/>
            <a:ext cx="7975600" cy="0"/>
          </a:xfrm>
          <a:prstGeom prst="line">
            <a:avLst/>
          </a:prstGeom>
          <a:ln w="25400">
            <a:solidFill>
              <a:srgbClr val="0039A6"/>
            </a:solidFill>
          </a:ln>
          <a:effectLst/>
        </p:spPr>
        <p:style>
          <a:lnRef idx="3">
            <a:schemeClr val="accent5"/>
          </a:lnRef>
          <a:fillRef idx="0">
            <a:schemeClr val="accent5"/>
          </a:fillRef>
          <a:effectRef idx="2">
            <a:schemeClr val="accent5"/>
          </a:effectRef>
          <a:fontRef idx="minor">
            <a:schemeClr val="tx1"/>
          </a:fontRef>
        </p:style>
      </p:cxnSp>
      <p:sp>
        <p:nvSpPr>
          <p:cNvPr id="7" name="TextBox 6"/>
          <p:cNvSpPr txBox="1"/>
          <p:nvPr/>
        </p:nvSpPr>
        <p:spPr>
          <a:xfrm>
            <a:off x="1657026" y="593950"/>
            <a:ext cx="5779147" cy="553998"/>
          </a:xfrm>
          <a:prstGeom prst="rect">
            <a:avLst/>
          </a:prstGeom>
          <a:noFill/>
        </p:spPr>
        <p:txBody>
          <a:bodyPr wrap="none" rtlCol="0">
            <a:spAutoFit/>
          </a:bodyPr>
          <a:lstStyle/>
          <a:p>
            <a:pPr algn="ctr"/>
            <a:r>
              <a:rPr lang="en-US" dirty="0" smtClean="0">
                <a:effectLst/>
                <a:latin typeface="Century Gothic" panose="020B0502020202020204" pitchFamily="34" charset="0"/>
              </a:rPr>
              <a:t> </a:t>
            </a:r>
            <a:r>
              <a:rPr lang="en-US" sz="3000" dirty="0" smtClean="0">
                <a:effectLst/>
                <a:latin typeface="Century Gothic" panose="020B0502020202020204" pitchFamily="34" charset="0"/>
              </a:rPr>
              <a:t>Surveillance System Attributes</a:t>
            </a:r>
            <a:endParaRPr lang="en-US" sz="3000" dirty="0">
              <a:effectLst/>
              <a:latin typeface="Century Gothic" panose="020B0502020202020204" pitchFamily="34" charset="0"/>
            </a:endParaRPr>
          </a:p>
        </p:txBody>
      </p:sp>
      <p:sp>
        <p:nvSpPr>
          <p:cNvPr id="10" name="Slide Number Placeholder 2"/>
          <p:cNvSpPr>
            <a:spLocks noGrp="1"/>
          </p:cNvSpPr>
          <p:nvPr>
            <p:ph type="sldNum" sz="quarter" idx="12"/>
          </p:nvPr>
        </p:nvSpPr>
        <p:spPr>
          <a:xfrm>
            <a:off x="6594475" y="6181725"/>
            <a:ext cx="2133600" cy="476250"/>
          </a:xfrm>
          <a:prstGeom prst="rect">
            <a:avLst/>
          </a:prstGeom>
        </p:spPr>
        <p:txBody>
          <a:bodyPr/>
          <a:lstStyle>
            <a:lvl1pPr>
              <a:defRPr i="0">
                <a:effectLst/>
              </a:defRPr>
            </a:lvl1pPr>
          </a:lstStyle>
          <a:p>
            <a:pPr algn="r">
              <a:defRPr/>
            </a:pPr>
            <a:fld id="{B8477CA6-37AB-49C2-B88B-8C89FDB7A7DF}" type="slidenum">
              <a:rPr lang="en-US" sz="1200" smtClean="0">
                <a:latin typeface="Arial" panose="020B0604020202020204" pitchFamily="34" charset="0"/>
                <a:cs typeface="Arial" panose="020B0604020202020204" pitchFamily="34" charset="0"/>
              </a:rPr>
              <a:pPr algn="r">
                <a:defRPr/>
              </a:pPr>
              <a:t>27</a:t>
            </a:fld>
            <a:endParaRPr lang="en-US" sz="1200" dirty="0">
              <a:latin typeface="Arial" panose="020B0604020202020204" pitchFamily="34" charset="0"/>
              <a:cs typeface="Arial" panose="020B0604020202020204" pitchFamily="34" charset="0"/>
            </a:endParaRPr>
          </a:p>
        </p:txBody>
      </p:sp>
      <p:graphicFrame>
        <p:nvGraphicFramePr>
          <p:cNvPr id="11" name="Table 10" descr="Box behind the text that divides the content into two columns, one describing the attributes of a surveillance system, and the other the questions it answers." title="Box"/>
          <p:cNvGraphicFramePr>
            <a:graphicFrameLocks noGrp="1"/>
          </p:cNvGraphicFramePr>
          <p:nvPr>
            <p:extLst>
              <p:ext uri="{D42A27DB-BD31-4B8C-83A1-F6EECF244321}">
                <p14:modId xmlns:p14="http://schemas.microsoft.com/office/powerpoint/2010/main" val="2859833780"/>
              </p:ext>
            </p:extLst>
          </p:nvPr>
        </p:nvGraphicFramePr>
        <p:xfrm>
          <a:off x="511175" y="1308925"/>
          <a:ext cx="8070850" cy="4881808"/>
        </p:xfrm>
        <a:graphic>
          <a:graphicData uri="http://schemas.openxmlformats.org/drawingml/2006/table">
            <a:tbl>
              <a:tblPr firstRow="1" bandRow="1">
                <a:tableStyleId>{5C22544A-7EE6-4342-B048-85BDC9FD1C3A}</a:tableStyleId>
              </a:tblPr>
              <a:tblGrid>
                <a:gridCol w="2788962"/>
                <a:gridCol w="5281888"/>
              </a:tblGrid>
              <a:tr h="542853">
                <a:tc>
                  <a:txBody>
                    <a:bodyPr/>
                    <a:lstStyle/>
                    <a:p>
                      <a:pPr algn="l"/>
                      <a:r>
                        <a:rPr lang="en-US" sz="2400" b="0" dirty="0" smtClean="0">
                          <a:latin typeface="Century Gothic" panose="020B0502020202020204" pitchFamily="34" charset="0"/>
                        </a:rPr>
                        <a:t>Attribute</a:t>
                      </a:r>
                      <a:endParaRPr lang="en-US" sz="2400" b="0" dirty="0">
                        <a:latin typeface="Century Gothic" panose="020B0502020202020204" pitchFamily="34" charset="0"/>
                      </a:endParaRPr>
                    </a:p>
                  </a:txBody>
                  <a:tcPr/>
                </a:tc>
                <a:tc>
                  <a:txBody>
                    <a:bodyPr/>
                    <a:lstStyle/>
                    <a:p>
                      <a:pPr algn="ctr"/>
                      <a:r>
                        <a:rPr lang="en-US" sz="2400" b="0" dirty="0" smtClean="0">
                          <a:latin typeface="Century Gothic" panose="020B0502020202020204" pitchFamily="34" charset="0"/>
                        </a:rPr>
                        <a:t>Question It Answers</a:t>
                      </a:r>
                      <a:endParaRPr lang="en-US" sz="2400" b="0" dirty="0">
                        <a:latin typeface="Century Gothic" panose="020B0502020202020204" pitchFamily="34" charset="0"/>
                      </a:endParaRPr>
                    </a:p>
                  </a:txBody>
                  <a:tcPr/>
                </a:tc>
              </a:tr>
              <a:tr h="904756">
                <a:tc>
                  <a:txBody>
                    <a:bodyPr/>
                    <a:lstStyle/>
                    <a:p>
                      <a:r>
                        <a:rPr lang="en-US" sz="2200" b="0" dirty="0" smtClean="0">
                          <a:latin typeface="Century Gothic" panose="020B0502020202020204" pitchFamily="34" charset="0"/>
                        </a:rPr>
                        <a:t>Stability</a:t>
                      </a:r>
                      <a:endParaRPr lang="en-US" sz="2200" b="0" dirty="0">
                        <a:latin typeface="Century Gothic" panose="020B0502020202020204" pitchFamily="34" charset="0"/>
                      </a:endParaRPr>
                    </a:p>
                  </a:txBody>
                  <a:tcPr anchor="ctr">
                    <a:solidFill>
                      <a:schemeClr val="bg1">
                        <a:lumMod val="85000"/>
                      </a:schemeClr>
                    </a:solidFill>
                  </a:tcPr>
                </a:tc>
                <a:tc>
                  <a:txBody>
                    <a:bodyPr/>
                    <a:lstStyle/>
                    <a:p>
                      <a:r>
                        <a:rPr lang="en-US" sz="2200" b="0" dirty="0" smtClean="0">
                          <a:latin typeface="Century Gothic" panose="020B0502020202020204" pitchFamily="34" charset="0"/>
                        </a:rPr>
                        <a:t>Does the surveillance system work well?</a:t>
                      </a:r>
                      <a:br>
                        <a:rPr lang="en-US" sz="2200" b="0" dirty="0" smtClean="0">
                          <a:latin typeface="Century Gothic" panose="020B0502020202020204" pitchFamily="34" charset="0"/>
                        </a:rPr>
                      </a:br>
                      <a:r>
                        <a:rPr lang="en-US" sz="2200" b="0" dirty="0" smtClean="0">
                          <a:latin typeface="Century Gothic" panose="020B0502020202020204" pitchFamily="34" charset="0"/>
                        </a:rPr>
                        <a:t>Does it break down often?</a:t>
                      </a:r>
                      <a:endParaRPr lang="en-US" sz="2200" b="0" dirty="0">
                        <a:latin typeface="Century Gothic" panose="020B0502020202020204" pitchFamily="34" charset="0"/>
                      </a:endParaRPr>
                    </a:p>
                  </a:txBody>
                  <a:tcPr>
                    <a:solidFill>
                      <a:schemeClr val="bg1">
                        <a:lumMod val="85000"/>
                      </a:schemeClr>
                    </a:solidFill>
                  </a:tcPr>
                </a:tc>
              </a:tr>
              <a:tr h="839542">
                <a:tc>
                  <a:txBody>
                    <a:bodyPr/>
                    <a:lstStyle/>
                    <a:p>
                      <a:r>
                        <a:rPr lang="en-US" sz="2200" b="0" dirty="0" smtClean="0">
                          <a:latin typeface="Century Gothic" panose="020B0502020202020204" pitchFamily="34" charset="0"/>
                        </a:rPr>
                        <a:t>Sensitivity</a:t>
                      </a:r>
                      <a:endParaRPr lang="en-US" sz="2200" b="0" dirty="0">
                        <a:latin typeface="Century Gothic" panose="020B0502020202020204" pitchFamily="34" charset="0"/>
                      </a:endParaRPr>
                    </a:p>
                  </a:txBody>
                  <a:tcPr anchor="ctr">
                    <a:solidFill>
                      <a:schemeClr val="bg1">
                        <a:lumMod val="85000"/>
                      </a:schemeClr>
                    </a:solidFill>
                  </a:tcPr>
                </a:tc>
                <a:tc>
                  <a:txBody>
                    <a:bodyPr/>
                    <a:lstStyle/>
                    <a:p>
                      <a:r>
                        <a:rPr lang="en-US" sz="2200" b="0" dirty="0" smtClean="0">
                          <a:latin typeface="Century Gothic" panose="020B0502020202020204" pitchFamily="34" charset="0"/>
                        </a:rPr>
                        <a:t>How well does</a:t>
                      </a:r>
                      <a:r>
                        <a:rPr lang="en-US" sz="2200" b="0" baseline="0" dirty="0" smtClean="0">
                          <a:latin typeface="Century Gothic" panose="020B0502020202020204" pitchFamily="34" charset="0"/>
                        </a:rPr>
                        <a:t> it capture the intended cases?</a:t>
                      </a:r>
                      <a:endParaRPr lang="en-US" sz="2200" b="0" dirty="0">
                        <a:latin typeface="Century Gothic" panose="020B0502020202020204" pitchFamily="34" charset="0"/>
                      </a:endParaRPr>
                    </a:p>
                  </a:txBody>
                  <a:tcPr>
                    <a:solidFill>
                      <a:schemeClr val="bg1">
                        <a:lumMod val="85000"/>
                      </a:schemeClr>
                    </a:solidFill>
                  </a:tcPr>
                </a:tc>
              </a:tr>
              <a:tr h="542853">
                <a:tc>
                  <a:txBody>
                    <a:bodyPr/>
                    <a:lstStyle/>
                    <a:p>
                      <a:r>
                        <a:rPr lang="en-US" sz="2200" b="0" dirty="0" smtClean="0">
                          <a:latin typeface="Century Gothic" panose="020B0502020202020204" pitchFamily="34" charset="0"/>
                        </a:rPr>
                        <a:t>Predictive value</a:t>
                      </a:r>
                      <a:r>
                        <a:rPr lang="en-US" sz="2200" b="0" baseline="0" dirty="0" smtClean="0">
                          <a:latin typeface="Century Gothic" panose="020B0502020202020204" pitchFamily="34" charset="0"/>
                        </a:rPr>
                        <a:t> positive</a:t>
                      </a:r>
                      <a:endParaRPr lang="en-US" sz="2200" b="0" dirty="0">
                        <a:latin typeface="Century Gothic" panose="020B0502020202020204" pitchFamily="34" charset="0"/>
                      </a:endParaRPr>
                    </a:p>
                  </a:txBody>
                  <a:tcPr anchor="ctr">
                    <a:solidFill>
                      <a:schemeClr val="bg1">
                        <a:lumMod val="85000"/>
                      </a:schemeClr>
                    </a:solidFill>
                  </a:tcPr>
                </a:tc>
                <a:tc>
                  <a:txBody>
                    <a:bodyPr/>
                    <a:lstStyle/>
                    <a:p>
                      <a:r>
                        <a:rPr lang="en-US" sz="2200" b="0" dirty="0" smtClean="0">
                          <a:latin typeface="Century Gothic" panose="020B0502020202020204" pitchFamily="34" charset="0"/>
                        </a:rPr>
                        <a:t>How many</a:t>
                      </a:r>
                      <a:r>
                        <a:rPr lang="en-US" sz="2200" b="0" baseline="0" dirty="0" smtClean="0">
                          <a:latin typeface="Century Gothic" panose="020B0502020202020204" pitchFamily="34" charset="0"/>
                        </a:rPr>
                        <a:t> of the reported cases meet the case definition?</a:t>
                      </a:r>
                      <a:endParaRPr lang="en-US" sz="2200" b="0" dirty="0">
                        <a:latin typeface="Century Gothic" panose="020B0502020202020204" pitchFamily="34" charset="0"/>
                      </a:endParaRPr>
                    </a:p>
                  </a:txBody>
                  <a:tcPr>
                    <a:solidFill>
                      <a:schemeClr val="bg1">
                        <a:lumMod val="85000"/>
                      </a:schemeClr>
                    </a:solidFill>
                  </a:tcPr>
                </a:tc>
              </a:tr>
              <a:tr h="977136">
                <a:tc>
                  <a:txBody>
                    <a:bodyPr/>
                    <a:lstStyle/>
                    <a:p>
                      <a:r>
                        <a:rPr lang="en-US" sz="2200" b="0" dirty="0" smtClean="0">
                          <a:latin typeface="Century Gothic" panose="020B0502020202020204" pitchFamily="34" charset="0"/>
                        </a:rPr>
                        <a:t>Representativeness</a:t>
                      </a:r>
                      <a:endParaRPr lang="en-US" sz="2200" b="0" dirty="0">
                        <a:latin typeface="Century Gothic" panose="020B0502020202020204" pitchFamily="34" charset="0"/>
                      </a:endParaRPr>
                    </a:p>
                  </a:txBody>
                  <a:tcPr anchor="ctr">
                    <a:solidFill>
                      <a:schemeClr val="bg1">
                        <a:lumMod val="85000"/>
                      </a:schemeClr>
                    </a:solidFill>
                  </a:tcPr>
                </a:tc>
                <a:tc>
                  <a:txBody>
                    <a:bodyPr/>
                    <a:lstStyle/>
                    <a:p>
                      <a:r>
                        <a:rPr lang="en-US" sz="2200" b="0" dirty="0" smtClean="0">
                          <a:latin typeface="Century Gothic" panose="020B0502020202020204" pitchFamily="34" charset="0"/>
                        </a:rPr>
                        <a:t>How good is the system at representing</a:t>
                      </a:r>
                      <a:r>
                        <a:rPr lang="en-US" sz="2200" b="0" baseline="0" dirty="0" smtClean="0">
                          <a:latin typeface="Century Gothic" panose="020B0502020202020204" pitchFamily="34" charset="0"/>
                        </a:rPr>
                        <a:t> the population under surveillance?</a:t>
                      </a:r>
                      <a:endParaRPr lang="en-US" sz="2200" b="0" dirty="0" smtClean="0">
                        <a:latin typeface="Century Gothic" panose="020B0502020202020204" pitchFamily="34" charset="0"/>
                      </a:endParaRPr>
                    </a:p>
                  </a:txBody>
                  <a:tcPr>
                    <a:solidFill>
                      <a:schemeClr val="bg1">
                        <a:lumMod val="85000"/>
                      </a:schemeClr>
                    </a:solidFill>
                  </a:tcPr>
                </a:tc>
              </a:tr>
              <a:tr h="542853">
                <a:tc>
                  <a:txBody>
                    <a:bodyPr/>
                    <a:lstStyle/>
                    <a:p>
                      <a:r>
                        <a:rPr lang="en-US" sz="2200" b="0" dirty="0" smtClean="0">
                          <a:latin typeface="Century Gothic" panose="020B0502020202020204" pitchFamily="34" charset="0"/>
                        </a:rPr>
                        <a:t>Acceptability</a:t>
                      </a:r>
                      <a:endParaRPr lang="en-US" sz="2200" b="0" dirty="0">
                        <a:latin typeface="Century Gothic" panose="020B0502020202020204" pitchFamily="34" charset="0"/>
                      </a:endParaRPr>
                    </a:p>
                  </a:txBody>
                  <a:tcPr anchor="ctr">
                    <a:solidFill>
                      <a:schemeClr val="bg1">
                        <a:lumMod val="85000"/>
                      </a:schemeClr>
                    </a:solidFill>
                  </a:tcPr>
                </a:tc>
                <a:tc>
                  <a:txBody>
                    <a:bodyPr/>
                    <a:lstStyle/>
                    <a:p>
                      <a:r>
                        <a:rPr lang="en-US" sz="2200" b="0" dirty="0" smtClean="0">
                          <a:latin typeface="Century Gothic" panose="020B0502020202020204" pitchFamily="34" charset="0"/>
                        </a:rPr>
                        <a:t>How easy is the system’s operation?</a:t>
                      </a:r>
                      <a:endParaRPr lang="en-US" sz="2200" b="0" dirty="0">
                        <a:latin typeface="Century Gothic" panose="020B0502020202020204" pitchFamily="34" charset="0"/>
                      </a:endParaRPr>
                    </a:p>
                  </a:txBody>
                  <a:tcPr>
                    <a:solidFill>
                      <a:schemeClr val="bg1">
                        <a:lumMod val="85000"/>
                      </a:schemeClr>
                    </a:solidFill>
                  </a:tcPr>
                </a:tc>
              </a:tr>
            </a:tbl>
          </a:graphicData>
        </a:graphic>
      </p:graphicFrame>
    </p:spTree>
    <p:extLst>
      <p:ext uri="{BB962C8B-B14F-4D97-AF65-F5344CB8AC3E}">
        <p14:creationId xmlns:p14="http://schemas.microsoft.com/office/powerpoint/2010/main" val="15001292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929645" y="4260891"/>
            <a:ext cx="2066612" cy="419859"/>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2" descr="Checkmark and notepad inside a circle." title="Knowledge Check Icon"/>
          <p:cNvPicPr>
            <a:picLocks noChangeAspect="1" noChangeArrowheads="1"/>
          </p:cNvPicPr>
          <p:nvPr/>
        </p:nvPicPr>
        <p:blipFill>
          <a:blip r:embed="rId3"/>
          <a:srcRect/>
          <a:stretch>
            <a:fillRect/>
          </a:stretch>
        </p:blipFill>
        <p:spPr bwMode="auto">
          <a:xfrm>
            <a:off x="558800" y="415979"/>
            <a:ext cx="741690" cy="741690"/>
          </a:xfrm>
          <a:prstGeom prst="rect">
            <a:avLst/>
          </a:prstGeom>
          <a:noFill/>
          <a:ln w="9525">
            <a:noFill/>
            <a:miter lim="800000"/>
            <a:headEnd/>
            <a:tailEnd/>
          </a:ln>
        </p:spPr>
      </p:pic>
      <p:cxnSp>
        <p:nvCxnSpPr>
          <p:cNvPr id="10" name="Straight Connector 9"/>
          <p:cNvCxnSpPr/>
          <p:nvPr/>
        </p:nvCxnSpPr>
        <p:spPr>
          <a:xfrm>
            <a:off x="558800" y="1219200"/>
            <a:ext cx="8051800" cy="0"/>
          </a:xfrm>
          <a:prstGeom prst="line">
            <a:avLst/>
          </a:prstGeom>
          <a:ln w="25400">
            <a:solidFill>
              <a:schemeClr val="tx1"/>
            </a:solidFill>
          </a:ln>
          <a:effectLst/>
        </p:spPr>
        <p:style>
          <a:lnRef idx="3">
            <a:schemeClr val="dk1"/>
          </a:lnRef>
          <a:fillRef idx="0">
            <a:schemeClr val="dk1"/>
          </a:fillRef>
          <a:effectRef idx="2">
            <a:schemeClr val="dk1"/>
          </a:effectRef>
          <a:fontRef idx="minor">
            <a:schemeClr val="tx1"/>
          </a:fontRef>
        </p:style>
      </p:cxnSp>
      <p:sp>
        <p:nvSpPr>
          <p:cNvPr id="12" name="TextBox 11"/>
          <p:cNvSpPr txBox="1"/>
          <p:nvPr/>
        </p:nvSpPr>
        <p:spPr>
          <a:xfrm>
            <a:off x="1316365" y="525214"/>
            <a:ext cx="3658374" cy="553998"/>
          </a:xfrm>
          <a:prstGeom prst="rect">
            <a:avLst/>
          </a:prstGeom>
          <a:noFill/>
        </p:spPr>
        <p:txBody>
          <a:bodyPr wrap="none" rtlCol="0">
            <a:spAutoFit/>
          </a:bodyPr>
          <a:lstStyle/>
          <a:p>
            <a:r>
              <a:rPr lang="en-US" sz="3000" dirty="0" smtClean="0">
                <a:effectLst/>
                <a:latin typeface="Century Gothic" panose="020B0502020202020204" pitchFamily="34" charset="0"/>
              </a:rPr>
              <a:t>Knowledge Check</a:t>
            </a:r>
            <a:endParaRPr lang="en-US" sz="3000" dirty="0">
              <a:effectLst/>
              <a:latin typeface="Century Gothic" panose="020B0502020202020204" pitchFamily="34" charset="0"/>
            </a:endParaRPr>
          </a:p>
        </p:txBody>
      </p:sp>
      <p:sp>
        <p:nvSpPr>
          <p:cNvPr id="3" name="Content Placeholder 2"/>
          <p:cNvSpPr>
            <a:spLocks noGrp="1"/>
          </p:cNvSpPr>
          <p:nvPr>
            <p:ph idx="1"/>
          </p:nvPr>
        </p:nvSpPr>
        <p:spPr>
          <a:xfrm>
            <a:off x="588629" y="1479932"/>
            <a:ext cx="8222861" cy="838199"/>
          </a:xfrm>
        </p:spPr>
        <p:txBody>
          <a:bodyPr/>
          <a:lstStyle/>
          <a:p>
            <a:pPr marL="0" indent="0">
              <a:buNone/>
            </a:pPr>
            <a:r>
              <a:rPr lang="en-US" b="0" dirty="0">
                <a:solidFill>
                  <a:schemeClr val="tx1"/>
                </a:solidFill>
                <a:latin typeface="Century Gothic" panose="020B0502020202020204" pitchFamily="34" charset="0"/>
              </a:rPr>
              <a:t>The New York State </a:t>
            </a:r>
            <a:r>
              <a:rPr lang="en-US" b="0" dirty="0" smtClean="0">
                <a:solidFill>
                  <a:schemeClr val="tx1"/>
                </a:solidFill>
                <a:latin typeface="Century Gothic" panose="020B0502020202020204" pitchFamily="34" charset="0"/>
              </a:rPr>
              <a:t>Department of Health </a:t>
            </a:r>
            <a:r>
              <a:rPr lang="en-US" b="0" dirty="0">
                <a:solidFill>
                  <a:schemeClr val="tx1"/>
                </a:solidFill>
                <a:latin typeface="Century Gothic" panose="020B0502020202020204" pitchFamily="34" charset="0"/>
              </a:rPr>
              <a:t>contacts the health providers in District A every Friday to obtain the number of patients </a:t>
            </a:r>
            <a:r>
              <a:rPr lang="en-US" b="0" dirty="0" smtClean="0">
                <a:solidFill>
                  <a:schemeClr val="tx1"/>
                </a:solidFill>
                <a:latin typeface="Century Gothic" panose="020B0502020202020204" pitchFamily="34" charset="0"/>
              </a:rPr>
              <a:t>examined with </a:t>
            </a:r>
            <a:r>
              <a:rPr lang="en-US" b="0" dirty="0">
                <a:solidFill>
                  <a:schemeClr val="tx1"/>
                </a:solidFill>
                <a:latin typeface="Century Gothic" panose="020B0502020202020204" pitchFamily="34" charset="0"/>
              </a:rPr>
              <a:t>Influenza. What type of surveillance is this?</a:t>
            </a:r>
          </a:p>
          <a:p>
            <a:pPr marL="0" indent="0">
              <a:buNone/>
            </a:pPr>
            <a:r>
              <a:rPr lang="en-US" dirty="0" smtClean="0">
                <a:solidFill>
                  <a:schemeClr val="tx1"/>
                </a:solidFill>
                <a:latin typeface="Century Gothic" panose="020B0502020202020204" pitchFamily="34" charset="0"/>
              </a:rPr>
              <a:t> </a:t>
            </a:r>
            <a:endParaRPr lang="en-US" b="0" dirty="0" smtClean="0">
              <a:solidFill>
                <a:schemeClr val="tx1"/>
              </a:solidFill>
              <a:latin typeface="Century Gothic" panose="020B0502020202020204" pitchFamily="34" charset="0"/>
            </a:endParaRPr>
          </a:p>
          <a:p>
            <a:pPr marL="914400" lvl="1" indent="-457200">
              <a:lnSpc>
                <a:spcPct val="150000"/>
              </a:lnSpc>
              <a:buAutoNum type="alphaUcPeriod"/>
            </a:pPr>
            <a:r>
              <a:rPr lang="en-US" sz="2400" dirty="0" smtClean="0">
                <a:solidFill>
                  <a:schemeClr val="tx1"/>
                </a:solidFill>
                <a:latin typeface="Century Gothic" panose="020B0502020202020204" pitchFamily="34" charset="0"/>
              </a:rPr>
              <a:t>Passive</a:t>
            </a:r>
          </a:p>
          <a:p>
            <a:pPr marL="914400" lvl="1" indent="-457200">
              <a:lnSpc>
                <a:spcPct val="150000"/>
              </a:lnSpc>
              <a:buAutoNum type="alphaUcPeriod"/>
            </a:pPr>
            <a:r>
              <a:rPr lang="en-US" sz="2400" dirty="0" smtClean="0">
                <a:solidFill>
                  <a:schemeClr val="tx1"/>
                </a:solidFill>
                <a:latin typeface="Century Gothic" panose="020B0502020202020204" pitchFamily="34" charset="0"/>
              </a:rPr>
              <a:t>Active</a:t>
            </a:r>
          </a:p>
          <a:p>
            <a:pPr marL="57150" indent="0">
              <a:buNone/>
            </a:pPr>
            <a:endParaRPr lang="en-US" dirty="0">
              <a:solidFill>
                <a:schemeClr val="tx1"/>
              </a:solidFill>
              <a:latin typeface="Century Gothic" panose="020B0502020202020204" pitchFamily="34" charset="0"/>
            </a:endParaRPr>
          </a:p>
        </p:txBody>
      </p:sp>
      <p:sp>
        <p:nvSpPr>
          <p:cNvPr id="7" name="Slide Number Placeholder 2"/>
          <p:cNvSpPr>
            <a:spLocks noGrp="1"/>
          </p:cNvSpPr>
          <p:nvPr>
            <p:ph type="sldNum" sz="quarter" idx="12"/>
          </p:nvPr>
        </p:nvSpPr>
        <p:spPr>
          <a:xfrm>
            <a:off x="6594475" y="6181725"/>
            <a:ext cx="2133600" cy="476250"/>
          </a:xfrm>
          <a:prstGeom prst="rect">
            <a:avLst/>
          </a:prstGeom>
        </p:spPr>
        <p:txBody>
          <a:bodyPr/>
          <a:lstStyle>
            <a:lvl1pPr>
              <a:defRPr i="0">
                <a:effectLst/>
              </a:defRPr>
            </a:lvl1pPr>
          </a:lstStyle>
          <a:p>
            <a:pPr algn="r">
              <a:defRPr/>
            </a:pPr>
            <a:fld id="{B8477CA6-37AB-49C2-B88B-8C89FDB7A7DF}" type="slidenum">
              <a:rPr lang="en-US" sz="1200" smtClean="0">
                <a:latin typeface="Arial" panose="020B0604020202020204" pitchFamily="34" charset="0"/>
                <a:cs typeface="Arial" panose="020B0604020202020204" pitchFamily="34" charset="0"/>
              </a:rPr>
              <a:pPr algn="r">
                <a:defRPr/>
              </a:pPr>
              <a:t>28</a:t>
            </a:fld>
            <a:endParaRPr lang="en-US" sz="1200" dirty="0">
              <a:latin typeface="Arial" panose="020B0604020202020204" pitchFamily="34" charset="0"/>
              <a:cs typeface="Arial" panose="020B0604020202020204" pitchFamily="34" charset="0"/>
            </a:endParaRPr>
          </a:p>
        </p:txBody>
      </p:sp>
      <p:pic>
        <p:nvPicPr>
          <p:cNvPr id="9218" name="Picture 2" descr="Mark indicating correct answer, B." title="Checkmar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172" y="4247362"/>
            <a:ext cx="609600"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7002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2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376534" y="761261"/>
            <a:ext cx="4217941" cy="584775"/>
          </a:xfrm>
          <a:prstGeom prst="rect">
            <a:avLst/>
          </a:prstGeom>
          <a:noFill/>
          <a:ln w="19050">
            <a:noFill/>
          </a:ln>
        </p:spPr>
        <p:txBody>
          <a:bodyPr wrap="square" rtlCol="0">
            <a:spAutoFit/>
          </a:bodyPr>
          <a:lstStyle/>
          <a:p>
            <a:pPr algn="ctr"/>
            <a:r>
              <a:rPr lang="en-US" sz="3200" dirty="0" smtClean="0">
                <a:effectLst/>
                <a:latin typeface="Century Gothic" panose="020B0502020202020204" pitchFamily="34" charset="0"/>
              </a:rPr>
              <a:t>Topic 6</a:t>
            </a:r>
          </a:p>
        </p:txBody>
      </p:sp>
      <p:sp>
        <p:nvSpPr>
          <p:cNvPr id="6" name="Slide Number Placeholder 2"/>
          <p:cNvSpPr txBox="1">
            <a:spLocks/>
          </p:cNvSpPr>
          <p:nvPr/>
        </p:nvSpPr>
        <p:spPr>
          <a:xfrm>
            <a:off x="6594475" y="6181725"/>
            <a:ext cx="2133600" cy="476250"/>
          </a:xfrm>
          <a:prstGeom prst="rect">
            <a:avLst/>
          </a:prstGeom>
        </p:spPr>
        <p:txBody>
          <a:bodyPr/>
          <a:lstStyle>
            <a:defPPr>
              <a:defRPr lang="en-US"/>
            </a:defPPr>
            <a:lvl1pPr algn="l" rtl="0" fontAlgn="base">
              <a:spcBef>
                <a:spcPct val="0"/>
              </a:spcBef>
              <a:spcAft>
                <a:spcPct val="0"/>
              </a:spcAft>
              <a:defRPr sz="2800" i="0" kern="1200">
                <a:solidFill>
                  <a:schemeClr val="tx1"/>
                </a:solidFill>
                <a:effectLst/>
                <a:latin typeface="Times New Roman" pitchFamily="18" charset="0"/>
                <a:ea typeface="+mn-ea"/>
                <a:cs typeface="Times New Roman" pitchFamily="18" charset="0"/>
              </a:defRPr>
            </a:lvl1pPr>
            <a:lvl2pPr marL="4572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2pPr>
            <a:lvl3pPr marL="9144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3pPr>
            <a:lvl4pPr marL="13716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4pPr>
            <a:lvl5pPr marL="18288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5pPr>
            <a:lvl6pPr marL="22860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6pPr>
            <a:lvl7pPr marL="27432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7pPr>
            <a:lvl8pPr marL="32004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8pPr>
            <a:lvl9pPr marL="36576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9pPr>
          </a:lstStyle>
          <a:p>
            <a:pPr algn="r">
              <a:defRPr/>
            </a:pPr>
            <a:fld id="{B8477CA6-37AB-49C2-B88B-8C89FDB7A7DF}" type="slidenum">
              <a:rPr lang="en-US" sz="1200" smtClean="0">
                <a:latin typeface="Arial" panose="020B0604020202020204" pitchFamily="34" charset="0"/>
                <a:cs typeface="Arial" panose="020B0604020202020204" pitchFamily="34" charset="0"/>
              </a:rPr>
              <a:pPr algn="r">
                <a:defRPr/>
              </a:pPr>
              <a:t>29</a:t>
            </a:fld>
            <a:endParaRPr lang="en-US" sz="1200" dirty="0">
              <a:latin typeface="Arial" panose="020B0604020202020204" pitchFamily="34" charset="0"/>
              <a:cs typeface="Arial" panose="020B0604020202020204" pitchFamily="34" charset="0"/>
            </a:endParaRPr>
          </a:p>
        </p:txBody>
      </p:sp>
      <p:sp>
        <p:nvSpPr>
          <p:cNvPr id="2" name="Rectangle 1"/>
          <p:cNvSpPr/>
          <p:nvPr/>
        </p:nvSpPr>
        <p:spPr>
          <a:xfrm>
            <a:off x="1931916" y="1370846"/>
            <a:ext cx="5304662" cy="1077218"/>
          </a:xfrm>
          <a:prstGeom prst="rect">
            <a:avLst/>
          </a:prstGeom>
        </p:spPr>
        <p:txBody>
          <a:bodyPr wrap="square">
            <a:spAutoFit/>
          </a:bodyPr>
          <a:lstStyle/>
          <a:p>
            <a:pPr lvl="0" algn="ctr"/>
            <a:r>
              <a:rPr lang="en-US" sz="3200" dirty="0">
                <a:solidFill>
                  <a:srgbClr val="0039A6"/>
                </a:solidFill>
                <a:effectLst/>
                <a:latin typeface="Century Gothic" panose="020B0502020202020204" pitchFamily="34" charset="0"/>
              </a:rPr>
              <a:t>Public Health Surveillance Process</a:t>
            </a:r>
          </a:p>
        </p:txBody>
      </p:sp>
      <p:pic>
        <p:nvPicPr>
          <p:cNvPr id="9" name="Picture 8" descr="A blue circle containing a globe and a magnifying glass." title="Public Health 101 Surveillance Ic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8720" y="2674978"/>
            <a:ext cx="2971054" cy="2589862"/>
          </a:xfrm>
          <a:prstGeom prst="rect">
            <a:avLst/>
          </a:prstGeom>
        </p:spPr>
      </p:pic>
    </p:spTree>
    <p:extLst>
      <p:ext uri="{BB962C8B-B14F-4D97-AF65-F5344CB8AC3E}">
        <p14:creationId xmlns:p14="http://schemas.microsoft.com/office/powerpoint/2010/main" val="13027785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67239" y="1462995"/>
            <a:ext cx="8232261" cy="4510294"/>
          </a:xfrm>
          <a:effectLst/>
        </p:spPr>
        <p:txBody>
          <a:bodyPr>
            <a:noAutofit/>
          </a:bodyPr>
          <a:lstStyle/>
          <a:p>
            <a:pPr marL="0" indent="0">
              <a:spcBef>
                <a:spcPts val="0"/>
              </a:spcBef>
              <a:spcAft>
                <a:spcPts val="600"/>
              </a:spcAft>
              <a:buSzPct val="100000"/>
              <a:buNone/>
            </a:pPr>
            <a:r>
              <a:rPr lang="en-US" sz="2200" b="0" dirty="0" smtClean="0">
                <a:solidFill>
                  <a:schemeClr val="tx1"/>
                </a:solidFill>
                <a:latin typeface="Century Gothic" panose="020B0502020202020204" pitchFamily="34" charset="0"/>
              </a:rPr>
              <a:t>By the end of this session, you will be able to</a:t>
            </a:r>
          </a:p>
          <a:p>
            <a:pPr marL="800100">
              <a:spcAft>
                <a:spcPts val="900"/>
              </a:spcAft>
              <a:buSzPct val="100000"/>
              <a:buFont typeface="Arial" panose="020B0604020202020204" pitchFamily="34" charset="0"/>
              <a:buChar char="•"/>
            </a:pPr>
            <a:r>
              <a:rPr lang="en-US" sz="2000" b="0" dirty="0" smtClean="0">
                <a:solidFill>
                  <a:schemeClr val="tx1"/>
                </a:solidFill>
                <a:latin typeface="Century Gothic" panose="020B0502020202020204" pitchFamily="34" charset="0"/>
              </a:rPr>
              <a:t>define </a:t>
            </a:r>
            <a:r>
              <a:rPr lang="en-US" sz="2000" b="0" dirty="0">
                <a:solidFill>
                  <a:schemeClr val="tx1"/>
                </a:solidFill>
                <a:latin typeface="Century Gothic" panose="020B0502020202020204" pitchFamily="34" charset="0"/>
              </a:rPr>
              <a:t>public health surveillance</a:t>
            </a:r>
          </a:p>
          <a:p>
            <a:pPr marL="800100">
              <a:spcAft>
                <a:spcPts val="900"/>
              </a:spcAft>
              <a:buSzPct val="100000"/>
              <a:buFont typeface="Arial" panose="020B0604020202020204" pitchFamily="34" charset="0"/>
              <a:buChar char="•"/>
            </a:pPr>
            <a:r>
              <a:rPr lang="en-US" sz="2000" b="0" dirty="0" smtClean="0">
                <a:solidFill>
                  <a:schemeClr val="tx1"/>
                </a:solidFill>
                <a:latin typeface="Century Gothic" panose="020B0502020202020204" pitchFamily="34" charset="0"/>
              </a:rPr>
              <a:t>describe </a:t>
            </a:r>
            <a:r>
              <a:rPr lang="en-US" sz="2000" b="0" dirty="0">
                <a:solidFill>
                  <a:schemeClr val="tx1"/>
                </a:solidFill>
                <a:latin typeface="Century Gothic" panose="020B0502020202020204" pitchFamily="34" charset="0"/>
              </a:rPr>
              <a:t>the goal of public health surveillance</a:t>
            </a:r>
          </a:p>
          <a:p>
            <a:pPr marL="800100">
              <a:spcAft>
                <a:spcPts val="900"/>
              </a:spcAft>
              <a:buSzPct val="100000"/>
              <a:buFont typeface="Arial" panose="020B0604020202020204" pitchFamily="34" charset="0"/>
              <a:buChar char="•"/>
            </a:pPr>
            <a:r>
              <a:rPr lang="en-US" sz="2000" b="0" dirty="0" smtClean="0">
                <a:solidFill>
                  <a:schemeClr val="tx1"/>
                </a:solidFill>
                <a:latin typeface="Century Gothic" panose="020B0502020202020204" pitchFamily="34" charset="0"/>
              </a:rPr>
              <a:t>describe </a:t>
            </a:r>
            <a:r>
              <a:rPr lang="en-US" sz="2000" b="0" dirty="0">
                <a:solidFill>
                  <a:schemeClr val="tx1"/>
                </a:solidFill>
                <a:latin typeface="Century Gothic" panose="020B0502020202020204" pitchFamily="34" charset="0"/>
              </a:rPr>
              <a:t>the uses of </a:t>
            </a:r>
            <a:r>
              <a:rPr lang="en-US" sz="2000" b="0" dirty="0" smtClean="0">
                <a:solidFill>
                  <a:schemeClr val="tx1"/>
                </a:solidFill>
                <a:latin typeface="Century Gothic" panose="020B0502020202020204" pitchFamily="34" charset="0"/>
              </a:rPr>
              <a:t>a public </a:t>
            </a:r>
            <a:r>
              <a:rPr lang="en-US" sz="2000" b="0" dirty="0">
                <a:solidFill>
                  <a:schemeClr val="tx1"/>
                </a:solidFill>
                <a:latin typeface="Century Gothic" panose="020B0502020202020204" pitchFamily="34" charset="0"/>
              </a:rPr>
              <a:t>health surveillance system </a:t>
            </a:r>
          </a:p>
          <a:p>
            <a:pPr marL="800100">
              <a:spcAft>
                <a:spcPts val="900"/>
              </a:spcAft>
              <a:buSzPct val="100000"/>
              <a:buFont typeface="Arial" panose="020B0604020202020204" pitchFamily="34" charset="0"/>
              <a:buChar char="•"/>
            </a:pPr>
            <a:r>
              <a:rPr lang="en-US" sz="2000" b="0" dirty="0" smtClean="0">
                <a:solidFill>
                  <a:schemeClr val="tx1"/>
                </a:solidFill>
                <a:latin typeface="Century Gothic" panose="020B0502020202020204" pitchFamily="34" charset="0"/>
              </a:rPr>
              <a:t>recognize </a:t>
            </a:r>
            <a:r>
              <a:rPr lang="en-US" sz="2000" b="0" dirty="0">
                <a:solidFill>
                  <a:schemeClr val="tx1"/>
                </a:solidFill>
                <a:latin typeface="Century Gothic" panose="020B0502020202020204" pitchFamily="34" charset="0"/>
              </a:rPr>
              <a:t>the </a:t>
            </a:r>
            <a:r>
              <a:rPr lang="en-US" sz="2000" b="0" dirty="0" smtClean="0">
                <a:solidFill>
                  <a:schemeClr val="tx1"/>
                </a:solidFill>
                <a:latin typeface="Century Gothic" panose="020B0502020202020204" pitchFamily="34" charset="0"/>
              </a:rPr>
              <a:t>legal </a:t>
            </a:r>
            <a:r>
              <a:rPr lang="en-US" sz="2000" b="0" dirty="0">
                <a:solidFill>
                  <a:schemeClr val="tx1"/>
                </a:solidFill>
                <a:latin typeface="Century Gothic" panose="020B0502020202020204" pitchFamily="34" charset="0"/>
              </a:rPr>
              <a:t>basis for public health surveillance </a:t>
            </a:r>
            <a:r>
              <a:rPr lang="en-US" sz="2000" b="0" dirty="0" smtClean="0">
                <a:solidFill>
                  <a:schemeClr val="tx1"/>
                </a:solidFill>
                <a:latin typeface="Century Gothic" panose="020B0502020202020204" pitchFamily="34" charset="0"/>
              </a:rPr>
              <a:t>in </a:t>
            </a:r>
            <a:r>
              <a:rPr lang="en-US" sz="2000" b="0" dirty="0">
                <a:solidFill>
                  <a:schemeClr val="tx1"/>
                </a:solidFill>
                <a:latin typeface="Century Gothic" panose="020B0502020202020204" pitchFamily="34" charset="0"/>
              </a:rPr>
              <a:t>the </a:t>
            </a:r>
            <a:r>
              <a:rPr lang="en-US" sz="2000" b="0" dirty="0" smtClean="0">
                <a:solidFill>
                  <a:schemeClr val="tx1"/>
                </a:solidFill>
                <a:latin typeface="Century Gothic" panose="020B0502020202020204" pitchFamily="34" charset="0"/>
              </a:rPr>
              <a:t>United States</a:t>
            </a:r>
            <a:endParaRPr lang="en-US" sz="2000" b="0" dirty="0">
              <a:solidFill>
                <a:schemeClr val="tx1"/>
              </a:solidFill>
              <a:latin typeface="Century Gothic" panose="020B0502020202020204" pitchFamily="34" charset="0"/>
            </a:endParaRPr>
          </a:p>
          <a:p>
            <a:pPr marL="800100">
              <a:spcAft>
                <a:spcPts val="900"/>
              </a:spcAft>
              <a:buSzPct val="100000"/>
              <a:buFont typeface="Arial" panose="020B0604020202020204" pitchFamily="34" charset="0"/>
              <a:buChar char="•"/>
            </a:pPr>
            <a:r>
              <a:rPr lang="en-US" sz="2000" b="0" dirty="0" smtClean="0">
                <a:solidFill>
                  <a:schemeClr val="tx1"/>
                </a:solidFill>
                <a:latin typeface="Century Gothic" panose="020B0502020202020204" pitchFamily="34" charset="0"/>
              </a:rPr>
              <a:t>compare </a:t>
            </a:r>
            <a:r>
              <a:rPr lang="en-US" sz="2000" b="0" dirty="0">
                <a:solidFill>
                  <a:schemeClr val="tx1"/>
                </a:solidFill>
                <a:latin typeface="Century Gothic" panose="020B0502020202020204" pitchFamily="34" charset="0"/>
              </a:rPr>
              <a:t>active and passive public health surveillance</a:t>
            </a:r>
          </a:p>
          <a:p>
            <a:pPr marL="800100">
              <a:spcAft>
                <a:spcPts val="900"/>
              </a:spcAft>
              <a:buSzPct val="100000"/>
              <a:buFont typeface="Arial" panose="020B0604020202020204" pitchFamily="34" charset="0"/>
              <a:buChar char="•"/>
            </a:pPr>
            <a:r>
              <a:rPr lang="en-US" sz="2000" b="0" dirty="0" smtClean="0">
                <a:solidFill>
                  <a:schemeClr val="tx1"/>
                </a:solidFill>
                <a:latin typeface="Century Gothic" panose="020B0502020202020204" pitchFamily="34" charset="0"/>
              </a:rPr>
              <a:t>identify </a:t>
            </a:r>
            <a:r>
              <a:rPr lang="en-US" sz="2000" b="0" dirty="0">
                <a:solidFill>
                  <a:schemeClr val="tx1"/>
                </a:solidFill>
                <a:latin typeface="Century Gothic" panose="020B0502020202020204" pitchFamily="34" charset="0"/>
              </a:rPr>
              <a:t>sources of data commonly used for public health surveillance</a:t>
            </a:r>
          </a:p>
          <a:p>
            <a:pPr marL="800100">
              <a:spcAft>
                <a:spcPts val="900"/>
              </a:spcAft>
              <a:buSzPct val="100000"/>
              <a:buFont typeface="Arial" panose="020B0604020202020204" pitchFamily="34" charset="0"/>
              <a:buChar char="•"/>
            </a:pPr>
            <a:r>
              <a:rPr lang="en-US" sz="2000" b="0" dirty="0" smtClean="0">
                <a:solidFill>
                  <a:schemeClr val="tx1"/>
                </a:solidFill>
                <a:latin typeface="Century Gothic" panose="020B0502020202020204" pitchFamily="34" charset="0"/>
              </a:rPr>
              <a:t>describe the </a:t>
            </a:r>
            <a:r>
              <a:rPr lang="en-US" sz="2000" b="0" dirty="0">
                <a:solidFill>
                  <a:schemeClr val="tx1"/>
                </a:solidFill>
                <a:latin typeface="Century Gothic" panose="020B0502020202020204" pitchFamily="34" charset="0"/>
              </a:rPr>
              <a:t>public health surveillance </a:t>
            </a:r>
            <a:r>
              <a:rPr lang="en-US" sz="2000" b="0" dirty="0" smtClean="0">
                <a:solidFill>
                  <a:schemeClr val="tx1"/>
                </a:solidFill>
                <a:latin typeface="Century Gothic" panose="020B0502020202020204" pitchFamily="34" charset="0"/>
              </a:rPr>
              <a:t>process</a:t>
            </a:r>
            <a:endParaRPr lang="en-US" sz="2000" b="0" dirty="0">
              <a:solidFill>
                <a:schemeClr val="tx1"/>
              </a:solidFill>
              <a:latin typeface="Century Gothic" panose="020B0502020202020204" pitchFamily="34" charset="0"/>
            </a:endParaRPr>
          </a:p>
          <a:p>
            <a:pPr marL="0" indent="0">
              <a:spcBef>
                <a:spcPts val="480"/>
              </a:spcBef>
              <a:buNone/>
            </a:pPr>
            <a:endParaRPr lang="en-US" sz="2200" b="0" dirty="0" smtClean="0">
              <a:solidFill>
                <a:schemeClr val="tx1"/>
              </a:solidFill>
            </a:endParaRPr>
          </a:p>
          <a:p>
            <a:pPr marL="0" indent="0">
              <a:spcBef>
                <a:spcPts val="480"/>
              </a:spcBef>
              <a:buNone/>
            </a:pPr>
            <a:endParaRPr lang="en-US" sz="2200" dirty="0" smtClean="0">
              <a:solidFill>
                <a:schemeClr val="tx1"/>
              </a:solidFill>
            </a:endParaRPr>
          </a:p>
          <a:p>
            <a:pPr>
              <a:spcBef>
                <a:spcPts val="480"/>
              </a:spcBef>
              <a:buFont typeface="Arial" pitchFamily="34" charset="0"/>
              <a:buChar char="•"/>
            </a:pPr>
            <a:endParaRPr lang="en-US" sz="2200" dirty="0" smtClean="0">
              <a:solidFill>
                <a:schemeClr val="tx1"/>
              </a:solidFill>
            </a:endParaRPr>
          </a:p>
        </p:txBody>
      </p:sp>
      <p:cxnSp>
        <p:nvCxnSpPr>
          <p:cNvPr id="6" name="Straight Connector 5"/>
          <p:cNvCxnSpPr/>
          <p:nvPr/>
        </p:nvCxnSpPr>
        <p:spPr>
          <a:xfrm>
            <a:off x="444500" y="1085090"/>
            <a:ext cx="8255000" cy="0"/>
          </a:xfrm>
          <a:prstGeom prst="line">
            <a:avLst/>
          </a:prstGeom>
          <a:ln w="25400">
            <a:solidFill>
              <a:schemeClr val="tx1"/>
            </a:solidFill>
          </a:ln>
          <a:effectLst/>
        </p:spPr>
        <p:style>
          <a:lnRef idx="3">
            <a:schemeClr val="accent1"/>
          </a:lnRef>
          <a:fillRef idx="0">
            <a:schemeClr val="accent1"/>
          </a:fillRef>
          <a:effectRef idx="2">
            <a:schemeClr val="accent1"/>
          </a:effectRef>
          <a:fontRef idx="minor">
            <a:schemeClr val="tx1"/>
          </a:fontRef>
        </p:style>
      </p:cxnSp>
      <p:sp>
        <p:nvSpPr>
          <p:cNvPr id="7" name="TextBox 6"/>
          <p:cNvSpPr txBox="1"/>
          <p:nvPr/>
        </p:nvSpPr>
        <p:spPr>
          <a:xfrm>
            <a:off x="1559437" y="485418"/>
            <a:ext cx="6025125" cy="553998"/>
          </a:xfrm>
          <a:prstGeom prst="rect">
            <a:avLst/>
          </a:prstGeom>
          <a:noFill/>
          <a:ln w="19050">
            <a:noFill/>
          </a:ln>
          <a:effectLst/>
        </p:spPr>
        <p:txBody>
          <a:bodyPr wrap="square" rtlCol="0">
            <a:spAutoFit/>
          </a:bodyPr>
          <a:lstStyle/>
          <a:p>
            <a:pPr algn="ctr"/>
            <a:r>
              <a:rPr lang="en-US" sz="3000" dirty="0" smtClean="0">
                <a:effectLst/>
                <a:latin typeface="Century Gothic" panose="020B0502020202020204" pitchFamily="34" charset="0"/>
              </a:rPr>
              <a:t>Learning Objectives</a:t>
            </a:r>
            <a:endParaRPr lang="en-US" sz="3000" dirty="0">
              <a:effectLst/>
              <a:latin typeface="Century Gothic" panose="020B0502020202020204" pitchFamily="34" charset="0"/>
            </a:endParaRPr>
          </a:p>
        </p:txBody>
      </p:sp>
      <p:sp>
        <p:nvSpPr>
          <p:cNvPr id="8" name="Slide Number Placeholder 2"/>
          <p:cNvSpPr>
            <a:spLocks noGrp="1"/>
          </p:cNvSpPr>
          <p:nvPr>
            <p:ph type="sldNum" sz="quarter" idx="12"/>
          </p:nvPr>
        </p:nvSpPr>
        <p:spPr>
          <a:xfrm>
            <a:off x="8193973" y="6181725"/>
            <a:ext cx="534101" cy="476250"/>
          </a:xfrm>
          <a:prstGeom prst="rect">
            <a:avLst/>
          </a:prstGeom>
        </p:spPr>
        <p:txBody>
          <a:bodyPr/>
          <a:lstStyle>
            <a:lvl1pPr>
              <a:defRPr i="0">
                <a:effectLst/>
              </a:defRPr>
            </a:lvl1pPr>
          </a:lstStyle>
          <a:p>
            <a:pPr algn="r">
              <a:defRPr/>
            </a:pPr>
            <a:fld id="{B8477CA6-37AB-49C2-B88B-8C89FDB7A7DF}" type="slidenum">
              <a:rPr lang="en-US" sz="1200" smtClean="0">
                <a:latin typeface="Arial" panose="020B0604020202020204" pitchFamily="34" charset="0"/>
                <a:cs typeface="Arial" panose="020B0604020202020204" pitchFamily="34" charset="0"/>
              </a:rPr>
              <a:pPr algn="r">
                <a:defRPr/>
              </a:pPr>
              <a:t>3</a:t>
            </a:fld>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609855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558800" y="1219200"/>
            <a:ext cx="7975600" cy="0"/>
          </a:xfrm>
          <a:prstGeom prst="line">
            <a:avLst/>
          </a:prstGeom>
          <a:ln w="25400">
            <a:solidFill>
              <a:schemeClr val="tx1"/>
            </a:solidFill>
          </a:ln>
          <a:effectLst/>
        </p:spPr>
        <p:style>
          <a:lnRef idx="3">
            <a:schemeClr val="accent5"/>
          </a:lnRef>
          <a:fillRef idx="0">
            <a:schemeClr val="accent5"/>
          </a:fillRef>
          <a:effectRef idx="2">
            <a:schemeClr val="accent5"/>
          </a:effectRef>
          <a:fontRef idx="minor">
            <a:schemeClr val="tx1"/>
          </a:fontRef>
        </p:style>
      </p:cxnSp>
      <p:sp>
        <p:nvSpPr>
          <p:cNvPr id="9" name="TextBox 8"/>
          <p:cNvSpPr txBox="1"/>
          <p:nvPr/>
        </p:nvSpPr>
        <p:spPr>
          <a:xfrm>
            <a:off x="3325091" y="1947082"/>
            <a:ext cx="5486400" cy="1631216"/>
          </a:xfrm>
          <a:prstGeom prst="rect">
            <a:avLst/>
          </a:prstGeom>
          <a:noFill/>
        </p:spPr>
        <p:txBody>
          <a:bodyPr wrap="square" rtlCol="0">
            <a:spAutoFit/>
          </a:bodyPr>
          <a:lstStyle/>
          <a:p>
            <a:pPr algn="ctr"/>
            <a:r>
              <a:rPr lang="en-US" sz="2400" dirty="0" smtClean="0">
                <a:effectLst/>
                <a:latin typeface="Century Gothic" panose="020B0502020202020204" pitchFamily="34" charset="0"/>
              </a:rPr>
              <a:t>Before collecting data, decide</a:t>
            </a:r>
            <a:br>
              <a:rPr lang="en-US" sz="2400" dirty="0" smtClean="0">
                <a:effectLst/>
                <a:latin typeface="Century Gothic" panose="020B0502020202020204" pitchFamily="34" charset="0"/>
              </a:rPr>
            </a:br>
            <a:r>
              <a:rPr lang="en-US" sz="2400" dirty="0" smtClean="0">
                <a:effectLst/>
                <a:latin typeface="Century Gothic" panose="020B0502020202020204" pitchFamily="34" charset="0"/>
              </a:rPr>
              <a:t>on the overarching goal</a:t>
            </a:r>
            <a:br>
              <a:rPr lang="en-US" sz="2400" dirty="0" smtClean="0">
                <a:effectLst/>
                <a:latin typeface="Century Gothic" panose="020B0502020202020204" pitchFamily="34" charset="0"/>
              </a:rPr>
            </a:br>
            <a:r>
              <a:rPr lang="en-US" sz="2400" dirty="0" smtClean="0">
                <a:effectLst/>
                <a:latin typeface="Century Gothic" panose="020B0502020202020204" pitchFamily="34" charset="0"/>
              </a:rPr>
              <a:t>of the system</a:t>
            </a:r>
          </a:p>
          <a:p>
            <a:endParaRPr lang="en-US" sz="2400" dirty="0">
              <a:latin typeface="Century Gothic" panose="020B0502020202020204" pitchFamily="34" charset="0"/>
            </a:endParaRPr>
          </a:p>
        </p:txBody>
      </p:sp>
      <p:sp>
        <p:nvSpPr>
          <p:cNvPr id="8" name="TextBox 7"/>
          <p:cNvSpPr txBox="1"/>
          <p:nvPr/>
        </p:nvSpPr>
        <p:spPr>
          <a:xfrm>
            <a:off x="2540281" y="658948"/>
            <a:ext cx="4012637" cy="553998"/>
          </a:xfrm>
          <a:prstGeom prst="rect">
            <a:avLst/>
          </a:prstGeom>
          <a:noFill/>
        </p:spPr>
        <p:txBody>
          <a:bodyPr wrap="none" rtlCol="0">
            <a:spAutoFit/>
          </a:bodyPr>
          <a:lstStyle/>
          <a:p>
            <a:pPr algn="ctr"/>
            <a:r>
              <a:rPr lang="en-US" dirty="0" smtClean="0">
                <a:effectLst/>
                <a:latin typeface="Century Gothic" panose="020B0502020202020204" pitchFamily="34" charset="0"/>
              </a:rPr>
              <a:t> </a:t>
            </a:r>
            <a:r>
              <a:rPr lang="en-US" sz="3000" dirty="0" smtClean="0">
                <a:effectLst/>
                <a:latin typeface="Century Gothic" panose="020B0502020202020204" pitchFamily="34" charset="0"/>
              </a:rPr>
              <a:t>Surveillance Process</a:t>
            </a:r>
            <a:endParaRPr lang="en-US" sz="3000" dirty="0">
              <a:effectLst/>
              <a:latin typeface="Century Gothic" panose="020B0502020202020204" pitchFamily="34" charset="0"/>
            </a:endParaRPr>
          </a:p>
        </p:txBody>
      </p:sp>
      <p:cxnSp>
        <p:nvCxnSpPr>
          <p:cNvPr id="11" name="Straight Connector 10"/>
          <p:cNvCxnSpPr>
            <a:endCxn id="20" idx="2"/>
          </p:cNvCxnSpPr>
          <p:nvPr/>
        </p:nvCxnSpPr>
        <p:spPr>
          <a:xfrm flipH="1">
            <a:off x="1779025" y="1646863"/>
            <a:ext cx="10297" cy="4102283"/>
          </a:xfrm>
          <a:prstGeom prst="line">
            <a:avLst/>
          </a:prstGeom>
        </p:spPr>
        <p:style>
          <a:lnRef idx="1">
            <a:schemeClr val="accent1"/>
          </a:lnRef>
          <a:fillRef idx="0">
            <a:schemeClr val="accent1"/>
          </a:fillRef>
          <a:effectRef idx="0">
            <a:schemeClr val="accent1"/>
          </a:effectRef>
          <a:fontRef idx="minor">
            <a:schemeClr val="tx1"/>
          </a:fontRef>
        </p:style>
      </p:cxnSp>
      <p:grpSp>
        <p:nvGrpSpPr>
          <p:cNvPr id="32" name="Group 31" descr="Column listing the steps to be completed during the decision-making process, including data collection, analysis, interpretation, dissemination, and link to action. Data collection is highlighted." title="Surveillance Process"/>
          <p:cNvGrpSpPr/>
          <p:nvPr/>
        </p:nvGrpSpPr>
        <p:grpSpPr>
          <a:xfrm>
            <a:off x="586250" y="1563738"/>
            <a:ext cx="2413000" cy="4185408"/>
            <a:chOff x="586250" y="1563738"/>
            <a:chExt cx="2413000" cy="4185408"/>
          </a:xfrm>
        </p:grpSpPr>
        <p:grpSp>
          <p:nvGrpSpPr>
            <p:cNvPr id="31" name="Group 30"/>
            <p:cNvGrpSpPr/>
            <p:nvPr/>
          </p:nvGrpSpPr>
          <p:grpSpPr>
            <a:xfrm>
              <a:off x="596544" y="1563738"/>
              <a:ext cx="2385550" cy="769441"/>
              <a:chOff x="596544" y="1563738"/>
              <a:chExt cx="2385550" cy="769441"/>
            </a:xfrm>
          </p:grpSpPr>
          <p:sp>
            <p:nvSpPr>
              <p:cNvPr id="13" name="Rectangle 12"/>
              <p:cNvSpPr/>
              <p:nvPr/>
            </p:nvSpPr>
            <p:spPr>
              <a:xfrm>
                <a:off x="596544" y="1625292"/>
                <a:ext cx="2385550" cy="646332"/>
              </a:xfrm>
              <a:prstGeom prst="rect">
                <a:avLst/>
              </a:prstGeom>
              <a:solidFill>
                <a:schemeClr val="bg1"/>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effectLst/>
                </a:endParaRPr>
              </a:p>
            </p:txBody>
          </p:sp>
          <p:sp>
            <p:nvSpPr>
              <p:cNvPr id="14" name="TextBox 13"/>
              <p:cNvSpPr txBox="1"/>
              <p:nvPr/>
            </p:nvSpPr>
            <p:spPr>
              <a:xfrm>
                <a:off x="684898" y="1563738"/>
                <a:ext cx="2208843" cy="769441"/>
              </a:xfrm>
              <a:prstGeom prst="rect">
                <a:avLst/>
              </a:prstGeom>
              <a:noFill/>
            </p:spPr>
            <p:txBody>
              <a:bodyPr wrap="square" rtlCol="0">
                <a:spAutoFit/>
              </a:bodyPr>
              <a:lstStyle/>
              <a:p>
                <a:pPr algn="ctr"/>
                <a:r>
                  <a:rPr lang="en-US" sz="2200" dirty="0" smtClean="0">
                    <a:solidFill>
                      <a:srgbClr val="0039A6"/>
                    </a:solidFill>
                    <a:effectLst/>
                    <a:latin typeface="Century Gothic" panose="020B0502020202020204" pitchFamily="34" charset="0"/>
                  </a:rPr>
                  <a:t>Data Collection</a:t>
                </a:r>
                <a:endParaRPr lang="en-US" sz="2200" dirty="0">
                  <a:solidFill>
                    <a:srgbClr val="0039A6"/>
                  </a:solidFill>
                  <a:effectLst/>
                  <a:latin typeface="Century Gothic" panose="020B0502020202020204" pitchFamily="34" charset="0"/>
                </a:endParaRPr>
              </a:p>
            </p:txBody>
          </p:sp>
        </p:grpSp>
        <p:grpSp>
          <p:nvGrpSpPr>
            <p:cNvPr id="30" name="Group 29"/>
            <p:cNvGrpSpPr/>
            <p:nvPr/>
          </p:nvGrpSpPr>
          <p:grpSpPr>
            <a:xfrm>
              <a:off x="613700" y="2479284"/>
              <a:ext cx="2385550" cy="646332"/>
              <a:chOff x="613700" y="2521762"/>
              <a:chExt cx="2385550" cy="646332"/>
            </a:xfrm>
          </p:grpSpPr>
          <p:sp>
            <p:nvSpPr>
              <p:cNvPr id="12" name="Rectangle 11"/>
              <p:cNvSpPr/>
              <p:nvPr/>
            </p:nvSpPr>
            <p:spPr>
              <a:xfrm>
                <a:off x="613700" y="2521762"/>
                <a:ext cx="2385550" cy="646332"/>
              </a:xfrm>
              <a:prstGeom prst="rect">
                <a:avLst/>
              </a:prstGeom>
              <a:solidFill>
                <a:srgbClr val="0039A6"/>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effectLst/>
                </a:endParaRPr>
              </a:p>
            </p:txBody>
          </p:sp>
          <p:sp>
            <p:nvSpPr>
              <p:cNvPr id="15" name="TextBox 14"/>
              <p:cNvSpPr txBox="1"/>
              <p:nvPr/>
            </p:nvSpPr>
            <p:spPr>
              <a:xfrm>
                <a:off x="674604" y="2633451"/>
                <a:ext cx="2208843" cy="430887"/>
              </a:xfrm>
              <a:prstGeom prst="rect">
                <a:avLst/>
              </a:prstGeom>
              <a:noFill/>
            </p:spPr>
            <p:txBody>
              <a:bodyPr wrap="square" rtlCol="0">
                <a:spAutoFit/>
              </a:bodyPr>
              <a:lstStyle/>
              <a:p>
                <a:pPr algn="ctr"/>
                <a:r>
                  <a:rPr lang="en-US" sz="2200" dirty="0" smtClean="0">
                    <a:solidFill>
                      <a:schemeClr val="bg1"/>
                    </a:solidFill>
                    <a:effectLst/>
                    <a:latin typeface="Century Gothic" panose="020B0502020202020204" pitchFamily="34" charset="0"/>
                  </a:rPr>
                  <a:t>Data Analysis</a:t>
                </a:r>
                <a:endParaRPr lang="en-US" sz="2200" dirty="0">
                  <a:solidFill>
                    <a:schemeClr val="bg1"/>
                  </a:solidFill>
                  <a:effectLst/>
                  <a:latin typeface="Century Gothic" panose="020B0502020202020204" pitchFamily="34" charset="0"/>
                </a:endParaRPr>
              </a:p>
            </p:txBody>
          </p:sp>
        </p:grpSp>
        <p:grpSp>
          <p:nvGrpSpPr>
            <p:cNvPr id="29" name="Group 28"/>
            <p:cNvGrpSpPr/>
            <p:nvPr/>
          </p:nvGrpSpPr>
          <p:grpSpPr>
            <a:xfrm>
              <a:off x="586250" y="3271721"/>
              <a:ext cx="2385550" cy="769441"/>
              <a:chOff x="586250" y="3349467"/>
              <a:chExt cx="2385550" cy="769441"/>
            </a:xfrm>
          </p:grpSpPr>
          <p:sp>
            <p:nvSpPr>
              <p:cNvPr id="16" name="Rectangle 15"/>
              <p:cNvSpPr/>
              <p:nvPr/>
            </p:nvSpPr>
            <p:spPr>
              <a:xfrm>
                <a:off x="586250" y="3411021"/>
                <a:ext cx="2385550" cy="646332"/>
              </a:xfrm>
              <a:prstGeom prst="rect">
                <a:avLst/>
              </a:prstGeom>
              <a:solidFill>
                <a:srgbClr val="0039A6"/>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effectLst/>
                </a:endParaRPr>
              </a:p>
            </p:txBody>
          </p:sp>
          <p:sp>
            <p:nvSpPr>
              <p:cNvPr id="17" name="TextBox 16"/>
              <p:cNvSpPr txBox="1"/>
              <p:nvPr/>
            </p:nvSpPr>
            <p:spPr>
              <a:xfrm>
                <a:off x="674604" y="3349467"/>
                <a:ext cx="2208843" cy="769441"/>
              </a:xfrm>
              <a:prstGeom prst="rect">
                <a:avLst/>
              </a:prstGeom>
              <a:noFill/>
            </p:spPr>
            <p:txBody>
              <a:bodyPr wrap="square" rtlCol="0">
                <a:spAutoFit/>
              </a:bodyPr>
              <a:lstStyle/>
              <a:p>
                <a:pPr algn="ctr"/>
                <a:r>
                  <a:rPr lang="en-US" sz="2200" dirty="0" smtClean="0">
                    <a:solidFill>
                      <a:schemeClr val="bg1"/>
                    </a:solidFill>
                    <a:effectLst/>
                    <a:latin typeface="Century Gothic" panose="020B0502020202020204" pitchFamily="34" charset="0"/>
                  </a:rPr>
                  <a:t>Data Interpretation</a:t>
                </a:r>
                <a:endParaRPr lang="en-US" sz="2200" dirty="0">
                  <a:solidFill>
                    <a:schemeClr val="bg1"/>
                  </a:solidFill>
                  <a:effectLst/>
                  <a:latin typeface="Century Gothic" panose="020B0502020202020204" pitchFamily="34" charset="0"/>
                </a:endParaRPr>
              </a:p>
            </p:txBody>
          </p:sp>
        </p:grpSp>
        <p:grpSp>
          <p:nvGrpSpPr>
            <p:cNvPr id="28" name="Group 27"/>
            <p:cNvGrpSpPr/>
            <p:nvPr/>
          </p:nvGrpSpPr>
          <p:grpSpPr>
            <a:xfrm>
              <a:off x="596544" y="4187267"/>
              <a:ext cx="2385550" cy="769441"/>
              <a:chOff x="596544" y="4230406"/>
              <a:chExt cx="2385550" cy="769441"/>
            </a:xfrm>
          </p:grpSpPr>
          <p:sp>
            <p:nvSpPr>
              <p:cNvPr id="18" name="Rectangle 17"/>
              <p:cNvSpPr/>
              <p:nvPr/>
            </p:nvSpPr>
            <p:spPr>
              <a:xfrm>
                <a:off x="596544" y="4291960"/>
                <a:ext cx="2385550" cy="646332"/>
              </a:xfrm>
              <a:prstGeom prst="rect">
                <a:avLst/>
              </a:prstGeom>
              <a:solidFill>
                <a:srgbClr val="0039A6"/>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effectLst/>
                </a:endParaRPr>
              </a:p>
            </p:txBody>
          </p:sp>
          <p:sp>
            <p:nvSpPr>
              <p:cNvPr id="19" name="TextBox 18"/>
              <p:cNvSpPr txBox="1"/>
              <p:nvPr/>
            </p:nvSpPr>
            <p:spPr>
              <a:xfrm>
                <a:off x="684898" y="4230406"/>
                <a:ext cx="2208843" cy="769441"/>
              </a:xfrm>
              <a:prstGeom prst="rect">
                <a:avLst/>
              </a:prstGeom>
              <a:noFill/>
            </p:spPr>
            <p:txBody>
              <a:bodyPr wrap="square" rtlCol="0">
                <a:spAutoFit/>
              </a:bodyPr>
              <a:lstStyle/>
              <a:p>
                <a:pPr algn="ctr"/>
                <a:r>
                  <a:rPr lang="en-US" sz="2200" dirty="0" smtClean="0">
                    <a:solidFill>
                      <a:schemeClr val="bg1"/>
                    </a:solidFill>
                    <a:effectLst/>
                    <a:latin typeface="Century Gothic" panose="020B0502020202020204" pitchFamily="34" charset="0"/>
                  </a:rPr>
                  <a:t>Data Dissemination</a:t>
                </a:r>
                <a:endParaRPr lang="en-US" sz="2200" dirty="0">
                  <a:solidFill>
                    <a:schemeClr val="bg1"/>
                  </a:solidFill>
                  <a:effectLst/>
                  <a:latin typeface="Century Gothic" panose="020B0502020202020204" pitchFamily="34" charset="0"/>
                </a:endParaRPr>
              </a:p>
            </p:txBody>
          </p:sp>
        </p:grpSp>
        <p:grpSp>
          <p:nvGrpSpPr>
            <p:cNvPr id="27" name="Group 26"/>
            <p:cNvGrpSpPr/>
            <p:nvPr/>
          </p:nvGrpSpPr>
          <p:grpSpPr>
            <a:xfrm>
              <a:off x="586250" y="5102814"/>
              <a:ext cx="2385550" cy="646332"/>
              <a:chOff x="586250" y="5102814"/>
              <a:chExt cx="2385550" cy="646332"/>
            </a:xfrm>
          </p:grpSpPr>
          <p:sp>
            <p:nvSpPr>
              <p:cNvPr id="20" name="Rectangle 19"/>
              <p:cNvSpPr/>
              <p:nvPr/>
            </p:nvSpPr>
            <p:spPr>
              <a:xfrm>
                <a:off x="586250" y="5102814"/>
                <a:ext cx="2385550" cy="646332"/>
              </a:xfrm>
              <a:prstGeom prst="rect">
                <a:avLst/>
              </a:prstGeom>
              <a:solidFill>
                <a:srgbClr val="0039A6"/>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effectLst/>
                </a:endParaRPr>
              </a:p>
            </p:txBody>
          </p:sp>
          <p:sp>
            <p:nvSpPr>
              <p:cNvPr id="21" name="TextBox 20"/>
              <p:cNvSpPr txBox="1"/>
              <p:nvPr/>
            </p:nvSpPr>
            <p:spPr>
              <a:xfrm>
                <a:off x="674604" y="5210537"/>
                <a:ext cx="2208843" cy="430887"/>
              </a:xfrm>
              <a:prstGeom prst="rect">
                <a:avLst/>
              </a:prstGeom>
              <a:noFill/>
            </p:spPr>
            <p:txBody>
              <a:bodyPr wrap="square" rtlCol="0">
                <a:spAutoFit/>
              </a:bodyPr>
              <a:lstStyle/>
              <a:p>
                <a:pPr algn="ctr"/>
                <a:r>
                  <a:rPr lang="en-US" sz="2200" dirty="0" smtClean="0">
                    <a:solidFill>
                      <a:schemeClr val="bg1"/>
                    </a:solidFill>
                    <a:effectLst/>
                    <a:latin typeface="Century Gothic" panose="020B0502020202020204" pitchFamily="34" charset="0"/>
                  </a:rPr>
                  <a:t>Link </a:t>
                </a:r>
                <a:r>
                  <a:rPr lang="en-US" sz="2200" dirty="0">
                    <a:solidFill>
                      <a:schemeClr val="bg1"/>
                    </a:solidFill>
                    <a:effectLst/>
                    <a:latin typeface="Century Gothic" panose="020B0502020202020204" pitchFamily="34" charset="0"/>
                  </a:rPr>
                  <a:t>t</a:t>
                </a:r>
                <a:r>
                  <a:rPr lang="en-US" sz="2200" dirty="0" smtClean="0">
                    <a:solidFill>
                      <a:schemeClr val="bg1"/>
                    </a:solidFill>
                    <a:effectLst/>
                    <a:latin typeface="Century Gothic" panose="020B0502020202020204" pitchFamily="34" charset="0"/>
                  </a:rPr>
                  <a:t>o </a:t>
                </a:r>
                <a:r>
                  <a:rPr lang="en-US" sz="2200" dirty="0">
                    <a:solidFill>
                      <a:schemeClr val="bg1"/>
                    </a:solidFill>
                    <a:effectLst/>
                    <a:latin typeface="Century Gothic" panose="020B0502020202020204" pitchFamily="34" charset="0"/>
                  </a:rPr>
                  <a:t>A</a:t>
                </a:r>
                <a:r>
                  <a:rPr lang="en-US" sz="2200" dirty="0" smtClean="0">
                    <a:solidFill>
                      <a:schemeClr val="bg1"/>
                    </a:solidFill>
                    <a:effectLst/>
                    <a:latin typeface="Century Gothic" panose="020B0502020202020204" pitchFamily="34" charset="0"/>
                  </a:rPr>
                  <a:t>ction</a:t>
                </a:r>
                <a:endParaRPr lang="en-US" sz="2200" dirty="0">
                  <a:solidFill>
                    <a:schemeClr val="bg1"/>
                  </a:solidFill>
                  <a:effectLst/>
                  <a:latin typeface="Century Gothic" panose="020B0502020202020204" pitchFamily="34" charset="0"/>
                </a:endParaRPr>
              </a:p>
            </p:txBody>
          </p:sp>
        </p:grpSp>
      </p:grpSp>
      <p:sp>
        <p:nvSpPr>
          <p:cNvPr id="22" name="Slide Number Placeholder 2"/>
          <p:cNvSpPr>
            <a:spLocks noGrp="1"/>
          </p:cNvSpPr>
          <p:nvPr>
            <p:ph type="sldNum" sz="quarter" idx="12"/>
          </p:nvPr>
        </p:nvSpPr>
        <p:spPr>
          <a:xfrm>
            <a:off x="6594475" y="6181725"/>
            <a:ext cx="2133600" cy="476250"/>
          </a:xfrm>
          <a:prstGeom prst="rect">
            <a:avLst/>
          </a:prstGeom>
        </p:spPr>
        <p:txBody>
          <a:bodyPr/>
          <a:lstStyle>
            <a:lvl1pPr>
              <a:defRPr i="0">
                <a:effectLst/>
              </a:defRPr>
            </a:lvl1pPr>
          </a:lstStyle>
          <a:p>
            <a:pPr algn="r">
              <a:defRPr/>
            </a:pPr>
            <a:fld id="{B8477CA6-37AB-49C2-B88B-8C89FDB7A7DF}" type="slidenum">
              <a:rPr lang="en-US" sz="1200" smtClean="0">
                <a:latin typeface="Arial" panose="020B0604020202020204" pitchFamily="34" charset="0"/>
                <a:cs typeface="Arial" panose="020B0604020202020204" pitchFamily="34" charset="0"/>
              </a:rPr>
              <a:pPr algn="r">
                <a:defRPr/>
              </a:pPr>
              <a:t>30</a:t>
            </a:fld>
            <a:endParaRPr lang="en-US" sz="1200"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27511" y="760418"/>
            <a:ext cx="8288977" cy="487362"/>
          </a:xfrm>
        </p:spPr>
        <p:txBody>
          <a:bodyPr/>
          <a:lstStyle/>
          <a:p>
            <a:pPr eaLnBrk="1" hangingPunct="1"/>
            <a:r>
              <a:rPr lang="en-US" sz="3000" b="0" dirty="0" smtClean="0">
                <a:latin typeface="Century Gothic" panose="020B0502020202020204" pitchFamily="34" charset="0"/>
              </a:rPr>
              <a:t>Data Sources for Public Health Surveillance</a:t>
            </a:r>
          </a:p>
        </p:txBody>
      </p:sp>
      <p:sp>
        <p:nvSpPr>
          <p:cNvPr id="32771" name="Rectangle 3"/>
          <p:cNvSpPr>
            <a:spLocks noGrp="1" noChangeArrowheads="1"/>
          </p:cNvSpPr>
          <p:nvPr>
            <p:ph idx="1"/>
          </p:nvPr>
        </p:nvSpPr>
        <p:spPr>
          <a:xfrm>
            <a:off x="444500" y="1616280"/>
            <a:ext cx="8382000" cy="3288228"/>
          </a:xfrm>
        </p:spPr>
        <p:txBody>
          <a:bodyPr/>
          <a:lstStyle/>
          <a:p>
            <a:pPr eaLnBrk="1" hangingPunct="1">
              <a:spcBef>
                <a:spcPct val="0"/>
              </a:spcBef>
              <a:spcAft>
                <a:spcPts val="800"/>
              </a:spcAft>
              <a:buFont typeface="Arial" panose="020B0604020202020204" pitchFamily="34" charset="0"/>
              <a:buChar char="•"/>
            </a:pPr>
            <a:r>
              <a:rPr lang="en-US" b="0" dirty="0" smtClean="0">
                <a:solidFill>
                  <a:srgbClr val="00439B"/>
                </a:solidFill>
                <a:latin typeface="Century Gothic" panose="020B0502020202020204" pitchFamily="34" charset="0"/>
              </a:rPr>
              <a:t>Reported diseases or syndromes</a:t>
            </a:r>
          </a:p>
          <a:p>
            <a:pPr eaLnBrk="1" hangingPunct="1">
              <a:spcBef>
                <a:spcPct val="0"/>
              </a:spcBef>
              <a:spcAft>
                <a:spcPts val="800"/>
              </a:spcAft>
              <a:buFont typeface="Arial" panose="020B0604020202020204" pitchFamily="34" charset="0"/>
              <a:buChar char="•"/>
            </a:pPr>
            <a:r>
              <a:rPr lang="en-US" b="0" dirty="0" smtClean="0">
                <a:solidFill>
                  <a:srgbClr val="00439B"/>
                </a:solidFill>
                <a:latin typeface="Century Gothic" panose="020B0502020202020204" pitchFamily="34" charset="0"/>
              </a:rPr>
              <a:t>Electronic health records (e.g., hospital discharge data)</a:t>
            </a:r>
          </a:p>
          <a:p>
            <a:pPr eaLnBrk="1" hangingPunct="1">
              <a:spcBef>
                <a:spcPct val="0"/>
              </a:spcBef>
              <a:spcAft>
                <a:spcPts val="800"/>
              </a:spcAft>
              <a:buFont typeface="Arial" panose="020B0604020202020204" pitchFamily="34" charset="0"/>
              <a:buChar char="•"/>
            </a:pPr>
            <a:r>
              <a:rPr lang="en-US" b="0" dirty="0" smtClean="0">
                <a:solidFill>
                  <a:srgbClr val="00439B"/>
                </a:solidFill>
                <a:latin typeface="Century Gothic" panose="020B0502020202020204" pitchFamily="34" charset="0"/>
              </a:rPr>
              <a:t>Vital records (e.g., birth and death certificates)</a:t>
            </a:r>
          </a:p>
          <a:p>
            <a:pPr eaLnBrk="1" hangingPunct="1">
              <a:spcBef>
                <a:spcPct val="0"/>
              </a:spcBef>
              <a:spcAft>
                <a:spcPts val="800"/>
              </a:spcAft>
              <a:buFont typeface="Arial" panose="020B0604020202020204" pitchFamily="34" charset="0"/>
              <a:buChar char="•"/>
            </a:pPr>
            <a:r>
              <a:rPr lang="en-US" b="0" dirty="0" smtClean="0">
                <a:solidFill>
                  <a:srgbClr val="00439B"/>
                </a:solidFill>
                <a:latin typeface="Century Gothic" panose="020B0502020202020204" pitchFamily="34" charset="0"/>
              </a:rPr>
              <a:t>Registries (e.g., cancer, immunization)</a:t>
            </a:r>
          </a:p>
          <a:p>
            <a:pPr eaLnBrk="1" hangingPunct="1">
              <a:spcBef>
                <a:spcPct val="0"/>
              </a:spcBef>
              <a:spcAft>
                <a:spcPts val="800"/>
              </a:spcAft>
              <a:buFont typeface="Arial" panose="020B0604020202020204" pitchFamily="34" charset="0"/>
              <a:buChar char="•"/>
            </a:pPr>
            <a:r>
              <a:rPr lang="en-US" b="0" dirty="0" smtClean="0">
                <a:solidFill>
                  <a:srgbClr val="00439B"/>
                </a:solidFill>
                <a:latin typeface="Century Gothic" panose="020B0502020202020204" pitchFamily="34" charset="0"/>
              </a:rPr>
              <a:t>Surveys (e.g., National Health and Nutrition Examination Survey [NHANES])</a:t>
            </a:r>
          </a:p>
        </p:txBody>
      </p:sp>
      <p:sp>
        <p:nvSpPr>
          <p:cNvPr id="3" name="Slide Number Placeholder 2"/>
          <p:cNvSpPr>
            <a:spLocks noGrp="1"/>
          </p:cNvSpPr>
          <p:nvPr>
            <p:ph type="sldNum" sz="quarter" idx="12"/>
          </p:nvPr>
        </p:nvSpPr>
        <p:spPr>
          <a:xfrm>
            <a:off x="6651625" y="6181725"/>
            <a:ext cx="2133600" cy="476250"/>
          </a:xfrm>
        </p:spPr>
        <p:txBody>
          <a:bodyPr/>
          <a:lstStyle/>
          <a:p>
            <a:pPr algn="r">
              <a:defRPr/>
            </a:pPr>
            <a:fld id="{B8477CA6-37AB-49C2-B88B-8C89FDB7A7DF}" type="slidenum">
              <a:rPr lang="en-US" sz="1200" smtClean="0">
                <a:latin typeface="Arial" panose="020B0604020202020204" pitchFamily="34" charset="0"/>
                <a:cs typeface="Arial" panose="020B0604020202020204" pitchFamily="34" charset="0"/>
              </a:rPr>
              <a:pPr algn="r">
                <a:defRPr/>
              </a:pPr>
              <a:t>31</a:t>
            </a:fld>
            <a:endParaRPr lang="en-US" sz="1200" dirty="0">
              <a:latin typeface="Arial" panose="020B0604020202020204" pitchFamily="34" charset="0"/>
              <a:cs typeface="Arial" panose="020B0604020202020204" pitchFamily="34" charset="0"/>
            </a:endParaRPr>
          </a:p>
        </p:txBody>
      </p:sp>
      <p:cxnSp>
        <p:nvCxnSpPr>
          <p:cNvPr id="5" name="Straight Connector 4"/>
          <p:cNvCxnSpPr/>
          <p:nvPr/>
        </p:nvCxnSpPr>
        <p:spPr>
          <a:xfrm>
            <a:off x="444500" y="1355996"/>
            <a:ext cx="8255000" cy="0"/>
          </a:xfrm>
          <a:prstGeom prst="line">
            <a:avLst/>
          </a:prstGeom>
          <a:ln w="25400">
            <a:solidFill>
              <a:srgbClr val="0039A6"/>
            </a:solidFill>
          </a:ln>
          <a:effectLst/>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792450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6399" y="488543"/>
            <a:ext cx="8305801" cy="1015663"/>
          </a:xfrm>
          <a:prstGeom prst="rect">
            <a:avLst/>
          </a:prstGeom>
        </p:spPr>
        <p:txBody>
          <a:bodyPr wrap="square">
            <a:spAutoFit/>
          </a:bodyPr>
          <a:lstStyle/>
          <a:p>
            <a:pPr algn="ctr"/>
            <a:r>
              <a:rPr lang="en-US" sz="3000" dirty="0" smtClean="0">
                <a:effectLst/>
                <a:latin typeface="Century Gothic" panose="020B0502020202020204" pitchFamily="34" charset="0"/>
              </a:rPr>
              <a:t>Nationally Notifiable Disease</a:t>
            </a:r>
            <a:br>
              <a:rPr lang="en-US" sz="3000" dirty="0" smtClean="0">
                <a:effectLst/>
                <a:latin typeface="Century Gothic" panose="020B0502020202020204" pitchFamily="34" charset="0"/>
              </a:rPr>
            </a:br>
            <a:r>
              <a:rPr lang="en-US" sz="3000" dirty="0" smtClean="0">
                <a:effectLst/>
                <a:latin typeface="Century Gothic" panose="020B0502020202020204" pitchFamily="34" charset="0"/>
              </a:rPr>
              <a:t>Surveillance System (NNDSS)</a:t>
            </a:r>
            <a:endParaRPr lang="en-US" sz="3000" dirty="0"/>
          </a:p>
        </p:txBody>
      </p:sp>
      <p:cxnSp>
        <p:nvCxnSpPr>
          <p:cNvPr id="6" name="Straight Connector 5"/>
          <p:cNvCxnSpPr/>
          <p:nvPr/>
        </p:nvCxnSpPr>
        <p:spPr>
          <a:xfrm>
            <a:off x="510639" y="1504206"/>
            <a:ext cx="8201561" cy="1"/>
          </a:xfrm>
          <a:prstGeom prst="line">
            <a:avLst/>
          </a:prstGeom>
          <a:ln w="25400">
            <a:solidFill>
              <a:srgbClr val="0039A6"/>
            </a:solidFill>
          </a:ln>
          <a:effectLst/>
        </p:spPr>
        <p:style>
          <a:lnRef idx="3">
            <a:schemeClr val="accent5"/>
          </a:lnRef>
          <a:fillRef idx="0">
            <a:schemeClr val="accent5"/>
          </a:fillRef>
          <a:effectRef idx="2">
            <a:schemeClr val="accent5"/>
          </a:effectRef>
          <a:fontRef idx="minor">
            <a:schemeClr val="tx1"/>
          </a:fontRef>
        </p:style>
      </p:cxnSp>
      <p:pic>
        <p:nvPicPr>
          <p:cNvPr id="5122" name="Picture 2" descr="An example of a US map displaying by quartile the states reporting an unnamed nationally notificable disease to CDC." title="US Map"/>
          <p:cNvPicPr>
            <a:picLocks noChangeAspect="1" noChangeArrowheads="1"/>
          </p:cNvPicPr>
          <p:nvPr/>
        </p:nvPicPr>
        <p:blipFill rotWithShape="1">
          <a:blip r:embed="rId3">
            <a:extLst>
              <a:ext uri="{28A0092B-C50C-407E-A947-70E740481C1C}">
                <a14:useLocalDpi xmlns:a14="http://schemas.microsoft.com/office/drawing/2010/main" val="0"/>
              </a:ext>
            </a:extLst>
          </a:blip>
          <a:srcRect l="1790" t="708" b="-1"/>
          <a:stretch/>
        </p:blipFill>
        <p:spPr bwMode="auto">
          <a:xfrm>
            <a:off x="652027" y="2126022"/>
            <a:ext cx="4098103" cy="2944883"/>
          </a:xfrm>
          <a:prstGeom prst="rect">
            <a:avLst/>
          </a:prstGeom>
          <a:ln w="22225">
            <a:solidFill>
              <a:srgbClr val="0039A6"/>
            </a:solidFill>
            <a:miter lim="800000"/>
            <a:headEnd/>
            <a:tailEnd/>
          </a:ln>
          <a:effectLst/>
          <a:extLst>
            <a:ext uri="{909E8E84-426E-40DD-AFC4-6F175D3DCCD1}">
              <a14:hiddenFill xmlns:a14="http://schemas.microsoft.com/office/drawing/2010/main">
                <a:solidFill>
                  <a:schemeClr val="accent1"/>
                </a:solidFill>
              </a14:hiddenFill>
            </a:ext>
          </a:extLst>
        </p:spPr>
      </p:pic>
      <p:sp>
        <p:nvSpPr>
          <p:cNvPr id="4" name="Rectangle 3"/>
          <p:cNvSpPr/>
          <p:nvPr/>
        </p:nvSpPr>
        <p:spPr>
          <a:xfrm>
            <a:off x="4927046" y="2582474"/>
            <a:ext cx="4074449" cy="1200329"/>
          </a:xfrm>
          <a:prstGeom prst="rect">
            <a:avLst/>
          </a:prstGeom>
        </p:spPr>
        <p:txBody>
          <a:bodyPr wrap="square">
            <a:spAutoFit/>
          </a:bodyPr>
          <a:lstStyle/>
          <a:p>
            <a:r>
              <a:rPr lang="en-US" sz="2400" dirty="0">
                <a:effectLst/>
                <a:latin typeface="Century Gothic" panose="020B0502020202020204" pitchFamily="34" charset="0"/>
              </a:rPr>
              <a:t>Many diseases on a state list are </a:t>
            </a:r>
            <a:r>
              <a:rPr lang="en-US" sz="2400" dirty="0" smtClean="0">
                <a:effectLst/>
                <a:latin typeface="Century Gothic" panose="020B0502020202020204" pitchFamily="34" charset="0"/>
              </a:rPr>
              <a:t>also nationally </a:t>
            </a:r>
            <a:br>
              <a:rPr lang="en-US" sz="2400" dirty="0" smtClean="0">
                <a:effectLst/>
                <a:latin typeface="Century Gothic" panose="020B0502020202020204" pitchFamily="34" charset="0"/>
              </a:rPr>
            </a:br>
            <a:r>
              <a:rPr lang="en-US" sz="2400" dirty="0" smtClean="0">
                <a:effectLst/>
                <a:latin typeface="Century Gothic" panose="020B0502020202020204" pitchFamily="34" charset="0"/>
              </a:rPr>
              <a:t>notifiable</a:t>
            </a:r>
            <a:endParaRPr lang="en-US" sz="2400" dirty="0">
              <a:effectLst/>
              <a:latin typeface="Century Gothic" panose="020B0502020202020204" pitchFamily="34" charset="0"/>
            </a:endParaRPr>
          </a:p>
        </p:txBody>
      </p:sp>
      <p:sp>
        <p:nvSpPr>
          <p:cNvPr id="7" name="Slide Number Placeholder 2"/>
          <p:cNvSpPr>
            <a:spLocks noGrp="1"/>
          </p:cNvSpPr>
          <p:nvPr>
            <p:ph type="sldNum" sz="quarter" idx="12"/>
          </p:nvPr>
        </p:nvSpPr>
        <p:spPr>
          <a:xfrm>
            <a:off x="6594475" y="6181725"/>
            <a:ext cx="2133600" cy="476250"/>
          </a:xfrm>
          <a:prstGeom prst="rect">
            <a:avLst/>
          </a:prstGeom>
        </p:spPr>
        <p:txBody>
          <a:bodyPr/>
          <a:lstStyle>
            <a:lvl1pPr>
              <a:defRPr i="0">
                <a:effectLst/>
              </a:defRPr>
            </a:lvl1pPr>
          </a:lstStyle>
          <a:p>
            <a:pPr algn="r">
              <a:defRPr/>
            </a:pPr>
            <a:fld id="{B8477CA6-37AB-49C2-B88B-8C89FDB7A7DF}" type="slidenum">
              <a:rPr lang="en-US" sz="1200" smtClean="0">
                <a:latin typeface="Arial" panose="020B0604020202020204" pitchFamily="34" charset="0"/>
                <a:cs typeface="Arial" panose="020B0604020202020204" pitchFamily="34" charset="0"/>
              </a:rPr>
              <a:pPr algn="r">
                <a:defRPr/>
              </a:pPr>
              <a:t>32</a:t>
            </a:fld>
            <a:endParaRPr lang="en-US" sz="1200"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427584" y="1238885"/>
            <a:ext cx="8305801" cy="0"/>
          </a:xfrm>
          <a:prstGeom prst="line">
            <a:avLst/>
          </a:prstGeom>
          <a:ln w="25400">
            <a:solidFill>
              <a:srgbClr val="0039A6"/>
            </a:solidFill>
          </a:ln>
          <a:effectLst/>
        </p:spPr>
        <p:style>
          <a:lnRef idx="3">
            <a:schemeClr val="accent5"/>
          </a:lnRef>
          <a:fillRef idx="0">
            <a:schemeClr val="accent5"/>
          </a:fillRef>
          <a:effectRef idx="2">
            <a:schemeClr val="accent5"/>
          </a:effectRef>
          <a:fontRef idx="minor">
            <a:schemeClr val="tx1"/>
          </a:fontRef>
        </p:style>
      </p:cxnSp>
      <p:sp>
        <p:nvSpPr>
          <p:cNvPr id="6" name="Rectangle 5"/>
          <p:cNvSpPr/>
          <p:nvPr/>
        </p:nvSpPr>
        <p:spPr>
          <a:xfrm>
            <a:off x="1334244" y="1414262"/>
            <a:ext cx="6942738" cy="646331"/>
          </a:xfrm>
          <a:prstGeom prst="rect">
            <a:avLst/>
          </a:prstGeom>
        </p:spPr>
        <p:txBody>
          <a:bodyPr wrap="square">
            <a:spAutoFit/>
          </a:bodyPr>
          <a:lstStyle/>
          <a:p>
            <a:pPr>
              <a:lnSpc>
                <a:spcPct val="150000"/>
              </a:lnSpc>
            </a:pPr>
            <a:r>
              <a:rPr lang="en-US" sz="2400" dirty="0" smtClean="0">
                <a:effectLst/>
                <a:latin typeface="Century Gothic" panose="020B0502020202020204" pitchFamily="34" charset="0"/>
              </a:rPr>
              <a:t>Reporting to WHO is required for cases of</a:t>
            </a:r>
          </a:p>
        </p:txBody>
      </p:sp>
      <p:sp>
        <p:nvSpPr>
          <p:cNvPr id="10" name="TextBox 9"/>
          <p:cNvSpPr txBox="1"/>
          <p:nvPr/>
        </p:nvSpPr>
        <p:spPr>
          <a:xfrm>
            <a:off x="1334244" y="597640"/>
            <a:ext cx="6492483" cy="553998"/>
          </a:xfrm>
          <a:prstGeom prst="rect">
            <a:avLst/>
          </a:prstGeom>
          <a:noFill/>
        </p:spPr>
        <p:txBody>
          <a:bodyPr wrap="none" rtlCol="0">
            <a:spAutoFit/>
          </a:bodyPr>
          <a:lstStyle/>
          <a:p>
            <a:pPr algn="ctr"/>
            <a:r>
              <a:rPr lang="en-US" dirty="0" smtClean="0">
                <a:effectLst/>
                <a:latin typeface="Century Gothic" panose="020B0502020202020204" pitchFamily="34" charset="0"/>
              </a:rPr>
              <a:t> </a:t>
            </a:r>
            <a:r>
              <a:rPr lang="en-US" sz="3000" dirty="0" smtClean="0">
                <a:effectLst/>
                <a:latin typeface="Century Gothic" panose="020B0502020202020204" pitchFamily="34" charset="0"/>
              </a:rPr>
              <a:t>Internationally Notifiable Diseases</a:t>
            </a:r>
            <a:endParaRPr lang="en-US" sz="3000" dirty="0">
              <a:effectLst/>
              <a:latin typeface="Century Gothic" panose="020B0502020202020204" pitchFamily="34" charset="0"/>
            </a:endParaRPr>
          </a:p>
        </p:txBody>
      </p:sp>
      <p:sp>
        <p:nvSpPr>
          <p:cNvPr id="11" name="Slide Number Placeholder 2"/>
          <p:cNvSpPr>
            <a:spLocks noGrp="1"/>
          </p:cNvSpPr>
          <p:nvPr>
            <p:ph type="sldNum" sz="quarter" idx="12"/>
          </p:nvPr>
        </p:nvSpPr>
        <p:spPr>
          <a:xfrm>
            <a:off x="6594475" y="6181725"/>
            <a:ext cx="2133600" cy="476250"/>
          </a:xfrm>
          <a:prstGeom prst="rect">
            <a:avLst/>
          </a:prstGeom>
        </p:spPr>
        <p:txBody>
          <a:bodyPr/>
          <a:lstStyle>
            <a:lvl1pPr>
              <a:defRPr i="0">
                <a:effectLst/>
              </a:defRPr>
            </a:lvl1pPr>
          </a:lstStyle>
          <a:p>
            <a:pPr algn="r">
              <a:defRPr/>
            </a:pPr>
            <a:fld id="{B8477CA6-37AB-49C2-B88B-8C89FDB7A7DF}" type="slidenum">
              <a:rPr lang="en-US" sz="1200" smtClean="0">
                <a:latin typeface="Arial" panose="020B0604020202020204" pitchFamily="34" charset="0"/>
                <a:cs typeface="Arial" panose="020B0604020202020204" pitchFamily="34" charset="0"/>
              </a:rPr>
              <a:pPr algn="r">
                <a:defRPr/>
              </a:pPr>
              <a:t>33</a:t>
            </a:fld>
            <a:endParaRPr lang="en-US" sz="1200" dirty="0">
              <a:latin typeface="Arial" panose="020B0604020202020204" pitchFamily="34" charset="0"/>
              <a:cs typeface="Arial" panose="020B0604020202020204" pitchFamily="34" charset="0"/>
            </a:endParaRPr>
          </a:p>
        </p:txBody>
      </p:sp>
      <p:sp>
        <p:nvSpPr>
          <p:cNvPr id="4" name="Rectangle 3"/>
          <p:cNvSpPr/>
          <p:nvPr/>
        </p:nvSpPr>
        <p:spPr>
          <a:xfrm>
            <a:off x="4420413" y="2157548"/>
            <a:ext cx="4312972" cy="3139321"/>
          </a:xfrm>
          <a:prstGeom prst="rect">
            <a:avLst/>
          </a:prstGeom>
        </p:spPr>
        <p:txBody>
          <a:bodyPr wrap="square">
            <a:spAutoFit/>
          </a:bodyPr>
          <a:lstStyle/>
          <a:p>
            <a:pPr marL="342900" lvl="0" indent="-342900">
              <a:lnSpc>
                <a:spcPct val="150000"/>
              </a:lnSpc>
              <a:buFont typeface="Arial" panose="020B0604020202020204" pitchFamily="34" charset="0"/>
              <a:buChar char="•"/>
            </a:pPr>
            <a:r>
              <a:rPr lang="en-US" sz="2200" dirty="0">
                <a:solidFill>
                  <a:srgbClr val="0039A6"/>
                </a:solidFill>
                <a:effectLst/>
                <a:latin typeface="Century Gothic" panose="020B0502020202020204" pitchFamily="34" charset="0"/>
              </a:rPr>
              <a:t>Smallpox</a:t>
            </a:r>
          </a:p>
          <a:p>
            <a:pPr marL="342900" lvl="0" indent="-342900">
              <a:lnSpc>
                <a:spcPct val="150000"/>
              </a:lnSpc>
              <a:buFont typeface="Arial" panose="020B0604020202020204" pitchFamily="34" charset="0"/>
              <a:buChar char="•"/>
            </a:pPr>
            <a:r>
              <a:rPr lang="en-US" sz="2200" dirty="0">
                <a:solidFill>
                  <a:srgbClr val="0039A6"/>
                </a:solidFill>
                <a:effectLst/>
                <a:latin typeface="Century Gothic" panose="020B0502020202020204" pitchFamily="34" charset="0"/>
              </a:rPr>
              <a:t>Poliomyelitis (wild type)</a:t>
            </a:r>
          </a:p>
          <a:p>
            <a:pPr marL="342900" lvl="0" indent="-342900">
              <a:lnSpc>
                <a:spcPct val="150000"/>
              </a:lnSpc>
              <a:buFont typeface="Arial" panose="020B0604020202020204" pitchFamily="34" charset="0"/>
              <a:buChar char="•"/>
            </a:pPr>
            <a:r>
              <a:rPr lang="en-US" sz="2200" dirty="0">
                <a:solidFill>
                  <a:srgbClr val="0039A6"/>
                </a:solidFill>
                <a:effectLst/>
                <a:latin typeface="Century Gothic" panose="020B0502020202020204" pitchFamily="34" charset="0"/>
              </a:rPr>
              <a:t>Human influenza caused by any new subtype</a:t>
            </a:r>
          </a:p>
          <a:p>
            <a:pPr marL="342900" lvl="0" indent="-342900">
              <a:lnSpc>
                <a:spcPct val="150000"/>
              </a:lnSpc>
              <a:buFont typeface="Arial" panose="020B0604020202020204" pitchFamily="34" charset="0"/>
              <a:buChar char="•"/>
            </a:pPr>
            <a:r>
              <a:rPr lang="en-US" sz="2200" dirty="0">
                <a:solidFill>
                  <a:srgbClr val="0039A6"/>
                </a:solidFill>
                <a:effectLst/>
                <a:latin typeface="Century Gothic" panose="020B0502020202020204" pitchFamily="34" charset="0"/>
              </a:rPr>
              <a:t>Severe acute respiratory syndrome (SARS)</a:t>
            </a:r>
            <a:endParaRPr lang="en-US" sz="2200" dirty="0">
              <a:solidFill>
                <a:srgbClr val="0039A6"/>
              </a:solidFill>
              <a:latin typeface="Century Gothic" panose="020B0502020202020204" pitchFamily="34" charset="0"/>
            </a:endParaRPr>
          </a:p>
        </p:txBody>
      </p:sp>
      <p:pic>
        <p:nvPicPr>
          <p:cNvPr id="7" name="Picture 6" descr="Logo that contains a globe and the staff of Asclepius (symbol for physicians)." title="World Health Organization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2492" y="2351858"/>
            <a:ext cx="3723758" cy="2157806"/>
          </a:xfrm>
          <a:prstGeom prst="rect">
            <a:avLst/>
          </a:prstGeom>
        </p:spPr>
      </p:pic>
    </p:spTree>
    <p:extLst>
      <p:ext uri="{BB962C8B-B14F-4D97-AF65-F5344CB8AC3E}">
        <p14:creationId xmlns:p14="http://schemas.microsoft.com/office/powerpoint/2010/main" val="24063737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558800" y="1264920"/>
            <a:ext cx="7975600" cy="0"/>
          </a:xfrm>
          <a:prstGeom prst="line">
            <a:avLst/>
          </a:prstGeom>
          <a:ln w="25400">
            <a:solidFill>
              <a:srgbClr val="0039A6"/>
            </a:solidFill>
          </a:ln>
          <a:effectLst/>
        </p:spPr>
        <p:style>
          <a:lnRef idx="3">
            <a:schemeClr val="accent5"/>
          </a:lnRef>
          <a:fillRef idx="0">
            <a:schemeClr val="accent5"/>
          </a:fillRef>
          <a:effectRef idx="2">
            <a:schemeClr val="accent5"/>
          </a:effectRef>
          <a:fontRef idx="minor">
            <a:schemeClr val="tx1"/>
          </a:fontRef>
        </p:style>
      </p:cxnSp>
      <p:sp>
        <p:nvSpPr>
          <p:cNvPr id="2" name="Rectangle 1"/>
          <p:cNvSpPr/>
          <p:nvPr/>
        </p:nvSpPr>
        <p:spPr>
          <a:xfrm>
            <a:off x="3297382" y="2094229"/>
            <a:ext cx="5237018" cy="1959511"/>
          </a:xfrm>
          <a:prstGeom prst="rect">
            <a:avLst/>
          </a:prstGeom>
        </p:spPr>
        <p:txBody>
          <a:bodyPr wrap="square">
            <a:spAutoFit/>
          </a:bodyPr>
          <a:lstStyle/>
          <a:p>
            <a:pPr marL="800100" lvl="1" indent="-342900">
              <a:lnSpc>
                <a:spcPct val="90000"/>
              </a:lnSpc>
              <a:spcBef>
                <a:spcPts val="0"/>
              </a:spcBef>
              <a:spcAft>
                <a:spcPts val="800"/>
              </a:spcAft>
              <a:buFont typeface="Arial" panose="020B0604020202020204" pitchFamily="34" charset="0"/>
              <a:buChar char="•"/>
            </a:pPr>
            <a:r>
              <a:rPr lang="en-US" sz="2400" dirty="0" smtClean="0">
                <a:effectLst/>
                <a:latin typeface="Century Gothic" panose="020B0502020202020204" pitchFamily="34" charset="0"/>
              </a:rPr>
              <a:t>Who </a:t>
            </a:r>
            <a:r>
              <a:rPr lang="en-US" sz="2400" dirty="0">
                <a:effectLst/>
                <a:latin typeface="Century Gothic" panose="020B0502020202020204" pitchFamily="34" charset="0"/>
              </a:rPr>
              <a:t>will </a:t>
            </a:r>
            <a:r>
              <a:rPr lang="en-US" sz="2400" dirty="0" smtClean="0">
                <a:effectLst/>
                <a:latin typeface="Century Gothic" panose="020B0502020202020204" pitchFamily="34" charset="0"/>
              </a:rPr>
              <a:t>analyze the data?</a:t>
            </a:r>
          </a:p>
          <a:p>
            <a:pPr marL="800100" lvl="1" indent="-342900">
              <a:lnSpc>
                <a:spcPct val="90000"/>
              </a:lnSpc>
              <a:spcBef>
                <a:spcPts val="0"/>
              </a:spcBef>
              <a:spcAft>
                <a:spcPts val="800"/>
              </a:spcAft>
              <a:buFont typeface="Arial" panose="020B0604020202020204" pitchFamily="34" charset="0"/>
              <a:buChar char="•"/>
            </a:pPr>
            <a:r>
              <a:rPr lang="en-US" sz="2400" dirty="0" smtClean="0">
                <a:effectLst/>
                <a:latin typeface="Century Gothic" panose="020B0502020202020204" pitchFamily="34" charset="0"/>
              </a:rPr>
              <a:t>What methodology will they use?</a:t>
            </a:r>
          </a:p>
          <a:p>
            <a:pPr marL="800100" lvl="1" indent="-342900">
              <a:lnSpc>
                <a:spcPct val="90000"/>
              </a:lnSpc>
              <a:spcBef>
                <a:spcPts val="0"/>
              </a:spcBef>
              <a:spcAft>
                <a:spcPts val="800"/>
              </a:spcAft>
              <a:buFont typeface="Arial" panose="020B0604020202020204" pitchFamily="34" charset="0"/>
              <a:buChar char="•"/>
            </a:pPr>
            <a:r>
              <a:rPr lang="en-US" sz="2400" dirty="0" smtClean="0">
                <a:effectLst/>
                <a:latin typeface="Century Gothic" panose="020B0502020202020204" pitchFamily="34" charset="0"/>
              </a:rPr>
              <a:t>How often will they analyze the data?</a:t>
            </a:r>
            <a:endParaRPr lang="en-US" sz="2400" dirty="0">
              <a:effectLst/>
              <a:latin typeface="Century Gothic" panose="020B0502020202020204" pitchFamily="34" charset="0"/>
            </a:endParaRPr>
          </a:p>
        </p:txBody>
      </p:sp>
      <p:sp>
        <p:nvSpPr>
          <p:cNvPr id="6" name="TextBox 5"/>
          <p:cNvSpPr txBox="1"/>
          <p:nvPr/>
        </p:nvSpPr>
        <p:spPr>
          <a:xfrm>
            <a:off x="1991252" y="669882"/>
            <a:ext cx="5110694" cy="553998"/>
          </a:xfrm>
          <a:prstGeom prst="rect">
            <a:avLst/>
          </a:prstGeom>
          <a:noFill/>
        </p:spPr>
        <p:txBody>
          <a:bodyPr wrap="none" rtlCol="0">
            <a:spAutoFit/>
          </a:bodyPr>
          <a:lstStyle/>
          <a:p>
            <a:pPr algn="ctr"/>
            <a:r>
              <a:rPr lang="en-US" dirty="0" smtClean="0">
                <a:effectLst/>
                <a:latin typeface="Century Gothic" panose="020B0502020202020204" pitchFamily="34" charset="0"/>
              </a:rPr>
              <a:t> </a:t>
            </a:r>
            <a:r>
              <a:rPr lang="en-US" sz="3000" dirty="0" smtClean="0">
                <a:effectLst/>
                <a:latin typeface="Century Gothic" panose="020B0502020202020204" pitchFamily="34" charset="0"/>
              </a:rPr>
              <a:t>Surveillance Data Analysis</a:t>
            </a:r>
            <a:endParaRPr lang="en-US" sz="3000" dirty="0">
              <a:effectLst/>
              <a:latin typeface="Century Gothic" panose="020B0502020202020204" pitchFamily="34" charset="0"/>
            </a:endParaRPr>
          </a:p>
        </p:txBody>
      </p:sp>
      <p:cxnSp>
        <p:nvCxnSpPr>
          <p:cNvPr id="10" name="Straight Connector 9"/>
          <p:cNvCxnSpPr>
            <a:endCxn id="19" idx="2"/>
          </p:cNvCxnSpPr>
          <p:nvPr/>
        </p:nvCxnSpPr>
        <p:spPr>
          <a:xfrm>
            <a:off x="1706395" y="1828800"/>
            <a:ext cx="3391" cy="3896685"/>
          </a:xfrm>
          <a:prstGeom prst="line">
            <a:avLst/>
          </a:prstGeom>
        </p:spPr>
        <p:style>
          <a:lnRef idx="1">
            <a:schemeClr val="accent1"/>
          </a:lnRef>
          <a:fillRef idx="0">
            <a:schemeClr val="accent1"/>
          </a:fillRef>
          <a:effectRef idx="0">
            <a:schemeClr val="accent1"/>
          </a:effectRef>
          <a:fontRef idx="minor">
            <a:schemeClr val="tx1"/>
          </a:fontRef>
        </p:style>
      </p:cxnSp>
      <p:grpSp>
        <p:nvGrpSpPr>
          <p:cNvPr id="26" name="Group 25" descr="Column listing the steps to be completed during the decision-making process, including data collection, analysis, interpretation, dissemination, and link to action. Data analysis is highlighted." title="Surveillance Process"/>
          <p:cNvGrpSpPr/>
          <p:nvPr/>
        </p:nvGrpSpPr>
        <p:grpSpPr>
          <a:xfrm>
            <a:off x="530580" y="1612554"/>
            <a:ext cx="2358412" cy="4112931"/>
            <a:chOff x="530580" y="1612554"/>
            <a:chExt cx="2358412" cy="4112931"/>
          </a:xfrm>
        </p:grpSpPr>
        <p:grpSp>
          <p:nvGrpSpPr>
            <p:cNvPr id="25" name="Group 24"/>
            <p:cNvGrpSpPr/>
            <p:nvPr/>
          </p:nvGrpSpPr>
          <p:grpSpPr>
            <a:xfrm>
              <a:off x="530580" y="1612554"/>
              <a:ext cx="2358412" cy="769441"/>
              <a:chOff x="527188" y="1612554"/>
              <a:chExt cx="2358412" cy="769441"/>
            </a:xfrm>
          </p:grpSpPr>
          <p:sp>
            <p:nvSpPr>
              <p:cNvPr id="12" name="Rectangle 11"/>
              <p:cNvSpPr/>
              <p:nvPr/>
            </p:nvSpPr>
            <p:spPr>
              <a:xfrm>
                <a:off x="527188" y="1674108"/>
                <a:ext cx="2358412" cy="646332"/>
              </a:xfrm>
              <a:prstGeom prst="rect">
                <a:avLst/>
              </a:prstGeom>
              <a:solidFill>
                <a:srgbClr val="0039A6"/>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effectLst/>
                </a:endParaRPr>
              </a:p>
            </p:txBody>
          </p:sp>
          <p:sp>
            <p:nvSpPr>
              <p:cNvPr id="13" name="TextBox 12"/>
              <p:cNvSpPr txBox="1"/>
              <p:nvPr/>
            </p:nvSpPr>
            <p:spPr>
              <a:xfrm>
                <a:off x="614537" y="1612554"/>
                <a:ext cx="2183715" cy="769441"/>
              </a:xfrm>
              <a:prstGeom prst="rect">
                <a:avLst/>
              </a:prstGeom>
              <a:noFill/>
            </p:spPr>
            <p:txBody>
              <a:bodyPr wrap="square" rtlCol="0">
                <a:spAutoFit/>
              </a:bodyPr>
              <a:lstStyle/>
              <a:p>
                <a:pPr algn="ctr"/>
                <a:r>
                  <a:rPr lang="en-US" sz="2200" dirty="0" smtClean="0">
                    <a:solidFill>
                      <a:schemeClr val="bg1"/>
                    </a:solidFill>
                    <a:effectLst/>
                    <a:latin typeface="Century Gothic" panose="020B0502020202020204" pitchFamily="34" charset="0"/>
                  </a:rPr>
                  <a:t>Data Collection</a:t>
                </a:r>
                <a:endParaRPr lang="en-US" sz="2200" dirty="0">
                  <a:solidFill>
                    <a:schemeClr val="bg1"/>
                  </a:solidFill>
                  <a:effectLst/>
                  <a:latin typeface="Century Gothic" panose="020B0502020202020204" pitchFamily="34" charset="0"/>
                </a:endParaRPr>
              </a:p>
            </p:txBody>
          </p:sp>
        </p:grpSp>
        <p:grpSp>
          <p:nvGrpSpPr>
            <p:cNvPr id="22" name="Group 21"/>
            <p:cNvGrpSpPr/>
            <p:nvPr/>
          </p:nvGrpSpPr>
          <p:grpSpPr>
            <a:xfrm>
              <a:off x="530580" y="2509981"/>
              <a:ext cx="2358412" cy="646332"/>
              <a:chOff x="544149" y="2498101"/>
              <a:chExt cx="2358412" cy="646332"/>
            </a:xfrm>
          </p:grpSpPr>
          <p:sp>
            <p:nvSpPr>
              <p:cNvPr id="11" name="Rectangle 10"/>
              <p:cNvSpPr/>
              <p:nvPr/>
            </p:nvSpPr>
            <p:spPr>
              <a:xfrm>
                <a:off x="544149" y="2498101"/>
                <a:ext cx="2358412" cy="646332"/>
              </a:xfrm>
              <a:prstGeom prst="rect">
                <a:avLst/>
              </a:prstGeom>
              <a:solidFill>
                <a:schemeClr val="bg1"/>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effectLst/>
                </a:endParaRPr>
              </a:p>
            </p:txBody>
          </p:sp>
          <p:sp>
            <p:nvSpPr>
              <p:cNvPr id="14" name="TextBox 13"/>
              <p:cNvSpPr txBox="1"/>
              <p:nvPr/>
            </p:nvSpPr>
            <p:spPr>
              <a:xfrm>
                <a:off x="631498" y="2605824"/>
                <a:ext cx="2183715" cy="430887"/>
              </a:xfrm>
              <a:prstGeom prst="rect">
                <a:avLst/>
              </a:prstGeom>
              <a:noFill/>
            </p:spPr>
            <p:txBody>
              <a:bodyPr wrap="square" rtlCol="0">
                <a:spAutoFit/>
              </a:bodyPr>
              <a:lstStyle/>
              <a:p>
                <a:pPr algn="ctr"/>
                <a:r>
                  <a:rPr lang="en-US" sz="2200" dirty="0" smtClean="0">
                    <a:solidFill>
                      <a:srgbClr val="0039A6"/>
                    </a:solidFill>
                    <a:effectLst/>
                    <a:latin typeface="Century Gothic" panose="020B0502020202020204" pitchFamily="34" charset="0"/>
                  </a:rPr>
                  <a:t>Data Analysis</a:t>
                </a:r>
                <a:endParaRPr lang="en-US" sz="2200" dirty="0">
                  <a:solidFill>
                    <a:srgbClr val="0039A6"/>
                  </a:solidFill>
                  <a:effectLst/>
                  <a:latin typeface="Century Gothic" panose="020B0502020202020204" pitchFamily="34" charset="0"/>
                </a:endParaRPr>
              </a:p>
            </p:txBody>
          </p:sp>
        </p:grpSp>
        <p:grpSp>
          <p:nvGrpSpPr>
            <p:cNvPr id="21" name="Group 20"/>
            <p:cNvGrpSpPr/>
            <p:nvPr/>
          </p:nvGrpSpPr>
          <p:grpSpPr>
            <a:xfrm>
              <a:off x="530580" y="3284299"/>
              <a:ext cx="2358412" cy="769441"/>
              <a:chOff x="517011" y="3312515"/>
              <a:chExt cx="2358412" cy="769441"/>
            </a:xfrm>
          </p:grpSpPr>
          <p:sp>
            <p:nvSpPr>
              <p:cNvPr id="15" name="Rectangle 14"/>
              <p:cNvSpPr/>
              <p:nvPr/>
            </p:nvSpPr>
            <p:spPr>
              <a:xfrm>
                <a:off x="517011" y="3374069"/>
                <a:ext cx="2358412" cy="646332"/>
              </a:xfrm>
              <a:prstGeom prst="rect">
                <a:avLst/>
              </a:prstGeom>
              <a:solidFill>
                <a:srgbClr val="0039A6"/>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effectLst/>
                </a:endParaRPr>
              </a:p>
            </p:txBody>
          </p:sp>
          <p:sp>
            <p:nvSpPr>
              <p:cNvPr id="16" name="TextBox 15"/>
              <p:cNvSpPr txBox="1"/>
              <p:nvPr/>
            </p:nvSpPr>
            <p:spPr>
              <a:xfrm>
                <a:off x="604360" y="3312515"/>
                <a:ext cx="2183715" cy="769441"/>
              </a:xfrm>
              <a:prstGeom prst="rect">
                <a:avLst/>
              </a:prstGeom>
              <a:noFill/>
            </p:spPr>
            <p:txBody>
              <a:bodyPr wrap="square" rtlCol="0">
                <a:spAutoFit/>
              </a:bodyPr>
              <a:lstStyle/>
              <a:p>
                <a:pPr algn="ctr"/>
                <a:r>
                  <a:rPr lang="en-US" sz="2200" dirty="0" smtClean="0">
                    <a:solidFill>
                      <a:schemeClr val="bg1"/>
                    </a:solidFill>
                    <a:effectLst/>
                    <a:latin typeface="Century Gothic" panose="020B0502020202020204" pitchFamily="34" charset="0"/>
                  </a:rPr>
                  <a:t>Data Interpretation</a:t>
                </a:r>
                <a:endParaRPr lang="en-US" sz="2200" dirty="0">
                  <a:solidFill>
                    <a:schemeClr val="bg1"/>
                  </a:solidFill>
                  <a:effectLst/>
                  <a:latin typeface="Century Gothic" panose="020B0502020202020204" pitchFamily="34" charset="0"/>
                </a:endParaRPr>
              </a:p>
            </p:txBody>
          </p:sp>
        </p:grpSp>
        <p:grpSp>
          <p:nvGrpSpPr>
            <p:cNvPr id="23" name="Group 22"/>
            <p:cNvGrpSpPr/>
            <p:nvPr/>
          </p:nvGrpSpPr>
          <p:grpSpPr>
            <a:xfrm>
              <a:off x="530580" y="4181726"/>
              <a:ext cx="2358412" cy="769441"/>
              <a:chOff x="527188" y="4217204"/>
              <a:chExt cx="2358412" cy="769441"/>
            </a:xfrm>
          </p:grpSpPr>
          <p:sp>
            <p:nvSpPr>
              <p:cNvPr id="17" name="Rectangle 16"/>
              <p:cNvSpPr/>
              <p:nvPr/>
            </p:nvSpPr>
            <p:spPr>
              <a:xfrm>
                <a:off x="527188" y="4278758"/>
                <a:ext cx="2358412" cy="646332"/>
              </a:xfrm>
              <a:prstGeom prst="rect">
                <a:avLst/>
              </a:prstGeom>
              <a:solidFill>
                <a:srgbClr val="0039A6"/>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effectLst/>
                </a:endParaRPr>
              </a:p>
            </p:txBody>
          </p:sp>
          <p:sp>
            <p:nvSpPr>
              <p:cNvPr id="18" name="TextBox 17"/>
              <p:cNvSpPr txBox="1"/>
              <p:nvPr/>
            </p:nvSpPr>
            <p:spPr>
              <a:xfrm>
                <a:off x="614537" y="4217204"/>
                <a:ext cx="2183715" cy="769441"/>
              </a:xfrm>
              <a:prstGeom prst="rect">
                <a:avLst/>
              </a:prstGeom>
              <a:noFill/>
            </p:spPr>
            <p:txBody>
              <a:bodyPr wrap="square" rtlCol="0">
                <a:spAutoFit/>
              </a:bodyPr>
              <a:lstStyle/>
              <a:p>
                <a:pPr algn="ctr"/>
                <a:r>
                  <a:rPr lang="en-US" sz="2200" dirty="0" smtClean="0">
                    <a:solidFill>
                      <a:schemeClr val="bg1"/>
                    </a:solidFill>
                    <a:effectLst/>
                    <a:latin typeface="Century Gothic" panose="020B0502020202020204" pitchFamily="34" charset="0"/>
                  </a:rPr>
                  <a:t>Data Dissemination</a:t>
                </a:r>
                <a:endParaRPr lang="en-US" sz="2200" dirty="0">
                  <a:solidFill>
                    <a:schemeClr val="bg1"/>
                  </a:solidFill>
                  <a:effectLst/>
                  <a:latin typeface="Century Gothic" panose="020B0502020202020204" pitchFamily="34" charset="0"/>
                </a:endParaRPr>
              </a:p>
            </p:txBody>
          </p:sp>
        </p:grpSp>
        <p:grpSp>
          <p:nvGrpSpPr>
            <p:cNvPr id="24" name="Group 23"/>
            <p:cNvGrpSpPr/>
            <p:nvPr/>
          </p:nvGrpSpPr>
          <p:grpSpPr>
            <a:xfrm>
              <a:off x="530580" y="5079153"/>
              <a:ext cx="2358412" cy="646332"/>
              <a:chOff x="517011" y="5079153"/>
              <a:chExt cx="2358412" cy="646332"/>
            </a:xfrm>
          </p:grpSpPr>
          <p:sp>
            <p:nvSpPr>
              <p:cNvPr id="19" name="Rectangle 18"/>
              <p:cNvSpPr/>
              <p:nvPr/>
            </p:nvSpPr>
            <p:spPr>
              <a:xfrm>
                <a:off x="517011" y="5079153"/>
                <a:ext cx="2358412" cy="646332"/>
              </a:xfrm>
              <a:prstGeom prst="rect">
                <a:avLst/>
              </a:prstGeom>
              <a:solidFill>
                <a:srgbClr val="0039A6"/>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effectLst/>
                </a:endParaRPr>
              </a:p>
            </p:txBody>
          </p:sp>
          <p:sp>
            <p:nvSpPr>
              <p:cNvPr id="20" name="TextBox 19"/>
              <p:cNvSpPr txBox="1"/>
              <p:nvPr/>
            </p:nvSpPr>
            <p:spPr>
              <a:xfrm>
                <a:off x="604360" y="5186876"/>
                <a:ext cx="2183715" cy="430887"/>
              </a:xfrm>
              <a:prstGeom prst="rect">
                <a:avLst/>
              </a:prstGeom>
              <a:noFill/>
            </p:spPr>
            <p:txBody>
              <a:bodyPr wrap="square" rtlCol="0">
                <a:spAutoFit/>
              </a:bodyPr>
              <a:lstStyle/>
              <a:p>
                <a:pPr algn="ctr"/>
                <a:r>
                  <a:rPr lang="en-US" sz="2200" dirty="0" smtClean="0">
                    <a:solidFill>
                      <a:schemeClr val="bg1"/>
                    </a:solidFill>
                    <a:effectLst/>
                    <a:latin typeface="Century Gothic" panose="020B0502020202020204" pitchFamily="34" charset="0"/>
                  </a:rPr>
                  <a:t>Link to Action</a:t>
                </a:r>
                <a:endParaRPr lang="en-US" sz="2200" dirty="0">
                  <a:solidFill>
                    <a:schemeClr val="bg1"/>
                  </a:solidFill>
                  <a:effectLst/>
                  <a:latin typeface="Century Gothic" panose="020B0502020202020204" pitchFamily="34" charset="0"/>
                </a:endParaRPr>
              </a:p>
            </p:txBody>
          </p:sp>
        </p:grpSp>
      </p:grpSp>
      <p:sp>
        <p:nvSpPr>
          <p:cNvPr id="27" name="Slide Number Placeholder 2"/>
          <p:cNvSpPr>
            <a:spLocks noGrp="1"/>
          </p:cNvSpPr>
          <p:nvPr>
            <p:ph type="sldNum" sz="quarter" idx="12"/>
          </p:nvPr>
        </p:nvSpPr>
        <p:spPr>
          <a:xfrm>
            <a:off x="6594475" y="6181725"/>
            <a:ext cx="2133600" cy="476250"/>
          </a:xfrm>
          <a:prstGeom prst="rect">
            <a:avLst/>
          </a:prstGeom>
        </p:spPr>
        <p:txBody>
          <a:bodyPr/>
          <a:lstStyle>
            <a:lvl1pPr>
              <a:defRPr i="0">
                <a:effectLst/>
              </a:defRPr>
            </a:lvl1pPr>
          </a:lstStyle>
          <a:p>
            <a:pPr algn="r">
              <a:defRPr/>
            </a:pPr>
            <a:fld id="{B8477CA6-37AB-49C2-B88B-8C89FDB7A7DF}" type="slidenum">
              <a:rPr lang="en-US" sz="1200" smtClean="0">
                <a:latin typeface="Arial" panose="020B0604020202020204" pitchFamily="34" charset="0"/>
                <a:cs typeface="Arial" panose="020B0604020202020204" pitchFamily="34" charset="0"/>
              </a:rPr>
              <a:pPr algn="r">
                <a:defRPr/>
              </a:pPr>
              <a:t>34</a:t>
            </a:fld>
            <a:endParaRPr lang="en-US" sz="1200"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28750" y="1116013"/>
            <a:ext cx="6284913" cy="4902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descr="Chart illlustrating the number of cases per week indicating"/>
          <p:cNvSpPr/>
          <p:nvPr/>
        </p:nvSpPr>
        <p:spPr>
          <a:xfrm>
            <a:off x="242651" y="338856"/>
            <a:ext cx="8657110" cy="954107"/>
          </a:xfrm>
          <a:prstGeom prst="rect">
            <a:avLst/>
          </a:prstGeom>
        </p:spPr>
        <p:txBody>
          <a:bodyPr wrap="square">
            <a:spAutoFit/>
          </a:bodyPr>
          <a:lstStyle/>
          <a:p>
            <a:pPr algn="ctr"/>
            <a:r>
              <a:rPr lang="en-US" dirty="0">
                <a:effectLst/>
                <a:latin typeface="Century Gothic" panose="020B0502020202020204" pitchFamily="34" charset="0"/>
              </a:rPr>
              <a:t>Patients Hospitalized with West </a:t>
            </a:r>
            <a:r>
              <a:rPr lang="en-US" dirty="0" smtClean="0">
                <a:effectLst/>
                <a:latin typeface="Century Gothic" panose="020B0502020202020204" pitchFamily="34" charset="0"/>
              </a:rPr>
              <a:t>Nile</a:t>
            </a:r>
            <a:br>
              <a:rPr lang="en-US" dirty="0" smtClean="0">
                <a:effectLst/>
                <a:latin typeface="Century Gothic" panose="020B0502020202020204" pitchFamily="34" charset="0"/>
              </a:rPr>
            </a:br>
            <a:r>
              <a:rPr lang="en-US" dirty="0" smtClean="0">
                <a:effectLst/>
                <a:latin typeface="Century Gothic" panose="020B0502020202020204" pitchFamily="34" charset="0"/>
              </a:rPr>
              <a:t>Virus Infection, by Week, New </a:t>
            </a:r>
            <a:r>
              <a:rPr lang="en-US" dirty="0">
                <a:effectLst/>
                <a:latin typeface="Century Gothic" panose="020B0502020202020204" pitchFamily="34" charset="0"/>
              </a:rPr>
              <a:t>York, 1999</a:t>
            </a:r>
          </a:p>
        </p:txBody>
      </p:sp>
      <p:sp>
        <p:nvSpPr>
          <p:cNvPr id="2" name="Rectangle 1"/>
          <p:cNvSpPr/>
          <p:nvPr/>
        </p:nvSpPr>
        <p:spPr>
          <a:xfrm>
            <a:off x="4387817" y="5812795"/>
            <a:ext cx="1616147" cy="261610"/>
          </a:xfrm>
          <a:prstGeom prst="rect">
            <a:avLst/>
          </a:prstGeom>
        </p:spPr>
        <p:txBody>
          <a:bodyPr wrap="none">
            <a:spAutoFit/>
          </a:bodyPr>
          <a:lstStyle/>
          <a:p>
            <a:pPr algn="ctr">
              <a:defRPr sz="1000" b="1" i="0" u="none" strike="noStrike" kern="1200" baseline="0">
                <a:solidFill>
                  <a:srgbClr val="0039A6"/>
                </a:solidFill>
                <a:latin typeface="+mn-lt"/>
                <a:ea typeface="+mn-ea"/>
                <a:cs typeface="+mn-cs"/>
              </a:defRPr>
            </a:pPr>
            <a:r>
              <a:rPr lang="en-US" sz="1100" dirty="0">
                <a:effectLst/>
              </a:rPr>
              <a:t>Week of </a:t>
            </a:r>
            <a:r>
              <a:rPr lang="en-US" sz="1100" dirty="0" smtClean="0">
                <a:effectLst/>
              </a:rPr>
              <a:t>illness onset</a:t>
            </a:r>
            <a:endParaRPr lang="en-US" sz="1100" dirty="0">
              <a:effectLst/>
            </a:endParaRPr>
          </a:p>
        </p:txBody>
      </p:sp>
      <p:sp>
        <p:nvSpPr>
          <p:cNvPr id="5" name="Rectangle 4"/>
          <p:cNvSpPr/>
          <p:nvPr/>
        </p:nvSpPr>
        <p:spPr>
          <a:xfrm>
            <a:off x="391885" y="6090558"/>
            <a:ext cx="7500256" cy="400110"/>
          </a:xfrm>
          <a:prstGeom prst="rect">
            <a:avLst/>
          </a:prstGeom>
        </p:spPr>
        <p:txBody>
          <a:bodyPr wrap="square">
            <a:spAutoFit/>
          </a:bodyPr>
          <a:lstStyle/>
          <a:p>
            <a:pPr marL="0" lvl="1" eaLnBrk="0" hangingPunct="0">
              <a:spcBef>
                <a:spcPts val="0"/>
              </a:spcBef>
              <a:spcAft>
                <a:spcPts val="600"/>
              </a:spcAft>
              <a:defRPr/>
            </a:pPr>
            <a:r>
              <a:rPr lang="en-US" sz="1000" dirty="0">
                <a:effectLst/>
                <a:latin typeface="Arial" panose="020B0604020202020204" pitchFamily="34" charset="0"/>
                <a:cs typeface="Arial" panose="020B0604020202020204" pitchFamily="34" charset="0"/>
              </a:rPr>
              <a:t>Nash D, </a:t>
            </a:r>
            <a:r>
              <a:rPr lang="en-US" sz="1000" dirty="0" smtClean="0">
                <a:effectLst/>
                <a:latin typeface="Arial" panose="020B0604020202020204" pitchFamily="34" charset="0"/>
                <a:cs typeface="Arial" panose="020B0604020202020204" pitchFamily="34" charset="0"/>
              </a:rPr>
              <a:t>Mostashari F</a:t>
            </a:r>
            <a:r>
              <a:rPr lang="en-US" sz="1000" dirty="0">
                <a:effectLst/>
                <a:latin typeface="Arial" panose="020B0604020202020204" pitchFamily="34" charset="0"/>
                <a:cs typeface="Arial" panose="020B0604020202020204" pitchFamily="34" charset="0"/>
              </a:rPr>
              <a:t>, Fine A, et al. Outbreak of West Nile virus infection in the New York City area in 1999. </a:t>
            </a:r>
            <a:br>
              <a:rPr lang="en-US" sz="1000" dirty="0">
                <a:effectLst/>
                <a:latin typeface="Arial" panose="020B0604020202020204" pitchFamily="34" charset="0"/>
                <a:cs typeface="Arial" panose="020B0604020202020204" pitchFamily="34" charset="0"/>
              </a:rPr>
            </a:br>
            <a:r>
              <a:rPr lang="en-US" sz="1000" dirty="0">
                <a:effectLst/>
                <a:latin typeface="Arial" panose="020B0604020202020204" pitchFamily="34" charset="0"/>
                <a:cs typeface="Arial" panose="020B0604020202020204" pitchFamily="34" charset="0"/>
              </a:rPr>
              <a:t>N Engl J Med. 2001;344:1807–14.</a:t>
            </a:r>
          </a:p>
        </p:txBody>
      </p:sp>
      <p:sp>
        <p:nvSpPr>
          <p:cNvPr id="9" name="Slide Number Placeholder 2"/>
          <p:cNvSpPr>
            <a:spLocks noGrp="1"/>
          </p:cNvSpPr>
          <p:nvPr>
            <p:ph type="sldNum" sz="quarter" idx="12"/>
          </p:nvPr>
        </p:nvSpPr>
        <p:spPr>
          <a:xfrm>
            <a:off x="6594475" y="6181725"/>
            <a:ext cx="2133600" cy="476250"/>
          </a:xfrm>
          <a:prstGeom prst="rect">
            <a:avLst/>
          </a:prstGeom>
        </p:spPr>
        <p:txBody>
          <a:bodyPr/>
          <a:lstStyle>
            <a:lvl1pPr>
              <a:defRPr i="0">
                <a:effectLst/>
              </a:defRPr>
            </a:lvl1pPr>
          </a:lstStyle>
          <a:p>
            <a:pPr algn="r">
              <a:defRPr/>
            </a:pPr>
            <a:fld id="{B8477CA6-37AB-49C2-B88B-8C89FDB7A7DF}" type="slidenum">
              <a:rPr lang="en-US" sz="1200" smtClean="0">
                <a:latin typeface="Arial" panose="020B0604020202020204" pitchFamily="34" charset="0"/>
                <a:cs typeface="Arial" panose="020B0604020202020204" pitchFamily="34" charset="0"/>
              </a:rPr>
              <a:pPr algn="r">
                <a:defRPr/>
              </a:pPr>
              <a:t>35</a:t>
            </a:fld>
            <a:endParaRPr lang="en-US" sz="1200" dirty="0">
              <a:latin typeface="Arial" panose="020B0604020202020204" pitchFamily="34" charset="0"/>
              <a:cs typeface="Arial" panose="020B0604020202020204" pitchFamily="34" charset="0"/>
            </a:endParaRPr>
          </a:p>
        </p:txBody>
      </p:sp>
      <p:pic>
        <p:nvPicPr>
          <p:cNvPr id="11266" name="Picture 2" descr="Chart depicting an epi curve of 9 weeks of West Nile virus cases, by week of illness onset, with a peak during the week of August 22 through 28, 1999, and then declining sharply and holding steady during August 29 through September 4, 1999." title="West Nile Virus Chart"/>
          <p:cNvPicPr>
            <a:picLocks noChangeAspect="1" noChangeArrowheads="1"/>
          </p:cNvPicPr>
          <p:nvPr/>
        </p:nvPicPr>
        <p:blipFill rotWithShape="1">
          <a:blip r:embed="rId3">
            <a:extLst>
              <a:ext uri="{28A0092B-C50C-407E-A947-70E740481C1C}">
                <a14:useLocalDpi xmlns:a14="http://schemas.microsoft.com/office/drawing/2010/main" val="0"/>
              </a:ext>
            </a:extLst>
          </a:blip>
          <a:srcRect t="6265"/>
          <a:stretch/>
        </p:blipFill>
        <p:spPr bwMode="auto">
          <a:xfrm>
            <a:off x="1428750" y="1423120"/>
            <a:ext cx="6284913" cy="4595093"/>
          </a:xfrm>
          <a:prstGeom prst="rect">
            <a:avLst/>
          </a:prstGeom>
          <a:solidFill>
            <a:schemeClr val="bg1"/>
          </a:solidFill>
          <a:ln>
            <a:solidFill>
              <a:srgbClr val="0039A6"/>
            </a:solidFill>
          </a:ln>
          <a:effectLst/>
          <a:extLst/>
        </p:spPr>
      </p:pic>
      <p:sp>
        <p:nvSpPr>
          <p:cNvPr id="7" name="Rectangle 6"/>
          <p:cNvSpPr/>
          <p:nvPr/>
        </p:nvSpPr>
        <p:spPr>
          <a:xfrm>
            <a:off x="4387817" y="1840672"/>
            <a:ext cx="623570" cy="3200400"/>
          </a:xfrm>
          <a:prstGeom prst="rect">
            <a:avLst/>
          </a:prstGeom>
          <a:solidFill>
            <a:srgbClr val="FFFF00"/>
          </a:solidFill>
          <a:ln>
            <a:solidFill>
              <a:srgbClr val="0039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5011387" y="3942608"/>
            <a:ext cx="1140031" cy="391886"/>
          </a:xfrm>
          <a:prstGeom prst="rect">
            <a:avLst/>
          </a:prstGeom>
          <a:solidFill>
            <a:srgbClr val="FFFF00"/>
          </a:solidFill>
          <a:ln>
            <a:solidFill>
              <a:srgbClr val="0039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p:cNvCxnSpPr/>
          <p:nvPr/>
        </p:nvCxnSpPr>
        <p:spPr>
          <a:xfrm>
            <a:off x="558800" y="1264920"/>
            <a:ext cx="7975600" cy="0"/>
          </a:xfrm>
          <a:prstGeom prst="line">
            <a:avLst/>
          </a:prstGeom>
          <a:ln w="25400">
            <a:solidFill>
              <a:srgbClr val="0039A6"/>
            </a:solidFill>
          </a:ln>
          <a:effectLst/>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17801529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 name="Object 3" descr="Map of the NewYork City boroughs of Queens and the Bronx and Nassau and Westchester counties. Multiple dots illustrate where confirmed West Nile Virus cases have been identified, indicating a concentration in Queens." title="Confirmed WNV Human Cases — August–September 1999"/>
          <p:cNvGraphicFramePr>
            <a:graphicFrameLocks noGrp="1" noChangeAspect="1"/>
          </p:cNvGraphicFramePr>
          <p:nvPr>
            <p:ph idx="1"/>
            <p:extLst>
              <p:ext uri="{D42A27DB-BD31-4B8C-83A1-F6EECF244321}">
                <p14:modId xmlns:p14="http://schemas.microsoft.com/office/powerpoint/2010/main" val="3390314620"/>
              </p:ext>
            </p:extLst>
          </p:nvPr>
        </p:nvGraphicFramePr>
        <p:xfrm>
          <a:off x="1135803" y="1580998"/>
          <a:ext cx="6821594" cy="4243393"/>
        </p:xfrm>
        <a:graphic>
          <a:graphicData uri="http://schemas.openxmlformats.org/presentationml/2006/ole">
            <mc:AlternateContent xmlns:mc="http://schemas.openxmlformats.org/markup-compatibility/2006">
              <mc:Choice xmlns:v="urn:schemas-microsoft-com:vml" Requires="v">
                <p:oleObj spid="_x0000_s3677" name="Chart" r:id="rId4" imgW="6943831" imgH="4381659" progId="MSGraph.Chart.8">
                  <p:embed followColorScheme="full"/>
                </p:oleObj>
              </mc:Choice>
              <mc:Fallback>
                <p:oleObj name="Chart" r:id="rId4" imgW="6943831" imgH="4381659" progId="MSGraph.Chart.8">
                  <p:embed followColorScheme="full"/>
                  <p:pic>
                    <p:nvPicPr>
                      <p:cNvPr id="0" name="Object 3"/>
                      <p:cNvPicPr>
                        <a:picLocks noChangeAspect="1" noChangeArrowheads="1"/>
                      </p:cNvPicPr>
                      <p:nvPr/>
                    </p:nvPicPr>
                    <p:blipFill>
                      <a:blip r:embed="rId5"/>
                      <a:srcRect/>
                      <a:stretch>
                        <a:fillRect/>
                      </a:stretch>
                    </p:blipFill>
                    <p:spPr bwMode="auto">
                      <a:xfrm>
                        <a:off x="1135803" y="1580998"/>
                        <a:ext cx="6821594" cy="4243393"/>
                      </a:xfrm>
                      <a:prstGeom prst="rect">
                        <a:avLst/>
                      </a:prstGeom>
                      <a:ln w="22225">
                        <a:noFill/>
                      </a:ln>
                    </p:spPr>
                  </p:pic>
                </p:oleObj>
              </mc:Fallback>
            </mc:AlternateContent>
          </a:graphicData>
        </a:graphic>
      </p:graphicFrame>
      <p:sp>
        <p:nvSpPr>
          <p:cNvPr id="3075" name="Rectangle 2"/>
          <p:cNvSpPr>
            <a:spLocks noGrp="1" noChangeArrowheads="1"/>
          </p:cNvSpPr>
          <p:nvPr>
            <p:ph type="title"/>
          </p:nvPr>
        </p:nvSpPr>
        <p:spPr>
          <a:xfrm>
            <a:off x="279400" y="442440"/>
            <a:ext cx="8534400" cy="489940"/>
          </a:xfrm>
        </p:spPr>
        <p:txBody>
          <a:bodyPr anchor="b"/>
          <a:lstStyle/>
          <a:p>
            <a:r>
              <a:rPr lang="en-US" sz="3000" b="0" dirty="0" smtClean="0">
                <a:latin typeface="Century Gothic" panose="020B0502020202020204" pitchFamily="34" charset="0"/>
              </a:rPr>
              <a:t>Surveillance Data Analysis by Place</a:t>
            </a:r>
            <a:endParaRPr lang="en-US" sz="3000" dirty="0" smtClean="0">
              <a:latin typeface="Century Gothic" panose="020B0502020202020204" pitchFamily="34" charset="0"/>
            </a:endParaRPr>
          </a:p>
        </p:txBody>
      </p:sp>
      <p:sp>
        <p:nvSpPr>
          <p:cNvPr id="2" name="Rectangle 1"/>
          <p:cNvSpPr/>
          <p:nvPr/>
        </p:nvSpPr>
        <p:spPr>
          <a:xfrm>
            <a:off x="338959" y="932380"/>
            <a:ext cx="8534400" cy="369332"/>
          </a:xfrm>
          <a:prstGeom prst="rect">
            <a:avLst/>
          </a:prstGeom>
        </p:spPr>
        <p:txBody>
          <a:bodyPr wrap="square">
            <a:spAutoFit/>
          </a:bodyPr>
          <a:lstStyle/>
          <a:p>
            <a:pPr algn="ctr"/>
            <a:r>
              <a:rPr lang="en-US" sz="1800" dirty="0">
                <a:effectLst/>
                <a:latin typeface="Century Gothic" panose="020B0502020202020204" pitchFamily="34" charset="0"/>
              </a:rPr>
              <a:t>Laboratory-Confirmed WNV Human </a:t>
            </a:r>
            <a:r>
              <a:rPr lang="en-US" sz="1800" dirty="0" smtClean="0">
                <a:effectLst/>
                <a:latin typeface="Century Gothic" panose="020B0502020202020204" pitchFamily="34" charset="0"/>
              </a:rPr>
              <a:t>Cases — August–September 1999</a:t>
            </a:r>
            <a:endParaRPr lang="en-US" sz="1800" dirty="0">
              <a:effectLst/>
              <a:latin typeface="Century Gothic" panose="020B0502020202020204" pitchFamily="34" charset="0"/>
            </a:endParaRPr>
          </a:p>
        </p:txBody>
      </p:sp>
      <p:sp>
        <p:nvSpPr>
          <p:cNvPr id="3" name="Rectangle 2"/>
          <p:cNvSpPr/>
          <p:nvPr/>
        </p:nvSpPr>
        <p:spPr>
          <a:xfrm>
            <a:off x="799646" y="5986066"/>
            <a:ext cx="5856514" cy="261610"/>
          </a:xfrm>
          <a:prstGeom prst="rect">
            <a:avLst/>
          </a:prstGeom>
        </p:spPr>
        <p:txBody>
          <a:bodyPr wrap="square">
            <a:spAutoFit/>
          </a:bodyPr>
          <a:lstStyle/>
          <a:p>
            <a:pPr eaLnBrk="1" hangingPunct="1">
              <a:spcBef>
                <a:spcPts val="0"/>
              </a:spcBef>
              <a:spcAft>
                <a:spcPts val="600"/>
              </a:spcAft>
            </a:pPr>
            <a:r>
              <a:rPr lang="en-US" sz="1100" dirty="0" smtClean="0">
                <a:effectLst/>
                <a:latin typeface="+mj-lt"/>
              </a:rPr>
              <a:t>Map Courtesy of the New </a:t>
            </a:r>
            <a:r>
              <a:rPr lang="en-US" sz="1100" dirty="0">
                <a:effectLst/>
                <a:latin typeface="+mj-lt"/>
              </a:rPr>
              <a:t>York City Department of Health and Mental Hygiene</a:t>
            </a:r>
            <a:endParaRPr lang="en-US" sz="1100" dirty="0">
              <a:latin typeface="+mj-lt"/>
            </a:endParaRPr>
          </a:p>
        </p:txBody>
      </p:sp>
      <p:sp>
        <p:nvSpPr>
          <p:cNvPr id="6" name="Slide Number Placeholder 2"/>
          <p:cNvSpPr>
            <a:spLocks noGrp="1"/>
          </p:cNvSpPr>
          <p:nvPr>
            <p:ph type="sldNum" sz="quarter" idx="12"/>
          </p:nvPr>
        </p:nvSpPr>
        <p:spPr>
          <a:xfrm>
            <a:off x="6594475" y="6181725"/>
            <a:ext cx="2133600" cy="476250"/>
          </a:xfrm>
          <a:prstGeom prst="rect">
            <a:avLst/>
          </a:prstGeom>
        </p:spPr>
        <p:txBody>
          <a:bodyPr/>
          <a:lstStyle>
            <a:lvl1pPr>
              <a:defRPr i="0">
                <a:effectLst/>
              </a:defRPr>
            </a:lvl1pPr>
          </a:lstStyle>
          <a:p>
            <a:pPr algn="r">
              <a:defRPr/>
            </a:pPr>
            <a:fld id="{B8477CA6-37AB-49C2-B88B-8C89FDB7A7DF}" type="slidenum">
              <a:rPr lang="en-US" sz="1200" smtClean="0">
                <a:latin typeface="Arial" panose="020B0604020202020204" pitchFamily="34" charset="0"/>
                <a:cs typeface="Arial" panose="020B0604020202020204" pitchFamily="34" charset="0"/>
              </a:rPr>
              <a:pPr algn="r">
                <a:defRPr/>
              </a:pPr>
              <a:t>36</a:t>
            </a:fld>
            <a:endParaRPr lang="en-US" sz="1200" dirty="0">
              <a:latin typeface="Arial" panose="020B0604020202020204" pitchFamily="34" charset="0"/>
              <a:cs typeface="Arial" panose="020B0604020202020204" pitchFamily="34" charset="0"/>
            </a:endParaRPr>
          </a:p>
        </p:txBody>
      </p:sp>
      <p:cxnSp>
        <p:nvCxnSpPr>
          <p:cNvPr id="7" name="Straight Connector 6"/>
          <p:cNvCxnSpPr/>
          <p:nvPr/>
        </p:nvCxnSpPr>
        <p:spPr>
          <a:xfrm>
            <a:off x="558800" y="1310535"/>
            <a:ext cx="7975600" cy="0"/>
          </a:xfrm>
          <a:prstGeom prst="line">
            <a:avLst/>
          </a:prstGeom>
          <a:ln w="25400">
            <a:solidFill>
              <a:srgbClr val="0039A6"/>
            </a:solidFill>
          </a:ln>
          <a:effectLst/>
        </p:spPr>
        <p:style>
          <a:lnRef idx="3">
            <a:schemeClr val="accent5"/>
          </a:lnRef>
          <a:fillRef idx="0">
            <a:schemeClr val="accent5"/>
          </a:fillRef>
          <a:effectRef idx="2">
            <a:schemeClr val="accent5"/>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descr="Chart illustrating that persons aged 70 years and older have the highest rates of infection and that the cases among males and females were approximately equal, 31 versus 28. However, the rate of infection is slightly higher among males than among females, 7.2 per million versus 5.8 per million.&#10;" title=" Demographic Data, Persons Hospitalized for West Nile Virus"/>
          <p:cNvGraphicFramePr>
            <a:graphicFrameLocks noGrp="1"/>
          </p:cNvGraphicFramePr>
          <p:nvPr>
            <p:ph idx="1"/>
            <p:extLst>
              <p:ext uri="{D42A27DB-BD31-4B8C-83A1-F6EECF244321}">
                <p14:modId xmlns:p14="http://schemas.microsoft.com/office/powerpoint/2010/main" val="2855294115"/>
              </p:ext>
            </p:extLst>
          </p:nvPr>
        </p:nvGraphicFramePr>
        <p:xfrm>
          <a:off x="1447800" y="1462444"/>
          <a:ext cx="6248400" cy="4729747"/>
        </p:xfrm>
        <a:graphic>
          <a:graphicData uri="http://schemas.openxmlformats.org/drawingml/2006/table">
            <a:tbl>
              <a:tblPr firstRow="1" bandRow="1">
                <a:effectLst/>
                <a:tableStyleId>{2D5ABB26-0587-4C30-8999-92F81FD0307C}</a:tableStyleId>
              </a:tblPr>
              <a:tblGrid>
                <a:gridCol w="2133600"/>
                <a:gridCol w="1371600"/>
                <a:gridCol w="1295400"/>
                <a:gridCol w="1447800"/>
              </a:tblGrid>
              <a:tr h="289538">
                <a:tc>
                  <a:txBody>
                    <a:bodyPr/>
                    <a:lstStyle/>
                    <a:p>
                      <a:r>
                        <a:rPr lang="en-US" sz="1000" b="1" dirty="0" smtClean="0"/>
                        <a:t>Characteristic</a:t>
                      </a:r>
                      <a:endParaRPr lang="en-US" sz="1000" b="1" dirty="0"/>
                    </a:p>
                  </a:txBody>
                  <a:tcPr marT="0"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tc>
                  <a:txBody>
                    <a:bodyPr/>
                    <a:lstStyle/>
                    <a:p>
                      <a:pPr algn="ctr"/>
                      <a:r>
                        <a:rPr lang="en-US" sz="1000" b="1" dirty="0" smtClean="0"/>
                        <a:t>No. of Patients (%)</a:t>
                      </a:r>
                      <a:endParaRPr lang="en-US" sz="1000" b="1" dirty="0"/>
                    </a:p>
                  </a:txBody>
                  <a:tcPr marT="0" marB="0" anchor="b">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tc>
                  <a:txBody>
                    <a:bodyPr/>
                    <a:lstStyle/>
                    <a:p>
                      <a:pPr algn="ctr"/>
                      <a:r>
                        <a:rPr lang="en-US" sz="1000" b="1" dirty="0" smtClean="0"/>
                        <a:t>Population at Risk</a:t>
                      </a:r>
                      <a:endParaRPr lang="en-US" sz="1000" b="1" dirty="0"/>
                    </a:p>
                  </a:txBody>
                  <a:tcPr marT="0" marB="0" anchor="b">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tc>
                  <a:txBody>
                    <a:bodyPr/>
                    <a:lstStyle/>
                    <a:p>
                      <a:pPr algn="ctr"/>
                      <a:r>
                        <a:rPr lang="en-US" sz="1000" b="1" dirty="0" smtClean="0"/>
                        <a:t>Rate of Infection per Million Population</a:t>
                      </a:r>
                      <a:endParaRPr lang="en-US" sz="1000" b="1" dirty="0"/>
                    </a:p>
                  </a:txBody>
                  <a:tcPr marT="0"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tr>
              <a:tr h="144769">
                <a:tc>
                  <a:txBody>
                    <a:bodyPr/>
                    <a:lstStyle/>
                    <a:p>
                      <a:r>
                        <a:rPr lang="en-US" sz="1000" b="1" dirty="0" smtClean="0"/>
                        <a:t>Age (years)</a:t>
                      </a:r>
                      <a:endParaRPr lang="en-US" sz="1000" b="1" dirty="0"/>
                    </a:p>
                  </a:txBody>
                  <a:tcPr marT="0" marB="0" anchor="b">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tabLst>
                          <a:tab pos="166688" algn="l"/>
                        </a:tabLst>
                      </a:pPr>
                      <a:endParaRPr lang="en-US" sz="1000" kern="1200" dirty="0">
                        <a:solidFill>
                          <a:schemeClr val="tx1"/>
                        </a:solidFill>
                        <a:latin typeface="+mn-lt"/>
                        <a:ea typeface="+mn-ea"/>
                        <a:cs typeface="+mn-cs"/>
                      </a:endParaRPr>
                    </a:p>
                  </a:txBody>
                  <a:tcPr marT="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marL="91440" algn="l"/>
                      <a:endParaRPr lang="en-US" sz="1000" dirty="0"/>
                    </a:p>
                  </a:txBody>
                  <a:tcPr marT="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a:endParaRPr lang="en-US" sz="1000" dirty="0"/>
                    </a:p>
                  </a:txBody>
                  <a:tcPr marT="0" marB="0" anchor="b">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tr>
              <a:tr h="144769">
                <a:tc>
                  <a:txBody>
                    <a:bodyPr/>
                    <a:lstStyle/>
                    <a:p>
                      <a:pPr marL="182880" marR="0" indent="0" algn="l" defTabSz="914400" rtl="0" eaLnBrk="1" fontAlgn="auto" latinLnBrk="0" hangingPunct="1">
                        <a:lnSpc>
                          <a:spcPct val="100000"/>
                        </a:lnSpc>
                        <a:spcBef>
                          <a:spcPts val="0"/>
                        </a:spcBef>
                        <a:spcAft>
                          <a:spcPts val="0"/>
                        </a:spcAft>
                        <a:buClrTx/>
                        <a:buSzTx/>
                        <a:buFontTx/>
                        <a:buNone/>
                        <a:tabLst/>
                        <a:defRPr/>
                      </a:pPr>
                      <a:r>
                        <a:rPr lang="en-US" sz="1000" dirty="0" smtClean="0"/>
                        <a:t>0–19</a:t>
                      </a:r>
                    </a:p>
                  </a:txBody>
                  <a:tcPr marT="0" marB="0" anchor="b">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tc>
                  <a:txBody>
                    <a:bodyPr/>
                    <a:lstStyle/>
                    <a:p>
                      <a:pPr marL="64008" marR="0" indent="0" algn="l" defTabSz="914400" rtl="0" eaLnBrk="1" fontAlgn="auto" latinLnBrk="0" hangingPunct="1">
                        <a:lnSpc>
                          <a:spcPct val="100000"/>
                        </a:lnSpc>
                        <a:spcBef>
                          <a:spcPts val="0"/>
                        </a:spcBef>
                        <a:spcAft>
                          <a:spcPts val="0"/>
                        </a:spcAft>
                        <a:buClrTx/>
                        <a:buSzTx/>
                        <a:buFontTx/>
                        <a:buNone/>
                        <a:tabLst>
                          <a:tab pos="166688" algn="l"/>
                        </a:tabLst>
                        <a:defRPr/>
                      </a:pPr>
                      <a:r>
                        <a:rPr lang="en-US" sz="1000" kern="1200" dirty="0" smtClean="0">
                          <a:solidFill>
                            <a:schemeClr val="tx1"/>
                          </a:solidFill>
                          <a:latin typeface="+mn-lt"/>
                          <a:ea typeface="+mn-ea"/>
                          <a:cs typeface="+mn-cs"/>
                        </a:rPr>
                        <a:t>2 (3)</a:t>
                      </a:r>
                    </a:p>
                  </a:txBody>
                  <a:tcPr marT="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2,324,081</a:t>
                      </a:r>
                    </a:p>
                  </a:txBody>
                  <a:tcPr marT="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marL="64008" marR="0" indent="0" algn="l" defTabSz="914400" rtl="0" eaLnBrk="1" fontAlgn="auto" latinLnBrk="0" hangingPunct="1">
                        <a:lnSpc>
                          <a:spcPct val="100000"/>
                        </a:lnSpc>
                        <a:spcBef>
                          <a:spcPts val="0"/>
                        </a:spcBef>
                        <a:spcAft>
                          <a:spcPts val="0"/>
                        </a:spcAft>
                        <a:buClrTx/>
                        <a:buSzTx/>
                        <a:buFontTx/>
                        <a:buNone/>
                        <a:tabLst/>
                        <a:defRPr/>
                      </a:pPr>
                      <a:r>
                        <a:rPr lang="en-US" sz="1000" dirty="0" smtClean="0"/>
                        <a:t>0.9</a:t>
                      </a:r>
                      <a:endParaRPr lang="en-US" sz="1000" dirty="0"/>
                    </a:p>
                  </a:txBody>
                  <a:tcPr marT="0" marB="0" anchor="b">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tr>
              <a:tr h="144769">
                <a:tc>
                  <a:txBody>
                    <a:bodyPr/>
                    <a:lstStyle/>
                    <a:p>
                      <a:pPr marL="182880" marR="0" indent="0" algn="l" defTabSz="914400" rtl="0" eaLnBrk="1" fontAlgn="auto" latinLnBrk="0" hangingPunct="1">
                        <a:lnSpc>
                          <a:spcPct val="100000"/>
                        </a:lnSpc>
                        <a:spcBef>
                          <a:spcPts val="0"/>
                        </a:spcBef>
                        <a:spcAft>
                          <a:spcPts val="0"/>
                        </a:spcAft>
                        <a:buClrTx/>
                        <a:buSzTx/>
                        <a:buFontTx/>
                        <a:buNone/>
                        <a:tabLst/>
                        <a:defRPr/>
                      </a:pPr>
                      <a:r>
                        <a:rPr lang="en-US" sz="1000" dirty="0" smtClean="0"/>
                        <a:t>20–29</a:t>
                      </a:r>
                    </a:p>
                  </a:txBody>
                  <a:tcPr marT="0" marB="0" anchor="b">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tc>
                  <a:txBody>
                    <a:bodyPr/>
                    <a:lstStyle/>
                    <a:p>
                      <a:pPr marL="64008" marR="0" indent="0" algn="l" defTabSz="914400" rtl="0" eaLnBrk="1" fontAlgn="auto" latinLnBrk="0" hangingPunct="1">
                        <a:lnSpc>
                          <a:spcPct val="100000"/>
                        </a:lnSpc>
                        <a:spcBef>
                          <a:spcPts val="0"/>
                        </a:spcBef>
                        <a:spcAft>
                          <a:spcPts val="0"/>
                        </a:spcAft>
                        <a:buClrTx/>
                        <a:buSzTx/>
                        <a:buFontTx/>
                        <a:buNone/>
                        <a:tabLst>
                          <a:tab pos="166688" algn="l"/>
                        </a:tabLst>
                        <a:defRPr/>
                      </a:pPr>
                      <a:r>
                        <a:rPr lang="en-US" sz="1000" kern="1200" dirty="0" smtClean="0">
                          <a:solidFill>
                            <a:schemeClr val="tx1"/>
                          </a:solidFill>
                          <a:latin typeface="+mn-lt"/>
                          <a:ea typeface="+mn-ea"/>
                          <a:cs typeface="+mn-cs"/>
                        </a:rPr>
                        <a:t>1 (2)</a:t>
                      </a:r>
                    </a:p>
                  </a:txBody>
                  <a:tcPr marT="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1,553,981</a:t>
                      </a:r>
                      <a:endParaRPr lang="en-US" sz="1000" dirty="0"/>
                    </a:p>
                  </a:txBody>
                  <a:tcPr marT="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marL="64008" marR="0" indent="0" algn="l" defTabSz="914400" rtl="0" eaLnBrk="1" fontAlgn="auto" latinLnBrk="0" hangingPunct="1">
                        <a:lnSpc>
                          <a:spcPct val="100000"/>
                        </a:lnSpc>
                        <a:spcBef>
                          <a:spcPts val="0"/>
                        </a:spcBef>
                        <a:spcAft>
                          <a:spcPts val="0"/>
                        </a:spcAft>
                        <a:buClrTx/>
                        <a:buSzTx/>
                        <a:buFontTx/>
                        <a:buNone/>
                        <a:tabLst/>
                        <a:defRPr/>
                      </a:pPr>
                      <a:r>
                        <a:rPr lang="en-US" sz="1000" dirty="0" smtClean="0"/>
                        <a:t>0.6</a:t>
                      </a:r>
                      <a:endParaRPr lang="en-US" sz="1000" dirty="0"/>
                    </a:p>
                  </a:txBody>
                  <a:tcPr marT="0" marB="0" anchor="b">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tr>
              <a:tr h="144769">
                <a:tc>
                  <a:txBody>
                    <a:bodyPr/>
                    <a:lstStyle/>
                    <a:p>
                      <a:pPr marL="182880" marR="0" indent="0" algn="l" defTabSz="914400" rtl="0" eaLnBrk="1" fontAlgn="auto" latinLnBrk="0" hangingPunct="1">
                        <a:lnSpc>
                          <a:spcPct val="100000"/>
                        </a:lnSpc>
                        <a:spcBef>
                          <a:spcPts val="0"/>
                        </a:spcBef>
                        <a:spcAft>
                          <a:spcPts val="0"/>
                        </a:spcAft>
                        <a:buClrTx/>
                        <a:buSzTx/>
                        <a:buFontTx/>
                        <a:buNone/>
                        <a:tabLst/>
                        <a:defRPr/>
                      </a:pPr>
                      <a:r>
                        <a:rPr lang="en-US" sz="1000" dirty="0" smtClean="0"/>
                        <a:t>30–39</a:t>
                      </a:r>
                    </a:p>
                  </a:txBody>
                  <a:tcPr marT="0" marB="0" anchor="b">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tc>
                  <a:txBody>
                    <a:bodyPr/>
                    <a:lstStyle/>
                    <a:p>
                      <a:pPr marL="64008" marR="0" indent="0" algn="l" defTabSz="914400" rtl="0" eaLnBrk="1" fontAlgn="auto" latinLnBrk="0" hangingPunct="1">
                        <a:lnSpc>
                          <a:spcPct val="100000"/>
                        </a:lnSpc>
                        <a:spcBef>
                          <a:spcPts val="0"/>
                        </a:spcBef>
                        <a:spcAft>
                          <a:spcPts val="0"/>
                        </a:spcAft>
                        <a:buClrTx/>
                        <a:buSzTx/>
                        <a:buFontTx/>
                        <a:buNone/>
                        <a:tabLst>
                          <a:tab pos="166688" algn="l"/>
                        </a:tabLst>
                        <a:defRPr/>
                      </a:pPr>
                      <a:r>
                        <a:rPr lang="en-US" sz="1000" kern="1200" dirty="0" smtClean="0">
                          <a:solidFill>
                            <a:schemeClr val="tx1"/>
                          </a:solidFill>
                          <a:latin typeface="+mn-lt"/>
                          <a:ea typeface="+mn-ea"/>
                          <a:cs typeface="+mn-cs"/>
                        </a:rPr>
                        <a:t>3 (5)</a:t>
                      </a:r>
                    </a:p>
                  </a:txBody>
                  <a:tcPr marT="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1,549,111</a:t>
                      </a:r>
                    </a:p>
                  </a:txBody>
                  <a:tcPr marT="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marL="64008" marR="0" indent="0" algn="l" defTabSz="914400" rtl="0" eaLnBrk="1" fontAlgn="auto" latinLnBrk="0" hangingPunct="1">
                        <a:lnSpc>
                          <a:spcPct val="100000"/>
                        </a:lnSpc>
                        <a:spcBef>
                          <a:spcPts val="0"/>
                        </a:spcBef>
                        <a:spcAft>
                          <a:spcPts val="0"/>
                        </a:spcAft>
                        <a:buClrTx/>
                        <a:buSzTx/>
                        <a:buFontTx/>
                        <a:buNone/>
                        <a:tabLst/>
                        <a:defRPr/>
                      </a:pPr>
                      <a:r>
                        <a:rPr lang="en-US" sz="1000" dirty="0" smtClean="0"/>
                        <a:t>1.9</a:t>
                      </a:r>
                      <a:endParaRPr lang="en-US" sz="1000" dirty="0"/>
                    </a:p>
                  </a:txBody>
                  <a:tcPr marT="0" marB="0" anchor="b">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tr>
              <a:tr h="144769">
                <a:tc>
                  <a:txBody>
                    <a:bodyPr/>
                    <a:lstStyle/>
                    <a:p>
                      <a:pPr marL="182880" marR="0" indent="0" algn="l" defTabSz="914400" rtl="0" eaLnBrk="1" fontAlgn="auto" latinLnBrk="0" hangingPunct="1">
                        <a:lnSpc>
                          <a:spcPct val="100000"/>
                        </a:lnSpc>
                        <a:spcBef>
                          <a:spcPts val="0"/>
                        </a:spcBef>
                        <a:spcAft>
                          <a:spcPts val="0"/>
                        </a:spcAft>
                        <a:buClrTx/>
                        <a:buSzTx/>
                        <a:buFontTx/>
                        <a:buNone/>
                        <a:tabLst/>
                        <a:defRPr/>
                      </a:pPr>
                      <a:r>
                        <a:rPr lang="en-US" sz="1000" dirty="0" smtClean="0"/>
                        <a:t>40–49</a:t>
                      </a:r>
                    </a:p>
                  </a:txBody>
                  <a:tcPr marT="0" marB="0" anchor="b">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tc>
                  <a:txBody>
                    <a:bodyPr/>
                    <a:lstStyle/>
                    <a:p>
                      <a:pPr marL="64008" marR="0" indent="0" algn="l" defTabSz="914400" rtl="0" eaLnBrk="1" fontAlgn="auto" latinLnBrk="0" hangingPunct="1">
                        <a:lnSpc>
                          <a:spcPct val="100000"/>
                        </a:lnSpc>
                        <a:spcBef>
                          <a:spcPts val="0"/>
                        </a:spcBef>
                        <a:spcAft>
                          <a:spcPts val="0"/>
                        </a:spcAft>
                        <a:buClrTx/>
                        <a:buSzTx/>
                        <a:buFontTx/>
                        <a:buNone/>
                        <a:tabLst>
                          <a:tab pos="166688" algn="l"/>
                        </a:tabLst>
                        <a:defRPr/>
                      </a:pPr>
                      <a:r>
                        <a:rPr lang="en-US" sz="1000" kern="1200" dirty="0" smtClean="0">
                          <a:solidFill>
                            <a:schemeClr val="tx1"/>
                          </a:solidFill>
                          <a:latin typeface="+mn-lt"/>
                          <a:ea typeface="+mn-ea"/>
                          <a:cs typeface="+mn-cs"/>
                        </a:rPr>
                        <a:t>1 (2)</a:t>
                      </a:r>
                      <a:endParaRPr lang="en-US" sz="1000" kern="1200" dirty="0">
                        <a:solidFill>
                          <a:schemeClr val="tx1"/>
                        </a:solidFill>
                        <a:latin typeface="+mn-lt"/>
                        <a:ea typeface="+mn-ea"/>
                        <a:cs typeface="+mn-cs"/>
                      </a:endParaRPr>
                    </a:p>
                  </a:txBody>
                  <a:tcPr marT="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1,177,190</a:t>
                      </a:r>
                      <a:endParaRPr lang="en-US" sz="1000" dirty="0"/>
                    </a:p>
                  </a:txBody>
                  <a:tcPr marT="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marL="64008" marR="0" indent="0" algn="l" defTabSz="914400" rtl="0" eaLnBrk="1" fontAlgn="auto" latinLnBrk="0" hangingPunct="1">
                        <a:lnSpc>
                          <a:spcPct val="100000"/>
                        </a:lnSpc>
                        <a:spcBef>
                          <a:spcPts val="0"/>
                        </a:spcBef>
                        <a:spcAft>
                          <a:spcPts val="0"/>
                        </a:spcAft>
                        <a:buClrTx/>
                        <a:buSzTx/>
                        <a:buFontTx/>
                        <a:buNone/>
                        <a:tabLst/>
                        <a:defRPr/>
                      </a:pPr>
                      <a:r>
                        <a:rPr lang="en-US" sz="1000" dirty="0" smtClean="0"/>
                        <a:t>0.8</a:t>
                      </a:r>
                      <a:endParaRPr lang="en-US" sz="1000" dirty="0"/>
                    </a:p>
                  </a:txBody>
                  <a:tcPr marT="0" marB="0" anchor="b">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tr>
              <a:tr h="144769">
                <a:tc>
                  <a:txBody>
                    <a:bodyPr/>
                    <a:lstStyle/>
                    <a:p>
                      <a:pPr marL="182880" marR="0" indent="0" algn="l" defTabSz="914400" rtl="0" eaLnBrk="1" fontAlgn="auto" latinLnBrk="0" hangingPunct="1">
                        <a:lnSpc>
                          <a:spcPct val="100000"/>
                        </a:lnSpc>
                        <a:spcBef>
                          <a:spcPts val="0"/>
                        </a:spcBef>
                        <a:spcAft>
                          <a:spcPts val="0"/>
                        </a:spcAft>
                        <a:buClrTx/>
                        <a:buSzTx/>
                        <a:buFontTx/>
                        <a:buNone/>
                        <a:tabLst/>
                        <a:defRPr/>
                      </a:pPr>
                      <a:r>
                        <a:rPr lang="en-US" sz="1000" dirty="0" smtClean="0"/>
                        <a:t>50–59</a:t>
                      </a:r>
                    </a:p>
                  </a:txBody>
                  <a:tcPr marT="0" marB="0" anchor="b">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tc>
                  <a:txBody>
                    <a:bodyPr/>
                    <a:lstStyle/>
                    <a:p>
                      <a:pPr marL="64008" marR="0" indent="0" algn="l" defTabSz="914400" rtl="0" eaLnBrk="1" fontAlgn="auto" latinLnBrk="0" hangingPunct="1">
                        <a:lnSpc>
                          <a:spcPct val="100000"/>
                        </a:lnSpc>
                        <a:spcBef>
                          <a:spcPts val="0"/>
                        </a:spcBef>
                        <a:spcAft>
                          <a:spcPts val="0"/>
                        </a:spcAft>
                        <a:buClrTx/>
                        <a:buSzTx/>
                        <a:buFontTx/>
                        <a:buNone/>
                        <a:tabLst>
                          <a:tab pos="166688" algn="l"/>
                        </a:tabLst>
                        <a:defRPr/>
                      </a:pPr>
                      <a:r>
                        <a:rPr lang="en-US" sz="1000" kern="1200" dirty="0" smtClean="0">
                          <a:solidFill>
                            <a:schemeClr val="tx1"/>
                          </a:solidFill>
                          <a:latin typeface="+mn-lt"/>
                          <a:ea typeface="+mn-ea"/>
                          <a:cs typeface="+mn-cs"/>
                        </a:rPr>
                        <a:t>9 (15)</a:t>
                      </a:r>
                    </a:p>
                  </a:txBody>
                  <a:tcPr marT="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marL="109728" marR="0" indent="0" algn="l" defTabSz="914400" rtl="0" eaLnBrk="1" fontAlgn="auto" latinLnBrk="0" hangingPunct="1">
                        <a:lnSpc>
                          <a:spcPct val="100000"/>
                        </a:lnSpc>
                        <a:spcBef>
                          <a:spcPts val="0"/>
                        </a:spcBef>
                        <a:spcAft>
                          <a:spcPts val="0"/>
                        </a:spcAft>
                        <a:buClrTx/>
                        <a:buSzTx/>
                        <a:buFontTx/>
                        <a:buNone/>
                        <a:tabLst/>
                        <a:defRPr/>
                      </a:pPr>
                      <a:r>
                        <a:rPr lang="en-US" sz="1000" dirty="0" smtClean="0"/>
                        <a:t>867,331</a:t>
                      </a:r>
                      <a:endParaRPr lang="en-US" sz="1000" dirty="0"/>
                    </a:p>
                  </a:txBody>
                  <a:tcPr marT="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10.4</a:t>
                      </a:r>
                      <a:endParaRPr lang="en-US" sz="1000" b="1" dirty="0"/>
                    </a:p>
                  </a:txBody>
                  <a:tcPr marT="0" marB="0" anchor="b">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tr>
              <a:tr h="144769">
                <a:tc>
                  <a:txBody>
                    <a:bodyPr/>
                    <a:lstStyle/>
                    <a:p>
                      <a:pPr marL="182880" marR="0" indent="0" algn="l" defTabSz="914400" rtl="0" eaLnBrk="1" fontAlgn="auto" latinLnBrk="0" hangingPunct="1">
                        <a:lnSpc>
                          <a:spcPct val="100000"/>
                        </a:lnSpc>
                        <a:spcBef>
                          <a:spcPts val="0"/>
                        </a:spcBef>
                        <a:spcAft>
                          <a:spcPts val="0"/>
                        </a:spcAft>
                        <a:buClrTx/>
                        <a:buSzTx/>
                        <a:buFontTx/>
                        <a:buNone/>
                        <a:tabLst/>
                        <a:defRPr/>
                      </a:pPr>
                      <a:r>
                        <a:rPr lang="en-US" sz="1000" dirty="0" smtClean="0"/>
                        <a:t>60–69</a:t>
                      </a:r>
                    </a:p>
                  </a:txBody>
                  <a:tcPr marT="0" marB="0" anchor="b">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tab pos="166688" algn="l"/>
                        </a:tabLst>
                        <a:defRPr/>
                      </a:pPr>
                      <a:r>
                        <a:rPr lang="en-US" sz="1000" kern="1200" dirty="0" smtClean="0">
                          <a:solidFill>
                            <a:schemeClr val="tx1"/>
                          </a:solidFill>
                          <a:latin typeface="+mn-lt"/>
                          <a:ea typeface="+mn-ea"/>
                          <a:cs typeface="+mn-cs"/>
                        </a:rPr>
                        <a:t>12 (22)</a:t>
                      </a:r>
                    </a:p>
                  </a:txBody>
                  <a:tcPr marT="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marL="109728" marR="0" indent="0" algn="l" defTabSz="914400" rtl="0" eaLnBrk="1" fontAlgn="auto" latinLnBrk="0" hangingPunct="1">
                        <a:lnSpc>
                          <a:spcPct val="100000"/>
                        </a:lnSpc>
                        <a:spcBef>
                          <a:spcPts val="0"/>
                        </a:spcBef>
                        <a:spcAft>
                          <a:spcPts val="0"/>
                        </a:spcAft>
                        <a:buClrTx/>
                        <a:buSzTx/>
                        <a:buFontTx/>
                        <a:buNone/>
                        <a:tabLst/>
                        <a:defRPr/>
                      </a:pPr>
                      <a:r>
                        <a:rPr lang="en-US" sz="1000" dirty="0" smtClean="0"/>
                        <a:t>814,838</a:t>
                      </a:r>
                      <a:endParaRPr lang="en-US" sz="1000" dirty="0"/>
                    </a:p>
                  </a:txBody>
                  <a:tcPr marT="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16.0</a:t>
                      </a:r>
                      <a:endParaRPr lang="en-US" sz="1000" dirty="0"/>
                    </a:p>
                  </a:txBody>
                  <a:tcPr marT="0" marB="0" anchor="b">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tr>
              <a:tr h="144769">
                <a:tc>
                  <a:txBody>
                    <a:bodyPr/>
                    <a:lstStyle/>
                    <a:p>
                      <a:pPr marL="182880" marR="0" indent="0" algn="l" defTabSz="914400" rtl="0" eaLnBrk="1" fontAlgn="auto" latinLnBrk="0" hangingPunct="1">
                        <a:lnSpc>
                          <a:spcPct val="100000"/>
                        </a:lnSpc>
                        <a:spcBef>
                          <a:spcPts val="0"/>
                        </a:spcBef>
                        <a:spcAft>
                          <a:spcPts val="0"/>
                        </a:spcAft>
                        <a:buClrTx/>
                        <a:buSzTx/>
                        <a:buFontTx/>
                        <a:buNone/>
                        <a:tabLst/>
                        <a:defRPr/>
                      </a:pPr>
                      <a:r>
                        <a:rPr lang="en-US" sz="1000" dirty="0" smtClean="0"/>
                        <a:t>70–79</a:t>
                      </a:r>
                    </a:p>
                  </a:txBody>
                  <a:tcPr marT="0" marB="0" anchor="b">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tab pos="166688" algn="l"/>
                        </a:tabLst>
                        <a:defRPr/>
                      </a:pPr>
                      <a:r>
                        <a:rPr lang="en-US" sz="1000" kern="1200" dirty="0" smtClean="0">
                          <a:solidFill>
                            <a:schemeClr val="tx1"/>
                          </a:solidFill>
                          <a:latin typeface="+mn-lt"/>
                          <a:ea typeface="+mn-ea"/>
                          <a:cs typeface="+mn-cs"/>
                        </a:rPr>
                        <a:t>18 (31)</a:t>
                      </a:r>
                    </a:p>
                  </a:txBody>
                  <a:tcPr marT="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marL="109728" marR="0" indent="0" algn="l" defTabSz="914400" rtl="0" eaLnBrk="1" fontAlgn="auto" latinLnBrk="0" hangingPunct="1">
                        <a:lnSpc>
                          <a:spcPct val="100000"/>
                        </a:lnSpc>
                        <a:spcBef>
                          <a:spcPts val="0"/>
                        </a:spcBef>
                        <a:spcAft>
                          <a:spcPts val="0"/>
                        </a:spcAft>
                        <a:buClrTx/>
                        <a:buSzTx/>
                        <a:buFontTx/>
                        <a:buNone/>
                        <a:tabLst/>
                        <a:defRPr/>
                      </a:pPr>
                      <a:r>
                        <a:rPr lang="en-US" sz="1000" dirty="0" smtClean="0"/>
                        <a:t>534,785</a:t>
                      </a:r>
                      <a:endParaRPr lang="en-US" sz="1000" dirty="0"/>
                    </a:p>
                  </a:txBody>
                  <a:tcPr marT="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33.7</a:t>
                      </a:r>
                      <a:endParaRPr lang="en-US" sz="1000" dirty="0"/>
                    </a:p>
                  </a:txBody>
                  <a:tcPr marT="0" marB="0" anchor="b">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tr>
              <a:tr h="144769">
                <a:tc>
                  <a:txBody>
                    <a:bodyPr/>
                    <a:lstStyle/>
                    <a:p>
                      <a:pPr marL="182880" marR="0" indent="0" algn="l" defTabSz="914400" rtl="0" eaLnBrk="1" fontAlgn="auto" latinLnBrk="0" hangingPunct="1">
                        <a:lnSpc>
                          <a:spcPct val="100000"/>
                        </a:lnSpc>
                        <a:spcBef>
                          <a:spcPts val="0"/>
                        </a:spcBef>
                        <a:spcAft>
                          <a:spcPts val="0"/>
                        </a:spcAft>
                        <a:buClrTx/>
                        <a:buSzTx/>
                        <a:buFontTx/>
                        <a:buNone/>
                        <a:tabLst/>
                        <a:defRPr/>
                      </a:pPr>
                      <a:r>
                        <a:rPr lang="en-US" sz="1000" dirty="0" smtClean="0"/>
                        <a:t>≥80</a:t>
                      </a:r>
                    </a:p>
                  </a:txBody>
                  <a:tcPr marT="0" marB="0" anchor="b">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tab pos="166688" algn="l"/>
                        </a:tabLst>
                        <a:defRPr/>
                      </a:pPr>
                      <a:r>
                        <a:rPr lang="en-US" sz="1000" kern="1200" dirty="0" smtClean="0">
                          <a:solidFill>
                            <a:schemeClr val="tx1"/>
                          </a:solidFill>
                          <a:latin typeface="+mn-lt"/>
                          <a:ea typeface="+mn-ea"/>
                          <a:cs typeface="+mn-cs"/>
                        </a:rPr>
                        <a:t>12 (20)</a:t>
                      </a:r>
                    </a:p>
                  </a:txBody>
                  <a:tcPr marT="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marL="109728" marR="0" indent="0" algn="l" defTabSz="914400" rtl="0" eaLnBrk="1" fontAlgn="auto" latinLnBrk="0" hangingPunct="1">
                        <a:lnSpc>
                          <a:spcPct val="100000"/>
                        </a:lnSpc>
                        <a:spcBef>
                          <a:spcPts val="0"/>
                        </a:spcBef>
                        <a:spcAft>
                          <a:spcPts val="0"/>
                        </a:spcAft>
                        <a:buClrTx/>
                        <a:buSzTx/>
                        <a:buFontTx/>
                        <a:buNone/>
                        <a:tabLst/>
                        <a:defRPr/>
                      </a:pPr>
                      <a:r>
                        <a:rPr lang="en-US" sz="1000" dirty="0" smtClean="0"/>
                        <a:t>281,054</a:t>
                      </a:r>
                      <a:endParaRPr lang="en-US" sz="1000" dirty="0"/>
                    </a:p>
                  </a:txBody>
                  <a:tcPr marT="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42.7</a:t>
                      </a:r>
                      <a:endParaRPr lang="en-US" sz="1000" dirty="0"/>
                    </a:p>
                  </a:txBody>
                  <a:tcPr marT="0" marB="0" anchor="b">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tr>
              <a:tr h="14476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smtClean="0"/>
                        <a:t>Age category (years)</a:t>
                      </a:r>
                    </a:p>
                  </a:txBody>
                  <a:tcPr marT="0" marB="0" anchor="b">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tabLst>
                          <a:tab pos="166688" algn="l"/>
                        </a:tabLst>
                      </a:pPr>
                      <a:endParaRPr lang="en-US" sz="1000" kern="1200" dirty="0">
                        <a:solidFill>
                          <a:schemeClr val="tx1"/>
                        </a:solidFill>
                        <a:latin typeface="+mn-lt"/>
                        <a:ea typeface="+mn-ea"/>
                        <a:cs typeface="+mn-cs"/>
                      </a:endParaRPr>
                    </a:p>
                  </a:txBody>
                  <a:tcPr marT="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a:endParaRPr lang="en-US" sz="1000" dirty="0"/>
                    </a:p>
                  </a:txBody>
                  <a:tcPr marT="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a:endParaRPr lang="en-US" sz="1000" dirty="0"/>
                    </a:p>
                  </a:txBody>
                  <a:tcPr marT="0" marB="0" anchor="b">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tr>
              <a:tr h="144769">
                <a:tc>
                  <a:txBody>
                    <a:bodyPr/>
                    <a:lstStyle/>
                    <a:p>
                      <a:pPr marL="182880" marR="0" indent="0" algn="l" defTabSz="9144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latin typeface="+mn-lt"/>
                          <a:ea typeface="+mn-ea"/>
                          <a:cs typeface="+mn-cs"/>
                        </a:rPr>
                        <a:t>≥50</a:t>
                      </a:r>
                    </a:p>
                  </a:txBody>
                  <a:tcPr marT="0" marB="0" anchor="b">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tabLst>
                          <a:tab pos="166688" algn="l"/>
                        </a:tabLst>
                      </a:pPr>
                      <a:r>
                        <a:rPr lang="en-US" sz="1000" kern="1200" dirty="0" smtClean="0">
                          <a:solidFill>
                            <a:schemeClr val="tx1"/>
                          </a:solidFill>
                          <a:latin typeface="+mn-lt"/>
                          <a:ea typeface="+mn-ea"/>
                          <a:cs typeface="+mn-cs"/>
                        </a:rPr>
                        <a:t>52 (88)</a:t>
                      </a:r>
                      <a:endParaRPr lang="en-US" sz="1000" kern="1200" dirty="0">
                        <a:solidFill>
                          <a:schemeClr val="tx1"/>
                        </a:solidFill>
                        <a:latin typeface="+mn-lt"/>
                        <a:ea typeface="+mn-ea"/>
                        <a:cs typeface="+mn-cs"/>
                      </a:endParaRPr>
                    </a:p>
                  </a:txBody>
                  <a:tcPr marT="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a:r>
                        <a:rPr lang="en-US" sz="1000" dirty="0" smtClean="0"/>
                        <a:t>2,498,008</a:t>
                      </a:r>
                      <a:endParaRPr lang="en-US" sz="1000" dirty="0"/>
                    </a:p>
                  </a:txBody>
                  <a:tcPr marT="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a:r>
                        <a:rPr lang="en-US" sz="1000" dirty="0" smtClean="0"/>
                        <a:t>20.8</a:t>
                      </a:r>
                      <a:endParaRPr lang="en-US" sz="1000" dirty="0"/>
                    </a:p>
                  </a:txBody>
                  <a:tcPr marT="0" marB="0" anchor="b">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tr>
              <a:tr h="148908">
                <a:tc>
                  <a:txBody>
                    <a:bodyPr/>
                    <a:lstStyle/>
                    <a:p>
                      <a:pPr marL="182880" algn="l" defTabSz="914400" rtl="0" eaLnBrk="1" latinLnBrk="0" hangingPunct="1"/>
                      <a:r>
                        <a:rPr lang="en-US" sz="1000" kern="1200" dirty="0" smtClean="0">
                          <a:solidFill>
                            <a:schemeClr val="tx1"/>
                          </a:solidFill>
                          <a:latin typeface="+mn-lt"/>
                          <a:ea typeface="+mn-ea"/>
                          <a:cs typeface="+mn-cs"/>
                        </a:rPr>
                        <a:t>&lt;50</a:t>
                      </a:r>
                      <a:endParaRPr lang="en-US" sz="1000" kern="1200" dirty="0">
                        <a:solidFill>
                          <a:schemeClr val="tx1"/>
                        </a:solidFill>
                        <a:latin typeface="+mn-lt"/>
                        <a:ea typeface="+mn-ea"/>
                        <a:cs typeface="+mn-cs"/>
                      </a:endParaRPr>
                    </a:p>
                  </a:txBody>
                  <a:tcPr marT="0" marB="0" anchor="b">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tc>
                  <a:txBody>
                    <a:bodyPr/>
                    <a:lstStyle/>
                    <a:p>
                      <a:pPr marL="64008" algn="l" defTabSz="914400" rtl="0" eaLnBrk="1" latinLnBrk="0" hangingPunct="1">
                        <a:tabLst>
                          <a:tab pos="166688" algn="l"/>
                        </a:tabLst>
                      </a:pPr>
                      <a:r>
                        <a:rPr lang="en-US" sz="1000" kern="1200" dirty="0" smtClean="0">
                          <a:solidFill>
                            <a:schemeClr val="tx1"/>
                          </a:solidFill>
                          <a:latin typeface="+mn-lt"/>
                          <a:ea typeface="+mn-ea"/>
                          <a:cs typeface="+mn-cs"/>
                        </a:rPr>
                        <a:t>7 (12)</a:t>
                      </a:r>
                      <a:endParaRPr lang="en-US" sz="1000" kern="1200" dirty="0">
                        <a:solidFill>
                          <a:schemeClr val="tx1"/>
                        </a:solidFill>
                        <a:latin typeface="+mn-lt"/>
                        <a:ea typeface="+mn-ea"/>
                        <a:cs typeface="+mn-cs"/>
                      </a:endParaRPr>
                    </a:p>
                  </a:txBody>
                  <a:tcPr marT="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a:r>
                        <a:rPr lang="en-US" sz="1000" dirty="0" smtClean="0"/>
                        <a:t>6,604,363</a:t>
                      </a:r>
                      <a:endParaRPr lang="en-US" sz="1000" dirty="0"/>
                    </a:p>
                  </a:txBody>
                  <a:tcPr marT="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marL="64008" algn="l"/>
                      <a:r>
                        <a:rPr lang="en-US" sz="1000" dirty="0" smtClean="0"/>
                        <a:t>1.1</a:t>
                      </a:r>
                      <a:endParaRPr lang="en-US" sz="1000" dirty="0"/>
                    </a:p>
                  </a:txBody>
                  <a:tcPr marT="0" marB="0" anchor="b">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tr>
              <a:tr h="146005">
                <a:tc>
                  <a:txBody>
                    <a:bodyPr/>
                    <a:lstStyle/>
                    <a:p>
                      <a:r>
                        <a:rPr lang="en-US" sz="1000" b="1" dirty="0" smtClean="0"/>
                        <a:t>Sex</a:t>
                      </a:r>
                      <a:endParaRPr lang="en-US" sz="1000" b="1" dirty="0"/>
                    </a:p>
                  </a:txBody>
                  <a:tcPr marT="0" marB="0" anchor="b">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tabLst>
                          <a:tab pos="166688" algn="l"/>
                        </a:tabLst>
                      </a:pPr>
                      <a:endParaRPr lang="en-US" sz="1000" kern="1200" dirty="0">
                        <a:solidFill>
                          <a:schemeClr val="tx1"/>
                        </a:solidFill>
                        <a:latin typeface="+mn-lt"/>
                        <a:ea typeface="+mn-ea"/>
                        <a:cs typeface="+mn-cs"/>
                      </a:endParaRPr>
                    </a:p>
                  </a:txBody>
                  <a:tcPr marT="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a:endParaRPr lang="en-US" sz="1000" dirty="0"/>
                    </a:p>
                  </a:txBody>
                  <a:tcPr marT="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a:endParaRPr lang="en-US" sz="1000" dirty="0"/>
                    </a:p>
                  </a:txBody>
                  <a:tcPr marT="0" marB="0" anchor="b">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tr>
              <a:tr h="144769">
                <a:tc>
                  <a:txBody>
                    <a:bodyPr/>
                    <a:lstStyle/>
                    <a:p>
                      <a:pPr marL="182880" algn="l" defTabSz="914400" rtl="0" eaLnBrk="1" latinLnBrk="0" hangingPunct="1"/>
                      <a:r>
                        <a:rPr lang="en-US" sz="1000" kern="1200" dirty="0" smtClean="0">
                          <a:solidFill>
                            <a:schemeClr val="tx1"/>
                          </a:solidFill>
                          <a:latin typeface="+mn-lt"/>
                          <a:ea typeface="+mn-ea"/>
                          <a:cs typeface="+mn-cs"/>
                        </a:rPr>
                        <a:t>Male</a:t>
                      </a:r>
                      <a:endParaRPr lang="en-US" sz="1000" kern="1200" dirty="0">
                        <a:solidFill>
                          <a:schemeClr val="tx1"/>
                        </a:solidFill>
                        <a:latin typeface="+mn-lt"/>
                        <a:ea typeface="+mn-ea"/>
                        <a:cs typeface="+mn-cs"/>
                      </a:endParaRPr>
                    </a:p>
                  </a:txBody>
                  <a:tcPr marT="0" marB="0" anchor="b">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tabLst>
                          <a:tab pos="166688" algn="l"/>
                        </a:tabLst>
                      </a:pPr>
                      <a:r>
                        <a:rPr lang="en-US" sz="1000" kern="1200" dirty="0" smtClean="0">
                          <a:solidFill>
                            <a:schemeClr val="tx1"/>
                          </a:solidFill>
                          <a:latin typeface="+mn-lt"/>
                          <a:ea typeface="+mn-ea"/>
                          <a:cs typeface="+mn-cs"/>
                        </a:rPr>
                        <a:t>31 (53)</a:t>
                      </a:r>
                      <a:endParaRPr lang="en-US" sz="1000" kern="1200" dirty="0">
                        <a:solidFill>
                          <a:schemeClr val="tx1"/>
                        </a:solidFill>
                        <a:latin typeface="+mn-lt"/>
                        <a:ea typeface="+mn-ea"/>
                        <a:cs typeface="+mn-cs"/>
                      </a:endParaRPr>
                    </a:p>
                  </a:txBody>
                  <a:tcPr marT="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a:r>
                        <a:rPr lang="en-US" sz="1000" dirty="0" smtClean="0"/>
                        <a:t>4,289,988</a:t>
                      </a:r>
                      <a:endParaRPr lang="en-US" sz="1000" dirty="0"/>
                    </a:p>
                  </a:txBody>
                  <a:tcPr marT="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marL="64008" algn="l"/>
                      <a:r>
                        <a:rPr lang="en-US" sz="1000" dirty="0" smtClean="0"/>
                        <a:t>7.2</a:t>
                      </a:r>
                      <a:endParaRPr lang="en-US" sz="1000" dirty="0"/>
                    </a:p>
                  </a:txBody>
                  <a:tcPr marT="0" marB="0" anchor="b">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tr>
              <a:tr h="144769">
                <a:tc>
                  <a:txBody>
                    <a:bodyPr/>
                    <a:lstStyle/>
                    <a:p>
                      <a:pPr marL="182880" algn="l" defTabSz="914400" rtl="0" eaLnBrk="1" latinLnBrk="0" hangingPunct="1"/>
                      <a:r>
                        <a:rPr lang="en-US" sz="1000" kern="1200" dirty="0" smtClean="0">
                          <a:solidFill>
                            <a:schemeClr val="tx1"/>
                          </a:solidFill>
                          <a:latin typeface="+mn-lt"/>
                          <a:ea typeface="+mn-ea"/>
                          <a:cs typeface="+mn-cs"/>
                        </a:rPr>
                        <a:t>Female </a:t>
                      </a:r>
                      <a:endParaRPr lang="en-US" sz="1000" kern="1200" dirty="0">
                        <a:solidFill>
                          <a:schemeClr val="tx1"/>
                        </a:solidFill>
                        <a:latin typeface="+mn-lt"/>
                        <a:ea typeface="+mn-ea"/>
                        <a:cs typeface="+mn-cs"/>
                      </a:endParaRPr>
                    </a:p>
                  </a:txBody>
                  <a:tcPr marT="0" marB="0" anchor="b">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tabLst>
                          <a:tab pos="166688" algn="l"/>
                        </a:tabLst>
                      </a:pPr>
                      <a:r>
                        <a:rPr lang="en-US" sz="1000" kern="1200" dirty="0" smtClean="0">
                          <a:solidFill>
                            <a:schemeClr val="tx1"/>
                          </a:solidFill>
                          <a:latin typeface="+mn-lt"/>
                          <a:ea typeface="+mn-ea"/>
                          <a:cs typeface="+mn-cs"/>
                        </a:rPr>
                        <a:t>28 (47)</a:t>
                      </a:r>
                      <a:endParaRPr lang="en-US" sz="1000" kern="1200" dirty="0">
                        <a:solidFill>
                          <a:schemeClr val="tx1"/>
                        </a:solidFill>
                        <a:latin typeface="+mn-lt"/>
                        <a:ea typeface="+mn-ea"/>
                        <a:cs typeface="+mn-cs"/>
                      </a:endParaRPr>
                    </a:p>
                  </a:txBody>
                  <a:tcPr marT="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a:r>
                        <a:rPr lang="en-US" sz="1000" dirty="0" smtClean="0"/>
                        <a:t>4,812,383</a:t>
                      </a:r>
                      <a:endParaRPr lang="en-US" sz="1000" dirty="0"/>
                    </a:p>
                  </a:txBody>
                  <a:tcPr marT="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marL="64008" algn="l"/>
                      <a:r>
                        <a:rPr lang="en-US" sz="1000" dirty="0" smtClean="0"/>
                        <a:t>5.8</a:t>
                      </a:r>
                      <a:endParaRPr lang="en-US" sz="1000" dirty="0"/>
                    </a:p>
                  </a:txBody>
                  <a:tcPr marT="0" marB="0" anchor="b">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tr>
              <a:tr h="144769">
                <a:tc>
                  <a:txBody>
                    <a:bodyPr/>
                    <a:lstStyle/>
                    <a:p>
                      <a:r>
                        <a:rPr lang="en-US" sz="1000" b="1" dirty="0" smtClean="0"/>
                        <a:t>Race</a:t>
                      </a:r>
                      <a:endParaRPr lang="en-US" sz="1000" b="1" dirty="0"/>
                    </a:p>
                  </a:txBody>
                  <a:tcPr marT="0" marB="0" anchor="b">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tabLst>
                          <a:tab pos="166688" algn="l"/>
                        </a:tabLst>
                      </a:pPr>
                      <a:endParaRPr lang="en-US" sz="1000" kern="1200" dirty="0">
                        <a:solidFill>
                          <a:schemeClr val="tx1"/>
                        </a:solidFill>
                        <a:latin typeface="+mn-lt"/>
                        <a:ea typeface="+mn-ea"/>
                        <a:cs typeface="+mn-cs"/>
                      </a:endParaRPr>
                    </a:p>
                  </a:txBody>
                  <a:tcPr marT="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a:endParaRPr lang="en-US" sz="1000" dirty="0"/>
                    </a:p>
                  </a:txBody>
                  <a:tcPr marT="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a:endParaRPr lang="en-US" sz="1000" dirty="0"/>
                    </a:p>
                  </a:txBody>
                  <a:tcPr marT="0" marB="0" anchor="b">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tr>
              <a:tr h="144769">
                <a:tc>
                  <a:txBody>
                    <a:bodyPr/>
                    <a:lstStyle/>
                    <a:p>
                      <a:pPr marL="182880" algn="l" defTabSz="914400" rtl="0" eaLnBrk="1" latinLnBrk="0" hangingPunct="1"/>
                      <a:r>
                        <a:rPr lang="en-US" sz="1000" kern="1200" dirty="0" smtClean="0">
                          <a:solidFill>
                            <a:schemeClr val="tx1"/>
                          </a:solidFill>
                          <a:latin typeface="+mn-lt"/>
                          <a:ea typeface="+mn-ea"/>
                          <a:cs typeface="+mn-cs"/>
                        </a:rPr>
                        <a:t>White</a:t>
                      </a:r>
                      <a:endParaRPr lang="en-US" sz="1000" kern="1200" dirty="0">
                        <a:solidFill>
                          <a:schemeClr val="tx1"/>
                        </a:solidFill>
                        <a:latin typeface="+mn-lt"/>
                        <a:ea typeface="+mn-ea"/>
                        <a:cs typeface="+mn-cs"/>
                      </a:endParaRPr>
                    </a:p>
                  </a:txBody>
                  <a:tcPr marT="0" marB="0" anchor="b">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tabLst>
                          <a:tab pos="166688" algn="l"/>
                        </a:tabLst>
                      </a:pPr>
                      <a:r>
                        <a:rPr lang="en-US" sz="1000" kern="1200" dirty="0" smtClean="0">
                          <a:solidFill>
                            <a:schemeClr val="tx1"/>
                          </a:solidFill>
                          <a:latin typeface="+mn-lt"/>
                          <a:ea typeface="+mn-ea"/>
                          <a:cs typeface="+mn-cs"/>
                        </a:rPr>
                        <a:t>41 (69)</a:t>
                      </a:r>
                      <a:endParaRPr lang="en-US" sz="1000" kern="1200" dirty="0">
                        <a:solidFill>
                          <a:schemeClr val="tx1"/>
                        </a:solidFill>
                        <a:latin typeface="+mn-lt"/>
                        <a:ea typeface="+mn-ea"/>
                        <a:cs typeface="+mn-cs"/>
                      </a:endParaRPr>
                    </a:p>
                  </a:txBody>
                  <a:tcPr marT="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a:r>
                        <a:rPr lang="en-US" sz="1000" dirty="0" smtClean="0"/>
                        <a:t>5,983,901</a:t>
                      </a:r>
                      <a:endParaRPr lang="en-US" sz="1000" dirty="0"/>
                    </a:p>
                  </a:txBody>
                  <a:tcPr marT="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marL="64008" algn="l"/>
                      <a:r>
                        <a:rPr lang="en-US" sz="1000" dirty="0" smtClean="0"/>
                        <a:t>6.9</a:t>
                      </a:r>
                      <a:endParaRPr lang="en-US" sz="1000" dirty="0"/>
                    </a:p>
                  </a:txBody>
                  <a:tcPr marT="0" marB="0" anchor="b">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tr>
              <a:tr h="144769">
                <a:tc>
                  <a:txBody>
                    <a:bodyPr/>
                    <a:lstStyle/>
                    <a:p>
                      <a:pPr marL="182880" algn="l" defTabSz="914400" rtl="0" eaLnBrk="1" latinLnBrk="0" hangingPunct="1"/>
                      <a:r>
                        <a:rPr lang="en-US" sz="1000" kern="1200" dirty="0" smtClean="0">
                          <a:solidFill>
                            <a:schemeClr val="tx1"/>
                          </a:solidFill>
                          <a:latin typeface="+mn-lt"/>
                          <a:ea typeface="+mn-ea"/>
                          <a:cs typeface="+mn-cs"/>
                        </a:rPr>
                        <a:t>Nonwhite</a:t>
                      </a:r>
                      <a:endParaRPr lang="en-US" sz="1000" kern="1200" dirty="0">
                        <a:solidFill>
                          <a:schemeClr val="tx1"/>
                        </a:solidFill>
                        <a:latin typeface="+mn-lt"/>
                        <a:ea typeface="+mn-ea"/>
                        <a:cs typeface="+mn-cs"/>
                      </a:endParaRPr>
                    </a:p>
                  </a:txBody>
                  <a:tcPr marT="0" marB="0" anchor="b">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tc>
                  <a:txBody>
                    <a:bodyPr/>
                    <a:lstStyle/>
                    <a:p>
                      <a:pPr marL="64008" algn="l" defTabSz="914400" rtl="0" eaLnBrk="1" latinLnBrk="0" hangingPunct="1">
                        <a:tabLst>
                          <a:tab pos="166688" algn="l"/>
                        </a:tabLst>
                      </a:pPr>
                      <a:r>
                        <a:rPr lang="en-US" sz="1000" kern="1200" dirty="0" smtClean="0">
                          <a:solidFill>
                            <a:schemeClr val="tx1"/>
                          </a:solidFill>
                          <a:latin typeface="+mn-lt"/>
                          <a:ea typeface="+mn-ea"/>
                          <a:cs typeface="+mn-cs"/>
                        </a:rPr>
                        <a:t>9 (15)</a:t>
                      </a:r>
                      <a:endParaRPr lang="en-US" sz="1000" kern="1200" dirty="0">
                        <a:solidFill>
                          <a:schemeClr val="tx1"/>
                        </a:solidFill>
                        <a:latin typeface="+mn-lt"/>
                        <a:ea typeface="+mn-ea"/>
                        <a:cs typeface="+mn-cs"/>
                      </a:endParaRPr>
                    </a:p>
                  </a:txBody>
                  <a:tcPr marT="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a:r>
                        <a:rPr lang="en-US" sz="1000" dirty="0" smtClean="0"/>
                        <a:t>3,118,470</a:t>
                      </a:r>
                      <a:endParaRPr lang="en-US" sz="1000" dirty="0"/>
                    </a:p>
                  </a:txBody>
                  <a:tcPr marT="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marL="64008" algn="l"/>
                      <a:r>
                        <a:rPr lang="en-US" sz="1000" dirty="0" smtClean="0"/>
                        <a:t>2.9</a:t>
                      </a:r>
                      <a:endParaRPr lang="en-US" sz="1000" dirty="0"/>
                    </a:p>
                  </a:txBody>
                  <a:tcPr marT="0" marB="0" anchor="b">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tr>
              <a:tr h="144769">
                <a:tc>
                  <a:txBody>
                    <a:bodyPr/>
                    <a:lstStyle/>
                    <a:p>
                      <a:pPr marL="182880" algn="l" defTabSz="914400" rtl="0" eaLnBrk="1" latinLnBrk="0" hangingPunct="1"/>
                      <a:r>
                        <a:rPr lang="en-US" sz="1000" kern="1200" dirty="0" smtClean="0">
                          <a:solidFill>
                            <a:schemeClr val="tx1"/>
                          </a:solidFill>
                          <a:latin typeface="+mn-lt"/>
                          <a:ea typeface="+mn-ea"/>
                          <a:cs typeface="+mn-cs"/>
                        </a:rPr>
                        <a:t>Unknown </a:t>
                      </a:r>
                      <a:endParaRPr lang="en-US" sz="1000" kern="1200" dirty="0">
                        <a:solidFill>
                          <a:schemeClr val="tx1"/>
                        </a:solidFill>
                        <a:latin typeface="+mn-lt"/>
                        <a:ea typeface="+mn-ea"/>
                        <a:cs typeface="+mn-cs"/>
                      </a:endParaRPr>
                    </a:p>
                  </a:txBody>
                  <a:tcPr marT="0" marB="0" anchor="b">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tc>
                  <a:txBody>
                    <a:bodyPr/>
                    <a:lstStyle/>
                    <a:p>
                      <a:pPr marL="64008" marR="0" indent="0" algn="l" defTabSz="914400" rtl="0" eaLnBrk="1" fontAlgn="auto" latinLnBrk="0" hangingPunct="1">
                        <a:lnSpc>
                          <a:spcPct val="100000"/>
                        </a:lnSpc>
                        <a:spcBef>
                          <a:spcPts val="0"/>
                        </a:spcBef>
                        <a:spcAft>
                          <a:spcPts val="0"/>
                        </a:spcAft>
                        <a:buClrTx/>
                        <a:buSzTx/>
                        <a:buFontTx/>
                        <a:buNone/>
                        <a:tabLst>
                          <a:tab pos="166688" algn="l"/>
                        </a:tabLst>
                        <a:defRPr/>
                      </a:pPr>
                      <a:r>
                        <a:rPr lang="en-US" sz="1000" kern="1200" dirty="0" smtClean="0">
                          <a:solidFill>
                            <a:schemeClr val="tx1"/>
                          </a:solidFill>
                          <a:latin typeface="+mn-lt"/>
                          <a:ea typeface="+mn-ea"/>
                          <a:cs typeface="+mn-cs"/>
                        </a:rPr>
                        <a:t>9 (15)</a:t>
                      </a:r>
                    </a:p>
                  </a:txBody>
                  <a:tcPr marT="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marL="182880" algn="l"/>
                      <a:r>
                        <a:rPr lang="en-US" sz="1000" dirty="0" smtClean="0"/>
                        <a:t>--</a:t>
                      </a:r>
                      <a:endParaRPr lang="en-US" sz="1000" dirty="0"/>
                    </a:p>
                  </a:txBody>
                  <a:tcPr marT="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marL="64008" algn="l"/>
                      <a:r>
                        <a:rPr lang="en-US" sz="1000" dirty="0" smtClean="0"/>
                        <a:t>--</a:t>
                      </a:r>
                      <a:endParaRPr lang="en-US" sz="1000" dirty="0"/>
                    </a:p>
                  </a:txBody>
                  <a:tcPr marT="0" marB="0" anchor="b">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tr>
              <a:tr h="144769">
                <a:tc>
                  <a:txBody>
                    <a:bodyPr/>
                    <a:lstStyle/>
                    <a:p>
                      <a:r>
                        <a:rPr lang="en-US" sz="1000" b="1" dirty="0" smtClean="0"/>
                        <a:t>Borough or county of residence</a:t>
                      </a:r>
                      <a:endParaRPr lang="en-US" sz="1000" b="1" dirty="0"/>
                    </a:p>
                  </a:txBody>
                  <a:tcPr marT="0" marB="0" anchor="b">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tabLst>
                          <a:tab pos="166688" algn="l"/>
                        </a:tabLst>
                      </a:pPr>
                      <a:endParaRPr lang="en-US" sz="1000" kern="1200" dirty="0">
                        <a:solidFill>
                          <a:schemeClr val="tx1"/>
                        </a:solidFill>
                        <a:latin typeface="+mn-lt"/>
                        <a:ea typeface="+mn-ea"/>
                        <a:cs typeface="+mn-cs"/>
                      </a:endParaRPr>
                    </a:p>
                  </a:txBody>
                  <a:tcPr marT="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a:endParaRPr lang="en-US" sz="1000" dirty="0"/>
                    </a:p>
                  </a:txBody>
                  <a:tcPr marT="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a:endParaRPr lang="en-US" sz="1000" dirty="0"/>
                    </a:p>
                  </a:txBody>
                  <a:tcPr marT="0" marB="0" anchor="b">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tr>
              <a:tr h="144769">
                <a:tc>
                  <a:txBody>
                    <a:bodyPr/>
                    <a:lstStyle/>
                    <a:p>
                      <a:pPr marL="182880" algn="l" defTabSz="914400" rtl="0" eaLnBrk="1" latinLnBrk="0" hangingPunct="1"/>
                      <a:r>
                        <a:rPr lang="en-US" sz="1000" kern="1200" dirty="0" smtClean="0">
                          <a:solidFill>
                            <a:schemeClr val="tx1"/>
                          </a:solidFill>
                          <a:latin typeface="+mn-lt"/>
                          <a:ea typeface="+mn-ea"/>
                          <a:cs typeface="+mn-cs"/>
                        </a:rPr>
                        <a:t>New York City</a:t>
                      </a:r>
                      <a:endParaRPr lang="en-US" sz="1000" kern="1200" dirty="0">
                        <a:solidFill>
                          <a:schemeClr val="tx1"/>
                        </a:solidFill>
                        <a:latin typeface="+mn-lt"/>
                        <a:ea typeface="+mn-ea"/>
                        <a:cs typeface="+mn-cs"/>
                      </a:endParaRPr>
                    </a:p>
                  </a:txBody>
                  <a:tcPr marT="0" marB="0" anchor="b">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tabLst>
                          <a:tab pos="166688" algn="l"/>
                        </a:tabLst>
                      </a:pPr>
                      <a:endParaRPr lang="en-US" sz="1000" kern="1200" dirty="0">
                        <a:solidFill>
                          <a:schemeClr val="tx1"/>
                        </a:solidFill>
                        <a:latin typeface="+mn-lt"/>
                        <a:ea typeface="+mn-ea"/>
                        <a:cs typeface="+mn-cs"/>
                      </a:endParaRPr>
                    </a:p>
                  </a:txBody>
                  <a:tcPr marT="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a:endParaRPr lang="en-US" sz="1000" dirty="0"/>
                    </a:p>
                  </a:txBody>
                  <a:tcPr marT="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a:endParaRPr lang="en-US" sz="1000" dirty="0"/>
                    </a:p>
                  </a:txBody>
                  <a:tcPr marT="0" marB="0" anchor="b">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tr>
              <a:tr h="144769">
                <a:tc>
                  <a:txBody>
                    <a:bodyPr/>
                    <a:lstStyle/>
                    <a:p>
                      <a:pPr marL="365760" algn="l" defTabSz="914400" rtl="0" eaLnBrk="1" latinLnBrk="0" hangingPunct="1"/>
                      <a:r>
                        <a:rPr lang="en-US" sz="1000" kern="1200" dirty="0" smtClean="0">
                          <a:solidFill>
                            <a:schemeClr val="tx1"/>
                          </a:solidFill>
                          <a:latin typeface="+mn-lt"/>
                          <a:ea typeface="+mn-ea"/>
                          <a:cs typeface="+mn-cs"/>
                        </a:rPr>
                        <a:t>Brooklyn (Kings)</a:t>
                      </a:r>
                      <a:endParaRPr lang="en-US" sz="1000" kern="1200" dirty="0">
                        <a:solidFill>
                          <a:schemeClr val="tx1"/>
                        </a:solidFill>
                        <a:latin typeface="+mn-lt"/>
                        <a:ea typeface="+mn-ea"/>
                        <a:cs typeface="+mn-cs"/>
                      </a:endParaRPr>
                    </a:p>
                  </a:txBody>
                  <a:tcPr marT="0" marB="0" anchor="b">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tc>
                  <a:txBody>
                    <a:bodyPr/>
                    <a:lstStyle/>
                    <a:p>
                      <a:pPr marL="64008" algn="l" defTabSz="914400" rtl="0" eaLnBrk="1" latinLnBrk="0" hangingPunct="1">
                        <a:tabLst>
                          <a:tab pos="166688" algn="l"/>
                        </a:tabLst>
                      </a:pPr>
                      <a:r>
                        <a:rPr lang="en-US" sz="1000" kern="1200" dirty="0" smtClean="0">
                          <a:solidFill>
                            <a:schemeClr val="tx1"/>
                          </a:solidFill>
                          <a:latin typeface="+mn-lt"/>
                          <a:ea typeface="+mn-ea"/>
                          <a:cs typeface="+mn-cs"/>
                        </a:rPr>
                        <a:t>3 (5)</a:t>
                      </a:r>
                      <a:endParaRPr lang="en-US" sz="1000" kern="1200" dirty="0">
                        <a:solidFill>
                          <a:schemeClr val="tx1"/>
                        </a:solidFill>
                        <a:latin typeface="+mn-lt"/>
                        <a:ea typeface="+mn-ea"/>
                        <a:cs typeface="+mn-cs"/>
                      </a:endParaRPr>
                    </a:p>
                  </a:txBody>
                  <a:tcPr marT="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a:r>
                        <a:rPr lang="en-US" sz="1000" dirty="0" smtClean="0"/>
                        <a:t>2,300,664</a:t>
                      </a:r>
                      <a:endParaRPr lang="en-US" sz="1000" dirty="0"/>
                    </a:p>
                  </a:txBody>
                  <a:tcPr marT="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marL="64008" algn="l"/>
                      <a:r>
                        <a:rPr lang="en-US" sz="1000" dirty="0" smtClean="0"/>
                        <a:t>1.3</a:t>
                      </a:r>
                      <a:endParaRPr lang="en-US" sz="1000" dirty="0"/>
                    </a:p>
                  </a:txBody>
                  <a:tcPr marT="0" marB="0" anchor="b">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tr>
              <a:tr h="144769">
                <a:tc>
                  <a:txBody>
                    <a:bodyPr/>
                    <a:lstStyle/>
                    <a:p>
                      <a:pPr marL="365760" algn="l" defTabSz="914400" rtl="0" eaLnBrk="1" latinLnBrk="0" hangingPunct="1"/>
                      <a:r>
                        <a:rPr lang="en-US" sz="1000" kern="1200" dirty="0" smtClean="0">
                          <a:solidFill>
                            <a:schemeClr val="tx1"/>
                          </a:solidFill>
                          <a:latin typeface="+mn-lt"/>
                          <a:ea typeface="+mn-ea"/>
                          <a:cs typeface="+mn-cs"/>
                        </a:rPr>
                        <a:t>Bronx</a:t>
                      </a:r>
                      <a:endParaRPr lang="en-US" sz="1000" kern="1200" dirty="0">
                        <a:solidFill>
                          <a:schemeClr val="tx1"/>
                        </a:solidFill>
                        <a:latin typeface="+mn-lt"/>
                        <a:ea typeface="+mn-ea"/>
                        <a:cs typeface="+mn-cs"/>
                      </a:endParaRPr>
                    </a:p>
                  </a:txBody>
                  <a:tcPr marT="0" marB="0" anchor="b">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tc>
                  <a:txBody>
                    <a:bodyPr/>
                    <a:lstStyle/>
                    <a:p>
                      <a:pPr marL="64008" algn="l" defTabSz="914400" rtl="0" eaLnBrk="1" latinLnBrk="0" hangingPunct="1">
                        <a:tabLst>
                          <a:tab pos="166688" algn="l"/>
                        </a:tabLst>
                      </a:pPr>
                      <a:r>
                        <a:rPr lang="en-US" sz="1000" kern="1200" dirty="0" smtClean="0">
                          <a:solidFill>
                            <a:schemeClr val="tx1"/>
                          </a:solidFill>
                          <a:latin typeface="+mn-lt"/>
                          <a:ea typeface="+mn-ea"/>
                          <a:cs typeface="+mn-cs"/>
                        </a:rPr>
                        <a:t>9 (15)</a:t>
                      </a:r>
                      <a:endParaRPr lang="en-US" sz="1000" kern="1200" dirty="0">
                        <a:solidFill>
                          <a:schemeClr val="tx1"/>
                        </a:solidFill>
                        <a:latin typeface="+mn-lt"/>
                        <a:ea typeface="+mn-ea"/>
                        <a:cs typeface="+mn-cs"/>
                      </a:endParaRPr>
                    </a:p>
                  </a:txBody>
                  <a:tcPr marT="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a:r>
                        <a:rPr lang="en-US" sz="1000" dirty="0" smtClean="0"/>
                        <a:t>1,203,789</a:t>
                      </a:r>
                      <a:endParaRPr lang="en-US" sz="1000" dirty="0"/>
                    </a:p>
                  </a:txBody>
                  <a:tcPr marT="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marL="64008" algn="l"/>
                      <a:r>
                        <a:rPr lang="en-US" sz="1000" dirty="0" smtClean="0"/>
                        <a:t>7.5</a:t>
                      </a:r>
                      <a:endParaRPr lang="en-US" sz="1000" dirty="0"/>
                    </a:p>
                  </a:txBody>
                  <a:tcPr marT="0" marB="0" anchor="b">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tr>
              <a:tr h="144769">
                <a:tc>
                  <a:txBody>
                    <a:bodyPr/>
                    <a:lstStyle/>
                    <a:p>
                      <a:pPr marL="365760" algn="l" defTabSz="914400" rtl="0" eaLnBrk="1" latinLnBrk="0" hangingPunct="1"/>
                      <a:r>
                        <a:rPr lang="en-US" sz="1000" kern="1200" dirty="0" smtClean="0">
                          <a:solidFill>
                            <a:schemeClr val="tx1"/>
                          </a:solidFill>
                          <a:latin typeface="+mn-lt"/>
                          <a:ea typeface="+mn-ea"/>
                          <a:cs typeface="+mn-cs"/>
                        </a:rPr>
                        <a:t>Manhattan</a:t>
                      </a:r>
                      <a:endParaRPr lang="en-US" sz="1000" kern="1200" dirty="0">
                        <a:solidFill>
                          <a:schemeClr val="tx1"/>
                        </a:solidFill>
                        <a:latin typeface="+mn-lt"/>
                        <a:ea typeface="+mn-ea"/>
                        <a:cs typeface="+mn-cs"/>
                      </a:endParaRPr>
                    </a:p>
                  </a:txBody>
                  <a:tcPr marT="0" marB="0" anchor="b">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tc>
                  <a:txBody>
                    <a:bodyPr/>
                    <a:lstStyle/>
                    <a:p>
                      <a:pPr marL="64008" algn="l" defTabSz="914400" rtl="0" eaLnBrk="1" latinLnBrk="0" hangingPunct="1">
                        <a:tabLst>
                          <a:tab pos="166688" algn="l"/>
                        </a:tabLst>
                      </a:pPr>
                      <a:r>
                        <a:rPr lang="en-US" sz="1000" kern="1200" dirty="0" smtClean="0">
                          <a:solidFill>
                            <a:schemeClr val="tx1"/>
                          </a:solidFill>
                          <a:latin typeface="+mn-lt"/>
                          <a:ea typeface="+mn-ea"/>
                          <a:cs typeface="+mn-cs"/>
                        </a:rPr>
                        <a:t>1 (2)</a:t>
                      </a:r>
                      <a:endParaRPr lang="en-US" sz="1000" kern="1200" dirty="0">
                        <a:solidFill>
                          <a:schemeClr val="tx1"/>
                        </a:solidFill>
                        <a:latin typeface="+mn-lt"/>
                        <a:ea typeface="+mn-ea"/>
                        <a:cs typeface="+mn-cs"/>
                      </a:endParaRPr>
                    </a:p>
                  </a:txBody>
                  <a:tcPr marT="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a:r>
                        <a:rPr lang="en-US" sz="1000" dirty="0" smtClean="0"/>
                        <a:t>1,487,536</a:t>
                      </a:r>
                      <a:endParaRPr lang="en-US" sz="1000" dirty="0"/>
                    </a:p>
                  </a:txBody>
                  <a:tcPr marT="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marL="64008" algn="l"/>
                      <a:r>
                        <a:rPr lang="en-US" sz="1000" dirty="0" smtClean="0"/>
                        <a:t>0.7</a:t>
                      </a:r>
                      <a:endParaRPr lang="en-US" sz="1000" dirty="0"/>
                    </a:p>
                  </a:txBody>
                  <a:tcPr marT="0" marB="0" anchor="b">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tr>
              <a:tr h="144769">
                <a:tc>
                  <a:txBody>
                    <a:bodyPr/>
                    <a:lstStyle/>
                    <a:p>
                      <a:pPr marL="365760" algn="l" defTabSz="914400" rtl="0" eaLnBrk="1" latinLnBrk="0" hangingPunct="1"/>
                      <a:r>
                        <a:rPr lang="en-US" sz="1000" kern="1200" dirty="0" smtClean="0">
                          <a:solidFill>
                            <a:schemeClr val="tx1"/>
                          </a:solidFill>
                          <a:latin typeface="+mn-lt"/>
                          <a:ea typeface="+mn-ea"/>
                          <a:cs typeface="+mn-cs"/>
                        </a:rPr>
                        <a:t>Queens</a:t>
                      </a:r>
                      <a:endParaRPr lang="en-US" sz="1000" kern="1200" dirty="0">
                        <a:solidFill>
                          <a:schemeClr val="tx1"/>
                        </a:solidFill>
                        <a:latin typeface="+mn-lt"/>
                        <a:ea typeface="+mn-ea"/>
                        <a:cs typeface="+mn-cs"/>
                      </a:endParaRPr>
                    </a:p>
                  </a:txBody>
                  <a:tcPr marT="0" marB="0" anchor="b">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tabLst>
                          <a:tab pos="166688" algn="l"/>
                        </a:tabLst>
                      </a:pPr>
                      <a:r>
                        <a:rPr lang="en-US" sz="1000" kern="1200" dirty="0" smtClean="0">
                          <a:solidFill>
                            <a:schemeClr val="tx1"/>
                          </a:solidFill>
                          <a:latin typeface="+mn-lt"/>
                          <a:ea typeface="+mn-ea"/>
                          <a:cs typeface="+mn-cs"/>
                        </a:rPr>
                        <a:t>32 (54)</a:t>
                      </a:r>
                      <a:endParaRPr lang="en-US" sz="1000" kern="1200" dirty="0">
                        <a:solidFill>
                          <a:schemeClr val="tx1"/>
                        </a:solidFill>
                        <a:latin typeface="+mn-lt"/>
                        <a:ea typeface="+mn-ea"/>
                        <a:cs typeface="+mn-cs"/>
                      </a:endParaRPr>
                    </a:p>
                  </a:txBody>
                  <a:tcPr marT="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a:r>
                        <a:rPr lang="en-US" sz="1000" dirty="0" smtClean="0"/>
                        <a:t>1,951,599</a:t>
                      </a:r>
                      <a:endParaRPr lang="en-US" sz="1000" dirty="0"/>
                    </a:p>
                  </a:txBody>
                  <a:tcPr marT="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a:r>
                        <a:rPr lang="en-US" sz="1000" dirty="0" smtClean="0"/>
                        <a:t>16.4</a:t>
                      </a:r>
                      <a:endParaRPr lang="en-US" sz="1000" dirty="0"/>
                    </a:p>
                  </a:txBody>
                  <a:tcPr marT="0" marB="0" anchor="b">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tr>
              <a:tr h="144769">
                <a:tc>
                  <a:txBody>
                    <a:bodyPr/>
                    <a:lstStyle/>
                    <a:p>
                      <a:pPr marL="365760" algn="l" defTabSz="914400" rtl="0" eaLnBrk="1" latinLnBrk="0" hangingPunct="1"/>
                      <a:r>
                        <a:rPr lang="en-US" sz="1000" kern="1200" dirty="0" smtClean="0">
                          <a:solidFill>
                            <a:schemeClr val="tx1"/>
                          </a:solidFill>
                          <a:latin typeface="+mn-lt"/>
                          <a:ea typeface="+mn-ea"/>
                          <a:cs typeface="+mn-cs"/>
                        </a:rPr>
                        <a:t>Staten Island (Richmond)</a:t>
                      </a:r>
                      <a:endParaRPr lang="en-US" sz="1000" kern="1200" dirty="0">
                        <a:solidFill>
                          <a:schemeClr val="tx1"/>
                        </a:solidFill>
                        <a:latin typeface="+mn-lt"/>
                        <a:ea typeface="+mn-ea"/>
                        <a:cs typeface="+mn-cs"/>
                      </a:endParaRPr>
                    </a:p>
                  </a:txBody>
                  <a:tcPr marT="0" marB="0" anchor="b">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tc>
                  <a:txBody>
                    <a:bodyPr/>
                    <a:lstStyle/>
                    <a:p>
                      <a:pPr marL="64008" marR="0" indent="0" algn="l" defTabSz="914400" rtl="0" eaLnBrk="1" fontAlgn="auto" latinLnBrk="0" hangingPunct="1">
                        <a:lnSpc>
                          <a:spcPct val="100000"/>
                        </a:lnSpc>
                        <a:spcBef>
                          <a:spcPts val="0"/>
                        </a:spcBef>
                        <a:spcAft>
                          <a:spcPts val="0"/>
                        </a:spcAft>
                        <a:buClrTx/>
                        <a:buSzTx/>
                        <a:buFontTx/>
                        <a:buNone/>
                        <a:tabLst>
                          <a:tab pos="166688" algn="l"/>
                        </a:tabLst>
                        <a:defRPr/>
                      </a:pPr>
                      <a:r>
                        <a:rPr lang="en-US" sz="1000" kern="1200" dirty="0" smtClean="0">
                          <a:solidFill>
                            <a:schemeClr val="tx1"/>
                          </a:solidFill>
                          <a:latin typeface="+mn-lt"/>
                          <a:ea typeface="+mn-ea"/>
                          <a:cs typeface="+mn-cs"/>
                        </a:rPr>
                        <a:t>0</a:t>
                      </a:r>
                    </a:p>
                  </a:txBody>
                  <a:tcPr marT="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marL="91440" algn="l"/>
                      <a:r>
                        <a:rPr lang="en-US" sz="1000" dirty="0" smtClean="0"/>
                        <a:t>379,999</a:t>
                      </a:r>
                      <a:endParaRPr lang="en-US" sz="1000" dirty="0"/>
                    </a:p>
                  </a:txBody>
                  <a:tcPr marT="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marL="64008" algn="l"/>
                      <a:r>
                        <a:rPr lang="en-US" sz="1000" dirty="0" smtClean="0"/>
                        <a:t>0.0</a:t>
                      </a:r>
                      <a:endParaRPr lang="en-US" sz="1000" dirty="0"/>
                    </a:p>
                  </a:txBody>
                  <a:tcPr marT="0" marB="0" anchor="b">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tr>
              <a:tr h="157747">
                <a:tc>
                  <a:txBody>
                    <a:bodyPr/>
                    <a:lstStyle/>
                    <a:p>
                      <a:pPr marL="182880" algn="l" defTabSz="914400" rtl="0" eaLnBrk="1" latinLnBrk="0" hangingPunct="1"/>
                      <a:r>
                        <a:rPr lang="en-US" sz="1000" kern="1200" dirty="0" smtClean="0">
                          <a:solidFill>
                            <a:schemeClr val="tx1"/>
                          </a:solidFill>
                          <a:latin typeface="+mn-lt"/>
                          <a:ea typeface="+mn-ea"/>
                          <a:cs typeface="+mn-cs"/>
                        </a:rPr>
                        <a:t>New York State</a:t>
                      </a:r>
                      <a:endParaRPr lang="en-US" sz="1000" kern="1200" dirty="0">
                        <a:solidFill>
                          <a:schemeClr val="tx1"/>
                        </a:solidFill>
                        <a:latin typeface="+mn-lt"/>
                        <a:ea typeface="+mn-ea"/>
                        <a:cs typeface="+mn-cs"/>
                      </a:endParaRPr>
                    </a:p>
                  </a:txBody>
                  <a:tcPr marT="0" marB="0" anchor="b">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tabLst>
                          <a:tab pos="166688" algn="l"/>
                        </a:tabLst>
                      </a:pPr>
                      <a:endParaRPr lang="en-US" sz="1000" kern="1200" dirty="0">
                        <a:solidFill>
                          <a:schemeClr val="tx1"/>
                        </a:solidFill>
                        <a:latin typeface="+mn-lt"/>
                        <a:ea typeface="+mn-ea"/>
                        <a:cs typeface="+mn-cs"/>
                      </a:endParaRPr>
                    </a:p>
                  </a:txBody>
                  <a:tcPr marT="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a:endParaRPr lang="en-US" sz="1000" dirty="0"/>
                    </a:p>
                  </a:txBody>
                  <a:tcPr marT="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a:endParaRPr lang="en-US" sz="1000" dirty="0"/>
                    </a:p>
                  </a:txBody>
                  <a:tcPr marT="0" marB="0" anchor="b">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tr>
              <a:tr h="144769">
                <a:tc>
                  <a:txBody>
                    <a:bodyPr/>
                    <a:lstStyle/>
                    <a:p>
                      <a:pPr marL="365760" algn="l" defTabSz="914400" rtl="0" eaLnBrk="1" latinLnBrk="0" hangingPunct="1"/>
                      <a:r>
                        <a:rPr lang="en-US" sz="1000" kern="1200" dirty="0" smtClean="0">
                          <a:solidFill>
                            <a:schemeClr val="tx1"/>
                          </a:solidFill>
                          <a:latin typeface="+mn-lt"/>
                          <a:ea typeface="+mn-ea"/>
                          <a:cs typeface="+mn-cs"/>
                        </a:rPr>
                        <a:t>Nassau</a:t>
                      </a:r>
                      <a:endParaRPr lang="en-US" sz="1000" kern="1200" dirty="0">
                        <a:solidFill>
                          <a:schemeClr val="tx1"/>
                        </a:solidFill>
                        <a:latin typeface="+mn-lt"/>
                        <a:ea typeface="+mn-ea"/>
                        <a:cs typeface="+mn-cs"/>
                      </a:endParaRPr>
                    </a:p>
                  </a:txBody>
                  <a:tcPr marT="0" marB="0" anchor="b">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tc>
                  <a:txBody>
                    <a:bodyPr/>
                    <a:lstStyle/>
                    <a:p>
                      <a:pPr marL="64008" algn="l" defTabSz="914400" rtl="0" eaLnBrk="1" latinLnBrk="0" hangingPunct="1">
                        <a:tabLst>
                          <a:tab pos="166688" algn="l"/>
                        </a:tabLst>
                      </a:pPr>
                      <a:r>
                        <a:rPr lang="en-US" sz="1000" kern="1200" dirty="0" smtClean="0">
                          <a:solidFill>
                            <a:schemeClr val="tx1"/>
                          </a:solidFill>
                          <a:latin typeface="+mn-lt"/>
                          <a:ea typeface="+mn-ea"/>
                          <a:cs typeface="+mn-cs"/>
                        </a:rPr>
                        <a:t>6 (10)</a:t>
                      </a:r>
                      <a:endParaRPr lang="en-US" sz="1000" kern="1200" dirty="0">
                        <a:solidFill>
                          <a:schemeClr val="tx1"/>
                        </a:solidFill>
                        <a:latin typeface="+mn-lt"/>
                        <a:ea typeface="+mn-ea"/>
                        <a:cs typeface="+mn-cs"/>
                      </a:endParaRPr>
                    </a:p>
                  </a:txBody>
                  <a:tcPr marT="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a:r>
                        <a:rPr lang="en-US" sz="1000" dirty="0" smtClean="0"/>
                        <a:t>1,287,348</a:t>
                      </a:r>
                      <a:endParaRPr lang="en-US" sz="1000" dirty="0"/>
                    </a:p>
                  </a:txBody>
                  <a:tcPr marT="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marL="64008" algn="l"/>
                      <a:r>
                        <a:rPr lang="en-US" sz="1000" dirty="0" smtClean="0"/>
                        <a:t>4.7</a:t>
                      </a:r>
                      <a:endParaRPr lang="en-US" sz="1000" dirty="0"/>
                    </a:p>
                  </a:txBody>
                  <a:tcPr marT="0" marB="0" anchor="b">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tr>
              <a:tr h="144769">
                <a:tc>
                  <a:txBody>
                    <a:bodyPr/>
                    <a:lstStyle/>
                    <a:p>
                      <a:pPr marL="365760" algn="l" defTabSz="914400" rtl="0" eaLnBrk="1" latinLnBrk="0" hangingPunct="1"/>
                      <a:r>
                        <a:rPr lang="en-US" sz="1000" kern="1200" dirty="0" smtClean="0">
                          <a:solidFill>
                            <a:schemeClr val="tx1"/>
                          </a:solidFill>
                          <a:latin typeface="+mn-lt"/>
                          <a:ea typeface="+mn-ea"/>
                          <a:cs typeface="+mn-cs"/>
                        </a:rPr>
                        <a:t>Westchester</a:t>
                      </a:r>
                      <a:endParaRPr lang="en-US" sz="1000" kern="1200" dirty="0">
                        <a:solidFill>
                          <a:schemeClr val="tx1"/>
                        </a:solidFill>
                        <a:latin typeface="+mn-lt"/>
                        <a:ea typeface="+mn-ea"/>
                        <a:cs typeface="+mn-cs"/>
                      </a:endParaRPr>
                    </a:p>
                  </a:txBody>
                  <a:tcPr marT="0" marB="0" anchor="b">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64008" algn="l" defTabSz="914400" rtl="0" eaLnBrk="1" latinLnBrk="0" hangingPunct="1">
                        <a:tabLst>
                          <a:tab pos="166688" algn="l"/>
                        </a:tabLst>
                      </a:pPr>
                      <a:r>
                        <a:rPr lang="en-US" sz="1000" kern="1200" dirty="0" smtClean="0">
                          <a:solidFill>
                            <a:schemeClr val="tx1"/>
                          </a:solidFill>
                          <a:latin typeface="+mn-lt"/>
                          <a:ea typeface="+mn-ea"/>
                          <a:cs typeface="+mn-cs"/>
                        </a:rPr>
                        <a:t>8 (14)</a:t>
                      </a:r>
                      <a:endParaRPr lang="en-US" sz="1000" kern="1200" dirty="0">
                        <a:solidFill>
                          <a:schemeClr val="tx1"/>
                        </a:solidFill>
                        <a:latin typeface="+mn-lt"/>
                        <a:ea typeface="+mn-ea"/>
                        <a:cs typeface="+mn-cs"/>
                      </a:endParaRPr>
                    </a:p>
                  </a:txBody>
                  <a:tcPr marT="0" marB="0" anchor="b">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91440" algn="l"/>
                      <a:r>
                        <a:rPr lang="en-US" sz="1000" dirty="0" smtClean="0"/>
                        <a:t>847,866</a:t>
                      </a:r>
                      <a:endParaRPr lang="en-US" sz="1000" dirty="0"/>
                    </a:p>
                  </a:txBody>
                  <a:tcPr marT="0" marB="0" anchor="b">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64008" algn="l"/>
                      <a:r>
                        <a:rPr lang="en-US" sz="1000" dirty="0" smtClean="0"/>
                        <a:t>9.1</a:t>
                      </a:r>
                      <a:endParaRPr lang="en-US" sz="1000" dirty="0"/>
                    </a:p>
                  </a:txBody>
                  <a:tcPr marT="0" marB="0" anchor="b">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5" name="Rectangle 4" descr="Box highlighting ages 70 through 79 and 80 years and older." title="Box"/>
          <p:cNvSpPr/>
          <p:nvPr/>
        </p:nvSpPr>
        <p:spPr>
          <a:xfrm>
            <a:off x="1666240" y="2819400"/>
            <a:ext cx="5072380" cy="309563"/>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dirty="0">
              <a:solidFill>
                <a:srgbClr val="000000"/>
              </a:solidFill>
              <a:effectLst/>
              <a:latin typeface="Century Gothic" panose="020B0502020202020204" pitchFamily="34" charset="0"/>
            </a:endParaRPr>
          </a:p>
        </p:txBody>
      </p:sp>
      <p:sp>
        <p:nvSpPr>
          <p:cNvPr id="9" name="Rectangle 8" descr="Box highlighting the variables of male and female." title="Box"/>
          <p:cNvSpPr/>
          <p:nvPr/>
        </p:nvSpPr>
        <p:spPr>
          <a:xfrm>
            <a:off x="1666240" y="3771900"/>
            <a:ext cx="5072380" cy="29718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dirty="0">
              <a:solidFill>
                <a:srgbClr val="000000"/>
              </a:solidFill>
              <a:effectLst/>
              <a:latin typeface="Century Gothic" panose="020B0502020202020204" pitchFamily="34" charset="0"/>
            </a:endParaRPr>
          </a:p>
        </p:txBody>
      </p:sp>
      <p:sp>
        <p:nvSpPr>
          <p:cNvPr id="38914" name="Rectangle 2"/>
          <p:cNvSpPr>
            <a:spLocks noGrp="1" noChangeArrowheads="1"/>
          </p:cNvSpPr>
          <p:nvPr>
            <p:ph type="title"/>
          </p:nvPr>
        </p:nvSpPr>
        <p:spPr>
          <a:xfrm>
            <a:off x="457200" y="304800"/>
            <a:ext cx="8229600" cy="819090"/>
          </a:xfrm>
        </p:spPr>
        <p:txBody>
          <a:bodyPr/>
          <a:lstStyle/>
          <a:p>
            <a:r>
              <a:rPr lang="en-US" b="0" dirty="0" smtClean="0">
                <a:latin typeface="Century Gothic" panose="020B0502020202020204" pitchFamily="34" charset="0"/>
              </a:rPr>
              <a:t>Data Analysis by Person</a:t>
            </a:r>
            <a:r>
              <a:rPr lang="en-US" sz="3000" b="0" dirty="0" smtClean="0">
                <a:latin typeface="Century Gothic" panose="020B0502020202020204" pitchFamily="34" charset="0"/>
              </a:rPr>
              <a:t/>
            </a:r>
            <a:br>
              <a:rPr lang="en-US" sz="3000" b="0" dirty="0" smtClean="0">
                <a:latin typeface="Century Gothic" panose="020B0502020202020204" pitchFamily="34" charset="0"/>
              </a:rPr>
            </a:br>
            <a:r>
              <a:rPr lang="en-US" sz="2400" b="0" dirty="0" smtClean="0">
                <a:latin typeface="Century Gothic" panose="020B0502020202020204" pitchFamily="34" charset="0"/>
              </a:rPr>
              <a:t>Do you notice any patterns in the rates? </a:t>
            </a:r>
          </a:p>
        </p:txBody>
      </p:sp>
      <p:sp>
        <p:nvSpPr>
          <p:cNvPr id="3" name="Slide Number Placeholder 2"/>
          <p:cNvSpPr>
            <a:spLocks noGrp="1"/>
          </p:cNvSpPr>
          <p:nvPr>
            <p:ph type="sldNum" sz="quarter" idx="12"/>
          </p:nvPr>
        </p:nvSpPr>
        <p:spPr>
          <a:xfrm>
            <a:off x="6629400" y="6234811"/>
            <a:ext cx="2133600" cy="476250"/>
          </a:xfrm>
        </p:spPr>
        <p:txBody>
          <a:bodyPr/>
          <a:lstStyle/>
          <a:p>
            <a:pPr algn="r">
              <a:defRPr/>
            </a:pPr>
            <a:fld id="{B8477CA6-37AB-49C2-B88B-8C89FDB7A7DF}" type="slidenum">
              <a:rPr sz="1200" smtClean="0">
                <a:solidFill>
                  <a:srgbClr val="0039A6"/>
                </a:solidFill>
                <a:latin typeface="Arial" panose="020B0604020202020204" pitchFamily="34" charset="0"/>
                <a:cs typeface="Arial" panose="020B0604020202020204" pitchFamily="34" charset="0"/>
              </a:rPr>
              <a:pPr algn="r">
                <a:defRPr/>
              </a:pPr>
              <a:t>37</a:t>
            </a:fld>
            <a:endParaRPr dirty="0">
              <a:solidFill>
                <a:srgbClr val="0039A6"/>
              </a:solidFill>
              <a:latin typeface="Arial" panose="020B0604020202020204" pitchFamily="34" charset="0"/>
              <a:cs typeface="Arial" panose="020B0604020202020204" pitchFamily="34" charset="0"/>
            </a:endParaRPr>
          </a:p>
        </p:txBody>
      </p:sp>
      <p:sp>
        <p:nvSpPr>
          <p:cNvPr id="2" name="Rectangle 1"/>
          <p:cNvSpPr/>
          <p:nvPr/>
        </p:nvSpPr>
        <p:spPr>
          <a:xfrm>
            <a:off x="228600" y="6249396"/>
            <a:ext cx="8001000" cy="461665"/>
          </a:xfrm>
          <a:prstGeom prst="rect">
            <a:avLst/>
          </a:prstGeom>
        </p:spPr>
        <p:txBody>
          <a:bodyPr wrap="square">
            <a:spAutoFit/>
          </a:bodyPr>
          <a:lstStyle/>
          <a:p>
            <a:r>
              <a:rPr lang="en-US" sz="1200" dirty="0">
                <a:effectLst/>
                <a:latin typeface="+mj-lt"/>
                <a:cs typeface="Arial" charset="0"/>
              </a:rPr>
              <a:t>Nash D, Mostashari F, Fine A, et al. Outbreak of West Nile virus infection in the New York City area in 1999. N Engl J Med. 2001;344:1807–14.</a:t>
            </a:r>
          </a:p>
        </p:txBody>
      </p:sp>
      <p:sp>
        <p:nvSpPr>
          <p:cNvPr id="6" name="Rectangle 5"/>
          <p:cNvSpPr/>
          <p:nvPr/>
        </p:nvSpPr>
        <p:spPr>
          <a:xfrm>
            <a:off x="381000" y="1039610"/>
            <a:ext cx="8382000" cy="338554"/>
          </a:xfrm>
          <a:prstGeom prst="rect">
            <a:avLst/>
          </a:prstGeom>
        </p:spPr>
        <p:txBody>
          <a:bodyPr wrap="square">
            <a:spAutoFit/>
          </a:bodyPr>
          <a:lstStyle/>
          <a:p>
            <a:r>
              <a:rPr lang="en-US" sz="1600" dirty="0" smtClean="0">
                <a:effectLst/>
                <a:latin typeface="Century Gothic" panose="020B0502020202020204" pitchFamily="34" charset="0"/>
              </a:rPr>
              <a:t>Demographics for Persons Hospitalized for WNV and Population </a:t>
            </a:r>
            <a:r>
              <a:rPr lang="en-US" sz="1600" dirty="0">
                <a:effectLst/>
                <a:latin typeface="Century Gothic" panose="020B0502020202020204" pitchFamily="34" charset="0"/>
              </a:rPr>
              <a:t>R</a:t>
            </a:r>
            <a:r>
              <a:rPr lang="en-US" sz="1600" dirty="0" smtClean="0">
                <a:effectLst/>
                <a:latin typeface="Century Gothic" panose="020B0502020202020204" pitchFamily="34" charset="0"/>
              </a:rPr>
              <a:t>ates of Infection</a:t>
            </a:r>
            <a:endParaRPr lang="en-US" sz="1600" dirty="0">
              <a:effectLst/>
              <a:latin typeface="Century Gothic" panose="020B0502020202020204" pitchFamily="34" charset="0"/>
            </a:endParaRPr>
          </a:p>
        </p:txBody>
      </p:sp>
      <p:cxnSp>
        <p:nvCxnSpPr>
          <p:cNvPr id="14" name="Straight Connector 13"/>
          <p:cNvCxnSpPr/>
          <p:nvPr/>
        </p:nvCxnSpPr>
        <p:spPr>
          <a:xfrm>
            <a:off x="495300" y="1378164"/>
            <a:ext cx="8153400" cy="0"/>
          </a:xfrm>
          <a:prstGeom prst="line">
            <a:avLst/>
          </a:prstGeom>
          <a:ln w="25400">
            <a:solidFill>
              <a:srgbClr val="0039A6"/>
            </a:solidFill>
          </a:ln>
          <a:effectLst/>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11824444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558800" y="1219200"/>
            <a:ext cx="7975600" cy="0"/>
          </a:xfrm>
          <a:prstGeom prst="line">
            <a:avLst/>
          </a:prstGeom>
          <a:ln w="25400">
            <a:solidFill>
              <a:schemeClr val="tx1"/>
            </a:solidFill>
          </a:ln>
          <a:effectLst/>
        </p:spPr>
        <p:style>
          <a:lnRef idx="3">
            <a:schemeClr val="accent5"/>
          </a:lnRef>
          <a:fillRef idx="0">
            <a:schemeClr val="accent5"/>
          </a:fillRef>
          <a:effectRef idx="2">
            <a:schemeClr val="accent5"/>
          </a:effectRef>
          <a:fontRef idx="minor">
            <a:schemeClr val="tx1"/>
          </a:fontRef>
        </p:style>
      </p:cxnSp>
      <p:sp>
        <p:nvSpPr>
          <p:cNvPr id="9" name="TextBox 8"/>
          <p:cNvSpPr txBox="1"/>
          <p:nvPr/>
        </p:nvSpPr>
        <p:spPr>
          <a:xfrm>
            <a:off x="4223822" y="2132938"/>
            <a:ext cx="3556000" cy="1384995"/>
          </a:xfrm>
          <a:prstGeom prst="rect">
            <a:avLst/>
          </a:prstGeom>
          <a:noFill/>
        </p:spPr>
        <p:txBody>
          <a:bodyPr wrap="square" rtlCol="0">
            <a:spAutoFit/>
          </a:bodyPr>
          <a:lstStyle/>
          <a:p>
            <a:pPr algn="ctr" eaLnBrk="1" hangingPunct="1"/>
            <a:r>
              <a:rPr lang="en-US" dirty="0" smtClean="0">
                <a:solidFill>
                  <a:srgbClr val="0039A6"/>
                </a:solidFill>
                <a:effectLst/>
                <a:latin typeface="Century Gothic" panose="020B0502020202020204" pitchFamily="34" charset="0"/>
              </a:rPr>
              <a:t>Data interpretation is closely coupled with data </a:t>
            </a:r>
            <a:r>
              <a:rPr lang="en-US" dirty="0" smtClean="0">
                <a:solidFill>
                  <a:srgbClr val="0039A6"/>
                </a:solidFill>
                <a:effectLst/>
                <a:latin typeface="Century Gothic" panose="020B0502020202020204" pitchFamily="34" charset="0"/>
              </a:rPr>
              <a:t>analysis</a:t>
            </a:r>
            <a:endParaRPr lang="en-US" dirty="0">
              <a:solidFill>
                <a:srgbClr val="0039A6"/>
              </a:solidFill>
              <a:effectLst/>
              <a:latin typeface="Century Gothic" panose="020B0502020202020204" pitchFamily="34" charset="0"/>
            </a:endParaRPr>
          </a:p>
        </p:txBody>
      </p:sp>
      <p:sp>
        <p:nvSpPr>
          <p:cNvPr id="2" name="Rectangle 1"/>
          <p:cNvSpPr/>
          <p:nvPr/>
        </p:nvSpPr>
        <p:spPr>
          <a:xfrm>
            <a:off x="812800" y="548579"/>
            <a:ext cx="7467600" cy="553998"/>
          </a:xfrm>
          <a:prstGeom prst="rect">
            <a:avLst/>
          </a:prstGeom>
        </p:spPr>
        <p:txBody>
          <a:bodyPr wrap="square">
            <a:spAutoFit/>
          </a:bodyPr>
          <a:lstStyle/>
          <a:p>
            <a:pPr algn="ctr"/>
            <a:r>
              <a:rPr lang="en-US" sz="3000" dirty="0" smtClean="0">
                <a:solidFill>
                  <a:srgbClr val="0039A6"/>
                </a:solidFill>
                <a:effectLst/>
                <a:latin typeface="Century Gothic" panose="020B0502020202020204" pitchFamily="34" charset="0"/>
              </a:rPr>
              <a:t>Surveillance </a:t>
            </a:r>
            <a:r>
              <a:rPr lang="en-US" sz="3000" dirty="0">
                <a:solidFill>
                  <a:srgbClr val="0039A6"/>
                </a:solidFill>
                <a:effectLst/>
                <a:latin typeface="Century Gothic" panose="020B0502020202020204" pitchFamily="34" charset="0"/>
              </a:rPr>
              <a:t>Data </a:t>
            </a:r>
            <a:r>
              <a:rPr lang="en-US" sz="3000" dirty="0" smtClean="0">
                <a:solidFill>
                  <a:srgbClr val="0039A6"/>
                </a:solidFill>
                <a:effectLst/>
                <a:latin typeface="Century Gothic" panose="020B0502020202020204" pitchFamily="34" charset="0"/>
              </a:rPr>
              <a:t>Interpretation</a:t>
            </a:r>
            <a:endParaRPr lang="en-US" sz="3000" dirty="0">
              <a:solidFill>
                <a:srgbClr val="0039A6"/>
              </a:solidFill>
            </a:endParaRPr>
          </a:p>
        </p:txBody>
      </p:sp>
      <p:cxnSp>
        <p:nvCxnSpPr>
          <p:cNvPr id="10" name="Straight Connector 9"/>
          <p:cNvCxnSpPr/>
          <p:nvPr/>
        </p:nvCxnSpPr>
        <p:spPr>
          <a:xfrm flipH="1">
            <a:off x="1858914" y="1732347"/>
            <a:ext cx="10820" cy="3953708"/>
          </a:xfrm>
          <a:prstGeom prst="line">
            <a:avLst/>
          </a:prstGeom>
          <a:ln>
            <a:solidFill>
              <a:srgbClr val="0036A6"/>
            </a:solidFill>
          </a:ln>
        </p:spPr>
        <p:style>
          <a:lnRef idx="1">
            <a:schemeClr val="accent1"/>
          </a:lnRef>
          <a:fillRef idx="0">
            <a:schemeClr val="accent1"/>
          </a:fillRef>
          <a:effectRef idx="0">
            <a:schemeClr val="accent1"/>
          </a:effectRef>
          <a:fontRef idx="minor">
            <a:schemeClr val="tx1"/>
          </a:fontRef>
        </p:style>
      </p:cxnSp>
      <p:grpSp>
        <p:nvGrpSpPr>
          <p:cNvPr id="25" name="Group 24" descr="Column listing the steps to be completed during the decision-making process, including data collection, analysis, interpretation, dissemination, and link to action. Data interpretation is highlighted." title="Surveillance Process"/>
          <p:cNvGrpSpPr/>
          <p:nvPr/>
        </p:nvGrpSpPr>
        <p:grpSpPr>
          <a:xfrm>
            <a:off x="610642" y="1589847"/>
            <a:ext cx="2507364" cy="4096208"/>
            <a:chOff x="610642" y="1589847"/>
            <a:chExt cx="2507364" cy="4096208"/>
          </a:xfrm>
        </p:grpSpPr>
        <p:grpSp>
          <p:nvGrpSpPr>
            <p:cNvPr id="23" name="Group 22"/>
            <p:cNvGrpSpPr/>
            <p:nvPr/>
          </p:nvGrpSpPr>
          <p:grpSpPr>
            <a:xfrm>
              <a:off x="610642" y="1589847"/>
              <a:ext cx="2507364" cy="769441"/>
              <a:chOff x="569620" y="1589847"/>
              <a:chExt cx="2507364" cy="769441"/>
            </a:xfrm>
          </p:grpSpPr>
          <p:sp>
            <p:nvSpPr>
              <p:cNvPr id="12" name="Rectangle 11"/>
              <p:cNvSpPr/>
              <p:nvPr/>
            </p:nvSpPr>
            <p:spPr>
              <a:xfrm>
                <a:off x="569620" y="1624624"/>
                <a:ext cx="2507364" cy="646332"/>
              </a:xfrm>
              <a:prstGeom prst="rect">
                <a:avLst/>
              </a:prstGeom>
              <a:solidFill>
                <a:srgbClr val="0039A6"/>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effectLst/>
                </a:endParaRPr>
              </a:p>
            </p:txBody>
          </p:sp>
          <p:sp>
            <p:nvSpPr>
              <p:cNvPr id="13" name="TextBox 12"/>
              <p:cNvSpPr txBox="1"/>
              <p:nvPr/>
            </p:nvSpPr>
            <p:spPr>
              <a:xfrm>
                <a:off x="662484" y="1589847"/>
                <a:ext cx="2414499" cy="769441"/>
              </a:xfrm>
              <a:prstGeom prst="rect">
                <a:avLst/>
              </a:prstGeom>
              <a:noFill/>
            </p:spPr>
            <p:txBody>
              <a:bodyPr wrap="square" rtlCol="0">
                <a:spAutoFit/>
              </a:bodyPr>
              <a:lstStyle/>
              <a:p>
                <a:pPr algn="ctr"/>
                <a:r>
                  <a:rPr lang="en-US" sz="2200" dirty="0" smtClean="0">
                    <a:solidFill>
                      <a:schemeClr val="bg1"/>
                    </a:solidFill>
                    <a:effectLst/>
                    <a:latin typeface="Century Gothic" panose="020B0502020202020204" pitchFamily="34" charset="0"/>
                  </a:rPr>
                  <a:t>Data </a:t>
                </a:r>
                <a:br>
                  <a:rPr lang="en-US" sz="2200" dirty="0" smtClean="0">
                    <a:solidFill>
                      <a:schemeClr val="bg1"/>
                    </a:solidFill>
                    <a:effectLst/>
                    <a:latin typeface="Century Gothic" panose="020B0502020202020204" pitchFamily="34" charset="0"/>
                  </a:rPr>
                </a:br>
                <a:r>
                  <a:rPr lang="en-US" sz="2200" dirty="0" smtClean="0">
                    <a:solidFill>
                      <a:schemeClr val="bg1"/>
                    </a:solidFill>
                    <a:effectLst/>
                    <a:latin typeface="Century Gothic" panose="020B0502020202020204" pitchFamily="34" charset="0"/>
                  </a:rPr>
                  <a:t>Collection</a:t>
                </a:r>
                <a:endParaRPr lang="en-US" sz="2200" dirty="0">
                  <a:solidFill>
                    <a:schemeClr val="bg1"/>
                  </a:solidFill>
                  <a:effectLst/>
                  <a:latin typeface="Century Gothic" panose="020B0502020202020204" pitchFamily="34" charset="0"/>
                </a:endParaRPr>
              </a:p>
            </p:txBody>
          </p:sp>
        </p:grpSp>
        <p:grpSp>
          <p:nvGrpSpPr>
            <p:cNvPr id="22" name="Group 21"/>
            <p:cNvGrpSpPr/>
            <p:nvPr/>
          </p:nvGrpSpPr>
          <p:grpSpPr>
            <a:xfrm>
              <a:off x="610642" y="2458671"/>
              <a:ext cx="2507364" cy="646332"/>
              <a:chOff x="587652" y="2458671"/>
              <a:chExt cx="2507364" cy="646332"/>
            </a:xfrm>
          </p:grpSpPr>
          <p:sp>
            <p:nvSpPr>
              <p:cNvPr id="11" name="Rectangle 10"/>
              <p:cNvSpPr/>
              <p:nvPr/>
            </p:nvSpPr>
            <p:spPr>
              <a:xfrm>
                <a:off x="587652" y="2458671"/>
                <a:ext cx="2507364" cy="646332"/>
              </a:xfrm>
              <a:prstGeom prst="rect">
                <a:avLst/>
              </a:prstGeom>
              <a:solidFill>
                <a:srgbClr val="0039A6"/>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effectLst/>
                </a:endParaRPr>
              </a:p>
            </p:txBody>
          </p:sp>
          <p:sp>
            <p:nvSpPr>
              <p:cNvPr id="14" name="TextBox 13"/>
              <p:cNvSpPr txBox="1"/>
              <p:nvPr/>
            </p:nvSpPr>
            <p:spPr>
              <a:xfrm>
                <a:off x="680517" y="2566394"/>
                <a:ext cx="2321634" cy="430887"/>
              </a:xfrm>
              <a:prstGeom prst="rect">
                <a:avLst/>
              </a:prstGeom>
              <a:noFill/>
            </p:spPr>
            <p:txBody>
              <a:bodyPr wrap="square" rtlCol="0">
                <a:spAutoFit/>
              </a:bodyPr>
              <a:lstStyle/>
              <a:p>
                <a:pPr algn="ctr"/>
                <a:r>
                  <a:rPr lang="en-US" sz="2200" dirty="0" smtClean="0">
                    <a:solidFill>
                      <a:schemeClr val="bg1"/>
                    </a:solidFill>
                    <a:effectLst/>
                    <a:latin typeface="Century Gothic" panose="020B0502020202020204" pitchFamily="34" charset="0"/>
                  </a:rPr>
                  <a:t>Data Analysis</a:t>
                </a:r>
                <a:endParaRPr lang="en-US" sz="2200" dirty="0">
                  <a:solidFill>
                    <a:schemeClr val="bg1"/>
                  </a:solidFill>
                  <a:effectLst/>
                  <a:latin typeface="Century Gothic" panose="020B0502020202020204" pitchFamily="34" charset="0"/>
                </a:endParaRPr>
              </a:p>
            </p:txBody>
          </p:sp>
        </p:grpSp>
        <p:grpSp>
          <p:nvGrpSpPr>
            <p:cNvPr id="5" name="Group 4"/>
            <p:cNvGrpSpPr/>
            <p:nvPr/>
          </p:nvGrpSpPr>
          <p:grpSpPr>
            <a:xfrm>
              <a:off x="610642" y="3320585"/>
              <a:ext cx="2507364" cy="769441"/>
              <a:chOff x="558800" y="3320585"/>
              <a:chExt cx="2507364" cy="769441"/>
            </a:xfrm>
          </p:grpSpPr>
          <p:sp>
            <p:nvSpPr>
              <p:cNvPr id="15" name="Rectangle 14"/>
              <p:cNvSpPr/>
              <p:nvPr/>
            </p:nvSpPr>
            <p:spPr>
              <a:xfrm>
                <a:off x="558800" y="3382139"/>
                <a:ext cx="2507364" cy="646332"/>
              </a:xfrm>
              <a:prstGeom prst="rect">
                <a:avLst/>
              </a:prstGeom>
              <a:solidFill>
                <a:schemeClr val="bg1"/>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effectLst/>
                </a:endParaRPr>
              </a:p>
            </p:txBody>
          </p:sp>
          <p:sp>
            <p:nvSpPr>
              <p:cNvPr id="16" name="TextBox 15"/>
              <p:cNvSpPr txBox="1"/>
              <p:nvPr/>
            </p:nvSpPr>
            <p:spPr>
              <a:xfrm>
                <a:off x="651665" y="3320585"/>
                <a:ext cx="2321634" cy="769441"/>
              </a:xfrm>
              <a:prstGeom prst="rect">
                <a:avLst/>
              </a:prstGeom>
              <a:noFill/>
            </p:spPr>
            <p:txBody>
              <a:bodyPr wrap="square" rtlCol="0">
                <a:spAutoFit/>
              </a:bodyPr>
              <a:lstStyle/>
              <a:p>
                <a:pPr algn="ctr"/>
                <a:r>
                  <a:rPr lang="en-US" sz="2200" dirty="0" smtClean="0">
                    <a:solidFill>
                      <a:srgbClr val="0039A6"/>
                    </a:solidFill>
                    <a:effectLst/>
                    <a:latin typeface="Century Gothic" panose="020B0502020202020204" pitchFamily="34" charset="0"/>
                  </a:rPr>
                  <a:t>Data </a:t>
                </a:r>
              </a:p>
              <a:p>
                <a:pPr algn="ctr"/>
                <a:r>
                  <a:rPr lang="en-US" sz="2200" dirty="0">
                    <a:solidFill>
                      <a:srgbClr val="0039A6"/>
                    </a:solidFill>
                    <a:effectLst/>
                    <a:latin typeface="Century Gothic" panose="020B0502020202020204" pitchFamily="34" charset="0"/>
                  </a:rPr>
                  <a:t>I</a:t>
                </a:r>
                <a:r>
                  <a:rPr lang="en-US" sz="2200" dirty="0" smtClean="0">
                    <a:solidFill>
                      <a:srgbClr val="0039A6"/>
                    </a:solidFill>
                    <a:effectLst/>
                    <a:latin typeface="Century Gothic" panose="020B0502020202020204" pitchFamily="34" charset="0"/>
                  </a:rPr>
                  <a:t>nterpretation</a:t>
                </a:r>
                <a:endParaRPr lang="en-US" sz="2200" dirty="0">
                  <a:solidFill>
                    <a:srgbClr val="0039A6"/>
                  </a:solidFill>
                  <a:effectLst/>
                  <a:latin typeface="Century Gothic" panose="020B0502020202020204" pitchFamily="34" charset="0"/>
                </a:endParaRPr>
              </a:p>
            </p:txBody>
          </p:sp>
        </p:grpSp>
        <p:grpSp>
          <p:nvGrpSpPr>
            <p:cNvPr id="21" name="Group 20"/>
            <p:cNvGrpSpPr/>
            <p:nvPr/>
          </p:nvGrpSpPr>
          <p:grpSpPr>
            <a:xfrm>
              <a:off x="610642" y="4201524"/>
              <a:ext cx="2507364" cy="769441"/>
              <a:chOff x="662485" y="4201524"/>
              <a:chExt cx="2507364" cy="769441"/>
            </a:xfrm>
          </p:grpSpPr>
          <p:sp>
            <p:nvSpPr>
              <p:cNvPr id="17" name="Rectangle 16"/>
              <p:cNvSpPr/>
              <p:nvPr/>
            </p:nvSpPr>
            <p:spPr>
              <a:xfrm>
                <a:off x="662485" y="4263078"/>
                <a:ext cx="2507364" cy="646332"/>
              </a:xfrm>
              <a:prstGeom prst="rect">
                <a:avLst/>
              </a:prstGeom>
              <a:solidFill>
                <a:srgbClr val="0039A6"/>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effectLst/>
                </a:endParaRPr>
              </a:p>
            </p:txBody>
          </p:sp>
          <p:sp>
            <p:nvSpPr>
              <p:cNvPr id="18" name="TextBox 17"/>
              <p:cNvSpPr txBox="1"/>
              <p:nvPr/>
            </p:nvSpPr>
            <p:spPr>
              <a:xfrm>
                <a:off x="755350" y="4201524"/>
                <a:ext cx="2321634" cy="769441"/>
              </a:xfrm>
              <a:prstGeom prst="rect">
                <a:avLst/>
              </a:prstGeom>
              <a:noFill/>
            </p:spPr>
            <p:txBody>
              <a:bodyPr wrap="square" rtlCol="0">
                <a:spAutoFit/>
              </a:bodyPr>
              <a:lstStyle/>
              <a:p>
                <a:pPr algn="ctr"/>
                <a:r>
                  <a:rPr lang="en-US" sz="2200" dirty="0" smtClean="0">
                    <a:solidFill>
                      <a:schemeClr val="bg1"/>
                    </a:solidFill>
                    <a:effectLst/>
                    <a:latin typeface="Century Gothic" panose="020B0502020202020204" pitchFamily="34" charset="0"/>
                  </a:rPr>
                  <a:t>Data </a:t>
                </a:r>
              </a:p>
              <a:p>
                <a:pPr algn="ctr"/>
                <a:r>
                  <a:rPr lang="en-US" sz="2200" dirty="0">
                    <a:solidFill>
                      <a:schemeClr val="bg1"/>
                    </a:solidFill>
                    <a:effectLst/>
                    <a:latin typeface="Century Gothic" panose="020B0502020202020204" pitchFamily="34" charset="0"/>
                  </a:rPr>
                  <a:t>D</a:t>
                </a:r>
                <a:r>
                  <a:rPr lang="en-US" sz="2200" dirty="0" smtClean="0">
                    <a:solidFill>
                      <a:schemeClr val="bg1"/>
                    </a:solidFill>
                    <a:effectLst/>
                    <a:latin typeface="Century Gothic" panose="020B0502020202020204" pitchFamily="34" charset="0"/>
                  </a:rPr>
                  <a:t>issemination</a:t>
                </a:r>
                <a:endParaRPr lang="en-US" sz="2200" dirty="0">
                  <a:solidFill>
                    <a:schemeClr val="bg1"/>
                  </a:solidFill>
                  <a:effectLst/>
                  <a:latin typeface="Century Gothic" panose="020B0502020202020204" pitchFamily="34" charset="0"/>
                </a:endParaRPr>
              </a:p>
            </p:txBody>
          </p:sp>
        </p:grpSp>
        <p:grpSp>
          <p:nvGrpSpPr>
            <p:cNvPr id="24" name="Group 23"/>
            <p:cNvGrpSpPr/>
            <p:nvPr/>
          </p:nvGrpSpPr>
          <p:grpSpPr>
            <a:xfrm>
              <a:off x="610642" y="5039723"/>
              <a:ext cx="2507364" cy="646332"/>
              <a:chOff x="610642" y="5039723"/>
              <a:chExt cx="2507364" cy="646332"/>
            </a:xfrm>
          </p:grpSpPr>
          <p:sp>
            <p:nvSpPr>
              <p:cNvPr id="19" name="Rectangle 18"/>
              <p:cNvSpPr/>
              <p:nvPr/>
            </p:nvSpPr>
            <p:spPr>
              <a:xfrm>
                <a:off x="610642" y="5039723"/>
                <a:ext cx="2507364" cy="646332"/>
              </a:xfrm>
              <a:prstGeom prst="rect">
                <a:avLst/>
              </a:prstGeom>
              <a:solidFill>
                <a:srgbClr val="0039A6"/>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effectLst/>
                </a:endParaRPr>
              </a:p>
            </p:txBody>
          </p:sp>
          <p:sp>
            <p:nvSpPr>
              <p:cNvPr id="20" name="TextBox 19"/>
              <p:cNvSpPr txBox="1"/>
              <p:nvPr/>
            </p:nvSpPr>
            <p:spPr>
              <a:xfrm>
                <a:off x="703507" y="5147446"/>
                <a:ext cx="2321634" cy="430887"/>
              </a:xfrm>
              <a:prstGeom prst="rect">
                <a:avLst/>
              </a:prstGeom>
              <a:noFill/>
            </p:spPr>
            <p:txBody>
              <a:bodyPr wrap="square" rtlCol="0">
                <a:spAutoFit/>
              </a:bodyPr>
              <a:lstStyle/>
              <a:p>
                <a:pPr algn="ctr"/>
                <a:r>
                  <a:rPr lang="en-US" sz="2200" dirty="0" smtClean="0">
                    <a:solidFill>
                      <a:schemeClr val="bg1"/>
                    </a:solidFill>
                    <a:effectLst/>
                    <a:latin typeface="Century Gothic" panose="020B0502020202020204" pitchFamily="34" charset="0"/>
                  </a:rPr>
                  <a:t>Link to Action</a:t>
                </a:r>
                <a:endParaRPr lang="en-US" sz="2200" dirty="0">
                  <a:solidFill>
                    <a:schemeClr val="bg1"/>
                  </a:solidFill>
                  <a:effectLst/>
                  <a:latin typeface="Century Gothic" panose="020B0502020202020204" pitchFamily="34" charset="0"/>
                </a:endParaRPr>
              </a:p>
            </p:txBody>
          </p:sp>
        </p:grpSp>
      </p:grpSp>
      <p:sp>
        <p:nvSpPr>
          <p:cNvPr id="26" name="Slide Number Placeholder 2"/>
          <p:cNvSpPr>
            <a:spLocks noGrp="1"/>
          </p:cNvSpPr>
          <p:nvPr>
            <p:ph type="sldNum" sz="quarter" idx="12"/>
          </p:nvPr>
        </p:nvSpPr>
        <p:spPr>
          <a:xfrm>
            <a:off x="6594475" y="6181725"/>
            <a:ext cx="2133600" cy="476250"/>
          </a:xfrm>
          <a:prstGeom prst="rect">
            <a:avLst/>
          </a:prstGeom>
        </p:spPr>
        <p:txBody>
          <a:bodyPr/>
          <a:lstStyle>
            <a:lvl1pPr>
              <a:defRPr i="0">
                <a:effectLst/>
              </a:defRPr>
            </a:lvl1pPr>
          </a:lstStyle>
          <a:p>
            <a:pPr algn="r">
              <a:defRPr/>
            </a:pPr>
            <a:fld id="{B8477CA6-37AB-49C2-B88B-8C89FDB7A7DF}" type="slidenum">
              <a:rPr lang="en-US" sz="1200" smtClean="0">
                <a:latin typeface="Arial" panose="020B0604020202020204" pitchFamily="34" charset="0"/>
                <a:cs typeface="Arial" panose="020B0604020202020204" pitchFamily="34" charset="0"/>
              </a:rPr>
              <a:pPr algn="r">
                <a:defRPr/>
              </a:pPr>
              <a:t>38</a:t>
            </a:fld>
            <a:endParaRPr lang="en-US" sz="1200"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558800" y="1574800"/>
            <a:ext cx="7975600" cy="0"/>
          </a:xfrm>
          <a:prstGeom prst="line">
            <a:avLst/>
          </a:prstGeom>
          <a:ln>
            <a:solidFill>
              <a:schemeClr val="tx1">
                <a:lumMod val="60000"/>
                <a:lumOff val="40000"/>
              </a:schemeClr>
            </a:solidFill>
          </a:ln>
        </p:spPr>
        <p:style>
          <a:lnRef idx="3">
            <a:schemeClr val="accent5"/>
          </a:lnRef>
          <a:fillRef idx="0">
            <a:schemeClr val="accent5"/>
          </a:fillRef>
          <a:effectRef idx="2">
            <a:schemeClr val="accent5"/>
          </a:effectRef>
          <a:fontRef idx="minor">
            <a:schemeClr val="tx1"/>
          </a:fontRef>
        </p:style>
      </p:cxnSp>
      <p:sp>
        <p:nvSpPr>
          <p:cNvPr id="6" name="TextBox 5"/>
          <p:cNvSpPr txBox="1"/>
          <p:nvPr/>
        </p:nvSpPr>
        <p:spPr>
          <a:xfrm>
            <a:off x="558800" y="525839"/>
            <a:ext cx="7975600" cy="1015663"/>
          </a:xfrm>
          <a:prstGeom prst="rect">
            <a:avLst/>
          </a:prstGeom>
          <a:noFill/>
          <a:effectLst>
            <a:outerShdw blurRad="50800" dist="38100" dir="8100000" algn="tr" rotWithShape="0">
              <a:prstClr val="black">
                <a:alpha val="40000"/>
              </a:prstClr>
            </a:outerShdw>
          </a:effectLst>
        </p:spPr>
        <p:txBody>
          <a:bodyPr wrap="square">
            <a:spAutoFit/>
          </a:bodyPr>
          <a:lstStyle/>
          <a:p>
            <a:pPr algn="ctr" fontAlgn="auto">
              <a:spcBef>
                <a:spcPts val="0"/>
              </a:spcBef>
              <a:spcAft>
                <a:spcPts val="0"/>
              </a:spcAft>
              <a:defRPr/>
            </a:pPr>
            <a:r>
              <a:rPr lang="en-US" sz="3000" dirty="0" smtClean="0">
                <a:solidFill>
                  <a:schemeClr val="tx1">
                    <a:lumMod val="60000"/>
                    <a:lumOff val="40000"/>
                  </a:schemeClr>
                </a:solidFill>
                <a:effectLst/>
                <a:latin typeface="Century Gothic" panose="020B0502020202020204" pitchFamily="34" charset="0"/>
                <a:cs typeface="+mn-cs"/>
              </a:rPr>
              <a:t>What Can Account for an </a:t>
            </a:r>
          </a:p>
          <a:p>
            <a:pPr algn="ctr" fontAlgn="auto">
              <a:spcBef>
                <a:spcPts val="0"/>
              </a:spcBef>
              <a:spcAft>
                <a:spcPts val="0"/>
              </a:spcAft>
              <a:defRPr/>
            </a:pPr>
            <a:r>
              <a:rPr lang="en-US" sz="3000" dirty="0" smtClean="0">
                <a:solidFill>
                  <a:schemeClr val="tx1">
                    <a:lumMod val="60000"/>
                    <a:lumOff val="40000"/>
                  </a:schemeClr>
                </a:solidFill>
                <a:effectLst/>
                <a:latin typeface="Century Gothic" panose="020B0502020202020204" pitchFamily="34" charset="0"/>
                <a:cs typeface="+mn-cs"/>
              </a:rPr>
              <a:t>Apparent Increase in Cases?</a:t>
            </a:r>
            <a:endParaRPr lang="en-US" sz="3000" dirty="0">
              <a:solidFill>
                <a:schemeClr val="tx1">
                  <a:lumMod val="60000"/>
                  <a:lumOff val="40000"/>
                </a:schemeClr>
              </a:solidFill>
              <a:effectLst/>
              <a:latin typeface="Century Gothic" panose="020B0502020202020204" pitchFamily="34" charset="0"/>
              <a:cs typeface="+mn-cs"/>
            </a:endParaRPr>
          </a:p>
        </p:txBody>
      </p:sp>
      <p:sp>
        <p:nvSpPr>
          <p:cNvPr id="7" name="Rectangle 6" descr="An exerpt of a New York Times article explaining that the increase in the number of E. coli cases is probably the result of more laboratories testing for the pathogen." title="Exerpt of New York Times Article"/>
          <p:cNvSpPr/>
          <p:nvPr/>
        </p:nvSpPr>
        <p:spPr>
          <a:xfrm>
            <a:off x="419100" y="546100"/>
            <a:ext cx="8178800" cy="5270500"/>
          </a:xfrm>
          <a:prstGeom prst="rect">
            <a:avLst/>
          </a:prstGeom>
          <a:ln w="22225">
            <a:solidFill>
              <a:srgbClr val="0039A6"/>
            </a:solidFill>
          </a:ln>
          <a:effectLst>
            <a:outerShdw blurRad="50800" dist="38100" algn="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3116" r="2958"/>
          <a:stretch/>
        </p:blipFill>
        <p:spPr bwMode="auto">
          <a:xfrm>
            <a:off x="530352" y="2209800"/>
            <a:ext cx="7915148" cy="3082515"/>
          </a:xfrm>
          <a:prstGeom prst="rect">
            <a:avLst/>
          </a:prstGeom>
          <a:ln>
            <a:noFill/>
          </a:ln>
          <a:effectLst/>
          <a:extLst>
            <a:ext uri="{909E8E84-426E-40DD-AFC4-6F175D3DCCD1}">
              <a14:hiddenFill xmlns:a14="http://schemas.microsoft.com/office/drawing/2010/main">
                <a:solidFill>
                  <a:schemeClr val="accent1"/>
                </a:solidFill>
              </a14:hiddenFill>
            </a:ext>
          </a:extLst>
        </p:spPr>
      </p:pic>
      <p:cxnSp>
        <p:nvCxnSpPr>
          <p:cNvPr id="10" name="Straight Connector 9"/>
          <p:cNvCxnSpPr/>
          <p:nvPr/>
        </p:nvCxnSpPr>
        <p:spPr>
          <a:xfrm>
            <a:off x="2363922" y="1913578"/>
            <a:ext cx="4406900" cy="0"/>
          </a:xfrm>
          <a:prstGeom prst="line">
            <a:avLst/>
          </a:prstGeom>
          <a:ln w="25400">
            <a:solidFill>
              <a:srgbClr val="0039A6"/>
            </a:solidFill>
          </a:ln>
          <a:effectLst/>
        </p:spPr>
        <p:style>
          <a:lnRef idx="3">
            <a:schemeClr val="accent1"/>
          </a:lnRef>
          <a:fillRef idx="0">
            <a:schemeClr val="accent1"/>
          </a:fillRef>
          <a:effectRef idx="2">
            <a:schemeClr val="accent1"/>
          </a:effectRef>
          <a:fontRef idx="minor">
            <a:schemeClr val="tx1"/>
          </a:fontRef>
        </p:style>
      </p:cxnSp>
      <p:pic>
        <p:nvPicPr>
          <p:cNvPr id="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9474" y="609600"/>
            <a:ext cx="1645920" cy="349871"/>
          </a:xfrm>
          <a:prstGeom prst="rect">
            <a:avLst/>
          </a:prstGeom>
          <a:ln>
            <a:noFill/>
          </a:ln>
          <a:effectLst>
            <a:outerShdw blurRad="292100" dist="139700" dir="2700000" algn="tl" rotWithShape="0">
              <a:srgbClr val="333333">
                <a:alpha val="65000"/>
              </a:srgbClr>
            </a:outerShdw>
          </a:effectLst>
          <a:extLst/>
        </p:spPr>
      </p:pic>
      <p:sp>
        <p:nvSpPr>
          <p:cNvPr id="12" name="TextBox 11"/>
          <p:cNvSpPr txBox="1"/>
          <p:nvPr/>
        </p:nvSpPr>
        <p:spPr>
          <a:xfrm>
            <a:off x="2245394" y="1033670"/>
            <a:ext cx="4643957" cy="830997"/>
          </a:xfrm>
          <a:prstGeom prst="rect">
            <a:avLst/>
          </a:prstGeom>
          <a:solidFill>
            <a:schemeClr val="bg1"/>
          </a:solidFill>
        </p:spPr>
        <p:txBody>
          <a:bodyPr wrap="square" rtlCol="0">
            <a:spAutoFit/>
          </a:bodyPr>
          <a:lstStyle/>
          <a:p>
            <a:pPr algn="ctr"/>
            <a:r>
              <a:rPr lang="en-US" sz="2400" dirty="0" smtClean="0">
                <a:solidFill>
                  <a:srgbClr val="000000"/>
                </a:solidFill>
                <a:effectLst/>
                <a:latin typeface="Gisha" panose="020B0502040204020203" pitchFamily="34" charset="-79"/>
                <a:cs typeface="Gisha" panose="020B0502040204020203" pitchFamily="34" charset="-79"/>
              </a:rPr>
              <a:t>Number of Rare </a:t>
            </a:r>
            <a:r>
              <a:rPr lang="en-US" sz="2400" i="1" dirty="0" smtClean="0">
                <a:solidFill>
                  <a:srgbClr val="000000"/>
                </a:solidFill>
                <a:effectLst/>
                <a:latin typeface="Gisha" panose="020B0502040204020203" pitchFamily="34" charset="-79"/>
                <a:cs typeface="Gisha" panose="020B0502040204020203" pitchFamily="34" charset="-79"/>
              </a:rPr>
              <a:t>E. Coli </a:t>
            </a:r>
            <a:r>
              <a:rPr lang="en-US" sz="2400" dirty="0" smtClean="0">
                <a:solidFill>
                  <a:srgbClr val="000000"/>
                </a:solidFill>
                <a:effectLst/>
                <a:latin typeface="Gisha" panose="020B0502040204020203" pitchFamily="34" charset="-79"/>
                <a:cs typeface="Gisha" panose="020B0502040204020203" pitchFamily="34" charset="-79"/>
              </a:rPr>
              <a:t>Cases </a:t>
            </a:r>
            <a:endParaRPr lang="en-US" sz="2400" dirty="0">
              <a:solidFill>
                <a:srgbClr val="000000"/>
              </a:solidFill>
              <a:effectLst/>
              <a:latin typeface="Gisha" panose="020B0502040204020203" pitchFamily="34" charset="-79"/>
              <a:cs typeface="Gisha" panose="020B0502040204020203" pitchFamily="34" charset="-79"/>
            </a:endParaRPr>
          </a:p>
          <a:p>
            <a:pPr algn="ctr"/>
            <a:r>
              <a:rPr lang="en-US" sz="2400" dirty="0" smtClean="0">
                <a:solidFill>
                  <a:srgbClr val="000000"/>
                </a:solidFill>
                <a:effectLst/>
                <a:latin typeface="Gisha" panose="020B0502040204020203" pitchFamily="34" charset="-79"/>
                <a:cs typeface="Gisha" panose="020B0502040204020203" pitchFamily="34" charset="-79"/>
              </a:rPr>
              <a:t>In U.S. Rose Last Year</a:t>
            </a:r>
            <a:endParaRPr lang="en-US" sz="2400" dirty="0">
              <a:solidFill>
                <a:srgbClr val="000000"/>
              </a:solidFill>
              <a:effectLst/>
              <a:latin typeface="Gisha" panose="020B0502040204020203" pitchFamily="34" charset="-79"/>
              <a:cs typeface="Gisha" panose="020B0502040204020203" pitchFamily="34" charset="-79"/>
            </a:endParaRPr>
          </a:p>
        </p:txBody>
      </p:sp>
      <p:sp>
        <p:nvSpPr>
          <p:cNvPr id="13" name="Rectangle 12"/>
          <p:cNvSpPr/>
          <p:nvPr/>
        </p:nvSpPr>
        <p:spPr>
          <a:xfrm>
            <a:off x="599474" y="4248707"/>
            <a:ext cx="5306025" cy="228043"/>
          </a:xfrm>
          <a:prstGeom prst="rect">
            <a:avLst/>
          </a:prstGeom>
          <a:solidFill>
            <a:srgbClr val="FFFF00">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4" name="Rectangle 13"/>
          <p:cNvSpPr/>
          <p:nvPr/>
        </p:nvSpPr>
        <p:spPr>
          <a:xfrm>
            <a:off x="7285197" y="3952875"/>
            <a:ext cx="798629" cy="228599"/>
          </a:xfrm>
          <a:prstGeom prst="rect">
            <a:avLst/>
          </a:prstGeom>
          <a:solidFill>
            <a:srgbClr val="FFFF00">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5" name="Slide Number Placeholder 2"/>
          <p:cNvSpPr>
            <a:spLocks noGrp="1"/>
          </p:cNvSpPr>
          <p:nvPr>
            <p:ph type="sldNum" sz="quarter" idx="12"/>
          </p:nvPr>
        </p:nvSpPr>
        <p:spPr>
          <a:xfrm>
            <a:off x="6594475" y="6181725"/>
            <a:ext cx="2133600" cy="476250"/>
          </a:xfrm>
          <a:prstGeom prst="rect">
            <a:avLst/>
          </a:prstGeom>
        </p:spPr>
        <p:txBody>
          <a:bodyPr/>
          <a:lstStyle>
            <a:lvl1pPr>
              <a:defRPr i="0">
                <a:effectLst/>
              </a:defRPr>
            </a:lvl1pPr>
          </a:lstStyle>
          <a:p>
            <a:pPr algn="r">
              <a:defRPr/>
            </a:pPr>
            <a:fld id="{B8477CA6-37AB-49C2-B88B-8C89FDB7A7DF}" type="slidenum">
              <a:rPr lang="en-US" sz="1200" smtClean="0">
                <a:latin typeface="Arial" panose="020B0604020202020204" pitchFamily="34" charset="0"/>
                <a:cs typeface="Arial" panose="020B0604020202020204" pitchFamily="34" charset="0"/>
              </a:rPr>
              <a:pPr algn="r">
                <a:defRPr/>
              </a:pPr>
              <a:t>39</a:t>
            </a:fld>
            <a:endParaRPr lang="en-US" sz="1200" dirty="0">
              <a:latin typeface="Arial" panose="020B0604020202020204" pitchFamily="34" charset="0"/>
              <a:cs typeface="Arial" panose="020B0604020202020204" pitchFamily="34" charset="0"/>
            </a:endParaRPr>
          </a:p>
        </p:txBody>
      </p:sp>
      <p:cxnSp>
        <p:nvCxnSpPr>
          <p:cNvPr id="17" name="Straight Connector 16"/>
          <p:cNvCxnSpPr/>
          <p:nvPr/>
        </p:nvCxnSpPr>
        <p:spPr>
          <a:xfrm>
            <a:off x="599474" y="4491019"/>
            <a:ext cx="5306025" cy="0"/>
          </a:xfrm>
          <a:prstGeom prst="line">
            <a:avLst/>
          </a:prstGeom>
          <a:ln w="22225">
            <a:solidFill>
              <a:srgbClr val="0A0A0A"/>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7285197" y="4181474"/>
            <a:ext cx="798629" cy="0"/>
          </a:xfrm>
          <a:prstGeom prst="line">
            <a:avLst/>
          </a:prstGeom>
          <a:ln w="22225">
            <a:solidFill>
              <a:srgbClr val="0A0A0A"/>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419100" y="5999157"/>
            <a:ext cx="7846126" cy="430887"/>
          </a:xfrm>
          <a:prstGeom prst="rect">
            <a:avLst/>
          </a:prstGeom>
        </p:spPr>
        <p:txBody>
          <a:bodyPr wrap="square">
            <a:spAutoFit/>
          </a:bodyPr>
          <a:lstStyle/>
          <a:p>
            <a:r>
              <a:rPr lang="en-US" sz="1050" dirty="0" smtClean="0">
                <a:effectLst/>
                <a:latin typeface="Arial" panose="020B0604020202020204" pitchFamily="34" charset="0"/>
                <a:cs typeface="Arial" panose="020B0604020202020204" pitchFamily="34" charset="0"/>
              </a:rPr>
              <a:t>Neuman, W. </a:t>
            </a:r>
            <a:r>
              <a:rPr lang="en-US" sz="1050" dirty="0">
                <a:effectLst/>
                <a:latin typeface="Arial" panose="020B0604020202020204" pitchFamily="34" charset="0"/>
                <a:cs typeface="Arial" panose="020B0604020202020204" pitchFamily="34" charset="0"/>
              </a:rPr>
              <a:t>Rare E. Coli Cases Rose In the U.S. Last </a:t>
            </a:r>
            <a:r>
              <a:rPr lang="en-US" sz="1050" dirty="0" smtClean="0">
                <a:effectLst/>
                <a:latin typeface="Arial" panose="020B0604020202020204" pitchFamily="34" charset="0"/>
                <a:cs typeface="Arial" panose="020B0604020202020204" pitchFamily="34" charset="0"/>
              </a:rPr>
              <a:t>Year.</a:t>
            </a:r>
            <a:r>
              <a:rPr lang="en-US" sz="1050" i="1" dirty="0" smtClean="0">
                <a:effectLst/>
                <a:latin typeface="Arial" panose="020B0604020202020204" pitchFamily="34" charset="0"/>
                <a:cs typeface="Arial" panose="020B0604020202020204" pitchFamily="34" charset="0"/>
              </a:rPr>
              <a:t> New York Times</a:t>
            </a:r>
            <a:r>
              <a:rPr lang="en-US" sz="1050" dirty="0" smtClean="0">
                <a:effectLst/>
                <a:latin typeface="Arial" panose="020B0604020202020204" pitchFamily="34" charset="0"/>
                <a:cs typeface="Arial" panose="020B0604020202020204" pitchFamily="34" charset="0"/>
              </a:rPr>
              <a:t> June </a:t>
            </a:r>
            <a:r>
              <a:rPr lang="en-US" sz="1050" dirty="0">
                <a:effectLst/>
                <a:latin typeface="Arial" panose="020B0604020202020204" pitchFamily="34" charset="0"/>
                <a:cs typeface="Arial" panose="020B0604020202020204" pitchFamily="34" charset="0"/>
              </a:rPr>
              <a:t>7, </a:t>
            </a:r>
            <a:r>
              <a:rPr lang="en-US" sz="1050" dirty="0" smtClean="0">
                <a:effectLst/>
                <a:latin typeface="Arial" panose="020B0604020202020204" pitchFamily="34" charset="0"/>
                <a:cs typeface="Arial" panose="020B0604020202020204" pitchFamily="34" charset="0"/>
              </a:rPr>
              <a:t>2011. http://www.nytimes.com. Accessed July 9, 2014.</a:t>
            </a:r>
            <a:endParaRPr lang="en-US" sz="105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711656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754392" y="1168878"/>
            <a:ext cx="5718412" cy="656809"/>
          </a:xfrm>
          <a:prstGeom prst="rect">
            <a:avLst/>
          </a:prstGeom>
        </p:spPr>
        <p:txBody>
          <a:bodyPr anchor="b" anchorCtr="0">
            <a:noAutofit/>
          </a:bodyPr>
          <a:lstStyle>
            <a:lvl1pPr algn="ctr" defTabSz="914400" rtl="0" eaLnBrk="1" latinLnBrk="0" hangingPunct="1">
              <a:lnSpc>
                <a:spcPts val="3000"/>
              </a:lnSpc>
              <a:spcBef>
                <a:spcPct val="0"/>
              </a:spcBef>
              <a:buNone/>
              <a:defRPr sz="2800" b="1" kern="1200" baseline="0">
                <a:solidFill>
                  <a:schemeClr val="tx1"/>
                </a:solidFill>
                <a:effectLst/>
                <a:latin typeface="+mj-lt"/>
                <a:ea typeface="+mj-ea"/>
                <a:cs typeface="+mj-cs"/>
              </a:defRPr>
            </a:lvl1pPr>
          </a:lstStyle>
          <a:p>
            <a:pPr fontAlgn="auto">
              <a:spcAft>
                <a:spcPts val="0"/>
              </a:spcAft>
              <a:defRPr/>
            </a:pPr>
            <a:r>
              <a:rPr lang="en-US" dirty="0" smtClean="0">
                <a:ln w="900" cmpd="sng">
                  <a:solidFill>
                    <a:schemeClr val="accent1">
                      <a:satMod val="190000"/>
                      <a:alpha val="55000"/>
                    </a:schemeClr>
                  </a:solidFill>
                  <a:prstDash val="solid"/>
                </a:ln>
                <a:solidFill>
                  <a:srgbClr val="0039A6"/>
                </a:solidFill>
                <a:latin typeface="Century Gothic" panose="020B0502020202020204" pitchFamily="34" charset="0"/>
              </a:rPr>
              <a:t/>
            </a:r>
            <a:br>
              <a:rPr lang="en-US" dirty="0" smtClean="0">
                <a:ln w="900" cmpd="sng">
                  <a:solidFill>
                    <a:schemeClr val="accent1">
                      <a:satMod val="190000"/>
                      <a:alpha val="55000"/>
                    </a:schemeClr>
                  </a:solidFill>
                  <a:prstDash val="solid"/>
                </a:ln>
                <a:solidFill>
                  <a:srgbClr val="0039A6"/>
                </a:solidFill>
                <a:latin typeface="Century Gothic" panose="020B0502020202020204" pitchFamily="34" charset="0"/>
              </a:rPr>
            </a:br>
            <a:r>
              <a:rPr lang="en-US" sz="3200" b="0" dirty="0" smtClean="0">
                <a:solidFill>
                  <a:srgbClr val="0039A6"/>
                </a:solidFill>
                <a:latin typeface="Century Gothic" panose="020B0502020202020204" pitchFamily="34" charset="0"/>
              </a:rPr>
              <a:t>A Public Health Approach</a:t>
            </a:r>
            <a:endParaRPr lang="en-US" sz="3200" b="0" dirty="0">
              <a:solidFill>
                <a:srgbClr val="0039A6"/>
              </a:solidFill>
              <a:latin typeface="Century Gothic" panose="020B0502020202020204" pitchFamily="34" charset="0"/>
            </a:endParaRPr>
          </a:p>
        </p:txBody>
      </p:sp>
      <p:sp>
        <p:nvSpPr>
          <p:cNvPr id="11" name="TextBox 10"/>
          <p:cNvSpPr txBox="1"/>
          <p:nvPr/>
        </p:nvSpPr>
        <p:spPr>
          <a:xfrm>
            <a:off x="2912005" y="723441"/>
            <a:ext cx="3276600" cy="584775"/>
          </a:xfrm>
          <a:prstGeom prst="rect">
            <a:avLst/>
          </a:prstGeom>
          <a:noFill/>
        </p:spPr>
        <p:txBody>
          <a:bodyPr wrap="square" rtlCol="0">
            <a:spAutoFit/>
          </a:bodyPr>
          <a:lstStyle/>
          <a:p>
            <a:pPr algn="ctr"/>
            <a:r>
              <a:rPr lang="en-US" sz="3200" dirty="0" smtClean="0">
                <a:effectLst/>
                <a:latin typeface="Century Gothic" panose="020B0502020202020204" pitchFamily="34" charset="0"/>
              </a:rPr>
              <a:t>Topic 1</a:t>
            </a:r>
            <a:endParaRPr lang="en-US" sz="3200" dirty="0">
              <a:effectLst/>
              <a:latin typeface="Century Gothic" panose="020B0502020202020204" pitchFamily="34" charset="0"/>
            </a:endParaRPr>
          </a:p>
        </p:txBody>
      </p:sp>
      <p:sp>
        <p:nvSpPr>
          <p:cNvPr id="7" name="Slide Number Placeholder 2"/>
          <p:cNvSpPr>
            <a:spLocks noGrp="1"/>
          </p:cNvSpPr>
          <p:nvPr>
            <p:ph type="sldNum" sz="quarter" idx="12"/>
          </p:nvPr>
        </p:nvSpPr>
        <p:spPr>
          <a:xfrm>
            <a:off x="6594475" y="6181725"/>
            <a:ext cx="2133600" cy="476250"/>
          </a:xfrm>
          <a:prstGeom prst="rect">
            <a:avLst/>
          </a:prstGeom>
        </p:spPr>
        <p:txBody>
          <a:bodyPr/>
          <a:lstStyle>
            <a:lvl1pPr>
              <a:defRPr i="0">
                <a:effectLst/>
              </a:defRPr>
            </a:lvl1pPr>
          </a:lstStyle>
          <a:p>
            <a:pPr algn="r">
              <a:defRPr/>
            </a:pPr>
            <a:fld id="{B8477CA6-37AB-49C2-B88B-8C89FDB7A7DF}" type="slidenum">
              <a:rPr lang="en-US" sz="1200" smtClean="0">
                <a:latin typeface="Arial" panose="020B0604020202020204" pitchFamily="34" charset="0"/>
                <a:cs typeface="Arial" panose="020B0604020202020204" pitchFamily="34" charset="0"/>
              </a:rPr>
              <a:pPr algn="r">
                <a:defRPr/>
              </a:pPr>
              <a:t>4</a:t>
            </a:fld>
            <a:endParaRPr lang="en-US" sz="1200" dirty="0">
              <a:latin typeface="Arial" panose="020B0604020202020204" pitchFamily="34" charset="0"/>
              <a:cs typeface="Arial" panose="020B0604020202020204" pitchFamily="34" charset="0"/>
            </a:endParaRPr>
          </a:p>
        </p:txBody>
      </p:sp>
      <p:pic>
        <p:nvPicPr>
          <p:cNvPr id="4098" name="Picture 2" descr="Globe encircled by red arrow." title="Earth and Red Arro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8563" y="2062163"/>
            <a:ext cx="4206875" cy="3462337"/>
          </a:xfrm>
          <a:prstGeom prst="rect">
            <a:avLst/>
          </a:prstGeom>
          <a:solidFill>
            <a:schemeClr val="bg1"/>
          </a:solidFill>
          <a:ln w="25400">
            <a:solidFill>
              <a:schemeClr val="tx1"/>
            </a:solidFill>
            <a:miter lim="800000"/>
            <a:headEnd/>
            <a:tailEnd/>
          </a:ln>
          <a:effectLst/>
          <a:extLst/>
        </p:spPr>
      </p:pic>
    </p:spTree>
    <p:extLst>
      <p:ext uri="{BB962C8B-B14F-4D97-AF65-F5344CB8AC3E}">
        <p14:creationId xmlns:p14="http://schemas.microsoft.com/office/powerpoint/2010/main" val="29325763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558800" y="1219200"/>
            <a:ext cx="7975600" cy="0"/>
          </a:xfrm>
          <a:prstGeom prst="line">
            <a:avLst/>
          </a:prstGeom>
          <a:ln w="25400">
            <a:solidFill>
              <a:schemeClr val="tx1"/>
            </a:solidFill>
          </a:ln>
          <a:effectLst/>
        </p:spPr>
        <p:style>
          <a:lnRef idx="3">
            <a:schemeClr val="accent5"/>
          </a:lnRef>
          <a:fillRef idx="0">
            <a:schemeClr val="accent5"/>
          </a:fillRef>
          <a:effectRef idx="2">
            <a:schemeClr val="accent5"/>
          </a:effectRef>
          <a:fontRef idx="minor">
            <a:schemeClr val="tx1"/>
          </a:fontRef>
        </p:style>
      </p:cxnSp>
      <p:sp>
        <p:nvSpPr>
          <p:cNvPr id="2" name="Rectangle 1"/>
          <p:cNvSpPr/>
          <p:nvPr/>
        </p:nvSpPr>
        <p:spPr>
          <a:xfrm>
            <a:off x="4043878" y="1495270"/>
            <a:ext cx="4862616" cy="4487382"/>
          </a:xfrm>
          <a:prstGeom prst="rect">
            <a:avLst/>
          </a:prstGeom>
        </p:spPr>
        <p:txBody>
          <a:bodyPr wrap="square">
            <a:spAutoFit/>
          </a:bodyPr>
          <a:lstStyle/>
          <a:p>
            <a:pPr marL="342900" indent="-342900">
              <a:spcBef>
                <a:spcPct val="30000"/>
              </a:spcBef>
              <a:buFont typeface="Arial" panose="020B0604020202020204" pitchFamily="34" charset="0"/>
              <a:buChar char="•"/>
              <a:defRPr/>
            </a:pPr>
            <a:r>
              <a:rPr lang="en-US" sz="2400" dirty="0">
                <a:effectLst/>
                <a:latin typeface="Century Gothic" panose="020B0502020202020204" pitchFamily="34" charset="0"/>
              </a:rPr>
              <a:t>Health agency newsletters, bulletins, or </a:t>
            </a:r>
            <a:r>
              <a:rPr lang="en-US" sz="2400" dirty="0" smtClean="0">
                <a:effectLst/>
                <a:latin typeface="Century Gothic" panose="020B0502020202020204" pitchFamily="34" charset="0"/>
              </a:rPr>
              <a:t>alerts</a:t>
            </a:r>
            <a:br>
              <a:rPr lang="en-US" sz="2400" dirty="0" smtClean="0">
                <a:effectLst/>
                <a:latin typeface="Century Gothic" panose="020B0502020202020204" pitchFamily="34" charset="0"/>
              </a:rPr>
            </a:br>
            <a:endParaRPr lang="en-US" sz="2400" dirty="0">
              <a:effectLst/>
              <a:latin typeface="Century Gothic" panose="020B0502020202020204" pitchFamily="34" charset="0"/>
            </a:endParaRPr>
          </a:p>
          <a:p>
            <a:pPr marL="342900" indent="-342900">
              <a:spcBef>
                <a:spcPct val="30000"/>
              </a:spcBef>
              <a:buFont typeface="Arial" panose="020B0604020202020204" pitchFamily="34" charset="0"/>
              <a:buChar char="•"/>
              <a:defRPr/>
            </a:pPr>
            <a:r>
              <a:rPr lang="en-US" sz="2400" dirty="0" smtClean="0">
                <a:effectLst/>
                <a:latin typeface="Century Gothic" panose="020B0502020202020204" pitchFamily="34" charset="0"/>
              </a:rPr>
              <a:t>Surveillance </a:t>
            </a:r>
            <a:r>
              <a:rPr lang="en-US" sz="2400" dirty="0">
                <a:effectLst/>
                <a:latin typeface="Century Gothic" panose="020B0502020202020204" pitchFamily="34" charset="0"/>
              </a:rPr>
              <a:t>summaries and </a:t>
            </a:r>
            <a:r>
              <a:rPr lang="en-US" sz="2400" dirty="0" smtClean="0">
                <a:effectLst/>
                <a:latin typeface="Century Gothic" panose="020B0502020202020204" pitchFamily="34" charset="0"/>
              </a:rPr>
              <a:t>reports</a:t>
            </a:r>
            <a:br>
              <a:rPr lang="en-US" sz="2400" dirty="0" smtClean="0">
                <a:effectLst/>
                <a:latin typeface="Century Gothic" panose="020B0502020202020204" pitchFamily="34" charset="0"/>
              </a:rPr>
            </a:br>
            <a:endParaRPr lang="en-US" sz="2400" dirty="0">
              <a:effectLst/>
              <a:latin typeface="Century Gothic" panose="020B0502020202020204" pitchFamily="34" charset="0"/>
            </a:endParaRPr>
          </a:p>
          <a:p>
            <a:pPr marL="342900" indent="-342900">
              <a:spcBef>
                <a:spcPct val="30000"/>
              </a:spcBef>
              <a:buFont typeface="Arial" panose="020B0604020202020204" pitchFamily="34" charset="0"/>
              <a:buChar char="•"/>
              <a:defRPr/>
            </a:pPr>
            <a:r>
              <a:rPr lang="en-US" sz="2400" dirty="0" smtClean="0">
                <a:effectLst/>
                <a:latin typeface="Century Gothic" panose="020B0502020202020204" pitchFamily="34" charset="0"/>
              </a:rPr>
              <a:t>Medical </a:t>
            </a:r>
            <a:r>
              <a:rPr lang="en-US" sz="2400" dirty="0">
                <a:effectLst/>
                <a:latin typeface="Century Gothic" panose="020B0502020202020204" pitchFamily="34" charset="0"/>
              </a:rPr>
              <a:t>and epidemiologic journal </a:t>
            </a:r>
            <a:r>
              <a:rPr lang="en-US" sz="2400" dirty="0" smtClean="0">
                <a:effectLst/>
                <a:latin typeface="Century Gothic" panose="020B0502020202020204" pitchFamily="34" charset="0"/>
              </a:rPr>
              <a:t>articles</a:t>
            </a:r>
            <a:br>
              <a:rPr lang="en-US" sz="2400" dirty="0" smtClean="0">
                <a:effectLst/>
                <a:latin typeface="Century Gothic" panose="020B0502020202020204" pitchFamily="34" charset="0"/>
              </a:rPr>
            </a:br>
            <a:endParaRPr lang="en-US" sz="2400" dirty="0">
              <a:effectLst/>
              <a:latin typeface="Century Gothic" panose="020B0502020202020204" pitchFamily="34" charset="0"/>
            </a:endParaRPr>
          </a:p>
          <a:p>
            <a:pPr marL="342900" indent="-342900">
              <a:spcBef>
                <a:spcPct val="30000"/>
              </a:spcBef>
              <a:buFont typeface="Arial" panose="020B0604020202020204" pitchFamily="34" charset="0"/>
              <a:buChar char="•"/>
              <a:defRPr/>
            </a:pPr>
            <a:r>
              <a:rPr lang="en-US" sz="2400" dirty="0" smtClean="0">
                <a:effectLst/>
                <a:latin typeface="Century Gothic" panose="020B0502020202020204" pitchFamily="34" charset="0"/>
              </a:rPr>
              <a:t>Press </a:t>
            </a:r>
            <a:r>
              <a:rPr lang="en-US" sz="2400" dirty="0">
                <a:effectLst/>
                <a:latin typeface="Century Gothic" panose="020B0502020202020204" pitchFamily="34" charset="0"/>
              </a:rPr>
              <a:t>releases and social media</a:t>
            </a:r>
          </a:p>
        </p:txBody>
      </p:sp>
      <p:sp>
        <p:nvSpPr>
          <p:cNvPr id="8" name="TextBox 7"/>
          <p:cNvSpPr txBox="1"/>
          <p:nvPr/>
        </p:nvSpPr>
        <p:spPr>
          <a:xfrm>
            <a:off x="2603599" y="516583"/>
            <a:ext cx="3886000" cy="584775"/>
          </a:xfrm>
          <a:prstGeom prst="rect">
            <a:avLst/>
          </a:prstGeom>
          <a:noFill/>
        </p:spPr>
        <p:txBody>
          <a:bodyPr wrap="none" rtlCol="0">
            <a:spAutoFit/>
          </a:bodyPr>
          <a:lstStyle/>
          <a:p>
            <a:pPr algn="ctr"/>
            <a:r>
              <a:rPr lang="en-US" sz="3200" dirty="0" smtClean="0">
                <a:effectLst/>
                <a:latin typeface="Century Gothic" panose="020B0502020202020204" pitchFamily="34" charset="0"/>
              </a:rPr>
              <a:t> </a:t>
            </a:r>
            <a:r>
              <a:rPr lang="en-US" sz="3000" dirty="0" smtClean="0">
                <a:effectLst/>
                <a:latin typeface="Century Gothic" panose="020B0502020202020204" pitchFamily="34" charset="0"/>
              </a:rPr>
              <a:t>Data Dissemination</a:t>
            </a:r>
            <a:endParaRPr lang="en-US" sz="3000" dirty="0">
              <a:effectLst/>
              <a:latin typeface="Century Gothic" panose="020B0502020202020204" pitchFamily="34" charset="0"/>
            </a:endParaRPr>
          </a:p>
        </p:txBody>
      </p:sp>
      <p:cxnSp>
        <p:nvCxnSpPr>
          <p:cNvPr id="9" name="Straight Connector 8"/>
          <p:cNvCxnSpPr>
            <a:endCxn id="19" idx="2"/>
          </p:cNvCxnSpPr>
          <p:nvPr/>
        </p:nvCxnSpPr>
        <p:spPr>
          <a:xfrm flipH="1">
            <a:off x="1789242" y="1673779"/>
            <a:ext cx="28316" cy="3930627"/>
          </a:xfrm>
          <a:prstGeom prst="line">
            <a:avLst/>
          </a:prstGeom>
          <a:ln>
            <a:solidFill>
              <a:srgbClr val="0036A6"/>
            </a:solidFill>
          </a:ln>
        </p:spPr>
        <p:style>
          <a:lnRef idx="1">
            <a:schemeClr val="accent1"/>
          </a:lnRef>
          <a:fillRef idx="0">
            <a:schemeClr val="accent1"/>
          </a:fillRef>
          <a:effectRef idx="0">
            <a:schemeClr val="accent1"/>
          </a:effectRef>
          <a:fontRef idx="minor">
            <a:schemeClr val="tx1"/>
          </a:fontRef>
        </p:style>
      </p:cxnSp>
      <p:grpSp>
        <p:nvGrpSpPr>
          <p:cNvPr id="25" name="Group 24" descr="Column listing the steps to be completed during the decision-making process, including data collection, analysis, interpretation, dissemination, and link to action. Data dissemination is highlighted." title="Surveillance Process"/>
          <p:cNvGrpSpPr/>
          <p:nvPr/>
        </p:nvGrpSpPr>
        <p:grpSpPr>
          <a:xfrm>
            <a:off x="558800" y="1612225"/>
            <a:ext cx="2489200" cy="3992181"/>
            <a:chOff x="558800" y="1612225"/>
            <a:chExt cx="2489200" cy="3992181"/>
          </a:xfrm>
        </p:grpSpPr>
        <p:grpSp>
          <p:nvGrpSpPr>
            <p:cNvPr id="24" name="Group 23"/>
            <p:cNvGrpSpPr/>
            <p:nvPr/>
          </p:nvGrpSpPr>
          <p:grpSpPr>
            <a:xfrm>
              <a:off x="558800" y="1612225"/>
              <a:ext cx="2489200" cy="3248050"/>
              <a:chOff x="558800" y="1612225"/>
              <a:chExt cx="2489200" cy="3248050"/>
            </a:xfrm>
          </p:grpSpPr>
          <p:grpSp>
            <p:nvGrpSpPr>
              <p:cNvPr id="23" name="Group 22"/>
              <p:cNvGrpSpPr/>
              <p:nvPr/>
            </p:nvGrpSpPr>
            <p:grpSpPr>
              <a:xfrm>
                <a:off x="558800" y="1612225"/>
                <a:ext cx="2489200" cy="2380811"/>
                <a:chOff x="558800" y="1612225"/>
                <a:chExt cx="2489200" cy="2380811"/>
              </a:xfrm>
            </p:grpSpPr>
            <p:grpSp>
              <p:nvGrpSpPr>
                <p:cNvPr id="12" name="Group 11"/>
                <p:cNvGrpSpPr/>
                <p:nvPr/>
              </p:nvGrpSpPr>
              <p:grpSpPr>
                <a:xfrm>
                  <a:off x="569419" y="1612225"/>
                  <a:ext cx="2478581" cy="1513572"/>
                  <a:chOff x="569419" y="1612225"/>
                  <a:chExt cx="2478581" cy="1513572"/>
                </a:xfrm>
              </p:grpSpPr>
              <p:grpSp>
                <p:nvGrpSpPr>
                  <p:cNvPr id="21" name="Group 20"/>
                  <p:cNvGrpSpPr/>
                  <p:nvPr/>
                </p:nvGrpSpPr>
                <p:grpSpPr>
                  <a:xfrm>
                    <a:off x="569419" y="1612225"/>
                    <a:ext cx="2460883" cy="769441"/>
                    <a:chOff x="569419" y="1612225"/>
                    <a:chExt cx="2460883" cy="769441"/>
                  </a:xfrm>
                </p:grpSpPr>
                <p:sp>
                  <p:nvSpPr>
                    <p:cNvPr id="11" name="Rectangle 10"/>
                    <p:cNvSpPr/>
                    <p:nvPr/>
                  </p:nvSpPr>
                  <p:spPr>
                    <a:xfrm>
                      <a:off x="569419" y="1673779"/>
                      <a:ext cx="2460883" cy="646332"/>
                    </a:xfrm>
                    <a:prstGeom prst="rect">
                      <a:avLst/>
                    </a:prstGeom>
                    <a:solidFill>
                      <a:srgbClr val="0039A6"/>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effectLst/>
                      </a:endParaRPr>
                    </a:p>
                  </p:txBody>
                </p:sp>
                <p:sp>
                  <p:nvSpPr>
                    <p:cNvPr id="13" name="TextBox 12"/>
                    <p:cNvSpPr txBox="1"/>
                    <p:nvPr/>
                  </p:nvSpPr>
                  <p:spPr>
                    <a:xfrm>
                      <a:off x="660562" y="1612225"/>
                      <a:ext cx="2278596" cy="769441"/>
                    </a:xfrm>
                    <a:prstGeom prst="rect">
                      <a:avLst/>
                    </a:prstGeom>
                    <a:noFill/>
                  </p:spPr>
                  <p:txBody>
                    <a:bodyPr wrap="square" rtlCol="0">
                      <a:spAutoFit/>
                    </a:bodyPr>
                    <a:lstStyle/>
                    <a:p>
                      <a:pPr algn="ctr"/>
                      <a:r>
                        <a:rPr lang="en-US" sz="2200" dirty="0" smtClean="0">
                          <a:solidFill>
                            <a:schemeClr val="bg1"/>
                          </a:solidFill>
                          <a:effectLst/>
                          <a:latin typeface="Century Gothic" panose="020B0502020202020204" pitchFamily="34" charset="0"/>
                        </a:rPr>
                        <a:t>Data Collection</a:t>
                      </a:r>
                      <a:endParaRPr lang="en-US" sz="2200" dirty="0">
                        <a:solidFill>
                          <a:schemeClr val="bg1"/>
                        </a:solidFill>
                        <a:effectLst/>
                        <a:latin typeface="Century Gothic" panose="020B0502020202020204" pitchFamily="34" charset="0"/>
                      </a:endParaRPr>
                    </a:p>
                  </p:txBody>
                </p:sp>
              </p:grpSp>
              <p:grpSp>
                <p:nvGrpSpPr>
                  <p:cNvPr id="5" name="Group 4"/>
                  <p:cNvGrpSpPr/>
                  <p:nvPr/>
                </p:nvGrpSpPr>
                <p:grpSpPr>
                  <a:xfrm>
                    <a:off x="587117" y="2479465"/>
                    <a:ext cx="2460883" cy="646332"/>
                    <a:chOff x="587117" y="2377022"/>
                    <a:chExt cx="2460883" cy="646332"/>
                  </a:xfrm>
                </p:grpSpPr>
                <p:sp>
                  <p:nvSpPr>
                    <p:cNvPr id="10" name="Rectangle 9"/>
                    <p:cNvSpPr/>
                    <p:nvPr/>
                  </p:nvSpPr>
                  <p:spPr>
                    <a:xfrm>
                      <a:off x="587117" y="2377022"/>
                      <a:ext cx="2460883" cy="646332"/>
                    </a:xfrm>
                    <a:prstGeom prst="rect">
                      <a:avLst/>
                    </a:prstGeom>
                    <a:solidFill>
                      <a:srgbClr val="0039A6"/>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effectLst/>
                      </a:endParaRPr>
                    </a:p>
                  </p:txBody>
                </p:sp>
                <p:sp>
                  <p:nvSpPr>
                    <p:cNvPr id="14" name="TextBox 13"/>
                    <p:cNvSpPr txBox="1"/>
                    <p:nvPr/>
                  </p:nvSpPr>
                  <p:spPr>
                    <a:xfrm>
                      <a:off x="678260" y="2484745"/>
                      <a:ext cx="2278596" cy="430887"/>
                    </a:xfrm>
                    <a:prstGeom prst="rect">
                      <a:avLst/>
                    </a:prstGeom>
                    <a:noFill/>
                  </p:spPr>
                  <p:txBody>
                    <a:bodyPr wrap="square" rtlCol="0">
                      <a:spAutoFit/>
                    </a:bodyPr>
                    <a:lstStyle/>
                    <a:p>
                      <a:pPr algn="ctr"/>
                      <a:r>
                        <a:rPr lang="en-US" sz="2200" dirty="0" smtClean="0">
                          <a:solidFill>
                            <a:schemeClr val="bg1"/>
                          </a:solidFill>
                          <a:effectLst/>
                          <a:latin typeface="Century Gothic" panose="020B0502020202020204" pitchFamily="34" charset="0"/>
                        </a:rPr>
                        <a:t>Data Analysis</a:t>
                      </a:r>
                      <a:endParaRPr lang="en-US" sz="2200" dirty="0">
                        <a:solidFill>
                          <a:schemeClr val="bg1"/>
                        </a:solidFill>
                        <a:effectLst/>
                        <a:latin typeface="Century Gothic" panose="020B0502020202020204" pitchFamily="34" charset="0"/>
                      </a:endParaRPr>
                    </a:p>
                  </p:txBody>
                </p:sp>
              </p:grpSp>
            </p:grpSp>
            <p:grpSp>
              <p:nvGrpSpPr>
                <p:cNvPr id="4" name="Group 3"/>
                <p:cNvGrpSpPr/>
                <p:nvPr/>
              </p:nvGrpSpPr>
              <p:grpSpPr>
                <a:xfrm>
                  <a:off x="558800" y="3223595"/>
                  <a:ext cx="2460883" cy="769441"/>
                  <a:chOff x="558800" y="3238936"/>
                  <a:chExt cx="2460883" cy="769441"/>
                </a:xfrm>
              </p:grpSpPr>
              <p:sp>
                <p:nvSpPr>
                  <p:cNvPr id="15" name="Rectangle 14"/>
                  <p:cNvSpPr/>
                  <p:nvPr/>
                </p:nvSpPr>
                <p:spPr>
                  <a:xfrm>
                    <a:off x="558800" y="3300490"/>
                    <a:ext cx="2460883" cy="646332"/>
                  </a:xfrm>
                  <a:prstGeom prst="rect">
                    <a:avLst/>
                  </a:prstGeom>
                  <a:solidFill>
                    <a:srgbClr val="0039A6"/>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effectLst/>
                    </a:endParaRPr>
                  </a:p>
                </p:txBody>
              </p:sp>
              <p:sp>
                <p:nvSpPr>
                  <p:cNvPr id="16" name="TextBox 15"/>
                  <p:cNvSpPr txBox="1"/>
                  <p:nvPr/>
                </p:nvSpPr>
                <p:spPr>
                  <a:xfrm>
                    <a:off x="649943" y="3238936"/>
                    <a:ext cx="2278596" cy="769441"/>
                  </a:xfrm>
                  <a:prstGeom prst="rect">
                    <a:avLst/>
                  </a:prstGeom>
                  <a:noFill/>
                </p:spPr>
                <p:txBody>
                  <a:bodyPr wrap="square" rtlCol="0">
                    <a:spAutoFit/>
                  </a:bodyPr>
                  <a:lstStyle/>
                  <a:p>
                    <a:pPr algn="ctr"/>
                    <a:r>
                      <a:rPr lang="en-US" sz="2200" dirty="0" smtClean="0">
                        <a:solidFill>
                          <a:schemeClr val="bg1"/>
                        </a:solidFill>
                        <a:effectLst/>
                        <a:latin typeface="Century Gothic" panose="020B0502020202020204" pitchFamily="34" charset="0"/>
                      </a:rPr>
                      <a:t>Data Interpretation</a:t>
                    </a:r>
                    <a:endParaRPr lang="en-US" sz="2200" dirty="0">
                      <a:solidFill>
                        <a:schemeClr val="bg1"/>
                      </a:solidFill>
                      <a:effectLst/>
                      <a:latin typeface="Century Gothic" panose="020B0502020202020204" pitchFamily="34" charset="0"/>
                    </a:endParaRPr>
                  </a:p>
                </p:txBody>
              </p:sp>
            </p:grpSp>
          </p:grpSp>
          <p:grpSp>
            <p:nvGrpSpPr>
              <p:cNvPr id="3" name="Group 2" descr="Column listing the steps to be completed during the decision-making process, including data collection, analysis, interpretation, dissemination, and link to action.  Data dissemination is highlighted." title="Surveillance Process"/>
              <p:cNvGrpSpPr/>
              <p:nvPr/>
            </p:nvGrpSpPr>
            <p:grpSpPr>
              <a:xfrm>
                <a:off x="569419" y="4090834"/>
                <a:ext cx="2460883" cy="769441"/>
                <a:chOff x="569419" y="4119875"/>
                <a:chExt cx="2460883" cy="769441"/>
              </a:xfrm>
            </p:grpSpPr>
            <p:sp>
              <p:nvSpPr>
                <p:cNvPr id="17" name="Rectangle 16"/>
                <p:cNvSpPr/>
                <p:nvPr/>
              </p:nvSpPr>
              <p:spPr>
                <a:xfrm>
                  <a:off x="569419" y="4181429"/>
                  <a:ext cx="2460883" cy="646332"/>
                </a:xfrm>
                <a:prstGeom prst="rect">
                  <a:avLst/>
                </a:prstGeom>
                <a:solidFill>
                  <a:schemeClr val="bg1"/>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effectLst/>
                  </a:endParaRPr>
                </a:p>
              </p:txBody>
            </p:sp>
            <p:sp>
              <p:nvSpPr>
                <p:cNvPr id="18" name="TextBox 17"/>
                <p:cNvSpPr txBox="1"/>
                <p:nvPr/>
              </p:nvSpPr>
              <p:spPr>
                <a:xfrm>
                  <a:off x="660562" y="4119875"/>
                  <a:ext cx="2278596" cy="769441"/>
                </a:xfrm>
                <a:prstGeom prst="rect">
                  <a:avLst/>
                </a:prstGeom>
                <a:noFill/>
              </p:spPr>
              <p:txBody>
                <a:bodyPr wrap="square" rtlCol="0">
                  <a:spAutoFit/>
                </a:bodyPr>
                <a:lstStyle/>
                <a:p>
                  <a:pPr algn="ctr"/>
                  <a:r>
                    <a:rPr lang="en-US" sz="2200" dirty="0" smtClean="0">
                      <a:solidFill>
                        <a:srgbClr val="0039A6"/>
                      </a:solidFill>
                      <a:effectLst/>
                      <a:latin typeface="Century Gothic" panose="020B0502020202020204" pitchFamily="34" charset="0"/>
                    </a:rPr>
                    <a:t>Data Dissemination</a:t>
                  </a:r>
                  <a:endParaRPr lang="en-US" sz="2200" dirty="0">
                    <a:solidFill>
                      <a:srgbClr val="0039A6"/>
                    </a:solidFill>
                    <a:effectLst/>
                    <a:latin typeface="Century Gothic" panose="020B0502020202020204" pitchFamily="34" charset="0"/>
                  </a:endParaRPr>
                </a:p>
              </p:txBody>
            </p:sp>
          </p:grpSp>
        </p:grpSp>
        <p:sp>
          <p:nvSpPr>
            <p:cNvPr id="19" name="Rectangle 18"/>
            <p:cNvSpPr/>
            <p:nvPr/>
          </p:nvSpPr>
          <p:spPr>
            <a:xfrm>
              <a:off x="558800" y="4958074"/>
              <a:ext cx="2460883" cy="646332"/>
            </a:xfrm>
            <a:prstGeom prst="rect">
              <a:avLst/>
            </a:prstGeom>
            <a:solidFill>
              <a:srgbClr val="0039A6"/>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effectLst/>
              </a:endParaRPr>
            </a:p>
          </p:txBody>
        </p:sp>
      </p:grpSp>
      <p:sp>
        <p:nvSpPr>
          <p:cNvPr id="20" name="TextBox 19"/>
          <p:cNvSpPr txBox="1"/>
          <p:nvPr/>
        </p:nvSpPr>
        <p:spPr>
          <a:xfrm>
            <a:off x="649943" y="5065797"/>
            <a:ext cx="2278596" cy="430887"/>
          </a:xfrm>
          <a:prstGeom prst="rect">
            <a:avLst/>
          </a:prstGeom>
          <a:noFill/>
        </p:spPr>
        <p:txBody>
          <a:bodyPr wrap="square" rtlCol="0">
            <a:spAutoFit/>
          </a:bodyPr>
          <a:lstStyle/>
          <a:p>
            <a:pPr algn="ctr"/>
            <a:r>
              <a:rPr lang="en-US" sz="2200" dirty="0" smtClean="0">
                <a:solidFill>
                  <a:schemeClr val="bg1"/>
                </a:solidFill>
                <a:effectLst/>
                <a:latin typeface="Century Gothic" panose="020B0502020202020204" pitchFamily="34" charset="0"/>
              </a:rPr>
              <a:t>Link to Action</a:t>
            </a:r>
            <a:endParaRPr lang="en-US" sz="2200" dirty="0">
              <a:solidFill>
                <a:schemeClr val="bg1"/>
              </a:solidFill>
              <a:effectLst/>
              <a:latin typeface="Century Gothic" panose="020B0502020202020204" pitchFamily="34" charset="0"/>
            </a:endParaRPr>
          </a:p>
        </p:txBody>
      </p:sp>
      <p:sp>
        <p:nvSpPr>
          <p:cNvPr id="22" name="Slide Number Placeholder 2"/>
          <p:cNvSpPr>
            <a:spLocks noGrp="1"/>
          </p:cNvSpPr>
          <p:nvPr>
            <p:ph type="sldNum" sz="quarter" idx="12"/>
          </p:nvPr>
        </p:nvSpPr>
        <p:spPr>
          <a:xfrm>
            <a:off x="6594475" y="6181725"/>
            <a:ext cx="2133600" cy="476250"/>
          </a:xfrm>
          <a:prstGeom prst="rect">
            <a:avLst/>
          </a:prstGeom>
        </p:spPr>
        <p:txBody>
          <a:bodyPr/>
          <a:lstStyle>
            <a:lvl1pPr>
              <a:defRPr i="0">
                <a:effectLst/>
              </a:defRPr>
            </a:lvl1pPr>
          </a:lstStyle>
          <a:p>
            <a:pPr algn="r">
              <a:defRPr/>
            </a:pPr>
            <a:fld id="{B8477CA6-37AB-49C2-B88B-8C89FDB7A7DF}" type="slidenum">
              <a:rPr lang="en-US" sz="1200" smtClean="0">
                <a:latin typeface="Arial" panose="020B0604020202020204" pitchFamily="34" charset="0"/>
                <a:cs typeface="Arial" panose="020B0604020202020204" pitchFamily="34" charset="0"/>
              </a:rPr>
              <a:pPr algn="r">
                <a:defRPr/>
              </a:pPr>
              <a:t>40</a:t>
            </a:fld>
            <a:endParaRPr lang="en-US" sz="1200"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558800" y="1219200"/>
            <a:ext cx="7975600" cy="0"/>
          </a:xfrm>
          <a:prstGeom prst="line">
            <a:avLst/>
          </a:prstGeom>
          <a:ln w="25400">
            <a:solidFill>
              <a:schemeClr val="tx1"/>
            </a:solidFill>
          </a:ln>
          <a:effectLst/>
        </p:spPr>
        <p:style>
          <a:lnRef idx="3">
            <a:schemeClr val="accent5"/>
          </a:lnRef>
          <a:fillRef idx="0">
            <a:schemeClr val="accent5"/>
          </a:fillRef>
          <a:effectRef idx="2">
            <a:schemeClr val="accent5"/>
          </a:effectRef>
          <a:fontRef idx="minor">
            <a:schemeClr val="tx1"/>
          </a:fontRef>
        </p:style>
      </p:cxnSp>
      <p:sp>
        <p:nvSpPr>
          <p:cNvPr id="9" name="TextBox 8"/>
          <p:cNvSpPr txBox="1"/>
          <p:nvPr/>
        </p:nvSpPr>
        <p:spPr>
          <a:xfrm>
            <a:off x="558799" y="1523162"/>
            <a:ext cx="8383319" cy="3970318"/>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dirty="0" smtClean="0">
                <a:effectLst/>
                <a:latin typeface="Century Gothic" panose="020B0502020202020204" pitchFamily="34" charset="0"/>
              </a:rPr>
              <a:t>Public health practitioners</a:t>
            </a:r>
          </a:p>
          <a:p>
            <a:pPr marL="342900" indent="-342900">
              <a:lnSpc>
                <a:spcPct val="150000"/>
              </a:lnSpc>
              <a:buFont typeface="Arial" panose="020B0604020202020204" pitchFamily="34" charset="0"/>
              <a:buChar char="•"/>
            </a:pPr>
            <a:r>
              <a:rPr lang="en-US" dirty="0" smtClean="0">
                <a:effectLst/>
                <a:latin typeface="Century Gothic" panose="020B0502020202020204" pitchFamily="34" charset="0"/>
              </a:rPr>
              <a:t>Clinicians and other health care providers</a:t>
            </a:r>
          </a:p>
          <a:p>
            <a:pPr marL="342900" indent="-342900">
              <a:lnSpc>
                <a:spcPct val="150000"/>
              </a:lnSpc>
              <a:buFont typeface="Arial" panose="020B0604020202020204" pitchFamily="34" charset="0"/>
              <a:buChar char="•"/>
            </a:pPr>
            <a:r>
              <a:rPr lang="en-US" dirty="0" smtClean="0">
                <a:effectLst/>
                <a:latin typeface="Century Gothic" panose="020B0502020202020204" pitchFamily="34" charset="0"/>
              </a:rPr>
              <a:t>Policy and other decision makers</a:t>
            </a:r>
          </a:p>
          <a:p>
            <a:pPr marL="342900" indent="-342900">
              <a:lnSpc>
                <a:spcPct val="150000"/>
              </a:lnSpc>
              <a:buFont typeface="Arial" panose="020B0604020202020204" pitchFamily="34" charset="0"/>
              <a:buChar char="•"/>
            </a:pPr>
            <a:r>
              <a:rPr lang="en-US" dirty="0" smtClean="0">
                <a:effectLst/>
                <a:latin typeface="Century Gothic" panose="020B0502020202020204" pitchFamily="34" charset="0"/>
              </a:rPr>
              <a:t>Community organizations</a:t>
            </a:r>
          </a:p>
          <a:p>
            <a:pPr marL="342900" indent="-342900">
              <a:lnSpc>
                <a:spcPct val="150000"/>
              </a:lnSpc>
              <a:buFont typeface="Arial" panose="020B0604020202020204" pitchFamily="34" charset="0"/>
              <a:buChar char="•"/>
            </a:pPr>
            <a:r>
              <a:rPr lang="en-US" dirty="0" smtClean="0">
                <a:effectLst/>
                <a:latin typeface="Century Gothic" panose="020B0502020202020204" pitchFamily="34" charset="0"/>
              </a:rPr>
              <a:t>The general public</a:t>
            </a:r>
          </a:p>
          <a:p>
            <a:pPr>
              <a:lnSpc>
                <a:spcPct val="150000"/>
              </a:lnSpc>
            </a:pPr>
            <a:endParaRPr lang="en-US" dirty="0" smtClean="0">
              <a:effectLst/>
              <a:latin typeface="Century Gothic" panose="020B0502020202020204" pitchFamily="34" charset="0"/>
            </a:endParaRPr>
          </a:p>
        </p:txBody>
      </p:sp>
      <p:sp>
        <p:nvSpPr>
          <p:cNvPr id="7" name="TextBox 6"/>
          <p:cNvSpPr txBox="1"/>
          <p:nvPr/>
        </p:nvSpPr>
        <p:spPr>
          <a:xfrm>
            <a:off x="912432" y="618183"/>
            <a:ext cx="7268336" cy="584775"/>
          </a:xfrm>
          <a:prstGeom prst="rect">
            <a:avLst/>
          </a:prstGeom>
          <a:noFill/>
        </p:spPr>
        <p:txBody>
          <a:bodyPr wrap="none" rtlCol="0">
            <a:spAutoFit/>
          </a:bodyPr>
          <a:lstStyle/>
          <a:p>
            <a:pPr algn="ctr"/>
            <a:r>
              <a:rPr lang="en-US" sz="3200" dirty="0" smtClean="0">
                <a:solidFill>
                  <a:srgbClr val="0039A6"/>
                </a:solidFill>
                <a:effectLst/>
                <a:latin typeface="Century Gothic" panose="020B0502020202020204" pitchFamily="34" charset="0"/>
              </a:rPr>
              <a:t> </a:t>
            </a:r>
            <a:r>
              <a:rPr lang="en-US" sz="3000" dirty="0" smtClean="0">
                <a:solidFill>
                  <a:srgbClr val="0039A6"/>
                </a:solidFill>
                <a:effectLst/>
                <a:latin typeface="Century Gothic" panose="020B0502020202020204" pitchFamily="34" charset="0"/>
              </a:rPr>
              <a:t>Data Dissemination Target Audiences</a:t>
            </a:r>
            <a:endParaRPr lang="en-US" sz="3000" dirty="0">
              <a:solidFill>
                <a:srgbClr val="0039A6"/>
              </a:solidFill>
              <a:effectLst/>
              <a:latin typeface="Century Gothic" panose="020B0502020202020204" pitchFamily="34" charset="0"/>
            </a:endParaRPr>
          </a:p>
        </p:txBody>
      </p:sp>
      <p:sp>
        <p:nvSpPr>
          <p:cNvPr id="5" name="Slide Number Placeholder 2"/>
          <p:cNvSpPr>
            <a:spLocks noGrp="1"/>
          </p:cNvSpPr>
          <p:nvPr>
            <p:ph type="sldNum" sz="quarter" idx="12"/>
          </p:nvPr>
        </p:nvSpPr>
        <p:spPr>
          <a:xfrm>
            <a:off x="6594475" y="6181725"/>
            <a:ext cx="2133600" cy="476250"/>
          </a:xfrm>
          <a:prstGeom prst="rect">
            <a:avLst/>
          </a:prstGeom>
        </p:spPr>
        <p:txBody>
          <a:bodyPr/>
          <a:lstStyle>
            <a:lvl1pPr>
              <a:defRPr i="0">
                <a:effectLst/>
              </a:defRPr>
            </a:lvl1pPr>
          </a:lstStyle>
          <a:p>
            <a:pPr algn="r">
              <a:defRPr/>
            </a:pPr>
            <a:fld id="{B8477CA6-37AB-49C2-B88B-8C89FDB7A7DF}" type="slidenum">
              <a:rPr lang="en-US" sz="1200" smtClean="0">
                <a:latin typeface="Arial" panose="020B0604020202020204" pitchFamily="34" charset="0"/>
                <a:cs typeface="Arial" panose="020B0604020202020204" pitchFamily="34" charset="0"/>
              </a:rPr>
              <a:pPr algn="r">
                <a:defRPr/>
              </a:pPr>
              <a:t>41</a:t>
            </a:fld>
            <a:endParaRPr lang="en-US" sz="1200"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558800" y="1219200"/>
            <a:ext cx="7975600" cy="0"/>
          </a:xfrm>
          <a:prstGeom prst="line">
            <a:avLst/>
          </a:prstGeom>
          <a:ln w="25400">
            <a:solidFill>
              <a:schemeClr val="tx1"/>
            </a:solidFill>
          </a:ln>
          <a:effectLst/>
        </p:spPr>
        <p:style>
          <a:lnRef idx="3">
            <a:schemeClr val="accent5"/>
          </a:lnRef>
          <a:fillRef idx="0">
            <a:schemeClr val="accent5"/>
          </a:fillRef>
          <a:effectRef idx="2">
            <a:schemeClr val="accent5"/>
          </a:effectRef>
          <a:fontRef idx="minor">
            <a:schemeClr val="tx1"/>
          </a:fontRef>
        </p:style>
      </p:cxnSp>
      <p:sp>
        <p:nvSpPr>
          <p:cNvPr id="10" name="TextBox 9"/>
          <p:cNvSpPr txBox="1"/>
          <p:nvPr/>
        </p:nvSpPr>
        <p:spPr>
          <a:xfrm>
            <a:off x="3681351" y="2159000"/>
            <a:ext cx="4853049" cy="1384995"/>
          </a:xfrm>
          <a:prstGeom prst="rect">
            <a:avLst/>
          </a:prstGeom>
          <a:noFill/>
        </p:spPr>
        <p:txBody>
          <a:bodyPr wrap="square" rtlCol="0">
            <a:spAutoFit/>
          </a:bodyPr>
          <a:lstStyle/>
          <a:p>
            <a:pPr algn="ctr"/>
            <a:r>
              <a:rPr lang="en-US" dirty="0" smtClean="0">
                <a:effectLst/>
                <a:latin typeface="Century Gothic" panose="020B0502020202020204" pitchFamily="34" charset="0"/>
              </a:rPr>
              <a:t>Public health surveillance should always have a </a:t>
            </a:r>
          </a:p>
          <a:p>
            <a:pPr algn="ctr"/>
            <a:r>
              <a:rPr lang="en-US" dirty="0">
                <a:effectLst/>
                <a:latin typeface="Century Gothic" panose="020B0502020202020204" pitchFamily="34" charset="0"/>
              </a:rPr>
              <a:t>l</a:t>
            </a:r>
            <a:r>
              <a:rPr lang="en-US" dirty="0" smtClean="0">
                <a:effectLst/>
                <a:latin typeface="Century Gothic" panose="020B0502020202020204" pitchFamily="34" charset="0"/>
              </a:rPr>
              <a:t>ink to </a:t>
            </a:r>
            <a:r>
              <a:rPr lang="en-US" dirty="0" smtClean="0">
                <a:effectLst/>
                <a:latin typeface="Century Gothic" panose="020B0502020202020204" pitchFamily="34" charset="0"/>
              </a:rPr>
              <a:t>action</a:t>
            </a:r>
            <a:endParaRPr lang="en-US" dirty="0">
              <a:effectLst/>
              <a:latin typeface="Century Gothic" panose="020B0502020202020204" pitchFamily="34" charset="0"/>
            </a:endParaRPr>
          </a:p>
        </p:txBody>
      </p:sp>
      <p:sp>
        <p:nvSpPr>
          <p:cNvPr id="9" name="TextBox 8"/>
          <p:cNvSpPr txBox="1"/>
          <p:nvPr/>
        </p:nvSpPr>
        <p:spPr>
          <a:xfrm>
            <a:off x="1978429" y="531100"/>
            <a:ext cx="5136341" cy="584775"/>
          </a:xfrm>
          <a:prstGeom prst="rect">
            <a:avLst/>
          </a:prstGeom>
          <a:noFill/>
        </p:spPr>
        <p:txBody>
          <a:bodyPr wrap="none" rtlCol="0">
            <a:spAutoFit/>
          </a:bodyPr>
          <a:lstStyle/>
          <a:p>
            <a:pPr algn="ctr"/>
            <a:r>
              <a:rPr lang="en-US" sz="3200" dirty="0" smtClean="0">
                <a:solidFill>
                  <a:srgbClr val="0039A6"/>
                </a:solidFill>
                <a:effectLst/>
                <a:latin typeface="Century Gothic" panose="020B0502020202020204" pitchFamily="34" charset="0"/>
              </a:rPr>
              <a:t> </a:t>
            </a:r>
            <a:r>
              <a:rPr lang="en-US" sz="3000" dirty="0" smtClean="0">
                <a:solidFill>
                  <a:srgbClr val="0039A6"/>
                </a:solidFill>
                <a:effectLst/>
                <a:latin typeface="Century Gothic" panose="020B0502020202020204" pitchFamily="34" charset="0"/>
              </a:rPr>
              <a:t>Surveillance Link to Action</a:t>
            </a:r>
            <a:endParaRPr lang="en-US" sz="3000" dirty="0">
              <a:solidFill>
                <a:srgbClr val="0039A6"/>
              </a:solidFill>
              <a:effectLst/>
              <a:latin typeface="Century Gothic" panose="020B0502020202020204" pitchFamily="34" charset="0"/>
            </a:endParaRPr>
          </a:p>
        </p:txBody>
      </p:sp>
      <p:cxnSp>
        <p:nvCxnSpPr>
          <p:cNvPr id="11" name="Straight Connector 10"/>
          <p:cNvCxnSpPr>
            <a:stCxn id="14" idx="0"/>
            <a:endCxn id="20" idx="2"/>
          </p:cNvCxnSpPr>
          <p:nvPr/>
        </p:nvCxnSpPr>
        <p:spPr>
          <a:xfrm flipH="1">
            <a:off x="1854835" y="1619991"/>
            <a:ext cx="1" cy="4096208"/>
          </a:xfrm>
          <a:prstGeom prst="line">
            <a:avLst/>
          </a:prstGeom>
          <a:ln>
            <a:solidFill>
              <a:srgbClr val="0036A6"/>
            </a:solidFill>
          </a:ln>
        </p:spPr>
        <p:style>
          <a:lnRef idx="1">
            <a:schemeClr val="accent1"/>
          </a:lnRef>
          <a:fillRef idx="0">
            <a:schemeClr val="accent1"/>
          </a:fillRef>
          <a:effectRef idx="0">
            <a:schemeClr val="accent1"/>
          </a:effectRef>
          <a:fontRef idx="minor">
            <a:schemeClr val="tx1"/>
          </a:fontRef>
        </p:style>
      </p:cxnSp>
      <p:grpSp>
        <p:nvGrpSpPr>
          <p:cNvPr id="23" name="Group 22" descr="Column listing the steps to be completed during the decision-making process, including data collection, analysis, interpretation, dissemination, and link to action. Link to action is highlighted." title="Surveillance Process"/>
          <p:cNvGrpSpPr/>
          <p:nvPr/>
        </p:nvGrpSpPr>
        <p:grpSpPr>
          <a:xfrm>
            <a:off x="599910" y="1619991"/>
            <a:ext cx="2509850" cy="4096208"/>
            <a:chOff x="599910" y="1619991"/>
            <a:chExt cx="2509850" cy="4096208"/>
          </a:xfrm>
        </p:grpSpPr>
        <p:grpSp>
          <p:nvGrpSpPr>
            <p:cNvPr id="22" name="Group 21"/>
            <p:cNvGrpSpPr/>
            <p:nvPr/>
          </p:nvGrpSpPr>
          <p:grpSpPr>
            <a:xfrm>
              <a:off x="599910" y="1619991"/>
              <a:ext cx="2509850" cy="769441"/>
              <a:chOff x="596300" y="1619991"/>
              <a:chExt cx="2509850" cy="769441"/>
            </a:xfrm>
          </p:grpSpPr>
          <p:sp>
            <p:nvSpPr>
              <p:cNvPr id="13" name="Rectangle 12"/>
              <p:cNvSpPr/>
              <p:nvPr/>
            </p:nvSpPr>
            <p:spPr>
              <a:xfrm>
                <a:off x="596300" y="1654768"/>
                <a:ext cx="2509850" cy="646332"/>
              </a:xfrm>
              <a:prstGeom prst="rect">
                <a:avLst/>
              </a:prstGeom>
              <a:solidFill>
                <a:srgbClr val="0039A6"/>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effectLst/>
                </a:endParaRPr>
              </a:p>
            </p:txBody>
          </p:sp>
          <p:sp>
            <p:nvSpPr>
              <p:cNvPr id="14" name="TextBox 13"/>
              <p:cNvSpPr txBox="1"/>
              <p:nvPr/>
            </p:nvSpPr>
            <p:spPr>
              <a:xfrm>
                <a:off x="689258" y="1619991"/>
                <a:ext cx="2323935" cy="769441"/>
              </a:xfrm>
              <a:prstGeom prst="rect">
                <a:avLst/>
              </a:prstGeom>
              <a:noFill/>
            </p:spPr>
            <p:txBody>
              <a:bodyPr wrap="square" rtlCol="0">
                <a:spAutoFit/>
              </a:bodyPr>
              <a:lstStyle/>
              <a:p>
                <a:pPr algn="ctr"/>
                <a:r>
                  <a:rPr lang="en-US" sz="2200" dirty="0" smtClean="0">
                    <a:solidFill>
                      <a:schemeClr val="bg1"/>
                    </a:solidFill>
                    <a:effectLst/>
                    <a:latin typeface="Century Gothic" panose="020B0502020202020204" pitchFamily="34" charset="0"/>
                  </a:rPr>
                  <a:t>Data Collection</a:t>
                </a:r>
                <a:endParaRPr lang="en-US" sz="2200" dirty="0">
                  <a:solidFill>
                    <a:schemeClr val="bg1"/>
                  </a:solidFill>
                  <a:effectLst/>
                  <a:latin typeface="Century Gothic" panose="020B0502020202020204" pitchFamily="34" charset="0"/>
                </a:endParaRPr>
              </a:p>
            </p:txBody>
          </p:sp>
        </p:grpSp>
        <p:grpSp>
          <p:nvGrpSpPr>
            <p:cNvPr id="5" name="Group 4"/>
            <p:cNvGrpSpPr/>
            <p:nvPr/>
          </p:nvGrpSpPr>
          <p:grpSpPr>
            <a:xfrm>
              <a:off x="599910" y="2446988"/>
              <a:ext cx="2509850" cy="646332"/>
              <a:chOff x="614350" y="2488815"/>
              <a:chExt cx="2509850" cy="646332"/>
            </a:xfrm>
          </p:grpSpPr>
          <p:sp>
            <p:nvSpPr>
              <p:cNvPr id="12" name="Rectangle 11"/>
              <p:cNvSpPr/>
              <p:nvPr/>
            </p:nvSpPr>
            <p:spPr>
              <a:xfrm>
                <a:off x="614350" y="2488815"/>
                <a:ext cx="2509850" cy="646332"/>
              </a:xfrm>
              <a:prstGeom prst="rect">
                <a:avLst/>
              </a:prstGeom>
              <a:solidFill>
                <a:srgbClr val="0039A6"/>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effectLst/>
                </a:endParaRPr>
              </a:p>
            </p:txBody>
          </p:sp>
          <p:sp>
            <p:nvSpPr>
              <p:cNvPr id="15" name="TextBox 14"/>
              <p:cNvSpPr txBox="1"/>
              <p:nvPr/>
            </p:nvSpPr>
            <p:spPr>
              <a:xfrm>
                <a:off x="707308" y="2596538"/>
                <a:ext cx="2323935" cy="430887"/>
              </a:xfrm>
              <a:prstGeom prst="rect">
                <a:avLst/>
              </a:prstGeom>
              <a:noFill/>
            </p:spPr>
            <p:txBody>
              <a:bodyPr wrap="square" rtlCol="0">
                <a:spAutoFit/>
              </a:bodyPr>
              <a:lstStyle/>
              <a:p>
                <a:pPr algn="ctr"/>
                <a:r>
                  <a:rPr lang="en-US" sz="2200" dirty="0" smtClean="0">
                    <a:solidFill>
                      <a:schemeClr val="bg1"/>
                    </a:solidFill>
                    <a:effectLst/>
                    <a:latin typeface="Century Gothic" panose="020B0502020202020204" pitchFamily="34" charset="0"/>
                  </a:rPr>
                  <a:t>Data Analysis</a:t>
                </a:r>
                <a:endParaRPr lang="en-US" sz="2200" dirty="0">
                  <a:solidFill>
                    <a:schemeClr val="bg1"/>
                  </a:solidFill>
                  <a:effectLst/>
                  <a:latin typeface="Century Gothic" panose="020B0502020202020204" pitchFamily="34" charset="0"/>
                </a:endParaRPr>
              </a:p>
            </p:txBody>
          </p:sp>
        </p:grpSp>
        <p:grpSp>
          <p:nvGrpSpPr>
            <p:cNvPr id="4" name="Group 3"/>
            <p:cNvGrpSpPr/>
            <p:nvPr/>
          </p:nvGrpSpPr>
          <p:grpSpPr>
            <a:xfrm>
              <a:off x="599910" y="3239208"/>
              <a:ext cx="2509850" cy="769441"/>
              <a:chOff x="585470" y="3315104"/>
              <a:chExt cx="2509850" cy="769441"/>
            </a:xfrm>
          </p:grpSpPr>
          <p:sp>
            <p:nvSpPr>
              <p:cNvPr id="16" name="Rectangle 15"/>
              <p:cNvSpPr/>
              <p:nvPr/>
            </p:nvSpPr>
            <p:spPr>
              <a:xfrm>
                <a:off x="585470" y="3376658"/>
                <a:ext cx="2509850" cy="646332"/>
              </a:xfrm>
              <a:prstGeom prst="rect">
                <a:avLst/>
              </a:prstGeom>
              <a:solidFill>
                <a:srgbClr val="0039A6"/>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effectLst/>
                </a:endParaRPr>
              </a:p>
            </p:txBody>
          </p:sp>
          <p:sp>
            <p:nvSpPr>
              <p:cNvPr id="17" name="TextBox 16"/>
              <p:cNvSpPr txBox="1"/>
              <p:nvPr/>
            </p:nvSpPr>
            <p:spPr>
              <a:xfrm>
                <a:off x="678428" y="3315104"/>
                <a:ext cx="2323935" cy="769441"/>
              </a:xfrm>
              <a:prstGeom prst="rect">
                <a:avLst/>
              </a:prstGeom>
              <a:noFill/>
            </p:spPr>
            <p:txBody>
              <a:bodyPr wrap="square" rtlCol="0">
                <a:spAutoFit/>
              </a:bodyPr>
              <a:lstStyle/>
              <a:p>
                <a:pPr algn="ctr"/>
                <a:r>
                  <a:rPr lang="en-US" sz="2200" dirty="0" smtClean="0">
                    <a:solidFill>
                      <a:schemeClr val="bg1"/>
                    </a:solidFill>
                    <a:effectLst/>
                    <a:latin typeface="Century Gothic" panose="020B0502020202020204" pitchFamily="34" charset="0"/>
                  </a:rPr>
                  <a:t>Data </a:t>
                </a:r>
              </a:p>
              <a:p>
                <a:pPr algn="ctr"/>
                <a:r>
                  <a:rPr lang="en-US" sz="2200" dirty="0">
                    <a:solidFill>
                      <a:schemeClr val="bg1"/>
                    </a:solidFill>
                    <a:effectLst/>
                    <a:latin typeface="Century Gothic" panose="020B0502020202020204" pitchFamily="34" charset="0"/>
                  </a:rPr>
                  <a:t>I</a:t>
                </a:r>
                <a:r>
                  <a:rPr lang="en-US" sz="2200" dirty="0" smtClean="0">
                    <a:solidFill>
                      <a:schemeClr val="bg1"/>
                    </a:solidFill>
                    <a:effectLst/>
                    <a:latin typeface="Century Gothic" panose="020B0502020202020204" pitchFamily="34" charset="0"/>
                  </a:rPr>
                  <a:t>nterpretation</a:t>
                </a:r>
                <a:endParaRPr lang="en-US" sz="2200" dirty="0">
                  <a:solidFill>
                    <a:schemeClr val="bg1"/>
                  </a:solidFill>
                  <a:effectLst/>
                  <a:latin typeface="Century Gothic" panose="020B0502020202020204" pitchFamily="34" charset="0"/>
                </a:endParaRPr>
              </a:p>
            </p:txBody>
          </p:sp>
        </p:grpSp>
        <p:grpSp>
          <p:nvGrpSpPr>
            <p:cNvPr id="3" name="Group 2"/>
            <p:cNvGrpSpPr/>
            <p:nvPr/>
          </p:nvGrpSpPr>
          <p:grpSpPr>
            <a:xfrm>
              <a:off x="599910" y="4154537"/>
              <a:ext cx="2509850" cy="769441"/>
              <a:chOff x="596300" y="4231668"/>
              <a:chExt cx="2509850" cy="769441"/>
            </a:xfrm>
          </p:grpSpPr>
          <p:sp>
            <p:nvSpPr>
              <p:cNvPr id="18" name="Rectangle 17"/>
              <p:cNvSpPr/>
              <p:nvPr/>
            </p:nvSpPr>
            <p:spPr>
              <a:xfrm>
                <a:off x="596300" y="4293222"/>
                <a:ext cx="2509850" cy="646332"/>
              </a:xfrm>
              <a:prstGeom prst="rect">
                <a:avLst/>
              </a:prstGeom>
              <a:solidFill>
                <a:srgbClr val="0039A6"/>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effectLst/>
                </a:endParaRPr>
              </a:p>
            </p:txBody>
          </p:sp>
          <p:sp>
            <p:nvSpPr>
              <p:cNvPr id="19" name="TextBox 18"/>
              <p:cNvSpPr txBox="1"/>
              <p:nvPr/>
            </p:nvSpPr>
            <p:spPr>
              <a:xfrm>
                <a:off x="689258" y="4231668"/>
                <a:ext cx="2323935" cy="769441"/>
              </a:xfrm>
              <a:prstGeom prst="rect">
                <a:avLst/>
              </a:prstGeom>
              <a:noFill/>
            </p:spPr>
            <p:txBody>
              <a:bodyPr wrap="square" rtlCol="0">
                <a:spAutoFit/>
              </a:bodyPr>
              <a:lstStyle/>
              <a:p>
                <a:pPr algn="ctr"/>
                <a:r>
                  <a:rPr lang="en-US" sz="2200" dirty="0" smtClean="0">
                    <a:solidFill>
                      <a:schemeClr val="bg1"/>
                    </a:solidFill>
                    <a:effectLst/>
                    <a:latin typeface="Century Gothic" panose="020B0502020202020204" pitchFamily="34" charset="0"/>
                  </a:rPr>
                  <a:t>Data </a:t>
                </a:r>
              </a:p>
              <a:p>
                <a:pPr algn="ctr"/>
                <a:r>
                  <a:rPr lang="en-US" sz="2200" dirty="0">
                    <a:solidFill>
                      <a:schemeClr val="bg1"/>
                    </a:solidFill>
                    <a:effectLst/>
                    <a:latin typeface="Century Gothic" panose="020B0502020202020204" pitchFamily="34" charset="0"/>
                  </a:rPr>
                  <a:t>D</a:t>
                </a:r>
                <a:r>
                  <a:rPr lang="en-US" sz="2200" dirty="0" smtClean="0">
                    <a:solidFill>
                      <a:schemeClr val="bg1"/>
                    </a:solidFill>
                    <a:effectLst/>
                    <a:latin typeface="Century Gothic" panose="020B0502020202020204" pitchFamily="34" charset="0"/>
                  </a:rPr>
                  <a:t>issemination</a:t>
                </a:r>
                <a:endParaRPr lang="en-US" sz="2200" dirty="0">
                  <a:solidFill>
                    <a:schemeClr val="bg1"/>
                  </a:solidFill>
                  <a:effectLst/>
                  <a:latin typeface="Century Gothic" panose="020B0502020202020204" pitchFamily="34" charset="0"/>
                </a:endParaRPr>
              </a:p>
            </p:txBody>
          </p:sp>
        </p:grpSp>
        <p:grpSp>
          <p:nvGrpSpPr>
            <p:cNvPr id="2" name="Group 1"/>
            <p:cNvGrpSpPr/>
            <p:nvPr/>
          </p:nvGrpSpPr>
          <p:grpSpPr>
            <a:xfrm>
              <a:off x="599910" y="5069867"/>
              <a:ext cx="2509850" cy="646332"/>
              <a:chOff x="585470" y="5069867"/>
              <a:chExt cx="2509850" cy="646332"/>
            </a:xfrm>
          </p:grpSpPr>
          <p:sp>
            <p:nvSpPr>
              <p:cNvPr id="20" name="Rectangle 19"/>
              <p:cNvSpPr/>
              <p:nvPr/>
            </p:nvSpPr>
            <p:spPr>
              <a:xfrm>
                <a:off x="585470" y="5069867"/>
                <a:ext cx="2509850" cy="646332"/>
              </a:xfrm>
              <a:prstGeom prst="rect">
                <a:avLst/>
              </a:prstGeom>
              <a:solidFill>
                <a:schemeClr val="bg1"/>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effectLst/>
                </a:endParaRPr>
              </a:p>
            </p:txBody>
          </p:sp>
          <p:sp>
            <p:nvSpPr>
              <p:cNvPr id="21" name="TextBox 20"/>
              <p:cNvSpPr txBox="1"/>
              <p:nvPr/>
            </p:nvSpPr>
            <p:spPr>
              <a:xfrm>
                <a:off x="678428" y="5177590"/>
                <a:ext cx="2323935" cy="430887"/>
              </a:xfrm>
              <a:prstGeom prst="rect">
                <a:avLst/>
              </a:prstGeom>
              <a:noFill/>
            </p:spPr>
            <p:txBody>
              <a:bodyPr wrap="square" rtlCol="0">
                <a:spAutoFit/>
              </a:bodyPr>
              <a:lstStyle/>
              <a:p>
                <a:pPr algn="ctr"/>
                <a:r>
                  <a:rPr lang="en-US" sz="2200" dirty="0" smtClean="0">
                    <a:solidFill>
                      <a:srgbClr val="0039A6"/>
                    </a:solidFill>
                    <a:effectLst/>
                    <a:latin typeface="Century Gothic" panose="020B0502020202020204" pitchFamily="34" charset="0"/>
                  </a:rPr>
                  <a:t>Link to Action</a:t>
                </a:r>
                <a:endParaRPr lang="en-US" sz="2200" dirty="0">
                  <a:solidFill>
                    <a:srgbClr val="0039A6"/>
                  </a:solidFill>
                  <a:effectLst/>
                  <a:latin typeface="Century Gothic" panose="020B0502020202020204" pitchFamily="34" charset="0"/>
                </a:endParaRPr>
              </a:p>
            </p:txBody>
          </p:sp>
        </p:grpSp>
      </p:grpSp>
      <p:sp>
        <p:nvSpPr>
          <p:cNvPr id="24" name="Slide Number Placeholder 2"/>
          <p:cNvSpPr>
            <a:spLocks noGrp="1"/>
          </p:cNvSpPr>
          <p:nvPr>
            <p:ph type="sldNum" sz="quarter" idx="12"/>
          </p:nvPr>
        </p:nvSpPr>
        <p:spPr>
          <a:xfrm>
            <a:off x="6594475" y="6181725"/>
            <a:ext cx="2133600" cy="476250"/>
          </a:xfrm>
          <a:prstGeom prst="rect">
            <a:avLst/>
          </a:prstGeom>
        </p:spPr>
        <p:txBody>
          <a:bodyPr/>
          <a:lstStyle>
            <a:lvl1pPr>
              <a:defRPr i="0">
                <a:effectLst/>
              </a:defRPr>
            </a:lvl1pPr>
          </a:lstStyle>
          <a:p>
            <a:pPr algn="r">
              <a:defRPr/>
            </a:pPr>
            <a:fld id="{B8477CA6-37AB-49C2-B88B-8C89FDB7A7DF}" type="slidenum">
              <a:rPr lang="en-US" sz="1200" smtClean="0">
                <a:latin typeface="Arial" panose="020B0604020202020204" pitchFamily="34" charset="0"/>
                <a:cs typeface="Arial" panose="020B0604020202020204" pitchFamily="34" charset="0"/>
              </a:rPr>
              <a:pPr algn="r">
                <a:defRPr/>
              </a:pPr>
              <a:t>42</a:t>
            </a:fld>
            <a:endParaRPr lang="en-US" sz="1200"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txBox="1">
            <a:spLocks noChangeArrowheads="1"/>
          </p:cNvSpPr>
          <p:nvPr/>
        </p:nvSpPr>
        <p:spPr>
          <a:xfrm>
            <a:off x="609600" y="427038"/>
            <a:ext cx="8229600" cy="1143000"/>
          </a:xfrm>
          <a:prstGeom prst="rect">
            <a:avLst/>
          </a:prstGeom>
        </p:spPr>
        <p:txBody>
          <a:bodyPr anchor="b"/>
          <a:lstStyle>
            <a:lvl1pPr algn="ctr" defTabSz="914400" rtl="0" eaLnBrk="1" latinLnBrk="0" hangingPunct="1">
              <a:spcBef>
                <a:spcPct val="0"/>
              </a:spcBef>
              <a:buNone/>
              <a:defRPr sz="2800" b="1" kern="1200">
                <a:solidFill>
                  <a:schemeClr val="tx1"/>
                </a:solidFill>
                <a:latin typeface="+mj-lt"/>
                <a:ea typeface="+mj-ea"/>
                <a:cs typeface="+mj-cs"/>
              </a:defRPr>
            </a:lvl1pPr>
          </a:lstStyle>
          <a:p>
            <a:endParaRPr lang="en-US" dirty="0" smtClean="0"/>
          </a:p>
        </p:txBody>
      </p:sp>
      <p:sp>
        <p:nvSpPr>
          <p:cNvPr id="3" name="Rectangle 2"/>
          <p:cNvSpPr/>
          <p:nvPr/>
        </p:nvSpPr>
        <p:spPr>
          <a:xfrm>
            <a:off x="190005" y="282382"/>
            <a:ext cx="8649195" cy="892552"/>
          </a:xfrm>
          <a:prstGeom prst="rect">
            <a:avLst/>
          </a:prstGeom>
        </p:spPr>
        <p:txBody>
          <a:bodyPr wrap="square">
            <a:spAutoFit/>
          </a:bodyPr>
          <a:lstStyle/>
          <a:p>
            <a:pPr algn="ctr">
              <a:spcBef>
                <a:spcPts val="0"/>
              </a:spcBef>
              <a:spcAft>
                <a:spcPts val="0"/>
              </a:spcAft>
            </a:pPr>
            <a:r>
              <a:rPr lang="en-US" sz="3000" dirty="0" smtClean="0">
                <a:solidFill>
                  <a:srgbClr val="0039A6"/>
                </a:solidFill>
                <a:effectLst/>
                <a:latin typeface="Century Gothic" panose="020B0502020202020204" pitchFamily="34" charset="0"/>
              </a:rPr>
              <a:t>Link to Action</a:t>
            </a:r>
          </a:p>
          <a:p>
            <a:pPr algn="ctr">
              <a:spcBef>
                <a:spcPts val="0"/>
              </a:spcBef>
              <a:spcAft>
                <a:spcPts val="0"/>
              </a:spcAft>
            </a:pPr>
            <a:r>
              <a:rPr lang="en-US" sz="2200" dirty="0" smtClean="0">
                <a:solidFill>
                  <a:srgbClr val="0039A6"/>
                </a:solidFill>
                <a:effectLst/>
                <a:latin typeface="Century Gothic" panose="020B0502020202020204" pitchFamily="34" charset="0"/>
              </a:rPr>
              <a:t>Monitor </a:t>
            </a:r>
            <a:r>
              <a:rPr lang="en-US" sz="2200" dirty="0">
                <a:solidFill>
                  <a:srgbClr val="0039A6"/>
                </a:solidFill>
                <a:effectLst/>
                <a:latin typeface="Century Gothic" panose="020B0502020202020204" pitchFamily="34" charset="0"/>
              </a:rPr>
              <a:t>trends and patterns in disease, risk </a:t>
            </a:r>
            <a:r>
              <a:rPr lang="en-US" sz="2200" dirty="0" smtClean="0">
                <a:solidFill>
                  <a:srgbClr val="0039A6"/>
                </a:solidFill>
                <a:effectLst/>
                <a:latin typeface="Century Gothic" panose="020B0502020202020204" pitchFamily="34" charset="0"/>
              </a:rPr>
              <a:t>factors, </a:t>
            </a:r>
            <a:r>
              <a:rPr lang="en-US" sz="2200" dirty="0">
                <a:solidFill>
                  <a:srgbClr val="0039A6"/>
                </a:solidFill>
                <a:effectLst/>
                <a:latin typeface="Century Gothic" panose="020B0502020202020204" pitchFamily="34" charset="0"/>
              </a:rPr>
              <a:t>and agents</a:t>
            </a:r>
          </a:p>
        </p:txBody>
      </p:sp>
      <p:sp>
        <p:nvSpPr>
          <p:cNvPr id="9" name="Slide Number Placeholder 2"/>
          <p:cNvSpPr>
            <a:spLocks noGrp="1"/>
          </p:cNvSpPr>
          <p:nvPr>
            <p:ph type="sldNum" sz="quarter" idx="12"/>
          </p:nvPr>
        </p:nvSpPr>
        <p:spPr>
          <a:xfrm>
            <a:off x="6594475" y="6181725"/>
            <a:ext cx="2133600" cy="476250"/>
          </a:xfrm>
          <a:prstGeom prst="rect">
            <a:avLst/>
          </a:prstGeom>
        </p:spPr>
        <p:txBody>
          <a:bodyPr/>
          <a:lstStyle>
            <a:lvl1pPr>
              <a:defRPr i="0">
                <a:effectLst/>
              </a:defRPr>
            </a:lvl1pPr>
          </a:lstStyle>
          <a:p>
            <a:pPr algn="r">
              <a:defRPr/>
            </a:pPr>
            <a:fld id="{B8477CA6-37AB-49C2-B88B-8C89FDB7A7DF}" type="slidenum">
              <a:rPr lang="en-US" sz="1200" smtClean="0">
                <a:latin typeface="Arial" panose="020B0604020202020204" pitchFamily="34" charset="0"/>
                <a:cs typeface="Arial" panose="020B0604020202020204" pitchFamily="34" charset="0"/>
              </a:rPr>
              <a:pPr algn="r">
                <a:defRPr/>
              </a:pPr>
              <a:t>43</a:t>
            </a:fld>
            <a:endParaRPr lang="en-US" sz="1200" dirty="0">
              <a:latin typeface="Arial" panose="020B0604020202020204" pitchFamily="34" charset="0"/>
              <a:cs typeface="Arial" panose="020B0604020202020204" pitchFamily="34" charset="0"/>
            </a:endParaRPr>
          </a:p>
        </p:txBody>
      </p:sp>
      <p:sp>
        <p:nvSpPr>
          <p:cNvPr id="4" name="TextBox 3"/>
          <p:cNvSpPr txBox="1"/>
          <p:nvPr/>
        </p:nvSpPr>
        <p:spPr>
          <a:xfrm>
            <a:off x="323850" y="5936707"/>
            <a:ext cx="7652798" cy="553998"/>
          </a:xfrm>
          <a:prstGeom prst="rect">
            <a:avLst/>
          </a:prstGeom>
          <a:noFill/>
        </p:spPr>
        <p:txBody>
          <a:bodyPr wrap="square" rtlCol="0">
            <a:spAutoFit/>
          </a:bodyPr>
          <a:lstStyle/>
          <a:p>
            <a:r>
              <a:rPr lang="en-US" sz="1000" dirty="0" smtClean="0">
                <a:effectLst/>
                <a:latin typeface="Arial" panose="020B0604020202020204" pitchFamily="34" charset="0"/>
                <a:cs typeface="Arial" panose="020B0604020202020204" pitchFamily="34" charset="0"/>
              </a:rPr>
              <a:t>Source: Centers for Disease Control and Prevention (CDC). National Notifiable Diseases Surveillance System and Supplemental Pertussis Surveillance System and 1922-1949, passive reports to the US Public Health Service. Atlanta, GA: US Department of Health and Human Services, CDC. </a:t>
            </a:r>
            <a:r>
              <a:rPr lang="en-US" sz="1000" dirty="0">
                <a:effectLst/>
                <a:latin typeface="Arial" panose="020B0604020202020204" pitchFamily="34" charset="0"/>
                <a:cs typeface="Arial" panose="020B0604020202020204" pitchFamily="34" charset="0"/>
              </a:rPr>
              <a:t>Available at: http://</a:t>
            </a:r>
            <a:r>
              <a:rPr lang="en-US" sz="1000" dirty="0" smtClean="0">
                <a:effectLst/>
                <a:latin typeface="Arial" panose="020B0604020202020204" pitchFamily="34" charset="0"/>
                <a:cs typeface="Arial" panose="020B0604020202020204" pitchFamily="34" charset="0"/>
              </a:rPr>
              <a:t>www.cdc.gov/pertussis/images/incidence-graph.jpg.</a:t>
            </a:r>
            <a:endParaRPr lang="en-US" sz="1000" dirty="0">
              <a:effectLst/>
              <a:latin typeface="Arial" panose="020B0604020202020204" pitchFamily="34" charset="0"/>
              <a:cs typeface="Arial" panose="020B0604020202020204" pitchFamily="34" charset="0"/>
            </a:endParaRPr>
          </a:p>
        </p:txBody>
      </p:sp>
      <p:sp>
        <p:nvSpPr>
          <p:cNvPr id="5" name="Rectangle 4"/>
          <p:cNvSpPr/>
          <p:nvPr/>
        </p:nvSpPr>
        <p:spPr>
          <a:xfrm>
            <a:off x="785523" y="1400761"/>
            <a:ext cx="7647709" cy="338554"/>
          </a:xfrm>
          <a:prstGeom prst="rect">
            <a:avLst/>
          </a:prstGeom>
        </p:spPr>
        <p:txBody>
          <a:bodyPr wrap="square">
            <a:spAutoFit/>
          </a:bodyPr>
          <a:lstStyle/>
          <a:p>
            <a:pPr algn="ctr"/>
            <a:r>
              <a:rPr lang="en-US" sz="1600" dirty="0">
                <a:solidFill>
                  <a:srgbClr val="0039A6"/>
                </a:solidFill>
                <a:effectLst/>
                <a:latin typeface="Century Gothic" panose="020B0502020202020204" pitchFamily="34" charset="0"/>
              </a:rPr>
              <a:t>Pertussis (Whooping Cough) Cases, by Year </a:t>
            </a:r>
            <a:r>
              <a:rPr lang="en-US" sz="1600" dirty="0" smtClean="0">
                <a:solidFill>
                  <a:srgbClr val="0039A6"/>
                </a:solidFill>
                <a:effectLst/>
                <a:latin typeface="Century Gothic" panose="020B0502020202020204" pitchFamily="34" charset="0"/>
              </a:rPr>
              <a:t>—  </a:t>
            </a:r>
            <a:r>
              <a:rPr lang="en-US" sz="1600" dirty="0">
                <a:solidFill>
                  <a:srgbClr val="0039A6"/>
                </a:solidFill>
                <a:effectLst/>
                <a:latin typeface="Century Gothic" panose="020B0502020202020204" pitchFamily="34" charset="0"/>
              </a:rPr>
              <a:t>United States, </a:t>
            </a:r>
            <a:r>
              <a:rPr lang="en-US" sz="1600" dirty="0" smtClean="0">
                <a:solidFill>
                  <a:srgbClr val="0039A6"/>
                </a:solidFill>
                <a:effectLst/>
                <a:latin typeface="Century Gothic" panose="020B0502020202020204" pitchFamily="34" charset="0"/>
              </a:rPr>
              <a:t>1922–2000</a:t>
            </a:r>
            <a:endParaRPr lang="en-US" sz="1600" dirty="0">
              <a:solidFill>
                <a:srgbClr val="0039A6"/>
              </a:solidFill>
              <a:effectLst/>
              <a:latin typeface="Century Gothic" panose="020B0502020202020204" pitchFamily="34" charset="0"/>
            </a:endParaRPr>
          </a:p>
        </p:txBody>
      </p:sp>
      <p:pic>
        <p:nvPicPr>
          <p:cNvPr id="5122" name="Picture 2" descr="Line graph displaying pertussis trends, 1922 through 2000, indicating a sharp increase in cases during the 1930s, then a sharp decline until 1960. The trend appears to be relatively level for 1960 through 2000. Inset graph highlights the details of pertussis actually increasing from 1980 to 2000." title="Pertussis Trends, 1922–20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0577" y="1907964"/>
            <a:ext cx="7400238" cy="4017823"/>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descr="Line graph displaying pertussis trends, 1922 through 2000, indicating a sharp increase in cases during the 1930s, then a sharp decline until 1960. The trend appears to be relatively level for 1960 through 2000. Inset graph highlights the details of pertussis actually increasing from 1980 to 2000." title="Pertussis Trends, 1922–2000"/>
          <p:cNvSpPr txBox="1"/>
          <p:nvPr/>
        </p:nvSpPr>
        <p:spPr>
          <a:xfrm>
            <a:off x="6092042" y="4999512"/>
            <a:ext cx="1884606" cy="523220"/>
          </a:xfrm>
          <a:prstGeom prst="rect">
            <a:avLst/>
          </a:prstGeom>
          <a:noFill/>
          <a:ln w="25400">
            <a:solidFill>
              <a:srgbClr val="C00000"/>
            </a:solidFill>
          </a:ln>
        </p:spPr>
        <p:txBody>
          <a:bodyPr wrap="square" rtlCol="0">
            <a:spAutoFit/>
          </a:bodyPr>
          <a:lstStyle/>
          <a:p>
            <a:endParaRPr lang="en-US" dirty="0"/>
          </a:p>
        </p:txBody>
      </p:sp>
      <p:pic>
        <p:nvPicPr>
          <p:cNvPr id="5123" name="Picture 3" descr="Line graph displaying pertussis trends, 1922 through 2000, indicating a sharp increase in cases during the 1930s, then a sharp decline until 1960. The trend appears to be relatively level for 1960 through 2000. Inset graph highlights the details of pertussis actually increasing from 1980 to 2000." title="Pertussis Trends, 1922–20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98868" y="1990795"/>
            <a:ext cx="3844287" cy="2387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28715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1545" y="3532740"/>
            <a:ext cx="3459766" cy="39924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558800" y="1485226"/>
            <a:ext cx="7886700" cy="3787417"/>
          </a:xfrm>
        </p:spPr>
        <p:txBody>
          <a:bodyPr/>
          <a:lstStyle/>
          <a:p>
            <a:pPr marL="0" lvl="0" indent="0">
              <a:buSzPct val="100000"/>
              <a:buNone/>
            </a:pPr>
            <a:r>
              <a:rPr lang="en-US" b="0" dirty="0" smtClean="0">
                <a:solidFill>
                  <a:schemeClr val="tx1"/>
                </a:solidFill>
                <a:latin typeface="Century Gothic" panose="020B0502020202020204" pitchFamily="34" charset="0"/>
              </a:rPr>
              <a:t>Choose the option that is NOT a part of the public </a:t>
            </a:r>
            <a:r>
              <a:rPr lang="en-US" b="0" dirty="0">
                <a:solidFill>
                  <a:schemeClr val="tx1"/>
                </a:solidFill>
                <a:latin typeface="Century Gothic" panose="020B0502020202020204" pitchFamily="34" charset="0"/>
              </a:rPr>
              <a:t>h</a:t>
            </a:r>
            <a:r>
              <a:rPr lang="en-US" b="0" dirty="0" smtClean="0">
                <a:solidFill>
                  <a:schemeClr val="tx1"/>
                </a:solidFill>
                <a:latin typeface="Century Gothic" panose="020B0502020202020204" pitchFamily="34" charset="0"/>
              </a:rPr>
              <a:t>ealth </a:t>
            </a:r>
            <a:r>
              <a:rPr lang="en-US" b="0" dirty="0">
                <a:solidFill>
                  <a:schemeClr val="tx1"/>
                </a:solidFill>
                <a:latin typeface="Century Gothic" panose="020B0502020202020204" pitchFamily="34" charset="0"/>
              </a:rPr>
              <a:t>s</a:t>
            </a:r>
            <a:r>
              <a:rPr lang="en-US" b="0" dirty="0" smtClean="0">
                <a:solidFill>
                  <a:schemeClr val="tx1"/>
                </a:solidFill>
                <a:latin typeface="Century Gothic" panose="020B0502020202020204" pitchFamily="34" charset="0"/>
              </a:rPr>
              <a:t>urveillance process</a:t>
            </a:r>
            <a:r>
              <a:rPr lang="en-US" b="0" i="1" dirty="0" smtClean="0">
                <a:solidFill>
                  <a:schemeClr val="tx1"/>
                </a:solidFill>
                <a:latin typeface="Century Gothic" panose="020B0502020202020204" pitchFamily="34" charset="0"/>
              </a:rPr>
              <a:t>.</a:t>
            </a:r>
          </a:p>
          <a:p>
            <a:pPr marL="0" lvl="0" indent="0">
              <a:buSzPct val="100000"/>
              <a:buNone/>
            </a:pPr>
            <a:endParaRPr lang="en-US" dirty="0">
              <a:solidFill>
                <a:schemeClr val="tx1"/>
              </a:solidFill>
              <a:latin typeface="Century Gothic" panose="020B0502020202020204" pitchFamily="34" charset="0"/>
            </a:endParaRPr>
          </a:p>
          <a:p>
            <a:pPr marL="857250" lvl="1" indent="-457200">
              <a:lnSpc>
                <a:spcPct val="150000"/>
              </a:lnSpc>
              <a:buFont typeface="+mj-lt"/>
              <a:buAutoNum type="alphaUcPeriod"/>
            </a:pPr>
            <a:r>
              <a:rPr lang="en-US" sz="2400" dirty="0" smtClean="0">
                <a:solidFill>
                  <a:schemeClr val="tx1"/>
                </a:solidFill>
                <a:latin typeface="Century Gothic" panose="020B0502020202020204" pitchFamily="34" charset="0"/>
              </a:rPr>
              <a:t>Data dissemination</a:t>
            </a:r>
          </a:p>
          <a:p>
            <a:pPr marL="857250" lvl="1" indent="-457200">
              <a:lnSpc>
                <a:spcPct val="150000"/>
              </a:lnSpc>
              <a:buFont typeface="+mj-lt"/>
              <a:buAutoNum type="alphaUcPeriod"/>
            </a:pPr>
            <a:r>
              <a:rPr lang="en-US" sz="2400" dirty="0" smtClean="0">
                <a:solidFill>
                  <a:schemeClr val="tx1"/>
                </a:solidFill>
                <a:latin typeface="Century Gothic" panose="020B0502020202020204" pitchFamily="34" charset="0"/>
              </a:rPr>
              <a:t>Data storage</a:t>
            </a:r>
          </a:p>
          <a:p>
            <a:pPr marL="857250" lvl="1" indent="-457200">
              <a:lnSpc>
                <a:spcPct val="150000"/>
              </a:lnSpc>
              <a:buFont typeface="+mj-lt"/>
              <a:buAutoNum type="alphaUcPeriod"/>
            </a:pPr>
            <a:r>
              <a:rPr lang="en-US" sz="2400" dirty="0" smtClean="0">
                <a:solidFill>
                  <a:schemeClr val="tx1"/>
                </a:solidFill>
                <a:latin typeface="Century Gothic" panose="020B0502020202020204" pitchFamily="34" charset="0"/>
              </a:rPr>
              <a:t>Link to action</a:t>
            </a:r>
            <a:endParaRPr lang="en-US" sz="2400" dirty="0">
              <a:solidFill>
                <a:schemeClr val="tx1"/>
              </a:solidFill>
              <a:latin typeface="Century Gothic" panose="020B0502020202020204" pitchFamily="34" charset="0"/>
            </a:endParaRPr>
          </a:p>
          <a:p>
            <a:pPr marL="857250" lvl="1" indent="-457200">
              <a:lnSpc>
                <a:spcPct val="150000"/>
              </a:lnSpc>
              <a:buFont typeface="+mj-lt"/>
              <a:buAutoNum type="alphaUcPeriod"/>
            </a:pPr>
            <a:r>
              <a:rPr lang="en-US" sz="2400" dirty="0" smtClean="0">
                <a:solidFill>
                  <a:schemeClr val="tx1"/>
                </a:solidFill>
                <a:latin typeface="Century Gothic" panose="020B0502020202020204" pitchFamily="34" charset="0"/>
              </a:rPr>
              <a:t>Data collection</a:t>
            </a:r>
            <a:r>
              <a:rPr lang="en-US" sz="1600" dirty="0" smtClean="0">
                <a:solidFill>
                  <a:schemeClr val="tx1"/>
                </a:solidFill>
              </a:rPr>
              <a:t/>
            </a:r>
            <a:br>
              <a:rPr lang="en-US" sz="1600" dirty="0" smtClean="0">
                <a:solidFill>
                  <a:schemeClr val="tx1"/>
                </a:solidFill>
              </a:rPr>
            </a:br>
            <a:endParaRPr lang="en-US" sz="1600" dirty="0">
              <a:solidFill>
                <a:schemeClr val="tx1"/>
              </a:solidFill>
            </a:endParaRPr>
          </a:p>
        </p:txBody>
      </p:sp>
      <p:pic>
        <p:nvPicPr>
          <p:cNvPr id="10" name="Picture 2" descr="Checkmark and notepad inside a circle." title="Knowledge Check"/>
          <p:cNvPicPr>
            <a:picLocks noChangeAspect="1" noChangeArrowheads="1"/>
          </p:cNvPicPr>
          <p:nvPr/>
        </p:nvPicPr>
        <p:blipFill>
          <a:blip r:embed="rId3"/>
          <a:srcRect/>
          <a:stretch>
            <a:fillRect/>
          </a:stretch>
        </p:blipFill>
        <p:spPr bwMode="auto">
          <a:xfrm>
            <a:off x="558800" y="415979"/>
            <a:ext cx="741690" cy="741690"/>
          </a:xfrm>
          <a:prstGeom prst="rect">
            <a:avLst/>
          </a:prstGeom>
          <a:noFill/>
          <a:ln w="9525">
            <a:noFill/>
            <a:miter lim="800000"/>
            <a:headEnd/>
            <a:tailEnd/>
          </a:ln>
        </p:spPr>
      </p:pic>
      <p:cxnSp>
        <p:nvCxnSpPr>
          <p:cNvPr id="14" name="Straight Connector 13"/>
          <p:cNvCxnSpPr/>
          <p:nvPr/>
        </p:nvCxnSpPr>
        <p:spPr>
          <a:xfrm>
            <a:off x="558800" y="1219200"/>
            <a:ext cx="8051800" cy="0"/>
          </a:xfrm>
          <a:prstGeom prst="line">
            <a:avLst/>
          </a:prstGeom>
          <a:ln w="25400">
            <a:solidFill>
              <a:srgbClr val="0039A6"/>
            </a:solidFill>
          </a:ln>
          <a:effectLst/>
        </p:spPr>
        <p:style>
          <a:lnRef idx="3">
            <a:schemeClr val="dk1"/>
          </a:lnRef>
          <a:fillRef idx="0">
            <a:schemeClr val="dk1"/>
          </a:fillRef>
          <a:effectRef idx="2">
            <a:schemeClr val="dk1"/>
          </a:effectRef>
          <a:fontRef idx="minor">
            <a:schemeClr val="tx1"/>
          </a:fontRef>
        </p:style>
      </p:cxnSp>
      <p:sp>
        <p:nvSpPr>
          <p:cNvPr id="7" name="TextBox 6" descr="Check mark and notepad inside circle." title="Knowledge Check"/>
          <p:cNvSpPr txBox="1"/>
          <p:nvPr/>
        </p:nvSpPr>
        <p:spPr>
          <a:xfrm>
            <a:off x="1420566" y="534410"/>
            <a:ext cx="3772186" cy="584775"/>
          </a:xfrm>
          <a:prstGeom prst="rect">
            <a:avLst/>
          </a:prstGeom>
          <a:noFill/>
        </p:spPr>
        <p:txBody>
          <a:bodyPr wrap="none" rtlCol="0">
            <a:spAutoFit/>
          </a:bodyPr>
          <a:lstStyle/>
          <a:p>
            <a:r>
              <a:rPr lang="en-US" sz="3200" dirty="0" smtClean="0">
                <a:effectLst/>
                <a:latin typeface="Century Gothic" panose="020B0502020202020204" pitchFamily="34" charset="0"/>
              </a:rPr>
              <a:t> </a:t>
            </a:r>
            <a:r>
              <a:rPr lang="en-US" sz="3000" dirty="0" smtClean="0">
                <a:effectLst/>
                <a:latin typeface="Century Gothic" panose="020B0502020202020204" pitchFamily="34" charset="0"/>
              </a:rPr>
              <a:t>Knowledge Check</a:t>
            </a:r>
            <a:endParaRPr lang="en-US" sz="3000" dirty="0">
              <a:effectLst/>
              <a:latin typeface="Century Gothic" panose="020B0502020202020204" pitchFamily="34" charset="0"/>
            </a:endParaRPr>
          </a:p>
        </p:txBody>
      </p:sp>
      <p:sp>
        <p:nvSpPr>
          <p:cNvPr id="8" name="Slide Number Placeholder 2"/>
          <p:cNvSpPr>
            <a:spLocks noGrp="1"/>
          </p:cNvSpPr>
          <p:nvPr>
            <p:ph type="sldNum" sz="quarter" idx="12"/>
          </p:nvPr>
        </p:nvSpPr>
        <p:spPr>
          <a:xfrm>
            <a:off x="6594475" y="6181725"/>
            <a:ext cx="2133600" cy="476250"/>
          </a:xfrm>
          <a:prstGeom prst="rect">
            <a:avLst/>
          </a:prstGeom>
        </p:spPr>
        <p:txBody>
          <a:bodyPr/>
          <a:lstStyle>
            <a:lvl1pPr>
              <a:defRPr i="0">
                <a:effectLst/>
              </a:defRPr>
            </a:lvl1pPr>
          </a:lstStyle>
          <a:p>
            <a:pPr algn="r">
              <a:defRPr/>
            </a:pPr>
            <a:fld id="{B8477CA6-37AB-49C2-B88B-8C89FDB7A7DF}" type="slidenum">
              <a:rPr lang="en-US" sz="1200" smtClean="0">
                <a:latin typeface="Arial" panose="020B0604020202020204" pitchFamily="34" charset="0"/>
                <a:cs typeface="Arial" panose="020B0604020202020204" pitchFamily="34" charset="0"/>
              </a:rPr>
              <a:pPr algn="r">
                <a:defRPr/>
              </a:pPr>
              <a:t>44</a:t>
            </a:fld>
            <a:endParaRPr lang="en-US" sz="1200" dirty="0">
              <a:latin typeface="Arial" panose="020B0604020202020204" pitchFamily="34" charset="0"/>
              <a:cs typeface="Arial" panose="020B0604020202020204" pitchFamily="34" charset="0"/>
            </a:endParaRPr>
          </a:p>
        </p:txBody>
      </p:sp>
      <p:pic>
        <p:nvPicPr>
          <p:cNvPr id="7170" name="Picture 2" descr="Mark indicating the correct answer, B." title="Checkmar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5" y="3532740"/>
            <a:ext cx="609600"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3838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6502" y="4398736"/>
            <a:ext cx="3575680" cy="57195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558800" y="1339639"/>
            <a:ext cx="8229600" cy="4801273"/>
          </a:xfrm>
        </p:spPr>
        <p:txBody>
          <a:bodyPr>
            <a:normAutofit/>
          </a:bodyPr>
          <a:lstStyle/>
          <a:p>
            <a:pPr marL="0" lvl="0" indent="0">
              <a:buSzPct val="100000"/>
              <a:buNone/>
            </a:pPr>
            <a:r>
              <a:rPr lang="en-US" b="0" dirty="0" smtClean="0">
                <a:solidFill>
                  <a:schemeClr val="tx1"/>
                </a:solidFill>
                <a:latin typeface="Century Gothic" panose="020B0502020202020204" pitchFamily="34" charset="0"/>
              </a:rPr>
              <a:t>In </a:t>
            </a:r>
            <a:r>
              <a:rPr lang="en-US" b="0" dirty="0">
                <a:solidFill>
                  <a:schemeClr val="tx1"/>
                </a:solidFill>
                <a:latin typeface="Century Gothic" panose="020B0502020202020204" pitchFamily="34" charset="0"/>
              </a:rPr>
              <a:t>d</a:t>
            </a:r>
            <a:r>
              <a:rPr lang="en-US" b="0" dirty="0" smtClean="0">
                <a:solidFill>
                  <a:schemeClr val="tx1"/>
                </a:solidFill>
                <a:latin typeface="Century Gothic" panose="020B0502020202020204" pitchFamily="34" charset="0"/>
              </a:rPr>
              <a:t>ata interpretation, by </a:t>
            </a:r>
            <a:r>
              <a:rPr lang="en-US" b="0" dirty="0">
                <a:solidFill>
                  <a:schemeClr val="tx1"/>
                </a:solidFill>
                <a:latin typeface="Century Gothic" panose="020B0502020202020204" pitchFamily="34" charset="0"/>
              </a:rPr>
              <a:t>identifying the </a:t>
            </a:r>
            <a:r>
              <a:rPr lang="en-US" b="0" dirty="0" smtClean="0">
                <a:solidFill>
                  <a:schemeClr val="tx1"/>
                </a:solidFill>
                <a:latin typeface="Century Gothic" panose="020B0502020202020204" pitchFamily="34" charset="0"/>
              </a:rPr>
              <a:t>___________,</a:t>
            </a:r>
          </a:p>
          <a:p>
            <a:pPr marL="0" lvl="0" indent="0">
              <a:buSzPct val="100000"/>
              <a:buNone/>
            </a:pPr>
            <a:r>
              <a:rPr lang="en-US" b="0" dirty="0" smtClean="0">
                <a:solidFill>
                  <a:schemeClr val="tx1"/>
                </a:solidFill>
                <a:latin typeface="Century Gothic" panose="020B0502020202020204" pitchFamily="34" charset="0"/>
              </a:rPr>
              <a:t> ________, </a:t>
            </a:r>
            <a:r>
              <a:rPr lang="en-US" b="0" dirty="0">
                <a:solidFill>
                  <a:schemeClr val="tx1"/>
                </a:solidFill>
                <a:latin typeface="Century Gothic" panose="020B0502020202020204" pitchFamily="34" charset="0"/>
              </a:rPr>
              <a:t>and </a:t>
            </a:r>
            <a:r>
              <a:rPr lang="en-US" b="0" dirty="0" smtClean="0">
                <a:solidFill>
                  <a:schemeClr val="tx1"/>
                </a:solidFill>
                <a:latin typeface="Century Gothic" panose="020B0502020202020204" pitchFamily="34" charset="0"/>
              </a:rPr>
              <a:t>_____________, </a:t>
            </a:r>
            <a:r>
              <a:rPr lang="en-US" b="0" dirty="0">
                <a:solidFill>
                  <a:schemeClr val="tx1"/>
                </a:solidFill>
                <a:latin typeface="Century Gothic" panose="020B0502020202020204" pitchFamily="34" charset="0"/>
              </a:rPr>
              <a:t>you can </a:t>
            </a:r>
            <a:r>
              <a:rPr lang="en-US" b="0" dirty="0" smtClean="0">
                <a:solidFill>
                  <a:schemeClr val="tx1"/>
                </a:solidFill>
                <a:latin typeface="Century Gothic" panose="020B0502020202020204" pitchFamily="34" charset="0"/>
              </a:rPr>
              <a:t>more easily determine how and </a:t>
            </a:r>
            <a:r>
              <a:rPr lang="en-US" b="0" dirty="0">
                <a:solidFill>
                  <a:schemeClr val="tx1"/>
                </a:solidFill>
                <a:latin typeface="Century Gothic" panose="020B0502020202020204" pitchFamily="34" charset="0"/>
              </a:rPr>
              <a:t>why the health event </a:t>
            </a:r>
            <a:r>
              <a:rPr lang="en-US" b="0" dirty="0" smtClean="0">
                <a:solidFill>
                  <a:schemeClr val="tx1"/>
                </a:solidFill>
                <a:latin typeface="Century Gothic" panose="020B0502020202020204" pitchFamily="34" charset="0"/>
              </a:rPr>
              <a:t>occurred.</a:t>
            </a:r>
            <a:endParaRPr lang="en-US" b="0" i="1" dirty="0" smtClean="0">
              <a:solidFill>
                <a:schemeClr val="tx1"/>
              </a:solidFill>
              <a:latin typeface="Century Gothic" panose="020B0502020202020204" pitchFamily="34" charset="0"/>
            </a:endParaRPr>
          </a:p>
          <a:p>
            <a:pPr marL="0" lvl="0" indent="0">
              <a:buSzPct val="100000"/>
              <a:buNone/>
            </a:pPr>
            <a:endParaRPr lang="en-US" dirty="0">
              <a:solidFill>
                <a:schemeClr val="tx1"/>
              </a:solidFill>
              <a:latin typeface="Century Gothic" panose="020B0502020202020204" pitchFamily="34" charset="0"/>
            </a:endParaRPr>
          </a:p>
          <a:p>
            <a:pPr marL="857250" lvl="1" indent="-457200">
              <a:lnSpc>
                <a:spcPct val="150000"/>
              </a:lnSpc>
              <a:buFont typeface="+mj-lt"/>
              <a:buAutoNum type="alphaUcPeriod"/>
            </a:pPr>
            <a:r>
              <a:rPr lang="en-US" sz="2400" dirty="0">
                <a:solidFill>
                  <a:schemeClr val="tx1"/>
                </a:solidFill>
                <a:latin typeface="Century Gothic" panose="020B0502020202020204" pitchFamily="34" charset="0"/>
              </a:rPr>
              <a:t>d</a:t>
            </a:r>
            <a:r>
              <a:rPr lang="en-US" sz="2400" dirty="0" smtClean="0">
                <a:solidFill>
                  <a:schemeClr val="tx1"/>
                </a:solidFill>
                <a:latin typeface="Century Gothic" panose="020B0502020202020204" pitchFamily="34" charset="0"/>
              </a:rPr>
              <a:t>isease, risk, occurrence</a:t>
            </a:r>
          </a:p>
          <a:p>
            <a:pPr marL="857250" lvl="1" indent="-457200">
              <a:lnSpc>
                <a:spcPct val="150000"/>
              </a:lnSpc>
              <a:buFont typeface="+mj-lt"/>
              <a:buAutoNum type="alphaUcPeriod"/>
            </a:pPr>
            <a:r>
              <a:rPr lang="en-US" sz="2400" dirty="0" smtClean="0">
                <a:solidFill>
                  <a:schemeClr val="tx1"/>
                </a:solidFill>
                <a:latin typeface="Century Gothic" panose="020B0502020202020204" pitchFamily="34" charset="0"/>
              </a:rPr>
              <a:t>person, protocol, risk</a:t>
            </a:r>
          </a:p>
          <a:p>
            <a:pPr marL="857250" lvl="1" indent="-457200">
              <a:lnSpc>
                <a:spcPct val="150000"/>
              </a:lnSpc>
              <a:buFont typeface="+mj-lt"/>
              <a:buAutoNum type="alphaUcPeriod"/>
            </a:pPr>
            <a:r>
              <a:rPr lang="en-US" sz="2400" dirty="0">
                <a:solidFill>
                  <a:schemeClr val="tx1"/>
                </a:solidFill>
                <a:latin typeface="Century Gothic" panose="020B0502020202020204" pitchFamily="34" charset="0"/>
              </a:rPr>
              <a:t>p</a:t>
            </a:r>
            <a:r>
              <a:rPr lang="en-US" sz="2400" dirty="0" smtClean="0">
                <a:solidFill>
                  <a:schemeClr val="tx1"/>
                </a:solidFill>
                <a:latin typeface="Century Gothic" panose="020B0502020202020204" pitchFamily="34" charset="0"/>
              </a:rPr>
              <a:t>erson, place, time</a:t>
            </a:r>
            <a:endParaRPr lang="en-US" sz="2400" dirty="0">
              <a:solidFill>
                <a:schemeClr val="tx1"/>
              </a:solidFill>
              <a:latin typeface="Century Gothic" panose="020B0502020202020204" pitchFamily="34" charset="0"/>
            </a:endParaRPr>
          </a:p>
          <a:p>
            <a:pPr marL="857250" lvl="1" indent="-457200">
              <a:lnSpc>
                <a:spcPct val="150000"/>
              </a:lnSpc>
              <a:buFont typeface="+mj-lt"/>
              <a:buAutoNum type="alphaUcPeriod"/>
            </a:pPr>
            <a:r>
              <a:rPr lang="en-US" sz="2400" dirty="0" smtClean="0">
                <a:solidFill>
                  <a:schemeClr val="tx1"/>
                </a:solidFill>
                <a:latin typeface="Century Gothic" panose="020B0502020202020204" pitchFamily="34" charset="0"/>
              </a:rPr>
              <a:t>risk, protocol, disease</a:t>
            </a:r>
            <a:endParaRPr lang="en-US" sz="1600" dirty="0">
              <a:solidFill>
                <a:schemeClr val="tx1"/>
              </a:solidFill>
            </a:endParaRPr>
          </a:p>
        </p:txBody>
      </p:sp>
      <p:pic>
        <p:nvPicPr>
          <p:cNvPr id="10" name="Picture 2" descr="Checkmark and notepad inside a circle." title="Knowledge Check Icon"/>
          <p:cNvPicPr>
            <a:picLocks noChangeAspect="1" noChangeArrowheads="1"/>
          </p:cNvPicPr>
          <p:nvPr/>
        </p:nvPicPr>
        <p:blipFill>
          <a:blip r:embed="rId3"/>
          <a:srcRect/>
          <a:stretch>
            <a:fillRect/>
          </a:stretch>
        </p:blipFill>
        <p:spPr bwMode="auto">
          <a:xfrm>
            <a:off x="558800" y="415979"/>
            <a:ext cx="741690" cy="741690"/>
          </a:xfrm>
          <a:prstGeom prst="rect">
            <a:avLst/>
          </a:prstGeom>
          <a:noFill/>
          <a:ln w="9525">
            <a:noFill/>
            <a:miter lim="800000"/>
            <a:headEnd/>
            <a:tailEnd/>
          </a:ln>
        </p:spPr>
      </p:pic>
      <p:cxnSp>
        <p:nvCxnSpPr>
          <p:cNvPr id="14" name="Straight Connector 13"/>
          <p:cNvCxnSpPr/>
          <p:nvPr/>
        </p:nvCxnSpPr>
        <p:spPr>
          <a:xfrm>
            <a:off x="558800" y="1219200"/>
            <a:ext cx="8051800" cy="0"/>
          </a:xfrm>
          <a:prstGeom prst="line">
            <a:avLst/>
          </a:prstGeom>
          <a:ln w="25400">
            <a:solidFill>
              <a:srgbClr val="0039A6"/>
            </a:solidFill>
          </a:ln>
          <a:effectLst/>
        </p:spPr>
        <p:style>
          <a:lnRef idx="3">
            <a:schemeClr val="dk1"/>
          </a:lnRef>
          <a:fillRef idx="0">
            <a:schemeClr val="dk1"/>
          </a:fillRef>
          <a:effectRef idx="2">
            <a:schemeClr val="dk1"/>
          </a:effectRef>
          <a:fontRef idx="minor">
            <a:schemeClr val="tx1"/>
          </a:fontRef>
        </p:style>
      </p:cxnSp>
      <p:sp>
        <p:nvSpPr>
          <p:cNvPr id="7" name="TextBox 6"/>
          <p:cNvSpPr txBox="1"/>
          <p:nvPr/>
        </p:nvSpPr>
        <p:spPr>
          <a:xfrm>
            <a:off x="1407368" y="494436"/>
            <a:ext cx="3772186" cy="584775"/>
          </a:xfrm>
          <a:prstGeom prst="rect">
            <a:avLst/>
          </a:prstGeom>
          <a:noFill/>
        </p:spPr>
        <p:txBody>
          <a:bodyPr wrap="none" rtlCol="0">
            <a:spAutoFit/>
          </a:bodyPr>
          <a:lstStyle/>
          <a:p>
            <a:r>
              <a:rPr lang="en-US" sz="3200" dirty="0" smtClean="0">
                <a:solidFill>
                  <a:srgbClr val="0039A6"/>
                </a:solidFill>
                <a:effectLst/>
                <a:latin typeface="Century Gothic" panose="020B0502020202020204" pitchFamily="34" charset="0"/>
              </a:rPr>
              <a:t> </a:t>
            </a:r>
            <a:r>
              <a:rPr lang="en-US" sz="3000" dirty="0" smtClean="0">
                <a:solidFill>
                  <a:srgbClr val="0039A6"/>
                </a:solidFill>
                <a:effectLst/>
                <a:latin typeface="Century Gothic" panose="020B0502020202020204" pitchFamily="34" charset="0"/>
              </a:rPr>
              <a:t>Knowledge Check</a:t>
            </a:r>
            <a:endParaRPr lang="en-US" sz="3000" dirty="0">
              <a:solidFill>
                <a:srgbClr val="0039A6"/>
              </a:solidFill>
              <a:effectLst/>
              <a:latin typeface="Century Gothic" panose="020B0502020202020204" pitchFamily="34" charset="0"/>
            </a:endParaRPr>
          </a:p>
        </p:txBody>
      </p:sp>
      <p:sp>
        <p:nvSpPr>
          <p:cNvPr id="8" name="Slide Number Placeholder 2"/>
          <p:cNvSpPr>
            <a:spLocks noGrp="1"/>
          </p:cNvSpPr>
          <p:nvPr>
            <p:ph type="sldNum" sz="quarter" idx="12"/>
          </p:nvPr>
        </p:nvSpPr>
        <p:spPr>
          <a:xfrm>
            <a:off x="6594475" y="6181725"/>
            <a:ext cx="2133600" cy="476250"/>
          </a:xfrm>
          <a:prstGeom prst="rect">
            <a:avLst/>
          </a:prstGeom>
        </p:spPr>
        <p:txBody>
          <a:bodyPr/>
          <a:lstStyle>
            <a:lvl1pPr>
              <a:defRPr i="0">
                <a:effectLst/>
              </a:defRPr>
            </a:lvl1pPr>
          </a:lstStyle>
          <a:p>
            <a:pPr algn="r">
              <a:defRPr/>
            </a:pPr>
            <a:fld id="{B8477CA6-37AB-49C2-B88B-8C89FDB7A7DF}" type="slidenum">
              <a:rPr lang="en-US" sz="1200" smtClean="0">
                <a:latin typeface="Arial" panose="020B0604020202020204" pitchFamily="34" charset="0"/>
                <a:cs typeface="Arial" panose="020B0604020202020204" pitchFamily="34" charset="0"/>
              </a:rPr>
              <a:pPr algn="r">
                <a:defRPr/>
              </a:pPr>
              <a:t>45</a:t>
            </a:fld>
            <a:endParaRPr lang="en-US" sz="1200" dirty="0">
              <a:latin typeface="Arial" panose="020B0604020202020204" pitchFamily="34" charset="0"/>
              <a:cs typeface="Arial" panose="020B0604020202020204" pitchFamily="34" charset="0"/>
            </a:endParaRPr>
          </a:p>
        </p:txBody>
      </p:sp>
      <p:pic>
        <p:nvPicPr>
          <p:cNvPr id="4098" name="Picture 2" descr="Mark indicating the correct answer, C." title="Checkmar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5" y="4468021"/>
            <a:ext cx="609600"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22526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29645" y="3618178"/>
            <a:ext cx="3517900" cy="39924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558800" y="1428078"/>
            <a:ext cx="8229600" cy="1210348"/>
          </a:xfrm>
        </p:spPr>
        <p:txBody>
          <a:bodyPr/>
          <a:lstStyle/>
          <a:p>
            <a:pPr marL="0" lvl="0" indent="0">
              <a:buSzPct val="100000"/>
              <a:buNone/>
            </a:pPr>
            <a:r>
              <a:rPr lang="en-US" b="0" dirty="0" smtClean="0">
                <a:solidFill>
                  <a:schemeClr val="tx1"/>
                </a:solidFill>
                <a:latin typeface="Century Gothic" panose="020B0502020202020204" pitchFamily="34" charset="0"/>
              </a:rPr>
              <a:t>Choose the option that is NOT a source of data used for public health surveillance</a:t>
            </a:r>
            <a:r>
              <a:rPr lang="en-US" b="0" i="1" dirty="0" smtClean="0">
                <a:solidFill>
                  <a:schemeClr val="tx1"/>
                </a:solidFill>
                <a:latin typeface="Century Gothic" panose="020B0502020202020204" pitchFamily="34" charset="0"/>
              </a:rPr>
              <a:t>.</a:t>
            </a:r>
          </a:p>
          <a:p>
            <a:pPr marL="0" lvl="0" indent="0">
              <a:buSzPct val="100000"/>
              <a:buNone/>
            </a:pPr>
            <a:endParaRPr lang="en-US" dirty="0">
              <a:solidFill>
                <a:schemeClr val="tx1"/>
              </a:solidFill>
              <a:latin typeface="Century Gothic" panose="020B0502020202020204" pitchFamily="34" charset="0"/>
            </a:endParaRPr>
          </a:p>
          <a:p>
            <a:pPr marL="857250" lvl="1" indent="-457200">
              <a:buFont typeface="+mj-lt"/>
              <a:buAutoNum type="alphaUcPeriod"/>
            </a:pPr>
            <a:r>
              <a:rPr lang="en-US" sz="2400" dirty="0" smtClean="0">
                <a:solidFill>
                  <a:schemeClr val="tx1"/>
                </a:solidFill>
                <a:latin typeface="Century Gothic" panose="020B0502020202020204" pitchFamily="34" charset="0"/>
              </a:rPr>
              <a:t>Administrative data systems</a:t>
            </a:r>
          </a:p>
          <a:p>
            <a:pPr marL="857250" lvl="1" indent="-457200">
              <a:buFont typeface="+mj-lt"/>
              <a:buAutoNum type="alphaUcPeriod"/>
            </a:pPr>
            <a:r>
              <a:rPr lang="en-US" sz="2400" dirty="0" smtClean="0">
                <a:solidFill>
                  <a:schemeClr val="tx1"/>
                </a:solidFill>
                <a:latin typeface="Century Gothic" panose="020B0502020202020204" pitchFamily="34" charset="0"/>
              </a:rPr>
              <a:t>Vital records</a:t>
            </a:r>
          </a:p>
          <a:p>
            <a:pPr marL="857250" lvl="1" indent="-457200">
              <a:buFont typeface="+mj-lt"/>
              <a:buAutoNum type="alphaUcPeriod"/>
            </a:pPr>
            <a:r>
              <a:rPr lang="en-US" sz="2400" dirty="0" smtClean="0">
                <a:solidFill>
                  <a:schemeClr val="tx1"/>
                </a:solidFill>
                <a:latin typeface="Century Gothic" panose="020B0502020202020204" pitchFamily="34" charset="0"/>
              </a:rPr>
              <a:t>Newspaper articles</a:t>
            </a:r>
            <a:endParaRPr lang="en-US" sz="2400" dirty="0">
              <a:solidFill>
                <a:schemeClr val="tx1"/>
              </a:solidFill>
              <a:latin typeface="Century Gothic" panose="020B0502020202020204" pitchFamily="34" charset="0"/>
            </a:endParaRPr>
          </a:p>
          <a:p>
            <a:pPr marL="857250" lvl="1" indent="-457200">
              <a:buFont typeface="+mj-lt"/>
              <a:buAutoNum type="alphaUcPeriod"/>
            </a:pPr>
            <a:r>
              <a:rPr lang="en-US" sz="2400" dirty="0" smtClean="0">
                <a:solidFill>
                  <a:schemeClr val="tx1"/>
                </a:solidFill>
                <a:latin typeface="Century Gothic" panose="020B0502020202020204" pitchFamily="34" charset="0"/>
              </a:rPr>
              <a:t>Disease notifications</a:t>
            </a:r>
            <a:r>
              <a:rPr lang="en-US" sz="1600" dirty="0" smtClean="0">
                <a:solidFill>
                  <a:schemeClr val="tx1"/>
                </a:solidFill>
              </a:rPr>
              <a:t/>
            </a:r>
            <a:br>
              <a:rPr lang="en-US" sz="1600" dirty="0" smtClean="0">
                <a:solidFill>
                  <a:schemeClr val="tx1"/>
                </a:solidFill>
              </a:rPr>
            </a:br>
            <a:endParaRPr lang="en-US" sz="1600" dirty="0">
              <a:solidFill>
                <a:schemeClr val="tx1"/>
              </a:solidFill>
            </a:endParaRPr>
          </a:p>
        </p:txBody>
      </p:sp>
      <p:pic>
        <p:nvPicPr>
          <p:cNvPr id="10" name="Picture 2" descr="Checkmark and notepad inside a circle." title="Knowledge Check Icon"/>
          <p:cNvPicPr>
            <a:picLocks noChangeAspect="1" noChangeArrowheads="1"/>
          </p:cNvPicPr>
          <p:nvPr/>
        </p:nvPicPr>
        <p:blipFill>
          <a:blip r:embed="rId3"/>
          <a:srcRect/>
          <a:stretch>
            <a:fillRect/>
          </a:stretch>
        </p:blipFill>
        <p:spPr bwMode="auto">
          <a:xfrm>
            <a:off x="558800" y="415979"/>
            <a:ext cx="741690" cy="741690"/>
          </a:xfrm>
          <a:prstGeom prst="rect">
            <a:avLst/>
          </a:prstGeom>
          <a:noFill/>
          <a:ln w="9525">
            <a:noFill/>
            <a:miter lim="800000"/>
            <a:headEnd/>
            <a:tailEnd/>
          </a:ln>
        </p:spPr>
      </p:pic>
      <p:cxnSp>
        <p:nvCxnSpPr>
          <p:cNvPr id="14" name="Straight Connector 13"/>
          <p:cNvCxnSpPr/>
          <p:nvPr/>
        </p:nvCxnSpPr>
        <p:spPr>
          <a:xfrm>
            <a:off x="558800" y="1219200"/>
            <a:ext cx="8051800" cy="0"/>
          </a:xfrm>
          <a:prstGeom prst="line">
            <a:avLst/>
          </a:prstGeom>
          <a:ln w="25400">
            <a:solidFill>
              <a:schemeClr val="tx1"/>
            </a:solidFill>
          </a:ln>
          <a:effectLst/>
        </p:spPr>
        <p:style>
          <a:lnRef idx="3">
            <a:schemeClr val="dk1"/>
          </a:lnRef>
          <a:fillRef idx="0">
            <a:schemeClr val="dk1"/>
          </a:fillRef>
          <a:effectRef idx="2">
            <a:schemeClr val="dk1"/>
          </a:effectRef>
          <a:fontRef idx="minor">
            <a:schemeClr val="tx1"/>
          </a:fontRef>
        </p:style>
      </p:cxnSp>
      <p:sp>
        <p:nvSpPr>
          <p:cNvPr id="8" name="TextBox 7"/>
          <p:cNvSpPr txBox="1"/>
          <p:nvPr/>
        </p:nvSpPr>
        <p:spPr>
          <a:xfrm>
            <a:off x="1300490" y="516587"/>
            <a:ext cx="3772186" cy="584775"/>
          </a:xfrm>
          <a:prstGeom prst="rect">
            <a:avLst/>
          </a:prstGeom>
          <a:noFill/>
        </p:spPr>
        <p:txBody>
          <a:bodyPr wrap="none" rtlCol="0">
            <a:spAutoFit/>
          </a:bodyPr>
          <a:lstStyle/>
          <a:p>
            <a:r>
              <a:rPr lang="en-US" sz="3200" dirty="0" smtClean="0">
                <a:effectLst/>
                <a:latin typeface="Century Gothic" panose="020B0502020202020204" pitchFamily="34" charset="0"/>
              </a:rPr>
              <a:t> </a:t>
            </a:r>
            <a:r>
              <a:rPr lang="en-US" sz="3000" dirty="0" smtClean="0">
                <a:effectLst/>
                <a:latin typeface="Century Gothic" panose="020B0502020202020204" pitchFamily="34" charset="0"/>
              </a:rPr>
              <a:t>Knowledge Check</a:t>
            </a:r>
            <a:endParaRPr lang="en-US" sz="3000" dirty="0">
              <a:effectLst/>
              <a:latin typeface="Century Gothic" panose="020B0502020202020204" pitchFamily="34" charset="0"/>
            </a:endParaRPr>
          </a:p>
        </p:txBody>
      </p:sp>
      <p:sp>
        <p:nvSpPr>
          <p:cNvPr id="7" name="Slide Number Placeholder 2"/>
          <p:cNvSpPr>
            <a:spLocks noGrp="1"/>
          </p:cNvSpPr>
          <p:nvPr>
            <p:ph type="sldNum" sz="quarter" idx="12"/>
          </p:nvPr>
        </p:nvSpPr>
        <p:spPr>
          <a:xfrm>
            <a:off x="6594475" y="6181725"/>
            <a:ext cx="2133600" cy="476250"/>
          </a:xfrm>
          <a:prstGeom prst="rect">
            <a:avLst/>
          </a:prstGeom>
        </p:spPr>
        <p:txBody>
          <a:bodyPr/>
          <a:lstStyle>
            <a:lvl1pPr>
              <a:defRPr i="0">
                <a:effectLst/>
              </a:defRPr>
            </a:lvl1pPr>
          </a:lstStyle>
          <a:p>
            <a:pPr algn="r">
              <a:defRPr/>
            </a:pPr>
            <a:fld id="{B8477CA6-37AB-49C2-B88B-8C89FDB7A7DF}" type="slidenum">
              <a:rPr lang="en-US" sz="1200" smtClean="0">
                <a:latin typeface="Arial" panose="020B0604020202020204" pitchFamily="34" charset="0"/>
                <a:cs typeface="Arial" panose="020B0604020202020204" pitchFamily="34" charset="0"/>
              </a:rPr>
              <a:pPr algn="r">
                <a:defRPr/>
              </a:pPr>
              <a:t>46</a:t>
            </a:fld>
            <a:endParaRPr lang="en-US" sz="1200" dirty="0">
              <a:latin typeface="Arial" panose="020B0604020202020204" pitchFamily="34" charset="0"/>
              <a:cs typeface="Arial" panose="020B0604020202020204" pitchFamily="34" charset="0"/>
            </a:endParaRPr>
          </a:p>
        </p:txBody>
      </p:sp>
      <p:pic>
        <p:nvPicPr>
          <p:cNvPr id="5122" name="Picture 2" descr="Mark indicating the correct answer, C." title="Checkmar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094" y="3609375"/>
            <a:ext cx="609600"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28585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3"/>
          <p:cNvSpPr>
            <a:spLocks noGrp="1" noChangeArrowheads="1"/>
          </p:cNvSpPr>
          <p:nvPr>
            <p:ph idx="1"/>
          </p:nvPr>
        </p:nvSpPr>
        <p:spPr>
          <a:xfrm>
            <a:off x="533399" y="1384300"/>
            <a:ext cx="8001000" cy="3086100"/>
          </a:xfrm>
        </p:spPr>
        <p:txBody>
          <a:bodyPr/>
          <a:lstStyle/>
          <a:p>
            <a:pPr>
              <a:spcBef>
                <a:spcPts val="0"/>
              </a:spcBef>
              <a:spcAft>
                <a:spcPts val="900"/>
              </a:spcAft>
              <a:buClr>
                <a:srgbClr val="0039A6"/>
              </a:buClr>
              <a:buSzPct val="100000"/>
              <a:buFont typeface="Arial" panose="020B0604020202020204" pitchFamily="34" charset="0"/>
              <a:buChar char="•"/>
            </a:pPr>
            <a:r>
              <a:rPr lang="en-US" sz="2200" b="0" dirty="0" smtClean="0">
                <a:solidFill>
                  <a:schemeClr val="tx1"/>
                </a:solidFill>
                <a:latin typeface="Century Gothic" panose="020B0502020202020204" pitchFamily="34" charset="0"/>
              </a:rPr>
              <a:t>Describe the burden of or potential for disease</a:t>
            </a:r>
            <a:br>
              <a:rPr lang="en-US" sz="2200" b="0" dirty="0" smtClean="0">
                <a:solidFill>
                  <a:schemeClr val="tx1"/>
                </a:solidFill>
                <a:latin typeface="Century Gothic" panose="020B0502020202020204" pitchFamily="34" charset="0"/>
              </a:rPr>
            </a:br>
            <a:endParaRPr lang="en-US" sz="2200" b="0" dirty="0" smtClean="0">
              <a:solidFill>
                <a:schemeClr val="tx1"/>
              </a:solidFill>
              <a:latin typeface="Century Gothic" panose="020B0502020202020204" pitchFamily="34" charset="0"/>
            </a:endParaRPr>
          </a:p>
          <a:p>
            <a:pPr>
              <a:spcBef>
                <a:spcPts val="0"/>
              </a:spcBef>
              <a:spcAft>
                <a:spcPts val="900"/>
              </a:spcAft>
              <a:buClr>
                <a:srgbClr val="0039A6"/>
              </a:buClr>
              <a:buSzPct val="100000"/>
              <a:buFont typeface="Arial" panose="020B0604020202020204" pitchFamily="34" charset="0"/>
              <a:buChar char="•"/>
            </a:pPr>
            <a:r>
              <a:rPr lang="en-US" sz="2200" b="0" dirty="0" smtClean="0">
                <a:solidFill>
                  <a:schemeClr val="tx1"/>
                </a:solidFill>
                <a:latin typeface="Century Gothic" panose="020B0502020202020204" pitchFamily="34" charset="0"/>
              </a:rPr>
              <a:t>Monitor trends and patterns in disease, risk factors, and agents</a:t>
            </a:r>
            <a:br>
              <a:rPr lang="en-US" sz="2200" b="0" dirty="0" smtClean="0">
                <a:solidFill>
                  <a:schemeClr val="tx1"/>
                </a:solidFill>
                <a:latin typeface="Century Gothic" panose="020B0502020202020204" pitchFamily="34" charset="0"/>
              </a:rPr>
            </a:br>
            <a:endParaRPr lang="en-US" sz="2200" b="0" dirty="0" smtClean="0">
              <a:solidFill>
                <a:schemeClr val="tx1"/>
              </a:solidFill>
              <a:latin typeface="Century Gothic" panose="020B0502020202020204" pitchFamily="34" charset="0"/>
            </a:endParaRPr>
          </a:p>
          <a:p>
            <a:pPr>
              <a:spcBef>
                <a:spcPts val="0"/>
              </a:spcBef>
              <a:spcAft>
                <a:spcPts val="900"/>
              </a:spcAft>
              <a:buClr>
                <a:srgbClr val="0039A6"/>
              </a:buClr>
              <a:buSzPct val="100000"/>
              <a:buFont typeface="Arial" panose="020B0604020202020204" pitchFamily="34" charset="0"/>
              <a:buChar char="•"/>
            </a:pPr>
            <a:r>
              <a:rPr lang="en-US" sz="2200" b="0" dirty="0" smtClean="0">
                <a:solidFill>
                  <a:schemeClr val="tx1"/>
                </a:solidFill>
                <a:latin typeface="Century Gothic" panose="020B0502020202020204" pitchFamily="34" charset="0"/>
              </a:rPr>
              <a:t>Detect sudden changes in disease occurrence and distribution</a:t>
            </a:r>
            <a:br>
              <a:rPr lang="en-US" sz="2200" b="0" dirty="0" smtClean="0">
                <a:solidFill>
                  <a:schemeClr val="tx1"/>
                </a:solidFill>
                <a:latin typeface="Century Gothic" panose="020B0502020202020204" pitchFamily="34" charset="0"/>
              </a:rPr>
            </a:br>
            <a:endParaRPr lang="en-US" sz="2200" b="0" dirty="0" smtClean="0">
              <a:solidFill>
                <a:schemeClr val="tx1"/>
              </a:solidFill>
              <a:latin typeface="Century Gothic" panose="020B0502020202020204" pitchFamily="34" charset="0"/>
            </a:endParaRPr>
          </a:p>
          <a:p>
            <a:pPr>
              <a:spcBef>
                <a:spcPts val="0"/>
              </a:spcBef>
              <a:spcAft>
                <a:spcPts val="900"/>
              </a:spcAft>
              <a:buClr>
                <a:srgbClr val="0039A6"/>
              </a:buClr>
              <a:buSzPct val="100000"/>
              <a:buFont typeface="Arial" panose="020B0604020202020204" pitchFamily="34" charset="0"/>
              <a:buChar char="•"/>
            </a:pPr>
            <a:r>
              <a:rPr lang="en-US" sz="2200" b="0" dirty="0" smtClean="0">
                <a:solidFill>
                  <a:schemeClr val="tx1"/>
                </a:solidFill>
                <a:latin typeface="Century Gothic" panose="020B0502020202020204" pitchFamily="34" charset="0"/>
              </a:rPr>
              <a:t>Provide data for programs, policies, and priorities</a:t>
            </a:r>
          </a:p>
          <a:p>
            <a:pPr marL="0" indent="0">
              <a:spcBef>
                <a:spcPts val="0"/>
              </a:spcBef>
              <a:spcAft>
                <a:spcPts val="900"/>
              </a:spcAft>
              <a:buClr>
                <a:srgbClr val="0039A6"/>
              </a:buClr>
              <a:buSzPct val="100000"/>
              <a:buNone/>
            </a:pPr>
            <a:endParaRPr lang="en-US" sz="2200" b="0" dirty="0" smtClean="0">
              <a:solidFill>
                <a:schemeClr val="tx1"/>
              </a:solidFill>
              <a:latin typeface="Century Gothic" panose="020B0502020202020204" pitchFamily="34" charset="0"/>
            </a:endParaRPr>
          </a:p>
          <a:p>
            <a:pPr>
              <a:spcBef>
                <a:spcPts val="0"/>
              </a:spcBef>
              <a:spcAft>
                <a:spcPts val="900"/>
              </a:spcAft>
              <a:buSzPct val="100000"/>
              <a:buFont typeface="Arial" panose="020B0604020202020204" pitchFamily="34" charset="0"/>
              <a:buChar char="•"/>
            </a:pPr>
            <a:r>
              <a:rPr lang="en-US" sz="2200" b="0" dirty="0" smtClean="0">
                <a:solidFill>
                  <a:schemeClr val="tx1"/>
                </a:solidFill>
                <a:latin typeface="Century Gothic" panose="020B0502020202020204" pitchFamily="34" charset="0"/>
              </a:rPr>
              <a:t>Evaluate prevention and control efforts</a:t>
            </a:r>
          </a:p>
          <a:p>
            <a:pPr>
              <a:lnSpc>
                <a:spcPct val="150000"/>
              </a:lnSpc>
            </a:pPr>
            <a:endParaRPr lang="en-US" sz="2800" dirty="0" smtClean="0">
              <a:solidFill>
                <a:schemeClr val="tx1"/>
              </a:solidFill>
            </a:endParaRPr>
          </a:p>
        </p:txBody>
      </p:sp>
      <p:cxnSp>
        <p:nvCxnSpPr>
          <p:cNvPr id="7" name="Straight Connector 6"/>
          <p:cNvCxnSpPr/>
          <p:nvPr/>
        </p:nvCxnSpPr>
        <p:spPr>
          <a:xfrm>
            <a:off x="558800" y="1219200"/>
            <a:ext cx="7975600" cy="0"/>
          </a:xfrm>
          <a:prstGeom prst="line">
            <a:avLst/>
          </a:prstGeom>
          <a:ln w="25400">
            <a:solidFill>
              <a:srgbClr val="0039A6"/>
            </a:solidFill>
          </a:ln>
          <a:effectLst/>
        </p:spPr>
        <p:style>
          <a:lnRef idx="3">
            <a:schemeClr val="accent5"/>
          </a:lnRef>
          <a:fillRef idx="0">
            <a:schemeClr val="accent5"/>
          </a:fillRef>
          <a:effectRef idx="2">
            <a:schemeClr val="accent5"/>
          </a:effectRef>
          <a:fontRef idx="minor">
            <a:schemeClr val="tx1"/>
          </a:fontRef>
        </p:style>
      </p:cxnSp>
      <p:sp>
        <p:nvSpPr>
          <p:cNvPr id="5" name="TextBox 4"/>
          <p:cNvSpPr txBox="1"/>
          <p:nvPr/>
        </p:nvSpPr>
        <p:spPr>
          <a:xfrm>
            <a:off x="700835" y="634423"/>
            <a:ext cx="7691529" cy="584775"/>
          </a:xfrm>
          <a:prstGeom prst="rect">
            <a:avLst/>
          </a:prstGeom>
          <a:noFill/>
        </p:spPr>
        <p:txBody>
          <a:bodyPr wrap="none" rtlCol="0">
            <a:spAutoFit/>
          </a:bodyPr>
          <a:lstStyle/>
          <a:p>
            <a:pPr algn="ctr"/>
            <a:r>
              <a:rPr lang="en-US" sz="3200" dirty="0" smtClean="0">
                <a:solidFill>
                  <a:srgbClr val="0039A6"/>
                </a:solidFill>
                <a:effectLst/>
                <a:latin typeface="Century Gothic" panose="020B0502020202020204" pitchFamily="34" charset="0"/>
              </a:rPr>
              <a:t> </a:t>
            </a:r>
            <a:r>
              <a:rPr lang="en-US" sz="3000" dirty="0" smtClean="0">
                <a:solidFill>
                  <a:srgbClr val="0039A6"/>
                </a:solidFill>
                <a:effectLst/>
                <a:latin typeface="Century Gothic" panose="020B0502020202020204" pitchFamily="34" charset="0"/>
              </a:rPr>
              <a:t>Public Health Surveillance-Based Action</a:t>
            </a:r>
            <a:endParaRPr lang="en-US" sz="3000" dirty="0">
              <a:solidFill>
                <a:srgbClr val="0039A6"/>
              </a:solidFill>
              <a:effectLst/>
              <a:latin typeface="Century Gothic" panose="020B0502020202020204" pitchFamily="34" charset="0"/>
            </a:endParaRPr>
          </a:p>
        </p:txBody>
      </p:sp>
      <p:sp>
        <p:nvSpPr>
          <p:cNvPr id="6" name="Slide Number Placeholder 2"/>
          <p:cNvSpPr>
            <a:spLocks noGrp="1"/>
          </p:cNvSpPr>
          <p:nvPr>
            <p:ph type="sldNum" sz="quarter" idx="12"/>
          </p:nvPr>
        </p:nvSpPr>
        <p:spPr>
          <a:xfrm>
            <a:off x="6594475" y="6181725"/>
            <a:ext cx="2133600" cy="476250"/>
          </a:xfrm>
          <a:prstGeom prst="rect">
            <a:avLst/>
          </a:prstGeom>
        </p:spPr>
        <p:txBody>
          <a:bodyPr/>
          <a:lstStyle>
            <a:lvl1pPr>
              <a:defRPr i="0">
                <a:effectLst/>
              </a:defRPr>
            </a:lvl1pPr>
          </a:lstStyle>
          <a:p>
            <a:pPr algn="r">
              <a:defRPr/>
            </a:pPr>
            <a:fld id="{B8477CA6-37AB-49C2-B88B-8C89FDB7A7DF}" type="slidenum">
              <a:rPr lang="en-US" sz="1200" smtClean="0">
                <a:latin typeface="Arial" panose="020B0604020202020204" pitchFamily="34" charset="0"/>
                <a:cs typeface="Arial" panose="020B0604020202020204" pitchFamily="34" charset="0"/>
              </a:rPr>
              <a:pPr algn="r">
                <a:defRPr/>
              </a:pPr>
              <a:t>47</a:t>
            </a:fld>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474555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286000" y="-6712237"/>
            <a:ext cx="4572000" cy="658835"/>
          </a:xfrm>
          <a:prstGeom prst="rect">
            <a:avLst/>
          </a:prstGeom>
        </p:spPr>
        <p:txBody>
          <a:bodyPr>
            <a:spAutoFit/>
          </a:bodyPr>
          <a:lstStyle/>
          <a:p>
            <a:pPr>
              <a:lnSpc>
                <a:spcPct val="150000"/>
              </a:lnSpc>
              <a:spcBef>
                <a:spcPts val="0"/>
              </a:spcBef>
              <a:spcAft>
                <a:spcPts val="600"/>
              </a:spcAft>
              <a:defRPr/>
            </a:pPr>
            <a:endParaRPr lang="en-US" dirty="0">
              <a:effectLst/>
              <a:latin typeface="Arial" pitchFamily="34" charset="0"/>
              <a:cs typeface="Arial" pitchFamily="34" charset="0"/>
            </a:endParaRPr>
          </a:p>
        </p:txBody>
      </p:sp>
      <p:sp>
        <p:nvSpPr>
          <p:cNvPr id="6" name="TextBox 5"/>
          <p:cNvSpPr txBox="1"/>
          <p:nvPr/>
        </p:nvSpPr>
        <p:spPr>
          <a:xfrm>
            <a:off x="400049" y="6224153"/>
            <a:ext cx="6399509" cy="246221"/>
          </a:xfrm>
          <a:prstGeom prst="rect">
            <a:avLst/>
          </a:prstGeom>
          <a:noFill/>
        </p:spPr>
        <p:txBody>
          <a:bodyPr wrap="none" rtlCol="0">
            <a:spAutoFit/>
          </a:bodyPr>
          <a:lstStyle/>
          <a:p>
            <a:r>
              <a:rPr lang="en-US" sz="1000" dirty="0">
                <a:solidFill>
                  <a:srgbClr val="0039A6"/>
                </a:solidFill>
                <a:effectLst/>
                <a:latin typeface="Arial" panose="020B0604020202020204" pitchFamily="34" charset="0"/>
                <a:cs typeface="Arial" panose="020B0604020202020204" pitchFamily="34" charset="0"/>
              </a:rPr>
              <a:t>Foege WH, Hogan RC, Newton LH. Surveillance projects for selected diseases. Int J Epidemiol 1976;5:29–37</a:t>
            </a:r>
            <a:r>
              <a:rPr lang="en-US" sz="1000" dirty="0" smtClean="0">
                <a:solidFill>
                  <a:srgbClr val="0039A6"/>
                </a:solidFill>
                <a:effectLst/>
                <a:latin typeface="Arial" panose="020B0604020202020204" pitchFamily="34" charset="0"/>
                <a:cs typeface="Arial" panose="020B0604020202020204" pitchFamily="34" charset="0"/>
              </a:rPr>
              <a:t>.</a:t>
            </a:r>
            <a:endParaRPr lang="en-US" sz="1000" dirty="0">
              <a:solidFill>
                <a:srgbClr val="0039A6"/>
              </a:solidFill>
              <a:latin typeface="Arial" panose="020B0604020202020204" pitchFamily="34" charset="0"/>
              <a:cs typeface="Arial" panose="020B0604020202020204" pitchFamily="34" charset="0"/>
            </a:endParaRPr>
          </a:p>
        </p:txBody>
      </p:sp>
      <p:sp>
        <p:nvSpPr>
          <p:cNvPr id="7" name="Slide Number Placeholder 2"/>
          <p:cNvSpPr>
            <a:spLocks noGrp="1"/>
          </p:cNvSpPr>
          <p:nvPr>
            <p:ph type="sldNum" sz="quarter" idx="12"/>
          </p:nvPr>
        </p:nvSpPr>
        <p:spPr>
          <a:xfrm>
            <a:off x="6594475" y="6181725"/>
            <a:ext cx="2133600" cy="476250"/>
          </a:xfrm>
          <a:prstGeom prst="rect">
            <a:avLst/>
          </a:prstGeom>
        </p:spPr>
        <p:txBody>
          <a:bodyPr/>
          <a:lstStyle>
            <a:lvl1pPr>
              <a:defRPr i="0">
                <a:effectLst/>
              </a:defRPr>
            </a:lvl1pPr>
          </a:lstStyle>
          <a:p>
            <a:pPr algn="r">
              <a:defRPr/>
            </a:pPr>
            <a:fld id="{B8477CA6-37AB-49C2-B88B-8C89FDB7A7DF}" type="slidenum">
              <a:rPr lang="en-US" sz="1200" smtClean="0">
                <a:latin typeface="Arial" panose="020B0604020202020204" pitchFamily="34" charset="0"/>
                <a:cs typeface="Arial" panose="020B0604020202020204" pitchFamily="34" charset="0"/>
              </a:rPr>
              <a:pPr algn="r">
                <a:defRPr/>
              </a:pPr>
              <a:t>48</a:t>
            </a:fld>
            <a:endParaRPr lang="en-US" sz="1200" dirty="0">
              <a:latin typeface="Arial" panose="020B0604020202020204" pitchFamily="34" charset="0"/>
              <a:cs typeface="Arial" panose="020B0604020202020204" pitchFamily="34" charset="0"/>
            </a:endParaRPr>
          </a:p>
        </p:txBody>
      </p:sp>
      <p:sp>
        <p:nvSpPr>
          <p:cNvPr id="9" name="Rectangle 8"/>
          <p:cNvSpPr/>
          <p:nvPr/>
        </p:nvSpPr>
        <p:spPr>
          <a:xfrm>
            <a:off x="752431" y="1293812"/>
            <a:ext cx="7639137" cy="3344863"/>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4667004" y="4101344"/>
            <a:ext cx="2924174" cy="246221"/>
          </a:xfrm>
          <a:prstGeom prst="rect">
            <a:avLst/>
          </a:prstGeom>
          <a:noFill/>
        </p:spPr>
        <p:txBody>
          <a:bodyPr wrap="square" rtlCol="0">
            <a:spAutoFit/>
          </a:bodyPr>
          <a:lstStyle/>
          <a:p>
            <a:r>
              <a:rPr lang="en-US" sz="1000" dirty="0" smtClean="0">
                <a:solidFill>
                  <a:schemeClr val="bg1"/>
                </a:solidFill>
                <a:effectLst/>
                <a:latin typeface="Arial" panose="020B0604020202020204" pitchFamily="34" charset="0"/>
                <a:cs typeface="Arial" panose="020B0604020202020204" pitchFamily="34" charset="0"/>
              </a:rPr>
              <a:t>Photo: </a:t>
            </a:r>
            <a:r>
              <a:rPr lang="en-US" sz="1000" dirty="0">
                <a:solidFill>
                  <a:schemeClr val="bg1"/>
                </a:solidFill>
                <a:effectLst/>
                <a:latin typeface="Arial" panose="020B0604020202020204" pitchFamily="34" charset="0"/>
                <a:cs typeface="Arial" panose="020B0604020202020204" pitchFamily="34" charset="0"/>
              </a:rPr>
              <a:t>Kay Hinton, Emory </a:t>
            </a:r>
            <a:r>
              <a:rPr lang="en-US" sz="1000" dirty="0" smtClean="0">
                <a:solidFill>
                  <a:schemeClr val="bg1"/>
                </a:solidFill>
                <a:effectLst/>
                <a:latin typeface="Arial" panose="020B0604020202020204" pitchFamily="34" charset="0"/>
                <a:cs typeface="Arial" panose="020B0604020202020204" pitchFamily="34" charset="0"/>
              </a:rPr>
              <a:t>University</a:t>
            </a:r>
            <a:endParaRPr lang="en-US" sz="1000" dirty="0">
              <a:solidFill>
                <a:schemeClr val="bg1"/>
              </a:solidFill>
              <a:effectLst/>
              <a:latin typeface="Arial" panose="020B0604020202020204" pitchFamily="34" charset="0"/>
              <a:cs typeface="Arial" panose="020B0604020202020204" pitchFamily="34" charset="0"/>
            </a:endParaRPr>
          </a:p>
        </p:txBody>
      </p:sp>
      <p:sp>
        <p:nvSpPr>
          <p:cNvPr id="60418" name="Rectangle 2"/>
          <p:cNvSpPr>
            <a:spLocks noChangeArrowheads="1"/>
          </p:cNvSpPr>
          <p:nvPr/>
        </p:nvSpPr>
        <p:spPr bwMode="auto">
          <a:xfrm>
            <a:off x="800803" y="1652606"/>
            <a:ext cx="3771197" cy="2052495"/>
          </a:xfrm>
          <a:prstGeom prst="rect">
            <a:avLst/>
          </a:prstGeom>
          <a:noFill/>
          <a:ln w="25400">
            <a:noFill/>
            <a:miter lim="800000"/>
            <a:headEnd/>
            <a:tailEnd/>
          </a:ln>
          <a:extLst>
            <a:ext uri="{909E8E84-426E-40DD-AFC4-6F175D3DCCD1}">
              <a14:hiddenFill xmlns:a14="http://schemas.microsoft.com/office/drawing/2010/main">
                <a:solidFill>
                  <a:srgbClr val="FFFFFF"/>
                </a:solidFill>
              </a14:hiddenFill>
            </a:ext>
          </a:extLst>
        </p:spPr>
        <p:txBody>
          <a:bodyPr/>
          <a:lstStyle/>
          <a:p>
            <a:pPr>
              <a:spcBef>
                <a:spcPct val="50000"/>
              </a:spcBef>
              <a:buSzPct val="70000"/>
            </a:pPr>
            <a:r>
              <a:rPr lang="en-US" sz="1800" b="1" i="1" dirty="0" smtClean="0">
                <a:solidFill>
                  <a:schemeClr val="bg1"/>
                </a:solidFill>
                <a:effectLst/>
                <a:latin typeface="Century Gothic" panose="020B0502020202020204" pitchFamily="34" charset="0"/>
                <a:cs typeface="+mn-cs"/>
              </a:rPr>
              <a:t>“The </a:t>
            </a:r>
            <a:r>
              <a:rPr lang="en-US" sz="1800" b="1" i="1" dirty="0">
                <a:solidFill>
                  <a:schemeClr val="bg1"/>
                </a:solidFill>
                <a:effectLst/>
                <a:latin typeface="Century Gothic" panose="020B0502020202020204" pitchFamily="34" charset="0"/>
                <a:cs typeface="+mn-cs"/>
              </a:rPr>
              <a:t>reason for collecting, </a:t>
            </a:r>
            <a:r>
              <a:rPr lang="en-US" sz="1800" b="1" i="1" dirty="0" smtClean="0">
                <a:solidFill>
                  <a:schemeClr val="bg1"/>
                </a:solidFill>
                <a:effectLst/>
                <a:latin typeface="Century Gothic" panose="020B0502020202020204" pitchFamily="34" charset="0"/>
                <a:cs typeface="+mn-cs"/>
              </a:rPr>
              <a:t>analyzing, </a:t>
            </a:r>
            <a:r>
              <a:rPr lang="en-US" sz="1800" b="1" i="1" dirty="0">
                <a:solidFill>
                  <a:schemeClr val="bg1"/>
                </a:solidFill>
                <a:effectLst/>
                <a:latin typeface="Century Gothic" panose="020B0502020202020204" pitchFamily="34" charset="0"/>
                <a:cs typeface="+mn-cs"/>
              </a:rPr>
              <a:t>and disseminating information on a disease is to control that disease. </a:t>
            </a:r>
            <a:r>
              <a:rPr lang="en-US" sz="1800" b="1" i="1" dirty="0" smtClean="0">
                <a:solidFill>
                  <a:schemeClr val="bg1"/>
                </a:solidFill>
                <a:effectLst/>
                <a:latin typeface="Century Gothic" panose="020B0502020202020204" pitchFamily="34" charset="0"/>
                <a:cs typeface="+mn-cs"/>
              </a:rPr>
              <a:t>Collection </a:t>
            </a:r>
            <a:r>
              <a:rPr lang="en-US" sz="1800" b="1" i="1" dirty="0">
                <a:solidFill>
                  <a:schemeClr val="bg1"/>
                </a:solidFill>
                <a:effectLst/>
                <a:latin typeface="Century Gothic" panose="020B0502020202020204" pitchFamily="34" charset="0"/>
                <a:cs typeface="+mn-cs"/>
              </a:rPr>
              <a:t>and analysis should not be allowed to consume resources if action does not follow</a:t>
            </a:r>
            <a:r>
              <a:rPr lang="en-US" sz="1800" b="1" i="1" dirty="0" smtClean="0">
                <a:solidFill>
                  <a:schemeClr val="bg1"/>
                </a:solidFill>
                <a:effectLst/>
                <a:latin typeface="Century Gothic" panose="020B0502020202020204" pitchFamily="34" charset="0"/>
                <a:cs typeface="+mn-cs"/>
              </a:rPr>
              <a:t>.”</a:t>
            </a:r>
            <a:endParaRPr lang="en-US" sz="1800" b="1" i="1" dirty="0">
              <a:solidFill>
                <a:schemeClr val="bg1"/>
              </a:solidFill>
              <a:effectLst/>
              <a:latin typeface="Century Gothic" panose="020B0502020202020204" pitchFamily="34" charset="0"/>
              <a:cs typeface="+mn-cs"/>
            </a:endParaRPr>
          </a:p>
          <a:p>
            <a:pPr marL="119063" indent="-119063" algn="r">
              <a:lnSpc>
                <a:spcPct val="90000"/>
              </a:lnSpc>
              <a:spcBef>
                <a:spcPct val="50000"/>
              </a:spcBef>
              <a:buSzPct val="70000"/>
            </a:pPr>
            <a:r>
              <a:rPr lang="en-US" sz="2400" b="1" dirty="0">
                <a:solidFill>
                  <a:schemeClr val="bg1"/>
                </a:solidFill>
                <a:effectLst/>
                <a:latin typeface="Tahoma" pitchFamily="34" charset="0"/>
                <a:cs typeface="+mn-cs"/>
              </a:rPr>
              <a:t>	</a:t>
            </a:r>
            <a:r>
              <a:rPr lang="en-US" sz="2000" b="1" dirty="0">
                <a:solidFill>
                  <a:schemeClr val="bg1"/>
                </a:solidFill>
                <a:effectLst/>
                <a:latin typeface="Tahoma" pitchFamily="34" charset="0"/>
                <a:cs typeface="+mn-cs"/>
              </a:rPr>
              <a:t> </a:t>
            </a:r>
            <a:r>
              <a:rPr lang="en-US" sz="2000" b="1" dirty="0" smtClean="0">
                <a:solidFill>
                  <a:schemeClr val="bg1"/>
                </a:solidFill>
                <a:effectLst/>
                <a:latin typeface="Tahoma" pitchFamily="34" charset="0"/>
                <a:cs typeface="+mn-cs"/>
              </a:rPr>
              <a:t>—</a:t>
            </a:r>
            <a:r>
              <a:rPr lang="en-US" sz="2000" b="1" dirty="0" smtClean="0">
                <a:solidFill>
                  <a:schemeClr val="bg1"/>
                </a:solidFill>
                <a:effectLst/>
                <a:latin typeface="Century Gothic" panose="020B0502020202020204" pitchFamily="34" charset="0"/>
                <a:cs typeface="+mn-cs"/>
              </a:rPr>
              <a:t>William Foege, 1976</a:t>
            </a:r>
            <a:endParaRPr lang="en-US" sz="2000" b="1" dirty="0">
              <a:solidFill>
                <a:schemeClr val="bg1"/>
              </a:solidFill>
              <a:effectLst/>
              <a:latin typeface="Century Gothic" panose="020B0502020202020204" pitchFamily="34" charset="0"/>
              <a:cs typeface="+mn-cs"/>
            </a:endParaRPr>
          </a:p>
        </p:txBody>
      </p:sp>
      <p:sp>
        <p:nvSpPr>
          <p:cNvPr id="10" name="Rectangle 9"/>
          <p:cNvSpPr/>
          <p:nvPr/>
        </p:nvSpPr>
        <p:spPr>
          <a:xfrm>
            <a:off x="7525990" y="3699860"/>
            <a:ext cx="687727" cy="248668"/>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098" name="Picture 2" descr="Photograph of Dr. Bill Foege speaking to an audience in 1976." title="William Foege, 197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7004" y="1294287"/>
            <a:ext cx="3608387" cy="2432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67508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17499" y="1468437"/>
            <a:ext cx="8232261" cy="4566603"/>
          </a:xfrm>
        </p:spPr>
        <p:txBody>
          <a:bodyPr>
            <a:normAutofit/>
          </a:bodyPr>
          <a:lstStyle/>
          <a:p>
            <a:pPr marL="457200" indent="0">
              <a:spcAft>
                <a:spcPts val="900"/>
              </a:spcAft>
              <a:buSzPct val="100000"/>
              <a:buNone/>
            </a:pPr>
            <a:r>
              <a:rPr lang="en-US" sz="2000" b="0" dirty="0" smtClean="0">
                <a:solidFill>
                  <a:schemeClr val="tx1"/>
                </a:solidFill>
                <a:latin typeface="Century Gothic" panose="020B0502020202020204" pitchFamily="34" charset="0"/>
              </a:rPr>
              <a:t>During this session, you learned to</a:t>
            </a:r>
          </a:p>
          <a:p>
            <a:pPr marL="800100">
              <a:spcAft>
                <a:spcPts val="900"/>
              </a:spcAft>
              <a:buSzPct val="100000"/>
              <a:buFont typeface="Arial" panose="020B0604020202020204" pitchFamily="34" charset="0"/>
              <a:buChar char="•"/>
            </a:pPr>
            <a:r>
              <a:rPr lang="en-US" sz="2000" b="0" dirty="0" smtClean="0">
                <a:solidFill>
                  <a:schemeClr val="tx1"/>
                </a:solidFill>
                <a:latin typeface="Century Gothic" panose="020B0502020202020204" pitchFamily="34" charset="0"/>
              </a:rPr>
              <a:t>define public health surveillance</a:t>
            </a:r>
            <a:endParaRPr lang="en-US" sz="2000" b="0" dirty="0">
              <a:solidFill>
                <a:schemeClr val="tx1"/>
              </a:solidFill>
              <a:latin typeface="Century Gothic" panose="020B0502020202020204" pitchFamily="34" charset="0"/>
            </a:endParaRPr>
          </a:p>
          <a:p>
            <a:pPr marL="800100">
              <a:spcAft>
                <a:spcPts val="900"/>
              </a:spcAft>
              <a:buSzPct val="100000"/>
              <a:buFont typeface="Arial" panose="020B0604020202020204" pitchFamily="34" charset="0"/>
              <a:buChar char="•"/>
            </a:pPr>
            <a:r>
              <a:rPr lang="en-US" sz="2000" b="0" dirty="0" smtClean="0">
                <a:solidFill>
                  <a:schemeClr val="tx1"/>
                </a:solidFill>
                <a:latin typeface="Century Gothic" panose="020B0502020202020204" pitchFamily="34" charset="0"/>
              </a:rPr>
              <a:t>describe </a:t>
            </a:r>
            <a:r>
              <a:rPr lang="en-US" sz="2000" b="0" dirty="0">
                <a:solidFill>
                  <a:schemeClr val="tx1"/>
                </a:solidFill>
                <a:latin typeface="Century Gothic" panose="020B0502020202020204" pitchFamily="34" charset="0"/>
              </a:rPr>
              <a:t>the goal of </a:t>
            </a:r>
            <a:r>
              <a:rPr lang="en-US" sz="2000" b="0" dirty="0" smtClean="0">
                <a:solidFill>
                  <a:schemeClr val="tx1"/>
                </a:solidFill>
                <a:latin typeface="Century Gothic" panose="020B0502020202020204" pitchFamily="34" charset="0"/>
              </a:rPr>
              <a:t>public health surveillance</a:t>
            </a:r>
            <a:endParaRPr lang="en-US" sz="2000" b="0" dirty="0">
              <a:solidFill>
                <a:schemeClr val="tx1"/>
              </a:solidFill>
              <a:latin typeface="Century Gothic" panose="020B0502020202020204" pitchFamily="34" charset="0"/>
            </a:endParaRPr>
          </a:p>
          <a:p>
            <a:pPr marL="800100">
              <a:spcAft>
                <a:spcPts val="900"/>
              </a:spcAft>
              <a:buSzPct val="100000"/>
              <a:buFont typeface="Arial" panose="020B0604020202020204" pitchFamily="34" charset="0"/>
              <a:buChar char="•"/>
            </a:pPr>
            <a:r>
              <a:rPr lang="en-US" sz="2000" b="0" dirty="0" smtClean="0">
                <a:solidFill>
                  <a:schemeClr val="tx1"/>
                </a:solidFill>
                <a:latin typeface="Century Gothic" panose="020B0502020202020204" pitchFamily="34" charset="0"/>
              </a:rPr>
              <a:t>describe the uses of public health surveillance system </a:t>
            </a:r>
          </a:p>
          <a:p>
            <a:pPr marL="800100">
              <a:spcAft>
                <a:spcPts val="900"/>
              </a:spcAft>
              <a:buSzPct val="100000"/>
              <a:buFont typeface="Arial" panose="020B0604020202020204" pitchFamily="34" charset="0"/>
              <a:buChar char="•"/>
            </a:pPr>
            <a:r>
              <a:rPr lang="en-US" sz="2000" b="0" dirty="0" smtClean="0">
                <a:solidFill>
                  <a:schemeClr val="tx1"/>
                </a:solidFill>
                <a:latin typeface="Century Gothic" panose="020B0502020202020204" pitchFamily="34" charset="0"/>
              </a:rPr>
              <a:t>recognize the legal </a:t>
            </a:r>
            <a:r>
              <a:rPr lang="en-US" sz="2000" b="0" dirty="0">
                <a:solidFill>
                  <a:schemeClr val="tx1"/>
                </a:solidFill>
                <a:latin typeface="Century Gothic" panose="020B0502020202020204" pitchFamily="34" charset="0"/>
              </a:rPr>
              <a:t>basis for </a:t>
            </a:r>
            <a:r>
              <a:rPr lang="en-US" sz="2000" b="0" dirty="0" smtClean="0">
                <a:solidFill>
                  <a:schemeClr val="tx1"/>
                </a:solidFill>
                <a:latin typeface="Century Gothic" panose="020B0502020202020204" pitchFamily="34" charset="0"/>
              </a:rPr>
              <a:t>public health surveillance</a:t>
            </a:r>
            <a:br>
              <a:rPr lang="en-US" sz="2000" b="0" dirty="0" smtClean="0">
                <a:solidFill>
                  <a:schemeClr val="tx1"/>
                </a:solidFill>
                <a:latin typeface="Century Gothic" panose="020B0502020202020204" pitchFamily="34" charset="0"/>
              </a:rPr>
            </a:br>
            <a:r>
              <a:rPr lang="en-US" sz="2000" b="0" dirty="0" smtClean="0">
                <a:solidFill>
                  <a:schemeClr val="tx1"/>
                </a:solidFill>
                <a:latin typeface="Century Gothic" panose="020B0502020202020204" pitchFamily="34" charset="0"/>
              </a:rPr>
              <a:t>in </a:t>
            </a:r>
            <a:r>
              <a:rPr lang="en-US" sz="2000" b="0" dirty="0">
                <a:solidFill>
                  <a:schemeClr val="tx1"/>
                </a:solidFill>
                <a:latin typeface="Century Gothic" panose="020B0502020202020204" pitchFamily="34" charset="0"/>
              </a:rPr>
              <a:t>the </a:t>
            </a:r>
            <a:r>
              <a:rPr lang="en-US" sz="2000" b="0" dirty="0" smtClean="0">
                <a:solidFill>
                  <a:schemeClr val="tx1"/>
                </a:solidFill>
                <a:latin typeface="Century Gothic" panose="020B0502020202020204" pitchFamily="34" charset="0"/>
              </a:rPr>
              <a:t>United States</a:t>
            </a:r>
            <a:endParaRPr lang="en-US" sz="2000" b="0" dirty="0">
              <a:solidFill>
                <a:schemeClr val="tx1"/>
              </a:solidFill>
              <a:latin typeface="Century Gothic" panose="020B0502020202020204" pitchFamily="34" charset="0"/>
            </a:endParaRPr>
          </a:p>
          <a:p>
            <a:pPr marL="800100">
              <a:spcAft>
                <a:spcPts val="900"/>
              </a:spcAft>
              <a:buSzPct val="100000"/>
              <a:buFont typeface="Arial" panose="020B0604020202020204" pitchFamily="34" charset="0"/>
              <a:buChar char="•"/>
            </a:pPr>
            <a:r>
              <a:rPr lang="en-US" sz="2000" b="0" dirty="0" smtClean="0">
                <a:solidFill>
                  <a:schemeClr val="tx1"/>
                </a:solidFill>
                <a:latin typeface="Century Gothic" panose="020B0502020202020204" pitchFamily="34" charset="0"/>
              </a:rPr>
              <a:t>compare active and passive public health surveillance</a:t>
            </a:r>
            <a:endParaRPr lang="en-US" sz="2000" b="0" dirty="0">
              <a:solidFill>
                <a:schemeClr val="tx1"/>
              </a:solidFill>
              <a:latin typeface="Century Gothic" panose="020B0502020202020204" pitchFamily="34" charset="0"/>
            </a:endParaRPr>
          </a:p>
          <a:p>
            <a:pPr marL="800100">
              <a:spcAft>
                <a:spcPts val="900"/>
              </a:spcAft>
              <a:buSzPct val="100000"/>
              <a:buFont typeface="Arial" panose="020B0604020202020204" pitchFamily="34" charset="0"/>
              <a:buChar char="•"/>
            </a:pPr>
            <a:r>
              <a:rPr lang="en-US" sz="2000" b="0" dirty="0" smtClean="0">
                <a:solidFill>
                  <a:schemeClr val="tx1"/>
                </a:solidFill>
                <a:latin typeface="Century Gothic" panose="020B0502020202020204" pitchFamily="34" charset="0"/>
              </a:rPr>
              <a:t>identify </a:t>
            </a:r>
            <a:r>
              <a:rPr lang="en-US" sz="2000" b="0" dirty="0">
                <a:solidFill>
                  <a:schemeClr val="tx1"/>
                </a:solidFill>
                <a:latin typeface="Century Gothic" panose="020B0502020202020204" pitchFamily="34" charset="0"/>
              </a:rPr>
              <a:t>sources of data commonly used for </a:t>
            </a:r>
            <a:r>
              <a:rPr lang="en-US" sz="2000" b="0" dirty="0" smtClean="0">
                <a:solidFill>
                  <a:schemeClr val="tx1"/>
                </a:solidFill>
                <a:latin typeface="Century Gothic" panose="020B0502020202020204" pitchFamily="34" charset="0"/>
              </a:rPr>
              <a:t>public health surveillance</a:t>
            </a:r>
            <a:endParaRPr lang="en-US" sz="2000" b="0" dirty="0">
              <a:solidFill>
                <a:schemeClr val="tx1"/>
              </a:solidFill>
              <a:latin typeface="Century Gothic" panose="020B0502020202020204" pitchFamily="34" charset="0"/>
            </a:endParaRPr>
          </a:p>
          <a:p>
            <a:pPr marL="800100">
              <a:spcAft>
                <a:spcPts val="900"/>
              </a:spcAft>
              <a:buSzPct val="100000"/>
              <a:buFont typeface="Arial" panose="020B0604020202020204" pitchFamily="34" charset="0"/>
              <a:buChar char="•"/>
            </a:pPr>
            <a:r>
              <a:rPr lang="en-US" sz="2000" b="0" dirty="0" smtClean="0">
                <a:solidFill>
                  <a:schemeClr val="tx1"/>
                </a:solidFill>
                <a:latin typeface="Century Gothic" panose="020B0502020202020204" pitchFamily="34" charset="0"/>
              </a:rPr>
              <a:t>describe the public health surveillance process</a:t>
            </a:r>
            <a:endParaRPr lang="en-US" sz="2000" b="0" dirty="0">
              <a:solidFill>
                <a:schemeClr val="tx1"/>
              </a:solidFill>
              <a:latin typeface="Century Gothic" panose="020B0502020202020204" pitchFamily="34" charset="0"/>
            </a:endParaRPr>
          </a:p>
          <a:p>
            <a:pPr marL="0" indent="0">
              <a:spcBef>
                <a:spcPts val="480"/>
              </a:spcBef>
              <a:buNone/>
            </a:pPr>
            <a:endParaRPr lang="en-US" sz="2000" b="0" dirty="0" smtClean="0">
              <a:solidFill>
                <a:schemeClr val="tx1"/>
              </a:solidFill>
              <a:latin typeface="Century Gothic" panose="020B0502020202020204" pitchFamily="34" charset="0"/>
            </a:endParaRPr>
          </a:p>
          <a:p>
            <a:pPr marL="0" indent="0">
              <a:spcBef>
                <a:spcPts val="480"/>
              </a:spcBef>
              <a:buNone/>
            </a:pPr>
            <a:endParaRPr lang="en-US" sz="2000" dirty="0" smtClean="0">
              <a:solidFill>
                <a:schemeClr val="tx1"/>
              </a:solidFill>
              <a:latin typeface="Century Gothic" panose="020B0502020202020204" pitchFamily="34" charset="0"/>
            </a:endParaRPr>
          </a:p>
          <a:p>
            <a:pPr>
              <a:spcBef>
                <a:spcPts val="480"/>
              </a:spcBef>
              <a:buFont typeface="Arial" pitchFamily="34" charset="0"/>
              <a:buChar char="•"/>
            </a:pPr>
            <a:endParaRPr lang="en-US" sz="2000" dirty="0" smtClean="0">
              <a:solidFill>
                <a:schemeClr val="tx1"/>
              </a:solidFill>
              <a:latin typeface="Century Gothic" panose="020B0502020202020204" pitchFamily="34" charset="0"/>
            </a:endParaRPr>
          </a:p>
        </p:txBody>
      </p:sp>
      <p:cxnSp>
        <p:nvCxnSpPr>
          <p:cNvPr id="6" name="Straight Connector 5"/>
          <p:cNvCxnSpPr/>
          <p:nvPr/>
        </p:nvCxnSpPr>
        <p:spPr>
          <a:xfrm>
            <a:off x="444500" y="1294640"/>
            <a:ext cx="8255000" cy="0"/>
          </a:xfrm>
          <a:prstGeom prst="line">
            <a:avLst/>
          </a:prstGeom>
          <a:ln w="25400">
            <a:solidFill>
              <a:srgbClr val="0039A6"/>
            </a:solidFill>
          </a:ln>
          <a:effectLst/>
        </p:spPr>
        <p:style>
          <a:lnRef idx="3">
            <a:schemeClr val="accent1"/>
          </a:lnRef>
          <a:fillRef idx="0">
            <a:schemeClr val="accent1"/>
          </a:fillRef>
          <a:effectRef idx="2">
            <a:schemeClr val="accent1"/>
          </a:effectRef>
          <a:fontRef idx="minor">
            <a:schemeClr val="tx1"/>
          </a:fontRef>
        </p:style>
      </p:cxnSp>
      <p:sp>
        <p:nvSpPr>
          <p:cNvPr id="7" name="TextBox 6"/>
          <p:cNvSpPr txBox="1"/>
          <p:nvPr/>
        </p:nvSpPr>
        <p:spPr>
          <a:xfrm>
            <a:off x="1559437" y="637459"/>
            <a:ext cx="6025125" cy="553998"/>
          </a:xfrm>
          <a:prstGeom prst="rect">
            <a:avLst/>
          </a:prstGeom>
          <a:noFill/>
          <a:ln w="19050">
            <a:noFill/>
          </a:ln>
        </p:spPr>
        <p:txBody>
          <a:bodyPr wrap="square" rtlCol="0">
            <a:spAutoFit/>
          </a:bodyPr>
          <a:lstStyle/>
          <a:p>
            <a:pPr algn="ctr"/>
            <a:r>
              <a:rPr lang="en-US" sz="3000" dirty="0" smtClean="0">
                <a:effectLst/>
                <a:latin typeface="Century Gothic" panose="020B0502020202020204" pitchFamily="34" charset="0"/>
              </a:rPr>
              <a:t>Course Summary</a:t>
            </a:r>
            <a:endParaRPr lang="en-US" sz="3000" dirty="0">
              <a:effectLst/>
              <a:latin typeface="Century Gothic" panose="020B0502020202020204" pitchFamily="34" charset="0"/>
            </a:endParaRPr>
          </a:p>
        </p:txBody>
      </p:sp>
      <p:sp>
        <p:nvSpPr>
          <p:cNvPr id="8" name="Slide Number Placeholder 2"/>
          <p:cNvSpPr>
            <a:spLocks noGrp="1"/>
          </p:cNvSpPr>
          <p:nvPr>
            <p:ph type="sldNum" sz="quarter" idx="12"/>
          </p:nvPr>
        </p:nvSpPr>
        <p:spPr>
          <a:xfrm>
            <a:off x="6594475" y="6181725"/>
            <a:ext cx="2133600" cy="476250"/>
          </a:xfrm>
          <a:prstGeom prst="rect">
            <a:avLst/>
          </a:prstGeom>
        </p:spPr>
        <p:txBody>
          <a:bodyPr/>
          <a:lstStyle>
            <a:lvl1pPr>
              <a:defRPr i="0">
                <a:effectLst/>
              </a:defRPr>
            </a:lvl1pPr>
          </a:lstStyle>
          <a:p>
            <a:pPr algn="r">
              <a:defRPr/>
            </a:pPr>
            <a:fld id="{B8477CA6-37AB-49C2-B88B-8C89FDB7A7DF}" type="slidenum">
              <a:rPr lang="en-US" sz="1200" smtClean="0">
                <a:latin typeface="Arial" panose="020B0604020202020204" pitchFamily="34" charset="0"/>
                <a:cs typeface="Arial" panose="020B0604020202020204" pitchFamily="34" charset="0"/>
              </a:rPr>
              <a:pPr algn="r">
                <a:defRPr/>
              </a:pPr>
              <a:t>49</a:t>
            </a:fld>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811781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ChangeArrowheads="1"/>
          </p:cNvSpPr>
          <p:nvPr/>
        </p:nvSpPr>
        <p:spPr bwMode="auto">
          <a:xfrm>
            <a:off x="0" y="0"/>
            <a:ext cx="9144000" cy="6858000"/>
          </a:xfrm>
          <a:prstGeom prst="rect">
            <a:avLst/>
          </a:prstGeom>
          <a:noFill/>
          <a:ln w="9525">
            <a:noFill/>
            <a:miter lim="800000"/>
            <a:headEnd/>
            <a:tailEnd/>
          </a:ln>
        </p:spPr>
        <p:txBody>
          <a:bodyPr wrap="none" anchor="ctr"/>
          <a:lstStyle/>
          <a:p>
            <a:pPr fontAlgn="auto">
              <a:spcBef>
                <a:spcPts val="0"/>
              </a:spcBef>
              <a:spcAft>
                <a:spcPts val="0"/>
              </a:spcAft>
            </a:pPr>
            <a:endParaRPr lang="en-US" sz="1800" dirty="0">
              <a:solidFill>
                <a:srgbClr val="0039A6"/>
              </a:solidFill>
              <a:effectLst/>
              <a:latin typeface="Myriad Web Pro"/>
              <a:cs typeface="+mn-cs"/>
            </a:endParaRPr>
          </a:p>
        </p:txBody>
      </p:sp>
      <p:sp>
        <p:nvSpPr>
          <p:cNvPr id="11" name="Title 1"/>
          <p:cNvSpPr txBox="1">
            <a:spLocks/>
          </p:cNvSpPr>
          <p:nvPr/>
        </p:nvSpPr>
        <p:spPr>
          <a:xfrm>
            <a:off x="1777090" y="512069"/>
            <a:ext cx="5718412" cy="656809"/>
          </a:xfrm>
          <a:prstGeom prst="rect">
            <a:avLst/>
          </a:prstGeom>
        </p:spPr>
        <p:txBody>
          <a:bodyPr anchor="b" anchorCtr="0">
            <a:noAutofit/>
          </a:bodyPr>
          <a:lstStyle>
            <a:lvl1pPr algn="ctr" defTabSz="914400" rtl="0" eaLnBrk="1" latinLnBrk="0" hangingPunct="1">
              <a:lnSpc>
                <a:spcPts val="3000"/>
              </a:lnSpc>
              <a:spcBef>
                <a:spcPct val="0"/>
              </a:spcBef>
              <a:buNone/>
              <a:defRPr sz="2800" b="1" kern="1200" baseline="0">
                <a:solidFill>
                  <a:schemeClr val="tx1"/>
                </a:solidFill>
                <a:effectLst/>
                <a:latin typeface="+mj-lt"/>
                <a:ea typeface="+mj-ea"/>
                <a:cs typeface="+mj-cs"/>
              </a:defRPr>
            </a:lvl1pPr>
          </a:lstStyle>
          <a:p>
            <a:pPr fontAlgn="auto">
              <a:spcAft>
                <a:spcPts val="0"/>
              </a:spcAft>
              <a:defRPr/>
            </a:pPr>
            <a:r>
              <a:rPr lang="en-US" sz="3600" dirty="0" smtClean="0">
                <a:ln w="900" cmpd="sng">
                  <a:solidFill>
                    <a:srgbClr val="0039A6">
                      <a:satMod val="190000"/>
                      <a:alpha val="55000"/>
                    </a:srgbClr>
                  </a:solidFill>
                  <a:prstDash val="solid"/>
                </a:ln>
                <a:solidFill>
                  <a:srgbClr val="0039A6"/>
                </a:solidFill>
              </a:rPr>
              <a:t/>
            </a:r>
            <a:br>
              <a:rPr lang="en-US" sz="3600" dirty="0" smtClean="0">
                <a:ln w="900" cmpd="sng">
                  <a:solidFill>
                    <a:srgbClr val="0039A6">
                      <a:satMod val="190000"/>
                      <a:alpha val="55000"/>
                    </a:srgbClr>
                  </a:solidFill>
                  <a:prstDash val="solid"/>
                </a:ln>
                <a:solidFill>
                  <a:srgbClr val="0039A6"/>
                </a:solidFill>
              </a:rPr>
            </a:br>
            <a:r>
              <a:rPr lang="en-US" sz="3000" b="0" dirty="0" smtClean="0">
                <a:solidFill>
                  <a:srgbClr val="0039A6"/>
                </a:solidFill>
                <a:latin typeface="Century Gothic" panose="020B0502020202020204" pitchFamily="34" charset="0"/>
              </a:rPr>
              <a:t>A Public Health Approach</a:t>
            </a:r>
            <a:endParaRPr lang="en-US" sz="3000" b="0" dirty="0">
              <a:solidFill>
                <a:srgbClr val="0039A6"/>
              </a:solidFill>
              <a:latin typeface="Century Gothic" panose="020B0502020202020204" pitchFamily="34" charset="0"/>
            </a:endParaRPr>
          </a:p>
        </p:txBody>
      </p:sp>
      <p:cxnSp>
        <p:nvCxnSpPr>
          <p:cNvPr id="14" name="Straight Connector 13"/>
          <p:cNvCxnSpPr/>
          <p:nvPr/>
        </p:nvCxnSpPr>
        <p:spPr>
          <a:xfrm>
            <a:off x="570725" y="1168878"/>
            <a:ext cx="8131141"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570725" y="2460600"/>
            <a:ext cx="1752600" cy="400110"/>
          </a:xfrm>
          <a:prstGeom prst="rect">
            <a:avLst/>
          </a:prstGeom>
          <a:noFill/>
        </p:spPr>
        <p:txBody>
          <a:bodyPr wrap="square" rtlCol="0">
            <a:spAutoFit/>
          </a:bodyPr>
          <a:lstStyle/>
          <a:p>
            <a:pPr algn="ctr" fontAlgn="auto">
              <a:spcBef>
                <a:spcPts val="0"/>
              </a:spcBef>
              <a:spcAft>
                <a:spcPts val="0"/>
              </a:spcAft>
            </a:pPr>
            <a:r>
              <a:rPr lang="en-US" sz="2000" dirty="0" smtClean="0">
                <a:solidFill>
                  <a:srgbClr val="0039A6"/>
                </a:solidFill>
                <a:effectLst/>
                <a:latin typeface="Century Gothic" panose="020B0502020202020204" pitchFamily="34" charset="0"/>
                <a:cs typeface="+mn-cs"/>
              </a:rPr>
              <a:t>Surveillance</a:t>
            </a:r>
            <a:endParaRPr lang="en-US" sz="2000" dirty="0">
              <a:solidFill>
                <a:srgbClr val="0039A6"/>
              </a:solidFill>
              <a:effectLst/>
              <a:latin typeface="Century Gothic" panose="020B0502020202020204" pitchFamily="34" charset="0"/>
              <a:cs typeface="+mn-cs"/>
            </a:endParaRPr>
          </a:p>
        </p:txBody>
      </p:sp>
      <p:sp>
        <p:nvSpPr>
          <p:cNvPr id="12" name="TextBox 11"/>
          <p:cNvSpPr txBox="1"/>
          <p:nvPr/>
        </p:nvSpPr>
        <p:spPr>
          <a:xfrm>
            <a:off x="2618198" y="2309056"/>
            <a:ext cx="1905000" cy="707886"/>
          </a:xfrm>
          <a:prstGeom prst="rect">
            <a:avLst/>
          </a:prstGeom>
          <a:noFill/>
        </p:spPr>
        <p:txBody>
          <a:bodyPr wrap="square" rtlCol="0">
            <a:spAutoFit/>
          </a:bodyPr>
          <a:lstStyle/>
          <a:p>
            <a:pPr algn="ctr" fontAlgn="auto">
              <a:spcBef>
                <a:spcPts val="0"/>
              </a:spcBef>
              <a:spcAft>
                <a:spcPts val="0"/>
              </a:spcAft>
            </a:pPr>
            <a:r>
              <a:rPr lang="en-US" sz="2000" dirty="0" smtClean="0">
                <a:solidFill>
                  <a:srgbClr val="0039A6"/>
                </a:solidFill>
                <a:effectLst/>
                <a:latin typeface="Century Gothic" panose="020B0502020202020204" pitchFamily="34" charset="0"/>
                <a:cs typeface="+mn-cs"/>
              </a:rPr>
              <a:t>Risk Factor Identification</a:t>
            </a:r>
            <a:endParaRPr lang="en-US" sz="2000" dirty="0">
              <a:solidFill>
                <a:srgbClr val="0039A6"/>
              </a:solidFill>
              <a:effectLst/>
              <a:latin typeface="Century Gothic" panose="020B0502020202020204" pitchFamily="34" charset="0"/>
              <a:cs typeface="+mn-cs"/>
            </a:endParaRPr>
          </a:p>
        </p:txBody>
      </p:sp>
      <p:sp>
        <p:nvSpPr>
          <p:cNvPr id="13" name="TextBox 12"/>
          <p:cNvSpPr txBox="1"/>
          <p:nvPr/>
        </p:nvSpPr>
        <p:spPr>
          <a:xfrm>
            <a:off x="4732106" y="2306712"/>
            <a:ext cx="1752600" cy="707886"/>
          </a:xfrm>
          <a:prstGeom prst="rect">
            <a:avLst/>
          </a:prstGeom>
          <a:noFill/>
        </p:spPr>
        <p:txBody>
          <a:bodyPr wrap="square" rtlCol="0">
            <a:spAutoFit/>
          </a:bodyPr>
          <a:lstStyle/>
          <a:p>
            <a:pPr algn="ctr" fontAlgn="auto">
              <a:spcBef>
                <a:spcPts val="0"/>
              </a:spcBef>
              <a:spcAft>
                <a:spcPts val="0"/>
              </a:spcAft>
            </a:pPr>
            <a:r>
              <a:rPr lang="en-US" sz="2000" dirty="0" smtClean="0">
                <a:solidFill>
                  <a:srgbClr val="0039A6"/>
                </a:solidFill>
                <a:effectLst/>
                <a:latin typeface="Century Gothic" panose="020B0502020202020204" pitchFamily="34" charset="0"/>
                <a:cs typeface="+mn-cs"/>
              </a:rPr>
              <a:t>Intervention</a:t>
            </a:r>
          </a:p>
          <a:p>
            <a:pPr algn="ctr" fontAlgn="auto">
              <a:spcBef>
                <a:spcPts val="0"/>
              </a:spcBef>
              <a:spcAft>
                <a:spcPts val="0"/>
              </a:spcAft>
            </a:pPr>
            <a:r>
              <a:rPr lang="en-US" sz="2000" dirty="0">
                <a:solidFill>
                  <a:srgbClr val="0039A6"/>
                </a:solidFill>
                <a:effectLst/>
                <a:latin typeface="Century Gothic" panose="020B0502020202020204" pitchFamily="34" charset="0"/>
                <a:cs typeface="+mn-cs"/>
              </a:rPr>
              <a:t>E</a:t>
            </a:r>
            <a:r>
              <a:rPr lang="en-US" sz="2000" dirty="0" smtClean="0">
                <a:solidFill>
                  <a:srgbClr val="0039A6"/>
                </a:solidFill>
                <a:effectLst/>
                <a:latin typeface="Century Gothic" panose="020B0502020202020204" pitchFamily="34" charset="0"/>
                <a:cs typeface="+mn-cs"/>
              </a:rPr>
              <a:t>valuation</a:t>
            </a:r>
            <a:endParaRPr lang="en-US" sz="2000" dirty="0">
              <a:solidFill>
                <a:srgbClr val="0039A6"/>
              </a:solidFill>
              <a:effectLst/>
              <a:latin typeface="Century Gothic" panose="020B0502020202020204" pitchFamily="34" charset="0"/>
              <a:cs typeface="+mn-cs"/>
            </a:endParaRPr>
          </a:p>
        </p:txBody>
      </p:sp>
      <p:sp>
        <p:nvSpPr>
          <p:cNvPr id="15" name="TextBox 14"/>
          <p:cNvSpPr txBox="1"/>
          <p:nvPr/>
        </p:nvSpPr>
        <p:spPr>
          <a:xfrm>
            <a:off x="6705599" y="2466945"/>
            <a:ext cx="2203109" cy="400110"/>
          </a:xfrm>
          <a:prstGeom prst="rect">
            <a:avLst/>
          </a:prstGeom>
          <a:noFill/>
        </p:spPr>
        <p:txBody>
          <a:bodyPr wrap="square" rtlCol="0">
            <a:spAutoFit/>
          </a:bodyPr>
          <a:lstStyle/>
          <a:p>
            <a:pPr algn="ctr" fontAlgn="auto">
              <a:spcBef>
                <a:spcPts val="0"/>
              </a:spcBef>
              <a:spcAft>
                <a:spcPts val="0"/>
              </a:spcAft>
            </a:pPr>
            <a:r>
              <a:rPr lang="en-US" sz="2000" dirty="0" smtClean="0">
                <a:solidFill>
                  <a:srgbClr val="0039A6"/>
                </a:solidFill>
                <a:effectLst/>
                <a:latin typeface="Century Gothic" panose="020B0502020202020204" pitchFamily="34" charset="0"/>
                <a:cs typeface="+mn-cs"/>
              </a:rPr>
              <a:t>Implementation</a:t>
            </a:r>
            <a:endParaRPr lang="en-US" sz="2000" dirty="0">
              <a:solidFill>
                <a:srgbClr val="0039A6"/>
              </a:solidFill>
              <a:effectLst/>
              <a:latin typeface="Century Gothic" panose="020B0502020202020204" pitchFamily="34" charset="0"/>
              <a:cs typeface="+mn-cs"/>
            </a:endParaRPr>
          </a:p>
        </p:txBody>
      </p:sp>
      <p:pic>
        <p:nvPicPr>
          <p:cNvPr id="3" name="Picture 2" descr="The four questions to ask when using the public health approach and the term &quot;Problem&quot; on the far left with an arrow pointing to the term &quot;Response&quot; on the far right." title="A Public Health Approach"/>
          <p:cNvPicPr>
            <a:picLocks noChangeAspect="1"/>
          </p:cNvPicPr>
          <p:nvPr/>
        </p:nvPicPr>
        <p:blipFill rotWithShape="1">
          <a:blip r:embed="rId3">
            <a:extLst>
              <a:ext uri="{28A0092B-C50C-407E-A947-70E740481C1C}">
                <a14:useLocalDpi xmlns:a14="http://schemas.microsoft.com/office/drawing/2010/main" val="0"/>
              </a:ext>
            </a:extLst>
          </a:blip>
          <a:srcRect t="20415"/>
          <a:stretch/>
        </p:blipFill>
        <p:spPr>
          <a:xfrm>
            <a:off x="344535" y="2936114"/>
            <a:ext cx="8564173" cy="2396438"/>
          </a:xfrm>
          <a:prstGeom prst="rect">
            <a:avLst/>
          </a:prstGeom>
        </p:spPr>
      </p:pic>
      <p:sp>
        <p:nvSpPr>
          <p:cNvPr id="16" name="Slide Number Placeholder 1"/>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1pPr>
            <a:lvl2pPr marL="4572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2pPr>
            <a:lvl3pPr marL="9144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3pPr>
            <a:lvl4pPr marL="13716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4pPr>
            <a:lvl5pPr marL="18288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5pPr>
            <a:lvl6pPr marL="22860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6pPr>
            <a:lvl7pPr marL="27432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7pPr>
            <a:lvl8pPr marL="32004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8pPr>
            <a:lvl9pPr marL="36576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9pPr>
          </a:lstStyle>
          <a:p>
            <a:pPr algn="r">
              <a:defRPr/>
            </a:pPr>
            <a:fld id="{A420517B-503E-44E1-A5A3-88F773F5D377}" type="slidenum">
              <a:rPr lang="en-US" sz="1400" smtClean="0">
                <a:solidFill>
                  <a:srgbClr val="0039A6"/>
                </a:solidFill>
                <a:effectLst/>
                <a:latin typeface="Myriad Web Pro"/>
              </a:rPr>
              <a:pPr algn="r">
                <a:defRPr/>
              </a:pPr>
              <a:t>5</a:t>
            </a:fld>
            <a:endParaRPr lang="en-US" sz="1400" dirty="0">
              <a:solidFill>
                <a:srgbClr val="0039A6"/>
              </a:solidFill>
              <a:effectLst/>
              <a:latin typeface="Myriad Web Pro"/>
            </a:endParaRPr>
          </a:p>
        </p:txBody>
      </p:sp>
      <p:pic>
        <p:nvPicPr>
          <p:cNvPr id="7170" name="Picture 2" descr="Arrow pointing to the first step." title="Arro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5715" y="1469874"/>
            <a:ext cx="841375"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descr="Arrow pointing to the second step." title="Arro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0" y="1447800"/>
            <a:ext cx="835025"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descr="Arrow pointing to the third step." title="Arro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90893" y="1447799"/>
            <a:ext cx="835025"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Picture 5" descr="Arrow pointing to the fourth step." title="Arro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89640" y="1474031"/>
            <a:ext cx="835025"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243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7170"/>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717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7171"/>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717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7172"/>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71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12988"/>
            <a:ext cx="8229600" cy="1143000"/>
          </a:xfrm>
        </p:spPr>
        <p:txBody>
          <a:bodyPr/>
          <a:lstStyle/>
          <a:p>
            <a:r>
              <a:rPr lang="en-US" sz="4400" b="0" dirty="0" smtClean="0">
                <a:solidFill>
                  <a:srgbClr val="0039A6"/>
                </a:solidFill>
                <a:latin typeface="Century Gothic" panose="020B0502020202020204" pitchFamily="34" charset="0"/>
              </a:rPr>
              <a:t>QUESTIONS?</a:t>
            </a:r>
            <a:endParaRPr lang="en-US" sz="4400" b="0" dirty="0">
              <a:solidFill>
                <a:srgbClr val="0039A6"/>
              </a:solidFill>
              <a:latin typeface="Century Gothic" panose="020B0502020202020204" pitchFamily="34" charset="0"/>
            </a:endParaRPr>
          </a:p>
        </p:txBody>
      </p:sp>
      <p:sp>
        <p:nvSpPr>
          <p:cNvPr id="3" name="Slide Number Placeholder 2"/>
          <p:cNvSpPr>
            <a:spLocks noGrp="1"/>
          </p:cNvSpPr>
          <p:nvPr>
            <p:ph type="sldNum" sz="quarter" idx="12"/>
          </p:nvPr>
        </p:nvSpPr>
        <p:spPr>
          <a:xfrm>
            <a:off x="6594475" y="6181725"/>
            <a:ext cx="2133600" cy="476250"/>
          </a:xfrm>
          <a:prstGeom prst="rect">
            <a:avLst/>
          </a:prstGeom>
        </p:spPr>
        <p:txBody>
          <a:bodyPr/>
          <a:lstStyle>
            <a:lvl1pPr>
              <a:defRPr i="0">
                <a:effectLst/>
              </a:defRPr>
            </a:lvl1pPr>
          </a:lstStyle>
          <a:p>
            <a:pPr algn="r">
              <a:defRPr/>
            </a:pPr>
            <a:fld id="{B8477CA6-37AB-49C2-B88B-8C89FDB7A7DF}" type="slidenum">
              <a:rPr lang="en-US" sz="1200" smtClean="0">
                <a:latin typeface="Arial" panose="020B0604020202020204" pitchFamily="34" charset="0"/>
                <a:cs typeface="Arial" panose="020B0604020202020204" pitchFamily="34" charset="0"/>
              </a:rPr>
              <a:pPr algn="r">
                <a:defRPr/>
              </a:pPr>
              <a:t>50</a:t>
            </a:fld>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03659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3"/>
          <p:cNvSpPr>
            <a:spLocks noGrp="1" noChangeArrowheads="1"/>
          </p:cNvSpPr>
          <p:nvPr>
            <p:ph idx="1"/>
          </p:nvPr>
        </p:nvSpPr>
        <p:spPr>
          <a:xfrm>
            <a:off x="431800" y="1111250"/>
            <a:ext cx="8305800" cy="4972050"/>
          </a:xfrm>
        </p:spPr>
        <p:txBody>
          <a:bodyPr/>
          <a:lstStyle/>
          <a:p>
            <a:pPr lvl="0">
              <a:spcBef>
                <a:spcPct val="0"/>
              </a:spcBef>
              <a:spcAft>
                <a:spcPts val="600"/>
              </a:spcAft>
              <a:buFont typeface="Arial" panose="020B0604020202020204" pitchFamily="34" charset="0"/>
              <a:buChar char="•"/>
            </a:pPr>
            <a:r>
              <a:rPr lang="en-US" sz="1600" b="0" dirty="0">
                <a:solidFill>
                  <a:srgbClr val="0039A6"/>
                </a:solidFill>
                <a:latin typeface="Century Gothic" panose="020B0502020202020204" pitchFamily="34" charset="0"/>
                <a:cs typeface="Arial" panose="020B0604020202020204" pitchFamily="34" charset="0"/>
              </a:rPr>
              <a:t>Smith PF, Hadler JL, Stanbury M, </a:t>
            </a:r>
            <a:r>
              <a:rPr lang="en-US" sz="1600" b="0" dirty="0" smtClean="0">
                <a:solidFill>
                  <a:srgbClr val="0039A6"/>
                </a:solidFill>
                <a:latin typeface="Century Gothic" panose="020B0502020202020204" pitchFamily="34" charset="0"/>
                <a:cs typeface="Arial" panose="020B0604020202020204" pitchFamily="34" charset="0"/>
              </a:rPr>
              <a:t>et </a:t>
            </a:r>
            <a:r>
              <a:rPr lang="en-US" sz="1600" b="0" dirty="0">
                <a:solidFill>
                  <a:srgbClr val="0039A6"/>
                </a:solidFill>
                <a:latin typeface="Century Gothic" panose="020B0502020202020204" pitchFamily="34" charset="0"/>
                <a:cs typeface="Arial" panose="020B0604020202020204" pitchFamily="34" charset="0"/>
              </a:rPr>
              <a:t>al. </a:t>
            </a:r>
            <a:r>
              <a:rPr lang="en-US" sz="1600" b="0" dirty="0" smtClean="0">
                <a:solidFill>
                  <a:srgbClr val="0039A6"/>
                </a:solidFill>
                <a:latin typeface="Century Gothic" panose="020B0502020202020204" pitchFamily="34" charset="0"/>
                <a:cs typeface="Arial" panose="020B0604020202020204" pitchFamily="34" charset="0"/>
              </a:rPr>
              <a:t>Blueprint version 2.0: updating public health surveillance for the 21</a:t>
            </a:r>
            <a:r>
              <a:rPr lang="en-US" sz="1600" b="0" baseline="30000" dirty="0" smtClean="0">
                <a:solidFill>
                  <a:srgbClr val="0039A6"/>
                </a:solidFill>
                <a:latin typeface="Century Gothic" panose="020B0502020202020204" pitchFamily="34" charset="0"/>
                <a:cs typeface="Arial" panose="020B0604020202020204" pitchFamily="34" charset="0"/>
              </a:rPr>
              <a:t>st</a:t>
            </a:r>
            <a:r>
              <a:rPr lang="en-US" sz="1600" b="0" dirty="0" smtClean="0">
                <a:solidFill>
                  <a:srgbClr val="0039A6"/>
                </a:solidFill>
                <a:latin typeface="Century Gothic" panose="020B0502020202020204" pitchFamily="34" charset="0"/>
                <a:cs typeface="Arial" panose="020B0604020202020204" pitchFamily="34" charset="0"/>
              </a:rPr>
              <a:t> century. </a:t>
            </a:r>
            <a:r>
              <a:rPr lang="en-US" sz="1600" b="0" dirty="0">
                <a:solidFill>
                  <a:srgbClr val="0039A6"/>
                </a:solidFill>
                <a:latin typeface="Century Gothic" panose="020B0502020202020204" pitchFamily="34" charset="0"/>
                <a:cs typeface="Arial" panose="020B0604020202020204" pitchFamily="34" charset="0"/>
              </a:rPr>
              <a:t>J Public Health Manag </a:t>
            </a:r>
            <a:r>
              <a:rPr lang="en-US" sz="1600" b="0" dirty="0" smtClean="0">
                <a:solidFill>
                  <a:srgbClr val="0039A6"/>
                </a:solidFill>
                <a:latin typeface="Century Gothic" panose="020B0502020202020204" pitchFamily="34" charset="0"/>
                <a:cs typeface="Arial" panose="020B0604020202020204" pitchFamily="34" charset="0"/>
              </a:rPr>
              <a:t>Pract 2013;19:231–9</a:t>
            </a:r>
            <a:r>
              <a:rPr lang="en-US" sz="1600" b="0" dirty="0">
                <a:solidFill>
                  <a:srgbClr val="0039A6"/>
                </a:solidFill>
                <a:latin typeface="Century Gothic" panose="020B0502020202020204" pitchFamily="34" charset="0"/>
                <a:cs typeface="Arial" panose="020B0604020202020204" pitchFamily="34" charset="0"/>
              </a:rPr>
              <a:t>. </a:t>
            </a:r>
            <a:endParaRPr lang="en-US" sz="1600" b="0" dirty="0" smtClean="0">
              <a:solidFill>
                <a:srgbClr val="0039A6"/>
              </a:solidFill>
              <a:latin typeface="Century Gothic" panose="020B0502020202020204" pitchFamily="34" charset="0"/>
              <a:cs typeface="Arial" panose="020B0604020202020204" pitchFamily="34" charset="0"/>
            </a:endParaRPr>
          </a:p>
          <a:p>
            <a:pPr lvl="0">
              <a:spcBef>
                <a:spcPct val="0"/>
              </a:spcBef>
              <a:spcAft>
                <a:spcPts val="600"/>
              </a:spcAft>
              <a:buFont typeface="Arial" panose="020B0604020202020204" pitchFamily="34" charset="0"/>
              <a:buChar char="•"/>
            </a:pPr>
            <a:r>
              <a:rPr lang="en-US" sz="1600" b="0" dirty="0" smtClean="0">
                <a:solidFill>
                  <a:srgbClr val="0039A6"/>
                </a:solidFill>
                <a:latin typeface="Century Gothic" panose="020B0502020202020204" pitchFamily="34" charset="0"/>
                <a:cs typeface="Arial" panose="020B0604020202020204" pitchFamily="34" charset="0"/>
              </a:rPr>
              <a:t>Centers for Disease Control and Prevention. CDC’s vision for public health surveillance in the 21</a:t>
            </a:r>
            <a:r>
              <a:rPr lang="en-US" sz="1600" b="0" baseline="30000" dirty="0" smtClean="0">
                <a:solidFill>
                  <a:srgbClr val="0039A6"/>
                </a:solidFill>
                <a:latin typeface="Century Gothic" panose="020B0502020202020204" pitchFamily="34" charset="0"/>
                <a:cs typeface="Arial" panose="020B0604020202020204" pitchFamily="34" charset="0"/>
              </a:rPr>
              <a:t>st</a:t>
            </a:r>
            <a:r>
              <a:rPr lang="en-US" sz="1600" b="0" dirty="0" smtClean="0">
                <a:solidFill>
                  <a:srgbClr val="0039A6"/>
                </a:solidFill>
                <a:latin typeface="Century Gothic" panose="020B0502020202020204" pitchFamily="34" charset="0"/>
                <a:cs typeface="Arial" panose="020B0604020202020204" pitchFamily="34" charset="0"/>
              </a:rPr>
              <a:t> century. Morb Mortal Wkly Rep 2012;61(Suppl, July 27, 2012):1–40.</a:t>
            </a:r>
          </a:p>
          <a:p>
            <a:pPr lvl="0">
              <a:spcBef>
                <a:spcPct val="0"/>
              </a:spcBef>
              <a:spcAft>
                <a:spcPts val="600"/>
              </a:spcAft>
              <a:buFont typeface="Arial" panose="020B0604020202020204" pitchFamily="34" charset="0"/>
              <a:buChar char="•"/>
            </a:pPr>
            <a:r>
              <a:rPr lang="en-US" sz="1600" b="0" dirty="0">
                <a:solidFill>
                  <a:srgbClr val="0039A6"/>
                </a:solidFill>
                <a:latin typeface="Century Gothic" panose="020B0502020202020204" pitchFamily="34" charset="0"/>
                <a:cs typeface="Arial" panose="020B0604020202020204" pitchFamily="34" charset="0"/>
              </a:rPr>
              <a:t>Centers for Disease Control and </a:t>
            </a:r>
            <a:r>
              <a:rPr lang="en-US" sz="1600" b="0" dirty="0" smtClean="0">
                <a:solidFill>
                  <a:srgbClr val="0039A6"/>
                </a:solidFill>
                <a:latin typeface="Century Gothic" panose="020B0502020202020204" pitchFamily="34" charset="0"/>
                <a:cs typeface="Arial" panose="020B0604020202020204" pitchFamily="34" charset="0"/>
              </a:rPr>
              <a:t>Prevention (CDC). Principles of epidemiology in public </a:t>
            </a:r>
            <a:r>
              <a:rPr lang="en-US" sz="1600" b="0" dirty="0">
                <a:solidFill>
                  <a:srgbClr val="0039A6"/>
                </a:solidFill>
                <a:latin typeface="Century Gothic" panose="020B0502020202020204" pitchFamily="34" charset="0"/>
                <a:cs typeface="Arial" panose="020B0604020202020204" pitchFamily="34" charset="0"/>
              </a:rPr>
              <a:t>health practice [Self-Study </a:t>
            </a:r>
            <a:r>
              <a:rPr lang="en-US" sz="1600" b="0" dirty="0" smtClean="0">
                <a:solidFill>
                  <a:srgbClr val="0039A6"/>
                </a:solidFill>
                <a:latin typeface="Century Gothic" panose="020B0502020202020204" pitchFamily="34" charset="0"/>
                <a:cs typeface="Arial" panose="020B0604020202020204" pitchFamily="34" charset="0"/>
              </a:rPr>
              <a:t>Course]. 3</a:t>
            </a:r>
            <a:r>
              <a:rPr lang="en-US" sz="1600" b="0" baseline="30000" dirty="0" smtClean="0">
                <a:solidFill>
                  <a:srgbClr val="0039A6"/>
                </a:solidFill>
                <a:latin typeface="Century Gothic" panose="020B0502020202020204" pitchFamily="34" charset="0"/>
                <a:cs typeface="Arial" panose="020B0604020202020204" pitchFamily="34" charset="0"/>
              </a:rPr>
              <a:t>rd</a:t>
            </a:r>
            <a:r>
              <a:rPr lang="en-US" sz="1600" b="0" dirty="0" smtClean="0">
                <a:solidFill>
                  <a:srgbClr val="0039A6"/>
                </a:solidFill>
                <a:latin typeface="Century Gothic" panose="020B0502020202020204" pitchFamily="34" charset="0"/>
                <a:cs typeface="Arial" panose="020B0604020202020204" pitchFamily="34" charset="0"/>
              </a:rPr>
              <a:t> ed. Atlanta, GA: US Department of Health and Human Services, CDC</a:t>
            </a:r>
            <a:r>
              <a:rPr lang="en-US" sz="1600" b="0" dirty="0">
                <a:solidFill>
                  <a:srgbClr val="0039A6"/>
                </a:solidFill>
                <a:latin typeface="Century Gothic" panose="020B0502020202020204" pitchFamily="34" charset="0"/>
                <a:cs typeface="Arial" panose="020B0604020202020204" pitchFamily="34" charset="0"/>
              </a:rPr>
              <a:t>; 2006. http://</a:t>
            </a:r>
            <a:r>
              <a:rPr lang="en-US" sz="1600" b="0" dirty="0" smtClean="0">
                <a:solidFill>
                  <a:srgbClr val="0039A6"/>
                </a:solidFill>
                <a:latin typeface="Century Gothic" panose="020B0502020202020204" pitchFamily="34" charset="0"/>
                <a:cs typeface="Arial" panose="020B0604020202020204" pitchFamily="34" charset="0"/>
              </a:rPr>
              <a:t>www.cdc.gov/osels/scientific_edu/ss1978/SS1978.pdf.</a:t>
            </a:r>
          </a:p>
          <a:p>
            <a:pPr lvl="0" eaLnBrk="1" hangingPunct="1">
              <a:spcBef>
                <a:spcPct val="0"/>
              </a:spcBef>
              <a:spcAft>
                <a:spcPts val="600"/>
              </a:spcAft>
              <a:buFont typeface="Arial" panose="020B0604020202020204" pitchFamily="34" charset="0"/>
              <a:buChar char="•"/>
            </a:pPr>
            <a:r>
              <a:rPr lang="en-US" sz="1600" b="0" dirty="0" smtClean="0">
                <a:solidFill>
                  <a:srgbClr val="0039A6"/>
                </a:solidFill>
                <a:latin typeface="Century Gothic" panose="020B0502020202020204" pitchFamily="34" charset="0"/>
                <a:cs typeface="Arial" panose="020B0604020202020204" pitchFamily="34" charset="0"/>
              </a:rPr>
              <a:t>Lee LM, Teutsch SM, Thacker SB, St. Louis M, Eds. Principles and practice of public health surveillance. 3</a:t>
            </a:r>
            <a:r>
              <a:rPr lang="en-US" sz="1600" b="0" baseline="30000" dirty="0" smtClean="0">
                <a:solidFill>
                  <a:srgbClr val="0039A6"/>
                </a:solidFill>
                <a:latin typeface="Century Gothic" panose="020B0502020202020204" pitchFamily="34" charset="0"/>
                <a:cs typeface="Arial" panose="020B0604020202020204" pitchFamily="34" charset="0"/>
              </a:rPr>
              <a:t>rd</a:t>
            </a:r>
            <a:r>
              <a:rPr lang="en-US" sz="1600" b="0" dirty="0" smtClean="0">
                <a:solidFill>
                  <a:srgbClr val="0039A6"/>
                </a:solidFill>
                <a:latin typeface="Century Gothic" panose="020B0502020202020204" pitchFamily="34" charset="0"/>
                <a:cs typeface="Arial" panose="020B0604020202020204" pitchFamily="34" charset="0"/>
              </a:rPr>
              <a:t> ed. Oxford, England: Oxford University Press; 2010.</a:t>
            </a:r>
          </a:p>
          <a:p>
            <a:pPr lvl="0" eaLnBrk="1" hangingPunct="1">
              <a:spcBef>
                <a:spcPct val="0"/>
              </a:spcBef>
              <a:spcAft>
                <a:spcPts val="600"/>
              </a:spcAft>
              <a:buFont typeface="Arial" panose="020B0604020202020204" pitchFamily="34" charset="0"/>
              <a:buChar char="•"/>
            </a:pPr>
            <a:r>
              <a:rPr lang="en-US" sz="1600" b="0" dirty="0" smtClean="0">
                <a:solidFill>
                  <a:srgbClr val="0039A6"/>
                </a:solidFill>
                <a:latin typeface="Century Gothic" panose="020B0502020202020204" pitchFamily="34" charset="0"/>
                <a:cs typeface="Arial" panose="020B0604020202020204" pitchFamily="34" charset="0"/>
              </a:rPr>
              <a:t>Thacker SB, Birkhead GS. Surveillance. In: Gregg, MB, ed. Field epidemiology. Oxford, England: Oxford University Press; 2008.</a:t>
            </a:r>
          </a:p>
          <a:p>
            <a:pPr lvl="0">
              <a:spcBef>
                <a:spcPct val="0"/>
              </a:spcBef>
              <a:spcAft>
                <a:spcPts val="600"/>
              </a:spcAft>
              <a:buFont typeface="Arial" panose="020B0604020202020204" pitchFamily="34" charset="0"/>
              <a:buChar char="•"/>
            </a:pPr>
            <a:r>
              <a:rPr lang="en-US" sz="1600" b="0" dirty="0">
                <a:solidFill>
                  <a:srgbClr val="0039A6"/>
                </a:solidFill>
                <a:latin typeface="Century Gothic" panose="020B0502020202020204" pitchFamily="34" charset="0"/>
                <a:cs typeface="Arial" panose="020B0604020202020204" pitchFamily="34" charset="0"/>
              </a:rPr>
              <a:t>Langmuir AD. The surveillance of communicable diseases of national importance. New Engl J Med 1963;258:182–92</a:t>
            </a:r>
            <a:r>
              <a:rPr lang="en-US" sz="1600" b="0" dirty="0" smtClean="0">
                <a:solidFill>
                  <a:srgbClr val="0039A6"/>
                </a:solidFill>
                <a:latin typeface="Century Gothic" panose="020B0502020202020204" pitchFamily="34" charset="0"/>
                <a:cs typeface="Arial" panose="020B0604020202020204" pitchFamily="34" charset="0"/>
              </a:rPr>
              <a:t>.</a:t>
            </a:r>
          </a:p>
          <a:p>
            <a:pPr lvl="0">
              <a:spcBef>
                <a:spcPct val="0"/>
              </a:spcBef>
              <a:spcAft>
                <a:spcPts val="600"/>
              </a:spcAft>
              <a:buFont typeface="Arial" panose="020B0604020202020204" pitchFamily="34" charset="0"/>
              <a:buChar char="•"/>
            </a:pPr>
            <a:r>
              <a:rPr lang="en-US" sz="1600" b="0" dirty="0">
                <a:solidFill>
                  <a:srgbClr val="0039A6"/>
                </a:solidFill>
                <a:latin typeface="Century Gothic" panose="020B0502020202020204" pitchFamily="34" charset="0"/>
                <a:cs typeface="Arial" panose="020B0604020202020204" pitchFamily="34" charset="0"/>
              </a:rPr>
              <a:t>Foege WH, Hogan RC, Newton LH. Surveillance projects for selected diseases. Int J Epidemiol 1976;5:29–37</a:t>
            </a:r>
            <a:r>
              <a:rPr lang="en-US" sz="1600" b="0" dirty="0" smtClean="0">
                <a:solidFill>
                  <a:srgbClr val="0039A6"/>
                </a:solidFill>
                <a:latin typeface="Century Gothic" panose="020B0502020202020204" pitchFamily="34" charset="0"/>
                <a:cs typeface="Arial" panose="020B0604020202020204" pitchFamily="34" charset="0"/>
              </a:rPr>
              <a:t>.</a:t>
            </a:r>
          </a:p>
          <a:p>
            <a:pPr marL="0" lvl="0" indent="0" eaLnBrk="1" hangingPunct="1">
              <a:spcBef>
                <a:spcPct val="0"/>
              </a:spcBef>
              <a:spcAft>
                <a:spcPts val="600"/>
              </a:spcAft>
              <a:buNone/>
            </a:pPr>
            <a:endParaRPr lang="en-US" sz="2000" dirty="0">
              <a:solidFill>
                <a:srgbClr val="0039A6"/>
              </a:solidFill>
              <a:latin typeface="Century Gothic" panose="020B0502020202020204" pitchFamily="34" charset="0"/>
            </a:endParaRPr>
          </a:p>
          <a:p>
            <a:pPr eaLnBrk="1" hangingPunct="1">
              <a:spcBef>
                <a:spcPct val="0"/>
              </a:spcBef>
            </a:pPr>
            <a:endParaRPr lang="en-US" sz="2200" dirty="0">
              <a:solidFill>
                <a:srgbClr val="0039A6"/>
              </a:solidFill>
              <a:latin typeface="Century Gothic" panose="020B0502020202020204" pitchFamily="34" charset="0"/>
            </a:endParaRPr>
          </a:p>
        </p:txBody>
      </p:sp>
      <p:cxnSp>
        <p:nvCxnSpPr>
          <p:cNvPr id="7" name="Straight Connector 6"/>
          <p:cNvCxnSpPr/>
          <p:nvPr/>
        </p:nvCxnSpPr>
        <p:spPr>
          <a:xfrm>
            <a:off x="558800" y="972403"/>
            <a:ext cx="7975600" cy="0"/>
          </a:xfrm>
          <a:prstGeom prst="line">
            <a:avLst/>
          </a:prstGeom>
          <a:ln w="25400">
            <a:solidFill>
              <a:srgbClr val="003399"/>
            </a:solidFill>
          </a:ln>
          <a:effectLst/>
        </p:spPr>
        <p:style>
          <a:lnRef idx="3">
            <a:schemeClr val="accent5"/>
          </a:lnRef>
          <a:fillRef idx="0">
            <a:schemeClr val="accent5"/>
          </a:fillRef>
          <a:effectRef idx="2">
            <a:schemeClr val="accent5"/>
          </a:effectRef>
          <a:fontRef idx="minor">
            <a:schemeClr val="tx1"/>
          </a:fontRef>
        </p:style>
      </p:cxnSp>
      <p:sp>
        <p:nvSpPr>
          <p:cNvPr id="3" name="TextBox 2"/>
          <p:cNvSpPr txBox="1"/>
          <p:nvPr/>
        </p:nvSpPr>
        <p:spPr>
          <a:xfrm>
            <a:off x="1225017" y="420602"/>
            <a:ext cx="6643165" cy="553998"/>
          </a:xfrm>
          <a:prstGeom prst="rect">
            <a:avLst/>
          </a:prstGeom>
          <a:noFill/>
        </p:spPr>
        <p:txBody>
          <a:bodyPr wrap="none" rtlCol="0">
            <a:spAutoFit/>
          </a:bodyPr>
          <a:lstStyle/>
          <a:p>
            <a:pPr algn="ctr"/>
            <a:r>
              <a:rPr lang="en-US" sz="3000" dirty="0" smtClean="0">
                <a:solidFill>
                  <a:srgbClr val="0039A6"/>
                </a:solidFill>
                <a:effectLst/>
                <a:latin typeface="Century Gothic" panose="020B0502020202020204" pitchFamily="34" charset="0"/>
              </a:rPr>
              <a:t>Resources and Additional Reading</a:t>
            </a:r>
            <a:endParaRPr lang="en-US" sz="3000" dirty="0">
              <a:solidFill>
                <a:srgbClr val="0039A6"/>
              </a:solidFill>
              <a:effectLst/>
              <a:latin typeface="Century Gothic" panose="020B0502020202020204" pitchFamily="34" charset="0"/>
            </a:endParaRPr>
          </a:p>
        </p:txBody>
      </p:sp>
      <p:sp>
        <p:nvSpPr>
          <p:cNvPr id="5" name="Slide Number Placeholder 2"/>
          <p:cNvSpPr>
            <a:spLocks noGrp="1"/>
          </p:cNvSpPr>
          <p:nvPr>
            <p:ph type="sldNum" sz="quarter" idx="12"/>
          </p:nvPr>
        </p:nvSpPr>
        <p:spPr>
          <a:xfrm>
            <a:off x="6594475" y="6181725"/>
            <a:ext cx="2133600" cy="476250"/>
          </a:xfrm>
          <a:prstGeom prst="rect">
            <a:avLst/>
          </a:prstGeom>
        </p:spPr>
        <p:txBody>
          <a:bodyPr/>
          <a:lstStyle>
            <a:lvl1pPr>
              <a:defRPr i="0">
                <a:effectLst/>
              </a:defRPr>
            </a:lvl1pPr>
          </a:lstStyle>
          <a:p>
            <a:pPr algn="r">
              <a:defRPr/>
            </a:pPr>
            <a:fld id="{B8477CA6-37AB-49C2-B88B-8C89FDB7A7DF}" type="slidenum">
              <a:rPr lang="en-US" sz="1200" smtClean="0">
                <a:latin typeface="Arial" panose="020B0604020202020204" pitchFamily="34" charset="0"/>
                <a:cs typeface="Arial" panose="020B0604020202020204" pitchFamily="34" charset="0"/>
              </a:rPr>
              <a:pPr algn="r">
                <a:defRPr/>
              </a:pPr>
              <a:t>51</a:t>
            </a:fld>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89677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3"/>
          <p:cNvSpPr>
            <a:spLocks noGrp="1" noChangeArrowheads="1"/>
          </p:cNvSpPr>
          <p:nvPr>
            <p:ph idx="1"/>
          </p:nvPr>
        </p:nvSpPr>
        <p:spPr>
          <a:xfrm>
            <a:off x="419100" y="1116700"/>
            <a:ext cx="8305800" cy="5137150"/>
          </a:xfrm>
        </p:spPr>
        <p:txBody>
          <a:bodyPr/>
          <a:lstStyle/>
          <a:p>
            <a:pPr lvl="0" eaLnBrk="1" hangingPunct="1">
              <a:spcBef>
                <a:spcPct val="0"/>
              </a:spcBef>
              <a:spcAft>
                <a:spcPts val="600"/>
              </a:spcAft>
              <a:buFont typeface="Arial" panose="020B0604020202020204" pitchFamily="34" charset="0"/>
              <a:buChar char="•"/>
            </a:pPr>
            <a:r>
              <a:rPr lang="en-US" sz="1600" b="0" dirty="0" smtClean="0">
                <a:solidFill>
                  <a:srgbClr val="0039A6"/>
                </a:solidFill>
                <a:latin typeface="Century Gothic" panose="020B0502020202020204" pitchFamily="34" charset="0"/>
                <a:cs typeface="Arial" pitchFamily="34" charset="0"/>
              </a:rPr>
              <a:t>Centers for Disease Control and Prevention. Updated guidelines for evaluating public health surveillance systems: recommendations from the Guidelines Working Group. MMWR Recommend Rep 2001;50(No. RR-13).</a:t>
            </a:r>
          </a:p>
          <a:p>
            <a:pPr lvl="0" eaLnBrk="1" hangingPunct="1">
              <a:spcBef>
                <a:spcPct val="0"/>
              </a:spcBef>
              <a:spcAft>
                <a:spcPts val="600"/>
              </a:spcAft>
              <a:buFont typeface="Arial" panose="020B0604020202020204" pitchFamily="34" charset="0"/>
              <a:buChar char="•"/>
            </a:pPr>
            <a:r>
              <a:rPr lang="en-US" sz="1600" b="0" dirty="0" smtClean="0">
                <a:solidFill>
                  <a:srgbClr val="0039A6"/>
                </a:solidFill>
                <a:latin typeface="Century Gothic" panose="020B0502020202020204" pitchFamily="34" charset="0"/>
                <a:cs typeface="Arial" pitchFamily="34" charset="0"/>
              </a:rPr>
              <a:t>Centers for Disease Control and Prevention (CDC). Surveillance resource center. Atlanta, GA: US Department of Health and Human Services, CDC; 2013. http</a:t>
            </a:r>
            <a:r>
              <a:rPr lang="en-US" sz="1600" b="0" dirty="0">
                <a:solidFill>
                  <a:srgbClr val="0039A6"/>
                </a:solidFill>
                <a:latin typeface="Century Gothic" panose="020B0502020202020204" pitchFamily="34" charset="0"/>
                <a:cs typeface="Arial" pitchFamily="34" charset="0"/>
              </a:rPr>
              <a:t>://www.cdc.gov/surveillancepractice</a:t>
            </a:r>
            <a:r>
              <a:rPr lang="en-US" sz="1600" b="0" dirty="0" smtClean="0">
                <a:solidFill>
                  <a:srgbClr val="0039A6"/>
                </a:solidFill>
                <a:latin typeface="Century Gothic" panose="020B0502020202020204" pitchFamily="34" charset="0"/>
                <a:cs typeface="Arial" pitchFamily="34" charset="0"/>
              </a:rPr>
              <a:t>/.</a:t>
            </a:r>
          </a:p>
          <a:p>
            <a:pPr lvl="0">
              <a:spcBef>
                <a:spcPct val="0"/>
              </a:spcBef>
              <a:spcAft>
                <a:spcPts val="600"/>
              </a:spcAft>
              <a:buFont typeface="Arial" panose="020B0604020202020204" pitchFamily="34" charset="0"/>
              <a:buChar char="•"/>
            </a:pPr>
            <a:r>
              <a:rPr lang="en-US" sz="1600" b="0" dirty="0">
                <a:solidFill>
                  <a:srgbClr val="0039A6"/>
                </a:solidFill>
                <a:latin typeface="Century Gothic" panose="020B0502020202020204" pitchFamily="34" charset="0"/>
                <a:cs typeface="Arial" pitchFamily="34" charset="0"/>
              </a:rPr>
              <a:t>Nash D, Mostashari F, Fine A, </a:t>
            </a:r>
            <a:r>
              <a:rPr lang="en-US" sz="1600" b="0" dirty="0" smtClean="0">
                <a:solidFill>
                  <a:srgbClr val="0039A6"/>
                </a:solidFill>
                <a:latin typeface="Century Gothic" panose="020B0502020202020204" pitchFamily="34" charset="0"/>
                <a:cs typeface="Arial" pitchFamily="34" charset="0"/>
              </a:rPr>
              <a:t>et </a:t>
            </a:r>
            <a:r>
              <a:rPr lang="en-US" sz="1600" b="0" dirty="0">
                <a:solidFill>
                  <a:srgbClr val="0039A6"/>
                </a:solidFill>
                <a:latin typeface="Century Gothic" panose="020B0502020202020204" pitchFamily="34" charset="0"/>
                <a:cs typeface="Arial" pitchFamily="34" charset="0"/>
              </a:rPr>
              <a:t>al. </a:t>
            </a:r>
            <a:r>
              <a:rPr lang="en-US" sz="1600" b="0" dirty="0" smtClean="0">
                <a:solidFill>
                  <a:srgbClr val="0039A6"/>
                </a:solidFill>
                <a:latin typeface="Century Gothic" panose="020B0502020202020204" pitchFamily="34" charset="0"/>
                <a:cs typeface="Arial" pitchFamily="34" charset="0"/>
              </a:rPr>
              <a:t>Outbreak </a:t>
            </a:r>
            <a:r>
              <a:rPr lang="en-US" sz="1600" b="0" dirty="0">
                <a:solidFill>
                  <a:srgbClr val="0039A6"/>
                </a:solidFill>
                <a:latin typeface="Century Gothic" panose="020B0502020202020204" pitchFamily="34" charset="0"/>
                <a:cs typeface="Arial" pitchFamily="34" charset="0"/>
              </a:rPr>
              <a:t>of West Nile virus infection in the New York City area in 1999. N Engl J Med. </a:t>
            </a:r>
            <a:r>
              <a:rPr lang="en-US" sz="1600" b="0" dirty="0" smtClean="0">
                <a:solidFill>
                  <a:srgbClr val="0039A6"/>
                </a:solidFill>
                <a:latin typeface="Century Gothic" panose="020B0502020202020204" pitchFamily="34" charset="0"/>
                <a:cs typeface="Arial" pitchFamily="34" charset="0"/>
              </a:rPr>
              <a:t>2001;344:1807–14.</a:t>
            </a:r>
          </a:p>
          <a:p>
            <a:pPr lvl="0">
              <a:spcBef>
                <a:spcPct val="0"/>
              </a:spcBef>
              <a:spcAft>
                <a:spcPts val="600"/>
              </a:spcAft>
              <a:buFont typeface="Arial" panose="020B0604020202020204" pitchFamily="34" charset="0"/>
              <a:buChar char="•"/>
            </a:pPr>
            <a:r>
              <a:rPr lang="en-US" sz="1600" b="0" dirty="0">
                <a:solidFill>
                  <a:srgbClr val="0039A6"/>
                </a:solidFill>
                <a:latin typeface="Century Gothic" panose="020B0502020202020204" pitchFamily="34" charset="0"/>
                <a:cs typeface="Arial" pitchFamily="34" charset="0"/>
              </a:rPr>
              <a:t>Török TJ, Tauxe RV, Wise RP, et al. A large community outbreak of salmonellosis caused by intentional contamination of restaurant salad bars. JAMA 1997;278:389–95</a:t>
            </a:r>
            <a:r>
              <a:rPr lang="en-US" sz="1600" b="0" dirty="0" smtClean="0">
                <a:solidFill>
                  <a:srgbClr val="0039A6"/>
                </a:solidFill>
                <a:latin typeface="Century Gothic" panose="020B0502020202020204" pitchFamily="34" charset="0"/>
                <a:cs typeface="Arial" pitchFamily="34" charset="0"/>
              </a:rPr>
              <a:t>.</a:t>
            </a:r>
          </a:p>
          <a:p>
            <a:pPr lvl="0">
              <a:spcBef>
                <a:spcPct val="0"/>
              </a:spcBef>
              <a:spcAft>
                <a:spcPts val="600"/>
              </a:spcAft>
              <a:buFont typeface="Arial" panose="020B0604020202020204" pitchFamily="34" charset="0"/>
              <a:buChar char="•"/>
            </a:pPr>
            <a:r>
              <a:rPr lang="en-US" sz="1600" b="0" dirty="0">
                <a:solidFill>
                  <a:srgbClr val="0039A6"/>
                </a:solidFill>
                <a:latin typeface="Century Gothic" panose="020B0502020202020204" pitchFamily="34" charset="0"/>
                <a:cs typeface="Arial" pitchFamily="34" charset="0"/>
              </a:rPr>
              <a:t>Kim M, Berger D, Matte T. Diabetes in New York City: public health burden and disparities. New York: New York City Department of Health and Mental Hygiene; 2006. http://</a:t>
            </a:r>
            <a:r>
              <a:rPr lang="en-US" sz="1600" b="0" dirty="0" smtClean="0">
                <a:solidFill>
                  <a:srgbClr val="0039A6"/>
                </a:solidFill>
                <a:latin typeface="Century Gothic" panose="020B0502020202020204" pitchFamily="34" charset="0"/>
                <a:cs typeface="Arial" pitchFamily="34" charset="0"/>
              </a:rPr>
              <a:t>www.nyc.gov/html/doh/downloads/pdf/epi/diabetes_chart_book.pdf.</a:t>
            </a:r>
          </a:p>
          <a:p>
            <a:pPr lvl="0">
              <a:spcBef>
                <a:spcPct val="0"/>
              </a:spcBef>
              <a:spcAft>
                <a:spcPts val="600"/>
              </a:spcAft>
              <a:buFont typeface="Arial" panose="020B0604020202020204" pitchFamily="34" charset="0"/>
              <a:buChar char="•"/>
            </a:pPr>
            <a:r>
              <a:rPr lang="en-US" sz="1600" b="0" dirty="0">
                <a:solidFill>
                  <a:srgbClr val="0039A6"/>
                </a:solidFill>
                <a:latin typeface="Century Gothic" panose="020B0502020202020204" pitchFamily="34" charset="0"/>
                <a:cs typeface="Arial" pitchFamily="34" charset="0"/>
              </a:rPr>
              <a:t>Swerdlow DL, Woodruff BA, Brady RC, et al. A waterborne outbreak in Missouri of </a:t>
            </a:r>
            <a:r>
              <a:rPr lang="en-US" sz="1600" b="0" i="1" dirty="0">
                <a:solidFill>
                  <a:srgbClr val="0039A6"/>
                </a:solidFill>
                <a:latin typeface="Century Gothic" panose="020B0502020202020204" pitchFamily="34" charset="0"/>
                <a:cs typeface="Arial" pitchFamily="34" charset="0"/>
              </a:rPr>
              <a:t>Escherichia coli</a:t>
            </a:r>
            <a:r>
              <a:rPr lang="en-US" sz="1600" b="0" dirty="0">
                <a:solidFill>
                  <a:srgbClr val="0039A6"/>
                </a:solidFill>
                <a:latin typeface="Century Gothic" panose="020B0502020202020204" pitchFamily="34" charset="0"/>
                <a:cs typeface="Arial" pitchFamily="34" charset="0"/>
              </a:rPr>
              <a:t> O157:H7 associated with bloody diarrhea and death. Ann Intern Med 1992;117:812–9</a:t>
            </a:r>
            <a:r>
              <a:rPr lang="en-US" sz="1600" b="0" dirty="0" smtClean="0">
                <a:solidFill>
                  <a:srgbClr val="0039A6"/>
                </a:solidFill>
                <a:latin typeface="Century Gothic" panose="020B0502020202020204" pitchFamily="34" charset="0"/>
                <a:cs typeface="Arial" pitchFamily="34" charset="0"/>
              </a:rPr>
              <a:t>.</a:t>
            </a:r>
          </a:p>
          <a:p>
            <a:pPr lvl="0">
              <a:spcBef>
                <a:spcPct val="0"/>
              </a:spcBef>
              <a:spcAft>
                <a:spcPts val="600"/>
              </a:spcAft>
              <a:buFont typeface="Arial" panose="020B0604020202020204" pitchFamily="34" charset="0"/>
              <a:buChar char="•"/>
            </a:pPr>
            <a:endParaRPr lang="en-US" sz="1600" b="0" dirty="0">
              <a:solidFill>
                <a:srgbClr val="0039A6"/>
              </a:solidFill>
              <a:latin typeface="Century Gothic" panose="020B0502020202020204" pitchFamily="34" charset="0"/>
              <a:cs typeface="Arial" pitchFamily="34" charset="0"/>
            </a:endParaRPr>
          </a:p>
          <a:p>
            <a:pPr lvl="0">
              <a:spcBef>
                <a:spcPct val="0"/>
              </a:spcBef>
              <a:spcAft>
                <a:spcPts val="600"/>
              </a:spcAft>
            </a:pPr>
            <a:endParaRPr lang="en-US" sz="1400" b="0" dirty="0" smtClean="0">
              <a:solidFill>
                <a:srgbClr val="0039A6"/>
              </a:solidFill>
              <a:latin typeface="Century Gothic" panose="020B0502020202020204" pitchFamily="34" charset="0"/>
              <a:cs typeface="Arial" pitchFamily="34" charset="0"/>
            </a:endParaRPr>
          </a:p>
          <a:p>
            <a:pPr marL="0" lvl="0" indent="0" eaLnBrk="1" hangingPunct="1">
              <a:spcBef>
                <a:spcPct val="0"/>
              </a:spcBef>
              <a:spcAft>
                <a:spcPts val="600"/>
              </a:spcAft>
              <a:buNone/>
            </a:pPr>
            <a:endParaRPr lang="en-US" sz="2000" dirty="0">
              <a:solidFill>
                <a:srgbClr val="0039A6"/>
              </a:solidFill>
              <a:latin typeface="Century Gothic" panose="020B0502020202020204" pitchFamily="34" charset="0"/>
            </a:endParaRPr>
          </a:p>
          <a:p>
            <a:pPr eaLnBrk="1" hangingPunct="1">
              <a:spcBef>
                <a:spcPct val="0"/>
              </a:spcBef>
            </a:pPr>
            <a:endParaRPr lang="en-US" sz="2200" dirty="0">
              <a:solidFill>
                <a:srgbClr val="0039A6"/>
              </a:solidFill>
              <a:latin typeface="Century Gothic" panose="020B0502020202020204" pitchFamily="34" charset="0"/>
            </a:endParaRPr>
          </a:p>
        </p:txBody>
      </p:sp>
      <p:cxnSp>
        <p:nvCxnSpPr>
          <p:cNvPr id="7" name="Straight Connector 6"/>
          <p:cNvCxnSpPr/>
          <p:nvPr/>
        </p:nvCxnSpPr>
        <p:spPr>
          <a:xfrm>
            <a:off x="558800" y="1029200"/>
            <a:ext cx="7975600" cy="0"/>
          </a:xfrm>
          <a:prstGeom prst="line">
            <a:avLst/>
          </a:prstGeom>
          <a:ln w="25400">
            <a:solidFill>
              <a:srgbClr val="003399"/>
            </a:solidFill>
          </a:ln>
          <a:effectLst/>
        </p:spPr>
        <p:style>
          <a:lnRef idx="3">
            <a:schemeClr val="accent5"/>
          </a:lnRef>
          <a:fillRef idx="0">
            <a:schemeClr val="accent5"/>
          </a:fillRef>
          <a:effectRef idx="2">
            <a:schemeClr val="accent5"/>
          </a:effectRef>
          <a:fontRef idx="minor">
            <a:schemeClr val="tx1"/>
          </a:fontRef>
        </p:style>
      </p:cxnSp>
      <p:sp>
        <p:nvSpPr>
          <p:cNvPr id="5" name="TextBox 4"/>
          <p:cNvSpPr txBox="1"/>
          <p:nvPr/>
        </p:nvSpPr>
        <p:spPr>
          <a:xfrm>
            <a:off x="1225017" y="482300"/>
            <a:ext cx="6643165" cy="553998"/>
          </a:xfrm>
          <a:prstGeom prst="rect">
            <a:avLst/>
          </a:prstGeom>
          <a:noFill/>
        </p:spPr>
        <p:txBody>
          <a:bodyPr wrap="none" rtlCol="0">
            <a:spAutoFit/>
          </a:bodyPr>
          <a:lstStyle/>
          <a:p>
            <a:pPr algn="ctr"/>
            <a:r>
              <a:rPr lang="en-US" sz="3000" dirty="0">
                <a:solidFill>
                  <a:srgbClr val="0039A6"/>
                </a:solidFill>
                <a:effectLst/>
                <a:latin typeface="Century Gothic" panose="020B0502020202020204" pitchFamily="34" charset="0"/>
              </a:rPr>
              <a:t>Resources and Additional Reading</a:t>
            </a:r>
          </a:p>
        </p:txBody>
      </p:sp>
      <p:sp>
        <p:nvSpPr>
          <p:cNvPr id="6" name="Slide Number Placeholder 2"/>
          <p:cNvSpPr>
            <a:spLocks noGrp="1"/>
          </p:cNvSpPr>
          <p:nvPr>
            <p:ph type="sldNum" sz="quarter" idx="12"/>
          </p:nvPr>
        </p:nvSpPr>
        <p:spPr>
          <a:xfrm>
            <a:off x="6594475" y="6181725"/>
            <a:ext cx="2133600" cy="476250"/>
          </a:xfrm>
          <a:prstGeom prst="rect">
            <a:avLst/>
          </a:prstGeom>
        </p:spPr>
        <p:txBody>
          <a:bodyPr/>
          <a:lstStyle>
            <a:lvl1pPr>
              <a:defRPr i="0">
                <a:effectLst/>
              </a:defRPr>
            </a:lvl1pPr>
          </a:lstStyle>
          <a:p>
            <a:pPr algn="r">
              <a:defRPr/>
            </a:pPr>
            <a:fld id="{B8477CA6-37AB-49C2-B88B-8C89FDB7A7DF}" type="slidenum">
              <a:rPr lang="en-US" sz="1200" smtClean="0">
                <a:latin typeface="Arial" panose="020B0604020202020204" pitchFamily="34" charset="0"/>
                <a:cs typeface="Arial" panose="020B0604020202020204" pitchFamily="34" charset="0"/>
              </a:rPr>
              <a:pPr algn="r">
                <a:defRPr/>
              </a:pPr>
              <a:t>52</a:t>
            </a:fld>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779194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3"/>
          <p:cNvSpPr>
            <a:spLocks noGrp="1" noChangeArrowheads="1"/>
          </p:cNvSpPr>
          <p:nvPr>
            <p:ph idx="1"/>
          </p:nvPr>
        </p:nvSpPr>
        <p:spPr>
          <a:xfrm>
            <a:off x="586451" y="2823941"/>
            <a:ext cx="8001000" cy="709834"/>
          </a:xfrm>
        </p:spPr>
        <p:txBody>
          <a:bodyPr/>
          <a:lstStyle/>
          <a:p>
            <a:pPr marL="0" indent="0" algn="ctr" eaLnBrk="1" hangingPunct="1">
              <a:lnSpc>
                <a:spcPct val="90000"/>
              </a:lnSpc>
              <a:spcBef>
                <a:spcPts val="0"/>
              </a:spcBef>
              <a:spcAft>
                <a:spcPts val="900"/>
              </a:spcAft>
              <a:buNone/>
            </a:pPr>
            <a:r>
              <a:rPr lang="en-US" sz="4400" b="0" dirty="0" smtClean="0">
                <a:solidFill>
                  <a:schemeClr val="tx1"/>
                </a:solidFill>
                <a:latin typeface="Century Gothic" panose="020B0502020202020204" pitchFamily="34" charset="0"/>
              </a:rPr>
              <a:t>BONUS SLIDES</a:t>
            </a:r>
          </a:p>
          <a:p>
            <a:pPr marL="0" indent="0" eaLnBrk="1" hangingPunct="1">
              <a:lnSpc>
                <a:spcPct val="90000"/>
              </a:lnSpc>
              <a:buNone/>
            </a:pPr>
            <a:endParaRPr lang="en-US" sz="4400" b="0" dirty="0" smtClean="0">
              <a:solidFill>
                <a:schemeClr val="tx1"/>
              </a:solidFill>
              <a:latin typeface="Century Gothic" panose="020B0502020202020204" pitchFamily="34" charset="0"/>
            </a:endParaRPr>
          </a:p>
        </p:txBody>
      </p:sp>
      <p:sp>
        <p:nvSpPr>
          <p:cNvPr id="3" name="Slide Number Placeholder 2"/>
          <p:cNvSpPr>
            <a:spLocks noGrp="1"/>
          </p:cNvSpPr>
          <p:nvPr>
            <p:ph type="sldNum" sz="quarter" idx="12"/>
          </p:nvPr>
        </p:nvSpPr>
        <p:spPr>
          <a:xfrm>
            <a:off x="6594475" y="6181725"/>
            <a:ext cx="2133600" cy="476250"/>
          </a:xfrm>
          <a:prstGeom prst="rect">
            <a:avLst/>
          </a:prstGeom>
        </p:spPr>
        <p:txBody>
          <a:bodyPr/>
          <a:lstStyle>
            <a:lvl1pPr>
              <a:defRPr i="0">
                <a:effectLst/>
              </a:defRPr>
            </a:lvl1pPr>
          </a:lstStyle>
          <a:p>
            <a:pPr algn="r">
              <a:defRPr/>
            </a:pPr>
            <a:fld id="{B8477CA6-37AB-49C2-B88B-8C89FDB7A7DF}" type="slidenum">
              <a:rPr lang="en-US" sz="1200" smtClean="0">
                <a:latin typeface="Arial" panose="020B0604020202020204" pitchFamily="34" charset="0"/>
                <a:cs typeface="Arial" panose="020B0604020202020204" pitchFamily="34" charset="0"/>
              </a:rPr>
              <a:pPr algn="r">
                <a:defRPr/>
              </a:pPr>
              <a:t>53</a:t>
            </a:fld>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994896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a:xfrm>
            <a:off x="466852" y="323850"/>
            <a:ext cx="8229600" cy="1060851"/>
          </a:xfrm>
        </p:spPr>
        <p:txBody>
          <a:bodyPr anchor="b"/>
          <a:lstStyle/>
          <a:p>
            <a:pPr>
              <a:lnSpc>
                <a:spcPct val="90000"/>
              </a:lnSpc>
            </a:pPr>
            <a:r>
              <a:rPr lang="en-US" sz="3000" b="0" dirty="0" smtClean="0">
                <a:solidFill>
                  <a:srgbClr val="0039A6"/>
                </a:solidFill>
                <a:latin typeface="Century Gothic" panose="020B0502020202020204" pitchFamily="34" charset="0"/>
              </a:rPr>
              <a:t>Link to Action</a:t>
            </a:r>
            <a:r>
              <a:rPr lang="en-US" sz="2000" b="0" dirty="0" smtClean="0">
                <a:solidFill>
                  <a:srgbClr val="0039A6"/>
                </a:solidFill>
                <a:effectLst>
                  <a:outerShdw blurRad="38100" dist="38100" dir="2700000" algn="tl">
                    <a:srgbClr val="000000">
                      <a:alpha val="43137"/>
                    </a:srgbClr>
                  </a:outerShdw>
                </a:effectLst>
                <a:latin typeface="Century Gothic" panose="020B0502020202020204" pitchFamily="34" charset="0"/>
              </a:rPr>
              <a:t/>
            </a:r>
            <a:br>
              <a:rPr lang="en-US" sz="2000" b="0" dirty="0" smtClean="0">
                <a:solidFill>
                  <a:srgbClr val="0039A6"/>
                </a:solidFill>
                <a:effectLst>
                  <a:outerShdw blurRad="38100" dist="38100" dir="2700000" algn="tl">
                    <a:srgbClr val="000000">
                      <a:alpha val="43137"/>
                    </a:srgbClr>
                  </a:outerShdw>
                </a:effectLst>
                <a:latin typeface="Century Gothic" panose="020B0502020202020204" pitchFamily="34" charset="0"/>
              </a:rPr>
            </a:br>
            <a:r>
              <a:rPr lang="en-US" sz="2400" b="0" dirty="0" smtClean="0">
                <a:solidFill>
                  <a:srgbClr val="0039A6"/>
                </a:solidFill>
                <a:latin typeface="Century Gothic" panose="020B0502020202020204" pitchFamily="34" charset="0"/>
              </a:rPr>
              <a:t>Provide data for programs, policies, and priorities</a:t>
            </a:r>
            <a:endParaRPr lang="en-US" sz="2400" b="0" i="1" dirty="0" smtClean="0">
              <a:solidFill>
                <a:srgbClr val="0039A6"/>
              </a:solidFill>
            </a:endParaRPr>
          </a:p>
        </p:txBody>
      </p:sp>
      <p:grpSp>
        <p:nvGrpSpPr>
          <p:cNvPr id="4" name="Group 3" descr="Graph depicts percentage of data reported for diabetes from 1994 through 2004, indicating a steady increase from 3.7 to 9.2." title="Link to Action: Data for Programs, Policies and Priorities"/>
          <p:cNvGrpSpPr/>
          <p:nvPr/>
        </p:nvGrpSpPr>
        <p:grpSpPr>
          <a:xfrm>
            <a:off x="349508" y="1381125"/>
            <a:ext cx="8132209" cy="4586118"/>
            <a:chOff x="349508" y="1381125"/>
            <a:chExt cx="8132209" cy="4586118"/>
          </a:xfrm>
        </p:grpSpPr>
        <p:sp>
          <p:nvSpPr>
            <p:cNvPr id="10" name="TextBox 9"/>
            <p:cNvSpPr txBox="1"/>
            <p:nvPr/>
          </p:nvSpPr>
          <p:spPr>
            <a:xfrm>
              <a:off x="1807406" y="5131723"/>
              <a:ext cx="1079142" cy="369332"/>
            </a:xfrm>
            <a:prstGeom prst="rect">
              <a:avLst/>
            </a:prstGeom>
            <a:noFill/>
          </p:spPr>
          <p:txBody>
            <a:bodyPr wrap="none" rtlCol="0">
              <a:spAutoFit/>
            </a:bodyPr>
            <a:lstStyle/>
            <a:p>
              <a:r>
                <a:rPr lang="en-US" sz="1800" b="1" dirty="0" smtClean="0">
                  <a:solidFill>
                    <a:srgbClr val="0039A6"/>
                  </a:solidFill>
                  <a:effectLst/>
                  <a:latin typeface="Century Gothic" panose="020B0502020202020204" pitchFamily="34" charset="0"/>
                </a:rPr>
                <a:t>1994–95</a:t>
              </a:r>
              <a:endParaRPr lang="en-US" sz="1800" b="1" dirty="0">
                <a:solidFill>
                  <a:srgbClr val="0039A6"/>
                </a:solidFill>
                <a:effectLst/>
                <a:latin typeface="Century Gothic" panose="020B0502020202020204" pitchFamily="34" charset="0"/>
              </a:endParaRPr>
            </a:p>
          </p:txBody>
        </p:sp>
        <p:sp>
          <p:nvSpPr>
            <p:cNvPr id="13" name="TextBox 12"/>
            <p:cNvSpPr txBox="1"/>
            <p:nvPr/>
          </p:nvSpPr>
          <p:spPr>
            <a:xfrm>
              <a:off x="2763196" y="5131723"/>
              <a:ext cx="1079142" cy="369332"/>
            </a:xfrm>
            <a:prstGeom prst="rect">
              <a:avLst/>
            </a:prstGeom>
            <a:noFill/>
          </p:spPr>
          <p:txBody>
            <a:bodyPr wrap="none" rtlCol="0">
              <a:spAutoFit/>
            </a:bodyPr>
            <a:lstStyle/>
            <a:p>
              <a:r>
                <a:rPr lang="en-US" sz="1800" b="1" dirty="0" smtClean="0">
                  <a:solidFill>
                    <a:srgbClr val="0039A6"/>
                  </a:solidFill>
                  <a:effectLst/>
                  <a:latin typeface="Century Gothic" panose="020B0502020202020204" pitchFamily="34" charset="0"/>
                </a:rPr>
                <a:t>1996–97</a:t>
              </a:r>
              <a:endParaRPr lang="en-US" sz="1800" b="1" dirty="0">
                <a:solidFill>
                  <a:srgbClr val="0039A6"/>
                </a:solidFill>
                <a:effectLst/>
                <a:latin typeface="Century Gothic" panose="020B0502020202020204" pitchFamily="34" charset="0"/>
              </a:endParaRPr>
            </a:p>
          </p:txBody>
        </p:sp>
        <p:sp>
          <p:nvSpPr>
            <p:cNvPr id="5124" name="Text Box 4"/>
            <p:cNvSpPr txBox="1">
              <a:spLocks noChangeArrowheads="1"/>
            </p:cNvSpPr>
            <p:nvPr/>
          </p:nvSpPr>
          <p:spPr bwMode="auto">
            <a:xfrm rot="16200000">
              <a:off x="-745984" y="3337962"/>
              <a:ext cx="256031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Times New Roman" pitchFamily="18" charset="0"/>
                  <a:cs typeface="Times New Roman" pitchFamily="18" charset="0"/>
                </a:defRPr>
              </a:lvl1pPr>
              <a:lvl2pPr marL="742950" indent="-285750" eaLnBrk="0" hangingPunct="0">
                <a:defRPr sz="2800">
                  <a:solidFill>
                    <a:schemeClr val="tx1"/>
                  </a:solidFill>
                  <a:latin typeface="Times New Roman" pitchFamily="18" charset="0"/>
                  <a:cs typeface="Times New Roman" pitchFamily="18" charset="0"/>
                </a:defRPr>
              </a:lvl2pPr>
              <a:lvl3pPr marL="1143000" indent="-228600" eaLnBrk="0" hangingPunct="0">
                <a:defRPr sz="2800">
                  <a:solidFill>
                    <a:schemeClr val="tx1"/>
                  </a:solidFill>
                  <a:latin typeface="Times New Roman" pitchFamily="18" charset="0"/>
                  <a:cs typeface="Times New Roman" pitchFamily="18" charset="0"/>
                </a:defRPr>
              </a:lvl3pPr>
              <a:lvl4pPr marL="1600200" indent="-228600" eaLnBrk="0" hangingPunct="0">
                <a:defRPr sz="2800">
                  <a:solidFill>
                    <a:schemeClr val="tx1"/>
                  </a:solidFill>
                  <a:latin typeface="Times New Roman" pitchFamily="18" charset="0"/>
                  <a:cs typeface="Times New Roman" pitchFamily="18" charset="0"/>
                </a:defRPr>
              </a:lvl4pPr>
              <a:lvl5pPr marL="2057400" indent="-228600" eaLnBrk="0" hangingPunct="0">
                <a:defRPr sz="28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cs typeface="Times New Roman" pitchFamily="18" charset="0"/>
                </a:defRPr>
              </a:lvl9pPr>
            </a:lstStyle>
            <a:p>
              <a:pPr eaLnBrk="1" hangingPunct="1"/>
              <a:r>
                <a:rPr lang="en-US" sz="1800" b="1" dirty="0">
                  <a:solidFill>
                    <a:srgbClr val="0039A6"/>
                  </a:solidFill>
                  <a:effectLst/>
                  <a:latin typeface="Century Gothic" panose="020B0502020202020204" pitchFamily="34" charset="0"/>
                  <a:cs typeface="Arial" charset="0"/>
                </a:rPr>
                <a:t>% Reporting </a:t>
              </a:r>
              <a:r>
                <a:rPr lang="en-US" sz="1800" b="1" dirty="0" smtClean="0">
                  <a:solidFill>
                    <a:srgbClr val="0039A6"/>
                  </a:solidFill>
                  <a:effectLst/>
                  <a:latin typeface="Century Gothic" panose="020B0502020202020204" pitchFamily="34" charset="0"/>
                  <a:cs typeface="Arial" charset="0"/>
                </a:rPr>
                <a:t>diabetes</a:t>
              </a:r>
              <a:endParaRPr lang="en-US" sz="1800" b="1" dirty="0">
                <a:solidFill>
                  <a:srgbClr val="0039A6"/>
                </a:solidFill>
                <a:effectLst/>
                <a:latin typeface="Century Gothic" panose="020B0502020202020204" pitchFamily="34" charset="0"/>
                <a:cs typeface="Arial" charset="0"/>
              </a:endParaRPr>
            </a:p>
          </p:txBody>
        </p:sp>
        <p:sp>
          <p:nvSpPr>
            <p:cNvPr id="3" name="TextBox 2"/>
            <p:cNvSpPr txBox="1"/>
            <p:nvPr/>
          </p:nvSpPr>
          <p:spPr>
            <a:xfrm>
              <a:off x="4247214" y="5614622"/>
              <a:ext cx="645183" cy="352621"/>
            </a:xfrm>
            <a:prstGeom prst="rect">
              <a:avLst/>
            </a:prstGeom>
            <a:noFill/>
          </p:spPr>
          <p:txBody>
            <a:bodyPr wrap="none" rtlCol="0">
              <a:spAutoFit/>
            </a:bodyPr>
            <a:lstStyle/>
            <a:p>
              <a:r>
                <a:rPr lang="en-US" sz="1800" b="1" dirty="0" smtClean="0">
                  <a:solidFill>
                    <a:srgbClr val="0039A6"/>
                  </a:solidFill>
                  <a:effectLst/>
                  <a:latin typeface="Century Gothic" panose="020B0502020202020204" pitchFamily="34" charset="0"/>
                </a:rPr>
                <a:t>Year</a:t>
              </a:r>
              <a:endParaRPr lang="en-US" sz="1800" b="1" dirty="0">
                <a:solidFill>
                  <a:srgbClr val="0039A6"/>
                </a:solidFill>
                <a:effectLst/>
                <a:latin typeface="Century Gothic" panose="020B0502020202020204" pitchFamily="34" charset="0"/>
              </a:endParaRPr>
            </a:p>
          </p:txBody>
        </p:sp>
        <p:pic>
          <p:nvPicPr>
            <p:cNvPr id="8" name="Picture 7" descr="Line graph depicts adults with self-reported diabetes in New York City from 1994 through 2004. The lowest percentage is 3.7% in 1994-95; the highest percentange is 9.2% in 2004." title="Link to Action: Provide Data for Programs, Policies, and Priorities"/>
            <p:cNvPicPr>
              <a:picLocks noChangeAspect="1"/>
            </p:cNvPicPr>
            <p:nvPr/>
          </p:nvPicPr>
          <p:blipFill rotWithShape="1">
            <a:blip r:embed="rId3">
              <a:extLst>
                <a:ext uri="{28A0092B-C50C-407E-A947-70E740481C1C}">
                  <a14:useLocalDpi xmlns:a14="http://schemas.microsoft.com/office/drawing/2010/main" val="0"/>
                </a:ext>
              </a:extLst>
            </a:blip>
            <a:srcRect l="5075"/>
            <a:stretch/>
          </p:blipFill>
          <p:spPr>
            <a:xfrm>
              <a:off x="736105" y="1381125"/>
              <a:ext cx="7659641" cy="3786892"/>
            </a:xfrm>
            <a:prstGeom prst="rect">
              <a:avLst/>
            </a:prstGeom>
          </p:spPr>
        </p:pic>
        <p:sp>
          <p:nvSpPr>
            <p:cNvPr id="14" name="TextBox 13"/>
            <p:cNvSpPr txBox="1"/>
            <p:nvPr/>
          </p:nvSpPr>
          <p:spPr>
            <a:xfrm>
              <a:off x="3775663" y="5140079"/>
              <a:ext cx="993452" cy="352621"/>
            </a:xfrm>
            <a:prstGeom prst="rect">
              <a:avLst/>
            </a:prstGeom>
            <a:noFill/>
          </p:spPr>
          <p:txBody>
            <a:bodyPr wrap="none" rtlCol="0">
              <a:spAutoFit/>
            </a:bodyPr>
            <a:lstStyle/>
            <a:p>
              <a:r>
                <a:rPr lang="en-US" sz="1800" b="1" dirty="0" smtClean="0">
                  <a:solidFill>
                    <a:srgbClr val="0039A6"/>
                  </a:solidFill>
                  <a:effectLst/>
                  <a:latin typeface="Century Gothic" panose="020B0502020202020204" pitchFamily="34" charset="0"/>
                </a:rPr>
                <a:t>1998–99</a:t>
              </a:r>
              <a:endParaRPr lang="en-US" sz="1800" b="1" dirty="0">
                <a:solidFill>
                  <a:srgbClr val="0039A6"/>
                </a:solidFill>
                <a:effectLst/>
                <a:latin typeface="Century Gothic" panose="020B0502020202020204" pitchFamily="34" charset="0"/>
              </a:endParaRPr>
            </a:p>
          </p:txBody>
        </p:sp>
        <p:sp>
          <p:nvSpPr>
            <p:cNvPr id="15" name="TextBox 14"/>
            <p:cNvSpPr txBox="1"/>
            <p:nvPr/>
          </p:nvSpPr>
          <p:spPr>
            <a:xfrm>
              <a:off x="4704660" y="5131723"/>
              <a:ext cx="1079142" cy="369332"/>
            </a:xfrm>
            <a:prstGeom prst="rect">
              <a:avLst/>
            </a:prstGeom>
            <a:noFill/>
          </p:spPr>
          <p:txBody>
            <a:bodyPr wrap="none" rtlCol="0">
              <a:spAutoFit/>
            </a:bodyPr>
            <a:lstStyle/>
            <a:p>
              <a:r>
                <a:rPr lang="en-US" sz="1800" b="1" dirty="0" smtClean="0">
                  <a:solidFill>
                    <a:srgbClr val="0039A6"/>
                  </a:solidFill>
                  <a:effectLst/>
                  <a:latin typeface="Century Gothic" panose="020B0502020202020204" pitchFamily="34" charset="0"/>
                </a:rPr>
                <a:t>2000–01</a:t>
              </a:r>
              <a:endParaRPr lang="en-US" sz="1800" b="1" dirty="0">
                <a:solidFill>
                  <a:srgbClr val="0039A6"/>
                </a:solidFill>
                <a:effectLst/>
                <a:latin typeface="Century Gothic" panose="020B0502020202020204" pitchFamily="34" charset="0"/>
              </a:endParaRPr>
            </a:p>
          </p:txBody>
        </p:sp>
        <p:sp>
          <p:nvSpPr>
            <p:cNvPr id="16" name="TextBox 15"/>
            <p:cNvSpPr txBox="1"/>
            <p:nvPr/>
          </p:nvSpPr>
          <p:spPr>
            <a:xfrm>
              <a:off x="5877853" y="5131723"/>
              <a:ext cx="704039" cy="369332"/>
            </a:xfrm>
            <a:prstGeom prst="rect">
              <a:avLst/>
            </a:prstGeom>
            <a:noFill/>
          </p:spPr>
          <p:txBody>
            <a:bodyPr wrap="none" rtlCol="0">
              <a:spAutoFit/>
            </a:bodyPr>
            <a:lstStyle/>
            <a:p>
              <a:r>
                <a:rPr lang="en-US" sz="1800" b="1" dirty="0" smtClean="0">
                  <a:solidFill>
                    <a:srgbClr val="0039A6"/>
                  </a:solidFill>
                  <a:effectLst/>
                  <a:latin typeface="Century Gothic" panose="020B0502020202020204" pitchFamily="34" charset="0"/>
                </a:rPr>
                <a:t>2002</a:t>
              </a:r>
              <a:endParaRPr lang="en-US" sz="1800" b="1" dirty="0">
                <a:solidFill>
                  <a:srgbClr val="0039A6"/>
                </a:solidFill>
                <a:effectLst/>
                <a:latin typeface="Century Gothic" panose="020B0502020202020204" pitchFamily="34" charset="0"/>
              </a:endParaRPr>
            </a:p>
          </p:txBody>
        </p:sp>
        <p:sp>
          <p:nvSpPr>
            <p:cNvPr id="17" name="TextBox 16"/>
            <p:cNvSpPr txBox="1"/>
            <p:nvPr/>
          </p:nvSpPr>
          <p:spPr>
            <a:xfrm>
              <a:off x="6820918" y="5131723"/>
              <a:ext cx="704039" cy="369332"/>
            </a:xfrm>
            <a:prstGeom prst="rect">
              <a:avLst/>
            </a:prstGeom>
            <a:noFill/>
          </p:spPr>
          <p:txBody>
            <a:bodyPr wrap="none" rtlCol="0">
              <a:spAutoFit/>
            </a:bodyPr>
            <a:lstStyle/>
            <a:p>
              <a:r>
                <a:rPr lang="en-US" sz="1800" b="1" dirty="0" smtClean="0">
                  <a:solidFill>
                    <a:srgbClr val="0039A6"/>
                  </a:solidFill>
                  <a:effectLst/>
                  <a:latin typeface="Century Gothic" panose="020B0502020202020204" pitchFamily="34" charset="0"/>
                </a:rPr>
                <a:t>2003</a:t>
              </a:r>
              <a:endParaRPr lang="en-US" sz="1800" b="1" dirty="0">
                <a:solidFill>
                  <a:srgbClr val="0039A6"/>
                </a:solidFill>
                <a:effectLst/>
                <a:latin typeface="Century Gothic" panose="020B0502020202020204" pitchFamily="34" charset="0"/>
              </a:endParaRPr>
            </a:p>
          </p:txBody>
        </p:sp>
        <p:sp>
          <p:nvSpPr>
            <p:cNvPr id="18" name="TextBox 17"/>
            <p:cNvSpPr txBox="1"/>
            <p:nvPr/>
          </p:nvSpPr>
          <p:spPr>
            <a:xfrm>
              <a:off x="7777678" y="5131723"/>
              <a:ext cx="704039" cy="369332"/>
            </a:xfrm>
            <a:prstGeom prst="rect">
              <a:avLst/>
            </a:prstGeom>
            <a:noFill/>
          </p:spPr>
          <p:txBody>
            <a:bodyPr wrap="none" rtlCol="0">
              <a:spAutoFit/>
            </a:bodyPr>
            <a:lstStyle/>
            <a:p>
              <a:r>
                <a:rPr lang="en-US" sz="1800" b="1" dirty="0" smtClean="0">
                  <a:solidFill>
                    <a:srgbClr val="0039A6"/>
                  </a:solidFill>
                  <a:effectLst/>
                  <a:latin typeface="Century Gothic" panose="020B0502020202020204" pitchFamily="34" charset="0"/>
                </a:rPr>
                <a:t>2004</a:t>
              </a:r>
              <a:endParaRPr lang="en-US" sz="1800" b="1" dirty="0">
                <a:solidFill>
                  <a:srgbClr val="0039A6"/>
                </a:solidFill>
                <a:effectLst/>
                <a:latin typeface="Century Gothic" panose="020B0502020202020204" pitchFamily="34" charset="0"/>
              </a:endParaRPr>
            </a:p>
          </p:txBody>
        </p:sp>
      </p:grpSp>
      <p:sp>
        <p:nvSpPr>
          <p:cNvPr id="2" name="TextBox 1"/>
          <p:cNvSpPr txBox="1"/>
          <p:nvPr/>
        </p:nvSpPr>
        <p:spPr>
          <a:xfrm>
            <a:off x="430212" y="6043443"/>
            <a:ext cx="7648248" cy="400110"/>
          </a:xfrm>
          <a:prstGeom prst="rect">
            <a:avLst/>
          </a:prstGeom>
          <a:noFill/>
        </p:spPr>
        <p:txBody>
          <a:bodyPr wrap="none" rtlCol="0">
            <a:spAutoFit/>
          </a:bodyPr>
          <a:lstStyle/>
          <a:p>
            <a:r>
              <a:rPr lang="en-US" sz="1000" dirty="0">
                <a:effectLst/>
                <a:latin typeface="+mn-lt"/>
                <a:cs typeface="Arial" pitchFamily="34" charset="0"/>
              </a:rPr>
              <a:t>Kim M, Berger D, Matte T. Diabetes in New York City: public health burden and disparities. New York: New York City Department of </a:t>
            </a:r>
            <a:r>
              <a:rPr lang="en-US" sz="1000" dirty="0" smtClean="0">
                <a:effectLst/>
                <a:latin typeface="+mn-lt"/>
                <a:cs typeface="Arial" pitchFamily="34" charset="0"/>
              </a:rPr>
              <a:t/>
            </a:r>
            <a:br>
              <a:rPr lang="en-US" sz="1000" dirty="0" smtClean="0">
                <a:effectLst/>
                <a:latin typeface="+mn-lt"/>
                <a:cs typeface="Arial" pitchFamily="34" charset="0"/>
              </a:rPr>
            </a:br>
            <a:r>
              <a:rPr lang="en-US" sz="1000" dirty="0" smtClean="0">
                <a:effectLst/>
                <a:latin typeface="+mn-lt"/>
                <a:cs typeface="Arial" pitchFamily="34" charset="0"/>
              </a:rPr>
              <a:t>Health </a:t>
            </a:r>
            <a:r>
              <a:rPr lang="en-US" sz="1000" dirty="0">
                <a:effectLst/>
                <a:latin typeface="+mn-lt"/>
                <a:cs typeface="Arial" pitchFamily="34" charset="0"/>
              </a:rPr>
              <a:t>and Mental Hygiene; 2006. http://</a:t>
            </a:r>
            <a:r>
              <a:rPr lang="en-US" sz="1000" dirty="0" smtClean="0">
                <a:effectLst/>
                <a:latin typeface="+mn-lt"/>
                <a:cs typeface="Arial" pitchFamily="34" charset="0"/>
              </a:rPr>
              <a:t>www.nyc.gov/html/doh/downloads/pdf/epi/diabetes_chart_book.pdf.</a:t>
            </a:r>
            <a:endParaRPr lang="en-US" sz="1100" dirty="0">
              <a:latin typeface="+mn-lt"/>
            </a:endParaRPr>
          </a:p>
        </p:txBody>
      </p:sp>
      <p:sp>
        <p:nvSpPr>
          <p:cNvPr id="19" name="Slide Number Placeholder 2"/>
          <p:cNvSpPr>
            <a:spLocks noGrp="1"/>
          </p:cNvSpPr>
          <p:nvPr>
            <p:ph type="sldNum" sz="quarter" idx="12"/>
          </p:nvPr>
        </p:nvSpPr>
        <p:spPr>
          <a:xfrm>
            <a:off x="6594475" y="6181725"/>
            <a:ext cx="2133600" cy="476250"/>
          </a:xfrm>
          <a:prstGeom prst="rect">
            <a:avLst/>
          </a:prstGeom>
        </p:spPr>
        <p:txBody>
          <a:bodyPr/>
          <a:lstStyle>
            <a:lvl1pPr>
              <a:defRPr i="0">
                <a:effectLst/>
              </a:defRPr>
            </a:lvl1pPr>
          </a:lstStyle>
          <a:p>
            <a:pPr algn="r">
              <a:defRPr/>
            </a:pPr>
            <a:fld id="{B8477CA6-37AB-49C2-B88B-8C89FDB7A7DF}" type="slidenum">
              <a:rPr lang="en-US" sz="1200" smtClean="0">
                <a:latin typeface="Arial" panose="020B0604020202020204" pitchFamily="34" charset="0"/>
                <a:cs typeface="Arial" panose="020B0604020202020204" pitchFamily="34" charset="0"/>
              </a:rPr>
              <a:pPr algn="r">
                <a:defRPr/>
              </a:pPr>
              <a:t>54</a:t>
            </a:fld>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124330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his bar graph depicts the epi curve of an outbreak of  diarrheal illness in Missouri. The water system was flushed during the first week in November, and the outbreak began to occur just before November 15. The action in this outbreak was a boil-water order issued by the health department on December 18.&#10;" title="Link to Action: Evaluate Prevention and Control Efforts"/>
          <p:cNvPicPr>
            <a:picLocks noChangeAspect="1"/>
          </p:cNvPicPr>
          <p:nvPr/>
        </p:nvPicPr>
        <p:blipFill rotWithShape="1">
          <a:blip r:embed="rId3">
            <a:extLst>
              <a:ext uri="{28A0092B-C50C-407E-A947-70E740481C1C}">
                <a14:useLocalDpi xmlns:a14="http://schemas.microsoft.com/office/drawing/2010/main" val="0"/>
              </a:ext>
            </a:extLst>
          </a:blip>
          <a:srcRect t="9113"/>
          <a:stretch/>
        </p:blipFill>
        <p:spPr>
          <a:xfrm>
            <a:off x="1054898" y="1935677"/>
            <a:ext cx="7034203" cy="3855855"/>
          </a:xfrm>
          <a:prstGeom prst="rect">
            <a:avLst/>
          </a:prstGeom>
          <a:noFill/>
          <a:ln>
            <a:noFill/>
          </a:ln>
        </p:spPr>
      </p:pic>
      <p:sp>
        <p:nvSpPr>
          <p:cNvPr id="8" name="Rectangle 2" title="Link to Action: Evaluate prevention and control effects"/>
          <p:cNvSpPr>
            <a:spLocks noGrp="1" noChangeArrowheads="1"/>
          </p:cNvSpPr>
          <p:nvPr>
            <p:ph type="title"/>
          </p:nvPr>
        </p:nvSpPr>
        <p:spPr>
          <a:xfrm>
            <a:off x="466852" y="590549"/>
            <a:ext cx="8229600" cy="704851"/>
          </a:xfrm>
        </p:spPr>
        <p:txBody>
          <a:bodyPr anchor="b">
            <a:normAutofit fontScale="90000"/>
          </a:bodyPr>
          <a:lstStyle/>
          <a:p>
            <a:pPr>
              <a:lnSpc>
                <a:spcPct val="90000"/>
              </a:lnSpc>
            </a:pPr>
            <a:r>
              <a:rPr lang="en-US" sz="3300" b="0" dirty="0" smtClean="0">
                <a:solidFill>
                  <a:srgbClr val="0039A6"/>
                </a:solidFill>
                <a:latin typeface="Century Gothic" panose="020B0502020202020204" pitchFamily="34" charset="0"/>
              </a:rPr>
              <a:t>Link to Action</a:t>
            </a:r>
            <a:r>
              <a:rPr lang="en-US" sz="2000" b="0" dirty="0" smtClean="0">
                <a:solidFill>
                  <a:srgbClr val="0039A6"/>
                </a:solidFill>
                <a:effectLst>
                  <a:outerShdw blurRad="38100" dist="38100" dir="2700000" algn="tl">
                    <a:srgbClr val="000000">
                      <a:alpha val="43137"/>
                    </a:srgbClr>
                  </a:outerShdw>
                </a:effectLst>
                <a:latin typeface="Century Gothic" panose="020B0502020202020204" pitchFamily="34" charset="0"/>
              </a:rPr>
              <a:t/>
            </a:r>
            <a:br>
              <a:rPr lang="en-US" sz="2000" b="0" dirty="0" smtClean="0">
                <a:solidFill>
                  <a:srgbClr val="0039A6"/>
                </a:solidFill>
                <a:effectLst>
                  <a:outerShdw blurRad="38100" dist="38100" dir="2700000" algn="tl">
                    <a:srgbClr val="000000">
                      <a:alpha val="43137"/>
                    </a:srgbClr>
                  </a:outerShdw>
                </a:effectLst>
                <a:latin typeface="Century Gothic" panose="020B0502020202020204" pitchFamily="34" charset="0"/>
              </a:rPr>
            </a:br>
            <a:r>
              <a:rPr lang="en-US" sz="2700" b="0" dirty="0" smtClean="0">
                <a:solidFill>
                  <a:srgbClr val="0039A6"/>
                </a:solidFill>
                <a:latin typeface="Century Gothic" panose="020B0502020202020204" pitchFamily="34" charset="0"/>
              </a:rPr>
              <a:t>Evaluate prevention and control efforts</a:t>
            </a:r>
            <a:endParaRPr lang="en-US" sz="2700" b="0" i="1" dirty="0" smtClean="0">
              <a:solidFill>
                <a:srgbClr val="0039A6"/>
              </a:solidFill>
            </a:endParaRPr>
          </a:p>
        </p:txBody>
      </p:sp>
      <p:sp>
        <p:nvSpPr>
          <p:cNvPr id="2" name="TextBox 1"/>
          <p:cNvSpPr txBox="1"/>
          <p:nvPr/>
        </p:nvSpPr>
        <p:spPr>
          <a:xfrm rot="16200000" flipH="1">
            <a:off x="276480" y="3244334"/>
            <a:ext cx="1556836" cy="369332"/>
          </a:xfrm>
          <a:prstGeom prst="rect">
            <a:avLst/>
          </a:prstGeom>
          <a:noFill/>
        </p:spPr>
        <p:txBody>
          <a:bodyPr wrap="none" rtlCol="0">
            <a:spAutoFit/>
          </a:bodyPr>
          <a:lstStyle/>
          <a:p>
            <a:r>
              <a:rPr lang="en-US" sz="1800" b="1" dirty="0" smtClean="0">
                <a:effectLst/>
                <a:latin typeface="Century Gothic" panose="020B0502020202020204" pitchFamily="34" charset="0"/>
              </a:rPr>
              <a:t>No. of cases</a:t>
            </a:r>
            <a:endParaRPr lang="en-US" sz="1800" b="1" dirty="0">
              <a:effectLst/>
              <a:latin typeface="Century Gothic" panose="020B0502020202020204" pitchFamily="34" charset="0"/>
            </a:endParaRPr>
          </a:p>
        </p:txBody>
      </p:sp>
      <p:sp>
        <p:nvSpPr>
          <p:cNvPr id="3" name="TextBox 2"/>
          <p:cNvSpPr txBox="1"/>
          <p:nvPr/>
        </p:nvSpPr>
        <p:spPr>
          <a:xfrm>
            <a:off x="457200" y="6055638"/>
            <a:ext cx="7601761" cy="400110"/>
          </a:xfrm>
          <a:prstGeom prst="rect">
            <a:avLst/>
          </a:prstGeom>
          <a:noFill/>
        </p:spPr>
        <p:txBody>
          <a:bodyPr wrap="none" rtlCol="0">
            <a:spAutoFit/>
          </a:bodyPr>
          <a:lstStyle/>
          <a:p>
            <a:r>
              <a:rPr lang="en-US" sz="1000" dirty="0">
                <a:effectLst/>
                <a:latin typeface="+mn-lt"/>
                <a:cs typeface="Arial" pitchFamily="34" charset="0"/>
              </a:rPr>
              <a:t>Swerdlow DL, Woodruff BA, Brady RC, et al. A waterborne outbreak in Missouri of </a:t>
            </a:r>
            <a:r>
              <a:rPr lang="en-US" sz="1000" i="1" dirty="0">
                <a:effectLst/>
                <a:latin typeface="+mn-lt"/>
                <a:cs typeface="Arial" pitchFamily="34" charset="0"/>
              </a:rPr>
              <a:t>Escherichia coli</a:t>
            </a:r>
            <a:r>
              <a:rPr lang="en-US" sz="1000" dirty="0">
                <a:effectLst/>
                <a:latin typeface="+mn-lt"/>
                <a:cs typeface="Arial" pitchFamily="34" charset="0"/>
              </a:rPr>
              <a:t> O157:H7 associated with </a:t>
            </a:r>
            <a:r>
              <a:rPr lang="en-US" sz="1000" dirty="0" smtClean="0">
                <a:effectLst/>
                <a:latin typeface="+mn-lt"/>
                <a:cs typeface="Arial" pitchFamily="34" charset="0"/>
              </a:rPr>
              <a:t>bloody</a:t>
            </a:r>
            <a:br>
              <a:rPr lang="en-US" sz="1000" dirty="0" smtClean="0">
                <a:effectLst/>
                <a:latin typeface="+mn-lt"/>
                <a:cs typeface="Arial" pitchFamily="34" charset="0"/>
              </a:rPr>
            </a:br>
            <a:r>
              <a:rPr lang="en-US" sz="1000" dirty="0" smtClean="0">
                <a:effectLst/>
                <a:latin typeface="+mn-lt"/>
                <a:cs typeface="Arial" pitchFamily="34" charset="0"/>
              </a:rPr>
              <a:t>diarrhea </a:t>
            </a:r>
            <a:r>
              <a:rPr lang="en-US" sz="1000" dirty="0">
                <a:effectLst/>
                <a:latin typeface="+mn-lt"/>
                <a:cs typeface="Arial" pitchFamily="34" charset="0"/>
              </a:rPr>
              <a:t>and death. Ann Intern Med 1992;117:812–9</a:t>
            </a:r>
            <a:r>
              <a:rPr lang="en-US" sz="1000" dirty="0" smtClean="0">
                <a:effectLst/>
                <a:latin typeface="+mn-lt"/>
                <a:cs typeface="Arial" pitchFamily="34" charset="0"/>
              </a:rPr>
              <a:t>.</a:t>
            </a:r>
            <a:endParaRPr lang="en-US" sz="1100" dirty="0">
              <a:effectLst/>
              <a:latin typeface="+mn-lt"/>
            </a:endParaRPr>
          </a:p>
        </p:txBody>
      </p:sp>
      <p:sp>
        <p:nvSpPr>
          <p:cNvPr id="7" name="TextBox 6"/>
          <p:cNvSpPr txBox="1"/>
          <p:nvPr/>
        </p:nvSpPr>
        <p:spPr>
          <a:xfrm>
            <a:off x="1828800" y="2312007"/>
            <a:ext cx="1143000" cy="1015663"/>
          </a:xfrm>
          <a:prstGeom prst="rect">
            <a:avLst/>
          </a:prstGeom>
          <a:solidFill>
            <a:schemeClr val="bg1"/>
          </a:solidFill>
          <a:ln w="25400">
            <a:solidFill>
              <a:schemeClr val="accent1"/>
            </a:solidFill>
          </a:ln>
        </p:spPr>
        <p:txBody>
          <a:bodyPr wrap="square" rtlCol="0">
            <a:spAutoFit/>
          </a:bodyPr>
          <a:lstStyle/>
          <a:p>
            <a:pPr algn="ctr"/>
            <a:r>
              <a:rPr lang="en-US" sz="2000" dirty="0" smtClean="0">
                <a:solidFill>
                  <a:srgbClr val="0037A6"/>
                </a:solidFill>
                <a:effectLst/>
                <a:latin typeface="Century Gothic" panose="020B0502020202020204" pitchFamily="34" charset="0"/>
              </a:rPr>
              <a:t>Water</a:t>
            </a:r>
          </a:p>
          <a:p>
            <a:pPr algn="ctr"/>
            <a:r>
              <a:rPr lang="en-US" sz="2000" dirty="0" smtClean="0">
                <a:solidFill>
                  <a:srgbClr val="0037A6"/>
                </a:solidFill>
                <a:effectLst/>
                <a:latin typeface="Century Gothic" panose="020B0502020202020204" pitchFamily="34" charset="0"/>
              </a:rPr>
              <a:t>system flushed</a:t>
            </a:r>
            <a:endParaRPr lang="en-US" sz="2000" dirty="0">
              <a:solidFill>
                <a:srgbClr val="0037A6"/>
              </a:solidFill>
              <a:effectLst/>
              <a:latin typeface="Century Gothic" panose="020B0502020202020204" pitchFamily="34" charset="0"/>
            </a:endParaRPr>
          </a:p>
        </p:txBody>
      </p:sp>
      <p:sp>
        <p:nvSpPr>
          <p:cNvPr id="9" name="TextBox 8"/>
          <p:cNvSpPr txBox="1"/>
          <p:nvPr/>
        </p:nvSpPr>
        <p:spPr>
          <a:xfrm>
            <a:off x="6172200" y="2169020"/>
            <a:ext cx="1916901" cy="954107"/>
          </a:xfrm>
          <a:prstGeom prst="rect">
            <a:avLst/>
          </a:prstGeom>
          <a:solidFill>
            <a:schemeClr val="bg1"/>
          </a:solidFill>
          <a:ln w="25400">
            <a:solidFill>
              <a:schemeClr val="accent1"/>
            </a:solidFill>
          </a:ln>
        </p:spPr>
        <p:txBody>
          <a:bodyPr wrap="square" rtlCol="0">
            <a:spAutoFit/>
          </a:bodyPr>
          <a:lstStyle/>
          <a:p>
            <a:pPr algn="ctr"/>
            <a:endParaRPr lang="en-US" sz="400" dirty="0" smtClean="0">
              <a:solidFill>
                <a:srgbClr val="0037A6"/>
              </a:solidFill>
              <a:effectLst/>
              <a:latin typeface="Century Gothic" panose="020B0502020202020204" pitchFamily="34" charset="0"/>
            </a:endParaRPr>
          </a:p>
          <a:p>
            <a:pPr algn="ctr"/>
            <a:r>
              <a:rPr lang="en-US" sz="2000" dirty="0" smtClean="0">
                <a:solidFill>
                  <a:srgbClr val="0037A6"/>
                </a:solidFill>
                <a:effectLst/>
                <a:latin typeface="Century Gothic" panose="020B0502020202020204" pitchFamily="34" charset="0"/>
              </a:rPr>
              <a:t>Boil-water</a:t>
            </a:r>
          </a:p>
          <a:p>
            <a:pPr algn="ctr"/>
            <a:r>
              <a:rPr lang="en-US" sz="2000" dirty="0" smtClean="0">
                <a:solidFill>
                  <a:srgbClr val="0037A6"/>
                </a:solidFill>
                <a:effectLst/>
                <a:latin typeface="Century Gothic" panose="020B0502020202020204" pitchFamily="34" charset="0"/>
              </a:rPr>
              <a:t>order</a:t>
            </a:r>
          </a:p>
          <a:p>
            <a:pPr algn="ctr"/>
            <a:endParaRPr lang="en-US" sz="1100" dirty="0" smtClean="0">
              <a:solidFill>
                <a:srgbClr val="0037A6"/>
              </a:solidFill>
              <a:effectLst/>
              <a:latin typeface="Century Gothic" panose="020B0502020202020204" pitchFamily="34" charset="0"/>
            </a:endParaRPr>
          </a:p>
        </p:txBody>
      </p:sp>
      <p:sp>
        <p:nvSpPr>
          <p:cNvPr id="10" name="TextBox 9"/>
          <p:cNvSpPr txBox="1"/>
          <p:nvPr/>
        </p:nvSpPr>
        <p:spPr>
          <a:xfrm>
            <a:off x="3252186" y="5411403"/>
            <a:ext cx="2590800" cy="400110"/>
          </a:xfrm>
          <a:prstGeom prst="rect">
            <a:avLst/>
          </a:prstGeom>
          <a:solidFill>
            <a:schemeClr val="bg1"/>
          </a:solidFill>
          <a:ln w="25400">
            <a:solidFill>
              <a:schemeClr val="accent1"/>
            </a:solidFill>
          </a:ln>
        </p:spPr>
        <p:txBody>
          <a:bodyPr wrap="square" rtlCol="0">
            <a:spAutoFit/>
          </a:bodyPr>
          <a:lstStyle/>
          <a:p>
            <a:pPr algn="ctr"/>
            <a:r>
              <a:rPr lang="en-US" sz="2000" dirty="0" smtClean="0">
                <a:solidFill>
                  <a:srgbClr val="0037A6"/>
                </a:solidFill>
                <a:effectLst/>
                <a:latin typeface="Century Gothic" panose="020B0502020202020204" pitchFamily="34" charset="0"/>
              </a:rPr>
              <a:t>Date of onset</a:t>
            </a:r>
            <a:endParaRPr lang="en-US" sz="2000" dirty="0">
              <a:solidFill>
                <a:srgbClr val="0037A6"/>
              </a:solidFill>
              <a:effectLst/>
              <a:latin typeface="Century Gothic" panose="020B0502020202020204" pitchFamily="34" charset="0"/>
            </a:endParaRPr>
          </a:p>
        </p:txBody>
      </p:sp>
      <p:sp>
        <p:nvSpPr>
          <p:cNvPr id="11" name="Slide Number Placeholder 2"/>
          <p:cNvSpPr>
            <a:spLocks noGrp="1"/>
          </p:cNvSpPr>
          <p:nvPr>
            <p:ph type="sldNum" sz="quarter" idx="12"/>
          </p:nvPr>
        </p:nvSpPr>
        <p:spPr>
          <a:xfrm>
            <a:off x="6594475" y="6181725"/>
            <a:ext cx="2133600" cy="476250"/>
          </a:xfrm>
          <a:prstGeom prst="rect">
            <a:avLst/>
          </a:prstGeom>
        </p:spPr>
        <p:txBody>
          <a:bodyPr/>
          <a:lstStyle>
            <a:lvl1pPr>
              <a:defRPr i="0">
                <a:effectLst/>
              </a:defRPr>
            </a:lvl1pPr>
          </a:lstStyle>
          <a:p>
            <a:pPr algn="r">
              <a:defRPr/>
            </a:pPr>
            <a:fld id="{B8477CA6-37AB-49C2-B88B-8C89FDB7A7DF}" type="slidenum">
              <a:rPr lang="en-US" sz="1200" smtClean="0">
                <a:latin typeface="Arial" panose="020B0604020202020204" pitchFamily="34" charset="0"/>
                <a:cs typeface="Arial" panose="020B0604020202020204" pitchFamily="34" charset="0"/>
              </a:rPr>
              <a:pPr algn="r">
                <a:defRPr/>
              </a:pPr>
              <a:t>55</a:t>
            </a:fld>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887271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he same epi curve but extended through December 27, indicating the addition of chlorine on December 23. After that, cases declined; ultimately, the outbreak was interrupted.&#10;" title="Link to Action: Evaluate Prevention and Control Efforts (Continued)"/>
          <p:cNvPicPr>
            <a:picLocks noChangeAspect="1"/>
          </p:cNvPicPr>
          <p:nvPr/>
        </p:nvPicPr>
        <p:blipFill rotWithShape="1">
          <a:blip r:embed="rId3">
            <a:extLst>
              <a:ext uri="{28A0092B-C50C-407E-A947-70E740481C1C}">
                <a14:useLocalDpi xmlns:a14="http://schemas.microsoft.com/office/drawing/2010/main" val="0"/>
              </a:ext>
            </a:extLst>
          </a:blip>
          <a:srcRect t="9144"/>
          <a:stretch/>
        </p:blipFill>
        <p:spPr>
          <a:xfrm>
            <a:off x="454492" y="1698171"/>
            <a:ext cx="8235016" cy="3849014"/>
          </a:xfrm>
          <a:prstGeom prst="rect">
            <a:avLst/>
          </a:prstGeom>
          <a:ln>
            <a:noFill/>
          </a:ln>
          <a:effectLst/>
        </p:spPr>
      </p:pic>
      <p:sp>
        <p:nvSpPr>
          <p:cNvPr id="8" name="Rectangle 2" title=" "/>
          <p:cNvSpPr>
            <a:spLocks noGrp="1" noChangeArrowheads="1"/>
          </p:cNvSpPr>
          <p:nvPr>
            <p:ph type="title"/>
          </p:nvPr>
        </p:nvSpPr>
        <p:spPr>
          <a:xfrm>
            <a:off x="466852" y="400051"/>
            <a:ext cx="8229600" cy="695324"/>
          </a:xfrm>
        </p:spPr>
        <p:txBody>
          <a:bodyPr anchor="b">
            <a:normAutofit fontScale="90000"/>
          </a:bodyPr>
          <a:lstStyle/>
          <a:p>
            <a:pPr>
              <a:lnSpc>
                <a:spcPct val="90000"/>
              </a:lnSpc>
            </a:pPr>
            <a:r>
              <a:rPr lang="en-US" sz="3300" b="0" dirty="0" smtClean="0">
                <a:solidFill>
                  <a:srgbClr val="0039A6"/>
                </a:solidFill>
                <a:latin typeface="Century Gothic" panose="020B0502020202020204" pitchFamily="34" charset="0"/>
              </a:rPr>
              <a:t>Link to Action</a:t>
            </a:r>
            <a:r>
              <a:rPr lang="en-US" sz="2000" b="0" dirty="0" smtClean="0">
                <a:solidFill>
                  <a:srgbClr val="0039A6"/>
                </a:solidFill>
                <a:latin typeface="Century Gothic" panose="020B0502020202020204" pitchFamily="34" charset="0"/>
              </a:rPr>
              <a:t/>
            </a:r>
            <a:br>
              <a:rPr lang="en-US" sz="2000" b="0" dirty="0" smtClean="0">
                <a:solidFill>
                  <a:srgbClr val="0039A6"/>
                </a:solidFill>
                <a:latin typeface="Century Gothic" panose="020B0502020202020204" pitchFamily="34" charset="0"/>
              </a:rPr>
            </a:br>
            <a:r>
              <a:rPr lang="en-US" sz="2700" b="0" dirty="0" smtClean="0">
                <a:solidFill>
                  <a:srgbClr val="0039A6"/>
                </a:solidFill>
                <a:latin typeface="Century Gothic" panose="020B0502020202020204" pitchFamily="34" charset="0"/>
              </a:rPr>
              <a:t>Evaluate prevention and control efforts (continued) </a:t>
            </a:r>
            <a:endParaRPr lang="en-US" sz="2700" b="0" i="1" dirty="0" smtClean="0">
              <a:solidFill>
                <a:srgbClr val="0039A6"/>
              </a:solidFill>
            </a:endParaRPr>
          </a:p>
        </p:txBody>
      </p:sp>
      <p:sp>
        <p:nvSpPr>
          <p:cNvPr id="6" name="TextBox 5"/>
          <p:cNvSpPr txBox="1"/>
          <p:nvPr/>
        </p:nvSpPr>
        <p:spPr>
          <a:xfrm rot="16200000" flipH="1">
            <a:off x="-86054" y="3248685"/>
            <a:ext cx="1556836" cy="369332"/>
          </a:xfrm>
          <a:prstGeom prst="rect">
            <a:avLst/>
          </a:prstGeom>
          <a:noFill/>
        </p:spPr>
        <p:txBody>
          <a:bodyPr wrap="none" rtlCol="0">
            <a:spAutoFit/>
          </a:bodyPr>
          <a:lstStyle/>
          <a:p>
            <a:r>
              <a:rPr lang="en-US" sz="1800" b="1" dirty="0" smtClean="0">
                <a:effectLst/>
                <a:latin typeface="Century Gothic" panose="020B0502020202020204" pitchFamily="34" charset="0"/>
              </a:rPr>
              <a:t>No. of cases</a:t>
            </a:r>
            <a:endParaRPr lang="en-US" sz="1800" b="1" dirty="0">
              <a:effectLst/>
              <a:latin typeface="Century Gothic" panose="020B0502020202020204" pitchFamily="34" charset="0"/>
            </a:endParaRPr>
          </a:p>
        </p:txBody>
      </p:sp>
      <p:sp>
        <p:nvSpPr>
          <p:cNvPr id="5" name="TextBox 4"/>
          <p:cNvSpPr txBox="1"/>
          <p:nvPr/>
        </p:nvSpPr>
        <p:spPr>
          <a:xfrm>
            <a:off x="457200" y="6055638"/>
            <a:ext cx="8379217" cy="600164"/>
          </a:xfrm>
          <a:prstGeom prst="rect">
            <a:avLst/>
          </a:prstGeom>
          <a:noFill/>
        </p:spPr>
        <p:txBody>
          <a:bodyPr wrap="none" rtlCol="0">
            <a:spAutoFit/>
          </a:bodyPr>
          <a:lstStyle/>
          <a:p>
            <a:r>
              <a:rPr lang="en-US" sz="1100" dirty="0">
                <a:effectLst/>
                <a:latin typeface="+mn-lt"/>
                <a:cs typeface="Arial" pitchFamily="34" charset="0"/>
              </a:rPr>
              <a:t>Swerdlow DL, Woodruff BA, Brady RC, et al. A waterborne outbreak in Missouri of </a:t>
            </a:r>
            <a:r>
              <a:rPr lang="en-US" sz="1100" i="1" dirty="0">
                <a:effectLst/>
                <a:latin typeface="+mn-lt"/>
                <a:cs typeface="Arial" pitchFamily="34" charset="0"/>
              </a:rPr>
              <a:t>Escherichia coli</a:t>
            </a:r>
            <a:r>
              <a:rPr lang="en-US" sz="1100" dirty="0">
                <a:effectLst/>
                <a:latin typeface="+mn-lt"/>
                <a:cs typeface="Arial" pitchFamily="34" charset="0"/>
              </a:rPr>
              <a:t> O157:H7 associated with </a:t>
            </a:r>
            <a:r>
              <a:rPr lang="en-US" sz="1100" dirty="0" smtClean="0">
                <a:effectLst/>
                <a:latin typeface="+mn-lt"/>
                <a:cs typeface="Arial" pitchFamily="34" charset="0"/>
              </a:rPr>
              <a:t>bloody</a:t>
            </a:r>
            <a:br>
              <a:rPr lang="en-US" sz="1100" dirty="0" smtClean="0">
                <a:effectLst/>
                <a:latin typeface="+mn-lt"/>
                <a:cs typeface="Arial" pitchFamily="34" charset="0"/>
              </a:rPr>
            </a:br>
            <a:r>
              <a:rPr lang="en-US" sz="1100" dirty="0" smtClean="0">
                <a:effectLst/>
                <a:latin typeface="+mn-lt"/>
                <a:cs typeface="Arial" pitchFamily="34" charset="0"/>
              </a:rPr>
              <a:t>diarrhea </a:t>
            </a:r>
            <a:r>
              <a:rPr lang="en-US" sz="1100" dirty="0">
                <a:effectLst/>
                <a:latin typeface="+mn-lt"/>
                <a:cs typeface="Arial" pitchFamily="34" charset="0"/>
              </a:rPr>
              <a:t>and death. Ann Intern Med 1992;117:812–9.</a:t>
            </a:r>
          </a:p>
          <a:p>
            <a:endParaRPr lang="en-US" sz="1100" dirty="0">
              <a:effectLst/>
              <a:latin typeface="+mn-lt"/>
            </a:endParaRPr>
          </a:p>
        </p:txBody>
      </p:sp>
      <p:sp>
        <p:nvSpPr>
          <p:cNvPr id="9" name="TextBox 8"/>
          <p:cNvSpPr txBox="1"/>
          <p:nvPr/>
        </p:nvSpPr>
        <p:spPr>
          <a:xfrm>
            <a:off x="1411625" y="2057400"/>
            <a:ext cx="1143000" cy="1015663"/>
          </a:xfrm>
          <a:prstGeom prst="rect">
            <a:avLst/>
          </a:prstGeom>
          <a:solidFill>
            <a:schemeClr val="bg1"/>
          </a:solidFill>
          <a:ln w="25400">
            <a:solidFill>
              <a:schemeClr val="accent1"/>
            </a:solidFill>
          </a:ln>
        </p:spPr>
        <p:txBody>
          <a:bodyPr wrap="square" rtlCol="0">
            <a:spAutoFit/>
          </a:bodyPr>
          <a:lstStyle/>
          <a:p>
            <a:pPr algn="ctr"/>
            <a:r>
              <a:rPr lang="en-US" sz="2000" dirty="0" smtClean="0">
                <a:solidFill>
                  <a:srgbClr val="0037A6"/>
                </a:solidFill>
                <a:effectLst/>
                <a:latin typeface="Century Gothic" panose="020B0502020202020204" pitchFamily="34" charset="0"/>
              </a:rPr>
              <a:t>Water</a:t>
            </a:r>
          </a:p>
          <a:p>
            <a:pPr algn="ctr"/>
            <a:r>
              <a:rPr lang="en-US" sz="2000" dirty="0" smtClean="0">
                <a:solidFill>
                  <a:srgbClr val="0037A6"/>
                </a:solidFill>
                <a:effectLst/>
                <a:latin typeface="Century Gothic" panose="020B0502020202020204" pitchFamily="34" charset="0"/>
              </a:rPr>
              <a:t>system flushed</a:t>
            </a:r>
            <a:endParaRPr lang="en-US" sz="2000" dirty="0">
              <a:solidFill>
                <a:srgbClr val="0037A6"/>
              </a:solidFill>
              <a:effectLst/>
              <a:latin typeface="Century Gothic" panose="020B0502020202020204" pitchFamily="34" charset="0"/>
            </a:endParaRPr>
          </a:p>
        </p:txBody>
      </p:sp>
      <p:sp>
        <p:nvSpPr>
          <p:cNvPr id="10" name="TextBox 9"/>
          <p:cNvSpPr txBox="1"/>
          <p:nvPr/>
        </p:nvSpPr>
        <p:spPr>
          <a:xfrm>
            <a:off x="5105400" y="1666359"/>
            <a:ext cx="1916901" cy="1061829"/>
          </a:xfrm>
          <a:prstGeom prst="rect">
            <a:avLst/>
          </a:prstGeom>
          <a:solidFill>
            <a:schemeClr val="bg1"/>
          </a:solidFill>
          <a:ln w="25400">
            <a:solidFill>
              <a:schemeClr val="tx1"/>
            </a:solidFill>
          </a:ln>
        </p:spPr>
        <p:txBody>
          <a:bodyPr wrap="square" rtlCol="0">
            <a:spAutoFit/>
          </a:bodyPr>
          <a:lstStyle/>
          <a:p>
            <a:pPr algn="ctr"/>
            <a:endParaRPr lang="en-US" sz="1100" dirty="0" smtClean="0">
              <a:solidFill>
                <a:srgbClr val="0037A6"/>
              </a:solidFill>
              <a:effectLst/>
              <a:latin typeface="Century Gothic" panose="020B0502020202020204" pitchFamily="34" charset="0"/>
            </a:endParaRPr>
          </a:p>
          <a:p>
            <a:pPr algn="ctr"/>
            <a:r>
              <a:rPr lang="en-US" sz="2000" dirty="0" smtClean="0">
                <a:solidFill>
                  <a:srgbClr val="0037A6"/>
                </a:solidFill>
                <a:effectLst/>
                <a:latin typeface="Century Gothic" panose="020B0502020202020204" pitchFamily="34" charset="0"/>
              </a:rPr>
              <a:t>Boil-water</a:t>
            </a:r>
          </a:p>
          <a:p>
            <a:pPr algn="ctr"/>
            <a:r>
              <a:rPr lang="en-US" sz="2000" dirty="0" smtClean="0">
                <a:solidFill>
                  <a:srgbClr val="0037A6"/>
                </a:solidFill>
                <a:effectLst/>
                <a:latin typeface="Century Gothic" panose="020B0502020202020204" pitchFamily="34" charset="0"/>
              </a:rPr>
              <a:t>order</a:t>
            </a:r>
            <a:r>
              <a:rPr lang="en-US" sz="1100" dirty="0" smtClean="0">
                <a:solidFill>
                  <a:srgbClr val="0037A6"/>
                </a:solidFill>
                <a:effectLst/>
                <a:latin typeface="Century Gothic" panose="020B0502020202020204" pitchFamily="34" charset="0"/>
              </a:rPr>
              <a:t/>
            </a:r>
            <a:br>
              <a:rPr lang="en-US" sz="1100" dirty="0" smtClean="0">
                <a:solidFill>
                  <a:srgbClr val="0037A6"/>
                </a:solidFill>
                <a:effectLst/>
                <a:latin typeface="Century Gothic" panose="020B0502020202020204" pitchFamily="34" charset="0"/>
              </a:rPr>
            </a:br>
            <a:endParaRPr lang="en-US" sz="1100" dirty="0" smtClean="0">
              <a:solidFill>
                <a:srgbClr val="0037A6"/>
              </a:solidFill>
              <a:effectLst/>
              <a:latin typeface="Century Gothic" panose="020B0502020202020204" pitchFamily="34" charset="0"/>
            </a:endParaRPr>
          </a:p>
        </p:txBody>
      </p:sp>
      <p:sp>
        <p:nvSpPr>
          <p:cNvPr id="11" name="TextBox 10"/>
          <p:cNvSpPr txBox="1"/>
          <p:nvPr/>
        </p:nvSpPr>
        <p:spPr>
          <a:xfrm>
            <a:off x="7105426" y="1666358"/>
            <a:ext cx="1655331" cy="1054135"/>
          </a:xfrm>
          <a:prstGeom prst="rect">
            <a:avLst/>
          </a:prstGeom>
          <a:solidFill>
            <a:schemeClr val="bg1"/>
          </a:solidFill>
          <a:ln w="25400">
            <a:solidFill>
              <a:schemeClr val="tx1"/>
            </a:solidFill>
          </a:ln>
        </p:spPr>
        <p:txBody>
          <a:bodyPr wrap="square" rtlCol="0">
            <a:spAutoFit/>
          </a:bodyPr>
          <a:lstStyle/>
          <a:p>
            <a:pPr algn="ctr"/>
            <a:r>
              <a:rPr lang="en-US" sz="1200" dirty="0" smtClean="0">
                <a:solidFill>
                  <a:srgbClr val="0037A6"/>
                </a:solidFill>
                <a:effectLst/>
                <a:latin typeface="Century Gothic" panose="020B0502020202020204" pitchFamily="34" charset="0"/>
              </a:rPr>
              <a:t/>
            </a:r>
            <a:br>
              <a:rPr lang="en-US" sz="1200" dirty="0" smtClean="0">
                <a:solidFill>
                  <a:srgbClr val="0037A6"/>
                </a:solidFill>
                <a:effectLst/>
                <a:latin typeface="Century Gothic" panose="020B0502020202020204" pitchFamily="34" charset="0"/>
              </a:rPr>
            </a:br>
            <a:r>
              <a:rPr lang="en-US" sz="2000" dirty="0" smtClean="0">
                <a:solidFill>
                  <a:srgbClr val="0037A6"/>
                </a:solidFill>
                <a:effectLst/>
                <a:latin typeface="Century Gothic" panose="020B0502020202020204" pitchFamily="34" charset="0"/>
              </a:rPr>
              <a:t>Chlorine added</a:t>
            </a:r>
            <a:br>
              <a:rPr lang="en-US" sz="2000" dirty="0" smtClean="0">
                <a:solidFill>
                  <a:srgbClr val="0037A6"/>
                </a:solidFill>
                <a:effectLst/>
                <a:latin typeface="Century Gothic" panose="020B0502020202020204" pitchFamily="34" charset="0"/>
              </a:rPr>
            </a:br>
            <a:endParaRPr lang="en-US" sz="1050" dirty="0" smtClean="0">
              <a:solidFill>
                <a:srgbClr val="0037A6"/>
              </a:solidFill>
              <a:effectLst/>
              <a:latin typeface="Century Gothic" panose="020B0502020202020204" pitchFamily="34" charset="0"/>
            </a:endParaRPr>
          </a:p>
        </p:txBody>
      </p:sp>
      <p:sp>
        <p:nvSpPr>
          <p:cNvPr id="12" name="TextBox 11"/>
          <p:cNvSpPr txBox="1"/>
          <p:nvPr/>
        </p:nvSpPr>
        <p:spPr>
          <a:xfrm>
            <a:off x="3351408" y="5177853"/>
            <a:ext cx="2590800" cy="400110"/>
          </a:xfrm>
          <a:prstGeom prst="rect">
            <a:avLst/>
          </a:prstGeom>
          <a:solidFill>
            <a:schemeClr val="bg1"/>
          </a:solidFill>
          <a:ln w="25400">
            <a:solidFill>
              <a:schemeClr val="accent1"/>
            </a:solidFill>
          </a:ln>
        </p:spPr>
        <p:txBody>
          <a:bodyPr wrap="square" rtlCol="0">
            <a:spAutoFit/>
          </a:bodyPr>
          <a:lstStyle/>
          <a:p>
            <a:pPr algn="ctr"/>
            <a:r>
              <a:rPr lang="en-US" sz="2000" dirty="0" smtClean="0">
                <a:solidFill>
                  <a:srgbClr val="0037A6"/>
                </a:solidFill>
                <a:effectLst/>
                <a:latin typeface="Century Gothic" panose="020B0502020202020204" pitchFamily="34" charset="0"/>
              </a:rPr>
              <a:t>Date of onset</a:t>
            </a:r>
            <a:endParaRPr lang="en-US" sz="2000" dirty="0">
              <a:solidFill>
                <a:srgbClr val="0037A6"/>
              </a:solidFill>
              <a:effectLst/>
              <a:latin typeface="Century Gothic" panose="020B0502020202020204" pitchFamily="34" charset="0"/>
            </a:endParaRPr>
          </a:p>
        </p:txBody>
      </p:sp>
      <p:sp>
        <p:nvSpPr>
          <p:cNvPr id="13" name="Slide Number Placeholder 2"/>
          <p:cNvSpPr>
            <a:spLocks noGrp="1"/>
          </p:cNvSpPr>
          <p:nvPr>
            <p:ph type="sldNum" sz="quarter" idx="12"/>
          </p:nvPr>
        </p:nvSpPr>
        <p:spPr>
          <a:xfrm>
            <a:off x="6594475" y="6248400"/>
            <a:ext cx="2133600" cy="476250"/>
          </a:xfrm>
          <a:prstGeom prst="rect">
            <a:avLst/>
          </a:prstGeom>
        </p:spPr>
        <p:txBody>
          <a:bodyPr/>
          <a:lstStyle>
            <a:lvl1pPr>
              <a:defRPr i="0">
                <a:effectLst/>
              </a:defRPr>
            </a:lvl1pPr>
          </a:lstStyle>
          <a:p>
            <a:pPr algn="r">
              <a:defRPr/>
            </a:pPr>
            <a:fld id="{B8477CA6-37AB-49C2-B88B-8C89FDB7A7DF}" type="slidenum">
              <a:rPr lang="en-US" sz="1200" smtClean="0">
                <a:latin typeface="Arial" panose="020B0604020202020204" pitchFamily="34" charset="0"/>
                <a:cs typeface="Arial" panose="020B0604020202020204" pitchFamily="34" charset="0"/>
              </a:rPr>
              <a:pPr algn="r">
                <a:defRPr/>
              </a:pPr>
              <a:t>56</a:t>
            </a:fld>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819141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423081" y="1295400"/>
            <a:ext cx="8229600" cy="4267200"/>
          </a:xfrm>
        </p:spPr>
        <p:txBody>
          <a:bodyPr>
            <a:noAutofit/>
          </a:bodyPr>
          <a:lstStyle/>
          <a:p>
            <a:pPr marL="0" indent="0">
              <a:buNone/>
            </a:pPr>
            <a:r>
              <a:rPr lang="en-US" sz="1600" b="0" dirty="0" smtClean="0">
                <a:solidFill>
                  <a:srgbClr val="000099"/>
                </a:solidFill>
                <a:latin typeface="Century Gothic" panose="020B0502020202020204" pitchFamily="34" charset="0"/>
              </a:rPr>
              <a:t>Links provided in this course to nonfederal organizations are provided solely as a service to our users. These links do not constitute an endorsement of these organizations nor their programs by the Centers for Disease Control and Prevention (CDC) or the federal government, and none should be inferred. CDC is not responsible for the content contained at these sites.</a:t>
            </a:r>
          </a:p>
          <a:p>
            <a:pPr marL="0" indent="0">
              <a:buNone/>
            </a:pPr>
            <a:endParaRPr lang="en-US" sz="1600" b="0" dirty="0">
              <a:solidFill>
                <a:srgbClr val="000099"/>
              </a:solidFill>
              <a:latin typeface="Century Gothic" panose="020B0502020202020204" pitchFamily="34" charset="0"/>
            </a:endParaRPr>
          </a:p>
          <a:p>
            <a:pPr marL="0" indent="0">
              <a:buNone/>
            </a:pPr>
            <a:r>
              <a:rPr lang="en-US" sz="1600" b="0" dirty="0" smtClean="0">
                <a:solidFill>
                  <a:srgbClr val="000099"/>
                </a:solidFill>
                <a:latin typeface="Century Gothic" panose="020B0502020202020204" pitchFamily="34" charset="0"/>
              </a:rPr>
              <a:t>Use of trade names and commercial sources is for identification only and does not imply endorsement by the Division of Scientific Education and Professional Development, Center for Surveillance, Epidemiology, and Laboratory Services, Centers for Disease Control and Prevention, the Public Health Service, or the U.S. Department of Health and Human Services.</a:t>
            </a:r>
          </a:p>
          <a:p>
            <a:pPr marL="0" indent="0">
              <a:buNone/>
            </a:pPr>
            <a:endParaRPr lang="en-US" sz="1600" b="0" dirty="0">
              <a:solidFill>
                <a:srgbClr val="000099"/>
              </a:solidFill>
              <a:latin typeface="Century Gothic" panose="020B0502020202020204" pitchFamily="34" charset="0"/>
            </a:endParaRPr>
          </a:p>
          <a:p>
            <a:pPr marL="0" indent="0">
              <a:buNone/>
            </a:pPr>
            <a:r>
              <a:rPr lang="en-US" sz="1600" b="0" dirty="0" smtClean="0">
                <a:solidFill>
                  <a:srgbClr val="000099"/>
                </a:solidFill>
                <a:latin typeface="Century Gothic" panose="020B0502020202020204" pitchFamily="34" charset="0"/>
              </a:rPr>
              <a:t>The findings and conclusions in this course are those of the authors and do not necessarily represent the official position of the Centers for Disease Control and Prevention.</a:t>
            </a:r>
            <a:endParaRPr lang="en-US" sz="1600" b="0" dirty="0">
              <a:solidFill>
                <a:srgbClr val="000099"/>
              </a:solidFill>
              <a:latin typeface="Century Gothic" panose="020B0502020202020204" pitchFamily="34" charset="0"/>
            </a:endParaRPr>
          </a:p>
        </p:txBody>
      </p:sp>
      <p:sp>
        <p:nvSpPr>
          <p:cNvPr id="8" name="TextBox 7"/>
          <p:cNvSpPr txBox="1"/>
          <p:nvPr/>
        </p:nvSpPr>
        <p:spPr>
          <a:xfrm>
            <a:off x="561327" y="665202"/>
            <a:ext cx="8034203" cy="553998"/>
          </a:xfrm>
          <a:prstGeom prst="rect">
            <a:avLst/>
          </a:prstGeom>
          <a:noFill/>
          <a:ln w="19050">
            <a:noFill/>
          </a:ln>
        </p:spPr>
        <p:txBody>
          <a:bodyPr wrap="square" rtlCol="0">
            <a:spAutoFit/>
          </a:bodyPr>
          <a:lstStyle/>
          <a:p>
            <a:pPr algn="ctr" fontAlgn="auto">
              <a:spcBef>
                <a:spcPts val="0"/>
              </a:spcBef>
              <a:spcAft>
                <a:spcPts val="0"/>
              </a:spcAft>
            </a:pPr>
            <a:r>
              <a:rPr lang="en-US" sz="3000" dirty="0" smtClean="0">
                <a:solidFill>
                  <a:srgbClr val="000099"/>
                </a:solidFill>
                <a:effectLst/>
                <a:latin typeface="Century Gothic" panose="020B0502020202020204" pitchFamily="34" charset="0"/>
                <a:cs typeface="+mn-cs"/>
              </a:rPr>
              <a:t>Disclaimers</a:t>
            </a:r>
            <a:endParaRPr lang="en-US" sz="3000" dirty="0">
              <a:solidFill>
                <a:srgbClr val="000099"/>
              </a:solidFill>
              <a:latin typeface="Century Gothic" panose="020B0502020202020204" pitchFamily="34" charset="0"/>
              <a:cs typeface="+mn-cs"/>
            </a:endParaRPr>
          </a:p>
        </p:txBody>
      </p:sp>
      <p:cxnSp>
        <p:nvCxnSpPr>
          <p:cNvPr id="5" name="Straight Connector 4"/>
          <p:cNvCxnSpPr/>
          <p:nvPr/>
        </p:nvCxnSpPr>
        <p:spPr>
          <a:xfrm>
            <a:off x="596577" y="1219200"/>
            <a:ext cx="8131141"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sp>
        <p:nvSpPr>
          <p:cNvPr id="6" name="Slide Number Placeholder 2"/>
          <p:cNvSpPr>
            <a:spLocks noGrp="1"/>
          </p:cNvSpPr>
          <p:nvPr>
            <p:ph type="sldNum" sz="quarter" idx="12"/>
          </p:nvPr>
        </p:nvSpPr>
        <p:spPr>
          <a:xfrm>
            <a:off x="6594475" y="6248400"/>
            <a:ext cx="2133600" cy="476250"/>
          </a:xfrm>
          <a:prstGeom prst="rect">
            <a:avLst/>
          </a:prstGeom>
        </p:spPr>
        <p:txBody>
          <a:bodyPr/>
          <a:lstStyle>
            <a:lvl1pPr>
              <a:defRPr i="0">
                <a:effectLst/>
              </a:defRPr>
            </a:lvl1pPr>
          </a:lstStyle>
          <a:p>
            <a:pPr algn="r">
              <a:defRPr/>
            </a:pPr>
            <a:fld id="{B8477CA6-37AB-49C2-B88B-8C89FDB7A7DF}" type="slidenum">
              <a:rPr lang="en-US" sz="1200" smtClean="0">
                <a:latin typeface="Arial" panose="020B0604020202020204" pitchFamily="34" charset="0"/>
                <a:cs typeface="Arial" panose="020B0604020202020204" pitchFamily="34" charset="0"/>
              </a:rPr>
              <a:pPr algn="r">
                <a:defRPr/>
              </a:pPr>
              <a:t>57</a:t>
            </a:fld>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756223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1371600" y="3733800"/>
            <a:ext cx="6400800" cy="2057400"/>
          </a:xfrm>
        </p:spPr>
        <p:txBody>
          <a:bodyPr/>
          <a:lstStyle/>
          <a:p>
            <a:pPr algn="l"/>
            <a:r>
              <a:rPr lang="en-US" sz="1200" dirty="0" smtClean="0">
                <a:solidFill>
                  <a:schemeClr val="tx1"/>
                </a:solidFill>
                <a:latin typeface="Calibri" pitchFamily="34" charset="0"/>
              </a:rPr>
              <a:t>For more information, please contact the Centers for Disease Control and Prevention</a:t>
            </a:r>
          </a:p>
          <a:p>
            <a:pPr lvl="0" algn="l"/>
            <a:endParaRPr lang="en-US" sz="1200" b="0" dirty="0" smtClean="0">
              <a:solidFill>
                <a:schemeClr val="tx1"/>
              </a:solidFill>
              <a:latin typeface="Calibri" pitchFamily="34" charset="0"/>
            </a:endParaRPr>
          </a:p>
          <a:p>
            <a:pPr lvl="0" algn="l"/>
            <a:r>
              <a:rPr lang="en-US" sz="1200" b="0" dirty="0" smtClean="0">
                <a:solidFill>
                  <a:schemeClr val="tx1"/>
                </a:solidFill>
                <a:latin typeface="Calibri" pitchFamily="34" charset="0"/>
              </a:rPr>
              <a:t>1600 Clifton Road NE,  Atlanta, GA  30333</a:t>
            </a:r>
          </a:p>
          <a:p>
            <a:pPr lvl="0" algn="l"/>
            <a:r>
              <a:rPr lang="en-US" sz="1200" b="0" dirty="0" smtClean="0">
                <a:solidFill>
                  <a:schemeClr val="tx1"/>
                </a:solidFill>
                <a:latin typeface="Calibri" pitchFamily="34" charset="0"/>
              </a:rPr>
              <a:t>Telephone: 1-800-CDC-INFO (232-4636)/TTY: 1-888-232-6348</a:t>
            </a:r>
          </a:p>
          <a:p>
            <a:pPr lvl="0" algn="l"/>
            <a:r>
              <a:rPr lang="en-US" sz="1200" b="0" dirty="0">
                <a:solidFill>
                  <a:schemeClr val="tx1"/>
                </a:solidFill>
                <a:latin typeface="Calibri" pitchFamily="34" charset="0"/>
              </a:rPr>
              <a:t>Visit: </a:t>
            </a:r>
            <a:r>
              <a:rPr lang="en-US" sz="1200" b="0" dirty="0" smtClean="0">
                <a:solidFill>
                  <a:schemeClr val="tx1"/>
                </a:solidFill>
                <a:latin typeface="Calibri" pitchFamily="34" charset="0"/>
              </a:rPr>
              <a:t>http://www.cdc.gov </a:t>
            </a:r>
            <a:r>
              <a:rPr lang="en-US" sz="1200" b="0" dirty="0">
                <a:solidFill>
                  <a:schemeClr val="tx1"/>
                </a:solidFill>
                <a:latin typeface="Calibri" pitchFamily="34" charset="0"/>
              </a:rPr>
              <a:t>| Contact CDC at: 1-800-CDC-INFO or </a:t>
            </a:r>
            <a:r>
              <a:rPr lang="en-US" sz="1200" b="0" dirty="0" smtClean="0">
                <a:solidFill>
                  <a:schemeClr val="tx1"/>
                </a:solidFill>
                <a:latin typeface="Calibri" pitchFamily="34" charset="0"/>
              </a:rPr>
              <a:t>http://www.cdc.gov/info</a:t>
            </a:r>
            <a:endParaRPr lang="en-US" sz="1200" b="0" dirty="0">
              <a:solidFill>
                <a:schemeClr val="tx1"/>
              </a:solidFill>
              <a:latin typeface="Calibri" pitchFamily="34" charset="0"/>
            </a:endParaRPr>
          </a:p>
          <a:p>
            <a:pPr lvl="0" algn="l"/>
            <a:endParaRPr lang="en-US" sz="1200" b="0" dirty="0" smtClean="0">
              <a:solidFill>
                <a:schemeClr val="tx1"/>
              </a:solidFill>
              <a:latin typeface="Calibri" pitchFamily="34" charset="0"/>
            </a:endParaRPr>
          </a:p>
          <a:p>
            <a:pPr lvl="0" algn="l"/>
            <a:r>
              <a:rPr lang="en-US" sz="900" b="0" dirty="0" smtClean="0">
                <a:solidFill>
                  <a:schemeClr val="tx1"/>
                </a:solidFill>
                <a:latin typeface="Calibri" pitchFamily="34" charset="0"/>
              </a:rPr>
              <a:t>The findings and conclusions in this course are those of the authors and do not necessarily represent the official position of the Centers for Disease Control and Prevention.</a:t>
            </a:r>
          </a:p>
        </p:txBody>
      </p:sp>
      <p:pic>
        <p:nvPicPr>
          <p:cNvPr id="8" name="Picture 7" descr=" Logos of the United States Department of Health and Human Services and Centers for Disease Control and Prevention&#10;"/>
          <p:cNvPicPr>
            <a:picLocks noChangeAspect="1"/>
          </p:cNvPicPr>
          <p:nvPr/>
        </p:nvPicPr>
        <p:blipFill>
          <a:blip r:embed="rId3" cstate="print"/>
          <a:stretch>
            <a:fillRect/>
          </a:stretch>
        </p:blipFill>
        <p:spPr>
          <a:xfrm>
            <a:off x="152400" y="6515100"/>
            <a:ext cx="190500" cy="190500"/>
          </a:xfrm>
          <a:prstGeom prst="rect">
            <a:avLst/>
          </a:prstGeom>
        </p:spPr>
      </p:pic>
      <p:sp>
        <p:nvSpPr>
          <p:cNvPr id="6" name="Text Placeholder 5"/>
          <p:cNvSpPr txBox="1">
            <a:spLocks/>
          </p:cNvSpPr>
          <p:nvPr/>
        </p:nvSpPr>
        <p:spPr>
          <a:xfrm>
            <a:off x="2143125" y="6238932"/>
            <a:ext cx="5124450" cy="244907"/>
          </a:xfrm>
          <a:prstGeom prst="rect">
            <a:avLst/>
          </a:prstGeom>
        </p:spPr>
        <p:txBody>
          <a:bodyPr/>
          <a:lstStyle>
            <a:lvl1pPr marL="342900" indent="-342900" algn="l" defTabSz="914400" rtl="0" eaLnBrk="1" latinLnBrk="0" hangingPunct="1">
              <a:spcBef>
                <a:spcPct val="20000"/>
              </a:spcBef>
              <a:buFont typeface="Arial" pitchFamily="34" charset="0"/>
              <a:buNone/>
              <a:defRPr sz="1000" kern="1200" baseline="0">
                <a:solidFill>
                  <a:schemeClr val="bg1"/>
                </a:solidFill>
                <a:latin typeface="Calibri"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Center for Surveillance, Epidemiology, and Laboratory Services</a:t>
            </a:r>
          </a:p>
        </p:txBody>
      </p:sp>
      <p:sp>
        <p:nvSpPr>
          <p:cNvPr id="7" name="Text Placeholder 6"/>
          <p:cNvSpPr txBox="1">
            <a:spLocks/>
          </p:cNvSpPr>
          <p:nvPr/>
        </p:nvSpPr>
        <p:spPr>
          <a:xfrm>
            <a:off x="2143125" y="6416420"/>
            <a:ext cx="3488418" cy="228600"/>
          </a:xfrm>
          <a:prstGeom prst="rect">
            <a:avLst/>
          </a:prstGeom>
        </p:spPr>
        <p:txBody>
          <a:bodyPr/>
          <a:lstStyle>
            <a:lvl1pPr marL="342900" indent="-342900" algn="l" defTabSz="914400" rtl="0" eaLnBrk="1" latinLnBrk="0" hangingPunct="1">
              <a:spcBef>
                <a:spcPct val="20000"/>
              </a:spcBef>
              <a:buFont typeface="Arial" pitchFamily="34" charset="0"/>
              <a:buNone/>
              <a:defRPr sz="1000" kern="1200" baseline="0">
                <a:solidFill>
                  <a:schemeClr val="bg1"/>
                </a:solidFill>
                <a:latin typeface="Calibri"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solidFill>
                  <a:srgbClr val="333333"/>
                </a:solidFill>
              </a:rPr>
              <a:t>Division of Scientific Education and Professional Development</a:t>
            </a:r>
            <a:endParaRPr lang="en-US" dirty="0">
              <a:solidFill>
                <a:srgbClr val="333333"/>
              </a:solidFill>
            </a:endParaRPr>
          </a:p>
        </p:txBody>
      </p:sp>
    </p:spTree>
    <p:extLst>
      <p:ext uri="{BB962C8B-B14F-4D97-AF65-F5344CB8AC3E}">
        <p14:creationId xmlns:p14="http://schemas.microsoft.com/office/powerpoint/2010/main" val="6127374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p:nvPr/>
        </p:nvCxnSpPr>
        <p:spPr>
          <a:xfrm>
            <a:off x="558800" y="1146630"/>
            <a:ext cx="7975600" cy="0"/>
          </a:xfrm>
          <a:prstGeom prst="line">
            <a:avLst/>
          </a:prstGeom>
          <a:ln w="25400">
            <a:solidFill>
              <a:schemeClr val="tx1"/>
            </a:solidFill>
          </a:ln>
          <a:effectLst/>
        </p:spPr>
        <p:style>
          <a:lnRef idx="3">
            <a:schemeClr val="accent5"/>
          </a:lnRef>
          <a:fillRef idx="0">
            <a:schemeClr val="accent5"/>
          </a:fillRef>
          <a:effectRef idx="2">
            <a:schemeClr val="accent5"/>
          </a:effectRef>
          <a:fontRef idx="minor">
            <a:schemeClr val="tx1"/>
          </a:fontRef>
        </p:style>
      </p:cxnSp>
      <p:sp>
        <p:nvSpPr>
          <p:cNvPr id="2" name="TextBox 1"/>
          <p:cNvSpPr txBox="1"/>
          <p:nvPr/>
        </p:nvSpPr>
        <p:spPr>
          <a:xfrm>
            <a:off x="2032407" y="592632"/>
            <a:ext cx="5424883" cy="553998"/>
          </a:xfrm>
          <a:prstGeom prst="rect">
            <a:avLst/>
          </a:prstGeom>
          <a:noFill/>
        </p:spPr>
        <p:txBody>
          <a:bodyPr wrap="none" rtlCol="0">
            <a:spAutoFit/>
          </a:bodyPr>
          <a:lstStyle/>
          <a:p>
            <a:r>
              <a:rPr lang="en-US" sz="3000" dirty="0" smtClean="0">
                <a:effectLst/>
                <a:latin typeface="Century Gothic" panose="020B0502020202020204" pitchFamily="34" charset="0"/>
              </a:rPr>
              <a:t>Public Health Core Sciences</a:t>
            </a:r>
            <a:endParaRPr lang="en-US" sz="3000" dirty="0">
              <a:effectLst/>
              <a:latin typeface="Century Gothic" panose="020B0502020202020204" pitchFamily="34" charset="0"/>
            </a:endParaRPr>
          </a:p>
        </p:txBody>
      </p:sp>
      <p:pic>
        <p:nvPicPr>
          <p:cNvPr id="5" name="Picture 4" descr="Public Health 101 Series image surrounded by icons representing prevention effectiveness, epidemiology, laboratory, informatics, and surveillance." title="Public Health Core Scienc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400" y="1371600"/>
            <a:ext cx="5473938" cy="4758390"/>
          </a:xfrm>
          <a:prstGeom prst="rect">
            <a:avLst/>
          </a:prstGeom>
        </p:spPr>
      </p:pic>
      <p:sp>
        <p:nvSpPr>
          <p:cNvPr id="6" name="Slide Number Placeholder 2"/>
          <p:cNvSpPr>
            <a:spLocks noGrp="1"/>
          </p:cNvSpPr>
          <p:nvPr>
            <p:ph type="sldNum" sz="quarter" idx="12"/>
          </p:nvPr>
        </p:nvSpPr>
        <p:spPr>
          <a:xfrm>
            <a:off x="6594475" y="6181725"/>
            <a:ext cx="2133600" cy="476250"/>
          </a:xfrm>
          <a:prstGeom prst="rect">
            <a:avLst/>
          </a:prstGeom>
        </p:spPr>
        <p:txBody>
          <a:bodyPr/>
          <a:lstStyle>
            <a:lvl1pPr>
              <a:defRPr i="0">
                <a:effectLst/>
              </a:defRPr>
            </a:lvl1pPr>
          </a:lstStyle>
          <a:p>
            <a:pPr algn="r">
              <a:defRPr/>
            </a:pPr>
            <a:fld id="{B8477CA6-37AB-49C2-B88B-8C89FDB7A7DF}" type="slidenum">
              <a:rPr lang="en-US" sz="1200" smtClean="0">
                <a:latin typeface="Arial" panose="020B0604020202020204" pitchFamily="34" charset="0"/>
                <a:cs typeface="Arial" panose="020B0604020202020204" pitchFamily="34" charset="0"/>
              </a:rPr>
              <a:pPr algn="r">
                <a:defRPr/>
              </a:pPr>
              <a:t>6</a:t>
            </a:fld>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11147107"/>
      </p:ext>
    </p:extLst>
  </p:cSld>
  <p:clrMapOvr>
    <a:masterClrMapping/>
  </p:clrMapOvr>
  <mc:AlternateContent xmlns:mc="http://schemas.openxmlformats.org/markup-compatibility/2006" xmlns:p14="http://schemas.microsoft.com/office/powerpoint/2010/main">
    <mc:Choice Requires="p14">
      <p:transition spd="slow" p14:dur="45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157427" y="613340"/>
            <a:ext cx="4914900" cy="584775"/>
          </a:xfrm>
          <a:prstGeom prst="rect">
            <a:avLst/>
          </a:prstGeom>
          <a:noFill/>
          <a:ln w="19050">
            <a:noFill/>
          </a:ln>
        </p:spPr>
        <p:txBody>
          <a:bodyPr wrap="square" rtlCol="0">
            <a:spAutoFit/>
          </a:bodyPr>
          <a:lstStyle/>
          <a:p>
            <a:pPr algn="ctr"/>
            <a:r>
              <a:rPr lang="en-US" sz="3200" dirty="0" smtClean="0">
                <a:effectLst/>
                <a:latin typeface="Century Gothic" panose="020B0502020202020204" pitchFamily="34" charset="0"/>
              </a:rPr>
              <a:t>Topic 2</a:t>
            </a:r>
            <a:endParaRPr lang="en-US" sz="3200" u="sng" dirty="0" smtClean="0">
              <a:latin typeface="Century Gothic" panose="020B0502020202020204" pitchFamily="34" charset="0"/>
            </a:endParaRPr>
          </a:p>
        </p:txBody>
      </p:sp>
      <p:sp>
        <p:nvSpPr>
          <p:cNvPr id="11" name="TextBox 10"/>
          <p:cNvSpPr txBox="1"/>
          <p:nvPr/>
        </p:nvSpPr>
        <p:spPr>
          <a:xfrm>
            <a:off x="2220508" y="1305693"/>
            <a:ext cx="4788738" cy="1077218"/>
          </a:xfrm>
          <a:prstGeom prst="rect">
            <a:avLst/>
          </a:prstGeom>
          <a:noFill/>
        </p:spPr>
        <p:txBody>
          <a:bodyPr wrap="square" rtlCol="0">
            <a:spAutoFit/>
          </a:bodyPr>
          <a:lstStyle/>
          <a:p>
            <a:pPr algn="ctr"/>
            <a:r>
              <a:rPr lang="en-US" sz="3200" dirty="0" smtClean="0">
                <a:effectLst/>
                <a:latin typeface="Century Gothic" panose="020B0502020202020204" pitchFamily="34" charset="0"/>
              </a:rPr>
              <a:t>What is Public Health Surveillance?</a:t>
            </a:r>
            <a:endParaRPr lang="en-US" sz="3200" dirty="0">
              <a:effectLst/>
              <a:latin typeface="Century Gothic" panose="020B0502020202020204" pitchFamily="34" charset="0"/>
            </a:endParaRPr>
          </a:p>
        </p:txBody>
      </p:sp>
      <p:sp>
        <p:nvSpPr>
          <p:cNvPr id="7" name="Slide Number Placeholder 2"/>
          <p:cNvSpPr txBox="1">
            <a:spLocks/>
          </p:cNvSpPr>
          <p:nvPr/>
        </p:nvSpPr>
        <p:spPr>
          <a:xfrm>
            <a:off x="6594475" y="6181725"/>
            <a:ext cx="2133600" cy="476250"/>
          </a:xfrm>
          <a:prstGeom prst="rect">
            <a:avLst/>
          </a:prstGeom>
        </p:spPr>
        <p:txBody>
          <a:bodyPr/>
          <a:lstStyle>
            <a:defPPr>
              <a:defRPr lang="en-US"/>
            </a:defPPr>
            <a:lvl1pPr algn="l" rtl="0" fontAlgn="base">
              <a:spcBef>
                <a:spcPct val="0"/>
              </a:spcBef>
              <a:spcAft>
                <a:spcPct val="0"/>
              </a:spcAft>
              <a:defRPr sz="2800" i="0" kern="1200">
                <a:solidFill>
                  <a:schemeClr val="tx1"/>
                </a:solidFill>
                <a:effectLst/>
                <a:latin typeface="Times New Roman" pitchFamily="18" charset="0"/>
                <a:ea typeface="+mn-ea"/>
                <a:cs typeface="Times New Roman" pitchFamily="18" charset="0"/>
              </a:defRPr>
            </a:lvl1pPr>
            <a:lvl2pPr marL="4572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2pPr>
            <a:lvl3pPr marL="9144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3pPr>
            <a:lvl4pPr marL="13716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4pPr>
            <a:lvl5pPr marL="18288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5pPr>
            <a:lvl6pPr marL="22860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6pPr>
            <a:lvl7pPr marL="27432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7pPr>
            <a:lvl8pPr marL="32004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8pPr>
            <a:lvl9pPr marL="36576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9pPr>
          </a:lstStyle>
          <a:p>
            <a:pPr algn="r">
              <a:defRPr/>
            </a:pPr>
            <a:fld id="{B8477CA6-37AB-49C2-B88B-8C89FDB7A7DF}" type="slidenum">
              <a:rPr lang="en-US" sz="1200" smtClean="0">
                <a:latin typeface="Arial" panose="020B0604020202020204" pitchFamily="34" charset="0"/>
                <a:cs typeface="Arial" panose="020B0604020202020204" pitchFamily="34" charset="0"/>
              </a:rPr>
              <a:pPr algn="r">
                <a:defRPr/>
              </a:pPr>
              <a:t>7</a:t>
            </a:fld>
            <a:endParaRPr lang="en-US" sz="1200" dirty="0">
              <a:latin typeface="Arial" panose="020B0604020202020204" pitchFamily="34" charset="0"/>
              <a:cs typeface="Arial" panose="020B0604020202020204" pitchFamily="34" charset="0"/>
            </a:endParaRPr>
          </a:p>
        </p:txBody>
      </p:sp>
      <p:pic>
        <p:nvPicPr>
          <p:cNvPr id="8" name="Picture 7" descr="A blue circle containing a globe and a magnifying glass." title="Public Health 101 Surveillance Ic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1829" y="2520596"/>
            <a:ext cx="3266095" cy="2847049"/>
          </a:xfrm>
          <a:prstGeom prst="rect">
            <a:avLst/>
          </a:prstGeom>
        </p:spPr>
      </p:pic>
    </p:spTree>
    <p:extLst>
      <p:ext uri="{BB962C8B-B14F-4D97-AF65-F5344CB8AC3E}">
        <p14:creationId xmlns:p14="http://schemas.microsoft.com/office/powerpoint/2010/main" val="15121050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a:off x="558800" y="1219200"/>
            <a:ext cx="7975600" cy="0"/>
          </a:xfrm>
          <a:prstGeom prst="line">
            <a:avLst/>
          </a:prstGeom>
          <a:ln w="25400">
            <a:solidFill>
              <a:schemeClr val="tx1"/>
            </a:solidFill>
          </a:ln>
          <a:effectLst/>
        </p:spPr>
        <p:style>
          <a:lnRef idx="3">
            <a:schemeClr val="accent5"/>
          </a:lnRef>
          <a:fillRef idx="0">
            <a:schemeClr val="accent5"/>
          </a:fillRef>
          <a:effectRef idx="2">
            <a:schemeClr val="accent5"/>
          </a:effectRef>
          <a:fontRef idx="minor">
            <a:schemeClr val="tx1"/>
          </a:fontRef>
        </p:style>
      </p:cxnSp>
      <p:sp>
        <p:nvSpPr>
          <p:cNvPr id="13" name="Rectangle 4"/>
          <p:cNvSpPr>
            <a:spLocks noGrp="1" noChangeArrowheads="1"/>
          </p:cNvSpPr>
          <p:nvPr>
            <p:ph idx="1"/>
          </p:nvPr>
        </p:nvSpPr>
        <p:spPr>
          <a:xfrm>
            <a:off x="3681351" y="1704372"/>
            <a:ext cx="5153891" cy="3841405"/>
          </a:xfrm>
        </p:spPr>
        <p:txBody>
          <a:bodyPr/>
          <a:lstStyle/>
          <a:p>
            <a:pPr marL="0" indent="0" eaLnBrk="1" hangingPunct="1">
              <a:lnSpc>
                <a:spcPct val="110000"/>
              </a:lnSpc>
              <a:spcBef>
                <a:spcPct val="0"/>
              </a:spcBef>
              <a:buClr>
                <a:srgbClr val="008080"/>
              </a:buClr>
              <a:buFontTx/>
              <a:buNone/>
            </a:pPr>
            <a:r>
              <a:rPr lang="en-US" sz="2200" b="0" dirty="0" smtClean="0">
                <a:solidFill>
                  <a:schemeClr val="tx1"/>
                </a:solidFill>
                <a:latin typeface="Century Gothic" panose="020B0502020202020204" pitchFamily="34" charset="0"/>
              </a:rPr>
              <a:t>The ongoing, systematic collection, analysis, and interpretation of health-related data essential to planning, implementation, and evaluation of public health practice, closely integrated with the timely dissemination of these data to those responsible for prevention and </a:t>
            </a:r>
            <a:r>
              <a:rPr lang="en-US" sz="2200" b="0" dirty="0" smtClean="0">
                <a:solidFill>
                  <a:schemeClr val="tx1"/>
                </a:solidFill>
                <a:latin typeface="Century Gothic" panose="020B0502020202020204" pitchFamily="34" charset="0"/>
              </a:rPr>
              <a:t>control</a:t>
            </a:r>
            <a:endParaRPr lang="en-US" sz="2200" b="0" dirty="0" smtClean="0">
              <a:solidFill>
                <a:schemeClr val="tx1"/>
              </a:solidFill>
              <a:latin typeface="Century Gothic" panose="020B0502020202020204" pitchFamily="34" charset="0"/>
            </a:endParaRPr>
          </a:p>
        </p:txBody>
      </p:sp>
      <p:sp>
        <p:nvSpPr>
          <p:cNvPr id="2" name="TextBox 1"/>
          <p:cNvSpPr txBox="1"/>
          <p:nvPr/>
        </p:nvSpPr>
        <p:spPr>
          <a:xfrm>
            <a:off x="1267497" y="539750"/>
            <a:ext cx="6558206" cy="553998"/>
          </a:xfrm>
          <a:prstGeom prst="rect">
            <a:avLst/>
          </a:prstGeom>
          <a:noFill/>
        </p:spPr>
        <p:txBody>
          <a:bodyPr wrap="none" rtlCol="0">
            <a:spAutoFit/>
          </a:bodyPr>
          <a:lstStyle/>
          <a:p>
            <a:pPr algn="ctr"/>
            <a:r>
              <a:rPr lang="en-US" sz="3000" dirty="0" smtClean="0">
                <a:effectLst/>
                <a:latin typeface="Century Gothic" panose="020B0502020202020204" pitchFamily="34" charset="0"/>
              </a:rPr>
              <a:t>Public Health Surveillance Defined</a:t>
            </a:r>
            <a:endParaRPr lang="en-US" sz="3000" dirty="0">
              <a:effectLst/>
              <a:latin typeface="Century Gothic" panose="020B0502020202020204" pitchFamily="34" charset="0"/>
            </a:endParaRPr>
          </a:p>
        </p:txBody>
      </p:sp>
      <p:sp>
        <p:nvSpPr>
          <p:cNvPr id="7" name="Rectangle 6"/>
          <p:cNvSpPr/>
          <p:nvPr/>
        </p:nvSpPr>
        <p:spPr>
          <a:xfrm>
            <a:off x="292100" y="6086158"/>
            <a:ext cx="7924800" cy="400110"/>
          </a:xfrm>
          <a:prstGeom prst="rect">
            <a:avLst/>
          </a:prstGeom>
          <a:noFill/>
          <a:ln w="12700">
            <a:noFill/>
            <a:miter lim="800000"/>
            <a:headEnd/>
            <a:tailEnd/>
          </a:ln>
          <a:effectLst/>
        </p:spPr>
        <p:txBody>
          <a:bodyPr wrap="square">
            <a:spAutoFit/>
          </a:bodyPr>
          <a:lstStyle/>
          <a:p>
            <a:pPr eaLnBrk="0" hangingPunct="0">
              <a:spcBef>
                <a:spcPct val="50000"/>
              </a:spcBef>
            </a:pPr>
            <a:r>
              <a:rPr lang="en-US" sz="1000" dirty="0" smtClean="0">
                <a:effectLst/>
                <a:latin typeface="+mn-lt"/>
              </a:rPr>
              <a:t>Adapted from</a:t>
            </a:r>
            <a:r>
              <a:rPr lang="en-US" sz="1000" dirty="0">
                <a:effectLst/>
                <a:latin typeface="+mn-lt"/>
              </a:rPr>
              <a:t>: Thacker SB, Birkhead GS. Surveillance. In: Gregg, MB, ed. Field epidemiology. Oxford, England: Oxford University Press; 2008</a:t>
            </a:r>
            <a:r>
              <a:rPr lang="en-US" sz="1000" dirty="0" smtClean="0">
                <a:effectLst/>
                <a:latin typeface="+mn-lt"/>
              </a:rPr>
              <a:t>.</a:t>
            </a:r>
            <a:endParaRPr lang="en-US" sz="1000" dirty="0">
              <a:effectLst/>
              <a:latin typeface="+mn-lt"/>
            </a:endParaRPr>
          </a:p>
        </p:txBody>
      </p:sp>
      <p:sp>
        <p:nvSpPr>
          <p:cNvPr id="10" name="Slide Number Placeholder 2"/>
          <p:cNvSpPr>
            <a:spLocks noGrp="1"/>
          </p:cNvSpPr>
          <p:nvPr>
            <p:ph type="sldNum" sz="quarter" idx="12"/>
          </p:nvPr>
        </p:nvSpPr>
        <p:spPr>
          <a:xfrm>
            <a:off x="6594475" y="6181725"/>
            <a:ext cx="2133600" cy="476250"/>
          </a:xfrm>
          <a:prstGeom prst="rect">
            <a:avLst/>
          </a:prstGeom>
        </p:spPr>
        <p:txBody>
          <a:bodyPr/>
          <a:lstStyle>
            <a:lvl1pPr>
              <a:defRPr i="0">
                <a:effectLst/>
              </a:defRPr>
            </a:lvl1pPr>
          </a:lstStyle>
          <a:p>
            <a:pPr algn="r">
              <a:defRPr/>
            </a:pPr>
            <a:fld id="{B8477CA6-37AB-49C2-B88B-8C89FDB7A7DF}" type="slidenum">
              <a:rPr lang="en-US" sz="1200" smtClean="0">
                <a:latin typeface="Arial" panose="020B0604020202020204" pitchFamily="34" charset="0"/>
                <a:cs typeface="Arial" panose="020B0604020202020204" pitchFamily="34" charset="0"/>
              </a:rPr>
              <a:pPr algn="r">
                <a:defRPr/>
              </a:pPr>
              <a:t>8</a:t>
            </a:fld>
            <a:endParaRPr lang="en-US" sz="1200" dirty="0">
              <a:latin typeface="Arial" panose="020B0604020202020204" pitchFamily="34" charset="0"/>
              <a:cs typeface="Arial" panose="020B0604020202020204" pitchFamily="34" charset="0"/>
            </a:endParaRPr>
          </a:p>
        </p:txBody>
      </p:sp>
      <p:pic>
        <p:nvPicPr>
          <p:cNvPr id="12" name="Picture 11" descr="A blue circle containing a globe and a magnifying glass." title="Public Health 101 Surveillance Ic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800" y="1831829"/>
            <a:ext cx="2971054" cy="2589862"/>
          </a:xfrm>
          <a:prstGeom prst="rect">
            <a:avLst/>
          </a:prstGeom>
        </p:spPr>
      </p:pic>
    </p:spTree>
    <p:extLst>
      <p:ext uri="{BB962C8B-B14F-4D97-AF65-F5344CB8AC3E}">
        <p14:creationId xmlns:p14="http://schemas.microsoft.com/office/powerpoint/2010/main" val="17019352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475227" y="3218117"/>
            <a:ext cx="2162629" cy="584775"/>
          </a:xfrm>
          <a:prstGeom prst="rect">
            <a:avLst/>
          </a:prstGeom>
          <a:noFill/>
        </p:spPr>
        <p:txBody>
          <a:bodyPr wrap="square" rtlCol="0">
            <a:spAutoFit/>
          </a:bodyPr>
          <a:lstStyle/>
          <a:p>
            <a:pPr algn="ctr"/>
            <a:r>
              <a:rPr lang="en-US" sz="3200" dirty="0" smtClean="0">
                <a:solidFill>
                  <a:srgbClr val="C00000"/>
                </a:solidFill>
                <a:effectLst/>
                <a:latin typeface="Century Gothic" panose="020B0502020202020204" pitchFamily="34" charset="0"/>
              </a:rPr>
              <a:t>analysis</a:t>
            </a:r>
            <a:endParaRPr lang="en-US" sz="3200" dirty="0">
              <a:solidFill>
                <a:srgbClr val="C00000"/>
              </a:solidFill>
              <a:effectLst/>
              <a:latin typeface="Century Gothic" panose="020B0502020202020204" pitchFamily="34" charset="0"/>
            </a:endParaRPr>
          </a:p>
        </p:txBody>
      </p:sp>
      <p:sp>
        <p:nvSpPr>
          <p:cNvPr id="8" name="TextBox 7"/>
          <p:cNvSpPr txBox="1"/>
          <p:nvPr/>
        </p:nvSpPr>
        <p:spPr>
          <a:xfrm>
            <a:off x="2974484" y="3847772"/>
            <a:ext cx="3164114" cy="584775"/>
          </a:xfrm>
          <a:prstGeom prst="rect">
            <a:avLst/>
          </a:prstGeom>
          <a:noFill/>
        </p:spPr>
        <p:txBody>
          <a:bodyPr wrap="square" rtlCol="0">
            <a:spAutoFit/>
          </a:bodyPr>
          <a:lstStyle/>
          <a:p>
            <a:pPr algn="ctr"/>
            <a:r>
              <a:rPr lang="en-US" sz="3200" dirty="0" smtClean="0">
                <a:solidFill>
                  <a:schemeClr val="bg1">
                    <a:lumMod val="50000"/>
                  </a:schemeClr>
                </a:solidFill>
                <a:effectLst/>
                <a:latin typeface="Century Gothic" panose="020B0502020202020204" pitchFamily="34" charset="0"/>
              </a:rPr>
              <a:t>interpretation</a:t>
            </a:r>
            <a:endParaRPr lang="en-US" sz="3200" dirty="0">
              <a:solidFill>
                <a:schemeClr val="bg1">
                  <a:lumMod val="50000"/>
                </a:schemeClr>
              </a:solidFill>
              <a:effectLst/>
              <a:latin typeface="Century Gothic" panose="020B0502020202020204" pitchFamily="34" charset="0"/>
            </a:endParaRPr>
          </a:p>
        </p:txBody>
      </p:sp>
      <p:sp>
        <p:nvSpPr>
          <p:cNvPr id="9" name="TextBox 8"/>
          <p:cNvSpPr txBox="1"/>
          <p:nvPr/>
        </p:nvSpPr>
        <p:spPr>
          <a:xfrm>
            <a:off x="3320143" y="2588103"/>
            <a:ext cx="2452914" cy="584775"/>
          </a:xfrm>
          <a:prstGeom prst="rect">
            <a:avLst/>
          </a:prstGeom>
          <a:noFill/>
        </p:spPr>
        <p:txBody>
          <a:bodyPr wrap="square" rtlCol="0">
            <a:spAutoFit/>
          </a:bodyPr>
          <a:lstStyle/>
          <a:p>
            <a:pPr algn="ctr"/>
            <a:r>
              <a:rPr lang="en-US" sz="3200" dirty="0" smtClean="0">
                <a:solidFill>
                  <a:schemeClr val="accent2"/>
                </a:solidFill>
                <a:effectLst/>
                <a:latin typeface="Century Gothic" panose="020B0502020202020204" pitchFamily="34" charset="0"/>
              </a:rPr>
              <a:t>collection</a:t>
            </a:r>
            <a:endParaRPr lang="en-US" sz="3200" dirty="0">
              <a:solidFill>
                <a:schemeClr val="accent2"/>
              </a:solidFill>
              <a:effectLst/>
              <a:latin typeface="Century Gothic" panose="020B0502020202020204" pitchFamily="34" charset="0"/>
            </a:endParaRPr>
          </a:p>
        </p:txBody>
      </p:sp>
      <p:sp>
        <p:nvSpPr>
          <p:cNvPr id="10" name="TextBox 9"/>
          <p:cNvSpPr txBox="1"/>
          <p:nvPr/>
        </p:nvSpPr>
        <p:spPr>
          <a:xfrm>
            <a:off x="2836598" y="4477427"/>
            <a:ext cx="3439886" cy="584775"/>
          </a:xfrm>
          <a:prstGeom prst="rect">
            <a:avLst/>
          </a:prstGeom>
          <a:noFill/>
        </p:spPr>
        <p:txBody>
          <a:bodyPr wrap="square" rtlCol="0">
            <a:spAutoFit/>
          </a:bodyPr>
          <a:lstStyle/>
          <a:p>
            <a:pPr algn="ctr"/>
            <a:r>
              <a:rPr lang="en-US" sz="3200" dirty="0" smtClean="0">
                <a:solidFill>
                  <a:schemeClr val="accent3"/>
                </a:solidFill>
                <a:effectLst/>
                <a:latin typeface="Century Gothic" panose="020B0502020202020204" pitchFamily="34" charset="0"/>
              </a:rPr>
              <a:t>dissemination</a:t>
            </a:r>
            <a:endParaRPr lang="en-US" sz="3200" dirty="0">
              <a:solidFill>
                <a:schemeClr val="accent3"/>
              </a:solidFill>
              <a:effectLst/>
              <a:latin typeface="Century Gothic" panose="020B0502020202020204" pitchFamily="34" charset="0"/>
            </a:endParaRPr>
          </a:p>
        </p:txBody>
      </p:sp>
      <p:sp>
        <p:nvSpPr>
          <p:cNvPr id="11" name="TextBox 10"/>
          <p:cNvSpPr txBox="1"/>
          <p:nvPr/>
        </p:nvSpPr>
        <p:spPr>
          <a:xfrm>
            <a:off x="3465285" y="1981936"/>
            <a:ext cx="2162629" cy="584775"/>
          </a:xfrm>
          <a:prstGeom prst="rect">
            <a:avLst/>
          </a:prstGeom>
          <a:noFill/>
        </p:spPr>
        <p:txBody>
          <a:bodyPr wrap="square" rtlCol="0">
            <a:spAutoFit/>
          </a:bodyPr>
          <a:lstStyle/>
          <a:p>
            <a:pPr algn="ctr"/>
            <a:r>
              <a:rPr lang="en-US" sz="3200" dirty="0" smtClean="0">
                <a:effectLst/>
                <a:latin typeface="Century Gothic" panose="020B0502020202020204" pitchFamily="34" charset="0"/>
              </a:rPr>
              <a:t>ongoing</a:t>
            </a:r>
            <a:endParaRPr lang="en-US" sz="3200" dirty="0">
              <a:effectLst/>
              <a:latin typeface="Century Gothic" panose="020B0502020202020204" pitchFamily="34" charset="0"/>
            </a:endParaRPr>
          </a:p>
        </p:txBody>
      </p:sp>
      <p:sp>
        <p:nvSpPr>
          <p:cNvPr id="12" name="TextBox 11"/>
          <p:cNvSpPr txBox="1"/>
          <p:nvPr/>
        </p:nvSpPr>
        <p:spPr>
          <a:xfrm>
            <a:off x="3168777" y="1329152"/>
            <a:ext cx="2755645" cy="584775"/>
          </a:xfrm>
          <a:prstGeom prst="rect">
            <a:avLst/>
          </a:prstGeom>
          <a:noFill/>
        </p:spPr>
        <p:txBody>
          <a:bodyPr wrap="square" rtlCol="0">
            <a:spAutoFit/>
          </a:bodyPr>
          <a:lstStyle/>
          <a:p>
            <a:pPr algn="ctr"/>
            <a:r>
              <a:rPr lang="en-US" sz="3200" dirty="0" smtClean="0">
                <a:solidFill>
                  <a:srgbClr val="FF3300"/>
                </a:solidFill>
                <a:effectLst/>
                <a:latin typeface="Century Gothic" panose="020B0502020202020204" pitchFamily="34" charset="0"/>
              </a:rPr>
              <a:t>systematic</a:t>
            </a:r>
            <a:endParaRPr lang="en-US" sz="3200" dirty="0">
              <a:solidFill>
                <a:srgbClr val="FF3300"/>
              </a:solidFill>
              <a:effectLst/>
              <a:latin typeface="Century Gothic" panose="020B0502020202020204" pitchFamily="34" charset="0"/>
            </a:endParaRPr>
          </a:p>
        </p:txBody>
      </p:sp>
      <p:sp>
        <p:nvSpPr>
          <p:cNvPr id="13" name="TextBox 12"/>
          <p:cNvSpPr txBox="1"/>
          <p:nvPr/>
        </p:nvSpPr>
        <p:spPr>
          <a:xfrm>
            <a:off x="1876167" y="5107082"/>
            <a:ext cx="5340863" cy="584775"/>
          </a:xfrm>
          <a:prstGeom prst="rect">
            <a:avLst/>
          </a:prstGeom>
          <a:noFill/>
        </p:spPr>
        <p:txBody>
          <a:bodyPr wrap="square" rtlCol="0">
            <a:spAutoFit/>
          </a:bodyPr>
          <a:lstStyle/>
          <a:p>
            <a:pPr algn="ctr"/>
            <a:r>
              <a:rPr lang="en-US" sz="3200" dirty="0" smtClean="0">
                <a:solidFill>
                  <a:srgbClr val="003399"/>
                </a:solidFill>
                <a:effectLst/>
                <a:latin typeface="Century Gothic" panose="020B0502020202020204" pitchFamily="34" charset="0"/>
              </a:rPr>
              <a:t>health-related data</a:t>
            </a:r>
            <a:endParaRPr lang="en-US" sz="3200" dirty="0">
              <a:solidFill>
                <a:srgbClr val="003399"/>
              </a:solidFill>
              <a:effectLst/>
              <a:latin typeface="Century Gothic" panose="020B0502020202020204" pitchFamily="34" charset="0"/>
            </a:endParaRPr>
          </a:p>
        </p:txBody>
      </p:sp>
      <p:sp>
        <p:nvSpPr>
          <p:cNvPr id="14" name="TextBox 13"/>
          <p:cNvSpPr txBox="1"/>
          <p:nvPr/>
        </p:nvSpPr>
        <p:spPr>
          <a:xfrm>
            <a:off x="935226" y="5736736"/>
            <a:ext cx="7242629" cy="584775"/>
          </a:xfrm>
          <a:prstGeom prst="rect">
            <a:avLst/>
          </a:prstGeom>
          <a:noFill/>
        </p:spPr>
        <p:txBody>
          <a:bodyPr wrap="square" rtlCol="0">
            <a:spAutoFit/>
          </a:bodyPr>
          <a:lstStyle/>
          <a:p>
            <a:pPr algn="ctr"/>
            <a:r>
              <a:rPr lang="en-US" sz="3200" dirty="0">
                <a:solidFill>
                  <a:schemeClr val="accent6">
                    <a:lumMod val="50000"/>
                  </a:schemeClr>
                </a:solidFill>
                <a:effectLst/>
                <a:latin typeface="Century Gothic" panose="020B0502020202020204" pitchFamily="34" charset="0"/>
              </a:rPr>
              <a:t>l</a:t>
            </a:r>
            <a:r>
              <a:rPr lang="en-US" sz="3200" dirty="0" smtClean="0">
                <a:solidFill>
                  <a:schemeClr val="accent6">
                    <a:lumMod val="50000"/>
                  </a:schemeClr>
                </a:solidFill>
                <a:effectLst/>
                <a:latin typeface="Century Gothic" panose="020B0502020202020204" pitchFamily="34" charset="0"/>
              </a:rPr>
              <a:t>inked to public health practice</a:t>
            </a:r>
            <a:endParaRPr lang="en-US" sz="3200" dirty="0">
              <a:solidFill>
                <a:schemeClr val="accent6">
                  <a:lumMod val="50000"/>
                </a:schemeClr>
              </a:solidFill>
              <a:effectLst/>
              <a:latin typeface="Century Gothic" panose="020B0502020202020204" pitchFamily="34" charset="0"/>
            </a:endParaRPr>
          </a:p>
        </p:txBody>
      </p:sp>
      <p:cxnSp>
        <p:nvCxnSpPr>
          <p:cNvPr id="16" name="Straight Connector 15"/>
          <p:cNvCxnSpPr/>
          <p:nvPr/>
        </p:nvCxnSpPr>
        <p:spPr>
          <a:xfrm>
            <a:off x="558800" y="1219200"/>
            <a:ext cx="7975600" cy="0"/>
          </a:xfrm>
          <a:prstGeom prst="line">
            <a:avLst/>
          </a:prstGeom>
          <a:ln w="25400">
            <a:solidFill>
              <a:schemeClr val="tx1"/>
            </a:solidFill>
          </a:ln>
          <a:effectLst/>
        </p:spPr>
        <p:style>
          <a:lnRef idx="3">
            <a:schemeClr val="accent5"/>
          </a:lnRef>
          <a:fillRef idx="0">
            <a:schemeClr val="accent5"/>
          </a:fillRef>
          <a:effectRef idx="2">
            <a:schemeClr val="accent5"/>
          </a:effectRef>
          <a:fontRef idx="minor">
            <a:schemeClr val="tx1"/>
          </a:fontRef>
        </p:style>
      </p:cxnSp>
      <p:sp>
        <p:nvSpPr>
          <p:cNvPr id="2" name="TextBox 1"/>
          <p:cNvSpPr txBox="1"/>
          <p:nvPr/>
        </p:nvSpPr>
        <p:spPr>
          <a:xfrm>
            <a:off x="1160448" y="573792"/>
            <a:ext cx="6859570" cy="553998"/>
          </a:xfrm>
          <a:prstGeom prst="rect">
            <a:avLst/>
          </a:prstGeom>
          <a:noFill/>
        </p:spPr>
        <p:txBody>
          <a:bodyPr wrap="none" rtlCol="0">
            <a:spAutoFit/>
          </a:bodyPr>
          <a:lstStyle/>
          <a:p>
            <a:pPr algn="ctr"/>
            <a:r>
              <a:rPr lang="en-US" sz="3000" dirty="0" smtClean="0">
                <a:effectLst/>
                <a:latin typeface="Century Gothic" panose="020B0502020202020204" pitchFamily="34" charset="0"/>
              </a:rPr>
              <a:t>Public Health Surveillance Keywords</a:t>
            </a:r>
            <a:endParaRPr lang="en-US" sz="3000" dirty="0">
              <a:effectLst/>
              <a:latin typeface="Century Gothic" panose="020B0502020202020204" pitchFamily="34" charset="0"/>
            </a:endParaRPr>
          </a:p>
        </p:txBody>
      </p:sp>
      <p:sp>
        <p:nvSpPr>
          <p:cNvPr id="15" name="Slide Number Placeholder 2"/>
          <p:cNvSpPr>
            <a:spLocks noGrp="1"/>
          </p:cNvSpPr>
          <p:nvPr>
            <p:ph type="sldNum" sz="quarter" idx="12"/>
          </p:nvPr>
        </p:nvSpPr>
        <p:spPr>
          <a:xfrm>
            <a:off x="6594475" y="6181725"/>
            <a:ext cx="2133600" cy="476250"/>
          </a:xfrm>
          <a:prstGeom prst="rect">
            <a:avLst/>
          </a:prstGeom>
        </p:spPr>
        <p:txBody>
          <a:bodyPr/>
          <a:lstStyle>
            <a:lvl1pPr>
              <a:defRPr i="0">
                <a:effectLst/>
              </a:defRPr>
            </a:lvl1pPr>
          </a:lstStyle>
          <a:p>
            <a:pPr algn="r">
              <a:defRPr/>
            </a:pPr>
            <a:fld id="{B8477CA6-37AB-49C2-B88B-8C89FDB7A7DF}" type="slidenum">
              <a:rPr lang="en-US" sz="1200" smtClean="0">
                <a:latin typeface="Arial" panose="020B0604020202020204" pitchFamily="34" charset="0"/>
                <a:cs typeface="Arial" panose="020B0604020202020204" pitchFamily="34" charset="0"/>
              </a:rPr>
              <a:pPr algn="r">
                <a:defRPr/>
              </a:pPr>
              <a:t>9</a:t>
            </a:fld>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10814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4" grpId="0"/>
    </p:bldLst>
  </p:timing>
</p:sld>
</file>

<file path=ppt/theme/theme1.xml><?xml version="1.0" encoding="utf-8"?>
<a:theme xmlns:a="http://schemas.openxmlformats.org/drawingml/2006/main" name="1_SEPDPO">
  <a:themeElements>
    <a:clrScheme name="OSELS Light PPT Colors">
      <a:dk1>
        <a:srgbClr val="0039A6"/>
      </a:dk1>
      <a:lt1>
        <a:srgbClr val="FFFFFF"/>
      </a:lt1>
      <a:dk2>
        <a:srgbClr val="3077FF"/>
      </a:dk2>
      <a:lt2>
        <a:srgbClr val="4B4B4B"/>
      </a:lt2>
      <a:accent1>
        <a:srgbClr val="0039A6"/>
      </a:accent1>
      <a:accent2>
        <a:srgbClr val="9E302D"/>
      </a:accent2>
      <a:accent3>
        <a:srgbClr val="5B8F22"/>
      </a:accent3>
      <a:accent4>
        <a:srgbClr val="532E60"/>
      </a:accent4>
      <a:accent5>
        <a:srgbClr val="FDC82F"/>
      </a:accent5>
      <a:accent6>
        <a:srgbClr val="0CC6DE"/>
      </a:accent6>
      <a:hlink>
        <a:srgbClr val="002060"/>
      </a:hlink>
      <a:folHlink>
        <a:srgbClr val="0053F2"/>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2225">
          <a:solidFill>
            <a:srgbClr val="0A0A0A"/>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SEPDPO">
  <a:themeElements>
    <a:clrScheme name="OSELS Light PPT Colors">
      <a:dk1>
        <a:srgbClr val="0039A6"/>
      </a:dk1>
      <a:lt1>
        <a:srgbClr val="FFFFFF"/>
      </a:lt1>
      <a:dk2>
        <a:srgbClr val="3077FF"/>
      </a:dk2>
      <a:lt2>
        <a:srgbClr val="4B4B4B"/>
      </a:lt2>
      <a:accent1>
        <a:srgbClr val="0039A6"/>
      </a:accent1>
      <a:accent2>
        <a:srgbClr val="9E302D"/>
      </a:accent2>
      <a:accent3>
        <a:srgbClr val="5B8F22"/>
      </a:accent3>
      <a:accent4>
        <a:srgbClr val="532E60"/>
      </a:accent4>
      <a:accent5>
        <a:srgbClr val="FDC82F"/>
      </a:accent5>
      <a:accent6>
        <a:srgbClr val="0CC6DE"/>
      </a:accent6>
      <a:hlink>
        <a:srgbClr val="002060"/>
      </a:hlink>
      <a:folHlink>
        <a:srgbClr val="0053F2"/>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2225">
          <a:solidFill>
            <a:srgbClr val="0A0A0A"/>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3.xml><?xml version="1.0" encoding="utf-8"?>
<a:theme xmlns:a="http://schemas.openxmlformats.org/drawingml/2006/main" name="3_SEPDPO">
  <a:themeElements>
    <a:clrScheme name="OSELS Light PPT Colors">
      <a:dk1>
        <a:srgbClr val="0039A6"/>
      </a:dk1>
      <a:lt1>
        <a:srgbClr val="FFFFFF"/>
      </a:lt1>
      <a:dk2>
        <a:srgbClr val="3077FF"/>
      </a:dk2>
      <a:lt2>
        <a:srgbClr val="4B4B4B"/>
      </a:lt2>
      <a:accent1>
        <a:srgbClr val="0039A6"/>
      </a:accent1>
      <a:accent2>
        <a:srgbClr val="9E302D"/>
      </a:accent2>
      <a:accent3>
        <a:srgbClr val="5B8F22"/>
      </a:accent3>
      <a:accent4>
        <a:srgbClr val="532E60"/>
      </a:accent4>
      <a:accent5>
        <a:srgbClr val="FDC82F"/>
      </a:accent5>
      <a:accent6>
        <a:srgbClr val="0CC6DE"/>
      </a:accent6>
      <a:hlink>
        <a:srgbClr val="002060"/>
      </a:hlink>
      <a:folHlink>
        <a:srgbClr val="0053F2"/>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2225">
          <a:solidFill>
            <a:srgbClr val="0A0A0A"/>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4.xml><?xml version="1.0" encoding="utf-8"?>
<a:theme xmlns:a="http://schemas.openxmlformats.org/drawingml/2006/main" name="4_SEPDPO">
  <a:themeElements>
    <a:clrScheme name="OSELS Light PPT Colors">
      <a:dk1>
        <a:srgbClr val="0039A6"/>
      </a:dk1>
      <a:lt1>
        <a:srgbClr val="FFFFFF"/>
      </a:lt1>
      <a:dk2>
        <a:srgbClr val="3077FF"/>
      </a:dk2>
      <a:lt2>
        <a:srgbClr val="4B4B4B"/>
      </a:lt2>
      <a:accent1>
        <a:srgbClr val="0039A6"/>
      </a:accent1>
      <a:accent2>
        <a:srgbClr val="9E302D"/>
      </a:accent2>
      <a:accent3>
        <a:srgbClr val="5B8F22"/>
      </a:accent3>
      <a:accent4>
        <a:srgbClr val="532E60"/>
      </a:accent4>
      <a:accent5>
        <a:srgbClr val="FDC82F"/>
      </a:accent5>
      <a:accent6>
        <a:srgbClr val="0CC6DE"/>
      </a:accent6>
      <a:hlink>
        <a:srgbClr val="002060"/>
      </a:hlink>
      <a:folHlink>
        <a:srgbClr val="0053F2"/>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2225">
          <a:solidFill>
            <a:srgbClr val="0A0A0A"/>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5.xml><?xml version="1.0" encoding="utf-8"?>
<a:theme xmlns:a="http://schemas.openxmlformats.org/drawingml/2006/main" name="5_SEPDPO">
  <a:themeElements>
    <a:clrScheme name="OSELS Light PPT Colors">
      <a:dk1>
        <a:srgbClr val="0039A6"/>
      </a:dk1>
      <a:lt1>
        <a:srgbClr val="FFFFFF"/>
      </a:lt1>
      <a:dk2>
        <a:srgbClr val="3077FF"/>
      </a:dk2>
      <a:lt2>
        <a:srgbClr val="4B4B4B"/>
      </a:lt2>
      <a:accent1>
        <a:srgbClr val="0039A6"/>
      </a:accent1>
      <a:accent2>
        <a:srgbClr val="9E302D"/>
      </a:accent2>
      <a:accent3>
        <a:srgbClr val="5B8F22"/>
      </a:accent3>
      <a:accent4>
        <a:srgbClr val="532E60"/>
      </a:accent4>
      <a:accent5>
        <a:srgbClr val="FDC82F"/>
      </a:accent5>
      <a:accent6>
        <a:srgbClr val="0CC6DE"/>
      </a:accent6>
      <a:hlink>
        <a:srgbClr val="002060"/>
      </a:hlink>
      <a:folHlink>
        <a:srgbClr val="0053F2"/>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66CCFF"/>
        </a:solidFill>
        <a:ln w="9525">
          <a:miter lim="800000"/>
          <a:headEnd/>
          <a:tailEnd/>
        </a:ln>
      </a:spPr>
      <a:bodyPr wrap="none" rtlCol="0" anchor="ctr">
        <a:flatTx/>
      </a:bodyPr>
      <a:lstStyle>
        <a:defPPr algn="ctr">
          <a:defRPr sz="1200" b="1" dirty="0">
            <a:solidFill>
              <a:schemeClr val="bg1"/>
            </a:solidFill>
            <a:latin typeface="Tahoma" pitchFamily="34" charset="0"/>
          </a:defRPr>
        </a:defPPr>
      </a:lstStyle>
    </a:spDef>
    <a:lnDef>
      <a:spPr>
        <a:ln w="22225">
          <a:solidFill>
            <a:srgbClr val="0A0A0A"/>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6.xml><?xml version="1.0" encoding="utf-8"?>
<a:theme xmlns:a="http://schemas.openxmlformats.org/drawingml/2006/main" name="6_SEPDPO">
  <a:themeElements>
    <a:clrScheme name="OSELS Light PPT Colors">
      <a:dk1>
        <a:srgbClr val="0039A6"/>
      </a:dk1>
      <a:lt1>
        <a:srgbClr val="FFFFFF"/>
      </a:lt1>
      <a:dk2>
        <a:srgbClr val="3077FF"/>
      </a:dk2>
      <a:lt2>
        <a:srgbClr val="4B4B4B"/>
      </a:lt2>
      <a:accent1>
        <a:srgbClr val="0039A6"/>
      </a:accent1>
      <a:accent2>
        <a:srgbClr val="9E302D"/>
      </a:accent2>
      <a:accent3>
        <a:srgbClr val="5B8F22"/>
      </a:accent3>
      <a:accent4>
        <a:srgbClr val="532E60"/>
      </a:accent4>
      <a:accent5>
        <a:srgbClr val="FDC82F"/>
      </a:accent5>
      <a:accent6>
        <a:srgbClr val="0CC6DE"/>
      </a:accent6>
      <a:hlink>
        <a:srgbClr val="002060"/>
      </a:hlink>
      <a:folHlink>
        <a:srgbClr val="0053F2"/>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66CCFF"/>
        </a:solidFill>
        <a:ln w="9525">
          <a:miter lim="800000"/>
          <a:headEnd/>
          <a:tailEnd/>
        </a:ln>
      </a:spPr>
      <a:bodyPr wrap="none" rtlCol="0" anchor="ctr">
        <a:flatTx/>
      </a:bodyPr>
      <a:lstStyle>
        <a:defPPr algn="ctr">
          <a:defRPr sz="1200" b="1" dirty="0">
            <a:solidFill>
              <a:schemeClr val="bg1"/>
            </a:solidFill>
            <a:latin typeface="Tahoma" pitchFamily="34" charset="0"/>
          </a:defRPr>
        </a:defPPr>
      </a:lstStyle>
    </a:spDef>
    <a:lnDef>
      <a:spPr>
        <a:ln w="22225">
          <a:solidFill>
            <a:srgbClr val="0A0A0A"/>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7.xml><?xml version="1.0" encoding="utf-8"?>
<a:theme xmlns:a="http://schemas.openxmlformats.org/drawingml/2006/main" name="7_SEPDPO">
  <a:themeElements>
    <a:clrScheme name="OSELS Light PPT Colors">
      <a:dk1>
        <a:srgbClr val="0039A6"/>
      </a:dk1>
      <a:lt1>
        <a:srgbClr val="FFFFFF"/>
      </a:lt1>
      <a:dk2>
        <a:srgbClr val="3077FF"/>
      </a:dk2>
      <a:lt2>
        <a:srgbClr val="4B4B4B"/>
      </a:lt2>
      <a:accent1>
        <a:srgbClr val="0039A6"/>
      </a:accent1>
      <a:accent2>
        <a:srgbClr val="9E302D"/>
      </a:accent2>
      <a:accent3>
        <a:srgbClr val="5B8F22"/>
      </a:accent3>
      <a:accent4>
        <a:srgbClr val="532E60"/>
      </a:accent4>
      <a:accent5>
        <a:srgbClr val="FDC82F"/>
      </a:accent5>
      <a:accent6>
        <a:srgbClr val="0CC6DE"/>
      </a:accent6>
      <a:hlink>
        <a:srgbClr val="002060"/>
      </a:hlink>
      <a:folHlink>
        <a:srgbClr val="0053F2"/>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66CCFF"/>
        </a:solidFill>
        <a:ln w="9525">
          <a:miter lim="800000"/>
          <a:headEnd/>
          <a:tailEnd/>
        </a:ln>
      </a:spPr>
      <a:bodyPr wrap="none" rtlCol="0" anchor="ctr">
        <a:flatTx/>
      </a:bodyPr>
      <a:lstStyle>
        <a:defPPr algn="ctr">
          <a:defRPr sz="1200" b="1" dirty="0">
            <a:solidFill>
              <a:schemeClr val="bg1"/>
            </a:solidFill>
            <a:latin typeface="Tahoma" pitchFamily="34" charset="0"/>
          </a:defRPr>
        </a:defPPr>
      </a:lstStyle>
    </a:spDef>
    <a:lnDef>
      <a:spPr>
        <a:ln w="22225">
          <a:solidFill>
            <a:srgbClr val="0A0A0A"/>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8.xml><?xml version="1.0" encoding="utf-8"?>
<a:theme xmlns:a="http://schemas.openxmlformats.org/drawingml/2006/main" name="SEPDPO">
  <a:themeElements>
    <a:clrScheme name="OSELS Light PPT Colors">
      <a:dk1>
        <a:srgbClr val="0039A6"/>
      </a:dk1>
      <a:lt1>
        <a:srgbClr val="FFFFFF"/>
      </a:lt1>
      <a:dk2>
        <a:srgbClr val="3077FF"/>
      </a:dk2>
      <a:lt2>
        <a:srgbClr val="4B4B4B"/>
      </a:lt2>
      <a:accent1>
        <a:srgbClr val="0039A6"/>
      </a:accent1>
      <a:accent2>
        <a:srgbClr val="9E302D"/>
      </a:accent2>
      <a:accent3>
        <a:srgbClr val="5B8F22"/>
      </a:accent3>
      <a:accent4>
        <a:srgbClr val="532E60"/>
      </a:accent4>
      <a:accent5>
        <a:srgbClr val="FDC82F"/>
      </a:accent5>
      <a:accent6>
        <a:srgbClr val="0CC6DE"/>
      </a:accent6>
      <a:hlink>
        <a:srgbClr val="002060"/>
      </a:hlink>
      <a:folHlink>
        <a:srgbClr val="0053F2"/>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2225">
          <a:solidFill>
            <a:srgbClr val="0A0A0A"/>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9.xml><?xml version="1.0" encoding="utf-8"?>
<a:theme xmlns:a="http://schemas.openxmlformats.org/drawingml/2006/main" name="8_SEPDPO">
  <a:themeElements>
    <a:clrScheme name="OSELS Light PPT Colors">
      <a:dk1>
        <a:srgbClr val="0039A6"/>
      </a:dk1>
      <a:lt1>
        <a:srgbClr val="FFFFFF"/>
      </a:lt1>
      <a:dk2>
        <a:srgbClr val="3077FF"/>
      </a:dk2>
      <a:lt2>
        <a:srgbClr val="4B4B4B"/>
      </a:lt2>
      <a:accent1>
        <a:srgbClr val="0039A6"/>
      </a:accent1>
      <a:accent2>
        <a:srgbClr val="9E302D"/>
      </a:accent2>
      <a:accent3>
        <a:srgbClr val="5B8F22"/>
      </a:accent3>
      <a:accent4>
        <a:srgbClr val="532E60"/>
      </a:accent4>
      <a:accent5>
        <a:srgbClr val="FDC82F"/>
      </a:accent5>
      <a:accent6>
        <a:srgbClr val="0CC6DE"/>
      </a:accent6>
      <a:hlink>
        <a:srgbClr val="002060"/>
      </a:hlink>
      <a:folHlink>
        <a:srgbClr val="0053F2"/>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2225">
          <a:solidFill>
            <a:srgbClr val="0A0A0A"/>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BWPP Template May 05</Template>
  <TotalTime>22060</TotalTime>
  <Words>3932</Words>
  <Application>Microsoft Office PowerPoint</Application>
  <PresentationFormat>On-screen Show (4:3)</PresentationFormat>
  <Paragraphs>1207</Paragraphs>
  <Slides>58</Slides>
  <Notes>58</Notes>
  <HiddenSlides>0</HiddenSlides>
  <MMClips>0</MMClips>
  <ScaleCrop>false</ScaleCrop>
  <HeadingPairs>
    <vt:vector size="6" baseType="variant">
      <vt:variant>
        <vt:lpstr>Theme</vt:lpstr>
      </vt:variant>
      <vt:variant>
        <vt:i4>9</vt:i4>
      </vt:variant>
      <vt:variant>
        <vt:lpstr>Embedded OLE Servers</vt:lpstr>
      </vt:variant>
      <vt:variant>
        <vt:i4>1</vt:i4>
      </vt:variant>
      <vt:variant>
        <vt:lpstr>Slide Titles</vt:lpstr>
      </vt:variant>
      <vt:variant>
        <vt:i4>58</vt:i4>
      </vt:variant>
    </vt:vector>
  </HeadingPairs>
  <TitlesOfParts>
    <vt:vector size="68" baseType="lpstr">
      <vt:lpstr>1_SEPDPO</vt:lpstr>
      <vt:lpstr>2_SEPDPO</vt:lpstr>
      <vt:lpstr>3_SEPDPO</vt:lpstr>
      <vt:lpstr>4_SEPDPO</vt:lpstr>
      <vt:lpstr>5_SEPDPO</vt:lpstr>
      <vt:lpstr>6_SEPDPO</vt:lpstr>
      <vt:lpstr>7_SEPDPO</vt:lpstr>
      <vt:lpstr>SEPDPO</vt:lpstr>
      <vt:lpstr>8_SEPDPO</vt:lpstr>
      <vt:lpstr>Chart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Goal of Public Health Surveillance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Data Sources for Public Health Surveillance</vt:lpstr>
      <vt:lpstr>PowerPoint Presentation</vt:lpstr>
      <vt:lpstr>PowerPoint Presentation</vt:lpstr>
      <vt:lpstr>PowerPoint Presentation</vt:lpstr>
      <vt:lpstr>PowerPoint Presentation</vt:lpstr>
      <vt:lpstr>Surveillance Data Analysis by Place</vt:lpstr>
      <vt:lpstr>Data Analysis by Person Do you notice any patterns in the rates?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lpstr>PowerPoint Presentation</vt:lpstr>
      <vt:lpstr>PowerPoint Presentation</vt:lpstr>
      <vt:lpstr>PowerPoint Presentation</vt:lpstr>
      <vt:lpstr>Link to Action Provide data for programs, policies, and priorities</vt:lpstr>
      <vt:lpstr>Link to Action Evaluate prevention and control efforts</vt:lpstr>
      <vt:lpstr>Link to Action Evaluate prevention and control efforts (continued) </vt:lpstr>
      <vt:lpstr>PowerPoint Presentation</vt:lpstr>
      <vt:lpstr>PowerPoint Presentation</vt:lpstr>
    </vt:vector>
  </TitlesOfParts>
  <Company>CDC/Comforce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Ratios, Proportions, Rates</dc:title>
  <dc:creator>Richard C. Dicker</dc:creator>
  <cp:lastModifiedBy>C. Kay Smith</cp:lastModifiedBy>
  <cp:revision>1390</cp:revision>
  <cp:lastPrinted>2014-07-10T14:23:58Z</cp:lastPrinted>
  <dcterms:created xsi:type="dcterms:W3CDTF">2005-08-29T16:54:09Z</dcterms:created>
  <dcterms:modified xsi:type="dcterms:W3CDTF">2014-10-28T13:27:46Z</dcterms:modified>
</cp:coreProperties>
</file>