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4492" r:id="rId2"/>
  </p:sldMasterIdLst>
  <p:notesMasterIdLst>
    <p:notesMasterId r:id="rId64"/>
  </p:notesMasterIdLst>
  <p:handoutMasterIdLst>
    <p:handoutMasterId r:id="rId65"/>
  </p:handoutMasterIdLst>
  <p:sldIdLst>
    <p:sldId id="257" r:id="rId3"/>
    <p:sldId id="258" r:id="rId4"/>
    <p:sldId id="259" r:id="rId5"/>
    <p:sldId id="260" r:id="rId6"/>
    <p:sldId id="359" r:id="rId7"/>
    <p:sldId id="349" r:id="rId8"/>
    <p:sldId id="263" r:id="rId9"/>
    <p:sldId id="264" r:id="rId10"/>
    <p:sldId id="266" r:id="rId11"/>
    <p:sldId id="314" r:id="rId12"/>
    <p:sldId id="350" r:id="rId13"/>
    <p:sldId id="268" r:id="rId14"/>
    <p:sldId id="270" r:id="rId15"/>
    <p:sldId id="271" r:id="rId16"/>
    <p:sldId id="279" r:id="rId17"/>
    <p:sldId id="280" r:id="rId18"/>
    <p:sldId id="351" r:id="rId19"/>
    <p:sldId id="352" r:id="rId20"/>
    <p:sldId id="354" r:id="rId21"/>
    <p:sldId id="276" r:id="rId22"/>
    <p:sldId id="277" r:id="rId23"/>
    <p:sldId id="278" r:id="rId24"/>
    <p:sldId id="353" r:id="rId25"/>
    <p:sldId id="281" r:id="rId26"/>
    <p:sldId id="321" r:id="rId27"/>
    <p:sldId id="282" r:id="rId28"/>
    <p:sldId id="355" r:id="rId29"/>
    <p:sldId id="361" r:id="rId30"/>
    <p:sldId id="285" r:id="rId31"/>
    <p:sldId id="284" r:id="rId32"/>
    <p:sldId id="286" r:id="rId33"/>
    <p:sldId id="287" r:id="rId34"/>
    <p:sldId id="288" r:id="rId35"/>
    <p:sldId id="289" r:id="rId36"/>
    <p:sldId id="290" r:id="rId37"/>
    <p:sldId id="291" r:id="rId38"/>
    <p:sldId id="292" r:id="rId39"/>
    <p:sldId id="293" r:id="rId40"/>
    <p:sldId id="294" r:id="rId41"/>
    <p:sldId id="295" r:id="rId42"/>
    <p:sldId id="296" r:id="rId43"/>
    <p:sldId id="356" r:id="rId44"/>
    <p:sldId id="315" r:id="rId45"/>
    <p:sldId id="317" r:id="rId46"/>
    <p:sldId id="322" r:id="rId47"/>
    <p:sldId id="299" r:id="rId48"/>
    <p:sldId id="319" r:id="rId49"/>
    <p:sldId id="301" r:id="rId50"/>
    <p:sldId id="357" r:id="rId51"/>
    <p:sldId id="358" r:id="rId52"/>
    <p:sldId id="320" r:id="rId53"/>
    <p:sldId id="344" r:id="rId54"/>
    <p:sldId id="345" r:id="rId55"/>
    <p:sldId id="332" r:id="rId56"/>
    <p:sldId id="331" r:id="rId57"/>
    <p:sldId id="333" r:id="rId58"/>
    <p:sldId id="305" r:id="rId59"/>
    <p:sldId id="347" r:id="rId60"/>
    <p:sldId id="306" r:id="rId61"/>
    <p:sldId id="316" r:id="rId62"/>
    <p:sldId id="360" r:id="rId63"/>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libri"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libri"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libri"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9A6"/>
    <a:srgbClr val="006600"/>
    <a:srgbClr val="028432"/>
    <a:srgbClr val="E7E7D8"/>
    <a:srgbClr val="0536C6"/>
    <a:srgbClr val="923739"/>
    <a:srgbClr val="FF39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49" autoAdjust="0"/>
    <p:restoredTop sz="77728" autoAdjust="0"/>
  </p:normalViewPr>
  <p:slideViewPr>
    <p:cSldViewPr>
      <p:cViewPr>
        <p:scale>
          <a:sx n="80" d="100"/>
          <a:sy n="80" d="100"/>
        </p:scale>
        <p:origin x="-2076" y="-150"/>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 d="1"/>
        <a:sy n="1" d="1"/>
      </p:scale>
      <p:origin x="0" y="0"/>
    </p:cViewPr>
  </p:notesTextViewPr>
  <p:sorterViewPr>
    <p:cViewPr>
      <p:scale>
        <a:sx n="100" d="100"/>
        <a:sy n="100" d="100"/>
      </p:scale>
      <p:origin x="0" y="3192"/>
    </p:cViewPr>
  </p:sorterViewPr>
  <p:notesViewPr>
    <p:cSldViewPr>
      <p:cViewPr>
        <p:scale>
          <a:sx n="120" d="100"/>
          <a:sy n="120" d="100"/>
        </p:scale>
        <p:origin x="-1542"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_rels/viewProps.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slide" Target="slides/slide4.xml"/><Relationship Id="rId1" Type="http://schemas.openxmlformats.org/officeDocument/2006/relationships/slide" Target="slides/slide2.xml"/><Relationship Id="rId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hangingPunct="1">
              <a:defRPr sz="1200">
                <a:cs typeface="Arial" panose="020B0604020202020204" pitchFamily="34" charset="0"/>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eaLnBrk="1" hangingPunct="1">
              <a:defRPr sz="1200">
                <a:cs typeface="Arial" panose="020B0604020202020204" pitchFamily="34" charset="0"/>
              </a:defRPr>
            </a:lvl1pPr>
          </a:lstStyle>
          <a:p>
            <a:pPr>
              <a:defRPr/>
            </a:pPr>
            <a:fld id="{F399AABF-9665-440D-90EB-75FD43261E79}" type="datetimeFigureOut">
              <a:rPr lang="en-US"/>
              <a:pPr>
                <a:defRPr/>
              </a:pPr>
              <a:t>1/8/2015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eaLnBrk="1" hangingPunct="1">
              <a:defRPr sz="1200">
                <a:cs typeface="Arial" panose="020B0604020202020204" pitchFamily="34" charset="0"/>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AD26005-350B-4663-8083-A0ECEF69C9D7}" type="slidenum">
              <a:rPr lang="en-US" altLang="en-US"/>
              <a:pPr>
                <a:defRPr/>
              </a:pPr>
              <a:t>‹#›</a:t>
            </a:fld>
            <a:endParaRPr lang="en-US" altLang="en-US" dirty="0"/>
          </a:p>
        </p:txBody>
      </p:sp>
    </p:spTree>
    <p:extLst>
      <p:ext uri="{BB962C8B-B14F-4D97-AF65-F5344CB8AC3E}">
        <p14:creationId xmlns:p14="http://schemas.microsoft.com/office/powerpoint/2010/main" val="2250553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eaLnBrk="1" fontAlgn="auto" hangingPunct="1">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eaLnBrk="1" fontAlgn="auto" hangingPunct="1">
              <a:spcBef>
                <a:spcPts val="0"/>
              </a:spcBef>
              <a:spcAft>
                <a:spcPts val="0"/>
              </a:spcAft>
              <a:defRPr sz="1200">
                <a:latin typeface="+mn-lt"/>
                <a:cs typeface="+mn-cs"/>
              </a:defRPr>
            </a:lvl1pPr>
          </a:lstStyle>
          <a:p>
            <a:pPr>
              <a:defRPr/>
            </a:pPr>
            <a:fld id="{C4A6A58F-D608-4BEA-9705-1B2C4FF196D8}" type="datetimeFigureOut">
              <a:rPr lang="en-US"/>
              <a:pPr>
                <a:defRPr/>
              </a:pPr>
              <a:t>1/8/2015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3177" tIns="46589" rIns="93177" bIns="46589" numCol="1" anchor="b" anchorCtr="0" compatLnSpc="1">
            <a:prstTxWarp prst="textNoShape">
              <a:avLst/>
            </a:prstTxWarp>
          </a:bodyPr>
          <a:lstStyle>
            <a:lvl1pPr algn="r" eaLnBrk="1" hangingPunct="1">
              <a:defRPr sz="1200"/>
            </a:lvl1pPr>
          </a:lstStyle>
          <a:p>
            <a:pPr>
              <a:defRPr/>
            </a:pPr>
            <a:fld id="{01C3C041-5338-46DC-B5C2-45D7FFBDD6E7}" type="slidenum">
              <a:rPr lang="en-US" altLang="en-US"/>
              <a:pPr>
                <a:defRPr/>
              </a:pPr>
              <a:t>‹#›</a:t>
            </a:fld>
            <a:endParaRPr lang="en-US" altLang="en-US" dirty="0"/>
          </a:p>
        </p:txBody>
      </p:sp>
    </p:spTree>
    <p:extLst>
      <p:ext uri="{BB962C8B-B14F-4D97-AF65-F5344CB8AC3E}">
        <p14:creationId xmlns:p14="http://schemas.microsoft.com/office/powerpoint/2010/main" val="25529763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xfrm>
            <a:off x="701675" y="4416425"/>
            <a:ext cx="5607050" cy="13160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smtClean="0">
                <a:latin typeface="Arial" charset="0"/>
                <a:cs typeface="Arial" charset="0"/>
              </a:rPr>
              <a:t>&lt;</a:t>
            </a:r>
            <a:r>
              <a:rPr lang="en-US" altLang="en-US" b="1" smtClean="0">
                <a:latin typeface="Arial" charset="0"/>
                <a:cs typeface="Arial" charset="0"/>
              </a:rPr>
              <a:t>WELCOME</a:t>
            </a:r>
            <a:r>
              <a:rPr lang="en-US" altLang="en-US" smtClean="0">
                <a:latin typeface="Arial" charset="0"/>
                <a:cs typeface="Arial" charset="0"/>
              </a:rPr>
              <a:t> participants to the Introduction to Epidemiology course and provide your background.&gt;</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next slide.</a:t>
            </a:r>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E845816-EAF5-4760-9E24-BCE1210C49B9}" type="slidenum">
              <a:rPr lang="en-US" altLang="en-US" smtClean="0">
                <a:solidFill>
                  <a:srgbClr val="000000"/>
                </a:solidFill>
              </a:rPr>
              <a:pPr>
                <a:spcBef>
                  <a:spcPct val="0"/>
                </a:spcBef>
              </a:pPr>
              <a:t>1</a:t>
            </a:fld>
            <a:endParaRPr lang="en-US" altLang="en-US" smtClean="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77875" y="4418013"/>
            <a:ext cx="5624513" cy="13488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To solve health problems, epidemiology practitioners, or epidemiologists, use a four-step scientific approach that includes</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data collection,</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assessment,</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hypothesis testing,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action.</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When using the scientific approach, data are collected, and an initial assessment (or hypothesis) is conducted. The hypothesis is then tested, and the resulting information is used to take action.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DIRECT</a:t>
            </a:r>
            <a:r>
              <a:rPr lang="en-US" altLang="en-US" dirty="0" smtClean="0">
                <a:latin typeface="Arial" panose="020B0604020202020204" pitchFamily="34" charset="0"/>
                <a:cs typeface="Arial" panose="020B0604020202020204" pitchFamily="34" charset="0"/>
              </a:rPr>
              <a:t> participants to the boxes on the far right.&gt;</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This portion of solving health problems illustrates how the epidemiologist uses each step in the scientific approach.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First, data are collected about health problems occurring among the population through public health surveillance. The data collected include information about when the problem occurred, as well as where and who were affected (that is, time, place, and person). This is known as </a:t>
            </a:r>
            <a:r>
              <a:rPr lang="en-US" altLang="en-US" i="1" dirty="0" smtClean="0">
                <a:latin typeface="Arial" panose="020B0604020202020204" pitchFamily="34" charset="0"/>
                <a:cs typeface="Arial" panose="020B0604020202020204" pitchFamily="34" charset="0"/>
              </a:rPr>
              <a:t>descriptive epidemiology</a:t>
            </a:r>
            <a:r>
              <a:rPr lang="en-US" altLang="en-US" dirty="0" smtClean="0">
                <a:latin typeface="Arial" panose="020B0604020202020204" pitchFamily="34" charset="0"/>
                <a:cs typeface="Arial" panose="020B0604020202020204" pitchFamily="34" charset="0"/>
              </a:rPr>
              <a:t>, and it will be covered in greater detail later in the course.</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Next, the epidemiologist establishes inferences on the basis of the collected data and draws initial conclusions on the basis of those data. From there, he or she uses the information to generate hypotheses about what might be causing the health problem.</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Then, the how and why of a condition is determined by conducting tests or studies to determine if the hypothesis is accurate. This determination of how and why is known as </a:t>
            </a:r>
            <a:r>
              <a:rPr lang="en-US" altLang="en-US" i="1" dirty="0" smtClean="0">
                <a:latin typeface="Arial" panose="020B0604020202020204" pitchFamily="34" charset="0"/>
                <a:cs typeface="Arial" panose="020B0604020202020204" pitchFamily="34" charset="0"/>
              </a:rPr>
              <a:t>analytic epidemiology</a:t>
            </a:r>
            <a:r>
              <a:rPr lang="en-US" altLang="en-US" dirty="0" smtClean="0">
                <a:latin typeface="Arial" panose="020B0604020202020204" pitchFamily="34" charset="0"/>
                <a:cs typeface="Arial" panose="020B0604020202020204" pitchFamily="34" charset="0"/>
              </a:rPr>
              <a:t>, which will also be covered later in this course.</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Finally, the epidemiologist takes action. In public health, that action is known as an </a:t>
            </a:r>
            <a:r>
              <a:rPr lang="en-US" altLang="en-US" i="1" dirty="0" smtClean="0">
                <a:latin typeface="Arial" panose="020B0604020202020204" pitchFamily="34" charset="0"/>
                <a:cs typeface="Arial" panose="020B0604020202020204" pitchFamily="34" charset="0"/>
              </a:rPr>
              <a:t>intervention</a:t>
            </a:r>
            <a:r>
              <a:rPr lang="en-US" altLang="en-US" dirty="0" smtClean="0">
                <a:latin typeface="Arial" panose="020B0604020202020204" pitchFamily="34" charset="0"/>
                <a:cs typeface="Arial" panose="020B0604020202020204" pitchFamily="34" charset="0"/>
              </a:rPr>
              <a:t>. We take action to intervene to prevent the condition from spreading further or to promote healthy behaviors. The epidemiologist recommends or implements some form of action at the population level (for example, a community intervention.)</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Instructor note: </a:t>
            </a:r>
            <a:r>
              <a:rPr lang="en-US" altLang="en-US" dirty="0" smtClean="0">
                <a:latin typeface="Arial" panose="020B0604020202020204" pitchFamily="34" charset="0"/>
                <a:cs typeface="Arial" panose="020B0604020202020204" pitchFamily="34" charset="0"/>
              </a:rPr>
              <a:t>Add your own example of hypotheses and interventions.&gt;</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C2AE440-7BFF-42E6-8646-1CCBA39172A6}" type="slidenum">
              <a:rPr lang="en-US" altLang="en-US" smtClean="0"/>
              <a:pPr>
                <a:spcBef>
                  <a:spcPct val="0"/>
                </a:spcBef>
              </a:pPr>
              <a:t>10</a:t>
            </a:fld>
            <a:endParaRPr lang="en-US" altLang="en-US" smtClean="0"/>
          </a:p>
        </p:txBody>
      </p:sp>
      <p:sp>
        <p:nvSpPr>
          <p:cNvPr id="6963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5CB03F-0C75-45BF-B53B-A63B1A08F4EA}"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xfrm>
            <a:off x="701675" y="4416425"/>
            <a:ext cx="5607050"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spcAft>
                <a:spcPts val="613"/>
              </a:spcAft>
            </a:pPr>
            <a:r>
              <a:rPr lang="en-US" altLang="en-US" smtClean="0">
                <a:solidFill>
                  <a:srgbClr val="000000"/>
                </a:solidFill>
                <a:latin typeface="Arial" charset="0"/>
                <a:cs typeface="Arial" charset="0"/>
              </a:rPr>
              <a:t>Let’s review what we have learned about epidemiology so far through a few knowledge check questions.</a:t>
            </a:r>
          </a:p>
          <a:p>
            <a:pPr eaLnBrk="1" hangingPunct="1">
              <a:lnSpc>
                <a:spcPct val="150000"/>
              </a:lnSpc>
              <a:spcBef>
                <a:spcPct val="0"/>
              </a:spcBef>
              <a:spcAft>
                <a:spcPts val="613"/>
              </a:spcAft>
            </a:pPr>
            <a:endParaRPr lang="en-US" altLang="en-US" b="1" smtClean="0">
              <a:latin typeface="Arial" charset="0"/>
              <a:cs typeface="Arial" charset="0"/>
            </a:endParaRPr>
          </a:p>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C, providing treatment for patients in clinical settings.</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b="1" smtClean="0">
                <a:latin typeface="Arial" charset="0"/>
                <a:cs typeface="Arial" charset="0"/>
              </a:rPr>
              <a:t>GO</a:t>
            </a:r>
            <a:r>
              <a:rPr lang="en-US" altLang="en-US" smtClean="0">
                <a:latin typeface="Arial" charset="0"/>
                <a:cs typeface="Arial" charset="0"/>
              </a:rPr>
              <a:t> to next slide.</a:t>
            </a:r>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8526A2F-337A-43ED-9266-0F1BCA6F66A4}" type="slidenum">
              <a:rPr lang="en-US" altLang="en-US" smtClean="0"/>
              <a:pPr>
                <a:spcBef>
                  <a:spcPct val="0"/>
                </a:spcBef>
              </a:pPr>
              <a:t>11</a:t>
            </a:fld>
            <a:endParaRPr lang="en-US" altLang="en-US" smtClean="0"/>
          </a:p>
        </p:txBody>
      </p:sp>
      <p:sp>
        <p:nvSpPr>
          <p:cNvPr id="7270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E3BE2B-DC0D-45D0-BB93-3B5411583D0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2670175"/>
          </a:xfrm>
        </p:spPr>
        <p:txBody>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C, h</a:t>
            </a:r>
            <a:r>
              <a:rPr lang="en-US" dirty="0" smtClean="0">
                <a:latin typeface="Arial" panose="020B0604020202020204" pitchFamily="34" charset="0"/>
                <a:cs typeface="Arial" panose="020B0604020202020204" pitchFamily="34" charset="0"/>
              </a:rPr>
              <a:t>ost, agent, and environment.</a:t>
            </a:r>
          </a:p>
          <a:p>
            <a:pPr marL="3235" eaLnBrk="1" fontAlgn="auto" hangingPunct="1">
              <a:lnSpc>
                <a:spcPct val="150000"/>
              </a:lnSpc>
              <a:spcBef>
                <a:spcPts val="0"/>
              </a:spcBef>
              <a:spcAft>
                <a:spcPts val="0"/>
              </a:spcAft>
              <a:defRPr/>
            </a:pPr>
            <a:endParaRPr lang="en-US" dirty="0" smtClean="0">
              <a:latin typeface="Arial" panose="020B0604020202020204" pitchFamily="34" charset="0"/>
              <a:cs typeface="Arial" panose="020B0604020202020204" pitchFamily="34" charset="0"/>
            </a:endParaRPr>
          </a:p>
          <a:p>
            <a:pPr marL="3235" eaLnBrk="1" fontAlgn="auto" hangingPunct="1">
              <a:lnSpc>
                <a:spcPct val="150000"/>
              </a:lnSpc>
              <a:spcBef>
                <a:spcPts val="0"/>
              </a:spcBef>
              <a:spcAft>
                <a:spcPts val="0"/>
              </a:spcAft>
              <a:defRPr/>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6D51145-D0B3-4EDE-863C-1F757F3E7A4F}" type="slidenum">
              <a:rPr lang="en-US" altLang="en-US" smtClean="0"/>
              <a:pPr>
                <a:spcBef>
                  <a:spcPct val="0"/>
                </a:spcBef>
              </a:pPr>
              <a:t>12</a:t>
            </a:fld>
            <a:endParaRPr lang="en-US" altLang="en-US" smtClean="0"/>
          </a:p>
        </p:txBody>
      </p:sp>
      <p:sp>
        <p:nvSpPr>
          <p:cNvPr id="7270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AE3BE2B-DC0D-45D0-BB93-3B5411583D0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3</a:t>
            </a:r>
          </a:p>
          <a:p>
            <a:pPr defTabSz="928688" eaLnBrk="1" hangingPunct="1">
              <a:lnSpc>
                <a:spcPct val="150000"/>
              </a:lnSpc>
              <a:spcBef>
                <a:spcPct val="0"/>
              </a:spcBef>
            </a:pPr>
            <a:endParaRPr lang="en-US" altLang="en-US"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Epidemiology Key Terms</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Next, we will learn about a few key terms associated with epidemiology.</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A130C51-1391-4FC9-9BC2-685C014E4309}" type="slidenum">
              <a:rPr lang="en-US" altLang="en-US" smtClean="0"/>
              <a:pPr>
                <a:spcBef>
                  <a:spcPct val="0"/>
                </a:spcBef>
              </a:pPr>
              <a:t>13</a:t>
            </a:fld>
            <a:endParaRPr lang="en-US" altLang="en-US" smtClean="0"/>
          </a:p>
        </p:txBody>
      </p:sp>
      <p:sp>
        <p:nvSpPr>
          <p:cNvPr id="7475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4A89494-8F86-4B64-BC35-3443440B762D}"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xfrm>
            <a:off x="793750" y="4286250"/>
            <a:ext cx="5624513" cy="2876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 </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Now that we know what epidemiology is, let’s review some key terms commonly associated with the study.</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You will see these terms throughout this course.</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READ </a:t>
            </a:r>
            <a:r>
              <a:rPr lang="en-US" altLang="en-US" smtClean="0">
                <a:latin typeface="Arial" charset="0"/>
                <a:cs typeface="Arial" charset="0"/>
              </a:rPr>
              <a:t>the key terms and provide examples, if necessary.&gt;</a:t>
            </a:r>
            <a:endParaRPr lang="en-US" altLang="en-US" b="1" smtClean="0">
              <a:latin typeface="Arial" charset="0"/>
              <a:cs typeface="Arial" charset="0"/>
            </a:endParaRP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C380ED5-A633-44F9-A9A8-19804FCB84B8}" type="slidenum">
              <a:rPr lang="en-US" altLang="en-US" smtClean="0"/>
              <a:pPr>
                <a:spcBef>
                  <a:spcPct val="0"/>
                </a:spcBef>
              </a:pPr>
              <a:t>14</a:t>
            </a:fld>
            <a:endParaRPr lang="en-US" altLang="en-US" smtClean="0"/>
          </a:p>
        </p:txBody>
      </p:sp>
      <p:sp>
        <p:nvSpPr>
          <p:cNvPr id="7578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995824-B5CF-46CB-8D27-369A9EE0E398}"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xfrm>
            <a:off x="701675" y="4416425"/>
            <a:ext cx="5607050" cy="8537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first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A, e</a:t>
            </a:r>
            <a:r>
              <a:rPr lang="en-US" altLang="en-US" smtClean="0">
                <a:latin typeface="Arial" charset="0"/>
                <a:cs typeface="Arial" charset="0"/>
              </a:rPr>
              <a:t>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second knowledge check question and wait for participant responses.&gt;</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C, epidemic.</a:t>
            </a:r>
          </a:p>
          <a:p>
            <a:pPr>
              <a:lnSpc>
                <a:spcPct val="150000"/>
              </a:lnSpc>
              <a:spcBef>
                <a:spcPct val="0"/>
              </a:spcBef>
              <a:spcAft>
                <a:spcPts val="613"/>
              </a:spcAft>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READ</a:t>
            </a:r>
            <a:r>
              <a:rPr lang="en-US" altLang="en-US" smtClean="0">
                <a:latin typeface="Arial" charset="0"/>
                <a:cs typeface="Arial" charset="0"/>
              </a:rPr>
              <a:t> the third knowledge check question and wait for participant responses.&gt;</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correct answer to appear.&gt;</a:t>
            </a:r>
            <a:br>
              <a:rPr lang="en-US" altLang="en-US" smtClean="0">
                <a:latin typeface="Arial" charset="0"/>
                <a:cs typeface="Arial" charset="0"/>
              </a:rPr>
            </a:b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correct answer is B, pandemic.</a:t>
            </a:r>
          </a:p>
          <a:p>
            <a:pPr>
              <a:lnSpc>
                <a:spcPct val="150000"/>
              </a:lnSpc>
              <a:spcBef>
                <a:spcPct val="0"/>
              </a:spcBef>
              <a:spcAft>
                <a:spcPts val="613"/>
              </a:spcAft>
            </a:pPr>
            <a:endParaRPr lang="en-US" altLang="en-US" smtClean="0">
              <a:latin typeface="Arial" charset="0"/>
              <a:cs typeface="Arial" charset="0"/>
            </a:endParaRPr>
          </a:p>
          <a:p>
            <a:pPr>
              <a:lnSpc>
                <a:spcPct val="150000"/>
              </a:lnSpc>
              <a:spcBef>
                <a:spcPct val="0"/>
              </a:spcBef>
              <a:spcAft>
                <a:spcPts val="613"/>
              </a:spcAft>
            </a:pPr>
            <a:r>
              <a:rPr lang="en-US" altLang="en-US" b="1" smtClean="0">
                <a:latin typeface="Arial" charset="0"/>
                <a:cs typeface="Arial" charset="0"/>
              </a:rPr>
              <a:t>GO</a:t>
            </a:r>
            <a:r>
              <a:rPr lang="en-US" altLang="en-US" smtClean="0">
                <a:latin typeface="Arial" charset="0"/>
                <a:cs typeface="Arial" charset="0"/>
              </a:rPr>
              <a:t> to next slide.</a:t>
            </a:r>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lnSpc>
                <a:spcPct val="150000"/>
              </a:lnSpc>
              <a:spcBef>
                <a:spcPct val="0"/>
              </a:spcBef>
            </a:pPr>
            <a:fld id="{47439D0A-A661-4614-BCF6-1DF06AA8397C}" type="slidenum">
              <a:rPr lang="en-US" altLang="en-US" smtClean="0">
                <a:latin typeface="Arial" charset="0"/>
              </a:rPr>
              <a:pPr>
                <a:lnSpc>
                  <a:spcPct val="150000"/>
                </a:lnSpc>
                <a:spcBef>
                  <a:spcPct val="0"/>
                </a:spcBef>
              </a:pPr>
              <a:t>15</a:t>
            </a:fld>
            <a:endParaRPr lang="en-US" altLang="en-US" smtClean="0">
              <a:latin typeface="Arial" charset="0"/>
            </a:endParaRPr>
          </a:p>
        </p:txBody>
      </p:sp>
      <p:sp>
        <p:nvSpPr>
          <p:cNvPr id="92165" name="Date Placeholder 4"/>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cs typeface="Arial" charset="0"/>
              </a:defRPr>
            </a:lvl1pPr>
            <a:lvl2pPr marL="755650" indent="-290513">
              <a:defRPr>
                <a:solidFill>
                  <a:schemeClr val="tx1"/>
                </a:solidFill>
                <a:latin typeface="Calibri" pitchFamily="34" charset="0"/>
                <a:cs typeface="Arial" charset="0"/>
              </a:defRPr>
            </a:lvl2pPr>
            <a:lvl3pPr marL="1163638" indent="-231775">
              <a:defRPr>
                <a:solidFill>
                  <a:schemeClr val="tx1"/>
                </a:solidFill>
                <a:latin typeface="Calibri" pitchFamily="34" charset="0"/>
                <a:cs typeface="Arial" charset="0"/>
              </a:defRPr>
            </a:lvl3pPr>
            <a:lvl4pPr marL="1630363" indent="-231775">
              <a:defRPr>
                <a:solidFill>
                  <a:schemeClr val="tx1"/>
                </a:solidFill>
                <a:latin typeface="Calibri" pitchFamily="34" charset="0"/>
                <a:cs typeface="Arial" charset="0"/>
              </a:defRPr>
            </a:lvl4pPr>
            <a:lvl5pPr marL="2095500" indent="-231775">
              <a:defRPr>
                <a:solidFill>
                  <a:schemeClr val="tx1"/>
                </a:solidFill>
                <a:latin typeface="Calibri" pitchFamily="34" charset="0"/>
                <a:cs typeface="Arial" charset="0"/>
              </a:defRPr>
            </a:lvl5pPr>
            <a:lvl6pPr marL="2552700" indent="-231775" eaLnBrk="0" fontAlgn="base" hangingPunct="0">
              <a:spcBef>
                <a:spcPct val="0"/>
              </a:spcBef>
              <a:spcAft>
                <a:spcPct val="0"/>
              </a:spcAft>
              <a:defRPr>
                <a:solidFill>
                  <a:schemeClr val="tx1"/>
                </a:solidFill>
                <a:latin typeface="Calibri" pitchFamily="34" charset="0"/>
                <a:cs typeface="Arial" charset="0"/>
              </a:defRPr>
            </a:lvl6pPr>
            <a:lvl7pPr marL="3009900" indent="-231775" eaLnBrk="0" fontAlgn="base" hangingPunct="0">
              <a:spcBef>
                <a:spcPct val="0"/>
              </a:spcBef>
              <a:spcAft>
                <a:spcPct val="0"/>
              </a:spcAft>
              <a:defRPr>
                <a:solidFill>
                  <a:schemeClr val="tx1"/>
                </a:solidFill>
                <a:latin typeface="Calibri" pitchFamily="34" charset="0"/>
                <a:cs typeface="Arial" charset="0"/>
              </a:defRPr>
            </a:lvl7pPr>
            <a:lvl8pPr marL="3467100" indent="-231775" eaLnBrk="0" fontAlgn="base" hangingPunct="0">
              <a:spcBef>
                <a:spcPct val="0"/>
              </a:spcBef>
              <a:spcAft>
                <a:spcPct val="0"/>
              </a:spcAft>
              <a:defRPr>
                <a:solidFill>
                  <a:schemeClr val="tx1"/>
                </a:solidFill>
                <a:latin typeface="Calibri" pitchFamily="34" charset="0"/>
                <a:cs typeface="Arial" charset="0"/>
              </a:defRPr>
            </a:lvl8pPr>
            <a:lvl9pPr marL="3924300" indent="-231775" eaLnBrk="0" fontAlgn="base" hangingPunct="0">
              <a:spcBef>
                <a:spcPct val="0"/>
              </a:spcBef>
              <a:spcAft>
                <a:spcPct val="0"/>
              </a:spcAft>
              <a:defRPr>
                <a:solidFill>
                  <a:schemeClr val="tx1"/>
                </a:solidFill>
                <a:latin typeface="Calibri" pitchFamily="34" charset="0"/>
                <a:cs typeface="Arial" charset="0"/>
              </a:defRPr>
            </a:lvl9pPr>
          </a:lstStyle>
          <a:p>
            <a:pPr fontAlgn="base">
              <a:lnSpc>
                <a:spcPct val="150000"/>
              </a:lnSpc>
              <a:spcBef>
                <a:spcPct val="0"/>
              </a:spcBef>
              <a:spcAft>
                <a:spcPct val="0"/>
              </a:spcAft>
            </a:pPr>
            <a:fld id="{20648F53-FE81-4FCF-A90F-5339D5D628A1}" type="datetime1">
              <a:rPr lang="en-US" altLang="en-US" smtClean="0">
                <a:latin typeface="Arial" charset="0"/>
              </a:rPr>
              <a:pPr fontAlgn="base">
                <a:lnSpc>
                  <a:spcPct val="150000"/>
                </a:lnSpc>
                <a:spcBef>
                  <a:spcPct val="0"/>
                </a:spcBef>
                <a:spcAft>
                  <a:spcPct val="0"/>
                </a:spcAft>
              </a:pPr>
              <a:t>1/8/2015</a:t>
            </a:fld>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701675" y="4416425"/>
            <a:ext cx="5607050" cy="2670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a:t>
            </a:r>
            <a:r>
              <a:rPr lang="en-US" dirty="0" smtClean="0">
                <a:latin typeface="Arial" panose="020B0604020202020204" pitchFamily="34" charset="0"/>
                <a:cs typeface="Arial" panose="020B0604020202020204" pitchFamily="34" charset="0"/>
              </a:rPr>
              <a:t>B, cluster.</a:t>
            </a:r>
            <a:r>
              <a:rPr lang="en-US" b="1" dirty="0" smtClean="0">
                <a:latin typeface="Arial" panose="020B0604020202020204" pitchFamily="34" charset="0"/>
                <a:cs typeface="Arial" panose="020B0604020202020204" pitchFamily="34" charset="0"/>
              </a:rPr>
              <a:t/>
            </a:r>
            <a:br>
              <a:rPr lang="en-US" b="1"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marL="3235" eaLnBrk="1" fontAlgn="auto" hangingPunct="1">
              <a:lnSpc>
                <a:spcPct val="150000"/>
              </a:lnSpc>
              <a:spcBef>
                <a:spcPts val="0"/>
              </a:spcBef>
              <a:spcAft>
                <a:spcPts val="0"/>
              </a:spcAft>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the next slide.</a:t>
            </a:r>
            <a:endParaRPr lang="en-US" altLang="en-US" b="1" dirty="0" smtClean="0">
              <a:latin typeface="Arial" pitchFamily="34" charset="0"/>
              <a:cs typeface="Arial" pitchFamily="34"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8DF2A20-3A14-4620-B7B9-C0B7CDD10390}" type="slidenum">
              <a:rPr lang="en-US" altLang="en-US" smtClean="0"/>
              <a:pPr>
                <a:spcBef>
                  <a:spcPct val="0"/>
                </a:spcBef>
              </a:pPr>
              <a:t>16</a:t>
            </a:fld>
            <a:endParaRPr lang="en-US" altLang="en-US" smtClean="0"/>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D2DE71-0B9C-4F0A-B18E-D39F706751B3}"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xfrm>
            <a:off x="701675" y="4416425"/>
            <a:ext cx="5607050" cy="3051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smtClean="0">
                <a:latin typeface="Arial" charset="0"/>
                <a:cs typeface="Arial" charset="0"/>
              </a:rPr>
              <a:t>Topic 4</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Calculating Rates</a:t>
            </a:r>
          </a:p>
          <a:p>
            <a:pPr>
              <a:lnSpc>
                <a:spcPct val="150000"/>
              </a:lnSpc>
            </a:pPr>
            <a:endParaRPr lang="en-US" altLang="en-US" smtClean="0">
              <a:latin typeface="Arial" charset="0"/>
              <a:cs typeface="Arial" charset="0"/>
            </a:endParaRPr>
          </a:p>
          <a:p>
            <a:pPr>
              <a:lnSpc>
                <a:spcPct val="150000"/>
              </a:lnSpc>
            </a:pPr>
            <a:r>
              <a:rPr lang="en-US" altLang="en-US" b="1" smtClean="0">
                <a:latin typeface="Arial" charset="0"/>
                <a:cs typeface="Arial" charset="0"/>
              </a:rPr>
              <a:t>SAY</a:t>
            </a:r>
            <a:r>
              <a:rPr lang="en-US" altLang="en-US" smtClean="0">
                <a:latin typeface="Arial" charset="0"/>
                <a:cs typeface="Arial" charset="0"/>
              </a:rPr>
              <a:t>:</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Now, we will look at the formula for calculating rates.</a:t>
            </a:r>
          </a:p>
          <a:p>
            <a:pPr>
              <a:lnSpc>
                <a:spcPct val="150000"/>
              </a:lnSpc>
            </a:pPr>
            <a:endParaRPr lang="en-US" altLang="en-US" smtClean="0">
              <a:latin typeface="Arial" charset="0"/>
              <a:cs typeface="Arial" charset="0"/>
            </a:endParaRPr>
          </a:p>
          <a:p>
            <a:pPr>
              <a:lnSpc>
                <a:spcPct val="150000"/>
              </a:lnSpc>
            </a:pPr>
            <a:r>
              <a:rPr lang="en-US" altLang="en-US" b="1" smtClean="0">
                <a:latin typeface="Arial" charset="0"/>
                <a:cs typeface="Arial" charset="0"/>
              </a:rPr>
              <a:t>GO</a:t>
            </a:r>
            <a:r>
              <a:rPr lang="en-US" altLang="en-US" smtClean="0">
                <a:latin typeface="Arial" charset="0"/>
                <a:cs typeface="Arial" charset="0"/>
              </a:rPr>
              <a:t> to the next slide.</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8AC4774B-57B0-4662-AC18-FFED7B6469CA}" type="slidenum">
              <a:rPr lang="en-US" altLang="en-US" smtClean="0"/>
              <a:pPr/>
              <a:t>17</a:t>
            </a:fld>
            <a:endParaRPr lang="en-US"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xfrm>
            <a:off x="701675" y="4416425"/>
            <a:ext cx="5607050" cy="7089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 </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In epidemiology, we cannot stop at simply comparing the number of cases. We also need to compare rates.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Rates help us compare health problems among different populations that include two or more groups who differ by a selected characteristic. For example, we might compare persons who had not eaten at a particular restaurant for a particular meal with persons who had eaten at that restaurant for that meal and look for cases of foodborne illness. Or, we might compare men with women for how often they display a certain risky behavior — driving intoxicated, for example.</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By comparing population characteristics, we can observe more clearly what factors might be associated with a health event, such as what might be making persons ill. We can then determine what actions to take, such as facilitating programs and activities that support health or prevent more persons from becoming ill.</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Rates also help us determine unusual activity by comparing a baseline rate of disease or condition with a current event, such as whether a spike or decline in influenza reports are greater than or less than what is typically expected.</a:t>
            </a:r>
          </a:p>
          <a:p>
            <a:pPr>
              <a:lnSpc>
                <a:spcPct val="150000"/>
              </a:lnSpc>
            </a:pPr>
            <a:r>
              <a:rPr lang="en-US" altLang="en-US" smtClean="0">
                <a:latin typeface="Arial" charset="0"/>
                <a:cs typeface="Arial" charset="0"/>
              </a:rPr>
              <a:t> </a:t>
            </a:r>
          </a:p>
          <a:p>
            <a:pPr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next slide.</a:t>
            </a:r>
            <a:endParaRPr lang="en-US" alt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55B73817-3FFF-493C-AD7E-893AFC0B10A8}" type="slidenum">
              <a:rPr lang="en-US" altLang="en-US" smtClean="0"/>
              <a:pPr/>
              <a:t>18</a:t>
            </a:fld>
            <a:endParaRPr lang="en-US"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6403975"/>
          </a:xfrm>
        </p:spPr>
        <p:txBody>
          <a:bodyPr/>
          <a:lstStyle/>
          <a:p>
            <a:pPr>
              <a:lnSpc>
                <a:spcPct val="150000"/>
              </a:lnSpc>
              <a:defRPr/>
            </a:pPr>
            <a:r>
              <a:rPr lang="en-US" altLang="en-US" b="1" dirty="0" smtClean="0">
                <a:latin typeface="Arial" panose="020B0604020202020204" pitchFamily="34" charset="0"/>
                <a:cs typeface="Arial" panose="020B0604020202020204" pitchFamily="34" charset="0"/>
              </a:rPr>
              <a:t>SAY</a:t>
            </a:r>
            <a:r>
              <a:rPr lang="en-US" altLang="en-US" dirty="0" smtClean="0">
                <a:latin typeface="Arial" panose="020B0604020202020204" pitchFamily="34" charset="0"/>
                <a:cs typeface="Arial" panose="020B0604020202020204" pitchFamily="34" charset="0"/>
              </a:rPr>
              <a:t>:</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To calculate a rate, we first need to determine the frequency of disease, which includes </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number of cases of the illness or condition we are counting,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size of the population at risk, and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period during which we are calculating the rate.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After the frequency of disease is identified, the illness rate is calculated by dividing the number of cases of disease for the selected period by the size of the population at risk for that same period. Then, that number is multiplied by 100.</a:t>
            </a:r>
          </a:p>
          <a:p>
            <a:pPr>
              <a:lnSpc>
                <a:spcPct val="150000"/>
              </a:lnSpc>
              <a:defRPr/>
            </a:pPr>
            <a:r>
              <a:rPr lang="en-US" altLang="en-US" dirty="0" smtClean="0">
                <a:latin typeface="Arial" panose="020B0604020202020204" pitchFamily="34" charset="0"/>
                <a:cs typeface="Arial" panose="020B0604020202020204" pitchFamily="34" charset="0"/>
              </a:rPr>
              <a:t> </a:t>
            </a:r>
          </a:p>
          <a:p>
            <a:pPr>
              <a:lnSpc>
                <a:spcPct val="150000"/>
              </a:lnSpc>
              <a:defRPr/>
            </a:pPr>
            <a:r>
              <a:rPr lang="en-US" altLang="en-US" dirty="0" smtClean="0">
                <a:latin typeface="Arial" panose="020B0604020202020204" pitchFamily="34" charset="0"/>
                <a:cs typeface="Arial" panose="020B0604020202020204" pitchFamily="34" charset="0"/>
              </a:rPr>
              <a:t>This formula provides the number of cases as a percentage of the population for a given period.</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Instructor note: </a:t>
            </a:r>
            <a:r>
              <a:rPr lang="en-US" altLang="en-US" dirty="0" smtClean="0">
                <a:latin typeface="Arial" panose="020B0604020202020204" pitchFamily="34" charset="0"/>
                <a:cs typeface="Arial" panose="020B0604020202020204" pitchFamily="34" charset="0"/>
              </a:rPr>
              <a:t>Provide examples of populations at risk from your own experience.&gt;</a:t>
            </a:r>
          </a:p>
          <a:p>
            <a:pPr>
              <a:lnSpc>
                <a:spcPct val="150000"/>
              </a:lnSpc>
              <a:defRPr/>
            </a:pPr>
            <a:endParaRPr lang="en-US" dirty="0" smtClean="0">
              <a:latin typeface="Arial" panose="020B0604020202020204" pitchFamily="34" charset="0"/>
              <a:cs typeface="Arial" panose="020B0604020202020204" pitchFamily="34" charset="0"/>
            </a:endParaRP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endParaRPr lang="en-US" dirty="0">
              <a:latin typeface="Arial" panose="020B0604020202020204" pitchFamily="34" charset="0"/>
              <a:cs typeface="Arial" panose="020B0604020202020204" pitchFamily="34" charset="0"/>
            </a:endParaRPr>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4B774F78-6C3E-437C-A554-E2DA9DDDF1AC}" type="slidenum">
              <a:rPr lang="en-US" altLang="en-US" smtClean="0"/>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xfrm>
            <a:off x="701675" y="4416425"/>
            <a:ext cx="5607050" cy="30210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smtClean="0">
                <a:solidFill>
                  <a:srgbClr val="000000"/>
                </a:solidFill>
                <a:latin typeface="Arial" charset="0"/>
                <a:cs typeface="Arial" charset="0"/>
              </a:rPr>
              <a:t>This course is a basic overview of epidemiology. </a:t>
            </a:r>
          </a:p>
          <a:p>
            <a:pPr eaLnBrk="1" hangingPunct="1">
              <a:lnSpc>
                <a:spcPct val="150000"/>
              </a:lnSpc>
              <a:spcBef>
                <a:spcPct val="0"/>
              </a:spcBef>
            </a:pPr>
            <a:endParaRPr lang="en-US" altLang="en-US" smtClean="0">
              <a:solidFill>
                <a:srgbClr val="000000"/>
              </a:solidFill>
              <a:latin typeface="Arial" charset="0"/>
              <a:cs typeface="Arial" charset="0"/>
            </a:endParaRPr>
          </a:p>
          <a:p>
            <a:pPr eaLnBrk="1" hangingPunct="1">
              <a:lnSpc>
                <a:spcPct val="150000"/>
              </a:lnSpc>
              <a:spcBef>
                <a:spcPct val="0"/>
              </a:spcBef>
            </a:pPr>
            <a:r>
              <a:rPr lang="en-US" altLang="en-US" smtClean="0">
                <a:latin typeface="Arial" charset="0"/>
                <a:cs typeface="Arial" charset="0"/>
              </a:rPr>
              <a:t>In today’s session, we will define epidemiology and explain the role of the epidemiologist in public health. We will learn how epidemiologists characterize public health problems and the steps an epidemiologist undertakes when investigating a disease outbreak.</a:t>
            </a:r>
            <a:br>
              <a:rPr lang="en-US" altLang="en-US" smtClean="0">
                <a:latin typeface="Arial" charset="0"/>
                <a:cs typeface="Arial" charset="0"/>
              </a:rPr>
            </a:br>
            <a:r>
              <a:rPr lang="en-US" altLang="en-US" smtClean="0">
                <a:latin typeface="Arial" charset="0"/>
                <a:cs typeface="Arial" charset="0"/>
              </a:rPr>
              <a:t> </a:t>
            </a:r>
          </a:p>
          <a:p>
            <a:pPr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next slide.</a:t>
            </a:r>
            <a:endParaRPr lang="en-US" altLang="en-US" b="1" smtClean="0">
              <a:latin typeface="Arial" charset="0"/>
              <a:cs typeface="Arial" charset="0"/>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BDED99C-3D31-43C6-90CA-578A0C0FEAA4}" type="slidenum">
              <a:rPr lang="en-US" altLang="en-US" smtClean="0"/>
              <a:pPr>
                <a:spcBef>
                  <a:spcPct val="0"/>
                </a:spcBef>
              </a:pPr>
              <a:t>2</a:t>
            </a:fld>
            <a:endParaRPr lang="en-US" altLang="en-US" smtClean="0"/>
          </a:p>
        </p:txBody>
      </p:sp>
      <p:sp>
        <p:nvSpPr>
          <p:cNvPr id="6246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2EDDE97-22A2-40B4-890B-2865F6793266}"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xfrm>
            <a:off x="701675" y="4418013"/>
            <a:ext cx="5607050" cy="11964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Let’s look at an example of how the rates were calculated in an actual case of unexplained pneumonia.</a:t>
            </a:r>
            <a:br>
              <a:rPr lang="en-US" altLang="en-US"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timeline animation to begin.&gt;</a:t>
            </a:r>
          </a:p>
          <a:p>
            <a:pPr eaLnBrk="1" hangingPunct="1">
              <a:lnSpc>
                <a:spcPct val="150000"/>
              </a:lnSpc>
              <a:spcBef>
                <a:spcPct val="0"/>
              </a:spcBef>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Members of the American Legion gathered for the annual American Legion Convention held July 21 through 24, 1976, in Philadelphia.</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Soon after the convention began, a substantial number of attendees were admitted to hospital emergency departments or were examined in doctors’ offices with acute onset of fever, chills, headache, malaise, dry cough, and muscle pain.</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timeline animation to continue.&gt;</a:t>
            </a:r>
          </a:p>
          <a:p>
            <a:pPr eaLnBrk="1" hangingPunct="1">
              <a:lnSpc>
                <a:spcPct val="150000"/>
              </a:lnSpc>
              <a:spcBef>
                <a:spcPct val="0"/>
              </a:spcBef>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More troublesome is that during July 26 to August 1, a total of 18 conventioneers died, reportedly from pneumonia.</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timeline animation to continue.&gt;</a:t>
            </a:r>
          </a:p>
          <a:p>
            <a:pPr eaLnBrk="1" hangingPunct="1">
              <a:lnSpc>
                <a:spcPct val="150000"/>
              </a:lnSpc>
              <a:spcBef>
                <a:spcPct val="0"/>
              </a:spcBef>
            </a:pPr>
            <a:r>
              <a:rPr lang="en-US" altLang="en-US" b="1" smtClean="0">
                <a:latin typeface="Arial" charset="0"/>
                <a:cs typeface="Arial" charset="0"/>
              </a:rPr>
              <a:t/>
            </a:r>
            <a:br>
              <a:rPr lang="en-US" altLang="en-US" b="1"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On the morning of August 2, a nurse at a veterans’ hospital in Philadelphia called CDC to report cases of severe respiratory illness among convention attendees.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timeline animation to continue.&gt;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Subsequent conversations that day with public health officials uncovered an additional 71 cases among persons who had attended the convention.</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The goal was to find out why these conventioneers were becoming ill and, in some cases, dying.</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GO </a:t>
            </a:r>
            <a:r>
              <a:rPr lang="en-US" altLang="en-US" smtClean="0">
                <a:latin typeface="Arial" charset="0"/>
                <a:cs typeface="Arial" charset="0"/>
              </a:rPr>
              <a:t>to next slide.</a:t>
            </a: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5A4B91F-B63D-4120-BB93-D27D92BD5DE0}" type="slidenum">
              <a:rPr lang="en-US" altLang="en-US" smtClean="0"/>
              <a:pPr>
                <a:spcBef>
                  <a:spcPct val="0"/>
                </a:spcBef>
              </a:pPr>
              <a:t>20</a:t>
            </a:fld>
            <a:endParaRPr lang="en-US" altLang="en-US" smtClean="0"/>
          </a:p>
        </p:txBody>
      </p:sp>
      <p:sp>
        <p:nvSpPr>
          <p:cNvPr id="8090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A8D65E5-A53E-46E9-AC57-4C4F3417632E}"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xfrm>
            <a:off x="750888" y="4295775"/>
            <a:ext cx="5503862" cy="7058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
            </a:r>
            <a:br>
              <a:rPr lang="en-US" altLang="en-US"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These cases of unexplained pneumonia were investigated and subsequently given the name Legionnaires’ disease because of the association with attendance at the American Legion Convention during July 1976.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This chart depicts how CDC investigators focused on a particular hotel as the possible source of the outbreak because that was a common factor among all of the ill men. The investigators wanted to find out if any trends existed by age group among hotel guests who became ill. Here you can see the three elements that constituted the epidemiologic rates.</a:t>
            </a:r>
          </a:p>
          <a:p>
            <a:pPr eaLnBrk="1" hangingPunct="1">
              <a:lnSpc>
                <a:spcPct val="150000"/>
              </a:lnSpc>
              <a:spcBef>
                <a:spcPct val="0"/>
              </a:spcBef>
            </a:pPr>
            <a:r>
              <a:rPr lang="en-US" altLang="en-US" smtClean="0">
                <a:latin typeface="Arial" charset="0"/>
                <a:cs typeface="Arial" charset="0"/>
              </a:rPr>
              <a:t> </a:t>
            </a: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Disease frequency — the number who became ill.</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The unit size of the population.</a:t>
            </a:r>
          </a:p>
          <a:p>
            <a:pPr eaLnBrk="1" hangingPunct="1">
              <a:lnSpc>
                <a:spcPct val="150000"/>
              </a:lnSpc>
              <a:spcBef>
                <a:spcPct val="0"/>
              </a:spcBef>
            </a:pPr>
            <a:r>
              <a:rPr lang="en-US" altLang="en-US" smtClean="0">
                <a:latin typeface="Arial" charset="0"/>
                <a:cs typeface="Arial" charset="0"/>
              </a:rPr>
              <a:t> </a:t>
            </a: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And the selected time of interest.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0E7A475B-D4F2-4D32-B98B-149BEC44F3E7}" type="slidenum">
              <a:rPr lang="en-US" altLang="en-US" smtClean="0"/>
              <a:pPr>
                <a:spcBef>
                  <a:spcPct val="0"/>
                </a:spcBef>
              </a:pPr>
              <a:t>21</a:t>
            </a:fld>
            <a:endParaRPr lang="en-US" altLang="en-US" smtClean="0"/>
          </a:p>
        </p:txBody>
      </p:sp>
      <p:sp>
        <p:nvSpPr>
          <p:cNvPr id="8192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E93F4A2-4D8A-4C61-8589-7E97446D07EA}"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xfrm>
            <a:off x="701675" y="4416425"/>
            <a:ext cx="5607050" cy="7318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We can calculate the rate at which each age group became ill after staying at or attending a meeting at Hotel A during the convention by using a basic formula.</a:t>
            </a:r>
          </a:p>
          <a:p>
            <a:pPr eaLnBrk="1" hangingPunct="1">
              <a:lnSpc>
                <a:spcPct val="150000"/>
              </a:lnSpc>
              <a:spcBef>
                <a:spcPct val="0"/>
              </a:spcBef>
            </a:pPr>
            <a:r>
              <a:rPr lang="en-US" altLang="en-US" smtClean="0">
                <a:latin typeface="Arial" charset="0"/>
                <a:cs typeface="Arial" charset="0"/>
              </a:rPr>
              <a:t> </a:t>
            </a: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a:t>
            </a:r>
            <a:r>
              <a:rPr lang="en-US" altLang="en-US" smtClean="0">
                <a:latin typeface="Arial" charset="0"/>
                <a:cs typeface="Arial" charset="0"/>
              </a:rPr>
              <a:t> Among which age group did the largest number become ill?&gt;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highlighted answer to appear.&gt;</a:t>
            </a:r>
            <a:br>
              <a:rPr lang="en-US" altLang="en-US"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Those aged 50 to 59 years.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a:t>
            </a:r>
            <a:r>
              <a:rPr lang="en-US" altLang="en-US" smtClean="0">
                <a:latin typeface="Arial" charset="0"/>
                <a:cs typeface="Arial" charset="0"/>
              </a:rPr>
              <a:t> Which age group had the highest rate of persons becoming ill?&gt;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highlighted answer to appear.&gt;</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Those aged 70 years or older.</a:t>
            </a:r>
          </a:p>
          <a:p>
            <a:pPr eaLnBrk="1" hangingPunct="1">
              <a:lnSpc>
                <a:spcPct val="150000"/>
              </a:lnSpc>
              <a:spcBef>
                <a:spcPct val="0"/>
              </a:spcBef>
            </a:pP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At times, raw numbers can tell you valuable information. However, as you can see displayed in this table, without examining the rates associated with those raw numbers, those data can be misleading.</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the next slide.</a:t>
            </a:r>
          </a:p>
        </p:txBody>
      </p:sp>
      <p:sp>
        <p:nvSpPr>
          <p:cNvPr id="82948"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D1EEC36-E5E1-4418-9546-4C3B8C6A672C}" type="datetime1">
              <a:rPr lang="en-US" altLang="en-US" smtClean="0"/>
              <a:pPr fontAlgn="base">
                <a:spcBef>
                  <a:spcPct val="0"/>
                </a:spcBef>
                <a:spcAft>
                  <a:spcPct val="0"/>
                </a:spcAft>
                <a:defRPr/>
              </a:pPr>
              <a:t>1/8/2015</a:t>
            </a:fld>
            <a:endParaRPr lang="en-US" altLang="en-US" dirty="0" smtClean="0"/>
          </a:p>
        </p:txBody>
      </p:sp>
      <p:sp>
        <p:nvSpPr>
          <p:cNvPr id="993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7F7E5D2-AFC4-416E-8EAA-F91EF8D5DF40}" type="slidenum">
              <a:rPr lang="en-US" altLang="en-US" smtClean="0"/>
              <a:pPr>
                <a:spcBef>
                  <a:spcPct val="0"/>
                </a:spcBef>
              </a:pPr>
              <a:t>22</a:t>
            </a:fld>
            <a:endParaRPr lang="en-US"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xfrm>
            <a:off x="701675" y="4416425"/>
            <a:ext cx="5607050" cy="2670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a:t>
            </a:r>
            <a:r>
              <a:rPr lang="en-US" altLang="en-US" dirty="0" smtClean="0">
                <a:latin typeface="Arial" pitchFamily="34" charset="0"/>
                <a:cs typeface="Arial" pitchFamily="34" charset="0"/>
              </a:rPr>
              <a:t>B, the number of cases of the illness.</a:t>
            </a:r>
            <a:br>
              <a:rPr lang="en-US" altLang="en-US" dirty="0" smtClean="0">
                <a:latin typeface="Arial" pitchFamily="34" charset="0"/>
                <a:cs typeface="Arial" pitchFamily="34" charset="0"/>
              </a:rPr>
            </a:br>
            <a:endParaRPr lang="en-US" altLang="en-US"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the next slide.</a:t>
            </a:r>
            <a:endParaRPr lang="en-US" altLang="en-US" b="1" dirty="0" smtClean="0">
              <a:latin typeface="Arial" pitchFamily="34" charset="0"/>
              <a:cs typeface="Arial" pitchFamily="34" charset="0"/>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FA44364-78EB-4BD4-827C-EE46FC12D537}" type="slidenum">
              <a:rPr lang="en-US" altLang="en-US" smtClean="0"/>
              <a:pPr>
                <a:spcBef>
                  <a:spcPct val="0"/>
                </a:spcBef>
              </a:pPr>
              <a:t>23</a:t>
            </a:fld>
            <a:endParaRPr lang="en-US" altLang="en-US" smtClean="0"/>
          </a:p>
        </p:txBody>
      </p:sp>
      <p:sp>
        <p:nvSpPr>
          <p:cNvPr id="8499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7D2DE71-0B9C-4F0A-B18E-D39F706751B3}"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xfrm>
            <a:off x="701675" y="4416425"/>
            <a:ext cx="5607050" cy="259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4	</a:t>
            </a:r>
          </a:p>
          <a:p>
            <a:pPr defTabSz="928688" eaLnBrk="1" hangingPunct="1">
              <a:lnSpc>
                <a:spcPct val="150000"/>
              </a:lnSpc>
              <a:spcBef>
                <a:spcPct val="0"/>
              </a:spcBef>
            </a:pPr>
            <a:endParaRPr lang="en-US" altLang="en-US"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Epidemiology Approach and Methods</a:t>
            </a:r>
          </a:p>
          <a:p>
            <a:pPr defTabSz="928688"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Next, we will learn about experimental and observational epidemiology.</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D86E765-5104-4DFE-9AA7-F2C78AB59697}" type="slidenum">
              <a:rPr lang="en-US" altLang="en-US" smtClean="0"/>
              <a:pPr>
                <a:spcBef>
                  <a:spcPct val="0"/>
                </a:spcBef>
              </a:pPr>
              <a:t>24</a:t>
            </a:fld>
            <a:endParaRPr lang="en-US" altLang="en-US" smtClean="0"/>
          </a:p>
        </p:txBody>
      </p:sp>
      <p:sp>
        <p:nvSpPr>
          <p:cNvPr id="8602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987EFF7-A798-4B9A-A5EC-89CBDF9F4E04}"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7013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2813"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Now, let’s examine the different types of epidemiology studies.</a:t>
            </a:r>
          </a:p>
          <a:p>
            <a:pPr defTabSz="912813" eaLnBrk="1" hangingPunct="1">
              <a:lnSpc>
                <a:spcPct val="150000"/>
              </a:lnSpc>
              <a:spcBef>
                <a:spcPct val="0"/>
              </a:spcBef>
            </a:pPr>
            <a:endParaRPr lang="en-US" altLang="en-US" smtClean="0">
              <a:latin typeface="Arial" charset="0"/>
              <a:cs typeface="Arial" charset="0"/>
            </a:endParaRPr>
          </a:p>
          <a:p>
            <a:pPr defTabSz="912813">
              <a:lnSpc>
                <a:spcPct val="150000"/>
              </a:lnSpc>
            </a:pPr>
            <a:r>
              <a:rPr lang="en-US" altLang="en-US" smtClean="0">
                <a:latin typeface="Arial" charset="0"/>
                <a:cs typeface="Arial" charset="0"/>
              </a:rPr>
              <a:t>In an experimental</a:t>
            </a:r>
            <a:r>
              <a:rPr lang="en-US" altLang="en-US" b="1" smtClean="0">
                <a:latin typeface="Arial" charset="0"/>
                <a:cs typeface="Arial" charset="0"/>
              </a:rPr>
              <a:t> </a:t>
            </a:r>
            <a:r>
              <a:rPr lang="en-US" altLang="en-US" smtClean="0">
                <a:latin typeface="Arial" charset="0"/>
                <a:cs typeface="Arial" charset="0"/>
              </a:rPr>
              <a:t>study, the investigators can control certain factors within the study from the beginning. An example of this type is a vaccine efficacy trial that might be conducted by the National Institutes of Health. In such a trial, the investigators randomly control who receives the test vaccine and who does not among a limited group of participants; they then observe the outcome to determine if it should to be used more widely.</a:t>
            </a:r>
          </a:p>
          <a:p>
            <a:pPr defTabSz="912813">
              <a:lnSpc>
                <a:spcPct val="150000"/>
              </a:lnSpc>
            </a:pPr>
            <a:endParaRPr lang="en-US" altLang="en-US" smtClean="0">
              <a:latin typeface="Arial" charset="0"/>
              <a:cs typeface="Arial" charset="0"/>
            </a:endParaRPr>
          </a:p>
          <a:p>
            <a:pPr defTabSz="912813">
              <a:lnSpc>
                <a:spcPct val="150000"/>
              </a:lnSpc>
            </a:pPr>
            <a:r>
              <a:rPr lang="en-US" altLang="en-US" smtClean="0">
                <a:latin typeface="Arial" charset="0"/>
                <a:cs typeface="Arial" charset="0"/>
              </a:rPr>
              <a:t>In an observational</a:t>
            </a:r>
            <a:r>
              <a:rPr lang="en-US" altLang="en-US" b="1" smtClean="0">
                <a:latin typeface="Arial" charset="0"/>
                <a:cs typeface="Arial" charset="0"/>
              </a:rPr>
              <a:t> </a:t>
            </a:r>
            <a:r>
              <a:rPr lang="en-US" altLang="en-US" smtClean="0">
                <a:latin typeface="Arial" charset="0"/>
                <a:cs typeface="Arial" charset="0"/>
              </a:rPr>
              <a:t>study, the epidemiologist does not control the circumstances. These studies can be further subdivided into descriptive</a:t>
            </a:r>
            <a:r>
              <a:rPr lang="en-US" altLang="en-US" b="1" smtClean="0">
                <a:latin typeface="Arial" charset="0"/>
                <a:cs typeface="Arial" charset="0"/>
              </a:rPr>
              <a:t> </a:t>
            </a:r>
            <a:r>
              <a:rPr lang="en-US" altLang="en-US" smtClean="0">
                <a:latin typeface="Arial" charset="0"/>
                <a:cs typeface="Arial" charset="0"/>
              </a:rPr>
              <a:t>and analytic. </a:t>
            </a:r>
          </a:p>
          <a:p>
            <a:pPr defTabSz="912813">
              <a:lnSpc>
                <a:spcPct val="150000"/>
              </a:lnSpc>
            </a:pPr>
            <a:endParaRPr lang="en-US" altLang="en-US"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Descriptive epidemiology is the more basic of these categories and is fundamental to what epidemiologists do. In a descriptive study, the epidemiologist collects information that characterizes and summarizes the health event or problem. </a:t>
            </a:r>
          </a:p>
          <a:p>
            <a:pPr defTabSz="912813" eaLnBrk="1" hangingPunct="1">
              <a:lnSpc>
                <a:spcPct val="150000"/>
              </a:lnSpc>
              <a:spcBef>
                <a:spcPct val="0"/>
              </a:spcBef>
            </a:pPr>
            <a:endParaRPr lang="en-US" altLang="en-US" smtClean="0">
              <a:latin typeface="Arial" charset="0"/>
              <a:cs typeface="Arial" charset="0"/>
            </a:endParaRPr>
          </a:p>
          <a:p>
            <a:pPr defTabSz="912813" eaLnBrk="1" hangingPunct="1">
              <a:lnSpc>
                <a:spcPct val="150000"/>
              </a:lnSpc>
              <a:spcBef>
                <a:spcPct val="0"/>
              </a:spcBef>
            </a:pPr>
            <a:r>
              <a:rPr lang="en-US" altLang="en-US" smtClean="0">
                <a:latin typeface="Arial" charset="0"/>
                <a:cs typeface="Arial" charset="0"/>
              </a:rPr>
              <a:t>In the analytic study, the epidemiologist relies on comparisons between different groups to determine the role of different causative conditions or risk factors.</a:t>
            </a:r>
          </a:p>
          <a:p>
            <a:pPr defTabSz="912813">
              <a:lnSpc>
                <a:spcPct val="150000"/>
              </a:lnSpc>
            </a:pPr>
            <a:endParaRPr lang="en-US" altLang="en-US" smtClean="0">
              <a:latin typeface="Arial" charset="0"/>
              <a:cs typeface="Arial" charset="0"/>
            </a:endParaRPr>
          </a:p>
          <a:p>
            <a:pPr defTabSz="912813"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2607359A-3819-4E6B-877B-7F8D2C9DE6D2}" type="slidenum">
              <a:rPr lang="en-US" altLang="en-US" smtClean="0"/>
              <a:pPr>
                <a:spcBef>
                  <a:spcPct val="0"/>
                </a:spcBef>
              </a:pPr>
              <a:t>25</a:t>
            </a:fld>
            <a:endParaRPr lang="en-US" altLang="en-US" smtClean="0"/>
          </a:p>
        </p:txBody>
      </p:sp>
      <p:sp>
        <p:nvSpPr>
          <p:cNvPr id="5" name="Date Placeholder 4"/>
          <p:cNvSpPr>
            <a:spLocks noGrp="1"/>
          </p:cNvSpPr>
          <p:nvPr>
            <p:ph type="dt" sz="quarter" idx="1"/>
          </p:nvPr>
        </p:nvSpPr>
        <p:spPr/>
        <p:txBody>
          <a:bodyPr/>
          <a:lstStyle/>
          <a:p>
            <a:pPr>
              <a:defRPr/>
            </a:pPr>
            <a:fld id="{C6062E75-75C0-4C7C-BAB1-732C46EDA300}" type="datetime1">
              <a:rPr lang="en-US" smtClean="0"/>
              <a:pPr>
                <a:defRPr/>
              </a:pPr>
              <a:t>1/8/2015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xfrm>
            <a:off x="701675" y="4416425"/>
            <a:ext cx="5607050" cy="50323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Time, place, and person is the mantra of the epidemiologist. Another way of comparing descriptive and analytic epidemiology is to say that, during the descriptive process, we are concerned with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when the population was affected,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where</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they were affected, and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who specifically was affected.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From the observations gathered during the descriptive process, a hypothesis is generated about the causes of observed patterns and the factors that increase risk for disease or injury.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To test a hypothesis, epidemiologists must use an analytic epidemiology process in which they ask how and why the population was affected.</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B1C3939-60FF-49CF-B4E5-BBC77C64A65C}" type="slidenum">
              <a:rPr lang="en-US" altLang="en-US" smtClean="0"/>
              <a:pPr>
                <a:spcBef>
                  <a:spcPct val="0"/>
                </a:spcBef>
              </a:pPr>
              <a:t>26</a:t>
            </a:fld>
            <a:endParaRPr lang="en-US" altLang="en-US" smtClean="0"/>
          </a:p>
        </p:txBody>
      </p:sp>
      <p:sp>
        <p:nvSpPr>
          <p:cNvPr id="8704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7B4E3E2-CACC-4FA6-9B2D-9FEEB85453BD}"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701675" y="4416425"/>
            <a:ext cx="5607050" cy="5260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p>
          <a:p>
            <a:pPr>
              <a:lnSpc>
                <a:spcPct val="150000"/>
              </a:lnSpc>
            </a:pPr>
            <a:endParaRPr lang="en-US" altLang="en-US" b="1" smtClean="0">
              <a:latin typeface="Arial" charset="0"/>
              <a:cs typeface="Arial" charset="0"/>
            </a:endParaRPr>
          </a:p>
          <a:p>
            <a:pPr>
              <a:lnSpc>
                <a:spcPct val="150000"/>
              </a:lnSpc>
            </a:pPr>
            <a:r>
              <a:rPr lang="en-US" altLang="en-US" smtClean="0">
                <a:latin typeface="Arial" charset="0"/>
                <a:cs typeface="Arial" charset="0"/>
              </a:rPr>
              <a:t>Let’s look at an example.</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In 1982, an epidemiologist in the Georgia Department of Public Health became interested in the number of deaths associated with farm tractors. He determined he could examine this problem by using readily available data — death certificate records that were included in an existing surveillance system. He obtained the death certificate records for all deaths that had occurred in Georgia during 1971 through 1981 that were associated with farm tractor incidents.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After collecting the data, he used the information to describe the problem in terms of time, place, and person and then generated a hypothesis for further study. We’ll talk about his hypothesis in a moment, but first let’s look at the descriptive epidemiology.</a:t>
            </a:r>
          </a:p>
          <a:p>
            <a:pPr>
              <a:lnSpc>
                <a:spcPct val="150000"/>
              </a:lnSpc>
            </a:pPr>
            <a:endParaRPr lang="en-US" altLang="en-US" smtClean="0">
              <a:latin typeface="Arial" charset="0"/>
              <a:cs typeface="Arial" charset="0"/>
            </a:endParaRPr>
          </a:p>
          <a:p>
            <a:pPr>
              <a:lnSpc>
                <a:spcPct val="150000"/>
              </a:lnSpc>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11D36EAC-717E-4ACC-AA70-798A27D7A739}" type="slidenum">
              <a:rPr lang="en-US" altLang="en-US" smtClean="0"/>
              <a:pPr/>
              <a:t>27</a:t>
            </a:fld>
            <a:endParaRPr lang="en-US"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xfrm>
            <a:off x="701675" y="4416425"/>
            <a:ext cx="5607050" cy="785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t>
            </a:r>
            <a:endParaRPr lang="en-US" altLang="en-US" smtClean="0">
              <a:latin typeface="Arial" charset="0"/>
              <a:cs typeface="Arial" charset="0"/>
            </a:endParaRPr>
          </a:p>
          <a:p>
            <a:pPr>
              <a:lnSpc>
                <a:spcPct val="150000"/>
              </a:lnSpc>
            </a:pPr>
            <a:r>
              <a:rPr lang="en-US" altLang="en-US" smtClean="0">
                <a:latin typeface="Arial" charset="0"/>
                <a:cs typeface="Arial" charset="0"/>
              </a:rPr>
              <a:t>This graph describes the when for 166 of the farm tractor-associated deaths. We can examine the data by looking at the time of day when the deaths occurred.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What inferences can we make from this graph?</a:t>
            </a:r>
          </a:p>
          <a:p>
            <a:pPr>
              <a:lnSpc>
                <a:spcPct val="150000"/>
              </a:lnSpc>
            </a:pPr>
            <a:r>
              <a:rPr lang="en-US" altLang="en-US" b="1" i="1" smtClean="0">
                <a:latin typeface="Arial" charset="0"/>
                <a:cs typeface="Arial" charset="0"/>
              </a:rPr>
              <a:t> </a:t>
            </a:r>
            <a:endParaRPr lang="en-US" altLang="en-US" smtClean="0">
              <a:latin typeface="Arial" charset="0"/>
              <a:cs typeface="Arial" charset="0"/>
            </a:endParaRPr>
          </a:p>
          <a:p>
            <a:pPr>
              <a:lnSpc>
                <a:spcPct val="150000"/>
              </a:lnSpc>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the first two arrows to appear.&gt;</a:t>
            </a:r>
          </a:p>
          <a:p>
            <a:pPr>
              <a:lnSpc>
                <a:spcPct val="150000"/>
              </a:lnSpc>
            </a:pPr>
            <a:r>
              <a:rPr lang="en-US" altLang="en-US" b="1" smtClean="0">
                <a:latin typeface="Arial" charset="0"/>
                <a:cs typeface="Arial" charset="0"/>
              </a:rPr>
              <a:t/>
            </a:r>
            <a:br>
              <a:rPr lang="en-US" altLang="en-US" b="1"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Peaks in deaths occurred just before lunch and during late afternoon.</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the third arrow to appear.&gt;</a:t>
            </a:r>
          </a:p>
          <a:p>
            <a:pPr>
              <a:lnSpc>
                <a:spcPct val="150000"/>
              </a:lnSpc>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A decrease in deaths occurred from noon to 1:00 p.m.</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We can infer that deaths occur when farmers are probably most fatigued right before lunch, which might lead to the increase in deaths in late morning. More deaths occur in late afternoon when children are home from school. Conversely, fewer deaths occur while the farmers are probably eating their lunch.</a:t>
            </a:r>
          </a:p>
          <a:p>
            <a:pPr>
              <a:lnSpc>
                <a:spcPct val="150000"/>
              </a:lnSpc>
            </a:pPr>
            <a:r>
              <a:rPr lang="en-US" altLang="en-US" smtClean="0">
                <a:latin typeface="Arial" charset="0"/>
                <a:cs typeface="Arial" charset="0"/>
              </a:rPr>
              <a:t> </a:t>
            </a:r>
          </a:p>
          <a:p>
            <a:pPr>
              <a:lnSpc>
                <a:spcPct val="150000"/>
              </a:lnSpc>
            </a:pPr>
            <a:r>
              <a:rPr lang="en-US" altLang="en-US" b="1" smtClean="0">
                <a:latin typeface="Arial" charset="0"/>
                <a:cs typeface="Arial" charset="0"/>
              </a:rPr>
              <a:t>GO </a:t>
            </a:r>
            <a:r>
              <a:rPr lang="en-US" altLang="en-US" smtClean="0">
                <a:latin typeface="Arial" charset="0"/>
                <a:cs typeface="Arial" charset="0"/>
              </a:rPr>
              <a:t>to next slide.</a:t>
            </a:r>
            <a:endParaRPr lang="en-US" altLang="en-US" b="1" smtClean="0">
              <a:latin typeface="Arial" charset="0"/>
              <a:cs typeface="Arial" charset="0"/>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B055F80-DBF7-4FC4-831C-12A7425D1E94}" type="slidenum">
              <a:rPr lang="en-US" altLang="en-US" smtClean="0"/>
              <a:pPr>
                <a:spcBef>
                  <a:spcPct val="0"/>
                </a:spcBef>
              </a:pPr>
              <a:t>28</a:t>
            </a:fld>
            <a:endParaRPr lang="en-US" altLang="en-US" smtClean="0"/>
          </a:p>
        </p:txBody>
      </p:sp>
      <p:sp>
        <p:nvSpPr>
          <p:cNvPr id="8806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5E2B059-B741-4B70-84FE-A8F80AFFBF06}"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xfrm>
            <a:off x="701675" y="4418013"/>
            <a:ext cx="5607050" cy="10288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graph describes the who. It indicates the number of deaths by age group.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What else can you infer from this graph?</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animation to appear.&gt;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An increase in the number of deaths occurred among older persons, which again, is part of the descriptive analysis.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By analyzing these data, which age group is at greatest risk for death from tractor-related incidents among this population?&gt;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ELICIT </a:t>
            </a:r>
            <a:r>
              <a:rPr lang="en-US" altLang="en-US" smtClean="0">
                <a:latin typeface="Arial" charset="0"/>
                <a:cs typeface="Arial" charset="0"/>
              </a:rPr>
              <a:t>answers from the participants.&gt;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Unfortunately, you cannot tell. These are absolute counts of events, not rates. Without the population size for each age group, we cannot compare the relative risks.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Do the higher death numbers among persons aged 60 to 69 years reflect the fact that users of tractors are predominantly older? That older tractor users might be more likely to have an unintentional injury or less likely to survive an incident? We need to understand who is driving the tractor. Why do you think tractor-related deaths occur among the 0- to 9-year age group? Are children playing on tractors and fatally injuring themselves?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This example illustrates how descriptive epidemiology can be used to characterize a specific problem in terms of when, where, and who, and it can help generate a hypothesis for further study to answer how and why the problem occurs.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B477241-32A3-4A21-B334-5BAD0A3650B6}" type="slidenum">
              <a:rPr lang="en-US" altLang="en-US" smtClean="0"/>
              <a:pPr>
                <a:spcBef>
                  <a:spcPct val="0"/>
                </a:spcBef>
              </a:pPr>
              <a:t>29</a:t>
            </a:fld>
            <a:endParaRPr lang="en-US" altLang="en-US" smtClean="0"/>
          </a:p>
        </p:txBody>
      </p:sp>
      <p:sp>
        <p:nvSpPr>
          <p:cNvPr id="9011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6F27DB2-052F-45BC-88FF-C9F74B0AE488}"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xfrm>
            <a:off x="701675" y="4416425"/>
            <a:ext cx="5607050" cy="2246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After this session, you will be able to</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READ </a:t>
            </a:r>
            <a:r>
              <a:rPr lang="en-US" altLang="en-US" smtClean="0">
                <a:latin typeface="Arial" charset="0"/>
                <a:cs typeface="Arial" charset="0"/>
              </a:rPr>
              <a:t>the bullets from the slide.&gt;</a:t>
            </a:r>
            <a:br>
              <a:rPr lang="en-US" altLang="en-US"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82F9022-628B-4CDE-A7A2-24828285CC7E}" type="slidenum">
              <a:rPr lang="en-US" altLang="en-US" smtClean="0"/>
              <a:pPr>
                <a:spcBef>
                  <a:spcPct val="0"/>
                </a:spcBef>
              </a:pPr>
              <a:t>3</a:t>
            </a:fld>
            <a:endParaRPr lang="en-US" altLang="en-US" smtClean="0"/>
          </a:p>
        </p:txBody>
      </p:sp>
      <p:sp>
        <p:nvSpPr>
          <p:cNvPr id="6349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EF0DCD2-63C7-452D-AAC3-D15A6D17432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xfrm>
            <a:off x="701675" y="4416425"/>
            <a:ext cx="5607050" cy="7546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map describes</a:t>
            </a:r>
            <a:r>
              <a:rPr lang="en-US" altLang="en-US" b="1" smtClean="0">
                <a:latin typeface="Arial" charset="0"/>
                <a:cs typeface="Arial" charset="0"/>
              </a:rPr>
              <a:t> where</a:t>
            </a:r>
            <a:r>
              <a:rPr lang="en-US" altLang="en-US" smtClean="0">
                <a:latin typeface="Arial" charset="0"/>
                <a:cs typeface="Arial" charset="0"/>
              </a:rPr>
              <a:t>. It indicates the number of deaths by county (place) in Georgia. </a:t>
            </a:r>
          </a:p>
          <a:p>
            <a:pPr defTabSz="928688" eaLnBrk="1" hangingPunct="1">
              <a:lnSpc>
                <a:spcPct val="150000"/>
              </a:lnSpc>
              <a:spcBef>
                <a:spcPct val="0"/>
              </a:spcBef>
            </a:pPr>
            <a:endParaRPr lang="en-US" altLang="en-US" b="1"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for animation to appear.&gt;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Most of the deaths occurred in the northern areas of Georgia, which has a more mountainous terrain. Fewer deaths occurred in south-central Georgia, which is characterized by much flatter farmlands. </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What are some possible explanations for this geographic distribution?&gt;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ELICIT</a:t>
            </a:r>
            <a:r>
              <a:rPr lang="en-US" altLang="en-US" smtClean="0">
                <a:latin typeface="Arial" charset="0"/>
                <a:cs typeface="Arial" charset="0"/>
              </a:rPr>
              <a:t> answers from the participants.&gt;</a:t>
            </a:r>
          </a:p>
          <a:p>
            <a:pPr defTabSz="928688" eaLnBrk="1" hangingPunct="1">
              <a:lnSpc>
                <a:spcPct val="150000"/>
              </a:lnSpc>
              <a:spcBef>
                <a:spcPct val="0"/>
              </a:spcBef>
            </a:pPr>
            <a:endParaRPr lang="en-US" altLang="en-US" i="1"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ASK: </a:t>
            </a:r>
            <a:r>
              <a:rPr lang="en-US" altLang="en-US" smtClean="0">
                <a:latin typeface="Arial" charset="0"/>
                <a:cs typeface="Arial" charset="0"/>
              </a:rPr>
              <a:t>Can you infer that the distribution indicates that the rugged terrain is responsible for more tractor-related incidents?&gt;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Remember that the map indicates the number of deaths, not the rates. The numbers possibly reflect differences in population or the number of tractors being used. More farming occurs in south-central Georgia. Therefore, the number of tractors probably does not explain the difference. Perhaps geographic differences exist in the experience or skill level of those using the tractors.</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5862598-6C62-4E2B-A66F-440844FDA7F2}" type="slidenum">
              <a:rPr lang="en-US" altLang="en-US" smtClean="0"/>
              <a:pPr>
                <a:spcBef>
                  <a:spcPct val="0"/>
                </a:spcBef>
              </a:pPr>
              <a:t>30</a:t>
            </a:fld>
            <a:endParaRPr lang="en-US" altLang="en-US" smtClean="0"/>
          </a:p>
        </p:txBody>
      </p:sp>
      <p:sp>
        <p:nvSpPr>
          <p:cNvPr id="8909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47A88F3-68D9-4EEF-BBA4-4A6307766BAF}"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701675" y="4416425"/>
            <a:ext cx="5607050" cy="2670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pPr>
            <a:r>
              <a:rPr lang="en-US" altLang="en-US" smtClean="0">
                <a:latin typeface="Arial" charset="0"/>
                <a:cs typeface="Arial" charset="0"/>
              </a:rPr>
              <a:t>&lt;</a:t>
            </a:r>
            <a:r>
              <a:rPr lang="en-US" altLang="en-US" b="1" smtClean="0">
                <a:latin typeface="Arial" charset="0"/>
                <a:cs typeface="Arial" charset="0"/>
              </a:rPr>
              <a:t>READ</a:t>
            </a:r>
            <a:r>
              <a:rPr lang="en-US" altLang="en-US" smtClean="0">
                <a:solidFill>
                  <a:srgbClr val="000000"/>
                </a:solidFill>
                <a:latin typeface="Arial" charset="0"/>
                <a:cs typeface="Arial" charset="0"/>
              </a:rPr>
              <a:t> the knowledge check question and wait for participant responses.&gt;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CLICK</a:t>
            </a:r>
            <a:r>
              <a:rPr lang="en-US" altLang="en-US" smtClean="0">
                <a:solidFill>
                  <a:srgbClr val="000000"/>
                </a:solidFill>
                <a:latin typeface="Arial" charset="0"/>
                <a:cs typeface="Arial" charset="0"/>
              </a:rPr>
              <a:t> for the correct answer to appear.&gt;</a:t>
            </a:r>
          </a:p>
          <a:p>
            <a:pPr>
              <a:lnSpc>
                <a:spcPct val="150000"/>
              </a:lnSpc>
              <a:spcAft>
                <a:spcPts val="588"/>
              </a:spcAft>
            </a:pPr>
            <a:endParaRPr lang="en-US" altLang="en-US" smtClean="0">
              <a:solidFill>
                <a:srgbClr val="000000"/>
              </a:solidFill>
              <a:latin typeface="Arial" charset="0"/>
              <a:cs typeface="Arial" charset="0"/>
            </a:endParaRPr>
          </a:p>
          <a:p>
            <a:pPr>
              <a:lnSpc>
                <a:spcPct val="150000"/>
              </a:lnSpc>
              <a:spcAft>
                <a:spcPts val="588"/>
              </a:spcAft>
            </a:pPr>
            <a:r>
              <a:rPr lang="en-US" altLang="en-US" smtClean="0">
                <a:solidFill>
                  <a:srgbClr val="000000"/>
                </a:solidFill>
                <a:latin typeface="Arial" charset="0"/>
                <a:cs typeface="Arial" charset="0"/>
              </a:rPr>
              <a:t>The correct answer is C, o</a:t>
            </a:r>
            <a:r>
              <a:rPr lang="en-US" altLang="en-US" smtClean="0">
                <a:latin typeface="Arial" charset="0"/>
                <a:cs typeface="Arial" charset="0"/>
              </a:rPr>
              <a:t>bservational.</a:t>
            </a:r>
          </a:p>
          <a:p>
            <a:pPr>
              <a:lnSpc>
                <a:spcPct val="150000"/>
              </a:lnSpc>
              <a:spcAft>
                <a:spcPts val="588"/>
              </a:spcAft>
            </a:pPr>
            <a:r>
              <a:rPr lang="en-US" altLang="en-US" smtClean="0">
                <a:latin typeface="Arial" charset="0"/>
                <a:cs typeface="Arial" charset="0"/>
              </a:rPr>
              <a:t/>
            </a:r>
            <a:br>
              <a:rPr lang="en-US" altLang="en-US" smtClean="0">
                <a:latin typeface="Arial" charset="0"/>
                <a:cs typeface="Arial" charset="0"/>
              </a:rPr>
            </a:br>
            <a:r>
              <a:rPr lang="en-US" altLang="en-US" b="1" smtClean="0">
                <a:latin typeface="Arial" charset="0"/>
                <a:cs typeface="Arial" charset="0"/>
              </a:rPr>
              <a:t>GO</a:t>
            </a:r>
            <a:r>
              <a:rPr lang="en-US" altLang="en-US" smtClean="0">
                <a:latin typeface="Arial" charset="0"/>
                <a:cs typeface="Arial" charset="0"/>
              </a:rPr>
              <a:t> to next slide.</a:t>
            </a:r>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C127AFD-D02F-48F4-B55D-9FD1979C8D19}" type="slidenum">
              <a:rPr lang="en-US" altLang="en-US" smtClean="0"/>
              <a:pPr>
                <a:spcBef>
                  <a:spcPct val="0"/>
                </a:spcBef>
              </a:pPr>
              <a:t>31</a:t>
            </a:fld>
            <a:endParaRPr lang="en-US" altLang="en-US" smtClean="0"/>
          </a:p>
        </p:txBody>
      </p:sp>
      <p:sp>
        <p:nvSpPr>
          <p:cNvPr id="9114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8E5100-D376-4747-86DF-11BB17F0EC92}"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7851775"/>
          </a:xfrm>
        </p:spPr>
        <p:txBody>
          <a:bodyPr wrap="square" numCol="1" anchor="t" anchorCtr="0" compatLnSpc="1">
            <a:prstTxWarp prst="textNoShape">
              <a:avLst/>
            </a:prstTxWarp>
          </a:bodyPr>
          <a:lstStyle/>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first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C, a</a:t>
            </a:r>
            <a:r>
              <a:rPr lang="en-US" altLang="en-US" dirty="0" smtClean="0">
                <a:latin typeface="Arial" panose="020B0604020202020204" pitchFamily="34" charset="0"/>
                <a:cs typeface="Arial" panose="020B0604020202020204" pitchFamily="34" charset="0"/>
              </a:rPr>
              <a:t>nalytic.</a:t>
            </a:r>
          </a:p>
          <a:p>
            <a:pPr marL="228600" indent="-228600">
              <a:lnSpc>
                <a:spcPct val="150000"/>
              </a:lnSpc>
              <a:spcBef>
                <a:spcPct val="0"/>
              </a:spcBef>
              <a:spcAft>
                <a:spcPts val="613"/>
              </a:spcAft>
              <a:buFontTx/>
              <a:buAutoNum type="alphaUcPeriod" startAt="3"/>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second knowledge check question and wait for participant responses.&gt;</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A, descriptive.</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third knowledge check question and wait for participant responses.&gt;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B, experimental.</a:t>
            </a:r>
          </a:p>
          <a:p>
            <a:pPr>
              <a:lnSpc>
                <a:spcPct val="150000"/>
              </a:lnSpc>
              <a:spcBef>
                <a:spcPts val="0"/>
              </a:spcBef>
              <a:spcAft>
                <a:spcPts val="611"/>
              </a:spcAft>
              <a:defRPr/>
            </a:pPr>
            <a:endParaRPr lang="en-US" dirty="0" smtClean="0">
              <a:latin typeface="Arial" pitchFamily="34" charset="0"/>
              <a:cs typeface="Arial" pitchFamily="34" charset="0"/>
            </a:endParaRPr>
          </a:p>
          <a:p>
            <a:pPr>
              <a:lnSpc>
                <a:spcPct val="150000"/>
              </a:lnSpc>
              <a:spcBef>
                <a:spcPts val="0"/>
              </a:spcBef>
              <a:spcAft>
                <a:spcPts val="611"/>
              </a:spcAft>
              <a:defRPr/>
            </a:pPr>
            <a:r>
              <a:rPr lang="en-US" b="1" dirty="0" smtClean="0">
                <a:latin typeface="Arial" panose="020B0604020202020204" pitchFamily="34" charset="0"/>
                <a:cs typeface="Arial" panose="020B0604020202020204" pitchFamily="34" charset="0"/>
              </a:rPr>
              <a:t>GO</a:t>
            </a:r>
            <a:r>
              <a:rPr lang="en-US" dirty="0" smtClean="0">
                <a:latin typeface="Arial" panose="020B0604020202020204" pitchFamily="34" charset="0"/>
                <a:cs typeface="Arial" panose="020B0604020202020204" pitchFamily="34" charset="0"/>
              </a:rPr>
              <a:t> to next slide.</a:t>
            </a:r>
            <a:endParaRPr lang="en-US" altLang="en-US" dirty="0" smtClean="0">
              <a:latin typeface="Arial" pitchFamily="34" charset="0"/>
              <a:cs typeface="Arial" pitchFamily="34" charset="0"/>
            </a:endParaRPr>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36D6AC67-7152-4CEB-833C-8459D60F2567}" type="slidenum">
              <a:rPr lang="en-US" altLang="en-US" smtClean="0"/>
              <a:pPr>
                <a:spcBef>
                  <a:spcPct val="0"/>
                </a:spcBef>
              </a:pPr>
              <a:t>32</a:t>
            </a:fld>
            <a:endParaRPr lang="en-US" altLang="en-US" smtClean="0"/>
          </a:p>
        </p:txBody>
      </p:sp>
      <p:sp>
        <p:nvSpPr>
          <p:cNvPr id="9216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6E6A030-80C5-4D0D-8E67-27E6F77B85FF}"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xfrm>
            <a:off x="701675" y="4416425"/>
            <a:ext cx="5607050" cy="282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5</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Epidemiology Data Sources and Study Design</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Next, we will discuss health-related and nonhealth–related data sources and the three types of study designs.</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F45F6780-5BFA-46EA-8586-B9891823CDDE}" type="slidenum">
              <a:rPr lang="en-US" altLang="en-US" smtClean="0"/>
              <a:pPr>
                <a:spcBef>
                  <a:spcPct val="0"/>
                </a:spcBef>
              </a:pPr>
              <a:t>33</a:t>
            </a:fld>
            <a:endParaRPr lang="en-US" altLang="en-US" smtClean="0"/>
          </a:p>
        </p:txBody>
      </p:sp>
      <p:sp>
        <p:nvSpPr>
          <p:cNvPr id="9318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A86D1252-2565-4454-AE27-04D95B6058F3}"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xfrm>
            <a:off x="701675" y="4416425"/>
            <a:ext cx="5607050" cy="7699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We have covered definitions, key terms, and approaches to epidemiology. Let’s turn now to the sources epidemiologists use and the methods they use to collect data for studies.</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How are the data from all of these sources collected? Here are some methods and examples for each of the main sources of data. Please note that this list is by no means exhaustive.</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We often collect data from individual persons by using questionnaires and surveys. </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Environmental data are collected in multiple ways. An epidemiologist might collect a sample of water from a stream to test for certain contaminants.</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Health care providers collect considerable amounts of data during the course of daily clinical practice. </a:t>
            </a:r>
          </a:p>
          <a:p>
            <a:pPr>
              <a:lnSpc>
                <a:spcPct val="150000"/>
              </a:lnSpc>
            </a:pPr>
            <a:r>
              <a:rPr lang="en-US" altLang="en-US" smtClean="0">
                <a:latin typeface="Arial" charset="0"/>
                <a:cs typeface="Arial" charset="0"/>
              </a:rPr>
              <a:t> </a:t>
            </a:r>
          </a:p>
          <a:p>
            <a:pPr>
              <a:lnSpc>
                <a:spcPct val="150000"/>
              </a:lnSpc>
            </a:pPr>
            <a:r>
              <a:rPr lang="en-US" altLang="en-US" smtClean="0">
                <a:latin typeface="Arial" charset="0"/>
                <a:cs typeface="Arial" charset="0"/>
              </a:rPr>
              <a:t>Data from nonhealth–related sources, such as financial and legal records, are gathered and reviewed from sales, court proceedings, arrests, and so forth. Examples of nonhealth-related sources that provide key data are cigarettes sales and the number of intoxicated driver arrests.</a:t>
            </a:r>
          </a:p>
          <a:p>
            <a:pPr>
              <a:lnSpc>
                <a:spcPct val="150000"/>
              </a:lnSpc>
            </a:pPr>
            <a:r>
              <a:rPr lang="en-US" altLang="en-US" smtClean="0">
                <a:latin typeface="Arial" charset="0"/>
                <a:cs typeface="Arial" charset="0"/>
              </a:rPr>
              <a:t> </a:t>
            </a:r>
          </a:p>
          <a:p>
            <a:pPr>
              <a:lnSpc>
                <a:spcPct val="150000"/>
              </a:lnSpc>
            </a:pPr>
            <a:r>
              <a:rPr lang="en-US" altLang="en-US" b="1" smtClean="0">
                <a:latin typeface="Arial" charset="0"/>
                <a:cs typeface="Arial" charset="0"/>
              </a:rPr>
              <a:t>GO</a:t>
            </a:r>
            <a:r>
              <a:rPr lang="en-US" altLang="en-US" smtClean="0">
                <a:latin typeface="Arial" charset="0"/>
                <a:cs typeface="Arial" charset="0"/>
              </a:rPr>
              <a:t> to next slide.</a:t>
            </a:r>
          </a:p>
        </p:txBody>
      </p:sp>
      <p:sp>
        <p:nvSpPr>
          <p:cNvPr id="94212"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5D212D5-C824-41EE-A3A9-2B5B73FDE877}" type="datetime1">
              <a:rPr lang="en-US" altLang="en-US" smtClean="0"/>
              <a:pPr fontAlgn="base">
                <a:spcBef>
                  <a:spcPct val="0"/>
                </a:spcBef>
                <a:spcAft>
                  <a:spcPct val="0"/>
                </a:spcAft>
                <a:defRPr/>
              </a:pPr>
              <a:t>1/8/2015</a:t>
            </a:fld>
            <a:endParaRPr lang="en-US" altLang="en-US" dirty="0" smtClean="0"/>
          </a:p>
        </p:txBody>
      </p:sp>
      <p:sp>
        <p:nvSpPr>
          <p:cNvPr id="111621"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B4C04828-9543-4215-A3B6-3CF7D88EBCEF}" type="slidenum">
              <a:rPr lang="en-US" altLang="en-US" smtClean="0"/>
              <a:pPr>
                <a:spcBef>
                  <a:spcPct val="0"/>
                </a:spcBef>
              </a:pPr>
              <a:t>34</a:t>
            </a:fld>
            <a:endParaRPr lang="en-US" alt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xfrm>
            <a:off x="701675" y="4416425"/>
            <a:ext cx="5607050" cy="3965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After data are collected, hypotheses are tested, trends are evaluated, and factors between groups are compared.</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By conducting studies, epidemiologists are attempting to discover if a causal association exists between an exposure or risk factor and a health outcome by making comparisons of factors between groups. For example, epidemiologists frequently compare data regarding ill persons with those of well persons. Or, the epidemiologist might compare data for a group of persons exposed to a risk factor with those who were not exposed to see if the outcomes are different for each group.</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26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B091221-39DD-42B8-B5E4-64155DA302A4}" type="slidenum">
              <a:rPr lang="en-US" altLang="en-US" smtClean="0"/>
              <a:pPr>
                <a:spcBef>
                  <a:spcPct val="0"/>
                </a:spcBef>
              </a:pPr>
              <a:t>35</a:t>
            </a:fld>
            <a:endParaRPr lang="en-US" altLang="en-US" smtClean="0"/>
          </a:p>
        </p:txBody>
      </p:sp>
      <p:sp>
        <p:nvSpPr>
          <p:cNvPr id="9523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E6BE753-D415-40D7-95F2-54DF5B5A852F}"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xfrm>
            <a:off x="701675" y="4416425"/>
            <a:ext cx="5607050" cy="4803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To test hypotheses, three study designs are commonly used, including the cross-sectional, cohort, or case-control approach.</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 cross-sectional study is similar to a survey in that it provides a snapshot of the population at a point in time.</a:t>
            </a:r>
            <a:endParaRPr lang="en-US" altLang="en-US" b="1" smtClean="0">
              <a:latin typeface="Arial" charset="0"/>
              <a:cs typeface="Arial" charset="0"/>
            </a:endParaRP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Using this study, the epidemiologist defines the target population, then collects data from the population or a subset of the population at one specific point in time.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Participants are selected regardless of their exposure or disease status. </a:t>
            </a: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 </a:t>
            </a:r>
            <a:r>
              <a:rPr lang="en-US" altLang="en-US" smtClean="0">
                <a:solidFill>
                  <a:srgbClr val="000000"/>
                </a:solidFill>
                <a:latin typeface="Arial" charset="0"/>
                <a:cs typeface="Arial" charset="0"/>
              </a:rPr>
              <a:t>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36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45377E5-5C9A-40EC-A537-97333831666E}" type="slidenum">
              <a:rPr lang="en-US" altLang="en-US" smtClean="0"/>
              <a:pPr>
                <a:spcBef>
                  <a:spcPct val="0"/>
                </a:spcBef>
              </a:pPr>
              <a:t>36</a:t>
            </a:fld>
            <a:endParaRPr lang="en-US" altLang="en-US" smtClean="0"/>
          </a:p>
        </p:txBody>
      </p:sp>
      <p:sp>
        <p:nvSpPr>
          <p:cNvPr id="962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241BFB46-4B42-4D9C-9948-59ABC869052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xfrm>
            <a:off x="701675" y="4416425"/>
            <a:ext cx="5607050"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In a cohort study, the epidemiologist selects a population, then categorizes each person by whether he or she was exposed to one or more risk factors of interest. Participants are followed over time to determine if a disease or condition develops.</a:t>
            </a:r>
          </a:p>
          <a:p>
            <a:pPr eaLnBrk="1" hangingPunct="1">
              <a:lnSpc>
                <a:spcPct val="150000"/>
              </a:lnSpc>
              <a:spcBef>
                <a:spcPct val="0"/>
              </a:spcBef>
            </a:pP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 </a:t>
            </a:r>
            <a:r>
              <a:rPr lang="en-US" altLang="en-US" smtClean="0">
                <a:solidFill>
                  <a:srgbClr val="000000"/>
                </a:solidFill>
                <a:latin typeface="Arial" charset="0"/>
                <a:cs typeface="Arial" charset="0"/>
              </a:rPr>
              <a:t>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46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1C245BD-F7E9-44A4-8FBE-46BE077E4DF9}" type="slidenum">
              <a:rPr lang="en-US" altLang="en-US" smtClean="0"/>
              <a:pPr>
                <a:spcBef>
                  <a:spcPct val="0"/>
                </a:spcBef>
              </a:pPr>
              <a:t>37</a:t>
            </a:fld>
            <a:endParaRPr lang="en-US" altLang="en-US" smtClean="0"/>
          </a:p>
        </p:txBody>
      </p:sp>
      <p:sp>
        <p:nvSpPr>
          <p:cNvPr id="9728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8885229-1029-404A-89EC-D7DC7876751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xfrm>
            <a:off x="701675" y="4416425"/>
            <a:ext cx="5607050" cy="3795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 case-control study compares one group who has a disease or health condition, referred to as </a:t>
            </a:r>
            <a:r>
              <a:rPr lang="en-US" altLang="en-US" i="1" smtClean="0">
                <a:latin typeface="Arial" charset="0"/>
                <a:cs typeface="Arial" charset="0"/>
              </a:rPr>
              <a:t>case-patients, </a:t>
            </a:r>
            <a:r>
              <a:rPr lang="en-US" altLang="en-US" smtClean="0">
                <a:latin typeface="Arial" charset="0"/>
                <a:cs typeface="Arial" charset="0"/>
              </a:rPr>
              <a:t>with a group that does not, referred to as </a:t>
            </a:r>
            <a:r>
              <a:rPr lang="en-US" altLang="en-US" i="1" smtClean="0">
                <a:latin typeface="Arial" charset="0"/>
                <a:cs typeface="Arial" charset="0"/>
              </a:rPr>
              <a:t>control subjects</a:t>
            </a:r>
            <a:r>
              <a:rPr lang="en-US" altLang="en-US" smtClean="0">
                <a:latin typeface="Arial" charset="0"/>
                <a:cs typeface="Arial" charset="0"/>
              </a:rPr>
              <a:t>.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The epidemiologist then works backward from the illness or health condition. Case-patients and control subjects are compared for the presence or absence of one or more specific exposures or risk factors. </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solidFill>
                  <a:srgbClr val="000000"/>
                </a:solidFill>
                <a:latin typeface="Arial" charset="0"/>
                <a:cs typeface="Arial" charset="0"/>
              </a:rPr>
              <a:t>&lt;</a:t>
            </a:r>
            <a:r>
              <a:rPr lang="en-US" altLang="en-US" b="1" smtClean="0">
                <a:solidFill>
                  <a:srgbClr val="000000"/>
                </a:solidFill>
                <a:latin typeface="Arial" charset="0"/>
                <a:cs typeface="Arial" charset="0"/>
              </a:rPr>
              <a:t>Instructor note:</a:t>
            </a:r>
            <a:r>
              <a:rPr lang="en-US" altLang="en-US" smtClean="0">
                <a:solidFill>
                  <a:srgbClr val="000000"/>
                </a:solidFill>
                <a:latin typeface="Arial" charset="0"/>
                <a:cs typeface="Arial" charset="0"/>
              </a:rPr>
              <a:t> Provide an example from your own experience.&gt;</a:t>
            </a:r>
            <a:endParaRPr lang="en-US" altLang="en-US" b="1" smtClean="0">
              <a:solidFill>
                <a:srgbClr val="000000"/>
              </a:solidFill>
              <a:latin typeface="Arial" charset="0"/>
              <a:cs typeface="Arial" charset="0"/>
            </a:endParaRPr>
          </a:p>
          <a:p>
            <a:pPr eaLnBrk="1" hangingPunct="1">
              <a:lnSpc>
                <a:spcPct val="150000"/>
              </a:lnSpc>
              <a:spcBef>
                <a:spcPct val="0"/>
              </a:spcBef>
            </a:pPr>
            <a:r>
              <a:rPr lang="en-US" altLang="en-US" smtClean="0">
                <a:latin typeface="Arial" charset="0"/>
                <a:cs typeface="Arial" charset="0"/>
              </a:rPr>
              <a:t/>
            </a:r>
            <a:br>
              <a:rPr lang="en-US" altLang="en-US" smtClean="0">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4C3661A-19CD-4EA0-99E0-4508FD91E018}" type="slidenum">
              <a:rPr lang="en-US" altLang="en-US" smtClean="0"/>
              <a:pPr>
                <a:spcBef>
                  <a:spcPct val="0"/>
                </a:spcBef>
              </a:pPr>
              <a:t>38</a:t>
            </a:fld>
            <a:endParaRPr lang="en-US" altLang="en-US" smtClean="0"/>
          </a:p>
        </p:txBody>
      </p:sp>
      <p:sp>
        <p:nvSpPr>
          <p:cNvPr id="98309"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E403B87-F3CF-4FF3-99CE-A91398D79516}"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2670175"/>
          </a:xfrm>
        </p:spPr>
        <p:txBody>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answers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a:t>
            </a:r>
            <a:r>
              <a:rPr lang="en-US" dirty="0">
                <a:latin typeface="Arial" pitchFamily="34" charset="0"/>
                <a:cs typeface="Arial" pitchFamily="34" charset="0"/>
              </a:rPr>
              <a:t>correct </a:t>
            </a:r>
            <a:r>
              <a:rPr lang="en-US" dirty="0" smtClean="0">
                <a:latin typeface="Arial" pitchFamily="34" charset="0"/>
                <a:cs typeface="Arial" pitchFamily="34" charset="0"/>
              </a:rPr>
              <a:t>answers are B, electronic </a:t>
            </a:r>
            <a:r>
              <a:rPr lang="en-US" dirty="0">
                <a:latin typeface="Arial" panose="020B0604020202020204" pitchFamily="34" charset="0"/>
                <a:cs typeface="Arial" panose="020B0604020202020204" pitchFamily="34" charset="0"/>
              </a:rPr>
              <a:t>health </a:t>
            </a:r>
            <a:r>
              <a:rPr lang="en-US" dirty="0" smtClean="0">
                <a:latin typeface="Arial" panose="020B0604020202020204" pitchFamily="34" charset="0"/>
                <a:cs typeface="Arial" panose="020B0604020202020204" pitchFamily="34" charset="0"/>
              </a:rPr>
              <a:t>records and C, measurements of toxins in a river.</a:t>
            </a:r>
            <a:br>
              <a:rPr lang="en-US" dirty="0" smtClean="0">
                <a:latin typeface="Arial" panose="020B0604020202020204" pitchFamily="34" charset="0"/>
                <a:cs typeface="Arial" panose="020B0604020202020204" pitchFamily="34" charset="0"/>
              </a:rPr>
            </a:br>
            <a:r>
              <a:rPr lang="en-US" dirty="0" smtClean="0">
                <a:latin typeface="Arial" panose="020B0604020202020204" pitchFamily="34" charset="0"/>
                <a:cs typeface="Arial" panose="020B0604020202020204" pitchFamily="34" charset="0"/>
              </a:rPr>
              <a:t/>
            </a:r>
            <a:br>
              <a:rPr lang="en-US" dirty="0" smtClean="0">
                <a:latin typeface="Arial" panose="020B0604020202020204" pitchFamily="34" charset="0"/>
                <a:cs typeface="Arial" panose="020B0604020202020204" pitchFamily="34" charset="0"/>
              </a:rPr>
            </a:br>
            <a:r>
              <a:rPr lang="en-US" altLang="en-US" b="1" dirty="0" smtClean="0">
                <a:latin typeface="Arial" pitchFamily="34" charset="0"/>
                <a:cs typeface="Arial" pitchFamily="34" charset="0"/>
              </a:rPr>
              <a:t>GO</a:t>
            </a:r>
            <a:r>
              <a:rPr lang="en-US" altLang="en-US" dirty="0" smtClean="0">
                <a:latin typeface="Arial" pitchFamily="34" charset="0"/>
                <a:cs typeface="Arial" pitchFamily="34" charset="0"/>
              </a:rPr>
              <a:t> to next slide.</a:t>
            </a:r>
            <a:endParaRPr lang="en-US" dirty="0">
              <a:latin typeface="Arial" panose="020B0604020202020204" pitchFamily="34" charset="0"/>
              <a:cs typeface="Arial" panose="020B0604020202020204" pitchFamily="34" charset="0"/>
            </a:endParaRPr>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883D70E-1F44-4954-97B4-911425AEA56B}" type="slidenum">
              <a:rPr lang="en-US" altLang="en-US" smtClean="0"/>
              <a:pPr>
                <a:spcBef>
                  <a:spcPct val="0"/>
                </a:spcBef>
              </a:pPr>
              <a:t>39</a:t>
            </a:fld>
            <a:endParaRPr lang="en-US" altLang="en-US" smtClean="0"/>
          </a:p>
        </p:txBody>
      </p:sp>
      <p:sp>
        <p:nvSpPr>
          <p:cNvPr id="9933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705C883-289F-4085-A228-9D31561F230C}"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xfrm>
            <a:off x="701675" y="4416425"/>
            <a:ext cx="5607050" cy="3175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7575">
              <a:lnSpc>
                <a:spcPct val="150000"/>
              </a:lnSpc>
            </a:pPr>
            <a:r>
              <a:rPr lang="en-US" altLang="en-US" smtClean="0">
                <a:solidFill>
                  <a:srgbClr val="000000"/>
                </a:solidFill>
                <a:latin typeface="Arial" charset="0"/>
                <a:cs typeface="Arial" charset="0"/>
              </a:rPr>
              <a:t>Topic 1</a:t>
            </a:r>
            <a:br>
              <a:rPr lang="en-US" altLang="en-US" smtClean="0">
                <a:solidFill>
                  <a:srgbClr val="000000"/>
                </a:solidFill>
                <a:latin typeface="Arial" charset="0"/>
                <a:cs typeface="Arial" charset="0"/>
              </a:rPr>
            </a:br>
            <a:r>
              <a:rPr lang="en-US" altLang="en-US" smtClean="0">
                <a:solidFill>
                  <a:srgbClr val="000000"/>
                </a:solidFill>
                <a:latin typeface="Arial" charset="0"/>
                <a:cs typeface="Arial" charset="0"/>
              </a:rPr>
              <a:t/>
            </a:r>
            <a:br>
              <a:rPr lang="en-US" altLang="en-US" smtClean="0">
                <a:solidFill>
                  <a:srgbClr val="000000"/>
                </a:solidFill>
                <a:latin typeface="Arial" charset="0"/>
                <a:cs typeface="Arial" charset="0"/>
              </a:rPr>
            </a:br>
            <a:r>
              <a:rPr lang="en-US" altLang="en-US" smtClean="0">
                <a:solidFill>
                  <a:srgbClr val="000000"/>
                </a:solidFill>
                <a:latin typeface="Arial" charset="0"/>
                <a:cs typeface="Arial" charset="0"/>
              </a:rPr>
              <a:t>A Public Health Approach</a:t>
            </a:r>
          </a:p>
          <a:p>
            <a:pPr defTabSz="917575">
              <a:lnSpc>
                <a:spcPct val="150000"/>
              </a:lnSpc>
            </a:pPr>
            <a:endParaRPr lang="en-US" altLang="en-US" b="1" smtClean="0">
              <a:solidFill>
                <a:srgbClr val="000000"/>
              </a:solidFill>
              <a:latin typeface="Arial" charset="0"/>
              <a:cs typeface="Arial" charset="0"/>
            </a:endParaRPr>
          </a:p>
          <a:p>
            <a:pPr defTabSz="917575">
              <a:lnSpc>
                <a:spcPct val="150000"/>
              </a:lnSpc>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endParaRPr lang="en-US" altLang="en-US" b="1" smtClean="0">
              <a:solidFill>
                <a:srgbClr val="000000"/>
              </a:solidFill>
              <a:latin typeface="Arial" charset="0"/>
              <a:cs typeface="Arial" charset="0"/>
            </a:endParaRPr>
          </a:p>
          <a:p>
            <a:pPr defTabSz="917575">
              <a:lnSpc>
                <a:spcPct val="150000"/>
              </a:lnSpc>
            </a:pPr>
            <a:r>
              <a:rPr lang="en-US" altLang="en-US" smtClean="0">
                <a:solidFill>
                  <a:srgbClr val="000000"/>
                </a:solidFill>
                <a:latin typeface="Arial" charset="0"/>
                <a:cs typeface="Arial" charset="0"/>
              </a:rPr>
              <a:t>First, we will learn about the public health approach and how it relates to public health core sciences.</a:t>
            </a: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8E045B34-EDC4-4108-B3D8-E973DF5BC178}" type="slidenum">
              <a:rPr lang="en-US" altLang="en-US" smtClean="0"/>
              <a:pPr>
                <a:spcBef>
                  <a:spcPct val="0"/>
                </a:spcBef>
              </a:pPr>
              <a:t>4</a:t>
            </a:fld>
            <a:endParaRPr lang="en-US" alt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xfrm>
            <a:off x="701675" y="4416425"/>
            <a:ext cx="5607050" cy="7775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first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The correct answer is </a:t>
            </a:r>
            <a:r>
              <a:rPr lang="en-US" altLang="en-US" dirty="0" smtClean="0">
                <a:latin typeface="Arial" panose="020B0604020202020204" pitchFamily="34" charset="0"/>
                <a:cs typeface="Arial" panose="020B0604020202020204" pitchFamily="34" charset="0"/>
              </a:rPr>
              <a:t>C, case-control.</a:t>
            </a:r>
          </a:p>
          <a:p>
            <a:pPr marL="228600" indent="-228600">
              <a:lnSpc>
                <a:spcPct val="150000"/>
              </a:lnSpc>
              <a:spcBef>
                <a:spcPct val="0"/>
              </a:spcBef>
              <a:spcAft>
                <a:spcPts val="613"/>
              </a:spcAft>
              <a:buFontTx/>
              <a:buAutoNum type="alphaUcPeriod" startAt="3"/>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second knowledge check question and wait for participant responses.&gt;</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A, cross-sectional.</a:t>
            </a:r>
          </a:p>
          <a:p>
            <a:pPr>
              <a:lnSpc>
                <a:spcPct val="150000"/>
              </a:lnSpc>
              <a:spcBef>
                <a:spcPct val="0"/>
              </a:spcBef>
              <a:spcAft>
                <a:spcPts val="613"/>
              </a:spcAft>
              <a:defRPr/>
            </a:pP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READ</a:t>
            </a:r>
            <a:r>
              <a:rPr lang="en-US" altLang="en-US" dirty="0" smtClean="0">
                <a:latin typeface="Arial" panose="020B0604020202020204" pitchFamily="34" charset="0"/>
                <a:cs typeface="Arial" panose="020B0604020202020204" pitchFamily="34" charset="0"/>
              </a:rPr>
              <a:t> the third knowledge check question and wait for participant responses.&gt;</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&lt;</a:t>
            </a:r>
            <a:r>
              <a:rPr lang="en-US" altLang="en-US" b="1" dirty="0" smtClean="0">
                <a:latin typeface="Arial" panose="020B0604020202020204" pitchFamily="34" charset="0"/>
                <a:cs typeface="Arial" panose="020B0604020202020204" pitchFamily="34" charset="0"/>
              </a:rPr>
              <a:t>CLICK</a:t>
            </a:r>
            <a:r>
              <a:rPr lang="en-US" altLang="en-US" dirty="0" smtClean="0">
                <a:latin typeface="Arial" panose="020B0604020202020204" pitchFamily="34" charset="0"/>
                <a:cs typeface="Arial" panose="020B0604020202020204" pitchFamily="34" charset="0"/>
              </a:rPr>
              <a:t> for the correct answer to appear.&gt;</a:t>
            </a:r>
            <a:br>
              <a:rPr lang="en-US" altLang="en-US" dirty="0" smtClean="0">
                <a:latin typeface="Arial" panose="020B0604020202020204" pitchFamily="34" charset="0"/>
                <a:cs typeface="Arial" panose="020B0604020202020204" pitchFamily="34" charset="0"/>
              </a:rPr>
            </a:b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
            </a:r>
            <a:br>
              <a:rPr lang="en-US" altLang="en-US" dirty="0" smtClean="0">
                <a:latin typeface="Arial" panose="020B0604020202020204" pitchFamily="34" charset="0"/>
                <a:cs typeface="Arial" panose="020B0604020202020204" pitchFamily="34" charset="0"/>
              </a:rPr>
            </a:br>
            <a:r>
              <a:rPr lang="en-US" altLang="en-US" dirty="0" smtClean="0">
                <a:latin typeface="Arial" panose="020B0604020202020204" pitchFamily="34" charset="0"/>
                <a:cs typeface="Arial" panose="020B0604020202020204" pitchFamily="34" charset="0"/>
              </a:rPr>
              <a:t>The correct answer is B, cohort.</a:t>
            </a:r>
          </a:p>
          <a:p>
            <a:pPr>
              <a:lnSpc>
                <a:spcPct val="150000"/>
              </a:lnSpc>
              <a:spcBef>
                <a:spcPct val="0"/>
              </a:spcBef>
              <a:spcAft>
                <a:spcPts val="613"/>
              </a:spcAft>
              <a:defRPr/>
            </a:pPr>
            <a:endParaRPr lang="en-US" altLang="en-US" dirty="0" smtClean="0">
              <a:latin typeface="Arial" panose="020B0604020202020204" pitchFamily="34" charset="0"/>
              <a:cs typeface="Arial" panose="020B0604020202020204" pitchFamily="34" charset="0"/>
            </a:endParaRPr>
          </a:p>
          <a:p>
            <a:pPr>
              <a:lnSpc>
                <a:spcPct val="150000"/>
              </a:lnSpc>
              <a:spcBef>
                <a:spcPct val="0"/>
              </a:spcBef>
              <a:spcAft>
                <a:spcPts val="613"/>
              </a:spcAft>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FED819D-54E8-4A96-999E-6AE2D290360A}" type="slidenum">
              <a:rPr lang="en-US" altLang="en-US" smtClean="0"/>
              <a:pPr>
                <a:spcBef>
                  <a:spcPct val="0"/>
                </a:spcBef>
              </a:pPr>
              <a:t>40</a:t>
            </a:fld>
            <a:endParaRPr lang="en-US" altLang="en-US" smtClean="0"/>
          </a:p>
        </p:txBody>
      </p:sp>
      <p:sp>
        <p:nvSpPr>
          <p:cNvPr id="100357"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0DAA4F-A97E-4C88-A2BB-91E0D3D9D53E}"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solidFill>
                  <a:srgbClr val="000000"/>
                </a:solidFill>
                <a:latin typeface="Arial" charset="0"/>
                <a:cs typeface="Arial" charset="0"/>
              </a:rPr>
              <a:t>Topic 6</a:t>
            </a:r>
            <a:br>
              <a:rPr lang="en-US" altLang="en-US" smtClean="0">
                <a:solidFill>
                  <a:srgbClr val="000000"/>
                </a:solidFill>
                <a:latin typeface="Arial" charset="0"/>
                <a:cs typeface="Arial" charset="0"/>
              </a:rPr>
            </a:br>
            <a:endParaRPr lang="en-US" altLang="en-US" smtClean="0">
              <a:solidFill>
                <a:srgbClr val="000000"/>
              </a:solidFill>
              <a:latin typeface="Arial" charset="0"/>
              <a:cs typeface="Arial" charset="0"/>
            </a:endParaRPr>
          </a:p>
          <a:p>
            <a:pPr defTabSz="928688" eaLnBrk="1" hangingPunct="1">
              <a:lnSpc>
                <a:spcPct val="150000"/>
              </a:lnSpc>
              <a:spcBef>
                <a:spcPct val="0"/>
              </a:spcBef>
            </a:pPr>
            <a:r>
              <a:rPr lang="en-US" altLang="en-US" smtClean="0">
                <a:solidFill>
                  <a:srgbClr val="000000"/>
                </a:solidFill>
                <a:latin typeface="Arial" charset="0"/>
                <a:cs typeface="Arial" charset="0"/>
              </a:rPr>
              <a:t>Investigating an Outbreak</a:t>
            </a: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SAY:</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Next, we will review the steps used to investigate an outbreak.</a:t>
            </a:r>
            <a:endParaRPr lang="en-US" altLang="en-US" b="1" smtClean="0">
              <a:solidFill>
                <a:srgbClr val="000000"/>
              </a:solidFill>
              <a:latin typeface="Arial" charset="0"/>
              <a:cs typeface="Arial" charset="0"/>
            </a:endParaRPr>
          </a:p>
          <a:p>
            <a:pPr defTabSz="928688" eaLnBrk="1" hangingPunct="1">
              <a:lnSpc>
                <a:spcPct val="150000"/>
              </a:lnSpc>
              <a:spcBef>
                <a:spcPct val="0"/>
              </a:spcBef>
            </a:pPr>
            <a:endParaRPr lang="en-US" altLang="en-US" b="1" smtClean="0">
              <a:solidFill>
                <a:srgbClr val="000000"/>
              </a:solidFill>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6B8F449-22CE-451F-886E-9D3481F1C26F}" type="slidenum">
              <a:rPr lang="en-US" altLang="en-US" smtClean="0"/>
              <a:pPr>
                <a:spcBef>
                  <a:spcPct val="0"/>
                </a:spcBef>
              </a:pPr>
              <a:t>41</a:t>
            </a:fld>
            <a:endParaRPr lang="en-US" altLang="en-US" smtClean="0"/>
          </a:p>
        </p:txBody>
      </p:sp>
      <p:sp>
        <p:nvSpPr>
          <p:cNvPr id="10138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3D20638-211B-43FD-9AFD-6DAE8F17DB87}"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8994775"/>
          </a:xfrm>
        </p:spPr>
        <p:txBody>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r>
              <a:rPr lang="en-US" altLang="en-US" dirty="0" smtClean="0">
                <a:latin typeface="Arial" panose="020B0604020202020204" pitchFamily="34" charset="0"/>
                <a:cs typeface="Arial" panose="020B0604020202020204" pitchFamily="34" charset="0"/>
              </a:rPr>
              <a:t>:</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Epidemiology is not a science conducted in a vacuum. Epidemiologists are in the field every day, putting their expertise to use.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One way epidemiologists apply their knowledge is by using the 10 steps involved in investigating an outbreak. </a:t>
            </a:r>
          </a:p>
          <a:p>
            <a:pPr>
              <a:lnSpc>
                <a:spcPct val="150000"/>
              </a:lnSpc>
              <a:defRPr/>
            </a:pPr>
            <a:endParaRPr lang="en-US" altLang="en-US" b="1"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These steps include</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dirty="0" smtClean="0">
                <a:latin typeface="Arial" panose="020B0604020202020204" pitchFamily="34" charset="0"/>
                <a:cs typeface="Arial" panose="020B0604020202020204" pitchFamily="34" charset="0"/>
              </a:rPr>
              <a:t>establishing the existence of an outbreak,</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preparing for fieldwork,</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verifying the diagnosis,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defining and identifying cases,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using descriptive epidemiology,</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developing hypotheses,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evaluating the hypotheses,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refining the hypotheses,</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implementing control and prevention measures,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communicating findings.</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Only in theory</a:t>
            </a:r>
            <a:r>
              <a:rPr lang="en-US" altLang="en-US" b="1" dirty="0" smtClean="0">
                <a:latin typeface="Arial" panose="020B0604020202020204" pitchFamily="34" charset="0"/>
                <a:cs typeface="Arial" panose="020B0604020202020204" pitchFamily="34" charset="0"/>
              </a:rPr>
              <a:t> </a:t>
            </a:r>
            <a:r>
              <a:rPr lang="en-US" altLang="en-US" dirty="0" smtClean="0">
                <a:latin typeface="Arial" panose="020B0604020202020204" pitchFamily="34" charset="0"/>
                <a:cs typeface="Arial" panose="020B0604020202020204" pitchFamily="34" charset="0"/>
              </a:rPr>
              <a:t>do the steps proceed in order. In practice, they are adjusted, depending on the outbreak.</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Let’s go through each of the 10 steps by using the Legionnaires’ disease example.</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198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0E97137F-7511-44EF-8B6A-EA204482E4EE}" type="slidenum">
              <a:rPr lang="en-US" altLang="en-US" smtClean="0"/>
              <a:pPr/>
              <a:t>42</a:t>
            </a:fld>
            <a:endParaRPr lang="en-US" alt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xfrm>
            <a:off x="701675" y="4416425"/>
            <a:ext cx="5607050" cy="6784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br>
              <a:rPr lang="en-US" altLang="en-US" b="1"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After such a substantial number of American Legion Conference attendees </a:t>
            </a:r>
            <a:r>
              <a:rPr lang="en-US" altLang="en-US" dirty="0">
                <a:latin typeface="Arial" panose="020B0604020202020204" pitchFamily="34" charset="0"/>
                <a:cs typeface="Arial" panose="020B0604020202020204" pitchFamily="34" charset="0"/>
              </a:rPr>
              <a:t>with similar </a:t>
            </a:r>
            <a:r>
              <a:rPr lang="en-US" altLang="en-US" dirty="0" smtClean="0">
                <a:latin typeface="Arial" panose="020B0604020202020204" pitchFamily="34" charset="0"/>
                <a:cs typeface="Arial" panose="020B0604020202020204" pitchFamily="34" charset="0"/>
              </a:rPr>
              <a:t>symptoms were admitted to hospital emergency departments or examined in doctors’ offices, an initial investigation began.</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During Step 1, epidemiologists were able to establish the existence of the Legionnaires’ disease outbreak by reviewing records and data from multiple sources that confirmed the disease cases — which were thought at the time to be pneumonia only — were indeed higher than normal from the previous weeks or months.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Step 2 involved preparing for field work by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researching the outbreak,</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gathering necessary supplies and equipment, and</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making travel arrangements.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The epidemiologists also consulted with other entities, such as health care workers and the local health department, to determine everyone’s role in the investigation and to learn who the local contacts would be after arriving on the scene.</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DBE4D911-1B56-45CB-B293-FFBBCDD73B05}" type="slidenum">
              <a:rPr lang="en-US" altLang="en-US" smtClean="0"/>
              <a:pPr>
                <a:spcBef>
                  <a:spcPct val="0"/>
                </a:spcBef>
              </a:pPr>
              <a:t>43</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xfrm>
            <a:off x="701675" y="4416425"/>
            <a:ext cx="5607050" cy="11661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During Step 3, the epidemiologists ensured that the problem was accurately diagnosed by</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speaking with patients, and</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reviewing laboratory findings and clinical test results. </a:t>
            </a:r>
          </a:p>
          <a:p>
            <a:pPr marL="171450" indent="-171450" eaLnBrk="1" hangingPunct="1">
              <a:lnSpc>
                <a:spcPct val="150000"/>
              </a:lnSpc>
              <a:spcBef>
                <a:spcPct val="0"/>
              </a:spcBef>
              <a:buFont typeface="Arial" panose="020B0604020202020204" pitchFamily="34" charset="0"/>
              <a:buChar char="•"/>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buFont typeface="Arial" panose="020B0604020202020204" pitchFamily="34" charset="0"/>
              <a:buNone/>
              <a:defRPr/>
            </a:pPr>
            <a:r>
              <a:rPr lang="en-US" altLang="en-US" dirty="0" smtClean="0">
                <a:latin typeface="Arial" panose="020B0604020202020204" pitchFamily="34" charset="0"/>
                <a:cs typeface="Arial" panose="020B0604020202020204" pitchFamily="34" charset="0"/>
              </a:rPr>
              <a:t>After the diagnosis was established, a standard set of criteria, also known as a case definition, was established as Step 4 to determine whether a person should be categorized as having the disease or condition.</a:t>
            </a:r>
          </a:p>
          <a:p>
            <a:pPr eaLnBrk="1" hangingPunct="1">
              <a:lnSpc>
                <a:spcPct val="150000"/>
              </a:lnSpc>
              <a:spcBef>
                <a:spcPct val="0"/>
              </a:spcBef>
              <a:buFont typeface="Arial" panose="020B0604020202020204" pitchFamily="34" charset="0"/>
              <a:buNone/>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buFont typeface="Arial" panose="020B0604020202020204" pitchFamily="34" charset="0"/>
              <a:buNone/>
              <a:defRPr/>
            </a:pPr>
            <a:r>
              <a:rPr lang="en-US" altLang="en-US" dirty="0" smtClean="0">
                <a:latin typeface="Arial" panose="020B0604020202020204" pitchFamily="34" charset="0"/>
                <a:cs typeface="Arial" panose="020B0604020202020204" pitchFamily="34" charset="0"/>
              </a:rPr>
              <a:t>Four components typically are included in a case definition, including</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1. Clinical information about the disease — What signs and symptoms have been observed?</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2. Characteristics about the persons who are affected — Do any commonalities exist among those who have been ill?</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3. Information about the location or place — Where are the affected persons located?</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4. Specification of time during which the illness onset occurred — What date or time did the illness begin to occur, and what was the symptom duration?</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During an outbreak, the case definition can evolve, typically becoming more specific as more information becomes available.</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To assist epidemiologists in identifying early Legionnaires’ disease cases, public health nurses made rounds at local Philadelphia hospitals to gather data about those who became ill to verify the diagnosis. Meanwhile, laboratory samples and clinical examinations were tested and reviewed.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After the initial case definition was established, health care facilities — such as doctors’ offices, clinics, laboratories, and hospitals — were contacted to request that any observations of illnesses matching the case definition be reported. </a:t>
            </a:r>
          </a:p>
          <a:p>
            <a:pPr>
              <a:lnSpc>
                <a:spcPct val="150000"/>
              </a:lnSpc>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DCE7C37-14EB-498E-8D4B-FE8448F0E0CF}" type="slidenum">
              <a:rPr lang="en-US" altLang="en-US" smtClean="0"/>
              <a:pPr>
                <a:spcBef>
                  <a:spcPct val="0"/>
                </a:spcBef>
              </a:pPr>
              <a:t>44</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01675" y="4416425"/>
            <a:ext cx="5607050" cy="63277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a:t>
            </a:r>
          </a:p>
          <a:p>
            <a:pPr eaLnBrk="1" hangingPunct="1">
              <a:lnSpc>
                <a:spcPct val="150000"/>
              </a:lnSpc>
              <a:spcBef>
                <a:spcPct val="0"/>
              </a:spcBef>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Step 5 involved using descriptive epidemiology to describe Legionnaires’ disease and orient the data by identifying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what,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who,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where,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when,</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why, and</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how. </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dirty="0" smtClean="0">
                <a:latin typeface="Arial" panose="020B0604020202020204" pitchFamily="34" charset="0"/>
                <a:cs typeface="Arial" panose="020B0604020202020204" pitchFamily="34" charset="0"/>
              </a:rPr>
              <a:t>After these were identified, the epidemiologist proceeded to study the</a:t>
            </a:r>
          </a:p>
          <a:p>
            <a:pPr>
              <a:lnSpc>
                <a:spcPct val="150000"/>
              </a:lnSpc>
              <a:defRPr/>
            </a:pPr>
            <a:endParaRPr lang="en-US" altLang="en-US" dirty="0" smtClean="0">
              <a:latin typeface="Arial" panose="020B0604020202020204" pitchFamily="34" charset="0"/>
              <a:cs typeface="Arial" panose="020B0604020202020204" pitchFamily="34" charset="0"/>
            </a:endParaRP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dates,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times,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places, and </a:t>
            </a:r>
          </a:p>
          <a:p>
            <a:pPr marL="171450" indent="-171450">
              <a:lnSpc>
                <a:spcPct val="150000"/>
              </a:lnSpc>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persons.</a:t>
            </a:r>
          </a:p>
          <a:p>
            <a:pPr eaLnBrk="1" hangingPunct="1">
              <a:lnSpc>
                <a:spcPct val="150000"/>
              </a:lnSpc>
              <a:spcBef>
                <a:spcPct val="0"/>
              </a:spcBef>
              <a:defRPr/>
            </a:pP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p>
        </p:txBody>
      </p:sp>
      <p:sp>
        <p:nvSpPr>
          <p:cNvPr id="1228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26525ADE-1B28-4D16-B501-75A3F43BE7C4}" type="slidenum">
              <a:rPr lang="en-US" altLang="en-US" smtClean="0"/>
              <a:pPr>
                <a:spcBef>
                  <a:spcPct val="0"/>
                </a:spcBef>
              </a:pPr>
              <a:t>45</a:t>
            </a:fld>
            <a:endParaRPr lang="en-US" altLang="en-US" smtClean="0"/>
          </a:p>
        </p:txBody>
      </p:sp>
      <p:sp>
        <p:nvSpPr>
          <p:cNvPr id="10240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B9D6614-076A-4875-9CD9-949152DD0867}"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xfrm>
            <a:off x="701675" y="4416425"/>
            <a:ext cx="5607050" cy="5641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b="1" smtClean="0">
                <a:latin typeface="Arial" charset="0"/>
                <a:cs typeface="Arial" charset="0"/>
              </a:rPr>
              <a:t>SAY: </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graph indicates the number of Legionnaires’ disease cases by day in July and August 1976. Remember these are the number of cases, not the disease rate.</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arrow to appear.&gt;</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The arrow indicates that the number of cases peaks from July 25 to July 27, and the number declines thereafter.</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We can infer that the number of cases started soon after the convention began. By the end of the convention, the number of cases had reached its peak.</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However, this descriptive analysis only tells us what can be read directly from the graph and data. Analytic processes take us one step further to a hypothesis and assessment of the causes for the trend identified by the descriptive analysis.</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1239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5DBE88BC-32D6-40A7-959D-2EF2BE4B319E}" type="slidenum">
              <a:rPr lang="en-US" altLang="en-US" smtClean="0"/>
              <a:pPr>
                <a:spcBef>
                  <a:spcPct val="0"/>
                </a:spcBef>
              </a:pPr>
              <a:t>46</a:t>
            </a:fld>
            <a:endParaRPr lang="en-US" altLang="en-US" smtClean="0"/>
          </a:p>
        </p:txBody>
      </p:sp>
      <p:sp>
        <p:nvSpPr>
          <p:cNvPr id="10445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96A54D5-BF7A-40F6-8898-63CD7A32F2C2}"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xfrm>
            <a:off x="701675" y="4416425"/>
            <a:ext cx="5607050" cy="792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 </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This table lists the rates of illness among American Legion delegates by age and where they were staying — Hotel A or another hotel.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Let’s see what the data tell us.</a:t>
            </a:r>
            <a:br>
              <a:rPr lang="en-US" altLang="en-US" smtClean="0">
                <a:latin typeface="Arial" charset="0"/>
                <a:cs typeface="Arial" charset="0"/>
              </a:rPr>
            </a:br>
            <a:endParaRPr lang="en-US" altLang="en-US" i="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WALK </a:t>
            </a:r>
            <a:r>
              <a:rPr lang="en-US" altLang="en-US" smtClean="0">
                <a:latin typeface="Arial" charset="0"/>
                <a:cs typeface="Arial" charset="0"/>
              </a:rPr>
              <a:t>participants through the rows and columns of the table.&gt;</a:t>
            </a:r>
          </a:p>
          <a:p>
            <a:pPr eaLnBrk="1" hangingPunct="1">
              <a:lnSpc>
                <a:spcPct val="150000"/>
              </a:lnSpc>
              <a:spcBef>
                <a:spcPct val="0"/>
              </a:spcBef>
            </a:pPr>
            <a:endParaRPr lang="en-US" altLang="en-US" i="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to advance animation.&gt;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 </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The age group that has the highest percentage of ill persons is those aged 70 years or older, regardless of where they were staying.</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&lt;</a:t>
            </a:r>
            <a:r>
              <a:rPr lang="en-US" altLang="en-US" b="1" smtClean="0">
                <a:latin typeface="Arial" charset="0"/>
                <a:cs typeface="Arial" charset="0"/>
              </a:rPr>
              <a:t>CLICK </a:t>
            </a:r>
            <a:r>
              <a:rPr lang="en-US" altLang="en-US" smtClean="0">
                <a:latin typeface="Arial" charset="0"/>
                <a:cs typeface="Arial" charset="0"/>
              </a:rPr>
              <a:t>to advance animation.&gt;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latin typeface="Arial" charset="0"/>
                <a:cs typeface="Arial" charset="0"/>
              </a:rPr>
              <a:t>SAY: </a:t>
            </a:r>
            <a:br>
              <a:rPr lang="en-US" altLang="en-US" b="1"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Combining all age groups, those who stayed in Hotel A have the highest percentage of illness — 9.0% versus 5.4% at other hotels.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We can infer, therefore, that a connection exists between staying in Hotel A and becoming ill; we can also infer that older persons are somehow more susceptible to the disease.</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05476" name="Date Placeholder 3"/>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7ABD69B-D437-4CEF-9E69-478A71046818}" type="datetime1">
              <a:rPr lang="en-US" altLang="en-US" smtClean="0"/>
              <a:pPr fontAlgn="base">
                <a:spcBef>
                  <a:spcPct val="0"/>
                </a:spcBef>
                <a:spcAft>
                  <a:spcPct val="0"/>
                </a:spcAft>
                <a:defRPr/>
              </a:pPr>
              <a:t>1/8/2015</a:t>
            </a:fld>
            <a:endParaRPr lang="en-US" altLang="en-US" dirty="0" smtClean="0"/>
          </a:p>
        </p:txBody>
      </p:sp>
      <p:sp>
        <p:nvSpPr>
          <p:cNvPr id="124933" name="Slide Number Placeholder 4"/>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F3E96A7-D5D6-4782-B0A2-3905E88EEE71}" type="slidenum">
              <a:rPr lang="en-US" altLang="en-US" smtClean="0"/>
              <a:pPr>
                <a:spcBef>
                  <a:spcPct val="0"/>
                </a:spcBef>
              </a:pPr>
              <a:t>47</a:t>
            </a:fld>
            <a:endParaRPr lang="en-US" alt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8013"/>
            <a:ext cx="5607050" cy="8916987"/>
          </a:xfrm>
        </p:spPr>
        <p:txBody>
          <a:bodyPr/>
          <a:lstStyle/>
          <a:p>
            <a:pPr eaLnBrk="1" fontAlgn="auto" hangingPunct="1">
              <a:lnSpc>
                <a:spcPct val="150000"/>
              </a:lnSpc>
              <a:spcBef>
                <a:spcPts val="0"/>
              </a:spcBef>
              <a:spcAft>
                <a:spcPts val="0"/>
              </a:spcAft>
              <a:defRPr/>
            </a:pPr>
            <a:r>
              <a:rPr lang="en-US" b="1" dirty="0" smtClean="0">
                <a:latin typeface="Arial" pitchFamily="34" charset="0"/>
                <a:cs typeface="Arial" pitchFamily="34" charset="0"/>
              </a:rPr>
              <a:t>SAY: </a:t>
            </a:r>
            <a:br>
              <a:rPr lang="en-US" b="1" dirty="0" smtClean="0">
                <a:latin typeface="Arial" pitchFamily="34" charset="0"/>
                <a:cs typeface="Arial" pitchFamily="34" charset="0"/>
              </a:rPr>
            </a:br>
            <a:endParaRPr lang="en-US" dirty="0" smtClean="0">
              <a:latin typeface="Arial" pitchFamily="34" charset="0"/>
              <a:cs typeface="Arial" pitchFamily="34" charset="0"/>
            </a:endParaRPr>
          </a:p>
          <a:p>
            <a:pPr eaLnBrk="1" fontAlgn="auto" hangingPunct="1">
              <a:lnSpc>
                <a:spcPct val="150000"/>
              </a:lnSpc>
              <a:spcBef>
                <a:spcPts val="0"/>
              </a:spcBef>
              <a:spcAft>
                <a:spcPts val="0"/>
              </a:spcAft>
              <a:defRPr/>
            </a:pPr>
            <a:r>
              <a:rPr lang="en-US" dirty="0" smtClean="0">
                <a:latin typeface="Arial" pitchFamily="34" charset="0"/>
                <a:cs typeface="Arial" pitchFamily="34" charset="0"/>
              </a:rPr>
              <a:t>During Steps 6, 7, and 8, a focused hypotheses (theories that can be tested for validity), about Legionnaires’ disease was developed regarding how and why the outbreak occurred. They were then evaluated for validity and refined as needed.</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eaLnBrk="1" fontAlgn="auto" hangingPunct="1">
              <a:lnSpc>
                <a:spcPct val="150000"/>
              </a:lnSpc>
              <a:spcBef>
                <a:spcPts val="0"/>
              </a:spcBef>
              <a:spcAft>
                <a:spcPts val="0"/>
              </a:spcAft>
              <a:defRPr/>
            </a:pPr>
            <a:r>
              <a:rPr lang="en-US" dirty="0" smtClean="0">
                <a:latin typeface="Arial" pitchFamily="34" charset="0"/>
                <a:cs typeface="Arial" pitchFamily="34" charset="0"/>
              </a:rPr>
              <a:t>One hypothesis stated that the illness was associated with convention attendees who were guests at or had visited one particular hotel during their time at the convention.</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eaLnBrk="1" fontAlgn="auto" hangingPunct="1">
              <a:lnSpc>
                <a:spcPct val="150000"/>
              </a:lnSpc>
              <a:spcBef>
                <a:spcPts val="0"/>
              </a:spcBef>
              <a:spcAft>
                <a:spcPts val="0"/>
              </a:spcAft>
              <a:defRPr/>
            </a:pPr>
            <a:r>
              <a:rPr lang="en-US" dirty="0" smtClean="0">
                <a:latin typeface="Arial" pitchFamily="34" charset="0"/>
                <a:cs typeface="Arial" pitchFamily="34" charset="0"/>
              </a:rPr>
              <a:t>Epidemiologists on this outbreak investigation tested this hypothesis by</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conducting a randomized telephone survey of guests registered at the four hotels during July </a:t>
            </a:r>
            <a:r>
              <a:rPr lang="en-US" dirty="0">
                <a:latin typeface="Arial" pitchFamily="34" charset="0"/>
                <a:cs typeface="Arial" pitchFamily="34" charset="0"/>
              </a:rPr>
              <a:t>6 </a:t>
            </a:r>
            <a:r>
              <a:rPr lang="en-US" dirty="0" smtClean="0">
                <a:latin typeface="Arial" pitchFamily="34" charset="0"/>
                <a:cs typeface="Arial" pitchFamily="34" charset="0"/>
              </a:rPr>
              <a:t>through August 7, including hotels where the conventioneers had stayed or had not stayed;</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reviewing hotel data by interviewing hotel employees who had become ill during the convention for </a:t>
            </a:r>
            <a:r>
              <a:rPr lang="en-US" dirty="0" smtClean="0">
                <a:latin typeface="Arial" pitchFamily="34" charset="0"/>
                <a:cs typeface="Arial" pitchFamily="34" charset="0"/>
                <a:sym typeface="Symbol"/>
              </a:rPr>
              <a:t>2</a:t>
            </a:r>
            <a:r>
              <a:rPr lang="en-US" dirty="0" smtClean="0">
                <a:latin typeface="Arial" pitchFamily="34" charset="0"/>
                <a:cs typeface="Arial" pitchFamily="34" charset="0"/>
              </a:rPr>
              <a:t> days; </a:t>
            </a:r>
          </a:p>
          <a:p>
            <a:pPr marL="174708" indent="-174708" eaLnBrk="1" fontAlgn="auto" hangingPunct="1">
              <a:lnSpc>
                <a:spcPct val="150000"/>
              </a:lnSpc>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reviewing hospital emergency department admission data; </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collecting environmental samples from selected locations in Hotel A;</a:t>
            </a:r>
          </a:p>
          <a:p>
            <a:pPr marL="174708" indent="-174708" eaLnBrk="1" fontAlgn="auto" hangingPunct="1">
              <a:lnSpc>
                <a:spcPct val="150000"/>
              </a:lnSpc>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reviewing weather records for any correlation between a weather event and onset of illness;</a:t>
            </a:r>
          </a:p>
          <a:p>
            <a:pPr marL="174708" indent="-174708" eaLnBrk="1" fontAlgn="auto" hangingPunct="1">
              <a:lnSpc>
                <a:spcPct val="150000"/>
              </a:lnSpc>
              <a:spcBef>
                <a:spcPts val="0"/>
              </a:spcBef>
              <a:spcAft>
                <a:spcPts val="0"/>
              </a:spcAft>
              <a:buFont typeface="Arial" pitchFamily="34" charset="0"/>
              <a:buChar char="•"/>
              <a:defRPr/>
            </a:pPr>
            <a:endParaRPr lang="en-US" dirty="0" smtClean="0">
              <a:latin typeface="Arial" pitchFamily="34" charset="0"/>
              <a:cs typeface="Arial" pitchFamily="34" charset="0"/>
            </a:endParaRPr>
          </a:p>
          <a:p>
            <a:pPr marL="174708" indent="-174708" eaLnBrk="1" fontAlgn="auto" hangingPunct="1">
              <a:lnSpc>
                <a:spcPct val="150000"/>
              </a:lnSpc>
              <a:spcBef>
                <a:spcPts val="0"/>
              </a:spcBef>
              <a:spcAft>
                <a:spcPts val="0"/>
              </a:spcAft>
              <a:buFont typeface="Arial" pitchFamily="34" charset="0"/>
              <a:buChar char="•"/>
              <a:defRPr/>
            </a:pPr>
            <a:r>
              <a:rPr lang="en-US" dirty="0" smtClean="0">
                <a:latin typeface="Arial" pitchFamily="34" charset="0"/>
                <a:cs typeface="Arial" pitchFamily="34" charset="0"/>
              </a:rPr>
              <a:t>interviewing hotel guests and workers about places they visited, people they met with, and foods eaten during the convention; and</a:t>
            </a:r>
          </a:p>
          <a:p>
            <a:pPr eaLnBrk="1" fontAlgn="auto" hangingPunct="1">
              <a:lnSpc>
                <a:spcPct val="150000"/>
              </a:lnSpc>
              <a:spcBef>
                <a:spcPts val="0"/>
              </a:spcBef>
              <a:spcAft>
                <a:spcPts val="0"/>
              </a:spcAft>
              <a:defRPr/>
            </a:pPr>
            <a:endParaRPr lang="en-US" dirty="0" smtClean="0">
              <a:latin typeface="Arial" pitchFamily="34" charset="0"/>
              <a:cs typeface="Arial" pitchFamily="34" charset="0"/>
            </a:endParaRPr>
          </a:p>
          <a:p>
            <a:pPr marL="171450" indent="-171450" eaLnBrk="1" fontAlgn="auto" hangingPunct="1">
              <a:lnSpc>
                <a:spcPct val="150000"/>
              </a:lnSpc>
              <a:spcBef>
                <a:spcPts val="0"/>
              </a:spcBef>
              <a:spcAft>
                <a:spcPts val="0"/>
              </a:spcAft>
              <a:buFont typeface="Arial" panose="020B0604020202020204" pitchFamily="34" charset="0"/>
              <a:buChar char="•"/>
              <a:defRPr/>
            </a:pPr>
            <a:r>
              <a:rPr lang="en-US" dirty="0" smtClean="0">
                <a:latin typeface="Arial" pitchFamily="34" charset="0"/>
                <a:cs typeface="Arial" pitchFamily="34" charset="0"/>
              </a:rPr>
              <a:t>conducting two case-control studies.</a:t>
            </a:r>
          </a:p>
          <a:p>
            <a:pPr eaLnBrk="1" fontAlgn="auto" hangingPunct="1">
              <a:lnSpc>
                <a:spcPct val="150000"/>
              </a:lnSpc>
              <a:spcBef>
                <a:spcPts val="0"/>
              </a:spcBef>
              <a:spcAft>
                <a:spcPts val="0"/>
              </a:spcAft>
              <a:buFont typeface="Arial" panose="020B0604020202020204" pitchFamily="34" charset="0"/>
              <a:buNone/>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70770DD1-BC8F-4DD3-989F-09C36BF283A6}" type="slidenum">
              <a:rPr lang="en-US" altLang="en-US" smtClean="0"/>
              <a:pPr>
                <a:spcBef>
                  <a:spcPct val="0"/>
                </a:spcBef>
              </a:pPr>
              <a:t>48</a:t>
            </a:fld>
            <a:endParaRPr lang="en-US" altLang="en-US" smtClean="0"/>
          </a:p>
        </p:txBody>
      </p:sp>
      <p:sp>
        <p:nvSpPr>
          <p:cNvPr id="10650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E200892-D450-46EE-85EF-D00EA1BBC71F}"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xfrm>
            <a:off x="701675" y="4416425"/>
            <a:ext cx="5607050" cy="40417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Although exposure to the outbreak apparently occurred over several days, investigation results were initially unclear. </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Researchers were unable to locate the bacteria that caused the Legionnaires’ disease outbreak because of difficulty growing the bacteria under laboratory conditions.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Five months after the first cases of Legionnaires’ disease occurred, results of the case-control study indicated that spending time in the lobby of Hotel A was a risk factor for illness. </a:t>
            </a:r>
          </a:p>
          <a:p>
            <a:pPr eaLnBrk="1" hangingPunct="1">
              <a:lnSpc>
                <a:spcPct val="150000"/>
              </a:lnSpc>
              <a:spcBef>
                <a:spcPct val="0"/>
              </a:spcBef>
            </a:pPr>
            <a:endParaRPr lang="en-US" altLang="en-US" smtClean="0">
              <a:latin typeface="Arial" charset="0"/>
              <a:cs typeface="Arial" charset="0"/>
            </a:endParaRPr>
          </a:p>
          <a:p>
            <a:pPr>
              <a:lnSpc>
                <a:spcPct val="150000"/>
              </a:lnSpc>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p>
        </p:txBody>
      </p:sp>
      <p:sp>
        <p:nvSpPr>
          <p:cNvPr id="1269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731B85BA-81DB-438C-AEAD-77CF6B428D59}" type="slidenum">
              <a:rPr lang="en-US" altLang="en-US" smtClean="0"/>
              <a:pPr/>
              <a:t>49</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D37CCAC8-6F9D-404C-85E4-A5CDBDEE7A9D}" type="slidenum">
              <a:rPr lang="en-US" altLang="en-US" smtClean="0">
                <a:solidFill>
                  <a:srgbClr val="000000"/>
                </a:solidFill>
                <a:latin typeface="Arial" charset="0"/>
              </a:rPr>
              <a:pPr/>
              <a:t>5</a:t>
            </a:fld>
            <a:endParaRPr lang="en-US" altLang="en-US" smtClean="0">
              <a:solidFill>
                <a:srgbClr val="000000"/>
              </a:solidFill>
              <a:latin typeface="Arial" charset="0"/>
            </a:endParaRPr>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p:cNvSpPr>
            <a:spLocks noGrp="1" noChangeArrowheads="1"/>
          </p:cNvSpPr>
          <p:nvPr>
            <p:ph type="body" idx="1"/>
          </p:nvPr>
        </p:nvSpPr>
        <p:spPr bwMode="auto">
          <a:xfrm>
            <a:off x="701675" y="4416425"/>
            <a:ext cx="5607050" cy="14023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pPr>
            <a:r>
              <a:rPr lang="en-US" altLang="en-US" b="1" smtClean="0">
                <a:latin typeface="Arial" charset="0"/>
                <a:cs typeface="Arial" charset="0"/>
              </a:rPr>
              <a:t>SAY:</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Let’s talk about public health in a broader context. Public health problems are diverse and can include infectious diseases, chronic diseases, emergencies, injuries, environmental health problems, as well as other health threats.</a:t>
            </a:r>
            <a:br>
              <a:rPr lang="en-US" altLang="en-US"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Regardless of the topic, we take the same approach to a public health problem by following four general steps.</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for first arrow to appear.&gt;</a:t>
            </a:r>
          </a:p>
          <a:p>
            <a:pPr>
              <a:lnSpc>
                <a:spcPct val="150000"/>
              </a:lnSpc>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First, we ask, “What is the problem?”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In public health, we identify the problem by using surveillance systems to monitor health events and behaviors occurring among a population.</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After we’ve identified the problem, the next question is, “What is the cause of the problem?” </a:t>
            </a:r>
            <a:br>
              <a:rPr lang="en-US" altLang="en-US" smtClean="0">
                <a:latin typeface="Arial" charset="0"/>
                <a:cs typeface="Arial" charset="0"/>
              </a:rPr>
            </a:br>
            <a:endParaRPr lang="en-US" altLang="en-US" smtClean="0">
              <a:latin typeface="Arial" charset="0"/>
              <a:cs typeface="Arial" charset="0"/>
            </a:endParaRPr>
          </a:p>
          <a:p>
            <a:pPr>
              <a:lnSpc>
                <a:spcPct val="150000"/>
              </a:lnSpc>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 first arrow will disappear, and second arrow will appear above Risk Factor Identification box.&gt;</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For example, are there factors that might make certain populations more susceptible to disease, such as something in the environment or certain behaviors that people are practicing?</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 second arrow will disappear, and third arrow will appear above Intervention Evaluation box.&gt;</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After we’ve identified the risk factors related to the problem, we ask, “What intervention works to address the problem?”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We look at what has worked in the past in addressing this same problem and if a proposed intervention makes sense with our affected population. </a:t>
            </a:r>
          </a:p>
          <a:p>
            <a:pPr>
              <a:lnSpc>
                <a:spcPct val="150000"/>
              </a:lnSpc>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CLICK</a:t>
            </a:r>
            <a:r>
              <a:rPr lang="en-US" altLang="en-US" smtClean="0">
                <a:latin typeface="Arial" charset="0"/>
                <a:cs typeface="Arial" charset="0"/>
              </a:rPr>
              <a:t> to advance animation; third arrow will disappear, and fourth arrow will appear above Implementation box.&gt;</a:t>
            </a:r>
          </a:p>
          <a:p>
            <a:pPr>
              <a:lnSpc>
                <a:spcPct val="150000"/>
              </a:lnSpc>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In the last step, we ask, “How can we implement the intervention? Given the resources we have and what we know about the affected population, will this work?”</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As we go through this course, you will see different examples of this public health approach at work.</a:t>
            </a:r>
          </a:p>
          <a:p>
            <a:pPr>
              <a:lnSpc>
                <a:spcPct val="150000"/>
              </a:lnSpc>
            </a:pPr>
            <a:r>
              <a:rPr lang="en-US" altLang="en-US" b="1" smtClean="0">
                <a:latin typeface="Arial" charset="0"/>
                <a:cs typeface="Arial" charset="0"/>
              </a:rPr>
              <a:t/>
            </a:r>
            <a:br>
              <a:rPr lang="en-US" altLang="en-US" b="1" smtClean="0">
                <a:latin typeface="Arial" charset="0"/>
                <a:cs typeface="Arial" charset="0"/>
              </a:rPr>
            </a:br>
            <a:r>
              <a:rPr lang="en-US" altLang="en-US" b="1" smtClean="0">
                <a:latin typeface="Arial" charset="0"/>
                <a:cs typeface="Arial" charset="0"/>
              </a:rPr>
              <a:t>GO</a:t>
            </a:r>
            <a:r>
              <a:rPr lang="en-US" altLang="en-US" smtClean="0">
                <a:latin typeface="Arial" charset="0"/>
                <a:cs typeface="Arial" charset="0"/>
              </a:rPr>
              <a:t> to next slide.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xfrm>
            <a:off x="701675" y="4416425"/>
            <a:ext cx="5607050" cy="5718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r>
              <a:rPr lang="en-US" altLang="en-US" smtClean="0">
                <a:latin typeface="Arial" charset="0"/>
                <a:cs typeface="Arial" charset="0"/>
              </a:rPr>
              <a: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In December 1976, a CDC laboratorian successfully located the source bacteria after continuing to test the specimens that were thought to be dead.</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A new bacteria that had caused this disease was discovered. After isolating the bacteria, conditions at Hotel A were investigated to determine their connection with the onset of the illness. Similar bacteria grew in warm waters in nature, such as hot springs, and also had been identified in air-conditioning cooling towers. </a:t>
            </a:r>
          </a:p>
          <a:p>
            <a:pPr>
              <a:lnSpc>
                <a:spcPct val="150000"/>
              </a:lnSpc>
            </a:pPr>
            <a:endParaRPr lang="en-US" altLang="en-US" smtClean="0">
              <a:latin typeface="Arial" charset="0"/>
              <a:cs typeface="Arial" charset="0"/>
            </a:endParaRPr>
          </a:p>
          <a:p>
            <a:pPr>
              <a:lnSpc>
                <a:spcPct val="150000"/>
              </a:lnSpc>
            </a:pPr>
            <a:r>
              <a:rPr lang="en-US" altLang="en-US" smtClean="0">
                <a:latin typeface="Arial" charset="0"/>
                <a:cs typeface="Arial" charset="0"/>
              </a:rPr>
              <a:t>Investigators concluded that those who had become ill in Philadelphia had inhaled air from the air-conditioning unit at Hotel A, either as guests or while walking on the sidewalk outside the hotel. They also noted that hotel workers who had not become ill were believed to have built up a form of immunity to the bacteria, which explained why the outbreak did not appear to have affected the hotel employees.</a:t>
            </a:r>
          </a:p>
          <a:p>
            <a:pPr>
              <a:lnSpc>
                <a:spcPct val="150000"/>
              </a:lnSpc>
            </a:pPr>
            <a:endParaRPr lang="en-US" altLang="en-US" smtClean="0">
              <a:latin typeface="Arial" charset="0"/>
              <a:cs typeface="Arial" charset="0"/>
            </a:endParaRPr>
          </a:p>
          <a:p>
            <a:pPr>
              <a:lnSpc>
                <a:spcPct val="150000"/>
              </a:lnSpc>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280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B587B1DB-2D11-4FAE-88D6-AC8479BCE9F9}" type="slidenum">
              <a:rPr lang="en-US" altLang="en-US" smtClean="0"/>
              <a:pPr/>
              <a:t>50</a:t>
            </a:fld>
            <a:endParaRPr lang="en-US" alt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xfrm>
            <a:off x="701675" y="4418013"/>
            <a:ext cx="5607050" cy="777398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defRPr/>
            </a:pPr>
            <a:r>
              <a:rPr lang="en-US" altLang="en-US" b="1" dirty="0" smtClean="0">
                <a:latin typeface="Arial" panose="020B0604020202020204" pitchFamily="34" charset="0"/>
                <a:cs typeface="Arial" panose="020B0604020202020204" pitchFamily="34" charset="0"/>
              </a:rPr>
              <a:t>SAY: </a:t>
            </a:r>
            <a:br>
              <a:rPr lang="en-US" altLang="en-US" b="1" dirty="0" smtClean="0">
                <a:latin typeface="Arial" panose="020B0604020202020204" pitchFamily="34" charset="0"/>
                <a:cs typeface="Arial" panose="020B0604020202020204" pitchFamily="34" charset="0"/>
              </a:rPr>
            </a:br>
            <a:endParaRPr lang="en-US" altLang="en-US" b="1"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After the cause of the disease was identified, outbreak investigators moved on to Step 9. To minimize growth of the bacteria that causes Legionnaires’ disease, controls were implemented, such as chlorination of water and testing of industrial air-handling systems.</a:t>
            </a:r>
          </a:p>
          <a:p>
            <a:pPr eaLnBrk="1" hangingPunct="1">
              <a:lnSpc>
                <a:spcPct val="150000"/>
              </a:lnSpc>
              <a:spcBef>
                <a:spcPct val="0"/>
              </a:spcBef>
              <a:defRPr/>
            </a:pPr>
            <a:endParaRPr lang="en-US" altLang="en-US" b="1" dirty="0" smtClean="0">
              <a:solidFill>
                <a:srgbClr val="000000"/>
              </a:solidFill>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solidFill>
                  <a:srgbClr val="000000"/>
                </a:solidFill>
                <a:latin typeface="Arial" panose="020B0604020202020204" pitchFamily="34" charset="0"/>
                <a:cs typeface="Arial" panose="020B0604020202020204" pitchFamily="34" charset="0"/>
              </a:rPr>
              <a:t>During Step 10, </a:t>
            </a:r>
            <a:r>
              <a:rPr lang="en-US" altLang="en-US" dirty="0" smtClean="0">
                <a:latin typeface="Arial" panose="020B0604020202020204" pitchFamily="34" charset="0"/>
                <a:cs typeface="Arial" panose="020B0604020202020204" pitchFamily="34" charset="0"/>
              </a:rPr>
              <a:t>investigation findings were communicated to</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local health authorities,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medical community,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the general public, and</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lawmakers and other leaders.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Usually, the findings are reported in an oral briefing to health authorities and those responsible for implementing control and prevention measures. During the briefing, epidemiologists describe</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what they did and how they did it,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what they learned, and </a:t>
            </a:r>
          </a:p>
          <a:p>
            <a:pPr marL="171450" indent="-171450" eaLnBrk="1" hangingPunct="1">
              <a:lnSpc>
                <a:spcPct val="150000"/>
              </a:lnSpc>
              <a:spcBef>
                <a:spcPct val="0"/>
              </a:spcBef>
              <a:buFont typeface="Arial" panose="020B0604020202020204" pitchFamily="34" charset="0"/>
              <a:buChar char="•"/>
              <a:defRPr/>
            </a:pPr>
            <a:r>
              <a:rPr lang="en-US" altLang="en-US" dirty="0" smtClean="0">
                <a:latin typeface="Arial" panose="020B0604020202020204" pitchFamily="34" charset="0"/>
                <a:cs typeface="Arial" panose="020B0604020202020204" pitchFamily="34" charset="0"/>
              </a:rPr>
              <a:t>what should be done about the illness.</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dirty="0" smtClean="0">
                <a:latin typeface="Arial" panose="020B0604020202020204" pitchFamily="34" charset="0"/>
                <a:cs typeface="Arial" panose="020B0604020202020204" pitchFamily="34" charset="0"/>
              </a:rPr>
              <a:t>The findings are also written up in reports containing an introduction, background, methods, results, discussion, and recommendations. These reports serve not only as a record but also as a tool for future investigations and as a contribution to the scientific knowledge base. </a:t>
            </a:r>
          </a:p>
          <a:p>
            <a:pPr eaLnBrk="1" hangingPunct="1">
              <a:lnSpc>
                <a:spcPct val="150000"/>
              </a:lnSpc>
              <a:spcBef>
                <a:spcPct val="0"/>
              </a:spcBef>
              <a:defRPr/>
            </a:pPr>
            <a:endParaRPr lang="en-US" altLang="en-US" dirty="0" smtClean="0">
              <a:latin typeface="Arial" panose="020B0604020202020204" pitchFamily="34" charset="0"/>
              <a:cs typeface="Arial" panose="020B0604020202020204" pitchFamily="34" charset="0"/>
            </a:endParaRPr>
          </a:p>
          <a:p>
            <a:pPr eaLnBrk="1" hangingPunct="1">
              <a:lnSpc>
                <a:spcPct val="150000"/>
              </a:lnSpc>
              <a:spcBef>
                <a:spcPct val="0"/>
              </a:spcBef>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b="1" dirty="0" smtClean="0">
              <a:solidFill>
                <a:srgbClr val="000000"/>
              </a:solidFill>
              <a:latin typeface="Arial" panose="020B0604020202020204" pitchFamily="34" charset="0"/>
              <a:cs typeface="Arial" panose="020B0604020202020204" pitchFamily="34" charset="0"/>
            </a:endParaRPr>
          </a:p>
        </p:txBody>
      </p:sp>
      <p:sp>
        <p:nvSpPr>
          <p:cNvPr id="1290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557936FD-BEA6-441E-A87F-FEACD00CDB52}" type="slidenum">
              <a:rPr lang="en-US" altLang="en-US" smtClean="0"/>
              <a:pPr>
                <a:spcBef>
                  <a:spcPct val="0"/>
                </a:spcBef>
              </a:pPr>
              <a:t>51</a:t>
            </a:fld>
            <a:endParaRPr lang="en-US" altLang="en-US" smtClean="0"/>
          </a:p>
        </p:txBody>
      </p:sp>
      <p:sp>
        <p:nvSpPr>
          <p:cNvPr id="107525"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83BEB48-A831-4FFF-AF74-4DE4DEE9FB90}"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56A8D783-C088-4701-BE54-06F471F6E337}" type="slidenum">
              <a:rPr lang="en-US" altLang="en-US" smtClean="0">
                <a:latin typeface="Arial" charset="0"/>
              </a:rPr>
              <a:pPr>
                <a:spcBef>
                  <a:spcPct val="0"/>
                </a:spcBef>
              </a:pPr>
              <a:t>52</a:t>
            </a:fld>
            <a:endParaRPr lang="en-US" altLang="en-US" smtClean="0">
              <a:latin typeface="Arial" charset="0"/>
            </a:endParaRPr>
          </a:p>
        </p:txBody>
      </p:sp>
      <p:sp>
        <p:nvSpPr>
          <p:cNvPr id="130051" name="Rectangle 2"/>
          <p:cNvSpPr>
            <a:spLocks noRot="1" noChangeArrowheads="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xfrm>
            <a:off x="933450" y="4416425"/>
            <a:ext cx="5143500" cy="48799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SAY:</a:t>
            </a:r>
          </a:p>
          <a:p>
            <a:pPr>
              <a:lnSpc>
                <a:spcPct val="150000"/>
              </a:lnSpc>
              <a:spcAft>
                <a:spcPts val="588"/>
              </a:spcAft>
              <a:defRPr/>
            </a:pPr>
            <a:endParaRPr lang="en-US" dirty="0" smtClean="0">
              <a:latin typeface="Arial" panose="020B0604020202020204" pitchFamily="34" charset="0"/>
              <a:cs typeface="Arial" panose="020B0604020202020204" pitchFamily="34" charset="0"/>
            </a:endParaRPr>
          </a:p>
          <a:p>
            <a:pPr>
              <a:lnSpc>
                <a:spcPct val="150000"/>
              </a:lnSpc>
              <a:spcAft>
                <a:spcPts val="588"/>
              </a:spcAft>
              <a:defRPr/>
            </a:pPr>
            <a:r>
              <a:rPr lang="en-US" dirty="0" smtClean="0">
                <a:latin typeface="Arial" panose="020B0604020202020204" pitchFamily="34" charset="0"/>
                <a:cs typeface="Arial" panose="020B0604020202020204" pitchFamily="34" charset="0"/>
              </a:rPr>
              <a:t>Let’s answer a few knowledge check questions that are based on what you have learned about Legionnaires’ disease and the 10 steps involved in an investigation outbreak.</a:t>
            </a:r>
          </a:p>
          <a:p>
            <a:pPr>
              <a:lnSpc>
                <a:spcPct val="150000"/>
              </a:lnSpc>
              <a:spcAft>
                <a:spcPts val="588"/>
              </a:spcAft>
              <a:defRPr/>
            </a:pPr>
            <a:endParaRPr lang="en-US" dirty="0" smtClean="0">
              <a:latin typeface="Arial" panose="020B0604020202020204" pitchFamily="34" charset="0"/>
              <a:cs typeface="Arial" panose="020B0604020202020204" pitchFamily="34" charset="0"/>
            </a:endParaRPr>
          </a:p>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latin typeface="Arial" pitchFamily="34" charset="0"/>
              <a:cs typeface="Arial" pitchFamily="34" charset="0"/>
            </a:endParaRPr>
          </a:p>
          <a:p>
            <a:pPr>
              <a:lnSpc>
                <a:spcPct val="150000"/>
              </a:lnSpc>
              <a:spcAft>
                <a:spcPts val="588"/>
              </a:spcAft>
              <a:defRPr/>
            </a:pPr>
            <a:r>
              <a:rPr lang="en-US" dirty="0" smtClean="0">
                <a:latin typeface="Arial" pitchFamily="34" charset="0"/>
                <a:cs typeface="Arial" pitchFamily="34" charset="0"/>
              </a:rPr>
              <a:t>&lt;</a:t>
            </a:r>
            <a:r>
              <a:rPr lang="en-US" b="1" dirty="0" smtClean="0">
                <a:latin typeface="Arial" pitchFamily="34" charset="0"/>
                <a:cs typeface="Arial" pitchFamily="34" charset="0"/>
              </a:rPr>
              <a:t>CLICK</a:t>
            </a:r>
            <a:r>
              <a:rPr lang="en-US" dirty="0" smtClean="0">
                <a:latin typeface="Arial" pitchFamily="34" charset="0"/>
                <a:cs typeface="Arial" pitchFamily="34" charset="0"/>
              </a:rPr>
              <a:t> for the correct answer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correct answer is C, establish the existence of an outbreak.</a:t>
            </a:r>
          </a:p>
          <a:p>
            <a:pPr marL="3235" eaLnBrk="1" fontAlgn="auto" hangingPunct="1">
              <a:lnSpc>
                <a:spcPct val="150000"/>
              </a:lnSpc>
              <a:spcBef>
                <a:spcPts val="0"/>
              </a:spcBef>
              <a:spcAft>
                <a:spcPts val="0"/>
              </a:spcAft>
              <a:defRPr/>
            </a:pPr>
            <a:endParaRPr lang="en-US" altLang="en-US" b="1" dirty="0" smtClean="0">
              <a:latin typeface="Arial" panose="020B0604020202020204" pitchFamily="34" charset="0"/>
              <a:cs typeface="Arial" panose="020B0604020202020204" pitchFamily="34" charset="0"/>
            </a:endParaRPr>
          </a:p>
          <a:p>
            <a:pPr>
              <a:lnSpc>
                <a:spcPct val="150000"/>
              </a:lnSpc>
              <a:defRPr/>
            </a:pPr>
            <a:r>
              <a:rPr lang="en-US" altLang="en-US" b="1" dirty="0" smtClean="0">
                <a:latin typeface="Arial" panose="020B0604020202020204" pitchFamily="34" charset="0"/>
                <a:cs typeface="Arial" panose="020B0604020202020204" pitchFamily="34" charset="0"/>
              </a:rPr>
              <a:t>GO</a:t>
            </a:r>
            <a:r>
              <a:rPr lang="en-US" altLang="en-US" dirty="0" smtClean="0">
                <a:latin typeface="Arial" panose="020B0604020202020204" pitchFamily="34" charset="0"/>
                <a:cs typeface="Arial" panose="020B0604020202020204" pitchFamily="34" charset="0"/>
              </a:rPr>
              <a:t> to next slide.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Calibri" pitchFamily="34" charset="0"/>
              </a:defRPr>
            </a:lvl1pPr>
            <a:lvl2pPr marL="755650" indent="-290513" defTabSz="936625">
              <a:spcBef>
                <a:spcPct val="30000"/>
              </a:spcBef>
              <a:defRPr sz="1200">
                <a:solidFill>
                  <a:schemeClr val="tx1"/>
                </a:solidFill>
                <a:latin typeface="Calibri" pitchFamily="34" charset="0"/>
              </a:defRPr>
            </a:lvl2pPr>
            <a:lvl3pPr marL="1163638" indent="-231775" defTabSz="936625">
              <a:spcBef>
                <a:spcPct val="30000"/>
              </a:spcBef>
              <a:defRPr sz="1200">
                <a:solidFill>
                  <a:schemeClr val="tx1"/>
                </a:solidFill>
                <a:latin typeface="Calibri" pitchFamily="34" charset="0"/>
              </a:defRPr>
            </a:lvl3pPr>
            <a:lvl4pPr marL="1630363" indent="-231775" defTabSz="936625">
              <a:spcBef>
                <a:spcPct val="30000"/>
              </a:spcBef>
              <a:defRPr sz="1200">
                <a:solidFill>
                  <a:schemeClr val="tx1"/>
                </a:solidFill>
                <a:latin typeface="Calibri" pitchFamily="34" charset="0"/>
              </a:defRPr>
            </a:lvl4pPr>
            <a:lvl5pPr marL="2095500" indent="-231775" defTabSz="936625">
              <a:spcBef>
                <a:spcPct val="30000"/>
              </a:spcBef>
              <a:defRPr sz="1200">
                <a:solidFill>
                  <a:schemeClr val="tx1"/>
                </a:solidFill>
                <a:latin typeface="Calibri" pitchFamily="34" charset="0"/>
              </a:defRPr>
            </a:lvl5pPr>
            <a:lvl6pPr marL="2552700" indent="-231775" defTabSz="936625" eaLnBrk="0" fontAlgn="base" hangingPunct="0">
              <a:spcBef>
                <a:spcPct val="30000"/>
              </a:spcBef>
              <a:spcAft>
                <a:spcPct val="0"/>
              </a:spcAft>
              <a:defRPr sz="1200">
                <a:solidFill>
                  <a:schemeClr val="tx1"/>
                </a:solidFill>
                <a:latin typeface="Calibri" pitchFamily="34" charset="0"/>
              </a:defRPr>
            </a:lvl6pPr>
            <a:lvl7pPr marL="3009900" indent="-231775" defTabSz="936625" eaLnBrk="0" fontAlgn="base" hangingPunct="0">
              <a:spcBef>
                <a:spcPct val="30000"/>
              </a:spcBef>
              <a:spcAft>
                <a:spcPct val="0"/>
              </a:spcAft>
              <a:defRPr sz="1200">
                <a:solidFill>
                  <a:schemeClr val="tx1"/>
                </a:solidFill>
                <a:latin typeface="Calibri" pitchFamily="34" charset="0"/>
              </a:defRPr>
            </a:lvl7pPr>
            <a:lvl8pPr marL="3467100" indent="-231775" defTabSz="936625" eaLnBrk="0" fontAlgn="base" hangingPunct="0">
              <a:spcBef>
                <a:spcPct val="30000"/>
              </a:spcBef>
              <a:spcAft>
                <a:spcPct val="0"/>
              </a:spcAft>
              <a:defRPr sz="1200">
                <a:solidFill>
                  <a:schemeClr val="tx1"/>
                </a:solidFill>
                <a:latin typeface="Calibri" pitchFamily="34" charset="0"/>
              </a:defRPr>
            </a:lvl8pPr>
            <a:lvl9pPr marL="3924300" indent="-231775" defTabSz="936625" eaLnBrk="0" fontAlgn="base" hangingPunct="0">
              <a:spcBef>
                <a:spcPct val="30000"/>
              </a:spcBef>
              <a:spcAft>
                <a:spcPct val="0"/>
              </a:spcAft>
              <a:defRPr sz="1200">
                <a:solidFill>
                  <a:schemeClr val="tx1"/>
                </a:solidFill>
                <a:latin typeface="Calibri" pitchFamily="34" charset="0"/>
              </a:defRPr>
            </a:lvl9pPr>
          </a:lstStyle>
          <a:p>
            <a:pPr>
              <a:spcBef>
                <a:spcPct val="0"/>
              </a:spcBef>
            </a:pPr>
            <a:fld id="{367B2821-06F4-4B3A-874C-6D3EBC73A059}" type="slidenum">
              <a:rPr lang="en-US" altLang="en-US" smtClean="0">
                <a:latin typeface="Arial" charset="0"/>
              </a:rPr>
              <a:pPr>
                <a:spcBef>
                  <a:spcPct val="0"/>
                </a:spcBef>
              </a:pPr>
              <a:t>53</a:t>
            </a:fld>
            <a:endParaRPr lang="en-US" altLang="en-US" smtClean="0">
              <a:latin typeface="Arial" charset="0"/>
            </a:endParaRPr>
          </a:p>
        </p:txBody>
      </p:sp>
      <p:sp>
        <p:nvSpPr>
          <p:cNvPr id="131075" name="Rectangle 2"/>
          <p:cNvSpPr>
            <a:spLocks noRot="1" noChangeArrowheads="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33450" y="4416425"/>
            <a:ext cx="5143500" cy="3051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02" tIns="46851" rIns="93702" bIns="46851"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correct answer is B, e</a:t>
            </a:r>
            <a:r>
              <a:rPr lang="en-US" altLang="en-US" dirty="0" smtClean="0">
                <a:latin typeface="Arial" pitchFamily="34" charset="0"/>
                <a:cs typeface="Arial" pitchFamily="34" charset="0"/>
              </a:rPr>
              <a:t>stablish a case definition and define and identify cases.</a:t>
            </a:r>
          </a:p>
          <a:p>
            <a:pPr>
              <a:lnSpc>
                <a:spcPct val="150000"/>
              </a:lnSpc>
              <a:defRPr/>
            </a:pPr>
            <a:endParaRPr lang="en-US" altLang="en-US" dirty="0" smtClean="0">
              <a:latin typeface="Arial" pitchFamily="34" charset="0"/>
              <a:cs typeface="Arial" pitchFamily="34" charset="0"/>
            </a:endParaRPr>
          </a:p>
          <a:p>
            <a:pPr marL="232943" indent="-232943">
              <a:lnSpc>
                <a:spcPct val="150000"/>
              </a:lnSpc>
              <a:defRPr/>
            </a:pPr>
            <a:r>
              <a:rPr lang="en-US" altLang="en-US" b="1" dirty="0" smtClean="0">
                <a:latin typeface="Arial" pitchFamily="34" charset="0"/>
                <a:cs typeface="Arial" pitchFamily="34" charset="0"/>
              </a:rPr>
              <a:t>GO</a:t>
            </a:r>
            <a:r>
              <a:rPr lang="en-US" altLang="en-US" dirty="0" smtClean="0">
                <a:latin typeface="Arial" pitchFamily="34" charset="0"/>
                <a:cs typeface="Arial" pitchFamily="34" charset="0"/>
              </a:rPr>
              <a:t> to next slide.</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Calibri" pitchFamily="34" charset="0"/>
              </a:defRPr>
            </a:lvl1pPr>
            <a:lvl2pPr marL="755650" indent="-290513" defTabSz="936625">
              <a:spcBef>
                <a:spcPct val="30000"/>
              </a:spcBef>
              <a:defRPr sz="1200">
                <a:solidFill>
                  <a:schemeClr val="tx1"/>
                </a:solidFill>
                <a:latin typeface="Calibri" pitchFamily="34" charset="0"/>
              </a:defRPr>
            </a:lvl2pPr>
            <a:lvl3pPr marL="1163638" indent="-231775" defTabSz="936625">
              <a:spcBef>
                <a:spcPct val="30000"/>
              </a:spcBef>
              <a:defRPr sz="1200">
                <a:solidFill>
                  <a:schemeClr val="tx1"/>
                </a:solidFill>
                <a:latin typeface="Calibri" pitchFamily="34" charset="0"/>
              </a:defRPr>
            </a:lvl3pPr>
            <a:lvl4pPr marL="1630363" indent="-231775" defTabSz="936625">
              <a:spcBef>
                <a:spcPct val="30000"/>
              </a:spcBef>
              <a:defRPr sz="1200">
                <a:solidFill>
                  <a:schemeClr val="tx1"/>
                </a:solidFill>
                <a:latin typeface="Calibri" pitchFamily="34" charset="0"/>
              </a:defRPr>
            </a:lvl4pPr>
            <a:lvl5pPr marL="2095500" indent="-231775" defTabSz="936625">
              <a:spcBef>
                <a:spcPct val="30000"/>
              </a:spcBef>
              <a:defRPr sz="1200">
                <a:solidFill>
                  <a:schemeClr val="tx1"/>
                </a:solidFill>
                <a:latin typeface="Calibri" pitchFamily="34" charset="0"/>
              </a:defRPr>
            </a:lvl5pPr>
            <a:lvl6pPr marL="2552700" indent="-231775" defTabSz="936625" eaLnBrk="0" fontAlgn="base" hangingPunct="0">
              <a:spcBef>
                <a:spcPct val="30000"/>
              </a:spcBef>
              <a:spcAft>
                <a:spcPct val="0"/>
              </a:spcAft>
              <a:defRPr sz="1200">
                <a:solidFill>
                  <a:schemeClr val="tx1"/>
                </a:solidFill>
                <a:latin typeface="Calibri" pitchFamily="34" charset="0"/>
              </a:defRPr>
            </a:lvl6pPr>
            <a:lvl7pPr marL="3009900" indent="-231775" defTabSz="936625" eaLnBrk="0" fontAlgn="base" hangingPunct="0">
              <a:spcBef>
                <a:spcPct val="30000"/>
              </a:spcBef>
              <a:spcAft>
                <a:spcPct val="0"/>
              </a:spcAft>
              <a:defRPr sz="1200">
                <a:solidFill>
                  <a:schemeClr val="tx1"/>
                </a:solidFill>
                <a:latin typeface="Calibri" pitchFamily="34" charset="0"/>
              </a:defRPr>
            </a:lvl7pPr>
            <a:lvl8pPr marL="3467100" indent="-231775" defTabSz="936625" eaLnBrk="0" fontAlgn="base" hangingPunct="0">
              <a:spcBef>
                <a:spcPct val="30000"/>
              </a:spcBef>
              <a:spcAft>
                <a:spcPct val="0"/>
              </a:spcAft>
              <a:defRPr sz="1200">
                <a:solidFill>
                  <a:schemeClr val="tx1"/>
                </a:solidFill>
                <a:latin typeface="Calibri" pitchFamily="34" charset="0"/>
              </a:defRPr>
            </a:lvl8pPr>
            <a:lvl9pPr marL="3924300" indent="-231775" defTabSz="936625" eaLnBrk="0" fontAlgn="base" hangingPunct="0">
              <a:spcBef>
                <a:spcPct val="30000"/>
              </a:spcBef>
              <a:spcAft>
                <a:spcPct val="0"/>
              </a:spcAft>
              <a:defRPr sz="1200">
                <a:solidFill>
                  <a:schemeClr val="tx1"/>
                </a:solidFill>
                <a:latin typeface="Calibri" pitchFamily="34" charset="0"/>
              </a:defRPr>
            </a:lvl9pPr>
          </a:lstStyle>
          <a:p>
            <a:pPr>
              <a:spcBef>
                <a:spcPct val="0"/>
              </a:spcBef>
            </a:pPr>
            <a:fld id="{9EE7C73A-2646-4F15-A9AD-03FF0ACD9162}" type="slidenum">
              <a:rPr lang="en-US" altLang="en-US" smtClean="0">
                <a:latin typeface="Arial" charset="0"/>
              </a:rPr>
              <a:pPr>
                <a:spcBef>
                  <a:spcPct val="0"/>
                </a:spcBef>
              </a:pPr>
              <a:t>54</a:t>
            </a:fld>
            <a:endParaRPr lang="en-US" altLang="en-US" smtClean="0">
              <a:latin typeface="Arial" charset="0"/>
            </a:endParaRPr>
          </a:p>
        </p:txBody>
      </p:sp>
      <p:sp>
        <p:nvSpPr>
          <p:cNvPr id="132099"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2" name="Rectangle 3"/>
          <p:cNvSpPr>
            <a:spLocks noGrp="1" noChangeArrowheads="1"/>
          </p:cNvSpPr>
          <p:nvPr>
            <p:ph type="body" idx="1"/>
          </p:nvPr>
        </p:nvSpPr>
        <p:spPr bwMode="auto">
          <a:xfrm>
            <a:off x="935038" y="4416425"/>
            <a:ext cx="5140325" cy="28225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12" tIns="46856" rIns="93712" bIns="46856"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correct answer is A, developing a hypothesis.</a:t>
            </a:r>
          </a:p>
          <a:p>
            <a:pPr marL="232943" indent="-232943">
              <a:lnSpc>
                <a:spcPct val="150000"/>
              </a:lnSpc>
              <a:defRPr/>
            </a:pPr>
            <a:endParaRPr lang="en-US" altLang="en-US" b="1" dirty="0" smtClean="0">
              <a:latin typeface="Arial" pitchFamily="34" charset="0"/>
              <a:cs typeface="Arial" pitchFamily="34" charset="0"/>
            </a:endParaRPr>
          </a:p>
          <a:p>
            <a:pPr marL="232943" indent="-232943">
              <a:lnSpc>
                <a:spcPct val="150000"/>
              </a:lnSpc>
              <a:defRPr/>
            </a:pPr>
            <a:r>
              <a:rPr lang="en-US" altLang="en-US" b="1" dirty="0" smtClean="0">
                <a:latin typeface="Arial" pitchFamily="34" charset="0"/>
                <a:cs typeface="Arial" pitchFamily="34" charset="0"/>
              </a:rPr>
              <a:t>GO</a:t>
            </a:r>
            <a:r>
              <a:rPr lang="en-US" altLang="en-US" dirty="0" smtClean="0">
                <a:latin typeface="Arial" pitchFamily="34" charset="0"/>
                <a:cs typeface="Arial" pitchFamily="34" charset="0"/>
              </a:rPr>
              <a:t> to next slide.</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Calibri" pitchFamily="34" charset="0"/>
              </a:defRPr>
            </a:lvl1pPr>
            <a:lvl2pPr marL="755650" indent="-290513" defTabSz="936625">
              <a:spcBef>
                <a:spcPct val="30000"/>
              </a:spcBef>
              <a:defRPr sz="1200">
                <a:solidFill>
                  <a:schemeClr val="tx1"/>
                </a:solidFill>
                <a:latin typeface="Calibri" pitchFamily="34" charset="0"/>
              </a:defRPr>
            </a:lvl2pPr>
            <a:lvl3pPr marL="1163638" indent="-231775" defTabSz="936625">
              <a:spcBef>
                <a:spcPct val="30000"/>
              </a:spcBef>
              <a:defRPr sz="1200">
                <a:solidFill>
                  <a:schemeClr val="tx1"/>
                </a:solidFill>
                <a:latin typeface="Calibri" pitchFamily="34" charset="0"/>
              </a:defRPr>
            </a:lvl3pPr>
            <a:lvl4pPr marL="1630363" indent="-231775" defTabSz="936625">
              <a:spcBef>
                <a:spcPct val="30000"/>
              </a:spcBef>
              <a:defRPr sz="1200">
                <a:solidFill>
                  <a:schemeClr val="tx1"/>
                </a:solidFill>
                <a:latin typeface="Calibri" pitchFamily="34" charset="0"/>
              </a:defRPr>
            </a:lvl4pPr>
            <a:lvl5pPr marL="2095500" indent="-231775" defTabSz="936625">
              <a:spcBef>
                <a:spcPct val="30000"/>
              </a:spcBef>
              <a:defRPr sz="1200">
                <a:solidFill>
                  <a:schemeClr val="tx1"/>
                </a:solidFill>
                <a:latin typeface="Calibri" pitchFamily="34" charset="0"/>
              </a:defRPr>
            </a:lvl5pPr>
            <a:lvl6pPr marL="2552700" indent="-231775" defTabSz="936625" eaLnBrk="0" fontAlgn="base" hangingPunct="0">
              <a:spcBef>
                <a:spcPct val="30000"/>
              </a:spcBef>
              <a:spcAft>
                <a:spcPct val="0"/>
              </a:spcAft>
              <a:defRPr sz="1200">
                <a:solidFill>
                  <a:schemeClr val="tx1"/>
                </a:solidFill>
                <a:latin typeface="Calibri" pitchFamily="34" charset="0"/>
              </a:defRPr>
            </a:lvl6pPr>
            <a:lvl7pPr marL="3009900" indent="-231775" defTabSz="936625" eaLnBrk="0" fontAlgn="base" hangingPunct="0">
              <a:spcBef>
                <a:spcPct val="30000"/>
              </a:spcBef>
              <a:spcAft>
                <a:spcPct val="0"/>
              </a:spcAft>
              <a:defRPr sz="1200">
                <a:solidFill>
                  <a:schemeClr val="tx1"/>
                </a:solidFill>
                <a:latin typeface="Calibri" pitchFamily="34" charset="0"/>
              </a:defRPr>
            </a:lvl7pPr>
            <a:lvl8pPr marL="3467100" indent="-231775" defTabSz="936625" eaLnBrk="0" fontAlgn="base" hangingPunct="0">
              <a:spcBef>
                <a:spcPct val="30000"/>
              </a:spcBef>
              <a:spcAft>
                <a:spcPct val="0"/>
              </a:spcAft>
              <a:defRPr sz="1200">
                <a:solidFill>
                  <a:schemeClr val="tx1"/>
                </a:solidFill>
                <a:latin typeface="Calibri" pitchFamily="34" charset="0"/>
              </a:defRPr>
            </a:lvl8pPr>
            <a:lvl9pPr marL="3924300" indent="-231775" defTabSz="936625" eaLnBrk="0" fontAlgn="base" hangingPunct="0">
              <a:spcBef>
                <a:spcPct val="30000"/>
              </a:spcBef>
              <a:spcAft>
                <a:spcPct val="0"/>
              </a:spcAft>
              <a:defRPr sz="1200">
                <a:solidFill>
                  <a:schemeClr val="tx1"/>
                </a:solidFill>
                <a:latin typeface="Calibri" pitchFamily="34" charset="0"/>
              </a:defRPr>
            </a:lvl9pPr>
          </a:lstStyle>
          <a:p>
            <a:pPr>
              <a:spcBef>
                <a:spcPct val="0"/>
              </a:spcBef>
            </a:pPr>
            <a:fld id="{072286A6-0092-4592-9BDE-D90136E44479}" type="slidenum">
              <a:rPr lang="en-US" altLang="en-US" smtClean="0">
                <a:latin typeface="Arial" charset="0"/>
              </a:rPr>
              <a:pPr>
                <a:spcBef>
                  <a:spcPct val="0"/>
                </a:spcBef>
              </a:pPr>
              <a:t>55</a:t>
            </a:fld>
            <a:endParaRPr lang="en-US" altLang="en-US" smtClean="0">
              <a:latin typeface="Arial" charset="0"/>
            </a:endParaRPr>
          </a:p>
        </p:txBody>
      </p:sp>
      <p:sp>
        <p:nvSpPr>
          <p:cNvPr id="133123" name="Rectangle 2"/>
          <p:cNvSpPr>
            <a:spLocks noRot="1" noChangeArrowheads="1" noTextEdit="1"/>
          </p:cNvSpPr>
          <p:nvPr>
            <p:ph type="sldImg"/>
          </p:nvPr>
        </p:nvSpPr>
        <p:spPr bwMode="auto">
          <a:xfrm>
            <a:off x="1181100" y="698500"/>
            <a:ext cx="4649788"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80" name="Rectangle 3"/>
          <p:cNvSpPr>
            <a:spLocks noGrp="1" noChangeArrowheads="1"/>
          </p:cNvSpPr>
          <p:nvPr>
            <p:ph type="body" idx="1"/>
          </p:nvPr>
        </p:nvSpPr>
        <p:spPr bwMode="auto">
          <a:xfrm>
            <a:off x="933450" y="4416425"/>
            <a:ext cx="5143500" cy="305117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02" tIns="46851" rIns="93702" bIns="46851"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correct answer is D, both A, evaluate it and B, refine it.</a:t>
            </a:r>
          </a:p>
          <a:p>
            <a:pPr>
              <a:lnSpc>
                <a:spcPct val="150000"/>
              </a:lnSpc>
              <a:defRPr/>
            </a:pPr>
            <a:endParaRPr lang="en-US" altLang="en-US" b="1" dirty="0" smtClean="0">
              <a:latin typeface="Arial" panose="020B0604020202020204" pitchFamily="34" charset="0"/>
              <a:cs typeface="Arial" panose="020B0604020202020204" pitchFamily="34" charset="0"/>
            </a:endParaRPr>
          </a:p>
          <a:p>
            <a:pPr>
              <a:lnSpc>
                <a:spcPct val="150000"/>
              </a:lnSpc>
              <a:defRPr/>
            </a:pPr>
            <a:endParaRPr lang="en-US" altLang="en-US" b="1" dirty="0" smtClean="0">
              <a:latin typeface="Arial" panose="020B0604020202020204" pitchFamily="34" charset="0"/>
              <a:cs typeface="Arial" panose="020B0604020202020204" pitchFamily="34" charset="0"/>
            </a:endParaRPr>
          </a:p>
          <a:p>
            <a:pPr>
              <a:lnSpc>
                <a:spcPct val="150000"/>
              </a:lnSpc>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Calibri" pitchFamily="34" charset="0"/>
              </a:defRPr>
            </a:lvl1pPr>
            <a:lvl2pPr marL="755650" indent="-290513" defTabSz="936625">
              <a:spcBef>
                <a:spcPct val="30000"/>
              </a:spcBef>
              <a:defRPr sz="1200">
                <a:solidFill>
                  <a:schemeClr val="tx1"/>
                </a:solidFill>
                <a:latin typeface="Calibri" pitchFamily="34" charset="0"/>
              </a:defRPr>
            </a:lvl2pPr>
            <a:lvl3pPr marL="1163638" indent="-231775" defTabSz="936625">
              <a:spcBef>
                <a:spcPct val="30000"/>
              </a:spcBef>
              <a:defRPr sz="1200">
                <a:solidFill>
                  <a:schemeClr val="tx1"/>
                </a:solidFill>
                <a:latin typeface="Calibri" pitchFamily="34" charset="0"/>
              </a:defRPr>
            </a:lvl3pPr>
            <a:lvl4pPr marL="1630363" indent="-231775" defTabSz="936625">
              <a:spcBef>
                <a:spcPct val="30000"/>
              </a:spcBef>
              <a:defRPr sz="1200">
                <a:solidFill>
                  <a:schemeClr val="tx1"/>
                </a:solidFill>
                <a:latin typeface="Calibri" pitchFamily="34" charset="0"/>
              </a:defRPr>
            </a:lvl4pPr>
            <a:lvl5pPr marL="2095500" indent="-231775" defTabSz="936625">
              <a:spcBef>
                <a:spcPct val="30000"/>
              </a:spcBef>
              <a:defRPr sz="1200">
                <a:solidFill>
                  <a:schemeClr val="tx1"/>
                </a:solidFill>
                <a:latin typeface="Calibri" pitchFamily="34" charset="0"/>
              </a:defRPr>
            </a:lvl5pPr>
            <a:lvl6pPr marL="2552700" indent="-231775" defTabSz="936625" eaLnBrk="0" fontAlgn="base" hangingPunct="0">
              <a:spcBef>
                <a:spcPct val="30000"/>
              </a:spcBef>
              <a:spcAft>
                <a:spcPct val="0"/>
              </a:spcAft>
              <a:defRPr sz="1200">
                <a:solidFill>
                  <a:schemeClr val="tx1"/>
                </a:solidFill>
                <a:latin typeface="Calibri" pitchFamily="34" charset="0"/>
              </a:defRPr>
            </a:lvl6pPr>
            <a:lvl7pPr marL="3009900" indent="-231775" defTabSz="936625" eaLnBrk="0" fontAlgn="base" hangingPunct="0">
              <a:spcBef>
                <a:spcPct val="30000"/>
              </a:spcBef>
              <a:spcAft>
                <a:spcPct val="0"/>
              </a:spcAft>
              <a:defRPr sz="1200">
                <a:solidFill>
                  <a:schemeClr val="tx1"/>
                </a:solidFill>
                <a:latin typeface="Calibri" pitchFamily="34" charset="0"/>
              </a:defRPr>
            </a:lvl7pPr>
            <a:lvl8pPr marL="3467100" indent="-231775" defTabSz="936625" eaLnBrk="0" fontAlgn="base" hangingPunct="0">
              <a:spcBef>
                <a:spcPct val="30000"/>
              </a:spcBef>
              <a:spcAft>
                <a:spcPct val="0"/>
              </a:spcAft>
              <a:defRPr sz="1200">
                <a:solidFill>
                  <a:schemeClr val="tx1"/>
                </a:solidFill>
                <a:latin typeface="Calibri" pitchFamily="34" charset="0"/>
              </a:defRPr>
            </a:lvl8pPr>
            <a:lvl9pPr marL="3924300" indent="-231775" defTabSz="936625" eaLnBrk="0" fontAlgn="base" hangingPunct="0">
              <a:spcBef>
                <a:spcPct val="30000"/>
              </a:spcBef>
              <a:spcAft>
                <a:spcPct val="0"/>
              </a:spcAft>
              <a:defRPr sz="1200">
                <a:solidFill>
                  <a:schemeClr val="tx1"/>
                </a:solidFill>
                <a:latin typeface="Calibri" pitchFamily="34" charset="0"/>
              </a:defRPr>
            </a:lvl9pPr>
          </a:lstStyle>
          <a:p>
            <a:pPr>
              <a:spcBef>
                <a:spcPct val="0"/>
              </a:spcBef>
            </a:pPr>
            <a:fld id="{EE93F20A-1C78-4CAF-9D46-5243FA3A777B}" type="slidenum">
              <a:rPr lang="en-US" altLang="en-US" smtClean="0">
                <a:latin typeface="Arial" charset="0"/>
              </a:rPr>
              <a:pPr>
                <a:spcBef>
                  <a:spcPct val="0"/>
                </a:spcBef>
              </a:pPr>
              <a:t>56</a:t>
            </a:fld>
            <a:endParaRPr lang="en-US" altLang="en-US" smtClean="0">
              <a:latin typeface="Arial" charset="0"/>
            </a:endParaRPr>
          </a:p>
        </p:txBody>
      </p:sp>
      <p:sp>
        <p:nvSpPr>
          <p:cNvPr id="1341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8" name="Rectangle 3"/>
          <p:cNvSpPr>
            <a:spLocks noGrp="1" noChangeArrowheads="1"/>
          </p:cNvSpPr>
          <p:nvPr>
            <p:ph type="body" idx="1"/>
          </p:nvPr>
        </p:nvSpPr>
        <p:spPr bwMode="auto">
          <a:xfrm>
            <a:off x="701675" y="4416425"/>
            <a:ext cx="5607050" cy="24003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712" tIns="46856" rIns="93712" bIns="46856" numCol="1" anchor="t" anchorCtr="0" compatLnSpc="1">
            <a:prstTxWarp prst="textNoShape">
              <a:avLst/>
            </a:prstTxWarp>
          </a:bodyPr>
          <a:lstStyle/>
          <a:p>
            <a:pPr>
              <a:lnSpc>
                <a:spcPct val="150000"/>
              </a:lnSpc>
              <a:spcAft>
                <a:spcPts val="588"/>
              </a:spcAft>
              <a:defRPr/>
            </a:pPr>
            <a:r>
              <a:rPr lang="en-US" dirty="0" smtClean="0">
                <a:latin typeface="Arial" panose="020B0604020202020204" pitchFamily="34" charset="0"/>
                <a:cs typeface="Arial" panose="020B0604020202020204" pitchFamily="34" charset="0"/>
              </a:rPr>
              <a:t>&lt;</a:t>
            </a:r>
            <a:r>
              <a:rPr lang="en-US" b="1" dirty="0" smtClean="0">
                <a:latin typeface="Arial" panose="020B0604020202020204" pitchFamily="34" charset="0"/>
                <a:cs typeface="Arial" panose="020B0604020202020204" pitchFamily="34" charset="0"/>
              </a:rPr>
              <a:t>READ</a:t>
            </a:r>
            <a:r>
              <a:rPr lang="en-US" dirty="0" smtClean="0">
                <a:solidFill>
                  <a:srgbClr val="000000"/>
                </a:solidFill>
                <a:latin typeface="Arial" pitchFamily="34" charset="0"/>
                <a:cs typeface="Arial" pitchFamily="34" charset="0"/>
              </a:rPr>
              <a:t> the knowledge check question and wait for participant responses.&gt;</a:t>
            </a:r>
          </a:p>
          <a:p>
            <a:pPr>
              <a:lnSpc>
                <a:spcPct val="150000"/>
              </a:lnSpc>
              <a:spcAft>
                <a:spcPts val="588"/>
              </a:spcAft>
              <a:defRPr/>
            </a:pPr>
            <a:endParaRPr lang="en-US" dirty="0" smtClean="0">
              <a:solidFill>
                <a:srgbClr val="000000"/>
              </a:solidFill>
              <a:latin typeface="Arial" pitchFamily="34" charset="0"/>
              <a:cs typeface="Arial" pitchFamily="34" charset="0"/>
            </a:endParaRPr>
          </a:p>
          <a:p>
            <a:pPr>
              <a:lnSpc>
                <a:spcPct val="150000"/>
              </a:lnSpc>
              <a:spcAft>
                <a:spcPts val="588"/>
              </a:spcAft>
              <a:defRPr/>
            </a:pPr>
            <a:r>
              <a:rPr lang="en-US" dirty="0" smtClean="0">
                <a:solidFill>
                  <a:srgbClr val="000000"/>
                </a:solidFill>
                <a:latin typeface="Arial" pitchFamily="34" charset="0"/>
                <a:cs typeface="Arial" pitchFamily="34" charset="0"/>
              </a:rPr>
              <a:t>&lt;</a:t>
            </a:r>
            <a:r>
              <a:rPr lang="en-US" b="1" dirty="0" smtClean="0">
                <a:solidFill>
                  <a:srgbClr val="000000"/>
                </a:solidFill>
                <a:latin typeface="Arial" pitchFamily="34" charset="0"/>
                <a:cs typeface="Arial" pitchFamily="34" charset="0"/>
              </a:rPr>
              <a:t>CLICK</a:t>
            </a:r>
            <a:r>
              <a:rPr lang="en-US" dirty="0" smtClean="0">
                <a:solidFill>
                  <a:srgbClr val="000000"/>
                </a:solidFill>
                <a:latin typeface="Arial" pitchFamily="34" charset="0"/>
                <a:cs typeface="Arial" pitchFamily="34" charset="0"/>
              </a:rPr>
              <a:t> for the correct answer to appear.&gt;</a:t>
            </a:r>
            <a:r>
              <a:rPr lang="en-US" b="1" dirty="0" smtClean="0">
                <a:latin typeface="Arial" pitchFamily="34" charset="0"/>
                <a:cs typeface="Arial" pitchFamily="34" charset="0"/>
              </a:rPr>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a:p>
            <a:pPr marL="3235" eaLnBrk="1" fontAlgn="auto" hangingPunct="1">
              <a:lnSpc>
                <a:spcPct val="150000"/>
              </a:lnSpc>
              <a:spcBef>
                <a:spcPts val="0"/>
              </a:spcBef>
              <a:spcAft>
                <a:spcPts val="0"/>
              </a:spcAft>
              <a:defRPr/>
            </a:pPr>
            <a:r>
              <a:rPr lang="en-US" dirty="0" smtClean="0">
                <a:latin typeface="Arial" pitchFamily="34" charset="0"/>
                <a:cs typeface="Arial" pitchFamily="34" charset="0"/>
              </a:rPr>
              <a:t>The correct answer is </a:t>
            </a:r>
            <a:r>
              <a:rPr lang="en-US" altLang="en-US" dirty="0" smtClean="0">
                <a:latin typeface="Arial" panose="020B0604020202020204" pitchFamily="34" charset="0"/>
                <a:cs typeface="Arial" panose="020B0604020202020204" pitchFamily="34" charset="0"/>
              </a:rPr>
              <a:t>B, implement control and prevention measures.</a:t>
            </a:r>
          </a:p>
          <a:p>
            <a:pPr>
              <a:lnSpc>
                <a:spcPct val="150000"/>
              </a:lnSpc>
              <a:defRPr/>
            </a:pPr>
            <a:endParaRPr lang="en-US" altLang="en-US" dirty="0" smtClean="0">
              <a:latin typeface="Arial" panose="020B0604020202020204" pitchFamily="34" charset="0"/>
              <a:cs typeface="Arial" panose="020B0604020202020204" pitchFamily="34" charset="0"/>
            </a:endParaRPr>
          </a:p>
          <a:p>
            <a:pPr>
              <a:lnSpc>
                <a:spcPct val="150000"/>
              </a:lnSpc>
              <a:defRPr/>
            </a:pPr>
            <a:r>
              <a:rPr lang="en-US" altLang="en-US" b="1" dirty="0" smtClean="0">
                <a:solidFill>
                  <a:srgbClr val="000000"/>
                </a:solidFill>
                <a:latin typeface="Arial" panose="020B0604020202020204" pitchFamily="34" charset="0"/>
                <a:cs typeface="Arial" panose="020B0604020202020204" pitchFamily="34" charset="0"/>
              </a:rPr>
              <a:t>GO</a:t>
            </a:r>
            <a:r>
              <a:rPr lang="en-US" altLang="en-US" dirty="0" smtClean="0">
                <a:solidFill>
                  <a:srgbClr val="000000"/>
                </a:solidFill>
                <a:latin typeface="Arial" panose="020B0604020202020204" pitchFamily="34" charset="0"/>
                <a:cs typeface="Arial" panose="020B0604020202020204" pitchFamily="34" charset="0"/>
              </a:rPr>
              <a:t> to next slide.</a:t>
            </a:r>
            <a:endParaRPr lang="en-US" altLang="en-US" dirty="0" smtClean="0">
              <a:latin typeface="Arial" panose="020B0604020202020204" pitchFamily="34" charset="0"/>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xfrm>
            <a:off x="701675" y="4416425"/>
            <a:ext cx="5607050" cy="2711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r>
              <a:rPr lang="en-US" altLang="en-US" b="1" smtClean="0">
                <a:latin typeface="Arial" charset="0"/>
                <a:cs typeface="Arial" charset="0"/>
              </a:rPr>
              <a:t/>
            </a:r>
            <a:br>
              <a:rPr lang="en-US" altLang="en-US" b="1" smtClean="0">
                <a:latin typeface="Arial" charset="0"/>
                <a:cs typeface="Arial" charset="0"/>
              </a:rPr>
            </a:br>
            <a:r>
              <a:rPr lang="en-US" altLang="en-US" smtClean="0">
                <a:latin typeface="Arial" charset="0"/>
                <a:cs typeface="Arial" charset="0"/>
              </a:rPr>
              <a:t>Before we wrap up the course, let’s review what we have learned today.</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During this course, we have</a:t>
            </a:r>
          </a:p>
          <a:p>
            <a:pPr eaLnBrk="1" hangingPunct="1">
              <a:lnSpc>
                <a:spcPct val="150000"/>
              </a:lnSpc>
              <a:spcBef>
                <a:spcPct val="0"/>
              </a:spcBef>
            </a:pP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&lt;</a:t>
            </a:r>
            <a:r>
              <a:rPr lang="en-US" altLang="en-US" b="1" smtClean="0">
                <a:latin typeface="Arial" charset="0"/>
                <a:cs typeface="Arial" charset="0"/>
              </a:rPr>
              <a:t>READ</a:t>
            </a:r>
            <a:r>
              <a:rPr lang="en-US" altLang="en-US" smtClean="0">
                <a:latin typeface="Arial" charset="0"/>
                <a:cs typeface="Arial" charset="0"/>
              </a:rPr>
              <a:t> the bullets from the slide.&gt;</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
        <p:nvSpPr>
          <p:cNvPr id="135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1F923737-DF2C-4C05-AA71-4B5989D14E08}" type="slidenum">
              <a:rPr lang="en-US" altLang="en-US" smtClean="0"/>
              <a:pPr>
                <a:spcBef>
                  <a:spcPct val="0"/>
                </a:spcBef>
              </a:pPr>
              <a:t>57</a:t>
            </a:fld>
            <a:endParaRPr lang="en-US" altLang="en-US" smtClean="0"/>
          </a:p>
        </p:txBody>
      </p:sp>
      <p:sp>
        <p:nvSpPr>
          <p:cNvPr id="10957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6A23028-C590-431B-AD6C-EE2EE647D4B7}"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xfrm>
            <a:off x="701675" y="4416425"/>
            <a:ext cx="5607050" cy="463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3925">
              <a:lnSpc>
                <a:spcPct val="150000"/>
              </a:lnSpc>
              <a:spcAft>
                <a:spcPts val="613"/>
              </a:spcAft>
            </a:pPr>
            <a:r>
              <a:rPr lang="en-US" altLang="en-US" b="1" smtClean="0">
                <a:latin typeface="Arial" charset="0"/>
                <a:cs typeface="Arial" charset="0"/>
              </a:rPr>
              <a:t>GO</a:t>
            </a:r>
            <a:r>
              <a:rPr lang="en-US" altLang="en-US" smtClean="0">
                <a:latin typeface="Arial" charset="0"/>
                <a:cs typeface="Arial" charset="0"/>
              </a:rPr>
              <a:t> to next slide.</a:t>
            </a:r>
          </a:p>
        </p:txBody>
      </p:sp>
      <p:sp>
        <p:nvSpPr>
          <p:cNvPr id="136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CF8DDE01-5FB2-4508-BBCF-DEA462439A9E}" type="slidenum">
              <a:rPr lang="en-US" altLang="en-US" smtClean="0"/>
              <a:pPr>
                <a:spcBef>
                  <a:spcPct val="0"/>
                </a:spcBef>
              </a:pPr>
              <a:t>58</a:t>
            </a:fld>
            <a:endParaRPr lang="en-US" altLang="en-US" smtClean="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422FCD42-E415-41F3-BC04-EB531C897465}" type="slidenum">
              <a:rPr lang="en-US" altLang="en-US" smtClean="0"/>
              <a:pPr>
                <a:spcBef>
                  <a:spcPct val="0"/>
                </a:spcBef>
              </a:pPr>
              <a:t>59</a:t>
            </a:fld>
            <a:endParaRPr lang="en-US" altLang="en-US" smtClean="0"/>
          </a:p>
        </p:txBody>
      </p:sp>
      <p:sp>
        <p:nvSpPr>
          <p:cNvPr id="110596"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3F216577-B634-4906-93DB-E38A8EFB9A26}" type="datetime1">
              <a:rPr lang="en-US" altLang="en-US" smtClean="0"/>
              <a:pPr fontAlgn="base">
                <a:spcBef>
                  <a:spcPct val="0"/>
                </a:spcBef>
                <a:spcAft>
                  <a:spcPct val="0"/>
                </a:spcAft>
                <a:defRPr/>
              </a:pPr>
              <a:t>1/8/2015</a:t>
            </a:fld>
            <a:endParaRPr lang="en-US" altLang="en-US" dirty="0" smtClean="0"/>
          </a:p>
        </p:txBody>
      </p:sp>
      <p:sp>
        <p:nvSpPr>
          <p:cNvPr id="137221" name="Notes Placeholder 1"/>
          <p:cNvSpPr>
            <a:spLocks noGrp="1"/>
          </p:cNvSpPr>
          <p:nvPr>
            <p:ph type="body" idx="1"/>
          </p:nvPr>
        </p:nvSpPr>
        <p:spPr bwMode="auto">
          <a:xfrm>
            <a:off x="701675" y="4416425"/>
            <a:ext cx="5607050"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endParaRPr lang="en-US" altLang="en-US"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xfrm>
            <a:off x="701675" y="4416425"/>
            <a:ext cx="5607050" cy="142525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5988">
              <a:lnSpc>
                <a:spcPct val="150000"/>
              </a:lnSpc>
            </a:pPr>
            <a:r>
              <a:rPr lang="en-US" altLang="en-US" b="1" smtClean="0">
                <a:solidFill>
                  <a:srgbClr val="000000"/>
                </a:solidFill>
                <a:latin typeface="Arial" charset="0"/>
                <a:cs typeface="Arial" charset="0"/>
              </a:rPr>
              <a:t>SAY:</a:t>
            </a:r>
            <a:r>
              <a:rPr lang="en-US" altLang="en-US" smtClean="0">
                <a:solidFill>
                  <a:srgbClr val="000000"/>
                </a:solidFill>
                <a:latin typeface="Arial" charset="0"/>
                <a:cs typeface="Arial" charset="0"/>
              </a:rPr>
              <a:t> </a:t>
            </a:r>
          </a:p>
          <a:p>
            <a:pPr defTabSz="915988">
              <a:lnSpc>
                <a:spcPct val="150000"/>
              </a:lnSpc>
            </a:pPr>
            <a:r>
              <a:rPr lang="en-US" altLang="en-US" smtClean="0">
                <a:solidFill>
                  <a:srgbClr val="000000"/>
                </a:solidFill>
                <a:latin typeface="Arial" charset="0"/>
                <a:cs typeface="Arial" charset="0"/>
              </a:rPr>
              <a:t/>
            </a:r>
            <a:br>
              <a:rPr lang="en-US" altLang="en-US" smtClean="0">
                <a:solidFill>
                  <a:srgbClr val="000000"/>
                </a:solidFill>
                <a:latin typeface="Arial" charset="0"/>
                <a:cs typeface="Arial" charset="0"/>
              </a:rPr>
            </a:br>
            <a:r>
              <a:rPr lang="en-US" altLang="en-US" smtClean="0">
                <a:solidFill>
                  <a:srgbClr val="000000"/>
                </a:solidFill>
                <a:latin typeface="Arial" charset="0"/>
                <a:cs typeface="Arial" charset="0"/>
              </a:rPr>
              <a:t>To implement the public health approach, practitioners use and apply scientific methods. These methods come from a series of core sciences that provide the foundation.</a:t>
            </a:r>
          </a:p>
          <a:p>
            <a:pPr defTabSz="915988">
              <a:lnSpc>
                <a:spcPct val="150000"/>
              </a:lnSpc>
            </a:pPr>
            <a:r>
              <a:rPr lang="en-US" altLang="en-US" smtClean="0">
                <a:solidFill>
                  <a:srgbClr val="000000"/>
                </a:solidFill>
                <a:latin typeface="Arial" charset="0"/>
                <a:cs typeface="Arial" charset="0"/>
              </a:rPr>
              <a:t> </a:t>
            </a:r>
          </a:p>
          <a:p>
            <a:pPr defTabSz="915988">
              <a:lnSpc>
                <a:spcPct val="150000"/>
              </a:lnSpc>
            </a:pPr>
            <a:r>
              <a:rPr lang="en-US" altLang="en-US" smtClean="0">
                <a:solidFill>
                  <a:srgbClr val="000000"/>
                </a:solidFill>
                <a:latin typeface="Arial" charset="0"/>
                <a:cs typeface="Arial" charset="0"/>
              </a:rPr>
              <a:t>These sciences include </a:t>
            </a:r>
            <a:r>
              <a:rPr lang="en-US" altLang="en-US" b="1" smtClean="0">
                <a:solidFill>
                  <a:srgbClr val="000000"/>
                </a:solidFill>
                <a:latin typeface="Arial" charset="0"/>
                <a:cs typeface="Arial" charset="0"/>
              </a:rPr>
              <a:t>Public Health Surveillance</a:t>
            </a:r>
            <a:r>
              <a:rPr lang="en-US" altLang="en-US" smtClean="0">
                <a:solidFill>
                  <a:srgbClr val="000000"/>
                </a:solidFill>
                <a:latin typeface="Arial" charset="0"/>
                <a:cs typeface="Arial" charset="0"/>
              </a:rPr>
              <a:t>, which we use to monitor a public health situation.</a:t>
            </a:r>
            <a:br>
              <a:rPr lang="en-US" altLang="en-US" smtClean="0">
                <a:solidFill>
                  <a:srgbClr val="000000"/>
                </a:solidFill>
                <a:latin typeface="Arial" charset="0"/>
                <a:cs typeface="Arial" charset="0"/>
              </a:rPr>
            </a:br>
            <a:endParaRPr lang="en-US" altLang="en-US" smtClean="0">
              <a:solidFill>
                <a:srgbClr val="000000"/>
              </a:solidFill>
              <a:latin typeface="Arial" charset="0"/>
              <a:cs typeface="Arial" charset="0"/>
            </a:endParaRPr>
          </a:p>
          <a:p>
            <a:pPr defTabSz="915988">
              <a:lnSpc>
                <a:spcPct val="150000"/>
              </a:lnSpc>
            </a:pPr>
            <a:r>
              <a:rPr lang="en-US" altLang="en-US" b="1" smtClean="0">
                <a:solidFill>
                  <a:srgbClr val="000000"/>
                </a:solidFill>
                <a:latin typeface="Arial" charset="0"/>
                <a:cs typeface="Arial" charset="0"/>
              </a:rPr>
              <a:t>Epidemiology</a:t>
            </a:r>
            <a:r>
              <a:rPr lang="en-US" altLang="en-US" smtClean="0">
                <a:solidFill>
                  <a:srgbClr val="000000"/>
                </a:solidFill>
                <a:latin typeface="Arial" charset="0"/>
                <a:cs typeface="Arial" charset="0"/>
              </a:rPr>
              <a:t> enables us to determine where diseases originate, how or why they move through populations, and how we can prevent them. We’ll learn more about epidemiology during today’s course.</a:t>
            </a:r>
          </a:p>
          <a:p>
            <a:pPr defTabSz="915988">
              <a:lnSpc>
                <a:spcPct val="150000"/>
              </a:lnSpc>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Public Health Laboratories</a:t>
            </a:r>
            <a:r>
              <a:rPr lang="en-US" altLang="en-US" smtClean="0">
                <a:solidFill>
                  <a:srgbClr val="000000"/>
                </a:solidFill>
                <a:latin typeface="Arial" charset="0"/>
                <a:cs typeface="Arial" charset="0"/>
              </a:rPr>
              <a:t> support public health by performing tests to confirm disease diagnoses. Laboratories also support public health by conducting research and training.</a:t>
            </a:r>
          </a:p>
          <a:p>
            <a:pPr defTabSz="915988">
              <a:lnSpc>
                <a:spcPct val="150000"/>
              </a:lnSpc>
            </a:pPr>
            <a:r>
              <a:rPr lang="en-US" altLang="en-US" smtClean="0">
                <a:solidFill>
                  <a:srgbClr val="000000"/>
                </a:solidFill>
                <a:latin typeface="Arial" charset="0"/>
                <a:cs typeface="Arial" charset="0"/>
              </a:rPr>
              <a:t/>
            </a:r>
            <a:br>
              <a:rPr lang="en-US" altLang="en-US" smtClean="0">
                <a:solidFill>
                  <a:srgbClr val="000000"/>
                </a:solidFill>
                <a:latin typeface="Arial" charset="0"/>
                <a:cs typeface="Arial" charset="0"/>
              </a:rPr>
            </a:br>
            <a:r>
              <a:rPr lang="en-US" altLang="en-US" smtClean="0">
                <a:solidFill>
                  <a:srgbClr val="000000"/>
                </a:solidFill>
                <a:latin typeface="Arial" charset="0"/>
                <a:cs typeface="Arial" charset="0"/>
              </a:rPr>
              <a:t>As we continue to move from the use of paper documents to electronic health records, </a:t>
            </a:r>
            <a:r>
              <a:rPr lang="en-US" altLang="en-US" b="1" smtClean="0">
                <a:solidFill>
                  <a:srgbClr val="000000"/>
                </a:solidFill>
                <a:latin typeface="Arial" charset="0"/>
                <a:cs typeface="Arial" charset="0"/>
              </a:rPr>
              <a:t>Public Health Informatics</a:t>
            </a:r>
            <a:r>
              <a:rPr lang="en-US" altLang="en-US" smtClean="0">
                <a:solidFill>
                  <a:srgbClr val="000000"/>
                </a:solidFill>
                <a:latin typeface="Arial" charset="0"/>
                <a:cs typeface="Arial" charset="0"/>
              </a:rPr>
              <a:t> continues to increase in importance. Informatics deals with the methods for collecting, compiling, and presenting health information. It enables us to use electronic data effectively when addressing a public health situation.</a:t>
            </a:r>
          </a:p>
          <a:p>
            <a:pPr defTabSz="915988">
              <a:lnSpc>
                <a:spcPct val="150000"/>
              </a:lnSpc>
            </a:pPr>
            <a:r>
              <a:rPr lang="en-US" altLang="en-US" smtClean="0">
                <a:solidFill>
                  <a:srgbClr val="000000"/>
                </a:solidFill>
                <a:latin typeface="Arial" charset="0"/>
                <a:cs typeface="Arial" charset="0"/>
              </a:rPr>
              <a:t/>
            </a:r>
            <a:br>
              <a:rPr lang="en-US" altLang="en-US" smtClean="0">
                <a:solidFill>
                  <a:srgbClr val="000000"/>
                </a:solidFill>
                <a:latin typeface="Arial" charset="0"/>
                <a:cs typeface="Arial" charset="0"/>
              </a:rPr>
            </a:br>
            <a:r>
              <a:rPr lang="en-US" altLang="en-US" b="1" smtClean="0">
                <a:solidFill>
                  <a:srgbClr val="000000"/>
                </a:solidFill>
                <a:latin typeface="Arial" charset="0"/>
                <a:cs typeface="Arial" charset="0"/>
              </a:rPr>
              <a:t>Prevention Effectiveness</a:t>
            </a:r>
            <a:r>
              <a:rPr lang="en-US" altLang="en-US" smtClean="0">
                <a:solidFill>
                  <a:srgbClr val="000000"/>
                </a:solidFill>
                <a:latin typeface="Arial" charset="0"/>
                <a:cs typeface="Arial" charset="0"/>
              </a:rPr>
              <a:t> is closely linked to public health policy. Prevention effectiveness studies provide important economic information for decision makers to help them choose the best option available.</a:t>
            </a:r>
          </a:p>
          <a:p>
            <a:pPr defTabSz="915988">
              <a:lnSpc>
                <a:spcPct val="150000"/>
              </a:lnSpc>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smtClean="0">
                <a:solidFill>
                  <a:srgbClr val="000000"/>
                </a:solidFill>
                <a:latin typeface="Arial" charset="0"/>
                <a:cs typeface="Arial" charset="0"/>
              </a:rPr>
              <a:t>Together, these five core sciences can help us protect and promote the public’s health by giving public health practitioners the answers they need. Public health is better able to respond to the situation by using contributions from each of these sciences. One science alone cannot answer the questions and provide a solution; it is the application of these core sciences together.</a:t>
            </a:r>
          </a:p>
          <a:p>
            <a:pPr defTabSz="915988">
              <a:lnSpc>
                <a:spcPct val="150000"/>
              </a:lnSpc>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&lt;OPTIONAL, IF TIME PERMITS, SAY&gt;</a:t>
            </a:r>
          </a:p>
          <a:p>
            <a:pPr defTabSz="915988">
              <a:lnSpc>
                <a:spcPct val="150000"/>
              </a:lnSpc>
            </a:pPr>
            <a:endParaRPr lang="en-US" altLang="en-US" smtClean="0">
              <a:solidFill>
                <a:srgbClr val="000000"/>
              </a:solidFill>
              <a:latin typeface="Arial" charset="0"/>
              <a:cs typeface="Arial" charset="0"/>
            </a:endParaRPr>
          </a:p>
          <a:p>
            <a:pPr defTabSz="915988">
              <a:lnSpc>
                <a:spcPct val="150000"/>
              </a:lnSpc>
            </a:pPr>
            <a:r>
              <a:rPr lang="en-US" altLang="en-US" smtClean="0">
                <a:solidFill>
                  <a:srgbClr val="000000"/>
                </a:solidFill>
                <a:latin typeface="Arial" charset="0"/>
                <a:cs typeface="Arial" charset="0"/>
              </a:rPr>
              <a:t>For example, let’s look at the public health challenge of influenza. Public health surveillance can monitor when and where cases of influenza occur each year. Professionals can use the science of epidemiology to understand why different populations choose to get vaccinated against influenza. They can use the science of informatics to receive and analyze electronic information from health care institutions (e.g., doctors’ offices and hospitals) to determine whether persons who get influenza go to see a doctor and whether they get well or die. Public health practitioners can use laboratory science to determine whether persons with fever and cough have influenza or a different infection, and they can use prevention effectiveness to show that influenza vaccination campaigns that might cost $200,000 can prevent $1 million in medical costs, lost wages, and other costs.</a:t>
            </a:r>
          </a:p>
          <a:p>
            <a:pPr defTabSz="915988">
              <a:lnSpc>
                <a:spcPct val="150000"/>
              </a:lnSpc>
            </a:pPr>
            <a:r>
              <a:rPr lang="en-US" altLang="en-US" b="1" smtClean="0">
                <a:solidFill>
                  <a:srgbClr val="000000"/>
                </a:solidFill>
                <a:latin typeface="Arial" charset="0"/>
                <a:cs typeface="Arial" charset="0"/>
              </a:rPr>
              <a:t/>
            </a:r>
            <a:br>
              <a:rPr lang="en-US" altLang="en-US" b="1" smtClean="0">
                <a:solidFill>
                  <a:srgbClr val="000000"/>
                </a:solidFill>
                <a:latin typeface="Arial" charset="0"/>
                <a:cs typeface="Arial" charset="0"/>
              </a:rPr>
            </a:b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419F9BBB-0BB4-4ABA-8D33-890FE49A1CCA}" type="slidenum">
              <a:rPr lang="en-US" altLang="en-US" smtClean="0">
                <a:solidFill>
                  <a:srgbClr val="000000"/>
                </a:solidFill>
              </a:rPr>
              <a:pPr>
                <a:spcBef>
                  <a:spcPct val="0"/>
                </a:spcBef>
              </a:pPr>
              <a:t>6</a:t>
            </a:fld>
            <a:endParaRPr lang="en-US" altLang="en-US" smtClean="0">
              <a:solidFill>
                <a:srgbClr val="000000"/>
              </a:solidFill>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xfrm>
            <a:off x="701675" y="4416425"/>
            <a:ext cx="5607050" cy="384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next slide.</a:t>
            </a:r>
          </a:p>
        </p:txBody>
      </p:sp>
      <p:sp>
        <p:nvSpPr>
          <p:cNvPr id="138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66D200AE-9C5A-4D21-8612-3D9CA5F4D540}" type="slidenum">
              <a:rPr lang="en-US" altLang="en-US" smtClean="0"/>
              <a:pPr>
                <a:spcBef>
                  <a:spcPct val="0"/>
                </a:spcBef>
              </a:pPr>
              <a:t>60</a:t>
            </a:fld>
            <a:endParaRPr lang="en-US" altLang="en-US" smtClean="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9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fld id="{C3481453-6C7B-4BBB-AD9F-3238F716D3CA}" type="slidenum">
              <a:rPr lang="en-US" altLang="en-US" smtClean="0"/>
              <a:pPr/>
              <a:t>61</a:t>
            </a:fld>
            <a:endParaRPr lang="en-US" altLang="en-US" smtClean="0"/>
          </a:p>
        </p:txBody>
      </p:sp>
      <p:sp>
        <p:nvSpPr>
          <p:cNvPr id="139268" name="Notes Placeholder 1"/>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xfrm>
            <a:off x="701675" y="4416425"/>
            <a:ext cx="5607050" cy="294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eaLnBrk="1" hangingPunct="1">
              <a:lnSpc>
                <a:spcPct val="150000"/>
              </a:lnSpc>
              <a:spcBef>
                <a:spcPct val="0"/>
              </a:spcBef>
            </a:pPr>
            <a:r>
              <a:rPr lang="en-US" altLang="en-US" smtClean="0">
                <a:latin typeface="Arial" charset="0"/>
                <a:cs typeface="Arial" charset="0"/>
              </a:rPr>
              <a:t>Topic 2</a:t>
            </a:r>
            <a:br>
              <a:rPr lang="en-US" altLang="en-US" smtClean="0">
                <a:latin typeface="Arial" charset="0"/>
                <a:cs typeface="Arial" charset="0"/>
              </a:rPr>
            </a:br>
            <a:r>
              <a:rPr lang="en-US" altLang="en-US" smtClean="0">
                <a:latin typeface="Arial" charset="0"/>
                <a:cs typeface="Arial" charset="0"/>
              </a:rPr>
              <a:t/>
            </a:r>
            <a:br>
              <a:rPr lang="en-US" altLang="en-US" smtClean="0">
                <a:latin typeface="Arial" charset="0"/>
                <a:cs typeface="Arial" charset="0"/>
              </a:rPr>
            </a:br>
            <a:r>
              <a:rPr lang="en-US" altLang="en-US" smtClean="0">
                <a:latin typeface="Arial" charset="0"/>
                <a:cs typeface="Arial" charset="0"/>
              </a:rPr>
              <a:t>What is Epidemiology?</a:t>
            </a:r>
          </a:p>
          <a:p>
            <a:pPr defTabSz="928688" eaLnBrk="1" hangingPunct="1">
              <a:lnSpc>
                <a:spcPct val="150000"/>
              </a:lnSpc>
              <a:spcBef>
                <a:spcPct val="0"/>
              </a:spcBef>
            </a:pPr>
            <a:endParaRPr lang="en-US" altLang="en-US" smtClean="0">
              <a:latin typeface="Arial" charset="0"/>
              <a:cs typeface="Arial" charset="0"/>
            </a:endParaRPr>
          </a:p>
          <a:p>
            <a:pPr defTabSz="928688"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defTabSz="928688" eaLnBrk="1" hangingPunct="1">
              <a:lnSpc>
                <a:spcPct val="150000"/>
              </a:lnSpc>
              <a:spcBef>
                <a:spcPct val="0"/>
              </a:spcBef>
            </a:pPr>
            <a:r>
              <a:rPr lang="en-US" altLang="en-US" smtClean="0">
                <a:latin typeface="Arial" charset="0"/>
                <a:cs typeface="Arial" charset="0"/>
              </a:rPr>
              <a:t>Next we will learn about epidemiology, how it aligns with the scientific approach, and its purpose in public health practice.</a:t>
            </a:r>
          </a:p>
          <a:p>
            <a:pPr defTabSz="928688" eaLnBrk="1" hangingPunct="1">
              <a:lnSpc>
                <a:spcPct val="150000"/>
              </a:lnSpc>
              <a:spcBef>
                <a:spcPct val="0"/>
              </a:spcBef>
            </a:pPr>
            <a:endParaRPr lang="en-US" altLang="en-US" b="1" smtClean="0">
              <a:latin typeface="Arial" charset="0"/>
              <a:cs typeface="Arial" charset="0"/>
            </a:endParaRPr>
          </a:p>
          <a:p>
            <a:pPr defTabSz="928688" eaLnBrk="1" hangingPunct="1">
              <a:lnSpc>
                <a:spcPct val="150000"/>
              </a:lnSpc>
              <a:spcBef>
                <a:spcPct val="0"/>
              </a:spcBef>
            </a:pPr>
            <a:r>
              <a:rPr lang="en-US" altLang="en-US" b="1" smtClean="0">
                <a:latin typeface="Arial" charset="0"/>
                <a:cs typeface="Arial" charset="0"/>
              </a:rPr>
              <a:t>GO</a:t>
            </a:r>
            <a:r>
              <a:rPr lang="en-US" altLang="en-US" smtClean="0">
                <a:latin typeface="Arial" charset="0"/>
                <a:cs typeface="Arial" charset="0"/>
              </a:rPr>
              <a:t> to next slide.</a:t>
            </a:r>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E41C8EFA-DE62-468E-B2B5-F05C8AD0683B}" type="slidenum">
              <a:rPr lang="en-US" altLang="en-US" smtClean="0"/>
              <a:pPr>
                <a:spcBef>
                  <a:spcPct val="0"/>
                </a:spcBef>
              </a:pPr>
              <a:t>7</a:t>
            </a:fld>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xfrm>
            <a:off x="701675" y="4416425"/>
            <a:ext cx="5607050" cy="209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50000"/>
              </a:lnSpc>
              <a:spcBef>
                <a:spcPct val="0"/>
              </a:spcBef>
            </a:pPr>
            <a:r>
              <a:rPr lang="en-US" altLang="en-US" b="1" smtClean="0">
                <a:latin typeface="Arial" charset="0"/>
                <a:cs typeface="Arial" charset="0"/>
              </a:rPr>
              <a:t>SAY:</a:t>
            </a:r>
            <a:br>
              <a:rPr lang="en-US" altLang="en-US" b="1" smtClean="0">
                <a:latin typeface="Arial" charset="0"/>
                <a:cs typeface="Arial" charset="0"/>
              </a:rPr>
            </a:br>
            <a:endParaRPr lang="en-US" altLang="en-US" b="1" smtClean="0">
              <a:latin typeface="Arial" charset="0"/>
              <a:cs typeface="Arial" charset="0"/>
            </a:endParaRPr>
          </a:p>
          <a:p>
            <a:pPr eaLnBrk="1" hangingPunct="1">
              <a:lnSpc>
                <a:spcPct val="150000"/>
              </a:lnSpc>
              <a:spcBef>
                <a:spcPct val="0"/>
              </a:spcBef>
            </a:pPr>
            <a:r>
              <a:rPr lang="en-US" altLang="en-US" smtClean="0">
                <a:latin typeface="Arial" charset="0"/>
                <a:cs typeface="Arial" charset="0"/>
              </a:rPr>
              <a:t>Epidemiology is defined as the “study of the distribution and determinants of health‑related states among specified populations and the application of that study to the control of health problems.”</a:t>
            </a:r>
          </a:p>
          <a:p>
            <a:pPr eaLnBrk="1" hangingPunct="1">
              <a:lnSpc>
                <a:spcPct val="150000"/>
              </a:lnSpc>
              <a:spcBef>
                <a:spcPct val="0"/>
              </a:spcBef>
            </a:pPr>
            <a:endParaRPr lang="en-US" altLang="en-US" smtClean="0">
              <a:latin typeface="Arial" charset="0"/>
              <a:cs typeface="Arial" charset="0"/>
            </a:endParaRPr>
          </a:p>
          <a:p>
            <a:pPr eaLnBrk="1" hangingPunct="1">
              <a:lnSpc>
                <a:spcPct val="150000"/>
              </a:lnSpc>
              <a:spcBef>
                <a:spcPct val="0"/>
              </a:spcBef>
            </a:pPr>
            <a:r>
              <a:rPr lang="en-US" altLang="en-US" b="1" smtClean="0">
                <a:solidFill>
                  <a:srgbClr val="000000"/>
                </a:solidFill>
                <a:latin typeface="Arial" charset="0"/>
                <a:cs typeface="Arial" charset="0"/>
              </a:rPr>
              <a:t>GO</a:t>
            </a:r>
            <a:r>
              <a:rPr lang="en-US" altLang="en-US" smtClean="0">
                <a:solidFill>
                  <a:srgbClr val="000000"/>
                </a:solidFill>
                <a:latin typeface="Arial" charset="0"/>
                <a:cs typeface="Arial" charset="0"/>
              </a:rPr>
              <a:t> to next slide.</a:t>
            </a: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91A1AF6D-6410-4B34-96D3-7644CF633F39}" type="slidenum">
              <a:rPr lang="en-US" altLang="en-US" smtClean="0"/>
              <a:pPr>
                <a:spcBef>
                  <a:spcPct val="0"/>
                </a:spcBef>
              </a:pPr>
              <a:t>8</a:t>
            </a:fld>
            <a:endParaRPr lang="en-US" altLang="en-US" smtClean="0"/>
          </a:p>
        </p:txBody>
      </p:sp>
      <p:sp>
        <p:nvSpPr>
          <p:cNvPr id="68613"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D90BF3B-AF1D-4C8E-BCF8-658935E38F9A}"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701675" y="4416425"/>
            <a:ext cx="5607050" cy="3873500"/>
          </a:xfrm>
        </p:spPr>
        <p:txBody>
          <a:bodyPr/>
          <a:lstStyle/>
          <a:p>
            <a:pPr>
              <a:lnSpc>
                <a:spcPct val="150000"/>
              </a:lnSpc>
              <a:defRPr/>
            </a:pPr>
            <a:r>
              <a:rPr lang="en-US" b="1" dirty="0" smtClean="0">
                <a:latin typeface="Arial" panose="020B0604020202020204" pitchFamily="34" charset="0"/>
                <a:cs typeface="Arial" panose="020B0604020202020204" pitchFamily="34" charset="0"/>
              </a:rPr>
              <a:t>SAY:</a:t>
            </a:r>
            <a:br>
              <a:rPr lang="en-US" b="1" dirty="0" smtClean="0">
                <a:latin typeface="Arial" panose="020B0604020202020204" pitchFamily="34" charset="0"/>
                <a:cs typeface="Arial" panose="020B0604020202020204" pitchFamily="34" charset="0"/>
              </a:rPr>
            </a:br>
            <a:endParaRPr lang="en-US" dirty="0" smtClean="0">
              <a:latin typeface="Arial" panose="020B0604020202020204" pitchFamily="34" charset="0"/>
              <a:cs typeface="Arial" panose="020B0604020202020204" pitchFamily="34" charset="0"/>
            </a:endParaRPr>
          </a:p>
          <a:p>
            <a:pPr>
              <a:lnSpc>
                <a:spcPct val="150000"/>
              </a:lnSpc>
              <a:defRPr/>
            </a:pPr>
            <a:r>
              <a:rPr lang="en-US" dirty="0" smtClean="0">
                <a:latin typeface="Arial" panose="020B0604020202020204" pitchFamily="34" charset="0"/>
                <a:cs typeface="Arial" panose="020B0604020202020204" pitchFamily="34" charset="0"/>
              </a:rPr>
              <a:t>The purpose of epidemiology in public health practice is to</a:t>
            </a:r>
          </a:p>
          <a:p>
            <a:pPr>
              <a:lnSpc>
                <a:spcPct val="150000"/>
              </a:lnSpc>
              <a:defRPr/>
            </a:pPr>
            <a:endParaRPr lang="en-US" dirty="0" smtClean="0">
              <a:latin typeface="Arial" panose="020B0604020202020204" pitchFamily="34" charset="0"/>
              <a:cs typeface="Arial" panose="020B0604020202020204" pitchFamily="34" charset="0"/>
            </a:endParaRP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discover</a:t>
            </a:r>
            <a:r>
              <a:rPr lang="en-US" dirty="0" smtClean="0">
                <a:latin typeface="Arial" panose="020B0604020202020204" pitchFamily="34" charset="0"/>
                <a:cs typeface="Arial" panose="020B0604020202020204" pitchFamily="34" charset="0"/>
              </a:rPr>
              <a:t> the agent, host, and environmental factors that affect health;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determine</a:t>
            </a:r>
            <a:r>
              <a:rPr lang="en-US" dirty="0" smtClean="0">
                <a:latin typeface="Arial" panose="020B0604020202020204" pitchFamily="34" charset="0"/>
                <a:cs typeface="Arial" panose="020B0604020202020204" pitchFamily="34" charset="0"/>
              </a:rPr>
              <a:t> the relative importance of causes of illness, disability, and death;</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identify</a:t>
            </a:r>
            <a:r>
              <a:rPr lang="en-US" dirty="0" smtClean="0">
                <a:latin typeface="Arial" panose="020B0604020202020204" pitchFamily="34" charset="0"/>
                <a:cs typeface="Arial" panose="020B0604020202020204" pitchFamily="34" charset="0"/>
              </a:rPr>
              <a:t> those segments of the population that have the greatest risk from specific causes of ill health; and</a:t>
            </a:r>
          </a:p>
          <a:p>
            <a:pPr marL="174708" indent="-174708">
              <a:lnSpc>
                <a:spcPct val="150000"/>
              </a:lnSpc>
              <a:buFont typeface="Arial" panose="020B0604020202020204" pitchFamily="34" charset="0"/>
              <a:buChar char="•"/>
              <a:defRPr/>
            </a:pPr>
            <a:r>
              <a:rPr lang="en-US" b="1" dirty="0" smtClean="0">
                <a:latin typeface="Arial" panose="020B0604020202020204" pitchFamily="34" charset="0"/>
                <a:cs typeface="Arial" panose="020B0604020202020204" pitchFamily="34" charset="0"/>
              </a:rPr>
              <a:t>evaluate</a:t>
            </a:r>
            <a:r>
              <a:rPr lang="en-US" dirty="0" smtClean="0">
                <a:latin typeface="Arial" pitchFamily="34" charset="0"/>
                <a:cs typeface="Arial" pitchFamily="34" charset="0"/>
              </a:rPr>
              <a:t> the effectiveness of health programs and services in improving population health.</a:t>
            </a:r>
          </a:p>
          <a:p>
            <a:pPr eaLnBrk="1" fontAlgn="auto" hangingPunct="1">
              <a:lnSpc>
                <a:spcPct val="150000"/>
              </a:lnSpc>
              <a:spcBef>
                <a:spcPts val="0"/>
              </a:spcBef>
              <a:spcAft>
                <a:spcPts val="0"/>
              </a:spcAft>
              <a:defRPr/>
            </a:pPr>
            <a:r>
              <a:rPr lang="en-US" dirty="0" smtClean="0">
                <a:latin typeface="Arial" pitchFamily="34" charset="0"/>
                <a:cs typeface="Arial" pitchFamily="34" charset="0"/>
              </a:rPr>
              <a:t/>
            </a:r>
            <a:br>
              <a:rPr lang="en-US" dirty="0" smtClean="0">
                <a:latin typeface="Arial" pitchFamily="34" charset="0"/>
                <a:cs typeface="Arial" pitchFamily="34" charset="0"/>
              </a:rPr>
            </a:br>
            <a:r>
              <a:rPr lang="en-US" b="1" dirty="0" smtClean="0">
                <a:solidFill>
                  <a:prstClr val="black"/>
                </a:solidFill>
                <a:latin typeface="Arial" pitchFamily="34" charset="0"/>
                <a:cs typeface="Arial" pitchFamily="34" charset="0"/>
              </a:rPr>
              <a:t>GO</a:t>
            </a:r>
            <a:r>
              <a:rPr lang="en-US" dirty="0" smtClean="0">
                <a:solidFill>
                  <a:prstClr val="black"/>
                </a:solidFill>
                <a:latin typeface="Arial" pitchFamily="34" charset="0"/>
                <a:cs typeface="Arial" pitchFamily="34" charset="0"/>
              </a:rPr>
              <a:t> to next slide.</a:t>
            </a:r>
            <a:endParaRPr lang="en-US" dirty="0">
              <a:latin typeface="Arial" pitchFamily="34" charset="0"/>
              <a:cs typeface="Arial" pitchFamily="34" charset="0"/>
            </a:endParaRPr>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5650" indent="-290513">
              <a:spcBef>
                <a:spcPct val="30000"/>
              </a:spcBef>
              <a:defRPr sz="1200">
                <a:solidFill>
                  <a:schemeClr val="tx1"/>
                </a:solidFill>
                <a:latin typeface="Calibri" pitchFamily="34" charset="0"/>
              </a:defRPr>
            </a:lvl2pPr>
            <a:lvl3pPr marL="1163638" indent="-231775">
              <a:spcBef>
                <a:spcPct val="30000"/>
              </a:spcBef>
              <a:defRPr sz="1200">
                <a:solidFill>
                  <a:schemeClr val="tx1"/>
                </a:solidFill>
                <a:latin typeface="Calibri" pitchFamily="34" charset="0"/>
              </a:defRPr>
            </a:lvl3pPr>
            <a:lvl4pPr marL="1630363" indent="-231775">
              <a:spcBef>
                <a:spcPct val="30000"/>
              </a:spcBef>
              <a:defRPr sz="1200">
                <a:solidFill>
                  <a:schemeClr val="tx1"/>
                </a:solidFill>
                <a:latin typeface="Calibri" pitchFamily="34" charset="0"/>
              </a:defRPr>
            </a:lvl4pPr>
            <a:lvl5pPr marL="2095500" indent="-231775">
              <a:spcBef>
                <a:spcPct val="30000"/>
              </a:spcBef>
              <a:defRPr sz="1200">
                <a:solidFill>
                  <a:schemeClr val="tx1"/>
                </a:solidFill>
                <a:latin typeface="Calibri" pitchFamily="34" charset="0"/>
              </a:defRPr>
            </a:lvl5pPr>
            <a:lvl6pPr marL="2552700" indent="-231775" eaLnBrk="0" fontAlgn="base" hangingPunct="0">
              <a:spcBef>
                <a:spcPct val="30000"/>
              </a:spcBef>
              <a:spcAft>
                <a:spcPct val="0"/>
              </a:spcAft>
              <a:defRPr sz="1200">
                <a:solidFill>
                  <a:schemeClr val="tx1"/>
                </a:solidFill>
                <a:latin typeface="Calibri" pitchFamily="34" charset="0"/>
              </a:defRPr>
            </a:lvl6pPr>
            <a:lvl7pPr marL="3009900" indent="-231775" eaLnBrk="0" fontAlgn="base" hangingPunct="0">
              <a:spcBef>
                <a:spcPct val="30000"/>
              </a:spcBef>
              <a:spcAft>
                <a:spcPct val="0"/>
              </a:spcAft>
              <a:defRPr sz="1200">
                <a:solidFill>
                  <a:schemeClr val="tx1"/>
                </a:solidFill>
                <a:latin typeface="Calibri" pitchFamily="34" charset="0"/>
              </a:defRPr>
            </a:lvl7pPr>
            <a:lvl8pPr marL="3467100" indent="-231775" eaLnBrk="0" fontAlgn="base" hangingPunct="0">
              <a:spcBef>
                <a:spcPct val="30000"/>
              </a:spcBef>
              <a:spcAft>
                <a:spcPct val="0"/>
              </a:spcAft>
              <a:defRPr sz="1200">
                <a:solidFill>
                  <a:schemeClr val="tx1"/>
                </a:solidFill>
                <a:latin typeface="Calibri" pitchFamily="34" charset="0"/>
              </a:defRPr>
            </a:lvl8pPr>
            <a:lvl9pPr marL="3924300" indent="-231775" eaLnBrk="0" fontAlgn="base" hangingPunct="0">
              <a:spcBef>
                <a:spcPct val="30000"/>
              </a:spcBef>
              <a:spcAft>
                <a:spcPct val="0"/>
              </a:spcAft>
              <a:defRPr sz="1200">
                <a:solidFill>
                  <a:schemeClr val="tx1"/>
                </a:solidFill>
                <a:latin typeface="Calibri" pitchFamily="34" charset="0"/>
              </a:defRPr>
            </a:lvl9pPr>
          </a:lstStyle>
          <a:p>
            <a:pPr>
              <a:spcBef>
                <a:spcPct val="0"/>
              </a:spcBef>
            </a:pPr>
            <a:fld id="{CEE14A06-6DA4-4485-8C26-48B287ECF792}" type="slidenum">
              <a:rPr lang="en-US" altLang="en-US" smtClean="0"/>
              <a:pPr>
                <a:spcBef>
                  <a:spcPct val="0"/>
                </a:spcBef>
              </a:pPr>
              <a:t>9</a:t>
            </a:fld>
            <a:endParaRPr lang="en-US" altLang="en-US" smtClean="0"/>
          </a:p>
        </p:txBody>
      </p:sp>
      <p:sp>
        <p:nvSpPr>
          <p:cNvPr id="70661" name="Date Placeholder 4"/>
          <p:cNvSpPr>
            <a:spLocks noGrp="1"/>
          </p:cNvSpPr>
          <p:nvPr>
            <p:ph type="dt" sz="quarter"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Calibri" pitchFamily="34" charset="0"/>
              </a:defRPr>
            </a:lvl1pPr>
            <a:lvl2pPr marL="757066" indent="-291179">
              <a:defRPr>
                <a:solidFill>
                  <a:schemeClr val="tx1"/>
                </a:solidFill>
                <a:latin typeface="Calibri" pitchFamily="34" charset="0"/>
              </a:defRPr>
            </a:lvl2pPr>
            <a:lvl3pPr marL="1164717" indent="-232943">
              <a:defRPr>
                <a:solidFill>
                  <a:schemeClr val="tx1"/>
                </a:solidFill>
                <a:latin typeface="Calibri" pitchFamily="34" charset="0"/>
              </a:defRPr>
            </a:lvl3pPr>
            <a:lvl4pPr marL="1630604" indent="-232943">
              <a:defRPr>
                <a:solidFill>
                  <a:schemeClr val="tx1"/>
                </a:solidFill>
                <a:latin typeface="Calibri" pitchFamily="34" charset="0"/>
              </a:defRPr>
            </a:lvl4pPr>
            <a:lvl5pPr marL="2096491" indent="-232943">
              <a:defRPr>
                <a:solidFill>
                  <a:schemeClr val="tx1"/>
                </a:solidFill>
                <a:latin typeface="Calibri" pitchFamily="34" charset="0"/>
              </a:defRPr>
            </a:lvl5pPr>
            <a:lvl6pPr marL="2562377" indent="-232943" fontAlgn="base">
              <a:spcBef>
                <a:spcPct val="0"/>
              </a:spcBef>
              <a:spcAft>
                <a:spcPct val="0"/>
              </a:spcAft>
              <a:defRPr>
                <a:solidFill>
                  <a:schemeClr val="tx1"/>
                </a:solidFill>
                <a:latin typeface="Calibri" pitchFamily="34" charset="0"/>
              </a:defRPr>
            </a:lvl6pPr>
            <a:lvl7pPr marL="3028264" indent="-232943" fontAlgn="base">
              <a:spcBef>
                <a:spcPct val="0"/>
              </a:spcBef>
              <a:spcAft>
                <a:spcPct val="0"/>
              </a:spcAft>
              <a:defRPr>
                <a:solidFill>
                  <a:schemeClr val="tx1"/>
                </a:solidFill>
                <a:latin typeface="Calibri" pitchFamily="34" charset="0"/>
              </a:defRPr>
            </a:lvl7pPr>
            <a:lvl8pPr marL="3494151" indent="-232943" fontAlgn="base">
              <a:spcBef>
                <a:spcPct val="0"/>
              </a:spcBef>
              <a:spcAft>
                <a:spcPct val="0"/>
              </a:spcAft>
              <a:defRPr>
                <a:solidFill>
                  <a:schemeClr val="tx1"/>
                </a:solidFill>
                <a:latin typeface="Calibri" pitchFamily="34" charset="0"/>
              </a:defRPr>
            </a:lvl8pPr>
            <a:lvl9pPr marL="3960038" indent="-23294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18E05B8-BC65-4A5F-B692-EA38DF597DCB}" type="datetime1">
              <a:rPr lang="en-US" altLang="en-US" smtClean="0"/>
              <a:pPr fontAlgn="base">
                <a:spcBef>
                  <a:spcPct val="0"/>
                </a:spcBef>
                <a:spcAft>
                  <a:spcPct val="0"/>
                </a:spcAft>
                <a:defRPr/>
              </a:pPr>
              <a:t>1/8/2015</a:t>
            </a:fld>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78D1B0E-1CA7-49BF-805A-6AD8DBA2A8DD}" type="datetime1">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25D46F-F8EB-421F-8E6A-9EF2EF270385}" type="slidenum">
              <a:rPr lang="en-US" altLang="en-US"/>
              <a:pPr>
                <a:defRPr/>
              </a:pPr>
              <a:t>‹#›</a:t>
            </a:fld>
            <a:endParaRPr lang="en-US" altLang="en-US" dirty="0"/>
          </a:p>
        </p:txBody>
      </p:sp>
    </p:spTree>
    <p:extLst>
      <p:ext uri="{BB962C8B-B14F-4D97-AF65-F5344CB8AC3E}">
        <p14:creationId xmlns:p14="http://schemas.microsoft.com/office/powerpoint/2010/main" val="205507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771B6C3-FE1D-44F5-B38B-E27ADB3C1C84}" type="datetime1">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4403C4-ED66-44F0-96DF-D6B0B2FAEB37}" type="slidenum">
              <a:rPr lang="en-US" altLang="en-US"/>
              <a:pPr>
                <a:defRPr/>
              </a:pPr>
              <a:t>‹#›</a:t>
            </a:fld>
            <a:endParaRPr lang="en-US" altLang="en-US" dirty="0"/>
          </a:p>
        </p:txBody>
      </p:sp>
    </p:spTree>
    <p:extLst>
      <p:ext uri="{BB962C8B-B14F-4D97-AF65-F5344CB8AC3E}">
        <p14:creationId xmlns:p14="http://schemas.microsoft.com/office/powerpoint/2010/main" val="235898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5AC2EE-C2F1-480C-956A-10BF6D73F939}" type="datetime1">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0D7998E-B1C9-45C9-97F9-509677D8324A}" type="slidenum">
              <a:rPr lang="en-US" altLang="en-US"/>
              <a:pPr>
                <a:defRPr/>
              </a:pPr>
              <a:t>‹#›</a:t>
            </a:fld>
            <a:endParaRPr lang="en-US" altLang="en-US" dirty="0"/>
          </a:p>
        </p:txBody>
      </p:sp>
    </p:spTree>
    <p:extLst>
      <p:ext uri="{BB962C8B-B14F-4D97-AF65-F5344CB8AC3E}">
        <p14:creationId xmlns:p14="http://schemas.microsoft.com/office/powerpoint/2010/main" val="2125163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82244499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5800226"/>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2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EDB97E0D-175A-4EA2-8ECB-89F5BE7B5644}" type="slidenum">
              <a:rPr lang="en-US" altLang="en-US"/>
              <a:pPr>
                <a:defRPr/>
              </a:pPr>
              <a:t>‹#›</a:t>
            </a:fld>
            <a:endParaRPr lang="en-US" altLang="en-US" dirty="0"/>
          </a:p>
        </p:txBody>
      </p:sp>
    </p:spTree>
    <p:extLst>
      <p:ext uri="{BB962C8B-B14F-4D97-AF65-F5344CB8AC3E}">
        <p14:creationId xmlns:p14="http://schemas.microsoft.com/office/powerpoint/2010/main" val="250150088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Basic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6705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
        <p:nvSpPr>
          <p:cNvPr id="4" name="Title 3"/>
          <p:cNvSpPr>
            <a:spLocks noGrp="1"/>
          </p:cNvSpPr>
          <p:nvPr>
            <p:ph type="title"/>
          </p:nvPr>
        </p:nvSpPr>
        <p:spPr>
          <a:xfrm>
            <a:off x="457200" y="274638"/>
            <a:ext cx="8229600" cy="1143000"/>
          </a:xfrm>
          <a:prstGeom prst="rect">
            <a:avLst/>
          </a:prstGeom>
        </p:spPr>
        <p:txBody>
          <a:bodyPr/>
          <a:lstStyle>
            <a:lvl1pPr>
              <a:defRPr lang="en-US" sz="2800" b="1" kern="1200" baseline="0" smtClean="0">
                <a:solidFill>
                  <a:schemeClr val="tx1"/>
                </a:solidFill>
                <a:effectLst/>
                <a:latin typeface="+mj-lt"/>
                <a:ea typeface="+mj-ea"/>
                <a:cs typeface="+mj-cs"/>
              </a:defRPr>
            </a:lvl1pPr>
          </a:lstStyle>
          <a:p>
            <a:r>
              <a:rPr lang="en-US" dirty="0" smtClean="0"/>
              <a:t>Click to edit Master title style</a:t>
            </a:r>
            <a:endParaRPr lang="en-US" dirty="0"/>
          </a:p>
        </p:txBody>
      </p:sp>
      <p:sp>
        <p:nvSpPr>
          <p:cNvPr id="5" name="Slide Number Placeholder 6"/>
          <p:cNvSpPr>
            <a:spLocks noGrp="1" noChangeArrowheads="1"/>
          </p:cNvSpPr>
          <p:nvPr>
            <p:ph type="sldNum" sz="quarter" idx="12"/>
          </p:nvPr>
        </p:nvSpPr>
        <p:spPr>
          <a:xfrm>
            <a:off x="6553200" y="6245225"/>
            <a:ext cx="2133600" cy="476250"/>
          </a:xfrm>
        </p:spPr>
        <p:txBody>
          <a:bodyPr/>
          <a:lstStyle>
            <a:lvl1pPr>
              <a:defRPr/>
            </a:lvl1pPr>
          </a:lstStyle>
          <a:p>
            <a:pPr>
              <a:defRPr/>
            </a:pPr>
            <a:fld id="{972A91F2-942F-410E-9D9A-3D6D8AA60A2A}" type="slidenum">
              <a:rPr lang="en-US" altLang="en-US"/>
              <a:pPr>
                <a:defRPr/>
              </a:pPr>
              <a:t>‹#›</a:t>
            </a:fld>
            <a:endParaRPr lang="en-US" altLang="en-US" dirty="0"/>
          </a:p>
        </p:txBody>
      </p:sp>
    </p:spTree>
    <p:extLst>
      <p:ext uri="{BB962C8B-B14F-4D97-AF65-F5344CB8AC3E}">
        <p14:creationId xmlns:p14="http://schemas.microsoft.com/office/powerpoint/2010/main" val="1611067318"/>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en-US" dirty="0" smtClean="0"/>
          </a:p>
        </p:txBody>
      </p:sp>
    </p:spTree>
    <p:extLst>
      <p:ext uri="{BB962C8B-B14F-4D97-AF65-F5344CB8AC3E}">
        <p14:creationId xmlns:p14="http://schemas.microsoft.com/office/powerpoint/2010/main" val="251628440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
        <p:nvSpPr>
          <p:cNvPr id="8"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0"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7"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3227159452"/>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asic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i="0" u="none">
                <a:solidFill>
                  <a:schemeClr val="bg2"/>
                </a:solidFill>
                <a:latin typeface="+mn-lt"/>
              </a:defRPr>
            </a:lvl2pPr>
            <a:lvl3pPr>
              <a:buClr>
                <a:schemeClr val="tx1"/>
              </a:buClr>
              <a:buSzPct val="100000"/>
              <a:buFont typeface="Arial" pitchFamily="34" charset="0"/>
              <a:buChar char="•"/>
              <a:defRPr sz="1800" i="0">
                <a:solidFill>
                  <a:schemeClr val="bg2"/>
                </a:solidFill>
              </a:defRPr>
            </a:lvl3pPr>
            <a:lvl4pPr>
              <a:buClr>
                <a:schemeClr val="tx1"/>
              </a:buClr>
              <a:buSzPct val="70000"/>
              <a:buFont typeface="Courier New" pitchFamily="49" charset="0"/>
              <a:buChar char="o"/>
              <a:defRPr sz="1800" i="0" baseline="0">
                <a:solidFill>
                  <a:schemeClr val="bg2"/>
                </a:solidFill>
              </a:defRPr>
            </a:lvl4pPr>
            <a:lvl5pPr>
              <a:buClr>
                <a:schemeClr val="tx1"/>
              </a:buClr>
              <a:buSzPct val="70000"/>
              <a:buFont typeface="Arial" pitchFamily="34" charset="0"/>
              <a:buChar char="•"/>
              <a:defRPr sz="1800" i="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4962175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235946513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12D45AF-7B27-461D-8F9E-ECB43847A1EE}" type="datetime1">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736353-9378-4982-9402-0AF2F1B216E7}" type="slidenum">
              <a:rPr lang="en-US" altLang="en-US"/>
              <a:pPr>
                <a:defRPr/>
              </a:pPr>
              <a:t>‹#›</a:t>
            </a:fld>
            <a:endParaRPr lang="en-US" altLang="en-US" dirty="0"/>
          </a:p>
        </p:txBody>
      </p:sp>
    </p:spTree>
    <p:extLst>
      <p:ext uri="{BB962C8B-B14F-4D97-AF65-F5344CB8AC3E}">
        <p14:creationId xmlns:p14="http://schemas.microsoft.com/office/powerpoint/2010/main" val="3043237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lide Badg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effectLst/>
              </a:defRPr>
            </a:lvl1pPr>
          </a:lstStyle>
          <a:p>
            <a:r>
              <a:rPr lang="en-US" smtClean="0"/>
              <a:t>Click to edit Master title style</a:t>
            </a:r>
            <a:endParaRPr lang="en-US" dirty="0"/>
          </a:p>
        </p:txBody>
      </p:sp>
    </p:spTree>
    <p:extLst>
      <p:ext uri="{BB962C8B-B14F-4D97-AF65-F5344CB8AC3E}">
        <p14:creationId xmlns:p14="http://schemas.microsoft.com/office/powerpoint/2010/main" val="36116886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asic Content Badg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1"/>
          </p:nvPr>
        </p:nvSpPr>
        <p:spPr>
          <a:xfrm>
            <a:off x="1905000" y="5791200"/>
            <a:ext cx="67818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339009262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4"/>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211136368"/>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1"/>
            <a:ext cx="5111751"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1435102"/>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a:p>
            <a:pPr lvl="1"/>
            <a:r>
              <a:rPr lang="en-US" smtClean="0"/>
              <a:t>Second level</a:t>
            </a:r>
          </a:p>
        </p:txBody>
      </p:sp>
      <p:sp>
        <p:nvSpPr>
          <p:cNvPr id="7" name="Text Placeholder 5"/>
          <p:cNvSpPr>
            <a:spLocks noGrp="1"/>
          </p:cNvSpPr>
          <p:nvPr>
            <p:ph type="body" sz="quarter" idx="11"/>
          </p:nvPr>
        </p:nvSpPr>
        <p:spPr>
          <a:xfrm>
            <a:off x="457200" y="5791200"/>
            <a:ext cx="8229600" cy="609600"/>
          </a:xfrm>
          <a:prstGeom prst="rect">
            <a:avLst/>
          </a:prstGeom>
        </p:spPr>
        <p:txBody>
          <a:bodyPr anchor="b"/>
          <a:lstStyle>
            <a:lvl1pPr>
              <a:buNone/>
              <a:defRPr sz="1100">
                <a:solidFill>
                  <a:schemeClr val="tx1"/>
                </a:solidFill>
              </a:defRPr>
            </a:lvl1pPr>
          </a:lstStyle>
          <a:p>
            <a:pPr lvl="0"/>
            <a:r>
              <a:rPr lang="en-US" smtClean="0"/>
              <a:t>Click to edit Master text styles</a:t>
            </a:r>
          </a:p>
        </p:txBody>
      </p:sp>
    </p:spTree>
    <p:extLst>
      <p:ext uri="{BB962C8B-B14F-4D97-AF65-F5344CB8AC3E}">
        <p14:creationId xmlns:p14="http://schemas.microsoft.com/office/powerpoint/2010/main" val="1602955638"/>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a:prstGeom prst="rect">
            <a:avLst/>
          </a:prstGeom>
        </p:spPr>
        <p:txBody>
          <a:bodyPr anchor="b"/>
          <a:lstStyle>
            <a:lvl1pPr algn="l">
              <a:defRPr sz="2000" b="1" baseline="0">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9"/>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2439949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losing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11" name="Text Placeholder 5"/>
          <p:cNvSpPr>
            <a:spLocks noGrp="1"/>
          </p:cNvSpPr>
          <p:nvPr>
            <p:ph type="body" sz="quarter" idx="11"/>
          </p:nvPr>
        </p:nvSpPr>
        <p:spPr>
          <a:xfrm>
            <a:off x="2286000" y="6281928"/>
            <a:ext cx="5105400" cy="18288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
        <p:nvSpPr>
          <p:cNvPr id="12" name="Text Placeholder 6"/>
          <p:cNvSpPr>
            <a:spLocks noGrp="1"/>
          </p:cNvSpPr>
          <p:nvPr>
            <p:ph type="body" sz="quarter" idx="12"/>
          </p:nvPr>
        </p:nvSpPr>
        <p:spPr>
          <a:xfrm>
            <a:off x="2286000" y="6473952"/>
            <a:ext cx="5105400" cy="228600"/>
          </a:xfrm>
          <a:prstGeom prst="rect">
            <a:avLst/>
          </a:prstGeom>
        </p:spPr>
        <p:txBody>
          <a:bodyPr/>
          <a:lstStyle>
            <a:lvl1pPr>
              <a:buNone/>
              <a:defRPr sz="1000" baseline="0">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292452534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Line 35"/>
          <p:cNvSpPr>
            <a:spLocks noChangeShapeType="1"/>
          </p:cNvSpPr>
          <p:nvPr/>
        </p:nvSpPr>
        <p:spPr bwMode="gray">
          <a:xfrm>
            <a:off x="392113" y="806450"/>
            <a:ext cx="8355012" cy="0"/>
          </a:xfrm>
          <a:prstGeom prst="line">
            <a:avLst/>
          </a:prstGeom>
          <a:noFill/>
          <a:ln w="19050">
            <a:solidFill>
              <a:schemeClr val="accent1"/>
            </a:solidFill>
            <a:round/>
            <a:headEnd/>
            <a:tailEnd/>
          </a:ln>
          <a:effectLst/>
        </p:spPr>
        <p:txBody>
          <a:bodyPr wrap="none" anchor="ctr"/>
          <a:lstStyle/>
          <a:p>
            <a:pPr>
              <a:lnSpc>
                <a:spcPct val="106000"/>
              </a:lnSpc>
              <a:spcBef>
                <a:spcPct val="50000"/>
              </a:spcBef>
              <a:buSzPct val="100000"/>
              <a:buFont typeface="Wingdings 2" pitchFamily="18" charset="2"/>
              <a:buNone/>
              <a:defRPr/>
            </a:pPr>
            <a:endParaRPr lang="en-US" sz="1100" dirty="0">
              <a:solidFill>
                <a:srgbClr val="000000"/>
              </a:solidFill>
              <a:effectLst>
                <a:outerShdw blurRad="38100" dist="38100" dir="2700000" algn="tl">
                  <a:srgbClr val="000000">
                    <a:alpha val="43137"/>
                  </a:srgbClr>
                </a:outerShdw>
              </a:effectLst>
              <a:latin typeface="Arial" charset="0"/>
            </a:endParaRPr>
          </a:p>
        </p:txBody>
      </p:sp>
      <p:sp>
        <p:nvSpPr>
          <p:cNvPr id="2" name="Title 1"/>
          <p:cNvSpPr>
            <a:spLocks noGrp="1"/>
          </p:cNvSpPr>
          <p:nvPr>
            <p:ph type="title"/>
          </p:nvPr>
        </p:nvSpPr>
        <p:spPr>
          <a:xfrm>
            <a:off x="393198" y="514359"/>
            <a:ext cx="8345487" cy="258763"/>
          </a:xfrm>
          <a:prstGeom prst="rect">
            <a:avLst/>
          </a:prstGeom>
        </p:spPr>
        <p:txBody>
          <a:bodyPr/>
          <a:lstStyle/>
          <a:p>
            <a:r>
              <a:rPr lang="en-US" smtClean="0"/>
              <a:t>Click to edit Master title style</a:t>
            </a:r>
            <a:endParaRPr lang="en-US" dirty="0"/>
          </a:p>
        </p:txBody>
      </p:sp>
      <p:sp>
        <p:nvSpPr>
          <p:cNvPr id="9" name="Text Placeholder 13"/>
          <p:cNvSpPr>
            <a:spLocks noGrp="1"/>
          </p:cNvSpPr>
          <p:nvPr>
            <p:ph type="body" sz="quarter" idx="10"/>
          </p:nvPr>
        </p:nvSpPr>
        <p:spPr>
          <a:xfrm>
            <a:off x="393192" y="1152144"/>
            <a:ext cx="4014216" cy="5138928"/>
          </a:xfrm>
          <a:prstGeom prst="rect">
            <a:avLst/>
          </a:prstGeom>
        </p:spPr>
        <p:txBody>
          <a:bodyPr/>
          <a:lstStyle>
            <a:lvl1pPr>
              <a:buFont typeface="Arial" pitchFamily="34" charset="0"/>
              <a:buNone/>
              <a:defRPr/>
            </a:lvl1pPr>
            <a:lvl2pPr>
              <a:defRPr/>
            </a:lvl2pPr>
            <a:lvl3pPr>
              <a:buNone/>
              <a:defRPr/>
            </a:lvl3pPr>
            <a:lvl4pPr>
              <a:defRPr/>
            </a:lvl4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2720625"/>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nchor="b"/>
          <a:lstStyle>
            <a:lvl1pPr>
              <a:defRPr sz="2800" b="1"/>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lvl1pPr marL="342900" indent="-342900">
              <a:buClr>
                <a:schemeClr val="tx1"/>
              </a:buClr>
              <a:buSzPct val="70000"/>
              <a:buFont typeface="Wingdings" pitchFamily="2" charset="2"/>
              <a:buChar char="q"/>
              <a:defRPr sz="2400" b="1">
                <a:solidFill>
                  <a:srgbClr val="000000"/>
                </a:solidFill>
              </a:defRPr>
            </a:lvl1pPr>
            <a:lvl2pPr marL="742950" indent="-285750">
              <a:defRPr lang="en-US" sz="2000" kern="1200" dirty="0" smtClean="0">
                <a:solidFill>
                  <a:srgbClr val="000000"/>
                </a:solidFill>
                <a:latin typeface="+mn-lt"/>
                <a:ea typeface="+mn-ea"/>
                <a:cs typeface="+mn-cs"/>
              </a:defRPr>
            </a:lvl2pPr>
          </a:lstStyle>
          <a:p>
            <a:pPr lvl="0"/>
            <a:r>
              <a:rPr lang="en-US" dirty="0" smtClean="0"/>
              <a:t>Click to edit Master text styles</a:t>
            </a:r>
          </a:p>
          <a:p>
            <a:pPr lvl="1"/>
            <a:r>
              <a:rPr lang="en-US" dirty="0" smtClean="0"/>
              <a:t>Second level</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9EDE2762-D309-4A1B-90D4-EE2DB97D9608}" type="slidenum">
              <a:rPr lang="en-US" altLang="en-US"/>
              <a:pPr>
                <a:defRPr/>
              </a:pPr>
              <a:t>‹#›</a:t>
            </a:fld>
            <a:endParaRPr lang="en-US" altLang="en-US" dirty="0"/>
          </a:p>
        </p:txBody>
      </p:sp>
    </p:spTree>
    <p:extLst>
      <p:ext uri="{BB962C8B-B14F-4D97-AF65-F5344CB8AC3E}">
        <p14:creationId xmlns:p14="http://schemas.microsoft.com/office/powerpoint/2010/main" val="384338631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a:prstGeom prst="rect">
            <a:avLst/>
          </a:prstGeom>
        </p:spPr>
        <p:txBody>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A6995B87-722D-46BC-9CC9-1ED5024E22B0}" type="slidenum">
              <a:rPr lang="en-US" altLang="en-US"/>
              <a:pPr>
                <a:defRPr/>
              </a:pPr>
              <a:t>‹#›</a:t>
            </a:fld>
            <a:endParaRPr lang="en-US" altLang="en-US" dirty="0"/>
          </a:p>
        </p:txBody>
      </p:sp>
    </p:spTree>
    <p:extLst>
      <p:ext uri="{BB962C8B-B14F-4D97-AF65-F5344CB8AC3E}">
        <p14:creationId xmlns:p14="http://schemas.microsoft.com/office/powerpoint/2010/main" val="3294138709"/>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2CBE984D-2DD5-4668-BAF8-1C9AC1A13DBC}" type="slidenum">
              <a:rPr lang="en-US" altLang="en-US"/>
              <a:pPr>
                <a:defRPr/>
              </a:pPr>
              <a:t>‹#›</a:t>
            </a:fld>
            <a:endParaRPr lang="en-US" altLang="en-US" dirty="0"/>
          </a:p>
        </p:txBody>
      </p:sp>
    </p:spTree>
    <p:extLst>
      <p:ext uri="{BB962C8B-B14F-4D97-AF65-F5344CB8AC3E}">
        <p14:creationId xmlns:p14="http://schemas.microsoft.com/office/powerpoint/2010/main" val="123415176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87909EC-F7EE-45C8-A7CD-634A095989AD}" type="datetime1">
              <a:rPr lang="en-US"/>
              <a:pPr>
                <a:defRPr/>
              </a:pPr>
              <a:t>1/8/2015</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50AD3ED-6F7F-452F-BCFB-6676934D578C}" type="slidenum">
              <a:rPr lang="en-US" altLang="en-US"/>
              <a:pPr>
                <a:defRPr/>
              </a:pPr>
              <a:t>‹#›</a:t>
            </a:fld>
            <a:endParaRPr lang="en-US" altLang="en-US" dirty="0"/>
          </a:p>
        </p:txBody>
      </p:sp>
    </p:spTree>
    <p:extLst>
      <p:ext uri="{BB962C8B-B14F-4D97-AF65-F5344CB8AC3E}">
        <p14:creationId xmlns:p14="http://schemas.microsoft.com/office/powerpoint/2010/main" val="3133642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486D207D-9E64-417F-AA84-D9CB1A523B53}" type="slidenum">
              <a:rPr lang="en-US" altLang="en-US"/>
              <a:pPr>
                <a:defRPr/>
              </a:pPr>
              <a:t>‹#›</a:t>
            </a:fld>
            <a:endParaRPr lang="en-US" altLang="en-US" dirty="0"/>
          </a:p>
        </p:txBody>
      </p:sp>
    </p:spTree>
    <p:extLst>
      <p:ext uri="{BB962C8B-B14F-4D97-AF65-F5344CB8AC3E}">
        <p14:creationId xmlns:p14="http://schemas.microsoft.com/office/powerpoint/2010/main" val="144735169"/>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39A6"/>
                </a:solidFill>
                <a:latin typeface="Myriad Web Pro" charset="0"/>
                <a:cs typeface="Times New Roman" pitchFamily="18" charset="0"/>
              </a:defRPr>
            </a:lvl1pPr>
          </a:lstStyle>
          <a:p>
            <a:pPr>
              <a:defRPr/>
            </a:pPr>
            <a:fld id="{C346C8A6-4EAA-425C-AD65-FB7185D13849}" type="slidenum">
              <a:rPr lang="en-US" altLang="en-US"/>
              <a:pPr>
                <a:defRPr/>
              </a:pPr>
              <a:t>‹#›</a:t>
            </a:fld>
            <a:endParaRPr lang="en-US" altLang="en-US" dirty="0"/>
          </a:p>
        </p:txBody>
      </p:sp>
    </p:spTree>
    <p:extLst>
      <p:ext uri="{BB962C8B-B14F-4D97-AF65-F5344CB8AC3E}">
        <p14:creationId xmlns:p14="http://schemas.microsoft.com/office/powerpoint/2010/main" val="631095137"/>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5" name="Subtitle 2"/>
          <p:cNvSpPr>
            <a:spLocks noGrp="1"/>
          </p:cNvSpPr>
          <p:nvPr>
            <p:ph type="subTitle" idx="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9" name="Text Placeholder 8"/>
          <p:cNvSpPr>
            <a:spLocks noGrp="1"/>
          </p:cNvSpPr>
          <p:nvPr>
            <p:ph type="body" sz="quarter" idx="10"/>
          </p:nvPr>
        </p:nvSpPr>
        <p:spPr>
          <a:xfrm>
            <a:off x="1371600" y="4267200"/>
            <a:ext cx="6400800" cy="1295400"/>
          </a:xfrm>
          <a:prstGeom prst="rect">
            <a:avLst/>
          </a:prstGeom>
        </p:spPr>
        <p:txBody>
          <a:bodyPr/>
          <a:lstStyle>
            <a:lvl1pPr algn="ctr">
              <a:lnSpc>
                <a:spcPts val="2000"/>
              </a:lnSpc>
              <a:buNone/>
              <a:defRPr sz="18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1" name="Title 1"/>
          <p:cNvSpPr>
            <a:spLocks noGrp="1"/>
          </p:cNvSpPr>
          <p:nvPr>
            <p:ph type="title"/>
          </p:nvPr>
        </p:nvSpPr>
        <p:spPr>
          <a:xfrm>
            <a:off x="457200" y="1981200"/>
            <a:ext cx="8229600" cy="1676400"/>
          </a:xfrm>
          <a:prstGeom prst="rect">
            <a:avLst/>
          </a:prstGeom>
        </p:spPr>
        <p:txBody>
          <a:bodyPr/>
          <a:lstStyle>
            <a:lvl1pPr>
              <a:lnSpc>
                <a:spcPts val="3000"/>
              </a:lnSpc>
              <a:defRPr sz="2800" b="1" baseline="0">
                <a:solidFill>
                  <a:schemeClr val="tx1"/>
                </a:solidFill>
                <a:effectLst/>
              </a:defRPr>
            </a:lvl1pPr>
          </a:lstStyle>
          <a:p>
            <a:r>
              <a:rPr lang="en-US" smtClean="0"/>
              <a:t>Click to edit Master title style</a:t>
            </a:r>
            <a:endParaRPr lang="en-US" dirty="0"/>
          </a:p>
        </p:txBody>
      </p:sp>
      <p:sp>
        <p:nvSpPr>
          <p:cNvPr id="6" name="Text Placeholder 5"/>
          <p:cNvSpPr>
            <a:spLocks noGrp="1"/>
          </p:cNvSpPr>
          <p:nvPr>
            <p:ph type="body" sz="quarter" idx="11"/>
          </p:nvPr>
        </p:nvSpPr>
        <p:spPr>
          <a:xfrm>
            <a:off x="2286000" y="6272784"/>
            <a:ext cx="5105400" cy="18288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
        <p:nvSpPr>
          <p:cNvPr id="7" name="Text Placeholder 6"/>
          <p:cNvSpPr>
            <a:spLocks noGrp="1"/>
          </p:cNvSpPr>
          <p:nvPr>
            <p:ph type="body" sz="quarter" idx="12"/>
          </p:nvPr>
        </p:nvSpPr>
        <p:spPr>
          <a:xfrm>
            <a:off x="2286000" y="6464808"/>
            <a:ext cx="5105400" cy="228600"/>
          </a:xfrm>
          <a:prstGeom prst="rect">
            <a:avLst/>
          </a:prstGeom>
        </p:spPr>
        <p:txBody>
          <a:bodyPr/>
          <a:lstStyle>
            <a:lvl1pPr>
              <a:buNone/>
              <a:defRPr sz="1000" baseline="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24308178"/>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286000"/>
            <a:ext cx="3962400" cy="38401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7" name="Rectangle 5"/>
          <p:cNvSpPr>
            <a:spLocks noGrp="1" noChangeArrowheads="1"/>
          </p:cNvSpPr>
          <p:nvPr>
            <p:ph type="ftr" sz="quarter" idx="12"/>
          </p:nvPr>
        </p:nvSpPr>
        <p:spPr>
          <a:xfrm>
            <a:off x="3124200" y="6245225"/>
            <a:ext cx="2895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8" name="Rectangle 6"/>
          <p:cNvSpPr>
            <a:spLocks noGrp="1" noChangeArrowheads="1"/>
          </p:cNvSpPr>
          <p:nvPr>
            <p:ph type="sldNum" sz="quarter" idx="13"/>
          </p:nvPr>
        </p:nvSpPr>
        <p:spPr>
          <a:xfrm>
            <a:off x="6553200" y="6245225"/>
            <a:ext cx="2133600" cy="476250"/>
          </a:xfrm>
          <a:prstGeom prst="rect">
            <a:avLst/>
          </a:prstGeom>
        </p:spPr>
        <p:txBody>
          <a:bodyPr/>
          <a:lstStyle>
            <a:lvl1pPr eaLnBrk="1" hangingPunct="1">
              <a:defRPr sz="2800">
                <a:solidFill>
                  <a:srgbClr val="0039A6"/>
                </a:solidFill>
                <a:effectLst>
                  <a:outerShdw blurRad="38100" dist="38100" dir="2700000" algn="tl">
                    <a:srgbClr val="000000">
                      <a:alpha val="43137"/>
                    </a:srgbClr>
                  </a:outerShdw>
                </a:effectLst>
                <a:latin typeface="Times New Roman" pitchFamily="18" charset="0"/>
                <a:cs typeface="Times New Roman" pitchFamily="18" charset="0"/>
              </a:defRPr>
            </a:lvl1pPr>
          </a:lstStyle>
          <a:p>
            <a:pPr>
              <a:defRPr/>
            </a:pPr>
            <a:endParaRPr lang="en-US"/>
          </a:p>
        </p:txBody>
      </p:sp>
      <p:sp>
        <p:nvSpPr>
          <p:cNvPr id="9" name="Rectangle 6"/>
          <p:cNvSpPr>
            <a:spLocks noGrp="1" noChangeArrowheads="1"/>
          </p:cNvSpPr>
          <p:nvPr>
            <p:ph type="sldNum" sz="quarter" idx="14"/>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lgn="r" eaLnBrk="1" hangingPunct="1">
              <a:defRPr sz="2800">
                <a:solidFill>
                  <a:srgbClr val="0039A6"/>
                </a:solidFill>
                <a:effectLst>
                  <a:outerShdw blurRad="38100" dist="38100" dir="2700000" algn="tl">
                    <a:srgbClr val="C0C0C0"/>
                  </a:outerShdw>
                </a:effectLst>
                <a:latin typeface="Times New Roman" pitchFamily="18" charset="0"/>
                <a:cs typeface="Times New Roman" pitchFamily="18" charset="0"/>
              </a:defRPr>
            </a:lvl1pPr>
          </a:lstStyle>
          <a:p>
            <a:pPr>
              <a:defRPr/>
            </a:pPr>
            <a:fld id="{BF2DA97D-831A-48CD-A7A1-23EF5E790589}" type="slidenum">
              <a:rPr lang="en-US" altLang="en-US"/>
              <a:pPr>
                <a:defRPr/>
              </a:pPr>
              <a:t>‹#›</a:t>
            </a:fld>
            <a:endParaRPr lang="en-US" altLang="en-US" dirty="0"/>
          </a:p>
        </p:txBody>
      </p:sp>
    </p:spTree>
    <p:extLst>
      <p:ext uri="{BB962C8B-B14F-4D97-AF65-F5344CB8AC3E}">
        <p14:creationId xmlns:p14="http://schemas.microsoft.com/office/powerpoint/2010/main" val="344807112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382000" cy="838200"/>
          </a:xfrm>
          <a:prstGeom prst="rect">
            <a:avLst/>
          </a:prstGeom>
        </p:spPr>
        <p:txBody>
          <a:bodyPr/>
          <a:lstStyle/>
          <a:p>
            <a:r>
              <a:rPr lang="en-US" smtClean="0"/>
              <a:t>Click to edit Master title style</a:t>
            </a:r>
            <a:endParaRPr lang="en-US"/>
          </a:p>
        </p:txBody>
      </p:sp>
      <p:sp>
        <p:nvSpPr>
          <p:cNvPr id="3" name="Chart Placeholder 2"/>
          <p:cNvSpPr>
            <a:spLocks noGrp="1"/>
          </p:cNvSpPr>
          <p:nvPr>
            <p:ph type="chart" idx="1"/>
          </p:nvPr>
        </p:nvSpPr>
        <p:spPr>
          <a:xfrm>
            <a:off x="355600" y="1295400"/>
            <a:ext cx="8407400" cy="4724400"/>
          </a:xfrm>
          <a:prstGeom prst="rect">
            <a:avLst/>
          </a:prstGeom>
        </p:spPr>
        <p:txBody>
          <a:bodyPr/>
          <a:lstStyle/>
          <a:p>
            <a:pPr lvl="0"/>
            <a:endParaRPr lang="en-US" noProof="0" dirty="0" smtClean="0"/>
          </a:p>
        </p:txBody>
      </p:sp>
    </p:spTree>
    <p:extLst>
      <p:ext uri="{BB962C8B-B14F-4D97-AF65-F5344CB8AC3E}">
        <p14:creationId xmlns:p14="http://schemas.microsoft.com/office/powerpoint/2010/main" val="425779532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25DF207-C5C2-45B1-97A5-ECB1C5ABD953}" type="datetime1">
              <a:rPr lang="en-US"/>
              <a:pPr>
                <a:defRPr/>
              </a:pPr>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71E9DA-E80A-48AB-A09B-BDE59DB3A2B3}" type="slidenum">
              <a:rPr lang="en-US" altLang="en-US"/>
              <a:pPr>
                <a:defRPr/>
              </a:pPr>
              <a:t>‹#›</a:t>
            </a:fld>
            <a:endParaRPr lang="en-US" altLang="en-US" dirty="0"/>
          </a:p>
        </p:txBody>
      </p:sp>
    </p:spTree>
    <p:extLst>
      <p:ext uri="{BB962C8B-B14F-4D97-AF65-F5344CB8AC3E}">
        <p14:creationId xmlns:p14="http://schemas.microsoft.com/office/powerpoint/2010/main" val="397507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2154FB3-E2CD-4E92-823B-4A2BB61FA6B3}" type="datetime1">
              <a:rPr lang="en-US"/>
              <a:pPr>
                <a:defRPr/>
              </a:pPr>
              <a:t>1/8/2015</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F8523A4-90B7-45FC-9FCF-4E076E7F1DBC}" type="slidenum">
              <a:rPr lang="en-US" altLang="en-US"/>
              <a:pPr>
                <a:defRPr/>
              </a:pPr>
              <a:t>‹#›</a:t>
            </a:fld>
            <a:endParaRPr lang="en-US" altLang="en-US" dirty="0"/>
          </a:p>
        </p:txBody>
      </p:sp>
    </p:spTree>
    <p:extLst>
      <p:ext uri="{BB962C8B-B14F-4D97-AF65-F5344CB8AC3E}">
        <p14:creationId xmlns:p14="http://schemas.microsoft.com/office/powerpoint/2010/main" val="423583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7D3F16E-4B97-4909-98D2-025BA5FFAEBE}" type="datetime1">
              <a:rPr lang="en-US"/>
              <a:pPr>
                <a:defRPr/>
              </a:pPr>
              <a:t>1/8/2015</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301EC4D1-1DCD-4FA5-BFA3-793664CF8445}" type="slidenum">
              <a:rPr lang="en-US" altLang="en-US"/>
              <a:pPr>
                <a:defRPr/>
              </a:pPr>
              <a:t>‹#›</a:t>
            </a:fld>
            <a:endParaRPr lang="en-US" altLang="en-US" dirty="0"/>
          </a:p>
        </p:txBody>
      </p:sp>
    </p:spTree>
    <p:extLst>
      <p:ext uri="{BB962C8B-B14F-4D97-AF65-F5344CB8AC3E}">
        <p14:creationId xmlns:p14="http://schemas.microsoft.com/office/powerpoint/2010/main" val="3779075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8CCF58E-6F33-49B9-B5D7-C3BF014A4DA4}" type="datetime1">
              <a:rPr lang="en-US"/>
              <a:pPr>
                <a:defRPr/>
              </a:pPr>
              <a:t>1/8/2015</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5EFDEA3-971A-4A02-855D-7AD05D64FE7C}" type="slidenum">
              <a:rPr lang="en-US" altLang="en-US"/>
              <a:pPr>
                <a:defRPr/>
              </a:pPr>
              <a:t>‹#›</a:t>
            </a:fld>
            <a:endParaRPr lang="en-US" altLang="en-US" dirty="0"/>
          </a:p>
        </p:txBody>
      </p:sp>
    </p:spTree>
    <p:extLst>
      <p:ext uri="{BB962C8B-B14F-4D97-AF65-F5344CB8AC3E}">
        <p14:creationId xmlns:p14="http://schemas.microsoft.com/office/powerpoint/2010/main" val="621322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DA025E1-216E-4DFE-84BA-C08DC9F0569A}" type="datetime1">
              <a:rPr lang="en-US"/>
              <a:pPr>
                <a:defRPr/>
              </a:pPr>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0FB283F-61C8-48B9-8E9D-93955E60FC73}" type="slidenum">
              <a:rPr lang="en-US" altLang="en-US"/>
              <a:pPr>
                <a:defRPr/>
              </a:pPr>
              <a:t>‹#›</a:t>
            </a:fld>
            <a:endParaRPr lang="en-US" altLang="en-US" dirty="0"/>
          </a:p>
        </p:txBody>
      </p:sp>
    </p:spTree>
    <p:extLst>
      <p:ext uri="{BB962C8B-B14F-4D97-AF65-F5344CB8AC3E}">
        <p14:creationId xmlns:p14="http://schemas.microsoft.com/office/powerpoint/2010/main" val="33709747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DBBCE8-3780-4481-AF27-61BD67877911}" type="datetime1">
              <a:rPr lang="en-US"/>
              <a:pPr>
                <a:defRPr/>
              </a:pPr>
              <a:t>1/8/2015</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C91A3A-5883-4CE5-B7F5-7CA602EDE11F}" type="slidenum">
              <a:rPr lang="en-US" altLang="en-US"/>
              <a:pPr>
                <a:defRPr/>
              </a:pPr>
              <a:t>‹#›</a:t>
            </a:fld>
            <a:endParaRPr lang="en-US" altLang="en-US" dirty="0"/>
          </a:p>
        </p:txBody>
      </p:sp>
    </p:spTree>
    <p:extLst>
      <p:ext uri="{BB962C8B-B14F-4D97-AF65-F5344CB8AC3E}">
        <p14:creationId xmlns:p14="http://schemas.microsoft.com/office/powerpoint/2010/main" val="1564153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1.jpe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6A8D5BD6-1DFF-4E1C-935C-CB3222A6EA2B}" type="datetime1">
              <a:rPr lang="en-US"/>
              <a:pPr>
                <a:defRPr/>
              </a:pPr>
              <a:t>1/8/2015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a:defRPr/>
            </a:pPr>
            <a:fld id="{39D19297-2F33-4B9B-8871-8527B026721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 id="2147485804" r:id="rId12"/>
    <p:sldLayoutId id="2147485805" r:id="rId13"/>
    <p:sldLayoutId id="2147485806" r:id="rId14"/>
    <p:sldLayoutId id="2147485807" r:id="rId15"/>
    <p:sldLayoutId id="2147485808" r:id="rId16"/>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5793" r:id="rId1"/>
    <p:sldLayoutId id="2147485794" r:id="rId2"/>
    <p:sldLayoutId id="2147485795" r:id="rId3"/>
    <p:sldLayoutId id="2147485796" r:id="rId4"/>
    <p:sldLayoutId id="2147485797" r:id="rId5"/>
    <p:sldLayoutId id="2147485798" r:id="rId6"/>
    <p:sldLayoutId id="2147485799" r:id="rId7"/>
    <p:sldLayoutId id="2147485800" r:id="rId8"/>
    <p:sldLayoutId id="2147485801" r:id="rId9"/>
    <p:sldLayoutId id="2147485809" r:id="rId10"/>
    <p:sldLayoutId id="2147485810" r:id="rId11"/>
    <p:sldLayoutId id="2147485811" r:id="rId12"/>
    <p:sldLayoutId id="2147485812" r:id="rId13"/>
    <p:sldLayoutId id="2147485813" r:id="rId14"/>
    <p:sldLayoutId id="2147485814" r:id="rId15"/>
    <p:sldLayoutId id="2147485802" r:id="rId16"/>
    <p:sldLayoutId id="2147485815" r:id="rId17"/>
    <p:sldLayoutId id="2147485803" r:id="rId18"/>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charset="0"/>
        </a:defRPr>
      </a:lvl2pPr>
      <a:lvl3pPr algn="ctr" rtl="0" eaLnBrk="0" fontAlgn="base" hangingPunct="0">
        <a:spcBef>
          <a:spcPct val="0"/>
        </a:spcBef>
        <a:spcAft>
          <a:spcPct val="0"/>
        </a:spcAft>
        <a:defRPr sz="4400">
          <a:solidFill>
            <a:schemeClr val="tx1"/>
          </a:solidFill>
          <a:latin typeface="Myriad Web Pro" charset="0"/>
        </a:defRPr>
      </a:lvl3pPr>
      <a:lvl4pPr algn="ctr" rtl="0" eaLnBrk="0" fontAlgn="base" hangingPunct="0">
        <a:spcBef>
          <a:spcPct val="0"/>
        </a:spcBef>
        <a:spcAft>
          <a:spcPct val="0"/>
        </a:spcAft>
        <a:defRPr sz="4400">
          <a:solidFill>
            <a:schemeClr val="tx1"/>
          </a:solidFill>
          <a:latin typeface="Myriad Web Pro" charset="0"/>
        </a:defRPr>
      </a:lvl4pPr>
      <a:lvl5pPr algn="ctr" rtl="0" eaLnBrk="0" fontAlgn="base" hangingPunct="0">
        <a:spcBef>
          <a:spcPct val="0"/>
        </a:spcBef>
        <a:spcAft>
          <a:spcPct val="0"/>
        </a:spcAft>
        <a:defRPr sz="4400">
          <a:solidFill>
            <a:schemeClr val="tx1"/>
          </a:solidFill>
          <a:latin typeface="Myriad Web Pro" charset="0"/>
        </a:defRPr>
      </a:lvl5pPr>
      <a:lvl6pPr marL="457200" algn="ctr" rtl="0" fontAlgn="base">
        <a:spcBef>
          <a:spcPct val="0"/>
        </a:spcBef>
        <a:spcAft>
          <a:spcPct val="0"/>
        </a:spcAft>
        <a:defRPr sz="4400">
          <a:solidFill>
            <a:schemeClr val="tx1"/>
          </a:solidFill>
          <a:latin typeface="Myriad Web Pro" charset="0"/>
        </a:defRPr>
      </a:lvl6pPr>
      <a:lvl7pPr marL="914400" algn="ctr" rtl="0" fontAlgn="base">
        <a:spcBef>
          <a:spcPct val="0"/>
        </a:spcBef>
        <a:spcAft>
          <a:spcPct val="0"/>
        </a:spcAft>
        <a:defRPr sz="4400">
          <a:solidFill>
            <a:schemeClr val="tx1"/>
          </a:solidFill>
          <a:latin typeface="Myriad Web Pro" charset="0"/>
        </a:defRPr>
      </a:lvl7pPr>
      <a:lvl8pPr marL="1371600" algn="ctr" rtl="0" fontAlgn="base">
        <a:spcBef>
          <a:spcPct val="0"/>
        </a:spcBef>
        <a:spcAft>
          <a:spcPct val="0"/>
        </a:spcAft>
        <a:defRPr sz="4400">
          <a:solidFill>
            <a:schemeClr val="tx1"/>
          </a:solidFill>
          <a:latin typeface="Myriad Web Pro" charset="0"/>
        </a:defRPr>
      </a:lvl8pPr>
      <a:lvl9pPr marL="1828800" algn="ctr" rtl="0" fontAlgn="base">
        <a:spcBef>
          <a:spcPct val="0"/>
        </a:spcBef>
        <a:spcAft>
          <a:spcPct val="0"/>
        </a:spcAft>
        <a:defRPr sz="4400">
          <a:solidFill>
            <a:schemeClr val="tx1"/>
          </a:solidFill>
          <a:latin typeface="Myriad Web Pro"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9.xml"/><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34.gif"/><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1.xm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1.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1433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332038" y="6243638"/>
            <a:ext cx="3443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4" name="Straight Connector 13"/>
          <p:cNvCxnSpPr/>
          <p:nvPr/>
        </p:nvCxnSpPr>
        <p:spPr>
          <a:xfrm>
            <a:off x="444500" y="1219200"/>
            <a:ext cx="8255000" cy="0"/>
          </a:xfrm>
          <a:prstGeom prst="line">
            <a:avLst/>
          </a:prstGeom>
          <a:ln w="25400">
            <a:solidFill>
              <a:srgbClr val="0039A6"/>
            </a:solidFill>
          </a:ln>
          <a:effectLst/>
        </p:spPr>
        <p:style>
          <a:lnRef idx="3">
            <a:schemeClr val="accent1"/>
          </a:lnRef>
          <a:fillRef idx="0">
            <a:schemeClr val="accent1"/>
          </a:fillRef>
          <a:effectRef idx="2">
            <a:schemeClr val="accent1"/>
          </a:effectRef>
          <a:fontRef idx="minor">
            <a:schemeClr val="tx1"/>
          </a:fontRef>
        </p:style>
      </p:cxnSp>
      <p:sp>
        <p:nvSpPr>
          <p:cNvPr id="14340" name="TextBox 15"/>
          <p:cNvSpPr txBox="1">
            <a:spLocks noChangeArrowheads="1"/>
          </p:cNvSpPr>
          <p:nvPr/>
        </p:nvSpPr>
        <p:spPr bwMode="auto">
          <a:xfrm>
            <a:off x="444500" y="574675"/>
            <a:ext cx="6024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a:solidFill>
                  <a:srgbClr val="0039A6"/>
                </a:solidFill>
                <a:latin typeface="Century Gothic" pitchFamily="34" charset="0"/>
              </a:rPr>
              <a:t>Public Health 101 Series</a:t>
            </a:r>
          </a:p>
        </p:txBody>
      </p:sp>
      <p:sp>
        <p:nvSpPr>
          <p:cNvPr id="14341" name="TextBox 17"/>
          <p:cNvSpPr txBox="1">
            <a:spLocks noChangeArrowheads="1"/>
          </p:cNvSpPr>
          <p:nvPr/>
        </p:nvSpPr>
        <p:spPr bwMode="auto">
          <a:xfrm>
            <a:off x="4094163" y="2982913"/>
            <a:ext cx="4064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9A6"/>
                </a:solidFill>
                <a:latin typeface="Century Gothic" pitchFamily="34" charset="0"/>
              </a:rPr>
              <a:t>Instructor name</a:t>
            </a:r>
          </a:p>
          <a:p>
            <a:pPr algn="ctr" eaLnBrk="1" hangingPunct="1">
              <a:spcBef>
                <a:spcPct val="0"/>
              </a:spcBef>
              <a:buFontTx/>
              <a:buNone/>
            </a:pPr>
            <a:r>
              <a:rPr lang="en-US" altLang="en-US" sz="2400">
                <a:solidFill>
                  <a:srgbClr val="0039A6"/>
                </a:solidFill>
                <a:latin typeface="Century Gothic" pitchFamily="34" charset="0"/>
              </a:rPr>
              <a:t>Title</a:t>
            </a:r>
          </a:p>
          <a:p>
            <a:pPr algn="ctr" eaLnBrk="1" hangingPunct="1">
              <a:spcBef>
                <a:spcPct val="0"/>
              </a:spcBef>
              <a:buFontTx/>
              <a:buNone/>
            </a:pPr>
            <a:r>
              <a:rPr lang="en-US" altLang="en-US" sz="2400">
                <a:solidFill>
                  <a:srgbClr val="0039A6"/>
                </a:solidFill>
                <a:latin typeface="Century Gothic" pitchFamily="34" charset="0"/>
              </a:rPr>
              <a:t>Organization</a:t>
            </a:r>
          </a:p>
        </p:txBody>
      </p:sp>
      <p:sp>
        <p:nvSpPr>
          <p:cNvPr id="14342" name="TextBox 1"/>
          <p:cNvSpPr txBox="1">
            <a:spLocks noChangeArrowheads="1"/>
          </p:cNvSpPr>
          <p:nvPr/>
        </p:nvSpPr>
        <p:spPr bwMode="auto">
          <a:xfrm>
            <a:off x="3667125" y="1752600"/>
            <a:ext cx="49196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Introduction</a:t>
            </a:r>
            <a:br>
              <a:rPr lang="en-US" altLang="en-US" sz="3000">
                <a:solidFill>
                  <a:srgbClr val="0039A6"/>
                </a:solidFill>
                <a:latin typeface="Century Gothic" pitchFamily="34" charset="0"/>
              </a:rPr>
            </a:br>
            <a:r>
              <a:rPr lang="en-US" altLang="en-US" sz="3000">
                <a:solidFill>
                  <a:srgbClr val="0039A6"/>
                </a:solidFill>
                <a:latin typeface="Century Gothic" pitchFamily="34" charset="0"/>
              </a:rPr>
              <a:t>to Epidemiology</a:t>
            </a:r>
          </a:p>
        </p:txBody>
      </p:sp>
      <p:sp>
        <p:nvSpPr>
          <p:cNvPr id="14343" name="TextBox 9"/>
          <p:cNvSpPr txBox="1">
            <a:spLocks noChangeArrowheads="1"/>
          </p:cNvSpPr>
          <p:nvPr/>
        </p:nvSpPr>
        <p:spPr bwMode="auto">
          <a:xfrm>
            <a:off x="304800" y="4876800"/>
            <a:ext cx="8534400" cy="1077913"/>
          </a:xfrm>
          <a:prstGeom prst="rect">
            <a:avLst/>
          </a:prstGeom>
          <a:noFill/>
          <a:ln w="12700">
            <a:solidFill>
              <a:srgbClr val="0039A6"/>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b="1">
                <a:solidFill>
                  <a:srgbClr val="0039A6"/>
                </a:solidFill>
                <a:latin typeface="Century Gothic" pitchFamily="34" charset="0"/>
              </a:rPr>
              <a:t>Note:</a:t>
            </a:r>
            <a:r>
              <a:rPr lang="en-US" altLang="en-US" sz="1600">
                <a:solidFill>
                  <a:srgbClr val="0039A6"/>
                </a:solidFill>
                <a:latin typeface="Century Gothic" pitchFamily="34" charset="0"/>
              </a:rPr>
              <a:t> This slide set is in the public domain and may be customized as needed by the user for informational or educational purposes. Permission from the Centers for Disease Control and Prevention is not required, but citation of the source is appreciated.</a:t>
            </a:r>
          </a:p>
        </p:txBody>
      </p:sp>
      <p:pic>
        <p:nvPicPr>
          <p:cNvPr id="14344" name="Picture 4" descr="Chart and magnifying glass inside a circle." title="Chart and Magnifying Glass"/>
          <p:cNvPicPr>
            <a:picLocks noChangeAspect="1"/>
          </p:cNvPicPr>
          <p:nvPr/>
        </p:nvPicPr>
        <p:blipFill>
          <a:blip r:embed="rId5"/>
          <a:srcRect/>
          <a:stretch>
            <a:fillRect/>
          </a:stretch>
        </p:blipFill>
        <p:spPr bwMode="auto">
          <a:xfrm>
            <a:off x="725488" y="1754188"/>
            <a:ext cx="3005137"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3163" y="1747838"/>
            <a:ext cx="682625"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 name="Straight Connector 6"/>
          <p:cNvCxnSpPr/>
          <p:nvPr/>
        </p:nvCxnSpPr>
        <p:spPr>
          <a:xfrm>
            <a:off x="558800" y="1146175"/>
            <a:ext cx="7975600" cy="0"/>
          </a:xfrm>
          <a:prstGeom prst="line">
            <a:avLst/>
          </a:prstGeom>
          <a:ln w="25400">
            <a:solidFill>
              <a:srgbClr val="0536C6"/>
            </a:solidFill>
          </a:ln>
          <a:effectLst/>
        </p:spPr>
        <p:style>
          <a:lnRef idx="3">
            <a:schemeClr val="accent5"/>
          </a:lnRef>
          <a:fillRef idx="0">
            <a:schemeClr val="accent5"/>
          </a:fillRef>
          <a:effectRef idx="2">
            <a:schemeClr val="accent5"/>
          </a:effectRef>
          <a:fontRef idx="minor">
            <a:schemeClr val="tx1"/>
          </a:fontRef>
        </p:style>
      </p:cxnSp>
      <p:sp>
        <p:nvSpPr>
          <p:cNvPr id="23556" name="TextBox 1"/>
          <p:cNvSpPr txBox="1">
            <a:spLocks noChangeArrowheads="1"/>
          </p:cNvSpPr>
          <p:nvPr/>
        </p:nvSpPr>
        <p:spPr bwMode="auto">
          <a:xfrm>
            <a:off x="2168525" y="503238"/>
            <a:ext cx="46101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9A6"/>
                </a:solidFill>
                <a:latin typeface="Century Gothic" pitchFamily="34" charset="0"/>
                <a:cs typeface="Times New Roman" pitchFamily="18" charset="0"/>
              </a:rPr>
              <a:t>Solving Health Problems</a:t>
            </a:r>
          </a:p>
        </p:txBody>
      </p:sp>
      <p:sp>
        <p:nvSpPr>
          <p:cNvPr id="11" name="Rectangle 10"/>
          <p:cNvSpPr/>
          <p:nvPr/>
        </p:nvSpPr>
        <p:spPr>
          <a:xfrm>
            <a:off x="2834164" y="1748083"/>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60" name="TextBox 13"/>
          <p:cNvSpPr txBox="1">
            <a:spLocks noChangeArrowheads="1"/>
          </p:cNvSpPr>
          <p:nvPr/>
        </p:nvSpPr>
        <p:spPr bwMode="auto">
          <a:xfrm>
            <a:off x="2724150" y="1738313"/>
            <a:ext cx="15001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1 </a:t>
            </a:r>
          </a:p>
        </p:txBody>
      </p:sp>
      <p:sp>
        <p:nvSpPr>
          <p:cNvPr id="23561" name="TextBox 21"/>
          <p:cNvSpPr txBox="1">
            <a:spLocks noChangeArrowheads="1"/>
          </p:cNvSpPr>
          <p:nvPr/>
        </p:nvSpPr>
        <p:spPr bwMode="auto">
          <a:xfrm>
            <a:off x="2644775" y="1973263"/>
            <a:ext cx="16430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Data</a:t>
            </a:r>
          </a:p>
          <a:p>
            <a:pPr algn="ctr">
              <a:spcBef>
                <a:spcPct val="0"/>
              </a:spcBef>
              <a:buFontTx/>
              <a:buNone/>
            </a:pPr>
            <a:r>
              <a:rPr lang="en-US" altLang="en-US" sz="1600">
                <a:solidFill>
                  <a:schemeClr val="bg1"/>
                </a:solidFill>
                <a:latin typeface="Century Gothic" pitchFamily="34" charset="0"/>
              </a:rPr>
              <a:t>collection</a:t>
            </a:r>
          </a:p>
        </p:txBody>
      </p:sp>
      <p:sp>
        <p:nvSpPr>
          <p:cNvPr id="23562" name="TextBox 23"/>
          <p:cNvSpPr txBox="1">
            <a:spLocks noChangeArrowheads="1"/>
          </p:cNvSpPr>
          <p:nvPr/>
        </p:nvSpPr>
        <p:spPr bwMode="auto">
          <a:xfrm>
            <a:off x="811213" y="6027738"/>
            <a:ext cx="16446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solidFill>
                  <a:schemeClr val="bg1"/>
                </a:solidFill>
                <a:latin typeface="Century Gothic" pitchFamily="34" charset="0"/>
              </a:rPr>
              <a:t>Action</a:t>
            </a:r>
          </a:p>
        </p:txBody>
      </p:sp>
      <p:sp>
        <p:nvSpPr>
          <p:cNvPr id="25" name="Oval 24"/>
          <p:cNvSpPr/>
          <p:nvPr/>
        </p:nvSpPr>
        <p:spPr>
          <a:xfrm>
            <a:off x="446882" y="2585526"/>
            <a:ext cx="2362200" cy="2209800"/>
          </a:xfrm>
          <a:prstGeom prst="ellipse">
            <a:avLst/>
          </a:prstGeom>
          <a:solidFill>
            <a:srgbClr val="006600"/>
          </a:solidFill>
          <a:ln w="12700">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66" name="TextBox 31"/>
          <p:cNvSpPr txBox="1">
            <a:spLocks noChangeArrowheads="1"/>
          </p:cNvSpPr>
          <p:nvPr/>
        </p:nvSpPr>
        <p:spPr bwMode="auto">
          <a:xfrm>
            <a:off x="596900" y="3346450"/>
            <a:ext cx="20716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2000">
                <a:solidFill>
                  <a:schemeClr val="bg1"/>
                </a:solidFill>
                <a:latin typeface="Century Gothic" pitchFamily="34" charset="0"/>
              </a:rPr>
              <a:t>Solving health problems</a:t>
            </a:r>
          </a:p>
        </p:txBody>
      </p:sp>
      <p:sp>
        <p:nvSpPr>
          <p:cNvPr id="38" name="Rectangle 37"/>
          <p:cNvSpPr/>
          <p:nvPr/>
        </p:nvSpPr>
        <p:spPr>
          <a:xfrm>
            <a:off x="3706781" y="2966459"/>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0" name="TextBox 38"/>
          <p:cNvSpPr txBox="1">
            <a:spLocks noChangeArrowheads="1"/>
          </p:cNvSpPr>
          <p:nvPr/>
        </p:nvSpPr>
        <p:spPr bwMode="auto">
          <a:xfrm>
            <a:off x="3525838" y="3249613"/>
            <a:ext cx="164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Assessment</a:t>
            </a:r>
          </a:p>
        </p:txBody>
      </p:sp>
      <p:sp>
        <p:nvSpPr>
          <p:cNvPr id="40" name="Rectangle 39"/>
          <p:cNvSpPr/>
          <p:nvPr/>
        </p:nvSpPr>
        <p:spPr>
          <a:xfrm>
            <a:off x="3622132" y="4160134"/>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4" name="TextBox 40"/>
          <p:cNvSpPr txBox="1">
            <a:spLocks noChangeArrowheads="1"/>
          </p:cNvSpPr>
          <p:nvPr/>
        </p:nvSpPr>
        <p:spPr bwMode="auto">
          <a:xfrm>
            <a:off x="3479800" y="4400550"/>
            <a:ext cx="16446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Hypothesis</a:t>
            </a:r>
          </a:p>
          <a:p>
            <a:pPr algn="ctr">
              <a:spcBef>
                <a:spcPct val="0"/>
              </a:spcBef>
              <a:buFontTx/>
              <a:buNone/>
            </a:pPr>
            <a:r>
              <a:rPr lang="en-US" altLang="en-US" sz="1600">
                <a:solidFill>
                  <a:schemeClr val="bg1"/>
                </a:solidFill>
                <a:latin typeface="Century Gothic" pitchFamily="34" charset="0"/>
              </a:rPr>
              <a:t>testing</a:t>
            </a:r>
          </a:p>
        </p:txBody>
      </p:sp>
      <p:sp>
        <p:nvSpPr>
          <p:cNvPr id="42" name="Rectangle 41"/>
          <p:cNvSpPr/>
          <p:nvPr/>
        </p:nvSpPr>
        <p:spPr>
          <a:xfrm>
            <a:off x="2645190" y="5289158"/>
            <a:ext cx="1278768" cy="805414"/>
          </a:xfrm>
          <a:prstGeom prst="rect">
            <a:avLst/>
          </a:prstGeom>
          <a:solidFill>
            <a:srgbClr val="000099"/>
          </a:solidFill>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23578" name="TextBox 42"/>
          <p:cNvSpPr txBox="1">
            <a:spLocks noChangeArrowheads="1"/>
          </p:cNvSpPr>
          <p:nvPr/>
        </p:nvSpPr>
        <p:spPr bwMode="auto">
          <a:xfrm>
            <a:off x="2493963" y="5694363"/>
            <a:ext cx="164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Action</a:t>
            </a:r>
          </a:p>
        </p:txBody>
      </p:sp>
      <p:sp>
        <p:nvSpPr>
          <p:cNvPr id="23579" name="TextBox 43"/>
          <p:cNvSpPr txBox="1">
            <a:spLocks noChangeArrowheads="1"/>
          </p:cNvSpPr>
          <p:nvPr/>
        </p:nvSpPr>
        <p:spPr bwMode="auto">
          <a:xfrm>
            <a:off x="3586163" y="3011488"/>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2 </a:t>
            </a:r>
          </a:p>
        </p:txBody>
      </p:sp>
      <p:sp>
        <p:nvSpPr>
          <p:cNvPr id="23580" name="TextBox 44"/>
          <p:cNvSpPr txBox="1">
            <a:spLocks noChangeArrowheads="1"/>
          </p:cNvSpPr>
          <p:nvPr/>
        </p:nvSpPr>
        <p:spPr bwMode="auto">
          <a:xfrm>
            <a:off x="3541713" y="4164013"/>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3 </a:t>
            </a:r>
          </a:p>
        </p:txBody>
      </p:sp>
      <p:sp>
        <p:nvSpPr>
          <p:cNvPr id="23581" name="TextBox 45"/>
          <p:cNvSpPr txBox="1">
            <a:spLocks noChangeArrowheads="1"/>
          </p:cNvSpPr>
          <p:nvPr/>
        </p:nvSpPr>
        <p:spPr bwMode="auto">
          <a:xfrm>
            <a:off x="2555875" y="5383213"/>
            <a:ext cx="15017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4 </a:t>
            </a:r>
          </a:p>
        </p:txBody>
      </p:sp>
      <p:sp>
        <p:nvSpPr>
          <p:cNvPr id="23582" name="TextBox 47"/>
          <p:cNvSpPr txBox="1">
            <a:spLocks noChangeArrowheads="1"/>
          </p:cNvSpPr>
          <p:nvPr/>
        </p:nvSpPr>
        <p:spPr bwMode="auto">
          <a:xfrm>
            <a:off x="4891088" y="1263650"/>
            <a:ext cx="150177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chemeClr val="bg1"/>
                </a:solidFill>
                <a:latin typeface="Century Gothic" pitchFamily="34" charset="0"/>
              </a:rPr>
              <a:t>Step 1 -</a:t>
            </a:r>
          </a:p>
        </p:txBody>
      </p:sp>
      <p:cxnSp>
        <p:nvCxnSpPr>
          <p:cNvPr id="34" name="Straight Arrow Connector 33"/>
          <p:cNvCxnSpPr/>
          <p:nvPr/>
        </p:nvCxnSpPr>
        <p:spPr>
          <a:xfrm flipV="1">
            <a:off x="2439988" y="2420938"/>
            <a:ext cx="292100" cy="276225"/>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971800" y="3409950"/>
            <a:ext cx="508000"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2833688" y="4260850"/>
            <a:ext cx="631825" cy="24130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22528" name="Straight Arrow Connector 22527"/>
          <p:cNvCxnSpPr/>
          <p:nvPr/>
        </p:nvCxnSpPr>
        <p:spPr>
          <a:xfrm>
            <a:off x="2160588" y="4962525"/>
            <a:ext cx="368300" cy="530225"/>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79" name="Rectangle 78"/>
          <p:cNvSpPr/>
          <p:nvPr/>
        </p:nvSpPr>
        <p:spPr>
          <a:xfrm>
            <a:off x="5649293" y="1716241"/>
            <a:ext cx="2955010" cy="805414"/>
          </a:xfrm>
          <a:prstGeom prst="rect">
            <a:avLst/>
          </a:prstGeom>
          <a:solidFill>
            <a:schemeClr val="bg1">
              <a:lumMod val="85000"/>
            </a:schemeClr>
          </a:solidFill>
          <a:ln w="12700">
            <a:solidFill>
              <a:schemeClr val="tx1">
                <a:lumMod val="95000"/>
                <a:lumOff val="5000"/>
              </a:schemeClr>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0" name="Rectangle 79"/>
          <p:cNvSpPr/>
          <p:nvPr/>
        </p:nvSpPr>
        <p:spPr>
          <a:xfrm>
            <a:off x="5649293" y="2917059"/>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1" name="Rectangle 80"/>
          <p:cNvSpPr/>
          <p:nvPr/>
        </p:nvSpPr>
        <p:spPr>
          <a:xfrm>
            <a:off x="5649293" y="4156823"/>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sp>
        <p:nvSpPr>
          <p:cNvPr id="82" name="Rectangle 81"/>
          <p:cNvSpPr/>
          <p:nvPr/>
        </p:nvSpPr>
        <p:spPr>
          <a:xfrm>
            <a:off x="5658861" y="5289158"/>
            <a:ext cx="2955010" cy="805414"/>
          </a:xfrm>
          <a:prstGeom prst="rect">
            <a:avLst/>
          </a:prstGeom>
          <a:solidFill>
            <a:schemeClr val="bg1">
              <a:lumMod val="85000"/>
            </a:schemeClr>
          </a:solidFill>
          <a:ln>
            <a:solidFill>
              <a:schemeClr val="tx1"/>
            </a:solidFill>
          </a:ln>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dirty="0"/>
          </a:p>
        </p:txBody>
      </p:sp>
      <p:cxnSp>
        <p:nvCxnSpPr>
          <p:cNvPr id="86" name="Straight Arrow Connector 85"/>
          <p:cNvCxnSpPr/>
          <p:nvPr/>
        </p:nvCxnSpPr>
        <p:spPr>
          <a:xfrm>
            <a:off x="5087938" y="3373438"/>
            <a:ext cx="508000"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5043488" y="4559300"/>
            <a:ext cx="509587" cy="0"/>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4232275" y="5691188"/>
            <a:ext cx="1247775" cy="11112"/>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4260850" y="2111375"/>
            <a:ext cx="1292225" cy="7938"/>
          </a:xfrm>
          <a:prstGeom prst="straightConnector1">
            <a:avLst/>
          </a:prstGeom>
          <a:ln w="63500">
            <a:solidFill>
              <a:srgbClr val="000099"/>
            </a:solidFill>
            <a:tailEnd type="triangle"/>
          </a:ln>
        </p:spPr>
        <p:style>
          <a:lnRef idx="1">
            <a:schemeClr val="accent1"/>
          </a:lnRef>
          <a:fillRef idx="0">
            <a:schemeClr val="accent1"/>
          </a:fillRef>
          <a:effectRef idx="0">
            <a:schemeClr val="accent1"/>
          </a:effectRef>
          <a:fontRef idx="minor">
            <a:schemeClr val="tx1"/>
          </a:fontRef>
        </p:style>
      </p:cxnSp>
      <p:sp>
        <p:nvSpPr>
          <p:cNvPr id="23603" name="TextBox 91"/>
          <p:cNvSpPr txBox="1">
            <a:spLocks noChangeArrowheads="1"/>
          </p:cNvSpPr>
          <p:nvPr/>
        </p:nvSpPr>
        <p:spPr bwMode="auto">
          <a:xfrm>
            <a:off x="5748338" y="1922463"/>
            <a:ext cx="29384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600">
                <a:solidFill>
                  <a:srgbClr val="000099"/>
                </a:solidFill>
                <a:latin typeface="Century Gothic" pitchFamily="34" charset="0"/>
              </a:rPr>
              <a:t>Surveillance; determine time, place, and person</a:t>
            </a:r>
            <a:endParaRPr lang="en-US" altLang="en-US" sz="1600">
              <a:solidFill>
                <a:schemeClr val="bg1"/>
              </a:solidFill>
              <a:latin typeface="Century Gothic" pitchFamily="34" charset="0"/>
            </a:endParaRPr>
          </a:p>
        </p:txBody>
      </p:sp>
      <p:sp>
        <p:nvSpPr>
          <p:cNvPr id="23604" name="TextBox 93"/>
          <p:cNvSpPr txBox="1">
            <a:spLocks noChangeArrowheads="1"/>
          </p:cNvSpPr>
          <p:nvPr/>
        </p:nvSpPr>
        <p:spPr bwMode="auto">
          <a:xfrm>
            <a:off x="5800725" y="3278188"/>
            <a:ext cx="26574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Inference</a:t>
            </a:r>
            <a:endParaRPr lang="en-US" altLang="en-US" sz="1800">
              <a:solidFill>
                <a:schemeClr val="bg1"/>
              </a:solidFill>
              <a:latin typeface="Century Gothic" pitchFamily="34" charset="0"/>
            </a:endParaRPr>
          </a:p>
        </p:txBody>
      </p:sp>
      <p:sp>
        <p:nvSpPr>
          <p:cNvPr id="23605" name="TextBox 94"/>
          <p:cNvSpPr txBox="1">
            <a:spLocks noChangeArrowheads="1"/>
          </p:cNvSpPr>
          <p:nvPr/>
        </p:nvSpPr>
        <p:spPr bwMode="auto">
          <a:xfrm>
            <a:off x="5562600" y="4502150"/>
            <a:ext cx="314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Determine how and why</a:t>
            </a:r>
            <a:endParaRPr lang="en-US" altLang="en-US" sz="1800">
              <a:solidFill>
                <a:schemeClr val="bg1"/>
              </a:solidFill>
              <a:latin typeface="Century Gothic" pitchFamily="34" charset="0"/>
            </a:endParaRPr>
          </a:p>
        </p:txBody>
      </p:sp>
      <p:sp>
        <p:nvSpPr>
          <p:cNvPr id="23606" name="TextBox 95"/>
          <p:cNvSpPr txBox="1">
            <a:spLocks noChangeArrowheads="1"/>
          </p:cNvSpPr>
          <p:nvPr/>
        </p:nvSpPr>
        <p:spPr bwMode="auto">
          <a:xfrm>
            <a:off x="5553075" y="5629275"/>
            <a:ext cx="31480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Intervention</a:t>
            </a:r>
            <a:endParaRPr lang="en-US" altLang="en-US" sz="1800">
              <a:solidFill>
                <a:schemeClr val="bg1"/>
              </a:solidFill>
              <a:latin typeface="Century Gothic" pitchFamily="34" charset="0"/>
            </a:endParaRPr>
          </a:p>
        </p:txBody>
      </p:sp>
      <p:sp>
        <p:nvSpPr>
          <p:cNvPr id="23607" name="TextBox 13"/>
          <p:cNvSpPr txBox="1">
            <a:spLocks noChangeArrowheads="1"/>
          </p:cNvSpPr>
          <p:nvPr/>
        </p:nvSpPr>
        <p:spPr bwMode="auto">
          <a:xfrm>
            <a:off x="6426200" y="1658938"/>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Step 1 </a:t>
            </a:r>
            <a:r>
              <a:rPr lang="en-US" altLang="en-US" sz="1600">
                <a:solidFill>
                  <a:schemeClr val="bg1"/>
                </a:solidFill>
                <a:latin typeface="Century Gothic" pitchFamily="34" charset="0"/>
              </a:rPr>
              <a:t>-</a:t>
            </a:r>
          </a:p>
        </p:txBody>
      </p:sp>
      <p:sp>
        <p:nvSpPr>
          <p:cNvPr id="23608" name="TextBox 13"/>
          <p:cNvSpPr txBox="1">
            <a:spLocks noChangeArrowheads="1"/>
          </p:cNvSpPr>
          <p:nvPr/>
        </p:nvSpPr>
        <p:spPr bwMode="auto">
          <a:xfrm>
            <a:off x="6299200" y="2938463"/>
            <a:ext cx="1500188"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Step 2 </a:t>
            </a:r>
            <a:endParaRPr lang="en-US" altLang="en-US" sz="1600">
              <a:solidFill>
                <a:schemeClr val="bg1"/>
              </a:solidFill>
              <a:latin typeface="Century Gothic" pitchFamily="34" charset="0"/>
            </a:endParaRPr>
          </a:p>
        </p:txBody>
      </p:sp>
      <p:sp>
        <p:nvSpPr>
          <p:cNvPr id="23609" name="TextBox 13"/>
          <p:cNvSpPr txBox="1">
            <a:spLocks noChangeArrowheads="1"/>
          </p:cNvSpPr>
          <p:nvPr/>
        </p:nvSpPr>
        <p:spPr bwMode="auto">
          <a:xfrm>
            <a:off x="6329363" y="4164013"/>
            <a:ext cx="1498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Step 3 </a:t>
            </a:r>
            <a:endParaRPr lang="en-US" altLang="en-US" sz="1600">
              <a:solidFill>
                <a:schemeClr val="bg1"/>
              </a:solidFill>
              <a:latin typeface="Century Gothic" pitchFamily="34" charset="0"/>
            </a:endParaRPr>
          </a:p>
        </p:txBody>
      </p:sp>
      <p:sp>
        <p:nvSpPr>
          <p:cNvPr id="23610" name="TextBox 13"/>
          <p:cNvSpPr txBox="1">
            <a:spLocks noChangeArrowheads="1"/>
          </p:cNvSpPr>
          <p:nvPr/>
        </p:nvSpPr>
        <p:spPr bwMode="auto">
          <a:xfrm>
            <a:off x="6303963" y="5332413"/>
            <a:ext cx="15001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Step 4 </a:t>
            </a:r>
            <a:endParaRPr lang="en-US" altLang="en-US" sz="1600">
              <a:solidFill>
                <a:schemeClr val="bg1"/>
              </a:solidFill>
              <a:latin typeface="Century Gothic" pitchFamily="34" charset="0"/>
            </a:endParaRPr>
          </a:p>
        </p:txBody>
      </p:sp>
      <p:sp>
        <p:nvSpPr>
          <p:cNvPr id="2361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8A933400-35B9-412D-84F9-FD052766BE5D}" type="slidenum">
              <a:rPr lang="en-US" altLang="en-US" sz="1400">
                <a:solidFill>
                  <a:srgbClr val="0039A6"/>
                </a:solidFill>
                <a:latin typeface="Myriad Web Pro" charset="0"/>
              </a:rPr>
              <a:pPr algn="r" eaLnBrk="1" hangingPunct="1">
                <a:spcBef>
                  <a:spcPct val="0"/>
                </a:spcBef>
                <a:buFontTx/>
                <a:buNone/>
              </a:pPr>
              <a:t>10</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152525" y="4046538"/>
            <a:ext cx="7618413" cy="48895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b="1">
              <a:solidFill>
                <a:srgbClr val="0039A6"/>
              </a:solidFill>
              <a:latin typeface="Tahoma" pitchFamily="34" charset="0"/>
            </a:endParaRPr>
          </a:p>
        </p:txBody>
      </p:sp>
      <p:cxnSp>
        <p:nvCxnSpPr>
          <p:cNvPr id="14" name="Straight Connector 13"/>
          <p:cNvCxnSpPr/>
          <p:nvPr/>
        </p:nvCxnSpPr>
        <p:spPr>
          <a:xfrm>
            <a:off x="592138" y="1208088"/>
            <a:ext cx="8172450" cy="0"/>
          </a:xfrm>
          <a:prstGeom prst="line">
            <a:avLst/>
          </a:prstGeom>
          <a:ln>
            <a:solidFill>
              <a:srgbClr val="0536C6"/>
            </a:solidFill>
          </a:ln>
          <a:effectLst/>
        </p:spPr>
        <p:style>
          <a:lnRef idx="2">
            <a:schemeClr val="dk1"/>
          </a:lnRef>
          <a:fillRef idx="0">
            <a:schemeClr val="dk1"/>
          </a:fillRef>
          <a:effectRef idx="1">
            <a:schemeClr val="dk1"/>
          </a:effectRef>
          <a:fontRef idx="minor">
            <a:schemeClr val="tx1"/>
          </a:fontRef>
        </p:style>
      </p:cxnSp>
      <p:sp>
        <p:nvSpPr>
          <p:cNvPr id="24580" name="Rectangle 12"/>
          <p:cNvSpPr>
            <a:spLocks noChangeArrowheads="1"/>
          </p:cNvSpPr>
          <p:nvPr/>
        </p:nvSpPr>
        <p:spPr bwMode="auto">
          <a:xfrm>
            <a:off x="595313" y="1290638"/>
            <a:ext cx="817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All of the following illustrate the purpose of epidemiology in public health, except</a:t>
            </a:r>
          </a:p>
        </p:txBody>
      </p:sp>
      <p:sp>
        <p:nvSpPr>
          <p:cNvPr id="24581" name="Rectangle 4"/>
          <p:cNvSpPr>
            <a:spLocks noChangeArrowheads="1"/>
          </p:cNvSpPr>
          <p:nvPr/>
        </p:nvSpPr>
        <p:spPr bwMode="auto">
          <a:xfrm>
            <a:off x="1090613" y="2209800"/>
            <a:ext cx="7694612"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Calibri" pitchFamily="34" charset="0"/>
              <a:buAutoNum type="alphaUcPeriod"/>
            </a:pPr>
            <a:r>
              <a:rPr lang="en-US" altLang="en-US" sz="2200">
                <a:solidFill>
                  <a:srgbClr val="0039A6"/>
                </a:solidFill>
                <a:latin typeface="Century Gothic" pitchFamily="34" charset="0"/>
              </a:rPr>
              <a:t>identifying populations who are at risk for certain diseases.</a:t>
            </a:r>
          </a:p>
          <a:p>
            <a:pPr eaLnBrk="1" hangingPunct="1">
              <a:lnSpc>
                <a:spcPct val="200000"/>
              </a:lnSpc>
              <a:spcBef>
                <a:spcPct val="0"/>
              </a:spcBef>
              <a:buFont typeface="Calibri" pitchFamily="34" charset="0"/>
              <a:buAutoNum type="alphaUcPeriod"/>
            </a:pPr>
            <a:r>
              <a:rPr lang="en-US" altLang="en-US" sz="2200">
                <a:solidFill>
                  <a:srgbClr val="0039A6"/>
                </a:solidFill>
                <a:latin typeface="Century Gothic" pitchFamily="34" charset="0"/>
              </a:rPr>
              <a:t>assessing the effectiveness of interventions.</a:t>
            </a:r>
          </a:p>
          <a:p>
            <a:pPr eaLnBrk="1" hangingPunct="1">
              <a:lnSpc>
                <a:spcPct val="200000"/>
              </a:lnSpc>
              <a:spcBef>
                <a:spcPct val="0"/>
              </a:spcBef>
              <a:buFont typeface="Calibri" pitchFamily="34" charset="0"/>
              <a:buAutoNum type="alphaUcPeriod"/>
            </a:pPr>
            <a:r>
              <a:rPr lang="en-US" altLang="en-US" sz="2200">
                <a:solidFill>
                  <a:srgbClr val="0039A6"/>
                </a:solidFill>
                <a:latin typeface="Century Gothic" pitchFamily="34" charset="0"/>
              </a:rPr>
              <a:t>providing treatment for patients in clinical settings.</a:t>
            </a:r>
          </a:p>
          <a:p>
            <a:pPr eaLnBrk="1" hangingPunct="1">
              <a:lnSpc>
                <a:spcPct val="200000"/>
              </a:lnSpc>
              <a:spcBef>
                <a:spcPct val="0"/>
              </a:spcBef>
              <a:buFont typeface="Calibri" pitchFamily="34" charset="0"/>
              <a:buAutoNum type="alphaUcPeriod"/>
            </a:pPr>
            <a:r>
              <a:rPr lang="en-US" altLang="en-US" sz="2200">
                <a:solidFill>
                  <a:srgbClr val="0039A6"/>
                </a:solidFill>
                <a:latin typeface="Century Gothic" pitchFamily="34" charset="0"/>
              </a:rPr>
              <a:t>determining the importance of causes of illness</a:t>
            </a:r>
          </a:p>
        </p:txBody>
      </p:sp>
      <p:pic>
        <p:nvPicPr>
          <p:cNvPr id="8" name="Picture 7" descr="Checkmark indicating the correct answer." title="Checkmark"/>
          <p:cNvPicPr>
            <a:picLocks noChangeAspect="1"/>
          </p:cNvPicPr>
          <p:nvPr/>
        </p:nvPicPr>
        <p:blipFill>
          <a:blip r:embed="rId3">
            <a:clrChange>
              <a:clrFrom>
                <a:srgbClr val="FFFFFF"/>
              </a:clrFrom>
              <a:clrTo>
                <a:srgbClr val="FFFFFF">
                  <a:alpha val="0"/>
                </a:srgbClr>
              </a:clrTo>
            </a:clrChange>
          </a:blip>
          <a:stretch>
            <a:fillRect/>
          </a:stretch>
        </p:blipFill>
        <p:spPr>
          <a:xfrm>
            <a:off x="592138" y="4079875"/>
            <a:ext cx="609600" cy="455613"/>
          </a:xfrm>
          <a:prstGeom prst="rect">
            <a:avLst/>
          </a:prstGeom>
        </p:spPr>
      </p:pic>
      <p:sp>
        <p:nvSpPr>
          <p:cNvPr id="24583"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4584" name="Picture 2" descr="Notebook and checkmark inside a circle." title="Knowledge Check Icon"/>
          <p:cNvPicPr>
            <a:picLocks noChangeAspect="1" noChangeArrowheads="1"/>
          </p:cNvPicPr>
          <p:nvPr/>
        </p:nvPicPr>
        <p:blipFill>
          <a:blip r:embed="rId4"/>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9B20C56-C128-4F1D-BACD-EDD58127B8FD}" type="slidenum">
              <a:rPr lang="en-US" altLang="en-US" sz="1400">
                <a:solidFill>
                  <a:srgbClr val="0039A6"/>
                </a:solidFill>
                <a:latin typeface="Myriad Web Pro" charset="0"/>
              </a:rPr>
              <a:pPr algn="r" eaLnBrk="1" hangingPunct="1">
                <a:spcBef>
                  <a:spcPct val="0"/>
                </a:spcBef>
                <a:buFontTx/>
                <a:buNone/>
              </a:pPr>
              <a:t>11</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a:spLocks noChangeArrowheads="1"/>
          </p:cNvSpPr>
          <p:nvPr/>
        </p:nvSpPr>
        <p:spPr bwMode="auto">
          <a:xfrm>
            <a:off x="1177925" y="4354513"/>
            <a:ext cx="5222875" cy="59848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n-US" sz="1200" b="1">
              <a:solidFill>
                <a:srgbClr val="0039A6"/>
              </a:solidFill>
              <a:latin typeface="Tahoma" pitchFamily="34" charset="0"/>
            </a:endParaRPr>
          </a:p>
        </p:txBody>
      </p:sp>
      <p:sp>
        <p:nvSpPr>
          <p:cNvPr id="25603" name="Rectangle 5"/>
          <p:cNvSpPr>
            <a:spLocks noChangeArrowheads="1"/>
          </p:cNvSpPr>
          <p:nvPr/>
        </p:nvSpPr>
        <p:spPr bwMode="auto">
          <a:xfrm>
            <a:off x="581025" y="1371600"/>
            <a:ext cx="8175625"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Epidemiologists use a model for studying infectious disease and its spread that involves the microbe that causes the disease, the organism that harbors the disease, and the external factors that cause or allow disease transmission. This is also known as</a:t>
            </a:r>
          </a:p>
        </p:txBody>
      </p:sp>
      <p:cxnSp>
        <p:nvCxnSpPr>
          <p:cNvPr id="14" name="Straight Connector 13"/>
          <p:cNvCxnSpPr/>
          <p:nvPr/>
        </p:nvCxnSpPr>
        <p:spPr>
          <a:xfrm>
            <a:off x="592138" y="1208088"/>
            <a:ext cx="8172450" cy="0"/>
          </a:xfrm>
          <a:prstGeom prst="line">
            <a:avLst/>
          </a:prstGeom>
          <a:ln>
            <a:solidFill>
              <a:srgbClr val="0536C6"/>
            </a:solidFill>
          </a:ln>
          <a:effectLst/>
        </p:spPr>
        <p:style>
          <a:lnRef idx="2">
            <a:schemeClr val="dk1"/>
          </a:lnRef>
          <a:fillRef idx="0">
            <a:schemeClr val="dk1"/>
          </a:fillRef>
          <a:effectRef idx="1">
            <a:schemeClr val="dk1"/>
          </a:effectRef>
          <a:fontRef idx="minor">
            <a:schemeClr val="tx1"/>
          </a:fontRef>
        </p:style>
      </p:cxnSp>
      <p:sp>
        <p:nvSpPr>
          <p:cNvPr id="25605" name="Rectangle 4"/>
          <p:cNvSpPr>
            <a:spLocks noChangeArrowheads="1"/>
          </p:cNvSpPr>
          <p:nvPr/>
        </p:nvSpPr>
        <p:spPr bwMode="auto">
          <a:xfrm>
            <a:off x="1143000" y="3178175"/>
            <a:ext cx="7010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 typeface="Calibri" pitchFamily="34" charset="0"/>
              <a:buAutoNum type="alphaUcPeriod"/>
            </a:pPr>
            <a:r>
              <a:rPr lang="en-US" altLang="en-US" sz="2400">
                <a:solidFill>
                  <a:srgbClr val="0039A6"/>
                </a:solidFill>
                <a:latin typeface="Century Gothic" pitchFamily="34" charset="0"/>
              </a:rPr>
              <a:t>host, vector, and transmission.</a:t>
            </a:r>
          </a:p>
          <a:p>
            <a:pPr eaLnBrk="1" hangingPunct="1">
              <a:lnSpc>
                <a:spcPct val="150000"/>
              </a:lnSpc>
              <a:spcBef>
                <a:spcPct val="0"/>
              </a:spcBef>
              <a:buFont typeface="Calibri" pitchFamily="34" charset="0"/>
              <a:buAutoNum type="alphaUcPeriod"/>
            </a:pPr>
            <a:r>
              <a:rPr lang="en-US" altLang="en-US" sz="2400">
                <a:solidFill>
                  <a:srgbClr val="0039A6"/>
                </a:solidFill>
                <a:latin typeface="Century Gothic" pitchFamily="34" charset="0"/>
              </a:rPr>
              <a:t>transmission, host, and environment.</a:t>
            </a:r>
          </a:p>
          <a:p>
            <a:pPr eaLnBrk="1" hangingPunct="1">
              <a:lnSpc>
                <a:spcPct val="150000"/>
              </a:lnSpc>
              <a:spcBef>
                <a:spcPct val="0"/>
              </a:spcBef>
              <a:buFont typeface="Calibri" pitchFamily="34" charset="0"/>
              <a:buAutoNum type="alphaUcPeriod"/>
            </a:pPr>
            <a:r>
              <a:rPr lang="en-US" altLang="en-US" sz="2400">
                <a:solidFill>
                  <a:srgbClr val="0039A6"/>
                </a:solidFill>
                <a:latin typeface="Century Gothic" pitchFamily="34" charset="0"/>
              </a:rPr>
              <a:t>host, agent, and environment.</a:t>
            </a:r>
          </a:p>
          <a:p>
            <a:pPr eaLnBrk="1" hangingPunct="1">
              <a:lnSpc>
                <a:spcPct val="150000"/>
              </a:lnSpc>
              <a:spcBef>
                <a:spcPct val="0"/>
              </a:spcBef>
              <a:buFont typeface="Calibri" pitchFamily="34" charset="0"/>
              <a:buAutoNum type="alphaUcPeriod"/>
            </a:pPr>
            <a:r>
              <a:rPr lang="en-US" altLang="en-US" sz="2400">
                <a:solidFill>
                  <a:srgbClr val="0039A6"/>
                </a:solidFill>
                <a:latin typeface="Century Gothic" pitchFamily="34" charset="0"/>
              </a:rPr>
              <a:t>organism, transmission, and environment.</a:t>
            </a:r>
          </a:p>
        </p:txBody>
      </p:sp>
      <p:pic>
        <p:nvPicPr>
          <p:cNvPr id="9" name="Picture 8" descr="Checkmark indicating the correct answer." title="Checkmark"/>
          <p:cNvPicPr>
            <a:picLocks noChangeAspect="1"/>
          </p:cNvPicPr>
          <p:nvPr/>
        </p:nvPicPr>
        <p:blipFill>
          <a:blip r:embed="rId3">
            <a:clrChange>
              <a:clrFrom>
                <a:srgbClr val="FFFFFF"/>
              </a:clrFrom>
              <a:clrTo>
                <a:srgbClr val="FFFFFF">
                  <a:alpha val="0"/>
                </a:srgbClr>
              </a:clrTo>
            </a:clrChange>
          </a:blip>
          <a:stretch>
            <a:fillRect/>
          </a:stretch>
        </p:blipFill>
        <p:spPr>
          <a:xfrm>
            <a:off x="558800" y="4465638"/>
            <a:ext cx="609600" cy="455612"/>
          </a:xfrm>
          <a:prstGeom prst="rect">
            <a:avLst/>
          </a:prstGeom>
        </p:spPr>
      </p:pic>
      <p:sp>
        <p:nvSpPr>
          <p:cNvPr id="2560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5608" name="Picture 2" descr="Noteboard and checkmark inside a circle." title="Knowledge Check Icon"/>
          <p:cNvPicPr>
            <a:picLocks noChangeAspect="1" noChangeArrowheads="1"/>
          </p:cNvPicPr>
          <p:nvPr/>
        </p:nvPicPr>
        <p:blipFill>
          <a:blip r:embed="rId4"/>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ABE1BEC-84D4-422F-ACDD-599318A3E69C}" type="slidenum">
              <a:rPr lang="en-US" altLang="en-US" sz="1400">
                <a:solidFill>
                  <a:srgbClr val="0039A6"/>
                </a:solidFill>
                <a:latin typeface="Myriad Web Pro" charset="0"/>
              </a:rPr>
              <a:pPr algn="r" eaLnBrk="1" hangingPunct="1">
                <a:spcBef>
                  <a:spcPct val="0"/>
                </a:spcBef>
                <a:buFontTx/>
                <a:buNone/>
              </a:pPr>
              <a:t>12</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12938" y="1117600"/>
            <a:ext cx="5514975" cy="585788"/>
          </a:xfrm>
          <a:prstGeom prst="rect">
            <a:avLst/>
          </a:prstGeom>
          <a:noFill/>
        </p:spPr>
        <p:txBody>
          <a:bodyPr>
            <a:spAutoFit/>
          </a:bodyPr>
          <a:lstStyle/>
          <a:p>
            <a:pPr algn="ctr" eaLnBrk="1" fontAlgn="auto" hangingPunct="1">
              <a:spcBef>
                <a:spcPts val="0"/>
              </a:spcBef>
              <a:spcAft>
                <a:spcPts val="0"/>
              </a:spcAft>
              <a:defRPr/>
            </a:pPr>
            <a:r>
              <a:rPr lang="en-US" sz="3200" dirty="0">
                <a:solidFill>
                  <a:srgbClr val="003AA6"/>
                </a:solidFill>
                <a:latin typeface="Century Gothic" panose="020B0502020202020204" pitchFamily="34" charset="0"/>
                <a:cs typeface="+mn-cs"/>
              </a:rPr>
              <a:t>Epidemiology Key Terms</a:t>
            </a:r>
          </a:p>
        </p:txBody>
      </p:sp>
      <p:sp>
        <p:nvSpPr>
          <p:cNvPr id="6" name="TextBox 5"/>
          <p:cNvSpPr txBox="1"/>
          <p:nvPr/>
        </p:nvSpPr>
        <p:spPr>
          <a:xfrm>
            <a:off x="1912938" y="533400"/>
            <a:ext cx="5514975" cy="584200"/>
          </a:xfrm>
          <a:prstGeom prst="rect">
            <a:avLst/>
          </a:prstGeom>
          <a:noFill/>
        </p:spPr>
        <p:txBody>
          <a:bodyPr>
            <a:spAutoFit/>
          </a:bodyPr>
          <a:lstStyle/>
          <a:p>
            <a:pPr algn="ctr" eaLnBrk="1" fontAlgn="auto" hangingPunct="1">
              <a:spcBef>
                <a:spcPts val="0"/>
              </a:spcBef>
              <a:spcAft>
                <a:spcPts val="0"/>
              </a:spcAft>
              <a:defRPr/>
            </a:pPr>
            <a:r>
              <a:rPr lang="en-US" sz="3200" dirty="0">
                <a:solidFill>
                  <a:srgbClr val="003AA6"/>
                </a:solidFill>
                <a:latin typeface="Century Gothic" panose="020B0502020202020204" pitchFamily="34" charset="0"/>
                <a:cs typeface="+mn-cs"/>
              </a:rPr>
              <a:t>Topic 3</a:t>
            </a:r>
          </a:p>
        </p:txBody>
      </p:sp>
      <p:pic>
        <p:nvPicPr>
          <p:cNvPr id="26628" name="Picture 15" descr="Book with the word &quot;Epidemiology&quot; on the front cover." title="Book"/>
          <p:cNvPicPr>
            <a:picLocks noChangeAspect="1"/>
          </p:cNvPicPr>
          <p:nvPr/>
        </p:nvPicPr>
        <p:blipFill>
          <a:blip r:embed="rId3"/>
          <a:srcRect/>
          <a:stretch>
            <a:fillRect/>
          </a:stretch>
        </p:blipFill>
        <p:spPr bwMode="auto">
          <a:xfrm>
            <a:off x="2644775" y="1776413"/>
            <a:ext cx="3908425" cy="383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C8C387A-03AB-4B5F-A33D-C19EB338A2C5}" type="slidenum">
              <a:rPr lang="en-US" altLang="en-US" sz="1400">
                <a:solidFill>
                  <a:srgbClr val="0039A6"/>
                </a:solidFill>
                <a:latin typeface="Myriad Web Pro" charset="0"/>
              </a:rPr>
              <a:pPr algn="r" eaLnBrk="1" hangingPunct="1">
                <a:spcBef>
                  <a:spcPct val="0"/>
                </a:spcBef>
                <a:buFontTx/>
                <a:buNone/>
              </a:pPr>
              <a:t>13</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5"/>
          <p:cNvSpPr txBox="1">
            <a:spLocks noChangeArrowheads="1"/>
          </p:cNvSpPr>
          <p:nvPr/>
        </p:nvSpPr>
        <p:spPr bwMode="auto">
          <a:xfrm>
            <a:off x="512763" y="533400"/>
            <a:ext cx="8186737"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Epidemiology Key Terms</a:t>
            </a:r>
          </a:p>
        </p:txBody>
      </p:sp>
      <p:cxnSp>
        <p:nvCxnSpPr>
          <p:cNvPr id="8" name="Straight Connector 7"/>
          <p:cNvCxnSpPr/>
          <p:nvPr/>
        </p:nvCxnSpPr>
        <p:spPr>
          <a:xfrm>
            <a:off x="568325" y="1143000"/>
            <a:ext cx="8042275" cy="0"/>
          </a:xfrm>
          <a:prstGeom prst="line">
            <a:avLst/>
          </a:prstGeom>
          <a:ln>
            <a:solidFill>
              <a:srgbClr val="0043A6"/>
            </a:solidFill>
          </a:ln>
          <a:effectLst/>
        </p:spPr>
        <p:style>
          <a:lnRef idx="2">
            <a:schemeClr val="dk1"/>
          </a:lnRef>
          <a:fillRef idx="0">
            <a:schemeClr val="dk1"/>
          </a:fillRef>
          <a:effectRef idx="1">
            <a:schemeClr val="dk1"/>
          </a:effectRef>
          <a:fontRef idx="minor">
            <a:schemeClr val="tx1"/>
          </a:fontRef>
        </p:style>
      </p:cxnSp>
      <p:sp>
        <p:nvSpPr>
          <p:cNvPr id="27652" name="TextBox 9"/>
          <p:cNvSpPr txBox="1">
            <a:spLocks noChangeArrowheads="1"/>
          </p:cNvSpPr>
          <p:nvPr/>
        </p:nvSpPr>
        <p:spPr bwMode="auto">
          <a:xfrm>
            <a:off x="568325" y="1600200"/>
            <a:ext cx="800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AA6"/>
                </a:solidFill>
                <a:latin typeface="Century Gothic" pitchFamily="34" charset="0"/>
              </a:rPr>
              <a:t>epidemic or outbreak</a:t>
            </a:r>
            <a:r>
              <a:rPr lang="en-US" altLang="en-US" sz="1800">
                <a:solidFill>
                  <a:srgbClr val="0039A6"/>
                </a:solidFill>
                <a:latin typeface="Century Gothic" pitchFamily="34" charset="0"/>
              </a:rPr>
              <a:t>:</a:t>
            </a:r>
            <a:r>
              <a:rPr lang="en-US" altLang="en-US" sz="1800">
                <a:solidFill>
                  <a:srgbClr val="FF0000"/>
                </a:solidFill>
                <a:latin typeface="Century Gothic" pitchFamily="34" charset="0"/>
              </a:rPr>
              <a:t> </a:t>
            </a:r>
            <a:r>
              <a:rPr lang="en-US" altLang="en-US" sz="1800">
                <a:solidFill>
                  <a:srgbClr val="003AA6"/>
                </a:solidFill>
                <a:latin typeface="Century Gothic" pitchFamily="34" charset="0"/>
              </a:rPr>
              <a:t>disease occurrence among a population that </a:t>
            </a:r>
            <a:br>
              <a:rPr lang="en-US" altLang="en-US" sz="1800">
                <a:solidFill>
                  <a:srgbClr val="003AA6"/>
                </a:solidFill>
                <a:latin typeface="Century Gothic" pitchFamily="34" charset="0"/>
              </a:rPr>
            </a:br>
            <a:r>
              <a:rPr lang="en-US" altLang="en-US" sz="1800">
                <a:solidFill>
                  <a:srgbClr val="003AA6"/>
                </a:solidFill>
                <a:latin typeface="Century Gothic" pitchFamily="34" charset="0"/>
              </a:rPr>
              <a:t>is in excess of what is expected in a given time and place.</a:t>
            </a:r>
          </a:p>
        </p:txBody>
      </p:sp>
      <p:sp>
        <p:nvSpPr>
          <p:cNvPr id="27653" name="TextBox 9"/>
          <p:cNvSpPr txBox="1">
            <a:spLocks noChangeArrowheads="1"/>
          </p:cNvSpPr>
          <p:nvPr/>
        </p:nvSpPr>
        <p:spPr bwMode="auto">
          <a:xfrm>
            <a:off x="568325" y="2514600"/>
            <a:ext cx="74326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9A6"/>
                </a:solidFill>
                <a:latin typeface="Century Gothic" pitchFamily="34" charset="0"/>
              </a:rPr>
              <a:t>cluster</a:t>
            </a:r>
            <a:r>
              <a:rPr lang="en-US" altLang="en-US" sz="1800">
                <a:solidFill>
                  <a:srgbClr val="0039A6"/>
                </a:solidFill>
                <a:latin typeface="Century Gothic" pitchFamily="34" charset="0"/>
              </a:rPr>
              <a:t>: group of cases in a specific time and place that might be more than expected. </a:t>
            </a:r>
          </a:p>
        </p:txBody>
      </p:sp>
      <p:sp>
        <p:nvSpPr>
          <p:cNvPr id="27654" name="TextBox 9"/>
          <p:cNvSpPr txBox="1">
            <a:spLocks noChangeArrowheads="1"/>
          </p:cNvSpPr>
          <p:nvPr/>
        </p:nvSpPr>
        <p:spPr bwMode="auto">
          <a:xfrm>
            <a:off x="568325" y="3429000"/>
            <a:ext cx="7508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AA6"/>
                </a:solidFill>
                <a:latin typeface="Century Gothic" pitchFamily="34" charset="0"/>
              </a:rPr>
              <a:t>endemic</a:t>
            </a:r>
            <a:r>
              <a:rPr lang="en-US" altLang="en-US" sz="1800">
                <a:solidFill>
                  <a:srgbClr val="0039A6"/>
                </a:solidFill>
                <a:latin typeface="Century Gothic" pitchFamily="34" charset="0"/>
              </a:rPr>
              <a:t>: </a:t>
            </a:r>
            <a:r>
              <a:rPr lang="en-US" altLang="en-US" sz="1800">
                <a:solidFill>
                  <a:srgbClr val="003AA6"/>
                </a:solidFill>
                <a:latin typeface="Century Gothic" pitchFamily="34" charset="0"/>
              </a:rPr>
              <a:t>disease or condition present among a population at all times.</a:t>
            </a:r>
          </a:p>
        </p:txBody>
      </p:sp>
      <p:sp>
        <p:nvSpPr>
          <p:cNvPr id="27655" name="TextBox 9"/>
          <p:cNvSpPr txBox="1">
            <a:spLocks noChangeArrowheads="1"/>
          </p:cNvSpPr>
          <p:nvPr/>
        </p:nvSpPr>
        <p:spPr bwMode="auto">
          <a:xfrm>
            <a:off x="568325" y="4343400"/>
            <a:ext cx="7153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a:solidFill>
                  <a:srgbClr val="0039A6"/>
                </a:solidFill>
                <a:latin typeface="Century Gothic" pitchFamily="34" charset="0"/>
              </a:rPr>
              <a:t>pandemic</a:t>
            </a:r>
            <a:r>
              <a:rPr lang="en-US" altLang="en-US" sz="1800">
                <a:solidFill>
                  <a:srgbClr val="0039A6"/>
                </a:solidFill>
                <a:latin typeface="Century Gothic" pitchFamily="34" charset="0"/>
              </a:rPr>
              <a:t>: a disease or condition that spreads across regions.</a:t>
            </a:r>
          </a:p>
        </p:txBody>
      </p:sp>
      <p:sp>
        <p:nvSpPr>
          <p:cNvPr id="27656" name="TextBox 9"/>
          <p:cNvSpPr txBox="1">
            <a:spLocks noChangeArrowheads="1"/>
          </p:cNvSpPr>
          <p:nvPr/>
        </p:nvSpPr>
        <p:spPr bwMode="auto">
          <a:xfrm>
            <a:off x="576263" y="5181600"/>
            <a:ext cx="7493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tabLst>
                <a:tab pos="627063" algn="l"/>
              </a:tabLst>
              <a:defRPr sz="3200">
                <a:solidFill>
                  <a:schemeClr val="tx1"/>
                </a:solidFill>
                <a:latin typeface="Calibri" pitchFamily="34" charset="0"/>
              </a:defRPr>
            </a:lvl1pPr>
            <a:lvl2pPr marL="742950" indent="-285750">
              <a:spcBef>
                <a:spcPct val="20000"/>
              </a:spcBef>
              <a:buFont typeface="Arial" charset="0"/>
              <a:buChar char="–"/>
              <a:tabLst>
                <a:tab pos="627063" algn="l"/>
              </a:tabLst>
              <a:defRPr sz="2800">
                <a:solidFill>
                  <a:schemeClr val="tx1"/>
                </a:solidFill>
                <a:latin typeface="Calibri" pitchFamily="34" charset="0"/>
              </a:defRPr>
            </a:lvl2pPr>
            <a:lvl3pPr marL="1143000" indent="-228600">
              <a:spcBef>
                <a:spcPct val="20000"/>
              </a:spcBef>
              <a:buFont typeface="Arial" charset="0"/>
              <a:buChar char="•"/>
              <a:tabLst>
                <a:tab pos="627063" algn="l"/>
              </a:tabLst>
              <a:defRPr sz="2400">
                <a:solidFill>
                  <a:schemeClr val="tx1"/>
                </a:solidFill>
                <a:latin typeface="Calibri" pitchFamily="34" charset="0"/>
              </a:defRPr>
            </a:lvl3pPr>
            <a:lvl4pPr marL="1600200" indent="-228600">
              <a:spcBef>
                <a:spcPct val="20000"/>
              </a:spcBef>
              <a:buFont typeface="Arial" charset="0"/>
              <a:buChar char="–"/>
              <a:tabLst>
                <a:tab pos="627063" algn="l"/>
              </a:tabLst>
              <a:defRPr sz="2000">
                <a:solidFill>
                  <a:schemeClr val="tx1"/>
                </a:solidFill>
                <a:latin typeface="Calibri" pitchFamily="34" charset="0"/>
              </a:defRPr>
            </a:lvl4pPr>
            <a:lvl5pPr marL="2057400" indent="-228600">
              <a:spcBef>
                <a:spcPct val="20000"/>
              </a:spcBef>
              <a:buFont typeface="Arial" charset="0"/>
              <a:buChar char="»"/>
              <a:tabLst>
                <a:tab pos="627063" algn="l"/>
              </a:tabLst>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tabLst>
                <a:tab pos="627063" algn="l"/>
              </a:tabLst>
              <a:defRPr sz="2000">
                <a:solidFill>
                  <a:schemeClr val="tx1"/>
                </a:solidFill>
                <a:latin typeface="Calibri" pitchFamily="34" charset="0"/>
              </a:defRPr>
            </a:lvl9pPr>
          </a:lstStyle>
          <a:p>
            <a:pPr eaLnBrk="1" hangingPunct="1">
              <a:buClr>
                <a:srgbClr val="0043A6"/>
              </a:buClr>
              <a:buFont typeface="Arial" charset="0"/>
              <a:buNone/>
            </a:pPr>
            <a:r>
              <a:rPr lang="en-US" altLang="en-US" sz="1800" b="1">
                <a:solidFill>
                  <a:srgbClr val="0039A6"/>
                </a:solidFill>
                <a:latin typeface="Century Gothic" pitchFamily="34" charset="0"/>
              </a:rPr>
              <a:t>rate</a:t>
            </a:r>
            <a:r>
              <a:rPr lang="en-US" altLang="en-US" sz="1800">
                <a:solidFill>
                  <a:srgbClr val="0039A6"/>
                </a:solidFill>
                <a:latin typeface="Century Gothic" pitchFamily="34" charset="0"/>
              </a:rPr>
              <a:t>: number of cases occurring during a specific period; always dependent on the size of the population during that period.</a:t>
            </a:r>
          </a:p>
        </p:txBody>
      </p:sp>
      <p:sp>
        <p:nvSpPr>
          <p:cNvPr id="2765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69BC1C3-7ECC-456C-8457-FA9E989BB122}" type="slidenum">
              <a:rPr lang="en-US" altLang="en-US" sz="1400">
                <a:solidFill>
                  <a:srgbClr val="0039A6"/>
                </a:solidFill>
                <a:latin typeface="Myriad Web Pro" charset="0"/>
              </a:rPr>
              <a:pPr algn="r" eaLnBrk="1" hangingPunct="1">
                <a:spcBef>
                  <a:spcPct val="0"/>
                </a:spcBef>
                <a:buFontTx/>
                <a:buNone/>
              </a:pPr>
              <a:t>14</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90329" y="1987550"/>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8677" name="TextBox 8"/>
          <p:cNvSpPr txBox="1">
            <a:spLocks noChangeArrowheads="1"/>
          </p:cNvSpPr>
          <p:nvPr/>
        </p:nvSpPr>
        <p:spPr bwMode="auto">
          <a:xfrm>
            <a:off x="998538" y="2078038"/>
            <a:ext cx="21971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endemic</a:t>
            </a:r>
          </a:p>
        </p:txBody>
      </p:sp>
      <p:sp>
        <p:nvSpPr>
          <p:cNvPr id="28678" name="TextBox 13"/>
          <p:cNvSpPr txBox="1">
            <a:spLocks noChangeArrowheads="1"/>
          </p:cNvSpPr>
          <p:nvPr/>
        </p:nvSpPr>
        <p:spPr bwMode="auto">
          <a:xfrm>
            <a:off x="6180138" y="2073275"/>
            <a:ext cx="2257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C. epidemic</a:t>
            </a:r>
          </a:p>
        </p:txBody>
      </p:sp>
      <p:sp>
        <p:nvSpPr>
          <p:cNvPr id="28679" name="TextBox 14"/>
          <p:cNvSpPr txBox="1">
            <a:spLocks noChangeArrowheads="1"/>
          </p:cNvSpPr>
          <p:nvPr/>
        </p:nvSpPr>
        <p:spPr bwMode="auto">
          <a:xfrm>
            <a:off x="3513138" y="2073275"/>
            <a:ext cx="230346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pandemic</a:t>
            </a:r>
          </a:p>
        </p:txBody>
      </p:sp>
      <p:cxnSp>
        <p:nvCxnSpPr>
          <p:cNvPr id="16" name="Straight Connector 15"/>
          <p:cNvCxnSpPr/>
          <p:nvPr/>
        </p:nvCxnSpPr>
        <p:spPr>
          <a:xfrm>
            <a:off x="558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8681" name="TextBox 6"/>
          <p:cNvSpPr txBox="1">
            <a:spLocks noChangeArrowheads="1"/>
          </p:cNvSpPr>
          <p:nvPr/>
        </p:nvSpPr>
        <p:spPr bwMode="auto">
          <a:xfrm>
            <a:off x="2654300" y="5289550"/>
            <a:ext cx="588327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2200">
                <a:solidFill>
                  <a:srgbClr val="0039A6"/>
                </a:solidFill>
                <a:latin typeface="Century Gothic" pitchFamily="34" charset="0"/>
              </a:rPr>
              <a:t>3.	HIV/AIDS is one of the worst global diseases in history. It is a/an _________.</a:t>
            </a:r>
          </a:p>
        </p:txBody>
      </p:sp>
      <p:cxnSp>
        <p:nvCxnSpPr>
          <p:cNvPr id="20" name="Straight Connector 19"/>
          <p:cNvCxnSpPr/>
          <p:nvPr/>
        </p:nvCxnSpPr>
        <p:spPr bwMode="auto">
          <a:xfrm>
            <a:off x="609600" y="56705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71" name="TextBox 21"/>
          <p:cNvSpPr txBox="1">
            <a:spLocks noChangeArrowheads="1"/>
          </p:cNvSpPr>
          <p:nvPr/>
        </p:nvSpPr>
        <p:spPr bwMode="auto">
          <a:xfrm>
            <a:off x="544513" y="5176838"/>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B. pandemic</a:t>
            </a:r>
          </a:p>
        </p:txBody>
      </p:sp>
      <p:cxnSp>
        <p:nvCxnSpPr>
          <p:cNvPr id="17" name="Straight Connector 16"/>
          <p:cNvCxnSpPr/>
          <p:nvPr/>
        </p:nvCxnSpPr>
        <p:spPr bwMode="auto">
          <a:xfrm>
            <a:off x="609600" y="3309938"/>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9" name="TextBox 26"/>
          <p:cNvSpPr txBox="1">
            <a:spLocks noChangeArrowheads="1"/>
          </p:cNvSpPr>
          <p:nvPr/>
        </p:nvSpPr>
        <p:spPr bwMode="auto">
          <a:xfrm>
            <a:off x="577850" y="2868613"/>
            <a:ext cx="21653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A. endemic</a:t>
            </a:r>
          </a:p>
        </p:txBody>
      </p:sp>
      <p:cxnSp>
        <p:nvCxnSpPr>
          <p:cNvPr id="19" name="Straight Connector 18"/>
          <p:cNvCxnSpPr/>
          <p:nvPr/>
        </p:nvCxnSpPr>
        <p:spPr bwMode="auto">
          <a:xfrm>
            <a:off x="609600" y="4489450"/>
            <a:ext cx="2011363"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27667" name="TextBox 27"/>
          <p:cNvSpPr txBox="1">
            <a:spLocks noChangeArrowheads="1"/>
          </p:cNvSpPr>
          <p:nvPr/>
        </p:nvSpPr>
        <p:spPr bwMode="auto">
          <a:xfrm>
            <a:off x="582613" y="3962400"/>
            <a:ext cx="2165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C. epidemic</a:t>
            </a:r>
          </a:p>
        </p:txBody>
      </p:sp>
      <p:sp>
        <p:nvSpPr>
          <p:cNvPr id="28688" name="Rectangle 4"/>
          <p:cNvSpPr>
            <a:spLocks noChangeArrowheads="1"/>
          </p:cNvSpPr>
          <p:nvPr/>
        </p:nvSpPr>
        <p:spPr bwMode="auto">
          <a:xfrm>
            <a:off x="2698750" y="2921000"/>
            <a:ext cx="5943600" cy="110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03225" indent="-403225">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a:solidFill>
                  <a:srgbClr val="0039A6"/>
                </a:solidFill>
                <a:latin typeface="Century Gothic" pitchFamily="34" charset="0"/>
              </a:rPr>
              <a:t>Malaria is present in Africa at all times because of the presence of infected mosquitoes. Malaria is _____ in Africa.</a:t>
            </a:r>
          </a:p>
        </p:txBody>
      </p:sp>
      <p:sp>
        <p:nvSpPr>
          <p:cNvPr id="28689" name="Rectangle 20"/>
          <p:cNvSpPr>
            <a:spLocks noChangeArrowheads="1"/>
          </p:cNvSpPr>
          <p:nvPr/>
        </p:nvSpPr>
        <p:spPr bwMode="auto">
          <a:xfrm>
            <a:off x="2667000" y="4068763"/>
            <a:ext cx="5943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9A6"/>
                </a:solidFill>
                <a:latin typeface="Century Gothic" pitchFamily="34" charset="0"/>
              </a:rPr>
              <a:t>2.	The Ebola virus in parts of Africa is in excess of what is expected for this region. This virus is a/an ________.</a:t>
            </a:r>
          </a:p>
        </p:txBody>
      </p:sp>
      <p:sp>
        <p:nvSpPr>
          <p:cNvPr id="28690" name="Rectangle 20"/>
          <p:cNvSpPr>
            <a:spLocks noChangeArrowheads="1"/>
          </p:cNvSpPr>
          <p:nvPr/>
        </p:nvSpPr>
        <p:spPr bwMode="auto">
          <a:xfrm>
            <a:off x="425450" y="1295400"/>
            <a:ext cx="8264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term with the correct example.</a:t>
            </a:r>
            <a:endParaRPr lang="en-US" altLang="en-US" sz="2400" b="1">
              <a:solidFill>
                <a:srgbClr val="003AA6"/>
              </a:solidFill>
              <a:latin typeface="Century Gothic" pitchFamily="34" charset="0"/>
            </a:endParaRPr>
          </a:p>
        </p:txBody>
      </p:sp>
      <p:sp>
        <p:nvSpPr>
          <p:cNvPr id="28691"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8692"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F1E020D-4BDD-4B17-91F3-36701A196AF7}" type="slidenum">
              <a:rPr lang="en-US" altLang="en-US" sz="1400">
                <a:solidFill>
                  <a:srgbClr val="0039A6"/>
                </a:solidFill>
                <a:latin typeface="Myriad Web Pro" charset="0"/>
              </a:rPr>
              <a:pPr algn="r" eaLnBrk="1" hangingPunct="1">
                <a:spcBef>
                  <a:spcPct val="0"/>
                </a:spcBef>
                <a:buFontTx/>
                <a:buNone/>
              </a:pPr>
              <a:t>15</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6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71" grpId="0"/>
      <p:bldP spid="27669" grpId="0"/>
      <p:bldP spid="2766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43626" y="2135573"/>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solidFill>
                <a:srgbClr val="000099"/>
              </a:solidFill>
            </a:endParaRPr>
          </a:p>
        </p:txBody>
      </p:sp>
      <p:sp>
        <p:nvSpPr>
          <p:cNvPr id="29701" name="Rectangle 5"/>
          <p:cNvSpPr>
            <a:spLocks noChangeArrowheads="1"/>
          </p:cNvSpPr>
          <p:nvPr/>
        </p:nvSpPr>
        <p:spPr bwMode="auto">
          <a:xfrm>
            <a:off x="655638" y="3124200"/>
            <a:ext cx="7858125"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In March 1981, an outbreak of measles occurred among employees at Factory X in Fort Worth, Texas. </a:t>
            </a:r>
          </a:p>
          <a:p>
            <a:pPr eaLnBrk="1" hangingPunct="1">
              <a:spcBef>
                <a:spcPct val="0"/>
              </a:spcBef>
              <a:buFontTx/>
              <a:buNone/>
            </a:pPr>
            <a:endParaRPr lang="en-US" altLang="en-US" sz="2400">
              <a:solidFill>
                <a:srgbClr val="0036A6"/>
              </a:solidFill>
              <a:latin typeface="Century Gothic" pitchFamily="34" charset="0"/>
            </a:endParaRPr>
          </a:p>
          <a:p>
            <a:pPr eaLnBrk="1" hangingPunct="1">
              <a:spcBef>
                <a:spcPct val="0"/>
              </a:spcBef>
              <a:buFontTx/>
              <a:buNone/>
            </a:pPr>
            <a:r>
              <a:rPr lang="en-US" altLang="en-US" sz="2400">
                <a:solidFill>
                  <a:srgbClr val="0036A6"/>
                </a:solidFill>
                <a:latin typeface="Century Gothic" pitchFamily="34" charset="0"/>
              </a:rPr>
              <a:t>This group of cases in this specific time and place can be described as a  ________________. </a:t>
            </a:r>
          </a:p>
        </p:txBody>
      </p:sp>
      <p:sp>
        <p:nvSpPr>
          <p:cNvPr id="29702" name="TextBox 6"/>
          <p:cNvSpPr txBox="1">
            <a:spLocks noChangeArrowheads="1"/>
          </p:cNvSpPr>
          <p:nvPr/>
        </p:nvSpPr>
        <p:spPr bwMode="auto">
          <a:xfrm>
            <a:off x="442913" y="2227263"/>
            <a:ext cx="2690812"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A. distribution</a:t>
            </a:r>
          </a:p>
        </p:txBody>
      </p:sp>
      <p:sp>
        <p:nvSpPr>
          <p:cNvPr id="29703" name="TextBox 8"/>
          <p:cNvSpPr txBox="1">
            <a:spLocks noChangeArrowheads="1"/>
          </p:cNvSpPr>
          <p:nvPr/>
        </p:nvSpPr>
        <p:spPr bwMode="auto">
          <a:xfrm>
            <a:off x="3270250" y="2224088"/>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B. cluster</a:t>
            </a:r>
          </a:p>
        </p:txBody>
      </p:sp>
      <p:sp>
        <p:nvSpPr>
          <p:cNvPr id="29704" name="TextBox 9"/>
          <p:cNvSpPr txBox="1">
            <a:spLocks noChangeArrowheads="1"/>
          </p:cNvSpPr>
          <p:nvPr/>
        </p:nvSpPr>
        <p:spPr bwMode="auto">
          <a:xfrm>
            <a:off x="5141913" y="2227263"/>
            <a:ext cx="2911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 determinant</a:t>
            </a:r>
          </a:p>
        </p:txBody>
      </p:sp>
      <p:cxnSp>
        <p:nvCxnSpPr>
          <p:cNvPr id="14" name="Straight Connector 13"/>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29706" name="TextBox 13"/>
          <p:cNvSpPr txBox="1">
            <a:spLocks noChangeArrowheads="1"/>
          </p:cNvSpPr>
          <p:nvPr/>
        </p:nvSpPr>
        <p:spPr bwMode="auto">
          <a:xfrm>
            <a:off x="515938" y="1409700"/>
            <a:ext cx="4572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Choose the correct answer.</a:t>
            </a:r>
          </a:p>
        </p:txBody>
      </p:sp>
      <p:sp>
        <p:nvSpPr>
          <p:cNvPr id="2970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29708"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8"/>
          <p:cNvSpPr txBox="1">
            <a:spLocks noChangeArrowheads="1"/>
          </p:cNvSpPr>
          <p:nvPr/>
        </p:nvSpPr>
        <p:spPr bwMode="auto">
          <a:xfrm>
            <a:off x="4419600" y="4572000"/>
            <a:ext cx="17335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cluster</a:t>
            </a:r>
          </a:p>
        </p:txBody>
      </p:sp>
      <p:sp>
        <p:nvSpPr>
          <p:cNvPr id="2971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C41ACCB-3073-4C3D-8AC1-FEF16468D399}" type="slidenum">
              <a:rPr lang="en-US" altLang="en-US" sz="1400">
                <a:solidFill>
                  <a:srgbClr val="0039A6"/>
                </a:solidFill>
                <a:latin typeface="Myriad Web Pro" charset="0"/>
              </a:rPr>
              <a:pPr algn="r" eaLnBrk="1" hangingPunct="1">
                <a:spcBef>
                  <a:spcPct val="0"/>
                </a:spcBef>
                <a:buFontTx/>
                <a:buNone/>
              </a:pPr>
              <a:t>16</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12938" y="1117600"/>
            <a:ext cx="5514975" cy="585788"/>
          </a:xfrm>
          <a:prstGeom prst="rect">
            <a:avLst/>
          </a:prstGeom>
          <a:noFill/>
        </p:spPr>
        <p:txBody>
          <a:bodyPr>
            <a:spAutoFit/>
          </a:bodyPr>
          <a:lstStyle/>
          <a:p>
            <a:pPr algn="ctr" eaLnBrk="1" fontAlgn="auto" hangingPunct="1">
              <a:spcBef>
                <a:spcPts val="0"/>
              </a:spcBef>
              <a:spcAft>
                <a:spcPts val="0"/>
              </a:spcAft>
              <a:defRPr/>
            </a:pPr>
            <a:r>
              <a:rPr lang="en-US" sz="3200" dirty="0">
                <a:solidFill>
                  <a:srgbClr val="003AA6"/>
                </a:solidFill>
                <a:latin typeface="Century Gothic" panose="020B0502020202020204" pitchFamily="34" charset="0"/>
                <a:cs typeface="+mn-cs"/>
              </a:rPr>
              <a:t>Calculating Rates</a:t>
            </a:r>
          </a:p>
        </p:txBody>
      </p:sp>
      <p:sp>
        <p:nvSpPr>
          <p:cNvPr id="3" name="TextBox 2"/>
          <p:cNvSpPr txBox="1"/>
          <p:nvPr/>
        </p:nvSpPr>
        <p:spPr>
          <a:xfrm>
            <a:off x="1912938" y="533400"/>
            <a:ext cx="5514975" cy="584200"/>
          </a:xfrm>
          <a:prstGeom prst="rect">
            <a:avLst/>
          </a:prstGeom>
          <a:noFill/>
        </p:spPr>
        <p:txBody>
          <a:bodyPr>
            <a:spAutoFit/>
          </a:bodyPr>
          <a:lstStyle/>
          <a:p>
            <a:pPr algn="ctr" eaLnBrk="1" fontAlgn="auto" hangingPunct="1">
              <a:spcBef>
                <a:spcPts val="0"/>
              </a:spcBef>
              <a:spcAft>
                <a:spcPts val="0"/>
              </a:spcAft>
              <a:defRPr/>
            </a:pPr>
            <a:r>
              <a:rPr lang="en-US" sz="3200" dirty="0">
                <a:solidFill>
                  <a:srgbClr val="003AA6"/>
                </a:solidFill>
                <a:latin typeface="Century Gothic" panose="020B0502020202020204" pitchFamily="34" charset="0"/>
                <a:cs typeface="+mn-cs"/>
              </a:rPr>
              <a:t>Topic 4</a:t>
            </a:r>
          </a:p>
        </p:txBody>
      </p:sp>
      <p:pic>
        <p:nvPicPr>
          <p:cNvPr id="30724" name="Picture 4" descr="Graph with a calculator in front of it." title="Graph and Calculator"/>
          <p:cNvPicPr>
            <a:picLocks noChangeAspect="1"/>
          </p:cNvPicPr>
          <p:nvPr/>
        </p:nvPicPr>
        <p:blipFill>
          <a:blip r:embed="rId3"/>
          <a:srcRect/>
          <a:stretch>
            <a:fillRect/>
          </a:stretch>
        </p:blipFill>
        <p:spPr bwMode="auto">
          <a:xfrm>
            <a:off x="2578100" y="1849438"/>
            <a:ext cx="3987800" cy="315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FFBB61A-42DC-40E4-A273-A4F09E6BB591}" type="slidenum">
              <a:rPr lang="en-US" altLang="en-US" sz="1400">
                <a:solidFill>
                  <a:srgbClr val="0039A6"/>
                </a:solidFill>
                <a:latin typeface="Myriad Web Pro" charset="0"/>
              </a:rPr>
              <a:pPr algn="r" eaLnBrk="1" hangingPunct="1">
                <a:spcBef>
                  <a:spcPct val="0"/>
                </a:spcBef>
                <a:buFontTx/>
                <a:buNone/>
              </a:pPr>
              <a:t>17</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descr="Globe with figures that represent different population groups." title="Globe and Figures"/>
          <p:cNvPicPr>
            <a:picLocks noChangeAspect="1"/>
          </p:cNvPicPr>
          <p:nvPr/>
        </p:nvPicPr>
        <p:blipFill>
          <a:blip r:embed="rId3"/>
          <a:srcRect/>
          <a:stretch>
            <a:fillRect/>
          </a:stretch>
        </p:blipFill>
        <p:spPr bwMode="auto">
          <a:xfrm>
            <a:off x="685800" y="1828800"/>
            <a:ext cx="3429000" cy="2820988"/>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1747" name="TextBox 13"/>
          <p:cNvSpPr txBox="1">
            <a:spLocks noChangeArrowheads="1"/>
          </p:cNvSpPr>
          <p:nvPr/>
        </p:nvSpPr>
        <p:spPr bwMode="auto">
          <a:xfrm>
            <a:off x="4419600" y="1981200"/>
            <a:ext cx="44196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Rates help us compare health problems among different populations that include two or more groups who differ by a selected characteristic</a:t>
            </a:r>
          </a:p>
        </p:txBody>
      </p:sp>
      <p:sp>
        <p:nvSpPr>
          <p:cNvPr id="31748" name="TextBox 5"/>
          <p:cNvSpPr txBox="1">
            <a:spLocks noChangeArrowheads="1"/>
          </p:cNvSpPr>
          <p:nvPr/>
        </p:nvSpPr>
        <p:spPr bwMode="auto">
          <a:xfrm>
            <a:off x="533400" y="579438"/>
            <a:ext cx="8186738"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Comparing Population Characteristics</a:t>
            </a:r>
          </a:p>
        </p:txBody>
      </p:sp>
      <p:cxnSp>
        <p:nvCxnSpPr>
          <p:cNvPr id="5" name="Straight Connector 4"/>
          <p:cNvCxnSpPr/>
          <p:nvPr/>
        </p:nvCxnSpPr>
        <p:spPr>
          <a:xfrm>
            <a:off x="533400" y="1219200"/>
            <a:ext cx="8051800"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3175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0D40164-0831-4092-BB87-1625EC634580}" type="slidenum">
              <a:rPr lang="en-US" altLang="en-US" sz="1400">
                <a:solidFill>
                  <a:srgbClr val="0039A6"/>
                </a:solidFill>
                <a:latin typeface="Myriad Web Pro" charset="0"/>
              </a:rPr>
              <a:pPr algn="r" eaLnBrk="1" hangingPunct="1">
                <a:spcBef>
                  <a:spcPct val="0"/>
                </a:spcBef>
                <a:buFontTx/>
                <a:buNone/>
              </a:pPr>
              <a:t>18</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p:cNvSpPr>
          <p:nvPr/>
        </p:nvSpPr>
        <p:spPr bwMode="auto">
          <a:xfrm>
            <a:off x="555625" y="566738"/>
            <a:ext cx="8229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Rate Formula</a:t>
            </a:r>
            <a:endParaRPr lang="nl-NL" altLang="en-US" sz="3000">
              <a:solidFill>
                <a:srgbClr val="0039A6"/>
              </a:solidFill>
              <a:latin typeface="Century Gothic" pitchFamily="34" charset="0"/>
            </a:endParaRPr>
          </a:p>
        </p:txBody>
      </p:sp>
      <p:cxnSp>
        <p:nvCxnSpPr>
          <p:cNvPr id="3" name="Straight Connector 2"/>
          <p:cNvCxnSpPr/>
          <p:nvPr/>
        </p:nvCxnSpPr>
        <p:spPr>
          <a:xfrm>
            <a:off x="555625" y="11430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0" name="Rectangle 19"/>
          <p:cNvSpPr/>
          <p:nvPr/>
        </p:nvSpPr>
        <p:spPr>
          <a:xfrm>
            <a:off x="1042988" y="2143125"/>
            <a:ext cx="7554912" cy="2062163"/>
          </a:xfrm>
          <a:prstGeom prst="rect">
            <a:avLst/>
          </a:prstGeom>
        </p:spPr>
        <p:txBody>
          <a:bodyPr>
            <a:spAutoFit/>
          </a:bodyPr>
          <a:lstStyle/>
          <a:p>
            <a:pPr eaLnBrk="1" hangingPunct="1">
              <a:defRPr/>
            </a:pPr>
            <a:endParaRPr lang="en-US" altLang="en-US" dirty="0">
              <a:solidFill>
                <a:srgbClr val="000099"/>
              </a:solidFill>
              <a:latin typeface="Century Gothic" panose="020B0502020202020204" pitchFamily="34" charset="0"/>
              <a:cs typeface="Arial" panose="020B0604020202020204" pitchFamily="34" charset="0"/>
            </a:endParaRPr>
          </a:p>
          <a:p>
            <a:pPr marL="171450" indent="-171450" eaLnBrk="1" hangingPunct="1">
              <a:buFont typeface="Arial" panose="020B0604020202020204" pitchFamily="34" charset="0"/>
              <a:buChar char="•"/>
              <a:defRPr/>
            </a:pPr>
            <a:r>
              <a:rPr lang="en-US" altLang="en-US" sz="2200" dirty="0">
                <a:solidFill>
                  <a:srgbClr val="000099"/>
                </a:solidFill>
                <a:latin typeface="Century Gothic" panose="020B0502020202020204" pitchFamily="34" charset="0"/>
                <a:cs typeface="Arial" panose="020B0604020202020204" pitchFamily="34" charset="0"/>
              </a:rPr>
              <a:t>the number of cases of the illness or condition</a:t>
            </a:r>
          </a:p>
          <a:p>
            <a:pPr eaLnBrk="1" hangingPunct="1">
              <a:defRPr/>
            </a:pPr>
            <a:endParaRPr lang="en-US" altLang="en-US" sz="2200" dirty="0">
              <a:solidFill>
                <a:srgbClr val="000099"/>
              </a:solidFill>
              <a:latin typeface="Century Gothic" panose="020B0502020202020204" pitchFamily="34" charset="0"/>
              <a:cs typeface="Arial" panose="020B0604020202020204" pitchFamily="34" charset="0"/>
            </a:endParaRPr>
          </a:p>
          <a:p>
            <a:pPr marL="171450" indent="-171450" eaLnBrk="1" hangingPunct="1">
              <a:buFont typeface="Arial" panose="020B0604020202020204" pitchFamily="34" charset="0"/>
              <a:buChar char="•"/>
              <a:defRPr/>
            </a:pPr>
            <a:r>
              <a:rPr lang="en-US" altLang="en-US" sz="2200" dirty="0">
                <a:solidFill>
                  <a:srgbClr val="000099"/>
                </a:solidFill>
                <a:latin typeface="Century Gothic" panose="020B0502020202020204" pitchFamily="34" charset="0"/>
                <a:cs typeface="Arial" panose="020B0604020202020204" pitchFamily="34" charset="0"/>
              </a:rPr>
              <a:t>the size of the population at risk</a:t>
            </a:r>
          </a:p>
          <a:p>
            <a:pPr eaLnBrk="1" hangingPunct="1">
              <a:defRPr/>
            </a:pPr>
            <a:endParaRPr lang="en-US" altLang="en-US" sz="2200" dirty="0">
              <a:solidFill>
                <a:srgbClr val="000099"/>
              </a:solidFill>
              <a:latin typeface="Century Gothic" panose="020B0502020202020204" pitchFamily="34" charset="0"/>
              <a:cs typeface="Arial" panose="020B0604020202020204" pitchFamily="34" charset="0"/>
            </a:endParaRPr>
          </a:p>
          <a:p>
            <a:pPr marL="171450" indent="-171450" eaLnBrk="1" hangingPunct="1">
              <a:buFont typeface="Arial" panose="020B0604020202020204" pitchFamily="34" charset="0"/>
              <a:buChar char="•"/>
              <a:defRPr/>
            </a:pPr>
            <a:r>
              <a:rPr lang="en-US" altLang="en-US" sz="2200" dirty="0">
                <a:solidFill>
                  <a:srgbClr val="000099"/>
                </a:solidFill>
                <a:latin typeface="Century Gothic" panose="020B0502020202020204" pitchFamily="34" charset="0"/>
                <a:cs typeface="Arial" panose="020B0604020202020204" pitchFamily="34" charset="0"/>
              </a:rPr>
              <a:t>the period during which we are calculating the rate</a:t>
            </a:r>
          </a:p>
        </p:txBody>
      </p:sp>
      <p:sp>
        <p:nvSpPr>
          <p:cNvPr id="32773" name="Rectangle 22"/>
          <p:cNvSpPr>
            <a:spLocks noChangeArrowheads="1"/>
          </p:cNvSpPr>
          <p:nvPr/>
        </p:nvSpPr>
        <p:spPr bwMode="auto">
          <a:xfrm>
            <a:off x="966788" y="1311275"/>
            <a:ext cx="7407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0099"/>
                </a:solidFill>
                <a:latin typeface="Century Gothic" pitchFamily="34" charset="0"/>
              </a:rPr>
              <a:t>To calculate a rate, we first need to determine the frequency of disease, which includes </a:t>
            </a:r>
          </a:p>
        </p:txBody>
      </p:sp>
      <p:sp>
        <p:nvSpPr>
          <p:cNvPr id="32774"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388EAB9F-9AEF-4193-BE9E-C16F5ECACF86}" type="slidenum">
              <a:rPr lang="en-US" altLang="en-US" sz="1400">
                <a:solidFill>
                  <a:srgbClr val="0039A6"/>
                </a:solidFill>
                <a:latin typeface="Myriad Web Pro" charset="0"/>
              </a:rPr>
              <a:pPr algn="r" eaLnBrk="1" hangingPunct="1">
                <a:spcBef>
                  <a:spcPct val="0"/>
                </a:spcBef>
                <a:buFontTx/>
                <a:buNone/>
              </a:pPr>
              <a:t>19</a:t>
            </a:fld>
            <a:endParaRPr lang="en-US" altLang="en-US" sz="1400">
              <a:solidFill>
                <a:srgbClr val="0039A6"/>
              </a:solidFill>
              <a:latin typeface="Myriad Web Pro" charset="0"/>
            </a:endParaRPr>
          </a:p>
        </p:txBody>
      </p:sp>
      <p:pic>
        <p:nvPicPr>
          <p:cNvPr id="32779" name="Picture 11" descr="Formula for calculating rates: Rate (%) equals the number of cases divided by the population at risk times 100." title="Formula for Calculating Rates"/>
          <p:cNvPicPr>
            <a:picLocks noChangeAspect="1" noChangeArrowheads="1"/>
          </p:cNvPicPr>
          <p:nvPr/>
        </p:nvPicPr>
        <p:blipFill>
          <a:blip r:embed="rId3"/>
          <a:srcRect/>
          <a:stretch>
            <a:fillRect/>
          </a:stretch>
        </p:blipFill>
        <p:spPr bwMode="auto">
          <a:xfrm>
            <a:off x="2198688" y="4603750"/>
            <a:ext cx="4754562"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
          <p:cNvSpPr txBox="1">
            <a:spLocks/>
          </p:cNvSpPr>
          <p:nvPr/>
        </p:nvSpPr>
        <p:spPr>
          <a:xfrm>
            <a:off x="1185093" y="2438400"/>
            <a:ext cx="6783338" cy="3200400"/>
          </a:xfrm>
          <a:prstGeom prst="rect">
            <a:avLst/>
          </a:prstGeom>
        </p:spPr>
        <p:txBody>
          <a:bodyPr>
            <a:scene3d>
              <a:camera prst="orthographicFront"/>
              <a:lightRig rig="soft" dir="t">
                <a:rot lat="0" lon="0" rev="10800000"/>
              </a:lightRig>
            </a:scene3d>
            <a:sp3d>
              <a:bevelT w="27940" h="12700"/>
              <a:contourClr>
                <a:srgbClr val="DDDDDD"/>
              </a:contourClr>
            </a:sp3d>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A Public Health Approach</a:t>
            </a: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What Is Epidemiology?</a:t>
            </a:r>
            <a:endParaRPr lang="en-US" b="0" spc="150" dirty="0">
              <a:ln w="11430"/>
              <a:solidFill>
                <a:srgbClr val="0039A6"/>
              </a:solidFill>
              <a:latin typeface="Century Gothic" panose="020B0502020202020204" pitchFamily="34" charset="0"/>
            </a:endParaRP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Key Concepts and Terms</a:t>
            </a: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Calculating Rates</a:t>
            </a: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Approach and Methodology</a:t>
            </a: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Data Sources and Study Design</a:t>
            </a:r>
          </a:p>
          <a:p>
            <a:pPr marL="457200" indent="-457200" fontAlgn="auto">
              <a:spcAft>
                <a:spcPts val="0"/>
              </a:spcAft>
              <a:buClr>
                <a:srgbClr val="0043A6"/>
              </a:buClr>
              <a:buSzPct val="100000"/>
              <a:buFont typeface="+mj-lt"/>
              <a:buAutoNum type="arabicPeriod"/>
              <a:defRPr/>
            </a:pPr>
            <a:r>
              <a:rPr lang="en-US" b="0" spc="150" dirty="0" smtClean="0">
                <a:ln w="11430"/>
                <a:solidFill>
                  <a:srgbClr val="0039A6"/>
                </a:solidFill>
                <a:latin typeface="Century Gothic" panose="020B0502020202020204" pitchFamily="34" charset="0"/>
              </a:rPr>
              <a:t>Investigating an Outbreak</a:t>
            </a:r>
          </a:p>
        </p:txBody>
      </p:sp>
      <p:sp>
        <p:nvSpPr>
          <p:cNvPr id="13" name="Content Placeholder 1"/>
          <p:cNvSpPr txBox="1">
            <a:spLocks/>
          </p:cNvSpPr>
          <p:nvPr/>
        </p:nvSpPr>
        <p:spPr>
          <a:xfrm>
            <a:off x="1237154" y="1685709"/>
            <a:ext cx="6783339" cy="676491"/>
          </a:xfrm>
          <a:prstGeom prst="rect">
            <a:avLst/>
          </a:prstGeom>
        </p:spPr>
        <p:txBody>
          <a:bodyPr>
            <a:scene3d>
              <a:camera prst="orthographicFront"/>
              <a:lightRig rig="soft" dir="t">
                <a:rot lat="0" lon="0" rev="10800000"/>
              </a:lightRig>
            </a:scene3d>
            <a:sp3d>
              <a:bevelT w="27940" h="12700"/>
              <a:contourClr>
                <a:srgbClr val="DDDDDD"/>
              </a:contourClr>
            </a:sp3d>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pitchFamily="2" charset="2"/>
              <a:buNone/>
              <a:defRPr/>
            </a:pPr>
            <a:r>
              <a:rPr lang="en-US" sz="2800" b="0" spc="150" dirty="0" smtClean="0">
                <a:ln w="11430"/>
                <a:solidFill>
                  <a:srgbClr val="0039A6"/>
                </a:solidFill>
                <a:latin typeface="Century Gothic" panose="020B0502020202020204" pitchFamily="34" charset="0"/>
              </a:rPr>
              <a:t>Introduction to Epidemiology</a:t>
            </a:r>
          </a:p>
        </p:txBody>
      </p:sp>
      <p:cxnSp>
        <p:nvCxnSpPr>
          <p:cNvPr id="16" name="Straight Connector 15"/>
          <p:cNvCxnSpPr/>
          <p:nvPr/>
        </p:nvCxnSpPr>
        <p:spPr>
          <a:xfrm>
            <a:off x="555625" y="14732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6" name="Content Placeholder 1"/>
          <p:cNvSpPr txBox="1">
            <a:spLocks/>
          </p:cNvSpPr>
          <p:nvPr/>
        </p:nvSpPr>
        <p:spPr>
          <a:xfrm>
            <a:off x="2133600" y="796900"/>
            <a:ext cx="4572000" cy="676300"/>
          </a:xfrm>
          <a:prstGeom prst="rect">
            <a:avLst/>
          </a:prstGeom>
        </p:spPr>
        <p:txBody>
          <a:bodyPr>
            <a:scene3d>
              <a:camera prst="orthographicFront"/>
              <a:lightRig rig="soft" dir="t">
                <a:rot lat="0" lon="0" rev="10800000"/>
              </a:lightRig>
            </a:scene3d>
            <a:sp3d>
              <a:bevelT w="27940" h="12700"/>
              <a:contourClr>
                <a:srgbClr val="DDDDDD"/>
              </a:contourClr>
            </a:sp3d>
          </a:bodyPr>
          <a:lstStyle>
            <a:lvl1pPr marL="342900" indent="-342900" algn="l" defTabSz="914400" rtl="0" eaLnBrk="1" latinLnBrk="0" hangingPunct="1">
              <a:spcBef>
                <a:spcPct val="20000"/>
              </a:spcBef>
              <a:buClr>
                <a:schemeClr val="tx1"/>
              </a:buClr>
              <a:buSzPct val="70000"/>
              <a:buFont typeface="Wingdings" pitchFamily="2" charset="2"/>
              <a:buChar char="q"/>
              <a:defRPr sz="2400" b="1" kern="1200" baseline="0">
                <a:solidFill>
                  <a:schemeClr val="bg2"/>
                </a:solidFill>
                <a:latin typeface="+mn-lt"/>
                <a:ea typeface="+mn-ea"/>
                <a:cs typeface="+mn-cs"/>
              </a:defRPr>
            </a:lvl1pPr>
            <a:lvl2pPr marL="742950" indent="-285750" algn="l" defTabSz="914400" rtl="0" eaLnBrk="1" latinLnBrk="0" hangingPunct="1">
              <a:spcBef>
                <a:spcPct val="20000"/>
              </a:spcBef>
              <a:buClr>
                <a:schemeClr val="tx1"/>
              </a:buClr>
              <a:buSzPct val="100000"/>
              <a:buFont typeface="Wingdings" pitchFamily="2" charset="2"/>
              <a:buChar char="§"/>
              <a:defRPr sz="2000" i="0" u="none" kern="1200">
                <a:solidFill>
                  <a:schemeClr val="bg2"/>
                </a:solidFill>
                <a:latin typeface="+mn-lt"/>
                <a:ea typeface="+mn-ea"/>
                <a:cs typeface="+mn-cs"/>
              </a:defRPr>
            </a:lvl2pPr>
            <a:lvl3pPr marL="1143000" indent="-228600" algn="l" defTabSz="914400" rtl="0" eaLnBrk="1" latinLnBrk="0" hangingPunct="1">
              <a:spcBef>
                <a:spcPct val="20000"/>
              </a:spcBef>
              <a:buClr>
                <a:schemeClr val="tx1"/>
              </a:buClr>
              <a:buSzPct val="100000"/>
              <a:buFont typeface="Arial" pitchFamily="34" charset="0"/>
              <a:buChar char="•"/>
              <a:defRPr sz="1800" i="0" kern="1200">
                <a:solidFill>
                  <a:schemeClr val="bg2"/>
                </a:solidFill>
                <a:latin typeface="+mn-lt"/>
                <a:ea typeface="+mn-ea"/>
                <a:cs typeface="+mn-cs"/>
              </a:defRPr>
            </a:lvl3pPr>
            <a:lvl4pPr marL="1600200" indent="-228600" algn="l" defTabSz="914400" rtl="0" eaLnBrk="1" latinLnBrk="0" hangingPunct="1">
              <a:spcBef>
                <a:spcPct val="20000"/>
              </a:spcBef>
              <a:buClr>
                <a:schemeClr val="tx1"/>
              </a:buClr>
              <a:buSzPct val="70000"/>
              <a:buFont typeface="Courier New" pitchFamily="49" charset="0"/>
              <a:buChar char="o"/>
              <a:defRPr sz="1800" i="0" kern="1200" baseline="0">
                <a:solidFill>
                  <a:schemeClr val="bg2"/>
                </a:solidFill>
                <a:latin typeface="+mn-lt"/>
                <a:ea typeface="+mn-ea"/>
                <a:cs typeface="+mn-cs"/>
              </a:defRPr>
            </a:lvl4pPr>
            <a:lvl5pPr marL="2057400" indent="-228600" algn="l" defTabSz="914400" rtl="0" eaLnBrk="1" latinLnBrk="0" hangingPunct="1">
              <a:spcBef>
                <a:spcPct val="20000"/>
              </a:spcBef>
              <a:buClr>
                <a:schemeClr val="tx1"/>
              </a:buClr>
              <a:buSzPct val="70000"/>
              <a:buFont typeface="Arial" pitchFamily="34" charset="0"/>
              <a:buChar char="•"/>
              <a:defRPr sz="1800" i="0" kern="1200">
                <a:solidFill>
                  <a:schemeClr val="bg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fontAlgn="auto">
              <a:spcAft>
                <a:spcPts val="0"/>
              </a:spcAft>
              <a:buFont typeface="Wingdings" pitchFamily="2" charset="2"/>
              <a:buNone/>
              <a:defRPr/>
            </a:pPr>
            <a:r>
              <a:rPr lang="en-US" sz="3000" b="0" spc="150" dirty="0" smtClean="0">
                <a:ln w="11430"/>
                <a:solidFill>
                  <a:srgbClr val="0039A6"/>
                </a:solidFill>
                <a:latin typeface="Century Gothic" panose="020B0502020202020204" pitchFamily="34" charset="0"/>
              </a:rPr>
              <a:t>Course Topics</a:t>
            </a:r>
          </a:p>
        </p:txBody>
      </p:sp>
      <p:sp>
        <p:nvSpPr>
          <p:cNvPr id="1536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804521D-A288-46A9-8DDB-36B2DA105825}" type="slidenum">
              <a:rPr lang="en-US" altLang="en-US" sz="1400">
                <a:solidFill>
                  <a:srgbClr val="0039A6"/>
                </a:solidFill>
                <a:latin typeface="Myriad Web Pro" charset="0"/>
              </a:rPr>
              <a:pPr algn="r" eaLnBrk="1" hangingPunct="1">
                <a:spcBef>
                  <a:spcPct val="0"/>
                </a:spcBef>
                <a:buFontTx/>
                <a:buNone/>
              </a:pPr>
              <a:t>2</a:t>
            </a:fld>
            <a:endParaRPr lang="en-US" altLang="en-US" sz="1400">
              <a:solidFill>
                <a:srgbClr val="0039A6"/>
              </a:solidFill>
              <a:latin typeface="Myriad Web Pro" charset="0"/>
            </a:endParaRPr>
          </a:p>
        </p:txBody>
      </p:sp>
      <p:sp>
        <p:nvSpPr>
          <p:cNvPr id="7" name="Content Placeholder 1"/>
          <p:cNvSpPr txBox="1">
            <a:spLocks/>
          </p:cNvSpPr>
          <p:nvPr/>
        </p:nvSpPr>
        <p:spPr>
          <a:xfrm>
            <a:off x="1387475" y="2668588"/>
            <a:ext cx="6783388" cy="742950"/>
          </a:xfrm>
          <a:prstGeom prst="rect">
            <a:avLst/>
          </a:prstGeom>
        </p:spPr>
        <p:txBody>
          <a:bodyPr>
            <a:sp3d>
              <a:bevelT w="27940" h="12700"/>
              <a:contourClr>
                <a:srgbClr val="DDDDDD"/>
              </a:contourClr>
            </a:sp3d>
          </a:bodyPr>
          <a:lstStyle>
            <a:lvl1pPr marL="342900" indent="-342900"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lnSpc>
                <a:spcPct val="150000"/>
              </a:lnSpc>
              <a:buClr>
                <a:srgbClr val="0043A6"/>
              </a:buClr>
              <a:buFont typeface="Wingdings" pitchFamily="2" charset="2"/>
              <a:buChar char="q"/>
              <a:defRPr/>
            </a:pPr>
            <a:endParaRPr lang="en-US" altLang="en-US" sz="2400" dirty="0" smtClean="0">
              <a:solidFill>
                <a:srgbClr val="0039A6"/>
              </a:solidFill>
              <a:latin typeface="Century Gothic"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57200" y="323850"/>
            <a:ext cx="8229600" cy="1143000"/>
          </a:xfrm>
        </p:spPr>
        <p:txBody>
          <a:bodyPr/>
          <a:lstStyle/>
          <a:p>
            <a:pPr eaLnBrk="1" hangingPunct="1"/>
            <a:r>
              <a:rPr lang="en-US" altLang="en-US" sz="3000" smtClean="0">
                <a:solidFill>
                  <a:srgbClr val="003AA6"/>
                </a:solidFill>
                <a:latin typeface="Century Gothic" pitchFamily="34" charset="0"/>
              </a:rPr>
              <a:t>Scenario: Unexplained Pneumonia</a:t>
            </a:r>
            <a:endParaRPr lang="nl-NL" altLang="en-US" sz="3000" smtClean="0">
              <a:solidFill>
                <a:srgbClr val="003AA6"/>
              </a:solidFill>
              <a:latin typeface="Century Gothic" pitchFamily="34" charset="0"/>
            </a:endParaRPr>
          </a:p>
        </p:txBody>
      </p:sp>
      <p:cxnSp>
        <p:nvCxnSpPr>
          <p:cNvPr id="35" name="Straight Connector 34"/>
          <p:cNvCxnSpPr/>
          <p:nvPr/>
        </p:nvCxnSpPr>
        <p:spPr>
          <a:xfrm>
            <a:off x="555625" y="1323975"/>
            <a:ext cx="8042275" cy="0"/>
          </a:xfrm>
          <a:prstGeom prst="line">
            <a:avLst/>
          </a:prstGeom>
          <a:ln>
            <a:solidFill>
              <a:srgbClr val="0036A6"/>
            </a:solidFill>
          </a:ln>
          <a:effectLst/>
        </p:spPr>
        <p:style>
          <a:lnRef idx="2">
            <a:schemeClr val="dk1"/>
          </a:lnRef>
          <a:fillRef idx="0">
            <a:schemeClr val="dk1"/>
          </a:fillRef>
          <a:effectRef idx="1">
            <a:schemeClr val="dk1"/>
          </a:effectRef>
          <a:fontRef idx="minor">
            <a:schemeClr val="tx1"/>
          </a:fontRef>
        </p:style>
      </p:cxnSp>
      <p:cxnSp>
        <p:nvCxnSpPr>
          <p:cNvPr id="36" name="Straight Connector 35"/>
          <p:cNvCxnSpPr>
            <a:stCxn id="38" idx="1"/>
          </p:cNvCxnSpPr>
          <p:nvPr/>
        </p:nvCxnSpPr>
        <p:spPr>
          <a:xfrm>
            <a:off x="566738" y="3884613"/>
            <a:ext cx="8145462" cy="0"/>
          </a:xfrm>
          <a:prstGeom prst="line">
            <a:avLst/>
          </a:prstGeom>
          <a:ln>
            <a:solidFill>
              <a:srgbClr val="000099"/>
            </a:solidFill>
          </a:ln>
        </p:spPr>
        <p:style>
          <a:lnRef idx="2">
            <a:schemeClr val="accent3"/>
          </a:lnRef>
          <a:fillRef idx="0">
            <a:schemeClr val="accent3"/>
          </a:fillRef>
          <a:effectRef idx="1">
            <a:schemeClr val="accent3"/>
          </a:effectRef>
          <a:fontRef idx="minor">
            <a:schemeClr val="tx1"/>
          </a:fontRef>
        </p:style>
      </p:cxnSp>
      <p:sp>
        <p:nvSpPr>
          <p:cNvPr id="37" name="Rectangle 36"/>
          <p:cNvSpPr/>
          <p:nvPr/>
        </p:nvSpPr>
        <p:spPr>
          <a:xfrm>
            <a:off x="502468" y="3561272"/>
            <a:ext cx="1806527" cy="648105"/>
          </a:xfrm>
          <a:prstGeom prst="rect">
            <a:avLst/>
          </a:prstGeom>
          <a:solidFill>
            <a:srgbClr val="0039A6"/>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38" name="TextBox 37"/>
          <p:cNvSpPr txBox="1"/>
          <p:nvPr/>
        </p:nvSpPr>
        <p:spPr>
          <a:xfrm>
            <a:off x="566738" y="3694113"/>
            <a:ext cx="1676400" cy="381000"/>
          </a:xfrm>
          <a:prstGeom prst="rect">
            <a:avLst/>
          </a:prstGeom>
          <a:noFill/>
        </p:spPr>
        <p:txBody>
          <a:bodyPr>
            <a:spAutoFit/>
          </a:bodyPr>
          <a:lstStyle/>
          <a:p>
            <a:pPr algn="ctr" eaLnBrk="1" fontAlgn="auto" hangingPunct="1">
              <a:spcBef>
                <a:spcPts val="0"/>
              </a:spcBef>
              <a:spcAft>
                <a:spcPts val="0"/>
              </a:spcAft>
              <a:defRPr/>
            </a:pPr>
            <a:r>
              <a:rPr lang="en-US" dirty="0">
                <a:solidFill>
                  <a:schemeClr val="bg1">
                    <a:lumMod val="95000"/>
                  </a:schemeClr>
                </a:solidFill>
                <a:effectLst>
                  <a:outerShdw blurRad="38100" dist="38100" dir="2700000" algn="tl">
                    <a:srgbClr val="000000">
                      <a:alpha val="43137"/>
                    </a:srgbClr>
                  </a:outerShdw>
                </a:effectLst>
                <a:latin typeface="Century Gothic" panose="020B0502020202020204" pitchFamily="34" charset="0"/>
                <a:cs typeface="+mn-cs"/>
              </a:rPr>
              <a:t>July 21–24</a:t>
            </a:r>
          </a:p>
        </p:txBody>
      </p:sp>
      <p:sp>
        <p:nvSpPr>
          <p:cNvPr id="39" name="Rectangle 38"/>
          <p:cNvSpPr/>
          <p:nvPr/>
        </p:nvSpPr>
        <p:spPr>
          <a:xfrm>
            <a:off x="2515749" y="3563046"/>
            <a:ext cx="1929618" cy="646331"/>
          </a:xfrm>
          <a:prstGeom prst="rect">
            <a:avLst/>
          </a:prstGeom>
          <a:solidFill>
            <a:srgbClr val="0039A6"/>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40" name="TextBox 39"/>
          <p:cNvSpPr txBox="1"/>
          <p:nvPr/>
        </p:nvSpPr>
        <p:spPr>
          <a:xfrm>
            <a:off x="2514600" y="3702050"/>
            <a:ext cx="1981200" cy="368300"/>
          </a:xfrm>
          <a:prstGeom prst="rect">
            <a:avLst/>
          </a:prstGeom>
          <a:noFill/>
        </p:spPr>
        <p:txBody>
          <a:bodyPr>
            <a:spAutoFit/>
          </a:bodyPr>
          <a:lstStyle/>
          <a:p>
            <a:pPr algn="ctr" eaLnBrk="1" fontAlgn="auto" hangingPunct="1">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Century Gothic" panose="020B0502020202020204" pitchFamily="34" charset="0"/>
                <a:cs typeface="+mn-cs"/>
              </a:rPr>
              <a:t>July 26–Aug 1</a:t>
            </a:r>
          </a:p>
        </p:txBody>
      </p:sp>
      <p:sp>
        <p:nvSpPr>
          <p:cNvPr id="42" name="Rectangle 41"/>
          <p:cNvSpPr/>
          <p:nvPr/>
        </p:nvSpPr>
        <p:spPr>
          <a:xfrm>
            <a:off x="4649960" y="3561273"/>
            <a:ext cx="1929618" cy="607842"/>
          </a:xfrm>
          <a:prstGeom prst="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43" name="TextBox 42"/>
          <p:cNvSpPr txBox="1"/>
          <p:nvPr/>
        </p:nvSpPr>
        <p:spPr>
          <a:xfrm>
            <a:off x="4648200" y="3563047"/>
            <a:ext cx="1981200" cy="646331"/>
          </a:xfrm>
          <a:prstGeom prst="rect">
            <a:avLst/>
          </a:prstGeom>
          <a:solidFill>
            <a:srgbClr val="0039A6"/>
          </a:solidFill>
          <a:effectLst/>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August 2</a:t>
            </a:r>
          </a:p>
          <a:p>
            <a:pPr algn="ctr" eaLnBrk="1" fontAlgn="auto" hangingPunct="1">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(Morning)</a:t>
            </a:r>
          </a:p>
        </p:txBody>
      </p:sp>
      <p:sp>
        <p:nvSpPr>
          <p:cNvPr id="45" name="TextBox 44"/>
          <p:cNvSpPr txBox="1"/>
          <p:nvPr/>
        </p:nvSpPr>
        <p:spPr>
          <a:xfrm>
            <a:off x="6858000" y="3563047"/>
            <a:ext cx="1909103" cy="646331"/>
          </a:xfrm>
          <a:prstGeom prst="rect">
            <a:avLst/>
          </a:prstGeom>
          <a:solidFill>
            <a:srgbClr val="0039A6"/>
          </a:solidFill>
          <a:effectLst/>
        </p:spPr>
        <p:style>
          <a:lnRef idx="0">
            <a:schemeClr val="accent3"/>
          </a:lnRef>
          <a:fillRef idx="3">
            <a:schemeClr val="accent3"/>
          </a:fillRef>
          <a:effectRef idx="3">
            <a:schemeClr val="accent3"/>
          </a:effectRef>
          <a:fontRef idx="minor">
            <a:schemeClr val="lt1"/>
          </a:fontRef>
        </p:style>
        <p:txBody>
          <a:bodyPr>
            <a:spAutoFit/>
          </a:bodyPr>
          <a:lstStyle/>
          <a:p>
            <a:pPr algn="ctr" eaLnBrk="1" fontAlgn="auto" hangingPunct="1">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August 2</a:t>
            </a:r>
          </a:p>
          <a:p>
            <a:pPr algn="ctr" eaLnBrk="1" fontAlgn="auto" hangingPunct="1">
              <a:spcBef>
                <a:spcPts val="0"/>
              </a:spcBef>
              <a:spcAft>
                <a:spcPts val="0"/>
              </a:spcAft>
              <a:defRPr/>
            </a:pPr>
            <a:r>
              <a:rPr lang="en-US" dirty="0">
                <a:solidFill>
                  <a:schemeClr val="bg1"/>
                </a:solidFill>
                <a:effectLst>
                  <a:outerShdw blurRad="38100" dist="38100" dir="2700000" algn="tl">
                    <a:srgbClr val="000000">
                      <a:alpha val="43137"/>
                    </a:srgbClr>
                  </a:outerShdw>
                </a:effectLst>
                <a:latin typeface="Century Gothic" panose="020B0502020202020204" pitchFamily="34" charset="0"/>
              </a:rPr>
              <a:t>(Evening)</a:t>
            </a:r>
          </a:p>
        </p:txBody>
      </p:sp>
      <p:sp>
        <p:nvSpPr>
          <p:cNvPr id="46" name="TextBox 45"/>
          <p:cNvSpPr txBox="1">
            <a:spLocks noChangeArrowheads="1"/>
          </p:cNvSpPr>
          <p:nvPr/>
        </p:nvSpPr>
        <p:spPr bwMode="auto">
          <a:xfrm>
            <a:off x="344488" y="1714500"/>
            <a:ext cx="21224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36A6"/>
                </a:solidFill>
                <a:latin typeface="Century Gothic" pitchFamily="34" charset="0"/>
              </a:rPr>
              <a:t>American Legion Convention, </a:t>
            </a:r>
          </a:p>
          <a:p>
            <a:pPr algn="ctr" eaLnBrk="1" hangingPunct="1">
              <a:spcBef>
                <a:spcPct val="0"/>
              </a:spcBef>
              <a:buFontTx/>
              <a:buNone/>
            </a:pPr>
            <a:r>
              <a:rPr lang="en-US" altLang="en-US" sz="1800">
                <a:solidFill>
                  <a:srgbClr val="0036A6"/>
                </a:solidFill>
                <a:latin typeface="Century Gothic" pitchFamily="34" charset="0"/>
              </a:rPr>
              <a:t>Philadelphia, Pennsylvania</a:t>
            </a:r>
          </a:p>
        </p:txBody>
      </p:sp>
      <p:sp>
        <p:nvSpPr>
          <p:cNvPr id="47" name="TextBox 46"/>
          <p:cNvSpPr txBox="1">
            <a:spLocks noChangeArrowheads="1"/>
          </p:cNvSpPr>
          <p:nvPr/>
        </p:nvSpPr>
        <p:spPr bwMode="auto">
          <a:xfrm>
            <a:off x="2419350" y="4813300"/>
            <a:ext cx="21209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36A6"/>
                </a:solidFill>
                <a:latin typeface="Century Gothic" pitchFamily="34" charset="0"/>
              </a:rPr>
              <a:t>18 deaths reported among conventioneers</a:t>
            </a:r>
          </a:p>
        </p:txBody>
      </p:sp>
      <p:sp>
        <p:nvSpPr>
          <p:cNvPr id="48" name="TextBox 47"/>
          <p:cNvSpPr txBox="1">
            <a:spLocks noChangeArrowheads="1"/>
          </p:cNvSpPr>
          <p:nvPr/>
        </p:nvSpPr>
        <p:spPr bwMode="auto">
          <a:xfrm>
            <a:off x="3421063" y="1743075"/>
            <a:ext cx="518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36A6"/>
                </a:solidFill>
                <a:latin typeface="Century Gothic" pitchFamily="34" charset="0"/>
              </a:rPr>
              <a:t>Health care provider at a veterans’ hospital in Philadelphia calls CDC to report cases</a:t>
            </a:r>
            <a:br>
              <a:rPr lang="en-US" altLang="en-US" sz="1800">
                <a:solidFill>
                  <a:srgbClr val="0036A6"/>
                </a:solidFill>
                <a:latin typeface="Century Gothic" pitchFamily="34" charset="0"/>
              </a:rPr>
            </a:br>
            <a:r>
              <a:rPr lang="en-US" altLang="en-US" sz="1800">
                <a:solidFill>
                  <a:srgbClr val="0036A6"/>
                </a:solidFill>
                <a:latin typeface="Century Gothic" pitchFamily="34" charset="0"/>
              </a:rPr>
              <a:t>of severe respiratory illness among attendees of the American Legion Convention </a:t>
            </a:r>
          </a:p>
        </p:txBody>
      </p:sp>
      <p:sp>
        <p:nvSpPr>
          <p:cNvPr id="49" name="TextBox 48"/>
          <p:cNvSpPr txBox="1">
            <a:spLocks noChangeArrowheads="1"/>
          </p:cNvSpPr>
          <p:nvPr/>
        </p:nvSpPr>
        <p:spPr bwMode="auto">
          <a:xfrm>
            <a:off x="6834188" y="4813300"/>
            <a:ext cx="21224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800">
                <a:solidFill>
                  <a:srgbClr val="0039A6"/>
                </a:solidFill>
                <a:latin typeface="Century Gothic" pitchFamily="34" charset="0"/>
              </a:rPr>
              <a:t>71 additional cases reported</a:t>
            </a:r>
          </a:p>
        </p:txBody>
      </p:sp>
      <p:cxnSp>
        <p:nvCxnSpPr>
          <p:cNvPr id="6" name="Straight Connector 5"/>
          <p:cNvCxnSpPr/>
          <p:nvPr/>
        </p:nvCxnSpPr>
        <p:spPr>
          <a:xfrm>
            <a:off x="1404938" y="2914650"/>
            <a:ext cx="0" cy="538163"/>
          </a:xfrm>
          <a:prstGeom prst="line">
            <a:avLst/>
          </a:prstGeom>
          <a:ln w="22225">
            <a:solidFill>
              <a:srgbClr val="0036A6"/>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479800" y="4308475"/>
            <a:ext cx="0" cy="538163"/>
          </a:xfrm>
          <a:prstGeom prst="line">
            <a:avLst/>
          </a:prstGeom>
          <a:ln w="22225">
            <a:solidFill>
              <a:srgbClr val="0036A6"/>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5715000" y="2914650"/>
            <a:ext cx="0" cy="538163"/>
          </a:xfrm>
          <a:prstGeom prst="line">
            <a:avLst/>
          </a:prstGeom>
          <a:ln w="22225">
            <a:solidFill>
              <a:srgbClr val="0036A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7894638" y="4275138"/>
            <a:ext cx="0" cy="538162"/>
          </a:xfrm>
          <a:prstGeom prst="line">
            <a:avLst/>
          </a:prstGeom>
          <a:ln w="22225">
            <a:solidFill>
              <a:srgbClr val="0036A6"/>
            </a:solidFill>
          </a:ln>
        </p:spPr>
        <p:style>
          <a:lnRef idx="1">
            <a:schemeClr val="accent1"/>
          </a:lnRef>
          <a:fillRef idx="0">
            <a:schemeClr val="accent1"/>
          </a:fillRef>
          <a:effectRef idx="0">
            <a:schemeClr val="accent1"/>
          </a:effectRef>
          <a:fontRef idx="minor">
            <a:schemeClr val="tx1"/>
          </a:fontRef>
        </p:style>
      </p:cxnSp>
      <p:sp>
        <p:nvSpPr>
          <p:cNvPr id="33822" name="TextBox 1"/>
          <p:cNvSpPr txBox="1">
            <a:spLocks noChangeArrowheads="1"/>
          </p:cNvSpPr>
          <p:nvPr/>
        </p:nvSpPr>
        <p:spPr bwMode="auto">
          <a:xfrm>
            <a:off x="325438" y="6029325"/>
            <a:ext cx="7467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39A6"/>
                </a:solidFill>
                <a:latin typeface="Arial" charset="0"/>
              </a:rPr>
              <a:t>Fraser DW, Tsai, T, Orenstein W, et al. Legionnaires’ disease: description of an epidemic of pneumonia. New Engl J Med 1977;297:1189–97.</a:t>
            </a:r>
          </a:p>
        </p:txBody>
      </p:sp>
      <p:sp>
        <p:nvSpPr>
          <p:cNvPr id="3382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8942789F-69C9-4C25-9FC8-DD3D630A7BA5}" type="slidenum">
              <a:rPr lang="en-US" altLang="en-US" sz="1400">
                <a:solidFill>
                  <a:srgbClr val="0039A6"/>
                </a:solidFill>
                <a:latin typeface="Myriad Web Pro" charset="0"/>
              </a:rPr>
              <a:pPr algn="r" eaLnBrk="1" hangingPunct="1">
                <a:spcBef>
                  <a:spcPct val="0"/>
                </a:spcBef>
                <a:buFontTx/>
                <a:buNone/>
              </a:pPr>
              <a:t>20</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Box 49"/>
          <p:cNvSpPr txBox="1">
            <a:spLocks noChangeArrowheads="1"/>
          </p:cNvSpPr>
          <p:nvPr/>
        </p:nvSpPr>
        <p:spPr bwMode="auto">
          <a:xfrm>
            <a:off x="320675" y="6137275"/>
            <a:ext cx="76803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39A6"/>
                </a:solidFill>
                <a:latin typeface="Arial" charset="0"/>
              </a:rPr>
              <a:t>Fraser DW, Tsai, T, Orenstein W, et al. Legionnaires’ disease: description of an epidemic of pneumonia. New Engl J Med 1977;297:1189–97.</a:t>
            </a:r>
          </a:p>
        </p:txBody>
      </p:sp>
      <p:sp>
        <p:nvSpPr>
          <p:cNvPr id="34819" name="Title 1"/>
          <p:cNvSpPr txBox="1">
            <a:spLocks/>
          </p:cNvSpPr>
          <p:nvPr/>
        </p:nvSpPr>
        <p:spPr bwMode="auto">
          <a:xfrm>
            <a:off x="476250" y="657225"/>
            <a:ext cx="82296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Legionnaires’ Disease, by Age Group</a:t>
            </a:r>
            <a:endParaRPr lang="nl-NL" altLang="en-US" sz="3000">
              <a:solidFill>
                <a:srgbClr val="003AA6"/>
              </a:solidFill>
              <a:latin typeface="Century Gothic" pitchFamily="34" charset="0"/>
            </a:endParaRPr>
          </a:p>
        </p:txBody>
      </p:sp>
      <p:cxnSp>
        <p:nvCxnSpPr>
          <p:cNvPr id="52" name="Straight Connector 51"/>
          <p:cNvCxnSpPr/>
          <p:nvPr/>
        </p:nvCxnSpPr>
        <p:spPr>
          <a:xfrm>
            <a:off x="555625" y="1323975"/>
            <a:ext cx="8042275" cy="0"/>
          </a:xfrm>
          <a:prstGeom prst="line">
            <a:avLst/>
          </a:prstGeom>
          <a:ln>
            <a:solidFill>
              <a:srgbClr val="0036A6"/>
            </a:solidFill>
          </a:ln>
          <a:effectLst/>
        </p:spPr>
        <p:style>
          <a:lnRef idx="2">
            <a:schemeClr val="dk1"/>
          </a:lnRef>
          <a:fillRef idx="0">
            <a:schemeClr val="dk1"/>
          </a:fillRef>
          <a:effectRef idx="1">
            <a:schemeClr val="dk1"/>
          </a:effectRef>
          <a:fontRef idx="minor">
            <a:schemeClr val="tx1"/>
          </a:fontRef>
        </p:style>
      </p:cxnSp>
      <p:graphicFrame>
        <p:nvGraphicFramePr>
          <p:cNvPr id="2" name="Table 1" descr="Legionnaire's disease by age group." title="Legionnaire's Disease by Age"/>
          <p:cNvGraphicFramePr>
            <a:graphicFrameLocks noGrp="1"/>
          </p:cNvGraphicFramePr>
          <p:nvPr/>
        </p:nvGraphicFramePr>
        <p:xfrm>
          <a:off x="1514475" y="3055938"/>
          <a:ext cx="6096000" cy="2590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a:r>
                        <a:rPr lang="en-US" dirty="0" smtClean="0">
                          <a:latin typeface="Century Gothic" panose="020B0502020202020204" pitchFamily="34" charset="0"/>
                        </a:rPr>
                        <a:t>Age (yrs)</a:t>
                      </a:r>
                      <a:endParaRPr lang="en-US" dirty="0">
                        <a:latin typeface="Century Gothic" panose="020B0502020202020204" pitchFamily="34" charset="0"/>
                      </a:endParaRPr>
                    </a:p>
                  </a:txBody>
                  <a:tcPr>
                    <a:solidFill>
                      <a:srgbClr val="0039A6"/>
                    </a:solidFill>
                  </a:tcPr>
                </a:tc>
                <a:tc>
                  <a:txBody>
                    <a:bodyPr/>
                    <a:lstStyle/>
                    <a:p>
                      <a:pPr algn="ctr"/>
                      <a:r>
                        <a:rPr lang="en-US" dirty="0" smtClean="0">
                          <a:latin typeface="Century Gothic" panose="020B0502020202020204" pitchFamily="34" charset="0"/>
                        </a:rPr>
                        <a:t>Sick</a:t>
                      </a:r>
                      <a:endParaRPr lang="en-US" dirty="0">
                        <a:latin typeface="Century Gothic" panose="020B0502020202020204" pitchFamily="34" charset="0"/>
                      </a:endParaRPr>
                    </a:p>
                  </a:txBody>
                  <a:tcPr>
                    <a:solidFill>
                      <a:srgbClr val="0039A6"/>
                    </a:solidFill>
                  </a:tcPr>
                </a:tc>
                <a:tc>
                  <a:txBody>
                    <a:bodyPr/>
                    <a:lstStyle/>
                    <a:p>
                      <a:pPr algn="ctr"/>
                      <a:r>
                        <a:rPr lang="en-US" dirty="0" smtClean="0">
                          <a:latin typeface="Century Gothic" panose="020B0502020202020204" pitchFamily="34" charset="0"/>
                        </a:rPr>
                        <a:t>Total</a:t>
                      </a:r>
                      <a:endParaRPr lang="en-US" dirty="0">
                        <a:latin typeface="Century Gothic" panose="020B0502020202020204" pitchFamily="34" charset="0"/>
                      </a:endParaRPr>
                    </a:p>
                  </a:txBody>
                  <a:tcPr>
                    <a:solidFill>
                      <a:srgbClr val="0039A6"/>
                    </a:solidFill>
                  </a:tcPr>
                </a:tc>
                <a:tc>
                  <a:txBody>
                    <a:bodyPr/>
                    <a:lstStyle/>
                    <a:p>
                      <a:r>
                        <a:rPr lang="en-US" dirty="0" smtClean="0">
                          <a:latin typeface="Century Gothic" panose="020B0502020202020204" pitchFamily="34" charset="0"/>
                        </a:rPr>
                        <a:t>Percentage</a:t>
                      </a:r>
                      <a:endParaRPr lang="en-US" dirty="0">
                        <a:latin typeface="Century Gothic" panose="020B0502020202020204" pitchFamily="34" charset="0"/>
                      </a:endParaRPr>
                    </a:p>
                  </a:txBody>
                  <a:tcPr>
                    <a:solidFill>
                      <a:srgbClr val="0039A6"/>
                    </a:solidFill>
                  </a:tcPr>
                </a:tc>
              </a:tr>
              <a:tr h="3149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39A6"/>
                          </a:solidFill>
                          <a:latin typeface="Century Gothic" pitchFamily="34" charset="0"/>
                          <a:sym typeface="Symbol" pitchFamily="18" charset="2"/>
                        </a:rPr>
                        <a:t>39</a:t>
                      </a:r>
                      <a:endParaRPr lang="en-US" altLang="en-US" sz="1800" b="1" dirty="0" smtClean="0">
                        <a:solidFill>
                          <a:srgbClr val="0039A6"/>
                        </a:solidFill>
                        <a:latin typeface="Century Gothic"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3</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44</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6.8</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40–49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160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5.6</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50–59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27</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320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8.4</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60–69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12</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108</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11.1</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39A6"/>
                          </a:solidFill>
                          <a:latin typeface="Century Gothic" pitchFamily="34" charset="0"/>
                          <a:sym typeface="Symbol" pitchFamily="18" charset="2"/>
                        </a:rPr>
                        <a:t>70</a:t>
                      </a:r>
                      <a:endParaRPr lang="en-US" altLang="en-US" sz="1800" b="1" dirty="0" smtClean="0">
                        <a:solidFill>
                          <a:srgbClr val="0039A6"/>
                        </a:solidFill>
                        <a:latin typeface="Century Gothic"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11</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54</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20.4</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Unknown</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0</a:t>
                      </a:r>
                      <a:endParaRPr lang="en-US" b="1" dirty="0">
                        <a:solidFill>
                          <a:srgbClr val="0039A6"/>
                        </a:solidFill>
                        <a:latin typeface="Century Gothic" panose="020B0502020202020204" pitchFamily="34" charset="0"/>
                      </a:endParaRPr>
                    </a:p>
                  </a:txBody>
                  <a:tcPr>
                    <a:solidFill>
                      <a:schemeClr val="bg1">
                        <a:lumMod val="75000"/>
                      </a:schemeClr>
                    </a:solidFill>
                  </a:tcPr>
                </a:tc>
              </a:tr>
            </a:tbl>
          </a:graphicData>
        </a:graphic>
      </p:graphicFrame>
      <p:sp>
        <p:nvSpPr>
          <p:cNvPr id="33840" name="Title 1"/>
          <p:cNvSpPr txBox="1">
            <a:spLocks/>
          </p:cNvSpPr>
          <p:nvPr/>
        </p:nvSpPr>
        <p:spPr bwMode="auto">
          <a:xfrm>
            <a:off x="2670175" y="1849438"/>
            <a:ext cx="3733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AA6"/>
                </a:solidFill>
                <a:latin typeface="Century Gothic" pitchFamily="34" charset="0"/>
              </a:rPr>
              <a:t>Time: July 21–24, 1976</a:t>
            </a:r>
            <a:endParaRPr lang="nl-NL" altLang="en-US" sz="2400">
              <a:solidFill>
                <a:srgbClr val="003AA6"/>
              </a:solidFill>
              <a:latin typeface="Century Gothic" pitchFamily="34" charset="0"/>
            </a:endParaRPr>
          </a:p>
        </p:txBody>
      </p:sp>
      <p:grpSp>
        <p:nvGrpSpPr>
          <p:cNvPr id="5" name="Group 4"/>
          <p:cNvGrpSpPr>
            <a:grpSpLocks/>
          </p:cNvGrpSpPr>
          <p:nvPr/>
        </p:nvGrpSpPr>
        <p:grpSpPr bwMode="auto">
          <a:xfrm>
            <a:off x="3040063" y="2559050"/>
            <a:ext cx="1495425" cy="3048000"/>
            <a:chOff x="-2133600" y="2895600"/>
            <a:chExt cx="1495616" cy="3048000"/>
          </a:xfrm>
        </p:grpSpPr>
        <p:sp>
          <p:nvSpPr>
            <p:cNvPr id="3" name="Rectangle 2"/>
            <p:cNvSpPr/>
            <p:nvPr/>
          </p:nvSpPr>
          <p:spPr>
            <a:xfrm>
              <a:off x="-2133600" y="3352800"/>
              <a:ext cx="1495616" cy="2590800"/>
            </a:xfrm>
            <a:prstGeom prst="rect">
              <a:avLst/>
            </a:prstGeom>
            <a:solidFill>
              <a:srgbClr val="FFFF00">
                <a:alpha val="19000"/>
              </a:srgbClr>
            </a:solidFill>
            <a:ln>
              <a:noFill/>
            </a:ln>
            <a:effectLst>
              <a:outerShdw blurRad="50800" dist="50800" dir="5400000" algn="ctr" rotWithShape="0">
                <a:srgbClr val="FFFF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72" name="Rectangle 3"/>
            <p:cNvSpPr>
              <a:spLocks noChangeArrowheads="1"/>
            </p:cNvSpPr>
            <p:nvPr/>
          </p:nvSpPr>
          <p:spPr bwMode="auto">
            <a:xfrm>
              <a:off x="-2133600" y="2895600"/>
              <a:ext cx="14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3AA6"/>
                  </a:solidFill>
                  <a:latin typeface="Century Gothic" pitchFamily="34" charset="0"/>
                </a:rPr>
                <a:t>Frequency</a:t>
              </a:r>
            </a:p>
          </p:txBody>
        </p:sp>
      </p:grpSp>
      <p:grpSp>
        <p:nvGrpSpPr>
          <p:cNvPr id="58" name="Group 57"/>
          <p:cNvGrpSpPr>
            <a:grpSpLocks/>
          </p:cNvGrpSpPr>
          <p:nvPr/>
        </p:nvGrpSpPr>
        <p:grpSpPr bwMode="auto">
          <a:xfrm>
            <a:off x="4591050" y="2559050"/>
            <a:ext cx="1495425" cy="3048000"/>
            <a:chOff x="-2133600" y="2895600"/>
            <a:chExt cx="1495616" cy="3048000"/>
          </a:xfrm>
        </p:grpSpPr>
        <p:sp>
          <p:nvSpPr>
            <p:cNvPr id="59" name="Rectangle 58"/>
            <p:cNvSpPr/>
            <p:nvPr/>
          </p:nvSpPr>
          <p:spPr>
            <a:xfrm>
              <a:off x="-2133600" y="3352800"/>
              <a:ext cx="1495616" cy="2590800"/>
            </a:xfrm>
            <a:prstGeom prst="rect">
              <a:avLst/>
            </a:prstGeom>
            <a:solidFill>
              <a:srgbClr val="FFFF00">
                <a:alpha val="19000"/>
              </a:srgbClr>
            </a:solidFill>
            <a:ln>
              <a:noFill/>
            </a:ln>
            <a:effectLst>
              <a:outerShdw blurRad="50800" dist="50800" dir="5400000" algn="ctr" rotWithShape="0">
                <a:srgbClr val="FFFF00">
                  <a:alpha val="9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70" name="Rectangle 59"/>
            <p:cNvSpPr>
              <a:spLocks noChangeArrowheads="1"/>
            </p:cNvSpPr>
            <p:nvPr/>
          </p:nvSpPr>
          <p:spPr bwMode="auto">
            <a:xfrm>
              <a:off x="-2133600" y="2895600"/>
              <a:ext cx="149561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3AA6"/>
                  </a:solidFill>
                  <a:latin typeface="Century Gothic" pitchFamily="34" charset="0"/>
                </a:rPr>
                <a:t>Unit size</a:t>
              </a:r>
            </a:p>
          </p:txBody>
        </p:sp>
      </p:grpSp>
      <p:sp>
        <p:nvSpPr>
          <p:cNvPr id="34866" name="Rectangle 5"/>
          <p:cNvSpPr>
            <a:spLocks noChangeArrowheads="1"/>
          </p:cNvSpPr>
          <p:nvPr/>
        </p:nvSpPr>
        <p:spPr bwMode="auto">
          <a:xfrm>
            <a:off x="3090863" y="1393825"/>
            <a:ext cx="293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Hotel A Residents</a:t>
            </a:r>
          </a:p>
        </p:txBody>
      </p:sp>
      <p:sp>
        <p:nvSpPr>
          <p:cNvPr id="66" name="Right Arrow 65"/>
          <p:cNvSpPr/>
          <p:nvPr/>
        </p:nvSpPr>
        <p:spPr>
          <a:xfrm>
            <a:off x="2212975" y="1908175"/>
            <a:ext cx="457200" cy="304800"/>
          </a:xfrm>
          <a:prstGeom prst="rightArrow">
            <a:avLst/>
          </a:prstGeom>
          <a:solidFill>
            <a:srgbClr val="0039A6"/>
          </a:solidFill>
          <a:ln w="317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4868"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49DD7D0-0E3A-47BF-8C55-0821A5A71D8A}" type="slidenum">
              <a:rPr lang="en-US" altLang="en-US" sz="1400">
                <a:solidFill>
                  <a:srgbClr val="0039A6"/>
                </a:solidFill>
                <a:latin typeface="Myriad Web Pro" charset="0"/>
              </a:rPr>
              <a:pPr algn="r" eaLnBrk="1" hangingPunct="1">
                <a:spcBef>
                  <a:spcPct val="0"/>
                </a:spcBef>
                <a:buFontTx/>
                <a:buNone/>
              </a:pPr>
              <a:t>21</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6"/>
                                        </p:tgtEl>
                                        <p:attrNameLst>
                                          <p:attrName>style.visibility</p:attrName>
                                        </p:attrNameLst>
                                      </p:cBhvr>
                                      <p:to>
                                        <p:strVal val="visible"/>
                                      </p:to>
                                    </p:set>
                                  </p:childTnLst>
                                </p:cTn>
                              </p:par>
                              <p:par>
                                <p:cTn id="15" presetID="15" presetClass="emph" presetSubtype="0" nodeType="withEffect">
                                  <p:stCondLst>
                                    <p:cond delay="0"/>
                                  </p:stCondLst>
                                  <p:iterate type="lt">
                                    <p:tmAbs val="25"/>
                                  </p:iterate>
                                  <p:childTnLst>
                                    <p:set>
                                      <p:cBhvr override="childStyle">
                                        <p:cTn id="16" dur="indefinite"/>
                                        <p:tgtEl>
                                          <p:spTgt spid="33840">
                                            <p:txEl>
                                              <p:pRg st="0" end="0"/>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457200" y="228600"/>
            <a:ext cx="8229600" cy="1143000"/>
          </a:xfrm>
        </p:spPr>
        <p:txBody>
          <a:bodyPr/>
          <a:lstStyle/>
          <a:p>
            <a:pPr eaLnBrk="1" hangingPunct="1"/>
            <a:r>
              <a:rPr lang="en-US" altLang="en-US" sz="3000" smtClean="0">
                <a:solidFill>
                  <a:srgbClr val="0039A6"/>
                </a:solidFill>
                <a:latin typeface="Century Gothic" pitchFamily="34" charset="0"/>
              </a:rPr>
              <a:t>Legionnaires’ Disease Rate</a:t>
            </a:r>
            <a:endParaRPr lang="nl-NL" altLang="en-US" sz="3000" smtClean="0">
              <a:solidFill>
                <a:srgbClr val="0039A6"/>
              </a:solidFill>
              <a:latin typeface="Century Gothic" pitchFamily="34" charset="0"/>
            </a:endParaRPr>
          </a:p>
        </p:txBody>
      </p:sp>
      <p:cxnSp>
        <p:nvCxnSpPr>
          <p:cNvPr id="88" name="Straight Connector 87"/>
          <p:cNvCxnSpPr/>
          <p:nvPr/>
        </p:nvCxnSpPr>
        <p:spPr>
          <a:xfrm>
            <a:off x="555625" y="1143000"/>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graphicFrame>
        <p:nvGraphicFramePr>
          <p:cNvPr id="48" name="Table 47" descr="Legionnaire's disease by age group." title="Legionnaire's Disease by Age"/>
          <p:cNvGraphicFramePr>
            <a:graphicFrameLocks noGrp="1"/>
          </p:cNvGraphicFramePr>
          <p:nvPr/>
        </p:nvGraphicFramePr>
        <p:xfrm>
          <a:off x="1508125" y="2981325"/>
          <a:ext cx="6096000" cy="25908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l"/>
                      <a:r>
                        <a:rPr lang="en-US" dirty="0" smtClean="0">
                          <a:latin typeface="Century Gothic" panose="020B0502020202020204" pitchFamily="34" charset="0"/>
                        </a:rPr>
                        <a:t>Age (yrs)</a:t>
                      </a:r>
                      <a:endParaRPr lang="en-US" dirty="0">
                        <a:latin typeface="Century Gothic" panose="020B0502020202020204" pitchFamily="34" charset="0"/>
                      </a:endParaRPr>
                    </a:p>
                  </a:txBody>
                  <a:tcPr>
                    <a:solidFill>
                      <a:srgbClr val="0039A6"/>
                    </a:solidFill>
                  </a:tcPr>
                </a:tc>
                <a:tc>
                  <a:txBody>
                    <a:bodyPr/>
                    <a:lstStyle/>
                    <a:p>
                      <a:pPr algn="ctr"/>
                      <a:r>
                        <a:rPr lang="en-US" dirty="0" smtClean="0">
                          <a:latin typeface="Century Gothic" panose="020B0502020202020204" pitchFamily="34" charset="0"/>
                        </a:rPr>
                        <a:t>Sick</a:t>
                      </a:r>
                      <a:endParaRPr lang="en-US" dirty="0">
                        <a:latin typeface="Century Gothic" panose="020B0502020202020204" pitchFamily="34" charset="0"/>
                      </a:endParaRPr>
                    </a:p>
                  </a:txBody>
                  <a:tcPr>
                    <a:solidFill>
                      <a:srgbClr val="0039A6"/>
                    </a:solidFill>
                  </a:tcPr>
                </a:tc>
                <a:tc>
                  <a:txBody>
                    <a:bodyPr/>
                    <a:lstStyle/>
                    <a:p>
                      <a:pPr algn="ctr"/>
                      <a:r>
                        <a:rPr lang="en-US" dirty="0" smtClean="0">
                          <a:latin typeface="Century Gothic" panose="020B0502020202020204" pitchFamily="34" charset="0"/>
                        </a:rPr>
                        <a:t>Total</a:t>
                      </a:r>
                      <a:endParaRPr lang="en-US" dirty="0">
                        <a:latin typeface="Century Gothic" panose="020B0502020202020204" pitchFamily="34" charset="0"/>
                      </a:endParaRPr>
                    </a:p>
                  </a:txBody>
                  <a:tcPr>
                    <a:solidFill>
                      <a:srgbClr val="0039A6"/>
                    </a:solidFill>
                  </a:tcPr>
                </a:tc>
                <a:tc>
                  <a:txBody>
                    <a:bodyPr/>
                    <a:lstStyle/>
                    <a:p>
                      <a:r>
                        <a:rPr lang="en-US" dirty="0" smtClean="0">
                          <a:latin typeface="Century Gothic" panose="020B0502020202020204" pitchFamily="34" charset="0"/>
                        </a:rPr>
                        <a:t>Percentage</a:t>
                      </a:r>
                      <a:endParaRPr lang="en-US" dirty="0">
                        <a:latin typeface="Century Gothic" panose="020B0502020202020204" pitchFamily="34" charset="0"/>
                      </a:endParaRPr>
                    </a:p>
                  </a:txBody>
                  <a:tcPr>
                    <a:solidFill>
                      <a:srgbClr val="0039A6"/>
                    </a:solidFill>
                  </a:tcPr>
                </a:tc>
              </a:tr>
              <a:tr h="31496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39A6"/>
                          </a:solidFill>
                          <a:latin typeface="Century Gothic" pitchFamily="34" charset="0"/>
                          <a:sym typeface="Symbol" pitchFamily="18" charset="2"/>
                        </a:rPr>
                        <a:t>39</a:t>
                      </a:r>
                      <a:endParaRPr lang="en-US" altLang="en-US" sz="1800" b="1" dirty="0" smtClean="0">
                        <a:solidFill>
                          <a:srgbClr val="0039A6"/>
                        </a:solidFill>
                        <a:latin typeface="Century Gothic"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3</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44</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6.8</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40–49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160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5.6</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50–59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27</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320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8.4</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60–69</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12</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108</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11.1</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800" b="1" dirty="0" smtClean="0">
                          <a:solidFill>
                            <a:srgbClr val="0039A6"/>
                          </a:solidFill>
                          <a:latin typeface="Century Gothic" pitchFamily="34" charset="0"/>
                          <a:sym typeface="Symbol" pitchFamily="18" charset="2"/>
                        </a:rPr>
                        <a:t>70</a:t>
                      </a:r>
                      <a:endParaRPr lang="en-US" altLang="en-US" sz="1800" b="1" dirty="0" smtClean="0">
                        <a:solidFill>
                          <a:srgbClr val="0039A6"/>
                        </a:solidFill>
                        <a:latin typeface="Century Gothic"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11</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54</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20.4</a:t>
                      </a:r>
                      <a:endParaRPr lang="en-US" b="1" dirty="0">
                        <a:solidFill>
                          <a:srgbClr val="0039A6"/>
                        </a:solidFill>
                        <a:latin typeface="Century Gothic" panose="020B0502020202020204" pitchFamily="34" charset="0"/>
                      </a:endParaRPr>
                    </a:p>
                  </a:txBody>
                  <a:tcPr>
                    <a:solidFill>
                      <a:schemeClr val="bg1">
                        <a:lumMod val="75000"/>
                      </a:schemeClr>
                    </a:solidFill>
                  </a:tcPr>
                </a:tc>
              </a:tr>
              <a:tr h="370840">
                <a:tc>
                  <a:txBody>
                    <a:bodyPr/>
                    <a:lstStyle/>
                    <a:p>
                      <a:pPr algn="r"/>
                      <a:r>
                        <a:rPr lang="en-US" b="1" dirty="0" smtClean="0">
                          <a:solidFill>
                            <a:srgbClr val="0039A6"/>
                          </a:solidFill>
                          <a:latin typeface="Century Gothic" panose="020B0502020202020204" pitchFamily="34" charset="0"/>
                        </a:rPr>
                        <a:t>Unknown</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0</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2</a:t>
                      </a:r>
                      <a:endParaRPr lang="en-US" b="1" dirty="0">
                        <a:solidFill>
                          <a:srgbClr val="0039A6"/>
                        </a:solidFill>
                        <a:latin typeface="Century Gothic" panose="020B0502020202020204" pitchFamily="34" charset="0"/>
                      </a:endParaRPr>
                    </a:p>
                  </a:txBody>
                  <a:tcPr>
                    <a:solidFill>
                      <a:schemeClr val="bg1">
                        <a:lumMod val="75000"/>
                      </a:schemeClr>
                    </a:solidFill>
                  </a:tcPr>
                </a:tc>
                <a:tc>
                  <a:txBody>
                    <a:bodyPr/>
                    <a:lstStyle/>
                    <a:p>
                      <a:pPr algn="r"/>
                      <a:r>
                        <a:rPr lang="en-US" b="1" dirty="0" smtClean="0">
                          <a:solidFill>
                            <a:srgbClr val="0039A6"/>
                          </a:solidFill>
                          <a:latin typeface="Century Gothic" panose="020B0502020202020204" pitchFamily="34" charset="0"/>
                        </a:rPr>
                        <a:t>0</a:t>
                      </a:r>
                      <a:endParaRPr lang="en-US" b="1" dirty="0">
                        <a:solidFill>
                          <a:srgbClr val="0039A6"/>
                        </a:solidFill>
                        <a:latin typeface="Century Gothic" panose="020B0502020202020204" pitchFamily="34" charset="0"/>
                      </a:endParaRPr>
                    </a:p>
                  </a:txBody>
                  <a:tcPr>
                    <a:solidFill>
                      <a:schemeClr val="bg1">
                        <a:lumMod val="75000"/>
                      </a:schemeClr>
                    </a:solidFill>
                  </a:tcPr>
                </a:tc>
              </a:tr>
            </a:tbl>
          </a:graphicData>
        </a:graphic>
      </p:graphicFrame>
      <p:sp>
        <p:nvSpPr>
          <p:cNvPr id="35886" name="Rectangle 48"/>
          <p:cNvSpPr>
            <a:spLocks noChangeArrowheads="1"/>
          </p:cNvSpPr>
          <p:nvPr/>
        </p:nvSpPr>
        <p:spPr bwMode="auto">
          <a:xfrm>
            <a:off x="3019425" y="2524125"/>
            <a:ext cx="1495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3AA6"/>
                </a:solidFill>
                <a:latin typeface="Century Gothic" pitchFamily="34" charset="0"/>
              </a:rPr>
              <a:t>Frequency</a:t>
            </a:r>
          </a:p>
        </p:txBody>
      </p:sp>
      <p:sp>
        <p:nvSpPr>
          <p:cNvPr id="35887" name="Rectangle 49"/>
          <p:cNvSpPr>
            <a:spLocks noChangeArrowheads="1"/>
          </p:cNvSpPr>
          <p:nvPr/>
        </p:nvSpPr>
        <p:spPr bwMode="auto">
          <a:xfrm>
            <a:off x="4556125" y="2524125"/>
            <a:ext cx="1495425"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3AA6"/>
                </a:solidFill>
                <a:latin typeface="Century Gothic" pitchFamily="34" charset="0"/>
              </a:rPr>
              <a:t>Unit</a:t>
            </a:r>
          </a:p>
        </p:txBody>
      </p:sp>
      <p:sp>
        <p:nvSpPr>
          <p:cNvPr id="35888" name="Rectangle 50"/>
          <p:cNvSpPr>
            <a:spLocks noChangeArrowheads="1"/>
          </p:cNvSpPr>
          <p:nvPr/>
        </p:nvSpPr>
        <p:spPr bwMode="auto">
          <a:xfrm>
            <a:off x="6051550" y="2536825"/>
            <a:ext cx="14970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1600" b="1">
                <a:solidFill>
                  <a:srgbClr val="003AA6"/>
                </a:solidFill>
                <a:latin typeface="Century Gothic" pitchFamily="34" charset="0"/>
              </a:rPr>
              <a:t>Rate</a:t>
            </a:r>
          </a:p>
        </p:txBody>
      </p:sp>
      <p:sp>
        <p:nvSpPr>
          <p:cNvPr id="2" name="Right Arrow 1"/>
          <p:cNvSpPr/>
          <p:nvPr/>
        </p:nvSpPr>
        <p:spPr>
          <a:xfrm>
            <a:off x="5075238" y="4108450"/>
            <a:ext cx="457200" cy="304800"/>
          </a:xfrm>
          <a:prstGeom prst="rightArrow">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5" name="Right Arrow 54"/>
          <p:cNvSpPr/>
          <p:nvPr/>
        </p:nvSpPr>
        <p:spPr>
          <a:xfrm>
            <a:off x="6572250" y="4870450"/>
            <a:ext cx="457200" cy="304800"/>
          </a:xfrm>
          <a:prstGeom prst="rightArrow">
            <a:avLst/>
          </a:prstGeom>
          <a:solidFill>
            <a:srgbClr val="0039A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5891" name="Title 1"/>
          <p:cNvSpPr txBox="1">
            <a:spLocks/>
          </p:cNvSpPr>
          <p:nvPr/>
        </p:nvSpPr>
        <p:spPr bwMode="auto">
          <a:xfrm>
            <a:off x="2670175" y="1849438"/>
            <a:ext cx="373380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AA6"/>
                </a:solidFill>
                <a:latin typeface="Century Gothic" pitchFamily="34" charset="0"/>
              </a:rPr>
              <a:t>Time: July 21–24, 1976</a:t>
            </a:r>
            <a:endParaRPr lang="nl-NL" altLang="en-US" sz="2400">
              <a:solidFill>
                <a:srgbClr val="003AA6"/>
              </a:solidFill>
              <a:latin typeface="Century Gothic" pitchFamily="34" charset="0"/>
            </a:endParaRPr>
          </a:p>
        </p:txBody>
      </p:sp>
      <p:sp>
        <p:nvSpPr>
          <p:cNvPr id="35892" name="Rectangle 56"/>
          <p:cNvSpPr>
            <a:spLocks noChangeArrowheads="1"/>
          </p:cNvSpPr>
          <p:nvPr/>
        </p:nvSpPr>
        <p:spPr bwMode="auto">
          <a:xfrm>
            <a:off x="3090863" y="1393825"/>
            <a:ext cx="2930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Hotel A Residents</a:t>
            </a:r>
          </a:p>
        </p:txBody>
      </p:sp>
      <p:sp>
        <p:nvSpPr>
          <p:cNvPr id="358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9179CF-339F-4DF3-8568-633298A71DBF}" type="slidenum">
              <a:rPr lang="en-US" altLang="en-US" sz="1400">
                <a:solidFill>
                  <a:srgbClr val="0039A6"/>
                </a:solidFill>
                <a:latin typeface="Myriad Web Pro" charset="0"/>
              </a:rPr>
              <a:pPr algn="r" eaLnBrk="1" hangingPunct="1">
                <a:spcBef>
                  <a:spcPct val="0"/>
                </a:spcBef>
                <a:buFontTx/>
                <a:buNone/>
              </a:pPr>
              <a:t>22</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8850" y="4521200"/>
            <a:ext cx="4483100" cy="42227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4" name="Straight Connector 13"/>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36868"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36869"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Rectangle 22"/>
          <p:cNvSpPr>
            <a:spLocks noChangeArrowheads="1"/>
          </p:cNvSpPr>
          <p:nvPr/>
        </p:nvSpPr>
        <p:spPr bwMode="auto">
          <a:xfrm>
            <a:off x="454025" y="1281113"/>
            <a:ext cx="8261350" cy="2554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solidFill>
                  <a:srgbClr val="000099"/>
                </a:solidFill>
                <a:latin typeface="Century Gothic" pitchFamily="34" charset="0"/>
              </a:rPr>
              <a:t>On Day 1 of a technology conference in San Diego, 15 presenters who were setting up for their sessions in Annex X became ill with flu-like symptoms. During the course of the conference, 20 participants who attended sessions in Annex X also became ill with the same symptoms.</a:t>
            </a:r>
          </a:p>
          <a:p>
            <a:pPr eaLnBrk="1" hangingPunct="1">
              <a:spcBef>
                <a:spcPct val="0"/>
              </a:spcBef>
              <a:buFontTx/>
              <a:buNone/>
            </a:pPr>
            <a:endParaRPr lang="en-US" altLang="en-US" sz="2000">
              <a:solidFill>
                <a:srgbClr val="000099"/>
              </a:solidFill>
              <a:latin typeface="Century Gothic" pitchFamily="34" charset="0"/>
            </a:endParaRPr>
          </a:p>
          <a:p>
            <a:pPr eaLnBrk="1" hangingPunct="1">
              <a:spcBef>
                <a:spcPct val="0"/>
              </a:spcBef>
              <a:buFontTx/>
              <a:buNone/>
            </a:pPr>
            <a:r>
              <a:rPr lang="en-US" altLang="en-US" sz="2000">
                <a:solidFill>
                  <a:srgbClr val="000099"/>
                </a:solidFill>
                <a:latin typeface="Century Gothic" pitchFamily="34" charset="0"/>
              </a:rPr>
              <a:t>To begin calculating the rate of this outbreak, investigators should first determine</a:t>
            </a:r>
          </a:p>
        </p:txBody>
      </p:sp>
      <p:sp>
        <p:nvSpPr>
          <p:cNvPr id="8" name="Rectangle 7"/>
          <p:cNvSpPr/>
          <p:nvPr/>
        </p:nvSpPr>
        <p:spPr>
          <a:xfrm>
            <a:off x="960438" y="3683000"/>
            <a:ext cx="6659562" cy="2554288"/>
          </a:xfrm>
          <a:prstGeom prst="rect">
            <a:avLst/>
          </a:prstGeom>
        </p:spPr>
        <p:txBody>
          <a:bodyPr>
            <a:spAutoFit/>
          </a:bodyPr>
          <a:lstStyle/>
          <a:p>
            <a:pPr eaLnBrk="1" hangingPunct="1">
              <a:defRPr/>
            </a:pPr>
            <a:endParaRPr lang="en-US" altLang="en-US" sz="2000" dirty="0">
              <a:solidFill>
                <a:srgbClr val="000099"/>
              </a:solidFill>
              <a:latin typeface="Century Gothic" panose="020B0502020202020204" pitchFamily="34" charset="0"/>
              <a:cs typeface="Arial" panose="020B0604020202020204" pitchFamily="34" charset="0"/>
            </a:endParaRPr>
          </a:p>
          <a:p>
            <a:pPr marL="457200" indent="-457200" eaLnBrk="1" hangingPunct="1">
              <a:buFont typeface="+mj-lt"/>
              <a:buAutoNum type="alphaUcPeriod"/>
              <a:defRPr/>
            </a:pPr>
            <a:r>
              <a:rPr lang="en-US" altLang="en-US" sz="2000" dirty="0">
                <a:solidFill>
                  <a:srgbClr val="000099"/>
                </a:solidFill>
                <a:latin typeface="Century Gothic" panose="020B0502020202020204" pitchFamily="34" charset="0"/>
                <a:cs typeface="Arial" panose="020B0604020202020204" pitchFamily="34" charset="0"/>
              </a:rPr>
              <a:t>the size of the conference population.</a:t>
            </a:r>
          </a:p>
          <a:p>
            <a:pPr marL="457200" indent="-457200" eaLnBrk="1" hangingPunct="1">
              <a:buFont typeface="+mj-lt"/>
              <a:buAutoNum type="alphaUcPeriod"/>
              <a:defRPr/>
            </a:pPr>
            <a:endParaRPr lang="en-US" altLang="en-US" sz="2000" dirty="0">
              <a:solidFill>
                <a:srgbClr val="000099"/>
              </a:solidFill>
              <a:latin typeface="Century Gothic" panose="020B0502020202020204" pitchFamily="34" charset="0"/>
              <a:cs typeface="Arial" panose="020B0604020202020204" pitchFamily="34" charset="0"/>
            </a:endParaRPr>
          </a:p>
          <a:p>
            <a:pPr marL="457200" indent="-457200" eaLnBrk="1" hangingPunct="1">
              <a:buFont typeface="+mj-lt"/>
              <a:buAutoNum type="alphaUcPeriod"/>
              <a:defRPr/>
            </a:pPr>
            <a:r>
              <a:rPr lang="en-US" altLang="en-US" sz="2000" dirty="0">
                <a:solidFill>
                  <a:srgbClr val="000099"/>
                </a:solidFill>
                <a:latin typeface="Century Gothic" panose="020B0502020202020204" pitchFamily="34" charset="0"/>
                <a:cs typeface="Arial" panose="020B0604020202020204" pitchFamily="34" charset="0"/>
              </a:rPr>
              <a:t>the number of cases of illness.</a:t>
            </a:r>
          </a:p>
          <a:p>
            <a:pPr eaLnBrk="1" hangingPunct="1">
              <a:defRPr/>
            </a:pPr>
            <a:endParaRPr lang="en-US" altLang="en-US" sz="2000" dirty="0">
              <a:solidFill>
                <a:srgbClr val="000099"/>
              </a:solidFill>
              <a:latin typeface="Century Gothic" panose="020B0502020202020204" pitchFamily="34" charset="0"/>
              <a:cs typeface="Arial" panose="020B0604020202020204" pitchFamily="34" charset="0"/>
            </a:endParaRPr>
          </a:p>
          <a:p>
            <a:pPr marL="457200" indent="-457200" eaLnBrk="1" hangingPunct="1">
              <a:buFontTx/>
              <a:buAutoNum type="alphaUcPeriod" startAt="3"/>
              <a:defRPr/>
            </a:pPr>
            <a:r>
              <a:rPr lang="en-US" altLang="en-US" sz="2000" dirty="0">
                <a:solidFill>
                  <a:srgbClr val="000099"/>
                </a:solidFill>
                <a:latin typeface="Century Gothic" panose="020B0502020202020204" pitchFamily="34" charset="0"/>
                <a:cs typeface="Arial" panose="020B0604020202020204" pitchFamily="34" charset="0"/>
              </a:rPr>
              <a:t>the number of days the conference was held.</a:t>
            </a:r>
          </a:p>
          <a:p>
            <a:pPr marL="457200" indent="-457200" eaLnBrk="1" hangingPunct="1">
              <a:buFontTx/>
              <a:buAutoNum type="alphaUcPeriod" startAt="3"/>
              <a:defRPr/>
            </a:pPr>
            <a:endParaRPr lang="en-US" altLang="en-US" sz="2000" dirty="0">
              <a:solidFill>
                <a:srgbClr val="000099"/>
              </a:solidFill>
              <a:latin typeface="Century Gothic" panose="020B0502020202020204" pitchFamily="34" charset="0"/>
              <a:cs typeface="Arial" panose="020B0604020202020204" pitchFamily="34" charset="0"/>
            </a:endParaRPr>
          </a:p>
          <a:p>
            <a:pPr marL="457200" indent="-457200" eaLnBrk="1" hangingPunct="1">
              <a:buFontTx/>
              <a:buAutoNum type="alphaUcPeriod" startAt="3"/>
              <a:defRPr/>
            </a:pPr>
            <a:r>
              <a:rPr lang="en-US" altLang="en-US" sz="2000" dirty="0">
                <a:solidFill>
                  <a:srgbClr val="000099"/>
                </a:solidFill>
                <a:latin typeface="Century Gothic" panose="020B0502020202020204" pitchFamily="34" charset="0"/>
                <a:cs typeface="Arial" panose="020B0604020202020204" pitchFamily="34" charset="0"/>
              </a:rPr>
              <a:t>the location of the conference.</a:t>
            </a:r>
          </a:p>
        </p:txBody>
      </p:sp>
      <p:pic>
        <p:nvPicPr>
          <p:cNvPr id="9" name="Picture 10" descr="Checkmark indicating the correct answer." title="Checkmark"/>
          <p:cNvPicPr>
            <a:picLocks noChangeAspect="1" noChangeArrowheads="1"/>
          </p:cNvPicPr>
          <p:nvPr/>
        </p:nvPicPr>
        <p:blipFill>
          <a:blip r:embed="rId4"/>
          <a:srcRect/>
          <a:stretch>
            <a:fillRect/>
          </a:stretch>
        </p:blipFill>
        <p:spPr bwMode="auto">
          <a:xfrm>
            <a:off x="381000" y="451008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CAB58CF-4E67-40FD-A738-4C73E2765973}" type="slidenum">
              <a:rPr lang="en-US" altLang="en-US" sz="1400">
                <a:solidFill>
                  <a:srgbClr val="0039A6"/>
                </a:solidFill>
                <a:latin typeface="Myriad Web Pro" charset="0"/>
              </a:rPr>
              <a:pPr algn="r" eaLnBrk="1" hangingPunct="1">
                <a:spcBef>
                  <a:spcPct val="0"/>
                </a:spcBef>
                <a:buFontTx/>
                <a:buNone/>
              </a:pPr>
              <a:t>23</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0"/>
          <p:cNvSpPr txBox="1">
            <a:spLocks noChangeArrowheads="1"/>
          </p:cNvSpPr>
          <p:nvPr/>
        </p:nvSpPr>
        <p:spPr bwMode="auto">
          <a:xfrm>
            <a:off x="2136775" y="1076325"/>
            <a:ext cx="510222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Epidemiology Approach and Methods</a:t>
            </a:r>
          </a:p>
        </p:txBody>
      </p:sp>
      <p:sp>
        <p:nvSpPr>
          <p:cNvPr id="37891" name="TextBox 10"/>
          <p:cNvSpPr txBox="1">
            <a:spLocks noChangeArrowheads="1"/>
          </p:cNvSpPr>
          <p:nvPr/>
        </p:nvSpPr>
        <p:spPr bwMode="auto">
          <a:xfrm>
            <a:off x="2209800" y="466725"/>
            <a:ext cx="463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Topic 5</a:t>
            </a:r>
          </a:p>
        </p:txBody>
      </p:sp>
      <p:pic>
        <p:nvPicPr>
          <p:cNvPr id="37892" name="Picture 6" descr="Person drawing a flowchart." title="Person and Diagram"/>
          <p:cNvPicPr>
            <a:picLocks noChangeAspect="1" noChangeArrowheads="1"/>
          </p:cNvPicPr>
          <p:nvPr/>
        </p:nvPicPr>
        <p:blipFill>
          <a:blip r:embed="rId3"/>
          <a:srcRect/>
          <a:stretch>
            <a:fillRect/>
          </a:stretch>
        </p:blipFill>
        <p:spPr bwMode="auto">
          <a:xfrm>
            <a:off x="3048000" y="2514600"/>
            <a:ext cx="3200400" cy="320040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378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C661234-E11A-4D0B-AE4B-517D258E1A8B}" type="slidenum">
              <a:rPr lang="en-US" altLang="en-US" sz="1400">
                <a:solidFill>
                  <a:srgbClr val="0039A6"/>
                </a:solidFill>
                <a:latin typeface="Myriad Web Pro" charset="0"/>
              </a:rPr>
              <a:pPr algn="r" eaLnBrk="1" hangingPunct="1">
                <a:spcBef>
                  <a:spcPct val="0"/>
                </a:spcBef>
                <a:buFontTx/>
                <a:buNone/>
              </a:pPr>
              <a:t>24</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36" name="Rectangle 64535"/>
          <p:cNvSpPr/>
          <p:nvPr/>
        </p:nvSpPr>
        <p:spPr>
          <a:xfrm>
            <a:off x="555625" y="1676400"/>
            <a:ext cx="8042275" cy="4114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TextBox 4"/>
          <p:cNvSpPr txBox="1"/>
          <p:nvPr/>
        </p:nvSpPr>
        <p:spPr>
          <a:xfrm>
            <a:off x="461963" y="714375"/>
            <a:ext cx="8186737" cy="554038"/>
          </a:xfrm>
          <a:prstGeom prst="rect">
            <a:avLst/>
          </a:prstGeom>
          <a:noFill/>
          <a:effectLst/>
        </p:spPr>
        <p:txBody>
          <a:bodyPr>
            <a:spAutoFit/>
          </a:bodyPr>
          <a:lstStyle/>
          <a:p>
            <a:pPr algn="ctr" eaLnBrk="1" fontAlgn="auto" hangingPunct="1">
              <a:spcBef>
                <a:spcPts val="0"/>
              </a:spcBef>
              <a:spcAft>
                <a:spcPts val="0"/>
              </a:spcAft>
              <a:defRPr/>
            </a:pPr>
            <a:r>
              <a:rPr lang="en-US" sz="3000" dirty="0">
                <a:solidFill>
                  <a:srgbClr val="0039A6"/>
                </a:solidFill>
                <a:latin typeface="Century Gothic" panose="020B0502020202020204" pitchFamily="34" charset="0"/>
                <a:cs typeface="+mn-cs"/>
              </a:rPr>
              <a:t>Epidemiology Study Types</a:t>
            </a:r>
          </a:p>
        </p:txBody>
      </p:sp>
      <p:cxnSp>
        <p:nvCxnSpPr>
          <p:cNvPr id="6" name="Straight Connector 5"/>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8" name="Rectangle 7"/>
          <p:cNvSpPr/>
          <p:nvPr/>
        </p:nvSpPr>
        <p:spPr>
          <a:xfrm>
            <a:off x="801932" y="2389559"/>
            <a:ext cx="1976987" cy="1885684"/>
          </a:xfrm>
          <a:prstGeom prst="rect">
            <a:avLst/>
          </a:prstGeom>
          <a:solidFill>
            <a:schemeClr val="accent2"/>
          </a:solidFill>
          <a:ln w="28575">
            <a:solidFill>
              <a:srgbClr val="C00000"/>
            </a:solidFill>
          </a:ln>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9" name="TextBox 8"/>
          <p:cNvSpPr txBox="1"/>
          <p:nvPr/>
        </p:nvSpPr>
        <p:spPr>
          <a:xfrm>
            <a:off x="809625" y="2835275"/>
            <a:ext cx="1958975" cy="101600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lumMod val="95000"/>
                  </a:schemeClr>
                </a:solidFill>
                <a:latin typeface="Century Gothic" panose="020B0502020202020204" pitchFamily="34" charset="0"/>
                <a:cs typeface="+mn-cs"/>
              </a:rPr>
              <a:t>Epidemiology study</a:t>
            </a:r>
          </a:p>
          <a:p>
            <a:pPr algn="ctr" eaLnBrk="1" fontAlgn="auto" hangingPunct="1">
              <a:spcBef>
                <a:spcPts val="0"/>
              </a:spcBef>
              <a:spcAft>
                <a:spcPts val="0"/>
              </a:spcAft>
              <a:defRPr/>
            </a:pPr>
            <a:r>
              <a:rPr lang="en-US" sz="2000" b="1" dirty="0">
                <a:solidFill>
                  <a:schemeClr val="bg1">
                    <a:lumMod val="95000"/>
                  </a:schemeClr>
                </a:solidFill>
                <a:latin typeface="Century Gothic" panose="020B0502020202020204" pitchFamily="34" charset="0"/>
                <a:cs typeface="+mn-cs"/>
              </a:rPr>
              <a:t>types</a:t>
            </a:r>
          </a:p>
        </p:txBody>
      </p:sp>
      <p:sp>
        <p:nvSpPr>
          <p:cNvPr id="11" name="Rectangle 10"/>
          <p:cNvSpPr/>
          <p:nvPr/>
        </p:nvSpPr>
        <p:spPr>
          <a:xfrm>
            <a:off x="3464496" y="1900609"/>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12" name="Rectangle 11"/>
          <p:cNvSpPr/>
          <p:nvPr/>
        </p:nvSpPr>
        <p:spPr>
          <a:xfrm>
            <a:off x="3461327" y="3559214"/>
            <a:ext cx="1981200" cy="1066800"/>
          </a:xfrm>
          <a:prstGeom prst="rect">
            <a:avLst/>
          </a:prstGeom>
          <a:solidFill>
            <a:schemeClr val="bg1">
              <a:lumMod val="50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17" name="TextBox 16"/>
          <p:cNvSpPr txBox="1"/>
          <p:nvPr/>
        </p:nvSpPr>
        <p:spPr>
          <a:xfrm>
            <a:off x="3470275" y="2281238"/>
            <a:ext cx="2052638" cy="461962"/>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solidFill>
                <a:latin typeface="Century Gothic" panose="020B0502020202020204" pitchFamily="34" charset="0"/>
                <a:cs typeface="+mn-cs"/>
              </a:rPr>
              <a:t>Experimenta</a:t>
            </a:r>
            <a:r>
              <a:rPr lang="en-US" sz="2400" b="1" dirty="0">
                <a:solidFill>
                  <a:schemeClr val="bg1">
                    <a:lumMod val="95000"/>
                  </a:schemeClr>
                </a:solidFill>
                <a:latin typeface="Century Gothic" panose="020B0502020202020204" pitchFamily="34" charset="0"/>
                <a:cs typeface="+mn-cs"/>
              </a:rPr>
              <a:t>l </a:t>
            </a:r>
            <a:endParaRPr lang="en-US" sz="2000" b="1" dirty="0">
              <a:solidFill>
                <a:schemeClr val="bg1">
                  <a:lumMod val="95000"/>
                </a:schemeClr>
              </a:solidFill>
              <a:latin typeface="Century Gothic" panose="020B0502020202020204" pitchFamily="34" charset="0"/>
              <a:cs typeface="+mn-cs"/>
            </a:endParaRPr>
          </a:p>
        </p:txBody>
      </p:sp>
      <p:sp>
        <p:nvSpPr>
          <p:cNvPr id="26" name="Rectangle 25"/>
          <p:cNvSpPr/>
          <p:nvPr/>
        </p:nvSpPr>
        <p:spPr>
          <a:xfrm>
            <a:off x="6385496" y="2929591"/>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27" name="Rectangle 26"/>
          <p:cNvSpPr/>
          <p:nvPr/>
        </p:nvSpPr>
        <p:spPr>
          <a:xfrm>
            <a:off x="6388397" y="4387150"/>
            <a:ext cx="1981200" cy="1066800"/>
          </a:xfrm>
          <a:prstGeom prst="rect">
            <a:avLst/>
          </a:prstGeom>
          <a:solidFill>
            <a:schemeClr val="tx2">
              <a:lumMod val="75000"/>
            </a:schemeClr>
          </a:solidFill>
          <a:effectLst/>
        </p:spPr>
        <p:style>
          <a:lnRef idx="0">
            <a:schemeClr val="accent1"/>
          </a:lnRef>
          <a:fillRef idx="3">
            <a:schemeClr val="accent1"/>
          </a:fillRef>
          <a:effectRef idx="3">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06600"/>
              </a:solidFill>
            </a:endParaRPr>
          </a:p>
        </p:txBody>
      </p:sp>
      <p:sp>
        <p:nvSpPr>
          <p:cNvPr id="36" name="TextBox 35"/>
          <p:cNvSpPr txBox="1"/>
          <p:nvPr/>
        </p:nvSpPr>
        <p:spPr>
          <a:xfrm>
            <a:off x="3476625" y="3886200"/>
            <a:ext cx="2052638" cy="40005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solidFill>
                <a:latin typeface="Century Gothic" panose="020B0502020202020204" pitchFamily="34" charset="0"/>
                <a:cs typeface="+mn-cs"/>
              </a:rPr>
              <a:t>Observationa</a:t>
            </a:r>
            <a:r>
              <a:rPr lang="en-US" sz="2000" b="1" dirty="0">
                <a:solidFill>
                  <a:schemeClr val="bg1">
                    <a:lumMod val="95000"/>
                  </a:schemeClr>
                </a:solidFill>
                <a:latin typeface="Century Gothic" panose="020B0502020202020204" pitchFamily="34" charset="0"/>
                <a:cs typeface="+mn-cs"/>
              </a:rPr>
              <a:t>l</a:t>
            </a:r>
          </a:p>
        </p:txBody>
      </p:sp>
      <p:sp>
        <p:nvSpPr>
          <p:cNvPr id="37" name="TextBox 36"/>
          <p:cNvSpPr txBox="1"/>
          <p:nvPr/>
        </p:nvSpPr>
        <p:spPr>
          <a:xfrm>
            <a:off x="6350000" y="3276600"/>
            <a:ext cx="2052638" cy="40005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lumMod val="95000"/>
                  </a:schemeClr>
                </a:solidFill>
                <a:latin typeface="Century Gothic" panose="020B0502020202020204" pitchFamily="34" charset="0"/>
                <a:cs typeface="+mn-cs"/>
              </a:rPr>
              <a:t>Descriptive</a:t>
            </a:r>
          </a:p>
        </p:txBody>
      </p:sp>
      <p:sp>
        <p:nvSpPr>
          <p:cNvPr id="38" name="TextBox 37"/>
          <p:cNvSpPr txBox="1"/>
          <p:nvPr/>
        </p:nvSpPr>
        <p:spPr>
          <a:xfrm>
            <a:off x="6384925" y="4629150"/>
            <a:ext cx="2052638" cy="400050"/>
          </a:xfrm>
          <a:prstGeom prst="rect">
            <a:avLst/>
          </a:prstGeom>
          <a:noFill/>
        </p:spPr>
        <p:txBody>
          <a:bodyPr>
            <a:spAutoFit/>
          </a:bodyPr>
          <a:lstStyle/>
          <a:p>
            <a:pPr algn="ctr" eaLnBrk="1" fontAlgn="auto" hangingPunct="1">
              <a:spcBef>
                <a:spcPts val="0"/>
              </a:spcBef>
              <a:spcAft>
                <a:spcPts val="0"/>
              </a:spcAft>
              <a:defRPr/>
            </a:pPr>
            <a:r>
              <a:rPr lang="en-US" sz="2000" b="1" dirty="0">
                <a:solidFill>
                  <a:schemeClr val="bg1"/>
                </a:solidFill>
                <a:latin typeface="Century Gothic" panose="020B0502020202020204" pitchFamily="34" charset="0"/>
                <a:cs typeface="+mn-cs"/>
              </a:rPr>
              <a:t>Analytic</a:t>
            </a:r>
            <a:endParaRPr lang="en-US" sz="2000" b="1" dirty="0">
              <a:solidFill>
                <a:schemeClr val="bg1">
                  <a:lumMod val="95000"/>
                </a:schemeClr>
              </a:solidFill>
              <a:latin typeface="Century Gothic" panose="020B0502020202020204" pitchFamily="34" charset="0"/>
              <a:cs typeface="+mn-cs"/>
            </a:endParaRPr>
          </a:p>
        </p:txBody>
      </p:sp>
      <p:cxnSp>
        <p:nvCxnSpPr>
          <p:cNvPr id="3" name="Straight Arrow Connector 2"/>
          <p:cNvCxnSpPr/>
          <p:nvPr/>
        </p:nvCxnSpPr>
        <p:spPr>
          <a:xfrm flipV="1">
            <a:off x="2819400" y="2519363"/>
            <a:ext cx="457200" cy="223837"/>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73375" y="3733800"/>
            <a:ext cx="512763" cy="358775"/>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flipV="1">
            <a:off x="5645150" y="3489325"/>
            <a:ext cx="623888" cy="2476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5673725" y="4387850"/>
            <a:ext cx="479425" cy="412750"/>
          </a:xfrm>
          <a:prstGeom prst="straightConnector1">
            <a:avLst/>
          </a:prstGeom>
          <a:ln w="635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94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DAE41FC-BCC0-4133-9DA9-CB41AB97522D}" type="slidenum">
              <a:rPr lang="en-US" altLang="en-US" sz="1400">
                <a:solidFill>
                  <a:srgbClr val="0039A6"/>
                </a:solidFill>
                <a:latin typeface="Myriad Web Pro" charset="0"/>
              </a:rPr>
              <a:pPr algn="r" eaLnBrk="1" hangingPunct="1">
                <a:spcBef>
                  <a:spcPct val="0"/>
                </a:spcBef>
                <a:buFontTx/>
                <a:buNone/>
              </a:pPr>
              <a:t>25</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61963" y="714375"/>
            <a:ext cx="8186737" cy="554038"/>
          </a:xfrm>
          <a:prstGeom prst="rect">
            <a:avLst/>
          </a:prstGeom>
          <a:noFill/>
          <a:effectLst/>
        </p:spPr>
        <p:txBody>
          <a:bodyPr>
            <a:spAutoFit/>
          </a:bodyPr>
          <a:lstStyle/>
          <a:p>
            <a:pPr algn="ctr" eaLnBrk="1" fontAlgn="auto" hangingPunct="1">
              <a:spcBef>
                <a:spcPts val="0"/>
              </a:spcBef>
              <a:spcAft>
                <a:spcPts val="0"/>
              </a:spcAft>
              <a:defRPr/>
            </a:pPr>
            <a:r>
              <a:rPr lang="en-US" sz="3000" dirty="0">
                <a:solidFill>
                  <a:srgbClr val="0039A6"/>
                </a:solidFill>
                <a:latin typeface="Century Gothic" panose="020B0502020202020204" pitchFamily="34" charset="0"/>
                <a:cs typeface="+mn-cs"/>
              </a:rPr>
              <a:t>Descriptive and Analytic Epidemiology</a:t>
            </a:r>
          </a:p>
        </p:txBody>
      </p:sp>
      <p:cxnSp>
        <p:nvCxnSpPr>
          <p:cNvPr id="12" name="Straight Connector 11"/>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graphicFrame>
        <p:nvGraphicFramePr>
          <p:cNvPr id="15" name="Table 14" descr="Chart that describes descriptive and analytic epidemiology." title="Descriptive and Analytic Epidemiology"/>
          <p:cNvGraphicFramePr>
            <a:graphicFrameLocks noGrp="1"/>
          </p:cNvGraphicFramePr>
          <p:nvPr/>
        </p:nvGraphicFramePr>
        <p:xfrm>
          <a:off x="1219200" y="2057400"/>
          <a:ext cx="6858000" cy="2682875"/>
        </p:xfrm>
        <a:graphic>
          <a:graphicData uri="http://schemas.openxmlformats.org/drawingml/2006/table">
            <a:tbl>
              <a:tblPr firstRow="1" bandRow="1">
                <a:tableStyleId>{5C22544A-7EE6-4342-B048-85BDC9FD1C3A}</a:tableStyleId>
              </a:tblPr>
              <a:tblGrid>
                <a:gridCol w="3429000"/>
                <a:gridCol w="3429000"/>
              </a:tblGrid>
              <a:tr h="823155">
                <a:tc>
                  <a:txBody>
                    <a:bodyPr/>
                    <a:lstStyle/>
                    <a:p>
                      <a:pPr algn="ctr"/>
                      <a:r>
                        <a:rPr lang="en-US" sz="2400" b="0" dirty="0" smtClean="0">
                          <a:latin typeface="Century Gothic" panose="020B0502020202020204" pitchFamily="34" charset="0"/>
                        </a:rPr>
                        <a:t>Descriptive</a:t>
                      </a:r>
                    </a:p>
                    <a:p>
                      <a:pPr algn="ctr"/>
                      <a:r>
                        <a:rPr lang="en-US" sz="2400" b="0" dirty="0" smtClean="0">
                          <a:latin typeface="Century Gothic" panose="020B0502020202020204" pitchFamily="34" charset="0"/>
                        </a:rPr>
                        <a:t>epidemiology</a:t>
                      </a:r>
                      <a:endParaRPr lang="en-US" sz="2400" b="0" dirty="0">
                        <a:latin typeface="Century Gothic" panose="020B0502020202020204" pitchFamily="34" charset="0"/>
                      </a:endParaRPr>
                    </a:p>
                  </a:txBody>
                  <a:tcPr marT="45731" marB="45731">
                    <a:solidFill>
                      <a:srgbClr val="0039A6"/>
                    </a:solidFill>
                  </a:tcPr>
                </a:tc>
                <a:tc>
                  <a:txBody>
                    <a:bodyPr/>
                    <a:lstStyle/>
                    <a:p>
                      <a:pPr algn="ctr"/>
                      <a:r>
                        <a:rPr lang="en-US" sz="2400" b="0" dirty="0" smtClean="0">
                          <a:latin typeface="Century Gothic" panose="020B0502020202020204" pitchFamily="34" charset="0"/>
                        </a:rPr>
                        <a:t>Analytic</a:t>
                      </a:r>
                    </a:p>
                    <a:p>
                      <a:pPr algn="ctr"/>
                      <a:r>
                        <a:rPr lang="en-US" sz="2400" b="0" dirty="0" smtClean="0">
                          <a:latin typeface="Century Gothic" panose="020B0502020202020204" pitchFamily="34" charset="0"/>
                        </a:rPr>
                        <a:t>epidemiology</a:t>
                      </a:r>
                      <a:endParaRPr lang="en-US" sz="2400" b="0" dirty="0">
                        <a:latin typeface="Century Gothic" panose="020B0502020202020204" pitchFamily="34" charset="0"/>
                      </a:endParaRPr>
                    </a:p>
                  </a:txBody>
                  <a:tcPr marT="45731" marB="45731">
                    <a:solidFill>
                      <a:srgbClr val="0039A6"/>
                    </a:solidFill>
                  </a:tcPr>
                </a:tc>
              </a:tr>
              <a:tr h="7012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dirty="0" smtClean="0">
                          <a:solidFill>
                            <a:srgbClr val="0039A6"/>
                          </a:solidFill>
                          <a:latin typeface="Century Gothic" pitchFamily="34" charset="0"/>
                        </a:rPr>
                        <a:t>When</a:t>
                      </a:r>
                      <a:r>
                        <a:rPr lang="en-US" altLang="en-US" sz="2000" b="0" baseline="0" dirty="0" smtClean="0">
                          <a:solidFill>
                            <a:srgbClr val="0039A6"/>
                          </a:solidFill>
                          <a:latin typeface="Century Gothic" pitchFamily="34" charset="0"/>
                        </a:rPr>
                        <a:t> was the </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en-US" sz="2000" b="0" baseline="0" dirty="0" smtClean="0">
                          <a:solidFill>
                            <a:srgbClr val="0039A6"/>
                          </a:solidFill>
                          <a:latin typeface="Century Gothic" pitchFamily="34" charset="0"/>
                        </a:rPr>
                        <a:t>population affected?</a:t>
                      </a:r>
                      <a:endParaRPr lang="en-US" altLang="en-US" sz="2000" b="0" dirty="0" smtClean="0">
                        <a:solidFill>
                          <a:srgbClr val="0039A6"/>
                        </a:solidFill>
                        <a:latin typeface="Century Gothic" pitchFamily="34" charset="0"/>
                      </a:endParaRPr>
                    </a:p>
                  </a:txBody>
                  <a:tcPr marT="45731" marB="45731">
                    <a:solidFill>
                      <a:schemeClr val="bg1">
                        <a:lumMod val="75000"/>
                      </a:schemeClr>
                    </a:solidFill>
                  </a:tcPr>
                </a:tc>
                <a:tc>
                  <a:txBody>
                    <a:bodyPr/>
                    <a:lstStyle/>
                    <a:p>
                      <a:pPr algn="ctr"/>
                      <a:r>
                        <a:rPr lang="en-US" sz="2000" b="0" dirty="0" smtClean="0">
                          <a:solidFill>
                            <a:srgbClr val="0039A6"/>
                          </a:solidFill>
                          <a:latin typeface="Century Gothic" panose="020B0502020202020204" pitchFamily="34" charset="0"/>
                        </a:rPr>
                        <a:t>How was the </a:t>
                      </a:r>
                    </a:p>
                    <a:p>
                      <a:pPr algn="ctr"/>
                      <a:r>
                        <a:rPr lang="en-US" sz="2000" b="0" dirty="0" smtClean="0">
                          <a:solidFill>
                            <a:srgbClr val="0039A6"/>
                          </a:solidFill>
                          <a:latin typeface="Century Gothic" panose="020B0502020202020204" pitchFamily="34" charset="0"/>
                        </a:rPr>
                        <a:t>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r h="701206">
                <a:tc>
                  <a:txBody>
                    <a:bodyPr/>
                    <a:lstStyle/>
                    <a:p>
                      <a:pPr algn="ctr"/>
                      <a:r>
                        <a:rPr lang="en-US" sz="2000" b="0" dirty="0" smtClean="0">
                          <a:solidFill>
                            <a:srgbClr val="0039A6"/>
                          </a:solidFill>
                          <a:latin typeface="Century Gothic" panose="020B0502020202020204" pitchFamily="34" charset="0"/>
                        </a:rPr>
                        <a:t>Where was the 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c>
                  <a:txBody>
                    <a:bodyPr/>
                    <a:lstStyle/>
                    <a:p>
                      <a:pPr algn="ctr"/>
                      <a:r>
                        <a:rPr lang="en-US" sz="2000" b="0" dirty="0" smtClean="0">
                          <a:solidFill>
                            <a:srgbClr val="0039A6"/>
                          </a:solidFill>
                          <a:latin typeface="Century Gothic" panose="020B0502020202020204" pitchFamily="34" charset="0"/>
                        </a:rPr>
                        <a:t>Why was the </a:t>
                      </a:r>
                    </a:p>
                    <a:p>
                      <a:pPr algn="ctr"/>
                      <a:r>
                        <a:rPr lang="en-US" sz="2000" b="0" dirty="0" smtClean="0">
                          <a:solidFill>
                            <a:srgbClr val="0039A6"/>
                          </a:solidFill>
                          <a:latin typeface="Century Gothic" panose="020B0502020202020204" pitchFamily="34" charset="0"/>
                        </a:rPr>
                        <a:t>population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r h="457308">
                <a:tc>
                  <a:txBody>
                    <a:bodyPr/>
                    <a:lstStyle/>
                    <a:p>
                      <a:pPr algn="ctr"/>
                      <a:r>
                        <a:rPr lang="en-US" sz="2000" b="0" dirty="0" smtClean="0">
                          <a:solidFill>
                            <a:srgbClr val="0039A6"/>
                          </a:solidFill>
                          <a:latin typeface="Century Gothic" panose="020B0502020202020204" pitchFamily="34" charset="0"/>
                        </a:rPr>
                        <a:t>Who was affected?</a:t>
                      </a: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c>
                  <a:txBody>
                    <a:bodyPr/>
                    <a:lstStyle/>
                    <a:p>
                      <a:pPr algn="ctr"/>
                      <a:endParaRPr lang="en-US" sz="2000" b="0" dirty="0">
                        <a:solidFill>
                          <a:srgbClr val="0039A6"/>
                        </a:solidFill>
                        <a:latin typeface="Century Gothic" panose="020B0502020202020204" pitchFamily="34" charset="0"/>
                      </a:endParaRPr>
                    </a:p>
                  </a:txBody>
                  <a:tcPr marT="45731" marB="45731">
                    <a:solidFill>
                      <a:schemeClr val="bg1">
                        <a:lumMod val="75000"/>
                      </a:schemeClr>
                    </a:solidFill>
                  </a:tcPr>
                </a:tc>
              </a:tr>
            </a:tbl>
          </a:graphicData>
        </a:graphic>
      </p:graphicFrame>
      <p:sp>
        <p:nvSpPr>
          <p:cNvPr id="3995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EFB5E4D-E7F0-4530-B024-0E7A2D3DB323}" type="slidenum">
              <a:rPr lang="en-US" altLang="en-US" sz="1400">
                <a:solidFill>
                  <a:srgbClr val="0039A6"/>
                </a:solidFill>
                <a:latin typeface="Myriad Web Pro" charset="0"/>
              </a:rPr>
              <a:pPr algn="r" eaLnBrk="1" hangingPunct="1">
                <a:spcBef>
                  <a:spcPct val="0"/>
                </a:spcBef>
                <a:buFontTx/>
                <a:buNone/>
              </a:pPr>
              <a:t>26</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3"/>
          <p:cNvSpPr>
            <a:spLocks noChangeArrowheads="1"/>
          </p:cNvSpPr>
          <p:nvPr/>
        </p:nvSpPr>
        <p:spPr bwMode="auto">
          <a:xfrm>
            <a:off x="758825"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5" name="Straight Connector 4"/>
          <p:cNvCxnSpPr/>
          <p:nvPr/>
        </p:nvCxnSpPr>
        <p:spPr>
          <a:xfrm>
            <a:off x="606425"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0964" name="TextBox 13"/>
          <p:cNvSpPr txBox="1">
            <a:spLocks noChangeArrowheads="1"/>
          </p:cNvSpPr>
          <p:nvPr/>
        </p:nvSpPr>
        <p:spPr bwMode="auto">
          <a:xfrm>
            <a:off x="4359275" y="1936750"/>
            <a:ext cx="428942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In 1982, the number of farm tractor-associated deaths was described in terms of time, place, and person by using records from an existing surveillance system</a:t>
            </a:r>
          </a:p>
        </p:txBody>
      </p:sp>
      <p:sp>
        <p:nvSpPr>
          <p:cNvPr id="4096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EA471884-6F46-4F70-BC05-571CE6B1BE72}" type="slidenum">
              <a:rPr lang="en-US" altLang="en-US" sz="1400">
                <a:solidFill>
                  <a:srgbClr val="0039A6"/>
                </a:solidFill>
                <a:latin typeface="Myriad Web Pro" charset="0"/>
              </a:rPr>
              <a:pPr algn="r" eaLnBrk="1" hangingPunct="1">
                <a:spcBef>
                  <a:spcPct val="0"/>
                </a:spcBef>
                <a:buFontTx/>
                <a:buNone/>
              </a:pPr>
              <a:t>27</a:t>
            </a:fld>
            <a:endParaRPr lang="en-US" altLang="en-US" sz="1400">
              <a:solidFill>
                <a:srgbClr val="0039A6"/>
              </a:solidFill>
              <a:latin typeface="Myriad Web Pro" charset="0"/>
            </a:endParaRPr>
          </a:p>
        </p:txBody>
      </p:sp>
      <p:pic>
        <p:nvPicPr>
          <p:cNvPr id="40967" name="Picture 7" descr="Image of a farm tractor." title="Farm Tractor"/>
          <p:cNvPicPr>
            <a:picLocks noChangeAspect="1" noChangeArrowheads="1"/>
          </p:cNvPicPr>
          <p:nvPr/>
        </p:nvPicPr>
        <p:blipFill>
          <a:blip r:embed="rId3"/>
          <a:srcRect/>
          <a:stretch>
            <a:fillRect/>
          </a:stretch>
        </p:blipFill>
        <p:spPr bwMode="auto">
          <a:xfrm>
            <a:off x="606425" y="1752600"/>
            <a:ext cx="3633788"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92"/>
          <p:cNvSpPr txBox="1">
            <a:spLocks noChangeArrowheads="1"/>
          </p:cNvSpPr>
          <p:nvPr/>
        </p:nvSpPr>
        <p:spPr bwMode="auto">
          <a:xfrm>
            <a:off x="-457200" y="4953000"/>
            <a:ext cx="76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Myriad Web Pro" charset="0"/>
            </a:endParaRPr>
          </a:p>
        </p:txBody>
      </p:sp>
      <p:sp>
        <p:nvSpPr>
          <p:cNvPr id="41987" name="Text Placeholder 3"/>
          <p:cNvSpPr txBox="1">
            <a:spLocks/>
          </p:cNvSpPr>
          <p:nvPr/>
        </p:nvSpPr>
        <p:spPr bwMode="auto">
          <a:xfrm>
            <a:off x="303213" y="6169025"/>
            <a:ext cx="754538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charset="0"/>
              <a:buChar char="•"/>
              <a:defRPr sz="3200">
                <a:solidFill>
                  <a:schemeClr val="tx1"/>
                </a:solidFill>
                <a:latin typeface="Calibri" pitchFamily="34" charset="0"/>
              </a:defRPr>
            </a:lvl1pPr>
            <a:lvl2pPr marL="742950" indent="-285750" defTabSz="912813">
              <a:spcBef>
                <a:spcPct val="20000"/>
              </a:spcBef>
              <a:buFont typeface="Arial" charset="0"/>
              <a:buChar char="–"/>
              <a:defRPr sz="2800">
                <a:solidFill>
                  <a:schemeClr val="tx1"/>
                </a:solidFill>
                <a:latin typeface="Calibri" pitchFamily="34" charset="0"/>
              </a:defRPr>
            </a:lvl2pPr>
            <a:lvl3pPr marL="1143000" indent="-228600" defTabSz="912813">
              <a:spcBef>
                <a:spcPct val="20000"/>
              </a:spcBef>
              <a:buFont typeface="Arial" charset="0"/>
              <a:buChar char="•"/>
              <a:defRPr sz="2400">
                <a:solidFill>
                  <a:schemeClr val="tx1"/>
                </a:solidFill>
                <a:latin typeface="Calibri" pitchFamily="34" charset="0"/>
              </a:defRPr>
            </a:lvl3pPr>
            <a:lvl4pPr marL="1600200" indent="-228600" defTabSz="912813">
              <a:spcBef>
                <a:spcPct val="20000"/>
              </a:spcBef>
              <a:buFont typeface="Arial" charset="0"/>
              <a:buChar char="–"/>
              <a:defRPr sz="2000">
                <a:solidFill>
                  <a:schemeClr val="tx1"/>
                </a:solidFill>
                <a:latin typeface="Calibri" pitchFamily="34" charset="0"/>
              </a:defRPr>
            </a:lvl4pPr>
            <a:lvl5pPr marL="2057400" indent="-228600" defTabSz="912813">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000">
                <a:solidFill>
                  <a:srgbClr val="0039A6"/>
                </a:solidFill>
                <a:latin typeface="Arial" charset="0"/>
              </a:rPr>
              <a:t>Goodman RA, Smith JD, Sikes RK, et al. Fatalities associated with farm tractor injuries: an epidemiologic study. Public Health Rep 1985;100:329–33.</a:t>
            </a:r>
          </a:p>
        </p:txBody>
      </p:sp>
      <p:sp>
        <p:nvSpPr>
          <p:cNvPr id="41988" name="Rectangle 12"/>
          <p:cNvSpPr>
            <a:spLocks noChangeArrowheads="1"/>
          </p:cNvSpPr>
          <p:nvPr/>
        </p:nvSpPr>
        <p:spPr bwMode="auto">
          <a:xfrm>
            <a:off x="838200"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14" name="Straight Connector 13"/>
          <p:cNvCxnSpPr/>
          <p:nvPr/>
        </p:nvCxnSpPr>
        <p:spPr>
          <a:xfrm>
            <a:off x="606425"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199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FC80559-3125-4A7E-9C19-B9A82A6D5594}" type="slidenum">
              <a:rPr lang="en-US" altLang="en-US" sz="1400">
                <a:solidFill>
                  <a:srgbClr val="0039A6"/>
                </a:solidFill>
                <a:latin typeface="Myriad Web Pro" charset="0"/>
              </a:rPr>
              <a:pPr algn="r" eaLnBrk="1" hangingPunct="1">
                <a:spcBef>
                  <a:spcPct val="0"/>
                </a:spcBef>
                <a:buFontTx/>
                <a:buNone/>
              </a:pPr>
              <a:t>28</a:t>
            </a:fld>
            <a:endParaRPr lang="en-US" altLang="en-US" sz="1400">
              <a:solidFill>
                <a:srgbClr val="0039A6"/>
              </a:solidFill>
              <a:latin typeface="Myriad Web Pro" charset="0"/>
            </a:endParaRPr>
          </a:p>
        </p:txBody>
      </p:sp>
      <p:pic>
        <p:nvPicPr>
          <p:cNvPr id="41991" name="Picture 4" descr="Farm tractor fatalities by number and hour of incident." title="Farm Tractor Fatalities by Time"/>
          <p:cNvPicPr>
            <a:picLocks noChangeAspect="1"/>
          </p:cNvPicPr>
          <p:nvPr/>
        </p:nvPicPr>
        <p:blipFill>
          <a:blip r:embed="rId3"/>
          <a:srcRect/>
          <a:stretch>
            <a:fillRect/>
          </a:stretch>
        </p:blipFill>
        <p:spPr bwMode="auto">
          <a:xfrm>
            <a:off x="519113" y="1130300"/>
            <a:ext cx="8105775" cy="459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Arrow Connector 9"/>
          <p:cNvCxnSpPr/>
          <p:nvPr/>
        </p:nvCxnSpPr>
        <p:spPr>
          <a:xfrm>
            <a:off x="3533775" y="20701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1" name="Straight Arrow Connector 10"/>
          <p:cNvCxnSpPr/>
          <p:nvPr/>
        </p:nvCxnSpPr>
        <p:spPr>
          <a:xfrm>
            <a:off x="3929063" y="3168650"/>
            <a:ext cx="0" cy="538163"/>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cxnSp>
        <p:nvCxnSpPr>
          <p:cNvPr id="12" name="Straight Arrow Connector 11"/>
          <p:cNvCxnSpPr/>
          <p:nvPr/>
        </p:nvCxnSpPr>
        <p:spPr>
          <a:xfrm>
            <a:off x="5375275" y="13716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6425" y="1371600"/>
            <a:ext cx="8080375" cy="4572000"/>
          </a:xfrm>
          <a:prstGeom prst="rect">
            <a:avLst/>
          </a:prstGeom>
          <a:solidFill>
            <a:schemeClr val="bg1"/>
          </a:solidFill>
          <a:ln>
            <a:solidFill>
              <a:srgbClr val="0000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3074" name="Picture 2" descr="Farm tractor fatalities by age group.&#10;" title="Farm Tractor Fatalities by Age Group"/>
          <p:cNvPicPr>
            <a:picLocks noChangeAspect="1" noChangeArrowheads="1"/>
          </p:cNvPicPr>
          <p:nvPr/>
        </p:nvPicPr>
        <p:blipFill rotWithShape="1">
          <a:blip r:embed="rId3">
            <a:duotone>
              <a:prstClr val="black"/>
              <a:schemeClr val="accent3">
                <a:tint val="45000"/>
                <a:satMod val="400000"/>
              </a:schemeClr>
            </a:duotone>
            <a:extLst>
              <a:ext uri="{28A0092B-C50C-407E-A947-70E740481C1C}">
                <a14:useLocalDpi xmlns:a14="http://schemas.microsoft.com/office/drawing/2010/main" val="0"/>
              </a:ext>
            </a:extLst>
          </a:blip>
          <a:srcRect r="9272"/>
          <a:stretch/>
        </p:blipFill>
        <p:spPr bwMode="auto">
          <a:xfrm>
            <a:off x="791497" y="1752600"/>
            <a:ext cx="7300913" cy="4114800"/>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2" name="TextBox 1"/>
          <p:cNvSpPr txBox="1">
            <a:spLocks noChangeArrowheads="1"/>
          </p:cNvSpPr>
          <p:nvPr/>
        </p:nvSpPr>
        <p:spPr bwMode="auto">
          <a:xfrm>
            <a:off x="228600" y="6153150"/>
            <a:ext cx="7620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039A6"/>
                </a:solidFill>
                <a:latin typeface="Arial" charset="0"/>
              </a:rPr>
              <a:t>Goodman RA, Smith JD, Sikes RK, et al. Fatalities associated with farm tractor injuries: an epidemiologic study. Public Health Rep 1985;100: 329–33.</a:t>
            </a:r>
          </a:p>
          <a:p>
            <a:pPr eaLnBrk="1" hangingPunct="1">
              <a:spcBef>
                <a:spcPct val="0"/>
              </a:spcBef>
              <a:buFontTx/>
              <a:buNone/>
            </a:pPr>
            <a:endParaRPr lang="en-US" altLang="en-US" sz="1000">
              <a:solidFill>
                <a:srgbClr val="0039A6"/>
              </a:solidFill>
              <a:latin typeface="Arial" charset="0"/>
            </a:endParaRPr>
          </a:p>
        </p:txBody>
      </p:sp>
      <p:sp>
        <p:nvSpPr>
          <p:cNvPr id="43013" name="Rectangle 6"/>
          <p:cNvSpPr>
            <a:spLocks noChangeArrowheads="1"/>
          </p:cNvSpPr>
          <p:nvPr/>
        </p:nvSpPr>
        <p:spPr bwMode="auto">
          <a:xfrm>
            <a:off x="838200"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8" name="Straight Connector 7"/>
          <p:cNvCxnSpPr/>
          <p:nvPr/>
        </p:nvCxnSpPr>
        <p:spPr>
          <a:xfrm>
            <a:off x="606425"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cxnSp>
        <p:nvCxnSpPr>
          <p:cNvPr id="9" name="Straight Arrow Connector 8"/>
          <p:cNvCxnSpPr/>
          <p:nvPr/>
        </p:nvCxnSpPr>
        <p:spPr>
          <a:xfrm>
            <a:off x="6172200" y="2057400"/>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sp>
        <p:nvSpPr>
          <p:cNvPr id="4301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6CE3A61-2D78-4776-90F8-222772D07603}" type="slidenum">
              <a:rPr lang="en-US" altLang="en-US" sz="1400">
                <a:solidFill>
                  <a:srgbClr val="0039A6"/>
                </a:solidFill>
                <a:latin typeface="Myriad Web Pro" charset="0"/>
              </a:rPr>
              <a:pPr algn="r" eaLnBrk="1" hangingPunct="1">
                <a:spcBef>
                  <a:spcPct val="0"/>
                </a:spcBef>
                <a:buFontTx/>
                <a:buNone/>
              </a:pPr>
              <a:t>29</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2"/>
          <p:cNvSpPr>
            <a:spLocks noGrp="1"/>
          </p:cNvSpPr>
          <p:nvPr>
            <p:ph idx="4294967295"/>
          </p:nvPr>
        </p:nvSpPr>
        <p:spPr>
          <a:xfrm>
            <a:off x="492125" y="1981200"/>
            <a:ext cx="8229600" cy="3581400"/>
          </a:xfrm>
        </p:spPr>
        <p:txBody>
          <a:bodyPr/>
          <a:lstStyle/>
          <a:p>
            <a:pPr lvl="1" eaLnBrk="1" hangingPunct="1">
              <a:buClr>
                <a:srgbClr val="0039A6"/>
              </a:buClr>
              <a:buFont typeface="Arial" charset="0"/>
              <a:buChar char="•"/>
            </a:pPr>
            <a:r>
              <a:rPr lang="en-US" altLang="en-US" sz="2000" smtClean="0">
                <a:solidFill>
                  <a:srgbClr val="0039A6"/>
                </a:solidFill>
                <a:latin typeface="Century Gothic" pitchFamily="34" charset="0"/>
              </a:rPr>
              <a:t>define epidemiology</a:t>
            </a:r>
          </a:p>
          <a:p>
            <a:pPr lvl="1" eaLnBrk="1" hangingPunct="1">
              <a:buClr>
                <a:srgbClr val="0039A6"/>
              </a:buClr>
              <a:buFont typeface="Arial" charset="0"/>
              <a:buChar char="•"/>
            </a:pPr>
            <a:r>
              <a:rPr lang="en-US" altLang="en-US" sz="2000" smtClean="0">
                <a:solidFill>
                  <a:srgbClr val="0039A6"/>
                </a:solidFill>
                <a:latin typeface="Century Gothic" pitchFamily="34" charset="0"/>
              </a:rPr>
              <a:t>describe basic terminology and concepts of epidemiology</a:t>
            </a:r>
          </a:p>
          <a:p>
            <a:pPr lvl="1" eaLnBrk="1" hangingPunct="1">
              <a:buClr>
                <a:srgbClr val="0039A6"/>
              </a:buClr>
              <a:buFont typeface="Arial" charset="0"/>
              <a:buChar char="•"/>
            </a:pPr>
            <a:r>
              <a:rPr lang="en-US" altLang="en-US" sz="2000" smtClean="0">
                <a:solidFill>
                  <a:srgbClr val="0039A6"/>
                </a:solidFill>
                <a:latin typeface="Century Gothic" pitchFamily="34" charset="0"/>
              </a:rPr>
              <a:t>identify types of data sources</a:t>
            </a:r>
          </a:p>
          <a:p>
            <a:pPr lvl="1" eaLnBrk="1" hangingPunct="1">
              <a:buClr>
                <a:srgbClr val="0039A6"/>
              </a:buClr>
              <a:buFont typeface="Arial" charset="0"/>
              <a:buChar char="•"/>
            </a:pPr>
            <a:r>
              <a:rPr lang="en-US" altLang="en-US" sz="2000" smtClean="0">
                <a:solidFill>
                  <a:srgbClr val="0039A6"/>
                </a:solidFill>
                <a:latin typeface="Century Gothic" pitchFamily="34" charset="0"/>
              </a:rPr>
              <a:t>identify basic methods of data collection and interpretation</a:t>
            </a:r>
          </a:p>
          <a:p>
            <a:pPr lvl="1" eaLnBrk="1" hangingPunct="1">
              <a:buClr>
                <a:srgbClr val="0039A6"/>
              </a:buClr>
              <a:buFont typeface="Arial" charset="0"/>
              <a:buChar char="•"/>
            </a:pPr>
            <a:r>
              <a:rPr lang="en-US" altLang="en-US" sz="2000" smtClean="0">
                <a:solidFill>
                  <a:srgbClr val="0039A6"/>
                </a:solidFill>
                <a:latin typeface="Century Gothic" pitchFamily="34" charset="0"/>
              </a:rPr>
              <a:t>describe a public health problem in terms of time, place, and person</a:t>
            </a:r>
          </a:p>
          <a:p>
            <a:pPr lvl="1" eaLnBrk="1" hangingPunct="1">
              <a:buClr>
                <a:srgbClr val="0039A6"/>
              </a:buClr>
              <a:buFont typeface="Arial" charset="0"/>
              <a:buChar char="•"/>
            </a:pPr>
            <a:r>
              <a:rPr lang="en-US" altLang="en-US" sz="2000" smtClean="0">
                <a:solidFill>
                  <a:srgbClr val="0039A6"/>
                </a:solidFill>
                <a:latin typeface="Century Gothic" pitchFamily="34" charset="0"/>
              </a:rPr>
              <a:t>identify the key components of a descriptive epidemiology outbreak investigation</a:t>
            </a:r>
          </a:p>
        </p:txBody>
      </p:sp>
      <p:cxnSp>
        <p:nvCxnSpPr>
          <p:cNvPr id="10" name="Straight Connector 9"/>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16388" name="Title 1"/>
          <p:cNvSpPr>
            <a:spLocks noGrp="1"/>
          </p:cNvSpPr>
          <p:nvPr>
            <p:ph type="title" idx="4294967295"/>
          </p:nvPr>
        </p:nvSpPr>
        <p:spPr>
          <a:xfrm>
            <a:off x="2100263" y="450850"/>
            <a:ext cx="4953000" cy="838200"/>
          </a:xfrm>
        </p:spPr>
        <p:txBody>
          <a:bodyPr/>
          <a:lstStyle/>
          <a:p>
            <a:r>
              <a:rPr lang="en-US" altLang="en-US" sz="3000" smtClean="0">
                <a:solidFill>
                  <a:srgbClr val="000099"/>
                </a:solidFill>
                <a:latin typeface="Century Gothic" pitchFamily="34" charset="0"/>
              </a:rPr>
              <a:t>Learning Objectives</a:t>
            </a:r>
          </a:p>
        </p:txBody>
      </p:sp>
      <p:sp>
        <p:nvSpPr>
          <p:cNvPr id="2" name="Rectangle 1"/>
          <p:cNvSpPr/>
          <p:nvPr/>
        </p:nvSpPr>
        <p:spPr>
          <a:xfrm>
            <a:off x="555625" y="1447800"/>
            <a:ext cx="6226175" cy="461963"/>
          </a:xfrm>
          <a:prstGeom prst="rect">
            <a:avLst/>
          </a:prstGeom>
        </p:spPr>
        <p:txBody>
          <a:bodyPr>
            <a:spAutoFit/>
          </a:bodyPr>
          <a:lstStyle/>
          <a:p>
            <a:pPr eaLnBrk="1" hangingPunct="1">
              <a:defRPr/>
            </a:pPr>
            <a:r>
              <a:rPr lang="en-US" altLang="en-US" sz="2400" dirty="0">
                <a:solidFill>
                  <a:srgbClr val="000099"/>
                </a:solidFill>
                <a:latin typeface="Century Gothic" pitchFamily="34" charset="0"/>
                <a:cs typeface="+mn-cs"/>
              </a:rPr>
              <a:t>After this course, you will be able to</a:t>
            </a:r>
            <a:endParaRPr lang="en-US" dirty="0">
              <a:solidFill>
                <a:srgbClr val="000099"/>
              </a:solidFill>
              <a:cs typeface="Arial" panose="020B0604020202020204" pitchFamily="34" charset="0"/>
            </a:endParaRPr>
          </a:p>
        </p:txBody>
      </p:sp>
      <p:sp>
        <p:nvSpPr>
          <p:cNvPr id="1639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DC39A1E-1B8D-487A-9678-930FC64CA43B}" type="slidenum">
              <a:rPr lang="en-US" altLang="en-US" sz="1400">
                <a:solidFill>
                  <a:srgbClr val="0039A6"/>
                </a:solidFill>
                <a:latin typeface="Myriad Web Pro" charset="0"/>
              </a:rPr>
              <a:pPr algn="r" eaLnBrk="1" hangingPunct="1">
                <a:spcBef>
                  <a:spcPct val="0"/>
                </a:spcBef>
                <a:buFontTx/>
                <a:buNone/>
              </a:pPr>
              <a:t>3</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arm tractor fatalities by place." title="Farm Tractor Fatalities by Place"/>
          <p:cNvPicPr>
            <a:picLocks noChangeAspect="1" noChangeArrowheads="1"/>
          </p:cNvPicPr>
          <p:nvPr/>
        </p:nvPicPr>
        <p:blipFill>
          <a:blip r:embed="rId3">
            <a:clrChange>
              <a:clrFrom>
                <a:srgbClr val="DADADA"/>
              </a:clrFrom>
              <a:clrTo>
                <a:srgbClr val="DADADA">
                  <a:alpha val="0"/>
                </a:srgbClr>
              </a:clrTo>
            </a:clrChange>
          </a:blip>
          <a:srcRect/>
          <a:stretch>
            <a:fillRect/>
          </a:stretch>
        </p:blipFill>
        <p:spPr bwMode="auto">
          <a:xfrm>
            <a:off x="2455863" y="1349375"/>
            <a:ext cx="4341812" cy="4470400"/>
          </a:xfrm>
          <a:prstGeom prst="rect">
            <a:avLst/>
          </a:prstGeom>
          <a:noFill/>
          <a:ln w="25400">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2" name="Oval 1"/>
          <p:cNvSpPr/>
          <p:nvPr/>
        </p:nvSpPr>
        <p:spPr bwMode="auto">
          <a:xfrm>
            <a:off x="2768600" y="1471613"/>
            <a:ext cx="2432050" cy="2112962"/>
          </a:xfrm>
          <a:prstGeom prst="ellipse">
            <a:avLst/>
          </a:prstGeom>
          <a:noFill/>
          <a:ln w="28575">
            <a:solidFill>
              <a:srgbClr val="0039A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srgbClr val="0536C6"/>
              </a:solidFill>
            </a:endParaRPr>
          </a:p>
        </p:txBody>
      </p:sp>
      <p:sp>
        <p:nvSpPr>
          <p:cNvPr id="44036" name="Text Placeholder 3"/>
          <p:cNvSpPr txBox="1">
            <a:spLocks/>
          </p:cNvSpPr>
          <p:nvPr/>
        </p:nvSpPr>
        <p:spPr bwMode="auto">
          <a:xfrm>
            <a:off x="303213" y="6169025"/>
            <a:ext cx="8062912"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813">
              <a:spcBef>
                <a:spcPct val="20000"/>
              </a:spcBef>
              <a:buFont typeface="Arial" charset="0"/>
              <a:buChar char="•"/>
              <a:defRPr sz="3200">
                <a:solidFill>
                  <a:schemeClr val="tx1"/>
                </a:solidFill>
                <a:latin typeface="Calibri" pitchFamily="34" charset="0"/>
              </a:defRPr>
            </a:lvl1pPr>
            <a:lvl2pPr marL="742950" indent="-285750" defTabSz="912813">
              <a:spcBef>
                <a:spcPct val="20000"/>
              </a:spcBef>
              <a:buFont typeface="Arial" charset="0"/>
              <a:buChar char="–"/>
              <a:defRPr sz="2800">
                <a:solidFill>
                  <a:schemeClr val="tx1"/>
                </a:solidFill>
                <a:latin typeface="Calibri" pitchFamily="34" charset="0"/>
              </a:defRPr>
            </a:lvl2pPr>
            <a:lvl3pPr marL="1143000" indent="-228600" defTabSz="912813">
              <a:spcBef>
                <a:spcPct val="20000"/>
              </a:spcBef>
              <a:buFont typeface="Arial" charset="0"/>
              <a:buChar char="•"/>
              <a:defRPr sz="2400">
                <a:solidFill>
                  <a:schemeClr val="tx1"/>
                </a:solidFill>
                <a:latin typeface="Calibri" pitchFamily="34" charset="0"/>
              </a:defRPr>
            </a:lvl3pPr>
            <a:lvl4pPr marL="1600200" indent="-228600" defTabSz="912813">
              <a:spcBef>
                <a:spcPct val="20000"/>
              </a:spcBef>
              <a:buFont typeface="Arial" charset="0"/>
              <a:buChar char="–"/>
              <a:defRPr sz="2000">
                <a:solidFill>
                  <a:schemeClr val="tx1"/>
                </a:solidFill>
                <a:latin typeface="Calibri" pitchFamily="34" charset="0"/>
              </a:defRPr>
            </a:lvl4pPr>
            <a:lvl5pPr marL="2057400" indent="-228600" defTabSz="912813">
              <a:spcBef>
                <a:spcPct val="20000"/>
              </a:spcBef>
              <a:buFont typeface="Arial" charset="0"/>
              <a:buChar char="»"/>
              <a:defRPr sz="2000">
                <a:solidFill>
                  <a:schemeClr val="tx1"/>
                </a:solidFill>
                <a:latin typeface="Calibri" pitchFamily="34" charset="0"/>
              </a:defRPr>
            </a:lvl5pPr>
            <a:lvl6pPr marL="25146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1281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 typeface="Arial" charset="0"/>
              <a:buNone/>
            </a:pPr>
            <a:r>
              <a:rPr lang="en-US" altLang="en-US" sz="1000">
                <a:solidFill>
                  <a:srgbClr val="0039A6"/>
                </a:solidFill>
                <a:latin typeface="Arial" charset="0"/>
              </a:rPr>
              <a:t>Goodman RA, Smith JD, Sikes RK, et al. Fatalities associated with farm tractor injuries: an epidemiologic study. Public Health Rep 1985;100:329–33.</a:t>
            </a:r>
          </a:p>
        </p:txBody>
      </p:sp>
      <p:sp>
        <p:nvSpPr>
          <p:cNvPr id="44037" name="Rectangle 7"/>
          <p:cNvSpPr>
            <a:spLocks noChangeArrowheads="1"/>
          </p:cNvSpPr>
          <p:nvPr/>
        </p:nvSpPr>
        <p:spPr bwMode="auto">
          <a:xfrm>
            <a:off x="758825" y="457200"/>
            <a:ext cx="73961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3000">
                <a:solidFill>
                  <a:srgbClr val="0039A6"/>
                </a:solidFill>
                <a:latin typeface="Century Gothic" pitchFamily="34" charset="0"/>
              </a:rPr>
              <a:t>Fatalities Associated with Farm Tractors</a:t>
            </a:r>
            <a:endParaRPr lang="en-US" altLang="en-US" sz="3000"/>
          </a:p>
        </p:txBody>
      </p:sp>
      <p:cxnSp>
        <p:nvCxnSpPr>
          <p:cNvPr id="9" name="Straight Connector 8"/>
          <p:cNvCxnSpPr/>
          <p:nvPr/>
        </p:nvCxnSpPr>
        <p:spPr>
          <a:xfrm>
            <a:off x="606425" y="10826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4403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B84EA507-0E2B-447C-92DD-8745DCF65A7D}" type="slidenum">
              <a:rPr lang="en-US" altLang="en-US" sz="1400">
                <a:solidFill>
                  <a:srgbClr val="0039A6"/>
                </a:solidFill>
                <a:latin typeface="Myriad Web Pro" charset="0"/>
              </a:rPr>
              <a:pPr algn="r" eaLnBrk="1" hangingPunct="1">
                <a:spcBef>
                  <a:spcPct val="0"/>
                </a:spcBef>
                <a:buFontTx/>
                <a:buNone/>
              </a:pPr>
              <a:t>30</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8800" y="2164629"/>
            <a:ext cx="8196471"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5061" name="Rectangle 5"/>
          <p:cNvSpPr>
            <a:spLocks noChangeArrowheads="1"/>
          </p:cNvSpPr>
          <p:nvPr/>
        </p:nvSpPr>
        <p:spPr bwMode="auto">
          <a:xfrm>
            <a:off x="3141663" y="3205163"/>
            <a:ext cx="5697537"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400">
                <a:solidFill>
                  <a:srgbClr val="0039A6"/>
                </a:solidFill>
                <a:latin typeface="Century Gothic" pitchFamily="34" charset="0"/>
              </a:rPr>
              <a:t>An epidemiologist is doing a study on the sleep patterns of college students but does not provide any intervention. What type of study is this?</a:t>
            </a:r>
            <a:endParaRPr lang="en-US" altLang="en-US" sz="2400">
              <a:solidFill>
                <a:srgbClr val="0536C6"/>
              </a:solidFill>
              <a:latin typeface="Century Gothic" pitchFamily="34" charset="0"/>
            </a:endParaRPr>
          </a:p>
        </p:txBody>
      </p:sp>
      <p:grpSp>
        <p:nvGrpSpPr>
          <p:cNvPr id="45062" name="Group 2"/>
          <p:cNvGrpSpPr>
            <a:grpSpLocks/>
          </p:cNvGrpSpPr>
          <p:nvPr/>
        </p:nvGrpSpPr>
        <p:grpSpPr bwMode="auto">
          <a:xfrm>
            <a:off x="163513" y="2224088"/>
            <a:ext cx="8567737" cy="461962"/>
            <a:chOff x="163513" y="2195513"/>
            <a:chExt cx="8567737" cy="461962"/>
          </a:xfrm>
        </p:grpSpPr>
        <p:sp>
          <p:nvSpPr>
            <p:cNvPr id="45070" name="TextBox 6"/>
            <p:cNvSpPr txBox="1">
              <a:spLocks noChangeArrowheads="1"/>
            </p:cNvSpPr>
            <p:nvPr/>
          </p:nvSpPr>
          <p:spPr bwMode="auto">
            <a:xfrm>
              <a:off x="2851150"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B. Experimental</a:t>
              </a:r>
            </a:p>
          </p:txBody>
        </p:sp>
        <p:sp>
          <p:nvSpPr>
            <p:cNvPr id="45071" name="TextBox 8"/>
            <p:cNvSpPr txBox="1">
              <a:spLocks noChangeArrowheads="1"/>
            </p:cNvSpPr>
            <p:nvPr/>
          </p:nvSpPr>
          <p:spPr bwMode="auto">
            <a:xfrm>
              <a:off x="5715000"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 Observational</a:t>
              </a:r>
            </a:p>
          </p:txBody>
        </p:sp>
        <p:sp>
          <p:nvSpPr>
            <p:cNvPr id="45072" name="TextBox 9"/>
            <p:cNvSpPr txBox="1">
              <a:spLocks noChangeArrowheads="1"/>
            </p:cNvSpPr>
            <p:nvPr/>
          </p:nvSpPr>
          <p:spPr bwMode="auto">
            <a:xfrm>
              <a:off x="163513" y="2195513"/>
              <a:ext cx="301625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A. Qualitative</a:t>
              </a:r>
            </a:p>
          </p:txBody>
        </p:sp>
      </p:grpSp>
      <p:cxnSp>
        <p:nvCxnSpPr>
          <p:cNvPr id="13" name="Straight Connector 12"/>
          <p:cNvCxnSpPr/>
          <p:nvPr/>
        </p:nvCxnSpPr>
        <p:spPr>
          <a:xfrm>
            <a:off x="558800" y="1219200"/>
            <a:ext cx="8051800"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cxnSp>
        <p:nvCxnSpPr>
          <p:cNvPr id="16" name="Straight Connector 15"/>
          <p:cNvCxnSpPr/>
          <p:nvPr/>
        </p:nvCxnSpPr>
        <p:spPr>
          <a:xfrm>
            <a:off x="457200" y="3695700"/>
            <a:ext cx="2560638"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19" name="TextBox 18"/>
          <p:cNvSpPr txBox="1">
            <a:spLocks noChangeArrowheads="1"/>
          </p:cNvSpPr>
          <p:nvPr/>
        </p:nvSpPr>
        <p:spPr bwMode="auto">
          <a:xfrm>
            <a:off x="228600" y="3233738"/>
            <a:ext cx="287496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6A6"/>
                </a:solidFill>
                <a:latin typeface="Century Gothic" pitchFamily="34" charset="0"/>
              </a:rPr>
              <a:t> C. Observational</a:t>
            </a:r>
          </a:p>
        </p:txBody>
      </p:sp>
      <p:sp>
        <p:nvSpPr>
          <p:cNvPr id="45066" name="TextBox 13"/>
          <p:cNvSpPr txBox="1">
            <a:spLocks noChangeArrowheads="1"/>
          </p:cNvSpPr>
          <p:nvPr/>
        </p:nvSpPr>
        <p:spPr bwMode="auto">
          <a:xfrm>
            <a:off x="304800" y="1444625"/>
            <a:ext cx="83407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6A6"/>
                </a:solidFill>
                <a:latin typeface="Century Gothic" pitchFamily="34" charset="0"/>
              </a:rPr>
              <a:t>Choose the correct answer from the following choices:</a:t>
            </a:r>
          </a:p>
        </p:txBody>
      </p:sp>
      <p:sp>
        <p:nvSpPr>
          <p:cNvPr id="4506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45068"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73CFD5A-7E3D-4E7D-B018-136AFAC3330C}" type="slidenum">
              <a:rPr lang="en-US" altLang="en-US" sz="1400">
                <a:solidFill>
                  <a:srgbClr val="0039A6"/>
                </a:solidFill>
                <a:latin typeface="Myriad Web Pro" charset="0"/>
              </a:rPr>
              <a:pPr algn="r" eaLnBrk="1" hangingPunct="1">
                <a:spcBef>
                  <a:spcPct val="0"/>
                </a:spcBef>
                <a:buFontTx/>
                <a:buNone/>
              </a:pPr>
              <a:t>31</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11"/>
          <p:cNvSpPr txBox="1">
            <a:spLocks noChangeArrowheads="1"/>
          </p:cNvSpPr>
          <p:nvPr/>
        </p:nvSpPr>
        <p:spPr bwMode="auto">
          <a:xfrm>
            <a:off x="1309688" y="493713"/>
            <a:ext cx="4033837"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46083"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5" name="Straight Connector 14"/>
          <p:cNvCxnSpPr/>
          <p:nvPr/>
        </p:nvCxnSpPr>
        <p:spPr>
          <a:xfrm>
            <a:off x="558800" y="1219200"/>
            <a:ext cx="8051800" cy="0"/>
          </a:xfrm>
          <a:prstGeom prst="line">
            <a:avLst/>
          </a:prstGeom>
          <a:ln>
            <a:solidFill>
              <a:srgbClr val="000099"/>
            </a:solidFill>
          </a:ln>
          <a:effectLst/>
        </p:spPr>
        <p:style>
          <a:lnRef idx="2">
            <a:schemeClr val="accent3"/>
          </a:lnRef>
          <a:fillRef idx="0">
            <a:schemeClr val="accent3"/>
          </a:fillRef>
          <a:effectRef idx="1">
            <a:schemeClr val="accent3"/>
          </a:effectRef>
          <a:fontRef idx="minor">
            <a:schemeClr val="tx1"/>
          </a:fontRef>
        </p:style>
      </p:cxnSp>
      <p:sp>
        <p:nvSpPr>
          <p:cNvPr id="20" name="Rectangle 19"/>
          <p:cNvSpPr/>
          <p:nvPr/>
        </p:nvSpPr>
        <p:spPr bwMode="auto">
          <a:xfrm>
            <a:off x="558800" y="2125662"/>
            <a:ext cx="8051800" cy="581025"/>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46088" name="Group 1"/>
          <p:cNvGrpSpPr>
            <a:grpSpLocks/>
          </p:cNvGrpSpPr>
          <p:nvPr/>
        </p:nvGrpSpPr>
        <p:grpSpPr bwMode="auto">
          <a:xfrm>
            <a:off x="1981200" y="2171700"/>
            <a:ext cx="5414963" cy="430213"/>
            <a:chOff x="1949450" y="2164715"/>
            <a:chExt cx="5414963" cy="431406"/>
          </a:xfrm>
        </p:grpSpPr>
        <p:sp>
          <p:nvSpPr>
            <p:cNvPr id="46097" name="TextBox 6"/>
            <p:cNvSpPr txBox="1">
              <a:spLocks noChangeArrowheads="1"/>
            </p:cNvSpPr>
            <p:nvPr/>
          </p:nvSpPr>
          <p:spPr bwMode="auto">
            <a:xfrm>
              <a:off x="1949450" y="2164715"/>
              <a:ext cx="2443163" cy="4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A. Descriptive</a:t>
              </a:r>
            </a:p>
          </p:txBody>
        </p:sp>
        <p:sp>
          <p:nvSpPr>
            <p:cNvPr id="46098" name="TextBox 17"/>
            <p:cNvSpPr txBox="1">
              <a:spLocks noChangeArrowheads="1"/>
            </p:cNvSpPr>
            <p:nvPr/>
          </p:nvSpPr>
          <p:spPr bwMode="auto">
            <a:xfrm>
              <a:off x="4921250" y="2164715"/>
              <a:ext cx="2443163" cy="43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B. Analytic</a:t>
              </a:r>
            </a:p>
          </p:txBody>
        </p:sp>
      </p:grpSp>
      <p:cxnSp>
        <p:nvCxnSpPr>
          <p:cNvPr id="19" name="Straight Connector 18"/>
          <p:cNvCxnSpPr/>
          <p:nvPr/>
        </p:nvCxnSpPr>
        <p:spPr bwMode="auto">
          <a:xfrm>
            <a:off x="539750" y="3352800"/>
            <a:ext cx="2103438"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35861" name="TextBox 22"/>
          <p:cNvSpPr txBox="1">
            <a:spLocks noChangeArrowheads="1"/>
          </p:cNvSpPr>
          <p:nvPr/>
        </p:nvSpPr>
        <p:spPr bwMode="auto">
          <a:xfrm>
            <a:off x="457200" y="2971800"/>
            <a:ext cx="20018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B. Analytic</a:t>
            </a:r>
          </a:p>
        </p:txBody>
      </p:sp>
      <p:cxnSp>
        <p:nvCxnSpPr>
          <p:cNvPr id="21" name="Straight Connector 20"/>
          <p:cNvCxnSpPr/>
          <p:nvPr/>
        </p:nvCxnSpPr>
        <p:spPr bwMode="auto">
          <a:xfrm>
            <a:off x="525463" y="4724400"/>
            <a:ext cx="2103437" cy="0"/>
          </a:xfrm>
          <a:prstGeom prst="line">
            <a:avLst/>
          </a:prstGeom>
          <a:ln>
            <a:solidFill>
              <a:srgbClr val="0036A6"/>
            </a:solidFill>
          </a:ln>
          <a:effectLst/>
        </p:spPr>
        <p:style>
          <a:lnRef idx="2">
            <a:schemeClr val="accent3"/>
          </a:lnRef>
          <a:fillRef idx="0">
            <a:schemeClr val="accent3"/>
          </a:fillRef>
          <a:effectRef idx="1">
            <a:schemeClr val="accent3"/>
          </a:effectRef>
          <a:fontRef idx="minor">
            <a:schemeClr val="tx1"/>
          </a:fontRef>
        </p:style>
      </p:cxnSp>
      <p:sp>
        <p:nvSpPr>
          <p:cNvPr id="35859" name="TextBox 23"/>
          <p:cNvSpPr txBox="1">
            <a:spLocks noChangeArrowheads="1"/>
          </p:cNvSpPr>
          <p:nvPr/>
        </p:nvSpPr>
        <p:spPr bwMode="auto">
          <a:xfrm>
            <a:off x="457200" y="4343400"/>
            <a:ext cx="22018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A. Descriptive</a:t>
            </a:r>
          </a:p>
        </p:txBody>
      </p:sp>
      <p:sp>
        <p:nvSpPr>
          <p:cNvPr id="46093" name="Rectangle 1"/>
          <p:cNvSpPr>
            <a:spLocks noChangeArrowheads="1"/>
          </p:cNvSpPr>
          <p:nvPr/>
        </p:nvSpPr>
        <p:spPr bwMode="auto">
          <a:xfrm>
            <a:off x="2703513" y="2895600"/>
            <a:ext cx="6192837"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AutoNum type="arabicPeriod"/>
            </a:pPr>
            <a:r>
              <a:rPr lang="en-US" altLang="en-US" sz="2200">
                <a:solidFill>
                  <a:srgbClr val="0036A6"/>
                </a:solidFill>
                <a:latin typeface="Century Gothic" pitchFamily="34" charset="0"/>
              </a:rPr>
              <a:t>A study of heart disease comparing a group who eats healthy foods and exercises regularly with one who does not in an effort to test association</a:t>
            </a:r>
          </a:p>
        </p:txBody>
      </p:sp>
      <p:sp>
        <p:nvSpPr>
          <p:cNvPr id="46094" name="Rectangle 2"/>
          <p:cNvSpPr>
            <a:spLocks noChangeArrowheads="1"/>
          </p:cNvSpPr>
          <p:nvPr/>
        </p:nvSpPr>
        <p:spPr bwMode="auto">
          <a:xfrm>
            <a:off x="2717800" y="4343400"/>
            <a:ext cx="58737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63550" indent="-4635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6A6"/>
                </a:solidFill>
                <a:latin typeface="Century Gothic" pitchFamily="34" charset="0"/>
              </a:rPr>
              <a:t>2. 	A study to describe the eating habits of adolescents aged 13–18 years in Community X</a:t>
            </a:r>
          </a:p>
        </p:txBody>
      </p:sp>
      <p:sp>
        <p:nvSpPr>
          <p:cNvPr id="46095" name="Rectangle 1"/>
          <p:cNvSpPr>
            <a:spLocks noChangeArrowheads="1"/>
          </p:cNvSpPr>
          <p:nvPr/>
        </p:nvSpPr>
        <p:spPr bwMode="auto">
          <a:xfrm>
            <a:off x="519113" y="1373188"/>
            <a:ext cx="81676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Match each term to the correct example below.</a:t>
            </a:r>
          </a:p>
        </p:txBody>
      </p:sp>
      <p:sp>
        <p:nvSpPr>
          <p:cNvPr id="4609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DFEA5E2-53B4-4FCD-8344-69F0D52E9B6D}" type="slidenum">
              <a:rPr lang="en-US" altLang="en-US" sz="1400">
                <a:solidFill>
                  <a:srgbClr val="0039A6"/>
                </a:solidFill>
                <a:latin typeface="Myriad Web Pro" charset="0"/>
              </a:rPr>
              <a:pPr algn="r" eaLnBrk="1" hangingPunct="1">
                <a:spcBef>
                  <a:spcPct val="0"/>
                </a:spcBef>
                <a:buFontTx/>
                <a:buNone/>
              </a:pPr>
              <a:t>32</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8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61" grpId="0"/>
      <p:bldP spid="3585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8"/>
          <p:cNvSpPr txBox="1">
            <a:spLocks noChangeArrowheads="1"/>
          </p:cNvSpPr>
          <p:nvPr/>
        </p:nvSpPr>
        <p:spPr bwMode="auto">
          <a:xfrm>
            <a:off x="1212850" y="1131888"/>
            <a:ext cx="66929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0099"/>
                </a:solidFill>
                <a:latin typeface="Century Gothic" pitchFamily="34" charset="0"/>
              </a:rPr>
              <a:t>Epidemiology Data Sources </a:t>
            </a:r>
          </a:p>
          <a:p>
            <a:pPr algn="ctr" eaLnBrk="1" hangingPunct="1">
              <a:spcBef>
                <a:spcPct val="0"/>
              </a:spcBef>
              <a:buFontTx/>
              <a:buNone/>
            </a:pPr>
            <a:r>
              <a:rPr lang="en-US" altLang="en-US">
                <a:solidFill>
                  <a:srgbClr val="000099"/>
                </a:solidFill>
                <a:latin typeface="Century Gothic" pitchFamily="34" charset="0"/>
              </a:rPr>
              <a:t>and Study Design</a:t>
            </a:r>
          </a:p>
        </p:txBody>
      </p:sp>
      <p:sp>
        <p:nvSpPr>
          <p:cNvPr id="47107" name="TextBox 10"/>
          <p:cNvSpPr txBox="1">
            <a:spLocks noChangeArrowheads="1"/>
          </p:cNvSpPr>
          <p:nvPr/>
        </p:nvSpPr>
        <p:spPr bwMode="auto">
          <a:xfrm>
            <a:off x="2209800" y="466725"/>
            <a:ext cx="4635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Topic 6</a:t>
            </a:r>
          </a:p>
        </p:txBody>
      </p:sp>
      <p:pic>
        <p:nvPicPr>
          <p:cNvPr id="47108" name="Picture 6" descr="Pie chart and graph." title="Pie Chart and Graph"/>
          <p:cNvPicPr>
            <a:picLocks noChangeAspect="1"/>
          </p:cNvPicPr>
          <p:nvPr/>
        </p:nvPicPr>
        <p:blipFill>
          <a:blip r:embed="rId3"/>
          <a:srcRect/>
          <a:stretch>
            <a:fillRect/>
          </a:stretch>
        </p:blipFill>
        <p:spPr bwMode="auto">
          <a:xfrm>
            <a:off x="2711450" y="2438400"/>
            <a:ext cx="3695700" cy="307975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4710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421A7B1-7D5C-4DB4-B4ED-3248FD3CD33A}" type="slidenum">
              <a:rPr lang="en-US" altLang="en-US" sz="1400">
                <a:solidFill>
                  <a:srgbClr val="0039A6"/>
                </a:solidFill>
                <a:latin typeface="Myriad Web Pro" charset="0"/>
              </a:rPr>
              <a:pPr algn="r" eaLnBrk="1" hangingPunct="1">
                <a:spcBef>
                  <a:spcPct val="0"/>
                </a:spcBef>
                <a:buFontTx/>
                <a:buNone/>
              </a:pPr>
              <a:t>33</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extBox 7"/>
          <p:cNvSpPr txBox="1">
            <a:spLocks noChangeArrowheads="1"/>
          </p:cNvSpPr>
          <p:nvPr/>
        </p:nvSpPr>
        <p:spPr bwMode="auto">
          <a:xfrm>
            <a:off x="390525" y="619125"/>
            <a:ext cx="81883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6A6"/>
                </a:solidFill>
                <a:latin typeface="Century Gothic" pitchFamily="34" charset="0"/>
              </a:rPr>
              <a:t>Data Sources and Collection Methods</a:t>
            </a:r>
          </a:p>
        </p:txBody>
      </p:sp>
      <p:graphicFrame>
        <p:nvGraphicFramePr>
          <p:cNvPr id="8" name="Table 7" descr="Chart that details data sources, methods, and examples." title="Data Sources and Collection Methods"/>
          <p:cNvGraphicFramePr>
            <a:graphicFrameLocks noGrp="1"/>
          </p:cNvGraphicFramePr>
          <p:nvPr/>
        </p:nvGraphicFramePr>
        <p:xfrm>
          <a:off x="566738" y="1430338"/>
          <a:ext cx="8043862" cy="4754562"/>
        </p:xfrm>
        <a:graphic>
          <a:graphicData uri="http://schemas.openxmlformats.org/drawingml/2006/table">
            <a:tbl>
              <a:tblPr firstRow="1" bandRow="1">
                <a:tableStyleId>{5C22544A-7EE6-4342-B048-85BDC9FD1C3A}</a:tableStyleId>
              </a:tblPr>
              <a:tblGrid>
                <a:gridCol w="1977994"/>
                <a:gridCol w="2738761"/>
                <a:gridCol w="3327108"/>
              </a:tblGrid>
              <a:tr h="701139">
                <a:tc>
                  <a:txBody>
                    <a:bodyPr/>
                    <a:lstStyle/>
                    <a:p>
                      <a:r>
                        <a:rPr lang="en-US" sz="2000" dirty="0" smtClean="0">
                          <a:latin typeface="Century Gothic" panose="020B0502020202020204" pitchFamily="34" charset="0"/>
                        </a:rPr>
                        <a:t>Source</a:t>
                      </a:r>
                      <a:endParaRPr lang="en-US" sz="2000" dirty="0">
                        <a:latin typeface="Century Gothic" panose="020B0502020202020204" pitchFamily="34" charset="0"/>
                      </a:endParaRPr>
                    </a:p>
                  </a:txBody>
                  <a:tcPr>
                    <a:solidFill>
                      <a:srgbClr val="0039A6"/>
                    </a:solidFill>
                  </a:tcPr>
                </a:tc>
                <a:tc>
                  <a:txBody>
                    <a:bodyPr/>
                    <a:lstStyle/>
                    <a:p>
                      <a:pPr algn="ctr"/>
                      <a:r>
                        <a:rPr lang="en-US" sz="2000" dirty="0" smtClean="0">
                          <a:latin typeface="Century Gothic" panose="020B0502020202020204" pitchFamily="34" charset="0"/>
                        </a:rPr>
                        <a:t>Method</a:t>
                      </a:r>
                      <a:endParaRPr lang="en-US" sz="2000" dirty="0">
                        <a:latin typeface="Century Gothic" panose="020B0502020202020204" pitchFamily="34" charset="0"/>
                      </a:endParaRPr>
                    </a:p>
                  </a:txBody>
                  <a:tcPr>
                    <a:solidFill>
                      <a:srgbClr val="0039A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latin typeface="Century Gothic" panose="020B0502020202020204" pitchFamily="34" charset="0"/>
                        </a:rPr>
                        <a:t>Example</a:t>
                      </a:r>
                    </a:p>
                    <a:p>
                      <a:endParaRPr lang="en-US" sz="2000" dirty="0">
                        <a:latin typeface="Century Gothic" panose="020B0502020202020204" pitchFamily="34" charset="0"/>
                      </a:endParaRPr>
                    </a:p>
                  </a:txBody>
                  <a:tcPr>
                    <a:solidFill>
                      <a:srgbClr val="0039A6"/>
                    </a:solidFill>
                  </a:tcPr>
                </a:tc>
              </a:tr>
              <a:tr h="1035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39A6"/>
                          </a:solidFill>
                          <a:latin typeface="Century Gothic" panose="020B0502020202020204" pitchFamily="34" charset="0"/>
                        </a:rPr>
                        <a:t>Individual persons</a:t>
                      </a:r>
                    </a:p>
                  </a:txBody>
                  <a:tcPr>
                    <a:solidFill>
                      <a:schemeClr val="bg1">
                        <a:lumMod val="85000"/>
                      </a:schemeClr>
                    </a:solidFill>
                  </a:tcPr>
                </a:tc>
                <a:tc>
                  <a:txBody>
                    <a:bodyPr/>
                    <a:lstStyle/>
                    <a:p>
                      <a:pPr marL="285750" indent="-285750">
                        <a:buFont typeface="Arial" pitchFamily="34" charset="0"/>
                        <a:buChar char="•"/>
                      </a:pPr>
                      <a:r>
                        <a:rPr lang="en-US" sz="1500" dirty="0" smtClean="0">
                          <a:solidFill>
                            <a:srgbClr val="0039A6"/>
                          </a:solidFill>
                          <a:latin typeface="Century Gothic" panose="020B0502020202020204" pitchFamily="34" charset="0"/>
                        </a:rPr>
                        <a:t>Questionnaire</a:t>
                      </a:r>
                    </a:p>
                    <a:p>
                      <a:pPr marL="285750" indent="-285750">
                        <a:buFont typeface="Arial" pitchFamily="34" charset="0"/>
                        <a:buChar char="•"/>
                      </a:pPr>
                      <a:r>
                        <a:rPr lang="en-US" sz="1500" dirty="0" smtClean="0">
                          <a:solidFill>
                            <a:srgbClr val="0039A6"/>
                          </a:solidFill>
                          <a:latin typeface="Century Gothic" panose="020B0502020202020204" pitchFamily="34" charset="0"/>
                        </a:rPr>
                        <a:t>Survey</a:t>
                      </a:r>
                      <a:endParaRPr lang="en-US" sz="1500" dirty="0">
                        <a:solidFill>
                          <a:srgbClr val="0039A6"/>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rgbClr val="0039A6"/>
                          </a:solidFill>
                          <a:latin typeface="Century Gothic" panose="020B0502020202020204" pitchFamily="34" charset="0"/>
                        </a:rPr>
                        <a:t>F</a:t>
                      </a:r>
                      <a:r>
                        <a:rPr lang="en-US" sz="1500" baseline="0" dirty="0" smtClean="0">
                          <a:solidFill>
                            <a:srgbClr val="0039A6"/>
                          </a:solidFill>
                          <a:latin typeface="Century Gothic" panose="020B0502020202020204" pitchFamily="34" charset="0"/>
                        </a:rPr>
                        <a:t>oodborne illness outbreak</a:t>
                      </a:r>
                    </a:p>
                    <a:p>
                      <a:pPr marL="285750" indent="-285750">
                        <a:buFont typeface="Arial" pitchFamily="34" charset="0"/>
                        <a:buChar char="•"/>
                      </a:pPr>
                      <a:r>
                        <a:rPr lang="en-US" sz="1500" dirty="0" smtClean="0">
                          <a:solidFill>
                            <a:srgbClr val="0039A6"/>
                          </a:solidFill>
                          <a:latin typeface="Century Gothic" panose="020B0502020202020204" pitchFamily="34" charset="0"/>
                        </a:rPr>
                        <a:t>CDC’s National Health and Nutrition Examination Survey</a:t>
                      </a:r>
                    </a:p>
                    <a:p>
                      <a:pPr marL="285750" indent="-285750">
                        <a:buFont typeface="Arial" pitchFamily="34" charset="0"/>
                        <a:buChar char="•"/>
                      </a:pPr>
                      <a:r>
                        <a:rPr lang="en-US" sz="1500" dirty="0" smtClean="0">
                          <a:solidFill>
                            <a:srgbClr val="0039A6"/>
                          </a:solidFill>
                          <a:latin typeface="Century Gothic" panose="020B0502020202020204" pitchFamily="34" charset="0"/>
                        </a:rPr>
                        <a:t>Health data on</a:t>
                      </a:r>
                      <a:r>
                        <a:rPr lang="en-US" sz="1500" baseline="0" dirty="0" smtClean="0">
                          <a:solidFill>
                            <a:srgbClr val="0039A6"/>
                          </a:solidFill>
                          <a:latin typeface="Century Gothic" panose="020B0502020202020204" pitchFamily="34" charset="0"/>
                        </a:rPr>
                        <a:t> U.S. residents</a:t>
                      </a:r>
                      <a:endParaRPr lang="en-US" sz="1500" dirty="0">
                        <a:solidFill>
                          <a:srgbClr val="0039A6"/>
                        </a:solidFill>
                        <a:latin typeface="Century Gothic" panose="020B0502020202020204" pitchFamily="34" charset="0"/>
                      </a:endParaRPr>
                    </a:p>
                  </a:txBody>
                  <a:tcPr>
                    <a:solidFill>
                      <a:schemeClr val="bg1">
                        <a:lumMod val="85000"/>
                      </a:schemeClr>
                    </a:solidFill>
                  </a:tcPr>
                </a:tc>
              </a:tr>
              <a:tr h="12346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500" dirty="0" smtClean="0">
                          <a:solidFill>
                            <a:srgbClr val="0039A6"/>
                          </a:solidFill>
                          <a:latin typeface="Century Gothic" panose="020B0502020202020204" pitchFamily="34" charset="0"/>
                        </a:rPr>
                        <a:t>Environment</a:t>
                      </a:r>
                    </a:p>
                  </a:txBody>
                  <a:tcPr>
                    <a:solidFill>
                      <a:schemeClr val="bg1">
                        <a:lumMod val="85000"/>
                      </a:schemeClr>
                    </a:solidFill>
                  </a:tcPr>
                </a:tc>
                <a:tc>
                  <a:txBody>
                    <a:bodyPr/>
                    <a:lstStyle/>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kern="1200" dirty="0" smtClean="0">
                          <a:solidFill>
                            <a:srgbClr val="0039A6"/>
                          </a:solidFill>
                          <a:latin typeface="Century Gothic" panose="020B0502020202020204" pitchFamily="34" charset="0"/>
                          <a:ea typeface="+mn-ea"/>
                          <a:cs typeface="+mn-cs"/>
                        </a:rPr>
                        <a:t>Samples from the environment (river water, soil)</a:t>
                      </a:r>
                    </a:p>
                    <a:p>
                      <a:pPr marL="2857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solidFill>
                            <a:srgbClr val="0039A6"/>
                          </a:solidFill>
                          <a:latin typeface="Century Gothic" panose="020B0502020202020204" pitchFamily="34" charset="0"/>
                        </a:rPr>
                        <a:t>Sensors</a:t>
                      </a:r>
                      <a:r>
                        <a:rPr lang="en-US" sz="1500" baseline="0" dirty="0" smtClean="0">
                          <a:solidFill>
                            <a:srgbClr val="0039A6"/>
                          </a:solidFill>
                          <a:latin typeface="Century Gothic" panose="020B0502020202020204" pitchFamily="34" charset="0"/>
                        </a:rPr>
                        <a:t> for environmental changes</a:t>
                      </a:r>
                      <a:endParaRPr lang="en-US" sz="1500" dirty="0" smtClean="0">
                        <a:solidFill>
                          <a:srgbClr val="0039A6"/>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rgbClr val="0039A6"/>
                          </a:solidFill>
                          <a:latin typeface="Century Gothic" panose="020B0502020202020204" pitchFamily="34" charset="0"/>
                        </a:rPr>
                        <a:t>Collection of water from area streams —</a:t>
                      </a:r>
                      <a:r>
                        <a:rPr lang="en-US" sz="1500" baseline="0" dirty="0" smtClean="0">
                          <a:solidFill>
                            <a:srgbClr val="0039A6"/>
                          </a:solidFill>
                          <a:latin typeface="Century Gothic" panose="020B0502020202020204" pitchFamily="34" charset="0"/>
                        </a:rPr>
                        <a:t> </a:t>
                      </a:r>
                      <a:r>
                        <a:rPr lang="en-US" sz="1500" dirty="0" smtClean="0">
                          <a:solidFill>
                            <a:srgbClr val="0039A6"/>
                          </a:solidFill>
                          <a:latin typeface="Century Gothic" panose="020B0502020202020204" pitchFamily="34" charset="0"/>
                        </a:rPr>
                        <a:t>check</a:t>
                      </a:r>
                      <a:r>
                        <a:rPr lang="en-US" sz="1500" baseline="0" dirty="0" smtClean="0">
                          <a:solidFill>
                            <a:srgbClr val="0039A6"/>
                          </a:solidFill>
                          <a:latin typeface="Century Gothic" panose="020B0502020202020204" pitchFamily="34" charset="0"/>
                        </a:rPr>
                        <a:t> for chemical pollutants</a:t>
                      </a:r>
                      <a:endParaRPr lang="en-US" sz="1500" dirty="0" smtClean="0">
                        <a:solidFill>
                          <a:srgbClr val="0039A6"/>
                        </a:solidFill>
                        <a:latin typeface="Century Gothic" panose="020B0502020202020204" pitchFamily="34" charset="0"/>
                      </a:endParaRPr>
                    </a:p>
                    <a:p>
                      <a:pPr marL="285750" indent="-285750">
                        <a:buFont typeface="Arial" pitchFamily="34" charset="0"/>
                        <a:buChar char="•"/>
                      </a:pPr>
                      <a:r>
                        <a:rPr lang="en-US" sz="1500" dirty="0" smtClean="0">
                          <a:solidFill>
                            <a:srgbClr val="0039A6"/>
                          </a:solidFill>
                          <a:latin typeface="Century Gothic" panose="020B0502020202020204" pitchFamily="34" charset="0"/>
                        </a:rPr>
                        <a:t>Air-quality ratings </a:t>
                      </a:r>
                      <a:endParaRPr lang="en-US" sz="1500" dirty="0">
                        <a:solidFill>
                          <a:srgbClr val="0039A6"/>
                        </a:solidFill>
                        <a:latin typeface="Century Gothic" panose="020B0502020202020204" pitchFamily="34" charset="0"/>
                      </a:endParaRPr>
                    </a:p>
                  </a:txBody>
                  <a:tcPr>
                    <a:solidFill>
                      <a:schemeClr val="bg1">
                        <a:lumMod val="85000"/>
                      </a:schemeClr>
                    </a:solidFill>
                  </a:tcPr>
                </a:tc>
              </a:tr>
              <a:tr h="1005988">
                <a:tc>
                  <a:txBody>
                    <a:bodyPr/>
                    <a:lstStyle/>
                    <a:p>
                      <a:r>
                        <a:rPr lang="en-US" sz="1500" dirty="0" smtClean="0">
                          <a:solidFill>
                            <a:srgbClr val="0039A6"/>
                          </a:solidFill>
                          <a:latin typeface="Century Gothic" panose="020B0502020202020204" pitchFamily="34" charset="0"/>
                        </a:rPr>
                        <a:t>Health care</a:t>
                      </a:r>
                      <a:r>
                        <a:rPr lang="en-US" sz="1500" baseline="0" dirty="0" smtClean="0">
                          <a:solidFill>
                            <a:srgbClr val="0039A6"/>
                          </a:solidFill>
                          <a:latin typeface="Century Gothic" panose="020B0502020202020204" pitchFamily="34" charset="0"/>
                        </a:rPr>
                        <a:t> providers</a:t>
                      </a:r>
                      <a:endParaRPr lang="en-US" sz="1500" dirty="0">
                        <a:solidFill>
                          <a:srgbClr val="0039A6"/>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smtClean="0">
                          <a:solidFill>
                            <a:srgbClr val="0039A6"/>
                          </a:solidFill>
                          <a:latin typeface="Century Gothic" panose="020B0502020202020204" pitchFamily="34" charset="0"/>
                        </a:rPr>
                        <a:t>Notifications to health department if cases of certain diseases are observed</a:t>
                      </a:r>
                    </a:p>
                  </a:txBody>
                  <a:tcPr>
                    <a:solidFill>
                      <a:schemeClr val="bg1">
                        <a:lumMod val="85000"/>
                      </a:schemeClr>
                    </a:solidFill>
                  </a:tcPr>
                </a:tc>
                <a:tc>
                  <a:txBody>
                    <a:bodyPr/>
                    <a:lstStyle/>
                    <a:p>
                      <a:pPr marL="285750" indent="-285750">
                        <a:buFont typeface="Arial" pitchFamily="34" charset="0"/>
                        <a:buChar char="•"/>
                      </a:pPr>
                      <a:r>
                        <a:rPr lang="en-US" sz="1500" dirty="0" smtClean="0">
                          <a:solidFill>
                            <a:srgbClr val="0039A6"/>
                          </a:solidFill>
                          <a:latin typeface="Century Gothic" panose="020B0502020202020204" pitchFamily="34" charset="0"/>
                        </a:rPr>
                        <a:t>Report cases of meningitis to health department</a:t>
                      </a:r>
                      <a:endParaRPr lang="en-US" sz="1500" dirty="0">
                        <a:solidFill>
                          <a:srgbClr val="0039A6"/>
                        </a:solidFill>
                        <a:latin typeface="Century Gothic" panose="020B0502020202020204" pitchFamily="34" charset="0"/>
                      </a:endParaRPr>
                    </a:p>
                  </a:txBody>
                  <a:tcPr>
                    <a:solidFill>
                      <a:schemeClr val="bg1">
                        <a:lumMod val="85000"/>
                      </a:schemeClr>
                    </a:solidFill>
                  </a:tcPr>
                </a:tc>
              </a:tr>
              <a:tr h="777351">
                <a:tc>
                  <a:txBody>
                    <a:bodyPr/>
                    <a:lstStyle/>
                    <a:p>
                      <a:r>
                        <a:rPr lang="en-US" sz="1500" dirty="0" smtClean="0">
                          <a:solidFill>
                            <a:srgbClr val="0039A6"/>
                          </a:solidFill>
                          <a:latin typeface="Century Gothic" panose="020B0502020202020204" pitchFamily="34" charset="0"/>
                        </a:rPr>
                        <a:t>Nonhealth–related sources (financial, legal)</a:t>
                      </a:r>
                      <a:endParaRPr lang="en-US" sz="1500" dirty="0">
                        <a:solidFill>
                          <a:srgbClr val="0039A6"/>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dirty="0" smtClean="0">
                          <a:solidFill>
                            <a:srgbClr val="0039A6"/>
                          </a:solidFill>
                          <a:latin typeface="Century Gothic" panose="020B0502020202020204" pitchFamily="34" charset="0"/>
                        </a:rPr>
                        <a:t>Sales records</a:t>
                      </a:r>
                    </a:p>
                    <a:p>
                      <a:pPr marL="285750" indent="-285750">
                        <a:buFont typeface="Arial" pitchFamily="34" charset="0"/>
                        <a:buChar char="•"/>
                      </a:pPr>
                      <a:r>
                        <a:rPr lang="en-US" sz="1500" baseline="0" dirty="0" smtClean="0">
                          <a:solidFill>
                            <a:srgbClr val="0039A6"/>
                          </a:solidFill>
                          <a:latin typeface="Century Gothic" panose="020B0502020202020204" pitchFamily="34" charset="0"/>
                        </a:rPr>
                        <a:t>Court records</a:t>
                      </a:r>
                      <a:endParaRPr lang="en-US" sz="1500" dirty="0" smtClean="0">
                        <a:solidFill>
                          <a:srgbClr val="0039A6"/>
                        </a:solidFill>
                        <a:latin typeface="Century Gothic" panose="020B0502020202020204" pitchFamily="34" charset="0"/>
                      </a:endParaRPr>
                    </a:p>
                  </a:txBody>
                  <a:tcPr>
                    <a:solidFill>
                      <a:schemeClr val="bg1">
                        <a:lumMod val="85000"/>
                      </a:schemeClr>
                    </a:solidFill>
                  </a:tcPr>
                </a:tc>
                <a:tc>
                  <a:txBody>
                    <a:bodyPr/>
                    <a:lstStyle/>
                    <a:p>
                      <a:pPr marL="285750" indent="-285750">
                        <a:buFont typeface="Arial" pitchFamily="34" charset="0"/>
                        <a:buChar char="•"/>
                      </a:pPr>
                      <a:r>
                        <a:rPr lang="en-US" sz="1500" baseline="0" dirty="0" smtClean="0">
                          <a:solidFill>
                            <a:srgbClr val="0039A6"/>
                          </a:solidFill>
                          <a:latin typeface="Century Gothic" panose="020B0502020202020204" pitchFamily="34" charset="0"/>
                        </a:rPr>
                        <a:t>Cigarette sales</a:t>
                      </a:r>
                    </a:p>
                    <a:p>
                      <a:pPr marL="285750" marR="0"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500" dirty="0" smtClean="0">
                          <a:solidFill>
                            <a:srgbClr val="0039A6"/>
                          </a:solidFill>
                          <a:latin typeface="Century Gothic" panose="020B0502020202020204" pitchFamily="34" charset="0"/>
                        </a:rPr>
                        <a:t>Intoxicated driver</a:t>
                      </a:r>
                      <a:r>
                        <a:rPr lang="en-US" sz="1500" baseline="0" dirty="0" smtClean="0">
                          <a:solidFill>
                            <a:srgbClr val="0039A6"/>
                          </a:solidFill>
                          <a:latin typeface="Century Gothic" panose="020B0502020202020204" pitchFamily="34" charset="0"/>
                        </a:rPr>
                        <a:t> arrests</a:t>
                      </a:r>
                    </a:p>
                    <a:p>
                      <a:pPr marL="0" indent="0">
                        <a:buFont typeface="Arial" pitchFamily="34" charset="0"/>
                        <a:buNone/>
                      </a:pPr>
                      <a:endParaRPr lang="en-US" sz="1500" dirty="0">
                        <a:solidFill>
                          <a:srgbClr val="0039A6"/>
                        </a:solidFill>
                        <a:latin typeface="Century Gothic" panose="020B0502020202020204" pitchFamily="34" charset="0"/>
                      </a:endParaRPr>
                    </a:p>
                  </a:txBody>
                  <a:tcPr>
                    <a:solidFill>
                      <a:schemeClr val="bg1">
                        <a:lumMod val="85000"/>
                      </a:schemeClr>
                    </a:solidFill>
                  </a:tcPr>
                </a:tc>
              </a:tr>
            </a:tbl>
          </a:graphicData>
        </a:graphic>
      </p:graphicFrame>
      <p:cxnSp>
        <p:nvCxnSpPr>
          <p:cNvPr id="9" name="Straight Connector 8"/>
          <p:cNvCxnSpPr/>
          <p:nvPr/>
        </p:nvCxnSpPr>
        <p:spPr>
          <a:xfrm>
            <a:off x="558800" y="1219200"/>
            <a:ext cx="8051800" cy="0"/>
          </a:xfrm>
          <a:prstGeom prst="line">
            <a:avLst/>
          </a:prstGeom>
          <a:ln>
            <a:solidFill>
              <a:srgbClr val="000099"/>
            </a:solidFill>
          </a:ln>
          <a:effectLst/>
        </p:spPr>
        <p:style>
          <a:lnRef idx="2">
            <a:schemeClr val="accent3"/>
          </a:lnRef>
          <a:fillRef idx="0">
            <a:schemeClr val="accent3"/>
          </a:fillRef>
          <a:effectRef idx="1">
            <a:schemeClr val="accent3"/>
          </a:effectRef>
          <a:fontRef idx="minor">
            <a:schemeClr val="tx1"/>
          </a:fontRef>
        </p:style>
      </p:cxnSp>
      <p:sp>
        <p:nvSpPr>
          <p:cNvPr id="48158"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CE2D5FB-5196-43E6-A49A-37C3B8512ECF}" type="slidenum">
              <a:rPr lang="en-US" altLang="en-US" sz="1400">
                <a:solidFill>
                  <a:srgbClr val="0039A6"/>
                </a:solidFill>
                <a:latin typeface="Myriad Web Pro" charset="0"/>
              </a:rPr>
              <a:pPr algn="r" eaLnBrk="1" hangingPunct="1">
                <a:spcBef>
                  <a:spcPct val="0"/>
                </a:spcBef>
                <a:buFontTx/>
                <a:buNone/>
              </a:pPr>
              <a:t>34</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Content Placeholder 2"/>
          <p:cNvSpPr>
            <a:spLocks noGrp="1"/>
          </p:cNvSpPr>
          <p:nvPr>
            <p:ph idx="4294967295"/>
          </p:nvPr>
        </p:nvSpPr>
        <p:spPr>
          <a:xfrm>
            <a:off x="4286250" y="2133600"/>
            <a:ext cx="4311650" cy="2133600"/>
          </a:xfrm>
        </p:spPr>
        <p:txBody>
          <a:bodyPr/>
          <a:lstStyle/>
          <a:p>
            <a:pPr marL="0" indent="0" eaLnBrk="1" hangingPunct="1">
              <a:buClr>
                <a:srgbClr val="336600"/>
              </a:buClr>
              <a:buFont typeface="Wingdings" pitchFamily="2" charset="2"/>
              <a:buNone/>
            </a:pPr>
            <a:r>
              <a:rPr lang="en-US" altLang="en-US" sz="2400" smtClean="0">
                <a:solidFill>
                  <a:srgbClr val="0039A6"/>
                </a:solidFill>
                <a:latin typeface="Century Gothic" pitchFamily="34" charset="0"/>
              </a:rPr>
              <a:t>Studies are conducted in an attempt to discover associations between an exposure or risk factor and a health outcome</a:t>
            </a:r>
          </a:p>
        </p:txBody>
      </p:sp>
      <p:sp>
        <p:nvSpPr>
          <p:cNvPr id="49155" name="TextBox 6"/>
          <p:cNvSpPr txBox="1">
            <a:spLocks noChangeArrowheads="1"/>
          </p:cNvSpPr>
          <p:nvPr/>
        </p:nvSpPr>
        <p:spPr bwMode="auto">
          <a:xfrm>
            <a:off x="1676400" y="635000"/>
            <a:ext cx="57086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Conducting Studies</a:t>
            </a:r>
          </a:p>
        </p:txBody>
      </p:sp>
      <p:cxnSp>
        <p:nvCxnSpPr>
          <p:cNvPr id="8" name="Straight Connector 7"/>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pic>
        <p:nvPicPr>
          <p:cNvPr id="49157" name="Picture 3" descr="Globe,  floppy disk, laptop, and folder." title="Data Collection"/>
          <p:cNvPicPr>
            <a:picLocks noChangeAspect="1"/>
          </p:cNvPicPr>
          <p:nvPr/>
        </p:nvPicPr>
        <p:blipFill>
          <a:blip r:embed="rId3"/>
          <a:srcRect/>
          <a:stretch>
            <a:fillRect/>
          </a:stretch>
        </p:blipFill>
        <p:spPr bwMode="auto">
          <a:xfrm>
            <a:off x="555625" y="1841500"/>
            <a:ext cx="3224213" cy="314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6940004-A35F-4953-ABD9-9DC0536DCD5C}" type="slidenum">
              <a:rPr lang="en-US" altLang="en-US" sz="1400">
                <a:solidFill>
                  <a:srgbClr val="0039A6"/>
                </a:solidFill>
                <a:latin typeface="Myriad Web Pro" charset="0"/>
              </a:rPr>
              <a:pPr algn="r" eaLnBrk="1" hangingPunct="1">
                <a:spcBef>
                  <a:spcPct val="0"/>
                </a:spcBef>
                <a:buFontTx/>
                <a:buNone/>
              </a:pPr>
              <a:t>35</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10"/>
          <p:cNvSpPr txBox="1">
            <a:spLocks noChangeArrowheads="1"/>
          </p:cNvSpPr>
          <p:nvPr/>
        </p:nvSpPr>
        <p:spPr bwMode="auto">
          <a:xfrm>
            <a:off x="762000" y="762000"/>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 Cross-Sectional Study </a:t>
            </a:r>
          </a:p>
        </p:txBody>
      </p:sp>
      <p:cxnSp>
        <p:nvCxnSpPr>
          <p:cNvPr id="12" name="Straight Connector 11"/>
          <p:cNvCxnSpPr/>
          <p:nvPr/>
        </p:nvCxnSpPr>
        <p:spPr>
          <a:xfrm>
            <a:off x="555625" y="1414463"/>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0180" name="Content Placeholder 2"/>
          <p:cNvSpPr>
            <a:spLocks noGrp="1"/>
          </p:cNvSpPr>
          <p:nvPr>
            <p:ph idx="4294967295"/>
          </p:nvPr>
        </p:nvSpPr>
        <p:spPr>
          <a:xfrm>
            <a:off x="4406900" y="2112963"/>
            <a:ext cx="4311650" cy="1679575"/>
          </a:xfrm>
        </p:spPr>
        <p:txBody>
          <a:bodyPr/>
          <a:lstStyle/>
          <a:p>
            <a:pPr marL="0" indent="0" eaLnBrk="1" hangingPunct="1">
              <a:buFont typeface="Wingdings" pitchFamily="2" charset="2"/>
              <a:buNone/>
            </a:pPr>
            <a:r>
              <a:rPr lang="en-US" altLang="en-US" sz="2400" smtClean="0">
                <a:solidFill>
                  <a:srgbClr val="003AA6"/>
                </a:solidFill>
                <a:latin typeface="Century Gothic" pitchFamily="34" charset="0"/>
              </a:rPr>
              <a:t>Subjects are selected because they are members of a certain population subset at a certain time</a:t>
            </a:r>
          </a:p>
        </p:txBody>
      </p:sp>
      <p:pic>
        <p:nvPicPr>
          <p:cNvPr id="50181" name="Picture 2" descr="A group of adults varying by age, sex, and race." title="Group"/>
          <p:cNvPicPr>
            <a:picLocks noChangeAspect="1"/>
          </p:cNvPicPr>
          <p:nvPr/>
        </p:nvPicPr>
        <p:blipFill>
          <a:blip r:embed="rId3"/>
          <a:srcRect/>
          <a:stretch>
            <a:fillRect/>
          </a:stretch>
        </p:blipFill>
        <p:spPr bwMode="auto">
          <a:xfrm>
            <a:off x="576263" y="1828800"/>
            <a:ext cx="3760787" cy="3276600"/>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0182"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336D2D1-F252-4CF8-9BC4-82FE1F7F9748}" type="slidenum">
              <a:rPr lang="en-US" altLang="en-US" sz="1400">
                <a:solidFill>
                  <a:srgbClr val="0039A6"/>
                </a:solidFill>
                <a:latin typeface="Myriad Web Pro" charset="0"/>
              </a:rPr>
              <a:pPr algn="r" eaLnBrk="1" hangingPunct="1">
                <a:spcBef>
                  <a:spcPct val="0"/>
                </a:spcBef>
                <a:buFontTx/>
                <a:buNone/>
              </a:pPr>
              <a:t>36</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0"/>
          <p:cNvSpPr txBox="1">
            <a:spLocks noChangeArrowheads="1"/>
          </p:cNvSpPr>
          <p:nvPr/>
        </p:nvSpPr>
        <p:spPr bwMode="auto">
          <a:xfrm>
            <a:off x="555625" y="638175"/>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 Cohort Study</a:t>
            </a:r>
          </a:p>
        </p:txBody>
      </p:sp>
      <p:cxnSp>
        <p:nvCxnSpPr>
          <p:cNvPr id="12" name="Straight Connector 11"/>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1204" name="Content Placeholder 2"/>
          <p:cNvSpPr>
            <a:spLocks noGrp="1"/>
          </p:cNvSpPr>
          <p:nvPr>
            <p:ph idx="4294967295"/>
          </p:nvPr>
        </p:nvSpPr>
        <p:spPr>
          <a:xfrm>
            <a:off x="4419600" y="2286000"/>
            <a:ext cx="4178300" cy="1600200"/>
          </a:xfrm>
        </p:spPr>
        <p:txBody>
          <a:bodyPr/>
          <a:lstStyle/>
          <a:p>
            <a:pPr marL="0" indent="0" eaLnBrk="1" hangingPunct="1">
              <a:buFont typeface="Wingdings" pitchFamily="2" charset="2"/>
              <a:buNone/>
            </a:pPr>
            <a:r>
              <a:rPr lang="en-US" altLang="en-US" sz="2400" smtClean="0">
                <a:solidFill>
                  <a:srgbClr val="003AA6"/>
                </a:solidFill>
                <a:latin typeface="Century Gothic" pitchFamily="34" charset="0"/>
              </a:rPr>
              <a:t>Subjects are categorized on the basis of their exposure to one or more risk factors</a:t>
            </a:r>
          </a:p>
        </p:txBody>
      </p:sp>
      <p:sp>
        <p:nvSpPr>
          <p:cNvPr id="5120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CB3700F-0A5A-4A41-8419-DF03B023FE89}" type="slidenum">
              <a:rPr lang="en-US" altLang="en-US" sz="1400">
                <a:solidFill>
                  <a:srgbClr val="0039A6"/>
                </a:solidFill>
                <a:latin typeface="Myriad Web Pro" charset="0"/>
              </a:rPr>
              <a:pPr algn="r" eaLnBrk="1" hangingPunct="1">
                <a:spcBef>
                  <a:spcPct val="0"/>
                </a:spcBef>
                <a:buFontTx/>
                <a:buNone/>
              </a:pPr>
              <a:t>37</a:t>
            </a:fld>
            <a:endParaRPr lang="en-US" altLang="en-US" sz="1400">
              <a:solidFill>
                <a:srgbClr val="0039A6"/>
              </a:solidFill>
              <a:latin typeface="Myriad Web Pro" charset="0"/>
            </a:endParaRPr>
          </a:p>
        </p:txBody>
      </p:sp>
      <p:pic>
        <p:nvPicPr>
          <p:cNvPr id="51206" name="Picture 4" descr="Three boxes connected with lines, each including the letter A, B, or C, with B highlighted." title="Category"/>
          <p:cNvPicPr>
            <a:picLocks noChangeAspect="1"/>
          </p:cNvPicPr>
          <p:nvPr/>
        </p:nvPicPr>
        <p:blipFill rotWithShape="1">
          <a:blip r:embed="rId3"/>
          <a:srcRect b="7046"/>
          <a:stretch/>
        </p:blipFill>
        <p:spPr bwMode="auto">
          <a:xfrm>
            <a:off x="555625" y="1905000"/>
            <a:ext cx="3322638" cy="283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0"/>
          <p:cNvSpPr txBox="1">
            <a:spLocks noChangeArrowheads="1"/>
          </p:cNvSpPr>
          <p:nvPr/>
        </p:nvSpPr>
        <p:spPr bwMode="auto">
          <a:xfrm>
            <a:off x="600075" y="762000"/>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Study Design Type — Case-Control Study</a:t>
            </a:r>
          </a:p>
        </p:txBody>
      </p:sp>
      <p:cxnSp>
        <p:nvCxnSpPr>
          <p:cNvPr id="12" name="Straight Connector 11"/>
          <p:cNvCxnSpPr/>
          <p:nvPr/>
        </p:nvCxnSpPr>
        <p:spPr>
          <a:xfrm>
            <a:off x="560388" y="1474788"/>
            <a:ext cx="8042275" cy="0"/>
          </a:xfrm>
          <a:prstGeom prst="line">
            <a:avLst/>
          </a:prstGeom>
          <a:ln w="25400">
            <a:solidFill>
              <a:srgbClr val="0039A6"/>
            </a:solidFill>
          </a:ln>
          <a:effectLst/>
        </p:spPr>
        <p:style>
          <a:lnRef idx="2">
            <a:schemeClr val="dk1"/>
          </a:lnRef>
          <a:fillRef idx="0">
            <a:schemeClr val="dk1"/>
          </a:fillRef>
          <a:effectRef idx="1">
            <a:schemeClr val="dk1"/>
          </a:effectRef>
          <a:fontRef idx="minor">
            <a:schemeClr val="tx1"/>
          </a:fontRef>
        </p:style>
      </p:cxnSp>
      <p:sp>
        <p:nvSpPr>
          <p:cNvPr id="52228" name="Rectangle 1"/>
          <p:cNvSpPr>
            <a:spLocks noChangeArrowheads="1"/>
          </p:cNvSpPr>
          <p:nvPr/>
        </p:nvSpPr>
        <p:spPr bwMode="auto">
          <a:xfrm>
            <a:off x="4457700" y="2057400"/>
            <a:ext cx="4191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Subjects identified as having a disease or condition are compared with subjects without the same disease or condition</a:t>
            </a:r>
          </a:p>
        </p:txBody>
      </p:sp>
      <p:pic>
        <p:nvPicPr>
          <p:cNvPr id="52229" name="Picture 5" descr="A group of young adults of different races." title="People"/>
          <p:cNvPicPr>
            <a:picLocks noChangeAspect="1"/>
          </p:cNvPicPr>
          <p:nvPr/>
        </p:nvPicPr>
        <p:blipFill>
          <a:blip r:embed="rId3"/>
          <a:srcRect l="5568" t="2399" r="7047" b="8839"/>
          <a:stretch>
            <a:fillRect/>
          </a:stretch>
        </p:blipFill>
        <p:spPr bwMode="auto">
          <a:xfrm>
            <a:off x="560388" y="1752600"/>
            <a:ext cx="3505200" cy="3087688"/>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223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91DBFC8-3C00-4CC6-9FEF-46810D664D8D}" type="slidenum">
              <a:rPr lang="en-US" altLang="en-US" sz="1400">
                <a:solidFill>
                  <a:srgbClr val="0039A6"/>
                </a:solidFill>
                <a:latin typeface="Myriad Web Pro" charset="0"/>
              </a:rPr>
              <a:pPr algn="r" eaLnBrk="1" hangingPunct="1">
                <a:spcBef>
                  <a:spcPct val="0"/>
                </a:spcBef>
                <a:buFontTx/>
                <a:buNone/>
              </a:pPr>
              <a:t>38</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7800" y="3389313"/>
            <a:ext cx="5408613" cy="482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Rectangle 8"/>
          <p:cNvSpPr/>
          <p:nvPr/>
        </p:nvSpPr>
        <p:spPr>
          <a:xfrm>
            <a:off x="1447800" y="4200525"/>
            <a:ext cx="5408613" cy="4826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3252" name="Rectangle 6"/>
          <p:cNvSpPr>
            <a:spLocks noChangeArrowheads="1"/>
          </p:cNvSpPr>
          <p:nvPr/>
        </p:nvSpPr>
        <p:spPr bwMode="auto">
          <a:xfrm>
            <a:off x="1447800" y="2422525"/>
            <a:ext cx="73834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200000"/>
              </a:lnSpc>
              <a:spcBef>
                <a:spcPct val="0"/>
              </a:spcBef>
              <a:buFont typeface="Calibri" pitchFamily="34" charset="0"/>
              <a:buAutoNum type="alphaUcPeriod"/>
            </a:pPr>
            <a:r>
              <a:rPr lang="en-US" altLang="en-US" sz="2400">
                <a:solidFill>
                  <a:srgbClr val="0039A6"/>
                </a:solidFill>
                <a:latin typeface="Century Gothic" pitchFamily="34" charset="0"/>
              </a:rPr>
              <a:t>Intoxicated driver arrests.</a:t>
            </a:r>
          </a:p>
          <a:p>
            <a:pPr eaLnBrk="1" hangingPunct="1">
              <a:lnSpc>
                <a:spcPct val="200000"/>
              </a:lnSpc>
              <a:spcBef>
                <a:spcPct val="0"/>
              </a:spcBef>
              <a:buFont typeface="Calibri" pitchFamily="34" charset="0"/>
              <a:buAutoNum type="alphaUcPeriod"/>
            </a:pPr>
            <a:r>
              <a:rPr lang="en-US" altLang="en-US" sz="2400">
                <a:solidFill>
                  <a:srgbClr val="0039A6"/>
                </a:solidFill>
                <a:latin typeface="Century Gothic" pitchFamily="34" charset="0"/>
              </a:rPr>
              <a:t>Electronic health records.</a:t>
            </a:r>
          </a:p>
          <a:p>
            <a:pPr eaLnBrk="1" hangingPunct="1">
              <a:lnSpc>
                <a:spcPct val="200000"/>
              </a:lnSpc>
              <a:spcBef>
                <a:spcPct val="0"/>
              </a:spcBef>
              <a:buFont typeface="Calibri" pitchFamily="34" charset="0"/>
              <a:buAutoNum type="alphaUcPeriod"/>
            </a:pPr>
            <a:r>
              <a:rPr lang="en-US" altLang="en-US" sz="2400">
                <a:solidFill>
                  <a:srgbClr val="0039A6"/>
                </a:solidFill>
                <a:latin typeface="Century Gothic" pitchFamily="34" charset="0"/>
              </a:rPr>
              <a:t>Measurement of toxins in a river.</a:t>
            </a:r>
          </a:p>
          <a:p>
            <a:pPr eaLnBrk="1" hangingPunct="1">
              <a:lnSpc>
                <a:spcPct val="200000"/>
              </a:lnSpc>
              <a:spcBef>
                <a:spcPct val="0"/>
              </a:spcBef>
              <a:buFont typeface="Calibri" pitchFamily="34" charset="0"/>
              <a:buAutoNum type="alphaUcPeriod"/>
            </a:pPr>
            <a:r>
              <a:rPr lang="en-US" altLang="en-US" sz="2400">
                <a:solidFill>
                  <a:srgbClr val="0039A6"/>
                </a:solidFill>
                <a:latin typeface="Century Gothic" pitchFamily="34" charset="0"/>
              </a:rPr>
              <a:t>Medical board action against a physician.</a:t>
            </a:r>
          </a:p>
        </p:txBody>
      </p:sp>
      <p:sp>
        <p:nvSpPr>
          <p:cNvPr id="53253" name="Rectangle 5"/>
          <p:cNvSpPr>
            <a:spLocks noChangeArrowheads="1"/>
          </p:cNvSpPr>
          <p:nvPr/>
        </p:nvSpPr>
        <p:spPr bwMode="auto">
          <a:xfrm>
            <a:off x="558800" y="1404938"/>
            <a:ext cx="8051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Which of the following are examples of a health-related source of data collection?</a:t>
            </a:r>
            <a:endParaRPr lang="en-US" altLang="en-US" sz="1800">
              <a:solidFill>
                <a:srgbClr val="003AA6"/>
              </a:solidFill>
            </a:endParaRPr>
          </a:p>
        </p:txBody>
      </p:sp>
      <p:sp>
        <p:nvSpPr>
          <p:cNvPr id="53254"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53255"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 name="Straight Connector 9"/>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pic>
        <p:nvPicPr>
          <p:cNvPr id="51210" name="Picture 10" descr="Checkmark indicating the correct answer." title="Checkmark"/>
          <p:cNvPicPr>
            <a:picLocks noChangeAspect="1" noChangeArrowheads="1"/>
          </p:cNvPicPr>
          <p:nvPr/>
        </p:nvPicPr>
        <p:blipFill>
          <a:blip r:embed="rId4"/>
          <a:srcRect/>
          <a:stretch>
            <a:fillRect/>
          </a:stretch>
        </p:blipFill>
        <p:spPr bwMode="auto">
          <a:xfrm>
            <a:off x="606425" y="34147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11" name="Picture 11" descr="Checkmark indicating the correct answer." title="Checkmark"/>
          <p:cNvPicPr>
            <a:picLocks noChangeAspect="1" noChangeArrowheads="1"/>
          </p:cNvPicPr>
          <p:nvPr/>
        </p:nvPicPr>
        <p:blipFill>
          <a:blip r:embed="rId4"/>
          <a:srcRect/>
          <a:stretch>
            <a:fillRect/>
          </a:stretch>
        </p:blipFill>
        <p:spPr bwMode="auto">
          <a:xfrm>
            <a:off x="573088" y="4200525"/>
            <a:ext cx="6096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DDC592E-9C89-4184-B4CF-0AB9681185ED}" type="slidenum">
              <a:rPr lang="en-US" altLang="en-US" sz="1400">
                <a:solidFill>
                  <a:srgbClr val="0039A6"/>
                </a:solidFill>
                <a:latin typeface="Myriad Web Pro" charset="0"/>
              </a:rPr>
              <a:pPr algn="r" eaLnBrk="1" hangingPunct="1">
                <a:spcBef>
                  <a:spcPct val="0"/>
                </a:spcBef>
                <a:buFontTx/>
                <a:buNone/>
              </a:pPr>
              <a:t>39</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12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idx="4294967295"/>
          </p:nvPr>
        </p:nvSpPr>
        <p:spPr>
          <a:xfrm>
            <a:off x="498475" y="1295400"/>
            <a:ext cx="8229600" cy="609600"/>
          </a:xfrm>
        </p:spPr>
        <p:txBody>
          <a:bodyPr/>
          <a:lstStyle/>
          <a:p>
            <a:r>
              <a:rPr lang="en-US" altLang="en-US" sz="3200" smtClean="0">
                <a:solidFill>
                  <a:srgbClr val="0039A6"/>
                </a:solidFill>
                <a:latin typeface="Century Gothic" pitchFamily="34" charset="0"/>
              </a:rPr>
              <a:t>Topic 1</a:t>
            </a:r>
            <a:r>
              <a:rPr lang="en-US" altLang="en-US" sz="2800" smtClean="0">
                <a:solidFill>
                  <a:srgbClr val="0039A6"/>
                </a:solidFill>
                <a:latin typeface="Century Gothic" pitchFamily="34" charset="0"/>
              </a:rPr>
              <a:t/>
            </a:r>
            <a:br>
              <a:rPr lang="en-US" altLang="en-US" sz="2800" smtClean="0">
                <a:solidFill>
                  <a:srgbClr val="0039A6"/>
                </a:solidFill>
                <a:latin typeface="Century Gothic" pitchFamily="34" charset="0"/>
              </a:rPr>
            </a:br>
            <a:r>
              <a:rPr lang="en-US" altLang="en-US" sz="3200" smtClean="0">
                <a:solidFill>
                  <a:srgbClr val="0039A6"/>
                </a:solidFill>
                <a:latin typeface="Century Gothic" pitchFamily="34" charset="0"/>
              </a:rPr>
              <a:t>A Public Health Approach</a:t>
            </a:r>
            <a:r>
              <a:rPr lang="en-US" altLang="en-US" sz="2800" smtClean="0">
                <a:solidFill>
                  <a:srgbClr val="0039A6"/>
                </a:solidFill>
                <a:latin typeface="Century Gothic" pitchFamily="34" charset="0"/>
              </a:rPr>
              <a:t/>
            </a:r>
            <a:br>
              <a:rPr lang="en-US" altLang="en-US" sz="2800" smtClean="0">
                <a:solidFill>
                  <a:srgbClr val="0039A6"/>
                </a:solidFill>
                <a:latin typeface="Century Gothic" pitchFamily="34" charset="0"/>
              </a:rPr>
            </a:br>
            <a:endParaRPr lang="en-US" altLang="en-US" sz="2800" smtClean="0">
              <a:solidFill>
                <a:srgbClr val="0039A6"/>
              </a:solidFill>
              <a:latin typeface="Century Gothic" pitchFamily="34" charset="0"/>
            </a:endParaRPr>
          </a:p>
        </p:txBody>
      </p:sp>
      <p:sp>
        <p:nvSpPr>
          <p:cNvPr id="1741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6F31AE6-961A-4737-9398-EAB92B6993B4}" type="slidenum">
              <a:rPr lang="en-US" altLang="en-US" sz="1400">
                <a:solidFill>
                  <a:srgbClr val="0039A6"/>
                </a:solidFill>
                <a:latin typeface="Myriad Web Pro" charset="0"/>
              </a:rPr>
              <a:pPr algn="r" eaLnBrk="1" hangingPunct="1">
                <a:spcBef>
                  <a:spcPct val="0"/>
                </a:spcBef>
                <a:buFontTx/>
                <a:buNone/>
              </a:pPr>
              <a:t>4</a:t>
            </a:fld>
            <a:endParaRPr lang="en-US" altLang="en-US" sz="1400">
              <a:solidFill>
                <a:srgbClr val="0039A6"/>
              </a:solidFill>
              <a:latin typeface="Myriad Web Pro" charset="0"/>
            </a:endParaRPr>
          </a:p>
        </p:txBody>
      </p:sp>
      <p:pic>
        <p:nvPicPr>
          <p:cNvPr id="7" name="Picture 6" descr="Globe encircled by a red arrow." title="Public Health Approach Icon"/>
          <p:cNvPicPr/>
          <p:nvPr/>
        </p:nvPicPr>
        <p:blipFill rotWithShape="1">
          <a:blip r:embed="rId3"/>
          <a:srcRect t="12666" r="2489" b="12972"/>
          <a:stretch/>
        </p:blipFill>
        <p:spPr bwMode="auto">
          <a:xfrm>
            <a:off x="2709863" y="2541588"/>
            <a:ext cx="3724275" cy="2792412"/>
          </a:xfrm>
          <a:prstGeom prst="rect">
            <a:avLst/>
          </a:prstGeom>
          <a:ln w="25400">
            <a:solidFill>
              <a:srgbClr val="0039A6"/>
            </a:solidFill>
          </a:ln>
          <a:effectLst>
            <a:outerShdw blurRad="292100" dist="139700" dir="2700000" algn="tl" rotWithShape="0">
              <a:srgbClr val="333333">
                <a:alpha val="65000"/>
              </a:srgbClr>
            </a:outerShdw>
          </a:effectLst>
          <a:extLst/>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555015" y="1977419"/>
            <a:ext cx="7903186" cy="581187"/>
          </a:xfrm>
          <a:prstGeom prst="rect">
            <a:avLst/>
          </a:prstGeom>
          <a:solidFill>
            <a:schemeClr val="bg1"/>
          </a:solidFill>
          <a:ln/>
          <a:effectLst/>
        </p:spPr>
        <p:style>
          <a:lnRef idx="0">
            <a:schemeClr val="accent3"/>
          </a:lnRef>
          <a:fillRef idx="3">
            <a:schemeClr val="accent3"/>
          </a:fillRef>
          <a:effectRef idx="3">
            <a:schemeClr val="accent3"/>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4277" name="Rectangle 5"/>
          <p:cNvSpPr>
            <a:spLocks noChangeArrowheads="1"/>
          </p:cNvSpPr>
          <p:nvPr/>
        </p:nvSpPr>
        <p:spPr bwMode="auto">
          <a:xfrm>
            <a:off x="3148013" y="4648200"/>
            <a:ext cx="540385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44488">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 typeface="Arial" charset="0"/>
              <a:buNone/>
            </a:pPr>
            <a:r>
              <a:rPr lang="en-US" altLang="en-US" sz="2200">
                <a:solidFill>
                  <a:srgbClr val="003AA6"/>
                </a:solidFill>
                <a:latin typeface="Century Gothic" pitchFamily="34" charset="0"/>
              </a:rPr>
              <a:t>3. 	Subjects who have received nutritional counseling and who have exercised twice a week are compared with subjects who have not.</a:t>
            </a:r>
          </a:p>
        </p:txBody>
      </p:sp>
      <p:cxnSp>
        <p:nvCxnSpPr>
          <p:cNvPr id="10" name="Straight Connector 9"/>
          <p:cNvCxnSpPr/>
          <p:nvPr/>
        </p:nvCxnSpPr>
        <p:spPr>
          <a:xfrm>
            <a:off x="558800" y="1219200"/>
            <a:ext cx="8051800"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cxnSp>
        <p:nvCxnSpPr>
          <p:cNvPr id="11" name="Straight Connector 10"/>
          <p:cNvCxnSpPr/>
          <p:nvPr/>
        </p:nvCxnSpPr>
        <p:spPr>
          <a:xfrm>
            <a:off x="633413" y="31242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grpSp>
        <p:nvGrpSpPr>
          <p:cNvPr id="54280" name="Group 1"/>
          <p:cNvGrpSpPr>
            <a:grpSpLocks/>
          </p:cNvGrpSpPr>
          <p:nvPr/>
        </p:nvGrpSpPr>
        <p:grpSpPr bwMode="auto">
          <a:xfrm>
            <a:off x="633413" y="2003425"/>
            <a:ext cx="7918450" cy="461963"/>
            <a:chOff x="684320" y="2267935"/>
            <a:chExt cx="7918450" cy="462389"/>
          </a:xfrm>
        </p:grpSpPr>
        <p:sp>
          <p:nvSpPr>
            <p:cNvPr id="54292" name="TextBox 14"/>
            <p:cNvSpPr txBox="1">
              <a:spLocks noChangeArrowheads="1"/>
            </p:cNvSpPr>
            <p:nvPr/>
          </p:nvSpPr>
          <p:spPr bwMode="auto">
            <a:xfrm>
              <a:off x="684320" y="2267935"/>
              <a:ext cx="3003550"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A. Cross-Sectional</a:t>
              </a:r>
            </a:p>
          </p:txBody>
        </p:sp>
        <p:sp>
          <p:nvSpPr>
            <p:cNvPr id="54293" name="TextBox 15"/>
            <p:cNvSpPr txBox="1">
              <a:spLocks noChangeArrowheads="1"/>
            </p:cNvSpPr>
            <p:nvPr/>
          </p:nvSpPr>
          <p:spPr bwMode="auto">
            <a:xfrm>
              <a:off x="3463600" y="2267935"/>
              <a:ext cx="2511425"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2400">
                  <a:solidFill>
                    <a:srgbClr val="0039A6"/>
                  </a:solidFill>
                  <a:latin typeface="Century Gothic" pitchFamily="34" charset="0"/>
                </a:rPr>
                <a:t>B. Cohort</a:t>
              </a:r>
            </a:p>
          </p:txBody>
        </p:sp>
        <p:sp>
          <p:nvSpPr>
            <p:cNvPr id="54294" name="TextBox 16"/>
            <p:cNvSpPr txBox="1">
              <a:spLocks noChangeArrowheads="1"/>
            </p:cNvSpPr>
            <p:nvPr/>
          </p:nvSpPr>
          <p:spPr bwMode="auto">
            <a:xfrm>
              <a:off x="5813532" y="2267935"/>
              <a:ext cx="2789238" cy="46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C. Case-Control</a:t>
              </a:r>
            </a:p>
          </p:txBody>
        </p:sp>
      </p:grpSp>
      <p:sp>
        <p:nvSpPr>
          <p:cNvPr id="18" name="TextBox 17"/>
          <p:cNvSpPr txBox="1">
            <a:spLocks noChangeArrowheads="1"/>
          </p:cNvSpPr>
          <p:nvPr/>
        </p:nvSpPr>
        <p:spPr bwMode="auto">
          <a:xfrm>
            <a:off x="611188" y="2667000"/>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C. Case-Control</a:t>
            </a:r>
          </a:p>
        </p:txBody>
      </p:sp>
      <p:cxnSp>
        <p:nvCxnSpPr>
          <p:cNvPr id="14" name="Straight Connector 13"/>
          <p:cNvCxnSpPr/>
          <p:nvPr/>
        </p:nvCxnSpPr>
        <p:spPr>
          <a:xfrm>
            <a:off x="585788" y="51816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19" name="TextBox 18"/>
          <p:cNvSpPr txBox="1">
            <a:spLocks noChangeArrowheads="1"/>
          </p:cNvSpPr>
          <p:nvPr/>
        </p:nvSpPr>
        <p:spPr bwMode="auto">
          <a:xfrm>
            <a:off x="536575" y="4724400"/>
            <a:ext cx="25114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B. Cohort</a:t>
            </a:r>
          </a:p>
        </p:txBody>
      </p:sp>
      <p:cxnSp>
        <p:nvCxnSpPr>
          <p:cNvPr id="13" name="Straight Connector 12"/>
          <p:cNvCxnSpPr/>
          <p:nvPr/>
        </p:nvCxnSpPr>
        <p:spPr>
          <a:xfrm>
            <a:off x="617538" y="4038600"/>
            <a:ext cx="2468562"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20" name="TextBox 19"/>
          <p:cNvSpPr txBox="1">
            <a:spLocks noChangeArrowheads="1"/>
          </p:cNvSpPr>
          <p:nvPr/>
        </p:nvSpPr>
        <p:spPr bwMode="auto">
          <a:xfrm>
            <a:off x="558800" y="3581400"/>
            <a:ext cx="27225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AA6"/>
                </a:solidFill>
                <a:latin typeface="Century Gothic" pitchFamily="34" charset="0"/>
              </a:rPr>
              <a:t>A. Cross-Sectional</a:t>
            </a:r>
          </a:p>
        </p:txBody>
      </p:sp>
      <p:sp>
        <p:nvSpPr>
          <p:cNvPr id="54286" name="Rectangle 20"/>
          <p:cNvSpPr>
            <a:spLocks noChangeArrowheads="1"/>
          </p:cNvSpPr>
          <p:nvPr/>
        </p:nvSpPr>
        <p:spPr bwMode="auto">
          <a:xfrm>
            <a:off x="534988" y="1390650"/>
            <a:ext cx="80756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AA6"/>
                </a:solidFill>
                <a:latin typeface="Century Gothic" pitchFamily="34" charset="0"/>
              </a:rPr>
              <a:t>Match each study with the correct definition.</a:t>
            </a:r>
            <a:endParaRPr lang="en-US" altLang="en-US" sz="2400" b="1">
              <a:solidFill>
                <a:srgbClr val="003AA6"/>
              </a:solidFill>
              <a:latin typeface="Century Gothic" pitchFamily="34" charset="0"/>
            </a:endParaRPr>
          </a:p>
        </p:txBody>
      </p:sp>
      <p:sp>
        <p:nvSpPr>
          <p:cNvPr id="54287" name="Rectangle 1"/>
          <p:cNvSpPr>
            <a:spLocks noChangeArrowheads="1"/>
          </p:cNvSpPr>
          <p:nvPr/>
        </p:nvSpPr>
        <p:spPr bwMode="auto">
          <a:xfrm>
            <a:off x="3148013" y="2667000"/>
            <a:ext cx="575945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39725">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r>
              <a:rPr lang="en-US" altLang="en-US" sz="2400">
                <a:solidFill>
                  <a:srgbClr val="0039A6"/>
                </a:solidFill>
                <a:latin typeface="Century Gothic" pitchFamily="34" charset="0"/>
              </a:rPr>
              <a:t>1.	</a:t>
            </a:r>
            <a:r>
              <a:rPr lang="en-US" altLang="en-US" sz="2200">
                <a:solidFill>
                  <a:srgbClr val="0039A6"/>
                </a:solidFill>
                <a:latin typeface="Century Gothic" pitchFamily="34" charset="0"/>
              </a:rPr>
              <a:t>Subjects with diabetes are compared with subjects without diabetes.</a:t>
            </a:r>
          </a:p>
        </p:txBody>
      </p:sp>
      <p:sp>
        <p:nvSpPr>
          <p:cNvPr id="54288" name="Rectangle 2"/>
          <p:cNvSpPr>
            <a:spLocks noChangeArrowheads="1"/>
          </p:cNvSpPr>
          <p:nvPr/>
        </p:nvSpPr>
        <p:spPr bwMode="auto">
          <a:xfrm>
            <a:off x="3148013" y="3505200"/>
            <a:ext cx="5546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344488" indent="-339725">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spcBef>
                <a:spcPct val="0"/>
              </a:spcBef>
              <a:buFontTx/>
              <a:buNone/>
            </a:pPr>
            <a:r>
              <a:rPr lang="en-US" altLang="en-US" sz="2200">
                <a:solidFill>
                  <a:srgbClr val="003AA6"/>
                </a:solidFill>
                <a:latin typeface="Century Gothic" pitchFamily="34" charset="0"/>
              </a:rPr>
              <a:t>2. A study of women aged 50–60 years in a community located close to a nuclear power facility.</a:t>
            </a:r>
          </a:p>
        </p:txBody>
      </p:sp>
      <p:sp>
        <p:nvSpPr>
          <p:cNvPr id="54289"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54290"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9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C0B694E-5713-45C4-B324-77AA049A342E}" type="slidenum">
              <a:rPr lang="en-US" altLang="en-US" sz="1400">
                <a:solidFill>
                  <a:srgbClr val="0039A6"/>
                </a:solidFill>
                <a:latin typeface="Myriad Web Pro" charset="0"/>
              </a:rPr>
              <a:pPr algn="r" eaLnBrk="1" hangingPunct="1">
                <a:spcBef>
                  <a:spcPct val="0"/>
                </a:spcBef>
                <a:buFontTx/>
                <a:buNone/>
              </a:pPr>
              <a:t>40</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Box 8"/>
          <p:cNvSpPr txBox="1">
            <a:spLocks noChangeArrowheads="1"/>
          </p:cNvSpPr>
          <p:nvPr/>
        </p:nvSpPr>
        <p:spPr bwMode="auto">
          <a:xfrm>
            <a:off x="1733550" y="996950"/>
            <a:ext cx="556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Investigating an Outbreak</a:t>
            </a:r>
          </a:p>
        </p:txBody>
      </p:sp>
      <p:sp>
        <p:nvSpPr>
          <p:cNvPr id="55299" name="TextBox 8"/>
          <p:cNvSpPr txBox="1">
            <a:spLocks noChangeArrowheads="1"/>
          </p:cNvSpPr>
          <p:nvPr/>
        </p:nvSpPr>
        <p:spPr bwMode="auto">
          <a:xfrm>
            <a:off x="1885950" y="381000"/>
            <a:ext cx="55689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a:solidFill>
                  <a:srgbClr val="003AA6"/>
                </a:solidFill>
                <a:latin typeface="Century Gothic" pitchFamily="34" charset="0"/>
              </a:rPr>
              <a:t>Topic 7</a:t>
            </a:r>
          </a:p>
        </p:txBody>
      </p:sp>
      <p:pic>
        <p:nvPicPr>
          <p:cNvPr id="55300" name="Picture 4" descr="Laboratory worker filling test tubes with a green liquid." title="Lab Testing"/>
          <p:cNvPicPr>
            <a:picLocks noChangeAspect="1"/>
          </p:cNvPicPr>
          <p:nvPr/>
        </p:nvPicPr>
        <p:blipFill>
          <a:blip r:embed="rId3"/>
          <a:srcRect/>
          <a:stretch>
            <a:fillRect/>
          </a:stretch>
        </p:blipFill>
        <p:spPr bwMode="auto">
          <a:xfrm>
            <a:off x="2346325" y="2106613"/>
            <a:ext cx="4343400" cy="2895600"/>
          </a:xfrm>
          <a:prstGeom prst="rect">
            <a:avLst/>
          </a:prstGeom>
          <a:noFill/>
          <a:ln w="22225">
            <a:solidFill>
              <a:srgbClr val="0039A6"/>
            </a:solidFill>
            <a:miter lim="800000"/>
            <a:headEnd/>
            <a:tailEnd/>
          </a:ln>
          <a:extLst>
            <a:ext uri="{909E8E84-426E-40DD-AFC4-6F175D3DCCD1}">
              <a14:hiddenFill xmlns:a14="http://schemas.microsoft.com/office/drawing/2010/main">
                <a:solidFill>
                  <a:srgbClr val="FFFFFF"/>
                </a:solidFill>
              </a14:hiddenFill>
            </a:ext>
          </a:extLst>
        </p:spPr>
      </p:pic>
      <p:sp>
        <p:nvSpPr>
          <p:cNvPr id="5530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2F25909-D956-4BE6-A9B9-0714588A78F0}" type="slidenum">
              <a:rPr lang="en-US" altLang="en-US" sz="1400">
                <a:solidFill>
                  <a:srgbClr val="0039A6"/>
                </a:solidFill>
                <a:latin typeface="Myriad Web Pro" charset="0"/>
              </a:rPr>
              <a:pPr algn="r" eaLnBrk="1" hangingPunct="1">
                <a:spcBef>
                  <a:spcPct val="0"/>
                </a:spcBef>
                <a:buFontTx/>
                <a:buNone/>
              </a:pPr>
              <a:t>41</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Box 10"/>
          <p:cNvSpPr txBox="1">
            <a:spLocks noChangeArrowheads="1"/>
          </p:cNvSpPr>
          <p:nvPr/>
        </p:nvSpPr>
        <p:spPr bwMode="auto">
          <a:xfrm>
            <a:off x="555625" y="638175"/>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a:t>
            </a:r>
          </a:p>
        </p:txBody>
      </p:sp>
      <p:cxnSp>
        <p:nvCxnSpPr>
          <p:cNvPr id="3" name="Straight Connector 2"/>
          <p:cNvCxnSpPr/>
          <p:nvPr/>
        </p:nvCxnSpPr>
        <p:spPr>
          <a:xfrm>
            <a:off x="555625" y="1323975"/>
            <a:ext cx="8042275" cy="0"/>
          </a:xfrm>
          <a:prstGeom prst="line">
            <a:avLst/>
          </a:prstGeom>
          <a:ln w="25400">
            <a:solidFill>
              <a:srgbClr val="0039A6"/>
            </a:solidFill>
          </a:ln>
          <a:effectLst/>
        </p:spPr>
        <p:style>
          <a:lnRef idx="2">
            <a:schemeClr val="dk1"/>
          </a:lnRef>
          <a:fillRef idx="0">
            <a:schemeClr val="dk1"/>
          </a:fillRef>
          <a:effectRef idx="1">
            <a:schemeClr val="dk1"/>
          </a:effectRef>
          <a:fontRef idx="minor">
            <a:schemeClr val="tx1"/>
          </a:fontRef>
        </p:style>
      </p:cxnSp>
      <p:sp>
        <p:nvSpPr>
          <p:cNvPr id="56324" name="Rectangle 3"/>
          <p:cNvSpPr>
            <a:spLocks noChangeArrowheads="1"/>
          </p:cNvSpPr>
          <p:nvPr/>
        </p:nvSpPr>
        <p:spPr bwMode="auto">
          <a:xfrm>
            <a:off x="4191000" y="2230438"/>
            <a:ext cx="4648200" cy="4246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71450" indent="-1714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pPr>
            <a:r>
              <a:rPr lang="en-US" altLang="en-US" sz="1800">
                <a:solidFill>
                  <a:srgbClr val="000099"/>
                </a:solidFill>
                <a:latin typeface="Century Gothic" pitchFamily="34" charset="0"/>
              </a:rPr>
              <a:t>establishing the existence of an outbreak</a:t>
            </a:r>
          </a:p>
          <a:p>
            <a:pPr>
              <a:spcBef>
                <a:spcPct val="30000"/>
              </a:spcBef>
            </a:pPr>
            <a:r>
              <a:rPr lang="en-US" altLang="en-US" sz="1800">
                <a:solidFill>
                  <a:srgbClr val="000099"/>
                </a:solidFill>
                <a:latin typeface="Century Gothic" pitchFamily="34" charset="0"/>
              </a:rPr>
              <a:t>preparing for fieldwork</a:t>
            </a:r>
          </a:p>
          <a:p>
            <a:pPr>
              <a:spcBef>
                <a:spcPct val="30000"/>
              </a:spcBef>
            </a:pPr>
            <a:r>
              <a:rPr lang="en-US" altLang="en-US" sz="1800">
                <a:solidFill>
                  <a:srgbClr val="000099"/>
                </a:solidFill>
                <a:latin typeface="Century Gothic" pitchFamily="34" charset="0"/>
              </a:rPr>
              <a:t>verifying the diagnosis</a:t>
            </a:r>
          </a:p>
          <a:p>
            <a:pPr>
              <a:spcBef>
                <a:spcPct val="30000"/>
              </a:spcBef>
            </a:pPr>
            <a:r>
              <a:rPr lang="en-US" altLang="en-US" sz="1800">
                <a:solidFill>
                  <a:srgbClr val="000099"/>
                </a:solidFill>
                <a:latin typeface="Century Gothic" pitchFamily="34" charset="0"/>
              </a:rPr>
              <a:t>defining and identifying cases</a:t>
            </a:r>
          </a:p>
          <a:p>
            <a:pPr>
              <a:spcBef>
                <a:spcPct val="30000"/>
              </a:spcBef>
            </a:pPr>
            <a:r>
              <a:rPr lang="en-US" altLang="en-US" sz="1800">
                <a:solidFill>
                  <a:srgbClr val="000099"/>
                </a:solidFill>
                <a:latin typeface="Century Gothic" pitchFamily="34" charset="0"/>
              </a:rPr>
              <a:t>using descriptive epidemiology</a:t>
            </a:r>
          </a:p>
          <a:p>
            <a:pPr>
              <a:spcBef>
                <a:spcPct val="30000"/>
              </a:spcBef>
            </a:pPr>
            <a:r>
              <a:rPr lang="en-US" altLang="en-US" sz="1800">
                <a:solidFill>
                  <a:srgbClr val="000099"/>
                </a:solidFill>
                <a:latin typeface="Century Gothic" pitchFamily="34" charset="0"/>
              </a:rPr>
              <a:t>developing hypotheses	</a:t>
            </a:r>
          </a:p>
          <a:p>
            <a:pPr>
              <a:spcBef>
                <a:spcPct val="30000"/>
              </a:spcBef>
            </a:pPr>
            <a:r>
              <a:rPr lang="en-US" altLang="en-US" sz="1800">
                <a:solidFill>
                  <a:srgbClr val="000099"/>
                </a:solidFill>
                <a:latin typeface="Century Gothic" pitchFamily="34" charset="0"/>
              </a:rPr>
              <a:t>evaluating the hypotheses</a:t>
            </a:r>
          </a:p>
          <a:p>
            <a:pPr>
              <a:spcBef>
                <a:spcPct val="30000"/>
              </a:spcBef>
            </a:pPr>
            <a:r>
              <a:rPr lang="en-US" altLang="en-US" sz="1800">
                <a:solidFill>
                  <a:srgbClr val="000099"/>
                </a:solidFill>
                <a:latin typeface="Century Gothic" pitchFamily="34" charset="0"/>
              </a:rPr>
              <a:t>refining the hypotheses</a:t>
            </a:r>
          </a:p>
          <a:p>
            <a:pPr>
              <a:spcBef>
                <a:spcPct val="30000"/>
              </a:spcBef>
            </a:pPr>
            <a:r>
              <a:rPr lang="en-US" altLang="en-US" sz="1800">
                <a:solidFill>
                  <a:srgbClr val="000099"/>
                </a:solidFill>
                <a:latin typeface="Century Gothic" pitchFamily="34" charset="0"/>
              </a:rPr>
              <a:t>implementing control and prevention  measures</a:t>
            </a:r>
          </a:p>
          <a:p>
            <a:pPr>
              <a:spcBef>
                <a:spcPct val="30000"/>
              </a:spcBef>
            </a:pPr>
            <a:r>
              <a:rPr lang="en-US" altLang="en-US" sz="1800">
                <a:solidFill>
                  <a:srgbClr val="000099"/>
                </a:solidFill>
                <a:latin typeface="Century Gothic" pitchFamily="34" charset="0"/>
              </a:rPr>
              <a:t>communicating findings</a:t>
            </a:r>
          </a:p>
        </p:txBody>
      </p:sp>
      <p:sp>
        <p:nvSpPr>
          <p:cNvPr id="56325" name="Rectangle 4"/>
          <p:cNvSpPr>
            <a:spLocks noChangeArrowheads="1"/>
          </p:cNvSpPr>
          <p:nvPr/>
        </p:nvSpPr>
        <p:spPr bwMode="auto">
          <a:xfrm>
            <a:off x="468313" y="1425575"/>
            <a:ext cx="82169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400">
                <a:solidFill>
                  <a:srgbClr val="000099"/>
                </a:solidFill>
                <a:latin typeface="Century Gothic" pitchFamily="34" charset="0"/>
              </a:rPr>
              <a:t>Ten steps are involved in outbreak investigations, including </a:t>
            </a:r>
          </a:p>
        </p:txBody>
      </p:sp>
      <p:pic>
        <p:nvPicPr>
          <p:cNvPr id="56326" name="Picture 7" descr="Magnifying glass above a globe." title="Globe and Magnifying Glass"/>
          <p:cNvPicPr>
            <a:picLocks noChangeAspect="1"/>
          </p:cNvPicPr>
          <p:nvPr/>
        </p:nvPicPr>
        <p:blipFill>
          <a:blip r:embed="rId3"/>
          <a:srcRect/>
          <a:stretch>
            <a:fillRect/>
          </a:stretch>
        </p:blipFill>
        <p:spPr bwMode="auto">
          <a:xfrm>
            <a:off x="555625" y="2363788"/>
            <a:ext cx="32543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4EA65D9F-7598-4792-AF22-C7A082CCAF35}" type="slidenum">
              <a:rPr lang="en-US" altLang="en-US" sz="1400">
                <a:solidFill>
                  <a:srgbClr val="0039A6"/>
                </a:solidFill>
                <a:latin typeface="Myriad Web Pro" charset="0"/>
              </a:rPr>
              <a:pPr algn="r" eaLnBrk="1" hangingPunct="1">
                <a:spcBef>
                  <a:spcPct val="0"/>
                </a:spcBef>
                <a:buFontTx/>
                <a:buNone/>
              </a:pPr>
              <a:t>42</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Box 37"/>
          <p:cNvSpPr txBox="1">
            <a:spLocks noChangeArrowheads="1"/>
          </p:cNvSpPr>
          <p:nvPr/>
        </p:nvSpPr>
        <p:spPr bwMode="auto">
          <a:xfrm>
            <a:off x="555625"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1 and 2 </a:t>
            </a:r>
          </a:p>
        </p:txBody>
      </p:sp>
      <p:cxnSp>
        <p:nvCxnSpPr>
          <p:cNvPr id="39" name="Straight Connector 38"/>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7348" name="TextBox 5"/>
          <p:cNvSpPr txBox="1">
            <a:spLocks noChangeArrowheads="1"/>
          </p:cNvSpPr>
          <p:nvPr/>
        </p:nvSpPr>
        <p:spPr bwMode="auto">
          <a:xfrm>
            <a:off x="296863" y="6096000"/>
            <a:ext cx="73231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p:txBody>
      </p:sp>
      <p:pic>
        <p:nvPicPr>
          <p:cNvPr id="57349" name="Picture 15" descr="Passport, computer monitor, folder, and microscope." title="Preparing for Field Work"/>
          <p:cNvPicPr>
            <a:picLocks noChangeAspect="1"/>
          </p:cNvPicPr>
          <p:nvPr/>
        </p:nvPicPr>
        <p:blipFill>
          <a:blip r:embed="rId3"/>
          <a:srcRect/>
          <a:stretch>
            <a:fillRect/>
          </a:stretch>
        </p:blipFill>
        <p:spPr bwMode="auto">
          <a:xfrm>
            <a:off x="555625" y="1709738"/>
            <a:ext cx="3141663" cy="293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Rectangle 22"/>
          <p:cNvSpPr>
            <a:spLocks noChangeArrowheads="1"/>
          </p:cNvSpPr>
          <p:nvPr/>
        </p:nvSpPr>
        <p:spPr bwMode="auto">
          <a:xfrm>
            <a:off x="4286250" y="2516188"/>
            <a:ext cx="403066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Use data from data sources</a:t>
            </a:r>
          </a:p>
        </p:txBody>
      </p:sp>
      <p:sp>
        <p:nvSpPr>
          <p:cNvPr id="57351" name="Rectangle 23"/>
          <p:cNvSpPr>
            <a:spLocks noChangeArrowheads="1"/>
          </p:cNvSpPr>
          <p:nvPr/>
        </p:nvSpPr>
        <p:spPr bwMode="auto">
          <a:xfrm>
            <a:off x="4083050" y="1668463"/>
            <a:ext cx="4303713"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1 — Establishing the existence of an outbreak</a:t>
            </a:r>
          </a:p>
        </p:txBody>
      </p:sp>
      <p:sp>
        <p:nvSpPr>
          <p:cNvPr id="57352" name="Rectangle 24"/>
          <p:cNvSpPr>
            <a:spLocks noChangeArrowheads="1"/>
          </p:cNvSpPr>
          <p:nvPr/>
        </p:nvSpPr>
        <p:spPr bwMode="auto">
          <a:xfrm>
            <a:off x="4356100" y="4337050"/>
            <a:ext cx="4030663"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Research the disease</a:t>
            </a:r>
          </a:p>
          <a:p>
            <a:pPr>
              <a:spcBef>
                <a:spcPct val="0"/>
              </a:spcBef>
            </a:pPr>
            <a:r>
              <a:rPr lang="en-US" altLang="en-US" sz="2200">
                <a:solidFill>
                  <a:srgbClr val="000099"/>
                </a:solidFill>
                <a:latin typeface="Century Gothic" pitchFamily="34" charset="0"/>
              </a:rPr>
              <a:t>Gather supplies and equipment</a:t>
            </a:r>
          </a:p>
          <a:p>
            <a:pPr>
              <a:spcBef>
                <a:spcPct val="0"/>
              </a:spcBef>
            </a:pPr>
            <a:r>
              <a:rPr lang="en-US" altLang="en-US" sz="2200">
                <a:solidFill>
                  <a:srgbClr val="000099"/>
                </a:solidFill>
                <a:latin typeface="Century Gothic" pitchFamily="34" charset="0"/>
              </a:rPr>
              <a:t>Arrange travel</a:t>
            </a:r>
          </a:p>
        </p:txBody>
      </p:sp>
      <p:sp>
        <p:nvSpPr>
          <p:cNvPr id="57353" name="Rectangle 25"/>
          <p:cNvSpPr>
            <a:spLocks noChangeArrowheads="1"/>
          </p:cNvSpPr>
          <p:nvPr/>
        </p:nvSpPr>
        <p:spPr bwMode="auto">
          <a:xfrm>
            <a:off x="4094163" y="3436938"/>
            <a:ext cx="45545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2 — Preparing for field work</a:t>
            </a:r>
          </a:p>
        </p:txBody>
      </p:sp>
      <p:sp>
        <p:nvSpPr>
          <p:cNvPr id="57354"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44625CF-502C-4CDA-AE59-B3A862B27412}" type="slidenum">
              <a:rPr lang="en-US" altLang="en-US" sz="1400">
                <a:solidFill>
                  <a:srgbClr val="0039A6"/>
                </a:solidFill>
                <a:latin typeface="Myriad Web Pro" charset="0"/>
              </a:rPr>
              <a:pPr algn="r" eaLnBrk="1" hangingPunct="1">
                <a:spcBef>
                  <a:spcPct val="0"/>
                </a:spcBef>
                <a:buFontTx/>
                <a:buNone/>
              </a:pPr>
              <a:t>43</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Box 37"/>
          <p:cNvSpPr txBox="1">
            <a:spLocks noChangeArrowheads="1"/>
          </p:cNvSpPr>
          <p:nvPr/>
        </p:nvSpPr>
        <p:spPr bwMode="auto">
          <a:xfrm>
            <a:off x="555625"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3 and 4 </a:t>
            </a:r>
          </a:p>
        </p:txBody>
      </p:sp>
      <p:cxnSp>
        <p:nvCxnSpPr>
          <p:cNvPr id="39" name="Straight Connector 38"/>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8372" name="TextBox 5"/>
          <p:cNvSpPr txBox="1">
            <a:spLocks noChangeArrowheads="1"/>
          </p:cNvSpPr>
          <p:nvPr/>
        </p:nvSpPr>
        <p:spPr bwMode="auto">
          <a:xfrm>
            <a:off x="350838" y="6129338"/>
            <a:ext cx="72691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p:txBody>
      </p:sp>
      <p:sp>
        <p:nvSpPr>
          <p:cNvPr id="58373" name="Rectangle 34"/>
          <p:cNvSpPr>
            <a:spLocks noChangeArrowheads="1"/>
          </p:cNvSpPr>
          <p:nvPr/>
        </p:nvSpPr>
        <p:spPr bwMode="auto">
          <a:xfrm>
            <a:off x="4732338" y="2695575"/>
            <a:ext cx="41719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Speak with patients</a:t>
            </a:r>
          </a:p>
          <a:p>
            <a:pPr>
              <a:spcBef>
                <a:spcPct val="0"/>
              </a:spcBef>
            </a:pPr>
            <a:r>
              <a:rPr lang="en-US" altLang="en-US" sz="2200">
                <a:solidFill>
                  <a:srgbClr val="000099"/>
                </a:solidFill>
                <a:latin typeface="Century Gothic" pitchFamily="34" charset="0"/>
              </a:rPr>
              <a:t>Review laboratory findings and clinical test results</a:t>
            </a:r>
          </a:p>
        </p:txBody>
      </p:sp>
      <p:sp>
        <p:nvSpPr>
          <p:cNvPr id="58374" name="Rectangle 35"/>
          <p:cNvSpPr>
            <a:spLocks noChangeArrowheads="1"/>
          </p:cNvSpPr>
          <p:nvPr/>
        </p:nvSpPr>
        <p:spPr bwMode="auto">
          <a:xfrm>
            <a:off x="4679950" y="4800600"/>
            <a:ext cx="408305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Establish a case definition by using a standard set of criteria</a:t>
            </a:r>
          </a:p>
        </p:txBody>
      </p:sp>
      <p:sp>
        <p:nvSpPr>
          <p:cNvPr id="58375" name="Rectangle 42"/>
          <p:cNvSpPr>
            <a:spLocks noChangeArrowheads="1"/>
          </p:cNvSpPr>
          <p:nvPr/>
        </p:nvSpPr>
        <p:spPr bwMode="auto">
          <a:xfrm>
            <a:off x="4679950" y="1843088"/>
            <a:ext cx="36798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3 — Verifying the diagnosis</a:t>
            </a:r>
          </a:p>
        </p:txBody>
      </p:sp>
      <p:sp>
        <p:nvSpPr>
          <p:cNvPr id="58376" name="Rectangle 43"/>
          <p:cNvSpPr>
            <a:spLocks noChangeArrowheads="1"/>
          </p:cNvSpPr>
          <p:nvPr/>
        </p:nvSpPr>
        <p:spPr bwMode="auto">
          <a:xfrm>
            <a:off x="4611688" y="3933825"/>
            <a:ext cx="41513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4 — Defining and identifying cases</a:t>
            </a:r>
          </a:p>
        </p:txBody>
      </p:sp>
      <p:sp>
        <p:nvSpPr>
          <p:cNvPr id="5837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82B5FEA-9B98-4700-8D63-3F1EAE8E48EA}" type="slidenum">
              <a:rPr lang="en-US" altLang="en-US" sz="1400">
                <a:solidFill>
                  <a:srgbClr val="0039A6"/>
                </a:solidFill>
                <a:latin typeface="Myriad Web Pro" charset="0"/>
              </a:rPr>
              <a:pPr algn="r" eaLnBrk="1" hangingPunct="1">
                <a:spcBef>
                  <a:spcPct val="0"/>
                </a:spcBef>
                <a:buFontTx/>
                <a:buNone/>
              </a:pPr>
              <a:t>44</a:t>
            </a:fld>
            <a:endParaRPr lang="en-US" altLang="en-US" sz="1400">
              <a:solidFill>
                <a:srgbClr val="0039A6"/>
              </a:solidFill>
              <a:latin typeface="Myriad Web Pro" charset="0"/>
            </a:endParaRPr>
          </a:p>
        </p:txBody>
      </p:sp>
      <p:pic>
        <p:nvPicPr>
          <p:cNvPr id="58378" name="Picture 2" descr="Diagram of person indicating symptoms of influenza (fever, cough, nausea, headache, shortness of breath, and muscle aches)." title="Symptoms of Illness"/>
          <p:cNvPicPr>
            <a:picLocks noChangeAspect="1"/>
          </p:cNvPicPr>
          <p:nvPr/>
        </p:nvPicPr>
        <p:blipFill>
          <a:blip r:embed="rId3"/>
          <a:srcRect/>
          <a:stretch>
            <a:fillRect/>
          </a:stretch>
        </p:blipFill>
        <p:spPr bwMode="auto">
          <a:xfrm>
            <a:off x="536575" y="1990725"/>
            <a:ext cx="3730625" cy="242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Box 37"/>
          <p:cNvSpPr txBox="1">
            <a:spLocks noChangeArrowheads="1"/>
          </p:cNvSpPr>
          <p:nvPr/>
        </p:nvSpPr>
        <p:spPr bwMode="auto">
          <a:xfrm>
            <a:off x="555625" y="638175"/>
            <a:ext cx="770096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 5</a:t>
            </a:r>
          </a:p>
        </p:txBody>
      </p:sp>
      <p:cxnSp>
        <p:nvCxnSpPr>
          <p:cNvPr id="39" name="Straight Connector 38"/>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59396" name="TextBox 5"/>
          <p:cNvSpPr txBox="1">
            <a:spLocks noChangeArrowheads="1"/>
          </p:cNvSpPr>
          <p:nvPr/>
        </p:nvSpPr>
        <p:spPr bwMode="auto">
          <a:xfrm>
            <a:off x="304800" y="6096000"/>
            <a:ext cx="85344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p>
          <a:p>
            <a:pPr eaLnBrk="1" hangingPunct="1">
              <a:spcBef>
                <a:spcPct val="0"/>
              </a:spcBef>
              <a:buFontTx/>
              <a:buNone/>
            </a:pPr>
            <a:endParaRPr lang="en-US" altLang="en-US" sz="1000">
              <a:solidFill>
                <a:srgbClr val="0536C6"/>
              </a:solidFill>
              <a:latin typeface="Arial" charset="0"/>
            </a:endParaRPr>
          </a:p>
          <a:p>
            <a:pPr eaLnBrk="1" hangingPunct="1">
              <a:spcBef>
                <a:spcPct val="0"/>
              </a:spcBef>
              <a:buFontTx/>
              <a:buNone/>
            </a:pPr>
            <a:endParaRPr lang="en-US" altLang="en-US" sz="1000">
              <a:solidFill>
                <a:srgbClr val="0536C6"/>
              </a:solidFill>
              <a:latin typeface="Arial" charset="0"/>
            </a:endParaRPr>
          </a:p>
        </p:txBody>
      </p:sp>
      <p:pic>
        <p:nvPicPr>
          <p:cNvPr id="59397" name="Picture 10" descr="The questions who, what, when, where, why, how, and a question mark in the center." title="Orienting Data"/>
          <p:cNvPicPr>
            <a:picLocks noChangeAspect="1" noChangeArrowheads="1"/>
          </p:cNvPicPr>
          <p:nvPr/>
        </p:nvPicPr>
        <p:blipFill>
          <a:blip r:embed="rId3"/>
          <a:srcRect/>
          <a:stretch>
            <a:fillRect/>
          </a:stretch>
        </p:blipFill>
        <p:spPr bwMode="auto">
          <a:xfrm>
            <a:off x="595313" y="1905000"/>
            <a:ext cx="3214687" cy="260350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
        <p:nvSpPr>
          <p:cNvPr id="59398" name="Rectangle 11"/>
          <p:cNvSpPr>
            <a:spLocks noChangeArrowheads="1"/>
          </p:cNvSpPr>
          <p:nvPr/>
        </p:nvSpPr>
        <p:spPr bwMode="auto">
          <a:xfrm>
            <a:off x="4168775" y="1905000"/>
            <a:ext cx="44291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5 — Using descriptive epidemiology </a:t>
            </a:r>
          </a:p>
        </p:txBody>
      </p:sp>
      <p:sp>
        <p:nvSpPr>
          <p:cNvPr id="59399" name="Rectangle 13"/>
          <p:cNvSpPr>
            <a:spLocks noChangeArrowheads="1"/>
          </p:cNvSpPr>
          <p:nvPr/>
        </p:nvSpPr>
        <p:spPr bwMode="auto">
          <a:xfrm>
            <a:off x="4173538" y="2935288"/>
            <a:ext cx="42640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200">
                <a:solidFill>
                  <a:srgbClr val="000099"/>
                </a:solidFill>
                <a:latin typeface="Century Gothic" pitchFamily="34" charset="0"/>
              </a:rPr>
              <a:t>Describe and orient the data </a:t>
            </a:r>
          </a:p>
        </p:txBody>
      </p:sp>
      <p:sp>
        <p:nvSpPr>
          <p:cNvPr id="5940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0783748-7F0E-488C-AE0E-17450D69CD39}" type="slidenum">
              <a:rPr lang="en-US" altLang="en-US" sz="1400">
                <a:solidFill>
                  <a:srgbClr val="0039A6"/>
                </a:solidFill>
                <a:latin typeface="Myriad Web Pro" charset="0"/>
              </a:rPr>
              <a:pPr algn="r" eaLnBrk="1" hangingPunct="1">
                <a:spcBef>
                  <a:spcPct val="0"/>
                </a:spcBef>
                <a:buFontTx/>
                <a:buNone/>
              </a:pPr>
              <a:t>45</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ChangeArrowheads="1"/>
          </p:cNvSpPr>
          <p:nvPr/>
        </p:nvSpPr>
        <p:spPr bwMode="auto">
          <a:xfrm>
            <a:off x="320675" y="6137275"/>
            <a:ext cx="71469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1977;297:1189–97.</a:t>
            </a:r>
            <a:endParaRPr lang="en-US" altLang="en-US" sz="1000">
              <a:solidFill>
                <a:srgbClr val="0536C6"/>
              </a:solidFill>
              <a:latin typeface="Myriad Web Pro" charset="0"/>
            </a:endParaRPr>
          </a:p>
        </p:txBody>
      </p:sp>
      <p:cxnSp>
        <p:nvCxnSpPr>
          <p:cNvPr id="13" name="Straight Connector 12"/>
          <p:cNvCxnSpPr/>
          <p:nvPr/>
        </p:nvCxnSpPr>
        <p:spPr>
          <a:xfrm>
            <a:off x="644525" y="1219200"/>
            <a:ext cx="8042275" cy="0"/>
          </a:xfrm>
          <a:prstGeom prst="line">
            <a:avLst/>
          </a:prstGeom>
          <a:ln>
            <a:solidFill>
              <a:srgbClr val="0536C6"/>
            </a:solidFill>
          </a:ln>
          <a:effectLst/>
        </p:spPr>
        <p:style>
          <a:lnRef idx="2">
            <a:schemeClr val="dk1"/>
          </a:lnRef>
          <a:fillRef idx="0">
            <a:schemeClr val="dk1"/>
          </a:fillRef>
          <a:effectRef idx="1">
            <a:schemeClr val="dk1"/>
          </a:effectRef>
          <a:fontRef idx="minor">
            <a:schemeClr val="tx1"/>
          </a:fontRef>
        </p:style>
      </p:cxnSp>
      <p:sp>
        <p:nvSpPr>
          <p:cNvPr id="60420" name="Rectangle 2"/>
          <p:cNvSpPr>
            <a:spLocks noChangeArrowheads="1"/>
          </p:cNvSpPr>
          <p:nvPr/>
        </p:nvSpPr>
        <p:spPr bwMode="auto">
          <a:xfrm>
            <a:off x="325438" y="550863"/>
            <a:ext cx="853122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0099"/>
                </a:solidFill>
                <a:latin typeface="Century Gothic" pitchFamily="34" charset="0"/>
              </a:rPr>
              <a:t>Legionnaires’ Disease Cases, by Day</a:t>
            </a:r>
          </a:p>
        </p:txBody>
      </p:sp>
      <p:pic>
        <p:nvPicPr>
          <p:cNvPr id="12" name="Picture 2" descr="Graph showing number of Legionnaire's cases by day in July and August." title="Legionnaire's Cases by Day"/>
          <p:cNvPicPr>
            <a:picLocks noChangeAspect="1" noChangeArrowheads="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947" t="1216" r="2175"/>
          <a:stretch/>
        </p:blipFill>
        <p:spPr bwMode="auto">
          <a:xfrm>
            <a:off x="1219200" y="1477246"/>
            <a:ext cx="6629400" cy="4127602"/>
          </a:xfrm>
          <a:prstGeom prst="rect">
            <a:avLst/>
          </a:prstGeom>
          <a:ln w="25400">
            <a:solidFill>
              <a:srgbClr val="000099"/>
            </a:solidFill>
          </a:ln>
          <a:effectLst/>
          <a:extLst>
            <a:ext uri="{909E8E84-426E-40DD-AFC4-6F175D3DCCD1}">
              <a14:hiddenFill xmlns:a14="http://schemas.microsoft.com/office/drawing/2010/main">
                <a:solidFill>
                  <a:srgbClr val="FFFFFF"/>
                </a:solidFill>
              </a14:hiddenFill>
            </a:ext>
          </a:extLst>
        </p:spPr>
      </p:pic>
      <p:cxnSp>
        <p:nvCxnSpPr>
          <p:cNvPr id="14" name="Straight Arrow Connector 13"/>
          <p:cNvCxnSpPr/>
          <p:nvPr/>
        </p:nvCxnSpPr>
        <p:spPr>
          <a:xfrm>
            <a:off x="4800600" y="1706563"/>
            <a:ext cx="0" cy="539750"/>
          </a:xfrm>
          <a:prstGeom prst="straightConnector1">
            <a:avLst/>
          </a:prstGeom>
          <a:ln>
            <a:solidFill>
              <a:schemeClr val="tx2">
                <a:lumMod val="75000"/>
              </a:schemeClr>
            </a:solidFill>
            <a:tailEnd type="arrow"/>
          </a:ln>
          <a:effectLst/>
        </p:spPr>
        <p:style>
          <a:lnRef idx="3">
            <a:schemeClr val="accent3"/>
          </a:lnRef>
          <a:fillRef idx="0">
            <a:schemeClr val="accent3"/>
          </a:fillRef>
          <a:effectRef idx="2">
            <a:schemeClr val="accent3"/>
          </a:effectRef>
          <a:fontRef idx="minor">
            <a:schemeClr val="tx1"/>
          </a:fontRef>
        </p:style>
      </p:cxnSp>
      <p:sp>
        <p:nvSpPr>
          <p:cNvPr id="6042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D5647BA-D43F-4E57-BB11-A36915C8B504}" type="slidenum">
              <a:rPr lang="en-US" altLang="en-US" sz="1400">
                <a:solidFill>
                  <a:srgbClr val="0039A6"/>
                </a:solidFill>
                <a:latin typeface="Myriad Web Pro" charset="0"/>
              </a:rPr>
              <a:pPr algn="r" eaLnBrk="1" hangingPunct="1">
                <a:spcBef>
                  <a:spcPct val="0"/>
                </a:spcBef>
                <a:buFontTx/>
                <a:buNone/>
              </a:pPr>
              <a:t>46</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extBox 7"/>
          <p:cNvSpPr txBox="1">
            <a:spLocks noChangeArrowheads="1"/>
          </p:cNvSpPr>
          <p:nvPr/>
        </p:nvSpPr>
        <p:spPr bwMode="auto">
          <a:xfrm>
            <a:off x="381000" y="5970588"/>
            <a:ext cx="708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 1189–97.</a:t>
            </a:r>
            <a:endParaRPr lang="en-US" altLang="en-US" sz="1000">
              <a:solidFill>
                <a:srgbClr val="0536C6"/>
              </a:solidFill>
            </a:endParaRPr>
          </a:p>
        </p:txBody>
      </p:sp>
      <p:cxnSp>
        <p:nvCxnSpPr>
          <p:cNvPr id="25" name="Straight Connector 24"/>
          <p:cNvCxnSpPr/>
          <p:nvPr/>
        </p:nvCxnSpPr>
        <p:spPr>
          <a:xfrm>
            <a:off x="555625" y="1003300"/>
            <a:ext cx="8042275" cy="0"/>
          </a:xfrm>
          <a:prstGeom prst="line">
            <a:avLst/>
          </a:prstGeom>
          <a:ln>
            <a:solidFill>
              <a:srgbClr val="000099"/>
            </a:solidFill>
          </a:ln>
          <a:effectLst/>
        </p:spPr>
        <p:style>
          <a:lnRef idx="2">
            <a:schemeClr val="dk1"/>
          </a:lnRef>
          <a:fillRef idx="0">
            <a:schemeClr val="dk1"/>
          </a:fillRef>
          <a:effectRef idx="1">
            <a:schemeClr val="dk1"/>
          </a:effectRef>
          <a:fontRef idx="minor">
            <a:schemeClr val="tx1"/>
          </a:fontRef>
        </p:style>
      </p:cxnSp>
      <p:sp>
        <p:nvSpPr>
          <p:cNvPr id="61444" name="TextBox 13"/>
          <p:cNvSpPr txBox="1">
            <a:spLocks noChangeArrowheads="1"/>
          </p:cNvSpPr>
          <p:nvPr/>
        </p:nvSpPr>
        <p:spPr bwMode="auto">
          <a:xfrm>
            <a:off x="725488" y="417513"/>
            <a:ext cx="7700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0099"/>
                </a:solidFill>
                <a:latin typeface="Century Gothic" pitchFamily="34" charset="0"/>
              </a:rPr>
              <a:t>Legionnaires’ Disease Attack Rates</a:t>
            </a:r>
          </a:p>
        </p:txBody>
      </p:sp>
      <p:sp>
        <p:nvSpPr>
          <p:cNvPr id="6144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FDA5E8F-1732-40F1-A449-547E5A0518E2}" type="slidenum">
              <a:rPr lang="en-US" altLang="en-US" sz="1400">
                <a:solidFill>
                  <a:srgbClr val="0039A6"/>
                </a:solidFill>
                <a:latin typeface="Myriad Web Pro" charset="0"/>
              </a:rPr>
              <a:pPr algn="r" eaLnBrk="1" hangingPunct="1">
                <a:spcBef>
                  <a:spcPct val="0"/>
                </a:spcBef>
                <a:buFontTx/>
                <a:buNone/>
              </a:pPr>
              <a:t>47</a:t>
            </a:fld>
            <a:endParaRPr lang="en-US" altLang="en-US" sz="1400">
              <a:solidFill>
                <a:srgbClr val="0039A6"/>
              </a:solidFill>
              <a:latin typeface="Myriad Web Pro" charset="0"/>
            </a:endParaRPr>
          </a:p>
        </p:txBody>
      </p:sp>
      <p:graphicFrame>
        <p:nvGraphicFramePr>
          <p:cNvPr id="9" name="Table 8" descr="Disease attack raes by age at hotel A, B, and C." title="Legionnaires Disease Attack Rates"/>
          <p:cNvGraphicFramePr>
            <a:graphicFrameLocks noGrp="1"/>
          </p:cNvGraphicFramePr>
          <p:nvPr/>
        </p:nvGraphicFramePr>
        <p:xfrm>
          <a:off x="381000" y="1600200"/>
          <a:ext cx="8407400" cy="3725863"/>
        </p:xfrm>
        <a:graphic>
          <a:graphicData uri="http://schemas.openxmlformats.org/drawingml/2006/table">
            <a:tbl>
              <a:tblPr firstRow="1" bandRow="1">
                <a:tableStyleId>{5C22544A-7EE6-4342-B048-85BDC9FD1C3A}</a:tableStyleId>
              </a:tblPr>
              <a:tblGrid>
                <a:gridCol w="886155"/>
                <a:gridCol w="208293"/>
                <a:gridCol w="734427"/>
                <a:gridCol w="762031"/>
                <a:gridCol w="953717"/>
                <a:gridCol w="208293"/>
                <a:gridCol w="545325"/>
                <a:gridCol w="749824"/>
                <a:gridCol w="886155"/>
                <a:gridCol w="208293"/>
                <a:gridCol w="545323"/>
                <a:gridCol w="817990"/>
                <a:gridCol w="901574"/>
              </a:tblGrid>
              <a:tr h="518181">
                <a:tc>
                  <a:txBody>
                    <a:bodyPr/>
                    <a:lstStyle/>
                    <a:p>
                      <a:pPr algn="ctr"/>
                      <a:r>
                        <a:rPr lang="en-US" sz="1400" b="0" dirty="0" smtClean="0">
                          <a:latin typeface="Century Gothic" panose="020B0502020202020204" pitchFamily="34" charset="0"/>
                        </a:rPr>
                        <a:t>Age</a:t>
                      </a:r>
                    </a:p>
                    <a:p>
                      <a:pPr algn="ctr"/>
                      <a:r>
                        <a:rPr lang="en-US" sz="1400" b="0" dirty="0" smtClean="0">
                          <a:latin typeface="Century Gothic" panose="020B0502020202020204" pitchFamily="34" charset="0"/>
                        </a:rPr>
                        <a:t>(yrs)</a:t>
                      </a:r>
                      <a:endParaRPr lang="en-US" sz="1400" b="0" dirty="0">
                        <a:latin typeface="Century Gothic" panose="020B0502020202020204" pitchFamily="34" charset="0"/>
                      </a:endParaRPr>
                    </a:p>
                  </a:txBody>
                  <a:tcPr marL="91446" marR="91446" marT="45722" marB="45722">
                    <a:solidFill>
                      <a:srgbClr val="0039A6"/>
                    </a:solidFill>
                  </a:tcPr>
                </a:tc>
                <a:tc>
                  <a:txBody>
                    <a:bodyPr/>
                    <a:lstStyle/>
                    <a:p>
                      <a:pPr algn="ctr"/>
                      <a:endParaRPr lang="en-US" sz="1400" b="0" dirty="0">
                        <a:latin typeface="Century Gothic" panose="020B0502020202020204" pitchFamily="34" charset="0"/>
                      </a:endParaRPr>
                    </a:p>
                  </a:txBody>
                  <a:tcPr marL="91446" marR="91446" marT="45722" marB="45722">
                    <a:solidFill>
                      <a:schemeClr val="bg1"/>
                    </a:solidFill>
                  </a:tcPr>
                </a:tc>
                <a:tc>
                  <a:txBody>
                    <a:bodyPr/>
                    <a:lstStyle/>
                    <a:p>
                      <a:pPr algn="ctr"/>
                      <a:r>
                        <a:rPr lang="en-US" sz="1400" b="0" dirty="0" smtClean="0">
                          <a:solidFill>
                            <a:schemeClr val="bg1"/>
                          </a:solidFill>
                          <a:latin typeface="Century Gothic" panose="020B0502020202020204" pitchFamily="34" charset="0"/>
                        </a:rPr>
                        <a:t>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dirty="0" smtClean="0">
                          <a:solidFill>
                            <a:schemeClr val="bg1"/>
                          </a:solidFill>
                          <a:latin typeface="Century Gothic" panose="020B0502020202020204" pitchFamily="34" charset="0"/>
                        </a:rPr>
                        <a:t>Total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baseline="0" dirty="0" smtClean="0">
                          <a:solidFill>
                            <a:schemeClr val="bg1"/>
                          </a:solidFill>
                          <a:latin typeface="Century Gothic" panose="020B0502020202020204" pitchFamily="34" charset="0"/>
                        </a:rPr>
                        <a:t>Percent 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endParaRPr lang="en-US" sz="1400" b="0" dirty="0">
                        <a:solidFill>
                          <a:schemeClr val="bg1"/>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b="0" dirty="0" smtClean="0">
                          <a:solidFill>
                            <a:schemeClr val="bg1"/>
                          </a:solidFill>
                          <a:latin typeface="Century Gothic" panose="020B0502020202020204" pitchFamily="34" charset="0"/>
                        </a:rPr>
                        <a:t>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dirty="0" smtClean="0">
                          <a:solidFill>
                            <a:schemeClr val="bg1"/>
                          </a:solidFill>
                          <a:latin typeface="Century Gothic" panose="020B0502020202020204" pitchFamily="34" charset="0"/>
                        </a:rPr>
                        <a:t>Total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dirty="0" smtClean="0">
                          <a:solidFill>
                            <a:schemeClr val="bg1"/>
                          </a:solidFill>
                          <a:latin typeface="Century Gothic" panose="020B0502020202020204" pitchFamily="34" charset="0"/>
                        </a:rPr>
                        <a:t>Percent</a:t>
                      </a:r>
                    </a:p>
                    <a:p>
                      <a:pPr algn="ctr"/>
                      <a:r>
                        <a:rPr lang="en-US" sz="1400" b="0" dirty="0" smtClean="0">
                          <a:solidFill>
                            <a:schemeClr val="bg1"/>
                          </a:solidFill>
                          <a:latin typeface="Century Gothic" panose="020B0502020202020204" pitchFamily="34" charset="0"/>
                        </a:rPr>
                        <a:t>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endParaRPr lang="en-US" sz="1400" b="0" dirty="0">
                        <a:solidFill>
                          <a:schemeClr val="bg1"/>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b="0" dirty="0" smtClean="0">
                          <a:solidFill>
                            <a:schemeClr val="bg1"/>
                          </a:solidFill>
                          <a:latin typeface="Century Gothic" panose="020B0502020202020204" pitchFamily="34" charset="0"/>
                        </a:rPr>
                        <a:t>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dirty="0" smtClean="0">
                          <a:solidFill>
                            <a:schemeClr val="bg1"/>
                          </a:solidFill>
                          <a:latin typeface="Century Gothic" panose="020B0502020202020204" pitchFamily="34" charset="0"/>
                        </a:rPr>
                        <a:t>Total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c>
                  <a:txBody>
                    <a:bodyPr/>
                    <a:lstStyle/>
                    <a:p>
                      <a:pPr algn="ctr"/>
                      <a:r>
                        <a:rPr lang="en-US" sz="1400" b="0" dirty="0" smtClean="0">
                          <a:solidFill>
                            <a:schemeClr val="bg1"/>
                          </a:solidFill>
                          <a:latin typeface="Century Gothic" panose="020B0502020202020204" pitchFamily="34" charset="0"/>
                        </a:rPr>
                        <a:t>Percent ill</a:t>
                      </a:r>
                      <a:endParaRPr lang="en-US" sz="1400" b="0" dirty="0">
                        <a:solidFill>
                          <a:schemeClr val="bg1"/>
                        </a:solidFill>
                        <a:latin typeface="Century Gothic" panose="020B0502020202020204" pitchFamily="34" charset="0"/>
                      </a:endParaRPr>
                    </a:p>
                  </a:txBody>
                  <a:tcPr marL="91446" marR="91446" marT="45722" marB="45722">
                    <a:solidFill>
                      <a:srgbClr val="0039A6"/>
                    </a:solidFill>
                  </a:tcPr>
                </a:tc>
              </a:tr>
              <a:tr h="487700">
                <a:tc>
                  <a:txBody>
                    <a:bodyPr/>
                    <a:lstStyle/>
                    <a:p>
                      <a:pPr algn="r"/>
                      <a:r>
                        <a:rPr lang="en-US" sz="1400" dirty="0" smtClean="0">
                          <a:solidFill>
                            <a:srgbClr val="0039A6"/>
                          </a:solidFill>
                          <a:latin typeface="Century Gothic" panose="020B0502020202020204" pitchFamily="34" charset="0"/>
                          <a:sym typeface="Symbol"/>
                        </a:rPr>
                        <a:t>39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44</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6.8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116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2.6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160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3.7</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477620">
                <a:tc>
                  <a:txBody>
                    <a:bodyPr/>
                    <a:lstStyle/>
                    <a:p>
                      <a:pPr algn="r"/>
                      <a:r>
                        <a:rPr lang="en-US" sz="1400" dirty="0" smtClean="0">
                          <a:solidFill>
                            <a:srgbClr val="0039A6"/>
                          </a:solidFill>
                          <a:latin typeface="Century Gothic" panose="020B0502020202020204" pitchFamily="34" charset="0"/>
                        </a:rPr>
                        <a:t>40–49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160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5.6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232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4.7</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20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392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5.1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467541">
                <a:tc>
                  <a:txBody>
                    <a:bodyPr/>
                    <a:lstStyle/>
                    <a:p>
                      <a:pPr algn="r"/>
                      <a:r>
                        <a:rPr lang="en-US" sz="1400" dirty="0" smtClean="0">
                          <a:solidFill>
                            <a:srgbClr val="0039A6"/>
                          </a:solidFill>
                          <a:latin typeface="Century Gothic" panose="020B0502020202020204" pitchFamily="34" charset="0"/>
                        </a:rPr>
                        <a:t>50–59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27</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320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8.4</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25</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523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4.8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52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843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6.2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457461">
                <a:tc>
                  <a:txBody>
                    <a:bodyPr/>
                    <a:lstStyle/>
                    <a:p>
                      <a:pPr algn="r"/>
                      <a:r>
                        <a:rPr lang="en-US" sz="1400" dirty="0" smtClean="0">
                          <a:solidFill>
                            <a:srgbClr val="0039A6"/>
                          </a:solidFill>
                          <a:latin typeface="Century Gothic" panose="020B0502020202020204" pitchFamily="34" charset="0"/>
                        </a:rPr>
                        <a:t>60–69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108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11.1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207</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9.1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31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315</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9.8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457218">
                <a:tc>
                  <a:txBody>
                    <a:bodyPr/>
                    <a:lstStyle/>
                    <a:p>
                      <a:pPr algn="r"/>
                      <a:r>
                        <a:rPr lang="en-US" sz="1400" dirty="0" smtClean="0">
                          <a:solidFill>
                            <a:srgbClr val="0039A6"/>
                          </a:solidFill>
                          <a:latin typeface="Century Gothic" panose="020B0502020202020204" pitchFamily="34" charset="0"/>
                          <a:sym typeface="Symbol"/>
                        </a:rPr>
                        <a:t>70</a:t>
                      </a:r>
                      <a:r>
                        <a:rPr lang="en-US" sz="1400" dirty="0" smtClean="0">
                          <a:solidFill>
                            <a:srgbClr val="0039A6"/>
                          </a:solidFill>
                          <a:latin typeface="Century Gothic" panose="020B0502020202020204" pitchFamily="34" charset="0"/>
                        </a:rPr>
                        <a:t>     </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54</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20.4</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5</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76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6.5</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16</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130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12.3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533421">
                <a:tc>
                  <a:txBody>
                    <a:bodyPr/>
                    <a:lstStyle/>
                    <a:p>
                      <a:pPr algn="r"/>
                      <a:r>
                        <a:rPr lang="en-US" sz="1200" dirty="0" smtClean="0">
                          <a:solidFill>
                            <a:srgbClr val="0039A6"/>
                          </a:solidFill>
                          <a:latin typeface="Century Gothic" panose="020B0502020202020204" pitchFamily="34" charset="0"/>
                        </a:rPr>
                        <a:t>Unknown</a:t>
                      </a:r>
                      <a:endParaRPr lang="en-US" sz="12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7</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r h="326720">
                <a:tc>
                  <a:txBody>
                    <a:bodyPr/>
                    <a:lstStyle/>
                    <a:p>
                      <a:pPr algn="r"/>
                      <a:r>
                        <a:rPr lang="en-US" sz="1400" dirty="0" smtClean="0">
                          <a:solidFill>
                            <a:srgbClr val="0039A6"/>
                          </a:solidFill>
                          <a:latin typeface="Century Gothic" panose="020B0502020202020204" pitchFamily="34" charset="0"/>
                        </a:rPr>
                        <a:t>Total</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62</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688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9.0</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63</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1,161</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5.4</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endParaRPr lang="en-US" sz="1400" dirty="0">
                        <a:solidFill>
                          <a:srgbClr val="0039A6"/>
                        </a:solidFill>
                        <a:latin typeface="Century Gothic" panose="020B0502020202020204" pitchFamily="34" charset="0"/>
                      </a:endParaRPr>
                    </a:p>
                  </a:txBody>
                  <a:tcPr marL="91446" marR="91446" marT="45722" marB="45722">
                    <a:solidFill>
                      <a:schemeClr val="bg1"/>
                    </a:solidFill>
                  </a:tcPr>
                </a:tc>
                <a:tc>
                  <a:txBody>
                    <a:bodyPr/>
                    <a:lstStyle/>
                    <a:p>
                      <a:pPr algn="ctr"/>
                      <a:r>
                        <a:rPr lang="en-US" sz="1400" dirty="0" smtClean="0">
                          <a:solidFill>
                            <a:srgbClr val="0039A6"/>
                          </a:solidFill>
                          <a:latin typeface="Century Gothic" panose="020B0502020202020204" pitchFamily="34" charset="0"/>
                        </a:rPr>
                        <a:t>125</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1,849</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c>
                  <a:txBody>
                    <a:bodyPr/>
                    <a:lstStyle/>
                    <a:p>
                      <a:pPr algn="ctr"/>
                      <a:r>
                        <a:rPr lang="en-US" sz="1400" dirty="0" smtClean="0">
                          <a:solidFill>
                            <a:srgbClr val="0039A6"/>
                          </a:solidFill>
                          <a:latin typeface="Century Gothic" panose="020B0502020202020204" pitchFamily="34" charset="0"/>
                        </a:rPr>
                        <a:t>6.8</a:t>
                      </a:r>
                      <a:endParaRPr lang="en-US" sz="1400" dirty="0">
                        <a:solidFill>
                          <a:srgbClr val="0039A6"/>
                        </a:solidFill>
                        <a:latin typeface="Century Gothic" panose="020B0502020202020204" pitchFamily="34" charset="0"/>
                      </a:endParaRPr>
                    </a:p>
                  </a:txBody>
                  <a:tcPr marL="91446" marR="91446" marT="45722" marB="45722">
                    <a:solidFill>
                      <a:schemeClr val="bg1">
                        <a:lumMod val="85000"/>
                      </a:schemeClr>
                    </a:solidFill>
                  </a:tcPr>
                </a:tc>
              </a:tr>
            </a:tbl>
          </a:graphicData>
        </a:graphic>
      </p:graphicFrame>
      <p:sp>
        <p:nvSpPr>
          <p:cNvPr id="12" name="Rectangle 11"/>
          <p:cNvSpPr/>
          <p:nvPr/>
        </p:nvSpPr>
        <p:spPr>
          <a:xfrm>
            <a:off x="381000" y="3962400"/>
            <a:ext cx="8382000" cy="381000"/>
          </a:xfrm>
          <a:prstGeom prst="rect">
            <a:avLst/>
          </a:prstGeom>
          <a:solidFill>
            <a:srgbClr val="FFFF00">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ectangle 12"/>
          <p:cNvSpPr/>
          <p:nvPr/>
        </p:nvSpPr>
        <p:spPr>
          <a:xfrm>
            <a:off x="2209800" y="2071688"/>
            <a:ext cx="762000" cy="3262312"/>
          </a:xfrm>
          <a:prstGeom prst="rect">
            <a:avLst/>
          </a:prstGeom>
          <a:solidFill>
            <a:srgbClr val="FFFF00">
              <a:alpha val="17000"/>
            </a:srgbClr>
          </a:solidFill>
          <a:ln>
            <a:noFill/>
          </a:ln>
          <a:effectLst>
            <a:outerShdw blurRad="50800" dist="50800" dir="5400000" algn="ctr" rotWithShape="0">
              <a:srgbClr val="000000">
                <a:alpha val="17000"/>
              </a:srgb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1576" name="TextBox 1"/>
          <p:cNvSpPr txBox="1">
            <a:spLocks noChangeArrowheads="1"/>
          </p:cNvSpPr>
          <p:nvPr/>
        </p:nvSpPr>
        <p:spPr bwMode="auto">
          <a:xfrm>
            <a:off x="1524000" y="1249363"/>
            <a:ext cx="2286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Hotel A</a:t>
            </a:r>
          </a:p>
        </p:txBody>
      </p:sp>
      <p:sp>
        <p:nvSpPr>
          <p:cNvPr id="61577" name="TextBox 11"/>
          <p:cNvSpPr txBox="1">
            <a:spLocks noChangeArrowheads="1"/>
          </p:cNvSpPr>
          <p:nvPr/>
        </p:nvSpPr>
        <p:spPr bwMode="auto">
          <a:xfrm>
            <a:off x="4114800" y="1249363"/>
            <a:ext cx="2133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Hotel B</a:t>
            </a:r>
          </a:p>
        </p:txBody>
      </p:sp>
      <p:sp>
        <p:nvSpPr>
          <p:cNvPr id="61578" name="TextBox 12"/>
          <p:cNvSpPr txBox="1">
            <a:spLocks noChangeArrowheads="1"/>
          </p:cNvSpPr>
          <p:nvPr/>
        </p:nvSpPr>
        <p:spPr bwMode="auto">
          <a:xfrm>
            <a:off x="6553200" y="1250950"/>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n-US" sz="1800">
                <a:solidFill>
                  <a:srgbClr val="000099"/>
                </a:solidFill>
                <a:latin typeface="Century Gothic" pitchFamily="34" charset="0"/>
              </a:rPr>
              <a:t>Hotel C</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Box 7"/>
          <p:cNvSpPr txBox="1">
            <a:spLocks noChangeArrowheads="1"/>
          </p:cNvSpPr>
          <p:nvPr/>
        </p:nvSpPr>
        <p:spPr bwMode="auto">
          <a:xfrm>
            <a:off x="588963" y="914400"/>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6, 7, and 8</a:t>
            </a:r>
          </a:p>
        </p:txBody>
      </p:sp>
      <p:cxnSp>
        <p:nvCxnSpPr>
          <p:cNvPr id="10" name="Straight Connector 9"/>
          <p:cNvCxnSpPr/>
          <p:nvPr/>
        </p:nvCxnSpPr>
        <p:spPr>
          <a:xfrm>
            <a:off x="555625" y="1543050"/>
            <a:ext cx="8042275" cy="0"/>
          </a:xfrm>
          <a:prstGeom prst="line">
            <a:avLst/>
          </a:prstGeom>
          <a:ln>
            <a:solidFill>
              <a:srgbClr val="0536C6"/>
            </a:solidFill>
          </a:ln>
          <a:effectLst/>
        </p:spPr>
        <p:style>
          <a:lnRef idx="2">
            <a:schemeClr val="dk1"/>
          </a:lnRef>
          <a:fillRef idx="0">
            <a:schemeClr val="dk1"/>
          </a:fillRef>
          <a:effectRef idx="1">
            <a:schemeClr val="dk1"/>
          </a:effectRef>
          <a:fontRef idx="minor">
            <a:schemeClr val="tx1"/>
          </a:fontRef>
        </p:style>
      </p:cxnSp>
      <p:sp>
        <p:nvSpPr>
          <p:cNvPr id="62468" name="TextBox 6"/>
          <p:cNvSpPr txBox="1">
            <a:spLocks noChangeArrowheads="1"/>
          </p:cNvSpPr>
          <p:nvPr/>
        </p:nvSpPr>
        <p:spPr bwMode="auto">
          <a:xfrm>
            <a:off x="303213" y="6137275"/>
            <a:ext cx="70119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1977;297:1189–97.</a:t>
            </a:r>
            <a:endParaRPr lang="en-US" altLang="en-US" sz="1000">
              <a:solidFill>
                <a:srgbClr val="0536C6"/>
              </a:solidFill>
              <a:latin typeface="Myriad Pro" pitchFamily="34" charset="0"/>
            </a:endParaRPr>
          </a:p>
        </p:txBody>
      </p:sp>
      <p:sp>
        <p:nvSpPr>
          <p:cNvPr id="62469" name="Rectangle 16"/>
          <p:cNvSpPr>
            <a:spLocks noChangeArrowheads="1"/>
          </p:cNvSpPr>
          <p:nvPr/>
        </p:nvSpPr>
        <p:spPr bwMode="auto">
          <a:xfrm>
            <a:off x="4038600" y="1890713"/>
            <a:ext cx="4800600"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6 — Develop a focused hypothesis</a:t>
            </a:r>
          </a:p>
        </p:txBody>
      </p:sp>
      <p:sp>
        <p:nvSpPr>
          <p:cNvPr id="62470" name="Rectangle 18"/>
          <p:cNvSpPr>
            <a:spLocks noChangeArrowheads="1"/>
          </p:cNvSpPr>
          <p:nvPr/>
        </p:nvSpPr>
        <p:spPr bwMode="auto">
          <a:xfrm>
            <a:off x="4038600" y="2854325"/>
            <a:ext cx="480060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7 — Evaluate the hypothesis for validity</a:t>
            </a:r>
          </a:p>
        </p:txBody>
      </p:sp>
      <p:sp>
        <p:nvSpPr>
          <p:cNvPr id="62471" name="Rectangle 19"/>
          <p:cNvSpPr>
            <a:spLocks noChangeArrowheads="1"/>
          </p:cNvSpPr>
          <p:nvPr/>
        </p:nvSpPr>
        <p:spPr bwMode="auto">
          <a:xfrm>
            <a:off x="4038600" y="3733800"/>
            <a:ext cx="48006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200">
                <a:solidFill>
                  <a:srgbClr val="000099"/>
                </a:solidFill>
                <a:latin typeface="Century Gothic" pitchFamily="34" charset="0"/>
              </a:rPr>
              <a:t>Step 8 — Refine the hypothesis as needed</a:t>
            </a:r>
          </a:p>
        </p:txBody>
      </p:sp>
      <p:sp>
        <p:nvSpPr>
          <p:cNvPr id="62472"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E66198F5-9373-4A14-9EB6-F309669C779D}" type="slidenum">
              <a:rPr lang="en-US" altLang="en-US" sz="1400">
                <a:solidFill>
                  <a:srgbClr val="0039A6"/>
                </a:solidFill>
                <a:latin typeface="Myriad Web Pro" charset="0"/>
              </a:rPr>
              <a:pPr algn="r" eaLnBrk="1" hangingPunct="1">
                <a:spcBef>
                  <a:spcPct val="0"/>
                </a:spcBef>
                <a:buFontTx/>
                <a:buNone/>
              </a:pPr>
              <a:t>48</a:t>
            </a:fld>
            <a:endParaRPr lang="en-US" altLang="en-US" sz="1400">
              <a:solidFill>
                <a:srgbClr val="0039A6"/>
              </a:solidFill>
              <a:latin typeface="Myriad Web Pro" charset="0"/>
            </a:endParaRPr>
          </a:p>
        </p:txBody>
      </p:sp>
      <p:pic>
        <p:nvPicPr>
          <p:cNvPr id="11" name="Picture 6" descr="Notebook labelled &quot;Hypothesis&quot; and two beakers of liquid." title="Testing"/>
          <p:cNvPicPr>
            <a:picLocks noChangeAspect="1"/>
          </p:cNvPicPr>
          <p:nvPr/>
        </p:nvPicPr>
        <p:blipFill>
          <a:blip r:embed="rId3"/>
          <a:srcRect l="14360" t="10043"/>
          <a:stretch>
            <a:fillRect/>
          </a:stretch>
        </p:blipFill>
        <p:spPr bwMode="auto">
          <a:xfrm>
            <a:off x="446088" y="1890713"/>
            <a:ext cx="3389312"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55625" y="1249363"/>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63491" name="TextBox 13"/>
          <p:cNvSpPr txBox="1">
            <a:spLocks noChangeArrowheads="1"/>
          </p:cNvSpPr>
          <p:nvPr/>
        </p:nvSpPr>
        <p:spPr bwMode="auto">
          <a:xfrm>
            <a:off x="725488" y="633413"/>
            <a:ext cx="7700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0099"/>
                </a:solidFill>
                <a:latin typeface="Century Gothic" pitchFamily="34" charset="0"/>
              </a:rPr>
              <a:t>Legionnaires’ Disease Study Results</a:t>
            </a:r>
          </a:p>
        </p:txBody>
      </p:sp>
      <p:sp>
        <p:nvSpPr>
          <p:cNvPr id="63492" name="Rectangle 7"/>
          <p:cNvSpPr>
            <a:spLocks noChangeArrowheads="1"/>
          </p:cNvSpPr>
          <p:nvPr/>
        </p:nvSpPr>
        <p:spPr bwMode="auto">
          <a:xfrm>
            <a:off x="4191000" y="1989138"/>
            <a:ext cx="4572000" cy="246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n-US" sz="2200">
                <a:solidFill>
                  <a:srgbClr val="000099"/>
                </a:solidFill>
                <a:latin typeface="Century Gothic" pitchFamily="34" charset="0"/>
              </a:rPr>
              <a:t>Five months after the first cases of Legionnaires’ disease occurred, results of the case-control study indicated that spending time in the lobby of Hotel A was a risk factor for illness</a:t>
            </a:r>
          </a:p>
        </p:txBody>
      </p:sp>
      <p:sp>
        <p:nvSpPr>
          <p:cNvPr id="6349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F842084-F423-446C-B19F-6ED768C4D5A3}" type="slidenum">
              <a:rPr lang="en-US" altLang="en-US" sz="1400">
                <a:solidFill>
                  <a:srgbClr val="0039A6"/>
                </a:solidFill>
                <a:latin typeface="Myriad Web Pro" charset="0"/>
              </a:rPr>
              <a:pPr algn="r" eaLnBrk="1" hangingPunct="1">
                <a:spcBef>
                  <a:spcPct val="0"/>
                </a:spcBef>
                <a:buFontTx/>
                <a:buNone/>
              </a:pPr>
              <a:t>49</a:t>
            </a:fld>
            <a:endParaRPr lang="en-US" altLang="en-US" sz="1400">
              <a:solidFill>
                <a:srgbClr val="0039A6"/>
              </a:solidFill>
              <a:latin typeface="Myriad Web Pro" charset="0"/>
            </a:endParaRPr>
          </a:p>
        </p:txBody>
      </p:sp>
      <p:pic>
        <p:nvPicPr>
          <p:cNvPr id="7" name="Picture 12" descr="A calendar page with &quot;Month five&quot; on the front." title="Calendar"/>
          <p:cNvPicPr>
            <a:picLocks noChangeAspect="1"/>
          </p:cNvPicPr>
          <p:nvPr/>
        </p:nvPicPr>
        <p:blipFill>
          <a:blip r:embed="rId3"/>
          <a:srcRect/>
          <a:stretch>
            <a:fillRect/>
          </a:stretch>
        </p:blipFill>
        <p:spPr bwMode="auto">
          <a:xfrm>
            <a:off x="555625" y="1831975"/>
            <a:ext cx="3425825"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0" y="0"/>
            <a:ext cx="9144000" cy="6858000"/>
          </a:xfrm>
          <a:prstGeom prst="rect">
            <a:avLst/>
          </a:prstGeom>
          <a:noFill/>
          <a:ln w="9525">
            <a:noFill/>
            <a:miter lim="800000"/>
            <a:headEnd/>
            <a:tailEnd/>
          </a:ln>
        </p:spPr>
        <p:txBody>
          <a:bodyPr wrap="none" anchor="ctr"/>
          <a:lstStyle/>
          <a:p>
            <a:pPr fontAlgn="auto">
              <a:spcBef>
                <a:spcPts val="0"/>
              </a:spcBef>
              <a:spcAft>
                <a:spcPts val="0"/>
              </a:spcAft>
              <a:defRPr/>
            </a:pPr>
            <a:endParaRPr lang="en-US" dirty="0">
              <a:solidFill>
                <a:srgbClr val="0039A6"/>
              </a:solidFill>
              <a:latin typeface="Myriad Web Pro"/>
              <a:cs typeface="+mn-cs"/>
            </a:endParaRPr>
          </a:p>
        </p:txBody>
      </p:sp>
      <p:sp>
        <p:nvSpPr>
          <p:cNvPr id="11" name="Title 1"/>
          <p:cNvSpPr txBox="1">
            <a:spLocks/>
          </p:cNvSpPr>
          <p:nvPr/>
        </p:nvSpPr>
        <p:spPr>
          <a:xfrm>
            <a:off x="1777090" y="512069"/>
            <a:ext cx="5718412" cy="656809"/>
          </a:xfrm>
          <a:prstGeom prst="rect">
            <a:avLst/>
          </a:prstGeom>
        </p:spPr>
        <p:txBody>
          <a:bodyPr anchor="b"/>
          <a:lstStyle>
            <a:lvl1pPr algn="ctr" defTabSz="914400" rtl="0" eaLnBrk="1" latinLnBrk="0" hangingPunct="1">
              <a:lnSpc>
                <a:spcPts val="3000"/>
              </a:lnSpc>
              <a:spcBef>
                <a:spcPct val="0"/>
              </a:spcBef>
              <a:buNone/>
              <a:defRPr sz="2800" b="1" kern="1200" baseline="0">
                <a:solidFill>
                  <a:schemeClr val="tx1"/>
                </a:solidFill>
                <a:effectLst/>
                <a:latin typeface="+mj-lt"/>
                <a:ea typeface="+mj-ea"/>
                <a:cs typeface="+mj-cs"/>
              </a:defRPr>
            </a:lvl1pPr>
          </a:lstStyle>
          <a:p>
            <a:pPr fontAlgn="auto">
              <a:spcAft>
                <a:spcPts val="0"/>
              </a:spcAft>
              <a:defRPr/>
            </a:pPr>
            <a:r>
              <a:rPr lang="en-US" sz="3600" dirty="0" smtClean="0">
                <a:ln w="900" cmpd="sng">
                  <a:solidFill>
                    <a:srgbClr val="0039A6">
                      <a:satMod val="190000"/>
                      <a:alpha val="55000"/>
                    </a:srgbClr>
                  </a:solidFill>
                  <a:prstDash val="solid"/>
                </a:ln>
                <a:solidFill>
                  <a:srgbClr val="0039A6"/>
                </a:solidFill>
              </a:rPr>
              <a:t/>
            </a:r>
            <a:br>
              <a:rPr lang="en-US" sz="3600" dirty="0" smtClean="0">
                <a:ln w="900" cmpd="sng">
                  <a:solidFill>
                    <a:srgbClr val="0039A6">
                      <a:satMod val="190000"/>
                      <a:alpha val="55000"/>
                    </a:srgbClr>
                  </a:solidFill>
                  <a:prstDash val="solid"/>
                </a:ln>
                <a:solidFill>
                  <a:srgbClr val="0039A6"/>
                </a:solidFill>
              </a:rPr>
            </a:br>
            <a:r>
              <a:rPr lang="en-US" sz="3000" b="0" dirty="0" smtClean="0">
                <a:solidFill>
                  <a:srgbClr val="0039A6"/>
                </a:solidFill>
                <a:latin typeface="Century Gothic" panose="020B0502020202020204" pitchFamily="34" charset="0"/>
              </a:rPr>
              <a:t>A Public Health Approach</a:t>
            </a:r>
            <a:endParaRPr lang="en-US" sz="3000" b="0" dirty="0">
              <a:solidFill>
                <a:srgbClr val="0039A6"/>
              </a:solidFill>
              <a:latin typeface="Century Gothic" panose="020B0502020202020204" pitchFamily="34" charset="0"/>
            </a:endParaRPr>
          </a:p>
        </p:txBody>
      </p:sp>
      <p:cxnSp>
        <p:nvCxnSpPr>
          <p:cNvPr id="14" name="Straight Connector 13"/>
          <p:cNvCxnSpPr/>
          <p:nvPr/>
        </p:nvCxnSpPr>
        <p:spPr>
          <a:xfrm>
            <a:off x="571500" y="1168400"/>
            <a:ext cx="8129588" cy="0"/>
          </a:xfrm>
          <a:prstGeom prst="line">
            <a:avLst/>
          </a:prstGeom>
          <a:ln w="22225">
            <a:solidFill>
              <a:srgbClr val="0039A6"/>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71500" y="2460625"/>
            <a:ext cx="1752600" cy="400050"/>
          </a:xfrm>
          <a:prstGeom prst="rect">
            <a:avLst/>
          </a:prstGeom>
          <a:noFill/>
        </p:spPr>
        <p:txBody>
          <a:bodyPr>
            <a:spAutoFit/>
          </a:bodyPr>
          <a:lstStyle/>
          <a:p>
            <a:pPr algn="ctr" fontAlgn="auto">
              <a:spcBef>
                <a:spcPts val="0"/>
              </a:spcBef>
              <a:spcAft>
                <a:spcPts val="0"/>
              </a:spcAft>
              <a:defRPr/>
            </a:pPr>
            <a:r>
              <a:rPr lang="en-US" sz="2000" dirty="0">
                <a:solidFill>
                  <a:srgbClr val="0039A6"/>
                </a:solidFill>
                <a:latin typeface="Century Gothic" panose="020B0502020202020204" pitchFamily="34" charset="0"/>
                <a:cs typeface="+mn-cs"/>
              </a:rPr>
              <a:t>Surveillance</a:t>
            </a:r>
          </a:p>
        </p:txBody>
      </p:sp>
      <p:sp>
        <p:nvSpPr>
          <p:cNvPr id="12" name="TextBox 11"/>
          <p:cNvSpPr txBox="1"/>
          <p:nvPr/>
        </p:nvSpPr>
        <p:spPr>
          <a:xfrm>
            <a:off x="2617788" y="2309813"/>
            <a:ext cx="1905000" cy="706437"/>
          </a:xfrm>
          <a:prstGeom prst="rect">
            <a:avLst/>
          </a:prstGeom>
          <a:noFill/>
        </p:spPr>
        <p:txBody>
          <a:bodyPr>
            <a:spAutoFit/>
          </a:bodyPr>
          <a:lstStyle/>
          <a:p>
            <a:pPr algn="ctr" fontAlgn="auto">
              <a:spcBef>
                <a:spcPts val="0"/>
              </a:spcBef>
              <a:spcAft>
                <a:spcPts val="0"/>
              </a:spcAft>
              <a:defRPr/>
            </a:pPr>
            <a:r>
              <a:rPr lang="en-US" sz="2000" dirty="0">
                <a:solidFill>
                  <a:srgbClr val="0039A6"/>
                </a:solidFill>
                <a:latin typeface="Century Gothic" panose="020B0502020202020204" pitchFamily="34" charset="0"/>
                <a:cs typeface="+mn-cs"/>
              </a:rPr>
              <a:t>Risk Factor Identification</a:t>
            </a:r>
          </a:p>
        </p:txBody>
      </p:sp>
      <p:sp>
        <p:nvSpPr>
          <p:cNvPr id="13" name="TextBox 12"/>
          <p:cNvSpPr txBox="1"/>
          <p:nvPr/>
        </p:nvSpPr>
        <p:spPr>
          <a:xfrm>
            <a:off x="4732338" y="2306638"/>
            <a:ext cx="1752600" cy="708025"/>
          </a:xfrm>
          <a:prstGeom prst="rect">
            <a:avLst/>
          </a:prstGeom>
          <a:noFill/>
        </p:spPr>
        <p:txBody>
          <a:bodyPr>
            <a:spAutoFit/>
          </a:bodyPr>
          <a:lstStyle/>
          <a:p>
            <a:pPr algn="ctr" fontAlgn="auto">
              <a:spcBef>
                <a:spcPts val="0"/>
              </a:spcBef>
              <a:spcAft>
                <a:spcPts val="0"/>
              </a:spcAft>
              <a:defRPr/>
            </a:pPr>
            <a:r>
              <a:rPr lang="en-US" sz="2000" dirty="0">
                <a:solidFill>
                  <a:srgbClr val="0039A6"/>
                </a:solidFill>
                <a:latin typeface="Century Gothic" panose="020B0502020202020204" pitchFamily="34" charset="0"/>
                <a:cs typeface="+mn-cs"/>
              </a:rPr>
              <a:t>Intervention</a:t>
            </a:r>
          </a:p>
          <a:p>
            <a:pPr algn="ctr" fontAlgn="auto">
              <a:spcBef>
                <a:spcPts val="0"/>
              </a:spcBef>
              <a:spcAft>
                <a:spcPts val="0"/>
              </a:spcAft>
              <a:defRPr/>
            </a:pPr>
            <a:r>
              <a:rPr lang="en-US" sz="2000" dirty="0">
                <a:solidFill>
                  <a:srgbClr val="0039A6"/>
                </a:solidFill>
                <a:latin typeface="Century Gothic" panose="020B0502020202020204" pitchFamily="34" charset="0"/>
                <a:cs typeface="+mn-cs"/>
              </a:rPr>
              <a:t>Evaluation</a:t>
            </a:r>
          </a:p>
        </p:txBody>
      </p:sp>
      <p:sp>
        <p:nvSpPr>
          <p:cNvPr id="15" name="TextBox 14"/>
          <p:cNvSpPr txBox="1"/>
          <p:nvPr/>
        </p:nvSpPr>
        <p:spPr>
          <a:xfrm>
            <a:off x="6705600" y="2466975"/>
            <a:ext cx="2203450" cy="400050"/>
          </a:xfrm>
          <a:prstGeom prst="rect">
            <a:avLst/>
          </a:prstGeom>
          <a:noFill/>
        </p:spPr>
        <p:txBody>
          <a:bodyPr>
            <a:spAutoFit/>
          </a:bodyPr>
          <a:lstStyle/>
          <a:p>
            <a:pPr algn="ctr" fontAlgn="auto">
              <a:spcBef>
                <a:spcPts val="0"/>
              </a:spcBef>
              <a:spcAft>
                <a:spcPts val="0"/>
              </a:spcAft>
              <a:defRPr/>
            </a:pPr>
            <a:r>
              <a:rPr lang="en-US" sz="2000" dirty="0">
                <a:solidFill>
                  <a:srgbClr val="0039A6"/>
                </a:solidFill>
                <a:latin typeface="Century Gothic" panose="020B0502020202020204" pitchFamily="34" charset="0"/>
                <a:cs typeface="+mn-cs"/>
              </a:rPr>
              <a:t>Implementation</a:t>
            </a:r>
          </a:p>
        </p:txBody>
      </p:sp>
      <p:pic>
        <p:nvPicPr>
          <p:cNvPr id="3" name="Picture 2" descr="The four questions to ask when using the public health approach and the term &quot;Problem&quot; on the far left with an arrow pointing to the term &quot;Response&quot; on the far right." title="A Public Health Approach"/>
          <p:cNvPicPr>
            <a:picLocks noChangeAspect="1"/>
          </p:cNvPicPr>
          <p:nvPr/>
        </p:nvPicPr>
        <p:blipFill rotWithShape="1">
          <a:blip r:embed="rId3"/>
          <a:srcRect t="20415"/>
          <a:stretch/>
        </p:blipFill>
        <p:spPr>
          <a:xfrm>
            <a:off x="344488" y="2936875"/>
            <a:ext cx="8564562" cy="2395538"/>
          </a:xfrm>
          <a:prstGeom prst="rect">
            <a:avLst/>
          </a:prstGeom>
        </p:spPr>
      </p:pic>
      <p:pic>
        <p:nvPicPr>
          <p:cNvPr id="7170" name="Picture 2" descr="Arrow pointing to the first step." title="Arrow"/>
          <p:cNvPicPr>
            <a:picLocks noChangeAspect="1" noChangeArrowheads="1"/>
          </p:cNvPicPr>
          <p:nvPr/>
        </p:nvPicPr>
        <p:blipFill>
          <a:blip r:embed="rId4"/>
          <a:srcRect/>
          <a:stretch>
            <a:fillRect/>
          </a:stretch>
        </p:blipFill>
        <p:spPr bwMode="auto">
          <a:xfrm>
            <a:off x="935038" y="1470025"/>
            <a:ext cx="84137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descr="Arrow pointing to the second step." title="Arrow"/>
          <p:cNvPicPr>
            <a:picLocks noChangeAspect="1" noChangeArrowheads="1"/>
          </p:cNvPicPr>
          <p:nvPr/>
        </p:nvPicPr>
        <p:blipFill>
          <a:blip r:embed="rId5"/>
          <a:srcRect/>
          <a:stretch>
            <a:fillRect/>
          </a:stretch>
        </p:blipFill>
        <p:spPr bwMode="auto">
          <a:xfrm>
            <a:off x="3048000"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descr="Arrow pointing to the third step." title="Arrow"/>
          <p:cNvPicPr>
            <a:picLocks noChangeAspect="1" noChangeArrowheads="1"/>
          </p:cNvPicPr>
          <p:nvPr/>
        </p:nvPicPr>
        <p:blipFill>
          <a:blip r:embed="rId5"/>
          <a:srcRect/>
          <a:stretch>
            <a:fillRect/>
          </a:stretch>
        </p:blipFill>
        <p:spPr bwMode="auto">
          <a:xfrm>
            <a:off x="5191125" y="1447800"/>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descr="Arrow pointing to the fourth step." title="Arrow"/>
          <p:cNvPicPr>
            <a:picLocks noChangeAspect="1" noChangeArrowheads="1"/>
          </p:cNvPicPr>
          <p:nvPr/>
        </p:nvPicPr>
        <p:blipFill>
          <a:blip r:embed="rId5"/>
          <a:srcRect/>
          <a:stretch>
            <a:fillRect/>
          </a:stretch>
        </p:blipFill>
        <p:spPr bwMode="auto">
          <a:xfrm>
            <a:off x="7389813" y="1474788"/>
            <a:ext cx="835025" cy="835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4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7EC9B578-F280-449B-9362-B7FB1D04D45C}" type="slidenum">
              <a:rPr lang="en-US" altLang="en-US" sz="1400">
                <a:solidFill>
                  <a:srgbClr val="0039A6"/>
                </a:solidFill>
                <a:latin typeface="Myriad Web Pro" charset="0"/>
              </a:rPr>
              <a:pPr algn="r" eaLnBrk="1" hangingPunct="1">
                <a:spcBef>
                  <a:spcPct val="0"/>
                </a:spcBef>
                <a:buFontTx/>
                <a:buNone/>
              </a:pPr>
              <a:t>5</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0"/>
                                          </p:stCondLst>
                                        </p:cTn>
                                        <p:tgtEl>
                                          <p:spTgt spid="7170"/>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717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nodeType="clickEffect">
                                  <p:stCondLst>
                                    <p:cond delay="0"/>
                                  </p:stCondLst>
                                  <p:childTnLst>
                                    <p:set>
                                      <p:cBhvr>
                                        <p:cTn id="16" dur="1" fill="hold">
                                          <p:stCondLst>
                                            <p:cond delay="0"/>
                                          </p:stCondLst>
                                        </p:cTn>
                                        <p:tgtEl>
                                          <p:spTgt spid="7171"/>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172"/>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a:off x="555625" y="1249363"/>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64515" name="TextBox 13"/>
          <p:cNvSpPr txBox="1">
            <a:spLocks noChangeArrowheads="1"/>
          </p:cNvSpPr>
          <p:nvPr/>
        </p:nvSpPr>
        <p:spPr bwMode="auto">
          <a:xfrm>
            <a:off x="725488" y="633413"/>
            <a:ext cx="7700962"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0099"/>
                </a:solidFill>
                <a:latin typeface="Century Gothic" pitchFamily="34" charset="0"/>
              </a:rPr>
              <a:t>Legionnaires’ Disease Study Results</a:t>
            </a:r>
          </a:p>
        </p:txBody>
      </p:sp>
      <p:sp>
        <p:nvSpPr>
          <p:cNvPr id="64516" name="Rectangle 5"/>
          <p:cNvSpPr>
            <a:spLocks noChangeArrowheads="1"/>
          </p:cNvSpPr>
          <p:nvPr/>
        </p:nvSpPr>
        <p:spPr bwMode="auto">
          <a:xfrm>
            <a:off x="3657600" y="2057400"/>
            <a:ext cx="4940300"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0099"/>
                </a:solidFill>
                <a:latin typeface="Century Gothic" pitchFamily="34" charset="0"/>
              </a:rPr>
              <a:t>In December 1976, a CDC laboratorian successfully located the source bacteria after continuing to test the specimens that were thought to be dead</a:t>
            </a:r>
            <a:endParaRPr lang="en-US" altLang="en-US" sz="2200">
              <a:latin typeface="Arial" charset="0"/>
            </a:endParaRPr>
          </a:p>
        </p:txBody>
      </p:sp>
      <p:sp>
        <p:nvSpPr>
          <p:cNvPr id="6451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352B0570-709B-4A9C-9ED2-8BE679CA64C9}" type="slidenum">
              <a:rPr lang="en-US" altLang="en-US" sz="1400">
                <a:solidFill>
                  <a:srgbClr val="0039A6"/>
                </a:solidFill>
                <a:latin typeface="Myriad Web Pro" charset="0"/>
              </a:rPr>
              <a:pPr algn="r" eaLnBrk="1" hangingPunct="1">
                <a:spcBef>
                  <a:spcPct val="0"/>
                </a:spcBef>
                <a:buFontTx/>
                <a:buNone/>
              </a:pPr>
              <a:t>50</a:t>
            </a:fld>
            <a:endParaRPr lang="en-US" altLang="en-US" sz="1400">
              <a:solidFill>
                <a:srgbClr val="0039A6"/>
              </a:solidFill>
              <a:latin typeface="Myriad Web Pro" charset="0"/>
            </a:endParaRPr>
          </a:p>
        </p:txBody>
      </p:sp>
      <p:pic>
        <p:nvPicPr>
          <p:cNvPr id="7" name="Picture 6" descr="Laboratory samples." title="Lab Samples"/>
          <p:cNvPicPr>
            <a:picLocks noChangeAspect="1"/>
          </p:cNvPicPr>
          <p:nvPr/>
        </p:nvPicPr>
        <p:blipFill>
          <a:blip r:embed="rId3"/>
          <a:srcRect/>
          <a:stretch>
            <a:fillRect/>
          </a:stretch>
        </p:blipFill>
        <p:spPr bwMode="auto">
          <a:xfrm>
            <a:off x="696913" y="1676400"/>
            <a:ext cx="2609850" cy="3657600"/>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extBox 7"/>
          <p:cNvSpPr txBox="1">
            <a:spLocks noChangeArrowheads="1"/>
          </p:cNvSpPr>
          <p:nvPr/>
        </p:nvSpPr>
        <p:spPr bwMode="auto">
          <a:xfrm>
            <a:off x="555625" y="638175"/>
            <a:ext cx="8042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AA6"/>
                </a:solidFill>
                <a:latin typeface="Century Gothic" pitchFamily="34" charset="0"/>
              </a:rPr>
              <a:t>Outbreak Investigation — Steps 9 and 10</a:t>
            </a:r>
          </a:p>
        </p:txBody>
      </p:sp>
      <p:cxnSp>
        <p:nvCxnSpPr>
          <p:cNvPr id="10" name="Straight Connector 9"/>
          <p:cNvCxnSpPr/>
          <p:nvPr/>
        </p:nvCxnSpPr>
        <p:spPr>
          <a:xfrm>
            <a:off x="566738" y="1339850"/>
            <a:ext cx="8042275" cy="0"/>
          </a:xfrm>
          <a:prstGeom prst="line">
            <a:avLst/>
          </a:prstGeom>
          <a:ln>
            <a:solidFill>
              <a:srgbClr val="0536C6"/>
            </a:solidFill>
          </a:ln>
          <a:effectLst/>
        </p:spPr>
        <p:style>
          <a:lnRef idx="2">
            <a:schemeClr val="dk1"/>
          </a:lnRef>
          <a:fillRef idx="0">
            <a:schemeClr val="dk1"/>
          </a:fillRef>
          <a:effectRef idx="1">
            <a:schemeClr val="dk1"/>
          </a:effectRef>
          <a:fontRef idx="minor">
            <a:schemeClr val="tx1"/>
          </a:fontRef>
        </p:style>
      </p:cxnSp>
      <p:sp>
        <p:nvSpPr>
          <p:cNvPr id="65540" name="TextBox 6"/>
          <p:cNvSpPr txBox="1">
            <a:spLocks noChangeArrowheads="1"/>
          </p:cNvSpPr>
          <p:nvPr/>
        </p:nvSpPr>
        <p:spPr bwMode="auto">
          <a:xfrm>
            <a:off x="347663" y="6137275"/>
            <a:ext cx="69675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000">
                <a:solidFill>
                  <a:srgbClr val="0536C6"/>
                </a:solidFill>
                <a:latin typeface="Arial" charset="0"/>
              </a:rPr>
              <a:t>Fraser DW, Tsai, T, Orenstein W, et al. Legionnaires’ disease: description of an epidemic of pneumonia. New Engl J Med 1977;297:1189–97.</a:t>
            </a:r>
          </a:p>
        </p:txBody>
      </p:sp>
      <p:sp>
        <p:nvSpPr>
          <p:cNvPr id="65541" name="Rectangle 16"/>
          <p:cNvSpPr>
            <a:spLocks noChangeArrowheads="1"/>
          </p:cNvSpPr>
          <p:nvPr/>
        </p:nvSpPr>
        <p:spPr bwMode="auto">
          <a:xfrm>
            <a:off x="3924300" y="1752600"/>
            <a:ext cx="48402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000">
                <a:solidFill>
                  <a:srgbClr val="000099"/>
                </a:solidFill>
                <a:latin typeface="Century Gothic" pitchFamily="34" charset="0"/>
              </a:rPr>
              <a:t>Step 9 — Implement control and prevention measures</a:t>
            </a:r>
          </a:p>
        </p:txBody>
      </p:sp>
      <p:sp>
        <p:nvSpPr>
          <p:cNvPr id="65542" name="Rectangle 12"/>
          <p:cNvSpPr>
            <a:spLocks noChangeArrowheads="1"/>
          </p:cNvSpPr>
          <p:nvPr/>
        </p:nvSpPr>
        <p:spPr bwMode="auto">
          <a:xfrm>
            <a:off x="3962400" y="4191000"/>
            <a:ext cx="4532313"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000">
                <a:solidFill>
                  <a:srgbClr val="000099"/>
                </a:solidFill>
                <a:latin typeface="Century Gothic" pitchFamily="34" charset="0"/>
              </a:rPr>
              <a:t>Determine who needs to know</a:t>
            </a:r>
          </a:p>
          <a:p>
            <a:pPr>
              <a:spcBef>
                <a:spcPct val="0"/>
              </a:spcBef>
            </a:pPr>
            <a:r>
              <a:rPr lang="en-US" altLang="en-US" sz="2000">
                <a:solidFill>
                  <a:srgbClr val="000099"/>
                </a:solidFill>
                <a:latin typeface="Century Gothic" pitchFamily="34" charset="0"/>
              </a:rPr>
              <a:t>Determine how information will be communicated</a:t>
            </a:r>
          </a:p>
          <a:p>
            <a:pPr>
              <a:spcBef>
                <a:spcPct val="0"/>
              </a:spcBef>
            </a:pPr>
            <a:r>
              <a:rPr lang="en-US" altLang="en-US" sz="2000">
                <a:solidFill>
                  <a:srgbClr val="000099"/>
                </a:solidFill>
                <a:latin typeface="Century Gothic" pitchFamily="34" charset="0"/>
              </a:rPr>
              <a:t>Identify why the information needs to be communicated</a:t>
            </a:r>
          </a:p>
        </p:txBody>
      </p:sp>
      <p:sp>
        <p:nvSpPr>
          <p:cNvPr id="65543" name="Rectangle 18"/>
          <p:cNvSpPr>
            <a:spLocks noChangeArrowheads="1"/>
          </p:cNvSpPr>
          <p:nvPr/>
        </p:nvSpPr>
        <p:spPr bwMode="auto">
          <a:xfrm>
            <a:off x="3902075" y="3790950"/>
            <a:ext cx="4327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30000"/>
              </a:spcBef>
              <a:buFontTx/>
              <a:buNone/>
            </a:pPr>
            <a:r>
              <a:rPr lang="en-US" altLang="en-US" sz="2000">
                <a:solidFill>
                  <a:srgbClr val="000099"/>
                </a:solidFill>
                <a:latin typeface="Century Gothic" pitchFamily="34" charset="0"/>
              </a:rPr>
              <a:t>Step 10 — Communicate findings</a:t>
            </a:r>
          </a:p>
        </p:txBody>
      </p:sp>
      <p:sp>
        <p:nvSpPr>
          <p:cNvPr id="65544" name="Rectangle 16"/>
          <p:cNvSpPr>
            <a:spLocks noChangeArrowheads="1"/>
          </p:cNvSpPr>
          <p:nvPr/>
        </p:nvSpPr>
        <p:spPr bwMode="auto">
          <a:xfrm>
            <a:off x="3962400" y="2514600"/>
            <a:ext cx="453231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pPr>
            <a:r>
              <a:rPr lang="en-US" altLang="en-US" sz="2000">
                <a:solidFill>
                  <a:srgbClr val="000099"/>
                </a:solidFill>
                <a:latin typeface="Century Gothic" pitchFamily="34" charset="0"/>
              </a:rPr>
              <a:t>Control and prevent additional cases</a:t>
            </a:r>
          </a:p>
        </p:txBody>
      </p:sp>
      <p:sp>
        <p:nvSpPr>
          <p:cNvPr id="65545"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E0CE91CF-2C76-4BF8-8B2D-7FC0CE30900A}" type="slidenum">
              <a:rPr lang="en-US" altLang="en-US" sz="1400">
                <a:solidFill>
                  <a:srgbClr val="0039A6"/>
                </a:solidFill>
                <a:latin typeface="Myriad Web Pro" charset="0"/>
              </a:rPr>
              <a:pPr algn="r" eaLnBrk="1" hangingPunct="1">
                <a:spcBef>
                  <a:spcPct val="0"/>
                </a:spcBef>
                <a:buFontTx/>
                <a:buNone/>
              </a:pPr>
              <a:t>51</a:t>
            </a:fld>
            <a:endParaRPr lang="en-US" altLang="en-US" sz="1400">
              <a:solidFill>
                <a:srgbClr val="0039A6"/>
              </a:solidFill>
              <a:latin typeface="Myriad Web Pro" charset="0"/>
            </a:endParaRPr>
          </a:p>
        </p:txBody>
      </p:sp>
      <p:pic>
        <p:nvPicPr>
          <p:cNvPr id="12" name="Picture 10" descr="Epidemiologists sitting at a table discussing their findings." title="Communicate Findings"/>
          <p:cNvPicPr>
            <a:picLocks noChangeAspect="1"/>
          </p:cNvPicPr>
          <p:nvPr/>
        </p:nvPicPr>
        <p:blipFill>
          <a:blip r:embed="rId3"/>
          <a:srcRect/>
          <a:stretch>
            <a:fillRect/>
          </a:stretch>
        </p:blipFill>
        <p:spPr bwMode="auto">
          <a:xfrm>
            <a:off x="644525" y="3814763"/>
            <a:ext cx="3101975" cy="2068512"/>
          </a:xfrm>
          <a:prstGeom prst="rect">
            <a:avLst/>
          </a:prstGeom>
          <a:noFill/>
          <a:ln w="22225">
            <a:solidFill>
              <a:srgbClr val="000099"/>
            </a:solidFill>
            <a:miter lim="800000"/>
            <a:headEnd/>
            <a:tailEnd/>
          </a:ln>
          <a:extLst>
            <a:ext uri="{909E8E84-426E-40DD-AFC4-6F175D3DCCD1}">
              <a14:hiddenFill xmlns:a14="http://schemas.microsoft.com/office/drawing/2010/main">
                <a:solidFill>
                  <a:srgbClr val="FFFFFF"/>
                </a:solidFill>
              </a14:hiddenFill>
            </a:ext>
          </a:extLst>
        </p:spPr>
      </p:pic>
      <p:pic>
        <p:nvPicPr>
          <p:cNvPr id="13" name="Picture 19" descr="Water facet and air-conditioner unit." title="Control and Prevention Measures"/>
          <p:cNvPicPr>
            <a:picLocks noChangeAspect="1"/>
          </p:cNvPicPr>
          <p:nvPr/>
        </p:nvPicPr>
        <p:blipFill>
          <a:blip r:embed="rId4"/>
          <a:srcRect b="7018"/>
          <a:stretch>
            <a:fillRect/>
          </a:stretch>
        </p:blipFill>
        <p:spPr bwMode="auto">
          <a:xfrm>
            <a:off x="600075" y="1531938"/>
            <a:ext cx="3159125"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2863" y="4652963"/>
            <a:ext cx="5557837" cy="4572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7" name="Straight Connector 6"/>
          <p:cNvCxnSpPr/>
          <p:nvPr/>
        </p:nvCxnSpPr>
        <p:spPr>
          <a:xfrm>
            <a:off x="558800" y="12192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65540" name="Rectangle 3"/>
          <p:cNvSpPr>
            <a:spLocks noChangeArrowheads="1"/>
          </p:cNvSpPr>
          <p:nvPr/>
        </p:nvSpPr>
        <p:spPr bwMode="auto">
          <a:xfrm>
            <a:off x="541338" y="1485900"/>
            <a:ext cx="8051800" cy="418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000" dirty="0" smtClean="0">
                <a:solidFill>
                  <a:srgbClr val="0039A6"/>
                </a:solidFill>
                <a:latin typeface="Century Gothic" pitchFamily="34" charset="0"/>
              </a:rPr>
              <a:t>In 1976, during an American Legion Convention, 11 attendees had died of apparent heart attacks by August 1. Dr. Campbell contacted the Pennsylvania Department of Health after realizing he had treated 3 of those 11 attendees. What is the first step the Pennsylvania Department of Health should have followed?</a:t>
            </a:r>
          </a:p>
          <a:p>
            <a:pPr eaLnBrk="1" hangingPunct="1">
              <a:spcBef>
                <a:spcPct val="0"/>
              </a:spcBef>
              <a:buFontTx/>
              <a:buNone/>
              <a:defRPr/>
            </a:pPr>
            <a:endParaRPr lang="en-US" altLang="en-US" sz="2000" dirty="0" smtClean="0">
              <a:solidFill>
                <a:srgbClr val="0039A6"/>
              </a:solidFill>
              <a:latin typeface="Century Gothic" pitchFamily="34" charset="0"/>
            </a:endParaRPr>
          </a:p>
          <a:p>
            <a:pPr marL="1033463" indent="-342900" eaLnBrk="1" hangingPunct="1">
              <a:lnSpc>
                <a:spcPct val="150000"/>
              </a:lnSpc>
              <a:spcBef>
                <a:spcPct val="0"/>
              </a:spcBef>
              <a:buFontTx/>
              <a:buNone/>
              <a:defRPr/>
            </a:pPr>
            <a:r>
              <a:rPr lang="en-US" altLang="en-US" sz="2000" dirty="0" smtClean="0">
                <a:solidFill>
                  <a:srgbClr val="0039A6"/>
                </a:solidFill>
                <a:latin typeface="Century Gothic" pitchFamily="34" charset="0"/>
              </a:rPr>
              <a:t>A.	Establish a surveillance system.</a:t>
            </a:r>
          </a:p>
          <a:p>
            <a:pPr marL="1033463" indent="-342900" eaLnBrk="1" hangingPunct="1">
              <a:lnSpc>
                <a:spcPct val="150000"/>
              </a:lnSpc>
              <a:spcBef>
                <a:spcPct val="0"/>
              </a:spcBef>
              <a:buFontTx/>
              <a:buNone/>
              <a:defRPr/>
            </a:pPr>
            <a:r>
              <a:rPr lang="en-US" altLang="en-US" sz="2000" dirty="0" smtClean="0">
                <a:solidFill>
                  <a:srgbClr val="0039A6"/>
                </a:solidFill>
                <a:latin typeface="Century Gothic" pitchFamily="34" charset="0"/>
              </a:rPr>
              <a:t>B.	Alert the convention attendees.</a:t>
            </a:r>
          </a:p>
          <a:p>
            <a:pPr marL="1033463" indent="-342900" eaLnBrk="1" hangingPunct="1">
              <a:lnSpc>
                <a:spcPct val="150000"/>
              </a:lnSpc>
              <a:spcBef>
                <a:spcPct val="0"/>
              </a:spcBef>
              <a:buFontTx/>
              <a:buNone/>
              <a:defRPr/>
            </a:pPr>
            <a:r>
              <a:rPr lang="en-US" altLang="en-US" sz="2000" dirty="0" smtClean="0">
                <a:solidFill>
                  <a:srgbClr val="0039A6"/>
                </a:solidFill>
                <a:latin typeface="Century Gothic" pitchFamily="34" charset="0"/>
              </a:rPr>
              <a:t>C.	Establish the existence of an outbreak.</a:t>
            </a:r>
          </a:p>
          <a:p>
            <a:pPr marL="1033463" indent="-342900" eaLnBrk="1" hangingPunct="1">
              <a:lnSpc>
                <a:spcPct val="150000"/>
              </a:lnSpc>
              <a:spcBef>
                <a:spcPct val="0"/>
              </a:spcBef>
              <a:buFontTx/>
              <a:buNone/>
              <a:defRPr/>
            </a:pPr>
            <a:r>
              <a:rPr lang="en-US" altLang="en-US" sz="2000" dirty="0" smtClean="0">
                <a:solidFill>
                  <a:srgbClr val="0039A6"/>
                </a:solidFill>
                <a:latin typeface="Century Gothic" pitchFamily="34" charset="0"/>
              </a:rPr>
              <a:t>D.	Send an investigation team to the hotel.</a:t>
            </a:r>
          </a:p>
        </p:txBody>
      </p:sp>
      <p:sp>
        <p:nvSpPr>
          <p:cNvPr id="66565"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sp>
        <p:nvSpPr>
          <p:cNvPr id="6656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690A8C66-4EFD-417D-9EFB-27D10650F4D8}" type="slidenum">
              <a:rPr lang="en-US" altLang="en-US" sz="1400">
                <a:solidFill>
                  <a:srgbClr val="0039A6"/>
                </a:solidFill>
                <a:latin typeface="Myriad Web Pro" charset="0"/>
              </a:rPr>
              <a:pPr algn="r" eaLnBrk="1" hangingPunct="1">
                <a:spcBef>
                  <a:spcPct val="0"/>
                </a:spcBef>
                <a:buFontTx/>
                <a:buNone/>
              </a:pPr>
              <a:t>52</a:t>
            </a:fld>
            <a:endParaRPr lang="en-US" altLang="en-US" sz="1400">
              <a:solidFill>
                <a:srgbClr val="0039A6"/>
              </a:solidFill>
              <a:latin typeface="Myriad Web Pro" charset="0"/>
            </a:endParaRPr>
          </a:p>
        </p:txBody>
      </p:sp>
      <p:pic>
        <p:nvPicPr>
          <p:cNvPr id="9"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heckmark indicating the correct answer." title="Checkmark"/>
          <p:cNvPicPr>
            <a:picLocks noChangeAspect="1" noChangeArrowheads="1"/>
          </p:cNvPicPr>
          <p:nvPr/>
        </p:nvPicPr>
        <p:blipFill>
          <a:blip r:embed="rId4"/>
          <a:srcRect/>
          <a:stretch>
            <a:fillRect/>
          </a:stretch>
        </p:blipFill>
        <p:spPr bwMode="auto">
          <a:xfrm>
            <a:off x="703263" y="465296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0138" y="4560888"/>
            <a:ext cx="5834062" cy="381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558800" y="12954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66564" name="Rectangle 2"/>
          <p:cNvSpPr>
            <a:spLocks noChangeArrowheads="1"/>
          </p:cNvSpPr>
          <p:nvPr/>
        </p:nvSpPr>
        <p:spPr bwMode="auto">
          <a:xfrm>
            <a:off x="585788" y="1600200"/>
            <a:ext cx="80660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000" dirty="0" smtClean="0">
                <a:solidFill>
                  <a:srgbClr val="0039A6"/>
                </a:solidFill>
                <a:latin typeface="Century Gothic" pitchFamily="34" charset="0"/>
              </a:rPr>
              <a:t>CDC then launched an investigation. However, no effective communication existed between scientists in the field interviewing patients and those in the laboratory who were testing specimens.</a:t>
            </a:r>
          </a:p>
          <a:p>
            <a:pPr eaLnBrk="1" hangingPunct="1">
              <a:spcBef>
                <a:spcPct val="0"/>
              </a:spcBef>
              <a:buFontTx/>
              <a:buNone/>
              <a:defRPr/>
            </a:pPr>
            <a:endParaRPr lang="en-US" altLang="en-US" sz="2000" dirty="0" smtClean="0">
              <a:solidFill>
                <a:srgbClr val="0039A6"/>
              </a:solidFill>
              <a:latin typeface="Century Gothic" pitchFamily="34" charset="0"/>
            </a:endParaRPr>
          </a:p>
          <a:p>
            <a:pPr eaLnBrk="1" hangingPunct="1">
              <a:spcBef>
                <a:spcPct val="0"/>
              </a:spcBef>
              <a:buFontTx/>
              <a:buNone/>
              <a:defRPr/>
            </a:pPr>
            <a:r>
              <a:rPr lang="en-US" altLang="en-US" sz="2000" dirty="0" smtClean="0">
                <a:solidFill>
                  <a:srgbClr val="0039A6"/>
                </a:solidFill>
                <a:latin typeface="Century Gothic" pitchFamily="34" charset="0"/>
              </a:rPr>
              <a:t>As a first step in stopping this outbreak, what should the team have done to identify persons who were part of the outbreak?</a:t>
            </a:r>
          </a:p>
          <a:p>
            <a:pPr eaLnBrk="1" hangingPunct="1">
              <a:spcBef>
                <a:spcPct val="0"/>
              </a:spcBef>
              <a:buFontTx/>
              <a:buNone/>
              <a:defRPr/>
            </a:pPr>
            <a:endParaRPr lang="en-US" altLang="en-US" sz="2000" dirty="0" smtClean="0">
              <a:solidFill>
                <a:srgbClr val="0039A6"/>
              </a:solidFill>
              <a:latin typeface="Century Gothic" pitchFamily="34" charset="0"/>
            </a:endParaRPr>
          </a:p>
          <a:p>
            <a:pPr marL="795338" indent="-390525" eaLnBrk="1" hangingPunct="1">
              <a:lnSpc>
                <a:spcPct val="150000"/>
              </a:lnSpc>
              <a:spcBef>
                <a:spcPct val="0"/>
              </a:spcBef>
              <a:buFontTx/>
              <a:buNone/>
              <a:defRPr/>
            </a:pPr>
            <a:r>
              <a:rPr lang="en-US" altLang="en-US" sz="2000" dirty="0" smtClean="0">
                <a:solidFill>
                  <a:srgbClr val="0039A6"/>
                </a:solidFill>
                <a:latin typeface="Century Gothic" pitchFamily="34" charset="0"/>
              </a:rPr>
              <a:t>A.	Verify a diagnosis.</a:t>
            </a:r>
          </a:p>
          <a:p>
            <a:pPr marL="795338" indent="-390525" eaLnBrk="1" hangingPunct="1">
              <a:lnSpc>
                <a:spcPct val="150000"/>
              </a:lnSpc>
              <a:spcBef>
                <a:spcPct val="0"/>
              </a:spcBef>
              <a:buFontTx/>
              <a:buNone/>
              <a:defRPr/>
            </a:pPr>
            <a:r>
              <a:rPr lang="en-US" altLang="en-US" sz="2000" dirty="0" smtClean="0">
                <a:solidFill>
                  <a:srgbClr val="0039A6"/>
                </a:solidFill>
                <a:latin typeface="Century Gothic" pitchFamily="34" charset="0"/>
              </a:rPr>
              <a:t>B.	Establish a case definition to identify cases. </a:t>
            </a:r>
          </a:p>
          <a:p>
            <a:pPr marL="795338" indent="-390525" eaLnBrk="1" hangingPunct="1">
              <a:lnSpc>
                <a:spcPct val="150000"/>
              </a:lnSpc>
              <a:spcBef>
                <a:spcPct val="0"/>
              </a:spcBef>
              <a:buFontTx/>
              <a:buNone/>
              <a:defRPr/>
            </a:pPr>
            <a:r>
              <a:rPr lang="en-US" altLang="en-US" sz="2000" dirty="0" smtClean="0">
                <a:solidFill>
                  <a:srgbClr val="0039A6"/>
                </a:solidFill>
                <a:latin typeface="Century Gothic" pitchFamily="34" charset="0"/>
              </a:rPr>
              <a:t>C.	Communicate findings to the public.</a:t>
            </a:r>
          </a:p>
          <a:p>
            <a:pPr marL="795338" indent="-390525" eaLnBrk="1" hangingPunct="1">
              <a:lnSpc>
                <a:spcPct val="150000"/>
              </a:lnSpc>
              <a:spcBef>
                <a:spcPct val="0"/>
              </a:spcBef>
              <a:buFontTx/>
              <a:buNone/>
              <a:defRPr/>
            </a:pPr>
            <a:r>
              <a:rPr lang="en-US" altLang="en-US" sz="2000" dirty="0" smtClean="0">
                <a:solidFill>
                  <a:srgbClr val="0039A6"/>
                </a:solidFill>
                <a:latin typeface="Century Gothic" pitchFamily="34" charset="0"/>
              </a:rPr>
              <a:t>D.	Implement prevention measures.</a:t>
            </a:r>
          </a:p>
        </p:txBody>
      </p:sp>
      <p:sp>
        <p:nvSpPr>
          <p:cNvPr id="67589"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sp>
        <p:nvSpPr>
          <p:cNvPr id="67590"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2A808B00-655B-4385-8D60-4DD523550184}" type="slidenum">
              <a:rPr lang="en-US" altLang="en-US" sz="1400">
                <a:solidFill>
                  <a:srgbClr val="0039A6"/>
                </a:solidFill>
                <a:latin typeface="Myriad Web Pro" charset="0"/>
              </a:rPr>
              <a:pPr algn="r" eaLnBrk="1" hangingPunct="1">
                <a:spcBef>
                  <a:spcPct val="0"/>
                </a:spcBef>
                <a:buFontTx/>
                <a:buNone/>
              </a:pPr>
              <a:t>53</a:t>
            </a:fld>
            <a:endParaRPr lang="en-US" altLang="en-US" sz="1400">
              <a:solidFill>
                <a:srgbClr val="0039A6"/>
              </a:solidFill>
              <a:latin typeface="Myriad Web Pro" charset="0"/>
            </a:endParaRPr>
          </a:p>
        </p:txBody>
      </p:sp>
      <p:pic>
        <p:nvPicPr>
          <p:cNvPr id="9"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0" descr="Checkmark indicating the correct answer." title="Checkmark"/>
          <p:cNvPicPr>
            <a:picLocks noChangeAspect="1" noChangeArrowheads="1"/>
          </p:cNvPicPr>
          <p:nvPr/>
        </p:nvPicPr>
        <p:blipFill>
          <a:blip r:embed="rId4"/>
          <a:srcRect/>
          <a:stretch>
            <a:fillRect/>
          </a:stretch>
        </p:blipFill>
        <p:spPr bwMode="auto">
          <a:xfrm>
            <a:off x="490538" y="456088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14463" y="2932113"/>
            <a:ext cx="4235450" cy="47148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558800" y="12954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68612" name="Rectangle 3"/>
          <p:cNvSpPr>
            <a:spLocks noChangeArrowheads="1"/>
          </p:cNvSpPr>
          <p:nvPr/>
        </p:nvSpPr>
        <p:spPr bwMode="auto">
          <a:xfrm>
            <a:off x="495300" y="1433513"/>
            <a:ext cx="81788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200">
                <a:solidFill>
                  <a:srgbClr val="0039A6"/>
                </a:solidFill>
                <a:latin typeface="Century Gothic" pitchFamily="34" charset="0"/>
              </a:rPr>
              <a:t>In speculating that the cooling system might be the source of the outbreak, what step was the epidemiologist implementing?</a:t>
            </a:r>
          </a:p>
        </p:txBody>
      </p:sp>
      <p:sp>
        <p:nvSpPr>
          <p:cNvPr id="68613"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68614"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5" name="Rectangle 2"/>
          <p:cNvSpPr>
            <a:spLocks noChangeArrowheads="1"/>
          </p:cNvSpPr>
          <p:nvPr/>
        </p:nvSpPr>
        <p:spPr bwMode="auto">
          <a:xfrm>
            <a:off x="1447800" y="2801938"/>
            <a:ext cx="67818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4488" indent="-344488">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lnSpc>
                <a:spcPct val="150000"/>
              </a:lnSpc>
              <a:spcBef>
                <a:spcPct val="0"/>
              </a:spcBef>
              <a:buFontTx/>
              <a:buNone/>
            </a:pPr>
            <a:r>
              <a:rPr lang="en-US" altLang="en-US" sz="2200">
                <a:solidFill>
                  <a:srgbClr val="0039A6"/>
                </a:solidFill>
                <a:latin typeface="Century Gothic" pitchFamily="34" charset="0"/>
              </a:rPr>
              <a:t>A.	Developing a hypothesis.</a:t>
            </a:r>
          </a:p>
          <a:p>
            <a:pPr eaLnBrk="1" hangingPunct="1">
              <a:lnSpc>
                <a:spcPct val="150000"/>
              </a:lnSpc>
              <a:spcBef>
                <a:spcPct val="0"/>
              </a:spcBef>
              <a:buFontTx/>
              <a:buNone/>
            </a:pPr>
            <a:r>
              <a:rPr lang="en-US" altLang="en-US" sz="2200">
                <a:solidFill>
                  <a:srgbClr val="0039A6"/>
                </a:solidFill>
                <a:latin typeface="Century Gothic" pitchFamily="34" charset="0"/>
              </a:rPr>
              <a:t>B.	Refining a hypothesis.</a:t>
            </a:r>
          </a:p>
          <a:p>
            <a:pPr eaLnBrk="1" hangingPunct="1">
              <a:lnSpc>
                <a:spcPct val="150000"/>
              </a:lnSpc>
              <a:spcBef>
                <a:spcPct val="0"/>
              </a:spcBef>
              <a:buFontTx/>
              <a:buNone/>
            </a:pPr>
            <a:r>
              <a:rPr lang="en-US" altLang="en-US" sz="2200">
                <a:solidFill>
                  <a:srgbClr val="0039A6"/>
                </a:solidFill>
                <a:latin typeface="Century Gothic" pitchFamily="34" charset="0"/>
              </a:rPr>
              <a:t>C.	Evaluating a hypothesis.</a:t>
            </a:r>
          </a:p>
          <a:p>
            <a:pPr eaLnBrk="1" hangingPunct="1">
              <a:lnSpc>
                <a:spcPct val="150000"/>
              </a:lnSpc>
              <a:spcBef>
                <a:spcPct val="0"/>
              </a:spcBef>
              <a:buFontTx/>
              <a:buNone/>
            </a:pPr>
            <a:r>
              <a:rPr lang="en-US" altLang="en-US" sz="2200">
                <a:solidFill>
                  <a:srgbClr val="0039A6"/>
                </a:solidFill>
                <a:latin typeface="Century Gothic" pitchFamily="34" charset="0"/>
              </a:rPr>
              <a:t>D.	Verifying a diagnosis.</a:t>
            </a:r>
          </a:p>
        </p:txBody>
      </p:sp>
      <p:sp>
        <p:nvSpPr>
          <p:cNvPr id="6861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C9F9DA0D-4B4F-47F2-B8A9-13C0AEC462D8}" type="slidenum">
              <a:rPr lang="en-US" altLang="en-US" sz="1400">
                <a:solidFill>
                  <a:srgbClr val="0039A6"/>
                </a:solidFill>
                <a:latin typeface="Myriad Web Pro" charset="0"/>
              </a:rPr>
              <a:pPr algn="r" eaLnBrk="1" hangingPunct="1">
                <a:spcBef>
                  <a:spcPct val="0"/>
                </a:spcBef>
                <a:buFontTx/>
                <a:buNone/>
              </a:pPr>
              <a:t>54</a:t>
            </a:fld>
            <a:endParaRPr lang="en-US" altLang="en-US" sz="1400">
              <a:solidFill>
                <a:srgbClr val="0039A6"/>
              </a:solidFill>
              <a:latin typeface="Myriad Web Pro" charset="0"/>
            </a:endParaRPr>
          </a:p>
        </p:txBody>
      </p:sp>
      <p:pic>
        <p:nvPicPr>
          <p:cNvPr id="11" name="Picture 10" descr="Checkmark indicating the correct answer." title="Checkmark"/>
          <p:cNvPicPr>
            <a:picLocks noChangeAspect="1" noChangeArrowheads="1"/>
          </p:cNvPicPr>
          <p:nvPr/>
        </p:nvPicPr>
        <p:blipFill>
          <a:blip r:embed="rId4"/>
          <a:srcRect/>
          <a:stretch>
            <a:fillRect/>
          </a:stretch>
        </p:blipFill>
        <p:spPr bwMode="auto">
          <a:xfrm>
            <a:off x="717550" y="29321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30325" y="5410200"/>
            <a:ext cx="2647950" cy="468313"/>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8" name="Straight Connector 7"/>
          <p:cNvCxnSpPr/>
          <p:nvPr/>
        </p:nvCxnSpPr>
        <p:spPr>
          <a:xfrm>
            <a:off x="558800" y="1295400"/>
            <a:ext cx="8051800" cy="0"/>
          </a:xfrm>
          <a:prstGeom prst="line">
            <a:avLst/>
          </a:prstGeom>
          <a:ln>
            <a:solidFill>
              <a:srgbClr val="0039A6"/>
            </a:solidFill>
          </a:ln>
          <a:effectLst/>
        </p:spPr>
        <p:style>
          <a:lnRef idx="2">
            <a:schemeClr val="accent3"/>
          </a:lnRef>
          <a:fillRef idx="0">
            <a:schemeClr val="accent3"/>
          </a:fillRef>
          <a:effectRef idx="1">
            <a:schemeClr val="accent3"/>
          </a:effectRef>
          <a:fontRef idx="minor">
            <a:schemeClr val="tx1"/>
          </a:fontRef>
        </p:style>
      </p:cxnSp>
      <p:sp>
        <p:nvSpPr>
          <p:cNvPr id="68613" name="Rectangle 2"/>
          <p:cNvSpPr>
            <a:spLocks noChangeArrowheads="1"/>
          </p:cNvSpPr>
          <p:nvPr/>
        </p:nvSpPr>
        <p:spPr bwMode="auto">
          <a:xfrm>
            <a:off x="889000" y="1304925"/>
            <a:ext cx="78740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000" dirty="0" smtClean="0">
                <a:solidFill>
                  <a:srgbClr val="0039A6"/>
                </a:solidFill>
                <a:latin typeface="Century Gothic" pitchFamily="34" charset="0"/>
              </a:rPr>
              <a:t>In January 1977, the </a:t>
            </a:r>
            <a:r>
              <a:rPr lang="en-US" altLang="en-US" sz="2000" i="1" dirty="0" smtClean="0">
                <a:solidFill>
                  <a:srgbClr val="0039A6"/>
                </a:solidFill>
                <a:latin typeface="Century Gothic" pitchFamily="34" charset="0"/>
              </a:rPr>
              <a:t>Legionella</a:t>
            </a:r>
            <a:r>
              <a:rPr lang="en-US" altLang="en-US" sz="2000" dirty="0" smtClean="0">
                <a:solidFill>
                  <a:srgbClr val="0039A6"/>
                </a:solidFill>
                <a:latin typeface="Century Gothic" pitchFamily="34" charset="0"/>
              </a:rPr>
              <a:t> bacterium was finally identified and isolated and was found to be breeding in the cooling tower of the hotel’s air-conditioning system; the bacteria then spread through the building whenever the system was engaged. What should the investigation team do regarding their original hypothesis? </a:t>
            </a:r>
          </a:p>
          <a:p>
            <a:pPr eaLnBrk="1" hangingPunct="1">
              <a:spcBef>
                <a:spcPct val="0"/>
              </a:spcBef>
              <a:buFontTx/>
              <a:buNone/>
              <a:defRPr/>
            </a:pPr>
            <a:endParaRPr lang="en-US" altLang="en-US" sz="2000" dirty="0" smtClean="0">
              <a:solidFill>
                <a:srgbClr val="0039A6"/>
              </a:solidFill>
              <a:latin typeface="Century Gothic" pitchFamily="34" charset="0"/>
            </a:endParaRPr>
          </a:p>
          <a:p>
            <a:pPr marL="914400" indent="-404813" eaLnBrk="1" hangingPunct="1">
              <a:lnSpc>
                <a:spcPct val="200000"/>
              </a:lnSpc>
              <a:spcBef>
                <a:spcPct val="0"/>
              </a:spcBef>
              <a:buFontTx/>
              <a:buNone/>
              <a:defRPr/>
            </a:pPr>
            <a:r>
              <a:rPr lang="en-US" altLang="en-US" sz="2000" dirty="0" smtClean="0">
                <a:solidFill>
                  <a:srgbClr val="0039A6"/>
                </a:solidFill>
                <a:latin typeface="Century Gothic" pitchFamily="34" charset="0"/>
              </a:rPr>
              <a:t>A.	Evaluate it.</a:t>
            </a:r>
          </a:p>
          <a:p>
            <a:pPr marL="914400" indent="-404813" eaLnBrk="1" hangingPunct="1">
              <a:lnSpc>
                <a:spcPct val="200000"/>
              </a:lnSpc>
              <a:spcBef>
                <a:spcPct val="0"/>
              </a:spcBef>
              <a:buFontTx/>
              <a:buNone/>
              <a:defRPr/>
            </a:pPr>
            <a:r>
              <a:rPr lang="en-US" altLang="en-US" sz="2000" dirty="0" smtClean="0">
                <a:solidFill>
                  <a:srgbClr val="0039A6"/>
                </a:solidFill>
                <a:latin typeface="Century Gothic" pitchFamily="34" charset="0"/>
              </a:rPr>
              <a:t>B.	Refine it.</a:t>
            </a:r>
          </a:p>
          <a:p>
            <a:pPr marL="914400" indent="-404813" eaLnBrk="1" hangingPunct="1">
              <a:lnSpc>
                <a:spcPct val="200000"/>
              </a:lnSpc>
              <a:spcBef>
                <a:spcPct val="0"/>
              </a:spcBef>
              <a:buFontTx/>
              <a:buNone/>
              <a:defRPr/>
            </a:pPr>
            <a:r>
              <a:rPr lang="en-US" altLang="en-US" sz="2000" dirty="0" smtClean="0">
                <a:solidFill>
                  <a:srgbClr val="0039A6"/>
                </a:solidFill>
                <a:latin typeface="Century Gothic" pitchFamily="34" charset="0"/>
              </a:rPr>
              <a:t>C.	Confirm it.</a:t>
            </a:r>
          </a:p>
          <a:p>
            <a:pPr marL="914400" indent="-404813" eaLnBrk="1" hangingPunct="1">
              <a:lnSpc>
                <a:spcPct val="200000"/>
              </a:lnSpc>
              <a:spcBef>
                <a:spcPct val="0"/>
              </a:spcBef>
              <a:buFontTx/>
              <a:buNone/>
              <a:defRPr/>
            </a:pPr>
            <a:r>
              <a:rPr lang="en-US" altLang="en-US" sz="2000" dirty="0" smtClean="0">
                <a:solidFill>
                  <a:srgbClr val="0039A6"/>
                </a:solidFill>
                <a:latin typeface="Century Gothic" pitchFamily="34" charset="0"/>
              </a:rPr>
              <a:t>D.	Both A and B.</a:t>
            </a:r>
            <a:endParaRPr lang="en-US" altLang="en-US" sz="2000" dirty="0" smtClean="0"/>
          </a:p>
        </p:txBody>
      </p:sp>
      <p:sp>
        <p:nvSpPr>
          <p:cNvPr id="69637"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69638"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4EB9BF5-E9AA-4E56-9958-9BCD33CE758A}" type="slidenum">
              <a:rPr lang="en-US" altLang="en-US" sz="1400">
                <a:solidFill>
                  <a:srgbClr val="0039A6"/>
                </a:solidFill>
                <a:latin typeface="Myriad Web Pro" charset="0"/>
              </a:rPr>
              <a:pPr algn="r" eaLnBrk="1" hangingPunct="1">
                <a:spcBef>
                  <a:spcPct val="0"/>
                </a:spcBef>
                <a:buFontTx/>
                <a:buNone/>
              </a:pPr>
              <a:t>55</a:t>
            </a:fld>
            <a:endParaRPr lang="en-US" altLang="en-US" sz="1400">
              <a:solidFill>
                <a:srgbClr val="0039A6"/>
              </a:solidFill>
              <a:latin typeface="Myriad Web Pro" charset="0"/>
            </a:endParaRPr>
          </a:p>
        </p:txBody>
      </p:sp>
      <p:pic>
        <p:nvPicPr>
          <p:cNvPr id="9" name="Picture 10" descr="Checkmark indicating the correct answer." title="Checkmark"/>
          <p:cNvPicPr>
            <a:picLocks noChangeAspect="1" noChangeArrowheads="1"/>
          </p:cNvPicPr>
          <p:nvPr/>
        </p:nvPicPr>
        <p:blipFill>
          <a:blip r:embed="rId4"/>
          <a:srcRect/>
          <a:stretch>
            <a:fillRect/>
          </a:stretch>
        </p:blipFill>
        <p:spPr bwMode="auto">
          <a:xfrm>
            <a:off x="690563" y="5380038"/>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6800" y="3408363"/>
            <a:ext cx="6553200" cy="401637"/>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 name="Straight Connector 5"/>
          <p:cNvCxnSpPr/>
          <p:nvPr/>
        </p:nvCxnSpPr>
        <p:spPr>
          <a:xfrm>
            <a:off x="558800" y="1295400"/>
            <a:ext cx="8051800" cy="0"/>
          </a:xfrm>
          <a:prstGeom prst="line">
            <a:avLst/>
          </a:prstGeom>
          <a:ln>
            <a:solidFill>
              <a:srgbClr val="0536C6"/>
            </a:solidFill>
          </a:ln>
          <a:effectLst/>
        </p:spPr>
        <p:style>
          <a:lnRef idx="2">
            <a:schemeClr val="accent3"/>
          </a:lnRef>
          <a:fillRef idx="0">
            <a:schemeClr val="accent3"/>
          </a:fillRef>
          <a:effectRef idx="1">
            <a:schemeClr val="accent3"/>
          </a:effectRef>
          <a:fontRef idx="minor">
            <a:schemeClr val="tx1"/>
          </a:fontRef>
        </p:style>
      </p:cxnSp>
      <p:sp>
        <p:nvSpPr>
          <p:cNvPr id="70660" name="Rectangle 9"/>
          <p:cNvSpPr>
            <a:spLocks noChangeArrowheads="1"/>
          </p:cNvSpPr>
          <p:nvPr/>
        </p:nvSpPr>
        <p:spPr bwMode="auto">
          <a:xfrm>
            <a:off x="593725" y="1600200"/>
            <a:ext cx="7696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a:solidFill>
                  <a:srgbClr val="0039A6"/>
                </a:solidFill>
                <a:latin typeface="Century Gothic" pitchFamily="34" charset="0"/>
              </a:rPr>
              <a:t> </a:t>
            </a:r>
            <a:endParaRPr lang="en-US" altLang="en-US" sz="1800"/>
          </a:p>
        </p:txBody>
      </p:sp>
      <p:sp>
        <p:nvSpPr>
          <p:cNvPr id="69637" name="Rectangle 10"/>
          <p:cNvSpPr>
            <a:spLocks noChangeArrowheads="1"/>
          </p:cNvSpPr>
          <p:nvPr/>
        </p:nvSpPr>
        <p:spPr bwMode="auto">
          <a:xfrm>
            <a:off x="415925" y="1439863"/>
            <a:ext cx="8270875"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defRPr/>
            </a:pPr>
            <a:r>
              <a:rPr lang="en-US" altLang="en-US" sz="2200" dirty="0" smtClean="0">
                <a:solidFill>
                  <a:srgbClr val="0039A6"/>
                </a:solidFill>
                <a:latin typeface="Century Gothic" pitchFamily="34" charset="0"/>
              </a:rPr>
              <a:t>The finding from this outbreak investigation lead to development of new regulations worldwide for climate control systems. What step does this illustrate?</a:t>
            </a:r>
          </a:p>
          <a:p>
            <a:pPr eaLnBrk="1" hangingPunct="1">
              <a:spcBef>
                <a:spcPct val="0"/>
              </a:spcBef>
              <a:buFontTx/>
              <a:buNone/>
              <a:defRPr/>
            </a:pPr>
            <a:endParaRPr lang="en-US" altLang="en-US" sz="2200" dirty="0" smtClean="0">
              <a:solidFill>
                <a:srgbClr val="0039A6"/>
              </a:solidFill>
              <a:latin typeface="Century Gothic" pitchFamily="34" charset="0"/>
            </a:endParaRPr>
          </a:p>
          <a:p>
            <a:pPr marL="1033463" indent="-406400" eaLnBrk="1" hangingPunct="1">
              <a:lnSpc>
                <a:spcPct val="150000"/>
              </a:lnSpc>
              <a:spcBef>
                <a:spcPct val="0"/>
              </a:spcBef>
              <a:buFontTx/>
              <a:buNone/>
              <a:defRPr/>
            </a:pPr>
            <a:r>
              <a:rPr lang="en-US" altLang="en-US" sz="2200" dirty="0" smtClean="0">
                <a:solidFill>
                  <a:srgbClr val="0039A6"/>
                </a:solidFill>
                <a:latin typeface="Century Gothic" pitchFamily="34" charset="0"/>
              </a:rPr>
              <a:t>A.	Communicate the findings.</a:t>
            </a:r>
          </a:p>
          <a:p>
            <a:pPr marL="1033463" indent="-406400" eaLnBrk="1" hangingPunct="1">
              <a:lnSpc>
                <a:spcPct val="150000"/>
              </a:lnSpc>
              <a:spcBef>
                <a:spcPct val="0"/>
              </a:spcBef>
              <a:buFontTx/>
              <a:buNone/>
              <a:defRPr/>
            </a:pPr>
            <a:r>
              <a:rPr lang="en-US" altLang="en-US" sz="2200" dirty="0" smtClean="0">
                <a:solidFill>
                  <a:srgbClr val="0039A6"/>
                </a:solidFill>
                <a:latin typeface="Century Gothic" pitchFamily="34" charset="0"/>
              </a:rPr>
              <a:t>B.	Implement control and prevention measures.</a:t>
            </a:r>
          </a:p>
          <a:p>
            <a:pPr marL="1033463" indent="-406400" eaLnBrk="1" hangingPunct="1">
              <a:lnSpc>
                <a:spcPct val="150000"/>
              </a:lnSpc>
              <a:spcBef>
                <a:spcPct val="0"/>
              </a:spcBef>
              <a:buFontTx/>
              <a:buNone/>
              <a:defRPr/>
            </a:pPr>
            <a:r>
              <a:rPr lang="en-US" altLang="en-US" sz="2200" dirty="0" smtClean="0">
                <a:solidFill>
                  <a:srgbClr val="0039A6"/>
                </a:solidFill>
                <a:latin typeface="Century Gothic" pitchFamily="34" charset="0"/>
              </a:rPr>
              <a:t>C.	Perform descriptive epidemiology.</a:t>
            </a:r>
          </a:p>
          <a:p>
            <a:pPr marL="1033463" indent="-406400" eaLnBrk="1" hangingPunct="1">
              <a:lnSpc>
                <a:spcPct val="150000"/>
              </a:lnSpc>
              <a:spcBef>
                <a:spcPct val="0"/>
              </a:spcBef>
              <a:buFontTx/>
              <a:buNone/>
              <a:defRPr/>
            </a:pPr>
            <a:r>
              <a:rPr lang="en-US" altLang="en-US" sz="2200" dirty="0" smtClean="0">
                <a:solidFill>
                  <a:srgbClr val="0039A6"/>
                </a:solidFill>
                <a:latin typeface="Century Gothic" pitchFamily="34" charset="0"/>
              </a:rPr>
              <a:t>D.	Refine the hypothesis.</a:t>
            </a:r>
          </a:p>
          <a:p>
            <a:pPr eaLnBrk="1" hangingPunct="1">
              <a:spcBef>
                <a:spcPct val="0"/>
              </a:spcBef>
              <a:buFontTx/>
              <a:buNone/>
              <a:defRPr/>
            </a:pPr>
            <a:endParaRPr lang="en-US" altLang="en-US" sz="1800" dirty="0" smtClean="0"/>
          </a:p>
        </p:txBody>
      </p:sp>
      <p:sp>
        <p:nvSpPr>
          <p:cNvPr id="70662" name="TextBox 7"/>
          <p:cNvSpPr txBox="1">
            <a:spLocks noChangeArrowheads="1"/>
          </p:cNvSpPr>
          <p:nvPr/>
        </p:nvSpPr>
        <p:spPr bwMode="auto">
          <a:xfrm>
            <a:off x="1327150" y="493713"/>
            <a:ext cx="41148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AA6"/>
                </a:solidFill>
                <a:latin typeface="Century Gothic" pitchFamily="34" charset="0"/>
              </a:rPr>
              <a:t>Knowledge Check</a:t>
            </a:r>
          </a:p>
        </p:txBody>
      </p:sp>
      <p:pic>
        <p:nvPicPr>
          <p:cNvPr id="70663" name="Picture 2" descr="Notebook and checkmark inside a circle." title="Knowledge Check Icon"/>
          <p:cNvPicPr>
            <a:picLocks noChangeAspect="1" noChangeArrowheads="1"/>
          </p:cNvPicPr>
          <p:nvPr/>
        </p:nvPicPr>
        <p:blipFill>
          <a:blip r:embed="rId3"/>
          <a:srcRect/>
          <a:stretch>
            <a:fillRect/>
          </a:stretch>
        </p:blipFill>
        <p:spPr bwMode="auto">
          <a:xfrm>
            <a:off x="558800" y="415925"/>
            <a:ext cx="741363"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4"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A2B16B4-7E7A-4E55-B40B-EFCBF00856D3}" type="slidenum">
              <a:rPr lang="en-US" altLang="en-US" sz="1400">
                <a:solidFill>
                  <a:srgbClr val="0039A6"/>
                </a:solidFill>
                <a:latin typeface="Myriad Web Pro" charset="0"/>
              </a:rPr>
              <a:pPr algn="r" eaLnBrk="1" hangingPunct="1">
                <a:spcBef>
                  <a:spcPct val="0"/>
                </a:spcBef>
                <a:buFontTx/>
                <a:buNone/>
              </a:pPr>
              <a:t>56</a:t>
            </a:fld>
            <a:endParaRPr lang="en-US" altLang="en-US" sz="1400">
              <a:solidFill>
                <a:srgbClr val="0039A6"/>
              </a:solidFill>
              <a:latin typeface="Myriad Web Pro" charset="0"/>
            </a:endParaRPr>
          </a:p>
        </p:txBody>
      </p:sp>
      <p:pic>
        <p:nvPicPr>
          <p:cNvPr id="10" name="Picture 10" descr="Checkmark indicating the correct answer." title="Checkmark"/>
          <p:cNvPicPr>
            <a:picLocks noChangeAspect="1" noChangeArrowheads="1"/>
          </p:cNvPicPr>
          <p:nvPr/>
        </p:nvPicPr>
        <p:blipFill>
          <a:blip r:embed="rId4"/>
          <a:srcRect/>
          <a:stretch>
            <a:fillRect/>
          </a:stretch>
        </p:blipFill>
        <p:spPr bwMode="auto">
          <a:xfrm>
            <a:off x="542925" y="3376613"/>
            <a:ext cx="609600" cy="433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Content Placeholder 2"/>
          <p:cNvSpPr>
            <a:spLocks noGrp="1"/>
          </p:cNvSpPr>
          <p:nvPr>
            <p:ph idx="4294967295"/>
          </p:nvPr>
        </p:nvSpPr>
        <p:spPr>
          <a:xfrm>
            <a:off x="492125" y="1431925"/>
            <a:ext cx="8229600" cy="533400"/>
          </a:xfrm>
        </p:spPr>
        <p:txBody>
          <a:bodyPr/>
          <a:lstStyle/>
          <a:p>
            <a:pPr marL="0" indent="0" eaLnBrk="1" hangingPunct="1">
              <a:buFont typeface="Wingdings" pitchFamily="2" charset="2"/>
              <a:buNone/>
            </a:pPr>
            <a:r>
              <a:rPr lang="en-US" altLang="en-US" sz="2400" smtClean="0">
                <a:solidFill>
                  <a:srgbClr val="000099"/>
                </a:solidFill>
                <a:latin typeface="Century Gothic" pitchFamily="34" charset="0"/>
              </a:rPr>
              <a:t>During this course, you learned to</a:t>
            </a:r>
          </a:p>
        </p:txBody>
      </p:sp>
      <p:sp>
        <p:nvSpPr>
          <p:cNvPr id="71683" name="TextBox 6"/>
          <p:cNvSpPr txBox="1">
            <a:spLocks noChangeArrowheads="1"/>
          </p:cNvSpPr>
          <p:nvPr/>
        </p:nvSpPr>
        <p:spPr bwMode="auto">
          <a:xfrm>
            <a:off x="2206625" y="638175"/>
            <a:ext cx="47402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0099"/>
                </a:solidFill>
                <a:latin typeface="Century Gothic" pitchFamily="34" charset="0"/>
              </a:rPr>
              <a:t>Course Summary</a:t>
            </a:r>
          </a:p>
        </p:txBody>
      </p:sp>
      <p:cxnSp>
        <p:nvCxnSpPr>
          <p:cNvPr id="8" name="Straight Connector 7"/>
          <p:cNvCxnSpPr/>
          <p:nvPr/>
        </p:nvCxnSpPr>
        <p:spPr>
          <a:xfrm>
            <a:off x="555625" y="1323975"/>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71685" name="Content Placeholder 2"/>
          <p:cNvSpPr txBox="1">
            <a:spLocks/>
          </p:cNvSpPr>
          <p:nvPr/>
        </p:nvSpPr>
        <p:spPr bwMode="auto">
          <a:xfrm>
            <a:off x="492125" y="1981200"/>
            <a:ext cx="82296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eaLnBrk="1" hangingPunct="1">
              <a:buClr>
                <a:srgbClr val="0039A6"/>
              </a:buClr>
              <a:buFont typeface="Arial" charset="0"/>
              <a:buChar char="•"/>
            </a:pPr>
            <a:r>
              <a:rPr lang="en-US" altLang="en-US" sz="2000">
                <a:solidFill>
                  <a:srgbClr val="000099"/>
                </a:solidFill>
                <a:latin typeface="Century Gothic" pitchFamily="34" charset="0"/>
              </a:rPr>
              <a:t>define epidemiology</a:t>
            </a:r>
          </a:p>
          <a:p>
            <a:pPr lvl="1" eaLnBrk="1" hangingPunct="1">
              <a:buClr>
                <a:srgbClr val="0039A6"/>
              </a:buClr>
              <a:buFont typeface="Arial" charset="0"/>
              <a:buChar char="•"/>
            </a:pPr>
            <a:r>
              <a:rPr lang="en-US" altLang="en-US" sz="2000">
                <a:solidFill>
                  <a:srgbClr val="000099"/>
                </a:solidFill>
                <a:latin typeface="Century Gothic" pitchFamily="34" charset="0"/>
              </a:rPr>
              <a:t>describe basic terminology and concepts of epidemiology</a:t>
            </a:r>
          </a:p>
          <a:p>
            <a:pPr lvl="1" eaLnBrk="1" hangingPunct="1">
              <a:buClr>
                <a:srgbClr val="0039A6"/>
              </a:buClr>
              <a:buFont typeface="Arial" charset="0"/>
              <a:buChar char="•"/>
            </a:pPr>
            <a:r>
              <a:rPr lang="en-US" altLang="en-US" sz="2000">
                <a:solidFill>
                  <a:srgbClr val="000099"/>
                </a:solidFill>
                <a:latin typeface="Century Gothic" pitchFamily="34" charset="0"/>
              </a:rPr>
              <a:t>identify types of data sources</a:t>
            </a:r>
          </a:p>
          <a:p>
            <a:pPr lvl="1" eaLnBrk="1" hangingPunct="1">
              <a:buClr>
                <a:srgbClr val="0039A6"/>
              </a:buClr>
              <a:buFont typeface="Arial" charset="0"/>
              <a:buChar char="•"/>
            </a:pPr>
            <a:r>
              <a:rPr lang="en-US" altLang="en-US" sz="2000">
                <a:solidFill>
                  <a:srgbClr val="000099"/>
                </a:solidFill>
                <a:latin typeface="Century Gothic" pitchFamily="34" charset="0"/>
              </a:rPr>
              <a:t>identify basic methods of data collection and interpretation</a:t>
            </a:r>
          </a:p>
          <a:p>
            <a:pPr lvl="1" eaLnBrk="1" hangingPunct="1">
              <a:buClr>
                <a:srgbClr val="0039A6"/>
              </a:buClr>
              <a:buFont typeface="Arial" charset="0"/>
              <a:buChar char="•"/>
            </a:pPr>
            <a:r>
              <a:rPr lang="en-US" altLang="en-US" sz="2000">
                <a:solidFill>
                  <a:srgbClr val="000099"/>
                </a:solidFill>
                <a:latin typeface="Century Gothic" pitchFamily="34" charset="0"/>
              </a:rPr>
              <a:t>describe a public health problem in terms of time, place, and person</a:t>
            </a:r>
          </a:p>
          <a:p>
            <a:pPr lvl="1" eaLnBrk="1" hangingPunct="1">
              <a:buClr>
                <a:srgbClr val="0039A6"/>
              </a:buClr>
              <a:buFont typeface="Arial" charset="0"/>
              <a:buChar char="•"/>
            </a:pPr>
            <a:r>
              <a:rPr lang="en-US" altLang="en-US" sz="2000">
                <a:solidFill>
                  <a:srgbClr val="000099"/>
                </a:solidFill>
                <a:latin typeface="Century Gothic" pitchFamily="34" charset="0"/>
              </a:rPr>
              <a:t>identify the key components of a descriptive epidemiology outbreak investigation</a:t>
            </a:r>
          </a:p>
        </p:txBody>
      </p:sp>
      <p:sp>
        <p:nvSpPr>
          <p:cNvPr id="71686"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F3A21016-E51D-4AAE-8DF1-DF6B1BFA55A8}" type="slidenum">
              <a:rPr lang="en-US" altLang="en-US" sz="1400">
                <a:solidFill>
                  <a:srgbClr val="0039A6"/>
                </a:solidFill>
                <a:latin typeface="Myriad Web Pro" charset="0"/>
              </a:rPr>
              <a:pPr algn="r" eaLnBrk="1" hangingPunct="1">
                <a:spcBef>
                  <a:spcPct val="0"/>
                </a:spcBef>
                <a:buFontTx/>
                <a:buNone/>
              </a:pPr>
              <a:t>57</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514350" y="2293938"/>
            <a:ext cx="8229600" cy="1143000"/>
          </a:xfrm>
        </p:spPr>
        <p:txBody>
          <a:bodyPr/>
          <a:lstStyle/>
          <a:p>
            <a:r>
              <a:rPr lang="en-US" altLang="en-US" smtClean="0">
                <a:solidFill>
                  <a:srgbClr val="0039A6"/>
                </a:solidFill>
              </a:rPr>
              <a:t>QUESTIONS?</a:t>
            </a:r>
          </a:p>
        </p:txBody>
      </p:sp>
      <p:sp>
        <p:nvSpPr>
          <p:cNvPr id="7270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5421471E-066E-45B2-B10A-907512B5A557}" type="slidenum">
              <a:rPr lang="en-US" altLang="en-US" sz="1400">
                <a:solidFill>
                  <a:srgbClr val="0039A6"/>
                </a:solidFill>
                <a:latin typeface="Myriad Web Pro" charset="0"/>
              </a:rPr>
              <a:pPr algn="r" eaLnBrk="1" hangingPunct="1">
                <a:spcBef>
                  <a:spcPct val="0"/>
                </a:spcBef>
                <a:buFontTx/>
                <a:buNone/>
              </a:pPr>
              <a:t>58</a:t>
            </a:fld>
            <a:endParaRPr lang="en-US" altLang="en-US" sz="1400">
              <a:solidFill>
                <a:srgbClr val="0039A6"/>
              </a:solidFill>
              <a:latin typeface="Myriad Web Pro" charset="0"/>
            </a:endParaRPr>
          </a:p>
        </p:txBody>
      </p:sp>
    </p:spTree>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idx="4294967295"/>
          </p:nvPr>
        </p:nvSpPr>
        <p:spPr>
          <a:xfrm>
            <a:off x="457200" y="274638"/>
            <a:ext cx="8229600" cy="563562"/>
          </a:xfrm>
        </p:spPr>
        <p:txBody>
          <a:bodyPr/>
          <a:lstStyle/>
          <a:p>
            <a:pPr eaLnBrk="1" hangingPunct="1"/>
            <a:r>
              <a:rPr lang="en-US" altLang="en-US" sz="3000" smtClean="0">
                <a:solidFill>
                  <a:srgbClr val="0039A6"/>
                </a:solidFill>
                <a:latin typeface="Century Gothic" pitchFamily="34" charset="0"/>
              </a:rPr>
              <a:t>Resources and Additional Reading</a:t>
            </a:r>
          </a:p>
        </p:txBody>
      </p:sp>
      <p:sp>
        <p:nvSpPr>
          <p:cNvPr id="3" name="Content Placeholder 2"/>
          <p:cNvSpPr>
            <a:spLocks noGrp="1"/>
          </p:cNvSpPr>
          <p:nvPr>
            <p:ph idx="4294967295"/>
          </p:nvPr>
        </p:nvSpPr>
        <p:spPr>
          <a:xfrm>
            <a:off x="457200" y="939800"/>
            <a:ext cx="8229600" cy="5461000"/>
          </a:xfrm>
        </p:spPr>
        <p:txBody>
          <a:bodyPr rtlCol="0">
            <a:normAutofit fontScale="92500" lnSpcReduction="20000"/>
          </a:bodyPr>
          <a:lstStyle/>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Bogdanich W. Panama releases report </a:t>
            </a:r>
            <a:r>
              <a:rPr lang="en-US" sz="1600" dirty="0">
                <a:solidFill>
                  <a:srgbClr val="0039A6"/>
                </a:solidFill>
                <a:latin typeface="Century Gothic" panose="020B0502020202020204" pitchFamily="34" charset="0"/>
                <a:cs typeface="Arial" pitchFamily="34" charset="0"/>
              </a:rPr>
              <a:t>on ‘06 </a:t>
            </a:r>
            <a:r>
              <a:rPr lang="en-US" sz="1600" dirty="0" smtClean="0">
                <a:solidFill>
                  <a:srgbClr val="0039A6"/>
                </a:solidFill>
                <a:latin typeface="Century Gothic" panose="020B0502020202020204" pitchFamily="34" charset="0"/>
                <a:cs typeface="Arial" pitchFamily="34" charset="0"/>
              </a:rPr>
              <a:t>poisoning</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The </a:t>
            </a:r>
            <a:r>
              <a:rPr lang="en-US" sz="1600" dirty="0">
                <a:solidFill>
                  <a:srgbClr val="0039A6"/>
                </a:solidFill>
                <a:latin typeface="Century Gothic" panose="020B0502020202020204" pitchFamily="34" charset="0"/>
                <a:cs typeface="Arial" pitchFamily="34" charset="0"/>
              </a:rPr>
              <a:t>New York </a:t>
            </a:r>
            <a:r>
              <a:rPr lang="en-US" sz="1600" dirty="0" smtClean="0">
                <a:solidFill>
                  <a:srgbClr val="0039A6"/>
                </a:solidFill>
                <a:latin typeface="Century Gothic" panose="020B0502020202020204" pitchFamily="34" charset="0"/>
                <a:cs typeface="Arial" pitchFamily="34" charset="0"/>
              </a:rPr>
              <a:t>Times, February 14, 2008.http</a:t>
            </a:r>
            <a:r>
              <a:rPr lang="en-US" sz="1600" dirty="0">
                <a:solidFill>
                  <a:srgbClr val="0039A6"/>
                </a:solidFill>
                <a:latin typeface="Century Gothic" panose="020B0502020202020204" pitchFamily="34" charset="0"/>
                <a:cs typeface="Arial" pitchFamily="34" charset="0"/>
              </a:rPr>
              <a:t>://</a:t>
            </a:r>
            <a:r>
              <a:rPr lang="en-US" sz="1600" dirty="0" smtClean="0">
                <a:solidFill>
                  <a:srgbClr val="0039A6"/>
                </a:solidFill>
                <a:latin typeface="Century Gothic" panose="020B0502020202020204" pitchFamily="34" charset="0"/>
                <a:cs typeface="Arial" pitchFamily="34" charset="0"/>
              </a:rPr>
              <a:t>www.nytimes.com/2008/02/14/world/americas/14panama.html.</a:t>
            </a:r>
            <a:endParaRPr lang="en-US" sz="1600" dirty="0">
              <a:solidFill>
                <a:srgbClr val="0039A6"/>
              </a:solidFill>
              <a:latin typeface="Century Gothic" panose="020B0502020202020204" pitchFamily="34" charset="0"/>
              <a:cs typeface="Arial" pitchFamily="34" charset="0"/>
            </a:endParaRP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Centers for Disease Control and Prevention (CDC). CDC helps solve </a:t>
            </a:r>
            <a:r>
              <a:rPr lang="en-US" sz="1600" dirty="0">
                <a:solidFill>
                  <a:srgbClr val="0039A6"/>
                </a:solidFill>
                <a:latin typeface="Century Gothic" panose="020B0502020202020204" pitchFamily="34" charset="0"/>
                <a:cs typeface="Arial" pitchFamily="34" charset="0"/>
              </a:rPr>
              <a:t>Panama </a:t>
            </a:r>
            <a:r>
              <a:rPr lang="en-US" sz="1600" dirty="0" smtClean="0">
                <a:solidFill>
                  <a:srgbClr val="0039A6"/>
                </a:solidFill>
                <a:latin typeface="Century Gothic" panose="020B0502020202020204" pitchFamily="34" charset="0"/>
                <a:cs typeface="Arial" pitchFamily="34" charset="0"/>
              </a:rPr>
              <a:t>mystery illness. Atlanta, GA: US Department of Health and Human Services, CDC News, October 7, 2006</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http</a:t>
            </a:r>
            <a:r>
              <a:rPr lang="en-US" sz="1600" dirty="0">
                <a:solidFill>
                  <a:srgbClr val="0039A6"/>
                </a:solidFill>
                <a:latin typeface="Century Gothic" panose="020B0502020202020204" pitchFamily="34" charset="0"/>
                <a:cs typeface="Arial" pitchFamily="34" charset="0"/>
              </a:rPr>
              <a:t>://</a:t>
            </a:r>
            <a:r>
              <a:rPr lang="en-US" sz="1600" dirty="0" smtClean="0">
                <a:solidFill>
                  <a:srgbClr val="0039A6"/>
                </a:solidFill>
                <a:latin typeface="Century Gothic" panose="020B0502020202020204" pitchFamily="34" charset="0"/>
                <a:cs typeface="Arial" pitchFamily="34" charset="0"/>
              </a:rPr>
              <a:t>www.cdc.gov/news/2006_10/panama.htm.</a:t>
            </a:r>
            <a:endParaRPr lang="en-US" sz="1600" dirty="0">
              <a:solidFill>
                <a:srgbClr val="0039A6"/>
              </a:solidFill>
              <a:latin typeface="Century Gothic" panose="020B0502020202020204" pitchFamily="34" charset="0"/>
              <a:cs typeface="Arial" pitchFamily="34" charset="0"/>
            </a:endParaRP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Dean H. Introduction </a:t>
            </a:r>
            <a:r>
              <a:rPr lang="en-US" sz="1600" dirty="0">
                <a:solidFill>
                  <a:srgbClr val="0039A6"/>
                </a:solidFill>
                <a:latin typeface="Century Gothic" panose="020B0502020202020204" pitchFamily="34" charset="0"/>
                <a:cs typeface="Arial" pitchFamily="34" charset="0"/>
              </a:rPr>
              <a:t>to </a:t>
            </a:r>
            <a:r>
              <a:rPr lang="en-US" sz="1600" dirty="0" smtClean="0">
                <a:solidFill>
                  <a:srgbClr val="0039A6"/>
                </a:solidFill>
                <a:latin typeface="Century Gothic" panose="020B0502020202020204" pitchFamily="34" charset="0"/>
                <a:cs typeface="Arial" pitchFamily="34" charset="0"/>
              </a:rPr>
              <a:t>public health</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epidemiology</a:t>
            </a:r>
            <a:r>
              <a:rPr lang="en-US" sz="1600" dirty="0">
                <a:solidFill>
                  <a:srgbClr val="0039A6"/>
                </a:solidFill>
                <a:latin typeface="Century Gothic" panose="020B0502020202020204" pitchFamily="34" charset="0"/>
                <a:cs typeface="Arial" pitchFamily="34" charset="0"/>
              </a:rPr>
              <a:t>, and </a:t>
            </a:r>
            <a:r>
              <a:rPr lang="en-US" sz="1600" dirty="0" smtClean="0">
                <a:solidFill>
                  <a:srgbClr val="0039A6"/>
                </a:solidFill>
                <a:latin typeface="Century Gothic" panose="020B0502020202020204" pitchFamily="34" charset="0"/>
                <a:cs typeface="Arial" pitchFamily="34" charset="0"/>
              </a:rPr>
              <a:t>surveillance. Atlanta, GA: US Department of Health and Human Services, CDC Science </a:t>
            </a:r>
            <a:r>
              <a:rPr lang="en-US" sz="1600" dirty="0">
                <a:solidFill>
                  <a:srgbClr val="0039A6"/>
                </a:solidFill>
                <a:latin typeface="Century Gothic" panose="020B0502020202020204" pitchFamily="34" charset="0"/>
                <a:cs typeface="Arial" pitchFamily="34" charset="0"/>
              </a:rPr>
              <a:t>Ambassador Program, July 16, 2012.</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Fraser DW, Tsai, T, Orenstein W, et al. Legionnaires</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disease</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description </a:t>
            </a:r>
            <a:r>
              <a:rPr lang="en-US" sz="1600" dirty="0">
                <a:solidFill>
                  <a:srgbClr val="0039A6"/>
                </a:solidFill>
                <a:latin typeface="Century Gothic" panose="020B0502020202020204" pitchFamily="34" charset="0"/>
                <a:cs typeface="Arial" pitchFamily="34" charset="0"/>
              </a:rPr>
              <a:t>of an </a:t>
            </a:r>
            <a:r>
              <a:rPr lang="en-US" sz="1600" dirty="0" smtClean="0">
                <a:solidFill>
                  <a:srgbClr val="0039A6"/>
                </a:solidFill>
                <a:latin typeface="Century Gothic" panose="020B0502020202020204" pitchFamily="34" charset="0"/>
                <a:cs typeface="Arial" pitchFamily="34" charset="0"/>
              </a:rPr>
              <a:t>epidemic </a:t>
            </a:r>
            <a:r>
              <a:rPr lang="en-US" sz="1600" dirty="0">
                <a:solidFill>
                  <a:srgbClr val="0039A6"/>
                </a:solidFill>
                <a:latin typeface="Century Gothic" panose="020B0502020202020204" pitchFamily="34" charset="0"/>
                <a:cs typeface="Arial" pitchFamily="34" charset="0"/>
              </a:rPr>
              <a:t>of </a:t>
            </a:r>
            <a:r>
              <a:rPr lang="en-US" sz="1600" dirty="0" smtClean="0">
                <a:solidFill>
                  <a:srgbClr val="0039A6"/>
                </a:solidFill>
                <a:latin typeface="Century Gothic" panose="020B0502020202020204" pitchFamily="34" charset="0"/>
                <a:cs typeface="Arial" pitchFamily="34" charset="0"/>
              </a:rPr>
              <a:t>pneumonia. New Engl J Med 1977;297:1189–97</a:t>
            </a:r>
            <a:r>
              <a:rPr lang="en-US" sz="1600" dirty="0">
                <a:solidFill>
                  <a:srgbClr val="0039A6"/>
                </a:solidFill>
                <a:latin typeface="Century Gothic" panose="020B0502020202020204" pitchFamily="34" charset="0"/>
                <a:cs typeface="Arial" pitchFamily="34" charset="0"/>
              </a:rPr>
              <a:t>.</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Goodman RA, Smith JD, Sikes RK, et </a:t>
            </a:r>
            <a:r>
              <a:rPr lang="en-US" sz="1600" dirty="0">
                <a:solidFill>
                  <a:srgbClr val="0039A6"/>
                </a:solidFill>
                <a:latin typeface="Century Gothic" panose="020B0502020202020204" pitchFamily="34" charset="0"/>
                <a:cs typeface="Arial" pitchFamily="34" charset="0"/>
              </a:rPr>
              <a:t>al. </a:t>
            </a:r>
            <a:r>
              <a:rPr lang="en-US" sz="1600" dirty="0" smtClean="0">
                <a:solidFill>
                  <a:srgbClr val="0039A6"/>
                </a:solidFill>
                <a:latin typeface="Century Gothic" panose="020B0502020202020204" pitchFamily="34" charset="0"/>
                <a:cs typeface="Arial" pitchFamily="34" charset="0"/>
              </a:rPr>
              <a:t>Fatalities associated </a:t>
            </a:r>
            <a:r>
              <a:rPr lang="en-US" sz="1600" dirty="0">
                <a:solidFill>
                  <a:srgbClr val="0039A6"/>
                </a:solidFill>
                <a:latin typeface="Century Gothic" panose="020B0502020202020204" pitchFamily="34" charset="0"/>
                <a:cs typeface="Arial" pitchFamily="34" charset="0"/>
              </a:rPr>
              <a:t>with </a:t>
            </a:r>
            <a:r>
              <a:rPr lang="en-US" sz="1600" dirty="0" smtClean="0">
                <a:solidFill>
                  <a:srgbClr val="0039A6"/>
                </a:solidFill>
                <a:latin typeface="Century Gothic" panose="020B0502020202020204" pitchFamily="34" charset="0"/>
                <a:cs typeface="Arial" pitchFamily="34" charset="0"/>
              </a:rPr>
              <a:t>farm tractor injuries</a:t>
            </a:r>
            <a:r>
              <a:rPr lang="en-US" sz="1600" dirty="0">
                <a:solidFill>
                  <a:srgbClr val="0039A6"/>
                </a:solidFill>
                <a:latin typeface="Century Gothic" panose="020B0502020202020204" pitchFamily="34" charset="0"/>
                <a:cs typeface="Arial" pitchFamily="34" charset="0"/>
              </a:rPr>
              <a:t>: an </a:t>
            </a:r>
            <a:r>
              <a:rPr lang="en-US" sz="1600" dirty="0" smtClean="0">
                <a:solidFill>
                  <a:srgbClr val="0039A6"/>
                </a:solidFill>
                <a:latin typeface="Century Gothic" panose="020B0502020202020204" pitchFamily="34" charset="0"/>
                <a:cs typeface="Arial" pitchFamily="34" charset="0"/>
              </a:rPr>
              <a:t>epidemiologic study. Public </a:t>
            </a:r>
            <a:r>
              <a:rPr lang="en-US" sz="1600" dirty="0">
                <a:solidFill>
                  <a:srgbClr val="0039A6"/>
                </a:solidFill>
                <a:latin typeface="Century Gothic" panose="020B0502020202020204" pitchFamily="34" charset="0"/>
                <a:cs typeface="Arial" pitchFamily="34" charset="0"/>
              </a:rPr>
              <a:t>Health </a:t>
            </a:r>
            <a:r>
              <a:rPr lang="en-US" sz="1600" dirty="0" smtClean="0">
                <a:solidFill>
                  <a:srgbClr val="0039A6"/>
                </a:solidFill>
                <a:latin typeface="Century Gothic" panose="020B0502020202020204" pitchFamily="34" charset="0"/>
                <a:cs typeface="Arial" pitchFamily="34" charset="0"/>
              </a:rPr>
              <a:t>Rep 1985;100:329–33</a:t>
            </a:r>
            <a:r>
              <a:rPr lang="en-US" sz="1600" dirty="0">
                <a:solidFill>
                  <a:srgbClr val="0039A6"/>
                </a:solidFill>
                <a:latin typeface="Century Gothic" panose="020B0502020202020204" pitchFamily="34" charset="0"/>
                <a:cs typeface="Arial" pitchFamily="34" charset="0"/>
              </a:rPr>
              <a:t>.</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Centers for Disease Control and Prevention (CDC). How </a:t>
            </a:r>
            <a:r>
              <a:rPr lang="en-US" sz="1600" dirty="0">
                <a:solidFill>
                  <a:srgbClr val="0039A6"/>
                </a:solidFill>
                <a:latin typeface="Century Gothic" panose="020B0502020202020204" pitchFamily="34" charset="0"/>
                <a:cs typeface="Arial" pitchFamily="34" charset="0"/>
              </a:rPr>
              <a:t>to </a:t>
            </a:r>
            <a:r>
              <a:rPr lang="en-US" sz="1600" dirty="0" smtClean="0">
                <a:solidFill>
                  <a:srgbClr val="0039A6"/>
                </a:solidFill>
                <a:latin typeface="Century Gothic" panose="020B0502020202020204" pitchFamily="34" charset="0"/>
                <a:cs typeface="Arial" pitchFamily="34" charset="0"/>
              </a:rPr>
              <a:t>investigate </a:t>
            </a:r>
            <a:r>
              <a:rPr lang="en-US" sz="1600" dirty="0">
                <a:solidFill>
                  <a:srgbClr val="0039A6"/>
                </a:solidFill>
                <a:latin typeface="Century Gothic" panose="020B0502020202020204" pitchFamily="34" charset="0"/>
                <a:cs typeface="Arial" pitchFamily="34" charset="0"/>
              </a:rPr>
              <a:t>an </a:t>
            </a:r>
            <a:r>
              <a:rPr lang="en-US" sz="1600" dirty="0" smtClean="0">
                <a:solidFill>
                  <a:srgbClr val="0039A6"/>
                </a:solidFill>
                <a:latin typeface="Century Gothic" panose="020B0502020202020204" pitchFamily="34" charset="0"/>
                <a:cs typeface="Arial" pitchFamily="34" charset="0"/>
              </a:rPr>
              <a:t>outbreak</a:t>
            </a:r>
            <a:r>
              <a:rPr lang="en-US" sz="1600" dirty="0">
                <a:solidFill>
                  <a:srgbClr val="0039A6"/>
                </a:solidFill>
                <a:latin typeface="Century Gothic" panose="020B0502020202020204" pitchFamily="34" charset="0"/>
                <a:cs typeface="Arial" pitchFamily="34" charset="0"/>
              </a:rPr>
              <a:t>. Epidemiology in the Classroom, November 17, 2004</a:t>
            </a:r>
            <a:r>
              <a:rPr lang="en-US" sz="1600" dirty="0" smtClean="0">
                <a:solidFill>
                  <a:srgbClr val="0039A6"/>
                </a:solidFill>
                <a:latin typeface="Century Gothic" panose="020B0502020202020204" pitchFamily="34" charset="0"/>
                <a:cs typeface="Arial" pitchFamily="34" charset="0"/>
              </a:rPr>
              <a:t>. Atlanta, GA: US Department of Health and Human Services, CDC. http</a:t>
            </a:r>
            <a:r>
              <a:rPr lang="en-US" sz="1600" dirty="0">
                <a:solidFill>
                  <a:srgbClr val="0039A6"/>
                </a:solidFill>
                <a:latin typeface="Century Gothic" panose="020B0502020202020204" pitchFamily="34" charset="0"/>
                <a:cs typeface="Arial" pitchFamily="34" charset="0"/>
              </a:rPr>
              <a:t>://</a:t>
            </a:r>
            <a:r>
              <a:rPr lang="en-US" sz="1600" dirty="0" smtClean="0">
                <a:solidFill>
                  <a:srgbClr val="0039A6"/>
                </a:solidFill>
                <a:latin typeface="Century Gothic" panose="020B0502020202020204" pitchFamily="34" charset="0"/>
                <a:cs typeface="Arial" pitchFamily="34" charset="0"/>
              </a:rPr>
              <a:t>www.cdc.gov/excite/classroom/outbreak/steps.htm#step1.</a:t>
            </a:r>
            <a:endParaRPr lang="en-US" sz="1600" dirty="0">
              <a:solidFill>
                <a:srgbClr val="0039A6"/>
              </a:solidFill>
              <a:latin typeface="Century Gothic" panose="020B0502020202020204" pitchFamily="34" charset="0"/>
              <a:cs typeface="Arial" pitchFamily="34" charset="0"/>
            </a:endParaRP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Last JM</a:t>
            </a:r>
            <a:r>
              <a:rPr lang="en-US" sz="1600" dirty="0">
                <a:solidFill>
                  <a:srgbClr val="0039A6"/>
                </a:solidFill>
                <a:latin typeface="Century Gothic" panose="020B0502020202020204" pitchFamily="34" charset="0"/>
                <a:cs typeface="Arial" pitchFamily="34" charset="0"/>
              </a:rPr>
              <a:t>, ed</a:t>
            </a:r>
            <a:r>
              <a:rPr lang="en-US" sz="1600" dirty="0" smtClean="0">
                <a:solidFill>
                  <a:srgbClr val="0039A6"/>
                </a:solidFill>
                <a:latin typeface="Century Gothic" panose="020B0502020202020204" pitchFamily="34" charset="0"/>
                <a:cs typeface="Arial" pitchFamily="34" charset="0"/>
              </a:rPr>
              <a:t>. </a:t>
            </a:r>
            <a:r>
              <a:rPr lang="en-US" sz="1600" dirty="0">
                <a:solidFill>
                  <a:srgbClr val="0039A6"/>
                </a:solidFill>
                <a:latin typeface="Century Gothic" panose="020B0502020202020204" pitchFamily="34" charset="0"/>
                <a:cs typeface="Arial" pitchFamily="34" charset="0"/>
              </a:rPr>
              <a:t>A </a:t>
            </a:r>
            <a:r>
              <a:rPr lang="en-US" sz="1600" dirty="0" smtClean="0">
                <a:solidFill>
                  <a:srgbClr val="0039A6"/>
                </a:solidFill>
                <a:latin typeface="Century Gothic" panose="020B0502020202020204" pitchFamily="34" charset="0"/>
                <a:cs typeface="Arial" pitchFamily="34" charset="0"/>
              </a:rPr>
              <a:t>dictionary </a:t>
            </a:r>
            <a:r>
              <a:rPr lang="en-US" sz="1600" dirty="0">
                <a:solidFill>
                  <a:srgbClr val="0039A6"/>
                </a:solidFill>
                <a:latin typeface="Century Gothic" panose="020B0502020202020204" pitchFamily="34" charset="0"/>
                <a:cs typeface="Arial" pitchFamily="34" charset="0"/>
              </a:rPr>
              <a:t>of </a:t>
            </a:r>
            <a:r>
              <a:rPr lang="en-US" sz="1600" dirty="0" smtClean="0">
                <a:solidFill>
                  <a:srgbClr val="0039A6"/>
                </a:solidFill>
                <a:latin typeface="Century Gothic" panose="020B0502020202020204" pitchFamily="34" charset="0"/>
                <a:cs typeface="Arial" pitchFamily="34" charset="0"/>
              </a:rPr>
              <a:t>epidemiology. </a:t>
            </a:r>
            <a:r>
              <a:rPr lang="en-US" sz="1600" dirty="0">
                <a:solidFill>
                  <a:srgbClr val="0039A6"/>
                </a:solidFill>
                <a:latin typeface="Century Gothic" panose="020B0502020202020204" pitchFamily="34" charset="0"/>
                <a:cs typeface="Arial" pitchFamily="34" charset="0"/>
              </a:rPr>
              <a:t>2</a:t>
            </a:r>
            <a:r>
              <a:rPr lang="en-US" sz="1600" baseline="30000" dirty="0">
                <a:solidFill>
                  <a:srgbClr val="0039A6"/>
                </a:solidFill>
                <a:latin typeface="Century Gothic" panose="020B0502020202020204" pitchFamily="34" charset="0"/>
                <a:cs typeface="Arial" pitchFamily="34" charset="0"/>
              </a:rPr>
              <a:t>nd</a:t>
            </a:r>
            <a:r>
              <a:rPr lang="en-US" sz="1600" dirty="0">
                <a:solidFill>
                  <a:srgbClr val="0039A6"/>
                </a:solidFill>
                <a:latin typeface="Century Gothic" panose="020B0502020202020204" pitchFamily="34" charset="0"/>
                <a:cs typeface="Arial" pitchFamily="34" charset="0"/>
              </a:rPr>
              <a:t> ed. </a:t>
            </a:r>
            <a:r>
              <a:rPr lang="en-US" sz="1600" dirty="0" smtClean="0">
                <a:solidFill>
                  <a:srgbClr val="0039A6"/>
                </a:solidFill>
                <a:latin typeface="Century Gothic" panose="020B0502020202020204" pitchFamily="34" charset="0"/>
                <a:cs typeface="Arial" pitchFamily="34" charset="0"/>
              </a:rPr>
              <a:t>Toronto, Canada: </a:t>
            </a:r>
            <a:r>
              <a:rPr lang="en-US" sz="1600" dirty="0">
                <a:solidFill>
                  <a:srgbClr val="0039A6"/>
                </a:solidFill>
                <a:latin typeface="Century Gothic" panose="020B0502020202020204" pitchFamily="34" charset="0"/>
                <a:cs typeface="Arial" pitchFamily="34" charset="0"/>
              </a:rPr>
              <a:t>Oxford University </a:t>
            </a:r>
            <a:r>
              <a:rPr lang="en-US" sz="1600" dirty="0" smtClean="0">
                <a:solidFill>
                  <a:srgbClr val="0039A6"/>
                </a:solidFill>
                <a:latin typeface="Century Gothic" panose="020B0502020202020204" pitchFamily="34" charset="0"/>
                <a:cs typeface="Arial" pitchFamily="34" charset="0"/>
              </a:rPr>
              <a:t>Press; </a:t>
            </a:r>
            <a:r>
              <a:rPr lang="en-US" sz="1600" dirty="0">
                <a:solidFill>
                  <a:srgbClr val="0039A6"/>
                </a:solidFill>
                <a:latin typeface="Century Gothic" panose="020B0502020202020204" pitchFamily="34" charset="0"/>
                <a:cs typeface="Arial" pitchFamily="34" charset="0"/>
              </a:rPr>
              <a:t>1988.</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Rentz DE, Lewis L, Mujica OJ, et </a:t>
            </a:r>
            <a:r>
              <a:rPr lang="en-US" sz="1600" dirty="0">
                <a:solidFill>
                  <a:srgbClr val="0039A6"/>
                </a:solidFill>
                <a:latin typeface="Century Gothic" panose="020B0502020202020204" pitchFamily="34" charset="0"/>
                <a:cs typeface="Arial" pitchFamily="34" charset="0"/>
              </a:rPr>
              <a:t>al. </a:t>
            </a:r>
            <a:r>
              <a:rPr lang="en-US" sz="1600" dirty="0" smtClean="0">
                <a:solidFill>
                  <a:srgbClr val="0039A6"/>
                </a:solidFill>
                <a:latin typeface="Century Gothic" panose="020B0502020202020204" pitchFamily="34" charset="0"/>
                <a:cs typeface="Arial" pitchFamily="34" charset="0"/>
              </a:rPr>
              <a:t>Outbreak </a:t>
            </a:r>
            <a:r>
              <a:rPr lang="en-US" sz="1600" dirty="0">
                <a:solidFill>
                  <a:srgbClr val="0039A6"/>
                </a:solidFill>
                <a:latin typeface="Century Gothic" panose="020B0502020202020204" pitchFamily="34" charset="0"/>
                <a:cs typeface="Arial" pitchFamily="34" charset="0"/>
              </a:rPr>
              <a:t>of </a:t>
            </a:r>
            <a:r>
              <a:rPr lang="en-US" sz="1600" dirty="0" smtClean="0">
                <a:solidFill>
                  <a:srgbClr val="0039A6"/>
                </a:solidFill>
                <a:latin typeface="Century Gothic" panose="020B0502020202020204" pitchFamily="34" charset="0"/>
                <a:cs typeface="Arial" pitchFamily="34" charset="0"/>
              </a:rPr>
              <a:t>acute renal failure </a:t>
            </a:r>
            <a:r>
              <a:rPr lang="en-US" sz="1600" dirty="0">
                <a:solidFill>
                  <a:srgbClr val="0039A6"/>
                </a:solidFill>
                <a:latin typeface="Century Gothic" panose="020B0502020202020204" pitchFamily="34" charset="0"/>
                <a:cs typeface="Arial" pitchFamily="34" charset="0"/>
              </a:rPr>
              <a:t>in Panama in 2006: a </a:t>
            </a:r>
            <a:r>
              <a:rPr lang="en-US" sz="1600" dirty="0" smtClean="0">
                <a:solidFill>
                  <a:srgbClr val="0039A6"/>
                </a:solidFill>
                <a:latin typeface="Century Gothic" panose="020B0502020202020204" pitchFamily="34" charset="0"/>
                <a:cs typeface="Arial" pitchFamily="34" charset="0"/>
              </a:rPr>
              <a:t>case-control study. Bull </a:t>
            </a:r>
            <a:r>
              <a:rPr lang="en-US" sz="1600" dirty="0">
                <a:solidFill>
                  <a:srgbClr val="0039A6"/>
                </a:solidFill>
                <a:latin typeface="Century Gothic" panose="020B0502020202020204" pitchFamily="34" charset="0"/>
                <a:cs typeface="Arial" pitchFamily="34" charset="0"/>
              </a:rPr>
              <a:t>World Health </a:t>
            </a:r>
            <a:r>
              <a:rPr lang="en-US" sz="1600" dirty="0" smtClean="0">
                <a:solidFill>
                  <a:srgbClr val="0039A6"/>
                </a:solidFill>
                <a:latin typeface="Century Gothic" panose="020B0502020202020204" pitchFamily="34" charset="0"/>
                <a:cs typeface="Arial" pitchFamily="34" charset="0"/>
              </a:rPr>
              <a:t>Organ 2008;86:749–56.</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Sakamoto R, Ohno A, Nakahara T, et </a:t>
            </a:r>
            <a:r>
              <a:rPr lang="en-US" sz="1600" dirty="0">
                <a:solidFill>
                  <a:srgbClr val="0039A6"/>
                </a:solidFill>
                <a:latin typeface="Century Gothic" panose="020B0502020202020204" pitchFamily="34" charset="0"/>
                <a:cs typeface="Arial" pitchFamily="34" charset="0"/>
              </a:rPr>
              <a:t>al. </a:t>
            </a:r>
            <a:r>
              <a:rPr lang="en-US" sz="1600" i="1" dirty="0" smtClean="0">
                <a:solidFill>
                  <a:srgbClr val="0039A6"/>
                </a:solidFill>
                <a:latin typeface="Century Gothic" panose="020B0502020202020204" pitchFamily="34" charset="0"/>
                <a:cs typeface="Arial" pitchFamily="34" charset="0"/>
              </a:rPr>
              <a:t>Legionella </a:t>
            </a:r>
            <a:r>
              <a:rPr lang="en-US" sz="1600" i="1" dirty="0">
                <a:solidFill>
                  <a:srgbClr val="0039A6"/>
                </a:solidFill>
                <a:latin typeface="Century Gothic" panose="020B0502020202020204" pitchFamily="34" charset="0"/>
                <a:cs typeface="Arial" pitchFamily="34" charset="0"/>
              </a:rPr>
              <a:t>pneumophilia</a:t>
            </a:r>
            <a:r>
              <a:rPr lang="en-US" sz="1600" dirty="0">
                <a:solidFill>
                  <a:srgbClr val="0039A6"/>
                </a:solidFill>
                <a:latin typeface="Century Gothic" panose="020B0502020202020204" pitchFamily="34" charset="0"/>
                <a:cs typeface="Arial" pitchFamily="34" charset="0"/>
              </a:rPr>
              <a:t> in </a:t>
            </a:r>
            <a:r>
              <a:rPr lang="en-US" sz="1600" dirty="0" smtClean="0">
                <a:solidFill>
                  <a:srgbClr val="0039A6"/>
                </a:solidFill>
                <a:latin typeface="Century Gothic" panose="020B0502020202020204" pitchFamily="34" charset="0"/>
                <a:cs typeface="Arial" pitchFamily="34" charset="0"/>
              </a:rPr>
              <a:t>rainwater </a:t>
            </a:r>
            <a:r>
              <a:rPr lang="en-US" sz="1600" dirty="0">
                <a:solidFill>
                  <a:srgbClr val="0039A6"/>
                </a:solidFill>
                <a:latin typeface="Century Gothic" panose="020B0502020202020204" pitchFamily="34" charset="0"/>
                <a:cs typeface="Arial" pitchFamily="34" charset="0"/>
              </a:rPr>
              <a:t>on </a:t>
            </a:r>
            <a:r>
              <a:rPr lang="en-US" sz="1600" dirty="0" smtClean="0">
                <a:solidFill>
                  <a:srgbClr val="0039A6"/>
                </a:solidFill>
                <a:latin typeface="Century Gothic" panose="020B0502020202020204" pitchFamily="34" charset="0"/>
                <a:cs typeface="Arial" pitchFamily="34" charset="0"/>
              </a:rPr>
              <a:t>roads. Emerg Infect Dis 2009;15:1295–7</a:t>
            </a:r>
            <a:r>
              <a:rPr lang="en-US" sz="1600" dirty="0">
                <a:solidFill>
                  <a:srgbClr val="0039A6"/>
                </a:solidFill>
                <a:latin typeface="Century Gothic" panose="020B0502020202020204" pitchFamily="34" charset="0"/>
                <a:cs typeface="Arial" pitchFamily="34" charset="0"/>
              </a:rPr>
              <a:t>.</a:t>
            </a:r>
          </a:p>
          <a:p>
            <a:pPr eaLnBrk="1" fontAlgn="auto" hangingPunct="1">
              <a:spcAft>
                <a:spcPts val="0"/>
              </a:spcAft>
              <a:buFont typeface="Arial" panose="020B0604020202020204" pitchFamily="34" charset="0"/>
              <a:buChar char="•"/>
              <a:defRPr/>
            </a:pPr>
            <a:r>
              <a:rPr lang="en-US" sz="1600" dirty="0" smtClean="0">
                <a:solidFill>
                  <a:srgbClr val="0039A6"/>
                </a:solidFill>
                <a:latin typeface="Century Gothic" panose="020B0502020202020204" pitchFamily="34" charset="0"/>
                <a:cs typeface="Arial" pitchFamily="34" charset="0"/>
              </a:rPr>
              <a:t>Thacker SB, Birkhead GS. </a:t>
            </a:r>
            <a:r>
              <a:rPr lang="en-US" sz="1600" dirty="0">
                <a:solidFill>
                  <a:srgbClr val="0039A6"/>
                </a:solidFill>
                <a:latin typeface="Century Gothic" panose="020B0502020202020204" pitchFamily="34" charset="0"/>
                <a:cs typeface="Arial" pitchFamily="34" charset="0"/>
              </a:rPr>
              <a:t>Surveillance </a:t>
            </a:r>
            <a:r>
              <a:rPr lang="en-US" sz="1600" dirty="0" smtClean="0">
                <a:solidFill>
                  <a:srgbClr val="0039A6"/>
                </a:solidFill>
                <a:latin typeface="Century Gothic" panose="020B0502020202020204" pitchFamily="34" charset="0"/>
                <a:cs typeface="Arial" pitchFamily="34" charset="0"/>
              </a:rPr>
              <a:t>[Chapter 3]. In: Gregg, MB, ed. Field epidemiology. </a:t>
            </a:r>
            <a:r>
              <a:rPr lang="en-US" sz="1600" dirty="0">
                <a:solidFill>
                  <a:srgbClr val="0039A6"/>
                </a:solidFill>
                <a:latin typeface="Century Gothic" panose="020B0502020202020204" pitchFamily="34" charset="0"/>
                <a:cs typeface="Arial" pitchFamily="34" charset="0"/>
              </a:rPr>
              <a:t>3</a:t>
            </a:r>
            <a:r>
              <a:rPr lang="en-US" sz="1600" baseline="30000" dirty="0">
                <a:solidFill>
                  <a:srgbClr val="0039A6"/>
                </a:solidFill>
                <a:latin typeface="Century Gothic" panose="020B0502020202020204" pitchFamily="34" charset="0"/>
                <a:cs typeface="Arial" pitchFamily="34" charset="0"/>
              </a:rPr>
              <a:t>rd</a:t>
            </a:r>
            <a:r>
              <a:rPr lang="en-US" sz="1600" dirty="0">
                <a:solidFill>
                  <a:srgbClr val="0039A6"/>
                </a:solidFill>
                <a:latin typeface="Century Gothic" panose="020B0502020202020204" pitchFamily="34" charset="0"/>
                <a:cs typeface="Arial" pitchFamily="34" charset="0"/>
              </a:rPr>
              <a:t> </a:t>
            </a:r>
            <a:r>
              <a:rPr lang="en-US" sz="1600" dirty="0" smtClean="0">
                <a:solidFill>
                  <a:srgbClr val="0039A6"/>
                </a:solidFill>
                <a:latin typeface="Century Gothic" panose="020B0502020202020204" pitchFamily="34" charset="0"/>
                <a:cs typeface="Arial" pitchFamily="34" charset="0"/>
              </a:rPr>
              <a:t>ed. New York, NY: Oxford University Press; 2008.</a:t>
            </a:r>
            <a:endParaRPr lang="en-US" sz="1600" dirty="0">
              <a:solidFill>
                <a:srgbClr val="0039A6"/>
              </a:solidFill>
              <a:latin typeface="Century Gothic" panose="020B0502020202020204" pitchFamily="34" charset="0"/>
              <a:cs typeface="Arial" pitchFamily="34" charset="0"/>
            </a:endParaRPr>
          </a:p>
          <a:p>
            <a:pPr eaLnBrk="1" fontAlgn="auto" hangingPunct="1">
              <a:spcAft>
                <a:spcPts val="0"/>
              </a:spcAft>
              <a:buFont typeface="Arial" panose="020B0604020202020204" pitchFamily="34" charset="0"/>
              <a:buChar char="•"/>
              <a:defRPr/>
            </a:pPr>
            <a:endParaRPr lang="en-US" sz="1600" dirty="0">
              <a:solidFill>
                <a:srgbClr val="0039A6"/>
              </a:solidFill>
              <a:latin typeface="Century Gothic" panose="020B0502020202020204" pitchFamily="34" charset="0"/>
            </a:endParaRPr>
          </a:p>
          <a:p>
            <a:pPr marL="0" indent="0" eaLnBrk="1" fontAlgn="auto" hangingPunct="1">
              <a:spcAft>
                <a:spcPts val="0"/>
              </a:spcAft>
              <a:buFont typeface="Wingdings" pitchFamily="2" charset="2"/>
              <a:buNone/>
              <a:defRPr/>
            </a:pPr>
            <a:endParaRPr lang="en-US" sz="1600" dirty="0">
              <a:solidFill>
                <a:srgbClr val="0039A6"/>
              </a:solidFill>
              <a:latin typeface="Century Gothic" panose="020B0502020202020204" pitchFamily="34" charset="0"/>
            </a:endParaRPr>
          </a:p>
          <a:p>
            <a:pPr eaLnBrk="1" fontAlgn="auto" hangingPunct="1">
              <a:spcAft>
                <a:spcPts val="0"/>
              </a:spcAft>
              <a:buFont typeface="Arial" panose="020B0604020202020204" pitchFamily="34" charset="0"/>
              <a:buChar char="•"/>
              <a:defRPr/>
            </a:pPr>
            <a:endParaRPr lang="en-US" sz="1600" dirty="0">
              <a:solidFill>
                <a:srgbClr val="0039A6"/>
              </a:solidFill>
              <a:latin typeface="Century Gothic" panose="020B0502020202020204" pitchFamily="34" charset="0"/>
            </a:endParaRPr>
          </a:p>
        </p:txBody>
      </p:sp>
      <p:sp>
        <p:nvSpPr>
          <p:cNvPr id="73732"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9D04B85D-7850-4EC6-BD27-BBD45AB9B7C7}" type="slidenum">
              <a:rPr lang="en-US" altLang="en-US" sz="1400">
                <a:solidFill>
                  <a:srgbClr val="0039A6"/>
                </a:solidFill>
                <a:latin typeface="Myriad Web Pro" charset="0"/>
              </a:rPr>
              <a:pPr algn="r" eaLnBrk="1" hangingPunct="1">
                <a:spcBef>
                  <a:spcPct val="0"/>
                </a:spcBef>
                <a:buFontTx/>
                <a:buNone/>
              </a:pPr>
              <a:t>59</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6" name="Straight Connector 15"/>
          <p:cNvCxnSpPr/>
          <p:nvPr/>
        </p:nvCxnSpPr>
        <p:spPr>
          <a:xfrm>
            <a:off x="558800" y="1146175"/>
            <a:ext cx="7975600" cy="0"/>
          </a:xfrm>
          <a:prstGeom prst="line">
            <a:avLst/>
          </a:prstGeom>
          <a:ln w="25400">
            <a:solidFill>
              <a:schemeClr val="tx1"/>
            </a:solidFill>
          </a:ln>
          <a:effectLst/>
        </p:spPr>
        <p:style>
          <a:lnRef idx="3">
            <a:schemeClr val="accent5"/>
          </a:lnRef>
          <a:fillRef idx="0">
            <a:schemeClr val="accent5"/>
          </a:fillRef>
          <a:effectRef idx="2">
            <a:schemeClr val="accent5"/>
          </a:effectRef>
          <a:fontRef idx="minor">
            <a:schemeClr val="tx1"/>
          </a:fontRef>
        </p:style>
      </p:cxnSp>
      <p:sp>
        <p:nvSpPr>
          <p:cNvPr id="19459" name="TextBox 1"/>
          <p:cNvSpPr txBox="1">
            <a:spLocks noChangeArrowheads="1"/>
          </p:cNvSpPr>
          <p:nvPr/>
        </p:nvSpPr>
        <p:spPr bwMode="auto">
          <a:xfrm>
            <a:off x="2032000" y="533400"/>
            <a:ext cx="542448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3000">
                <a:solidFill>
                  <a:srgbClr val="0039A6"/>
                </a:solidFill>
                <a:latin typeface="Century Gothic" pitchFamily="34" charset="0"/>
                <a:cs typeface="Times New Roman" pitchFamily="18" charset="0"/>
              </a:rPr>
              <a:t>Public Health Core Sciences</a:t>
            </a:r>
          </a:p>
        </p:txBody>
      </p:sp>
      <p:pic>
        <p:nvPicPr>
          <p:cNvPr id="5" name="Picture 4" descr="Public Health 101 Series image surrounded by icons representing prevention effectiveness, epidemiology, laboratory, informatics, and surveillance." title="Public Health Core Sciences"/>
          <p:cNvPicPr>
            <a:picLocks noChangeAspect="1"/>
          </p:cNvPicPr>
          <p:nvPr/>
        </p:nvPicPr>
        <p:blipFill>
          <a:blip r:embed="rId3"/>
          <a:stretch>
            <a:fillRect/>
          </a:stretch>
        </p:blipFill>
        <p:spPr>
          <a:xfrm>
            <a:off x="1676400" y="1371600"/>
            <a:ext cx="5473700" cy="4757738"/>
          </a:xfrm>
          <a:prstGeom prst="rect">
            <a:avLst/>
          </a:prstGeom>
        </p:spPr>
      </p:pic>
      <p:sp>
        <p:nvSpPr>
          <p:cNvPr id="1946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fld id="{68A209E6-C104-4E78-A96A-A7E39E17878F}" type="slidenum">
              <a:rPr lang="en-US" altLang="en-US" sz="1400">
                <a:solidFill>
                  <a:srgbClr val="0039A6"/>
                </a:solidFill>
                <a:latin typeface="Myriad Web Pro" charset="0"/>
              </a:rPr>
              <a:pPr algn="r" eaLnBrk="1" hangingPunct="1"/>
              <a:t>6</a:t>
            </a:fld>
            <a:endParaRPr lang="en-US" altLang="en-US" sz="1400">
              <a:solidFill>
                <a:srgbClr val="0039A6"/>
              </a:solidFill>
              <a:latin typeface="Myriad Web Pro" charset="0"/>
            </a:endParaRPr>
          </a:p>
        </p:txBody>
      </p:sp>
    </p:spTree>
  </p:cSld>
  <p:clrMapOvr>
    <a:masterClrMapping/>
  </p:clrMapOvr>
  <p:transition spd="slow"/>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Content Placeholder 8"/>
          <p:cNvSpPr>
            <a:spLocks noGrp="1"/>
          </p:cNvSpPr>
          <p:nvPr>
            <p:ph idx="1"/>
          </p:nvPr>
        </p:nvSpPr>
        <p:spPr>
          <a:xfrm>
            <a:off x="423863" y="1295400"/>
            <a:ext cx="8229600" cy="4114800"/>
          </a:xfrm>
        </p:spPr>
        <p:txBody>
          <a:bodyPr/>
          <a:lstStyle/>
          <a:p>
            <a:pPr marL="0" indent="0" eaLnBrk="1" hangingPunct="1">
              <a:buFont typeface="Wingdings" pitchFamily="2" charset="2"/>
              <a:buNone/>
            </a:pPr>
            <a:r>
              <a:rPr lang="en-US" altLang="en-US" sz="1600" b="0" smtClean="0">
                <a:solidFill>
                  <a:srgbClr val="0039A6"/>
                </a:solidFill>
                <a:latin typeface="Century Gothic" pitchFamily="34" charset="0"/>
              </a:rPr>
              <a:t>Links provided in this course to nonfederal organizations are provided solely as a service to our users. These links do not constitute an endorsement of these organizations nor their programs by the Centers for Disease Control and Prevention (CDC) or the federal government, and none should be inferred. CDC is not responsible for the content contained at these sites.</a:t>
            </a:r>
          </a:p>
          <a:p>
            <a:pPr marL="0" indent="0" eaLnBrk="1" hangingPunct="1">
              <a:buFont typeface="Wingdings" pitchFamily="2" charset="2"/>
              <a:buNone/>
            </a:pPr>
            <a:r>
              <a:rPr lang="en-US" altLang="en-US" sz="1600" b="0" smtClean="0">
                <a:solidFill>
                  <a:srgbClr val="0039A6"/>
                </a:solidFill>
                <a:latin typeface="Century Gothic" pitchFamily="34" charset="0"/>
              </a:rPr>
              <a:t>		</a:t>
            </a:r>
          </a:p>
          <a:p>
            <a:pPr marL="0" indent="0" eaLnBrk="1" hangingPunct="1">
              <a:buFont typeface="Wingdings" pitchFamily="2" charset="2"/>
              <a:buNone/>
            </a:pPr>
            <a:r>
              <a:rPr lang="en-US" altLang="en-US" sz="1600" b="0" smtClean="0">
                <a:solidFill>
                  <a:srgbClr val="0039A6"/>
                </a:solidFill>
                <a:latin typeface="Century Gothic" pitchFamily="34" charset="0"/>
              </a:rPr>
              <a:t>Use of trade names and commercial sources is for identification only and does not imply endorsement by the Division of Scientific Education and Professional Development, Center for Surveillance, Epidemiology, and Laboratory Services, Centers for Disease Control and Prevention, the Public Health Service, or the U.S. Department of Health and Human Services.</a:t>
            </a:r>
          </a:p>
          <a:p>
            <a:pPr marL="0" indent="0" eaLnBrk="1" hangingPunct="1">
              <a:buFont typeface="Wingdings" pitchFamily="2" charset="2"/>
              <a:buNone/>
            </a:pPr>
            <a:endParaRPr lang="en-US" altLang="en-US" sz="1600" b="0" smtClean="0">
              <a:solidFill>
                <a:srgbClr val="0039A6"/>
              </a:solidFill>
              <a:latin typeface="Century Gothic" pitchFamily="34" charset="0"/>
            </a:endParaRPr>
          </a:p>
          <a:p>
            <a:pPr marL="0" indent="0" eaLnBrk="1" hangingPunct="1">
              <a:buFont typeface="Wingdings" pitchFamily="2" charset="2"/>
              <a:buNone/>
            </a:pPr>
            <a:r>
              <a:rPr lang="en-US" altLang="en-US" sz="1600" b="0" smtClean="0">
                <a:solidFill>
                  <a:srgbClr val="0039A6"/>
                </a:solidFill>
                <a:latin typeface="Century Gothic" pitchFamily="34" charset="0"/>
              </a:rPr>
              <a:t>The findings and conclusions in this course are those of the authors and do not necessarily represent the official position of the Centers for Disease Control and Prevention.</a:t>
            </a:r>
          </a:p>
        </p:txBody>
      </p:sp>
      <p:sp>
        <p:nvSpPr>
          <p:cNvPr id="74755" name="TextBox 7"/>
          <p:cNvSpPr txBox="1">
            <a:spLocks noChangeArrowheads="1"/>
          </p:cNvSpPr>
          <p:nvPr/>
        </p:nvSpPr>
        <p:spPr bwMode="auto">
          <a:xfrm>
            <a:off x="2794000" y="390525"/>
            <a:ext cx="35306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Disclaimers</a:t>
            </a:r>
          </a:p>
        </p:txBody>
      </p:sp>
      <p:cxnSp>
        <p:nvCxnSpPr>
          <p:cNvPr id="10" name="Straight Connector 9"/>
          <p:cNvCxnSpPr/>
          <p:nvPr/>
        </p:nvCxnSpPr>
        <p:spPr>
          <a:xfrm>
            <a:off x="533400" y="1066800"/>
            <a:ext cx="8043863"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74757"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A82CBA2C-CF68-4FEC-ADBE-F669647B67B6}" type="slidenum">
              <a:rPr lang="en-US" altLang="en-US" sz="1400">
                <a:solidFill>
                  <a:srgbClr val="0039A6"/>
                </a:solidFill>
                <a:latin typeface="Myriad Web Pro" charset="0"/>
              </a:rPr>
              <a:pPr algn="r" eaLnBrk="1" hangingPunct="1">
                <a:spcBef>
                  <a:spcPct val="0"/>
                </a:spcBef>
                <a:buFontTx/>
                <a:buNone/>
              </a:pPr>
              <a:t>60</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ubtitle 4"/>
          <p:cNvSpPr>
            <a:spLocks noGrp="1"/>
          </p:cNvSpPr>
          <p:nvPr>
            <p:ph type="subTitle" idx="1"/>
          </p:nvPr>
        </p:nvSpPr>
        <p:spPr>
          <a:xfrm>
            <a:off x="1371600" y="3733800"/>
            <a:ext cx="6400800" cy="2057400"/>
          </a:xfrm>
        </p:spPr>
        <p:txBody>
          <a:bodyPr/>
          <a:lstStyle/>
          <a:p>
            <a:pPr algn="l"/>
            <a:r>
              <a:rPr lang="en-US" altLang="en-US" sz="1200" smtClean="0">
                <a:solidFill>
                  <a:schemeClr val="tx1"/>
                </a:solidFill>
              </a:rPr>
              <a:t>For more information, please contact the Centers for Disease Control and Prevention</a:t>
            </a:r>
          </a:p>
          <a:p>
            <a:pPr algn="l"/>
            <a:endParaRPr lang="en-US" altLang="en-US" sz="1200" b="0" smtClean="0">
              <a:solidFill>
                <a:schemeClr val="tx1"/>
              </a:solidFill>
            </a:endParaRPr>
          </a:p>
          <a:p>
            <a:pPr algn="l"/>
            <a:r>
              <a:rPr lang="en-US" altLang="en-US" sz="1200" b="0" smtClean="0">
                <a:solidFill>
                  <a:schemeClr val="tx1"/>
                </a:solidFill>
              </a:rPr>
              <a:t>1600 Clifton Road NE, Atlanta, GA  30333</a:t>
            </a:r>
          </a:p>
          <a:p>
            <a:pPr algn="l"/>
            <a:r>
              <a:rPr lang="en-US" altLang="en-US" sz="1200" b="0" smtClean="0">
                <a:solidFill>
                  <a:schemeClr val="tx1"/>
                </a:solidFill>
              </a:rPr>
              <a:t>Telephone: 1-800-CDC-INFO (232-4636)/TTY: 1-888-232-6348</a:t>
            </a:r>
          </a:p>
          <a:p>
            <a:pPr algn="l"/>
            <a:r>
              <a:rPr lang="en-US" altLang="en-US" sz="1200" b="0" smtClean="0">
                <a:solidFill>
                  <a:schemeClr val="tx1"/>
                </a:solidFill>
              </a:rPr>
              <a:t>Visit: http://www.cdc.gov | Contact CDC at: 1-800-CDC-INFO or http://www.cdc.gov/info</a:t>
            </a:r>
          </a:p>
          <a:p>
            <a:pPr algn="l"/>
            <a:endParaRPr lang="en-US" altLang="en-US" sz="1200" b="0" smtClean="0">
              <a:solidFill>
                <a:schemeClr val="tx1"/>
              </a:solidFill>
            </a:endParaRPr>
          </a:p>
          <a:p>
            <a:pPr algn="l"/>
            <a:r>
              <a:rPr lang="en-US" altLang="en-US" sz="900" b="0" smtClean="0">
                <a:solidFill>
                  <a:schemeClr val="tx1"/>
                </a:solidFill>
              </a:rPr>
              <a:t>The findings and conclusions in this course are those of the authors and do not necessarily represent the official position of the Centers for Disease Control and Prevention.</a:t>
            </a:r>
          </a:p>
        </p:txBody>
      </p:sp>
      <p:pic>
        <p:nvPicPr>
          <p:cNvPr id="75779" name="Picture 7" descr=" Logos of the United States Department of Health and Human Services and Centers for Disease Control and Prevention&#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6515100"/>
            <a:ext cx="190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0" name="Text Placeholder 5"/>
          <p:cNvSpPr txBox="1">
            <a:spLocks/>
          </p:cNvSpPr>
          <p:nvPr/>
        </p:nvSpPr>
        <p:spPr bwMode="auto">
          <a:xfrm>
            <a:off x="2143125" y="6238875"/>
            <a:ext cx="51244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US" altLang="en-US" sz="1000">
                <a:solidFill>
                  <a:schemeClr val="bg1"/>
                </a:solidFill>
              </a:rPr>
              <a:t>Center for Surveillance, Epidemiology, and Laboratory Services</a:t>
            </a:r>
          </a:p>
        </p:txBody>
      </p:sp>
      <p:sp>
        <p:nvSpPr>
          <p:cNvPr id="75781" name="Text Placeholder 6"/>
          <p:cNvSpPr txBox="1">
            <a:spLocks/>
          </p:cNvSpPr>
          <p:nvPr/>
        </p:nvSpPr>
        <p:spPr bwMode="auto">
          <a:xfrm>
            <a:off x="2143125" y="6416675"/>
            <a:ext cx="348773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Font typeface="Arial" charset="0"/>
              <a:buNone/>
            </a:pPr>
            <a:r>
              <a:rPr lang="en-US" altLang="en-US" sz="1000">
                <a:solidFill>
                  <a:srgbClr val="333333"/>
                </a:solidFill>
              </a:rPr>
              <a:t>Division of Scientific Education and Professional Development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a:xfrm>
            <a:off x="1616075" y="838200"/>
            <a:ext cx="5867400" cy="1371600"/>
          </a:xfrm>
        </p:spPr>
        <p:txBody>
          <a:bodyPr/>
          <a:lstStyle/>
          <a:p>
            <a:r>
              <a:rPr lang="en-US" altLang="en-US" sz="3200" smtClean="0">
                <a:solidFill>
                  <a:srgbClr val="0039A6"/>
                </a:solidFill>
                <a:latin typeface="Century Gothic" pitchFamily="34" charset="0"/>
              </a:rPr>
              <a:t>Topic 2</a:t>
            </a:r>
            <a:br>
              <a:rPr lang="en-US" altLang="en-US" sz="3200" smtClean="0">
                <a:solidFill>
                  <a:srgbClr val="0039A6"/>
                </a:solidFill>
                <a:latin typeface="Century Gothic" pitchFamily="34" charset="0"/>
              </a:rPr>
            </a:br>
            <a:r>
              <a:rPr lang="en-US" altLang="en-US" sz="3200" smtClean="0">
                <a:solidFill>
                  <a:srgbClr val="0039A6"/>
                </a:solidFill>
                <a:latin typeface="Century Gothic" pitchFamily="34" charset="0"/>
              </a:rPr>
              <a:t>What Is Epidemiology?</a:t>
            </a:r>
          </a:p>
        </p:txBody>
      </p:sp>
      <p:pic>
        <p:nvPicPr>
          <p:cNvPr id="20483" name="Picture 4" descr="Chart and magnifying glass inside a circle." title="Chart and Magnifying Glass"/>
          <p:cNvPicPr>
            <a:picLocks noChangeAspect="1"/>
          </p:cNvPicPr>
          <p:nvPr/>
        </p:nvPicPr>
        <p:blipFill>
          <a:blip r:embed="rId3"/>
          <a:srcRect/>
          <a:stretch>
            <a:fillRect/>
          </a:stretch>
        </p:blipFill>
        <p:spPr bwMode="auto">
          <a:xfrm>
            <a:off x="3048000" y="2438400"/>
            <a:ext cx="3200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1CA2445C-6925-4030-BB02-15D3B5B116C1}" type="slidenum">
              <a:rPr lang="en-US" altLang="en-US" sz="1400">
                <a:solidFill>
                  <a:srgbClr val="0039A6"/>
                </a:solidFill>
                <a:latin typeface="Myriad Web Pro" charset="0"/>
              </a:rPr>
              <a:pPr algn="r" eaLnBrk="1" hangingPunct="1">
                <a:spcBef>
                  <a:spcPct val="0"/>
                </a:spcBef>
                <a:buFontTx/>
                <a:buNone/>
              </a:pPr>
              <a:t>7</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0"/>
          <p:cNvSpPr txBox="1">
            <a:spLocks noChangeArrowheads="1"/>
          </p:cNvSpPr>
          <p:nvPr/>
        </p:nvSpPr>
        <p:spPr bwMode="auto">
          <a:xfrm>
            <a:off x="339725" y="6218238"/>
            <a:ext cx="674687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1000">
                <a:solidFill>
                  <a:srgbClr val="0536C6"/>
                </a:solidFill>
                <a:latin typeface="Arial" charset="0"/>
              </a:rPr>
              <a:t>Adapted from: Last JM, ed. A dictionary of epidemiology. 2</a:t>
            </a:r>
            <a:r>
              <a:rPr lang="en-US" altLang="en-US" sz="1000" baseline="30000">
                <a:solidFill>
                  <a:srgbClr val="0536C6"/>
                </a:solidFill>
                <a:latin typeface="Arial" charset="0"/>
              </a:rPr>
              <a:t>nd</a:t>
            </a:r>
            <a:r>
              <a:rPr lang="en-US" altLang="en-US" sz="1000">
                <a:solidFill>
                  <a:srgbClr val="0536C6"/>
                </a:solidFill>
                <a:latin typeface="Arial" charset="0"/>
              </a:rPr>
              <a:t> ed. Toronto, Canada: Oxford University Press; 1988.</a:t>
            </a:r>
            <a:endParaRPr lang="en-US" altLang="en-US" sz="1000">
              <a:solidFill>
                <a:srgbClr val="0536C6"/>
              </a:solidFill>
            </a:endParaRPr>
          </a:p>
        </p:txBody>
      </p:sp>
      <p:cxnSp>
        <p:nvCxnSpPr>
          <p:cNvPr id="8" name="Straight Connector 7"/>
          <p:cNvCxnSpPr/>
          <p:nvPr/>
        </p:nvCxnSpPr>
        <p:spPr>
          <a:xfrm>
            <a:off x="558800" y="1146175"/>
            <a:ext cx="7975600" cy="0"/>
          </a:xfrm>
          <a:prstGeom prst="line">
            <a:avLst/>
          </a:prstGeom>
          <a:ln w="25400">
            <a:solidFill>
              <a:srgbClr val="0536C6"/>
            </a:solidFill>
          </a:ln>
          <a:effectLst/>
        </p:spPr>
        <p:style>
          <a:lnRef idx="3">
            <a:schemeClr val="accent5"/>
          </a:lnRef>
          <a:fillRef idx="0">
            <a:schemeClr val="accent5"/>
          </a:fillRef>
          <a:effectRef idx="2">
            <a:schemeClr val="accent5"/>
          </a:effectRef>
          <a:fontRef idx="minor">
            <a:schemeClr val="tx1"/>
          </a:fontRef>
        </p:style>
      </p:cxnSp>
      <p:sp>
        <p:nvSpPr>
          <p:cNvPr id="21508" name="TextBox 1"/>
          <p:cNvSpPr txBox="1">
            <a:spLocks noChangeArrowheads="1"/>
          </p:cNvSpPr>
          <p:nvPr/>
        </p:nvSpPr>
        <p:spPr bwMode="auto">
          <a:xfrm>
            <a:off x="2192338" y="546100"/>
            <a:ext cx="48037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3000">
                <a:solidFill>
                  <a:srgbClr val="0039A6"/>
                </a:solidFill>
                <a:latin typeface="Century Gothic" pitchFamily="34" charset="0"/>
                <a:cs typeface="Times New Roman" pitchFamily="18" charset="0"/>
              </a:rPr>
              <a:t>Epidemiology — Defined</a:t>
            </a:r>
          </a:p>
        </p:txBody>
      </p:sp>
      <p:pic>
        <p:nvPicPr>
          <p:cNvPr id="21509" name="Picture 9" descr="Chart and magnifying glass inside a circle." title="Chart and Magnifying Glass"/>
          <p:cNvPicPr>
            <a:picLocks noChangeAspect="1"/>
          </p:cNvPicPr>
          <p:nvPr/>
        </p:nvPicPr>
        <p:blipFill>
          <a:blip r:embed="rId3"/>
          <a:srcRect/>
          <a:stretch>
            <a:fillRect/>
          </a:stretch>
        </p:blipFill>
        <p:spPr bwMode="auto">
          <a:xfrm>
            <a:off x="609600" y="1752600"/>
            <a:ext cx="3200400" cy="261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Content Placeholder 2"/>
          <p:cNvSpPr txBox="1">
            <a:spLocks/>
          </p:cNvSpPr>
          <p:nvPr/>
        </p:nvSpPr>
        <p:spPr bwMode="auto">
          <a:xfrm>
            <a:off x="3962400" y="1905000"/>
            <a:ext cx="4800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buFont typeface="Arial" charset="0"/>
              <a:buNone/>
            </a:pPr>
            <a:r>
              <a:rPr lang="en-US" altLang="en-US" sz="2200">
                <a:solidFill>
                  <a:srgbClr val="0039A6"/>
                </a:solidFill>
                <a:latin typeface="Century Gothic" pitchFamily="34" charset="0"/>
              </a:rPr>
              <a:t>Study of the distribution and determinants of health-related states among specified populations and the application of that study to the control of health problems</a:t>
            </a:r>
          </a:p>
        </p:txBody>
      </p:sp>
      <p:sp>
        <p:nvSpPr>
          <p:cNvPr id="21511"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DF787703-AB28-4848-BD68-32AFAF7A09C2}" type="slidenum">
              <a:rPr lang="en-US" altLang="en-US" sz="1400">
                <a:solidFill>
                  <a:srgbClr val="0039A6"/>
                </a:solidFill>
                <a:latin typeface="Myriad Web Pro" charset="0"/>
              </a:rPr>
              <a:pPr algn="r" eaLnBrk="1" hangingPunct="1">
                <a:spcBef>
                  <a:spcPct val="0"/>
                </a:spcBef>
                <a:buFontTx/>
                <a:buNone/>
              </a:pPr>
              <a:t>8</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7"/>
          <p:cNvSpPr txBox="1">
            <a:spLocks noChangeArrowheads="1"/>
          </p:cNvSpPr>
          <p:nvPr/>
        </p:nvSpPr>
        <p:spPr bwMode="auto">
          <a:xfrm>
            <a:off x="234950" y="493713"/>
            <a:ext cx="8763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n-US" altLang="en-US" sz="3000">
                <a:solidFill>
                  <a:srgbClr val="0039A6"/>
                </a:solidFill>
                <a:latin typeface="Century Gothic" pitchFamily="34" charset="0"/>
              </a:rPr>
              <a:t>Epidemiology Purposes</a:t>
            </a:r>
            <a:br>
              <a:rPr lang="en-US" altLang="en-US" sz="3000">
                <a:solidFill>
                  <a:srgbClr val="0039A6"/>
                </a:solidFill>
                <a:latin typeface="Century Gothic" pitchFamily="34" charset="0"/>
              </a:rPr>
            </a:br>
            <a:r>
              <a:rPr lang="en-US" altLang="en-US" sz="3000">
                <a:solidFill>
                  <a:srgbClr val="0039A6"/>
                </a:solidFill>
                <a:latin typeface="Century Gothic" pitchFamily="34" charset="0"/>
              </a:rPr>
              <a:t>in Public Health Practice</a:t>
            </a:r>
          </a:p>
        </p:txBody>
      </p:sp>
      <p:sp>
        <p:nvSpPr>
          <p:cNvPr id="2" name="TextBox 1"/>
          <p:cNvSpPr txBox="1"/>
          <p:nvPr/>
        </p:nvSpPr>
        <p:spPr>
          <a:xfrm>
            <a:off x="574675" y="1828800"/>
            <a:ext cx="8153400" cy="3816350"/>
          </a:xfrm>
          <a:prstGeom prst="rect">
            <a:avLst/>
          </a:prstGeom>
          <a:noFill/>
        </p:spPr>
        <p:txBody>
          <a:bodyPr>
            <a:spAutoFit/>
          </a:bodyPr>
          <a:lstStyle/>
          <a:p>
            <a:pPr marL="342900" indent="-342900" eaLnBrk="1" fontAlgn="auto" hangingPunct="1">
              <a:spcBef>
                <a:spcPts val="0"/>
              </a:spcBef>
              <a:spcAft>
                <a:spcPts val="0"/>
              </a:spcAft>
              <a:buFont typeface="Arial" panose="020B0604020202020204" pitchFamily="34" charset="0"/>
              <a:buChar char="•"/>
              <a:defRPr/>
            </a:pPr>
            <a:r>
              <a:rPr lang="en-US" sz="2200" dirty="0">
                <a:solidFill>
                  <a:srgbClr val="0039A6"/>
                </a:solidFill>
                <a:latin typeface="Century Gothic" panose="020B0502020202020204" pitchFamily="34" charset="0"/>
                <a:cs typeface="+mn-cs"/>
              </a:rPr>
              <a:t>Discover the agent, host, and environmental factors that affect health</a:t>
            </a:r>
          </a:p>
          <a:p>
            <a:pPr eaLnBrk="1" fontAlgn="auto" hangingPunct="1">
              <a:spcBef>
                <a:spcPts val="0"/>
              </a:spcBef>
              <a:spcAft>
                <a:spcPts val="0"/>
              </a:spcAft>
              <a:defRPr/>
            </a:pPr>
            <a:endParaRPr lang="en-US" sz="2200" dirty="0">
              <a:solidFill>
                <a:srgbClr val="0039A6"/>
              </a:solidFill>
              <a:latin typeface="Century Gothic" panose="020B0502020202020204" pitchFamily="34" charset="0"/>
              <a:cs typeface="+mn-cs"/>
            </a:endParaRPr>
          </a:p>
          <a:p>
            <a:pPr marL="342900" indent="-342900" eaLnBrk="1" fontAlgn="auto" hangingPunct="1">
              <a:spcBef>
                <a:spcPts val="0"/>
              </a:spcBef>
              <a:spcAft>
                <a:spcPts val="0"/>
              </a:spcAft>
              <a:buFont typeface="Arial" panose="020B0604020202020204" pitchFamily="34" charset="0"/>
              <a:buChar char="•"/>
              <a:defRPr/>
            </a:pPr>
            <a:r>
              <a:rPr lang="en-US" sz="2200" dirty="0">
                <a:solidFill>
                  <a:srgbClr val="0039A6"/>
                </a:solidFill>
                <a:latin typeface="Century Gothic" panose="020B0502020202020204" pitchFamily="34" charset="0"/>
                <a:cs typeface="+mn-cs"/>
              </a:rPr>
              <a:t>Determine the relative importance of causes of illness, disability, and death</a:t>
            </a:r>
          </a:p>
          <a:p>
            <a:pPr eaLnBrk="1" fontAlgn="auto" hangingPunct="1">
              <a:spcBef>
                <a:spcPts val="0"/>
              </a:spcBef>
              <a:spcAft>
                <a:spcPts val="0"/>
              </a:spcAft>
              <a:defRPr/>
            </a:pPr>
            <a:endParaRPr lang="en-US" sz="2200" dirty="0">
              <a:solidFill>
                <a:srgbClr val="0039A6"/>
              </a:solidFill>
              <a:latin typeface="Century Gothic" panose="020B0502020202020204" pitchFamily="34" charset="0"/>
              <a:cs typeface="+mn-cs"/>
            </a:endParaRPr>
          </a:p>
          <a:p>
            <a:pPr marL="342900" indent="-342900" eaLnBrk="1" fontAlgn="auto" hangingPunct="1">
              <a:spcBef>
                <a:spcPts val="0"/>
              </a:spcBef>
              <a:spcAft>
                <a:spcPts val="0"/>
              </a:spcAft>
              <a:buFont typeface="Arial" panose="020B0604020202020204" pitchFamily="34" charset="0"/>
              <a:buChar char="•"/>
              <a:defRPr/>
            </a:pPr>
            <a:r>
              <a:rPr lang="en-US" sz="2200" dirty="0">
                <a:solidFill>
                  <a:srgbClr val="0039A6"/>
                </a:solidFill>
                <a:latin typeface="Century Gothic" panose="020B0502020202020204" pitchFamily="34" charset="0"/>
                <a:cs typeface="+mn-cs"/>
              </a:rPr>
              <a:t>Identify those segments of the population that have the greatest risk from specific causes of ill health</a:t>
            </a:r>
          </a:p>
          <a:p>
            <a:pPr eaLnBrk="1" fontAlgn="auto" hangingPunct="1">
              <a:spcBef>
                <a:spcPts val="0"/>
              </a:spcBef>
              <a:spcAft>
                <a:spcPts val="0"/>
              </a:spcAft>
              <a:defRPr/>
            </a:pPr>
            <a:endParaRPr lang="en-US" sz="2200" dirty="0">
              <a:solidFill>
                <a:srgbClr val="0039A6"/>
              </a:solidFill>
              <a:latin typeface="Century Gothic" panose="020B0502020202020204" pitchFamily="34" charset="0"/>
              <a:cs typeface="+mn-cs"/>
            </a:endParaRPr>
          </a:p>
          <a:p>
            <a:pPr marL="342900" indent="-342900" eaLnBrk="1" fontAlgn="auto" hangingPunct="1">
              <a:spcBef>
                <a:spcPts val="0"/>
              </a:spcBef>
              <a:spcAft>
                <a:spcPts val="0"/>
              </a:spcAft>
              <a:buFont typeface="Arial" panose="020B0604020202020204" pitchFamily="34" charset="0"/>
              <a:buChar char="•"/>
              <a:defRPr/>
            </a:pPr>
            <a:r>
              <a:rPr lang="en-US" sz="2200" dirty="0">
                <a:solidFill>
                  <a:srgbClr val="0039A6"/>
                </a:solidFill>
                <a:latin typeface="Century Gothic" panose="020B0502020202020204" pitchFamily="34" charset="0"/>
                <a:cs typeface="+mn-cs"/>
              </a:rPr>
              <a:t>Evaluate the effectiveness of health programs and services in improving population health</a:t>
            </a:r>
          </a:p>
        </p:txBody>
      </p:sp>
      <p:cxnSp>
        <p:nvCxnSpPr>
          <p:cNvPr id="5" name="Straight Connector 4"/>
          <p:cNvCxnSpPr/>
          <p:nvPr/>
        </p:nvCxnSpPr>
        <p:spPr>
          <a:xfrm>
            <a:off x="630238" y="1573213"/>
            <a:ext cx="8042275" cy="0"/>
          </a:xfrm>
          <a:prstGeom prst="line">
            <a:avLst/>
          </a:prstGeom>
          <a:ln>
            <a:solidFill>
              <a:srgbClr val="0039A6"/>
            </a:solidFill>
          </a:ln>
          <a:effectLst/>
        </p:spPr>
        <p:style>
          <a:lnRef idx="2">
            <a:schemeClr val="dk1"/>
          </a:lnRef>
          <a:fillRef idx="0">
            <a:schemeClr val="dk1"/>
          </a:fillRef>
          <a:effectRef idx="1">
            <a:schemeClr val="dk1"/>
          </a:effectRef>
          <a:fontRef idx="minor">
            <a:schemeClr val="tx1"/>
          </a:fontRef>
        </p:style>
      </p:cxnSp>
      <p:sp>
        <p:nvSpPr>
          <p:cNvPr id="22533" name="Slide Number Placeholder 1"/>
          <p:cNvSpPr txBox="1">
            <a:spLocks/>
          </p:cNvSpPr>
          <p:nvPr/>
        </p:nvSpPr>
        <p:spPr bwMode="auto">
          <a:xfrm>
            <a:off x="6553200" y="617220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FontTx/>
              <a:buNone/>
            </a:pPr>
            <a:fld id="{0EF9015A-DAF8-47A9-8291-B9B5A3191301}" type="slidenum">
              <a:rPr lang="en-US" altLang="en-US" sz="1400">
                <a:solidFill>
                  <a:srgbClr val="0039A6"/>
                </a:solidFill>
                <a:latin typeface="Myriad Web Pro" charset="0"/>
              </a:rPr>
              <a:pPr algn="r" eaLnBrk="1" hangingPunct="1">
                <a:spcBef>
                  <a:spcPct val="0"/>
                </a:spcBef>
                <a:buFontTx/>
                <a:buNone/>
              </a:pPr>
              <a:t>9</a:t>
            </a:fld>
            <a:endParaRPr lang="en-US" altLang="en-US" sz="1400">
              <a:solidFill>
                <a:srgbClr val="0039A6"/>
              </a:solidFill>
              <a:latin typeface="Myriad Web Pro"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SEPDPO">
  <a:themeElements>
    <a:clrScheme name="OSELS Light PPT Colors">
      <a:dk1>
        <a:srgbClr val="0039A6"/>
      </a:dk1>
      <a:lt1>
        <a:srgbClr val="FFFFFF"/>
      </a:lt1>
      <a:dk2>
        <a:srgbClr val="3077FF"/>
      </a:dk2>
      <a:lt2>
        <a:srgbClr val="4B4B4B"/>
      </a:lt2>
      <a:accent1>
        <a:srgbClr val="0039A6"/>
      </a:accent1>
      <a:accent2>
        <a:srgbClr val="9E302D"/>
      </a:accent2>
      <a:accent3>
        <a:srgbClr val="5B8F22"/>
      </a:accent3>
      <a:accent4>
        <a:srgbClr val="532E60"/>
      </a:accent4>
      <a:accent5>
        <a:srgbClr val="FDC82F"/>
      </a:accent5>
      <a:accent6>
        <a:srgbClr val="0CC6DE"/>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66CCFF"/>
        </a:solidFill>
        <a:ln w="9525">
          <a:miter lim="800000"/>
          <a:headEnd/>
          <a:tailEnd/>
        </a:ln>
      </a:spPr>
      <a:bodyPr wrap="none" rtlCol="0" anchor="ctr">
        <a:flatTx/>
      </a:bodyPr>
      <a:lstStyle>
        <a:defPPr algn="ctr">
          <a:defRPr sz="1200" b="1" dirty="0">
            <a:solidFill>
              <a:schemeClr val="bg1"/>
            </a:solidFill>
            <a:latin typeface="Tahoma" pitchFamily="34" charset="0"/>
          </a:defRPr>
        </a:defPPr>
      </a:lstStyle>
    </a:spDef>
    <a:lnDef>
      <a:spPr>
        <a:ln w="22225">
          <a:solidFill>
            <a:srgbClr val="0A0A0A"/>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17471</TotalTime>
  <Words>4512</Words>
  <Application>Microsoft Office PowerPoint</Application>
  <PresentationFormat>On-screen Show (4:3)</PresentationFormat>
  <Paragraphs>1315</Paragraphs>
  <Slides>61</Slides>
  <Notes>61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61</vt:i4>
      </vt:variant>
    </vt:vector>
  </HeadingPairs>
  <TitlesOfParts>
    <vt:vector size="72" baseType="lpstr">
      <vt:lpstr>Calibri</vt:lpstr>
      <vt:lpstr>Arial</vt:lpstr>
      <vt:lpstr>Myriad Web Pro</vt:lpstr>
      <vt:lpstr>Times New Roman</vt:lpstr>
      <vt:lpstr>Century Gothic</vt:lpstr>
      <vt:lpstr>Wingdings</vt:lpstr>
      <vt:lpstr>Tahoma</vt:lpstr>
      <vt:lpstr>Symbol</vt:lpstr>
      <vt:lpstr>Myriad Pro</vt:lpstr>
      <vt:lpstr>Office Theme</vt:lpstr>
      <vt:lpstr>7_SEPDPO</vt:lpstr>
      <vt:lpstr>PowerPoint Presentation</vt:lpstr>
      <vt:lpstr>PowerPoint Presentation</vt:lpstr>
      <vt:lpstr>Learning Objectives</vt:lpstr>
      <vt:lpstr>Topic 1 A Public Health Approach </vt:lpstr>
      <vt:lpstr>PowerPoint Presentation</vt:lpstr>
      <vt:lpstr>PowerPoint Presentation</vt:lpstr>
      <vt:lpstr>Topic 2 What Is Epidemiology?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Scenario: Unexplained Pneumonia</vt:lpstr>
      <vt:lpstr>PowerPoint Presentation</vt:lpstr>
      <vt:lpstr>Legionnaires’ Disease Rate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Resources and Additional Reading</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C. Oliver</dc:creator>
  <cp:lastModifiedBy>Steven Kubik</cp:lastModifiedBy>
  <cp:revision>821</cp:revision>
  <cp:lastPrinted>2014-09-05T11:57:32Z</cp:lastPrinted>
  <dcterms:created xsi:type="dcterms:W3CDTF">2014-04-08T13:15:54Z</dcterms:created>
  <dcterms:modified xsi:type="dcterms:W3CDTF">2015-01-08T18:02:43Z</dcterms:modified>
</cp:coreProperties>
</file>