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5" r:id="rId4"/>
  </p:sldMasterIdLst>
  <p:notesMasterIdLst>
    <p:notesMasterId r:id="rId38"/>
  </p:notesMasterIdLst>
  <p:sldIdLst>
    <p:sldId id="308" r:id="rId5"/>
    <p:sldId id="258" r:id="rId6"/>
    <p:sldId id="303" r:id="rId7"/>
    <p:sldId id="264" r:id="rId8"/>
    <p:sldId id="265" r:id="rId9"/>
    <p:sldId id="266" r:id="rId10"/>
    <p:sldId id="278" r:id="rId11"/>
    <p:sldId id="305" r:id="rId12"/>
    <p:sldId id="280" r:id="rId13"/>
    <p:sldId id="267" r:id="rId14"/>
    <p:sldId id="302" r:id="rId15"/>
    <p:sldId id="269" r:id="rId16"/>
    <p:sldId id="270" r:id="rId17"/>
    <p:sldId id="271" r:id="rId18"/>
    <p:sldId id="273" r:id="rId19"/>
    <p:sldId id="304" r:id="rId20"/>
    <p:sldId id="275" r:id="rId21"/>
    <p:sldId id="323" r:id="rId22"/>
    <p:sldId id="322" r:id="rId23"/>
    <p:sldId id="277" r:id="rId24"/>
    <p:sldId id="282" r:id="rId25"/>
    <p:sldId id="320" r:id="rId26"/>
    <p:sldId id="317" r:id="rId27"/>
    <p:sldId id="284" r:id="rId28"/>
    <p:sldId id="2147376790" r:id="rId29"/>
    <p:sldId id="291" r:id="rId30"/>
    <p:sldId id="288" r:id="rId31"/>
    <p:sldId id="289" r:id="rId32"/>
    <p:sldId id="290" r:id="rId33"/>
    <p:sldId id="292" r:id="rId34"/>
    <p:sldId id="295" r:id="rId35"/>
    <p:sldId id="321" r:id="rId36"/>
    <p:sldId id="30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C41"/>
    <a:srgbClr val="084797"/>
    <a:srgbClr val="0070C0"/>
    <a:srgbClr val="FDDC00"/>
    <a:srgbClr val="FF7351"/>
    <a:srgbClr val="8A8D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31714" autoAdjust="0"/>
  </p:normalViewPr>
  <p:slideViewPr>
    <p:cSldViewPr snapToGrid="0">
      <p:cViewPr varScale="1">
        <p:scale>
          <a:sx n="21" d="100"/>
          <a:sy n="21" d="100"/>
        </p:scale>
        <p:origin x="2328" y="20"/>
      </p:cViewPr>
      <p:guideLst>
        <p:guide orient="horz" pos="2160"/>
        <p:guide pos="3840"/>
      </p:guideLst>
    </p:cSldViewPr>
  </p:slideViewPr>
  <p:outlineViewPr>
    <p:cViewPr>
      <p:scale>
        <a:sx n="33" d="100"/>
        <a:sy n="33" d="100"/>
      </p:scale>
      <p:origin x="0" y="-4120"/>
    </p:cViewPr>
  </p:outlineViewPr>
  <p:notesTextViewPr>
    <p:cViewPr>
      <p:scale>
        <a:sx n="100" d="100"/>
        <a:sy n="100" d="100"/>
      </p:scale>
      <p:origin x="0" y="0"/>
    </p:cViewPr>
  </p:notesTextViewPr>
  <p:sorterViewPr>
    <p:cViewPr varScale="1">
      <p:scale>
        <a:sx n="100" d="100"/>
        <a:sy n="100" d="100"/>
      </p:scale>
      <p:origin x="0" y="-8512"/>
    </p:cViewPr>
  </p:sorter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FC4DD-2CD5-4738-B6C6-40832DD02F3E}"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7B941-967F-4308-B253-F22E97F2B7DE}" type="slidenum">
              <a:rPr lang="en-US" smtClean="0"/>
              <a:t>‹#›</a:t>
            </a:fld>
            <a:endParaRPr lang="en-US"/>
          </a:p>
        </p:txBody>
      </p:sp>
    </p:spTree>
    <p:extLst>
      <p:ext uri="{BB962C8B-B14F-4D97-AF65-F5344CB8AC3E}">
        <p14:creationId xmlns:p14="http://schemas.microsoft.com/office/powerpoint/2010/main" val="346348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en.smokefree.gov/the-risks-of-tobacco/nicotine-addic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tobacco/campaign/tips/quit-smoking/7-common-withdrawal-symptoms/index.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dc.gov/tobacco/basic_information/e-cigarettes/Quick-Facts-on-the-Risks-of-E-cigarettes-for-Kids-Teens-and-Young-Adults.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tobacco/basic_information/e-cigarettes/Quick-Facts-on-the-Risks-of-E-cigarettes-for-Kids-Teens-and-Young-Adult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da.gov/animal-veterinary/animal-health-literacy/be-smoke-free-and-help-your-pets-live-longer-healthier-lives#nicotin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etruth.com/video/trash-talking-trash"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igitalmedia.hhs.gov/tobacco/hosted/images/educator_hub/FLYER_Tips-ECig-Disposal-508.pdf" TargetMode="External"/><Relationship Id="rId5" Type="http://schemas.openxmlformats.org/officeDocument/2006/relationships/hyperlink" Target="https://www.publichealthlawcenter.org/sites/default/files/resources/Commerical-Tobacco-Health-and-the-Environment.pdf" TargetMode="External"/><Relationship Id="rId4" Type="http://schemas.openxmlformats.org/officeDocument/2006/relationships/hyperlink" Target="https://truthinitiative.org/sites/default/files/media/files/2021/04/E-Cigarette-Waste-Report-FINAL-042821.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tobacco/data_statistics/fact_sheets/fast_facts/cost-and-expenditures.html#:~:text=1%20%248.2%20billion%20was%20spent%20on%20advertising%20and,of%20all%20cigarette%20marketing%20%28about%20%245.7%20billion%29.%2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da.gov/tobacco-products/ctp-newsroom/fda-denies-marketing-250-flavored-and-tobacco-flavored-e-liquid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da.gov/tobacco-products/retail-sales-tobacco-products/tobacco-2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ccd.cdc.gov/mcrc/apps/ExploreCampaignDetails.aspx?CampaignID=248"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teen.smokefree.gov/quit-vaping"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youtube.com/watch?v=hq9199S0un4" TargetMode="External"/><Relationship Id="rId4" Type="http://schemas.openxmlformats.org/officeDocument/2006/relationships/hyperlink" Target="https://truthinitiative.org/thisisquitting"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tobacco/basic_information/e-cigarettes/pdfs/ecigarette-or-vaping-products-visual-dictionary-508.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tobacco/sgr/e-cigarettes/pdfs/2016_sgr_entire_report_508.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cdc.gov/mmwr/volumes/71/wr/mm7140a3.htm" TargetMode="External"/><Relationship Id="rId4" Type="http://schemas.openxmlformats.org/officeDocument/2006/relationships/hyperlink" Target="https://www.merriam-webster.com/dictionary/aeroso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rriam-webster.com/dictionary/aeroso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a:t>
            </a:r>
            <a:r>
              <a:rPr lang="en-US" baseline="0" dirty="0"/>
              <a:t> we are going to talk about e-cigarettes.</a:t>
            </a:r>
          </a:p>
          <a:p>
            <a:endParaRPr lang="en-US" dirty="0"/>
          </a:p>
        </p:txBody>
      </p:sp>
      <p:sp>
        <p:nvSpPr>
          <p:cNvPr id="4" name="Slide Number Placeholder 3"/>
          <p:cNvSpPr>
            <a:spLocks noGrp="1"/>
          </p:cNvSpPr>
          <p:nvPr>
            <p:ph type="sldNum" sz="quarter" idx="5"/>
          </p:nvPr>
        </p:nvSpPr>
        <p:spPr/>
        <p:txBody>
          <a:bodyPr/>
          <a:lstStyle/>
          <a:p>
            <a:fld id="{B897B941-967F-4308-B253-F22E97F2B7DE}" type="slidenum">
              <a:rPr lang="en-US" smtClean="0"/>
              <a:t>1</a:t>
            </a:fld>
            <a:endParaRPr lang="en-US" dirty="0"/>
          </a:p>
        </p:txBody>
      </p:sp>
    </p:spTree>
    <p:extLst>
      <p:ext uri="{BB962C8B-B14F-4D97-AF65-F5344CB8AC3E}">
        <p14:creationId xmlns:p14="http://schemas.microsoft.com/office/powerpoint/2010/main" val="6740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Ok,</a:t>
            </a:r>
            <a:r>
              <a:rPr lang="en-US" b="0" baseline="0" dirty="0"/>
              <a:t> thinking about what is in an e-cigarette, let’s check to see what you already know. </a:t>
            </a:r>
          </a:p>
          <a:p>
            <a:endParaRPr lang="en-US" b="0" baseline="0" dirty="0"/>
          </a:p>
          <a:p>
            <a:r>
              <a:rPr lang="en-US" b="0" baseline="0" dirty="0"/>
              <a:t>True or False - Most e-cigarettes contain nicotine.</a:t>
            </a:r>
          </a:p>
        </p:txBody>
      </p:sp>
      <p:sp>
        <p:nvSpPr>
          <p:cNvPr id="4" name="Slide Number Placeholder 3"/>
          <p:cNvSpPr>
            <a:spLocks noGrp="1"/>
          </p:cNvSpPr>
          <p:nvPr>
            <p:ph type="sldNum" sz="quarter" idx="10"/>
          </p:nvPr>
        </p:nvSpPr>
        <p:spPr/>
        <p:txBody>
          <a:bodyPr/>
          <a:lstStyle/>
          <a:p>
            <a:fld id="{B897B941-967F-4308-B253-F22E97F2B7DE}" type="slidenum">
              <a:rPr lang="en-US" smtClean="0"/>
              <a:t>10</a:t>
            </a:fld>
            <a:endParaRPr lang="en-US"/>
          </a:p>
        </p:txBody>
      </p:sp>
    </p:spTree>
    <p:extLst>
      <p:ext uri="{BB962C8B-B14F-4D97-AF65-F5344CB8AC3E}">
        <p14:creationId xmlns:p14="http://schemas.microsoft.com/office/powerpoint/2010/main" val="1286778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TRUE. According to the CDC, e-cigarettes usually contain nicotine, which is the addictive drug in regular cigarettes and other tobacco products. That is especially important to understand because nicotine is highly addictive and can harm the adolescent brain, which continues to develop until about 25 years old. </a:t>
            </a:r>
          </a:p>
          <a:p>
            <a:endParaRPr lang="en-US" dirty="0">
              <a:effectLst/>
            </a:endParaRPr>
          </a:p>
          <a:p>
            <a:r>
              <a:rPr lang="en-US" sz="1200" kern="1200" dirty="0">
                <a:solidFill>
                  <a:schemeClr val="tx1"/>
                </a:solidFill>
                <a:effectLst/>
                <a:latin typeface="+mn-lt"/>
                <a:ea typeface="+mn-ea"/>
                <a:cs typeface="+mn-cs"/>
              </a:rPr>
              <a:t>We’ll talk more about that now. </a:t>
            </a:r>
            <a:endParaRPr lang="en-US" dirty="0">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11</a:t>
            </a:fld>
            <a:endParaRPr lang="en-US"/>
          </a:p>
        </p:txBody>
      </p:sp>
    </p:spTree>
    <p:extLst>
      <p:ext uri="{BB962C8B-B14F-4D97-AF65-F5344CB8AC3E}">
        <p14:creationId xmlns:p14="http://schemas.microsoft.com/office/powerpoint/2010/main" val="387471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So now we know </a:t>
            </a:r>
            <a:r>
              <a:rPr lang="en-US" sz="1200" b="0" kern="1200" baseline="0" dirty="0">
                <a:solidFill>
                  <a:schemeClr val="tx1"/>
                </a:solidFill>
                <a:latin typeface="+mn-lt"/>
                <a:ea typeface="+mn-ea"/>
                <a:cs typeface="+mn-cs"/>
              </a:rPr>
              <a:t>what e-cigarettes are and that they contain nicotine. So what? Why does this matter?</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12</a:t>
            </a:fld>
            <a:endParaRPr lang="en-US"/>
          </a:p>
        </p:txBody>
      </p:sp>
    </p:spTree>
    <p:extLst>
      <p:ext uri="{BB962C8B-B14F-4D97-AF65-F5344CB8AC3E}">
        <p14:creationId xmlns:p14="http://schemas.microsoft.com/office/powerpoint/2010/main" val="292633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a:t>
            </a:r>
            <a:r>
              <a:rPr lang="en-US" sz="1200" kern="1200" baseline="0" dirty="0">
                <a:solidFill>
                  <a:schemeClr val="tx1"/>
                </a:solidFill>
                <a:effectLst/>
                <a:latin typeface="+mn-lt"/>
                <a:ea typeface="+mn-ea"/>
                <a:cs typeface="+mn-cs"/>
              </a:rPr>
              <a:t> you will see the dictionary definition of nicotine. We don’t expect you to know what all of these things are, but it’s important to have a</a:t>
            </a:r>
            <a:r>
              <a:rPr lang="en-US" sz="1200" kern="1200" dirty="0">
                <a:solidFill>
                  <a:schemeClr val="tx1"/>
                </a:solidFill>
                <a:effectLst/>
                <a:latin typeface="+mn-lt"/>
                <a:ea typeface="+mn-ea"/>
                <a:cs typeface="+mn-cs"/>
              </a:rPr>
              <a:t> basic understanding of what nicotine is before you can understand why using an e-cigarette is risky. </a:t>
            </a:r>
          </a:p>
          <a:p>
            <a:endParaRPr lang="en-US" dirty="0">
              <a:effectLst/>
            </a:endParaRPr>
          </a:p>
          <a:p>
            <a:r>
              <a:rPr lang="en-US" sz="1200" kern="1200" dirty="0">
                <a:solidFill>
                  <a:schemeClr val="tx1"/>
                </a:solidFill>
                <a:effectLst/>
                <a:latin typeface="+mn-lt"/>
                <a:ea typeface="+mn-ea"/>
                <a:cs typeface="+mn-cs"/>
              </a:rPr>
              <a:t>Nicotine is a drug found in tobacco plants. </a:t>
            </a:r>
          </a:p>
          <a:p>
            <a:endParaRPr lang="en-US" dirty="0">
              <a:effectLst/>
            </a:endParaRPr>
          </a:p>
          <a:p>
            <a:r>
              <a:rPr lang="en-US" sz="1200" kern="1200" dirty="0">
                <a:solidFill>
                  <a:schemeClr val="tx1"/>
                </a:solidFill>
                <a:effectLst/>
                <a:latin typeface="+mn-lt"/>
                <a:ea typeface="+mn-ea"/>
                <a:cs typeface="+mn-cs"/>
              </a:rPr>
              <a:t>Also, you should know that nicotine is the drug found in tobacco products that makes them addictive. That means that once someone uses it, their body will continue to want more.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Some immediate effects of nicotine include an increased heart rate, altering brain chemistry, increased stress, and it affects all parts of the body when inhaled.</a:t>
            </a:r>
          </a:p>
          <a:p>
            <a:endParaRPr lang="en-US" dirty="0">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13</a:t>
            </a:fld>
            <a:endParaRPr lang="en-US"/>
          </a:p>
        </p:txBody>
      </p:sp>
    </p:spTree>
    <p:extLst>
      <p:ext uri="{BB962C8B-B14F-4D97-AF65-F5344CB8AC3E}">
        <p14:creationId xmlns:p14="http://schemas.microsoft.com/office/powerpoint/2010/main" val="25481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a:solidFill>
                  <a:schemeClr val="tx1"/>
                </a:solidFill>
              </a:rPr>
              <a:t>We’ve told you what nicotine is, but did you know there are different types of nicotine? </a:t>
            </a:r>
          </a:p>
          <a:p>
            <a:endParaRPr lang="en-US" sz="1200" b="0" baseline="0" dirty="0">
              <a:solidFill>
                <a:schemeClr val="tx1"/>
              </a:solidFill>
            </a:endParaRPr>
          </a:p>
          <a:p>
            <a:r>
              <a:rPr lang="en-US" sz="1200" b="0" baseline="0" dirty="0">
                <a:solidFill>
                  <a:schemeClr val="tx1"/>
                </a:solidFill>
              </a:rPr>
              <a:t>The pH scale measures how acidic or basicity (alkalinity) a solution is. </a:t>
            </a:r>
          </a:p>
          <a:p>
            <a:endParaRPr lang="en-US" sz="1200" b="0" baseline="0" dirty="0">
              <a:solidFill>
                <a:schemeClr val="tx1"/>
              </a:solidFill>
            </a:endParaRPr>
          </a:p>
          <a:p>
            <a:r>
              <a:rPr lang="en-US" sz="1200" b="0" baseline="0" dirty="0">
                <a:solidFill>
                  <a:schemeClr val="tx1"/>
                </a:solidFill>
              </a:rPr>
              <a:t>An acidic solution has a high concentration of hydrogen ions (H+), greater than that of pure water. Examples of acidic items include lemons, soda, and batteries. A basic solution has a low H+ concentration, less than that of pure water. Examples of basic or alkaline solutions include baking soda, toothpaste, and eggs. </a:t>
            </a:r>
            <a:endParaRPr lang="en-US" dirty="0"/>
          </a:p>
          <a:p>
            <a:endParaRPr lang="en-US" dirty="0"/>
          </a:p>
          <a:p>
            <a:r>
              <a:rPr lang="en-US" dirty="0"/>
              <a:t>So why are we showing you this? Well,</a:t>
            </a:r>
            <a:r>
              <a:rPr lang="en-US" baseline="0" dirty="0"/>
              <a:t> pH matters when it comes to how harsh feeling nicotine is on one’s body, particularly one’s throat when nicotine is being inhaled. </a:t>
            </a:r>
            <a:endParaRPr lang="en-US" dirty="0"/>
          </a:p>
          <a:p>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a:solidFill>
                  <a:schemeClr val="tx1"/>
                </a:solidFill>
              </a:rPr>
              <a:t>Most nicotine in cigarettes and some e-cigarettes is what we call free-base nicotine, which means it’s an alkaline on the pH scale. Since free-base nicotine is an alkaline, it has a harsh feeling on your throat.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a:solidFill>
                  <a:schemeClr val="tx1"/>
                </a:solidFill>
              </a:rPr>
              <a:t>Nicotine salts are considered an acid and are less harsh feeling on your throat. This is of particular concern for young people because it allows for nicotine to be used more easily, which increases the likelihood of trying an e-cigarette and getting hooked.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rPr>
              <a:t>Another type of nicotine is synthetic nicotine, which is made in a lab rather than derived from the tobacco plant.  Examples of e-cigarettes that are made with synthetic nicotine include Puff Bar and Elf Bar.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a:solidFill>
                  <a:schemeClr val="tx1"/>
                </a:solidFill>
              </a:rPr>
              <a:t>It does not matter if the nicotine comes from tobacco plants or made in the lab: nicotine is addictive and can harm the developing brain.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a:solidFill>
                <a:schemeClr val="tx1"/>
              </a:solidFill>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14</a:t>
            </a:fld>
            <a:endParaRPr lang="en-US"/>
          </a:p>
        </p:txBody>
      </p:sp>
    </p:spTree>
    <p:extLst>
      <p:ext uri="{BB962C8B-B14F-4D97-AF65-F5344CB8AC3E}">
        <p14:creationId xmlns:p14="http://schemas.microsoft.com/office/powerpoint/2010/main" val="603780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a:t>
            </a:r>
            <a:r>
              <a:rPr lang="en-US" b="0" baseline="0" dirty="0"/>
              <a:t> that we’ve learned about the risks of nicotine, let’s talk about why that matters for your health.</a:t>
            </a:r>
          </a:p>
          <a:p>
            <a:endParaRPr lang="en-US" b="0" baseline="0" dirty="0"/>
          </a:p>
          <a:p>
            <a:r>
              <a:rPr lang="en-US" b="0" baseline="0" dirty="0"/>
              <a:t>In this section, we’ll talk about a variety of risks from e-cigarette use. </a:t>
            </a:r>
          </a:p>
          <a:p>
            <a:endParaRPr lang="en-US" b="0" baseline="0" dirty="0"/>
          </a:p>
          <a:p>
            <a:r>
              <a:rPr lang="en-US" b="0" baseline="0" dirty="0"/>
              <a:t>Let’s start with the brain. </a:t>
            </a:r>
            <a:endParaRPr lang="en-US" b="0" dirty="0"/>
          </a:p>
          <a:p>
            <a:endParaRPr lang="en-US" b="0" baseline="0" dirty="0"/>
          </a:p>
          <a:p>
            <a:r>
              <a:rPr lang="en-US" b="0" baseline="0" dirty="0"/>
              <a:t>Let’s check in again – True or False: Nicotine harms brain development.</a:t>
            </a:r>
          </a:p>
        </p:txBody>
      </p:sp>
      <p:sp>
        <p:nvSpPr>
          <p:cNvPr id="4" name="Slide Number Placeholder 3"/>
          <p:cNvSpPr>
            <a:spLocks noGrp="1"/>
          </p:cNvSpPr>
          <p:nvPr>
            <p:ph type="sldNum" sz="quarter" idx="10"/>
          </p:nvPr>
        </p:nvSpPr>
        <p:spPr/>
        <p:txBody>
          <a:bodyPr/>
          <a:lstStyle/>
          <a:p>
            <a:fld id="{B897B941-967F-4308-B253-F22E97F2B7DE}" type="slidenum">
              <a:rPr lang="en-US" smtClean="0"/>
              <a:t>15</a:t>
            </a:fld>
            <a:endParaRPr lang="en-US"/>
          </a:p>
        </p:txBody>
      </p:sp>
    </p:spTree>
    <p:extLst>
      <p:ext uri="{BB962C8B-B14F-4D97-AF65-F5344CB8AC3E}">
        <p14:creationId xmlns:p14="http://schemas.microsoft.com/office/powerpoint/2010/main" val="3435055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answer is TRUE.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Remember, e-cigarettes usually contain </a:t>
            </a:r>
            <a:r>
              <a:rPr lang="en-US" sz="1200" b="0" i="1" u="none" strike="noStrike" kern="1200" baseline="0" dirty="0">
                <a:solidFill>
                  <a:schemeClr val="tx1"/>
                </a:solidFill>
                <a:latin typeface="+mn-lt"/>
                <a:ea typeface="+mn-ea"/>
                <a:cs typeface="+mn-cs"/>
              </a:rPr>
              <a:t>nicotine</a:t>
            </a:r>
            <a:r>
              <a:rPr lang="en-US" sz="1200" b="0" i="0" u="none" strike="noStrike" kern="1200" baseline="0" dirty="0">
                <a:solidFill>
                  <a:schemeClr val="tx1"/>
                </a:solidFill>
                <a:latin typeface="+mn-lt"/>
                <a:ea typeface="+mn-ea"/>
                <a:cs typeface="+mn-cs"/>
              </a:rPr>
              <a:t>, which is highly addictive and can harm brain development.</a:t>
            </a:r>
          </a:p>
        </p:txBody>
      </p:sp>
      <p:sp>
        <p:nvSpPr>
          <p:cNvPr id="4" name="Slide Number Placeholder 3"/>
          <p:cNvSpPr>
            <a:spLocks noGrp="1"/>
          </p:cNvSpPr>
          <p:nvPr>
            <p:ph type="sldNum" sz="quarter" idx="10"/>
          </p:nvPr>
        </p:nvSpPr>
        <p:spPr/>
        <p:txBody>
          <a:bodyPr/>
          <a:lstStyle/>
          <a:p>
            <a:fld id="{B897B941-967F-4308-B253-F22E97F2B7DE}" type="slidenum">
              <a:rPr lang="en-US" smtClean="0"/>
              <a:t>16</a:t>
            </a:fld>
            <a:endParaRPr lang="en-US"/>
          </a:p>
        </p:txBody>
      </p:sp>
    </p:spTree>
    <p:extLst>
      <p:ext uri="{BB962C8B-B14F-4D97-AF65-F5344CB8AC3E}">
        <p14:creationId xmlns:p14="http://schemas.microsoft.com/office/powerpoint/2010/main" val="491371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Important growth is happening in your brains and will continue to happen until you are about 25 years old. </a:t>
            </a:r>
            <a:r>
              <a:rPr lang="en-US" sz="1200" b="0" i="0" u="none" strike="noStrike" kern="1200" baseline="0" dirty="0">
                <a:solidFill>
                  <a:schemeClr val="tx1"/>
                </a:solidFill>
                <a:latin typeface="+mn-lt"/>
                <a:ea typeface="+mn-ea"/>
                <a:cs typeface="+mn-cs"/>
              </a:rPr>
              <a:t>The brain is the last organ in the human body to develop fully. </a:t>
            </a:r>
            <a:r>
              <a:rPr lang="en-US" b="0" i="0" baseline="0" dirty="0"/>
              <a:t>Exposing the brain to nicotine, while it’s in this important developmental phase, can cause addiction and harm the brain. </a:t>
            </a:r>
            <a:endParaRPr lang="en-US" b="0" i="0" dirty="0"/>
          </a:p>
          <a:p>
            <a:endParaRPr lang="en-US" dirty="0"/>
          </a:p>
          <a:p>
            <a:r>
              <a:rPr lang="en-US" dirty="0"/>
              <a:t>Why? Think about it like this,</a:t>
            </a:r>
            <a:r>
              <a:rPr lang="en-US" baseline="0" dirty="0"/>
              <a:t> e</a:t>
            </a:r>
            <a:r>
              <a:rPr lang="en-US" dirty="0"/>
              <a:t>ach time a new memory is created or a new skill is learned, stronger connections – or synapses – are built between brain cells.  Nicotine changes the way these connections, or synapses, are formed, which can harm the parts of the brain that control attention and learning.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youth, any exposure to nicotine is unsafe. </a:t>
            </a:r>
            <a:r>
              <a:rPr lang="en-US" sz="1200" kern="1200" dirty="0">
                <a:solidFill>
                  <a:schemeClr val="tx1"/>
                </a:solidFill>
                <a:effectLst/>
                <a:latin typeface="+mn-lt"/>
                <a:ea typeface="+mn-ea"/>
                <a:cs typeface="+mn-cs"/>
              </a:rPr>
              <a:t>Putting nicotine in the body is dangerously addictive, and it can also prime the brain for addiction to other tobacco products, or other drugs, like cocaine. </a:t>
            </a:r>
            <a:endParaRPr lang="en-US" dirty="0">
              <a:effectLst/>
            </a:endParaRPr>
          </a:p>
          <a:p>
            <a:endParaRPr lang="en-US" b="1" baseline="0" dirty="0"/>
          </a:p>
        </p:txBody>
      </p:sp>
      <p:sp>
        <p:nvSpPr>
          <p:cNvPr id="4" name="Slide Number Placeholder 3"/>
          <p:cNvSpPr>
            <a:spLocks noGrp="1"/>
          </p:cNvSpPr>
          <p:nvPr>
            <p:ph type="sldNum" sz="quarter" idx="10"/>
          </p:nvPr>
        </p:nvSpPr>
        <p:spPr/>
        <p:txBody>
          <a:bodyPr/>
          <a:lstStyle/>
          <a:p>
            <a:fld id="{B897B941-967F-4308-B253-F22E97F2B7DE}" type="slidenum">
              <a:rPr lang="en-US" smtClean="0"/>
              <a:t>17</a:t>
            </a:fld>
            <a:endParaRPr lang="en-US"/>
          </a:p>
        </p:txBody>
      </p:sp>
    </p:spTree>
    <p:extLst>
      <p:ext uri="{BB962C8B-B14F-4D97-AF65-F5344CB8AC3E}">
        <p14:creationId xmlns:p14="http://schemas.microsoft.com/office/powerpoint/2010/main" val="374530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Let’s talk about addiction.</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Youth are especially sensitive to nicotine’s addictive effects because their brains are still developing, and this makes it easier to get hooked. The use of nicotine can rewire a youth’s brain to become more easily addicted to other drugs.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Nicotine is quickly absorbed into the body and goes directly to the brain. Nicotine activates areas of the brain that makes a person feel satisfied and happy.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Nicotine addiction can look different from person to person. Some signs of nicotine addiction include: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Cravings, or feeling the need to use tobacco.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Going out of the way to get tobacco.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Feeling anxious or irritable if you want to use tobacco but can’t because you are in school.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Continuing to use tobacco because you find it hard to stop.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As a reminder, e-cigarettes usually contain nicotine.</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u="sng" dirty="0">
                <a:solidFill>
                  <a:srgbClr val="0563C1"/>
                </a:solidFill>
                <a:effectLst/>
                <a:latin typeface="Times New Roman" panose="02020603050405020304" pitchFamily="18" charset="0"/>
                <a:ea typeface="Calibri" panose="020F0502020204030204" pitchFamily="34" charset="0"/>
                <a:hlinkClick r:id="rId3"/>
              </a:rPr>
              <a:t>Nicotine &amp; Addiction | Smokefree Teen</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Video from the Food and Drug Administration’s (FDA) My Vaping Mistake: How it became an addiction(https://www.youtube.com/watch?v=jpKMWFaptwE)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234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Open Sans" panose="020B0606030504020204" pitchFamily="34" charset="0"/>
              </a:rPr>
              <a:t>When a person is dependent on (or addicted to) nicotine and stops using it, their body and brain have to get used to not having nicotine. This can result in temporary symptoms of nicotine withdrawal.</a:t>
            </a: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r>
              <a:rPr lang="en-US" b="0" i="0" u="sng" dirty="0">
                <a:solidFill>
                  <a:srgbClr val="075290"/>
                </a:solidFill>
                <a:effectLst/>
                <a:latin typeface="Open Sans" panose="020B0606030504020204" pitchFamily="34" charset="0"/>
                <a:hlinkClick r:id="rId3"/>
              </a:rPr>
              <a:t>Nicotine withdrawal symptoms</a:t>
            </a:r>
            <a:r>
              <a:rPr lang="en-US" b="0" i="0" dirty="0">
                <a:solidFill>
                  <a:srgbClr val="000000"/>
                </a:solidFill>
                <a:effectLst/>
                <a:latin typeface="Open Sans" panose="020B0606030504020204" pitchFamily="34" charset="0"/>
              </a:rPr>
              <a:t> include irritability, restlessness, feeling anxious or depressed, trouble sleeping, problems concentrating, and craving nicotine. People may keep using tobacco products to help relieve these symptoms.</a:t>
            </a: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r>
              <a:rPr lang="en-US" b="0" i="0" dirty="0">
                <a:solidFill>
                  <a:srgbClr val="000000"/>
                </a:solidFill>
                <a:effectLst/>
                <a:latin typeface="Open Sans" panose="020B0606030504020204" pitchFamily="34" charset="0"/>
              </a:rPr>
              <a:t>Youth may turn to vaping to try to deal with stress or anxiety, creating a cycle of nicotine dependence. But nicotine addiction can be a source of stress.</a:t>
            </a: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r>
              <a:rPr lang="en-US" b="0" i="0" dirty="0">
                <a:solidFill>
                  <a:srgbClr val="000000"/>
                </a:solidFill>
                <a:effectLst/>
                <a:latin typeface="Open Sans" panose="020B0606030504020204" pitchFamily="34" charset="0"/>
              </a:rPr>
              <a:t>What may start as social experimentation can become an addiction.</a:t>
            </a:r>
          </a:p>
          <a:p>
            <a:pPr marL="742950" lvl="1" indent="-285750" algn="l">
              <a:buFont typeface="Arial" panose="020B0604020202020204" pitchFamily="34" charset="0"/>
              <a:buChar char="•"/>
            </a:pPr>
            <a:r>
              <a:rPr lang="en-US" b="0" i="0" dirty="0">
                <a:solidFill>
                  <a:srgbClr val="000000"/>
                </a:solidFill>
                <a:effectLst/>
                <a:latin typeface="Open Sans" panose="020B0606030504020204" pitchFamily="34" charset="0"/>
              </a:rPr>
              <a:t>The most common reason U.S. middle and high school students give for </a:t>
            </a:r>
            <a:r>
              <a:rPr lang="en-US" b="0" i="1" dirty="0">
                <a:solidFill>
                  <a:srgbClr val="000000"/>
                </a:solidFill>
                <a:effectLst/>
                <a:latin typeface="Open Sans" panose="020B0606030504020204" pitchFamily="34" charset="0"/>
              </a:rPr>
              <a:t>trying</a:t>
            </a:r>
            <a:r>
              <a:rPr lang="en-US" b="0" i="0" dirty="0">
                <a:solidFill>
                  <a:srgbClr val="000000"/>
                </a:solidFill>
                <a:effectLst/>
                <a:latin typeface="Open Sans" panose="020B0606030504020204" pitchFamily="34" charset="0"/>
              </a:rPr>
              <a:t> an e-cigarette is “a friend used them.” </a:t>
            </a:r>
          </a:p>
          <a:p>
            <a:pPr marL="742950" lvl="1" indent="-285750" algn="l">
              <a:buFont typeface="Arial" panose="020B0604020202020204" pitchFamily="34" charset="0"/>
              <a:buChar char="•"/>
            </a:pPr>
            <a:r>
              <a:rPr lang="en-US" b="0" i="0" dirty="0">
                <a:solidFill>
                  <a:srgbClr val="000000"/>
                </a:solidFill>
                <a:effectLst/>
                <a:latin typeface="Open Sans" panose="020B0606030504020204" pitchFamily="34" charset="0"/>
              </a:rPr>
              <a:t>The most common reason youth give for </a:t>
            </a:r>
            <a:r>
              <a:rPr lang="en-US" b="0" i="1" dirty="0">
                <a:solidFill>
                  <a:srgbClr val="000000"/>
                </a:solidFill>
                <a:effectLst/>
                <a:latin typeface="Open Sans" panose="020B0606030504020204" pitchFamily="34" charset="0"/>
              </a:rPr>
              <a:t>continuing</a:t>
            </a:r>
            <a:r>
              <a:rPr lang="en-US" b="0" i="0" dirty="0">
                <a:solidFill>
                  <a:srgbClr val="000000"/>
                </a:solidFill>
                <a:effectLst/>
                <a:latin typeface="Open Sans" panose="020B0606030504020204" pitchFamily="34" charset="0"/>
              </a:rPr>
              <a:t> to use e-cigarettes is “I am feeling anxious, stressed, or depressed.” </a:t>
            </a: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r>
              <a:rPr lang="en-US" b="0" i="0" dirty="0">
                <a:solidFill>
                  <a:srgbClr val="000000"/>
                </a:solidFill>
                <a:effectLst/>
                <a:latin typeface="Open Sans" panose="020B0606030504020204" pitchFamily="34" charset="0"/>
              </a:rPr>
              <a:t>Youth e-cigarette and cigarette use have been associated with mental health symptoms such as depression.</a:t>
            </a:r>
          </a:p>
          <a:p>
            <a:pPr marL="0" marR="0" lvl="0" indent="0" algn="l" defTabSz="914400" rtl="0" eaLnBrk="1" fontAlgn="auto" latinLnBrk="0" hangingPunct="1">
              <a:lnSpc>
                <a:spcPct val="100000"/>
              </a:lnSpc>
              <a:spcBef>
                <a:spcPts val="0"/>
              </a:spcBef>
              <a:spcAft>
                <a:spcPts val="0"/>
              </a:spcAft>
              <a:buClrTx/>
              <a:buSzPct val="100000"/>
              <a:buFont typeface="Arial"/>
              <a:buNone/>
              <a:tabLst/>
              <a:defRPr sz="1800"/>
            </a:pPr>
            <a:endParaRPr lang="en-US" dirty="0">
              <a:effectLst/>
            </a:endParaRPr>
          </a:p>
          <a:p>
            <a:pPr marL="0" marR="0" lvl="0" indent="0" algn="l" defTabSz="914400" rtl="0" eaLnBrk="1" fontAlgn="auto" latinLnBrk="0" hangingPunct="1">
              <a:lnSpc>
                <a:spcPct val="100000"/>
              </a:lnSpc>
              <a:spcBef>
                <a:spcPts val="0"/>
              </a:spcBef>
              <a:spcAft>
                <a:spcPts val="0"/>
              </a:spcAft>
              <a:buClrTx/>
              <a:buSzPct val="100000"/>
              <a:buFont typeface="Arial"/>
              <a:buNone/>
              <a:tabLst/>
              <a:defRPr sz="1800"/>
            </a:pPr>
            <a:r>
              <a:rPr lang="en-US" dirty="0">
                <a:hlinkClick r:id="rId4"/>
              </a:rPr>
              <a:t>Quick Facts on the Risks of E-cigarettes for Kids, Teens, and Young Adults | CDC</a:t>
            </a:r>
            <a:endParaRPr lang="en-US" dirty="0"/>
          </a:p>
          <a:p>
            <a:pPr marL="0" marR="0" lvl="0" indent="0" algn="l" defTabSz="914400" rtl="0" eaLnBrk="1" fontAlgn="auto" latinLnBrk="0" hangingPunct="1">
              <a:lnSpc>
                <a:spcPct val="100000"/>
              </a:lnSpc>
              <a:spcBef>
                <a:spcPts val="0"/>
              </a:spcBef>
              <a:spcAft>
                <a:spcPts val="0"/>
              </a:spcAft>
              <a:buClrTx/>
              <a:buSzPct val="100000"/>
              <a:buFont typeface="Arial"/>
              <a:buNone/>
              <a:tabLst/>
              <a:defRPr sz="1800"/>
            </a:pPr>
            <a:r>
              <a:rPr lang="en-US" dirty="0">
                <a:effectLst/>
              </a:rPr>
              <a:t>Food and Drug Administration’s (FDA) The Real Cost Campaign: My Vaping Mistake: How It Affected My Mental Health https://youtu.be/RRgJY4HKiK8</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23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First, let’s get a sense</a:t>
            </a:r>
            <a:r>
              <a:rPr lang="en-US" b="0" baseline="0" dirty="0"/>
              <a:t> about what you know about e-cigarettes or </a:t>
            </a:r>
            <a:r>
              <a:rPr lang="en-US" b="0" baseline="0" dirty="0">
                <a:solidFill>
                  <a:srgbClr val="C00000"/>
                </a:solidFill>
              </a:rPr>
              <a:t>vapes</a:t>
            </a:r>
            <a:r>
              <a:rPr lang="en-US" b="0" baseline="0" dirty="0"/>
              <a:t>.</a:t>
            </a:r>
          </a:p>
          <a:p>
            <a:endParaRPr lang="en-US" b="0" baseline="0" dirty="0"/>
          </a:p>
          <a:p>
            <a:r>
              <a:rPr lang="en-US" b="0" baseline="0" dirty="0"/>
              <a:t>True or False – Some e-cigarettes are safe for youth.</a:t>
            </a:r>
          </a:p>
        </p:txBody>
      </p:sp>
      <p:sp>
        <p:nvSpPr>
          <p:cNvPr id="4" name="Slide Number Placeholder 3"/>
          <p:cNvSpPr>
            <a:spLocks noGrp="1"/>
          </p:cNvSpPr>
          <p:nvPr>
            <p:ph type="sldNum" sz="quarter" idx="10"/>
          </p:nvPr>
        </p:nvSpPr>
        <p:spPr/>
        <p:txBody>
          <a:bodyPr/>
          <a:lstStyle/>
          <a:p>
            <a:fld id="{B897B941-967F-4308-B253-F22E97F2B7DE}" type="slidenum">
              <a:rPr lang="en-US" smtClean="0"/>
              <a:t>2</a:t>
            </a:fld>
            <a:endParaRPr lang="en-US" dirty="0"/>
          </a:p>
        </p:txBody>
      </p:sp>
    </p:spTree>
    <p:extLst>
      <p:ext uri="{BB962C8B-B14F-4D97-AF65-F5344CB8AC3E}">
        <p14:creationId xmlns:p14="http://schemas.microsoft.com/office/powerpoint/2010/main" val="1010769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risk in using e-cigarettes is that many youth who use them are more likely to go on to smoke cigarettes, even if they think they never will.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of two or more tobacco products is common among middle and high school youth. </a:t>
            </a:r>
            <a:r>
              <a:rPr lang="en-US" dirty="0">
                <a:effectLst/>
              </a:rPr>
              <a:t>Many young people who use e-cigarettes also smoke cigarettes.</a:t>
            </a:r>
            <a:endParaRPr lang="en-US" sz="1200" kern="1200" dirty="0">
              <a:solidFill>
                <a:schemeClr val="tx1"/>
              </a:solidFill>
              <a:effectLst/>
              <a:latin typeface="+mn-lt"/>
              <a:ea typeface="+mn-ea"/>
              <a:cs typeface="+mn-cs"/>
            </a:endParaRPr>
          </a:p>
          <a:p>
            <a:endParaRPr lang="en-US" b="0" baseline="0" dirty="0"/>
          </a:p>
          <a:p>
            <a:r>
              <a:rPr lang="en-US" b="0" dirty="0"/>
              <a:t>The best thing to do to protect your health</a:t>
            </a:r>
            <a:r>
              <a:rPr lang="en-US" b="0" baseline="0" dirty="0"/>
              <a:t> is to ensure your not using any tobacco product at all. No matter how it’s delivered – whether it be an e-cigarette or a cigarette - nicotine is harmful to your health. </a:t>
            </a:r>
          </a:p>
          <a:p>
            <a:endParaRPr lang="en-US" b="0" baseline="0" dirty="0"/>
          </a:p>
          <a:p>
            <a:r>
              <a:rPr lang="en-US" dirty="0">
                <a:hlinkClick r:id="rId3"/>
              </a:rPr>
              <a:t>Quick Facts on the Risks of E-cigarettes for Kids, Teens, and Young Adults | CDC</a:t>
            </a: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B897B941-967F-4308-B253-F22E97F2B7DE}" type="slidenum">
              <a:rPr lang="en-US" smtClean="0"/>
              <a:t>20</a:t>
            </a:fld>
            <a:endParaRPr lang="en-US"/>
          </a:p>
        </p:txBody>
      </p:sp>
    </p:spTree>
    <p:extLst>
      <p:ext uri="{BB962C8B-B14F-4D97-AF65-F5344CB8AC3E}">
        <p14:creationId xmlns:p14="http://schemas.microsoft.com/office/powerpoint/2010/main" val="3819293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And </a:t>
            </a:r>
            <a:r>
              <a:rPr lang="en-US" baseline="0" dirty="0">
                <a:effectLst/>
              </a:rPr>
              <a:t>if that isn’t scary enough, c</a:t>
            </a:r>
            <a:r>
              <a:rPr lang="en-US" dirty="0">
                <a:effectLst/>
              </a:rPr>
              <a:t>hildren and adults have been poisoned by </a:t>
            </a:r>
            <a:r>
              <a:rPr lang="en-US" b="0" dirty="0">
                <a:effectLst/>
              </a:rPr>
              <a:t>swallowing, breathing, or </a:t>
            </a:r>
            <a:r>
              <a:rPr lang="en-US" dirty="0">
                <a:effectLst/>
              </a:rPr>
              <a:t>absorbing e-cigarette liquid through their skin or eyes.</a:t>
            </a:r>
            <a:r>
              <a:rPr lang="en-US" baseline="0" dirty="0">
                <a:effectLst/>
              </a:rPr>
              <a:t> </a:t>
            </a:r>
          </a:p>
          <a:p>
            <a:endParaRPr lang="en-US" baseline="0" dirty="0">
              <a:effectLst/>
            </a:endParaRPr>
          </a:p>
          <a:p>
            <a:r>
              <a:rPr lang="en-US" baseline="0" dirty="0">
                <a:effectLst/>
              </a:rPr>
              <a:t>Just look at the increase in calls to poison control centers across the country where people call for help when they’ve been exposed to poisons or other harmful things. In 2021, over 5,000 calls came from e-cigarettes devices and liquid nicotine. In 2022, poison control centers received more than 6,700 calls.</a:t>
            </a:r>
            <a:endParaRPr lang="en-US"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21</a:t>
            </a:fld>
            <a:endParaRPr lang="en-US"/>
          </a:p>
        </p:txBody>
      </p:sp>
    </p:spTree>
    <p:extLst>
      <p:ext uri="{BB962C8B-B14F-4D97-AF65-F5344CB8AC3E}">
        <p14:creationId xmlns:p14="http://schemas.microsoft.com/office/powerpoint/2010/main" val="2985579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33333"/>
                </a:solidFill>
                <a:effectLst/>
                <a:latin typeface="Georgia" panose="02040502050405020303" pitchFamily="18" charset="0"/>
              </a:rPr>
              <a:t>Pets can also experience nicotine poisoning by drinking nicotine refill liquid, chewing on e-cigarette nicotine refill canisters, or chewing on the devices themselves.</a:t>
            </a:r>
          </a:p>
          <a:p>
            <a:pPr algn="l">
              <a:buFont typeface="Arial" panose="020B0604020202020204" pitchFamily="34" charset="0"/>
              <a:buNone/>
            </a:pPr>
            <a:endParaRPr lang="en-US" b="0" i="0" dirty="0">
              <a:solidFill>
                <a:srgbClr val="333333"/>
              </a:solidFill>
              <a:effectLst/>
              <a:latin typeface="Georgia" panose="02040502050405020303" pitchFamily="18" charset="0"/>
            </a:endParaRPr>
          </a:p>
          <a:p>
            <a:pPr algn="l"/>
            <a:r>
              <a:rPr lang="en-US" b="0" i="0" dirty="0">
                <a:solidFill>
                  <a:srgbClr val="333333"/>
                </a:solidFill>
                <a:effectLst/>
                <a:latin typeface="Georgia" panose="02040502050405020303" pitchFamily="18" charset="0"/>
              </a:rPr>
              <a:t>Signs of nicotine poisoning in pets include the following: vomiting, unsteadiness, drooling, tiredness, fast heart rate, shaking, weakness, seizures, and death.</a:t>
            </a:r>
          </a:p>
          <a:p>
            <a:pPr algn="l">
              <a:buFont typeface="Arial" panose="020B0604020202020204" pitchFamily="34" charset="0"/>
              <a:buNone/>
            </a:pPr>
            <a:endParaRPr lang="en-US" b="0" i="0" dirty="0">
              <a:solidFill>
                <a:srgbClr val="333333"/>
              </a:solidFill>
              <a:effectLst/>
              <a:latin typeface="Georgia" panose="02040502050405020303" pitchFamily="18" charset="0"/>
            </a:endParaRPr>
          </a:p>
          <a:p>
            <a:pPr algn="l">
              <a:buFont typeface="Arial" panose="020B0604020202020204" pitchFamily="34" charset="0"/>
              <a:buNone/>
            </a:pPr>
            <a:endParaRPr lang="en-US" b="0" i="0" dirty="0">
              <a:solidFill>
                <a:srgbClr val="333333"/>
              </a:solidFill>
              <a:effectLst/>
              <a:latin typeface="Georgia" panose="02040502050405020303" pitchFamily="18" charset="0"/>
            </a:endParaRPr>
          </a:p>
          <a:p>
            <a:pPr algn="l">
              <a:buFont typeface="Arial" panose="020B0604020202020204" pitchFamily="34" charset="0"/>
              <a:buNone/>
            </a:pPr>
            <a:r>
              <a:rPr lang="en-US" dirty="0">
                <a:hlinkClick r:id="rId3"/>
              </a:rPr>
              <a:t>Be Smoke-free and Help Your Pets Live Longer, Healthier Lives | FDA</a:t>
            </a:r>
            <a:endParaRPr lang="en-US" dirty="0">
              <a:effectLst/>
            </a:endParaRPr>
          </a:p>
          <a:p>
            <a:pPr marL="0" marR="0" indent="0" defTabSz="45720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768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are e-cigarettes not safe for youth, they pose a significant environmental threat.</a:t>
            </a:r>
          </a:p>
          <a:p>
            <a:endParaRPr lang="en-US" dirty="0"/>
          </a:p>
          <a:p>
            <a:r>
              <a:rPr lang="en-US" dirty="0"/>
              <a:t>E-cigarette waste introduce plastic, nicotine salts, heavy metals, lead, mercury, and flammable lithium-ion batteries into waterways, soil, and to wildlife.</a:t>
            </a:r>
          </a:p>
          <a:p>
            <a:endParaRPr lang="en-US" dirty="0"/>
          </a:p>
          <a:p>
            <a:r>
              <a:rPr lang="en-US" dirty="0"/>
              <a:t>E-cigarette waste is not biodegradable and when left on the streets, eventually break down into microplastics and chemicals that flow into the storm drains to pollute waterways and wildlife. </a:t>
            </a:r>
          </a:p>
          <a:p>
            <a:endParaRPr lang="en-US" dirty="0"/>
          </a:p>
          <a:p>
            <a:r>
              <a:rPr lang="en-US" dirty="0"/>
              <a:t>Let’s watch the Truth Initiative’s® ad, Trash Talking Trash, on the impact e-cigarettes have on the environment. </a:t>
            </a:r>
            <a:r>
              <a:rPr lang="en-US" dirty="0">
                <a:hlinkClick r:id="rId3"/>
              </a:rPr>
              <a:t>Trash Talking Trash | truth (thetruth.com)</a:t>
            </a:r>
            <a:endParaRPr lang="en-US" dirty="0"/>
          </a:p>
          <a:p>
            <a:endParaRPr lang="en-US" dirty="0"/>
          </a:p>
          <a:p>
            <a:r>
              <a:rPr lang="en-US" dirty="0"/>
              <a:t>Resources:</a:t>
            </a:r>
          </a:p>
          <a:p>
            <a:endParaRPr lang="en-US" dirty="0"/>
          </a:p>
          <a:p>
            <a:r>
              <a:rPr lang="en-US" dirty="0"/>
              <a:t>Truth Initiative®: </a:t>
            </a:r>
            <a:r>
              <a:rPr lang="en-US" dirty="0">
                <a:hlinkClick r:id="rId4"/>
              </a:rPr>
              <a:t>E-Cigarette-Waste-Report-FINAL-042821.pdf (truthinitiative.org)</a:t>
            </a:r>
            <a:endParaRPr lang="en-US" dirty="0"/>
          </a:p>
          <a:p>
            <a:r>
              <a:rPr lang="en-US" dirty="0"/>
              <a:t>Public Health Law Center: </a:t>
            </a:r>
            <a:r>
              <a:rPr lang="en-US" dirty="0">
                <a:hlinkClick r:id="rId5"/>
              </a:rPr>
              <a:t>Commerical-Tobacco-Health-and-the-Environment.pdf (publichealthlawcenter.org)</a:t>
            </a:r>
            <a:endParaRPr lang="en-US" dirty="0"/>
          </a:p>
          <a:p>
            <a:r>
              <a:rPr lang="en-US" dirty="0"/>
              <a:t>Food and Drug </a:t>
            </a:r>
            <a:r>
              <a:rPr lang="en-US"/>
              <a:t>Administration: </a:t>
            </a:r>
            <a:r>
              <a:rPr lang="en-US">
                <a:hlinkClick r:id="rId6"/>
              </a:rPr>
              <a:t>Tips for Safe Disposal of E-Cigarettes and Nicotine Waste (hhs.gov)</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97B941-967F-4308-B253-F22E97F2B7DE}" type="slidenum">
              <a:rPr lang="en-US" smtClean="0"/>
              <a:t>23</a:t>
            </a:fld>
            <a:endParaRPr lang="en-US"/>
          </a:p>
        </p:txBody>
      </p:sp>
    </p:spTree>
    <p:extLst>
      <p:ext uri="{BB962C8B-B14F-4D97-AF65-F5344CB8AC3E}">
        <p14:creationId xmlns:p14="http://schemas.microsoft.com/office/powerpoint/2010/main" val="1541709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So what leads to e-cigarette use among youth? </a:t>
            </a:r>
          </a:p>
        </p:txBody>
      </p:sp>
      <p:sp>
        <p:nvSpPr>
          <p:cNvPr id="4" name="Slide Number Placeholder 3"/>
          <p:cNvSpPr>
            <a:spLocks noGrp="1"/>
          </p:cNvSpPr>
          <p:nvPr>
            <p:ph type="sldNum" sz="quarter" idx="10"/>
          </p:nvPr>
        </p:nvSpPr>
        <p:spPr/>
        <p:txBody>
          <a:bodyPr/>
          <a:lstStyle/>
          <a:p>
            <a:fld id="{B897B941-967F-4308-B253-F22E97F2B7DE}" type="slidenum">
              <a:rPr lang="en-US" smtClean="0"/>
              <a:t>24</a:t>
            </a:fld>
            <a:endParaRPr lang="en-US"/>
          </a:p>
        </p:txBody>
      </p:sp>
    </p:spTree>
    <p:extLst>
      <p:ext uri="{BB962C8B-B14F-4D97-AF65-F5344CB8AC3E}">
        <p14:creationId xmlns:p14="http://schemas.microsoft.com/office/powerpoint/2010/main" val="165880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ckwell" panose="02060603020205020403" pitchFamily="18" charset="0"/>
              </a:rPr>
              <a:t>Youth are exposed to e-cigarette advertising.</a:t>
            </a:r>
          </a:p>
          <a:p>
            <a:endParaRPr lang="en-US" b="0" dirty="0"/>
          </a:p>
          <a:p>
            <a:r>
              <a:rPr lang="en-US" b="0" baseline="0" dirty="0"/>
              <a:t>And these messages come in many different forms, whether it’s store signs, television ads, movies, the Internet, social media ads, magazines with cool images, or newspapers….it’s all around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0" baseline="0" dirty="0"/>
              <a:t>And big tobacco is one of the main contributors. They spent $8.2 billion in the year 2019 on marketing their products. </a:t>
            </a:r>
            <a:r>
              <a:rPr lang="en-US" dirty="0">
                <a:hlinkClick r:id="rId3"/>
              </a:rPr>
              <a:t>Costs and Expenditures (cdc.gov)</a:t>
            </a:r>
            <a:endParaRPr lang="en-US" b="0" baseline="0" dirty="0"/>
          </a:p>
          <a:p>
            <a:endParaRPr lang="en-US" b="0" baseline="0" dirty="0"/>
          </a:p>
          <a:p>
            <a:r>
              <a:rPr lang="en-US" b="0" baseline="0" dirty="0"/>
              <a:t>E-cigarette ads reach nearly 4 in 5 middle and high school students, and youth exposure to these ads has increased in recent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ckwell" panose="02060603020205020403" pitchFamily="18" charset="0"/>
              </a:rPr>
              <a:t>E-cigarette companies are targeting young people and making a lot of money off it. </a:t>
            </a:r>
          </a:p>
          <a:p>
            <a:endParaRPr lang="en-US" sz="1200" b="0" dirty="0"/>
          </a:p>
          <a:p>
            <a:r>
              <a:rPr lang="en-US" sz="1200" b="0" dirty="0"/>
              <a:t>Here are a few examples</a:t>
            </a:r>
            <a:r>
              <a:rPr lang="en-US" sz="1200" b="0" baseline="0" dirty="0"/>
              <a:t> of how they are doing it. </a:t>
            </a:r>
          </a:p>
          <a:p>
            <a:endParaRPr lang="en-US" sz="1200" b="0" dirty="0"/>
          </a:p>
          <a:p>
            <a:r>
              <a:rPr lang="en-US" sz="1200" b="0" dirty="0"/>
              <a:t>E</a:t>
            </a:r>
            <a:r>
              <a:rPr lang="en-US" sz="1200" b="0" baseline="0" dirty="0"/>
              <a:t>-cigarette marketing ads are using t</a:t>
            </a:r>
            <a:r>
              <a:rPr lang="en-US" sz="1200" dirty="0">
                <a:solidFill>
                  <a:schemeClr val="bg1"/>
                </a:solidFill>
              </a:rPr>
              <a:t>hemes</a:t>
            </a:r>
            <a:r>
              <a:rPr lang="en-US" sz="1200" baseline="0" dirty="0">
                <a:solidFill>
                  <a:schemeClr val="bg1"/>
                </a:solidFill>
              </a:rPr>
              <a:t> including</a:t>
            </a:r>
            <a:r>
              <a:rPr lang="en-US" sz="1200" dirty="0">
                <a:solidFill>
                  <a:schemeClr val="bg1"/>
                </a:solidFill>
              </a:rPr>
              <a:t> sexual content</a:t>
            </a:r>
            <a:r>
              <a:rPr lang="en-US" sz="1200" baseline="0" dirty="0">
                <a:solidFill>
                  <a:schemeClr val="bg1"/>
                </a:solidFill>
              </a:rPr>
              <a:t>, independence, rebellion, and celebrity figures to appeal to youth and young adults. </a:t>
            </a:r>
          </a:p>
          <a:p>
            <a:endParaRPr lang="en-US" sz="1200" baseline="0" dirty="0">
              <a:solidFill>
                <a:schemeClr val="bg1"/>
              </a:solidFill>
            </a:endParaRP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ckwell" panose="02060603020205020403" pitchFamily="18" charset="0"/>
            </a:endParaRPr>
          </a:p>
          <a:p>
            <a:endParaRPr lang="en-US" b="0"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B453B-070D-4E49-AF1F-950E716E1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6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In</a:t>
            </a:r>
            <a:r>
              <a:rPr lang="en-US" baseline="0" dirty="0">
                <a:solidFill>
                  <a:schemeClr val="bg1"/>
                </a:solidFill>
              </a:rPr>
              <a:t> addition to advertising, we also know that flavors influence youth use. </a:t>
            </a:r>
          </a:p>
          <a:p>
            <a:endParaRPr lang="en-US" dirty="0">
              <a:solidFill>
                <a:schemeClr val="bg1"/>
              </a:solidFill>
            </a:endParaRPr>
          </a:p>
          <a:p>
            <a:r>
              <a:rPr lang="en-US" baseline="0" dirty="0">
                <a:solidFill>
                  <a:schemeClr val="bg1"/>
                </a:solidFill>
              </a:rPr>
              <a:t>Most youth who use e-cigarettes are doing so because of the appeal of flavors. And very few of them don’t use flavors. </a:t>
            </a:r>
          </a:p>
          <a:p>
            <a:endParaRPr lang="en-US"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Among youth who currently used e-cigarettes in 2022, 84.9% used flavored e-cigarettes including 85.5% of high school and 81.5% of middle school users. Overall, the most commonly used flavor types were fruit; candy, desserts, or other sweets; mint; and menthol. </a:t>
            </a:r>
            <a:endParaRPr lang="en-US" sz="1800" dirty="0">
              <a:effectLst/>
              <a:latin typeface="Times New Roman" panose="02020603050405020304" pitchFamily="18" charset="0"/>
              <a:ea typeface="Calibri" panose="020F0502020204030204" pitchFamily="34" charset="0"/>
            </a:endParaRPr>
          </a:p>
          <a:p>
            <a:endParaRPr lang="en-US" baseline="0" dirty="0">
              <a:solidFill>
                <a:schemeClr val="bg1"/>
              </a:solidFill>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26</a:t>
            </a:fld>
            <a:endParaRPr lang="en-US"/>
          </a:p>
        </p:txBody>
      </p:sp>
    </p:spTree>
    <p:extLst>
      <p:ext uri="{BB962C8B-B14F-4D97-AF65-F5344CB8AC3E}">
        <p14:creationId xmlns:p14="http://schemas.microsoft.com/office/powerpoint/2010/main" val="1064466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Let’s do another knowledge check: True or False: </a:t>
            </a:r>
            <a:r>
              <a:rPr lang="en-US" b="0" baseline="0" dirty="0">
                <a:solidFill>
                  <a:srgbClr val="1F497D"/>
                </a:solidFill>
                <a:latin typeface="Calibri" panose="020F0502020204030204" pitchFamily="34" charset="0"/>
              </a:rPr>
              <a:t>T</a:t>
            </a:r>
            <a:r>
              <a:rPr lang="en-US" dirty="0">
                <a:solidFill>
                  <a:srgbClr val="1F497D"/>
                </a:solidFill>
                <a:latin typeface="Calibri" panose="020F0502020204030204" pitchFamily="34" charset="0"/>
                <a:ea typeface="Calibri" panose="020F0502020204030204" pitchFamily="34" charset="0"/>
              </a:rPr>
              <a:t>he tobacco industry is in the e-cigarette game. </a:t>
            </a:r>
            <a:endParaRPr lang="en-US" b="0" baseline="0" dirty="0"/>
          </a:p>
        </p:txBody>
      </p:sp>
      <p:sp>
        <p:nvSpPr>
          <p:cNvPr id="4" name="Slide Number Placeholder 3"/>
          <p:cNvSpPr>
            <a:spLocks noGrp="1"/>
          </p:cNvSpPr>
          <p:nvPr>
            <p:ph type="sldNum" sz="quarter" idx="10"/>
          </p:nvPr>
        </p:nvSpPr>
        <p:spPr/>
        <p:txBody>
          <a:bodyPr/>
          <a:lstStyle/>
          <a:p>
            <a:fld id="{B897B941-967F-4308-B253-F22E97F2B7DE}" type="slidenum">
              <a:rPr lang="en-US" smtClean="0"/>
              <a:t>27</a:t>
            </a:fld>
            <a:endParaRPr lang="en-US"/>
          </a:p>
        </p:txBody>
      </p:sp>
    </p:spTree>
    <p:extLst>
      <p:ext uri="{BB962C8B-B14F-4D97-AF65-F5344CB8AC3E}">
        <p14:creationId xmlns:p14="http://schemas.microsoft.com/office/powerpoint/2010/main" val="2735887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answer is False. </a:t>
            </a:r>
          </a:p>
          <a:p>
            <a:r>
              <a:rPr lang="en-US" b="0" baseline="0" dirty="0"/>
              <a:t> </a:t>
            </a:r>
          </a:p>
          <a:p>
            <a:r>
              <a:rPr lang="en-US" b="0" baseline="0" dirty="0"/>
              <a:t>The Food and Drug Administration (FDA) has the authority to regulate all tobacco products, including e-cigarettes. As of May 2023, the FDA has authorized 23 tobacco-flavored e-cigarette products and devices, which are the only e-cigarettes that currently may be lawfully sold or distributed in the U.S. </a:t>
            </a:r>
          </a:p>
          <a:p>
            <a:r>
              <a:rPr lang="en-US" dirty="0">
                <a:hlinkClick r:id="rId3"/>
              </a:rPr>
              <a:t>FDA Denies Marketing of 250+ Flavored and Tobacco-Flavored E-Liquids | FDA</a:t>
            </a:r>
            <a:endParaRPr lang="en-US" b="0" baseline="0" dirty="0"/>
          </a:p>
        </p:txBody>
      </p:sp>
      <p:sp>
        <p:nvSpPr>
          <p:cNvPr id="4" name="Slide Number Placeholder 3"/>
          <p:cNvSpPr>
            <a:spLocks noGrp="1"/>
          </p:cNvSpPr>
          <p:nvPr>
            <p:ph type="sldNum" sz="quarter" idx="10"/>
          </p:nvPr>
        </p:nvSpPr>
        <p:spPr/>
        <p:txBody>
          <a:bodyPr/>
          <a:lstStyle/>
          <a:p>
            <a:fld id="{B897B941-967F-4308-B253-F22E97F2B7DE}" type="slidenum">
              <a:rPr lang="en-US" smtClean="0"/>
              <a:t>28</a:t>
            </a:fld>
            <a:endParaRPr lang="en-US"/>
          </a:p>
        </p:txBody>
      </p:sp>
    </p:spTree>
    <p:extLst>
      <p:ext uri="{BB962C8B-B14F-4D97-AF65-F5344CB8AC3E}">
        <p14:creationId xmlns:p14="http://schemas.microsoft.com/office/powerpoint/2010/main" val="341965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 typeface="Arial" charset="0"/>
              <a:buNone/>
              <a:tabLst/>
              <a:defRPr/>
            </a:pPr>
            <a:r>
              <a:rPr lang="en-US" i="0" baseline="0" dirty="0"/>
              <a:t>In order to purchase e-cigarettes, you must be 21 years old. It is illegal for retailers to sell any tobacco products to anyone under 21. </a:t>
            </a:r>
          </a:p>
          <a:p>
            <a:pPr marL="0" marR="0" indent="0" defTabSz="457200" eaLnBrk="1" fontAlgn="auto" latinLnBrk="0" hangingPunct="1">
              <a:lnSpc>
                <a:spcPct val="100000"/>
              </a:lnSpc>
              <a:spcBef>
                <a:spcPts val="0"/>
              </a:spcBef>
              <a:spcAft>
                <a:spcPts val="0"/>
              </a:spcAft>
              <a:buClrTx/>
              <a:buSzTx/>
              <a:buFont typeface="Arial" charset="0"/>
              <a:buNone/>
              <a:tabLst/>
              <a:defRPr/>
            </a:pPr>
            <a:endParaRPr lang="en-US" i="0" baseline="0" dirty="0"/>
          </a:p>
          <a:p>
            <a:pPr marL="0" marR="0" indent="0" defTabSz="457200" eaLnBrk="1" fontAlgn="auto" latinLnBrk="0" hangingPunct="1">
              <a:lnSpc>
                <a:spcPct val="100000"/>
              </a:lnSpc>
              <a:spcBef>
                <a:spcPts val="0"/>
              </a:spcBef>
              <a:spcAft>
                <a:spcPts val="0"/>
              </a:spcAft>
              <a:buClrTx/>
              <a:buSzTx/>
              <a:buFont typeface="Arial" charset="0"/>
              <a:buNone/>
              <a:tabLst/>
              <a:defRPr/>
            </a:pPr>
            <a:r>
              <a:rPr lang="en-US" dirty="0">
                <a:hlinkClick r:id="rId3"/>
              </a:rPr>
              <a:t>Tobacco 21 | FDA</a:t>
            </a:r>
            <a:endParaRPr lang="en-US" i="0" baseline="0" dirty="0"/>
          </a:p>
        </p:txBody>
      </p:sp>
      <p:sp>
        <p:nvSpPr>
          <p:cNvPr id="4" name="Slide Number Placeholder 3"/>
          <p:cNvSpPr>
            <a:spLocks noGrp="1"/>
          </p:cNvSpPr>
          <p:nvPr>
            <p:ph type="sldNum" sz="quarter" idx="10"/>
          </p:nvPr>
        </p:nvSpPr>
        <p:spPr/>
        <p:txBody>
          <a:bodyPr/>
          <a:lstStyle/>
          <a:p>
            <a:fld id="{B897B941-967F-4308-B253-F22E97F2B7DE}" type="slidenum">
              <a:rPr lang="en-US" smtClean="0"/>
              <a:t>29</a:t>
            </a:fld>
            <a:endParaRPr lang="en-US"/>
          </a:p>
        </p:txBody>
      </p:sp>
    </p:spTree>
    <p:extLst>
      <p:ext uri="{BB962C8B-B14F-4D97-AF65-F5344CB8AC3E}">
        <p14:creationId xmlns:p14="http://schemas.microsoft.com/office/powerpoint/2010/main" val="392176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FALSE. All e-cigarettes</a:t>
            </a:r>
            <a:r>
              <a:rPr lang="en-US" b="0" baseline="0" dirty="0"/>
              <a:t> or vapes are unsafe for youth. We’ll talk about why today. </a:t>
            </a:r>
          </a:p>
        </p:txBody>
      </p:sp>
      <p:sp>
        <p:nvSpPr>
          <p:cNvPr id="4" name="Slide Number Placeholder 3"/>
          <p:cNvSpPr>
            <a:spLocks noGrp="1"/>
          </p:cNvSpPr>
          <p:nvPr>
            <p:ph type="sldNum" sz="quarter" idx="10"/>
          </p:nvPr>
        </p:nvSpPr>
        <p:spPr/>
        <p:txBody>
          <a:bodyPr/>
          <a:lstStyle/>
          <a:p>
            <a:fld id="{B897B941-967F-4308-B253-F22E97F2B7DE}" type="slidenum">
              <a:rPr lang="en-US" smtClean="0"/>
              <a:t>3</a:t>
            </a:fld>
            <a:endParaRPr lang="en-US" dirty="0"/>
          </a:p>
        </p:txBody>
      </p:sp>
    </p:spTree>
    <p:extLst>
      <p:ext uri="{BB962C8B-B14F-4D97-AF65-F5344CB8AC3E}">
        <p14:creationId xmlns:p14="http://schemas.microsoft.com/office/powerpoint/2010/main" val="2691008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So</a:t>
            </a:r>
            <a:r>
              <a:rPr lang="en-US" sz="1200" kern="1200" baseline="0">
                <a:solidFill>
                  <a:schemeClr val="tx1"/>
                </a:solidFill>
                <a:latin typeface="+mn-lt"/>
                <a:ea typeface="+mn-ea"/>
                <a:cs typeface="+mn-cs"/>
              </a:rPr>
              <a:t>, finally, what can you do about the problem of e-cigarettes?</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30</a:t>
            </a:fld>
            <a:endParaRPr lang="en-US"/>
          </a:p>
        </p:txBody>
      </p:sp>
    </p:spTree>
    <p:extLst>
      <p:ext uri="{BB962C8B-B14F-4D97-AF65-F5344CB8AC3E}">
        <p14:creationId xmlns:p14="http://schemas.microsoft.com/office/powerpoint/2010/main" val="4058354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60"/>
              </a:spcAft>
            </a:pPr>
            <a:r>
              <a:rPr lang="en-US" dirty="0">
                <a:latin typeface="Rockwell" panose="02060603020205020403" pitchFamily="18" charset="0"/>
              </a:rPr>
              <a:t>Does your school have a tobacco-free policy that does not allow any tobacco products, including e-cigarettes, on school grounds? If not, engage friends and teachers in discussions about the risks of all forms of tobacco use, including e-cigarettes to ensure students and staff have a safe learning and work environment. </a:t>
            </a:r>
          </a:p>
          <a:p>
            <a:pPr>
              <a:spcAft>
                <a:spcPts val="360"/>
              </a:spcAft>
            </a:pPr>
            <a:endParaRPr lang="en-US" dirty="0">
              <a:latin typeface="Rockwell" panose="02060603020205020403" pitchFamily="18" charset="0"/>
            </a:endParaRPr>
          </a:p>
          <a:p>
            <a:pPr>
              <a:spcAft>
                <a:spcPts val="360"/>
              </a:spcAft>
            </a:pPr>
            <a:r>
              <a:rPr lang="en-US" dirty="0">
                <a:latin typeface="Rockwell" panose="02060603020205020403" pitchFamily="18" charset="0"/>
              </a:rPr>
              <a:t>For free communication materials visit: </a:t>
            </a:r>
            <a:r>
              <a:rPr lang="en-US" dirty="0">
                <a:hlinkClick r:id="rId3"/>
              </a:rPr>
              <a:t>Media Campaign Resource Center (MCRC) Campaign: Protecting Young People from E-cigarettes (cdc.gov)</a:t>
            </a:r>
            <a:r>
              <a:rPr lang="en-US" dirty="0"/>
              <a:t>.</a:t>
            </a:r>
          </a:p>
        </p:txBody>
      </p:sp>
      <p:sp>
        <p:nvSpPr>
          <p:cNvPr id="4" name="Slide Number Placeholder 3"/>
          <p:cNvSpPr>
            <a:spLocks noGrp="1"/>
          </p:cNvSpPr>
          <p:nvPr>
            <p:ph type="sldNum" sz="quarter" idx="10"/>
          </p:nvPr>
        </p:nvSpPr>
        <p:spPr/>
        <p:txBody>
          <a:bodyPr/>
          <a:lstStyle/>
          <a:p>
            <a:fld id="{B897B941-967F-4308-B253-F22E97F2B7DE}" type="slidenum">
              <a:rPr lang="en-US" smtClean="0"/>
              <a:t>31</a:t>
            </a:fld>
            <a:endParaRPr lang="en-US"/>
          </a:p>
        </p:txBody>
      </p:sp>
    </p:spTree>
    <p:extLst>
      <p:ext uri="{BB962C8B-B14F-4D97-AF65-F5344CB8AC3E}">
        <p14:creationId xmlns:p14="http://schemas.microsoft.com/office/powerpoint/2010/main" val="2314090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or someone you know is struggling to quit using e-cigarettes, free resources are available. Visit </a:t>
            </a:r>
            <a:r>
              <a:rPr lang="en-US" dirty="0">
                <a:hlinkClick r:id="rId3"/>
              </a:rPr>
              <a:t>Quit Vaping | Smokefree Teen</a:t>
            </a:r>
            <a:r>
              <a:rPr lang="en-US" dirty="0"/>
              <a:t> or </a:t>
            </a:r>
            <a:r>
              <a:rPr lang="en-US" dirty="0">
                <a:hlinkClick r:id="rId4"/>
              </a:rPr>
              <a:t>This is Quitting (truthinitiative.org)</a:t>
            </a:r>
            <a:r>
              <a:rPr lang="en-US" dirty="0"/>
              <a:t> to learn more. You can always talk with your doctor. </a:t>
            </a:r>
          </a:p>
          <a:p>
            <a:endParaRPr lang="en-US" dirty="0"/>
          </a:p>
          <a:p>
            <a:r>
              <a:rPr lang="en-US" dirty="0"/>
              <a:t>Video link: </a:t>
            </a:r>
            <a:r>
              <a:rPr lang="en-US" dirty="0">
                <a:hlinkClick r:id="rId5"/>
              </a:rPr>
              <a:t>My Vaping Mistake: How it impacted my sports performance | </a:t>
            </a:r>
            <a:r>
              <a:rPr lang="en-US" dirty="0" err="1">
                <a:hlinkClick r:id="rId5"/>
              </a:rPr>
              <a:t>AwesomenessTV</a:t>
            </a:r>
            <a:r>
              <a:rPr lang="en-US" dirty="0">
                <a:hlinkClick r:id="rId5"/>
              </a:rPr>
              <a:t> - YouTube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234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the most important takeaway from this</a:t>
            </a:r>
            <a:r>
              <a:rPr lang="en-US" baseline="0" dirty="0"/>
              <a:t> presentation. </a:t>
            </a:r>
          </a:p>
          <a:p>
            <a:endParaRPr lang="en-US" baseline="0" dirty="0"/>
          </a:p>
          <a:p>
            <a:r>
              <a:rPr lang="en-US" baseline="0" dirty="0"/>
              <a:t>There is no safe tobacco product, including e-cigarettes. </a:t>
            </a:r>
          </a:p>
          <a:p>
            <a:endParaRPr lang="en-US" dirty="0"/>
          </a:p>
        </p:txBody>
      </p:sp>
      <p:sp>
        <p:nvSpPr>
          <p:cNvPr id="4" name="Slide Number Placeholder 3"/>
          <p:cNvSpPr>
            <a:spLocks noGrp="1"/>
          </p:cNvSpPr>
          <p:nvPr>
            <p:ph type="sldNum" sz="quarter" idx="5"/>
          </p:nvPr>
        </p:nvSpPr>
        <p:spPr/>
        <p:txBody>
          <a:bodyPr/>
          <a:lstStyle/>
          <a:p>
            <a:fld id="{B897B941-967F-4308-B253-F22E97F2B7DE}" type="slidenum">
              <a:rPr lang="en-US" smtClean="0"/>
              <a:t>33</a:t>
            </a:fld>
            <a:endParaRPr lang="en-US"/>
          </a:p>
        </p:txBody>
      </p:sp>
    </p:spTree>
    <p:extLst>
      <p:ext uri="{BB962C8B-B14F-4D97-AF65-F5344CB8AC3E}">
        <p14:creationId xmlns:p14="http://schemas.microsoft.com/office/powerpoint/2010/main" val="13967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278">
              <a:defRPr/>
            </a:pPr>
            <a:r>
              <a:rPr lang="en-US" sz="1200" b="0" kern="1200" dirty="0">
                <a:solidFill>
                  <a:schemeClr val="tx1"/>
                </a:solidFill>
                <a:latin typeface="+mn-lt"/>
                <a:ea typeface="+mn-ea"/>
                <a:cs typeface="+mn-cs"/>
              </a:rPr>
              <a:t>Today’s presentation</a:t>
            </a:r>
            <a:r>
              <a:rPr lang="en-US" sz="1200" b="0" kern="1200" baseline="0" dirty="0">
                <a:solidFill>
                  <a:schemeClr val="tx1"/>
                </a:solidFill>
                <a:latin typeface="+mn-lt"/>
                <a:ea typeface="+mn-ea"/>
                <a:cs typeface="+mn-cs"/>
              </a:rPr>
              <a:t> will cover 4 main topics.</a:t>
            </a:r>
          </a:p>
          <a:p>
            <a:pPr defTabSz="941278">
              <a:defRPr/>
            </a:pPr>
            <a:endParaRPr lang="en-US" sz="1200" b="0" kern="1200" baseline="0" dirty="0">
              <a:solidFill>
                <a:schemeClr val="tx1"/>
              </a:solidFill>
              <a:latin typeface="+mn-lt"/>
              <a:ea typeface="+mn-ea"/>
              <a:cs typeface="+mn-cs"/>
            </a:endParaRPr>
          </a:p>
          <a:p>
            <a:pPr defTabSz="941278">
              <a:defRPr/>
            </a:pPr>
            <a:r>
              <a:rPr lang="en-US" sz="1200" b="0" kern="1200" baseline="0" dirty="0">
                <a:solidFill>
                  <a:schemeClr val="tx1"/>
                </a:solidFill>
                <a:latin typeface="+mn-lt"/>
                <a:ea typeface="+mn-ea"/>
                <a:cs typeface="+mn-cs"/>
              </a:rPr>
              <a:t>First, we’ll talk about what e-cigarettes or vapes are. </a:t>
            </a:r>
          </a:p>
          <a:p>
            <a:pPr defTabSz="941278">
              <a:defRPr/>
            </a:pPr>
            <a:r>
              <a:rPr lang="en-US" sz="1200" b="0" kern="1200" baseline="0" dirty="0">
                <a:solidFill>
                  <a:schemeClr val="tx1"/>
                </a:solidFill>
                <a:latin typeface="+mn-lt"/>
                <a:ea typeface="+mn-ea"/>
                <a:cs typeface="+mn-cs"/>
              </a:rPr>
              <a:t>Next, we’ll talk about why they are dangerous to youth.</a:t>
            </a:r>
          </a:p>
          <a:p>
            <a:pPr defTabSz="941278">
              <a:defRPr/>
            </a:pPr>
            <a:r>
              <a:rPr lang="en-US" sz="1200" b="0" kern="1200" baseline="0" dirty="0">
                <a:solidFill>
                  <a:schemeClr val="tx1"/>
                </a:solidFill>
                <a:latin typeface="+mn-lt"/>
                <a:ea typeface="+mn-ea"/>
                <a:cs typeface="+mn-cs"/>
              </a:rPr>
              <a:t>Then, we’ll look at the factors that lead to youth e-cigarette use in the first place.</a:t>
            </a:r>
          </a:p>
          <a:p>
            <a:pPr defTabSz="941278">
              <a:defRPr/>
            </a:pPr>
            <a:r>
              <a:rPr lang="en-US" sz="1200" b="0" kern="1200" baseline="0" dirty="0">
                <a:solidFill>
                  <a:schemeClr val="tx1"/>
                </a:solidFill>
                <a:latin typeface="+mn-lt"/>
                <a:ea typeface="+mn-ea"/>
                <a:cs typeface="+mn-cs"/>
              </a:rPr>
              <a:t>Finally, we’ll talk about what you can do to address the urgent public health issue of youth e-cigarette use. </a:t>
            </a:r>
          </a:p>
          <a:p>
            <a:pPr marL="0" indent="0" defTabSz="941278">
              <a:buFontTx/>
              <a:buNone/>
              <a:defRPr/>
            </a:pPr>
            <a:endParaRPr lang="en-US" sz="1200" b="0" kern="1200" baseline="0" dirty="0">
              <a:solidFill>
                <a:schemeClr val="tx1"/>
              </a:solidFill>
              <a:latin typeface="+mn-lt"/>
              <a:ea typeface="+mn-ea"/>
              <a:cs typeface="+mn-cs"/>
            </a:endParaRPr>
          </a:p>
          <a:p>
            <a:pPr marL="0" indent="0" defTabSz="941278">
              <a:buFontTx/>
              <a:buNone/>
              <a:defRPr/>
            </a:pPr>
            <a:r>
              <a:rPr lang="en-US" sz="1200" b="0" kern="1200" baseline="0" dirty="0">
                <a:solidFill>
                  <a:schemeClr val="tx1"/>
                </a:solidFill>
                <a:latin typeface="+mn-lt"/>
                <a:ea typeface="+mn-ea"/>
                <a:cs typeface="+mn-cs"/>
              </a:rPr>
              <a:t>Let’s start with,</a:t>
            </a:r>
            <a:r>
              <a:rPr lang="en-US" sz="1200" b="0" kern="1200" dirty="0">
                <a:solidFill>
                  <a:schemeClr val="tx1"/>
                </a:solidFill>
                <a:latin typeface="+mn-lt"/>
                <a:ea typeface="+mn-ea"/>
                <a:cs typeface="+mn-cs"/>
              </a:rPr>
              <a:t> What is an e-cigarette or vape?</a:t>
            </a:r>
          </a:p>
        </p:txBody>
      </p:sp>
      <p:sp>
        <p:nvSpPr>
          <p:cNvPr id="4" name="Slide Number Placeholder 3"/>
          <p:cNvSpPr>
            <a:spLocks noGrp="1"/>
          </p:cNvSpPr>
          <p:nvPr>
            <p:ph type="sldNum" sz="quarter" idx="10"/>
          </p:nvPr>
        </p:nvSpPr>
        <p:spPr/>
        <p:txBody>
          <a:bodyPr/>
          <a:lstStyle/>
          <a:p>
            <a:fld id="{B897B941-967F-4308-B253-F22E97F2B7DE}" type="slidenum">
              <a:rPr lang="en-US" smtClean="0"/>
              <a:t>4</a:t>
            </a:fld>
            <a:endParaRPr lang="en-US" dirty="0"/>
          </a:p>
        </p:txBody>
      </p:sp>
    </p:spTree>
    <p:extLst>
      <p:ext uri="{BB962C8B-B14F-4D97-AF65-F5344CB8AC3E}">
        <p14:creationId xmlns:p14="http://schemas.microsoft.com/office/powerpoint/2010/main" val="130024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E-cigarettes are known by many different names. You’ve probably heard them called “vapes,” “vape pens”,  “e-cigs” or just “JUUL.” There are also newer products on the market, such as “Elf Bar.” So, no matter what you call it, it’s an e-cigarette.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For more information on different types of e-cigarettes read this guide: </a:t>
            </a:r>
            <a:r>
              <a:rPr lang="en-US" dirty="0">
                <a:hlinkClick r:id="rId3"/>
              </a:rPr>
              <a:t>E-Cigarette, or Vaping, Products Visual Dictionary (cdc.gov)</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897B941-967F-4308-B253-F22E97F2B7DE}" type="slidenum">
              <a:rPr lang="en-US" smtClean="0"/>
              <a:t>5</a:t>
            </a:fld>
            <a:endParaRPr lang="en-US" dirty="0"/>
          </a:p>
        </p:txBody>
      </p:sp>
    </p:spTree>
    <p:extLst>
      <p:ext uri="{BB962C8B-B14F-4D97-AF65-F5344CB8AC3E}">
        <p14:creationId xmlns:p14="http://schemas.microsoft.com/office/powerpoint/2010/main" val="1397701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ckwell" panose="02060603020205020403" pitchFamily="18" charset="0"/>
              </a:rPr>
              <a:t>E-cigarettes are devices that heat liquids containing nicotine or other drugs, such as marijuana, into an aerosol that the user inhales. </a:t>
            </a:r>
            <a:r>
              <a:rPr lang="en-US" dirty="0">
                <a:hlinkClick r:id="rId3"/>
              </a:rPr>
              <a:t>E-Cigarette Use Among Youth and Young Adults: A Report of the Surgeon General (cdc.gov)</a:t>
            </a:r>
            <a:endParaRPr lang="en-US" b="0" i="0" dirty="0">
              <a:solidFill>
                <a:srgbClr val="222222"/>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solidFill>
                  <a:prstClr val="white"/>
                </a:solidFill>
                <a:latin typeface="Rockwell" panose="02060603020205020403" pitchFamily="18" charset="0"/>
              </a:rPr>
            </a:br>
            <a:endParaRPr lang="en-US" dirty="0">
              <a:solidFill>
                <a:prstClr val="white"/>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Open Sans" panose="020B0606030504020204" pitchFamily="34" charset="0"/>
              </a:rPr>
              <a:t>An aerosol is a suspension of fine solid or liquid particles in gas. </a:t>
            </a:r>
            <a:r>
              <a:rPr lang="en-US" dirty="0">
                <a:hlinkClick r:id="rId4"/>
              </a:rPr>
              <a:t>Aerosol Definition &amp; Meaning - Merriam-Webster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E-cigarettes come in lots of different shapes.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Some e-cigarettes look like regular tobacco products, such as cigarettes. But in recent</a:t>
            </a:r>
            <a:r>
              <a:rPr lang="en-US" baseline="0" dirty="0">
                <a:effectLst/>
              </a:rPr>
              <a:t> years, we’ve seen e-cigarettes that look like other things, including </a:t>
            </a:r>
            <a:r>
              <a:rPr lang="en-US" dirty="0">
                <a:effectLst/>
              </a:rPr>
              <a:t>USB flash drives, pens, and other everyday items. Puff Bar, </a:t>
            </a:r>
            <a:r>
              <a:rPr lang="en-US" dirty="0" err="1">
                <a:effectLst/>
              </a:rPr>
              <a:t>Vuse</a:t>
            </a:r>
            <a:r>
              <a:rPr lang="en-US" dirty="0">
                <a:effectLst/>
              </a:rPr>
              <a:t>, JUUL, and SMOK are examples of common e-cigarettes</a:t>
            </a:r>
            <a:r>
              <a:rPr lang="en-US" baseline="0" dirty="0">
                <a:effectLst/>
              </a:rPr>
              <a:t> shaped like USB flash drives.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In 2022, the most common type of device used by middle and high school students was disposable e-cigarettes. </a:t>
            </a:r>
            <a:r>
              <a:rPr lang="en-US" dirty="0">
                <a:hlinkClick r:id="rId5"/>
              </a:rPr>
              <a:t>Notes from the Field: E-cigarette Use Among Middle and High School Students — United States, 2022 | MMWR (cdc.gov)</a:t>
            </a: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  </a:t>
            </a:r>
            <a:endParaRPr lang="en-US" b="0"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effectLst/>
              </a:rPr>
              <a:t>But regardless of what you call it, these are all </a:t>
            </a:r>
            <a:r>
              <a:rPr lang="en-US" b="0" baseline="0" dirty="0"/>
              <a:t>e-cigarettes and none of them are safe for young people to use. </a:t>
            </a:r>
          </a:p>
        </p:txBody>
      </p:sp>
      <p:sp>
        <p:nvSpPr>
          <p:cNvPr id="4" name="Slide Number Placeholder 3"/>
          <p:cNvSpPr>
            <a:spLocks noGrp="1"/>
          </p:cNvSpPr>
          <p:nvPr>
            <p:ph type="sldNum" sz="quarter" idx="10"/>
          </p:nvPr>
        </p:nvSpPr>
        <p:spPr/>
        <p:txBody>
          <a:bodyPr/>
          <a:lstStyle/>
          <a:p>
            <a:fld id="{B897B941-967F-4308-B253-F22E97F2B7DE}" type="slidenum">
              <a:rPr lang="en-US" smtClean="0"/>
              <a:t>6</a:t>
            </a:fld>
            <a:endParaRPr lang="en-US"/>
          </a:p>
        </p:txBody>
      </p:sp>
    </p:spTree>
    <p:extLst>
      <p:ext uri="{BB962C8B-B14F-4D97-AF65-F5344CB8AC3E}">
        <p14:creationId xmlns:p14="http://schemas.microsoft.com/office/powerpoint/2010/main" val="23784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Let’s do another knowledge check: True or False: E-cigarettes create a harmless water vapor. </a:t>
            </a:r>
          </a:p>
        </p:txBody>
      </p:sp>
      <p:sp>
        <p:nvSpPr>
          <p:cNvPr id="4" name="Slide Number Placeholder 3"/>
          <p:cNvSpPr>
            <a:spLocks noGrp="1"/>
          </p:cNvSpPr>
          <p:nvPr>
            <p:ph type="sldNum" sz="quarter" idx="10"/>
          </p:nvPr>
        </p:nvSpPr>
        <p:spPr/>
        <p:txBody>
          <a:bodyPr/>
          <a:lstStyle/>
          <a:p>
            <a:fld id="{B897B941-967F-4308-B253-F22E97F2B7DE}" type="slidenum">
              <a:rPr lang="en-US" smtClean="0"/>
              <a:t>7</a:t>
            </a:fld>
            <a:endParaRPr lang="en-US"/>
          </a:p>
        </p:txBody>
      </p:sp>
    </p:spTree>
    <p:extLst>
      <p:ext uri="{BB962C8B-B14F-4D97-AF65-F5344CB8AC3E}">
        <p14:creationId xmlns:p14="http://schemas.microsoft.com/office/powerpoint/2010/main" val="388172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answer is FALSE.</a:t>
            </a:r>
          </a:p>
          <a:p>
            <a:r>
              <a:rPr lang="en-US" b="0" baseline="0" dirty="0"/>
              <a:t> </a:t>
            </a:r>
            <a:endParaRPr lang="en-US" sz="1200" b="1" dirty="0">
              <a:latin typeface="Rockwell" panose="02060603020205020403" pitchFamily="18" charset="0"/>
            </a:endParaRPr>
          </a:p>
          <a:p>
            <a:pPr marL="0" indent="0">
              <a:buFont typeface="Arial" charset="0"/>
              <a:buNone/>
            </a:pPr>
            <a:r>
              <a:rPr lang="en-US" b="0" i="0" baseline="0" dirty="0"/>
              <a:t>E-cigarettes allow the user to exhale clouds that are not “harmless water vapor.”  </a:t>
            </a:r>
            <a:r>
              <a:rPr lang="en-US" sz="1200" b="0" dirty="0">
                <a:effectLst/>
              </a:rPr>
              <a:t>The tobacco industry prefers the term “vapor” because this implies it is harmless. But it is not harmless.</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0" dirty="0">
              <a:effectLst/>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0" dirty="0">
                <a:effectLst/>
              </a:rPr>
              <a:t>E-cigarettes create </a:t>
            </a:r>
            <a:r>
              <a:rPr lang="en-US" sz="1200" b="0" i="0" baseline="0" dirty="0">
                <a:effectLst/>
              </a:rPr>
              <a:t>a</a:t>
            </a:r>
            <a:r>
              <a:rPr lang="en-US" b="0" i="0" baseline="0" dirty="0"/>
              <a:t>n aerosol </a:t>
            </a:r>
            <a:r>
              <a:rPr lang="en-US" b="0" i="0" u="none" strike="noStrike" dirty="0">
                <a:effectLst/>
                <a:latin typeface="Lucida Grande"/>
                <a:ea typeface="Lucida Grande"/>
                <a:cs typeface="Lucida Grande"/>
                <a:sym typeface="Lucida Grande"/>
              </a:rPr>
              <a:t>that can be harmful to your health</a:t>
            </a:r>
            <a:r>
              <a:rPr lang="en-US" b="0" i="0" u="none" strike="noStrike" baseline="0" dirty="0">
                <a:effectLst/>
                <a:latin typeface="Lucida Grande"/>
                <a:ea typeface="Lucida Grande"/>
                <a:cs typeface="Lucida Grande"/>
                <a:sym typeface="Lucida Grande"/>
              </a:rPr>
              <a:t>. Examples of aerosols include cleaning products and cooking sprays.</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b="0" i="0" u="none" strike="noStrike" baseline="0" dirty="0">
              <a:effectLst/>
              <a:latin typeface="Lucida Grande"/>
              <a:sym typeface="Lucida Grande"/>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0" i="0" dirty="0">
                <a:solidFill>
                  <a:srgbClr val="212529"/>
                </a:solidFill>
                <a:effectLst/>
                <a:latin typeface="Open Sans" panose="020B0606030504020204" pitchFamily="34" charset="0"/>
              </a:rPr>
              <a:t>As a reminder, an aerosol is a suspension of fine solid or liquid particles in gas. </a:t>
            </a:r>
            <a:r>
              <a:rPr lang="en-US" dirty="0">
                <a:hlinkClick r:id="rId3"/>
              </a:rPr>
              <a:t>Aerosol Definition &amp; Meaning - Merriam-Webster</a:t>
            </a:r>
            <a:r>
              <a:rPr lang="en-US" dirty="0"/>
              <a:t>.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b="0" i="0" u="none" strike="noStrike" baseline="0" dirty="0">
              <a:effectLst/>
              <a:latin typeface="Lucida Grande"/>
              <a:sym typeface="Lucida Grande"/>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8</a:t>
            </a:fld>
            <a:endParaRPr lang="en-US"/>
          </a:p>
        </p:txBody>
      </p:sp>
    </p:spTree>
    <p:extLst>
      <p:ext uri="{BB962C8B-B14F-4D97-AF65-F5344CB8AC3E}">
        <p14:creationId xmlns:p14="http://schemas.microsoft.com/office/powerpoint/2010/main" val="336705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Besides nicotine, e-cigarette aerosol can contain cancer-causing chemicals, heavy metals, and ultrafine particles that can be inhaled deeply into the lungs and harm your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And even though e-cigarette aerosol generally contains fewer harmful chemicals than regular cigarettes, it does not mean it is safe. This applies to both people using e-cigarettes, as well as people who may be exposed to secondhand aerosol from other people using e-cigarettes.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effectLst/>
              <a:latin typeface="Lucida Grande"/>
              <a:sym typeface="Lucida Grande"/>
            </a:endParaRPr>
          </a:p>
          <a:p>
            <a:r>
              <a:rPr lang="en-US" b="0" i="0" u="none" strike="noStrike" dirty="0">
                <a:effectLst/>
                <a:latin typeface="Lucida Grande"/>
                <a:sym typeface="Lucida Grande"/>
              </a:rPr>
              <a:t>By th</a:t>
            </a:r>
            <a:r>
              <a:rPr lang="en-US" b="0" i="0" u="none" strike="noStrike" baseline="0" dirty="0">
                <a:effectLst/>
                <a:latin typeface="Lucida Grande"/>
                <a:sym typeface="Lucida Grande"/>
              </a:rPr>
              <a:t>e way, </a:t>
            </a:r>
            <a:r>
              <a:rPr lang="en-US" b="0" i="0" u="none" strike="noStrike" dirty="0">
                <a:effectLst/>
                <a:latin typeface="Lucida Grande"/>
                <a:sym typeface="Lucida Grande"/>
              </a:rPr>
              <a:t>those flavorings</a:t>
            </a:r>
            <a:r>
              <a:rPr lang="en-US" b="0" i="0" u="none" strike="noStrike" baseline="0" dirty="0">
                <a:effectLst/>
                <a:latin typeface="Lucida Grande"/>
                <a:sym typeface="Lucida Grande"/>
              </a:rPr>
              <a:t> in e-cigarettes are not safe either</a:t>
            </a:r>
            <a:r>
              <a:rPr lang="en-US" dirty="0"/>
              <a:t>. </a:t>
            </a:r>
            <a:r>
              <a:rPr lang="en-US" baseline="0" dirty="0"/>
              <a:t>The gut can handle a lot more than the lungs and </a:t>
            </a:r>
            <a:r>
              <a:rPr kumimoji="0" lang="en-US" sz="1200" b="0" i="0" u="none" strike="noStrike" kern="1200" cap="none" spc="0" normalizeH="0" baseline="0" noProof="0" dirty="0">
                <a:ln>
                  <a:noFill/>
                </a:ln>
                <a:solidFill>
                  <a:prstClr val="black"/>
                </a:solidFill>
                <a:effectLst/>
                <a:uLnTx/>
                <a:uFillTx/>
                <a:latin typeface="+mn-lt"/>
                <a:ea typeface="+mn-ea"/>
                <a:cs typeface="+mn-cs"/>
              </a:rPr>
              <a:t>flavorings in e-liquids or pods</a:t>
            </a:r>
            <a:r>
              <a:rPr lang="en-US" baseline="0" dirty="0"/>
              <a:t> is not safe when inhaled.  </a:t>
            </a:r>
          </a:p>
          <a:p>
            <a:endParaRPr lang="en-US" b="0" baseline="0" dirty="0"/>
          </a:p>
          <a:p>
            <a:r>
              <a:rPr lang="en-US" b="0" baseline="0" dirty="0"/>
              <a:t>Scientists are still working to understand more fully the health effects of e-cigarette content when they are heated and turned into an aerosol. </a:t>
            </a:r>
            <a:endParaRPr lang="en-US" b="0" dirty="0"/>
          </a:p>
        </p:txBody>
      </p:sp>
      <p:sp>
        <p:nvSpPr>
          <p:cNvPr id="4" name="Slide Number Placeholder 3"/>
          <p:cNvSpPr>
            <a:spLocks noGrp="1"/>
          </p:cNvSpPr>
          <p:nvPr>
            <p:ph type="sldNum" sz="quarter" idx="10"/>
          </p:nvPr>
        </p:nvSpPr>
        <p:spPr/>
        <p:txBody>
          <a:bodyPr/>
          <a:lstStyle/>
          <a:p>
            <a:fld id="{B897B941-967F-4308-B253-F22E97F2B7DE}" type="slidenum">
              <a:rPr lang="en-US" smtClean="0"/>
              <a:t>9</a:t>
            </a:fld>
            <a:endParaRPr lang="en-US"/>
          </a:p>
        </p:txBody>
      </p:sp>
    </p:spTree>
    <p:extLst>
      <p:ext uri="{BB962C8B-B14F-4D97-AF65-F5344CB8AC3E}">
        <p14:creationId xmlns:p14="http://schemas.microsoft.com/office/powerpoint/2010/main" val="193452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9/14/2023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3881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909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9/14/2023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52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7" name="Picture 6" descr="logos: United States Department of Health and Human Services (USDHHS), CDC (Centers for Disease Control and Prevention)&#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
        <p:nvSpPr>
          <p:cNvPr id="13" name="Text Placeholder 8">
            <a:extLst>
              <a:ext uri="{FF2B5EF4-FFF2-40B4-BE49-F238E27FC236}">
                <a16:creationId xmlns:a16="http://schemas.microsoft.com/office/drawing/2014/main" id="{75DA6F5A-D2A8-45D8-B510-6CE6EF59582F}"/>
              </a:ext>
            </a:extLst>
          </p:cNvPr>
          <p:cNvSpPr>
            <a:spLocks noGrp="1"/>
          </p:cNvSpPr>
          <p:nvPr>
            <p:ph type="body" sz="quarter" idx="13" hasCustomPrompt="1"/>
          </p:nvPr>
        </p:nvSpPr>
        <p:spPr>
          <a:xfrm>
            <a:off x="540792" y="5901221"/>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5" name="TextBox 14">
            <a:extLst>
              <a:ext uri="{FF2B5EF4-FFF2-40B4-BE49-F238E27FC236}">
                <a16:creationId xmlns:a16="http://schemas.microsoft.com/office/drawing/2014/main" id="{5D7693DE-3DAE-45E3-AD45-5D96616216FF}"/>
              </a:ext>
            </a:extLst>
          </p:cNvPr>
          <p:cNvSpPr txBox="1"/>
          <p:nvPr userDrawn="1"/>
        </p:nvSpPr>
        <p:spPr>
          <a:xfrm>
            <a:off x="540792" y="5142395"/>
            <a:ext cx="5814874" cy="6739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p:txBody>
      </p:sp>
      <p:sp>
        <p:nvSpPr>
          <p:cNvPr id="32"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1"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0"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9"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indent="0" algn="ctr">
              <a:buNone/>
              <a:defRPr>
                <a:solidFill>
                  <a:srgbClr val="FFFFFF"/>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3000" cap="all">
                <a:solidFill>
                  <a:schemeClr val="accent2"/>
                </a:solidFill>
                <a:latin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6000">
                <a:solidFill>
                  <a:schemeClr val="tx1"/>
                </a:solidFill>
                <a:latin typeface="Rockwell" panose="02060603020205020403" pitchFamily="18" charset="0"/>
              </a:defRPr>
            </a:lvl1pPr>
          </a:lstStyle>
          <a:p>
            <a:r>
              <a:rPr lang="en-US" dirty="0"/>
              <a:t>Click to edit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21" name="Picture 20" descr="logos: United States Department of Health and Human Services (USDHHS), CDC (Centers for Disease Control and Prevention)"/>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
        <p:nvSpPr>
          <p:cNvPr id="17" name="Text Placeholder 8">
            <a:extLst>
              <a:ext uri="{FF2B5EF4-FFF2-40B4-BE49-F238E27FC236}">
                <a16:creationId xmlns:a16="http://schemas.microsoft.com/office/drawing/2014/main" id="{4374D6F1-DC81-4A0E-AAF3-5B2CDDD10201}"/>
              </a:ext>
            </a:extLst>
          </p:cNvPr>
          <p:cNvSpPr>
            <a:spLocks noGrp="1"/>
          </p:cNvSpPr>
          <p:nvPr>
            <p:ph type="body" sz="quarter" idx="13" hasCustomPrompt="1"/>
          </p:nvPr>
        </p:nvSpPr>
        <p:spPr>
          <a:xfrm>
            <a:off x="545667" y="5916935"/>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8" name="TextBox 17">
            <a:extLst>
              <a:ext uri="{FF2B5EF4-FFF2-40B4-BE49-F238E27FC236}">
                <a16:creationId xmlns:a16="http://schemas.microsoft.com/office/drawing/2014/main" id="{84350A41-63D4-4A97-A37A-5A60DC80B865}"/>
              </a:ext>
            </a:extLst>
          </p:cNvPr>
          <p:cNvSpPr txBox="1"/>
          <p:nvPr userDrawn="1"/>
        </p:nvSpPr>
        <p:spPr>
          <a:xfrm>
            <a:off x="540792" y="5142395"/>
            <a:ext cx="8312536" cy="15716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29"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8"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7"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6"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3000" cap="all">
                <a:solidFill>
                  <a:schemeClr val="accent2"/>
                </a:solidFill>
                <a:latin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enter contact email</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6000">
                <a:solidFill>
                  <a:srgbClr val="122C41"/>
                </a:solidFill>
                <a:latin typeface="Rockwell" panose="02060603020205020403" pitchFamily="18" charset="0"/>
              </a:defRPr>
            </a:lvl1pPr>
          </a:lstStyle>
          <a:p>
            <a:r>
              <a:rPr lang="en-US" dirty="0"/>
              <a:t>Thank you</a:t>
            </a:r>
          </a:p>
        </p:txBody>
      </p:sp>
    </p:spTree>
    <p:extLst>
      <p:ext uri="{BB962C8B-B14F-4D97-AF65-F5344CB8AC3E}">
        <p14:creationId xmlns:p14="http://schemas.microsoft.com/office/powerpoint/2010/main" val="2190557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Photo Light">
    <p:bg>
      <p:bgRef idx="1001">
        <a:schemeClr val="bg1"/>
      </p:bgRef>
    </p:bg>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A6BA279-F4F1-564E-A7D6-05C7098343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888" y="-29962"/>
            <a:ext cx="12175112" cy="6887963"/>
          </a:xfrm>
          <a:prstGeom prst="rect">
            <a:avLst/>
          </a:prstGeom>
        </p:spPr>
      </p:pic>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tx1"/>
                </a:solidFill>
              </a:defRPr>
            </a:lvl1pPr>
            <a:lvl2pPr>
              <a:buClr>
                <a:schemeClr val="accent2"/>
              </a:buCl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descr="Populate this object with alternative text.">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sp>
        <p:nvSpPr>
          <p:cNvPr id="32" name="Rectangle 31">
            <a:extLst>
              <a:ext uri="{FF2B5EF4-FFF2-40B4-BE49-F238E27FC236}">
                <a16:creationId xmlns:a16="http://schemas.microsoft.com/office/drawing/2014/main" id="{A6A41B2D-63A5-9E42-A734-7100CC60EF52}"/>
              </a:ext>
              <a:ext uri="{C183D7F6-B498-43B3-948B-1728B52AA6E4}">
                <adec:decorative xmlns:adec="http://schemas.microsoft.com/office/drawing/2017/decorative" val="1"/>
              </a:ext>
            </a:extLst>
          </p:cNvPr>
          <p:cNvSpPr/>
          <p:nvPr userDrawn="1"/>
        </p:nvSpPr>
        <p:spPr>
          <a:xfrm>
            <a:off x="0" y="5934873"/>
            <a:ext cx="12192000" cy="923128"/>
          </a:xfrm>
          <a:prstGeom prst="rect">
            <a:avLst/>
          </a:prstGeom>
          <a:gradFill>
            <a:gsLst>
              <a:gs pos="0">
                <a:srgbClr val="218092"/>
              </a:gs>
              <a:gs pos="99000">
                <a:srgbClr val="13556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accent3">
                    <a:lumMod val="40000"/>
                    <a:lumOff val="60000"/>
                  </a:schemeClr>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accent3">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accent3">
                    <a:lumMod val="40000"/>
                    <a:lumOff val="60000"/>
                  </a:schemeClr>
                </a:solidFill>
              </a:defRPr>
            </a:lvl1pPr>
          </a:lstStyle>
          <a:p>
            <a:endParaRPr lang="en-US"/>
          </a:p>
        </p:txBody>
      </p:sp>
      <p:pic>
        <p:nvPicPr>
          <p:cNvPr id="33" name="Picture 32">
            <a:extLst>
              <a:ext uri="{FF2B5EF4-FFF2-40B4-BE49-F238E27FC236}">
                <a16:creationId xmlns:a16="http://schemas.microsoft.com/office/drawing/2014/main" id="{B1A070BD-3871-C247-B2EB-AAD439AFE2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54869"/>
            <a:ext cx="902633" cy="70795"/>
          </a:xfrm>
          <a:prstGeom prst="rect">
            <a:avLst/>
          </a:prstGeom>
        </p:spPr>
      </p:pic>
    </p:spTree>
    <p:extLst>
      <p:ext uri="{BB962C8B-B14F-4D97-AF65-F5344CB8AC3E}">
        <p14:creationId xmlns:p14="http://schemas.microsoft.com/office/powerpoint/2010/main" val="219007831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6E187CB2-1FD3-44A7-A89A-9BB76888439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56934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9/14/2023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372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FF2B5EF4-FFF2-40B4-BE49-F238E27FC236}">
                <a16:creationId xmlns:a16="http://schemas.microsoft.com/office/drawing/2014/main" id="{2DAF0F6A-5B68-4DB7-871D-BEC7636755F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116103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3" name="Picture 12">
            <a:extLst>
              <a:ext uri="{FF2B5EF4-FFF2-40B4-BE49-F238E27FC236}">
                <a16:creationId xmlns:a16="http://schemas.microsoft.com/office/drawing/2014/main" id="{B665C04E-0E3C-4306-92E2-BC621AD2FE6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65170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9" name="Picture 8">
            <a:extLst>
              <a:ext uri="{FF2B5EF4-FFF2-40B4-BE49-F238E27FC236}">
                <a16:creationId xmlns:a16="http://schemas.microsoft.com/office/drawing/2014/main" id="{E78D1DE5-F2A4-4F75-B991-EE27CED7645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23198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720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9/14/2023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pic>
        <p:nvPicPr>
          <p:cNvPr id="10" name="Picture 9">
            <a:extLst>
              <a:ext uri="{FF2B5EF4-FFF2-40B4-BE49-F238E27FC236}">
                <a16:creationId xmlns:a16="http://schemas.microsoft.com/office/drawing/2014/main" id="{E0820D02-1113-4A4D-9CDF-CB59F786930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5119618"/>
            <a:ext cx="11494008" cy="1429512"/>
          </a:xfrm>
          <a:prstGeom prst="rect">
            <a:avLst/>
          </a:prstGeom>
        </p:spPr>
      </p:pic>
    </p:spTree>
    <p:extLst>
      <p:ext uri="{BB962C8B-B14F-4D97-AF65-F5344CB8AC3E}">
        <p14:creationId xmlns:p14="http://schemas.microsoft.com/office/powerpoint/2010/main" val="91065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225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9/14/2023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56F46F47-744A-4D21-9F4D-64564F18F87E}"/>
              </a:ex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3" name="Rectangle 12">
              <a:extLst>
                <a:ext uri="{FF2B5EF4-FFF2-40B4-BE49-F238E27FC236}">
                  <a16:creationId xmlns:a16="http://schemas.microsoft.com/office/drawing/2014/main" id="{31578CAE-97D6-4FDB-B2C5-E951406AB418}"/>
                </a:ext>
              </a:extLst>
            </p:cNvPr>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CD2A8BA1-1121-4FF9-A23B-357BAD7A6B5E}"/>
                </a:ext>
              </a:extLst>
            </p:cNvPr>
            <p:cNvGrpSpPr/>
            <p:nvPr userDrawn="1"/>
          </p:nvGrpSpPr>
          <p:grpSpPr>
            <a:xfrm>
              <a:off x="7591778" y="6478439"/>
              <a:ext cx="4147930" cy="97339"/>
              <a:chOff x="6119314" y="6478440"/>
              <a:chExt cx="5676839" cy="93810"/>
            </a:xfrm>
          </p:grpSpPr>
          <p:sp>
            <p:nvSpPr>
              <p:cNvPr id="15" name="Rectangle 14">
                <a:extLst>
                  <a:ext uri="{FF2B5EF4-FFF2-40B4-BE49-F238E27FC236}">
                    <a16:creationId xmlns:a16="http://schemas.microsoft.com/office/drawing/2014/main" id="{4CA49444-DE95-4A06-AAA5-18564E6A8F7C}"/>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93678005-AF8D-4313-8408-F0552A857BFD}"/>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65C530C-846A-463B-A4F8-0CE4849A5E0A}"/>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E36998A-B2B2-4E4E-ACF6-25E0F949D915}"/>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9143D4D-9D20-450E-A168-96015A9D109E}"/>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B996477-6652-49BF-8024-06E30644D9B1}"/>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EADA1C86-30C3-4A20-B0BA-4F5D0A7EF041}"/>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33597484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49" r:id="rId12"/>
    <p:sldLayoutId id="2147483660" r:id="rId13"/>
    <p:sldLayoutId id="2147483687" r:id="rId14"/>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cdc.gov/tobacco/basic_information/e-cigarettes/Quick-Facts-on-the-Risks-of-E-cigarettes-for-Kids-Teens-and-Young-Adults.html"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ideo" Target="https://www.youtube.com/embed/jpKMWFaptwE?feature=oembed" TargetMode="External"/><Relationship Id="rId6" Type="http://schemas.openxmlformats.org/officeDocument/2006/relationships/image" Target="../media/image25.png"/><Relationship Id="rId5" Type="http://schemas.openxmlformats.org/officeDocument/2006/relationships/hyperlink" Target="https://www.youtube.com/watch?v=jpKMWFaptwE"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ideo" Target="https://www.youtube.com/embed/RRgJY4HKiK8?feature=oembed" TargetMode="External"/><Relationship Id="rId5" Type="http://schemas.openxmlformats.org/officeDocument/2006/relationships/image" Target="../media/image26.jpeg"/><Relationship Id="rId4" Type="http://schemas.openxmlformats.org/officeDocument/2006/relationships/hyperlink" Target="https://www.youtube.com/watch?v=RRgJY4HKiK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dx.doi.org/10.15585/mmwr.mm7140a3" TargetMode="Externa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32.xml"/><Relationship Id="rId7" Type="http://schemas.openxmlformats.org/officeDocument/2006/relationships/hyperlink" Target="https://teen.smokefree.gov/quit-vaping" TargetMode="External"/><Relationship Id="rId2" Type="http://schemas.openxmlformats.org/officeDocument/2006/relationships/slideLayout" Target="../slideLayouts/slideLayout6.xml"/><Relationship Id="rId1" Type="http://schemas.openxmlformats.org/officeDocument/2006/relationships/video" Target="https://www.youtube.com/embed/hq9199S0un4?feature=oembed" TargetMode="External"/><Relationship Id="rId6" Type="http://schemas.openxmlformats.org/officeDocument/2006/relationships/image" Target="../media/image47.png"/><Relationship Id="rId5" Type="http://schemas.openxmlformats.org/officeDocument/2006/relationships/hyperlink" Target="https://www.youtube.com/watch?v=hq9199S0un4" TargetMode="External"/><Relationship Id="rId4" Type="http://schemas.openxmlformats.org/officeDocument/2006/relationships/image" Target="../media/image46.jpeg"/><Relationship Id="rId9" Type="http://schemas.openxmlformats.org/officeDocument/2006/relationships/hyperlink" Target="https://truthinitiative.org/thisisquitti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www.cdc.gov/tobacco/basic_information/e-cigarettes/Quick-Facts-on-the-Risks-of-E-cigarettes-for-Kids-Teens-and-Young-Adults.html" TargetMode="Externa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0" name="Rectangle 17">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B9C7FED7-5066-4640-B961-BE84C8575ED0}"/>
              </a:ext>
            </a:extLst>
          </p:cNvPr>
          <p:cNvSpPr>
            <a:spLocks noGrp="1"/>
          </p:cNvSpPr>
          <p:nvPr>
            <p:ph type="title"/>
          </p:nvPr>
        </p:nvSpPr>
        <p:spPr>
          <a:xfrm>
            <a:off x="8296275" y="1419225"/>
            <a:ext cx="3335704" cy="2085869"/>
          </a:xfrm>
        </p:spPr>
        <p:txBody>
          <a:bodyPr vert="horz" lIns="91440" tIns="45720" rIns="91440" bIns="45720" rtlCol="0" anchor="b">
            <a:normAutofit/>
          </a:bodyPr>
          <a:lstStyle/>
          <a:p>
            <a:r>
              <a:rPr lang="en-US" dirty="0">
                <a:solidFill>
                  <a:srgbClr val="FFFFFF"/>
                </a:solidFill>
              </a:rPr>
              <a:t>Know the risks: </a:t>
            </a:r>
          </a:p>
        </p:txBody>
      </p:sp>
      <p:pic>
        <p:nvPicPr>
          <p:cNvPr id="5" name="Picture 4" descr="Title: OSH PPT Template (Generic)  - Description: Teens sitting on the ground along a wall of graffiti">
            <a:extLst>
              <a:ext uri="{FF2B5EF4-FFF2-40B4-BE49-F238E27FC236}">
                <a16:creationId xmlns:a16="http://schemas.microsoft.com/office/drawing/2014/main" id="{DEAB5DBD-B398-4912-998C-E6CEFCF4D808}"/>
              </a:ext>
            </a:extLst>
          </p:cNvPr>
          <p:cNvPicPr/>
          <p:nvPr/>
        </p:nvPicPr>
        <p:blipFill rotWithShape="1">
          <a:blip r:embed="rId3">
            <a:extLst>
              <a:ext uri="{28A0092B-C50C-407E-A947-70E740481C1C}">
                <a14:useLocalDpi xmlns:a14="http://schemas.microsoft.com/office/drawing/2010/main" val="0"/>
              </a:ext>
            </a:extLst>
          </a:blip>
          <a:srcRect l="3494" r="14281" b="1"/>
          <a:stretch/>
        </p:blipFill>
        <p:spPr bwMode="auto">
          <a:xfrm>
            <a:off x="446534" y="723899"/>
            <a:ext cx="7498616" cy="5676901"/>
          </a:xfrm>
          <a:prstGeom prst="rect">
            <a:avLst/>
          </a:prstGeom>
          <a:noFill/>
        </p:spPr>
      </p:pic>
      <p:sp>
        <p:nvSpPr>
          <p:cNvPr id="2" name="Text Placeholder 1">
            <a:extLst>
              <a:ext uri="{FF2B5EF4-FFF2-40B4-BE49-F238E27FC236}">
                <a16:creationId xmlns:a16="http://schemas.microsoft.com/office/drawing/2014/main" id="{CC21453D-D34F-44CC-9039-CC95FA89D556}"/>
              </a:ext>
            </a:extLst>
          </p:cNvPr>
          <p:cNvSpPr>
            <a:spLocks noGrp="1"/>
          </p:cNvSpPr>
          <p:nvPr>
            <p:ph type="body" idx="1"/>
          </p:nvPr>
        </p:nvSpPr>
        <p:spPr>
          <a:xfrm>
            <a:off x="8296275" y="3505095"/>
            <a:ext cx="3081576" cy="971655"/>
          </a:xfrm>
        </p:spPr>
        <p:txBody>
          <a:bodyPr vert="horz" lIns="91440" tIns="45720" rIns="91440" bIns="45720" rtlCol="0" anchor="t">
            <a:normAutofit/>
          </a:bodyPr>
          <a:lstStyle/>
          <a:p>
            <a:r>
              <a:rPr lang="en-US" sz="1600">
                <a:solidFill>
                  <a:schemeClr val="bg2"/>
                </a:solidFill>
              </a:rPr>
              <a:t>Youth and E-cigarettes</a:t>
            </a:r>
          </a:p>
        </p:txBody>
      </p:sp>
    </p:spTree>
    <p:extLst>
      <p:ext uri="{BB962C8B-B14F-4D97-AF65-F5344CB8AC3E}">
        <p14:creationId xmlns:p14="http://schemas.microsoft.com/office/powerpoint/2010/main" val="277672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91A787-6747-420C-994D-0F111B85DDDF}"/>
              </a:ext>
              <a:ext uri="{C183D7F6-B498-43B3-948B-1728B52AA6E4}">
                <adec:decorative xmlns:adec="http://schemas.microsoft.com/office/drawing/2017/decorative" val="1"/>
              </a:ext>
            </a:extLst>
          </p:cNvPr>
          <p:cNvPicPr>
            <a:picLocks noChangeAspect="1"/>
          </p:cNvPicPr>
          <p:nvPr/>
        </p:nvPicPr>
        <p:blipFill rotWithShape="1">
          <a:blip r:embed="rId3"/>
          <a:srcRect b="1723"/>
          <a:stretch/>
        </p:blipFill>
        <p:spPr>
          <a:xfrm>
            <a:off x="2309397" y="1851446"/>
            <a:ext cx="7177473" cy="4704030"/>
          </a:xfrm>
          <a:prstGeom prst="rect">
            <a:avLst/>
          </a:prstGeom>
        </p:spPr>
      </p:pic>
      <p:sp>
        <p:nvSpPr>
          <p:cNvPr id="5" name="Title 4"/>
          <p:cNvSpPr>
            <a:spLocks noGrp="1"/>
          </p:cNvSpPr>
          <p:nvPr>
            <p:ph type="title"/>
          </p:nvPr>
        </p:nvSpPr>
        <p:spPr/>
        <p:txBody>
          <a:bodyPr/>
          <a:lstStyle/>
          <a:p>
            <a:r>
              <a:rPr lang="en-US" cap="none" dirty="0"/>
              <a:t>QUIZ</a:t>
            </a:r>
            <a:r>
              <a:rPr lang="en-US" cap="none" dirty="0">
                <a:solidFill>
                  <a:schemeClr val="tx2"/>
                </a:solidFill>
              </a:rPr>
              <a:t>,</a:t>
            </a:r>
          </a:p>
        </p:txBody>
      </p:sp>
      <p:grpSp>
        <p:nvGrpSpPr>
          <p:cNvPr id="2" name="Group 1" descr="True or False? A group of young people’s hands are raised, with one in the middle holding a sign bearing the statement, “Most e-cigarettes contain nicotine.” &#10;"/>
          <p:cNvGrpSpPr/>
          <p:nvPr/>
        </p:nvGrpSpPr>
        <p:grpSpPr>
          <a:xfrm>
            <a:off x="2630585" y="1979202"/>
            <a:ext cx="5304816" cy="1388192"/>
            <a:chOff x="2630585" y="1979202"/>
            <a:chExt cx="5304816" cy="1388192"/>
          </a:xfrm>
        </p:grpSpPr>
        <p:sp>
          <p:nvSpPr>
            <p:cNvPr id="8" name="Rounded Rectangle 7"/>
            <p:cNvSpPr/>
            <p:nvPr/>
          </p:nvSpPr>
          <p:spPr>
            <a:xfrm>
              <a:off x="4622063" y="197920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Most </a:t>
              </a:r>
            </a:p>
            <a:p>
              <a:pPr lvl="0" algn="ctr">
                <a:defRPr/>
              </a:pPr>
              <a:r>
                <a:rPr lang="en-US" sz="2700" dirty="0">
                  <a:latin typeface="Rockwell" panose="02060603020205020403" pitchFamily="18" charset="0"/>
                </a:rPr>
                <a:t>e-cigarettes contain nicotine.</a:t>
              </a:r>
            </a:p>
            <a:p>
              <a:pPr algn="ctr"/>
              <a:endParaRPr lang="en-US" sz="1350" dirty="0"/>
            </a:p>
          </p:txBody>
        </p:sp>
        <p:pic>
          <p:nvPicPr>
            <p:cNvPr id="9" name="Picture 8"/>
            <p:cNvPicPr>
              <a:picLocks noChangeAspect="1"/>
            </p:cNvPicPr>
            <p:nvPr/>
          </p:nvPicPr>
          <p:blipFill>
            <a:blip r:embed="rId4"/>
            <a:stretch>
              <a:fillRect/>
            </a:stretch>
          </p:blipFill>
          <p:spPr>
            <a:xfrm>
              <a:off x="2630585" y="2222510"/>
              <a:ext cx="1578769" cy="1128713"/>
            </a:xfrm>
            <a:prstGeom prst="rect">
              <a:avLst/>
            </a:prstGeom>
          </p:spPr>
        </p:pic>
      </p:grpSp>
    </p:spTree>
    <p:extLst>
      <p:ext uri="{BB962C8B-B14F-4D97-AF65-F5344CB8AC3E}">
        <p14:creationId xmlns:p14="http://schemas.microsoft.com/office/powerpoint/2010/main" val="851055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Quiz  </a:t>
            </a:r>
            <a:r>
              <a:rPr lang="en-US" dirty="0">
                <a:solidFill>
                  <a:schemeClr val="tx2"/>
                </a:solidFill>
              </a:rPr>
              <a:t>.</a:t>
            </a:r>
            <a:r>
              <a:rPr lang="en-US" dirty="0"/>
              <a:t> </a:t>
            </a:r>
            <a:r>
              <a:rPr lang="en-US" dirty="0">
                <a:solidFill>
                  <a:schemeClr val="tx2"/>
                </a:solidFill>
              </a:rPr>
              <a:t>.</a:t>
            </a:r>
          </a:p>
        </p:txBody>
      </p:sp>
      <p:pic>
        <p:nvPicPr>
          <p:cNvPr id="10" name="Picture 9" descr="True. A group of young people’s hands are raised, with one in the middle holding a sign bearing the statement, “Most e-cigarettes contain nicotine.”">
            <a:extLst>
              <a:ext uri="{FF2B5EF4-FFF2-40B4-BE49-F238E27FC236}">
                <a16:creationId xmlns:a16="http://schemas.microsoft.com/office/drawing/2014/main" id="{2F006E47-5845-40A9-BA79-18110A09D8FC}"/>
              </a:ext>
            </a:extLst>
          </p:cNvPr>
          <p:cNvPicPr>
            <a:picLocks noChangeAspect="1"/>
          </p:cNvPicPr>
          <p:nvPr/>
        </p:nvPicPr>
        <p:blipFill rotWithShape="1">
          <a:blip r:embed="rId3"/>
          <a:srcRect b="1723"/>
          <a:stretch/>
        </p:blipFill>
        <p:spPr>
          <a:xfrm>
            <a:off x="2295750" y="1846896"/>
            <a:ext cx="7177473" cy="4704029"/>
          </a:xfrm>
          <a:prstGeom prst="rect">
            <a:avLst/>
          </a:prstGeom>
        </p:spPr>
      </p:pic>
      <p:grpSp>
        <p:nvGrpSpPr>
          <p:cNvPr id="2" name="Group 1" descr="An image of young people’s raised hands, with indication that the sign reading, “Most e-cigarettes contain nicotine” is true."/>
          <p:cNvGrpSpPr/>
          <p:nvPr/>
        </p:nvGrpSpPr>
        <p:grpSpPr>
          <a:xfrm>
            <a:off x="2630585" y="1979202"/>
            <a:ext cx="5304816" cy="1388192"/>
            <a:chOff x="2630585" y="1979202"/>
            <a:chExt cx="5304816" cy="1388192"/>
          </a:xfrm>
        </p:grpSpPr>
        <p:sp>
          <p:nvSpPr>
            <p:cNvPr id="8" name="Rounded Rectangle 7"/>
            <p:cNvSpPr/>
            <p:nvPr/>
          </p:nvSpPr>
          <p:spPr>
            <a:xfrm>
              <a:off x="4622063" y="197920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Most </a:t>
              </a:r>
            </a:p>
            <a:p>
              <a:pPr lvl="0" algn="ctr">
                <a:defRPr/>
              </a:pPr>
              <a:r>
                <a:rPr lang="en-US" sz="2700" dirty="0">
                  <a:latin typeface="Rockwell" panose="02060603020205020403" pitchFamily="18" charset="0"/>
                </a:rPr>
                <a:t>e-cigarettes contain nicotine.</a:t>
              </a:r>
            </a:p>
            <a:p>
              <a:pPr algn="ctr"/>
              <a:endParaRPr lang="en-US" sz="1350" dirty="0"/>
            </a:p>
          </p:txBody>
        </p:sp>
        <p:pic>
          <p:nvPicPr>
            <p:cNvPr id="9" name="Picture 8"/>
            <p:cNvPicPr>
              <a:picLocks noChangeAspect="1"/>
            </p:cNvPicPr>
            <p:nvPr/>
          </p:nvPicPr>
          <p:blipFill rotWithShape="1">
            <a:blip r:embed="rId4"/>
            <a:srcRect b="52311"/>
            <a:stretch/>
          </p:blipFill>
          <p:spPr>
            <a:xfrm>
              <a:off x="2630585" y="2222510"/>
              <a:ext cx="1578769" cy="538275"/>
            </a:xfrm>
            <a:prstGeom prst="rect">
              <a:avLst/>
            </a:prstGeom>
          </p:spPr>
        </p:pic>
      </p:grpSp>
    </p:spTree>
    <p:extLst>
      <p:ext uri="{BB962C8B-B14F-4D97-AF65-F5344CB8AC3E}">
        <p14:creationId xmlns:p14="http://schemas.microsoft.com/office/powerpoint/2010/main" val="4231910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704850"/>
            <a:ext cx="11029950" cy="1189038"/>
          </a:xfrm>
        </p:spPr>
        <p:txBody>
          <a:bodyPr/>
          <a:lstStyle/>
          <a:p>
            <a:r>
              <a:rPr lang="en-US" dirty="0"/>
              <a:t>Topics 2</a:t>
            </a:r>
          </a:p>
        </p:txBody>
      </p:sp>
      <p:grpSp>
        <p:nvGrpSpPr>
          <p:cNvPr id="2" name="Group 1" descr="2. What are the health risks?&#10;"/>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227076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224790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700" dirty="0">
                  <a:solidFill>
                    <a:prstClr val="white"/>
                  </a:solidFill>
                  <a:latin typeface="Rockwell" panose="02060603020205020403" pitchFamily="18" charset="0"/>
                </a:rPr>
                <a:t>What Are    </a:t>
              </a:r>
              <a:br>
                <a:rPr lang="en-US" sz="2700" dirty="0">
                  <a:solidFill>
                    <a:prstClr val="white"/>
                  </a:solidFill>
                  <a:latin typeface="Rockwell" panose="02060603020205020403" pitchFamily="18" charset="0"/>
                </a:rPr>
              </a:br>
              <a:r>
                <a:rPr lang="en-US" sz="2700" dirty="0">
                  <a:solidFill>
                    <a:prstClr val="white"/>
                  </a:solidFill>
                  <a:latin typeface="Rockwell" panose="02060603020205020403" pitchFamily="18" charset="0"/>
                </a:rPr>
                <a:t>E-cigarettes?</a:t>
              </a:r>
            </a:p>
          </p:txBody>
        </p:sp>
      </p:grpSp>
    </p:spTree>
    <p:extLst>
      <p:ext uri="{BB962C8B-B14F-4D97-AF65-F5344CB8AC3E}">
        <p14:creationId xmlns:p14="http://schemas.microsoft.com/office/powerpoint/2010/main" val="1783749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NICOTINE?	</a:t>
            </a:r>
          </a:p>
        </p:txBody>
      </p:sp>
      <p:pic>
        <p:nvPicPr>
          <p:cNvPr id="3" name="Picture 2" descr="Image of a dictionary definition of nicotine as a colorless, oily, water-soluble, highly toxic, liquid alkaloid, C10H14N2, found in tobacco and valued as an insecticide."/>
          <p:cNvPicPr>
            <a:picLocks noChangeAspect="1"/>
          </p:cNvPicPr>
          <p:nvPr/>
        </p:nvPicPr>
        <p:blipFill rotWithShape="1">
          <a:blip r:embed="rId3"/>
          <a:srcRect t="9163" r="1656" b="4059"/>
          <a:stretch/>
        </p:blipFill>
        <p:spPr>
          <a:xfrm>
            <a:off x="988508" y="2002391"/>
            <a:ext cx="10204387" cy="4125951"/>
          </a:xfrm>
          <a:prstGeom prst="rect">
            <a:avLst/>
          </a:prstGeom>
        </p:spPr>
      </p:pic>
      <p:sp>
        <p:nvSpPr>
          <p:cNvPr id="4" name="TextBox 3">
            <a:extLst>
              <a:ext uri="{FF2B5EF4-FFF2-40B4-BE49-F238E27FC236}">
                <a16:creationId xmlns:a16="http://schemas.microsoft.com/office/drawing/2014/main" id="{9DA59AC1-2DB0-4A59-AB9E-12BC235B3344}"/>
              </a:ext>
            </a:extLst>
          </p:cNvPr>
          <p:cNvSpPr txBox="1"/>
          <p:nvPr/>
        </p:nvSpPr>
        <p:spPr>
          <a:xfrm>
            <a:off x="802105" y="6198864"/>
            <a:ext cx="3240506" cy="246221"/>
          </a:xfrm>
          <a:prstGeom prst="rect">
            <a:avLst/>
          </a:prstGeom>
          <a:noFill/>
        </p:spPr>
        <p:txBody>
          <a:bodyPr wrap="square" rtlCol="0">
            <a:spAutoFit/>
          </a:bodyPr>
          <a:lstStyle/>
          <a:p>
            <a:r>
              <a:rPr lang="en-US" sz="1000" dirty="0"/>
              <a:t>Source: www.dictionary.com</a:t>
            </a:r>
          </a:p>
        </p:txBody>
      </p:sp>
    </p:spTree>
    <p:extLst>
      <p:ext uri="{BB962C8B-B14F-4D97-AF65-F5344CB8AC3E}">
        <p14:creationId xmlns:p14="http://schemas.microsoft.com/office/powerpoint/2010/main" val="3928544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06" y="867374"/>
            <a:ext cx="11394172" cy="964984"/>
          </a:xfrm>
        </p:spPr>
        <p:txBody>
          <a:bodyPr>
            <a:normAutofit/>
          </a:bodyPr>
          <a:lstStyle/>
          <a:p>
            <a:r>
              <a:rPr lang="en-US" dirty="0"/>
              <a:t>Nicotine Comes In Different Types</a:t>
            </a:r>
          </a:p>
        </p:txBody>
      </p:sp>
      <p:sp>
        <p:nvSpPr>
          <p:cNvPr id="19" name="TextBox 18">
            <a:extLst>
              <a:ext uri="{FF2B5EF4-FFF2-40B4-BE49-F238E27FC236}">
                <a16:creationId xmlns:a16="http://schemas.microsoft.com/office/drawing/2014/main" id="{754C6E69-91C0-B8CE-BC4A-707F04804402}"/>
              </a:ext>
            </a:extLst>
          </p:cNvPr>
          <p:cNvSpPr txBox="1"/>
          <p:nvPr/>
        </p:nvSpPr>
        <p:spPr>
          <a:xfrm>
            <a:off x="443906" y="2454442"/>
            <a:ext cx="1625526" cy="1200329"/>
          </a:xfrm>
          <a:prstGeom prst="rect">
            <a:avLst/>
          </a:prstGeom>
          <a:noFill/>
        </p:spPr>
        <p:txBody>
          <a:bodyPr wrap="square" rtlCol="0">
            <a:spAutoFit/>
          </a:bodyPr>
          <a:lstStyle/>
          <a:p>
            <a:r>
              <a:rPr lang="en-US" sz="3600" dirty="0">
                <a:solidFill>
                  <a:srgbClr val="0070C0"/>
                </a:solidFill>
              </a:rPr>
              <a:t>pH Scale</a:t>
            </a:r>
          </a:p>
        </p:txBody>
      </p:sp>
      <p:grpSp>
        <p:nvGrpSpPr>
          <p:cNvPr id="18" name="Group 17" descr="Illustration of pH scale, with nicotine salts that are found in USB flash drive shaped e-cigarettes displayed on the acidic side, and free-base nicotine found in regular cigarettes displayed on the alkaline side.&#10;"/>
          <p:cNvGrpSpPr/>
          <p:nvPr/>
        </p:nvGrpSpPr>
        <p:grpSpPr>
          <a:xfrm>
            <a:off x="3416969" y="2259732"/>
            <a:ext cx="8421109" cy="4003627"/>
            <a:chOff x="3416969" y="2259732"/>
            <a:chExt cx="8421109" cy="400362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594" y="2259732"/>
              <a:ext cx="8121484" cy="1591612"/>
            </a:xfrm>
            <a:prstGeom prst="rect">
              <a:avLst/>
            </a:prstGeom>
          </p:spPr>
        </p:pic>
        <p:pic>
          <p:nvPicPr>
            <p:cNvPr id="5" name="Picture 2"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7461" t="36928" r="73986"/>
            <a:stretch/>
          </p:blipFill>
          <p:spPr bwMode="auto">
            <a:xfrm>
              <a:off x="9707160" y="3998305"/>
              <a:ext cx="1154835" cy="17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8781751" y="4920529"/>
              <a:ext cx="1335787" cy="1332872"/>
              <a:chOff x="8781751" y="4920529"/>
              <a:chExt cx="1335787" cy="1332872"/>
            </a:xfrm>
          </p:grpSpPr>
          <p:sp>
            <p:nvSpPr>
              <p:cNvPr id="6" name="Oval 5"/>
              <p:cNvSpPr/>
              <p:nvPr/>
            </p:nvSpPr>
            <p:spPr>
              <a:xfrm>
                <a:off x="8781751" y="4920529"/>
                <a:ext cx="1335787" cy="1332872"/>
              </a:xfrm>
              <a:prstGeom prst="ellipse">
                <a:avLst/>
              </a:prstGeom>
              <a:solidFill>
                <a:schemeClr val="tx2">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 name="Oval 6"/>
              <p:cNvSpPr/>
              <p:nvPr/>
            </p:nvSpPr>
            <p:spPr>
              <a:xfrm rot="5400000">
                <a:off x="8847576" y="4972434"/>
                <a:ext cx="1204137" cy="1229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tx1"/>
                    </a:solidFill>
                    <a:effectLst/>
                    <a:uLnTx/>
                    <a:uFillTx/>
                    <a:latin typeface="Tw Cen MT" panose="020B0602020104020603"/>
                    <a:ea typeface="+mn-ea"/>
                    <a:cs typeface="+mn-cs"/>
                  </a:rPr>
                  <a:t>00</a:t>
                </a:r>
              </a:p>
            </p:txBody>
          </p:sp>
          <p:sp>
            <p:nvSpPr>
              <p:cNvPr id="8" name="TextBox 7"/>
              <p:cNvSpPr txBox="1"/>
              <p:nvPr/>
            </p:nvSpPr>
            <p:spPr>
              <a:xfrm>
                <a:off x="8917446" y="5125300"/>
                <a:ext cx="1064396"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Free- Base Nicotine</a:t>
                </a:r>
              </a:p>
            </p:txBody>
          </p:sp>
        </p:grpSp>
        <p:sp>
          <p:nvSpPr>
            <p:cNvPr id="9" name="TextBox 8"/>
            <p:cNvSpPr txBox="1"/>
            <p:nvPr/>
          </p:nvSpPr>
          <p:spPr>
            <a:xfrm>
              <a:off x="10498140" y="5805404"/>
              <a:ext cx="1286557"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1" name="Picture 10"/>
            <p:cNvPicPr>
              <a:picLocks noChangeAspect="1"/>
            </p:cNvPicPr>
            <p:nvPr/>
          </p:nvPicPr>
          <p:blipFill rotWithShape="1">
            <a:blip r:embed="rId5"/>
            <a:srcRect b="17772"/>
            <a:stretch/>
          </p:blipFill>
          <p:spPr>
            <a:xfrm>
              <a:off x="4654382" y="3992762"/>
              <a:ext cx="1029616" cy="1875446"/>
            </a:xfrm>
            <a:prstGeom prst="rect">
              <a:avLst/>
            </a:prstGeom>
          </p:spPr>
        </p:pic>
        <p:grpSp>
          <p:nvGrpSpPr>
            <p:cNvPr id="17" name="Group 16"/>
            <p:cNvGrpSpPr/>
            <p:nvPr/>
          </p:nvGrpSpPr>
          <p:grpSpPr>
            <a:xfrm>
              <a:off x="5339587" y="4930487"/>
              <a:ext cx="1335787" cy="1332872"/>
              <a:chOff x="5339587" y="4930487"/>
              <a:chExt cx="1335787" cy="1332872"/>
            </a:xfrm>
          </p:grpSpPr>
          <p:sp>
            <p:nvSpPr>
              <p:cNvPr id="12" name="Oval 11"/>
              <p:cNvSpPr/>
              <p:nvPr/>
            </p:nvSpPr>
            <p:spPr>
              <a:xfrm>
                <a:off x="5339587" y="4930487"/>
                <a:ext cx="1335787" cy="13328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 name="Oval 12"/>
              <p:cNvSpPr/>
              <p:nvPr/>
            </p:nvSpPr>
            <p:spPr>
              <a:xfrm rot="5400000">
                <a:off x="5405412" y="4982392"/>
                <a:ext cx="1204137" cy="1229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5494033" y="5273758"/>
                <a:ext cx="1026894"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Nicotine Salts</a:t>
                </a:r>
              </a:p>
            </p:txBody>
          </p:sp>
        </p:grpSp>
        <p:sp>
          <p:nvSpPr>
            <p:cNvPr id="15" name="TextBox 14"/>
            <p:cNvSpPr txBox="1"/>
            <p:nvPr/>
          </p:nvSpPr>
          <p:spPr>
            <a:xfrm>
              <a:off x="3416969" y="5855449"/>
              <a:ext cx="182034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323331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Quiz  </a:t>
            </a:r>
            <a:r>
              <a:rPr lang="en-US" dirty="0">
                <a:solidFill>
                  <a:schemeClr val="tx2"/>
                </a:solidFill>
              </a:rPr>
              <a:t>.</a:t>
            </a:r>
          </a:p>
        </p:txBody>
      </p:sp>
      <p:grpSp>
        <p:nvGrpSpPr>
          <p:cNvPr id="3" name="Group 2" descr="True or False? A group of young people’s hands are raised, with one in the middle holding a sign bearing the statement, “Nicotine harms brain development.”">
            <a:extLst>
              <a:ext uri="{FF2B5EF4-FFF2-40B4-BE49-F238E27FC236}">
                <a16:creationId xmlns:a16="http://schemas.microsoft.com/office/drawing/2014/main" id="{F027F006-E745-7456-F878-71458388E1CC}"/>
              </a:ext>
            </a:extLst>
          </p:cNvPr>
          <p:cNvGrpSpPr/>
          <p:nvPr/>
        </p:nvGrpSpPr>
        <p:grpSpPr>
          <a:xfrm>
            <a:off x="2295750" y="1846896"/>
            <a:ext cx="7177473" cy="4708579"/>
            <a:chOff x="2295750" y="1846896"/>
            <a:chExt cx="7177473" cy="4708579"/>
          </a:xfrm>
        </p:grpSpPr>
        <p:pic>
          <p:nvPicPr>
            <p:cNvPr id="9" name="Picture 8" descr="True or False? A group of young people’s hands are raised, with one in the middle holding a sign bearing the statement, “Nicotine harms brain development.”">
              <a:extLst>
                <a:ext uri="{FF2B5EF4-FFF2-40B4-BE49-F238E27FC236}">
                  <a16:creationId xmlns:a16="http://schemas.microsoft.com/office/drawing/2014/main" id="{D277A083-6712-454F-BD09-03DF75B61385}"/>
                </a:ext>
              </a:extLst>
            </p:cNvPr>
            <p:cNvPicPr>
              <a:picLocks noChangeAspect="1"/>
            </p:cNvPicPr>
            <p:nvPr/>
          </p:nvPicPr>
          <p:blipFill rotWithShape="1">
            <a:blip r:embed="rId3"/>
            <a:srcRect b="1629"/>
            <a:stretch/>
          </p:blipFill>
          <p:spPr>
            <a:xfrm>
              <a:off x="2295750" y="1846896"/>
              <a:ext cx="7177473" cy="4708579"/>
            </a:xfrm>
            <a:prstGeom prst="rect">
              <a:avLst/>
            </a:prstGeom>
          </p:spPr>
        </p:pic>
        <p:grpSp>
          <p:nvGrpSpPr>
            <p:cNvPr id="2" name="Group 1" descr="True or False? A group of young people’s hands are raised, with one in the middle holding a sign bearing the statement, “Nicotine harms brain development.” "/>
            <p:cNvGrpSpPr/>
            <p:nvPr/>
          </p:nvGrpSpPr>
          <p:grpSpPr>
            <a:xfrm>
              <a:off x="2698954" y="1992312"/>
              <a:ext cx="5368949" cy="1388192"/>
              <a:chOff x="2698954" y="1992312"/>
              <a:chExt cx="5368949" cy="1388192"/>
            </a:xfrm>
          </p:grpSpPr>
          <p:sp>
            <p:nvSpPr>
              <p:cNvPr id="7" name="Rounded Rectangle 6"/>
              <p:cNvSpPr/>
              <p:nvPr/>
            </p:nvSpPr>
            <p:spPr>
              <a:xfrm>
                <a:off x="4754565" y="199231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Nicotine harms brain development.</a:t>
                </a:r>
              </a:p>
              <a:p>
                <a:pPr algn="ctr"/>
                <a:endParaRPr lang="en-US" sz="1350" dirty="0"/>
              </a:p>
            </p:txBody>
          </p:sp>
          <p:pic>
            <p:nvPicPr>
              <p:cNvPr id="8" name="Picture 7"/>
              <p:cNvPicPr>
                <a:picLocks noChangeAspect="1"/>
              </p:cNvPicPr>
              <p:nvPr/>
            </p:nvPicPr>
            <p:blipFill>
              <a:blip r:embed="rId4"/>
              <a:stretch>
                <a:fillRect/>
              </a:stretch>
            </p:blipFill>
            <p:spPr>
              <a:xfrm>
                <a:off x="2698954" y="2197347"/>
                <a:ext cx="1578769" cy="1128713"/>
              </a:xfrm>
              <a:prstGeom prst="rect">
                <a:avLst/>
              </a:prstGeom>
            </p:spPr>
          </p:pic>
        </p:grpSp>
      </p:grpSp>
    </p:spTree>
    <p:extLst>
      <p:ext uri="{BB962C8B-B14F-4D97-AF65-F5344CB8AC3E}">
        <p14:creationId xmlns:p14="http://schemas.microsoft.com/office/powerpoint/2010/main" val="3293116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Quiz  </a:t>
            </a:r>
            <a:r>
              <a:rPr lang="en-US" dirty="0">
                <a:solidFill>
                  <a:schemeClr val="tx2"/>
                </a:solidFill>
              </a:rPr>
              <a:t>.. .</a:t>
            </a:r>
          </a:p>
        </p:txBody>
      </p:sp>
      <p:grpSp>
        <p:nvGrpSpPr>
          <p:cNvPr id="3" name="Group 2" descr="True. A group of young people’s hands are raised, with one in the middle holding a sign bearing the statement, “Nicotine harms brain development.”">
            <a:extLst>
              <a:ext uri="{FF2B5EF4-FFF2-40B4-BE49-F238E27FC236}">
                <a16:creationId xmlns:a16="http://schemas.microsoft.com/office/drawing/2014/main" id="{051B14A5-D423-AF09-2AF7-13D4153E6D0D}"/>
              </a:ext>
            </a:extLst>
          </p:cNvPr>
          <p:cNvGrpSpPr/>
          <p:nvPr/>
        </p:nvGrpSpPr>
        <p:grpSpPr>
          <a:xfrm>
            <a:off x="2295750" y="1846896"/>
            <a:ext cx="7976349" cy="4786513"/>
            <a:chOff x="2295750" y="1846896"/>
            <a:chExt cx="7976349" cy="4786513"/>
          </a:xfrm>
        </p:grpSpPr>
        <p:pic>
          <p:nvPicPr>
            <p:cNvPr id="10" name="Picture 9">
              <a:extLst>
                <a:ext uri="{FF2B5EF4-FFF2-40B4-BE49-F238E27FC236}">
                  <a16:creationId xmlns:a16="http://schemas.microsoft.com/office/drawing/2014/main" id="{66C45CE3-3D83-4AD5-8275-1F6AE9B01525}"/>
                </a:ext>
              </a:extLst>
            </p:cNvPr>
            <p:cNvPicPr>
              <a:picLocks noChangeAspect="1"/>
            </p:cNvPicPr>
            <p:nvPr/>
          </p:nvPicPr>
          <p:blipFill>
            <a:blip r:embed="rId3"/>
            <a:stretch>
              <a:fillRect/>
            </a:stretch>
          </p:blipFill>
          <p:spPr>
            <a:xfrm>
              <a:off x="2295750" y="1846896"/>
              <a:ext cx="7177473" cy="4786513"/>
            </a:xfrm>
            <a:prstGeom prst="rect">
              <a:avLst/>
            </a:prstGeom>
          </p:spPr>
        </p:pic>
        <p:grpSp>
          <p:nvGrpSpPr>
            <p:cNvPr id="2" name="Group 1" descr="An image of young people’s raised hands, with indication that the sign reading, “Nicotine harms brain development” is true. An image of a brain with an exclamation mark over it to signify harm is included.&#10;"/>
            <p:cNvGrpSpPr/>
            <p:nvPr/>
          </p:nvGrpSpPr>
          <p:grpSpPr>
            <a:xfrm>
              <a:off x="2698954" y="1992312"/>
              <a:ext cx="7573145" cy="1421526"/>
              <a:chOff x="2698954" y="1992312"/>
              <a:chExt cx="7573145" cy="1421526"/>
            </a:xfrm>
          </p:grpSpPr>
          <p:sp>
            <p:nvSpPr>
              <p:cNvPr id="7" name="Rounded Rectangle 6"/>
              <p:cNvSpPr/>
              <p:nvPr/>
            </p:nvSpPr>
            <p:spPr>
              <a:xfrm>
                <a:off x="4754565" y="199231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Nicotine harms brain development.</a:t>
                </a:r>
              </a:p>
              <a:p>
                <a:pPr algn="ctr"/>
                <a:endParaRPr lang="en-US" sz="1350" dirty="0"/>
              </a:p>
            </p:txBody>
          </p:sp>
          <p:pic>
            <p:nvPicPr>
              <p:cNvPr id="8" name="Picture 7"/>
              <p:cNvPicPr>
                <a:picLocks noChangeAspect="1"/>
              </p:cNvPicPr>
              <p:nvPr/>
            </p:nvPicPr>
            <p:blipFill rotWithShape="1">
              <a:blip r:embed="rId4"/>
              <a:srcRect b="51639"/>
              <a:stretch/>
            </p:blipFill>
            <p:spPr>
              <a:xfrm>
                <a:off x="2698954" y="2197347"/>
                <a:ext cx="1578769" cy="545853"/>
              </a:xfrm>
              <a:prstGeom prst="rect">
                <a:avLst/>
              </a:prstGeom>
            </p:spPr>
          </p:pic>
          <p:pic>
            <p:nvPicPr>
              <p:cNvPr id="9" name="Picture 8"/>
              <p:cNvPicPr>
                <a:picLocks noChangeAspect="1"/>
              </p:cNvPicPr>
              <p:nvPr/>
            </p:nvPicPr>
            <p:blipFill rotWithShape="1">
              <a:blip r:embed="rId5"/>
              <a:srcRect l="14370" t="40936" r="21735" b="2547"/>
              <a:stretch/>
            </p:blipFill>
            <p:spPr>
              <a:xfrm>
                <a:off x="8903757" y="2074524"/>
                <a:ext cx="1368342" cy="1339314"/>
              </a:xfrm>
              <a:prstGeom prst="rect">
                <a:avLst/>
              </a:prstGeom>
            </p:spPr>
          </p:pic>
        </p:grpSp>
      </p:grpSp>
    </p:spTree>
    <p:extLst>
      <p:ext uri="{BB962C8B-B14F-4D97-AF65-F5344CB8AC3E}">
        <p14:creationId xmlns:p14="http://schemas.microsoft.com/office/powerpoint/2010/main" val="2178895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125032" cy="968513"/>
          </a:xfrm>
        </p:spPr>
        <p:txBody>
          <a:bodyPr>
            <a:normAutofit/>
          </a:bodyPr>
          <a:lstStyle/>
          <a:p>
            <a:r>
              <a:rPr lang="en-US" dirty="0"/>
              <a:t>HOW DOES NICOTINE IN E-CIGARETTES IMPACT THE BRAIN?</a:t>
            </a:r>
            <a:r>
              <a:rPr lang="en-US" dirty="0">
                <a:solidFill>
                  <a:schemeClr val="tx2"/>
                </a:solidFill>
              </a:rPr>
              <a:t>.</a:t>
            </a:r>
          </a:p>
        </p:txBody>
      </p:sp>
      <p:pic>
        <p:nvPicPr>
          <p:cNvPr id="5" name="Picture 4" descr="Three different e-cigarettes are display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81" y="1996912"/>
            <a:ext cx="2879948" cy="4322623"/>
          </a:xfrm>
          <a:prstGeom prst="rect">
            <a:avLst/>
          </a:prstGeom>
        </p:spPr>
      </p:pic>
      <p:sp>
        <p:nvSpPr>
          <p:cNvPr id="4" name="Content Placeholder 3"/>
          <p:cNvSpPr>
            <a:spLocks noGrp="1"/>
          </p:cNvSpPr>
          <p:nvPr>
            <p:ph sz="half" idx="1"/>
          </p:nvPr>
        </p:nvSpPr>
        <p:spPr>
          <a:xfrm>
            <a:off x="3933371" y="2046515"/>
            <a:ext cx="7677438" cy="4412342"/>
          </a:xfrm>
        </p:spPr>
        <p:txBody>
          <a:bodyPr anchor="ctr">
            <a:normAutofit/>
          </a:bodyPr>
          <a:lstStyle/>
          <a:p>
            <a:pPr marL="0" indent="0">
              <a:buNone/>
            </a:pPr>
            <a:r>
              <a:rPr lang="en-US" sz="3200" dirty="0">
                <a:latin typeface="Franklin Gothic Book" panose="020B0503020102020204" pitchFamily="34" charset="0"/>
              </a:rPr>
              <a:t>Youth who use nicotine can harm the parts of the brain that control attention, learning, mood, and impulse control.</a:t>
            </a:r>
          </a:p>
          <a:p>
            <a:pPr marL="0" indent="0">
              <a:buNone/>
            </a:pPr>
            <a:endParaRPr lang="en-US" sz="1050" dirty="0">
              <a:latin typeface="Franklin Gothic Book" panose="020B0503020102020204" pitchFamily="34" charset="0"/>
            </a:endParaRPr>
          </a:p>
          <a:p>
            <a:pPr marL="0" indent="0">
              <a:buNone/>
            </a:pPr>
            <a:endParaRPr lang="en-US" sz="1050" dirty="0">
              <a:latin typeface="Franklin Gothic Book" panose="020B0503020102020204" pitchFamily="34" charset="0"/>
            </a:endParaRPr>
          </a:p>
          <a:p>
            <a:pPr marL="0" indent="0">
              <a:buNone/>
            </a:pPr>
            <a:endParaRPr lang="en-US" sz="1050" dirty="0">
              <a:latin typeface="Franklin Gothic Book" panose="020B0503020102020204" pitchFamily="34" charset="0"/>
            </a:endParaRPr>
          </a:p>
          <a:p>
            <a:pPr marL="0" indent="0">
              <a:buNone/>
            </a:pPr>
            <a:r>
              <a:rPr lang="en-US" sz="800" dirty="0">
                <a:hlinkClick r:id="rId4"/>
              </a:rPr>
              <a:t>Source: Quick Facts on the Risks of E-cigarettes for Kids, Teens, and Young Adults | CDC</a:t>
            </a:r>
            <a:endParaRPr lang="en-US" sz="800" dirty="0">
              <a:latin typeface="Franklin Gothic Book" panose="020B0503020102020204" pitchFamily="34" charset="0"/>
            </a:endParaRPr>
          </a:p>
        </p:txBody>
      </p:sp>
    </p:spTree>
    <p:extLst>
      <p:ext uri="{BB962C8B-B14F-4D97-AF65-F5344CB8AC3E}">
        <p14:creationId xmlns:p14="http://schemas.microsoft.com/office/powerpoint/2010/main" val="196361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7" name="Rectangle 2256">
            <a:extLst>
              <a:ext uri="{FF2B5EF4-FFF2-40B4-BE49-F238E27FC236}">
                <a16:creationId xmlns:a16="http://schemas.microsoft.com/office/drawing/2014/main" id="{7A1EB241-0852-428A-8A50-67737CA93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59" name="Rectangle 2258">
            <a:extLst>
              <a:ext uri="{FF2B5EF4-FFF2-40B4-BE49-F238E27FC236}">
                <a16:creationId xmlns:a16="http://schemas.microsoft.com/office/drawing/2014/main" id="{7A23EDC2-E1E5-4C5D-9C74-714516AF5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61" name="Rectangle 2260">
            <a:extLst>
              <a:ext uri="{FF2B5EF4-FFF2-40B4-BE49-F238E27FC236}">
                <a16:creationId xmlns:a16="http://schemas.microsoft.com/office/drawing/2014/main" id="{B2781548-0E4F-4401-A909-82EDF50DB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63" name="Rectangle 2262">
            <a:extLst>
              <a:ext uri="{FF2B5EF4-FFF2-40B4-BE49-F238E27FC236}">
                <a16:creationId xmlns:a16="http://schemas.microsoft.com/office/drawing/2014/main" id="{33030110-5A0B-4476-9070-A890E1987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65" name="Rectangle 2264">
            <a:extLst>
              <a:ext uri="{FF2B5EF4-FFF2-40B4-BE49-F238E27FC236}">
                <a16:creationId xmlns:a16="http://schemas.microsoft.com/office/drawing/2014/main" id="{B1906140-F973-439A-8156-4F48FCE47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67" name="Rectangle 2266">
            <a:extLst>
              <a:ext uri="{FF2B5EF4-FFF2-40B4-BE49-F238E27FC236}">
                <a16:creationId xmlns:a16="http://schemas.microsoft.com/office/drawing/2014/main" id="{143BD0C5-D845-4004-ACB7-BD2F9174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38175"/>
            <a:ext cx="7485542"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69" name="Rectangle 2268">
            <a:extLst>
              <a:ext uri="{FF2B5EF4-FFF2-40B4-BE49-F238E27FC236}">
                <a16:creationId xmlns:a16="http://schemas.microsoft.com/office/drawing/2014/main" id="{C984B34C-CF6A-4647-B112-F6F8B68FE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391" y="641102"/>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71" name="Rectangle 2270">
            <a:extLst>
              <a:ext uri="{FF2B5EF4-FFF2-40B4-BE49-F238E27FC236}">
                <a16:creationId xmlns:a16="http://schemas.microsoft.com/office/drawing/2014/main" id="{0B7740F6-2D83-4574-9A7F-04A98094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134" y="3557674"/>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4579243" y="1419225"/>
            <a:ext cx="6798608" cy="2085869"/>
          </a:xfrm>
        </p:spPr>
        <p:txBody>
          <a:bodyPr vert="horz" lIns="91440" tIns="45720" rIns="91440" bIns="45720" rtlCol="0" anchor="b">
            <a:normAutofit/>
          </a:bodyPr>
          <a:lstStyle/>
          <a:p>
            <a:r>
              <a:rPr lang="en-US" sz="3600" dirty="0"/>
              <a:t>Nicotine Use Can Lead to Addiction</a:t>
            </a:r>
            <a:endParaRPr lang="en-US" sz="3600" dirty="0">
              <a:solidFill>
                <a:srgbClr val="FFFFFF"/>
              </a:solidFill>
            </a:endParaRPr>
          </a:p>
        </p:txBody>
      </p:sp>
      <p:pic>
        <p:nvPicPr>
          <p:cNvPr id="3" name="Online Media 2" descr="My Vaping Mistake: How it became an addiction | AwesomenessTV" title="My Vaping Mistake: How it became an addiction | AwesomenessTV">
            <a:hlinkClick r:id="" action="ppaction://media"/>
            <a:extLst>
              <a:ext uri="{FF2B5EF4-FFF2-40B4-BE49-F238E27FC236}">
                <a16:creationId xmlns:a16="http://schemas.microsoft.com/office/drawing/2014/main" id="{267AE7CC-ABB8-C918-6FBA-50286B925B27}"/>
              </a:ext>
            </a:extLst>
          </p:cNvPr>
          <p:cNvPicPr>
            <a:picLocks noRot="1" noChangeAspect="1"/>
          </p:cNvPicPr>
          <p:nvPr>
            <a:videoFile r:link="rId1"/>
          </p:nvPr>
        </p:nvPicPr>
        <p:blipFill>
          <a:blip r:embed="rId4"/>
          <a:stretch>
            <a:fillRect/>
          </a:stretch>
        </p:blipFill>
        <p:spPr>
          <a:xfrm>
            <a:off x="1028194" y="1007604"/>
            <a:ext cx="2540000" cy="1435100"/>
          </a:xfrm>
          <a:prstGeom prst="rect">
            <a:avLst/>
          </a:prstGeom>
        </p:spPr>
      </p:pic>
      <p:sp>
        <p:nvSpPr>
          <p:cNvPr id="22" name="TextBox 21">
            <a:extLst>
              <a:ext uri="{FF2B5EF4-FFF2-40B4-BE49-F238E27FC236}">
                <a16:creationId xmlns:a16="http://schemas.microsoft.com/office/drawing/2014/main" id="{A1AC2777-FCE2-5413-BDDF-26A2AB05BA86}"/>
              </a:ext>
            </a:extLst>
          </p:cNvPr>
          <p:cNvSpPr txBox="1"/>
          <p:nvPr/>
        </p:nvSpPr>
        <p:spPr>
          <a:xfrm>
            <a:off x="652458" y="2889919"/>
            <a:ext cx="346635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hlinkClick r:id="rId5"/>
              </a:rPr>
              <a:t>Food and Drug Administration’s </a:t>
            </a:r>
            <a:r>
              <a:rPr lang="en-US" sz="1400" dirty="0">
                <a:solidFill>
                  <a:prstClr val="black"/>
                </a:solidFill>
                <a:latin typeface="Gill Sans MT" panose="020B0502020104020203"/>
                <a:hlinkClick r:id="rId5"/>
              </a:rPr>
              <a:t> My Vaping Mistake: How It Became an Addiction</a:t>
            </a:r>
            <a:endPar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18" name="Picture 17" descr="It's not like you can buy a new brain. New Brain Print Ad.">
            <a:extLst>
              <a:ext uri="{FF2B5EF4-FFF2-40B4-BE49-F238E27FC236}">
                <a16:creationId xmlns:a16="http://schemas.microsoft.com/office/drawing/2014/main" id="{CA3E3F2C-0608-8574-7278-580318241F35}"/>
              </a:ext>
            </a:extLst>
          </p:cNvPr>
          <p:cNvPicPr>
            <a:picLocks noChangeAspect="1"/>
          </p:cNvPicPr>
          <p:nvPr/>
        </p:nvPicPr>
        <p:blipFill rotWithShape="1">
          <a:blip r:embed="rId6"/>
          <a:srcRect t="19628" r="1" b="29607"/>
          <a:stretch/>
        </p:blipFill>
        <p:spPr>
          <a:xfrm>
            <a:off x="785870" y="4121612"/>
            <a:ext cx="3032063" cy="1705531"/>
          </a:xfrm>
          <a:prstGeom prst="rect">
            <a:avLst/>
          </a:prstGeom>
        </p:spPr>
      </p:pic>
    </p:spTree>
    <p:extLst>
      <p:ext uri="{BB962C8B-B14F-4D97-AF65-F5344CB8AC3E}">
        <p14:creationId xmlns:p14="http://schemas.microsoft.com/office/powerpoint/2010/main" val="311145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0" name="Rectangle 2209">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12" name="Rectangle 2211">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14" name="Rectangle 2213">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16" name="Rectangle 2215">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18" name="Rectangle 2217">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20" name="Rectangle 2219">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261934" y="1419225"/>
            <a:ext cx="4115917" cy="2085869"/>
          </a:xfrm>
        </p:spPr>
        <p:txBody>
          <a:bodyPr vert="horz" lIns="91440" tIns="45720" rIns="91440" bIns="45720" rtlCol="0" anchor="b">
            <a:normAutofit fontScale="90000"/>
          </a:bodyPr>
          <a:lstStyle/>
          <a:p>
            <a:r>
              <a:rPr lang="en-US" sz="3600" dirty="0"/>
              <a:t>Nicotine Addiction Affects Your Mental Health</a:t>
            </a:r>
            <a:endParaRPr lang="en-US" sz="3600" dirty="0">
              <a:solidFill>
                <a:srgbClr val="FFFFFF"/>
              </a:solidFill>
            </a:endParaRPr>
          </a:p>
        </p:txBody>
      </p:sp>
      <p:sp>
        <p:nvSpPr>
          <p:cNvPr id="17" name="TextBox 16">
            <a:extLst>
              <a:ext uri="{FF2B5EF4-FFF2-40B4-BE49-F238E27FC236}">
                <a16:creationId xmlns:a16="http://schemas.microsoft.com/office/drawing/2014/main" id="{66DFA893-B5F7-4C3D-31C9-F9E8507CFC82}"/>
              </a:ext>
            </a:extLst>
          </p:cNvPr>
          <p:cNvSpPr txBox="1"/>
          <p:nvPr/>
        </p:nvSpPr>
        <p:spPr>
          <a:xfrm>
            <a:off x="746392" y="5165285"/>
            <a:ext cx="5202716"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1400" b="0" i="0" u="none" strike="noStrike" kern="1200" cap="none" spc="0" normalizeH="0" baseline="0" noProof="0" dirty="0">
                <a:ln>
                  <a:noFill/>
                </a:ln>
                <a:solidFill>
                  <a:srgbClr val="3D3D3D"/>
                </a:solidFill>
                <a:effectLst/>
                <a:uLnTx/>
                <a:uFillTx/>
                <a:latin typeface="Gill Sans MT" panose="020B0502020104020203"/>
                <a:ea typeface="+mn-ea"/>
                <a:cs typeface="+mn-cs"/>
                <a:hlinkClick r:id="rId4"/>
              </a:rPr>
              <a:t>Food and Drug Administration’s The Real Cost Campaign: My Vaping Mistake: How It Affected My Mental Health</a:t>
            </a:r>
            <a:endParaRPr kumimoji="0" lang="en-US" sz="14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pic>
        <p:nvPicPr>
          <p:cNvPr id="8" name="Online Media 7" title="My Vaping Mistake: How it affected my mental health | AwesomenessTV">
            <a:hlinkClick r:id="" action="ppaction://media"/>
            <a:extLst>
              <a:ext uri="{FF2B5EF4-FFF2-40B4-BE49-F238E27FC236}">
                <a16:creationId xmlns:a16="http://schemas.microsoft.com/office/drawing/2014/main" id="{085140BD-34DF-94A0-0545-45B814019D44}"/>
              </a:ext>
            </a:extLst>
          </p:cNvPr>
          <p:cNvPicPr>
            <a:picLocks noRot="1" noChangeAspect="1"/>
          </p:cNvPicPr>
          <p:nvPr>
            <a:videoFile r:link="rId1"/>
          </p:nvPr>
        </p:nvPicPr>
        <p:blipFill>
          <a:blip r:embed="rId5"/>
          <a:stretch>
            <a:fillRect/>
          </a:stretch>
        </p:blipFill>
        <p:spPr>
          <a:xfrm>
            <a:off x="1132590" y="959609"/>
            <a:ext cx="5136179" cy="4277409"/>
          </a:xfrm>
          <a:prstGeom prst="rect">
            <a:avLst/>
          </a:prstGeom>
        </p:spPr>
      </p:pic>
    </p:spTree>
    <p:extLst>
      <p:ext uri="{BB962C8B-B14F-4D97-AF65-F5344CB8AC3E}">
        <p14:creationId xmlns:p14="http://schemas.microsoft.com/office/powerpoint/2010/main" val="42193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a:t>
            </a:r>
            <a:endParaRPr lang="en-US" dirty="0">
              <a:solidFill>
                <a:schemeClr val="tx1"/>
              </a:solidFill>
            </a:endParaRPr>
          </a:p>
        </p:txBody>
      </p:sp>
      <p:grpSp>
        <p:nvGrpSpPr>
          <p:cNvPr id="4" name="Group 3" descr="A group of young people’s hands are raised, with one in the middle holding a sign bearing the statement, “Some e-cigarettes are safe for youth.” ">
            <a:extLst>
              <a:ext uri="{FF2B5EF4-FFF2-40B4-BE49-F238E27FC236}">
                <a16:creationId xmlns:a16="http://schemas.microsoft.com/office/drawing/2014/main" id="{D617E6D9-B067-690D-F863-5A9581D7E2B1}"/>
              </a:ext>
            </a:extLst>
          </p:cNvPr>
          <p:cNvGrpSpPr/>
          <p:nvPr/>
        </p:nvGrpSpPr>
        <p:grpSpPr>
          <a:xfrm>
            <a:off x="2295750" y="1846897"/>
            <a:ext cx="7177473" cy="4690382"/>
            <a:chOff x="2295750" y="1846896"/>
            <a:chExt cx="7177473" cy="4786513"/>
          </a:xfrm>
        </p:grpSpPr>
        <p:pic>
          <p:nvPicPr>
            <p:cNvPr id="5" name="Picture 4" descr="A group of hands with different colors &#10;&#10;">
              <a:extLst>
                <a:ext uri="{FF2B5EF4-FFF2-40B4-BE49-F238E27FC236}">
                  <a16:creationId xmlns:a16="http://schemas.microsoft.com/office/drawing/2014/main" id="{1C095B58-EC45-4CF1-ACE0-711F1950D6A0}"/>
                </a:ext>
              </a:extLst>
            </p:cNvPr>
            <p:cNvPicPr>
              <a:picLocks noChangeAspect="1"/>
            </p:cNvPicPr>
            <p:nvPr/>
          </p:nvPicPr>
          <p:blipFill>
            <a:blip r:embed="rId3"/>
            <a:stretch>
              <a:fillRect/>
            </a:stretch>
          </p:blipFill>
          <p:spPr>
            <a:xfrm>
              <a:off x="2295750" y="1846896"/>
              <a:ext cx="7177473" cy="4786513"/>
            </a:xfrm>
            <a:prstGeom prst="rect">
              <a:avLst/>
            </a:prstGeom>
          </p:spPr>
        </p:pic>
        <p:grpSp>
          <p:nvGrpSpPr>
            <p:cNvPr id="3" name="Group 2" descr="True or False? A group of young people’s hands are raised, with one in the middle holding a sign bearing the statement, “Some e-cigarettes are safe for youth.” "/>
            <p:cNvGrpSpPr/>
            <p:nvPr/>
          </p:nvGrpSpPr>
          <p:grpSpPr>
            <a:xfrm>
              <a:off x="2481612" y="1966912"/>
              <a:ext cx="5290788" cy="1526034"/>
              <a:chOff x="2481612" y="1966912"/>
              <a:chExt cx="5290788" cy="1526034"/>
            </a:xfrm>
          </p:grpSpPr>
          <p:sp>
            <p:nvSpPr>
              <p:cNvPr id="7" name="Rounded Rectangle 6" descr="True or False? A group of young people’s hands are raised, with one in the middle holding a sign bearing the statement, “Some e-cigarettes are safe for youth.” "/>
              <p:cNvSpPr/>
              <p:nvPr/>
            </p:nvSpPr>
            <p:spPr>
              <a:xfrm>
                <a:off x="4695600" y="1966912"/>
                <a:ext cx="3076800" cy="132151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latin typeface="Rockwell" panose="02060603020205020403" pitchFamily="18" charset="0"/>
                  </a:rPr>
                  <a:t>Some </a:t>
                </a:r>
              </a:p>
              <a:p>
                <a:pPr algn="ctr"/>
                <a:r>
                  <a:rPr lang="en-US" sz="2550" dirty="0">
                    <a:latin typeface="Rockwell" panose="02060603020205020403" pitchFamily="18" charset="0"/>
                  </a:rPr>
                  <a:t>e-cigarettes </a:t>
                </a:r>
              </a:p>
              <a:p>
                <a:pPr algn="ctr"/>
                <a:r>
                  <a:rPr lang="en-US" sz="2550" dirty="0">
                    <a:latin typeface="Rockwell" panose="02060603020205020403" pitchFamily="18" charset="0"/>
                  </a:rPr>
                  <a:t>are safe for youth.</a:t>
                </a:r>
              </a:p>
              <a:p>
                <a:pPr algn="ctr"/>
                <a:endParaRPr lang="en-US" sz="1350" dirty="0"/>
              </a:p>
            </p:txBody>
          </p:sp>
          <p:pic>
            <p:nvPicPr>
              <p:cNvPr id="8" name="Picture 7" descr=" artifact"/>
              <p:cNvPicPr>
                <a:picLocks noChangeAspect="1"/>
              </p:cNvPicPr>
              <p:nvPr/>
            </p:nvPicPr>
            <p:blipFill>
              <a:blip r:embed="rId4"/>
              <a:stretch>
                <a:fillRect/>
              </a:stretch>
            </p:blipFill>
            <p:spPr>
              <a:xfrm>
                <a:off x="2481612" y="2364233"/>
                <a:ext cx="1578769" cy="1128713"/>
              </a:xfrm>
              <a:prstGeom prst="rect">
                <a:avLst/>
              </a:prstGeom>
            </p:spPr>
          </p:pic>
        </p:grpSp>
      </p:grpSp>
    </p:spTree>
    <p:extLst>
      <p:ext uri="{BB962C8B-B14F-4D97-AF65-F5344CB8AC3E}">
        <p14:creationId xmlns:p14="http://schemas.microsoft.com/office/powerpoint/2010/main" val="177659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0408" y="868568"/>
            <a:ext cx="11029616" cy="988332"/>
          </a:xfrm>
        </p:spPr>
        <p:txBody>
          <a:bodyPr>
            <a:normAutofit/>
          </a:bodyPr>
          <a:lstStyle/>
          <a:p>
            <a:r>
              <a:rPr lang="en-US" dirty="0"/>
              <a:t>BEHAVIOR RISKS </a:t>
            </a:r>
          </a:p>
        </p:txBody>
      </p:sp>
      <p:pic>
        <p:nvPicPr>
          <p:cNvPr id="7" name="Picture 6" descr="Side by side illustrated images of a young person in a backpack and trendy hat. First he takes a drag on an e-cigarette, and then he exhales the aerosol."/>
          <p:cNvPicPr>
            <a:picLocks noChangeAspect="1"/>
          </p:cNvPicPr>
          <p:nvPr/>
        </p:nvPicPr>
        <p:blipFill rotWithShape="1">
          <a:blip r:embed="rId3"/>
          <a:srcRect l="6520" t="3586" r="-361" b="-3490"/>
          <a:stretch/>
        </p:blipFill>
        <p:spPr>
          <a:xfrm>
            <a:off x="450408" y="2209505"/>
            <a:ext cx="3610796" cy="1319834"/>
          </a:xfrm>
          <a:prstGeom prst="rect">
            <a:avLst/>
          </a:prstGeom>
        </p:spPr>
      </p:pic>
      <p:sp>
        <p:nvSpPr>
          <p:cNvPr id="5" name="Content Placeholder 4"/>
          <p:cNvSpPr>
            <a:spLocks noGrp="1"/>
          </p:cNvSpPr>
          <p:nvPr>
            <p:ph sz="half" idx="1"/>
          </p:nvPr>
        </p:nvSpPr>
        <p:spPr>
          <a:xfrm>
            <a:off x="4061204" y="2777701"/>
            <a:ext cx="7866743" cy="1302597"/>
          </a:xfrm>
        </p:spPr>
        <p:txBody>
          <a:bodyPr>
            <a:noAutofit/>
          </a:bodyPr>
          <a:lstStyle/>
          <a:p>
            <a:pPr marL="0" indent="0">
              <a:buNone/>
            </a:pPr>
            <a:r>
              <a:rPr lang="en-US" sz="3200" dirty="0">
                <a:latin typeface="Calibri" panose="020F0502020204030204" pitchFamily="34" charset="0"/>
                <a:cs typeface="Calibri" panose="020F0502020204030204" pitchFamily="34" charset="0"/>
              </a:rPr>
              <a:t>Youth who use e-cigarettes may be more likely to smoke regular cigarettes in the future. </a:t>
            </a:r>
          </a:p>
          <a:p>
            <a:pPr marL="0" indent="0">
              <a:buNone/>
            </a:pPr>
            <a:r>
              <a:rPr lang="en-US" sz="800" b="0" i="0" u="none" strike="noStrike" baseline="0" dirty="0">
                <a:solidFill>
                  <a:srgbClr val="211D1E"/>
                </a:solidFill>
                <a:latin typeface="ITC Clearface Std"/>
              </a:rPr>
              <a:t>U.S. Department of Health and Human Services. </a:t>
            </a:r>
            <a:r>
              <a:rPr lang="en-US" sz="800" b="0" i="1" u="none" strike="noStrike" baseline="0" dirty="0">
                <a:solidFill>
                  <a:srgbClr val="211D1E"/>
                </a:solidFill>
                <a:latin typeface="ITC Clearface Std"/>
              </a:rPr>
              <a:t>E-Cigarette Use Among Youth and Young Adults. A Report of the Surgeon General. </a:t>
            </a:r>
            <a:r>
              <a:rPr lang="en-US" sz="800" b="0" i="0" u="none" strike="noStrike" baseline="0" dirty="0">
                <a:solidFill>
                  <a:srgbClr val="211D1E"/>
                </a:solidFill>
                <a:latin typeface="ITC Clearface Std"/>
              </a:rPr>
              <a:t>Atlanta, GA: U.S. Department of Health and Human Services, Centers for Disease Control and Prevention, National Center for Chronic Disease Prevention and Health Promotion, Office on Smoking and Health, 2016. </a:t>
            </a:r>
            <a:endParaRPr lang="en-US" sz="800" dirty="0"/>
          </a:p>
          <a:p>
            <a:endParaRPr lang="en-US" sz="3200" dirty="0"/>
          </a:p>
        </p:txBody>
      </p:sp>
      <p:pic>
        <p:nvPicPr>
          <p:cNvPr id="6" name="Picture 5" descr="three young people who are smiling and appear to be studying in a school courtyard. One is looking at the camera, one is wearing headphones around his neck and looking at something outside of the image, and another is reading a book"/>
          <p:cNvPicPr>
            <a:picLocks noChangeAspect="1"/>
          </p:cNvPicPr>
          <p:nvPr/>
        </p:nvPicPr>
        <p:blipFill>
          <a:blip r:embed="rId4"/>
          <a:stretch>
            <a:fillRect/>
          </a:stretch>
        </p:blipFill>
        <p:spPr>
          <a:xfrm>
            <a:off x="441734" y="3740414"/>
            <a:ext cx="11300323" cy="2623182"/>
          </a:xfrm>
          <a:prstGeom prst="rect">
            <a:avLst/>
          </a:prstGeom>
        </p:spPr>
      </p:pic>
    </p:spTree>
    <p:extLst>
      <p:ext uri="{BB962C8B-B14F-4D97-AF65-F5344CB8AC3E}">
        <p14:creationId xmlns:p14="http://schemas.microsoft.com/office/powerpoint/2010/main" val="210483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93114"/>
            <a:ext cx="11029616" cy="988332"/>
          </a:xfrm>
        </p:spPr>
        <p:txBody>
          <a:bodyPr>
            <a:normAutofit/>
          </a:bodyPr>
          <a:lstStyle/>
          <a:p>
            <a:r>
              <a:rPr lang="en-US" sz="4000" dirty="0"/>
              <a:t>E-cigarette Poisonings</a:t>
            </a:r>
          </a:p>
        </p:txBody>
      </p:sp>
      <p:pic>
        <p:nvPicPr>
          <p:cNvPr id="1026" name="Picture 2" descr="Chart. Electronic Cigarettes and Nicotine Cases. All Ages. Source: American Association of Poison Control Centers. As of July 31, 2023, Poison Centers have managed 4,494 exposure cases about e-cigarette devices and liquid nicotine in 2023. There were just over 1,500 cases in 2013.">
            <a:extLst>
              <a:ext uri="{FF2B5EF4-FFF2-40B4-BE49-F238E27FC236}">
                <a16:creationId xmlns:a16="http://schemas.microsoft.com/office/drawing/2014/main" id="{D4BAC109-CFD6-4E48-86A2-629D481E9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617" y="2438400"/>
            <a:ext cx="7660765" cy="36861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1687" y="6124546"/>
            <a:ext cx="4572000" cy="375167"/>
          </a:xfrm>
          <a:prstGeom prst="rect">
            <a:avLst/>
          </a:prstGeom>
        </p:spPr>
        <p:txBody>
          <a:bodyPr>
            <a:spAutoFit/>
          </a:bodyPr>
          <a:lstStyle/>
          <a:p>
            <a:r>
              <a:rPr lang="en-US" sz="788" dirty="0">
                <a:latin typeface="Calibri" panose="020F0502020204030204" pitchFamily="34" charset="0"/>
                <a:ea typeface="Calibri" panose="020F0502020204030204" pitchFamily="34" charset="0"/>
              </a:rPr>
              <a:t> </a:t>
            </a:r>
            <a:endParaRPr lang="en-US" sz="788" dirty="0">
              <a:solidFill>
                <a:schemeClr val="bg1"/>
              </a:solidFill>
              <a:latin typeface="Times New Roman" panose="02020603050405020304" pitchFamily="18" charset="0"/>
              <a:ea typeface="Calibri" panose="020F0502020204030204" pitchFamily="34" charset="0"/>
            </a:endParaRPr>
          </a:p>
          <a:p>
            <a:r>
              <a:rPr lang="en-US" sz="1050" b="1" dirty="0">
                <a:latin typeface="Calibri" panose="020F0502020204030204" pitchFamily="34" charset="0"/>
                <a:ea typeface="Calibri" panose="020F0502020204030204" pitchFamily="34" charset="0"/>
              </a:rPr>
              <a:t>Source: </a:t>
            </a:r>
            <a:r>
              <a:rPr lang="en-US" sz="1050" dirty="0">
                <a:latin typeface="Calibri" panose="020F0502020204030204" pitchFamily="34" charset="0"/>
                <a:ea typeface="Calibri" panose="020F0502020204030204" pitchFamily="34" charset="0"/>
              </a:rPr>
              <a:t>American Association of Poison Control Centers</a:t>
            </a:r>
            <a:endParaRPr lang="en-US" sz="105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42685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9CA8C65D-7200-4364-83A9-56FEE2B0C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FBE0910E-BCC6-4CD1-9484-9DF343B84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89">
            <a:extLst>
              <a:ext uri="{FF2B5EF4-FFF2-40B4-BE49-F238E27FC236}">
                <a16:creationId xmlns:a16="http://schemas.microsoft.com/office/drawing/2014/main" id="{04D0C3A9-2770-4D11-B0E3-39390FEB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91">
            <a:extLst>
              <a:ext uri="{FF2B5EF4-FFF2-40B4-BE49-F238E27FC236}">
                <a16:creationId xmlns:a16="http://schemas.microsoft.com/office/drawing/2014/main" id="{0CC8D560-7D8D-4328-BF6D-992C83ECB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93">
            <a:extLst>
              <a:ext uri="{FF2B5EF4-FFF2-40B4-BE49-F238E27FC236}">
                <a16:creationId xmlns:a16="http://schemas.microsoft.com/office/drawing/2014/main" id="{CB2C2501-B64D-4866-AF9F-64F65F7CC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
            <a:ext cx="4772545"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5089842" y="4571122"/>
            <a:ext cx="6591957" cy="1037907"/>
          </a:xfrm>
        </p:spPr>
        <p:txBody>
          <a:bodyPr vert="horz" lIns="91440" tIns="45720" rIns="91440" bIns="45720" rtlCol="0" anchor="b">
            <a:normAutofit/>
          </a:bodyPr>
          <a:lstStyle/>
          <a:p>
            <a:r>
              <a:rPr lang="en-US" sz="3300" dirty="0"/>
              <a:t>ne </a:t>
            </a:r>
            <a:r>
              <a:rPr lang="en-US" sz="3300" dirty="0" err="1"/>
              <a:t>PoisNoning</a:t>
            </a:r>
            <a:r>
              <a:rPr lang="en-US" sz="3300" dirty="0"/>
              <a:t> and pets</a:t>
            </a:r>
          </a:p>
        </p:txBody>
      </p:sp>
      <p:pic>
        <p:nvPicPr>
          <p:cNvPr id="3" name="Picture 2" descr="A pet parrot in a cage.">
            <a:extLst>
              <a:ext uri="{FF2B5EF4-FFF2-40B4-BE49-F238E27FC236}">
                <a16:creationId xmlns:a16="http://schemas.microsoft.com/office/drawing/2014/main" id="{7B34C319-CA53-5AC5-CA8A-F02098E494C1}"/>
              </a:ext>
            </a:extLst>
          </p:cNvPr>
          <p:cNvPicPr>
            <a:picLocks noChangeAspect="1"/>
          </p:cNvPicPr>
          <p:nvPr/>
        </p:nvPicPr>
        <p:blipFill rotWithShape="1">
          <a:blip r:embed="rId3"/>
          <a:srcRect l="18957" r="1" b="1"/>
          <a:stretch/>
        </p:blipFill>
        <p:spPr>
          <a:xfrm>
            <a:off x="20" y="10"/>
            <a:ext cx="4544548" cy="4219688"/>
          </a:xfrm>
          <a:prstGeom prst="rect">
            <a:avLst/>
          </a:prstGeom>
        </p:spPr>
      </p:pic>
      <p:pic>
        <p:nvPicPr>
          <p:cNvPr id="4" name="Picture 3" descr="A child sitting on a couch petting a cat&#10;&#10;">
            <a:extLst>
              <a:ext uri="{FF2B5EF4-FFF2-40B4-BE49-F238E27FC236}">
                <a16:creationId xmlns:a16="http://schemas.microsoft.com/office/drawing/2014/main" id="{06E26CCF-3BEC-93EC-CA55-9706BCF5E1B3}"/>
              </a:ext>
            </a:extLst>
          </p:cNvPr>
          <p:cNvPicPr>
            <a:picLocks noChangeAspect="1"/>
          </p:cNvPicPr>
          <p:nvPr/>
        </p:nvPicPr>
        <p:blipFill rotWithShape="1">
          <a:blip r:embed="rId4"/>
          <a:srcRect r="11818"/>
          <a:stretch/>
        </p:blipFill>
        <p:spPr>
          <a:xfrm>
            <a:off x="4628829" y="10"/>
            <a:ext cx="7563171" cy="4266944"/>
          </a:xfrm>
          <a:prstGeom prst="rect">
            <a:avLst/>
          </a:prstGeom>
        </p:spPr>
      </p:pic>
      <p:pic>
        <p:nvPicPr>
          <p:cNvPr id="5" name="Picture 4" descr="A woman playing fetch outdoors with a dog">
            <a:extLst>
              <a:ext uri="{FF2B5EF4-FFF2-40B4-BE49-F238E27FC236}">
                <a16:creationId xmlns:a16="http://schemas.microsoft.com/office/drawing/2014/main" id="{14A517B2-2732-BAC2-346B-C3A43EF2FC9F}"/>
              </a:ext>
            </a:extLst>
          </p:cNvPr>
          <p:cNvPicPr>
            <a:picLocks noChangeAspect="1"/>
          </p:cNvPicPr>
          <p:nvPr/>
        </p:nvPicPr>
        <p:blipFill rotWithShape="1">
          <a:blip r:embed="rId5"/>
          <a:srcRect r="-3" b="16025"/>
          <a:stretch/>
        </p:blipFill>
        <p:spPr>
          <a:xfrm>
            <a:off x="20" y="4310260"/>
            <a:ext cx="4544548" cy="2547280"/>
          </a:xfrm>
          <a:prstGeom prst="rect">
            <a:avLst/>
          </a:prstGeom>
        </p:spPr>
      </p:pic>
      <p:sp>
        <p:nvSpPr>
          <p:cNvPr id="96" name="Rectangle 95">
            <a:extLst>
              <a:ext uri="{FF2B5EF4-FFF2-40B4-BE49-F238E27FC236}">
                <a16:creationId xmlns:a16="http://schemas.microsoft.com/office/drawing/2014/main" id="{B496DDB9-0BC9-40CD-B3AE-B57DC71D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03F4845B-54A6-46F4-B0A0-95B580A9F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5326" y="4220158"/>
            <a:ext cx="7689094" cy="90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6" name="Title 1">
            <a:extLst>
              <a:ext uri="{FF2B5EF4-FFF2-40B4-BE49-F238E27FC236}">
                <a16:creationId xmlns:a16="http://schemas.microsoft.com/office/drawing/2014/main" id="{F02C1F18-421E-6C2F-74CE-7971CD9D1D41}"/>
              </a:ext>
            </a:extLst>
          </p:cNvPr>
          <p:cNvSpPr txBox="1">
            <a:spLocks/>
          </p:cNvSpPr>
          <p:nvPr/>
        </p:nvSpPr>
        <p:spPr>
          <a:xfrm>
            <a:off x="5242242" y="4723522"/>
            <a:ext cx="6591957" cy="1037907"/>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a:solidFill>
                  <a:srgbClr val="FFFFFF"/>
                </a:solidFill>
              </a:rPr>
              <a:t>Nicotine Poisoning and pets</a:t>
            </a:r>
            <a:endParaRPr lang="en-US" sz="3300" dirty="0">
              <a:solidFill>
                <a:srgbClr val="FFFFFF"/>
              </a:solidFill>
            </a:endParaRPr>
          </a:p>
        </p:txBody>
      </p:sp>
    </p:spTree>
    <p:extLst>
      <p:ext uri="{BB962C8B-B14F-4D97-AF65-F5344CB8AC3E}">
        <p14:creationId xmlns:p14="http://schemas.microsoft.com/office/powerpoint/2010/main" val="20309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052E949-8C4B-400D-86F5-BC17BB392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a:extLst>
              <a:ext uri="{FF2B5EF4-FFF2-40B4-BE49-F238E27FC236}">
                <a16:creationId xmlns:a16="http://schemas.microsoft.com/office/drawing/2014/main" id="{C5F32A9A-DB0A-486D-AB9B-38C96D782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3DC37282-6825-4315-97BC-FBF347BC0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F153A912-83A9-46BB-A233-6A4703520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5" name="Rectangle 44">
            <a:extLst>
              <a:ext uri="{FF2B5EF4-FFF2-40B4-BE49-F238E27FC236}">
                <a16:creationId xmlns:a16="http://schemas.microsoft.com/office/drawing/2014/main" id="{464F52C5-CC90-4BFA-84AD-47DFD30D6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362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AE1578EE-AC37-4C94-98C6-4B322C670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055CAD6-F214-46F5-8689-93CBDA71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40" y="638175"/>
            <a:ext cx="3709227"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79CF3B-3977-4602-80F0-793979039AD2}"/>
              </a:ext>
            </a:extLst>
          </p:cNvPr>
          <p:cNvSpPr>
            <a:spLocks noGrp="1"/>
          </p:cNvSpPr>
          <p:nvPr>
            <p:ph type="title"/>
          </p:nvPr>
        </p:nvSpPr>
        <p:spPr>
          <a:xfrm>
            <a:off x="8296274" y="1656292"/>
            <a:ext cx="3150659" cy="2085869"/>
          </a:xfrm>
        </p:spPr>
        <p:txBody>
          <a:bodyPr vert="horz" lIns="91440" tIns="45720" rIns="91440" bIns="45720" rtlCol="0" anchor="b">
            <a:normAutofit/>
          </a:bodyPr>
          <a:lstStyle/>
          <a:p>
            <a:pPr>
              <a:lnSpc>
                <a:spcPct val="90000"/>
              </a:lnSpc>
            </a:pPr>
            <a:br>
              <a:rPr lang="en-US" dirty="0">
                <a:solidFill>
                  <a:srgbClr val="FFFFFF"/>
                </a:solidFill>
              </a:rPr>
            </a:br>
            <a:br>
              <a:rPr lang="en-US" dirty="0">
                <a:solidFill>
                  <a:srgbClr val="FFFFFF"/>
                </a:solidFill>
              </a:rPr>
            </a:br>
            <a:r>
              <a:rPr lang="en-US" dirty="0">
                <a:solidFill>
                  <a:srgbClr val="FFFFFF"/>
                </a:solidFill>
              </a:rPr>
              <a:t>E-cigarettes and the environment</a:t>
            </a:r>
          </a:p>
        </p:txBody>
      </p:sp>
      <p:pic>
        <p:nvPicPr>
          <p:cNvPr id="7" name="Picture 6" descr="Truth Initiative. A toxic, plastic problem. E-cigarette waster and the environment.">
            <a:extLst>
              <a:ext uri="{FF2B5EF4-FFF2-40B4-BE49-F238E27FC236}">
                <a16:creationId xmlns:a16="http://schemas.microsoft.com/office/drawing/2014/main" id="{FC996B81-5E94-0D53-FFDE-B164F4A0BA3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75514" y="638175"/>
            <a:ext cx="2702583" cy="2445684"/>
          </a:xfrm>
          <a:prstGeom prst="rect">
            <a:avLst/>
          </a:prstGeom>
        </p:spPr>
      </p:pic>
      <p:pic>
        <p:nvPicPr>
          <p:cNvPr id="10" name="Picture 9" descr="Cover of Public Health Law Center's Commercial Tobacco, Health, &amp; The Environment publication ">
            <a:extLst>
              <a:ext uri="{FF2B5EF4-FFF2-40B4-BE49-F238E27FC236}">
                <a16:creationId xmlns:a16="http://schemas.microsoft.com/office/drawing/2014/main" id="{A29EA454-F635-D890-9DD8-BB99A5931FE8}"/>
              </a:ext>
            </a:extLst>
          </p:cNvPr>
          <p:cNvPicPr>
            <a:picLocks noChangeAspect="1"/>
          </p:cNvPicPr>
          <p:nvPr/>
        </p:nvPicPr>
        <p:blipFill>
          <a:blip r:embed="rId4"/>
          <a:stretch>
            <a:fillRect/>
          </a:stretch>
        </p:blipFill>
        <p:spPr>
          <a:xfrm>
            <a:off x="5159209" y="638176"/>
            <a:ext cx="1917328" cy="2445683"/>
          </a:xfrm>
          <a:prstGeom prst="rect">
            <a:avLst/>
          </a:prstGeom>
        </p:spPr>
      </p:pic>
      <p:sp>
        <p:nvSpPr>
          <p:cNvPr id="51" name="Rectangle 50">
            <a:extLst>
              <a:ext uri="{FF2B5EF4-FFF2-40B4-BE49-F238E27FC236}">
                <a16:creationId xmlns:a16="http://schemas.microsoft.com/office/drawing/2014/main" id="{F2A33DE3-FEF0-4DFE-9792-F2E4F5A13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2" y="3387765"/>
            <a:ext cx="7497731" cy="8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8F305D9-36FC-424E-A383-F1B407005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412" y="638175"/>
            <a:ext cx="82296" cy="2790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FDA logo">
            <a:extLst>
              <a:ext uri="{FF2B5EF4-FFF2-40B4-BE49-F238E27FC236}">
                <a16:creationId xmlns:a16="http://schemas.microsoft.com/office/drawing/2014/main" id="{0EBACEF5-BE6F-F397-61CD-0741963CDFBE}"/>
              </a:ext>
            </a:extLst>
          </p:cNvPr>
          <p:cNvPicPr>
            <a:picLocks noChangeAspect="1"/>
          </p:cNvPicPr>
          <p:nvPr/>
        </p:nvPicPr>
        <p:blipFill>
          <a:blip r:embed="rId5"/>
          <a:stretch>
            <a:fillRect/>
          </a:stretch>
        </p:blipFill>
        <p:spPr>
          <a:xfrm>
            <a:off x="3007268" y="3814561"/>
            <a:ext cx="1593409" cy="381097"/>
          </a:xfrm>
          <a:prstGeom prst="rect">
            <a:avLst/>
          </a:prstGeom>
        </p:spPr>
      </p:pic>
      <p:pic>
        <p:nvPicPr>
          <p:cNvPr id="22" name="Picture 21" descr="Tips for Safe Disposal of E-Cigarettes and E-Liquid Waste">
            <a:extLst>
              <a:ext uri="{FF2B5EF4-FFF2-40B4-BE49-F238E27FC236}">
                <a16:creationId xmlns:a16="http://schemas.microsoft.com/office/drawing/2014/main" id="{2DAC92E4-B485-2443-8F0A-9ED6884A0E22}"/>
              </a:ext>
            </a:extLst>
          </p:cNvPr>
          <p:cNvPicPr>
            <a:picLocks noChangeAspect="1"/>
          </p:cNvPicPr>
          <p:nvPr/>
        </p:nvPicPr>
        <p:blipFill>
          <a:blip r:embed="rId6"/>
          <a:stretch>
            <a:fillRect/>
          </a:stretch>
        </p:blipFill>
        <p:spPr>
          <a:xfrm>
            <a:off x="482600" y="4369588"/>
            <a:ext cx="7247374" cy="1123342"/>
          </a:xfrm>
          <a:prstGeom prst="rect">
            <a:avLst/>
          </a:prstGeom>
        </p:spPr>
      </p:pic>
      <p:pic>
        <p:nvPicPr>
          <p:cNvPr id="36" name="Picture 35" descr="E-cigarettes, including rechargeable batteries and the cartridges and bottles that contain e-liquids (liquid nicotine mixtures), can pose a threat to human health and to the environment if they are not disposed of properly. ">
            <a:extLst>
              <a:ext uri="{FF2B5EF4-FFF2-40B4-BE49-F238E27FC236}">
                <a16:creationId xmlns:a16="http://schemas.microsoft.com/office/drawing/2014/main" id="{B0782A97-6165-9398-A47E-7ACA83350F47}"/>
              </a:ext>
            </a:extLst>
          </p:cNvPr>
          <p:cNvPicPr>
            <a:picLocks noChangeAspect="1"/>
          </p:cNvPicPr>
          <p:nvPr/>
        </p:nvPicPr>
        <p:blipFill>
          <a:blip r:embed="rId7"/>
          <a:stretch>
            <a:fillRect/>
          </a:stretch>
        </p:blipFill>
        <p:spPr>
          <a:xfrm>
            <a:off x="499361" y="5490919"/>
            <a:ext cx="7131050" cy="857250"/>
          </a:xfrm>
          <a:prstGeom prst="rect">
            <a:avLst/>
          </a:prstGeom>
        </p:spPr>
      </p:pic>
    </p:spTree>
    <p:extLst>
      <p:ext uri="{BB962C8B-B14F-4D97-AF65-F5344CB8AC3E}">
        <p14:creationId xmlns:p14="http://schemas.microsoft.com/office/powerpoint/2010/main" val="4032437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704850"/>
            <a:ext cx="11029950" cy="1189038"/>
          </a:xfrm>
        </p:spPr>
        <p:txBody>
          <a:bodyPr/>
          <a:lstStyle/>
          <a:p>
            <a:r>
              <a:rPr lang="en-US" dirty="0"/>
              <a:t>Topics 3</a:t>
            </a:r>
          </a:p>
        </p:txBody>
      </p:sp>
      <p:grpSp>
        <p:nvGrpSpPr>
          <p:cNvPr id="2" name="Group 1" descr="3. What leads to e-cigarette use?"/>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357886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358140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700" dirty="0">
                  <a:solidFill>
                    <a:prstClr val="white"/>
                  </a:solidFill>
                  <a:latin typeface="Rockwell" panose="02060603020205020403" pitchFamily="18" charset="0"/>
                </a:rPr>
                <a:t>What Are    </a:t>
              </a:r>
              <a:br>
                <a:rPr lang="en-US" sz="2700" dirty="0">
                  <a:solidFill>
                    <a:prstClr val="white"/>
                  </a:solidFill>
                  <a:latin typeface="Rockwell" panose="02060603020205020403" pitchFamily="18" charset="0"/>
                </a:rPr>
              </a:br>
              <a:r>
                <a:rPr lang="en-US" sz="2700" dirty="0">
                  <a:solidFill>
                    <a:prstClr val="white"/>
                  </a:solidFill>
                  <a:latin typeface="Rockwell" panose="02060603020205020403" pitchFamily="18" charset="0"/>
                </a:rPr>
                <a:t>E-cigarettes?</a:t>
              </a:r>
            </a:p>
          </p:txBody>
        </p:sp>
      </p:grpSp>
    </p:spTree>
    <p:extLst>
      <p:ext uri="{BB962C8B-B14F-4D97-AF65-F5344CB8AC3E}">
        <p14:creationId xmlns:p14="http://schemas.microsoft.com/office/powerpoint/2010/main" val="90035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E59C01-AC12-469A-813B-15B94EE88E1C}"/>
              </a:ext>
              <a:ext uri="{C183D7F6-B498-43B3-948B-1728B52AA6E4}">
                <adec:decorative xmlns:adec="http://schemas.microsoft.com/office/drawing/2017/decorative" val="1"/>
              </a:ext>
            </a:extLst>
          </p:cNvPr>
          <p:cNvSpPr/>
          <p:nvPr/>
        </p:nvSpPr>
        <p:spPr>
          <a:xfrm>
            <a:off x="0" y="-1"/>
            <a:ext cx="12192000" cy="5961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Arial"/>
              <a:ea typeface="+mn-ea"/>
              <a:cs typeface="+mn-cs"/>
            </a:endParaRPr>
          </a:p>
        </p:txBody>
      </p:sp>
      <p:sp>
        <p:nvSpPr>
          <p:cNvPr id="2" name="Title 1">
            <a:extLst>
              <a:ext uri="{FF2B5EF4-FFF2-40B4-BE49-F238E27FC236}">
                <a16:creationId xmlns:a16="http://schemas.microsoft.com/office/drawing/2014/main" id="{553DF13C-F700-4703-8124-D5D8618B7FFD}"/>
              </a:ext>
            </a:extLst>
          </p:cNvPr>
          <p:cNvSpPr>
            <a:spLocks noGrp="1"/>
          </p:cNvSpPr>
          <p:nvPr>
            <p:ph type="title"/>
          </p:nvPr>
        </p:nvSpPr>
        <p:spPr>
          <a:xfrm>
            <a:off x="0" y="296302"/>
            <a:ext cx="12192000" cy="1189554"/>
          </a:xfrm>
        </p:spPr>
        <p:txBody>
          <a:bodyPr>
            <a:noAutofit/>
          </a:bodyPr>
          <a:lstStyle/>
          <a:p>
            <a:pPr algn="ctr"/>
            <a:r>
              <a:rPr lang="en-US" sz="4000" cap="none" dirty="0">
                <a:latin typeface="Calibri" panose="020F0502020204030204" pitchFamily="34" charset="0"/>
                <a:cs typeface="Calibri" panose="020F0502020204030204" pitchFamily="34" charset="0"/>
              </a:rPr>
              <a:t>Most U.S. Youth Are Exposed to E-Cigarette </a:t>
            </a:r>
            <a:br>
              <a:rPr lang="en-US" sz="4000" cap="none" dirty="0">
                <a:latin typeface="Calibri" panose="020F0502020204030204" pitchFamily="34" charset="0"/>
                <a:cs typeface="Calibri" panose="020F0502020204030204" pitchFamily="34" charset="0"/>
              </a:rPr>
            </a:br>
            <a:r>
              <a:rPr lang="en-US" sz="4000" cap="none" dirty="0">
                <a:latin typeface="Calibri" panose="020F0502020204030204" pitchFamily="34" charset="0"/>
                <a:cs typeface="Calibri" panose="020F0502020204030204" pitchFamily="34" charset="0"/>
              </a:rPr>
              <a:t>Advertising, NYTS 2021</a:t>
            </a:r>
            <a:endParaRPr lang="en-US" sz="4000"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8691BAC5-A566-4381-B915-DB83A805EF28}"/>
              </a:ext>
              <a:ext uri="{C183D7F6-B498-43B3-948B-1728B52AA6E4}">
                <adec:decorative xmlns:adec="http://schemas.microsoft.com/office/drawing/2017/decorative" val="1"/>
              </a:ext>
            </a:extLst>
          </p:cNvPr>
          <p:cNvGrpSpPr/>
          <p:nvPr/>
        </p:nvGrpSpPr>
        <p:grpSpPr>
          <a:xfrm>
            <a:off x="3292171" y="1671516"/>
            <a:ext cx="7304123" cy="3752602"/>
            <a:chOff x="4460957" y="2329217"/>
            <a:chExt cx="7262836" cy="3561446"/>
          </a:xfrm>
        </p:grpSpPr>
        <p:sp>
          <p:nvSpPr>
            <p:cNvPr id="7" name="TextBox 6">
              <a:extLst>
                <a:ext uri="{FF2B5EF4-FFF2-40B4-BE49-F238E27FC236}">
                  <a16:creationId xmlns:a16="http://schemas.microsoft.com/office/drawing/2014/main" id="{78A3BFE3-C245-4E3E-B829-4C709DC54C12}"/>
                </a:ext>
              </a:extLst>
            </p:cNvPr>
            <p:cNvSpPr txBox="1"/>
            <p:nvPr/>
          </p:nvSpPr>
          <p:spPr>
            <a:xfrm>
              <a:off x="4460957" y="2329217"/>
              <a:ext cx="670777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E-CIGARETTE ADVERTISING: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1A3260"/>
                  </a:solidFill>
                  <a:effectLst/>
                  <a:uLnTx/>
                  <a:uFillTx/>
                  <a:latin typeface="Calibri" panose="020F0502020204030204"/>
                  <a:ea typeface="+mn-ea"/>
                  <a:cs typeface="+mn-cs"/>
                </a:rPr>
                <a:t>70.3</a:t>
              </a:r>
              <a:r>
                <a:rPr kumimoji="0" lang="en-US" sz="3200" b="1" i="0" u="none" strike="noStrike" kern="1200" cap="none" spc="0" normalizeH="0" baseline="0" noProof="0" dirty="0">
                  <a:ln>
                    <a:noFill/>
                  </a:ln>
                  <a:solidFill>
                    <a:srgbClr val="1A326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MIDDLE AND HIGH SCHOOL STUDENTS</a:t>
              </a:r>
            </a:p>
          </p:txBody>
        </p:sp>
        <p:sp>
          <p:nvSpPr>
            <p:cNvPr id="9" name="TextBox 8">
              <a:extLst>
                <a:ext uri="{FF2B5EF4-FFF2-40B4-BE49-F238E27FC236}">
                  <a16:creationId xmlns:a16="http://schemas.microsoft.com/office/drawing/2014/main" id="{53633019-B9DC-4B4D-92C2-237450E9FE64}"/>
                </a:ext>
              </a:extLst>
            </p:cNvPr>
            <p:cNvSpPr txBox="1"/>
            <p:nvPr/>
          </p:nvSpPr>
          <p:spPr>
            <a:xfrm>
              <a:off x="5435946" y="3558787"/>
              <a:ext cx="17406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alibri" panose="020F0502020204030204"/>
                  <a:ea typeface="+mn-ea"/>
                  <a:cs typeface="Arial Narrow" panose="020B0604020202020204" pitchFamily="34" charset="0"/>
                </a:rPr>
                <a:t>RETAIL STORES</a:t>
              </a:r>
            </a:p>
          </p:txBody>
        </p:sp>
        <p:sp>
          <p:nvSpPr>
            <p:cNvPr id="10" name="TextBox 9">
              <a:extLst>
                <a:ext uri="{FF2B5EF4-FFF2-40B4-BE49-F238E27FC236}">
                  <a16:creationId xmlns:a16="http://schemas.microsoft.com/office/drawing/2014/main" id="{1A140E36-3CFC-4190-8884-0596F0CE34E2}"/>
                </a:ext>
              </a:extLst>
            </p:cNvPr>
            <p:cNvSpPr txBox="1"/>
            <p:nvPr/>
          </p:nvSpPr>
          <p:spPr>
            <a:xfrm>
              <a:off x="5473397" y="3825474"/>
              <a:ext cx="16331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58.7%</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14.37 MILLION</a:t>
              </a:r>
            </a:p>
          </p:txBody>
        </p:sp>
        <p:sp>
          <p:nvSpPr>
            <p:cNvPr id="11" name="TextBox 10">
              <a:extLst>
                <a:ext uri="{FF2B5EF4-FFF2-40B4-BE49-F238E27FC236}">
                  <a16:creationId xmlns:a16="http://schemas.microsoft.com/office/drawing/2014/main" id="{CBDBD246-F5F7-44DB-907E-DB9AD25B3F04}"/>
                </a:ext>
              </a:extLst>
            </p:cNvPr>
            <p:cNvSpPr txBox="1"/>
            <p:nvPr/>
          </p:nvSpPr>
          <p:spPr>
            <a:xfrm>
              <a:off x="8720639" y="3461801"/>
              <a:ext cx="2600910" cy="6134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alibri" panose="020F0502020204030204"/>
                  <a:ea typeface="+mn-ea"/>
                  <a:cs typeface="Arial Narrow" panose="020B0604020202020204" pitchFamily="34" charset="0"/>
                </a:rPr>
                <a:t>TELEVISION, STREAMING SERVICES,  OR MOVIES </a:t>
              </a:r>
            </a:p>
          </p:txBody>
        </p:sp>
        <p:sp>
          <p:nvSpPr>
            <p:cNvPr id="12" name="TextBox 11">
              <a:extLst>
                <a:ext uri="{FF2B5EF4-FFF2-40B4-BE49-F238E27FC236}">
                  <a16:creationId xmlns:a16="http://schemas.microsoft.com/office/drawing/2014/main" id="{01A8DD9F-46C0-4F19-A6CB-80B1F1492D69}"/>
                </a:ext>
              </a:extLst>
            </p:cNvPr>
            <p:cNvSpPr txBox="1"/>
            <p:nvPr/>
          </p:nvSpPr>
          <p:spPr>
            <a:xfrm>
              <a:off x="8768247" y="3936805"/>
              <a:ext cx="16331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21.7%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Narrow" panose="020B0604020202020204" pitchFamily="34" charset="0"/>
                </a:rPr>
                <a:t>5.24 MILLION</a:t>
              </a:r>
            </a:p>
          </p:txBody>
        </p:sp>
        <p:sp>
          <p:nvSpPr>
            <p:cNvPr id="13" name="TextBox 12">
              <a:extLst>
                <a:ext uri="{FF2B5EF4-FFF2-40B4-BE49-F238E27FC236}">
                  <a16:creationId xmlns:a16="http://schemas.microsoft.com/office/drawing/2014/main" id="{761A6680-DB31-4AA6-B113-A494A96C6220}"/>
                </a:ext>
              </a:extLst>
            </p:cNvPr>
            <p:cNvSpPr txBox="1"/>
            <p:nvPr/>
          </p:nvSpPr>
          <p:spPr>
            <a:xfrm>
              <a:off x="5473398" y="4885766"/>
              <a:ext cx="1536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alibri" panose="020F0502020204030204"/>
                  <a:ea typeface="+mn-ea"/>
                  <a:cs typeface="Arial Narrow" panose="020B0604020202020204" pitchFamily="34" charset="0"/>
                </a:rPr>
                <a:t>INTERNET</a:t>
              </a:r>
            </a:p>
          </p:txBody>
        </p:sp>
        <p:sp>
          <p:nvSpPr>
            <p:cNvPr id="14" name="TextBox 13">
              <a:extLst>
                <a:ext uri="{FF2B5EF4-FFF2-40B4-BE49-F238E27FC236}">
                  <a16:creationId xmlns:a16="http://schemas.microsoft.com/office/drawing/2014/main" id="{9B8CA6EC-3869-468E-9A08-7E95ED4FB2D6}"/>
                </a:ext>
              </a:extLst>
            </p:cNvPr>
            <p:cNvSpPr txBox="1"/>
            <p:nvPr/>
          </p:nvSpPr>
          <p:spPr>
            <a:xfrm>
              <a:off x="5473398" y="5119392"/>
              <a:ext cx="21628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36.0%</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8.97 MILLION</a:t>
              </a:r>
            </a:p>
          </p:txBody>
        </p:sp>
        <p:sp>
          <p:nvSpPr>
            <p:cNvPr id="15" name="TextBox 14">
              <a:extLst>
                <a:ext uri="{FF2B5EF4-FFF2-40B4-BE49-F238E27FC236}">
                  <a16:creationId xmlns:a16="http://schemas.microsoft.com/office/drawing/2014/main" id="{27B4998E-9479-478E-9318-88320BC6315D}"/>
                </a:ext>
              </a:extLst>
            </p:cNvPr>
            <p:cNvSpPr txBox="1"/>
            <p:nvPr/>
          </p:nvSpPr>
          <p:spPr>
            <a:xfrm>
              <a:off x="8720639" y="4865862"/>
              <a:ext cx="30031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alibri" panose="020F0502020204030204"/>
                  <a:ea typeface="+mn-ea"/>
                  <a:cs typeface="Arial Narrow" panose="020B0604020202020204" pitchFamily="34" charset="0"/>
                </a:rPr>
                <a:t>NEWSPAPER OR MAGAZINES</a:t>
              </a:r>
            </a:p>
          </p:txBody>
        </p:sp>
        <p:sp>
          <p:nvSpPr>
            <p:cNvPr id="16" name="TextBox 15">
              <a:extLst>
                <a:ext uri="{FF2B5EF4-FFF2-40B4-BE49-F238E27FC236}">
                  <a16:creationId xmlns:a16="http://schemas.microsoft.com/office/drawing/2014/main" id="{B4D58875-ABFA-478D-8FBF-8B3D1F209349}"/>
                </a:ext>
              </a:extLst>
            </p:cNvPr>
            <p:cNvSpPr txBox="1"/>
            <p:nvPr/>
          </p:nvSpPr>
          <p:spPr>
            <a:xfrm>
              <a:off x="8754152" y="5182777"/>
              <a:ext cx="16472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28.7%</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Narrow" panose="020B0604020202020204" pitchFamily="34" charset="0"/>
                </a:rPr>
                <a:t>3.50 MILLION</a:t>
              </a:r>
            </a:p>
          </p:txBody>
        </p:sp>
        <p:pic>
          <p:nvPicPr>
            <p:cNvPr id="21" name="Picture 20" descr="retail store">
              <a:extLst>
                <a:ext uri="{FF2B5EF4-FFF2-40B4-BE49-F238E27FC236}">
                  <a16:creationId xmlns:a16="http://schemas.microsoft.com/office/drawing/2014/main" id="{9A2D7A8B-96E8-44AC-A244-C73E2FDE91F0}"/>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4514518" y="3562898"/>
              <a:ext cx="876300" cy="1028700"/>
            </a:xfrm>
            <a:prstGeom prst="rect">
              <a:avLst/>
            </a:prstGeom>
          </p:spPr>
        </p:pic>
        <p:pic>
          <p:nvPicPr>
            <p:cNvPr id="22" name="Picture 21" descr="Cell phone">
              <a:extLst>
                <a:ext uri="{FF2B5EF4-FFF2-40B4-BE49-F238E27FC236}">
                  <a16:creationId xmlns:a16="http://schemas.microsoft.com/office/drawing/2014/main" id="{A5048822-5697-48CF-B8F7-D352869FFA77}"/>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6418" y="4842593"/>
              <a:ext cx="914400" cy="1028700"/>
            </a:xfrm>
            <a:prstGeom prst="rect">
              <a:avLst/>
            </a:prstGeom>
          </p:spPr>
        </p:pic>
        <p:pic>
          <p:nvPicPr>
            <p:cNvPr id="23" name="Picture 22" descr="Television or computer monitor ">
              <a:extLst>
                <a:ext uri="{FF2B5EF4-FFF2-40B4-BE49-F238E27FC236}">
                  <a16:creationId xmlns:a16="http://schemas.microsoft.com/office/drawing/2014/main" id="{4D244967-EA9E-406A-BB7F-370A245D0469}"/>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7814844" y="3562431"/>
              <a:ext cx="905795" cy="1015663"/>
            </a:xfrm>
            <a:prstGeom prst="rect">
              <a:avLst/>
            </a:prstGeom>
          </p:spPr>
        </p:pic>
        <p:pic>
          <p:nvPicPr>
            <p:cNvPr id="24" name="Picture 23" descr="Print publication ">
              <a:extLst>
                <a:ext uri="{FF2B5EF4-FFF2-40B4-BE49-F238E27FC236}">
                  <a16:creationId xmlns:a16="http://schemas.microsoft.com/office/drawing/2014/main" id="{9D2F1A6D-5ED3-436D-BFF1-8AFEF4E368AB}"/>
                </a:ext>
                <a:ext uri="{C183D7F6-B498-43B3-948B-1728B52AA6E4}">
                  <adec:decorative xmlns:adec="http://schemas.microsoft.com/office/drawing/2017/decorative" val="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10541" y="4842593"/>
              <a:ext cx="914400" cy="1028700"/>
            </a:xfrm>
            <a:prstGeom prst="rect">
              <a:avLst/>
            </a:prstGeom>
          </p:spPr>
        </p:pic>
      </p:grpSp>
      <p:sp>
        <p:nvSpPr>
          <p:cNvPr id="27" name="TextBox 26">
            <a:extLst>
              <a:ext uri="{FF2B5EF4-FFF2-40B4-BE49-F238E27FC236}">
                <a16:creationId xmlns:a16="http://schemas.microsoft.com/office/drawing/2014/main" id="{75EAE374-6D97-4F32-BF11-D906ADEC8399}"/>
              </a:ext>
            </a:extLst>
          </p:cNvPr>
          <p:cNvSpPr txBox="1"/>
          <p:nvPr/>
        </p:nvSpPr>
        <p:spPr>
          <a:xfrm>
            <a:off x="0" y="6437612"/>
            <a:ext cx="108092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Source: </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Gentzke AS, Wang TW, Cornelius M, et al. Tobacco Product Use and Associated Factors Among Middle and High School Students — National Youth Tobacco Survey, United States, 2021. MMWR </a:t>
            </a:r>
            <a:r>
              <a:rPr kumimoji="0" lang="en-US" sz="9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Surveill</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9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Summ</a:t>
            </a:r>
            <a:r>
              <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2022;71(No. SS-5):1–29.​</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555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287" y="595819"/>
            <a:ext cx="9652879" cy="1224429"/>
          </a:xfrm>
        </p:spPr>
        <p:txBody>
          <a:bodyPr>
            <a:normAutofit/>
          </a:bodyPr>
          <a:lstStyle/>
          <a:p>
            <a:r>
              <a:rPr lang="en-US" dirty="0"/>
              <a:t>USE OF FLAVORS IS PROMINENT AMONG YOUTH</a:t>
            </a:r>
          </a:p>
        </p:txBody>
      </p:sp>
      <p:pic>
        <p:nvPicPr>
          <p:cNvPr id="13" name="Picture 12" descr="E-cigarette containers in package,">
            <a:extLst>
              <a:ext uri="{FF2B5EF4-FFF2-40B4-BE49-F238E27FC236}">
                <a16:creationId xmlns:a16="http://schemas.microsoft.com/office/drawing/2014/main" id="{9FC8C2E5-C34F-484D-96B2-F7D4FC6262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88" t="17548" r="13968" b="15657"/>
          <a:stretch/>
        </p:blipFill>
        <p:spPr>
          <a:xfrm>
            <a:off x="1466738" y="2179151"/>
            <a:ext cx="3774407" cy="3582898"/>
          </a:xfrm>
          <a:prstGeom prst="rect">
            <a:avLst/>
          </a:prstGeom>
        </p:spPr>
      </p:pic>
      <p:pic>
        <p:nvPicPr>
          <p:cNvPr id="9" name="Picture 8" descr="an image of cotton candy, honey, strawberry, grapes and tobacco which was used flavored use among current e-cigarette users.">
            <a:extLst>
              <a:ext uri="{FF2B5EF4-FFF2-40B4-BE49-F238E27FC236}">
                <a16:creationId xmlns:a16="http://schemas.microsoft.com/office/drawing/2014/main" id="{73F98AD3-F15A-420A-BDF3-BC1F04BF1E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2654" y="2003124"/>
            <a:ext cx="4774789" cy="4109637"/>
          </a:xfrm>
          <a:prstGeom prst="rect">
            <a:avLst/>
          </a:prstGeom>
        </p:spPr>
      </p:pic>
      <p:sp>
        <p:nvSpPr>
          <p:cNvPr id="10" name="TextBox 9">
            <a:extLst>
              <a:ext uri="{FF2B5EF4-FFF2-40B4-BE49-F238E27FC236}">
                <a16:creationId xmlns:a16="http://schemas.microsoft.com/office/drawing/2014/main" id="{5BEC0CCD-C81A-4EC1-BB0A-5A4D46F22DED}"/>
              </a:ext>
            </a:extLst>
          </p:cNvPr>
          <p:cNvSpPr txBox="1"/>
          <p:nvPr/>
        </p:nvSpPr>
        <p:spPr>
          <a:xfrm>
            <a:off x="7052909" y="2619387"/>
            <a:ext cx="3297520" cy="2492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326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A3260"/>
                </a:solidFill>
                <a:effectLst/>
                <a:uLnTx/>
                <a:uFillTx/>
                <a:latin typeface="Calibri" panose="020F0502020204030204"/>
                <a:ea typeface="+mn-ea"/>
                <a:cs typeface="+mn-cs"/>
              </a:rPr>
              <a:t>About 8 out of 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middle and high school students who currently use e-cigarettes use a</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srgbClr val="1A3260"/>
                </a:solidFill>
                <a:effectLst/>
                <a:uLnTx/>
                <a:uFillTx/>
                <a:latin typeface="Calibri" panose="020F0502020204030204"/>
                <a:ea typeface="+mn-ea"/>
                <a:cs typeface="+mn-cs"/>
              </a:rPr>
              <a:t>FLAVORED product</a:t>
            </a:r>
            <a:endParaRPr kumimoji="0" lang="en-US" sz="3200" b="1" i="0" u="none" strike="noStrike" kern="1200" cap="none" spc="0" normalizeH="0" baseline="0" noProof="0" dirty="0">
              <a:ln>
                <a:noFill/>
              </a:ln>
              <a:solidFill>
                <a:srgbClr val="1A3260"/>
              </a:solidFill>
              <a:effectLst/>
              <a:uLnTx/>
              <a:uFillTx/>
              <a:latin typeface="Calibri" panose="020F0502020204030204"/>
              <a:ea typeface="+mn-ea"/>
              <a:cs typeface="+mn-cs"/>
            </a:endParaRPr>
          </a:p>
        </p:txBody>
      </p:sp>
      <p:sp>
        <p:nvSpPr>
          <p:cNvPr id="5" name="Rectangle 4"/>
          <p:cNvSpPr/>
          <p:nvPr/>
        </p:nvSpPr>
        <p:spPr>
          <a:xfrm>
            <a:off x="415228" y="5892849"/>
            <a:ext cx="5877426" cy="738664"/>
          </a:xfrm>
          <a:prstGeom prst="rect">
            <a:avLst/>
          </a:prstGeom>
        </p:spPr>
        <p:txBody>
          <a:bodyPr wrap="square">
            <a:spAutoFit/>
          </a:bodyPr>
          <a:lstStyle/>
          <a:p>
            <a:r>
              <a:rPr lang="en-US" sz="1050" b="0" i="0" dirty="0">
                <a:solidFill>
                  <a:srgbClr val="000000"/>
                </a:solidFill>
                <a:effectLst/>
                <a:latin typeface="Open Sans" panose="020B0606030504020204" pitchFamily="34" charset="0"/>
              </a:rPr>
              <a:t>Cooper M, Park-Lee E, Ren C, Cornelius M, Jamal A, Cullen KA. </a:t>
            </a:r>
            <a:r>
              <a:rPr lang="en-US" sz="1050" b="0" i="1" dirty="0">
                <a:solidFill>
                  <a:srgbClr val="000000"/>
                </a:solidFill>
                <a:effectLst/>
                <a:latin typeface="Open Sans" panose="020B0606030504020204" pitchFamily="34" charset="0"/>
              </a:rPr>
              <a:t>Notes from the Field:</a:t>
            </a:r>
            <a:r>
              <a:rPr lang="en-US" sz="1050" b="0" i="0" dirty="0">
                <a:solidFill>
                  <a:srgbClr val="000000"/>
                </a:solidFill>
                <a:effectLst/>
                <a:latin typeface="Open Sans" panose="020B0606030504020204" pitchFamily="34" charset="0"/>
              </a:rPr>
              <a:t> E-cigarette Use Among Middle and High School Students — United States, 2022. MMWR </a:t>
            </a:r>
            <a:r>
              <a:rPr lang="en-US" sz="1050" b="0" i="0" dirty="0" err="1">
                <a:solidFill>
                  <a:srgbClr val="000000"/>
                </a:solidFill>
                <a:effectLst/>
                <a:latin typeface="Open Sans" panose="020B0606030504020204" pitchFamily="34" charset="0"/>
              </a:rPr>
              <a:t>Morb</a:t>
            </a:r>
            <a:r>
              <a:rPr lang="en-US" sz="1050" b="0" i="0" dirty="0">
                <a:solidFill>
                  <a:srgbClr val="000000"/>
                </a:solidFill>
                <a:effectLst/>
                <a:latin typeface="Open Sans" panose="020B0606030504020204" pitchFamily="34" charset="0"/>
              </a:rPr>
              <a:t> Mortal </a:t>
            </a:r>
            <a:r>
              <a:rPr lang="en-US" sz="1050" b="0" i="0" dirty="0" err="1">
                <a:solidFill>
                  <a:srgbClr val="000000"/>
                </a:solidFill>
                <a:effectLst/>
                <a:latin typeface="Open Sans" panose="020B0606030504020204" pitchFamily="34" charset="0"/>
              </a:rPr>
              <a:t>Wkly</a:t>
            </a:r>
            <a:r>
              <a:rPr lang="en-US" sz="1050" b="0" i="0" dirty="0">
                <a:solidFill>
                  <a:srgbClr val="000000"/>
                </a:solidFill>
                <a:effectLst/>
                <a:latin typeface="Open Sans" panose="020B0606030504020204" pitchFamily="34" charset="0"/>
              </a:rPr>
              <a:t> Rep 2022;71:1283–1285. </a:t>
            </a:r>
            <a:r>
              <a:rPr lang="en-US" sz="1050" b="0" i="0">
                <a:solidFill>
                  <a:srgbClr val="000000"/>
                </a:solidFill>
                <a:effectLst/>
                <a:latin typeface="Open Sans" panose="020B0606030504020204" pitchFamily="34" charset="0"/>
              </a:rPr>
              <a:t>DOI: </a:t>
            </a:r>
            <a:r>
              <a:rPr lang="en-US" sz="1050" b="0" i="0" u="sng">
                <a:solidFill>
                  <a:srgbClr val="075290"/>
                </a:solidFill>
                <a:effectLst/>
                <a:latin typeface="Open Sans" panose="020B0606030504020204" pitchFamily="34" charset="0"/>
                <a:hlinkClick r:id="rId5"/>
              </a:rPr>
              <a:t>http://dx.doi.org/10.15585/mmwr.mm7140a3</a:t>
            </a:r>
            <a:br>
              <a:rPr lang="en-US" sz="1050"/>
            </a:br>
            <a:endParaRPr lang="en-US" sz="1050" dirty="0"/>
          </a:p>
        </p:txBody>
      </p:sp>
    </p:spTree>
    <p:extLst>
      <p:ext uri="{BB962C8B-B14F-4D97-AF65-F5344CB8AC3E}">
        <p14:creationId xmlns:p14="http://schemas.microsoft.com/office/powerpoint/2010/main" val="2738439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r>
              <a:rPr lang="en-US" dirty="0">
                <a:solidFill>
                  <a:schemeClr val="tx2"/>
                </a:solidFill>
              </a:rPr>
              <a:t>..</a:t>
            </a:r>
          </a:p>
        </p:txBody>
      </p:sp>
      <p:grpSp>
        <p:nvGrpSpPr>
          <p:cNvPr id="3" name="Group 2" descr="True or False? A group of young people’s hands are raised, with one in the middle holding a sign bearing the statement, “The tobacco industry can sell any type or flavor of e-cigarettes they wish.”">
            <a:extLst>
              <a:ext uri="{FF2B5EF4-FFF2-40B4-BE49-F238E27FC236}">
                <a16:creationId xmlns:a16="http://schemas.microsoft.com/office/drawing/2014/main" id="{263E91BB-62E5-C9E9-6A0B-CDD9112BC848}"/>
              </a:ext>
            </a:extLst>
          </p:cNvPr>
          <p:cNvGrpSpPr/>
          <p:nvPr/>
        </p:nvGrpSpPr>
        <p:grpSpPr>
          <a:xfrm>
            <a:off x="1358757" y="1860544"/>
            <a:ext cx="8114466" cy="4690381"/>
            <a:chOff x="1358757" y="1846896"/>
            <a:chExt cx="8114466" cy="4668778"/>
          </a:xfrm>
        </p:grpSpPr>
        <p:pic>
          <p:nvPicPr>
            <p:cNvPr id="7" name="Picture 6">
              <a:extLst>
                <a:ext uri="{FF2B5EF4-FFF2-40B4-BE49-F238E27FC236}">
                  <a16:creationId xmlns:a16="http://schemas.microsoft.com/office/drawing/2014/main" id="{3A4C7E60-C37D-4FDC-93DF-798BB9D7FB41}"/>
                </a:ext>
              </a:extLst>
            </p:cNvPr>
            <p:cNvPicPr>
              <a:picLocks noChangeAspect="1"/>
            </p:cNvPicPr>
            <p:nvPr/>
          </p:nvPicPr>
          <p:blipFill rotWithShape="1">
            <a:blip r:embed="rId3"/>
            <a:srcRect b="2460"/>
            <a:stretch/>
          </p:blipFill>
          <p:spPr>
            <a:xfrm>
              <a:off x="2295750" y="1846896"/>
              <a:ext cx="7177473" cy="4668778"/>
            </a:xfrm>
            <a:prstGeom prst="rect">
              <a:avLst/>
            </a:prstGeom>
          </p:spPr>
        </p:pic>
        <p:grpSp>
          <p:nvGrpSpPr>
            <p:cNvPr id="6" name="Group 5" descr="True or False? A group of young people’s hands are raised, with one in the middle holding a sign bearing the statement, “The tobacco industry is in the e-cigarette game.” "/>
            <p:cNvGrpSpPr/>
            <p:nvPr/>
          </p:nvGrpSpPr>
          <p:grpSpPr>
            <a:xfrm>
              <a:off x="1358757" y="1964443"/>
              <a:ext cx="7512923" cy="1627056"/>
              <a:chOff x="2237325" y="2032118"/>
              <a:chExt cx="6793724" cy="1627056"/>
            </a:xfrm>
          </p:grpSpPr>
          <p:sp>
            <p:nvSpPr>
              <p:cNvPr id="4" name="Rounded Rectangle 3"/>
              <p:cNvSpPr/>
              <p:nvPr/>
            </p:nvSpPr>
            <p:spPr>
              <a:xfrm>
                <a:off x="4441105" y="2032118"/>
                <a:ext cx="4589944" cy="1627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alibri" panose="020F0502020204030204" pitchFamily="34" charset="0"/>
                    <a:cs typeface="Calibri" panose="020F0502020204030204" pitchFamily="34" charset="0"/>
                  </a:rPr>
                  <a:t>The tobacco industry can sell any type or flavor of e-cigarettes they wish. </a:t>
                </a:r>
              </a:p>
              <a:p>
                <a:pPr algn="ctr"/>
                <a:endParaRPr lang="en-US" sz="1350" dirty="0"/>
              </a:p>
            </p:txBody>
          </p:sp>
          <p:pic>
            <p:nvPicPr>
              <p:cNvPr id="5" name="Picture 4"/>
              <p:cNvPicPr>
                <a:picLocks noChangeAspect="1"/>
              </p:cNvPicPr>
              <p:nvPr/>
            </p:nvPicPr>
            <p:blipFill>
              <a:blip r:embed="rId4"/>
              <a:stretch>
                <a:fillRect/>
              </a:stretch>
            </p:blipFill>
            <p:spPr>
              <a:xfrm>
                <a:off x="2237325" y="2182953"/>
                <a:ext cx="1578769" cy="1128713"/>
              </a:xfrm>
              <a:prstGeom prst="rect">
                <a:avLst/>
              </a:prstGeom>
            </p:spPr>
          </p:pic>
        </p:grpSp>
      </p:grpSp>
    </p:spTree>
    <p:extLst>
      <p:ext uri="{BB962C8B-B14F-4D97-AF65-F5344CB8AC3E}">
        <p14:creationId xmlns:p14="http://schemas.microsoft.com/office/powerpoint/2010/main" val="3335162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r>
              <a:rPr lang="en-US" dirty="0">
                <a:solidFill>
                  <a:schemeClr val="tx2"/>
                </a:solidFill>
              </a:rPr>
              <a:t>.</a:t>
            </a:r>
          </a:p>
        </p:txBody>
      </p:sp>
      <p:grpSp>
        <p:nvGrpSpPr>
          <p:cNvPr id="3" name="Group 2" descr="False. A group of young people’s hands are raised, with one in the middle holding a sign bearing the statement, “The tobacco industry can sell any type or flavor of e-cigarettes they wish.”">
            <a:extLst>
              <a:ext uri="{FF2B5EF4-FFF2-40B4-BE49-F238E27FC236}">
                <a16:creationId xmlns:a16="http://schemas.microsoft.com/office/drawing/2014/main" id="{CBED3C95-749F-C416-2F55-E0814FEA434F}"/>
              </a:ext>
            </a:extLst>
          </p:cNvPr>
          <p:cNvGrpSpPr/>
          <p:nvPr/>
        </p:nvGrpSpPr>
        <p:grpSpPr>
          <a:xfrm>
            <a:off x="1976869" y="1846896"/>
            <a:ext cx="7496354" cy="4704029"/>
            <a:chOff x="1976869" y="1846896"/>
            <a:chExt cx="7496354" cy="4704029"/>
          </a:xfrm>
        </p:grpSpPr>
        <p:pic>
          <p:nvPicPr>
            <p:cNvPr id="7" name="Picture 6">
              <a:extLst>
                <a:ext uri="{FF2B5EF4-FFF2-40B4-BE49-F238E27FC236}">
                  <a16:creationId xmlns:a16="http://schemas.microsoft.com/office/drawing/2014/main" id="{9C5AB21B-97C4-40C3-AC1C-756DD9EDC848}"/>
                </a:ext>
              </a:extLst>
            </p:cNvPr>
            <p:cNvPicPr>
              <a:picLocks noChangeAspect="1"/>
            </p:cNvPicPr>
            <p:nvPr/>
          </p:nvPicPr>
          <p:blipFill rotWithShape="1">
            <a:blip r:embed="rId3"/>
            <a:srcRect b="1723"/>
            <a:stretch/>
          </p:blipFill>
          <p:spPr>
            <a:xfrm>
              <a:off x="2295750" y="1846896"/>
              <a:ext cx="7177473" cy="4704029"/>
            </a:xfrm>
            <a:prstGeom prst="rect">
              <a:avLst/>
            </a:prstGeom>
          </p:spPr>
        </p:pic>
        <p:sp>
          <p:nvSpPr>
            <p:cNvPr id="4" name="Rounded Rectangle 3"/>
            <p:cNvSpPr/>
            <p:nvPr/>
          </p:nvSpPr>
          <p:spPr>
            <a:xfrm>
              <a:off x="3978668" y="2032118"/>
              <a:ext cx="4657696" cy="15042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alibri" panose="020F0502020204030204" pitchFamily="34" charset="0"/>
                  <a:cs typeface="Calibri" panose="020F0502020204030204" pitchFamily="34" charset="0"/>
                </a:rPr>
                <a:t>The Food and Drug Administration regulates all tobacco products.</a:t>
              </a:r>
            </a:p>
            <a:p>
              <a:pPr algn="ctr"/>
              <a:endParaRPr lang="en-US" sz="1350" dirty="0"/>
            </a:p>
          </p:txBody>
        </p:sp>
        <p:pic>
          <p:nvPicPr>
            <p:cNvPr id="9" name="Picture 8">
              <a:extLst>
                <a:ext uri="{FF2B5EF4-FFF2-40B4-BE49-F238E27FC236}">
                  <a16:creationId xmlns:a16="http://schemas.microsoft.com/office/drawing/2014/main" id="{35BCE902-0EEF-1179-76F6-CE8076D44CC1}"/>
                </a:ext>
              </a:extLst>
            </p:cNvPr>
            <p:cNvPicPr>
              <a:picLocks noChangeAspect="1"/>
            </p:cNvPicPr>
            <p:nvPr/>
          </p:nvPicPr>
          <p:blipFill rotWithShape="1">
            <a:blip r:embed="rId4"/>
            <a:srcRect t="48480"/>
            <a:stretch/>
          </p:blipFill>
          <p:spPr>
            <a:xfrm>
              <a:off x="1976869" y="2202751"/>
              <a:ext cx="1578769" cy="581515"/>
            </a:xfrm>
            <a:prstGeom prst="rect">
              <a:avLst/>
            </a:prstGeom>
          </p:spPr>
        </p:pic>
      </p:grpSp>
    </p:spTree>
    <p:extLst>
      <p:ext uri="{BB962C8B-B14F-4D97-AF65-F5344CB8AC3E}">
        <p14:creationId xmlns:p14="http://schemas.microsoft.com/office/powerpoint/2010/main" val="3665147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5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5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60" name="Rectangle 59">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63" name="Rectangle 62">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65">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581191" y="4000698"/>
            <a:ext cx="10993549" cy="1475013"/>
          </a:xfrm>
        </p:spPr>
        <p:txBody>
          <a:bodyPr vert="horz" lIns="91440" tIns="45720" rIns="91440" bIns="45720" rtlCol="0" anchor="b">
            <a:normAutofit/>
          </a:bodyPr>
          <a:lstStyle/>
          <a:p>
            <a:r>
              <a:rPr lang="en-US" sz="3600"/>
              <a:t>Age to buy e-cigarettes</a:t>
            </a:r>
          </a:p>
        </p:txBody>
      </p:sp>
      <p:pic>
        <p:nvPicPr>
          <p:cNvPr id="4" name="Picture 3" descr="A group of people sitting outside.">
            <a:extLst>
              <a:ext uri="{FF2B5EF4-FFF2-40B4-BE49-F238E27FC236}">
                <a16:creationId xmlns:a16="http://schemas.microsoft.com/office/drawing/2014/main" id="{89E843D0-0750-3376-A938-D042E0B2C9AF}"/>
              </a:ext>
            </a:extLst>
          </p:cNvPr>
          <p:cNvPicPr>
            <a:picLocks noChangeAspect="1"/>
          </p:cNvPicPr>
          <p:nvPr/>
        </p:nvPicPr>
        <p:blipFill rotWithShape="1">
          <a:blip r:embed="rId3"/>
          <a:srcRect r="-1" b="43996"/>
          <a:stretch/>
        </p:blipFill>
        <p:spPr>
          <a:xfrm>
            <a:off x="446532" y="599725"/>
            <a:ext cx="11292143" cy="3557252"/>
          </a:xfrm>
          <a:prstGeom prst="rect">
            <a:avLst/>
          </a:prstGeom>
        </p:spPr>
      </p:pic>
    </p:spTree>
    <p:extLst>
      <p:ext uri="{BB962C8B-B14F-4D97-AF65-F5344CB8AC3E}">
        <p14:creationId xmlns:p14="http://schemas.microsoft.com/office/powerpoint/2010/main" val="360361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33B751-E103-4E02-8A07-C6717511E98A}"/>
              </a:ext>
              <a:ext uri="{C183D7F6-B498-43B3-948B-1728B52AA6E4}">
                <adec:decorative xmlns:adec="http://schemas.microsoft.com/office/drawing/2017/decorative" val="1"/>
              </a:ext>
            </a:extLst>
          </p:cNvPr>
          <p:cNvPicPr>
            <a:picLocks noChangeAspect="1"/>
          </p:cNvPicPr>
          <p:nvPr/>
        </p:nvPicPr>
        <p:blipFill rotWithShape="1">
          <a:blip r:embed="rId3"/>
          <a:srcRect b="1723"/>
          <a:stretch/>
        </p:blipFill>
        <p:spPr>
          <a:xfrm>
            <a:off x="2295750" y="1846896"/>
            <a:ext cx="7177473" cy="4704029"/>
          </a:xfrm>
          <a:prstGeom prst="rect">
            <a:avLst/>
          </a:prstGeom>
        </p:spPr>
      </p:pic>
      <p:sp>
        <p:nvSpPr>
          <p:cNvPr id="2" name="Title 1"/>
          <p:cNvSpPr>
            <a:spLocks noGrp="1"/>
          </p:cNvSpPr>
          <p:nvPr>
            <p:ph type="title"/>
          </p:nvPr>
        </p:nvSpPr>
        <p:spPr/>
        <p:txBody>
          <a:bodyPr/>
          <a:lstStyle/>
          <a:p>
            <a:r>
              <a:rPr lang="en-US" dirty="0"/>
              <a:t>Quiz (1)</a:t>
            </a:r>
          </a:p>
        </p:txBody>
      </p:sp>
      <p:grpSp>
        <p:nvGrpSpPr>
          <p:cNvPr id="3" name="Group 2" descr="An image of young people’s raised hands, with indication that the sign reading, “Some e-cigarettes are safe for youth” is false."/>
          <p:cNvGrpSpPr/>
          <p:nvPr/>
        </p:nvGrpSpPr>
        <p:grpSpPr>
          <a:xfrm>
            <a:off x="2481612" y="1966912"/>
            <a:ext cx="5341588" cy="1526034"/>
            <a:chOff x="2481612" y="1966912"/>
            <a:chExt cx="5341588" cy="1526034"/>
          </a:xfrm>
        </p:grpSpPr>
        <p:sp>
          <p:nvSpPr>
            <p:cNvPr id="7" name="Rounded Rectangle 6"/>
            <p:cNvSpPr/>
            <p:nvPr/>
          </p:nvSpPr>
          <p:spPr>
            <a:xfrm>
              <a:off x="4695600" y="1966912"/>
              <a:ext cx="3127600" cy="132151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latin typeface="Rockwell" panose="02060603020205020403" pitchFamily="18" charset="0"/>
                </a:rPr>
                <a:t>Some </a:t>
              </a:r>
            </a:p>
            <a:p>
              <a:pPr algn="ctr"/>
              <a:r>
                <a:rPr lang="en-US" sz="2550" dirty="0">
                  <a:latin typeface="Rockwell" panose="02060603020205020403" pitchFamily="18" charset="0"/>
                </a:rPr>
                <a:t>e-cigarettes </a:t>
              </a:r>
            </a:p>
            <a:p>
              <a:pPr algn="ctr"/>
              <a:r>
                <a:rPr lang="en-US" sz="2550" dirty="0">
                  <a:latin typeface="Rockwell" panose="02060603020205020403" pitchFamily="18" charset="0"/>
                </a:rPr>
                <a:t>are safe for youth.</a:t>
              </a:r>
            </a:p>
            <a:p>
              <a:pPr algn="ctr"/>
              <a:endParaRPr lang="en-US" sz="1350" dirty="0"/>
            </a:p>
          </p:txBody>
        </p:sp>
        <p:pic>
          <p:nvPicPr>
            <p:cNvPr id="8" name="Picture 7" descr=" artifact"/>
            <p:cNvPicPr>
              <a:picLocks noChangeAspect="1"/>
            </p:cNvPicPr>
            <p:nvPr/>
          </p:nvPicPr>
          <p:blipFill rotWithShape="1">
            <a:blip r:embed="rId4"/>
            <a:srcRect t="44481"/>
            <a:stretch/>
          </p:blipFill>
          <p:spPr>
            <a:xfrm>
              <a:off x="2481612" y="2866292"/>
              <a:ext cx="1578769" cy="626654"/>
            </a:xfrm>
            <a:prstGeom prst="rect">
              <a:avLst/>
            </a:prstGeom>
          </p:spPr>
        </p:pic>
      </p:grpSp>
    </p:spTree>
    <p:extLst>
      <p:ext uri="{BB962C8B-B14F-4D97-AF65-F5344CB8AC3E}">
        <p14:creationId xmlns:p14="http://schemas.microsoft.com/office/powerpoint/2010/main" val="9476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4. What can you do about it?"/>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495681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490855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t>
              </a:r>
              <a:r>
                <a:rPr lang="en-US" sz="2250">
                  <a:solidFill>
                    <a:prstClr val="white"/>
                  </a:solidFill>
                  <a:latin typeface="Rockwell" panose="02060603020205020403" pitchFamily="18" charset="0"/>
                </a:rPr>
                <a:t>Are    </a:t>
              </a:r>
              <a:br>
                <a:rPr lang="en-US" sz="2250">
                  <a:solidFill>
                    <a:prstClr val="white"/>
                  </a:solidFill>
                  <a:latin typeface="Rockwell" panose="02060603020205020403" pitchFamily="18" charset="0"/>
                </a:rPr>
              </a:br>
              <a:r>
                <a:rPr lang="en-US" sz="2250">
                  <a:solidFill>
                    <a:prstClr val="white"/>
                  </a:solidFill>
                  <a:latin typeface="Rockwell" panose="02060603020205020403" pitchFamily="18" charset="0"/>
                </a:rPr>
                <a:t>E-cigarettes</a:t>
              </a:r>
              <a:r>
                <a:rPr lang="en-US" sz="2250" dirty="0">
                  <a:solidFill>
                    <a:prstClr val="white"/>
                  </a:solidFill>
                  <a:latin typeface="Rockwell" panose="02060603020205020403" pitchFamily="18" charset="0"/>
                </a:rPr>
                <a:t>?</a:t>
              </a:r>
            </a:p>
          </p:txBody>
        </p:sp>
      </p:grpSp>
      <p:sp>
        <p:nvSpPr>
          <p:cNvPr id="7" name="Title 6"/>
          <p:cNvSpPr>
            <a:spLocks noGrp="1"/>
          </p:cNvSpPr>
          <p:nvPr>
            <p:ph type="title" idx="4294967295"/>
          </p:nvPr>
        </p:nvSpPr>
        <p:spPr>
          <a:xfrm>
            <a:off x="0" y="704850"/>
            <a:ext cx="11029950" cy="1189038"/>
          </a:xfrm>
        </p:spPr>
        <p:txBody>
          <a:bodyPr/>
          <a:lstStyle/>
          <a:p>
            <a:r>
              <a:rPr lang="en-US" dirty="0"/>
              <a:t>Topics</a:t>
            </a:r>
            <a:r>
              <a:rPr lang="en-US" baseline="0" dirty="0"/>
              <a:t> 4</a:t>
            </a:r>
            <a:endParaRPr lang="en-US" dirty="0"/>
          </a:p>
        </p:txBody>
      </p:sp>
    </p:spTree>
    <p:extLst>
      <p:ext uri="{BB962C8B-B14F-4D97-AF65-F5344CB8AC3E}">
        <p14:creationId xmlns:p14="http://schemas.microsoft.com/office/powerpoint/2010/main" val="198402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261934" y="1419225"/>
            <a:ext cx="4115917" cy="2085869"/>
          </a:xfrm>
        </p:spPr>
        <p:txBody>
          <a:bodyPr vert="horz" lIns="91440" tIns="45720" rIns="91440" bIns="45720" rtlCol="0" anchor="b">
            <a:normAutofit/>
          </a:bodyPr>
          <a:lstStyle/>
          <a:p>
            <a:r>
              <a:rPr lang="en-US" sz="3600">
                <a:solidFill>
                  <a:srgbClr val="FFFFFF"/>
                </a:solidFill>
              </a:rPr>
              <a:t>HELP YOUR SCHOOL GO TOBACCo FREE</a:t>
            </a:r>
          </a:p>
        </p:txBody>
      </p:sp>
      <p:pic>
        <p:nvPicPr>
          <p:cNvPr id="4" name="Picture 3" descr="Sign: Smoking is Prohibited on Campus, Including Electronic Cigarett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66" y="2291314"/>
            <a:ext cx="5164834" cy="2569503"/>
          </a:xfrm>
          <a:prstGeom prst="rect">
            <a:avLst/>
          </a:prstGeom>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7142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9" name="Rectangle 2188">
            <a:extLst>
              <a:ext uri="{FF2B5EF4-FFF2-40B4-BE49-F238E27FC236}">
                <a16:creationId xmlns:a16="http://schemas.microsoft.com/office/drawing/2014/main" id="{9052E949-8C4B-400D-86F5-BC17BB392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91" name="Rectangle 2190">
            <a:extLst>
              <a:ext uri="{FF2B5EF4-FFF2-40B4-BE49-F238E27FC236}">
                <a16:creationId xmlns:a16="http://schemas.microsoft.com/office/drawing/2014/main" id="{C5F32A9A-DB0A-486D-AB9B-38C96D782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93" name="Rectangle 2192">
            <a:extLst>
              <a:ext uri="{FF2B5EF4-FFF2-40B4-BE49-F238E27FC236}">
                <a16:creationId xmlns:a16="http://schemas.microsoft.com/office/drawing/2014/main" id="{3DC37282-6825-4315-97BC-FBF347BC0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95" name="Rectangle 2194">
            <a:extLst>
              <a:ext uri="{FF2B5EF4-FFF2-40B4-BE49-F238E27FC236}">
                <a16:creationId xmlns:a16="http://schemas.microsoft.com/office/drawing/2014/main" id="{F153A912-83A9-46BB-A233-6A4703520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97" name="Rectangle 2196">
            <a:extLst>
              <a:ext uri="{FF2B5EF4-FFF2-40B4-BE49-F238E27FC236}">
                <a16:creationId xmlns:a16="http://schemas.microsoft.com/office/drawing/2014/main" id="{F517B8F1-2AEF-486F-B48E-B74ACD99D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412" y="0"/>
            <a:ext cx="80362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2199" name="Rectangle 2198">
            <a:extLst>
              <a:ext uri="{FF2B5EF4-FFF2-40B4-BE49-F238E27FC236}">
                <a16:creationId xmlns:a16="http://schemas.microsoft.com/office/drawing/2014/main" id="{CF90FA3E-29C5-4FF4-8E7C-F402393C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01" name="Rectangle 2200">
            <a:extLst>
              <a:ext uri="{FF2B5EF4-FFF2-40B4-BE49-F238E27FC236}">
                <a16:creationId xmlns:a16="http://schemas.microsoft.com/office/drawing/2014/main" id="{A21EFF75-981B-45D2-8F70-7BCFA270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03" name="Rectangle 2202">
            <a:extLst>
              <a:ext uri="{FF2B5EF4-FFF2-40B4-BE49-F238E27FC236}">
                <a16:creationId xmlns:a16="http://schemas.microsoft.com/office/drawing/2014/main" id="{1A96CF5F-7013-4811-A10D-28B20405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0452" y="3387765"/>
            <a:ext cx="3703320" cy="8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05" name="Rectangle 2204">
            <a:extLst>
              <a:ext uri="{FF2B5EF4-FFF2-40B4-BE49-F238E27FC236}">
                <a16:creationId xmlns:a16="http://schemas.microsoft.com/office/drawing/2014/main" id="{38BFE626-6BBD-4067-B348-4FB65DD52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222" y="638174"/>
            <a:ext cx="82296" cy="5751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700218" y="1656292"/>
            <a:ext cx="3150659" cy="2085869"/>
          </a:xfrm>
        </p:spPr>
        <p:txBody>
          <a:bodyPr vert="horz" lIns="91440" tIns="45720" rIns="91440" bIns="45720" rtlCol="0" anchor="b">
            <a:normAutofit/>
          </a:bodyPr>
          <a:lstStyle/>
          <a:p>
            <a:r>
              <a:rPr lang="en-US" sz="3600" dirty="0">
                <a:solidFill>
                  <a:srgbClr val="FFFFFF"/>
                </a:solidFill>
              </a:rPr>
              <a:t>Free Quitting Resources</a:t>
            </a:r>
          </a:p>
        </p:txBody>
      </p:sp>
      <p:pic>
        <p:nvPicPr>
          <p:cNvPr id="8" name="Online Media 2" title="My Vaping Mistake: How it impacted my sports performance | AwesomenessTV">
            <a:hlinkClick r:id="" action="ppaction://media"/>
            <a:extLst>
              <a:ext uri="{FF2B5EF4-FFF2-40B4-BE49-F238E27FC236}">
                <a16:creationId xmlns:a16="http://schemas.microsoft.com/office/drawing/2014/main" id="{5A6F9A50-15D7-0720-0510-5DE8F2679CFE}"/>
              </a:ext>
            </a:extLst>
          </p:cNvPr>
          <p:cNvPicPr>
            <a:picLocks noRot="1" noChangeAspect="1"/>
          </p:cNvPicPr>
          <p:nvPr>
            <a:videoFile r:link="rId1"/>
          </p:nvPr>
        </p:nvPicPr>
        <p:blipFill>
          <a:blip r:embed="rId4"/>
          <a:stretch>
            <a:fillRect/>
          </a:stretch>
        </p:blipFill>
        <p:spPr>
          <a:xfrm>
            <a:off x="4303932" y="908655"/>
            <a:ext cx="3340440" cy="1887348"/>
          </a:xfrm>
          <a:prstGeom prst="rect">
            <a:avLst/>
          </a:prstGeom>
        </p:spPr>
      </p:pic>
      <p:sp>
        <p:nvSpPr>
          <p:cNvPr id="14" name="TextBox 13">
            <a:extLst>
              <a:ext uri="{FF2B5EF4-FFF2-40B4-BE49-F238E27FC236}">
                <a16:creationId xmlns:a16="http://schemas.microsoft.com/office/drawing/2014/main" id="{7E22DD35-39B8-D19C-8DA2-6D8C601B6F61}"/>
              </a:ext>
            </a:extLst>
          </p:cNvPr>
          <p:cNvSpPr txBox="1"/>
          <p:nvPr/>
        </p:nvSpPr>
        <p:spPr>
          <a:xfrm>
            <a:off x="4191994" y="2785570"/>
            <a:ext cx="37007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5"/>
              </a:rPr>
              <a:t>Food and Drug Administration’s The Real Cost: My Vaping Mistake: How It Impacted My Sports Performance</a:t>
            </a: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6" name="Picture 5" descr="Screenshot of Smokefree Teen's Quit Vaping webpage.">
            <a:extLst>
              <a:ext uri="{FF2B5EF4-FFF2-40B4-BE49-F238E27FC236}">
                <a16:creationId xmlns:a16="http://schemas.microsoft.com/office/drawing/2014/main" id="{633167A7-DF03-484D-AF3F-39064E0FBA87}"/>
              </a:ext>
            </a:extLst>
          </p:cNvPr>
          <p:cNvPicPr>
            <a:picLocks noChangeAspect="1"/>
          </p:cNvPicPr>
          <p:nvPr/>
        </p:nvPicPr>
        <p:blipFill>
          <a:blip r:embed="rId6"/>
          <a:stretch>
            <a:fillRect/>
          </a:stretch>
        </p:blipFill>
        <p:spPr>
          <a:xfrm>
            <a:off x="4310452" y="3965915"/>
            <a:ext cx="3340439" cy="2246445"/>
          </a:xfrm>
          <a:prstGeom prst="rect">
            <a:avLst/>
          </a:prstGeom>
        </p:spPr>
      </p:pic>
      <p:sp>
        <p:nvSpPr>
          <p:cNvPr id="10" name="TextBox 9">
            <a:extLst>
              <a:ext uri="{FF2B5EF4-FFF2-40B4-BE49-F238E27FC236}">
                <a16:creationId xmlns:a16="http://schemas.microsoft.com/office/drawing/2014/main" id="{D2527883-F2C0-9055-54B3-3B05744D597A}"/>
              </a:ext>
            </a:extLst>
          </p:cNvPr>
          <p:cNvSpPr txBox="1"/>
          <p:nvPr/>
        </p:nvSpPr>
        <p:spPr>
          <a:xfrm>
            <a:off x="4602035" y="6322418"/>
            <a:ext cx="30488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7"/>
              </a:rPr>
              <a:t>Quit Vaping | Smokefree Teen</a:t>
            </a: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7" name="Picture 6" descr="Truth Initiative This is Quitting. (Screenshot)">
            <a:extLst>
              <a:ext uri="{FF2B5EF4-FFF2-40B4-BE49-F238E27FC236}">
                <a16:creationId xmlns:a16="http://schemas.microsoft.com/office/drawing/2014/main" id="{2C684AB3-DF5C-754B-7A60-9EE4F7C53EEF}"/>
              </a:ext>
            </a:extLst>
          </p:cNvPr>
          <p:cNvPicPr>
            <a:picLocks noChangeAspect="1"/>
          </p:cNvPicPr>
          <p:nvPr/>
        </p:nvPicPr>
        <p:blipFill>
          <a:blip r:embed="rId8"/>
          <a:stretch>
            <a:fillRect/>
          </a:stretch>
        </p:blipFill>
        <p:spPr>
          <a:xfrm>
            <a:off x="8330368" y="2241996"/>
            <a:ext cx="3404343" cy="2544746"/>
          </a:xfrm>
          <a:prstGeom prst="rect">
            <a:avLst/>
          </a:prstGeom>
        </p:spPr>
      </p:pic>
      <p:sp>
        <p:nvSpPr>
          <p:cNvPr id="12" name="TextBox 11">
            <a:extLst>
              <a:ext uri="{FF2B5EF4-FFF2-40B4-BE49-F238E27FC236}">
                <a16:creationId xmlns:a16="http://schemas.microsoft.com/office/drawing/2014/main" id="{14798622-8C23-0365-F421-591489177E57}"/>
              </a:ext>
            </a:extLst>
          </p:cNvPr>
          <p:cNvSpPr txBox="1"/>
          <p:nvPr/>
        </p:nvSpPr>
        <p:spPr>
          <a:xfrm>
            <a:off x="8504434" y="4913957"/>
            <a:ext cx="33208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9"/>
              </a:rPr>
              <a:t>Truth Initiative® This Is Quitting</a:t>
            </a: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973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8"/>
                </p:tgtEl>
              </p:cMediaNode>
            </p:vide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 group of people wearing headphones">
            <a:extLst>
              <a:ext uri="{FF2B5EF4-FFF2-40B4-BE49-F238E27FC236}">
                <a16:creationId xmlns:a16="http://schemas.microsoft.com/office/drawing/2014/main" id="{38474912-D0DF-098F-8E65-DFD41B27B475}"/>
              </a:ext>
            </a:extLst>
          </p:cNvPr>
          <p:cNvPicPr>
            <a:picLocks noChangeAspect="1"/>
          </p:cNvPicPr>
          <p:nvPr/>
        </p:nvPicPr>
        <p:blipFill rotWithShape="1">
          <a:blip r:embed="rId3">
            <a:grayscl/>
          </a:blip>
          <a:srcRect r="3"/>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40C9A36A-3100-471B-9F09-71BE5357B7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1"/>
            <a:ext cx="3703320" cy="5935131"/>
            <a:chOff x="438068" y="457201"/>
            <a:chExt cx="3703320" cy="5935131"/>
          </a:xfrm>
        </p:grpSpPr>
        <p:sp>
          <p:nvSpPr>
            <p:cNvPr id="20" name="Rectangle 19">
              <a:extLst>
                <a:ext uri="{FF2B5EF4-FFF2-40B4-BE49-F238E27FC236}">
                  <a16:creationId xmlns:a16="http://schemas.microsoft.com/office/drawing/2014/main" id="{647D017C-C614-438F-B84E-CEC1362490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41102"/>
              <a:ext cx="3702134" cy="575123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25D63EE2-C5BD-4922-B588-C09DD743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1"/>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p:cNvSpPr>
            <a:spLocks noGrp="1"/>
          </p:cNvSpPr>
          <p:nvPr>
            <p:ph type="title"/>
          </p:nvPr>
        </p:nvSpPr>
        <p:spPr>
          <a:xfrm>
            <a:off x="584200" y="1717990"/>
            <a:ext cx="3412067" cy="3625191"/>
          </a:xfrm>
        </p:spPr>
        <p:txBody>
          <a:bodyPr vert="horz" lIns="91440" tIns="45720" rIns="91440" bIns="45720" rtlCol="0" anchor="b">
            <a:normAutofit/>
          </a:bodyPr>
          <a:lstStyle/>
          <a:p>
            <a:r>
              <a:rPr lang="en-US" sz="4000" dirty="0"/>
              <a:t>Most Important Takeaway</a:t>
            </a:r>
            <a:br>
              <a:rPr lang="en-US" sz="4000" dirty="0"/>
            </a:br>
            <a:br>
              <a:rPr lang="en-US" sz="3600" dirty="0"/>
            </a:br>
            <a:r>
              <a:rPr lang="en-US" sz="2000" cap="none" dirty="0"/>
              <a:t>There is no safe tobacco product, including e-cigarettes.</a:t>
            </a:r>
          </a:p>
        </p:txBody>
      </p:sp>
      <p:pic>
        <p:nvPicPr>
          <p:cNvPr id="2" name="Picture 1" descr="Photograph of five young teenagers all looking at the camera with a serious expression. &#10;The use of e-cigarettes is unsafe for kids, teens, and young adults.">
            <a:extLst>
              <a:ext uri="{FF2B5EF4-FFF2-40B4-BE49-F238E27FC236}">
                <a16:creationId xmlns:a16="http://schemas.microsoft.com/office/drawing/2014/main" id="{91CCE090-5462-4B6B-B1F1-D785315D6377}"/>
              </a:ext>
            </a:extLst>
          </p:cNvPr>
          <p:cNvPicPr>
            <a:picLocks noChangeAspect="1"/>
          </p:cNvPicPr>
          <p:nvPr/>
        </p:nvPicPr>
        <p:blipFill rotWithShape="1">
          <a:blip r:embed="rId4"/>
          <a:srcRect t="3659" r="-1" b="33174"/>
          <a:stretch/>
        </p:blipFill>
        <p:spPr>
          <a:xfrm>
            <a:off x="532463" y="731076"/>
            <a:ext cx="3515763" cy="1410991"/>
          </a:xfrm>
          <a:prstGeom prst="rect">
            <a:avLst/>
          </a:prstGeom>
        </p:spPr>
      </p:pic>
    </p:spTree>
    <p:extLst>
      <p:ext uri="{BB962C8B-B14F-4D97-AF65-F5344CB8AC3E}">
        <p14:creationId xmlns:p14="http://schemas.microsoft.com/office/powerpoint/2010/main" val="411071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What are e-cigarettes?"/>
          <p:cNvGrpSpPr/>
          <p:nvPr/>
        </p:nvGrpSpPr>
        <p:grpSpPr>
          <a:xfrm>
            <a:off x="2428568" y="857478"/>
            <a:ext cx="7472496" cy="5430579"/>
            <a:chOff x="2428568" y="857478"/>
            <a:chExt cx="7472496" cy="5430579"/>
          </a:xfrm>
        </p:grpSpPr>
        <p:pic>
          <p:nvPicPr>
            <p:cNvPr id="23" name="Content Placeholder 5" descr=" artifact"/>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24" name="Picture 23" descr=" artifact"/>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22" name="Picture 21" descr=" artifact"/>
            <p:cNvPicPr>
              <a:picLocks noChangeAspect="1"/>
            </p:cNvPicPr>
            <p:nvPr/>
          </p:nvPicPr>
          <p:blipFill rotWithShape="1">
            <a:blip r:embed="rId6"/>
            <a:srcRect l="34200"/>
            <a:stretch/>
          </p:blipFill>
          <p:spPr>
            <a:xfrm>
              <a:off x="3561228" y="4955871"/>
              <a:ext cx="3582521" cy="1264590"/>
            </a:xfrm>
            <a:prstGeom prst="rect">
              <a:avLst/>
            </a:prstGeom>
          </p:spPr>
        </p:pic>
        <p:sp>
          <p:nvSpPr>
            <p:cNvPr id="26" name="Rectangle 2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24D39D3-7A6D-4E2A-A50E-F0217A37608B}"/>
                </a:ext>
              </a:extLst>
            </p:cNvPr>
            <p:cNvSpPr txBox="1"/>
            <p:nvPr/>
          </p:nvSpPr>
          <p:spPr>
            <a:xfrm>
              <a:off x="3372177" y="2188002"/>
              <a:ext cx="453047" cy="1087862"/>
            </a:xfrm>
            <a:prstGeom prst="rect">
              <a:avLst/>
            </a:prstGeom>
            <a:noFill/>
          </p:spPr>
          <p:txBody>
            <a:bodyPr wrap="square" rtlCol="0">
              <a:spAutoFit/>
            </a:bodyPr>
            <a:lstStyle/>
            <a:p>
              <a:pPr defTabSz="257175">
                <a:defRPr/>
              </a:pPr>
              <a:r>
                <a:rPr lang="en-US" sz="3375" b="1" spc="-197" dirty="0">
                  <a:solidFill>
                    <a:prstClr val="white"/>
                  </a:solidFill>
                  <a:latin typeface="Century Schoolbook" panose="02040604050505020304" pitchFamily="18" charset="0"/>
                </a:rPr>
                <a:t>2</a:t>
              </a:r>
              <a:r>
                <a:rPr lang="en-US" sz="3094" b="1" spc="-197" dirty="0">
                  <a:solidFill>
                    <a:prstClr val="white"/>
                  </a:solidFill>
                  <a:latin typeface="Century Schoolbook" panose="02040604050505020304" pitchFamily="18" charset="0"/>
                </a:rPr>
                <a:t>.</a:t>
              </a:r>
              <a:endParaRPr lang="en-US" sz="1013" spc="-197" dirty="0">
                <a:solidFill>
                  <a:prstClr val="white"/>
                </a:solidFill>
                <a:latin typeface="Century Schoolbook" panose="02040604050505020304" pitchFamily="18" charset="0"/>
              </a:endParaRP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1" name="TextBox 10">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cxnSp>
          <p:nvCxnSpPr>
            <p:cNvPr id="16" name="Straight Connector 15">
              <a:extLst>
                <a:ext uri="{FF2B5EF4-FFF2-40B4-BE49-F238E27FC236}">
                  <a16:creationId xmlns:a16="http://schemas.microsoft.com/office/drawing/2014/main" id="{F96CD48A-3409-4D0A-A116-25BF98E66051}"/>
                </a:ext>
              </a:extLst>
            </p:cNvPr>
            <p:cNvCxnSpPr/>
            <p:nvPr/>
          </p:nvCxnSpPr>
          <p:spPr>
            <a:xfrm>
              <a:off x="3535406" y="1119748"/>
              <a:ext cx="0" cy="5134274"/>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 artifact"/>
            <p:cNvPicPr>
              <a:picLocks noChangeAspect="1"/>
            </p:cNvPicPr>
            <p:nvPr/>
          </p:nvPicPr>
          <p:blipFill rotWithShape="1">
            <a:blip r:embed="rId7"/>
            <a:srcRect t="9715" b="11063"/>
            <a:stretch/>
          </p:blipFill>
          <p:spPr>
            <a:xfrm>
              <a:off x="4037162" y="985985"/>
              <a:ext cx="2430531" cy="1231592"/>
            </a:xfrm>
            <a:prstGeom prst="rect">
              <a:avLst/>
            </a:prstGeom>
          </p:spPr>
        </p:pic>
        <p:sp>
          <p:nvSpPr>
            <p:cNvPr id="25" name="Rectangle 24"/>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 artifact"/>
            <p:cNvPicPr>
              <a:picLocks noChangeAspect="1"/>
            </p:cNvPicPr>
            <p:nvPr/>
          </p:nvPicPr>
          <p:blipFill>
            <a:blip r:embed="rId8"/>
            <a:stretch>
              <a:fillRect/>
            </a:stretch>
          </p:blipFill>
          <p:spPr>
            <a:xfrm>
              <a:off x="2438400" y="3568309"/>
              <a:ext cx="7462664" cy="64078"/>
            </a:xfrm>
            <a:prstGeom prst="rect">
              <a:avLst/>
            </a:prstGeom>
          </p:spPr>
        </p:pic>
        <p:pic>
          <p:nvPicPr>
            <p:cNvPr id="28" name="Picture 27" descr=" artifact"/>
            <p:cNvPicPr>
              <a:picLocks noChangeAspect="1"/>
            </p:cNvPicPr>
            <p:nvPr/>
          </p:nvPicPr>
          <p:blipFill>
            <a:blip r:embed="rId8"/>
            <a:stretch>
              <a:fillRect/>
            </a:stretch>
          </p:blipFill>
          <p:spPr>
            <a:xfrm>
              <a:off x="2438400" y="4896143"/>
              <a:ext cx="7462664" cy="64078"/>
            </a:xfrm>
            <a:prstGeom prst="rect">
              <a:avLst/>
            </a:prstGeom>
          </p:spPr>
        </p:pic>
        <p:pic>
          <p:nvPicPr>
            <p:cNvPr id="29" name="Picture 28"/>
            <p:cNvPicPr>
              <a:picLocks noChangeAspect="1"/>
            </p:cNvPicPr>
            <p:nvPr/>
          </p:nvPicPr>
          <p:blipFill>
            <a:blip r:embed="rId8"/>
            <a:stretch>
              <a:fillRect/>
            </a:stretch>
          </p:blipFill>
          <p:spPr>
            <a:xfrm>
              <a:off x="2438400" y="6223979"/>
              <a:ext cx="7462664" cy="64078"/>
            </a:xfrm>
            <a:prstGeom prst="rect">
              <a:avLst/>
            </a:prstGeom>
          </p:spPr>
        </p:pic>
        <p:pic>
          <p:nvPicPr>
            <p:cNvPr id="30" name="Picture 29" descr=" artifact"/>
            <p:cNvPicPr>
              <a:picLocks noChangeAspect="1"/>
            </p:cNvPicPr>
            <p:nvPr/>
          </p:nvPicPr>
          <p:blipFill>
            <a:blip r:embed="rId8"/>
            <a:stretch>
              <a:fillRect/>
            </a:stretch>
          </p:blipFill>
          <p:spPr>
            <a:xfrm>
              <a:off x="2428568" y="912641"/>
              <a:ext cx="7462664" cy="64078"/>
            </a:xfrm>
            <a:prstGeom prst="rect">
              <a:avLst/>
            </a:prstGeom>
          </p:spPr>
        </p:pic>
        <p:sp>
          <p:nvSpPr>
            <p:cNvPr id="32" name="Rectangle 31"/>
            <p:cNvSpPr/>
            <p:nvPr/>
          </p:nvSpPr>
          <p:spPr>
            <a:xfrm>
              <a:off x="2489703" y="2303781"/>
              <a:ext cx="1038357" cy="1264920"/>
            </a:xfrm>
            <a:prstGeom prst="rect">
              <a:avLst/>
            </a:prstGeom>
          </p:spPr>
          <p:txBody>
            <a:bodyPr wrap="square" anchor="ctr" anchorCtr="0">
              <a:noAutofit/>
            </a:bodyPr>
            <a:lstStyle/>
            <a:p>
              <a:pPr algn="ctr">
                <a:defRPr/>
              </a:pPr>
              <a:r>
                <a:rPr lang="en-US" sz="8800" dirty="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33" name="Rectangle 32"/>
            <p:cNvSpPr/>
            <p:nvPr/>
          </p:nvSpPr>
          <p:spPr>
            <a:xfrm>
              <a:off x="2489703" y="3637281"/>
              <a:ext cx="1038357" cy="1264920"/>
            </a:xfrm>
            <a:prstGeom prst="rect">
              <a:avLst/>
            </a:prstGeom>
          </p:spPr>
          <p:txBody>
            <a:bodyPr wrap="square" anchor="ctr" anchorCtr="0">
              <a:noAutofit/>
            </a:bodyPr>
            <a:lstStyle/>
            <a:p>
              <a:pPr algn="ctr">
                <a:defRPr/>
              </a:pPr>
              <a:r>
                <a:rPr lang="en-US" sz="8800" dirty="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34" name="Rectangle 33"/>
            <p:cNvSpPr/>
            <p:nvPr/>
          </p:nvSpPr>
          <p:spPr>
            <a:xfrm>
              <a:off x="2489703" y="4959350"/>
              <a:ext cx="1038357" cy="1268731"/>
            </a:xfrm>
            <a:prstGeom prst="rect">
              <a:avLst/>
            </a:prstGeom>
          </p:spPr>
          <p:txBody>
            <a:bodyPr wrap="square" anchor="ctr" anchorCtr="0">
              <a:noAutofit/>
            </a:bodyPr>
            <a:lstStyle/>
            <a:p>
              <a:pPr algn="ctr">
                <a:defRPr/>
              </a:pPr>
              <a:r>
                <a:rPr lang="en-US" sz="8800" dirty="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35" name="Rectangle 34"/>
            <p:cNvSpPr/>
            <p:nvPr/>
          </p:nvSpPr>
          <p:spPr>
            <a:xfrm>
              <a:off x="2495550" y="930275"/>
              <a:ext cx="1076325" cy="13688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489703" y="932181"/>
              <a:ext cx="1038357" cy="1310639"/>
            </a:xfrm>
            <a:prstGeom prst="rect">
              <a:avLst/>
            </a:prstGeom>
          </p:spPr>
          <p:txBody>
            <a:bodyPr wrap="square" anchor="ctr" anchorCtr="0">
              <a:noAutofit/>
            </a:bodyPr>
            <a:lstStyle/>
            <a:p>
              <a:pPr algn="ctr">
                <a:defRPr/>
              </a:pPr>
              <a:r>
                <a:rPr lang="en-US" sz="8800" dirty="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17" name="Straight Connector 16">
              <a:extLst>
                <a:ext uri="{FF2B5EF4-FFF2-40B4-BE49-F238E27FC236}">
                  <a16:creationId xmlns:a16="http://schemas.microsoft.com/office/drawing/2014/main" id="{8381533E-5BD2-45A2-A18C-9D2400A79E7E}"/>
                </a:ext>
              </a:extLst>
            </p:cNvPr>
            <p:cNvCxnSpPr/>
            <p:nvPr/>
          </p:nvCxnSpPr>
          <p:spPr>
            <a:xfrm flipH="1">
              <a:off x="358877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086600" y="930275"/>
              <a:ext cx="2514600" cy="13688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8"/>
            <a:stretch>
              <a:fillRect/>
            </a:stretch>
          </p:blipFill>
          <p:spPr>
            <a:xfrm>
              <a:off x="2438400" y="2240475"/>
              <a:ext cx="7462664" cy="64078"/>
            </a:xfrm>
            <a:prstGeom prst="rect">
              <a:avLst/>
            </a:prstGeom>
          </p:spPr>
        </p:pic>
        <p:cxnSp>
          <p:nvCxnSpPr>
            <p:cNvPr id="37" name="Straight Connector 36">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a:t>
              </a:r>
              <a:br>
                <a:rPr lang="en-US" sz="2250" dirty="0">
                  <a:solidFill>
                    <a:prstClr val="white"/>
                  </a:solidFill>
                  <a:latin typeface="Rockwell" panose="02060603020205020403" pitchFamily="18" charset="0"/>
                </a:rPr>
              </a:br>
              <a:r>
                <a:rPr lang="en-US" sz="2250" dirty="0">
                  <a:solidFill>
                    <a:prstClr val="white"/>
                  </a:solidFill>
                  <a:latin typeface="Rockwell" panose="02060603020205020403" pitchFamily="18" charset="0"/>
                </a:rPr>
                <a:t>E-cigarettes?</a:t>
              </a:r>
            </a:p>
          </p:txBody>
        </p:sp>
      </p:grpSp>
      <p:sp>
        <p:nvSpPr>
          <p:cNvPr id="4" name="Title 3" descr=" artifact"/>
          <p:cNvSpPr>
            <a:spLocks noGrp="1"/>
          </p:cNvSpPr>
          <p:nvPr>
            <p:ph type="title" idx="4294967295"/>
          </p:nvPr>
        </p:nvSpPr>
        <p:spPr>
          <a:xfrm>
            <a:off x="0" y="704850"/>
            <a:ext cx="11029950" cy="1189038"/>
          </a:xfrm>
        </p:spPr>
        <p:txBody>
          <a:bodyPr/>
          <a:lstStyle/>
          <a:p>
            <a:r>
              <a:rPr lang="en-US" dirty="0"/>
              <a:t>Topics 1</a:t>
            </a:r>
          </a:p>
        </p:txBody>
      </p:sp>
    </p:spTree>
    <p:extLst>
      <p:ext uri="{BB962C8B-B14F-4D97-AF65-F5344CB8AC3E}">
        <p14:creationId xmlns:p14="http://schemas.microsoft.com/office/powerpoint/2010/main" val="258802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53409"/>
            <a:ext cx="12263283" cy="988332"/>
          </a:xfrm>
        </p:spPr>
        <p:txBody>
          <a:bodyPr>
            <a:noAutofit/>
          </a:bodyPr>
          <a:lstStyle/>
          <a:p>
            <a:pPr algn="ctr"/>
            <a:r>
              <a:rPr lang="en-US" b="1" dirty="0"/>
              <a:t>NO MATTER WHAT YOU CALL IT, IT’S AN E-CIGARETTE</a:t>
            </a:r>
          </a:p>
        </p:txBody>
      </p:sp>
      <p:pic>
        <p:nvPicPr>
          <p:cNvPr id="4" name="Picture 3" descr="A collection of icons representing the e-cigarette landscape and how it has evolved. First generation e-cigarettes resembled the shape, size, and appearance of regular cigarettes. Second generation are vape pens and third generation are the tank style devices. Fourth generation e-cigarettes resemble a variety of everyday items, including USB flash drives and highlighters. &#10;">
            <a:extLst>
              <a:ext uri="{FF2B5EF4-FFF2-40B4-BE49-F238E27FC236}">
                <a16:creationId xmlns:a16="http://schemas.microsoft.com/office/drawing/2014/main" id="{0FDCF241-6B81-42EB-9B4E-463F387CC6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3330" y="1882911"/>
            <a:ext cx="10395374" cy="4433147"/>
          </a:xfrm>
          <a:prstGeom prst="rect">
            <a:avLst/>
          </a:prstGeom>
        </p:spPr>
      </p:pic>
    </p:spTree>
    <p:extLst>
      <p:ext uri="{BB962C8B-B14F-4D97-AF65-F5344CB8AC3E}">
        <p14:creationId xmlns:p14="http://schemas.microsoft.com/office/powerpoint/2010/main" val="3408366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777160"/>
            <a:ext cx="9345282" cy="932887"/>
          </a:xfrm>
        </p:spPr>
        <p:txBody>
          <a:bodyPr>
            <a:noAutofit/>
          </a:bodyPr>
          <a:lstStyle/>
          <a:p>
            <a:pPr algn="ctr"/>
            <a:r>
              <a:rPr lang="en-US" dirty="0"/>
              <a:t>E-CIGARETTES COME IN MANY DIFFERENT SHAPES</a:t>
            </a:r>
          </a:p>
        </p:txBody>
      </p:sp>
      <p:sp>
        <p:nvSpPr>
          <p:cNvPr id="5" name="Content Placeholder 4"/>
          <p:cNvSpPr>
            <a:spLocks noGrp="1"/>
          </p:cNvSpPr>
          <p:nvPr>
            <p:ph sz="half" idx="1"/>
          </p:nvPr>
        </p:nvSpPr>
        <p:spPr/>
        <p:txBody>
          <a:bodyPr anchor="ctr" anchorCtr="0">
            <a:normAutofit/>
          </a:bodyPr>
          <a:lstStyle/>
          <a:p>
            <a:pPr marL="0" indent="0">
              <a:buNone/>
            </a:pPr>
            <a:r>
              <a:rPr lang="en-US" sz="3200" b="1" dirty="0">
                <a:latin typeface="Calibri" panose="020F0502020204030204" pitchFamily="34" charset="0"/>
                <a:cs typeface="Calibri" panose="020F0502020204030204" pitchFamily="34" charset="0"/>
              </a:rPr>
              <a:t>E-cigarettes are devices that heat a liquid into an aerosol that the user inhales.</a:t>
            </a:r>
            <a:endParaRPr lang="en-US" sz="3200" dirty="0">
              <a:latin typeface="Calibri" panose="020F0502020204030204" pitchFamily="34" charset="0"/>
              <a:cs typeface="Calibri" panose="020F0502020204030204" pitchFamily="34" charset="0"/>
            </a:endParaRPr>
          </a:p>
        </p:txBody>
      </p:sp>
      <p:pic>
        <p:nvPicPr>
          <p:cNvPr id="6" name="Picture 5" descr="A colorful array of various types of e-cigarett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419" y="1813421"/>
            <a:ext cx="5233690" cy="4692154"/>
          </a:xfrm>
          <a:prstGeom prst="rect">
            <a:avLst/>
          </a:prstGeom>
        </p:spPr>
      </p:pic>
    </p:spTree>
    <p:extLst>
      <p:ext uri="{BB962C8B-B14F-4D97-AF65-F5344CB8AC3E}">
        <p14:creationId xmlns:p14="http://schemas.microsoft.com/office/powerpoint/2010/main" val="2124719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D9DB09-6EBD-451D-B638-E2ABACB3A15F}"/>
              </a:ext>
              <a:ext uri="{C183D7F6-B498-43B3-948B-1728B52AA6E4}">
                <adec:decorative xmlns:adec="http://schemas.microsoft.com/office/drawing/2017/decorative" val="1"/>
              </a:ext>
            </a:extLst>
          </p:cNvPr>
          <p:cNvPicPr>
            <a:picLocks noChangeAspect="1"/>
          </p:cNvPicPr>
          <p:nvPr/>
        </p:nvPicPr>
        <p:blipFill rotWithShape="1">
          <a:blip r:embed="rId3"/>
          <a:srcRect b="1534"/>
          <a:stretch/>
        </p:blipFill>
        <p:spPr>
          <a:xfrm>
            <a:off x="2295750" y="1846896"/>
            <a:ext cx="7177473" cy="4713128"/>
          </a:xfrm>
          <a:prstGeom prst="rect">
            <a:avLst/>
          </a:prstGeom>
        </p:spPr>
      </p:pic>
      <p:sp>
        <p:nvSpPr>
          <p:cNvPr id="4" name="Title 3"/>
          <p:cNvSpPr>
            <a:spLocks noGrp="1"/>
          </p:cNvSpPr>
          <p:nvPr>
            <p:ph type="title"/>
          </p:nvPr>
        </p:nvSpPr>
        <p:spPr/>
        <p:txBody>
          <a:bodyPr/>
          <a:lstStyle/>
          <a:p>
            <a:r>
              <a:rPr lang="en-US" dirty="0"/>
              <a:t>Quiz </a:t>
            </a:r>
            <a:r>
              <a:rPr lang="en-US" dirty="0">
                <a:solidFill>
                  <a:schemeClr val="tx2"/>
                </a:solidFill>
              </a:rPr>
              <a:t>.</a:t>
            </a:r>
          </a:p>
        </p:txBody>
      </p:sp>
      <p:grpSp>
        <p:nvGrpSpPr>
          <p:cNvPr id="2" name="Group 1" descr="True or False? A group of young people’s hands are raised, with one in the middle holding a sign bearing the statement, “E-cigarettes create harmless water vapor.” &#10;"/>
          <p:cNvGrpSpPr/>
          <p:nvPr/>
        </p:nvGrpSpPr>
        <p:grpSpPr>
          <a:xfrm>
            <a:off x="2034125" y="1910080"/>
            <a:ext cx="6229328" cy="1469249"/>
            <a:chOff x="2034125" y="1910080"/>
            <a:chExt cx="6229328" cy="1469249"/>
          </a:xfrm>
        </p:grpSpPr>
        <p:sp>
          <p:nvSpPr>
            <p:cNvPr id="6" name="Rounded Rectangle 5"/>
            <p:cNvSpPr/>
            <p:nvPr/>
          </p:nvSpPr>
          <p:spPr>
            <a:xfrm>
              <a:off x="4282175" y="1910080"/>
              <a:ext cx="3981278" cy="1469249"/>
            </a:xfrm>
            <a:prstGeom prst="roundRect">
              <a:avLst>
                <a:gd name="adj"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E-cigarettes create a harmless water vapor.</a:t>
              </a:r>
            </a:p>
            <a:p>
              <a:pPr algn="ctr"/>
              <a:endParaRPr lang="en-US" sz="1350" dirty="0"/>
            </a:p>
          </p:txBody>
        </p:sp>
        <p:pic>
          <p:nvPicPr>
            <p:cNvPr id="7" name="Picture 6"/>
            <p:cNvPicPr>
              <a:picLocks noChangeAspect="1"/>
            </p:cNvPicPr>
            <p:nvPr/>
          </p:nvPicPr>
          <p:blipFill>
            <a:blip r:embed="rId4"/>
            <a:stretch>
              <a:fillRect/>
            </a:stretch>
          </p:blipFill>
          <p:spPr>
            <a:xfrm>
              <a:off x="2034125" y="2178417"/>
              <a:ext cx="1578769" cy="1128713"/>
            </a:xfrm>
            <a:prstGeom prst="rect">
              <a:avLst/>
            </a:prstGeom>
          </p:spPr>
        </p:pic>
      </p:grpSp>
    </p:spTree>
    <p:extLst>
      <p:ext uri="{BB962C8B-B14F-4D97-AF65-F5344CB8AC3E}">
        <p14:creationId xmlns:p14="http://schemas.microsoft.com/office/powerpoint/2010/main" val="320497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63FE0F-1509-4C14-974A-56C53FA86059}"/>
              </a:ext>
              <a:ext uri="{C183D7F6-B498-43B3-948B-1728B52AA6E4}">
                <adec:decorative xmlns:adec="http://schemas.microsoft.com/office/drawing/2017/decorative" val="1"/>
              </a:ext>
            </a:extLst>
          </p:cNvPr>
          <p:cNvPicPr>
            <a:picLocks noChangeAspect="1"/>
          </p:cNvPicPr>
          <p:nvPr/>
        </p:nvPicPr>
        <p:blipFill rotWithShape="1">
          <a:blip r:embed="rId3"/>
          <a:srcRect b="1629"/>
          <a:stretch/>
        </p:blipFill>
        <p:spPr>
          <a:xfrm>
            <a:off x="2295750" y="1846896"/>
            <a:ext cx="7177473" cy="4708579"/>
          </a:xfrm>
          <a:prstGeom prst="rect">
            <a:avLst/>
          </a:prstGeom>
        </p:spPr>
      </p:pic>
      <p:grpSp>
        <p:nvGrpSpPr>
          <p:cNvPr id="2" name="Group 1">
            <a:extLst>
              <a:ext uri="{C183D7F6-B498-43B3-948B-1728B52AA6E4}">
                <adec:decorative xmlns:adec="http://schemas.microsoft.com/office/drawing/2017/decorative" val="1"/>
              </a:ext>
            </a:extLst>
          </p:cNvPr>
          <p:cNvGrpSpPr/>
          <p:nvPr/>
        </p:nvGrpSpPr>
        <p:grpSpPr>
          <a:xfrm>
            <a:off x="2034125" y="2045992"/>
            <a:ext cx="6229328" cy="1333337"/>
            <a:chOff x="2034125" y="2045992"/>
            <a:chExt cx="6229328" cy="1333337"/>
          </a:xfrm>
        </p:grpSpPr>
        <p:sp>
          <p:nvSpPr>
            <p:cNvPr id="6" name="Rounded Rectangle 5"/>
            <p:cNvSpPr/>
            <p:nvPr/>
          </p:nvSpPr>
          <p:spPr>
            <a:xfrm>
              <a:off x="4282175" y="2045992"/>
              <a:ext cx="3981278" cy="13333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E-cigarettes create a harmless </a:t>
              </a:r>
              <a:r>
                <a:rPr lang="en-US" sz="3000">
                  <a:solidFill>
                    <a:schemeClr val="bg1"/>
                  </a:solidFill>
                </a:rPr>
                <a:t>water vapor</a:t>
              </a:r>
              <a:endParaRPr lang="en-US" sz="3000" dirty="0">
                <a:solidFill>
                  <a:schemeClr val="bg1"/>
                </a:solidFill>
              </a:endParaRPr>
            </a:p>
            <a:p>
              <a:pPr algn="ctr"/>
              <a:endParaRPr lang="en-US" sz="1350" dirty="0"/>
            </a:p>
          </p:txBody>
        </p:sp>
        <p:pic>
          <p:nvPicPr>
            <p:cNvPr id="7" name="Picture 6"/>
            <p:cNvPicPr>
              <a:picLocks noChangeAspect="1"/>
            </p:cNvPicPr>
            <p:nvPr/>
          </p:nvPicPr>
          <p:blipFill rotWithShape="1">
            <a:blip r:embed="rId4"/>
            <a:srcRect t="48480"/>
            <a:stretch/>
          </p:blipFill>
          <p:spPr>
            <a:xfrm>
              <a:off x="2034125" y="2725615"/>
              <a:ext cx="1578769" cy="581515"/>
            </a:xfrm>
            <a:prstGeom prst="rect">
              <a:avLst/>
            </a:prstGeom>
          </p:spPr>
        </p:pic>
      </p:grpSp>
      <p:sp>
        <p:nvSpPr>
          <p:cNvPr id="4" name="Title 3"/>
          <p:cNvSpPr>
            <a:spLocks noGrp="1"/>
          </p:cNvSpPr>
          <p:nvPr>
            <p:ph type="title"/>
          </p:nvPr>
        </p:nvSpPr>
        <p:spPr/>
        <p:txBody>
          <a:bodyPr/>
          <a:lstStyle/>
          <a:p>
            <a:r>
              <a:rPr lang="en-US" dirty="0"/>
              <a:t>Quiz</a:t>
            </a:r>
            <a:r>
              <a:rPr lang="en-US" dirty="0">
                <a:solidFill>
                  <a:schemeClr val="tx2"/>
                </a:solidFill>
              </a:rPr>
              <a:t> . .</a:t>
            </a:r>
          </a:p>
        </p:txBody>
      </p:sp>
      <p:sp>
        <p:nvSpPr>
          <p:cNvPr id="8" name="Rounded Rectangle 5">
            <a:extLst>
              <a:ext uri="{FF2B5EF4-FFF2-40B4-BE49-F238E27FC236}">
                <a16:creationId xmlns:a16="http://schemas.microsoft.com/office/drawing/2014/main" id="{79AAE55B-026F-448B-93C3-CA1F1BEEB968}"/>
              </a:ext>
            </a:extLst>
          </p:cNvPr>
          <p:cNvSpPr/>
          <p:nvPr/>
        </p:nvSpPr>
        <p:spPr>
          <a:xfrm>
            <a:off x="4282175" y="1910080"/>
            <a:ext cx="3981278" cy="1469249"/>
          </a:xfrm>
          <a:prstGeom prst="roundRect">
            <a:avLst>
              <a:gd name="adj"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E-cigarettes create a harmless water vapor.</a:t>
            </a:r>
          </a:p>
        </p:txBody>
      </p:sp>
    </p:spTree>
    <p:extLst>
      <p:ext uri="{BB962C8B-B14F-4D97-AF65-F5344CB8AC3E}">
        <p14:creationId xmlns:p14="http://schemas.microsoft.com/office/powerpoint/2010/main" val="2635482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575" y="1811829"/>
            <a:ext cx="11430000" cy="98137"/>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575" y="6467475"/>
            <a:ext cx="11430000" cy="98137"/>
          </a:xfrm>
          <a:prstGeom prst="rect">
            <a:avLst/>
          </a:prstGeom>
        </p:spPr>
      </p:pic>
      <p:sp>
        <p:nvSpPr>
          <p:cNvPr id="2" name="Title 1"/>
          <p:cNvSpPr>
            <a:spLocks noGrp="1"/>
          </p:cNvSpPr>
          <p:nvPr>
            <p:ph type="title"/>
          </p:nvPr>
        </p:nvSpPr>
        <p:spPr>
          <a:xfrm>
            <a:off x="409575" y="844448"/>
            <a:ext cx="10491909" cy="988332"/>
          </a:xfrm>
        </p:spPr>
        <p:txBody>
          <a:bodyPr>
            <a:normAutofit/>
          </a:bodyPr>
          <a:lstStyle/>
          <a:p>
            <a:r>
              <a:rPr lang="en-US" dirty="0"/>
              <a:t>E-cigarettes Make Aerosol, Not Vapor</a:t>
            </a:r>
          </a:p>
        </p:txBody>
      </p:sp>
      <p:grpSp>
        <p:nvGrpSpPr>
          <p:cNvPr id="7" name="Group 6" descr="The e-cigarette aerosol that users breathe from the device and exhale can contain harmful and potentially harmful substances. The slide includes a profile of a face that is exhaling a cloud of aerosol. Inside the cloud we see the various contents of aerosol with accompanying images: a beaker of bubbling liquid is next to “volatile organic compounds;” an image of the nicotine molecule is next to “nicotine”; lungs covered in black particles are beneath “ultrafine particles;” a bottle with skull and crossbones indicator for poison is next to “cancer-causing chemicals”;  three metals in various shades of gray are next to “heavy metals such as nickel, tin and lead”; and a bucket of movie theater popcorn and a bunch of cotton candy are under “flavoring such as diacetyl, a chemical linked to a serious lung disease.” Under the face profile is an array of e-cigarettes in rainbow colors."/>
          <p:cNvGrpSpPr/>
          <p:nvPr/>
        </p:nvGrpSpPr>
        <p:grpSpPr>
          <a:xfrm>
            <a:off x="1509290" y="1853730"/>
            <a:ext cx="9230567" cy="4711882"/>
            <a:chOff x="479490" y="1841320"/>
            <a:chExt cx="9230567" cy="4711882"/>
          </a:xfrm>
        </p:grpSpPr>
        <p:pic>
          <p:nvPicPr>
            <p:cNvPr id="3" name="Content Placeholder 3"/>
            <p:cNvPicPr>
              <a:picLocks noChangeAspect="1"/>
            </p:cNvPicPr>
            <p:nvPr/>
          </p:nvPicPr>
          <p:blipFill rotWithShape="1">
            <a:blip r:embed="rId4"/>
            <a:srcRect l="662" t="17194" b="507"/>
            <a:stretch/>
          </p:blipFill>
          <p:spPr>
            <a:xfrm>
              <a:off x="479490" y="1841320"/>
              <a:ext cx="9230567" cy="400226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415" y="4972734"/>
              <a:ext cx="2474893" cy="1580468"/>
            </a:xfrm>
            <a:prstGeom prst="rect">
              <a:avLst/>
            </a:prstGeom>
          </p:spPr>
        </p:pic>
      </p:grpSp>
      <p:sp>
        <p:nvSpPr>
          <p:cNvPr id="8" name="TextBox 7">
            <a:extLst>
              <a:ext uri="{FF2B5EF4-FFF2-40B4-BE49-F238E27FC236}">
                <a16:creationId xmlns:a16="http://schemas.microsoft.com/office/drawing/2014/main" id="{7D59E5EE-5185-2612-985B-6BA54360F595}"/>
              </a:ext>
            </a:extLst>
          </p:cNvPr>
          <p:cNvSpPr txBox="1"/>
          <p:nvPr/>
        </p:nvSpPr>
        <p:spPr>
          <a:xfrm>
            <a:off x="6507748" y="6236643"/>
            <a:ext cx="6687911" cy="230832"/>
          </a:xfrm>
          <a:prstGeom prst="rect">
            <a:avLst/>
          </a:prstGeom>
          <a:noFill/>
        </p:spPr>
        <p:txBody>
          <a:bodyPr wrap="square" rtlCol="0">
            <a:spAutoFit/>
          </a:bodyPr>
          <a:lstStyle/>
          <a:p>
            <a:r>
              <a:rPr lang="en-US" sz="900" dirty="0"/>
              <a:t>Source: </a:t>
            </a:r>
            <a:r>
              <a:rPr lang="en-US" sz="900" dirty="0">
                <a:hlinkClick r:id="rId6"/>
              </a:rPr>
              <a:t>Quick Facts on the Risks of E-cigarettes for Kids, Teens, and Young Adults | CDC</a:t>
            </a:r>
            <a:endParaRPr lang="en-US" sz="900" dirty="0"/>
          </a:p>
        </p:txBody>
      </p:sp>
    </p:spTree>
    <p:extLst>
      <p:ext uri="{BB962C8B-B14F-4D97-AF65-F5344CB8AC3E}">
        <p14:creationId xmlns:p14="http://schemas.microsoft.com/office/powerpoint/2010/main" val="254113784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AB69B27F8ADF4F8ADDF94EB421FC25" ma:contentTypeVersion="8" ma:contentTypeDescription="Create a new document." ma:contentTypeScope="" ma:versionID="ea95cf857a47bd532563b849d19d728a">
  <xsd:schema xmlns:xsd="http://www.w3.org/2001/XMLSchema" xmlns:xs="http://www.w3.org/2001/XMLSchema" xmlns:p="http://schemas.microsoft.com/office/2006/metadata/properties" xmlns:ns3="2bcba8e5-f2ac-4ae6-9ab6-15ec63b77eb2" xmlns:ns4="2df172ae-0a2a-4634-8ad7-83f9b02fa473" targetNamespace="http://schemas.microsoft.com/office/2006/metadata/properties" ma:root="true" ma:fieldsID="bbee3904b515ed8a57b8aec29acf8dc1" ns3:_="" ns4:_="">
    <xsd:import namespace="2bcba8e5-f2ac-4ae6-9ab6-15ec63b77eb2"/>
    <xsd:import namespace="2df172ae-0a2a-4634-8ad7-83f9b02fa47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ba8e5-f2ac-4ae6-9ab6-15ec63b77e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f172ae-0a2a-4634-8ad7-83f9b02fa47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DF5607-AA78-4C43-8D30-1D04210BF5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cba8e5-f2ac-4ae6-9ab6-15ec63b77eb2"/>
    <ds:schemaRef ds:uri="2df172ae-0a2a-4634-8ad7-83f9b02fa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433DF9-4BD9-414A-963A-D25066590C0D}">
  <ds:schemaRefs>
    <ds:schemaRef ds:uri="http://purl.org/dc/terms/"/>
    <ds:schemaRef ds:uri="http://www.w3.org/XML/1998/namespace"/>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2df172ae-0a2a-4634-8ad7-83f9b02fa473"/>
    <ds:schemaRef ds:uri="2bcba8e5-f2ac-4ae6-9ab6-15ec63b77eb2"/>
  </ds:schemaRefs>
</ds:datastoreItem>
</file>

<file path=customXml/itemProps3.xml><?xml version="1.0" encoding="utf-8"?>
<ds:datastoreItem xmlns:ds="http://schemas.openxmlformats.org/officeDocument/2006/customXml" ds:itemID="{78EA2369-F1A5-41E4-843D-1919384486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0</TotalTime>
  <Words>3593</Words>
  <Application>Microsoft Office PowerPoint</Application>
  <PresentationFormat>Widescreen</PresentationFormat>
  <Paragraphs>346</Paragraphs>
  <Slides>33</Slides>
  <Notes>33</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Arial</vt:lpstr>
      <vt:lpstr>Calibri</vt:lpstr>
      <vt:lpstr>Century Schoolbook</vt:lpstr>
      <vt:lpstr>Franklin Gothic Book</vt:lpstr>
      <vt:lpstr>Georgia</vt:lpstr>
      <vt:lpstr>Gill Sans MT</vt:lpstr>
      <vt:lpstr>ITC Clearface Std</vt:lpstr>
      <vt:lpstr>Lucida Grande</vt:lpstr>
      <vt:lpstr>Open Sans</vt:lpstr>
      <vt:lpstr>Rockwell</vt:lpstr>
      <vt:lpstr>Times New Roman</vt:lpstr>
      <vt:lpstr>Tw Cen MT</vt:lpstr>
      <vt:lpstr>Wingdings 2</vt:lpstr>
      <vt:lpstr>Dividend</vt:lpstr>
      <vt:lpstr>Know the risks: </vt:lpstr>
      <vt:lpstr>Quiz</vt:lpstr>
      <vt:lpstr>Quiz (1)</vt:lpstr>
      <vt:lpstr>Topics 1</vt:lpstr>
      <vt:lpstr>NO MATTER WHAT YOU CALL IT, IT’S AN E-CIGARETTE</vt:lpstr>
      <vt:lpstr>E-CIGARETTES COME IN MANY DIFFERENT SHAPES</vt:lpstr>
      <vt:lpstr>Quiz .</vt:lpstr>
      <vt:lpstr>Quiz . .</vt:lpstr>
      <vt:lpstr>E-cigarettes Make Aerosol, Not Vapor</vt:lpstr>
      <vt:lpstr>QUIZ,</vt:lpstr>
      <vt:lpstr>Quiz  . .</vt:lpstr>
      <vt:lpstr>Topics 2</vt:lpstr>
      <vt:lpstr>WHAT IS NICOTINE? </vt:lpstr>
      <vt:lpstr>Nicotine Comes In Different Types</vt:lpstr>
      <vt:lpstr>Quiz  .</vt:lpstr>
      <vt:lpstr>Quiz  .. .</vt:lpstr>
      <vt:lpstr>HOW DOES NICOTINE IN E-CIGARETTES IMPACT THE BRAIN?.</vt:lpstr>
      <vt:lpstr>Nicotine Use Can Lead to Addiction</vt:lpstr>
      <vt:lpstr>Nicotine Addiction Affects Your Mental Health</vt:lpstr>
      <vt:lpstr>BEHAVIOR RISKS </vt:lpstr>
      <vt:lpstr>E-cigarette Poisonings</vt:lpstr>
      <vt:lpstr>ne PoisNoning and pets</vt:lpstr>
      <vt:lpstr>  E-cigarettes and the environment</vt:lpstr>
      <vt:lpstr>Topics 3</vt:lpstr>
      <vt:lpstr>Most U.S. Youth Are Exposed to E-Cigarette  Advertising, NYTS 2021</vt:lpstr>
      <vt:lpstr>USE OF FLAVORS IS PROMINENT AMONG YOUTH</vt:lpstr>
      <vt:lpstr>Quiz  ..</vt:lpstr>
      <vt:lpstr>Quiz      .</vt:lpstr>
      <vt:lpstr>Age to buy e-cigarettes</vt:lpstr>
      <vt:lpstr>Topics 4</vt:lpstr>
      <vt:lpstr>HELP YOUR SCHOOL GO TOBACCo FREE</vt:lpstr>
      <vt:lpstr>Free Quitting Resources</vt:lpstr>
      <vt:lpstr>Most Important Takeaway  There is no safe tobacco product, including e-cigarettes.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the Risks: A Youth Guide to E-Cigarettes</dc:title>
  <dc:subject>Presentation</dc:subject>
  <dc:creator/>
  <cp:keywords>Know the Risks: A Youth Guide to E-Cigarettes</cp:keywords>
  <dc:description/>
  <cp:lastModifiedBy/>
  <cp:revision>1</cp:revision>
  <dcterms:created xsi:type="dcterms:W3CDTF">2018-10-31T15:28:58Z</dcterms:created>
  <dcterms:modified xsi:type="dcterms:W3CDTF">2023-09-14T19:13:25Z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2021-04-02T20:53:04Z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9ceb3922-1425-44e8-9cdf-9ce87853e336</vt:lpwstr>
  </property>
  <property fmtid="{D5CDD505-2E9C-101B-9397-08002B2CF9AE}" pid="9" name="MSIP_Label_7b94a7b8-f06c-4dfe-bdcc-9b548fd58c31_ContentBits">
    <vt:lpwstr>0</vt:lpwstr>
  </property>
  <property fmtid="{D5CDD505-2E9C-101B-9397-08002B2CF9AE}" pid="10" name="ContentTypeId">
    <vt:lpwstr>0x01010003AB69B27F8ADF4F8ADDF94EB421FC25</vt:lpwstr>
  </property>
</Properties>
</file>