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10"/>
  </p:notesMasterIdLst>
  <p:sldIdLst>
    <p:sldId id="371"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7B7"/>
    <a:srgbClr val="1D1D1D"/>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5032FA-4C59-4207-8F05-DE267404E6DC}" v="1" dt="2025-04-28T18:39:15.5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61743" autoAdjust="0"/>
  </p:normalViewPr>
  <p:slideViewPr>
    <p:cSldViewPr snapToGrid="0">
      <p:cViewPr varScale="1">
        <p:scale>
          <a:sx n="87" d="100"/>
          <a:sy n="87" d="100"/>
        </p:scale>
        <p:origin x="16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viewProps" Target="viewProps.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theme" Target="theme/theme1.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notesMaster" Target="notesMasters/notesMaster1.xml"/><Relationship Id="rId115" Type="http://schemas.microsoft.com/office/2016/11/relationships/changesInfo" Target="changesInfos/changesInfo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rone, Elizabeth A. (CDC/NCHHSTP/DSTDP)" userId="e48dab59-14b7-47dc-b94a-7c84a9fe4fff" providerId="ADAL" clId="{54DD7EB7-7FA9-4983-AA83-259787123364}"/>
    <pc:docChg chg="modSld">
      <pc:chgData name="Torrone, Elizabeth A. (CDC/NCHHSTP/DSTDP)" userId="e48dab59-14b7-47dc-b94a-7c84a9fe4fff" providerId="ADAL" clId="{54DD7EB7-7FA9-4983-AA83-259787123364}" dt="2025-04-29T12:41:07.454" v="41" actId="20577"/>
      <pc:docMkLst>
        <pc:docMk/>
      </pc:docMkLst>
      <pc:sldChg chg="modNotesTx">
        <pc:chgData name="Torrone, Elizabeth A. (CDC/NCHHSTP/DSTDP)" userId="e48dab59-14b7-47dc-b94a-7c84a9fe4fff" providerId="ADAL" clId="{54DD7EB7-7FA9-4983-AA83-259787123364}" dt="2025-04-29T12:41:07.454" v="41" actId="20577"/>
        <pc:sldMkLst>
          <pc:docMk/>
          <pc:sldMk cId="3203430170" sldId="3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a:t>
            </a:r>
            <a:r>
              <a:rPr lang="en-US" dirty="0"/>
              <a:t>Using syphilis case notification data provided to CDC through the National Notifiable Diseases Surveillance System (NNDSS), these slides display trends in selected reported behaviors among cases of primary and secondary syphilis in the United States during 2019–2023.</a:t>
            </a:r>
          </a:p>
          <a:p>
            <a:pPr fontAlgn="base"/>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effectLst/>
              </a:rPr>
              <a:t>Data points for the figures presented in these slides as well as Technical Notes about data sources, data collection and reporting practices, and case definitions are available at </a:t>
            </a:r>
            <a:r>
              <a:rPr lang="en-US" dirty="0"/>
              <a:t>https://www.cdc.gov/sti-statistics/syphilis-supplement/index.html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r>
              <a:rPr lang="en-US" b="1" dirty="0"/>
              <a:t>NOTE: </a:t>
            </a:r>
            <a:r>
              <a:rPr lang="en-US" dirty="0"/>
              <a:t>This slide set is in the public domain. You may reproduce these slides without permission; </a:t>
            </a:r>
            <a:r>
              <a:rPr lang="en-US" sz="1200" kern="1200" dirty="0">
                <a:solidFill>
                  <a:schemeClr val="tx1"/>
                </a:solidFill>
                <a:effectLst/>
                <a:latin typeface="+mn-lt"/>
                <a:ea typeface="+mn-ea"/>
                <a:cs typeface="+mn-cs"/>
              </a:rPr>
              <a:t>however, citation as to source is appreciated.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            Centers for Disease Control and Prevention. </a:t>
            </a:r>
            <a:r>
              <a:rPr lang="en-US" sz="1200" b="0" i="1" kern="1200" dirty="0">
                <a:solidFill>
                  <a:schemeClr val="tx1"/>
                </a:solidFill>
                <a:effectLst/>
                <a:latin typeface="+mn-lt"/>
                <a:ea typeface="+mn-ea"/>
                <a:cs typeface="+mn-cs"/>
              </a:rPr>
              <a:t>Syphilis Surveillance Supplemental Slides, 2019–2023. </a:t>
            </a:r>
            <a:r>
              <a:rPr lang="en-US" sz="1200" b="0" kern="1200" dirty="0">
                <a:solidFill>
                  <a:schemeClr val="tx1"/>
                </a:solidFill>
                <a:effectLst/>
                <a:latin typeface="+mn-lt"/>
                <a:ea typeface="+mn-ea"/>
                <a:cs typeface="+mn-cs"/>
              </a:rPr>
              <a:t>Atlanta: U.S. Department of Health and Human Services; 2025. </a:t>
            </a:r>
            <a:endParaRPr lang="en-US" sz="1800" b="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dirty="0"/>
              <a:t>You are also free to adapt and revise these slides; however, you must remove the CDC name and logo if changes are made. </a:t>
            </a:r>
          </a:p>
          <a:p>
            <a:endParaRPr lang="en-US" dirty="0"/>
          </a:p>
          <a:p>
            <a:endParaRPr lang="en-US" dirty="0"/>
          </a:p>
        </p:txBody>
      </p:sp>
      <p:sp>
        <p:nvSpPr>
          <p:cNvPr id="4" name="Slide Number Placeholder 3"/>
          <p:cNvSpPr>
            <a:spLocks noGrp="1"/>
          </p:cNvSpPr>
          <p:nvPr>
            <p:ph type="sldNum" sz="quarter" idx="5"/>
          </p:nvPr>
        </p:nvSpPr>
        <p:spPr/>
        <p:txBody>
          <a:bodyPr/>
          <a:lstStyle/>
          <a:p>
            <a:fld id="{A29AFBC5-7751-4D71-8004-00EA0C069DAB}" type="slidenum">
              <a:rPr lang="en-US" smtClean="0"/>
              <a:t>1</a:t>
            </a:fld>
            <a:endParaRPr lang="en-US"/>
          </a:p>
        </p:txBody>
      </p:sp>
    </p:spTree>
    <p:extLst>
      <p:ext uri="{BB962C8B-B14F-4D97-AF65-F5344CB8AC3E}">
        <p14:creationId xmlns:p14="http://schemas.microsoft.com/office/powerpoint/2010/main" val="197878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cocaine use was most frequently reported in the Midwest (6.8%), followed by the South (6.1%), West (5.5%), and Northeast (5.1%).</a:t>
            </a:r>
          </a:p>
          <a:p>
            <a:pPr marL="0" lvl="0" indent="0">
              <a:buNone/>
            </a:pPr>
            <a:endParaRPr/>
          </a:p>
          <a:p>
            <a:pPr marL="0" lvl="0" indent="0">
              <a:buNone/>
            </a:pPr>
            <a:r>
              <a:t>Comparing 2019 to 2023, the percentage of P&amp;S syphilis cases among MSW that reported cocaine use increased in the Northeast (3.0% to 5.1%) and Midwest (5.6% to 6.8%) and remained stable in the South (6.5% to 6.1%) and West (5.8% to 5.5%).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being incarcerated in the past 12 months was most frequently reported among non-Hispanic White persons (19.9%), followed by non-Hispanic Black or African American persons (12.5%) and Hispanic or Latino persons (10.6%).</a:t>
            </a:r>
          </a:p>
          <a:p>
            <a:pPr marL="0" lvl="0" indent="0">
              <a:buNone/>
            </a:pPr>
            <a:endParaRPr/>
          </a:p>
          <a:p>
            <a:pPr marL="0" lvl="0" indent="0">
              <a:buNone/>
            </a:pPr>
            <a:r>
              <a:t>Comparing 2019 to 2023, the percentage of P&amp;S syphilis cases that reported being incarcerated in the past 12 months increased among non-Hispanic Black or African American persons (10.9% to 12.5%) and non-Hispanic White persons (14.9% to 19.9%) and remained stable among Hispanic or Latino persons (11.3% to 10.6%).</a:t>
            </a:r>
          </a:p>
          <a:p>
            <a:pPr marL="0" lvl="0" indent="0">
              <a:buNone/>
            </a:pPr>
            <a:endParaRPr/>
          </a:p>
          <a:p>
            <a:pPr marL="0" lvl="0" indent="0">
              <a:buNone/>
            </a:pPr>
            <a:r>
              <a:t>Of all P&amp;S syphilis cases reported during 2019 to 2023, 88.7% with information on being incarcerated in the past 12 months were Hispanic or Latino, non-Hispanic Black or African American, or non-Hispanic White persons.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being incarcerated in the past 12 months was most frequently reported among non-Hispanic White women (26.5%), followed by Hispanic or Latino women (14.2%) and non-Hispanic Black or African American women (8.6%).</a:t>
            </a:r>
          </a:p>
          <a:p>
            <a:pPr marL="0" lvl="0" indent="0">
              <a:buNone/>
            </a:pPr>
            <a:endParaRPr/>
          </a:p>
          <a:p>
            <a:pPr marL="0" lvl="0" indent="0">
              <a:buNone/>
            </a:pPr>
            <a:r>
              <a:t>Comparing 2019 to 2023, the percentage of P&amp;S syphilis cases among women that reported being incarcerated in the past 12 months remained stable among non-Hispanic Black or African American women (9.5% to 8.6%) and decreased among Hispanic or Latino women (21.2% to 14.2%) and non-Hispanic White women (28.0% to 26.5%).</a:t>
            </a:r>
          </a:p>
          <a:p>
            <a:pPr marL="0" lvl="0" indent="0">
              <a:buNone/>
            </a:pPr>
            <a:endParaRPr/>
          </a:p>
          <a:p>
            <a:pPr marL="0" lvl="0" indent="0">
              <a:buNone/>
            </a:pPr>
            <a:r>
              <a:t>Of all P&amp;S syphilis cases reported among women during 2019 to 2023, 87.8% with information on being incarcerated in the past 12 months were Hispanic or Latino, non-Hispanic Black or African American, or non-Hispanic White women.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being incarcerated in the past 12 months was most frequently reported among non-Hispanic White MSW (30.3%), followed by Hispanic or Latino MSW (19.7%) and non-Hispanic Black or African American MSW (19.6%).</a:t>
            </a:r>
          </a:p>
          <a:p>
            <a:pPr marL="0" lvl="0" indent="0">
              <a:buNone/>
            </a:pPr>
            <a:endParaRPr/>
          </a:p>
          <a:p>
            <a:pPr marL="0" lvl="0" indent="0">
              <a:buNone/>
            </a:pPr>
            <a:r>
              <a:t>Comparing 2019 to 2023, the percentage of P&amp;S syphilis cases among MSW that reported being incarcerated in the past 12 months remained stable among non-Hispanic Black or African American MSW (20.2% to 19.6%) and decreased among Hispanic or Latino MSW (25.7% to 19.7%) and non-Hispanic White MSW (31.8% to 30.3%).</a:t>
            </a:r>
          </a:p>
          <a:p>
            <a:pPr marL="0" lvl="0" indent="0">
              <a:buNone/>
            </a:pPr>
            <a:endParaRPr/>
          </a:p>
          <a:p>
            <a:pPr marL="0" lvl="0" indent="0">
              <a:buNone/>
            </a:pPr>
            <a:r>
              <a:t>Of all P&amp;S syphilis cases reported among MSW during 2019 to 2023, 89.2% with information on being incarcerated in the past 12 months were Hispanic or Latino, non-Hispanic Black or African American, or non-Hispanic White MSW.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being incarcerated in the past 12 months was most frequently reported among non-Hispanic Black or African American MSM (6.9%), followed by non-Hispanic White MSM (6.0%) and Hispanic or Latino MSM (3.5%).</a:t>
            </a:r>
          </a:p>
          <a:p>
            <a:pPr marL="0" lvl="0" indent="0">
              <a:buNone/>
            </a:pPr>
            <a:endParaRPr/>
          </a:p>
          <a:p>
            <a:pPr marL="0" lvl="0" indent="0">
              <a:buNone/>
            </a:pPr>
            <a:r>
              <a:t>Comparing 2019 to 2023, the percentage of P&amp;S syphilis cases among MSM that reported being incarcerated in the past 12 months increased among non-Hispanic Black or African American MSM (5.8% to 6.9%) and remained stable among Hispanic or Latino MSM (3.6% to 3.5%) and non-Hispanic White MSM (5.1% to 6.0%).</a:t>
            </a:r>
          </a:p>
          <a:p>
            <a:pPr marL="0" lvl="0" indent="0">
              <a:buNone/>
            </a:pPr>
            <a:endParaRPr/>
          </a:p>
          <a:p>
            <a:pPr marL="0" lvl="0" indent="0">
              <a:buNone/>
            </a:pPr>
            <a:r>
              <a:t>Of all P&amp;S syphilis cases reported among MSM during 2019 to 2023, 89.1% with information on being incarcerated in the past 12 months were Hispanic or Latino, non-Hispanic Black or African American, or non-Hispanic White MSM.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More information on US census designated areas is available at https://www.census.gov/programs-surveys/economic-census/guidance-geographies/levels.html#par_textimage_34.</a:t>
            </a:r>
          </a:p>
        </p:txBody>
      </p:sp>
      <p:sp>
        <p:nvSpPr>
          <p:cNvPr id="4" name="Slide Number Placeholder 3"/>
          <p:cNvSpPr>
            <a:spLocks noGrp="1"/>
          </p:cNvSpPr>
          <p:nvPr>
            <p:ph type="sldNum" sz="quarter" idx="10"/>
          </p:nvPr>
        </p:nvSpPr>
        <p:spPr/>
        <p:txBody>
          <a:bodyPr/>
          <a:lstStyle/>
          <a:p>
            <a:fld id="{A29AFBC5-7751-4D71-8004-00EA0C069DAB}" type="slidenum">
              <a:rPr lang="en-US"/>
              <a:t>104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cocaine use was most frequently reported in the West (3.5%), followed by the Midwest (3.3%), South (3.1%), and Northeast (2.2%).</a:t>
            </a:r>
          </a:p>
          <a:p>
            <a:pPr marL="0" lvl="0" indent="0">
              <a:buNone/>
            </a:pPr>
            <a:endParaRPr/>
          </a:p>
          <a:p>
            <a:pPr marL="0" lvl="0" indent="0">
              <a:buNone/>
            </a:pPr>
            <a:r>
              <a:t>Comparing 2019 to 2023, the percentage of P&amp;S syphilis cases among MSM that reported cocaine use remained stable in the Midwest (3.0% to 3.3%), South (3.6% to 3.1%), and West (4.0% to 3.5%) and decreased in the Northeast (3.3% to 2.2%).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cocaine use was most frequently reported among non-Hispanic White persons (5.7%), followed by non-Hispanic Black or African American persons (3.9%) and Hispanic or Latino persons (3.5%).</a:t>
            </a:r>
          </a:p>
          <a:p>
            <a:pPr marL="0" lvl="0" indent="0">
              <a:buNone/>
            </a:pPr>
            <a:endParaRPr/>
          </a:p>
          <a:p>
            <a:pPr marL="0" lvl="0" indent="0">
              <a:buNone/>
            </a:pPr>
            <a:r>
              <a:t>Comparing 2019 to 2023, the percentage of P&amp;S syphilis cases that reported cocaine use remained stable among all categories of race and Hispanic ethnicity displayed in the figure: Hispanic or Latino persons (3.6% to 3.5%), non-Hispanic Black or African American persons (4.0% to 3.9%), and non-Hispanic White persons (5.0% to 5.7%).</a:t>
            </a:r>
          </a:p>
          <a:p>
            <a:pPr marL="0" lvl="0" indent="0">
              <a:buNone/>
            </a:pPr>
            <a:endParaRPr/>
          </a:p>
          <a:p>
            <a:pPr marL="0" lvl="0" indent="0">
              <a:buNone/>
            </a:pPr>
            <a:r>
              <a:t>Of all P&amp;S syphilis cases reported during 2019 to 2023, 87.5% with information on cocaine use were Hispanic or Latino, non-Hispanic Black or African American, or non-Hispanic White persons.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cocaine use was most frequently reported among non-Hispanic White women (7.0%), followed by non-Hispanic Black or African American women (4.6%) and Hispanic or Latino women (3.3%).</a:t>
            </a:r>
          </a:p>
          <a:p>
            <a:pPr marL="0" lvl="0" indent="0">
              <a:buNone/>
            </a:pPr>
            <a:endParaRPr/>
          </a:p>
          <a:p>
            <a:pPr marL="0" lvl="0" indent="0">
              <a:buNone/>
            </a:pPr>
            <a:r>
              <a:t>Comparing 2019 to 2023, the percentage of P&amp;S syphilis cases among women that reported cocaine use remained stable among all categories of race and Hispanic ethnicity displayed in the figure: Hispanic or Latino women (3.9% to 3.3%), non-Hispanic Black or African American women (4.4% to 4.6%), and non-Hispanic White women (7.7% to 7.0%).</a:t>
            </a:r>
          </a:p>
          <a:p>
            <a:pPr marL="0" lvl="0" indent="0">
              <a:buNone/>
            </a:pPr>
            <a:endParaRPr/>
          </a:p>
          <a:p>
            <a:pPr marL="0" lvl="0" indent="0">
              <a:buNone/>
            </a:pPr>
            <a:r>
              <a:t>Of all P&amp;S syphilis cases reported among women during 2019 to 2023, 87.1% with information on cocaine use were Hispanic or Latino, non-Hispanic Black or African American, or non-Hispanic White women.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cocaine use was most frequently reported among non-Hispanic White MSW (7.6%), followed by Hispanic or Latino MSW (6.3%) and non-Hispanic Black or African American MSW (4.8%).</a:t>
            </a:r>
          </a:p>
          <a:p>
            <a:pPr marL="0" lvl="0" indent="0">
              <a:buNone/>
            </a:pPr>
            <a:endParaRPr/>
          </a:p>
          <a:p>
            <a:pPr marL="0" lvl="0" indent="0">
              <a:buNone/>
            </a:pPr>
            <a:r>
              <a:t>Comparing 2019 to 2023, the percentage of P&amp;S syphilis cases among MSW that reported cocaine use increased among Hispanic or Latino MSW (5.2% to 6.3%) and non-Hispanic White MSW (6.4% to 7.6%) and decreased among non-Hispanic Black or African American MSW (6.0% to 4.8%).</a:t>
            </a:r>
          </a:p>
          <a:p>
            <a:pPr marL="0" lvl="0" indent="0">
              <a:buNone/>
            </a:pPr>
            <a:endParaRPr/>
          </a:p>
          <a:p>
            <a:pPr marL="0" lvl="0" indent="0">
              <a:buNone/>
            </a:pPr>
            <a:r>
              <a:t>Of all P&amp;S syphilis cases reported among MSW during 2019 to 2023, 88.8% with information on cocaine use were Hispanic or Latino, non-Hispanic Black or African American, or non-Hispanic White MSW.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cocaine use was most frequently reported among non-Hispanic White MSM (3.9%), followed by non-Hispanic Black or African American MSM (2.7%) and Hispanic or Latino MSM (2.6%).</a:t>
            </a:r>
          </a:p>
          <a:p>
            <a:pPr marL="0" lvl="0" indent="0">
              <a:buNone/>
            </a:pPr>
            <a:endParaRPr/>
          </a:p>
          <a:p>
            <a:pPr marL="0" lvl="0" indent="0">
              <a:buNone/>
            </a:pPr>
            <a:r>
              <a:t>Comparing 2019 to 2023, the percentage of P&amp;S syphilis cases among MSM that reported cocaine use remained stable among all categories of race and Hispanic ethnicity displayed in the figure: Hispanic or Latino MSM (3.3% to 2.6%), non-Hispanic Black or African American MSM (3.0% to 2.7%), and non-Hispanic White MSM (4.1% to 3.9%).</a:t>
            </a:r>
          </a:p>
          <a:p>
            <a:pPr marL="0" lvl="0" indent="0">
              <a:buNone/>
            </a:pPr>
            <a:endParaRPr/>
          </a:p>
          <a:p>
            <a:pPr marL="0" lvl="0" indent="0">
              <a:buNone/>
            </a:pPr>
            <a:r>
              <a:t>Of all P&amp;S syphilis cases reported among MSM during 2019 to 2023, 87.7% with information on cocaine use were Hispanic or Latino, non-Hispanic Black or African American, or non-Hispanic White MSM.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crack use was most frequently reported among women (3.0%), followed by men who have sex with women only (MSW; 2.3%) and men who have sex with men (MSM; 0.7%).</a:t>
            </a:r>
          </a:p>
          <a:p>
            <a:pPr marL="0" lvl="0" indent="0">
              <a:buNone/>
            </a:pPr>
            <a:endParaRPr/>
          </a:p>
          <a:p>
            <a:pPr marL="0" lvl="0" indent="0">
              <a:buNone/>
            </a:pPr>
            <a:r>
              <a:t>Comparing 2019 to 2023, the percentage of P&amp;S syphilis cases that reported crack use remained stable among all groups: MSM (0.7% in both years), MSW (2.5% to 2.3%), and women (3.9% to 3.0%).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crack use was most frequently reported in the Midwest (2.3%), followed by the Northeast (1.9%), South (1.8%), and West (1.1%).</a:t>
            </a:r>
          </a:p>
          <a:p>
            <a:pPr marL="0" lvl="0" indent="0">
              <a:buNone/>
            </a:pPr>
            <a:endParaRPr/>
          </a:p>
          <a:p>
            <a:pPr marL="0" lvl="0" indent="0">
              <a:buNone/>
            </a:pPr>
            <a:r>
              <a:t>Comparing 2019 to 2023, the percentage of P&amp;S syphilis cases that reported crack use increased in the Northeast (0.7% to 1.9%) and remained stable in the Midwest (1.7% to 2.3%), South (2.3% to 1.8%), and West (1.0% to 1.1%).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crack use was most frequently reported in the Northeast (5.0%), followed by the Midwest (3.6%), South (3.1%), and West (1.4%).</a:t>
            </a:r>
          </a:p>
          <a:p>
            <a:pPr marL="0" lvl="0" indent="0">
              <a:buNone/>
            </a:pPr>
            <a:endParaRPr/>
          </a:p>
          <a:p>
            <a:pPr marL="0" lvl="0" indent="0">
              <a:buNone/>
            </a:pPr>
            <a:r>
              <a:t>Comparing 2019 to 2023, the percentage of P&amp;S syphilis cases among women that reported crack use increased in the Northeast (3.3% to 5.0%), remained stable in the Midwest (3.1% to 3.6%) and West (1.9% to 1.4%), and decreased in the South (5.6% to 3.1%).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crack use was most frequently reported in the Midwest (3.0%), followed by the Northeast and South (2.4% in each region) and West (1.5%).</a:t>
            </a:r>
          </a:p>
          <a:p>
            <a:pPr marL="0" lvl="0" indent="0">
              <a:buNone/>
            </a:pPr>
            <a:endParaRPr/>
          </a:p>
          <a:p>
            <a:pPr marL="0" lvl="0" indent="0">
              <a:buNone/>
            </a:pPr>
            <a:r>
              <a:t>Comparing 2019 to 2023, the percentage of P&amp;S syphilis cases among MSW that reported crack use increased in the Northeast (0.6% to 2.4%) and remained stable in the Midwest (3.4% to 3.0%), South (3.1% to 2.4%), and West (2.0% to 1.5%).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dirty="0"/>
              <a:t>In 2023, 32.7% of primary and secondary (P&amp;S) syphilis cases were men who have sex with men (MSM), 26.0% were women, 24.2% were men who have sex with women only (MSW), and 17.0% were men with unknown sex of sex partners (MSU).</a:t>
            </a:r>
          </a:p>
          <a:p>
            <a:pPr marL="0" lvl="0" indent="0">
              <a:buNone/>
            </a:pPr>
            <a:endParaRPr dirty="0"/>
          </a:p>
          <a:p>
            <a:pPr marL="0" lvl="0" indent="0">
              <a:buNone/>
            </a:pPr>
            <a:r>
              <a:rPr dirty="0"/>
              <a:t>Comparing 2019 to 2023, the number of cases increased among MSU (+34.1%; 6,732 to 9,028 cases), MSW (+76.0%; 7,289 to 12,829 cases), and women (+112.0%; 6,493 to 13,763 cases) and decreased among MSM (-5.7%; 18,381 to 17,331 cases).</a:t>
            </a:r>
          </a:p>
          <a:p>
            <a:pPr marL="0" lvl="0" indent="0">
              <a:buNone/>
            </a:pPr>
            <a:endParaRPr dirty="0"/>
          </a:p>
          <a:p>
            <a:pPr marL="0" lvl="0" indent="0">
              <a:buNone/>
            </a:pPr>
            <a:r>
              <a:rPr dirty="0"/>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dirty="0"/>
          </a:p>
          <a:p>
            <a:pPr marL="0" lvl="0" indent="0">
              <a:buNone/>
            </a:pPr>
            <a:r>
              <a:rPr dirty="0"/>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crack use was most frequently reported in the Midwest (1.2%), followed by the Northeast (0.8%) and South and West (0.5% in each region).</a:t>
            </a:r>
          </a:p>
          <a:p>
            <a:pPr marL="0" lvl="0" indent="0">
              <a:buNone/>
            </a:pPr>
            <a:endParaRPr/>
          </a:p>
          <a:p>
            <a:pPr marL="0" lvl="0" indent="0">
              <a:buNone/>
            </a:pPr>
            <a:r>
              <a:t>Comparing 2019 to 2023, the percentage of P&amp;S syphilis cases among MSM that reported crack use remained stable in the Northeast (0.5% to 0.8%), Midwest (0.6% to 1.2%), South (1.1% to 0.5%), and West (0.4% to 0.5%).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crack use was most frequently reported among non-Hispanic White persons (2.5%), followed by non-Hispanic Black or African American persons (1.9%) and Hispanic or Latino persons (0.7%).</a:t>
            </a:r>
          </a:p>
          <a:p>
            <a:pPr marL="0" lvl="0" indent="0">
              <a:buNone/>
            </a:pPr>
            <a:endParaRPr/>
          </a:p>
          <a:p>
            <a:pPr marL="0" lvl="0" indent="0">
              <a:buNone/>
            </a:pPr>
            <a:r>
              <a:t>Comparing 2019 to 2023, the percentage of P&amp;S syphilis cases that reported crack use remained stable among all categories of race and Hispanic ethnicity displayed in the figure: Hispanic or Latino persons (0.8% to 0.7%), non-Hispanic Black or African American persons (2.0% to 1.9%), and non-Hispanic White persons (1.9% to 2.5%).</a:t>
            </a:r>
          </a:p>
          <a:p>
            <a:pPr marL="0" lvl="0" indent="0">
              <a:buNone/>
            </a:pPr>
            <a:endParaRPr/>
          </a:p>
          <a:p>
            <a:pPr marL="0" lvl="0" indent="0">
              <a:buNone/>
            </a:pPr>
            <a:r>
              <a:t>Of all P&amp;S syphilis cases reported during 2019 to 2023, 87.5% with information on crack use were Hispanic or Latino, non-Hispanic Black or African American, or non-Hispanic White persons.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crack use was most frequently reported among non-Hispanic White women (4.2%), followed by non-Hispanic Black or African American women (2.9%) and Hispanic or Latino women (1.2%).</a:t>
            </a:r>
          </a:p>
          <a:p>
            <a:pPr marL="0" lvl="0" indent="0">
              <a:buNone/>
            </a:pPr>
            <a:endParaRPr/>
          </a:p>
          <a:p>
            <a:pPr marL="0" lvl="0" indent="0">
              <a:buNone/>
            </a:pPr>
            <a:r>
              <a:t>Comparing 2019 to 2023, the percentage of P&amp;S syphilis cases among women that reported crack use remained stable among non-Hispanic Black or African American women (3.7% to 2.9%) and decreased among Hispanic or Latino women (2.3% to 1.2%) and non-Hispanic White women (5.4% to 4.2%).</a:t>
            </a:r>
          </a:p>
          <a:p>
            <a:pPr marL="0" lvl="0" indent="0">
              <a:buNone/>
            </a:pPr>
            <a:endParaRPr/>
          </a:p>
          <a:p>
            <a:pPr marL="0" lvl="0" indent="0">
              <a:buNone/>
            </a:pPr>
            <a:r>
              <a:t>Of all P&amp;S syphilis cases reported among women during 2019 to 2023, 87.2% with information on crack use were Hispanic or Latino, non-Hispanic Black or African American, or non-Hispanic White women.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crack use was most frequently reported among non-Hispanic White MSW (3.2%), followed by non-Hispanic Black or African American MSW (2.5%) and Hispanic or Latino MSW (1.0%).</a:t>
            </a:r>
          </a:p>
          <a:p>
            <a:pPr marL="0" lvl="0" indent="0">
              <a:buNone/>
            </a:pPr>
            <a:endParaRPr/>
          </a:p>
          <a:p>
            <a:pPr marL="0" lvl="0" indent="0">
              <a:buNone/>
            </a:pPr>
            <a:r>
              <a:t>Comparing 2019 to 2023, the percentage of P&amp;S syphilis cases among MSW that reported crack use remained stable among Hispanic or Latino MSW (1.2% to 1.0%) and non-Hispanic White MSW (2.3% to 3.2%) and decreased among non-Hispanic Black or African American MSW (3.5% to 2.5%).</a:t>
            </a:r>
          </a:p>
          <a:p>
            <a:pPr marL="0" lvl="0" indent="0">
              <a:buNone/>
            </a:pPr>
            <a:endParaRPr/>
          </a:p>
          <a:p>
            <a:pPr marL="0" lvl="0" indent="0">
              <a:buNone/>
            </a:pPr>
            <a:r>
              <a:t>Of all P&amp;S syphilis cases reported among MSW during 2019 to 2023, 88.8% with information on crack use were Hispanic or Latino, non-Hispanic Black or African American, or non-Hispanic White MSW.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crack use was most frequently reported among non-Hispanic White MSM (0.9%), followed by non-Hispanic Black or African American MSM (0.6%) and Hispanic or Latino MSM (0.4%).</a:t>
            </a:r>
          </a:p>
          <a:p>
            <a:pPr marL="0" lvl="0" indent="0">
              <a:buNone/>
            </a:pPr>
            <a:endParaRPr/>
          </a:p>
          <a:p>
            <a:pPr marL="0" lvl="0" indent="0">
              <a:buNone/>
            </a:pPr>
            <a:r>
              <a:t>Comparing 2019 to 2023, the percentage of P&amp;S syphilis cases among MSM that reported crack use remained stable among all categories of race and Hispanic ethnicity displayed in the figure: Hispanic or Latino MSM (0.4% in both years), non-Hispanic Black or African American MSM (0.7% to 0.6%), and non-Hispanic White MSM (1.0% to 0.9%).</a:t>
            </a:r>
          </a:p>
          <a:p>
            <a:pPr marL="0" lvl="0" indent="0">
              <a:buNone/>
            </a:pPr>
            <a:endParaRPr/>
          </a:p>
          <a:p>
            <a:pPr marL="0" lvl="0" indent="0">
              <a:buNone/>
            </a:pPr>
            <a:r>
              <a:t>Of all P&amp;S syphilis cases reported among MSM during 2019 to 2023, 87.7% with information on crack use were Hispanic or Latino, non-Hispanic Black or African American, or non-Hispanic White MSM.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heroin use was most frequently reported among women (4.1%), followed by men who have sex with women only (MSW; 2.7%) and men who have sex with men (MSM; 0.6%).</a:t>
            </a:r>
          </a:p>
          <a:p>
            <a:pPr marL="0" lvl="0" indent="0">
              <a:buNone/>
            </a:pPr>
            <a:endParaRPr/>
          </a:p>
          <a:p>
            <a:pPr marL="0" lvl="0" indent="0">
              <a:buNone/>
            </a:pPr>
            <a:r>
              <a:t>Comparing 2019 to 2023, the percentage of P&amp;S syphilis cases that reported heroin use remained stable among MSM (0.9% to 0.6%) and decreased among MSW (4.3% to 2.7%) and women (6.6% to 4.1%).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heroin use was most frequently reported in the West (2.6%), followed by the Midwest (2.4%), South (1.9%), and Northeast (1.4%).</a:t>
            </a:r>
          </a:p>
          <a:p>
            <a:pPr marL="0" lvl="0" indent="0">
              <a:buNone/>
            </a:pPr>
            <a:endParaRPr/>
          </a:p>
          <a:p>
            <a:pPr marL="0" lvl="0" indent="0">
              <a:buNone/>
            </a:pPr>
            <a:r>
              <a:t>Comparing 2019 to 2023, the percentage of P&amp;S syphilis cases that reported heroin use remained stable in the Northeast (0.8% to 1.4%), Midwest (2.7% to 2.4%), and South (2.2% to 1.9%) and decreased in the West (3.7% to 2.6%).</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heroin use was most frequently reported in the West (5.1%), followed by the South (3.9%), Northeast (3.6%), and Midwest (3.2%).</a:t>
            </a:r>
          </a:p>
          <a:p>
            <a:pPr marL="0" lvl="0" indent="0">
              <a:buNone/>
            </a:pPr>
            <a:endParaRPr/>
          </a:p>
          <a:p>
            <a:pPr marL="0" lvl="0" indent="0">
              <a:buNone/>
            </a:pPr>
            <a:r>
              <a:t>Comparing 2019 to 2023, the percentage of P&amp;S syphilis cases among women that reported heroin use remained stable in the Northeast (3.9% to 3.6%) and decreased in the Midwest (6.1% to 3.2%), South (5.7% to 3.9%), and West (8.6% to 5.1%).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heroin use was most frequently reported in the Midwest (4.0%), followed by the West (3.5%), South (2.2%), and Northeast (2.1%).</a:t>
            </a:r>
          </a:p>
          <a:p>
            <a:pPr marL="0" lvl="0" indent="0">
              <a:buNone/>
            </a:pPr>
            <a:endParaRPr/>
          </a:p>
          <a:p>
            <a:pPr marL="0" lvl="0" indent="0">
              <a:buNone/>
            </a:pPr>
            <a:r>
              <a:t>Comparing 2019 to 2023, the percentage of P&amp;S syphilis cases among MSW that reported heroin use remained stable in the Northeast (1.5% to 2.1%), Midwest (4.5% to 4.0%), and South (2.8% to 2.2%) and decreased in the West (7.1% to 3.5%).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heroin use was most frequently reported in the Midwest (1.1%), followed by the Northeast (0.6%) and West and South (0.5% in each region).</a:t>
            </a:r>
          </a:p>
          <a:p>
            <a:pPr marL="0" lvl="0" indent="0">
              <a:buNone/>
            </a:pPr>
            <a:endParaRPr/>
          </a:p>
          <a:p>
            <a:pPr marL="0" lvl="0" indent="0">
              <a:buNone/>
            </a:pPr>
            <a:r>
              <a:t>Comparing 2019 to 2023, the percentage of P&amp;S syphilis cases among MSM that reported heroin use remained stable in the Northeast (0.4% to 0.6%), Midwest (1.0% to 1.1%), South (0.9% to 0.5%), and West (1.0% to 0.5%).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the most frequently reported substance use behavior was methamphetamine use (12.4%), followed by injection drug use (7.0%), cocaine use (4.3%), heroin use (2.1%), and crack use (1.7%).</a:t>
            </a:r>
          </a:p>
          <a:p>
            <a:pPr marL="0" lvl="0" indent="0">
              <a:buNone/>
            </a:pPr>
            <a:endParaRPr/>
          </a:p>
          <a:p>
            <a:pPr marL="0" lvl="0" indent="0">
              <a:buNone/>
            </a:pPr>
            <a:r>
              <a:t>Comparing reported substance use behaviors for P&amp;S syphilis cases in 2019 to 2023, the percentage remained stable for all behaviors: reported cocaine use (4.2% to 4.3%), crack use (1.6% to 1.7%), heroin use (2.6% to 2.1%), injection drug use (6.9% to 7.0%), and methamphetamine use (11.6% to 12.4%).</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heroin use was most frequently reported among non-Hispanic White persons (3.9%), followed by Hispanic or Latino persons (1.2%) and non-Hispanic Black or African American persons (0.7%).</a:t>
            </a:r>
          </a:p>
          <a:p>
            <a:pPr marL="0" lvl="0" indent="0">
              <a:buNone/>
            </a:pPr>
            <a:endParaRPr/>
          </a:p>
          <a:p>
            <a:pPr marL="0" lvl="0" indent="0">
              <a:buNone/>
            </a:pPr>
            <a:r>
              <a:t>Comparing 2019 to 2023, the percentage of P&amp;S syphilis cases that reported heroin use remained stable among all categories of race and Hispanic ethnicity displayed in the figure: Hispanic or Latino persons (1.9% to 1.2%), non-Hispanic Black or African American persons (1.0% to 0.7%), and non-Hispanic White persons (4.3% to 3.9%).</a:t>
            </a:r>
          </a:p>
          <a:p>
            <a:pPr marL="0" lvl="0" indent="0">
              <a:buNone/>
            </a:pPr>
            <a:endParaRPr/>
          </a:p>
          <a:p>
            <a:pPr marL="0" lvl="0" indent="0">
              <a:buNone/>
            </a:pPr>
            <a:r>
              <a:t>Of all P&amp;S syphilis cases reported during 2019 to 2023, 87.5% with information on heroin use were Hispanic or Latino, non-Hispanic Black or African American, or non-Hispanic White persons.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heroin use was most frequently reported among non-Hispanic White women (7.0%), followed by Hispanic or Latino women (2.6%) and non-Hispanic Black or African American women (1.1%).</a:t>
            </a:r>
          </a:p>
          <a:p>
            <a:pPr marL="0" lvl="0" indent="0">
              <a:buNone/>
            </a:pPr>
            <a:endParaRPr/>
          </a:p>
          <a:p>
            <a:pPr marL="0" lvl="0" indent="0">
              <a:buNone/>
            </a:pPr>
            <a:r>
              <a:t>Comparing 2019 to 2023, the percentage of P&amp;S syphilis cases among women that reported heroin use decreased among all categories of race and Hispanic ethnicity displayed in the figure: Hispanic or Latino women (5.1% to 2.6%), non-Hispanic Black or African American women (2.3% to 1.1%), and non-Hispanic White women (11.2% to 7.0%).</a:t>
            </a:r>
          </a:p>
          <a:p>
            <a:pPr marL="0" lvl="0" indent="0">
              <a:buNone/>
            </a:pPr>
            <a:endParaRPr/>
          </a:p>
          <a:p>
            <a:pPr marL="0" lvl="0" indent="0">
              <a:buNone/>
            </a:pPr>
            <a:r>
              <a:t>Of all P&amp;S syphilis cases reported among women during 2019 to 2023, 87.1% with information on heroin use were Hispanic or Latino, non-Hispanic Black or African American, or non-Hispanic White women.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heroin use was most frequently reported among non-Hispanic White MSW (4.7%), followed by Hispanic or Latino MSW (2.5%) and non-Hispanic Black or African American MSW (1.0%).</a:t>
            </a:r>
          </a:p>
          <a:p>
            <a:pPr marL="0" lvl="0" indent="0">
              <a:buNone/>
            </a:pPr>
            <a:endParaRPr/>
          </a:p>
          <a:p>
            <a:pPr marL="0" lvl="0" indent="0">
              <a:buNone/>
            </a:pPr>
            <a:r>
              <a:t>Comparing 2019 to 2023, the percentage of P&amp;S syphilis cases among MSW that reported heroin use remained stable among non-Hispanic Black or African American MSW (1.4% to 1.0%) and decreased among Hispanic or Latino MSW (4.3% to 2.5%) and non-Hispanic White MSW (7.2% to 4.7%).</a:t>
            </a:r>
          </a:p>
          <a:p>
            <a:pPr marL="0" lvl="0" indent="0">
              <a:buNone/>
            </a:pPr>
            <a:endParaRPr/>
          </a:p>
          <a:p>
            <a:pPr marL="0" lvl="0" indent="0">
              <a:buNone/>
            </a:pPr>
            <a:r>
              <a:t>Of all P&amp;S syphilis cases reported among MSW during 2019 to 2023, 88.8% with information on heroin use were Hispanic or Latino, non-Hispanic Black or African American, or non-Hispanic White MSW.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heroin use was most frequently reported among non-Hispanic White MSM (1.2%), followed by non-Hispanic Black or African American MSM and Hispanic or Latino MSM (0.2% among all two groups).</a:t>
            </a:r>
          </a:p>
          <a:p>
            <a:pPr marL="0" lvl="0" indent="0">
              <a:buNone/>
            </a:pPr>
            <a:endParaRPr/>
          </a:p>
          <a:p>
            <a:pPr marL="0" lvl="0" indent="0">
              <a:buNone/>
            </a:pPr>
            <a:r>
              <a:t>Comparing 2019 to 2023, the percentage of P&amp;S syphilis cases among MSM that reported heroin use remained stable among all categories of race and Hispanic ethnicity displayed in the figure: Hispanic or Latino MSM (0.5% to 0.2%), non-Hispanic Black or African American MSM (0.4% to 0.2%), and non-Hispanic White MSM (1.5% to 1.2%).</a:t>
            </a:r>
          </a:p>
          <a:p>
            <a:pPr marL="0" lvl="0" indent="0">
              <a:buNone/>
            </a:pPr>
            <a:endParaRPr/>
          </a:p>
          <a:p>
            <a:pPr marL="0" lvl="0" indent="0">
              <a:buNone/>
            </a:pPr>
            <a:r>
              <a:t>Of all P&amp;S syphilis cases reported among MSM during 2019 to 2023, 87.7% with information on heroin use were Hispanic or Latino, non-Hispanic Black or African American, or non-Hispanic White MSM.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injection drug use was most frequently reported among women (11.1%), followed by men who have sex with women only (MSW; 8.2%) and men who have sex with men (MSM; 3.4%).</a:t>
            </a:r>
          </a:p>
          <a:p>
            <a:pPr marL="0" lvl="0" indent="0">
              <a:buNone/>
            </a:pPr>
            <a:endParaRPr/>
          </a:p>
          <a:p>
            <a:pPr marL="0" lvl="0" indent="0">
              <a:buNone/>
            </a:pPr>
            <a:r>
              <a:t>Comparing 2019 to 2023, the percentage of P&amp;S syphilis cases that reported injection drug use remained stable among MSM (4.0% to 3.4%) and decreased among MSW (9.4% to 8.2%) and women (13.2% to 11.1%).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injection drug use was most frequently reported in the Midwest (12.3%), followed by the West (8.7%), South (5.7%), and Northeast (3.4%).</a:t>
            </a:r>
          </a:p>
          <a:p>
            <a:pPr marL="0" lvl="0" indent="0">
              <a:buNone/>
            </a:pPr>
            <a:endParaRPr/>
          </a:p>
          <a:p>
            <a:pPr marL="0" lvl="0" indent="0">
              <a:buNone/>
            </a:pPr>
            <a:r>
              <a:t>Comparing 2019 to 2023, the percentage of P&amp;S syphilis cases that reported injection drug use increased in the Midwest (9.1% to 12.3%), remained stable in the Northeast (2.9% to 3.4%) and South (5.3% to 5.7%), and decreased in the West (10.5% to 8.7%).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injection drug use was most frequently reported in the Midwest (17.6%), followed by the West (12.7%), South (9.0%), and Northeast (7.6%).</a:t>
            </a:r>
          </a:p>
          <a:p>
            <a:pPr marL="0" lvl="0" indent="0">
              <a:buNone/>
            </a:pPr>
            <a:endParaRPr/>
          </a:p>
          <a:p>
            <a:pPr marL="0" lvl="0" indent="0">
              <a:buNone/>
            </a:pPr>
            <a:r>
              <a:t>Comparing 2019 to 2023, the percentage of P&amp;S syphilis cases among women that reported injection drug use increased in the Midwest (15.4% to 17.6%), remained stable in the Northeast (7.8% to 7.6%), and decreased in the South (10.7% to 9.0%) and West (18.7% to 12.7%).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injection drug use was most frequently reported in the Midwest (14.6%), followed by the West (10.4%), South (6.3%), and Northeast (2.8%).</a:t>
            </a:r>
          </a:p>
          <a:p>
            <a:pPr marL="0" lvl="0" indent="0">
              <a:buNone/>
            </a:pPr>
            <a:endParaRPr/>
          </a:p>
          <a:p>
            <a:pPr marL="0" lvl="0" indent="0">
              <a:buNone/>
            </a:pPr>
            <a:r>
              <a:t>Comparing 2019 to 2023, the percentage of P&amp;S syphilis cases among MSW that reported injection drug use increased in the Midwest (10.5% to 14.6%), remained stable in the Northeast (3.2% to 2.8%) and South (6.7% to 6.3%), and decreased in the West (15.8% to 10.4%).</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injection drug use was most frequently reported in the Midwest (5.7%), followed by the West (4.7%), South (2.5%), and Northeast (2.2%).</a:t>
            </a:r>
          </a:p>
          <a:p>
            <a:pPr marL="0" lvl="0" indent="0">
              <a:buNone/>
            </a:pPr>
            <a:endParaRPr/>
          </a:p>
          <a:p>
            <a:pPr marL="0" lvl="0" indent="0">
              <a:buNone/>
            </a:pPr>
            <a:r>
              <a:t>Comparing 2019 to 2023, the percentage of P&amp;S syphilis cases among MSM that reported injection drug use remained stable in the Northeast (2.3% to 2.2%), South (2.8% to 2.5%), and West (5.6% to 4.7%) and decreased in the Midwest (6.7% to 5.7%).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injection drug use was most frequently reported among non-Hispanic White persons (12.7%), followed by Hispanic or Latino persons (3.6%) and non-Hispanic Black or African American persons (2.1%).</a:t>
            </a:r>
          </a:p>
          <a:p>
            <a:pPr marL="0" lvl="0" indent="0">
              <a:buNone/>
            </a:pPr>
            <a:endParaRPr/>
          </a:p>
          <a:p>
            <a:pPr marL="0" lvl="0" indent="0">
              <a:buNone/>
            </a:pPr>
            <a:r>
              <a:t>Comparing 2019 to 2023, the percentage of P&amp;S syphilis cases that reported injection drug use remained stable among all categories of race and Hispanic ethnicity displayed in the figure: Hispanic or Latino persons (4.6% to 3.6%), non-Hispanic Black or African American persons (2.2% to 2.1%), and non-Hispanic White persons (13.0% to 12.7%).</a:t>
            </a:r>
          </a:p>
          <a:p>
            <a:pPr marL="0" lvl="0" indent="0">
              <a:buNone/>
            </a:pPr>
            <a:endParaRPr/>
          </a:p>
          <a:p>
            <a:pPr marL="0" lvl="0" indent="0">
              <a:buNone/>
            </a:pPr>
            <a:r>
              <a:t>Of all P&amp;S syphilis cases reported during 2019 to 2023, 88.8% with information on injection drug use were Hispanic or Latino, non-Hispanic Black or African American, or non-Hispanic White persons.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the most frequently reported substance use behavior was methamphetamine use (18.1%), followed by injection drug use (11.1%), cocaine use (5.1%), heroin use (4.1%), and crack use (3.0%).</a:t>
            </a:r>
          </a:p>
          <a:p>
            <a:pPr marL="0" lvl="0" indent="0">
              <a:buNone/>
            </a:pPr>
            <a:endParaRPr/>
          </a:p>
          <a:p>
            <a:pPr marL="0" lvl="0" indent="0">
              <a:buNone/>
            </a:pPr>
            <a:r>
              <a:t>Comparing reported substance use behaviors for P&amp;S syphilis cases among women in 2019 to 2023, the percentage remained stable for reported cocaine use (5.4% to 5.1%) and crack use (3.9% to 3.0%) and decreased for reported heroin use (6.6% to 4.1%), injection drug use (13.2% to 11.1%), and methamphetamine use (20.6% to 18.1%).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injection drug use was most frequently reported among non-Hispanic White women (18.8%), followed by Hispanic or Latino women (5.8%) and non-Hispanic Black or African American women (1.9%).</a:t>
            </a:r>
          </a:p>
          <a:p>
            <a:pPr marL="0" lvl="0" indent="0">
              <a:buNone/>
            </a:pPr>
            <a:endParaRPr/>
          </a:p>
          <a:p>
            <a:pPr marL="0" lvl="0" indent="0">
              <a:buNone/>
            </a:pPr>
            <a:r>
              <a:t>Comparing 2019 to 2023, the percentage of P&amp;S syphilis cases among women that reported injection drug use remained stable among non-Hispanic Black or African American women (2.3% to 1.9%) and decreased among Hispanic or Latino women (9.2% to 5.8%) and non-Hispanic White women (25.6% to 18.8%).</a:t>
            </a:r>
          </a:p>
          <a:p>
            <a:pPr marL="0" lvl="0" indent="0">
              <a:buNone/>
            </a:pPr>
            <a:endParaRPr/>
          </a:p>
          <a:p>
            <a:pPr marL="0" lvl="0" indent="0">
              <a:buNone/>
            </a:pPr>
            <a:r>
              <a:t>Of all P&amp;S syphilis cases reported among women during 2019 to 2023, 87.8% with information on injection drug use were Hispanic or Latino, non-Hispanic Black or African American, or non-Hispanic White women.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injection drug use was most frequently reported among non-Hispanic White MSW (15.5%), followed by Hispanic or Latino MSW (5.1%) and non-Hispanic Black or African American MSW (2.0%).</a:t>
            </a:r>
          </a:p>
          <a:p>
            <a:pPr marL="0" lvl="0" indent="0">
              <a:buNone/>
            </a:pPr>
            <a:endParaRPr/>
          </a:p>
          <a:p>
            <a:pPr marL="0" lvl="0" indent="0">
              <a:buNone/>
            </a:pPr>
            <a:r>
              <a:t>Comparing 2019 to 2023, the percentage of P&amp;S syphilis cases among MSW that reported injection drug use remained stable among non-Hispanic Black or African American MSW (2.9% to 2.0%) and decreased among Hispanic or Latino MSW (7.5% to 5.1%) and non-Hispanic White MSW (19.6% to 15.5%).</a:t>
            </a:r>
          </a:p>
          <a:p>
            <a:pPr marL="0" lvl="0" indent="0">
              <a:buNone/>
            </a:pPr>
            <a:endParaRPr/>
          </a:p>
          <a:p>
            <a:pPr marL="0" lvl="0" indent="0">
              <a:buNone/>
            </a:pPr>
            <a:r>
              <a:t>Of all P&amp;S syphilis cases reported among MSW during 2019 to 2023, 89.2% with information on injection drug use were Hispanic or Latino, non-Hispanic Black or African American, or non-Hispanic White MSW.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injection drug use was most frequently reported among non-Hispanic White MSM (5.7%), followed by non-Hispanic Black or African American MSM (2.3%) and Hispanic or Latino MSM (1.9%).</a:t>
            </a:r>
          </a:p>
          <a:p>
            <a:pPr marL="0" lvl="0" indent="0">
              <a:buNone/>
            </a:pPr>
            <a:endParaRPr/>
          </a:p>
          <a:p>
            <a:pPr marL="0" lvl="0" indent="0">
              <a:buNone/>
            </a:pPr>
            <a:r>
              <a:t>Comparing 2019 to 2023, the percentage of P&amp;S syphilis cases among MSM that reported injection drug use remained stable among Hispanic or Latino MSM (2.7% to 1.9%) and non-Hispanic Black or African American MSM (1.7% to 2.3%) and decreased among non-Hispanic White MSM (7.2% to 5.7%).</a:t>
            </a:r>
          </a:p>
          <a:p>
            <a:pPr marL="0" lvl="0" indent="0">
              <a:buNone/>
            </a:pPr>
            <a:endParaRPr/>
          </a:p>
          <a:p>
            <a:pPr marL="0" lvl="0" indent="0">
              <a:buNone/>
            </a:pPr>
            <a:r>
              <a:t>Of all P&amp;S syphilis cases reported among MSM during 2019 to 2023, 89.2% with information on injection drug use were Hispanic or Latino, non-Hispanic Black or African American, or non-Hispanic White MSM.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methamphetamine use was most frequently reported among women (18.1%), followed by men who have sex with women only (MSW; 16.0%) and men who have sex with men (MSM; 7.0%).</a:t>
            </a:r>
          </a:p>
          <a:p>
            <a:pPr marL="0" lvl="0" indent="0">
              <a:buNone/>
            </a:pPr>
            <a:endParaRPr/>
          </a:p>
          <a:p>
            <a:pPr marL="0" lvl="0" indent="0">
              <a:buNone/>
            </a:pPr>
            <a:r>
              <a:t>Comparing 2019 to 2023, the percentage of P&amp;S syphilis cases that reported methamphetamine use remained stable among MSW (16.1% to 16.0%) and decreased among MSM (8.1% to 7.0%) and women (20.6% to 18.1%).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methamphetamine use was most frequently reported in the West (19.9%), followed by the Midwest (14.8%), South (10.4%), and Northeast (3.1%).</a:t>
            </a:r>
          </a:p>
          <a:p>
            <a:pPr marL="0" lvl="0" indent="0">
              <a:buNone/>
            </a:pPr>
            <a:endParaRPr/>
          </a:p>
          <a:p>
            <a:pPr marL="0" lvl="0" indent="0">
              <a:buNone/>
            </a:pPr>
            <a:r>
              <a:t>Comparing 2019 to 2023, the percentage of P&amp;S syphilis cases that reported methamphetamine use increased in the Midwest (11.6% to 14.8%) and South (8.8% to 10.4%) and remained stable in the Northeast (3.4% to 3.1%) and West (19.0% to 19.9%).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methamphetamine use was most frequently reported in the West (29.1%), followed by the Midwest (18.6%), South (15.5%), and Northeast (2.6%).</a:t>
            </a:r>
          </a:p>
          <a:p>
            <a:pPr marL="0" lvl="0" indent="0">
              <a:buNone/>
            </a:pPr>
            <a:endParaRPr/>
          </a:p>
          <a:p>
            <a:pPr marL="0" lvl="0" indent="0">
              <a:buNone/>
            </a:pPr>
            <a:r>
              <a:t>Comparing 2019 to 2023, the percentage of P&amp;S syphilis cases among women that reported methamphetamine use increased in the Northeast (0.9% to 2.6%), remained stable in the Midwest (17.9% to 18.6%) and South (14.6% to 15.5%), and decreased in the West (34.0% to 29.1%).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methamphetamine use was most frequently reported in the West (24.1%), followed by the Midwest (23.8%), South (13.3%), and Northeast (1.6%).</a:t>
            </a:r>
          </a:p>
          <a:p>
            <a:pPr marL="0" lvl="0" indent="0">
              <a:buNone/>
            </a:pPr>
            <a:endParaRPr/>
          </a:p>
          <a:p>
            <a:pPr marL="0" lvl="0" indent="0">
              <a:buNone/>
            </a:pPr>
            <a:r>
              <a:t>Comparing 2019 to 2023, the percentage of P&amp;S syphilis cases among MSW that reported methamphetamine use increased in the Midwest (16.7% to 23.8%) and South (11.8% to 13.3%), remained stable in the Northeast (1.3% to 1.6%), and decreased in the West (25.5% to 24.1%).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methamphetamine use was most frequently reported in the West (10.9%), followed by the Midwest (8.3%), South (5.6%), and Northeast (3.8%).</a:t>
            </a:r>
          </a:p>
          <a:p>
            <a:pPr marL="0" lvl="0" indent="0">
              <a:buNone/>
            </a:pPr>
            <a:endParaRPr/>
          </a:p>
          <a:p>
            <a:pPr marL="0" lvl="0" indent="0">
              <a:buNone/>
            </a:pPr>
            <a:r>
              <a:t>Comparing 2019 to 2023, the percentage of P&amp;S syphilis cases among MSM that reported methamphetamine use remained stable in the Midwest (8.8% to 8.3%), South (6.3% to 5.6%), and West (11.8% to 10.9%) and decreased in the Northeast (4.8% to 3.8%).</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methamphetamine use was most frequently reported among non-Hispanic White persons (21.9%), followed by Hispanic or Latino persons (9.3%) and non-Hispanic Black or African American persons (4.2%).</a:t>
            </a:r>
          </a:p>
          <a:p>
            <a:pPr marL="0" lvl="0" indent="0">
              <a:buNone/>
            </a:pPr>
            <a:endParaRPr/>
          </a:p>
          <a:p>
            <a:pPr marL="0" lvl="0" indent="0">
              <a:buNone/>
            </a:pPr>
            <a:r>
              <a:t>Comparing 2019 to 2023, the percentage of P&amp;S syphilis cases that reported methamphetamine use increased among non-Hispanic White persons (18.5% to 21.9%), remained stable among non-Hispanic Black or African American persons (4.5% to 4.2%), and decreased among Hispanic or Latino persons (11.3% to 9.3%).</a:t>
            </a:r>
          </a:p>
          <a:p>
            <a:pPr marL="0" lvl="0" indent="0">
              <a:buNone/>
            </a:pPr>
            <a:endParaRPr/>
          </a:p>
          <a:p>
            <a:pPr marL="0" lvl="0" indent="0">
              <a:buNone/>
            </a:pPr>
            <a:r>
              <a:t>Of all P&amp;S syphilis cases reported during 2019 to 2023, 87.4% with information on methamphetamine use were Hispanic or Latino, non-Hispanic Black or African American, or non-Hispanic White persons.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methamphetamine use was most frequently reported among non-Hispanic White women (30.3%), followed by Hispanic or Latino women (13.6%) and non-Hispanic Black or African American women (3.5%).</a:t>
            </a:r>
          </a:p>
          <a:p>
            <a:pPr marL="0" lvl="0" indent="0">
              <a:buNone/>
            </a:pPr>
            <a:endParaRPr/>
          </a:p>
          <a:p>
            <a:pPr marL="0" lvl="0" indent="0">
              <a:buNone/>
            </a:pPr>
            <a:r>
              <a:t>Comparing 2019 to 2023, the percentage of P&amp;S syphilis cases among women that reported methamphetamine use remained stable among non-Hispanic Black or African American women (4.3% to 3.5%) and decreased among Hispanic or Latino women (22.5% to 13.6%) and non-Hispanic White women (33.0% to 30.3%).</a:t>
            </a:r>
          </a:p>
          <a:p>
            <a:pPr marL="0" lvl="0" indent="0">
              <a:buNone/>
            </a:pPr>
            <a:endParaRPr/>
          </a:p>
          <a:p>
            <a:pPr marL="0" lvl="0" indent="0">
              <a:buNone/>
            </a:pPr>
            <a:r>
              <a:t>Of all P&amp;S syphilis cases reported among women during 2019 to 2023, 86.9% with information on methamphetamine use were Hispanic or Latino, non-Hispanic Black or African American, or non-Hispanic White women.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the most frequently reported substance use behavior was methamphetamine use (16.0%), followed by injection drug use (8.2%), cocaine use (5.9%), heroin use (2.7%), and crack use (2.3%).</a:t>
            </a:r>
          </a:p>
          <a:p>
            <a:pPr marL="0" lvl="0" indent="0">
              <a:buNone/>
            </a:pPr>
            <a:endParaRPr/>
          </a:p>
          <a:p>
            <a:pPr marL="0" lvl="0" indent="0">
              <a:buNone/>
            </a:pPr>
            <a:r>
              <a:t>Comparing reported substance use behaviors for P&amp;S syphilis cases among MSW in 2019 to 2023, the percentage remained stable for reported cocaine use (5.8% to 5.9%), crack use (2.5% to 2.3%), and methamphetamine use (16.1% to 16.0%) and decreased for reported heroin use (4.3% to 2.7%) and injection drug use (9.4% to 8.2%).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methamphetamine use was most frequently reported among non-Hispanic White MSW (29.4%), followed by Hispanic or Latino MSW (14.8%) and non-Hispanic Black or African American MSW (4.3%).</a:t>
            </a:r>
          </a:p>
          <a:p>
            <a:pPr marL="0" lvl="0" indent="0">
              <a:buNone/>
            </a:pPr>
            <a:endParaRPr/>
          </a:p>
          <a:p>
            <a:pPr marL="0" lvl="0" indent="0">
              <a:buNone/>
            </a:pPr>
            <a:r>
              <a:t>Comparing 2019 to 2023, the percentage of P&amp;S syphilis cases among MSW that reported methamphetamine use increased among non-Hispanic White MSW (28.4% to 29.4%) and decreased among Hispanic or Latino MSW (16.8% to 14.8%) and non-Hispanic Black or African American MSW (5.9% to 4.3%).</a:t>
            </a:r>
          </a:p>
          <a:p>
            <a:pPr marL="0" lvl="0" indent="0">
              <a:buNone/>
            </a:pPr>
            <a:endParaRPr/>
          </a:p>
          <a:p>
            <a:pPr marL="0" lvl="0" indent="0">
              <a:buNone/>
            </a:pPr>
            <a:r>
              <a:t>Of all P&amp;S syphilis cases reported among MSW during 2019 to 2023, 88.7% with information on methamphetamine use were Hispanic or Latino, non-Hispanic Black or African American, or non-Hispanic White MSW.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methamphetamine use was most frequently reported among non-Hispanic White MSM (11.1%), followed by Hispanic or Latino MSM (5.5%) and non-Hispanic Black or African American MSM (4.5%).</a:t>
            </a:r>
          </a:p>
          <a:p>
            <a:pPr marL="0" lvl="0" indent="0">
              <a:buNone/>
            </a:pPr>
            <a:endParaRPr/>
          </a:p>
          <a:p>
            <a:pPr marL="0" lvl="0" indent="0">
              <a:buNone/>
            </a:pPr>
            <a:r>
              <a:t>Comparing 2019 to 2023, the percentage of P&amp;S syphilis cases among MSM that reported methamphetamine use remained stable among non-Hispanic Black or African American MSM (4.1% to 4.5%) and decreased among Hispanic or Latino MSM (7.9% to 5.5%) and non-Hispanic White MSM (12.2% to 11.1%).</a:t>
            </a:r>
          </a:p>
          <a:p>
            <a:pPr marL="0" lvl="0" indent="0">
              <a:buNone/>
            </a:pPr>
            <a:endParaRPr/>
          </a:p>
          <a:p>
            <a:pPr marL="0" lvl="0" indent="0">
              <a:buNone/>
            </a:pPr>
            <a:r>
              <a:t>Of all P&amp;S syphilis cases reported among MSM during 2019 to 2023, 87.7% with information on methamphetamine use were Hispanic or Latino, non-Hispanic Black or African American, or non-Hispanic White MSM.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the most frequently reported sexual behavior was sex with anonymous partners (41.2%), followed by sex while intoxicated and/or high on drugs (34.8%), sex with a person who injects drugs (8.7%), and exchange sex for drugs or money (5.6%).</a:t>
            </a:r>
          </a:p>
          <a:p>
            <a:pPr marL="0" lvl="0" indent="0">
              <a:buNone/>
            </a:pPr>
            <a:endParaRPr/>
          </a:p>
          <a:p>
            <a:pPr marL="0" lvl="0" indent="0">
              <a:buNone/>
            </a:pPr>
            <a:r>
              <a:t>Comparing reported sexual behaviors for P&amp;S syphilis cases in 2019 to 2023, the percentage remained stable for reported exchange sex for drugs or money (6.2% to 5.6%), sex while intoxicated and/or high on drugs (35.3% to 34.8%), and sex with a person who injects drugs (8.2% to 8.7%) and decreased for reported sex with anonymous partners (51.5% to 41.2%).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the most frequently reported sexual behaviors were sex while intoxicated and/or high on drugs (37.2%), followed by sex with anonymous partners (19.9%), sex with a person who injects drugs (12.7%), exchange sex for drugs or money (7.7%), and sex with a man who has sex with men (6.0%).</a:t>
            </a:r>
          </a:p>
          <a:p>
            <a:pPr marL="0" lvl="0" indent="0">
              <a:buNone/>
            </a:pPr>
            <a:endParaRPr/>
          </a:p>
          <a:p>
            <a:pPr marL="0" lvl="0" indent="0">
              <a:buNone/>
            </a:pPr>
            <a:r>
              <a:t>Comparing reported sexual behaviors for P&amp;S syphilis cases among women in 2019 to 2023, the percentage increased for reported sex with a man who has sex with men (4.6% to 6.0%) and decreased for reported exchange sex for drugs or money (10.6% to 7.7%), sex while intoxicated and/or high on drugs (39.6% to 37.2%), sex with a person who injects drugs (15.2% to 12.7%), and sex with anonymous partners (24.0% to 19.9%).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the most frequently reported sexual behaviors were sex while intoxicated and/or high on drugs (41.0%), followed by sex with anonymous partners (37.1%), sex with a person who injects drugs (10.2%), and exchange sex for drugs or money (6.6%).</a:t>
            </a:r>
          </a:p>
          <a:p>
            <a:pPr marL="0" lvl="0" indent="0">
              <a:buNone/>
            </a:pPr>
            <a:endParaRPr/>
          </a:p>
          <a:p>
            <a:pPr marL="0" lvl="0" indent="0">
              <a:buNone/>
            </a:pPr>
            <a:r>
              <a:t>Comparing reported sexual behaviors for P&amp;S syphilis cases among MSW in 2019 to 2023, the percentage decreased for all behaviors: reported exchange sex for drugs or money (9.3% to 6.6%), sex while intoxicated and/or high on drugs (44.5% to 41.0%), sex with a person who injects drugs (11.3% to 10.2%), and sex with anonymous partners (44.9% to 37.1%).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the most frequently reported sexual behavior was sex with anonymous partners (59.0%), followed by sex while intoxicated and/or high on drugs (29.2%), sex with a person who injects drugs (5.0%), and exchange sex for drugs or money (3.6%).</a:t>
            </a:r>
          </a:p>
          <a:p>
            <a:pPr marL="0" lvl="0" indent="0">
              <a:buNone/>
            </a:pPr>
            <a:endParaRPr/>
          </a:p>
          <a:p>
            <a:pPr marL="0" lvl="0" indent="0">
              <a:buNone/>
            </a:pPr>
            <a:r>
              <a:t>Comparing reported sexual behaviors for P&amp;S syphilis cases among MSM in 2019 to 2023, the percentage remained stable for reported exchange sex for drugs or money (3.7% to 3.6%) and sex with a person who injects drugs (5.1% to 5.0%) and decreased for reported sex while intoxicated and/or high on drugs (31.4% to 29.2%) and sex with anonymous partners (62.7% to 59.0%).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exchange sex for drugs or money was most frequently reported among women (7.7%), followed by men who have sex with women only (MSW; 6.6%) and men who have sex with men (MSM; 3.6%).</a:t>
            </a:r>
          </a:p>
          <a:p>
            <a:pPr marL="0" lvl="0" indent="0">
              <a:buNone/>
            </a:pPr>
            <a:endParaRPr/>
          </a:p>
          <a:p>
            <a:pPr marL="0" lvl="0" indent="0">
              <a:buNone/>
            </a:pPr>
            <a:r>
              <a:t>Comparing 2019 to 2023, the percentage of P&amp;S syphilis cases that reported exchange sex for drugs or money remained stable among MSM (3.7% to 3.6%) and decreased among MSW (9.3% to 6.6%) and women (10.6% to 7.7%).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exchange sex for drugs or money was most frequently reported in the Midwest (6.2%), followed by the Northeast (6.1%), South (5.7%), and West (4.9%).</a:t>
            </a:r>
          </a:p>
          <a:p>
            <a:pPr marL="0" lvl="0" indent="0">
              <a:buNone/>
            </a:pPr>
            <a:endParaRPr/>
          </a:p>
          <a:p>
            <a:pPr marL="0" lvl="0" indent="0">
              <a:buNone/>
            </a:pPr>
            <a:r>
              <a:t>Comparing 2019 to 2023, the percentage of P&amp;S syphilis cases that reported exchange sex for drugs or money increased in the Northeast (4.1% to 6.1%), remained stable in the Midwest (6.7% to 6.2%), and decreased in the South (6.7% to 5.7%) and West (5.9% to 4.9%).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exchange sex for drugs or money was most frequently reported in the Northeast (9.9%), followed by the South (7.6%), West (7.5%), and Midwest (7.3%).</a:t>
            </a:r>
          </a:p>
          <a:p>
            <a:pPr marL="0" lvl="0" indent="0">
              <a:buNone/>
            </a:pPr>
            <a:endParaRPr/>
          </a:p>
          <a:p>
            <a:pPr marL="0" lvl="0" indent="0">
              <a:buNone/>
            </a:pPr>
            <a:r>
              <a:t>Comparing 2019 to 2023, the percentage of P&amp;S syphilis cases among women that reported exchange sex for drugs or money remained stable in the Northeast (9.6% to 9.9%) and decreased in the Midwest (10.9% to 7.3%), South (11.3% to 7.6%), and West (9.7% to 7.5%).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exchange sex for drugs or money was most frequently reported in the Northeast (9.0%), followed by the South (6.9%), Midwest (6.6%), and West (4.6%).</a:t>
            </a:r>
          </a:p>
          <a:p>
            <a:pPr marL="0" lvl="0" indent="0">
              <a:buNone/>
            </a:pPr>
            <a:endParaRPr/>
          </a:p>
          <a:p>
            <a:pPr marL="0" lvl="0" indent="0">
              <a:buNone/>
            </a:pPr>
            <a:r>
              <a:t>Comparing 2019 to 2023, the percentage of P&amp;S syphilis cases among MSW that reported exchange sex for drugs or money increased in the Northeast (6.2% to 9.0%) and decreased in the Midwest (10.9% to 6.6%), South (10.0% to 6.9%), and West (8.2% to 4.6%).</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the most frequently reported substance use behavior was methamphetamine use (7.0%), followed by injection drug use (3.4%), cocaine use (3.1%), crack use (0.7%), and heroin use (0.6%).</a:t>
            </a:r>
          </a:p>
          <a:p>
            <a:pPr marL="0" lvl="0" indent="0">
              <a:buNone/>
            </a:pPr>
            <a:endParaRPr/>
          </a:p>
          <a:p>
            <a:pPr marL="0" lvl="0" indent="0">
              <a:buNone/>
            </a:pPr>
            <a:r>
              <a:t>Comparing reported substance use behaviors for P&amp;S syphilis cases among MSM in 2019 to 2023, the percentage remained stable for reported cocaine use (3.6% to 3.1%), crack use (0.7% in both years), heroin use (0.9% to 0.6%), and injection drug use (4.0% to 3.4%) and decreased for reported methamphetamine use (8.1% to 7.0%).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exchange sex for drugs or money was most frequently reported in the Midwest (4.7%), followed by the West (3.7%), South (3.3%), and Northeast (2.9%).</a:t>
            </a:r>
          </a:p>
          <a:p>
            <a:pPr marL="0" lvl="0" indent="0">
              <a:buNone/>
            </a:pPr>
            <a:endParaRPr/>
          </a:p>
          <a:p>
            <a:pPr marL="0" lvl="0" indent="0">
              <a:buNone/>
            </a:pPr>
            <a:r>
              <a:t>Comparing 2019 to 2023, the percentage of P&amp;S syphilis cases among MSM that reported exchange sex for drugs or money increased in the Midwest (3.7% to 4.7%) and remained stable in the Northeast (3.1% to 2.9%), South (3.7% to 3.3%), and West (4.0% to 3.7%).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exchange sex for drugs or money was most frequently reported among non-Hispanic White persons (7.1%), followed by non-Hispanic Black or African American persons (5.9%) and Hispanic or Latino persons (3.6%).</a:t>
            </a:r>
          </a:p>
          <a:p>
            <a:pPr marL="0" lvl="0" indent="0">
              <a:buNone/>
            </a:pPr>
            <a:endParaRPr/>
          </a:p>
          <a:p>
            <a:pPr marL="0" lvl="0" indent="0">
              <a:buNone/>
            </a:pPr>
            <a:r>
              <a:t>Comparing 2019 to 2023, the percentage of P&amp;S syphilis cases that reported exchange sex for drugs or money remained stable among non-Hispanic Black or African American persons (6.3% to 5.9%) and non-Hispanic White persons (7.1% in both years) and decreased among Hispanic or Latino persons (5.0% to 3.6%).</a:t>
            </a:r>
          </a:p>
          <a:p>
            <a:pPr marL="0" lvl="0" indent="0">
              <a:buNone/>
            </a:pPr>
            <a:endParaRPr/>
          </a:p>
          <a:p>
            <a:pPr marL="0" lvl="0" indent="0">
              <a:buNone/>
            </a:pPr>
            <a:r>
              <a:t>Of all P&amp;S syphilis cases reported during 2019 to 2023, 88.7% with information on exchange sex for drugs or money were Hispanic or Latino, non-Hispanic Black or African American, or non-Hispanic White persons.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exchange sex for drugs or money was most frequently reported among non-Hispanic White women (10.9%), followed by non-Hispanic Black or African American women (5.5%) and Hispanic or Latino women (4.6%).</a:t>
            </a:r>
          </a:p>
          <a:p>
            <a:pPr marL="0" lvl="0" indent="0">
              <a:buNone/>
            </a:pPr>
            <a:endParaRPr/>
          </a:p>
          <a:p>
            <a:pPr marL="0" lvl="0" indent="0">
              <a:buNone/>
            </a:pPr>
            <a:r>
              <a:t>Comparing 2019 to 2023, the percentage of P&amp;S syphilis cases among women that reported exchange sex for drugs or money decreased among all categories of race and Hispanic ethnicity displayed in the figure: Hispanic or Latino women (8.2% to 4.6%), non-Hispanic Black or African American women (7.7% to 5.5%), and non-Hispanic White women (15.6% to 10.9%).</a:t>
            </a:r>
          </a:p>
          <a:p>
            <a:pPr marL="0" lvl="0" indent="0">
              <a:buNone/>
            </a:pPr>
            <a:endParaRPr/>
          </a:p>
          <a:p>
            <a:pPr marL="0" lvl="0" indent="0">
              <a:buNone/>
            </a:pPr>
            <a:r>
              <a:t>Of all P&amp;S syphilis cases reported among women during 2019 to 2023, 87.9% with information on exchange sex for drugs or money were Hispanic or Latino, non-Hispanic Black or African American, or non-Hispanic White women.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exchange sex for drugs or money was equally reported among non-Hispanic Black or African American MSW and non-Hispanic White MSW (7.3% among all two groups), followed by Hispanic or Latino MSW (5.0%).</a:t>
            </a:r>
          </a:p>
          <a:p>
            <a:pPr marL="0" lvl="0" indent="0">
              <a:buNone/>
            </a:pPr>
            <a:endParaRPr/>
          </a:p>
          <a:p>
            <a:pPr marL="0" lvl="0" indent="0">
              <a:buNone/>
            </a:pPr>
            <a:r>
              <a:t>Comparing 2019 to 2023, the percentage of P&amp;S syphilis cases among MSW that reported exchange sex for drugs or money decreased among all categories of race and Hispanic ethnicity displayed in the figure: Hispanic or Latino MSW (9.0% to 5.0%), non-Hispanic Black or African American MSW (9.7% to 7.3%), and non-Hispanic White MSW (8.6% to 7.3%).</a:t>
            </a:r>
          </a:p>
          <a:p>
            <a:pPr marL="0" lvl="0" indent="0">
              <a:buNone/>
            </a:pPr>
            <a:endParaRPr/>
          </a:p>
          <a:p>
            <a:pPr marL="0" lvl="0" indent="0">
              <a:buNone/>
            </a:pPr>
            <a:r>
              <a:t>Of all P&amp;S syphilis cases reported among MSW during 2019 to 2023, 89.2% with information on exchange sex for drugs or money were Hispanic or Latino, non-Hispanic Black or African American, or non-Hispanic White MSW.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exchange sex for drugs or money was most frequently reported among non-Hispanic Black or African American MSM (4.7%), followed by non-Hispanic White MSM (3.8%) and Hispanic or Latino MSM (2.6%).</a:t>
            </a:r>
          </a:p>
          <a:p>
            <a:pPr marL="0" lvl="0" indent="0">
              <a:buNone/>
            </a:pPr>
            <a:endParaRPr/>
          </a:p>
          <a:p>
            <a:pPr marL="0" lvl="0" indent="0">
              <a:buNone/>
            </a:pPr>
            <a:r>
              <a:t>Comparing 2019 to 2023, the percentage of P&amp;S syphilis cases among MSM that reported exchange sex for drugs or money remained stable among all categories of race and Hispanic ethnicity displayed in the figure: Hispanic or Latino MSM (3.2% to 2.6%), non-Hispanic Black or African American MSM (3.9% to 4.7%), and non-Hispanic White MSM (4.2% to 3.8%).</a:t>
            </a:r>
          </a:p>
          <a:p>
            <a:pPr marL="0" lvl="0" indent="0">
              <a:buNone/>
            </a:pPr>
            <a:endParaRPr/>
          </a:p>
          <a:p>
            <a:pPr marL="0" lvl="0" indent="0">
              <a:buNone/>
            </a:pPr>
            <a:r>
              <a:t>Of all P&amp;S syphilis cases reported among MSM during 2019 to 2023, 88.9% with information on exchange sex for drugs or money were Hispanic or Latino, non-Hispanic Black or African American, or non-Hispanic White MSM.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sex with anonymous partners was most frequently reported among men who have sex with men (MSM; 59.0%), followed by men who have sex with women only (MSW; 37.1%) and women (19.9%).</a:t>
            </a:r>
          </a:p>
          <a:p>
            <a:pPr marL="0" lvl="0" indent="0">
              <a:buNone/>
            </a:pPr>
            <a:endParaRPr/>
          </a:p>
          <a:p>
            <a:pPr marL="0" lvl="0" indent="0">
              <a:buNone/>
            </a:pPr>
            <a:r>
              <a:t>Comparing 2019 to 2023, the percentage of P&amp;S syphilis cases that reported sex with anonymous partners decreased among all groups: MSM (62.7% to 59.0%), MSW (44.9% to 37.1%), and women (24.0% to 19.9%).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sex with anonymous partners was most frequently reported in the South (43.2%), followed by the Northeast (42.9%), West (38.4%), and Midwest (37.7%).</a:t>
            </a:r>
          </a:p>
          <a:p>
            <a:pPr marL="0" lvl="0" indent="0">
              <a:buNone/>
            </a:pPr>
            <a:endParaRPr/>
          </a:p>
          <a:p>
            <a:pPr marL="0" lvl="0" indent="0">
              <a:buNone/>
            </a:pPr>
            <a:r>
              <a:t>Comparing 2019 to 2023, the percentage of P&amp;S syphilis cases that reported sex with anonymous partners decreased in the Northeast (51.6% to 42.9%), Midwest (50.9% to 37.7%), South (51.6% to 43.2%), and West (51.6% to 38.4%).</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sex with anonymous partners was most frequently reported in the South (22.1%), followed by the Northeast (20.5%), Midwest (18.9%), and West (15.0%).</a:t>
            </a:r>
          </a:p>
          <a:p>
            <a:pPr marL="0" lvl="0" indent="0">
              <a:buNone/>
            </a:pPr>
            <a:endParaRPr/>
          </a:p>
          <a:p>
            <a:pPr marL="0" lvl="0" indent="0">
              <a:buNone/>
            </a:pPr>
            <a:r>
              <a:t>Comparing 2019 to 2023, the percentage of P&amp;S syphilis cases among women that reported sex with anonymous partners remained stable in the Northeast (19.7% to 20.5%) and decreased in the Midwest (22.6% to 18.9%), South (26.1% to 22.1%), and West (22.2% to 15.0%).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sex with anonymous partners was most frequently reported in the South (39.6%), followed by the Northeast (39.3%), Midwest (34.1%), and West (32.6%).</a:t>
            </a:r>
          </a:p>
          <a:p>
            <a:pPr marL="0" lvl="0" indent="0">
              <a:buNone/>
            </a:pPr>
            <a:endParaRPr/>
          </a:p>
          <a:p>
            <a:pPr marL="0" lvl="0" indent="0">
              <a:buNone/>
            </a:pPr>
            <a:r>
              <a:t>Comparing 2019 to 2023, the percentage of P&amp;S syphilis cases among MSW that reported sex with anonymous partners decreased in the Northeast (43.5% to 39.3%), Midwest (44.2% to 34.1%), South (45.7% to 39.6%), and West (44.4% to 32.6%).</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sex with anonymous partners was most frequently reported in the South (62.1%), followed by the Midwest (57.6%), West (56.5%), and Northeast (54.8%).</a:t>
            </a:r>
          </a:p>
          <a:p>
            <a:pPr marL="0" lvl="0" indent="0">
              <a:buNone/>
            </a:pPr>
            <a:endParaRPr/>
          </a:p>
          <a:p>
            <a:pPr marL="0" lvl="0" indent="0">
              <a:buNone/>
            </a:pPr>
            <a:r>
              <a:t>Comparing 2019 to 2023, the percentage of P&amp;S syphilis cases among MSM that reported sex with anonymous partners decreased in the Northeast (58.0% to 54.8%), Midwest (62.5% to 57.6%), South (63.7% to 62.1%), and West (64.0% to 56.5%).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cocaine use was most frequently reported among men who have sex with women only (MSW; 5.9%), followed by women (5.1%) and men who have sex with men (MSM; 3.1%).</a:t>
            </a:r>
          </a:p>
          <a:p>
            <a:pPr marL="0" lvl="0" indent="0">
              <a:buNone/>
            </a:pPr>
            <a:endParaRPr/>
          </a:p>
          <a:p>
            <a:pPr marL="0" lvl="0" indent="0">
              <a:buNone/>
            </a:pPr>
            <a:r>
              <a:t>Comparing 2019 to 2023, the percentage of P&amp;S syphilis cases that reported cocaine use remained stable among all groups: MSM (3.6% to 3.1%), MSW (5.8% to 5.9%), and women (5.4% to 5.1%).</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sex with anonymous partners was most frequently reported among Hispanic or Latino persons (45.2%), followed by non-Hispanic White persons (41.3%) and non-Hispanic Black or African American persons (39.5%).</a:t>
            </a:r>
          </a:p>
          <a:p>
            <a:pPr marL="0" lvl="0" indent="0">
              <a:buNone/>
            </a:pPr>
            <a:endParaRPr/>
          </a:p>
          <a:p>
            <a:pPr marL="0" lvl="0" indent="0">
              <a:buNone/>
            </a:pPr>
            <a:r>
              <a:t>Comparing 2019 to 2023, the percentage of P&amp;S syphilis cases that reported sex with anonymous partners decreased among all categories of race and Hispanic ethnicity displayed in the figure: Hispanic or Latino persons (56.0% to 45.2%), non-Hispanic Black or African American persons (46.7% to 39.5%), and non-Hispanic White persons (53.7% to 41.3%).</a:t>
            </a:r>
          </a:p>
          <a:p>
            <a:pPr marL="0" lvl="0" indent="0">
              <a:buNone/>
            </a:pPr>
            <a:endParaRPr/>
          </a:p>
          <a:p>
            <a:pPr marL="0" lvl="0" indent="0">
              <a:buNone/>
            </a:pPr>
            <a:r>
              <a:t>Of all P&amp;S syphilis cases reported during 2019 to 2023, 88.4% with information on sex with anonymous partners were Hispanic or Latino, non-Hispanic Black or African American, or non-Hispanic White persons.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sex with anonymous partners was most frequently reported among non-Hispanic White women (20.7%), followed by non-Hispanic Black or African American women (20.5%) and Hispanic or Latino women (18.5%).</a:t>
            </a:r>
          </a:p>
          <a:p>
            <a:pPr marL="0" lvl="0" indent="0">
              <a:buNone/>
            </a:pPr>
            <a:endParaRPr/>
          </a:p>
          <a:p>
            <a:pPr marL="0" lvl="0" indent="0">
              <a:buNone/>
            </a:pPr>
            <a:r>
              <a:t>Comparing 2019 to 2023, the percentage of P&amp;S syphilis cases among women that reported sex with anonymous partners remained stable among non-Hispanic Black or African American women (20.6% to 20.5%) and decreased among Hispanic or Latino women (21.5% to 18.5%) and non-Hispanic White women (28.1% to 20.7%).</a:t>
            </a:r>
          </a:p>
          <a:p>
            <a:pPr marL="0" lvl="0" indent="0">
              <a:buNone/>
            </a:pPr>
            <a:endParaRPr/>
          </a:p>
          <a:p>
            <a:pPr marL="0" lvl="0" indent="0">
              <a:buNone/>
            </a:pPr>
            <a:r>
              <a:t>Of all P&amp;S syphilis cases reported among women during 2019 to 2023, 87.3% with information on sex with anonymous partners were Hispanic or Latino, non-Hispanic Black or African American, or non-Hispanic White women.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sex with anonymous partners was most frequently reported among non-Hispanic Black or African American MSW (39.3%), followed by Hispanic or Latino MSW (39.0%) and non-Hispanic White MSW (34.5%).</a:t>
            </a:r>
          </a:p>
          <a:p>
            <a:pPr marL="0" lvl="0" indent="0">
              <a:buNone/>
            </a:pPr>
            <a:endParaRPr/>
          </a:p>
          <a:p>
            <a:pPr marL="0" lvl="0" indent="0">
              <a:buNone/>
            </a:pPr>
            <a:r>
              <a:t>Comparing 2019 to 2023, the percentage of P&amp;S syphilis cases among MSW that reported sex with anonymous partners decreased among all categories of race and Hispanic ethnicity displayed in the figure: Hispanic or Latino MSW (48.2% to 39.0%), non-Hispanic Black or African American MSW (45.8% to 39.3%), and non-Hispanic White MSW (42.5% to 34.5%).</a:t>
            </a:r>
          </a:p>
          <a:p>
            <a:pPr marL="0" lvl="0" indent="0">
              <a:buNone/>
            </a:pPr>
            <a:endParaRPr/>
          </a:p>
          <a:p>
            <a:pPr marL="0" lvl="0" indent="0">
              <a:buNone/>
            </a:pPr>
            <a:r>
              <a:t>Of all P&amp;S syphilis cases reported among MSW during 2019 to 2023, 88.8% with information on sex with anonymous partners were Hispanic or Latino, non-Hispanic Black or African American, or non-Hispanic White MSW.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sex with anonymous partners was most frequently reported among non-Hispanic White MSM (63.5%), followed by Hispanic or Latino MSM (59.0%) and non-Hispanic Black or African American MSM (54.3%).</a:t>
            </a:r>
          </a:p>
          <a:p>
            <a:pPr marL="0" lvl="0" indent="0">
              <a:buNone/>
            </a:pPr>
            <a:endParaRPr/>
          </a:p>
          <a:p>
            <a:pPr marL="0" lvl="0" indent="0">
              <a:buNone/>
            </a:pPr>
            <a:r>
              <a:t>Comparing 2019 to 2023, the percentage of P&amp;S syphilis cases among MSM that reported sex with anonymous partners decreased among all categories of race and Hispanic ethnicity displayed in the figure: Hispanic or Latino MSM (66.3% to 59.0%), non-Hispanic Black or African American MSM (56.6% to 54.3%), and non-Hispanic White MSM (65.6% to 63.5%).</a:t>
            </a:r>
          </a:p>
          <a:p>
            <a:pPr marL="0" lvl="0" indent="0">
              <a:buNone/>
            </a:pPr>
            <a:endParaRPr/>
          </a:p>
          <a:p>
            <a:pPr marL="0" lvl="0" indent="0">
              <a:buNone/>
            </a:pPr>
            <a:r>
              <a:t>Of all P&amp;S syphilis cases reported among MSM during 2019 to 2023, 88.8% with information on sex with anonymous partners were Hispanic or Latino, non-Hispanic Black or African American, or non-Hispanic White MSM.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sex while intoxicated and/or high on drugs was most frequently reported among men who have sex with women only (MSW; 41.0%), followed by women (37.2%) and men who have sex with men (MSM; 29.2%).</a:t>
            </a:r>
          </a:p>
          <a:p>
            <a:pPr marL="0" lvl="0" indent="0">
              <a:buNone/>
            </a:pPr>
            <a:endParaRPr/>
          </a:p>
          <a:p>
            <a:pPr marL="0" lvl="0" indent="0">
              <a:buNone/>
            </a:pPr>
            <a:r>
              <a:t>Comparing 2019 to 2023, the percentage of P&amp;S syphilis cases that reported sex while intoxicated and/or high on drugs decreased among all groups: MSM (31.4% to 29.2%), MSW (44.5% to 41.0%), and women (39.6% to 37.2%).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sex while intoxicated and/or high on drugs was most frequently reported in the Midwest (44.7%), followed by the South (34.2%), West (33.7%), and Northeast (24.9%).</a:t>
            </a:r>
          </a:p>
          <a:p>
            <a:pPr marL="0" lvl="0" indent="0">
              <a:buNone/>
            </a:pPr>
            <a:endParaRPr/>
          </a:p>
          <a:p>
            <a:pPr marL="0" lvl="0" indent="0">
              <a:buNone/>
            </a:pPr>
            <a:r>
              <a:t>Comparing 2019 to 2023, the percentage of P&amp;S syphilis cases that reported sex while intoxicated and/or high on drugs remained stable in the Midwest (44.6% to 44.7%) and West (33.0% to 33.7%) and decreased in the Northeast (29.0% to 24.9%) and South (35.8% to 34.2%).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sex while intoxicated and/or high on drugs was most frequently reported in the Midwest (45.9%), followed by the West (38.2%), South (35.6%), and Northeast (25.9%).</a:t>
            </a:r>
          </a:p>
          <a:p>
            <a:pPr marL="0" lvl="0" indent="0">
              <a:buNone/>
            </a:pPr>
            <a:endParaRPr/>
          </a:p>
          <a:p>
            <a:pPr marL="0" lvl="0" indent="0">
              <a:buNone/>
            </a:pPr>
            <a:r>
              <a:t>Comparing 2019 to 2023, the percentage of P&amp;S syphilis cases among women that reported sex while intoxicated and/or high on drugs decreased in the Northeast (29.6% to 25.9%), Midwest (46.9% to 45.9%), South (37.6% to 35.6%), and West (41.8% to 38.2%).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sex while intoxicated and/or high on drugs was most frequently reported in the Midwest (48.7%), followed by the West (42.9%), South (40.0%), and Northeast (29.5%).</a:t>
            </a:r>
          </a:p>
          <a:p>
            <a:pPr marL="0" lvl="0" indent="0">
              <a:buNone/>
            </a:pPr>
            <a:endParaRPr/>
          </a:p>
          <a:p>
            <a:pPr marL="0" lvl="0" indent="0">
              <a:buNone/>
            </a:pPr>
            <a:r>
              <a:t>Comparing 2019 to 2023, the percentage of P&amp;S syphilis cases among MSW that reported sex while intoxicated and/or high on drugs decreased in the Northeast (36.0% to 29.5%), Midwest (52.3% to 48.7%), South (42.8% to 40.0%), and West (45.6% to 42.9%).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sex while intoxicated and/or high on drugs was most frequently reported in the Midwest (40.4%), followed by the South (29.2%), West (26.6%), and Northeast (21.7%).</a:t>
            </a:r>
          </a:p>
          <a:p>
            <a:pPr marL="0" lvl="0" indent="0">
              <a:buNone/>
            </a:pPr>
            <a:endParaRPr/>
          </a:p>
          <a:p>
            <a:pPr marL="0" lvl="0" indent="0">
              <a:buNone/>
            </a:pPr>
            <a:r>
              <a:t>Comparing 2019 to 2023, the percentage of P&amp;S syphilis cases among MSM that reported sex while intoxicated and/or high on drugs remained stable in the Midwest (41.1% to 40.4%) and West (27.0% to 26.6%) and decreased in the Northeast (28.1% to 21.7%) and South (32.6% to 29.2%).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sex while intoxicated and/or high on drugs was most frequently reported among non-Hispanic White persons (40.4%), followed by non-Hispanic Black or African American persons (34.4%) and Hispanic or Latino persons (27.4%).</a:t>
            </a:r>
          </a:p>
          <a:p>
            <a:pPr marL="0" lvl="0" indent="0">
              <a:buNone/>
            </a:pPr>
            <a:endParaRPr/>
          </a:p>
          <a:p>
            <a:pPr marL="0" lvl="0" indent="0">
              <a:buNone/>
            </a:pPr>
            <a:r>
              <a:t>Comparing 2019 to 2023, the percentage of P&amp;S syphilis cases that reported sex while intoxicated and/or high on drugs increased among non-Hispanic White persons (39.0% to 40.4%) and decreased among Hispanic or Latino persons (30.5% to 27.4%) and non-Hispanic Black or African American persons (35.7% to 34.4%).</a:t>
            </a:r>
          </a:p>
          <a:p>
            <a:pPr marL="0" lvl="0" indent="0">
              <a:buNone/>
            </a:pPr>
            <a:endParaRPr/>
          </a:p>
          <a:p>
            <a:pPr marL="0" lvl="0" indent="0">
              <a:buNone/>
            </a:pPr>
            <a:r>
              <a:t>Of all P&amp;S syphilis cases reported during 2019 to 2023, 88.5% with information on sex while intoxicated and/or high on drugs were Hispanic or Latino, non-Hispanic Black or African American, or non-Hispanic White persons.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cocaine use was most frequently reported in the Midwest (4.9%), followed by the South (4.5%), West (4.2%), and Northeast (3.3%).</a:t>
            </a:r>
          </a:p>
          <a:p>
            <a:pPr marL="0" lvl="0" indent="0">
              <a:buNone/>
            </a:pPr>
            <a:endParaRPr/>
          </a:p>
          <a:p>
            <a:pPr marL="0" lvl="0" indent="0">
              <a:buNone/>
            </a:pPr>
            <a:r>
              <a:t>Comparing 2019 to 2023, the percentage of P&amp;S syphilis cases that reported cocaine use increased in the Midwest (3.8% to 4.9%) and remained stable in the Northeast (3.0% to 3.3%), South (4.7% to 4.5%), and West (4.2% in both years).</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sex while intoxicated and/or high on drugs was most frequently reported among non-Hispanic White women (46.7%), followed by non-Hispanic Black or African American women (29.4%) and Hispanic or Latino women (26.9%).</a:t>
            </a:r>
          </a:p>
          <a:p>
            <a:pPr marL="0" lvl="0" indent="0">
              <a:buNone/>
            </a:pPr>
            <a:endParaRPr/>
          </a:p>
          <a:p>
            <a:pPr marL="0" lvl="0" indent="0">
              <a:buNone/>
            </a:pPr>
            <a:r>
              <a:t>Comparing 2019 to 2023, the percentage of P&amp;S syphilis cases among women that reported sex while intoxicated and/or high on drugs remained stable among non-Hispanic Black or African American women (29.6% to 29.4%) and decreased among Hispanic or Latino women (35.3% to 26.9%) and non-Hispanic White women (51.3% to 46.7%).</a:t>
            </a:r>
          </a:p>
          <a:p>
            <a:pPr marL="0" lvl="0" indent="0">
              <a:buNone/>
            </a:pPr>
            <a:endParaRPr/>
          </a:p>
          <a:p>
            <a:pPr marL="0" lvl="0" indent="0">
              <a:buNone/>
            </a:pPr>
            <a:r>
              <a:t>Of all P&amp;S syphilis cases reported among women during 2019 to 2023, 87.8% with information on sex while intoxicated and/or high on drugs were Hispanic or Latino, non-Hispanic Black or African American, or non-Hispanic White women.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sex while intoxicated and/or high on drugs was most frequently reported among non-Hispanic White MSW (46.9%), followed by non-Hispanic Black or African American MSW (38.6%) and Hispanic or Latino MSW (36.9%).</a:t>
            </a:r>
          </a:p>
          <a:p>
            <a:pPr marL="0" lvl="0" indent="0">
              <a:buNone/>
            </a:pPr>
            <a:endParaRPr/>
          </a:p>
          <a:p>
            <a:pPr marL="0" lvl="0" indent="0">
              <a:buNone/>
            </a:pPr>
            <a:r>
              <a:t>Comparing 2019 to 2023, the percentage of P&amp;S syphilis cases among MSW that reported sex while intoxicated and/or high on drugs decreased among all categories of race and Hispanic ethnicity displayed in the figure: Hispanic or Latino MSW (39.2% to 36.9%), non-Hispanic Black or African American MSW (43.3% to 38.6%), and non-Hispanic White MSW (50.3% to 46.9%).</a:t>
            </a:r>
          </a:p>
          <a:p>
            <a:pPr marL="0" lvl="0" indent="0">
              <a:buNone/>
            </a:pPr>
            <a:endParaRPr/>
          </a:p>
          <a:p>
            <a:pPr marL="0" lvl="0" indent="0">
              <a:buNone/>
            </a:pPr>
            <a:r>
              <a:t>Of all P&amp;S syphilis cases reported among MSW during 2019 to 2023, 89.2% with information on sex while intoxicated and/or high on drugs were Hispanic or Latino, non-Hispanic Black or African American, or non-Hispanic White MSW.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sex while intoxicated and/or high on drugs was most frequently reported among non-Hispanic Black or African American MSM (34.4%), followed by non-Hispanic White MSM (31.5%) and Hispanic or Latino MSM (23.2%).</a:t>
            </a:r>
          </a:p>
          <a:p>
            <a:pPr marL="0" lvl="0" indent="0">
              <a:buNone/>
            </a:pPr>
            <a:endParaRPr/>
          </a:p>
          <a:p>
            <a:pPr marL="0" lvl="0" indent="0">
              <a:buNone/>
            </a:pPr>
            <a:r>
              <a:t>Comparing 2019 to 2023, the percentage of P&amp;S syphilis cases among MSM that reported sex while intoxicated and/or high on drugs remained stable among non-Hispanic Black or African American MSM (34.1% to 34.4%) and decreased among Hispanic or Latino MSM (27.5% to 23.2%) and non-Hispanic White MSM (33.2% to 31.5%).</a:t>
            </a:r>
          </a:p>
          <a:p>
            <a:pPr marL="0" lvl="0" indent="0">
              <a:buNone/>
            </a:pPr>
            <a:endParaRPr/>
          </a:p>
          <a:p>
            <a:pPr marL="0" lvl="0" indent="0">
              <a:buNone/>
            </a:pPr>
            <a:r>
              <a:t>Of all P&amp;S syphilis cases reported among MSM during 2019 to 2023, 88.7% with information on sex while intoxicated and/or high on drugs were Hispanic or Latino, non-Hispanic Black or African American, or non-Hispanic White MSM.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sex with a person who injects drugs was most frequently reported among women (12.7%), followed by men who have sex with women only (MSW; 10.2%) and men who have sex with men (MSM; 5.0%).</a:t>
            </a:r>
          </a:p>
          <a:p>
            <a:pPr marL="0" lvl="0" indent="0">
              <a:buNone/>
            </a:pPr>
            <a:endParaRPr/>
          </a:p>
          <a:p>
            <a:pPr marL="0" lvl="0" indent="0">
              <a:buNone/>
            </a:pPr>
            <a:r>
              <a:t>Comparing 2019 to 2023, the percentage of P&amp;S syphilis cases that reported sex with a person who injects drugs remained stable among MSM (5.1% to 5.0%) and decreased among MSW (11.3% to 10.2%) and women (15.2% to 12.7%).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sex with a person who injects drugs was most frequently reported in the Midwest (13.7%), followed by the West (9.7%), South (7.4%), and Northeast (5.7%).</a:t>
            </a:r>
          </a:p>
          <a:p>
            <a:pPr marL="0" lvl="0" indent="0">
              <a:buNone/>
            </a:pPr>
            <a:endParaRPr/>
          </a:p>
          <a:p>
            <a:pPr marL="0" lvl="0" indent="0">
              <a:buNone/>
            </a:pPr>
            <a:r>
              <a:t>Comparing 2019 to 2023, the percentage of P&amp;S syphilis cases that reported sex with a person who injects drugs increased in the Northeast (4.1% to 5.7%) and Midwest (10.2% to 13.7%), remained stable in the South (7.2% to 7.4%), and decreased in the West (11.3% to 9.7%).</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sex with a person who injects drugs was most frequently reported in the Midwest (17.6%), followed by the West (14.3%), South (11.1%), and Northeast (8.9%).</a:t>
            </a:r>
          </a:p>
          <a:p>
            <a:pPr marL="0" lvl="0" indent="0">
              <a:buNone/>
            </a:pPr>
            <a:endParaRPr/>
          </a:p>
          <a:p>
            <a:pPr marL="0" lvl="0" indent="0">
              <a:buNone/>
            </a:pPr>
            <a:r>
              <a:t>Comparing 2019 to 2023, the percentage of P&amp;S syphilis cases among women that reported sex with a person who injects drugs remained stable in the Northeast (9.0% to 8.9%) and South (11.8% to 11.1%) and decreased in the Midwest (18.9% to 17.6%) and West (21.5% to 14.3%).</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sex with a person who injects drugs was most frequently reported in the Midwest (17.2%), followed by the West (11.3%), South (8.2%), and Northeast (6.3%).</a:t>
            </a:r>
          </a:p>
          <a:p>
            <a:pPr marL="0" lvl="0" indent="0">
              <a:buNone/>
            </a:pPr>
            <a:endParaRPr/>
          </a:p>
          <a:p>
            <a:pPr marL="0" lvl="0" indent="0">
              <a:buNone/>
            </a:pPr>
            <a:r>
              <a:t>Comparing 2019 to 2023, the percentage of P&amp;S syphilis cases among MSW that reported sex with a person who injects drugs increased in the Northeast (4.3% to 6.3%) and Midwest (13.5% to 17.2%) and decreased in the South (9.5% to 8.2%) and West (15.9% to 11.3%).</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sex with a person who injects drugs was most frequently reported in the Midwest (7.1%), followed by the West (6.4%), Northeast (4.2%), and South (4.0%).</a:t>
            </a:r>
          </a:p>
          <a:p>
            <a:pPr marL="0" lvl="0" indent="0">
              <a:buNone/>
            </a:pPr>
            <a:endParaRPr/>
          </a:p>
          <a:p>
            <a:pPr marL="0" lvl="0" indent="0">
              <a:buNone/>
            </a:pPr>
            <a:r>
              <a:t>Comparing 2019 to 2023, the percentage of P&amp;S syphilis cases among MSM that reported sex with a person who injects drugs remained stable in the Northeast (3.5% to 4.2%), Midwest (6.3% to 7.1%), South (4.6% to 4.0%), and West (6.2% to 6.4%).</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sex with a person who injects drugs was most frequently reported among non-Hispanic White persons (15.2%), followed by Hispanic or Latino persons (4.8%) and non-Hispanic Black or African American persons (3.6%).</a:t>
            </a:r>
          </a:p>
          <a:p>
            <a:pPr marL="0" lvl="0" indent="0">
              <a:buNone/>
            </a:pPr>
            <a:endParaRPr/>
          </a:p>
          <a:p>
            <a:pPr marL="0" lvl="0" indent="0">
              <a:buNone/>
            </a:pPr>
            <a:r>
              <a:t>Comparing 2019 to 2023, the percentage of P&amp;S syphilis cases that reported sex with a person who injects drugs remained stable among non-Hispanic Black or African American persons (3.6% in both years) and non-Hispanic White persons (14.4% to 15.2%) and decreased among Hispanic or Latino persons (6.4% to 4.8%).</a:t>
            </a:r>
          </a:p>
          <a:p>
            <a:pPr marL="0" lvl="0" indent="0">
              <a:buNone/>
            </a:pPr>
            <a:endParaRPr/>
          </a:p>
          <a:p>
            <a:pPr marL="0" lvl="0" indent="0">
              <a:buNone/>
            </a:pPr>
            <a:r>
              <a:t>Of all P&amp;S syphilis cases reported during 2019 to 2023, 89.1% with information on sex with a person who injects drugs were Hispanic or Latino, non-Hispanic Black or African American, or non-Hispanic White persons.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sex with a person who injects drugs was most frequently reported among non-Hispanic White women (21.8%), followed by Hispanic or Latino women (6.9%) and non-Hispanic Black or African American women (2.5%).</a:t>
            </a:r>
          </a:p>
          <a:p>
            <a:pPr marL="0" lvl="0" indent="0">
              <a:buNone/>
            </a:pPr>
            <a:endParaRPr/>
          </a:p>
          <a:p>
            <a:pPr marL="0" lvl="0" indent="0">
              <a:buNone/>
            </a:pPr>
            <a:r>
              <a:t>Comparing 2019 to 2023, the percentage of P&amp;S syphilis cases among women that reported sex with a person who injects drugs remained stable among non-Hispanic Black or African American women (3.0% to 2.5%) and decreased among Hispanic or Latino women (12.4% to 6.9%) and non-Hispanic White women (28.8% to 21.8%).</a:t>
            </a:r>
          </a:p>
          <a:p>
            <a:pPr marL="0" lvl="0" indent="0">
              <a:buNone/>
            </a:pPr>
            <a:endParaRPr/>
          </a:p>
          <a:p>
            <a:pPr marL="0" lvl="0" indent="0">
              <a:buNone/>
            </a:pPr>
            <a:r>
              <a:t>Of all P&amp;S syphilis cases reported among women during 2019 to 2023, 88.3% with information on sex with a person who injects drugs were Hispanic or Latino, non-Hispanic Black or African American, or non-Hispanic White women.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cocaine use was most frequently reported in the Midwest (6.5%), followed by the South (5.4%), Northeast (5.0%), and West (3.8%).</a:t>
            </a:r>
          </a:p>
          <a:p>
            <a:pPr marL="0" lvl="0" indent="0">
              <a:buNone/>
            </a:pPr>
            <a:endParaRPr/>
          </a:p>
          <a:p>
            <a:pPr marL="0" lvl="0" indent="0">
              <a:buNone/>
            </a:pPr>
            <a:r>
              <a:t>Comparing 2019 to 2023, the percentage of P&amp;S syphilis cases among women that reported cocaine use increased in the Midwest (4.7% to 6.5%), remained stable in the Northeast (4.5% to 5.0%) and West (3.6% to 3.8%), and decreased in the South (7.0% to 5.4%).</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sex with a person who injects drugs was most frequently reported among non-Hispanic White MSW (18.4%), followed by Hispanic or Latino MSW (6.6%) and non-Hispanic Black or African American MSW (4.3%).</a:t>
            </a:r>
          </a:p>
          <a:p>
            <a:pPr marL="0" lvl="0" indent="0">
              <a:buNone/>
            </a:pPr>
            <a:endParaRPr/>
          </a:p>
          <a:p>
            <a:pPr marL="0" lvl="0" indent="0">
              <a:buNone/>
            </a:pPr>
            <a:r>
              <a:t>Comparing 2019 to 2023, the percentage of P&amp;S syphilis cases among MSW that reported sex with a person who injects drugs decreased among all categories of race and Hispanic ethnicity displayed in the figure: Hispanic or Latino MSW (9.1% to 6.6%), non-Hispanic Black or African American MSW (5.6% to 4.3%), and non-Hispanic White MSW (20.8% to 18.4%).</a:t>
            </a:r>
          </a:p>
          <a:p>
            <a:pPr marL="0" lvl="0" indent="0">
              <a:buNone/>
            </a:pPr>
            <a:endParaRPr/>
          </a:p>
          <a:p>
            <a:pPr marL="0" lvl="0" indent="0">
              <a:buNone/>
            </a:pPr>
            <a:r>
              <a:t>Of all P&amp;S syphilis cases reported among MSW during 2019 to 2023, 89.5% with information on sex with a person who injects drugs were Hispanic or Latino, non-Hispanic Black or African American, or non-Hispanic White MSW.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sex with a person who injects drugs was most frequently reported among non-Hispanic White MSM (7.9%), followed by non-Hispanic Black or African American MSM (3.8%) and Hispanic or Latino MSM (3.2%).</a:t>
            </a:r>
          </a:p>
          <a:p>
            <a:pPr marL="0" lvl="0" indent="0">
              <a:buNone/>
            </a:pPr>
            <a:endParaRPr/>
          </a:p>
          <a:p>
            <a:pPr marL="0" lvl="0" indent="0">
              <a:buNone/>
            </a:pPr>
            <a:r>
              <a:t>Comparing 2019 to 2023, the percentage of P&amp;S syphilis cases among MSM that reported sex with a person who injects drugs increased among non-Hispanic Black or African American MSM (2.7% to 3.8%), remained stable among non-Hispanic White MSM (8.1% to 7.9%), and decreased among Hispanic or Latino MSM (4.4% to 3.2%).</a:t>
            </a:r>
          </a:p>
          <a:p>
            <a:pPr marL="0" lvl="0" indent="0">
              <a:buNone/>
            </a:pPr>
            <a:endParaRPr/>
          </a:p>
          <a:p>
            <a:pPr marL="0" lvl="0" indent="0">
              <a:buNone/>
            </a:pPr>
            <a:r>
              <a:t>Of all P&amp;S syphilis cases reported among MSM during 2019 to 2023, 89.5% with information on sex with a person who injects drugs were Hispanic or Latino, non-Hispanic Black or African American, or non-Hispanic White MSM.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6.0% reported sex with a man who has sex with men.</a:t>
            </a:r>
          </a:p>
          <a:p>
            <a:pPr marL="0" lvl="0" indent="0">
              <a:buNone/>
            </a:pPr>
            <a:endParaRPr/>
          </a:p>
          <a:p>
            <a:pPr marL="0" lvl="0" indent="0">
              <a:buNone/>
            </a:pPr>
            <a:r>
              <a:t>Comparing P&amp;S syphilis cases among women in 2019 to 2023, the percentage that reported sex with a man who has sex with men increased (4.6% to 6.0%).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sex with a man who has sex with men was most frequently reported in the South (7.1%), followed by the West (5.4%), Midwest (4.3%), and Northeast (3.5%).</a:t>
            </a:r>
          </a:p>
          <a:p>
            <a:pPr marL="0" lvl="0" indent="0">
              <a:buNone/>
            </a:pPr>
            <a:endParaRPr/>
          </a:p>
          <a:p>
            <a:pPr marL="0" lvl="0" indent="0">
              <a:buNone/>
            </a:pPr>
            <a:r>
              <a:t>Comparing 2019 to 2023, the percentage of P&amp;S syphilis cases among women that reported sex with a man who has sex with men increased in the South (4.8% to 7.1%), remained stable in the Midwest (4.0% to 4.3%) and West (4.5% to 5.4%), and decreased in the Northeast (4.5% to 3.5%).</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sex with a man who has sex with men was most frequently reported among Hispanic or Latino women (7.8%), followed by non-Hispanic White women (7.1%) and non-Hispanic Black or African American women (4.0%).</a:t>
            </a:r>
          </a:p>
          <a:p>
            <a:pPr marL="0" lvl="0" indent="0">
              <a:buNone/>
            </a:pPr>
            <a:endParaRPr/>
          </a:p>
          <a:p>
            <a:pPr marL="0" lvl="0" indent="0">
              <a:buNone/>
            </a:pPr>
            <a:r>
              <a:t>Comparing 2019 to 2023, the percentage of P&amp;S syphilis cases among women that reported sex with a man who has sex with men increased among Hispanic or Latino women (3.7% to 7.8%) and remained stable among non-Hispanic Black or African American women (3.2% to 4.0%) and non-Hispanic White women (6.2% to 7.1%).</a:t>
            </a:r>
          </a:p>
          <a:p>
            <a:pPr marL="0" lvl="0" indent="0">
              <a:buNone/>
            </a:pPr>
            <a:endParaRPr/>
          </a:p>
          <a:p>
            <a:pPr marL="0" lvl="0" indent="0">
              <a:buNone/>
            </a:pPr>
            <a:r>
              <a:t>Of all P&amp;S syphilis cases reported among women during 2019 to 2023, 87.8% with information on sex with a man who has sex with men were Hispanic or Latino, non-Hispanic Black or African American, or non-Hispanic White women. Because the vast majority of cases fall in those racial and ethnic categories, only data for those groups are displayed in the figure.</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being incarcerated in the past 12 months was most frequently reported among men who have sex with women only (MSW; 24.2%), followed by women (18.6%) and men who have sex with men (MSM; 5.4%).</a:t>
            </a:r>
          </a:p>
          <a:p>
            <a:pPr marL="0" lvl="0" indent="0">
              <a:buNone/>
            </a:pPr>
            <a:endParaRPr/>
          </a:p>
          <a:p>
            <a:pPr marL="0" lvl="0" indent="0">
              <a:buNone/>
            </a:pPr>
            <a:r>
              <a:t>Comparing 2019 to 2023, the percentage of P&amp;S syphilis cases that reported being incarcerated in the past 12 months remained stable among MSM (4.8% to 5.4%) and women (19.3% to 18.6%) and decreased among MSW (25.4% to 24.2%).</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in 2023, being incarcerated in the past 12 months was most frequently reported in the Midwest (19.0%), followed by the West (17.9%), South (15.2%), and Northeast (7.3%).</a:t>
            </a:r>
          </a:p>
          <a:p>
            <a:pPr marL="0" lvl="0" indent="0">
              <a:buNone/>
            </a:pPr>
            <a:endParaRPr/>
          </a:p>
          <a:p>
            <a:pPr marL="0" lvl="0" indent="0">
              <a:buNone/>
            </a:pPr>
            <a:r>
              <a:t>Comparing 2019 to 2023, the percentage of P&amp;S syphilis cases that reported being incarcerated in the past 12 months increased in the Northeast (5.3% to 7.3%), Midwest (11.2% to 19.0%), and South (11.9% to 15.2%) and remained stable in the West (17.8% to 17.9%).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women in 2023, being incarcerated in the past 12 months was most frequently reported in the West (22.9%), followed by the Midwest (21.5%), South (17.5%), and Northeast (10.2%).</a:t>
            </a:r>
          </a:p>
          <a:p>
            <a:pPr marL="0" lvl="0" indent="0">
              <a:buNone/>
            </a:pPr>
            <a:endParaRPr/>
          </a:p>
          <a:p>
            <a:pPr marL="0" lvl="0" indent="0">
              <a:buNone/>
            </a:pPr>
            <a:r>
              <a:t>Comparing 2019 to 2023, the percentage of P&amp;S syphilis cases among women that reported being incarcerated in the past 12 months increased in the Midwest (16.4% to 21.5%), remained stable in the South (16.8% to 17.5%), and decreased in the Northeast (11.2% to 10.2%) and West (27.2% to 22.9%).</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women only (MSW) in 2023, being incarcerated in the past 12 months was most frequently reported in the Midwest (29.7%), followed by the West (27.0%), South (23.9%), and Northeast (12.3%).</a:t>
            </a:r>
          </a:p>
          <a:p>
            <a:pPr marL="0" lvl="0" indent="0">
              <a:buNone/>
            </a:pPr>
            <a:endParaRPr/>
          </a:p>
          <a:p>
            <a:pPr marL="0" lvl="0" indent="0">
              <a:buNone/>
            </a:pPr>
            <a:r>
              <a:t>Comparing 2019 to 2023, the percentage of P&amp;S syphilis cases among MSW that reported being incarcerated in the past 12 months increased in the Midwest (21.3% to 29.7%), remained stable in the South (23.1% to 23.9%), and decreased in the Northeast (16.0% to 12.3%) and West (35.0% to 27.0%).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Among primary and secondary (P&amp;S) syphilis cases reported among men who have sex with men (MSM) in 2023, being incarcerated in the past 12 months was most frequently reported in the Midwest (6.5%), followed by the South (5.9%), West (5.0%), and Northeast (2.8%).</a:t>
            </a:r>
          </a:p>
          <a:p>
            <a:pPr marL="0" lvl="0" indent="0">
              <a:buNone/>
            </a:pPr>
            <a:endParaRPr/>
          </a:p>
          <a:p>
            <a:pPr marL="0" lvl="0" indent="0">
              <a:buNone/>
            </a:pPr>
            <a:r>
              <a:t>Comparing 2019 to 2023, the percentage of P&amp;S syphilis cases among MSM that reported being incarcerated in the past 12 months increased in the Midwest (5.1% to 6.5%) and remained stable in the Northeast (2.3% to 2.8%), South (5.0% to 5.9%), and West (5.9% to 5.0%).</a:t>
            </a:r>
          </a:p>
          <a:p>
            <a:pPr marL="0" lvl="0" indent="0">
              <a:buNone/>
            </a:pPr>
            <a:endParaRPr/>
          </a:p>
          <a:p>
            <a:pPr marL="0" lvl="0" indent="0">
              <a:buNone/>
            </a:pPr>
            <a:r>
              <a:t>This report includes data from years that coincide with the COVID-19 pandemic, which introduced uncertainty and difficulty in interpreting case data. See Impact of COVID-19 on STIs (https://www.cdc.gov/sti-statistics/about/impact-of-covid-19.html) for more information.</a:t>
            </a:r>
          </a:p>
          <a:p>
            <a:pPr marL="0" lvl="0" indent="0">
              <a:buNone/>
            </a:pPr>
            <a:endParaRPr/>
          </a:p>
          <a:p>
            <a:pPr marL="0" lvl="0" indent="0">
              <a:buNone/>
            </a:pPr>
            <a:r>
              <a:t>This figure presents trends in the proportion of cases reporting one or more selected behaviors. Although rounded percentages are presented in the figure interpretive text, values used for generating the figure may be more precise. A map of the US Census Regions is available in the last slide of this deck. Data points for the figures presented in these slides as well as Technical Notes about data sources, data collection and reporting practices, and case definitions are available at https://www.cdc.gov/sti-statistics/syphilis-supplement/index.html.</a:t>
            </a:r>
          </a:p>
        </p:txBody>
      </p:sp>
      <p:sp>
        <p:nvSpPr>
          <p:cNvPr id="4" name="Slide Number Placeholder 3"/>
          <p:cNvSpPr>
            <a:spLocks noGrp="1"/>
          </p:cNvSpPr>
          <p:nvPr>
            <p:ph type="sldNum" sz="quarter" idx="10"/>
          </p:nvPr>
        </p:nvSpPr>
        <p:spPr/>
        <p:txBody>
          <a:bodyPr/>
          <a:lstStyle/>
          <a:p>
            <a:fld id="{A29AFBC5-7751-4D71-8004-00EA0C069DAB}" type="slidenum">
              <a:rPr lang="en-US"/>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168EE17-0EF6-3787-3216-D751F7CC5980}"/>
              </a:ext>
              <a:ext uri="{C183D7F6-B498-43B3-948B-1728B52AA6E4}">
                <adec:decorative xmlns:adec="http://schemas.microsoft.com/office/drawing/2017/decorative" val="1"/>
              </a:ext>
            </a:extLst>
          </p:cNvPr>
          <p:cNvGrpSpPr/>
          <p:nvPr userDrawn="1"/>
        </p:nvGrpSpPr>
        <p:grpSpPr>
          <a:xfrm>
            <a:off x="0" y="0"/>
            <a:ext cx="9144000" cy="869146"/>
            <a:chOff x="0" y="1079970"/>
            <a:chExt cx="7112000" cy="224439"/>
          </a:xfrm>
        </p:grpSpPr>
        <p:sp>
          <p:nvSpPr>
            <p:cNvPr id="11" name="Rectangle 10">
              <a:extLst>
                <a:ext uri="{FF2B5EF4-FFF2-40B4-BE49-F238E27FC236}">
                  <a16:creationId xmlns:a16="http://schemas.microsoft.com/office/drawing/2014/main" id="{2D6F8400-EDF6-A32B-5198-2E2DD9A9B0C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2" name="Group 11">
              <a:extLst>
                <a:ext uri="{FF2B5EF4-FFF2-40B4-BE49-F238E27FC236}">
                  <a16:creationId xmlns:a16="http://schemas.microsoft.com/office/drawing/2014/main" id="{8EFCA87F-37B2-5CB6-49C1-E48EE03C80A4}"/>
                </a:ext>
              </a:extLst>
            </p:cNvPr>
            <p:cNvGrpSpPr/>
            <p:nvPr userDrawn="1"/>
          </p:nvGrpSpPr>
          <p:grpSpPr>
            <a:xfrm>
              <a:off x="430" y="1080101"/>
              <a:ext cx="5345267" cy="224308"/>
              <a:chOff x="1771" y="389"/>
              <a:chExt cx="18815689" cy="664930"/>
            </a:xfrm>
          </p:grpSpPr>
          <p:sp>
            <p:nvSpPr>
              <p:cNvPr id="13" name="Parallelogram 9">
                <a:extLst>
                  <a:ext uri="{FF2B5EF4-FFF2-40B4-BE49-F238E27FC236}">
                    <a16:creationId xmlns:a16="http://schemas.microsoft.com/office/drawing/2014/main" id="{3147F469-BD00-2617-EA07-75CAB5352E99}"/>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4" name="Parallelogram 13">
                <a:extLst>
                  <a:ext uri="{FF2B5EF4-FFF2-40B4-BE49-F238E27FC236}">
                    <a16:creationId xmlns:a16="http://schemas.microsoft.com/office/drawing/2014/main" id="{D91C7B06-09AC-50F2-871B-3CA046B57A9D}"/>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5" name="Parallelogram 14">
                <a:extLst>
                  <a:ext uri="{FF2B5EF4-FFF2-40B4-BE49-F238E27FC236}">
                    <a16:creationId xmlns:a16="http://schemas.microsoft.com/office/drawing/2014/main" id="{C4066D11-AB93-59F4-261E-45DB20DECD73}"/>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6" name="Parallelogram 15">
                <a:extLst>
                  <a:ext uri="{FF2B5EF4-FFF2-40B4-BE49-F238E27FC236}">
                    <a16:creationId xmlns:a16="http://schemas.microsoft.com/office/drawing/2014/main" id="{99BCBC7C-45DA-DF7A-24B7-D8A1B38E7B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7" name="Parallelogram 16">
                <a:extLst>
                  <a:ext uri="{FF2B5EF4-FFF2-40B4-BE49-F238E27FC236}">
                    <a16:creationId xmlns:a16="http://schemas.microsoft.com/office/drawing/2014/main" id="{5A487D1F-841B-3C37-8C87-71BE6A06D0AE}"/>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2" name="Title 1"/>
          <p:cNvSpPr>
            <a:spLocks noGrp="1"/>
          </p:cNvSpPr>
          <p:nvPr>
            <p:ph type="ctrTitle"/>
          </p:nvPr>
        </p:nvSpPr>
        <p:spPr>
          <a:xfrm>
            <a:off x="457200" y="1042416"/>
            <a:ext cx="8412480" cy="886968"/>
          </a:xfrm>
        </p:spPr>
        <p:txBody>
          <a:bodyPr anchor="ctr">
            <a:normAutofit/>
          </a:bodyPr>
          <a:lstStyle>
            <a:lvl1pPr algn="l">
              <a:defRPr sz="2800" b="1">
                <a:solidFill>
                  <a:srgbClr val="0057B7"/>
                </a:solidFill>
                <a:latin typeface="+mn-lt"/>
              </a:defRPr>
            </a:lvl1pPr>
          </a:lstStyle>
          <a:p>
            <a:r>
              <a:rPr lang="en-US" dirty="0"/>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57B7"/>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4/29/2025</a:t>
            </a:fld>
            <a:endParaRPr lang="en-US" dirty="0"/>
          </a:p>
        </p:txBody>
      </p:sp>
      <p:sp>
        <p:nvSpPr>
          <p:cNvPr id="5" name="Footer Placeholder 4"/>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rPr>
              <a:t>National Center for HIV, Viral Hepatitis, STD, and TB Prevention</a:t>
            </a:r>
          </a:p>
          <a:p>
            <a:r>
              <a:rPr lang="en-US" sz="2000" b="1" dirty="0">
                <a:solidFill>
                  <a:schemeClr val="bg1"/>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1D1D1D"/>
                </a:solidFill>
              </a:defRPr>
            </a:lvl1pPr>
            <a:lvl2pPr>
              <a:defRPr sz="1600">
                <a:solidFill>
                  <a:srgbClr val="1D1D1D"/>
                </a:solidFill>
              </a:defRPr>
            </a:lvl2pPr>
            <a:lvl3pPr>
              <a:defRPr>
                <a:solidFill>
                  <a:srgbClr val="1D1D1D"/>
                </a:solidFill>
              </a:defRPr>
            </a:lvl3pPr>
            <a:lvl4pPr>
              <a:defRPr>
                <a:solidFill>
                  <a:srgbClr val="1D1D1D"/>
                </a:solidFill>
              </a:defRPr>
            </a:lvl4pPr>
            <a:lvl5pPr>
              <a:defRPr>
                <a:solidFill>
                  <a:srgbClr val="1D1D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2" name="Picture 21" descr="Logo&#10;&#10;Description automatically generated">
            <a:extLst>
              <a:ext uri="{FF2B5EF4-FFF2-40B4-BE49-F238E27FC236}">
                <a16:creationId xmlns:a16="http://schemas.microsoft.com/office/drawing/2014/main" id="{44FD99ED-6875-223E-CB39-4636462A95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0700" y="164579"/>
            <a:ext cx="855665" cy="542104"/>
          </a:xfrm>
          <a:prstGeom prst="rect">
            <a:avLst/>
          </a:prstGeom>
        </p:spPr>
      </p:pic>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BDFDD9-E08D-4C81-B20C-0A09A4E04F81}" type="datetimeFigureOut">
              <a:rPr lang="en-US" smtClean="0"/>
              <a:t>4/29/2025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NCHHSTP">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1"/>
            <a:ext cx="9144000" cy="907961"/>
          </a:xfrm>
          <a:prstGeom prst="rect">
            <a:avLst/>
          </a:prstGeom>
        </p:spPr>
      </p:pic>
      <p:sp>
        <p:nvSpPr>
          <p:cNvPr id="7" name="Title 1"/>
          <p:cNvSpPr>
            <a:spLocks noGrp="1"/>
          </p:cNvSpPr>
          <p:nvPr>
            <p:ph type="title"/>
          </p:nvPr>
        </p:nvSpPr>
        <p:spPr>
          <a:xfrm>
            <a:off x="369274" y="2006709"/>
            <a:ext cx="8408977" cy="885728"/>
          </a:xfrm>
          <a:prstGeom prst="rect">
            <a:avLst/>
          </a:prstGeom>
        </p:spPr>
        <p:txBody>
          <a:bodyPr/>
          <a:lstStyle>
            <a:lvl1pPr algn="ctr">
              <a:lnSpc>
                <a:spcPts val="3000"/>
              </a:lnSpc>
              <a:defRPr sz="40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1371603" y="3111667"/>
            <a:ext cx="6400800" cy="669026"/>
          </a:xfrm>
          <a:prstGeom prst="rect">
            <a:avLst/>
          </a:prstGeom>
        </p:spPr>
        <p:txBody>
          <a:bodyPr/>
          <a:lstStyle>
            <a:lvl1pPr marL="0" indent="0" algn="ctr">
              <a:buNone/>
              <a:defRPr sz="3200" b="1" baseline="0">
                <a:solidFill>
                  <a:srgbClr val="00788A"/>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dirty="0"/>
          </a:p>
        </p:txBody>
      </p:sp>
      <p:sp>
        <p:nvSpPr>
          <p:cNvPr id="6" name="TextBox 5"/>
          <p:cNvSpPr txBox="1"/>
          <p:nvPr userDrawn="1"/>
        </p:nvSpPr>
        <p:spPr>
          <a:xfrm>
            <a:off x="339961" y="90152"/>
            <a:ext cx="7432442" cy="400110"/>
          </a:xfrm>
          <a:prstGeom prst="rect">
            <a:avLst/>
          </a:prstGeom>
          <a:noFill/>
        </p:spPr>
        <p:txBody>
          <a:bodyPr wrap="square" rtlCol="0">
            <a:spAutoFit/>
          </a:bodyPr>
          <a:lstStyle/>
          <a:p>
            <a:r>
              <a:rPr lang="en-US" sz="2000" b="1" dirty="0">
                <a:solidFill>
                  <a:schemeClr val="tx2">
                    <a:lumMod val="95000"/>
                  </a:schemeClr>
                </a:solidFill>
                <a:latin typeface="Calibri" panose="020F0502020204030204" pitchFamily="34" charset="0"/>
              </a:rPr>
              <a:t>National Center for HIV, Viral Hepatitis, STD, and TB Prevention</a:t>
            </a:r>
          </a:p>
        </p:txBody>
      </p:sp>
      <p:sp>
        <p:nvSpPr>
          <p:cNvPr id="11" name="Subtitle 2"/>
          <p:cNvSpPr txBox="1">
            <a:spLocks/>
          </p:cNvSpPr>
          <p:nvPr userDrawn="1"/>
        </p:nvSpPr>
        <p:spPr bwMode="auto">
          <a:xfrm>
            <a:off x="1383322" y="3982339"/>
            <a:ext cx="6400800" cy="669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3200" b="1" kern="1200" baseline="0">
                <a:solidFill>
                  <a:srgbClr val="00788A"/>
                </a:solidFill>
                <a:effectLst/>
                <a:latin typeface="Calibri" pitchFamily="34" charset="0"/>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3200" dirty="0"/>
          </a:p>
        </p:txBody>
      </p:sp>
    </p:spTree>
    <p:extLst>
      <p:ext uri="{BB962C8B-B14F-4D97-AF65-F5344CB8AC3E}">
        <p14:creationId xmlns:p14="http://schemas.microsoft.com/office/powerpoint/2010/main" val="1252711417"/>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600"/>
              </a:lnSpc>
              <a:defRPr sz="19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Tree>
    <p:extLst>
      <p:ext uri="{BB962C8B-B14F-4D97-AF65-F5344CB8AC3E}">
        <p14:creationId xmlns:p14="http://schemas.microsoft.com/office/powerpoint/2010/main" val="318693538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Tree>
    <p:extLst>
      <p:ext uri="{BB962C8B-B14F-4D97-AF65-F5344CB8AC3E}">
        <p14:creationId xmlns:p14="http://schemas.microsoft.com/office/powerpoint/2010/main" val="352413870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600"/>
              </a:lnSpc>
              <a:defRPr sz="2400" b="1" baseline="0">
                <a:solidFill>
                  <a:srgbClr val="00788A"/>
                </a:solidFill>
                <a:effectLst/>
                <a:latin typeface="Calibri"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31" indent="-285743">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5F5F5F"/>
                </a:solidFill>
                <a:latin typeface="Calibri" pitchFamily="34" charset="0"/>
              </a:defRPr>
            </a:lvl1pPr>
            <a:lvl2pPr marL="742931" indent="-285743">
              <a:buClr>
                <a:srgbClr val="005984"/>
              </a:buClr>
              <a:buSzPct val="100000"/>
              <a:buFont typeface="Arial" panose="020B0604020202020204" pitchFamily="34" charset="0"/>
              <a:buChar char="•"/>
              <a:defRPr sz="2000">
                <a:solidFill>
                  <a:srgbClr val="5F5F5F"/>
                </a:solidFill>
              </a:defRPr>
            </a:lvl2pPr>
            <a:lvl3pPr>
              <a:buClrTx/>
              <a:buSzPct val="100000"/>
              <a:buFont typeface="Arial" pitchFamily="34" charset="0"/>
              <a:buChar char="•"/>
              <a:defRPr sz="1800">
                <a:solidFill>
                  <a:srgbClr val="5F5F5F"/>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1"/>
            <a:ext cx="9143196" cy="122049"/>
          </a:xfrm>
          <a:prstGeom prst="rect">
            <a:avLst/>
          </a:prstGeom>
        </p:spPr>
      </p:pic>
    </p:spTree>
    <p:extLst>
      <p:ext uri="{BB962C8B-B14F-4D97-AF65-F5344CB8AC3E}">
        <p14:creationId xmlns:p14="http://schemas.microsoft.com/office/powerpoint/2010/main" val="38526633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279075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 y="4259856"/>
            <a:ext cx="9148928" cy="883645"/>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71031237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892" indent="-342892">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5"/>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18278897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229600" cy="859536"/>
          </a:xfrm>
        </p:spPr>
        <p:txBody>
          <a:bodyPr anchor="ctr"/>
          <a:lstStyle>
            <a:lvl1pPr>
              <a:defRPr sz="2800" b="1">
                <a:solidFill>
                  <a:srgbClr val="0057B7"/>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000" b="1">
                <a:solidFill>
                  <a:srgbClr val="000000"/>
                </a:solidFill>
              </a:defRPr>
            </a:lvl1pPr>
            <a:lvl2pPr marL="514350" indent="-171450">
              <a:buClr>
                <a:srgbClr val="00788A"/>
              </a:buClr>
              <a:buFont typeface="Calibri" panose="020F0502020204030204" pitchFamily="34" charset="0"/>
              <a:buChar char="‒"/>
              <a:defRPr sz="1800">
                <a:solidFill>
                  <a:srgbClr val="000000"/>
                </a:solidFill>
              </a:defRPr>
            </a:lvl2pPr>
            <a:lvl3pPr>
              <a:buClr>
                <a:srgbClr val="C00000"/>
              </a:buClr>
              <a:defRPr sz="1800">
                <a:solidFill>
                  <a:srgbClr val="000000"/>
                </a:solidFill>
              </a:defRPr>
            </a:lvl3pPr>
            <a:lvl4pPr>
              <a:defRPr sz="1600">
                <a:solidFill>
                  <a:srgbClr val="000000"/>
                </a:solidFill>
              </a:defRPr>
            </a:lvl4pPr>
            <a:lvl5pP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D321A625-A636-DDC9-0567-6646CB0C0FF3}"/>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10" name="Rectangle 20">
              <a:extLst>
                <a:ext uri="{FF2B5EF4-FFF2-40B4-BE49-F238E27FC236}">
                  <a16:creationId xmlns:a16="http://schemas.microsoft.com/office/drawing/2014/main" id="{FB127541-A521-B9AE-9F5B-015A0A87E10E}"/>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B51B5FA3-4F51-AADF-FF5B-2F688D2174CA}"/>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CA3034FA-9E92-719F-97B6-0761B5D261BD}"/>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68C29B96-54DC-B923-C49B-627BDD621CE8}"/>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14" name="Date Placeholder 3">
            <a:extLst>
              <a:ext uri="{FF2B5EF4-FFF2-40B4-BE49-F238E27FC236}">
                <a16:creationId xmlns:a16="http://schemas.microsoft.com/office/drawing/2014/main" id="{C96CC718-032D-519A-1A8C-0A97246C67DF}"/>
              </a:ext>
            </a:extLst>
          </p:cNvPr>
          <p:cNvSpPr>
            <a:spLocks noGrp="1"/>
          </p:cNvSpPr>
          <p:nvPr>
            <p:ph type="dt" sz="half" idx="10"/>
          </p:nvPr>
        </p:nvSpPr>
        <p:spPr>
          <a:xfrm>
            <a:off x="457200" y="4767263"/>
            <a:ext cx="2057400" cy="273844"/>
          </a:xfrm>
        </p:spPr>
        <p:txBody>
          <a:bodyPr/>
          <a:lstStyle>
            <a:lvl1pPr>
              <a:defRPr>
                <a:solidFill>
                  <a:srgbClr val="000000"/>
                </a:solidFill>
              </a:defRPr>
            </a:lvl1pPr>
          </a:lstStyle>
          <a:p>
            <a:fld id="{48BDFDD9-E08D-4C81-B20C-0A09A4E04F81}" type="datetimeFigureOut">
              <a:rPr lang="en-US" smtClean="0"/>
              <a:pPr/>
              <a:t>4/29/2025</a:t>
            </a:fld>
            <a:endParaRPr lang="en-US" dirty="0"/>
          </a:p>
        </p:txBody>
      </p:sp>
      <p:sp>
        <p:nvSpPr>
          <p:cNvPr id="15" name="Footer Placeholder 4">
            <a:extLst>
              <a:ext uri="{FF2B5EF4-FFF2-40B4-BE49-F238E27FC236}">
                <a16:creationId xmlns:a16="http://schemas.microsoft.com/office/drawing/2014/main" id="{106B9671-5C87-3155-3782-E24FF5F236E0}"/>
              </a:ext>
            </a:extLst>
          </p:cNvPr>
          <p:cNvSpPr>
            <a:spLocks noGrp="1"/>
          </p:cNvSpPr>
          <p:nvPr>
            <p:ph type="ftr" sz="quarter" idx="11"/>
          </p:nvPr>
        </p:nvSpPr>
        <p:spPr>
          <a:xfrm>
            <a:off x="3028950" y="4767263"/>
            <a:ext cx="3086100" cy="273844"/>
          </a:xfrm>
        </p:spPr>
        <p:txBody>
          <a:bodyPr/>
          <a:lstStyle>
            <a:lvl1pPr>
              <a:defRPr>
                <a:solidFill>
                  <a:srgbClr val="000000"/>
                </a:solidFill>
              </a:defRPr>
            </a:lvl1pPr>
          </a:lstStyle>
          <a:p>
            <a:endParaRPr lang="en-US" dirty="0"/>
          </a:p>
        </p:txBody>
      </p:sp>
      <p:sp>
        <p:nvSpPr>
          <p:cNvPr id="16" name="Slide Number Placeholder 5">
            <a:extLst>
              <a:ext uri="{FF2B5EF4-FFF2-40B4-BE49-F238E27FC236}">
                <a16:creationId xmlns:a16="http://schemas.microsoft.com/office/drawing/2014/main" id="{658C9D51-7DEA-197E-6E2F-F94B3728889A}"/>
              </a:ext>
            </a:extLst>
          </p:cNvPr>
          <p:cNvSpPr>
            <a:spLocks noGrp="1"/>
          </p:cNvSpPr>
          <p:nvPr>
            <p:ph type="sldNum" sz="quarter" idx="12"/>
          </p:nvPr>
        </p:nvSpPr>
        <p:spPr>
          <a:xfrm>
            <a:off x="6812280" y="4767263"/>
            <a:ext cx="2057400" cy="273844"/>
          </a:xfrm>
        </p:spPr>
        <p:txBody>
          <a:bodyPr/>
          <a:lstStyle>
            <a:lvl1pPr>
              <a:defRPr>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dirty="0"/>
              <a:t>Click to edit Master title style</a:t>
            </a:r>
          </a:p>
        </p:txBody>
      </p:sp>
      <p:sp>
        <p:nvSpPr>
          <p:cNvPr id="3" name="Text Placeholder 2"/>
          <p:cNvSpPr>
            <a:spLocks noGrp="1"/>
          </p:cNvSpPr>
          <p:nvPr>
            <p:ph type="body" idx="1"/>
          </p:nvPr>
        </p:nvSpPr>
        <p:spPr>
          <a:xfrm>
            <a:off x="457200" y="4276439"/>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4/29/2025</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ctr">
            <a:normAutofit/>
          </a:bodyPr>
          <a:lstStyle>
            <a:lvl1pPr>
              <a:defRPr sz="2400" b="1">
                <a:solidFill>
                  <a:srgbClr val="0057B7"/>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rgbClr val="000000"/>
                </a:solidFill>
              </a:defRPr>
            </a:lvl1pPr>
            <a:lvl2pPr marL="514350" indent="-171450">
              <a:buClr>
                <a:srgbClr val="00788A"/>
              </a:buClr>
              <a:buFont typeface="Calibri" panose="020F0502020204030204" pitchFamily="34" charset="0"/>
              <a:buChar char="‒"/>
              <a:defRPr>
                <a:solidFill>
                  <a:srgbClr val="000000"/>
                </a:solidFill>
              </a:defRPr>
            </a:lvl2pPr>
            <a:lvl3pPr>
              <a:buClr>
                <a:srgbClr val="C00000"/>
              </a:buCl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rgbClr val="000000"/>
                </a:solidFill>
              </a:defRPr>
            </a:lvl1pPr>
            <a:lvl2pPr marL="514350" indent="-171450" algn="l">
              <a:buClr>
                <a:srgbClr val="00788A"/>
              </a:buClr>
              <a:buFont typeface="Calibri" panose="020F0502020204030204" pitchFamily="34" charset="0"/>
              <a:buChar char="‒"/>
              <a:defRPr sz="1000">
                <a:solidFill>
                  <a:srgbClr val="000000"/>
                </a:solidFill>
              </a:defRPr>
            </a:lvl2pPr>
            <a:lvl3pPr algn="l">
              <a:buClr>
                <a:srgbClr val="C00000"/>
              </a:buClr>
              <a:defRPr sz="1000">
                <a:solidFill>
                  <a:srgbClr val="000000"/>
                </a:solidFill>
              </a:defRPr>
            </a:lvl3pPr>
            <a:lvl4pPr algn="l">
              <a:defRPr sz="1000">
                <a:solidFill>
                  <a:srgbClr val="000000"/>
                </a:solidFill>
              </a:defRPr>
            </a:lvl4pPr>
            <a:lvl5pPr algn="l">
              <a:defRPr sz="10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15319587-56EB-466D-F14C-28A4C09E3C66}"/>
              </a:ext>
              <a:ext uri="{C183D7F6-B498-43B3-948B-1728B52AA6E4}">
                <adec:decorative xmlns:adec="http://schemas.microsoft.com/office/drawing/2017/decorative" val="1"/>
              </a:ext>
            </a:extLst>
          </p:cNvPr>
          <p:cNvGrpSpPr/>
          <p:nvPr userDrawn="1"/>
        </p:nvGrpSpPr>
        <p:grpSpPr>
          <a:xfrm>
            <a:off x="0" y="5043948"/>
            <a:ext cx="9144001" cy="106925"/>
            <a:chOff x="7355954" y="15880786"/>
            <a:chExt cx="21904846" cy="578414"/>
          </a:xfrm>
        </p:grpSpPr>
        <p:sp>
          <p:nvSpPr>
            <p:cNvPr id="6" name="Rectangle 20">
              <a:extLst>
                <a:ext uri="{FF2B5EF4-FFF2-40B4-BE49-F238E27FC236}">
                  <a16:creationId xmlns:a16="http://schemas.microsoft.com/office/drawing/2014/main" id="{36DDCA3E-FDD2-24EE-3904-8600AB19C2B9}"/>
                </a:ext>
              </a:extLst>
            </p:cNvPr>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805EA3D4-7805-859C-339D-DCDD5806F036}"/>
                </a:ext>
              </a:extLst>
            </p:cNvPr>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1" name="Rectangle 20">
              <a:extLst>
                <a:ext uri="{FF2B5EF4-FFF2-40B4-BE49-F238E27FC236}">
                  <a16:creationId xmlns:a16="http://schemas.microsoft.com/office/drawing/2014/main" id="{82EEF066-E730-6D0B-5705-61075ED7308F}"/>
                </a:ext>
              </a:extLst>
            </p:cNvPr>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2" name="Rectangle 20">
              <a:extLst>
                <a:ext uri="{FF2B5EF4-FFF2-40B4-BE49-F238E27FC236}">
                  <a16:creationId xmlns:a16="http://schemas.microsoft.com/office/drawing/2014/main" id="{02BD6BDD-E959-BE4B-38BF-0FD5C444707F}"/>
                </a:ext>
              </a:extLst>
            </p:cNvPr>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
        <p:nvSpPr>
          <p:cNvPr id="8" name="TextBox 7">
            <a:extLst>
              <a:ext uri="{FF2B5EF4-FFF2-40B4-BE49-F238E27FC236}">
                <a16:creationId xmlns:a16="http://schemas.microsoft.com/office/drawing/2014/main" id="{22AE8281-5546-08D9-EFFD-79C63B278D11}"/>
              </a:ext>
            </a:extLst>
          </p:cNvPr>
          <p:cNvSpPr txBox="1"/>
          <p:nvPr userDrawn="1"/>
        </p:nvSpPr>
        <p:spPr>
          <a:xfrm>
            <a:off x="8550362" y="4792793"/>
            <a:ext cx="319318" cy="230832"/>
          </a:xfrm>
          <a:prstGeom prst="rect">
            <a:avLst/>
          </a:prstGeom>
          <a:noFill/>
        </p:spPr>
        <p:txBody>
          <a:bodyPr wrap="none" rtlCol="0">
            <a:spAutoFit/>
          </a:bodyPr>
          <a:lstStyle/>
          <a:p>
            <a:fld id="{B06625D1-209E-4C5C-81F7-71A556E488FF}" type="slidenum">
              <a:rPr lang="en-US" sz="900" smtClean="0">
                <a:solidFill>
                  <a:srgbClr val="000000"/>
                </a:solidFill>
              </a:rPr>
              <a:t>‹#›</a:t>
            </a:fld>
            <a:endParaRPr lang="en-US" sz="900" dirty="0">
              <a:solidFill>
                <a:srgbClr val="000000"/>
              </a:solidFill>
            </a:endParaRPr>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BDFDD9-E08D-4C81-B20C-0A09A4E04F81}" type="datetimeFigureOut">
              <a:rPr lang="en-US" smtClean="0"/>
              <a:t>4/29/2025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BDFDD9-E08D-4C81-B20C-0A09A4E04F81}" type="datetimeFigureOut">
              <a:rPr lang="en-US" smtClean="0"/>
              <a:t>4/29/2025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4/29/2025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4/29/2025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rgbClr val="000000"/>
                </a:solidFill>
              </a:defRPr>
            </a:lvl1pPr>
          </a:lstStyle>
          <a:p>
            <a:fld id="{48BDFDD9-E08D-4C81-B20C-0A09A4E04F81}" type="datetimeFigureOut">
              <a:rPr lang="en-US" smtClean="0"/>
              <a:pPr/>
              <a:t>4/29/2025</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rgbClr val="000000"/>
                </a:solidFill>
              </a:defRPr>
            </a:lvl1pPr>
          </a:lstStyle>
          <a:p>
            <a:endParaRPr lang="en-US" dirty="0"/>
          </a:p>
        </p:txBody>
      </p:sp>
      <p:sp>
        <p:nvSpPr>
          <p:cNvPr id="6" name="TextBox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rgbClr val="000000"/>
                </a:solidFill>
              </a:defRPr>
            </a:lvl1pPr>
          </a:lstStyle>
          <a:p>
            <a:fld id="{35A20E59-B269-4201-9312-514125AC37CC}" type="slidenum">
              <a:rPr lang="en-US" smtClean="0"/>
              <a:pPr/>
              <a:t>‹#›</a:t>
            </a:fld>
            <a:endParaRPr lang="en-US" dirty="0"/>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rgbClr val="000000"/>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0000"/>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0000"/>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0000"/>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466671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1" indent="-285743"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2"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8"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AFC0-FA3A-D4E3-569E-D79084157DF7}"/>
              </a:ext>
            </a:extLst>
          </p:cNvPr>
          <p:cNvSpPr>
            <a:spLocks noGrp="1"/>
          </p:cNvSpPr>
          <p:nvPr>
            <p:ph type="ctrTitle"/>
          </p:nvPr>
        </p:nvSpPr>
        <p:spPr>
          <a:xfrm>
            <a:off x="457200" y="1334409"/>
            <a:ext cx="8412480" cy="1155218"/>
          </a:xfrm>
        </p:spPr>
        <p:txBody>
          <a:bodyPr>
            <a:normAutofit fontScale="90000"/>
          </a:bodyPr>
          <a:lstStyle/>
          <a:p>
            <a:pPr algn="ctr"/>
            <a:r>
              <a:rPr lang="fr-FR" sz="4000" dirty="0"/>
              <a:t>Syphilis Surveillance Supplemental Slides</a:t>
            </a:r>
            <a:br>
              <a:rPr lang="fr-FR" sz="4000" dirty="0"/>
            </a:br>
            <a:r>
              <a:rPr lang="fr-FR" sz="4000" dirty="0"/>
              <a:t>2019–2023</a:t>
            </a:r>
            <a:br>
              <a:rPr lang="fr-FR" dirty="0"/>
            </a:br>
            <a:endParaRPr lang="fr-FR" dirty="0"/>
          </a:p>
        </p:txBody>
      </p:sp>
      <p:sp>
        <p:nvSpPr>
          <p:cNvPr id="3" name="Subtitle 2">
            <a:extLst>
              <a:ext uri="{FF2B5EF4-FFF2-40B4-BE49-F238E27FC236}">
                <a16:creationId xmlns:a16="http://schemas.microsoft.com/office/drawing/2014/main" id="{966945F0-1BAF-2B98-4790-51507D99CAB7}"/>
              </a:ext>
            </a:extLst>
          </p:cNvPr>
          <p:cNvSpPr>
            <a:spLocks noGrp="1"/>
          </p:cNvSpPr>
          <p:nvPr>
            <p:ph type="subTitle" idx="1"/>
          </p:nvPr>
        </p:nvSpPr>
        <p:spPr>
          <a:xfrm>
            <a:off x="1463040" y="2838291"/>
            <a:ext cx="6400800" cy="347472"/>
          </a:xfrm>
        </p:spPr>
        <p:txBody>
          <a:bodyPr>
            <a:noAutofit/>
          </a:bodyPr>
          <a:lstStyle/>
          <a:p>
            <a:pPr algn="ctr"/>
            <a:r>
              <a:rPr lang="en-US" sz="2400" dirty="0"/>
              <a:t>March 2025</a:t>
            </a:r>
          </a:p>
        </p:txBody>
      </p:sp>
    </p:spTree>
    <p:extLst>
      <p:ext uri="{BB962C8B-B14F-4D97-AF65-F5344CB8AC3E}">
        <p14:creationId xmlns:p14="http://schemas.microsoft.com/office/powerpoint/2010/main" val="3203430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Cocaine Use* Among MSW by Region, United States, 2019–2023</a:t>
            </a:r>
          </a:p>
        </p:txBody>
      </p:sp>
      <p:pic>
        <p:nvPicPr>
          <p:cNvPr id="3" name="Picture 1" descr="Line graph showing proportion of primary and secondary syphilis cases reporting cocaine use among MSW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cocaine use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Incarceration* by Race and Hispanic Ethnicity, United States, 2019–2023</a:t>
            </a:r>
          </a:p>
        </p:txBody>
      </p:sp>
      <p:pic>
        <p:nvPicPr>
          <p:cNvPr id="3" name="Picture 1" descr="Line graph showing proportion of primary and secondary syphilis cases reporting incarceration history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being incarcerated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Incarceration* Among Women by Race and Hispanic Ethnicity, United States, 2019–2023</a:t>
            </a:r>
          </a:p>
        </p:txBody>
      </p:sp>
      <p:pic>
        <p:nvPicPr>
          <p:cNvPr id="3" name="Picture 1" descr="Line graph showing proportion of primary and secondary syphilis cases reporting incarceration history among women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being incarcerated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Incarceration* Among MSW by Race and Hispanic Ethnicity, United States, 2019–2023</a:t>
            </a:r>
          </a:p>
        </p:txBody>
      </p:sp>
      <p:pic>
        <p:nvPicPr>
          <p:cNvPr id="3" name="Picture 1" descr="Line graph showing proportion of primary and secondary syphilis cases reporting incarceration history among MSW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being incarcerated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Incarceration* Among MSM by Race and Hispanic Ethnicity, United States, 2019–2023</a:t>
            </a:r>
          </a:p>
        </p:txBody>
      </p:sp>
      <p:pic>
        <p:nvPicPr>
          <p:cNvPr id="3" name="Picture 1" descr="Line graph showing proportion of primary and secondary syphilis cases reporting incarceration history among MSM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being incarcerated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Cocaine Use* Among MSM by Region, United States, 2019–2023</a:t>
            </a:r>
          </a:p>
        </p:txBody>
      </p:sp>
      <p:pic>
        <p:nvPicPr>
          <p:cNvPr id="3" name="Picture 1" descr="Line graph showing proportion of primary and secondary syphilis cases reporting cocaine use among MSM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cocaine use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Cocaine Use* by Race and Hispanic Ethnicity, United States, 2019–2023</a:t>
            </a:r>
          </a:p>
        </p:txBody>
      </p:sp>
      <p:pic>
        <p:nvPicPr>
          <p:cNvPr id="3" name="Picture 1" descr="Line graph showing proportion of primary and secondary syphilis cases reporting cocaine use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cocaine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Cocaine Use* Among Women by Race and Hispanic Ethnicity, United States, 2019–2023</a:t>
            </a:r>
          </a:p>
        </p:txBody>
      </p:sp>
      <p:pic>
        <p:nvPicPr>
          <p:cNvPr id="3" name="Picture 1" descr="Line graph showing proportion of primary and secondary syphilis cases reporting cocaine use among women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cocaine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Cocaine Use* Among MSW by Race and Hispanic Ethnicity, United States, 2019–2023</a:t>
            </a:r>
          </a:p>
        </p:txBody>
      </p:sp>
      <p:pic>
        <p:nvPicPr>
          <p:cNvPr id="3" name="Picture 1" descr="Line graph showing proportion of primary and secondary syphilis cases reporting cocaine use among MSW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cocaine use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Cocaine Use* Among MSM by Race and Hispanic Ethnicity, United States, 2019–2023</a:t>
            </a:r>
          </a:p>
        </p:txBody>
      </p:sp>
      <p:pic>
        <p:nvPicPr>
          <p:cNvPr id="3" name="Picture 1" descr="Line graph showing proportion of primary and secondary syphilis cases reporting cocaine use among MSM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cocaine use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Crack Use* by Sex and Sex of Sex Partners, United States, 2019–2023</a:t>
            </a:r>
          </a:p>
        </p:txBody>
      </p:sp>
      <p:pic>
        <p:nvPicPr>
          <p:cNvPr id="3" name="Picture 1" descr="Line graph showing proportion of primary and secondary syphilis cases reporting crack use by sex and sex of sex partners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crack use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Percentage of Cases Reporting Crack Use* by Region, United States, 2019–2023</a:t>
            </a:r>
          </a:p>
        </p:txBody>
      </p:sp>
      <p:pic>
        <p:nvPicPr>
          <p:cNvPr id="3" name="Picture 1" descr="Line graph showing proportion of primary and secondary syphilis cases reporting crack use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crack use within the last 12 months calculated among cases with known data (cases with missing or unknown responses were excluded from the denominator).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Crack Use* Among Women by Region, United States, 2019–2023</a:t>
            </a:r>
          </a:p>
        </p:txBody>
      </p:sp>
      <p:pic>
        <p:nvPicPr>
          <p:cNvPr id="3" name="Picture 1" descr="Line graph showing proportion of primary and secondary syphilis cases reporting crack use among women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crack use within the last 12 months calculated among cases with known data (cases with missing or unknown responses were excluded from the denominator).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Crack Use* Among MSW by Region, United States, 2019–2023</a:t>
            </a:r>
          </a:p>
        </p:txBody>
      </p:sp>
      <p:pic>
        <p:nvPicPr>
          <p:cNvPr id="3" name="Picture 1" descr="Line graph showing proportion of primary and secondary syphilis cases reporting crack use among MSW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crack use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Reported Cases by Sex and Sex of Sex Partners, United States, 2019–2023</a:t>
            </a:r>
          </a:p>
        </p:txBody>
      </p:sp>
      <p:pic>
        <p:nvPicPr>
          <p:cNvPr id="3" name="Picture 1" descr="Ribbon plot showing reported cases of primary and secondary syphilis by sex and sex of sex partners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a:bodyPr>
          <a:lstStyle/>
          <a:p>
            <a:pPr marL="0" lvl="0" indent="0">
              <a:buNone/>
            </a:pPr>
            <a:r>
              <a:rPr b="1"/>
              <a:t>ACRONYMS:</a:t>
            </a:r>
            <a:r>
              <a:t> MSM = Men who have sex with men; MSU = Men with unknown sex of sex partners; MSW = Men who have sex with women only</a:t>
            </a:r>
          </a:p>
          <a:p>
            <a:pPr marL="0" lvl="0" indent="0">
              <a:buNone/>
            </a:pPr>
            <a:r>
              <a:rPr b="1"/>
              <a:t>NOTE:</a:t>
            </a:r>
            <a:r>
              <a:t> During 2019 to 2023, 0.2% of cases were reported with unknown or missing sex and were not displayed in this figure.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Crack Use* Among MSM by Region, United States, 2019–2023</a:t>
            </a:r>
          </a:p>
        </p:txBody>
      </p:sp>
      <p:pic>
        <p:nvPicPr>
          <p:cNvPr id="3" name="Picture 1" descr="Line graph showing proportion of primary and secondary syphilis cases reporting crack use among MSM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crack use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Crack Use* by Race and Hispanic Ethnicity, United States, 2019–2023</a:t>
            </a:r>
          </a:p>
        </p:txBody>
      </p:sp>
      <p:pic>
        <p:nvPicPr>
          <p:cNvPr id="3" name="Picture 1" descr="Line graph showing proportion of primary and secondary syphilis cases reporting crack use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crack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Crack Use* Among Women by Race and Hispanic Ethnicity, United States, 2019–2023</a:t>
            </a:r>
          </a:p>
        </p:txBody>
      </p:sp>
      <p:pic>
        <p:nvPicPr>
          <p:cNvPr id="3" name="Picture 1" descr="Line graph showing proportion of primary and secondary syphilis cases reporting crack use among women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crack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Crack Use* Among MSW by Race and Hispanic Ethnicity, United States, 2019–2023</a:t>
            </a:r>
          </a:p>
        </p:txBody>
      </p:sp>
      <p:pic>
        <p:nvPicPr>
          <p:cNvPr id="3" name="Picture 1" descr="Line graph showing proportion of primary and secondary syphilis cases reporting crack use among MSW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crack use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Crack Use* Among MSM by Race and Hispanic Ethnicity, United States, 2019–2023</a:t>
            </a:r>
          </a:p>
        </p:txBody>
      </p:sp>
      <p:pic>
        <p:nvPicPr>
          <p:cNvPr id="3" name="Picture 1" descr="Line graph showing proportion of primary and secondary syphilis cases reporting crack use among MSM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crack use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Heroin Use* by Sex and Sex of Sex Partners, United States, 2019–2023</a:t>
            </a:r>
          </a:p>
        </p:txBody>
      </p:sp>
      <p:pic>
        <p:nvPicPr>
          <p:cNvPr id="3" name="Picture 1" descr="Line graph showing proportion of primary and secondary syphilis cases reporting heroin use by sex and sex of sex partners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heroin use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Percentage of Cases Reporting Heroin Use* by Region, United States, 2019–2023</a:t>
            </a:r>
          </a:p>
        </p:txBody>
      </p:sp>
      <p:pic>
        <p:nvPicPr>
          <p:cNvPr id="3" name="Picture 1" descr="Line graph showing proportion of primary and secondary syphilis cases reporting heroin use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heroin use within the last 12 months calculated among cases with known data (cases with missing or unknown responses were excluded from the denominator).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Heroin Use* Among Women by Region, United States, 2019–2023</a:t>
            </a:r>
          </a:p>
        </p:txBody>
      </p:sp>
      <p:pic>
        <p:nvPicPr>
          <p:cNvPr id="3" name="Picture 1" descr="Line graph showing proportion of primary and secondary syphilis cases reporting heroin use among women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heroin use within the last 12 months calculated among cases with known data (cases with missing or unknown responses were excluded from the denominator).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Heroin Use* Among MSW by Region, United States, 2019–2023</a:t>
            </a:r>
          </a:p>
        </p:txBody>
      </p:sp>
      <p:pic>
        <p:nvPicPr>
          <p:cNvPr id="3" name="Picture 1" descr="Line graph showing proportion of primary and secondary syphilis cases reporting heroin use among MSW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heroin use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Heroin Use* Among MSM by Region, United States, 2019–2023</a:t>
            </a:r>
          </a:p>
        </p:txBody>
      </p:sp>
      <p:pic>
        <p:nvPicPr>
          <p:cNvPr id="3" name="Picture 1" descr="Line graph showing proportion of primary and secondary syphilis cases reporting heroin use among MSM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heroin use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Selected Substance Use Behaviors*, United States, 2019–2023</a:t>
            </a:r>
          </a:p>
        </p:txBody>
      </p:sp>
      <p:pic>
        <p:nvPicPr>
          <p:cNvPr id="3" name="Picture 1" descr="Line graph showing proportion of primary and secondary syphilis cases reporting selected substance use behaviors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a:xfrm>
            <a:off x="1371600" y="4229100"/>
            <a:ext cx="6400800" cy="643574"/>
          </a:xfrm>
        </p:spPr>
        <p:txBody>
          <a:bodyPr>
            <a:normAutofit fontScale="92500" lnSpcReduction="10000"/>
          </a:bodyPr>
          <a:lstStyle/>
          <a:p>
            <a:pPr marL="0" lvl="0" indent="0">
              <a:buNone/>
            </a:pPr>
            <a:r>
              <a:rPr dirty="0"/>
              <a:t>*Percentage reporting injection drug use, methamphetamine use, heroin use, crack use, or cocaine use within the last 12 months calculated among cases with known data (cases with missing or unknown responses were excluded from the denominator).</a:t>
            </a:r>
          </a:p>
          <a:p>
            <a:pPr marL="0" lvl="0" indent="0">
              <a:buNone/>
            </a:pPr>
            <a:r>
              <a:rPr dirty="0"/>
              <a:t>Note: Substance-use categories are not mutually exclusive and display the data as they were received by CDC. “Injection drugs” is a distinctly reported category and is not substance-specific.</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Heroin Use* by Race and Hispanic Ethnicity, United States, 2019–2023</a:t>
            </a:r>
          </a:p>
        </p:txBody>
      </p:sp>
      <p:pic>
        <p:nvPicPr>
          <p:cNvPr id="3" name="Picture 1" descr="Line graph showing proportion of primary and secondary syphilis cases reporting heroin use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heroin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Heroin Use* Among Women by Race and Hispanic Ethnicity, United States, 2019–2023</a:t>
            </a:r>
          </a:p>
        </p:txBody>
      </p:sp>
      <p:pic>
        <p:nvPicPr>
          <p:cNvPr id="3" name="Picture 1" descr="Line graph showing proportion of primary and secondary syphilis cases reporting heroin use among women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heroin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Heroin Use* Among MSW by Race and Hispanic Ethnicity, United States, 2019–2023</a:t>
            </a:r>
          </a:p>
        </p:txBody>
      </p:sp>
      <p:pic>
        <p:nvPicPr>
          <p:cNvPr id="3" name="Picture 1" descr="Line graph showing proportion of primary and secondary syphilis cases reporting heroin use among MSW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heroin use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Heroin Use* Among MSM by Race and Hispanic Ethnicity, United States, 2019–2023</a:t>
            </a:r>
          </a:p>
        </p:txBody>
      </p:sp>
      <p:pic>
        <p:nvPicPr>
          <p:cNvPr id="3" name="Picture 1" descr="Line graph showing proportion of primary and secondary syphilis cases reporting heroin use among MSM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heroin use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Injection Drug Use* by Sex and Sex of Sex Partners, United States, 2019–2023</a:t>
            </a:r>
          </a:p>
        </p:txBody>
      </p:sp>
      <p:pic>
        <p:nvPicPr>
          <p:cNvPr id="3" name="Picture 1" descr="Line graph showing proportion of primary and secondary syphilis cases reporting injection drug use by sex amd sex of sex partners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injection drug use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Injection Drug Use* by Region, United States, 2019–2023</a:t>
            </a:r>
          </a:p>
        </p:txBody>
      </p:sp>
      <p:pic>
        <p:nvPicPr>
          <p:cNvPr id="3" name="Picture 1" descr="Line graph showing proportion of primary and secondary syphilis cases reporting injection drug use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injection drug use within the last 12 months calculated among cases with known data (cases with missing or unknown responses were excluded from the denominator).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Injection Drug Use* Among Women by Region, United States, 2019–2023</a:t>
            </a:r>
          </a:p>
        </p:txBody>
      </p:sp>
      <p:pic>
        <p:nvPicPr>
          <p:cNvPr id="3" name="Picture 1" descr="Line graph showing proportion of primary and secondary syphilis cases reporting injection drug use among women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injection drug use within the last 12 months calculated among cases with known data (cases with missing or unknown responses were excluded from the denominator).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Injection Drug Use* Among MSW by Region, United States, 2019–2023</a:t>
            </a:r>
          </a:p>
        </p:txBody>
      </p:sp>
      <p:pic>
        <p:nvPicPr>
          <p:cNvPr id="3" name="Picture 1" descr="Line graph showing proportion of primary and secondary syphilis cases reporting injection drug use among MSW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injection drug use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Injection Drug Use* Among MSM by Region, United States, 2019–2023</a:t>
            </a:r>
          </a:p>
        </p:txBody>
      </p:sp>
      <p:pic>
        <p:nvPicPr>
          <p:cNvPr id="3" name="Picture 1" descr="Line graph showing proportion of primary and secondary syphilis cases reporting injection drug use among MSM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injection drug use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Injection Drug Use* by Race and Hispanic Ethnicity, United States, 2019–2023</a:t>
            </a:r>
          </a:p>
        </p:txBody>
      </p:sp>
      <p:pic>
        <p:nvPicPr>
          <p:cNvPr id="3" name="Picture 1" descr="Line graph showing proportion of primary and secondary syphilis cases reporting injection drug use by race and Hispanic ethnicity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injection drug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Selected Substance Use Behaviors* Among Women, United States, 2019–2023</a:t>
            </a:r>
          </a:p>
        </p:txBody>
      </p:sp>
      <p:pic>
        <p:nvPicPr>
          <p:cNvPr id="3" name="Picture 1" descr="Line graph showing proportion of primary and secondary syphilis cases reporting selected substance use behaviors among wome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a:xfrm>
            <a:off x="1371600" y="4229100"/>
            <a:ext cx="6400800" cy="643574"/>
          </a:xfrm>
        </p:spPr>
        <p:txBody>
          <a:bodyPr>
            <a:normAutofit fontScale="92500" lnSpcReduction="10000"/>
          </a:bodyPr>
          <a:lstStyle/>
          <a:p>
            <a:pPr marL="0" lvl="0" indent="0">
              <a:buNone/>
            </a:pPr>
            <a:r>
              <a:rPr dirty="0"/>
              <a:t>*Percentage reporting injection drug use, methamphetamine use, heroin use, crack use, or cocaine use within the last 12 months calculated among cases with known data (cases with missing or unknown responses were excluded from the denominator).</a:t>
            </a:r>
          </a:p>
          <a:p>
            <a:pPr marL="0" lvl="0" indent="0">
              <a:buNone/>
            </a:pPr>
            <a:r>
              <a:rPr dirty="0"/>
              <a:t>Note: Substance-use categories are not mutually exclusive and display the data as they were received by CDC. “Injection drugs” is a distinctly reported category and is not substance-specific.</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Injection Drug Use* Among Women by Race and Hispanic Ethnicity, United States, 2019–2023</a:t>
            </a:r>
          </a:p>
        </p:txBody>
      </p:sp>
      <p:pic>
        <p:nvPicPr>
          <p:cNvPr id="3" name="Picture 1" descr="Line graph showing proportion of primary and secondary syphilis cases reporting injection drug use among women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injection drug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Injection Drug Use* Among MSW by Race and Hispanic Ethnicity, United States, 2019–2023</a:t>
            </a:r>
          </a:p>
        </p:txBody>
      </p:sp>
      <p:pic>
        <p:nvPicPr>
          <p:cNvPr id="3" name="Picture 1" descr="Line graph showing proportion of primary and secondary syphilis cases reporting injection drug use among MSW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injection drug use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Injection Drug Use* Among MSM by Race and Hispanic Ethnicity, United States, 2019–2023</a:t>
            </a:r>
          </a:p>
        </p:txBody>
      </p:sp>
      <p:pic>
        <p:nvPicPr>
          <p:cNvPr id="3" name="Picture 1" descr="Line graph showing proportion of primary and secondary syphilis cases reporting injection drug use among MSM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injection drug use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Methamphetamine Use* by Sex and Sex of Sex Partners, United States, 2019–2023</a:t>
            </a:r>
          </a:p>
        </p:txBody>
      </p:sp>
      <p:pic>
        <p:nvPicPr>
          <p:cNvPr id="3" name="Picture 1" descr="Line graph showing proportion of primary and secondary syphilis cases reporting methamphetamine use by sex and sex of sex partners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methamphetamine use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Methamphetamine Use* by Region, United States, 2019–2023</a:t>
            </a:r>
          </a:p>
        </p:txBody>
      </p:sp>
      <p:pic>
        <p:nvPicPr>
          <p:cNvPr id="3" name="Picture 1" descr="Line graph showing proportion of primary and secondary syphilis cases reporting methamphetamine use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methamphetamine use within the last 12 months calculated among cases with known data (cases with missing or unknown responses were excluded from the denominator).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Methamphetamine Use* Among Women by Region, United States, 2019–2023</a:t>
            </a:r>
          </a:p>
        </p:txBody>
      </p:sp>
      <p:pic>
        <p:nvPicPr>
          <p:cNvPr id="3" name="Picture 1" descr="Line graph showing proportion of primary and secondary syphilis cases reporting methamphetamine use among women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methamphetamine use within the last 12 months calculated among cases with known data (cases with missing or unknown responses were excluded from the denominator).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Methamphetamine Use* Among MSW by Region, United States, 2019–2023</a:t>
            </a:r>
          </a:p>
        </p:txBody>
      </p:sp>
      <p:pic>
        <p:nvPicPr>
          <p:cNvPr id="3" name="Picture 1" descr="Line graph showing proportion of primary and secondary syphilis cases reporting methamphetamine use among MSW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methamphetamine use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Methamphetamine Use* Among MSM by Region, United States, 2019–2023</a:t>
            </a:r>
          </a:p>
        </p:txBody>
      </p:sp>
      <p:pic>
        <p:nvPicPr>
          <p:cNvPr id="3" name="Picture 1" descr="Line graph showing proportion of primary and secondary syphilis cases reporting methamphetamine use among MSM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methamphetamine use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Methamphetamine Use* by Race and Hispanic Ethnicity, United States, 2019–2023</a:t>
            </a:r>
          </a:p>
        </p:txBody>
      </p:sp>
      <p:pic>
        <p:nvPicPr>
          <p:cNvPr id="3" name="Picture 1" descr="Line graph showing proportion of primary and secondary syphilis cases reporting methamphetamine use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methamphetamine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Methamphetamine Use* Among Women by Race and Hispanic Ethnicity, United States, 2019–2023</a:t>
            </a:r>
          </a:p>
        </p:txBody>
      </p:sp>
      <p:pic>
        <p:nvPicPr>
          <p:cNvPr id="3" name="Picture 1" descr="Line graph showing proportion of primary and secondary syphilis cases reporting methamphetamine use among women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methamphetamine use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Selected Substance Use Behaviors* Among MSW, United States, 2019–2023</a:t>
            </a:r>
          </a:p>
        </p:txBody>
      </p:sp>
      <p:pic>
        <p:nvPicPr>
          <p:cNvPr id="3" name="Picture 1" descr="Line graph showing proportion of primary and secondary syphilis cases reporting selected substance use behaviors among MSW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a:xfrm>
            <a:off x="1371600" y="4237958"/>
            <a:ext cx="6400800" cy="754226"/>
          </a:xfrm>
        </p:spPr>
        <p:txBody>
          <a:bodyPr>
            <a:normAutofit fontScale="77500" lnSpcReduction="20000"/>
          </a:bodyPr>
          <a:lstStyle/>
          <a:p>
            <a:pPr marL="0" lvl="0" indent="0">
              <a:buNone/>
            </a:pPr>
            <a:r>
              <a:rPr dirty="0"/>
              <a:t>*Percentage reporting injection drug use, methamphetamine use, heroin use, crack use, or cocaine use within the last 12 months calculated among cases with known data (cases with missing or unknown responses were excluded from the denominator).</a:t>
            </a:r>
          </a:p>
          <a:p>
            <a:pPr marL="0" lvl="0" indent="0">
              <a:buNone/>
            </a:pPr>
            <a:r>
              <a:rPr b="1" dirty="0"/>
              <a:t>ACRONYMS:</a:t>
            </a:r>
            <a:r>
              <a:rPr dirty="0"/>
              <a:t> MSW = Men who have sex with women only</a:t>
            </a:r>
          </a:p>
          <a:p>
            <a:pPr marL="0" lvl="0" indent="0">
              <a:buNone/>
            </a:pPr>
            <a:r>
              <a:rPr dirty="0"/>
              <a:t>Note: Substance-use categories are not mutually exclusive and display the data as they were received by CDC. “Injection drugs” is a distinctly reported category and is not substance-specific.</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Methamphetamine Use* Among MSW by Race and Hispanic Ethnicity, United States, 2019–2023</a:t>
            </a:r>
          </a:p>
        </p:txBody>
      </p:sp>
      <p:pic>
        <p:nvPicPr>
          <p:cNvPr id="3" name="Picture 1" descr="Line graph showing proportion of primary and secondary syphilis cases reporting methamphetamine use among MSW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methamphetamine use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Methamphetamine Use* Among MSM by Race and Hispanic Ethnicity, United States, 2019–2023</a:t>
            </a:r>
          </a:p>
        </p:txBody>
      </p:sp>
      <p:pic>
        <p:nvPicPr>
          <p:cNvPr id="3" name="Picture 1" descr="Line graph showing proportion of primary and secondary syphilis cases reporting methamphetamine use among MSM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methamphetamine use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Selected Sexual Behaviors*, United States, 2019–2023</a:t>
            </a:r>
          </a:p>
        </p:txBody>
      </p:sp>
      <p:pic>
        <p:nvPicPr>
          <p:cNvPr id="3" name="Picture 1" descr="Line graph showing proportion of primary and secondary syphilis cases reporting selected sexual behaviors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t>*Percentage reporting sex with PWID, sex with anonymous partners, sex while intoxicated/high on drugs, or exchange sex for drugs or money within the last 12 months calculated among cases with known data (cases with missing or unknown responses were excluded from the denominator).</a:t>
            </a:r>
          </a:p>
          <a:p>
            <a:pPr marL="0" lvl="0" indent="0">
              <a:buNone/>
            </a:pPr>
            <a:r>
              <a:rPr b="1"/>
              <a:t>ACRONYMS:</a:t>
            </a:r>
            <a:r>
              <a:t> PWID = Persons who inject drugs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Selected Sexual Behaviors* Among Women, United States, 2019–2023</a:t>
            </a:r>
          </a:p>
        </p:txBody>
      </p:sp>
      <p:pic>
        <p:nvPicPr>
          <p:cNvPr id="3" name="Picture 1" descr="Line graph showing proportion of primary and secondary syphilis cases reporting selected sexual behaviors among wome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t>*Percentage reporting sex with PWID, sex with anonymous partners, sex while intoxicated/high on drugs, or exchange sex for drugs or money within the last 12 months calculated among cases with known data (cases with missing or unknown responses were excluded from the denominator).</a:t>
            </a:r>
          </a:p>
          <a:p>
            <a:pPr marL="0" lvl="0" indent="0">
              <a:buNone/>
            </a:pPr>
            <a:r>
              <a:rPr b="1"/>
              <a:t>ACRONYMS:</a:t>
            </a:r>
            <a:r>
              <a:t> PWID = Persons who inject drugs; MSM = Men who have sex with men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Selected Sexual Behaviors* Among MSW, United States, 2019–2023</a:t>
            </a:r>
          </a:p>
        </p:txBody>
      </p:sp>
      <p:pic>
        <p:nvPicPr>
          <p:cNvPr id="3" name="Picture 1" descr="Line graph showing proportion of primary and secondary syphilis cases reporting selected sexual behaviors among MSW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t>*Percentage reporting sex with PWID, sex with anonymous partners, sex while intoxicated/high on drugs, or exchange sex for drugs or money within the last 12 months calculated among cases with known data (cases with missing or unknown responses were excluded from the denominator).</a:t>
            </a:r>
          </a:p>
          <a:p>
            <a:pPr marL="0" lvl="0" indent="0">
              <a:buNone/>
            </a:pPr>
            <a:r>
              <a:rPr b="1"/>
              <a:t>ACRONYMS:</a:t>
            </a:r>
            <a:r>
              <a:t> PWID = Persons who inject drugs; MSW = Men who have sex with women only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Selected Sexual Behaviors* Among MSM, United States, 2019–2023</a:t>
            </a:r>
          </a:p>
        </p:txBody>
      </p:sp>
      <p:pic>
        <p:nvPicPr>
          <p:cNvPr id="3" name="Picture 1" descr="Line graph showing proportion of primary and secondary syphilis cases reporting selected sexual behaviors among MSM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lnSpcReduction="10000"/>
          </a:bodyPr>
          <a:lstStyle/>
          <a:p>
            <a:pPr marL="0" lvl="0" indent="0">
              <a:buNone/>
            </a:pPr>
            <a:r>
              <a:t>*Percentage reporting sex with PWID, sex with anonymous partners, sex while intoxicated/high on drugs, or exchange sex for drugs or money within the last 12 months calculated among cases with known data (cases with missing or unknown responses were excluded from the denominator).</a:t>
            </a:r>
          </a:p>
          <a:p>
            <a:pPr marL="0" lvl="0" indent="0">
              <a:buNone/>
            </a:pPr>
            <a:r>
              <a:rPr b="1"/>
              <a:t>ACRONYMS:</a:t>
            </a:r>
            <a:r>
              <a:t> PWID = Persons who inject drugs; MSM = Men who have sex with men</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Exchange Sex for Drugs or Money* by Sex and Sex of Sex Partners, United States, 2019–2023</a:t>
            </a:r>
          </a:p>
        </p:txBody>
      </p:sp>
      <p:pic>
        <p:nvPicPr>
          <p:cNvPr id="3" name="Picture 1" descr="Line graph showing proportion of primary and secondary syphilis cases reporting exchange sex for drugs or money by sex and sex of sex partners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exchange sex for drugs or money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Exchange Sex for Drugs or Money* by Region, United States, 2019–2023</a:t>
            </a:r>
          </a:p>
        </p:txBody>
      </p:sp>
      <p:pic>
        <p:nvPicPr>
          <p:cNvPr id="3" name="Picture 1" descr="Line graph showing proportion of primary and secondary syphilis cases reporting exchange sex for drugs or money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exchange sex for drugs or money within the last 12 months calculated among cases with known data (cases with missing or unknown responses were excluded from the denominator).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Exchange Sex for Drugs or Money* Among Women by Region, United States, 2019–2023</a:t>
            </a:r>
          </a:p>
        </p:txBody>
      </p:sp>
      <p:pic>
        <p:nvPicPr>
          <p:cNvPr id="3" name="Picture 1" descr="Line graph showing proportion of primary and secondary syphilis cases reporting exchange sex for drugs or money among women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exchange sex for drugs or money within the last 12 months calculated among cases with known data (cases with missing or unknown responses were excluded from the denominator).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Exchange Sex for Drugs or Money* Among MSW by Region, United States, 2019–2023</a:t>
            </a:r>
          </a:p>
        </p:txBody>
      </p:sp>
      <p:pic>
        <p:nvPicPr>
          <p:cNvPr id="3" name="Picture 1" descr="Line graph showing proportion of primary and secondary syphilis cases reporting exchange sex for drugs or money among MSW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exchange sex for drugs or money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Selected Substance Use Behaviors* Among MSM, United States, 2019–2023</a:t>
            </a:r>
          </a:p>
        </p:txBody>
      </p:sp>
      <p:pic>
        <p:nvPicPr>
          <p:cNvPr id="3" name="Picture 1" descr="Line graph showing proportion of primary and secondary syphilis cases reporting selected substance use behaviors among MSM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a:xfrm>
            <a:off x="1371600" y="4127499"/>
            <a:ext cx="6400800" cy="754225"/>
          </a:xfrm>
        </p:spPr>
        <p:txBody>
          <a:bodyPr>
            <a:normAutofit fontScale="77500" lnSpcReduction="20000"/>
          </a:bodyPr>
          <a:lstStyle/>
          <a:p>
            <a:pPr marL="0" lvl="0" indent="0">
              <a:buNone/>
            </a:pPr>
            <a:r>
              <a:rPr dirty="0"/>
              <a:t>*Percentage reporting injection drug use, methamphetamine use, heroin use, crack use, or cocaine use within the last 12 months calculated among cases with known data (cases with missing or unknown responses were excluded from the denominator).</a:t>
            </a:r>
          </a:p>
          <a:p>
            <a:pPr marL="0" lvl="0" indent="0">
              <a:buNone/>
            </a:pPr>
            <a:r>
              <a:rPr b="1" dirty="0"/>
              <a:t>ACRONYMS:</a:t>
            </a:r>
            <a:r>
              <a:rPr dirty="0"/>
              <a:t> MSM = Men who have sex with men</a:t>
            </a:r>
          </a:p>
          <a:p>
            <a:pPr marL="0" lvl="0" indent="0">
              <a:buNone/>
            </a:pPr>
            <a:r>
              <a:rPr dirty="0"/>
              <a:t>Note: Substance-use categories are not mutually exclusive and display the data as they were received by CDC. “Injection drugs” is a distinctly reported category and is not substance-specific.</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Exchange Sex for Drugs or Money* Among MSM by Region, United States, 2019–2023</a:t>
            </a:r>
          </a:p>
        </p:txBody>
      </p:sp>
      <p:pic>
        <p:nvPicPr>
          <p:cNvPr id="3" name="Picture 1" descr="Line graph showing proportion of primary and secondary syphilis cases reporting exchange sex for drugs or money among MSM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exchange sex for drugs or money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Exchange Sex for Drugs or Money* by Race and Hispanic Ethnicity, United States, 2019–2023</a:t>
            </a:r>
          </a:p>
        </p:txBody>
      </p:sp>
      <p:pic>
        <p:nvPicPr>
          <p:cNvPr id="3" name="Picture 1" descr="Line graph showing proportion of primary and secondary syphilis cases reporting exchange sex for drugs or money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exchange sex for drugs or money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Exchange Sex for Drugs or Money* Among Women by Race and Hispanic Ethnicity, United States, 2019–2023</a:t>
            </a:r>
          </a:p>
        </p:txBody>
      </p:sp>
      <p:pic>
        <p:nvPicPr>
          <p:cNvPr id="3" name="Picture 1" descr="Line graph showing proportion of primary and secondary syphilis cases reporting exchange sex for drugs or money among women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exchange sex for drugs or money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Exchange Sex for Drugs or Money* Among MSW by Race and Hispanic Ethnicity, United States, 2019–2023</a:t>
            </a:r>
          </a:p>
        </p:txBody>
      </p:sp>
      <p:pic>
        <p:nvPicPr>
          <p:cNvPr id="3" name="Picture 1" descr="Line graph showing proportion of primary and secondary syphilis cases reporting exchange sex for drugs or money among MSW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exchange sex for drugs or money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Exchange Sex for Drugs or Money* Among MSM by Race and Hispanic Ethnicity, United States, 2019–2023</a:t>
            </a:r>
          </a:p>
        </p:txBody>
      </p:sp>
      <p:pic>
        <p:nvPicPr>
          <p:cNvPr id="3" name="Picture 1" descr="Line graph showing proportion of primary and secondary syphilis cases reporting exchange sex for drugs or money among MSM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exchange sex for drugs or money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Anonymous Partners* by Sex and Sex of Sex Partners, United States, 2019–2023</a:t>
            </a:r>
          </a:p>
        </p:txBody>
      </p:sp>
      <p:pic>
        <p:nvPicPr>
          <p:cNvPr id="3" name="Picture 1" descr="Line graph showing proportion of primary and secondary syphilis cases reporting anonymous sex by sex and sex of sex partners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with anonymous partners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Anonymous Partners* by Region, United States, 2019–2023</a:t>
            </a:r>
          </a:p>
        </p:txBody>
      </p:sp>
      <p:pic>
        <p:nvPicPr>
          <p:cNvPr id="3" name="Picture 1" descr="Line graph showing proportion of primary and secondary syphilis cases reporting anonymous sex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with anonymous partners within the last 12 months calculated among cases with known data (cases with missing or unknown responses were excluded from the denominator).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Anonymous Partners* Among Women by Region, United States, 2019–2023</a:t>
            </a:r>
          </a:p>
        </p:txBody>
      </p:sp>
      <p:pic>
        <p:nvPicPr>
          <p:cNvPr id="3" name="Picture 1" descr="Line graph showing proportion of primary and secondary syphilis cases reporting anonymous sex among women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with anonymous partners within the last 12 months calculated among cases with known data (cases with missing or unknown responses were excluded from the denominator).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Anonymous Partners* Among MSW by Region, United States, 2019–2023</a:t>
            </a:r>
          </a:p>
        </p:txBody>
      </p:sp>
      <p:pic>
        <p:nvPicPr>
          <p:cNvPr id="3" name="Picture 1" descr="Line graph showing proportion of primary and secondary syphilis cases reporting anonymous sex among MSW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with anonymous partners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Anonymous Partners* Among MSM by Region, United States, 2019–2023</a:t>
            </a:r>
          </a:p>
        </p:txBody>
      </p:sp>
      <p:pic>
        <p:nvPicPr>
          <p:cNvPr id="3" name="Picture 1" descr="Line graph showing proportion of primary and secondary syphilis cases reporting anonymous sex among MSM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with anonymous partners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Cocaine Use* by Sex and Sex of Sex Partners, United States, 2019–2023</a:t>
            </a:r>
          </a:p>
        </p:txBody>
      </p:sp>
      <p:pic>
        <p:nvPicPr>
          <p:cNvPr id="3" name="Picture 1" descr="Line graph showing proportion of primary and secondary syphilis cases reporting cocaine use by sex and sex of sex partners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cocaine use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Anonymous Partners* by Race and Hispanic Ethnicity, United States, 2019–2023</a:t>
            </a:r>
          </a:p>
        </p:txBody>
      </p:sp>
      <p:pic>
        <p:nvPicPr>
          <p:cNvPr id="3" name="Picture 1" descr="Line graph showing proportion of primary and secondary syphilis cases reporting anonymous sex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with anonymous partners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Anonymous Partners* Among Women by Race and Hispanic Ethnicity, United States, 2019–2023</a:t>
            </a:r>
          </a:p>
        </p:txBody>
      </p:sp>
      <p:pic>
        <p:nvPicPr>
          <p:cNvPr id="3" name="Picture 1" descr="Line graph showing proportion of primary and secondary syphilis cases reporting anonymous sex among women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with anonymous partners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Anonymous Partners* Among MSW by Race and Hispanic Ethnicity, United States, 2019–2023</a:t>
            </a:r>
          </a:p>
        </p:txBody>
      </p:sp>
      <p:pic>
        <p:nvPicPr>
          <p:cNvPr id="3" name="Picture 1" descr="Line graph showing proportion of primary and secondary syphilis cases reporting anonymous sex among MSW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with anonymous partners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Anonymous Partners* Among MSM by Race and Hispanic Ethnicity, United States, 2019–2023</a:t>
            </a:r>
          </a:p>
        </p:txBody>
      </p:sp>
      <p:pic>
        <p:nvPicPr>
          <p:cNvPr id="3" name="Picture 1" descr="Line graph showing proportion of primary and secondary syphilis cases reporting anonymous sex among MSM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with anonymous partners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while Intoxicated/High on Drugs* by Sex and Sex of Sex Partners, United States, 2019–2023</a:t>
            </a:r>
          </a:p>
        </p:txBody>
      </p:sp>
      <p:pic>
        <p:nvPicPr>
          <p:cNvPr id="3" name="Picture 1" descr="Line graph showing proportion of primary and secondary syphilis cases reporting sex while intoxicated/high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while intoxicated/high on drugs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while Intoxicated/High on Drugs* by Region, United States, 2019–2023</a:t>
            </a:r>
          </a:p>
        </p:txBody>
      </p:sp>
      <p:pic>
        <p:nvPicPr>
          <p:cNvPr id="3" name="Picture 1" descr="Line graph showing proportion of primary and secondary syphilis cases reporting sex while intoxicated/high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while intoxicated/high on drugs within the last 12 months calculated among cases with known data (cases with missing or unknown responses were excluded from the denominator).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while Intoxicated/High on Drugs* Among Women by Region, United States, 2019–2023</a:t>
            </a:r>
          </a:p>
        </p:txBody>
      </p:sp>
      <p:pic>
        <p:nvPicPr>
          <p:cNvPr id="3" name="Picture 1" descr="Line graph showing proportion of primary and secondary syphilis cases reporting sex while intoxicated/high among women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while intoxicated/high on drugs within the last 12 months calculated among cases with known data (cases with missing or unknown responses were excluded from the denominator).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while Intoxicated/High on Drugs* Among MSW by Region, United States, 2019–2023</a:t>
            </a:r>
          </a:p>
        </p:txBody>
      </p:sp>
      <p:pic>
        <p:nvPicPr>
          <p:cNvPr id="3" name="Picture 1" descr="Line graph showing proportion of primary and secondary syphilis cases reporting sex while intoxicated/high among MSW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while intoxicated/high on drugs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rPr dirty="0"/>
              <a:t>Primary and Secondary Syphilis — Percentage of Cases Reporting Sex while Intoxicated/High on Drugs* Among MSM by Region, United States, 2019–2023</a:t>
            </a:r>
          </a:p>
        </p:txBody>
      </p:sp>
      <p:pic>
        <p:nvPicPr>
          <p:cNvPr id="3" name="Picture 1" descr="Line graph showing proportion of primary and secondary syphilis cases reporting sex while intoxicated/high among MSM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while intoxicated/high on drugs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rPr dirty="0"/>
              <a:t>Primary and Secondary Syphilis — Percentage of Cases Reporting Sex while Intoxicated/High on Drugs* by Race and Hispanic Ethnicity, United States, 2019–2023</a:t>
            </a:r>
          </a:p>
        </p:txBody>
      </p:sp>
      <p:pic>
        <p:nvPicPr>
          <p:cNvPr id="3" name="Picture 1" descr="Line graph showing proportion of primary and secondary syphilis cases reporting sex while intoxicated/high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while intoxicated/high on drugs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Percentage of Cases Reporting Cocaine Use* by Region, United States, 2019–2023</a:t>
            </a:r>
          </a:p>
        </p:txBody>
      </p:sp>
      <p:pic>
        <p:nvPicPr>
          <p:cNvPr id="3" name="Picture 1" descr="Line graph showing proportion of primary and secondary syphilis cases reporting cocaine use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cocaine use within the last 12 months calculated among cases with known data (cases with missing or unknown responses were excluded from the denominator).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rPr dirty="0"/>
              <a:t>Primary and Secondary Syphilis — Percentage of Cases Reporting Sex while Intoxicated/High on Drugs* Among Women by Race and Hispanic Ethnicity, United States, 2019–2023</a:t>
            </a:r>
          </a:p>
        </p:txBody>
      </p:sp>
      <p:pic>
        <p:nvPicPr>
          <p:cNvPr id="3" name="Picture 1" descr="Line graph showing proportion of primary and secondary syphilis cases reporting sex while intoxicated/high among women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while intoxicated/high on drugs within the last 12 months calculated among cases with known data (cases with missing or unknown responses were excluded from the denominator).</a:t>
            </a:r>
          </a:p>
          <a:p>
            <a:pPr marL="0" lvl="0" indent="0">
              <a:buNone/>
            </a:pPr>
            <a:r>
              <a:rPr b="1"/>
              <a:t>ACRONYMS:</a:t>
            </a:r>
            <a:r>
              <a:t> Black/AA = Black or African American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while Intoxicated/High on Drugs* Among MSW by Race and Hispanic Ethnicity, United States, 2019–2023</a:t>
            </a:r>
          </a:p>
        </p:txBody>
      </p:sp>
      <p:pic>
        <p:nvPicPr>
          <p:cNvPr id="3" name="Picture 1" descr="Line graph showing proportion of primary and secondary syphilis cases reporting sex while intoxicated/high among MSW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while intoxicated/high on drugs within the last 12 months calculated among cases with known data (cases with missing or unknown responses were excluded from the denominator).</a:t>
            </a:r>
          </a:p>
          <a:p>
            <a:pPr marL="0" lvl="0" indent="0">
              <a:buNone/>
            </a:pPr>
            <a:r>
              <a:rPr b="1"/>
              <a:t>ACRONYMS:</a:t>
            </a:r>
            <a:r>
              <a:t> Black/AA = Black or African American; MSW = Men who have sex with women only</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while Intoxicated/High on Drugs* Among MSM by Race and Hispanic Ethnicity, United States, 2019–2023</a:t>
            </a:r>
          </a:p>
        </p:txBody>
      </p:sp>
      <p:pic>
        <p:nvPicPr>
          <p:cNvPr id="3" name="Picture 1" descr="Line graph showing proportion of primary and secondary syphilis cases reporting sex while intoxicated/high among MSM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while intoxicated/high on drugs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PWID* by Sex and Sex of Sex Partners, United States, 2019–2023</a:t>
            </a:r>
          </a:p>
        </p:txBody>
      </p:sp>
      <p:pic>
        <p:nvPicPr>
          <p:cNvPr id="3" name="Picture 1" descr="Line graph showing proportion of primary and secondary syphilis cases reporting sex with PWID by sex and sex of sex partners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a:bodyPr>
          <a:lstStyle/>
          <a:p>
            <a:pPr marL="0" lvl="0" indent="0">
              <a:buNone/>
            </a:pPr>
            <a:r>
              <a:t>*Percentage reporting sex with PWID within the last 12 months calculated among cases with known data (cases with missing or unknown responses were excluded from the denominator).</a:t>
            </a:r>
          </a:p>
          <a:p>
            <a:pPr marL="0" lvl="0" indent="0">
              <a:buNone/>
            </a:pPr>
            <a:r>
              <a:rPr b="1"/>
              <a:t>ACRONYMS:</a:t>
            </a:r>
            <a:r>
              <a:t> PWID = Persons who inject drugs; MSM = Men who have sex with men; MSW = Men who have sex with women only</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Percentage of Cases Reporting Sex with PWID* by Region, United States, 2019–2023</a:t>
            </a:r>
          </a:p>
        </p:txBody>
      </p:sp>
      <p:pic>
        <p:nvPicPr>
          <p:cNvPr id="3" name="Picture 1" descr="Line graph showing proportion of primary and secondary syphilis cases reporting sex with PWID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with PWID within the last 12 months calculated among cases with known data (cases with missing or unknown responses were excluded from the denominator).</a:t>
            </a:r>
          </a:p>
          <a:p>
            <a:pPr marL="0" lvl="0" indent="0">
              <a:buNone/>
            </a:pPr>
            <a:r>
              <a:rPr b="1"/>
              <a:t>ACRONYMS:</a:t>
            </a:r>
            <a:r>
              <a:t> PWID = Persons who inject drugs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PWID* Among Women by Region, United States, 2019–2023</a:t>
            </a:r>
          </a:p>
        </p:txBody>
      </p:sp>
      <p:pic>
        <p:nvPicPr>
          <p:cNvPr id="3" name="Picture 1" descr="Line graph showing proportion of primary and secondary syphilis cases reporting sex with PWID among women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with PWID within the last 12 months calculated among cases with known data (cases with missing or unknown responses were excluded from the denominator).</a:t>
            </a:r>
          </a:p>
          <a:p>
            <a:pPr marL="0" lvl="0" indent="0">
              <a:buNone/>
            </a:pPr>
            <a:r>
              <a:rPr b="1"/>
              <a:t>ACRONYMS:</a:t>
            </a:r>
            <a:r>
              <a:t> PWID = Persons who inject drugs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PWID* Among MSW by Region, United States, 2019–2023</a:t>
            </a:r>
          </a:p>
        </p:txBody>
      </p:sp>
      <p:pic>
        <p:nvPicPr>
          <p:cNvPr id="3" name="Picture 1" descr="Line graph showing proportion of primary and secondary syphilis cases reporting sex with PWID among MSW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with PWID within the last 12 months calculated among cases with known data (cases with missing or unknown responses were excluded from the denominator).</a:t>
            </a:r>
          </a:p>
          <a:p>
            <a:pPr marL="0" lvl="0" indent="0">
              <a:buNone/>
            </a:pPr>
            <a:r>
              <a:rPr b="1"/>
              <a:t>ACRONYMS:</a:t>
            </a:r>
            <a:r>
              <a:t> PWID = Persons who inject drugs; MSW = Men who have sex with women only</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PWID* Among MSM by Region, United States, 2019–2023</a:t>
            </a:r>
          </a:p>
        </p:txBody>
      </p:sp>
      <p:pic>
        <p:nvPicPr>
          <p:cNvPr id="3" name="Picture 1" descr="Line graph showing proportion of primary and secondary syphilis cases reporting sex with PWID among MSM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with PWID within the last 12 months calculated among cases with known data (cases with missing or unknown responses were excluded from the denominator).</a:t>
            </a:r>
          </a:p>
          <a:p>
            <a:pPr marL="0" lvl="0" indent="0">
              <a:buNone/>
            </a:pPr>
            <a:r>
              <a:rPr b="1"/>
              <a:t>ACRONYMS:</a:t>
            </a:r>
            <a:r>
              <a:t> PWID = Persons who inject drugs; MSM = Men who have sex with men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PWID* by Race and Hispanic Ethnicity, United States, 2019–2023</a:t>
            </a:r>
          </a:p>
        </p:txBody>
      </p:sp>
      <p:pic>
        <p:nvPicPr>
          <p:cNvPr id="3" name="Picture 1" descr="Line graph showing proportion of primary and secondary syphilis cases reporting sex with PWID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with PWID within the last 12 months calculated among cases with known data (cases with missing or unknown responses were excluded from the denominator).</a:t>
            </a:r>
          </a:p>
          <a:p>
            <a:pPr marL="0" lvl="0" indent="0">
              <a:buNone/>
            </a:pPr>
            <a:r>
              <a:rPr b="1"/>
              <a:t>ACRONYMS:</a:t>
            </a:r>
            <a:r>
              <a:t> Black/AA = Black or African American; PWID = Persons who inject drugs</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PWID* Among Women by Race and Hispanic Ethnicity, United States, 2019–2023</a:t>
            </a:r>
          </a:p>
        </p:txBody>
      </p:sp>
      <p:pic>
        <p:nvPicPr>
          <p:cNvPr id="3" name="Picture 1" descr="Line graph showing proportion of primary and secondary syphilis cases reporting sex with PWID among women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with PWID within the last 12 months calculated among cases with known data (cases with missing or unknown responses were excluded from the denominator).</a:t>
            </a:r>
          </a:p>
          <a:p>
            <a:pPr marL="0" lvl="0" indent="0">
              <a:buNone/>
            </a:pPr>
            <a:r>
              <a:rPr b="1"/>
              <a:t>ACRONYMS:</a:t>
            </a:r>
            <a:r>
              <a:t> Black/AA = Black or African American; PWID = Persons who inject drugs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Cocaine Use* Among Women by Region, United States, 2019–2023</a:t>
            </a:r>
          </a:p>
        </p:txBody>
      </p:sp>
      <p:pic>
        <p:nvPicPr>
          <p:cNvPr id="3" name="Picture 1" descr="Line graph showing proportion of primary and secondary syphilis cases reporting cocaine use among women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cocaine use within the last 12 months calculated among cases with known data (cases with missing or unknown responses were excluded from the denominator).</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PWID* Among MSW by Race and Hispanic Ethnicity, United States, 2019–2023</a:t>
            </a:r>
          </a:p>
        </p:txBody>
      </p:sp>
      <p:pic>
        <p:nvPicPr>
          <p:cNvPr id="3" name="Picture 1" descr="Line graph showing proportion of primary and secondary syphilis cases reporting sex with PWID among MSW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a:bodyPr>
          <a:lstStyle/>
          <a:p>
            <a:pPr marL="0" lvl="0" indent="0">
              <a:buNone/>
            </a:pPr>
            <a:r>
              <a:t>*Percentage reporting sex with PWID within the last 12 months calculated among cases with known data (cases with missing or unknown responses were excluded from the denominator).</a:t>
            </a:r>
          </a:p>
          <a:p>
            <a:pPr marL="0" lvl="0" indent="0">
              <a:buNone/>
            </a:pPr>
            <a:r>
              <a:rPr b="1"/>
              <a:t>ACRONYMS:</a:t>
            </a:r>
            <a:r>
              <a:t> Black/AA = Black or African American; PWID = Persons who inject drugs; MSW = Men who have sex with women only</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PWID* Among MSM by Race and Hispanic Ethnicity, United States, 2019–2023</a:t>
            </a:r>
          </a:p>
        </p:txBody>
      </p:sp>
      <p:pic>
        <p:nvPicPr>
          <p:cNvPr id="3" name="Picture 1" descr="Line graph showing proportion of primary and secondary syphilis cases reporting sex with PWID among MSM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92500"/>
          </a:bodyPr>
          <a:lstStyle/>
          <a:p>
            <a:pPr marL="0" lvl="0" indent="0">
              <a:buNone/>
            </a:pPr>
            <a:r>
              <a:t>*Percentage reporting sex with PWID within the last 12 months calculated among cases with known data (cases with missing or unknown responses were excluded from the denominator).</a:t>
            </a:r>
          </a:p>
          <a:p>
            <a:pPr marL="0" lvl="0" indent="0">
              <a:buNone/>
            </a:pPr>
            <a:r>
              <a:rPr b="1"/>
              <a:t>ACRONYMS:</a:t>
            </a:r>
            <a:r>
              <a:t> Black/AA = Black or African American; PWID = Persons who inject drugs; MSM = Men who have sex with men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MSM* Among Women, United States, 2019–2023</a:t>
            </a:r>
          </a:p>
        </p:txBody>
      </p:sp>
      <p:pic>
        <p:nvPicPr>
          <p:cNvPr id="3" name="Picture 1" descr="Line graph showing proportion of primary and secondary syphilis cases reporting sex with an MSM among wome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with MSM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MSM* Among Women by Region, United States, 2019–2023</a:t>
            </a:r>
          </a:p>
        </p:txBody>
      </p:sp>
      <p:pic>
        <p:nvPicPr>
          <p:cNvPr id="3" name="Picture 1" descr="Line graph showing proportion of primary and secondary syphilis cases reporting sex with an MSM among women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with MSM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Sex with MSM* Among Women by Race and Hispanic Ethnicity, United States, 2019–2023</a:t>
            </a:r>
          </a:p>
        </p:txBody>
      </p:sp>
      <p:pic>
        <p:nvPicPr>
          <p:cNvPr id="3" name="Picture 1" descr="Line graph showing proportion of primary and secondary syphilis cases reporting sex with an MSM among women by race and Hispanic ethnicity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sex with MSM within the last 12 months calculated among cases with known data (cases with missing or unknown responses were excluded from the denominator).</a:t>
            </a:r>
          </a:p>
          <a:p>
            <a:pPr marL="0" lvl="0" indent="0">
              <a:buNone/>
            </a:pPr>
            <a:r>
              <a:rPr b="1"/>
              <a:t>ACRONYMS:</a:t>
            </a:r>
            <a:r>
              <a:t> Black/AA = Black or African American; MSM = Men who have sex with men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Incarceration* by Sex and Sex of Sex Partners, United States, 2019–2023</a:t>
            </a:r>
          </a:p>
        </p:txBody>
      </p:sp>
      <p:pic>
        <p:nvPicPr>
          <p:cNvPr id="3" name="Picture 1" descr="Line graph showing proportion of primary and secondary syphilis cases reporting incarceration history by sex and sex of sex partners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being incarcerated within the last 12 months calculated among cases with known data (cases with missing or unknown responses were excluded from the denominator).</a:t>
            </a:r>
          </a:p>
          <a:p>
            <a:pPr marL="0" lvl="0" indent="0">
              <a:buNone/>
            </a:pPr>
            <a:r>
              <a:rPr b="1"/>
              <a:t>ACRONYMS:</a:t>
            </a:r>
            <a:r>
              <a:t> MSM = Men who have sex with men; MSW = Men who have sex with women only</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Primary and Secondary Syphilis — Percentage of Cases Reporting Incarceration* by Region, United States, 2019–2023</a:t>
            </a:r>
          </a:p>
        </p:txBody>
      </p:sp>
      <p:pic>
        <p:nvPicPr>
          <p:cNvPr id="3" name="Picture 1" descr="Line graph showing proportion of primary and secondary syphilis cases reporting incarceration history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being incarcerated within the last 12 months calculated among cases with known data (cases with missing or unknown responses were excluded from the denominator).</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Incarceration* Among Women by Region, United States, 2019–2023</a:t>
            </a:r>
          </a:p>
        </p:txBody>
      </p:sp>
      <p:pic>
        <p:nvPicPr>
          <p:cNvPr id="3" name="Picture 1" descr="Line graph showing proportion of primary and secondary syphilis cases reporting incarceration history among women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being incarcerated within the last 12 months calculated among cases with known data (cases with missing or unknown responses were excluded from the denominator).</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Incarceration* Among MSW by Region, United States, 2019–2023</a:t>
            </a:r>
          </a:p>
        </p:txBody>
      </p:sp>
      <p:pic>
        <p:nvPicPr>
          <p:cNvPr id="3" name="Picture 1" descr="Line graph showing proportion of primary and secondary syphilis cases reporting incarceration history among MSW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being incarcerated within the last 12 months calculated among cases with known data (cases with missing or unknown responses were excluded from the denominator).</a:t>
            </a:r>
          </a:p>
          <a:p>
            <a:pPr marL="0" lvl="0" indent="0">
              <a:buNone/>
            </a:pPr>
            <a:r>
              <a:rPr b="1"/>
              <a:t>ACRONYMS:</a:t>
            </a:r>
            <a:r>
              <a:t> MSW = Men who have sex with women only</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Primary and Secondary Syphilis — Percentage of Cases Reporting Incarceration* Among MSM by Region, United States, 2019–2023</a:t>
            </a:r>
          </a:p>
        </p:txBody>
      </p:sp>
      <p:pic>
        <p:nvPicPr>
          <p:cNvPr id="3" name="Picture 1" descr="Line graph showing proportion of primary and secondary syphilis cases reporting incarceration history among MSM by region during 2019 to 2023."/>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*Percentage reporting being incarcerated within the last 12 months calculated among cases with known data (cases with missing or unknown responses were excluded from the denominator).</a:t>
            </a:r>
          </a:p>
          <a:p>
            <a:pPr marL="0" lvl="0" indent="0">
              <a:buNone/>
            </a:pPr>
            <a:r>
              <a:rPr b="1"/>
              <a:t>ACRONYMS:</a:t>
            </a:r>
            <a:r>
              <a:t> MSM = Men who have sex with men</a:t>
            </a:r>
          </a:p>
        </p:txBody>
      </p:sp>
    </p:spTree>
  </p:cSld>
  <p:clrMapOvr>
    <a:masterClrMapping/>
  </p:clrMapOvr>
</p:sld>
</file>

<file path=ppt/theme/theme1.xml><?xml version="1.0" encoding="utf-8"?>
<a:theme xmlns:a="http://schemas.openxmlformats.org/drawingml/2006/main" name="Office Theme">
  <a:themeElements>
    <a:clrScheme name="CDC">
      <a:dk1>
        <a:srgbClr val="0F56DC"/>
      </a:dk1>
      <a:lt1>
        <a:sysClr val="window" lastClr="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hecked xmlns="0f2f2caf-3a4a-447c-86c4-8e3cd1184a01">true</Checked>
    <TaxCatchAll xmlns="c786cd31-8fca-4574-9903-686ddf9dd225" xsi:nil="true"/>
    <Checked2 xmlns="0f2f2caf-3a4a-447c-86c4-8e3cd1184a01" xsi:nil="true"/>
    <lcf76f155ced4ddcb4097134ff3c332f xmlns="0f2f2caf-3a4a-447c-86c4-8e3cd1184a0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6" ma:contentTypeDescription="Create a new document." ma:contentTypeScope="" ma:versionID="3bb3d292298917fedd11243e07c44481">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a9a712e9956928f4545a2ed0205f988"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B331C8-4020-40AD-B2BA-68EFBAB3015A}">
  <ds:schemaRefs>
    <ds:schemaRef ds:uri="http://purl.org/dc/elements/1.1/"/>
    <ds:schemaRef ds:uri="http://schemas.microsoft.com/office/2006/documentManagement/types"/>
    <ds:schemaRef ds:uri="http://schemas.microsoft.com/office/2006/metadata/properties"/>
    <ds:schemaRef ds:uri="c786cd31-8fca-4574-9903-686ddf9dd225"/>
    <ds:schemaRef ds:uri="http://purl.org/dc/terms/"/>
    <ds:schemaRef ds:uri="http://schemas.microsoft.com/office/infopath/2007/PartnerControls"/>
    <ds:schemaRef ds:uri="http://schemas.openxmlformats.org/package/2006/metadata/core-properties"/>
    <ds:schemaRef ds:uri="0f2f2caf-3a4a-447c-86c4-8e3cd1184a01"/>
    <ds:schemaRef ds:uri="http://www.w3.org/XML/1998/namespace"/>
    <ds:schemaRef ds:uri="http://purl.org/dc/dcmitype/"/>
  </ds:schemaRefs>
</ds:datastoreItem>
</file>

<file path=customXml/itemProps2.xml><?xml version="1.0" encoding="utf-8"?>
<ds:datastoreItem xmlns:ds="http://schemas.openxmlformats.org/officeDocument/2006/customXml" ds:itemID="{B083D806-940B-4B72-9DE7-16BA45A9C7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f2caf-3a4a-447c-86c4-8e3cd1184a01"/>
    <ds:schemaRef ds:uri="c786cd31-8fca-4574-9903-686ddf9dd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B63DA7-B8D1-4600-949F-91196BA2CB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TotalTime>
  <Words>35921</Words>
  <Application>Microsoft Office PowerPoint</Application>
  <PresentationFormat>On-screen Show (16:9)</PresentationFormat>
  <Paragraphs>1203</Paragraphs>
  <Slides>104</Slides>
  <Notes>104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104</vt:i4>
      </vt:variant>
    </vt:vector>
  </HeadingPairs>
  <TitlesOfParts>
    <vt:vector size="112" baseType="lpstr">
      <vt:lpstr>Arial</vt:lpstr>
      <vt:lpstr>Calibri</vt:lpstr>
      <vt:lpstr>Calibri Light</vt:lpstr>
      <vt:lpstr>Courier New</vt:lpstr>
      <vt:lpstr>Myriad Web Pro</vt:lpstr>
      <vt:lpstr>Wingdings</vt:lpstr>
      <vt:lpstr>Office Theme</vt:lpstr>
      <vt:lpstr>NCEH_ATSDR_combined</vt:lpstr>
      <vt:lpstr>Syphilis Surveillance Supplemental Slides 2019–2023 </vt:lpstr>
      <vt:lpstr>Primary and Secondary Syphilis — Reported Cases by Sex and Sex of Sex Partners, United States, 2019–2023</vt:lpstr>
      <vt:lpstr>Primary and Secondary Syphilis — Percentage of Cases Reporting Selected Substance Use Behaviors*, United States, 2019–2023</vt:lpstr>
      <vt:lpstr>Primary and Secondary Syphilis — Percentage of Cases Reporting Selected Substance Use Behaviors* Among Women, United States, 2019–2023</vt:lpstr>
      <vt:lpstr>Primary and Secondary Syphilis — Percentage of Cases Reporting Selected Substance Use Behaviors* Among MSW, United States, 2019–2023</vt:lpstr>
      <vt:lpstr>Primary and Secondary Syphilis — Percentage of Cases Reporting Selected Substance Use Behaviors* Among MSM, United States, 2019–2023</vt:lpstr>
      <vt:lpstr>Primary and Secondary Syphilis — Percentage of Cases Reporting Cocaine Use* by Sex and Sex of Sex Partners, United States, 2019–2023</vt:lpstr>
      <vt:lpstr>Primary and Secondary Syphilis — Percentage of Cases Reporting Cocaine Use* by Region, United States, 2019–2023</vt:lpstr>
      <vt:lpstr>Primary and Secondary Syphilis — Percentage of Cases Reporting Cocaine Use* Among Women by Region, United States, 2019–2023</vt:lpstr>
      <vt:lpstr>Primary and Secondary Syphilis — Percentage of Cases Reporting Cocaine Use* Among MSW by Region, United States, 2019–2023</vt:lpstr>
      <vt:lpstr>Primary and Secondary Syphilis — Percentage of Cases Reporting Cocaine Use* Among MSM by Region, United States, 2019–2023</vt:lpstr>
      <vt:lpstr>Primary and Secondary Syphilis — Percentage of Cases Reporting Cocaine Use* by Race and Hispanic Ethnicity, United States, 2019–2023</vt:lpstr>
      <vt:lpstr>Primary and Secondary Syphilis — Percentage of Cases Reporting Cocaine Use* Among Women by Race and Hispanic Ethnicity, United States, 2019–2023</vt:lpstr>
      <vt:lpstr>Primary and Secondary Syphilis — Percentage of Cases Reporting Cocaine Use* Among MSW by Race and Hispanic Ethnicity, United States, 2019–2023</vt:lpstr>
      <vt:lpstr>Primary and Secondary Syphilis — Percentage of Cases Reporting Cocaine Use* Among MSM by Race and Hispanic Ethnicity, United States, 2019–2023</vt:lpstr>
      <vt:lpstr>Primary and Secondary Syphilis — Percentage of Cases Reporting Crack Use* by Sex and Sex of Sex Partners, United States, 2019–2023</vt:lpstr>
      <vt:lpstr>Primary and Secondary Syphilis — Percentage of Cases Reporting Crack Use* by Region, United States, 2019–2023</vt:lpstr>
      <vt:lpstr>Primary and Secondary Syphilis — Percentage of Cases Reporting Crack Use* Among Women by Region, United States, 2019–2023</vt:lpstr>
      <vt:lpstr>Primary and Secondary Syphilis — Percentage of Cases Reporting Crack Use* Among MSW by Region, United States, 2019–2023</vt:lpstr>
      <vt:lpstr>Primary and Secondary Syphilis — Percentage of Cases Reporting Crack Use* Among MSM by Region, United States, 2019–2023</vt:lpstr>
      <vt:lpstr>Primary and Secondary Syphilis — Percentage of Cases Reporting Crack Use* by Race and Hispanic Ethnicity, United States, 2019–2023</vt:lpstr>
      <vt:lpstr>Primary and Secondary Syphilis — Percentage of Cases Reporting Crack Use* Among Women by Race and Hispanic Ethnicity, United States, 2019–2023</vt:lpstr>
      <vt:lpstr>Primary and Secondary Syphilis — Percentage of Cases Reporting Crack Use* Among MSW by Race and Hispanic Ethnicity, United States, 2019–2023</vt:lpstr>
      <vt:lpstr>Primary and Secondary Syphilis — Percentage of Cases Reporting Crack Use* Among MSM by Race and Hispanic Ethnicity, United States, 2019–2023</vt:lpstr>
      <vt:lpstr>Primary and Secondary Syphilis — Percentage of Cases Reporting Heroin Use* by Sex and Sex of Sex Partners, United States, 2019–2023</vt:lpstr>
      <vt:lpstr>Primary and Secondary Syphilis — Percentage of Cases Reporting Heroin Use* by Region, United States, 2019–2023</vt:lpstr>
      <vt:lpstr>Primary and Secondary Syphilis — Percentage of Cases Reporting Heroin Use* Among Women by Region, United States, 2019–2023</vt:lpstr>
      <vt:lpstr>Primary and Secondary Syphilis — Percentage of Cases Reporting Heroin Use* Among MSW by Region, United States, 2019–2023</vt:lpstr>
      <vt:lpstr>Primary and Secondary Syphilis — Percentage of Cases Reporting Heroin Use* Among MSM by Region, United States, 2019–2023</vt:lpstr>
      <vt:lpstr>Primary and Secondary Syphilis — Percentage of Cases Reporting Heroin Use* by Race and Hispanic Ethnicity, United States, 2019–2023</vt:lpstr>
      <vt:lpstr>Primary and Secondary Syphilis — Percentage of Cases Reporting Heroin Use* Among Women by Race and Hispanic Ethnicity, United States, 2019–2023</vt:lpstr>
      <vt:lpstr>Primary and Secondary Syphilis — Percentage of Cases Reporting Heroin Use* Among MSW by Race and Hispanic Ethnicity, United States, 2019–2023</vt:lpstr>
      <vt:lpstr>Primary and Secondary Syphilis — Percentage of Cases Reporting Heroin Use* Among MSM by Race and Hispanic Ethnicity, United States, 2019–2023</vt:lpstr>
      <vt:lpstr>Primary and Secondary Syphilis — Percentage of Cases Reporting Injection Drug Use* by Sex and Sex of Sex Partners, United States, 2019–2023</vt:lpstr>
      <vt:lpstr>Primary and Secondary Syphilis — Percentage of Cases Reporting Injection Drug Use* by Region, United States, 2019–2023</vt:lpstr>
      <vt:lpstr>Primary and Secondary Syphilis — Percentage of Cases Reporting Injection Drug Use* Among Women by Region, United States, 2019–2023</vt:lpstr>
      <vt:lpstr>Primary and Secondary Syphilis — Percentage of Cases Reporting Injection Drug Use* Among MSW by Region, United States, 2019–2023</vt:lpstr>
      <vt:lpstr>Primary and Secondary Syphilis — Percentage of Cases Reporting Injection Drug Use* Among MSM by Region, United States, 2019–2023</vt:lpstr>
      <vt:lpstr>Primary and Secondary Syphilis — Percentage of Cases Reporting Injection Drug Use* by Race and Hispanic Ethnicity, United States, 2019–2023</vt:lpstr>
      <vt:lpstr>Primary and Secondary Syphilis — Percentage of Cases Reporting Injection Drug Use* Among Women by Race and Hispanic Ethnicity, United States, 2019–2023</vt:lpstr>
      <vt:lpstr>Primary and Secondary Syphilis — Percentage of Cases Reporting Injection Drug Use* Among MSW by Race and Hispanic Ethnicity, United States, 2019–2023</vt:lpstr>
      <vt:lpstr>Primary and Secondary Syphilis — Percentage of Cases Reporting Injection Drug Use* Among MSM by Race and Hispanic Ethnicity, United States, 2019–2023</vt:lpstr>
      <vt:lpstr>Primary and Secondary Syphilis — Percentage of Cases Reporting Methamphetamine Use* by Sex and Sex of Sex Partners, United States, 2019–2023</vt:lpstr>
      <vt:lpstr>Primary and Secondary Syphilis — Percentage of Cases Reporting Methamphetamine Use* by Region, United States, 2019–2023</vt:lpstr>
      <vt:lpstr>Primary and Secondary Syphilis — Percentage of Cases Reporting Methamphetamine Use* Among Women by Region, United States, 2019–2023</vt:lpstr>
      <vt:lpstr>Primary and Secondary Syphilis — Percentage of Cases Reporting Methamphetamine Use* Among MSW by Region, United States, 2019–2023</vt:lpstr>
      <vt:lpstr>Primary and Secondary Syphilis — Percentage of Cases Reporting Methamphetamine Use* Among MSM by Region, United States, 2019–2023</vt:lpstr>
      <vt:lpstr>Primary and Secondary Syphilis — Percentage of Cases Reporting Methamphetamine Use* by Race and Hispanic Ethnicity, United States, 2019–2023</vt:lpstr>
      <vt:lpstr>Primary and Secondary Syphilis — Percentage of Cases Reporting Methamphetamine Use* Among Women by Race and Hispanic Ethnicity, United States, 2019–2023</vt:lpstr>
      <vt:lpstr>Primary and Secondary Syphilis — Percentage of Cases Reporting Methamphetamine Use* Among MSW by Race and Hispanic Ethnicity, United States, 2019–2023</vt:lpstr>
      <vt:lpstr>Primary and Secondary Syphilis — Percentage of Cases Reporting Methamphetamine Use* Among MSM by Race and Hispanic Ethnicity, United States, 2019–2023</vt:lpstr>
      <vt:lpstr>Primary and Secondary Syphilis — Percentage of Cases Reporting Selected Sexual Behaviors*, United States, 2019–2023</vt:lpstr>
      <vt:lpstr>Primary and Secondary Syphilis — Percentage of Cases Reporting Selected Sexual Behaviors* Among Women, United States, 2019–2023</vt:lpstr>
      <vt:lpstr>Primary and Secondary Syphilis — Percentage of Cases Reporting Selected Sexual Behaviors* Among MSW, United States, 2019–2023</vt:lpstr>
      <vt:lpstr>Primary and Secondary Syphilis — Percentage of Cases Reporting Selected Sexual Behaviors* Among MSM, United States, 2019–2023</vt:lpstr>
      <vt:lpstr>Primary and Secondary Syphilis — Percentage of Cases Reporting Exchange Sex for Drugs or Money* by Sex and Sex of Sex Partners, United States, 2019–2023</vt:lpstr>
      <vt:lpstr>Primary and Secondary Syphilis — Percentage of Cases Reporting Exchange Sex for Drugs or Money* by Region, United States, 2019–2023</vt:lpstr>
      <vt:lpstr>Primary and Secondary Syphilis — Percentage of Cases Reporting Exchange Sex for Drugs or Money* Among Women by Region, United States, 2019–2023</vt:lpstr>
      <vt:lpstr>Primary and Secondary Syphilis — Percentage of Cases Reporting Exchange Sex for Drugs or Money* Among MSW by Region, United States, 2019–2023</vt:lpstr>
      <vt:lpstr>Primary and Secondary Syphilis — Percentage of Cases Reporting Exchange Sex for Drugs or Money* Among MSM by Region, United States, 2019–2023</vt:lpstr>
      <vt:lpstr>Primary and Secondary Syphilis — Percentage of Cases Reporting Exchange Sex for Drugs or Money* by Race and Hispanic Ethnicity, United States, 2019–2023</vt:lpstr>
      <vt:lpstr>Primary and Secondary Syphilis — Percentage of Cases Reporting Exchange Sex for Drugs or Money* Among Women by Race and Hispanic Ethnicity, United States, 2019–2023</vt:lpstr>
      <vt:lpstr>Primary and Secondary Syphilis — Percentage of Cases Reporting Exchange Sex for Drugs or Money* Among MSW by Race and Hispanic Ethnicity, United States, 2019–2023</vt:lpstr>
      <vt:lpstr>Primary and Secondary Syphilis — Percentage of Cases Reporting Exchange Sex for Drugs or Money* Among MSM by Race and Hispanic Ethnicity, United States, 2019–2023</vt:lpstr>
      <vt:lpstr>Primary and Secondary Syphilis — Percentage of Cases Reporting Sex with Anonymous Partners* by Sex and Sex of Sex Partners, United States, 2019–2023</vt:lpstr>
      <vt:lpstr>Primary and Secondary Syphilis — Percentage of Cases Reporting Sex with Anonymous Partners* by Region, United States, 2019–2023</vt:lpstr>
      <vt:lpstr>Primary and Secondary Syphilis — Percentage of Cases Reporting Sex with Anonymous Partners* Among Women by Region, United States, 2019–2023</vt:lpstr>
      <vt:lpstr>Primary and Secondary Syphilis — Percentage of Cases Reporting Sex with Anonymous Partners* Among MSW by Region, United States, 2019–2023</vt:lpstr>
      <vt:lpstr>Primary and Secondary Syphilis — Percentage of Cases Reporting Sex with Anonymous Partners* Among MSM by Region, United States, 2019–2023</vt:lpstr>
      <vt:lpstr>Primary and Secondary Syphilis — Percentage of Cases Reporting Sex with Anonymous Partners* by Race and Hispanic Ethnicity, United States, 2019–2023</vt:lpstr>
      <vt:lpstr>Primary and Secondary Syphilis — Percentage of Cases Reporting Sex with Anonymous Partners* Among Women by Race and Hispanic Ethnicity, United States, 2019–2023</vt:lpstr>
      <vt:lpstr>Primary and Secondary Syphilis — Percentage of Cases Reporting Sex with Anonymous Partners* Among MSW by Race and Hispanic Ethnicity, United States, 2019–2023</vt:lpstr>
      <vt:lpstr>Primary and Secondary Syphilis — Percentage of Cases Reporting Sex with Anonymous Partners* Among MSM by Race and Hispanic Ethnicity, United States, 2019–2023</vt:lpstr>
      <vt:lpstr>Primary and Secondary Syphilis — Percentage of Cases Reporting Sex while Intoxicated/High on Drugs* by Sex and Sex of Sex Partners, United States, 2019–2023</vt:lpstr>
      <vt:lpstr>Primary and Secondary Syphilis — Percentage of Cases Reporting Sex while Intoxicated/High on Drugs* by Region, United States, 2019–2023</vt:lpstr>
      <vt:lpstr>Primary and Secondary Syphilis — Percentage of Cases Reporting Sex while Intoxicated/High on Drugs* Among Women by Region, United States, 2019–2023</vt:lpstr>
      <vt:lpstr>Primary and Secondary Syphilis — Percentage of Cases Reporting Sex while Intoxicated/High on Drugs* Among MSW by Region, United States, 2019–2023</vt:lpstr>
      <vt:lpstr>Primary and Secondary Syphilis — Percentage of Cases Reporting Sex while Intoxicated/High on Drugs* Among MSM by Region, United States, 2019–2023</vt:lpstr>
      <vt:lpstr>Primary and Secondary Syphilis — Percentage of Cases Reporting Sex while Intoxicated/High on Drugs* by Race and Hispanic Ethnicity, United States, 2019–2023</vt:lpstr>
      <vt:lpstr>Primary and Secondary Syphilis — Percentage of Cases Reporting Sex while Intoxicated/High on Drugs* Among Women by Race and Hispanic Ethnicity, United States, 2019–2023</vt:lpstr>
      <vt:lpstr>Primary and Secondary Syphilis — Percentage of Cases Reporting Sex while Intoxicated/High on Drugs* Among MSW by Race and Hispanic Ethnicity, United States, 2019–2023</vt:lpstr>
      <vt:lpstr>Primary and Secondary Syphilis — Percentage of Cases Reporting Sex while Intoxicated/High on Drugs* Among MSM by Race and Hispanic Ethnicity, United States, 2019–2023</vt:lpstr>
      <vt:lpstr>Primary and Secondary Syphilis — Percentage of Cases Reporting Sex with PWID* by Sex and Sex of Sex Partners, United States, 2019–2023</vt:lpstr>
      <vt:lpstr>Primary and Secondary Syphilis — Percentage of Cases Reporting Sex with PWID* by Region, United States, 2019–2023</vt:lpstr>
      <vt:lpstr>Primary and Secondary Syphilis — Percentage of Cases Reporting Sex with PWID* Among Women by Region, United States, 2019–2023</vt:lpstr>
      <vt:lpstr>Primary and Secondary Syphilis — Percentage of Cases Reporting Sex with PWID* Among MSW by Region, United States, 2019–2023</vt:lpstr>
      <vt:lpstr>Primary and Secondary Syphilis — Percentage of Cases Reporting Sex with PWID* Among MSM by Region, United States, 2019–2023</vt:lpstr>
      <vt:lpstr>Primary and Secondary Syphilis — Percentage of Cases Reporting Sex with PWID* by Race and Hispanic Ethnicity, United States, 2019–2023</vt:lpstr>
      <vt:lpstr>Primary and Secondary Syphilis — Percentage of Cases Reporting Sex with PWID* Among Women by Race and Hispanic Ethnicity, United States, 2019–2023</vt:lpstr>
      <vt:lpstr>Primary and Secondary Syphilis — Percentage of Cases Reporting Sex with PWID* Among MSW by Race and Hispanic Ethnicity, United States, 2019–2023</vt:lpstr>
      <vt:lpstr>Primary and Secondary Syphilis — Percentage of Cases Reporting Sex with PWID* Among MSM by Race and Hispanic Ethnicity, United States, 2019–2023</vt:lpstr>
      <vt:lpstr>Primary and Secondary Syphilis — Percentage of Cases Reporting Sex with MSM* Among Women, United States, 2019–2023</vt:lpstr>
      <vt:lpstr>Primary and Secondary Syphilis — Percentage of Cases Reporting Sex with MSM* Among Women by Region, United States, 2019–2023</vt:lpstr>
      <vt:lpstr>Primary and Secondary Syphilis — Percentage of Cases Reporting Sex with MSM* Among Women by Race and Hispanic Ethnicity, United States, 2019–2023</vt:lpstr>
      <vt:lpstr>Primary and Secondary Syphilis — Percentage of Cases Reporting Incarceration* by Sex and Sex of Sex Partners, United States, 2019–2023</vt:lpstr>
      <vt:lpstr>Primary and Secondary Syphilis — Percentage of Cases Reporting Incarceration* by Region, United States, 2019–2023</vt:lpstr>
      <vt:lpstr>Primary and Secondary Syphilis — Percentage of Cases Reporting Incarceration* Among Women by Region, United States, 2019–2023</vt:lpstr>
      <vt:lpstr>Primary and Secondary Syphilis — Percentage of Cases Reporting Incarceration* Among MSW by Region, United States, 2019–2023</vt:lpstr>
      <vt:lpstr>Primary and Secondary Syphilis — Percentage of Cases Reporting Incarceration* Among MSM by Region, United States, 2019–2023</vt:lpstr>
      <vt:lpstr>Primary and Secondary Syphilis — Percentage of Cases Reporting Incarceration* by Race and Hispanic Ethnicity, United States, 2019–2023</vt:lpstr>
      <vt:lpstr>Primary and Secondary Syphilis — Percentage of Cases Reporting Incarceration* Among Women by Race and Hispanic Ethnicity, United States, 2019–2023</vt:lpstr>
      <vt:lpstr>Primary and Secondary Syphilis — Percentage of Cases Reporting Incarceration* Among MSW by Race and Hispanic Ethnicity, United States, 2019–2023</vt:lpstr>
      <vt:lpstr>Primary and Secondary Syphilis — Percentage of Cases Reporting Incarceration* Among MSM by Race and Hispanic Ethnicity, United States, 2019–2023</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60</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Yashar, Elliane (CDC/NCHHSTP/DSTDP)</dc:creator>
  <cp:keywords/>
  <cp:lastModifiedBy>Elizabeth Torrone</cp:lastModifiedBy>
  <cp:revision>2</cp:revision>
  <dcterms:created xsi:type="dcterms:W3CDTF">2025-01-24T12:25:03Z</dcterms:created>
  <dcterms:modified xsi:type="dcterms:W3CDTF">2025-04-29T12:45:04Z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ContentTypeId">
    <vt:lpwstr>0x010100492EA135D25CF64DBAD3A1A74C69F504</vt:lpwstr>
  </property>
  <property fmtid="{D5CDD505-2E9C-101B-9397-08002B2CF9AE}" pid="4" name="MSIP_Label_7b94a7b8-f06c-4dfe-bdcc-9b548fd58c31_Enabled">
    <vt:lpwstr>true</vt:lpwstr>
  </property>
  <property fmtid="{D5CDD505-2E9C-101B-9397-08002B2CF9AE}" pid="5" name="MSIP_Label_7b94a7b8-f06c-4dfe-bdcc-9b548fd58c31_SetDate">
    <vt:lpwstr>2025-03-04T22:34:36Z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735979b9-d47f-4693-b343-dea63d8c64e8</vt:lpwstr>
  </property>
  <property fmtid="{D5CDD505-2E9C-101B-9397-08002B2CF9AE}" pid="10" name="MSIP_Label_7b94a7b8-f06c-4dfe-bdcc-9b548fd58c31_ContentBits">
    <vt:lpwstr>0</vt:lpwstr>
  </property>
  <property fmtid="{D5CDD505-2E9C-101B-9397-08002B2CF9AE}" pid="11" name="MediaServiceImageTags">
    <vt:lpwstr/>
  </property>
</Properties>
</file>