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30"/>
  </p:notesMasterIdLst>
  <p:handoutMasterIdLst>
    <p:handoutMasterId r:id="rId31"/>
  </p:handoutMasterIdLst>
  <p:sldIdLst>
    <p:sldId id="332" r:id="rId6"/>
    <p:sldId id="331" r:id="rId7"/>
    <p:sldId id="333" r:id="rId8"/>
    <p:sldId id="335" r:id="rId9"/>
    <p:sldId id="334" r:id="rId10"/>
    <p:sldId id="336" r:id="rId11"/>
    <p:sldId id="337" r:id="rId12"/>
    <p:sldId id="338" r:id="rId13"/>
    <p:sldId id="339" r:id="rId14"/>
    <p:sldId id="340" r:id="rId15"/>
    <p:sldId id="341" r:id="rId16"/>
    <p:sldId id="342" r:id="rId17"/>
    <p:sldId id="343" r:id="rId18"/>
    <p:sldId id="301" r:id="rId19"/>
    <p:sldId id="344" r:id="rId20"/>
    <p:sldId id="345" r:id="rId21"/>
    <p:sldId id="346" r:id="rId22"/>
    <p:sldId id="310" r:id="rId23"/>
    <p:sldId id="312" r:id="rId24"/>
    <p:sldId id="347" r:id="rId25"/>
    <p:sldId id="321" r:id="rId26"/>
    <p:sldId id="323" r:id="rId27"/>
    <p:sldId id="319" r:id="rId28"/>
    <p:sldId id="32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sa Hines" initials="LH" lastIdx="14" clrIdx="6">
    <p:extLst>
      <p:ext uri="{19B8F6BF-5375-455C-9EA6-DF929625EA0E}">
        <p15:presenceInfo xmlns:p15="http://schemas.microsoft.com/office/powerpoint/2012/main" userId="S::zvn1@cdc.gov::87e4f372-aa8d-4197-873f-d80cdf26b253" providerId="AD"/>
      </p:ext>
    </p:extLst>
  </p:cmAuthor>
  <p:cmAuthor id="1" name="Francie Lefkowitz" initials="FL" lastIdx="89" clrIdx="0">
    <p:extLst>
      <p:ext uri="{19B8F6BF-5375-455C-9EA6-DF929625EA0E}">
        <p15:presenceInfo xmlns:p15="http://schemas.microsoft.com/office/powerpoint/2012/main" userId="S::flefkowitz@brunetgarcia.com::c69a0843-96bd-4e75-b3fc-e42fcde467e3" providerId="AD"/>
      </p:ext>
    </p:extLst>
  </p:cmAuthor>
  <p:cmAuthor id="8" name="Mack, Karin (CDC/DDNID/NCIPC/DIP)" initials="MK(" lastIdx="6" clrIdx="7">
    <p:extLst>
      <p:ext uri="{19B8F6BF-5375-455C-9EA6-DF929625EA0E}">
        <p15:presenceInfo xmlns:p15="http://schemas.microsoft.com/office/powerpoint/2012/main" userId="S::kim9@cdc.gov::2281f384-dc4e-46ef-93a7-f16306acdbb3" providerId="AD"/>
      </p:ext>
    </p:extLst>
  </p:cmAuthor>
  <p:cmAuthor id="2" name="Mark, Janice (CDC/DDNID/NCIPC/DIP)" initials="MJ(" lastIdx="7" clrIdx="1">
    <p:extLst>
      <p:ext uri="{19B8F6BF-5375-455C-9EA6-DF929625EA0E}">
        <p15:presenceInfo xmlns:p15="http://schemas.microsoft.com/office/powerpoint/2012/main" userId="S::opl2@cdc.gov::7561909b-6400-4561-b1b3-bec3292580ad" providerId="AD"/>
      </p:ext>
    </p:extLst>
  </p:cmAuthor>
  <p:cmAuthor id="9" name="Qualters, Judy (CDC/DDNID/NCIPC/DIP)" initials="QJ(" lastIdx="3" clrIdx="8">
    <p:extLst>
      <p:ext uri="{19B8F6BF-5375-455C-9EA6-DF929625EA0E}">
        <p15:presenceInfo xmlns:p15="http://schemas.microsoft.com/office/powerpoint/2012/main" userId="S::jxq1@cdc.gov::35197aa8-ad38-4e23-8258-5c38b1542792" providerId="AD"/>
      </p:ext>
    </p:extLst>
  </p:cmAuthor>
  <p:cmAuthor id="3" name="Shakya, Iju (CDC/DDNID/NCIPC/DIP)" initials="SI(" lastIdx="214" clrIdx="2">
    <p:extLst>
      <p:ext uri="{19B8F6BF-5375-455C-9EA6-DF929625EA0E}">
        <p15:presenceInfo xmlns:p15="http://schemas.microsoft.com/office/powerpoint/2012/main" userId="S::ois6@cdc.gov::6e892633-c240-4e01-8203-833b30646c5d" providerId="AD"/>
      </p:ext>
    </p:extLst>
  </p:cmAuthor>
  <p:cmAuthor id="10" name="Middlebrooks, Jennifer (CDC/DDNID/NCIPC/OD)" initials="MJ(" lastIdx="4" clrIdx="9">
    <p:extLst>
      <p:ext uri="{19B8F6BF-5375-455C-9EA6-DF929625EA0E}">
        <p15:presenceInfo xmlns:p15="http://schemas.microsoft.com/office/powerpoint/2012/main" userId="S::jod5@cdc.gov::2266fec8-c9a7-44b4-9186-82e5a3f2370b" providerId="AD"/>
      </p:ext>
    </p:extLst>
  </p:cmAuthor>
  <p:cmAuthor id="4" name="Bruner, Erin (CDC/DDNID/NCIPC/DIP)" initials="BE(" lastIdx="10" clrIdx="3">
    <p:extLst>
      <p:ext uri="{19B8F6BF-5375-455C-9EA6-DF929625EA0E}">
        <p15:presenceInfo xmlns:p15="http://schemas.microsoft.com/office/powerpoint/2012/main" userId="S::idi7@cdc.gov::936ecf31-bec9-43c3-bfdc-9703a874f2eb" providerId="AD"/>
      </p:ext>
    </p:extLst>
  </p:cmAuthor>
  <p:cmAuthor id="5" name="Lee, Robin (CDC/DDNID/NCIPC/DIP)" initials="LR(" lastIdx="22" clrIdx="4">
    <p:extLst>
      <p:ext uri="{19B8F6BF-5375-455C-9EA6-DF929625EA0E}">
        <p15:presenceInfo xmlns:p15="http://schemas.microsoft.com/office/powerpoint/2012/main" userId="S::rpl5@cdc.gov::e60c4865-e0fa-4e5b-bdc6-40ccf199a189" providerId="AD"/>
      </p:ext>
    </p:extLst>
  </p:cmAuthor>
  <p:cmAuthor id="6" name="Dellinger, Ann (CDC/DDNID/NCIPC/DIP)" initials="DA(" lastIdx="5" clrIdx="5">
    <p:extLst>
      <p:ext uri="{19B8F6BF-5375-455C-9EA6-DF929625EA0E}">
        <p15:presenceInfo xmlns:p15="http://schemas.microsoft.com/office/powerpoint/2012/main" userId="S::amd1@cdc.gov::ff5d5bcd-e927-4aa3-b627-bd9cd9a9f8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05E"/>
    <a:srgbClr val="2565A6"/>
    <a:srgbClr val="19605F"/>
    <a:srgbClr val="045EAB"/>
    <a:srgbClr val="B1DBCA"/>
    <a:srgbClr val="66AF48"/>
    <a:srgbClr val="173F69"/>
    <a:srgbClr val="626563"/>
    <a:srgbClr val="13A185"/>
    <a:srgbClr val="9F1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4" autoAdjust="0"/>
    <p:restoredTop sz="86435" autoAdjust="0"/>
  </p:normalViewPr>
  <p:slideViewPr>
    <p:cSldViewPr snapToGrid="0" snapToObjects="1">
      <p:cViewPr varScale="1">
        <p:scale>
          <a:sx n="95" d="100"/>
          <a:sy n="95" d="100"/>
        </p:scale>
        <p:origin x="1584" y="78"/>
      </p:cViewPr>
      <p:guideLst/>
    </p:cSldViewPr>
  </p:slideViewPr>
  <p:outlineViewPr>
    <p:cViewPr>
      <p:scale>
        <a:sx n="33" d="100"/>
        <a:sy n="33" d="100"/>
      </p:scale>
      <p:origin x="0" y="-1318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0" d="100"/>
          <a:sy n="50"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F17403-37E3-7849-9B69-A06CEC63C85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05F6AF-D007-AF4A-B8F0-F7858BFF2F0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B8C632E-EEBA-2644-8280-4CD202CF5212}" type="datetimeFigureOut">
              <a:rPr lang="en-US" smtClean="0"/>
              <a:t>9/16/2020</a:t>
            </a:fld>
            <a:endParaRPr lang="en-US"/>
          </a:p>
        </p:txBody>
      </p:sp>
      <p:sp>
        <p:nvSpPr>
          <p:cNvPr id="4" name="Footer Placeholder 3">
            <a:extLst>
              <a:ext uri="{FF2B5EF4-FFF2-40B4-BE49-F238E27FC236}">
                <a16:creationId xmlns:a16="http://schemas.microsoft.com/office/drawing/2014/main" id="{81E35C04-43EF-FA49-AE2B-AF1A78CD901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3A624E-9AE8-6744-B379-CE3598C1D6D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19ACB0-69FE-B84C-9A17-FD68C4AD24A8}" type="slidenum">
              <a:rPr lang="en-US" smtClean="0"/>
              <a:t>‹#›</a:t>
            </a:fld>
            <a:endParaRPr lang="en-US"/>
          </a:p>
        </p:txBody>
      </p:sp>
    </p:spTree>
    <p:extLst>
      <p:ext uri="{BB962C8B-B14F-4D97-AF65-F5344CB8AC3E}">
        <p14:creationId xmlns:p14="http://schemas.microsoft.com/office/powerpoint/2010/main" val="115058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7DF4B4-0267-D74F-97A4-E3D27575C2D5}" type="datetimeFigureOut">
              <a:rPr lang="en-US" smtClean="0"/>
              <a:t>9/16/2020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56461C-794B-464F-8CA5-145BCE4B1C9D}" type="slidenum">
              <a:rPr lang="en-US" smtClean="0"/>
              <a:t>‹#›</a:t>
            </a:fld>
            <a:endParaRPr lang="en-US"/>
          </a:p>
        </p:txBody>
      </p:sp>
    </p:spTree>
    <p:extLst>
      <p:ext uri="{BB962C8B-B14F-4D97-AF65-F5344CB8AC3E}">
        <p14:creationId xmlns:p14="http://schemas.microsoft.com/office/powerpoint/2010/main" val="388032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a:t>
            </a:fld>
            <a:endParaRPr lang="en-US" dirty="0"/>
          </a:p>
        </p:txBody>
      </p:sp>
    </p:spTree>
    <p:extLst>
      <p:ext uri="{BB962C8B-B14F-4D97-AF65-F5344CB8AC3E}">
        <p14:creationId xmlns:p14="http://schemas.microsoft.com/office/powerpoint/2010/main" val="227269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If more is not done to reduce fall risks, the number of falls and fall injuries will keep increasing. By 2030, 1 in 5 Americans will be aged 65 and older, and we can anticipate 52 million falls and 12 million fall injuries.</a:t>
            </a: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10</a:t>
            </a:fld>
            <a:endParaRPr lang="en-US" dirty="0"/>
          </a:p>
        </p:txBody>
      </p:sp>
    </p:spTree>
    <p:extLst>
      <p:ext uri="{BB962C8B-B14F-4D97-AF65-F5344CB8AC3E}">
        <p14:creationId xmlns:p14="http://schemas.microsoft.com/office/powerpoint/2010/main" val="420830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Healthcare providers can play an important role in reducing fall risk among older adults and preventing devastating consequences. Many risk factors for falls are modifiable such as difficulties with gait and balance or use of medications with side effects that can lead to falls. B</a:t>
            </a:r>
            <a:r>
              <a:rPr lang="en-US" sz="1200" kern="1200" dirty="0">
                <a:solidFill>
                  <a:schemeClr val="tx1"/>
                </a:solidFill>
                <a:effectLst/>
                <a:latin typeface="+mn-lt"/>
                <a:ea typeface="+mn-ea"/>
                <a:cs typeface="+mn-cs"/>
              </a:rPr>
              <a:t>eing able to identify modifiable risk factors for falls and to intervene with appropriate evidence-based strategies can help reduce the risk of falling.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dirty="0">
                <a:effectLst/>
              </a:rPr>
              <a:t>To assist healthcare providers in doing so, CDC developed a fall prevention initiative called STEADI. STEADI is based on the American and British Geriatrics Societies’ Clinical Practice Guideline for fall prevention and designed with input from healthcare providers. </a:t>
            </a:r>
          </a:p>
          <a:p>
            <a:endParaRPr lang="en-US" sz="1200" dirty="0">
              <a:effectLst/>
            </a:endParaRPr>
          </a:p>
          <a:p>
            <a:r>
              <a:rPr lang="en-US" sz="1200" dirty="0">
                <a:effectLst/>
              </a:rPr>
              <a:t>STEADI provides tools and resources to manage fall risk in clinical practice. It is comprised of three components: Screen, Assess, and Intervene. Using STEADI, providers can screen older patients for fall risk, assess at-risk patient’s modifiable risk factors, and intervene to reduce the identified risks by using effective strategies.</a:t>
            </a:r>
            <a:endParaRPr lang="en-US" dirty="0">
              <a:effectLst/>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11</a:t>
            </a:fld>
            <a:endParaRPr lang="en-US" dirty="0"/>
          </a:p>
        </p:txBody>
      </p:sp>
    </p:spTree>
    <p:extLst>
      <p:ext uri="{BB962C8B-B14F-4D97-AF65-F5344CB8AC3E}">
        <p14:creationId xmlns:p14="http://schemas.microsoft.com/office/powerpoint/2010/main" val="143061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Integrating STEADI into clinical practice can help reduce hospitalization due to falls, avert healthcare costs, and improve the lives and independence of your older patients. </a:t>
            </a: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12</a:t>
            </a:fld>
            <a:endParaRPr lang="en-US" dirty="0"/>
          </a:p>
        </p:txBody>
      </p:sp>
    </p:spTree>
    <p:extLst>
      <p:ext uri="{BB962C8B-B14F-4D97-AF65-F5344CB8AC3E}">
        <p14:creationId xmlns:p14="http://schemas.microsoft.com/office/powerpoint/2010/main" val="191908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can integrate and practice fall prevention steps by utilizing STEADI’s wide array of tools and resources.</a:t>
            </a:r>
          </a:p>
          <a:p>
            <a:r>
              <a:rPr lang="en-US" dirty="0"/>
              <a:t>Some tools and resources for providers, include: </a:t>
            </a:r>
          </a:p>
          <a:p>
            <a:pPr marL="174708" indent="-174708">
              <a:buFont typeface="Arial" panose="020B0604020202020204" pitchFamily="34" charset="0"/>
              <a:buChar char="•"/>
            </a:pPr>
            <a:r>
              <a:rPr lang="en-US" dirty="0"/>
              <a:t>Clinical algorithm to show how providers can screen, assess, and intervene to reduce fall risk</a:t>
            </a:r>
          </a:p>
          <a:p>
            <a:pPr marL="174708" indent="-174708">
              <a:buFont typeface="Arial" panose="020B0604020202020204" pitchFamily="34" charset="0"/>
              <a:buChar char="•"/>
            </a:pPr>
            <a:r>
              <a:rPr lang="en-US" dirty="0"/>
              <a:t>Instructions on how to conduct functional assessment tests</a:t>
            </a:r>
          </a:p>
          <a:p>
            <a:pPr marL="174708" indent="-174708">
              <a:buFont typeface="Arial" panose="020B0604020202020204" pitchFamily="34" charset="0"/>
              <a:buChar char="•"/>
            </a:pPr>
            <a:r>
              <a:rPr lang="en-US" dirty="0"/>
              <a:t>Fact sheets with information on fall risk factors, medications associated with falls, etc.</a:t>
            </a:r>
          </a:p>
          <a:p>
            <a:pPr marL="174708" indent="-174708">
              <a:buFont typeface="Arial" panose="020B0604020202020204" pitchFamily="34" charset="0"/>
              <a:buChar char="•"/>
            </a:pPr>
            <a:r>
              <a:rPr lang="en-US" dirty="0"/>
              <a:t>Case studies, checklists, and online training with continuing education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13</a:t>
            </a:fld>
            <a:endParaRPr lang="en-US" dirty="0"/>
          </a:p>
        </p:txBody>
      </p:sp>
    </p:spTree>
    <p:extLst>
      <p:ext uri="{BB962C8B-B14F-4D97-AF65-F5344CB8AC3E}">
        <p14:creationId xmlns:p14="http://schemas.microsoft.com/office/powerpoint/2010/main" val="283917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STEADI also offers educational materials for patients and caregivers with actionable fall prevention steps. These materials include:</a:t>
            </a:r>
            <a:endParaRPr lang="en-US" sz="1100" dirty="0"/>
          </a:p>
          <a:p>
            <a:pPr marL="174708" indent="-174708">
              <a:buFont typeface="Arial" panose="020B0604020202020204" pitchFamily="34" charset="0"/>
              <a:buChar char="•"/>
            </a:pPr>
            <a:r>
              <a:rPr lang="en-US" sz="1100" dirty="0"/>
              <a:t>C</a:t>
            </a:r>
            <a:r>
              <a:rPr lang="en-US" dirty="0"/>
              <a:t>heck for Safety: Use to identify and eliminate fall hazards in their home</a:t>
            </a:r>
          </a:p>
          <a:p>
            <a:pPr marL="174708" indent="-174708">
              <a:buFont typeface="Arial" panose="020B0604020202020204" pitchFamily="34" charset="0"/>
              <a:buChar char="•"/>
            </a:pPr>
            <a:r>
              <a:rPr lang="en-US" dirty="0"/>
              <a:t>Family Caregivers: Includes steps to help prevent older adult falls</a:t>
            </a:r>
            <a:endParaRPr lang="en-US" sz="1100" dirty="0"/>
          </a:p>
          <a:p>
            <a:pPr marL="174708" indent="-174708">
              <a:buFont typeface="Arial" panose="020B0604020202020204" pitchFamily="34" charset="0"/>
              <a:buChar char="•"/>
            </a:pPr>
            <a:r>
              <a:rPr lang="en-US" dirty="0"/>
              <a:t>Postural Hypotension: Use to teach patients how to manage their postural hypotension</a:t>
            </a:r>
            <a:endParaRPr lang="en-US" sz="1100" dirty="0"/>
          </a:p>
          <a:p>
            <a:pPr marL="174708" indent="-174708">
              <a:buFont typeface="Arial" panose="020B0604020202020204" pitchFamily="34" charset="0"/>
              <a:buChar char="•"/>
            </a:pPr>
            <a:r>
              <a:rPr lang="en-US" dirty="0"/>
              <a:t>What You Can Do to Prevent Falls: Use to help patients learn how to reduce their chances of falling </a:t>
            </a:r>
          </a:p>
          <a:p>
            <a:pPr marL="174708" indent="-174708">
              <a:buFont typeface="Arial" panose="020B0604020202020204" pitchFamily="34" charset="0"/>
              <a:buChar char="•"/>
            </a:pPr>
            <a:r>
              <a:rPr lang="en-US" sz="1200" dirty="0"/>
              <a:t>Stay Independent: Use checklist to determine fall risk</a:t>
            </a: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14</a:t>
            </a:fld>
            <a:endParaRPr lang="en-US" dirty="0"/>
          </a:p>
        </p:txBody>
      </p:sp>
    </p:spTree>
    <p:extLst>
      <p:ext uri="{BB962C8B-B14F-4D97-AF65-F5344CB8AC3E}">
        <p14:creationId xmlns:p14="http://schemas.microsoft.com/office/powerpoint/2010/main" val="261585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steps to implementing a successful fall prevention program. CDC’s Coordinated Care Plan to Prevent Older Adult Falls suggests 12 steps to facilitate the implementation process of a STEADI-based fall prevention program. </a:t>
            </a:r>
          </a:p>
        </p:txBody>
      </p:sp>
      <p:sp>
        <p:nvSpPr>
          <p:cNvPr id="4" name="Slide Number Placeholder 3"/>
          <p:cNvSpPr>
            <a:spLocks noGrp="1"/>
          </p:cNvSpPr>
          <p:nvPr>
            <p:ph type="sldNum" sz="quarter" idx="5"/>
          </p:nvPr>
        </p:nvSpPr>
        <p:spPr/>
        <p:txBody>
          <a:bodyPr/>
          <a:lstStyle/>
          <a:p>
            <a:fld id="{F156461C-794B-464F-8CA5-145BCE4B1C9D}" type="slidenum">
              <a:rPr lang="en-US" smtClean="0"/>
              <a:t>15</a:t>
            </a:fld>
            <a:endParaRPr lang="en-US" dirty="0"/>
          </a:p>
        </p:txBody>
      </p:sp>
    </p:spTree>
    <p:extLst>
      <p:ext uri="{BB962C8B-B14F-4D97-AF65-F5344CB8AC3E}">
        <p14:creationId xmlns:p14="http://schemas.microsoft.com/office/powerpoint/2010/main" val="21284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steps to implementing a successful fall prevention program. CDC’s Coordinated Care Plan to Prevent Older Adult Falls suggests 12 steps to facilitate the implementation process of a STEADI-based fall prevention program. </a:t>
            </a:r>
          </a:p>
        </p:txBody>
      </p:sp>
      <p:sp>
        <p:nvSpPr>
          <p:cNvPr id="4" name="Slide Number Placeholder 3"/>
          <p:cNvSpPr>
            <a:spLocks noGrp="1"/>
          </p:cNvSpPr>
          <p:nvPr>
            <p:ph type="sldNum" sz="quarter" idx="5"/>
          </p:nvPr>
        </p:nvSpPr>
        <p:spPr/>
        <p:txBody>
          <a:bodyPr/>
          <a:lstStyle/>
          <a:p>
            <a:fld id="{F156461C-794B-464F-8CA5-145BCE4B1C9D}" type="slidenum">
              <a:rPr lang="en-US" smtClean="0"/>
              <a:t>16</a:t>
            </a:fld>
            <a:endParaRPr lang="en-US" dirty="0"/>
          </a:p>
        </p:txBody>
      </p:sp>
    </p:spTree>
    <p:extLst>
      <p:ext uri="{BB962C8B-B14F-4D97-AF65-F5344CB8AC3E}">
        <p14:creationId xmlns:p14="http://schemas.microsoft.com/office/powerpoint/2010/main" val="318666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encouraging to know that STEADI has been successfully integrated in several practices. Oregon Health &amp; Science University (OHSU) and the United Health Services Hospitals (UHS) are two of the first practices to implement STEADI in 2012. Their experience with implementation helped inform the 12 steps described in CDC’s Coordinated Care Plan to Prevent Older Adult Falls. Practices have the flexibility of using the 12 steps in a way that best fits their practice. Both OHSU and UHS developed their own strategies to implement STEADI (refer to publications). As a result, both practices saw </a:t>
            </a:r>
            <a:r>
              <a:rPr lang="en-US" sz="1200" kern="1200" dirty="0">
                <a:solidFill>
                  <a:srgbClr val="FF0000"/>
                </a:solidFill>
                <a:effectLst/>
                <a:latin typeface="+mn-lt"/>
                <a:ea typeface="+mn-ea"/>
                <a:cs typeface="+mn-cs"/>
              </a:rPr>
              <a:t>positive</a:t>
            </a:r>
            <a:r>
              <a:rPr lang="en-US" sz="1200" kern="1200" dirty="0">
                <a:solidFill>
                  <a:schemeClr val="tx1"/>
                </a:solidFill>
                <a:effectLst/>
                <a:latin typeface="+mn-lt"/>
                <a:ea typeface="+mn-ea"/>
                <a:cs typeface="+mn-cs"/>
              </a:rPr>
              <a:t> practice changes such as screening older adults for fall risk. For example, before implementing STEADI, providers at UHS did not routinely screen for fall risk, but within a year of implementation they screened 79% of their older patients. STEADI implementation has also led to meaningful outcomes such as lower fall-related hospitalizations. </a:t>
            </a:r>
          </a:p>
        </p:txBody>
      </p:sp>
      <p:sp>
        <p:nvSpPr>
          <p:cNvPr id="4" name="Slide Number Placeholder 3"/>
          <p:cNvSpPr>
            <a:spLocks noGrp="1"/>
          </p:cNvSpPr>
          <p:nvPr>
            <p:ph type="sldNum" sz="quarter" idx="5"/>
          </p:nvPr>
        </p:nvSpPr>
        <p:spPr/>
        <p:txBody>
          <a:bodyPr/>
          <a:lstStyle/>
          <a:p>
            <a:fld id="{F156461C-794B-464F-8CA5-145BCE4B1C9D}" type="slidenum">
              <a:rPr lang="en-US" smtClean="0"/>
              <a:t>17</a:t>
            </a:fld>
            <a:endParaRPr lang="en-US" dirty="0"/>
          </a:p>
        </p:txBody>
      </p:sp>
    </p:spTree>
    <p:extLst>
      <p:ext uri="{BB962C8B-B14F-4D97-AF65-F5344CB8AC3E}">
        <p14:creationId xmlns:p14="http://schemas.microsoft.com/office/powerpoint/2010/main" val="222611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will go over how our practice can implement a fall prevention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or describe your fall prevention goals using questions on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prepare responses specific to your practice, refer to the www.cdc.gov/steadi and CDC resources such as </a:t>
            </a:r>
            <a:r>
              <a:rPr lang="en-US" dirty="0"/>
              <a:t>Coordinated Care Plan to Prevent Older Adult Falls and </a:t>
            </a:r>
            <a:r>
              <a:rPr lang="en-US" sz="1200" kern="1200" dirty="0">
                <a:solidFill>
                  <a:schemeClr val="tx1"/>
                </a:solidFill>
                <a:effectLst/>
                <a:latin typeface="+mn-lt"/>
                <a:ea typeface="+mn-ea"/>
                <a:cs typeface="+mn-cs"/>
              </a:rPr>
              <a:t>Evaluation Guide for Older Adult Clinical Fall Prevention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18</a:t>
            </a:fld>
            <a:endParaRPr lang="en-US" dirty="0"/>
          </a:p>
        </p:txBody>
      </p:sp>
    </p:spTree>
    <p:extLst>
      <p:ext uri="{BB962C8B-B14F-4D97-AF65-F5344CB8AC3E}">
        <p14:creationId xmlns:p14="http://schemas.microsoft.com/office/powerpoint/2010/main" val="752685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19</a:t>
            </a:fld>
            <a:endParaRPr lang="en-US" dirty="0"/>
          </a:p>
        </p:txBody>
      </p:sp>
    </p:spTree>
    <p:extLst>
      <p:ext uri="{BB962C8B-B14F-4D97-AF65-F5344CB8AC3E}">
        <p14:creationId xmlns:p14="http://schemas.microsoft.com/office/powerpoint/2010/main" val="126035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70C0"/>
              </a:solidFill>
            </a:endParaRPr>
          </a:p>
        </p:txBody>
      </p:sp>
      <p:sp>
        <p:nvSpPr>
          <p:cNvPr id="4" name="Slide Number Placeholder 3"/>
          <p:cNvSpPr>
            <a:spLocks noGrp="1"/>
          </p:cNvSpPr>
          <p:nvPr>
            <p:ph type="sldNum" sz="quarter" idx="5"/>
          </p:nvPr>
        </p:nvSpPr>
        <p:spPr/>
        <p:txBody>
          <a:bodyPr/>
          <a:lstStyle/>
          <a:p>
            <a:fld id="{F156461C-794B-464F-8CA5-145BCE4B1C9D}" type="slidenum">
              <a:rPr lang="en-US" smtClean="0"/>
              <a:t>2</a:t>
            </a:fld>
            <a:endParaRPr lang="en-US" dirty="0"/>
          </a:p>
        </p:txBody>
      </p:sp>
    </p:spTree>
    <p:extLst>
      <p:ext uri="{BB962C8B-B14F-4D97-AF65-F5344CB8AC3E}">
        <p14:creationId xmlns:p14="http://schemas.microsoft.com/office/powerpoint/2010/main" val="189052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20</a:t>
            </a:fld>
            <a:endParaRPr lang="en-US" dirty="0"/>
          </a:p>
        </p:txBody>
      </p:sp>
    </p:spTree>
    <p:extLst>
      <p:ext uri="{BB962C8B-B14F-4D97-AF65-F5344CB8AC3E}">
        <p14:creationId xmlns:p14="http://schemas.microsoft.com/office/powerpoint/2010/main" val="18096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21</a:t>
            </a:fld>
            <a:endParaRPr lang="en-US"/>
          </a:p>
        </p:txBody>
      </p:sp>
    </p:spTree>
    <p:extLst>
      <p:ext uri="{BB962C8B-B14F-4D97-AF65-F5344CB8AC3E}">
        <p14:creationId xmlns:p14="http://schemas.microsoft.com/office/powerpoint/2010/main" val="1489496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22</a:t>
            </a:fld>
            <a:endParaRPr lang="en-US"/>
          </a:p>
        </p:txBody>
      </p:sp>
    </p:spTree>
    <p:extLst>
      <p:ext uri="{BB962C8B-B14F-4D97-AF65-F5344CB8AC3E}">
        <p14:creationId xmlns:p14="http://schemas.microsoft.com/office/powerpoint/2010/main" val="2671422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23</a:t>
            </a:fld>
            <a:endParaRPr lang="en-US"/>
          </a:p>
        </p:txBody>
      </p:sp>
    </p:spTree>
    <p:extLst>
      <p:ext uri="{BB962C8B-B14F-4D97-AF65-F5344CB8AC3E}">
        <p14:creationId xmlns:p14="http://schemas.microsoft.com/office/powerpoint/2010/main" val="2524263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24</a:t>
            </a:fld>
            <a:endParaRPr lang="en-US"/>
          </a:p>
        </p:txBody>
      </p:sp>
    </p:spTree>
    <p:extLst>
      <p:ext uri="{BB962C8B-B14F-4D97-AF65-F5344CB8AC3E}">
        <p14:creationId xmlns:p14="http://schemas.microsoft.com/office/powerpoint/2010/main" val="318752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3</a:t>
            </a:fld>
            <a:endParaRPr lang="en-US" dirty="0"/>
          </a:p>
        </p:txBody>
      </p:sp>
    </p:spTree>
    <p:extLst>
      <p:ext uri="{BB962C8B-B14F-4D97-AF65-F5344CB8AC3E}">
        <p14:creationId xmlns:p14="http://schemas.microsoft.com/office/powerpoint/2010/main" val="96776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your audience about their experiences with falls among older adults living in the community. We define older adults as anyone aged 65 years and over. </a:t>
            </a: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4</a:t>
            </a:fld>
            <a:endParaRPr lang="en-US" dirty="0"/>
          </a:p>
        </p:txBody>
      </p:sp>
    </p:spTree>
    <p:extLst>
      <p:ext uri="{BB962C8B-B14F-4D97-AF65-F5344CB8AC3E}">
        <p14:creationId xmlns:p14="http://schemas.microsoft.com/office/powerpoint/2010/main" val="82485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Unintentional injuries are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leading cause of death among older adults. Falls are the number one cause of those unintentional injury deaths.  </a:t>
            </a:r>
          </a:p>
        </p:txBody>
      </p:sp>
      <p:sp>
        <p:nvSpPr>
          <p:cNvPr id="4" name="Slide Number Placeholder 3"/>
          <p:cNvSpPr>
            <a:spLocks noGrp="1"/>
          </p:cNvSpPr>
          <p:nvPr>
            <p:ph type="sldNum" sz="quarter" idx="5"/>
          </p:nvPr>
        </p:nvSpPr>
        <p:spPr/>
        <p:txBody>
          <a:bodyPr/>
          <a:lstStyle/>
          <a:p>
            <a:fld id="{F156461C-794B-464F-8CA5-145BCE4B1C9D}" type="slidenum">
              <a:rPr lang="en-US" smtClean="0"/>
              <a:t>5</a:t>
            </a:fld>
            <a:endParaRPr lang="en-US" dirty="0"/>
          </a:p>
        </p:txBody>
      </p:sp>
    </p:spTree>
    <p:extLst>
      <p:ext uri="{BB962C8B-B14F-4D97-AF65-F5344CB8AC3E}">
        <p14:creationId xmlns:p14="http://schemas.microsoft.com/office/powerpoint/2010/main" val="289980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Every second an older adult falls. This adds up to approximately 36 million falls every year. Of those who fall, more than 8 million older adults are injured. These falls and fall injuries lead to about 3 million emergency department visits, more than 950,000 hospitalizations, and more than 32,000 deaths every year.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6</a:t>
            </a:fld>
            <a:endParaRPr lang="en-US" dirty="0"/>
          </a:p>
        </p:txBody>
      </p:sp>
    </p:spTree>
    <p:extLst>
      <p:ext uri="{BB962C8B-B14F-4D97-AF65-F5344CB8AC3E}">
        <p14:creationId xmlns:p14="http://schemas.microsoft.com/office/powerpoint/2010/main" val="346029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Consequences of falls can be serious. Falls can result in debilitating injuries such as hip fractures and traumatic brain injury, loss of independence, and even deaths. Fall death rates have increased about 30% between 2009 and 2018 independent of how the population is aging.</a:t>
            </a:r>
            <a:r>
              <a:rPr lang="en-US" sz="1200"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7</a:t>
            </a:fld>
            <a:endParaRPr lang="en-US" dirty="0"/>
          </a:p>
        </p:txBody>
      </p:sp>
    </p:spTree>
    <p:extLst>
      <p:ext uri="{BB962C8B-B14F-4D97-AF65-F5344CB8AC3E}">
        <p14:creationId xmlns:p14="http://schemas.microsoft.com/office/powerpoint/2010/main" val="129385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Falls can also be expensive. Overall in the United States, $50 billion is spent on falls every year. Programs, like Medicare and Medicaid, pay for more than 75% of these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8</a:t>
            </a:fld>
            <a:endParaRPr lang="en-US" dirty="0"/>
          </a:p>
        </p:txBody>
      </p:sp>
    </p:spTree>
    <p:extLst>
      <p:ext uri="{BB962C8B-B14F-4D97-AF65-F5344CB8AC3E}">
        <p14:creationId xmlns:p14="http://schemas.microsoft.com/office/powerpoint/2010/main" val="127071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Injuries due to falls could result in hospitalizations costing an average of $30,000. Such injuries can also lead to hospital readmissions, which can further drive up the healthcare and personal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 shows that expenses due to falls vary by type of healthcare service. The category of home health services, long-term care facilities, and other medical products (durable and nondurable) has the highest spending attributable to older adult falls. Falls accounted for about 12% of this category’s expenses, which amounts to $29 billion in spending. Similarly, falls accounted for about 6% of physician and other provider spending, 4% of hospital, 2% of prescription drugs, and 2% of dental spending.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a:p>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F156461C-794B-464F-8CA5-145BCE4B1C9D}" type="slidenum">
              <a:rPr lang="en-US" smtClean="0"/>
              <a:t>9</a:t>
            </a:fld>
            <a:endParaRPr lang="en-US" dirty="0"/>
          </a:p>
        </p:txBody>
      </p:sp>
    </p:spTree>
    <p:extLst>
      <p:ext uri="{BB962C8B-B14F-4D97-AF65-F5344CB8AC3E}">
        <p14:creationId xmlns:p14="http://schemas.microsoft.com/office/powerpoint/2010/main" val="416011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applewebdata://B934680A-E4CB-494D-92A2-481D2615489D/#_ENREF_2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ster Title Slide">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6A93FD5F-C2B9-364B-8A84-933D3596C538}"/>
              </a:ext>
            </a:extLst>
          </p:cNvPr>
          <p:cNvSpPr/>
          <p:nvPr userDrawn="1"/>
        </p:nvSpPr>
        <p:spPr>
          <a:xfrm rot="5400000">
            <a:off x="0" y="-20864"/>
            <a:ext cx="4641574" cy="4641574"/>
          </a:xfrm>
          <a:prstGeom prst="rtTriangle">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265404" y="2675911"/>
            <a:ext cx="6194855" cy="1092907"/>
          </a:xfrm>
        </p:spPr>
        <p:txBody>
          <a:bodyPr anchor="b">
            <a:noAutofit/>
          </a:bodyPr>
          <a:lstStyle>
            <a:lvl1pPr algn="l">
              <a:defRPr sz="4000" b="1">
                <a:solidFill>
                  <a:srgbClr val="19605F"/>
                </a:solidFill>
                <a:latin typeface="Arial" charset="0"/>
                <a:ea typeface="Arial" charset="0"/>
                <a:cs typeface="Arial"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265404" y="3965134"/>
            <a:ext cx="6194855" cy="727182"/>
          </a:xfrm>
        </p:spPr>
        <p:txBody>
          <a:bodyPr>
            <a:normAutofit/>
          </a:bodyPr>
          <a:lstStyle>
            <a:lvl1pPr marL="0" indent="0" algn="l">
              <a:buNone/>
              <a:defRPr sz="2000">
                <a:solidFill>
                  <a:srgbClr val="1BB9E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Right Triangle 6"/>
          <p:cNvSpPr/>
          <p:nvPr userDrawn="1"/>
        </p:nvSpPr>
        <p:spPr>
          <a:xfrm rot="5400000">
            <a:off x="-21191" y="327"/>
            <a:ext cx="3887840" cy="3845458"/>
          </a:xfrm>
          <a:prstGeom prst="rtTriangle">
            <a:avLst/>
          </a:prstGeom>
          <a:solidFill>
            <a:srgbClr val="22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94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8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py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581D94-7A98-4952-8810-E2FFBBEF1956}"/>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Rectangle 3">
            <a:extLst>
              <a:ext uri="{FF2B5EF4-FFF2-40B4-BE49-F238E27FC236}">
                <a16:creationId xmlns:a16="http://schemas.microsoft.com/office/drawing/2014/main" id="{080D6E76-8204-47E7-8AB2-A92CD3C15608}"/>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itle 2">
            <a:extLst>
              <a:ext uri="{FF2B5EF4-FFF2-40B4-BE49-F238E27FC236}">
                <a16:creationId xmlns:a16="http://schemas.microsoft.com/office/drawing/2014/main" id="{05F75545-16E4-4B65-BB36-FC771C58C7BA}"/>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56C46DA3-3FF4-41B7-87F5-4266ACFFE36D}"/>
              </a:ext>
            </a:extLst>
          </p:cNvPr>
          <p:cNvSpPr>
            <a:spLocks noGrp="1"/>
          </p:cNvSpPr>
          <p:nvPr>
            <p:ph sz="quarter" idx="10"/>
          </p:nvPr>
        </p:nvSpPr>
        <p:spPr>
          <a:xfrm>
            <a:off x="318351" y="1079500"/>
            <a:ext cx="1737513" cy="295275"/>
          </a:xfrm>
        </p:spPr>
        <p:txBody>
          <a:bodyPr>
            <a:noAutofit/>
          </a:bodyPr>
          <a:lstStyle>
            <a:lvl1pPr marL="0" indent="0">
              <a:buNone/>
              <a:defRPr sz="1400"/>
            </a:lvl1pPr>
            <a:lvl2pPr marL="342900" indent="0">
              <a:buNone/>
              <a:defRPr sz="1200"/>
            </a:lvl2pPr>
            <a:lvl3pPr marL="685800" indent="0">
              <a:buNone/>
              <a:defRPr sz="1100"/>
            </a:lvl3pPr>
            <a:lvl4pPr marL="1028700" indent="0">
              <a:buNone/>
              <a:defRPr sz="1050"/>
            </a:lvl4pPr>
            <a:lvl5pPr marL="1371600" indent="0">
              <a:buNone/>
              <a:defRPr sz="1000"/>
            </a:lvl5pPr>
          </a:lstStyle>
          <a:p>
            <a:pPr lvl="0"/>
            <a:endParaRPr lang="en-US" dirty="0"/>
          </a:p>
        </p:txBody>
      </p:sp>
      <p:sp>
        <p:nvSpPr>
          <p:cNvPr id="9" name="Content Placeholder 8">
            <a:extLst>
              <a:ext uri="{FF2B5EF4-FFF2-40B4-BE49-F238E27FC236}">
                <a16:creationId xmlns:a16="http://schemas.microsoft.com/office/drawing/2014/main" id="{9E8EDC7E-6D5F-4A12-A5F6-5D9EDD55141C}"/>
              </a:ext>
            </a:extLst>
          </p:cNvPr>
          <p:cNvSpPr>
            <a:spLocks noGrp="1"/>
          </p:cNvSpPr>
          <p:nvPr>
            <p:ph sz="quarter" idx="11"/>
          </p:nvPr>
        </p:nvSpPr>
        <p:spPr>
          <a:xfrm>
            <a:off x="319088" y="1497109"/>
            <a:ext cx="8709025" cy="809625"/>
          </a:xfrm>
        </p:spPr>
        <p:txBody>
          <a:bodyPr>
            <a:noAutofit/>
          </a:bodyPr>
          <a:lstStyle>
            <a:lvl1pPr marL="342900" indent="-342900">
              <a:buClr>
                <a:schemeClr val="tx1"/>
              </a:buClr>
              <a:buFont typeface="+mj-lt"/>
              <a:buAutoNum type="arabicPeriod"/>
              <a:defRPr sz="1400" b="0"/>
            </a:lvl1pPr>
            <a:lvl2pPr marL="685800" indent="-342900">
              <a:buClr>
                <a:schemeClr val="tx1"/>
              </a:buClr>
              <a:buFont typeface="+mj-lt"/>
              <a:buAutoNum type="arabicPeriod"/>
              <a:defRPr sz="1400" b="0"/>
            </a:lvl2pPr>
            <a:lvl3pPr marL="1028700" indent="-342900">
              <a:buClr>
                <a:schemeClr val="tx1"/>
              </a:buClr>
              <a:buFont typeface="+mj-lt"/>
              <a:buAutoNum type="arabicPeriod"/>
              <a:defRPr sz="1400" b="0"/>
            </a:lvl3pPr>
            <a:lvl4pPr marL="1257300" indent="-228600">
              <a:buClr>
                <a:schemeClr val="tx1"/>
              </a:buClr>
              <a:buFont typeface="+mj-lt"/>
              <a:buAutoNum type="arabicPeriod"/>
              <a:defRPr sz="1400" b="0"/>
            </a:lvl4pPr>
            <a:lvl5pPr marL="1600200" indent="-228600">
              <a:buClr>
                <a:schemeClr val="tx1"/>
              </a:buClr>
              <a:buFont typeface="+mj-lt"/>
              <a:buAutoNum type="arabicPeriod"/>
              <a:defRPr sz="1400" b="0"/>
            </a:lvl5pPr>
          </a:lstStyle>
          <a:p>
            <a:pPr lvl="0"/>
            <a:endParaRPr lang="en-US" dirty="0"/>
          </a:p>
        </p:txBody>
      </p:sp>
      <p:sp>
        <p:nvSpPr>
          <p:cNvPr id="10" name="Content Placeholder 6">
            <a:extLst>
              <a:ext uri="{FF2B5EF4-FFF2-40B4-BE49-F238E27FC236}">
                <a16:creationId xmlns:a16="http://schemas.microsoft.com/office/drawing/2014/main" id="{50573065-371B-4518-81C1-FDB1576E9B99}"/>
              </a:ext>
            </a:extLst>
          </p:cNvPr>
          <p:cNvSpPr>
            <a:spLocks noGrp="1"/>
          </p:cNvSpPr>
          <p:nvPr>
            <p:ph sz="quarter" idx="12"/>
          </p:nvPr>
        </p:nvSpPr>
        <p:spPr>
          <a:xfrm>
            <a:off x="312213" y="2412031"/>
            <a:ext cx="1737513" cy="295275"/>
          </a:xfrm>
        </p:spPr>
        <p:txBody>
          <a:bodyPr>
            <a:noAutofit/>
          </a:bodyPr>
          <a:lstStyle>
            <a:lvl1pPr marL="0" indent="0">
              <a:buNone/>
              <a:defRPr sz="1400"/>
            </a:lvl1pPr>
            <a:lvl2pPr marL="342900" indent="0">
              <a:buNone/>
              <a:defRPr sz="1200"/>
            </a:lvl2pPr>
            <a:lvl3pPr marL="685800" indent="0">
              <a:buNone/>
              <a:defRPr sz="1100"/>
            </a:lvl3pPr>
            <a:lvl4pPr marL="1028700" indent="0">
              <a:buNone/>
              <a:defRPr sz="1050"/>
            </a:lvl4pPr>
            <a:lvl5pPr marL="1371600" indent="0">
              <a:buNone/>
              <a:defRPr sz="1000"/>
            </a:lvl5pPr>
          </a:lstStyle>
          <a:p>
            <a:pPr lvl="0"/>
            <a:endParaRPr lang="en-US" dirty="0"/>
          </a:p>
        </p:txBody>
      </p:sp>
      <p:sp>
        <p:nvSpPr>
          <p:cNvPr id="12" name="Content Placeholder 11">
            <a:extLst>
              <a:ext uri="{FF2B5EF4-FFF2-40B4-BE49-F238E27FC236}">
                <a16:creationId xmlns:a16="http://schemas.microsoft.com/office/drawing/2014/main" id="{2F7F17F9-B3FF-4FA1-BFDE-285234E7B8AE}"/>
              </a:ext>
            </a:extLst>
          </p:cNvPr>
          <p:cNvSpPr>
            <a:spLocks noGrp="1"/>
          </p:cNvSpPr>
          <p:nvPr>
            <p:ph sz="quarter" idx="13"/>
          </p:nvPr>
        </p:nvSpPr>
        <p:spPr>
          <a:xfrm>
            <a:off x="318875" y="2846910"/>
            <a:ext cx="8715375" cy="1847850"/>
          </a:xfrm>
        </p:spPr>
        <p:txBody>
          <a:bodyPr>
            <a:noAutofit/>
          </a:bodyPr>
          <a:lstStyle>
            <a:lvl1pPr marL="342900" indent="-342900">
              <a:buClr>
                <a:schemeClr val="tx1"/>
              </a:buClr>
              <a:buFont typeface="+mj-lt"/>
              <a:buAutoNum type="arabicPeriod"/>
              <a:defRPr sz="1400" b="0"/>
            </a:lvl1pPr>
            <a:lvl2pPr marL="685800" indent="-342900">
              <a:buClr>
                <a:schemeClr val="tx1"/>
              </a:buClr>
              <a:buFont typeface="+mj-lt"/>
              <a:buAutoNum type="arabicPeriod"/>
              <a:defRPr sz="1400" b="0"/>
            </a:lvl2pPr>
            <a:lvl3pPr marL="1028700" indent="-342900">
              <a:buClr>
                <a:schemeClr val="tx1"/>
              </a:buClr>
              <a:buFont typeface="+mj-lt"/>
              <a:buAutoNum type="arabicPeriod"/>
              <a:defRPr sz="1400" b="0"/>
            </a:lvl3pPr>
            <a:lvl4pPr marL="1257300" indent="-228600">
              <a:buClr>
                <a:schemeClr val="tx1"/>
              </a:buClr>
              <a:buFont typeface="+mj-lt"/>
              <a:buAutoNum type="arabicPeriod"/>
              <a:defRPr sz="1400" b="0"/>
            </a:lvl4pPr>
            <a:lvl5pPr marL="1600200" indent="-228600">
              <a:buClr>
                <a:schemeClr val="tx1"/>
              </a:buClr>
              <a:buFont typeface="+mj-lt"/>
              <a:buAutoNum type="arabicPeriod"/>
              <a:defRPr sz="1400" b="0"/>
            </a:lvl5pPr>
          </a:lstStyle>
          <a:p>
            <a:pPr lvl="0"/>
            <a:endParaRPr lang="en-US" dirty="0"/>
          </a:p>
        </p:txBody>
      </p:sp>
    </p:spTree>
    <p:extLst>
      <p:ext uri="{BB962C8B-B14F-4D97-AF65-F5344CB8AC3E}">
        <p14:creationId xmlns:p14="http://schemas.microsoft.com/office/powerpoint/2010/main" val="347259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py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581D94-7A98-4952-8810-E2FFBBEF1956}"/>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Rectangle 3">
            <a:extLst>
              <a:ext uri="{FF2B5EF4-FFF2-40B4-BE49-F238E27FC236}">
                <a16:creationId xmlns:a16="http://schemas.microsoft.com/office/drawing/2014/main" id="{080D6E76-8204-47E7-8AB2-A92CD3C15608}"/>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itle 2">
            <a:extLst>
              <a:ext uri="{FF2B5EF4-FFF2-40B4-BE49-F238E27FC236}">
                <a16:creationId xmlns:a16="http://schemas.microsoft.com/office/drawing/2014/main" id="{05F75545-16E4-4B65-BB36-FC771C58C7BA}"/>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56C46DA3-3FF4-41B7-87F5-4266ACFFE36D}"/>
              </a:ext>
            </a:extLst>
          </p:cNvPr>
          <p:cNvSpPr>
            <a:spLocks noGrp="1"/>
          </p:cNvSpPr>
          <p:nvPr>
            <p:ph sz="quarter" idx="10"/>
          </p:nvPr>
        </p:nvSpPr>
        <p:spPr>
          <a:xfrm>
            <a:off x="318351" y="1079500"/>
            <a:ext cx="1737513" cy="295275"/>
          </a:xfrm>
        </p:spPr>
        <p:txBody>
          <a:bodyPr>
            <a:noAutofit/>
          </a:bodyPr>
          <a:lstStyle>
            <a:lvl1pPr marL="0" indent="0">
              <a:buNone/>
              <a:defRPr sz="1400"/>
            </a:lvl1pPr>
            <a:lvl2pPr marL="342900" indent="0">
              <a:buNone/>
              <a:defRPr sz="1200"/>
            </a:lvl2pPr>
            <a:lvl3pPr marL="685800" indent="0">
              <a:buNone/>
              <a:defRPr sz="1100"/>
            </a:lvl3pPr>
            <a:lvl4pPr marL="1028700" indent="0">
              <a:buNone/>
              <a:defRPr sz="1050"/>
            </a:lvl4pPr>
            <a:lvl5pPr marL="1371600" indent="0">
              <a:buNone/>
              <a:defRPr sz="1000"/>
            </a:lvl5pPr>
          </a:lstStyle>
          <a:p>
            <a:pPr lvl="0"/>
            <a:endParaRPr lang="en-US" dirty="0"/>
          </a:p>
        </p:txBody>
      </p:sp>
      <p:sp>
        <p:nvSpPr>
          <p:cNvPr id="9" name="Content Placeholder 8">
            <a:extLst>
              <a:ext uri="{FF2B5EF4-FFF2-40B4-BE49-F238E27FC236}">
                <a16:creationId xmlns:a16="http://schemas.microsoft.com/office/drawing/2014/main" id="{9E8EDC7E-6D5F-4A12-A5F6-5D9EDD55141C}"/>
              </a:ext>
            </a:extLst>
          </p:cNvPr>
          <p:cNvSpPr>
            <a:spLocks noGrp="1"/>
          </p:cNvSpPr>
          <p:nvPr>
            <p:ph sz="quarter" idx="11"/>
          </p:nvPr>
        </p:nvSpPr>
        <p:spPr>
          <a:xfrm>
            <a:off x="319088" y="1497109"/>
            <a:ext cx="8709025" cy="809625"/>
          </a:xfrm>
        </p:spPr>
        <p:txBody>
          <a:bodyPr>
            <a:noAutofit/>
          </a:bodyPr>
          <a:lstStyle>
            <a:lvl1pPr marL="342900" indent="-342900">
              <a:buClr>
                <a:schemeClr val="tx1"/>
              </a:buClr>
              <a:buFont typeface="+mj-lt"/>
              <a:buAutoNum type="arabicPeriod"/>
              <a:defRPr sz="1400" b="0"/>
            </a:lvl1pPr>
            <a:lvl2pPr marL="685800" indent="-342900">
              <a:buClr>
                <a:schemeClr val="tx1"/>
              </a:buClr>
              <a:buFont typeface="+mj-lt"/>
              <a:buAutoNum type="arabicPeriod"/>
              <a:defRPr sz="1400" b="0"/>
            </a:lvl2pPr>
            <a:lvl3pPr marL="1028700" indent="-342900">
              <a:buClr>
                <a:schemeClr val="tx1"/>
              </a:buClr>
              <a:buFont typeface="+mj-lt"/>
              <a:buAutoNum type="arabicPeriod"/>
              <a:defRPr sz="1400" b="0"/>
            </a:lvl3pPr>
            <a:lvl4pPr marL="1257300" indent="-228600">
              <a:buClr>
                <a:schemeClr val="tx1"/>
              </a:buClr>
              <a:buFont typeface="+mj-lt"/>
              <a:buAutoNum type="arabicPeriod"/>
              <a:defRPr sz="1400" b="0"/>
            </a:lvl4pPr>
            <a:lvl5pPr marL="1600200" indent="-228600">
              <a:buClr>
                <a:schemeClr val="tx1"/>
              </a:buClr>
              <a:buFont typeface="+mj-lt"/>
              <a:buAutoNum type="arabicPeriod"/>
              <a:defRPr sz="1400" b="0"/>
            </a:lvl5pPr>
          </a:lstStyle>
          <a:p>
            <a:pPr lvl="0"/>
            <a:endParaRPr lang="en-US" dirty="0"/>
          </a:p>
        </p:txBody>
      </p:sp>
      <p:sp>
        <p:nvSpPr>
          <p:cNvPr id="10" name="Content Placeholder 6">
            <a:extLst>
              <a:ext uri="{FF2B5EF4-FFF2-40B4-BE49-F238E27FC236}">
                <a16:creationId xmlns:a16="http://schemas.microsoft.com/office/drawing/2014/main" id="{50573065-371B-4518-81C1-FDB1576E9B99}"/>
              </a:ext>
            </a:extLst>
          </p:cNvPr>
          <p:cNvSpPr>
            <a:spLocks noGrp="1"/>
          </p:cNvSpPr>
          <p:nvPr>
            <p:ph sz="quarter" idx="12"/>
          </p:nvPr>
        </p:nvSpPr>
        <p:spPr>
          <a:xfrm>
            <a:off x="312213" y="2412031"/>
            <a:ext cx="1737513" cy="295275"/>
          </a:xfrm>
        </p:spPr>
        <p:txBody>
          <a:bodyPr>
            <a:noAutofit/>
          </a:bodyPr>
          <a:lstStyle>
            <a:lvl1pPr marL="0" indent="0">
              <a:buNone/>
              <a:defRPr sz="1400"/>
            </a:lvl1pPr>
            <a:lvl2pPr marL="342900" indent="0">
              <a:buNone/>
              <a:defRPr sz="1200"/>
            </a:lvl2pPr>
            <a:lvl3pPr marL="685800" indent="0">
              <a:buNone/>
              <a:defRPr sz="1100"/>
            </a:lvl3pPr>
            <a:lvl4pPr marL="1028700" indent="0">
              <a:buNone/>
              <a:defRPr sz="1050"/>
            </a:lvl4pPr>
            <a:lvl5pPr marL="1371600" indent="0">
              <a:buNone/>
              <a:defRPr sz="1000"/>
            </a:lvl5pPr>
          </a:lstStyle>
          <a:p>
            <a:pPr lvl="0"/>
            <a:endParaRPr lang="en-US" dirty="0"/>
          </a:p>
        </p:txBody>
      </p:sp>
      <p:sp>
        <p:nvSpPr>
          <p:cNvPr id="12" name="Content Placeholder 11">
            <a:extLst>
              <a:ext uri="{FF2B5EF4-FFF2-40B4-BE49-F238E27FC236}">
                <a16:creationId xmlns:a16="http://schemas.microsoft.com/office/drawing/2014/main" id="{2F7F17F9-B3FF-4FA1-BFDE-285234E7B8AE}"/>
              </a:ext>
            </a:extLst>
          </p:cNvPr>
          <p:cNvSpPr>
            <a:spLocks noGrp="1"/>
          </p:cNvSpPr>
          <p:nvPr>
            <p:ph sz="quarter" idx="13"/>
          </p:nvPr>
        </p:nvSpPr>
        <p:spPr>
          <a:xfrm>
            <a:off x="318875" y="2846910"/>
            <a:ext cx="8715375" cy="1847850"/>
          </a:xfrm>
        </p:spPr>
        <p:txBody>
          <a:bodyPr>
            <a:noAutofit/>
          </a:bodyPr>
          <a:lstStyle>
            <a:lvl1pPr marL="342900" indent="-342900">
              <a:buClr>
                <a:schemeClr val="tx1"/>
              </a:buClr>
              <a:buFont typeface="+mj-lt"/>
              <a:buAutoNum type="arabicPeriod"/>
              <a:defRPr sz="1400" b="0"/>
            </a:lvl1pPr>
            <a:lvl2pPr marL="685800" indent="-342900">
              <a:buClr>
                <a:schemeClr val="tx1"/>
              </a:buClr>
              <a:buFont typeface="+mj-lt"/>
              <a:buAutoNum type="arabicPeriod"/>
              <a:defRPr sz="1400" b="0"/>
            </a:lvl2pPr>
            <a:lvl3pPr marL="1028700" indent="-342900">
              <a:buClr>
                <a:schemeClr val="tx1"/>
              </a:buClr>
              <a:buFont typeface="+mj-lt"/>
              <a:buAutoNum type="arabicPeriod"/>
              <a:defRPr sz="1400" b="0"/>
            </a:lvl3pPr>
            <a:lvl4pPr marL="1257300" indent="-228600">
              <a:buClr>
                <a:schemeClr val="tx1"/>
              </a:buClr>
              <a:buFont typeface="+mj-lt"/>
              <a:buAutoNum type="arabicPeriod"/>
              <a:defRPr sz="1400" b="0"/>
            </a:lvl4pPr>
            <a:lvl5pPr marL="1600200" indent="-228600">
              <a:buClr>
                <a:schemeClr val="tx1"/>
              </a:buClr>
              <a:buFont typeface="+mj-lt"/>
              <a:buAutoNum type="arabicPeriod"/>
              <a:defRPr sz="1400" b="0"/>
            </a:lvl5pPr>
          </a:lstStyle>
          <a:p>
            <a:pPr lvl="0"/>
            <a:endParaRPr lang="en-US" dirty="0"/>
          </a:p>
        </p:txBody>
      </p:sp>
      <p:sp>
        <p:nvSpPr>
          <p:cNvPr id="11" name="Content Placeholder 11">
            <a:extLst>
              <a:ext uri="{FF2B5EF4-FFF2-40B4-BE49-F238E27FC236}">
                <a16:creationId xmlns:a16="http://schemas.microsoft.com/office/drawing/2014/main" id="{3C17A44F-9AB4-4B44-B815-D947D2EC0A36}"/>
              </a:ext>
            </a:extLst>
          </p:cNvPr>
          <p:cNvSpPr>
            <a:spLocks noGrp="1"/>
          </p:cNvSpPr>
          <p:nvPr>
            <p:ph sz="quarter" idx="14"/>
          </p:nvPr>
        </p:nvSpPr>
        <p:spPr>
          <a:xfrm>
            <a:off x="318351" y="4809999"/>
            <a:ext cx="8715375" cy="1847850"/>
          </a:xfrm>
        </p:spPr>
        <p:txBody>
          <a:bodyPr>
            <a:noAutofit/>
          </a:bodyPr>
          <a:lstStyle>
            <a:lvl1pPr marL="342900" indent="-342900">
              <a:buClr>
                <a:schemeClr val="tx1"/>
              </a:buClr>
              <a:buFont typeface="+mj-lt"/>
              <a:buAutoNum type="arabicPeriod"/>
              <a:defRPr sz="1400" b="0"/>
            </a:lvl1pPr>
            <a:lvl2pPr marL="685800" indent="-342900">
              <a:buClr>
                <a:schemeClr val="tx1"/>
              </a:buClr>
              <a:buFont typeface="+mj-lt"/>
              <a:buAutoNum type="arabicPeriod"/>
              <a:defRPr sz="1400" b="0"/>
            </a:lvl2pPr>
            <a:lvl3pPr marL="1028700" indent="-342900">
              <a:buClr>
                <a:schemeClr val="tx1"/>
              </a:buClr>
              <a:buFont typeface="+mj-lt"/>
              <a:buAutoNum type="arabicPeriod"/>
              <a:defRPr sz="1400" b="0"/>
            </a:lvl3pPr>
            <a:lvl4pPr marL="1257300" indent="-228600">
              <a:buClr>
                <a:schemeClr val="tx1"/>
              </a:buClr>
              <a:buFont typeface="+mj-lt"/>
              <a:buAutoNum type="arabicPeriod"/>
              <a:defRPr sz="1400" b="0"/>
            </a:lvl4pPr>
            <a:lvl5pPr marL="1600200" indent="-228600">
              <a:buClr>
                <a:schemeClr val="tx1"/>
              </a:buClr>
              <a:buFont typeface="+mj-lt"/>
              <a:buAutoNum type="arabicPeriod"/>
              <a:defRPr sz="1400" b="0"/>
            </a:lvl5pPr>
          </a:lstStyle>
          <a:p>
            <a:pPr lvl="0"/>
            <a:endParaRPr lang="en-US" dirty="0"/>
          </a:p>
        </p:txBody>
      </p:sp>
    </p:spTree>
    <p:extLst>
      <p:ext uri="{BB962C8B-B14F-4D97-AF65-F5344CB8AC3E}">
        <p14:creationId xmlns:p14="http://schemas.microsoft.com/office/powerpoint/2010/main" val="283835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py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581D94-7A98-4952-8810-E2FFBBEF1956}"/>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Rectangle 3">
            <a:extLst>
              <a:ext uri="{FF2B5EF4-FFF2-40B4-BE49-F238E27FC236}">
                <a16:creationId xmlns:a16="http://schemas.microsoft.com/office/drawing/2014/main" id="{080D6E76-8204-47E7-8AB2-A92CD3C15608}"/>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itle 2">
            <a:extLst>
              <a:ext uri="{FF2B5EF4-FFF2-40B4-BE49-F238E27FC236}">
                <a16:creationId xmlns:a16="http://schemas.microsoft.com/office/drawing/2014/main" id="{05F75545-16E4-4B65-BB36-FC771C58C7BA}"/>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56C46DA3-3FF4-41B7-87F5-4266ACFFE36D}"/>
              </a:ext>
            </a:extLst>
          </p:cNvPr>
          <p:cNvSpPr>
            <a:spLocks noGrp="1"/>
          </p:cNvSpPr>
          <p:nvPr>
            <p:ph sz="quarter" idx="10"/>
          </p:nvPr>
        </p:nvSpPr>
        <p:spPr>
          <a:xfrm>
            <a:off x="318351" y="1079500"/>
            <a:ext cx="1737513" cy="295275"/>
          </a:xfrm>
        </p:spPr>
        <p:txBody>
          <a:bodyPr>
            <a:noAutofit/>
          </a:bodyPr>
          <a:lstStyle>
            <a:lvl1pPr marL="0" indent="0">
              <a:buNone/>
              <a:defRPr sz="1400"/>
            </a:lvl1pPr>
            <a:lvl2pPr marL="342900" indent="0">
              <a:buNone/>
              <a:defRPr sz="1200"/>
            </a:lvl2pPr>
            <a:lvl3pPr marL="685800" indent="0">
              <a:buNone/>
              <a:defRPr sz="1100"/>
            </a:lvl3pPr>
            <a:lvl4pPr marL="1028700" indent="0">
              <a:buNone/>
              <a:defRPr sz="1050"/>
            </a:lvl4pPr>
            <a:lvl5pPr marL="1371600" indent="0">
              <a:buNone/>
              <a:defRPr sz="1000"/>
            </a:lvl5pPr>
          </a:lstStyle>
          <a:p>
            <a:pPr lvl="0"/>
            <a:endParaRPr lang="en-US" dirty="0"/>
          </a:p>
        </p:txBody>
      </p:sp>
      <p:sp>
        <p:nvSpPr>
          <p:cNvPr id="9" name="Content Placeholder 8">
            <a:extLst>
              <a:ext uri="{FF2B5EF4-FFF2-40B4-BE49-F238E27FC236}">
                <a16:creationId xmlns:a16="http://schemas.microsoft.com/office/drawing/2014/main" id="{9E8EDC7E-6D5F-4A12-A5F6-5D9EDD55141C}"/>
              </a:ext>
            </a:extLst>
          </p:cNvPr>
          <p:cNvSpPr>
            <a:spLocks noGrp="1"/>
          </p:cNvSpPr>
          <p:nvPr>
            <p:ph sz="quarter" idx="11"/>
          </p:nvPr>
        </p:nvSpPr>
        <p:spPr>
          <a:xfrm>
            <a:off x="319088" y="1497109"/>
            <a:ext cx="8709025" cy="809625"/>
          </a:xfrm>
        </p:spPr>
        <p:txBody>
          <a:bodyPr>
            <a:noAutofit/>
          </a:bodyPr>
          <a:lstStyle>
            <a:lvl1pPr marL="342900" indent="-342900">
              <a:buClr>
                <a:schemeClr val="tx1"/>
              </a:buClr>
              <a:buFont typeface="+mj-lt"/>
              <a:buAutoNum type="arabicPeriod"/>
              <a:defRPr sz="1400" b="0"/>
            </a:lvl1pPr>
            <a:lvl2pPr marL="685800" indent="-342900">
              <a:buClr>
                <a:schemeClr val="tx1"/>
              </a:buClr>
              <a:buFont typeface="+mj-lt"/>
              <a:buAutoNum type="arabicPeriod"/>
              <a:defRPr sz="1400" b="0"/>
            </a:lvl2pPr>
            <a:lvl3pPr marL="1028700" indent="-342900">
              <a:buClr>
                <a:schemeClr val="tx1"/>
              </a:buClr>
              <a:buFont typeface="+mj-lt"/>
              <a:buAutoNum type="arabicPeriod"/>
              <a:defRPr sz="1400" b="0"/>
            </a:lvl3pPr>
            <a:lvl4pPr marL="1257300" indent="-228600">
              <a:buClr>
                <a:schemeClr val="tx1"/>
              </a:buClr>
              <a:buFont typeface="+mj-lt"/>
              <a:buAutoNum type="arabicPeriod"/>
              <a:defRPr sz="1400" b="0"/>
            </a:lvl4pPr>
            <a:lvl5pPr marL="1600200" indent="-228600">
              <a:buClr>
                <a:schemeClr val="tx1"/>
              </a:buClr>
              <a:buFont typeface="+mj-lt"/>
              <a:buAutoNum type="arabicPeriod"/>
              <a:defRPr sz="1400" b="0"/>
            </a:lvl5pPr>
          </a:lstStyle>
          <a:p>
            <a:pPr lvl="0"/>
            <a:endParaRPr lang="en-US" dirty="0"/>
          </a:p>
        </p:txBody>
      </p:sp>
      <p:sp>
        <p:nvSpPr>
          <p:cNvPr id="10" name="Content Placeholder 6">
            <a:extLst>
              <a:ext uri="{FF2B5EF4-FFF2-40B4-BE49-F238E27FC236}">
                <a16:creationId xmlns:a16="http://schemas.microsoft.com/office/drawing/2014/main" id="{50573065-371B-4518-81C1-FDB1576E9B99}"/>
              </a:ext>
            </a:extLst>
          </p:cNvPr>
          <p:cNvSpPr>
            <a:spLocks noGrp="1"/>
          </p:cNvSpPr>
          <p:nvPr>
            <p:ph sz="quarter" idx="12"/>
          </p:nvPr>
        </p:nvSpPr>
        <p:spPr>
          <a:xfrm>
            <a:off x="312213" y="2412031"/>
            <a:ext cx="1737513" cy="295275"/>
          </a:xfrm>
        </p:spPr>
        <p:txBody>
          <a:bodyPr>
            <a:noAutofit/>
          </a:bodyPr>
          <a:lstStyle>
            <a:lvl1pPr marL="0" indent="0">
              <a:buNone/>
              <a:defRPr sz="1400"/>
            </a:lvl1pPr>
            <a:lvl2pPr marL="342900" indent="0">
              <a:buNone/>
              <a:defRPr sz="1200"/>
            </a:lvl2pPr>
            <a:lvl3pPr marL="685800" indent="0">
              <a:buNone/>
              <a:defRPr sz="1100"/>
            </a:lvl3pPr>
            <a:lvl4pPr marL="1028700" indent="0">
              <a:buNone/>
              <a:defRPr sz="1050"/>
            </a:lvl4pPr>
            <a:lvl5pPr marL="1371600" indent="0">
              <a:buNone/>
              <a:defRPr sz="1000"/>
            </a:lvl5pPr>
          </a:lstStyle>
          <a:p>
            <a:pPr lvl="0"/>
            <a:endParaRPr lang="en-US" dirty="0"/>
          </a:p>
        </p:txBody>
      </p:sp>
      <p:sp>
        <p:nvSpPr>
          <p:cNvPr id="12" name="Content Placeholder 11">
            <a:extLst>
              <a:ext uri="{FF2B5EF4-FFF2-40B4-BE49-F238E27FC236}">
                <a16:creationId xmlns:a16="http://schemas.microsoft.com/office/drawing/2014/main" id="{2F7F17F9-B3FF-4FA1-BFDE-285234E7B8AE}"/>
              </a:ext>
            </a:extLst>
          </p:cNvPr>
          <p:cNvSpPr>
            <a:spLocks noGrp="1"/>
          </p:cNvSpPr>
          <p:nvPr>
            <p:ph sz="quarter" idx="13"/>
          </p:nvPr>
        </p:nvSpPr>
        <p:spPr>
          <a:xfrm>
            <a:off x="318875" y="2846910"/>
            <a:ext cx="8715375" cy="1303785"/>
          </a:xfrm>
        </p:spPr>
        <p:txBody>
          <a:bodyPr>
            <a:noAutofit/>
          </a:bodyPr>
          <a:lstStyle>
            <a:lvl1pPr marL="342900" indent="-342900">
              <a:buClr>
                <a:schemeClr val="tx1"/>
              </a:buClr>
              <a:buFont typeface="+mj-lt"/>
              <a:buAutoNum type="arabicPeriod"/>
              <a:defRPr sz="1400" b="0"/>
            </a:lvl1pPr>
            <a:lvl2pPr marL="685800" indent="-342900">
              <a:buClr>
                <a:schemeClr val="tx1"/>
              </a:buClr>
              <a:buFont typeface="+mj-lt"/>
              <a:buAutoNum type="arabicPeriod"/>
              <a:defRPr sz="1400" b="0"/>
            </a:lvl2pPr>
            <a:lvl3pPr marL="1028700" indent="-342900">
              <a:buClr>
                <a:schemeClr val="tx1"/>
              </a:buClr>
              <a:buFont typeface="+mj-lt"/>
              <a:buAutoNum type="arabicPeriod"/>
              <a:defRPr sz="1400" b="0"/>
            </a:lvl3pPr>
            <a:lvl4pPr marL="1257300" indent="-228600">
              <a:buClr>
                <a:schemeClr val="tx1"/>
              </a:buClr>
              <a:buFont typeface="+mj-lt"/>
              <a:buAutoNum type="arabicPeriod"/>
              <a:defRPr sz="1400" b="0"/>
            </a:lvl4pPr>
            <a:lvl5pPr marL="1600200" indent="-228600">
              <a:buClr>
                <a:schemeClr val="tx1"/>
              </a:buClr>
              <a:buFont typeface="+mj-lt"/>
              <a:buAutoNum type="arabicPeriod"/>
              <a:defRPr sz="1400" b="0"/>
            </a:lvl5pPr>
          </a:lstStyle>
          <a:p>
            <a:pPr lvl="0"/>
            <a:endParaRPr lang="en-US" dirty="0"/>
          </a:p>
        </p:txBody>
      </p:sp>
      <p:sp>
        <p:nvSpPr>
          <p:cNvPr id="15" name="Content Placeholder 6">
            <a:extLst>
              <a:ext uri="{FF2B5EF4-FFF2-40B4-BE49-F238E27FC236}">
                <a16:creationId xmlns:a16="http://schemas.microsoft.com/office/drawing/2014/main" id="{95720690-4A16-4FAB-ACB7-BAEE5DF9D786}"/>
              </a:ext>
            </a:extLst>
          </p:cNvPr>
          <p:cNvSpPr>
            <a:spLocks noGrp="1"/>
          </p:cNvSpPr>
          <p:nvPr>
            <p:ph sz="quarter" idx="14"/>
          </p:nvPr>
        </p:nvSpPr>
        <p:spPr>
          <a:xfrm>
            <a:off x="311187" y="4251328"/>
            <a:ext cx="1737513" cy="295275"/>
          </a:xfrm>
        </p:spPr>
        <p:txBody>
          <a:bodyPr>
            <a:noAutofit/>
          </a:bodyPr>
          <a:lstStyle>
            <a:lvl1pPr marL="0" indent="0">
              <a:buNone/>
              <a:defRPr sz="1400"/>
            </a:lvl1pPr>
            <a:lvl2pPr marL="342900" indent="0">
              <a:buNone/>
              <a:defRPr sz="1200"/>
            </a:lvl2pPr>
            <a:lvl3pPr marL="685800" indent="0">
              <a:buNone/>
              <a:defRPr sz="1100"/>
            </a:lvl3pPr>
            <a:lvl4pPr marL="1028700" indent="0">
              <a:buNone/>
              <a:defRPr sz="1050"/>
            </a:lvl4pPr>
            <a:lvl5pPr marL="1371600" indent="0">
              <a:buNone/>
              <a:defRPr sz="1000"/>
            </a:lvl5pPr>
          </a:lstStyle>
          <a:p>
            <a:pPr lvl="0"/>
            <a:endParaRPr lang="en-US" dirty="0"/>
          </a:p>
        </p:txBody>
      </p:sp>
      <p:sp>
        <p:nvSpPr>
          <p:cNvPr id="16" name="Content Placeholder 11">
            <a:extLst>
              <a:ext uri="{FF2B5EF4-FFF2-40B4-BE49-F238E27FC236}">
                <a16:creationId xmlns:a16="http://schemas.microsoft.com/office/drawing/2014/main" id="{67D97EEA-F444-4958-84BD-8EFBDBCBD697}"/>
              </a:ext>
            </a:extLst>
          </p:cNvPr>
          <p:cNvSpPr>
            <a:spLocks noGrp="1"/>
          </p:cNvSpPr>
          <p:nvPr>
            <p:ph sz="quarter" idx="15"/>
          </p:nvPr>
        </p:nvSpPr>
        <p:spPr>
          <a:xfrm>
            <a:off x="317849" y="4686207"/>
            <a:ext cx="8715375" cy="1303785"/>
          </a:xfrm>
        </p:spPr>
        <p:txBody>
          <a:bodyPr>
            <a:noAutofit/>
          </a:bodyPr>
          <a:lstStyle>
            <a:lvl1pPr marL="342900" indent="-342900">
              <a:buClr>
                <a:schemeClr val="tx1"/>
              </a:buClr>
              <a:buFont typeface="+mj-lt"/>
              <a:buAutoNum type="arabicPeriod"/>
              <a:defRPr sz="1400" b="0"/>
            </a:lvl1pPr>
            <a:lvl2pPr marL="685800" indent="-342900">
              <a:buClr>
                <a:schemeClr val="tx1"/>
              </a:buClr>
              <a:buFont typeface="+mj-lt"/>
              <a:buAutoNum type="arabicPeriod"/>
              <a:defRPr sz="1400" b="0"/>
            </a:lvl2pPr>
            <a:lvl3pPr marL="1028700" indent="-342900">
              <a:buClr>
                <a:schemeClr val="tx1"/>
              </a:buClr>
              <a:buFont typeface="+mj-lt"/>
              <a:buAutoNum type="arabicPeriod"/>
              <a:defRPr sz="1400" b="0"/>
            </a:lvl3pPr>
            <a:lvl4pPr marL="1257300" indent="-228600">
              <a:buClr>
                <a:schemeClr val="tx1"/>
              </a:buClr>
              <a:buFont typeface="+mj-lt"/>
              <a:buAutoNum type="arabicPeriod"/>
              <a:defRPr sz="1400" b="0"/>
            </a:lvl4pPr>
            <a:lvl5pPr marL="1600200" indent="-228600">
              <a:buClr>
                <a:schemeClr val="tx1"/>
              </a:buClr>
              <a:buFont typeface="+mj-lt"/>
              <a:buAutoNum type="arabicPeriod"/>
              <a:defRPr sz="1400" b="0"/>
            </a:lvl5pPr>
          </a:lstStyle>
          <a:p>
            <a:pPr lvl="0"/>
            <a:endParaRPr lang="en-US" dirty="0"/>
          </a:p>
        </p:txBody>
      </p:sp>
    </p:spTree>
    <p:extLst>
      <p:ext uri="{BB962C8B-B14F-4D97-AF65-F5344CB8AC3E}">
        <p14:creationId xmlns:p14="http://schemas.microsoft.com/office/powerpoint/2010/main" val="2417017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py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E2884-0694-460D-8206-F88B22EC7214}"/>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Rectangle 3">
            <a:extLst>
              <a:ext uri="{FF2B5EF4-FFF2-40B4-BE49-F238E27FC236}">
                <a16:creationId xmlns:a16="http://schemas.microsoft.com/office/drawing/2014/main" id="{B021194E-6D8E-4112-9F83-C9470F28C4AC}"/>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itle 2">
            <a:extLst>
              <a:ext uri="{FF2B5EF4-FFF2-40B4-BE49-F238E27FC236}">
                <a16:creationId xmlns:a16="http://schemas.microsoft.com/office/drawing/2014/main" id="{B16CF8DE-1A09-4673-8C97-D56C971EDEF3}"/>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E3735B4B-3CC1-4FDF-9FC8-CDF7AAC15C66}"/>
              </a:ext>
            </a:extLst>
          </p:cNvPr>
          <p:cNvSpPr>
            <a:spLocks noGrp="1"/>
          </p:cNvSpPr>
          <p:nvPr>
            <p:ph sz="quarter" idx="10"/>
          </p:nvPr>
        </p:nvSpPr>
        <p:spPr>
          <a:xfrm>
            <a:off x="381393" y="1325657"/>
            <a:ext cx="6829425" cy="533400"/>
          </a:xfrm>
        </p:spPr>
        <p:txBody>
          <a:bodyPr>
            <a:noAutofit/>
          </a:bodyPr>
          <a:lstStyle>
            <a:lvl1pPr marL="0" indent="0">
              <a:buNone/>
              <a:defRPr sz="2200">
                <a:solidFill>
                  <a:schemeClr val="accent4"/>
                </a:solidFill>
              </a:defRPr>
            </a:lvl1pPr>
            <a:lvl2pPr marL="342900" indent="0">
              <a:buNone/>
              <a:defRPr sz="2200">
                <a:solidFill>
                  <a:schemeClr val="accent4"/>
                </a:solidFill>
              </a:defRPr>
            </a:lvl2pPr>
            <a:lvl3pPr marL="685800" indent="0">
              <a:buNone/>
              <a:defRPr sz="2200">
                <a:solidFill>
                  <a:schemeClr val="accent4"/>
                </a:solidFill>
              </a:defRPr>
            </a:lvl3pPr>
            <a:lvl4pPr marL="1028700" indent="0">
              <a:buNone/>
              <a:defRPr sz="2200">
                <a:solidFill>
                  <a:schemeClr val="accent4"/>
                </a:solidFill>
              </a:defRPr>
            </a:lvl4pPr>
            <a:lvl5pPr marL="1371600" indent="0">
              <a:buNone/>
              <a:defRPr sz="2200">
                <a:solidFill>
                  <a:schemeClr val="accent4"/>
                </a:solidFill>
              </a:defRPr>
            </a:lvl5pPr>
          </a:lstStyle>
          <a:p>
            <a:pPr lvl="0"/>
            <a:endParaRPr lang="en-US" dirty="0"/>
          </a:p>
        </p:txBody>
      </p:sp>
      <p:sp>
        <p:nvSpPr>
          <p:cNvPr id="9" name="Content Placeholder 8">
            <a:extLst>
              <a:ext uri="{FF2B5EF4-FFF2-40B4-BE49-F238E27FC236}">
                <a16:creationId xmlns:a16="http://schemas.microsoft.com/office/drawing/2014/main" id="{5189FB53-DB9A-4150-BA75-B2DFFABBD045}"/>
              </a:ext>
            </a:extLst>
          </p:cNvPr>
          <p:cNvSpPr>
            <a:spLocks noGrp="1"/>
          </p:cNvSpPr>
          <p:nvPr>
            <p:ph sz="quarter" idx="11"/>
          </p:nvPr>
        </p:nvSpPr>
        <p:spPr>
          <a:xfrm>
            <a:off x="381000" y="1901922"/>
            <a:ext cx="7272338" cy="1381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690CB84F-80BD-400B-829E-39F12BE068CE}"/>
              </a:ext>
            </a:extLst>
          </p:cNvPr>
          <p:cNvSpPr>
            <a:spLocks noGrp="1"/>
          </p:cNvSpPr>
          <p:nvPr>
            <p:ph sz="quarter" idx="12"/>
          </p:nvPr>
        </p:nvSpPr>
        <p:spPr>
          <a:xfrm>
            <a:off x="381393" y="3491015"/>
            <a:ext cx="6829425" cy="533400"/>
          </a:xfrm>
        </p:spPr>
        <p:txBody>
          <a:bodyPr>
            <a:noAutofit/>
          </a:bodyPr>
          <a:lstStyle>
            <a:lvl1pPr marL="0" indent="0">
              <a:buNone/>
              <a:defRPr sz="2200">
                <a:solidFill>
                  <a:schemeClr val="accent4"/>
                </a:solidFill>
              </a:defRPr>
            </a:lvl1pPr>
            <a:lvl2pPr marL="342900" indent="0">
              <a:buNone/>
              <a:defRPr sz="2200">
                <a:solidFill>
                  <a:schemeClr val="accent4"/>
                </a:solidFill>
              </a:defRPr>
            </a:lvl2pPr>
            <a:lvl3pPr marL="685800" indent="0">
              <a:buNone/>
              <a:defRPr sz="2200">
                <a:solidFill>
                  <a:schemeClr val="accent4"/>
                </a:solidFill>
              </a:defRPr>
            </a:lvl3pPr>
            <a:lvl4pPr marL="1028700" indent="0">
              <a:buNone/>
              <a:defRPr sz="2200">
                <a:solidFill>
                  <a:schemeClr val="accent4"/>
                </a:solidFill>
              </a:defRPr>
            </a:lvl4pPr>
            <a:lvl5pPr marL="1371600" indent="0">
              <a:buNone/>
              <a:defRPr sz="2200">
                <a:solidFill>
                  <a:schemeClr val="accent4"/>
                </a:solidFill>
              </a:defRPr>
            </a:lvl5pPr>
          </a:lstStyle>
          <a:p>
            <a:pPr lvl="0"/>
            <a:endParaRPr lang="en-US" dirty="0"/>
          </a:p>
        </p:txBody>
      </p:sp>
      <p:sp>
        <p:nvSpPr>
          <p:cNvPr id="11" name="Content Placeholder 8">
            <a:extLst>
              <a:ext uri="{FF2B5EF4-FFF2-40B4-BE49-F238E27FC236}">
                <a16:creationId xmlns:a16="http://schemas.microsoft.com/office/drawing/2014/main" id="{CF5FA4E1-4724-43CF-84BB-97B93EDDA967}"/>
              </a:ext>
            </a:extLst>
          </p:cNvPr>
          <p:cNvSpPr>
            <a:spLocks noGrp="1"/>
          </p:cNvSpPr>
          <p:nvPr>
            <p:ph sz="quarter" idx="13"/>
          </p:nvPr>
        </p:nvSpPr>
        <p:spPr>
          <a:xfrm>
            <a:off x="381000" y="4067280"/>
            <a:ext cx="7272338" cy="13811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2">
            <a:extLst>
              <a:ext uri="{FF2B5EF4-FFF2-40B4-BE49-F238E27FC236}">
                <a16:creationId xmlns:a16="http://schemas.microsoft.com/office/drawing/2014/main" id="{2303F0B6-F2E5-4862-92CE-726C084E4610}"/>
              </a:ext>
            </a:extLst>
          </p:cNvPr>
          <p:cNvSpPr>
            <a:spLocks noGrp="1"/>
          </p:cNvSpPr>
          <p:nvPr>
            <p:ph sz="quarter" idx="14"/>
          </p:nvPr>
        </p:nvSpPr>
        <p:spPr>
          <a:xfrm>
            <a:off x="7665301" y="6480485"/>
            <a:ext cx="1202537" cy="244475"/>
          </a:xfrm>
        </p:spPr>
        <p:txBody>
          <a:bodyPr>
            <a:noAutofit/>
          </a:bodyPr>
          <a:lstStyle>
            <a:lvl1pPr marL="0" indent="0">
              <a:buNone/>
              <a:defRPr sz="700">
                <a:solidFill>
                  <a:schemeClr val="bg2">
                    <a:lumMod val="50000"/>
                  </a:schemeClr>
                </a:solidFill>
              </a:defRPr>
            </a:lvl1pPr>
            <a:lvl2pPr marL="0" indent="0">
              <a:buNone/>
              <a:defRPr sz="700">
                <a:solidFill>
                  <a:schemeClr val="bg2">
                    <a:lumMod val="50000"/>
                  </a:schemeClr>
                </a:solidFill>
              </a:defRPr>
            </a:lvl2pPr>
            <a:lvl3pPr marL="0" indent="0">
              <a:buNone/>
              <a:defRPr sz="700">
                <a:solidFill>
                  <a:schemeClr val="bg2">
                    <a:lumMod val="50000"/>
                  </a:schemeClr>
                </a:solidFill>
              </a:defRPr>
            </a:lvl3pPr>
            <a:lvl4pPr marL="0" indent="0">
              <a:buNone/>
              <a:defRPr sz="700">
                <a:solidFill>
                  <a:schemeClr val="bg2">
                    <a:lumMod val="50000"/>
                  </a:schemeClr>
                </a:solidFill>
              </a:defRPr>
            </a:lvl4pPr>
            <a:lvl5pPr marL="0" indent="0">
              <a:buNone/>
              <a:defRPr sz="700">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189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py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4B5888-1D5F-4AA4-AF3A-1F4667E205C7}"/>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Rectangle 2">
            <a:extLst>
              <a:ext uri="{FF2B5EF4-FFF2-40B4-BE49-F238E27FC236}">
                <a16:creationId xmlns:a16="http://schemas.microsoft.com/office/drawing/2014/main" id="{BC3981B0-0CE7-476B-A7F9-BAB228B85E5F}"/>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2">
            <a:extLst>
              <a:ext uri="{FF2B5EF4-FFF2-40B4-BE49-F238E27FC236}">
                <a16:creationId xmlns:a16="http://schemas.microsoft.com/office/drawing/2014/main" id="{47805456-030E-47C1-AF4F-AD91641F4A51}"/>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53C3E109-51FD-46F5-8FB8-7C29530AB902}"/>
              </a:ext>
            </a:extLst>
          </p:cNvPr>
          <p:cNvSpPr>
            <a:spLocks noGrp="1"/>
          </p:cNvSpPr>
          <p:nvPr>
            <p:ph sz="quarter" idx="10"/>
          </p:nvPr>
        </p:nvSpPr>
        <p:spPr>
          <a:xfrm>
            <a:off x="412079" y="2546349"/>
            <a:ext cx="2134272" cy="29584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665949D-1ADF-4CA8-AD43-710278F70B70}"/>
              </a:ext>
            </a:extLst>
          </p:cNvPr>
          <p:cNvPicPr>
            <a:picLocks noChangeAspect="1"/>
          </p:cNvPicPr>
          <p:nvPr userDrawn="1"/>
        </p:nvPicPr>
        <p:blipFill>
          <a:blip r:embed="rId2">
            <a:alphaModFix/>
          </a:blip>
          <a:stretch>
            <a:fillRect/>
          </a:stretch>
        </p:blipFill>
        <p:spPr>
          <a:xfrm>
            <a:off x="2668521" y="1790566"/>
            <a:ext cx="6335366" cy="3841464"/>
          </a:xfrm>
          <a:prstGeom prst="rect">
            <a:avLst/>
          </a:prstGeom>
        </p:spPr>
      </p:pic>
      <p:sp>
        <p:nvSpPr>
          <p:cNvPr id="11" name="Content Placeholder 10">
            <a:extLst>
              <a:ext uri="{FF2B5EF4-FFF2-40B4-BE49-F238E27FC236}">
                <a16:creationId xmlns:a16="http://schemas.microsoft.com/office/drawing/2014/main" id="{B6B8F469-DB06-4E7E-B6A8-E13A20A2A5A3}"/>
              </a:ext>
            </a:extLst>
          </p:cNvPr>
          <p:cNvSpPr>
            <a:spLocks noGrp="1"/>
          </p:cNvSpPr>
          <p:nvPr>
            <p:ph sz="quarter" idx="11"/>
          </p:nvPr>
        </p:nvSpPr>
        <p:spPr>
          <a:xfrm>
            <a:off x="3491126" y="1884363"/>
            <a:ext cx="5443537" cy="3670300"/>
          </a:xfrm>
        </p:spPr>
        <p:txBody>
          <a:bodyPr>
            <a:normAutofit/>
          </a:bodyPr>
          <a:lstStyle>
            <a:lvl1pPr marL="342900" indent="-342900">
              <a:buClr>
                <a:srgbClr val="16605E"/>
              </a:buClr>
              <a:buFont typeface="+mj-lt"/>
              <a:buAutoNum type="arabicPeriod"/>
              <a:defRPr sz="1400">
                <a:solidFill>
                  <a:srgbClr val="16605E"/>
                </a:solidFill>
              </a:defRPr>
            </a:lvl1pPr>
            <a:lvl2pPr marL="685800" indent="-342900">
              <a:buClr>
                <a:srgbClr val="16605E"/>
              </a:buClr>
              <a:buFont typeface="+mj-lt"/>
              <a:buAutoNum type="arabicPeriod"/>
              <a:defRPr sz="1200">
                <a:solidFill>
                  <a:srgbClr val="16605E"/>
                </a:solidFill>
              </a:defRPr>
            </a:lvl2pPr>
            <a:lvl3pPr marL="1028700" indent="-342900">
              <a:buClr>
                <a:srgbClr val="16605E"/>
              </a:buClr>
              <a:buFont typeface="+mj-lt"/>
              <a:buAutoNum type="arabicPeriod"/>
              <a:defRPr sz="1100">
                <a:solidFill>
                  <a:srgbClr val="16605E"/>
                </a:solidFill>
              </a:defRPr>
            </a:lvl3pPr>
            <a:lvl4pPr marL="1257300" indent="-228600">
              <a:buClr>
                <a:srgbClr val="16605E"/>
              </a:buClr>
              <a:buFont typeface="+mj-lt"/>
              <a:buAutoNum type="arabicPeriod"/>
              <a:defRPr sz="1050">
                <a:solidFill>
                  <a:srgbClr val="16605E"/>
                </a:solidFill>
              </a:defRPr>
            </a:lvl4pPr>
            <a:lvl5pPr marL="1600200" indent="-228600">
              <a:buClr>
                <a:srgbClr val="16605E"/>
              </a:buClr>
              <a:buFont typeface="+mj-lt"/>
              <a:buAutoNum type="arabicPeriod"/>
              <a:defRPr sz="1000">
                <a:solidFill>
                  <a:srgbClr val="16605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2">
            <a:extLst>
              <a:ext uri="{FF2B5EF4-FFF2-40B4-BE49-F238E27FC236}">
                <a16:creationId xmlns:a16="http://schemas.microsoft.com/office/drawing/2014/main" id="{7C3C1489-B2FD-455F-8574-0E886CBF816E}"/>
              </a:ext>
            </a:extLst>
          </p:cNvPr>
          <p:cNvSpPr>
            <a:spLocks noGrp="1"/>
          </p:cNvSpPr>
          <p:nvPr>
            <p:ph sz="quarter" idx="13"/>
          </p:nvPr>
        </p:nvSpPr>
        <p:spPr>
          <a:xfrm>
            <a:off x="7665301" y="6480485"/>
            <a:ext cx="1202537" cy="244475"/>
          </a:xfrm>
        </p:spPr>
        <p:txBody>
          <a:bodyPr>
            <a:noAutofit/>
          </a:bodyPr>
          <a:lstStyle>
            <a:lvl1pPr marL="0" indent="0">
              <a:buNone/>
              <a:defRPr sz="700">
                <a:solidFill>
                  <a:schemeClr val="bg2">
                    <a:lumMod val="50000"/>
                  </a:schemeClr>
                </a:solidFill>
              </a:defRPr>
            </a:lvl1pPr>
            <a:lvl2pPr marL="0" indent="0">
              <a:buNone/>
              <a:defRPr sz="700">
                <a:solidFill>
                  <a:schemeClr val="bg2">
                    <a:lumMod val="50000"/>
                  </a:schemeClr>
                </a:solidFill>
              </a:defRPr>
            </a:lvl2pPr>
            <a:lvl3pPr marL="0" indent="0">
              <a:buNone/>
              <a:defRPr sz="700">
                <a:solidFill>
                  <a:schemeClr val="bg2">
                    <a:lumMod val="50000"/>
                  </a:schemeClr>
                </a:solidFill>
              </a:defRPr>
            </a:lvl3pPr>
            <a:lvl4pPr marL="0" indent="0">
              <a:buNone/>
              <a:defRPr sz="700">
                <a:solidFill>
                  <a:schemeClr val="bg2">
                    <a:lumMod val="50000"/>
                  </a:schemeClr>
                </a:solidFill>
              </a:defRPr>
            </a:lvl4pPr>
            <a:lvl5pPr marL="0" indent="0">
              <a:buNone/>
              <a:defRPr sz="700">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1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py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4B5888-1D5F-4AA4-AF3A-1F4667E205C7}"/>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Rectangle 2">
            <a:extLst>
              <a:ext uri="{FF2B5EF4-FFF2-40B4-BE49-F238E27FC236}">
                <a16:creationId xmlns:a16="http://schemas.microsoft.com/office/drawing/2014/main" id="{BC3981B0-0CE7-476B-A7F9-BAB228B85E5F}"/>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2">
            <a:extLst>
              <a:ext uri="{FF2B5EF4-FFF2-40B4-BE49-F238E27FC236}">
                <a16:creationId xmlns:a16="http://schemas.microsoft.com/office/drawing/2014/main" id="{47805456-030E-47C1-AF4F-AD91641F4A51}"/>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53C3E109-51FD-46F5-8FB8-7C29530AB902}"/>
              </a:ext>
            </a:extLst>
          </p:cNvPr>
          <p:cNvSpPr>
            <a:spLocks noGrp="1"/>
          </p:cNvSpPr>
          <p:nvPr>
            <p:ph sz="quarter" idx="10"/>
          </p:nvPr>
        </p:nvSpPr>
        <p:spPr>
          <a:xfrm>
            <a:off x="412079" y="2546349"/>
            <a:ext cx="2134272" cy="29584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665949D-1ADF-4CA8-AD43-710278F70B70}"/>
              </a:ext>
            </a:extLst>
          </p:cNvPr>
          <p:cNvPicPr>
            <a:picLocks noChangeAspect="1"/>
          </p:cNvPicPr>
          <p:nvPr userDrawn="1"/>
        </p:nvPicPr>
        <p:blipFill>
          <a:blip r:embed="rId2"/>
          <a:srcRect/>
          <a:stretch/>
        </p:blipFill>
        <p:spPr>
          <a:xfrm>
            <a:off x="2668521" y="1807026"/>
            <a:ext cx="6335366" cy="3808543"/>
          </a:xfrm>
          <a:prstGeom prst="rect">
            <a:avLst/>
          </a:prstGeom>
        </p:spPr>
      </p:pic>
      <p:sp>
        <p:nvSpPr>
          <p:cNvPr id="11" name="Content Placeholder 10">
            <a:extLst>
              <a:ext uri="{FF2B5EF4-FFF2-40B4-BE49-F238E27FC236}">
                <a16:creationId xmlns:a16="http://schemas.microsoft.com/office/drawing/2014/main" id="{B6B8F469-DB06-4E7E-B6A8-E13A20A2A5A3}"/>
              </a:ext>
            </a:extLst>
          </p:cNvPr>
          <p:cNvSpPr>
            <a:spLocks noGrp="1"/>
          </p:cNvSpPr>
          <p:nvPr>
            <p:ph sz="quarter" idx="11"/>
          </p:nvPr>
        </p:nvSpPr>
        <p:spPr>
          <a:xfrm>
            <a:off x="3491126" y="1884363"/>
            <a:ext cx="5443537" cy="3670300"/>
          </a:xfrm>
        </p:spPr>
        <p:txBody>
          <a:bodyPr>
            <a:normAutofit/>
          </a:bodyPr>
          <a:lstStyle>
            <a:lvl1pPr marL="342900" indent="-342900">
              <a:buClr>
                <a:srgbClr val="16605E"/>
              </a:buClr>
              <a:buFont typeface="+mj-lt"/>
              <a:buAutoNum type="arabicPeriod"/>
              <a:defRPr sz="1400">
                <a:solidFill>
                  <a:srgbClr val="16605E"/>
                </a:solidFill>
              </a:defRPr>
            </a:lvl1pPr>
            <a:lvl2pPr marL="685800" indent="-342900">
              <a:buClr>
                <a:srgbClr val="16605E"/>
              </a:buClr>
              <a:buFont typeface="+mj-lt"/>
              <a:buAutoNum type="arabicPeriod"/>
              <a:defRPr sz="1200">
                <a:solidFill>
                  <a:srgbClr val="16605E"/>
                </a:solidFill>
              </a:defRPr>
            </a:lvl2pPr>
            <a:lvl3pPr marL="1028700" indent="-342900">
              <a:buClr>
                <a:srgbClr val="16605E"/>
              </a:buClr>
              <a:buFont typeface="+mj-lt"/>
              <a:buAutoNum type="arabicPeriod"/>
              <a:defRPr sz="1100">
                <a:solidFill>
                  <a:srgbClr val="16605E"/>
                </a:solidFill>
              </a:defRPr>
            </a:lvl3pPr>
            <a:lvl4pPr marL="1257300" indent="-228600">
              <a:buClr>
                <a:srgbClr val="16605E"/>
              </a:buClr>
              <a:buFont typeface="+mj-lt"/>
              <a:buAutoNum type="arabicPeriod"/>
              <a:defRPr sz="1050">
                <a:solidFill>
                  <a:srgbClr val="16605E"/>
                </a:solidFill>
              </a:defRPr>
            </a:lvl4pPr>
            <a:lvl5pPr marL="1600200" indent="-228600">
              <a:buClr>
                <a:srgbClr val="16605E"/>
              </a:buClr>
              <a:buFont typeface="+mj-lt"/>
              <a:buAutoNum type="arabicPeriod"/>
              <a:defRPr sz="1000">
                <a:solidFill>
                  <a:srgbClr val="16605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2">
            <a:extLst>
              <a:ext uri="{FF2B5EF4-FFF2-40B4-BE49-F238E27FC236}">
                <a16:creationId xmlns:a16="http://schemas.microsoft.com/office/drawing/2014/main" id="{7C3C1489-B2FD-455F-8574-0E886CBF816E}"/>
              </a:ext>
            </a:extLst>
          </p:cNvPr>
          <p:cNvSpPr>
            <a:spLocks noGrp="1"/>
          </p:cNvSpPr>
          <p:nvPr>
            <p:ph sz="quarter" idx="13"/>
          </p:nvPr>
        </p:nvSpPr>
        <p:spPr>
          <a:xfrm>
            <a:off x="7665301" y="6480485"/>
            <a:ext cx="1202537" cy="244475"/>
          </a:xfrm>
        </p:spPr>
        <p:txBody>
          <a:bodyPr>
            <a:noAutofit/>
          </a:bodyPr>
          <a:lstStyle>
            <a:lvl1pPr marL="0" indent="0">
              <a:buNone/>
              <a:defRPr sz="700">
                <a:solidFill>
                  <a:schemeClr val="bg2">
                    <a:lumMod val="50000"/>
                  </a:schemeClr>
                </a:solidFill>
              </a:defRPr>
            </a:lvl1pPr>
            <a:lvl2pPr marL="0" indent="0">
              <a:buNone/>
              <a:defRPr sz="700">
                <a:solidFill>
                  <a:schemeClr val="bg2">
                    <a:lumMod val="50000"/>
                  </a:schemeClr>
                </a:solidFill>
              </a:defRPr>
            </a:lvl2pPr>
            <a:lvl3pPr marL="0" indent="0">
              <a:buNone/>
              <a:defRPr sz="700">
                <a:solidFill>
                  <a:schemeClr val="bg2">
                    <a:lumMod val="50000"/>
                  </a:schemeClr>
                </a:solidFill>
              </a:defRPr>
            </a:lvl3pPr>
            <a:lvl4pPr marL="0" indent="0">
              <a:buNone/>
              <a:defRPr sz="700">
                <a:solidFill>
                  <a:schemeClr val="bg2">
                    <a:lumMod val="50000"/>
                  </a:schemeClr>
                </a:solidFill>
              </a:defRPr>
            </a:lvl4pPr>
            <a:lvl5pPr marL="0" indent="0">
              <a:buNone/>
              <a:defRPr sz="700">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935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py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3C6BF9-9747-4127-A176-CD0D0C5AA6F8}"/>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Rectangle 2">
            <a:extLst>
              <a:ext uri="{FF2B5EF4-FFF2-40B4-BE49-F238E27FC236}">
                <a16:creationId xmlns:a16="http://schemas.microsoft.com/office/drawing/2014/main" id="{65790E13-E358-465A-AEE5-B8B74A7A4A5E}"/>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2">
            <a:extLst>
              <a:ext uri="{FF2B5EF4-FFF2-40B4-BE49-F238E27FC236}">
                <a16:creationId xmlns:a16="http://schemas.microsoft.com/office/drawing/2014/main" id="{A3599AC5-94F4-475F-9155-1ACC1AE2CF00}"/>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4B412B4C-E886-44A0-B2B7-212D12D618CE}"/>
              </a:ext>
            </a:extLst>
          </p:cNvPr>
          <p:cNvSpPr>
            <a:spLocks noGrp="1"/>
          </p:cNvSpPr>
          <p:nvPr>
            <p:ph sz="quarter" idx="10"/>
          </p:nvPr>
        </p:nvSpPr>
        <p:spPr>
          <a:xfrm>
            <a:off x="153988" y="1025525"/>
            <a:ext cx="8805862" cy="479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2">
            <a:extLst>
              <a:ext uri="{FF2B5EF4-FFF2-40B4-BE49-F238E27FC236}">
                <a16:creationId xmlns:a16="http://schemas.microsoft.com/office/drawing/2014/main" id="{DE537F21-0D23-4D4B-9868-A87CBD49BBF8}"/>
              </a:ext>
            </a:extLst>
          </p:cNvPr>
          <p:cNvSpPr>
            <a:spLocks noGrp="1"/>
          </p:cNvSpPr>
          <p:nvPr>
            <p:ph sz="quarter" idx="13"/>
          </p:nvPr>
        </p:nvSpPr>
        <p:spPr>
          <a:xfrm>
            <a:off x="7665301" y="6480485"/>
            <a:ext cx="1202537" cy="244475"/>
          </a:xfrm>
        </p:spPr>
        <p:txBody>
          <a:bodyPr>
            <a:noAutofit/>
          </a:bodyPr>
          <a:lstStyle>
            <a:lvl1pPr marL="0" indent="0">
              <a:buNone/>
              <a:defRPr sz="700">
                <a:solidFill>
                  <a:schemeClr val="bg2">
                    <a:lumMod val="50000"/>
                  </a:schemeClr>
                </a:solidFill>
              </a:defRPr>
            </a:lvl1pPr>
            <a:lvl2pPr marL="0" indent="0">
              <a:buNone/>
              <a:defRPr sz="700">
                <a:solidFill>
                  <a:schemeClr val="bg2">
                    <a:lumMod val="50000"/>
                  </a:schemeClr>
                </a:solidFill>
              </a:defRPr>
            </a:lvl2pPr>
            <a:lvl3pPr marL="0" indent="0">
              <a:buNone/>
              <a:defRPr sz="700">
                <a:solidFill>
                  <a:schemeClr val="bg2">
                    <a:lumMod val="50000"/>
                  </a:schemeClr>
                </a:solidFill>
              </a:defRPr>
            </a:lvl3pPr>
            <a:lvl4pPr marL="0" indent="0">
              <a:buNone/>
              <a:defRPr sz="700">
                <a:solidFill>
                  <a:schemeClr val="bg2">
                    <a:lumMod val="50000"/>
                  </a:schemeClr>
                </a:solidFill>
              </a:defRPr>
            </a:lvl4pPr>
            <a:lvl5pPr marL="0" indent="0">
              <a:buNone/>
              <a:defRPr sz="700">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154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opy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0526CF-E899-4001-A488-9156C8778F9B}"/>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Rectangle 3">
            <a:extLst>
              <a:ext uri="{FF2B5EF4-FFF2-40B4-BE49-F238E27FC236}">
                <a16:creationId xmlns:a16="http://schemas.microsoft.com/office/drawing/2014/main" id="{4195ED24-1211-4966-B2A3-8DFC0F80532E}"/>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itle 2">
            <a:extLst>
              <a:ext uri="{FF2B5EF4-FFF2-40B4-BE49-F238E27FC236}">
                <a16:creationId xmlns:a16="http://schemas.microsoft.com/office/drawing/2014/main" id="{420D5C58-F2AF-4683-B190-C200760940BE}"/>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89E13E10-0825-4B74-B307-34D856CBB406}"/>
              </a:ext>
            </a:extLst>
          </p:cNvPr>
          <p:cNvSpPr>
            <a:spLocks noGrp="1"/>
          </p:cNvSpPr>
          <p:nvPr>
            <p:ph sz="quarter" idx="10"/>
          </p:nvPr>
        </p:nvSpPr>
        <p:spPr>
          <a:xfrm>
            <a:off x="858930" y="1252303"/>
            <a:ext cx="2933681" cy="612775"/>
          </a:xfrm>
        </p:spPr>
        <p:txBody>
          <a:bodyPr>
            <a:noAutofit/>
          </a:bodyPr>
          <a:lstStyle>
            <a:lvl1pPr marL="0" indent="0">
              <a:buNone/>
              <a:defRPr sz="2200">
                <a:solidFill>
                  <a:schemeClr val="accent4"/>
                </a:solidFill>
              </a:defRPr>
            </a:lvl1pPr>
            <a:lvl2pPr marL="342900" indent="0">
              <a:buNone/>
              <a:defRPr sz="2000">
                <a:solidFill>
                  <a:schemeClr val="accent4"/>
                </a:solidFill>
              </a:defRPr>
            </a:lvl2pPr>
            <a:lvl3pPr marL="685800" indent="0">
              <a:buNone/>
              <a:defRPr sz="1800">
                <a:solidFill>
                  <a:schemeClr val="accent4"/>
                </a:solidFill>
              </a:defRPr>
            </a:lvl3pPr>
            <a:lvl4pPr marL="1028700" indent="0">
              <a:buNone/>
              <a:defRPr sz="1600">
                <a:solidFill>
                  <a:schemeClr val="accent4"/>
                </a:solidFill>
              </a:defRPr>
            </a:lvl4pPr>
            <a:lvl5pPr marL="1371600"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2B88EFD1-0C05-4412-BDCC-762D5BB7D4C8}"/>
              </a:ext>
            </a:extLst>
          </p:cNvPr>
          <p:cNvSpPr>
            <a:spLocks noGrp="1"/>
          </p:cNvSpPr>
          <p:nvPr>
            <p:ph sz="quarter" idx="11"/>
          </p:nvPr>
        </p:nvSpPr>
        <p:spPr>
          <a:xfrm>
            <a:off x="1282700" y="1865313"/>
            <a:ext cx="6407150" cy="181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BB00357-4E90-45D1-8765-65012235EA32}"/>
              </a:ext>
            </a:extLst>
          </p:cNvPr>
          <p:cNvSpPr>
            <a:spLocks noGrp="1"/>
          </p:cNvSpPr>
          <p:nvPr>
            <p:ph sz="quarter" idx="12"/>
          </p:nvPr>
        </p:nvSpPr>
        <p:spPr>
          <a:xfrm>
            <a:off x="0" y="2762250"/>
            <a:ext cx="4137025"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2">
            <a:extLst>
              <a:ext uri="{FF2B5EF4-FFF2-40B4-BE49-F238E27FC236}">
                <a16:creationId xmlns:a16="http://schemas.microsoft.com/office/drawing/2014/main" id="{55695C47-7F8F-43A5-A2B8-D2C6F483B211}"/>
              </a:ext>
            </a:extLst>
          </p:cNvPr>
          <p:cNvSpPr>
            <a:spLocks noGrp="1"/>
          </p:cNvSpPr>
          <p:nvPr>
            <p:ph sz="quarter" idx="13"/>
          </p:nvPr>
        </p:nvSpPr>
        <p:spPr>
          <a:xfrm>
            <a:off x="7665302" y="6480485"/>
            <a:ext cx="908050" cy="244475"/>
          </a:xfrm>
        </p:spPr>
        <p:txBody>
          <a:bodyPr>
            <a:noAutofit/>
          </a:bodyPr>
          <a:lstStyle>
            <a:lvl1pPr marL="0" indent="0">
              <a:buNone/>
              <a:defRPr sz="700">
                <a:solidFill>
                  <a:schemeClr val="bg2">
                    <a:lumMod val="50000"/>
                  </a:schemeClr>
                </a:solidFill>
              </a:defRPr>
            </a:lvl1pPr>
            <a:lvl2pPr marL="0" indent="0">
              <a:buNone/>
              <a:defRPr sz="700">
                <a:solidFill>
                  <a:schemeClr val="bg2">
                    <a:lumMod val="50000"/>
                  </a:schemeClr>
                </a:solidFill>
              </a:defRPr>
            </a:lvl2pPr>
            <a:lvl3pPr marL="0" indent="0">
              <a:buNone/>
              <a:defRPr sz="700">
                <a:solidFill>
                  <a:schemeClr val="bg2">
                    <a:lumMod val="50000"/>
                  </a:schemeClr>
                </a:solidFill>
              </a:defRPr>
            </a:lvl3pPr>
            <a:lvl4pPr marL="0" indent="0">
              <a:buNone/>
              <a:defRPr sz="700">
                <a:solidFill>
                  <a:schemeClr val="bg2">
                    <a:lumMod val="50000"/>
                  </a:schemeClr>
                </a:solidFill>
              </a:defRPr>
            </a:lvl4pPr>
            <a:lvl5pPr marL="0" indent="0">
              <a:buNone/>
              <a:defRPr sz="700">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823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py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CD5B76-8B99-448B-AE7C-0BA919AAE12A}"/>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Rectangle 2">
            <a:extLst>
              <a:ext uri="{FF2B5EF4-FFF2-40B4-BE49-F238E27FC236}">
                <a16:creationId xmlns:a16="http://schemas.microsoft.com/office/drawing/2014/main" id="{272AAF61-2A97-41B9-ABD8-02FBC66D3652}"/>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2">
            <a:extLst>
              <a:ext uri="{FF2B5EF4-FFF2-40B4-BE49-F238E27FC236}">
                <a16:creationId xmlns:a16="http://schemas.microsoft.com/office/drawing/2014/main" id="{4A53F601-6312-4A39-B848-BF0AEF3D90A4}"/>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1E8B6EE4-7B54-4264-B455-7A5C4460750B}"/>
              </a:ext>
            </a:extLst>
          </p:cNvPr>
          <p:cNvSpPr>
            <a:spLocks noGrp="1"/>
          </p:cNvSpPr>
          <p:nvPr>
            <p:ph sz="quarter" idx="10"/>
          </p:nvPr>
        </p:nvSpPr>
        <p:spPr>
          <a:xfrm>
            <a:off x="565150" y="1295400"/>
            <a:ext cx="7734300" cy="21336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0D0861DD-1CD0-4684-A042-AD4832F415CD}"/>
              </a:ext>
            </a:extLst>
          </p:cNvPr>
          <p:cNvSpPr>
            <a:spLocks noGrp="1"/>
          </p:cNvSpPr>
          <p:nvPr>
            <p:ph sz="quarter" idx="11"/>
          </p:nvPr>
        </p:nvSpPr>
        <p:spPr>
          <a:xfrm>
            <a:off x="564478" y="4495800"/>
            <a:ext cx="7734300" cy="192954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2">
            <a:extLst>
              <a:ext uri="{FF2B5EF4-FFF2-40B4-BE49-F238E27FC236}">
                <a16:creationId xmlns:a16="http://schemas.microsoft.com/office/drawing/2014/main" id="{693DD489-877A-41E6-9225-7FA54450E4C3}"/>
              </a:ext>
            </a:extLst>
          </p:cNvPr>
          <p:cNvSpPr>
            <a:spLocks noGrp="1"/>
          </p:cNvSpPr>
          <p:nvPr>
            <p:ph sz="quarter" idx="13"/>
          </p:nvPr>
        </p:nvSpPr>
        <p:spPr>
          <a:xfrm>
            <a:off x="7665302" y="6480485"/>
            <a:ext cx="908050" cy="244475"/>
          </a:xfrm>
        </p:spPr>
        <p:txBody>
          <a:bodyPr>
            <a:noAutofit/>
          </a:bodyPr>
          <a:lstStyle>
            <a:lvl1pPr marL="0" indent="0">
              <a:buNone/>
              <a:defRPr sz="700">
                <a:solidFill>
                  <a:schemeClr val="bg2">
                    <a:lumMod val="50000"/>
                  </a:schemeClr>
                </a:solidFill>
              </a:defRPr>
            </a:lvl1pPr>
            <a:lvl2pPr marL="0" indent="0">
              <a:buNone/>
              <a:defRPr sz="700">
                <a:solidFill>
                  <a:schemeClr val="bg2">
                    <a:lumMod val="50000"/>
                  </a:schemeClr>
                </a:solidFill>
              </a:defRPr>
            </a:lvl2pPr>
            <a:lvl3pPr marL="0" indent="0">
              <a:buNone/>
              <a:defRPr sz="700">
                <a:solidFill>
                  <a:schemeClr val="bg2">
                    <a:lumMod val="50000"/>
                  </a:schemeClr>
                </a:solidFill>
              </a:defRPr>
            </a:lvl3pPr>
            <a:lvl4pPr marL="0" indent="0">
              <a:buNone/>
              <a:defRPr sz="700">
                <a:solidFill>
                  <a:schemeClr val="bg2">
                    <a:lumMod val="50000"/>
                  </a:schemeClr>
                </a:solidFill>
              </a:defRPr>
            </a:lvl4pPr>
            <a:lvl5pPr marL="0" indent="0">
              <a:buNone/>
              <a:defRPr sz="700">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77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ster Title Slide">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6A93FD5F-C2B9-364B-8A84-933D3596C538}"/>
              </a:ext>
            </a:extLst>
          </p:cNvPr>
          <p:cNvSpPr/>
          <p:nvPr userDrawn="1"/>
        </p:nvSpPr>
        <p:spPr>
          <a:xfrm rot="5400000">
            <a:off x="0" y="-20864"/>
            <a:ext cx="4641574" cy="4641574"/>
          </a:xfrm>
          <a:prstGeom prst="rtTriangle">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userDrawn="1"/>
        </p:nvSpPr>
        <p:spPr>
          <a:xfrm rot="5400000">
            <a:off x="-21191" y="327"/>
            <a:ext cx="3887840" cy="3845458"/>
          </a:xfrm>
          <a:prstGeom prst="rtTriangle">
            <a:avLst/>
          </a:prstGeom>
          <a:solidFill>
            <a:srgbClr val="22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3D40BBA-5DE6-4588-87A3-D81B6B0428F2}"/>
              </a:ext>
            </a:extLst>
          </p:cNvPr>
          <p:cNvSpPr>
            <a:spLocks noGrp="1"/>
          </p:cNvSpPr>
          <p:nvPr>
            <p:ph type="ctrTitle"/>
          </p:nvPr>
        </p:nvSpPr>
        <p:spPr>
          <a:xfrm>
            <a:off x="2265404" y="3076505"/>
            <a:ext cx="6194855" cy="1092907"/>
          </a:xfrm>
        </p:spPr>
        <p:txBody>
          <a:bodyPr/>
          <a:lstStyle/>
          <a:p>
            <a:endParaRPr lang="en-US" dirty="0"/>
          </a:p>
        </p:txBody>
      </p:sp>
      <p:sp>
        <p:nvSpPr>
          <p:cNvPr id="5" name="Content Placeholder 4">
            <a:extLst>
              <a:ext uri="{FF2B5EF4-FFF2-40B4-BE49-F238E27FC236}">
                <a16:creationId xmlns:a16="http://schemas.microsoft.com/office/drawing/2014/main" id="{027E31EC-48CE-44BB-908D-BA4AFDE45DC5}"/>
              </a:ext>
            </a:extLst>
          </p:cNvPr>
          <p:cNvSpPr>
            <a:spLocks noGrp="1"/>
          </p:cNvSpPr>
          <p:nvPr>
            <p:ph sz="quarter" idx="10"/>
          </p:nvPr>
        </p:nvSpPr>
        <p:spPr>
          <a:xfrm>
            <a:off x="2268285" y="4417818"/>
            <a:ext cx="6191860" cy="220857"/>
          </a:xfrm>
          <a:noFill/>
        </p:spPr>
        <p:txBody>
          <a:bodyPr wrap="square" rtlCol="0">
            <a:noAutofit/>
          </a:bodyPr>
          <a:lstStyle>
            <a:lvl1pPr marL="0" indent="0">
              <a:buNone/>
              <a:defRPr lang="en-US" sz="1200" smtClean="0">
                <a:solidFill>
                  <a:srgbClr val="2565A6"/>
                </a:solidFill>
                <a:latin typeface="Arial" panose="020B0604020202020204" pitchFamily="34" charset="0"/>
                <a:ea typeface="+mn-ea"/>
                <a:cs typeface="Arial" panose="020B0604020202020204" pitchFamily="34" charset="0"/>
              </a:defRPr>
            </a:lvl1pPr>
            <a:lvl2pPr marL="285750" indent="0">
              <a:buNone/>
              <a:defRPr lang="en-US" sz="1800" smtClean="0">
                <a:solidFill>
                  <a:schemeClr val="tx1"/>
                </a:solidFill>
                <a:latin typeface="+mn-lt"/>
                <a:ea typeface="+mn-ea"/>
                <a:cs typeface="+mn-cs"/>
              </a:defRPr>
            </a:lvl2pPr>
            <a:lvl3pPr marL="742950" indent="0">
              <a:buNone/>
              <a:defRPr lang="en-US" sz="1800" smtClean="0">
                <a:solidFill>
                  <a:schemeClr val="tx1"/>
                </a:solidFill>
                <a:latin typeface="+mn-lt"/>
                <a:ea typeface="+mn-ea"/>
                <a:cs typeface="+mn-cs"/>
              </a:defRPr>
            </a:lvl3pPr>
            <a:lvl4pPr marL="1200150" indent="0">
              <a:buNone/>
              <a:defRPr lang="en-US" sz="1800" smtClean="0">
                <a:solidFill>
                  <a:schemeClr val="tx1"/>
                </a:solidFill>
                <a:latin typeface="+mn-lt"/>
                <a:ea typeface="+mn-ea"/>
                <a:cs typeface="+mn-cs"/>
              </a:defRPr>
            </a:lvl4pPr>
            <a:lvl5pPr marL="1657350" indent="0">
              <a:buNone/>
              <a:defRPr lang="en-US" sz="1800">
                <a:solidFill>
                  <a:schemeClr val="tx1"/>
                </a:solidFill>
                <a:latin typeface="+mn-lt"/>
                <a:ea typeface="+mn-ea"/>
                <a:cs typeface="+mn-cs"/>
              </a:defRPr>
            </a:lvl5pPr>
          </a:lstStyle>
          <a:p>
            <a:pPr marL="0" lvl="0" defTabSz="914400"/>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
        <p:nvSpPr>
          <p:cNvPr id="12" name="Content Placeholder 4">
            <a:extLst>
              <a:ext uri="{FF2B5EF4-FFF2-40B4-BE49-F238E27FC236}">
                <a16:creationId xmlns:a16="http://schemas.microsoft.com/office/drawing/2014/main" id="{E92D7E6A-6041-40D2-AFA2-C267D85D8735}"/>
              </a:ext>
            </a:extLst>
          </p:cNvPr>
          <p:cNvSpPr>
            <a:spLocks noGrp="1"/>
          </p:cNvSpPr>
          <p:nvPr>
            <p:ph sz="quarter" idx="11"/>
          </p:nvPr>
        </p:nvSpPr>
        <p:spPr>
          <a:xfrm>
            <a:off x="2268399" y="4596935"/>
            <a:ext cx="6191860" cy="220857"/>
          </a:xfrm>
          <a:noFill/>
        </p:spPr>
        <p:txBody>
          <a:bodyPr wrap="square" rtlCol="0">
            <a:noAutofit/>
          </a:bodyPr>
          <a:lstStyle>
            <a:lvl1pPr marL="0" indent="0">
              <a:buNone/>
              <a:defRPr lang="en-US" sz="1200" smtClean="0">
                <a:solidFill>
                  <a:srgbClr val="2565A6"/>
                </a:solidFill>
                <a:latin typeface="Arial" panose="020B0604020202020204" pitchFamily="34" charset="0"/>
                <a:ea typeface="+mn-ea"/>
                <a:cs typeface="Arial" panose="020B0604020202020204" pitchFamily="34" charset="0"/>
              </a:defRPr>
            </a:lvl1pPr>
            <a:lvl2pPr marL="285750" indent="0">
              <a:buNone/>
              <a:defRPr lang="en-US" sz="1800" smtClean="0">
                <a:solidFill>
                  <a:schemeClr val="tx1"/>
                </a:solidFill>
                <a:latin typeface="+mn-lt"/>
                <a:ea typeface="+mn-ea"/>
                <a:cs typeface="+mn-cs"/>
              </a:defRPr>
            </a:lvl2pPr>
            <a:lvl3pPr marL="742950" indent="0">
              <a:buNone/>
              <a:defRPr lang="en-US" sz="1800" smtClean="0">
                <a:solidFill>
                  <a:schemeClr val="tx1"/>
                </a:solidFill>
                <a:latin typeface="+mn-lt"/>
                <a:ea typeface="+mn-ea"/>
                <a:cs typeface="+mn-cs"/>
              </a:defRPr>
            </a:lvl3pPr>
            <a:lvl4pPr marL="1200150" indent="0">
              <a:buNone/>
              <a:defRPr lang="en-US" sz="1800" smtClean="0">
                <a:solidFill>
                  <a:schemeClr val="tx1"/>
                </a:solidFill>
                <a:latin typeface="+mn-lt"/>
                <a:ea typeface="+mn-ea"/>
                <a:cs typeface="+mn-cs"/>
              </a:defRPr>
            </a:lvl4pPr>
            <a:lvl5pPr marL="1657350" indent="0">
              <a:buNone/>
              <a:defRPr lang="en-US" sz="1800">
                <a:solidFill>
                  <a:schemeClr val="tx1"/>
                </a:solidFill>
                <a:latin typeface="+mn-lt"/>
                <a:ea typeface="+mn-ea"/>
                <a:cs typeface="+mn-cs"/>
              </a:defRPr>
            </a:lvl5pPr>
          </a:lstStyle>
          <a:p>
            <a:pPr marL="0"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3" name="Content Placeholder 4">
            <a:extLst>
              <a:ext uri="{FF2B5EF4-FFF2-40B4-BE49-F238E27FC236}">
                <a16:creationId xmlns:a16="http://schemas.microsoft.com/office/drawing/2014/main" id="{284223CA-611D-46C0-9A00-E6638B0BA860}"/>
              </a:ext>
            </a:extLst>
          </p:cNvPr>
          <p:cNvSpPr>
            <a:spLocks noGrp="1"/>
          </p:cNvSpPr>
          <p:nvPr>
            <p:ph sz="quarter" idx="12"/>
          </p:nvPr>
        </p:nvSpPr>
        <p:spPr>
          <a:xfrm>
            <a:off x="2268399" y="4776052"/>
            <a:ext cx="6191860" cy="220857"/>
          </a:xfrm>
          <a:noFill/>
        </p:spPr>
        <p:txBody>
          <a:bodyPr wrap="square" rtlCol="0">
            <a:noAutofit/>
          </a:bodyPr>
          <a:lstStyle>
            <a:lvl1pPr marL="0" indent="0">
              <a:buNone/>
              <a:defRPr lang="en-US" sz="1200" smtClean="0">
                <a:solidFill>
                  <a:srgbClr val="2565A6"/>
                </a:solidFill>
                <a:latin typeface="Arial" panose="020B0604020202020204" pitchFamily="34" charset="0"/>
                <a:ea typeface="+mn-ea"/>
                <a:cs typeface="Arial" panose="020B0604020202020204" pitchFamily="34" charset="0"/>
              </a:defRPr>
            </a:lvl1pPr>
            <a:lvl2pPr marL="285750" indent="0">
              <a:buNone/>
              <a:defRPr lang="en-US" sz="1800" smtClean="0">
                <a:solidFill>
                  <a:schemeClr val="tx1"/>
                </a:solidFill>
                <a:latin typeface="+mn-lt"/>
                <a:ea typeface="+mn-ea"/>
                <a:cs typeface="+mn-cs"/>
              </a:defRPr>
            </a:lvl2pPr>
            <a:lvl3pPr marL="742950" indent="0">
              <a:buNone/>
              <a:defRPr lang="en-US" sz="1800" smtClean="0">
                <a:solidFill>
                  <a:schemeClr val="tx1"/>
                </a:solidFill>
                <a:latin typeface="+mn-lt"/>
                <a:ea typeface="+mn-ea"/>
                <a:cs typeface="+mn-cs"/>
              </a:defRPr>
            </a:lvl3pPr>
            <a:lvl4pPr marL="1200150" indent="0">
              <a:buNone/>
              <a:defRPr lang="en-US" sz="1800" smtClean="0">
                <a:solidFill>
                  <a:schemeClr val="tx1"/>
                </a:solidFill>
                <a:latin typeface="+mn-lt"/>
                <a:ea typeface="+mn-ea"/>
                <a:cs typeface="+mn-cs"/>
              </a:defRPr>
            </a:lvl4pPr>
            <a:lvl5pPr marL="1657350" indent="0">
              <a:buNone/>
              <a:defRPr lang="en-US" sz="1800">
                <a:solidFill>
                  <a:schemeClr val="tx1"/>
                </a:solidFill>
                <a:latin typeface="+mn-lt"/>
                <a:ea typeface="+mn-ea"/>
                <a:cs typeface="+mn-cs"/>
              </a:defRPr>
            </a:lvl5pPr>
          </a:lstStyle>
          <a:p>
            <a:pPr marL="0" lvl="0" defTabSz="914400"/>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
        <p:nvSpPr>
          <p:cNvPr id="14" name="Content Placeholder 4">
            <a:extLst>
              <a:ext uri="{FF2B5EF4-FFF2-40B4-BE49-F238E27FC236}">
                <a16:creationId xmlns:a16="http://schemas.microsoft.com/office/drawing/2014/main" id="{8579704B-E3BC-44E6-88D6-46735F9A82E0}"/>
              </a:ext>
            </a:extLst>
          </p:cNvPr>
          <p:cNvSpPr>
            <a:spLocks noGrp="1"/>
          </p:cNvSpPr>
          <p:nvPr>
            <p:ph sz="quarter" idx="13"/>
          </p:nvPr>
        </p:nvSpPr>
        <p:spPr>
          <a:xfrm>
            <a:off x="2265404" y="6353258"/>
            <a:ext cx="5247783" cy="220857"/>
          </a:xfrm>
          <a:noFill/>
        </p:spPr>
        <p:txBody>
          <a:bodyPr wrap="none" rtlCol="0">
            <a:noAutofit/>
          </a:bodyPr>
          <a:lstStyle>
            <a:lvl1pPr marL="0" indent="0">
              <a:buNone/>
              <a:defRPr lang="en-US" sz="1000" b="0" dirty="0" smtClean="0">
                <a:solidFill>
                  <a:schemeClr val="bg1">
                    <a:lumMod val="50000"/>
                  </a:schemeClr>
                </a:solidFill>
                <a:latin typeface="Arial" panose="020B0604020202020204" pitchFamily="34" charset="0"/>
                <a:ea typeface="+mn-ea"/>
                <a:cs typeface="Arial" panose="020B0604020202020204" pitchFamily="34" charset="0"/>
              </a:defRPr>
            </a:lvl1pPr>
            <a:lvl2pPr marL="285750" indent="0">
              <a:buNone/>
              <a:defRPr lang="en-US" sz="1800" b="0" dirty="0" smtClean="0">
                <a:solidFill>
                  <a:schemeClr val="tx1"/>
                </a:solidFill>
                <a:latin typeface="+mn-lt"/>
                <a:ea typeface="+mn-ea"/>
                <a:cs typeface="+mn-cs"/>
              </a:defRPr>
            </a:lvl2pPr>
            <a:lvl3pPr marL="742950" indent="0">
              <a:buNone/>
              <a:defRPr lang="en-US" sz="1800" b="0" dirty="0" smtClean="0">
                <a:solidFill>
                  <a:schemeClr val="tx1"/>
                </a:solidFill>
                <a:latin typeface="+mn-lt"/>
                <a:ea typeface="+mn-ea"/>
                <a:cs typeface="+mn-cs"/>
              </a:defRPr>
            </a:lvl3pPr>
            <a:lvl4pPr marL="1200150" indent="0">
              <a:buNone/>
              <a:defRPr lang="en-US" sz="1800" b="0" dirty="0" smtClean="0">
                <a:solidFill>
                  <a:schemeClr val="tx1"/>
                </a:solidFill>
                <a:latin typeface="+mn-lt"/>
                <a:ea typeface="+mn-ea"/>
                <a:cs typeface="+mn-cs"/>
              </a:defRPr>
            </a:lvl4pPr>
            <a:lvl5pPr marL="1657350" indent="0">
              <a:buNone/>
              <a:defRPr lang="en-US" sz="1800" b="0" dirty="0">
                <a:solidFill>
                  <a:schemeClr val="tx1"/>
                </a:solidFill>
                <a:latin typeface="+mn-lt"/>
                <a:ea typeface="+mn-ea"/>
                <a:cs typeface="+mn-cs"/>
              </a:defRPr>
            </a:lvl5pPr>
          </a:lstStyle>
          <a:p>
            <a:pPr marL="0"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Tree>
    <p:extLst>
      <p:ext uri="{BB962C8B-B14F-4D97-AF65-F5344CB8AC3E}">
        <p14:creationId xmlns:p14="http://schemas.microsoft.com/office/powerpoint/2010/main" val="2456917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py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331D04-984E-4029-A28D-1938C806212F}"/>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Rectangle 3">
            <a:extLst>
              <a:ext uri="{FF2B5EF4-FFF2-40B4-BE49-F238E27FC236}">
                <a16:creationId xmlns:a16="http://schemas.microsoft.com/office/drawing/2014/main" id="{251DB91F-63F3-41D2-B841-8A89A32B37CF}"/>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itle 2">
            <a:extLst>
              <a:ext uri="{FF2B5EF4-FFF2-40B4-BE49-F238E27FC236}">
                <a16:creationId xmlns:a16="http://schemas.microsoft.com/office/drawing/2014/main" id="{EDFFC433-2B62-4246-802A-86787FFDCA33}"/>
              </a:ext>
            </a:extLst>
          </p:cNvPr>
          <p:cNvSpPr>
            <a:spLocks noGrp="1"/>
          </p:cNvSpPr>
          <p:nvPr>
            <p:ph type="title"/>
          </p:nvPr>
        </p:nvSpPr>
        <p:spPr>
          <a:xfrm>
            <a:off x="412078" y="169602"/>
            <a:ext cx="7886700" cy="571752"/>
          </a:xfrm>
        </p:spPr>
        <p:txBody>
          <a:bodyPr>
            <a:noAutofit/>
          </a:bodyPr>
          <a:lstStyle>
            <a:lvl1pPr>
              <a:defRPr sz="2400" b="1">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1A1FAD0A-7E4C-48C1-922B-AE7F80AF4EA3}"/>
              </a:ext>
            </a:extLst>
          </p:cNvPr>
          <p:cNvSpPr>
            <a:spLocks noGrp="1"/>
          </p:cNvSpPr>
          <p:nvPr>
            <p:ph sz="quarter" idx="10"/>
          </p:nvPr>
        </p:nvSpPr>
        <p:spPr>
          <a:xfrm>
            <a:off x="527786" y="1442282"/>
            <a:ext cx="7561262" cy="858838"/>
          </a:xfrm>
        </p:spPr>
        <p:txBody>
          <a:bodyPr>
            <a:noAutofit/>
          </a:bodyPr>
          <a:lstStyle>
            <a:lvl1pPr indent="-324000">
              <a:defRPr/>
            </a:lvl1pPr>
            <a:lvl2pPr indent="-324000">
              <a:defRPr/>
            </a:lvl2pPr>
            <a:lvl3pPr indent="-324000">
              <a:defRPr/>
            </a:lvl3pPr>
            <a:lvl4pPr indent="-324000">
              <a:defRPr/>
            </a:lvl4pPr>
            <a:lvl5pPr indent="-324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6411D09B-D06B-44C7-BE58-0B624C9856C1}"/>
              </a:ext>
            </a:extLst>
          </p:cNvPr>
          <p:cNvSpPr>
            <a:spLocks noGrp="1"/>
          </p:cNvSpPr>
          <p:nvPr>
            <p:ph sz="quarter" idx="11"/>
          </p:nvPr>
        </p:nvSpPr>
        <p:spPr>
          <a:xfrm>
            <a:off x="822325" y="2330937"/>
            <a:ext cx="6927850" cy="369401"/>
          </a:xfrm>
          <a:solidFill>
            <a:srgbClr val="2565A6"/>
          </a:solidFill>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E40B4B2A-BFF7-4CFA-B748-66A08B145A23}"/>
              </a:ext>
            </a:extLst>
          </p:cNvPr>
          <p:cNvSpPr>
            <a:spLocks noGrp="1"/>
          </p:cNvSpPr>
          <p:nvPr>
            <p:ph type="tbl" sz="quarter" idx="12"/>
          </p:nvPr>
        </p:nvSpPr>
        <p:spPr>
          <a:xfrm>
            <a:off x="822325" y="2700338"/>
            <a:ext cx="6927850" cy="3657600"/>
          </a:xfrm>
        </p:spPr>
        <p:txBody>
          <a:bodyPr>
            <a:noAutofit/>
          </a:bodyPr>
          <a:lstStyle/>
          <a:p>
            <a:endParaRPr lang="en-US"/>
          </a:p>
        </p:txBody>
      </p:sp>
      <p:sp>
        <p:nvSpPr>
          <p:cNvPr id="13" name="Content Placeholder 12">
            <a:extLst>
              <a:ext uri="{FF2B5EF4-FFF2-40B4-BE49-F238E27FC236}">
                <a16:creationId xmlns:a16="http://schemas.microsoft.com/office/drawing/2014/main" id="{EDA797CE-3456-444C-AD91-64EFA55D8BBE}"/>
              </a:ext>
            </a:extLst>
          </p:cNvPr>
          <p:cNvSpPr>
            <a:spLocks noGrp="1"/>
          </p:cNvSpPr>
          <p:nvPr>
            <p:ph sz="quarter" idx="13"/>
          </p:nvPr>
        </p:nvSpPr>
        <p:spPr>
          <a:xfrm>
            <a:off x="7665302" y="6480485"/>
            <a:ext cx="908050" cy="244475"/>
          </a:xfrm>
        </p:spPr>
        <p:txBody>
          <a:bodyPr>
            <a:noAutofit/>
          </a:bodyPr>
          <a:lstStyle>
            <a:lvl1pPr marL="0" indent="0">
              <a:buNone/>
              <a:defRPr sz="700">
                <a:solidFill>
                  <a:schemeClr val="bg2">
                    <a:lumMod val="50000"/>
                  </a:schemeClr>
                </a:solidFill>
              </a:defRPr>
            </a:lvl1pPr>
            <a:lvl2pPr marL="0" indent="0">
              <a:buNone/>
              <a:defRPr sz="700">
                <a:solidFill>
                  <a:schemeClr val="bg2">
                    <a:lumMod val="50000"/>
                  </a:schemeClr>
                </a:solidFill>
              </a:defRPr>
            </a:lvl2pPr>
            <a:lvl3pPr marL="0" indent="0">
              <a:buNone/>
              <a:defRPr sz="700">
                <a:solidFill>
                  <a:schemeClr val="bg2">
                    <a:lumMod val="50000"/>
                  </a:schemeClr>
                </a:solidFill>
              </a:defRPr>
            </a:lvl3pPr>
            <a:lvl4pPr marL="0" indent="0">
              <a:buNone/>
              <a:defRPr sz="700">
                <a:solidFill>
                  <a:schemeClr val="bg2">
                    <a:lumMod val="50000"/>
                  </a:schemeClr>
                </a:solidFill>
              </a:defRPr>
            </a:lvl4pPr>
            <a:lvl5pPr marL="0" indent="0">
              <a:buNone/>
              <a:defRPr sz="700">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6178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py Onl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4ADBA7-76E1-4EF7-AE63-08C4FE89530F}"/>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9B7C4E-94DC-4916-91C6-C55A75CBBC84}"/>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7CA3C7-1DE7-4682-9D42-7946B509E526}"/>
              </a:ext>
            </a:extLst>
          </p:cNvPr>
          <p:cNvSpPr/>
          <p:nvPr userDrawn="1"/>
        </p:nvSpPr>
        <p:spPr>
          <a:xfrm>
            <a:off x="368214" y="5879163"/>
            <a:ext cx="8242385" cy="439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AA0BDAB-CED3-49A4-B6C6-714DAEE3A34A}"/>
              </a:ext>
            </a:extLst>
          </p:cNvPr>
          <p:cNvSpPr>
            <a:spLocks noGrp="1"/>
          </p:cNvSpPr>
          <p:nvPr>
            <p:ph type="title"/>
          </p:nvPr>
        </p:nvSpPr>
        <p:spPr>
          <a:xfrm>
            <a:off x="412078" y="169602"/>
            <a:ext cx="7886700" cy="571752"/>
          </a:xfrm>
        </p:spPr>
        <p:txBody>
          <a:bodyPr>
            <a:normAutofit/>
          </a:bodyPr>
          <a:lstStyle>
            <a:lvl1pPr>
              <a:defRPr sz="2400" b="1">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D5802FF6-0739-482C-896D-3B9856AC7EF1}"/>
              </a:ext>
            </a:extLst>
          </p:cNvPr>
          <p:cNvPicPr>
            <a:picLocks noChangeAspect="1"/>
          </p:cNvPicPr>
          <p:nvPr userDrawn="1"/>
        </p:nvPicPr>
        <p:blipFill>
          <a:blip r:embed="rId2">
            <a:alphaModFix/>
          </a:blip>
          <a:stretch>
            <a:fillRect/>
          </a:stretch>
        </p:blipFill>
        <p:spPr>
          <a:xfrm>
            <a:off x="356843" y="1089918"/>
            <a:ext cx="1006098" cy="4469512"/>
          </a:xfrm>
          <a:prstGeom prst="rect">
            <a:avLst/>
          </a:prstGeom>
        </p:spPr>
      </p:pic>
      <p:sp>
        <p:nvSpPr>
          <p:cNvPr id="7" name="Content Placeholder 6">
            <a:extLst>
              <a:ext uri="{FF2B5EF4-FFF2-40B4-BE49-F238E27FC236}">
                <a16:creationId xmlns:a16="http://schemas.microsoft.com/office/drawing/2014/main" id="{893168B1-8A25-4D4A-A2AF-CEB10321546D}"/>
              </a:ext>
            </a:extLst>
          </p:cNvPr>
          <p:cNvSpPr>
            <a:spLocks noGrp="1"/>
          </p:cNvSpPr>
          <p:nvPr>
            <p:ph sz="quarter" idx="10"/>
          </p:nvPr>
        </p:nvSpPr>
        <p:spPr>
          <a:xfrm>
            <a:off x="1170332" y="1452415"/>
            <a:ext cx="7616825" cy="4137025"/>
          </a:xfrm>
        </p:spPr>
        <p:txBody>
          <a:bodyPr/>
          <a:lstStyle>
            <a:lvl1pPr marL="171450" indent="-171450">
              <a:buClr>
                <a:schemeClr val="bg1"/>
              </a:buClr>
              <a:buFont typeface="Arial" panose="020B0604020202020204" pitchFamily="34" charset="0"/>
              <a:buChar char="•"/>
              <a:defRPr/>
            </a:lvl1pPr>
            <a:lvl2pPr marL="514350" indent="-171450">
              <a:buClr>
                <a:schemeClr val="bg1"/>
              </a:buClr>
              <a:buFont typeface="Arial" panose="020B0604020202020204" pitchFamily="34" charset="0"/>
              <a:buChar char="•"/>
              <a:defRPr/>
            </a:lvl2pPr>
            <a:lvl3pPr marL="857250" indent="-171450">
              <a:buClr>
                <a:schemeClr val="bg1"/>
              </a:buClr>
              <a:buFont typeface="Arial" panose="020B0604020202020204" pitchFamily="34" charset="0"/>
              <a:buChar char="•"/>
              <a:defRPr/>
            </a:lvl3pPr>
            <a:lvl4pPr marL="1200150" indent="-171450">
              <a:buClr>
                <a:schemeClr val="bg1"/>
              </a:buClr>
              <a:buFont typeface="Arial" panose="020B0604020202020204" pitchFamily="34" charset="0"/>
              <a:buChar char="•"/>
              <a:defRPr/>
            </a:lvl4pPr>
            <a:lvl5pPr marL="1543050" indent="-171450">
              <a:buClr>
                <a:schemeClr val="bg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E2F87356-BC4E-432C-879D-C368186E1EF9}"/>
              </a:ext>
            </a:extLst>
          </p:cNvPr>
          <p:cNvSpPr>
            <a:spLocks noGrp="1"/>
          </p:cNvSpPr>
          <p:nvPr>
            <p:ph sz="quarter" idx="11"/>
          </p:nvPr>
        </p:nvSpPr>
        <p:spPr>
          <a:xfrm>
            <a:off x="368214" y="5908675"/>
            <a:ext cx="8242385" cy="423863"/>
          </a:xfrm>
        </p:spPr>
        <p:txBody>
          <a:bodyPr/>
          <a:lstStyle>
            <a:lvl1pPr marL="0" indent="0" algn="ctr">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DF6C95D7-68D4-4104-885B-206806061B1E}"/>
              </a:ext>
            </a:extLst>
          </p:cNvPr>
          <p:cNvSpPr>
            <a:spLocks noGrp="1"/>
          </p:cNvSpPr>
          <p:nvPr>
            <p:ph sz="quarter" idx="12"/>
          </p:nvPr>
        </p:nvSpPr>
        <p:spPr>
          <a:xfrm>
            <a:off x="7610475" y="6450013"/>
            <a:ext cx="1079500" cy="238125"/>
          </a:xfrm>
        </p:spPr>
        <p:txBody>
          <a:bodyPr>
            <a:noAutofit/>
          </a:bodyPr>
          <a:lstStyle>
            <a:lvl1pPr marL="0" indent="0">
              <a:buNone/>
              <a:defRPr sz="700">
                <a:solidFill>
                  <a:schemeClr val="bg2">
                    <a:lumMod val="50000"/>
                  </a:schemeClr>
                </a:solidFill>
              </a:defRPr>
            </a:lvl1pPr>
            <a:lvl2pPr marL="342900" indent="0">
              <a:buNone/>
              <a:defRPr sz="700">
                <a:solidFill>
                  <a:schemeClr val="bg2">
                    <a:lumMod val="50000"/>
                  </a:schemeClr>
                </a:solidFill>
              </a:defRPr>
            </a:lvl2pPr>
            <a:lvl3pPr marL="685800" indent="0">
              <a:buNone/>
              <a:defRPr sz="700">
                <a:solidFill>
                  <a:schemeClr val="bg2">
                    <a:lumMod val="50000"/>
                  </a:schemeClr>
                </a:solidFill>
              </a:defRPr>
            </a:lvl3pPr>
            <a:lvl4pPr marL="1028700" indent="0">
              <a:buNone/>
              <a:defRPr sz="700">
                <a:solidFill>
                  <a:schemeClr val="bg2">
                    <a:lumMod val="50000"/>
                  </a:schemeClr>
                </a:solidFill>
              </a:defRPr>
            </a:lvl4pPr>
            <a:lvl5pPr marL="1371600" indent="0">
              <a:buNone/>
              <a:defRPr sz="70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688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5155"/>
          </a:xfrm>
          <a:prstGeom prst="rect">
            <a:avLst/>
          </a:prstGeom>
        </p:spPr>
      </p:pic>
      <p:sp>
        <p:nvSpPr>
          <p:cNvPr id="6" name="Picture Placeholder 17"/>
          <p:cNvSpPr>
            <a:spLocks noGrp="1"/>
          </p:cNvSpPr>
          <p:nvPr>
            <p:ph type="pic" sz="quarter" idx="12" hasCustomPrompt="1"/>
          </p:nvPr>
        </p:nvSpPr>
        <p:spPr>
          <a:xfrm>
            <a:off x="47501" y="765155"/>
            <a:ext cx="9144000" cy="4165910"/>
          </a:xfrm>
        </p:spPr>
        <p:txBody>
          <a:bodyPr/>
          <a:lstStyle>
            <a:lvl1pPr marL="171450" marR="0" indent="-171450" algn="l" defTabSz="685800" rtl="0" eaLnBrk="1" fontAlgn="auto" latinLnBrk="0" hangingPunct="1">
              <a:lnSpc>
                <a:spcPct val="90000"/>
              </a:lnSpc>
              <a:spcBef>
                <a:spcPts val="750"/>
              </a:spcBef>
              <a:spcAft>
                <a:spcPts val="0"/>
              </a:spcAft>
              <a:buClr>
                <a:srgbClr val="19A187"/>
              </a:buClr>
              <a:buSzTx/>
              <a:buFont typeface="Arial"/>
              <a:buChar char="•"/>
              <a:tabLst/>
              <a:defRPr/>
            </a:lvl1pPr>
          </a:lstStyle>
          <a:p>
            <a:r>
              <a:rPr lang="en-US"/>
              <a:t>Click icon to add photo</a:t>
            </a:r>
          </a:p>
        </p:txBody>
      </p:sp>
      <p:sp>
        <p:nvSpPr>
          <p:cNvPr id="7" name="Text Placeholder 19"/>
          <p:cNvSpPr>
            <a:spLocks noGrp="1"/>
          </p:cNvSpPr>
          <p:nvPr>
            <p:ph type="body" sz="quarter" idx="13" hasCustomPrompt="1"/>
          </p:nvPr>
        </p:nvSpPr>
        <p:spPr>
          <a:xfrm>
            <a:off x="387051" y="5266622"/>
            <a:ext cx="8369898" cy="1225618"/>
          </a:xfrm>
        </p:spPr>
        <p:txBody>
          <a:bodyPr>
            <a:normAutofit/>
          </a:bodyPr>
          <a:lstStyle>
            <a:lvl1pPr marL="0" indent="0">
              <a:buFont typeface="Arial" charset="0"/>
              <a:buNone/>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Copy goes here </a:t>
            </a:r>
          </a:p>
        </p:txBody>
      </p:sp>
      <p:sp>
        <p:nvSpPr>
          <p:cNvPr id="12" name="Text Placeholder 13"/>
          <p:cNvSpPr>
            <a:spLocks noGrp="1"/>
          </p:cNvSpPr>
          <p:nvPr>
            <p:ph type="body" sz="quarter" idx="14"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Tree>
    <p:extLst>
      <p:ext uri="{BB962C8B-B14F-4D97-AF65-F5344CB8AC3E}">
        <p14:creationId xmlns:p14="http://schemas.microsoft.com/office/powerpoint/2010/main" val="319759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 and Graph/Chart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472"/>
            <a:ext cx="9144000" cy="765155"/>
          </a:xfrm>
          <a:prstGeom prst="rect">
            <a:avLst/>
          </a:prstGeom>
        </p:spPr>
      </p:pic>
      <p:sp>
        <p:nvSpPr>
          <p:cNvPr id="10" name="Text Placeholder 19"/>
          <p:cNvSpPr>
            <a:spLocks noGrp="1"/>
          </p:cNvSpPr>
          <p:nvPr>
            <p:ph type="body" sz="quarter" idx="14" hasCustomPrompt="1"/>
          </p:nvPr>
        </p:nvSpPr>
        <p:spPr>
          <a:xfrm>
            <a:off x="387567" y="6059977"/>
            <a:ext cx="3986726" cy="207819"/>
          </a:xfrm>
        </p:spPr>
        <p:txBody>
          <a:bodyPr>
            <a:noAutofit/>
          </a:bodyPr>
          <a:lstStyle>
            <a:lvl1pPr marL="0" indent="0">
              <a:buNone/>
              <a:defRPr sz="1000" b="1">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Footnotes</a:t>
            </a:r>
          </a:p>
        </p:txBody>
      </p:sp>
      <p:sp>
        <p:nvSpPr>
          <p:cNvPr id="11" name="Text Placeholder 19"/>
          <p:cNvSpPr>
            <a:spLocks noGrp="1"/>
          </p:cNvSpPr>
          <p:nvPr>
            <p:ph type="body" sz="quarter" idx="15" hasCustomPrompt="1"/>
          </p:nvPr>
        </p:nvSpPr>
        <p:spPr>
          <a:xfrm>
            <a:off x="387566" y="6284422"/>
            <a:ext cx="8229384" cy="353223"/>
          </a:xfrm>
        </p:spPr>
        <p:txBody>
          <a:bodyPr anchor="ctr" anchorCtr="0">
            <a:noAutofit/>
          </a:bodyPr>
          <a:lstStyle>
            <a:lvl1pPr marL="0" indent="0">
              <a:buNone/>
              <a:defRPr sz="800" baseline="0">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This is where the references go. </a:t>
            </a:r>
          </a:p>
        </p:txBody>
      </p:sp>
      <p:cxnSp>
        <p:nvCxnSpPr>
          <p:cNvPr id="13" name="Straight Connector 12"/>
          <p:cNvCxnSpPr/>
          <p:nvPr userDrawn="1"/>
        </p:nvCxnSpPr>
        <p:spPr>
          <a:xfrm>
            <a:off x="387052" y="5955806"/>
            <a:ext cx="822989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6" hasCustomPrompt="1"/>
          </p:nvPr>
        </p:nvSpPr>
        <p:spPr>
          <a:xfrm>
            <a:off x="1547566" y="971229"/>
            <a:ext cx="5960226" cy="2908997"/>
          </a:xfrm>
        </p:spPr>
        <p:txBody>
          <a:bodyPr/>
          <a:lstStyle>
            <a:lvl1pPr marL="342900" indent="-342900">
              <a:buFont typeface="Arial" charset="0"/>
              <a:buChar char="•"/>
              <a:defRPr baseline="0"/>
            </a:lvl1pPr>
          </a:lstStyle>
          <a:p>
            <a:pPr lvl="0"/>
            <a:r>
              <a:rPr lang="en-US" dirty="0"/>
              <a:t>Click icon to add graph or chart</a:t>
            </a:r>
          </a:p>
        </p:txBody>
      </p:sp>
      <p:sp>
        <p:nvSpPr>
          <p:cNvPr id="19" name="Text Placeholder 13"/>
          <p:cNvSpPr>
            <a:spLocks noGrp="1"/>
          </p:cNvSpPr>
          <p:nvPr>
            <p:ph type="body" sz="quarter" idx="11" hasCustomPrompt="1"/>
          </p:nvPr>
        </p:nvSpPr>
        <p:spPr>
          <a:xfrm>
            <a:off x="349773" y="4100772"/>
            <a:ext cx="8267178" cy="466806"/>
          </a:xfrm>
        </p:spPr>
        <p:txBody>
          <a:bodyPr anchor="ctr" anchorCtr="0">
            <a:normAutofit/>
          </a:bodyPr>
          <a:lstStyle>
            <a:lvl1pPr marL="0" marR="0" indent="0" algn="l" defTabSz="685800" rtl="0" eaLnBrk="1" fontAlgn="auto" latinLnBrk="0" hangingPunct="1">
              <a:lnSpc>
                <a:spcPct val="90000"/>
              </a:lnSpc>
              <a:spcBef>
                <a:spcPts val="750"/>
              </a:spcBef>
              <a:spcAft>
                <a:spcPts val="0"/>
              </a:spcAft>
              <a:buClr>
                <a:srgbClr val="19A187"/>
              </a:buClr>
              <a:buSzTx/>
              <a:buFont typeface="Arial"/>
              <a:buNone/>
              <a:tabLst/>
              <a:defRPr sz="2200" b="1" baseline="0">
                <a:solidFill>
                  <a:srgbClr val="64B144"/>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This is Where The Headline Goes</a:t>
            </a:r>
          </a:p>
        </p:txBody>
      </p:sp>
      <p:sp>
        <p:nvSpPr>
          <p:cNvPr id="21" name="Text Placeholder 13"/>
          <p:cNvSpPr>
            <a:spLocks noGrp="1"/>
          </p:cNvSpPr>
          <p:nvPr>
            <p:ph type="body" sz="quarter" idx="19"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
        <p:nvSpPr>
          <p:cNvPr id="12" name="Text Placeholder 19"/>
          <p:cNvSpPr>
            <a:spLocks noGrp="1"/>
          </p:cNvSpPr>
          <p:nvPr>
            <p:ph type="body" sz="quarter" idx="13" hasCustomPrompt="1"/>
          </p:nvPr>
        </p:nvSpPr>
        <p:spPr>
          <a:xfrm>
            <a:off x="349773" y="4726290"/>
            <a:ext cx="8267178" cy="1009492"/>
          </a:xfrm>
        </p:spPr>
        <p:txBody>
          <a:bodyPr>
            <a:normAutofit/>
          </a:bodyPr>
          <a:lstStyle>
            <a:lvl1pPr marL="285750" indent="-285750">
              <a:buFont typeface="Arial" charset="0"/>
              <a:buChar char="•"/>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Copy goes here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y and Graph/Chart_3">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5155"/>
          </a:xfrm>
          <a:prstGeom prst="rect">
            <a:avLst/>
          </a:prstGeom>
        </p:spPr>
      </p:pic>
      <p:sp>
        <p:nvSpPr>
          <p:cNvPr id="10" name="Text Placeholder 19"/>
          <p:cNvSpPr>
            <a:spLocks noGrp="1"/>
          </p:cNvSpPr>
          <p:nvPr>
            <p:ph type="body" sz="quarter" idx="14" hasCustomPrompt="1"/>
          </p:nvPr>
        </p:nvSpPr>
        <p:spPr>
          <a:xfrm>
            <a:off x="387567" y="6059977"/>
            <a:ext cx="3986726" cy="207819"/>
          </a:xfrm>
        </p:spPr>
        <p:txBody>
          <a:bodyPr>
            <a:noAutofit/>
          </a:bodyPr>
          <a:lstStyle>
            <a:lvl1pPr marL="0" indent="0">
              <a:buNone/>
              <a:defRPr sz="1000" b="1">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Footnotes</a:t>
            </a:r>
          </a:p>
        </p:txBody>
      </p:sp>
      <p:cxnSp>
        <p:nvCxnSpPr>
          <p:cNvPr id="13" name="Straight Connector 12"/>
          <p:cNvCxnSpPr/>
          <p:nvPr userDrawn="1"/>
        </p:nvCxnSpPr>
        <p:spPr>
          <a:xfrm>
            <a:off x="387052" y="5955806"/>
            <a:ext cx="822989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6" hasCustomPrompt="1"/>
          </p:nvPr>
        </p:nvSpPr>
        <p:spPr>
          <a:xfrm>
            <a:off x="1547566" y="1710548"/>
            <a:ext cx="5960226" cy="2908997"/>
          </a:xfrm>
        </p:spPr>
        <p:txBody>
          <a:bodyPr/>
          <a:lstStyle>
            <a:lvl1pPr marL="342900" indent="-342900">
              <a:buFont typeface="Arial" charset="0"/>
              <a:buChar char="•"/>
              <a:defRPr baseline="0"/>
            </a:lvl1pPr>
          </a:lstStyle>
          <a:p>
            <a:pPr lvl="0"/>
            <a:r>
              <a:rPr lang="en-US" dirty="0"/>
              <a:t>Click icon to add graph or chart</a:t>
            </a:r>
          </a:p>
        </p:txBody>
      </p:sp>
      <p:sp>
        <p:nvSpPr>
          <p:cNvPr id="21" name="Text Placeholder 13"/>
          <p:cNvSpPr>
            <a:spLocks noGrp="1"/>
          </p:cNvSpPr>
          <p:nvPr>
            <p:ph type="body" sz="quarter" idx="19"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
        <p:nvSpPr>
          <p:cNvPr id="12" name="Text Placeholder 19"/>
          <p:cNvSpPr>
            <a:spLocks noGrp="1"/>
          </p:cNvSpPr>
          <p:nvPr>
            <p:ph type="body" sz="quarter" idx="13" hasCustomPrompt="1"/>
          </p:nvPr>
        </p:nvSpPr>
        <p:spPr>
          <a:xfrm>
            <a:off x="383127" y="4782007"/>
            <a:ext cx="8233823" cy="1009492"/>
          </a:xfrm>
        </p:spPr>
        <p:txBody>
          <a:bodyPr>
            <a:normAutofit/>
          </a:bodyPr>
          <a:lstStyle>
            <a:lvl1pPr marL="285750" indent="-285750">
              <a:buFont typeface="Arial" charset="0"/>
              <a:buChar char="•"/>
              <a:defRPr sz="1600" b="1"/>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Copy goes here </a:t>
            </a:r>
          </a:p>
        </p:txBody>
      </p:sp>
      <p:sp>
        <p:nvSpPr>
          <p:cNvPr id="14" name="Text Placeholder 13"/>
          <p:cNvSpPr>
            <a:spLocks noGrp="1"/>
          </p:cNvSpPr>
          <p:nvPr>
            <p:ph type="body" sz="quarter" idx="20" hasCustomPrompt="1"/>
          </p:nvPr>
        </p:nvSpPr>
        <p:spPr>
          <a:xfrm>
            <a:off x="387052" y="945348"/>
            <a:ext cx="8229940" cy="661030"/>
          </a:xfrm>
        </p:spPr>
        <p:txBody>
          <a:bodyPr anchor="ctr" anchorCtr="0">
            <a:normAutofit/>
          </a:bodyPr>
          <a:lstStyle>
            <a:lvl1pPr marL="0" marR="0" indent="0" algn="l" defTabSz="685800" rtl="0" eaLnBrk="1" fontAlgn="auto" latinLnBrk="0" hangingPunct="1">
              <a:lnSpc>
                <a:spcPct val="90000"/>
              </a:lnSpc>
              <a:spcBef>
                <a:spcPts val="750"/>
              </a:spcBef>
              <a:spcAft>
                <a:spcPts val="0"/>
              </a:spcAft>
              <a:buClr>
                <a:srgbClr val="19A187"/>
              </a:buClr>
              <a:buSzTx/>
              <a:buFont typeface="Arial"/>
              <a:buNone/>
              <a:tabLst/>
              <a:defRPr sz="2200" b="1" baseline="0">
                <a:solidFill>
                  <a:srgbClr val="64B144"/>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This is Where The Headline Goes</a:t>
            </a:r>
          </a:p>
        </p:txBody>
      </p:sp>
      <p:sp>
        <p:nvSpPr>
          <p:cNvPr id="16" name="Text Placeholder 2">
            <a:extLst>
              <a:ext uri="{FF2B5EF4-FFF2-40B4-BE49-F238E27FC236}">
                <a16:creationId xmlns:a16="http://schemas.microsoft.com/office/drawing/2014/main" id="{B43F6DE9-C238-C346-BB2F-E65FFADB9AD3}"/>
              </a:ext>
            </a:extLst>
          </p:cNvPr>
          <p:cNvSpPr txBox="1">
            <a:spLocks/>
          </p:cNvSpPr>
          <p:nvPr userDrawn="1"/>
        </p:nvSpPr>
        <p:spPr>
          <a:xfrm>
            <a:off x="370390" y="6477604"/>
            <a:ext cx="8229600" cy="3524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19A187"/>
              </a:buClr>
              <a:buFont typeface="Arial"/>
              <a:buChar char="•"/>
              <a:defRPr sz="1800" b="1" kern="1200">
                <a:solidFill>
                  <a:schemeClr val="tx1">
                    <a:lumMod val="85000"/>
                    <a:lumOff val="1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19605F"/>
              </a:buClr>
              <a:buFont typeface=".AppleSystemUIFont" charset="-120"/>
              <a:buChar char="-"/>
              <a:defRPr sz="1600" kern="1200">
                <a:solidFill>
                  <a:schemeClr val="tx1">
                    <a:lumMod val="85000"/>
                    <a:lumOff val="1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F14748"/>
              </a:buClr>
              <a:buFont typeface=".AppleSystemUIFont" charset="-120"/>
              <a:buChar char="&gt;"/>
              <a:defRPr sz="1400" kern="1200">
                <a:solidFill>
                  <a:schemeClr val="tx1">
                    <a:lumMod val="85000"/>
                    <a:lumOff val="1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64B144"/>
              </a:buClr>
              <a:buSzPct val="75000"/>
              <a:buFont typeface="Arial"/>
              <a:buChar char="•"/>
              <a:defRPr sz="1200" kern="1200">
                <a:solidFill>
                  <a:schemeClr val="tx1">
                    <a:lumMod val="85000"/>
                    <a:lumOff val="1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64B144"/>
              </a:buClr>
              <a:buSzPct val="75000"/>
              <a:buFont typeface="Arial"/>
              <a:buChar char="•"/>
              <a:defRPr sz="1100" kern="1200">
                <a:solidFill>
                  <a:schemeClr val="tx1">
                    <a:lumMod val="85000"/>
                    <a:lumOff val="1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sz="800" dirty="0">
                <a:solidFill>
                  <a:schemeClr val="bg2">
                    <a:lumMod val="50000"/>
                  </a:schemeClr>
                </a:solidFill>
              </a:rPr>
              <a:t>Reference: (</a:t>
            </a:r>
            <a:r>
              <a:rPr lang="en-US" sz="800" dirty="0">
                <a:solidFill>
                  <a:srgbClr val="2565A6"/>
                </a:solidFill>
                <a:hlinkClick r:id="rId3" tooltip="Eckstrom, 2019  #311">
                  <a:extLst>
                    <a:ext uri="{A12FA001-AC4F-418D-AE19-62706E023703}">
                      <ahyp:hlinkClr xmlns:ahyp="http://schemas.microsoft.com/office/drawing/2018/hyperlinkcolor" val="tx"/>
                    </a:ext>
                  </a:extLst>
                </a:hlinkClick>
              </a:rPr>
              <a:t>21</a:t>
            </a:r>
            <a:r>
              <a:rPr lang="en-US" sz="800" dirty="0">
                <a:solidFill>
                  <a:schemeClr val="bg2">
                    <a:lumMod val="50000"/>
                  </a:schemeClr>
                </a:solidFill>
              </a:rPr>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5324191" y="1536175"/>
            <a:ext cx="2692826" cy="3724184"/>
          </a:xfrm>
        </p:spPr>
        <p:txBody>
          <a:bodyPr/>
          <a:lstStyle>
            <a:lvl1pPr marL="171450" marR="0" indent="-171450" algn="l" defTabSz="685800" rtl="0" eaLnBrk="1" fontAlgn="auto" latinLnBrk="0" hangingPunct="1">
              <a:lnSpc>
                <a:spcPct val="90000"/>
              </a:lnSpc>
              <a:spcBef>
                <a:spcPts val="750"/>
              </a:spcBef>
              <a:spcAft>
                <a:spcPts val="0"/>
              </a:spcAft>
              <a:buClr>
                <a:srgbClr val="19A187"/>
              </a:buClr>
              <a:buSzTx/>
              <a:buFont typeface="Arial"/>
              <a:buChar char="•"/>
              <a:tabLst/>
              <a:defRPr/>
            </a:lvl1pPr>
          </a:lstStyle>
          <a:p>
            <a:r>
              <a:rPr lang="en-US"/>
              <a:t>Click icon to add photo</a:t>
            </a:r>
          </a:p>
          <a:p>
            <a:endParaRPr lang="en-US"/>
          </a:p>
        </p:txBody>
      </p:sp>
      <p:sp>
        <p:nvSpPr>
          <p:cNvPr id="11" name="Right Triangle 10"/>
          <p:cNvSpPr/>
          <p:nvPr userDrawn="1"/>
        </p:nvSpPr>
        <p:spPr>
          <a:xfrm>
            <a:off x="0" y="4526915"/>
            <a:ext cx="2318880" cy="2344742"/>
          </a:xfrm>
          <a:prstGeom prst="rtTriangle">
            <a:avLst/>
          </a:prstGeom>
          <a:solidFill>
            <a:srgbClr val="22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p:cNvSpPr/>
          <p:nvPr userDrawn="1"/>
        </p:nvSpPr>
        <p:spPr>
          <a:xfrm>
            <a:off x="600122" y="5993802"/>
            <a:ext cx="1718758" cy="877855"/>
          </a:xfrm>
          <a:prstGeom prst="triangle">
            <a:avLst/>
          </a:prstGeom>
          <a:solidFill>
            <a:srgbClr val="64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9"/>
          <p:cNvSpPr>
            <a:spLocks noGrp="1"/>
          </p:cNvSpPr>
          <p:nvPr>
            <p:ph type="body" sz="quarter" idx="13" hasCustomPrompt="1"/>
          </p:nvPr>
        </p:nvSpPr>
        <p:spPr>
          <a:xfrm>
            <a:off x="922280" y="3188065"/>
            <a:ext cx="3990110" cy="323840"/>
          </a:xfrm>
        </p:spPr>
        <p:txBody>
          <a:bodyPr anchor="ctr" anchorCtr="0">
            <a:normAutofit/>
          </a:bodyPr>
          <a:lstStyle>
            <a:lvl1pPr marL="0" indent="0">
              <a:buNone/>
              <a:defRPr sz="1300" baseline="0">
                <a:solidFill>
                  <a:schemeClr val="tx1">
                    <a:lumMod val="85000"/>
                    <a:lumOff val="15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FIRST LASTNAME at </a:t>
            </a:r>
            <a:r>
              <a:rPr lang="en-US" dirty="0" err="1"/>
              <a:t>XXX@cdc.gov</a:t>
            </a:r>
            <a:r>
              <a:rPr lang="en-US" dirty="0"/>
              <a:t> </a:t>
            </a:r>
          </a:p>
        </p:txBody>
      </p:sp>
      <p:sp>
        <p:nvSpPr>
          <p:cNvPr id="16" name="Text Placeholder 4"/>
          <p:cNvSpPr>
            <a:spLocks noGrp="1"/>
          </p:cNvSpPr>
          <p:nvPr>
            <p:ph type="body" sz="quarter" idx="16" hasCustomPrompt="1"/>
          </p:nvPr>
        </p:nvSpPr>
        <p:spPr>
          <a:xfrm>
            <a:off x="922825" y="3569921"/>
            <a:ext cx="3275012" cy="892578"/>
          </a:xfrm>
        </p:spPr>
        <p:txBody>
          <a:bodyPr>
            <a:noAutofit/>
          </a:bodyPr>
          <a:lstStyle>
            <a:lvl1pPr marL="0" indent="0">
              <a:lnSpc>
                <a:spcPct val="100000"/>
              </a:lnSpc>
              <a:buNone/>
              <a:defRPr sz="1300"/>
            </a:lvl1pPr>
            <a:lvl2pPr marL="342900" indent="0">
              <a:buNone/>
              <a:defRPr/>
            </a:lvl2pPr>
            <a:lvl3pPr marL="685800" indent="0">
              <a:buNone/>
              <a:defRPr/>
            </a:lvl3pPr>
            <a:lvl4pPr marL="1028700" indent="0">
              <a:buNone/>
              <a:defRPr/>
            </a:lvl4pPr>
            <a:lvl5pPr marL="1371600" indent="0">
              <a:buNone/>
              <a:defRPr/>
            </a:lvl5pPr>
          </a:lstStyle>
          <a:p>
            <a:pPr lvl="0"/>
            <a:r>
              <a:rPr lang="en-US" sz="1400" b="1" dirty="0">
                <a:solidFill>
                  <a:schemeClr val="tx1">
                    <a:lumMod val="85000"/>
                    <a:lumOff val="15000"/>
                  </a:schemeClr>
                </a:solidFill>
                <a:latin typeface="Arial" charset="0"/>
                <a:ea typeface="Arial" charset="0"/>
                <a:cs typeface="Arial" charset="0"/>
              </a:rPr>
              <a:t>Telephone:</a:t>
            </a:r>
          </a:p>
          <a:p>
            <a:pPr lvl="0"/>
            <a:r>
              <a:rPr lang="en-US" sz="1400" dirty="0">
                <a:solidFill>
                  <a:schemeClr val="tx1">
                    <a:lumMod val="85000"/>
                    <a:lumOff val="15000"/>
                  </a:schemeClr>
                </a:solidFill>
                <a:latin typeface="Arial" charset="0"/>
                <a:ea typeface="Arial" charset="0"/>
                <a:cs typeface="Arial" charset="0"/>
              </a:rPr>
              <a:t>1-800-CDC-INFO</a:t>
            </a:r>
            <a:r>
              <a:rPr lang="en-US" sz="1400" baseline="0" dirty="0">
                <a:solidFill>
                  <a:schemeClr val="tx1">
                    <a:lumMod val="85000"/>
                    <a:lumOff val="15000"/>
                  </a:schemeClr>
                </a:solidFill>
                <a:latin typeface="Arial" charset="0"/>
                <a:ea typeface="Arial" charset="0"/>
                <a:cs typeface="Arial" charset="0"/>
              </a:rPr>
              <a:t> (232-4636)</a:t>
            </a:r>
          </a:p>
          <a:p>
            <a:pPr lvl="0"/>
            <a:r>
              <a:rPr lang="en-US" sz="1400" baseline="0" dirty="0">
                <a:solidFill>
                  <a:schemeClr val="tx1">
                    <a:lumMod val="85000"/>
                    <a:lumOff val="15000"/>
                  </a:schemeClr>
                </a:solidFill>
                <a:latin typeface="Arial" charset="0"/>
                <a:ea typeface="Arial" charset="0"/>
                <a:cs typeface="Arial" charset="0"/>
              </a:rPr>
              <a:t>TTY: 1-888-232-6348</a:t>
            </a:r>
            <a:endParaRPr lang="en-US" sz="1400" dirty="0">
              <a:solidFill>
                <a:schemeClr val="tx1">
                  <a:lumMod val="85000"/>
                  <a:lumOff val="15000"/>
                </a:schemeClr>
              </a:solidFill>
              <a:latin typeface="Arial" charset="0"/>
              <a:ea typeface="Arial" charset="0"/>
              <a:cs typeface="Arial" charset="0"/>
            </a:endParaRPr>
          </a:p>
        </p:txBody>
      </p:sp>
      <p:sp>
        <p:nvSpPr>
          <p:cNvPr id="17" name="TextBox 16"/>
          <p:cNvSpPr txBox="1"/>
          <p:nvPr userDrawn="1"/>
        </p:nvSpPr>
        <p:spPr>
          <a:xfrm>
            <a:off x="922280" y="2150053"/>
            <a:ext cx="3275557" cy="1231106"/>
          </a:xfrm>
          <a:prstGeom prst="rect">
            <a:avLst/>
          </a:prstGeom>
          <a:noFill/>
        </p:spPr>
        <p:txBody>
          <a:bodyPr wrap="square" rtlCol="0">
            <a:spAutoFit/>
          </a:bodyPr>
          <a:lstStyle/>
          <a:p>
            <a:pPr lvl="0">
              <a:lnSpc>
                <a:spcPct val="100000"/>
              </a:lnSpc>
            </a:pPr>
            <a:r>
              <a:rPr lang="en-US" sz="2000" b="1">
                <a:solidFill>
                  <a:srgbClr val="2265A8"/>
                </a:solidFill>
                <a:latin typeface="Arial" charset="0"/>
                <a:ea typeface="Arial" charset="0"/>
                <a:cs typeface="Arial" charset="0"/>
              </a:rPr>
              <a:t>Questions?</a:t>
            </a:r>
            <a:br>
              <a:rPr lang="en-US" sz="2000" b="1">
                <a:solidFill>
                  <a:srgbClr val="19605F"/>
                </a:solidFill>
                <a:latin typeface="Arial" charset="0"/>
                <a:ea typeface="Arial" charset="0"/>
                <a:cs typeface="Arial" charset="0"/>
              </a:rPr>
            </a:br>
            <a:r>
              <a:rPr lang="en-US" sz="1700" b="1">
                <a:latin typeface="Arial" charset="0"/>
                <a:ea typeface="Arial" charset="0"/>
                <a:cs typeface="Arial" charset="0"/>
              </a:rPr>
              <a:t>For more information, </a:t>
            </a:r>
            <a:br>
              <a:rPr lang="en-US" sz="1700" b="1">
                <a:latin typeface="Arial" charset="0"/>
                <a:ea typeface="Arial" charset="0"/>
                <a:cs typeface="Arial" charset="0"/>
              </a:rPr>
            </a:br>
            <a:r>
              <a:rPr lang="en-US" sz="1700" b="1">
                <a:latin typeface="Arial" charset="0"/>
                <a:ea typeface="Arial" charset="0"/>
                <a:cs typeface="Arial" charset="0"/>
              </a:rPr>
              <a:t>please contact:</a:t>
            </a:r>
          </a:p>
          <a:p>
            <a:pPr lvl="0"/>
            <a:endParaRPr lang="en-US" sz="2000" b="1">
              <a:solidFill>
                <a:srgbClr val="19605F"/>
              </a:solidFill>
              <a:latin typeface="Arial" charset="0"/>
              <a:ea typeface="Arial" charset="0"/>
              <a:cs typeface="Arial" charset="0"/>
            </a:endParaRPr>
          </a:p>
        </p:txBody>
      </p:sp>
    </p:spTree>
    <p:extLst>
      <p:ext uri="{BB962C8B-B14F-4D97-AF65-F5344CB8AC3E}">
        <p14:creationId xmlns:p14="http://schemas.microsoft.com/office/powerpoint/2010/main" val="39335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arn More">
    <p:spTree>
      <p:nvGrpSpPr>
        <p:cNvPr id="1" name=""/>
        <p:cNvGrpSpPr/>
        <p:nvPr/>
      </p:nvGrpSpPr>
      <p:grpSpPr>
        <a:xfrm>
          <a:off x="0" y="0"/>
          <a:ext cx="0" cy="0"/>
          <a:chOff x="0" y="0"/>
          <a:chExt cx="0" cy="0"/>
        </a:xfrm>
      </p:grpSpPr>
      <p:sp>
        <p:nvSpPr>
          <p:cNvPr id="6" name="TextBox 5"/>
          <p:cNvSpPr txBox="1"/>
          <p:nvPr userDrawn="1"/>
        </p:nvSpPr>
        <p:spPr>
          <a:xfrm>
            <a:off x="921191" y="2531601"/>
            <a:ext cx="4788563" cy="369332"/>
          </a:xfrm>
          <a:prstGeom prst="rect">
            <a:avLst/>
          </a:prstGeom>
          <a:noFill/>
        </p:spPr>
        <p:txBody>
          <a:bodyPr wrap="square" rtlCol="0">
            <a:spAutoFit/>
          </a:bodyPr>
          <a:lstStyle/>
          <a:p>
            <a:pPr lvl="0"/>
            <a:r>
              <a:rPr lang="en-US" sz="1800">
                <a:solidFill>
                  <a:schemeClr val="tx1">
                    <a:lumMod val="85000"/>
                    <a:lumOff val="15000"/>
                  </a:schemeClr>
                </a:solidFill>
                <a:latin typeface="Arial" charset="0"/>
                <a:ea typeface="Arial" charset="0"/>
                <a:cs typeface="Arial" charset="0"/>
              </a:rPr>
              <a:t>Learn more about older adult fall prevention. </a:t>
            </a:r>
          </a:p>
        </p:txBody>
      </p:sp>
      <p:sp>
        <p:nvSpPr>
          <p:cNvPr id="7" name="TextBox 6"/>
          <p:cNvSpPr txBox="1"/>
          <p:nvPr userDrawn="1"/>
        </p:nvSpPr>
        <p:spPr>
          <a:xfrm>
            <a:off x="297021" y="6145427"/>
            <a:ext cx="3275557" cy="461665"/>
          </a:xfrm>
          <a:prstGeom prst="rect">
            <a:avLst/>
          </a:prstGeom>
          <a:noFill/>
        </p:spPr>
        <p:txBody>
          <a:bodyPr wrap="square" rtlCol="0">
            <a:spAutoFit/>
          </a:bodyPr>
          <a:lstStyle/>
          <a:p>
            <a:pPr lvl="0"/>
            <a:r>
              <a:rPr lang="en-US" sz="800">
                <a:solidFill>
                  <a:schemeClr val="bg2">
                    <a:lumMod val="50000"/>
                  </a:schemeClr>
                </a:solidFill>
                <a:latin typeface="Arial" charset="0"/>
                <a:ea typeface="Arial" charset="0"/>
                <a:cs typeface="Arial" charset="0"/>
              </a:rPr>
              <a:t>The findings</a:t>
            </a:r>
            <a:r>
              <a:rPr lang="en-US" sz="800" baseline="0">
                <a:solidFill>
                  <a:schemeClr val="bg2">
                    <a:lumMod val="50000"/>
                  </a:schemeClr>
                </a:solidFill>
                <a:latin typeface="Arial" charset="0"/>
                <a:ea typeface="Arial" charset="0"/>
                <a:cs typeface="Arial" charset="0"/>
              </a:rPr>
              <a:t> and conclusions in this report/presentation are those of the authors, and do not necessarily represent the official position of the Centers for Disease Control and Prevention.</a:t>
            </a:r>
            <a:endParaRPr lang="en-US" sz="800">
              <a:solidFill>
                <a:schemeClr val="bg2">
                  <a:lumMod val="50000"/>
                </a:schemeClr>
              </a:solidFill>
              <a:latin typeface="Arial" charset="0"/>
              <a:ea typeface="Arial" charset="0"/>
              <a:cs typeface="Arial" charset="0"/>
            </a:endParaRPr>
          </a:p>
        </p:txBody>
      </p:sp>
      <p:sp>
        <p:nvSpPr>
          <p:cNvPr id="8" name="TextBox 7"/>
          <p:cNvSpPr txBox="1"/>
          <p:nvPr userDrawn="1"/>
        </p:nvSpPr>
        <p:spPr>
          <a:xfrm>
            <a:off x="921192" y="2831065"/>
            <a:ext cx="3990110" cy="369332"/>
          </a:xfrm>
          <a:prstGeom prst="rect">
            <a:avLst/>
          </a:prstGeom>
          <a:noFill/>
        </p:spPr>
        <p:txBody>
          <a:bodyPr wrap="square" rtlCol="0">
            <a:spAutoFit/>
          </a:bodyPr>
          <a:lstStyle/>
          <a:p>
            <a:pPr lvl="0"/>
            <a:r>
              <a:rPr lang="en-US" sz="1800" err="1">
                <a:solidFill>
                  <a:srgbClr val="2265A8"/>
                </a:solidFill>
                <a:latin typeface="Arial" charset="0"/>
                <a:ea typeface="Arial" charset="0"/>
                <a:cs typeface="Arial" charset="0"/>
              </a:rPr>
              <a:t>www.cdc.gov</a:t>
            </a:r>
            <a:r>
              <a:rPr lang="en-US" sz="1800">
                <a:solidFill>
                  <a:srgbClr val="2265A8"/>
                </a:solidFill>
                <a:latin typeface="Arial" charset="0"/>
                <a:ea typeface="Arial" charset="0"/>
                <a:cs typeface="Arial" charset="0"/>
              </a:rPr>
              <a:t>/</a:t>
            </a:r>
            <a:r>
              <a:rPr lang="en-US" sz="1800" err="1">
                <a:solidFill>
                  <a:srgbClr val="2265A8"/>
                </a:solidFill>
                <a:latin typeface="Arial" charset="0"/>
                <a:ea typeface="Arial" charset="0"/>
                <a:cs typeface="Arial" charset="0"/>
              </a:rPr>
              <a:t>steadi</a:t>
            </a:r>
            <a:endParaRPr lang="en-US" sz="1800">
              <a:solidFill>
                <a:srgbClr val="2265A8"/>
              </a:solidFill>
              <a:latin typeface="Arial" charset="0"/>
              <a:ea typeface="Arial" charset="0"/>
              <a:cs typeface="Arial"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379" y="3615108"/>
            <a:ext cx="1969096" cy="5766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585" y="3615108"/>
            <a:ext cx="1330726" cy="576648"/>
          </a:xfrm>
          <a:prstGeom prst="rect">
            <a:avLst/>
          </a:prstGeom>
        </p:spPr>
      </p:pic>
      <p:sp>
        <p:nvSpPr>
          <p:cNvPr id="12" name="Right Triangle 11">
            <a:extLst>
              <a:ext uri="{FF2B5EF4-FFF2-40B4-BE49-F238E27FC236}">
                <a16:creationId xmlns:a16="http://schemas.microsoft.com/office/drawing/2014/main" id="{9A6A0FAA-39A9-2B43-8B88-4B5179DF2DB4}"/>
              </a:ext>
            </a:extLst>
          </p:cNvPr>
          <p:cNvSpPr/>
          <p:nvPr userDrawn="1"/>
        </p:nvSpPr>
        <p:spPr>
          <a:xfrm rot="16200000">
            <a:off x="5000368" y="2714368"/>
            <a:ext cx="4143632" cy="4143632"/>
          </a:xfrm>
          <a:prstGeom prst="rtTriangle">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3ACB3806-D970-EC4C-94EC-D775E9D82906}"/>
              </a:ext>
            </a:extLst>
          </p:cNvPr>
          <p:cNvSpPr/>
          <p:nvPr userDrawn="1"/>
        </p:nvSpPr>
        <p:spPr>
          <a:xfrm rot="16200000">
            <a:off x="5298542" y="2970160"/>
            <a:ext cx="4641574" cy="4641574"/>
          </a:xfrm>
          <a:prstGeom prst="rtTriangle">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877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 and Graph/Chart_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5155"/>
          </a:xfrm>
          <a:prstGeom prst="rect">
            <a:avLst/>
          </a:prstGeom>
        </p:spPr>
      </p:pic>
      <p:sp>
        <p:nvSpPr>
          <p:cNvPr id="10" name="Text Placeholder 19"/>
          <p:cNvSpPr>
            <a:spLocks noGrp="1"/>
          </p:cNvSpPr>
          <p:nvPr>
            <p:ph type="body" sz="quarter" idx="14" hasCustomPrompt="1"/>
          </p:nvPr>
        </p:nvSpPr>
        <p:spPr>
          <a:xfrm>
            <a:off x="387567" y="6059977"/>
            <a:ext cx="3986726" cy="207819"/>
          </a:xfrm>
        </p:spPr>
        <p:txBody>
          <a:bodyPr>
            <a:noAutofit/>
          </a:bodyPr>
          <a:lstStyle>
            <a:lvl1pPr marL="0" indent="0">
              <a:buNone/>
              <a:defRPr sz="1000" b="1">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Footnotes</a:t>
            </a:r>
          </a:p>
        </p:txBody>
      </p:sp>
      <p:sp>
        <p:nvSpPr>
          <p:cNvPr id="11" name="Text Placeholder 19"/>
          <p:cNvSpPr>
            <a:spLocks noGrp="1"/>
          </p:cNvSpPr>
          <p:nvPr>
            <p:ph type="body" sz="quarter" idx="15" hasCustomPrompt="1"/>
          </p:nvPr>
        </p:nvSpPr>
        <p:spPr>
          <a:xfrm>
            <a:off x="387566" y="6284422"/>
            <a:ext cx="8229384" cy="353223"/>
          </a:xfrm>
        </p:spPr>
        <p:txBody>
          <a:bodyPr anchor="ctr" anchorCtr="0">
            <a:noAutofit/>
          </a:bodyPr>
          <a:lstStyle>
            <a:lvl1pPr marL="0" indent="0">
              <a:buNone/>
              <a:defRPr sz="800" baseline="0">
                <a:solidFill>
                  <a:schemeClr val="bg2">
                    <a:lumMod val="50000"/>
                  </a:schemeClr>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This is where the references go. </a:t>
            </a:r>
          </a:p>
        </p:txBody>
      </p:sp>
      <p:cxnSp>
        <p:nvCxnSpPr>
          <p:cNvPr id="13" name="Straight Connector 12"/>
          <p:cNvCxnSpPr/>
          <p:nvPr userDrawn="1"/>
        </p:nvCxnSpPr>
        <p:spPr>
          <a:xfrm>
            <a:off x="387052" y="5955806"/>
            <a:ext cx="822989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6" hasCustomPrompt="1"/>
          </p:nvPr>
        </p:nvSpPr>
        <p:spPr>
          <a:xfrm>
            <a:off x="4926311" y="2191290"/>
            <a:ext cx="3830637" cy="3168384"/>
          </a:xfrm>
        </p:spPr>
        <p:txBody>
          <a:bodyPr/>
          <a:lstStyle>
            <a:lvl1pPr marL="342900" indent="-342900">
              <a:buFont typeface="Arial" charset="0"/>
              <a:buChar char="•"/>
              <a:defRPr baseline="0"/>
            </a:lvl1pPr>
          </a:lstStyle>
          <a:p>
            <a:pPr lvl="0"/>
            <a:r>
              <a:rPr lang="en-US" dirty="0"/>
              <a:t>Click icon to add graph or chart</a:t>
            </a:r>
          </a:p>
        </p:txBody>
      </p:sp>
      <p:sp>
        <p:nvSpPr>
          <p:cNvPr id="19" name="Text Placeholder 13"/>
          <p:cNvSpPr>
            <a:spLocks noGrp="1"/>
          </p:cNvSpPr>
          <p:nvPr>
            <p:ph type="body" sz="quarter" idx="11" hasCustomPrompt="1"/>
          </p:nvPr>
        </p:nvSpPr>
        <p:spPr>
          <a:xfrm>
            <a:off x="387052" y="1190981"/>
            <a:ext cx="4152228" cy="661030"/>
          </a:xfrm>
        </p:spPr>
        <p:txBody>
          <a:bodyPr anchor="ctr" anchorCtr="0">
            <a:noAutofit/>
          </a:bodyPr>
          <a:lstStyle>
            <a:lvl1pPr marL="0" marR="0" indent="0" algn="l" defTabSz="685800" rtl="0" eaLnBrk="1" fontAlgn="auto" latinLnBrk="0" hangingPunct="1">
              <a:lnSpc>
                <a:spcPct val="90000"/>
              </a:lnSpc>
              <a:spcBef>
                <a:spcPts val="750"/>
              </a:spcBef>
              <a:spcAft>
                <a:spcPts val="0"/>
              </a:spcAft>
              <a:buClr>
                <a:srgbClr val="19A187"/>
              </a:buClr>
              <a:buSzTx/>
              <a:buFont typeface="Arial"/>
              <a:buNone/>
              <a:tabLst/>
              <a:defRPr sz="2200" b="1" baseline="0">
                <a:solidFill>
                  <a:srgbClr val="64B144"/>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This is Where The </a:t>
            </a:r>
            <a:br>
              <a:rPr lang="en-US" dirty="0"/>
            </a:br>
            <a:r>
              <a:rPr lang="en-US" dirty="0"/>
              <a:t>Headline Goes</a:t>
            </a:r>
          </a:p>
        </p:txBody>
      </p:sp>
      <p:sp>
        <p:nvSpPr>
          <p:cNvPr id="23" name="Text Placeholder 2"/>
          <p:cNvSpPr>
            <a:spLocks noGrp="1"/>
          </p:cNvSpPr>
          <p:nvPr>
            <p:ph type="body" sz="quarter" idx="18"/>
          </p:nvPr>
        </p:nvSpPr>
        <p:spPr>
          <a:xfrm>
            <a:off x="387350" y="2027010"/>
            <a:ext cx="4151909" cy="349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3"/>
          <p:cNvSpPr>
            <a:spLocks noGrp="1"/>
          </p:cNvSpPr>
          <p:nvPr>
            <p:ph type="body" sz="quarter" idx="19"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Tree>
    <p:extLst>
      <p:ext uri="{BB962C8B-B14F-4D97-AF65-F5344CB8AC3E}">
        <p14:creationId xmlns:p14="http://schemas.microsoft.com/office/powerpoint/2010/main" val="1232171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7750-E8D1-4343-9D73-A13515AFB5F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8A130-5163-E64F-B92D-FF35C5C08D0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6F2A5-2C01-BA49-B711-26C766E9D223}"/>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5" name="Footer Placeholder 4">
            <a:extLst>
              <a:ext uri="{FF2B5EF4-FFF2-40B4-BE49-F238E27FC236}">
                <a16:creationId xmlns:a16="http://schemas.microsoft.com/office/drawing/2014/main" id="{860DC551-DBDB-8546-93FB-2BEF5F6B7EF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E7BD03-4F6A-904A-8DD0-091DEC00C3CF}"/>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67832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5501-A76C-1E46-B814-F1A32E14C9E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579DE9-E50D-B54F-952E-1B6F22BFE032}"/>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B21B-EFD0-6B4F-A0AF-23E887D228C4}"/>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5" name="Footer Placeholder 4">
            <a:extLst>
              <a:ext uri="{FF2B5EF4-FFF2-40B4-BE49-F238E27FC236}">
                <a16:creationId xmlns:a16="http://schemas.microsoft.com/office/drawing/2014/main" id="{36425FA9-7969-2D41-AB90-DE542AD2643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399BBF-0DE6-0040-9B5A-E7449E5262D6}"/>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174962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22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27220" y="2675911"/>
            <a:ext cx="6194855" cy="1092907"/>
          </a:xfrm>
        </p:spPr>
        <p:txBody>
          <a:bodyPr anchor="b">
            <a:noAutofit/>
          </a:bodyPr>
          <a:lstStyle>
            <a:lvl1pPr algn="l">
              <a:defRPr sz="3600" b="1">
                <a:solidFill>
                  <a:schemeClr val="bg1"/>
                </a:solidFill>
                <a:latin typeface="Arial" charset="0"/>
                <a:ea typeface="Arial" charset="0"/>
                <a:cs typeface="Arial" charset="0"/>
              </a:defRPr>
            </a:lvl1pPr>
          </a:lstStyle>
          <a:p>
            <a:r>
              <a:rPr lang="en-US" dirty="0"/>
              <a:t>CLICK TO EDIT </a:t>
            </a:r>
            <a:br>
              <a:rPr lang="en-US" dirty="0"/>
            </a:br>
            <a:r>
              <a:rPr lang="en-US" dirty="0"/>
              <a:t>DIVIDER SLIDE TITLE</a:t>
            </a:r>
          </a:p>
        </p:txBody>
      </p:sp>
      <p:sp>
        <p:nvSpPr>
          <p:cNvPr id="9" name="Subtitle 2"/>
          <p:cNvSpPr>
            <a:spLocks noGrp="1"/>
          </p:cNvSpPr>
          <p:nvPr>
            <p:ph type="subTitle" idx="1"/>
          </p:nvPr>
        </p:nvSpPr>
        <p:spPr>
          <a:xfrm>
            <a:off x="527220" y="3965134"/>
            <a:ext cx="6194855" cy="727182"/>
          </a:xfrm>
        </p:spPr>
        <p:txBody>
          <a:bodyPr>
            <a:normAutofit/>
          </a:bodyPr>
          <a:lstStyle>
            <a:lvl1pPr marL="0" indent="0" algn="l">
              <a:buNone/>
              <a:defRPr sz="2000" b="1">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ight Triangle 10"/>
          <p:cNvSpPr/>
          <p:nvPr userDrawn="1"/>
        </p:nvSpPr>
        <p:spPr>
          <a:xfrm rot="16200000">
            <a:off x="6392709" y="4106561"/>
            <a:ext cx="2751440" cy="275143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p:cNvSpPr/>
          <p:nvPr userDrawn="1"/>
        </p:nvSpPr>
        <p:spPr>
          <a:xfrm>
            <a:off x="6376382" y="5785932"/>
            <a:ext cx="2162730" cy="1072068"/>
          </a:xfrm>
          <a:prstGeom prst="triangle">
            <a:avLst/>
          </a:prstGeom>
          <a:solidFill>
            <a:srgbClr val="64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964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D524-023B-7E44-9BD6-503488C7A51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D03B58-DFE0-1345-B474-EFE020FAE807}"/>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16B3FA-C001-E44C-8BBC-9CD53CEE14E5}"/>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5" name="Footer Placeholder 4">
            <a:extLst>
              <a:ext uri="{FF2B5EF4-FFF2-40B4-BE49-F238E27FC236}">
                <a16:creationId xmlns:a16="http://schemas.microsoft.com/office/drawing/2014/main" id="{277705C7-5286-594C-9C1A-84287415F5E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AC56BF-A51C-AD41-9432-7102E1EC9922}"/>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3656599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6AA2-9FF9-BA47-993B-888CD87C6BB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C7F39F-BDF0-414D-B64C-E5879B133DAC}"/>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042D2-3E9A-7A47-868D-8574B2DD48D5}"/>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A90456-5578-5941-94C3-5FD2A648DB17}"/>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6" name="Footer Placeholder 5">
            <a:extLst>
              <a:ext uri="{FF2B5EF4-FFF2-40B4-BE49-F238E27FC236}">
                <a16:creationId xmlns:a16="http://schemas.microsoft.com/office/drawing/2014/main" id="{0A6D4DC9-18EB-9741-BA61-5220DE16108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F4D2B-266A-BA49-B893-CEF80BDCE7F6}"/>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3308625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6159-82DF-5942-B1F7-5498957B4F6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A613CF2-8373-8F4C-8C6E-A83B32427E6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7AA74-6375-8143-ABE5-8F3DD220E7D3}"/>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CE15ED-33F3-2C46-A7EB-643FCACFE29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574C6-B8E3-2542-80D7-90A56066C43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92732-45B6-4D41-8703-E5E9CD9A755A}"/>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8" name="Footer Placeholder 7">
            <a:extLst>
              <a:ext uri="{FF2B5EF4-FFF2-40B4-BE49-F238E27FC236}">
                <a16:creationId xmlns:a16="http://schemas.microsoft.com/office/drawing/2014/main" id="{5A51F265-34FE-8146-8501-A6E1CBA8492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DCACBD-7282-3A4C-94AF-A03D318E1248}"/>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552719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FAAE-BB41-FB44-85B5-2E88A4EEF33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83E2798-4E85-C74B-A330-B3C12A9D6DC7}"/>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4" name="Footer Placeholder 3">
            <a:extLst>
              <a:ext uri="{FF2B5EF4-FFF2-40B4-BE49-F238E27FC236}">
                <a16:creationId xmlns:a16="http://schemas.microsoft.com/office/drawing/2014/main" id="{69C5DA98-84A9-6E4A-A161-C47BC070EAE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21A71C5-8F81-D143-A79A-0350F5B4B1D9}"/>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3259157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B8EEA-DAFF-D845-8682-24B1C8A526A8}"/>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3" name="Footer Placeholder 2">
            <a:extLst>
              <a:ext uri="{FF2B5EF4-FFF2-40B4-BE49-F238E27FC236}">
                <a16:creationId xmlns:a16="http://schemas.microsoft.com/office/drawing/2014/main" id="{CB9863B7-0B3E-284D-AF7F-FFB30A2CBCE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E8E768-9E4C-1E44-9706-FEB9B9EF5DBC}"/>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800238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B5AE-E602-394D-A7B4-13FD57AF091B}"/>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54FBDC-EFF3-4D47-84E3-FF86ADB96968}"/>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75E8D-3845-C346-805C-8A3038EB7C1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BDF4A-F27A-3445-B5B1-F88CFB46C571}"/>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6" name="Footer Placeholder 5">
            <a:extLst>
              <a:ext uri="{FF2B5EF4-FFF2-40B4-BE49-F238E27FC236}">
                <a16:creationId xmlns:a16="http://schemas.microsoft.com/office/drawing/2014/main" id="{372E96E7-BE14-1D4B-8E24-602B02BE19E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015FC7-1AE0-6849-892F-3A30F05AD932}"/>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732692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1009-EB72-0A4A-88CD-4D6DD19F062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9F6C63-F214-234C-8915-4E66276EA87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1EC601-AEB7-FC47-AF85-577539D609B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5B549-3A58-314C-9EF4-ED2DD4B46CDC}"/>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6" name="Footer Placeholder 5">
            <a:extLst>
              <a:ext uri="{FF2B5EF4-FFF2-40B4-BE49-F238E27FC236}">
                <a16:creationId xmlns:a16="http://schemas.microsoft.com/office/drawing/2014/main" id="{BD9BE785-F338-9440-B163-A704C846244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1A45DC-1A16-E945-97AB-F8C4E7860DB4}"/>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2634913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DCC1-531D-9141-B773-2CAFCF9DD23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24106-135E-CC45-8E60-6324F2BB255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87785-1D63-1145-82DD-CEE08DA57A82}"/>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5" name="Footer Placeholder 4">
            <a:extLst>
              <a:ext uri="{FF2B5EF4-FFF2-40B4-BE49-F238E27FC236}">
                <a16:creationId xmlns:a16="http://schemas.microsoft.com/office/drawing/2014/main" id="{647C7A15-CA79-DF48-8C6E-0BABBCBEB0E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65E33A-A81F-7848-ACD8-CB924024005B}"/>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2663638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9E765-FA35-DB43-AF90-CD081176BEEF}"/>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361A22-94A3-1147-8AC5-B161B635C817}"/>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20B1-780F-A941-8543-CB25F026D78B}"/>
              </a:ext>
            </a:extLst>
          </p:cNvPr>
          <p:cNvSpPr>
            <a:spLocks noGrp="1"/>
          </p:cNvSpPr>
          <p:nvPr>
            <p:ph type="dt" sz="half" idx="10"/>
          </p:nvPr>
        </p:nvSpPr>
        <p:spPr>
          <a:xfrm>
            <a:off x="628650" y="6356350"/>
            <a:ext cx="2057400" cy="365125"/>
          </a:xfrm>
          <a:prstGeom prst="rect">
            <a:avLst/>
          </a:prstGeom>
        </p:spPr>
        <p:txBody>
          <a:bodyPr/>
          <a:lstStyle/>
          <a:p>
            <a:fld id="{CC6BBD21-B9C1-924F-B3EC-30C30A41496D}" type="datetimeFigureOut">
              <a:rPr lang="en-US" smtClean="0"/>
              <a:t>9/16/2020</a:t>
            </a:fld>
            <a:endParaRPr lang="en-US"/>
          </a:p>
        </p:txBody>
      </p:sp>
      <p:sp>
        <p:nvSpPr>
          <p:cNvPr id="5" name="Footer Placeholder 4">
            <a:extLst>
              <a:ext uri="{FF2B5EF4-FFF2-40B4-BE49-F238E27FC236}">
                <a16:creationId xmlns:a16="http://schemas.microsoft.com/office/drawing/2014/main" id="{83611F4B-4AFC-4543-8725-F0E3CF153E0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CA83F8-308B-7A4A-AC51-2103871B3C87}"/>
              </a:ext>
            </a:extLst>
          </p:cNvPr>
          <p:cNvSpPr>
            <a:spLocks noGrp="1"/>
          </p:cNvSpPr>
          <p:nvPr>
            <p:ph type="sldNum" sz="quarter" idx="12"/>
          </p:nvPr>
        </p:nvSpPr>
        <p:spPr>
          <a:xfrm>
            <a:off x="6457950" y="6356350"/>
            <a:ext cx="2057400" cy="365125"/>
          </a:xfrm>
          <a:prstGeom prst="rect">
            <a:avLst/>
          </a:prstGeom>
        </p:spPr>
        <p:txBody>
          <a:bodyPr/>
          <a:lstStyle/>
          <a:p>
            <a:fld id="{DD1B1268-C395-A845-BB0D-670597D2B060}" type="slidenum">
              <a:rPr lang="en-US" smtClean="0"/>
              <a:t>‹#›</a:t>
            </a:fld>
            <a:endParaRPr lang="en-US"/>
          </a:p>
        </p:txBody>
      </p:sp>
    </p:spTree>
    <p:extLst>
      <p:ext uri="{BB962C8B-B14F-4D97-AF65-F5344CB8AC3E}">
        <p14:creationId xmlns:p14="http://schemas.microsoft.com/office/powerpoint/2010/main" val="295342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26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userDrawn="1"/>
        </p:nvSpPr>
        <p:spPr>
          <a:xfrm rot="5400000">
            <a:off x="460634" y="-460634"/>
            <a:ext cx="3222364" cy="4143632"/>
          </a:xfrm>
          <a:prstGeom prst="rtTriangle">
            <a:avLst/>
          </a:prstGeom>
          <a:solidFill>
            <a:srgbClr val="1BB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userDrawn="1"/>
        </p:nvSpPr>
        <p:spPr>
          <a:xfrm>
            <a:off x="0" y="3200400"/>
            <a:ext cx="3657602" cy="3657600"/>
          </a:xfrm>
          <a:prstGeom prst="rtTriangle">
            <a:avLst/>
          </a:prstGeom>
          <a:solidFill>
            <a:srgbClr val="64B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p:cNvSpPr/>
          <p:nvPr userDrawn="1"/>
        </p:nvSpPr>
        <p:spPr>
          <a:xfrm>
            <a:off x="799221" y="5432854"/>
            <a:ext cx="2875007" cy="14251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ctrTitle" hasCustomPrompt="1"/>
          </p:nvPr>
        </p:nvSpPr>
        <p:spPr>
          <a:xfrm>
            <a:off x="2265404" y="2675911"/>
            <a:ext cx="6194855" cy="1092907"/>
          </a:xfrm>
        </p:spPr>
        <p:txBody>
          <a:bodyPr anchor="b">
            <a:noAutofit/>
          </a:bodyPr>
          <a:lstStyle>
            <a:lvl1pPr algn="l">
              <a:defRPr sz="4000" b="1">
                <a:solidFill>
                  <a:schemeClr val="bg1"/>
                </a:solidFill>
                <a:latin typeface="Arial" charset="0"/>
                <a:ea typeface="Arial" charset="0"/>
                <a:cs typeface="Arial" charset="0"/>
              </a:defRPr>
            </a:lvl1pPr>
          </a:lstStyle>
          <a:p>
            <a:r>
              <a:rPr lang="en-US" dirty="0"/>
              <a:t>CLICK TO EDIT </a:t>
            </a:r>
            <a:br>
              <a:rPr lang="en-US" dirty="0"/>
            </a:br>
            <a:r>
              <a:rPr lang="en-US" dirty="0"/>
              <a:t>DIVIDER SLIDE STYLE</a:t>
            </a:r>
          </a:p>
        </p:txBody>
      </p:sp>
      <p:sp>
        <p:nvSpPr>
          <p:cNvPr id="21" name="Subtitle 2"/>
          <p:cNvSpPr>
            <a:spLocks noGrp="1"/>
          </p:cNvSpPr>
          <p:nvPr>
            <p:ph type="subTitle" idx="1"/>
          </p:nvPr>
        </p:nvSpPr>
        <p:spPr>
          <a:xfrm>
            <a:off x="2265404" y="3965134"/>
            <a:ext cx="6194855" cy="727182"/>
          </a:xfrm>
        </p:spPr>
        <p:txBody>
          <a:bodyPr>
            <a:normAutofit/>
          </a:bodyPr>
          <a:lstStyle>
            <a:lvl1pPr marL="0" indent="0" algn="l">
              <a:buNone/>
              <a:defRPr sz="2000" b="1">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87718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and Verticle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5155"/>
          </a:xfrm>
          <a:prstGeom prst="rect">
            <a:avLst/>
          </a:prstGeom>
        </p:spPr>
      </p:pic>
      <p:sp>
        <p:nvSpPr>
          <p:cNvPr id="12" name="Picture Placeholder 17"/>
          <p:cNvSpPr>
            <a:spLocks noGrp="1"/>
          </p:cNvSpPr>
          <p:nvPr>
            <p:ph type="pic" sz="quarter" idx="12" hasCustomPrompt="1"/>
          </p:nvPr>
        </p:nvSpPr>
        <p:spPr>
          <a:xfrm>
            <a:off x="5511800" y="755226"/>
            <a:ext cx="3632200" cy="6102774"/>
          </a:xfrm>
        </p:spPr>
        <p:txBody>
          <a:bodyPr/>
          <a:lstStyle/>
          <a:p>
            <a:r>
              <a:rPr lang="en-US"/>
              <a:t>Click icon to add photo</a:t>
            </a:r>
          </a:p>
        </p:txBody>
      </p:sp>
      <p:sp>
        <p:nvSpPr>
          <p:cNvPr id="15" name="Text Placeholder 13"/>
          <p:cNvSpPr>
            <a:spLocks noGrp="1"/>
          </p:cNvSpPr>
          <p:nvPr>
            <p:ph type="body" sz="quarter" idx="11" hasCustomPrompt="1"/>
          </p:nvPr>
        </p:nvSpPr>
        <p:spPr>
          <a:xfrm>
            <a:off x="387052" y="1175003"/>
            <a:ext cx="4794548" cy="661030"/>
          </a:xfrm>
        </p:spPr>
        <p:txBody>
          <a:bodyPr anchor="ctr" anchorCtr="0">
            <a:noAutofit/>
          </a:bodyPr>
          <a:lstStyle>
            <a:lvl1pPr marL="0" marR="0" indent="0" algn="l" defTabSz="685800" rtl="0" eaLnBrk="1" fontAlgn="auto" latinLnBrk="0" hangingPunct="1">
              <a:lnSpc>
                <a:spcPct val="90000"/>
              </a:lnSpc>
              <a:spcBef>
                <a:spcPts val="750"/>
              </a:spcBef>
              <a:spcAft>
                <a:spcPts val="0"/>
              </a:spcAft>
              <a:buClr>
                <a:srgbClr val="19A187"/>
              </a:buClr>
              <a:buSzTx/>
              <a:buFont typeface="Arial"/>
              <a:buNone/>
              <a:tabLst/>
              <a:defRPr sz="2200" b="1" baseline="0">
                <a:solidFill>
                  <a:srgbClr val="64B144"/>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This is Where The </a:t>
            </a:r>
            <a:br>
              <a:rPr lang="en-US" dirty="0"/>
            </a:br>
            <a:r>
              <a:rPr lang="en-US" dirty="0"/>
              <a:t>Headline Goes</a:t>
            </a:r>
          </a:p>
        </p:txBody>
      </p:sp>
      <p:sp>
        <p:nvSpPr>
          <p:cNvPr id="16" name="Text Placeholder 13"/>
          <p:cNvSpPr>
            <a:spLocks noGrp="1"/>
          </p:cNvSpPr>
          <p:nvPr>
            <p:ph type="body" sz="quarter" idx="14" hasCustomPrompt="1"/>
          </p:nvPr>
        </p:nvSpPr>
        <p:spPr>
          <a:xfrm>
            <a:off x="383127" y="104298"/>
            <a:ext cx="6944773" cy="546629"/>
          </a:xfrm>
        </p:spPr>
        <p:txBody>
          <a:bodyPr anchor="ctr" anchorCtr="0">
            <a:normAutofit/>
          </a:bodyPr>
          <a:lstStyle>
            <a:lvl1pPr marL="0" indent="0">
              <a:buNone/>
              <a:defRPr sz="2400" b="1"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Section Title</a:t>
            </a:r>
          </a:p>
        </p:txBody>
      </p:sp>
      <p:sp>
        <p:nvSpPr>
          <p:cNvPr id="3" name="Text Placeholder 2"/>
          <p:cNvSpPr>
            <a:spLocks noGrp="1"/>
          </p:cNvSpPr>
          <p:nvPr>
            <p:ph type="body" sz="quarter" idx="16"/>
          </p:nvPr>
        </p:nvSpPr>
        <p:spPr>
          <a:xfrm>
            <a:off x="387350" y="2044439"/>
            <a:ext cx="4794250" cy="4393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368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9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7045F1-F485-4EF9-B968-45F89C33164F}"/>
              </a:ext>
            </a:extLst>
          </p:cNvPr>
          <p:cNvSpPr>
            <a:spLocks noGrp="1"/>
          </p:cNvSpPr>
          <p:nvPr>
            <p:ph type="title"/>
          </p:nvPr>
        </p:nvSpPr>
        <p:spPr>
          <a:xfrm>
            <a:off x="412078" y="169602"/>
            <a:ext cx="7886700" cy="571752"/>
          </a:xfrm>
        </p:spPr>
        <p:txBody>
          <a:bodyPr>
            <a:normAutofit/>
          </a:bodyPr>
          <a:lstStyle>
            <a:lvl1pPr>
              <a:defRPr sz="2400" b="1">
                <a:solidFill>
                  <a:schemeClr val="bg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AECACE96-7BF1-4D8D-BFA8-7B8A9E07E1DC}"/>
              </a:ext>
            </a:extLst>
          </p:cNvPr>
          <p:cNvSpPr>
            <a:spLocks noGrp="1"/>
          </p:cNvSpPr>
          <p:nvPr>
            <p:ph sz="quarter" idx="10"/>
          </p:nvPr>
        </p:nvSpPr>
        <p:spPr>
          <a:xfrm>
            <a:off x="180307" y="1250522"/>
            <a:ext cx="8842375" cy="379757"/>
          </a:xfrm>
        </p:spPr>
        <p:txBody>
          <a:bodyPr>
            <a:noAutofit/>
          </a:bodyPr>
          <a:lstStyle>
            <a:lvl1pPr marL="0" indent="0">
              <a:buFont typeface="Arial" panose="020B0604020202020204" pitchFamily="34" charset="0"/>
              <a:buNone/>
              <a:defRPr sz="2000">
                <a:solidFill>
                  <a:srgbClr val="2565A6"/>
                </a:solidFill>
              </a:defRPr>
            </a:lvl1pPr>
            <a:lvl2pPr>
              <a:defRPr sz="2000">
                <a:solidFill>
                  <a:srgbClr val="2565A6"/>
                </a:solidFill>
              </a:defRPr>
            </a:lvl2pPr>
            <a:lvl3pPr>
              <a:defRPr sz="2000">
                <a:solidFill>
                  <a:srgbClr val="2565A6"/>
                </a:solidFill>
              </a:defRPr>
            </a:lvl3pPr>
            <a:lvl4pPr>
              <a:defRPr sz="2000">
                <a:solidFill>
                  <a:srgbClr val="2565A6"/>
                </a:solidFill>
              </a:defRPr>
            </a:lvl4pPr>
            <a:lvl5pPr>
              <a:defRPr sz="2000">
                <a:solidFill>
                  <a:srgbClr val="2565A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7A7944A4-14A5-4BDC-AE14-7DED28EC81E0}"/>
              </a:ext>
            </a:extLst>
          </p:cNvPr>
          <p:cNvSpPr>
            <a:spLocks noGrp="1"/>
          </p:cNvSpPr>
          <p:nvPr>
            <p:ph sz="quarter" idx="11"/>
          </p:nvPr>
        </p:nvSpPr>
        <p:spPr>
          <a:xfrm>
            <a:off x="180306" y="1660096"/>
            <a:ext cx="8842375" cy="379757"/>
          </a:xfrm>
        </p:spPr>
        <p:txBody>
          <a:bodyPr>
            <a:noAutofit/>
          </a:bodyPr>
          <a:lstStyle>
            <a:lvl1pPr marL="0" indent="0">
              <a:buFont typeface="Arial" panose="020B0604020202020204" pitchFamily="34" charset="0"/>
              <a:buNone/>
              <a:defRPr sz="2000">
                <a:solidFill>
                  <a:srgbClr val="2565A6"/>
                </a:solidFill>
              </a:defRPr>
            </a:lvl1pPr>
            <a:lvl2pPr>
              <a:defRPr sz="2000">
                <a:solidFill>
                  <a:srgbClr val="2565A6"/>
                </a:solidFill>
              </a:defRPr>
            </a:lvl2pPr>
            <a:lvl3pPr>
              <a:defRPr sz="2000">
                <a:solidFill>
                  <a:srgbClr val="2565A6"/>
                </a:solidFill>
              </a:defRPr>
            </a:lvl3pPr>
            <a:lvl4pPr>
              <a:defRPr sz="2000">
                <a:solidFill>
                  <a:srgbClr val="2565A6"/>
                </a:solidFill>
              </a:defRPr>
            </a:lvl4pPr>
            <a:lvl5pPr>
              <a:defRPr sz="2000">
                <a:solidFill>
                  <a:srgbClr val="2565A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C33D3B6D-7E82-4D25-99D5-E70310BC38B2}"/>
              </a:ext>
            </a:extLst>
          </p:cNvPr>
          <p:cNvSpPr>
            <a:spLocks noGrp="1"/>
          </p:cNvSpPr>
          <p:nvPr>
            <p:ph sz="quarter" idx="12"/>
          </p:nvPr>
        </p:nvSpPr>
        <p:spPr>
          <a:xfrm>
            <a:off x="187112" y="2454159"/>
            <a:ext cx="6256338" cy="1854200"/>
          </a:xfrm>
        </p:spPr>
        <p:txBody>
          <a:bodyPr>
            <a:normAutofit/>
          </a:bodyPr>
          <a:lstStyle>
            <a:lvl1pPr>
              <a:defRPr sz="2000" b="0"/>
            </a:lvl1pPr>
            <a:lvl2pPr>
              <a:defRPr sz="2000" b="0"/>
            </a:lvl2pPr>
            <a:lvl3pPr>
              <a:defRPr sz="2000" b="0"/>
            </a:lvl3pPr>
            <a:lvl4pPr>
              <a:defRPr sz="2000" b="0"/>
            </a:lvl4pPr>
            <a:lvl5pPr>
              <a:defRPr sz="20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91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7045F1-F485-4EF9-B968-45F89C33164F}"/>
              </a:ext>
            </a:extLst>
          </p:cNvPr>
          <p:cNvSpPr>
            <a:spLocks noGrp="1"/>
          </p:cNvSpPr>
          <p:nvPr>
            <p:ph type="title"/>
          </p:nvPr>
        </p:nvSpPr>
        <p:spPr>
          <a:xfrm>
            <a:off x="412078" y="169602"/>
            <a:ext cx="7886700" cy="571752"/>
          </a:xfrm>
        </p:spPr>
        <p:txBody>
          <a:bodyPr>
            <a:normAutofit/>
          </a:bodyPr>
          <a:lstStyle>
            <a:lvl1pPr>
              <a:defRPr sz="2400" b="1">
                <a:solidFill>
                  <a:schemeClr val="bg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AECACE96-7BF1-4D8D-BFA8-7B8A9E07E1DC}"/>
              </a:ext>
            </a:extLst>
          </p:cNvPr>
          <p:cNvSpPr>
            <a:spLocks noGrp="1"/>
          </p:cNvSpPr>
          <p:nvPr>
            <p:ph sz="quarter" idx="10"/>
          </p:nvPr>
        </p:nvSpPr>
        <p:spPr>
          <a:xfrm>
            <a:off x="180307" y="1250521"/>
            <a:ext cx="8842375" cy="4627355"/>
          </a:xfrm>
        </p:spPr>
        <p:txBody>
          <a:bodyPr>
            <a:noAutofit/>
          </a:bodyPr>
          <a:lstStyle>
            <a:lvl1pPr marL="0" indent="0">
              <a:buFont typeface="Arial" panose="020B0604020202020204" pitchFamily="34" charset="0"/>
              <a:buNone/>
              <a:defRPr sz="2000">
                <a:solidFill>
                  <a:srgbClr val="2565A6"/>
                </a:solidFill>
              </a:defRPr>
            </a:lvl1pPr>
            <a:lvl2pPr>
              <a:defRPr sz="2000">
                <a:solidFill>
                  <a:srgbClr val="2565A6"/>
                </a:solidFill>
              </a:defRPr>
            </a:lvl2pPr>
            <a:lvl3pPr>
              <a:defRPr sz="2000">
                <a:solidFill>
                  <a:srgbClr val="2565A6"/>
                </a:solidFill>
              </a:defRPr>
            </a:lvl3pPr>
            <a:lvl4pPr>
              <a:defRPr sz="2000">
                <a:solidFill>
                  <a:srgbClr val="2565A6"/>
                </a:solidFill>
              </a:defRPr>
            </a:lvl4pPr>
            <a:lvl5pPr>
              <a:defRPr sz="2000">
                <a:solidFill>
                  <a:srgbClr val="2565A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7A7944A4-14A5-4BDC-AE14-7DED28EC81E0}"/>
              </a:ext>
            </a:extLst>
          </p:cNvPr>
          <p:cNvSpPr>
            <a:spLocks noGrp="1"/>
          </p:cNvSpPr>
          <p:nvPr>
            <p:ph sz="quarter" idx="11"/>
          </p:nvPr>
        </p:nvSpPr>
        <p:spPr>
          <a:xfrm>
            <a:off x="223421" y="6043130"/>
            <a:ext cx="4697496" cy="379757"/>
          </a:xfrm>
        </p:spPr>
        <p:txBody>
          <a:bodyPr>
            <a:noAutofit/>
          </a:bodyPr>
          <a:lstStyle>
            <a:lvl1pPr marL="0" indent="0">
              <a:buFont typeface="Arial" panose="020B0604020202020204" pitchFamily="34" charset="0"/>
              <a:buNone/>
              <a:defRPr sz="1000" b="0">
                <a:solidFill>
                  <a:schemeClr val="tx1"/>
                </a:solidFill>
                <a:latin typeface="+mn-lt"/>
              </a:defRPr>
            </a:lvl1pPr>
            <a:lvl2pPr>
              <a:defRPr sz="1000" b="0">
                <a:solidFill>
                  <a:schemeClr val="tx1"/>
                </a:solidFill>
                <a:latin typeface="+mn-lt"/>
              </a:defRPr>
            </a:lvl2pPr>
            <a:lvl3pPr>
              <a:defRPr sz="1000" b="0">
                <a:solidFill>
                  <a:schemeClr val="tx1"/>
                </a:solidFill>
                <a:latin typeface="+mn-lt"/>
              </a:defRPr>
            </a:lvl3pPr>
            <a:lvl4pPr>
              <a:defRPr sz="1000" b="0">
                <a:solidFill>
                  <a:schemeClr val="tx1"/>
                </a:solidFill>
                <a:latin typeface="+mn-lt"/>
              </a:defRPr>
            </a:lvl4pPr>
            <a:lvl5pPr>
              <a:defRPr sz="10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C33D3B6D-7E82-4D25-99D5-E70310BC38B2}"/>
              </a:ext>
            </a:extLst>
          </p:cNvPr>
          <p:cNvSpPr>
            <a:spLocks noGrp="1"/>
          </p:cNvSpPr>
          <p:nvPr>
            <p:ph sz="quarter" idx="12"/>
          </p:nvPr>
        </p:nvSpPr>
        <p:spPr>
          <a:xfrm>
            <a:off x="7706225" y="6488662"/>
            <a:ext cx="1053303" cy="242845"/>
          </a:xfrm>
        </p:spPr>
        <p:txBody>
          <a:bodyPr>
            <a:noAutofit/>
          </a:bodyPr>
          <a:lstStyle>
            <a:lvl1pPr marL="0" indent="0">
              <a:buNone/>
              <a:defRPr sz="1000" b="1">
                <a:solidFill>
                  <a:schemeClr val="tx1">
                    <a:lumMod val="50000"/>
                    <a:lumOff val="50000"/>
                  </a:schemeClr>
                </a:solidFill>
              </a:defRPr>
            </a:lvl1pPr>
            <a:lvl2pPr marL="342900" indent="0">
              <a:buNone/>
              <a:defRPr sz="1000" b="1">
                <a:solidFill>
                  <a:schemeClr val="tx1">
                    <a:lumMod val="50000"/>
                    <a:lumOff val="50000"/>
                  </a:schemeClr>
                </a:solidFill>
              </a:defRPr>
            </a:lvl2pPr>
            <a:lvl3pPr marL="685800" indent="0">
              <a:buNone/>
              <a:defRPr sz="1000" b="1">
                <a:solidFill>
                  <a:schemeClr val="tx1">
                    <a:lumMod val="50000"/>
                    <a:lumOff val="50000"/>
                  </a:schemeClr>
                </a:solidFill>
              </a:defRPr>
            </a:lvl3pPr>
            <a:lvl4pPr marL="1028700" indent="0">
              <a:buNone/>
              <a:defRPr sz="1000" b="1">
                <a:solidFill>
                  <a:schemeClr val="tx1">
                    <a:lumMod val="50000"/>
                    <a:lumOff val="50000"/>
                  </a:schemeClr>
                </a:solidFill>
              </a:defRPr>
            </a:lvl4pPr>
            <a:lvl5pPr marL="1371600" indent="0">
              <a:buNone/>
              <a:defRPr sz="1000" b="1">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567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py and Horizontal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B7541B-125A-E743-9274-44D50C0AF630}"/>
              </a:ext>
            </a:extLst>
          </p:cNvPr>
          <p:cNvSpPr/>
          <p:nvPr userDrawn="1"/>
        </p:nvSpPr>
        <p:spPr>
          <a:xfrm>
            <a:off x="0" y="135436"/>
            <a:ext cx="9144000" cy="765155"/>
          </a:xfrm>
          <a:prstGeom prst="rect">
            <a:avLst/>
          </a:prstGeom>
          <a:solidFill>
            <a:srgbClr val="66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16D165-9FE4-4F40-9D98-236E309CB67D}"/>
              </a:ext>
            </a:extLst>
          </p:cNvPr>
          <p:cNvSpPr/>
          <p:nvPr userDrawn="1"/>
        </p:nvSpPr>
        <p:spPr>
          <a:xfrm>
            <a:off x="0" y="-29817"/>
            <a:ext cx="9144000" cy="765155"/>
          </a:xfrm>
          <a:prstGeom prst="rect">
            <a:avLst/>
          </a:prstGeom>
          <a:solidFill>
            <a:srgbClr val="25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7045F1-F485-4EF9-B968-45F89C33164F}"/>
              </a:ext>
            </a:extLst>
          </p:cNvPr>
          <p:cNvSpPr>
            <a:spLocks noGrp="1"/>
          </p:cNvSpPr>
          <p:nvPr>
            <p:ph type="title"/>
          </p:nvPr>
        </p:nvSpPr>
        <p:spPr>
          <a:xfrm>
            <a:off x="412078" y="169602"/>
            <a:ext cx="7886700" cy="571752"/>
          </a:xfrm>
        </p:spPr>
        <p:txBody>
          <a:bodyPr>
            <a:normAutofit/>
          </a:bodyPr>
          <a:lstStyle>
            <a:lvl1pPr>
              <a:defRPr sz="2400" b="1">
                <a:solidFill>
                  <a:schemeClr val="bg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AECACE96-7BF1-4D8D-BFA8-7B8A9E07E1DC}"/>
              </a:ext>
            </a:extLst>
          </p:cNvPr>
          <p:cNvSpPr>
            <a:spLocks noGrp="1"/>
          </p:cNvSpPr>
          <p:nvPr>
            <p:ph sz="quarter" idx="10"/>
          </p:nvPr>
        </p:nvSpPr>
        <p:spPr>
          <a:xfrm>
            <a:off x="180307" y="1250522"/>
            <a:ext cx="8842375" cy="4494558"/>
          </a:xfrm>
        </p:spPr>
        <p:txBody>
          <a:bodyPr>
            <a:noAutofit/>
          </a:bodyPr>
          <a:lstStyle>
            <a:lvl1pPr marL="0" indent="0">
              <a:buFont typeface="Arial" panose="020B0604020202020204" pitchFamily="34" charset="0"/>
              <a:buNone/>
              <a:defRPr sz="2000">
                <a:solidFill>
                  <a:srgbClr val="2565A6"/>
                </a:solidFill>
              </a:defRPr>
            </a:lvl1pPr>
            <a:lvl2pPr>
              <a:defRPr sz="2000">
                <a:solidFill>
                  <a:srgbClr val="2565A6"/>
                </a:solidFill>
              </a:defRPr>
            </a:lvl2pPr>
            <a:lvl3pPr>
              <a:defRPr sz="2000">
                <a:solidFill>
                  <a:srgbClr val="2565A6"/>
                </a:solidFill>
              </a:defRPr>
            </a:lvl3pPr>
            <a:lvl4pPr>
              <a:defRPr sz="2000">
                <a:solidFill>
                  <a:srgbClr val="2565A6"/>
                </a:solidFill>
              </a:defRPr>
            </a:lvl4pPr>
            <a:lvl5pPr>
              <a:defRPr sz="2000">
                <a:solidFill>
                  <a:srgbClr val="2565A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7A7944A4-14A5-4BDC-AE14-7DED28EC81E0}"/>
              </a:ext>
            </a:extLst>
          </p:cNvPr>
          <p:cNvSpPr>
            <a:spLocks noGrp="1"/>
          </p:cNvSpPr>
          <p:nvPr>
            <p:ph sz="quarter" idx="11"/>
          </p:nvPr>
        </p:nvSpPr>
        <p:spPr>
          <a:xfrm>
            <a:off x="241469" y="5762999"/>
            <a:ext cx="4697496" cy="379757"/>
          </a:xfrm>
        </p:spPr>
        <p:txBody>
          <a:bodyPr>
            <a:noAutofit/>
          </a:bodyPr>
          <a:lstStyle>
            <a:lvl1pPr marL="0" indent="0">
              <a:buFont typeface="Arial" panose="020B0604020202020204" pitchFamily="34" charset="0"/>
              <a:buNone/>
              <a:defRPr sz="1000" b="0">
                <a:solidFill>
                  <a:schemeClr val="tx1"/>
                </a:solidFill>
                <a:latin typeface="+mn-lt"/>
              </a:defRPr>
            </a:lvl1pPr>
            <a:lvl2pPr>
              <a:defRPr sz="1000" b="0">
                <a:solidFill>
                  <a:schemeClr val="tx1"/>
                </a:solidFill>
                <a:latin typeface="+mn-lt"/>
              </a:defRPr>
            </a:lvl2pPr>
            <a:lvl3pPr>
              <a:defRPr sz="1000" b="0">
                <a:solidFill>
                  <a:schemeClr val="tx1"/>
                </a:solidFill>
                <a:latin typeface="+mn-lt"/>
              </a:defRPr>
            </a:lvl3pPr>
            <a:lvl4pPr>
              <a:defRPr sz="1000" b="0">
                <a:solidFill>
                  <a:schemeClr val="tx1"/>
                </a:solidFill>
                <a:latin typeface="+mn-lt"/>
              </a:defRPr>
            </a:lvl4pPr>
            <a:lvl5pPr>
              <a:defRPr sz="10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C33D3B6D-7E82-4D25-99D5-E70310BC38B2}"/>
              </a:ext>
            </a:extLst>
          </p:cNvPr>
          <p:cNvSpPr>
            <a:spLocks noGrp="1"/>
          </p:cNvSpPr>
          <p:nvPr>
            <p:ph sz="quarter" idx="12"/>
          </p:nvPr>
        </p:nvSpPr>
        <p:spPr>
          <a:xfrm>
            <a:off x="7664113" y="6482646"/>
            <a:ext cx="1053303" cy="242845"/>
          </a:xfrm>
        </p:spPr>
        <p:txBody>
          <a:bodyPr>
            <a:noAutofit/>
          </a:bodyPr>
          <a:lstStyle>
            <a:lvl1pPr marL="0" indent="0">
              <a:buNone/>
              <a:defRPr sz="600" b="1">
                <a:solidFill>
                  <a:schemeClr val="tx1">
                    <a:lumMod val="50000"/>
                    <a:lumOff val="50000"/>
                  </a:schemeClr>
                </a:solidFill>
              </a:defRPr>
            </a:lvl1pPr>
            <a:lvl2pPr marL="342900" indent="0">
              <a:buNone/>
              <a:defRPr sz="600" b="1">
                <a:solidFill>
                  <a:schemeClr val="tx1">
                    <a:lumMod val="50000"/>
                    <a:lumOff val="50000"/>
                  </a:schemeClr>
                </a:solidFill>
              </a:defRPr>
            </a:lvl2pPr>
            <a:lvl3pPr marL="685800" indent="0">
              <a:buNone/>
              <a:defRPr sz="600" b="1">
                <a:solidFill>
                  <a:schemeClr val="tx1">
                    <a:lumMod val="50000"/>
                    <a:lumOff val="50000"/>
                  </a:schemeClr>
                </a:solidFill>
              </a:defRPr>
            </a:lvl3pPr>
            <a:lvl4pPr marL="1028700" indent="0">
              <a:buNone/>
              <a:defRPr sz="600" b="1">
                <a:solidFill>
                  <a:schemeClr val="tx1">
                    <a:lumMod val="50000"/>
                    <a:lumOff val="50000"/>
                  </a:schemeClr>
                </a:solidFill>
              </a:defRPr>
            </a:lvl4pPr>
            <a:lvl5pPr marL="1371600" indent="0">
              <a:buNone/>
              <a:defRPr sz="600" b="1">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541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509362"/>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52" r:id="rId3"/>
    <p:sldLayoutId id="2147483672" r:id="rId4"/>
    <p:sldLayoutId id="2147483657" r:id="rId5"/>
    <p:sldLayoutId id="2147483668" r:id="rId6"/>
    <p:sldLayoutId id="2147483685" r:id="rId7"/>
    <p:sldLayoutId id="2147483687" r:id="rId8"/>
    <p:sldLayoutId id="2147483688" r:id="rId9"/>
    <p:sldLayoutId id="2147483661" r:id="rId10"/>
    <p:sldLayoutId id="2147483697" r:id="rId11"/>
    <p:sldLayoutId id="2147483698" r:id="rId12"/>
    <p:sldLayoutId id="2147483699" r:id="rId13"/>
    <p:sldLayoutId id="2147483696" r:id="rId14"/>
    <p:sldLayoutId id="2147483694" r:id="rId15"/>
    <p:sldLayoutId id="2147483695" r:id="rId16"/>
    <p:sldLayoutId id="2147483693" r:id="rId17"/>
    <p:sldLayoutId id="2147483692" r:id="rId18"/>
    <p:sldLayoutId id="2147483691" r:id="rId19"/>
    <p:sldLayoutId id="2147483690" r:id="rId20"/>
    <p:sldLayoutId id="2147483689" r:id="rId21"/>
    <p:sldLayoutId id="2147483669" r:id="rId22"/>
    <p:sldLayoutId id="2147483670" r:id="rId23"/>
    <p:sldLayoutId id="2147483671" r:id="rId24"/>
    <p:sldLayoutId id="2147483663" r:id="rId25"/>
    <p:sldLayoutId id="2147483664" r:id="rId26"/>
    <p:sldLayoutId id="2147483660" r:id="rId27"/>
  </p:sldLayoutIdLst>
  <p:txStyles>
    <p:title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19A187"/>
        </a:buClr>
        <a:buFont typeface="Arial"/>
        <a:buChar char="•"/>
        <a:defRPr sz="1800" b="1" kern="1200">
          <a:solidFill>
            <a:schemeClr val="tx1">
              <a:lumMod val="85000"/>
              <a:lumOff val="1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19605F"/>
        </a:buClr>
        <a:buFont typeface=".AppleSystemUIFont" charset="-120"/>
        <a:buChar char="-"/>
        <a:defRPr sz="1600" kern="1200">
          <a:solidFill>
            <a:schemeClr val="tx1">
              <a:lumMod val="85000"/>
              <a:lumOff val="1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F14748"/>
        </a:buClr>
        <a:buFont typeface=".AppleSystemUIFont" charset="-120"/>
        <a:buChar char="&gt;"/>
        <a:defRPr sz="1400" kern="1200">
          <a:solidFill>
            <a:schemeClr val="tx1">
              <a:lumMod val="85000"/>
              <a:lumOff val="1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64B144"/>
        </a:buClr>
        <a:buSzPct val="75000"/>
        <a:buFont typeface="Arial"/>
        <a:buChar char="•"/>
        <a:defRPr sz="1200" kern="1200">
          <a:solidFill>
            <a:schemeClr val="tx1">
              <a:lumMod val="85000"/>
              <a:lumOff val="1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64B144"/>
        </a:buClr>
        <a:buSzPct val="75000"/>
        <a:buFont typeface="Arial"/>
        <a:buChar char="•"/>
        <a:defRPr sz="1100" kern="1200">
          <a:solidFill>
            <a:schemeClr val="tx1">
              <a:lumMod val="85000"/>
              <a:lumOff val="1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060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cdc.gov/steadi"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injury/wisqars"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dx.doi.org/10.15585/mmwr.ss6609a1"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https://wonder.cdc.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dx.doi.org/10.15585/mmwr.mm6927a5"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c.gov/steadi"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D3E8EC-370E-4920-A2EF-A6498632D04E}"/>
              </a:ext>
            </a:extLst>
          </p:cNvPr>
          <p:cNvSpPr>
            <a:spLocks noGrp="1"/>
          </p:cNvSpPr>
          <p:nvPr>
            <p:ph type="ctrTitle"/>
          </p:nvPr>
        </p:nvSpPr>
        <p:spPr>
          <a:xfrm>
            <a:off x="2265404" y="2440183"/>
            <a:ext cx="6194855" cy="1729230"/>
          </a:xfrm>
        </p:spPr>
        <p:txBody>
          <a:bodyPr>
            <a:noAutofit/>
          </a:bodyPr>
          <a:lstStyle/>
          <a:p>
            <a:r>
              <a:rPr lang="en-US" sz="4000" b="1" dirty="0">
                <a:solidFill>
                  <a:srgbClr val="19605F"/>
                </a:solidFill>
              </a:rPr>
              <a:t>Building Clinical Strategies to STEADI Your Older Patients </a:t>
            </a:r>
            <a:endParaRPr lang="en-US" dirty="0"/>
          </a:p>
        </p:txBody>
      </p:sp>
      <p:sp>
        <p:nvSpPr>
          <p:cNvPr id="9" name="Content Placeholder 8">
            <a:extLst>
              <a:ext uri="{FF2B5EF4-FFF2-40B4-BE49-F238E27FC236}">
                <a16:creationId xmlns:a16="http://schemas.microsoft.com/office/drawing/2014/main" id="{B79A9294-272E-494C-90FC-6D76A68FD2EA}"/>
              </a:ext>
            </a:extLst>
          </p:cNvPr>
          <p:cNvSpPr>
            <a:spLocks noGrp="1"/>
          </p:cNvSpPr>
          <p:nvPr>
            <p:ph sz="quarter" idx="10"/>
          </p:nvPr>
        </p:nvSpPr>
        <p:spPr/>
        <p:txBody>
          <a:bodyPr/>
          <a:lstStyle/>
          <a:p>
            <a:r>
              <a:rPr lang="en-US" dirty="0"/>
              <a:t>Name, Title</a:t>
            </a:r>
          </a:p>
        </p:txBody>
      </p:sp>
      <p:sp>
        <p:nvSpPr>
          <p:cNvPr id="10" name="Content Placeholder 9">
            <a:extLst>
              <a:ext uri="{FF2B5EF4-FFF2-40B4-BE49-F238E27FC236}">
                <a16:creationId xmlns:a16="http://schemas.microsoft.com/office/drawing/2014/main" id="{1A9AD884-603D-42FA-B7BA-CEDE9C7DC8AB}"/>
              </a:ext>
            </a:extLst>
          </p:cNvPr>
          <p:cNvSpPr>
            <a:spLocks noGrp="1"/>
          </p:cNvSpPr>
          <p:nvPr>
            <p:ph sz="quarter" idx="11"/>
          </p:nvPr>
        </p:nvSpPr>
        <p:spPr/>
        <p:txBody>
          <a:bodyPr/>
          <a:lstStyle/>
          <a:p>
            <a:r>
              <a:rPr lang="en-US" dirty="0"/>
              <a:t>Affiliation</a:t>
            </a:r>
          </a:p>
        </p:txBody>
      </p:sp>
      <p:sp>
        <p:nvSpPr>
          <p:cNvPr id="11" name="Content Placeholder 10">
            <a:extLst>
              <a:ext uri="{FF2B5EF4-FFF2-40B4-BE49-F238E27FC236}">
                <a16:creationId xmlns:a16="http://schemas.microsoft.com/office/drawing/2014/main" id="{48153266-4579-44FF-9667-F2599231923C}"/>
              </a:ext>
            </a:extLst>
          </p:cNvPr>
          <p:cNvSpPr>
            <a:spLocks noGrp="1"/>
          </p:cNvSpPr>
          <p:nvPr>
            <p:ph sz="quarter" idx="12"/>
          </p:nvPr>
        </p:nvSpPr>
        <p:spPr/>
        <p:txBody>
          <a:bodyPr/>
          <a:lstStyle/>
          <a:p>
            <a:r>
              <a:rPr lang="en-US" dirty="0"/>
              <a:t>Date</a:t>
            </a:r>
          </a:p>
        </p:txBody>
      </p:sp>
      <p:sp>
        <p:nvSpPr>
          <p:cNvPr id="12" name="Content Placeholder 11">
            <a:extLst>
              <a:ext uri="{FF2B5EF4-FFF2-40B4-BE49-F238E27FC236}">
                <a16:creationId xmlns:a16="http://schemas.microsoft.com/office/drawing/2014/main" id="{CD29CC7A-2B30-4323-BC65-B40D22F915B9}"/>
              </a:ext>
            </a:extLst>
          </p:cNvPr>
          <p:cNvSpPr>
            <a:spLocks noGrp="1"/>
          </p:cNvSpPr>
          <p:nvPr>
            <p:ph sz="quarter" idx="13"/>
          </p:nvPr>
        </p:nvSpPr>
        <p:spPr/>
        <p:txBody>
          <a:bodyPr/>
          <a:lstStyle/>
          <a:p>
            <a:r>
              <a:rPr lang="en-US" dirty="0"/>
              <a:t>Disclaimer: Slide content developed by the Centers for Disease Control and Prevention</a:t>
            </a:r>
          </a:p>
        </p:txBody>
      </p:sp>
    </p:spTree>
    <p:extLst>
      <p:ext uri="{BB962C8B-B14F-4D97-AF65-F5344CB8AC3E}">
        <p14:creationId xmlns:p14="http://schemas.microsoft.com/office/powerpoint/2010/main" val="142847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FECB-8595-47B0-A6ED-0E9A48708173}"/>
              </a:ext>
            </a:extLst>
          </p:cNvPr>
          <p:cNvSpPr>
            <a:spLocks noGrp="1"/>
          </p:cNvSpPr>
          <p:nvPr>
            <p:ph type="title"/>
          </p:nvPr>
        </p:nvSpPr>
        <p:spPr/>
        <p:txBody>
          <a:bodyPr>
            <a:noAutofit/>
          </a:bodyPr>
          <a:lstStyle/>
          <a:p>
            <a:r>
              <a:rPr lang="en-CA" dirty="0"/>
              <a:t>Falls are a Growing Burden</a:t>
            </a:r>
            <a:endParaRPr lang="en-US" dirty="0"/>
          </a:p>
        </p:txBody>
      </p:sp>
      <p:pic>
        <p:nvPicPr>
          <p:cNvPr id="7" name="Content Placeholder 6" descr="In 2018, there were a total of 52 million older adults, 36 million falls, and eight million fall injuries. By 2030, there will be an anticipated total of 73 million older adults, 52 million falls, and 12 million fall injuries. ">
            <a:extLst>
              <a:ext uri="{FF2B5EF4-FFF2-40B4-BE49-F238E27FC236}">
                <a16:creationId xmlns:a16="http://schemas.microsoft.com/office/drawing/2014/main" id="{B0BADBB9-1B81-41FC-8EEC-0326C5832F40}"/>
              </a:ext>
            </a:extLst>
          </p:cNvPr>
          <p:cNvPicPr>
            <a:picLocks noGrp="1" noChangeAspect="1"/>
          </p:cNvPicPr>
          <p:nvPr>
            <p:ph sz="quarter" idx="10"/>
          </p:nvPr>
        </p:nvPicPr>
        <p:blipFill>
          <a:blip r:embed="rId3"/>
          <a:stretch>
            <a:fillRect/>
          </a:stretch>
        </p:blipFill>
        <p:spPr>
          <a:xfrm>
            <a:off x="289660" y="1458465"/>
            <a:ext cx="8640244" cy="3743903"/>
          </a:xfrm>
        </p:spPr>
      </p:pic>
      <p:sp>
        <p:nvSpPr>
          <p:cNvPr id="4" name="Content Placeholder 3">
            <a:extLst>
              <a:ext uri="{FF2B5EF4-FFF2-40B4-BE49-F238E27FC236}">
                <a16:creationId xmlns:a16="http://schemas.microsoft.com/office/drawing/2014/main" id="{F8370BA5-AAB4-496D-82A0-6A51924C2404}"/>
              </a:ext>
            </a:extLst>
          </p:cNvPr>
          <p:cNvSpPr>
            <a:spLocks noGrp="1"/>
          </p:cNvSpPr>
          <p:nvPr>
            <p:ph sz="quarter" idx="11"/>
          </p:nvPr>
        </p:nvSpPr>
        <p:spPr>
          <a:xfrm>
            <a:off x="241468" y="5966460"/>
            <a:ext cx="4856311" cy="191536"/>
          </a:xfrm>
        </p:spPr>
        <p:txBody>
          <a:bodyPr>
            <a:noAutofit/>
          </a:bodyPr>
          <a:lstStyle/>
          <a:p>
            <a:r>
              <a:rPr lang="en-CA" dirty="0"/>
              <a:t>Data sources: Behavioral Risk Factor Surveillance System and United States Census Bureau</a:t>
            </a:r>
            <a:endParaRPr lang="en-US" dirty="0"/>
          </a:p>
        </p:txBody>
      </p:sp>
      <p:sp>
        <p:nvSpPr>
          <p:cNvPr id="5" name="Content Placeholder 4">
            <a:extLst>
              <a:ext uri="{FF2B5EF4-FFF2-40B4-BE49-F238E27FC236}">
                <a16:creationId xmlns:a16="http://schemas.microsoft.com/office/drawing/2014/main" id="{492555F8-2A3F-4E34-92E0-C73FBCECCF7C}"/>
              </a:ext>
            </a:extLst>
          </p:cNvPr>
          <p:cNvSpPr>
            <a:spLocks noGrp="1"/>
          </p:cNvSpPr>
          <p:nvPr>
            <p:ph sz="quarter" idx="12"/>
          </p:nvPr>
        </p:nvSpPr>
        <p:spPr/>
        <p:txBody>
          <a:bodyPr>
            <a:noAutofit/>
          </a:bodyPr>
          <a:lstStyle/>
          <a:p>
            <a:r>
              <a:rPr lang="en-CA" sz="700" dirty="0"/>
              <a:t>References: (2, 11)</a:t>
            </a:r>
            <a:endParaRPr lang="en-US" sz="700" dirty="0"/>
          </a:p>
        </p:txBody>
      </p:sp>
    </p:spTree>
    <p:extLst>
      <p:ext uri="{BB962C8B-B14F-4D97-AF65-F5344CB8AC3E}">
        <p14:creationId xmlns:p14="http://schemas.microsoft.com/office/powerpoint/2010/main" val="352373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7C82-AB82-480B-B8F2-C9A3702EE22F}"/>
              </a:ext>
            </a:extLst>
          </p:cNvPr>
          <p:cNvSpPr>
            <a:spLocks noGrp="1"/>
          </p:cNvSpPr>
          <p:nvPr>
            <p:ph type="title"/>
          </p:nvPr>
        </p:nvSpPr>
        <p:spPr/>
        <p:txBody>
          <a:bodyPr/>
          <a:lstStyle/>
          <a:p>
            <a:r>
              <a:rPr lang="en-CA" dirty="0"/>
              <a:t>Falls Are Preventable</a:t>
            </a:r>
            <a:endParaRPr lang="en-US" dirty="0"/>
          </a:p>
        </p:txBody>
      </p:sp>
      <p:sp>
        <p:nvSpPr>
          <p:cNvPr id="3" name="Content Placeholder 2">
            <a:extLst>
              <a:ext uri="{FF2B5EF4-FFF2-40B4-BE49-F238E27FC236}">
                <a16:creationId xmlns:a16="http://schemas.microsoft.com/office/drawing/2014/main" id="{06920670-5F0D-4848-AC88-6E36DA7CA135}"/>
              </a:ext>
            </a:extLst>
          </p:cNvPr>
          <p:cNvSpPr>
            <a:spLocks noGrp="1"/>
          </p:cNvSpPr>
          <p:nvPr>
            <p:ph sz="quarter" idx="10"/>
          </p:nvPr>
        </p:nvSpPr>
        <p:spPr>
          <a:xfrm>
            <a:off x="504190" y="1219200"/>
            <a:ext cx="8129270" cy="2133600"/>
          </a:xfrm>
        </p:spPr>
        <p:txBody>
          <a:bodyPr/>
          <a:lstStyle/>
          <a:p>
            <a:pPr>
              <a:lnSpc>
                <a:spcPct val="100000"/>
              </a:lnSpc>
              <a:spcBef>
                <a:spcPts val="0"/>
              </a:spcBef>
              <a:spcAft>
                <a:spcPts val="3300"/>
              </a:spcAft>
            </a:pPr>
            <a:r>
              <a:rPr lang="en-CA" dirty="0"/>
              <a:t>The Stopping Elderly Accidents, Deaths, and Injuries (STEADI) initiative was developed by the U.S. Centers for Disease Control and Prevention (CDC)</a:t>
            </a:r>
          </a:p>
          <a:p>
            <a:pPr marL="625475" lvl="1" indent="-282575">
              <a:spcBef>
                <a:spcPts val="0"/>
              </a:spcBef>
              <a:spcAft>
                <a:spcPts val="3300"/>
              </a:spcAft>
              <a:buFont typeface="Courier New" panose="02070309020205020404" pitchFamily="49" charset="0"/>
              <a:buChar char="o"/>
            </a:pPr>
            <a:r>
              <a:rPr lang="en-CA" dirty="0"/>
              <a:t>STEADI is based on the American and British Geriatrics Societies’ Clinical Practice Guideline for Prevention of Falls in Older Persons and designed with input from healthcare providers</a:t>
            </a:r>
          </a:p>
          <a:p>
            <a:pPr marL="625475" lvl="1" indent="-282575">
              <a:spcBef>
                <a:spcPts val="0"/>
              </a:spcBef>
              <a:spcAft>
                <a:spcPts val="3300"/>
              </a:spcAft>
              <a:buFont typeface="Courier New" panose="02070309020205020404" pitchFamily="49" charset="0"/>
              <a:buChar char="o"/>
            </a:pPr>
            <a:r>
              <a:rPr lang="en-CA" dirty="0"/>
              <a:t>STEADI offers tools and resources to help healthcare providers </a:t>
            </a:r>
            <a:r>
              <a:rPr lang="en-CA" b="1" dirty="0"/>
              <a:t>Screen</a:t>
            </a:r>
            <a:r>
              <a:rPr lang="en-CA" dirty="0"/>
              <a:t>, </a:t>
            </a:r>
            <a:r>
              <a:rPr lang="en-CA" b="1" dirty="0"/>
              <a:t>Assess</a:t>
            </a:r>
            <a:r>
              <a:rPr lang="en-CA" dirty="0"/>
              <a:t>, and </a:t>
            </a:r>
            <a:r>
              <a:rPr lang="en-CA" b="1" dirty="0"/>
              <a:t>Intervene</a:t>
            </a:r>
            <a:r>
              <a:rPr lang="en-CA" dirty="0"/>
              <a:t> to reduce fall risk.</a:t>
            </a:r>
            <a:endParaRPr lang="en-US" dirty="0"/>
          </a:p>
        </p:txBody>
      </p:sp>
      <p:pic>
        <p:nvPicPr>
          <p:cNvPr id="8" name="Content Placeholder 7" descr="Illustration of clipboard with check mark. Assess modifiable risk factors. Illustration of a blood pressure cuff. Intervene using effective strategies. Illustration of a medical worker in front of a building.">
            <a:extLst>
              <a:ext uri="{FF2B5EF4-FFF2-40B4-BE49-F238E27FC236}">
                <a16:creationId xmlns:a16="http://schemas.microsoft.com/office/drawing/2014/main" id="{332DE3CF-AD33-40F2-82CD-181E524A04AF}"/>
              </a:ext>
            </a:extLst>
          </p:cNvPr>
          <p:cNvPicPr>
            <a:picLocks noGrp="1" noChangeAspect="1"/>
          </p:cNvPicPr>
          <p:nvPr>
            <p:ph sz="quarter" idx="11"/>
          </p:nvPr>
        </p:nvPicPr>
        <p:blipFill>
          <a:blip r:embed="rId3"/>
          <a:stretch>
            <a:fillRect/>
          </a:stretch>
        </p:blipFill>
        <p:spPr>
          <a:xfrm>
            <a:off x="704850" y="4346686"/>
            <a:ext cx="7734300" cy="1449801"/>
          </a:xfrm>
        </p:spPr>
      </p:pic>
      <p:sp>
        <p:nvSpPr>
          <p:cNvPr id="5" name="Content Placeholder 4">
            <a:extLst>
              <a:ext uri="{FF2B5EF4-FFF2-40B4-BE49-F238E27FC236}">
                <a16:creationId xmlns:a16="http://schemas.microsoft.com/office/drawing/2014/main" id="{647B8565-DD4A-40D1-9E87-279DCEB10706}"/>
              </a:ext>
            </a:extLst>
          </p:cNvPr>
          <p:cNvSpPr>
            <a:spLocks noGrp="1"/>
          </p:cNvSpPr>
          <p:nvPr>
            <p:ph sz="quarter" idx="13"/>
          </p:nvPr>
        </p:nvSpPr>
        <p:spPr>
          <a:xfrm>
            <a:off x="7665302" y="6480485"/>
            <a:ext cx="1151038" cy="244475"/>
          </a:xfrm>
        </p:spPr>
        <p:txBody>
          <a:bodyPr/>
          <a:lstStyle/>
          <a:p>
            <a:r>
              <a:rPr lang="en-CA" dirty="0"/>
              <a:t>References: (12,13)</a:t>
            </a:r>
            <a:endParaRPr lang="en-US" dirty="0"/>
          </a:p>
        </p:txBody>
      </p:sp>
    </p:spTree>
    <p:extLst>
      <p:ext uri="{BB962C8B-B14F-4D97-AF65-F5344CB8AC3E}">
        <p14:creationId xmlns:p14="http://schemas.microsoft.com/office/powerpoint/2010/main" val="267055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3DEB-F398-4CBA-8D7E-4F73E1F6A718}"/>
              </a:ext>
            </a:extLst>
          </p:cNvPr>
          <p:cNvSpPr>
            <a:spLocks noGrp="1"/>
          </p:cNvSpPr>
          <p:nvPr>
            <p:ph type="title"/>
          </p:nvPr>
        </p:nvSpPr>
        <p:spPr/>
        <p:txBody>
          <a:bodyPr/>
          <a:lstStyle/>
          <a:p>
            <a:r>
              <a:rPr lang="en-CA" dirty="0"/>
              <a:t>Benefits of a STEADI-based Fall Prevention Program</a:t>
            </a:r>
            <a:endParaRPr lang="en-US" dirty="0"/>
          </a:p>
        </p:txBody>
      </p:sp>
      <p:sp>
        <p:nvSpPr>
          <p:cNvPr id="3" name="Content Placeholder 2">
            <a:extLst>
              <a:ext uri="{FF2B5EF4-FFF2-40B4-BE49-F238E27FC236}">
                <a16:creationId xmlns:a16="http://schemas.microsoft.com/office/drawing/2014/main" id="{B350B3E2-8C6F-439E-A5E8-2E03B015E529}"/>
              </a:ext>
            </a:extLst>
          </p:cNvPr>
          <p:cNvSpPr>
            <a:spLocks noGrp="1"/>
          </p:cNvSpPr>
          <p:nvPr>
            <p:ph sz="quarter" idx="10"/>
          </p:nvPr>
        </p:nvSpPr>
        <p:spPr/>
        <p:txBody>
          <a:bodyPr/>
          <a:lstStyle/>
          <a:p>
            <a:r>
              <a:rPr lang="en-CA" dirty="0"/>
              <a:t>Use STEADI to</a:t>
            </a:r>
            <a:endParaRPr lang="en-US" dirty="0"/>
          </a:p>
        </p:txBody>
      </p:sp>
      <p:sp>
        <p:nvSpPr>
          <p:cNvPr id="4" name="Content Placeholder 3">
            <a:extLst>
              <a:ext uri="{FF2B5EF4-FFF2-40B4-BE49-F238E27FC236}">
                <a16:creationId xmlns:a16="http://schemas.microsoft.com/office/drawing/2014/main" id="{6D1D14A3-8B32-4070-8D26-A70FE93AC717}"/>
              </a:ext>
            </a:extLst>
          </p:cNvPr>
          <p:cNvSpPr>
            <a:spLocks noGrp="1"/>
          </p:cNvSpPr>
          <p:nvPr>
            <p:ph sz="quarter" idx="11"/>
          </p:nvPr>
        </p:nvSpPr>
        <p:spPr>
          <a:xfrm>
            <a:off x="1252220" y="1712912"/>
            <a:ext cx="7152640" cy="2119947"/>
          </a:xfrm>
        </p:spPr>
        <p:txBody>
          <a:bodyPr>
            <a:noAutofit/>
          </a:bodyPr>
          <a:lstStyle/>
          <a:p>
            <a:pPr>
              <a:lnSpc>
                <a:spcPct val="200000"/>
              </a:lnSpc>
            </a:pPr>
            <a:r>
              <a:rPr lang="en-CA" b="0" dirty="0"/>
              <a:t>Reduce fall-related hospitalizations</a:t>
            </a:r>
          </a:p>
          <a:p>
            <a:pPr>
              <a:lnSpc>
                <a:spcPct val="200000"/>
              </a:lnSpc>
            </a:pPr>
            <a:r>
              <a:rPr lang="en-CA" b="0" dirty="0"/>
              <a:t>Avert healthcare cost</a:t>
            </a:r>
          </a:p>
          <a:p>
            <a:pPr>
              <a:lnSpc>
                <a:spcPct val="200000"/>
              </a:lnSpc>
            </a:pPr>
            <a:r>
              <a:rPr lang="en-CA" b="0" dirty="0"/>
              <a:t>Improve the lives and independence of your older patients</a:t>
            </a:r>
            <a:endParaRPr lang="en-US" b="0" dirty="0"/>
          </a:p>
        </p:txBody>
      </p:sp>
      <p:pic>
        <p:nvPicPr>
          <p:cNvPr id="9" name="Content Placeholder 8" descr="STEADI, stopping elderly accidents, deaths &amp; injuries.">
            <a:extLst>
              <a:ext uri="{FF2B5EF4-FFF2-40B4-BE49-F238E27FC236}">
                <a16:creationId xmlns:a16="http://schemas.microsoft.com/office/drawing/2014/main" id="{A62A2151-7CB9-49CB-88CE-EAE8039D2010}"/>
              </a:ext>
            </a:extLst>
          </p:cNvPr>
          <p:cNvPicPr>
            <a:picLocks noGrp="1" noChangeAspect="1"/>
          </p:cNvPicPr>
          <p:nvPr>
            <p:ph sz="quarter" idx="12"/>
          </p:nvPr>
        </p:nvPicPr>
        <p:blipFill>
          <a:blip r:embed="rId3"/>
          <a:stretch>
            <a:fillRect/>
          </a:stretch>
        </p:blipFill>
        <p:spPr>
          <a:xfrm>
            <a:off x="-1598" y="2808594"/>
            <a:ext cx="4048781" cy="4048781"/>
          </a:xfrm>
        </p:spPr>
      </p:pic>
      <p:sp>
        <p:nvSpPr>
          <p:cNvPr id="7" name="Content Placeholder 6">
            <a:extLst>
              <a:ext uri="{FF2B5EF4-FFF2-40B4-BE49-F238E27FC236}">
                <a16:creationId xmlns:a16="http://schemas.microsoft.com/office/drawing/2014/main" id="{DFC0B706-C479-4C61-A753-2F53CF68FE01}"/>
              </a:ext>
            </a:extLst>
          </p:cNvPr>
          <p:cNvSpPr>
            <a:spLocks noGrp="1"/>
          </p:cNvSpPr>
          <p:nvPr>
            <p:ph sz="quarter" idx="13"/>
          </p:nvPr>
        </p:nvSpPr>
        <p:spPr>
          <a:xfrm>
            <a:off x="7665302" y="6480485"/>
            <a:ext cx="1067218" cy="244475"/>
          </a:xfrm>
        </p:spPr>
        <p:txBody>
          <a:bodyPr/>
          <a:lstStyle/>
          <a:p>
            <a:r>
              <a:rPr lang="en-CA" dirty="0"/>
              <a:t>References: (14,15)</a:t>
            </a:r>
            <a:endParaRPr lang="en-US" dirty="0"/>
          </a:p>
        </p:txBody>
      </p:sp>
    </p:spTree>
    <p:extLst>
      <p:ext uri="{BB962C8B-B14F-4D97-AF65-F5344CB8AC3E}">
        <p14:creationId xmlns:p14="http://schemas.microsoft.com/office/powerpoint/2010/main" val="272907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3557-AEE0-46EA-B373-B4A21C2A8B86}"/>
              </a:ext>
            </a:extLst>
          </p:cNvPr>
          <p:cNvSpPr>
            <a:spLocks noGrp="1"/>
          </p:cNvSpPr>
          <p:nvPr>
            <p:ph type="title"/>
          </p:nvPr>
        </p:nvSpPr>
        <p:spPr/>
        <p:txBody>
          <a:bodyPr/>
          <a:lstStyle/>
          <a:p>
            <a:r>
              <a:rPr lang="en-CA" dirty="0"/>
              <a:t>STEADI Tools &amp; Resources: Providers</a:t>
            </a:r>
            <a:endParaRPr lang="en-US" dirty="0"/>
          </a:p>
        </p:txBody>
      </p:sp>
      <p:pic>
        <p:nvPicPr>
          <p:cNvPr id="6" name="Content Placeholder 5" descr="STEADI Tools &amp; Resources: Providers. A photo of an assortment of STEADI tools and resources for providers.">
            <a:extLst>
              <a:ext uri="{FF2B5EF4-FFF2-40B4-BE49-F238E27FC236}">
                <a16:creationId xmlns:a16="http://schemas.microsoft.com/office/drawing/2014/main" id="{3D34ED58-867B-4D4C-A807-219C6DDC6A41}"/>
              </a:ext>
            </a:extLst>
          </p:cNvPr>
          <p:cNvPicPr>
            <a:picLocks noGrp="1" noChangeAspect="1"/>
          </p:cNvPicPr>
          <p:nvPr>
            <p:ph sz="quarter" idx="10"/>
          </p:nvPr>
        </p:nvPicPr>
        <p:blipFill>
          <a:blip r:embed="rId3">
            <a:alphaModFix/>
          </a:blip>
          <a:stretch>
            <a:fillRect/>
          </a:stretch>
        </p:blipFill>
        <p:spPr>
          <a:xfrm>
            <a:off x="373380" y="1276322"/>
            <a:ext cx="8282940" cy="5108420"/>
          </a:xfrm>
        </p:spPr>
      </p:pic>
      <p:sp>
        <p:nvSpPr>
          <p:cNvPr id="4" name="Content Placeholder 3">
            <a:extLst>
              <a:ext uri="{FF2B5EF4-FFF2-40B4-BE49-F238E27FC236}">
                <a16:creationId xmlns:a16="http://schemas.microsoft.com/office/drawing/2014/main" id="{F16429BE-A556-4BDF-8D88-62CA17F2609A}"/>
              </a:ext>
            </a:extLst>
          </p:cNvPr>
          <p:cNvSpPr>
            <a:spLocks noGrp="1"/>
          </p:cNvSpPr>
          <p:nvPr>
            <p:ph sz="quarter" idx="13"/>
          </p:nvPr>
        </p:nvSpPr>
        <p:spPr>
          <a:xfrm>
            <a:off x="7665302" y="6480485"/>
            <a:ext cx="1265338" cy="244475"/>
          </a:xfrm>
        </p:spPr>
        <p:txBody>
          <a:bodyPr/>
          <a:lstStyle/>
          <a:p>
            <a:r>
              <a:rPr lang="en-CA" dirty="0"/>
              <a:t>References: (13,16)</a:t>
            </a:r>
            <a:endParaRPr lang="en-US" dirty="0"/>
          </a:p>
        </p:txBody>
      </p:sp>
    </p:spTree>
    <p:extLst>
      <p:ext uri="{BB962C8B-B14F-4D97-AF65-F5344CB8AC3E}">
        <p14:creationId xmlns:p14="http://schemas.microsoft.com/office/powerpoint/2010/main" val="154681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4ED9-A944-4504-A2A4-51CAA1A3317C}"/>
              </a:ext>
            </a:extLst>
          </p:cNvPr>
          <p:cNvSpPr>
            <a:spLocks noGrp="1"/>
          </p:cNvSpPr>
          <p:nvPr>
            <p:ph type="title"/>
          </p:nvPr>
        </p:nvSpPr>
        <p:spPr/>
        <p:txBody>
          <a:bodyPr/>
          <a:lstStyle/>
          <a:p>
            <a:r>
              <a:rPr lang="en-CA" dirty="0"/>
              <a:t>STEADI Tools &amp; Resources: Patients and Caregivers</a:t>
            </a:r>
            <a:endParaRPr lang="en-US" dirty="0"/>
          </a:p>
        </p:txBody>
      </p:sp>
      <p:pic>
        <p:nvPicPr>
          <p:cNvPr id="6" name="Content Placeholder 5" descr="STEADI Tools &amp; Resources: Patients and Caregivers. Photo of STEADI educational materials for patients and caregivers.">
            <a:extLst>
              <a:ext uri="{FF2B5EF4-FFF2-40B4-BE49-F238E27FC236}">
                <a16:creationId xmlns:a16="http://schemas.microsoft.com/office/drawing/2014/main" id="{FB9F7518-E900-4359-9EF4-9F9A9DB763B0}"/>
              </a:ext>
            </a:extLst>
          </p:cNvPr>
          <p:cNvPicPr>
            <a:picLocks noGrp="1" noChangeAspect="1"/>
          </p:cNvPicPr>
          <p:nvPr>
            <p:ph sz="quarter" idx="10"/>
          </p:nvPr>
        </p:nvPicPr>
        <p:blipFill>
          <a:blip r:embed="rId3"/>
          <a:stretch>
            <a:fillRect/>
          </a:stretch>
        </p:blipFill>
        <p:spPr>
          <a:xfrm>
            <a:off x="296234" y="1802919"/>
            <a:ext cx="8628049" cy="3512195"/>
          </a:xfrm>
        </p:spPr>
      </p:pic>
      <p:sp>
        <p:nvSpPr>
          <p:cNvPr id="4" name="Content Placeholder 3">
            <a:extLst>
              <a:ext uri="{FF2B5EF4-FFF2-40B4-BE49-F238E27FC236}">
                <a16:creationId xmlns:a16="http://schemas.microsoft.com/office/drawing/2014/main" id="{77A62CE5-AEF6-4C4A-9035-7DF452FBC64C}"/>
              </a:ext>
            </a:extLst>
          </p:cNvPr>
          <p:cNvSpPr>
            <a:spLocks noGrp="1"/>
          </p:cNvSpPr>
          <p:nvPr>
            <p:ph sz="quarter" idx="13"/>
          </p:nvPr>
        </p:nvSpPr>
        <p:spPr>
          <a:xfrm>
            <a:off x="7665302" y="6480485"/>
            <a:ext cx="1059598" cy="244475"/>
          </a:xfrm>
        </p:spPr>
        <p:txBody>
          <a:bodyPr/>
          <a:lstStyle/>
          <a:p>
            <a:r>
              <a:rPr lang="en-CA" dirty="0"/>
              <a:t>References: (13,16)</a:t>
            </a:r>
            <a:endParaRPr lang="en-US" dirty="0"/>
          </a:p>
        </p:txBody>
      </p:sp>
    </p:spTree>
    <p:extLst>
      <p:ext uri="{BB962C8B-B14F-4D97-AF65-F5344CB8AC3E}">
        <p14:creationId xmlns:p14="http://schemas.microsoft.com/office/powerpoint/2010/main" val="305383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8952-BC1E-40B3-A4C5-A4BD235BA9CE}"/>
              </a:ext>
            </a:extLst>
          </p:cNvPr>
          <p:cNvSpPr>
            <a:spLocks noGrp="1"/>
          </p:cNvSpPr>
          <p:nvPr>
            <p:ph type="title"/>
          </p:nvPr>
        </p:nvSpPr>
        <p:spPr/>
        <p:txBody>
          <a:bodyPr/>
          <a:lstStyle/>
          <a:p>
            <a:r>
              <a:rPr lang="en-CA" dirty="0"/>
              <a:t>STEADI Implementation in 12 Steps</a:t>
            </a:r>
            <a:endParaRPr lang="en-US" dirty="0"/>
          </a:p>
        </p:txBody>
      </p:sp>
      <p:pic>
        <p:nvPicPr>
          <p:cNvPr id="24" name="Content Placeholder 23" descr="Photo of the STEADI Coordinated Care Plan to Prevent Older Adult Falls.">
            <a:extLst>
              <a:ext uri="{FF2B5EF4-FFF2-40B4-BE49-F238E27FC236}">
                <a16:creationId xmlns:a16="http://schemas.microsoft.com/office/drawing/2014/main" id="{9E3B3D96-2628-4A3A-9C96-AAF326812AB3}"/>
              </a:ext>
            </a:extLst>
          </p:cNvPr>
          <p:cNvPicPr>
            <a:picLocks noGrp="1" noChangeAspect="1"/>
          </p:cNvPicPr>
          <p:nvPr>
            <p:ph sz="quarter" idx="10"/>
          </p:nvPr>
        </p:nvPicPr>
        <p:blipFill>
          <a:blip r:embed="rId3"/>
          <a:stretch>
            <a:fillRect/>
          </a:stretch>
        </p:blipFill>
        <p:spPr>
          <a:xfrm>
            <a:off x="336550" y="2459418"/>
            <a:ext cx="2133600" cy="2889123"/>
          </a:xfrm>
        </p:spPr>
      </p:pic>
      <p:sp>
        <p:nvSpPr>
          <p:cNvPr id="21" name="Content Placeholder 20">
            <a:extLst>
              <a:ext uri="{FF2B5EF4-FFF2-40B4-BE49-F238E27FC236}">
                <a16:creationId xmlns:a16="http://schemas.microsoft.com/office/drawing/2014/main" id="{72B9D67B-6E9D-4AC3-9C34-39A2E6B6A32F}"/>
              </a:ext>
            </a:extLst>
          </p:cNvPr>
          <p:cNvSpPr>
            <a:spLocks noGrp="1"/>
          </p:cNvSpPr>
          <p:nvPr>
            <p:ph sz="quarter" idx="11"/>
          </p:nvPr>
        </p:nvSpPr>
        <p:spPr>
          <a:xfrm>
            <a:off x="3483507" y="1861503"/>
            <a:ext cx="5454753" cy="3670300"/>
          </a:xfrm>
        </p:spPr>
        <p:txBody>
          <a:bodyPr anchor="t" anchorCtr="0">
            <a:noAutofit/>
          </a:bodyPr>
          <a:lstStyle/>
          <a:p>
            <a:pPr>
              <a:lnSpc>
                <a:spcPct val="100000"/>
              </a:lnSpc>
              <a:spcBef>
                <a:spcPts val="0"/>
              </a:spcBef>
              <a:spcAft>
                <a:spcPts val="2400"/>
              </a:spcAft>
            </a:pPr>
            <a:r>
              <a:rPr lang="en-CA" sz="1500" dirty="0"/>
              <a:t>Assess readiness for practice change around fall prevention</a:t>
            </a:r>
          </a:p>
          <a:p>
            <a:pPr>
              <a:lnSpc>
                <a:spcPct val="100000"/>
              </a:lnSpc>
              <a:spcBef>
                <a:spcPts val="0"/>
              </a:spcBef>
              <a:spcAft>
                <a:spcPts val="2400"/>
              </a:spcAft>
            </a:pPr>
            <a:r>
              <a:rPr lang="en-CA" sz="1500" dirty="0"/>
              <a:t>Assess current fall prevention activities</a:t>
            </a:r>
          </a:p>
          <a:p>
            <a:pPr>
              <a:lnSpc>
                <a:spcPct val="100000"/>
              </a:lnSpc>
              <a:spcBef>
                <a:spcPts val="600"/>
              </a:spcBef>
              <a:spcAft>
                <a:spcPts val="2400"/>
              </a:spcAft>
            </a:pPr>
            <a:r>
              <a:rPr lang="en-CA" sz="1500" dirty="0"/>
              <a:t>Identify a champion and create a fall prevention team</a:t>
            </a:r>
          </a:p>
          <a:p>
            <a:pPr>
              <a:lnSpc>
                <a:spcPct val="100000"/>
              </a:lnSpc>
              <a:spcBef>
                <a:spcPts val="600"/>
              </a:spcBef>
              <a:spcAft>
                <a:spcPts val="2400"/>
              </a:spcAft>
            </a:pPr>
            <a:r>
              <a:rPr lang="en-CA" sz="1500" dirty="0"/>
              <a:t>Obtain leadership support</a:t>
            </a:r>
          </a:p>
          <a:p>
            <a:pPr>
              <a:lnSpc>
                <a:spcPct val="100000"/>
              </a:lnSpc>
              <a:spcBef>
                <a:spcPts val="0"/>
              </a:spcBef>
              <a:spcAft>
                <a:spcPts val="1400"/>
              </a:spcAft>
            </a:pPr>
            <a:r>
              <a:rPr lang="en-CA" sz="1500" dirty="0"/>
              <a:t>Determine components of the clinical fall prevention program to implement</a:t>
            </a:r>
          </a:p>
          <a:p>
            <a:pPr>
              <a:lnSpc>
                <a:spcPct val="100000"/>
              </a:lnSpc>
              <a:spcBef>
                <a:spcPts val="0"/>
              </a:spcBef>
              <a:spcAft>
                <a:spcPts val="2400"/>
              </a:spcAft>
            </a:pPr>
            <a:r>
              <a:rPr lang="en-CA" sz="1500" dirty="0"/>
              <a:t>Identify and link with community partners and resources</a:t>
            </a:r>
            <a:endParaRPr lang="en-US" sz="1500" dirty="0"/>
          </a:p>
        </p:txBody>
      </p:sp>
      <p:sp>
        <p:nvSpPr>
          <p:cNvPr id="22" name="Content Placeholder 21">
            <a:extLst>
              <a:ext uri="{FF2B5EF4-FFF2-40B4-BE49-F238E27FC236}">
                <a16:creationId xmlns:a16="http://schemas.microsoft.com/office/drawing/2014/main" id="{ED0297E7-2A7A-4E97-A30C-9E5FA415012B}"/>
              </a:ext>
            </a:extLst>
          </p:cNvPr>
          <p:cNvSpPr>
            <a:spLocks noGrp="1"/>
          </p:cNvSpPr>
          <p:nvPr>
            <p:ph sz="quarter" idx="13"/>
          </p:nvPr>
        </p:nvSpPr>
        <p:spPr/>
        <p:txBody>
          <a:bodyPr/>
          <a:lstStyle/>
          <a:p>
            <a:r>
              <a:rPr lang="en-CA" dirty="0"/>
              <a:t>Reference: (17)</a:t>
            </a:r>
            <a:endParaRPr lang="en-US" dirty="0"/>
          </a:p>
        </p:txBody>
      </p:sp>
    </p:spTree>
    <p:extLst>
      <p:ext uri="{BB962C8B-B14F-4D97-AF65-F5344CB8AC3E}">
        <p14:creationId xmlns:p14="http://schemas.microsoft.com/office/powerpoint/2010/main" val="206809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2C20-8E46-4146-A390-915AC9C3EA0C}"/>
              </a:ext>
            </a:extLst>
          </p:cNvPr>
          <p:cNvSpPr>
            <a:spLocks noGrp="1"/>
          </p:cNvSpPr>
          <p:nvPr>
            <p:ph type="title"/>
          </p:nvPr>
        </p:nvSpPr>
        <p:spPr/>
        <p:txBody>
          <a:bodyPr/>
          <a:lstStyle/>
          <a:p>
            <a:r>
              <a:rPr lang="en-CA" dirty="0"/>
              <a:t>STEADI Implementation in 12 Steps </a:t>
            </a:r>
            <a:r>
              <a:rPr lang="en-CA" dirty="0">
                <a:solidFill>
                  <a:schemeClr val="accent4"/>
                </a:solidFill>
              </a:rPr>
              <a:t>(Continued)</a:t>
            </a:r>
            <a:endParaRPr lang="en-US" dirty="0">
              <a:solidFill>
                <a:schemeClr val="accent4"/>
              </a:solidFill>
            </a:endParaRPr>
          </a:p>
        </p:txBody>
      </p:sp>
      <p:pic>
        <p:nvPicPr>
          <p:cNvPr id="7" name="Content Placeholder 6" descr="Photo of the STEADI Coordinated Care Plan to Prevent Older Adult Falls.">
            <a:extLst>
              <a:ext uri="{FF2B5EF4-FFF2-40B4-BE49-F238E27FC236}">
                <a16:creationId xmlns:a16="http://schemas.microsoft.com/office/drawing/2014/main" id="{2B1678B0-2C1C-497F-B178-9C61D1DF1F67}"/>
              </a:ext>
            </a:extLst>
          </p:cNvPr>
          <p:cNvPicPr>
            <a:picLocks noGrp="1" noChangeAspect="1"/>
          </p:cNvPicPr>
          <p:nvPr>
            <p:ph sz="quarter" idx="10"/>
          </p:nvPr>
        </p:nvPicPr>
        <p:blipFill>
          <a:blip r:embed="rId3"/>
          <a:stretch>
            <a:fillRect/>
          </a:stretch>
        </p:blipFill>
        <p:spPr>
          <a:xfrm>
            <a:off x="330835" y="2467038"/>
            <a:ext cx="2133600" cy="2889123"/>
          </a:xfrm>
        </p:spPr>
      </p:pic>
      <p:sp>
        <p:nvSpPr>
          <p:cNvPr id="4" name="Content Placeholder 3">
            <a:extLst>
              <a:ext uri="{FF2B5EF4-FFF2-40B4-BE49-F238E27FC236}">
                <a16:creationId xmlns:a16="http://schemas.microsoft.com/office/drawing/2014/main" id="{49E130B2-E6E8-46E9-9364-CC652A26F36D}"/>
              </a:ext>
            </a:extLst>
          </p:cNvPr>
          <p:cNvSpPr>
            <a:spLocks noGrp="1"/>
          </p:cNvSpPr>
          <p:nvPr>
            <p:ph sz="quarter" idx="11"/>
          </p:nvPr>
        </p:nvSpPr>
        <p:spPr>
          <a:xfrm>
            <a:off x="3483506" y="1998663"/>
            <a:ext cx="5443537" cy="3670300"/>
          </a:xfrm>
        </p:spPr>
        <p:txBody>
          <a:bodyPr>
            <a:noAutofit/>
          </a:bodyPr>
          <a:lstStyle/>
          <a:p>
            <a:pPr>
              <a:spcBef>
                <a:spcPts val="0"/>
              </a:spcBef>
              <a:spcAft>
                <a:spcPts val="3350"/>
              </a:spcAft>
              <a:buFont typeface="+mj-lt"/>
              <a:buAutoNum type="arabicPeriod" startAt="7"/>
            </a:pPr>
            <a:r>
              <a:rPr lang="en-CA" sz="1500" dirty="0"/>
              <a:t>Add fall prevention to the clinic workflow</a:t>
            </a:r>
          </a:p>
          <a:p>
            <a:pPr>
              <a:spcBef>
                <a:spcPts val="0"/>
              </a:spcBef>
              <a:spcAft>
                <a:spcPts val="3350"/>
              </a:spcAft>
              <a:buFont typeface="+mj-lt"/>
              <a:buAutoNum type="arabicPeriod" startAt="7"/>
            </a:pPr>
            <a:r>
              <a:rPr lang="en-CA" sz="1500" dirty="0"/>
              <a:t>Adapt health record tools (electronic or paper)</a:t>
            </a:r>
          </a:p>
          <a:p>
            <a:pPr>
              <a:spcBef>
                <a:spcPts val="0"/>
              </a:spcBef>
              <a:spcAft>
                <a:spcPts val="3350"/>
              </a:spcAft>
              <a:buFont typeface="+mj-lt"/>
              <a:buAutoNum type="arabicPeriod" startAt="7"/>
            </a:pPr>
            <a:r>
              <a:rPr lang="en-CA" sz="1500" dirty="0"/>
              <a:t>Identify primary care team members’ tasks</a:t>
            </a:r>
          </a:p>
          <a:p>
            <a:pPr>
              <a:spcBef>
                <a:spcPts val="0"/>
              </a:spcBef>
              <a:spcAft>
                <a:spcPts val="3350"/>
              </a:spcAft>
              <a:buFont typeface="+mj-lt"/>
              <a:buAutoNum type="arabicPeriod" startAt="7"/>
            </a:pPr>
            <a:r>
              <a:rPr lang="en-CA" sz="1500" dirty="0"/>
              <a:t>Train primary care team members</a:t>
            </a:r>
          </a:p>
          <a:p>
            <a:pPr>
              <a:spcBef>
                <a:spcPts val="0"/>
              </a:spcBef>
              <a:spcAft>
                <a:spcPts val="2400"/>
              </a:spcAft>
              <a:buFont typeface="+mj-lt"/>
              <a:buAutoNum type="arabicPeriod" startAt="7"/>
            </a:pPr>
            <a:r>
              <a:rPr lang="en-CA" sz="1500" dirty="0"/>
              <a:t>Develop an implementation and monitoring plan</a:t>
            </a:r>
          </a:p>
          <a:p>
            <a:pPr>
              <a:spcBef>
                <a:spcPts val="0"/>
              </a:spcBef>
              <a:spcAft>
                <a:spcPts val="3350"/>
              </a:spcAft>
              <a:buFont typeface="+mj-lt"/>
              <a:buAutoNum type="arabicPeriod" startAt="7"/>
            </a:pPr>
            <a:r>
              <a:rPr lang="en-CA" sz="1500" dirty="0"/>
              <a:t>Identify reimbursement and quality improvement opportunities</a:t>
            </a:r>
            <a:endParaRPr lang="en-US" sz="1500" dirty="0"/>
          </a:p>
        </p:txBody>
      </p:sp>
      <p:sp>
        <p:nvSpPr>
          <p:cNvPr id="5" name="Content Placeholder 4">
            <a:extLst>
              <a:ext uri="{FF2B5EF4-FFF2-40B4-BE49-F238E27FC236}">
                <a16:creationId xmlns:a16="http://schemas.microsoft.com/office/drawing/2014/main" id="{D44E189B-0516-40A7-8DAD-355C96BCFDCD}"/>
              </a:ext>
            </a:extLst>
          </p:cNvPr>
          <p:cNvSpPr>
            <a:spLocks noGrp="1"/>
          </p:cNvSpPr>
          <p:nvPr>
            <p:ph sz="quarter" idx="13"/>
          </p:nvPr>
        </p:nvSpPr>
        <p:spPr/>
        <p:txBody>
          <a:bodyPr/>
          <a:lstStyle/>
          <a:p>
            <a:r>
              <a:rPr lang="en-CA" dirty="0"/>
              <a:t>Reference: (17)</a:t>
            </a:r>
            <a:endParaRPr lang="en-US" dirty="0"/>
          </a:p>
        </p:txBody>
      </p:sp>
    </p:spTree>
    <p:extLst>
      <p:ext uri="{BB962C8B-B14F-4D97-AF65-F5344CB8AC3E}">
        <p14:creationId xmlns:p14="http://schemas.microsoft.com/office/powerpoint/2010/main" val="48855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1C45-D09F-47D9-B291-D50E7A24839B}"/>
              </a:ext>
            </a:extLst>
          </p:cNvPr>
          <p:cNvSpPr>
            <a:spLocks noGrp="1"/>
          </p:cNvSpPr>
          <p:nvPr>
            <p:ph type="title"/>
          </p:nvPr>
        </p:nvSpPr>
        <p:spPr/>
        <p:txBody>
          <a:bodyPr/>
          <a:lstStyle/>
          <a:p>
            <a:r>
              <a:rPr lang="en-CA" dirty="0"/>
              <a:t>Successful Implementations</a:t>
            </a:r>
            <a:endParaRPr lang="en-US" dirty="0"/>
          </a:p>
        </p:txBody>
      </p:sp>
      <p:sp>
        <p:nvSpPr>
          <p:cNvPr id="3" name="Content Placeholder 2">
            <a:extLst>
              <a:ext uri="{FF2B5EF4-FFF2-40B4-BE49-F238E27FC236}">
                <a16:creationId xmlns:a16="http://schemas.microsoft.com/office/drawing/2014/main" id="{9C68F2B1-672E-42B8-8ADA-F086D5F10E6B}"/>
              </a:ext>
            </a:extLst>
          </p:cNvPr>
          <p:cNvSpPr>
            <a:spLocks noGrp="1"/>
          </p:cNvSpPr>
          <p:nvPr>
            <p:ph sz="quarter" idx="10"/>
          </p:nvPr>
        </p:nvSpPr>
        <p:spPr/>
        <p:txBody>
          <a:bodyPr/>
          <a:lstStyle/>
          <a:p>
            <a:r>
              <a:rPr lang="en-CA" dirty="0"/>
              <a:t>Oregon Health &amp; Science University, Oregon</a:t>
            </a:r>
            <a:endParaRPr lang="en-US" dirty="0"/>
          </a:p>
        </p:txBody>
      </p:sp>
      <p:sp>
        <p:nvSpPr>
          <p:cNvPr id="4" name="Content Placeholder 3">
            <a:extLst>
              <a:ext uri="{FF2B5EF4-FFF2-40B4-BE49-F238E27FC236}">
                <a16:creationId xmlns:a16="http://schemas.microsoft.com/office/drawing/2014/main" id="{2CEC678C-0B8B-407D-A4A4-CFD70ED4F685}"/>
              </a:ext>
            </a:extLst>
          </p:cNvPr>
          <p:cNvSpPr>
            <a:spLocks noGrp="1"/>
          </p:cNvSpPr>
          <p:nvPr>
            <p:ph sz="quarter" idx="11"/>
          </p:nvPr>
        </p:nvSpPr>
        <p:spPr>
          <a:xfrm>
            <a:off x="381000" y="1871442"/>
            <a:ext cx="7272338" cy="1381125"/>
          </a:xfrm>
        </p:spPr>
        <p:txBody>
          <a:bodyPr/>
          <a:lstStyle/>
          <a:p>
            <a:pPr>
              <a:lnSpc>
                <a:spcPct val="100000"/>
              </a:lnSpc>
            </a:pPr>
            <a:r>
              <a:rPr lang="en-CA" dirty="0"/>
              <a:t>64% of patients screened for fall risk</a:t>
            </a:r>
          </a:p>
          <a:p>
            <a:pPr>
              <a:lnSpc>
                <a:spcPct val="100000"/>
              </a:lnSpc>
            </a:pPr>
            <a:r>
              <a:rPr lang="en-CA" dirty="0"/>
              <a:t>Provided interventions for at-risk patients with modifiable risk factors, such as gait impairment and orthostatic hypotension</a:t>
            </a:r>
            <a:endParaRPr lang="en-US" dirty="0"/>
          </a:p>
        </p:txBody>
      </p:sp>
      <p:sp>
        <p:nvSpPr>
          <p:cNvPr id="6" name="Content Placeholder 5">
            <a:extLst>
              <a:ext uri="{FF2B5EF4-FFF2-40B4-BE49-F238E27FC236}">
                <a16:creationId xmlns:a16="http://schemas.microsoft.com/office/drawing/2014/main" id="{17EF91CF-E1D5-435B-8BB4-5C87AC8ED1BF}"/>
              </a:ext>
            </a:extLst>
          </p:cNvPr>
          <p:cNvSpPr>
            <a:spLocks noGrp="1"/>
          </p:cNvSpPr>
          <p:nvPr>
            <p:ph sz="quarter" idx="12"/>
          </p:nvPr>
        </p:nvSpPr>
        <p:spPr>
          <a:xfrm>
            <a:off x="381393" y="3521495"/>
            <a:ext cx="6829425" cy="533400"/>
          </a:xfrm>
        </p:spPr>
        <p:txBody>
          <a:bodyPr/>
          <a:lstStyle/>
          <a:p>
            <a:r>
              <a:rPr lang="en-CA" dirty="0"/>
              <a:t>United Health Services Hospitals, New York</a:t>
            </a:r>
            <a:endParaRPr lang="en-US" dirty="0"/>
          </a:p>
        </p:txBody>
      </p:sp>
      <p:sp>
        <p:nvSpPr>
          <p:cNvPr id="7" name="Content Placeholder 6">
            <a:extLst>
              <a:ext uri="{FF2B5EF4-FFF2-40B4-BE49-F238E27FC236}">
                <a16:creationId xmlns:a16="http://schemas.microsoft.com/office/drawing/2014/main" id="{E4C337B7-5E38-4CD6-AB10-61F6038F21C9}"/>
              </a:ext>
            </a:extLst>
          </p:cNvPr>
          <p:cNvSpPr>
            <a:spLocks noGrp="1"/>
          </p:cNvSpPr>
          <p:nvPr>
            <p:ph sz="quarter" idx="13"/>
          </p:nvPr>
        </p:nvSpPr>
        <p:spPr>
          <a:xfrm>
            <a:off x="381000" y="4044420"/>
            <a:ext cx="8602980" cy="1381125"/>
          </a:xfrm>
        </p:spPr>
        <p:txBody>
          <a:bodyPr/>
          <a:lstStyle/>
          <a:p>
            <a:pPr>
              <a:lnSpc>
                <a:spcPct val="100000"/>
              </a:lnSpc>
            </a:pPr>
            <a:r>
              <a:rPr lang="en-CA" dirty="0"/>
              <a:t>79% of patients screened for fall risk</a:t>
            </a:r>
          </a:p>
          <a:p>
            <a:pPr>
              <a:lnSpc>
                <a:spcPct val="100000"/>
              </a:lnSpc>
            </a:pPr>
            <a:r>
              <a:rPr lang="en-CA" dirty="0"/>
              <a:t>At-risk patients with a fall prevention care plan were 40% less likely to have a fall-related hospitalization, compared to at-risk patients without a plan</a:t>
            </a:r>
            <a:endParaRPr lang="en-US" dirty="0"/>
          </a:p>
        </p:txBody>
      </p:sp>
      <p:sp>
        <p:nvSpPr>
          <p:cNvPr id="8" name="Content Placeholder 7">
            <a:extLst>
              <a:ext uri="{FF2B5EF4-FFF2-40B4-BE49-F238E27FC236}">
                <a16:creationId xmlns:a16="http://schemas.microsoft.com/office/drawing/2014/main" id="{DC309D9F-458C-4EEF-9C5E-BFF7C11663CF}"/>
              </a:ext>
            </a:extLst>
          </p:cNvPr>
          <p:cNvSpPr>
            <a:spLocks noGrp="1"/>
          </p:cNvSpPr>
          <p:nvPr>
            <p:ph sz="quarter" idx="14"/>
          </p:nvPr>
        </p:nvSpPr>
        <p:spPr/>
        <p:txBody>
          <a:bodyPr/>
          <a:lstStyle/>
          <a:p>
            <a:r>
              <a:rPr lang="en-CA" dirty="0"/>
              <a:t>References: (15,18,19)</a:t>
            </a:r>
            <a:endParaRPr lang="en-US" dirty="0"/>
          </a:p>
        </p:txBody>
      </p:sp>
    </p:spTree>
    <p:extLst>
      <p:ext uri="{BB962C8B-B14F-4D97-AF65-F5344CB8AC3E}">
        <p14:creationId xmlns:p14="http://schemas.microsoft.com/office/powerpoint/2010/main" val="418027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6F0D-55CF-45FE-A752-6B828BF4BECF}"/>
              </a:ext>
            </a:extLst>
          </p:cNvPr>
          <p:cNvSpPr>
            <a:spLocks noGrp="1"/>
          </p:cNvSpPr>
          <p:nvPr>
            <p:ph type="title"/>
          </p:nvPr>
        </p:nvSpPr>
        <p:spPr/>
        <p:txBody>
          <a:bodyPr/>
          <a:lstStyle/>
          <a:p>
            <a:r>
              <a:rPr lang="en-CA" dirty="0"/>
              <a:t>Our Fall Prevention Goals</a:t>
            </a:r>
            <a:endParaRPr lang="en-US" dirty="0"/>
          </a:p>
        </p:txBody>
      </p:sp>
      <p:sp>
        <p:nvSpPr>
          <p:cNvPr id="3" name="Content Placeholder 2">
            <a:extLst>
              <a:ext uri="{FF2B5EF4-FFF2-40B4-BE49-F238E27FC236}">
                <a16:creationId xmlns:a16="http://schemas.microsoft.com/office/drawing/2014/main" id="{6730B8C1-00EB-47E7-A197-70D98863D457}"/>
              </a:ext>
            </a:extLst>
          </p:cNvPr>
          <p:cNvSpPr>
            <a:spLocks noGrp="1"/>
          </p:cNvSpPr>
          <p:nvPr>
            <p:ph sz="quarter" idx="10"/>
          </p:nvPr>
        </p:nvSpPr>
        <p:spPr>
          <a:xfrm>
            <a:off x="312813" y="1226597"/>
            <a:ext cx="8640687" cy="533400"/>
          </a:xfrm>
        </p:spPr>
        <p:txBody>
          <a:bodyPr/>
          <a:lstStyle/>
          <a:p>
            <a:r>
              <a:rPr lang="en-CA" dirty="0"/>
              <a:t>How are we going to reduce fall risk among our older patients?</a:t>
            </a:r>
            <a:endParaRPr lang="en-US" dirty="0"/>
          </a:p>
        </p:txBody>
      </p:sp>
      <p:sp>
        <p:nvSpPr>
          <p:cNvPr id="6" name="Content Placeholder 5">
            <a:extLst>
              <a:ext uri="{FF2B5EF4-FFF2-40B4-BE49-F238E27FC236}">
                <a16:creationId xmlns:a16="http://schemas.microsoft.com/office/drawing/2014/main" id="{48489EDC-0A22-4AE7-A557-3E017FD7D348}"/>
              </a:ext>
            </a:extLst>
          </p:cNvPr>
          <p:cNvSpPr>
            <a:spLocks noGrp="1"/>
          </p:cNvSpPr>
          <p:nvPr>
            <p:ph sz="quarter" idx="11"/>
          </p:nvPr>
        </p:nvSpPr>
        <p:spPr>
          <a:xfrm>
            <a:off x="487680" y="1932402"/>
            <a:ext cx="7272338" cy="4102638"/>
          </a:xfrm>
        </p:spPr>
        <p:txBody>
          <a:bodyPr/>
          <a:lstStyle/>
          <a:p>
            <a:pPr>
              <a:lnSpc>
                <a:spcPct val="100000"/>
              </a:lnSpc>
              <a:spcBef>
                <a:spcPts val="0"/>
              </a:spcBef>
              <a:spcAft>
                <a:spcPts val="2500"/>
              </a:spcAft>
            </a:pPr>
            <a:r>
              <a:rPr lang="en-CA" sz="1700" dirty="0"/>
              <a:t>Who will be involved?</a:t>
            </a:r>
          </a:p>
          <a:p>
            <a:pPr>
              <a:lnSpc>
                <a:spcPct val="100000"/>
              </a:lnSpc>
              <a:spcBef>
                <a:spcPts val="0"/>
              </a:spcBef>
              <a:spcAft>
                <a:spcPts val="2500"/>
              </a:spcAft>
            </a:pPr>
            <a:r>
              <a:rPr lang="en-CA" sz="1700" dirty="0"/>
              <a:t>What components will the fall prevention program include?</a:t>
            </a:r>
          </a:p>
          <a:p>
            <a:pPr>
              <a:lnSpc>
                <a:spcPct val="100000"/>
              </a:lnSpc>
              <a:spcBef>
                <a:spcPts val="0"/>
              </a:spcBef>
              <a:spcAft>
                <a:spcPts val="2500"/>
              </a:spcAft>
            </a:pPr>
            <a:r>
              <a:rPr lang="en-CA" sz="1700" dirty="0"/>
              <a:t>How will we integrate STEADI into our clinical workflow?</a:t>
            </a:r>
          </a:p>
          <a:p>
            <a:pPr>
              <a:lnSpc>
                <a:spcPct val="100000"/>
              </a:lnSpc>
              <a:spcBef>
                <a:spcPts val="0"/>
              </a:spcBef>
              <a:spcAft>
                <a:spcPts val="2500"/>
              </a:spcAft>
            </a:pPr>
            <a:r>
              <a:rPr lang="en-CA" sz="1700" dirty="0"/>
              <a:t>How will we adapt our electronic health record?</a:t>
            </a:r>
          </a:p>
          <a:p>
            <a:pPr>
              <a:lnSpc>
                <a:spcPct val="100000"/>
              </a:lnSpc>
              <a:spcBef>
                <a:spcPts val="0"/>
              </a:spcBef>
              <a:spcAft>
                <a:spcPts val="2500"/>
              </a:spcAft>
            </a:pPr>
            <a:r>
              <a:rPr lang="en-CA" sz="1700" dirty="0"/>
              <a:t>How will we monitor and evaluate the program?</a:t>
            </a:r>
          </a:p>
          <a:p>
            <a:pPr>
              <a:lnSpc>
                <a:spcPct val="100000"/>
              </a:lnSpc>
              <a:spcBef>
                <a:spcPts val="0"/>
              </a:spcBef>
              <a:spcAft>
                <a:spcPts val="2500"/>
              </a:spcAft>
            </a:pPr>
            <a:r>
              <a:rPr lang="en-CA" sz="1700" dirty="0"/>
              <a:t>How will we bill for fall prevention activities?</a:t>
            </a:r>
            <a:endParaRPr lang="en-US" sz="1700" dirty="0"/>
          </a:p>
        </p:txBody>
      </p:sp>
    </p:spTree>
    <p:extLst>
      <p:ext uri="{BB962C8B-B14F-4D97-AF65-F5344CB8AC3E}">
        <p14:creationId xmlns:p14="http://schemas.microsoft.com/office/powerpoint/2010/main" val="161044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72FA-3A28-44C4-9811-29811783C9D0}"/>
              </a:ext>
            </a:extLst>
          </p:cNvPr>
          <p:cNvSpPr>
            <a:spLocks noGrp="1"/>
          </p:cNvSpPr>
          <p:nvPr>
            <p:ph type="title"/>
          </p:nvPr>
        </p:nvSpPr>
        <p:spPr/>
        <p:txBody>
          <a:bodyPr/>
          <a:lstStyle/>
          <a:p>
            <a:r>
              <a:rPr lang="en-CA" dirty="0"/>
              <a:t>Resources</a:t>
            </a:r>
            <a:endParaRPr lang="en-US" dirty="0"/>
          </a:p>
        </p:txBody>
      </p:sp>
      <p:sp>
        <p:nvSpPr>
          <p:cNvPr id="4" name="Content Placeholder 3">
            <a:extLst>
              <a:ext uri="{FF2B5EF4-FFF2-40B4-BE49-F238E27FC236}">
                <a16:creationId xmlns:a16="http://schemas.microsoft.com/office/drawing/2014/main" id="{EB027F5D-40C4-48AF-AAC3-FAD7BB254700}"/>
              </a:ext>
            </a:extLst>
          </p:cNvPr>
          <p:cNvSpPr>
            <a:spLocks noGrp="1"/>
          </p:cNvSpPr>
          <p:nvPr>
            <p:ph sz="quarter" idx="11"/>
          </p:nvPr>
        </p:nvSpPr>
        <p:spPr>
          <a:xfrm>
            <a:off x="411480" y="1871442"/>
            <a:ext cx="8313420" cy="2014758"/>
          </a:xfrm>
        </p:spPr>
        <p:txBody>
          <a:bodyPr anchor="ctr" anchorCtr="0"/>
          <a:lstStyle/>
          <a:p>
            <a:pPr marL="0" indent="0" algn="ctr">
              <a:lnSpc>
                <a:spcPct val="100000"/>
              </a:lnSpc>
              <a:buNone/>
            </a:pPr>
            <a:r>
              <a:rPr lang="en-CA" sz="2800" dirty="0"/>
              <a:t>Learn more about older adult fall prevention</a:t>
            </a:r>
            <a:r>
              <a:rPr lang="en-US" sz="2800" dirty="0"/>
              <a:t> and STEADI resources at</a:t>
            </a:r>
            <a:br>
              <a:rPr lang="en-US" sz="2800" dirty="0"/>
            </a:br>
            <a:r>
              <a:rPr lang="en-US" sz="2800" dirty="0">
                <a:hlinkClick r:id="rId3"/>
              </a:rPr>
              <a:t>www.cdc.gov/steadi</a:t>
            </a:r>
            <a:endParaRPr lang="en-CA" sz="2800" dirty="0"/>
          </a:p>
        </p:txBody>
      </p:sp>
    </p:spTree>
    <p:extLst>
      <p:ext uri="{BB962C8B-B14F-4D97-AF65-F5344CB8AC3E}">
        <p14:creationId xmlns:p14="http://schemas.microsoft.com/office/powerpoint/2010/main" val="250565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2799-D3DE-41D4-9D4C-EE207F2B89E5}"/>
              </a:ext>
            </a:extLst>
          </p:cNvPr>
          <p:cNvSpPr>
            <a:spLocks noGrp="1"/>
          </p:cNvSpPr>
          <p:nvPr>
            <p:ph type="title"/>
          </p:nvPr>
        </p:nvSpPr>
        <p:spPr>
          <a:xfrm>
            <a:off x="366358" y="169602"/>
            <a:ext cx="7886700" cy="571752"/>
          </a:xfrm>
        </p:spPr>
        <p:txBody>
          <a:bodyPr/>
          <a:lstStyle/>
          <a:p>
            <a:r>
              <a:rPr lang="en-US" dirty="0"/>
              <a:t>How to Use These Slides</a:t>
            </a:r>
          </a:p>
        </p:txBody>
      </p:sp>
      <p:sp>
        <p:nvSpPr>
          <p:cNvPr id="3" name="Content Placeholder 2">
            <a:extLst>
              <a:ext uri="{FF2B5EF4-FFF2-40B4-BE49-F238E27FC236}">
                <a16:creationId xmlns:a16="http://schemas.microsoft.com/office/drawing/2014/main" id="{5B283340-A49E-49FE-91A4-5E1C1BEE4C6D}"/>
              </a:ext>
            </a:extLst>
          </p:cNvPr>
          <p:cNvSpPr>
            <a:spLocks noGrp="1"/>
          </p:cNvSpPr>
          <p:nvPr>
            <p:ph sz="quarter" idx="10"/>
          </p:nvPr>
        </p:nvSpPr>
        <p:spPr/>
        <p:txBody>
          <a:bodyPr/>
          <a:lstStyle/>
          <a:p>
            <a:r>
              <a:rPr lang="en-US" dirty="0"/>
              <a:t>Purpose: </a:t>
            </a:r>
            <a:r>
              <a:rPr lang="en-US" dirty="0">
                <a:solidFill>
                  <a:schemeClr val="tx1"/>
                </a:solidFill>
              </a:rPr>
              <a:t>Encourage uptake of a STEADI-based fall prevention program</a:t>
            </a:r>
          </a:p>
        </p:txBody>
      </p:sp>
      <p:sp>
        <p:nvSpPr>
          <p:cNvPr id="4" name="Content Placeholder 3">
            <a:extLst>
              <a:ext uri="{FF2B5EF4-FFF2-40B4-BE49-F238E27FC236}">
                <a16:creationId xmlns:a16="http://schemas.microsoft.com/office/drawing/2014/main" id="{408CB635-1E3A-4E0F-A07E-A5C753F5C676}"/>
              </a:ext>
            </a:extLst>
          </p:cNvPr>
          <p:cNvSpPr>
            <a:spLocks noGrp="1"/>
          </p:cNvSpPr>
          <p:nvPr>
            <p:ph sz="quarter" idx="11"/>
          </p:nvPr>
        </p:nvSpPr>
        <p:spPr/>
        <p:txBody>
          <a:bodyPr/>
          <a:lstStyle/>
          <a:p>
            <a:r>
              <a:rPr lang="en-US" dirty="0"/>
              <a:t>Target audience: </a:t>
            </a:r>
            <a:r>
              <a:rPr lang="en-US" dirty="0">
                <a:solidFill>
                  <a:schemeClr val="tx1"/>
                </a:solidFill>
              </a:rPr>
              <a:t>Healthcare administrators</a:t>
            </a:r>
          </a:p>
        </p:txBody>
      </p:sp>
      <p:sp>
        <p:nvSpPr>
          <p:cNvPr id="5" name="Content Placeholder 4">
            <a:extLst>
              <a:ext uri="{FF2B5EF4-FFF2-40B4-BE49-F238E27FC236}">
                <a16:creationId xmlns:a16="http://schemas.microsoft.com/office/drawing/2014/main" id="{6C0CFC45-2E83-45AD-BD7B-FEBDDC93700B}"/>
              </a:ext>
            </a:extLst>
          </p:cNvPr>
          <p:cNvSpPr>
            <a:spLocks noGrp="1"/>
          </p:cNvSpPr>
          <p:nvPr>
            <p:ph sz="quarter" idx="12"/>
          </p:nvPr>
        </p:nvSpPr>
        <p:spPr>
          <a:xfrm>
            <a:off x="187112" y="2423679"/>
            <a:ext cx="6256338" cy="1854200"/>
          </a:xfrm>
        </p:spPr>
        <p:txBody>
          <a:bodyPr/>
          <a:lstStyle/>
          <a:p>
            <a:pPr>
              <a:lnSpc>
                <a:spcPct val="100000"/>
              </a:lnSpc>
            </a:pPr>
            <a:r>
              <a:rPr lang="en-US" dirty="0"/>
              <a:t>Slide order can be modified to fit your presentation</a:t>
            </a:r>
          </a:p>
          <a:p>
            <a:pPr>
              <a:lnSpc>
                <a:spcPct val="100000"/>
              </a:lnSpc>
            </a:pPr>
            <a:r>
              <a:rPr lang="en-US" dirty="0"/>
              <a:t>Slides 4 and 18 can be customized</a:t>
            </a:r>
          </a:p>
          <a:p>
            <a:pPr>
              <a:lnSpc>
                <a:spcPct val="100000"/>
              </a:lnSpc>
            </a:pPr>
            <a:r>
              <a:rPr lang="en-US" dirty="0"/>
              <a:t>Some slide notes include suggested talking points</a:t>
            </a:r>
          </a:p>
          <a:p>
            <a:pPr>
              <a:lnSpc>
                <a:spcPct val="100000"/>
              </a:lnSpc>
            </a:pPr>
            <a:r>
              <a:rPr lang="en-US" dirty="0"/>
              <a:t>References are listed at the end by slide</a:t>
            </a:r>
          </a:p>
        </p:txBody>
      </p:sp>
    </p:spTree>
    <p:extLst>
      <p:ext uri="{BB962C8B-B14F-4D97-AF65-F5344CB8AC3E}">
        <p14:creationId xmlns:p14="http://schemas.microsoft.com/office/powerpoint/2010/main" val="411407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DB20-7040-4B51-9BA1-6675060A8CA0}"/>
              </a:ext>
            </a:extLst>
          </p:cNvPr>
          <p:cNvSpPr>
            <a:spLocks noGrp="1"/>
          </p:cNvSpPr>
          <p:nvPr>
            <p:ph type="title"/>
          </p:nvPr>
        </p:nvSpPr>
        <p:spPr/>
        <p:txBody>
          <a:bodyPr/>
          <a:lstStyle/>
          <a:p>
            <a:r>
              <a:rPr lang="en-CA" dirty="0"/>
              <a:t>References</a:t>
            </a:r>
            <a:endParaRPr lang="en-US" dirty="0"/>
          </a:p>
        </p:txBody>
      </p:sp>
      <p:sp>
        <p:nvSpPr>
          <p:cNvPr id="3" name="Content Placeholder 2">
            <a:extLst>
              <a:ext uri="{FF2B5EF4-FFF2-40B4-BE49-F238E27FC236}">
                <a16:creationId xmlns:a16="http://schemas.microsoft.com/office/drawing/2014/main" id="{C637D6E5-092C-41DC-B919-E40C5C5C2BAA}"/>
              </a:ext>
            </a:extLst>
          </p:cNvPr>
          <p:cNvSpPr>
            <a:spLocks noGrp="1"/>
          </p:cNvSpPr>
          <p:nvPr>
            <p:ph sz="quarter" idx="10"/>
          </p:nvPr>
        </p:nvSpPr>
        <p:spPr/>
        <p:txBody>
          <a:bodyPr/>
          <a:lstStyle/>
          <a:p>
            <a:r>
              <a:rPr lang="en-CA" dirty="0"/>
              <a:t>Slide 5</a:t>
            </a:r>
            <a:endParaRPr lang="en-US" dirty="0"/>
          </a:p>
        </p:txBody>
      </p:sp>
      <p:sp>
        <p:nvSpPr>
          <p:cNvPr id="4" name="Content Placeholder 3">
            <a:extLst>
              <a:ext uri="{FF2B5EF4-FFF2-40B4-BE49-F238E27FC236}">
                <a16:creationId xmlns:a16="http://schemas.microsoft.com/office/drawing/2014/main" id="{AF7E746A-830F-4279-AB34-F6D893ED5CF6}"/>
              </a:ext>
            </a:extLst>
          </p:cNvPr>
          <p:cNvSpPr>
            <a:spLocks noGrp="1"/>
          </p:cNvSpPr>
          <p:nvPr>
            <p:ph sz="quarter" idx="11"/>
          </p:nvPr>
        </p:nvSpPr>
        <p:spPr/>
        <p:txBody>
          <a:bodyPr/>
          <a:lstStyle/>
          <a:p>
            <a:pPr>
              <a:lnSpc>
                <a:spcPct val="100000"/>
              </a:lnSpc>
            </a:pPr>
            <a:r>
              <a:rPr lang="en-CA" dirty="0"/>
              <a:t>CDC. Web-based Injury Statistics Query and Reporting System (WISQARS) [online]. [cited 2020 July 10]. Available from URL: </a:t>
            </a:r>
            <a:r>
              <a:rPr lang="en-CA" dirty="0">
                <a:hlinkClick r:id="rId3"/>
              </a:rPr>
              <a:t>www.cdc.gov/injury/wisqars</a:t>
            </a:r>
            <a:r>
              <a:rPr lang="en-CA" dirty="0"/>
              <a:t>. Atlanta, GA: National Center for Injury Prevention and Control.</a:t>
            </a:r>
            <a:endParaRPr lang="en-US" dirty="0"/>
          </a:p>
        </p:txBody>
      </p:sp>
      <p:sp>
        <p:nvSpPr>
          <p:cNvPr id="5" name="Content Placeholder 4">
            <a:extLst>
              <a:ext uri="{FF2B5EF4-FFF2-40B4-BE49-F238E27FC236}">
                <a16:creationId xmlns:a16="http://schemas.microsoft.com/office/drawing/2014/main" id="{8336BADB-B1DF-476F-AEB6-2BC7A97A1114}"/>
              </a:ext>
            </a:extLst>
          </p:cNvPr>
          <p:cNvSpPr>
            <a:spLocks noGrp="1"/>
          </p:cNvSpPr>
          <p:nvPr>
            <p:ph sz="quarter" idx="12"/>
          </p:nvPr>
        </p:nvSpPr>
        <p:spPr/>
        <p:txBody>
          <a:bodyPr/>
          <a:lstStyle/>
          <a:p>
            <a:r>
              <a:rPr lang="en-CA" dirty="0"/>
              <a:t>Slide 6</a:t>
            </a:r>
            <a:endParaRPr lang="en-US" dirty="0"/>
          </a:p>
        </p:txBody>
      </p:sp>
      <p:sp>
        <p:nvSpPr>
          <p:cNvPr id="6" name="Content Placeholder 5">
            <a:extLst>
              <a:ext uri="{FF2B5EF4-FFF2-40B4-BE49-F238E27FC236}">
                <a16:creationId xmlns:a16="http://schemas.microsoft.com/office/drawing/2014/main" id="{6CB2F2B4-1D73-4E99-AE71-B5FFB4D38D75}"/>
              </a:ext>
            </a:extLst>
          </p:cNvPr>
          <p:cNvSpPr>
            <a:spLocks noGrp="1"/>
          </p:cNvSpPr>
          <p:nvPr>
            <p:ph sz="quarter" idx="13"/>
          </p:nvPr>
        </p:nvSpPr>
        <p:spPr>
          <a:xfrm>
            <a:off x="318875" y="2824050"/>
            <a:ext cx="8715375" cy="1847850"/>
          </a:xfrm>
        </p:spPr>
        <p:txBody>
          <a:bodyPr/>
          <a:lstStyle/>
          <a:p>
            <a:pPr>
              <a:lnSpc>
                <a:spcPct val="100000"/>
              </a:lnSpc>
              <a:spcBef>
                <a:spcPts val="0"/>
              </a:spcBef>
              <a:spcAft>
                <a:spcPts val="1800"/>
              </a:spcAft>
            </a:pPr>
            <a:r>
              <a:rPr lang="en-CA" dirty="0"/>
              <a:t>CDC. Web-based Injury Statistics Query and Reporting System (WISQARS) [online]. [cited 2020 July 10]. Available from URL: </a:t>
            </a:r>
            <a:r>
              <a:rPr lang="en-CA" dirty="0">
                <a:hlinkClick r:id="rId3"/>
              </a:rPr>
              <a:t>www.cdc.gov/injury/wisqars</a:t>
            </a:r>
            <a:r>
              <a:rPr lang="en-CA" dirty="0"/>
              <a:t>. Atlanta, GA: National Center for Injury Prevention and Control.</a:t>
            </a:r>
          </a:p>
          <a:p>
            <a:pPr>
              <a:lnSpc>
                <a:spcPct val="100000"/>
              </a:lnSpc>
              <a:spcBef>
                <a:spcPts val="0"/>
              </a:spcBef>
            </a:pPr>
            <a:r>
              <a:rPr lang="en-CA" dirty="0"/>
              <a:t>Moreland B, </a:t>
            </a:r>
            <a:r>
              <a:rPr lang="en-CA" dirty="0" err="1"/>
              <a:t>Kakara</a:t>
            </a:r>
            <a:r>
              <a:rPr lang="en-CA" dirty="0"/>
              <a:t> R, Henry A. Trends in Nonfatal Falls and Fall-Related Injuries Among Adults Aged </a:t>
            </a:r>
            <a:r>
              <a:rPr lang="en-US" dirty="0"/>
              <a:t>≥65 years—United States, 2012-2018, MMWR </a:t>
            </a:r>
            <a:r>
              <a:rPr lang="en-US" dirty="0" err="1"/>
              <a:t>Morb</a:t>
            </a:r>
            <a:r>
              <a:rPr lang="en-US" dirty="0"/>
              <a:t> Mortal </a:t>
            </a:r>
            <a:r>
              <a:rPr lang="en-US" dirty="0" err="1"/>
              <a:t>Wkly</a:t>
            </a:r>
            <a:r>
              <a:rPr lang="en-US" dirty="0"/>
              <a:t> Rep 2020;69(27):875-881. DOI; http://dx.doi.org/10.15585/mmwr.mm6927a5</a:t>
            </a:r>
          </a:p>
        </p:txBody>
      </p:sp>
    </p:spTree>
    <p:extLst>
      <p:ext uri="{BB962C8B-B14F-4D97-AF65-F5344CB8AC3E}">
        <p14:creationId xmlns:p14="http://schemas.microsoft.com/office/powerpoint/2010/main" val="349346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FDF9-4EDB-48A0-B1F5-6B4A1FA5A8D5}"/>
              </a:ext>
            </a:extLst>
          </p:cNvPr>
          <p:cNvSpPr>
            <a:spLocks noGrp="1"/>
          </p:cNvSpPr>
          <p:nvPr>
            <p:ph type="title"/>
          </p:nvPr>
        </p:nvSpPr>
        <p:spPr/>
        <p:txBody>
          <a:bodyPr/>
          <a:lstStyle/>
          <a:p>
            <a:r>
              <a:rPr lang="en-CA" dirty="0"/>
              <a:t>References </a:t>
            </a:r>
            <a:r>
              <a:rPr lang="en-CA" dirty="0">
                <a:solidFill>
                  <a:schemeClr val="accent4"/>
                </a:solidFill>
              </a:rPr>
              <a:t>(Continued)</a:t>
            </a:r>
            <a:endParaRPr lang="en-US" dirty="0">
              <a:solidFill>
                <a:schemeClr val="accent4"/>
              </a:solidFill>
            </a:endParaRPr>
          </a:p>
        </p:txBody>
      </p:sp>
      <p:sp>
        <p:nvSpPr>
          <p:cNvPr id="3" name="Content Placeholder 2">
            <a:extLst>
              <a:ext uri="{FF2B5EF4-FFF2-40B4-BE49-F238E27FC236}">
                <a16:creationId xmlns:a16="http://schemas.microsoft.com/office/drawing/2014/main" id="{5F257569-2899-44EB-A503-1BD23AAF8426}"/>
              </a:ext>
            </a:extLst>
          </p:cNvPr>
          <p:cNvSpPr>
            <a:spLocks noGrp="1"/>
          </p:cNvSpPr>
          <p:nvPr>
            <p:ph sz="quarter" idx="10"/>
          </p:nvPr>
        </p:nvSpPr>
        <p:spPr/>
        <p:txBody>
          <a:bodyPr/>
          <a:lstStyle/>
          <a:p>
            <a:r>
              <a:rPr lang="en-CA" dirty="0"/>
              <a:t>Slide 7</a:t>
            </a:r>
            <a:endParaRPr lang="en-US" dirty="0"/>
          </a:p>
        </p:txBody>
      </p:sp>
      <p:sp>
        <p:nvSpPr>
          <p:cNvPr id="4" name="Content Placeholder 3">
            <a:extLst>
              <a:ext uri="{FF2B5EF4-FFF2-40B4-BE49-F238E27FC236}">
                <a16:creationId xmlns:a16="http://schemas.microsoft.com/office/drawing/2014/main" id="{E6803DED-69D4-4337-92FE-B9C214A2C1E4}"/>
              </a:ext>
            </a:extLst>
          </p:cNvPr>
          <p:cNvSpPr>
            <a:spLocks noGrp="1"/>
          </p:cNvSpPr>
          <p:nvPr>
            <p:ph sz="quarter" idx="11"/>
          </p:nvPr>
        </p:nvSpPr>
        <p:spPr>
          <a:xfrm>
            <a:off x="319088" y="1398049"/>
            <a:ext cx="8709025" cy="3173951"/>
          </a:xfrm>
        </p:spPr>
        <p:txBody>
          <a:bodyPr/>
          <a:lstStyle/>
          <a:p>
            <a:pPr>
              <a:lnSpc>
                <a:spcPct val="100000"/>
              </a:lnSpc>
              <a:spcBef>
                <a:spcPts val="0"/>
              </a:spcBef>
              <a:spcAft>
                <a:spcPts val="1100"/>
              </a:spcAft>
              <a:buFont typeface="+mj-lt"/>
              <a:buAutoNum type="arabicPeriod" startAt="3"/>
            </a:pPr>
            <a:r>
              <a:rPr lang="en-CA" dirty="0" err="1"/>
              <a:t>Parkkari</a:t>
            </a:r>
            <a:r>
              <a:rPr lang="en-CA" dirty="0"/>
              <a:t> J, </a:t>
            </a:r>
            <a:r>
              <a:rPr lang="en-CA" dirty="0" err="1"/>
              <a:t>Kannus</a:t>
            </a:r>
            <a:r>
              <a:rPr lang="en-CA" dirty="0"/>
              <a:t> P, </a:t>
            </a:r>
            <a:r>
              <a:rPr lang="en-CA" dirty="0" err="1"/>
              <a:t>Palvanen</a:t>
            </a:r>
            <a:r>
              <a:rPr lang="en-CA" dirty="0"/>
              <a:t> M, </a:t>
            </a:r>
            <a:r>
              <a:rPr lang="en-CA" dirty="0" err="1"/>
              <a:t>Natri</a:t>
            </a:r>
            <a:r>
              <a:rPr lang="en-CA" dirty="0"/>
              <a:t> A, </a:t>
            </a:r>
            <a:r>
              <a:rPr lang="en-CA" dirty="0" err="1"/>
              <a:t>Vainio</a:t>
            </a:r>
            <a:r>
              <a:rPr lang="en-CA" dirty="0"/>
              <a:t> J, </a:t>
            </a:r>
            <a:r>
              <a:rPr lang="en-CA" dirty="0" err="1"/>
              <a:t>Aho</a:t>
            </a:r>
            <a:r>
              <a:rPr lang="en-CA" dirty="0"/>
              <a:t> H, et al. Majority of Hip Fractures Occur as a Result of a Fall and Impact on the Greater Trochanter of the Femur: A </a:t>
            </a:r>
            <a:r>
              <a:rPr lang="en-CA" dirty="0" err="1"/>
              <a:t>Prespective</a:t>
            </a:r>
            <a:r>
              <a:rPr lang="en-CA" dirty="0"/>
              <a:t> Controlled Hip Fracture Study with 206 Consecutive Patients. </a:t>
            </a:r>
            <a:r>
              <a:rPr lang="en-CA" dirty="0" err="1"/>
              <a:t>Calcif</a:t>
            </a:r>
            <a:r>
              <a:rPr lang="en-CA" dirty="0"/>
              <a:t> Tissue Int 1999;65(3):183</a:t>
            </a:r>
            <a:r>
              <a:rPr lang="en-US" dirty="0"/>
              <a:t>–</a:t>
            </a:r>
            <a:r>
              <a:rPr lang="en-CA" dirty="0"/>
              <a:t>7. DOI: 10.1007/s002239900679</a:t>
            </a:r>
          </a:p>
          <a:p>
            <a:pPr>
              <a:lnSpc>
                <a:spcPct val="100000"/>
              </a:lnSpc>
              <a:spcBef>
                <a:spcPts val="0"/>
              </a:spcBef>
              <a:spcAft>
                <a:spcPts val="1100"/>
              </a:spcAft>
              <a:buFont typeface="+mj-lt"/>
              <a:buAutoNum type="arabicPeriod" startAt="3"/>
            </a:pPr>
            <a:r>
              <a:rPr lang="en-CA" dirty="0"/>
              <a:t>Taylor CA, Bell JM, </a:t>
            </a:r>
            <a:r>
              <a:rPr lang="en-CA" dirty="0" err="1"/>
              <a:t>Breiding</a:t>
            </a:r>
            <a:r>
              <a:rPr lang="en-CA" dirty="0"/>
              <a:t> MJ, Xu L. Traumatic Brain Injury-Related Emergency Department Visits, Hospitalizations, and Deaths</a:t>
            </a:r>
            <a:r>
              <a:rPr lang="en-US" dirty="0"/>
              <a:t>—United States, 2007 and 2013. MMWR </a:t>
            </a:r>
            <a:r>
              <a:rPr lang="en-US" dirty="0" err="1"/>
              <a:t>Surveill</a:t>
            </a:r>
            <a:r>
              <a:rPr lang="en-US" dirty="0"/>
              <a:t> </a:t>
            </a:r>
            <a:r>
              <a:rPr lang="en-US" dirty="0" err="1"/>
              <a:t>Summ</a:t>
            </a:r>
            <a:r>
              <a:rPr lang="en-US" dirty="0"/>
              <a:t> 2017;66(No. SS–9):1-15. DOI: </a:t>
            </a:r>
            <a:r>
              <a:rPr lang="en-US" dirty="0">
                <a:hlinkClick r:id="rId3"/>
              </a:rPr>
              <a:t>httP://dx.doi.org/10.15585/mmwr.ss6609a1</a:t>
            </a:r>
            <a:endParaRPr lang="en-US" dirty="0"/>
          </a:p>
          <a:p>
            <a:pPr>
              <a:lnSpc>
                <a:spcPct val="100000"/>
              </a:lnSpc>
              <a:spcBef>
                <a:spcPts val="0"/>
              </a:spcBef>
              <a:spcAft>
                <a:spcPts val="1100"/>
              </a:spcAft>
              <a:buFont typeface="+mj-lt"/>
              <a:buAutoNum type="arabicPeriod" startAt="3"/>
            </a:pPr>
            <a:r>
              <a:rPr lang="en-US" dirty="0"/>
              <a:t>Gill TM, Murphy TE, </a:t>
            </a:r>
            <a:r>
              <a:rPr lang="en-US" dirty="0" err="1"/>
              <a:t>Gahbauer</a:t>
            </a:r>
            <a:r>
              <a:rPr lang="en-US" dirty="0"/>
              <a:t> EA, </a:t>
            </a:r>
            <a:r>
              <a:rPr lang="en-US" dirty="0" err="1"/>
              <a:t>Allore</a:t>
            </a:r>
            <a:r>
              <a:rPr lang="en-US" dirty="0"/>
              <a:t> HG. Association of Injurious Falls With Disability Outcomes and Nursing Home Admissions in Community-Living Older Persons. Am J Epidemiol 2013;178(3):418–25. DOI: 10.1093/</a:t>
            </a:r>
            <a:r>
              <a:rPr lang="en-US" dirty="0" err="1"/>
              <a:t>aje</a:t>
            </a:r>
            <a:r>
              <a:rPr lang="en-US" dirty="0"/>
              <a:t>/kws554</a:t>
            </a:r>
          </a:p>
          <a:p>
            <a:pPr>
              <a:lnSpc>
                <a:spcPct val="100000"/>
              </a:lnSpc>
              <a:spcBef>
                <a:spcPts val="0"/>
              </a:spcBef>
              <a:spcAft>
                <a:spcPts val="1100"/>
              </a:spcAft>
              <a:buFont typeface="+mj-lt"/>
              <a:buAutoNum type="arabicPeriod" startAt="3"/>
            </a:pPr>
            <a:r>
              <a:rPr lang="en-US" dirty="0"/>
              <a:t>CDC. Wide-ranging </a:t>
            </a:r>
            <a:r>
              <a:rPr lang="en-US" dirty="0" err="1"/>
              <a:t>OnLine</a:t>
            </a:r>
            <a:r>
              <a:rPr lang="en-US" dirty="0"/>
              <a:t> Data for Epidemiologic Research (WONDER) [online]. [cited 2020 July 10]. Available from URL: </a:t>
            </a:r>
            <a:r>
              <a:rPr lang="en-US" dirty="0">
                <a:hlinkClick r:id="rId4"/>
              </a:rPr>
              <a:t>https://wonder.cdc.gov</a:t>
            </a:r>
            <a:r>
              <a:rPr lang="en-US" dirty="0"/>
              <a:t>. Atlanta, GA: Centers for Disease Control and Prevention.</a:t>
            </a:r>
          </a:p>
        </p:txBody>
      </p:sp>
      <p:sp>
        <p:nvSpPr>
          <p:cNvPr id="5" name="Content Placeholder 4">
            <a:extLst>
              <a:ext uri="{FF2B5EF4-FFF2-40B4-BE49-F238E27FC236}">
                <a16:creationId xmlns:a16="http://schemas.microsoft.com/office/drawing/2014/main" id="{AAA09617-CFBF-4B01-83EE-41447F6E85BD}"/>
              </a:ext>
            </a:extLst>
          </p:cNvPr>
          <p:cNvSpPr>
            <a:spLocks noGrp="1"/>
          </p:cNvSpPr>
          <p:nvPr>
            <p:ph sz="quarter" idx="12"/>
          </p:nvPr>
        </p:nvSpPr>
        <p:spPr>
          <a:xfrm>
            <a:off x="312213" y="4835191"/>
            <a:ext cx="1737513" cy="295275"/>
          </a:xfrm>
        </p:spPr>
        <p:txBody>
          <a:bodyPr/>
          <a:lstStyle/>
          <a:p>
            <a:r>
              <a:rPr lang="en-CA" dirty="0"/>
              <a:t>Slide 8</a:t>
            </a:r>
            <a:endParaRPr lang="en-US" dirty="0"/>
          </a:p>
        </p:txBody>
      </p:sp>
      <p:sp>
        <p:nvSpPr>
          <p:cNvPr id="6" name="Content Placeholder 5">
            <a:extLst>
              <a:ext uri="{FF2B5EF4-FFF2-40B4-BE49-F238E27FC236}">
                <a16:creationId xmlns:a16="http://schemas.microsoft.com/office/drawing/2014/main" id="{425955A8-CCF6-4E24-AA25-AC12A0BFCC3A}"/>
              </a:ext>
            </a:extLst>
          </p:cNvPr>
          <p:cNvSpPr>
            <a:spLocks noGrp="1"/>
          </p:cNvSpPr>
          <p:nvPr>
            <p:ph sz="quarter" idx="13"/>
          </p:nvPr>
        </p:nvSpPr>
        <p:spPr>
          <a:xfrm>
            <a:off x="318875" y="5163390"/>
            <a:ext cx="8715375" cy="809625"/>
          </a:xfrm>
        </p:spPr>
        <p:txBody>
          <a:bodyPr/>
          <a:lstStyle/>
          <a:p>
            <a:pPr>
              <a:buFont typeface="+mj-lt"/>
              <a:buAutoNum type="arabicPeriod" startAt="7"/>
            </a:pPr>
            <a:r>
              <a:rPr lang="en-CA" dirty="0"/>
              <a:t>Florence CS, Bergen G, </a:t>
            </a:r>
            <a:r>
              <a:rPr lang="en-CA" dirty="0" err="1"/>
              <a:t>Atherly</a:t>
            </a:r>
            <a:r>
              <a:rPr lang="en-CA" dirty="0"/>
              <a:t> A, Burns E, Stevens J, Drake C. Medical Costs of Fatal and Nonfatal Falls in Older Adults. J Am </a:t>
            </a:r>
            <a:r>
              <a:rPr lang="en-CA" dirty="0" err="1"/>
              <a:t>Geriatr</a:t>
            </a:r>
            <a:r>
              <a:rPr lang="en-CA" dirty="0"/>
              <a:t> Soc 2018;66(4):693</a:t>
            </a:r>
            <a:r>
              <a:rPr lang="en-US" dirty="0"/>
              <a:t>–</a:t>
            </a:r>
            <a:r>
              <a:rPr lang="en-CA" dirty="0"/>
              <a:t>8. DOI: 10.1111/jgs.15304</a:t>
            </a:r>
            <a:endParaRPr lang="en-US" dirty="0"/>
          </a:p>
        </p:txBody>
      </p:sp>
    </p:spTree>
    <p:extLst>
      <p:ext uri="{BB962C8B-B14F-4D97-AF65-F5344CB8AC3E}">
        <p14:creationId xmlns:p14="http://schemas.microsoft.com/office/powerpoint/2010/main" val="410525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36F2-613D-4712-B395-D0B3BB2F65BB}"/>
              </a:ext>
            </a:extLst>
          </p:cNvPr>
          <p:cNvSpPr>
            <a:spLocks noGrp="1"/>
          </p:cNvSpPr>
          <p:nvPr>
            <p:ph type="title"/>
          </p:nvPr>
        </p:nvSpPr>
        <p:spPr/>
        <p:txBody>
          <a:bodyPr/>
          <a:lstStyle/>
          <a:p>
            <a:r>
              <a:rPr lang="en-CA" dirty="0"/>
              <a:t>References </a:t>
            </a:r>
            <a:r>
              <a:rPr lang="en-CA" dirty="0">
                <a:solidFill>
                  <a:schemeClr val="accent4"/>
                </a:solidFill>
              </a:rPr>
              <a:t>(Continued 2)</a:t>
            </a:r>
            <a:endParaRPr lang="en-US" dirty="0">
              <a:solidFill>
                <a:schemeClr val="accent4"/>
              </a:solidFill>
            </a:endParaRPr>
          </a:p>
        </p:txBody>
      </p:sp>
      <p:sp>
        <p:nvSpPr>
          <p:cNvPr id="3" name="Content Placeholder 2">
            <a:extLst>
              <a:ext uri="{FF2B5EF4-FFF2-40B4-BE49-F238E27FC236}">
                <a16:creationId xmlns:a16="http://schemas.microsoft.com/office/drawing/2014/main" id="{EB9245B9-F169-440E-8C2B-7C3FFE1EFE40}"/>
              </a:ext>
            </a:extLst>
          </p:cNvPr>
          <p:cNvSpPr>
            <a:spLocks noGrp="1"/>
          </p:cNvSpPr>
          <p:nvPr>
            <p:ph sz="quarter" idx="10"/>
          </p:nvPr>
        </p:nvSpPr>
        <p:spPr/>
        <p:txBody>
          <a:bodyPr/>
          <a:lstStyle/>
          <a:p>
            <a:r>
              <a:rPr lang="en-CA" dirty="0"/>
              <a:t>Slide 9</a:t>
            </a:r>
            <a:endParaRPr lang="en-US" dirty="0"/>
          </a:p>
        </p:txBody>
      </p:sp>
      <p:sp>
        <p:nvSpPr>
          <p:cNvPr id="4" name="Content Placeholder 3">
            <a:extLst>
              <a:ext uri="{FF2B5EF4-FFF2-40B4-BE49-F238E27FC236}">
                <a16:creationId xmlns:a16="http://schemas.microsoft.com/office/drawing/2014/main" id="{67AA5F8E-EA55-4A81-9DF7-D86C732D273C}"/>
              </a:ext>
            </a:extLst>
          </p:cNvPr>
          <p:cNvSpPr>
            <a:spLocks noGrp="1"/>
          </p:cNvSpPr>
          <p:nvPr>
            <p:ph sz="quarter" idx="11"/>
          </p:nvPr>
        </p:nvSpPr>
        <p:spPr>
          <a:xfrm>
            <a:off x="319088" y="1405669"/>
            <a:ext cx="8709025" cy="2739611"/>
          </a:xfrm>
        </p:spPr>
        <p:txBody>
          <a:bodyPr/>
          <a:lstStyle/>
          <a:p>
            <a:pPr>
              <a:lnSpc>
                <a:spcPct val="100000"/>
              </a:lnSpc>
              <a:spcBef>
                <a:spcPts val="0"/>
              </a:spcBef>
              <a:spcAft>
                <a:spcPts val="1000"/>
              </a:spcAft>
              <a:buFont typeface="+mj-lt"/>
              <a:buAutoNum type="arabicPeriod" startAt="7"/>
            </a:pPr>
            <a:r>
              <a:rPr lang="en-CA" dirty="0"/>
              <a:t>Florence CS, Bergen G, </a:t>
            </a:r>
            <a:r>
              <a:rPr lang="en-CA" dirty="0" err="1"/>
              <a:t>Atherly</a:t>
            </a:r>
            <a:r>
              <a:rPr lang="en-CA" dirty="0"/>
              <a:t> A, Burns E, Stevens J, Drake C. Medical Costs of Fatal and Nonfatal Falls in Older Adults. J Am </a:t>
            </a:r>
            <a:r>
              <a:rPr lang="en-CA" dirty="0" err="1"/>
              <a:t>Geriatr</a:t>
            </a:r>
            <a:r>
              <a:rPr lang="en-CA" dirty="0"/>
              <a:t> Soc 2018;66(4):693-8. DOI: 10.1111/jgs.15304</a:t>
            </a:r>
          </a:p>
          <a:p>
            <a:pPr>
              <a:lnSpc>
                <a:spcPct val="100000"/>
              </a:lnSpc>
              <a:spcBef>
                <a:spcPts val="0"/>
              </a:spcBef>
              <a:spcAft>
                <a:spcPts val="1000"/>
              </a:spcAft>
              <a:buFont typeface="+mj-lt"/>
              <a:buAutoNum type="arabicPeriod" startAt="7"/>
            </a:pPr>
            <a:r>
              <a:rPr lang="en-CA" dirty="0"/>
              <a:t>Burns ER, Stevens JA, Lee R. The Direct Costs of Fatal and Non-fatal Falls Among Older Adults</a:t>
            </a:r>
            <a:r>
              <a:rPr lang="en-US" dirty="0"/>
              <a:t>—United States. J Safety Res 2016;58:99-103. DOI:10.1016/j.jsr.2016.05.001</a:t>
            </a:r>
          </a:p>
          <a:p>
            <a:pPr>
              <a:lnSpc>
                <a:spcPct val="100000"/>
              </a:lnSpc>
              <a:spcBef>
                <a:spcPts val="0"/>
              </a:spcBef>
              <a:spcAft>
                <a:spcPts val="1000"/>
              </a:spcAft>
              <a:buFont typeface="+mj-lt"/>
              <a:buAutoNum type="arabicPeriod" startAt="7"/>
            </a:pPr>
            <a:r>
              <a:rPr lang="en-US" dirty="0" err="1"/>
              <a:t>Bohl</a:t>
            </a:r>
            <a:r>
              <a:rPr lang="en-US" dirty="0"/>
              <a:t> AA, Fishman PA, </a:t>
            </a:r>
            <a:r>
              <a:rPr lang="en-US" dirty="0" err="1"/>
              <a:t>Ciol</a:t>
            </a:r>
            <a:r>
              <a:rPr lang="en-US" dirty="0"/>
              <a:t> MA, Williams B, </a:t>
            </a:r>
            <a:r>
              <a:rPr lang="en-US" dirty="0" err="1"/>
              <a:t>Logerfo</a:t>
            </a:r>
            <a:r>
              <a:rPr lang="en-US" dirty="0"/>
              <a:t> J, Phelan EA. A Longitudinal Analysis of Total 3-Year Healthcare Costs for Older Adults Who Experience a Fall Requiring Medical Care. J Am </a:t>
            </a:r>
            <a:r>
              <a:rPr lang="en-US" dirty="0" err="1"/>
              <a:t>Geriatr</a:t>
            </a:r>
            <a:r>
              <a:rPr lang="en-US" dirty="0"/>
              <a:t> Soc 2010;58(5):853-60. DOI: 10.1111/j.1532-5415.2010.02816.x</a:t>
            </a:r>
          </a:p>
          <a:p>
            <a:pPr>
              <a:lnSpc>
                <a:spcPct val="100000"/>
              </a:lnSpc>
              <a:spcBef>
                <a:spcPts val="0"/>
              </a:spcBef>
              <a:spcAft>
                <a:spcPts val="1000"/>
              </a:spcAft>
              <a:buFont typeface="+mj-lt"/>
              <a:buAutoNum type="arabicPeriod" startAt="7"/>
            </a:pPr>
            <a:r>
              <a:rPr lang="en-US" dirty="0"/>
              <a:t>Hoffman GJ, Liu H, Alexander NB, Tinetti M, Braun TM, Min LC. Posthospital Fall Injuries and 30-Day Readmissions in Adults 65 Years and Older. JAMA </a:t>
            </a:r>
            <a:r>
              <a:rPr lang="en-US" dirty="0" err="1"/>
              <a:t>Netw</a:t>
            </a:r>
            <a:r>
              <a:rPr lang="en-US" dirty="0"/>
              <a:t> Open 2019;2(5):e194276. DOI: 10.1001/jamanetworkopen.2019.4276</a:t>
            </a:r>
          </a:p>
        </p:txBody>
      </p:sp>
      <p:sp>
        <p:nvSpPr>
          <p:cNvPr id="5" name="Content Placeholder 4">
            <a:extLst>
              <a:ext uri="{FF2B5EF4-FFF2-40B4-BE49-F238E27FC236}">
                <a16:creationId xmlns:a16="http://schemas.microsoft.com/office/drawing/2014/main" id="{806E0C6A-8A71-4878-BA72-42769E98694F}"/>
              </a:ext>
            </a:extLst>
          </p:cNvPr>
          <p:cNvSpPr>
            <a:spLocks noGrp="1"/>
          </p:cNvSpPr>
          <p:nvPr>
            <p:ph sz="quarter" idx="12"/>
          </p:nvPr>
        </p:nvSpPr>
        <p:spPr>
          <a:xfrm>
            <a:off x="312213" y="4393231"/>
            <a:ext cx="1737513" cy="295275"/>
          </a:xfrm>
        </p:spPr>
        <p:txBody>
          <a:bodyPr/>
          <a:lstStyle/>
          <a:p>
            <a:r>
              <a:rPr lang="en-CA" dirty="0"/>
              <a:t>Slide 10</a:t>
            </a:r>
            <a:endParaRPr lang="en-US" dirty="0"/>
          </a:p>
        </p:txBody>
      </p:sp>
      <p:sp>
        <p:nvSpPr>
          <p:cNvPr id="6" name="Content Placeholder 5">
            <a:extLst>
              <a:ext uri="{FF2B5EF4-FFF2-40B4-BE49-F238E27FC236}">
                <a16:creationId xmlns:a16="http://schemas.microsoft.com/office/drawing/2014/main" id="{6E325358-AE0F-411D-B959-CB412046F021}"/>
              </a:ext>
            </a:extLst>
          </p:cNvPr>
          <p:cNvSpPr>
            <a:spLocks noGrp="1"/>
          </p:cNvSpPr>
          <p:nvPr>
            <p:ph sz="quarter" idx="13"/>
          </p:nvPr>
        </p:nvSpPr>
        <p:spPr>
          <a:xfrm>
            <a:off x="318875" y="4584270"/>
            <a:ext cx="8715375" cy="1847850"/>
          </a:xfrm>
        </p:spPr>
        <p:txBody>
          <a:bodyPr/>
          <a:lstStyle/>
          <a:p>
            <a:pPr>
              <a:lnSpc>
                <a:spcPct val="100000"/>
              </a:lnSpc>
              <a:spcBef>
                <a:spcPts val="0"/>
              </a:spcBef>
              <a:spcAft>
                <a:spcPts val="2300"/>
              </a:spcAft>
              <a:buFont typeface="+mj-lt"/>
              <a:buAutoNum type="arabicPeriod" startAt="2"/>
            </a:pPr>
            <a:r>
              <a:rPr lang="en-CA" dirty="0"/>
              <a:t>Moreland B, </a:t>
            </a:r>
            <a:r>
              <a:rPr lang="en-CA" dirty="0" err="1"/>
              <a:t>Kakara</a:t>
            </a:r>
            <a:r>
              <a:rPr lang="en-CA" dirty="0"/>
              <a:t> R, Henry A. Trends in Nonfatal Falls and Fall-Related Injuries Among Adults Aged </a:t>
            </a:r>
            <a:r>
              <a:rPr lang="en-US" dirty="0"/>
              <a:t>≥65 years—United States, 2012-2018, MMWR </a:t>
            </a:r>
            <a:r>
              <a:rPr lang="en-US" dirty="0" err="1"/>
              <a:t>Morb</a:t>
            </a:r>
            <a:r>
              <a:rPr lang="en-US" dirty="0"/>
              <a:t> Mortal </a:t>
            </a:r>
            <a:r>
              <a:rPr lang="en-US" dirty="0" err="1"/>
              <a:t>Wkly</a:t>
            </a:r>
            <a:r>
              <a:rPr lang="en-US" dirty="0"/>
              <a:t> Rep 2020;69(27):875–881. DOI; </a:t>
            </a:r>
            <a:r>
              <a:rPr lang="en-US" dirty="0">
                <a:hlinkClick r:id="rId3"/>
              </a:rPr>
              <a:t>http://dx.doi.org/10.15585/mmwr.mm6927a5</a:t>
            </a:r>
            <a:endParaRPr lang="en-US" dirty="0"/>
          </a:p>
          <a:p>
            <a:pPr>
              <a:lnSpc>
                <a:spcPct val="100000"/>
              </a:lnSpc>
              <a:spcBef>
                <a:spcPts val="0"/>
              </a:spcBef>
              <a:buFont typeface="+mj-lt"/>
              <a:buAutoNum type="arabicPeriod" startAt="11"/>
            </a:pPr>
            <a:r>
              <a:rPr lang="en-US" dirty="0" err="1"/>
              <a:t>Ortman</a:t>
            </a:r>
            <a:r>
              <a:rPr lang="en-US" dirty="0"/>
              <a:t> JM, </a:t>
            </a:r>
            <a:r>
              <a:rPr lang="en-US" dirty="0" err="1"/>
              <a:t>Velkoff</a:t>
            </a:r>
            <a:r>
              <a:rPr lang="en-US" dirty="0"/>
              <a:t> VA, Hogan H. An Aging Nation: The Older Population in the United States, Current Population Reports, P25-1130. Washington, DC: U.S. Census Bureau. 2014.</a:t>
            </a:r>
          </a:p>
        </p:txBody>
      </p:sp>
    </p:spTree>
    <p:extLst>
      <p:ext uri="{BB962C8B-B14F-4D97-AF65-F5344CB8AC3E}">
        <p14:creationId xmlns:p14="http://schemas.microsoft.com/office/powerpoint/2010/main" val="312221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AAD5-DECC-4B8A-A8F3-AC0DCA6A8B0C}"/>
              </a:ext>
            </a:extLst>
          </p:cNvPr>
          <p:cNvSpPr>
            <a:spLocks noGrp="1"/>
          </p:cNvSpPr>
          <p:nvPr>
            <p:ph type="title"/>
          </p:nvPr>
        </p:nvSpPr>
        <p:spPr/>
        <p:txBody>
          <a:bodyPr/>
          <a:lstStyle/>
          <a:p>
            <a:r>
              <a:rPr lang="en-CA" dirty="0"/>
              <a:t>References </a:t>
            </a:r>
            <a:r>
              <a:rPr lang="en-CA" dirty="0">
                <a:solidFill>
                  <a:schemeClr val="accent4"/>
                </a:solidFill>
              </a:rPr>
              <a:t>(Continued 3)</a:t>
            </a:r>
            <a:endParaRPr lang="en-US" dirty="0">
              <a:solidFill>
                <a:schemeClr val="accent4"/>
              </a:solidFill>
            </a:endParaRPr>
          </a:p>
        </p:txBody>
      </p:sp>
      <p:sp>
        <p:nvSpPr>
          <p:cNvPr id="3" name="Content Placeholder 2">
            <a:extLst>
              <a:ext uri="{FF2B5EF4-FFF2-40B4-BE49-F238E27FC236}">
                <a16:creationId xmlns:a16="http://schemas.microsoft.com/office/drawing/2014/main" id="{7F713257-097F-4DF4-A351-B24BA442C1BD}"/>
              </a:ext>
            </a:extLst>
          </p:cNvPr>
          <p:cNvSpPr>
            <a:spLocks noGrp="1"/>
          </p:cNvSpPr>
          <p:nvPr>
            <p:ph sz="quarter" idx="10"/>
          </p:nvPr>
        </p:nvSpPr>
        <p:spPr/>
        <p:txBody>
          <a:bodyPr/>
          <a:lstStyle/>
          <a:p>
            <a:r>
              <a:rPr lang="en-CA" dirty="0"/>
              <a:t>Slide 11</a:t>
            </a:r>
            <a:endParaRPr lang="en-US" dirty="0"/>
          </a:p>
        </p:txBody>
      </p:sp>
      <p:sp>
        <p:nvSpPr>
          <p:cNvPr id="4" name="Content Placeholder 3">
            <a:extLst>
              <a:ext uri="{FF2B5EF4-FFF2-40B4-BE49-F238E27FC236}">
                <a16:creationId xmlns:a16="http://schemas.microsoft.com/office/drawing/2014/main" id="{0B0ECF87-239F-4F46-8178-A2A7054AFDB1}"/>
              </a:ext>
            </a:extLst>
          </p:cNvPr>
          <p:cNvSpPr>
            <a:spLocks noGrp="1"/>
          </p:cNvSpPr>
          <p:nvPr>
            <p:ph sz="quarter" idx="11"/>
          </p:nvPr>
        </p:nvSpPr>
        <p:spPr>
          <a:xfrm>
            <a:off x="319088" y="1413289"/>
            <a:ext cx="8709025" cy="1517574"/>
          </a:xfrm>
        </p:spPr>
        <p:txBody>
          <a:bodyPr/>
          <a:lstStyle/>
          <a:p>
            <a:pPr>
              <a:lnSpc>
                <a:spcPct val="100000"/>
              </a:lnSpc>
              <a:buFont typeface="+mj-lt"/>
              <a:buAutoNum type="arabicPeriod" startAt="12"/>
            </a:pPr>
            <a:r>
              <a:rPr lang="en-CA" dirty="0"/>
              <a:t>AGS/BGS. Summary of the Updated American Geriatrics Society/British Geriatrics Society Clinical Practice Guideline for Prevention of Falls in Older Persons. J Am </a:t>
            </a:r>
            <a:r>
              <a:rPr lang="en-CA" dirty="0" err="1"/>
              <a:t>Geriatr</a:t>
            </a:r>
            <a:r>
              <a:rPr lang="en-CA" dirty="0"/>
              <a:t> Soc 2011;59(1):148</a:t>
            </a:r>
            <a:r>
              <a:rPr lang="en-US" dirty="0"/>
              <a:t>–57. DOI: 10.1111/j.1532-5415.2010.03234.x</a:t>
            </a:r>
          </a:p>
          <a:p>
            <a:pPr>
              <a:lnSpc>
                <a:spcPct val="100000"/>
              </a:lnSpc>
              <a:buFont typeface="+mj-lt"/>
              <a:buAutoNum type="arabicPeriod" startAt="12"/>
            </a:pPr>
            <a:r>
              <a:rPr lang="en-US" dirty="0"/>
              <a:t>Lee R. The CDC’s STEADI Initiative: Promoting Older Adult Health and Independence Through Fall Prevention. Am Fam Physician 2017;96(4):220–1.</a:t>
            </a:r>
          </a:p>
        </p:txBody>
      </p:sp>
      <p:sp>
        <p:nvSpPr>
          <p:cNvPr id="5" name="Content Placeholder 4">
            <a:extLst>
              <a:ext uri="{FF2B5EF4-FFF2-40B4-BE49-F238E27FC236}">
                <a16:creationId xmlns:a16="http://schemas.microsoft.com/office/drawing/2014/main" id="{D7EF74D1-7E46-4574-BF56-4F74929526FC}"/>
              </a:ext>
            </a:extLst>
          </p:cNvPr>
          <p:cNvSpPr>
            <a:spLocks noGrp="1"/>
          </p:cNvSpPr>
          <p:nvPr>
            <p:ph sz="quarter" idx="12"/>
          </p:nvPr>
        </p:nvSpPr>
        <p:spPr>
          <a:xfrm>
            <a:off x="312213" y="3074971"/>
            <a:ext cx="1737513" cy="295275"/>
          </a:xfrm>
        </p:spPr>
        <p:txBody>
          <a:bodyPr/>
          <a:lstStyle/>
          <a:p>
            <a:pPr>
              <a:lnSpc>
                <a:spcPct val="100000"/>
              </a:lnSpc>
            </a:pPr>
            <a:r>
              <a:rPr lang="en-CA" dirty="0"/>
              <a:t>Slide 12</a:t>
            </a:r>
            <a:endParaRPr lang="en-US" dirty="0"/>
          </a:p>
        </p:txBody>
      </p:sp>
      <p:sp>
        <p:nvSpPr>
          <p:cNvPr id="6" name="Content Placeholder 5">
            <a:extLst>
              <a:ext uri="{FF2B5EF4-FFF2-40B4-BE49-F238E27FC236}">
                <a16:creationId xmlns:a16="http://schemas.microsoft.com/office/drawing/2014/main" id="{988AEDCA-1936-4449-B1B4-B4E72AD0D9E4}"/>
              </a:ext>
            </a:extLst>
          </p:cNvPr>
          <p:cNvSpPr>
            <a:spLocks noGrp="1"/>
          </p:cNvSpPr>
          <p:nvPr>
            <p:ph sz="quarter" idx="13"/>
          </p:nvPr>
        </p:nvSpPr>
        <p:spPr>
          <a:xfrm>
            <a:off x="318875" y="3403170"/>
            <a:ext cx="8715375" cy="1303785"/>
          </a:xfrm>
        </p:spPr>
        <p:txBody>
          <a:bodyPr/>
          <a:lstStyle/>
          <a:p>
            <a:pPr>
              <a:lnSpc>
                <a:spcPct val="100000"/>
              </a:lnSpc>
              <a:spcAft>
                <a:spcPts val="200"/>
              </a:spcAft>
              <a:buFont typeface="+mj-lt"/>
              <a:buAutoNum type="arabicPeriod" startAt="14"/>
            </a:pPr>
            <a:r>
              <a:rPr lang="en-CA" dirty="0"/>
              <a:t>Stevens JA, Lee R. The Potential to Reduce Falls and Avert Costs by Clinically Managing Fall Risk. Am J </a:t>
            </a:r>
            <a:r>
              <a:rPr lang="en-CA" dirty="0" err="1"/>
              <a:t>Prev</a:t>
            </a:r>
            <a:r>
              <a:rPr lang="en-CA" dirty="0"/>
              <a:t> Med 2018;55(3):290</a:t>
            </a:r>
            <a:r>
              <a:rPr lang="en-US" dirty="0"/>
              <a:t>–7. DOI: 10.1016/j.amepre.2018.04.035</a:t>
            </a:r>
          </a:p>
          <a:p>
            <a:pPr>
              <a:lnSpc>
                <a:spcPct val="100000"/>
              </a:lnSpc>
              <a:buFont typeface="+mj-lt"/>
              <a:buAutoNum type="arabicPeriod" startAt="14"/>
            </a:pPr>
            <a:r>
              <a:rPr lang="en-US" dirty="0"/>
              <a:t>Johnston YA, Bergen G, Bauer M, Parker EM, Wentworth L, McFadden M, et al. Implementation of the Stopping Elderly Accidents, Deaths, and Injuries Initiative in Primary Care: An Outcome Evaluation. Gerontologist 2019;59(6):1182-91. DOI: 10.1093/</a:t>
            </a:r>
            <a:r>
              <a:rPr lang="en-US" dirty="0" err="1"/>
              <a:t>geront</a:t>
            </a:r>
            <a:r>
              <a:rPr lang="en-US" dirty="0"/>
              <a:t>/gny101</a:t>
            </a:r>
          </a:p>
        </p:txBody>
      </p:sp>
      <p:sp>
        <p:nvSpPr>
          <p:cNvPr id="8" name="Content Placeholder 7">
            <a:extLst>
              <a:ext uri="{FF2B5EF4-FFF2-40B4-BE49-F238E27FC236}">
                <a16:creationId xmlns:a16="http://schemas.microsoft.com/office/drawing/2014/main" id="{E6842798-1D08-463A-8823-9B7BCBDA6443}"/>
              </a:ext>
            </a:extLst>
          </p:cNvPr>
          <p:cNvSpPr>
            <a:spLocks noGrp="1"/>
          </p:cNvSpPr>
          <p:nvPr>
            <p:ph sz="quarter" idx="14"/>
          </p:nvPr>
        </p:nvSpPr>
        <p:spPr>
          <a:xfrm>
            <a:off x="311187" y="5074288"/>
            <a:ext cx="1737513" cy="295275"/>
          </a:xfrm>
        </p:spPr>
        <p:txBody>
          <a:bodyPr/>
          <a:lstStyle/>
          <a:p>
            <a:pPr>
              <a:lnSpc>
                <a:spcPct val="100000"/>
              </a:lnSpc>
            </a:pPr>
            <a:r>
              <a:rPr lang="en-CA" dirty="0"/>
              <a:t>Slides 13 &amp; 14</a:t>
            </a:r>
            <a:endParaRPr lang="en-US" dirty="0"/>
          </a:p>
        </p:txBody>
      </p:sp>
      <p:sp>
        <p:nvSpPr>
          <p:cNvPr id="9" name="Content Placeholder 8">
            <a:extLst>
              <a:ext uri="{FF2B5EF4-FFF2-40B4-BE49-F238E27FC236}">
                <a16:creationId xmlns:a16="http://schemas.microsoft.com/office/drawing/2014/main" id="{4FBF31EC-F3CF-40EE-9D79-5DE9497523F4}"/>
              </a:ext>
            </a:extLst>
          </p:cNvPr>
          <p:cNvSpPr>
            <a:spLocks noGrp="1"/>
          </p:cNvSpPr>
          <p:nvPr>
            <p:ph sz="quarter" idx="15"/>
          </p:nvPr>
        </p:nvSpPr>
        <p:spPr>
          <a:xfrm>
            <a:off x="317849" y="5425347"/>
            <a:ext cx="8715375" cy="1303785"/>
          </a:xfrm>
        </p:spPr>
        <p:txBody>
          <a:bodyPr/>
          <a:lstStyle/>
          <a:p>
            <a:pPr>
              <a:lnSpc>
                <a:spcPct val="100000"/>
              </a:lnSpc>
              <a:buFont typeface="+mj-lt"/>
              <a:buAutoNum type="arabicPeriod" startAt="13"/>
            </a:pPr>
            <a:r>
              <a:rPr lang="en-US" dirty="0"/>
              <a:t>Lee R. The CDC’s STEADI Initiative: Promoting Older Adult Health and Independence Through Fall Prevention. Am Fam Physician 2017;96(4):220–1.</a:t>
            </a:r>
          </a:p>
          <a:p>
            <a:pPr>
              <a:lnSpc>
                <a:spcPct val="100000"/>
              </a:lnSpc>
              <a:buFont typeface="+mj-lt"/>
              <a:buAutoNum type="arabicPeriod" startAt="16"/>
            </a:pPr>
            <a:r>
              <a:rPr lang="en-US" dirty="0"/>
              <a:t>CDC. STEADI—Older Adult Fall Prevention [online]. [cited 2020 July 10]. Available from URL: </a:t>
            </a:r>
            <a:r>
              <a:rPr lang="en-US" dirty="0">
                <a:hlinkClick r:id="rId3"/>
              </a:rPr>
              <a:t>www.cdc.gov/steadi</a:t>
            </a:r>
            <a:r>
              <a:rPr lang="en-US" dirty="0"/>
              <a:t>. Atlanta, GA: National Center for Injury Prevention and Control.</a:t>
            </a:r>
          </a:p>
        </p:txBody>
      </p:sp>
    </p:spTree>
    <p:extLst>
      <p:ext uri="{BB962C8B-B14F-4D97-AF65-F5344CB8AC3E}">
        <p14:creationId xmlns:p14="http://schemas.microsoft.com/office/powerpoint/2010/main" val="73839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67B9-63D8-4275-92E9-83876614D635}"/>
              </a:ext>
            </a:extLst>
          </p:cNvPr>
          <p:cNvSpPr>
            <a:spLocks noGrp="1"/>
          </p:cNvSpPr>
          <p:nvPr>
            <p:ph type="title"/>
          </p:nvPr>
        </p:nvSpPr>
        <p:spPr>
          <a:xfrm>
            <a:off x="412078" y="144202"/>
            <a:ext cx="7886700" cy="571752"/>
          </a:xfrm>
        </p:spPr>
        <p:txBody>
          <a:bodyPr/>
          <a:lstStyle/>
          <a:p>
            <a:pPr>
              <a:lnSpc>
                <a:spcPct val="100000"/>
              </a:lnSpc>
            </a:pPr>
            <a:r>
              <a:rPr lang="en-CA" dirty="0"/>
              <a:t>References </a:t>
            </a:r>
            <a:r>
              <a:rPr lang="en-CA" dirty="0">
                <a:solidFill>
                  <a:schemeClr val="accent4"/>
                </a:solidFill>
              </a:rPr>
              <a:t>(Continued 4)</a:t>
            </a:r>
            <a:endParaRPr lang="en-US" dirty="0">
              <a:solidFill>
                <a:schemeClr val="accent4"/>
              </a:solidFill>
            </a:endParaRPr>
          </a:p>
        </p:txBody>
      </p:sp>
      <p:sp>
        <p:nvSpPr>
          <p:cNvPr id="3" name="Content Placeholder 2">
            <a:extLst>
              <a:ext uri="{FF2B5EF4-FFF2-40B4-BE49-F238E27FC236}">
                <a16:creationId xmlns:a16="http://schemas.microsoft.com/office/drawing/2014/main" id="{1BF4F8EF-FDC2-4D30-991B-B55D658D4E88}"/>
              </a:ext>
            </a:extLst>
          </p:cNvPr>
          <p:cNvSpPr>
            <a:spLocks noGrp="1"/>
          </p:cNvSpPr>
          <p:nvPr>
            <p:ph sz="quarter" idx="10"/>
          </p:nvPr>
        </p:nvSpPr>
        <p:spPr>
          <a:xfrm>
            <a:off x="318351" y="1049020"/>
            <a:ext cx="1737513" cy="295275"/>
          </a:xfrm>
        </p:spPr>
        <p:txBody>
          <a:bodyPr/>
          <a:lstStyle/>
          <a:p>
            <a:pPr>
              <a:lnSpc>
                <a:spcPct val="100000"/>
              </a:lnSpc>
            </a:pPr>
            <a:r>
              <a:rPr lang="en-CA" dirty="0"/>
              <a:t>Slides 15 &amp; 16</a:t>
            </a:r>
            <a:endParaRPr lang="en-US" dirty="0"/>
          </a:p>
        </p:txBody>
      </p:sp>
      <p:sp>
        <p:nvSpPr>
          <p:cNvPr id="4" name="Content Placeholder 3">
            <a:extLst>
              <a:ext uri="{FF2B5EF4-FFF2-40B4-BE49-F238E27FC236}">
                <a16:creationId xmlns:a16="http://schemas.microsoft.com/office/drawing/2014/main" id="{FF84CD2E-4E8E-4065-9A35-D2F456597E5D}"/>
              </a:ext>
            </a:extLst>
          </p:cNvPr>
          <p:cNvSpPr>
            <a:spLocks noGrp="1"/>
          </p:cNvSpPr>
          <p:nvPr>
            <p:ph sz="quarter" idx="11"/>
          </p:nvPr>
        </p:nvSpPr>
        <p:spPr>
          <a:xfrm>
            <a:off x="319088" y="1390429"/>
            <a:ext cx="8709025" cy="809625"/>
          </a:xfrm>
        </p:spPr>
        <p:txBody>
          <a:bodyPr/>
          <a:lstStyle/>
          <a:p>
            <a:pPr>
              <a:lnSpc>
                <a:spcPct val="100000"/>
              </a:lnSpc>
            </a:pPr>
            <a:r>
              <a:rPr lang="en-CA" dirty="0" err="1"/>
              <a:t>Eckstrom</a:t>
            </a:r>
            <a:r>
              <a:rPr lang="en-CA" dirty="0"/>
              <a:t> E, Parker EM, Shakya I, Lee R. Coordinated Care Plan to Prevent Older Adult Falls. Atlanta, GA: National Center for Injury Prevention and Control, Centers for Disease Control and Prevention 2019.</a:t>
            </a:r>
            <a:endParaRPr lang="en-US" dirty="0"/>
          </a:p>
        </p:txBody>
      </p:sp>
      <p:sp>
        <p:nvSpPr>
          <p:cNvPr id="5" name="Content Placeholder 4">
            <a:extLst>
              <a:ext uri="{FF2B5EF4-FFF2-40B4-BE49-F238E27FC236}">
                <a16:creationId xmlns:a16="http://schemas.microsoft.com/office/drawing/2014/main" id="{C988A60C-FB59-4C26-BB71-315DC0E4B7C3}"/>
              </a:ext>
            </a:extLst>
          </p:cNvPr>
          <p:cNvSpPr>
            <a:spLocks noGrp="1"/>
          </p:cNvSpPr>
          <p:nvPr>
            <p:ph sz="quarter" idx="12"/>
          </p:nvPr>
        </p:nvSpPr>
        <p:spPr>
          <a:xfrm>
            <a:off x="312213" y="2297731"/>
            <a:ext cx="1737513" cy="295275"/>
          </a:xfrm>
        </p:spPr>
        <p:txBody>
          <a:bodyPr/>
          <a:lstStyle/>
          <a:p>
            <a:pPr>
              <a:lnSpc>
                <a:spcPct val="100000"/>
              </a:lnSpc>
            </a:pPr>
            <a:r>
              <a:rPr lang="en-CA" dirty="0"/>
              <a:t>Slide 17</a:t>
            </a:r>
            <a:endParaRPr lang="en-US" dirty="0"/>
          </a:p>
        </p:txBody>
      </p:sp>
      <p:sp>
        <p:nvSpPr>
          <p:cNvPr id="6" name="Content Placeholder 5">
            <a:extLst>
              <a:ext uri="{FF2B5EF4-FFF2-40B4-BE49-F238E27FC236}">
                <a16:creationId xmlns:a16="http://schemas.microsoft.com/office/drawing/2014/main" id="{F8209099-867B-4A50-9CFD-C6524B1435B1}"/>
              </a:ext>
            </a:extLst>
          </p:cNvPr>
          <p:cNvSpPr>
            <a:spLocks noGrp="1"/>
          </p:cNvSpPr>
          <p:nvPr>
            <p:ph sz="quarter" idx="13"/>
          </p:nvPr>
        </p:nvSpPr>
        <p:spPr>
          <a:xfrm>
            <a:off x="318875" y="2709750"/>
            <a:ext cx="8715375" cy="1847850"/>
          </a:xfrm>
        </p:spPr>
        <p:txBody>
          <a:bodyPr/>
          <a:lstStyle/>
          <a:p>
            <a:pPr>
              <a:lnSpc>
                <a:spcPct val="100000"/>
              </a:lnSpc>
              <a:spcAft>
                <a:spcPts val="200"/>
              </a:spcAft>
              <a:buFont typeface="+mj-lt"/>
              <a:buAutoNum type="arabicPeriod" startAt="15"/>
            </a:pPr>
            <a:r>
              <a:rPr lang="en-CA" dirty="0"/>
              <a:t>Johnston YA, Bergen G, Bauer M, Parker EM, Wentworth L, McFadden M, et al. Implementation of the Stopping Elderly Accidents, Deaths, and Injuries Initiative in Primary Care: An Outcome Evaluation. Gerontologist 2019;59(6):1182-91. DOI: 10.1093/</a:t>
            </a:r>
            <a:r>
              <a:rPr lang="en-CA" dirty="0" err="1"/>
              <a:t>geront</a:t>
            </a:r>
            <a:r>
              <a:rPr lang="en-CA" dirty="0"/>
              <a:t>/gny101</a:t>
            </a:r>
          </a:p>
          <a:p>
            <a:pPr>
              <a:lnSpc>
                <a:spcPct val="100000"/>
              </a:lnSpc>
              <a:spcAft>
                <a:spcPts val="200"/>
              </a:spcAft>
              <a:buFont typeface="+mj-lt"/>
              <a:buAutoNum type="arabicPeriod" startAt="18"/>
            </a:pPr>
            <a:r>
              <a:rPr lang="en-CA" dirty="0"/>
              <a:t>Casey CM, Parker EM, Winkler G, Liu X, Lambert GH, </a:t>
            </a:r>
            <a:r>
              <a:rPr lang="en-CA" dirty="0" err="1"/>
              <a:t>Eckstrom</a:t>
            </a:r>
            <a:r>
              <a:rPr lang="en-CA" dirty="0"/>
              <a:t> E. Lessons Learned From Implementing CDC’s STEADI Falls Prevention Algorithm in Primary Care. Gerontologist 2017;57(4):787</a:t>
            </a:r>
            <a:r>
              <a:rPr lang="en-US" dirty="0"/>
              <a:t>–96. DOI: 10.1093/</a:t>
            </a:r>
            <a:r>
              <a:rPr lang="en-US" dirty="0" err="1"/>
              <a:t>geront</a:t>
            </a:r>
            <a:r>
              <a:rPr lang="en-US" dirty="0"/>
              <a:t>/gnw074</a:t>
            </a:r>
          </a:p>
          <a:p>
            <a:pPr>
              <a:lnSpc>
                <a:spcPct val="100000"/>
              </a:lnSpc>
              <a:spcAft>
                <a:spcPts val="200"/>
              </a:spcAft>
              <a:buAutoNum type="arabicPeriod" startAt="18"/>
            </a:pPr>
            <a:r>
              <a:rPr lang="en-US" dirty="0" err="1"/>
              <a:t>Eckstrom</a:t>
            </a:r>
            <a:r>
              <a:rPr lang="en-US" dirty="0"/>
              <a:t> E, Parker EM, Lambert GH, Winkler G, Dowler D, Casey CM. Implementing STEADI in Academic Primary Care to Address Older Adult Fall Risk. </a:t>
            </a:r>
            <a:r>
              <a:rPr lang="en-US" dirty="0" err="1"/>
              <a:t>Innov</a:t>
            </a:r>
            <a:r>
              <a:rPr lang="en-US" dirty="0"/>
              <a:t> Aging 2017;1(2). DOI: 10.1093/</a:t>
            </a:r>
            <a:r>
              <a:rPr lang="en-US" dirty="0" err="1"/>
              <a:t>geroni</a:t>
            </a:r>
            <a:r>
              <a:rPr lang="en-US" dirty="0"/>
              <a:t>/igx028</a:t>
            </a:r>
          </a:p>
        </p:txBody>
      </p:sp>
    </p:spTree>
    <p:extLst>
      <p:ext uri="{BB962C8B-B14F-4D97-AF65-F5344CB8AC3E}">
        <p14:creationId xmlns:p14="http://schemas.microsoft.com/office/powerpoint/2010/main" val="341691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4C2C-5CA9-47C0-A694-4135A17DFFF9}"/>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3D94067B-5864-49CF-8AB2-63F1AD81419A}"/>
              </a:ext>
            </a:extLst>
          </p:cNvPr>
          <p:cNvSpPr>
            <a:spLocks noGrp="1"/>
          </p:cNvSpPr>
          <p:nvPr>
            <p:ph sz="quarter" idx="10"/>
          </p:nvPr>
        </p:nvSpPr>
        <p:spPr>
          <a:xfrm>
            <a:off x="323182" y="1364822"/>
            <a:ext cx="8842375" cy="379757"/>
          </a:xfrm>
        </p:spPr>
        <p:txBody>
          <a:bodyPr/>
          <a:lstStyle/>
          <a:p>
            <a:r>
              <a:rPr lang="en-US" dirty="0"/>
              <a:t>This presentation will highlight</a:t>
            </a:r>
          </a:p>
        </p:txBody>
      </p:sp>
      <p:sp>
        <p:nvSpPr>
          <p:cNvPr id="5" name="Content Placeholder 4">
            <a:extLst>
              <a:ext uri="{FF2B5EF4-FFF2-40B4-BE49-F238E27FC236}">
                <a16:creationId xmlns:a16="http://schemas.microsoft.com/office/drawing/2014/main" id="{0D7E2A8B-1086-410B-B608-2CBAB9F0FBE0}"/>
              </a:ext>
            </a:extLst>
          </p:cNvPr>
          <p:cNvSpPr>
            <a:spLocks noGrp="1"/>
          </p:cNvSpPr>
          <p:nvPr>
            <p:ph sz="quarter" idx="12"/>
          </p:nvPr>
        </p:nvSpPr>
        <p:spPr>
          <a:xfrm>
            <a:off x="320461" y="1743075"/>
            <a:ext cx="7309063" cy="2374784"/>
          </a:xfrm>
        </p:spPr>
        <p:txBody>
          <a:bodyPr>
            <a:noAutofit/>
          </a:bodyPr>
          <a:lstStyle/>
          <a:p>
            <a:pPr>
              <a:lnSpc>
                <a:spcPct val="200000"/>
              </a:lnSpc>
              <a:spcBef>
                <a:spcPts val="0"/>
              </a:spcBef>
            </a:pPr>
            <a:r>
              <a:rPr lang="en-US" b="1" dirty="0"/>
              <a:t>The burden of falls</a:t>
            </a:r>
          </a:p>
          <a:p>
            <a:pPr>
              <a:lnSpc>
                <a:spcPct val="200000"/>
              </a:lnSpc>
              <a:spcBef>
                <a:spcPts val="0"/>
              </a:spcBef>
            </a:pPr>
            <a:r>
              <a:rPr lang="en-US" b="1" dirty="0"/>
              <a:t>How we can prevent falls</a:t>
            </a:r>
          </a:p>
          <a:p>
            <a:pPr>
              <a:lnSpc>
                <a:spcPct val="200000"/>
              </a:lnSpc>
              <a:spcBef>
                <a:spcPts val="0"/>
              </a:spcBef>
            </a:pPr>
            <a:r>
              <a:rPr lang="en-US" b="1" dirty="0"/>
              <a:t>Available tools and resources</a:t>
            </a:r>
          </a:p>
          <a:p>
            <a:pPr>
              <a:lnSpc>
                <a:spcPct val="200000"/>
              </a:lnSpc>
              <a:spcBef>
                <a:spcPts val="0"/>
              </a:spcBef>
            </a:pPr>
            <a:r>
              <a:rPr lang="en-US" b="1" dirty="0"/>
              <a:t>Suggested steps to implement fall prevention programs</a:t>
            </a:r>
          </a:p>
        </p:txBody>
      </p:sp>
    </p:spTree>
    <p:extLst>
      <p:ext uri="{BB962C8B-B14F-4D97-AF65-F5344CB8AC3E}">
        <p14:creationId xmlns:p14="http://schemas.microsoft.com/office/powerpoint/2010/main" val="402083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3A2C-B857-4295-92A2-0D985899C6F1}"/>
              </a:ext>
            </a:extLst>
          </p:cNvPr>
          <p:cNvSpPr>
            <a:spLocks noGrp="1"/>
          </p:cNvSpPr>
          <p:nvPr>
            <p:ph type="title"/>
          </p:nvPr>
        </p:nvSpPr>
        <p:spPr>
          <a:xfrm>
            <a:off x="381598" y="177222"/>
            <a:ext cx="7886700" cy="571752"/>
          </a:xfrm>
        </p:spPr>
        <p:txBody>
          <a:bodyPr/>
          <a:lstStyle/>
          <a:p>
            <a:r>
              <a:rPr lang="en-CA" dirty="0"/>
              <a:t>Your Thoughts and Experiences with Falls</a:t>
            </a:r>
            <a:endParaRPr lang="en-US" dirty="0"/>
          </a:p>
        </p:txBody>
      </p:sp>
      <p:sp>
        <p:nvSpPr>
          <p:cNvPr id="3" name="Content Placeholder 2">
            <a:extLst>
              <a:ext uri="{FF2B5EF4-FFF2-40B4-BE49-F238E27FC236}">
                <a16:creationId xmlns:a16="http://schemas.microsoft.com/office/drawing/2014/main" id="{8BF4CB15-F7FC-476B-823F-84A2C644A2CC}"/>
              </a:ext>
            </a:extLst>
          </p:cNvPr>
          <p:cNvSpPr>
            <a:spLocks noGrp="1"/>
          </p:cNvSpPr>
          <p:nvPr>
            <p:ph sz="quarter" idx="10"/>
          </p:nvPr>
        </p:nvSpPr>
        <p:spPr>
          <a:xfrm>
            <a:off x="332674" y="1327326"/>
            <a:ext cx="8842375" cy="379757"/>
          </a:xfrm>
        </p:spPr>
        <p:txBody>
          <a:bodyPr/>
          <a:lstStyle/>
          <a:p>
            <a:r>
              <a:rPr lang="en-US" sz="2200" dirty="0"/>
              <a:t>How have falls among older adults (age 65+) affected you?</a:t>
            </a:r>
          </a:p>
        </p:txBody>
      </p:sp>
      <p:sp>
        <p:nvSpPr>
          <p:cNvPr id="7" name="Content Placeholder 6">
            <a:extLst>
              <a:ext uri="{FF2B5EF4-FFF2-40B4-BE49-F238E27FC236}">
                <a16:creationId xmlns:a16="http://schemas.microsoft.com/office/drawing/2014/main" id="{FBAEDCE6-0EC6-4C05-A646-7E4502C22363}"/>
              </a:ext>
            </a:extLst>
          </p:cNvPr>
          <p:cNvSpPr>
            <a:spLocks noGrp="1"/>
          </p:cNvSpPr>
          <p:nvPr>
            <p:ph sz="quarter" idx="12"/>
          </p:nvPr>
        </p:nvSpPr>
        <p:spPr>
          <a:xfrm>
            <a:off x="331892" y="1762112"/>
            <a:ext cx="8267700" cy="2406028"/>
          </a:xfrm>
        </p:spPr>
        <p:txBody>
          <a:bodyPr>
            <a:noAutofit/>
          </a:bodyPr>
          <a:lstStyle/>
          <a:p>
            <a:pPr>
              <a:lnSpc>
                <a:spcPct val="250000"/>
              </a:lnSpc>
              <a:spcBef>
                <a:spcPts val="0"/>
              </a:spcBef>
              <a:buFont typeface="Arial" panose="020B0604020202020204" pitchFamily="34" charset="0"/>
              <a:buChar char="•"/>
            </a:pPr>
            <a:r>
              <a:rPr lang="en-US" b="1" dirty="0"/>
              <a:t>Have you or someone you know fallen?</a:t>
            </a:r>
          </a:p>
          <a:p>
            <a:pPr>
              <a:lnSpc>
                <a:spcPct val="250000"/>
              </a:lnSpc>
              <a:spcBef>
                <a:spcPts val="0"/>
              </a:spcBef>
              <a:buFont typeface="Arial" panose="020B0604020202020204" pitchFamily="34" charset="0"/>
              <a:buChar char="•"/>
            </a:pPr>
            <a:r>
              <a:rPr lang="en-US" b="1" dirty="0"/>
              <a:t>What kind of life-changing events occurred because of the fall? </a:t>
            </a:r>
          </a:p>
          <a:p>
            <a:pPr>
              <a:lnSpc>
                <a:spcPct val="250000"/>
              </a:lnSpc>
              <a:spcBef>
                <a:spcPts val="0"/>
              </a:spcBef>
              <a:buFont typeface="Arial" panose="020B0604020202020204" pitchFamily="34" charset="0"/>
              <a:buChar char="•"/>
            </a:pPr>
            <a:r>
              <a:rPr lang="en-US" b="1" dirty="0"/>
              <a:t>How could the fall have been prevented?</a:t>
            </a:r>
          </a:p>
        </p:txBody>
      </p:sp>
    </p:spTree>
    <p:extLst>
      <p:ext uri="{BB962C8B-B14F-4D97-AF65-F5344CB8AC3E}">
        <p14:creationId xmlns:p14="http://schemas.microsoft.com/office/powerpoint/2010/main" val="235190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726629-5111-41AD-8627-EE27668281CE}"/>
              </a:ext>
            </a:extLst>
          </p:cNvPr>
          <p:cNvSpPr>
            <a:spLocks noGrp="1"/>
          </p:cNvSpPr>
          <p:nvPr>
            <p:ph type="title"/>
          </p:nvPr>
        </p:nvSpPr>
        <p:spPr/>
        <p:txBody>
          <a:bodyPr/>
          <a:lstStyle/>
          <a:p>
            <a:r>
              <a:rPr lang="en-CA" dirty="0"/>
              <a:t>Leading Causes of Death</a:t>
            </a:r>
            <a:endParaRPr lang="en-US" dirty="0"/>
          </a:p>
        </p:txBody>
      </p:sp>
      <p:pic>
        <p:nvPicPr>
          <p:cNvPr id="9" name="Content Placeholder 8" descr="A list of the Top 10 Causes of Death Among Older Adults, paired with a list of the Top 3 Causes of Unintentional Injury Deaths.&#10;1. Heart Disease.&#10;2. Cancer.&#10;3. Chronic Lower Respiratory Disease.&#10;4. Stroke.&#10;5. Alzheimer's Disease.&#10;6. Diabetes.&#10;7. Unintentional Injury (Highlighted).&#10;8. Influenza &amp; Pneumonia.&#10;9. Kidney Disease.&#10;10. Parkinson's Disease.&#10;Top 3 Causes of Unintentional Injury Deaths are:&#10;1. Fall (Highlighted).&#10;2. Motor Vehicle (Traffic-related).&#10;3. Unspecified.">
            <a:extLst>
              <a:ext uri="{FF2B5EF4-FFF2-40B4-BE49-F238E27FC236}">
                <a16:creationId xmlns:a16="http://schemas.microsoft.com/office/drawing/2014/main" id="{907436B3-9FF0-4AFF-B0C0-986F5D4E79D2}"/>
              </a:ext>
            </a:extLst>
          </p:cNvPr>
          <p:cNvPicPr>
            <a:picLocks noGrp="1" noChangeAspect="1"/>
          </p:cNvPicPr>
          <p:nvPr>
            <p:ph sz="quarter" idx="10"/>
          </p:nvPr>
        </p:nvPicPr>
        <p:blipFill>
          <a:blip r:embed="rId3">
            <a:alphaModFix/>
          </a:blip>
          <a:stretch>
            <a:fillRect/>
          </a:stretch>
        </p:blipFill>
        <p:spPr>
          <a:xfrm>
            <a:off x="297292" y="1590640"/>
            <a:ext cx="8548781" cy="3993903"/>
          </a:xfrm>
        </p:spPr>
      </p:pic>
      <p:sp>
        <p:nvSpPr>
          <p:cNvPr id="6" name="Content Placeholder 5">
            <a:extLst>
              <a:ext uri="{FF2B5EF4-FFF2-40B4-BE49-F238E27FC236}">
                <a16:creationId xmlns:a16="http://schemas.microsoft.com/office/drawing/2014/main" id="{015F40AA-0860-417E-9B02-4E551BCF81EF}"/>
              </a:ext>
            </a:extLst>
          </p:cNvPr>
          <p:cNvSpPr>
            <a:spLocks noGrp="1"/>
          </p:cNvSpPr>
          <p:nvPr>
            <p:ph sz="quarter" idx="11"/>
          </p:nvPr>
        </p:nvSpPr>
        <p:spPr>
          <a:xfrm>
            <a:off x="277396" y="5903430"/>
            <a:ext cx="4697496" cy="379757"/>
          </a:xfrm>
        </p:spPr>
        <p:txBody>
          <a:bodyPr/>
          <a:lstStyle/>
          <a:p>
            <a:r>
              <a:rPr lang="en-CA" dirty="0"/>
              <a:t>Data source: National Vital Statistics System</a:t>
            </a:r>
            <a:endParaRPr lang="en-US" dirty="0"/>
          </a:p>
        </p:txBody>
      </p:sp>
      <p:sp>
        <p:nvSpPr>
          <p:cNvPr id="7" name="Content Placeholder 6">
            <a:extLst>
              <a:ext uri="{FF2B5EF4-FFF2-40B4-BE49-F238E27FC236}">
                <a16:creationId xmlns:a16="http://schemas.microsoft.com/office/drawing/2014/main" id="{1F859D4F-AD03-4AB0-976D-4EA781C0B8E8}"/>
              </a:ext>
            </a:extLst>
          </p:cNvPr>
          <p:cNvSpPr>
            <a:spLocks noGrp="1"/>
          </p:cNvSpPr>
          <p:nvPr>
            <p:ph sz="quarter" idx="12"/>
          </p:nvPr>
        </p:nvSpPr>
        <p:spPr>
          <a:xfrm>
            <a:off x="7663367" y="6474376"/>
            <a:ext cx="1053303" cy="242845"/>
          </a:xfrm>
        </p:spPr>
        <p:txBody>
          <a:bodyPr/>
          <a:lstStyle/>
          <a:p>
            <a:r>
              <a:rPr lang="en-CA" sz="700" dirty="0"/>
              <a:t>Reference: (1)</a:t>
            </a:r>
            <a:endParaRPr lang="en-US" sz="700" dirty="0"/>
          </a:p>
        </p:txBody>
      </p:sp>
    </p:spTree>
    <p:extLst>
      <p:ext uri="{BB962C8B-B14F-4D97-AF65-F5344CB8AC3E}">
        <p14:creationId xmlns:p14="http://schemas.microsoft.com/office/powerpoint/2010/main" val="62677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16F7-03F5-47CB-8C94-D30266B97517}"/>
              </a:ext>
            </a:extLst>
          </p:cNvPr>
          <p:cNvSpPr>
            <a:spLocks noGrp="1"/>
          </p:cNvSpPr>
          <p:nvPr>
            <p:ph type="title"/>
          </p:nvPr>
        </p:nvSpPr>
        <p:spPr/>
        <p:txBody>
          <a:bodyPr/>
          <a:lstStyle/>
          <a:p>
            <a:r>
              <a:rPr lang="en-CA" dirty="0"/>
              <a:t>Falls Are Common</a:t>
            </a:r>
            <a:endParaRPr lang="en-US" dirty="0"/>
          </a:p>
        </p:txBody>
      </p:sp>
      <p:pic>
        <p:nvPicPr>
          <p:cNvPr id="7" name="Content Placeholder 6" descr="Pyramid graph representing older adult falls. Every second an older adult falls. This adds up to approximately thirty six million falls each year. Of those who fall, more than eight million older adults are injured. These falls and fall injuries lead to about three million emergency department visits, more than nine hundred and fifty thousand hospitalizations, and more than thirty two thousand deaths every year.">
            <a:extLst>
              <a:ext uri="{FF2B5EF4-FFF2-40B4-BE49-F238E27FC236}">
                <a16:creationId xmlns:a16="http://schemas.microsoft.com/office/drawing/2014/main" id="{8791D222-86F3-4C06-860A-247B1D8FE338}"/>
              </a:ext>
            </a:extLst>
          </p:cNvPr>
          <p:cNvPicPr>
            <a:picLocks noGrp="1" noChangeAspect="1"/>
          </p:cNvPicPr>
          <p:nvPr>
            <p:ph sz="quarter" idx="10"/>
          </p:nvPr>
        </p:nvPicPr>
        <p:blipFill>
          <a:blip r:embed="rId3">
            <a:alphaModFix/>
          </a:blip>
          <a:stretch>
            <a:fillRect/>
          </a:stretch>
        </p:blipFill>
        <p:spPr>
          <a:xfrm>
            <a:off x="536615" y="1127662"/>
            <a:ext cx="8115854" cy="4481708"/>
          </a:xfrm>
        </p:spPr>
      </p:pic>
      <p:sp>
        <p:nvSpPr>
          <p:cNvPr id="4" name="Content Placeholder 3">
            <a:extLst>
              <a:ext uri="{FF2B5EF4-FFF2-40B4-BE49-F238E27FC236}">
                <a16:creationId xmlns:a16="http://schemas.microsoft.com/office/drawing/2014/main" id="{B6FEEDA4-40DF-4CB5-B172-FE2802AA819F}"/>
              </a:ext>
            </a:extLst>
          </p:cNvPr>
          <p:cNvSpPr>
            <a:spLocks noGrp="1"/>
          </p:cNvSpPr>
          <p:nvPr>
            <p:ph sz="quarter" idx="11"/>
          </p:nvPr>
        </p:nvSpPr>
        <p:spPr>
          <a:xfrm>
            <a:off x="233848" y="5762999"/>
            <a:ext cx="8475948" cy="379757"/>
          </a:xfrm>
        </p:spPr>
        <p:txBody>
          <a:bodyPr/>
          <a:lstStyle/>
          <a:p>
            <a:r>
              <a:rPr lang="en-CA" dirty="0"/>
              <a:t>Data sources: National Vital Statistics System, National Electronic Injury Surveillance System-All Injury Program, and Behavioral Risk Factor Surveillance System.</a:t>
            </a:r>
            <a:endParaRPr lang="en-US" dirty="0"/>
          </a:p>
        </p:txBody>
      </p:sp>
      <p:sp>
        <p:nvSpPr>
          <p:cNvPr id="5" name="Content Placeholder 4">
            <a:extLst>
              <a:ext uri="{FF2B5EF4-FFF2-40B4-BE49-F238E27FC236}">
                <a16:creationId xmlns:a16="http://schemas.microsoft.com/office/drawing/2014/main" id="{6DE16C97-CCDD-45D2-9042-9563077072A9}"/>
              </a:ext>
            </a:extLst>
          </p:cNvPr>
          <p:cNvSpPr>
            <a:spLocks noGrp="1"/>
          </p:cNvSpPr>
          <p:nvPr>
            <p:ph sz="quarter" idx="12"/>
          </p:nvPr>
        </p:nvSpPr>
        <p:spPr>
          <a:xfrm>
            <a:off x="7664113" y="6475026"/>
            <a:ext cx="1053303" cy="242845"/>
          </a:xfrm>
        </p:spPr>
        <p:txBody>
          <a:bodyPr/>
          <a:lstStyle/>
          <a:p>
            <a:r>
              <a:rPr lang="en-CA" sz="700" dirty="0"/>
              <a:t>References: (1,2)</a:t>
            </a:r>
            <a:endParaRPr lang="en-US" sz="700" dirty="0"/>
          </a:p>
        </p:txBody>
      </p:sp>
    </p:spTree>
    <p:extLst>
      <p:ext uri="{BB962C8B-B14F-4D97-AF65-F5344CB8AC3E}">
        <p14:creationId xmlns:p14="http://schemas.microsoft.com/office/powerpoint/2010/main" val="355556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6EE3-8CF8-4E4E-A87F-98382DAF119C}"/>
              </a:ext>
            </a:extLst>
          </p:cNvPr>
          <p:cNvSpPr>
            <a:spLocks noGrp="1"/>
          </p:cNvSpPr>
          <p:nvPr>
            <p:ph type="title"/>
          </p:nvPr>
        </p:nvSpPr>
        <p:spPr/>
        <p:txBody>
          <a:bodyPr/>
          <a:lstStyle/>
          <a:p>
            <a:r>
              <a:rPr lang="en-CA" dirty="0"/>
              <a:t>Consequences of Falls Among Older Adults</a:t>
            </a:r>
            <a:endParaRPr lang="en-US" dirty="0"/>
          </a:p>
        </p:txBody>
      </p:sp>
      <p:sp>
        <p:nvSpPr>
          <p:cNvPr id="3" name="Content Placeholder 2">
            <a:extLst>
              <a:ext uri="{FF2B5EF4-FFF2-40B4-BE49-F238E27FC236}">
                <a16:creationId xmlns:a16="http://schemas.microsoft.com/office/drawing/2014/main" id="{E0CC606B-67AF-47C7-AE46-A9B5CA2C075D}"/>
              </a:ext>
            </a:extLst>
          </p:cNvPr>
          <p:cNvSpPr>
            <a:spLocks noGrp="1"/>
          </p:cNvSpPr>
          <p:nvPr>
            <p:ph sz="quarter" idx="10"/>
          </p:nvPr>
        </p:nvSpPr>
        <p:spPr>
          <a:xfrm>
            <a:off x="1177952" y="1407469"/>
            <a:ext cx="7616825" cy="4137025"/>
          </a:xfrm>
        </p:spPr>
        <p:txBody>
          <a:bodyPr>
            <a:noAutofit/>
          </a:bodyPr>
          <a:lstStyle/>
          <a:p>
            <a:pPr>
              <a:lnSpc>
                <a:spcPct val="100000"/>
              </a:lnSpc>
              <a:spcBef>
                <a:spcPts val="0"/>
              </a:spcBef>
              <a:spcAft>
                <a:spcPts val="7200"/>
              </a:spcAft>
            </a:pPr>
            <a:r>
              <a:rPr lang="en-CA" dirty="0"/>
              <a:t>More than 95% of hip fractures are due to falls</a:t>
            </a:r>
          </a:p>
          <a:p>
            <a:pPr>
              <a:lnSpc>
                <a:spcPct val="100000"/>
              </a:lnSpc>
              <a:spcBef>
                <a:spcPts val="0"/>
              </a:spcBef>
              <a:spcAft>
                <a:spcPts val="7200"/>
              </a:spcAft>
            </a:pPr>
            <a:r>
              <a:rPr lang="en-CA" dirty="0"/>
              <a:t>Falls are the leading cause of traumatic brain injuries</a:t>
            </a:r>
          </a:p>
          <a:p>
            <a:pPr>
              <a:lnSpc>
                <a:spcPct val="100000"/>
              </a:lnSpc>
              <a:spcBef>
                <a:spcPts val="0"/>
              </a:spcBef>
              <a:spcAft>
                <a:spcPts val="7200"/>
              </a:spcAft>
            </a:pPr>
            <a:r>
              <a:rPr lang="en-CA" dirty="0"/>
              <a:t>Falls are fall injuries increase the risk of nursing home placement</a:t>
            </a:r>
          </a:p>
          <a:p>
            <a:pPr>
              <a:lnSpc>
                <a:spcPct val="100000"/>
              </a:lnSpc>
              <a:spcBef>
                <a:spcPts val="0"/>
              </a:spcBef>
              <a:spcAft>
                <a:spcPts val="7200"/>
              </a:spcAft>
            </a:pPr>
            <a:r>
              <a:rPr lang="en-CA" dirty="0"/>
              <a:t>Fall death rates increased about 30% between 2009 and 2018</a:t>
            </a:r>
            <a:endParaRPr lang="en-US" dirty="0"/>
          </a:p>
        </p:txBody>
      </p:sp>
      <p:sp>
        <p:nvSpPr>
          <p:cNvPr id="5" name="Content Placeholder 4">
            <a:extLst>
              <a:ext uri="{FF2B5EF4-FFF2-40B4-BE49-F238E27FC236}">
                <a16:creationId xmlns:a16="http://schemas.microsoft.com/office/drawing/2014/main" id="{FF471058-1ACC-4780-BEB0-CF6815D9AB99}"/>
              </a:ext>
            </a:extLst>
          </p:cNvPr>
          <p:cNvSpPr>
            <a:spLocks noGrp="1"/>
          </p:cNvSpPr>
          <p:nvPr>
            <p:ph sz="quarter" idx="11"/>
          </p:nvPr>
        </p:nvSpPr>
        <p:spPr/>
        <p:txBody>
          <a:bodyPr>
            <a:noAutofit/>
          </a:bodyPr>
          <a:lstStyle/>
          <a:p>
            <a:r>
              <a:rPr lang="en-CA" sz="2000" dirty="0"/>
              <a:t>Falls can lead to devastating outcomes</a:t>
            </a:r>
            <a:endParaRPr lang="en-US" sz="2000" dirty="0"/>
          </a:p>
        </p:txBody>
      </p:sp>
      <p:sp>
        <p:nvSpPr>
          <p:cNvPr id="6" name="Content Placeholder 5">
            <a:extLst>
              <a:ext uri="{FF2B5EF4-FFF2-40B4-BE49-F238E27FC236}">
                <a16:creationId xmlns:a16="http://schemas.microsoft.com/office/drawing/2014/main" id="{1F38A294-BBEC-4801-A928-7C9F4A6E5BA6}"/>
              </a:ext>
            </a:extLst>
          </p:cNvPr>
          <p:cNvSpPr>
            <a:spLocks noGrp="1"/>
          </p:cNvSpPr>
          <p:nvPr>
            <p:ph sz="quarter" idx="12"/>
          </p:nvPr>
        </p:nvSpPr>
        <p:spPr>
          <a:xfrm>
            <a:off x="7663815" y="6480493"/>
            <a:ext cx="1079500" cy="238125"/>
          </a:xfrm>
        </p:spPr>
        <p:txBody>
          <a:bodyPr>
            <a:noAutofit/>
          </a:bodyPr>
          <a:lstStyle/>
          <a:p>
            <a:r>
              <a:rPr lang="en-CA" dirty="0"/>
              <a:t>References: (3-6)</a:t>
            </a:r>
            <a:endParaRPr lang="en-US" dirty="0"/>
          </a:p>
        </p:txBody>
      </p:sp>
    </p:spTree>
    <p:extLst>
      <p:ext uri="{BB962C8B-B14F-4D97-AF65-F5344CB8AC3E}">
        <p14:creationId xmlns:p14="http://schemas.microsoft.com/office/powerpoint/2010/main" val="295669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AD002-8B87-4D12-996D-41502BAAE08E}"/>
              </a:ext>
            </a:extLst>
          </p:cNvPr>
          <p:cNvSpPr>
            <a:spLocks noGrp="1"/>
          </p:cNvSpPr>
          <p:nvPr>
            <p:ph type="title"/>
          </p:nvPr>
        </p:nvSpPr>
        <p:spPr/>
        <p:txBody>
          <a:bodyPr>
            <a:noAutofit/>
          </a:bodyPr>
          <a:lstStyle/>
          <a:p>
            <a:r>
              <a:rPr lang="en-CA" dirty="0"/>
              <a:t>Falls Are Costly</a:t>
            </a:r>
            <a:endParaRPr lang="en-US" dirty="0"/>
          </a:p>
        </p:txBody>
      </p:sp>
      <p:pic>
        <p:nvPicPr>
          <p:cNvPr id="7" name="Content Placeholder 6" descr="A circle graph represents that older adult falls cost the U.S. 50 billion dollars every year. That breaks down to 29 billion dollars in Medicare, 9 billion dollars in Medicaid, and 12 billion dollars in private insurance or out of pockets funds. ">
            <a:extLst>
              <a:ext uri="{FF2B5EF4-FFF2-40B4-BE49-F238E27FC236}">
                <a16:creationId xmlns:a16="http://schemas.microsoft.com/office/drawing/2014/main" id="{FFCD116E-75EF-4572-B583-E65701128096}"/>
              </a:ext>
            </a:extLst>
          </p:cNvPr>
          <p:cNvPicPr>
            <a:picLocks noGrp="1" noChangeAspect="1"/>
          </p:cNvPicPr>
          <p:nvPr>
            <p:ph sz="quarter" idx="10"/>
          </p:nvPr>
        </p:nvPicPr>
        <p:blipFill>
          <a:blip r:embed="rId3">
            <a:alphaModFix/>
          </a:blip>
          <a:stretch>
            <a:fillRect/>
          </a:stretch>
        </p:blipFill>
        <p:spPr>
          <a:xfrm>
            <a:off x="527492" y="995857"/>
            <a:ext cx="7951220" cy="4481708"/>
          </a:xfrm>
        </p:spPr>
      </p:pic>
      <p:sp>
        <p:nvSpPr>
          <p:cNvPr id="4" name="Content Placeholder 3">
            <a:extLst>
              <a:ext uri="{FF2B5EF4-FFF2-40B4-BE49-F238E27FC236}">
                <a16:creationId xmlns:a16="http://schemas.microsoft.com/office/drawing/2014/main" id="{D4558819-0AE2-432A-A5D3-47FFA11DF887}"/>
              </a:ext>
            </a:extLst>
          </p:cNvPr>
          <p:cNvSpPr>
            <a:spLocks noGrp="1"/>
          </p:cNvSpPr>
          <p:nvPr>
            <p:ph sz="quarter" idx="11"/>
          </p:nvPr>
        </p:nvSpPr>
        <p:spPr>
          <a:xfrm>
            <a:off x="246280" y="5707850"/>
            <a:ext cx="7548979" cy="379757"/>
          </a:xfrm>
        </p:spPr>
        <p:txBody>
          <a:bodyPr>
            <a:noAutofit/>
          </a:bodyPr>
          <a:lstStyle/>
          <a:p>
            <a:r>
              <a:rPr lang="en-CA" dirty="0"/>
              <a:t>Florence C., et al. (2018). Medical costs of fatal and nonfatal falls in older adults. </a:t>
            </a:r>
            <a:r>
              <a:rPr lang="en-CA" i="1" dirty="0"/>
              <a:t>Journal of the American Geriatrics Society, 66(4), 693-698.</a:t>
            </a:r>
            <a:endParaRPr lang="en-US" i="1" dirty="0"/>
          </a:p>
        </p:txBody>
      </p:sp>
      <p:sp>
        <p:nvSpPr>
          <p:cNvPr id="5" name="Content Placeholder 4">
            <a:extLst>
              <a:ext uri="{FF2B5EF4-FFF2-40B4-BE49-F238E27FC236}">
                <a16:creationId xmlns:a16="http://schemas.microsoft.com/office/drawing/2014/main" id="{208BA4CA-E747-4685-9D37-E4BA2341358D}"/>
              </a:ext>
            </a:extLst>
          </p:cNvPr>
          <p:cNvSpPr>
            <a:spLocks noGrp="1"/>
          </p:cNvSpPr>
          <p:nvPr>
            <p:ph sz="quarter" idx="12"/>
          </p:nvPr>
        </p:nvSpPr>
        <p:spPr>
          <a:xfrm>
            <a:off x="7668125" y="6473422"/>
            <a:ext cx="1053303" cy="242845"/>
          </a:xfrm>
        </p:spPr>
        <p:txBody>
          <a:bodyPr>
            <a:noAutofit/>
          </a:bodyPr>
          <a:lstStyle/>
          <a:p>
            <a:r>
              <a:rPr lang="en-CA" sz="700" dirty="0"/>
              <a:t>Reference: (7)</a:t>
            </a:r>
            <a:endParaRPr lang="en-US" sz="700" dirty="0"/>
          </a:p>
        </p:txBody>
      </p:sp>
    </p:spTree>
    <p:extLst>
      <p:ext uri="{BB962C8B-B14F-4D97-AF65-F5344CB8AC3E}">
        <p14:creationId xmlns:p14="http://schemas.microsoft.com/office/powerpoint/2010/main" val="378541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8315-007D-42E2-960C-0C481C4AF02B}"/>
              </a:ext>
            </a:extLst>
          </p:cNvPr>
          <p:cNvSpPr>
            <a:spLocks noGrp="1"/>
          </p:cNvSpPr>
          <p:nvPr>
            <p:ph type="title"/>
          </p:nvPr>
        </p:nvSpPr>
        <p:spPr/>
        <p:txBody>
          <a:bodyPr/>
          <a:lstStyle/>
          <a:p>
            <a:r>
              <a:rPr lang="en-CA" dirty="0"/>
              <a:t>Falls Are Costly </a:t>
            </a:r>
            <a:r>
              <a:rPr lang="en-CA" dirty="0">
                <a:solidFill>
                  <a:schemeClr val="accent4"/>
                </a:solidFill>
              </a:rPr>
              <a:t>(Continued)</a:t>
            </a:r>
            <a:endParaRPr lang="en-US" dirty="0">
              <a:solidFill>
                <a:schemeClr val="accent4"/>
              </a:solidFill>
            </a:endParaRPr>
          </a:p>
        </p:txBody>
      </p:sp>
      <p:sp>
        <p:nvSpPr>
          <p:cNvPr id="3" name="Content Placeholder 2">
            <a:extLst>
              <a:ext uri="{FF2B5EF4-FFF2-40B4-BE49-F238E27FC236}">
                <a16:creationId xmlns:a16="http://schemas.microsoft.com/office/drawing/2014/main" id="{91788288-FFDE-4475-9A61-8594AE0DF526}"/>
              </a:ext>
            </a:extLst>
          </p:cNvPr>
          <p:cNvSpPr>
            <a:spLocks noGrp="1"/>
          </p:cNvSpPr>
          <p:nvPr>
            <p:ph sz="quarter" idx="10"/>
          </p:nvPr>
        </p:nvSpPr>
        <p:spPr/>
        <p:txBody>
          <a:bodyPr/>
          <a:lstStyle/>
          <a:p>
            <a:r>
              <a:rPr lang="en-CA" dirty="0"/>
              <a:t>Average hospital visit for a fall costs $30,000</a:t>
            </a:r>
          </a:p>
          <a:p>
            <a:r>
              <a:rPr lang="en-CA" dirty="0"/>
              <a:t>Fall-related injuries are a leading cause of hospital readmission</a:t>
            </a:r>
            <a:endParaRPr lang="en-US" dirty="0"/>
          </a:p>
        </p:txBody>
      </p:sp>
      <p:sp>
        <p:nvSpPr>
          <p:cNvPr id="4" name="Content Placeholder 3">
            <a:extLst>
              <a:ext uri="{FF2B5EF4-FFF2-40B4-BE49-F238E27FC236}">
                <a16:creationId xmlns:a16="http://schemas.microsoft.com/office/drawing/2014/main" id="{7328C0A2-058F-42C7-8AB5-188FAA5CC0BF}"/>
              </a:ext>
            </a:extLst>
          </p:cNvPr>
          <p:cNvSpPr>
            <a:spLocks noGrp="1"/>
          </p:cNvSpPr>
          <p:nvPr>
            <p:ph sz="quarter" idx="11"/>
          </p:nvPr>
        </p:nvSpPr>
        <p:spPr>
          <a:xfrm>
            <a:off x="822325" y="2343150"/>
            <a:ext cx="6927850" cy="357188"/>
          </a:xfrm>
        </p:spPr>
        <p:txBody>
          <a:bodyPr anchor="ctr" anchorCtr="0"/>
          <a:lstStyle/>
          <a:p>
            <a:pPr marL="0" indent="0" algn="ctr">
              <a:buNone/>
            </a:pPr>
            <a:r>
              <a:rPr lang="en-CA" sz="1600" dirty="0"/>
              <a:t>Approximate healthcare spending for falls by type of service</a:t>
            </a:r>
            <a:endParaRPr lang="en-US" sz="1600" dirty="0"/>
          </a:p>
        </p:txBody>
      </p:sp>
      <p:graphicFrame>
        <p:nvGraphicFramePr>
          <p:cNvPr id="8" name="Table 8">
            <a:extLst>
              <a:ext uri="{FF2B5EF4-FFF2-40B4-BE49-F238E27FC236}">
                <a16:creationId xmlns:a16="http://schemas.microsoft.com/office/drawing/2014/main" id="{411E5124-354F-44AE-B6D2-018AF96D13AD}"/>
              </a:ext>
            </a:extLst>
          </p:cNvPr>
          <p:cNvGraphicFramePr>
            <a:graphicFrameLocks noGrp="1"/>
          </p:cNvGraphicFramePr>
          <p:nvPr>
            <p:ph type="tbl" sz="quarter" idx="12"/>
            <p:extLst>
              <p:ext uri="{D42A27DB-BD31-4B8C-83A1-F6EECF244321}">
                <p14:modId xmlns:p14="http://schemas.microsoft.com/office/powerpoint/2010/main" val="1942137440"/>
              </p:ext>
            </p:extLst>
          </p:nvPr>
        </p:nvGraphicFramePr>
        <p:xfrm>
          <a:off x="822325" y="2700337"/>
          <a:ext cx="6927849" cy="3669358"/>
        </p:xfrm>
        <a:graphic>
          <a:graphicData uri="http://schemas.openxmlformats.org/drawingml/2006/table">
            <a:tbl>
              <a:tblPr firstRow="1" bandRow="1">
                <a:tableStyleId>{5C22544A-7EE6-4342-B048-85BDC9FD1C3A}</a:tableStyleId>
              </a:tblPr>
              <a:tblGrid>
                <a:gridCol w="4123055">
                  <a:extLst>
                    <a:ext uri="{9D8B030D-6E8A-4147-A177-3AD203B41FA5}">
                      <a16:colId xmlns:a16="http://schemas.microsoft.com/office/drawing/2014/main" val="4162452627"/>
                    </a:ext>
                  </a:extLst>
                </a:gridCol>
                <a:gridCol w="1424940">
                  <a:extLst>
                    <a:ext uri="{9D8B030D-6E8A-4147-A177-3AD203B41FA5}">
                      <a16:colId xmlns:a16="http://schemas.microsoft.com/office/drawing/2014/main" val="375438242"/>
                    </a:ext>
                  </a:extLst>
                </a:gridCol>
                <a:gridCol w="1379854">
                  <a:extLst>
                    <a:ext uri="{9D8B030D-6E8A-4147-A177-3AD203B41FA5}">
                      <a16:colId xmlns:a16="http://schemas.microsoft.com/office/drawing/2014/main" val="1804541942"/>
                    </a:ext>
                  </a:extLst>
                </a:gridCol>
              </a:tblGrid>
              <a:tr h="721043">
                <a:tc>
                  <a:txBody>
                    <a:bodyPr/>
                    <a:lstStyle/>
                    <a:p>
                      <a:r>
                        <a:rPr lang="en-CA" sz="1600" dirty="0"/>
                        <a:t>Type of service</a:t>
                      </a:r>
                      <a:endParaRPr lang="en-US" sz="1600" dirty="0"/>
                    </a:p>
                  </a:txBody>
                  <a:tcPr anchor="ctr"/>
                </a:tc>
                <a:tc>
                  <a:txBody>
                    <a:bodyPr/>
                    <a:lstStyle/>
                    <a:p>
                      <a:pPr algn="ctr"/>
                      <a:r>
                        <a:rPr lang="en-CA" sz="1600" dirty="0"/>
                        <a:t>Spending due to falls</a:t>
                      </a:r>
                      <a:endParaRPr lang="en-US" sz="1600" dirty="0"/>
                    </a:p>
                  </a:txBody>
                  <a:tcPr anchor="ctr"/>
                </a:tc>
                <a:tc>
                  <a:txBody>
                    <a:bodyPr/>
                    <a:lstStyle/>
                    <a:p>
                      <a:pPr algn="ctr"/>
                      <a:r>
                        <a:rPr lang="en-CA" sz="1600" dirty="0"/>
                        <a:t>Amount spent</a:t>
                      </a:r>
                      <a:endParaRPr lang="en-US" sz="1600" dirty="0"/>
                    </a:p>
                  </a:txBody>
                  <a:tcPr anchor="ctr"/>
                </a:tc>
                <a:extLst>
                  <a:ext uri="{0D108BD9-81ED-4DB2-BD59-A6C34878D82A}">
                    <a16:rowId xmlns:a16="http://schemas.microsoft.com/office/drawing/2014/main" val="3540971618"/>
                  </a:ext>
                </a:extLst>
              </a:tr>
              <a:tr h="589663">
                <a:tc>
                  <a:txBody>
                    <a:bodyPr/>
                    <a:lstStyle/>
                    <a:p>
                      <a:r>
                        <a:rPr lang="en-CA" sz="1600" dirty="0"/>
                        <a:t>Home health services, long-term care facilities, and other medical products</a:t>
                      </a:r>
                      <a:endParaRPr lang="en-US" sz="1600" dirty="0"/>
                    </a:p>
                  </a:txBody>
                  <a:tcPr anchor="ctr"/>
                </a:tc>
                <a:tc>
                  <a:txBody>
                    <a:bodyPr/>
                    <a:lstStyle/>
                    <a:p>
                      <a:pPr algn="ctr"/>
                      <a:r>
                        <a:rPr lang="en-CA" sz="1600" dirty="0"/>
                        <a:t>12%</a:t>
                      </a:r>
                      <a:endParaRPr lang="en-US" sz="1600" dirty="0"/>
                    </a:p>
                  </a:txBody>
                  <a:tcPr anchor="ctr"/>
                </a:tc>
                <a:tc>
                  <a:txBody>
                    <a:bodyPr/>
                    <a:lstStyle/>
                    <a:p>
                      <a:pPr algn="ctr"/>
                      <a:r>
                        <a:rPr lang="en-CA" sz="1600" dirty="0"/>
                        <a:t>$ 29 billion</a:t>
                      </a:r>
                      <a:endParaRPr lang="en-US" sz="1600" dirty="0"/>
                    </a:p>
                  </a:txBody>
                  <a:tcPr anchor="ctr"/>
                </a:tc>
                <a:extLst>
                  <a:ext uri="{0D108BD9-81ED-4DB2-BD59-A6C34878D82A}">
                    <a16:rowId xmlns:a16="http://schemas.microsoft.com/office/drawing/2014/main" val="4262211690"/>
                  </a:ext>
                </a:extLst>
              </a:tr>
              <a:tr h="589663">
                <a:tc>
                  <a:txBody>
                    <a:bodyPr/>
                    <a:lstStyle/>
                    <a:p>
                      <a:r>
                        <a:rPr lang="en-CA" sz="1600" dirty="0"/>
                        <a:t>Physician, other provider</a:t>
                      </a:r>
                      <a:endParaRPr lang="en-US" sz="1600" dirty="0"/>
                    </a:p>
                  </a:txBody>
                  <a:tcPr anchor="ctr"/>
                </a:tc>
                <a:tc>
                  <a:txBody>
                    <a:bodyPr/>
                    <a:lstStyle/>
                    <a:p>
                      <a:pPr algn="ctr"/>
                      <a:r>
                        <a:rPr lang="en-CA" sz="1600" dirty="0"/>
                        <a:t>6%</a:t>
                      </a:r>
                      <a:endParaRPr lang="en-US" sz="1600" dirty="0"/>
                    </a:p>
                  </a:txBody>
                  <a:tcPr anchor="ctr"/>
                </a:tc>
                <a:tc>
                  <a:txBody>
                    <a:bodyPr/>
                    <a:lstStyle/>
                    <a:p>
                      <a:pPr algn="ctr"/>
                      <a:r>
                        <a:rPr lang="en-CA" sz="1600" dirty="0"/>
                        <a:t>$ 11 billion</a:t>
                      </a:r>
                      <a:endParaRPr lang="en-US" sz="1600" dirty="0"/>
                    </a:p>
                  </a:txBody>
                  <a:tcPr anchor="ctr"/>
                </a:tc>
                <a:extLst>
                  <a:ext uri="{0D108BD9-81ED-4DB2-BD59-A6C34878D82A}">
                    <a16:rowId xmlns:a16="http://schemas.microsoft.com/office/drawing/2014/main" val="984650242"/>
                  </a:ext>
                </a:extLst>
              </a:tr>
              <a:tr h="589663">
                <a:tc>
                  <a:txBody>
                    <a:bodyPr/>
                    <a:lstStyle/>
                    <a:p>
                      <a:r>
                        <a:rPr lang="en-CA" sz="1600" dirty="0"/>
                        <a:t>Hospital</a:t>
                      </a:r>
                      <a:endParaRPr lang="en-US" sz="1600" dirty="0"/>
                    </a:p>
                  </a:txBody>
                  <a:tcPr anchor="ctr"/>
                </a:tc>
                <a:tc>
                  <a:txBody>
                    <a:bodyPr/>
                    <a:lstStyle/>
                    <a:p>
                      <a:pPr algn="ctr"/>
                      <a:r>
                        <a:rPr lang="en-CA" sz="1600" dirty="0"/>
                        <a:t>4%</a:t>
                      </a:r>
                      <a:endParaRPr lang="en-US" sz="1600" dirty="0"/>
                    </a:p>
                  </a:txBody>
                  <a:tcPr anchor="ctr"/>
                </a:tc>
                <a:tc>
                  <a:txBody>
                    <a:bodyPr/>
                    <a:lstStyle/>
                    <a:p>
                      <a:pPr algn="ctr"/>
                      <a:r>
                        <a:rPr lang="en-CA" sz="1600" dirty="0"/>
                        <a:t>$ 13 billion</a:t>
                      </a:r>
                      <a:endParaRPr lang="en-US" sz="1600" dirty="0"/>
                    </a:p>
                  </a:txBody>
                  <a:tcPr anchor="ctr"/>
                </a:tc>
                <a:extLst>
                  <a:ext uri="{0D108BD9-81ED-4DB2-BD59-A6C34878D82A}">
                    <a16:rowId xmlns:a16="http://schemas.microsoft.com/office/drawing/2014/main" val="627651548"/>
                  </a:ext>
                </a:extLst>
              </a:tr>
              <a:tr h="589663">
                <a:tc>
                  <a:txBody>
                    <a:bodyPr/>
                    <a:lstStyle/>
                    <a:p>
                      <a:r>
                        <a:rPr lang="en-CA" sz="1600" dirty="0"/>
                        <a:t>Prescription drugs</a:t>
                      </a:r>
                      <a:endParaRPr lang="en-US" sz="1600" dirty="0"/>
                    </a:p>
                  </a:txBody>
                  <a:tcPr anchor="ctr"/>
                </a:tc>
                <a:tc>
                  <a:txBody>
                    <a:bodyPr/>
                    <a:lstStyle/>
                    <a:p>
                      <a:pPr algn="ctr"/>
                      <a:r>
                        <a:rPr lang="en-CA" sz="1600" dirty="0"/>
                        <a:t>2%</a:t>
                      </a:r>
                      <a:endParaRPr lang="en-US" sz="1600" dirty="0"/>
                    </a:p>
                  </a:txBody>
                  <a:tcPr anchor="ctr"/>
                </a:tc>
                <a:tc>
                  <a:txBody>
                    <a:bodyPr/>
                    <a:lstStyle/>
                    <a:p>
                      <a:pPr algn="ctr"/>
                      <a:r>
                        <a:rPr lang="en-CA" sz="1600" dirty="0"/>
                        <a:t>$ 2 billion</a:t>
                      </a:r>
                      <a:endParaRPr lang="en-US" sz="1600" dirty="0"/>
                    </a:p>
                  </a:txBody>
                  <a:tcPr anchor="ctr"/>
                </a:tc>
                <a:extLst>
                  <a:ext uri="{0D108BD9-81ED-4DB2-BD59-A6C34878D82A}">
                    <a16:rowId xmlns:a16="http://schemas.microsoft.com/office/drawing/2014/main" val="3851145686"/>
                  </a:ext>
                </a:extLst>
              </a:tr>
              <a:tr h="589663">
                <a:tc>
                  <a:txBody>
                    <a:bodyPr/>
                    <a:lstStyle/>
                    <a:p>
                      <a:r>
                        <a:rPr lang="en-CA" sz="1600" dirty="0"/>
                        <a:t>Dental</a:t>
                      </a:r>
                      <a:endParaRPr lang="en-US" sz="1600" dirty="0"/>
                    </a:p>
                  </a:txBody>
                  <a:tcPr anchor="ctr"/>
                </a:tc>
                <a:tc>
                  <a:txBody>
                    <a:bodyPr/>
                    <a:lstStyle/>
                    <a:p>
                      <a:pPr algn="ctr"/>
                      <a:r>
                        <a:rPr lang="en-CA" sz="1600" dirty="0"/>
                        <a:t>2%</a:t>
                      </a:r>
                      <a:endParaRPr lang="en-US" sz="1600" dirty="0"/>
                    </a:p>
                  </a:txBody>
                  <a:tcPr anchor="ctr"/>
                </a:tc>
                <a:tc>
                  <a:txBody>
                    <a:bodyPr/>
                    <a:lstStyle/>
                    <a:p>
                      <a:pPr algn="ctr"/>
                      <a:r>
                        <a:rPr lang="en-CA" sz="1600" dirty="0"/>
                        <a:t>$ 0.4 billion</a:t>
                      </a:r>
                      <a:endParaRPr lang="en-US" sz="1600" dirty="0"/>
                    </a:p>
                  </a:txBody>
                  <a:tcPr anchor="ctr"/>
                </a:tc>
                <a:extLst>
                  <a:ext uri="{0D108BD9-81ED-4DB2-BD59-A6C34878D82A}">
                    <a16:rowId xmlns:a16="http://schemas.microsoft.com/office/drawing/2014/main" val="938707585"/>
                  </a:ext>
                </a:extLst>
              </a:tr>
            </a:tbl>
          </a:graphicData>
        </a:graphic>
      </p:graphicFrame>
      <p:sp>
        <p:nvSpPr>
          <p:cNvPr id="6" name="Content Placeholder 5">
            <a:extLst>
              <a:ext uri="{FF2B5EF4-FFF2-40B4-BE49-F238E27FC236}">
                <a16:creationId xmlns:a16="http://schemas.microsoft.com/office/drawing/2014/main" id="{342E723F-1E2F-4761-BBAF-A8C790283E16}"/>
              </a:ext>
            </a:extLst>
          </p:cNvPr>
          <p:cNvSpPr>
            <a:spLocks noGrp="1"/>
          </p:cNvSpPr>
          <p:nvPr>
            <p:ph sz="quarter" idx="13"/>
          </p:nvPr>
        </p:nvSpPr>
        <p:spPr>
          <a:xfrm>
            <a:off x="7665302" y="6480485"/>
            <a:ext cx="1021498" cy="244475"/>
          </a:xfrm>
        </p:spPr>
        <p:txBody>
          <a:bodyPr/>
          <a:lstStyle/>
          <a:p>
            <a:r>
              <a:rPr lang="en-CA" dirty="0"/>
              <a:t>References: (7-10)</a:t>
            </a:r>
            <a:endParaRPr lang="en-US" dirty="0"/>
          </a:p>
        </p:txBody>
      </p:sp>
    </p:spTree>
    <p:extLst>
      <p:ext uri="{BB962C8B-B14F-4D97-AF65-F5344CB8AC3E}">
        <p14:creationId xmlns:p14="http://schemas.microsoft.com/office/powerpoint/2010/main" val="163814681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18605F"/>
      </a:accent1>
      <a:accent2>
        <a:srgbClr val="62AE42"/>
      </a:accent2>
      <a:accent3>
        <a:srgbClr val="1AB9E8"/>
      </a:accent3>
      <a:accent4>
        <a:srgbClr val="2164A8"/>
      </a:accent4>
      <a:accent5>
        <a:srgbClr val="B8B8B8"/>
      </a:accent5>
      <a:accent6>
        <a:srgbClr val="F68E57"/>
      </a:accent6>
      <a:hlink>
        <a:srgbClr val="2164A8"/>
      </a:hlink>
      <a:folHlink>
        <a:srgbClr val="1AB9E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AB69B27F8ADF4F8ADDF94EB421FC25" ma:contentTypeVersion="14" ma:contentTypeDescription="Create a new document." ma:contentTypeScope="" ma:versionID="6d7a6b8ade8d748c654e0e02466cb1c6">
  <xsd:schema xmlns:xsd="http://www.w3.org/2001/XMLSchema" xmlns:xs="http://www.w3.org/2001/XMLSchema" xmlns:p="http://schemas.microsoft.com/office/2006/metadata/properties" xmlns:ns1="http://schemas.microsoft.com/sharepoint/v3" xmlns:ns3="2bcba8e5-f2ac-4ae6-9ab6-15ec63b77eb2" xmlns:ns4="2df172ae-0a2a-4634-8ad7-83f9b02fa473" targetNamespace="http://schemas.microsoft.com/office/2006/metadata/properties" ma:root="true" ma:fieldsID="a54ab21ff67e6de7f94cfc901260eb21" ns1:_="" ns3:_="" ns4:_="">
    <xsd:import namespace="http://schemas.microsoft.com/sharepoint/v3"/>
    <xsd:import namespace="2bcba8e5-f2ac-4ae6-9ab6-15ec63b77eb2"/>
    <xsd:import namespace="2df172ae-0a2a-4634-8ad7-83f9b02fa47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cba8e5-f2ac-4ae6-9ab6-15ec63b77e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172ae-0a2a-4634-8ad7-83f9b02fa4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048854-4E33-4A14-8A1E-FBAECA1C9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cba8e5-f2ac-4ae6-9ab6-15ec63b77eb2"/>
    <ds:schemaRef ds:uri="2df172ae-0a2a-4634-8ad7-83f9b02fa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7CA87D-19A7-432F-8C1B-65E0371E1887}">
  <ds:schemaRefs>
    <ds:schemaRef ds:uri="http://www.w3.org/XML/1998/namespace"/>
    <ds:schemaRef ds:uri="http://purl.org/dc/terms/"/>
    <ds:schemaRef ds:uri="http://schemas.microsoft.com/office/infopath/2007/PartnerControls"/>
    <ds:schemaRef ds:uri="http://schemas.microsoft.com/office/2006/documentManagement/types"/>
    <ds:schemaRef ds:uri="2df172ae-0a2a-4634-8ad7-83f9b02fa473"/>
    <ds:schemaRef ds:uri="http://schemas.microsoft.com/sharepoint/v3"/>
    <ds:schemaRef ds:uri="http://schemas.microsoft.com/office/2006/metadata/properties"/>
    <ds:schemaRef ds:uri="http://purl.org/dc/elements/1.1/"/>
    <ds:schemaRef ds:uri="http://schemas.openxmlformats.org/package/2006/metadata/core-properties"/>
    <ds:schemaRef ds:uri="2bcba8e5-f2ac-4ae6-9ab6-15ec63b77eb2"/>
    <ds:schemaRef ds:uri="http://purl.org/dc/dcmitype/"/>
  </ds:schemaRefs>
</ds:datastoreItem>
</file>

<file path=customXml/itemProps3.xml><?xml version="1.0" encoding="utf-8"?>
<ds:datastoreItem xmlns:ds="http://schemas.openxmlformats.org/officeDocument/2006/customXml" ds:itemID="{F8DBDD9D-2ABC-4775-9E27-B57CD76601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24609</TotalTime>
  <Words>3033</Words>
  <Application>Microsoft Office PowerPoint</Application>
  <PresentationFormat>On-screen Show (4:3)</PresentationFormat>
  <Paragraphs>218</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Calibri Light</vt:lpstr>
      <vt:lpstr>Courier New</vt:lpstr>
      <vt:lpstr>Office Theme</vt:lpstr>
      <vt:lpstr>Custom Design</vt:lpstr>
      <vt:lpstr>Building Clinical Strategies to STEADI Your Older Patients </vt:lpstr>
      <vt:lpstr>How to Use These Slides</vt:lpstr>
      <vt:lpstr>Presentation Overview</vt:lpstr>
      <vt:lpstr>Your Thoughts and Experiences with Falls</vt:lpstr>
      <vt:lpstr>Leading Causes of Death</vt:lpstr>
      <vt:lpstr>Falls Are Common</vt:lpstr>
      <vt:lpstr>Consequences of Falls Among Older Adults</vt:lpstr>
      <vt:lpstr>Falls Are Costly</vt:lpstr>
      <vt:lpstr>Falls Are Costly (Continued)</vt:lpstr>
      <vt:lpstr>Falls are a Growing Burden</vt:lpstr>
      <vt:lpstr>Falls Are Preventable</vt:lpstr>
      <vt:lpstr>Benefits of a STEADI-based Fall Prevention Program</vt:lpstr>
      <vt:lpstr>STEADI Tools &amp; Resources: Providers</vt:lpstr>
      <vt:lpstr>STEADI Tools &amp; Resources: Patients and Caregivers</vt:lpstr>
      <vt:lpstr>STEADI Implementation in 12 Steps</vt:lpstr>
      <vt:lpstr>STEADI Implementation in 12 Steps (Continued)</vt:lpstr>
      <vt:lpstr>Successful Implementations</vt:lpstr>
      <vt:lpstr>Our Fall Prevention Goals</vt:lpstr>
      <vt:lpstr>Resources</vt:lpstr>
      <vt:lpstr>References</vt:lpstr>
      <vt:lpstr>References (Continued)</vt:lpstr>
      <vt:lpstr>References (Continued 2)</vt:lpstr>
      <vt:lpstr>References (Continued 3)</vt:lpstr>
      <vt:lpstr>References (Continued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Clinical Strategies to STEADI Your Older Patients </dc:title>
  <dc:subject>Building Clinical Strategies to STEADI Your Older Patients </dc:subject>
  <dc:creator>Centers for Disease Control and Prevention</dc:creator>
  <cp:keywords>CDC, Building, Clinicial, Strategies, STEADI, Older, Patients, Outcomes, Metrics, Injury, Falling, Falls</cp:keywords>
  <cp:lastModifiedBy>Bruner, Erin (CDC/DDNID/NCIPC/DIP)</cp:lastModifiedBy>
  <cp:revision>973</cp:revision>
  <cp:lastPrinted>2020-02-03T15:04:13Z</cp:lastPrinted>
  <dcterms:created xsi:type="dcterms:W3CDTF">2018-06-06T14:05:27Z</dcterms:created>
  <dcterms:modified xsi:type="dcterms:W3CDTF">2020-09-16T15:43:10Z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0x01010003AB69B27F8ADF4F8ADDF94EB421FC25</vt:lpwstr>
  </property>
</Properties>
</file>