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1"/>
  </p:notesMasterIdLst>
  <p:sldIdLst>
    <p:sldId id="257" r:id="rId2"/>
    <p:sldId id="332" r:id="rId3"/>
    <p:sldId id="333" r:id="rId4"/>
    <p:sldId id="305" r:id="rId5"/>
    <p:sldId id="306" r:id="rId6"/>
    <p:sldId id="334" r:id="rId7"/>
    <p:sldId id="308" r:id="rId8"/>
    <p:sldId id="335" r:id="rId9"/>
    <p:sldId id="310" r:id="rId10"/>
    <p:sldId id="311" r:id="rId11"/>
    <p:sldId id="312" r:id="rId12"/>
    <p:sldId id="313" r:id="rId13"/>
    <p:sldId id="314" r:id="rId14"/>
    <p:sldId id="315" r:id="rId15"/>
    <p:sldId id="316" r:id="rId16"/>
    <p:sldId id="317" r:id="rId17"/>
    <p:sldId id="336" r:id="rId18"/>
    <p:sldId id="318" r:id="rId19"/>
    <p:sldId id="274"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4080">
          <p15:clr>
            <a:srgbClr val="A4A3A4"/>
          </p15:clr>
        </p15:guide>
        <p15:guide id="3" orient="horz" pos="768">
          <p15:clr>
            <a:srgbClr val="A4A3A4"/>
          </p15:clr>
        </p15:guide>
        <p15:guide id="4" orient="horz" pos="3696">
          <p15:clr>
            <a:srgbClr val="A4A3A4"/>
          </p15:clr>
        </p15:guide>
        <p15:guide id="5" pos="2880">
          <p15:clr>
            <a:srgbClr val="A4A3A4"/>
          </p15:clr>
        </p15:guide>
        <p15:guide id="6" pos="225">
          <p15:clr>
            <a:srgbClr val="A4A3A4"/>
          </p15:clr>
        </p15:guide>
        <p15:guide id="7" pos="5533">
          <p15:clr>
            <a:srgbClr val="A4A3A4"/>
          </p15:clr>
        </p15:guide>
        <p15:guide id="8" pos="1104">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roy, Zanie C. (CDC/DDNID/NCCDPHP/DPH)" initials="LZC(" lastIdx="10" clrIdx="0">
    <p:extLst>
      <p:ext uri="{19B8F6BF-5375-455C-9EA6-DF929625EA0E}">
        <p15:presenceInfo xmlns:p15="http://schemas.microsoft.com/office/powerpoint/2012/main" userId="S::ezv6@cdc.gov::eae53276-3329-42c1-bd92-9d0ea324a7b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A1F3C"/>
    <a:srgbClr val="841C5D"/>
    <a:srgbClr val="FFFFFF"/>
    <a:srgbClr val="081A36"/>
    <a:srgbClr val="6B2059"/>
    <a:srgbClr val="D91764"/>
    <a:srgbClr val="2888C9"/>
    <a:srgbClr val="041A6B"/>
    <a:srgbClr val="ACB1F5"/>
    <a:srgbClr val="9A32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718" autoAdjust="0"/>
    <p:restoredTop sz="89939" autoAdjust="0"/>
  </p:normalViewPr>
  <p:slideViewPr>
    <p:cSldViewPr showGuides="1">
      <p:cViewPr varScale="1">
        <p:scale>
          <a:sx n="99" d="100"/>
          <a:sy n="99" d="100"/>
        </p:scale>
        <p:origin x="1710" y="78"/>
      </p:cViewPr>
      <p:guideLst>
        <p:guide orient="horz" pos="2160"/>
        <p:guide orient="horz" pos="4080"/>
        <p:guide orient="horz" pos="768"/>
        <p:guide orient="horz" pos="3696"/>
        <p:guide pos="2880"/>
        <p:guide pos="225"/>
        <p:guide pos="5533"/>
        <p:guide pos="1104"/>
      </p:guideLst>
    </p:cSldViewPr>
  </p:slideViewPr>
  <p:outlineViewPr>
    <p:cViewPr>
      <p:scale>
        <a:sx n="33" d="100"/>
        <a:sy n="33" d="100"/>
      </p:scale>
      <p:origin x="0" y="0"/>
    </p:cViewPr>
  </p:outlineViewPr>
  <p:notesTextViewPr>
    <p:cViewPr>
      <p:scale>
        <a:sx n="1" d="1"/>
        <a:sy n="1" d="1"/>
      </p:scale>
      <p:origin x="0" y="0"/>
    </p:cViewPr>
  </p:notesTextViewPr>
  <p:sorterViewPr>
    <p:cViewPr>
      <p:scale>
        <a:sx n="129" d="100"/>
        <a:sy n="129" d="100"/>
      </p:scale>
      <p:origin x="0" y="-6301"/>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62B84D-CC64-4FB7-8097-F1AF35004F03}" type="datetimeFigureOut">
              <a:rPr lang="en-US" smtClean="0"/>
              <a:t>6/8/2020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345ADC-3C0F-4EE9-9FC1-9746E5EFB320}" type="slidenum">
              <a:rPr lang="en-US" smtClean="0"/>
              <a:t>‹#›</a:t>
            </a:fld>
            <a:endParaRPr lang="en-US"/>
          </a:p>
        </p:txBody>
      </p:sp>
    </p:spTree>
    <p:extLst>
      <p:ext uri="{BB962C8B-B14F-4D97-AF65-F5344CB8AC3E}">
        <p14:creationId xmlns:p14="http://schemas.microsoft.com/office/powerpoint/2010/main" val="38355675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Notes to Facilitator: Introduce</a:t>
            </a:r>
            <a:r>
              <a:rPr lang="en-US" i="1" baseline="0" dirty="0"/>
              <a:t> yourself. Take the opportunity to get to know your audience. If the group is small, perhaps each participant can introduce themselves and describe their role in schools. Larger groups might be prompted by a show of hands to identify their roles, or take a moment to introduce themselves to the participants around them. Another idea is to have participants write down one question they have about food allergies on a piece of paper.  At the end of the presentation, you can ask for participants to share questions that were not answered during the presentation. </a:t>
            </a:r>
            <a:endParaRPr lang="en-US" i="1" dirty="0"/>
          </a:p>
        </p:txBody>
      </p:sp>
      <p:sp>
        <p:nvSpPr>
          <p:cNvPr id="4" name="Slide Number Placeholder 3"/>
          <p:cNvSpPr>
            <a:spLocks noGrp="1"/>
          </p:cNvSpPr>
          <p:nvPr>
            <p:ph type="sldNum" sz="quarter" idx="10"/>
          </p:nvPr>
        </p:nvSpPr>
        <p:spPr/>
        <p:txBody>
          <a:bodyPr/>
          <a:lstStyle/>
          <a:p>
            <a:fld id="{45BEA3B1-32FB-4C85-B82B-B8B523343A40}" type="slidenum">
              <a:rPr lang="en-US" smtClean="0"/>
              <a:t>1</a:t>
            </a:fld>
            <a:endParaRPr lang="en-US" dirty="0"/>
          </a:p>
        </p:txBody>
      </p:sp>
    </p:spTree>
    <p:extLst>
      <p:ext uri="{BB962C8B-B14F-4D97-AF65-F5344CB8AC3E}">
        <p14:creationId xmlns:p14="http://schemas.microsoft.com/office/powerpoint/2010/main" val="7852215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b="1" dirty="0">
                <a:latin typeface="+mn-lt"/>
                <a:cs typeface="Arial" pitchFamily="34" charset="0"/>
              </a:rPr>
              <a:t>NARRATIVE</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b="1" dirty="0">
              <a:latin typeface="+mn-lt"/>
              <a:cs typeface="Arial" pitchFamily="34" charset="0"/>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a:t>If you suspect an allergic reaction or</a:t>
            </a:r>
            <a:r>
              <a:rPr lang="en-US" baseline="0" dirty="0"/>
              <a:t> </a:t>
            </a:r>
            <a:r>
              <a:rPr lang="en-US" dirty="0"/>
              <a:t>anaphylaxis:</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Activate the student’s Food Allergy Management and Prevention Plan.</a:t>
            </a: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Be ready to administer an epinephrine auto-injector if you are</a:t>
            </a:r>
            <a:r>
              <a:rPr lang="en-US" baseline="0" dirty="0"/>
              <a:t> </a:t>
            </a:r>
            <a:r>
              <a:rPr lang="en-US" dirty="0"/>
              <a:t>delegated and trained to do so. </a:t>
            </a: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Call 911 or the emergency medical system immediately.</a:t>
            </a:r>
            <a:r>
              <a:rPr lang="en-US" baseline="0" dirty="0"/>
              <a:t> </a:t>
            </a:r>
            <a:r>
              <a:rPr lang="en-US" dirty="0"/>
              <a:t>All students with anaphylaxis must be monitored closely and evaluated as soon as possible in an emergency care setting.</a:t>
            </a:r>
          </a:p>
          <a:p>
            <a:pPr marL="171450"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19345ADC-3C0F-4EE9-9FC1-9746E5EFB320}" type="slidenum">
              <a:rPr lang="en-US" smtClean="0"/>
              <a:t>10</a:t>
            </a:fld>
            <a:endParaRPr lang="en-US"/>
          </a:p>
        </p:txBody>
      </p:sp>
    </p:spTree>
    <p:extLst>
      <p:ext uri="{BB962C8B-B14F-4D97-AF65-F5344CB8AC3E}">
        <p14:creationId xmlns:p14="http://schemas.microsoft.com/office/powerpoint/2010/main" val="16218366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latin typeface="+mn-lt"/>
                <a:cs typeface="Arial" pitchFamily="34" charset="0"/>
              </a:rPr>
              <a:t>NARRATIVE</a:t>
            </a:r>
          </a:p>
          <a:p>
            <a:endParaRPr lang="en-US" dirty="0"/>
          </a:p>
          <a:p>
            <a:r>
              <a:rPr lang="en-US" baseline="0" dirty="0"/>
              <a:t>There are many things that you can do to help manage food allergies in your classroom and school.  </a:t>
            </a:r>
          </a:p>
          <a:p>
            <a:endParaRPr lang="en-US" baseline="0" dirty="0"/>
          </a:p>
          <a:p>
            <a:pPr marL="171450" indent="-171450">
              <a:buFont typeface="Arial" panose="020B0604020202020204" pitchFamily="34" charset="0"/>
              <a:buChar char="•"/>
            </a:pPr>
            <a:r>
              <a:rPr lang="en-US" baseline="0" dirty="0"/>
              <a:t>First of all, know which students in your classes have food allergies and keep student emergency care plans in an easy to reach and secure location.  </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baseline="0" dirty="0"/>
              <a:t>For students who travel to more than one teacher, this may mean keeping a copy of the emergency plan in each classroom where the student spends time.  </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baseline="0" dirty="0"/>
              <a:t>Also, take responsibility to share information and responsibilities with other school staff, including substitute teachers and staff who work regularly in the classroom. At the same time, it is very important to respect the privacy of each student and only share information on a “need to know” basis. It is always wise to gain parental consent prior to sharing confidential information.  </a:t>
            </a:r>
          </a:p>
          <a:p>
            <a:endParaRPr lang="en-US" dirty="0"/>
          </a:p>
        </p:txBody>
      </p:sp>
      <p:sp>
        <p:nvSpPr>
          <p:cNvPr id="4" name="Slide Number Placeholder 3"/>
          <p:cNvSpPr>
            <a:spLocks noGrp="1"/>
          </p:cNvSpPr>
          <p:nvPr>
            <p:ph type="sldNum" sz="quarter" idx="10"/>
          </p:nvPr>
        </p:nvSpPr>
        <p:spPr/>
        <p:txBody>
          <a:bodyPr/>
          <a:lstStyle/>
          <a:p>
            <a:fld id="{19345ADC-3C0F-4EE9-9FC1-9746E5EFB320}" type="slidenum">
              <a:rPr lang="en-US" smtClean="0"/>
              <a:t>11</a:t>
            </a:fld>
            <a:endParaRPr lang="en-US"/>
          </a:p>
        </p:txBody>
      </p:sp>
    </p:spTree>
    <p:extLst>
      <p:ext uri="{BB962C8B-B14F-4D97-AF65-F5344CB8AC3E}">
        <p14:creationId xmlns:p14="http://schemas.microsoft.com/office/powerpoint/2010/main" val="34349519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latin typeface="+mn-lt"/>
                <a:cs typeface="Arial" pitchFamily="34" charset="0"/>
              </a:rPr>
              <a:t>NARRATIVE</a:t>
            </a:r>
          </a:p>
          <a:p>
            <a:endParaRPr lang="en-US" dirty="0"/>
          </a:p>
          <a:p>
            <a:r>
              <a:rPr lang="en-US" baseline="0" dirty="0"/>
              <a:t>Prevention is the primary goal of managing food allergies in school and there are several important steps that teachers and other educators can take to help prevent food allergy emergencies.</a:t>
            </a:r>
          </a:p>
          <a:p>
            <a:endParaRPr lang="en-US" baseline="0" dirty="0"/>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Making classroom modifications to ensure that all students can participate fully in class is one such strategy. This can include cleaning surfaces, getting rid of nonfood materials that contain food allergens (for example, clay and paste), and preventing cross contact of allergens when meals or snacks are served in the classroom. Cross contact occurs when someone comes in contact with a surface or object that is contaminated with an allergen.  </a:t>
            </a: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Avoiding the use of allergens in activities that you plan including arts and crafts, counting, science projects, parties, holidays and celebrations, and cooking can go a long way to creating a safe classroom environment for students with food allergies. </a:t>
            </a:r>
            <a:r>
              <a:rPr lang="en-US" dirty="0"/>
              <a:t>Ideas for nonfood items for celebrations</a:t>
            </a:r>
            <a:r>
              <a:rPr lang="en-US" baseline="0" dirty="0"/>
              <a:t>,</a:t>
            </a:r>
            <a:r>
              <a:rPr lang="en-US" dirty="0"/>
              <a:t> rewards or incentives, can include providing special privileges, extra recess, and small non-food prizes. </a:t>
            </a:r>
            <a:r>
              <a:rPr lang="en-US" baseline="0" dirty="0"/>
              <a:t>A resource with ideas for celebrating without food can be found at the end of this presentation.</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baseline="0" dirty="0"/>
              <a:t>If you cannot avoid using a food or known allergen in the classroom, </a:t>
            </a:r>
            <a:r>
              <a:rPr lang="en-US" u="sng" baseline="0" dirty="0"/>
              <a:t>always</a:t>
            </a:r>
            <a:r>
              <a:rPr lang="en-US" baseline="0" dirty="0"/>
              <a:t> inform parents and the school nurse and administrator prior to these activities. </a:t>
            </a:r>
          </a:p>
          <a:p>
            <a:pPr marL="171450" indent="-171450">
              <a:buFont typeface="Arial" panose="020B0604020202020204" pitchFamily="34" charset="0"/>
              <a:buChar char="•"/>
            </a:pPr>
            <a:endParaRPr lang="en-US" baseline="0" dirty="0"/>
          </a:p>
          <a:p>
            <a:endParaRPr lang="en-US" dirty="0"/>
          </a:p>
        </p:txBody>
      </p:sp>
      <p:sp>
        <p:nvSpPr>
          <p:cNvPr id="4" name="Slide Number Placeholder 3"/>
          <p:cNvSpPr>
            <a:spLocks noGrp="1"/>
          </p:cNvSpPr>
          <p:nvPr>
            <p:ph type="sldNum" sz="quarter" idx="10"/>
          </p:nvPr>
        </p:nvSpPr>
        <p:spPr/>
        <p:txBody>
          <a:bodyPr/>
          <a:lstStyle/>
          <a:p>
            <a:fld id="{19345ADC-3C0F-4EE9-9FC1-9746E5EFB320}" type="slidenum">
              <a:rPr lang="en-US" smtClean="0"/>
              <a:t>12</a:t>
            </a:fld>
            <a:endParaRPr lang="en-US"/>
          </a:p>
        </p:txBody>
      </p:sp>
    </p:spTree>
    <p:extLst>
      <p:ext uri="{BB962C8B-B14F-4D97-AF65-F5344CB8AC3E}">
        <p14:creationId xmlns:p14="http://schemas.microsoft.com/office/powerpoint/2010/main" val="25899774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latin typeface="+mn-lt"/>
                <a:cs typeface="Arial" pitchFamily="34" charset="0"/>
              </a:rPr>
              <a:t>NARRATIVE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a:latin typeface="+mn-lt"/>
              <a:cs typeface="Arial" pitchFamily="34" charset="0"/>
            </a:endParaRPr>
          </a:p>
          <a:p>
            <a:pPr marL="171450" indent="-171450">
              <a:buFont typeface="Arial" panose="020B0604020202020204" pitchFamily="34" charset="0"/>
              <a:buChar char="•"/>
            </a:pPr>
            <a:r>
              <a:rPr lang="en-US" dirty="0"/>
              <a:t>Creating</a:t>
            </a:r>
            <a:r>
              <a:rPr lang="en-US" baseline="0" dirty="0"/>
              <a:t> and maintaining a healthy and safe classroom also means following and enforcing your school district’s rules and practices for dealing with food allergies.  </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baseline="0" dirty="0"/>
              <a:t>You should take the responsibility also for communicating these rules with students and parents.  </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baseline="0" dirty="0"/>
              <a:t>Teachers are also in an ideal position to work with individual students to help them learn to manage their own food allergies. You can ensure that each student with a food allergy is aware of their allergy and how to avoid the allergen. You also can partner with other school professionals including school nurses and mental health professionals to provide the supports necessary for students with food allergies.  </a:t>
            </a:r>
          </a:p>
          <a:p>
            <a:pPr marL="171450" indent="-171450">
              <a:buFont typeface="Arial" panose="020B0604020202020204" pitchFamily="34" charset="0"/>
              <a:buChar char="•"/>
            </a:pPr>
            <a:endParaRPr lang="en-US"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Another action you can take is to work with parents, school administrators, and other school staff to prevent bullying and discrimination against students with food allergies. Teachers can be great role models by respecting the needs of all students and encouraging supportive and positive interactions between students. All incidents of bullying should be reported to parents and the school administrator.</a:t>
            </a:r>
            <a:r>
              <a:rPr lang="en-US" baseline="30000" dirty="0"/>
              <a:t>8,9</a:t>
            </a:r>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19345ADC-3C0F-4EE9-9FC1-9746E5EFB320}" type="slidenum">
              <a:rPr lang="en-US" smtClean="0"/>
              <a:t>13</a:t>
            </a:fld>
            <a:endParaRPr lang="en-US"/>
          </a:p>
        </p:txBody>
      </p:sp>
    </p:spTree>
    <p:extLst>
      <p:ext uri="{BB962C8B-B14F-4D97-AF65-F5344CB8AC3E}">
        <p14:creationId xmlns:p14="http://schemas.microsoft.com/office/powerpoint/2010/main" val="21762981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latin typeface="+mn-lt"/>
                <a:cs typeface="Arial" pitchFamily="34" charset="0"/>
              </a:rPr>
              <a:t>NARRATIVE</a:t>
            </a:r>
          </a:p>
          <a:p>
            <a:endParaRPr lang="en-US" dirty="0"/>
          </a:p>
          <a:p>
            <a:r>
              <a:rPr lang="en-US" baseline="0" dirty="0"/>
              <a:t>Ensuring safe eating environments for students can also be accomplished by providing supervision in the cafeteria, when meals or snacks are served in the classroom, on field trips, and during extracurricular activities. Be aware of the allergen content of any food that you prepare for or serve to students. This may require carefully reading all food labels.</a:t>
            </a:r>
          </a:p>
          <a:p>
            <a:endParaRPr lang="en-US" baseline="0" dirty="0"/>
          </a:p>
          <a:p>
            <a:r>
              <a:rPr lang="en-US" baseline="0" dirty="0"/>
              <a:t>Always enforce hand washing before and after eating. Clean surfaces to prevent cross-contact of allergens and do not allow students to trade or share food.  </a:t>
            </a:r>
          </a:p>
          <a:p>
            <a:endParaRPr lang="en-US" baseline="0" dirty="0"/>
          </a:p>
          <a:p>
            <a:r>
              <a:rPr lang="en-US" baseline="0" dirty="0"/>
              <a:t>Let’s take a moment to discuss the importance of carefully preparing for field trips</a:t>
            </a:r>
            <a:endParaRPr lang="en-US" dirty="0"/>
          </a:p>
        </p:txBody>
      </p:sp>
      <p:sp>
        <p:nvSpPr>
          <p:cNvPr id="4" name="Slide Number Placeholder 3"/>
          <p:cNvSpPr>
            <a:spLocks noGrp="1"/>
          </p:cNvSpPr>
          <p:nvPr>
            <p:ph type="sldNum" sz="quarter" idx="10"/>
          </p:nvPr>
        </p:nvSpPr>
        <p:spPr/>
        <p:txBody>
          <a:bodyPr/>
          <a:lstStyle/>
          <a:p>
            <a:fld id="{19345ADC-3C0F-4EE9-9FC1-9746E5EFB320}" type="slidenum">
              <a:rPr lang="en-US" smtClean="0"/>
              <a:t>14</a:t>
            </a:fld>
            <a:endParaRPr lang="en-US"/>
          </a:p>
        </p:txBody>
      </p:sp>
    </p:spTree>
    <p:extLst>
      <p:ext uri="{BB962C8B-B14F-4D97-AF65-F5344CB8AC3E}">
        <p14:creationId xmlns:p14="http://schemas.microsoft.com/office/powerpoint/2010/main" val="15930658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latin typeface="+mn-lt"/>
                <a:cs typeface="Arial" pitchFamily="34" charset="0"/>
              </a:rPr>
              <a:t>NARRATIVE</a:t>
            </a:r>
          </a:p>
          <a:p>
            <a:endParaRPr lang="en-US" dirty="0"/>
          </a:p>
          <a:p>
            <a:r>
              <a:rPr lang="en-US" sz="1200" kern="1200" dirty="0">
                <a:solidFill>
                  <a:schemeClr val="tx1"/>
                </a:solidFill>
                <a:effectLst/>
                <a:latin typeface="+mn-lt"/>
                <a:ea typeface="+mn-ea"/>
                <a:cs typeface="+mn-cs"/>
              </a:rPr>
              <a:t>While field trips can be a</a:t>
            </a:r>
            <a:r>
              <a:rPr lang="en-US" sz="1200" kern="1200" baseline="0" dirty="0">
                <a:solidFill>
                  <a:schemeClr val="tx1"/>
                </a:solidFill>
                <a:effectLst/>
                <a:latin typeface="+mn-lt"/>
                <a:ea typeface="+mn-ea"/>
                <a:cs typeface="+mn-cs"/>
              </a:rPr>
              <a:t> fun way to extend the classroom beyond the walls of the school building, they can pose a danger to students with food allergies. </a:t>
            </a:r>
            <a:r>
              <a:rPr lang="en-US" sz="1200" kern="1200" dirty="0">
                <a:solidFill>
                  <a:schemeClr val="tx1"/>
                </a:solidFill>
                <a:effectLst/>
                <a:latin typeface="+mn-lt"/>
                <a:ea typeface="+mn-ea"/>
                <a:cs typeface="+mn-cs"/>
              </a:rPr>
              <a:t>A final and sometimes forgotten prevention strategy, therefore, is to always prepare for field trips.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Here are</a:t>
            </a:r>
            <a:r>
              <a:rPr lang="en-US" sz="1200" kern="1200" baseline="0" dirty="0">
                <a:solidFill>
                  <a:schemeClr val="tx1"/>
                </a:solidFill>
                <a:effectLst/>
                <a:latin typeface="+mn-lt"/>
                <a:ea typeface="+mn-ea"/>
                <a:cs typeface="+mn-cs"/>
              </a:rPr>
              <a:t> some of the important actions to take before every field trip.  </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Determine if the field trip location is safe for students with food allergies. Reschedule or cancel if accommodations cannot be made safe.  </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Work ahead of time with school food service staff to plan safe meals and snacks for students with food allergies. </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Likewise, let the school nurse know ahead of time if you are going on a field trip.</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Work with the school nurse or school administrator to ensure a staff member trained to administer emergency epinephrine attends the field trip. Only a trained staff member or parent of an individual student should carry and administer emergency medication on field trips. </a:t>
            </a:r>
            <a:r>
              <a:rPr lang="en-US" sz="1200" kern="1200" dirty="0">
                <a:solidFill>
                  <a:schemeClr val="tx1"/>
                </a:solidFill>
                <a:effectLst/>
                <a:latin typeface="+mn-lt"/>
                <a:ea typeface="+mn-ea"/>
                <a:cs typeface="+mn-cs"/>
                <a:sym typeface="Wingdings"/>
              </a:rPr>
              <a:t>You</a:t>
            </a:r>
            <a:r>
              <a:rPr lang="en-US" sz="1200" kern="1200" baseline="0" dirty="0">
                <a:solidFill>
                  <a:schemeClr val="tx1"/>
                </a:solidFill>
                <a:effectLst/>
                <a:latin typeface="+mn-lt"/>
                <a:ea typeface="+mn-ea"/>
                <a:cs typeface="+mn-cs"/>
                <a:sym typeface="Wingdings"/>
              </a:rPr>
              <a:t> can also invite </a:t>
            </a:r>
            <a:r>
              <a:rPr lang="en-US" sz="1200" kern="1200" dirty="0">
                <a:solidFill>
                  <a:schemeClr val="tx1"/>
                </a:solidFill>
                <a:effectLst/>
                <a:latin typeface="+mn-lt"/>
                <a:ea typeface="+mn-ea"/>
                <a:cs typeface="+mn-cs"/>
              </a:rPr>
              <a:t>parents of students with food allergies to chaperone or go with their child on the field trip,</a:t>
            </a:r>
            <a:r>
              <a:rPr lang="en-US" sz="1200" kern="1200" baseline="0" dirty="0">
                <a:solidFill>
                  <a:schemeClr val="tx1"/>
                </a:solidFill>
                <a:effectLst/>
                <a:latin typeface="+mn-lt"/>
                <a:ea typeface="+mn-ea"/>
                <a:cs typeface="+mn-cs"/>
              </a:rPr>
              <a:t> but they cannot be required to attend.  </a:t>
            </a:r>
          </a:p>
          <a:p>
            <a:pPr marL="171450" indent="-171450">
              <a:buFont typeface="Arial" panose="020B0604020202020204" pitchFamily="34" charset="0"/>
              <a:buChar char="•"/>
            </a:pPr>
            <a:endParaRPr lang="en-US" sz="1200" kern="1200" baseline="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Take student emergency care plans, emergency contact information, and emergency medication with you on the field trip. </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Know where the nearest emergency medical facilities are located when at the field trip site.  </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If a food allergy emergency occurs, follow the student’s emergency care plan and notify parents, school administrator, and school nurse.</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Make sure your phone is charged so you can respond quickly during an emergency. </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Return medication immediately after the field trip to the school nurse or staff member responsible for student medication management.</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19345ADC-3C0F-4EE9-9FC1-9746E5EFB320}" type="slidenum">
              <a:rPr lang="en-US" smtClean="0"/>
              <a:t>15</a:t>
            </a:fld>
            <a:endParaRPr lang="en-US"/>
          </a:p>
        </p:txBody>
      </p:sp>
    </p:spTree>
    <p:extLst>
      <p:ext uri="{BB962C8B-B14F-4D97-AF65-F5344CB8AC3E}">
        <p14:creationId xmlns:p14="http://schemas.microsoft.com/office/powerpoint/2010/main" val="23517792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latin typeface="+mn-lt"/>
                <a:cs typeface="Arial" pitchFamily="34" charset="0"/>
              </a:rPr>
              <a:t>NARRATIVE</a:t>
            </a:r>
          </a:p>
          <a:p>
            <a:pPr marL="0" marR="0" indent="0" algn="l" defTabSz="914400" rtl="0" eaLnBrk="1" fontAlgn="auto" latinLnBrk="0" hangingPunct="1">
              <a:lnSpc>
                <a:spcPct val="100000"/>
              </a:lnSpc>
              <a:spcBef>
                <a:spcPts val="0"/>
              </a:spcBef>
              <a:spcAft>
                <a:spcPts val="0"/>
              </a:spcAft>
              <a:buClrTx/>
              <a:buSzTx/>
              <a:buFontTx/>
              <a:buNone/>
              <a:tabLst/>
              <a:defRPr/>
            </a:pPr>
            <a:endParaRPr lang="en-US" i="0" baseline="0" dirty="0"/>
          </a:p>
          <a:p>
            <a:r>
              <a:rPr lang="en-US" i="0" baseline="0" dirty="0"/>
              <a:t>Managing food allergies can be accomplished through a partnership between families, health care providers, and schools. Educators need to know how to help students with food allergies be safe and supported at school. This presentation presented an overview of the </a:t>
            </a:r>
            <a:r>
              <a:rPr lang="en-US" i="1" baseline="0" dirty="0"/>
              <a:t>CDC Voluntary Guidelines for Managing Food Allergies in Schools and Early Care and Education Programs</a:t>
            </a:r>
            <a:r>
              <a:rPr lang="en-US" i="0" baseline="0" dirty="0"/>
              <a:t>. Thank you for being part of this critical team effort to support students with food allergies so that they can be healthy and safe at school.</a:t>
            </a:r>
            <a:endParaRPr lang="en-US" dirty="0"/>
          </a:p>
          <a:p>
            <a:endParaRPr lang="en-US" dirty="0"/>
          </a:p>
        </p:txBody>
      </p:sp>
      <p:sp>
        <p:nvSpPr>
          <p:cNvPr id="4" name="Slide Number Placeholder 3"/>
          <p:cNvSpPr>
            <a:spLocks noGrp="1"/>
          </p:cNvSpPr>
          <p:nvPr>
            <p:ph type="sldNum" sz="quarter" idx="10"/>
          </p:nvPr>
        </p:nvSpPr>
        <p:spPr/>
        <p:txBody>
          <a:bodyPr/>
          <a:lstStyle/>
          <a:p>
            <a:fld id="{19345ADC-3C0F-4EE9-9FC1-9746E5EFB320}" type="slidenum">
              <a:rPr lang="en-US" smtClean="0"/>
              <a:t>17</a:t>
            </a:fld>
            <a:endParaRPr lang="en-US"/>
          </a:p>
        </p:txBody>
      </p:sp>
    </p:spTree>
    <p:extLst>
      <p:ext uri="{BB962C8B-B14F-4D97-AF65-F5344CB8AC3E}">
        <p14:creationId xmlns:p14="http://schemas.microsoft.com/office/powerpoint/2010/main" val="42560632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latin typeface="+mn-lt"/>
                <a:cs typeface="Arial" pitchFamily="34" charset="0"/>
              </a:rPr>
              <a:t>NARRATIVE</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The </a:t>
            </a:r>
            <a:r>
              <a:rPr lang="en-US" i="1" baseline="0" dirty="0">
                <a:latin typeface="+mn-lt"/>
                <a:cs typeface="Arial" pitchFamily="34" charset="0"/>
              </a:rPr>
              <a:t>Voluntary Guidelines for Managing Food Allergies in Schools and Early Care and Education Programs </a:t>
            </a:r>
            <a:r>
              <a:rPr lang="en-US" i="0" baseline="0" dirty="0">
                <a:latin typeface="+mn-lt"/>
                <a:cs typeface="Arial" pitchFamily="34" charset="0"/>
              </a:rPr>
              <a:t>, along with a tool kit of resources for schools, can be found at the link on your screen. This resource can provide school administrators with information needed to be effective school leaders in the important job of managing food allergies in schools.</a:t>
            </a:r>
          </a:p>
          <a:p>
            <a:pPr marL="0" marR="0" indent="0" algn="l" defTabSz="914400" rtl="0" eaLnBrk="1" fontAlgn="auto" latinLnBrk="0" hangingPunct="1">
              <a:lnSpc>
                <a:spcPct val="100000"/>
              </a:lnSpc>
              <a:spcBef>
                <a:spcPts val="0"/>
              </a:spcBef>
              <a:spcAft>
                <a:spcPts val="0"/>
              </a:spcAft>
              <a:buClrTx/>
              <a:buSzTx/>
              <a:buFontTx/>
              <a:buNone/>
              <a:tabLst/>
              <a:defRPr/>
            </a:pPr>
            <a:endParaRPr lang="en-US" i="0" baseline="0" dirty="0">
              <a:latin typeface="+mn-lt"/>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a:t>Additionally,</a:t>
            </a:r>
            <a:r>
              <a:rPr lang="en-US" baseline="0" dirty="0"/>
              <a:t> the following organizations have developed resources for schools which you may find helpful.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i="0" baseline="0" dirty="0">
              <a:latin typeface="+mn-lt"/>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i="0" baseline="0" dirty="0">
              <a:latin typeface="+mn-lt"/>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i="0" baseline="0" dirty="0">
              <a:latin typeface="+mn-lt"/>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2BED2518-B162-46C3-9D20-199033433957}" type="slidenum">
              <a:rPr lang="en-US" smtClean="0"/>
              <a:t>19</a:t>
            </a:fld>
            <a:endParaRPr lang="en-US"/>
          </a:p>
        </p:txBody>
      </p:sp>
    </p:spTree>
    <p:extLst>
      <p:ext uri="{BB962C8B-B14F-4D97-AF65-F5344CB8AC3E}">
        <p14:creationId xmlns:p14="http://schemas.microsoft.com/office/powerpoint/2010/main" val="36237602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latin typeface="+mn-lt"/>
                <a:cs typeface="Arial" pitchFamily="34" charset="0"/>
              </a:rPr>
              <a:t>NARRATIVE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a:latin typeface="+mn-lt"/>
              <a:cs typeface="Arial" pitchFamily="34" charset="0"/>
            </a:endParaRPr>
          </a:p>
          <a:p>
            <a:pPr>
              <a:defRPr/>
            </a:pPr>
            <a:r>
              <a:rPr lang="en-US" dirty="0">
                <a:latin typeface="+mn-lt"/>
                <a:cs typeface="Arial" pitchFamily="34" charset="0"/>
              </a:rPr>
              <a:t>The purpose of this presentation is to explain the role of school teachers, special</a:t>
            </a:r>
            <a:r>
              <a:rPr lang="en-US" baseline="0" dirty="0">
                <a:latin typeface="+mn-lt"/>
                <a:cs typeface="Arial" pitchFamily="34" charset="0"/>
              </a:rPr>
              <a:t> educators, </a:t>
            </a:r>
            <a:r>
              <a:rPr lang="en-US" dirty="0" err="1">
                <a:latin typeface="+mn-lt"/>
                <a:cs typeface="Arial" pitchFamily="34" charset="0"/>
              </a:rPr>
              <a:t>paraeducators</a:t>
            </a:r>
            <a:r>
              <a:rPr lang="en-US" dirty="0">
                <a:latin typeface="+mn-lt"/>
                <a:cs typeface="Arial" pitchFamily="34" charset="0"/>
              </a:rPr>
              <a:t>, substitute teachers and classroom volunteers</a:t>
            </a:r>
            <a:r>
              <a:rPr lang="en-US" baseline="0" dirty="0">
                <a:latin typeface="+mn-lt"/>
                <a:cs typeface="Arial" pitchFamily="34" charset="0"/>
              </a:rPr>
              <a:t> in helping students with food allergies be safe and supported at school. The purpose also is to share the CDC resource of the </a:t>
            </a:r>
            <a:r>
              <a:rPr lang="en-US" i="1" baseline="0" dirty="0">
                <a:latin typeface="+mn-lt"/>
                <a:cs typeface="Arial" pitchFamily="34" charset="0"/>
              </a:rPr>
              <a:t>Voluntary Guidelines for Managing Food Allergies in Schools and Early Care and Education Programs</a:t>
            </a:r>
            <a:r>
              <a:rPr lang="en-US" baseline="0" dirty="0">
                <a:latin typeface="+mn-lt"/>
                <a:cs typeface="Arial" pitchFamily="34" charset="0"/>
              </a:rPr>
              <a:t>.  </a:t>
            </a:r>
          </a:p>
          <a:p>
            <a:pPr>
              <a:defRPr/>
            </a:pPr>
            <a:r>
              <a:rPr lang="en-US" baseline="0" dirty="0">
                <a:latin typeface="+mn-lt"/>
                <a:cs typeface="Arial" pitchFamily="34" charset="0"/>
              </a:rPr>
              <a:t>                 </a:t>
            </a:r>
            <a:endParaRPr lang="en-US" dirty="0">
              <a:latin typeface="+mn-lt"/>
              <a:cs typeface="Arial" pitchFamily="34" charset="0"/>
            </a:endParaRPr>
          </a:p>
          <a:p>
            <a:pPr>
              <a:defRPr/>
            </a:pPr>
            <a:r>
              <a:rPr lang="en-US" dirty="0">
                <a:latin typeface="+mn-lt"/>
                <a:cs typeface="Arial" pitchFamily="34" charset="0"/>
              </a:rPr>
              <a:t>After this presentation, educators</a:t>
            </a:r>
            <a:r>
              <a:rPr lang="en-US" baseline="0" dirty="0">
                <a:latin typeface="+mn-lt"/>
                <a:cs typeface="Arial" pitchFamily="34" charset="0"/>
              </a:rPr>
              <a:t> </a:t>
            </a:r>
            <a:r>
              <a:rPr lang="en-US" dirty="0">
                <a:latin typeface="+mn-lt"/>
                <a:cs typeface="Arial" pitchFamily="34" charset="0"/>
              </a:rPr>
              <a:t>will be able to</a:t>
            </a:r>
            <a:r>
              <a:rPr lang="en-US" baseline="0" dirty="0">
                <a:latin typeface="+mn-lt"/>
                <a:cs typeface="Arial" pitchFamily="34" charset="0"/>
              </a:rPr>
              <a:t> </a:t>
            </a:r>
            <a:endParaRPr lang="en-US" dirty="0">
              <a:latin typeface="+mn-lt"/>
              <a:cs typeface="Arial" pitchFamily="34" charset="0"/>
            </a:endParaRPr>
          </a:p>
          <a:p>
            <a:pPr>
              <a:defRPr/>
            </a:pPr>
            <a:endParaRPr lang="en-US" dirty="0">
              <a:latin typeface="+mn-lt"/>
              <a:cs typeface="Arial" pitchFamily="34" charset="0"/>
            </a:endParaRPr>
          </a:p>
          <a:p>
            <a:pPr marL="171450" indent="-171450">
              <a:buFont typeface="Arial" panose="020B0604020202020204" pitchFamily="34" charset="0"/>
              <a:buChar char="•"/>
            </a:pPr>
            <a:r>
              <a:rPr lang="en-US" dirty="0"/>
              <a:t>Describe the symptoms of food allergies and life-threatening reactions.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Identify three actions to prepare for and respond to food allergy emergencies.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Identify three ways to create and maintain healthy and safe classrooms and schools for</a:t>
            </a:r>
            <a:r>
              <a:rPr lang="en-US" baseline="0" dirty="0"/>
              <a:t> </a:t>
            </a:r>
            <a:r>
              <a:rPr lang="en-US" dirty="0"/>
              <a:t>students with food allergies. </a:t>
            </a:r>
          </a:p>
          <a:p>
            <a:pPr marL="232914" indent="-232914">
              <a:defRPr/>
            </a:pPr>
            <a:endParaRPr lang="en-US" dirty="0">
              <a:latin typeface="+mn-lt"/>
              <a:cs typeface="Arial" pitchFamily="34" charset="0"/>
            </a:endParaRPr>
          </a:p>
          <a:p>
            <a:pPr>
              <a:defRPr/>
            </a:pPr>
            <a:r>
              <a:rPr lang="en-US" dirty="0">
                <a:latin typeface="+mn-lt"/>
                <a:cs typeface="Arial" pitchFamily="34" charset="0"/>
              </a:rPr>
              <a:t>Before we review action steps, I will share some information about the guidelines and the nature of food allergies in lives</a:t>
            </a:r>
            <a:r>
              <a:rPr lang="en-US" baseline="0" dirty="0">
                <a:latin typeface="+mn-lt"/>
                <a:cs typeface="Arial" pitchFamily="34" charset="0"/>
              </a:rPr>
              <a:t> of the students we serve.</a:t>
            </a:r>
            <a:endParaRPr lang="en-US" dirty="0">
              <a:latin typeface="+mn-lt"/>
              <a:cs typeface="Arial" pitchFamily="34" charset="0"/>
            </a:endParaRPr>
          </a:p>
          <a:p>
            <a:endParaRPr lang="en-US" dirty="0"/>
          </a:p>
          <a:p>
            <a:endParaRPr lang="en-US" dirty="0"/>
          </a:p>
        </p:txBody>
      </p:sp>
      <p:sp>
        <p:nvSpPr>
          <p:cNvPr id="4" name="Slide Number Placeholder 3"/>
          <p:cNvSpPr>
            <a:spLocks noGrp="1"/>
          </p:cNvSpPr>
          <p:nvPr>
            <p:ph type="sldNum" sz="quarter" idx="10"/>
          </p:nvPr>
        </p:nvSpPr>
        <p:spPr/>
        <p:txBody>
          <a:bodyPr/>
          <a:lstStyle/>
          <a:p>
            <a:fld id="{19345ADC-3C0F-4EE9-9FC1-9746E5EFB320}" type="slidenum">
              <a:rPr lang="en-US" smtClean="0"/>
              <a:t>2</a:t>
            </a:fld>
            <a:endParaRPr lang="en-US"/>
          </a:p>
        </p:txBody>
      </p:sp>
    </p:spTree>
    <p:extLst>
      <p:ext uri="{BB962C8B-B14F-4D97-AF65-F5344CB8AC3E}">
        <p14:creationId xmlns:p14="http://schemas.microsoft.com/office/powerpoint/2010/main" val="8995158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latin typeface="+mn-lt"/>
                <a:cs typeface="Arial" pitchFamily="34" charset="0"/>
              </a:rPr>
              <a:t>NARRATIVE</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CDC published the </a:t>
            </a:r>
            <a:r>
              <a:rPr lang="en-US" i="1" baseline="0" dirty="0"/>
              <a:t>Voluntary Guidelines for Managing Food Allergies in Schools and Early Care and Education Programs</a:t>
            </a:r>
            <a:r>
              <a:rPr lang="en-US" i="0" baseline="0" dirty="0"/>
              <a:t>, to help schools manage the risk of food allergies and severe allergic reactions in students. Managing food allergies can be accomplished through a partnership between families, health care providers, and schools. As an educator, you need to know how to help students with food allergies be safe and supported at school. This presentation will give you the information you need for managing food allergies and responding to food allergy emergencies.</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19345ADC-3C0F-4EE9-9FC1-9746E5EFB320}" type="slidenum">
              <a:rPr lang="en-US" smtClean="0"/>
              <a:t>3</a:t>
            </a:fld>
            <a:endParaRPr lang="en-US"/>
          </a:p>
        </p:txBody>
      </p:sp>
    </p:spTree>
    <p:extLst>
      <p:ext uri="{BB962C8B-B14F-4D97-AF65-F5344CB8AC3E}">
        <p14:creationId xmlns:p14="http://schemas.microsoft.com/office/powerpoint/2010/main" val="28543705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latin typeface="+mn-lt"/>
                <a:cs typeface="Arial" pitchFamily="34" charset="0"/>
              </a:rPr>
              <a:t>NARRATIVE</a:t>
            </a:r>
          </a:p>
          <a:p>
            <a:endParaRPr lang="en-US" dirty="0"/>
          </a:p>
          <a:p>
            <a:r>
              <a:rPr lang="en-US" dirty="0"/>
              <a:t>Food</a:t>
            </a:r>
            <a:r>
              <a:rPr lang="en-US" baseline="0" dirty="0"/>
              <a:t> allergies are a growing concern for health care providers and school officials alike.  </a:t>
            </a:r>
          </a:p>
          <a:p>
            <a:endParaRPr lang="en-US" baseline="0" dirty="0"/>
          </a:p>
          <a:p>
            <a:pPr marL="171450" indent="-171450">
              <a:buFont typeface="Arial" panose="020B0604020202020204" pitchFamily="34" charset="0"/>
              <a:buChar char="•"/>
            </a:pPr>
            <a:r>
              <a:rPr lang="en-US" baseline="0" dirty="0"/>
              <a:t>Food allergies affect approximately 8% of school-aged children. In a class of 25 children, at least 2 students are likely to be affected by food allergies. For reasons that are not completely understood, the incidence of food allergies is also increasing.</a:t>
            </a:r>
            <a:r>
              <a:rPr lang="en-US" baseline="30000" dirty="0"/>
              <a:t>1,2  </a:t>
            </a:r>
          </a:p>
          <a:p>
            <a:pPr marL="171450" indent="-171450">
              <a:buFont typeface="Arial" panose="020B0604020202020204" pitchFamily="34" charset="0"/>
              <a:buChar char="•"/>
            </a:pPr>
            <a:endParaRPr lang="en-US" baseline="30000" dirty="0"/>
          </a:p>
          <a:p>
            <a:pPr marL="171450" indent="-171450">
              <a:buFont typeface="Arial" panose="020B0604020202020204" pitchFamily="34" charset="0"/>
              <a:buChar char="•"/>
            </a:pPr>
            <a:r>
              <a:rPr lang="en-US" sz="1200" baseline="0" dirty="0"/>
              <a:t>Another alarming statistic is that 1 of 5 students (20%) with food allergies will have a reaction while at school and up to 25% of students who have a severe and potentially life threatening reaction at school have no previous known food allergy.</a:t>
            </a:r>
            <a:r>
              <a:rPr lang="en-US" sz="1200" baseline="30000" dirty="0"/>
              <a:t>3,4</a:t>
            </a:r>
          </a:p>
          <a:p>
            <a:endParaRPr lang="en-US" sz="1200" baseline="30000" dirty="0"/>
          </a:p>
          <a:p>
            <a:pPr marL="0" marR="0" indent="0" algn="l" defTabSz="914400" rtl="0" eaLnBrk="1" fontAlgn="auto" latinLnBrk="0" hangingPunct="1">
              <a:lnSpc>
                <a:spcPct val="100000"/>
              </a:lnSpc>
              <a:spcBef>
                <a:spcPts val="0"/>
              </a:spcBef>
              <a:spcAft>
                <a:spcPts val="0"/>
              </a:spcAft>
              <a:buClrTx/>
              <a:buSzTx/>
              <a:buFontTx/>
              <a:buNone/>
              <a:tabLst/>
              <a:defRPr/>
            </a:pPr>
            <a:r>
              <a:rPr lang="en-US" i="1" dirty="0"/>
              <a:t>Notes to Facilitator: This may be a good time to have participants</a:t>
            </a:r>
            <a:r>
              <a:rPr lang="en-US" i="1" baseline="0" dirty="0"/>
              <a:t> who have ever worked with a student with food allergies or have had a family member with life threatening allergies stand up. This could help emphasize the importance of learning more about managing food allergies in schools.</a:t>
            </a:r>
            <a:endParaRPr lang="en-US" sz="1200" b="0" i="0" u="none" strike="noStrike" kern="1200" baseline="0" dirty="0">
              <a:solidFill>
                <a:schemeClr val="tx1"/>
              </a:solidFill>
              <a:latin typeface="+mn-lt"/>
              <a:ea typeface="+mn-ea"/>
              <a:cs typeface="+mn-cs"/>
            </a:endParaRPr>
          </a:p>
          <a:p>
            <a:endParaRPr lang="en-US" baseline="30000" dirty="0"/>
          </a:p>
          <a:p>
            <a:r>
              <a:rPr lang="en-US" baseline="0" dirty="0"/>
              <a:t>So, what do you need to know about food allergies and what you can do to help keep your students healthy and safe?</a:t>
            </a:r>
          </a:p>
          <a:p>
            <a:endParaRPr lang="en-US" dirty="0"/>
          </a:p>
        </p:txBody>
      </p:sp>
      <p:sp>
        <p:nvSpPr>
          <p:cNvPr id="4" name="Slide Number Placeholder 3"/>
          <p:cNvSpPr>
            <a:spLocks noGrp="1"/>
          </p:cNvSpPr>
          <p:nvPr>
            <p:ph type="sldNum" sz="quarter" idx="10"/>
          </p:nvPr>
        </p:nvSpPr>
        <p:spPr/>
        <p:txBody>
          <a:bodyPr/>
          <a:lstStyle/>
          <a:p>
            <a:fld id="{19345ADC-3C0F-4EE9-9FC1-9746E5EFB320}" type="slidenum">
              <a:rPr lang="en-US" smtClean="0"/>
              <a:t>4</a:t>
            </a:fld>
            <a:endParaRPr lang="en-US"/>
          </a:p>
        </p:txBody>
      </p:sp>
    </p:spTree>
    <p:extLst>
      <p:ext uri="{BB962C8B-B14F-4D97-AF65-F5344CB8AC3E}">
        <p14:creationId xmlns:p14="http://schemas.microsoft.com/office/powerpoint/2010/main" val="27468334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latin typeface="+mn-lt"/>
                <a:cs typeface="Arial" pitchFamily="34" charset="0"/>
              </a:rPr>
              <a:t>NARRATIVE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a:latin typeface="+mn-lt"/>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Notes to Facilitator:</a:t>
            </a:r>
            <a:r>
              <a:rPr lang="en-US" i="1" baseline="0" dirty="0"/>
              <a:t> </a:t>
            </a:r>
            <a:r>
              <a:rPr lang="en-US" i="1" dirty="0"/>
              <a:t>This may be</a:t>
            </a:r>
            <a:r>
              <a:rPr lang="en-US" i="1" baseline="0" dirty="0"/>
              <a:t> a good time to</a:t>
            </a:r>
            <a:r>
              <a:rPr lang="en-US" i="1" dirty="0"/>
              <a:t> ask participants</a:t>
            </a:r>
            <a:r>
              <a:rPr lang="en-US" i="1" baseline="0" dirty="0"/>
              <a:t> if they are aware of a Food Allergy Management and Prevention Plan in their school or school district and if they know where to locate this plan. Depending on their responses, you could  let them know where to locate the Food Allergy Management and Prevention Plan and charge them with becoming familiar with the contents. </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a:latin typeface="+mn-lt"/>
              <a:cs typeface="Arial" pitchFamily="34" charset="0"/>
            </a:endParaRPr>
          </a:p>
          <a:p>
            <a:endParaRPr lang="en-US" dirty="0"/>
          </a:p>
          <a:p>
            <a:r>
              <a:rPr lang="en-US" baseline="0" dirty="0"/>
              <a:t>The first action step you can take is to participate in your school’s planning for managing food allergies.  </a:t>
            </a:r>
          </a:p>
          <a:p>
            <a:endParaRPr lang="en-US" baseline="0" dirty="0"/>
          </a:p>
          <a:p>
            <a:pPr marL="171450" indent="-171450">
              <a:buFont typeface="Arial" panose="020B0604020202020204" pitchFamily="34" charset="0"/>
              <a:buChar char="•"/>
            </a:pPr>
            <a:r>
              <a:rPr lang="en-US" baseline="0" dirty="0"/>
              <a:t>Ask your school nurse or school administrator for information on current policies and practices for managing students with food allergies, including how to manage medications and respond to a food allergy reaction.  </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baseline="0" dirty="0"/>
              <a:t>It is also very important to know your school’s Food Allergy Management and Prevention Plan, and to help carry out this plan in the classroom and throughout the school day.  </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baseline="0" dirty="0"/>
              <a:t>Students with life-threatening food allergies may have Section 504 or IEP plans which provide for classroom and school accommodations. As teachers, you can help develop and carry out these important plans for students.  </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baseline="0" dirty="0"/>
              <a:t>Students with food allergies should also have emergency care plans which will give direction for responding to food allergy reactions. Become familiar with the food allergy emergency plans for your students.</a:t>
            </a:r>
          </a:p>
          <a:p>
            <a:endParaRPr lang="en-US" dirty="0"/>
          </a:p>
        </p:txBody>
      </p:sp>
      <p:sp>
        <p:nvSpPr>
          <p:cNvPr id="4" name="Slide Number Placeholder 3"/>
          <p:cNvSpPr>
            <a:spLocks noGrp="1"/>
          </p:cNvSpPr>
          <p:nvPr>
            <p:ph type="sldNum" sz="quarter" idx="10"/>
          </p:nvPr>
        </p:nvSpPr>
        <p:spPr/>
        <p:txBody>
          <a:bodyPr/>
          <a:lstStyle/>
          <a:p>
            <a:fld id="{19345ADC-3C0F-4EE9-9FC1-9746E5EFB320}" type="slidenum">
              <a:rPr lang="en-US" smtClean="0"/>
              <a:t>5</a:t>
            </a:fld>
            <a:endParaRPr lang="en-US"/>
          </a:p>
        </p:txBody>
      </p:sp>
    </p:spTree>
    <p:extLst>
      <p:ext uri="{BB962C8B-B14F-4D97-AF65-F5344CB8AC3E}">
        <p14:creationId xmlns:p14="http://schemas.microsoft.com/office/powerpoint/2010/main" val="18713997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latin typeface="+mn-lt"/>
                <a:cs typeface="Arial" pitchFamily="34" charset="0"/>
              </a:rPr>
              <a:t>NARRATIVE</a:t>
            </a:r>
          </a:p>
          <a:p>
            <a:endParaRPr lang="en-US" dirty="0"/>
          </a:p>
          <a:p>
            <a:r>
              <a:rPr lang="en-US" baseline="0" dirty="0"/>
              <a:t>Another important action step is to get trained. Plan to participate in your school-based food allergy training and review resources to help you recognize the signs and symptoms of food allergies and how to respond in an emergency. Let’s take a moment to learn more about food allergies, their symptoms, and how to respond to a food allergy emergency. </a:t>
            </a:r>
          </a:p>
          <a:p>
            <a:endParaRPr lang="en-US" dirty="0"/>
          </a:p>
        </p:txBody>
      </p:sp>
      <p:sp>
        <p:nvSpPr>
          <p:cNvPr id="4" name="Slide Number Placeholder 3"/>
          <p:cNvSpPr>
            <a:spLocks noGrp="1"/>
          </p:cNvSpPr>
          <p:nvPr>
            <p:ph type="sldNum" sz="quarter" idx="10"/>
          </p:nvPr>
        </p:nvSpPr>
        <p:spPr/>
        <p:txBody>
          <a:bodyPr/>
          <a:lstStyle/>
          <a:p>
            <a:fld id="{19345ADC-3C0F-4EE9-9FC1-9746E5EFB320}" type="slidenum">
              <a:rPr lang="en-US" smtClean="0"/>
              <a:t>6</a:t>
            </a:fld>
            <a:endParaRPr lang="en-US"/>
          </a:p>
        </p:txBody>
      </p:sp>
    </p:spTree>
    <p:extLst>
      <p:ext uri="{BB962C8B-B14F-4D97-AF65-F5344CB8AC3E}">
        <p14:creationId xmlns:p14="http://schemas.microsoft.com/office/powerpoint/2010/main" val="26107755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latin typeface="+mn-lt"/>
                <a:cs typeface="Arial" pitchFamily="34" charset="0"/>
              </a:rPr>
              <a:t>NARRATIVE</a:t>
            </a:r>
          </a:p>
          <a:p>
            <a:endParaRPr lang="en-US" dirty="0"/>
          </a:p>
          <a:p>
            <a:r>
              <a:rPr lang="en-US" dirty="0"/>
              <a:t>Our third</a:t>
            </a:r>
            <a:r>
              <a:rPr lang="en-US" baseline="0" dirty="0"/>
              <a:t> action step is to learn about food allergies. </a:t>
            </a:r>
            <a:r>
              <a:rPr lang="en-US" dirty="0"/>
              <a:t>Understanding</a:t>
            </a:r>
            <a:r>
              <a:rPr lang="en-US" baseline="0" dirty="0"/>
              <a:t> the nature of food allergies is essential to being able to effectively manage food allergies in schools.  </a:t>
            </a:r>
          </a:p>
          <a:p>
            <a:endParaRPr lang="en-US" baseline="0" dirty="0"/>
          </a:p>
          <a:p>
            <a:pPr marL="171450" indent="-171450">
              <a:buFont typeface="Arial" panose="020B0604020202020204" pitchFamily="34" charset="0"/>
              <a:buChar char="•"/>
            </a:pPr>
            <a:r>
              <a:rPr lang="en-US" baseline="0" dirty="0"/>
              <a:t>A food allergy is an adverse immune system response that occurs soon after exposure to a certain food. </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baseline="0" dirty="0"/>
              <a:t>There are over 170 different foods which can cause food allergies, but most food allergies are caused by milk, eggs, fish, shellfish, wheat, soy, peanuts, and tree nuts. </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dirty="0"/>
              <a:t>Anaphylaxis</a:t>
            </a:r>
            <a:r>
              <a:rPr lang="en-US" baseline="0" dirty="0"/>
              <a:t> is best described as a severe allergic reaction that is rapid in onset and may cause death. Not all allergic reactions will develop into anaphylaxis. In fact, most are mild and resolve without problems. However, early signs of anaphylaxis can resemble a mild allergic reaction.  Unless obvious symptoms, such as throat hoarseness or swelling, persistent wheezing, or fainting or low blood pressure are present, it is not easy to predict whether these initial, mild symptoms will progress and become an anaphylactic reaction that can result in death.</a:t>
            </a:r>
            <a:r>
              <a:rPr lang="en-US" baseline="30000" dirty="0"/>
              <a:t>1</a:t>
            </a:r>
            <a:r>
              <a:rPr lang="en-US" baseline="0" dirty="0"/>
              <a:t> Therefore, all children with known or suspected ingestion of a food allergen and the appearance of symptoms consistent with an allergic reaction must be closely monitored and possibly treated for early signs of anaphylaxis. </a:t>
            </a:r>
          </a:p>
          <a:p>
            <a:endParaRPr lang="en-US" baseline="0" dirty="0"/>
          </a:p>
          <a:p>
            <a:endParaRPr lang="en-US" dirty="0"/>
          </a:p>
          <a:p>
            <a:endParaRPr lang="en-US" dirty="0"/>
          </a:p>
        </p:txBody>
      </p:sp>
      <p:sp>
        <p:nvSpPr>
          <p:cNvPr id="4" name="Slide Number Placeholder 3"/>
          <p:cNvSpPr>
            <a:spLocks noGrp="1"/>
          </p:cNvSpPr>
          <p:nvPr>
            <p:ph type="sldNum" sz="quarter" idx="10"/>
          </p:nvPr>
        </p:nvSpPr>
        <p:spPr/>
        <p:txBody>
          <a:bodyPr/>
          <a:lstStyle/>
          <a:p>
            <a:fld id="{19345ADC-3C0F-4EE9-9FC1-9746E5EFB320}" type="slidenum">
              <a:rPr lang="en-US" smtClean="0"/>
              <a:t>7</a:t>
            </a:fld>
            <a:endParaRPr lang="en-US"/>
          </a:p>
        </p:txBody>
      </p:sp>
    </p:spTree>
    <p:extLst>
      <p:ext uri="{BB962C8B-B14F-4D97-AF65-F5344CB8AC3E}">
        <p14:creationId xmlns:p14="http://schemas.microsoft.com/office/powerpoint/2010/main" val="37173658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latin typeface="+mn-lt"/>
                <a:cs typeface="Arial" pitchFamily="34" charset="0"/>
              </a:rPr>
              <a:t>NARRATIVE</a:t>
            </a:r>
          </a:p>
          <a:p>
            <a:endParaRPr lang="en-US" dirty="0"/>
          </a:p>
          <a:p>
            <a:pPr lvl="0"/>
            <a:r>
              <a:rPr lang="en-US" sz="1200" kern="1200" dirty="0">
                <a:solidFill>
                  <a:schemeClr val="tx1"/>
                </a:solidFill>
                <a:effectLst/>
                <a:latin typeface="+mn-lt"/>
                <a:ea typeface="+mn-ea"/>
                <a:cs typeface="+mn-cs"/>
              </a:rPr>
              <a:t>You can learn to recognize food allergy symptoms</a:t>
            </a:r>
            <a:r>
              <a:rPr lang="en-US" sz="1200" kern="1200" baseline="0" dirty="0">
                <a:solidFill>
                  <a:schemeClr val="tx1"/>
                </a:solidFill>
                <a:effectLst/>
                <a:latin typeface="+mn-lt"/>
                <a:ea typeface="+mn-ea"/>
                <a:cs typeface="+mn-cs"/>
              </a:rPr>
              <a:t> in your students. </a:t>
            </a:r>
            <a:r>
              <a:rPr lang="en-US" sz="1200" kern="1200" dirty="0">
                <a:solidFill>
                  <a:schemeClr val="tx1"/>
                </a:solidFill>
                <a:effectLst/>
                <a:latin typeface="+mn-lt"/>
                <a:ea typeface="+mn-ea"/>
                <a:cs typeface="+mn-cs"/>
              </a:rPr>
              <a:t>The symptoms</a:t>
            </a:r>
            <a:r>
              <a:rPr lang="en-US" sz="1200" kern="1200" baseline="0" dirty="0">
                <a:solidFill>
                  <a:schemeClr val="tx1"/>
                </a:solidFill>
                <a:effectLst/>
                <a:latin typeface="+mn-lt"/>
                <a:ea typeface="+mn-ea"/>
                <a:cs typeface="+mn-cs"/>
              </a:rPr>
              <a:t> of allergic reactions to food vary both in type and severity among different people and even in one person over time. Signs and symptoms of an allergic reaction can become evident in a few minutes or up to 1 to 2 hours after exposure to an allergen, or rarely, even several hours later.  </a:t>
            </a:r>
          </a:p>
          <a:p>
            <a:pPr lvl="0"/>
            <a:endParaRPr lang="en-US" sz="1200" kern="1200" baseline="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Food allergy symptoms can include swollen lips, tongue or eyes; itchiness, rash, or hives; nausea, vomiting, diarrhea; congestion, hoarse voice, or trouble swallowing; wheezing or difficulty breathing; dizziness or fainting, or loss of consciousness; and mood change or confusion.</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In</a:t>
            </a:r>
            <a:r>
              <a:rPr lang="en-US" sz="1200" kern="1200" baseline="0" dirty="0">
                <a:solidFill>
                  <a:schemeClr val="tx1"/>
                </a:solidFill>
                <a:effectLst/>
                <a:latin typeface="+mn-lt"/>
                <a:ea typeface="+mn-ea"/>
                <a:cs typeface="+mn-cs"/>
              </a:rPr>
              <a:t> children, food allergy reactions can be difficult to see. Some children may not be able to clearly communicate their symptoms due to development or age.  </a:t>
            </a:r>
            <a:r>
              <a:rPr lang="en-US" sz="1200" kern="1200" dirty="0">
                <a:solidFill>
                  <a:schemeClr val="tx1"/>
                </a:solidFill>
                <a:effectLst/>
                <a:latin typeface="+mn-lt"/>
                <a:ea typeface="+mn-ea"/>
                <a:cs typeface="+mn-cs"/>
              </a:rPr>
              <a:t>Children with food allergies might communicate their symptoms in the following ways:</a:t>
            </a:r>
          </a:p>
          <a:p>
            <a:pPr lvl="0"/>
            <a:endParaRPr lang="en-US" sz="1200" kern="1200" dirty="0">
              <a:solidFill>
                <a:schemeClr val="tx1"/>
              </a:solidFill>
              <a:effectLst/>
              <a:latin typeface="+mn-lt"/>
              <a:ea typeface="+mn-ea"/>
              <a:cs typeface="+mn-cs"/>
            </a:endParaRPr>
          </a:p>
          <a:p>
            <a:pPr lvl="1"/>
            <a:r>
              <a:rPr lang="en-US" sz="1200" i="1" kern="1200" dirty="0">
                <a:solidFill>
                  <a:schemeClr val="tx1"/>
                </a:solidFill>
                <a:effectLst/>
                <a:latin typeface="+mn-lt"/>
                <a:ea typeface="+mn-ea"/>
                <a:cs typeface="+mn-cs"/>
              </a:rPr>
              <a:t>It feels like something is poking my tongue.</a:t>
            </a:r>
            <a:endParaRPr lang="en-US" sz="1200" kern="1200" dirty="0">
              <a:solidFill>
                <a:schemeClr val="tx1"/>
              </a:solidFill>
              <a:effectLst/>
              <a:latin typeface="+mn-lt"/>
              <a:ea typeface="+mn-ea"/>
              <a:cs typeface="+mn-cs"/>
            </a:endParaRPr>
          </a:p>
          <a:p>
            <a:pPr lvl="1"/>
            <a:r>
              <a:rPr lang="en-US" sz="1200" i="1" kern="1200" dirty="0">
                <a:solidFill>
                  <a:schemeClr val="tx1"/>
                </a:solidFill>
                <a:effectLst/>
                <a:latin typeface="+mn-lt"/>
                <a:ea typeface="+mn-ea"/>
                <a:cs typeface="+mn-cs"/>
              </a:rPr>
              <a:t>My tongue (or mouth) is tingling (or burning).</a:t>
            </a:r>
            <a:endParaRPr lang="en-US" sz="1200" kern="1200" dirty="0">
              <a:solidFill>
                <a:schemeClr val="tx1"/>
              </a:solidFill>
              <a:effectLst/>
              <a:latin typeface="+mn-lt"/>
              <a:ea typeface="+mn-ea"/>
              <a:cs typeface="+mn-cs"/>
            </a:endParaRPr>
          </a:p>
          <a:p>
            <a:pPr lvl="1"/>
            <a:r>
              <a:rPr lang="en-US" sz="1200" i="1" kern="1200" dirty="0">
                <a:solidFill>
                  <a:schemeClr val="tx1"/>
                </a:solidFill>
                <a:effectLst/>
                <a:latin typeface="+mn-lt"/>
                <a:ea typeface="+mn-ea"/>
                <a:cs typeface="+mn-cs"/>
              </a:rPr>
              <a:t>My tongue (or mouth) itches.</a:t>
            </a:r>
            <a:endParaRPr lang="en-US" sz="1200" kern="1200" dirty="0">
              <a:solidFill>
                <a:schemeClr val="tx1"/>
              </a:solidFill>
              <a:effectLst/>
              <a:latin typeface="+mn-lt"/>
              <a:ea typeface="+mn-ea"/>
              <a:cs typeface="+mn-cs"/>
            </a:endParaRPr>
          </a:p>
          <a:p>
            <a:pPr lvl="1"/>
            <a:r>
              <a:rPr lang="en-US" sz="1200" i="1" kern="1200" dirty="0">
                <a:solidFill>
                  <a:schemeClr val="tx1"/>
                </a:solidFill>
                <a:effectLst/>
                <a:latin typeface="+mn-lt"/>
                <a:ea typeface="+mn-ea"/>
                <a:cs typeface="+mn-cs"/>
              </a:rPr>
              <a:t>My tongue feels like there is hair on it.</a:t>
            </a:r>
            <a:endParaRPr lang="en-US" sz="1200" kern="1200" dirty="0">
              <a:solidFill>
                <a:schemeClr val="tx1"/>
              </a:solidFill>
              <a:effectLst/>
              <a:latin typeface="+mn-lt"/>
              <a:ea typeface="+mn-ea"/>
              <a:cs typeface="+mn-cs"/>
            </a:endParaRPr>
          </a:p>
          <a:p>
            <a:pPr lvl="1"/>
            <a:r>
              <a:rPr lang="en-US" sz="1200" i="1" kern="1200" dirty="0">
                <a:solidFill>
                  <a:schemeClr val="tx1"/>
                </a:solidFill>
                <a:effectLst/>
                <a:latin typeface="+mn-lt"/>
                <a:ea typeface="+mn-ea"/>
                <a:cs typeface="+mn-cs"/>
              </a:rPr>
              <a:t>My mouth feels funny.</a:t>
            </a:r>
            <a:endParaRPr lang="en-US" sz="1200" kern="1200" dirty="0">
              <a:solidFill>
                <a:schemeClr val="tx1"/>
              </a:solidFill>
              <a:effectLst/>
              <a:latin typeface="+mn-lt"/>
              <a:ea typeface="+mn-ea"/>
              <a:cs typeface="+mn-cs"/>
            </a:endParaRPr>
          </a:p>
          <a:p>
            <a:pPr lvl="1"/>
            <a:r>
              <a:rPr lang="en-US" sz="1200" i="1" kern="1200" dirty="0">
                <a:solidFill>
                  <a:schemeClr val="tx1"/>
                </a:solidFill>
                <a:effectLst/>
                <a:latin typeface="+mn-lt"/>
                <a:ea typeface="+mn-ea"/>
                <a:cs typeface="+mn-cs"/>
              </a:rPr>
              <a:t>There’s a frog in my throat; there’s something stuck in my throat.</a:t>
            </a:r>
            <a:endParaRPr lang="en-US" sz="1200" kern="1200" dirty="0">
              <a:solidFill>
                <a:schemeClr val="tx1"/>
              </a:solidFill>
              <a:effectLst/>
              <a:latin typeface="+mn-lt"/>
              <a:ea typeface="+mn-ea"/>
              <a:cs typeface="+mn-cs"/>
            </a:endParaRPr>
          </a:p>
          <a:p>
            <a:pPr lvl="1"/>
            <a:r>
              <a:rPr lang="en-US" sz="1200" i="1" kern="1200" dirty="0">
                <a:solidFill>
                  <a:schemeClr val="tx1"/>
                </a:solidFill>
                <a:effectLst/>
                <a:latin typeface="+mn-lt"/>
                <a:ea typeface="+mn-ea"/>
                <a:cs typeface="+mn-cs"/>
              </a:rPr>
              <a:t>My tongue feels full (or heavy).</a:t>
            </a:r>
            <a:endParaRPr lang="en-US" sz="1200" kern="1200" dirty="0">
              <a:solidFill>
                <a:schemeClr val="tx1"/>
              </a:solidFill>
              <a:effectLst/>
              <a:latin typeface="+mn-lt"/>
              <a:ea typeface="+mn-ea"/>
              <a:cs typeface="+mn-cs"/>
            </a:endParaRPr>
          </a:p>
          <a:p>
            <a:pPr lvl="1"/>
            <a:r>
              <a:rPr lang="en-US" sz="1200" i="1" kern="1200" dirty="0">
                <a:solidFill>
                  <a:schemeClr val="tx1"/>
                </a:solidFill>
                <a:effectLst/>
                <a:latin typeface="+mn-lt"/>
                <a:ea typeface="+mn-ea"/>
                <a:cs typeface="+mn-cs"/>
              </a:rPr>
              <a:t>My lips feel tight.</a:t>
            </a:r>
            <a:endParaRPr lang="en-US" sz="1200" kern="1200" dirty="0">
              <a:solidFill>
                <a:schemeClr val="tx1"/>
              </a:solidFill>
              <a:effectLst/>
              <a:latin typeface="+mn-lt"/>
              <a:ea typeface="+mn-ea"/>
              <a:cs typeface="+mn-cs"/>
            </a:endParaRPr>
          </a:p>
          <a:p>
            <a:pPr lvl="1"/>
            <a:r>
              <a:rPr lang="en-US" sz="1200" i="1" kern="1200" dirty="0">
                <a:solidFill>
                  <a:schemeClr val="tx1"/>
                </a:solidFill>
                <a:effectLst/>
                <a:latin typeface="+mn-lt"/>
                <a:ea typeface="+mn-ea"/>
                <a:cs typeface="+mn-cs"/>
              </a:rPr>
              <a:t>It feels like there are bugs in there (to describe itchy ears).</a:t>
            </a:r>
            <a:endParaRPr lang="en-US" sz="1200" kern="1200" dirty="0">
              <a:solidFill>
                <a:schemeClr val="tx1"/>
              </a:solidFill>
              <a:effectLst/>
              <a:latin typeface="+mn-lt"/>
              <a:ea typeface="+mn-ea"/>
              <a:cs typeface="+mn-cs"/>
            </a:endParaRPr>
          </a:p>
          <a:p>
            <a:pPr lvl="1"/>
            <a:r>
              <a:rPr lang="en-US" sz="1200" i="1" kern="1200" dirty="0">
                <a:solidFill>
                  <a:schemeClr val="tx1"/>
                </a:solidFill>
                <a:effectLst/>
                <a:latin typeface="+mn-lt"/>
                <a:ea typeface="+mn-ea"/>
                <a:cs typeface="+mn-cs"/>
              </a:rPr>
              <a:t>It (my throat) feels thick.</a:t>
            </a:r>
            <a:endParaRPr lang="en-US" sz="1200" kern="1200" dirty="0">
              <a:solidFill>
                <a:schemeClr val="tx1"/>
              </a:solidFill>
              <a:effectLst/>
              <a:latin typeface="+mn-lt"/>
              <a:ea typeface="+mn-ea"/>
              <a:cs typeface="+mn-cs"/>
            </a:endParaRPr>
          </a:p>
          <a:p>
            <a:pPr lvl="1"/>
            <a:r>
              <a:rPr lang="en-US" sz="1200" i="1" kern="1200" dirty="0">
                <a:solidFill>
                  <a:schemeClr val="tx1"/>
                </a:solidFill>
                <a:effectLst/>
                <a:latin typeface="+mn-lt"/>
                <a:ea typeface="+mn-ea"/>
                <a:cs typeface="+mn-cs"/>
              </a:rPr>
              <a:t>It feels like a bump is on the back of my tongue or</a:t>
            </a:r>
            <a:r>
              <a:rPr lang="en-US" sz="1200" i="1" kern="1200" baseline="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throat.</a:t>
            </a:r>
            <a:endParaRPr lang="en-US" sz="1200" i="1" kern="1200" baseline="30000" dirty="0">
              <a:solidFill>
                <a:schemeClr val="tx1"/>
              </a:solidFill>
              <a:effectLst/>
              <a:latin typeface="+mn-lt"/>
              <a:ea typeface="+mn-ea"/>
              <a:cs typeface="+mn-cs"/>
            </a:endParaRPr>
          </a:p>
          <a:p>
            <a:pPr lvl="1"/>
            <a:endParaRPr lang="en-US" sz="1200" i="1" kern="1200" baseline="30000" dirty="0">
              <a:solidFill>
                <a:schemeClr val="tx1"/>
              </a:solidFill>
              <a:effectLst/>
              <a:latin typeface="+mn-lt"/>
              <a:ea typeface="+mn-ea"/>
              <a:cs typeface="+mn-cs"/>
            </a:endParaRPr>
          </a:p>
          <a:p>
            <a:endParaRPr lang="en-US" baseline="0" dirty="0"/>
          </a:p>
          <a:p>
            <a:endParaRPr lang="en-US" dirty="0"/>
          </a:p>
        </p:txBody>
      </p:sp>
      <p:sp>
        <p:nvSpPr>
          <p:cNvPr id="4" name="Slide Number Placeholder 3"/>
          <p:cNvSpPr>
            <a:spLocks noGrp="1"/>
          </p:cNvSpPr>
          <p:nvPr>
            <p:ph type="sldNum" sz="quarter" idx="10"/>
          </p:nvPr>
        </p:nvSpPr>
        <p:spPr/>
        <p:txBody>
          <a:bodyPr/>
          <a:lstStyle/>
          <a:p>
            <a:fld id="{19345ADC-3C0F-4EE9-9FC1-9746E5EFB320}" type="slidenum">
              <a:rPr lang="en-US" smtClean="0"/>
              <a:t>8</a:t>
            </a:fld>
            <a:endParaRPr lang="en-US"/>
          </a:p>
        </p:txBody>
      </p:sp>
    </p:spTree>
    <p:extLst>
      <p:ext uri="{BB962C8B-B14F-4D97-AF65-F5344CB8AC3E}">
        <p14:creationId xmlns:p14="http://schemas.microsoft.com/office/powerpoint/2010/main" val="27886994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latin typeface="+mn-lt"/>
                <a:cs typeface="Arial" pitchFamily="34" charset="0"/>
              </a:rPr>
              <a:t>NARRATIVE</a:t>
            </a:r>
          </a:p>
          <a:p>
            <a:endParaRPr lang="en-US" baseline="0" dirty="0"/>
          </a:p>
          <a:p>
            <a:r>
              <a:rPr lang="en-US" baseline="0" dirty="0"/>
              <a:t>There is no treatment to prevent food allergy reactions. Strict avoidance of the food allergen is the only way to prevent a reaction. Since avoidance is not always possible, school staff must be prepared to deal with allergic reactions, including anaphylaxis. </a:t>
            </a:r>
          </a:p>
          <a:p>
            <a:endParaRPr lang="en-US" baseline="30000" dirty="0"/>
          </a:p>
          <a:p>
            <a:pPr marL="171450" indent="-171450">
              <a:buFont typeface="Arial" panose="020B0604020202020204" pitchFamily="34" charset="0"/>
              <a:buChar char="•"/>
            </a:pPr>
            <a:r>
              <a:rPr lang="en-US" baseline="0" dirty="0"/>
              <a:t>If you suspect an any allergic reaction, or if a student has had an accidental exposure to an known allergy, call the school nurse or administrator immediately.</a:t>
            </a:r>
          </a:p>
          <a:p>
            <a:pPr marL="171450" indent="-171450">
              <a:buFont typeface="Arial" panose="020B0604020202020204" pitchFamily="34" charset="0"/>
              <a:buChar char="•"/>
            </a:pPr>
            <a:endParaRPr lang="en-US" baseline="0"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You should never send a student with a suspected allergic reaction to the school nurse alone. Allergic reactions can progress rapidly; therefore, a student with a suspected allergic reaction should never be left alone. </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baseline="0" dirty="0"/>
              <a:t>The recommended first line treatment for anaphylaxis is the prompt use of epinephrine. Epinephrine is typically given by an auto-injector, which is a spring loaded syringe used to deliver a measured dose of epinephrine. While epinephrine can quickly improve a person’s symptoms, the effects are not long-lasting and symptoms can recur, resulting in the need for additional doses of epinephrine. It is very important to remember, that even when epinephrine is used, 911 or other emergency medical services (EMS) must be called so the student can be transported quickly in the emergency vehicle to the nearest hospital emergency department for further medical treatment and observation.</a:t>
            </a:r>
            <a:r>
              <a:rPr lang="en-US" baseline="30000" dirty="0"/>
              <a:t>4,5,7</a:t>
            </a:r>
          </a:p>
          <a:p>
            <a:endParaRPr lang="en-US" baseline="0" dirty="0"/>
          </a:p>
          <a:p>
            <a:r>
              <a:rPr lang="en-US" baseline="0" dirty="0"/>
              <a:t>Let’s review the action steps to take you suspect anaphylaxis.</a:t>
            </a:r>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19345ADC-3C0F-4EE9-9FC1-9746E5EFB320}" type="slidenum">
              <a:rPr lang="en-US" smtClean="0"/>
              <a:t>9</a:t>
            </a:fld>
            <a:endParaRPr lang="en-US"/>
          </a:p>
        </p:txBody>
      </p:sp>
    </p:spTree>
    <p:extLst>
      <p:ext uri="{BB962C8B-B14F-4D97-AF65-F5344CB8AC3E}">
        <p14:creationId xmlns:p14="http://schemas.microsoft.com/office/powerpoint/2010/main" val="24252412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3839034-EE31-40F0-931E-5D177C9C1367}"/>
              </a:ext>
            </a:extLst>
          </p:cNvPr>
          <p:cNvSpPr/>
          <p:nvPr userDrawn="1"/>
        </p:nvSpPr>
        <p:spPr>
          <a:xfrm>
            <a:off x="0" y="0"/>
            <a:ext cx="9144000" cy="1752600"/>
          </a:xfrm>
          <a:prstGeom prst="rect">
            <a:avLst/>
          </a:prstGeom>
          <a:gradFill>
            <a:gsLst>
              <a:gs pos="57100">
                <a:srgbClr val="6B2059"/>
              </a:gs>
              <a:gs pos="0">
                <a:srgbClr val="D91764"/>
              </a:gs>
              <a:gs pos="100000">
                <a:srgbClr val="081A36"/>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998133" y="257969"/>
            <a:ext cx="6705600" cy="1470025"/>
          </a:xfrm>
        </p:spPr>
        <p:txBody>
          <a:bodyPr/>
          <a:lstStyle>
            <a:lvl1pPr>
              <a:defRPr>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13" name="Graphic 12">
            <a:extLst>
              <a:ext uri="{FF2B5EF4-FFF2-40B4-BE49-F238E27FC236}">
                <a16:creationId xmlns:a16="http://schemas.microsoft.com/office/drawing/2014/main" id="{7ED74210-7796-4443-A5F6-E1E8983E615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291012" y="3071812"/>
            <a:ext cx="561975" cy="714375"/>
          </a:xfrm>
          <a:prstGeom prst="rect">
            <a:avLst/>
          </a:prstGeom>
        </p:spPr>
      </p:pic>
      <p:pic>
        <p:nvPicPr>
          <p:cNvPr id="17" name="Picture 16">
            <a:extLst>
              <a:ext uri="{FF2B5EF4-FFF2-40B4-BE49-F238E27FC236}">
                <a16:creationId xmlns:a16="http://schemas.microsoft.com/office/drawing/2014/main" id="{42FE5FAC-BF02-49D9-A36E-1F58FAC389DB}"/>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8586" t="34159" r="72525" b="36952"/>
          <a:stretch/>
        </p:blipFill>
        <p:spPr>
          <a:xfrm>
            <a:off x="291123" y="0"/>
            <a:ext cx="1461477" cy="1727200"/>
          </a:xfrm>
          <a:prstGeom prst="rect">
            <a:avLst/>
          </a:prstGeom>
        </p:spPr>
      </p:pic>
    </p:spTree>
    <p:extLst>
      <p:ext uri="{BB962C8B-B14F-4D97-AF65-F5344CB8AC3E}">
        <p14:creationId xmlns:p14="http://schemas.microsoft.com/office/powerpoint/2010/main" val="2800289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036638"/>
          </a:xfrm>
        </p:spPr>
        <p:txBody>
          <a:bodyPr/>
          <a:lstStyle>
            <a:lvl1pPr>
              <a:defRPr>
                <a:solidFill>
                  <a:srgbClr val="841C5D"/>
                </a:solidFill>
              </a:defRPr>
            </a:lvl1pPr>
          </a:lstStyle>
          <a:p>
            <a:r>
              <a:rPr lang="en-US" dirty="0"/>
              <a:t>Click to edit Master title style</a:t>
            </a:r>
          </a:p>
        </p:txBody>
      </p:sp>
      <p:sp>
        <p:nvSpPr>
          <p:cNvPr id="3" name="Content Placeholder 2"/>
          <p:cNvSpPr>
            <a:spLocks noGrp="1"/>
          </p:cNvSpPr>
          <p:nvPr>
            <p:ph idx="1"/>
          </p:nvPr>
        </p:nvSpPr>
        <p:spPr>
          <a:xfrm>
            <a:off x="457200" y="1447800"/>
            <a:ext cx="8229600" cy="4525963"/>
          </a:xfrm>
          <a:prstGeom prst="rect">
            <a:avLst/>
          </a:prstGeom>
        </p:spPr>
        <p:txBody>
          <a:bodyPr/>
          <a:lstStyle>
            <a:lvl1pPr marL="342900" indent="-342900">
              <a:buClr>
                <a:srgbClr val="841C5D"/>
              </a:buClr>
              <a:buSzPct val="75000"/>
              <a:buFont typeface="Wingdings 3" panose="05040102010807070707" pitchFamily="18" charset="2"/>
              <a:buChar char=""/>
              <a:defRPr sz="2800">
                <a:solidFill>
                  <a:srgbClr val="000000"/>
                </a:solidFill>
              </a:defRPr>
            </a:lvl1pPr>
            <a:lvl2pPr marL="742950" indent="-285750">
              <a:buClr>
                <a:schemeClr val="tx2"/>
              </a:buClr>
              <a:buSzPct val="70000"/>
              <a:buFont typeface="Arial" panose="020B0604020202020204" pitchFamily="34" charset="0"/>
              <a:buChar char="•"/>
              <a:defRPr sz="2400">
                <a:solidFill>
                  <a:srgbClr val="000000"/>
                </a:solidFill>
              </a:defRPr>
            </a:lvl2pPr>
            <a:lvl3pPr marL="1143000" indent="-228600">
              <a:buClr>
                <a:schemeClr val="tx1"/>
              </a:buClr>
              <a:buSzPct val="70000"/>
              <a:buFont typeface="Calibri" panose="020F0502020204030204" pitchFamily="34" charset="0"/>
              <a:buChar char="-"/>
              <a:defRPr>
                <a:solidFill>
                  <a:srgbClr val="000000"/>
                </a:solidFill>
              </a:defRPr>
            </a:lvl3pPr>
            <a:lvl4pPr marL="1714500" indent="-342900">
              <a:buClr>
                <a:schemeClr val="tx2">
                  <a:lumMod val="60000"/>
                  <a:lumOff val="40000"/>
                </a:schemeClr>
              </a:buClr>
              <a:buSzPct val="65000"/>
              <a:buFont typeface="Wingdings" panose="05000000000000000000" pitchFamily="2" charset="2"/>
              <a:buChar char="v"/>
              <a:defRPr>
                <a:solidFill>
                  <a:srgbClr val="000000"/>
                </a:solidFill>
              </a:defRPr>
            </a:lvl4pPr>
            <a:lvl5pPr marL="2057400" indent="-228600">
              <a:buClr>
                <a:schemeClr val="tx2">
                  <a:lumMod val="60000"/>
                  <a:lumOff val="40000"/>
                </a:schemeClr>
              </a:buClr>
              <a:buSzPct val="65000"/>
              <a:buFont typeface="Wingdings" panose="05000000000000000000" pitchFamily="2" charset="2"/>
              <a:buChar char="¬"/>
              <a:defRPr>
                <a:solidFill>
                  <a:srgbClr val="000000"/>
                </a:solidFill>
              </a:defRPr>
            </a:lvl5pPr>
          </a:lstStyle>
          <a:p>
            <a:pPr lvl="0"/>
            <a:r>
              <a:rPr lang="en-US" dirty="0"/>
              <a:t>Click to edit Master text styles</a:t>
            </a:r>
          </a:p>
          <a:p>
            <a:pPr lvl="1"/>
            <a:r>
              <a:rPr lang="en-US" dirty="0"/>
              <a:t>Second level</a:t>
            </a:r>
          </a:p>
          <a:p>
            <a:pPr lvl="2"/>
            <a:endParaRPr lang="en-US" dirty="0"/>
          </a:p>
        </p:txBody>
      </p:sp>
      <p:sp>
        <p:nvSpPr>
          <p:cNvPr id="4" name="Date Placeholder 3"/>
          <p:cNvSpPr>
            <a:spLocks noGrp="1"/>
          </p:cNvSpPr>
          <p:nvPr>
            <p:ph type="dt" sz="half" idx="10"/>
          </p:nvPr>
        </p:nvSpPr>
        <p:spPr/>
        <p:txBody>
          <a:bodyPr/>
          <a:lstStyle/>
          <a:p>
            <a:fld id="{E7DC2D01-53F8-45EA-87B7-5337440C0EBA}" type="datetime1">
              <a:rPr lang="en-US" smtClean="0"/>
              <a:t>6/8/2020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D8DCCA-7606-4C9D-B837-5FF7121B4784}" type="slidenum">
              <a:rPr lang="en-US" smtClean="0"/>
              <a:t>‹#›</a:t>
            </a:fld>
            <a:endParaRPr lang="en-US"/>
          </a:p>
        </p:txBody>
      </p:sp>
    </p:spTree>
    <p:extLst>
      <p:ext uri="{BB962C8B-B14F-4D97-AF65-F5344CB8AC3E}">
        <p14:creationId xmlns:p14="http://schemas.microsoft.com/office/powerpoint/2010/main" val="2835874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E04BE5-FAEA-4A33-B7F8-1B745FDC609A}" type="datetime1">
              <a:rPr lang="en-US" smtClean="0"/>
              <a:t>6/8/2020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D8DCCA-7606-4C9D-B837-5FF7121B4784}" type="slidenum">
              <a:rPr lang="en-US" smtClean="0"/>
              <a:t>‹#›</a:t>
            </a:fld>
            <a:endParaRPr lang="en-US"/>
          </a:p>
        </p:txBody>
      </p:sp>
    </p:spTree>
    <p:extLst>
      <p:ext uri="{BB962C8B-B14F-4D97-AF65-F5344CB8AC3E}">
        <p14:creationId xmlns:p14="http://schemas.microsoft.com/office/powerpoint/2010/main" val="29443495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lvl1pPr marL="342900" indent="-342900">
              <a:buClr>
                <a:srgbClr val="BF1F2E"/>
              </a:buClr>
              <a:buSzPct val="75000"/>
              <a:buFont typeface="Wingdings" panose="05000000000000000000" pitchFamily="2" charset="2"/>
              <a:buChar char=""/>
              <a:defRPr>
                <a:solidFill>
                  <a:srgbClr val="000000"/>
                </a:solidFill>
              </a:defRPr>
            </a:lvl1pPr>
            <a:lvl2pPr marL="742950" indent="-285750">
              <a:buClr>
                <a:srgbClr val="BF1F2E"/>
              </a:buClr>
              <a:buSzPct val="70000"/>
              <a:buFont typeface="Wingdings" panose="05000000000000000000" pitchFamily="2" charset="2"/>
              <a:buChar char="n"/>
              <a:defRPr>
                <a:solidFill>
                  <a:srgbClr val="000000"/>
                </a:solidFill>
              </a:defRPr>
            </a:lvl2pPr>
            <a:lvl3pPr marL="1143000" indent="-228600">
              <a:buClr>
                <a:srgbClr val="BF1F2E"/>
              </a:buClr>
              <a:buSzPct val="70000"/>
              <a:buFont typeface="Wingdings" panose="05000000000000000000" pitchFamily="2" charset="2"/>
              <a:buChar char="t"/>
              <a:defRPr>
                <a:solidFill>
                  <a:srgbClr val="000000"/>
                </a:solidFill>
              </a:defRPr>
            </a:lvl3pPr>
            <a:lvl4pPr marL="1714500" indent="-342900">
              <a:buClr>
                <a:srgbClr val="BF1F2E"/>
              </a:buClr>
              <a:buSzPct val="65000"/>
              <a:buFont typeface="Wingdings" panose="05000000000000000000" pitchFamily="2" charset="2"/>
              <a:buChar char="v"/>
              <a:defRPr>
                <a:solidFill>
                  <a:srgbClr val="000000"/>
                </a:solidFill>
              </a:defRPr>
            </a:lvl4pPr>
            <a:lvl5pPr marL="2057400" indent="-228600">
              <a:buClr>
                <a:srgbClr val="BF1F2E"/>
              </a:buClr>
              <a:buSzPct val="65000"/>
              <a:buFont typeface="Wingdings" panose="05000000000000000000" pitchFamily="2" charset="2"/>
              <a:buChar char="¬"/>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F464214-4303-4B40-8B0D-62628314EA64}" type="datetime1">
              <a:rPr lang="en-US" smtClean="0"/>
              <a:t>6/8/2020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D8DCCA-7606-4C9D-B837-5FF7121B4784}" type="slidenum">
              <a:rPr lang="en-US" smtClean="0"/>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2818" y="533782"/>
            <a:ext cx="8358409" cy="899364"/>
          </a:xfrm>
          <a:prstGeom prst="rect">
            <a:avLst/>
          </a:prstGeom>
        </p:spPr>
      </p:pic>
    </p:spTree>
    <p:extLst>
      <p:ext uri="{BB962C8B-B14F-4D97-AF65-F5344CB8AC3E}">
        <p14:creationId xmlns:p14="http://schemas.microsoft.com/office/powerpoint/2010/main" val="412635090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457200" y="487362"/>
            <a:ext cx="8229600" cy="1036638"/>
          </a:xfrm>
          <a:prstGeom prst="rect">
            <a:avLst/>
          </a:prstGeom>
        </p:spPr>
        <p:txBody>
          <a:bodyPr vert="horz" lIns="91440" tIns="45720" rIns="91440" bIns="45720" rtlCol="0" anchor="ctr">
            <a:noAutofit/>
          </a:bodyPr>
          <a:lstStyle/>
          <a:p>
            <a:r>
              <a:rPr lang="en-US" dirty="0"/>
              <a:t>Click to edit Master title style</a:t>
            </a:r>
          </a:p>
        </p:txBody>
      </p:sp>
      <p:sp>
        <p:nvSpPr>
          <p:cNvPr id="4" name="Date Placeholder 3"/>
          <p:cNvSpPr>
            <a:spLocks noGrp="1"/>
          </p:cNvSpPr>
          <p:nvPr userDrawn="1">
            <p:ph type="dt" sz="half" idx="2"/>
          </p:nvPr>
        </p:nvSpPr>
        <p:spPr>
          <a:xfrm>
            <a:off x="228600" y="6569075"/>
            <a:ext cx="2133600" cy="212725"/>
          </a:xfrm>
          <a:prstGeom prst="rect">
            <a:avLst/>
          </a:prstGeom>
        </p:spPr>
        <p:txBody>
          <a:bodyPr vert="horz" lIns="91440" tIns="45720" rIns="91440" bIns="45720" rtlCol="0" anchor="ctr"/>
          <a:lstStyle>
            <a:lvl1pPr algn="l">
              <a:defRPr sz="1000">
                <a:solidFill>
                  <a:schemeClr val="tx1">
                    <a:tint val="75000"/>
                  </a:schemeClr>
                </a:solidFill>
              </a:defRPr>
            </a:lvl1pPr>
          </a:lstStyle>
          <a:p>
            <a:fld id="{150FA592-95C5-467E-9F33-DFE7ED2AF3C7}" type="datetime1">
              <a:rPr lang="en-US" smtClean="0"/>
              <a:t>6/8/2020</a:t>
            </a:fld>
            <a:endParaRPr lang="en-US"/>
          </a:p>
        </p:txBody>
      </p:sp>
      <p:sp>
        <p:nvSpPr>
          <p:cNvPr id="5" name="Footer Placeholder 4"/>
          <p:cNvSpPr>
            <a:spLocks noGrp="1"/>
          </p:cNvSpPr>
          <p:nvPr userDrawn="1">
            <p:ph type="ftr" sz="quarter" idx="3"/>
          </p:nvPr>
        </p:nvSpPr>
        <p:spPr>
          <a:xfrm>
            <a:off x="3124200" y="6569075"/>
            <a:ext cx="2895600" cy="212725"/>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US"/>
          </a:p>
        </p:txBody>
      </p:sp>
      <p:sp>
        <p:nvSpPr>
          <p:cNvPr id="6" name="Slide Number Placeholder 5"/>
          <p:cNvSpPr>
            <a:spLocks noGrp="1"/>
          </p:cNvSpPr>
          <p:nvPr userDrawn="1">
            <p:ph type="sldNum" sz="quarter" idx="4"/>
          </p:nvPr>
        </p:nvSpPr>
        <p:spPr>
          <a:xfrm>
            <a:off x="6781800" y="6569075"/>
            <a:ext cx="2133600" cy="212725"/>
          </a:xfrm>
          <a:prstGeom prst="rect">
            <a:avLst/>
          </a:prstGeom>
        </p:spPr>
        <p:txBody>
          <a:bodyPr vert="horz" lIns="91440" tIns="45720" rIns="91440" bIns="45720" rtlCol="0" anchor="ctr"/>
          <a:lstStyle>
            <a:lvl1pPr algn="r">
              <a:defRPr sz="1000" b="1">
                <a:solidFill>
                  <a:schemeClr val="tx1">
                    <a:tint val="75000"/>
                  </a:schemeClr>
                </a:solidFill>
              </a:defRPr>
            </a:lvl1pPr>
          </a:lstStyle>
          <a:p>
            <a:fld id="{4CD8DCCA-7606-4C9D-B837-5FF7121B4784}" type="slidenum">
              <a:rPr lang="en-US" smtClean="0"/>
              <a:pPr/>
              <a:t>‹#›</a:t>
            </a:fld>
            <a:endParaRPr lang="en-US"/>
          </a:p>
        </p:txBody>
      </p:sp>
    </p:spTree>
    <p:extLst>
      <p:ext uri="{BB962C8B-B14F-4D97-AF65-F5344CB8AC3E}">
        <p14:creationId xmlns:p14="http://schemas.microsoft.com/office/powerpoint/2010/main" val="2265403032"/>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5" r:id="rId3"/>
    <p:sldLayoutId id="2147483662" r:id="rId4"/>
  </p:sldLayoutIdLst>
  <p:hf hdr="0" ftr="0" dt="0"/>
  <p:txStyles>
    <p:titleStyle>
      <a:lvl1pPr algn="l" defTabSz="914400" rtl="0" eaLnBrk="1" latinLnBrk="0" hangingPunct="1">
        <a:spcBef>
          <a:spcPct val="0"/>
        </a:spcBef>
        <a:buNone/>
        <a:defRPr sz="4000" b="0" kern="1200" cap="all" baseline="0">
          <a:solidFill>
            <a:srgbClr val="2888C9"/>
          </a:solidFill>
          <a:latin typeface="Chaparral Pro" panose="02060503040505020203" pitchFamily="18"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rgbClr val="000000"/>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000000"/>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000000"/>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000000"/>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000000"/>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4.sv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4.sv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4.sv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4.sv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4.svg"/></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4.sv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23.svg"/><Relationship Id="rId7" Type="http://schemas.openxmlformats.org/officeDocument/2006/relationships/hyperlink" Target="https://www.nasn.org/nasn/nasn-resources/practice-topics/allergies-anaphylaxis" TargetMode="External"/><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hyperlink" Target="https://www.cdc.gov/healthyschools/npao/celebrations_rewards.htm" TargetMode="External"/><Relationship Id="rId5" Type="http://schemas.openxmlformats.org/officeDocument/2006/relationships/hyperlink" Target="https://www.foodallergy.org/" TargetMode="External"/><Relationship Id="rId4" Type="http://schemas.openxmlformats.org/officeDocument/2006/relationships/hyperlink" Target="https://www.cdc.gov/healthyschools/foodallergies"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4.sv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4.sv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sv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4.sv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770716D0-76FD-4D70-9679-098C3899C1FB}"/>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513" b="19851"/>
          <a:stretch/>
        </p:blipFill>
        <p:spPr>
          <a:xfrm>
            <a:off x="0" y="1752600"/>
            <a:ext cx="9144000" cy="4709220"/>
          </a:xfrm>
          <a:prstGeom prst="rect">
            <a:avLst/>
          </a:prstGeom>
        </p:spPr>
      </p:pic>
      <p:sp>
        <p:nvSpPr>
          <p:cNvPr id="14" name="Rectangle 13">
            <a:extLst>
              <a:ext uri="{FF2B5EF4-FFF2-40B4-BE49-F238E27FC236}">
                <a16:creationId xmlns:a16="http://schemas.microsoft.com/office/drawing/2014/main" id="{3B7723AF-F2C4-42FF-8291-C65435A840B0}"/>
              </a:ext>
              <a:ext uri="{C183D7F6-B498-43B3-948B-1728B52AA6E4}">
                <adec:decorative xmlns:adec="http://schemas.microsoft.com/office/drawing/2017/decorative" val="1"/>
              </a:ext>
            </a:extLst>
          </p:cNvPr>
          <p:cNvSpPr/>
          <p:nvPr/>
        </p:nvSpPr>
        <p:spPr>
          <a:xfrm>
            <a:off x="0" y="5159374"/>
            <a:ext cx="9144000" cy="1698625"/>
          </a:xfrm>
          <a:prstGeom prst="rect">
            <a:avLst/>
          </a:prstGeom>
          <a:gradFill flip="none" rotWithShape="1">
            <a:gsLst>
              <a:gs pos="0">
                <a:schemeClr val="tx1"/>
              </a:gs>
              <a:gs pos="10000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descr="Photo of students with teacher." title="Alt text."/>
          <p:cNvSpPr>
            <a:spLocks noGrp="1"/>
          </p:cNvSpPr>
          <p:nvPr>
            <p:ph type="ctrTitle"/>
          </p:nvPr>
        </p:nvSpPr>
        <p:spPr>
          <a:xfrm>
            <a:off x="1600200" y="228600"/>
            <a:ext cx="7315200" cy="1470025"/>
          </a:xfrm>
        </p:spPr>
        <p:txBody>
          <a:bodyPr/>
          <a:lstStyle/>
          <a:p>
            <a:r>
              <a:rPr lang="en-US" sz="2800" b="1" dirty="0"/>
              <a:t>Managing Food Allergies in Schools </a:t>
            </a:r>
            <a:r>
              <a:rPr lang="en-US" sz="2600" dirty="0">
                <a:latin typeface="+mj-lt"/>
              </a:rPr>
              <a:t>the Role of TEACHERS AND PARAEDUCATORS</a:t>
            </a:r>
          </a:p>
        </p:txBody>
      </p:sp>
      <p:sp>
        <p:nvSpPr>
          <p:cNvPr id="13" name="Title 1" descr="Photo of students with teacher." title="Alt text.">
            <a:extLst>
              <a:ext uri="{FF2B5EF4-FFF2-40B4-BE49-F238E27FC236}">
                <a16:creationId xmlns:a16="http://schemas.microsoft.com/office/drawing/2014/main" id="{88181C33-BFA3-486B-B79B-4498E5CA870D}"/>
              </a:ext>
            </a:extLst>
          </p:cNvPr>
          <p:cNvSpPr txBox="1">
            <a:spLocks/>
          </p:cNvSpPr>
          <p:nvPr/>
        </p:nvSpPr>
        <p:spPr>
          <a:xfrm>
            <a:off x="533400" y="5791200"/>
            <a:ext cx="8382000" cy="9906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b="0" kern="1200" cap="all" baseline="0">
                <a:solidFill>
                  <a:schemeClr val="bg1"/>
                </a:solidFill>
                <a:latin typeface="Chaparral Pro" panose="02060503040505020203" pitchFamily="18" charset="0"/>
                <a:ea typeface="+mj-ea"/>
                <a:cs typeface="+mj-cs"/>
              </a:defRPr>
            </a:lvl1pPr>
          </a:lstStyle>
          <a:p>
            <a:r>
              <a:rPr lang="en-US" sz="2400" b="1" dirty="0">
                <a:latin typeface="+mj-lt"/>
              </a:rPr>
              <a:t>Voluntary Guidelines for Managing Food Allergies in Schools and Early Care and Education Programs</a:t>
            </a:r>
            <a:endParaRPr lang="en-US" sz="3200" b="1" dirty="0">
              <a:latin typeface="+mj-lt"/>
            </a:endParaRPr>
          </a:p>
        </p:txBody>
      </p:sp>
    </p:spTree>
    <p:extLst>
      <p:ext uri="{BB962C8B-B14F-4D97-AF65-F5344CB8AC3E}">
        <p14:creationId xmlns:p14="http://schemas.microsoft.com/office/powerpoint/2010/main" val="6134012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02465" y="618774"/>
            <a:ext cx="8361608" cy="1143000"/>
          </a:xfrm>
          <a:prstGeom prst="rect">
            <a:avLst/>
          </a:prstGeom>
        </p:spPr>
        <p:txBody>
          <a:bodyPr>
            <a:normAutofit/>
          </a:bodyPr>
          <a:lstStyle>
            <a:lvl1pPr algn="ctr" defTabSz="914400" rtl="0" eaLnBrk="1" latinLnBrk="0" hangingPunct="1">
              <a:spcBef>
                <a:spcPct val="0"/>
              </a:spcBef>
              <a:buNone/>
              <a:defRPr sz="4400" kern="1200">
                <a:solidFill>
                  <a:srgbClr val="000000"/>
                </a:solidFill>
                <a:latin typeface="+mj-lt"/>
                <a:ea typeface="+mj-ea"/>
                <a:cs typeface="+mj-cs"/>
              </a:defRPr>
            </a:lvl1pPr>
          </a:lstStyle>
          <a:p>
            <a:r>
              <a:rPr lang="en-US" sz="3600" b="1">
                <a:solidFill>
                  <a:schemeClr val="bg1"/>
                </a:solidFill>
              </a:rPr>
              <a:t>What can you do?</a:t>
            </a:r>
            <a:endParaRPr lang="en-US" sz="3600" b="1" dirty="0">
              <a:solidFill>
                <a:schemeClr val="bg1"/>
              </a:solidFill>
            </a:endParaRPr>
          </a:p>
        </p:txBody>
      </p:sp>
      <p:sp>
        <p:nvSpPr>
          <p:cNvPr id="2" name="Title 1">
            <a:extLst>
              <a:ext uri="{FF2B5EF4-FFF2-40B4-BE49-F238E27FC236}">
                <a16:creationId xmlns:a16="http://schemas.microsoft.com/office/drawing/2014/main" id="{7E0EEE5F-C6A8-48EB-BD51-CC77F78D4D77}"/>
              </a:ext>
            </a:extLst>
          </p:cNvPr>
          <p:cNvSpPr>
            <a:spLocks noGrp="1"/>
          </p:cNvSpPr>
          <p:nvPr>
            <p:ph type="title"/>
          </p:nvPr>
        </p:nvSpPr>
        <p:spPr/>
        <p:txBody>
          <a:bodyPr/>
          <a:lstStyle/>
          <a:p>
            <a:r>
              <a:rPr lang="en-US" dirty="0"/>
              <a:t>What can you do?</a:t>
            </a:r>
          </a:p>
        </p:txBody>
      </p:sp>
      <p:sp>
        <p:nvSpPr>
          <p:cNvPr id="4" name="Content Placeholder 2"/>
          <p:cNvSpPr>
            <a:spLocks noGrp="1"/>
          </p:cNvSpPr>
          <p:nvPr>
            <p:ph idx="1"/>
          </p:nvPr>
        </p:nvSpPr>
        <p:spPr>
          <a:xfrm>
            <a:off x="457200" y="1447800"/>
            <a:ext cx="8156482" cy="4525963"/>
          </a:xfrm>
        </p:spPr>
        <p:txBody>
          <a:bodyPr/>
          <a:lstStyle/>
          <a:p>
            <a:pPr marL="0" indent="0">
              <a:buNone/>
            </a:pPr>
            <a:r>
              <a:rPr lang="en-US" sz="3200" b="1" dirty="0">
                <a:solidFill>
                  <a:srgbClr val="841C5D"/>
                </a:solidFill>
              </a:rPr>
              <a:t>If you suspect an allergic reaction</a:t>
            </a:r>
            <a:br>
              <a:rPr lang="en-US" sz="3200" b="1" dirty="0">
                <a:solidFill>
                  <a:srgbClr val="841C5D"/>
                </a:solidFill>
              </a:rPr>
            </a:br>
            <a:r>
              <a:rPr lang="en-US" sz="3200" b="1" dirty="0">
                <a:solidFill>
                  <a:srgbClr val="841C5D"/>
                </a:solidFill>
              </a:rPr>
              <a:t>or anaphylaxis</a:t>
            </a:r>
          </a:p>
          <a:p>
            <a:r>
              <a:rPr lang="en-US" dirty="0"/>
              <a:t>Activate the student’s food allergy emergency plan.</a:t>
            </a:r>
          </a:p>
          <a:p>
            <a:r>
              <a:rPr lang="en-US" dirty="0"/>
              <a:t>Be ready to administer an epinephrine auto-injector if you are delegated and trained to do so. </a:t>
            </a:r>
          </a:p>
          <a:p>
            <a:r>
              <a:rPr lang="en-US" dirty="0"/>
              <a:t>Call 911 or the emergency medical system immediately. All students with anaphylaxis</a:t>
            </a:r>
            <a:br>
              <a:rPr lang="en-US" dirty="0"/>
            </a:br>
            <a:r>
              <a:rPr lang="en-US" dirty="0"/>
              <a:t>must be monitored closely and</a:t>
            </a:r>
            <a:br>
              <a:rPr lang="en-US" dirty="0"/>
            </a:br>
            <a:r>
              <a:rPr lang="en-US" dirty="0"/>
              <a:t>evaluated as soon as possible in</a:t>
            </a:r>
            <a:br>
              <a:rPr lang="en-US" dirty="0"/>
            </a:br>
            <a:r>
              <a:rPr lang="en-US" dirty="0"/>
              <a:t>an emergency care setting.</a:t>
            </a:r>
          </a:p>
          <a:p>
            <a:pPr lvl="1"/>
            <a:endParaRPr lang="en-US" dirty="0"/>
          </a:p>
          <a:p>
            <a:endParaRPr lang="en-US" dirty="0"/>
          </a:p>
        </p:txBody>
      </p:sp>
      <p:sp>
        <p:nvSpPr>
          <p:cNvPr id="3" name="Slide Number Placeholder 2"/>
          <p:cNvSpPr>
            <a:spLocks noGrp="1"/>
          </p:cNvSpPr>
          <p:nvPr>
            <p:ph type="sldNum" sz="quarter" idx="12"/>
          </p:nvPr>
        </p:nvSpPr>
        <p:spPr/>
        <p:txBody>
          <a:bodyPr/>
          <a:lstStyle/>
          <a:p>
            <a:fld id="{4CD8DCCA-7606-4C9D-B837-5FF7121B4784}" type="slidenum">
              <a:rPr lang="en-US" smtClean="0"/>
              <a:pPr/>
              <a:t>10</a:t>
            </a:fld>
            <a:endParaRPr lang="en-US"/>
          </a:p>
        </p:txBody>
      </p:sp>
      <p:pic>
        <p:nvPicPr>
          <p:cNvPr id="6" name="Picture 5" descr="photograph of an ambulance." title="Alt text."/>
          <p:cNvPicPr>
            <a:picLocks noChangeAspect="1"/>
          </p:cNvPicPr>
          <p:nvPr/>
        </p:nvPicPr>
        <p:blipFill rotWithShape="1">
          <a:blip r:embed="rId3">
            <a:extLst>
              <a:ext uri="{28A0092B-C50C-407E-A947-70E740481C1C}">
                <a14:useLocalDpi xmlns:a14="http://schemas.microsoft.com/office/drawing/2010/main" val="0"/>
              </a:ext>
            </a:extLst>
          </a:blip>
          <a:srcRect l="1682" t="14201" r="2073" b="13646"/>
          <a:stretch/>
        </p:blipFill>
        <p:spPr>
          <a:xfrm>
            <a:off x="6171517" y="4987999"/>
            <a:ext cx="2590800" cy="1454001"/>
          </a:xfrm>
          <a:prstGeom prst="rect">
            <a:avLst/>
          </a:prstGeom>
          <a:ln>
            <a:noFill/>
          </a:ln>
        </p:spPr>
      </p:pic>
      <p:pic>
        <p:nvPicPr>
          <p:cNvPr id="10" name="Graphic 9">
            <a:extLst>
              <a:ext uri="{FF2B5EF4-FFF2-40B4-BE49-F238E27FC236}">
                <a16:creationId xmlns:a16="http://schemas.microsoft.com/office/drawing/2014/main" id="{958F3B23-8FF6-4D17-AE9C-822BA06E0235}"/>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782648" y="198435"/>
            <a:ext cx="831034" cy="1096964"/>
          </a:xfrm>
          <a:prstGeom prst="rect">
            <a:avLst/>
          </a:prstGeom>
        </p:spPr>
      </p:pic>
      <p:cxnSp>
        <p:nvCxnSpPr>
          <p:cNvPr id="11" name="Straight Connector 10">
            <a:extLst>
              <a:ext uri="{FF2B5EF4-FFF2-40B4-BE49-F238E27FC236}">
                <a16:creationId xmlns:a16="http://schemas.microsoft.com/office/drawing/2014/main" id="{86C171F2-BF9B-47DE-B7A1-C1B4092A82B1}"/>
              </a:ext>
              <a:ext uri="{C183D7F6-B498-43B3-948B-1728B52AA6E4}">
                <adec:decorative xmlns:adec="http://schemas.microsoft.com/office/drawing/2017/decorative" val="1"/>
              </a:ext>
            </a:extLst>
          </p:cNvPr>
          <p:cNvCxnSpPr>
            <a:cxnSpLocks/>
          </p:cNvCxnSpPr>
          <p:nvPr/>
        </p:nvCxnSpPr>
        <p:spPr>
          <a:xfrm>
            <a:off x="533400" y="1143000"/>
            <a:ext cx="6858000" cy="0"/>
          </a:xfrm>
          <a:prstGeom prst="line">
            <a:avLst/>
          </a:prstGeom>
          <a:ln>
            <a:solidFill>
              <a:srgbClr val="841C5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2344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02465" y="641968"/>
            <a:ext cx="8361608" cy="1143000"/>
          </a:xfrm>
          <a:prstGeom prst="rect">
            <a:avLst/>
          </a:prstGeom>
        </p:spPr>
        <p:txBody>
          <a:bodyPr>
            <a:normAutofit/>
          </a:bodyPr>
          <a:lstStyle>
            <a:lvl1pPr algn="ctr" defTabSz="914400" rtl="0" eaLnBrk="1" latinLnBrk="0" hangingPunct="1">
              <a:spcBef>
                <a:spcPct val="0"/>
              </a:spcBef>
              <a:buNone/>
              <a:defRPr sz="4400" kern="1200">
                <a:solidFill>
                  <a:srgbClr val="000000"/>
                </a:solidFill>
                <a:latin typeface="+mj-lt"/>
                <a:ea typeface="+mj-ea"/>
                <a:cs typeface="+mj-cs"/>
              </a:defRPr>
            </a:lvl1pPr>
          </a:lstStyle>
          <a:p>
            <a:r>
              <a:rPr lang="en-US" sz="3600" b="1" dirty="0">
                <a:solidFill>
                  <a:schemeClr val="bg1"/>
                </a:solidFill>
              </a:rPr>
              <a:t>What can you do?</a:t>
            </a:r>
          </a:p>
        </p:txBody>
      </p:sp>
      <p:sp>
        <p:nvSpPr>
          <p:cNvPr id="2" name="Title 1">
            <a:extLst>
              <a:ext uri="{FF2B5EF4-FFF2-40B4-BE49-F238E27FC236}">
                <a16:creationId xmlns:a16="http://schemas.microsoft.com/office/drawing/2014/main" id="{7C65F84A-C1A7-48D4-9D41-1AE30540E5AF}"/>
              </a:ext>
            </a:extLst>
          </p:cNvPr>
          <p:cNvSpPr>
            <a:spLocks noGrp="1"/>
          </p:cNvSpPr>
          <p:nvPr>
            <p:ph type="title"/>
          </p:nvPr>
        </p:nvSpPr>
        <p:spPr/>
        <p:txBody>
          <a:bodyPr/>
          <a:lstStyle/>
          <a:p>
            <a:r>
              <a:rPr lang="en-US" dirty="0"/>
              <a:t>What can you do?</a:t>
            </a:r>
          </a:p>
        </p:txBody>
      </p:sp>
      <p:sp>
        <p:nvSpPr>
          <p:cNvPr id="4" name="Content Placeholder 4"/>
          <p:cNvSpPr>
            <a:spLocks noGrp="1"/>
          </p:cNvSpPr>
          <p:nvPr>
            <p:ph idx="1"/>
          </p:nvPr>
        </p:nvSpPr>
        <p:spPr/>
        <p:txBody>
          <a:bodyPr/>
          <a:lstStyle/>
          <a:p>
            <a:pPr marL="0" indent="0">
              <a:buNone/>
            </a:pPr>
            <a:r>
              <a:rPr lang="en-US" sz="3200" b="1" dirty="0">
                <a:solidFill>
                  <a:srgbClr val="841C5D"/>
                </a:solidFill>
              </a:rPr>
              <a:t>Help manage food allergies at your school.</a:t>
            </a:r>
          </a:p>
          <a:p>
            <a:r>
              <a:rPr lang="en-US" dirty="0"/>
              <a:t>Know which students in your</a:t>
            </a:r>
            <a:br>
              <a:rPr lang="en-US" dirty="0"/>
            </a:br>
            <a:r>
              <a:rPr lang="en-US" dirty="0"/>
              <a:t>classes have food allergies.</a:t>
            </a:r>
          </a:p>
          <a:p>
            <a:r>
              <a:rPr lang="en-US" dirty="0"/>
              <a:t>Keep student emergency care plans</a:t>
            </a:r>
            <a:br>
              <a:rPr lang="en-US" dirty="0"/>
            </a:br>
            <a:r>
              <a:rPr lang="en-US" dirty="0"/>
              <a:t>in an easy to reach, secure location.</a:t>
            </a:r>
          </a:p>
          <a:p>
            <a:r>
              <a:rPr lang="en-US" dirty="0"/>
              <a:t>Share information with other school</a:t>
            </a:r>
            <a:br>
              <a:rPr lang="en-US" dirty="0"/>
            </a:br>
            <a:r>
              <a:rPr lang="en-US" dirty="0"/>
              <a:t>staff who need to know.</a:t>
            </a:r>
          </a:p>
        </p:txBody>
      </p:sp>
      <p:sp>
        <p:nvSpPr>
          <p:cNvPr id="3" name="Slide Number Placeholder 2"/>
          <p:cNvSpPr>
            <a:spLocks noGrp="1"/>
          </p:cNvSpPr>
          <p:nvPr>
            <p:ph type="sldNum" sz="quarter" idx="12"/>
          </p:nvPr>
        </p:nvSpPr>
        <p:spPr/>
        <p:txBody>
          <a:bodyPr/>
          <a:lstStyle/>
          <a:p>
            <a:fld id="{4CD8DCCA-7606-4C9D-B837-5FF7121B4784}" type="slidenum">
              <a:rPr lang="en-US" smtClean="0"/>
              <a:pPr/>
              <a:t>11</a:t>
            </a:fld>
            <a:endParaRPr lang="en-US"/>
          </a:p>
        </p:txBody>
      </p:sp>
      <p:pic>
        <p:nvPicPr>
          <p:cNvPr id="6" name="Picture 5" descr="photograph of teacher eating lunch with students." title="Alt text."/>
          <p:cNvPicPr>
            <a:picLocks noChangeAspect="1"/>
          </p:cNvPicPr>
          <p:nvPr/>
        </p:nvPicPr>
        <p:blipFill rotWithShape="1">
          <a:blip r:embed="rId3">
            <a:extLst>
              <a:ext uri="{28A0092B-C50C-407E-A947-70E740481C1C}">
                <a14:useLocalDpi xmlns:a14="http://schemas.microsoft.com/office/drawing/2010/main" val="0"/>
              </a:ext>
            </a:extLst>
          </a:blip>
          <a:srcRect b="7796"/>
          <a:stretch/>
        </p:blipFill>
        <p:spPr>
          <a:xfrm>
            <a:off x="6400800" y="2258352"/>
            <a:ext cx="2212882" cy="1358899"/>
          </a:xfrm>
          <a:prstGeom prst="rect">
            <a:avLst/>
          </a:prstGeom>
          <a:ln>
            <a:noFill/>
          </a:ln>
        </p:spPr>
      </p:pic>
      <p:pic>
        <p:nvPicPr>
          <p:cNvPr id="10" name="Graphic 9">
            <a:extLst>
              <a:ext uri="{FF2B5EF4-FFF2-40B4-BE49-F238E27FC236}">
                <a16:creationId xmlns:a16="http://schemas.microsoft.com/office/drawing/2014/main" id="{967BF12C-A7C5-4A4A-81F7-7F8BFD4F5D9D}"/>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782648" y="198435"/>
            <a:ext cx="831034" cy="1096964"/>
          </a:xfrm>
          <a:prstGeom prst="rect">
            <a:avLst/>
          </a:prstGeom>
        </p:spPr>
      </p:pic>
      <p:cxnSp>
        <p:nvCxnSpPr>
          <p:cNvPr id="11" name="Straight Connector 10">
            <a:extLst>
              <a:ext uri="{FF2B5EF4-FFF2-40B4-BE49-F238E27FC236}">
                <a16:creationId xmlns:a16="http://schemas.microsoft.com/office/drawing/2014/main" id="{CD64873D-A705-4ECF-921A-4CCFF464E81F}"/>
              </a:ext>
              <a:ext uri="{C183D7F6-B498-43B3-948B-1728B52AA6E4}">
                <adec:decorative xmlns:adec="http://schemas.microsoft.com/office/drawing/2017/decorative" val="1"/>
              </a:ext>
            </a:extLst>
          </p:cNvPr>
          <p:cNvCxnSpPr>
            <a:cxnSpLocks/>
          </p:cNvCxnSpPr>
          <p:nvPr/>
        </p:nvCxnSpPr>
        <p:spPr>
          <a:xfrm>
            <a:off x="533400" y="1143000"/>
            <a:ext cx="6858000" cy="0"/>
          </a:xfrm>
          <a:prstGeom prst="line">
            <a:avLst/>
          </a:prstGeom>
          <a:ln>
            <a:solidFill>
              <a:srgbClr val="841C5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37062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02465" y="609600"/>
            <a:ext cx="8361608" cy="1143000"/>
          </a:xfrm>
          <a:prstGeom prst="rect">
            <a:avLst/>
          </a:prstGeom>
        </p:spPr>
        <p:txBody>
          <a:bodyPr>
            <a:normAutofit/>
          </a:bodyPr>
          <a:lstStyle>
            <a:lvl1pPr algn="ctr" defTabSz="914400" rtl="0" eaLnBrk="1" latinLnBrk="0" hangingPunct="1">
              <a:spcBef>
                <a:spcPct val="0"/>
              </a:spcBef>
              <a:buNone/>
              <a:defRPr sz="4400" kern="1200">
                <a:solidFill>
                  <a:srgbClr val="000000"/>
                </a:solidFill>
                <a:latin typeface="+mj-lt"/>
                <a:ea typeface="+mj-ea"/>
                <a:cs typeface="+mj-cs"/>
              </a:defRPr>
            </a:lvl1pPr>
          </a:lstStyle>
          <a:p>
            <a:r>
              <a:rPr lang="en-US" sz="3600" b="1" dirty="0">
                <a:solidFill>
                  <a:schemeClr val="bg1"/>
                </a:solidFill>
              </a:rPr>
              <a:t>What can you do?</a:t>
            </a:r>
          </a:p>
        </p:txBody>
      </p:sp>
      <p:sp>
        <p:nvSpPr>
          <p:cNvPr id="2" name="Title 1">
            <a:extLst>
              <a:ext uri="{FF2B5EF4-FFF2-40B4-BE49-F238E27FC236}">
                <a16:creationId xmlns:a16="http://schemas.microsoft.com/office/drawing/2014/main" id="{265172F0-1FF8-4048-92C4-13CF30B14F5E}"/>
              </a:ext>
            </a:extLst>
          </p:cNvPr>
          <p:cNvSpPr>
            <a:spLocks noGrp="1"/>
          </p:cNvSpPr>
          <p:nvPr>
            <p:ph type="title"/>
          </p:nvPr>
        </p:nvSpPr>
        <p:spPr/>
        <p:txBody>
          <a:bodyPr/>
          <a:lstStyle/>
          <a:p>
            <a:r>
              <a:rPr lang="en-US" dirty="0"/>
              <a:t>What can you do?</a:t>
            </a:r>
          </a:p>
        </p:txBody>
      </p:sp>
      <p:sp>
        <p:nvSpPr>
          <p:cNvPr id="4" name="Content Placeholder 4"/>
          <p:cNvSpPr>
            <a:spLocks noGrp="1"/>
          </p:cNvSpPr>
          <p:nvPr>
            <p:ph idx="1"/>
          </p:nvPr>
        </p:nvSpPr>
        <p:spPr>
          <a:xfrm>
            <a:off x="457200" y="1447800"/>
            <a:ext cx="6858000" cy="4525963"/>
          </a:xfrm>
        </p:spPr>
        <p:txBody>
          <a:bodyPr/>
          <a:lstStyle/>
          <a:p>
            <a:pPr marL="0" indent="0">
              <a:buNone/>
            </a:pPr>
            <a:r>
              <a:rPr lang="en-US" sz="3200" b="1" dirty="0">
                <a:solidFill>
                  <a:srgbClr val="841C5D"/>
                </a:solidFill>
              </a:rPr>
              <a:t>Help prevent food allergy emergencies!</a:t>
            </a:r>
          </a:p>
          <a:p>
            <a:r>
              <a:rPr lang="en-US" dirty="0"/>
              <a:t>Make classroom modifications to make</a:t>
            </a:r>
            <a:br>
              <a:rPr lang="en-US" dirty="0"/>
            </a:br>
            <a:r>
              <a:rPr lang="en-US" dirty="0"/>
              <a:t>sure all students can participate fully</a:t>
            </a:r>
            <a:br>
              <a:rPr lang="en-US" dirty="0"/>
            </a:br>
            <a:r>
              <a:rPr lang="en-US" dirty="0"/>
              <a:t>in class.</a:t>
            </a:r>
          </a:p>
          <a:p>
            <a:r>
              <a:rPr lang="en-US" dirty="0"/>
              <a:t>Avoid using allergens in classroom activities, including arts and crafts, counting, science projects, parties,</a:t>
            </a:r>
            <a:br>
              <a:rPr lang="en-US" dirty="0"/>
            </a:br>
            <a:r>
              <a:rPr lang="en-US" dirty="0"/>
              <a:t>holidays and celebrations, or cooking.</a:t>
            </a:r>
          </a:p>
          <a:p>
            <a:r>
              <a:rPr lang="en-US" dirty="0"/>
              <a:t>Inform parents and school nurse or administrator prior to any activities that may include food or known allergens.</a:t>
            </a:r>
          </a:p>
          <a:p>
            <a:pPr lvl="1"/>
            <a:endParaRPr lang="en-US" dirty="0"/>
          </a:p>
        </p:txBody>
      </p:sp>
      <p:sp>
        <p:nvSpPr>
          <p:cNvPr id="3" name="Slide Number Placeholder 2"/>
          <p:cNvSpPr>
            <a:spLocks noGrp="1"/>
          </p:cNvSpPr>
          <p:nvPr>
            <p:ph type="sldNum" sz="quarter" idx="12"/>
          </p:nvPr>
        </p:nvSpPr>
        <p:spPr/>
        <p:txBody>
          <a:bodyPr/>
          <a:lstStyle/>
          <a:p>
            <a:fld id="{4CD8DCCA-7606-4C9D-B837-5FF7121B4784}" type="slidenum">
              <a:rPr lang="en-US" smtClean="0"/>
              <a:pPr/>
              <a:t>12</a:t>
            </a:fld>
            <a:endParaRPr lang="en-US"/>
          </a:p>
        </p:txBody>
      </p:sp>
      <p:pic>
        <p:nvPicPr>
          <p:cNvPr id="6" name="Picture 5" descr="Photograph of teacher with students." title="Alt tex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4200" y="2163762"/>
            <a:ext cx="1679482" cy="2519223"/>
          </a:xfrm>
          <a:prstGeom prst="rect">
            <a:avLst/>
          </a:prstGeom>
          <a:ln>
            <a:noFill/>
          </a:ln>
        </p:spPr>
      </p:pic>
      <p:pic>
        <p:nvPicPr>
          <p:cNvPr id="10" name="Graphic 9">
            <a:extLst>
              <a:ext uri="{FF2B5EF4-FFF2-40B4-BE49-F238E27FC236}">
                <a16:creationId xmlns:a16="http://schemas.microsoft.com/office/drawing/2014/main" id="{71B5FFF3-36A7-426C-8A5C-73DEDEEF2D4F}"/>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782648" y="198435"/>
            <a:ext cx="831034" cy="1096964"/>
          </a:xfrm>
          <a:prstGeom prst="rect">
            <a:avLst/>
          </a:prstGeom>
        </p:spPr>
      </p:pic>
      <p:cxnSp>
        <p:nvCxnSpPr>
          <p:cNvPr id="11" name="Straight Connector 10">
            <a:extLst>
              <a:ext uri="{FF2B5EF4-FFF2-40B4-BE49-F238E27FC236}">
                <a16:creationId xmlns:a16="http://schemas.microsoft.com/office/drawing/2014/main" id="{A792B08A-2A16-46FE-BAC8-85CEAE072CEB}"/>
              </a:ext>
              <a:ext uri="{C183D7F6-B498-43B3-948B-1728B52AA6E4}">
                <adec:decorative xmlns:adec="http://schemas.microsoft.com/office/drawing/2017/decorative" val="1"/>
              </a:ext>
            </a:extLst>
          </p:cNvPr>
          <p:cNvCxnSpPr>
            <a:cxnSpLocks/>
          </p:cNvCxnSpPr>
          <p:nvPr/>
        </p:nvCxnSpPr>
        <p:spPr>
          <a:xfrm>
            <a:off x="533400" y="1143000"/>
            <a:ext cx="6858000" cy="0"/>
          </a:xfrm>
          <a:prstGeom prst="line">
            <a:avLst/>
          </a:prstGeom>
          <a:ln>
            <a:solidFill>
              <a:srgbClr val="841C5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19731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02465" y="598136"/>
            <a:ext cx="8361608" cy="1143000"/>
          </a:xfrm>
          <a:prstGeom prst="rect">
            <a:avLst/>
          </a:prstGeom>
        </p:spPr>
        <p:txBody>
          <a:bodyPr>
            <a:normAutofit/>
          </a:bodyPr>
          <a:lstStyle>
            <a:lvl1pPr algn="ctr" defTabSz="914400" rtl="0" eaLnBrk="1" latinLnBrk="0" hangingPunct="1">
              <a:spcBef>
                <a:spcPct val="0"/>
              </a:spcBef>
              <a:buNone/>
              <a:defRPr sz="4400" kern="1200">
                <a:solidFill>
                  <a:srgbClr val="000000"/>
                </a:solidFill>
                <a:latin typeface="+mj-lt"/>
                <a:ea typeface="+mj-ea"/>
                <a:cs typeface="+mj-cs"/>
              </a:defRPr>
            </a:lvl1pPr>
          </a:lstStyle>
          <a:p>
            <a:r>
              <a:rPr lang="en-US" sz="3600" b="1" dirty="0">
                <a:solidFill>
                  <a:schemeClr val="bg1"/>
                </a:solidFill>
              </a:rPr>
              <a:t>What can you do?</a:t>
            </a:r>
          </a:p>
        </p:txBody>
      </p:sp>
      <p:sp>
        <p:nvSpPr>
          <p:cNvPr id="2" name="Title 1">
            <a:extLst>
              <a:ext uri="{FF2B5EF4-FFF2-40B4-BE49-F238E27FC236}">
                <a16:creationId xmlns:a16="http://schemas.microsoft.com/office/drawing/2014/main" id="{05453B86-665E-4285-8E51-2E1720B75312}"/>
              </a:ext>
            </a:extLst>
          </p:cNvPr>
          <p:cNvSpPr>
            <a:spLocks noGrp="1"/>
          </p:cNvSpPr>
          <p:nvPr>
            <p:ph type="title"/>
          </p:nvPr>
        </p:nvSpPr>
        <p:spPr/>
        <p:txBody>
          <a:bodyPr/>
          <a:lstStyle/>
          <a:p>
            <a:r>
              <a:rPr lang="en-US" dirty="0"/>
              <a:t>What can you do?</a:t>
            </a:r>
          </a:p>
        </p:txBody>
      </p:sp>
      <p:sp>
        <p:nvSpPr>
          <p:cNvPr id="4" name="Content Placeholder 4"/>
          <p:cNvSpPr>
            <a:spLocks noGrp="1"/>
          </p:cNvSpPr>
          <p:nvPr>
            <p:ph idx="1"/>
          </p:nvPr>
        </p:nvSpPr>
        <p:spPr/>
        <p:txBody>
          <a:bodyPr/>
          <a:lstStyle/>
          <a:p>
            <a:pPr marL="0" indent="0">
              <a:buNone/>
            </a:pPr>
            <a:r>
              <a:rPr lang="en-US" sz="3200" b="1" dirty="0">
                <a:solidFill>
                  <a:srgbClr val="841C5D"/>
                </a:solidFill>
              </a:rPr>
              <a:t>Create and maintain a</a:t>
            </a:r>
            <a:br>
              <a:rPr lang="en-US" sz="3200" b="1" dirty="0">
                <a:solidFill>
                  <a:srgbClr val="841C5D"/>
                </a:solidFill>
              </a:rPr>
            </a:br>
            <a:r>
              <a:rPr lang="en-US" sz="3200" b="1" dirty="0">
                <a:solidFill>
                  <a:srgbClr val="841C5D"/>
                </a:solidFill>
              </a:rPr>
              <a:t>healthy and safe classroom!</a:t>
            </a:r>
          </a:p>
          <a:p>
            <a:r>
              <a:rPr lang="en-US" dirty="0"/>
              <a:t>Follow school district rules</a:t>
            </a:r>
            <a:br>
              <a:rPr lang="en-US" dirty="0"/>
            </a:br>
            <a:r>
              <a:rPr lang="en-US" dirty="0"/>
              <a:t>and practices for dealing with</a:t>
            </a:r>
            <a:br>
              <a:rPr lang="en-US" dirty="0"/>
            </a:br>
            <a:r>
              <a:rPr lang="en-US" dirty="0"/>
              <a:t>food allergies.</a:t>
            </a:r>
          </a:p>
          <a:p>
            <a:r>
              <a:rPr lang="en-US" dirty="0"/>
              <a:t>Review rules with students and parents.</a:t>
            </a:r>
          </a:p>
          <a:p>
            <a:r>
              <a:rPr lang="en-US" dirty="0"/>
              <a:t>Ensure that each student with a food allergy is aware of their allergy and how to avoid the allergen.</a:t>
            </a:r>
          </a:p>
          <a:p>
            <a:r>
              <a:rPr lang="en-US" dirty="0"/>
              <a:t>Help prevent bullying and report all incidents to administrator.</a:t>
            </a:r>
          </a:p>
          <a:p>
            <a:pPr lvl="1"/>
            <a:endParaRPr lang="en-US" dirty="0"/>
          </a:p>
          <a:p>
            <a:pPr lvl="1"/>
            <a:endParaRPr lang="en-US" dirty="0"/>
          </a:p>
          <a:p>
            <a:pPr lvl="1"/>
            <a:endParaRPr lang="en-US" dirty="0"/>
          </a:p>
        </p:txBody>
      </p:sp>
      <p:sp>
        <p:nvSpPr>
          <p:cNvPr id="3" name="Slide Number Placeholder 2"/>
          <p:cNvSpPr>
            <a:spLocks noGrp="1"/>
          </p:cNvSpPr>
          <p:nvPr>
            <p:ph type="sldNum" sz="quarter" idx="12"/>
          </p:nvPr>
        </p:nvSpPr>
        <p:spPr/>
        <p:txBody>
          <a:bodyPr/>
          <a:lstStyle/>
          <a:p>
            <a:fld id="{4CD8DCCA-7606-4C9D-B837-5FF7121B4784}" type="slidenum">
              <a:rPr lang="en-US" smtClean="0"/>
              <a:pPr/>
              <a:t>13</a:t>
            </a:fld>
            <a:endParaRPr lang="en-US"/>
          </a:p>
        </p:txBody>
      </p:sp>
      <p:pic>
        <p:nvPicPr>
          <p:cNvPr id="6" name="Picture 5" descr="Photo of teacher with his students." title="Alt text."/>
          <p:cNvPicPr>
            <a:picLocks noChangeAspect="1"/>
          </p:cNvPicPr>
          <p:nvPr/>
        </p:nvPicPr>
        <p:blipFill rotWithShape="1">
          <a:blip r:embed="rId3" cstate="print">
            <a:extLst>
              <a:ext uri="{28A0092B-C50C-407E-A947-70E740481C1C}">
                <a14:useLocalDpi xmlns:a14="http://schemas.microsoft.com/office/drawing/2010/main" val="0"/>
              </a:ext>
            </a:extLst>
          </a:blip>
          <a:srcRect t="18706"/>
          <a:stretch/>
        </p:blipFill>
        <p:spPr>
          <a:xfrm>
            <a:off x="5533314" y="1588735"/>
            <a:ext cx="3080368" cy="1669442"/>
          </a:xfrm>
          <a:prstGeom prst="rect">
            <a:avLst/>
          </a:prstGeom>
          <a:ln>
            <a:noFill/>
          </a:ln>
        </p:spPr>
      </p:pic>
      <p:pic>
        <p:nvPicPr>
          <p:cNvPr id="10" name="Graphic 9">
            <a:extLst>
              <a:ext uri="{FF2B5EF4-FFF2-40B4-BE49-F238E27FC236}">
                <a16:creationId xmlns:a16="http://schemas.microsoft.com/office/drawing/2014/main" id="{12439636-51ED-4F19-A397-8C53664163EA}"/>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782648" y="198435"/>
            <a:ext cx="831034" cy="1096964"/>
          </a:xfrm>
          <a:prstGeom prst="rect">
            <a:avLst/>
          </a:prstGeom>
        </p:spPr>
      </p:pic>
      <p:cxnSp>
        <p:nvCxnSpPr>
          <p:cNvPr id="11" name="Straight Connector 10">
            <a:extLst>
              <a:ext uri="{FF2B5EF4-FFF2-40B4-BE49-F238E27FC236}">
                <a16:creationId xmlns:a16="http://schemas.microsoft.com/office/drawing/2014/main" id="{F6C3EBFA-3EE5-4435-9319-A639E9BD32F9}"/>
              </a:ext>
              <a:ext uri="{C183D7F6-B498-43B3-948B-1728B52AA6E4}">
                <adec:decorative xmlns:adec="http://schemas.microsoft.com/office/drawing/2017/decorative" val="1"/>
              </a:ext>
            </a:extLst>
          </p:cNvPr>
          <p:cNvCxnSpPr>
            <a:cxnSpLocks/>
          </p:cNvCxnSpPr>
          <p:nvPr/>
        </p:nvCxnSpPr>
        <p:spPr>
          <a:xfrm>
            <a:off x="533400" y="1143000"/>
            <a:ext cx="6858000" cy="0"/>
          </a:xfrm>
          <a:prstGeom prst="line">
            <a:avLst/>
          </a:prstGeom>
          <a:ln>
            <a:solidFill>
              <a:srgbClr val="841C5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32303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9F5C40B6-95ED-419E-936B-CE5A11A5A827}"/>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82648" y="198435"/>
            <a:ext cx="831034" cy="1096964"/>
          </a:xfrm>
          <a:prstGeom prst="rect">
            <a:avLst/>
          </a:prstGeom>
        </p:spPr>
      </p:pic>
      <p:sp>
        <p:nvSpPr>
          <p:cNvPr id="5" name="Title 1"/>
          <p:cNvSpPr txBox="1">
            <a:spLocks/>
          </p:cNvSpPr>
          <p:nvPr/>
        </p:nvSpPr>
        <p:spPr>
          <a:xfrm>
            <a:off x="402465" y="609600"/>
            <a:ext cx="8361608" cy="685800"/>
          </a:xfrm>
          <a:prstGeom prst="rect">
            <a:avLst/>
          </a:prstGeom>
        </p:spPr>
        <p:txBody>
          <a:bodyPr>
            <a:normAutofit/>
          </a:bodyPr>
          <a:lstStyle>
            <a:lvl1pPr algn="ctr" defTabSz="914400" rtl="0" eaLnBrk="1" latinLnBrk="0" hangingPunct="1">
              <a:spcBef>
                <a:spcPct val="0"/>
              </a:spcBef>
              <a:buNone/>
              <a:defRPr sz="4400" kern="1200">
                <a:solidFill>
                  <a:srgbClr val="000000"/>
                </a:solidFill>
                <a:latin typeface="+mj-lt"/>
                <a:ea typeface="+mj-ea"/>
                <a:cs typeface="+mj-cs"/>
              </a:defRPr>
            </a:lvl1pPr>
          </a:lstStyle>
          <a:p>
            <a:r>
              <a:rPr lang="en-US" sz="3600" b="1" dirty="0">
                <a:solidFill>
                  <a:schemeClr val="bg1"/>
                </a:solidFill>
              </a:rPr>
              <a:t>What can you do?</a:t>
            </a:r>
          </a:p>
        </p:txBody>
      </p:sp>
      <p:sp>
        <p:nvSpPr>
          <p:cNvPr id="2" name="Title 1">
            <a:extLst>
              <a:ext uri="{FF2B5EF4-FFF2-40B4-BE49-F238E27FC236}">
                <a16:creationId xmlns:a16="http://schemas.microsoft.com/office/drawing/2014/main" id="{272B632E-BEE8-4A51-90E5-0B5B5CCA4D0E}"/>
              </a:ext>
            </a:extLst>
          </p:cNvPr>
          <p:cNvSpPr>
            <a:spLocks noGrp="1"/>
          </p:cNvSpPr>
          <p:nvPr>
            <p:ph type="title"/>
          </p:nvPr>
        </p:nvSpPr>
        <p:spPr/>
        <p:txBody>
          <a:bodyPr/>
          <a:lstStyle/>
          <a:p>
            <a:r>
              <a:rPr lang="en-US" dirty="0"/>
              <a:t>What can you do?</a:t>
            </a:r>
          </a:p>
        </p:txBody>
      </p:sp>
      <p:sp>
        <p:nvSpPr>
          <p:cNvPr id="4" name="Content Placeholder 4"/>
          <p:cNvSpPr>
            <a:spLocks noGrp="1"/>
          </p:cNvSpPr>
          <p:nvPr>
            <p:ph idx="1"/>
          </p:nvPr>
        </p:nvSpPr>
        <p:spPr/>
        <p:txBody>
          <a:bodyPr/>
          <a:lstStyle/>
          <a:p>
            <a:pPr marL="0" indent="0">
              <a:buNone/>
            </a:pPr>
            <a:r>
              <a:rPr lang="en-US" sz="3200" b="1" dirty="0">
                <a:solidFill>
                  <a:srgbClr val="841C5D"/>
                </a:solidFill>
              </a:rPr>
              <a:t>Create and maintain a healthy and safe classroom and school!</a:t>
            </a:r>
          </a:p>
          <a:p>
            <a:r>
              <a:rPr lang="en-US" dirty="0"/>
              <a:t>Provide supervision in the cafeteria, when meals or snacks are served in the classroom, on field trips, and during extracurricular activities.</a:t>
            </a:r>
          </a:p>
          <a:p>
            <a:pPr lvl="1"/>
            <a:r>
              <a:rPr lang="en-US" dirty="0"/>
              <a:t>Enforce hand washing before and after eating.</a:t>
            </a:r>
          </a:p>
          <a:p>
            <a:pPr lvl="1"/>
            <a:r>
              <a:rPr lang="en-US" dirty="0"/>
              <a:t>Clean surfaces to prevent cross-contact of allergens when meals or snacks are served in the classroom.</a:t>
            </a:r>
          </a:p>
          <a:p>
            <a:pPr lvl="1"/>
            <a:r>
              <a:rPr lang="en-US" dirty="0"/>
              <a:t>Do not allow students to trade or share food.</a:t>
            </a:r>
          </a:p>
          <a:p>
            <a:pPr lvl="1"/>
            <a:endParaRPr lang="en-US" dirty="0"/>
          </a:p>
          <a:p>
            <a:pPr lvl="1"/>
            <a:endParaRPr lang="en-US" dirty="0"/>
          </a:p>
        </p:txBody>
      </p:sp>
      <p:sp>
        <p:nvSpPr>
          <p:cNvPr id="3" name="Slide Number Placeholder 2"/>
          <p:cNvSpPr>
            <a:spLocks noGrp="1"/>
          </p:cNvSpPr>
          <p:nvPr>
            <p:ph type="sldNum" sz="quarter" idx="12"/>
          </p:nvPr>
        </p:nvSpPr>
        <p:spPr/>
        <p:txBody>
          <a:bodyPr/>
          <a:lstStyle/>
          <a:p>
            <a:fld id="{4CD8DCCA-7606-4C9D-B837-5FF7121B4784}" type="slidenum">
              <a:rPr lang="en-US" smtClean="0"/>
              <a:pPr/>
              <a:t>14</a:t>
            </a:fld>
            <a:endParaRPr lang="en-US"/>
          </a:p>
        </p:txBody>
      </p:sp>
      <p:cxnSp>
        <p:nvCxnSpPr>
          <p:cNvPr id="10" name="Straight Connector 9">
            <a:extLst>
              <a:ext uri="{FF2B5EF4-FFF2-40B4-BE49-F238E27FC236}">
                <a16:creationId xmlns:a16="http://schemas.microsoft.com/office/drawing/2014/main" id="{FEEF7109-BA35-4FD1-B6CA-DAA417B384F3}"/>
              </a:ext>
              <a:ext uri="{C183D7F6-B498-43B3-948B-1728B52AA6E4}">
                <adec:decorative xmlns:adec="http://schemas.microsoft.com/office/drawing/2017/decorative" val="1"/>
              </a:ext>
            </a:extLst>
          </p:cNvPr>
          <p:cNvCxnSpPr>
            <a:cxnSpLocks/>
          </p:cNvCxnSpPr>
          <p:nvPr/>
        </p:nvCxnSpPr>
        <p:spPr>
          <a:xfrm>
            <a:off x="533400" y="1143000"/>
            <a:ext cx="6858000" cy="0"/>
          </a:xfrm>
          <a:prstGeom prst="line">
            <a:avLst/>
          </a:prstGeom>
          <a:ln>
            <a:solidFill>
              <a:srgbClr val="841C5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56408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02465" y="590044"/>
            <a:ext cx="8361608" cy="1143000"/>
          </a:xfrm>
          <a:prstGeom prst="rect">
            <a:avLst/>
          </a:prstGeom>
        </p:spPr>
        <p:txBody>
          <a:bodyPr>
            <a:normAutofit/>
          </a:bodyPr>
          <a:lstStyle>
            <a:lvl1pPr algn="ctr" defTabSz="914400" rtl="0" eaLnBrk="1" latinLnBrk="0" hangingPunct="1">
              <a:spcBef>
                <a:spcPct val="0"/>
              </a:spcBef>
              <a:buNone/>
              <a:defRPr sz="4400" kern="1200">
                <a:solidFill>
                  <a:srgbClr val="000000"/>
                </a:solidFill>
                <a:latin typeface="+mj-lt"/>
                <a:ea typeface="+mj-ea"/>
                <a:cs typeface="+mj-cs"/>
              </a:defRPr>
            </a:lvl1pPr>
          </a:lstStyle>
          <a:p>
            <a:r>
              <a:rPr lang="en-US" sz="3600" b="1" dirty="0">
                <a:solidFill>
                  <a:schemeClr val="bg1"/>
                </a:solidFill>
              </a:rPr>
              <a:t>What can you do?</a:t>
            </a:r>
          </a:p>
        </p:txBody>
      </p:sp>
      <p:sp>
        <p:nvSpPr>
          <p:cNvPr id="2" name="Title 1">
            <a:extLst>
              <a:ext uri="{FF2B5EF4-FFF2-40B4-BE49-F238E27FC236}">
                <a16:creationId xmlns:a16="http://schemas.microsoft.com/office/drawing/2014/main" id="{E0F1149D-319E-4CEB-AA08-7FE1ADA34CAD}"/>
              </a:ext>
            </a:extLst>
          </p:cNvPr>
          <p:cNvSpPr>
            <a:spLocks noGrp="1"/>
          </p:cNvSpPr>
          <p:nvPr>
            <p:ph type="title"/>
          </p:nvPr>
        </p:nvSpPr>
        <p:spPr/>
        <p:txBody>
          <a:bodyPr/>
          <a:lstStyle/>
          <a:p>
            <a:r>
              <a:rPr lang="en-US" dirty="0"/>
              <a:t>What can you do?</a:t>
            </a:r>
          </a:p>
        </p:txBody>
      </p:sp>
      <p:sp>
        <p:nvSpPr>
          <p:cNvPr id="4" name="Content Placeholder 4"/>
          <p:cNvSpPr>
            <a:spLocks noGrp="1"/>
          </p:cNvSpPr>
          <p:nvPr>
            <p:ph idx="1"/>
          </p:nvPr>
        </p:nvSpPr>
        <p:spPr>
          <a:xfrm>
            <a:off x="457200" y="1447800"/>
            <a:ext cx="5486400" cy="4525963"/>
          </a:xfrm>
        </p:spPr>
        <p:txBody>
          <a:bodyPr/>
          <a:lstStyle/>
          <a:p>
            <a:pPr marL="0" indent="0">
              <a:buNone/>
            </a:pPr>
            <a:r>
              <a:rPr lang="en-US" sz="3200" b="1" dirty="0">
                <a:solidFill>
                  <a:srgbClr val="841C5D"/>
                </a:solidFill>
              </a:rPr>
              <a:t>Prepare for field trips!</a:t>
            </a:r>
          </a:p>
          <a:p>
            <a:r>
              <a:rPr lang="en-US" sz="2400" dirty="0"/>
              <a:t>Determine if location is safe.</a:t>
            </a:r>
          </a:p>
          <a:p>
            <a:r>
              <a:rPr lang="en-US" sz="2400" dirty="0"/>
              <a:t>Plan ahead of time with food services and school nurse for food and medication needs.</a:t>
            </a:r>
          </a:p>
          <a:p>
            <a:r>
              <a:rPr lang="en-US" sz="2400" dirty="0"/>
              <a:t>Ensure a trained staff member attends.</a:t>
            </a:r>
          </a:p>
          <a:p>
            <a:r>
              <a:rPr lang="en-US" sz="2400" dirty="0"/>
              <a:t>Be prepared for a food allergy emergency.</a:t>
            </a:r>
          </a:p>
          <a:p>
            <a:pPr lvl="1"/>
            <a:r>
              <a:rPr lang="en-US" sz="2000" dirty="0"/>
              <a:t>Have emergency plans and medications with you.</a:t>
            </a:r>
          </a:p>
          <a:p>
            <a:pPr lvl="1"/>
            <a:r>
              <a:rPr lang="en-US" sz="2000" dirty="0"/>
              <a:t>Charge your phone and know where nearest emergency services are located.</a:t>
            </a:r>
          </a:p>
          <a:p>
            <a:pPr lvl="1"/>
            <a:endParaRPr lang="en-US" dirty="0"/>
          </a:p>
        </p:txBody>
      </p:sp>
      <p:sp>
        <p:nvSpPr>
          <p:cNvPr id="3" name="Slide Number Placeholder 2"/>
          <p:cNvSpPr>
            <a:spLocks noGrp="1"/>
          </p:cNvSpPr>
          <p:nvPr>
            <p:ph type="sldNum" sz="quarter" idx="12"/>
          </p:nvPr>
        </p:nvSpPr>
        <p:spPr/>
        <p:txBody>
          <a:bodyPr/>
          <a:lstStyle/>
          <a:p>
            <a:fld id="{4CD8DCCA-7606-4C9D-B837-5FF7121B4784}" type="slidenum">
              <a:rPr lang="en-US" smtClean="0"/>
              <a:pPr/>
              <a:t>15</a:t>
            </a:fld>
            <a:endParaRPr lang="en-US"/>
          </a:p>
        </p:txBody>
      </p:sp>
      <p:pic>
        <p:nvPicPr>
          <p:cNvPr id="6" name="Picture 5" descr="Photo of school bus." title="Alt tex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84562" y="1733044"/>
            <a:ext cx="2197437" cy="3296156"/>
          </a:xfrm>
          <a:prstGeom prst="rect">
            <a:avLst/>
          </a:prstGeom>
          <a:ln>
            <a:noFill/>
          </a:ln>
        </p:spPr>
      </p:pic>
      <p:pic>
        <p:nvPicPr>
          <p:cNvPr id="12" name="Graphic 11">
            <a:extLst>
              <a:ext uri="{FF2B5EF4-FFF2-40B4-BE49-F238E27FC236}">
                <a16:creationId xmlns:a16="http://schemas.microsoft.com/office/drawing/2014/main" id="{70634929-F325-445D-A674-FDA6DFE6B0C8}"/>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782648" y="198435"/>
            <a:ext cx="831034" cy="1096964"/>
          </a:xfrm>
          <a:prstGeom prst="rect">
            <a:avLst/>
          </a:prstGeom>
        </p:spPr>
      </p:pic>
      <p:cxnSp>
        <p:nvCxnSpPr>
          <p:cNvPr id="13" name="Straight Connector 12">
            <a:extLst>
              <a:ext uri="{FF2B5EF4-FFF2-40B4-BE49-F238E27FC236}">
                <a16:creationId xmlns:a16="http://schemas.microsoft.com/office/drawing/2014/main" id="{EAC21755-F91C-4A48-B4B5-405291B06914}"/>
              </a:ext>
              <a:ext uri="{C183D7F6-B498-43B3-948B-1728B52AA6E4}">
                <adec:decorative xmlns:adec="http://schemas.microsoft.com/office/drawing/2017/decorative" val="1"/>
              </a:ext>
            </a:extLst>
          </p:cNvPr>
          <p:cNvCxnSpPr>
            <a:cxnSpLocks/>
          </p:cNvCxnSpPr>
          <p:nvPr/>
        </p:nvCxnSpPr>
        <p:spPr>
          <a:xfrm>
            <a:off x="533400" y="1143000"/>
            <a:ext cx="6858000" cy="0"/>
          </a:xfrm>
          <a:prstGeom prst="line">
            <a:avLst/>
          </a:prstGeom>
          <a:ln>
            <a:solidFill>
              <a:srgbClr val="841C5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76061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Graphic 15">
            <a:extLst>
              <a:ext uri="{FF2B5EF4-FFF2-40B4-BE49-F238E27FC236}">
                <a16:creationId xmlns:a16="http://schemas.microsoft.com/office/drawing/2014/main" id="{E438EAF1-657E-4A50-82D9-F14C3C50B47C}"/>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696201" y="304800"/>
            <a:ext cx="911786" cy="1006108"/>
          </a:xfrm>
          <a:prstGeom prst="rect">
            <a:avLst/>
          </a:prstGeom>
        </p:spPr>
      </p:pic>
      <p:sp>
        <p:nvSpPr>
          <p:cNvPr id="6" name="Title 5">
            <a:extLst>
              <a:ext uri="{FF2B5EF4-FFF2-40B4-BE49-F238E27FC236}">
                <a16:creationId xmlns:a16="http://schemas.microsoft.com/office/drawing/2014/main" id="{D8AD6557-9027-414E-8E07-BB9099973260}"/>
              </a:ext>
            </a:extLst>
          </p:cNvPr>
          <p:cNvSpPr>
            <a:spLocks noGrp="1"/>
          </p:cNvSpPr>
          <p:nvPr>
            <p:ph type="title"/>
          </p:nvPr>
        </p:nvSpPr>
        <p:spPr/>
        <p:txBody>
          <a:bodyPr/>
          <a:lstStyle/>
          <a:p>
            <a:r>
              <a:rPr lang="en-US" dirty="0"/>
              <a:t>Where can you find more information?</a:t>
            </a:r>
          </a:p>
        </p:txBody>
      </p:sp>
      <p:sp>
        <p:nvSpPr>
          <p:cNvPr id="10" name="Content Placeholder 9">
            <a:extLst>
              <a:ext uri="{FF2B5EF4-FFF2-40B4-BE49-F238E27FC236}">
                <a16:creationId xmlns:a16="http://schemas.microsoft.com/office/drawing/2014/main" id="{08E53983-A9AE-4692-B47F-27414C27A6FA}"/>
              </a:ext>
            </a:extLst>
          </p:cNvPr>
          <p:cNvSpPr>
            <a:spLocks noGrp="1"/>
          </p:cNvSpPr>
          <p:nvPr>
            <p:ph idx="1"/>
          </p:nvPr>
        </p:nvSpPr>
        <p:spPr>
          <a:xfrm>
            <a:off x="457200" y="1646237"/>
            <a:ext cx="8229600" cy="4525963"/>
          </a:xfrm>
        </p:spPr>
        <p:txBody>
          <a:bodyPr/>
          <a:lstStyle/>
          <a:p>
            <a:r>
              <a:rPr lang="en-US" sz="2000" dirty="0"/>
              <a:t>Voluntary Guidelines for Managing Food Allergies in Schools and Early Care and Education Programs. Available at  </a:t>
            </a:r>
            <a:r>
              <a:rPr lang="en-US" sz="2000" dirty="0">
                <a:hlinkClick r:id="rId4"/>
              </a:rPr>
              <a:t>https://www.cdc.gov/healthyschools/foodallergies</a:t>
            </a:r>
            <a:r>
              <a:rPr lang="en-US" sz="2000" dirty="0"/>
              <a:t> </a:t>
            </a:r>
          </a:p>
          <a:p>
            <a:r>
              <a:rPr lang="en-US" sz="2000" dirty="0"/>
              <a:t>Food Allergy Resource and Education (FARE). Available at  </a:t>
            </a:r>
            <a:r>
              <a:rPr lang="en-US" sz="2000" dirty="0">
                <a:hlinkClick r:id="rId5"/>
              </a:rPr>
              <a:t>https://www.foodallergy.org</a:t>
            </a:r>
            <a:r>
              <a:rPr lang="en-US" sz="2000" dirty="0"/>
              <a:t> </a:t>
            </a:r>
          </a:p>
          <a:p>
            <a:r>
              <a:rPr lang="en-US" sz="2000" dirty="0"/>
              <a:t>CDC Healthy Schools. Promoting Healthy Behaviors: Celebrations and Rewards. Available at  </a:t>
            </a:r>
            <a:r>
              <a:rPr lang="en-US" sz="2000" dirty="0">
                <a:hlinkClick r:id="rId6"/>
              </a:rPr>
              <a:t>https://www.cdc.gov/healthyschools/npao/celebrations_rewards.htm</a:t>
            </a:r>
            <a:r>
              <a:rPr lang="en-US" sz="2000" dirty="0"/>
              <a:t> </a:t>
            </a:r>
          </a:p>
          <a:p>
            <a:r>
              <a:rPr lang="en-US" sz="2000" dirty="0"/>
              <a:t>National Association of School Nurse (NASN), Food Allergy and Anaphylaxis Tool Kit.  Available at </a:t>
            </a:r>
            <a:r>
              <a:rPr lang="en-US" sz="2000" dirty="0">
                <a:hlinkClick r:id="rId7"/>
              </a:rPr>
              <a:t>https://www.nasn.org/nasn/nasn-resources/practice-topics/allergies-anaphylaxis</a:t>
            </a:r>
            <a:endParaRPr lang="en-US" sz="2000" dirty="0"/>
          </a:p>
          <a:p>
            <a:endParaRPr lang="en-US" dirty="0"/>
          </a:p>
        </p:txBody>
      </p:sp>
      <p:sp>
        <p:nvSpPr>
          <p:cNvPr id="3" name="Slide Number Placeholder 2"/>
          <p:cNvSpPr>
            <a:spLocks noGrp="1"/>
          </p:cNvSpPr>
          <p:nvPr>
            <p:ph type="sldNum" sz="quarter" idx="12"/>
          </p:nvPr>
        </p:nvSpPr>
        <p:spPr/>
        <p:txBody>
          <a:bodyPr/>
          <a:lstStyle/>
          <a:p>
            <a:fld id="{4CD8DCCA-7606-4C9D-B837-5FF7121B4784}" type="slidenum">
              <a:rPr lang="en-US" smtClean="0"/>
              <a:pPr/>
              <a:t>16</a:t>
            </a:fld>
            <a:endParaRPr lang="en-US"/>
          </a:p>
        </p:txBody>
      </p:sp>
      <p:cxnSp>
        <p:nvCxnSpPr>
          <p:cNvPr id="15" name="Straight Connector 14">
            <a:extLst>
              <a:ext uri="{FF2B5EF4-FFF2-40B4-BE49-F238E27FC236}">
                <a16:creationId xmlns:a16="http://schemas.microsoft.com/office/drawing/2014/main" id="{1053D8BA-BFB7-4213-9EFF-7778171FE3F2}"/>
              </a:ext>
              <a:ext uri="{C183D7F6-B498-43B3-948B-1728B52AA6E4}">
                <adec:decorative xmlns:adec="http://schemas.microsoft.com/office/drawing/2017/decorative" val="1"/>
              </a:ext>
            </a:extLst>
          </p:cNvPr>
          <p:cNvCxnSpPr>
            <a:cxnSpLocks/>
          </p:cNvCxnSpPr>
          <p:nvPr/>
        </p:nvCxnSpPr>
        <p:spPr>
          <a:xfrm>
            <a:off x="533400" y="1447800"/>
            <a:ext cx="6858000" cy="0"/>
          </a:xfrm>
          <a:prstGeom prst="line">
            <a:avLst/>
          </a:prstGeom>
          <a:ln>
            <a:solidFill>
              <a:srgbClr val="841C5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18367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639762"/>
            <a:ext cx="8229600" cy="1036638"/>
          </a:xfrm>
        </p:spPr>
        <p:txBody>
          <a:bodyPr>
            <a:normAutofit/>
          </a:bodyPr>
          <a:lstStyle/>
          <a:p>
            <a:pPr algn="ctr"/>
            <a:r>
              <a:rPr lang="en-US" sz="6000" b="1" dirty="0"/>
              <a:t>Questions ?</a:t>
            </a:r>
          </a:p>
        </p:txBody>
      </p:sp>
      <p:sp>
        <p:nvSpPr>
          <p:cNvPr id="4" name="Slide Number Placeholder 3"/>
          <p:cNvSpPr>
            <a:spLocks noGrp="1"/>
          </p:cNvSpPr>
          <p:nvPr>
            <p:ph type="sldNum" sz="quarter" idx="12"/>
          </p:nvPr>
        </p:nvSpPr>
        <p:spPr/>
        <p:txBody>
          <a:bodyPr/>
          <a:lstStyle/>
          <a:p>
            <a:fld id="{4CD8DCCA-7606-4C9D-B837-5FF7121B4784}" type="slidenum">
              <a:rPr lang="en-US" smtClean="0"/>
              <a:t>17</a:t>
            </a:fld>
            <a:endParaRPr lang="en-US"/>
          </a:p>
        </p:txBody>
      </p:sp>
      <p:pic>
        <p:nvPicPr>
          <p:cNvPr id="6" name="Picture 5" descr="Photo of boy." title="Alt Tex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3245" y="1676400"/>
            <a:ext cx="2908300" cy="4362450"/>
          </a:xfrm>
          <a:prstGeom prst="rect">
            <a:avLst/>
          </a:prstGeom>
          <a:ln>
            <a:noFill/>
          </a:ln>
        </p:spPr>
      </p:pic>
    </p:spTree>
    <p:extLst>
      <p:ext uri="{BB962C8B-B14F-4D97-AF65-F5344CB8AC3E}">
        <p14:creationId xmlns:p14="http://schemas.microsoft.com/office/powerpoint/2010/main" val="17371355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61D5DB3C-1C50-4746-88CC-890AA7CC586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827818" y="417574"/>
            <a:ext cx="804863" cy="1030225"/>
          </a:xfrm>
          <a:prstGeom prst="rect">
            <a:avLst/>
          </a:prstGeom>
        </p:spPr>
      </p:pic>
      <p:sp>
        <p:nvSpPr>
          <p:cNvPr id="5" name="Title 1"/>
          <p:cNvSpPr txBox="1">
            <a:spLocks/>
          </p:cNvSpPr>
          <p:nvPr/>
        </p:nvSpPr>
        <p:spPr>
          <a:xfrm>
            <a:off x="381001" y="734352"/>
            <a:ext cx="8382000" cy="685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000000"/>
                </a:solidFill>
                <a:latin typeface="+mj-lt"/>
                <a:ea typeface="+mj-ea"/>
                <a:cs typeface="+mj-cs"/>
              </a:defRPr>
            </a:lvl1pPr>
          </a:lstStyle>
          <a:p>
            <a:pPr lvl="0">
              <a:buSzPct val="75000"/>
            </a:pPr>
            <a:r>
              <a:rPr lang="en-US" b="1" baseline="30000" dirty="0">
                <a:solidFill>
                  <a:schemeClr val="bg1"/>
                </a:solidFill>
              </a:rPr>
              <a:t>References</a:t>
            </a:r>
          </a:p>
        </p:txBody>
      </p:sp>
      <p:sp>
        <p:nvSpPr>
          <p:cNvPr id="2" name="Title 1">
            <a:extLst>
              <a:ext uri="{FF2B5EF4-FFF2-40B4-BE49-F238E27FC236}">
                <a16:creationId xmlns:a16="http://schemas.microsoft.com/office/drawing/2014/main" id="{28971F34-CE5C-4D27-BF4D-F7D1469F2F2C}"/>
              </a:ext>
            </a:extLst>
          </p:cNvPr>
          <p:cNvSpPr>
            <a:spLocks noGrp="1"/>
          </p:cNvSpPr>
          <p:nvPr>
            <p:ph type="title"/>
          </p:nvPr>
        </p:nvSpPr>
        <p:spPr/>
        <p:txBody>
          <a:bodyPr/>
          <a:lstStyle/>
          <a:p>
            <a:r>
              <a:rPr lang="en-US" dirty="0"/>
              <a:t>References</a:t>
            </a:r>
          </a:p>
        </p:txBody>
      </p:sp>
      <p:sp>
        <p:nvSpPr>
          <p:cNvPr id="9" name="Content Placeholder 8">
            <a:extLst>
              <a:ext uri="{FF2B5EF4-FFF2-40B4-BE49-F238E27FC236}">
                <a16:creationId xmlns:a16="http://schemas.microsoft.com/office/drawing/2014/main" id="{CDA04E32-A0F5-44A7-B38C-50EE8DE49117}"/>
              </a:ext>
            </a:extLst>
          </p:cNvPr>
          <p:cNvSpPr>
            <a:spLocks noGrp="1"/>
          </p:cNvSpPr>
          <p:nvPr>
            <p:ph idx="1"/>
          </p:nvPr>
        </p:nvSpPr>
        <p:spPr/>
        <p:txBody>
          <a:bodyPr/>
          <a:lstStyle/>
          <a:p>
            <a:pPr lvl="0"/>
            <a:r>
              <a:rPr lang="en-US" sz="1800" dirty="0"/>
              <a:t>Gupta RS, Warren CM, Smith BM, </a:t>
            </a:r>
            <a:r>
              <a:rPr lang="en-US" sz="1800" dirty="0" err="1"/>
              <a:t>Blumenstock</a:t>
            </a:r>
            <a:r>
              <a:rPr lang="en-US" sz="1800" dirty="0"/>
              <a:t> JA, Jiang J, Davis MM, Nadeau KC. The public health impact of parent-reported childhood food allergies in the united states. Pediatrics. 2018;142(6):e20181235.</a:t>
            </a:r>
          </a:p>
          <a:p>
            <a:pPr lvl="0"/>
            <a:r>
              <a:rPr lang="en-US" sz="1800" dirty="0"/>
              <a:t>Tang ML, Mullins RJ. Food Allergy: is prevalence increasing? Intern Med J. 2017;47(3):256–261pmid:28260260</a:t>
            </a:r>
          </a:p>
          <a:p>
            <a:pPr lvl="0"/>
            <a:r>
              <a:rPr lang="en-US" sz="1800" dirty="0"/>
              <a:t>Nowak-</a:t>
            </a:r>
            <a:r>
              <a:rPr lang="en-US" sz="1800" dirty="0" err="1"/>
              <a:t>Wegrzyn</a:t>
            </a:r>
            <a:r>
              <a:rPr lang="en-US" sz="1800" dirty="0"/>
              <a:t> A, Conover-Walker MK, Wood RA. Food-allergic reactions in schools and preschools. Arch </a:t>
            </a:r>
            <a:r>
              <a:rPr lang="en-US" sz="1800" dirty="0" err="1"/>
              <a:t>Pediatr</a:t>
            </a:r>
            <a:r>
              <a:rPr lang="en-US" sz="1800" dirty="0"/>
              <a:t> </a:t>
            </a:r>
            <a:r>
              <a:rPr lang="en-US" sz="1800" dirty="0" err="1"/>
              <a:t>Adolesc</a:t>
            </a:r>
            <a:r>
              <a:rPr lang="en-US" sz="1800" dirty="0"/>
              <a:t> Med. 2001;155(7):790-795. </a:t>
            </a:r>
          </a:p>
          <a:p>
            <a:pPr lvl="0"/>
            <a:r>
              <a:rPr lang="en-US" sz="1800" dirty="0"/>
              <a:t>McIntyre CL, Sheetz AH, Carroll CR, Young MC. Administration of epinephrine for life-threatening allergic reactions in school settings. Pediatrics. 2005;116(5):1134-1140. </a:t>
            </a:r>
          </a:p>
          <a:p>
            <a:pPr lvl="0"/>
            <a:r>
              <a:rPr lang="en-US" sz="1800" dirty="0" err="1"/>
              <a:t>Sicherer</a:t>
            </a:r>
            <a:r>
              <a:rPr lang="en-US" sz="1800" dirty="0"/>
              <a:t> SH, Furlong TJ, DeSimone J, Sampson HA. The US Peanut and Tree Nut Allergy Registry: characteristics of reactions in schools and day care. J </a:t>
            </a:r>
            <a:r>
              <a:rPr lang="en-US" sz="1800" dirty="0" err="1"/>
              <a:t>Pediatr</a:t>
            </a:r>
            <a:r>
              <a:rPr lang="en-US" sz="1800" dirty="0"/>
              <a:t>. 2001;138(4):560-565. </a:t>
            </a:r>
          </a:p>
          <a:p>
            <a:pPr lvl="0"/>
            <a:r>
              <a:rPr lang="en-US" sz="1800" dirty="0"/>
              <a:t>Lieberman J, Weiss C, Furlong TJ, </a:t>
            </a:r>
            <a:r>
              <a:rPr lang="en-US" sz="1800" dirty="0" err="1"/>
              <a:t>Sicherer</a:t>
            </a:r>
            <a:r>
              <a:rPr lang="en-US" sz="1800" dirty="0"/>
              <a:t> SH. Bullying among pediatric patients with food allergy. J Allergy Clinical Immunol. 2010;105:267-271.</a:t>
            </a:r>
          </a:p>
          <a:p>
            <a:pPr lvl="0"/>
            <a:r>
              <a:rPr lang="en-US" sz="1800" dirty="0"/>
              <a:t>Lin A, Sharma HP. Teasing and bullying among adolescents with food allergy. Journal of Allergy and Clinical Immunology. 2014 ;133(2):AB288.</a:t>
            </a:r>
          </a:p>
        </p:txBody>
      </p:sp>
      <p:sp>
        <p:nvSpPr>
          <p:cNvPr id="3" name="Slide Number Placeholder 2"/>
          <p:cNvSpPr>
            <a:spLocks noGrp="1"/>
          </p:cNvSpPr>
          <p:nvPr>
            <p:ph type="sldNum" sz="quarter" idx="12"/>
          </p:nvPr>
        </p:nvSpPr>
        <p:spPr/>
        <p:txBody>
          <a:bodyPr/>
          <a:lstStyle/>
          <a:p>
            <a:fld id="{4CD8DCCA-7606-4C9D-B837-5FF7121B4784}" type="slidenum">
              <a:rPr lang="en-US" smtClean="0"/>
              <a:pPr/>
              <a:t>18</a:t>
            </a:fld>
            <a:endParaRPr lang="en-US"/>
          </a:p>
        </p:txBody>
      </p:sp>
      <p:cxnSp>
        <p:nvCxnSpPr>
          <p:cNvPr id="14" name="Straight Connector 13">
            <a:extLst>
              <a:ext uri="{FF2B5EF4-FFF2-40B4-BE49-F238E27FC236}">
                <a16:creationId xmlns:a16="http://schemas.microsoft.com/office/drawing/2014/main" id="{E4445F6C-C6CD-4EB4-B905-11AAFBF77CED}"/>
              </a:ext>
              <a:ext uri="{C183D7F6-B498-43B3-948B-1728B52AA6E4}">
                <adec:decorative xmlns:adec="http://schemas.microsoft.com/office/drawing/2017/decorative" val="1"/>
              </a:ext>
            </a:extLst>
          </p:cNvPr>
          <p:cNvCxnSpPr>
            <a:cxnSpLocks/>
          </p:cNvCxnSpPr>
          <p:nvPr/>
        </p:nvCxnSpPr>
        <p:spPr>
          <a:xfrm>
            <a:off x="533400" y="1143000"/>
            <a:ext cx="6934200" cy="0"/>
          </a:xfrm>
          <a:prstGeom prst="line">
            <a:avLst/>
          </a:prstGeom>
          <a:ln>
            <a:solidFill>
              <a:srgbClr val="841C5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56852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6400" y="1629197"/>
            <a:ext cx="5715000" cy="3810000"/>
          </a:xfrm>
          <a:prstGeom prst="rect">
            <a:avLst/>
          </a:prstGeom>
          <a:ln>
            <a:noFill/>
          </a:ln>
        </p:spPr>
      </p:pic>
      <p:sp>
        <p:nvSpPr>
          <p:cNvPr id="2" name="Title 1">
            <a:extLst>
              <a:ext uri="{FF2B5EF4-FFF2-40B4-BE49-F238E27FC236}">
                <a16:creationId xmlns:a16="http://schemas.microsoft.com/office/drawing/2014/main" id="{9E29FECF-22FA-42DD-A23C-002058B069A3}"/>
              </a:ext>
            </a:extLst>
          </p:cNvPr>
          <p:cNvSpPr>
            <a:spLocks noGrp="1"/>
          </p:cNvSpPr>
          <p:nvPr>
            <p:ph type="title"/>
          </p:nvPr>
        </p:nvSpPr>
        <p:spPr>
          <a:xfrm>
            <a:off x="457200" y="715962"/>
            <a:ext cx="8229600" cy="1036638"/>
          </a:xfrm>
        </p:spPr>
        <p:txBody>
          <a:bodyPr/>
          <a:lstStyle/>
          <a:p>
            <a:pPr algn="ctr"/>
            <a:r>
              <a:rPr lang="en-US" sz="6000" b="1" dirty="0"/>
              <a:t>THANK YOU!</a:t>
            </a:r>
          </a:p>
        </p:txBody>
      </p:sp>
      <p:sp>
        <p:nvSpPr>
          <p:cNvPr id="5" name="Slide Number Placeholder 4"/>
          <p:cNvSpPr>
            <a:spLocks noGrp="1"/>
          </p:cNvSpPr>
          <p:nvPr>
            <p:ph type="sldNum" sz="quarter" idx="12"/>
          </p:nvPr>
        </p:nvSpPr>
        <p:spPr/>
        <p:txBody>
          <a:bodyPr/>
          <a:lstStyle>
            <a:defPPr>
              <a:defRPr lang="en-US"/>
            </a:defPPr>
            <a:lvl1pPr marL="0" algn="r" defTabSz="914400" rtl="0" eaLnBrk="1" latinLnBrk="0" hangingPunct="1">
              <a:defRPr sz="10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CD8DCCA-7606-4C9D-B837-5FF7121B4784}" type="slidenum">
              <a:rPr lang="en-US" smtClean="0"/>
              <a:pPr/>
              <a:t>19</a:t>
            </a:fld>
            <a:endParaRPr lang="en-US"/>
          </a:p>
        </p:txBody>
      </p:sp>
    </p:spTree>
    <p:extLst>
      <p:ext uri="{BB962C8B-B14F-4D97-AF65-F5344CB8AC3E}">
        <p14:creationId xmlns:p14="http://schemas.microsoft.com/office/powerpoint/2010/main" val="36831090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dirty="0"/>
              <a:t>Objectives</a:t>
            </a:r>
          </a:p>
        </p:txBody>
      </p:sp>
      <p:sp>
        <p:nvSpPr>
          <p:cNvPr id="8" name="Content Placeholder 7">
            <a:extLst>
              <a:ext uri="{FF2B5EF4-FFF2-40B4-BE49-F238E27FC236}">
                <a16:creationId xmlns:a16="http://schemas.microsoft.com/office/drawing/2014/main" id="{A589B960-0A4B-4A44-9055-0F7FB306335F}"/>
              </a:ext>
            </a:extLst>
          </p:cNvPr>
          <p:cNvSpPr>
            <a:spLocks noGrp="1"/>
          </p:cNvSpPr>
          <p:nvPr>
            <p:ph idx="1"/>
          </p:nvPr>
        </p:nvSpPr>
        <p:spPr>
          <a:xfrm>
            <a:off x="457200" y="1447800"/>
            <a:ext cx="6172200" cy="4525963"/>
          </a:xfrm>
        </p:spPr>
        <p:txBody>
          <a:bodyPr/>
          <a:lstStyle/>
          <a:p>
            <a:pPr>
              <a:spcBef>
                <a:spcPts val="600"/>
              </a:spcBef>
              <a:spcAft>
                <a:spcPts val="1200"/>
              </a:spcAft>
            </a:pPr>
            <a:r>
              <a:rPr lang="en-US" dirty="0"/>
              <a:t>Describe the symptoms of food allergies and life-threatening reactions.</a:t>
            </a:r>
          </a:p>
          <a:p>
            <a:pPr marL="347472" indent="-347472">
              <a:spcBef>
                <a:spcPts val="600"/>
              </a:spcBef>
              <a:spcAft>
                <a:spcPts val="1200"/>
              </a:spcAft>
            </a:pPr>
            <a:r>
              <a:rPr lang="en-US" dirty="0"/>
              <a:t>Identify three actions to prepare for and respond to food allergy emergencies.</a:t>
            </a:r>
          </a:p>
          <a:p>
            <a:pPr marL="347472" indent="-347472">
              <a:spcBef>
                <a:spcPts val="600"/>
              </a:spcBef>
              <a:spcAft>
                <a:spcPts val="1200"/>
              </a:spcAft>
            </a:pPr>
            <a:r>
              <a:rPr lang="en-US" dirty="0"/>
              <a:t>Identify three ways to create and maintain healthy and safe classrooms and schools for students with food allergies. </a:t>
            </a:r>
          </a:p>
          <a:p>
            <a:pPr marL="0" indent="0">
              <a:buNone/>
            </a:pPr>
            <a:endParaRPr lang="en-US" dirty="0"/>
          </a:p>
        </p:txBody>
      </p:sp>
      <p:sp>
        <p:nvSpPr>
          <p:cNvPr id="6" name="Slide Number Placeholder 5"/>
          <p:cNvSpPr>
            <a:spLocks noGrp="1"/>
          </p:cNvSpPr>
          <p:nvPr>
            <p:ph type="sldNum" sz="quarter" idx="12"/>
          </p:nvPr>
        </p:nvSpPr>
        <p:spPr/>
        <p:txBody>
          <a:bodyPr/>
          <a:lstStyle/>
          <a:p>
            <a:fld id="{4CD8DCCA-7606-4C9D-B837-5FF7121B4784}" type="slidenum">
              <a:rPr lang="en-US" smtClean="0"/>
              <a:pPr/>
              <a:t>2</a:t>
            </a:fld>
            <a:endParaRPr lang="en-US"/>
          </a:p>
        </p:txBody>
      </p:sp>
      <p:cxnSp>
        <p:nvCxnSpPr>
          <p:cNvPr id="9" name="Straight Connector 8">
            <a:extLst>
              <a:ext uri="{FF2B5EF4-FFF2-40B4-BE49-F238E27FC236}">
                <a16:creationId xmlns:a16="http://schemas.microsoft.com/office/drawing/2014/main" id="{91921AB9-BFC7-4AFE-8EBB-96E5B58996FF}"/>
              </a:ext>
              <a:ext uri="{C183D7F6-B498-43B3-948B-1728B52AA6E4}">
                <adec:decorative xmlns:adec="http://schemas.microsoft.com/office/drawing/2017/decorative" val="1"/>
              </a:ext>
            </a:extLst>
          </p:cNvPr>
          <p:cNvCxnSpPr/>
          <p:nvPr/>
        </p:nvCxnSpPr>
        <p:spPr>
          <a:xfrm>
            <a:off x="533400" y="1143000"/>
            <a:ext cx="4114800" cy="0"/>
          </a:xfrm>
          <a:prstGeom prst="line">
            <a:avLst/>
          </a:prstGeom>
          <a:ln>
            <a:solidFill>
              <a:srgbClr val="841C5D"/>
            </a:solidFill>
          </a:ln>
        </p:spPr>
        <p:style>
          <a:lnRef idx="1">
            <a:schemeClr val="accent1"/>
          </a:lnRef>
          <a:fillRef idx="0">
            <a:schemeClr val="accent1"/>
          </a:fillRef>
          <a:effectRef idx="0">
            <a:schemeClr val="accent1"/>
          </a:effectRef>
          <a:fontRef idx="minor">
            <a:schemeClr val="tx1"/>
          </a:fontRef>
        </p:style>
      </p:cxnSp>
      <p:pic>
        <p:nvPicPr>
          <p:cNvPr id="10" name="Graphic 9">
            <a:extLst>
              <a:ext uri="{FF2B5EF4-FFF2-40B4-BE49-F238E27FC236}">
                <a16:creationId xmlns:a16="http://schemas.microsoft.com/office/drawing/2014/main" id="{42A1F301-BED0-4183-924D-DFC4F8732B2D}"/>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781800" y="858116"/>
            <a:ext cx="1685925" cy="2543175"/>
          </a:xfrm>
          <a:prstGeom prst="rect">
            <a:avLst/>
          </a:prstGeom>
        </p:spPr>
      </p:pic>
    </p:spTree>
    <p:extLst>
      <p:ext uri="{BB962C8B-B14F-4D97-AF65-F5344CB8AC3E}">
        <p14:creationId xmlns:p14="http://schemas.microsoft.com/office/powerpoint/2010/main" val="35803565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dirty="0"/>
              <a:t>Overview</a:t>
            </a:r>
          </a:p>
        </p:txBody>
      </p:sp>
      <p:sp>
        <p:nvSpPr>
          <p:cNvPr id="9" name="Content Placeholder 8">
            <a:extLst>
              <a:ext uri="{FF2B5EF4-FFF2-40B4-BE49-F238E27FC236}">
                <a16:creationId xmlns:a16="http://schemas.microsoft.com/office/drawing/2014/main" id="{8F010A1D-A342-4505-8320-06D24357A41D}"/>
              </a:ext>
            </a:extLst>
          </p:cNvPr>
          <p:cNvSpPr>
            <a:spLocks noGrp="1"/>
          </p:cNvSpPr>
          <p:nvPr>
            <p:ph idx="1"/>
          </p:nvPr>
        </p:nvSpPr>
        <p:spPr>
          <a:xfrm>
            <a:off x="457200" y="1447800"/>
            <a:ext cx="4114800" cy="4525963"/>
          </a:xfrm>
        </p:spPr>
        <p:txBody>
          <a:bodyPr/>
          <a:lstStyle/>
          <a:p>
            <a:r>
              <a:rPr lang="en-US" dirty="0"/>
              <a:t>The guidelines can help schools manage the risk of food allergies and severe allergic reactions in students.  </a:t>
            </a:r>
          </a:p>
          <a:p>
            <a:r>
              <a:rPr lang="en-US" dirty="0"/>
              <a:t>Managing food allergies requires a partnership between families, health care providers, and schools.  </a:t>
            </a:r>
          </a:p>
          <a:p>
            <a:endParaRPr lang="en-US" dirty="0"/>
          </a:p>
        </p:txBody>
      </p:sp>
      <p:sp>
        <p:nvSpPr>
          <p:cNvPr id="4" name="Slide Number Placeholder 3"/>
          <p:cNvSpPr>
            <a:spLocks noGrp="1"/>
          </p:cNvSpPr>
          <p:nvPr>
            <p:ph type="sldNum" sz="quarter" idx="12"/>
          </p:nvPr>
        </p:nvSpPr>
        <p:spPr/>
        <p:txBody>
          <a:bodyPr/>
          <a:lstStyle/>
          <a:p>
            <a:fld id="{4CD8DCCA-7606-4C9D-B837-5FF7121B4784}" type="slidenum">
              <a:rPr lang="en-US" smtClean="0"/>
              <a:pPr/>
              <a:t>3</a:t>
            </a:fld>
            <a:endParaRPr lang="en-US"/>
          </a:p>
        </p:txBody>
      </p:sp>
      <p:cxnSp>
        <p:nvCxnSpPr>
          <p:cNvPr id="13" name="Straight Connector 12">
            <a:extLst>
              <a:ext uri="{FF2B5EF4-FFF2-40B4-BE49-F238E27FC236}">
                <a16:creationId xmlns:a16="http://schemas.microsoft.com/office/drawing/2014/main" id="{B1D9362B-4DB8-4A39-AD45-8E35AA4E8BFB}"/>
              </a:ext>
              <a:ext uri="{C183D7F6-B498-43B3-948B-1728B52AA6E4}">
                <adec:decorative xmlns:adec="http://schemas.microsoft.com/office/drawing/2017/decorative" val="1"/>
              </a:ext>
            </a:extLst>
          </p:cNvPr>
          <p:cNvCxnSpPr/>
          <p:nvPr/>
        </p:nvCxnSpPr>
        <p:spPr>
          <a:xfrm>
            <a:off x="533400" y="1143000"/>
            <a:ext cx="4114800" cy="0"/>
          </a:xfrm>
          <a:prstGeom prst="line">
            <a:avLst/>
          </a:prstGeom>
          <a:ln>
            <a:solidFill>
              <a:srgbClr val="841C5D"/>
            </a:solidFill>
          </a:ln>
        </p:spPr>
        <p:style>
          <a:lnRef idx="1">
            <a:schemeClr val="accent1"/>
          </a:lnRef>
          <a:fillRef idx="0">
            <a:schemeClr val="accent1"/>
          </a:fillRef>
          <a:effectRef idx="0">
            <a:schemeClr val="accent1"/>
          </a:effectRef>
          <a:fontRef idx="minor">
            <a:schemeClr val="tx1"/>
          </a:fontRef>
        </p:style>
      </p:cxnSp>
      <p:pic>
        <p:nvPicPr>
          <p:cNvPr id="14" name="Picture 13" descr="Voluntary Guidelines for Managing Food Allergies in Schools and Early Care and Education Programs cover image">
            <a:extLst>
              <a:ext uri="{FF2B5EF4-FFF2-40B4-BE49-F238E27FC236}">
                <a16:creationId xmlns:a16="http://schemas.microsoft.com/office/drawing/2014/main" id="{B4DA4B75-1966-458E-945B-0E099863CAC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896186" y="533400"/>
            <a:ext cx="4003963" cy="5181600"/>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7013245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C1810A5D-EF49-4F6D-BA3A-9B3D8F18A423}"/>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72400" y="304800"/>
            <a:ext cx="851669" cy="1009386"/>
          </a:xfrm>
          <a:prstGeom prst="rect">
            <a:avLst/>
          </a:prstGeom>
        </p:spPr>
      </p:pic>
      <p:sp>
        <p:nvSpPr>
          <p:cNvPr id="5" name="Title 1"/>
          <p:cNvSpPr txBox="1">
            <a:spLocks/>
          </p:cNvSpPr>
          <p:nvPr/>
        </p:nvSpPr>
        <p:spPr>
          <a:xfrm>
            <a:off x="458086" y="652771"/>
            <a:ext cx="8227828" cy="623073"/>
          </a:xfrm>
          <a:prstGeom prst="rect">
            <a:avLst/>
          </a:prstGeom>
        </p:spPr>
        <p:txBody>
          <a:bodyPr>
            <a:normAutofit fontScale="97500" lnSpcReduction="10000"/>
          </a:bodyPr>
          <a:lstStyle>
            <a:lvl1pPr algn="ctr" defTabSz="914400" rtl="0" eaLnBrk="1" latinLnBrk="0" hangingPunct="1">
              <a:spcBef>
                <a:spcPct val="0"/>
              </a:spcBef>
              <a:buNone/>
              <a:defRPr sz="4400" kern="1200">
                <a:solidFill>
                  <a:srgbClr val="000000"/>
                </a:solidFill>
                <a:latin typeface="+mj-lt"/>
                <a:ea typeface="+mj-ea"/>
                <a:cs typeface="+mj-cs"/>
              </a:defRPr>
            </a:lvl1pPr>
          </a:lstStyle>
          <a:p>
            <a:r>
              <a:rPr lang="en-US" sz="3600" b="1" dirty="0">
                <a:solidFill>
                  <a:schemeClr val="bg1"/>
                </a:solidFill>
              </a:rPr>
              <a:t>Did you know?</a:t>
            </a:r>
          </a:p>
        </p:txBody>
      </p:sp>
      <p:sp>
        <p:nvSpPr>
          <p:cNvPr id="2" name="Title 1">
            <a:extLst>
              <a:ext uri="{FF2B5EF4-FFF2-40B4-BE49-F238E27FC236}">
                <a16:creationId xmlns:a16="http://schemas.microsoft.com/office/drawing/2014/main" id="{E0C27B01-3AE1-408D-8698-98A1C0D73A61}"/>
              </a:ext>
            </a:extLst>
          </p:cNvPr>
          <p:cNvSpPr>
            <a:spLocks noGrp="1"/>
          </p:cNvSpPr>
          <p:nvPr>
            <p:ph type="title"/>
          </p:nvPr>
        </p:nvSpPr>
        <p:spPr/>
        <p:txBody>
          <a:bodyPr/>
          <a:lstStyle/>
          <a:p>
            <a:r>
              <a:rPr lang="en-US" dirty="0"/>
              <a:t>DID YOU KNOW?</a:t>
            </a:r>
          </a:p>
        </p:txBody>
      </p:sp>
      <p:sp>
        <p:nvSpPr>
          <p:cNvPr id="4" name="Content Placeholder 2"/>
          <p:cNvSpPr>
            <a:spLocks noGrp="1"/>
          </p:cNvSpPr>
          <p:nvPr>
            <p:ph idx="1"/>
          </p:nvPr>
        </p:nvSpPr>
        <p:spPr>
          <a:xfrm>
            <a:off x="457200" y="1447801"/>
            <a:ext cx="8229600" cy="1905000"/>
          </a:xfrm>
        </p:spPr>
        <p:txBody>
          <a:bodyPr/>
          <a:lstStyle/>
          <a:p>
            <a:r>
              <a:rPr lang="en-US" dirty="0"/>
              <a:t>In a classroom of 25 students, </a:t>
            </a:r>
            <a:r>
              <a:rPr lang="en-US" sz="3200" b="1" dirty="0">
                <a:solidFill>
                  <a:srgbClr val="841C5D"/>
                </a:solidFill>
              </a:rPr>
              <a:t>at least 2 students </a:t>
            </a:r>
            <a:r>
              <a:rPr lang="en-US" dirty="0"/>
              <a:t>are likely to be affected by food allergies.</a:t>
            </a:r>
          </a:p>
          <a:p>
            <a:r>
              <a:rPr lang="en-US" sz="3200" b="1" dirty="0">
                <a:solidFill>
                  <a:srgbClr val="841C5D"/>
                </a:solidFill>
              </a:rPr>
              <a:t>About 20%</a:t>
            </a:r>
            <a:r>
              <a:rPr lang="en-US" dirty="0"/>
              <a:t> of students with food allergies (1 of 5) will have a reaction while at school.</a:t>
            </a:r>
          </a:p>
        </p:txBody>
      </p:sp>
      <p:sp>
        <p:nvSpPr>
          <p:cNvPr id="3" name="Slide Number Placeholder 2"/>
          <p:cNvSpPr>
            <a:spLocks noGrp="1"/>
          </p:cNvSpPr>
          <p:nvPr>
            <p:ph type="sldNum" sz="quarter" idx="12"/>
          </p:nvPr>
        </p:nvSpPr>
        <p:spPr/>
        <p:txBody>
          <a:bodyPr/>
          <a:lstStyle/>
          <a:p>
            <a:fld id="{4CD8DCCA-7606-4C9D-B837-5FF7121B4784}" type="slidenum">
              <a:rPr lang="en-US" smtClean="0"/>
              <a:pPr/>
              <a:t>4</a:t>
            </a:fld>
            <a:endParaRPr lang="en-US"/>
          </a:p>
        </p:txBody>
      </p:sp>
      <p:sp>
        <p:nvSpPr>
          <p:cNvPr id="11" name="Rectangle 10">
            <a:extLst>
              <a:ext uri="{FF2B5EF4-FFF2-40B4-BE49-F238E27FC236}">
                <a16:creationId xmlns:a16="http://schemas.microsoft.com/office/drawing/2014/main" id="{2D4CB346-6524-42CA-A5DF-62E5A6E7A8AD}"/>
              </a:ext>
            </a:extLst>
          </p:cNvPr>
          <p:cNvSpPr/>
          <p:nvPr/>
        </p:nvSpPr>
        <p:spPr>
          <a:xfrm>
            <a:off x="471761" y="3459164"/>
            <a:ext cx="3947840" cy="2739211"/>
          </a:xfrm>
          <a:prstGeom prst="rect">
            <a:avLst/>
          </a:prstGeom>
        </p:spPr>
        <p:txBody>
          <a:bodyPr wrap="square">
            <a:spAutoFit/>
          </a:bodyPr>
          <a:lstStyle/>
          <a:p>
            <a:pPr marL="342900" lvl="0" indent="-342900">
              <a:spcBef>
                <a:spcPct val="20000"/>
              </a:spcBef>
              <a:buClr>
                <a:srgbClr val="841C5D"/>
              </a:buClr>
              <a:buSzPct val="75000"/>
              <a:buFont typeface="Wingdings 3" panose="05040102010807070707" pitchFamily="18" charset="2"/>
              <a:buChar char=""/>
            </a:pPr>
            <a:r>
              <a:rPr lang="en-US" sz="3200" b="1" dirty="0">
                <a:solidFill>
                  <a:srgbClr val="841C5D"/>
                </a:solidFill>
              </a:rPr>
              <a:t>25%</a:t>
            </a:r>
            <a:r>
              <a:rPr lang="en-US" sz="2800" dirty="0">
                <a:solidFill>
                  <a:srgbClr val="000000"/>
                </a:solidFill>
              </a:rPr>
              <a:t> of severe food allergy reactions (1 of 5) at school happen to students with no previous known food allergy.</a:t>
            </a:r>
          </a:p>
        </p:txBody>
      </p:sp>
      <p:cxnSp>
        <p:nvCxnSpPr>
          <p:cNvPr id="13" name="Straight Connector 12">
            <a:extLst>
              <a:ext uri="{FF2B5EF4-FFF2-40B4-BE49-F238E27FC236}">
                <a16:creationId xmlns:a16="http://schemas.microsoft.com/office/drawing/2014/main" id="{302A59BE-516B-4C08-AEA6-3269043085E2}"/>
              </a:ext>
              <a:ext uri="{C183D7F6-B498-43B3-948B-1728B52AA6E4}">
                <adec:decorative xmlns:adec="http://schemas.microsoft.com/office/drawing/2017/decorative" val="1"/>
              </a:ext>
            </a:extLst>
          </p:cNvPr>
          <p:cNvCxnSpPr>
            <a:cxnSpLocks/>
          </p:cNvCxnSpPr>
          <p:nvPr/>
        </p:nvCxnSpPr>
        <p:spPr>
          <a:xfrm>
            <a:off x="533400" y="1143000"/>
            <a:ext cx="6934200" cy="0"/>
          </a:xfrm>
          <a:prstGeom prst="line">
            <a:avLst/>
          </a:prstGeom>
          <a:ln>
            <a:solidFill>
              <a:srgbClr val="841C5D"/>
            </a:solidFill>
          </a:ln>
        </p:spPr>
        <p:style>
          <a:lnRef idx="1">
            <a:schemeClr val="accent1"/>
          </a:lnRef>
          <a:fillRef idx="0">
            <a:schemeClr val="accent1"/>
          </a:fillRef>
          <a:effectRef idx="0">
            <a:schemeClr val="accent1"/>
          </a:effectRef>
          <a:fontRef idx="minor">
            <a:schemeClr val="tx1"/>
          </a:fontRef>
        </p:style>
      </p:cxnSp>
      <p:pic>
        <p:nvPicPr>
          <p:cNvPr id="14" name="Graphic 13">
            <a:extLst>
              <a:ext uri="{FF2B5EF4-FFF2-40B4-BE49-F238E27FC236}">
                <a16:creationId xmlns:a16="http://schemas.microsoft.com/office/drawing/2014/main" id="{2483E38B-7AC3-4BBB-9ABC-517E3F9A217A}"/>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555745" y="4038600"/>
            <a:ext cx="4116494" cy="1271587"/>
          </a:xfrm>
          <a:prstGeom prst="rect">
            <a:avLst/>
          </a:prstGeom>
        </p:spPr>
      </p:pic>
    </p:spTree>
    <p:extLst>
      <p:ext uri="{BB962C8B-B14F-4D97-AF65-F5344CB8AC3E}">
        <p14:creationId xmlns:p14="http://schemas.microsoft.com/office/powerpoint/2010/main" val="17258380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91196" y="607310"/>
            <a:ext cx="8361608" cy="1143000"/>
          </a:xfrm>
          <a:prstGeom prst="rect">
            <a:avLst/>
          </a:prstGeom>
        </p:spPr>
        <p:txBody>
          <a:bodyPr>
            <a:normAutofit/>
          </a:bodyPr>
          <a:lstStyle>
            <a:lvl1pPr algn="ctr" defTabSz="914400" rtl="0" eaLnBrk="1" latinLnBrk="0" hangingPunct="1">
              <a:spcBef>
                <a:spcPct val="0"/>
              </a:spcBef>
              <a:buNone/>
              <a:defRPr sz="4400" kern="1200">
                <a:solidFill>
                  <a:srgbClr val="000000"/>
                </a:solidFill>
                <a:latin typeface="+mj-lt"/>
                <a:ea typeface="+mj-ea"/>
                <a:cs typeface="+mj-cs"/>
              </a:defRPr>
            </a:lvl1pPr>
          </a:lstStyle>
          <a:p>
            <a:r>
              <a:rPr lang="en-US" sz="3600" b="1">
                <a:solidFill>
                  <a:schemeClr val="bg1"/>
                </a:solidFill>
              </a:rPr>
              <a:t>What can you do?</a:t>
            </a:r>
            <a:endParaRPr lang="en-US" sz="3600" b="1" dirty="0">
              <a:solidFill>
                <a:schemeClr val="bg1"/>
              </a:solidFill>
            </a:endParaRPr>
          </a:p>
        </p:txBody>
      </p:sp>
      <p:sp>
        <p:nvSpPr>
          <p:cNvPr id="8" name="Title 7">
            <a:extLst>
              <a:ext uri="{FF2B5EF4-FFF2-40B4-BE49-F238E27FC236}">
                <a16:creationId xmlns:a16="http://schemas.microsoft.com/office/drawing/2014/main" id="{8C190121-18C4-451C-8D2B-406EB81AD1EF}"/>
              </a:ext>
            </a:extLst>
          </p:cNvPr>
          <p:cNvSpPr>
            <a:spLocks noGrp="1"/>
          </p:cNvSpPr>
          <p:nvPr>
            <p:ph type="title"/>
          </p:nvPr>
        </p:nvSpPr>
        <p:spPr/>
        <p:txBody>
          <a:bodyPr/>
          <a:lstStyle/>
          <a:p>
            <a:r>
              <a:rPr lang="en-US" dirty="0"/>
              <a:t>What can you do?</a:t>
            </a:r>
          </a:p>
        </p:txBody>
      </p:sp>
      <p:sp>
        <p:nvSpPr>
          <p:cNvPr id="4" name="Content Placeholder 4"/>
          <p:cNvSpPr>
            <a:spLocks noGrp="1"/>
          </p:cNvSpPr>
          <p:nvPr>
            <p:ph idx="1"/>
          </p:nvPr>
        </p:nvSpPr>
        <p:spPr/>
        <p:txBody>
          <a:bodyPr/>
          <a:lstStyle/>
          <a:p>
            <a:pPr marL="0" indent="0">
              <a:buNone/>
            </a:pPr>
            <a:r>
              <a:rPr lang="en-US" sz="3200" b="1" dirty="0">
                <a:solidFill>
                  <a:srgbClr val="841C5D"/>
                </a:solidFill>
              </a:rPr>
              <a:t>Plan!</a:t>
            </a:r>
          </a:p>
          <a:p>
            <a:r>
              <a:rPr lang="en-US" dirty="0"/>
              <a:t>Know your school district’s food allergy policies and rules.</a:t>
            </a:r>
          </a:p>
          <a:p>
            <a:r>
              <a:rPr lang="en-US" dirty="0"/>
              <a:t>Know your school’s Food Allergy Management and Prevention Plan.</a:t>
            </a:r>
          </a:p>
          <a:p>
            <a:r>
              <a:rPr lang="en-US" dirty="0"/>
              <a:t>Help develop and carry out Section 504 and IEP plans for students with food allergies, as appropriate.</a:t>
            </a:r>
          </a:p>
          <a:p>
            <a:r>
              <a:rPr lang="en-US" dirty="0"/>
              <a:t>Become familiar with student food allergy emergency plans.</a:t>
            </a:r>
          </a:p>
        </p:txBody>
      </p:sp>
      <p:sp>
        <p:nvSpPr>
          <p:cNvPr id="3" name="Slide Number Placeholder 2"/>
          <p:cNvSpPr>
            <a:spLocks noGrp="1"/>
          </p:cNvSpPr>
          <p:nvPr>
            <p:ph type="sldNum" sz="quarter" idx="12"/>
          </p:nvPr>
        </p:nvSpPr>
        <p:spPr/>
        <p:txBody>
          <a:bodyPr/>
          <a:lstStyle/>
          <a:p>
            <a:fld id="{4CD8DCCA-7606-4C9D-B837-5FF7121B4784}" type="slidenum">
              <a:rPr lang="en-US" smtClean="0"/>
              <a:pPr/>
              <a:t>5</a:t>
            </a:fld>
            <a:endParaRPr lang="en-US"/>
          </a:p>
        </p:txBody>
      </p:sp>
      <p:pic>
        <p:nvPicPr>
          <p:cNvPr id="9" name="Graphic 8">
            <a:extLst>
              <a:ext uri="{FF2B5EF4-FFF2-40B4-BE49-F238E27FC236}">
                <a16:creationId xmlns:a16="http://schemas.microsoft.com/office/drawing/2014/main" id="{136FF4FE-259F-43C8-B520-67D77825A98E}"/>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82648" y="198435"/>
            <a:ext cx="831034" cy="1096964"/>
          </a:xfrm>
          <a:prstGeom prst="rect">
            <a:avLst/>
          </a:prstGeom>
        </p:spPr>
      </p:pic>
      <p:cxnSp>
        <p:nvCxnSpPr>
          <p:cNvPr id="10" name="Straight Connector 9">
            <a:extLst>
              <a:ext uri="{FF2B5EF4-FFF2-40B4-BE49-F238E27FC236}">
                <a16:creationId xmlns:a16="http://schemas.microsoft.com/office/drawing/2014/main" id="{B3AC4104-2F05-40DA-9B97-647C400121A9}"/>
              </a:ext>
              <a:ext uri="{C183D7F6-B498-43B3-948B-1728B52AA6E4}">
                <adec:decorative xmlns:adec="http://schemas.microsoft.com/office/drawing/2017/decorative" val="1"/>
              </a:ext>
            </a:extLst>
          </p:cNvPr>
          <p:cNvCxnSpPr>
            <a:cxnSpLocks/>
          </p:cNvCxnSpPr>
          <p:nvPr/>
        </p:nvCxnSpPr>
        <p:spPr>
          <a:xfrm>
            <a:off x="533400" y="1143000"/>
            <a:ext cx="6858000" cy="0"/>
          </a:xfrm>
          <a:prstGeom prst="line">
            <a:avLst/>
          </a:prstGeom>
          <a:ln>
            <a:solidFill>
              <a:srgbClr val="841C5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03832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02465" y="614054"/>
            <a:ext cx="8361608" cy="1143000"/>
          </a:xfrm>
          <a:prstGeom prst="rect">
            <a:avLst/>
          </a:prstGeom>
        </p:spPr>
        <p:txBody>
          <a:bodyPr>
            <a:normAutofit/>
          </a:bodyPr>
          <a:lstStyle>
            <a:lvl1pPr algn="ctr" defTabSz="914400" rtl="0" eaLnBrk="1" latinLnBrk="0" hangingPunct="1">
              <a:spcBef>
                <a:spcPct val="0"/>
              </a:spcBef>
              <a:buNone/>
              <a:defRPr sz="4400" kern="1200">
                <a:solidFill>
                  <a:srgbClr val="000000"/>
                </a:solidFill>
                <a:latin typeface="+mj-lt"/>
                <a:ea typeface="+mj-ea"/>
                <a:cs typeface="+mj-cs"/>
              </a:defRPr>
            </a:lvl1pPr>
          </a:lstStyle>
          <a:p>
            <a:r>
              <a:rPr lang="en-US" sz="3600" b="1">
                <a:solidFill>
                  <a:schemeClr val="bg1"/>
                </a:solidFill>
              </a:rPr>
              <a:t>What can you do?</a:t>
            </a:r>
            <a:endParaRPr lang="en-US" sz="3600" b="1" dirty="0">
              <a:solidFill>
                <a:schemeClr val="bg1"/>
              </a:solidFill>
            </a:endParaRPr>
          </a:p>
        </p:txBody>
      </p:sp>
      <p:sp>
        <p:nvSpPr>
          <p:cNvPr id="2" name="Title 1">
            <a:extLst>
              <a:ext uri="{FF2B5EF4-FFF2-40B4-BE49-F238E27FC236}">
                <a16:creationId xmlns:a16="http://schemas.microsoft.com/office/drawing/2014/main" id="{895AC28A-F5B1-43FE-B38D-239C067A968A}"/>
              </a:ext>
            </a:extLst>
          </p:cNvPr>
          <p:cNvSpPr>
            <a:spLocks noGrp="1"/>
          </p:cNvSpPr>
          <p:nvPr>
            <p:ph type="title"/>
          </p:nvPr>
        </p:nvSpPr>
        <p:spPr/>
        <p:txBody>
          <a:bodyPr/>
          <a:lstStyle/>
          <a:p>
            <a:r>
              <a:rPr lang="en-US" dirty="0"/>
              <a:t>What can you do?</a:t>
            </a:r>
          </a:p>
        </p:txBody>
      </p:sp>
      <p:sp>
        <p:nvSpPr>
          <p:cNvPr id="4" name="Content Placeholder 4"/>
          <p:cNvSpPr>
            <a:spLocks noGrp="1"/>
          </p:cNvSpPr>
          <p:nvPr>
            <p:ph idx="1"/>
          </p:nvPr>
        </p:nvSpPr>
        <p:spPr>
          <a:xfrm>
            <a:off x="457200" y="1447800"/>
            <a:ext cx="4114800" cy="4953000"/>
          </a:xfrm>
        </p:spPr>
        <p:txBody>
          <a:bodyPr/>
          <a:lstStyle/>
          <a:p>
            <a:pPr marL="0" indent="0">
              <a:buNone/>
            </a:pPr>
            <a:r>
              <a:rPr lang="en-US" sz="3200" b="1" dirty="0">
                <a:solidFill>
                  <a:srgbClr val="841C5D"/>
                </a:solidFill>
              </a:rPr>
              <a:t>Get trained!</a:t>
            </a:r>
          </a:p>
          <a:p>
            <a:r>
              <a:rPr lang="en-US" dirty="0"/>
              <a:t>Participate in training and review resources.</a:t>
            </a:r>
          </a:p>
          <a:p>
            <a:r>
              <a:rPr lang="en-US" dirty="0"/>
              <a:t>Know the signs and symptoms of food allergies and how to respond in an emergency.</a:t>
            </a:r>
          </a:p>
          <a:p>
            <a:pPr lvl="1"/>
            <a:endParaRPr lang="en-US" dirty="0"/>
          </a:p>
        </p:txBody>
      </p:sp>
      <p:sp>
        <p:nvSpPr>
          <p:cNvPr id="3" name="Slide Number Placeholder 2"/>
          <p:cNvSpPr>
            <a:spLocks noGrp="1"/>
          </p:cNvSpPr>
          <p:nvPr>
            <p:ph type="sldNum" sz="quarter" idx="12"/>
          </p:nvPr>
        </p:nvSpPr>
        <p:spPr/>
        <p:txBody>
          <a:bodyPr/>
          <a:lstStyle/>
          <a:p>
            <a:fld id="{4CD8DCCA-7606-4C9D-B837-5FF7121B4784}" type="slidenum">
              <a:rPr lang="en-US" smtClean="0"/>
              <a:pPr/>
              <a:t>6</a:t>
            </a:fld>
            <a:endParaRPr lang="en-US"/>
          </a:p>
        </p:txBody>
      </p:sp>
      <p:pic>
        <p:nvPicPr>
          <p:cNvPr id="6" name="Picture 5" descr="Photo of adult teachers meeting." title="alt tex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6082" y="1824345"/>
            <a:ext cx="3657600" cy="2438400"/>
          </a:xfrm>
          <a:prstGeom prst="rect">
            <a:avLst/>
          </a:prstGeom>
          <a:ln>
            <a:noFill/>
          </a:ln>
        </p:spPr>
      </p:pic>
      <p:pic>
        <p:nvPicPr>
          <p:cNvPr id="10" name="Graphic 9">
            <a:extLst>
              <a:ext uri="{FF2B5EF4-FFF2-40B4-BE49-F238E27FC236}">
                <a16:creationId xmlns:a16="http://schemas.microsoft.com/office/drawing/2014/main" id="{EC3A16D1-E162-4149-868A-8E7DA06259D4}"/>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782648" y="198435"/>
            <a:ext cx="831034" cy="1096964"/>
          </a:xfrm>
          <a:prstGeom prst="rect">
            <a:avLst/>
          </a:prstGeom>
        </p:spPr>
      </p:pic>
      <p:cxnSp>
        <p:nvCxnSpPr>
          <p:cNvPr id="11" name="Straight Connector 10">
            <a:extLst>
              <a:ext uri="{FF2B5EF4-FFF2-40B4-BE49-F238E27FC236}">
                <a16:creationId xmlns:a16="http://schemas.microsoft.com/office/drawing/2014/main" id="{5913723A-A286-433F-9D25-5FFC3D5D0F4F}"/>
              </a:ext>
              <a:ext uri="{C183D7F6-B498-43B3-948B-1728B52AA6E4}">
                <adec:decorative xmlns:adec="http://schemas.microsoft.com/office/drawing/2017/decorative" val="1"/>
              </a:ext>
            </a:extLst>
          </p:cNvPr>
          <p:cNvCxnSpPr>
            <a:cxnSpLocks/>
          </p:cNvCxnSpPr>
          <p:nvPr/>
        </p:nvCxnSpPr>
        <p:spPr>
          <a:xfrm>
            <a:off x="533400" y="1143000"/>
            <a:ext cx="6858000" cy="0"/>
          </a:xfrm>
          <a:prstGeom prst="line">
            <a:avLst/>
          </a:prstGeom>
          <a:ln>
            <a:solidFill>
              <a:srgbClr val="841C5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66400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02465" y="609600"/>
            <a:ext cx="8361608" cy="914400"/>
          </a:xfrm>
          <a:prstGeom prst="rect">
            <a:avLst/>
          </a:prstGeom>
        </p:spPr>
        <p:txBody>
          <a:bodyPr>
            <a:normAutofit/>
          </a:bodyPr>
          <a:lstStyle>
            <a:lvl1pPr algn="ctr" defTabSz="914400" rtl="0" eaLnBrk="1" latinLnBrk="0" hangingPunct="1">
              <a:spcBef>
                <a:spcPct val="0"/>
              </a:spcBef>
              <a:buNone/>
              <a:defRPr sz="4400" kern="1200">
                <a:solidFill>
                  <a:srgbClr val="000000"/>
                </a:solidFill>
                <a:latin typeface="+mj-lt"/>
                <a:ea typeface="+mj-ea"/>
                <a:cs typeface="+mj-cs"/>
              </a:defRPr>
            </a:lvl1pPr>
          </a:lstStyle>
          <a:p>
            <a:r>
              <a:rPr lang="en-US" sz="3600" b="1" dirty="0">
                <a:solidFill>
                  <a:schemeClr val="bg1"/>
                </a:solidFill>
              </a:rPr>
              <a:t>What can you do?</a:t>
            </a:r>
          </a:p>
        </p:txBody>
      </p:sp>
      <p:sp>
        <p:nvSpPr>
          <p:cNvPr id="2" name="Title 1">
            <a:extLst>
              <a:ext uri="{FF2B5EF4-FFF2-40B4-BE49-F238E27FC236}">
                <a16:creationId xmlns:a16="http://schemas.microsoft.com/office/drawing/2014/main" id="{18F21EC5-CC82-4551-B6E2-3134AB733BA0}"/>
              </a:ext>
            </a:extLst>
          </p:cNvPr>
          <p:cNvSpPr>
            <a:spLocks noGrp="1"/>
          </p:cNvSpPr>
          <p:nvPr>
            <p:ph type="title"/>
          </p:nvPr>
        </p:nvSpPr>
        <p:spPr/>
        <p:txBody>
          <a:bodyPr/>
          <a:lstStyle/>
          <a:p>
            <a:r>
              <a:rPr lang="en-US" dirty="0"/>
              <a:t>What can you do?</a:t>
            </a:r>
          </a:p>
        </p:txBody>
      </p:sp>
      <p:sp>
        <p:nvSpPr>
          <p:cNvPr id="4" name="Content Placeholder 2"/>
          <p:cNvSpPr>
            <a:spLocks noGrp="1"/>
          </p:cNvSpPr>
          <p:nvPr>
            <p:ph idx="1"/>
          </p:nvPr>
        </p:nvSpPr>
        <p:spPr/>
        <p:txBody>
          <a:bodyPr/>
          <a:lstStyle/>
          <a:p>
            <a:pPr marL="0" indent="0">
              <a:buNone/>
            </a:pPr>
            <a:r>
              <a:rPr lang="en-US" sz="3200" b="1" dirty="0">
                <a:solidFill>
                  <a:srgbClr val="841C5D"/>
                </a:solidFill>
              </a:rPr>
              <a:t>Learn about food allergies!</a:t>
            </a:r>
          </a:p>
          <a:p>
            <a:r>
              <a:rPr lang="en-US" dirty="0"/>
              <a:t>A food allergy is an adverse immune system reaction that occurs soon after exposure to a certain food.</a:t>
            </a:r>
          </a:p>
          <a:p>
            <a:r>
              <a:rPr lang="en-US" dirty="0"/>
              <a:t>Any food can cause a food allergy, but most are caused by milk, eggs, fish, shellfish, wheat, soy, peanuts, and tree nuts. </a:t>
            </a:r>
          </a:p>
          <a:p>
            <a:r>
              <a:rPr lang="en-US" dirty="0"/>
              <a:t>A severe life-threatening allergic reaction is called anaphylaxis.</a:t>
            </a:r>
          </a:p>
        </p:txBody>
      </p:sp>
      <p:sp>
        <p:nvSpPr>
          <p:cNvPr id="3" name="Slide Number Placeholder 2"/>
          <p:cNvSpPr>
            <a:spLocks noGrp="1"/>
          </p:cNvSpPr>
          <p:nvPr>
            <p:ph type="sldNum" sz="quarter" idx="12"/>
          </p:nvPr>
        </p:nvSpPr>
        <p:spPr/>
        <p:txBody>
          <a:bodyPr/>
          <a:lstStyle/>
          <a:p>
            <a:fld id="{4CD8DCCA-7606-4C9D-B837-5FF7121B4784}" type="slidenum">
              <a:rPr lang="en-US" smtClean="0"/>
              <a:pPr/>
              <a:t>7</a:t>
            </a:fld>
            <a:endParaRPr lang="en-US"/>
          </a:p>
        </p:txBody>
      </p:sp>
      <p:pic>
        <p:nvPicPr>
          <p:cNvPr id="9" name="Graphic 8">
            <a:extLst>
              <a:ext uri="{FF2B5EF4-FFF2-40B4-BE49-F238E27FC236}">
                <a16:creationId xmlns:a16="http://schemas.microsoft.com/office/drawing/2014/main" id="{F9555358-0585-41F5-841B-3019C24BDBC8}"/>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82648" y="198435"/>
            <a:ext cx="831034" cy="1096964"/>
          </a:xfrm>
          <a:prstGeom prst="rect">
            <a:avLst/>
          </a:prstGeom>
        </p:spPr>
      </p:pic>
      <p:cxnSp>
        <p:nvCxnSpPr>
          <p:cNvPr id="10" name="Straight Connector 9">
            <a:extLst>
              <a:ext uri="{FF2B5EF4-FFF2-40B4-BE49-F238E27FC236}">
                <a16:creationId xmlns:a16="http://schemas.microsoft.com/office/drawing/2014/main" id="{34806E17-C9B8-42C5-859C-A0511D722045}"/>
              </a:ext>
              <a:ext uri="{C183D7F6-B498-43B3-948B-1728B52AA6E4}">
                <adec:decorative xmlns:adec="http://schemas.microsoft.com/office/drawing/2017/decorative" val="1"/>
              </a:ext>
            </a:extLst>
          </p:cNvPr>
          <p:cNvCxnSpPr>
            <a:cxnSpLocks/>
          </p:cNvCxnSpPr>
          <p:nvPr/>
        </p:nvCxnSpPr>
        <p:spPr>
          <a:xfrm>
            <a:off x="533400" y="1143000"/>
            <a:ext cx="6858000" cy="0"/>
          </a:xfrm>
          <a:prstGeom prst="line">
            <a:avLst/>
          </a:prstGeom>
          <a:ln>
            <a:solidFill>
              <a:srgbClr val="841C5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74954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97070" y="625784"/>
            <a:ext cx="8361608" cy="838200"/>
          </a:xfrm>
          <a:prstGeom prst="rect">
            <a:avLst/>
          </a:prstGeom>
        </p:spPr>
        <p:txBody>
          <a:bodyPr>
            <a:normAutofit/>
          </a:bodyPr>
          <a:lstStyle>
            <a:lvl1pPr algn="ctr" defTabSz="914400" rtl="0" eaLnBrk="1" latinLnBrk="0" hangingPunct="1">
              <a:spcBef>
                <a:spcPct val="0"/>
              </a:spcBef>
              <a:buNone/>
              <a:defRPr sz="4400" kern="1200">
                <a:solidFill>
                  <a:srgbClr val="000000"/>
                </a:solidFill>
                <a:latin typeface="+mj-lt"/>
                <a:ea typeface="+mj-ea"/>
                <a:cs typeface="+mj-cs"/>
              </a:defRPr>
            </a:lvl1pPr>
          </a:lstStyle>
          <a:p>
            <a:r>
              <a:rPr lang="en-US" sz="3600" b="1" dirty="0">
                <a:solidFill>
                  <a:schemeClr val="bg1"/>
                </a:solidFill>
              </a:rPr>
              <a:t>What can you do?</a:t>
            </a:r>
          </a:p>
        </p:txBody>
      </p:sp>
      <p:sp>
        <p:nvSpPr>
          <p:cNvPr id="2" name="Title 1">
            <a:extLst>
              <a:ext uri="{FF2B5EF4-FFF2-40B4-BE49-F238E27FC236}">
                <a16:creationId xmlns:a16="http://schemas.microsoft.com/office/drawing/2014/main" id="{AE9E0F97-ED84-413E-9560-1FD71E6F1A23}"/>
              </a:ext>
            </a:extLst>
          </p:cNvPr>
          <p:cNvSpPr>
            <a:spLocks noGrp="1"/>
          </p:cNvSpPr>
          <p:nvPr>
            <p:ph type="title"/>
          </p:nvPr>
        </p:nvSpPr>
        <p:spPr/>
        <p:txBody>
          <a:bodyPr/>
          <a:lstStyle/>
          <a:p>
            <a:r>
              <a:rPr lang="en-US" dirty="0"/>
              <a:t>What can you do?</a:t>
            </a:r>
          </a:p>
        </p:txBody>
      </p:sp>
      <p:sp>
        <p:nvSpPr>
          <p:cNvPr id="4" name="Content Placeholder 4"/>
          <p:cNvSpPr>
            <a:spLocks noGrp="1"/>
          </p:cNvSpPr>
          <p:nvPr>
            <p:ph idx="1"/>
          </p:nvPr>
        </p:nvSpPr>
        <p:spPr>
          <a:xfrm>
            <a:off x="457200" y="1447800"/>
            <a:ext cx="5943600" cy="4525963"/>
          </a:xfrm>
        </p:spPr>
        <p:txBody>
          <a:bodyPr/>
          <a:lstStyle/>
          <a:p>
            <a:pPr marL="0" indent="0">
              <a:buNone/>
            </a:pPr>
            <a:r>
              <a:rPr lang="en-US" sz="3200" b="1" dirty="0">
                <a:solidFill>
                  <a:srgbClr val="841C5D"/>
                </a:solidFill>
              </a:rPr>
              <a:t>Recognize food allergy symptoms!</a:t>
            </a:r>
          </a:p>
          <a:p>
            <a:r>
              <a:rPr lang="en-US" dirty="0"/>
              <a:t>Food allergy symptoms can include: </a:t>
            </a:r>
          </a:p>
          <a:p>
            <a:pPr lvl="1"/>
            <a:r>
              <a:rPr lang="en-US" dirty="0"/>
              <a:t>Swollen lips, tongue or eyes </a:t>
            </a:r>
          </a:p>
          <a:p>
            <a:pPr lvl="1"/>
            <a:r>
              <a:rPr lang="en-US" dirty="0"/>
              <a:t>Itchiness, rash or hives</a:t>
            </a:r>
          </a:p>
          <a:p>
            <a:pPr lvl="1"/>
            <a:r>
              <a:rPr lang="en-US" dirty="0"/>
              <a:t>Nausea, vomiting, or diarrhea</a:t>
            </a:r>
          </a:p>
          <a:p>
            <a:pPr lvl="1"/>
            <a:r>
              <a:rPr lang="en-US" dirty="0"/>
              <a:t>Congestion, hoarse voice,  or trouble swallowing</a:t>
            </a:r>
          </a:p>
          <a:p>
            <a:pPr lvl="1"/>
            <a:r>
              <a:rPr lang="en-US" dirty="0"/>
              <a:t>Wheezing or difficulty breathing</a:t>
            </a:r>
          </a:p>
          <a:p>
            <a:pPr lvl="1"/>
            <a:r>
              <a:rPr lang="en-US" dirty="0"/>
              <a:t>Dizziness, fainting or loss of consciousness</a:t>
            </a:r>
          </a:p>
          <a:p>
            <a:pPr lvl="1"/>
            <a:r>
              <a:rPr lang="en-US" dirty="0"/>
              <a:t>Mood change or confusion</a:t>
            </a:r>
          </a:p>
          <a:p>
            <a:endParaRPr lang="en-US" dirty="0"/>
          </a:p>
          <a:p>
            <a:pPr lvl="1"/>
            <a:endParaRPr lang="en-US" dirty="0"/>
          </a:p>
        </p:txBody>
      </p:sp>
      <p:sp>
        <p:nvSpPr>
          <p:cNvPr id="3" name="Slide Number Placeholder 2"/>
          <p:cNvSpPr>
            <a:spLocks noGrp="1"/>
          </p:cNvSpPr>
          <p:nvPr>
            <p:ph type="sldNum" sz="quarter" idx="12"/>
          </p:nvPr>
        </p:nvSpPr>
        <p:spPr/>
        <p:txBody>
          <a:bodyPr/>
          <a:lstStyle/>
          <a:p>
            <a:fld id="{4CD8DCCA-7606-4C9D-B837-5FF7121B4784}" type="slidenum">
              <a:rPr lang="en-US" smtClean="0"/>
              <a:pPr/>
              <a:t>8</a:t>
            </a:fld>
            <a:endParaRPr lang="en-US"/>
          </a:p>
        </p:txBody>
      </p:sp>
      <p:pic>
        <p:nvPicPr>
          <p:cNvPr id="6" name="Picture 5" descr="Photo of boy with hives." title="Alt tex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41104" y="2667000"/>
            <a:ext cx="2056885" cy="3086024"/>
          </a:xfrm>
          <a:prstGeom prst="rect">
            <a:avLst/>
          </a:prstGeom>
          <a:ln>
            <a:noFill/>
          </a:ln>
        </p:spPr>
      </p:pic>
      <p:pic>
        <p:nvPicPr>
          <p:cNvPr id="10" name="Graphic 9">
            <a:extLst>
              <a:ext uri="{FF2B5EF4-FFF2-40B4-BE49-F238E27FC236}">
                <a16:creationId xmlns:a16="http://schemas.microsoft.com/office/drawing/2014/main" id="{B157F160-3E3A-4ECA-8A39-2C6743AB2AA3}"/>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782648" y="198435"/>
            <a:ext cx="831034" cy="1096964"/>
          </a:xfrm>
          <a:prstGeom prst="rect">
            <a:avLst/>
          </a:prstGeom>
        </p:spPr>
      </p:pic>
      <p:cxnSp>
        <p:nvCxnSpPr>
          <p:cNvPr id="11" name="Straight Connector 10">
            <a:extLst>
              <a:ext uri="{FF2B5EF4-FFF2-40B4-BE49-F238E27FC236}">
                <a16:creationId xmlns:a16="http://schemas.microsoft.com/office/drawing/2014/main" id="{F64E989E-3ECF-4BD9-8E91-82E9CDA6721E}"/>
              </a:ext>
              <a:ext uri="{C183D7F6-B498-43B3-948B-1728B52AA6E4}">
                <adec:decorative xmlns:adec="http://schemas.microsoft.com/office/drawing/2017/decorative" val="1"/>
              </a:ext>
            </a:extLst>
          </p:cNvPr>
          <p:cNvCxnSpPr>
            <a:cxnSpLocks/>
          </p:cNvCxnSpPr>
          <p:nvPr/>
        </p:nvCxnSpPr>
        <p:spPr>
          <a:xfrm>
            <a:off x="533400" y="1143000"/>
            <a:ext cx="6858000" cy="0"/>
          </a:xfrm>
          <a:prstGeom prst="line">
            <a:avLst/>
          </a:prstGeom>
          <a:ln>
            <a:solidFill>
              <a:srgbClr val="841C5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13384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02465" y="625784"/>
            <a:ext cx="8361608" cy="1143000"/>
          </a:xfrm>
          <a:prstGeom prst="rect">
            <a:avLst/>
          </a:prstGeom>
        </p:spPr>
        <p:txBody>
          <a:bodyPr>
            <a:normAutofit/>
          </a:bodyPr>
          <a:lstStyle>
            <a:lvl1pPr algn="ctr" defTabSz="914400" rtl="0" eaLnBrk="1" latinLnBrk="0" hangingPunct="1">
              <a:spcBef>
                <a:spcPct val="0"/>
              </a:spcBef>
              <a:buNone/>
              <a:defRPr sz="4400" kern="1200">
                <a:solidFill>
                  <a:srgbClr val="000000"/>
                </a:solidFill>
                <a:latin typeface="+mj-lt"/>
                <a:ea typeface="+mj-ea"/>
                <a:cs typeface="+mj-cs"/>
              </a:defRPr>
            </a:lvl1pPr>
          </a:lstStyle>
          <a:p>
            <a:r>
              <a:rPr lang="en-US" sz="3600" b="1" dirty="0">
                <a:solidFill>
                  <a:schemeClr val="bg1"/>
                </a:solidFill>
              </a:rPr>
              <a:t>What can you do?</a:t>
            </a:r>
          </a:p>
        </p:txBody>
      </p:sp>
      <p:sp>
        <p:nvSpPr>
          <p:cNvPr id="2" name="Title 1">
            <a:extLst>
              <a:ext uri="{FF2B5EF4-FFF2-40B4-BE49-F238E27FC236}">
                <a16:creationId xmlns:a16="http://schemas.microsoft.com/office/drawing/2014/main" id="{6EDC0440-B601-404F-99EB-BD6755F81EBE}"/>
              </a:ext>
            </a:extLst>
          </p:cNvPr>
          <p:cNvSpPr>
            <a:spLocks noGrp="1"/>
          </p:cNvSpPr>
          <p:nvPr>
            <p:ph type="title"/>
          </p:nvPr>
        </p:nvSpPr>
        <p:spPr/>
        <p:txBody>
          <a:bodyPr/>
          <a:lstStyle/>
          <a:p>
            <a:r>
              <a:rPr lang="en-US" dirty="0"/>
              <a:t>What can you do?</a:t>
            </a:r>
          </a:p>
        </p:txBody>
      </p:sp>
      <p:sp>
        <p:nvSpPr>
          <p:cNvPr id="4" name="Content Placeholder 5"/>
          <p:cNvSpPr>
            <a:spLocks noGrp="1"/>
          </p:cNvSpPr>
          <p:nvPr>
            <p:ph idx="1"/>
          </p:nvPr>
        </p:nvSpPr>
        <p:spPr/>
        <p:txBody>
          <a:bodyPr/>
          <a:lstStyle/>
          <a:p>
            <a:pPr marL="0" indent="0">
              <a:buNone/>
            </a:pPr>
            <a:r>
              <a:rPr lang="en-US" sz="3200" b="1" dirty="0">
                <a:solidFill>
                  <a:srgbClr val="841C5D"/>
                </a:solidFill>
              </a:rPr>
              <a:t>Know how to respond to food allergy emergencies!</a:t>
            </a:r>
          </a:p>
          <a:p>
            <a:r>
              <a:rPr lang="en-US" dirty="0"/>
              <a:t>If you suspect an allergic reaction or anaphylaxis, call the school nurse or administrator immediately.</a:t>
            </a:r>
          </a:p>
          <a:p>
            <a:r>
              <a:rPr lang="en-US" dirty="0"/>
              <a:t>Never send a student with a suspected allergic reaction to the school nurse alone.</a:t>
            </a:r>
          </a:p>
          <a:p>
            <a:r>
              <a:rPr lang="en-US" dirty="0"/>
              <a:t>The recommended first-line treatment for anaphylaxis is the prompt use of an injectable medication called epinephrine.</a:t>
            </a:r>
          </a:p>
        </p:txBody>
      </p:sp>
      <p:sp>
        <p:nvSpPr>
          <p:cNvPr id="3" name="Slide Number Placeholder 2"/>
          <p:cNvSpPr>
            <a:spLocks noGrp="1"/>
          </p:cNvSpPr>
          <p:nvPr>
            <p:ph type="sldNum" sz="quarter" idx="12"/>
          </p:nvPr>
        </p:nvSpPr>
        <p:spPr/>
        <p:txBody>
          <a:bodyPr/>
          <a:lstStyle/>
          <a:p>
            <a:fld id="{4CD8DCCA-7606-4C9D-B837-5FF7121B4784}" type="slidenum">
              <a:rPr lang="en-US" smtClean="0"/>
              <a:pPr/>
              <a:t>9</a:t>
            </a:fld>
            <a:endParaRPr lang="en-US"/>
          </a:p>
        </p:txBody>
      </p:sp>
      <p:pic>
        <p:nvPicPr>
          <p:cNvPr id="9" name="Graphic 8">
            <a:extLst>
              <a:ext uri="{FF2B5EF4-FFF2-40B4-BE49-F238E27FC236}">
                <a16:creationId xmlns:a16="http://schemas.microsoft.com/office/drawing/2014/main" id="{BE9B75CC-D270-4DA5-93DC-0AE6785C3E5C}"/>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82648" y="198435"/>
            <a:ext cx="831034" cy="1096964"/>
          </a:xfrm>
          <a:prstGeom prst="rect">
            <a:avLst/>
          </a:prstGeom>
        </p:spPr>
      </p:pic>
      <p:cxnSp>
        <p:nvCxnSpPr>
          <p:cNvPr id="10" name="Straight Connector 9">
            <a:extLst>
              <a:ext uri="{FF2B5EF4-FFF2-40B4-BE49-F238E27FC236}">
                <a16:creationId xmlns:a16="http://schemas.microsoft.com/office/drawing/2014/main" id="{01D498E7-5AB2-4213-8147-2173F203531C}"/>
              </a:ext>
              <a:ext uri="{C183D7F6-B498-43B3-948B-1728B52AA6E4}">
                <adec:decorative xmlns:adec="http://schemas.microsoft.com/office/drawing/2017/decorative" val="1"/>
              </a:ext>
            </a:extLst>
          </p:cNvPr>
          <p:cNvCxnSpPr>
            <a:cxnSpLocks/>
          </p:cNvCxnSpPr>
          <p:nvPr/>
        </p:nvCxnSpPr>
        <p:spPr>
          <a:xfrm>
            <a:off x="533400" y="1143000"/>
            <a:ext cx="6858000" cy="0"/>
          </a:xfrm>
          <a:prstGeom prst="line">
            <a:avLst/>
          </a:prstGeom>
          <a:ln>
            <a:solidFill>
              <a:srgbClr val="841C5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11583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2475</TotalTime>
  <Words>3822</Words>
  <Application>Microsoft Office PowerPoint</Application>
  <PresentationFormat>On-screen Show (4:3)</PresentationFormat>
  <Paragraphs>303</Paragraphs>
  <Slides>19</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Chaparral Pro</vt:lpstr>
      <vt:lpstr>Wingdings</vt:lpstr>
      <vt:lpstr>Wingdings 3</vt:lpstr>
      <vt:lpstr>Office Theme</vt:lpstr>
      <vt:lpstr>Managing Food Allergies in Schools the Role of TEACHERS AND PARAEDUCATORS</vt:lpstr>
      <vt:lpstr>Objectives</vt:lpstr>
      <vt:lpstr>Overview</vt:lpstr>
      <vt:lpstr>DID YOU KNOW?</vt:lpstr>
      <vt:lpstr>What can you do?</vt:lpstr>
      <vt:lpstr>What can you do?</vt:lpstr>
      <vt:lpstr>What can you do?</vt:lpstr>
      <vt:lpstr>What can you do?</vt:lpstr>
      <vt:lpstr>What can you do?</vt:lpstr>
      <vt:lpstr>What can you do?</vt:lpstr>
      <vt:lpstr>What can you do?</vt:lpstr>
      <vt:lpstr>What can you do?</vt:lpstr>
      <vt:lpstr>What can you do?</vt:lpstr>
      <vt:lpstr>What can you do?</vt:lpstr>
      <vt:lpstr>What can you do?</vt:lpstr>
      <vt:lpstr>Where can you find more information?</vt:lpstr>
      <vt:lpstr>Questions ?</vt:lpstr>
      <vt:lpstr>References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Managing Food Allergies in Schools the Role of TEACHERS AND PARAEDUCATORS, Voluntary Guidelines for Managing Food Allergies in Schools and Early Care and Education Programs</dc:title>
  <dc:subject>Managing Food Allergies in Schools the Role of TEACHERS AND PARAEDUCATORS, Voluntary Guidelines for Managing Food Allergies in Schools and Early Care and Education Programs</dc:subject>
  <dc:creator>Centers for Disease Control and Prevention (CDC)</dc:creator>
  <cp:keywords>Managing Food Allergies in Schools the Role of TEACHERS AND PARAEDUCATORS, Voluntary Guidelines for Managing Food Allergies in Schools and Early Care and Education Programs, Centers for Disease Control and Prevention, CDC</cp:keywords>
  <cp:lastModifiedBy>Hebenton, Tod M. (CDC/DDNID/NCCDPHP/OD) (CTR)</cp:lastModifiedBy>
  <cp:revision>112</cp:revision>
  <dcterms:created xsi:type="dcterms:W3CDTF">2014-12-19T21:55:48Z</dcterms:created>
  <dcterms:modified xsi:type="dcterms:W3CDTF">2020-06-08T23:10:16Z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MSIP_Label_8af03ff0-41c5-4c41-b55e-fabb8fae94be_Enabled">
    <vt:lpwstr>True</vt:lpwstr>
  </property>
  <property fmtid="{D5CDD505-2E9C-101B-9397-08002B2CF9AE}" pid="4" name="MSIP_Label_8af03ff0-41c5-4c41-b55e-fabb8fae94be_SiteId">
    <vt:lpwstr>9ce70869-60db-44fd-abe8-d2767077fc8f</vt:lpwstr>
  </property>
  <property fmtid="{D5CDD505-2E9C-101B-9397-08002B2CF9AE}" pid="5" name="MSIP_Label_8af03ff0-41c5-4c41-b55e-fabb8fae94be_Owner">
    <vt:lpwstr>gdv8@cdc.gov</vt:lpwstr>
  </property>
  <property fmtid="{D5CDD505-2E9C-101B-9397-08002B2CF9AE}" pid="6" name="MSIP_Label_8af03ff0-41c5-4c41-b55e-fabb8fae94be_SetDate">
    <vt:lpwstr>2020-06-08T21:03:13.1267837Z</vt:lpwstr>
  </property>
  <property fmtid="{D5CDD505-2E9C-101B-9397-08002B2CF9AE}" pid="7" name="MSIP_Label_8af03ff0-41c5-4c41-b55e-fabb8fae94be_Name">
    <vt:lpwstr>Public</vt:lpwstr>
  </property>
  <property fmtid="{D5CDD505-2E9C-101B-9397-08002B2CF9AE}" pid="8" name="MSIP_Label_8af03ff0-41c5-4c41-b55e-fabb8fae94be_Application">
    <vt:lpwstr>Microsoft Azure Information Protection</vt:lpwstr>
  </property>
  <property fmtid="{D5CDD505-2E9C-101B-9397-08002B2CF9AE}" pid="9" name="MSIP_Label_8af03ff0-41c5-4c41-b55e-fabb8fae94be_ActionId">
    <vt:lpwstr>c48806b9-9fd4-464c-b69a-8a13242e01c2</vt:lpwstr>
  </property>
  <property fmtid="{D5CDD505-2E9C-101B-9397-08002B2CF9AE}" pid="10" name="MSIP_Label_8af03ff0-41c5-4c41-b55e-fabb8fae94be_Extended_MSFT_Method">
    <vt:lpwstr>Manual</vt:lpwstr>
  </property>
  <property fmtid="{D5CDD505-2E9C-101B-9397-08002B2CF9AE}" pid="11" name="Sensitivity">
    <vt:lpwstr>Public</vt:lpwstr>
  </property>
</Properties>
</file>