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7" r:id="rId2"/>
    <p:sldId id="304" r:id="rId3"/>
    <p:sldId id="305" r:id="rId4"/>
    <p:sldId id="306" r:id="rId5"/>
    <p:sldId id="308" r:id="rId6"/>
    <p:sldId id="320" r:id="rId7"/>
    <p:sldId id="321" r:id="rId8"/>
    <p:sldId id="322" r:id="rId9"/>
    <p:sldId id="323" r:id="rId10"/>
    <p:sldId id="324" r:id="rId11"/>
    <p:sldId id="314" r:id="rId12"/>
    <p:sldId id="315" r:id="rId13"/>
    <p:sldId id="311" r:id="rId14"/>
    <p:sldId id="299" r:id="rId15"/>
    <p:sldId id="279" r:id="rId16"/>
    <p:sldId id="303" r:id="rId17"/>
    <p:sldId id="31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80">
          <p15:clr>
            <a:srgbClr val="A4A3A4"/>
          </p15:clr>
        </p15:guide>
        <p15:guide id="3" orient="horz" pos="768">
          <p15:clr>
            <a:srgbClr val="A4A3A4"/>
          </p15:clr>
        </p15:guide>
        <p15:guide id="4" orient="horz" pos="3696">
          <p15:clr>
            <a:srgbClr val="A4A3A4"/>
          </p15:clr>
        </p15:guide>
        <p15:guide id="5" pos="2880">
          <p15:clr>
            <a:srgbClr val="A4A3A4"/>
          </p15:clr>
        </p15:guide>
        <p15:guide id="6" pos="225">
          <p15:clr>
            <a:srgbClr val="A4A3A4"/>
          </p15:clr>
        </p15:guide>
        <p15:guide id="7" pos="5533">
          <p15:clr>
            <a:srgbClr val="A4A3A4"/>
          </p15:clr>
        </p15:guide>
        <p15:guide id="8" pos="11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oy, Zanie C. (CDC/DDNID/NCCDPHP/DPH)" initials="LZC(" lastIdx="10" clrIdx="0">
    <p:extLst>
      <p:ext uri="{19B8F6BF-5375-455C-9EA6-DF929625EA0E}">
        <p15:presenceInfo xmlns:p15="http://schemas.microsoft.com/office/powerpoint/2012/main" userId="S::ezv6@cdc.gov::eae53276-3329-42c1-bd92-9d0ea324a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263"/>
    <a:srgbClr val="8E3162"/>
    <a:srgbClr val="101C3A"/>
    <a:srgbClr val="ED8923"/>
    <a:srgbClr val="08737C"/>
    <a:srgbClr val="C61426"/>
    <a:srgbClr val="085571"/>
    <a:srgbClr val="009F62"/>
    <a:srgbClr val="081A3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441" autoAdjust="0"/>
  </p:normalViewPr>
  <p:slideViewPr>
    <p:cSldViewPr showGuides="1">
      <p:cViewPr varScale="1">
        <p:scale>
          <a:sx n="95" d="100"/>
          <a:sy n="95" d="100"/>
        </p:scale>
        <p:origin x="1662" y="84"/>
      </p:cViewPr>
      <p:guideLst>
        <p:guide orient="horz" pos="2160"/>
        <p:guide orient="horz" pos="4080"/>
        <p:guide orient="horz" pos="768"/>
        <p:guide orient="horz" pos="3696"/>
        <p:guide pos="2880"/>
        <p:guide pos="225"/>
        <p:guide pos="5533"/>
        <p:guide pos="1104"/>
      </p:guideLst>
    </p:cSldViewPr>
  </p:slideViewPr>
  <p:outlineViewPr>
    <p:cViewPr>
      <p:scale>
        <a:sx n="33" d="100"/>
        <a:sy n="33" d="100"/>
      </p:scale>
      <p:origin x="0" y="0"/>
    </p:cViewPr>
  </p:outlineViewPr>
  <p:notesTextViewPr>
    <p:cViewPr>
      <p:scale>
        <a:sx n="1" d="1"/>
        <a:sy n="1" d="1"/>
      </p:scale>
      <p:origin x="0" y="0"/>
    </p:cViewPr>
  </p:notesTextViewPr>
  <p:sorterViewPr>
    <p:cViewPr>
      <p:scale>
        <a:sx n="129" d="100"/>
        <a:sy n="129" d="100"/>
      </p:scale>
      <p:origin x="0" y="-63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dc.gov/healthyyouth/foodallerg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to Facilitator: Introduce</a:t>
            </a:r>
            <a:r>
              <a:rPr lang="en-US" i="1" baseline="0" dirty="0"/>
              <a:t> yourself. Take the opportunity to get to know your audience. If the group is small, perhaps each participant can introduce themselves and describe their role in schools. Larger groups might be prompted by a show of hands to identify their roles, or take a moment to introduce themselves to the participants around them. Another idea is to have participants write down one question they have about food allergies on a piece of paper.  At the end of the presentation, you can ask for participants to share questions that were not answered during the presentation. </a:t>
            </a:r>
            <a:endParaRPr lang="en-US" i="1" dirty="0"/>
          </a:p>
        </p:txBody>
      </p:sp>
      <p:sp>
        <p:nvSpPr>
          <p:cNvPr id="4" name="Slide Number Placeholder 3"/>
          <p:cNvSpPr>
            <a:spLocks noGrp="1"/>
          </p:cNvSpPr>
          <p:nvPr>
            <p:ph type="sldNum" sz="quarter" idx="10"/>
          </p:nvPr>
        </p:nvSpPr>
        <p:spPr/>
        <p:txBody>
          <a:bodyPr/>
          <a:lstStyle/>
          <a:p>
            <a:fld id="{45BEA3B1-32FB-4C85-B82B-B8B523343A40}" type="slidenum">
              <a:rPr lang="en-US" smtClean="0"/>
              <a:t>1</a:t>
            </a:fld>
            <a:endParaRPr lang="en-US" dirty="0"/>
          </a:p>
        </p:txBody>
      </p:sp>
    </p:spTree>
    <p:extLst>
      <p:ext uri="{BB962C8B-B14F-4D97-AF65-F5344CB8AC3E}">
        <p14:creationId xmlns:p14="http://schemas.microsoft.com/office/powerpoint/2010/main" val="78522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endParaRPr lang="en-US" b="1" dirty="0"/>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can help prevent food allergy reactions in the cafeteria.</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able to recognize students with food allergies in the cafeteria. Use point of purchase alerts to identify students with food allergies, if possible.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 with the school nurse or administrator to identify students with food allergies in a way that does not compromise students’ privacy or confidentiality rights. Be</a:t>
            </a:r>
            <a:r>
              <a:rPr lang="en-US" sz="1200" kern="1200" baseline="0" dirty="0">
                <a:solidFill>
                  <a:schemeClr val="tx1"/>
                </a:solidFill>
                <a:effectLst/>
                <a:latin typeface="+mn-lt"/>
                <a:ea typeface="+mn-ea"/>
                <a:cs typeface="+mn-cs"/>
              </a:rPr>
              <a:t> familiar with and f</a:t>
            </a:r>
            <a:r>
              <a:rPr lang="en-US" sz="1200" kern="1200" dirty="0">
                <a:solidFill>
                  <a:schemeClr val="tx1"/>
                </a:solidFill>
                <a:effectLst/>
                <a:latin typeface="+mn-lt"/>
                <a:ea typeface="+mn-ea"/>
                <a:cs typeface="+mn-cs"/>
              </a:rPr>
              <a:t>ollow the student’s section 504 plan or other accommodation plan.</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 how to read food labels to identify allergens in foods and beverages served in school meals and snacks. Ingredients can change frequently.</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prepared to share information with parents about ingredients in recipes and all food served by the school nutrition program. Work with parents, school nurse, and administrator to manage food substitutions for students with food allergies.</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Prevent cross-contact of potential food allergens during food preparation and service on utensils, equipment and surfaces.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Wash hands during food preparation.</a:t>
            </a: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1561658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of the best ways</a:t>
            </a:r>
            <a:r>
              <a:rPr lang="en-US" sz="1200" kern="1200" baseline="0" dirty="0">
                <a:solidFill>
                  <a:schemeClr val="tx1"/>
                </a:solidFill>
                <a:effectLst/>
                <a:latin typeface="+mn-lt"/>
                <a:ea typeface="+mn-ea"/>
                <a:cs typeface="+mn-cs"/>
              </a:rPr>
              <a:t> to prevent accidental food allergy exposures in the cafeteria is to d</a:t>
            </a:r>
            <a:r>
              <a:rPr lang="en-US" sz="1200" kern="1200" dirty="0">
                <a:solidFill>
                  <a:schemeClr val="tx1"/>
                </a:solidFill>
                <a:effectLst/>
                <a:latin typeface="+mn-lt"/>
                <a:ea typeface="+mn-ea"/>
                <a:cs typeface="+mn-cs"/>
              </a:rPr>
              <a:t>evelop and follow procedures for handling food allergens in the cafeteria, even if a student is not participating in the school meal program.</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and follow procedures for cleaning food preparation areas and cafeteria tables and chairs.</a:t>
            </a:r>
            <a:r>
              <a:rPr lang="en-US" sz="1200" kern="1200" baseline="300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 hand washing by students before and after eating.</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Discourage trading or sharing of food.</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On</a:t>
            </a:r>
            <a:r>
              <a:rPr lang="en-US" sz="1200" kern="1200" baseline="0" dirty="0">
                <a:solidFill>
                  <a:schemeClr val="tx1"/>
                </a:solidFill>
                <a:effectLst/>
                <a:latin typeface="+mn-lt"/>
                <a:ea typeface="+mn-ea"/>
                <a:cs typeface="+mn-cs"/>
              </a:rPr>
              <a:t> the advice of health care providers and parents, some schools may establish special cafeteria seating for students with life-threatening food allergies. Sometimes these tables are referred to a “peanut-free” or “allergy safe” tables.  If these arrangements are made, every effort should be made to allow other students to also sit at the allergy safe tables as long as they also do not have the allergen on their trays or packed lunch.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12</a:t>
            </a:fld>
            <a:endParaRPr lang="en-US"/>
          </a:p>
        </p:txBody>
      </p:sp>
    </p:spTree>
    <p:extLst>
      <p:ext uri="{BB962C8B-B14F-4D97-AF65-F5344CB8AC3E}">
        <p14:creationId xmlns:p14="http://schemas.microsoft.com/office/powerpoint/2010/main" val="258427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b="1" dirty="0"/>
          </a:p>
          <a:p>
            <a:pPr marL="171450" indent="-171450">
              <a:buFont typeface="Arial" panose="020B0604020202020204" pitchFamily="34" charset="0"/>
              <a:buChar char="•"/>
            </a:pPr>
            <a:r>
              <a:rPr lang="en-US" b="0" dirty="0"/>
              <a:t>You can help ensure a healthy and safe school environment.</a:t>
            </a:r>
          </a:p>
          <a:p>
            <a:pPr marL="171450" indent="-171450">
              <a:buFont typeface="Arial" panose="020B0604020202020204" pitchFamily="34" charset="0"/>
              <a:buChar char="•"/>
            </a:pPr>
            <a:endParaRPr lang="en-US" b="0"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 ahead of time with teachers to plan safe field trip meals and snacks for students with food allergies.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Provide food allergy education to students and parents.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Make sure that food allergy policies and practices address competitive foods, including foods sold in vending machines and other venues and served at times other than meal-times.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Report all cases of bullying and harassment against students, including those with food allergies, to the school administrator, school nurse or school counselor.</a:t>
            </a:r>
          </a:p>
          <a:p>
            <a:pPr lvl="0"/>
            <a:endParaRPr lang="en-US" dirty="0"/>
          </a:p>
          <a:p>
            <a:pPr lvl="0"/>
            <a:r>
              <a:rPr lang="en-US" dirty="0"/>
              <a:t>As always when dealing with student</a:t>
            </a:r>
            <a:r>
              <a:rPr lang="en-US" baseline="0" dirty="0"/>
              <a:t> information, it is important to be mindful of the federal and state laws that protect the privacy or confidentiality of student information and other legal rights of students with food allergies. More information about federal laws can be found in the guidelines document.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13</a:t>
            </a:fld>
            <a:endParaRPr lang="en-US"/>
          </a:p>
        </p:txBody>
      </p:sp>
    </p:spTree>
    <p:extLst>
      <p:ext uri="{BB962C8B-B14F-4D97-AF65-F5344CB8AC3E}">
        <p14:creationId xmlns:p14="http://schemas.microsoft.com/office/powerpoint/2010/main" val="158891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a:t>Notes to Facilitator: Take a moment to ask participants to share any </a:t>
            </a:r>
            <a:r>
              <a:rPr lang="en-US" i="1" baseline="0"/>
              <a:t>questions that were not addressed during the presentation and answer these questions. You can also ask participants to turn to the person next to them and name one action that they will take in the near future to help better manage students with food allergies at school.    </a:t>
            </a:r>
            <a:endParaRPr lang="en-US" sz="1200" b="1">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BED2518-B162-46C3-9D20-199033433957}" type="slidenum">
              <a:rPr lang="en-US" smtClean="0"/>
              <a:t>14</a:t>
            </a:fld>
            <a:endParaRPr lang="en-US" dirty="0"/>
          </a:p>
        </p:txBody>
      </p:sp>
    </p:spTree>
    <p:extLst>
      <p:ext uri="{BB962C8B-B14F-4D97-AF65-F5344CB8AC3E}">
        <p14:creationId xmlns:p14="http://schemas.microsoft.com/office/powerpoint/2010/main" val="407061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r>
              <a:rPr lang="en-US" i="0" baseline="0" dirty="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a:t>CDC Voluntary Guidelines for Managing Food Allergies in Schools and Early Care and Education Programs</a:t>
            </a:r>
            <a:r>
              <a:rPr lang="en-US" i="0" baseline="0" dirty="0"/>
              <a:t>. Thank you for being part of this critical team effort to support students with food allergies so that they can be healthy and safe at school.</a:t>
            </a:r>
            <a:endParaRPr lang="en-US" dirty="0"/>
          </a:p>
        </p:txBody>
      </p:sp>
      <p:sp>
        <p:nvSpPr>
          <p:cNvPr id="4" name="Slide Number Placeholder 3"/>
          <p:cNvSpPr>
            <a:spLocks noGrp="1"/>
          </p:cNvSpPr>
          <p:nvPr>
            <p:ph type="sldNum" sz="quarter" idx="10"/>
          </p:nvPr>
        </p:nvSpPr>
        <p:spPr/>
        <p:txBody>
          <a:bodyPr/>
          <a:lstStyle/>
          <a:p>
            <a:fld id="{45BEA3B1-32FB-4C85-B82B-B8B523343A40}" type="slidenum">
              <a:rPr lang="en-US" smtClean="0"/>
              <a:t>15</a:t>
            </a:fld>
            <a:endParaRPr lang="en-US"/>
          </a:p>
        </p:txBody>
      </p:sp>
    </p:spTree>
    <p:extLst>
      <p:ext uri="{BB962C8B-B14F-4D97-AF65-F5344CB8AC3E}">
        <p14:creationId xmlns:p14="http://schemas.microsoft.com/office/powerpoint/2010/main" val="325666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a:defRPr/>
            </a:pPr>
            <a:r>
              <a:rPr lang="en-US" dirty="0">
                <a:latin typeface="+mn-lt"/>
                <a:cs typeface="Arial" pitchFamily="34" charset="0"/>
              </a:rPr>
              <a:t>The purpose of this presentation is to explain the role of school nutrition professionals</a:t>
            </a:r>
            <a:r>
              <a:rPr lang="en-US" baseline="0" dirty="0">
                <a:latin typeface="+mn-lt"/>
                <a:cs typeface="Arial" pitchFamily="34" charset="0"/>
              </a:rPr>
              <a:t> in helping students with food allergies be safe and supported at school. The purpose also is to share the CDC resource of the </a:t>
            </a:r>
            <a:r>
              <a:rPr lang="en-US" i="1" baseline="0" dirty="0">
                <a:latin typeface="+mn-lt"/>
                <a:cs typeface="Arial" pitchFamily="34" charset="0"/>
              </a:rPr>
              <a:t>Voluntary Guidelines for Managing Food Allergies in Schools and Early Care and Education Programs</a:t>
            </a:r>
            <a:r>
              <a:rPr lang="en-US" baseline="0" dirty="0">
                <a:latin typeface="+mn-lt"/>
                <a:cs typeface="Arial" pitchFamily="34" charset="0"/>
              </a:rPr>
              <a:t>.  </a:t>
            </a:r>
          </a:p>
          <a:p>
            <a:pPr>
              <a:defRPr/>
            </a:pPr>
            <a:r>
              <a:rPr lang="en-US" baseline="0" dirty="0">
                <a:latin typeface="+mn-lt"/>
                <a:cs typeface="Arial" pitchFamily="34" charset="0"/>
              </a:rPr>
              <a:t>                 </a:t>
            </a:r>
            <a:endParaRPr lang="en-US" dirty="0">
              <a:latin typeface="+mn-lt"/>
              <a:cs typeface="Arial" pitchFamily="34" charset="0"/>
            </a:endParaRPr>
          </a:p>
          <a:p>
            <a:pPr>
              <a:defRPr/>
            </a:pPr>
            <a:r>
              <a:rPr lang="en-US" dirty="0">
                <a:latin typeface="+mn-lt"/>
                <a:cs typeface="Arial" pitchFamily="34" charset="0"/>
              </a:rPr>
              <a:t>After this presentation, school nutrition</a:t>
            </a:r>
            <a:r>
              <a:rPr lang="en-US" baseline="0" dirty="0">
                <a:latin typeface="+mn-lt"/>
                <a:cs typeface="Arial" pitchFamily="34" charset="0"/>
              </a:rPr>
              <a:t> professionals </a:t>
            </a:r>
            <a:r>
              <a:rPr lang="en-US" dirty="0">
                <a:latin typeface="+mn-lt"/>
                <a:cs typeface="Arial" pitchFamily="34" charset="0"/>
              </a:rPr>
              <a:t>will be able to do the following:</a:t>
            </a:r>
          </a:p>
          <a:p>
            <a:pPr>
              <a:defRPr/>
            </a:pPr>
            <a:endParaRPr lang="en-US" dirty="0">
              <a:latin typeface="+mn-lt"/>
              <a:cs typeface="Arial" pitchFamily="34" charset="0"/>
            </a:endParaRPr>
          </a:p>
          <a:p>
            <a:pPr marL="171450" indent="-171450">
              <a:buFont typeface="Arial" panose="020B0604020202020204" pitchFamily="34" charset="0"/>
              <a:buChar char="•"/>
            </a:pPr>
            <a:r>
              <a:rPr lang="en-US" dirty="0"/>
              <a:t>Describe the symptoms of food allergies and life-threatening reactions.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actions to prepare for and respond to food allergy emergencies.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ways to create and maintain healthy,</a:t>
            </a:r>
            <a:r>
              <a:rPr lang="en-US" baseline="0" dirty="0"/>
              <a:t> </a:t>
            </a:r>
            <a:r>
              <a:rPr lang="en-US" dirty="0"/>
              <a:t>safe,</a:t>
            </a:r>
            <a:r>
              <a:rPr lang="en-US" baseline="0" dirty="0"/>
              <a:t> </a:t>
            </a:r>
            <a:r>
              <a:rPr lang="en-US" dirty="0"/>
              <a:t>and inclusive eating environments</a:t>
            </a:r>
            <a:r>
              <a:rPr lang="en-US" baseline="0" dirty="0"/>
              <a:t> </a:t>
            </a:r>
            <a:r>
              <a:rPr lang="en-US" dirty="0"/>
              <a:t>for students with food allergies. </a:t>
            </a:r>
          </a:p>
          <a:p>
            <a:pPr marL="232914" indent="-232914">
              <a:defRPr/>
            </a:pPr>
            <a:endParaRPr lang="en-US" dirty="0">
              <a:latin typeface="+mn-lt"/>
              <a:cs typeface="Arial" pitchFamily="34" charset="0"/>
            </a:endParaRPr>
          </a:p>
          <a:p>
            <a:pPr>
              <a:defRPr/>
            </a:pPr>
            <a:r>
              <a:rPr lang="en-US" dirty="0">
                <a:latin typeface="+mn-lt"/>
                <a:cs typeface="Arial" pitchFamily="34" charset="0"/>
              </a:rPr>
              <a:t>Before we review action steps, I will share some information about the guidelines and the nature of food allergies in lives</a:t>
            </a:r>
            <a:r>
              <a:rPr lang="en-US" baseline="0" dirty="0">
                <a:latin typeface="+mn-lt"/>
                <a:cs typeface="Arial" pitchFamily="34" charset="0"/>
              </a:rPr>
              <a:t> of the students we serve.</a:t>
            </a:r>
            <a:endParaRPr lang="en-US" dirty="0">
              <a:latin typeface="+mn-lt"/>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315873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CDC published the </a:t>
            </a:r>
            <a:r>
              <a:rPr lang="en-US" i="1" baseline="0" dirty="0"/>
              <a:t>Voluntary Guidelines for Managing Food Allergies in Schools and Early Care and Education Programs</a:t>
            </a:r>
            <a:r>
              <a:rPr lang="en-US" i="0" baseline="0" dirty="0"/>
              <a:t>, to help schools manage the risk of food allergies and severe allergic reactions in students. Managing food allergies can be accomplished through a partnership between families, health care providers, and schools. As a school nutrition professional, you need to know how to help students with food allergies be safe and supported at school. This presentation will give you the information you need for managing food allergies and responding to food allergy emergencies.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89461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Food</a:t>
            </a:r>
            <a:r>
              <a:rPr lang="en-US" baseline="0" dirty="0"/>
              <a:t> allergies are a growing concern for health care providers and schools alike. Food allergies affect approximately 4% of school-aged children. In a school cafeteria of 100 students, at least 8 students are likely to be affected by food allergies. For reasons that are not completely understood, the incidence of food allergies is also increasing.</a:t>
            </a:r>
            <a:r>
              <a:rPr lang="en-US" baseline="30000" dirty="0"/>
              <a:t>1,2  </a:t>
            </a:r>
          </a:p>
          <a:p>
            <a:endParaRPr lang="en-US" baseline="30000" dirty="0"/>
          </a:p>
          <a:p>
            <a:r>
              <a:rPr lang="en-US" sz="1200" baseline="0" dirty="0"/>
              <a:t>Another alarming statistic is that 1 of 5 students (20%)  with food allergies will have a reaction while at school and up to 1 of 4  students (25%) who have a severe and potentially life threatening reaction at school have no previous known food allergy.</a:t>
            </a:r>
            <a:r>
              <a:rPr lang="en-US" sz="1200" baseline="30000" dirty="0"/>
              <a:t>3,4</a:t>
            </a:r>
          </a:p>
          <a:p>
            <a:endParaRPr lang="en-US" sz="1200" baseline="3000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Notes to Facilitator: This may be a good time to have participants</a:t>
            </a:r>
            <a:r>
              <a:rPr lang="en-US" i="1" baseline="0" dirty="0"/>
              <a:t> who have ever worked with a student with food allergies or have had a family member with life threatening allergies stand up. This could help emphasize the importance of learning more about managing food allergies in schools.</a:t>
            </a:r>
            <a:endParaRPr lang="en-US" sz="1200" b="0" i="0" u="none" strike="noStrike" kern="1200" baseline="0" dirty="0">
              <a:solidFill>
                <a:schemeClr val="tx1"/>
              </a:solidFill>
              <a:latin typeface="+mn-lt"/>
              <a:ea typeface="+mn-ea"/>
              <a:cs typeface="+mn-cs"/>
            </a:endParaRPr>
          </a:p>
          <a:p>
            <a:endParaRPr lang="en-US" sz="1200" baseline="0" dirty="0"/>
          </a:p>
          <a:p>
            <a:endParaRPr lang="en-US" baseline="30000" dirty="0"/>
          </a:p>
          <a:p>
            <a:r>
              <a:rPr lang="en-US" baseline="0" dirty="0"/>
              <a:t>So, what do you need to know about food allergies and what you can do to help keep your students healthy and safe?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48992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Notes to Facilitator: This may be</a:t>
            </a:r>
            <a:r>
              <a:rPr lang="en-US" i="1" baseline="0" dirty="0"/>
              <a:t> a good time to</a:t>
            </a:r>
            <a:r>
              <a:rPr lang="en-US" i="1" dirty="0"/>
              <a:t> ask participants</a:t>
            </a:r>
            <a:r>
              <a:rPr lang="en-US" i="1" baseline="0" dirty="0"/>
              <a:t> if they are aware of school district food allergy policies and practices and a Food Allergy Management and Prevention Plan in their school and if they know where to locate these plans. Depending on their responses, you could let them know where to locate the food allergy policies and Food Allergy Management and Prevention Plan and charge them with becoming familiar with the contents of these documents. </a:t>
            </a:r>
            <a:endParaRPr lang="en-US" dirty="0"/>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Participate in school-based training and review </a:t>
            </a:r>
            <a:r>
              <a:rPr lang="en-US" sz="1200" u="sng" kern="1200" dirty="0">
                <a:solidFill>
                  <a:schemeClr val="tx1"/>
                </a:solidFill>
                <a:effectLst/>
                <a:latin typeface="+mn-lt"/>
                <a:ea typeface="+mn-ea"/>
                <a:cs typeface="+mn-cs"/>
                <a:hlinkClick r:id="rId3"/>
              </a:rPr>
              <a:t>resources</a:t>
            </a:r>
            <a:r>
              <a:rPr lang="en-US" sz="1200" kern="1200" dirty="0">
                <a:solidFill>
                  <a:schemeClr val="tx1"/>
                </a:solidFill>
                <a:effectLst/>
                <a:latin typeface="+mn-lt"/>
                <a:ea typeface="+mn-ea"/>
                <a:cs typeface="+mn-cs"/>
              </a:rPr>
              <a:t> to help you recognize the signs and symptoms of food allergies and how to respond in an emergency.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the school nurse or school administrator for information on current policies and practices for managing students with food allergies.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 communicate appropriate actions to avoid allergic reactions and respond to food allergy emergencies to all food service staff.</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247933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endParaRPr lang="en-US" b="1" dirty="0"/>
          </a:p>
          <a:p>
            <a:r>
              <a:rPr lang="en-US" baseline="0" dirty="0"/>
              <a:t>Another important action step is to learn about food allergies. </a:t>
            </a:r>
            <a:r>
              <a:rPr lang="en-US" dirty="0"/>
              <a:t>Understanding</a:t>
            </a:r>
            <a:r>
              <a:rPr lang="en-US" baseline="0" dirty="0"/>
              <a:t> the nature of food allergies is essential to being able to effectively manage food allergies in schools.  </a:t>
            </a:r>
          </a:p>
          <a:p>
            <a:endParaRPr lang="en-US" baseline="0" dirty="0"/>
          </a:p>
          <a:p>
            <a:r>
              <a:rPr lang="en-US" baseline="0" dirty="0"/>
              <a:t>A food allergy is an adverse immune system response that occurs soon after exposure to a certain food. There are more than 170 different foods which can cause food allergies, but most food allergies are caused by milk, eggs, fish, shellfish, wheat, soy, peanuts, and tree nuts. </a:t>
            </a:r>
          </a:p>
          <a:p>
            <a:endParaRPr lang="en-US" baseline="0" dirty="0"/>
          </a:p>
          <a:p>
            <a:r>
              <a:rPr lang="en-US" dirty="0"/>
              <a:t>Anaphylaxis</a:t>
            </a:r>
            <a:r>
              <a:rPr lang="en-US" baseline="0" dirty="0"/>
              <a:t> is best described as a severe allergic reaction that is rapid in onset and may cause death. Not all allergic reactions will develop into anaphylaxis. In fact, most allergic reactions are mild and resolve without problems. However, early signs of anaphylaxis can resemble a mild allergic reaction. It is not easy to predict whether these initial, mild symptoms will progress and become an anaphylactic reaction that can result in death.</a:t>
            </a:r>
            <a:r>
              <a:rPr lang="en-US" baseline="30000" dirty="0"/>
              <a:t>1</a:t>
            </a:r>
            <a:r>
              <a:rPr lang="en-US" baseline="0" dirty="0"/>
              <a:t> Therefore, all children with known or suspected ingestion of a food allergen and the appearance of symptoms consistent with an allergic reaction must be closely monitored and possibly treated for early signs of anaphylaxis.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353534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endParaRPr lang="en-US" b="1" dirty="0"/>
          </a:p>
          <a:p>
            <a:pPr lvl="0"/>
            <a:r>
              <a:rPr lang="en-US" sz="1200" kern="1200" dirty="0">
                <a:solidFill>
                  <a:schemeClr val="tx1"/>
                </a:solidFill>
                <a:effectLst/>
                <a:latin typeface="+mn-lt"/>
                <a:ea typeface="+mn-ea"/>
                <a:cs typeface="+mn-cs"/>
              </a:rPr>
              <a:t>The symptoms</a:t>
            </a:r>
            <a:r>
              <a:rPr lang="en-US" sz="1200" kern="1200" baseline="0" dirty="0">
                <a:solidFill>
                  <a:schemeClr val="tx1"/>
                </a:solidFill>
                <a:effectLst/>
                <a:latin typeface="+mn-lt"/>
                <a:ea typeface="+mn-ea"/>
                <a:cs typeface="+mn-cs"/>
              </a:rPr>
              <a:t> of allergic reactions to food vary both in type and severity among different people and even in one person over time. Signs and symptoms of an allergic reaction can become evident in a few minutes or up to 1 to 2 hours after exposure to an allergen, or rarely, even several hours later.  </a:t>
            </a:r>
            <a:r>
              <a:rPr lang="en-US" sz="1200" kern="1200" dirty="0">
                <a:solidFill>
                  <a:schemeClr val="tx1"/>
                </a:solidFill>
                <a:effectLst/>
                <a:latin typeface="+mn-lt"/>
                <a:ea typeface="+mn-ea"/>
                <a:cs typeface="+mn-cs"/>
              </a:rPr>
              <a:t>Food allergy symptoms can include swollen lips, tongue, or eyes; itchiness, rash, or hives; nausea, vomiting</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diarrhea; congestion, hoarse voice</a:t>
            </a:r>
            <a:r>
              <a:rPr lang="en-US" sz="1200" kern="1200" baseline="0" dirty="0">
                <a:solidFill>
                  <a:schemeClr val="tx1"/>
                </a:solidFill>
                <a:effectLst/>
                <a:latin typeface="+mn-lt"/>
                <a:ea typeface="+mn-ea"/>
                <a:cs typeface="+mn-cs"/>
              </a:rPr>
              <a:t> or</a:t>
            </a:r>
            <a:r>
              <a:rPr lang="en-US" sz="1200" kern="1200" dirty="0">
                <a:solidFill>
                  <a:schemeClr val="tx1"/>
                </a:solidFill>
                <a:effectLst/>
                <a:latin typeface="+mn-lt"/>
                <a:ea typeface="+mn-ea"/>
                <a:cs typeface="+mn-cs"/>
              </a:rPr>
              <a:t> trouble swallowing; wheezing or difficulty breathing; dizziness,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fainting, or loss of consciousness; and mood change or confusion.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children, food allergy reactions can be difficult to see. Some children may not be able to clearly communicate their symptoms due to development or age.  </a:t>
            </a:r>
            <a:r>
              <a:rPr lang="en-US" sz="1200" kern="1200" dirty="0">
                <a:solidFill>
                  <a:schemeClr val="tx1"/>
                </a:solidFill>
                <a:effectLst/>
                <a:latin typeface="+mn-lt"/>
                <a:ea typeface="+mn-ea"/>
                <a:cs typeface="+mn-cs"/>
              </a:rPr>
              <a:t>Children with food allergies might communicate their symptoms in the following ways:</a:t>
            </a:r>
          </a:p>
          <a:p>
            <a:pPr lvl="1"/>
            <a:r>
              <a:rPr lang="en-US" sz="1200" i="1" kern="1200" dirty="0">
                <a:solidFill>
                  <a:schemeClr val="tx1"/>
                </a:solidFill>
                <a:effectLst/>
                <a:latin typeface="+mn-lt"/>
                <a:ea typeface="+mn-ea"/>
                <a:cs typeface="+mn-cs"/>
              </a:rPr>
              <a:t>It feels like something is poking my tongue.</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(or mouth) is tingling (or burning).</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(or mouth) itches.</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feels like there is hair on it.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mouth feels funny.</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There’s a frog in my throat; there’s something stuck in my throat.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feels full (or heavy).</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lips feel tight.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there are bugs in there (to describe itchy ears).</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(my throat) feels thick.</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a bump is on the back of my tongue or</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throat.</a:t>
            </a:r>
            <a:endParaRPr lang="en-US" sz="1200" i="1" kern="1200" baseline="30000" dirty="0">
              <a:solidFill>
                <a:schemeClr val="tx1"/>
              </a:solidFill>
              <a:effectLst/>
              <a:latin typeface="+mn-lt"/>
              <a:ea typeface="+mn-ea"/>
              <a:cs typeface="+mn-cs"/>
            </a:endParaRPr>
          </a:p>
          <a:p>
            <a:pPr lvl="1"/>
            <a:endParaRPr lang="en-US" sz="1200" i="1" kern="1200" baseline="300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151772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endParaRPr lang="en-US" b="1" dirty="0"/>
          </a:p>
          <a:p>
            <a:r>
              <a:rPr lang="en-US" baseline="0" dirty="0"/>
              <a:t>You can learn how to respond to food allergy emergencies.</a:t>
            </a:r>
          </a:p>
          <a:p>
            <a:endParaRPr lang="en-US" baseline="0" dirty="0"/>
          </a:p>
          <a:p>
            <a:r>
              <a:rPr lang="en-US" baseline="0" dirty="0"/>
              <a:t>There is no treatment to prevent food allergy reactions. Strict avoidance of the food allergen is the only way to prevent a reaction. Because avoidance is not always possible, school staff must be prepared to deal with allergic reactions, including anaphylaxis. </a:t>
            </a:r>
          </a:p>
          <a:p>
            <a:endParaRPr lang="en-US" baseline="0" dirty="0"/>
          </a:p>
          <a:p>
            <a:endParaRPr lang="en-US" baseline="30000" dirty="0"/>
          </a:p>
          <a:p>
            <a:pPr marL="171450" indent="-171450">
              <a:buFont typeface="Arial" panose="020B0604020202020204" pitchFamily="34" charset="0"/>
              <a:buChar char="•"/>
            </a:pPr>
            <a:r>
              <a:rPr lang="en-US" baseline="0" dirty="0"/>
              <a:t>If you suspect an any allergic reaction, or if a student has had an accidental exposure to a known allergy, </a:t>
            </a:r>
            <a:r>
              <a:rPr lang="en-US" dirty="0"/>
              <a:t>activate the student’s emergency care plan immediately and call the school nurse or administrator.</a:t>
            </a:r>
            <a:r>
              <a:rPr lang="en-US" baseline="0" dirty="0"/>
              <a:t> You should never send a student with a suspected allergic reaction to the school nurse alone. Allergic reactions can progress rapidly and therefore, a student with a suspected allergic reaction should never be left alone.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recommended first line treatment for anaphylaxis is the prompt use of epinephrine. Epinephrine is typically given by an auto-injector, which is a spring loaded syringe used to deliver a measured dose of epinephrine. This medication is designed to be easy to administer by those without a medical background.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While epinephrine can quickly improve a person’s symptoms, the effects are not long-lasting and symptoms can recur, resulting in the need for additional doses of epinephrine.  It is very important to remember, that even when epinephrine is used, 911 or other emergency medical services (EMS) must be called so the student can be transported quickly in the emergency vehicle to the nearest hospital emergency department for further medical treatment and observation. </a:t>
            </a:r>
            <a:endParaRPr lang="en-US" baseline="30000" dirty="0"/>
          </a:p>
          <a:p>
            <a:pPr marL="171450" indent="-171450">
              <a:buFont typeface="Arial" panose="020B0604020202020204" pitchFamily="34" charset="0"/>
              <a:buChar char="•"/>
            </a:pPr>
            <a:endParaRPr lang="en-US" baseline="0" dirty="0"/>
          </a:p>
          <a:p>
            <a:r>
              <a:rPr lang="en-US" baseline="0" dirty="0"/>
              <a:t>Let’s review the action steps to take if you suspect anaphylaxis.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264317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endParaRPr lang="en-US" b="1" dirty="0"/>
          </a:p>
          <a:p>
            <a:pPr lvl="1"/>
            <a:r>
              <a:rPr lang="en-US" dirty="0"/>
              <a:t>If you suspect anaphylaxis</a:t>
            </a:r>
          </a:p>
          <a:p>
            <a:pPr marL="1143000" lvl="2" indent="-228600">
              <a:buAutoNum type="arabicPeriod"/>
            </a:pPr>
            <a:r>
              <a:rPr lang="en-US" dirty="0"/>
              <a:t>Activate the student’s food allergy emergency plan.</a:t>
            </a:r>
          </a:p>
          <a:p>
            <a:pPr marL="1143000" lvl="2" indent="-228600">
              <a:buAutoNum type="arabicPeriod"/>
            </a:pPr>
            <a:r>
              <a:rPr lang="en-US" dirty="0"/>
              <a:t>Be ready to administer an epinephrine auto-injector if you are</a:t>
            </a:r>
            <a:r>
              <a:rPr lang="en-US" baseline="0" dirty="0"/>
              <a:t> </a:t>
            </a:r>
            <a:r>
              <a:rPr lang="en-US" dirty="0"/>
              <a:t>delegated and trained to do so. </a:t>
            </a:r>
          </a:p>
          <a:p>
            <a:pPr marL="1143000" lvl="2" indent="-228600">
              <a:buAutoNum type="arabicPeriod" startAt="3"/>
            </a:pPr>
            <a:r>
              <a:rPr lang="en-US" dirty="0"/>
              <a:t>Call 911 or the emergency medical system immediately after</a:t>
            </a:r>
            <a:r>
              <a:rPr lang="en-US" baseline="0" dirty="0"/>
              <a:t> </a:t>
            </a:r>
            <a:r>
              <a:rPr lang="en-US" dirty="0"/>
              <a:t>administering the epinephrine.</a:t>
            </a:r>
            <a:r>
              <a:rPr lang="en-US" baseline="0" dirty="0"/>
              <a:t> </a:t>
            </a:r>
            <a:r>
              <a:rPr lang="en-US" dirty="0"/>
              <a:t>All students with anaphylaxis must be monitored closely and</a:t>
            </a:r>
            <a:r>
              <a:rPr lang="en-US" baseline="0" dirty="0"/>
              <a:t> </a:t>
            </a:r>
            <a:r>
              <a:rPr lang="en-US" dirty="0"/>
              <a:t>evaluated as soon as possible in an emergency care setting.</a:t>
            </a: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4035168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839034-EE31-40F0-931E-5D177C9C1367}"/>
              </a:ext>
            </a:extLst>
          </p:cNvPr>
          <p:cNvSpPr/>
          <p:nvPr userDrawn="1"/>
        </p:nvSpPr>
        <p:spPr>
          <a:xfrm>
            <a:off x="0" y="0"/>
            <a:ext cx="9144000" cy="1752600"/>
          </a:xfrm>
          <a:prstGeom prst="rect">
            <a:avLst/>
          </a:prstGeom>
          <a:gradFill>
            <a:gsLst>
              <a:gs pos="57100">
                <a:srgbClr val="8E3162"/>
              </a:gs>
              <a:gs pos="0">
                <a:srgbClr val="ED8923"/>
              </a:gs>
              <a:gs pos="100000">
                <a:srgbClr val="101C3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98133" y="257969"/>
            <a:ext cx="67056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3" name="Graphic 12">
            <a:extLst>
              <a:ext uri="{FF2B5EF4-FFF2-40B4-BE49-F238E27FC236}">
                <a16:creationId xmlns:a16="http://schemas.microsoft.com/office/drawing/2014/main" id="{7ED74210-7796-4443-A5F6-E1E8983E6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1012" y="3071812"/>
            <a:ext cx="561975" cy="714375"/>
          </a:xfrm>
          <a:prstGeom prst="rect">
            <a:avLst/>
          </a:prstGeom>
        </p:spPr>
      </p:pic>
      <p:pic>
        <p:nvPicPr>
          <p:cNvPr id="17" name="Picture 16">
            <a:extLst>
              <a:ext uri="{FF2B5EF4-FFF2-40B4-BE49-F238E27FC236}">
                <a16:creationId xmlns:a16="http://schemas.microsoft.com/office/drawing/2014/main" id="{42FE5FAC-BF02-49D9-A36E-1F58FAC389D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586" t="34159" r="72525" b="36952"/>
          <a:stretch/>
        </p:blipFill>
        <p:spPr>
          <a:xfrm>
            <a:off x="291123" y="0"/>
            <a:ext cx="1461477" cy="1727200"/>
          </a:xfrm>
          <a:prstGeom prst="rect">
            <a:avLst/>
          </a:prstGeom>
        </p:spPr>
      </p:pic>
    </p:spTree>
    <p:extLst>
      <p:ext uri="{BB962C8B-B14F-4D97-AF65-F5344CB8AC3E}">
        <p14:creationId xmlns:p14="http://schemas.microsoft.com/office/powerpoint/2010/main" val="280028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36638"/>
          </a:xfrm>
        </p:spPr>
        <p:txBody>
          <a:bodyPr/>
          <a:lstStyle>
            <a:lvl1pPr>
              <a:defRPr>
                <a:solidFill>
                  <a:srgbClr val="9A3263"/>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525963"/>
          </a:xfrm>
          <a:prstGeom prst="rect">
            <a:avLst/>
          </a:prstGeom>
        </p:spPr>
        <p:txBody>
          <a:bodyPr/>
          <a:lstStyle>
            <a:lvl1pPr marL="342900" indent="-342900">
              <a:buClr>
                <a:srgbClr val="9A3263"/>
              </a:buClr>
              <a:buSzPct val="75000"/>
              <a:buFont typeface="Wingdings 3" panose="05040102010807070707" pitchFamily="18" charset="2"/>
              <a:buChar char=""/>
              <a:defRPr sz="2800">
                <a:solidFill>
                  <a:srgbClr val="000000"/>
                </a:solidFill>
              </a:defRPr>
            </a:lvl1pPr>
            <a:lvl2pPr marL="742950" indent="-285750">
              <a:buClr>
                <a:schemeClr val="tx2"/>
              </a:buClr>
              <a:buSzPct val="70000"/>
              <a:buFont typeface="Arial" panose="020B0604020202020204" pitchFamily="34" charset="0"/>
              <a:buChar char="•"/>
              <a:defRPr sz="2400">
                <a:solidFill>
                  <a:srgbClr val="000000"/>
                </a:solidFill>
              </a:defRPr>
            </a:lvl2pPr>
            <a:lvl3pPr marL="1143000" indent="-228600">
              <a:buClr>
                <a:schemeClr val="tx1"/>
              </a:buClr>
              <a:buSzPct val="70000"/>
              <a:buFont typeface="Calibri" panose="020F0502020204030204" pitchFamily="34" charset="0"/>
              <a:buChar char="-"/>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endParaRPr lang="en-US" dirty="0"/>
          </a:p>
        </p:txBody>
      </p:sp>
      <p:sp>
        <p:nvSpPr>
          <p:cNvPr id="4" name="Date Placeholder 3"/>
          <p:cNvSpPr>
            <a:spLocks noGrp="1"/>
          </p:cNvSpPr>
          <p:nvPr>
            <p:ph type="dt" sz="half" idx="10"/>
          </p:nvPr>
        </p:nvSpPr>
        <p:spPr/>
        <p:txBody>
          <a:bodyPr/>
          <a:lstStyle/>
          <a:p>
            <a:fld id="{E7DC2D01-53F8-45EA-87B7-5337440C0EBA}" type="datetime1">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8358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04BE5-FAEA-4A33-B7F8-1B745FDC609A}" type="datetime1">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487362"/>
            <a:ext cx="8229600" cy="1036638"/>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150FA592-95C5-467E-9F33-DFE7ED2AF3C7}" type="datetime1">
              <a:rPr lang="en-US" smtClean="0"/>
              <a:t>6/8/2020</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5" r:id="rId3"/>
  </p:sldLayoutIdLst>
  <p:hf hdr="0" ftr="0" dt="0"/>
  <p:txStyles>
    <p:titleStyle>
      <a:lvl1pPr algn="l" defTabSz="914400" rtl="0" eaLnBrk="1" latinLnBrk="0" hangingPunct="1">
        <a:spcBef>
          <a:spcPct val="0"/>
        </a:spcBef>
        <a:buNone/>
        <a:defRPr sz="4000" b="0" kern="1200" cap="all" baseline="0">
          <a:solidFill>
            <a:srgbClr val="08737C"/>
          </a:solidFill>
          <a:latin typeface="Chaparral Pro" panose="020605030405050202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hyperlink" Target="https://www.fda.gov/food/buy-store-serve-safe-food/what-you-need-know-about-food-allergies" TargetMode="External"/><Relationship Id="rId3" Type="http://schemas.openxmlformats.org/officeDocument/2006/relationships/hyperlink" Target="https://www.cdc.gov/healthyschools/foodallergies" TargetMode="External"/><Relationship Id="rId7" Type="http://schemas.openxmlformats.org/officeDocument/2006/relationships/hyperlink" Target="https://schoolnutrition.org/learning-center/food-allerg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nasn.org/nasn/nasn-resources/practice-topics/allergies-anaphylaxis" TargetMode="External"/><Relationship Id="rId5" Type="http://schemas.openxmlformats.org/officeDocument/2006/relationships/hyperlink" Target="https://www.cdc.gov/healthyschools/npao/celebrations_rewards.htm" TargetMode="External"/><Relationship Id="rId10" Type="http://schemas.openxmlformats.org/officeDocument/2006/relationships/image" Target="../media/image24.svg"/><Relationship Id="rId4" Type="http://schemas.openxmlformats.org/officeDocument/2006/relationships/hyperlink" Target="https://www.foodallergy.org/" TargetMode="Externa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E9218D-9E8D-423E-88F1-4B85634181E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352" r="16916"/>
          <a:stretch/>
        </p:blipFill>
        <p:spPr>
          <a:xfrm>
            <a:off x="5029200" y="1752599"/>
            <a:ext cx="4114800" cy="5105399"/>
          </a:xfrm>
          <a:prstGeom prst="rect">
            <a:avLst/>
          </a:prstGeom>
        </p:spPr>
      </p:pic>
      <p:pic>
        <p:nvPicPr>
          <p:cNvPr id="7" name="Picture 6">
            <a:extLst>
              <a:ext uri="{FF2B5EF4-FFF2-40B4-BE49-F238E27FC236}">
                <a16:creationId xmlns:a16="http://schemas.microsoft.com/office/drawing/2014/main" id="{43CFC930-0BE6-4D32-863B-8F4E8BFCC7E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166" t="2" r="9167" b="-15001"/>
          <a:stretch/>
        </p:blipFill>
        <p:spPr>
          <a:xfrm>
            <a:off x="0" y="1752600"/>
            <a:ext cx="5029200" cy="5029200"/>
          </a:xfrm>
          <a:prstGeom prst="rect">
            <a:avLst/>
          </a:prstGeom>
        </p:spPr>
      </p:pic>
      <p:sp>
        <p:nvSpPr>
          <p:cNvPr id="14" name="Rectangle 13">
            <a:extLst>
              <a:ext uri="{FF2B5EF4-FFF2-40B4-BE49-F238E27FC236}">
                <a16:creationId xmlns:a16="http://schemas.microsoft.com/office/drawing/2014/main" id="{3B7723AF-F2C4-42FF-8291-C65435A840B0}"/>
              </a:ext>
              <a:ext uri="{C183D7F6-B498-43B3-948B-1728B52AA6E4}">
                <adec:decorative xmlns:adec="http://schemas.microsoft.com/office/drawing/2017/decorative" val="1"/>
              </a:ext>
            </a:extLst>
          </p:cNvPr>
          <p:cNvSpPr/>
          <p:nvPr/>
        </p:nvSpPr>
        <p:spPr>
          <a:xfrm>
            <a:off x="0" y="5159374"/>
            <a:ext cx="9144000" cy="169862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Photo of students with teacher." title="Alt text."/>
          <p:cNvSpPr>
            <a:spLocks noGrp="1"/>
          </p:cNvSpPr>
          <p:nvPr>
            <p:ph type="ctrTitle"/>
          </p:nvPr>
        </p:nvSpPr>
        <p:spPr>
          <a:xfrm>
            <a:off x="1600200" y="228600"/>
            <a:ext cx="7315200" cy="1470025"/>
          </a:xfrm>
        </p:spPr>
        <p:txBody>
          <a:bodyPr/>
          <a:lstStyle/>
          <a:p>
            <a:r>
              <a:rPr lang="en-US" sz="2800" b="1" dirty="0"/>
              <a:t>Managing Food Allergies in Schools </a:t>
            </a:r>
            <a:r>
              <a:rPr lang="en-US" sz="2600" dirty="0">
                <a:latin typeface="+mj-lt"/>
              </a:rPr>
              <a:t>the Role of School NUTRITION PROFESSIONALS</a:t>
            </a:r>
          </a:p>
        </p:txBody>
      </p:sp>
      <p:sp>
        <p:nvSpPr>
          <p:cNvPr id="13" name="Title 1" descr="Photo of students with teacher." title="Alt text.">
            <a:extLst>
              <a:ext uri="{FF2B5EF4-FFF2-40B4-BE49-F238E27FC236}">
                <a16:creationId xmlns:a16="http://schemas.microsoft.com/office/drawing/2014/main" id="{88181C33-BFA3-486B-B79B-4498E5CA870D}"/>
              </a:ext>
            </a:extLst>
          </p:cNvPr>
          <p:cNvSpPr txBox="1">
            <a:spLocks/>
          </p:cNvSpPr>
          <p:nvPr/>
        </p:nvSpPr>
        <p:spPr>
          <a:xfrm>
            <a:off x="533400" y="5791200"/>
            <a:ext cx="8382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kern="1200" cap="all" baseline="0">
                <a:solidFill>
                  <a:schemeClr val="bg1"/>
                </a:solidFill>
                <a:latin typeface="Chaparral Pro" panose="02060503040505020203" pitchFamily="18" charset="0"/>
                <a:ea typeface="+mj-ea"/>
                <a:cs typeface="+mj-cs"/>
              </a:defRPr>
            </a:lvl1pPr>
          </a:lstStyle>
          <a:p>
            <a:r>
              <a:rPr lang="en-US" sz="2400" b="1" dirty="0">
                <a:latin typeface="+mj-lt"/>
              </a:rPr>
              <a:t>Voluntary Guidelines for Managing Food Allergies in Schools and Early Care and Education Programs</a:t>
            </a:r>
            <a:endParaRPr lang="en-US" sz="3200" b="1" dirty="0">
              <a:latin typeface="+mj-lt"/>
            </a:endParaRPr>
          </a:p>
        </p:txBody>
      </p:sp>
    </p:spTree>
    <p:extLst>
      <p:ext uri="{BB962C8B-B14F-4D97-AF65-F5344CB8AC3E}">
        <p14:creationId xmlns:p14="http://schemas.microsoft.com/office/powerpoint/2010/main" val="6134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371600" y="457200"/>
            <a:ext cx="6400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en-US" sz="3600" dirty="0"/>
              <a:t>What can you do?</a:t>
            </a:r>
          </a:p>
        </p:txBody>
      </p:sp>
      <p:sp>
        <p:nvSpPr>
          <p:cNvPr id="2" name="Title 1">
            <a:extLst>
              <a:ext uri="{FF2B5EF4-FFF2-40B4-BE49-F238E27FC236}">
                <a16:creationId xmlns:a16="http://schemas.microsoft.com/office/drawing/2014/main" id="{DEAFA6F4-3135-4076-A7E2-13F24363AD9A}"/>
              </a:ext>
            </a:extLst>
          </p:cNvPr>
          <p:cNvSpPr>
            <a:spLocks noGrp="1"/>
          </p:cNvSpPr>
          <p:nvPr>
            <p:ph type="title"/>
          </p:nvPr>
        </p:nvSpPr>
        <p:spPr/>
        <p:txBody>
          <a:bodyPr/>
          <a:lstStyle/>
          <a:p>
            <a:r>
              <a:rPr lang="en-US" dirty="0"/>
              <a:t>What can you do?</a:t>
            </a:r>
          </a:p>
        </p:txBody>
      </p:sp>
      <p:sp>
        <p:nvSpPr>
          <p:cNvPr id="11" name="Content Placeholder 2"/>
          <p:cNvSpPr>
            <a:spLocks noGrp="1"/>
          </p:cNvSpPr>
          <p:nvPr>
            <p:ph idx="1"/>
          </p:nvPr>
        </p:nvSpPr>
        <p:spPr>
          <a:xfrm>
            <a:off x="457200" y="1447800"/>
            <a:ext cx="7848600" cy="4525963"/>
          </a:xfrm>
        </p:spPr>
        <p:txBody>
          <a:bodyPr/>
          <a:lstStyle/>
          <a:p>
            <a:pPr marL="0" indent="0">
              <a:lnSpc>
                <a:spcPct val="110000"/>
              </a:lnSpc>
              <a:spcBef>
                <a:spcPts val="600"/>
              </a:spcBef>
              <a:spcAft>
                <a:spcPts val="1200"/>
              </a:spcAft>
              <a:buNone/>
            </a:pPr>
            <a:r>
              <a:rPr lang="en-US" sz="3200" b="1" dirty="0">
                <a:solidFill>
                  <a:srgbClr val="9A3263"/>
                </a:solidFill>
              </a:rPr>
              <a:t>Help prevent food allergy reactions</a:t>
            </a:r>
            <a:br>
              <a:rPr lang="en-US" sz="3200" b="1" dirty="0">
                <a:solidFill>
                  <a:srgbClr val="9A3263"/>
                </a:solidFill>
              </a:rPr>
            </a:br>
            <a:r>
              <a:rPr lang="en-US" sz="3200" b="1" dirty="0">
                <a:solidFill>
                  <a:srgbClr val="9A3263"/>
                </a:solidFill>
              </a:rPr>
              <a:t>in the cafeteria.</a:t>
            </a:r>
          </a:p>
          <a:p>
            <a:pPr>
              <a:lnSpc>
                <a:spcPct val="110000"/>
              </a:lnSpc>
              <a:spcBef>
                <a:spcPts val="600"/>
              </a:spcBef>
              <a:spcAft>
                <a:spcPts val="1200"/>
              </a:spcAft>
            </a:pPr>
            <a:r>
              <a:rPr lang="en-US" dirty="0"/>
              <a:t>Recognize students with food</a:t>
            </a:r>
            <a:br>
              <a:rPr lang="en-US" dirty="0"/>
            </a:br>
            <a:r>
              <a:rPr lang="en-US" dirty="0"/>
              <a:t>allergies.</a:t>
            </a:r>
          </a:p>
          <a:p>
            <a:pPr>
              <a:lnSpc>
                <a:spcPct val="110000"/>
              </a:lnSpc>
              <a:spcBef>
                <a:spcPts val="600"/>
              </a:spcBef>
              <a:spcAft>
                <a:spcPts val="1200"/>
              </a:spcAft>
            </a:pPr>
            <a:r>
              <a:rPr lang="en-US" dirty="0"/>
              <a:t>Understand how to read food</a:t>
            </a:r>
            <a:br>
              <a:rPr lang="en-US" dirty="0"/>
            </a:br>
            <a:r>
              <a:rPr lang="en-US" dirty="0"/>
              <a:t>labels.</a:t>
            </a:r>
          </a:p>
          <a:p>
            <a:pPr>
              <a:lnSpc>
                <a:spcPct val="110000"/>
              </a:lnSpc>
              <a:spcBef>
                <a:spcPts val="600"/>
              </a:spcBef>
              <a:spcAft>
                <a:spcPts val="1200"/>
              </a:spcAft>
            </a:pPr>
            <a:r>
              <a:rPr lang="en-US" dirty="0"/>
              <a:t>Prevent cross-contact of possible food allergens.</a:t>
            </a:r>
          </a:p>
          <a:p>
            <a:pPr>
              <a:lnSpc>
                <a:spcPct val="110000"/>
              </a:lnSpc>
              <a:spcBef>
                <a:spcPts val="600"/>
              </a:spcBef>
              <a:spcAft>
                <a:spcPts val="1200"/>
              </a:spcAft>
            </a:pPr>
            <a:r>
              <a:rPr lang="en-US" dirty="0"/>
              <a:t>Wash hands during food preparation.</a:t>
            </a:r>
          </a:p>
        </p:txBody>
      </p:sp>
      <p:sp>
        <p:nvSpPr>
          <p:cNvPr id="3" name="Slide Number Placeholder 2"/>
          <p:cNvSpPr>
            <a:spLocks noGrp="1"/>
          </p:cNvSpPr>
          <p:nvPr>
            <p:ph type="sldNum" sz="quarter" idx="12"/>
          </p:nvPr>
        </p:nvSpPr>
        <p:spPr/>
        <p:txBody>
          <a:bodyPr/>
          <a:lstStyle/>
          <a:p>
            <a:fld id="{4CD8DCCA-7606-4C9D-B837-5FF7121B4784}" type="slidenum">
              <a:rPr lang="en-US" smtClean="0"/>
              <a:pPr/>
              <a:t>10</a:t>
            </a:fld>
            <a:endParaRPr lang="en-US"/>
          </a:p>
        </p:txBody>
      </p:sp>
      <p:pic>
        <p:nvPicPr>
          <p:cNvPr id="9" name="Picture 8" descr="Photograph of children eating outside." title="Alt text.">
            <a:extLst>
              <a:ext uri="{FF2B5EF4-FFF2-40B4-BE49-F238E27FC236}">
                <a16:creationId xmlns:a16="http://schemas.microsoft.com/office/drawing/2014/main" id="{BEFD82C8-D901-49FD-8696-5055CDBE1B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300" y="2667000"/>
            <a:ext cx="2857500" cy="1905000"/>
          </a:xfrm>
          <a:prstGeom prst="rect">
            <a:avLst/>
          </a:prstGeom>
          <a:ln>
            <a:noFill/>
          </a:ln>
        </p:spPr>
      </p:pic>
      <p:pic>
        <p:nvPicPr>
          <p:cNvPr id="13" name="Graphic 12">
            <a:extLst>
              <a:ext uri="{FF2B5EF4-FFF2-40B4-BE49-F238E27FC236}">
                <a16:creationId xmlns:a16="http://schemas.microsoft.com/office/drawing/2014/main" id="{74D2B91A-70C4-4567-B929-95B6F4C7FAE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9568" y="198438"/>
            <a:ext cx="831031" cy="1096962"/>
          </a:xfrm>
          <a:prstGeom prst="rect">
            <a:avLst/>
          </a:prstGeom>
        </p:spPr>
      </p:pic>
      <p:cxnSp>
        <p:nvCxnSpPr>
          <p:cNvPr id="14" name="Straight Connector 13">
            <a:extLst>
              <a:ext uri="{FF2B5EF4-FFF2-40B4-BE49-F238E27FC236}">
                <a16:creationId xmlns:a16="http://schemas.microsoft.com/office/drawing/2014/main" id="{B5681494-5C6C-45D0-8E31-CBFA9D6F7C7C}"/>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00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609600"/>
            <a:ext cx="8229600" cy="11430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pPr>
              <a:lnSpc>
                <a:spcPct val="110000"/>
              </a:lnSpc>
              <a:spcBef>
                <a:spcPts val="600"/>
              </a:spcBef>
              <a:spcAft>
                <a:spcPts val="1200"/>
              </a:spcAft>
            </a:pPr>
            <a:r>
              <a:rPr lang="en-US" sz="2800" b="1" dirty="0">
                <a:solidFill>
                  <a:schemeClr val="bg1"/>
                </a:solidFill>
              </a:rPr>
              <a:t>Know the Eight Food Groups which Cause Most Serious Food Allergy Reactions</a:t>
            </a:r>
          </a:p>
        </p:txBody>
      </p:sp>
      <p:sp>
        <p:nvSpPr>
          <p:cNvPr id="2" name="Title 1">
            <a:extLst>
              <a:ext uri="{FF2B5EF4-FFF2-40B4-BE49-F238E27FC236}">
                <a16:creationId xmlns:a16="http://schemas.microsoft.com/office/drawing/2014/main" id="{4D63D420-D8AC-438C-809A-8597046C24E8}"/>
              </a:ext>
            </a:extLst>
          </p:cNvPr>
          <p:cNvSpPr>
            <a:spLocks noGrp="1"/>
          </p:cNvSpPr>
          <p:nvPr>
            <p:ph type="title"/>
          </p:nvPr>
        </p:nvSpPr>
        <p:spPr>
          <a:xfrm>
            <a:off x="457200" y="944562"/>
            <a:ext cx="8229600" cy="1036638"/>
          </a:xfrm>
        </p:spPr>
        <p:txBody>
          <a:bodyPr/>
          <a:lstStyle/>
          <a:p>
            <a:r>
              <a:rPr lang="en-US" sz="3600" dirty="0"/>
              <a:t>Know the Eight Food Groups which Cause Most Serious Food Allergy Reactions</a:t>
            </a:r>
            <a:br>
              <a:rPr lang="en-US" dirty="0"/>
            </a:br>
            <a:endParaRPr lang="en-US" dirty="0"/>
          </a:p>
        </p:txBody>
      </p:sp>
      <p:sp>
        <p:nvSpPr>
          <p:cNvPr id="10" name="Content Placeholder 9">
            <a:extLst>
              <a:ext uri="{FF2B5EF4-FFF2-40B4-BE49-F238E27FC236}">
                <a16:creationId xmlns:a16="http://schemas.microsoft.com/office/drawing/2014/main" id="{AF3E64AB-C796-4175-87DE-EF5BF753F7F1}"/>
              </a:ext>
            </a:extLst>
          </p:cNvPr>
          <p:cNvSpPr>
            <a:spLocks noGrp="1"/>
          </p:cNvSpPr>
          <p:nvPr>
            <p:ph idx="1"/>
          </p:nvPr>
        </p:nvSpPr>
        <p:spPr>
          <a:xfrm>
            <a:off x="457200" y="2667000"/>
            <a:ext cx="8229600" cy="1036639"/>
          </a:xfrm>
        </p:spPr>
        <p:txBody>
          <a:bodyPr/>
          <a:lstStyle/>
          <a:p>
            <a:pPr marL="0" indent="0" algn="ctr">
              <a:buNone/>
            </a:pPr>
            <a:r>
              <a:rPr lang="en-US" b="1" dirty="0">
                <a:solidFill>
                  <a:srgbClr val="9A3263"/>
                </a:solidFill>
              </a:rPr>
              <a:t>Most allergies are caused by these eight food groups. Any food can cause an allergic reaction, however.</a:t>
            </a:r>
          </a:p>
        </p:txBody>
      </p:sp>
      <p:sp>
        <p:nvSpPr>
          <p:cNvPr id="4" name="Slide Number Placeholder 3"/>
          <p:cNvSpPr>
            <a:spLocks noGrp="1"/>
          </p:cNvSpPr>
          <p:nvPr>
            <p:ph type="sldNum" sz="quarter" idx="12"/>
          </p:nvPr>
        </p:nvSpPr>
        <p:spPr/>
        <p:txBody>
          <a:bodyPr/>
          <a:lstStyle/>
          <a:p>
            <a:fld id="{4CD8DCCA-7606-4C9D-B837-5FF7121B4784}" type="slidenum">
              <a:rPr lang="en-US" smtClean="0"/>
              <a:pPr/>
              <a:t>11</a:t>
            </a:fld>
            <a:endParaRPr lang="en-US"/>
          </a:p>
        </p:txBody>
      </p:sp>
      <p:sp>
        <p:nvSpPr>
          <p:cNvPr id="11" name="TextBox 10">
            <a:extLst>
              <a:ext uri="{FF2B5EF4-FFF2-40B4-BE49-F238E27FC236}">
                <a16:creationId xmlns:a16="http://schemas.microsoft.com/office/drawing/2014/main" id="{C90D9A07-C73A-4EF9-8B53-73E29368328A}"/>
              </a:ext>
            </a:extLst>
          </p:cNvPr>
          <p:cNvSpPr txBox="1"/>
          <p:nvPr/>
        </p:nvSpPr>
        <p:spPr>
          <a:xfrm>
            <a:off x="381000" y="5117068"/>
            <a:ext cx="838200" cy="369332"/>
          </a:xfrm>
          <a:prstGeom prst="rect">
            <a:avLst/>
          </a:prstGeom>
          <a:noFill/>
        </p:spPr>
        <p:txBody>
          <a:bodyPr wrap="square" rtlCol="0">
            <a:spAutoFit/>
          </a:bodyPr>
          <a:lstStyle/>
          <a:p>
            <a:pPr algn="ctr"/>
            <a:r>
              <a:rPr lang="en-US" b="1" dirty="0">
                <a:solidFill>
                  <a:srgbClr val="9A3263"/>
                </a:solidFill>
              </a:rPr>
              <a:t>MILK</a:t>
            </a:r>
          </a:p>
        </p:txBody>
      </p:sp>
      <p:sp>
        <p:nvSpPr>
          <p:cNvPr id="12" name="TextBox 11">
            <a:extLst>
              <a:ext uri="{FF2B5EF4-FFF2-40B4-BE49-F238E27FC236}">
                <a16:creationId xmlns:a16="http://schemas.microsoft.com/office/drawing/2014/main" id="{BEEA65DA-5C9E-4D6A-B1E9-4757B0EE960F}"/>
              </a:ext>
            </a:extLst>
          </p:cNvPr>
          <p:cNvSpPr txBox="1"/>
          <p:nvPr/>
        </p:nvSpPr>
        <p:spPr>
          <a:xfrm>
            <a:off x="1371600" y="5117068"/>
            <a:ext cx="838200" cy="369332"/>
          </a:xfrm>
          <a:prstGeom prst="rect">
            <a:avLst/>
          </a:prstGeom>
          <a:noFill/>
        </p:spPr>
        <p:txBody>
          <a:bodyPr wrap="square" rtlCol="0">
            <a:spAutoFit/>
          </a:bodyPr>
          <a:lstStyle/>
          <a:p>
            <a:pPr algn="ctr"/>
            <a:r>
              <a:rPr lang="en-US" b="1" dirty="0">
                <a:solidFill>
                  <a:srgbClr val="9A3263"/>
                </a:solidFill>
              </a:rPr>
              <a:t>EGGS</a:t>
            </a:r>
          </a:p>
        </p:txBody>
      </p:sp>
      <p:sp>
        <p:nvSpPr>
          <p:cNvPr id="13" name="TextBox 12">
            <a:extLst>
              <a:ext uri="{FF2B5EF4-FFF2-40B4-BE49-F238E27FC236}">
                <a16:creationId xmlns:a16="http://schemas.microsoft.com/office/drawing/2014/main" id="{26BD8EB4-2D85-42AD-B10B-06D67FEB4106}"/>
              </a:ext>
            </a:extLst>
          </p:cNvPr>
          <p:cNvSpPr txBox="1"/>
          <p:nvPr/>
        </p:nvSpPr>
        <p:spPr>
          <a:xfrm>
            <a:off x="2438400" y="5117068"/>
            <a:ext cx="838200" cy="369332"/>
          </a:xfrm>
          <a:prstGeom prst="rect">
            <a:avLst/>
          </a:prstGeom>
          <a:noFill/>
        </p:spPr>
        <p:txBody>
          <a:bodyPr wrap="square" rtlCol="0">
            <a:spAutoFit/>
          </a:bodyPr>
          <a:lstStyle/>
          <a:p>
            <a:pPr algn="ctr"/>
            <a:r>
              <a:rPr lang="en-US" b="1" dirty="0">
                <a:solidFill>
                  <a:srgbClr val="9A3263"/>
                </a:solidFill>
              </a:rPr>
              <a:t>FISH</a:t>
            </a:r>
          </a:p>
        </p:txBody>
      </p:sp>
      <p:sp>
        <p:nvSpPr>
          <p:cNvPr id="14" name="TextBox 13">
            <a:extLst>
              <a:ext uri="{FF2B5EF4-FFF2-40B4-BE49-F238E27FC236}">
                <a16:creationId xmlns:a16="http://schemas.microsoft.com/office/drawing/2014/main" id="{BB30B6C4-66BF-4036-A4DE-3FBB3A5475E3}"/>
              </a:ext>
            </a:extLst>
          </p:cNvPr>
          <p:cNvSpPr txBox="1"/>
          <p:nvPr/>
        </p:nvSpPr>
        <p:spPr>
          <a:xfrm>
            <a:off x="3276600" y="5117068"/>
            <a:ext cx="1295400" cy="369332"/>
          </a:xfrm>
          <a:prstGeom prst="rect">
            <a:avLst/>
          </a:prstGeom>
          <a:noFill/>
        </p:spPr>
        <p:txBody>
          <a:bodyPr wrap="square" rtlCol="0">
            <a:spAutoFit/>
          </a:bodyPr>
          <a:lstStyle/>
          <a:p>
            <a:pPr algn="ctr"/>
            <a:r>
              <a:rPr lang="en-US" b="1" dirty="0">
                <a:solidFill>
                  <a:srgbClr val="9A3263"/>
                </a:solidFill>
              </a:rPr>
              <a:t>SHELLFISH</a:t>
            </a:r>
          </a:p>
        </p:txBody>
      </p:sp>
      <p:sp>
        <p:nvSpPr>
          <p:cNvPr id="15" name="TextBox 14">
            <a:extLst>
              <a:ext uri="{FF2B5EF4-FFF2-40B4-BE49-F238E27FC236}">
                <a16:creationId xmlns:a16="http://schemas.microsoft.com/office/drawing/2014/main" id="{FB96AF75-4662-45A3-820F-7D9382174E95}"/>
              </a:ext>
            </a:extLst>
          </p:cNvPr>
          <p:cNvSpPr txBox="1"/>
          <p:nvPr/>
        </p:nvSpPr>
        <p:spPr>
          <a:xfrm>
            <a:off x="4463300" y="5117068"/>
            <a:ext cx="1099302" cy="369332"/>
          </a:xfrm>
          <a:prstGeom prst="rect">
            <a:avLst/>
          </a:prstGeom>
          <a:noFill/>
        </p:spPr>
        <p:txBody>
          <a:bodyPr wrap="square" rtlCol="0">
            <a:spAutoFit/>
          </a:bodyPr>
          <a:lstStyle/>
          <a:p>
            <a:pPr algn="ctr"/>
            <a:r>
              <a:rPr lang="en-US" b="1" dirty="0">
                <a:solidFill>
                  <a:srgbClr val="9A3263"/>
                </a:solidFill>
              </a:rPr>
              <a:t>WHEAT</a:t>
            </a:r>
          </a:p>
        </p:txBody>
      </p:sp>
      <p:sp>
        <p:nvSpPr>
          <p:cNvPr id="16" name="TextBox 15">
            <a:extLst>
              <a:ext uri="{FF2B5EF4-FFF2-40B4-BE49-F238E27FC236}">
                <a16:creationId xmlns:a16="http://schemas.microsoft.com/office/drawing/2014/main" id="{D378D58E-0A04-438C-A51F-8F14119BC85D}"/>
              </a:ext>
            </a:extLst>
          </p:cNvPr>
          <p:cNvSpPr txBox="1"/>
          <p:nvPr/>
        </p:nvSpPr>
        <p:spPr>
          <a:xfrm>
            <a:off x="5486400" y="5117068"/>
            <a:ext cx="838200" cy="369332"/>
          </a:xfrm>
          <a:prstGeom prst="rect">
            <a:avLst/>
          </a:prstGeom>
          <a:noFill/>
        </p:spPr>
        <p:txBody>
          <a:bodyPr wrap="square" rtlCol="0">
            <a:spAutoFit/>
          </a:bodyPr>
          <a:lstStyle/>
          <a:p>
            <a:pPr algn="ctr"/>
            <a:r>
              <a:rPr lang="en-US" b="1" dirty="0">
                <a:solidFill>
                  <a:srgbClr val="9A3263"/>
                </a:solidFill>
              </a:rPr>
              <a:t>SOY</a:t>
            </a:r>
          </a:p>
        </p:txBody>
      </p:sp>
      <p:sp>
        <p:nvSpPr>
          <p:cNvPr id="17" name="TextBox 16">
            <a:extLst>
              <a:ext uri="{FF2B5EF4-FFF2-40B4-BE49-F238E27FC236}">
                <a16:creationId xmlns:a16="http://schemas.microsoft.com/office/drawing/2014/main" id="{248F995C-E859-4AA3-818E-96EE9B9F8802}"/>
              </a:ext>
            </a:extLst>
          </p:cNvPr>
          <p:cNvSpPr txBox="1"/>
          <p:nvPr/>
        </p:nvSpPr>
        <p:spPr>
          <a:xfrm>
            <a:off x="6551180" y="5117068"/>
            <a:ext cx="1072864" cy="369332"/>
          </a:xfrm>
          <a:prstGeom prst="rect">
            <a:avLst/>
          </a:prstGeom>
          <a:noFill/>
        </p:spPr>
        <p:txBody>
          <a:bodyPr wrap="square" rtlCol="0">
            <a:spAutoFit/>
          </a:bodyPr>
          <a:lstStyle/>
          <a:p>
            <a:pPr algn="ctr"/>
            <a:r>
              <a:rPr lang="en-US" b="1" dirty="0">
                <a:solidFill>
                  <a:srgbClr val="9A3263"/>
                </a:solidFill>
              </a:rPr>
              <a:t>PEANUTS</a:t>
            </a:r>
          </a:p>
        </p:txBody>
      </p:sp>
      <p:sp>
        <p:nvSpPr>
          <p:cNvPr id="20" name="TextBox 19">
            <a:extLst>
              <a:ext uri="{FF2B5EF4-FFF2-40B4-BE49-F238E27FC236}">
                <a16:creationId xmlns:a16="http://schemas.microsoft.com/office/drawing/2014/main" id="{23D48861-3C91-45BE-8AA9-4AB62AD1CC08}"/>
              </a:ext>
            </a:extLst>
          </p:cNvPr>
          <p:cNvSpPr txBox="1"/>
          <p:nvPr/>
        </p:nvSpPr>
        <p:spPr>
          <a:xfrm>
            <a:off x="7624044" y="5117068"/>
            <a:ext cx="1295400" cy="369332"/>
          </a:xfrm>
          <a:prstGeom prst="rect">
            <a:avLst/>
          </a:prstGeom>
          <a:noFill/>
        </p:spPr>
        <p:txBody>
          <a:bodyPr wrap="square" rtlCol="0">
            <a:spAutoFit/>
          </a:bodyPr>
          <a:lstStyle/>
          <a:p>
            <a:pPr algn="ctr"/>
            <a:r>
              <a:rPr lang="en-US" b="1" dirty="0">
                <a:solidFill>
                  <a:srgbClr val="9A3263"/>
                </a:solidFill>
              </a:rPr>
              <a:t>TREE NUTS</a:t>
            </a:r>
          </a:p>
        </p:txBody>
      </p:sp>
      <p:pic>
        <p:nvPicPr>
          <p:cNvPr id="21" name="Graphic 20">
            <a:extLst>
              <a:ext uri="{FF2B5EF4-FFF2-40B4-BE49-F238E27FC236}">
                <a16:creationId xmlns:a16="http://schemas.microsoft.com/office/drawing/2014/main" id="{1ACA0A1A-52FB-492F-982A-DD131FBCCE05}"/>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51920"/>
          <a:stretch/>
        </p:blipFill>
        <p:spPr>
          <a:xfrm>
            <a:off x="304800" y="3669268"/>
            <a:ext cx="8438638" cy="1371600"/>
          </a:xfrm>
          <a:prstGeom prst="rect">
            <a:avLst/>
          </a:prstGeom>
        </p:spPr>
      </p:pic>
      <p:cxnSp>
        <p:nvCxnSpPr>
          <p:cNvPr id="22" name="Straight Connector 21">
            <a:extLst>
              <a:ext uri="{FF2B5EF4-FFF2-40B4-BE49-F238E27FC236}">
                <a16:creationId xmlns:a16="http://schemas.microsoft.com/office/drawing/2014/main" id="{B18DC937-4609-46E3-8439-D05D7A3D9E82}"/>
              </a:ext>
              <a:ext uri="{C183D7F6-B498-43B3-948B-1728B52AA6E4}">
                <adec:decorative xmlns:adec="http://schemas.microsoft.com/office/drawing/2017/decorative" val="1"/>
              </a:ext>
            </a:extLst>
          </p:cNvPr>
          <p:cNvCxnSpPr>
            <a:cxnSpLocks/>
          </p:cNvCxnSpPr>
          <p:nvPr/>
        </p:nvCxnSpPr>
        <p:spPr>
          <a:xfrm>
            <a:off x="533400" y="2133600"/>
            <a:ext cx="79248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89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Help prevent food allergy reactions in the cafeteria</a:t>
            </a:r>
          </a:p>
        </p:txBody>
      </p:sp>
      <p:sp>
        <p:nvSpPr>
          <p:cNvPr id="5" name="Content Placeholder 2"/>
          <p:cNvSpPr>
            <a:spLocks noGrp="1"/>
          </p:cNvSpPr>
          <p:nvPr>
            <p:ph idx="1"/>
          </p:nvPr>
        </p:nvSpPr>
        <p:spPr>
          <a:xfrm>
            <a:off x="457200" y="1570037"/>
            <a:ext cx="5867400" cy="4525963"/>
          </a:xfrm>
        </p:spPr>
        <p:txBody>
          <a:bodyPr/>
          <a:lstStyle/>
          <a:p>
            <a:r>
              <a:rPr lang="en-US" dirty="0"/>
              <a:t>Develop and follow procedures for handling food allergens in the cafeteria.</a:t>
            </a:r>
          </a:p>
          <a:p>
            <a:pPr lvl="1"/>
            <a:r>
              <a:rPr lang="en-US" dirty="0"/>
              <a:t>Develop and follow procedures for cleaning food preparation areas and cafeteria tables and chairs.</a:t>
            </a:r>
          </a:p>
          <a:p>
            <a:pPr lvl="1"/>
            <a:r>
              <a:rPr lang="en-US" dirty="0"/>
              <a:t>Support hand washing by students before and after eating.</a:t>
            </a:r>
          </a:p>
          <a:p>
            <a:pPr lvl="1"/>
            <a:r>
              <a:rPr lang="en-US" dirty="0"/>
              <a:t>Discourage trading or sharing of food.</a:t>
            </a:r>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CD8DCCA-7606-4C9D-B837-5FF7121B4784}" type="slidenum">
              <a:rPr lang="en-US" smtClean="0"/>
              <a:pPr/>
              <a:t>12</a:t>
            </a:fld>
            <a:endParaRPr lang="en-US"/>
          </a:p>
        </p:txBody>
      </p:sp>
      <p:pic>
        <p:nvPicPr>
          <p:cNvPr id="7" name="Picture 6" descr="photo of woman a plate of food." title="Alt text."/>
          <p:cNvPicPr>
            <a:picLocks noChangeAspect="1"/>
          </p:cNvPicPr>
          <p:nvPr/>
        </p:nvPicPr>
        <p:blipFill rotWithShape="1">
          <a:blip r:embed="rId3" cstate="print">
            <a:extLst>
              <a:ext uri="{28A0092B-C50C-407E-A947-70E740481C1C}">
                <a14:useLocalDpi xmlns:a14="http://schemas.microsoft.com/office/drawing/2010/main" val="0"/>
              </a:ext>
            </a:extLst>
          </a:blip>
          <a:srcRect r="7907" b="12913"/>
          <a:stretch/>
        </p:blipFill>
        <p:spPr>
          <a:xfrm>
            <a:off x="6752886" y="1722437"/>
            <a:ext cx="1933914" cy="2743200"/>
          </a:xfrm>
          <a:prstGeom prst="rect">
            <a:avLst/>
          </a:prstGeom>
          <a:ln>
            <a:noFill/>
          </a:ln>
        </p:spPr>
      </p:pic>
      <p:cxnSp>
        <p:nvCxnSpPr>
          <p:cNvPr id="9" name="Straight Connector 8">
            <a:extLst>
              <a:ext uri="{FF2B5EF4-FFF2-40B4-BE49-F238E27FC236}">
                <a16:creationId xmlns:a16="http://schemas.microsoft.com/office/drawing/2014/main" id="{17D1C6BA-B4C9-45BB-B886-0F441D9B1D6C}"/>
              </a:ext>
              <a:ext uri="{C183D7F6-B498-43B3-948B-1728B52AA6E4}">
                <adec:decorative xmlns:adec="http://schemas.microsoft.com/office/drawing/2017/decorative" val="1"/>
              </a:ext>
            </a:extLst>
          </p:cNvPr>
          <p:cNvCxnSpPr>
            <a:cxnSpLocks/>
          </p:cNvCxnSpPr>
          <p:nvPr/>
        </p:nvCxnSpPr>
        <p:spPr>
          <a:xfrm>
            <a:off x="533400" y="1447800"/>
            <a:ext cx="79248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7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A5FB3E1-DE97-44C6-B57A-44AC7010FD8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9568" y="198438"/>
            <a:ext cx="831031" cy="1096962"/>
          </a:xfrm>
          <a:prstGeom prst="rect">
            <a:avLst/>
          </a:prstGeom>
        </p:spPr>
      </p:pic>
      <p:sp>
        <p:nvSpPr>
          <p:cNvPr id="5" name="Title 1"/>
          <p:cNvSpPr>
            <a:spLocks noGrp="1"/>
          </p:cNvSpPr>
          <p:nvPr>
            <p:ph type="title"/>
          </p:nvPr>
        </p:nvSpPr>
        <p:spPr/>
        <p:txBody>
          <a:bodyPr/>
          <a:lstStyle/>
          <a:p>
            <a:r>
              <a:rPr lang="en-US" dirty="0"/>
              <a:t>What can you do?</a:t>
            </a:r>
          </a:p>
        </p:txBody>
      </p:sp>
      <p:sp>
        <p:nvSpPr>
          <p:cNvPr id="4" name="Content Placeholder 2"/>
          <p:cNvSpPr>
            <a:spLocks noGrp="1"/>
          </p:cNvSpPr>
          <p:nvPr>
            <p:ph idx="1"/>
          </p:nvPr>
        </p:nvSpPr>
        <p:spPr>
          <a:xfrm>
            <a:off x="457200" y="1447800"/>
            <a:ext cx="5715000" cy="4525963"/>
          </a:xfrm>
        </p:spPr>
        <p:txBody>
          <a:bodyPr/>
          <a:lstStyle/>
          <a:p>
            <a:r>
              <a:rPr lang="en-US" dirty="0"/>
              <a:t>Help ensure a healthy and safe school environment.</a:t>
            </a:r>
          </a:p>
          <a:p>
            <a:pPr lvl="1"/>
            <a:r>
              <a:rPr lang="en-US" dirty="0"/>
              <a:t>Work ahead of time with teachers to plan safe field trip meals and snacks for students with food allergies.</a:t>
            </a:r>
          </a:p>
          <a:p>
            <a:pPr lvl="1"/>
            <a:r>
              <a:rPr lang="en-US" dirty="0"/>
              <a:t>Provide food allergy education to students and parents.</a:t>
            </a:r>
          </a:p>
          <a:p>
            <a:pPr lvl="1"/>
            <a:r>
              <a:rPr lang="en-US" dirty="0"/>
              <a:t>Make sure that food allergy policies and practices address all food served at school.</a:t>
            </a:r>
          </a:p>
          <a:p>
            <a:pPr lvl="1"/>
            <a:r>
              <a:rPr lang="en-US" dirty="0"/>
              <a:t>Report all cases of bullying to the school administrator.</a:t>
            </a:r>
          </a:p>
        </p:txBody>
      </p:sp>
      <p:sp>
        <p:nvSpPr>
          <p:cNvPr id="7" name="Slide Number Placeholder 6"/>
          <p:cNvSpPr>
            <a:spLocks noGrp="1"/>
          </p:cNvSpPr>
          <p:nvPr>
            <p:ph type="sldNum" sz="quarter" idx="12"/>
          </p:nvPr>
        </p:nvSpPr>
        <p:spPr/>
        <p:txBody>
          <a:bodyPr/>
          <a:lstStyle/>
          <a:p>
            <a:fld id="{4CD8DCCA-7606-4C9D-B837-5FF7121B4784}" type="slidenum">
              <a:rPr lang="en-US" smtClean="0"/>
              <a:pPr/>
              <a:t>13</a:t>
            </a:fld>
            <a:endParaRPr lang="en-US"/>
          </a:p>
        </p:txBody>
      </p:sp>
      <p:pic>
        <p:nvPicPr>
          <p:cNvPr id="6" name="Picture 5" descr="Photo of children with teacher." title="Alt text."/>
          <p:cNvPicPr>
            <a:picLocks noChangeAspect="1"/>
          </p:cNvPicPr>
          <p:nvPr/>
        </p:nvPicPr>
        <p:blipFill rotWithShape="1">
          <a:blip r:embed="rId5" cstate="print">
            <a:extLst>
              <a:ext uri="{28A0092B-C50C-407E-A947-70E740481C1C}">
                <a14:useLocalDpi xmlns:a14="http://schemas.microsoft.com/office/drawing/2010/main" val="0"/>
              </a:ext>
            </a:extLst>
          </a:blip>
          <a:srcRect l="19295" t="20272" r="25005" b="16249"/>
          <a:stretch/>
        </p:blipFill>
        <p:spPr>
          <a:xfrm>
            <a:off x="6314631" y="1600200"/>
            <a:ext cx="2336074" cy="2024744"/>
          </a:xfrm>
          <a:prstGeom prst="rect">
            <a:avLst/>
          </a:prstGeom>
          <a:ln>
            <a:noFill/>
          </a:ln>
        </p:spPr>
      </p:pic>
      <p:cxnSp>
        <p:nvCxnSpPr>
          <p:cNvPr id="10" name="Straight Connector 9">
            <a:extLst>
              <a:ext uri="{FF2B5EF4-FFF2-40B4-BE49-F238E27FC236}">
                <a16:creationId xmlns:a16="http://schemas.microsoft.com/office/drawing/2014/main" id="{C78B5C71-CC97-40C0-B5D7-A800BD126F4F}"/>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94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0DEB81-C1B7-4125-9D10-13B46202EC4F}"/>
              </a:ext>
            </a:extLst>
          </p:cNvPr>
          <p:cNvSpPr>
            <a:spLocks noGrp="1"/>
          </p:cNvSpPr>
          <p:nvPr>
            <p:ph type="title"/>
          </p:nvPr>
        </p:nvSpPr>
        <p:spPr/>
        <p:txBody>
          <a:bodyPr/>
          <a:lstStyle/>
          <a:p>
            <a:r>
              <a:rPr lang="en-US" dirty="0"/>
              <a:t>Where can you find more information?</a:t>
            </a:r>
          </a:p>
        </p:txBody>
      </p:sp>
      <p:sp>
        <p:nvSpPr>
          <p:cNvPr id="9" name="Content Placeholder 8">
            <a:extLst>
              <a:ext uri="{FF2B5EF4-FFF2-40B4-BE49-F238E27FC236}">
                <a16:creationId xmlns:a16="http://schemas.microsoft.com/office/drawing/2014/main" id="{F0BC45CB-1A5A-4BA0-8607-F912963E4552}"/>
              </a:ext>
            </a:extLst>
          </p:cNvPr>
          <p:cNvSpPr>
            <a:spLocks noGrp="1"/>
          </p:cNvSpPr>
          <p:nvPr>
            <p:ph idx="1"/>
          </p:nvPr>
        </p:nvSpPr>
        <p:spPr>
          <a:xfrm>
            <a:off x="457200" y="1447800"/>
            <a:ext cx="8686800" cy="3657600"/>
          </a:xfrm>
        </p:spPr>
        <p:txBody>
          <a:bodyPr/>
          <a:lstStyle/>
          <a:p>
            <a:pPr>
              <a:lnSpc>
                <a:spcPct val="120000"/>
              </a:lnSpc>
              <a:spcBef>
                <a:spcPts val="600"/>
              </a:spcBef>
              <a:spcAft>
                <a:spcPts val="600"/>
              </a:spcAft>
              <a:buSzPct val="110000"/>
            </a:pPr>
            <a:r>
              <a:rPr lang="en-US" sz="1800" dirty="0"/>
              <a:t>Voluntary Guidelines for Managing Food Allergies in Schools and Early Care and Education Programs. Available at  </a:t>
            </a:r>
            <a:r>
              <a:rPr lang="en-US" sz="1800" dirty="0">
                <a:hlinkClick r:id="rId3"/>
              </a:rPr>
              <a:t>https://www.cdc.gov/healthyschools/foodallergies</a:t>
            </a:r>
            <a:r>
              <a:rPr lang="en-US" sz="1800" dirty="0"/>
              <a:t>  </a:t>
            </a:r>
          </a:p>
          <a:p>
            <a:pPr>
              <a:lnSpc>
                <a:spcPct val="120000"/>
              </a:lnSpc>
              <a:spcBef>
                <a:spcPts val="600"/>
              </a:spcBef>
              <a:spcAft>
                <a:spcPts val="600"/>
              </a:spcAft>
              <a:buSzPct val="110000"/>
            </a:pPr>
            <a:r>
              <a:rPr lang="en-US" sz="1800" dirty="0"/>
              <a:t> Food Allergy Resource and Education (FARE). Available at  </a:t>
            </a:r>
            <a:r>
              <a:rPr lang="en-US" sz="1800" dirty="0">
                <a:hlinkClick r:id="rId4"/>
              </a:rPr>
              <a:t>https://www.foodallergy.org</a:t>
            </a:r>
            <a:r>
              <a:rPr lang="en-US" sz="1800" dirty="0"/>
              <a:t>  </a:t>
            </a:r>
          </a:p>
          <a:p>
            <a:pPr>
              <a:lnSpc>
                <a:spcPct val="120000"/>
              </a:lnSpc>
              <a:spcBef>
                <a:spcPts val="600"/>
              </a:spcBef>
              <a:spcAft>
                <a:spcPts val="600"/>
              </a:spcAft>
              <a:buSzPct val="110000"/>
            </a:pPr>
            <a:r>
              <a:rPr lang="en-US" sz="1800" dirty="0"/>
              <a:t>CDC Healthy Schools. Promoting Healthy Behaviors: Celebrations and Rewards. Available at  </a:t>
            </a:r>
            <a:r>
              <a:rPr lang="en-US" sz="1800" dirty="0">
                <a:hlinkClick r:id="rId5"/>
              </a:rPr>
              <a:t>https://www.cdc.gov/healthyschools/npao/celebrations_rewards.htm</a:t>
            </a:r>
            <a:r>
              <a:rPr lang="en-US" sz="1800" dirty="0"/>
              <a:t>  </a:t>
            </a:r>
          </a:p>
          <a:p>
            <a:pPr>
              <a:lnSpc>
                <a:spcPct val="120000"/>
              </a:lnSpc>
              <a:spcBef>
                <a:spcPts val="600"/>
              </a:spcBef>
              <a:spcAft>
                <a:spcPts val="600"/>
              </a:spcAft>
              <a:buSzPct val="110000"/>
            </a:pPr>
            <a:r>
              <a:rPr lang="en-US" sz="1800" dirty="0"/>
              <a:t>National Association of School Nurse (NASN), Food Allergy and Anaphylaxis Tool Kit.  Available at </a:t>
            </a:r>
            <a:r>
              <a:rPr lang="en-US" sz="1800" dirty="0">
                <a:hlinkClick r:id="rId6"/>
              </a:rPr>
              <a:t>https://www.nasn.org/nasn/nasn-resources/practice-topics/allergies-anaphylaxis</a:t>
            </a:r>
            <a:endParaRPr lang="en-US" sz="1800" dirty="0"/>
          </a:p>
          <a:p>
            <a:pPr>
              <a:lnSpc>
                <a:spcPct val="120000"/>
              </a:lnSpc>
              <a:spcBef>
                <a:spcPts val="600"/>
              </a:spcBef>
              <a:spcAft>
                <a:spcPts val="600"/>
              </a:spcAft>
              <a:buSzPct val="110000"/>
            </a:pPr>
            <a:r>
              <a:rPr lang="en-US" sz="1800" dirty="0"/>
              <a:t>School Nutrition Association: Food Allergy Resource Center. Available at </a:t>
            </a:r>
            <a:r>
              <a:rPr lang="en-US" sz="1800" dirty="0">
                <a:hlinkClick r:id="rId7"/>
              </a:rPr>
              <a:t>https://schoolnutrition.org/learning-center/food-allergy/</a:t>
            </a:r>
            <a:r>
              <a:rPr lang="en-US" sz="1800" dirty="0"/>
              <a:t> </a:t>
            </a:r>
          </a:p>
          <a:p>
            <a:pPr>
              <a:lnSpc>
                <a:spcPct val="120000"/>
              </a:lnSpc>
              <a:spcBef>
                <a:spcPts val="600"/>
              </a:spcBef>
              <a:spcAft>
                <a:spcPts val="600"/>
              </a:spcAft>
              <a:buSzPct val="110000"/>
            </a:pPr>
            <a:r>
              <a:rPr lang="en-US" sz="1800" dirty="0"/>
              <a:t>U.S. Food and Drug Administration. Food Allergies: What You Need to Know</a:t>
            </a:r>
            <a:r>
              <a:rPr lang="en-US" sz="1800" i="1" dirty="0"/>
              <a:t>. </a:t>
            </a:r>
            <a:r>
              <a:rPr lang="en-US" sz="1800" dirty="0"/>
              <a:t>Available at </a:t>
            </a:r>
            <a:r>
              <a:rPr lang="en-US" sz="1800" dirty="0">
                <a:hlinkClick r:id="rId8"/>
              </a:rPr>
              <a:t>https://www.fda.gov/food/buy-store-serve-safe-food/what-you-need-know-about-food-allergies</a:t>
            </a:r>
            <a:endParaRPr lang="en-US" sz="1800" dirty="0"/>
          </a:p>
          <a:p>
            <a:pPr>
              <a:lnSpc>
                <a:spcPct val="120000"/>
              </a:lnSpc>
              <a:spcBef>
                <a:spcPts val="600"/>
              </a:spcBef>
              <a:spcAft>
                <a:spcPts val="600"/>
              </a:spcAft>
              <a:buSzPct val="110000"/>
            </a:pPr>
            <a:endParaRPr lang="en-US" sz="1800" dirty="0"/>
          </a:p>
          <a:p>
            <a:endParaRPr lang="en-US" dirty="0"/>
          </a:p>
        </p:txBody>
      </p:sp>
      <p:sp>
        <p:nvSpPr>
          <p:cNvPr id="2" name="Slide Number Placeholder 1"/>
          <p:cNvSpPr>
            <a:spLocks noGrp="1"/>
          </p:cNvSpPr>
          <p:nvPr>
            <p:ph type="sldNum" sz="quarter" idx="12"/>
          </p:nvPr>
        </p:nvSpPr>
        <p:spPr/>
        <p:txBody>
          <a:bodyPr/>
          <a:lstStyle/>
          <a:p>
            <a:fld id="{4CD8DCCA-7606-4C9D-B837-5FF7121B4784}" type="slidenum">
              <a:rPr lang="en-US" smtClean="0"/>
              <a:pPr/>
              <a:t>14</a:t>
            </a:fld>
            <a:endParaRPr lang="en-US"/>
          </a:p>
        </p:txBody>
      </p:sp>
      <p:cxnSp>
        <p:nvCxnSpPr>
          <p:cNvPr id="11" name="Straight Connector 10">
            <a:extLst>
              <a:ext uri="{FF2B5EF4-FFF2-40B4-BE49-F238E27FC236}">
                <a16:creationId xmlns:a16="http://schemas.microsoft.com/office/drawing/2014/main" id="{C3883358-C3B4-4B6B-8CBB-B09E3F919F40}"/>
              </a:ext>
              <a:ext uri="{C183D7F6-B498-43B3-948B-1728B52AA6E4}">
                <adec:decorative xmlns:adec="http://schemas.microsoft.com/office/drawing/2017/decorative" val="1"/>
              </a:ext>
            </a:extLst>
          </p:cNvPr>
          <p:cNvCxnSpPr>
            <a:cxnSpLocks/>
          </p:cNvCxnSpPr>
          <p:nvPr/>
        </p:nvCxnSpPr>
        <p:spPr>
          <a:xfrm>
            <a:off x="533400" y="1447800"/>
            <a:ext cx="6858000" cy="0"/>
          </a:xfrm>
          <a:prstGeom prst="line">
            <a:avLst/>
          </a:prstGeom>
          <a:ln>
            <a:solidFill>
              <a:srgbClr val="8E3162"/>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FA451F2B-E712-4C81-AB7F-F7940573F2C9}"/>
              </a:ext>
              <a:ext uri="{C183D7F6-B498-43B3-948B-1728B52AA6E4}">
                <adec:decorative xmlns:adec="http://schemas.microsoft.com/office/drawing/2017/decorative" val="1"/>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8330" t="6437" r="84927" b="88046"/>
          <a:stretch/>
        </p:blipFill>
        <p:spPr>
          <a:xfrm>
            <a:off x="7467600" y="60960"/>
            <a:ext cx="1295400" cy="1371561"/>
          </a:xfrm>
          <a:prstGeom prst="rect">
            <a:avLst/>
          </a:prstGeom>
        </p:spPr>
      </p:pic>
    </p:spTree>
    <p:extLst>
      <p:ext uri="{BB962C8B-B14F-4D97-AF65-F5344CB8AC3E}">
        <p14:creationId xmlns:p14="http://schemas.microsoft.com/office/powerpoint/2010/main" val="325824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4F2ACC-3EB2-4AE2-9B8F-56C50A7F71BF}" type="slidenum">
              <a:rPr lang="en-US" smtClean="0"/>
              <a:pPr/>
              <a:t>15</a:t>
            </a:fld>
            <a:endParaRPr lang="en-US"/>
          </a:p>
        </p:txBody>
      </p:sp>
      <p:sp>
        <p:nvSpPr>
          <p:cNvPr id="2" name="Title 1"/>
          <p:cNvSpPr>
            <a:spLocks noGrp="1"/>
          </p:cNvSpPr>
          <p:nvPr>
            <p:ph type="title" idx="4294967295"/>
          </p:nvPr>
        </p:nvSpPr>
        <p:spPr>
          <a:xfrm>
            <a:off x="0" y="381000"/>
            <a:ext cx="9144000" cy="1143000"/>
          </a:xfrm>
        </p:spPr>
        <p:txBody>
          <a:bodyPr>
            <a:normAutofit/>
          </a:bodyPr>
          <a:lstStyle/>
          <a:p>
            <a:pPr algn="ctr"/>
            <a:r>
              <a:rPr lang="en-US" sz="6000" b="1" dirty="0">
                <a:solidFill>
                  <a:srgbClr val="9A3263"/>
                </a:solidFill>
              </a:rPr>
              <a:t>Questions ?</a:t>
            </a:r>
          </a:p>
        </p:txBody>
      </p:sp>
      <p:pic>
        <p:nvPicPr>
          <p:cNvPr id="6" name="Picture 5" descr="Photograph of young boy smiling." title="Alt text.">
            <a:extLst>
              <a:ext uri="{FF2B5EF4-FFF2-40B4-BE49-F238E27FC236}">
                <a16:creationId xmlns:a16="http://schemas.microsoft.com/office/drawing/2014/main" id="{6508DDD9-CEB9-47DF-9D67-50B2AC9DA051}"/>
              </a:ext>
            </a:extLst>
          </p:cNvPr>
          <p:cNvPicPr>
            <a:picLocks noChangeAspect="1"/>
          </p:cNvPicPr>
          <p:nvPr/>
        </p:nvPicPr>
        <p:blipFill rotWithShape="1">
          <a:blip r:embed="rId3">
            <a:extLst>
              <a:ext uri="{28A0092B-C50C-407E-A947-70E740481C1C}">
                <a14:useLocalDpi xmlns:a14="http://schemas.microsoft.com/office/drawing/2010/main" val="0"/>
              </a:ext>
            </a:extLst>
          </a:blip>
          <a:srcRect t="5189" b="1318"/>
          <a:stretch/>
        </p:blipFill>
        <p:spPr>
          <a:xfrm>
            <a:off x="2806700" y="1524000"/>
            <a:ext cx="3441700" cy="4826524"/>
          </a:xfrm>
          <a:prstGeom prst="rect">
            <a:avLst/>
          </a:prstGeom>
          <a:ln>
            <a:noFill/>
          </a:ln>
        </p:spPr>
      </p:pic>
    </p:spTree>
    <p:extLst>
      <p:ext uri="{BB962C8B-B14F-4D97-AF65-F5344CB8AC3E}">
        <p14:creationId xmlns:p14="http://schemas.microsoft.com/office/powerpoint/2010/main" val="1312245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4B70E-0264-4A65-A614-2CDB78BDF057}"/>
              </a:ext>
            </a:extLst>
          </p:cNvPr>
          <p:cNvSpPr>
            <a:spLocks noGrp="1"/>
          </p:cNvSpPr>
          <p:nvPr>
            <p:ph type="title"/>
          </p:nvPr>
        </p:nvSpPr>
        <p:spPr>
          <a:xfrm>
            <a:off x="457200" y="715962"/>
            <a:ext cx="8229600" cy="1036638"/>
          </a:xfrm>
        </p:spPr>
        <p:txBody>
          <a:bodyPr/>
          <a:lstStyle/>
          <a:p>
            <a:pPr algn="ctr"/>
            <a:r>
              <a:rPr lang="en-US" sz="6000" b="1" dirty="0"/>
              <a:t>THANK YOU!</a:t>
            </a:r>
          </a:p>
        </p:txBody>
      </p:sp>
      <p:sp>
        <p:nvSpPr>
          <p:cNvPr id="2" name="Slide Number Placeholder 1"/>
          <p:cNvSpPr>
            <a:spLocks noGrp="1"/>
          </p:cNvSpPr>
          <p:nvPr>
            <p:ph type="sldNum" sz="quarter" idx="12"/>
          </p:nvPr>
        </p:nvSpPr>
        <p:spPr/>
        <p:txBody>
          <a:bodyPr/>
          <a:lstStyle/>
          <a:p>
            <a:fld id="{4CD8DCCA-7606-4C9D-B837-5FF7121B4784}" type="slidenum">
              <a:rPr lang="en-US" smtClean="0"/>
              <a:pPr/>
              <a:t>16</a:t>
            </a:fld>
            <a:endParaRPr lang="en-US"/>
          </a:p>
        </p:txBody>
      </p:sp>
      <p:pic>
        <p:nvPicPr>
          <p:cNvPr id="5" name="Picture 4" descr="two students in line for lunch." title="Alt text.">
            <a:extLst>
              <a:ext uri="{FF2B5EF4-FFF2-40B4-BE49-F238E27FC236}">
                <a16:creationId xmlns:a16="http://schemas.microsoft.com/office/drawing/2014/main" id="{4ED52D31-E1FB-4548-8E72-58A18D9E84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752600"/>
            <a:ext cx="6019800" cy="4013200"/>
          </a:xfrm>
          <a:prstGeom prst="rect">
            <a:avLst/>
          </a:prstGeom>
          <a:ln>
            <a:noFill/>
          </a:ln>
        </p:spPr>
      </p:pic>
    </p:spTree>
    <p:extLst>
      <p:ext uri="{BB962C8B-B14F-4D97-AF65-F5344CB8AC3E}">
        <p14:creationId xmlns:p14="http://schemas.microsoft.com/office/powerpoint/2010/main" val="3517053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83DCCE3-DBFC-4183-B423-DBD77E25236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4848" y="381000"/>
            <a:ext cx="815751" cy="1044162"/>
          </a:xfrm>
          <a:prstGeom prst="rect">
            <a:avLst/>
          </a:prstGeom>
        </p:spPr>
      </p:pic>
      <p:sp>
        <p:nvSpPr>
          <p:cNvPr id="6" name="Title 1"/>
          <p:cNvSpPr>
            <a:spLocks noGrp="1"/>
          </p:cNvSpPr>
          <p:nvPr>
            <p:ph type="title"/>
          </p:nvPr>
        </p:nvSpPr>
        <p:spPr/>
        <p:txBody>
          <a:bodyPr/>
          <a:lstStyle/>
          <a:p>
            <a:r>
              <a:rPr lang="en-US" dirty="0"/>
              <a:t>References</a:t>
            </a:r>
          </a:p>
        </p:txBody>
      </p:sp>
      <p:sp>
        <p:nvSpPr>
          <p:cNvPr id="5" name="Content Placeholder 2"/>
          <p:cNvSpPr>
            <a:spLocks noGrp="1"/>
          </p:cNvSpPr>
          <p:nvPr>
            <p:ph idx="1"/>
          </p:nvPr>
        </p:nvSpPr>
        <p:spPr>
          <a:xfrm>
            <a:off x="457200" y="1447800"/>
            <a:ext cx="8305800" cy="4525963"/>
          </a:xfrm>
        </p:spPr>
        <p:txBody>
          <a:bodyPr/>
          <a:lstStyle/>
          <a:p>
            <a:r>
              <a:rPr lang="en-US" sz="1600" dirty="0"/>
              <a:t>Gupta RS, Warren CM, Smith BM, </a:t>
            </a:r>
            <a:r>
              <a:rPr lang="en-US" sz="1600" dirty="0" err="1"/>
              <a:t>Blumenstock</a:t>
            </a:r>
            <a:r>
              <a:rPr lang="en-US" sz="1600" dirty="0"/>
              <a:t> JA, Jiang J, Davis MM, Nadeau KC. The public health impact of parent-reported childhood food allergies in the united states. Pediatrics. 2018;142(6):e20181235.</a:t>
            </a:r>
          </a:p>
          <a:p>
            <a:r>
              <a:rPr lang="en-US" sz="1600" dirty="0"/>
              <a:t>Tang ML, Mullins RJ. Food Allergy: is prevalence increasing? Intern Med J. 2017;47(3):256–261pmid:28260260 Nowak-</a:t>
            </a:r>
            <a:r>
              <a:rPr lang="en-US" sz="1600" dirty="0" err="1"/>
              <a:t>Wegrzyn</a:t>
            </a:r>
            <a:r>
              <a:rPr lang="en-US" sz="1600" dirty="0"/>
              <a:t> A, Conover-Walker MK, Wood RA. Food-allergic reactions in schools and preschools. Arch </a:t>
            </a:r>
            <a:r>
              <a:rPr lang="en-US" sz="1600" dirty="0" err="1"/>
              <a:t>Pediatr</a:t>
            </a:r>
            <a:r>
              <a:rPr lang="en-US" sz="1600" dirty="0"/>
              <a:t>  </a:t>
            </a:r>
            <a:r>
              <a:rPr lang="en-US" sz="1600" dirty="0" err="1"/>
              <a:t>Adolesc</a:t>
            </a:r>
            <a:r>
              <a:rPr lang="en-US" sz="1600" dirty="0"/>
              <a:t> Med. 2001;155(7):790-795. </a:t>
            </a:r>
          </a:p>
          <a:p>
            <a:r>
              <a:rPr lang="en-US" sz="1600" dirty="0"/>
              <a:t>McIntyre CL, Sheetz AH, Carroll CR, Young MC. Administration of epinephrine for life-threatening allergic reactions in school settings. Pediatrics. 2005;116(5):1134-1140. </a:t>
            </a:r>
          </a:p>
          <a:p>
            <a:r>
              <a:rPr lang="en-US" sz="1600" dirty="0" err="1"/>
              <a:t>Sicherer</a:t>
            </a:r>
            <a:r>
              <a:rPr lang="en-US" sz="1600" dirty="0"/>
              <a:t> SH, Furlong TJ, DeSimone J, Sampson HA. The US Peanut and Tree Nut Allergy Registry: characteristics of reactions  in  schools and day care. J </a:t>
            </a:r>
            <a:r>
              <a:rPr lang="en-US" sz="1600" dirty="0" err="1"/>
              <a:t>Pediatr</a:t>
            </a:r>
            <a:r>
              <a:rPr lang="en-US" sz="1600" dirty="0"/>
              <a:t>. 2001;138(4):560-565.</a:t>
            </a:r>
          </a:p>
          <a:p>
            <a:r>
              <a:rPr lang="en-US" sz="1600" dirty="0"/>
              <a:t>Boyce JA, </a:t>
            </a:r>
            <a:r>
              <a:rPr lang="en-US" sz="1600" dirty="0" err="1"/>
              <a:t>Assa’ad</a:t>
            </a:r>
            <a:r>
              <a:rPr lang="en-US" sz="1600" dirty="0"/>
              <a:t> A, Burks AW, et al; NIAID-Sponsored Expert Panel. Guidelines for the diagnosis and management of food allergy in the United States: report of the NIAID-sponsored expert panel. J Allergy Clin Immunol. 2010;126(suppl 6):S1-S58.</a:t>
            </a:r>
          </a:p>
          <a:p>
            <a:r>
              <a:rPr lang="en-US" sz="1600" dirty="0"/>
              <a:t>Food Code, 2017 Recommendations of the United States Public Health Service, Food and Drug Administration. Available at https://www.fda.gov/food/fda-food-code/food-code-2017 </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17</a:t>
            </a:fld>
            <a:endParaRPr lang="en-US"/>
          </a:p>
        </p:txBody>
      </p:sp>
      <p:cxnSp>
        <p:nvCxnSpPr>
          <p:cNvPr id="9" name="Straight Connector 8">
            <a:extLst>
              <a:ext uri="{FF2B5EF4-FFF2-40B4-BE49-F238E27FC236}">
                <a16:creationId xmlns:a16="http://schemas.microsoft.com/office/drawing/2014/main" id="{011EDAA9-5232-4721-9C96-F3D19F19BCE8}"/>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80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Objectives</a:t>
            </a:r>
          </a:p>
        </p:txBody>
      </p:sp>
      <p:sp>
        <p:nvSpPr>
          <p:cNvPr id="5" name="Content Placeholder 2"/>
          <p:cNvSpPr>
            <a:spLocks noGrp="1"/>
          </p:cNvSpPr>
          <p:nvPr>
            <p:ph idx="1"/>
          </p:nvPr>
        </p:nvSpPr>
        <p:spPr>
          <a:xfrm>
            <a:off x="457200" y="1447800"/>
            <a:ext cx="8305800" cy="5105400"/>
          </a:xfrm>
        </p:spPr>
        <p:txBody>
          <a:bodyPr/>
          <a:lstStyle/>
          <a:p>
            <a:pPr marL="347472" indent="-347472"/>
            <a:r>
              <a:rPr lang="en-US" sz="3200" dirty="0"/>
              <a:t>Describe the symptoms of food</a:t>
            </a:r>
            <a:br>
              <a:rPr lang="en-US" sz="3200" dirty="0"/>
            </a:br>
            <a:r>
              <a:rPr lang="en-US" sz="3200" dirty="0"/>
              <a:t>allergies and life-threatening</a:t>
            </a:r>
            <a:br>
              <a:rPr lang="en-US" sz="3200" dirty="0"/>
            </a:br>
            <a:r>
              <a:rPr lang="en-US" sz="3200" dirty="0"/>
              <a:t>reactions.</a:t>
            </a:r>
          </a:p>
          <a:p>
            <a:pPr marL="347472" indent="-347472">
              <a:buNone/>
            </a:pPr>
            <a:endParaRPr lang="en-US" sz="2000" dirty="0"/>
          </a:p>
          <a:p>
            <a:pPr marL="347472" indent="-347472"/>
            <a:r>
              <a:rPr lang="en-US" sz="3200" dirty="0"/>
              <a:t>Identify three actions to prepare for and respond to food allergy emergencies.</a:t>
            </a:r>
          </a:p>
          <a:p>
            <a:pPr marL="347472" indent="-347472">
              <a:buNone/>
            </a:pPr>
            <a:endParaRPr lang="en-US" sz="2000" dirty="0"/>
          </a:p>
          <a:p>
            <a:pPr marL="347472" indent="-347472"/>
            <a:r>
              <a:rPr lang="en-US" sz="3200" dirty="0"/>
              <a:t>Identify three ways to create and maintain healthy, safe, and inclusive eating environments for students with food allergies. </a:t>
            </a:r>
          </a:p>
          <a:p>
            <a:pPr marL="0" indent="0">
              <a:buNone/>
            </a:pPr>
            <a:endParaRPr lang="en-US" sz="3200" dirty="0"/>
          </a:p>
        </p:txBody>
      </p:sp>
      <p:sp>
        <p:nvSpPr>
          <p:cNvPr id="7" name="Slide Number Placeholder 6"/>
          <p:cNvSpPr>
            <a:spLocks noGrp="1"/>
          </p:cNvSpPr>
          <p:nvPr>
            <p:ph type="sldNum" sz="quarter" idx="12"/>
          </p:nvPr>
        </p:nvSpPr>
        <p:spPr/>
        <p:txBody>
          <a:bodyPr/>
          <a:lstStyle/>
          <a:p>
            <a:fld id="{4CD8DCCA-7606-4C9D-B837-5FF7121B4784}" type="slidenum">
              <a:rPr lang="en-US" smtClean="0"/>
              <a:pPr/>
              <a:t>2</a:t>
            </a:fld>
            <a:endParaRPr lang="en-US"/>
          </a:p>
        </p:txBody>
      </p:sp>
      <p:cxnSp>
        <p:nvCxnSpPr>
          <p:cNvPr id="19" name="Straight Connector 18">
            <a:extLst>
              <a:ext uri="{FF2B5EF4-FFF2-40B4-BE49-F238E27FC236}">
                <a16:creationId xmlns:a16="http://schemas.microsoft.com/office/drawing/2014/main" id="{FB1619D2-B1C2-4EF1-8135-137FED9CD669}"/>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9EC0F31-6CB2-4580-99FB-80703F4D29E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352" r="16916"/>
          <a:stretch/>
        </p:blipFill>
        <p:spPr>
          <a:xfrm>
            <a:off x="6629400" y="666045"/>
            <a:ext cx="1981200" cy="2458155"/>
          </a:xfrm>
          <a:prstGeom prst="rect">
            <a:avLst/>
          </a:prstGeom>
        </p:spPr>
      </p:pic>
    </p:spTree>
    <p:extLst>
      <p:ext uri="{BB962C8B-B14F-4D97-AF65-F5344CB8AC3E}">
        <p14:creationId xmlns:p14="http://schemas.microsoft.com/office/powerpoint/2010/main" val="26271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Overview</a:t>
            </a:r>
          </a:p>
        </p:txBody>
      </p:sp>
      <p:sp>
        <p:nvSpPr>
          <p:cNvPr id="12" name="Content Placeholder 11">
            <a:extLst>
              <a:ext uri="{FF2B5EF4-FFF2-40B4-BE49-F238E27FC236}">
                <a16:creationId xmlns:a16="http://schemas.microsoft.com/office/drawing/2014/main" id="{F71AE0CA-169A-441A-A257-E4CD67546724}"/>
              </a:ext>
            </a:extLst>
          </p:cNvPr>
          <p:cNvSpPr>
            <a:spLocks noGrp="1"/>
          </p:cNvSpPr>
          <p:nvPr>
            <p:ph idx="1"/>
          </p:nvPr>
        </p:nvSpPr>
        <p:spPr>
          <a:xfrm>
            <a:off x="457200" y="1447800"/>
            <a:ext cx="4267200" cy="4525963"/>
          </a:xfrm>
        </p:spPr>
        <p:txBody>
          <a:bodyPr/>
          <a:lstStyle/>
          <a:p>
            <a:r>
              <a:rPr lang="en-US" dirty="0"/>
              <a:t>These guidelines can help schools manage the risk of food allergies and severe allergic reactions in students. </a:t>
            </a:r>
          </a:p>
          <a:p>
            <a:r>
              <a:rPr lang="en-US" dirty="0"/>
              <a:t>Managing food allergies requires a partnership between families, health care providers, and schools.  </a:t>
            </a:r>
          </a:p>
        </p:txBody>
      </p:sp>
      <p:sp>
        <p:nvSpPr>
          <p:cNvPr id="7" name="Slide Number Placeholder 6"/>
          <p:cNvSpPr>
            <a:spLocks noGrp="1"/>
          </p:cNvSpPr>
          <p:nvPr>
            <p:ph type="sldNum" sz="quarter" idx="12"/>
          </p:nvPr>
        </p:nvSpPr>
        <p:spPr/>
        <p:txBody>
          <a:bodyPr/>
          <a:lstStyle/>
          <a:p>
            <a:fld id="{4CD8DCCA-7606-4C9D-B837-5FF7121B4784}" type="slidenum">
              <a:rPr lang="en-US" smtClean="0"/>
              <a:pPr/>
              <a:t>3</a:t>
            </a:fld>
            <a:endParaRPr lang="en-US"/>
          </a:p>
        </p:txBody>
      </p:sp>
      <p:pic>
        <p:nvPicPr>
          <p:cNvPr id="6" name="Picture 5" descr="Voluntary Guidelines for Managing Food Allergies in Schools and Early Care and Education Programs cover image"/>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96186" y="533400"/>
            <a:ext cx="4003963"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7" name="Straight Connector 16">
            <a:extLst>
              <a:ext uri="{FF2B5EF4-FFF2-40B4-BE49-F238E27FC236}">
                <a16:creationId xmlns:a16="http://schemas.microsoft.com/office/drawing/2014/main" id="{FA73F943-463A-4928-8246-502A2ABD2082}"/>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7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lstStyle/>
          <a:p>
            <a:r>
              <a:rPr lang="en-US" dirty="0"/>
              <a:t>Did you know?</a:t>
            </a:r>
          </a:p>
        </p:txBody>
      </p:sp>
      <p:sp>
        <p:nvSpPr>
          <p:cNvPr id="4" name="Content Placeholder 2"/>
          <p:cNvSpPr>
            <a:spLocks noGrp="1"/>
          </p:cNvSpPr>
          <p:nvPr>
            <p:ph idx="1"/>
          </p:nvPr>
        </p:nvSpPr>
        <p:spPr>
          <a:xfrm>
            <a:off x="457200" y="1447801"/>
            <a:ext cx="8229600" cy="1295400"/>
          </a:xfrm>
        </p:spPr>
        <p:txBody>
          <a:bodyPr/>
          <a:lstStyle/>
          <a:p>
            <a:pPr marL="0" indent="0">
              <a:spcBef>
                <a:spcPts val="300"/>
              </a:spcBef>
              <a:spcAft>
                <a:spcPts val="1200"/>
              </a:spcAft>
              <a:buNone/>
            </a:pPr>
            <a:r>
              <a:rPr lang="en-US" dirty="0"/>
              <a:t>In a cafeteria of 100 students, </a:t>
            </a:r>
            <a:r>
              <a:rPr lang="en-US" sz="3600" b="1" dirty="0">
                <a:solidFill>
                  <a:srgbClr val="9A3263"/>
                </a:solidFill>
              </a:rPr>
              <a:t>at least 8 students</a:t>
            </a:r>
            <a:r>
              <a:rPr lang="en-US" sz="3600" dirty="0">
                <a:solidFill>
                  <a:srgbClr val="9A3263"/>
                </a:solidFill>
              </a:rPr>
              <a:t> </a:t>
            </a:r>
            <a:r>
              <a:rPr lang="en-US" dirty="0"/>
              <a:t>are likely to be affected by food allergies.</a:t>
            </a:r>
          </a:p>
        </p:txBody>
      </p:sp>
      <p:sp>
        <p:nvSpPr>
          <p:cNvPr id="7" name="Slide Number Placeholder 6"/>
          <p:cNvSpPr>
            <a:spLocks noGrp="1"/>
          </p:cNvSpPr>
          <p:nvPr>
            <p:ph type="sldNum" sz="quarter" idx="12"/>
          </p:nvPr>
        </p:nvSpPr>
        <p:spPr/>
        <p:txBody>
          <a:bodyPr/>
          <a:lstStyle/>
          <a:p>
            <a:fld id="{4CD8DCCA-7606-4C9D-B837-5FF7121B4784}" type="slidenum">
              <a:rPr lang="en-US" smtClean="0"/>
              <a:pPr/>
              <a:t>4</a:t>
            </a:fld>
            <a:endParaRPr lang="en-US"/>
          </a:p>
        </p:txBody>
      </p:sp>
      <p:pic>
        <p:nvPicPr>
          <p:cNvPr id="13" name="Picture 12">
            <a:extLst>
              <a:ext uri="{FF2B5EF4-FFF2-40B4-BE49-F238E27FC236}">
                <a16:creationId xmlns:a16="http://schemas.microsoft.com/office/drawing/2014/main" id="{1BEA4F14-E995-424C-AC9D-BEEF6F4CE93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628" t="42458" r="18854" b="40209"/>
          <a:stretch/>
        </p:blipFill>
        <p:spPr>
          <a:xfrm>
            <a:off x="4876800" y="3031778"/>
            <a:ext cx="4051711" cy="1053446"/>
          </a:xfrm>
          <a:prstGeom prst="rect">
            <a:avLst/>
          </a:prstGeom>
        </p:spPr>
      </p:pic>
      <p:cxnSp>
        <p:nvCxnSpPr>
          <p:cNvPr id="26" name="Straight Connector 25">
            <a:extLst>
              <a:ext uri="{FF2B5EF4-FFF2-40B4-BE49-F238E27FC236}">
                <a16:creationId xmlns:a16="http://schemas.microsoft.com/office/drawing/2014/main" id="{03E002BC-BC6B-471A-927F-B5712AEE4179}"/>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136A605-09E4-44CC-9DAE-2265958924FF}"/>
              </a:ext>
            </a:extLst>
          </p:cNvPr>
          <p:cNvSpPr/>
          <p:nvPr/>
        </p:nvSpPr>
        <p:spPr>
          <a:xfrm>
            <a:off x="475593" y="2162160"/>
            <a:ext cx="4172607" cy="2562240"/>
          </a:xfrm>
          <a:prstGeom prst="rect">
            <a:avLst/>
          </a:prstGeom>
        </p:spPr>
        <p:txBody>
          <a:bodyPr wrap="square">
            <a:spAutoFit/>
          </a:bodyPr>
          <a:lstStyle/>
          <a:p>
            <a:pPr lvl="0">
              <a:spcBef>
                <a:spcPts val="300"/>
              </a:spcBef>
              <a:spcAft>
                <a:spcPts val="1200"/>
              </a:spcAft>
              <a:buClr>
                <a:srgbClr val="9A3263"/>
              </a:buClr>
              <a:buSzPct val="75000"/>
            </a:pPr>
            <a:endParaRPr lang="en-US" sz="2800" dirty="0">
              <a:solidFill>
                <a:srgbClr val="000000"/>
              </a:solidFill>
            </a:endParaRPr>
          </a:p>
          <a:p>
            <a:pPr lvl="0">
              <a:spcBef>
                <a:spcPts val="300"/>
              </a:spcBef>
              <a:spcAft>
                <a:spcPts val="1200"/>
              </a:spcAft>
              <a:buClr>
                <a:srgbClr val="9A3263"/>
              </a:buClr>
              <a:buSzPct val="75000"/>
            </a:pPr>
            <a:r>
              <a:rPr lang="en-US" sz="3600" b="1" dirty="0">
                <a:solidFill>
                  <a:srgbClr val="9A3263"/>
                </a:solidFill>
              </a:rPr>
              <a:t>About 20% </a:t>
            </a:r>
            <a:r>
              <a:rPr lang="en-US" sz="2800" dirty="0">
                <a:solidFill>
                  <a:srgbClr val="000000"/>
                </a:solidFill>
              </a:rPr>
              <a:t>of students with food allergies (1 of 5) will have a reaction while at school.</a:t>
            </a:r>
          </a:p>
        </p:txBody>
      </p:sp>
      <p:sp>
        <p:nvSpPr>
          <p:cNvPr id="8" name="Rectangle 7">
            <a:extLst>
              <a:ext uri="{FF2B5EF4-FFF2-40B4-BE49-F238E27FC236}">
                <a16:creationId xmlns:a16="http://schemas.microsoft.com/office/drawing/2014/main" id="{4116E07B-F515-495C-BF95-9DFC7BE045FF}"/>
              </a:ext>
            </a:extLst>
          </p:cNvPr>
          <p:cNvSpPr/>
          <p:nvPr/>
        </p:nvSpPr>
        <p:spPr>
          <a:xfrm>
            <a:off x="533399" y="5045095"/>
            <a:ext cx="8014929" cy="1508105"/>
          </a:xfrm>
          <a:prstGeom prst="rect">
            <a:avLst/>
          </a:prstGeom>
        </p:spPr>
        <p:txBody>
          <a:bodyPr wrap="square">
            <a:spAutoFit/>
          </a:bodyPr>
          <a:lstStyle/>
          <a:p>
            <a:pPr lvl="0">
              <a:spcBef>
                <a:spcPts val="300"/>
              </a:spcBef>
              <a:spcAft>
                <a:spcPts val="300"/>
              </a:spcAft>
              <a:buClr>
                <a:srgbClr val="9A3263"/>
              </a:buClr>
              <a:buSzPct val="75000"/>
            </a:pPr>
            <a:r>
              <a:rPr lang="en-US" sz="3600" b="1" dirty="0">
                <a:solidFill>
                  <a:srgbClr val="9A3263"/>
                </a:solidFill>
              </a:rPr>
              <a:t>25% </a:t>
            </a:r>
            <a:r>
              <a:rPr lang="en-US" sz="2800" dirty="0">
                <a:solidFill>
                  <a:srgbClr val="000000"/>
                </a:solidFill>
              </a:rPr>
              <a:t>of severe food allergy reactions (1 of 4) at school happen to students with no previous known food allergy.</a:t>
            </a:r>
          </a:p>
        </p:txBody>
      </p:sp>
      <p:pic>
        <p:nvPicPr>
          <p:cNvPr id="9" name="Graphic 8">
            <a:extLst>
              <a:ext uri="{FF2B5EF4-FFF2-40B4-BE49-F238E27FC236}">
                <a16:creationId xmlns:a16="http://schemas.microsoft.com/office/drawing/2014/main" id="{E51B5F70-719B-4326-B32B-414429496BB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2400" y="304800"/>
            <a:ext cx="874664" cy="1036638"/>
          </a:xfrm>
          <a:prstGeom prst="rect">
            <a:avLst/>
          </a:prstGeom>
        </p:spPr>
      </p:pic>
    </p:spTree>
    <p:extLst>
      <p:ext uri="{BB962C8B-B14F-4D97-AF65-F5344CB8AC3E}">
        <p14:creationId xmlns:p14="http://schemas.microsoft.com/office/powerpoint/2010/main" val="271249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371600" y="457200"/>
            <a:ext cx="6400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en-US" sz="3600" dirty="0"/>
              <a:t>What can you do?</a:t>
            </a:r>
          </a:p>
        </p:txBody>
      </p:sp>
      <p:sp>
        <p:nvSpPr>
          <p:cNvPr id="2" name="Title 1">
            <a:extLst>
              <a:ext uri="{FF2B5EF4-FFF2-40B4-BE49-F238E27FC236}">
                <a16:creationId xmlns:a16="http://schemas.microsoft.com/office/drawing/2014/main" id="{DEAFA6F4-3135-4076-A7E2-13F24363AD9A}"/>
              </a:ext>
            </a:extLst>
          </p:cNvPr>
          <p:cNvSpPr>
            <a:spLocks noGrp="1"/>
          </p:cNvSpPr>
          <p:nvPr>
            <p:ph type="title"/>
          </p:nvPr>
        </p:nvSpPr>
        <p:spPr/>
        <p:txBody>
          <a:bodyPr/>
          <a:lstStyle/>
          <a:p>
            <a:r>
              <a:rPr lang="en-US" dirty="0"/>
              <a:t>What can you do?</a:t>
            </a:r>
          </a:p>
        </p:txBody>
      </p:sp>
      <p:sp>
        <p:nvSpPr>
          <p:cNvPr id="11" name="Content Placeholder 2"/>
          <p:cNvSpPr>
            <a:spLocks noGrp="1"/>
          </p:cNvSpPr>
          <p:nvPr>
            <p:ph idx="1"/>
          </p:nvPr>
        </p:nvSpPr>
        <p:spPr>
          <a:xfrm>
            <a:off x="457200" y="1447800"/>
            <a:ext cx="6934200" cy="4525963"/>
          </a:xfrm>
        </p:spPr>
        <p:txBody>
          <a:bodyPr/>
          <a:lstStyle/>
          <a:p>
            <a:pPr marL="0" indent="0">
              <a:buNone/>
            </a:pPr>
            <a:r>
              <a:rPr lang="en-US" sz="3200" b="1" dirty="0">
                <a:solidFill>
                  <a:srgbClr val="9A3263"/>
                </a:solidFill>
              </a:rPr>
              <a:t>Get trained!</a:t>
            </a:r>
          </a:p>
          <a:p>
            <a:pPr marL="182880"/>
            <a:r>
              <a:rPr lang="en-US" sz="2400" dirty="0"/>
              <a:t>Participate in food allergy training.</a:t>
            </a:r>
          </a:p>
          <a:p>
            <a:r>
              <a:rPr lang="en-US" sz="2400" dirty="0"/>
              <a:t>Ask the school nurse or administrator for information about school district food allergy policies and school Food Allergy Management</a:t>
            </a:r>
            <a:br>
              <a:rPr lang="en-US" sz="2400" dirty="0"/>
            </a:br>
            <a:r>
              <a:rPr lang="en-US" sz="2400" dirty="0"/>
              <a:t>and Prevention Plan.</a:t>
            </a:r>
          </a:p>
          <a:p>
            <a:r>
              <a:rPr lang="en-US" sz="2400" dirty="0"/>
              <a:t>Know which students in your school have food allergies and review their emergency care plans, Section 504 plans, or other accommodation plans.</a:t>
            </a:r>
          </a:p>
          <a:p>
            <a:r>
              <a:rPr lang="en-US" sz="2400" dirty="0"/>
              <a:t>Help share appropriate actions to avoid allergic reactions and how to respond to food allergy emergencies with all food service staff. </a:t>
            </a:r>
          </a:p>
          <a:p>
            <a:endParaRPr lang="en-US" sz="3200"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5</a:t>
            </a:fld>
            <a:endParaRPr lang="en-US"/>
          </a:p>
        </p:txBody>
      </p:sp>
      <p:pic>
        <p:nvPicPr>
          <p:cNvPr id="12" name="Picture 11" descr="Photo of a training meeting." title="Alt text.">
            <a:extLst>
              <a:ext uri="{FF2B5EF4-FFF2-40B4-BE49-F238E27FC236}">
                <a16:creationId xmlns:a16="http://schemas.microsoft.com/office/drawing/2014/main" id="{F20B6B48-8183-499C-B03D-1D9ED894E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836822"/>
            <a:ext cx="1600200" cy="2400300"/>
          </a:xfrm>
          <a:prstGeom prst="rect">
            <a:avLst/>
          </a:prstGeom>
          <a:ln>
            <a:noFill/>
          </a:ln>
        </p:spPr>
      </p:pic>
      <p:pic>
        <p:nvPicPr>
          <p:cNvPr id="13" name="Graphic 12">
            <a:extLst>
              <a:ext uri="{FF2B5EF4-FFF2-40B4-BE49-F238E27FC236}">
                <a16:creationId xmlns:a16="http://schemas.microsoft.com/office/drawing/2014/main" id="{FEEEABEE-5210-4317-8E13-AD34D95B08A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9568" y="198438"/>
            <a:ext cx="831031" cy="1096962"/>
          </a:xfrm>
          <a:prstGeom prst="rect">
            <a:avLst/>
          </a:prstGeom>
        </p:spPr>
      </p:pic>
      <p:cxnSp>
        <p:nvCxnSpPr>
          <p:cNvPr id="14" name="Straight Connector 13">
            <a:extLst>
              <a:ext uri="{FF2B5EF4-FFF2-40B4-BE49-F238E27FC236}">
                <a16:creationId xmlns:a16="http://schemas.microsoft.com/office/drawing/2014/main" id="{FCA2177C-4476-419E-8F62-C748747FDFF7}"/>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431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371600" y="457200"/>
            <a:ext cx="6400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en-US" sz="3600" dirty="0"/>
              <a:t>What can you do?</a:t>
            </a:r>
          </a:p>
        </p:txBody>
      </p:sp>
      <p:sp>
        <p:nvSpPr>
          <p:cNvPr id="2" name="Title 1">
            <a:extLst>
              <a:ext uri="{FF2B5EF4-FFF2-40B4-BE49-F238E27FC236}">
                <a16:creationId xmlns:a16="http://schemas.microsoft.com/office/drawing/2014/main" id="{DEAFA6F4-3135-4076-A7E2-13F24363AD9A}"/>
              </a:ext>
            </a:extLst>
          </p:cNvPr>
          <p:cNvSpPr>
            <a:spLocks noGrp="1"/>
          </p:cNvSpPr>
          <p:nvPr>
            <p:ph type="title"/>
          </p:nvPr>
        </p:nvSpPr>
        <p:spPr/>
        <p:txBody>
          <a:bodyPr/>
          <a:lstStyle/>
          <a:p>
            <a:r>
              <a:rPr lang="en-US" dirty="0"/>
              <a:t>What can you do?</a:t>
            </a:r>
          </a:p>
        </p:txBody>
      </p:sp>
      <p:sp>
        <p:nvSpPr>
          <p:cNvPr id="11" name="Content Placeholder 2"/>
          <p:cNvSpPr>
            <a:spLocks noGrp="1"/>
          </p:cNvSpPr>
          <p:nvPr>
            <p:ph idx="1"/>
          </p:nvPr>
        </p:nvSpPr>
        <p:spPr>
          <a:xfrm>
            <a:off x="457200" y="1447800"/>
            <a:ext cx="5791200" cy="4525963"/>
          </a:xfrm>
        </p:spPr>
        <p:txBody>
          <a:bodyPr/>
          <a:lstStyle/>
          <a:p>
            <a:pPr marL="0" indent="0">
              <a:buNone/>
            </a:pPr>
            <a:r>
              <a:rPr lang="en-US" sz="3200" b="1" dirty="0">
                <a:solidFill>
                  <a:srgbClr val="9A3263"/>
                </a:solidFill>
              </a:rPr>
              <a:t>Learn about food allergies!</a:t>
            </a:r>
            <a:endParaRPr lang="en-US" sz="3200" dirty="0">
              <a:solidFill>
                <a:srgbClr val="9A3263"/>
              </a:solidFill>
            </a:endParaRPr>
          </a:p>
          <a:p>
            <a:r>
              <a:rPr lang="en-US" dirty="0"/>
              <a:t>A food allergy is an adverse immune system reaction that occurs soon after exposure to a certain food.</a:t>
            </a:r>
          </a:p>
          <a:p>
            <a:r>
              <a:rPr lang="en-US" dirty="0"/>
              <a:t>Any food can cause a food allergy, but most are caused by milk, eggs, fish, shellfish, wheat, soy, peanuts, and tree nuts. </a:t>
            </a:r>
          </a:p>
          <a:p>
            <a:r>
              <a:rPr lang="en-US" dirty="0"/>
              <a:t>A severe life-threatening allergic reaction is called anaphylaxis.</a:t>
            </a:r>
          </a:p>
        </p:txBody>
      </p:sp>
      <p:sp>
        <p:nvSpPr>
          <p:cNvPr id="3" name="Slide Number Placeholder 2"/>
          <p:cNvSpPr>
            <a:spLocks noGrp="1"/>
          </p:cNvSpPr>
          <p:nvPr>
            <p:ph type="sldNum" sz="quarter" idx="12"/>
          </p:nvPr>
        </p:nvSpPr>
        <p:spPr/>
        <p:txBody>
          <a:bodyPr/>
          <a:lstStyle/>
          <a:p>
            <a:fld id="{4CD8DCCA-7606-4C9D-B837-5FF7121B4784}" type="slidenum">
              <a:rPr lang="en-US" smtClean="0"/>
              <a:pPr/>
              <a:t>6</a:t>
            </a:fld>
            <a:endParaRPr lang="en-US"/>
          </a:p>
        </p:txBody>
      </p:sp>
      <p:pic>
        <p:nvPicPr>
          <p:cNvPr id="9" name="Picture 8" descr="Teachers talking about allergies." title="Alt text.">
            <a:extLst>
              <a:ext uri="{FF2B5EF4-FFF2-40B4-BE49-F238E27FC236}">
                <a16:creationId xmlns:a16="http://schemas.microsoft.com/office/drawing/2014/main" id="{81AC05D0-5EF1-4B80-9E59-4F8BE5260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510" y="1981200"/>
            <a:ext cx="2122329" cy="3200400"/>
          </a:xfrm>
          <a:prstGeom prst="rect">
            <a:avLst/>
          </a:prstGeom>
          <a:ln>
            <a:noFill/>
          </a:ln>
        </p:spPr>
      </p:pic>
      <p:pic>
        <p:nvPicPr>
          <p:cNvPr id="13" name="Graphic 12">
            <a:extLst>
              <a:ext uri="{FF2B5EF4-FFF2-40B4-BE49-F238E27FC236}">
                <a16:creationId xmlns:a16="http://schemas.microsoft.com/office/drawing/2014/main" id="{8F528BE1-90D7-451A-AA1C-A68326F3B41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9568" y="198438"/>
            <a:ext cx="831031" cy="1096962"/>
          </a:xfrm>
          <a:prstGeom prst="rect">
            <a:avLst/>
          </a:prstGeom>
        </p:spPr>
      </p:pic>
      <p:cxnSp>
        <p:nvCxnSpPr>
          <p:cNvPr id="14" name="Straight Connector 13">
            <a:extLst>
              <a:ext uri="{FF2B5EF4-FFF2-40B4-BE49-F238E27FC236}">
                <a16:creationId xmlns:a16="http://schemas.microsoft.com/office/drawing/2014/main" id="{E742891A-79C6-4F90-9126-2BE4472BA556}"/>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97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371600" y="457200"/>
            <a:ext cx="6400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en-US" sz="3600" dirty="0"/>
              <a:t>What can you do?</a:t>
            </a:r>
          </a:p>
        </p:txBody>
      </p:sp>
      <p:sp>
        <p:nvSpPr>
          <p:cNvPr id="2" name="Title 1">
            <a:extLst>
              <a:ext uri="{FF2B5EF4-FFF2-40B4-BE49-F238E27FC236}">
                <a16:creationId xmlns:a16="http://schemas.microsoft.com/office/drawing/2014/main" id="{DEAFA6F4-3135-4076-A7E2-13F24363AD9A}"/>
              </a:ext>
            </a:extLst>
          </p:cNvPr>
          <p:cNvSpPr>
            <a:spLocks noGrp="1"/>
          </p:cNvSpPr>
          <p:nvPr>
            <p:ph type="title"/>
          </p:nvPr>
        </p:nvSpPr>
        <p:spPr/>
        <p:txBody>
          <a:bodyPr/>
          <a:lstStyle/>
          <a:p>
            <a:r>
              <a:rPr lang="en-US" dirty="0"/>
              <a:t>What can you do?</a:t>
            </a:r>
          </a:p>
        </p:txBody>
      </p:sp>
      <p:sp>
        <p:nvSpPr>
          <p:cNvPr id="11" name="Content Placeholder 2"/>
          <p:cNvSpPr>
            <a:spLocks noGrp="1"/>
          </p:cNvSpPr>
          <p:nvPr>
            <p:ph idx="1"/>
          </p:nvPr>
        </p:nvSpPr>
        <p:spPr>
          <a:xfrm>
            <a:off x="457200" y="1447800"/>
            <a:ext cx="7010400" cy="4525963"/>
          </a:xfrm>
        </p:spPr>
        <p:txBody>
          <a:bodyPr/>
          <a:lstStyle/>
          <a:p>
            <a:pPr marL="0" indent="0">
              <a:spcAft>
                <a:spcPts val="600"/>
              </a:spcAft>
              <a:buNone/>
            </a:pPr>
            <a:r>
              <a:rPr lang="en-US" sz="3200" b="1" dirty="0">
                <a:solidFill>
                  <a:srgbClr val="9A3263"/>
                </a:solidFill>
              </a:rPr>
              <a:t>Recognize food allergy symptoms!</a:t>
            </a:r>
          </a:p>
          <a:p>
            <a:pPr>
              <a:spcAft>
                <a:spcPts val="600"/>
              </a:spcAft>
            </a:pPr>
            <a:r>
              <a:rPr lang="en-US" dirty="0"/>
              <a:t>Food allergy symptoms can include</a:t>
            </a:r>
          </a:p>
          <a:p>
            <a:pPr lvl="1">
              <a:spcAft>
                <a:spcPts val="600"/>
              </a:spcAft>
            </a:pPr>
            <a:r>
              <a:rPr lang="en-US" dirty="0"/>
              <a:t>Swollen lips, tongue, or eyes. </a:t>
            </a:r>
          </a:p>
          <a:p>
            <a:pPr lvl="1">
              <a:spcAft>
                <a:spcPts val="600"/>
              </a:spcAft>
            </a:pPr>
            <a:r>
              <a:rPr lang="en-US" dirty="0"/>
              <a:t>Itchiness, rash, or hives.</a:t>
            </a:r>
          </a:p>
          <a:p>
            <a:pPr lvl="1">
              <a:spcAft>
                <a:spcPts val="600"/>
              </a:spcAft>
            </a:pPr>
            <a:r>
              <a:rPr lang="en-US" dirty="0"/>
              <a:t>Nausea, vomiting, or diarrhea.</a:t>
            </a:r>
          </a:p>
          <a:p>
            <a:pPr lvl="1">
              <a:spcAft>
                <a:spcPts val="600"/>
              </a:spcAft>
            </a:pPr>
            <a:r>
              <a:rPr lang="en-US" dirty="0"/>
              <a:t>Congestion, hoarse voice, or trouble swallowing.</a:t>
            </a:r>
          </a:p>
          <a:p>
            <a:pPr lvl="1">
              <a:spcAft>
                <a:spcPts val="600"/>
              </a:spcAft>
            </a:pPr>
            <a:r>
              <a:rPr lang="en-US" dirty="0"/>
              <a:t>Wheezing or difficulty breathing.</a:t>
            </a:r>
          </a:p>
          <a:p>
            <a:pPr lvl="1">
              <a:spcAft>
                <a:spcPts val="600"/>
              </a:spcAft>
            </a:pPr>
            <a:r>
              <a:rPr lang="en-US" dirty="0"/>
              <a:t>Dizziness, fainting, or loss of consciousness.</a:t>
            </a:r>
          </a:p>
          <a:p>
            <a:pPr lvl="1">
              <a:spcAft>
                <a:spcPts val="600"/>
              </a:spcAft>
            </a:pPr>
            <a:r>
              <a:rPr lang="en-US" dirty="0"/>
              <a:t>Mood change or confusion.</a:t>
            </a:r>
          </a:p>
        </p:txBody>
      </p:sp>
      <p:sp>
        <p:nvSpPr>
          <p:cNvPr id="3" name="Slide Number Placeholder 2"/>
          <p:cNvSpPr>
            <a:spLocks noGrp="1"/>
          </p:cNvSpPr>
          <p:nvPr>
            <p:ph type="sldNum" sz="quarter" idx="12"/>
          </p:nvPr>
        </p:nvSpPr>
        <p:spPr/>
        <p:txBody>
          <a:bodyPr/>
          <a:lstStyle/>
          <a:p>
            <a:fld id="{4CD8DCCA-7606-4C9D-B837-5FF7121B4784}" type="slidenum">
              <a:rPr lang="en-US" smtClean="0"/>
              <a:pPr/>
              <a:t>7</a:t>
            </a:fld>
            <a:endParaRPr lang="en-US"/>
          </a:p>
        </p:txBody>
      </p:sp>
      <p:pic>
        <p:nvPicPr>
          <p:cNvPr id="12" name="Picture 11" descr="boy scrathing his head." title="Alt text.">
            <a:extLst>
              <a:ext uri="{FF2B5EF4-FFF2-40B4-BE49-F238E27FC236}">
                <a16:creationId xmlns:a16="http://schemas.microsoft.com/office/drawing/2014/main" id="{693C0F5C-EE4C-499C-ACE7-64A728273B17}"/>
              </a:ext>
            </a:extLst>
          </p:cNvPr>
          <p:cNvPicPr>
            <a:picLocks noChangeAspect="1"/>
          </p:cNvPicPr>
          <p:nvPr/>
        </p:nvPicPr>
        <p:blipFill rotWithShape="1">
          <a:blip r:embed="rId3">
            <a:extLst>
              <a:ext uri="{28A0092B-C50C-407E-A947-70E740481C1C}">
                <a14:useLocalDpi xmlns:a14="http://schemas.microsoft.com/office/drawing/2010/main" val="0"/>
              </a:ext>
            </a:extLst>
          </a:blip>
          <a:srcRect l="10814" t="5491" r="10523"/>
          <a:stretch/>
        </p:blipFill>
        <p:spPr>
          <a:xfrm>
            <a:off x="6876087" y="2476024"/>
            <a:ext cx="1945025" cy="3505200"/>
          </a:xfrm>
          <a:prstGeom prst="rect">
            <a:avLst/>
          </a:prstGeom>
          <a:ln>
            <a:noFill/>
          </a:ln>
        </p:spPr>
      </p:pic>
      <p:pic>
        <p:nvPicPr>
          <p:cNvPr id="13" name="Graphic 12">
            <a:extLst>
              <a:ext uri="{FF2B5EF4-FFF2-40B4-BE49-F238E27FC236}">
                <a16:creationId xmlns:a16="http://schemas.microsoft.com/office/drawing/2014/main" id="{05543301-D196-4DE3-8815-84FB65F31EF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9568" y="198438"/>
            <a:ext cx="831031" cy="1096962"/>
          </a:xfrm>
          <a:prstGeom prst="rect">
            <a:avLst/>
          </a:prstGeom>
        </p:spPr>
      </p:pic>
      <p:cxnSp>
        <p:nvCxnSpPr>
          <p:cNvPr id="14" name="Straight Connector 13">
            <a:extLst>
              <a:ext uri="{FF2B5EF4-FFF2-40B4-BE49-F238E27FC236}">
                <a16:creationId xmlns:a16="http://schemas.microsoft.com/office/drawing/2014/main" id="{4F1F14C4-8516-48C4-885C-E28B8F4596B4}"/>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94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371600" y="457200"/>
            <a:ext cx="6400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en-US" sz="3600" dirty="0"/>
              <a:t>What can you do?</a:t>
            </a:r>
          </a:p>
        </p:txBody>
      </p:sp>
      <p:sp>
        <p:nvSpPr>
          <p:cNvPr id="2" name="Title 1">
            <a:extLst>
              <a:ext uri="{FF2B5EF4-FFF2-40B4-BE49-F238E27FC236}">
                <a16:creationId xmlns:a16="http://schemas.microsoft.com/office/drawing/2014/main" id="{DEAFA6F4-3135-4076-A7E2-13F24363AD9A}"/>
              </a:ext>
            </a:extLst>
          </p:cNvPr>
          <p:cNvSpPr>
            <a:spLocks noGrp="1"/>
          </p:cNvSpPr>
          <p:nvPr>
            <p:ph type="title"/>
          </p:nvPr>
        </p:nvSpPr>
        <p:spPr/>
        <p:txBody>
          <a:bodyPr/>
          <a:lstStyle/>
          <a:p>
            <a:r>
              <a:rPr lang="en-US" dirty="0"/>
              <a:t>What can you do?</a:t>
            </a:r>
          </a:p>
        </p:txBody>
      </p:sp>
      <p:sp>
        <p:nvSpPr>
          <p:cNvPr id="11" name="Content Placeholder 2"/>
          <p:cNvSpPr>
            <a:spLocks noGrp="1"/>
          </p:cNvSpPr>
          <p:nvPr>
            <p:ph idx="1"/>
          </p:nvPr>
        </p:nvSpPr>
        <p:spPr>
          <a:xfrm>
            <a:off x="457200" y="1447800"/>
            <a:ext cx="6248400" cy="4525963"/>
          </a:xfrm>
        </p:spPr>
        <p:txBody>
          <a:bodyPr/>
          <a:lstStyle/>
          <a:p>
            <a:pPr marL="0" indent="0">
              <a:spcBef>
                <a:spcPts val="600"/>
              </a:spcBef>
              <a:spcAft>
                <a:spcPts val="600"/>
              </a:spcAft>
              <a:buNone/>
            </a:pPr>
            <a:r>
              <a:rPr lang="en-US" sz="3200" b="1" dirty="0">
                <a:solidFill>
                  <a:srgbClr val="9A3263"/>
                </a:solidFill>
              </a:rPr>
              <a:t>Know how to respond to food allergy emergencies!</a:t>
            </a:r>
          </a:p>
          <a:p>
            <a:pPr>
              <a:spcAft>
                <a:spcPts val="600"/>
              </a:spcAft>
            </a:pPr>
            <a:r>
              <a:rPr lang="en-US" sz="2400" dirty="0"/>
              <a:t>If you suspect an allergic reaction, activate the student’s emergency care plan immediately and call the school nurse or administrator.</a:t>
            </a:r>
          </a:p>
          <a:p>
            <a:pPr>
              <a:spcAft>
                <a:spcPts val="600"/>
              </a:spcAft>
            </a:pPr>
            <a:r>
              <a:rPr lang="en-US" sz="2400" dirty="0"/>
              <a:t>Never send a student with a suspected allergic reaction to the school nurse alone.</a:t>
            </a:r>
          </a:p>
          <a:p>
            <a:pPr>
              <a:spcAft>
                <a:spcPts val="600"/>
              </a:spcAft>
            </a:pPr>
            <a:r>
              <a:rPr lang="en-US" sz="2400" dirty="0"/>
              <a:t>The recommended first-line treatment for anaphylaxis is the prompt use of an injectable medication called epinephrine.</a:t>
            </a:r>
          </a:p>
        </p:txBody>
      </p:sp>
      <p:sp>
        <p:nvSpPr>
          <p:cNvPr id="3" name="Slide Number Placeholder 2"/>
          <p:cNvSpPr>
            <a:spLocks noGrp="1"/>
          </p:cNvSpPr>
          <p:nvPr>
            <p:ph type="sldNum" sz="quarter" idx="12"/>
          </p:nvPr>
        </p:nvSpPr>
        <p:spPr/>
        <p:txBody>
          <a:bodyPr/>
          <a:lstStyle/>
          <a:p>
            <a:fld id="{4CD8DCCA-7606-4C9D-B837-5FF7121B4784}" type="slidenum">
              <a:rPr lang="en-US" smtClean="0"/>
              <a:pPr/>
              <a:t>8</a:t>
            </a:fld>
            <a:endParaRPr lang="en-US"/>
          </a:p>
        </p:txBody>
      </p:sp>
      <p:pic>
        <p:nvPicPr>
          <p:cNvPr id="9" name="Picture 8" descr="Photo of people in meeting." title="Alt text.">
            <a:extLst>
              <a:ext uri="{FF2B5EF4-FFF2-40B4-BE49-F238E27FC236}">
                <a16:creationId xmlns:a16="http://schemas.microsoft.com/office/drawing/2014/main" id="{F35BBD89-D945-4FD0-B4AB-C01402FCD7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66" r="6950" b="24324"/>
          <a:stretch/>
        </p:blipFill>
        <p:spPr>
          <a:xfrm>
            <a:off x="6751661" y="2364581"/>
            <a:ext cx="1981201" cy="1422400"/>
          </a:xfrm>
          <a:prstGeom prst="rect">
            <a:avLst/>
          </a:prstGeom>
          <a:ln>
            <a:noFill/>
          </a:ln>
        </p:spPr>
      </p:pic>
      <p:pic>
        <p:nvPicPr>
          <p:cNvPr id="13" name="Graphic 12">
            <a:extLst>
              <a:ext uri="{FF2B5EF4-FFF2-40B4-BE49-F238E27FC236}">
                <a16:creationId xmlns:a16="http://schemas.microsoft.com/office/drawing/2014/main" id="{88D63BB3-7C2B-4E0F-8503-86B8245EE8E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9568" y="198438"/>
            <a:ext cx="831031" cy="1096962"/>
          </a:xfrm>
          <a:prstGeom prst="rect">
            <a:avLst/>
          </a:prstGeom>
        </p:spPr>
      </p:pic>
      <p:cxnSp>
        <p:nvCxnSpPr>
          <p:cNvPr id="14" name="Straight Connector 13">
            <a:extLst>
              <a:ext uri="{FF2B5EF4-FFF2-40B4-BE49-F238E27FC236}">
                <a16:creationId xmlns:a16="http://schemas.microsoft.com/office/drawing/2014/main" id="{E553DC0E-D121-42E5-99D7-92F01243F731}"/>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35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371600" y="457200"/>
            <a:ext cx="6400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en-US" sz="3600" dirty="0"/>
              <a:t>What can you do?</a:t>
            </a:r>
          </a:p>
        </p:txBody>
      </p:sp>
      <p:sp>
        <p:nvSpPr>
          <p:cNvPr id="2" name="Title 1">
            <a:extLst>
              <a:ext uri="{FF2B5EF4-FFF2-40B4-BE49-F238E27FC236}">
                <a16:creationId xmlns:a16="http://schemas.microsoft.com/office/drawing/2014/main" id="{DEAFA6F4-3135-4076-A7E2-13F24363AD9A}"/>
              </a:ext>
            </a:extLst>
          </p:cNvPr>
          <p:cNvSpPr>
            <a:spLocks noGrp="1"/>
          </p:cNvSpPr>
          <p:nvPr>
            <p:ph type="title"/>
          </p:nvPr>
        </p:nvSpPr>
        <p:spPr/>
        <p:txBody>
          <a:bodyPr/>
          <a:lstStyle/>
          <a:p>
            <a:r>
              <a:rPr lang="en-US" dirty="0"/>
              <a:t>What can you do?</a:t>
            </a:r>
          </a:p>
        </p:txBody>
      </p:sp>
      <p:sp>
        <p:nvSpPr>
          <p:cNvPr id="11" name="Content Placeholder 2"/>
          <p:cNvSpPr>
            <a:spLocks noGrp="1"/>
          </p:cNvSpPr>
          <p:nvPr>
            <p:ph idx="1"/>
          </p:nvPr>
        </p:nvSpPr>
        <p:spPr>
          <a:xfrm>
            <a:off x="457200" y="1447800"/>
            <a:ext cx="7924800" cy="4525963"/>
          </a:xfrm>
        </p:spPr>
        <p:txBody>
          <a:bodyPr/>
          <a:lstStyle/>
          <a:p>
            <a:pPr marL="0" indent="0">
              <a:spcAft>
                <a:spcPts val="1200"/>
              </a:spcAft>
              <a:buNone/>
            </a:pPr>
            <a:r>
              <a:rPr lang="en-US" sz="3200" b="1" dirty="0">
                <a:solidFill>
                  <a:srgbClr val="9A3263"/>
                </a:solidFill>
              </a:rPr>
              <a:t>If you suspect anaphylaxis</a:t>
            </a:r>
          </a:p>
          <a:p>
            <a:pPr>
              <a:spcAft>
                <a:spcPts val="600"/>
              </a:spcAft>
            </a:pPr>
            <a:r>
              <a:rPr lang="en-US" sz="2400" dirty="0"/>
              <a:t>Activate the student’s food allergy emergency plan. </a:t>
            </a:r>
          </a:p>
          <a:p>
            <a:pPr>
              <a:spcAft>
                <a:spcPts val="600"/>
              </a:spcAft>
            </a:pPr>
            <a:r>
              <a:rPr lang="en-US" sz="2400" dirty="0"/>
              <a:t>Be ready to administer an epinephrine auto-injector if you are delegated and trained to do so. </a:t>
            </a:r>
          </a:p>
          <a:p>
            <a:pPr>
              <a:spcAft>
                <a:spcPts val="600"/>
              </a:spcAft>
            </a:pPr>
            <a:r>
              <a:rPr lang="en-US" sz="2400" dirty="0"/>
              <a:t>Call 911 or the emergency medical system  immediately after administering the epinephrine. All students with anaphylaxis must be monitored closely and evaluated as soon as possible in an emergency care setting.</a:t>
            </a:r>
          </a:p>
        </p:txBody>
      </p:sp>
      <p:sp>
        <p:nvSpPr>
          <p:cNvPr id="3" name="Slide Number Placeholder 2"/>
          <p:cNvSpPr>
            <a:spLocks noGrp="1"/>
          </p:cNvSpPr>
          <p:nvPr>
            <p:ph type="sldNum" sz="quarter" idx="12"/>
          </p:nvPr>
        </p:nvSpPr>
        <p:spPr/>
        <p:txBody>
          <a:bodyPr/>
          <a:lstStyle/>
          <a:p>
            <a:fld id="{4CD8DCCA-7606-4C9D-B837-5FF7121B4784}" type="slidenum">
              <a:rPr lang="en-US" smtClean="0"/>
              <a:pPr/>
              <a:t>9</a:t>
            </a:fld>
            <a:endParaRPr lang="en-US"/>
          </a:p>
        </p:txBody>
      </p:sp>
      <p:pic>
        <p:nvPicPr>
          <p:cNvPr id="12" name="Picture 11">
            <a:extLst>
              <a:ext uri="{FF2B5EF4-FFF2-40B4-BE49-F238E27FC236}">
                <a16:creationId xmlns:a16="http://schemas.microsoft.com/office/drawing/2014/main" id="{7F194942-B2F3-4A59-8DED-F7CD70E9FD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143" y="4313238"/>
            <a:ext cx="3383756" cy="2255837"/>
          </a:xfrm>
          <a:prstGeom prst="rect">
            <a:avLst/>
          </a:prstGeom>
        </p:spPr>
      </p:pic>
      <p:pic>
        <p:nvPicPr>
          <p:cNvPr id="13" name="Graphic 12">
            <a:extLst>
              <a:ext uri="{FF2B5EF4-FFF2-40B4-BE49-F238E27FC236}">
                <a16:creationId xmlns:a16="http://schemas.microsoft.com/office/drawing/2014/main" id="{65526437-E43B-494C-A7F0-611F8D68BF2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9568" y="198438"/>
            <a:ext cx="831031" cy="1096962"/>
          </a:xfrm>
          <a:prstGeom prst="rect">
            <a:avLst/>
          </a:prstGeom>
        </p:spPr>
      </p:pic>
      <p:cxnSp>
        <p:nvCxnSpPr>
          <p:cNvPr id="14" name="Straight Connector 13">
            <a:extLst>
              <a:ext uri="{FF2B5EF4-FFF2-40B4-BE49-F238E27FC236}">
                <a16:creationId xmlns:a16="http://schemas.microsoft.com/office/drawing/2014/main" id="{2AB2569F-08D3-4DFA-8651-46D017E61C6D}"/>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9A32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370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2394</TotalTime>
  <Words>3081</Words>
  <Application>Microsoft Office PowerPoint</Application>
  <PresentationFormat>On-screen Show (4:3)</PresentationFormat>
  <Paragraphs>249</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Chaparral Pro</vt:lpstr>
      <vt:lpstr>Wingdings</vt:lpstr>
      <vt:lpstr>Wingdings 3</vt:lpstr>
      <vt:lpstr>Office Theme</vt:lpstr>
      <vt:lpstr>Managing Food Allergies in Schools the Role of School NUTRITION PROFESSIONALS</vt:lpstr>
      <vt:lpstr>Objectives</vt:lpstr>
      <vt:lpstr>Overview</vt:lpstr>
      <vt:lpstr>Did you know?</vt:lpstr>
      <vt:lpstr>What can you do?</vt:lpstr>
      <vt:lpstr>What can you do?</vt:lpstr>
      <vt:lpstr>What can you do?</vt:lpstr>
      <vt:lpstr>What can you do?</vt:lpstr>
      <vt:lpstr>What can you do?</vt:lpstr>
      <vt:lpstr>What can you do?</vt:lpstr>
      <vt:lpstr>Know the Eight Food Groups which Cause Most Serious Food Allergy Reactions </vt:lpstr>
      <vt:lpstr>Help prevent food allergy reactions in the cafeteria</vt:lpstr>
      <vt:lpstr>What can you do?</vt:lpstr>
      <vt:lpstr>Where can you find more information?</vt:lpstr>
      <vt:lpstr>Questions ?</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Food Allergies in Schools the Role of School NUTRITION PROFESSIONALS, Voluntary Guidelines for Managing Food Allergies in Schools and Early Care and Education Programs</dc:title>
  <dc:subject>Managing Food Allergies in Schools the Role of School NUTRITION PROFESSIONALS, Voluntary Guidelines for Managing Food Allergies in Schools and Early Care and Education Programs</dc:subject>
  <dc:creator>Centers for Disease Control and Prevention (CDC)</dc:creator>
  <cp:keywords>Managing Food Allergies in Schools the Role of School NUTRITION PROFESSIONALS, Voluntary Guidelines for Managing Food Allergies in Schools and Early Care and Education Programs, Centers for Disease Control and Prevention, CDC</cp:keywords>
  <cp:lastModifiedBy>Hebenton, Tod M. (CDC/DDNID/NCCDPHP/OD) (CTR)</cp:lastModifiedBy>
  <cp:revision>102</cp:revision>
  <dcterms:created xsi:type="dcterms:W3CDTF">2014-12-19T21:55:48Z</dcterms:created>
  <dcterms:modified xsi:type="dcterms:W3CDTF">2020-06-08T23:09:53Z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iteId">
    <vt:lpwstr>9ce70869-60db-44fd-abe8-d2767077fc8f</vt:lpwstr>
  </property>
  <property fmtid="{D5CDD505-2E9C-101B-9397-08002B2CF9AE}" pid="5" name="MSIP_Label_8af03ff0-41c5-4c41-b55e-fabb8fae94be_Owner">
    <vt:lpwstr>gdv8@cdc.gov</vt:lpwstr>
  </property>
  <property fmtid="{D5CDD505-2E9C-101B-9397-08002B2CF9AE}" pid="6" name="MSIP_Label_8af03ff0-41c5-4c41-b55e-fabb8fae94be_SetDate">
    <vt:lpwstr>2020-06-08T21:02:16.0692187Z</vt:lpwstr>
  </property>
  <property fmtid="{D5CDD505-2E9C-101B-9397-08002B2CF9AE}" pid="7" name="MSIP_Label_8af03ff0-41c5-4c41-b55e-fabb8fae94be_Name">
    <vt:lpwstr>Public</vt:lpwstr>
  </property>
  <property fmtid="{D5CDD505-2E9C-101B-9397-08002B2CF9AE}" pid="8" name="MSIP_Label_8af03ff0-41c5-4c41-b55e-fabb8fae94be_Application">
    <vt:lpwstr>Microsoft Azure Information Protection</vt:lpwstr>
  </property>
  <property fmtid="{D5CDD505-2E9C-101B-9397-08002B2CF9AE}" pid="9" name="MSIP_Label_8af03ff0-41c5-4c41-b55e-fabb8fae94be_ActionId">
    <vt:lpwstr>1506e299-e89b-418b-b0cb-097b35e99c2c</vt:lpwstr>
  </property>
  <property fmtid="{D5CDD505-2E9C-101B-9397-08002B2CF9AE}" pid="10" name="MSIP_Label_8af03ff0-41c5-4c41-b55e-fabb8fae94be_Extended_MSFT_Method">
    <vt:lpwstr>Manual</vt:lpwstr>
  </property>
  <property fmtid="{D5CDD505-2E9C-101B-9397-08002B2CF9AE}" pid="11" name="Sensitivity">
    <vt:lpwstr>Public</vt:lpwstr>
  </property>
</Properties>
</file>