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7"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295" r:id="rId16"/>
    <p:sldId id="317" r:id="rId17"/>
    <p:sldId id="318" r:id="rId18"/>
    <p:sldId id="299" r:id="rId19"/>
    <p:sldId id="279" r:id="rId20"/>
    <p:sldId id="303" r:id="rId21"/>
    <p:sldId id="31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37C"/>
    <a:srgbClr val="C61426"/>
    <a:srgbClr val="085571"/>
    <a:srgbClr val="009F62"/>
    <a:srgbClr val="081A36"/>
    <a:srgbClr val="000000"/>
    <a:srgbClr val="0070C0"/>
    <a:srgbClr val="E9EFF7"/>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5515" autoAdjust="0"/>
  </p:normalViewPr>
  <p:slideViewPr>
    <p:cSldViewPr showGuides="1">
      <p:cViewPr varScale="1">
        <p:scale>
          <a:sx n="105" d="100"/>
          <a:sy n="105" d="100"/>
        </p:scale>
        <p:origin x="1794" y="102"/>
      </p:cViewPr>
      <p:guideLst>
        <p:guide orient="horz" pos="2160"/>
        <p:guide orient="horz" pos="4080"/>
        <p:guide orient="horz" pos="768"/>
        <p:guide orient="horz" pos="3696"/>
        <p:guide pos="2880"/>
        <p:guide pos="225"/>
        <p:guide pos="5533"/>
        <p:guide pos="1104"/>
      </p:guideLst>
    </p:cSldViewPr>
  </p:slideViewPr>
  <p:outlineViewPr>
    <p:cViewPr>
      <p:scale>
        <a:sx n="33" d="100"/>
        <a:sy n="33" d="100"/>
      </p:scale>
      <p:origin x="0" y="-10662"/>
    </p:cViewPr>
  </p:outlineViewPr>
  <p:notesTextViewPr>
    <p:cViewPr>
      <p:scale>
        <a:sx n="1" d="1"/>
        <a:sy n="1" d="1"/>
      </p:scale>
      <p:origin x="0" y="0"/>
    </p:cViewPr>
  </p:notesTextViewPr>
  <p:sorterViewPr>
    <p:cViewPr>
      <p:scale>
        <a:sx n="129" d="100"/>
        <a:sy n="129" d="100"/>
      </p:scale>
      <p:origin x="0" y="-6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Another key role for</a:t>
            </a:r>
            <a:r>
              <a:rPr lang="en-US" baseline="0" dirty="0"/>
              <a:t> school administrators is to provide support for staff professional development. </a:t>
            </a:r>
          </a:p>
          <a:p>
            <a:endParaRPr lang="en-US" baseline="0" dirty="0"/>
          </a:p>
          <a:p>
            <a:pPr marL="171450" indent="-171450">
              <a:buFont typeface="Arial" panose="020B0604020202020204" pitchFamily="34" charset="0"/>
              <a:buChar char="•"/>
            </a:pPr>
            <a:r>
              <a:rPr lang="en-US" baseline="0" dirty="0"/>
              <a:t>You should make sure that all school staff receive annual training on food allergies in coordination with the school nurses or other licensed health care professionals.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Additionally, you need to ensure that your staff understands the school’s legal responsibilities to provide services to students who may be eligible for Section 504 or IDEA accommodations.  It is also important that they understand and comply with the Family Educational Rights and Privacy Act of 1974, also called FERPA, and any other federal and state laws that protect the privacy of student information.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School administrators additionally should take responsibility for communicating district policies and the school’s food allergy emergency plan to all school staff, volunteers, and families.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6142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Another responsibility of the school administrator is to oversee</a:t>
            </a:r>
            <a:r>
              <a:rPr lang="en-US" baseline="0" dirty="0"/>
              <a:t> the daily management of food allergies for students.</a:t>
            </a:r>
          </a:p>
          <a:p>
            <a:endParaRPr lang="en-US" baseline="0" dirty="0"/>
          </a:p>
          <a:p>
            <a:pPr marL="171450" indent="-171450">
              <a:buFont typeface="Arial" panose="020B0604020202020204" pitchFamily="34" charset="0"/>
              <a:buChar char="•"/>
            </a:pPr>
            <a:r>
              <a:rPr lang="en-US" baseline="0" dirty="0"/>
              <a:t>One way to begin accomplishing this is to ensure that the school district’s food allergy policies, school Food Allergy Management and Prevention Plan, and individual student emergency care plans are created and that all plans are implemented consistently by all school staff.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 also are in a position to ensure that provisions for students with 504 and IDEA eligible services are met.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 also need to make sure that the staff members who need to know, have information about students with food allergies. You must ensure that this exchange of information occurs in accordance with FERPA and other federal and state confidentiality laws.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82266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171450" indent="-171450">
              <a:buFont typeface="Arial" panose="020B0604020202020204" pitchFamily="34" charset="0"/>
              <a:buChar char="•"/>
            </a:pPr>
            <a:r>
              <a:rPr lang="en-US" dirty="0"/>
              <a:t>School administrators</a:t>
            </a:r>
            <a:r>
              <a:rPr lang="en-US" baseline="0" dirty="0"/>
              <a:t> also need to support practices that promote the health of students with food allergies across the school environment.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includes ensuring that food allergy management practices and policies address before-and after-school activities and the transportation of students. For example, rules that prohibit eating and drinking on school buses go a long way to protect students with food allergies on school buses.</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05036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Another</a:t>
            </a:r>
            <a:r>
              <a:rPr lang="en-US" baseline="0" dirty="0"/>
              <a:t> action for you as a school administrator is to prepare your school to be ready to respond to food allergy emergencies. You can make sure that responding to food allergy emergencies is part of your school’s emergency plan and that an easy-to-use communication system is available for staff who may need to respond to food allergy reactions and emergencies. Also, as with other emergencies, your food allergy emergency response plan should clearly specify the roles and responsibilities of staff.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254765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171450" indent="-171450">
              <a:buFont typeface="Arial" panose="020B0604020202020204" pitchFamily="34" charset="0"/>
              <a:buChar char="•"/>
            </a:pPr>
            <a:r>
              <a:rPr lang="en-US" dirty="0"/>
              <a:t>Part</a:t>
            </a:r>
            <a:r>
              <a:rPr lang="en-US" baseline="0" dirty="0"/>
              <a:t> of being ready to respond is making sure that food allergy management and policies are communicated to all parents and families.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addition, you need to ensure that staff who are trained and delegated to administer emergency epinephrine auto-injectors can get to them quickly and easily.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Make sure that staff plan for the needs of students with food allergies during class field trips and during other extra curricular activities. Make sure that students with food allergies have an equal opportunity to participate in all school activities and events.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Just as with other potential school emergencies like fires and storms, one of the most important activities that you can conduct are periodic emergency response drills to practice how to handle a food allergy emergency.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50318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If you experience a nonfatal</a:t>
            </a:r>
            <a:r>
              <a:rPr lang="en-US" baseline="0" dirty="0"/>
              <a:t> </a:t>
            </a:r>
            <a:r>
              <a:rPr lang="en-US" dirty="0"/>
              <a:t>food allergy emergency at</a:t>
            </a:r>
            <a:r>
              <a:rPr lang="en-US" baseline="0" dirty="0"/>
              <a:t> your school, there are several important steps you can take after the event to evaluate the school response. These include the following:</a:t>
            </a:r>
          </a:p>
          <a:p>
            <a:endParaRPr lang="en-US" dirty="0"/>
          </a:p>
          <a:p>
            <a:pPr marL="457200" lvl="1" indent="0">
              <a:buNone/>
            </a:pPr>
            <a:r>
              <a:rPr lang="en-US" dirty="0">
                <a:sym typeface="Wingdings"/>
              </a:rPr>
              <a:t>Call parent or guardian to follow up on student condition.</a:t>
            </a:r>
          </a:p>
          <a:p>
            <a:pPr marL="457200" lvl="1" indent="0">
              <a:buNone/>
            </a:pPr>
            <a:endParaRPr lang="en-US" dirty="0">
              <a:sym typeface="Wingdings"/>
            </a:endParaRPr>
          </a:p>
          <a:p>
            <a:pPr marL="457200" lvl="1" indent="0">
              <a:buNone/>
            </a:pPr>
            <a:r>
              <a:rPr lang="en-US" dirty="0">
                <a:sym typeface="Wingdings"/>
              </a:rPr>
              <a:t>Review anaphylactic or allergic episode with parent or guardian and student.</a:t>
            </a:r>
            <a:r>
              <a:rPr lang="en-US" baseline="0" dirty="0">
                <a:sym typeface="Wingdings"/>
              </a:rPr>
              <a:t> </a:t>
            </a:r>
            <a:r>
              <a:rPr lang="en-US" dirty="0">
                <a:sym typeface="Wingdings"/>
              </a:rPr>
              <a:t>This review</a:t>
            </a:r>
            <a:r>
              <a:rPr lang="en-US" baseline="0" dirty="0">
                <a:sym typeface="Wingdings"/>
              </a:rPr>
              <a:t> should include identifying the allergen and route of exposure and discussing the signs and</a:t>
            </a:r>
          </a:p>
          <a:p>
            <a:pPr marL="457200" lvl="1" indent="0">
              <a:buNone/>
            </a:pPr>
            <a:r>
              <a:rPr lang="en-US" baseline="0" dirty="0">
                <a:sym typeface="Wingdings"/>
              </a:rPr>
              <a:t>  symptoms with the parent or guardian. The actions that were taken should also be reviewed with a discussion of the positive and negative outcomes. Any needed revision to the care</a:t>
            </a:r>
          </a:p>
          <a:p>
            <a:pPr marL="457200" lvl="1" indent="0">
              <a:buNone/>
            </a:pPr>
            <a:r>
              <a:rPr lang="en-US" baseline="0" dirty="0">
                <a:sym typeface="Wingdings"/>
              </a:rPr>
              <a:t>  plan on the basis of the experience or outcome should also be discussed. </a:t>
            </a:r>
          </a:p>
          <a:p>
            <a:pPr marL="457200" lvl="1" indent="0">
              <a:buNone/>
            </a:pPr>
            <a:endParaRPr lang="en-US" dirty="0">
              <a:sym typeface="Wingdings"/>
            </a:endParaRPr>
          </a:p>
          <a:p>
            <a:pPr marL="457200" lvl="1" indent="0">
              <a:buNone/>
            </a:pPr>
            <a:r>
              <a:rPr lang="en-US" dirty="0">
                <a:sym typeface="Wingdings"/>
              </a:rPr>
              <a:t>Discuss family role with parent or guardian to improve outcomes.</a:t>
            </a:r>
          </a:p>
          <a:p>
            <a:pPr marL="457200" lvl="1" indent="0">
              <a:buNone/>
            </a:pPr>
            <a:endParaRPr lang="en-US" dirty="0">
              <a:sym typeface="Wingdings"/>
            </a:endParaRPr>
          </a:p>
          <a:p>
            <a:pPr marL="457200" lvl="1" indent="0">
              <a:buNone/>
            </a:pPr>
            <a:r>
              <a:rPr lang="en-US" dirty="0">
                <a:sym typeface="Wingdings"/>
              </a:rPr>
              <a:t>Discuss school and home concerns to improve prevention, response, and student outcomes.</a:t>
            </a:r>
          </a:p>
          <a:p>
            <a:pPr marL="457200" lvl="1" indent="0">
              <a:buNone/>
            </a:pPr>
            <a:endParaRPr lang="en-US" dirty="0">
              <a:sym typeface="Wingdings"/>
            </a:endParaRPr>
          </a:p>
          <a:p>
            <a:pPr marL="457200" lvl="1" indent="0">
              <a:buNone/>
            </a:pPr>
            <a:r>
              <a:rPr lang="en-US" dirty="0">
                <a:sym typeface="Wingdings"/>
              </a:rPr>
              <a:t>Ask parent or guardian to replace the epinephrine dose that was given, if needed.</a:t>
            </a:r>
          </a:p>
          <a:p>
            <a:pPr marL="457200" lvl="1" indent="0">
              <a:buNone/>
            </a:pPr>
            <a:endParaRPr lang="en-US" dirty="0">
              <a:sym typeface="Wingdings"/>
            </a:endParaRPr>
          </a:p>
          <a:p>
            <a:pPr marL="457200" lvl="1" indent="0">
              <a:buNone/>
            </a:pPr>
            <a:r>
              <a:rPr lang="en-US" dirty="0">
                <a:sym typeface="Wingdings"/>
              </a:rPr>
              <a:t>Ask parent or guardian to follow up with health care provider.  </a:t>
            </a: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15</a:t>
            </a:fld>
            <a:endParaRPr lang="en-US" dirty="0"/>
          </a:p>
        </p:txBody>
      </p:sp>
    </p:spTree>
    <p:extLst>
      <p:ext uri="{BB962C8B-B14F-4D97-AF65-F5344CB8AC3E}">
        <p14:creationId xmlns:p14="http://schemas.microsoft.com/office/powerpoint/2010/main" val="312204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As a school leader, you can take the lead to create</a:t>
            </a:r>
            <a:r>
              <a:rPr lang="en-US" baseline="0" dirty="0"/>
              <a:t> and maintain a healthy school environment for students with food allergies. </a:t>
            </a:r>
            <a:r>
              <a:rPr lang="en-US" dirty="0"/>
              <a:t>Establishing food allergy policies and practices</a:t>
            </a:r>
            <a:r>
              <a:rPr lang="en-US" baseline="0" dirty="0"/>
              <a:t> that address competitive foods, such as those available in vending machines or school stores, at fundraisers or athletic events, and during class parties, or after-school programs is another way that you can take the lead and help to create and maintain a healthy school environment for students with food allergies.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Educating students, parents, and families about food allergies can also help to ensure a safer school environment</a:t>
            </a:r>
            <a:endParaRPr lang="en-US" dirty="0"/>
          </a:p>
          <a:p>
            <a:endParaRPr lang="en-US" baseline="0" dirty="0"/>
          </a:p>
          <a:p>
            <a:r>
              <a:rPr lang="en-US" baseline="0" dirty="0"/>
              <a:t>Finally, school administrators can create a positive psychosocial climate that reduces bullying and social isolation and promotes acceptance and understanding of children with food allergies.  Administrators should reinforce the school’s rules as that prohibit discrimination and bullying as they relate to students with food allergies.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16</a:t>
            </a:fld>
            <a:endParaRPr lang="en-US"/>
          </a:p>
        </p:txBody>
      </p:sp>
    </p:spTree>
    <p:extLst>
      <p:ext uri="{BB962C8B-B14F-4D97-AF65-F5344CB8AC3E}">
        <p14:creationId xmlns:p14="http://schemas.microsoft.com/office/powerpoint/2010/main" val="2134774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171450" indent="-171450">
              <a:buFont typeface="Arial" panose="020B0604020202020204" pitchFamily="34" charset="0"/>
              <a:buChar char="•"/>
            </a:pPr>
            <a:r>
              <a:rPr lang="en-US" dirty="0"/>
              <a:t>There are several federal laws and regulations that address the responsibilities</a:t>
            </a:r>
            <a:r>
              <a:rPr lang="en-US" baseline="0" dirty="0"/>
              <a:t> of schools to help students manage food allergies that may constitute a disability under federal law and to ensure that children are not subject to discrimination on the basis of their disability. These include the statues of the Section 504 of the Rehabilitation Act of 1974 and the Americans with Disabilities Act of 1990 and the Individuals with Disabilities Education Act, or IDEA.  </a:t>
            </a:r>
          </a:p>
          <a:p>
            <a:pPr marL="171450" indent="-171450">
              <a:buFont typeface="Arial" panose="020B0604020202020204" pitchFamily="34" charset="0"/>
              <a:buChar char="•"/>
            </a:pPr>
            <a:endParaRPr lang="en-US" i="0" baseline="0" dirty="0">
              <a:latin typeface="+mn-lt"/>
              <a:cs typeface="Arial" pitchFamily="34" charset="0"/>
            </a:endParaRPr>
          </a:p>
          <a:p>
            <a:pPr marL="171450" indent="-171450">
              <a:buFont typeface="Arial" panose="020B0604020202020204" pitchFamily="34" charset="0"/>
              <a:buChar char="•"/>
            </a:pPr>
            <a:r>
              <a:rPr lang="en-US" i="0" baseline="0" dirty="0">
                <a:latin typeface="+mn-lt"/>
                <a:cs typeface="Arial" pitchFamily="34" charset="0"/>
              </a:rPr>
              <a:t>The Richard B. Russell National School Lunch Act also provides directions for schools to provide meal accommodations for students with disabilities.  </a:t>
            </a:r>
          </a:p>
          <a:p>
            <a:pPr marL="171450" indent="-171450">
              <a:buFont typeface="Arial" panose="020B0604020202020204" pitchFamily="34" charset="0"/>
              <a:buChar char="•"/>
            </a:pPr>
            <a:endParaRPr lang="en-US" i="0" baseline="0" dirty="0">
              <a:latin typeface="+mn-lt"/>
              <a:cs typeface="Arial" pitchFamily="34" charset="0"/>
            </a:endParaRPr>
          </a:p>
          <a:p>
            <a:pPr marL="171450" indent="-171450">
              <a:buFont typeface="Arial" panose="020B0604020202020204" pitchFamily="34" charset="0"/>
              <a:buChar char="•"/>
            </a:pPr>
            <a:r>
              <a:rPr lang="en-US" i="0" baseline="0" dirty="0">
                <a:latin typeface="+mn-lt"/>
                <a:cs typeface="Arial" pitchFamily="34" charset="0"/>
              </a:rPr>
              <a:t>FERPA, or the Family Educational Rights and Privacy Act of 1974, protects the confidentiality of student information.  </a:t>
            </a:r>
          </a:p>
          <a:p>
            <a:pPr marL="171450" indent="-171450">
              <a:buFont typeface="Arial" panose="020B0604020202020204" pitchFamily="34" charset="0"/>
              <a:buChar char="•"/>
            </a:pPr>
            <a:endParaRPr lang="en-US" i="0" baseline="0" dirty="0">
              <a:latin typeface="+mn-lt"/>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CDC’s </a:t>
            </a:r>
            <a:r>
              <a:rPr lang="en-US" i="1" baseline="0" dirty="0">
                <a:latin typeface="+mn-lt"/>
                <a:cs typeface="Arial" pitchFamily="34" charset="0"/>
              </a:rPr>
              <a:t>Voluntary Guidelines for Managing Food Allergies in Schools and Early Care and Education Programs </a:t>
            </a:r>
            <a:r>
              <a:rPr lang="en-US" i="0" baseline="0" dirty="0">
                <a:latin typeface="+mn-lt"/>
                <a:cs typeface="Arial" pitchFamily="34" charset="0"/>
              </a:rPr>
              <a:t> provides more detailed information and links to guidance related to these federal laws and can serve as a good resource if you need more information to understand your legal responsibilities.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17</a:t>
            </a:fld>
            <a:endParaRPr lang="en-US"/>
          </a:p>
        </p:txBody>
      </p:sp>
    </p:spTree>
    <p:extLst>
      <p:ext uri="{BB962C8B-B14F-4D97-AF65-F5344CB8AC3E}">
        <p14:creationId xmlns:p14="http://schemas.microsoft.com/office/powerpoint/2010/main" val="294785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Take a moment to ask participants to share any </a:t>
            </a:r>
            <a:r>
              <a:rPr lang="en-US" i="1" baseline="0" dirty="0"/>
              <a:t>questions that were not addressed during the presentation and answer these questions. You can also ask participants to turn to the person next to them and name one action that they will take in the near future to help better manage students with food allergies at school.    </a:t>
            </a:r>
            <a:endParaRPr lang="en-US" sz="1200" b="1"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18</a:t>
            </a:fld>
            <a:endParaRPr lang="en-US" dirty="0"/>
          </a:p>
        </p:txBody>
      </p:sp>
    </p:spTree>
    <p:extLst>
      <p:ext uri="{BB962C8B-B14F-4D97-AF65-F5344CB8AC3E}">
        <p14:creationId xmlns:p14="http://schemas.microsoft.com/office/powerpoint/2010/main" val="407061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19</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a:defRPr/>
            </a:pPr>
            <a:r>
              <a:rPr lang="en-US" dirty="0">
                <a:latin typeface="+mn-lt"/>
                <a:cs typeface="Arial" pitchFamily="34" charset="0"/>
              </a:rPr>
              <a:t>The purpose of this presentation is to explain the role of school administrators</a:t>
            </a:r>
            <a:r>
              <a:rPr lang="en-US" baseline="0" dirty="0">
                <a:latin typeface="+mn-lt"/>
                <a:cs typeface="Arial" pitchFamily="34" charset="0"/>
              </a:rPr>
              <a:t> in supporting the implementation of practices and policies to effectively manage food allergies in schools. In addition, the purpose is to share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After this presentation, school administrators will be able to do the following:</a:t>
            </a: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actions administrators can take to support the management of food allergies in schools.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two resources that can be used to support the development of healthy and safe schools for students with food allergies. </a:t>
            </a:r>
          </a:p>
          <a:p>
            <a:pPr marL="0" indent="0">
              <a:buFont typeface="Arial" panose="020B0604020202020204" pitchFamily="34" charset="0"/>
              <a:buNone/>
              <a:defRPr/>
            </a:pPr>
            <a:endParaRPr lang="en-US" dirty="0">
              <a:latin typeface="+mn-lt"/>
              <a:cs typeface="Arial" pitchFamily="34" charset="0"/>
            </a:endParaRPr>
          </a:p>
          <a:p>
            <a:pPr marL="0" indent="0">
              <a:buFont typeface="Arial" panose="020B0604020202020204" pitchFamily="34" charset="0"/>
              <a:buNone/>
              <a:defRPr/>
            </a:pPr>
            <a:r>
              <a:rPr lang="en-US" dirty="0">
                <a:latin typeface="+mn-lt"/>
                <a:cs typeface="Arial" pitchFamily="34" charset="0"/>
              </a:rPr>
              <a:t>Before we review action steps for school administrators,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315873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Managing food allergies can be accomplished through a partnership between families, health care providers, and schools. As a school administrator, you provide the leadership necessary to ensure that comprehensive plans are in place for protecting students with food allergies and for responding to food allergy emergencies. This presentation will give you the information you need to lead your school’s food allergy management response.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89461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Food</a:t>
            </a:r>
            <a:r>
              <a:rPr lang="en-US" baseline="0" dirty="0"/>
              <a:t> allergies are a growing concern for health and education officials alike. Food allergies affect approximately 8% of school-aged children. For reasons that are not completely understood, the incidence of food allergies is also increasing. </a:t>
            </a:r>
            <a:r>
              <a:rPr lang="en-US" baseline="30000" dirty="0"/>
              <a:t>1,2  </a:t>
            </a:r>
          </a:p>
          <a:p>
            <a:endParaRPr lang="en-US" baseline="30000" dirty="0"/>
          </a:p>
          <a:p>
            <a:r>
              <a:rPr lang="en-US" sz="1200" baseline="0" dirty="0"/>
              <a:t>Another alarming statistic is that 1 of 5 students (20%) with food allergies will have a reaction while at school and up to 25% of students who have a severe and potentially life threatening reaction at school have no previous known food allergy.</a:t>
            </a:r>
            <a:r>
              <a:rPr lang="en-US" sz="1200" baseline="30000" dirty="0"/>
              <a:t>3,4</a:t>
            </a:r>
            <a:endParaRPr lang="en-US" sz="1200" baseline="0" dirty="0"/>
          </a:p>
          <a:p>
            <a:endParaRPr lang="en-US"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4899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Understanding</a:t>
            </a:r>
            <a:r>
              <a:rPr lang="en-US" baseline="0" dirty="0"/>
              <a:t> the nature of food allergies is the first step to being able to effectively manage food allergies in schools.  </a:t>
            </a:r>
          </a:p>
          <a:p>
            <a:endParaRPr lang="en-US" baseline="0" dirty="0"/>
          </a:p>
          <a:p>
            <a:r>
              <a:rPr lang="en-US" baseline="0" dirty="0"/>
              <a:t>A food allergy is an adverse immune system response that occurs soon after exposure to a certain food. There are more than 170 different foods which can cause food allergies, but most food allergies are caused by milk, eggs, fish, shellfish, wheat, soy, peanuts, and tree nuts. </a:t>
            </a:r>
          </a:p>
          <a:p>
            <a:endParaRPr lang="en-US" baseline="0" dirty="0"/>
          </a:p>
          <a:p>
            <a:r>
              <a:rPr lang="en-US" baseline="0" dirty="0"/>
              <a:t>Food allergy reactions can range from mild to very severe and the severity of reactions is difficult to predict. This immune response can include and affect the respiratory system, gastrointestinal tract, skin or cardiovascular system. Symptoms can include swollen lips, tongue, or eyes; itchiness, rash, or hives; nausea, vomiting, or loss of consciousness; and mood change or confusion.  </a:t>
            </a:r>
          </a:p>
          <a:p>
            <a:endParaRPr lang="en-US" baseline="0" dirty="0"/>
          </a:p>
          <a:p>
            <a:r>
              <a:rPr lang="en-US" dirty="0"/>
              <a:t>Anaphylaxis</a:t>
            </a:r>
            <a:r>
              <a:rPr lang="en-US" baseline="0" dirty="0"/>
              <a:t> is best described as a severe allergic reaction that is rapid in onset and may cause death. 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a:t>1</a:t>
            </a:r>
            <a:r>
              <a:rPr lang="en-US" baseline="0" dirty="0"/>
              <a:t>  Therefore, all children with known or suspected ingestion of a food allergen and the appearance of symptoms consistent with an allergic reaction must be closely monitored and possibly treated for early signs of anaphylaxis. </a:t>
            </a:r>
          </a:p>
          <a:p>
            <a:endParaRPr lang="en-US" baseline="0" dirty="0"/>
          </a:p>
          <a:p>
            <a:r>
              <a:rPr lang="en-US" baseline="0" dirty="0"/>
              <a:t>There is no treatment to prevent food allergy reactions. Strict avoidance of the food allergen is the only way to prevent a reaction. Since avoidance is not always possible, school staff must be prepared to deal with allergic reactions, including anaphylaxis. The recommended first line treatment for anaphylaxis is the prompt use of epinephrine. Epinephrine is typically given by an auto-injector, which is a spring loaded syringe used to deliver a measured dose of epinephrine. Epinephrine auto-injectors are designed so that they can be administered by nonmedical personnel.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13195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r>
              <a:rPr lang="en-US" b="0" dirty="0"/>
              <a:t>If</a:t>
            </a:r>
            <a:r>
              <a:rPr lang="en-US" b="0" baseline="0" dirty="0"/>
              <a:t> you suspect anaphylaxis, do the following:</a:t>
            </a:r>
          </a:p>
          <a:p>
            <a:endParaRPr lang="en-US" b="0" baseline="0" dirty="0"/>
          </a:p>
          <a:p>
            <a:pPr marL="228600" indent="-228600">
              <a:buAutoNum type="arabicPeriod"/>
            </a:pPr>
            <a:r>
              <a:rPr lang="en-US" b="0" baseline="0" dirty="0"/>
              <a:t>Activate the student’s food allergy emergency plan.</a:t>
            </a:r>
          </a:p>
          <a:p>
            <a:pPr marL="228600" indent="-228600">
              <a:buAutoNum type="arabicPeriod"/>
            </a:pPr>
            <a:r>
              <a:rPr lang="en-US" b="0" baseline="0" dirty="0"/>
              <a:t>Be ready to administer an epinephrine auto-injector if you are delegated and trained to do so.</a:t>
            </a:r>
          </a:p>
          <a:p>
            <a:pPr marL="228600" indent="-228600">
              <a:buAutoNum type="arabicPeriod"/>
            </a:pPr>
            <a:r>
              <a:rPr lang="en-US" b="0" baseline="0" dirty="0"/>
              <a:t>Call 911 or the emergency medical system immediately. All students with anaphylaxis must be monitored closely and evaluated as soon as possible in an emergency care setting.</a:t>
            </a:r>
            <a:endParaRPr lang="en-US" b="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247933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aseline="0" dirty="0"/>
          </a:p>
          <a:p>
            <a:r>
              <a:rPr lang="en-US" baseline="0" dirty="0"/>
              <a:t>The importance of seeking emergency care as soon as possible must be emphasized. 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a:t>6</a:t>
            </a:r>
          </a:p>
          <a:p>
            <a:endParaRPr lang="en-US" baseline="3000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56662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a:t>
            </a:r>
            <a:r>
              <a:rPr lang="en-US" i="1" baseline="0" dirty="0"/>
              <a:t> a good time to</a:t>
            </a:r>
            <a:r>
              <a:rPr lang="en-US" i="1" dirty="0"/>
              <a:t> ask participants</a:t>
            </a:r>
            <a:r>
              <a:rPr lang="en-US" i="1" baseline="0" dirty="0"/>
              <a:t> if they are aware of a food allergy plan in their school or school district, and if they know where to locate this plan. Depending on their responses, you could charge them with becoming familiar with the contents of the existing plan, or be instrumental in coordinating the development of a Food Allergy Management and Prevention Plan for their schools. </a:t>
            </a:r>
            <a:endParaRPr lang="en-US" dirty="0"/>
          </a:p>
          <a:p>
            <a:endParaRPr lang="en-US" dirty="0"/>
          </a:p>
          <a:p>
            <a:r>
              <a:rPr lang="en-US" dirty="0"/>
              <a:t>School principals and assistant principals are</a:t>
            </a:r>
            <a:r>
              <a:rPr lang="en-US" baseline="0" dirty="0"/>
              <a:t> in key positions to lead their school in planning for the management of food allergies. Your leadership can ensure that your school is prepared to manage food allergies and food allergy emergencies. Some of the key action steps include the following:</a:t>
            </a:r>
          </a:p>
          <a:p>
            <a:pPr marL="0" indent="0">
              <a:buNone/>
            </a:pPr>
            <a:endParaRPr lang="en-US" baseline="0" dirty="0"/>
          </a:p>
          <a:p>
            <a:pPr marL="171450" indent="-171450">
              <a:buFont typeface="Arial" panose="020B0604020202020204" pitchFamily="34" charset="0"/>
              <a:buChar char="•"/>
            </a:pPr>
            <a:r>
              <a:rPr lang="en-US" baseline="0" dirty="0"/>
              <a:t>Coordinate the planning and implementation of your school’s food allergy plan, also sometimes referred to as the food allergy management and prevention plan or FAMPP.  This plan is needed to manage and monitor students with food allergies on a daily basis, whether they are at school or at school-sponsored events.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should identify a qualified team leader to take responsibility for development and implementation of your school plan in coordination with you and a team of school staff chosen for this work. Often this team leader is the school nurse or other district health official. Your school plan should include developing procedures for identifying children with food allergies and creating individual food allergy emergency plans for these students</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2347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indent="0">
              <a:buNone/>
            </a:pPr>
            <a:endParaRPr lang="en-US" baseline="0" dirty="0"/>
          </a:p>
          <a:p>
            <a:pPr marL="0" indent="0">
              <a:buNone/>
            </a:pPr>
            <a:r>
              <a:rPr lang="en-US" baseline="0" dirty="0"/>
              <a:t>Your school’s food allergy plan should address the following five priorities:</a:t>
            </a:r>
          </a:p>
          <a:p>
            <a:pPr marL="0" indent="0">
              <a:buNone/>
            </a:pPr>
            <a:r>
              <a:rPr lang="en-US" baseline="0" dirty="0"/>
              <a:t> </a:t>
            </a:r>
          </a:p>
          <a:p>
            <a:pPr marL="228600" indent="-228600">
              <a:buAutoNum type="arabicPeriod"/>
            </a:pPr>
            <a:r>
              <a:rPr lang="en-US" baseline="0" dirty="0"/>
              <a:t>Ensure the daily management of food allergies for individual children.</a:t>
            </a:r>
          </a:p>
          <a:p>
            <a:pPr marL="228600" indent="-228600">
              <a:buAutoNum type="arabicPeriod"/>
            </a:pPr>
            <a:r>
              <a:rPr lang="en-US" baseline="0" dirty="0"/>
              <a:t>Prepare for food allergy emergencies.</a:t>
            </a:r>
          </a:p>
          <a:p>
            <a:pPr marL="228600" indent="-228600">
              <a:buAutoNum type="arabicPeriod"/>
            </a:pPr>
            <a:r>
              <a:rPr lang="en-US" baseline="0" dirty="0"/>
              <a:t>Provide professional development on food allergies for staff members.</a:t>
            </a:r>
          </a:p>
          <a:p>
            <a:pPr marL="228600" indent="-228600">
              <a:buAutoNum type="arabicPeriod"/>
            </a:pPr>
            <a:r>
              <a:rPr lang="en-US" baseline="0" dirty="0"/>
              <a:t>Educate all students and their families about food allergies.</a:t>
            </a:r>
          </a:p>
          <a:p>
            <a:pPr marL="228600" indent="-228600">
              <a:buAutoNum type="arabicPeriod"/>
            </a:pPr>
            <a:r>
              <a:rPr lang="en-US" baseline="0" dirty="0"/>
              <a:t>Create and maintain a healthy and safe educational environment.</a:t>
            </a:r>
          </a:p>
          <a:p>
            <a:pPr marL="0" indent="0">
              <a:buNone/>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428192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085571"/>
              </a:gs>
              <a:gs pos="0">
                <a:srgbClr val="009F62"/>
              </a:gs>
              <a:gs pos="100000">
                <a:srgbClr val="081A3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a:solidFill>
                  <a:srgbClr val="08737C"/>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08737C"/>
              </a:buClr>
              <a:buSzPct val="75000"/>
              <a:buFont typeface="Wingdings 3" panose="05040102010807070707" pitchFamily="18" charset="2"/>
              <a:buChar char=""/>
              <a:defRPr sz="2800">
                <a:solidFill>
                  <a:srgbClr val="000000"/>
                </a:solidFill>
              </a:defRPr>
            </a:lvl1pPr>
            <a:lvl2pPr marL="742950" indent="-285750">
              <a:buClr>
                <a:schemeClr val="accent1"/>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Lst>
  <p:hf hdr="0" ftr="0" dt="0"/>
  <p:txStyles>
    <p:titleStyle>
      <a:lvl1pPr algn="l" defTabSz="914400" rtl="0" eaLnBrk="1" latinLnBrk="0" hangingPunct="1">
        <a:spcBef>
          <a:spcPct val="0"/>
        </a:spcBef>
        <a:buNone/>
        <a:defRPr sz="4000" b="0" kern="1200" cap="all" baseline="0">
          <a:solidFill>
            <a:srgbClr val="08737C"/>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ealthyschools/foodallergi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asn.org/nasn/nasn-resources/practice-topics/allergies-anaphylaxis" TargetMode="External"/><Relationship Id="rId4" Type="http://schemas.openxmlformats.org/officeDocument/2006/relationships/hyperlink" Target="https://www.foodallergy.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students with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3150" t="5798" r="2362" b="16615"/>
          <a:stretch/>
        </p:blipFill>
        <p:spPr>
          <a:xfrm>
            <a:off x="0" y="1752599"/>
            <a:ext cx="9144000" cy="5080635"/>
          </a:xfrm>
          <a:prstGeom prst="rect">
            <a:avLst/>
          </a:prstGeom>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r>
              <a:rPr lang="en-US" sz="2800" b="1" dirty="0"/>
              <a:t>Managing Food Allergies in Schools </a:t>
            </a:r>
            <a:r>
              <a:rPr lang="en-US" sz="2800" dirty="0">
                <a:latin typeface="+mj-lt"/>
              </a:rPr>
              <a:t>the Role of School Administrators</a:t>
            </a:r>
            <a:endParaRPr lang="en-US" sz="3600" dirty="0">
              <a:latin typeface="+mj-lt"/>
            </a:endParaRP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1"/>
            <a:ext cx="8229600" cy="930276"/>
          </a:xfrm>
        </p:spPr>
        <p:txBody>
          <a:bodyPr/>
          <a:lstStyle/>
          <a:p>
            <a:pPr marL="0" indent="0">
              <a:buNone/>
            </a:pPr>
            <a:r>
              <a:rPr lang="en-US" sz="3200" b="1" dirty="0">
                <a:solidFill>
                  <a:srgbClr val="08737C"/>
                </a:solidFill>
              </a:rPr>
              <a:t>Support professional development on</a:t>
            </a:r>
            <a:br>
              <a:rPr lang="en-US" sz="3200" b="1" dirty="0">
                <a:solidFill>
                  <a:srgbClr val="08737C"/>
                </a:solidFill>
              </a:rPr>
            </a:br>
            <a:r>
              <a:rPr lang="en-US" sz="3200" b="1" dirty="0">
                <a:solidFill>
                  <a:srgbClr val="08737C"/>
                </a:solidFill>
              </a:rPr>
              <a:t>food allergies for school staff:</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90800"/>
            <a:ext cx="3495675" cy="2330450"/>
          </a:xfrm>
          <a:prstGeom prst="rect">
            <a:avLst/>
          </a:prstGeom>
          <a:ln>
            <a:noFill/>
          </a:ln>
        </p:spPr>
      </p:pic>
      <p:cxnSp>
        <p:nvCxnSpPr>
          <p:cNvPr id="14" name="Straight Connector 13">
            <a:extLst>
              <a:ext uri="{FF2B5EF4-FFF2-40B4-BE49-F238E27FC236}">
                <a16:creationId xmlns:a16="http://schemas.microsoft.com/office/drawing/2014/main" id="{02089842-6821-4BC5-9BD5-9E92CA6DF834}"/>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D15990-E84E-4484-BD7C-A8AE9D5E0F91}"/>
              </a:ext>
            </a:extLst>
          </p:cNvPr>
          <p:cNvSpPr/>
          <p:nvPr/>
        </p:nvSpPr>
        <p:spPr>
          <a:xfrm>
            <a:off x="4114800" y="2484440"/>
            <a:ext cx="4419600" cy="3933384"/>
          </a:xfrm>
          <a:prstGeom prst="rect">
            <a:avLst/>
          </a:prstGeom>
        </p:spPr>
        <p:txBody>
          <a:bodyPr wrap="square">
            <a:spAutoFit/>
          </a:bodyPr>
          <a:lstStyle/>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Provide training for all school staff.</a:t>
            </a:r>
          </a:p>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Ensure staff understands the school’s legal responsibilities under federal law.</a:t>
            </a:r>
          </a:p>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Communicate district policies and school’s plan to all school staff, volunteers and families.</a:t>
            </a:r>
          </a:p>
        </p:txBody>
      </p:sp>
      <p:pic>
        <p:nvPicPr>
          <p:cNvPr id="10" name="Picture 9">
            <a:extLst>
              <a:ext uri="{FF2B5EF4-FFF2-40B4-BE49-F238E27FC236}">
                <a16:creationId xmlns:a16="http://schemas.microsoft.com/office/drawing/2014/main" id="{4DFBC4A8-E58D-4663-9E18-D3014639DF29}"/>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138043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572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6C599CC1-BB98-4EE3-A1BC-B82FCC16CD47}"/>
              </a:ext>
            </a:extLst>
          </p:cNvPr>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p:txBody>
          <a:bodyPr>
            <a:noAutofit/>
          </a:bodyPr>
          <a:lstStyle/>
          <a:p>
            <a:pPr marL="0" indent="0">
              <a:spcBef>
                <a:spcPts val="0"/>
              </a:spcBef>
              <a:spcAft>
                <a:spcPts val="1200"/>
              </a:spcAft>
              <a:buNone/>
            </a:pPr>
            <a:r>
              <a:rPr lang="en-US" sz="3200" b="1" dirty="0">
                <a:solidFill>
                  <a:srgbClr val="08737C"/>
                </a:solidFill>
              </a:rPr>
              <a:t>Oversee the daily management of food</a:t>
            </a:r>
            <a:br>
              <a:rPr lang="en-US" sz="3200" b="1" dirty="0">
                <a:solidFill>
                  <a:srgbClr val="08737C"/>
                </a:solidFill>
              </a:rPr>
            </a:br>
            <a:r>
              <a:rPr lang="en-US" sz="3200" b="1" dirty="0">
                <a:solidFill>
                  <a:srgbClr val="08737C"/>
                </a:solidFill>
              </a:rPr>
              <a:t>allergies for students</a:t>
            </a:r>
          </a:p>
          <a:p>
            <a:pPr>
              <a:spcBef>
                <a:spcPts val="0"/>
              </a:spcBef>
              <a:spcAft>
                <a:spcPts val="1200"/>
              </a:spcAft>
            </a:pPr>
            <a:r>
              <a:rPr lang="en-US" dirty="0"/>
              <a:t>Ensure implementation of district food allergy policies, school Food Allergy Management and Prevention Plan, and student emergency care plans.</a:t>
            </a:r>
          </a:p>
          <a:p>
            <a:pPr>
              <a:spcBef>
                <a:spcPts val="0"/>
              </a:spcBef>
              <a:spcAft>
                <a:spcPts val="1200"/>
              </a:spcAft>
            </a:pPr>
            <a:r>
              <a:rPr lang="en-US" dirty="0"/>
              <a:t>Arrange appropriate accommodations for students with 504 and IDEA eligible services.</a:t>
            </a:r>
          </a:p>
          <a:p>
            <a:pPr>
              <a:spcBef>
                <a:spcPts val="0"/>
              </a:spcBef>
              <a:spcAft>
                <a:spcPts val="1200"/>
              </a:spcAft>
            </a:pPr>
            <a:r>
              <a:rPr lang="en-US" dirty="0"/>
              <a:t>Ensure exchange of information occurs on a need to know basis in accordance with FERPA and other confidentiality laws.</a:t>
            </a:r>
          </a:p>
          <a:p>
            <a:pPr lvl="1">
              <a:spcBef>
                <a:spcPts val="0"/>
              </a:spcBef>
              <a:spcAft>
                <a:spcPts val="1200"/>
              </a:spcAft>
            </a:pPr>
            <a:endParaRPr lang="en-US" sz="2600" dirty="0"/>
          </a:p>
        </p:txBody>
      </p:sp>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cxnSp>
        <p:nvCxnSpPr>
          <p:cNvPr id="8" name="Straight Connector 7">
            <a:extLst>
              <a:ext uri="{FF2B5EF4-FFF2-40B4-BE49-F238E27FC236}">
                <a16:creationId xmlns:a16="http://schemas.microsoft.com/office/drawing/2014/main" id="{E200A5E3-CB37-4884-A25E-41300851A4DF}"/>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04B6F3F-C005-4C1C-86B6-FC4091F5E91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316363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825023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8CCF2716-EF35-4AC7-9ED3-AAE27BF552FF}"/>
              </a:ext>
            </a:extLst>
          </p:cNvPr>
          <p:cNvSpPr>
            <a:spLocks noGrp="1"/>
          </p:cNvSpPr>
          <p:nvPr>
            <p:ph type="title"/>
          </p:nvPr>
        </p:nvSpPr>
        <p:spPr/>
        <p:txBody>
          <a:bodyPr/>
          <a:lstStyle/>
          <a:p>
            <a:r>
              <a:rPr lang="en-US" dirty="0"/>
              <a:t>What can you do?</a:t>
            </a:r>
          </a:p>
        </p:txBody>
      </p:sp>
      <p:sp>
        <p:nvSpPr>
          <p:cNvPr id="15" name="Content Placeholder 14">
            <a:extLst>
              <a:ext uri="{FF2B5EF4-FFF2-40B4-BE49-F238E27FC236}">
                <a16:creationId xmlns:a16="http://schemas.microsoft.com/office/drawing/2014/main" id="{ED2EC1B9-57F6-4AD4-B680-A0A2B2AE4AD0}"/>
              </a:ext>
            </a:extLst>
          </p:cNvPr>
          <p:cNvSpPr>
            <a:spLocks noGrp="1"/>
          </p:cNvSpPr>
          <p:nvPr>
            <p:ph idx="1"/>
          </p:nvPr>
        </p:nvSpPr>
        <p:spPr>
          <a:xfrm>
            <a:off x="3886200" y="1798637"/>
            <a:ext cx="5029200" cy="4525963"/>
          </a:xfrm>
        </p:spPr>
        <p:txBody>
          <a:bodyPr/>
          <a:lstStyle/>
          <a:p>
            <a:r>
              <a:rPr lang="en-US" dirty="0"/>
              <a:t>Support practices that protect and promote the health of students with food allergies across the school environment.</a:t>
            </a:r>
          </a:p>
          <a:p>
            <a:r>
              <a:rPr lang="en-US" dirty="0"/>
              <a:t>Ensure that students with food allergies have an equal opportunity to participate in all school activities and events.</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12</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72" r="13483"/>
          <a:stretch/>
        </p:blipFill>
        <p:spPr>
          <a:xfrm>
            <a:off x="609600" y="1986348"/>
            <a:ext cx="2962471" cy="3083742"/>
          </a:xfrm>
          <a:prstGeom prst="rect">
            <a:avLst/>
          </a:prstGeom>
          <a:ln>
            <a:noFill/>
          </a:ln>
        </p:spPr>
      </p:pic>
      <p:cxnSp>
        <p:nvCxnSpPr>
          <p:cNvPr id="19" name="Straight Connector 18">
            <a:extLst>
              <a:ext uri="{FF2B5EF4-FFF2-40B4-BE49-F238E27FC236}">
                <a16:creationId xmlns:a16="http://schemas.microsoft.com/office/drawing/2014/main" id="{199DA974-0093-4794-BCCF-EAE7CAD8FB30}"/>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39C10AC-9974-4198-9E37-81D912392D4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95476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457200"/>
            <a:ext cx="807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41B863EB-526D-4F42-B740-230685AC03E2}"/>
              </a:ext>
            </a:extLst>
          </p:cNvPr>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8229600" cy="960439"/>
          </a:xfrm>
        </p:spPr>
        <p:txBody>
          <a:bodyPr/>
          <a:lstStyle/>
          <a:p>
            <a:pPr marL="0" indent="0">
              <a:buNone/>
            </a:pPr>
            <a:r>
              <a:rPr lang="en-US" sz="3200" b="1" dirty="0">
                <a:solidFill>
                  <a:srgbClr val="08737C"/>
                </a:solidFill>
              </a:rPr>
              <a:t>Prepare your school to be ready to respond to food allergy emergencies: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13</a:t>
            </a:fld>
            <a:endParaRPr lang="en-US"/>
          </a:p>
        </p:txBody>
      </p:sp>
      <p:pic>
        <p:nvPicPr>
          <p:cNvPr id="6" name="Picture 5" descr="Photo of basketball coach and player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400" y="2667001"/>
            <a:ext cx="3320839" cy="2209800"/>
          </a:xfrm>
          <a:prstGeom prst="rect">
            <a:avLst/>
          </a:prstGeom>
        </p:spPr>
      </p:pic>
      <p:cxnSp>
        <p:nvCxnSpPr>
          <p:cNvPr id="10" name="Straight Connector 9">
            <a:extLst>
              <a:ext uri="{FF2B5EF4-FFF2-40B4-BE49-F238E27FC236}">
                <a16:creationId xmlns:a16="http://schemas.microsoft.com/office/drawing/2014/main" id="{8A1C8B3C-ED2A-48F5-93F8-C80D1101BF3A}"/>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DEC4DAB-F95D-4E9C-912C-E8E5C2F3FF7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
        <p:nvSpPr>
          <p:cNvPr id="17" name="Rectangle 16">
            <a:extLst>
              <a:ext uri="{FF2B5EF4-FFF2-40B4-BE49-F238E27FC236}">
                <a16:creationId xmlns:a16="http://schemas.microsoft.com/office/drawing/2014/main" id="{50201A47-79CB-491A-AF8E-9386E080E20C}"/>
              </a:ext>
            </a:extLst>
          </p:cNvPr>
          <p:cNvSpPr/>
          <p:nvPr/>
        </p:nvSpPr>
        <p:spPr>
          <a:xfrm>
            <a:off x="4038600" y="1979061"/>
            <a:ext cx="4572000" cy="4438138"/>
          </a:xfrm>
          <a:prstGeom prst="rect">
            <a:avLst/>
          </a:prstGeom>
        </p:spPr>
        <p:txBody>
          <a:bodyPr>
            <a:spAutoFit/>
          </a:bodyPr>
          <a:lstStyle/>
          <a:p>
            <a:pPr marL="342900" lvl="0" indent="-342900">
              <a:spcBef>
                <a:spcPct val="20000"/>
              </a:spcBef>
              <a:buClr>
                <a:srgbClr val="08737C"/>
              </a:buClr>
              <a:buSzPct val="75000"/>
              <a:buFont typeface="Wingdings 3" panose="05040102010807070707" pitchFamily="18" charset="2"/>
              <a:buChar char=""/>
            </a:pPr>
            <a:endParaRPr lang="en-US" sz="2800" dirty="0">
              <a:solidFill>
                <a:srgbClr val="000000"/>
              </a:solidFill>
            </a:endParaRPr>
          </a:p>
          <a:p>
            <a:pPr marL="742950" lvl="1" indent="-285750">
              <a:spcBef>
                <a:spcPct val="20000"/>
              </a:spcBef>
              <a:buClr>
                <a:srgbClr val="4F81BD"/>
              </a:buClr>
              <a:buSzPct val="70000"/>
              <a:buFont typeface="Arial" panose="020B0604020202020204" pitchFamily="34" charset="0"/>
              <a:buChar char="•"/>
            </a:pPr>
            <a:r>
              <a:rPr lang="en-US" sz="2400" dirty="0">
                <a:solidFill>
                  <a:srgbClr val="000000"/>
                </a:solidFill>
              </a:rPr>
              <a:t>Ensure that responding to food allergy emergencies is a part of your school’s emergency plan.</a:t>
            </a:r>
          </a:p>
          <a:p>
            <a:pPr marL="742950" lvl="1" indent="-285750">
              <a:spcBef>
                <a:spcPct val="20000"/>
              </a:spcBef>
              <a:buClr>
                <a:srgbClr val="4F81BD"/>
              </a:buClr>
              <a:buSzPct val="70000"/>
              <a:buFont typeface="Arial" panose="020B0604020202020204" pitchFamily="34" charset="0"/>
              <a:buChar char="•"/>
            </a:pPr>
            <a:r>
              <a:rPr lang="en-US" sz="2400" dirty="0">
                <a:solidFill>
                  <a:srgbClr val="000000"/>
                </a:solidFill>
              </a:rPr>
              <a:t>Set up an easy-to-use communication system for staff who may need to respond to food allergy reactions and emergencies.</a:t>
            </a:r>
          </a:p>
          <a:p>
            <a:pPr marL="742950" lvl="1" indent="-285750">
              <a:spcBef>
                <a:spcPct val="20000"/>
              </a:spcBef>
              <a:buClr>
                <a:srgbClr val="4F81BD"/>
              </a:buClr>
              <a:buSzPct val="70000"/>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168641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47134"/>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DB809A6F-694B-419B-B07B-72FAECB12576}"/>
              </a:ext>
            </a:extLst>
          </p:cNvPr>
          <p:cNvSpPr>
            <a:spLocks noGrp="1"/>
          </p:cNvSpPr>
          <p:nvPr>
            <p:ph type="title"/>
          </p:nvPr>
        </p:nvSpPr>
        <p:spPr/>
        <p:txBody>
          <a:bodyPr/>
          <a:lstStyle/>
          <a:p>
            <a:r>
              <a:rPr lang="en-US" dirty="0"/>
              <a:t>What can you do?</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14</a:t>
            </a:fld>
            <a:endParaRPr lang="en-US"/>
          </a:p>
        </p:txBody>
      </p:sp>
      <p:sp>
        <p:nvSpPr>
          <p:cNvPr id="11" name="Content Placeholder 10">
            <a:extLst>
              <a:ext uri="{FF2B5EF4-FFF2-40B4-BE49-F238E27FC236}">
                <a16:creationId xmlns:a16="http://schemas.microsoft.com/office/drawing/2014/main" id="{D89123CC-116F-4826-9190-98D91B1E868E}"/>
              </a:ext>
            </a:extLst>
          </p:cNvPr>
          <p:cNvSpPr>
            <a:spLocks noGrp="1"/>
          </p:cNvSpPr>
          <p:nvPr>
            <p:ph idx="1"/>
          </p:nvPr>
        </p:nvSpPr>
        <p:spPr>
          <a:xfrm>
            <a:off x="457200" y="1447800"/>
            <a:ext cx="8001000" cy="4525963"/>
          </a:xfrm>
        </p:spPr>
        <p:txBody>
          <a:bodyPr/>
          <a:lstStyle/>
          <a:p>
            <a:pPr marL="0" indent="0">
              <a:buNone/>
            </a:pPr>
            <a:r>
              <a:rPr lang="en-US" sz="3200" b="1" dirty="0">
                <a:solidFill>
                  <a:srgbClr val="C00000"/>
                </a:solidFill>
              </a:rPr>
              <a:t>COMMUNICATE</a:t>
            </a:r>
            <a:r>
              <a:rPr lang="en-US" dirty="0"/>
              <a:t> food allergy management and policies to parents and families.</a:t>
            </a:r>
          </a:p>
          <a:p>
            <a:pPr marL="0" indent="0">
              <a:buNone/>
            </a:pPr>
            <a:r>
              <a:rPr lang="en-US" sz="3200" b="1" dirty="0">
                <a:solidFill>
                  <a:srgbClr val="C00000"/>
                </a:solidFill>
              </a:rPr>
              <a:t>ENSURE</a:t>
            </a:r>
            <a:r>
              <a:rPr lang="en-US" dirty="0"/>
              <a:t> that staff who are trained and delegated to administer epinephrine auto-injectors can get to them quickly and easily.</a:t>
            </a:r>
          </a:p>
          <a:p>
            <a:pPr marL="0" indent="0">
              <a:buNone/>
            </a:pPr>
            <a:r>
              <a:rPr lang="en-US" sz="3200" b="1" dirty="0">
                <a:solidFill>
                  <a:srgbClr val="C00000"/>
                </a:solidFill>
              </a:rPr>
              <a:t>PLAN</a:t>
            </a:r>
            <a:r>
              <a:rPr lang="en-US" dirty="0"/>
              <a:t> and </a:t>
            </a:r>
            <a:r>
              <a:rPr lang="en-US" sz="3200" b="1" dirty="0">
                <a:solidFill>
                  <a:srgbClr val="C00000"/>
                </a:solidFill>
              </a:rPr>
              <a:t>PREPARE</a:t>
            </a:r>
            <a:r>
              <a:rPr lang="en-US" dirty="0">
                <a:solidFill>
                  <a:srgbClr val="C00000"/>
                </a:solidFill>
              </a:rPr>
              <a:t> </a:t>
            </a:r>
            <a:r>
              <a:rPr lang="en-US" dirty="0"/>
              <a:t>for field trips.</a:t>
            </a:r>
          </a:p>
          <a:p>
            <a:pPr marL="0" indent="0">
              <a:buNone/>
            </a:pPr>
            <a:r>
              <a:rPr lang="en-US" sz="3200" b="1" dirty="0">
                <a:solidFill>
                  <a:srgbClr val="C00000"/>
                </a:solidFill>
              </a:rPr>
              <a:t>PRACTICE </a:t>
            </a:r>
            <a:r>
              <a:rPr lang="en-US" dirty="0"/>
              <a:t>responding to food allergy emergencies with emergency response drills.</a:t>
            </a:r>
          </a:p>
          <a:p>
            <a:pPr marL="0" indent="0">
              <a:buNone/>
            </a:pPr>
            <a:endParaRPr lang="en-US" dirty="0"/>
          </a:p>
        </p:txBody>
      </p:sp>
      <p:cxnSp>
        <p:nvCxnSpPr>
          <p:cNvPr id="12" name="Straight Connector 11">
            <a:extLst>
              <a:ext uri="{FF2B5EF4-FFF2-40B4-BE49-F238E27FC236}">
                <a16:creationId xmlns:a16="http://schemas.microsoft.com/office/drawing/2014/main" id="{E44F6D88-B591-4639-8068-7D93BAE178AD}"/>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154449E-7EEE-4786-AF0A-F57CF7EF123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390084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Steps to Take Within 24 Hours of a Nonfatal Food Allergy Reaction</a:t>
            </a:r>
          </a:p>
        </p:txBody>
      </p:sp>
      <p:sp>
        <p:nvSpPr>
          <p:cNvPr id="5" name="Slide Number Placeholder 4"/>
          <p:cNvSpPr>
            <a:spLocks noGrp="1"/>
          </p:cNvSpPr>
          <p:nvPr>
            <p:ph type="sldNum" sz="quarter" idx="12"/>
          </p:nvPr>
        </p:nvSpPr>
        <p:spPr/>
        <p:txBody>
          <a:bodyPr/>
          <a:lstStyle/>
          <a:p>
            <a:fld id="{4CD8DCCA-7606-4C9D-B837-5FF7121B4784}" type="slidenum">
              <a:rPr lang="en-US" smtClean="0"/>
              <a:pPr/>
              <a:t>15</a:t>
            </a:fld>
            <a:endParaRPr lang="en-US"/>
          </a:p>
        </p:txBody>
      </p:sp>
      <p:sp>
        <p:nvSpPr>
          <p:cNvPr id="12" name="Content Placeholder 11">
            <a:extLst>
              <a:ext uri="{FF2B5EF4-FFF2-40B4-BE49-F238E27FC236}">
                <a16:creationId xmlns:a16="http://schemas.microsoft.com/office/drawing/2014/main" id="{0DAE7175-73FA-48D2-9D2E-6B297A674E4C}"/>
              </a:ext>
            </a:extLst>
          </p:cNvPr>
          <p:cNvSpPr>
            <a:spLocks noGrp="1"/>
          </p:cNvSpPr>
          <p:nvPr>
            <p:ph idx="1"/>
          </p:nvPr>
        </p:nvSpPr>
        <p:spPr>
          <a:xfrm>
            <a:off x="457200" y="1600200"/>
            <a:ext cx="8229600" cy="4373563"/>
          </a:xfrm>
        </p:spPr>
        <p:txBody>
          <a:bodyPr/>
          <a:lstStyle/>
          <a:p>
            <a:r>
              <a:rPr lang="en-US" sz="2400" dirty="0"/>
              <a:t>Call parent or guardian to follow up on student  condition.</a:t>
            </a:r>
          </a:p>
          <a:p>
            <a:r>
              <a:rPr lang="en-US" sz="2400" dirty="0"/>
              <a:t>Review anaphylactic or allergic episode with parent or guardian and student.</a:t>
            </a:r>
          </a:p>
          <a:p>
            <a:r>
              <a:rPr lang="en-US" sz="2400" dirty="0"/>
              <a:t>Discuss family role with parent or guardian to improve outcomes.</a:t>
            </a:r>
          </a:p>
          <a:p>
            <a:r>
              <a:rPr lang="en-US" sz="2400" dirty="0"/>
              <a:t>Discuss school and home concerns to improve prevention, response and student outcomes.</a:t>
            </a:r>
          </a:p>
          <a:p>
            <a:r>
              <a:rPr lang="en-US" sz="2400" dirty="0"/>
              <a:t>Ask parent or guardian to replace the epinephrine dose that was given, if needed.</a:t>
            </a:r>
          </a:p>
          <a:p>
            <a:r>
              <a:rPr lang="en-US" sz="2400" dirty="0"/>
              <a:t>Ask parent or guardian to follow up with health care provider. </a:t>
            </a:r>
          </a:p>
        </p:txBody>
      </p:sp>
      <p:pic>
        <p:nvPicPr>
          <p:cNvPr id="13" name="Picture 12">
            <a:extLst>
              <a:ext uri="{FF2B5EF4-FFF2-40B4-BE49-F238E27FC236}">
                <a16:creationId xmlns:a16="http://schemas.microsoft.com/office/drawing/2014/main" id="{0F77D972-06A5-478C-A3F5-7367CA5B7D6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75" t="68056" r="77153" b="5615"/>
          <a:stretch/>
        </p:blipFill>
        <p:spPr>
          <a:xfrm>
            <a:off x="7620000" y="23019"/>
            <a:ext cx="1295400" cy="1600200"/>
          </a:xfrm>
          <a:prstGeom prst="rect">
            <a:avLst/>
          </a:prstGeom>
        </p:spPr>
      </p:pic>
      <p:cxnSp>
        <p:nvCxnSpPr>
          <p:cNvPr id="14" name="Straight Connector 13">
            <a:extLst>
              <a:ext uri="{FF2B5EF4-FFF2-40B4-BE49-F238E27FC236}">
                <a16:creationId xmlns:a16="http://schemas.microsoft.com/office/drawing/2014/main" id="{AE882A6D-9F73-4CF8-8513-2D4AF48A3EE7}"/>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64719"/>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DCBD0B09-AE24-4B81-8B75-D64FC4BB92C3}"/>
              </a:ext>
            </a:extLst>
          </p:cNvPr>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8229600" cy="1143000"/>
          </a:xfrm>
        </p:spPr>
        <p:txBody>
          <a:bodyPr>
            <a:normAutofit/>
          </a:bodyPr>
          <a:lstStyle/>
          <a:p>
            <a:pPr marL="0" indent="0">
              <a:spcBef>
                <a:spcPts val="0"/>
              </a:spcBef>
              <a:spcAft>
                <a:spcPts val="1200"/>
              </a:spcAft>
              <a:buNone/>
            </a:pPr>
            <a:r>
              <a:rPr lang="en-US" sz="3200" b="1" dirty="0">
                <a:solidFill>
                  <a:srgbClr val="08737C"/>
                </a:solidFill>
              </a:rPr>
              <a:t>Take the lead to create and maintain a healthy school environment:</a:t>
            </a:r>
          </a:p>
        </p:txBody>
      </p:sp>
      <p:sp>
        <p:nvSpPr>
          <p:cNvPr id="3" name="Slide Number Placeholder 2"/>
          <p:cNvSpPr>
            <a:spLocks noGrp="1"/>
          </p:cNvSpPr>
          <p:nvPr>
            <p:ph type="sldNum" sz="quarter" idx="12"/>
          </p:nvPr>
        </p:nvSpPr>
        <p:spPr/>
        <p:txBody>
          <a:bodyPr/>
          <a:lstStyle/>
          <a:p>
            <a:fld id="{4CD8DCCA-7606-4C9D-B837-5FF7121B4784}" type="slidenum">
              <a:rPr lang="en-US" smtClean="0"/>
              <a:t>16</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43200"/>
            <a:ext cx="3110249" cy="2286000"/>
          </a:xfrm>
          <a:prstGeom prst="rect">
            <a:avLst/>
          </a:prstGeom>
          <a:ln>
            <a:noFill/>
          </a:ln>
        </p:spPr>
      </p:pic>
      <p:cxnSp>
        <p:nvCxnSpPr>
          <p:cNvPr id="9" name="Straight Connector 8">
            <a:extLst>
              <a:ext uri="{FF2B5EF4-FFF2-40B4-BE49-F238E27FC236}">
                <a16:creationId xmlns:a16="http://schemas.microsoft.com/office/drawing/2014/main" id="{83F27042-3D9E-46D7-8E73-BD428256CD54}"/>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003974-3C0B-4D42-BBB0-26973CB6A035}"/>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
        <p:nvSpPr>
          <p:cNvPr id="8" name="Rectangle 7">
            <a:extLst>
              <a:ext uri="{FF2B5EF4-FFF2-40B4-BE49-F238E27FC236}">
                <a16:creationId xmlns:a16="http://schemas.microsoft.com/office/drawing/2014/main" id="{88FEBDFB-732E-4A2C-A0BA-ABA91C8E5410}"/>
              </a:ext>
            </a:extLst>
          </p:cNvPr>
          <p:cNvSpPr/>
          <p:nvPr/>
        </p:nvSpPr>
        <p:spPr>
          <a:xfrm>
            <a:off x="3886200" y="2019300"/>
            <a:ext cx="4572000" cy="3773341"/>
          </a:xfrm>
          <a:prstGeom prst="rect">
            <a:avLst/>
          </a:prstGeom>
        </p:spPr>
        <p:txBody>
          <a:bodyPr>
            <a:spAutoFit/>
          </a:bodyPr>
          <a:lstStyle/>
          <a:p>
            <a:pPr marL="342900" lvl="0" indent="-342900">
              <a:spcBef>
                <a:spcPct val="20000"/>
              </a:spcBef>
              <a:buClr>
                <a:srgbClr val="08737C"/>
              </a:buClr>
              <a:buSzPct val="75000"/>
              <a:buFont typeface="Wingdings 3" panose="05040102010807070707" pitchFamily="18" charset="2"/>
              <a:buChar char=""/>
            </a:pPr>
            <a:endParaRPr lang="en-US" sz="2800" dirty="0">
              <a:solidFill>
                <a:srgbClr val="000000"/>
              </a:solidFill>
            </a:endParaRPr>
          </a:p>
          <a:p>
            <a:pPr marL="742950" lvl="1" indent="-285750">
              <a:spcBef>
                <a:spcPct val="20000"/>
              </a:spcBef>
              <a:buClr>
                <a:srgbClr val="4F81BD"/>
              </a:buClr>
              <a:buSzPct val="70000"/>
              <a:buFont typeface="Arial" panose="020B0604020202020204" pitchFamily="34" charset="0"/>
              <a:buChar char="•"/>
            </a:pPr>
            <a:r>
              <a:rPr lang="en-US" sz="2400" dirty="0">
                <a:solidFill>
                  <a:srgbClr val="000000"/>
                </a:solidFill>
              </a:rPr>
              <a:t>Establish policies that address competitive foods.</a:t>
            </a:r>
          </a:p>
          <a:p>
            <a:pPr marL="742950" lvl="1" indent="-285750">
              <a:spcBef>
                <a:spcPct val="20000"/>
              </a:spcBef>
              <a:buClr>
                <a:srgbClr val="4F81BD"/>
              </a:buClr>
              <a:buSzPct val="70000"/>
              <a:buFont typeface="Arial" panose="020B0604020202020204" pitchFamily="34" charset="0"/>
              <a:buChar char="•"/>
            </a:pPr>
            <a:r>
              <a:rPr lang="en-US" sz="2400" dirty="0">
                <a:solidFill>
                  <a:srgbClr val="000000"/>
                </a:solidFill>
              </a:rPr>
              <a:t>Teach children, parents, and families about food allergies.</a:t>
            </a:r>
          </a:p>
          <a:p>
            <a:pPr marL="742950" lvl="1" indent="-285750">
              <a:spcBef>
                <a:spcPct val="20000"/>
              </a:spcBef>
              <a:buClr>
                <a:srgbClr val="4F81BD"/>
              </a:buClr>
              <a:buSzPct val="70000"/>
              <a:buFont typeface="Arial" panose="020B0604020202020204" pitchFamily="34" charset="0"/>
              <a:buChar char="•"/>
            </a:pPr>
            <a:r>
              <a:rPr lang="en-US" sz="2400" dirty="0">
                <a:solidFill>
                  <a:srgbClr val="000000"/>
                </a:solidFill>
              </a:rPr>
              <a:t>Enforce school rules that prohibit discrimination and bullying.</a:t>
            </a:r>
          </a:p>
          <a:p>
            <a:pPr marL="742950" lvl="1" indent="-285750">
              <a:spcBef>
                <a:spcPct val="20000"/>
              </a:spcBef>
              <a:buClr>
                <a:srgbClr val="4F81BD"/>
              </a:buClr>
              <a:buSzPct val="70000"/>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156362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47134"/>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2" name="Title 1">
            <a:extLst>
              <a:ext uri="{FF2B5EF4-FFF2-40B4-BE49-F238E27FC236}">
                <a16:creationId xmlns:a16="http://schemas.microsoft.com/office/drawing/2014/main" id="{105F865D-8EA9-4204-AB34-49D1A1F5E3A0}"/>
              </a:ext>
            </a:extLst>
          </p:cNvPr>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p:txBody>
          <a:bodyPr/>
          <a:lstStyle/>
          <a:p>
            <a:r>
              <a:rPr lang="en-US" dirty="0"/>
              <a:t>Know your legal responsibilities</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17</a:t>
            </a:fld>
            <a:endParaRPr lang="en-US"/>
          </a:p>
        </p:txBody>
      </p:sp>
      <p:cxnSp>
        <p:nvCxnSpPr>
          <p:cNvPr id="10" name="Straight Connector 9">
            <a:extLst>
              <a:ext uri="{FF2B5EF4-FFF2-40B4-BE49-F238E27FC236}">
                <a16:creationId xmlns:a16="http://schemas.microsoft.com/office/drawing/2014/main" id="{5BFA23A4-F584-4634-A250-33F0450E0A6E}"/>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B2E4084-8421-4C78-B5A2-ECFA44C3B7C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12" t="67534" r="46147" b="6137"/>
          <a:stretch/>
        </p:blipFill>
        <p:spPr>
          <a:xfrm>
            <a:off x="685800" y="2667000"/>
            <a:ext cx="2035629" cy="2374900"/>
          </a:xfrm>
          <a:prstGeom prst="rect">
            <a:avLst/>
          </a:prstGeom>
        </p:spPr>
      </p:pic>
      <p:sp>
        <p:nvSpPr>
          <p:cNvPr id="13" name="Rectangle 12">
            <a:extLst>
              <a:ext uri="{FF2B5EF4-FFF2-40B4-BE49-F238E27FC236}">
                <a16:creationId xmlns:a16="http://schemas.microsoft.com/office/drawing/2014/main" id="{E43373F9-2C3C-4C7F-9AFF-5CB1F5E56970}"/>
              </a:ext>
            </a:extLst>
          </p:cNvPr>
          <p:cNvSpPr/>
          <p:nvPr/>
        </p:nvSpPr>
        <p:spPr>
          <a:xfrm>
            <a:off x="1828800" y="2209800"/>
            <a:ext cx="6477000" cy="4154984"/>
          </a:xfrm>
          <a:prstGeom prst="rect">
            <a:avLst/>
          </a:prstGeom>
        </p:spPr>
        <p:txBody>
          <a:bodyPr wrap="square">
            <a:spAutoFit/>
          </a:bodyPr>
          <a:lstStyle/>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Laws that prohibit discrimination on the basis of disability.</a:t>
            </a:r>
          </a:p>
          <a:p>
            <a:pPr marL="1143000" lvl="2" indent="-228600">
              <a:spcBef>
                <a:spcPct val="20000"/>
              </a:spcBef>
              <a:buClr>
                <a:prstClr val="black"/>
              </a:buClr>
              <a:buSzPct val="70000"/>
              <a:buFont typeface="Calibri" panose="020F0502020204030204" pitchFamily="34" charset="0"/>
              <a:buChar char="-"/>
            </a:pPr>
            <a:r>
              <a:rPr lang="en-US" sz="2400" dirty="0">
                <a:solidFill>
                  <a:srgbClr val="000000"/>
                </a:solidFill>
              </a:rPr>
              <a:t>Section 504 of the Rehabilitation</a:t>
            </a:r>
            <a:br>
              <a:rPr lang="en-US" sz="2400" dirty="0">
                <a:solidFill>
                  <a:srgbClr val="000000"/>
                </a:solidFill>
              </a:rPr>
            </a:br>
            <a:r>
              <a:rPr lang="en-US" sz="2400" dirty="0">
                <a:solidFill>
                  <a:srgbClr val="000000"/>
                </a:solidFill>
              </a:rPr>
              <a:t>Act of 1973.</a:t>
            </a:r>
          </a:p>
          <a:p>
            <a:pPr marL="1143000" lvl="2" indent="-228600">
              <a:spcBef>
                <a:spcPct val="20000"/>
              </a:spcBef>
              <a:buClr>
                <a:prstClr val="black"/>
              </a:buClr>
              <a:buSzPct val="70000"/>
              <a:buFont typeface="Calibri" panose="020F0502020204030204" pitchFamily="34" charset="0"/>
              <a:buChar char="-"/>
            </a:pPr>
            <a:r>
              <a:rPr lang="en-US" sz="2400" dirty="0">
                <a:solidFill>
                  <a:srgbClr val="000000"/>
                </a:solidFill>
              </a:rPr>
              <a:t>Americans with Disabilities Act of 1990.</a:t>
            </a:r>
          </a:p>
          <a:p>
            <a:pPr marL="1143000" lvl="2" indent="-228600">
              <a:spcBef>
                <a:spcPct val="20000"/>
              </a:spcBef>
              <a:buClr>
                <a:prstClr val="black"/>
              </a:buClr>
              <a:buSzPct val="70000"/>
              <a:buFont typeface="Calibri" panose="020F0502020204030204" pitchFamily="34" charset="0"/>
              <a:buChar char="-"/>
            </a:pPr>
            <a:r>
              <a:rPr lang="en-US" sz="2400" dirty="0">
                <a:solidFill>
                  <a:srgbClr val="000000"/>
                </a:solidFill>
              </a:rPr>
              <a:t>Individuals with Disabilities Education</a:t>
            </a:r>
            <a:br>
              <a:rPr lang="en-US" sz="2400" dirty="0">
                <a:solidFill>
                  <a:srgbClr val="000000"/>
                </a:solidFill>
              </a:rPr>
            </a:br>
            <a:r>
              <a:rPr lang="en-US" sz="2400" dirty="0">
                <a:solidFill>
                  <a:srgbClr val="000000"/>
                </a:solidFill>
              </a:rPr>
              <a:t>Act (IDEA).</a:t>
            </a:r>
          </a:p>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Richard B. Russell National School Lunch Act.</a:t>
            </a:r>
          </a:p>
          <a:p>
            <a:pPr marL="742950" lvl="1" indent="-285750">
              <a:spcBef>
                <a:spcPct val="20000"/>
              </a:spcBef>
              <a:buClr>
                <a:schemeClr val="accent1"/>
              </a:buClr>
              <a:buSzPct val="70000"/>
              <a:buFont typeface="Arial" panose="020B0604020202020204" pitchFamily="34" charset="0"/>
              <a:buChar char="•"/>
            </a:pPr>
            <a:r>
              <a:rPr lang="en-US" sz="2400" dirty="0">
                <a:solidFill>
                  <a:srgbClr val="000000"/>
                </a:solidFill>
              </a:rPr>
              <a:t>Family Educational Rights and Privacy Act</a:t>
            </a:r>
            <a:br>
              <a:rPr lang="en-US" sz="2400" dirty="0">
                <a:solidFill>
                  <a:srgbClr val="000000"/>
                </a:solidFill>
              </a:rPr>
            </a:br>
            <a:r>
              <a:rPr lang="en-US" sz="2400" dirty="0">
                <a:solidFill>
                  <a:srgbClr val="000000"/>
                </a:solidFill>
              </a:rPr>
              <a:t>of 1974 (FERPA).</a:t>
            </a:r>
          </a:p>
        </p:txBody>
      </p:sp>
      <p:pic>
        <p:nvPicPr>
          <p:cNvPr id="12" name="Picture 11">
            <a:extLst>
              <a:ext uri="{FF2B5EF4-FFF2-40B4-BE49-F238E27FC236}">
                <a16:creationId xmlns:a16="http://schemas.microsoft.com/office/drawing/2014/main" id="{190DF2CA-550C-40F0-86EA-39074CE4AEB9}"/>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117126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0DEB81-C1B7-4125-9D10-13B46202EC4F}"/>
              </a:ext>
            </a:extLst>
          </p:cNvPr>
          <p:cNvSpPr>
            <a:spLocks noGrp="1"/>
          </p:cNvSpPr>
          <p:nvPr>
            <p:ph type="title"/>
          </p:nvPr>
        </p:nvSpPr>
        <p:spPr/>
        <p:txBody>
          <a:bodyPr/>
          <a:lstStyle/>
          <a:p>
            <a:r>
              <a:rPr lang="en-US" dirty="0"/>
              <a:t>Where can you find more information?</a:t>
            </a:r>
          </a:p>
        </p:txBody>
      </p:sp>
      <p:sp>
        <p:nvSpPr>
          <p:cNvPr id="9" name="Content Placeholder 8">
            <a:extLst>
              <a:ext uri="{FF2B5EF4-FFF2-40B4-BE49-F238E27FC236}">
                <a16:creationId xmlns:a16="http://schemas.microsoft.com/office/drawing/2014/main" id="{F0BC45CB-1A5A-4BA0-8607-F912963E4552}"/>
              </a:ext>
            </a:extLst>
          </p:cNvPr>
          <p:cNvSpPr>
            <a:spLocks noGrp="1"/>
          </p:cNvSpPr>
          <p:nvPr>
            <p:ph idx="1"/>
          </p:nvPr>
        </p:nvSpPr>
        <p:spPr>
          <a:xfrm>
            <a:off x="457200" y="1828800"/>
            <a:ext cx="8229600" cy="3657600"/>
          </a:xfrm>
        </p:spPr>
        <p:txBody>
          <a:bodyPr/>
          <a:lstStyle/>
          <a:p>
            <a:r>
              <a:rPr lang="en-US" sz="2400" dirty="0"/>
              <a:t>Voluntary Guidelines for Managing Food Allergies in Schools and Early Care and Education Programs. Available at  </a:t>
            </a:r>
            <a:r>
              <a:rPr lang="en-US" sz="2400" dirty="0">
                <a:hlinkClick r:id="rId3"/>
              </a:rPr>
              <a:t>https://www.cdc.gov/healthyschools/foodallergies</a:t>
            </a:r>
            <a:r>
              <a:rPr lang="en-US" sz="2400" dirty="0"/>
              <a:t>  </a:t>
            </a:r>
          </a:p>
          <a:p>
            <a:r>
              <a:rPr lang="en-US" sz="2400" dirty="0"/>
              <a:t>Food Allergy Resource and Education (FARE). Available at  </a:t>
            </a:r>
            <a:r>
              <a:rPr lang="en-US" sz="2400" dirty="0">
                <a:hlinkClick r:id="rId4"/>
              </a:rPr>
              <a:t>https://www.foodallergy.org</a:t>
            </a:r>
            <a:r>
              <a:rPr lang="en-US" sz="2400" dirty="0"/>
              <a:t>  </a:t>
            </a:r>
          </a:p>
          <a:p>
            <a:r>
              <a:rPr lang="en-US" sz="2400" dirty="0"/>
              <a:t>National Association of School Nurse (NASN), Food Allergy and Anaphylaxis Tool Kit.  Available at </a:t>
            </a:r>
            <a:r>
              <a:rPr lang="en-US" sz="2400" dirty="0">
                <a:hlinkClick r:id="rId5"/>
              </a:rPr>
              <a:t>https://www.nasn.org/nasn/nasn-resources/practice-topics/allergies-anaphylaxis</a:t>
            </a:r>
            <a:r>
              <a:rPr lang="en-US" sz="2400" dirty="0"/>
              <a:t> </a:t>
            </a:r>
          </a:p>
          <a:p>
            <a:endParaRPr lang="en-US" dirty="0"/>
          </a:p>
        </p:txBody>
      </p:sp>
      <p:sp>
        <p:nvSpPr>
          <p:cNvPr id="2" name="Slide Number Placeholder 1"/>
          <p:cNvSpPr>
            <a:spLocks noGrp="1"/>
          </p:cNvSpPr>
          <p:nvPr>
            <p:ph type="sldNum" sz="quarter" idx="12"/>
          </p:nvPr>
        </p:nvSpPr>
        <p:spPr/>
        <p:txBody>
          <a:bodyPr/>
          <a:lstStyle/>
          <a:p>
            <a:fld id="{4CD8DCCA-7606-4C9D-B837-5FF7121B4784}" type="slidenum">
              <a:rPr lang="en-US" smtClean="0"/>
              <a:pPr/>
              <a:t>18</a:t>
            </a:fld>
            <a:endParaRPr lang="en-US"/>
          </a:p>
        </p:txBody>
      </p:sp>
      <p:pic>
        <p:nvPicPr>
          <p:cNvPr id="10" name="Picture 9">
            <a:extLst>
              <a:ext uri="{FF2B5EF4-FFF2-40B4-BE49-F238E27FC236}">
                <a16:creationId xmlns:a16="http://schemas.microsoft.com/office/drawing/2014/main" id="{24FDB5AF-93FF-49CE-9601-E8AADADC2B78}"/>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882" t="67534" r="30646" b="6137"/>
          <a:stretch/>
        </p:blipFill>
        <p:spPr>
          <a:xfrm>
            <a:off x="7696200" y="52388"/>
            <a:ext cx="1295400" cy="1600200"/>
          </a:xfrm>
          <a:prstGeom prst="rect">
            <a:avLst/>
          </a:prstGeom>
        </p:spPr>
      </p:pic>
      <p:cxnSp>
        <p:nvCxnSpPr>
          <p:cNvPr id="11" name="Straight Connector 10">
            <a:extLst>
              <a:ext uri="{FF2B5EF4-FFF2-40B4-BE49-F238E27FC236}">
                <a16:creationId xmlns:a16="http://schemas.microsoft.com/office/drawing/2014/main" id="{C3883358-C3B4-4B6B-8CBB-B09E3F919F40}"/>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24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4F2ACC-3EB2-4AE2-9B8F-56C50A7F71BF}" type="slidenum">
              <a:rPr lang="en-US" smtClean="0"/>
              <a:pPr/>
              <a:t>19</a:t>
            </a:fld>
            <a:endParaRPr lang="en-US"/>
          </a:p>
        </p:txBody>
      </p:sp>
      <p:sp>
        <p:nvSpPr>
          <p:cNvPr id="2" name="Title 1"/>
          <p:cNvSpPr>
            <a:spLocks noGrp="1"/>
          </p:cNvSpPr>
          <p:nvPr>
            <p:ph type="title" idx="4294967295"/>
          </p:nvPr>
        </p:nvSpPr>
        <p:spPr>
          <a:xfrm>
            <a:off x="0" y="762000"/>
            <a:ext cx="9144000" cy="1143000"/>
          </a:xfrm>
        </p:spPr>
        <p:txBody>
          <a:bodyPr>
            <a:normAutofit/>
          </a:bodyPr>
          <a:lstStyle/>
          <a:p>
            <a:pPr algn="ctr"/>
            <a:r>
              <a:rPr lang="en-US" sz="6000" b="1" dirty="0"/>
              <a:t>Questions ?</a:t>
            </a:r>
          </a:p>
        </p:txBody>
      </p:sp>
      <p:pic>
        <p:nvPicPr>
          <p:cNvPr id="3" name="Picture 2"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5734050" cy="3822700"/>
          </a:xfrm>
          <a:prstGeom prst="rect">
            <a:avLst/>
          </a:prstGeom>
        </p:spPr>
      </p:pic>
    </p:spTree>
    <p:extLst>
      <p:ext uri="{BB962C8B-B14F-4D97-AF65-F5344CB8AC3E}">
        <p14:creationId xmlns:p14="http://schemas.microsoft.com/office/powerpoint/2010/main" val="131224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Objectives</a:t>
            </a:r>
          </a:p>
        </p:txBody>
      </p:sp>
      <p:sp>
        <p:nvSpPr>
          <p:cNvPr id="5" name="Content Placeholder 2"/>
          <p:cNvSpPr>
            <a:spLocks noGrp="1"/>
          </p:cNvSpPr>
          <p:nvPr>
            <p:ph idx="1"/>
          </p:nvPr>
        </p:nvSpPr>
        <p:spPr>
          <a:xfrm>
            <a:off x="457200" y="1447800"/>
            <a:ext cx="8229600" cy="5105400"/>
          </a:xfrm>
        </p:spPr>
        <p:txBody>
          <a:bodyPr/>
          <a:lstStyle/>
          <a:p>
            <a:r>
              <a:rPr lang="en-US" sz="3200" dirty="0"/>
              <a:t>Describe the symptoms of</a:t>
            </a:r>
            <a:br>
              <a:rPr lang="en-US" sz="3200" dirty="0"/>
            </a:br>
            <a:r>
              <a:rPr lang="en-US" sz="3200" dirty="0"/>
              <a:t>food allergies and</a:t>
            </a:r>
            <a:br>
              <a:rPr lang="en-US" sz="3200" dirty="0"/>
            </a:br>
            <a:r>
              <a:rPr lang="en-US" sz="3200" dirty="0"/>
              <a:t>life-threatening reactions.</a:t>
            </a:r>
          </a:p>
          <a:p>
            <a:r>
              <a:rPr lang="en-US" sz="3200" dirty="0"/>
              <a:t>Identify three actions administrators can take to support the management of food allergies in schools. </a:t>
            </a:r>
          </a:p>
          <a:p>
            <a:r>
              <a:rPr lang="en-US" sz="3200" dirty="0"/>
              <a:t>Identify two resources that can be used to support the development of healthy and safe schools for students with food allergies. </a:t>
            </a:r>
          </a:p>
          <a:p>
            <a:endParaRPr lang="en-US" sz="3200" dirty="0"/>
          </a:p>
        </p:txBody>
      </p:sp>
      <p:sp>
        <p:nvSpPr>
          <p:cNvPr id="7" name="Slide Number Placeholder 6"/>
          <p:cNvSpPr>
            <a:spLocks noGrp="1"/>
          </p:cNvSpPr>
          <p:nvPr>
            <p:ph type="sldNum" sz="quarter" idx="12"/>
          </p:nvPr>
        </p:nvSpPr>
        <p:spPr/>
        <p:txBody>
          <a:bodyPr/>
          <a:lstStyle/>
          <a:p>
            <a:fld id="{4CD8DCCA-7606-4C9D-B837-5FF7121B4784}" type="slidenum">
              <a:rPr lang="en-US" smtClean="0"/>
              <a:pPr/>
              <a:t>2</a:t>
            </a:fld>
            <a:endParaRPr lang="en-US"/>
          </a:p>
        </p:txBody>
      </p:sp>
      <p:pic>
        <p:nvPicPr>
          <p:cNvPr id="18" name="Picture 17">
            <a:extLst>
              <a:ext uri="{FF2B5EF4-FFF2-40B4-BE49-F238E27FC236}">
                <a16:creationId xmlns:a16="http://schemas.microsoft.com/office/drawing/2014/main" id="{1BEB5720-BC4D-455C-BB8D-8960B12131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38821" y="321733"/>
            <a:ext cx="2747979" cy="1888067"/>
          </a:xfrm>
          <a:prstGeom prst="rect">
            <a:avLst/>
          </a:prstGeom>
          <a:ln>
            <a:noFill/>
          </a:ln>
        </p:spPr>
      </p:pic>
      <p:cxnSp>
        <p:nvCxnSpPr>
          <p:cNvPr id="19" name="Straight Connector 18">
            <a:extLst>
              <a:ext uri="{FF2B5EF4-FFF2-40B4-BE49-F238E27FC236}">
                <a16:creationId xmlns:a16="http://schemas.microsoft.com/office/drawing/2014/main" id="{FB1619D2-B1C2-4EF1-8135-137FED9CD669}"/>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a group of students." title="Alt Tex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202" y="2057400"/>
            <a:ext cx="5711398" cy="3810000"/>
          </a:xfrm>
          <a:prstGeom prst="rect">
            <a:avLst/>
          </a:prstGeom>
          <a:ln>
            <a:noFill/>
          </a:ln>
        </p:spPr>
      </p:pic>
      <p:sp>
        <p:nvSpPr>
          <p:cNvPr id="3" name="Title 2">
            <a:extLst>
              <a:ext uri="{FF2B5EF4-FFF2-40B4-BE49-F238E27FC236}">
                <a16:creationId xmlns:a16="http://schemas.microsoft.com/office/drawing/2014/main" id="{D2C8F516-DA03-4B36-9B0C-A35738415513}"/>
              </a:ext>
            </a:extLst>
          </p:cNvPr>
          <p:cNvSpPr>
            <a:spLocks noGrp="1"/>
          </p:cNvSpPr>
          <p:nvPr>
            <p:ph type="title"/>
          </p:nvPr>
        </p:nvSpPr>
        <p:spPr>
          <a:xfrm>
            <a:off x="457200" y="985411"/>
            <a:ext cx="8229600" cy="1036638"/>
          </a:xfrm>
        </p:spPr>
        <p:txBody>
          <a:bodyPr/>
          <a:lstStyle/>
          <a:p>
            <a:pPr algn="ctr"/>
            <a:r>
              <a:rPr lang="en-US" sz="6000" b="1" dirty="0"/>
              <a:t>THANK</a:t>
            </a:r>
            <a:r>
              <a:rPr lang="en-US" dirty="0"/>
              <a:t> </a:t>
            </a:r>
            <a:r>
              <a:rPr lang="en-US" sz="6000" b="1" dirty="0"/>
              <a:t>YOU!</a:t>
            </a:r>
          </a:p>
        </p:txBody>
      </p:sp>
      <p:sp>
        <p:nvSpPr>
          <p:cNvPr id="2" name="Slide Number Placeholder 1"/>
          <p:cNvSpPr>
            <a:spLocks noGrp="1"/>
          </p:cNvSpPr>
          <p:nvPr>
            <p:ph type="sldNum" sz="quarter" idx="12"/>
          </p:nvPr>
        </p:nvSpPr>
        <p:spPr/>
        <p:txBody>
          <a:bodyPr/>
          <a:lstStyle/>
          <a:p>
            <a:fld id="{4CD8DCCA-7606-4C9D-B837-5FF7121B4784}" type="slidenum">
              <a:rPr lang="en-US" smtClean="0"/>
              <a:pPr/>
              <a:t>20</a:t>
            </a:fld>
            <a:endParaRPr lang="en-US"/>
          </a:p>
        </p:txBody>
      </p:sp>
    </p:spTree>
    <p:extLst>
      <p:ext uri="{BB962C8B-B14F-4D97-AF65-F5344CB8AC3E}">
        <p14:creationId xmlns:p14="http://schemas.microsoft.com/office/powerpoint/2010/main" val="351705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References</a:t>
            </a:r>
          </a:p>
        </p:txBody>
      </p:sp>
      <p:sp>
        <p:nvSpPr>
          <p:cNvPr id="5" name="Content Placeholder 2"/>
          <p:cNvSpPr>
            <a:spLocks noGrp="1"/>
          </p:cNvSpPr>
          <p:nvPr>
            <p:ph idx="1"/>
          </p:nvPr>
        </p:nvSpPr>
        <p:spPr>
          <a:xfrm>
            <a:off x="457200" y="1447800"/>
            <a:ext cx="8458200" cy="4525963"/>
          </a:xfrm>
        </p:spPr>
        <p:txBody>
          <a:bodyPr/>
          <a:lstStyle/>
          <a:p>
            <a:r>
              <a:rPr lang="en-US" sz="1800" dirty="0"/>
              <a:t>Gupta RS, Warren CM, Smith BM, </a:t>
            </a:r>
            <a:r>
              <a:rPr lang="en-US" sz="1800" dirty="0" err="1"/>
              <a:t>Blumenstock</a:t>
            </a:r>
            <a:r>
              <a:rPr lang="en-US" sz="1800" dirty="0"/>
              <a:t> JA, Jiang J, Davis MM, Nadeau KC. The public health impact of parent-reported childhood food allergies in the united states. Pediatrics. 2018;142(6):e20181235.</a:t>
            </a:r>
          </a:p>
          <a:p>
            <a:r>
              <a:rPr lang="en-US" sz="1800" dirty="0"/>
              <a:t>Tang ML, Mullins RJ. Food Allergy: is prevalence increasing? Intern Med J. 2017;47(3):256–261pmid:28260260</a:t>
            </a:r>
          </a:p>
          <a:p>
            <a:r>
              <a:rPr lang="en-US" sz="1800" dirty="0"/>
              <a:t>McIntyre CL, Sheetz AH, Carroll CR, Young MC. Administration of epinephrine for life-threatening allergic reactions in school settings. Pediatrics. 2005;116(5):1134-1140. </a:t>
            </a:r>
          </a:p>
          <a:p>
            <a:r>
              <a:rPr lang="en-US" sz="1800" dirty="0" err="1"/>
              <a:t>Sicherer</a:t>
            </a:r>
            <a:r>
              <a:rPr lang="en-US" sz="1800" dirty="0"/>
              <a:t> SH, Furlong TJ, </a:t>
            </a:r>
            <a:r>
              <a:rPr lang="en-US" sz="1800" dirty="0" err="1"/>
              <a:t>DeSimone</a:t>
            </a:r>
            <a:r>
              <a:rPr lang="en-US" sz="1800" dirty="0"/>
              <a:t> J, Sampson HA. The US Peanut and Tree Nut Allergy Registry: characteristics of reactions in schools and day care. J </a:t>
            </a:r>
            <a:r>
              <a:rPr lang="en-US" sz="1800" dirty="0" err="1"/>
              <a:t>Pediatr</a:t>
            </a:r>
            <a:r>
              <a:rPr lang="en-US" sz="1800" dirty="0"/>
              <a:t>. 2001;138(4):560-565.</a:t>
            </a:r>
          </a:p>
          <a:p>
            <a:r>
              <a:rPr lang="en-US" sz="1800" dirty="0"/>
              <a:t>Nowak-</a:t>
            </a:r>
            <a:r>
              <a:rPr lang="en-US" sz="1800" dirty="0" err="1"/>
              <a:t>Wegrzyn</a:t>
            </a:r>
            <a:r>
              <a:rPr lang="en-US" sz="1800" dirty="0"/>
              <a:t> A, Conover-Walker MK, Wood RA. Food-allergic reactions in schools and preschools. Arch </a:t>
            </a:r>
            <a:r>
              <a:rPr lang="en-US" sz="1800" dirty="0" err="1"/>
              <a:t>Pediatr</a:t>
            </a:r>
            <a:r>
              <a:rPr lang="en-US" sz="1800" dirty="0"/>
              <a:t> </a:t>
            </a:r>
            <a:r>
              <a:rPr lang="en-US" sz="1800" dirty="0" err="1"/>
              <a:t>Adolesc</a:t>
            </a:r>
            <a:r>
              <a:rPr lang="en-US" sz="1800" dirty="0"/>
              <a:t> Med. 2001;155(7):790-795.</a:t>
            </a:r>
          </a:p>
          <a:p>
            <a:r>
              <a:rPr lang="en-US" sz="1800" dirty="0"/>
              <a:t>Boyce JA, </a:t>
            </a:r>
            <a:r>
              <a:rPr lang="en-US" sz="1800" dirty="0" err="1"/>
              <a:t>Assa’ad</a:t>
            </a:r>
            <a:r>
              <a:rPr lang="en-US" sz="1800" dirty="0"/>
              <a:t> A, Burks AW, et al; NIAID-Sponsored Expert Panel. Guidelines for the diagnosis and management of food allergy in the United States: report of the NIAID-sponsored expert panel. J Allergy </a:t>
            </a:r>
            <a:r>
              <a:rPr lang="en-US" sz="1800" dirty="0" err="1"/>
              <a:t>Clin</a:t>
            </a:r>
            <a:r>
              <a:rPr lang="en-US" sz="1800" dirty="0"/>
              <a:t> </a:t>
            </a:r>
            <a:r>
              <a:rPr lang="en-US" sz="1800" dirty="0" err="1"/>
              <a:t>Immunol</a:t>
            </a:r>
            <a:r>
              <a:rPr lang="en-US" sz="1800" dirty="0"/>
              <a:t>. 2010;126(</a:t>
            </a:r>
            <a:r>
              <a:rPr lang="en-US" sz="1800" dirty="0" err="1"/>
              <a:t>suppl</a:t>
            </a:r>
            <a:r>
              <a:rPr lang="en-US" sz="1800" dirty="0"/>
              <a:t> 6):S1-S58. </a:t>
            </a:r>
          </a:p>
          <a:p>
            <a:endParaRPr lang="en-US"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21</a:t>
            </a:fld>
            <a:endParaRPr lang="en-US"/>
          </a:p>
        </p:txBody>
      </p:sp>
      <p:pic>
        <p:nvPicPr>
          <p:cNvPr id="8" name="Picture 7">
            <a:extLst>
              <a:ext uri="{FF2B5EF4-FFF2-40B4-BE49-F238E27FC236}">
                <a16:creationId xmlns:a16="http://schemas.microsoft.com/office/drawing/2014/main" id="{D8CC7DF9-E6D1-4E07-843B-C6A4357497FA}"/>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418" t="67534" r="16110" b="6137"/>
          <a:stretch/>
        </p:blipFill>
        <p:spPr>
          <a:xfrm>
            <a:off x="7603067" y="52388"/>
            <a:ext cx="1295400" cy="1600200"/>
          </a:xfrm>
          <a:prstGeom prst="rect">
            <a:avLst/>
          </a:prstGeom>
        </p:spPr>
      </p:pic>
      <p:cxnSp>
        <p:nvCxnSpPr>
          <p:cNvPr id="9" name="Straight Connector 8">
            <a:extLst>
              <a:ext uri="{FF2B5EF4-FFF2-40B4-BE49-F238E27FC236}">
                <a16:creationId xmlns:a16="http://schemas.microsoft.com/office/drawing/2014/main" id="{011EDAA9-5232-4721-9C96-F3D19F19BCE8}"/>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80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Overview</a:t>
            </a:r>
          </a:p>
        </p:txBody>
      </p:sp>
      <p:sp>
        <p:nvSpPr>
          <p:cNvPr id="12" name="Content Placeholder 11">
            <a:extLst>
              <a:ext uri="{FF2B5EF4-FFF2-40B4-BE49-F238E27FC236}">
                <a16:creationId xmlns:a16="http://schemas.microsoft.com/office/drawing/2014/main" id="{F71AE0CA-169A-441A-A257-E4CD67546724}"/>
              </a:ext>
            </a:extLst>
          </p:cNvPr>
          <p:cNvSpPr>
            <a:spLocks noGrp="1"/>
          </p:cNvSpPr>
          <p:nvPr>
            <p:ph idx="1"/>
          </p:nvPr>
        </p:nvSpPr>
        <p:spPr>
          <a:xfrm>
            <a:off x="457200" y="1447800"/>
            <a:ext cx="4267200" cy="4525963"/>
          </a:xfrm>
        </p:spPr>
        <p:txBody>
          <a:bodyPr/>
          <a:lstStyle/>
          <a:p>
            <a:r>
              <a:rPr lang="en-US" dirty="0"/>
              <a:t>These guidelines can help schools manage the risk of food allergies and severe allergic reactions in students. </a:t>
            </a:r>
          </a:p>
          <a:p>
            <a:r>
              <a:rPr lang="en-US" dirty="0"/>
              <a:t>Managing food allergies requires a partnership between families, health care providers, and schools.  </a:t>
            </a:r>
          </a:p>
        </p:txBody>
      </p:sp>
      <p:sp>
        <p:nvSpPr>
          <p:cNvPr id="7" name="Slide Number Placeholder 6"/>
          <p:cNvSpPr>
            <a:spLocks noGrp="1"/>
          </p:cNvSpPr>
          <p:nvPr>
            <p:ph type="sldNum" sz="quarter" idx="12"/>
          </p:nvPr>
        </p:nvSpPr>
        <p:spPr/>
        <p:txBody>
          <a:bodyPr/>
          <a:lstStyle/>
          <a:p>
            <a:fld id="{4CD8DCCA-7606-4C9D-B837-5FF7121B4784}" type="slidenum">
              <a:rPr lang="en-US" smtClean="0"/>
              <a:pPr/>
              <a:t>3</a:t>
            </a:fld>
            <a:endParaRPr lang="en-US"/>
          </a:p>
        </p:txBody>
      </p:sp>
      <p:pic>
        <p:nvPicPr>
          <p:cNvPr id="6" name="Picture 5" descr="Voluntary Guidelines for Managing Food Allergies in Schools and Early Care and Education Programs cover imag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Connector 16">
            <a:extLst>
              <a:ext uri="{FF2B5EF4-FFF2-40B4-BE49-F238E27FC236}">
                <a16:creationId xmlns:a16="http://schemas.microsoft.com/office/drawing/2014/main" id="{FA73F943-463A-4928-8246-502A2ABD2082}"/>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r>
              <a:rPr lang="en-US" dirty="0"/>
              <a:t>Did you know?</a:t>
            </a:r>
          </a:p>
        </p:txBody>
      </p:sp>
      <p:sp>
        <p:nvSpPr>
          <p:cNvPr id="4" name="Content Placeholder 2"/>
          <p:cNvSpPr>
            <a:spLocks noGrp="1"/>
          </p:cNvSpPr>
          <p:nvPr>
            <p:ph idx="1"/>
          </p:nvPr>
        </p:nvSpPr>
        <p:spPr>
          <a:xfrm>
            <a:off x="457200" y="1447801"/>
            <a:ext cx="8229600" cy="1295400"/>
          </a:xfrm>
        </p:spPr>
        <p:txBody>
          <a:bodyPr/>
          <a:lstStyle/>
          <a:p>
            <a:pPr marL="0" indent="0">
              <a:buNone/>
            </a:pPr>
            <a:r>
              <a:rPr lang="en-US" sz="3600" b="1" dirty="0">
                <a:solidFill>
                  <a:srgbClr val="08737C"/>
                </a:solidFill>
              </a:rPr>
              <a:t>8% </a:t>
            </a:r>
            <a:r>
              <a:rPr lang="en-US" dirty="0"/>
              <a:t>of students are affected by food allergies, and the incidence is increasing.</a:t>
            </a:r>
          </a:p>
        </p:txBody>
      </p:sp>
      <p:sp>
        <p:nvSpPr>
          <p:cNvPr id="7" name="Slide Number Placeholder 6"/>
          <p:cNvSpPr>
            <a:spLocks noGrp="1"/>
          </p:cNvSpPr>
          <p:nvPr>
            <p:ph type="sldNum" sz="quarter" idx="12"/>
          </p:nvPr>
        </p:nvSpPr>
        <p:spPr/>
        <p:txBody>
          <a:bodyPr/>
          <a:lstStyle/>
          <a:p>
            <a:fld id="{4CD8DCCA-7606-4C9D-B837-5FF7121B4784}" type="slidenum">
              <a:rPr lang="en-US" smtClean="0"/>
              <a:pPr/>
              <a:t>4</a:t>
            </a:fld>
            <a:endParaRPr lang="en-US"/>
          </a:p>
        </p:txBody>
      </p:sp>
      <p:pic>
        <p:nvPicPr>
          <p:cNvPr id="13" name="Picture 12">
            <a:extLst>
              <a:ext uri="{FF2B5EF4-FFF2-40B4-BE49-F238E27FC236}">
                <a16:creationId xmlns:a16="http://schemas.microsoft.com/office/drawing/2014/main" id="{1BEA4F14-E995-424C-AC9D-BEEF6F4CE93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628" t="42458" r="18854" b="40209"/>
          <a:stretch/>
        </p:blipFill>
        <p:spPr>
          <a:xfrm>
            <a:off x="533400" y="3200400"/>
            <a:ext cx="4051711" cy="1053446"/>
          </a:xfrm>
          <a:prstGeom prst="rect">
            <a:avLst/>
          </a:prstGeom>
        </p:spPr>
      </p:pic>
      <p:sp>
        <p:nvSpPr>
          <p:cNvPr id="18" name="Content Placeholder 2">
            <a:extLst>
              <a:ext uri="{FF2B5EF4-FFF2-40B4-BE49-F238E27FC236}">
                <a16:creationId xmlns:a16="http://schemas.microsoft.com/office/drawing/2014/main" id="{943776AF-51CD-435A-B061-435CCDE8DAA6}"/>
              </a:ext>
            </a:extLst>
          </p:cNvPr>
          <p:cNvSpPr txBox="1">
            <a:spLocks/>
          </p:cNvSpPr>
          <p:nvPr/>
        </p:nvSpPr>
        <p:spPr>
          <a:xfrm>
            <a:off x="4648200" y="2908955"/>
            <a:ext cx="4267200" cy="1586845"/>
          </a:xfrm>
          <a:prstGeom prst="rect">
            <a:avLst/>
          </a:prstGeom>
        </p:spPr>
        <p:txBody>
          <a:bodyPr/>
          <a:lstStyle>
            <a:lvl1pPr marL="342900" indent="-342900" algn="l" defTabSz="914400" rtl="0" eaLnBrk="1" latinLnBrk="0" hangingPunct="1">
              <a:spcBef>
                <a:spcPct val="20000"/>
              </a:spcBef>
              <a:buClr>
                <a:srgbClr val="08737C"/>
              </a:buClr>
              <a:buSzPct val="75000"/>
              <a:buFont typeface="Wingdings 3" panose="05040102010807070707" pitchFamily="18" charset="2"/>
              <a:buChar char=""/>
              <a:defRPr sz="2800" kern="1200">
                <a:solidFill>
                  <a:srgbClr val="000000"/>
                </a:solidFill>
                <a:latin typeface="+mn-lt"/>
                <a:ea typeface="+mn-ea"/>
                <a:cs typeface="+mn-cs"/>
              </a:defRPr>
            </a:lvl1pPr>
            <a:lvl2pPr marL="742950" indent="-285750" algn="l" defTabSz="914400" rtl="0" eaLnBrk="1" latinLnBrk="0" hangingPunct="1">
              <a:spcBef>
                <a:spcPct val="20000"/>
              </a:spcBef>
              <a:buClr>
                <a:srgbClr val="08737C"/>
              </a:buClr>
              <a:buSzPct val="70000"/>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chemeClr val="tx2">
                  <a:lumMod val="60000"/>
                  <a:lumOff val="40000"/>
                </a:schemeClr>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sz="3600" b="1" dirty="0">
                <a:solidFill>
                  <a:srgbClr val="C61426"/>
                </a:solidFill>
              </a:rPr>
              <a:t>1 in 5 </a:t>
            </a:r>
            <a:r>
              <a:rPr lang="en-US" dirty="0"/>
              <a:t>students with</a:t>
            </a:r>
            <a:br>
              <a:rPr lang="en-US" dirty="0"/>
            </a:br>
            <a:r>
              <a:rPr lang="en-US" dirty="0"/>
              <a:t>food allergies will have</a:t>
            </a:r>
            <a:br>
              <a:rPr lang="en-US" dirty="0"/>
            </a:br>
            <a:r>
              <a:rPr lang="en-US" dirty="0"/>
              <a:t>a reaction while at school.</a:t>
            </a:r>
          </a:p>
        </p:txBody>
      </p:sp>
      <p:sp>
        <p:nvSpPr>
          <p:cNvPr id="19" name="Content Placeholder 2">
            <a:extLst>
              <a:ext uri="{FF2B5EF4-FFF2-40B4-BE49-F238E27FC236}">
                <a16:creationId xmlns:a16="http://schemas.microsoft.com/office/drawing/2014/main" id="{20B16778-A787-44EC-90CB-092D3EFFC9B8}"/>
              </a:ext>
            </a:extLst>
          </p:cNvPr>
          <p:cNvSpPr txBox="1">
            <a:spLocks/>
          </p:cNvSpPr>
          <p:nvPr/>
        </p:nvSpPr>
        <p:spPr>
          <a:xfrm>
            <a:off x="462699" y="4953000"/>
            <a:ext cx="8229600" cy="1676400"/>
          </a:xfrm>
          <a:prstGeom prst="rect">
            <a:avLst/>
          </a:prstGeom>
        </p:spPr>
        <p:txBody>
          <a:bodyPr/>
          <a:lstStyle>
            <a:lvl1pPr marL="342900" indent="-342900" algn="l" defTabSz="914400" rtl="0" eaLnBrk="1" latinLnBrk="0" hangingPunct="1">
              <a:spcBef>
                <a:spcPct val="20000"/>
              </a:spcBef>
              <a:buClr>
                <a:srgbClr val="08737C"/>
              </a:buClr>
              <a:buSzPct val="75000"/>
              <a:buFont typeface="Wingdings 3" panose="05040102010807070707" pitchFamily="18" charset="2"/>
              <a:buChar char=""/>
              <a:defRPr sz="2800" kern="1200">
                <a:solidFill>
                  <a:srgbClr val="000000"/>
                </a:solidFill>
                <a:latin typeface="+mn-lt"/>
                <a:ea typeface="+mn-ea"/>
                <a:cs typeface="+mn-cs"/>
              </a:defRPr>
            </a:lvl1pPr>
            <a:lvl2pPr marL="742950" indent="-285750" algn="l" defTabSz="914400" rtl="0" eaLnBrk="1" latinLnBrk="0" hangingPunct="1">
              <a:spcBef>
                <a:spcPct val="20000"/>
              </a:spcBef>
              <a:buClr>
                <a:srgbClr val="08737C"/>
              </a:buClr>
              <a:buSzPct val="70000"/>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chemeClr val="tx2">
                  <a:lumMod val="60000"/>
                  <a:lumOff val="40000"/>
                </a:schemeClr>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sz="3600" b="1" dirty="0">
                <a:solidFill>
                  <a:srgbClr val="08737C"/>
                </a:solidFill>
              </a:rPr>
              <a:t>25% </a:t>
            </a:r>
            <a:r>
              <a:rPr lang="en-US" dirty="0"/>
              <a:t>of severe food allergy reactions at school happen to students with no previous known food allergy.</a:t>
            </a:r>
          </a:p>
        </p:txBody>
      </p:sp>
      <p:cxnSp>
        <p:nvCxnSpPr>
          <p:cNvPr id="26" name="Straight Connector 25">
            <a:extLst>
              <a:ext uri="{FF2B5EF4-FFF2-40B4-BE49-F238E27FC236}">
                <a16:creationId xmlns:a16="http://schemas.microsoft.com/office/drawing/2014/main" id="{03E002BC-BC6B-471A-927F-B5712AEE4179}"/>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2DD8478-3562-49F5-B651-118527093D2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46" t="67534" r="62620" b="6137"/>
          <a:stretch/>
        </p:blipFill>
        <p:spPr>
          <a:xfrm>
            <a:off x="7696200" y="52388"/>
            <a:ext cx="1143000" cy="1600200"/>
          </a:xfrm>
          <a:prstGeom prst="rect">
            <a:avLst/>
          </a:prstGeom>
        </p:spPr>
      </p:pic>
    </p:spTree>
    <p:extLst>
      <p:ext uri="{BB962C8B-B14F-4D97-AF65-F5344CB8AC3E}">
        <p14:creationId xmlns:p14="http://schemas.microsoft.com/office/powerpoint/2010/main" val="271249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752600" y="667446"/>
            <a:ext cx="5659438" cy="583619"/>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000000"/>
                </a:solidFill>
                <a:latin typeface="+mj-lt"/>
                <a:ea typeface="+mj-ea"/>
                <a:cs typeface="+mj-cs"/>
              </a:defRPr>
            </a:lvl1pPr>
          </a:lstStyle>
          <a:p>
            <a:pPr algn="ctr"/>
            <a:r>
              <a:rPr lang="en-US" sz="3600" dirty="0">
                <a:solidFill>
                  <a:schemeClr val="bg1"/>
                </a:solidFill>
              </a:rPr>
              <a:t>Did you know ?</a:t>
            </a:r>
          </a:p>
        </p:txBody>
      </p:sp>
      <p:sp>
        <p:nvSpPr>
          <p:cNvPr id="14" name="Title 13">
            <a:extLst>
              <a:ext uri="{FF2B5EF4-FFF2-40B4-BE49-F238E27FC236}">
                <a16:creationId xmlns:a16="http://schemas.microsoft.com/office/drawing/2014/main" id="{6D52348A-5F5B-4E36-9A3A-9ECC92544B61}"/>
              </a:ext>
            </a:extLst>
          </p:cNvPr>
          <p:cNvSpPr>
            <a:spLocks noGrp="1"/>
          </p:cNvSpPr>
          <p:nvPr>
            <p:ph type="title"/>
          </p:nvPr>
        </p:nvSpPr>
        <p:spPr/>
        <p:txBody>
          <a:bodyPr/>
          <a:lstStyle/>
          <a:p>
            <a:r>
              <a:rPr lang="en-US" dirty="0"/>
              <a:t>Did you know?</a:t>
            </a:r>
          </a:p>
        </p:txBody>
      </p:sp>
      <p:sp>
        <p:nvSpPr>
          <p:cNvPr id="8" name="Slide Number Placeholder 7"/>
          <p:cNvSpPr>
            <a:spLocks noGrp="1"/>
          </p:cNvSpPr>
          <p:nvPr>
            <p:ph type="sldNum" sz="quarter" idx="12"/>
          </p:nvPr>
        </p:nvSpPr>
        <p:spPr/>
        <p:txBody>
          <a:bodyPr/>
          <a:lstStyle/>
          <a:p>
            <a:fld id="{4CD8DCCA-7606-4C9D-B837-5FF7121B4784}" type="slidenum">
              <a:rPr lang="en-US" smtClean="0"/>
              <a:pPr/>
              <a:t>5</a:t>
            </a:fld>
            <a:endParaRPr lang="en-US"/>
          </a:p>
        </p:txBody>
      </p:sp>
      <p:pic>
        <p:nvPicPr>
          <p:cNvPr id="6" name="Picture 5" descr="Photo of peanut butter and jelly sandwic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75" y="1588028"/>
            <a:ext cx="3431813" cy="2285999"/>
          </a:xfrm>
          <a:prstGeom prst="rect">
            <a:avLst/>
          </a:prstGeom>
          <a:ln>
            <a:solidFill>
              <a:schemeClr val="accent1"/>
            </a:solidFill>
          </a:ln>
        </p:spPr>
      </p:pic>
      <p:sp>
        <p:nvSpPr>
          <p:cNvPr id="16" name="Content Placeholder 15">
            <a:extLst>
              <a:ext uri="{FF2B5EF4-FFF2-40B4-BE49-F238E27FC236}">
                <a16:creationId xmlns:a16="http://schemas.microsoft.com/office/drawing/2014/main" id="{1542453A-5F69-41D1-A5F7-15893D1F8F82}"/>
              </a:ext>
            </a:extLst>
          </p:cNvPr>
          <p:cNvSpPr>
            <a:spLocks noGrp="1"/>
          </p:cNvSpPr>
          <p:nvPr>
            <p:ph idx="1"/>
          </p:nvPr>
        </p:nvSpPr>
        <p:spPr>
          <a:xfrm>
            <a:off x="4267200" y="1600200"/>
            <a:ext cx="4724400" cy="2286000"/>
          </a:xfrm>
        </p:spPr>
        <p:txBody>
          <a:bodyPr/>
          <a:lstStyle/>
          <a:p>
            <a:r>
              <a:rPr lang="en-US" dirty="0"/>
              <a:t>A food allergy is an</a:t>
            </a:r>
            <a:br>
              <a:rPr lang="en-US" dirty="0"/>
            </a:br>
            <a:r>
              <a:rPr lang="en-US" dirty="0"/>
              <a:t>adverse immune system</a:t>
            </a:r>
            <a:br>
              <a:rPr lang="en-US" dirty="0"/>
            </a:br>
            <a:r>
              <a:rPr lang="en-US" dirty="0"/>
              <a:t>reaction that occurs soon</a:t>
            </a:r>
            <a:br>
              <a:rPr lang="en-US" dirty="0"/>
            </a:br>
            <a:r>
              <a:rPr lang="en-US" dirty="0"/>
              <a:t>after exposure to a</a:t>
            </a:r>
            <a:br>
              <a:rPr lang="en-US" dirty="0"/>
            </a:br>
            <a:r>
              <a:rPr lang="en-US" dirty="0"/>
              <a:t>certain food.</a:t>
            </a:r>
          </a:p>
          <a:p>
            <a:pPr marL="0" indent="0">
              <a:buNone/>
            </a:pPr>
            <a:endParaRPr lang="en-US" dirty="0"/>
          </a:p>
        </p:txBody>
      </p:sp>
      <p:sp>
        <p:nvSpPr>
          <p:cNvPr id="22" name="Rectangle 21">
            <a:extLst>
              <a:ext uri="{FF2B5EF4-FFF2-40B4-BE49-F238E27FC236}">
                <a16:creationId xmlns:a16="http://schemas.microsoft.com/office/drawing/2014/main" id="{2EBE3609-F521-47F1-B752-EE94F800B353}"/>
              </a:ext>
            </a:extLst>
          </p:cNvPr>
          <p:cNvSpPr/>
          <p:nvPr/>
        </p:nvSpPr>
        <p:spPr>
          <a:xfrm>
            <a:off x="559346" y="4160389"/>
            <a:ext cx="7898854" cy="2850011"/>
          </a:xfrm>
          <a:prstGeom prst="rect">
            <a:avLst/>
          </a:prstGeom>
        </p:spPr>
        <p:txBody>
          <a:bodyPr wrap="square">
            <a:spAutoFit/>
          </a:bodyPr>
          <a:lstStyle/>
          <a:p>
            <a:pPr marL="342900" lvl="0" indent="-342900">
              <a:spcBef>
                <a:spcPct val="20000"/>
              </a:spcBef>
              <a:buClr>
                <a:srgbClr val="08737C"/>
              </a:buClr>
              <a:buSzPct val="75000"/>
              <a:buFont typeface="Wingdings 3" panose="05040102010807070707" pitchFamily="18" charset="2"/>
              <a:buChar char=""/>
            </a:pPr>
            <a:r>
              <a:rPr lang="en-US" sz="2800" dirty="0">
                <a:solidFill>
                  <a:srgbClr val="000000"/>
                </a:solidFill>
              </a:rPr>
              <a:t>Food allergy symptoms can include multiple organ systems including, respiratory, gastrointestinal tract, skin, cardiovascular, and neurological.</a:t>
            </a:r>
          </a:p>
          <a:p>
            <a:pPr marL="342900" lvl="0" indent="-342900">
              <a:spcBef>
                <a:spcPct val="20000"/>
              </a:spcBef>
              <a:buClr>
                <a:srgbClr val="08737C"/>
              </a:buClr>
              <a:buSzPct val="75000"/>
              <a:buFont typeface="Wingdings 3" panose="05040102010807070707" pitchFamily="18" charset="2"/>
              <a:buChar char=""/>
            </a:pPr>
            <a:r>
              <a:rPr lang="en-US" sz="2800" dirty="0">
                <a:solidFill>
                  <a:srgbClr val="000000"/>
                </a:solidFill>
              </a:rPr>
              <a:t>A severe life-threatening allergic reaction is called </a:t>
            </a:r>
            <a:r>
              <a:rPr lang="en-US" sz="2800" b="1" dirty="0">
                <a:solidFill>
                  <a:srgbClr val="000000"/>
                </a:solidFill>
              </a:rPr>
              <a:t>anaphylaxis.</a:t>
            </a:r>
          </a:p>
          <a:p>
            <a:pPr lvl="0">
              <a:spcBef>
                <a:spcPct val="20000"/>
              </a:spcBef>
              <a:buClr>
                <a:srgbClr val="08737C"/>
              </a:buClr>
              <a:buSzPct val="75000"/>
            </a:pPr>
            <a:endParaRPr lang="en-US" sz="2800" dirty="0">
              <a:solidFill>
                <a:srgbClr val="000000"/>
              </a:solidFill>
            </a:endParaRPr>
          </a:p>
        </p:txBody>
      </p:sp>
      <p:cxnSp>
        <p:nvCxnSpPr>
          <p:cNvPr id="24" name="Straight Connector 23">
            <a:extLst>
              <a:ext uri="{FF2B5EF4-FFF2-40B4-BE49-F238E27FC236}">
                <a16:creationId xmlns:a16="http://schemas.microsoft.com/office/drawing/2014/main" id="{9488C29B-E3BB-4753-80C8-C3682E1AEB44}"/>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8A194E7-F2E3-48E7-9264-05D130D6E0F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46" t="67534" r="62620" b="6137"/>
          <a:stretch/>
        </p:blipFill>
        <p:spPr>
          <a:xfrm>
            <a:off x="7696200" y="52388"/>
            <a:ext cx="1143000" cy="1600200"/>
          </a:xfrm>
          <a:prstGeom prst="rect">
            <a:avLst/>
          </a:prstGeom>
        </p:spPr>
      </p:pic>
    </p:spTree>
    <p:extLst>
      <p:ext uri="{BB962C8B-B14F-4D97-AF65-F5344CB8AC3E}">
        <p14:creationId xmlns:p14="http://schemas.microsoft.com/office/powerpoint/2010/main" val="367686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8153400" cy="4525963"/>
          </a:xfrm>
        </p:spPr>
        <p:txBody>
          <a:bodyPr/>
          <a:lstStyle/>
          <a:p>
            <a:pPr marL="0" indent="0">
              <a:buNone/>
            </a:pPr>
            <a:r>
              <a:rPr lang="en-US" sz="3200" dirty="0">
                <a:solidFill>
                  <a:srgbClr val="08737C"/>
                </a:solidFill>
              </a:rPr>
              <a:t>If you </a:t>
            </a:r>
            <a:r>
              <a:rPr lang="en-US" sz="3200" b="1" dirty="0">
                <a:solidFill>
                  <a:srgbClr val="08737C"/>
                </a:solidFill>
              </a:rPr>
              <a:t>suspect anaphylaxis, do the following</a:t>
            </a:r>
            <a:r>
              <a:rPr lang="en-US" sz="3200" dirty="0">
                <a:solidFill>
                  <a:srgbClr val="08737C"/>
                </a:solidFill>
              </a:rPr>
              <a:t>:</a:t>
            </a:r>
          </a:p>
          <a:p>
            <a:r>
              <a:rPr lang="en-US" sz="2800" dirty="0"/>
              <a:t>Activate the student’s food allergy emergency </a:t>
            </a:r>
            <a:r>
              <a:rPr lang="en-US" sz="2800" b="1" dirty="0"/>
              <a:t>plan.</a:t>
            </a:r>
          </a:p>
          <a:p>
            <a:r>
              <a:rPr lang="en-US" sz="2800" dirty="0"/>
              <a:t>Be ready to </a:t>
            </a:r>
            <a:r>
              <a:rPr lang="en-US" sz="2800" b="1" dirty="0">
                <a:solidFill>
                  <a:schemeClr val="tx1"/>
                </a:solidFill>
              </a:rPr>
              <a:t>administer</a:t>
            </a:r>
            <a:r>
              <a:rPr lang="en-US" sz="2800" dirty="0"/>
              <a:t> an epinephrine auto-injector if you are delegated and trained to do so.</a:t>
            </a:r>
          </a:p>
          <a:p>
            <a:r>
              <a:rPr lang="en-US" sz="2800" b="1" dirty="0"/>
              <a:t>Call </a:t>
            </a:r>
            <a:r>
              <a:rPr lang="en-US" sz="2800" dirty="0"/>
              <a:t>911 or the emergency medical system immediately. All students with anaphylaxis must be monitored closely and evaluated as soon as possible in an emergency care setting.</a:t>
            </a:r>
          </a:p>
          <a:p>
            <a:pPr lvl="1"/>
            <a:endParaRPr lang="en-US" sz="2800" dirty="0"/>
          </a:p>
          <a:p>
            <a:endParaRPr lang="en-US" sz="3200"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cxnSp>
        <p:nvCxnSpPr>
          <p:cNvPr id="15" name="Straight Connector 14">
            <a:extLst>
              <a:ext uri="{FF2B5EF4-FFF2-40B4-BE49-F238E27FC236}">
                <a16:creationId xmlns:a16="http://schemas.microsoft.com/office/drawing/2014/main" id="{2AB5E3EB-E6B7-40D6-B799-2AEF6ADF6F8A}"/>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155885D-83BA-42BE-B4BA-C2AFA7FA3EF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246443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534400" cy="1036638"/>
          </a:xfrm>
        </p:spPr>
        <p:txBody>
          <a:bodyPr/>
          <a:lstStyle/>
          <a:p>
            <a:r>
              <a:rPr lang="en-US" sz="3600" dirty="0"/>
              <a:t>Important Anaphylaxis Response</a:t>
            </a:r>
          </a:p>
        </p:txBody>
      </p:sp>
      <p:sp>
        <p:nvSpPr>
          <p:cNvPr id="6" name="Content Placeholder 5"/>
          <p:cNvSpPr>
            <a:spLocks noGrp="1"/>
          </p:cNvSpPr>
          <p:nvPr>
            <p:ph idx="1"/>
          </p:nvPr>
        </p:nvSpPr>
        <p:spPr>
          <a:xfrm>
            <a:off x="457200" y="1447800"/>
            <a:ext cx="7924800" cy="4525963"/>
          </a:xfrm>
        </p:spPr>
        <p:txBody>
          <a:bodyPr/>
          <a:lstStyle/>
          <a:p>
            <a:r>
              <a:rPr lang="en-US" b="1" dirty="0"/>
              <a:t>All students with anaphylaxis must be monitored closely and transported by ambulance for evaluation as soon as possible in an emergency care setting.</a:t>
            </a:r>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170237"/>
            <a:ext cx="5257800" cy="3505200"/>
          </a:xfrm>
          <a:prstGeom prst="rect">
            <a:avLst/>
          </a:prstGeom>
        </p:spPr>
      </p:pic>
      <p:cxnSp>
        <p:nvCxnSpPr>
          <p:cNvPr id="10" name="Straight Connector 9">
            <a:extLst>
              <a:ext uri="{FF2B5EF4-FFF2-40B4-BE49-F238E27FC236}">
                <a16:creationId xmlns:a16="http://schemas.microsoft.com/office/drawing/2014/main" id="{B8798D4A-7999-4057-8523-29FE15AFC8F3}"/>
              </a:ext>
              <a:ext uri="{C183D7F6-B498-43B3-948B-1728B52AA6E4}">
                <adec:decorative xmlns:adec="http://schemas.microsoft.com/office/drawing/2017/decorative" val="1"/>
              </a:ext>
            </a:extLst>
          </p:cNvPr>
          <p:cNvCxnSpPr>
            <a:cxnSpLocks/>
          </p:cNvCxnSpPr>
          <p:nvPr/>
        </p:nvCxnSpPr>
        <p:spPr>
          <a:xfrm>
            <a:off x="533400" y="1143000"/>
            <a:ext cx="77724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3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What can you do?</a:t>
            </a:r>
          </a:p>
        </p:txBody>
      </p:sp>
      <p:sp>
        <p:nvSpPr>
          <p:cNvPr id="9" name="Content Placeholder 8">
            <a:extLst>
              <a:ext uri="{FF2B5EF4-FFF2-40B4-BE49-F238E27FC236}">
                <a16:creationId xmlns:a16="http://schemas.microsoft.com/office/drawing/2014/main" id="{D4406161-E44D-4E95-8082-F72991D099DF}"/>
              </a:ext>
            </a:extLst>
          </p:cNvPr>
          <p:cNvSpPr>
            <a:spLocks noGrp="1"/>
          </p:cNvSpPr>
          <p:nvPr>
            <p:ph idx="1"/>
          </p:nvPr>
        </p:nvSpPr>
        <p:spPr>
          <a:xfrm>
            <a:off x="457200" y="1447801"/>
            <a:ext cx="8229600" cy="2667000"/>
          </a:xfrm>
        </p:spPr>
        <p:txBody>
          <a:bodyPr/>
          <a:lstStyle/>
          <a:p>
            <a:pPr marL="0" indent="0">
              <a:spcBef>
                <a:spcPts val="0"/>
              </a:spcBef>
              <a:spcAft>
                <a:spcPts val="1200"/>
              </a:spcAft>
              <a:buNone/>
            </a:pPr>
            <a:r>
              <a:rPr lang="en-US" b="1" dirty="0">
                <a:solidFill>
                  <a:srgbClr val="08737C"/>
                </a:solidFill>
              </a:rPr>
              <a:t>Lead your school’s planning for managing food allergies</a:t>
            </a:r>
          </a:p>
          <a:p>
            <a:pPr>
              <a:spcBef>
                <a:spcPts val="0"/>
              </a:spcBef>
              <a:spcAft>
                <a:spcPts val="1200"/>
              </a:spcAft>
            </a:pPr>
            <a:r>
              <a:rPr lang="en-US" dirty="0"/>
              <a:t>Coordinate planning and implementation of your school’s Food Allergy Management and Prevention Plan (FAMPP).</a:t>
            </a:r>
          </a:p>
          <a:p>
            <a:pPr>
              <a:spcBef>
                <a:spcPts val="0"/>
              </a:spcBef>
              <a:spcAft>
                <a:spcPts val="1200"/>
              </a:spcAft>
            </a:pPr>
            <a:r>
              <a:rPr lang="en-US" dirty="0"/>
              <a:t>Identify a team leader.</a:t>
            </a:r>
          </a:p>
          <a:p>
            <a:pPr marL="0" indent="0">
              <a:buNone/>
            </a:pP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6" name="Picture 5" descr="Photo of meeting." title="Alt te."/>
          <p:cNvPicPr>
            <a:picLocks noChangeAspect="1"/>
          </p:cNvPicPr>
          <p:nvPr/>
        </p:nvPicPr>
        <p:blipFill rotWithShape="1">
          <a:blip r:embed="rId3">
            <a:extLst>
              <a:ext uri="{28A0092B-C50C-407E-A947-70E740481C1C}">
                <a14:useLocalDpi xmlns:a14="http://schemas.microsoft.com/office/drawing/2010/main" val="0"/>
              </a:ext>
            </a:extLst>
          </a:blip>
          <a:srcRect t="43477"/>
          <a:stretch/>
        </p:blipFill>
        <p:spPr>
          <a:xfrm>
            <a:off x="3017006" y="4419600"/>
            <a:ext cx="5791714" cy="2067248"/>
          </a:xfrm>
          <a:prstGeom prst="rect">
            <a:avLst/>
          </a:prstGeom>
        </p:spPr>
      </p:pic>
      <p:cxnSp>
        <p:nvCxnSpPr>
          <p:cNvPr id="11" name="Straight Connector 10">
            <a:extLst>
              <a:ext uri="{FF2B5EF4-FFF2-40B4-BE49-F238E27FC236}">
                <a16:creationId xmlns:a16="http://schemas.microsoft.com/office/drawing/2014/main" id="{2332F00E-DCE2-4AB0-87AC-BEBA2C202116}"/>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82D6C4-C44F-4940-9344-9B1B5E4AB412}"/>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spTree>
    <p:extLst>
      <p:ext uri="{BB962C8B-B14F-4D97-AF65-F5344CB8AC3E}">
        <p14:creationId xmlns:p14="http://schemas.microsoft.com/office/powerpoint/2010/main" val="243080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Food Allergy Management and Prevention Plan Priorities</a:t>
            </a:r>
          </a:p>
        </p:txBody>
      </p:sp>
      <p:sp>
        <p:nvSpPr>
          <p:cNvPr id="5" name="Content Placeholder 2"/>
          <p:cNvSpPr>
            <a:spLocks noGrp="1"/>
          </p:cNvSpPr>
          <p:nvPr>
            <p:ph idx="1"/>
          </p:nvPr>
        </p:nvSpPr>
        <p:spPr>
          <a:xfrm>
            <a:off x="457200" y="1600200"/>
            <a:ext cx="7848600" cy="4373563"/>
          </a:xfrm>
        </p:spPr>
        <p:txBody>
          <a:bodyPr/>
          <a:lstStyle/>
          <a:p>
            <a:pPr marL="0" indent="0">
              <a:buNone/>
            </a:pPr>
            <a:r>
              <a:rPr lang="en-US" sz="3200" b="1" dirty="0">
                <a:solidFill>
                  <a:srgbClr val="08737C"/>
                </a:solidFill>
              </a:rPr>
              <a:t>Ensure</a:t>
            </a:r>
            <a:r>
              <a:rPr lang="en-US" dirty="0"/>
              <a:t> the daily management of food allergies for individual children.</a:t>
            </a:r>
          </a:p>
          <a:p>
            <a:pPr marL="0" indent="0">
              <a:buNone/>
            </a:pPr>
            <a:r>
              <a:rPr lang="en-US" sz="3200" b="1" dirty="0">
                <a:solidFill>
                  <a:srgbClr val="08737C"/>
                </a:solidFill>
              </a:rPr>
              <a:t>Prepare</a:t>
            </a:r>
            <a:r>
              <a:rPr lang="en-US" dirty="0"/>
              <a:t> for food allergy emergencies.</a:t>
            </a:r>
          </a:p>
          <a:p>
            <a:pPr marL="0" indent="0">
              <a:buNone/>
            </a:pPr>
            <a:r>
              <a:rPr lang="en-US" sz="3200" b="1" dirty="0">
                <a:solidFill>
                  <a:srgbClr val="08737C"/>
                </a:solidFill>
              </a:rPr>
              <a:t>Provide</a:t>
            </a:r>
            <a:r>
              <a:rPr lang="en-US" dirty="0">
                <a:solidFill>
                  <a:srgbClr val="08737C"/>
                </a:solidFill>
              </a:rPr>
              <a:t> </a:t>
            </a:r>
            <a:r>
              <a:rPr lang="en-US" dirty="0"/>
              <a:t>professional development on food allergies for staff members.</a:t>
            </a:r>
          </a:p>
          <a:p>
            <a:pPr marL="0" indent="0">
              <a:buNone/>
            </a:pPr>
            <a:r>
              <a:rPr lang="en-US" sz="3200" b="1" dirty="0">
                <a:solidFill>
                  <a:srgbClr val="08737C"/>
                </a:solidFill>
              </a:rPr>
              <a:t>Educate</a:t>
            </a:r>
            <a:r>
              <a:rPr lang="en-US" dirty="0"/>
              <a:t> all students and their family members about food allergies.</a:t>
            </a:r>
          </a:p>
          <a:p>
            <a:pPr marL="0" indent="0">
              <a:buNone/>
            </a:pPr>
            <a:r>
              <a:rPr lang="en-US" b="1" dirty="0">
                <a:solidFill>
                  <a:srgbClr val="08737C"/>
                </a:solidFill>
              </a:rPr>
              <a:t>Create</a:t>
            </a:r>
            <a:r>
              <a:rPr lang="en-US" dirty="0">
                <a:solidFill>
                  <a:srgbClr val="08737C"/>
                </a:solidFill>
              </a:rPr>
              <a:t> </a:t>
            </a:r>
            <a:r>
              <a:rPr lang="en-US" sz="3200" b="1" dirty="0">
                <a:solidFill>
                  <a:srgbClr val="08737C"/>
                </a:solidFill>
              </a:rPr>
              <a:t>and maintain </a:t>
            </a:r>
            <a:r>
              <a:rPr lang="en-US" dirty="0"/>
              <a:t>a healthy and safe educational environment. </a:t>
            </a:r>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pic>
        <p:nvPicPr>
          <p:cNvPr id="8" name="Picture 7">
            <a:extLst>
              <a:ext uri="{FF2B5EF4-FFF2-40B4-BE49-F238E27FC236}">
                <a16:creationId xmlns:a16="http://schemas.microsoft.com/office/drawing/2014/main" id="{D2DCF8C6-1127-43DE-AAEF-59367D36D63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1" t="67534" r="77155" b="6137"/>
          <a:stretch/>
        </p:blipFill>
        <p:spPr>
          <a:xfrm>
            <a:off x="7620000" y="25400"/>
            <a:ext cx="1219200" cy="1600200"/>
          </a:xfrm>
          <a:prstGeom prst="rect">
            <a:avLst/>
          </a:prstGeom>
        </p:spPr>
      </p:pic>
      <p:cxnSp>
        <p:nvCxnSpPr>
          <p:cNvPr id="9" name="Straight Connector 8">
            <a:extLst>
              <a:ext uri="{FF2B5EF4-FFF2-40B4-BE49-F238E27FC236}">
                <a16:creationId xmlns:a16="http://schemas.microsoft.com/office/drawing/2014/main" id="{1F16F368-1AEB-46F4-A273-385846F0AB75}"/>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0873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08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TotalTime>
  <Words>3633</Words>
  <Application>Microsoft Office PowerPoint</Application>
  <PresentationFormat>On-screen Show (4:3)</PresentationFormat>
  <Paragraphs>276</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Chaparral Pro</vt:lpstr>
      <vt:lpstr>Wingdings</vt:lpstr>
      <vt:lpstr>Wingdings 3</vt:lpstr>
      <vt:lpstr>Office Theme</vt:lpstr>
      <vt:lpstr>Managing Food Allergies in Schools the Role of School Administrators</vt:lpstr>
      <vt:lpstr>Objectives</vt:lpstr>
      <vt:lpstr>Overview</vt:lpstr>
      <vt:lpstr>Did you know?</vt:lpstr>
      <vt:lpstr>Did you know?</vt:lpstr>
      <vt:lpstr>What can you do?</vt:lpstr>
      <vt:lpstr>Important Anaphylaxis Response</vt:lpstr>
      <vt:lpstr>What can you do?</vt:lpstr>
      <vt:lpstr>Food Allergy Management and Prevention Plan Priorities</vt:lpstr>
      <vt:lpstr>What can you do?</vt:lpstr>
      <vt:lpstr>What can you do?</vt:lpstr>
      <vt:lpstr>What can you do?</vt:lpstr>
      <vt:lpstr>What can you do?</vt:lpstr>
      <vt:lpstr>What can you do?</vt:lpstr>
      <vt:lpstr>Steps to Take Within 24 Hours of a Nonfatal Food Allergy Reaction</vt:lpstr>
      <vt:lpstr>What can you do?</vt:lpstr>
      <vt:lpstr>What can you do?</vt:lpstr>
      <vt:lpstr>Where can you find more information?</vt:lpstr>
      <vt:lpstr>Questions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the Role of School Administrators</dc:title>
  <dc:subject>Managing Food Allergies in Schools the Role of School Administrators</dc:subject>
  <dc:creator>Centers for Disease Control and Prevention (CDC)</dc:creator>
  <cp:keywords>Managing Food Allergies in Schools the Role of School Administrators, Centers for Disease Control and Prevention, CDC</cp:keywords>
  <cp:lastModifiedBy>Hebenton, Tod M. (CDC/DDNID/NCCDPHP/OD) (CTR)</cp:lastModifiedBy>
  <cp:revision>94</cp:revision>
  <dcterms:created xsi:type="dcterms:W3CDTF">2014-12-19T21:55:48Z</dcterms:created>
  <dcterms:modified xsi:type="dcterms:W3CDTF">2020-06-08T23:09:48Z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2020-06-08T21:01:00.0914300Z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2288e658-7b41-4078-b6f9-1d30a7e98289</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