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56" r:id="rId5"/>
    <p:sldId id="259" r:id="rId6"/>
    <p:sldId id="276" r:id="rId7"/>
    <p:sldId id="284" r:id="rId8"/>
    <p:sldId id="291" r:id="rId9"/>
    <p:sldId id="285" r:id="rId10"/>
    <p:sldId id="286" r:id="rId11"/>
    <p:sldId id="287" r:id="rId12"/>
    <p:sldId id="288" r:id="rId13"/>
    <p:sldId id="289" r:id="rId14"/>
    <p:sldId id="290" r:id="rId15"/>
    <p:sldId id="271" r:id="rId16"/>
    <p:sldId id="269" r:id="rId17"/>
    <p:sldId id="273" r:id="rId18"/>
    <p:sldId id="283" r:id="rId19"/>
    <p:sldId id="272" r:id="rId20"/>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76917F-F701-3904-A764-31C026BB234F}" name="Lambert, Shari" initials="LS" userId="S::sbl@rti.org::62ef8086-de81-4226-b645-762e6e5dfc71" providerId="AD"/>
  <p188:author id="{4651B3ED-E97F-DC54-F2AD-69C4BDAF89AB}" name="Rodriguez, Christina" initials="RC" userId="S::crodriguez@rti.org::2f401fdf-ae03-47d7-866c-72e20eb50d3f" providerId="AD"/>
  <p188:author id="{646F13F0-9777-50D9-7F3D-D8D8D6B98B52}" name="Romero, Veronica (Contractor)" initials="RV(" userId="S::vromero.contractor@rti.org::8cc2934a-0480-4763-9595-e1bb6ddfe42f" providerId="AD"/>
  <p188:author id="{6AF517FE-1A42-E547-5CAE-17E735C8E471}" name="Stadd, Jessie" initials="SJ" userId="S::jstadd@rti.org::44a9573f-fddc-4716-bc25-9dc365c6924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ox, Kendra (CDC/DDID/NCEZID/DHQP)" initials="CK(" lastIdx="1" clrIdx="6">
    <p:extLst>
      <p:ext uri="{19B8F6BF-5375-455C-9EA6-DF929625EA0E}">
        <p15:presenceInfo xmlns:p15="http://schemas.microsoft.com/office/powerpoint/2012/main" userId="S::gfx4@cdc.gov::3112a3a8-8cbb-4d5b-96ee-72aa1ab53303" providerId="AD"/>
      </p:ext>
    </p:extLst>
  </p:cmAuthor>
  <p:cmAuthor id="1" name="Rasmussen Foster, Laura" initials="RFL" lastIdx="7" clrIdx="0">
    <p:extLst>
      <p:ext uri="{19B8F6BF-5375-455C-9EA6-DF929625EA0E}">
        <p15:presenceInfo xmlns:p15="http://schemas.microsoft.com/office/powerpoint/2012/main" userId="S::lrasmussen@rti.org::5ad58509-b95f-4bf5-82b0-3432a84b06de" providerId="AD"/>
      </p:ext>
    </p:extLst>
  </p:cmAuthor>
  <p:cmAuthor id="2" name="Stadd, Jessie" initials="SJ" lastIdx="4" clrIdx="1">
    <p:extLst>
      <p:ext uri="{19B8F6BF-5375-455C-9EA6-DF929625EA0E}">
        <p15:presenceInfo xmlns:p15="http://schemas.microsoft.com/office/powerpoint/2012/main" userId="S::jstadd@rti.org::44a9573f-fddc-4716-bc25-9dc365c6924d" providerId="AD"/>
      </p:ext>
    </p:extLst>
  </p:cmAuthor>
  <p:cmAuthor id="3" name="Lambert, Shari" initials="LS" lastIdx="23" clrIdx="2">
    <p:extLst>
      <p:ext uri="{19B8F6BF-5375-455C-9EA6-DF929625EA0E}">
        <p15:presenceInfo xmlns:p15="http://schemas.microsoft.com/office/powerpoint/2012/main" userId="S::sbl@rti.org::62ef8086-de81-4226-b645-762e6e5dfc71" providerId="AD"/>
      </p:ext>
    </p:extLst>
  </p:cmAuthor>
  <p:cmAuthor id="4" name="Rodriguez, Christina" initials="RC" lastIdx="34" clrIdx="3">
    <p:extLst>
      <p:ext uri="{19B8F6BF-5375-455C-9EA6-DF929625EA0E}">
        <p15:presenceInfo xmlns:p15="http://schemas.microsoft.com/office/powerpoint/2012/main" userId="S::crodriguez@rti.org::2f401fdf-ae03-47d7-866c-72e20eb50d3f" providerId="AD"/>
      </p:ext>
    </p:extLst>
  </p:cmAuthor>
  <p:cmAuthor id="5" name="Shogren, Julie" initials="SJ" lastIdx="10" clrIdx="4">
    <p:extLst>
      <p:ext uri="{19B8F6BF-5375-455C-9EA6-DF929625EA0E}">
        <p15:presenceInfo xmlns:p15="http://schemas.microsoft.com/office/powerpoint/2012/main" userId="S::jshogren@rti.org::b8ac11d4-25b8-47fb-add8-e9c5ea412aae" providerId="AD"/>
      </p:ext>
    </p:extLst>
  </p:cmAuthor>
  <p:cmAuthor id="6" name="Davis, Dilsey" initials="DD" lastIdx="4" clrIdx="5">
    <p:extLst>
      <p:ext uri="{19B8F6BF-5375-455C-9EA6-DF929625EA0E}">
        <p15:presenceInfo xmlns:p15="http://schemas.microsoft.com/office/powerpoint/2012/main" userId="S::dmdavis@rti.org::1e93f9f0-59f1-4a82-bb40-b5dc06590d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4" autoAdjust="0"/>
    <p:restoredTop sz="86420" autoAdjust="0"/>
  </p:normalViewPr>
  <p:slideViewPr>
    <p:cSldViewPr snapToGrid="0">
      <p:cViewPr>
        <p:scale>
          <a:sx n="75" d="100"/>
          <a:sy n="75" d="100"/>
        </p:scale>
        <p:origin x="222" y="6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1" d="100"/>
          <a:sy n="61" d="100"/>
        </p:scale>
        <p:origin x="2400"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A6A74D-45D5-46AD-B691-BBBBE49EE5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03C7BD-BD6D-46F3-B66E-839876A100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BA792E-85A3-4593-A2F8-E8FF9171A989}" type="datetimeFigureOut">
              <a:rPr lang="en-US" smtClean="0"/>
              <a:t>2/28/2022</a:t>
            </a:fld>
            <a:endParaRPr lang="en-US"/>
          </a:p>
        </p:txBody>
      </p:sp>
      <p:sp>
        <p:nvSpPr>
          <p:cNvPr id="4" name="Footer Placeholder 3">
            <a:extLst>
              <a:ext uri="{FF2B5EF4-FFF2-40B4-BE49-F238E27FC236}">
                <a16:creationId xmlns:a16="http://schemas.microsoft.com/office/drawing/2014/main" id="{917A0AEE-88BB-4753-8143-83F9798446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BC29EE-1C91-4C15-896C-D9A2350ED0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C74EC5-1E9D-4B62-B373-60161E8493A1}" type="slidenum">
              <a:rPr lang="en-US" smtClean="0"/>
              <a:t>‹#›</a:t>
            </a:fld>
            <a:endParaRPr lang="en-US"/>
          </a:p>
        </p:txBody>
      </p:sp>
    </p:spTree>
    <p:extLst>
      <p:ext uri="{BB962C8B-B14F-4D97-AF65-F5344CB8AC3E}">
        <p14:creationId xmlns:p14="http://schemas.microsoft.com/office/powerpoint/2010/main" val="3911438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CE1EB-4AC1-4CCA-9E7D-9D67868ABA72}" type="datetimeFigureOut">
              <a:rPr lang="en-US" smtClean="0"/>
              <a:t>2/28/2022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4230C-8258-4529-832A-6A8AA1D5C3BA}" type="slidenum">
              <a:rPr lang="en-US" smtClean="0"/>
              <a:t>‹#›</a:t>
            </a:fld>
            <a:endParaRPr lang="en-US" dirty="0"/>
          </a:p>
        </p:txBody>
      </p:sp>
    </p:spTree>
    <p:extLst>
      <p:ext uri="{BB962C8B-B14F-4D97-AF65-F5344CB8AC3E}">
        <p14:creationId xmlns:p14="http://schemas.microsoft.com/office/powerpoint/2010/main" val="238353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DengXian" panose="020B0503020204020204" pitchFamily="2" charset="-122"/>
                <a:cs typeface="Times New Roman" panose="02020603050405020304" pitchFamily="18" charset="0"/>
              </a:rPr>
              <a:t>Facilitator Notes</a:t>
            </a:r>
            <a:r>
              <a:rPr lang="en-US" sz="1800" dirty="0">
                <a:effectLst/>
                <a:latin typeface="Calibri" panose="020F0502020204030204" pitchFamily="34" charset="0"/>
                <a:ea typeface="DengXian" panose="020B0503020204020204" pitchFamily="2" charset="-122"/>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B0503020204020204" pitchFamily="2" charset="-122"/>
                <a:cs typeface="Times New Roman" panose="02020603050405020304" pitchFamily="18" charset="0"/>
              </a:rPr>
              <a:t>Participants log in and get settled.</a:t>
            </a:r>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a:t>
            </a:fld>
            <a:endParaRPr lang="en-US" dirty="0"/>
          </a:p>
        </p:txBody>
      </p:sp>
    </p:spTree>
    <p:extLst>
      <p:ext uri="{BB962C8B-B14F-4D97-AF65-F5344CB8AC3E}">
        <p14:creationId xmlns:p14="http://schemas.microsoft.com/office/powerpoint/2010/main" val="68372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SimSun" panose="02010600030101010101" pitchFamily="2" charset="-122"/>
                <a:cs typeface="Times New Roman" panose="02020603050405020304" pitchFamily="18" charset="0"/>
              </a:rPr>
              <a:t>Facilitator Notes:</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Encourage participants to reflect on what they are still curious or unsure about, and to jot their thoughts in the “I Want To Know” columns of the tables in their participant booklets.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Time permitting, you may wish to ask for responses in the chat or for participants to share their ideas verbally.</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Suggest that participants investigate their questions through resources such as Project Firstline, the CDC website, their supervisor, or their employer’s designated Infection Prevention staff. It is not necessary for you to answer the questions that are shared; rather, acknowledge and affirm participants’ responses and encourage them to take steps to add to their knowledge.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Explain that you will collect these questions for the Project Firstline team to inspire future product development. </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Sample Script:</a:t>
            </a:r>
          </a:p>
          <a:p>
            <a:r>
              <a:rPr lang="en-US" sz="1800" b="0" i="0" u="none" strike="noStrike" baseline="0" dirty="0">
                <a:solidFill>
                  <a:srgbClr val="13609C"/>
                </a:solidFill>
                <a:latin typeface="Avenir LT Std 45 Book"/>
              </a:rPr>
              <a:t>“There is so much more to think about and learn about the body and healthcare environment reservoirs, how we interact with them at work, and how we can use our knowledge to help keep germs from spreading and making people sick. Please take a moment to reflect on these reservoirs. What areas are you still curious or unsure about? Feel free to jot down your thoughts in the third column of your table: ‘What I Want to Know.’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“Would anyone care to share some of what you still want to know? Please feel free to unmute yourself or type your ideas in the chat!” </a:t>
            </a:r>
          </a:p>
          <a:p>
            <a:r>
              <a:rPr lang="en-US" sz="1800" b="0" i="1" u="none" strike="noStrike" baseline="0" dirty="0">
                <a:solidFill>
                  <a:srgbClr val="211D1E"/>
                </a:solidFill>
                <a:latin typeface="Avenir LT Std 45 Book"/>
              </a:rPr>
              <a:t>(Pause for responses and acknowledge and affirm, as appropriate.) </a:t>
            </a:r>
            <a:endParaRPr lang="en-US" sz="1800" b="0" i="0" u="none" strike="noStrike" baseline="0" dirty="0">
              <a:solidFill>
                <a:srgbClr val="211D1E"/>
              </a:solidFill>
              <a:latin typeface="Avenir LT Std 45 Book"/>
            </a:endParaRP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“Thank you! After our session, I will share these questions and ideas with the Project Firstline team to help guide future product development. In the meantime, what steps are you going to take to answer your questions about infection control in healthcare? Will you ask your supervisor or your facility’s Infection Prevention staff, or consult CDC and Project Firstline resources?” </a:t>
            </a:r>
          </a:p>
          <a:p>
            <a:r>
              <a:rPr lang="en-US" sz="1800" b="0" i="1" u="none" strike="noStrike" baseline="0" dirty="0">
                <a:solidFill>
                  <a:srgbClr val="211D1E"/>
                </a:solidFill>
                <a:latin typeface="Avenir LT Std 45 Book"/>
              </a:rPr>
              <a:t>(Pause to allow for reflection.)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12</a:t>
            </a:fld>
            <a:endParaRPr lang="en-US" dirty="0"/>
          </a:p>
        </p:txBody>
      </p:sp>
    </p:spTree>
    <p:extLst>
      <p:ext uri="{BB962C8B-B14F-4D97-AF65-F5344CB8AC3E}">
        <p14:creationId xmlns:p14="http://schemas.microsoft.com/office/powerpoint/2010/main" val="4177261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SimSun" panose="02010600030101010101" pitchFamily="2" charset="-122"/>
                <a:cs typeface="Times New Roman" panose="02020603050405020304" pitchFamily="18" charset="0"/>
              </a:rPr>
              <a:t>Facilitator Notes:</a:t>
            </a:r>
          </a:p>
          <a:p>
            <a:pPr marL="283464" marR="0" indent="-283464">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If needed and time permitting, you can choose to invite additional remaining questions that were not addressed in the session. Alternatively, you can skip this slide and </a:t>
            </a: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proceed to slide 14</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t>
            </a:r>
          </a:p>
          <a:p>
            <a:pPr marL="283464" indent="-283464">
              <a:buFont typeface="Arial" panose="020B0604020202020204" pitchFamily="34" charset="0"/>
              <a:buChar char="•"/>
            </a:pPr>
            <a:r>
              <a:rPr lang="en-US" sz="1800" b="0" i="0" u="none" strike="noStrike" baseline="0" dirty="0">
                <a:solidFill>
                  <a:srgbClr val="211D1E"/>
                </a:solidFill>
                <a:latin typeface="Avenir LT Std 45 Book"/>
              </a:rPr>
              <a:t>If you choose to use this slide: </a:t>
            </a:r>
          </a:p>
          <a:p>
            <a:pPr marL="740664" lvl="1" indent="-283464">
              <a:buFont typeface="Arial" panose="020B0604020202020204" pitchFamily="34" charset="0"/>
              <a:buChar char="•"/>
            </a:pPr>
            <a:r>
              <a:rPr lang="en-US" sz="1800" b="0" i="0" u="none" strike="noStrike" baseline="0" dirty="0">
                <a:solidFill>
                  <a:srgbClr val="211D1E"/>
                </a:solidFill>
                <a:latin typeface="Avenir LT Std 45 Book"/>
              </a:rPr>
              <a:t>If the answers are information that is already included in this session, please respond. </a:t>
            </a:r>
          </a:p>
          <a:p>
            <a:pPr marL="740664" lvl="1" indent="-283464">
              <a:buFont typeface="Arial" panose="020B0604020202020204" pitchFamily="34" charset="0"/>
              <a:buChar char="•"/>
            </a:pPr>
            <a:r>
              <a:rPr lang="en-US" sz="1800" b="0" i="0" u="none" strike="noStrike" baseline="0" dirty="0">
                <a:solidFill>
                  <a:srgbClr val="211D1E"/>
                </a:solidFill>
                <a:latin typeface="Avenir LT Std 45 Book"/>
              </a:rPr>
              <a:t>If the questions address content that is not covered in this session, please do not attempt to answer. Instead, take note of the questions and consult with CDC resources to follow up with answers after the session. </a:t>
            </a:r>
          </a:p>
          <a:p>
            <a:endParaRPr lang="en-US" sz="1800" b="0" i="0" u="none" strike="noStrike" baseline="0" dirty="0">
              <a:solidFill>
                <a:srgbClr val="211D1E"/>
              </a:solidFill>
              <a:latin typeface="Avenir LT Std 45 Book"/>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200"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rPr>
              <a:t>“We covered a lot today. Does anyone have any questions still remaining, or items I can clarify about the body and healthcare environment reservoirs, and why they’re important for infection control?”</a:t>
            </a:r>
          </a:p>
          <a:p>
            <a:pPr marL="0" marR="0" lvl="0" indent="0">
              <a:lnSpc>
                <a:spcPct val="107000"/>
              </a:lnSpc>
              <a:spcBef>
                <a:spcPts val="0"/>
              </a:spcBef>
              <a:spcAft>
                <a:spcPts val="600"/>
              </a:spcAft>
              <a:buFont typeface="Symbol" panose="05050102010706020507" pitchFamily="18" charset="2"/>
              <a:buNone/>
              <a:tabLst>
                <a:tab pos="228600" algn="l"/>
                <a:tab pos="457200" algn="l"/>
              </a:tabLs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13</a:t>
            </a:fld>
            <a:endParaRPr lang="en-US" dirty="0"/>
          </a:p>
        </p:txBody>
      </p:sp>
    </p:spTree>
    <p:extLst>
      <p:ext uri="{BB962C8B-B14F-4D97-AF65-F5344CB8AC3E}">
        <p14:creationId xmlns:p14="http://schemas.microsoft.com/office/powerpoint/2010/main" val="1413709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Facilitator Notes:</a:t>
            </a:r>
          </a:p>
          <a:p>
            <a:pPr marL="0" marR="0">
              <a:lnSpc>
                <a:spcPct val="107000"/>
              </a:lnSpc>
              <a:spcBef>
                <a:spcPts val="0"/>
              </a:spcBef>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Thank participants for their time and review the Key Takeaways from the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rPr>
              <a:t>“Thanks for a great discussion. You did a great job connecting where germs live in healthcare to risks for germs to spread, and thinking of actions to keep germs from spreading! Before we take time to reflect on opportunities to learn more, let’s review the key takeaways from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p:txBody>
      </p:sp>
      <p:sp>
        <p:nvSpPr>
          <p:cNvPr id="4" name="Slide Number Placeholder 3"/>
          <p:cNvSpPr>
            <a:spLocks noGrp="1"/>
          </p:cNvSpPr>
          <p:nvPr>
            <p:ph type="sldNum" sz="quarter" idx="5"/>
          </p:nvPr>
        </p:nvSpPr>
        <p:spPr/>
        <p:txBody>
          <a:bodyPr/>
          <a:lstStyle/>
          <a:p>
            <a:fld id="{DB64230C-8258-4529-832A-6A8AA1D5C3BA}" type="slidenum">
              <a:rPr lang="en-US" smtClean="0"/>
              <a:t>15</a:t>
            </a:fld>
            <a:endParaRPr lang="en-US" dirty="0"/>
          </a:p>
        </p:txBody>
      </p:sp>
    </p:spTree>
    <p:extLst>
      <p:ext uri="{BB962C8B-B14F-4D97-AF65-F5344CB8AC3E}">
        <p14:creationId xmlns:p14="http://schemas.microsoft.com/office/powerpoint/2010/main" val="1532066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Share additional resources from Project Firstline and CDC.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Explain how participants can reach you, by the means of your choosing, and how they can reach Project Firstline.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If this session is part of a series, you may choose to describe the themes of upcoming sessions.</a:t>
            </a:r>
          </a:p>
          <a:p>
            <a:pPr marL="342900" marR="0" lvl="0" indent="-342900">
              <a:lnSpc>
                <a:spcPct val="107000"/>
              </a:lnSpc>
              <a:spcBef>
                <a:spcPts val="0"/>
              </a:spcBef>
              <a:spcAft>
                <a:spcPts val="60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Direct participants to the feedback form.</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rPr>
              <a:t>“Even though we covered a lot today, there is still much more to learn. You can keep exploring these topics on your own using the resources on this slide. </a:t>
            </a:r>
          </a:p>
          <a:p>
            <a:pPr marL="0" marR="0">
              <a:lnSpc>
                <a:spcPct val="107000"/>
              </a:lnSpc>
              <a:spcBef>
                <a:spcPts val="0"/>
              </a:spcBef>
              <a:spcAft>
                <a:spcPts val="800"/>
              </a:spcAft>
            </a:pPr>
            <a:endParaRPr lang="en-US" sz="1800"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rPr>
              <a:t>“Project Firstline has a suite of products to help you learn how to recognize infection control risks at work, and to help you learn more about where germs live in healthcare and how they spread. You can also follow Project Firstline on social media! </a:t>
            </a:r>
          </a:p>
          <a:p>
            <a:pPr marL="0" marR="0">
              <a:lnSpc>
                <a:spcPct val="107000"/>
              </a:lnSpc>
              <a:spcBef>
                <a:spcPts val="0"/>
              </a:spcBef>
              <a:spcAft>
                <a:spcPts val="800"/>
              </a:spcAft>
            </a:pPr>
            <a:endParaRPr lang="en-US" sz="1800"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rPr>
              <a:t>“I will stay online for a few minutes after our session ends and will be happy to discuss any other questions!” </a:t>
            </a:r>
          </a:p>
          <a:p>
            <a:pPr marL="0" marR="0">
              <a:lnSpc>
                <a:spcPct val="107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rPr>
              <a:t>Next time, we will cover [insert next training topic]. Finally, please let us know how you enjoyed today’s session by completing the following feedback form. Thanks again for joining us today.”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a:endParaRPr lang="en-US" sz="1800" dirty="0"/>
          </a:p>
        </p:txBody>
      </p:sp>
      <p:sp>
        <p:nvSpPr>
          <p:cNvPr id="4" name="Slide Number Placeholder 3"/>
          <p:cNvSpPr>
            <a:spLocks noGrp="1"/>
          </p:cNvSpPr>
          <p:nvPr>
            <p:ph type="sldNum" sz="quarter" idx="5"/>
          </p:nvPr>
        </p:nvSpPr>
        <p:spPr/>
        <p:txBody>
          <a:bodyPr/>
          <a:lstStyle/>
          <a:p>
            <a:fld id="{DB64230C-8258-4529-832A-6A8AA1D5C3BA}" type="slidenum">
              <a:rPr lang="en-US" smtClean="0"/>
              <a:t>16</a:t>
            </a:fld>
            <a:endParaRPr lang="en-US" dirty="0"/>
          </a:p>
        </p:txBody>
      </p:sp>
    </p:spTree>
    <p:extLst>
      <p:ext uri="{BB962C8B-B14F-4D97-AF65-F5344CB8AC3E}">
        <p14:creationId xmlns:p14="http://schemas.microsoft.com/office/powerpoint/2010/main" val="223173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Welcome the group and add a greeting to the chat box.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If this session is part of an ongoing series, you may choose to say “welcome back,” “thank you for joining us again,” etc.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Announce housekeeping notes, either orally or via chat. If needed, provide additional notes specific to the platform you’re using (e.g., how to “raise your hand,” how to post questions).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Provide an overview of the agenda. </a:t>
            </a:r>
          </a:p>
          <a:p>
            <a:pPr marL="342900" marR="0" lvl="0" indent="-342900">
              <a:lnSpc>
                <a:spcPct val="107000"/>
              </a:lnSpc>
              <a:spcBef>
                <a:spcPts val="0"/>
              </a:spcBef>
              <a:spcAft>
                <a:spcPts val="600"/>
              </a:spcAft>
              <a:buFont typeface="Arial" panose="020B0604020202020204" pitchFamily="34" charset="0"/>
              <a:buChar char="•"/>
              <a:tabLst>
                <a:tab pos="228600" algn="l"/>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Adapt this section of the session as needed: for instance, you may choose to spend additional time on introductions if there are new faces, or if participants do not know each other. </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rPr>
              <a:t>“Welcome to Project Firstline. Thank you for joining us! Before we begin, a few housekeeping notes. We’ll meet today for about 20 minutes. Please keep your videos on, to the extent possible, and keep your microphone muted when you are not  contributing to the discussion. It’s great to see you all here today! </a:t>
            </a:r>
          </a:p>
          <a:p>
            <a:pPr marL="0" marR="0">
              <a:lnSpc>
                <a:spcPct val="107000"/>
              </a:lnSpc>
              <a:spcBef>
                <a:spcPts val="0"/>
              </a:spcBef>
              <a:spcAft>
                <a:spcPts val="800"/>
              </a:spcAft>
            </a:pPr>
            <a:endParaRPr lang="en-US" sz="1800"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rPr>
              <a:t>“Today we’re going to review and discuss the eight core places where germs live in healthcare, and then we’ll discuss strategies for recognizing the risks for germs to spread from them and make people sick. We’ll have an opportunity to reflect before we wrap up for the day.”</a:t>
            </a:r>
          </a:p>
          <a:p>
            <a:pPr marL="0" marR="0" lvl="0" indent="0">
              <a:lnSpc>
                <a:spcPct val="107000"/>
              </a:lnSpc>
              <a:spcBef>
                <a:spcPts val="0"/>
              </a:spcBef>
              <a:spcAft>
                <a:spcPts val="600"/>
              </a:spcAft>
              <a:buFont typeface="Symbol" panose="05050102010706020507" pitchFamily="18" charset="2"/>
              <a:buNone/>
              <a:tabLst>
                <a:tab pos="228600" algn="l"/>
                <a:tab pos="457200" algn="l"/>
              </a:tabLs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lvl="1" indent="0">
              <a:lnSpc>
                <a:spcPct val="107000"/>
              </a:lnSpc>
              <a:spcBef>
                <a:spcPts val="0"/>
              </a:spcBef>
              <a:spcAft>
                <a:spcPts val="0"/>
              </a:spcAft>
              <a:buFont typeface="Courier New" panose="02070309020205020404" pitchFamily="49" charset="0"/>
              <a:buNone/>
            </a:pPr>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2</a:t>
            </a:fld>
            <a:endParaRPr lang="en-US" dirty="0"/>
          </a:p>
        </p:txBody>
      </p:sp>
    </p:spTree>
    <p:extLst>
      <p:ext uri="{BB962C8B-B14F-4D97-AF65-F5344CB8AC3E}">
        <p14:creationId xmlns:p14="http://schemas.microsoft.com/office/powerpoint/2010/main" val="215113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3</a:t>
            </a:fld>
            <a:endParaRPr lang="en-US" dirty="0"/>
          </a:p>
        </p:txBody>
      </p:sp>
    </p:spTree>
    <p:extLst>
      <p:ext uri="{BB962C8B-B14F-4D97-AF65-F5344CB8AC3E}">
        <p14:creationId xmlns:p14="http://schemas.microsoft.com/office/powerpoint/2010/main" val="30659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Remind participants of the definition of a germ reservoir. </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The next slide lists the four body reservoirs and the four environment reservoirs. Time permitting, you can ask participants to name the reservoirs, either in the chat or by unmuting, </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before you advance to slide 5</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t>
            </a:r>
          </a:p>
          <a:p>
            <a:pPr marL="742950" marR="0" lvl="1" indent="-285750">
              <a:lnSpc>
                <a:spcPct val="107000"/>
              </a:lnSpc>
              <a:spcBef>
                <a:spcPts val="0"/>
              </a:spcBef>
              <a:spcAft>
                <a:spcPts val="600"/>
              </a:spcAft>
              <a:buFont typeface="Courier New" panose="02070309020205020404" pitchFamily="49" charset="0"/>
              <a:buChar char="o"/>
              <a:tabLst>
                <a:tab pos="228600" algn="l"/>
                <a:tab pos="457200" algn="l"/>
              </a:tabLs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rPr>
              <a:t>“Let’s refresh our memories. When we think about germ spread in healthcare, we think about ‘reservoirs’ – the places where germs live on and in the human body and in the environment. Germs can be found in other reservoirs, like in food, but this training series focuses on these core categories when we look for risks for germs to spread in healthcare.” </a:t>
            </a: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(Advance to slide 5.) </a:t>
            </a:r>
          </a:p>
          <a:p>
            <a:pPr marL="0" marR="0">
              <a:lnSpc>
                <a:spcPct val="107000"/>
              </a:lnSpc>
              <a:spcBef>
                <a:spcPts val="0"/>
              </a:spcBef>
              <a:spcAft>
                <a:spcPts val="800"/>
              </a:spcAft>
            </a:pPr>
            <a:endParaRPr lang="en-US" sz="1800"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4</a:t>
            </a:fld>
            <a:endParaRPr lang="en-US" dirty="0"/>
          </a:p>
        </p:txBody>
      </p:sp>
    </p:spTree>
    <p:extLst>
      <p:ext uri="{BB962C8B-B14F-4D97-AF65-F5344CB8AC3E}">
        <p14:creationId xmlns:p14="http://schemas.microsoft.com/office/powerpoint/2010/main" val="2279614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Remind participants of the eight reservoirs where germs live in healthcare. </a:t>
            </a:r>
          </a:p>
          <a:p>
            <a:pPr marL="800100" marR="0" lvl="1" indent="-342900">
              <a:lnSpc>
                <a:spcPct val="107000"/>
              </a:lnSpc>
              <a:spcBef>
                <a:spcPts val="0"/>
              </a:spcBef>
              <a:spcAft>
                <a:spcPts val="0"/>
              </a:spcAft>
              <a:buFont typeface="Arial" panose="020B0604020202020204" pitchFamily="34" charset="0"/>
              <a:buChar char="•"/>
              <a:tabLst>
                <a:tab pos="228600" algn="l"/>
                <a:tab pos="457200" algn="l"/>
              </a:tabLs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Emphasize that germs can be found in other places, but these eight are central to understanding and recognizing the risk for infections to spread in healthcare.</a:t>
            </a:r>
          </a:p>
          <a:p>
            <a:pPr marL="742950" marR="0" lvl="1" indent="-285750">
              <a:lnSpc>
                <a:spcPct val="107000"/>
              </a:lnSpc>
              <a:spcBef>
                <a:spcPts val="0"/>
              </a:spcBef>
              <a:spcAft>
                <a:spcPts val="600"/>
              </a:spcAft>
              <a:buFont typeface="Courier New" panose="02070309020205020404" pitchFamily="49" charset="0"/>
              <a:buChar char="o"/>
              <a:tabLst>
                <a:tab pos="228600" algn="l"/>
                <a:tab pos="457200" algn="l"/>
              </a:tabLs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rPr>
              <a:t>“In the human body, we have skin; the gastrointestinal system or ‘gut’; the respiratory system; and blood.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rPr>
              <a:t>“In the healthcare environment, we have water and wet surfaces, dry surfaces, dirt and dust, and devices. When you understand where germs are found and how they can be moved to places where they can cause harm, you can recognize when they can be spread and decide what you can do to protect yourself and your patients.”</a:t>
            </a:r>
          </a:p>
          <a:p>
            <a:pPr marL="742950" marR="0" lvl="1" indent="-285750">
              <a:lnSpc>
                <a:spcPct val="107000"/>
              </a:lnSpc>
              <a:spcBef>
                <a:spcPts val="0"/>
              </a:spcBef>
              <a:spcAft>
                <a:spcPts val="600"/>
              </a:spcAft>
              <a:buFont typeface="Courier New" panose="02070309020205020404" pitchFamily="49" charset="0"/>
              <a:buChar char="o"/>
              <a:tabLst>
                <a:tab pos="228600" algn="l"/>
                <a:tab pos="457200" algn="l"/>
              </a:tabLs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5</a:t>
            </a:fld>
            <a:endParaRPr lang="en-US" dirty="0"/>
          </a:p>
        </p:txBody>
      </p:sp>
    </p:spTree>
    <p:extLst>
      <p:ext uri="{BB962C8B-B14F-4D97-AF65-F5344CB8AC3E}">
        <p14:creationId xmlns:p14="http://schemas.microsoft.com/office/powerpoint/2010/main" val="3729234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This learning activity has three parts.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First, you will assign each participant one body reservoir and one environment reservoir. </a:t>
            </a:r>
          </a:p>
          <a:p>
            <a:pPr marL="1200150" lvl="2" indent="-285750">
              <a:buFont typeface="Arial" panose="020B0604020202020204" pitchFamily="34" charset="0"/>
              <a:buChar char="•"/>
            </a:pPr>
            <a:r>
              <a:rPr lang="en-US" sz="1800" b="0" i="0" u="none" strike="noStrike" baseline="0" dirty="0">
                <a:solidFill>
                  <a:srgbClr val="211D1E"/>
                </a:solidFill>
                <a:latin typeface="Avenir LT Std 45 Book"/>
              </a:rPr>
              <a:t>They will have about 2 minutes to reflect on their assigned reservoirs and make a list of what they know with certainty, and what they think they know but might need confirmation on, about infection control related to their assigned reservoirs. </a:t>
            </a:r>
          </a:p>
          <a:p>
            <a:pPr marL="1200150" lvl="2" indent="-285750">
              <a:buFont typeface="Arial" panose="020B0604020202020204" pitchFamily="34" charset="0"/>
              <a:buChar char="•"/>
            </a:pPr>
            <a:r>
              <a:rPr lang="en-US" sz="1800" b="0" i="0" u="none" strike="noStrike" baseline="0" dirty="0">
                <a:solidFill>
                  <a:srgbClr val="211D1E"/>
                </a:solidFill>
                <a:latin typeface="Avenir LT Std 45 Book"/>
              </a:rPr>
              <a:t>At least two people, but ideally three or more, should be assigned the same reservoir pairs. </a:t>
            </a:r>
          </a:p>
          <a:p>
            <a:pPr marL="1200150" lvl="2" indent="-285750">
              <a:buFont typeface="Arial" panose="020B0604020202020204" pitchFamily="34" charset="0"/>
              <a:buChar char="•"/>
            </a:pPr>
            <a:r>
              <a:rPr lang="en-US" sz="1800" b="0" i="0" u="none" strike="noStrike" baseline="0" dirty="0">
                <a:solidFill>
                  <a:srgbClr val="211D1E"/>
                </a:solidFill>
                <a:latin typeface="Avenir LT Std 45 Book"/>
              </a:rPr>
              <a:t>Use the overall size of your group, your desired breakout group size, and your allotted time for this activity to determine how many reservoir pairings to make.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Next, you will divide participants into small breakout groups with others who were assigned to the same reservoir pairs.</a:t>
            </a:r>
          </a:p>
          <a:p>
            <a:pPr marL="1200150" lvl="2" indent="-285750">
              <a:buFont typeface="Arial" panose="020B0604020202020204" pitchFamily="34" charset="0"/>
              <a:buChar char="•"/>
            </a:pPr>
            <a:r>
              <a:rPr lang="en-US" sz="1800" dirty="0">
                <a:solidFill>
                  <a:srgbClr val="000000"/>
                </a:solidFill>
                <a:latin typeface="Segoe UI" panose="020B0502040204020203" pitchFamily="34" charset="0"/>
              </a:rPr>
              <a:t>In their small groups, they will build on their individual tables and shared knowledge to </a:t>
            </a:r>
            <a:r>
              <a:rPr lang="en-US" sz="1800" b="0" i="0" u="none" strike="noStrike" baseline="0" dirty="0">
                <a:solidFill>
                  <a:srgbClr val="211D1E"/>
                </a:solidFill>
                <a:latin typeface="Avenir LT Std 45 Book"/>
              </a:rPr>
              <a:t>identify a realistic example of when their two assigned reservoirs interact in healthcare. </a:t>
            </a:r>
          </a:p>
          <a:p>
            <a:pPr marL="1200150" lvl="2" indent="-285750">
              <a:buFont typeface="Arial" panose="020B0604020202020204" pitchFamily="34" charset="0"/>
              <a:buChar char="•"/>
            </a:pPr>
            <a:r>
              <a:rPr lang="en-US" sz="1800" b="0" i="0" u="none" strike="noStrike" baseline="0" dirty="0">
                <a:solidFill>
                  <a:srgbClr val="211D1E"/>
                </a:solidFill>
                <a:latin typeface="Avenir LT Std 45 Book"/>
              </a:rPr>
              <a:t>The example might relate to a patient interaction or be a routine work task. </a:t>
            </a:r>
          </a:p>
          <a:p>
            <a:pPr marL="1200150" lvl="2" indent="-285750">
              <a:buFont typeface="Arial" panose="020B0604020202020204" pitchFamily="34" charset="0"/>
              <a:buChar char="•"/>
            </a:pPr>
            <a:r>
              <a:rPr lang="en-US" sz="1800" b="0" i="0" u="none" strike="noStrike" baseline="0" dirty="0">
                <a:solidFill>
                  <a:srgbClr val="211D1E"/>
                </a:solidFill>
                <a:latin typeface="Avenir LT Std 45 Book"/>
              </a:rPr>
              <a:t>Depending on your breakout group sizes, allow approximately 4 to 5 minutes for this discussion; smaller groups can take less time.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Finally, you will help participants synthesize their learning. As a group, they will: (1) identify ways to reinforce risk recognition across reservoirs on the job, and (2) identify infection control actions everyone can take to stay safer. Allow approximately 8 to 9 minutes for the large-group synthesis discussion.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Transition to the learning activity.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By means of your choosing, assign one body reservoir and one healthcare environment reservoir to each participant.</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Explain that participants will have 2 minutes to reflect on: </a:t>
            </a:r>
          </a:p>
          <a:p>
            <a:pPr marL="1200150" lvl="2" indent="-285750">
              <a:buFont typeface="Arial" panose="020B0604020202020204" pitchFamily="34" charset="0"/>
              <a:buChar char="•"/>
            </a:pPr>
            <a:r>
              <a:rPr lang="en-US" sz="1800" b="0" i="0" u="none" strike="noStrike" baseline="0" dirty="0">
                <a:solidFill>
                  <a:srgbClr val="211D1E"/>
                </a:solidFill>
                <a:latin typeface="Avenir LT Std 45 Book"/>
              </a:rPr>
              <a:t>What they </a:t>
            </a:r>
            <a:r>
              <a:rPr lang="en-US" sz="1800" b="0" i="1" u="none" strike="noStrike" baseline="0" dirty="0">
                <a:solidFill>
                  <a:srgbClr val="211D1E"/>
                </a:solidFill>
                <a:latin typeface="Avenir LT Std 45 Book"/>
              </a:rPr>
              <a:t>know</a:t>
            </a:r>
            <a:r>
              <a:rPr lang="en-US" sz="1800" b="0" i="0" u="none" strike="noStrike" baseline="0" dirty="0">
                <a:solidFill>
                  <a:srgbClr val="211D1E"/>
                </a:solidFill>
                <a:latin typeface="Avenir LT Std 45 Book"/>
              </a:rPr>
              <a:t> about germs and germ spread from their assigned body and healthcare environment reservoirs </a:t>
            </a:r>
          </a:p>
          <a:p>
            <a:pPr marL="1200150" lvl="2" indent="-285750">
              <a:buFont typeface="Arial" panose="020B0604020202020204" pitchFamily="34" charset="0"/>
              <a:buChar char="•"/>
            </a:pPr>
            <a:r>
              <a:rPr lang="en-US" sz="1800" b="0" i="0" u="none" strike="noStrike" baseline="0" dirty="0">
                <a:solidFill>
                  <a:srgbClr val="211D1E"/>
                </a:solidFill>
                <a:latin typeface="Avenir LT Std 45 Book"/>
              </a:rPr>
              <a:t>What they </a:t>
            </a:r>
            <a:r>
              <a:rPr lang="en-US" sz="1800" b="0" i="1" u="none" strike="noStrike" baseline="0" dirty="0">
                <a:solidFill>
                  <a:srgbClr val="211D1E"/>
                </a:solidFill>
                <a:latin typeface="Avenir LT Std 45 Book"/>
              </a:rPr>
              <a:t>think</a:t>
            </a:r>
            <a:r>
              <a:rPr lang="en-US" sz="1800" b="0" i="0" u="none" strike="noStrike" baseline="0" dirty="0">
                <a:solidFill>
                  <a:srgbClr val="211D1E"/>
                </a:solidFill>
                <a:latin typeface="Avenir LT Std 45 Book"/>
              </a:rPr>
              <a:t> they know about the reservoirs and germ spread, but might need confirmation on </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r>
              <a:rPr lang="en-US" sz="1800" b="0" i="0" u="none" strike="noStrike" baseline="0" dirty="0">
                <a:solidFill>
                  <a:srgbClr val="13609C"/>
                </a:solidFill>
                <a:latin typeface="Avenir LT Std 45 Book"/>
              </a:rPr>
              <a:t>“Now, we’re going to take quick inventory of our knowledge about reservoirs and infection control. I’m going to assign each of you one body system and one part of the environment to focus on. I’d like you to think about what you </a:t>
            </a:r>
            <a:r>
              <a:rPr lang="en-US" sz="1800" b="0" i="1" u="none" strike="noStrike" baseline="0" dirty="0">
                <a:solidFill>
                  <a:srgbClr val="13609C"/>
                </a:solidFill>
                <a:latin typeface="Avenir LT Std 45 Book"/>
              </a:rPr>
              <a:t>know</a:t>
            </a:r>
            <a:r>
              <a:rPr lang="en-US" sz="1800" b="0" i="0" u="none" strike="noStrike" baseline="0" dirty="0">
                <a:solidFill>
                  <a:srgbClr val="13609C"/>
                </a:solidFill>
                <a:latin typeface="Avenir LT Std 45 Book"/>
              </a:rPr>
              <a:t> about where germs are commonly found in healthcare, and how they can be spread from those places </a:t>
            </a:r>
            <a:r>
              <a:rPr lang="en-US" sz="1800" dirty="0">
                <a:solidFill>
                  <a:srgbClr val="000000"/>
                </a:solidFill>
                <a:latin typeface="Segoe UI" panose="020B0502040204020203" pitchFamily="34" charset="0"/>
              </a:rPr>
              <a:t>– </a:t>
            </a:r>
            <a:r>
              <a:rPr lang="en-US" sz="1800" dirty="0">
                <a:solidFill>
                  <a:srgbClr val="13609C"/>
                </a:solidFill>
                <a:latin typeface="Segoe UI" panose="020B0502040204020203" pitchFamily="34" charset="0"/>
              </a:rPr>
              <a:t>and what you </a:t>
            </a:r>
            <a:r>
              <a:rPr lang="en-US" sz="1800" i="1" u="none" dirty="0">
                <a:solidFill>
                  <a:srgbClr val="13609C"/>
                </a:solidFill>
                <a:latin typeface="Segoe UI" panose="020B0502040204020203" pitchFamily="34" charset="0"/>
              </a:rPr>
              <a:t>think</a:t>
            </a:r>
            <a:r>
              <a:rPr lang="en-US" sz="1800" i="0" u="none" dirty="0">
                <a:solidFill>
                  <a:srgbClr val="13609C"/>
                </a:solidFill>
                <a:latin typeface="Segoe UI" panose="020B0502040204020203" pitchFamily="34" charset="0"/>
              </a:rPr>
              <a:t> </a:t>
            </a:r>
            <a:r>
              <a:rPr lang="en-US" sz="1800" u="none" dirty="0">
                <a:solidFill>
                  <a:srgbClr val="13609C"/>
                </a:solidFill>
                <a:latin typeface="Segoe UI" panose="020B0502040204020203" pitchFamily="34" charset="0"/>
              </a:rPr>
              <a:t>you know about where germs are commonly found in healthcare, and how they can be spread from those places.” </a:t>
            </a:r>
          </a:p>
          <a:p>
            <a:r>
              <a:rPr lang="en-US" sz="1800" b="0" i="1" u="none" strike="noStrike" baseline="0" dirty="0">
                <a:solidFill>
                  <a:srgbClr val="211D1E"/>
                </a:solidFill>
                <a:latin typeface="Avenir LT Std 45 Book"/>
              </a:rPr>
              <a:t>(Assign reservoirs.)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7</a:t>
            </a:fld>
            <a:endParaRPr lang="en-US" dirty="0"/>
          </a:p>
        </p:txBody>
      </p:sp>
    </p:spTree>
    <p:extLst>
      <p:ext uri="{BB962C8B-B14F-4D97-AF65-F5344CB8AC3E}">
        <p14:creationId xmlns:p14="http://schemas.microsoft.com/office/powerpoint/2010/main" val="2147816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Direct participants to the page(s) in their participant booklet with the blank tables.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latin typeface="Segoe UI" panose="020B0502040204020203" pitchFamily="34" charset="0"/>
              </a:rPr>
              <a:t>There are two tables: One for body reservoirs and the other for the healthcare environment reservoirs.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rgbClr val="211D1E"/>
                </a:solidFill>
                <a:latin typeface="Avenir LT Std 45 Book"/>
              </a:rPr>
              <a:t>Each table has three columns: “I Know,” “I Think I Know,” and “I Want To Know.”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rgbClr val="211D1E"/>
                </a:solidFill>
                <a:latin typeface="Avenir LT Std 45 Book"/>
              </a:rPr>
              <a:t>Column 3, “I Want To Know,” will be addressed later in the session. </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rgbClr val="211D1E"/>
                </a:solidFill>
                <a:latin typeface="Avenir LT Std 45 Book"/>
              </a:rPr>
              <a:t>Give participants 2 minutes to reflect and make notes about their assigned reservoirs: </a:t>
            </a:r>
            <a:endParaRPr lang="en-US" sz="1800" b="0" i="0" u="none" strike="noStrike" baseline="0" dirty="0">
              <a:solidFill>
                <a:srgbClr val="7C4578"/>
              </a:solidFill>
              <a:latin typeface="Wingdings 3" panose="05040102010807070707" pitchFamily="18" charset="2"/>
            </a:endParaRPr>
          </a:p>
          <a:p>
            <a:pPr marL="7429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rgbClr val="211D1E"/>
                </a:solidFill>
                <a:latin typeface="Avenir LT Std 45 Book"/>
              </a:rPr>
              <a:t>in the “I Know” column: what they know about germs and germ spread from these reservoirs; and</a:t>
            </a:r>
          </a:p>
          <a:p>
            <a:pPr marL="7429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rgbClr val="211D1E"/>
                </a:solidFill>
                <a:latin typeface="Avenir LT Std 45 Book"/>
              </a:rPr>
              <a:t>in the “I Think I Know” column: what they think they know – but might need confirmation on – about germs and germ spread from these reservoirs. </a:t>
            </a:r>
          </a:p>
          <a:p>
            <a:pPr marL="7429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rgbClr val="211D1E"/>
                </a:solidFill>
                <a:latin typeface="Avenir LT Std 45 Book"/>
              </a:rPr>
              <a:t>For instance, a participant who is assigned “skin” might jot down that they </a:t>
            </a:r>
            <a:r>
              <a:rPr lang="en-US" sz="1800" b="0" i="0" u="sng" strike="noStrike" baseline="0" dirty="0">
                <a:solidFill>
                  <a:srgbClr val="211D1E"/>
                </a:solidFill>
                <a:latin typeface="Avenir LT Std 45 Book"/>
              </a:rPr>
              <a:t>know </a:t>
            </a:r>
            <a:r>
              <a:rPr lang="en-US" sz="1800" b="0" i="0" u="none" strike="noStrike" baseline="0" dirty="0">
                <a:solidFill>
                  <a:srgbClr val="211D1E"/>
                </a:solidFill>
                <a:latin typeface="Avenir LT Std 45 Book"/>
              </a:rPr>
              <a:t>that lots of germs are found on the skin, and they </a:t>
            </a:r>
            <a:r>
              <a:rPr lang="en-US" sz="1800" b="0" i="0" u="sng" strike="noStrike" baseline="0" dirty="0">
                <a:solidFill>
                  <a:srgbClr val="211D1E"/>
                </a:solidFill>
                <a:latin typeface="Avenir LT Std 45 Book"/>
              </a:rPr>
              <a:t>think </a:t>
            </a:r>
            <a:r>
              <a:rPr lang="en-US" sz="1800" b="0" i="0" u="none" strike="noStrike" baseline="0" dirty="0">
                <a:solidFill>
                  <a:srgbClr val="211D1E"/>
                </a:solidFill>
                <a:latin typeface="Avenir LT Std 45 Book"/>
              </a:rPr>
              <a:t>they know that </a:t>
            </a:r>
            <a:r>
              <a:rPr lang="en-US" sz="1800" b="0" i="1" u="none" strike="noStrike" baseline="0" dirty="0">
                <a:solidFill>
                  <a:srgbClr val="211D1E"/>
                </a:solidFill>
                <a:latin typeface="Avenir LT Std 45 Book"/>
              </a:rPr>
              <a:t>S. aureus </a:t>
            </a:r>
            <a:r>
              <a:rPr lang="en-US" sz="1800" b="0" i="0" u="none" strike="noStrike" baseline="0" dirty="0">
                <a:solidFill>
                  <a:srgbClr val="211D1E"/>
                </a:solidFill>
                <a:latin typeface="Avenir LT Std 45 Book"/>
              </a:rPr>
              <a:t>is an example of a germ commonly found on the skin.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Call participants back together when 2 minutes have elapsed. </a:t>
            </a:r>
          </a:p>
          <a:p>
            <a:pPr marL="0" marR="0">
              <a:spcBef>
                <a:spcPts val="0"/>
              </a:spcBef>
              <a:spcAft>
                <a:spcPts val="8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r>
              <a:rPr lang="en-US" sz="1800" b="0" i="0" u="none" strike="noStrike" baseline="0" dirty="0">
                <a:solidFill>
                  <a:srgbClr val="13609C"/>
                </a:solidFill>
                <a:latin typeface="Avenir LT Std 45 Book"/>
              </a:rPr>
              <a:t>“Please turn to the blank tables in your participant booklets. In the first two columns of each table, you’ll see space to jot down what you </a:t>
            </a:r>
            <a:r>
              <a:rPr lang="en-US" sz="1800" b="0" i="1" u="none" strike="noStrike" baseline="0" dirty="0">
                <a:solidFill>
                  <a:srgbClr val="13609C"/>
                </a:solidFill>
                <a:latin typeface="Avenir LT Std 45 Book"/>
              </a:rPr>
              <a:t>know</a:t>
            </a:r>
            <a:r>
              <a:rPr lang="en-US" sz="1800" b="0" i="0" u="none" strike="noStrike" baseline="0" dirty="0">
                <a:solidFill>
                  <a:srgbClr val="13609C"/>
                </a:solidFill>
                <a:latin typeface="Avenir LT Std 45 Book"/>
              </a:rPr>
              <a:t>, and what you </a:t>
            </a:r>
            <a:r>
              <a:rPr lang="en-US" sz="1800" b="0" i="1" u="none" strike="noStrike" baseline="0" dirty="0">
                <a:solidFill>
                  <a:srgbClr val="13609C"/>
                </a:solidFill>
                <a:latin typeface="Avenir LT Std 45 Book"/>
              </a:rPr>
              <a:t>think</a:t>
            </a:r>
            <a:r>
              <a:rPr lang="en-US" sz="1800" b="0" i="0" u="none" strike="noStrike" baseline="0" dirty="0">
                <a:solidFill>
                  <a:srgbClr val="13609C"/>
                </a:solidFill>
                <a:latin typeface="Avenir LT Std 45 Book"/>
              </a:rPr>
              <a:t> you know, about germ spread for both the body and environment reservoirs assigned to you. We’ll talk about the third column in a minute! </a:t>
            </a:r>
          </a:p>
          <a:p>
            <a:endParaRPr lang="en-US" sz="1800" b="0" i="0" u="none" strike="noStrike" baseline="0" dirty="0">
              <a:solidFill>
                <a:srgbClr val="13609C"/>
              </a:solidFill>
              <a:latin typeface="Avenir LT Std 45 Book"/>
            </a:endParaRPr>
          </a:p>
          <a:p>
            <a:r>
              <a:rPr lang="en-US" sz="1800" b="0" i="0" u="none" strike="noStrike" baseline="0" dirty="0">
                <a:solidFill>
                  <a:srgbClr val="13609C"/>
                </a:solidFill>
                <a:latin typeface="Avenir LT Std 45 Book"/>
              </a:rPr>
              <a:t>“Start by jotting down one thing you know about germs or germ spread for your assigned reservoirs in the first column. Next, make notes in the second column about what you think you know, but might need confirmation on. For now, focus just on the areas assigned to you. You’ll have about 2 minutes, and then we’ll come back together for the next step. Okay, go!”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8</a:t>
            </a:fld>
            <a:endParaRPr lang="en-US" dirty="0"/>
          </a:p>
        </p:txBody>
      </p:sp>
    </p:spTree>
    <p:extLst>
      <p:ext uri="{BB962C8B-B14F-4D97-AF65-F5344CB8AC3E}">
        <p14:creationId xmlns:p14="http://schemas.microsoft.com/office/powerpoint/2010/main" val="202592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Thank participants for their thinking and transition to breakout groups.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Divide participants into groups that comprise participants who were assigned the same two reservoirs.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Provide instructions, tailored to your virtual platform, for breakout groups. Inform participants how to ask for help if needed.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Ask each group to designate a person who will report to the larger group.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Explain that each small group will then work together to create a realistic scenario about how their assigned reservoirs could interact in a healthcare setting, using the prompt on the screen.</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Instruct participants to make note of their scenario in their participant booklet.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Explain that they will have approximately 5 minutes for this discussion.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rgbClr val="211D1E"/>
                </a:solidFill>
                <a:latin typeface="Avenir LT Std 45 Book"/>
              </a:rPr>
              <a:t>Depending upon your audience, you may wish to refer them to the “Body” and “Healthcare Environment” tables in the participant booklets from sessions 1 and 2 in this series, respectively.</a:t>
            </a:r>
          </a:p>
          <a:p>
            <a:endParaRPr lang="en-US" sz="1800" b="0" i="0" u="none" strike="noStrike" baseline="0" dirty="0">
              <a:solidFill>
                <a:srgbClr val="211D1E"/>
              </a:solidFill>
              <a:latin typeface="Avenir LT Std 45 Book"/>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rPr>
              <a:t>“Thank you! Now, we’ll divide into small breakout groups for an activity. </a:t>
            </a:r>
          </a:p>
          <a:p>
            <a:pPr marL="0" marR="0">
              <a:lnSpc>
                <a:spcPct val="107000"/>
              </a:lnSpc>
              <a:spcBef>
                <a:spcPts val="0"/>
              </a:spcBef>
              <a:spcAft>
                <a:spcPts val="800"/>
              </a:spcAft>
            </a:pPr>
            <a:endParaRPr lang="en-US" sz="1800"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000000"/>
                </a:solidFill>
                <a:latin typeface="Segoe UI" panose="020B0502040204020203" pitchFamily="34" charset="0"/>
              </a:rPr>
              <a:t>Think about how your two assigned reservoirs connect with your profession and your daily work.</a:t>
            </a:r>
            <a:r>
              <a:rPr lang="en-US" sz="1800"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rPr>
              <a:t> In your groups, work together to identify a realistic scenario showing how your reservoirs can interact with each other in healthcare, </a:t>
            </a:r>
            <a:r>
              <a:rPr lang="en-US" sz="1800" b="0" i="0" u="none" strike="noStrike" baseline="0" dirty="0">
                <a:solidFill>
                  <a:srgbClr val="13609C"/>
                </a:solidFill>
                <a:latin typeface="Avenir LT Std 45 Book"/>
              </a:rPr>
              <a:t>and jot down your scenario in your participant booklet. </a:t>
            </a:r>
            <a:endParaRPr lang="en-US" sz="1800"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13619C"/>
                </a:solidFill>
                <a:effectLst/>
                <a:latin typeface="Calibri" panose="020F0502020204030204" pitchFamily="34" charset="0"/>
                <a:ea typeface="Calibri" panose="020F0502020204030204" pitchFamily="34" charset="0"/>
                <a:cs typeface="Times New Roman" panose="02020603050405020304" pitchFamily="18" charset="0"/>
              </a:rPr>
              <a:t>“I’ve put a simple sentence starter on the slide to help you get started. When we come back together, I’ll ask one representative from each group to share their ideas with the whole group. You don’t have to use this exact sentence; feel free to describe the scenario in your own words! You’ll have about 5 minutes to work together. I will give you a warning when you have about 1 minute remaining.”</a:t>
            </a:r>
          </a:p>
          <a:p>
            <a:pPr marL="342900" marR="0" lvl="0" indent="-342900">
              <a:lnSpc>
                <a:spcPct val="107000"/>
              </a:lnSpc>
              <a:spcBef>
                <a:spcPts val="0"/>
              </a:spcBef>
              <a:spcAft>
                <a:spcPts val="600"/>
              </a:spcAft>
              <a:buFont typeface="Symbol" panose="05050102010706020507" pitchFamily="18" charset="2"/>
              <a:buChar char=""/>
              <a:tabLst>
                <a:tab pos="228600" algn="l"/>
                <a:tab pos="457200" algn="l"/>
              </a:tabLst>
            </a:pPr>
            <a:endParaRPr lang="en-US" dirty="0"/>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9</a:t>
            </a:fld>
            <a:endParaRPr lang="en-US" dirty="0"/>
          </a:p>
        </p:txBody>
      </p:sp>
    </p:spTree>
    <p:extLst>
      <p:ext uri="{BB962C8B-B14F-4D97-AF65-F5344CB8AC3E}">
        <p14:creationId xmlns:p14="http://schemas.microsoft.com/office/powerpoint/2010/main" val="122120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When 1 minute is remaining, give the groups a “warning.”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After 5 minutes have elapsed, reconvene the entire group.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Thank them for their discussion and invite representatives from each small group to share the scenario that they created using their two reservoirs, and any highlights from their discussion. </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Affirm the ideas shared, and invite broader discussion from the entire group on each scenario: What are possible infection risks in this example? What are some actions we could take to address these risks?</a:t>
            </a:r>
          </a:p>
          <a:p>
            <a:pPr marL="285750" indent="-285750">
              <a:buFont typeface="Arial" panose="020B0604020202020204" pitchFamily="34" charset="0"/>
              <a:buChar char="•"/>
            </a:pPr>
            <a:r>
              <a:rPr lang="en-US" sz="1800" b="0" i="0" u="none" strike="noStrike" baseline="0" dirty="0">
                <a:solidFill>
                  <a:srgbClr val="211D1E"/>
                </a:solidFill>
                <a:latin typeface="Avenir LT Std 45 Book"/>
              </a:rPr>
              <a:t>During the open discussion, redirect any incorrect or misleading statements that might be made. </a:t>
            </a:r>
          </a:p>
          <a:p>
            <a:pPr marL="742950" lvl="1" indent="-285750">
              <a:buFont typeface="Arial" panose="020B0604020202020204" pitchFamily="34" charset="0"/>
              <a:buChar char="•"/>
            </a:pPr>
            <a:r>
              <a:rPr lang="en-US" sz="1800" b="0" i="0" u="none" strike="noStrike" baseline="0" dirty="0">
                <a:solidFill>
                  <a:srgbClr val="211D1E"/>
                </a:solidFill>
                <a:latin typeface="Avenir LT Std 45 Book"/>
              </a:rPr>
              <a:t>If appropriate, you can suggest that participants use the informational tables in the participant booklets from sessions 1 and 2 for additional discussion points. </a:t>
            </a:r>
          </a:p>
          <a:p>
            <a:endParaRPr lang="en-US" sz="1800" b="0" i="0" u="none" strike="noStrike" baseline="0" dirty="0">
              <a:solidFill>
                <a:srgbClr val="211D1E"/>
              </a:solidFill>
              <a:latin typeface="Avenir LT Std 45 Book"/>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r>
              <a:rPr lang="en-US" sz="1800" b="0" i="0" u="none" strike="noStrike" baseline="0" dirty="0">
                <a:solidFill>
                  <a:srgbClr val="13609C"/>
                </a:solidFill>
                <a:latin typeface="Avenir LT Std 45 Book"/>
              </a:rPr>
              <a:t>“Let’s reconvene. I’m eager to hear your thoughts on this diverse group of reservoirs. Would one group like to volunteer to share first? Please describe your body and environment reservoirs, and tell us about the scenario you identified that illustrates how they interact ‘on the job.’” </a:t>
            </a:r>
          </a:p>
          <a:p>
            <a:r>
              <a:rPr lang="en-US" sz="1800" b="0" i="1" u="none" strike="noStrike" baseline="0" dirty="0">
                <a:solidFill>
                  <a:srgbClr val="211D1E"/>
                </a:solidFill>
                <a:latin typeface="Avenir LT Std 45 Book"/>
              </a:rPr>
              <a:t>(Allow time for discussion, providing prompts as appropriate.) </a:t>
            </a:r>
          </a:p>
          <a:p>
            <a:endParaRPr lang="en-US" sz="1800" b="0" i="0" u="none" strike="noStrike" baseline="0" dirty="0">
              <a:solidFill>
                <a:srgbClr val="211D1E"/>
              </a:solidFill>
              <a:latin typeface="Avenir LT Std 45 Book"/>
            </a:endParaRPr>
          </a:p>
          <a:p>
            <a:r>
              <a:rPr lang="en-US" sz="1800" b="0" i="0" u="none" strike="noStrike" baseline="0" dirty="0">
                <a:solidFill>
                  <a:srgbClr val="13609C"/>
                </a:solidFill>
                <a:latin typeface="Avenir LT Std 45 Book"/>
              </a:rPr>
              <a:t>“That’s excellent. I’d like to open the discussion to the entire group. Where do you see risks for germs to spread in the scenario that [name] described? What infection control actions could address these risks?” </a:t>
            </a:r>
            <a:endParaRPr lang="en-US" dirty="0"/>
          </a:p>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10</a:t>
            </a:fld>
            <a:endParaRPr lang="en-US" dirty="0"/>
          </a:p>
        </p:txBody>
      </p:sp>
    </p:spTree>
    <p:extLst>
      <p:ext uri="{BB962C8B-B14F-4D97-AF65-F5344CB8AC3E}">
        <p14:creationId xmlns:p14="http://schemas.microsoft.com/office/powerpoint/2010/main" val="468473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Title Slide">
    <p:bg>
      <p:bgPr>
        <a:solidFill>
          <a:schemeClr val="accent4"/>
        </a:soli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714045" y="1709528"/>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4B9C8"/>
              </a:solidFill>
            </a:endParaRPr>
          </a:p>
        </p:txBody>
      </p:sp>
      <p:pic>
        <p:nvPicPr>
          <p:cNvPr id="6" name="Picture 5">
            <a:extLst>
              <a:ext uri="{FF2B5EF4-FFF2-40B4-BE49-F238E27FC236}">
                <a16:creationId xmlns:a16="http://schemas.microsoft.com/office/drawing/2014/main" id="{A1D26D73-CC88-5B48-B8AA-CED01C25FBC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335" y="-20459"/>
            <a:ext cx="13118173" cy="6935590"/>
          </a:xfrm>
          <a:prstGeom prst="rect">
            <a:avLst/>
          </a:prstGeom>
        </p:spPr>
      </p:pic>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673100" y="2744258"/>
            <a:ext cx="5877329" cy="2211409"/>
          </a:xfrm>
        </p:spPr>
        <p:txBody>
          <a:bodyPr anchor="t">
            <a:noAutofit/>
          </a:bodyPr>
          <a:lstStyle>
            <a:lvl1pPr algn="l">
              <a:spcBef>
                <a:spcPts val="0"/>
              </a:spcBef>
              <a:spcAft>
                <a:spcPts val="2400"/>
              </a:spcAft>
              <a:defRPr sz="4000">
                <a:solidFill>
                  <a:schemeClr val="accent4"/>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4866446"/>
            <a:ext cx="6229350" cy="455670"/>
          </a:xfrm>
        </p:spPr>
        <p:txBody>
          <a:bodyPr/>
          <a:lstStyle>
            <a:lvl1pPr marL="0" indent="0" algn="l">
              <a:buNone/>
              <a:defRPr sz="2400" b="0">
                <a:solidFill>
                  <a:schemeClr val="accent4"/>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687230" y="1772380"/>
            <a:ext cx="3613150" cy="592137"/>
          </a:xfrm>
        </p:spPr>
        <p:txBody>
          <a:bodyPr/>
          <a:lstStyle>
            <a:lvl1pPr marL="0" indent="0" algn="ctr">
              <a:buNone/>
              <a:defRPr sz="2400" b="1">
                <a:solidFill>
                  <a:schemeClr val="bg1"/>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dirty="0"/>
              <a:t>Click to edit</a:t>
            </a:r>
          </a:p>
        </p:txBody>
      </p:sp>
      <p:sp>
        <p:nvSpPr>
          <p:cNvPr id="18" name="Text Placeholder 17">
            <a:extLst>
              <a:ext uri="{FF2B5EF4-FFF2-40B4-BE49-F238E27FC236}">
                <a16:creationId xmlns:a16="http://schemas.microsoft.com/office/drawing/2014/main" id="{E49D6F2C-E55B-4823-82A7-788BB0E9BA09}"/>
              </a:ext>
            </a:extLst>
          </p:cNvPr>
          <p:cNvSpPr>
            <a:spLocks noGrp="1"/>
          </p:cNvSpPr>
          <p:nvPr>
            <p:ph type="body" sz="quarter" idx="11" hasCustomPrompt="1"/>
          </p:nvPr>
        </p:nvSpPr>
        <p:spPr>
          <a:xfrm>
            <a:off x="673100" y="616999"/>
            <a:ext cx="6229350" cy="712788"/>
          </a:xfrm>
        </p:spPr>
        <p:txBody>
          <a:bodyPr anchor="b"/>
          <a:lstStyle>
            <a:lvl1pPr marL="0" indent="0">
              <a:buNone/>
              <a:defRPr sz="2400" b="1" cap="none" spc="100" baseline="0">
                <a:solidFill>
                  <a:schemeClr val="accent4"/>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86326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6F95FF-DDA5-457E-8A70-DA44729F9CD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222865" y="374070"/>
            <a:ext cx="7866190" cy="6073719"/>
          </a:xfrm>
          <a:prstGeom prst="rect">
            <a:avLst/>
          </a:prstGeom>
        </p:spPr>
      </p:pic>
      <p:pic>
        <p:nvPicPr>
          <p:cNvPr id="7" name="Graphic 6">
            <a:extLst>
              <a:ext uri="{FF2B5EF4-FFF2-40B4-BE49-F238E27FC236}">
                <a16:creationId xmlns:a16="http://schemas.microsoft.com/office/drawing/2014/main" id="{201242F4-6050-4D72-A266-9236FD8409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a:effectLst>
            <a:outerShdw blurRad="50800" dist="203200" dir="2700000" algn="tl" rotWithShape="0">
              <a:prstClr val="black">
                <a:alpha val="40000"/>
              </a:prstClr>
            </a:outerShdw>
          </a:effectLst>
        </p:spPr>
      </p:pic>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4" y="2670143"/>
            <a:ext cx="5636527"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lide Number Placeholder 5">
            <a:extLst>
              <a:ext uri="{FF2B5EF4-FFF2-40B4-BE49-F238E27FC236}">
                <a16:creationId xmlns:a16="http://schemas.microsoft.com/office/drawing/2014/main" id="{E6A7D95A-B3A9-4990-A841-80F7C9729FB7}"/>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9" name="Picture 8" descr="Text&#10;&#10;Description automatically generated">
            <a:extLst>
              <a:ext uri="{FF2B5EF4-FFF2-40B4-BE49-F238E27FC236}">
                <a16:creationId xmlns:a16="http://schemas.microsoft.com/office/drawing/2014/main" id="{FE1E84F9-EC53-4749-AE0F-F75E5BF22EA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12" name="TextBox 11">
            <a:extLst>
              <a:ext uri="{FF2B5EF4-FFF2-40B4-BE49-F238E27FC236}">
                <a16:creationId xmlns:a16="http://schemas.microsoft.com/office/drawing/2014/main" id="{6F2C784E-B9A1-1B44-9DAE-522EC67F18B0}"/>
              </a:ext>
            </a:extLst>
          </p:cNvPr>
          <p:cNvSpPr txBox="1"/>
          <p:nvPr userDrawn="1"/>
        </p:nvSpPr>
        <p:spPr>
          <a:xfrm>
            <a:off x="2527590" y="6449088"/>
            <a:ext cx="8548624"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Introduction to Reservoirs: Where Germs Live| Session 3: Body and Healthcare Environment Reservoirs: Synthesis</a:t>
            </a:r>
          </a:p>
        </p:txBody>
      </p:sp>
    </p:spTree>
    <p:extLst>
      <p:ext uri="{BB962C8B-B14F-4D97-AF65-F5344CB8AC3E}">
        <p14:creationId xmlns:p14="http://schemas.microsoft.com/office/powerpoint/2010/main" val="425076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95338F3-F5F7-4671-8638-917625B84D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25992" y="-58422"/>
            <a:ext cx="7425875" cy="7425875"/>
          </a:xfrm>
          <a:prstGeom prst="rect">
            <a:avLst/>
          </a:prstGeom>
        </p:spPr>
      </p:pic>
      <p:sp>
        <p:nvSpPr>
          <p:cNvPr id="16" name="Freeform: Shape 15">
            <a:extLst>
              <a:ext uri="{FF2B5EF4-FFF2-40B4-BE49-F238E27FC236}">
                <a16:creationId xmlns:a16="http://schemas.microsoft.com/office/drawing/2014/main" id="{0952DC83-561B-49CD-9799-3D99798D9082}"/>
              </a:ext>
            </a:extLst>
          </p:cNvPr>
          <p:cNvSpPr/>
          <p:nvPr userDrawn="1"/>
        </p:nvSpPr>
        <p:spPr>
          <a:xfrm rot="20948572">
            <a:off x="-536772" y="-1086868"/>
            <a:ext cx="13265540" cy="9031735"/>
          </a:xfrm>
          <a:custGeom>
            <a:avLst/>
            <a:gdLst>
              <a:gd name="connsiteX0" fmla="*/ 10325413 w 13265540"/>
              <a:gd name="connsiteY0" fmla="*/ 7529466 h 9031735"/>
              <a:gd name="connsiteX1" fmla="*/ 10277830 w 13265540"/>
              <a:gd name="connsiteY1" fmla="*/ 7521271 h 9031735"/>
              <a:gd name="connsiteX2" fmla="*/ 10209364 w 13265540"/>
              <a:gd name="connsiteY2" fmla="*/ 7564360 h 9031735"/>
              <a:gd name="connsiteX3" fmla="*/ 10179229 w 13265540"/>
              <a:gd name="connsiteY3" fmla="*/ 7635205 h 9031735"/>
              <a:gd name="connsiteX4" fmla="*/ 10152794 w 13265540"/>
              <a:gd name="connsiteY4" fmla="*/ 7777160 h 9031735"/>
              <a:gd name="connsiteX5" fmla="*/ 10205663 w 13265540"/>
              <a:gd name="connsiteY5" fmla="*/ 7907220 h 9031735"/>
              <a:gd name="connsiteX6" fmla="*/ 10477677 w 13265540"/>
              <a:gd name="connsiteY6" fmla="*/ 7851177 h 9031735"/>
              <a:gd name="connsiteX7" fmla="*/ 10472919 w 13265540"/>
              <a:gd name="connsiteY7" fmla="*/ 7707372 h 9031735"/>
              <a:gd name="connsiteX8" fmla="*/ 10390178 w 13265540"/>
              <a:gd name="connsiteY8" fmla="*/ 7583657 h 9031735"/>
              <a:gd name="connsiteX9" fmla="*/ 10325413 w 13265540"/>
              <a:gd name="connsiteY9" fmla="*/ 7529466 h 9031735"/>
              <a:gd name="connsiteX10" fmla="*/ 10219145 w 13265540"/>
              <a:gd name="connsiteY10" fmla="*/ 7223349 h 9031735"/>
              <a:gd name="connsiteX11" fmla="*/ 10186102 w 13265540"/>
              <a:gd name="connsiteY11" fmla="*/ 7218063 h 9031735"/>
              <a:gd name="connsiteX12" fmla="*/ 10154114 w 13265540"/>
              <a:gd name="connsiteY12" fmla="*/ 7225729 h 9031735"/>
              <a:gd name="connsiteX13" fmla="*/ 10129531 w 13265540"/>
              <a:gd name="connsiteY13" fmla="*/ 7254278 h 9031735"/>
              <a:gd name="connsiteX14" fmla="*/ 10108118 w 13265540"/>
              <a:gd name="connsiteY14" fmla="*/ 7293666 h 9031735"/>
              <a:gd name="connsiteX15" fmla="*/ 10095166 w 13265540"/>
              <a:gd name="connsiteY15" fmla="*/ 7332261 h 9031735"/>
              <a:gd name="connsiteX16" fmla="*/ 10098074 w 13265540"/>
              <a:gd name="connsiteY16" fmla="*/ 7348651 h 9031735"/>
              <a:gd name="connsiteX17" fmla="*/ 10104153 w 13265540"/>
              <a:gd name="connsiteY17" fmla="*/ 7365569 h 9031735"/>
              <a:gd name="connsiteX18" fmla="*/ 10124244 w 13265540"/>
              <a:gd name="connsiteY18" fmla="*/ 7393854 h 9031735"/>
              <a:gd name="connsiteX19" fmla="*/ 10185308 w 13265540"/>
              <a:gd name="connsiteY19" fmla="*/ 7420289 h 9031735"/>
              <a:gd name="connsiteX20" fmla="*/ 10225490 w 13265540"/>
              <a:gd name="connsiteY20" fmla="*/ 7396233 h 9031735"/>
              <a:gd name="connsiteX21" fmla="*/ 10247166 w 13265540"/>
              <a:gd name="connsiteY21" fmla="*/ 7353938 h 9031735"/>
              <a:gd name="connsiteX22" fmla="*/ 10254038 w 13265540"/>
              <a:gd name="connsiteY22" fmla="*/ 7308470 h 9031735"/>
              <a:gd name="connsiteX23" fmla="*/ 10254038 w 13265540"/>
              <a:gd name="connsiteY23" fmla="*/ 7294459 h 9031735"/>
              <a:gd name="connsiteX24" fmla="*/ 10247959 w 13265540"/>
              <a:gd name="connsiteY24" fmla="*/ 7254278 h 9031735"/>
              <a:gd name="connsiteX25" fmla="*/ 10241613 w 13265540"/>
              <a:gd name="connsiteY25" fmla="*/ 7239475 h 9031735"/>
              <a:gd name="connsiteX26" fmla="*/ 10219145 w 13265540"/>
              <a:gd name="connsiteY26" fmla="*/ 7223349 h 9031735"/>
              <a:gd name="connsiteX27" fmla="*/ 11368444 w 13265540"/>
              <a:gd name="connsiteY27" fmla="*/ 3096049 h 9031735"/>
              <a:gd name="connsiteX28" fmla="*/ 11242965 w 13265540"/>
              <a:gd name="connsiteY28" fmla="*/ 3117498 h 9031735"/>
              <a:gd name="connsiteX29" fmla="*/ 11163661 w 13265540"/>
              <a:gd name="connsiteY29" fmla="*/ 3200767 h 9031735"/>
              <a:gd name="connsiteX30" fmla="*/ 11156523 w 13265540"/>
              <a:gd name="connsiteY30" fmla="*/ 3314173 h 9031735"/>
              <a:gd name="connsiteX31" fmla="*/ 11178199 w 13265540"/>
              <a:gd name="connsiteY31" fmla="*/ 3356732 h 9031735"/>
              <a:gd name="connsiteX32" fmla="*/ 11314604 w 13265540"/>
              <a:gd name="connsiteY32" fmla="*/ 3443967 h 9031735"/>
              <a:gd name="connsiteX33" fmla="*/ 11422456 w 13265540"/>
              <a:gd name="connsiteY33" fmla="*/ 3451898 h 9031735"/>
              <a:gd name="connsiteX34" fmla="*/ 11482464 w 13265540"/>
              <a:gd name="connsiteY34" fmla="*/ 3152656 h 9031735"/>
              <a:gd name="connsiteX35" fmla="*/ 11368444 w 13265540"/>
              <a:gd name="connsiteY35" fmla="*/ 3096049 h 9031735"/>
              <a:gd name="connsiteX36" fmla="*/ 8678888 w 13265540"/>
              <a:gd name="connsiteY36" fmla="*/ 2568792 h 9031735"/>
              <a:gd name="connsiteX37" fmla="*/ 8656848 w 13265540"/>
              <a:gd name="connsiteY37" fmla="*/ 2567123 h 9031735"/>
              <a:gd name="connsiteX38" fmla="*/ 8590495 w 13265540"/>
              <a:gd name="connsiteY38" fmla="*/ 2657795 h 9031735"/>
              <a:gd name="connsiteX39" fmla="*/ 8688040 w 13265540"/>
              <a:gd name="connsiteY39" fmla="*/ 2714894 h 9031735"/>
              <a:gd name="connsiteX40" fmla="*/ 8746991 w 13265540"/>
              <a:gd name="connsiteY40" fmla="*/ 2607304 h 9031735"/>
              <a:gd name="connsiteX41" fmla="*/ 8678888 w 13265540"/>
              <a:gd name="connsiteY41" fmla="*/ 2568792 h 9031735"/>
              <a:gd name="connsiteX42" fmla="*/ 11744192 w 13265540"/>
              <a:gd name="connsiteY42" fmla="*/ 2925844 h 9031735"/>
              <a:gd name="connsiteX43" fmla="*/ 11685483 w 13265540"/>
              <a:gd name="connsiteY43" fmla="*/ 2935889 h 9031735"/>
              <a:gd name="connsiteX44" fmla="*/ 11648475 w 13265540"/>
              <a:gd name="connsiteY44" fmla="*/ 2975012 h 9031735"/>
              <a:gd name="connsiteX45" fmla="*/ 11644775 w 13265540"/>
              <a:gd name="connsiteY45" fmla="*/ 3028147 h 9031735"/>
              <a:gd name="connsiteX46" fmla="*/ 11655084 w 13265540"/>
              <a:gd name="connsiteY46" fmla="*/ 3047973 h 9031735"/>
              <a:gd name="connsiteX47" fmla="*/ 11719056 w 13265540"/>
              <a:gd name="connsiteY47" fmla="*/ 3088946 h 9031735"/>
              <a:gd name="connsiteX48" fmla="*/ 11769547 w 13265540"/>
              <a:gd name="connsiteY48" fmla="*/ 3092649 h 9031735"/>
              <a:gd name="connsiteX49" fmla="*/ 11797567 w 13265540"/>
              <a:gd name="connsiteY49" fmla="*/ 2952279 h 9031735"/>
              <a:gd name="connsiteX50" fmla="*/ 11744192 w 13265540"/>
              <a:gd name="connsiteY50" fmla="*/ 2925844 h 9031735"/>
              <a:gd name="connsiteX51" fmla="*/ 9547172 w 13265540"/>
              <a:gd name="connsiteY51" fmla="*/ 2484911 h 9031735"/>
              <a:gd name="connsiteX52" fmla="*/ 9089057 w 13265540"/>
              <a:gd name="connsiteY52" fmla="*/ 2628188 h 9031735"/>
              <a:gd name="connsiteX53" fmla="*/ 8915381 w 13265540"/>
              <a:gd name="connsiteY53" fmla="*/ 2917386 h 9031735"/>
              <a:gd name="connsiteX54" fmla="*/ 8566175 w 13265540"/>
              <a:gd name="connsiteY54" fmla="*/ 2940649 h 9031735"/>
              <a:gd name="connsiteX55" fmla="*/ 8202961 w 13265540"/>
              <a:gd name="connsiteY55" fmla="*/ 2689782 h 9031735"/>
              <a:gd name="connsiteX56" fmla="*/ 7785556 w 13265540"/>
              <a:gd name="connsiteY56" fmla="*/ 2862931 h 9031735"/>
              <a:gd name="connsiteX57" fmla="*/ 7776304 w 13265540"/>
              <a:gd name="connsiteY57" fmla="*/ 3304656 h 9031735"/>
              <a:gd name="connsiteX58" fmla="*/ 7550816 w 13265540"/>
              <a:gd name="connsiteY58" fmla="*/ 3831765 h 9031735"/>
              <a:gd name="connsiteX59" fmla="*/ 7176763 w 13265540"/>
              <a:gd name="connsiteY59" fmla="*/ 4191014 h 9031735"/>
              <a:gd name="connsiteX60" fmla="*/ 7274836 w 13265540"/>
              <a:gd name="connsiteY60" fmla="*/ 4620580 h 9031735"/>
              <a:gd name="connsiteX61" fmla="*/ 6760149 w 13265540"/>
              <a:gd name="connsiteY61" fmla="*/ 5668192 h 9031735"/>
              <a:gd name="connsiteX62" fmla="*/ 7337222 w 13265540"/>
              <a:gd name="connsiteY62" fmla="*/ 6569883 h 9031735"/>
              <a:gd name="connsiteX63" fmla="*/ 7961083 w 13265540"/>
              <a:gd name="connsiteY63" fmla="*/ 6818899 h 9031735"/>
              <a:gd name="connsiteX64" fmla="*/ 8404660 w 13265540"/>
              <a:gd name="connsiteY64" fmla="*/ 7083247 h 9031735"/>
              <a:gd name="connsiteX65" fmla="*/ 9059713 w 13265540"/>
              <a:gd name="connsiteY65" fmla="*/ 7030377 h 9031735"/>
              <a:gd name="connsiteX66" fmla="*/ 9735652 w 13265540"/>
              <a:gd name="connsiteY66" fmla="*/ 7205640 h 9031735"/>
              <a:gd name="connsiteX67" fmla="*/ 10132173 w 13265540"/>
              <a:gd name="connsiteY67" fmla="*/ 6988611 h 9031735"/>
              <a:gd name="connsiteX68" fmla="*/ 10410797 w 13265540"/>
              <a:gd name="connsiteY68" fmla="*/ 7148541 h 9031735"/>
              <a:gd name="connsiteX69" fmla="*/ 10735681 w 13265540"/>
              <a:gd name="connsiteY69" fmla="*/ 6720561 h 9031735"/>
              <a:gd name="connsiteX70" fmla="*/ 11284732 w 13265540"/>
              <a:gd name="connsiteY70" fmla="*/ 6457535 h 9031735"/>
              <a:gd name="connsiteX71" fmla="*/ 11452064 w 13265540"/>
              <a:gd name="connsiteY71" fmla="*/ 6002327 h 9031735"/>
              <a:gd name="connsiteX72" fmla="*/ 11637108 w 13265540"/>
              <a:gd name="connsiteY72" fmla="*/ 5577256 h 9031735"/>
              <a:gd name="connsiteX73" fmla="*/ 12028080 w 13265540"/>
              <a:gd name="connsiteY73" fmla="*/ 5325332 h 9031735"/>
              <a:gd name="connsiteX74" fmla="*/ 11906214 w 13265540"/>
              <a:gd name="connsiteY74" fmla="*/ 4874354 h 9031735"/>
              <a:gd name="connsiteX75" fmla="*/ 11853345 w 13265540"/>
              <a:gd name="connsiteY75" fmla="*/ 4838667 h 9031735"/>
              <a:gd name="connsiteX76" fmla="*/ 11568643 w 13265540"/>
              <a:gd name="connsiteY76" fmla="*/ 4720239 h 9031735"/>
              <a:gd name="connsiteX77" fmla="*/ 11242171 w 13265540"/>
              <a:gd name="connsiteY77" fmla="*/ 4462236 h 9031735"/>
              <a:gd name="connsiteX78" fmla="*/ 11493832 w 13265540"/>
              <a:gd name="connsiteY78" fmla="*/ 4212956 h 9031735"/>
              <a:gd name="connsiteX79" fmla="*/ 11507313 w 13265540"/>
              <a:gd name="connsiteY79" fmla="*/ 3783391 h 9031735"/>
              <a:gd name="connsiteX80" fmla="*/ 10974387 w 13265540"/>
              <a:gd name="connsiteY80" fmla="*/ 3491021 h 9031735"/>
              <a:gd name="connsiteX81" fmla="*/ 10929711 w 13265540"/>
              <a:gd name="connsiteY81" fmla="*/ 2952016 h 9031735"/>
              <a:gd name="connsiteX82" fmla="*/ 10350261 w 13265540"/>
              <a:gd name="connsiteY82" fmla="*/ 2736571 h 9031735"/>
              <a:gd name="connsiteX83" fmla="*/ 10038066 w 13265540"/>
              <a:gd name="connsiteY83" fmla="*/ 2895180 h 9031735"/>
              <a:gd name="connsiteX84" fmla="*/ 9780854 w 13265540"/>
              <a:gd name="connsiteY84" fmla="*/ 2710137 h 9031735"/>
              <a:gd name="connsiteX85" fmla="*/ 9547172 w 13265540"/>
              <a:gd name="connsiteY85" fmla="*/ 2484911 h 9031735"/>
              <a:gd name="connsiteX86" fmla="*/ 8935289 w 13265540"/>
              <a:gd name="connsiteY86" fmla="*/ 2292635 h 9031735"/>
              <a:gd name="connsiteX87" fmla="*/ 8906127 w 13265540"/>
              <a:gd name="connsiteY87" fmla="*/ 2290879 h 9031735"/>
              <a:gd name="connsiteX88" fmla="*/ 8817043 w 13265540"/>
              <a:gd name="connsiteY88" fmla="*/ 2410894 h 9031735"/>
              <a:gd name="connsiteX89" fmla="*/ 8946838 w 13265540"/>
              <a:gd name="connsiteY89" fmla="*/ 2486497 h 9031735"/>
              <a:gd name="connsiteX90" fmla="*/ 9026142 w 13265540"/>
              <a:gd name="connsiteY90" fmla="*/ 2343749 h 9031735"/>
              <a:gd name="connsiteX91" fmla="*/ 8935289 w 13265540"/>
              <a:gd name="connsiteY91" fmla="*/ 2292635 h 9031735"/>
              <a:gd name="connsiteX92" fmla="*/ 8429509 w 13265540"/>
              <a:gd name="connsiteY92" fmla="*/ 2110859 h 9031735"/>
              <a:gd name="connsiteX93" fmla="*/ 8257153 w 13265540"/>
              <a:gd name="connsiteY93" fmla="*/ 2167958 h 9031735"/>
              <a:gd name="connsiteX94" fmla="*/ 8182607 w 13265540"/>
              <a:gd name="connsiteY94" fmla="*/ 2257309 h 9031735"/>
              <a:gd name="connsiteX95" fmla="*/ 8447749 w 13265540"/>
              <a:gd name="connsiteY95" fmla="*/ 2527207 h 9031735"/>
              <a:gd name="connsiteX96" fmla="*/ 8630942 w 13265540"/>
              <a:gd name="connsiteY96" fmla="*/ 2342164 h 9031735"/>
              <a:gd name="connsiteX97" fmla="*/ 8485550 w 13265540"/>
              <a:gd name="connsiteY97" fmla="*/ 2122755 h 9031735"/>
              <a:gd name="connsiteX98" fmla="*/ 8429509 w 13265540"/>
              <a:gd name="connsiteY98" fmla="*/ 2110859 h 9031735"/>
              <a:gd name="connsiteX99" fmla="*/ 1291778 w 13265540"/>
              <a:gd name="connsiteY99" fmla="*/ 0 h 9031735"/>
              <a:gd name="connsiteX100" fmla="*/ 13265540 w 13265540"/>
              <a:gd name="connsiteY100" fmla="*/ 2296494 h 9031735"/>
              <a:gd name="connsiteX101" fmla="*/ 11973762 w 13265540"/>
              <a:gd name="connsiteY101" fmla="*/ 9031735 h 9031735"/>
              <a:gd name="connsiteX102" fmla="*/ 11407145 w 13265540"/>
              <a:gd name="connsiteY102" fmla="*/ 8923061 h 9031735"/>
              <a:gd name="connsiteX103" fmla="*/ 5270594 w 13265540"/>
              <a:gd name="connsiteY103" fmla="*/ 7746108 h 9031735"/>
              <a:gd name="connsiteX104" fmla="*/ 0 w 13265540"/>
              <a:gd name="connsiteY104" fmla="*/ 6735241 h 903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3265540" h="9031735">
                <a:moveTo>
                  <a:pt x="10325413" y="7529466"/>
                </a:moveTo>
                <a:cubicBezTo>
                  <a:pt x="10310637" y="7522328"/>
                  <a:pt x="10294140" y="7519474"/>
                  <a:pt x="10277830" y="7521271"/>
                </a:cubicBezTo>
                <a:cubicBezTo>
                  <a:pt x="10250046" y="7525607"/>
                  <a:pt x="10225305" y="7541203"/>
                  <a:pt x="10209364" y="7564360"/>
                </a:cubicBezTo>
                <a:cubicBezTo>
                  <a:pt x="10195221" y="7586010"/>
                  <a:pt x="10185019" y="7610013"/>
                  <a:pt x="10179229" y="7635205"/>
                </a:cubicBezTo>
                <a:cubicBezTo>
                  <a:pt x="10163341" y="7680937"/>
                  <a:pt x="10154433" y="7728785"/>
                  <a:pt x="10152794" y="7777160"/>
                </a:cubicBezTo>
                <a:cubicBezTo>
                  <a:pt x="10152318" y="7825827"/>
                  <a:pt x="10171377" y="7872669"/>
                  <a:pt x="10205663" y="7907220"/>
                </a:cubicBezTo>
                <a:cubicBezTo>
                  <a:pt x="10284968" y="7981765"/>
                  <a:pt x="10436440" y="7948722"/>
                  <a:pt x="10477677" y="7851177"/>
                </a:cubicBezTo>
                <a:cubicBezTo>
                  <a:pt x="10495549" y="7804573"/>
                  <a:pt x="10493829" y="7752708"/>
                  <a:pt x="10472919" y="7707372"/>
                </a:cubicBezTo>
                <a:cubicBezTo>
                  <a:pt x="10451851" y="7662116"/>
                  <a:pt x="10423962" y="7620402"/>
                  <a:pt x="10390178" y="7583657"/>
                </a:cubicBezTo>
                <a:cubicBezTo>
                  <a:pt x="10372679" y="7561187"/>
                  <a:pt x="10350605" y="7542710"/>
                  <a:pt x="10325413" y="7529466"/>
                </a:cubicBezTo>
                <a:close/>
                <a:moveTo>
                  <a:pt x="10219145" y="7223349"/>
                </a:moveTo>
                <a:cubicBezTo>
                  <a:pt x="10208413" y="7220151"/>
                  <a:pt x="10197309" y="7218380"/>
                  <a:pt x="10186102" y="7218063"/>
                </a:cubicBezTo>
                <a:cubicBezTo>
                  <a:pt x="10174918" y="7217375"/>
                  <a:pt x="10163790" y="7220046"/>
                  <a:pt x="10154114" y="7225729"/>
                </a:cubicBezTo>
                <a:cubicBezTo>
                  <a:pt x="10143912" y="7233316"/>
                  <a:pt x="10135530" y="7243070"/>
                  <a:pt x="10129531" y="7254278"/>
                </a:cubicBezTo>
                <a:cubicBezTo>
                  <a:pt x="10121204" y="7266729"/>
                  <a:pt x="10114040" y="7279920"/>
                  <a:pt x="10108118" y="7293666"/>
                </a:cubicBezTo>
                <a:cubicBezTo>
                  <a:pt x="10102567" y="7307676"/>
                  <a:pt x="10092522" y="7329089"/>
                  <a:pt x="10095166" y="7332261"/>
                </a:cubicBezTo>
                <a:cubicBezTo>
                  <a:pt x="10096460" y="7337655"/>
                  <a:pt x="10097439" y="7343126"/>
                  <a:pt x="10098074" y="7348651"/>
                </a:cubicBezTo>
                <a:cubicBezTo>
                  <a:pt x="10099553" y="7354467"/>
                  <a:pt x="10101589" y="7360150"/>
                  <a:pt x="10104153" y="7365569"/>
                </a:cubicBezTo>
                <a:cubicBezTo>
                  <a:pt x="10109202" y="7376063"/>
                  <a:pt x="10115995" y="7385633"/>
                  <a:pt x="10124244" y="7393854"/>
                </a:cubicBezTo>
                <a:cubicBezTo>
                  <a:pt x="10139100" y="7412041"/>
                  <a:pt x="10161860" y="7421902"/>
                  <a:pt x="10185308" y="7420289"/>
                </a:cubicBezTo>
                <a:cubicBezTo>
                  <a:pt x="10201038" y="7417038"/>
                  <a:pt x="10215205" y="7408553"/>
                  <a:pt x="10225490" y="7396233"/>
                </a:cubicBezTo>
                <a:cubicBezTo>
                  <a:pt x="10235693" y="7383862"/>
                  <a:pt x="10243067" y="7369428"/>
                  <a:pt x="10247166" y="7353938"/>
                </a:cubicBezTo>
                <a:cubicBezTo>
                  <a:pt x="10251552" y="7339161"/>
                  <a:pt x="10253854" y="7323881"/>
                  <a:pt x="10254038" y="7308470"/>
                </a:cubicBezTo>
                <a:cubicBezTo>
                  <a:pt x="10254303" y="7303790"/>
                  <a:pt x="10254302" y="7299138"/>
                  <a:pt x="10254038" y="7294459"/>
                </a:cubicBezTo>
                <a:cubicBezTo>
                  <a:pt x="10253457" y="7280899"/>
                  <a:pt x="10251421" y="7267417"/>
                  <a:pt x="10247959" y="7254278"/>
                </a:cubicBezTo>
                <a:cubicBezTo>
                  <a:pt x="10246902" y="7248965"/>
                  <a:pt x="10244733" y="7243916"/>
                  <a:pt x="10241613" y="7239475"/>
                </a:cubicBezTo>
                <a:cubicBezTo>
                  <a:pt x="10235507" y="7232390"/>
                  <a:pt x="10227816" y="7226866"/>
                  <a:pt x="10219145" y="7223349"/>
                </a:cubicBezTo>
                <a:close/>
                <a:moveTo>
                  <a:pt x="11368444" y="3096049"/>
                </a:moveTo>
                <a:cubicBezTo>
                  <a:pt x="11326406" y="3089880"/>
                  <a:pt x="11282459" y="3096720"/>
                  <a:pt x="11242965" y="3117498"/>
                </a:cubicBezTo>
                <a:cubicBezTo>
                  <a:pt x="11208282" y="3136028"/>
                  <a:pt x="11180499" y="3165239"/>
                  <a:pt x="11163661" y="3200767"/>
                </a:cubicBezTo>
                <a:cubicBezTo>
                  <a:pt x="11147350" y="3236401"/>
                  <a:pt x="11144812" y="3276794"/>
                  <a:pt x="11156523" y="3314173"/>
                </a:cubicBezTo>
                <a:cubicBezTo>
                  <a:pt x="11161492" y="3329399"/>
                  <a:pt x="11168816" y="3343753"/>
                  <a:pt x="11178199" y="3356732"/>
                </a:cubicBezTo>
                <a:cubicBezTo>
                  <a:pt x="11212882" y="3399979"/>
                  <a:pt x="11260808" y="3430644"/>
                  <a:pt x="11314604" y="3443967"/>
                </a:cubicBezTo>
                <a:cubicBezTo>
                  <a:pt x="11349392" y="3455281"/>
                  <a:pt x="11386399" y="3458003"/>
                  <a:pt x="11422456" y="3451898"/>
                </a:cubicBezTo>
                <a:cubicBezTo>
                  <a:pt x="11559389" y="3423611"/>
                  <a:pt x="11566527" y="3238569"/>
                  <a:pt x="11482464" y="3152656"/>
                </a:cubicBezTo>
                <a:cubicBezTo>
                  <a:pt x="11450610" y="3121397"/>
                  <a:pt x="11410482" y="3102218"/>
                  <a:pt x="11368444" y="3096049"/>
                </a:cubicBezTo>
                <a:close/>
                <a:moveTo>
                  <a:pt x="8678888" y="2568792"/>
                </a:moveTo>
                <a:cubicBezTo>
                  <a:pt x="8669784" y="2566545"/>
                  <a:pt x="8661870" y="2565735"/>
                  <a:pt x="8656848" y="2567123"/>
                </a:cubicBezTo>
                <a:cubicBezTo>
                  <a:pt x="8610851" y="2580076"/>
                  <a:pt x="8577543" y="2621579"/>
                  <a:pt x="8590495" y="2657795"/>
                </a:cubicBezTo>
                <a:cubicBezTo>
                  <a:pt x="8606093" y="2707228"/>
                  <a:pt x="8636757" y="2728376"/>
                  <a:pt x="8688040" y="2714894"/>
                </a:cubicBezTo>
                <a:cubicBezTo>
                  <a:pt x="8724785" y="2705642"/>
                  <a:pt x="8756242" y="2646428"/>
                  <a:pt x="8746991" y="2607304"/>
                </a:cubicBezTo>
                <a:cubicBezTo>
                  <a:pt x="8744215" y="2595210"/>
                  <a:pt x="8706198" y="2575533"/>
                  <a:pt x="8678888" y="2568792"/>
                </a:cubicBezTo>
                <a:close/>
                <a:moveTo>
                  <a:pt x="11744192" y="2925844"/>
                </a:moveTo>
                <a:cubicBezTo>
                  <a:pt x="11724522" y="2922969"/>
                  <a:pt x="11703961" y="2926174"/>
                  <a:pt x="11685483" y="2935889"/>
                </a:cubicBezTo>
                <a:cubicBezTo>
                  <a:pt x="11669253" y="2944613"/>
                  <a:pt x="11656274" y="2958333"/>
                  <a:pt x="11648475" y="2975012"/>
                </a:cubicBezTo>
                <a:cubicBezTo>
                  <a:pt x="11640677" y="2991640"/>
                  <a:pt x="11639355" y="3010594"/>
                  <a:pt x="11644775" y="3028147"/>
                </a:cubicBezTo>
                <a:cubicBezTo>
                  <a:pt x="11647128" y="3035257"/>
                  <a:pt x="11650617" y="3041946"/>
                  <a:pt x="11655084" y="3047973"/>
                </a:cubicBezTo>
                <a:cubicBezTo>
                  <a:pt x="11671342" y="3068276"/>
                  <a:pt x="11693811" y="3082681"/>
                  <a:pt x="11719056" y="3088946"/>
                </a:cubicBezTo>
                <a:cubicBezTo>
                  <a:pt x="11735366" y="3094128"/>
                  <a:pt x="11752656" y="3095397"/>
                  <a:pt x="11769547" y="3092649"/>
                </a:cubicBezTo>
                <a:cubicBezTo>
                  <a:pt x="11833782" y="3079430"/>
                  <a:pt x="11836954" y="2992724"/>
                  <a:pt x="11797567" y="2952279"/>
                </a:cubicBezTo>
                <a:cubicBezTo>
                  <a:pt x="11782645" y="2937674"/>
                  <a:pt x="11763863" y="2928719"/>
                  <a:pt x="11744192" y="2925844"/>
                </a:cubicBezTo>
                <a:close/>
                <a:moveTo>
                  <a:pt x="9547172" y="2484911"/>
                </a:moveTo>
                <a:cubicBezTo>
                  <a:pt x="9357635" y="2447903"/>
                  <a:pt x="9173120" y="2472487"/>
                  <a:pt x="9089057" y="2628188"/>
                </a:cubicBezTo>
                <a:cubicBezTo>
                  <a:pt x="9024820" y="2747411"/>
                  <a:pt x="8998650" y="2810589"/>
                  <a:pt x="8915381" y="2917386"/>
                </a:cubicBezTo>
                <a:cubicBezTo>
                  <a:pt x="8832111" y="3024183"/>
                  <a:pt x="8687775" y="3041629"/>
                  <a:pt x="8566175" y="2940649"/>
                </a:cubicBezTo>
                <a:cubicBezTo>
                  <a:pt x="8444577" y="2839668"/>
                  <a:pt x="8362628" y="2754283"/>
                  <a:pt x="8202961" y="2689782"/>
                </a:cubicBezTo>
                <a:cubicBezTo>
                  <a:pt x="8043296" y="2625281"/>
                  <a:pt x="7818601" y="2694011"/>
                  <a:pt x="7785556" y="2862931"/>
                </a:cubicBezTo>
                <a:cubicBezTo>
                  <a:pt x="7763351" y="2976072"/>
                  <a:pt x="7709424" y="3135472"/>
                  <a:pt x="7776304" y="3304656"/>
                </a:cubicBezTo>
                <a:cubicBezTo>
                  <a:pt x="7843185" y="3473838"/>
                  <a:pt x="7704138" y="3767793"/>
                  <a:pt x="7550816" y="3831765"/>
                </a:cubicBezTo>
                <a:cubicBezTo>
                  <a:pt x="7397493" y="3895738"/>
                  <a:pt x="7227517" y="4097699"/>
                  <a:pt x="7176763" y="4191014"/>
                </a:cubicBezTo>
                <a:cubicBezTo>
                  <a:pt x="7126008" y="4284329"/>
                  <a:pt x="7146891" y="4486820"/>
                  <a:pt x="7274836" y="4620580"/>
                </a:cubicBezTo>
                <a:cubicBezTo>
                  <a:pt x="7402779" y="4754340"/>
                  <a:pt x="6127565" y="5208755"/>
                  <a:pt x="6760149" y="5668192"/>
                </a:cubicBezTo>
                <a:cubicBezTo>
                  <a:pt x="7392734" y="6127629"/>
                  <a:pt x="7281445" y="6273813"/>
                  <a:pt x="7337222" y="6569883"/>
                </a:cubicBezTo>
                <a:cubicBezTo>
                  <a:pt x="7392999" y="6865953"/>
                  <a:pt x="7763880" y="6934419"/>
                  <a:pt x="7961083" y="6818899"/>
                </a:cubicBezTo>
                <a:cubicBezTo>
                  <a:pt x="8418142" y="6550850"/>
                  <a:pt x="8217766" y="6879435"/>
                  <a:pt x="8404660" y="7083247"/>
                </a:cubicBezTo>
                <a:cubicBezTo>
                  <a:pt x="8591553" y="7287059"/>
                  <a:pt x="8862247" y="7175241"/>
                  <a:pt x="9059713" y="7030377"/>
                </a:cubicBezTo>
                <a:cubicBezTo>
                  <a:pt x="9257182" y="6885514"/>
                  <a:pt x="9489280" y="7076638"/>
                  <a:pt x="9735652" y="7205640"/>
                </a:cubicBezTo>
                <a:cubicBezTo>
                  <a:pt x="9989955" y="7337814"/>
                  <a:pt x="10062650" y="6999185"/>
                  <a:pt x="10132173" y="6988611"/>
                </a:cubicBezTo>
                <a:cubicBezTo>
                  <a:pt x="10201698" y="6978036"/>
                  <a:pt x="10161780" y="7111796"/>
                  <a:pt x="10410797" y="7148541"/>
                </a:cubicBezTo>
                <a:cubicBezTo>
                  <a:pt x="10659814" y="7185285"/>
                  <a:pt x="10728016" y="7044653"/>
                  <a:pt x="10735681" y="6720561"/>
                </a:cubicBezTo>
                <a:cubicBezTo>
                  <a:pt x="10743347" y="6396470"/>
                  <a:pt x="11079334" y="6509083"/>
                  <a:pt x="11284732" y="6457535"/>
                </a:cubicBezTo>
                <a:cubicBezTo>
                  <a:pt x="11490130" y="6405987"/>
                  <a:pt x="11558333" y="6159615"/>
                  <a:pt x="11452064" y="6002327"/>
                </a:cubicBezTo>
                <a:cubicBezTo>
                  <a:pt x="11345798" y="5845041"/>
                  <a:pt x="11383070" y="5654710"/>
                  <a:pt x="11637108" y="5577256"/>
                </a:cubicBezTo>
                <a:cubicBezTo>
                  <a:pt x="11891147" y="5499802"/>
                  <a:pt x="11968865" y="5480504"/>
                  <a:pt x="12028080" y="5325332"/>
                </a:cubicBezTo>
                <a:cubicBezTo>
                  <a:pt x="12087239" y="5164371"/>
                  <a:pt x="12038387" y="4983609"/>
                  <a:pt x="11906214" y="4874354"/>
                </a:cubicBezTo>
                <a:cubicBezTo>
                  <a:pt x="11889481" y="4861216"/>
                  <a:pt x="11871796" y="4849268"/>
                  <a:pt x="11853345" y="4838667"/>
                </a:cubicBezTo>
                <a:cubicBezTo>
                  <a:pt x="11765582" y="4787384"/>
                  <a:pt x="11662486" y="4762006"/>
                  <a:pt x="11568643" y="4720239"/>
                </a:cubicBezTo>
                <a:cubicBezTo>
                  <a:pt x="11455236" y="4669749"/>
                  <a:pt x="11231070" y="4585950"/>
                  <a:pt x="11242171" y="4462236"/>
                </a:cubicBezTo>
                <a:cubicBezTo>
                  <a:pt x="11260941" y="4257366"/>
                  <a:pt x="11359807" y="4271641"/>
                  <a:pt x="11493832" y="4212956"/>
                </a:cubicBezTo>
                <a:cubicBezTo>
                  <a:pt x="11812636" y="4073381"/>
                  <a:pt x="11635786" y="3831237"/>
                  <a:pt x="11507313" y="3783391"/>
                </a:cubicBezTo>
                <a:cubicBezTo>
                  <a:pt x="11351612" y="3725499"/>
                  <a:pt x="11069553" y="3627161"/>
                  <a:pt x="10974387" y="3491021"/>
                </a:cubicBezTo>
                <a:cubicBezTo>
                  <a:pt x="10868648" y="3338757"/>
                  <a:pt x="11017741" y="3115911"/>
                  <a:pt x="10929711" y="2952016"/>
                </a:cubicBezTo>
                <a:cubicBezTo>
                  <a:pt x="10810492" y="2729698"/>
                  <a:pt x="10550637" y="2629510"/>
                  <a:pt x="10350261" y="2736571"/>
                </a:cubicBezTo>
                <a:cubicBezTo>
                  <a:pt x="10266463" y="2781247"/>
                  <a:pt x="10138782" y="2891215"/>
                  <a:pt x="10038066" y="2895180"/>
                </a:cubicBezTo>
                <a:cubicBezTo>
                  <a:pt x="9942107" y="2898618"/>
                  <a:pt x="9800152" y="2837024"/>
                  <a:pt x="9780854" y="2710137"/>
                </a:cubicBezTo>
                <a:cubicBezTo>
                  <a:pt x="9763408" y="2595145"/>
                  <a:pt x="9618811" y="2498658"/>
                  <a:pt x="9547172" y="2484911"/>
                </a:cubicBezTo>
                <a:close/>
                <a:moveTo>
                  <a:pt x="8935289" y="2292635"/>
                </a:moveTo>
                <a:cubicBezTo>
                  <a:pt x="8923211" y="2289756"/>
                  <a:pt x="8912736" y="2288830"/>
                  <a:pt x="8906127" y="2290879"/>
                </a:cubicBezTo>
                <a:cubicBezTo>
                  <a:pt x="8844270" y="2307269"/>
                  <a:pt x="8802503" y="2362518"/>
                  <a:pt x="8817043" y="2410894"/>
                </a:cubicBezTo>
                <a:cubicBezTo>
                  <a:pt x="8837926" y="2475395"/>
                  <a:pt x="8878635" y="2503680"/>
                  <a:pt x="8946838" y="2486497"/>
                </a:cubicBezTo>
                <a:cubicBezTo>
                  <a:pt x="8996006" y="2474337"/>
                  <a:pt x="9037774" y="2395825"/>
                  <a:pt x="9026142" y="2343749"/>
                </a:cubicBezTo>
                <a:cubicBezTo>
                  <a:pt x="9022177" y="2327492"/>
                  <a:pt x="8971521" y="2301272"/>
                  <a:pt x="8935289" y="2292635"/>
                </a:cubicBezTo>
                <a:close/>
                <a:moveTo>
                  <a:pt x="8429509" y="2110859"/>
                </a:moveTo>
                <a:cubicBezTo>
                  <a:pt x="8367149" y="2109142"/>
                  <a:pt x="8306164" y="2129365"/>
                  <a:pt x="8257153" y="2167958"/>
                </a:cubicBezTo>
                <a:cubicBezTo>
                  <a:pt x="8224532" y="2190297"/>
                  <a:pt x="8198732" y="2221225"/>
                  <a:pt x="8182607" y="2257309"/>
                </a:cubicBezTo>
                <a:cubicBezTo>
                  <a:pt x="8126565" y="2397678"/>
                  <a:pt x="8309231" y="2538840"/>
                  <a:pt x="8447749" y="2527207"/>
                </a:cubicBezTo>
                <a:cubicBezTo>
                  <a:pt x="8546324" y="2519673"/>
                  <a:pt x="8624386" y="2440818"/>
                  <a:pt x="8630942" y="2342164"/>
                </a:cubicBezTo>
                <a:cubicBezTo>
                  <a:pt x="8634537" y="2245413"/>
                  <a:pt x="8576036" y="2157147"/>
                  <a:pt x="8485550" y="2122755"/>
                </a:cubicBezTo>
                <a:cubicBezTo>
                  <a:pt x="8467522" y="2116146"/>
                  <a:pt x="8448648" y="2112156"/>
                  <a:pt x="8429509" y="2110859"/>
                </a:cubicBezTo>
                <a:close/>
                <a:moveTo>
                  <a:pt x="1291778" y="0"/>
                </a:moveTo>
                <a:lnTo>
                  <a:pt x="13265540" y="2296494"/>
                </a:lnTo>
                <a:lnTo>
                  <a:pt x="11973762" y="9031735"/>
                </a:lnTo>
                <a:lnTo>
                  <a:pt x="11407145" y="8923061"/>
                </a:lnTo>
                <a:lnTo>
                  <a:pt x="5270594" y="7746108"/>
                </a:lnTo>
                <a:lnTo>
                  <a:pt x="0" y="6735241"/>
                </a:lnTo>
                <a:close/>
              </a:path>
            </a:pathLst>
          </a:custGeom>
          <a:solidFill>
            <a:schemeClr val="accent4"/>
          </a:solidFill>
          <a:ln w="26412" cap="flat">
            <a:noFill/>
            <a:prstDash val="solid"/>
            <a:miter/>
          </a:ln>
          <a:effectLst>
            <a:outerShdw blurRad="50800" dist="203200" dir="2700000" algn="tl" rotWithShape="0">
              <a:prstClr val="black">
                <a:alpha val="40000"/>
              </a:prstClr>
            </a:outerShdw>
          </a:effectLst>
        </p:spPr>
        <p:txBody>
          <a:bodyPr rtlCol="0" anchor="ctr"/>
          <a:lstStyle/>
          <a:p>
            <a:endParaRPr lang="en-US"/>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5" y="2670143"/>
            <a:ext cx="4844958"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a:extLst>
              <a:ext uri="{FF2B5EF4-FFF2-40B4-BE49-F238E27FC236}">
                <a16:creationId xmlns:a16="http://schemas.microsoft.com/office/drawing/2014/main" id="{7D18B3E3-5FD9-48AB-83B0-C2461B8B0C64}"/>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10" name="Picture 9" descr="Text&#10;&#10;Description automatically generated">
            <a:extLst>
              <a:ext uri="{FF2B5EF4-FFF2-40B4-BE49-F238E27FC236}">
                <a16:creationId xmlns:a16="http://schemas.microsoft.com/office/drawing/2014/main" id="{FC332090-8D34-40F5-8376-CBD289BD21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13" name="TextBox 12">
            <a:extLst>
              <a:ext uri="{FF2B5EF4-FFF2-40B4-BE49-F238E27FC236}">
                <a16:creationId xmlns:a16="http://schemas.microsoft.com/office/drawing/2014/main" id="{EF818677-AD28-2845-A7FB-36F1D27046EB}"/>
              </a:ext>
            </a:extLst>
          </p:cNvPr>
          <p:cNvSpPr txBox="1"/>
          <p:nvPr userDrawn="1"/>
        </p:nvSpPr>
        <p:spPr>
          <a:xfrm>
            <a:off x="2527591" y="6449089"/>
            <a:ext cx="8548624" cy="276999"/>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entury Gothic"/>
                <a:ea typeface="+mn-ea"/>
                <a:cs typeface="+mn-cs"/>
              </a:rPr>
              <a:t>Introduction to Reservoirs: Where Germs Live | Session 3: Body and Healthcare Environment Reservoirs: Synthesis</a:t>
            </a:r>
          </a:p>
        </p:txBody>
      </p:sp>
    </p:spTree>
    <p:extLst>
      <p:ext uri="{BB962C8B-B14F-4D97-AF65-F5344CB8AC3E}">
        <p14:creationId xmlns:p14="http://schemas.microsoft.com/office/powerpoint/2010/main" val="42354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625269"/>
            <a:ext cx="9840038" cy="677270"/>
          </a:xfrm>
        </p:spPr>
        <p:txBody>
          <a:bodyPr anchor="b">
            <a:normAutofit/>
          </a:bodyPr>
          <a:lstStyle>
            <a:lvl1pPr>
              <a:defRPr sz="36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280160" y="1478280"/>
            <a:ext cx="5593080" cy="4175760"/>
          </a:xfrm>
        </p:spPr>
        <p:txBody>
          <a:bodyPr lIns="91440"/>
          <a:lstStyle>
            <a:lvl1pPr marL="0" indent="0">
              <a:buClr>
                <a:schemeClr val="accent4"/>
              </a:buClr>
              <a:buSzPct val="105000"/>
              <a:buFont typeface="Arial" panose="020B0604020202020204" pitchFamily="34" charset="0"/>
              <a:buNone/>
              <a:defRPr sz="2000">
                <a:solidFill>
                  <a:schemeClr val="accent4"/>
                </a:solidFill>
              </a:defRPr>
            </a:lvl1pPr>
            <a:lvl2pPr marL="457200" indent="0">
              <a:buNone/>
              <a:defRPr sz="2000">
                <a:solidFill>
                  <a:schemeClr val="accent4"/>
                </a:solidFill>
              </a:defRPr>
            </a:lvl2pPr>
            <a:lvl3pPr marL="914400" indent="0">
              <a:buNone/>
              <a:defRPr sz="2000">
                <a:solidFill>
                  <a:schemeClr val="accent4"/>
                </a:solidFill>
              </a:defRPr>
            </a:lvl3pPr>
            <a:lvl4pPr marL="1371600" indent="0">
              <a:buNone/>
              <a:defRPr sz="2000">
                <a:solidFill>
                  <a:schemeClr val="accent4"/>
                </a:solidFill>
              </a:defRPr>
            </a:lvl4pPr>
            <a:lvl5pPr marL="1828800" indent="0">
              <a:buNone/>
              <a:defRPr sz="20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1478280"/>
            <a:ext cx="4343400" cy="4175760"/>
          </a:xfrm>
        </p:spPr>
        <p:txBody>
          <a:bodyPr/>
          <a:lstStyle>
            <a:lvl1pPr>
              <a:defRPr sz="2000">
                <a:solidFill>
                  <a:schemeClr val="accent4"/>
                </a:solidFill>
              </a:defRPr>
            </a:lvl1pPr>
            <a:lvl2pPr>
              <a:defRPr sz="2000">
                <a:solidFill>
                  <a:schemeClr val="accent4"/>
                </a:solidFill>
              </a:defRPr>
            </a:lvl2pPr>
            <a:lvl3pP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6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99952" y="1479584"/>
            <a:ext cx="9925248" cy="929211"/>
          </a:xfrm>
        </p:spPr>
        <p:txBody>
          <a:bodyPr anchor="b">
            <a:normAutofit/>
          </a:bodyPr>
          <a:lstStyle>
            <a:lvl1pPr>
              <a:defRPr sz="36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99952" y="2598878"/>
            <a:ext cx="9925248" cy="3055162"/>
          </a:xfrm>
        </p:spPr>
        <p:txBody>
          <a:bodyPr lIns="91440"/>
          <a:lstStyle>
            <a:lvl1pPr marL="342900" indent="-342900">
              <a:spcBef>
                <a:spcPts val="1200"/>
              </a:spcBef>
              <a:buClr>
                <a:schemeClr val="accent4"/>
              </a:buClr>
              <a:buSzPct val="105000"/>
              <a:buFont typeface="Arial" panose="020B0604020202020204" pitchFamily="34" charset="0"/>
              <a:buChar char="•"/>
              <a:defRPr sz="2800">
                <a:solidFill>
                  <a:schemeClr val="accent4"/>
                </a:solidFill>
              </a:defRPr>
            </a:lvl1pPr>
            <a:lvl2pPr marL="800100" indent="-342900">
              <a:spcBef>
                <a:spcPts val="1200"/>
              </a:spcBef>
              <a:buFont typeface="Courier New" panose="02070309020205020404" pitchFamily="49" charset="0"/>
              <a:buChar char="o"/>
              <a:defRPr sz="2800">
                <a:solidFill>
                  <a:schemeClr val="accent4"/>
                </a:solidFill>
              </a:defRPr>
            </a:lvl2pPr>
            <a:lvl3pPr marL="1257300" indent="-342900">
              <a:spcBef>
                <a:spcPts val="1200"/>
              </a:spcBef>
              <a:buFont typeface="Wingdings" panose="05000000000000000000" pitchFamily="2" charset="2"/>
              <a:buChar char="§"/>
              <a:defRPr sz="2800">
                <a:solidFill>
                  <a:schemeClr val="accent4"/>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dirty="0"/>
              <a:t>Click to edit Master text styles</a:t>
            </a:r>
          </a:p>
          <a:p>
            <a:pPr lvl="1"/>
            <a:r>
              <a:rPr lang="en-US" dirty="0"/>
              <a:t>Second level</a:t>
            </a:r>
          </a:p>
          <a:p>
            <a:pPr lvl="2"/>
            <a:r>
              <a:rPr lang="en-US" dirty="0"/>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
        <p:nvSpPr>
          <p:cNvPr id="11" name="Parallelogram 10">
            <a:extLst>
              <a:ext uri="{FF2B5EF4-FFF2-40B4-BE49-F238E27FC236}">
                <a16:creationId xmlns:a16="http://schemas.microsoft.com/office/drawing/2014/main" id="{9C8C380F-9274-4684-A206-31C6D1D77308}"/>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128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874102"/>
            <a:ext cx="6546604" cy="702457"/>
          </a:xfrm>
        </p:spPr>
        <p:txBody>
          <a:bodyPr>
            <a:normAutofit/>
          </a:bodyPr>
          <a:lstStyle>
            <a:lvl1pPr>
              <a:defRPr sz="3600" cap="none">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6" y="1752600"/>
            <a:ext cx="7034284" cy="3901440"/>
          </a:xfrm>
        </p:spPr>
        <p:txBody>
          <a:bodyPr/>
          <a:lstStyle>
            <a:lvl1pPr marL="341313" indent="-341313">
              <a:spcBef>
                <a:spcPts val="1200"/>
              </a:spcBef>
              <a:buClr>
                <a:schemeClr val="accent4"/>
              </a:buClr>
              <a:buSzPct val="150000"/>
              <a:defRPr sz="2400">
                <a:solidFill>
                  <a:srgbClr val="002060"/>
                </a:solidFill>
              </a:defRPr>
            </a:lvl1pPr>
            <a:lvl2pPr marL="804863" indent="-347663">
              <a:spcBef>
                <a:spcPts val="1200"/>
              </a:spcBef>
              <a:buClr>
                <a:schemeClr val="accent4"/>
              </a:buClr>
              <a:buFont typeface="Courier New" panose="02070309020205020404" pitchFamily="49" charset="0"/>
              <a:buChar char="o"/>
              <a:defRPr sz="2400">
                <a:solidFill>
                  <a:srgbClr val="002060"/>
                </a:solidFill>
              </a:defRPr>
            </a:lvl2pPr>
            <a:lvl3pPr marL="1143000" indent="-228600">
              <a:spcBef>
                <a:spcPts val="1200"/>
              </a:spcBef>
              <a:buFont typeface="Wingdings" panose="05000000000000000000" pitchFamily="2" charset="2"/>
              <a:buChar char="§"/>
              <a:defRPr sz="2400">
                <a:solidFill>
                  <a:srgbClr val="002060"/>
                </a:solidFill>
              </a:defRPr>
            </a:lvl3pPr>
            <a:lvl4pPr>
              <a:spcBef>
                <a:spcPts val="1200"/>
              </a:spcBef>
              <a:buClr>
                <a:schemeClr val="accent4"/>
              </a:buClr>
              <a:defRPr sz="2400">
                <a:solidFill>
                  <a:srgbClr val="002060"/>
                </a:solidFill>
              </a:defRPr>
            </a:lvl4pPr>
            <a:lvl5pPr>
              <a:spcBef>
                <a:spcPts val="1200"/>
              </a:spcBef>
              <a:buClr>
                <a:schemeClr val="accent4"/>
              </a:buClr>
              <a:defRPr sz="2400">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Shape 7">
            <a:extLst>
              <a:ext uri="{FF2B5EF4-FFF2-40B4-BE49-F238E27FC236}">
                <a16:creationId xmlns:a16="http://schemas.microsoft.com/office/drawing/2014/main" id="{7A6D4C7E-3724-4FA8-84FC-2B62FF8AC4DB}"/>
              </a:ext>
            </a:extLst>
          </p:cNvPr>
          <p:cNvSpPr/>
          <p:nvPr/>
        </p:nvSpPr>
        <p:spPr>
          <a:xfrm>
            <a:off x="8333509" y="0"/>
            <a:ext cx="5092931" cy="6197752"/>
          </a:xfrm>
          <a:custGeom>
            <a:avLst/>
            <a:gdLst>
              <a:gd name="connsiteX0" fmla="*/ 651191 w 4962000"/>
              <a:gd name="connsiteY0" fmla="*/ 0 h 6038418"/>
              <a:gd name="connsiteX1" fmla="*/ 4962000 w 4962000"/>
              <a:gd name="connsiteY1" fmla="*/ 0 h 6038418"/>
              <a:gd name="connsiteX2" fmla="*/ 4962000 w 4962000"/>
              <a:gd name="connsiteY2" fmla="*/ 5886374 h 6038418"/>
              <a:gd name="connsiteX3" fmla="*/ 4857422 w 4962000"/>
              <a:gd name="connsiteY3" fmla="*/ 5916070 h 6038418"/>
              <a:gd name="connsiteX4" fmla="*/ 3886200 w 4962000"/>
              <a:gd name="connsiteY4" fmla="*/ 6038418 h 6038418"/>
              <a:gd name="connsiteX5" fmla="*/ 0 w 4962000"/>
              <a:gd name="connsiteY5" fmla="*/ 2152218 h 6038418"/>
              <a:gd name="connsiteX6" fmla="*/ 469044 w 4962000"/>
              <a:gd name="connsiteY6" fmla="*/ 299824 h 603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000" h="6038418">
                <a:moveTo>
                  <a:pt x="651191" y="0"/>
                </a:moveTo>
                <a:lnTo>
                  <a:pt x="4962000" y="0"/>
                </a:lnTo>
                <a:lnTo>
                  <a:pt x="4962000" y="5886374"/>
                </a:lnTo>
                <a:lnTo>
                  <a:pt x="4857422" y="5916070"/>
                </a:lnTo>
                <a:cubicBezTo>
                  <a:pt x="4546994" y="5995940"/>
                  <a:pt x="4221558" y="6038418"/>
                  <a:pt x="3886200" y="6038418"/>
                </a:cubicBezTo>
                <a:cubicBezTo>
                  <a:pt x="1739911" y="6038418"/>
                  <a:pt x="0" y="4298507"/>
                  <a:pt x="0" y="2152218"/>
                </a:cubicBezTo>
                <a:cubicBezTo>
                  <a:pt x="0" y="1481503"/>
                  <a:pt x="169914" y="850473"/>
                  <a:pt x="469044" y="29982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235769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1257157"/>
            <a:ext cx="5800299" cy="568322"/>
          </a:xfrm>
        </p:spPr>
        <p:txBody>
          <a:bodyPr>
            <a:noAutofit/>
          </a:bodyPr>
          <a:lstStyle>
            <a:lvl1pPr>
              <a:defRPr sz="2800" cap="none">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6" y="1986883"/>
            <a:ext cx="5800299" cy="3248056"/>
          </a:xfrm>
        </p:spPr>
        <p:txBody>
          <a:bodyPr/>
          <a:lstStyle>
            <a:lvl1pPr marL="228600" indent="-228600">
              <a:spcBef>
                <a:spcPts val="600"/>
              </a:spcBef>
              <a:buClr>
                <a:schemeClr val="accent4"/>
              </a:buClr>
              <a:buSzPct val="120000"/>
              <a:defRPr sz="2400">
                <a:solidFill>
                  <a:srgbClr val="002060"/>
                </a:solidFill>
              </a:defRPr>
            </a:lvl1pPr>
            <a:lvl2pPr marL="685800" indent="-228600">
              <a:spcBef>
                <a:spcPts val="600"/>
              </a:spcBef>
              <a:buClr>
                <a:schemeClr val="accent4"/>
              </a:buClr>
              <a:buSzPct val="80000"/>
              <a:buFont typeface="Courier New" panose="02070309020205020404" pitchFamily="49" charset="0"/>
              <a:buChar char="o"/>
              <a:defRPr sz="2400">
                <a:solidFill>
                  <a:srgbClr val="002060"/>
                </a:solidFill>
              </a:defRPr>
            </a:lvl2pPr>
            <a:lvl3pPr marL="1143000" indent="-228600">
              <a:spcBef>
                <a:spcPts val="600"/>
              </a:spcBef>
              <a:buFont typeface="Wingdings" panose="05000000000000000000" pitchFamily="2" charset="2"/>
              <a:buChar char="§"/>
              <a:defRPr sz="2400">
                <a:solidFill>
                  <a:srgbClr val="002060"/>
                </a:solidFill>
              </a:defRPr>
            </a:lvl3pPr>
            <a:lvl4pPr>
              <a:spcBef>
                <a:spcPts val="600"/>
              </a:spcBef>
              <a:buClr>
                <a:schemeClr val="accent4"/>
              </a:buClr>
              <a:defRPr sz="2400">
                <a:solidFill>
                  <a:srgbClr val="002060"/>
                </a:solidFill>
              </a:defRPr>
            </a:lvl4pPr>
            <a:lvl5pPr>
              <a:spcBef>
                <a:spcPts val="600"/>
              </a:spcBef>
              <a:buClr>
                <a:schemeClr val="accent4"/>
              </a:buClr>
              <a:defRPr sz="2400">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Shape 7">
            <a:extLst>
              <a:ext uri="{FF2B5EF4-FFF2-40B4-BE49-F238E27FC236}">
                <a16:creationId xmlns:a16="http://schemas.microsoft.com/office/drawing/2014/main" id="{7A6D4C7E-3724-4FA8-84FC-2B62FF8AC4DB}"/>
              </a:ext>
            </a:extLst>
          </p:cNvPr>
          <p:cNvSpPr/>
          <p:nvPr/>
        </p:nvSpPr>
        <p:spPr>
          <a:xfrm>
            <a:off x="7510549" y="0"/>
            <a:ext cx="5092931" cy="6197752"/>
          </a:xfrm>
          <a:custGeom>
            <a:avLst/>
            <a:gdLst>
              <a:gd name="connsiteX0" fmla="*/ 651191 w 4962000"/>
              <a:gd name="connsiteY0" fmla="*/ 0 h 6038418"/>
              <a:gd name="connsiteX1" fmla="*/ 4962000 w 4962000"/>
              <a:gd name="connsiteY1" fmla="*/ 0 h 6038418"/>
              <a:gd name="connsiteX2" fmla="*/ 4962000 w 4962000"/>
              <a:gd name="connsiteY2" fmla="*/ 5886374 h 6038418"/>
              <a:gd name="connsiteX3" fmla="*/ 4857422 w 4962000"/>
              <a:gd name="connsiteY3" fmla="*/ 5916070 h 6038418"/>
              <a:gd name="connsiteX4" fmla="*/ 3886200 w 4962000"/>
              <a:gd name="connsiteY4" fmla="*/ 6038418 h 6038418"/>
              <a:gd name="connsiteX5" fmla="*/ 0 w 4962000"/>
              <a:gd name="connsiteY5" fmla="*/ 2152218 h 6038418"/>
              <a:gd name="connsiteX6" fmla="*/ 469044 w 4962000"/>
              <a:gd name="connsiteY6" fmla="*/ 299824 h 603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000" h="6038418">
                <a:moveTo>
                  <a:pt x="651191" y="0"/>
                </a:moveTo>
                <a:lnTo>
                  <a:pt x="4962000" y="0"/>
                </a:lnTo>
                <a:lnTo>
                  <a:pt x="4962000" y="5886374"/>
                </a:lnTo>
                <a:lnTo>
                  <a:pt x="4857422" y="5916070"/>
                </a:lnTo>
                <a:cubicBezTo>
                  <a:pt x="4546994" y="5995940"/>
                  <a:pt x="4221558" y="6038418"/>
                  <a:pt x="3886200" y="6038418"/>
                </a:cubicBezTo>
                <a:cubicBezTo>
                  <a:pt x="1739911" y="6038418"/>
                  <a:pt x="0" y="4298507"/>
                  <a:pt x="0" y="2152218"/>
                </a:cubicBezTo>
                <a:cubicBezTo>
                  <a:pt x="0" y="1481503"/>
                  <a:pt x="169914" y="850473"/>
                  <a:pt x="469044" y="29982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7" name="Graphic 31">
            <a:extLst>
              <a:ext uri="{FF2B5EF4-FFF2-40B4-BE49-F238E27FC236}">
                <a16:creationId xmlns:a16="http://schemas.microsoft.com/office/drawing/2014/main" id="{F9E38471-E19F-4F2A-B932-9947CAF83CC5}"/>
              </a:ext>
            </a:extLst>
          </p:cNvPr>
          <p:cNvGrpSpPr/>
          <p:nvPr userDrawn="1"/>
        </p:nvGrpSpPr>
        <p:grpSpPr>
          <a:xfrm>
            <a:off x="8637993" y="2588202"/>
            <a:ext cx="2947520" cy="1910195"/>
            <a:chOff x="8564251" y="2410144"/>
            <a:chExt cx="2947520" cy="1910195"/>
          </a:xfrm>
          <a:effectLst>
            <a:outerShdw blurRad="330200" dist="203200" dir="2700000" algn="tl" rotWithShape="0">
              <a:prstClr val="black">
                <a:alpha val="40000"/>
              </a:prstClr>
            </a:outerShdw>
          </a:effectLst>
        </p:grpSpPr>
        <p:sp>
          <p:nvSpPr>
            <p:cNvPr id="18" name="Freeform: Shape 17">
              <a:extLst>
                <a:ext uri="{FF2B5EF4-FFF2-40B4-BE49-F238E27FC236}">
                  <a16:creationId xmlns:a16="http://schemas.microsoft.com/office/drawing/2014/main" id="{EA2A9D07-2053-4372-A795-43A4CDDF8EEB}"/>
                </a:ext>
              </a:extLst>
            </p:cNvPr>
            <p:cNvSpPr/>
            <p:nvPr/>
          </p:nvSpPr>
          <p:spPr>
            <a:xfrm>
              <a:off x="9392846" y="3384216"/>
              <a:ext cx="483873" cy="534475"/>
            </a:xfrm>
            <a:custGeom>
              <a:avLst/>
              <a:gdLst>
                <a:gd name="connsiteX0" fmla="*/ 151803 w 483873"/>
                <a:gd name="connsiteY0" fmla="*/ 0 h 534475"/>
                <a:gd name="connsiteX1" fmla="*/ 0 w 483873"/>
                <a:gd name="connsiteY1" fmla="*/ 433273 h 534475"/>
                <a:gd name="connsiteX2" fmla="*/ 22138 w 483873"/>
                <a:gd name="connsiteY2" fmla="*/ 534475 h 534475"/>
                <a:gd name="connsiteX3" fmla="*/ 483874 w 483873"/>
                <a:gd name="connsiteY3" fmla="*/ 183429 h 534475"/>
              </a:gdLst>
              <a:ahLst/>
              <a:cxnLst>
                <a:cxn ang="0">
                  <a:pos x="connsiteX0" y="connsiteY0"/>
                </a:cxn>
                <a:cxn ang="0">
                  <a:pos x="connsiteX1" y="connsiteY1"/>
                </a:cxn>
                <a:cxn ang="0">
                  <a:pos x="connsiteX2" y="connsiteY2"/>
                </a:cxn>
                <a:cxn ang="0">
                  <a:pos x="connsiteX3" y="connsiteY3"/>
                </a:cxn>
              </a:cxnLst>
              <a:rect l="l" t="t" r="r" b="b"/>
              <a:pathLst>
                <a:path w="483873" h="534475">
                  <a:moveTo>
                    <a:pt x="151803" y="0"/>
                  </a:moveTo>
                  <a:lnTo>
                    <a:pt x="0" y="433273"/>
                  </a:lnTo>
                  <a:lnTo>
                    <a:pt x="22138" y="534475"/>
                  </a:lnTo>
                  <a:lnTo>
                    <a:pt x="483874" y="183429"/>
                  </a:lnTo>
                  <a:close/>
                </a:path>
              </a:pathLst>
            </a:custGeom>
            <a:solidFill>
              <a:srgbClr val="E8AA55"/>
            </a:solidFill>
            <a:ln w="3161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932D5694-4AF4-4756-92CB-0E9661F0EB4F}"/>
                </a:ext>
              </a:extLst>
            </p:cNvPr>
            <p:cNvSpPr/>
            <p:nvPr/>
          </p:nvSpPr>
          <p:spPr>
            <a:xfrm>
              <a:off x="8564251" y="2410144"/>
              <a:ext cx="2947520" cy="1910195"/>
            </a:xfrm>
            <a:custGeom>
              <a:avLst/>
              <a:gdLst>
                <a:gd name="connsiteX0" fmla="*/ 0 w 2947520"/>
                <a:gd name="connsiteY0" fmla="*/ 338395 h 1910195"/>
                <a:gd name="connsiteX1" fmla="*/ 2172689 w 2947520"/>
                <a:gd name="connsiteY1" fmla="*/ 1910195 h 1910195"/>
                <a:gd name="connsiteX2" fmla="*/ 2947520 w 2947520"/>
                <a:gd name="connsiteY2" fmla="*/ 0 h 1910195"/>
              </a:gdLst>
              <a:ahLst/>
              <a:cxnLst>
                <a:cxn ang="0">
                  <a:pos x="connsiteX0" y="connsiteY0"/>
                </a:cxn>
                <a:cxn ang="0">
                  <a:pos x="connsiteX1" y="connsiteY1"/>
                </a:cxn>
                <a:cxn ang="0">
                  <a:pos x="connsiteX2" y="connsiteY2"/>
                </a:cxn>
              </a:cxnLst>
              <a:rect l="l" t="t" r="r" b="b"/>
              <a:pathLst>
                <a:path w="2947520" h="1910195">
                  <a:moveTo>
                    <a:pt x="0" y="338395"/>
                  </a:moveTo>
                  <a:lnTo>
                    <a:pt x="2172689" y="1910195"/>
                  </a:lnTo>
                  <a:lnTo>
                    <a:pt x="2947520" y="0"/>
                  </a:lnTo>
                  <a:close/>
                </a:path>
              </a:pathLst>
            </a:custGeom>
            <a:solidFill>
              <a:srgbClr val="F4D6AE"/>
            </a:solidFill>
            <a:ln w="3161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56983AB6-2033-46D1-93FF-B72E4CDD3966}"/>
                </a:ext>
              </a:extLst>
            </p:cNvPr>
            <p:cNvSpPr/>
            <p:nvPr/>
          </p:nvSpPr>
          <p:spPr>
            <a:xfrm>
              <a:off x="9187279" y="2410144"/>
              <a:ext cx="2324492" cy="1508548"/>
            </a:xfrm>
            <a:custGeom>
              <a:avLst/>
              <a:gdLst>
                <a:gd name="connsiteX0" fmla="*/ 0 w 2324492"/>
                <a:gd name="connsiteY0" fmla="*/ 787481 h 1508548"/>
                <a:gd name="connsiteX1" fmla="*/ 2324493 w 2324492"/>
                <a:gd name="connsiteY1" fmla="*/ 0 h 1508548"/>
                <a:gd name="connsiteX2" fmla="*/ 407972 w 2324492"/>
                <a:gd name="connsiteY2" fmla="*/ 1084763 h 1508548"/>
                <a:gd name="connsiteX3" fmla="*/ 227706 w 2324492"/>
                <a:gd name="connsiteY3" fmla="*/ 1508548 h 1508548"/>
              </a:gdLst>
              <a:ahLst/>
              <a:cxnLst>
                <a:cxn ang="0">
                  <a:pos x="connsiteX0" y="connsiteY0"/>
                </a:cxn>
                <a:cxn ang="0">
                  <a:pos x="connsiteX1" y="connsiteY1"/>
                </a:cxn>
                <a:cxn ang="0">
                  <a:pos x="connsiteX2" y="connsiteY2"/>
                </a:cxn>
                <a:cxn ang="0">
                  <a:pos x="connsiteX3" y="connsiteY3"/>
                </a:cxn>
              </a:cxnLst>
              <a:rect l="l" t="t" r="r" b="b"/>
              <a:pathLst>
                <a:path w="2324492" h="1508548">
                  <a:moveTo>
                    <a:pt x="0" y="787481"/>
                  </a:moveTo>
                  <a:lnTo>
                    <a:pt x="2324493" y="0"/>
                  </a:lnTo>
                  <a:lnTo>
                    <a:pt x="407972" y="1084763"/>
                  </a:lnTo>
                  <a:lnTo>
                    <a:pt x="227706" y="1508548"/>
                  </a:lnTo>
                  <a:close/>
                </a:path>
              </a:pathLst>
            </a:custGeom>
            <a:solidFill>
              <a:srgbClr val="E8AA55"/>
            </a:solidFill>
            <a:ln w="31610" cap="flat">
              <a:noFill/>
              <a:prstDash val="solid"/>
              <a:miter/>
            </a:ln>
          </p:spPr>
          <p:txBody>
            <a:bodyPr rtlCol="0" anchor="ctr"/>
            <a:lstStyle/>
            <a:p>
              <a:endParaRPr lang="en-US" dirty="0"/>
            </a:p>
          </p:txBody>
        </p:sp>
      </p:grpSp>
      <p:sp>
        <p:nvSpPr>
          <p:cNvPr id="21" name="Freeform: Shape 20">
            <a:extLst>
              <a:ext uri="{FF2B5EF4-FFF2-40B4-BE49-F238E27FC236}">
                <a16:creationId xmlns:a16="http://schemas.microsoft.com/office/drawing/2014/main" id="{0662544C-1726-4BEE-B882-A5D8B01D33C4}"/>
              </a:ext>
            </a:extLst>
          </p:cNvPr>
          <p:cNvSpPr/>
          <p:nvPr userDrawn="1"/>
        </p:nvSpPr>
        <p:spPr>
          <a:xfrm>
            <a:off x="-7374" y="4140610"/>
            <a:ext cx="9437091" cy="2035081"/>
          </a:xfrm>
          <a:custGeom>
            <a:avLst/>
            <a:gdLst>
              <a:gd name="connsiteX0" fmla="*/ 0 w 9129251"/>
              <a:gd name="connsiteY0" fmla="*/ 1246238 h 1732739"/>
              <a:gd name="connsiteX1" fmla="*/ 2300748 w 9129251"/>
              <a:gd name="connsiteY1" fmla="*/ 848032 h 1732739"/>
              <a:gd name="connsiteX2" fmla="*/ 5943600 w 9129251"/>
              <a:gd name="connsiteY2" fmla="*/ 1718187 h 1732739"/>
              <a:gd name="connsiteX3" fmla="*/ 9129251 w 9129251"/>
              <a:gd name="connsiteY3" fmla="*/ 0 h 1732739"/>
            </a:gdLst>
            <a:ahLst/>
            <a:cxnLst>
              <a:cxn ang="0">
                <a:pos x="connsiteX0" y="connsiteY0"/>
              </a:cxn>
              <a:cxn ang="0">
                <a:pos x="connsiteX1" y="connsiteY1"/>
              </a:cxn>
              <a:cxn ang="0">
                <a:pos x="connsiteX2" y="connsiteY2"/>
              </a:cxn>
              <a:cxn ang="0">
                <a:pos x="connsiteX3" y="connsiteY3"/>
              </a:cxn>
            </a:cxnLst>
            <a:rect l="l" t="t" r="r" b="b"/>
            <a:pathLst>
              <a:path w="9129251" h="1732739">
                <a:moveTo>
                  <a:pt x="0" y="1246238"/>
                </a:moveTo>
                <a:cubicBezTo>
                  <a:pt x="655074" y="1007806"/>
                  <a:pt x="1310148" y="769374"/>
                  <a:pt x="2300748" y="848032"/>
                </a:cubicBezTo>
                <a:cubicBezTo>
                  <a:pt x="3291348" y="926690"/>
                  <a:pt x="4805516" y="1859526"/>
                  <a:pt x="5943600" y="1718187"/>
                </a:cubicBezTo>
                <a:cubicBezTo>
                  <a:pt x="7081684" y="1576848"/>
                  <a:pt x="8105467" y="788424"/>
                  <a:pt x="9129251" y="0"/>
                </a:cubicBezTo>
              </a:path>
            </a:pathLst>
          </a:custGeom>
          <a:noFill/>
          <a:ln w="254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187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0178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5EFE-322C-49C8-9D66-455432F065AC}"/>
              </a:ext>
            </a:extLst>
          </p:cNvPr>
          <p:cNvSpPr>
            <a:spLocks noGrp="1"/>
          </p:cNvSpPr>
          <p:nvPr>
            <p:ph type="title"/>
          </p:nvPr>
        </p:nvSpPr>
        <p:spPr>
          <a:xfrm>
            <a:off x="831850" y="1709738"/>
            <a:ext cx="10515600"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2D5304B-1AEE-4189-B142-1C2790A766E7}"/>
              </a:ext>
            </a:extLst>
          </p:cNvPr>
          <p:cNvSpPr>
            <a:spLocks noGrp="1"/>
          </p:cNvSpPr>
          <p:nvPr>
            <p:ph type="body" idx="1"/>
          </p:nvPr>
        </p:nvSpPr>
        <p:spPr>
          <a:xfrm>
            <a:off x="831850" y="4589463"/>
            <a:ext cx="10515600" cy="100451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7185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301E846-8622-4AEB-BDFF-34D670A3E469}"/>
              </a:ext>
            </a:extLst>
          </p:cNvPr>
          <p:cNvSpPr/>
          <p:nvPr/>
        </p:nvSpPr>
        <p:spPr>
          <a:xfrm>
            <a:off x="0" y="5894736"/>
            <a:ext cx="12192000"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633762"/>
            <a:ext cx="10515600" cy="70245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41732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Box 28">
            <a:extLst>
              <a:ext uri="{FF2B5EF4-FFF2-40B4-BE49-F238E27FC236}">
                <a16:creationId xmlns:a16="http://schemas.microsoft.com/office/drawing/2014/main" id="{A70DEE79-DF7B-465A-8433-170A49ABF6F9}"/>
              </a:ext>
            </a:extLst>
          </p:cNvPr>
          <p:cNvSpPr txBox="1"/>
          <p:nvPr/>
        </p:nvSpPr>
        <p:spPr>
          <a:xfrm>
            <a:off x="2893483" y="6449088"/>
            <a:ext cx="8182731" cy="261610"/>
          </a:xfrm>
          <a:prstGeom prst="rect">
            <a:avLst/>
          </a:prstGeom>
          <a:noFill/>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Century Gothic"/>
                <a:ea typeface="+mn-ea"/>
                <a:cs typeface="+mn-cs"/>
              </a:rPr>
              <a:t>Introduction to Reservoirs: Where Germs Live | Session 3: Body and Healthcare Environment Reservoirs: Synthesis</a:t>
            </a:r>
          </a:p>
        </p:txBody>
      </p:sp>
      <p:sp>
        <p:nvSpPr>
          <p:cNvPr id="32" name="Slide Number Placeholder 5">
            <a:extLst>
              <a:ext uri="{FF2B5EF4-FFF2-40B4-BE49-F238E27FC236}">
                <a16:creationId xmlns:a16="http://schemas.microsoft.com/office/drawing/2014/main" id="{966D56BE-9265-4448-927D-6C2385056E16}"/>
              </a:ext>
            </a:extLst>
          </p:cNvPr>
          <p:cNvSpPr txBox="1">
            <a:spLocks/>
          </p:cNvSpPr>
          <p:nvPr/>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8" name="Picture 7" descr="Text&#10;&#10;Description automatically generated">
            <a:extLst>
              <a:ext uri="{FF2B5EF4-FFF2-40B4-BE49-F238E27FC236}">
                <a16:creationId xmlns:a16="http://schemas.microsoft.com/office/drawing/2014/main" id="{01076F97-22D5-48CC-86A1-360B7A49AFE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Tree>
    <p:extLst>
      <p:ext uri="{BB962C8B-B14F-4D97-AF65-F5344CB8AC3E}">
        <p14:creationId xmlns:p14="http://schemas.microsoft.com/office/powerpoint/2010/main" val="912649758"/>
      </p:ext>
    </p:extLst>
  </p:cSld>
  <p:clrMap bg1="lt1" tx1="dk1" bg2="lt2" tx2="dk2" accent1="accent1" accent2="accent2" accent3="accent3" accent4="accent4" accent5="accent5" accent6="accent6" hlink="hlink" folHlink="folHlink"/>
  <p:sldLayoutIdLst>
    <p:sldLayoutId id="2147483682" r:id="rId1"/>
    <p:sldLayoutId id="2147483664" r:id="rId2"/>
    <p:sldLayoutId id="2147483665" r:id="rId3"/>
    <p:sldLayoutId id="2147483666" r:id="rId4"/>
    <p:sldLayoutId id="2147483678" r:id="rId5"/>
    <p:sldLayoutId id="2147483667" r:id="rId6"/>
    <p:sldLayoutId id="2147483674" r:id="rId7"/>
    <p:sldLayoutId id="2147483670" r:id="rId8"/>
    <p:sldLayoutId id="2147483673" r:id="rId9"/>
  </p:sldLayoutIdLst>
  <p:hf sldNum="0" hdr="0" dt="0"/>
  <p:txStyles>
    <p:titleStyle>
      <a:lvl1pPr algn="l" defTabSz="914400" rtl="0" eaLnBrk="1" latinLnBrk="0" hangingPunct="1">
        <a:lnSpc>
          <a:spcPct val="90000"/>
        </a:lnSpc>
        <a:spcBef>
          <a:spcPct val="0"/>
        </a:spcBef>
        <a:buNone/>
        <a:defRPr sz="3000" b="1" kern="1200" cap="none" baseline="0">
          <a:solidFill>
            <a:schemeClr val="accent4"/>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6.xml"/><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playlist?list=PLvrp9iOILTQZQGtDnSDGViKDdRtIc13VX" TargetMode="External"/><Relationship Id="rId3" Type="http://schemas.openxmlformats.org/officeDocument/2006/relationships/notesSlide" Target="../notesSlides/notesSlide13.xml"/><Relationship Id="rId7" Type="http://schemas.openxmlformats.org/officeDocument/2006/relationships/hyperlink" Target="https://twitter.com/CDC_Firstline" TargetMode="Externa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hyperlink" Target="https://www.facebook.com/CDCProjectFirstline" TargetMode="External"/><Relationship Id="rId5" Type="http://schemas.openxmlformats.org/officeDocument/2006/relationships/hyperlink" Target="https://www.cdc.gov/infectioncontrol/projectfirstline/index.html" TargetMode="External"/><Relationship Id="rId10" Type="http://schemas.openxmlformats.org/officeDocument/2006/relationships/hyperlink" Target="https://www.cdc.gov/infectioncontrol/pdf/projectfirstline/TTK-ParticipantFeedback-508.pdf" TargetMode="External"/><Relationship Id="rId4" Type="http://schemas.openxmlformats.org/officeDocument/2006/relationships/image" Target="../media/image12.jpeg"/><Relationship Id="rId9" Type="http://schemas.openxmlformats.org/officeDocument/2006/relationships/hyperlink" Target="https://tools.cdc.gov/campaignproxyservice/subscriptions.aspx?topic_id=USCDC_2104"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D1D0-0187-40F6-85A4-6A5E603616C3}"/>
              </a:ext>
            </a:extLst>
          </p:cNvPr>
          <p:cNvSpPr>
            <a:spLocks noGrp="1"/>
          </p:cNvSpPr>
          <p:nvPr>
            <p:ph type="ctrTitle"/>
          </p:nvPr>
        </p:nvSpPr>
        <p:spPr>
          <a:xfrm>
            <a:off x="673100" y="2744258"/>
            <a:ext cx="6109837" cy="2211409"/>
          </a:xfrm>
        </p:spPr>
        <p:txBody>
          <a:bodyPr anchor="t">
            <a:normAutofit/>
          </a:bodyPr>
          <a:lstStyle/>
          <a:p>
            <a:r>
              <a:rPr lang="en-US" dirty="0"/>
              <a:t>Body and Healthcare Environment Reservoirs: Synthesis</a:t>
            </a:r>
          </a:p>
        </p:txBody>
      </p:sp>
      <p:sp>
        <p:nvSpPr>
          <p:cNvPr id="9" name="Text Placeholder 8">
            <a:extLst>
              <a:ext uri="{FF2B5EF4-FFF2-40B4-BE49-F238E27FC236}">
                <a16:creationId xmlns:a16="http://schemas.microsoft.com/office/drawing/2014/main" id="{7B7468A0-78E2-4E68-BF45-7D2E5F804659}"/>
              </a:ext>
            </a:extLst>
          </p:cNvPr>
          <p:cNvSpPr>
            <a:spLocks noGrp="1"/>
          </p:cNvSpPr>
          <p:nvPr>
            <p:ph type="body" sz="quarter" idx="11"/>
          </p:nvPr>
        </p:nvSpPr>
        <p:spPr/>
        <p:txBody>
          <a:bodyPr/>
          <a:lstStyle/>
          <a:p>
            <a:r>
              <a:rPr lang="en-US" dirty="0"/>
              <a:t>Introduction to Reservoirs: </a:t>
            </a:r>
            <a:br>
              <a:rPr lang="en-US" dirty="0"/>
            </a:br>
            <a:r>
              <a:rPr lang="en-US" dirty="0"/>
              <a:t>Where Germs Live</a:t>
            </a:r>
          </a:p>
        </p:txBody>
      </p:sp>
      <p:sp>
        <p:nvSpPr>
          <p:cNvPr id="8" name="Text Placeholder 3">
            <a:extLst>
              <a:ext uri="{FF2B5EF4-FFF2-40B4-BE49-F238E27FC236}">
                <a16:creationId xmlns:a16="http://schemas.microsoft.com/office/drawing/2014/main" id="{56E06EE7-A1AB-4B1A-976C-C3D0B9CB2183}"/>
              </a:ext>
            </a:extLst>
          </p:cNvPr>
          <p:cNvSpPr>
            <a:spLocks noGrp="1"/>
          </p:cNvSpPr>
          <p:nvPr>
            <p:ph type="body" sz="quarter" idx="10"/>
          </p:nvPr>
        </p:nvSpPr>
        <p:spPr/>
        <p:txBody>
          <a:bodyPr/>
          <a:lstStyle/>
          <a:p>
            <a:r>
              <a:rPr lang="en-US" dirty="0"/>
              <a:t>Session 3</a:t>
            </a:r>
          </a:p>
        </p:txBody>
      </p:sp>
      <p:pic>
        <p:nvPicPr>
          <p:cNvPr id="6" name="Picture 5" descr="Project Firstline logo. &#10;CDC's National Training Collaborative for Healthcare Infection Prevention &amp; Control.">
            <a:extLst>
              <a:ext uri="{FF2B5EF4-FFF2-40B4-BE49-F238E27FC236}">
                <a16:creationId xmlns:a16="http://schemas.microsoft.com/office/drawing/2014/main" id="{0455A201-7424-4ED2-BF27-755B41DB92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401" y="5637865"/>
            <a:ext cx="2762183" cy="1037256"/>
          </a:xfrm>
          <a:prstGeom prst="rect">
            <a:avLst/>
          </a:prstGeom>
        </p:spPr>
      </p:pic>
    </p:spTree>
    <p:custDataLst>
      <p:tags r:id="rId1"/>
    </p:custDataLst>
    <p:extLst>
      <p:ext uri="{BB962C8B-B14F-4D97-AF65-F5344CB8AC3E}">
        <p14:creationId xmlns:p14="http://schemas.microsoft.com/office/powerpoint/2010/main" val="2732117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18D0-6084-B24B-8079-A9232ECF032E}"/>
              </a:ext>
            </a:extLst>
          </p:cNvPr>
          <p:cNvSpPr>
            <a:spLocks noGrp="1"/>
          </p:cNvSpPr>
          <p:nvPr>
            <p:ph type="title"/>
          </p:nvPr>
        </p:nvSpPr>
        <p:spPr>
          <a:xfrm>
            <a:off x="1119116" y="625268"/>
            <a:ext cx="5636526" cy="1622431"/>
          </a:xfrm>
        </p:spPr>
        <p:txBody>
          <a:bodyPr/>
          <a:lstStyle/>
          <a:p>
            <a:r>
              <a:rPr lang="en-US" dirty="0"/>
              <a:t>Discussion</a:t>
            </a:r>
          </a:p>
        </p:txBody>
      </p:sp>
    </p:spTree>
    <p:custDataLst>
      <p:tags r:id="rId1"/>
    </p:custDataLst>
    <p:extLst>
      <p:ext uri="{BB962C8B-B14F-4D97-AF65-F5344CB8AC3E}">
        <p14:creationId xmlns:p14="http://schemas.microsoft.com/office/powerpoint/2010/main" val="17991577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7897-3651-4A46-9198-709D61B0F8DA}"/>
              </a:ext>
            </a:extLst>
          </p:cNvPr>
          <p:cNvSpPr>
            <a:spLocks noGrp="1"/>
          </p:cNvSpPr>
          <p:nvPr>
            <p:ph type="title"/>
          </p:nvPr>
        </p:nvSpPr>
        <p:spPr/>
        <p:txBody>
          <a:bodyPr/>
          <a:lstStyle/>
          <a:p>
            <a:r>
              <a:rPr lang="en-US" dirty="0"/>
              <a:t>Bringing It Together</a:t>
            </a:r>
          </a:p>
        </p:txBody>
      </p:sp>
    </p:spTree>
    <p:custDataLst>
      <p:tags r:id="rId1"/>
    </p:custDataLst>
    <p:extLst>
      <p:ext uri="{BB962C8B-B14F-4D97-AF65-F5344CB8AC3E}">
        <p14:creationId xmlns:p14="http://schemas.microsoft.com/office/powerpoint/2010/main" val="14408342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A3D2-04E6-4C8C-BCD1-C9E30CDC4E7B}"/>
              </a:ext>
            </a:extLst>
          </p:cNvPr>
          <p:cNvSpPr>
            <a:spLocks noGrp="1"/>
          </p:cNvSpPr>
          <p:nvPr>
            <p:ph type="title"/>
          </p:nvPr>
        </p:nvSpPr>
        <p:spPr>
          <a:xfrm>
            <a:off x="1119116" y="488108"/>
            <a:ext cx="5636526" cy="1622431"/>
          </a:xfrm>
        </p:spPr>
        <p:txBody>
          <a:bodyPr/>
          <a:lstStyle/>
          <a:p>
            <a:r>
              <a:rPr lang="en-US" dirty="0"/>
              <a:t>Reflection </a:t>
            </a:r>
          </a:p>
        </p:txBody>
      </p:sp>
      <p:sp>
        <p:nvSpPr>
          <p:cNvPr id="3" name="Content Placeholder 2">
            <a:extLst>
              <a:ext uri="{FF2B5EF4-FFF2-40B4-BE49-F238E27FC236}">
                <a16:creationId xmlns:a16="http://schemas.microsoft.com/office/drawing/2014/main" id="{7D22CE3C-0157-4062-B570-7D0DDCC44DA0}"/>
              </a:ext>
            </a:extLst>
          </p:cNvPr>
          <p:cNvSpPr>
            <a:spLocks noGrp="1"/>
          </p:cNvSpPr>
          <p:nvPr>
            <p:ph idx="1"/>
          </p:nvPr>
        </p:nvSpPr>
        <p:spPr>
          <a:xfrm>
            <a:off x="1119116" y="2273903"/>
            <a:ext cx="4844958" cy="2610566"/>
          </a:xfrm>
        </p:spPr>
        <p:txBody>
          <a:bodyPr/>
          <a:lstStyle/>
          <a:p>
            <a:pPr marL="0" indent="0">
              <a:buNone/>
            </a:pPr>
            <a:r>
              <a:rPr lang="en-US" sz="2400" dirty="0"/>
              <a:t>What do I still want to know?</a:t>
            </a:r>
          </a:p>
        </p:txBody>
      </p:sp>
    </p:spTree>
    <p:custDataLst>
      <p:tags r:id="rId1"/>
    </p:custDataLst>
    <p:extLst>
      <p:ext uri="{BB962C8B-B14F-4D97-AF65-F5344CB8AC3E}">
        <p14:creationId xmlns:p14="http://schemas.microsoft.com/office/powerpoint/2010/main" val="24382333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84A3-7FBE-48B8-98EA-C72ADD915C61}"/>
              </a:ext>
            </a:extLst>
          </p:cNvPr>
          <p:cNvSpPr>
            <a:spLocks noGrp="1"/>
          </p:cNvSpPr>
          <p:nvPr>
            <p:ph type="title"/>
          </p:nvPr>
        </p:nvSpPr>
        <p:spPr>
          <a:xfrm>
            <a:off x="1119115" y="1996868"/>
            <a:ext cx="5636526" cy="1622431"/>
          </a:xfrm>
        </p:spPr>
        <p:txBody>
          <a:bodyPr anchor="b">
            <a:normAutofit/>
          </a:bodyPr>
          <a:lstStyle/>
          <a:p>
            <a:r>
              <a:rPr lang="en-US" dirty="0"/>
              <a:t>Questions</a:t>
            </a:r>
          </a:p>
        </p:txBody>
      </p:sp>
    </p:spTree>
    <p:custDataLst>
      <p:tags r:id="rId1"/>
    </p:custDataLst>
    <p:extLst>
      <p:ext uri="{BB962C8B-B14F-4D97-AF65-F5344CB8AC3E}">
        <p14:creationId xmlns:p14="http://schemas.microsoft.com/office/powerpoint/2010/main" val="28920342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AC160D-974E-4F5A-9D1F-EB36D6454324}"/>
              </a:ext>
            </a:extLst>
          </p:cNvPr>
          <p:cNvSpPr>
            <a:spLocks noGrp="1"/>
          </p:cNvSpPr>
          <p:nvPr>
            <p:ph type="title"/>
          </p:nvPr>
        </p:nvSpPr>
        <p:spPr/>
        <p:txBody>
          <a:bodyPr/>
          <a:lstStyle/>
          <a:p>
            <a:r>
              <a:rPr lang="en-US" dirty="0"/>
              <a:t>Conclusion</a:t>
            </a:r>
          </a:p>
        </p:txBody>
      </p:sp>
    </p:spTree>
    <p:custDataLst>
      <p:tags r:id="rId1"/>
    </p:custDataLst>
    <p:extLst>
      <p:ext uri="{BB962C8B-B14F-4D97-AF65-F5344CB8AC3E}">
        <p14:creationId xmlns:p14="http://schemas.microsoft.com/office/powerpoint/2010/main" val="38497864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01CE-ABB1-4EE2-AD79-56E0F4861C2C}"/>
              </a:ext>
            </a:extLst>
          </p:cNvPr>
          <p:cNvSpPr>
            <a:spLocks noGrp="1"/>
          </p:cNvSpPr>
          <p:nvPr>
            <p:ph type="title"/>
          </p:nvPr>
        </p:nvSpPr>
        <p:spPr>
          <a:xfrm>
            <a:off x="753354" y="481162"/>
            <a:ext cx="9925050" cy="928688"/>
          </a:xfrm>
        </p:spPr>
        <p:txBody>
          <a:bodyPr anchor="t">
            <a:normAutofit/>
          </a:bodyPr>
          <a:lstStyle/>
          <a:p>
            <a:r>
              <a:rPr lang="en-US" dirty="0"/>
              <a:t>Key Takeaways</a:t>
            </a:r>
          </a:p>
        </p:txBody>
      </p:sp>
      <p:sp>
        <p:nvSpPr>
          <p:cNvPr id="3" name="Content Placeholder 2">
            <a:extLst>
              <a:ext uri="{FF2B5EF4-FFF2-40B4-BE49-F238E27FC236}">
                <a16:creationId xmlns:a16="http://schemas.microsoft.com/office/drawing/2014/main" id="{E12B66D0-B297-427D-8812-A0A487CE838C}"/>
              </a:ext>
            </a:extLst>
          </p:cNvPr>
          <p:cNvSpPr>
            <a:spLocks noGrp="1"/>
          </p:cNvSpPr>
          <p:nvPr>
            <p:ph idx="1"/>
          </p:nvPr>
        </p:nvSpPr>
        <p:spPr>
          <a:xfrm>
            <a:off x="753353" y="1219330"/>
            <a:ext cx="10572143" cy="3773624"/>
          </a:xfrm>
        </p:spPr>
        <p:txBody>
          <a:bodyPr>
            <a:noAutofit/>
          </a:bodyPr>
          <a:lstStyle/>
          <a:p>
            <a:pPr>
              <a:lnSpc>
                <a:spcPct val="100000"/>
              </a:lnSpc>
              <a:buSzPct val="130000"/>
              <a:buBlip>
                <a:blip r:embed="rId4">
                  <a:extLst>
                    <a:ext uri="{96DAC541-7B7A-43D3-8B79-37D633B846F1}">
                      <asvg:svgBlip xmlns:asvg="http://schemas.microsoft.com/office/drawing/2016/SVG/main" r:embed="rId5"/>
                    </a:ext>
                  </a:extLst>
                </a:blip>
              </a:buBlip>
            </a:pPr>
            <a:r>
              <a:rPr lang="en-US" sz="2000" dirty="0"/>
              <a:t>The places where germs live are called “reservoirs.” There are reservoirs in the human body and in the healthcare environment.</a:t>
            </a:r>
          </a:p>
          <a:p>
            <a:pPr>
              <a:lnSpc>
                <a:spcPct val="100000"/>
              </a:lnSpc>
              <a:buSzPct val="130000"/>
              <a:buBlip>
                <a:blip r:embed="rId4">
                  <a:extLst>
                    <a:ext uri="{96DAC541-7B7A-43D3-8B79-37D633B846F1}">
                      <asvg:svgBlip xmlns:asvg="http://schemas.microsoft.com/office/drawing/2016/SVG/main" r:embed="rId5"/>
                    </a:ext>
                  </a:extLst>
                </a:blip>
              </a:buBlip>
            </a:pPr>
            <a:r>
              <a:rPr lang="en-US" sz="2000" dirty="0"/>
              <a:t>Infection control actions are connected to how germs can be spread to and from these reservoirs to different areas of the body, from one person to another, from people to things, or things to people.</a:t>
            </a:r>
          </a:p>
          <a:p>
            <a:pPr>
              <a:lnSpc>
                <a:spcPct val="100000"/>
              </a:lnSpc>
              <a:buSzPct val="130000"/>
              <a:buBlip>
                <a:blip r:embed="rId4">
                  <a:extLst>
                    <a:ext uri="{96DAC541-7B7A-43D3-8B79-37D633B846F1}">
                      <asvg:svgBlip xmlns:asvg="http://schemas.microsoft.com/office/drawing/2016/SVG/main" r:embed="rId5"/>
                    </a:ext>
                  </a:extLst>
                </a:blip>
              </a:buBlip>
            </a:pPr>
            <a:r>
              <a:rPr lang="en-US" sz="2000" dirty="0"/>
              <a:t>Knowing where germs live and how they can be spread can help you understand why infection control actions work to stop them from making people sick.</a:t>
            </a:r>
          </a:p>
        </p:txBody>
      </p:sp>
    </p:spTree>
    <p:custDataLst>
      <p:tags r:id="rId1"/>
    </p:custDataLst>
    <p:extLst>
      <p:ext uri="{BB962C8B-B14F-4D97-AF65-F5344CB8AC3E}">
        <p14:creationId xmlns:p14="http://schemas.microsoft.com/office/powerpoint/2010/main" val="2519394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C831-C0A4-43BD-83CB-0FB0ED421693}"/>
              </a:ext>
            </a:extLst>
          </p:cNvPr>
          <p:cNvSpPr>
            <a:spLocks noGrp="1"/>
          </p:cNvSpPr>
          <p:nvPr>
            <p:ph type="title"/>
          </p:nvPr>
        </p:nvSpPr>
        <p:spPr>
          <a:xfrm>
            <a:off x="753354" y="488109"/>
            <a:ext cx="9840038" cy="677270"/>
          </a:xfrm>
        </p:spPr>
        <p:txBody>
          <a:bodyPr/>
          <a:lstStyle/>
          <a:p>
            <a:r>
              <a:rPr lang="en-US" dirty="0"/>
              <a:t>How to Get Involved and Feedback</a:t>
            </a:r>
          </a:p>
        </p:txBody>
      </p:sp>
      <p:sp>
        <p:nvSpPr>
          <p:cNvPr id="3" name="Content Placeholder 2">
            <a:extLst>
              <a:ext uri="{FF2B5EF4-FFF2-40B4-BE49-F238E27FC236}">
                <a16:creationId xmlns:a16="http://schemas.microsoft.com/office/drawing/2014/main" id="{EA7FE9FA-2F49-4CAC-8794-C7881CF14D8C}"/>
              </a:ext>
            </a:extLst>
          </p:cNvPr>
          <p:cNvSpPr>
            <a:spLocks noGrp="1"/>
          </p:cNvSpPr>
          <p:nvPr>
            <p:ph idx="1"/>
          </p:nvPr>
        </p:nvSpPr>
        <p:spPr>
          <a:xfrm>
            <a:off x="1279524" y="1340803"/>
            <a:ext cx="6492875" cy="4176712"/>
          </a:xfrm>
        </p:spPr>
        <p:txBody>
          <a:bodyPr>
            <a:noAutofit/>
          </a:bodyPr>
          <a:lstStyle/>
          <a:p>
            <a:r>
              <a:rPr lang="en-US" sz="1800" dirty="0"/>
              <a:t>Project Firstline on CDC.gov: </a:t>
            </a:r>
          </a:p>
          <a:p>
            <a:pPr>
              <a:spcBef>
                <a:spcPts val="0"/>
              </a:spcBef>
            </a:pPr>
            <a:r>
              <a:rPr lang="en-US" sz="1800" dirty="0">
                <a:hlinkClick r:id="rId5"/>
              </a:rPr>
              <a:t>https://www.cdc.gov/infection control/projectfirstline/index.html</a:t>
            </a:r>
            <a:endParaRPr lang="en-US" sz="1800" dirty="0"/>
          </a:p>
          <a:p>
            <a:r>
              <a:rPr lang="en-US" sz="1800" dirty="0"/>
              <a:t>CDC’s Project Firstline on Facebook:</a:t>
            </a:r>
          </a:p>
          <a:p>
            <a:pPr>
              <a:spcBef>
                <a:spcPts val="0"/>
              </a:spcBef>
            </a:pPr>
            <a:r>
              <a:rPr lang="en-US" sz="1800" dirty="0">
                <a:hlinkClick r:id="rId6"/>
              </a:rPr>
              <a:t>https://www.facebook.com/CDCProjectFirstline</a:t>
            </a:r>
            <a:r>
              <a:rPr lang="en-US" sz="1800" dirty="0"/>
              <a:t> </a:t>
            </a:r>
          </a:p>
          <a:p>
            <a:r>
              <a:rPr lang="en-US" sz="1800" dirty="0"/>
              <a:t>CDC’s Project Firstline on Twitter:</a:t>
            </a:r>
          </a:p>
          <a:p>
            <a:pPr>
              <a:spcBef>
                <a:spcPts val="0"/>
              </a:spcBef>
            </a:pPr>
            <a:r>
              <a:rPr lang="en-US" sz="1800" dirty="0">
                <a:hlinkClick r:id="rId7"/>
              </a:rPr>
              <a:t>https://twitter.com/CDC_Firstline</a:t>
            </a:r>
            <a:endParaRPr lang="en-US" sz="1800" dirty="0"/>
          </a:p>
          <a:p>
            <a:r>
              <a:rPr lang="en-US" sz="1800" dirty="0"/>
              <a:t>Project Firstline </a:t>
            </a:r>
            <a:r>
              <a:rPr lang="en-US" sz="1800" i="1" dirty="0"/>
              <a:t>Inside Infection Control </a:t>
            </a:r>
            <a:r>
              <a:rPr lang="en-US" sz="1800" dirty="0"/>
              <a:t>on YouTube:</a:t>
            </a:r>
          </a:p>
          <a:p>
            <a:pPr>
              <a:spcBef>
                <a:spcPts val="0"/>
              </a:spcBef>
            </a:pPr>
            <a:r>
              <a:rPr lang="en-US" sz="1800" dirty="0">
                <a:hlinkClick r:id="rId8"/>
              </a:rPr>
              <a:t>https://www.youtube.com/playlist?list=PLvrp9iOILTQZQGtDnSDGViKDdRtIc13VX</a:t>
            </a:r>
            <a:r>
              <a:rPr lang="en-US" sz="1800" dirty="0"/>
              <a:t> </a:t>
            </a:r>
          </a:p>
          <a:p>
            <a:r>
              <a:rPr lang="en-US" sz="1800" dirty="0"/>
              <a:t>To sign up for Project Firstline e-mails, click here: </a:t>
            </a:r>
            <a:r>
              <a:rPr lang="en-US" sz="1800" dirty="0">
                <a:hlinkClick r:id="rId9"/>
              </a:rPr>
              <a:t>https://tools.cdc.gov/campaignproxyservice/subscriptions.aspx?topic_id=USCDC_2104</a:t>
            </a:r>
            <a:r>
              <a:rPr lang="en-US" sz="1800" dirty="0"/>
              <a:t>  </a:t>
            </a:r>
          </a:p>
        </p:txBody>
      </p:sp>
      <p:sp>
        <p:nvSpPr>
          <p:cNvPr id="4" name="Content Placeholder 3">
            <a:extLst>
              <a:ext uri="{FF2B5EF4-FFF2-40B4-BE49-F238E27FC236}">
                <a16:creationId xmlns:a16="http://schemas.microsoft.com/office/drawing/2014/main" id="{5EAF075A-AC00-426E-9408-6BC5D57BA8F6}"/>
              </a:ext>
            </a:extLst>
          </p:cNvPr>
          <p:cNvSpPr>
            <a:spLocks noGrp="1"/>
          </p:cNvSpPr>
          <p:nvPr>
            <p:ph type="body" sz="quarter" idx="10"/>
          </p:nvPr>
        </p:nvSpPr>
        <p:spPr>
          <a:xfrm>
            <a:off x="7909560" y="1340803"/>
            <a:ext cx="3642678" cy="4176712"/>
          </a:xfrm>
        </p:spPr>
        <p:txBody>
          <a:bodyPr>
            <a:normAutofit/>
          </a:bodyPr>
          <a:lstStyle/>
          <a:p>
            <a:r>
              <a:rPr lang="en-US" sz="1800" dirty="0"/>
              <a:t>Project Firstline feedback form: </a:t>
            </a:r>
            <a:r>
              <a:rPr lang="en-US" sz="1800" dirty="0">
                <a:hlinkClick r:id="rId10"/>
              </a:rPr>
              <a:t>https://www.cdc.gov/infectioncontrol/pdf/projectfirstline/TTK-ParticipantFeedback-508.pdf</a:t>
            </a:r>
            <a:r>
              <a:rPr lang="en-US" sz="1800" dirty="0"/>
              <a:t> </a:t>
            </a:r>
          </a:p>
          <a:p>
            <a:r>
              <a:rPr lang="en-US" sz="1800" dirty="0">
                <a:highlight>
                  <a:srgbClr val="FFFF00"/>
                </a:highlight>
              </a:rPr>
              <a:t>Placeholder for partners to add their own links</a:t>
            </a:r>
          </a:p>
        </p:txBody>
      </p:sp>
    </p:spTree>
    <p:custDataLst>
      <p:tags r:id="rId1"/>
    </p:custDataLst>
    <p:extLst>
      <p:ext uri="{BB962C8B-B14F-4D97-AF65-F5344CB8AC3E}">
        <p14:creationId xmlns:p14="http://schemas.microsoft.com/office/powerpoint/2010/main" val="47572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02634-5472-4514-B187-6E3EDBB5CD12}"/>
              </a:ext>
            </a:extLst>
          </p:cNvPr>
          <p:cNvSpPr>
            <a:spLocks noGrp="1"/>
          </p:cNvSpPr>
          <p:nvPr>
            <p:ph type="title"/>
          </p:nvPr>
        </p:nvSpPr>
        <p:spPr>
          <a:xfrm>
            <a:off x="1102255" y="884766"/>
            <a:ext cx="6287452" cy="479987"/>
          </a:xfrm>
        </p:spPr>
        <p:txBody>
          <a:bodyPr anchor="t">
            <a:noAutofit/>
          </a:bodyPr>
          <a:lstStyle/>
          <a:p>
            <a:r>
              <a:rPr lang="en-US" dirty="0"/>
              <a:t>Agenda</a:t>
            </a:r>
          </a:p>
        </p:txBody>
      </p:sp>
      <p:sp>
        <p:nvSpPr>
          <p:cNvPr id="3" name="Content Placeholder 2">
            <a:extLst>
              <a:ext uri="{FF2B5EF4-FFF2-40B4-BE49-F238E27FC236}">
                <a16:creationId xmlns:a16="http://schemas.microsoft.com/office/drawing/2014/main" id="{9318B743-76B2-4D2C-A334-4F77B160FC11}"/>
              </a:ext>
            </a:extLst>
          </p:cNvPr>
          <p:cNvSpPr>
            <a:spLocks noGrp="1"/>
          </p:cNvSpPr>
          <p:nvPr>
            <p:ph idx="1"/>
          </p:nvPr>
        </p:nvSpPr>
        <p:spPr>
          <a:xfrm>
            <a:off x="1012046" y="1844740"/>
            <a:ext cx="6110287" cy="3824606"/>
          </a:xfrm>
        </p:spPr>
        <p:txBody>
          <a:bodyPr>
            <a:normAutofit/>
          </a:bodyPr>
          <a:lstStyle/>
          <a:p>
            <a:r>
              <a:rPr lang="en-US" dirty="0"/>
              <a:t>Welcome and Introductions</a:t>
            </a:r>
          </a:p>
          <a:p>
            <a:r>
              <a:rPr lang="en-US" dirty="0"/>
              <a:t>Body and Environment Reservoirs</a:t>
            </a:r>
          </a:p>
          <a:p>
            <a:r>
              <a:rPr lang="en-US" dirty="0"/>
              <a:t>What Do You Know?</a:t>
            </a:r>
          </a:p>
          <a:p>
            <a:r>
              <a:rPr lang="en-US" dirty="0"/>
              <a:t>Bringing It Together</a:t>
            </a:r>
          </a:p>
          <a:p>
            <a:r>
              <a:rPr lang="en-US" dirty="0"/>
              <a:t>Conclusion</a:t>
            </a:r>
          </a:p>
          <a:p>
            <a:endParaRPr lang="en-US" dirty="0"/>
          </a:p>
        </p:txBody>
      </p:sp>
      <p:sp>
        <p:nvSpPr>
          <p:cNvPr id="16" name="Rectangle 15">
            <a:extLst>
              <a:ext uri="{FF2B5EF4-FFF2-40B4-BE49-F238E27FC236}">
                <a16:creationId xmlns:a16="http://schemas.microsoft.com/office/drawing/2014/main" id="{06564C34-1081-4BF9-B0DE-5074BC00D1B3}"/>
              </a:ext>
              <a:ext uri="{C183D7F6-B498-43B3-948B-1728B52AA6E4}">
                <adec:decorative xmlns:adec="http://schemas.microsoft.com/office/drawing/2017/decorative" val="1"/>
              </a:ext>
            </a:extLst>
          </p:cNvPr>
          <p:cNvSpPr/>
          <p:nvPr/>
        </p:nvSpPr>
        <p:spPr>
          <a:xfrm>
            <a:off x="1231401" y="1364753"/>
            <a:ext cx="5671579" cy="457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4010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3D7DCC-EC80-47EE-9B84-5DF5A6D015FD}"/>
              </a:ext>
            </a:extLst>
          </p:cNvPr>
          <p:cNvSpPr>
            <a:spLocks noGrp="1"/>
          </p:cNvSpPr>
          <p:nvPr>
            <p:ph type="title"/>
          </p:nvPr>
        </p:nvSpPr>
        <p:spPr/>
        <p:txBody>
          <a:bodyPr/>
          <a:lstStyle/>
          <a:p>
            <a:r>
              <a:rPr lang="en-US" dirty="0"/>
              <a:t>Body and Environment Reservoirs</a:t>
            </a:r>
          </a:p>
        </p:txBody>
      </p:sp>
    </p:spTree>
    <p:custDataLst>
      <p:tags r:id="rId1"/>
    </p:custDataLst>
    <p:extLst>
      <p:ext uri="{BB962C8B-B14F-4D97-AF65-F5344CB8AC3E}">
        <p14:creationId xmlns:p14="http://schemas.microsoft.com/office/powerpoint/2010/main" val="26395875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489F9-B33B-E948-823C-066DCF297F0F}"/>
              </a:ext>
            </a:extLst>
          </p:cNvPr>
          <p:cNvSpPr>
            <a:spLocks noGrp="1"/>
          </p:cNvSpPr>
          <p:nvPr>
            <p:ph type="title"/>
          </p:nvPr>
        </p:nvSpPr>
        <p:spPr/>
        <p:txBody>
          <a:bodyPr/>
          <a:lstStyle/>
          <a:p>
            <a:r>
              <a:rPr lang="en-US" dirty="0"/>
              <a:t>Reservoir Definition</a:t>
            </a:r>
          </a:p>
        </p:txBody>
      </p:sp>
      <p:sp>
        <p:nvSpPr>
          <p:cNvPr id="3" name="Content Placeholder 2">
            <a:extLst>
              <a:ext uri="{FF2B5EF4-FFF2-40B4-BE49-F238E27FC236}">
                <a16:creationId xmlns:a16="http://schemas.microsoft.com/office/drawing/2014/main" id="{8AE7D896-61F3-4CF4-A011-7CD2B0EE2E5E}"/>
              </a:ext>
            </a:extLst>
          </p:cNvPr>
          <p:cNvSpPr>
            <a:spLocks noGrp="1"/>
          </p:cNvSpPr>
          <p:nvPr>
            <p:ph idx="1"/>
          </p:nvPr>
        </p:nvSpPr>
        <p:spPr/>
        <p:txBody>
          <a:bodyPr/>
          <a:lstStyle/>
          <a:p>
            <a:pPr marL="0" indent="0">
              <a:buNone/>
            </a:pPr>
            <a:r>
              <a:rPr lang="en-US" dirty="0">
                <a:effectLst/>
                <a:latin typeface="Segoe UI" panose="020B0502040204020203" pitchFamily="34" charset="0"/>
              </a:rPr>
              <a:t>The places where germs live are called “reservoirs.” </a:t>
            </a:r>
            <a:br>
              <a:rPr lang="en-US" dirty="0">
                <a:effectLst/>
                <a:latin typeface="Segoe UI" panose="020B0502040204020203" pitchFamily="34" charset="0"/>
              </a:rPr>
            </a:br>
            <a:r>
              <a:rPr lang="en-US" dirty="0">
                <a:effectLst/>
                <a:latin typeface="Segoe UI" panose="020B0502040204020203" pitchFamily="34" charset="0"/>
              </a:rPr>
              <a:t>There are reservoirs in the human body and in the environment. </a:t>
            </a:r>
            <a:endParaRPr lang="en-US" dirty="0">
              <a:effectLst/>
              <a:latin typeface="Arial" panose="020B0604020202020204" pitchFamily="34" charset="0"/>
            </a:endParaRPr>
          </a:p>
          <a:p>
            <a:endParaRPr lang="en-US" sz="3200" dirty="0"/>
          </a:p>
        </p:txBody>
      </p:sp>
    </p:spTree>
    <p:custDataLst>
      <p:tags r:id="rId1"/>
    </p:custDataLst>
    <p:extLst>
      <p:ext uri="{BB962C8B-B14F-4D97-AF65-F5344CB8AC3E}">
        <p14:creationId xmlns:p14="http://schemas.microsoft.com/office/powerpoint/2010/main" val="16488089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489F9-B33B-E948-823C-066DCF297F0F}"/>
              </a:ext>
            </a:extLst>
          </p:cNvPr>
          <p:cNvSpPr>
            <a:spLocks noGrp="1"/>
          </p:cNvSpPr>
          <p:nvPr>
            <p:ph type="title"/>
          </p:nvPr>
        </p:nvSpPr>
        <p:spPr/>
        <p:txBody>
          <a:bodyPr/>
          <a:lstStyle/>
          <a:p>
            <a:r>
              <a:rPr lang="en-US" dirty="0"/>
              <a:t>Reservoirs Review</a:t>
            </a:r>
          </a:p>
        </p:txBody>
      </p:sp>
      <p:sp>
        <p:nvSpPr>
          <p:cNvPr id="31" name="Rectangle: Rounded Corners 30">
            <a:extLst>
              <a:ext uri="{FF2B5EF4-FFF2-40B4-BE49-F238E27FC236}">
                <a16:creationId xmlns:a16="http://schemas.microsoft.com/office/drawing/2014/main" id="{FFB3694B-5F22-4FAE-A6B5-5F91FC48AEFB}"/>
              </a:ext>
              <a:ext uri="{C183D7F6-B498-43B3-948B-1728B52AA6E4}">
                <adec:decorative xmlns:adec="http://schemas.microsoft.com/office/drawing/2017/decorative" val="1"/>
              </a:ext>
            </a:extLst>
          </p:cNvPr>
          <p:cNvSpPr/>
          <p:nvPr/>
        </p:nvSpPr>
        <p:spPr>
          <a:xfrm>
            <a:off x="259882" y="1562705"/>
            <a:ext cx="5836118" cy="3465040"/>
          </a:xfrm>
          <a:prstGeom prst="roundRect">
            <a:avLst>
              <a:gd name="adj" fmla="val 601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12F31773-C0A8-4C70-8C5D-209960A899B4}"/>
              </a:ext>
              <a:ext uri="{C183D7F6-B498-43B3-948B-1728B52AA6E4}">
                <adec:decorative xmlns:adec="http://schemas.microsoft.com/office/drawing/2017/decorative" val="1"/>
              </a:ext>
            </a:extLst>
          </p:cNvPr>
          <p:cNvSpPr/>
          <p:nvPr/>
        </p:nvSpPr>
        <p:spPr>
          <a:xfrm>
            <a:off x="6152757" y="1562705"/>
            <a:ext cx="5836118" cy="3465040"/>
          </a:xfrm>
          <a:prstGeom prst="roundRect">
            <a:avLst>
              <a:gd name="adj" fmla="val 601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7A9334C-379E-474B-B2CA-54593179A6C3}"/>
              </a:ext>
            </a:extLst>
          </p:cNvPr>
          <p:cNvSpPr txBox="1"/>
          <p:nvPr/>
        </p:nvSpPr>
        <p:spPr>
          <a:xfrm>
            <a:off x="360129" y="1602661"/>
            <a:ext cx="5699790" cy="735779"/>
          </a:xfrm>
          <a:prstGeom prst="rect">
            <a:avLst/>
          </a:prstGeom>
          <a:noFill/>
        </p:spPr>
        <p:txBody>
          <a:bodyPr wrap="square">
            <a:spAutoFit/>
          </a:bodyPr>
          <a:lstStyle/>
          <a:p>
            <a:pPr algn="ctr">
              <a:lnSpc>
                <a:spcPct val="150000"/>
              </a:lnSpc>
            </a:pPr>
            <a:r>
              <a:rPr lang="en-US" sz="3200" b="1" spc="50" dirty="0">
                <a:solidFill>
                  <a:schemeClr val="bg1"/>
                </a:solidFill>
                <a:latin typeface="Century Gothic" panose="020B0502020202020204" pitchFamily="34" charset="0"/>
                <a:cs typeface="Poppins Medium" panose="00000600000000000000" pitchFamily="2" charset="0"/>
              </a:rPr>
              <a:t>Body</a:t>
            </a:r>
          </a:p>
        </p:txBody>
      </p:sp>
      <p:sp>
        <p:nvSpPr>
          <p:cNvPr id="19" name="Rounded Rectangle 5">
            <a:extLst>
              <a:ext uri="{FF2B5EF4-FFF2-40B4-BE49-F238E27FC236}">
                <a16:creationId xmlns:a16="http://schemas.microsoft.com/office/drawing/2014/main" id="{9C4BCEA4-254A-42FE-A3DF-7F7810615F89}"/>
              </a:ext>
            </a:extLst>
          </p:cNvPr>
          <p:cNvSpPr/>
          <p:nvPr/>
        </p:nvSpPr>
        <p:spPr>
          <a:xfrm>
            <a:off x="372175" y="2474158"/>
            <a:ext cx="1356304" cy="2417869"/>
          </a:xfrm>
          <a:prstGeom prst="roundRect">
            <a:avLst>
              <a:gd name="adj" fmla="val 1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463040" rtlCol="0" anchor="t"/>
          <a:lstStyle/>
          <a:p>
            <a:pPr algn="ctr"/>
            <a:r>
              <a:rPr lang="en-US" sz="1600" dirty="0"/>
              <a:t>Skin</a:t>
            </a:r>
          </a:p>
        </p:txBody>
      </p:sp>
      <p:sp>
        <p:nvSpPr>
          <p:cNvPr id="21" name="Rounded Rectangle 6">
            <a:extLst>
              <a:ext uri="{FF2B5EF4-FFF2-40B4-BE49-F238E27FC236}">
                <a16:creationId xmlns:a16="http://schemas.microsoft.com/office/drawing/2014/main" id="{D71677BE-6E57-495D-B7C8-E5116DC4D0A5}"/>
              </a:ext>
            </a:extLst>
          </p:cNvPr>
          <p:cNvSpPr/>
          <p:nvPr/>
        </p:nvSpPr>
        <p:spPr>
          <a:xfrm>
            <a:off x="1785236" y="2474158"/>
            <a:ext cx="1356304" cy="2417869"/>
          </a:xfrm>
          <a:prstGeom prst="roundRect">
            <a:avLst>
              <a:gd name="adj" fmla="val 1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463040" rtlCol="0" anchor="t"/>
          <a:lstStyle/>
          <a:p>
            <a:pPr algn="ctr"/>
            <a:r>
              <a:rPr lang="en-US" sz="1600" dirty="0"/>
              <a:t>GI</a:t>
            </a:r>
          </a:p>
          <a:p>
            <a:pPr algn="ctr"/>
            <a:r>
              <a:rPr lang="en-US" sz="1600" dirty="0"/>
              <a:t>system or “gut”</a:t>
            </a:r>
          </a:p>
        </p:txBody>
      </p:sp>
      <p:sp>
        <p:nvSpPr>
          <p:cNvPr id="23" name="Rounded Rectangle 7">
            <a:extLst>
              <a:ext uri="{FF2B5EF4-FFF2-40B4-BE49-F238E27FC236}">
                <a16:creationId xmlns:a16="http://schemas.microsoft.com/office/drawing/2014/main" id="{F5E944BC-1046-4D46-8B26-0BF9CF8E1844}"/>
              </a:ext>
            </a:extLst>
          </p:cNvPr>
          <p:cNvSpPr/>
          <p:nvPr/>
        </p:nvSpPr>
        <p:spPr>
          <a:xfrm>
            <a:off x="3198298" y="2474158"/>
            <a:ext cx="1356304" cy="2417869"/>
          </a:xfrm>
          <a:prstGeom prst="roundRect">
            <a:avLst>
              <a:gd name="adj" fmla="val 1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463040" rtlCol="0" anchor="t"/>
          <a:lstStyle/>
          <a:p>
            <a:pPr algn="ctr"/>
            <a:r>
              <a:rPr lang="en-US" sz="1600" dirty="0"/>
              <a:t>Respiratory system</a:t>
            </a:r>
          </a:p>
        </p:txBody>
      </p:sp>
      <p:sp>
        <p:nvSpPr>
          <p:cNvPr id="25" name="Rounded Rectangle 8">
            <a:extLst>
              <a:ext uri="{FF2B5EF4-FFF2-40B4-BE49-F238E27FC236}">
                <a16:creationId xmlns:a16="http://schemas.microsoft.com/office/drawing/2014/main" id="{EE68ADE4-467F-403B-A7E8-80EA816A4EF3}"/>
              </a:ext>
            </a:extLst>
          </p:cNvPr>
          <p:cNvSpPr/>
          <p:nvPr/>
        </p:nvSpPr>
        <p:spPr>
          <a:xfrm>
            <a:off x="4611359" y="2474158"/>
            <a:ext cx="1356304" cy="2417869"/>
          </a:xfrm>
          <a:prstGeom prst="roundRect">
            <a:avLst>
              <a:gd name="adj" fmla="val 1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463040" rtlCol="0" anchor="t"/>
          <a:lstStyle/>
          <a:p>
            <a:pPr algn="ctr"/>
            <a:r>
              <a:rPr lang="en-US" sz="1600" dirty="0"/>
              <a:t>Blood</a:t>
            </a:r>
          </a:p>
        </p:txBody>
      </p:sp>
      <p:sp>
        <p:nvSpPr>
          <p:cNvPr id="43" name="TextBox 42">
            <a:extLst>
              <a:ext uri="{FF2B5EF4-FFF2-40B4-BE49-F238E27FC236}">
                <a16:creationId xmlns:a16="http://schemas.microsoft.com/office/drawing/2014/main" id="{BD7AF5D2-4BD5-4333-BCD0-F4A321F0BD91}"/>
              </a:ext>
            </a:extLst>
          </p:cNvPr>
          <p:cNvSpPr txBox="1"/>
          <p:nvPr/>
        </p:nvSpPr>
        <p:spPr>
          <a:xfrm>
            <a:off x="6253004" y="1602661"/>
            <a:ext cx="5699790" cy="735779"/>
          </a:xfrm>
          <a:prstGeom prst="rect">
            <a:avLst/>
          </a:prstGeom>
          <a:noFill/>
        </p:spPr>
        <p:txBody>
          <a:bodyPr wrap="square">
            <a:spAutoFit/>
          </a:bodyPr>
          <a:lstStyle/>
          <a:p>
            <a:pPr algn="ctr">
              <a:lnSpc>
                <a:spcPct val="150000"/>
              </a:lnSpc>
            </a:pPr>
            <a:r>
              <a:rPr lang="en-US" sz="3200" b="1" spc="50" dirty="0">
                <a:solidFill>
                  <a:schemeClr val="bg1"/>
                </a:solidFill>
                <a:latin typeface="Century Gothic" panose="020B0502020202020204" pitchFamily="34" charset="0"/>
                <a:cs typeface="Poppins Medium" panose="00000600000000000000" pitchFamily="2" charset="0"/>
              </a:rPr>
              <a:t>Environment</a:t>
            </a:r>
          </a:p>
        </p:txBody>
      </p:sp>
      <p:sp>
        <p:nvSpPr>
          <p:cNvPr id="35" name="Rounded Rectangle 5">
            <a:extLst>
              <a:ext uri="{FF2B5EF4-FFF2-40B4-BE49-F238E27FC236}">
                <a16:creationId xmlns:a16="http://schemas.microsoft.com/office/drawing/2014/main" id="{F13EBDFA-5B3E-41DC-A0BE-33E8C6068178}"/>
              </a:ext>
            </a:extLst>
          </p:cNvPr>
          <p:cNvSpPr/>
          <p:nvPr/>
        </p:nvSpPr>
        <p:spPr>
          <a:xfrm>
            <a:off x="6265050" y="2474158"/>
            <a:ext cx="1356304" cy="2417869"/>
          </a:xfrm>
          <a:prstGeom prst="roundRect">
            <a:avLst>
              <a:gd name="adj" fmla="val 1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463040" rtlCol="0" anchor="t"/>
          <a:lstStyle/>
          <a:p>
            <a:pPr algn="ctr"/>
            <a:r>
              <a:rPr lang="en-US" sz="1600" dirty="0"/>
              <a:t>Water and </a:t>
            </a:r>
            <a:br>
              <a:rPr lang="en-US" sz="1600" dirty="0"/>
            </a:br>
            <a:r>
              <a:rPr lang="en-US" sz="1600" dirty="0"/>
              <a:t>wet surfaces</a:t>
            </a:r>
          </a:p>
          <a:p>
            <a:pPr algn="ctr"/>
            <a:endParaRPr lang="en-US" sz="1600" dirty="0"/>
          </a:p>
        </p:txBody>
      </p:sp>
      <p:sp>
        <p:nvSpPr>
          <p:cNvPr id="37" name="Rounded Rectangle 6">
            <a:extLst>
              <a:ext uri="{FF2B5EF4-FFF2-40B4-BE49-F238E27FC236}">
                <a16:creationId xmlns:a16="http://schemas.microsoft.com/office/drawing/2014/main" id="{6BDFF762-A650-43A0-93BB-F18E1785B84E}"/>
              </a:ext>
            </a:extLst>
          </p:cNvPr>
          <p:cNvSpPr/>
          <p:nvPr/>
        </p:nvSpPr>
        <p:spPr>
          <a:xfrm>
            <a:off x="7678111" y="2474158"/>
            <a:ext cx="1356304" cy="2417869"/>
          </a:xfrm>
          <a:prstGeom prst="roundRect">
            <a:avLst>
              <a:gd name="adj" fmla="val 1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463040" rtlCol="0" anchor="t"/>
          <a:lstStyle/>
          <a:p>
            <a:pPr algn="ctr"/>
            <a:r>
              <a:rPr lang="en-US" sz="1600" dirty="0"/>
              <a:t>Dry surfaces</a:t>
            </a:r>
          </a:p>
        </p:txBody>
      </p:sp>
      <p:sp>
        <p:nvSpPr>
          <p:cNvPr id="39" name="Rounded Rectangle 7">
            <a:extLst>
              <a:ext uri="{FF2B5EF4-FFF2-40B4-BE49-F238E27FC236}">
                <a16:creationId xmlns:a16="http://schemas.microsoft.com/office/drawing/2014/main" id="{1DE1D216-FDE3-47AE-9D20-D6AC9BDFC6A6}"/>
              </a:ext>
            </a:extLst>
          </p:cNvPr>
          <p:cNvSpPr/>
          <p:nvPr/>
        </p:nvSpPr>
        <p:spPr>
          <a:xfrm>
            <a:off x="9091173" y="2474158"/>
            <a:ext cx="1356304" cy="2417869"/>
          </a:xfrm>
          <a:prstGeom prst="roundRect">
            <a:avLst>
              <a:gd name="adj" fmla="val 1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463040" rtlCol="0" anchor="t"/>
          <a:lstStyle/>
          <a:p>
            <a:pPr algn="ctr"/>
            <a:r>
              <a:rPr lang="en-US" sz="1600" dirty="0"/>
              <a:t>Dirt and dust</a:t>
            </a:r>
          </a:p>
        </p:txBody>
      </p:sp>
      <p:sp>
        <p:nvSpPr>
          <p:cNvPr id="41" name="Rounded Rectangle 8">
            <a:extLst>
              <a:ext uri="{FF2B5EF4-FFF2-40B4-BE49-F238E27FC236}">
                <a16:creationId xmlns:a16="http://schemas.microsoft.com/office/drawing/2014/main" id="{F9A4CB33-5C30-4C99-B913-A3AFAD15A02D}"/>
              </a:ext>
            </a:extLst>
          </p:cNvPr>
          <p:cNvSpPr/>
          <p:nvPr/>
        </p:nvSpPr>
        <p:spPr>
          <a:xfrm>
            <a:off x="10504234" y="2474158"/>
            <a:ext cx="1356304" cy="2417869"/>
          </a:xfrm>
          <a:prstGeom prst="roundRect">
            <a:avLst>
              <a:gd name="adj" fmla="val 1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463040" rtlCol="0" anchor="t"/>
          <a:lstStyle/>
          <a:p>
            <a:pPr algn="ctr"/>
            <a:r>
              <a:rPr lang="en-US" sz="1600" dirty="0"/>
              <a:t>Devices</a:t>
            </a:r>
          </a:p>
        </p:txBody>
      </p:sp>
    </p:spTree>
    <p:custDataLst>
      <p:tags r:id="rId1"/>
    </p:custDataLst>
    <p:extLst>
      <p:ext uri="{BB962C8B-B14F-4D97-AF65-F5344CB8AC3E}">
        <p14:creationId xmlns:p14="http://schemas.microsoft.com/office/powerpoint/2010/main" val="225429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64148-2B4D-554D-B636-CD9ACC96647C}"/>
              </a:ext>
            </a:extLst>
          </p:cNvPr>
          <p:cNvSpPr>
            <a:spLocks noGrp="1"/>
          </p:cNvSpPr>
          <p:nvPr>
            <p:ph type="title"/>
          </p:nvPr>
        </p:nvSpPr>
        <p:spPr/>
        <p:txBody>
          <a:bodyPr/>
          <a:lstStyle/>
          <a:p>
            <a:r>
              <a:rPr lang="en-US" dirty="0"/>
              <a:t>What Do You Know?</a:t>
            </a:r>
          </a:p>
        </p:txBody>
      </p:sp>
    </p:spTree>
    <p:custDataLst>
      <p:tags r:id="rId1"/>
    </p:custDataLst>
    <p:extLst>
      <p:ext uri="{BB962C8B-B14F-4D97-AF65-F5344CB8AC3E}">
        <p14:creationId xmlns:p14="http://schemas.microsoft.com/office/powerpoint/2010/main" val="236465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182EB-1791-F044-93C0-9BE9E6D826D0}"/>
              </a:ext>
            </a:extLst>
          </p:cNvPr>
          <p:cNvSpPr>
            <a:spLocks noGrp="1"/>
          </p:cNvSpPr>
          <p:nvPr>
            <p:ph type="title"/>
          </p:nvPr>
        </p:nvSpPr>
        <p:spPr>
          <a:xfrm>
            <a:off x="1119114" y="1218187"/>
            <a:ext cx="5636526" cy="1622431"/>
          </a:xfrm>
        </p:spPr>
        <p:txBody>
          <a:bodyPr/>
          <a:lstStyle/>
          <a:p>
            <a:r>
              <a:rPr lang="en-US" b="0" dirty="0"/>
              <a:t>What do you </a:t>
            </a:r>
            <a:r>
              <a:rPr lang="en-US" dirty="0"/>
              <a:t>know </a:t>
            </a:r>
            <a:r>
              <a:rPr lang="en-US" b="0" dirty="0"/>
              <a:t>about reservoirs</a:t>
            </a:r>
            <a:r>
              <a:rPr lang="en-US" dirty="0"/>
              <a:t>?</a:t>
            </a:r>
          </a:p>
        </p:txBody>
      </p:sp>
      <p:sp>
        <p:nvSpPr>
          <p:cNvPr id="3" name="Content Placeholder 2">
            <a:extLst>
              <a:ext uri="{FF2B5EF4-FFF2-40B4-BE49-F238E27FC236}">
                <a16:creationId xmlns:a16="http://schemas.microsoft.com/office/drawing/2014/main" id="{DC0581AB-9B89-1E44-A771-AC60F5E8809C}"/>
              </a:ext>
            </a:extLst>
          </p:cNvPr>
          <p:cNvSpPr>
            <a:spLocks noGrp="1"/>
          </p:cNvSpPr>
          <p:nvPr>
            <p:ph idx="1"/>
          </p:nvPr>
        </p:nvSpPr>
        <p:spPr>
          <a:xfrm>
            <a:off x="1119113" y="3217932"/>
            <a:ext cx="5636527" cy="2610566"/>
          </a:xfrm>
        </p:spPr>
        <p:txBody>
          <a:bodyPr/>
          <a:lstStyle/>
          <a:p>
            <a:pPr marL="0" indent="0">
              <a:buNone/>
            </a:pPr>
            <a:r>
              <a:rPr lang="en-US" sz="3600" dirty="0">
                <a:ea typeface="+mj-ea"/>
                <a:cs typeface="+mj-cs"/>
              </a:rPr>
              <a:t>What do you </a:t>
            </a:r>
            <a:r>
              <a:rPr lang="en-US" sz="3600" b="1" dirty="0">
                <a:ea typeface="+mj-ea"/>
                <a:cs typeface="+mj-cs"/>
              </a:rPr>
              <a:t>think</a:t>
            </a:r>
            <a:r>
              <a:rPr lang="en-US" sz="3600" dirty="0">
                <a:ea typeface="+mj-ea"/>
                <a:cs typeface="+mj-cs"/>
              </a:rPr>
              <a:t> </a:t>
            </a:r>
            <a:br>
              <a:rPr lang="en-US" sz="3600" dirty="0">
                <a:ea typeface="+mj-ea"/>
                <a:cs typeface="+mj-cs"/>
              </a:rPr>
            </a:br>
            <a:r>
              <a:rPr lang="en-US" sz="3600" dirty="0">
                <a:ea typeface="+mj-ea"/>
                <a:cs typeface="+mj-cs"/>
              </a:rPr>
              <a:t>you know?</a:t>
            </a:r>
          </a:p>
        </p:txBody>
      </p:sp>
    </p:spTree>
    <p:custDataLst>
      <p:tags r:id="rId1"/>
    </p:custDataLst>
    <p:extLst>
      <p:ext uri="{BB962C8B-B14F-4D97-AF65-F5344CB8AC3E}">
        <p14:creationId xmlns:p14="http://schemas.microsoft.com/office/powerpoint/2010/main" val="16194732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48F5A-713F-0F44-A0C9-EFBE817D1C9F}"/>
              </a:ext>
            </a:extLst>
          </p:cNvPr>
          <p:cNvSpPr>
            <a:spLocks noGrp="1"/>
          </p:cNvSpPr>
          <p:nvPr>
            <p:ph type="title"/>
          </p:nvPr>
        </p:nvSpPr>
        <p:spPr>
          <a:xfrm>
            <a:off x="1119114" y="501503"/>
            <a:ext cx="7034283" cy="702457"/>
          </a:xfrm>
        </p:spPr>
        <p:txBody>
          <a:bodyPr>
            <a:normAutofit/>
          </a:bodyPr>
          <a:lstStyle/>
          <a:p>
            <a:r>
              <a:rPr lang="en-US" dirty="0"/>
              <a:t>Reservoir Tables</a:t>
            </a:r>
          </a:p>
        </p:txBody>
      </p:sp>
      <p:graphicFrame>
        <p:nvGraphicFramePr>
          <p:cNvPr id="6" name="Table 4">
            <a:extLst>
              <a:ext uri="{FF2B5EF4-FFF2-40B4-BE49-F238E27FC236}">
                <a16:creationId xmlns:a16="http://schemas.microsoft.com/office/drawing/2014/main" id="{B2001D7F-4E7B-B04F-941F-AA7797C54841}"/>
              </a:ext>
            </a:extLst>
          </p:cNvPr>
          <p:cNvGraphicFramePr>
            <a:graphicFrameLocks/>
          </p:cNvGraphicFramePr>
          <p:nvPr>
            <p:extLst>
              <p:ext uri="{D42A27DB-BD31-4B8C-83A1-F6EECF244321}">
                <p14:modId xmlns:p14="http://schemas.microsoft.com/office/powerpoint/2010/main" val="4201026996"/>
              </p:ext>
            </p:extLst>
          </p:nvPr>
        </p:nvGraphicFramePr>
        <p:xfrm>
          <a:off x="1119115" y="1281956"/>
          <a:ext cx="9953769" cy="4224965"/>
        </p:xfrm>
        <a:graphic>
          <a:graphicData uri="http://schemas.openxmlformats.org/drawingml/2006/table">
            <a:tbl>
              <a:tblPr firstRow="1" bandRow="1">
                <a:tableStyleId>{00A15C55-8517-42AA-B614-E9B94910E393}</a:tableStyleId>
              </a:tblPr>
              <a:tblGrid>
                <a:gridCol w="3317923">
                  <a:extLst>
                    <a:ext uri="{9D8B030D-6E8A-4147-A177-3AD203B41FA5}">
                      <a16:colId xmlns:a16="http://schemas.microsoft.com/office/drawing/2014/main" val="1752700598"/>
                    </a:ext>
                  </a:extLst>
                </a:gridCol>
                <a:gridCol w="3317923">
                  <a:extLst>
                    <a:ext uri="{9D8B030D-6E8A-4147-A177-3AD203B41FA5}">
                      <a16:colId xmlns:a16="http://schemas.microsoft.com/office/drawing/2014/main" val="2256678212"/>
                    </a:ext>
                  </a:extLst>
                </a:gridCol>
                <a:gridCol w="3317923">
                  <a:extLst>
                    <a:ext uri="{9D8B030D-6E8A-4147-A177-3AD203B41FA5}">
                      <a16:colId xmlns:a16="http://schemas.microsoft.com/office/drawing/2014/main" val="61098662"/>
                    </a:ext>
                  </a:extLst>
                </a:gridCol>
              </a:tblGrid>
              <a:tr h="580712">
                <a:tc>
                  <a:txBody>
                    <a:bodyPr/>
                    <a:lstStyle/>
                    <a:p>
                      <a:pPr algn="ctr"/>
                      <a:r>
                        <a:rPr lang="en-US" dirty="0">
                          <a:solidFill>
                            <a:schemeClr val="bg1"/>
                          </a:solidFill>
                        </a:rPr>
                        <a:t>I Know</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t>I Think I Know</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t>I Want to Know</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65298568"/>
                  </a:ext>
                </a:extLst>
              </a:tr>
              <a:tr h="689085">
                <a:tc>
                  <a:txBody>
                    <a:bodyPr/>
                    <a:lstStyle/>
                    <a:p>
                      <a:endParaRPr lang="en-US" dirty="0"/>
                    </a:p>
                  </a:txBody>
                  <a:tcPr>
                    <a:lnL w="12700"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28575"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71081263"/>
                  </a:ext>
                </a:extLst>
              </a:tr>
              <a:tr h="738792">
                <a:tc>
                  <a:txBody>
                    <a:bodyPr/>
                    <a:lstStyle/>
                    <a:p>
                      <a:endParaRPr lang="en-US" dirty="0"/>
                    </a:p>
                  </a:txBody>
                  <a:tcPr>
                    <a:lnL w="12700"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28575"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938624063"/>
                  </a:ext>
                </a:extLst>
              </a:tr>
              <a:tr h="738792">
                <a:tc>
                  <a:txBody>
                    <a:bodyPr/>
                    <a:lstStyle/>
                    <a:p>
                      <a:endParaRPr lang="en-US" dirty="0"/>
                    </a:p>
                  </a:txBody>
                  <a:tcPr>
                    <a:lnL w="12700"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28575"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716388913"/>
                  </a:ext>
                </a:extLst>
              </a:tr>
              <a:tr h="738792">
                <a:tc>
                  <a:txBody>
                    <a:bodyPr/>
                    <a:lstStyle/>
                    <a:p>
                      <a:endParaRPr lang="en-US"/>
                    </a:p>
                  </a:txBody>
                  <a:tcPr>
                    <a:lnL w="12700"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28575"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145494681"/>
                  </a:ext>
                </a:extLst>
              </a:tr>
              <a:tr h="738792">
                <a:tc>
                  <a:txBody>
                    <a:bodyPr/>
                    <a:lstStyle/>
                    <a:p>
                      <a:endParaRPr lang="en-US" dirty="0"/>
                    </a:p>
                  </a:txBody>
                  <a:tcPr>
                    <a:lnL w="12700"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28575"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10183437"/>
                  </a:ext>
                </a:extLst>
              </a:tr>
            </a:tbl>
          </a:graphicData>
        </a:graphic>
      </p:graphicFrame>
    </p:spTree>
    <p:custDataLst>
      <p:tags r:id="rId1"/>
    </p:custDataLst>
    <p:extLst>
      <p:ext uri="{BB962C8B-B14F-4D97-AF65-F5344CB8AC3E}">
        <p14:creationId xmlns:p14="http://schemas.microsoft.com/office/powerpoint/2010/main" val="13949901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C7105-2FA5-5042-B700-D87C18DB739D}"/>
              </a:ext>
            </a:extLst>
          </p:cNvPr>
          <p:cNvSpPr>
            <a:spLocks noGrp="1"/>
          </p:cNvSpPr>
          <p:nvPr>
            <p:ph type="title"/>
          </p:nvPr>
        </p:nvSpPr>
        <p:spPr>
          <a:xfrm>
            <a:off x="1199952" y="739354"/>
            <a:ext cx="9925248" cy="929211"/>
          </a:xfrm>
        </p:spPr>
        <p:txBody>
          <a:bodyPr/>
          <a:lstStyle/>
          <a:p>
            <a:r>
              <a:rPr lang="en-US" dirty="0"/>
              <a:t>How Does It Happen?</a:t>
            </a:r>
          </a:p>
        </p:txBody>
      </p:sp>
      <p:sp>
        <p:nvSpPr>
          <p:cNvPr id="3" name="Content Placeholder 2">
            <a:extLst>
              <a:ext uri="{FF2B5EF4-FFF2-40B4-BE49-F238E27FC236}">
                <a16:creationId xmlns:a16="http://schemas.microsoft.com/office/drawing/2014/main" id="{9E4AEF85-88CE-284F-B2D9-240CD364FDCD}"/>
              </a:ext>
            </a:extLst>
          </p:cNvPr>
          <p:cNvSpPr>
            <a:spLocks noGrp="1"/>
          </p:cNvSpPr>
          <p:nvPr>
            <p:ph idx="1"/>
          </p:nvPr>
        </p:nvSpPr>
        <p:spPr>
          <a:xfrm>
            <a:off x="1199952" y="1771564"/>
            <a:ext cx="9925248" cy="3055162"/>
          </a:xfrm>
        </p:spPr>
        <p:txBody>
          <a:bodyPr/>
          <a:lstStyle/>
          <a:p>
            <a:r>
              <a:rPr lang="en-US" dirty="0"/>
              <a:t>Break out into groups.</a:t>
            </a:r>
          </a:p>
          <a:p>
            <a:r>
              <a:rPr lang="en-US" dirty="0"/>
              <a:t>Based on your tables, work together to create a scenario where your assigned reservoirs interact in healthcare. </a:t>
            </a:r>
          </a:p>
          <a:p>
            <a:r>
              <a:rPr lang="en-US" dirty="0"/>
              <a:t>Work together to bring one example/scenario back to the group:</a:t>
            </a:r>
          </a:p>
          <a:p>
            <a:pPr lvl="1"/>
            <a:r>
              <a:rPr lang="en-US" dirty="0"/>
              <a:t>“In my daily work, I notice [body reservoir] interacting with [environment reservoir] when…”</a:t>
            </a:r>
          </a:p>
        </p:txBody>
      </p:sp>
    </p:spTree>
    <p:custDataLst>
      <p:tags r:id="rId1"/>
    </p:custDataLst>
    <p:extLst>
      <p:ext uri="{BB962C8B-B14F-4D97-AF65-F5344CB8AC3E}">
        <p14:creationId xmlns:p14="http://schemas.microsoft.com/office/powerpoint/2010/main" val="41976326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75AAA0E7D14345B534E1E00A545106" ma:contentTypeVersion="12" ma:contentTypeDescription="Create a new document." ma:contentTypeScope="" ma:versionID="8b3ad5c316e0b386693d154f95b87f4d">
  <xsd:schema xmlns:xsd="http://www.w3.org/2001/XMLSchema" xmlns:xs="http://www.w3.org/2001/XMLSchema" xmlns:p="http://schemas.microsoft.com/office/2006/metadata/properties" xmlns:ns2="5409fb0e-d5f7-4ffd-af93-59119f70d99a" xmlns:ns3="7cc9c0ec-1620-4e90-9544-c7c8782497d2" targetNamespace="http://schemas.microsoft.com/office/2006/metadata/properties" ma:root="true" ma:fieldsID="fc1f39969168add5e16259272fed4f27" ns2:_="" ns3:_="">
    <xsd:import namespace="5409fb0e-d5f7-4ffd-af93-59119f70d99a"/>
    <xsd:import namespace="7cc9c0ec-1620-4e90-9544-c7c8782497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09fb0e-d5f7-4ffd-af93-59119f70d9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c9c0ec-1620-4e90-9544-c7c8782497d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5E63BC-F171-4B7F-B623-9CBBA82658FE}">
  <ds:schemaRefs>
    <ds:schemaRef ds:uri="http://purl.org/dc/elements/1.1/"/>
    <ds:schemaRef ds:uri="http://schemas.microsoft.com/office/2006/metadata/properties"/>
    <ds:schemaRef ds:uri="http://schemas.microsoft.com/office/2006/documentManagement/types"/>
    <ds:schemaRef ds:uri="http://purl.org/dc/terms/"/>
    <ds:schemaRef ds:uri="7cc9c0ec-1620-4e90-9544-c7c8782497d2"/>
    <ds:schemaRef ds:uri="5409fb0e-d5f7-4ffd-af93-59119f70d99a"/>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6415D2E-A61F-484D-849E-F18952C66D22}">
  <ds:schemaRefs>
    <ds:schemaRef ds:uri="http://schemas.microsoft.com/sharepoint/v3/contenttype/forms"/>
  </ds:schemaRefs>
</ds:datastoreItem>
</file>

<file path=customXml/itemProps3.xml><?xml version="1.0" encoding="utf-8"?>
<ds:datastoreItem xmlns:ds="http://schemas.openxmlformats.org/officeDocument/2006/customXml" ds:itemID="{1B3A81E0-7A80-4952-97DB-9372D11912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09fb0e-d5f7-4ffd-af93-59119f70d99a"/>
    <ds:schemaRef ds:uri="7cc9c0ec-1620-4e90-9544-c7c8782497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PFL_Reservoirs Training_Module_1_Body_draft_v1_cr_sl_lrf</Template>
  <TotalTime>1947</TotalTime>
  <Words>3083</Words>
  <Application>Microsoft Office PowerPoint</Application>
  <PresentationFormat>Widescreen</PresentationFormat>
  <Paragraphs>205</Paragraphs>
  <Slides>16</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Avenir LT Std 45 Book</vt:lpstr>
      <vt:lpstr>Calibri</vt:lpstr>
      <vt:lpstr>Century Gothic</vt:lpstr>
      <vt:lpstr>Courier New</vt:lpstr>
      <vt:lpstr>Segoe UI</vt:lpstr>
      <vt:lpstr>Symbol</vt:lpstr>
      <vt:lpstr>Wingdings</vt:lpstr>
      <vt:lpstr>Wingdings 3</vt:lpstr>
      <vt:lpstr>13780_PFL_PPT_template_Avenir_2-26-21_DRAFT</vt:lpstr>
      <vt:lpstr>Body and Healthcare Environment Reservoirs: Synthesis</vt:lpstr>
      <vt:lpstr>Agenda</vt:lpstr>
      <vt:lpstr>Body and Environment Reservoirs</vt:lpstr>
      <vt:lpstr>Reservoir Definition</vt:lpstr>
      <vt:lpstr>Reservoirs Review</vt:lpstr>
      <vt:lpstr>What Do You Know?</vt:lpstr>
      <vt:lpstr>What do you know about reservoirs?</vt:lpstr>
      <vt:lpstr>Reservoir Tables</vt:lpstr>
      <vt:lpstr>How Does It Happen?</vt:lpstr>
      <vt:lpstr>Discussion</vt:lpstr>
      <vt:lpstr>Bringing It Together</vt:lpstr>
      <vt:lpstr>Reflection </vt:lpstr>
      <vt:lpstr>Questions</vt:lpstr>
      <vt:lpstr>Conclusion</vt:lpstr>
      <vt:lpstr>Key Takeaways</vt:lpstr>
      <vt:lpstr>How to Get Involved and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and Healthcare Environment Reservoirs: Synthesis</dc:title>
  <dc:subject>Germs live and persist in reservoirs</dc:subject>
  <dc:creator>CDC Project Firstline</dc:creator>
  <cp:keywords>Germs, healthcare, body, patient, infection control, risk recognition</cp:keywords>
  <cp:lastModifiedBy>Occoquan, Danny</cp:lastModifiedBy>
  <cp:revision>235</cp:revision>
  <dcterms:created xsi:type="dcterms:W3CDTF">2021-12-16T15:04:03Z</dcterms:created>
  <dcterms:modified xsi:type="dcterms:W3CDTF">2022-02-28T21:21:06Z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en-us</vt:lpwstr>
  </property>
</Properties>
</file>