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59" r:id="rId6"/>
    <p:sldId id="276" r:id="rId7"/>
    <p:sldId id="291" r:id="rId8"/>
    <p:sldId id="280" r:id="rId9"/>
    <p:sldId id="293" r:id="rId10"/>
    <p:sldId id="302" r:id="rId11"/>
    <p:sldId id="295" r:id="rId12"/>
    <p:sldId id="296" r:id="rId13"/>
    <p:sldId id="297" r:id="rId14"/>
    <p:sldId id="298" r:id="rId15"/>
    <p:sldId id="299" r:id="rId16"/>
    <p:sldId id="300" r:id="rId17"/>
    <p:sldId id="301" r:id="rId18"/>
    <p:sldId id="274" r:id="rId19"/>
    <p:sldId id="271" r:id="rId20"/>
    <p:sldId id="269" r:id="rId21"/>
    <p:sldId id="273" r:id="rId22"/>
    <p:sldId id="283" r:id="rId23"/>
    <p:sldId id="272"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F7316A-83AE-B7B2-A017-A7CEA47DD36A}" name="Rasmussen Foster, Laura" initials="RFL" userId="S::lrasmussen@rti.org::5ad58509-b95f-4bf5-82b0-3432a84b06de"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2" clrIdx="6">
    <p:extLst>
      <p:ext uri="{19B8F6BF-5375-455C-9EA6-DF929625EA0E}">
        <p15:presenceInfo xmlns:p15="http://schemas.microsoft.com/office/powerpoint/2012/main" userId="S::gfx4@cdc.gov::3112a3a8-8cbb-4d5b-96ee-72aa1ab53303" providerId="AD"/>
      </p:ext>
    </p:extLst>
  </p:cmAuthor>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8" name="McClune, Elizabeth (CDC/DDID/NCEZID/DHQP)" initials="M(" lastIdx="1" clrIdx="7">
    <p:extLst>
      <p:ext uri="{19B8F6BF-5375-455C-9EA6-DF929625EA0E}">
        <p15:presenceInfo xmlns:p15="http://schemas.microsoft.com/office/powerpoint/2012/main" userId="S::ymt0@cdc.gov::89a56032-bfa1-45d3-a5da-415b81a9e75f"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6" clrIdx="3">
    <p:extLst>
      <p:ext uri="{19B8F6BF-5375-455C-9EA6-DF929625EA0E}">
        <p15:presenceInfo xmlns:p15="http://schemas.microsoft.com/office/powerpoint/2012/main" userId="S::crodriguez@rti.org::2f401fdf-ae03-47d7-866c-72e20eb50d3f" providerId="AD"/>
      </p:ext>
    </p:extLst>
  </p:cmAuthor>
  <p:cmAuthor id="5" name="Shogren, Julie" initials="SJ" lastIdx="15"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420" autoAdjust="0"/>
  </p:normalViewPr>
  <p:slideViewPr>
    <p:cSldViewPr snapToGrid="0">
      <p:cViewPr varScale="1">
        <p:scale>
          <a:sx n="83" d="100"/>
          <a:sy n="83" d="100"/>
        </p:scale>
        <p:origin x="126" y="528"/>
      </p:cViewPr>
      <p:guideLst/>
    </p:cSldViewPr>
  </p:slideViewPr>
  <p:outlineViewPr>
    <p:cViewPr>
      <p:scale>
        <a:sx n="33" d="100"/>
        <a:sy n="33" d="100"/>
      </p:scale>
      <p:origin x="0" y="-3342"/>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2/28/2022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 </a:t>
            </a:r>
          </a:p>
          <a:p>
            <a:pPr marL="0" marR="0">
              <a:lnSpc>
                <a:spcPct val="107000"/>
              </a:lnSpc>
              <a:spcBef>
                <a:spcPts val="0"/>
              </a:spcBef>
              <a:spcAft>
                <a:spcPts val="800"/>
              </a:spcAft>
            </a:pPr>
            <a:r>
              <a:rPr lang="en-US" sz="1800" b="0" i="0" u="none" strike="noStrike" baseline="0" dirty="0">
                <a:solidFill>
                  <a:srgbClr val="13609C"/>
                </a:solidFill>
                <a:latin typeface="Avenir LT Std 45 Book"/>
              </a:rPr>
              <a:t>“Now, we’ll move to dirt and dust. Outdoor construction projects near a healthcare facility, or indoor projects like building maintenance or renovation, can send dirt and dust into the air. The germs in that dirt and dust can harm certain patients if they’re breathed in. The germs can also spread by touch, especially by hands, when dirt and dust land on surfaces and devices. If the germs are spread to central lines or wounds, they can get into a patient’s body and cause infection.”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284592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think of their profession and job duties, and to identify how they interact with this reservoir in their work.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 moment for participants to jot down one or two of their day-to-day interactions with dirt and dust on the job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a group, discuss the possible infection risks associated with the identified interactions with dirt and dust, and infection control actions and strategies to keep germs from spreading from this reservoir. Possible answers include: good ventilation, construction barriers, and cleaning and disinfecting surfaces. This list is not exhaustive: participants are likely to offer additional, different actions.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tab pos="228600" algn="l"/>
                <a:tab pos="457200" algn="l"/>
              </a:tabLst>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“What are some instances at work when you encounter dirt and dust? Please jot down a few examples in your participant booklet.” </a:t>
            </a:r>
          </a:p>
          <a:p>
            <a:r>
              <a:rPr lang="en-US" sz="1800" b="0" i="1" u="none" strike="noStrike" baseline="0" dirty="0">
                <a:solidFill>
                  <a:srgbClr val="211D1E"/>
                </a:solidFill>
                <a:latin typeface="Avenir LT Std 45 Book"/>
              </a:rPr>
              <a:t>(Pause for participants to reflect and write down ideas.)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“Let’s share some of those thoughts. Please type into the chat one of the things that you thought of.” </a:t>
            </a:r>
          </a:p>
          <a:p>
            <a:r>
              <a:rPr lang="en-US" sz="1800" b="0" i="1" u="none" strike="noStrike" baseline="0" dirty="0">
                <a:solidFill>
                  <a:srgbClr val="211D1E"/>
                </a:solidFill>
                <a:latin typeface="Avenir LT Std 45 Book"/>
              </a:rPr>
              <a:t>(Pause for responses in the chat and acknowledge and affirm responses, as appropriate.)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“Great. Have you ever thought about the potential risks for germs to spread from dirt and dust? What might some of those risks be, and what actions will keep germs in dirt and dust from spreading? Please feel free to unmute yourself or type your ideas in the chat!”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372185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b="0" i="0" u="none" strike="noStrike" baseline="0" dirty="0">
                <a:solidFill>
                  <a:srgbClr val="13609C"/>
                </a:solidFill>
                <a:latin typeface="Avenir LT Std 45 Book"/>
              </a:rPr>
              <a:t>“Now, on to devices. Devices and equipment can have germs on them. Some devices are used on a patient’s body, like a stethoscope or a blood pressure cuff. Other kinds of devices are used in a patient’s body, like an IV needle, an endoscope, or an artificial hip. Germs can spread through devices by bypassing or breaking down the body’s defenses – in fact, devices can be the entryway into the body for germs. When they are used on or in a patient’s body to provide care, any germs on them can be spread to the patient. Touch is another important way that germs can be spread by devices, especially devices and equipment that are shared and used by multiple healthcare workers. They can spread germs between patients, and also pick up germs from a patient and carry them to other surfaces and people.”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371246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think of their profession and job duties, and to identify how they interact with this reservoir in their work.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 moment for participants to jot down one or two of their day-to-day interactions with devices on the job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a group, discuss the possible infection risks associated with the identified interactions with devices, and infection control actions and strategies to keep germs from spreading from this reservoir. Possible answers include: cleaning and disinfection, reprocessing or sterilizing devices, and practicing hand hygiene. This list is not exhaustive: participants are likely to offer additional, different actions.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 </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tab pos="228600" algn="l"/>
                <a:tab pos="457200" algn="l"/>
              </a:tabLst>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“How do you use devices and equipment at work? Please note a few examples in your participant booklet.” </a:t>
            </a:r>
          </a:p>
          <a:p>
            <a:r>
              <a:rPr lang="en-US" sz="1800" b="0" i="1" u="none" strike="noStrike" baseline="0" dirty="0">
                <a:solidFill>
                  <a:srgbClr val="211D1E"/>
                </a:solidFill>
                <a:latin typeface="Avenir LT Std 45 Book"/>
              </a:rPr>
              <a:t>(Pause for participants to reflect and write down ideas.)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“Let’s share some of those thoughts. Please type into the chat one of the ways that you encounter devices.” </a:t>
            </a:r>
          </a:p>
          <a:p>
            <a:r>
              <a:rPr lang="en-US" sz="1800" b="0" i="1" u="none" strike="noStrike" baseline="0" dirty="0">
                <a:solidFill>
                  <a:srgbClr val="211D1E"/>
                </a:solidFill>
                <a:latin typeface="Avenir LT Std 45 Book"/>
              </a:rPr>
              <a:t>(Pause for responses in the chat and acknowledge and affirm, as appropriate.) </a:t>
            </a:r>
            <a:endParaRPr lang="en-US" sz="1800" b="0" i="0" u="none" strike="noStrike" baseline="0" dirty="0">
              <a:solidFill>
                <a:srgbClr val="211D1E"/>
              </a:solidFill>
              <a:latin typeface="Avenir LT Std 45 Book"/>
            </a:endParaRP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“Great, thank you! Now, think about your interactions with devices and the potential risks for germs to spread. What are some infection control actions that will keep that from happening? Please feel free to unmute yourself or type your ideas in the chat!”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413477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that by using this approach of recognizing the risks for germs to spread from reservoirs in the healthcare environment, healthcare workers can better protect patients and others and keep their spaces healthy.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Remind participants of this session’s icebreaker, in which they were asked to identify an instance in which they encountered one of the environmental reservoirs and recognized the risk for germs to spread from it. Encourage participants to jot one to two strategies in their participant booklet that they can use at work to help them remember to recognize risks for germs to spread from reservoirs in the healthcare environment. If needed, you can prompt their thinking with examples, such as creating a mental checklist or a mnemonic device for remembering the environmental reservoirs. Invite participants to share their ideas verbally or in the chat.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“That was a great discussion, thank you! By using this approach – thinking about the places where germs live in healthcare, and the risks for germs to be spread from them – we can understand the infection control actions to take to protect our patients, our colleagues, and ourselves.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“We started this session by thinking of examples of times when we have recognized risks for germs to spread from the environment at work. After our discussion, what are one or two new strategies you can use to apply this thinking? Please take a moment to jot down your ideas in your participant booklet.” </a:t>
            </a:r>
          </a:p>
          <a:p>
            <a:r>
              <a:rPr lang="en-US" sz="1800" b="0" i="1" u="none" strike="noStrike" baseline="0" dirty="0">
                <a:solidFill>
                  <a:srgbClr val="211D1E"/>
                </a:solidFill>
                <a:latin typeface="Avenir LT Std 45 Book"/>
              </a:rPr>
              <a:t>(Pause for participants to reflect and write down ideas.)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“Would anyone care to share their ideas? Please feel free to unmute yourself!”</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Invite additional remaining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answers are information that is already included in this session, please respond.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questions address content that is not covered in this session, please do not attempt to answer. Instead, take note of the questions and consult with CDC resources to follow up with answers after the session. </a:t>
            </a:r>
          </a:p>
          <a:p>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b="0" i="0" u="none" strike="noStrike" baseline="0" dirty="0">
                <a:solidFill>
                  <a:srgbClr val="13609C"/>
                </a:solidFill>
                <a:latin typeface="Avenir LT Std 45 Book"/>
              </a:rPr>
              <a:t>“We covered a lot today. Does anyone have any questions still remaining, or items I can clarify about the healthcare environment reservoirs?”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17</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“Thank you for your time and attention today. I hope that you can use these ideas in your work to help stop the spread of germs.”</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19</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Share additional resources from Project Firstline and CDC.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this session is part of a series, you may choose to describe the themes of upcoming sessions.</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Direct participants to the feedback form.</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“Even though we covered a lot today, there is still much more to learn. You can keep exploring these topics on your own using the resources on this slide.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“Project Firstline has a suite of products to help you learn how to recognize infection control risks at work, and to help you learn more about where germs live in healthcare, and how they spread. You can also follow Project Firstline on social media!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“I will stay online for a few minutes after our session ends and will be happy to discuss any other questions!” </a:t>
            </a:r>
          </a:p>
          <a:p>
            <a:pPr marL="0" marR="0">
              <a:lnSpc>
                <a:spcPct val="107000"/>
              </a:lnSpc>
              <a:spcBef>
                <a:spcPts val="0"/>
              </a:spcBef>
              <a:spcAft>
                <a:spcPts val="800"/>
              </a:spcAft>
            </a:pPr>
            <a:endParaRPr lang="en-US" sz="1800" i="1"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SimSun" panose="02010600030101010101" pitchFamily="2" charset="-122"/>
                <a:cs typeface="Times New Roman" panose="02020603050405020304" pitchFamily="18" charset="0"/>
              </a:rPr>
              <a:t>(If this session is part of a series)</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“Next time, we will cover [insert next training topic]. Finally, please let us know how you enjoyed today’s session by completing the following feedback form. Thanks again for joining us today.”</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p>
          <a:p>
            <a:pPr marL="0"/>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Welcome the group and add a greeting to the chat box.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this session is part of an ongoing series, you may choose to say “welcome back,” “thank you for joining us again,” etc.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Announce housekeeping notes, either orally or via chat. If needed, provide additional notes specific to the platform you’re using (e.g., how to “raise your hand,” how to post questions).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Provide an overview of the agenda.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Adapt this section of the session as needed: for instance, you may choose to spend additional time on introductions if there are new faces, or if participants do not know each other.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 </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“Today we’re going to talk about where germs live in the healthcare environment. We’ll also talk about how our understanding of these environmental reservoirs can be applied to infection control in healthcare, and how you can use your knowledge to anticipate when there could be risk for germs to spread – so you can take action to keep it from happening! We’ll have an opportunity to reflect before we wrap up for the day.”</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lvl="1" indent="0">
              <a:lnSpc>
                <a:spcPct val="107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present and define four reservoirs in the healthcare environment: water and wet surfaces; dry surfaces; dirt and dust; and devices.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that these four reservoirs are not the only places in the healthcare environment where germs live, but they are important focus areas for infection control.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to participants that this session will focus on why these reservoirs are important for infection control, and how healthcare workers can use their knowledge about them to recognize risks for germs to spread.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appropriate for your audience and timeframe, you may choose to incorporate additional points from this session plan’s Content Outline in the Appendix.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not presented as part of the </a:t>
            </a:r>
            <a:r>
              <a:rPr lang="en-US" sz="1800" b="0" i="1" u="none" strike="noStrike" baseline="0" dirty="0">
                <a:solidFill>
                  <a:srgbClr val="211D1E"/>
                </a:solidFill>
                <a:latin typeface="Avenir LT Std 45 Book"/>
              </a:rPr>
              <a:t>Introduction to Reservoirs: Where Germs Live </a:t>
            </a:r>
            <a:r>
              <a:rPr lang="en-US" sz="1800" b="0" i="0" u="none" strike="noStrike" baseline="0" dirty="0">
                <a:solidFill>
                  <a:srgbClr val="211D1E"/>
                </a:solidFill>
                <a:latin typeface="Avenir LT Std 45 Book"/>
              </a:rPr>
              <a:t>series, consider defining the concept of “reservoir” as described in the sample script for </a:t>
            </a:r>
            <a:r>
              <a:rPr lang="en-US" sz="1800" b="0" i="1" u="none" strike="noStrike" baseline="0" dirty="0">
                <a:solidFill>
                  <a:srgbClr val="211D1E"/>
                </a:solidFill>
                <a:latin typeface="Avenir LT Std 45 Book"/>
              </a:rPr>
              <a:t>Session Plan 1: Body Reservoirs</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 </a:t>
            </a:r>
            <a:r>
              <a:rPr lang="en-US" sz="1800" b="0" i="0" u="none" strike="noStrike" baseline="0" dirty="0">
                <a:solidFill>
                  <a:srgbClr val="211D1E"/>
                </a:solidFill>
                <a:latin typeface="Avenir LT Std 45 Book"/>
              </a:rPr>
              <a:t>found on the Project Firstline website.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“Germs are part of everyday life. The world is covered in germs, especially in healthcare. When we think about where germs live in the healthcare environment and the steps we can take to keep germs from spreading, we think of four core reservoirs: water and wet surfaces; dry surfaces; devices; and dirt and dust.</a:t>
            </a:r>
            <a:endParaRPr lang="en-US" sz="1800" b="1" i="0" u="none" strike="noStrike" baseline="0" dirty="0">
              <a:solidFill>
                <a:srgbClr val="211D1E"/>
              </a:solidFill>
              <a:latin typeface="Avenir LT Std 65 Medium"/>
            </a:endParaRPr>
          </a:p>
          <a:p>
            <a:endParaRPr lang="en-US" sz="1800" b="0" i="0" u="none" strike="noStrike" baseline="0" dirty="0">
              <a:solidFill>
                <a:srgbClr val="000000"/>
              </a:solidFill>
              <a:latin typeface="Avenir LT Std 45 Book"/>
            </a:endParaRPr>
          </a:p>
          <a:p>
            <a:r>
              <a:rPr lang="en-US" sz="1800" b="0" i="0" u="none" strike="noStrike" baseline="0" dirty="0">
                <a:solidFill>
                  <a:srgbClr val="13609C"/>
                </a:solidFill>
                <a:latin typeface="Avenir LT Std 45 Book"/>
              </a:rPr>
              <a:t>“These aren’t the only places where you can find germs in the healthcare environment, but we’ll focus on them for our discussions about infection control because they are common sources of spread. The definitions of these reservoirs are mostly self-explanatory, so today we’ll discuss why they’re so important, and how we can use our knowledge about them to recognize the risks for germs to spread.”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26495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activity has two parts: (1) an “icebreaker” question; and (2) group discussions of each of the four environmental reservoirs, the risks for germs to spread from them, and infection control actions that can help stop germs from spreading.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The icebreaker should take approximately 1 to 2 minutes before you move to the discussion of individual reservoirs, which should take approximately 2 to 3 minutes each.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you lead this activity, be aware that different audiences will have different experiences with the reservoirs. In some cases, the infection control actions that can control germ spread will not be part of your participants’ roles or responsibilities.</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For instance:</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Facility maintenance and engineering staff are responsible for making sure plumbing pipes are flushed, and for controlling dirt and dust during construction and renovation projects.</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Dedicated, specialized staff are responsible for reprocessing certain medical devices.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When role-related issues such as these are raised, ask participants if they know what to do, or whom at their facility to ask, if they have questions.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reflect for a moment on which of these environmental reservoirs they interact with, or think about, most on a daily basis.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Acknowledge that although people will have more experience with some reservoirs than with others, everyone can recognize an infection risk.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you choose, you can ask for volunteers to share their thoughts in the chat or by using the “raise your hand” function and unmuting when called on.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there are no volunteers, affirm that there will be plenty of time to discuss each reservoir and strategies for recognizing risks for germ spread on the job.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you have chosen to split discussions of the environment reservoirs into more than one session, modify the activity and script as needed. </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“You might have more experience with some reservoirs than others, based on your job, your daily tasks, and your interactions. It’s important to remember that everyone, no matter your training or role, can recognize an infection risk if you understand where germs live and the ways they spread!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“Before we start, I’d like to ask you a question. Based on your own work, are some reservoirs more ‘top of mind’ than others when you think about the risks for germs to spread? Why might that be? Please use the ‘raise your hand’ function or type a response into the chat if you have thoughts about any of the reservoirs on this slide.” </a:t>
            </a:r>
          </a:p>
          <a:p>
            <a:pPr marL="0" marR="0">
              <a:lnSpc>
                <a:spcPct val="107000"/>
              </a:lnSpc>
              <a:spcBef>
                <a:spcPts val="0"/>
              </a:spcBef>
              <a:spcAft>
                <a:spcPts val="800"/>
              </a:spcAft>
            </a:pPr>
            <a:r>
              <a:rPr lang="en-US" sz="1800" i="1" dirty="0">
                <a:effectLst/>
                <a:latin typeface="Calibri" panose="020F0502020204030204" pitchFamily="34" charset="0"/>
                <a:ea typeface="SimSun" panose="02010600030101010101" pitchFamily="2" charset="-122"/>
                <a:cs typeface="Times New Roman" panose="02020603050405020304" pitchFamily="18" charset="0"/>
              </a:rPr>
              <a:t>(Pause for responses.)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385065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Thank the group and emphasize that each of these reservoirs touches on healthcare workers’ daily work, regardless of their roles.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to the second part of the learning activity, starting with a discussion of possible risks for germs to spread from the water and wet surfaces reservoir.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review the bullet points on the slide.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You may wish to refer to the Healthcare Environment informational tables in the participant booklet for additional discussion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“Thank you for giving that some thought! Each of these environmental reservoirs has an impact on our daily work lives. We’ll explore some of the more obvious risks of each of these reservoirs, as well as some that might not be so obvious.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“Let’s start our discussion with water and wet surfaces. Water is used a lot in healthcare, and in many different ways. Although tap water is safe to drink for most people, it isn’t sterile. Because most water and wet surfaces are good places for germs to grow, it’s important to be careful with water in healthcare. Germs can spread by water in a few ways: by touch, like when you get germs from water on your hands, or when medical instruments get wet and can then grow germs that can spread to patients. Germs can also spread by splashes and sprays – not just into your eyes, nose, and mouth, but also onto skin or equipment. Breathing in is another way germs can be spread by water – when water gets into the air as very small droplets, it can be breathed in and carry germs to the lungs.”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105619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think about their profession and job duties, and to identify how they interact with this reservoir in their work.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 moment for participants to jot down one or two of their day-to-day interactions with water and wet surfaces on the job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a group, discuss the possible infection risks associated with the identified interactions with water and wet surfaces, and infection control actions to take to keep germs from spreading from this reservoir. Possible answers may include: getting rid of standing water; making sure surfaces like countertops are dry; not using tap water when you should use sterile water; and flushing plumbing pipes as part of routine maintenance. This list is not exhaustive: participants are likely to offer additional, different actions.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a:t>
            </a:r>
          </a:p>
          <a:p>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“Now that we’ve described why water and wet surfaces can pose risks for germs to spread, let’s discuss actions we can take to address those risks. Regardless of our professional roles in healthcare, we can also recognize risks with this reservoir. Please take a moment to jot down in your participant booklet how </a:t>
            </a:r>
            <a:r>
              <a:rPr lang="en-US" sz="1800" b="0" i="1" u="none" strike="noStrike" baseline="0" dirty="0">
                <a:solidFill>
                  <a:srgbClr val="13609C"/>
                </a:solidFill>
                <a:latin typeface="Avenir LT Std 45 Book"/>
              </a:rPr>
              <a:t>you</a:t>
            </a:r>
            <a:r>
              <a:rPr lang="en-US" sz="1800" b="0" i="0" u="none" strike="noStrike" baseline="0" dirty="0">
                <a:solidFill>
                  <a:srgbClr val="13609C"/>
                </a:solidFill>
                <a:latin typeface="Avenir LT Std 45 Book"/>
              </a:rPr>
              <a:t> interact with water and wet surfaces during your workday.” </a:t>
            </a:r>
          </a:p>
          <a:p>
            <a:r>
              <a:rPr lang="en-US" sz="1800" b="0" i="1" u="none" strike="noStrike" baseline="0" dirty="0">
                <a:solidFill>
                  <a:srgbClr val="211D1E"/>
                </a:solidFill>
                <a:latin typeface="Avenir LT Std 45 Book"/>
              </a:rPr>
              <a:t>(Pause for participants to reflect and write down ideas.)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“Now, let’s share some quick ideas. Please type into the chat one interaction that you wrote down.” </a:t>
            </a:r>
          </a:p>
          <a:p>
            <a:r>
              <a:rPr lang="en-US" sz="1800" b="0" i="1" u="none" strike="noStrike" baseline="0" dirty="0">
                <a:solidFill>
                  <a:srgbClr val="211D1E"/>
                </a:solidFill>
                <a:latin typeface="Avenir LT Std 45 Book"/>
              </a:rPr>
              <a:t>(Pause for responses. Acknowledge and affirm responses, as appropriate.)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“Thank you for the great examples. Now, let’s focus on actions we can take to keep germs from spreading from water and wet surfaces. Thinking about the potential risks associated with interactions you thought of, does anyone have ideas about infection control actions we can take to prevent germs from spreading from water and wet surfaces? Please feel free to unmute yourself, or type your ideas in the chat!”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05061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0" marR="0">
              <a:spcBef>
                <a:spcPts val="0"/>
              </a:spcBef>
              <a:spcAft>
                <a:spcPts val="800"/>
              </a:spcAft>
            </a:pPr>
            <a:endParaRPr lang="en-US" sz="11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“That was great, thank you! Now let’s talk about dry surfaces. They include high-touch surfaces, like bed rails and door handles, as well as surfaces like countertops and bed curtains. Many germs found on the body, in the air, and in stool can end up on dry surfaces, and they can spread very easily! Hands can pick germs up and move them to other surfaces and people. Germs from dry surfaces can also get on devices and can be spread when those devices are used on or in patients.”</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36599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think about their profession and job duties, and to identify how they interact with this reservoir in their work.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 moment for participants to jot down one or two of their day-to-day interactions with dry surfaces on the job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a group, discuss the possible infection risks associated with the identified interactions with water and dry surfaces, and infection control actions to take to keep germs from spreading from this reservoir. Possible answers may include: cleaning and disinfecting surfaces regularly, using gowns and gloves, and cleaning your hands regularly. This list is not exhaustive: participants are likely to offer additional, different actions.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 </a:t>
            </a:r>
          </a:p>
          <a:p>
            <a:r>
              <a:rPr lang="en-US" sz="1800" b="0" i="0" u="none" strike="noStrike" baseline="0" dirty="0">
                <a:solidFill>
                  <a:srgbClr val="13609C"/>
                </a:solidFill>
                <a:latin typeface="Avenir LT Std 45 Book"/>
              </a:rPr>
              <a:t>“How do you interact with dry surfaces at work? Please jot down a few examples in your participant booklet.” </a:t>
            </a:r>
          </a:p>
          <a:p>
            <a:r>
              <a:rPr lang="en-US" sz="1800" b="0" i="1" u="none" strike="noStrike" baseline="0" dirty="0">
                <a:solidFill>
                  <a:srgbClr val="211D1E"/>
                </a:solidFill>
                <a:latin typeface="Avenir LT Std 45 Book"/>
              </a:rPr>
              <a:t>(Pause for participants to reflect and write down ideas.)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“Let’s share some of those thoughts. Please type in the chat one of the ways that you encounter dry surfaces during your workday.” </a:t>
            </a:r>
          </a:p>
          <a:p>
            <a:r>
              <a:rPr lang="en-US" sz="1800" b="0" i="1" u="none" strike="noStrike" baseline="0" dirty="0">
                <a:solidFill>
                  <a:srgbClr val="211D1E"/>
                </a:solidFill>
                <a:latin typeface="Avenir LT Std 45 Book"/>
              </a:rPr>
              <a:t>(Pause for responses in the chat and acknowledge and affirm, as appropriate.)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“Thank you! Now, think about these examples, and the possible risks for germs to spread from dry surfaces. What are some infection control actions that will keep that from happening? Please feel free to unmute yourself, or type your ideas in the chat!”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279291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63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17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1" name="TextBox 10">
            <a:extLst>
              <a:ext uri="{FF2B5EF4-FFF2-40B4-BE49-F238E27FC236}">
                <a16:creationId xmlns:a16="http://schemas.microsoft.com/office/drawing/2014/main" id="{A26D3840-ADAE-7349-AC42-99336BFF9B20}"/>
              </a:ext>
            </a:extLst>
          </p:cNvPr>
          <p:cNvSpPr txBox="1"/>
          <p:nvPr userDrawn="1"/>
        </p:nvSpPr>
        <p:spPr>
          <a:xfrm>
            <a:off x="2893483" y="6449088"/>
            <a:ext cx="8182731"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2: Healthcare Environment Reservoirs</a:t>
            </a:r>
          </a:p>
        </p:txBody>
      </p:sp>
    </p:spTree>
    <p:extLst>
      <p:ext uri="{BB962C8B-B14F-4D97-AF65-F5344CB8AC3E}">
        <p14:creationId xmlns:p14="http://schemas.microsoft.com/office/powerpoint/2010/main" val="42507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5" name="TextBox 14">
            <a:extLst>
              <a:ext uri="{FF2B5EF4-FFF2-40B4-BE49-F238E27FC236}">
                <a16:creationId xmlns:a16="http://schemas.microsoft.com/office/drawing/2014/main" id="{800E01FF-E477-2743-9C0C-539A24B10BAB}"/>
              </a:ext>
            </a:extLst>
          </p:cNvPr>
          <p:cNvSpPr txBox="1"/>
          <p:nvPr userDrawn="1"/>
        </p:nvSpPr>
        <p:spPr>
          <a:xfrm>
            <a:off x="3067665" y="6449088"/>
            <a:ext cx="8008549"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Introduction to Reservoirs: Where Germs Live | Session 2: Healthcare Environment Reservoirs</a:t>
            </a:r>
          </a:p>
        </p:txBody>
      </p:sp>
    </p:spTree>
    <p:extLst>
      <p:ext uri="{BB962C8B-B14F-4D97-AF65-F5344CB8AC3E}">
        <p14:creationId xmlns:p14="http://schemas.microsoft.com/office/powerpoint/2010/main" val="4235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1267414"/>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2120425"/>
            <a:ext cx="5593080" cy="2823897"/>
          </a:xfrm>
        </p:spPr>
        <p:txBody>
          <a:bodyPr lIns="91440"/>
          <a:lstStyle>
            <a:lvl1pPr marL="342900" indent="-342900">
              <a:buClr>
                <a:schemeClr val="accent4"/>
              </a:buClr>
              <a:buSzPct val="105000"/>
              <a:buFont typeface="Arial" panose="020B0604020202020204" pitchFamily="34" charset="0"/>
              <a:buChar char="•"/>
              <a:defRPr sz="2000">
                <a:solidFill>
                  <a:schemeClr val="accent4"/>
                </a:solidFill>
              </a:defRPr>
            </a:lvl1pPr>
            <a:lvl2pPr marL="800100" indent="-342900">
              <a:buFont typeface="Wingdings" pitchFamily="2" charset="2"/>
              <a:buChar char="§"/>
              <a:defRPr sz="2000">
                <a:solidFill>
                  <a:schemeClr val="accent4"/>
                </a:solidFill>
              </a:defRPr>
            </a:lvl2pPr>
            <a:lvl3pPr marL="1257300" indent="-342900">
              <a:buFont typeface="Courier New" panose="02070309020205020404" pitchFamily="49" charset="0"/>
              <a:buChar char="o"/>
              <a:defRPr sz="2000">
                <a:solidFill>
                  <a:schemeClr val="accent4"/>
                </a:solidFill>
              </a:defRPr>
            </a:lvl3pPr>
            <a:lvl4pPr marL="1714500" indent="-342900">
              <a:buFont typeface="System Font Regular"/>
              <a:buChar char="–"/>
              <a:defRPr sz="2000">
                <a:solidFill>
                  <a:schemeClr val="accent4"/>
                </a:solidFill>
              </a:defRPr>
            </a:lvl4pPr>
            <a:lvl5pPr marL="2171700" indent="-342900">
              <a:buFont typeface="Arial" panose="020B0604020202020204" pitchFamily="34" charset="0"/>
              <a:buChar char="•"/>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2120425"/>
            <a:ext cx="4343400" cy="2823897"/>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1267414"/>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2120425"/>
            <a:ext cx="5593080" cy="2823897"/>
          </a:xfrm>
        </p:spPr>
        <p:txBody>
          <a:bodyPr lIns="91440"/>
          <a:lstStyle>
            <a:lvl1pPr marL="342900" indent="-342900">
              <a:buClr>
                <a:schemeClr val="accent4"/>
              </a:buClr>
              <a:buSzPct val="105000"/>
              <a:buFont typeface="Arial" panose="020B0604020202020204" pitchFamily="34" charset="0"/>
              <a:buChar char="•"/>
              <a:defRPr sz="2000">
                <a:solidFill>
                  <a:schemeClr val="accent4"/>
                </a:solidFill>
              </a:defRPr>
            </a:lvl1pPr>
            <a:lvl2pPr marL="800100" indent="-342900">
              <a:buFont typeface="Wingdings" pitchFamily="2" charset="2"/>
              <a:buChar char="§"/>
              <a:defRPr sz="2000">
                <a:solidFill>
                  <a:schemeClr val="accent4"/>
                </a:solidFill>
              </a:defRPr>
            </a:lvl2pPr>
            <a:lvl3pPr marL="1257300" indent="-342900">
              <a:buFont typeface="Courier New" panose="02070309020205020404" pitchFamily="49" charset="0"/>
              <a:buChar char="o"/>
              <a:defRPr sz="2000">
                <a:solidFill>
                  <a:schemeClr val="accent4"/>
                </a:solidFill>
              </a:defRPr>
            </a:lvl3pPr>
            <a:lvl4pPr marL="1714500" indent="-342900">
              <a:buFont typeface="System Font Regular"/>
              <a:buChar char="–"/>
              <a:defRPr sz="2000">
                <a:solidFill>
                  <a:schemeClr val="accent4"/>
                </a:solidFill>
              </a:defRPr>
            </a:lvl4pPr>
            <a:lvl5pPr marL="2171700" indent="-342900">
              <a:buFont typeface="Arial" panose="020B0604020202020204" pitchFamily="34" charset="0"/>
              <a:buChar char="•"/>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2120425"/>
            <a:ext cx="4343400" cy="2823897"/>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57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874102"/>
            <a:ext cx="6546604" cy="702457"/>
          </a:xfrm>
        </p:spPr>
        <p:txBody>
          <a:bodyPr>
            <a:normAutofit/>
          </a:bodyPr>
          <a:lstStyle>
            <a:lvl1pPr>
              <a:defRPr sz="36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752600"/>
            <a:ext cx="7034284" cy="3901440"/>
          </a:xfrm>
        </p:spPr>
        <p:txBody>
          <a:bodyPr/>
          <a:lstStyle>
            <a:lvl1pPr marL="341313" indent="-341313">
              <a:spcBef>
                <a:spcPts val="1200"/>
              </a:spcBef>
              <a:buClr>
                <a:schemeClr val="accent4"/>
              </a:buClr>
              <a:buSzPct val="150000"/>
              <a:defRPr sz="2400">
                <a:solidFill>
                  <a:srgbClr val="002060"/>
                </a:solidFill>
              </a:defRPr>
            </a:lvl1pPr>
            <a:lvl2pPr marL="804863" indent="-347663">
              <a:spcBef>
                <a:spcPts val="1200"/>
              </a:spcBef>
              <a:buClr>
                <a:schemeClr val="accent4"/>
              </a:buClr>
              <a:buFont typeface="Courier New" panose="02070309020205020404" pitchFamily="49" charset="0"/>
              <a:buChar char="o"/>
              <a:defRPr sz="2400">
                <a:solidFill>
                  <a:srgbClr val="002060"/>
                </a:solidFill>
              </a:defRPr>
            </a:lvl2pPr>
            <a:lvl3pPr marL="1143000" indent="-228600">
              <a:spcBef>
                <a:spcPts val="1200"/>
              </a:spcBef>
              <a:buFont typeface="Wingdings" panose="05000000000000000000" pitchFamily="2" charset="2"/>
              <a:buChar char="§"/>
              <a:defRPr sz="2400">
                <a:solidFill>
                  <a:srgbClr val="002060"/>
                </a:solidFill>
              </a:defRPr>
            </a:lvl3pPr>
            <a:lvl4pPr>
              <a:spcBef>
                <a:spcPts val="1200"/>
              </a:spcBef>
              <a:buClr>
                <a:schemeClr val="accent4"/>
              </a:buClr>
              <a:defRPr sz="2400">
                <a:solidFill>
                  <a:srgbClr val="002060"/>
                </a:solidFill>
              </a:defRPr>
            </a:lvl4pPr>
            <a:lvl5pPr>
              <a:spcBef>
                <a:spcPts val="12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76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tx2"/>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17B96D1-CF5F-49CF-AA5E-68BF6705B1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594460" y="961044"/>
            <a:ext cx="5800299" cy="702457"/>
          </a:xfrm>
        </p:spPr>
        <p:txBody>
          <a:bodyPr>
            <a:normAutofit/>
          </a:bodyPr>
          <a:lstStyle>
            <a:lvl1pPr>
              <a:defRPr sz="3600" cap="none">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594460" y="2025565"/>
            <a:ext cx="5800299" cy="3248056"/>
          </a:xfrm>
        </p:spPr>
        <p:txBody>
          <a:bodyPr/>
          <a:lstStyle>
            <a:lvl1pPr marL="341313" indent="-341313">
              <a:spcBef>
                <a:spcPts val="1200"/>
              </a:spcBef>
              <a:buClr>
                <a:schemeClr val="bg1"/>
              </a:buClr>
              <a:buSzPct val="150000"/>
              <a:defRPr sz="2400">
                <a:solidFill>
                  <a:schemeClr val="bg1"/>
                </a:solidFill>
              </a:defRPr>
            </a:lvl1pPr>
            <a:lvl2pPr marL="804863" indent="-347663">
              <a:spcBef>
                <a:spcPts val="1200"/>
              </a:spcBef>
              <a:buClr>
                <a:schemeClr val="bg1"/>
              </a:buClr>
              <a:buFont typeface="Courier New" panose="02070309020205020404" pitchFamily="49" charset="0"/>
              <a:buChar char="o"/>
              <a:defRPr sz="2400">
                <a:solidFill>
                  <a:schemeClr val="bg1"/>
                </a:solidFill>
              </a:defRPr>
            </a:lvl2pPr>
            <a:lvl3pPr marL="1143000" indent="-228600">
              <a:spcBef>
                <a:spcPts val="1200"/>
              </a:spcBef>
              <a:buFont typeface="Wingdings" panose="05000000000000000000" pitchFamily="2" charset="2"/>
              <a:buChar char="§"/>
              <a:defRPr sz="2400">
                <a:solidFill>
                  <a:schemeClr val="bg1"/>
                </a:solidFill>
              </a:defRPr>
            </a:lvl3pPr>
            <a:lvl4pPr>
              <a:spcBef>
                <a:spcPts val="1200"/>
              </a:spcBef>
              <a:buClr>
                <a:schemeClr val="bg1"/>
              </a:buClr>
              <a:defRPr sz="2400">
                <a:solidFill>
                  <a:schemeClr val="bg1"/>
                </a:solidFill>
              </a:defRPr>
            </a:lvl4pPr>
            <a:lvl5pPr>
              <a:spcBef>
                <a:spcPts val="1200"/>
              </a:spcBef>
              <a:buClr>
                <a:schemeClr val="bg1"/>
              </a:buCl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A948044E-175A-4989-A41A-E01B8F52FC4C}"/>
              </a:ext>
            </a:extLst>
          </p:cNvPr>
          <p:cNvSpPr txBox="1">
            <a:spLocks/>
          </p:cNvSpPr>
          <p:nvPr userDrawn="1"/>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9" name="TextBox 8">
            <a:extLst>
              <a:ext uri="{FF2B5EF4-FFF2-40B4-BE49-F238E27FC236}">
                <a16:creationId xmlns:a16="http://schemas.microsoft.com/office/drawing/2014/main" id="{3AAC07B3-1FA0-4B36-B97E-07B0727527FF}"/>
              </a:ext>
            </a:extLst>
          </p:cNvPr>
          <p:cNvSpPr txBox="1"/>
          <p:nvPr userDrawn="1"/>
        </p:nvSpPr>
        <p:spPr>
          <a:xfrm>
            <a:off x="2893483" y="6449088"/>
            <a:ext cx="8182731"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2: Healthcare Environment Reservoirs</a:t>
            </a:r>
          </a:p>
        </p:txBody>
      </p:sp>
    </p:spTree>
    <p:extLst>
      <p:ext uri="{BB962C8B-B14F-4D97-AF65-F5344CB8AC3E}">
        <p14:creationId xmlns:p14="http://schemas.microsoft.com/office/powerpoint/2010/main" val="128478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87B3AA26-83A1-42FE-A713-D8088217C3E7}"/>
              </a:ext>
            </a:extLst>
          </p:cNvPr>
          <p:cNvSpPr txBox="1"/>
          <p:nvPr userDrawn="1"/>
        </p:nvSpPr>
        <p:spPr>
          <a:xfrm>
            <a:off x="3185652" y="6449088"/>
            <a:ext cx="7890562"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2: Healthcare Environment Reservoirs</a:t>
            </a:r>
          </a:p>
        </p:txBody>
      </p:sp>
      <p:sp>
        <p:nvSpPr>
          <p:cNvPr id="11" name="Slide Number Placeholder 5">
            <a:extLst>
              <a:ext uri="{FF2B5EF4-FFF2-40B4-BE49-F238E27FC236}">
                <a16:creationId xmlns:a16="http://schemas.microsoft.com/office/drawing/2014/main" id="{32EC3316-3112-464C-84BC-1BA53E0D14E9}"/>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AF88F10B-A9C0-4B54-BAE5-80714B435A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DDD77817-4D15-473A-92C8-58A718C6D1C3}"/>
              </a:ext>
            </a:extLst>
          </p:cNvPr>
          <p:cNvSpPr/>
          <p:nvPr userDrawn="1"/>
        </p:nvSpPr>
        <p:spPr>
          <a:xfrm>
            <a:off x="0" y="5894736"/>
            <a:ext cx="365893"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87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Box 28">
            <a:extLst>
              <a:ext uri="{FF2B5EF4-FFF2-40B4-BE49-F238E27FC236}">
                <a16:creationId xmlns:a16="http://schemas.microsoft.com/office/drawing/2014/main" id="{A70DEE79-DF7B-465A-8433-170A49ABF6F9}"/>
              </a:ext>
            </a:extLst>
          </p:cNvPr>
          <p:cNvSpPr txBox="1"/>
          <p:nvPr/>
        </p:nvSpPr>
        <p:spPr>
          <a:xfrm>
            <a:off x="3185652" y="6449088"/>
            <a:ext cx="7890562"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2: Healthcare Environment Reservoirs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65" r:id="rId3"/>
    <p:sldLayoutId id="2147483666" r:id="rId4"/>
    <p:sldLayoutId id="2147483684" r:id="rId5"/>
    <p:sldLayoutId id="2147483678" r:id="rId6"/>
    <p:sldLayoutId id="2147483667" r:id="rId7"/>
    <p:sldLayoutId id="2147483683" r:id="rId8"/>
    <p:sldLayoutId id="2147483674" r:id="rId9"/>
    <p:sldLayoutId id="2147483670" r:id="rId10"/>
    <p:sldLayoutId id="2147483673" r:id="rId11"/>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7.xml"/><Relationship Id="rId7" Type="http://schemas.openxmlformats.org/officeDocument/2006/relationships/hyperlink" Target="https://twitter.com/CDC_Firstline" TargetMode="Externa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df/projectfirstline/TTK-ParticipantFeedback-508.pdf" TargetMode="External"/><Relationship Id="rId4" Type="http://schemas.openxmlformats.org/officeDocument/2006/relationships/image" Target="../media/image20.jpe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dirty="0"/>
              <a:t>Healthcare Environment Reservoirs</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dirty="0"/>
              <a:t>Introduction to Reservoirs: </a:t>
            </a:r>
            <a:br>
              <a:rPr lang="en-US" dirty="0"/>
            </a:br>
            <a:r>
              <a:rPr lang="en-US" dirty="0"/>
              <a:t>Where Germs Live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p:txBody>
          <a:bodyPr/>
          <a:lstStyle/>
          <a:p>
            <a:r>
              <a:rPr lang="en-US" dirty="0"/>
              <a:t>Session 2</a:t>
            </a:r>
          </a:p>
        </p:txBody>
      </p:sp>
      <p:pic>
        <p:nvPicPr>
          <p:cNvPr id="5" name="Picture 4" descr="Project Firstline logo. &#10;CDC's National Training Collaborative for Healthcare Infection Prevention &amp; Control.">
            <a:extLst>
              <a:ext uri="{FF2B5EF4-FFF2-40B4-BE49-F238E27FC236}">
                <a16:creationId xmlns:a16="http://schemas.microsoft.com/office/drawing/2014/main" id="{7B5C3762-5E32-42A7-983B-7BF655D7E7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B875-9F10-C441-B97F-6BABF1445377}"/>
              </a:ext>
            </a:extLst>
          </p:cNvPr>
          <p:cNvSpPr>
            <a:spLocks noGrp="1"/>
          </p:cNvSpPr>
          <p:nvPr>
            <p:ph type="title"/>
          </p:nvPr>
        </p:nvSpPr>
        <p:spPr/>
        <p:txBody>
          <a:bodyPr>
            <a:normAutofit fontScale="90000"/>
          </a:bodyPr>
          <a:lstStyle/>
          <a:p>
            <a:r>
              <a:rPr lang="en-US" dirty="0"/>
              <a:t>Dry Surfaces: </a:t>
            </a:r>
            <a:br>
              <a:rPr lang="en-US" dirty="0"/>
            </a:br>
            <a:r>
              <a:rPr lang="en-US" dirty="0"/>
              <a:t>Taking Action</a:t>
            </a:r>
          </a:p>
        </p:txBody>
      </p:sp>
    </p:spTree>
    <p:custDataLst>
      <p:tags r:id="rId1"/>
    </p:custDataLst>
    <p:extLst>
      <p:ext uri="{BB962C8B-B14F-4D97-AF65-F5344CB8AC3E}">
        <p14:creationId xmlns:p14="http://schemas.microsoft.com/office/powerpoint/2010/main" val="39993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4B31-8EFD-B14C-8616-23C82287EF20}"/>
              </a:ext>
            </a:extLst>
          </p:cNvPr>
          <p:cNvSpPr>
            <a:spLocks noGrp="1"/>
          </p:cNvSpPr>
          <p:nvPr>
            <p:ph type="title"/>
          </p:nvPr>
        </p:nvSpPr>
        <p:spPr/>
        <p:txBody>
          <a:bodyPr/>
          <a:lstStyle/>
          <a:p>
            <a:r>
              <a:rPr lang="en-US" dirty="0"/>
              <a:t>Dirt and Dust Reservoir</a:t>
            </a:r>
          </a:p>
        </p:txBody>
      </p:sp>
      <p:sp>
        <p:nvSpPr>
          <p:cNvPr id="3" name="Content Placeholder 2">
            <a:extLst>
              <a:ext uri="{FF2B5EF4-FFF2-40B4-BE49-F238E27FC236}">
                <a16:creationId xmlns:a16="http://schemas.microsoft.com/office/drawing/2014/main" id="{3B4471F7-2B6A-BE41-9F0A-3815140C73A1}"/>
              </a:ext>
            </a:extLst>
          </p:cNvPr>
          <p:cNvSpPr>
            <a:spLocks noGrp="1"/>
          </p:cNvSpPr>
          <p:nvPr>
            <p:ph idx="1"/>
          </p:nvPr>
        </p:nvSpPr>
        <p:spPr/>
        <p:txBody>
          <a:bodyPr/>
          <a:lstStyle/>
          <a:p>
            <a:r>
              <a:rPr lang="en-US" sz="2600" dirty="0"/>
              <a:t>Dirt, soil, and dust from both outdoors and indoors have germs in them that can be carried through the air.</a:t>
            </a:r>
          </a:p>
          <a:p>
            <a:r>
              <a:rPr lang="en-US" sz="2600" dirty="0"/>
              <a:t>Germs in dirt and dust can harm certain patients.</a:t>
            </a:r>
          </a:p>
        </p:txBody>
      </p:sp>
      <p:sp>
        <p:nvSpPr>
          <p:cNvPr id="4" name="Text Placeholder 3">
            <a:extLst>
              <a:ext uri="{FF2B5EF4-FFF2-40B4-BE49-F238E27FC236}">
                <a16:creationId xmlns:a16="http://schemas.microsoft.com/office/drawing/2014/main" id="{10427B9E-699F-EF44-AEDA-E7EBE5439A3C}"/>
              </a:ext>
            </a:extLst>
          </p:cNvPr>
          <p:cNvSpPr>
            <a:spLocks noGrp="1"/>
          </p:cNvSpPr>
          <p:nvPr>
            <p:ph type="body" sz="quarter" idx="10"/>
          </p:nvPr>
        </p:nvSpPr>
        <p:spPr/>
        <p:txBody>
          <a:bodyPr/>
          <a:lstStyle/>
          <a:p>
            <a:pPr marL="0" indent="0">
              <a:buNone/>
            </a:pPr>
            <a:r>
              <a:rPr lang="en-US" sz="2600" b="1" dirty="0"/>
              <a:t>Pathways</a:t>
            </a:r>
            <a:r>
              <a:rPr lang="en-US" sz="2600" dirty="0"/>
              <a:t>:</a:t>
            </a:r>
          </a:p>
          <a:p>
            <a:r>
              <a:rPr lang="en-US" sz="2600" dirty="0"/>
              <a:t>Breathing in</a:t>
            </a:r>
          </a:p>
          <a:p>
            <a:r>
              <a:rPr lang="en-US" sz="2600" dirty="0"/>
              <a:t>Touch</a:t>
            </a:r>
          </a:p>
          <a:p>
            <a:pPr marL="0" indent="0">
              <a:buNone/>
            </a:pPr>
            <a:endParaRPr lang="en-US" sz="2600" dirty="0"/>
          </a:p>
        </p:txBody>
      </p:sp>
    </p:spTree>
    <p:custDataLst>
      <p:tags r:id="rId1"/>
    </p:custDataLst>
    <p:extLst>
      <p:ext uri="{BB962C8B-B14F-4D97-AF65-F5344CB8AC3E}">
        <p14:creationId xmlns:p14="http://schemas.microsoft.com/office/powerpoint/2010/main" val="89164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A190-086D-AA4A-B3BA-C7718C89CE8E}"/>
              </a:ext>
            </a:extLst>
          </p:cNvPr>
          <p:cNvSpPr>
            <a:spLocks noGrp="1"/>
          </p:cNvSpPr>
          <p:nvPr>
            <p:ph type="title"/>
          </p:nvPr>
        </p:nvSpPr>
        <p:spPr/>
        <p:txBody>
          <a:bodyPr>
            <a:normAutofit fontScale="90000"/>
          </a:bodyPr>
          <a:lstStyle/>
          <a:p>
            <a:r>
              <a:rPr lang="en-US" dirty="0"/>
              <a:t>Dirt and Dust: </a:t>
            </a:r>
            <a:br>
              <a:rPr lang="en-US" dirty="0"/>
            </a:br>
            <a:r>
              <a:rPr lang="en-US" dirty="0"/>
              <a:t>Taking Action</a:t>
            </a:r>
          </a:p>
        </p:txBody>
      </p:sp>
    </p:spTree>
    <p:custDataLst>
      <p:tags r:id="rId1"/>
    </p:custDataLst>
    <p:extLst>
      <p:ext uri="{BB962C8B-B14F-4D97-AF65-F5344CB8AC3E}">
        <p14:creationId xmlns:p14="http://schemas.microsoft.com/office/powerpoint/2010/main" val="42295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05F4-15A7-AC44-B423-16F2757300EE}"/>
              </a:ext>
            </a:extLst>
          </p:cNvPr>
          <p:cNvSpPr>
            <a:spLocks noGrp="1"/>
          </p:cNvSpPr>
          <p:nvPr>
            <p:ph type="title"/>
          </p:nvPr>
        </p:nvSpPr>
        <p:spPr/>
        <p:txBody>
          <a:bodyPr/>
          <a:lstStyle/>
          <a:p>
            <a:r>
              <a:rPr lang="en-US" dirty="0"/>
              <a:t>Devices Reservoir</a:t>
            </a:r>
          </a:p>
        </p:txBody>
      </p:sp>
      <p:sp>
        <p:nvSpPr>
          <p:cNvPr id="3" name="Content Placeholder 2">
            <a:extLst>
              <a:ext uri="{FF2B5EF4-FFF2-40B4-BE49-F238E27FC236}">
                <a16:creationId xmlns:a16="http://schemas.microsoft.com/office/drawing/2014/main" id="{E2A254D0-932E-B54E-8B5E-EDFCEF68A6A2}"/>
              </a:ext>
            </a:extLst>
          </p:cNvPr>
          <p:cNvSpPr>
            <a:spLocks noGrp="1"/>
          </p:cNvSpPr>
          <p:nvPr>
            <p:ph idx="1"/>
          </p:nvPr>
        </p:nvSpPr>
        <p:spPr/>
        <p:txBody>
          <a:bodyPr/>
          <a:lstStyle/>
          <a:p>
            <a:r>
              <a:rPr lang="en-US" sz="2600" dirty="0"/>
              <a:t>Often in contact with multiple surfaces and people</a:t>
            </a:r>
          </a:p>
          <a:p>
            <a:r>
              <a:rPr lang="en-US" sz="2600" dirty="0"/>
              <a:t>Used </a:t>
            </a:r>
            <a:r>
              <a:rPr lang="en-US" sz="2600" b="1" dirty="0"/>
              <a:t>on</a:t>
            </a:r>
            <a:r>
              <a:rPr lang="en-US" sz="2600" dirty="0"/>
              <a:t> a patient’s body (stethoscope, blood pressure cuff)</a:t>
            </a:r>
          </a:p>
          <a:p>
            <a:r>
              <a:rPr lang="en-US" sz="2600" dirty="0"/>
              <a:t>Used </a:t>
            </a:r>
            <a:r>
              <a:rPr lang="en-US" sz="2600" b="1" dirty="0"/>
              <a:t>in</a:t>
            </a:r>
            <a:r>
              <a:rPr lang="en-US" sz="2600" dirty="0"/>
              <a:t> a patient’s body </a:t>
            </a:r>
            <a:br>
              <a:rPr lang="en-US" sz="2600" dirty="0"/>
            </a:br>
            <a:r>
              <a:rPr lang="en-US" sz="2600" dirty="0"/>
              <a:t>(IV needle, endoscope, </a:t>
            </a:r>
            <a:br>
              <a:rPr lang="en-US" sz="2600" dirty="0"/>
            </a:br>
            <a:r>
              <a:rPr lang="en-US" sz="2600" dirty="0"/>
              <a:t>artificial hip)</a:t>
            </a:r>
          </a:p>
        </p:txBody>
      </p:sp>
      <p:sp>
        <p:nvSpPr>
          <p:cNvPr id="4" name="Text Placeholder 3">
            <a:extLst>
              <a:ext uri="{FF2B5EF4-FFF2-40B4-BE49-F238E27FC236}">
                <a16:creationId xmlns:a16="http://schemas.microsoft.com/office/drawing/2014/main" id="{9BB730B6-D0D3-0C40-A52A-0DFBBD751529}"/>
              </a:ext>
            </a:extLst>
          </p:cNvPr>
          <p:cNvSpPr>
            <a:spLocks noGrp="1"/>
          </p:cNvSpPr>
          <p:nvPr>
            <p:ph type="body" sz="quarter" idx="10"/>
          </p:nvPr>
        </p:nvSpPr>
        <p:spPr>
          <a:xfrm>
            <a:off x="7208520" y="2120425"/>
            <a:ext cx="3116580" cy="2823897"/>
          </a:xfrm>
        </p:spPr>
        <p:txBody>
          <a:bodyPr/>
          <a:lstStyle/>
          <a:p>
            <a:pPr marL="0" indent="0">
              <a:buNone/>
            </a:pPr>
            <a:r>
              <a:rPr lang="en-US" sz="2600" b="1" dirty="0"/>
              <a:t>Pathways</a:t>
            </a:r>
            <a:r>
              <a:rPr lang="en-US" sz="2600" dirty="0"/>
              <a:t>:</a:t>
            </a:r>
          </a:p>
          <a:p>
            <a:r>
              <a:rPr lang="en-US" sz="2600" dirty="0"/>
              <a:t>Breaking </a:t>
            </a:r>
            <a:br>
              <a:rPr lang="en-US" sz="2600" dirty="0"/>
            </a:br>
            <a:r>
              <a:rPr lang="en-US" sz="2600" dirty="0"/>
              <a:t>down or bypassing the body’s defenses</a:t>
            </a:r>
          </a:p>
          <a:p>
            <a:r>
              <a:rPr lang="en-US" sz="2600" dirty="0"/>
              <a:t>Touch </a:t>
            </a:r>
          </a:p>
          <a:p>
            <a:pPr marL="0" indent="0">
              <a:buNone/>
            </a:pPr>
            <a:endParaRPr lang="en-US" sz="2600" dirty="0"/>
          </a:p>
        </p:txBody>
      </p:sp>
    </p:spTree>
    <p:custDataLst>
      <p:tags r:id="rId1"/>
    </p:custDataLst>
    <p:extLst>
      <p:ext uri="{BB962C8B-B14F-4D97-AF65-F5344CB8AC3E}">
        <p14:creationId xmlns:p14="http://schemas.microsoft.com/office/powerpoint/2010/main" val="120744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1E61-ECD3-DE40-B82B-2B8D67282DCE}"/>
              </a:ext>
            </a:extLst>
          </p:cNvPr>
          <p:cNvSpPr>
            <a:spLocks noGrp="1"/>
          </p:cNvSpPr>
          <p:nvPr>
            <p:ph type="title"/>
          </p:nvPr>
        </p:nvSpPr>
        <p:spPr/>
        <p:txBody>
          <a:bodyPr>
            <a:normAutofit fontScale="90000"/>
          </a:bodyPr>
          <a:lstStyle/>
          <a:p>
            <a:r>
              <a:rPr lang="en-US" dirty="0"/>
              <a:t>Devices: </a:t>
            </a:r>
            <a:br>
              <a:rPr lang="en-US" dirty="0"/>
            </a:br>
            <a:r>
              <a:rPr lang="en-US" dirty="0"/>
              <a:t>Taking Action</a:t>
            </a:r>
          </a:p>
        </p:txBody>
      </p:sp>
    </p:spTree>
    <p:custDataLst>
      <p:tags r:id="rId1"/>
    </p:custDataLst>
    <p:extLst>
      <p:ext uri="{BB962C8B-B14F-4D97-AF65-F5344CB8AC3E}">
        <p14:creationId xmlns:p14="http://schemas.microsoft.com/office/powerpoint/2010/main" val="76237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986129"/>
            <a:ext cx="9925050" cy="928688"/>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724297"/>
            <a:ext cx="1057214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n-US" sz="2000" dirty="0"/>
              <a:t>”Reservoirs” are the places on and in our bodies and in the environment where germs live. Germs frequently spread between and among these reservoirs.</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Four reservoirs in the healthcare environment that are important for infection control are water and wet surfaces; dry surfaces; dirt and dust; and devices.</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Understanding where germs live helps us recognize where there is risk for them to be spread and why infection control actions work to stop them from spreading and making people sick.</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dirty="0"/>
              <a:t>Agenda</a:t>
            </a:r>
          </a:p>
        </p:txBody>
      </p:sp>
      <p:sp>
        <p:nvSpPr>
          <p:cNvPr id="5" name="Rectangle: Rounded Corners 4">
            <a:extLst>
              <a:ext uri="{FF2B5EF4-FFF2-40B4-BE49-F238E27FC236}">
                <a16:creationId xmlns:a16="http://schemas.microsoft.com/office/drawing/2014/main" id="{62BA4BD1-40BE-43CD-89D0-46546C9AC681}"/>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324D47C-45CC-4E73-B4DC-3FB0E67EB37D}"/>
              </a:ext>
            </a:extLst>
          </p:cNvPr>
          <p:cNvSpPr txBox="1"/>
          <p:nvPr/>
        </p:nvSpPr>
        <p:spPr>
          <a:xfrm>
            <a:off x="1199954" y="816374"/>
            <a:ext cx="1361232" cy="246221"/>
          </a:xfrm>
          <a:prstGeom prst="rect">
            <a:avLst/>
          </a:prstGeom>
          <a:noFill/>
        </p:spPr>
        <p:txBody>
          <a:bodyPr wrap="square" rtlCol="0">
            <a:spAutoFit/>
          </a:bodyPr>
          <a:lstStyle/>
          <a:p>
            <a:pPr algn="ctr"/>
            <a:r>
              <a:rPr lang="en-US" sz="1000" b="1" spc="50" dirty="0">
                <a:solidFill>
                  <a:schemeClr val="bg1"/>
                </a:solidFill>
                <a:latin typeface="Century Gothic" panose="020B0502020202020204" pitchFamily="34" charset="0"/>
                <a:cs typeface="Poppins Medium" panose="00000600000000000000" pitchFamily="2" charset="0"/>
              </a:rPr>
              <a:t>Welcome</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r>
              <a:rPr lang="en-US" dirty="0"/>
              <a:t>Welcome and Introductions</a:t>
            </a:r>
          </a:p>
          <a:p>
            <a:r>
              <a:rPr lang="en-US" dirty="0"/>
              <a:t>Four Healthcare Environment Reservoirs</a:t>
            </a:r>
          </a:p>
          <a:p>
            <a:r>
              <a:rPr lang="en-US" dirty="0"/>
              <a:t>Discussion</a:t>
            </a:r>
          </a:p>
          <a:p>
            <a:r>
              <a:rPr lang="en-US" dirty="0"/>
              <a:t>Bringing It Together</a:t>
            </a:r>
          </a:p>
          <a:p>
            <a:r>
              <a:rPr lang="en-US" dirty="0"/>
              <a:t>Conclusion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pPr marL="0" indent="0">
              <a:buNone/>
            </a:pPr>
            <a:r>
              <a:rPr lang="en-US" sz="1800" dirty="0"/>
              <a:t>Project Firstline on CDC.gov: </a:t>
            </a:r>
          </a:p>
          <a:p>
            <a:pPr marL="0" indent="0">
              <a:spcBef>
                <a:spcPts val="0"/>
              </a:spcBef>
              <a:buNone/>
            </a:pPr>
            <a:r>
              <a:rPr lang="en-US" sz="1800" dirty="0">
                <a:hlinkClick r:id="rId5"/>
              </a:rPr>
              <a:t>https://www.cdc.gov/infection control/projectfirstline/index.html</a:t>
            </a:r>
            <a:endParaRPr lang="en-US" sz="1800" dirty="0"/>
          </a:p>
          <a:p>
            <a:pPr marL="0" indent="0">
              <a:buNone/>
            </a:pPr>
            <a:r>
              <a:rPr lang="en-US" sz="1800" dirty="0"/>
              <a:t>CDC’s Project Firstline on Facebook:</a:t>
            </a:r>
          </a:p>
          <a:p>
            <a:pPr marL="0" indent="0">
              <a:spcBef>
                <a:spcPts val="0"/>
              </a:spcBef>
              <a:buNone/>
            </a:pPr>
            <a:r>
              <a:rPr lang="en-US" sz="1800" dirty="0">
                <a:hlinkClick r:id="rId6"/>
              </a:rPr>
              <a:t>https://www.facebook.com/CDCProjectFirstline</a:t>
            </a:r>
            <a:r>
              <a:rPr lang="en-US" sz="1800" dirty="0"/>
              <a:t> </a:t>
            </a:r>
          </a:p>
          <a:p>
            <a:pPr marL="0" indent="0">
              <a:buNone/>
            </a:pPr>
            <a:r>
              <a:rPr lang="en-US" sz="1800" dirty="0"/>
              <a:t>CDC’s Project Firstline on Twitter:</a:t>
            </a:r>
          </a:p>
          <a:p>
            <a:pPr marL="0" indent="0">
              <a:spcBef>
                <a:spcPts val="0"/>
              </a:spcBef>
              <a:buNone/>
            </a:pPr>
            <a:r>
              <a:rPr lang="en-US" sz="1800" dirty="0">
                <a:hlinkClick r:id="rId7"/>
              </a:rPr>
              <a:t>https://twitter.com/CDC_Firstline</a:t>
            </a:r>
            <a:endParaRPr lang="en-US" sz="1800" dirty="0"/>
          </a:p>
          <a:p>
            <a:pPr marL="0" indent="0">
              <a:buNone/>
            </a:pPr>
            <a:r>
              <a:rPr lang="en-US" sz="1800" dirty="0"/>
              <a:t>Project Firstline </a:t>
            </a:r>
            <a:r>
              <a:rPr lang="en-US" sz="1800" i="1" dirty="0"/>
              <a:t>Inside Infection Control </a:t>
            </a:r>
            <a:r>
              <a:rPr lang="en-US" sz="1800" dirty="0"/>
              <a:t>on YouTube:</a:t>
            </a:r>
          </a:p>
          <a:p>
            <a:pPr marL="0" indent="0">
              <a:spcBef>
                <a:spcPts val="0"/>
              </a:spcBef>
              <a:buNone/>
            </a:pPr>
            <a:r>
              <a:rPr lang="en-US" sz="1800" dirty="0">
                <a:hlinkClick r:id="rId8"/>
              </a:rPr>
              <a:t>https://www.youtube.com/playlist?list=PLvrp9iOILTQZQGtDnSDGViKDdRtIc13VX</a:t>
            </a:r>
            <a:r>
              <a:rPr lang="en-US" sz="1800" dirty="0"/>
              <a:t> </a:t>
            </a:r>
          </a:p>
          <a:p>
            <a:pPr marL="0" indent="0">
              <a:buNone/>
            </a:pPr>
            <a:r>
              <a:rPr lang="en-US" sz="1800" dirty="0"/>
              <a:t>To sign up for Project Firstline e-mails, click here: </a:t>
            </a:r>
            <a:r>
              <a:rPr lang="en-US" sz="1800" dirty="0">
                <a:hlinkClick r:id="rId9"/>
              </a:rPr>
              <a:t>https://tools.cdc.gov/campaignproxyservice/subscriptions.aspx?topic_id=USCDC_2104</a:t>
            </a:r>
            <a:r>
              <a:rPr lang="en-US" sz="1800" dirty="0"/>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r>
              <a:rPr lang="en-US" sz="1800" dirty="0"/>
              <a:t>Project Firstline feedback form: </a:t>
            </a:r>
            <a:r>
              <a:rPr lang="en-US" sz="1800" dirty="0">
                <a:hlinkClick r:id="rId10"/>
              </a:rPr>
              <a:t>https://www.cdc.gov/infectioncontrol/pdf/projectfirstline/TTK-ParticipantFeedback-508.pdf</a:t>
            </a:r>
            <a:r>
              <a:rPr lang="en-US" sz="1800" dirty="0"/>
              <a:t> </a:t>
            </a:r>
            <a:endParaRPr lang="en-US" sz="1800" dirty="0">
              <a:highlight>
                <a:srgbClr val="FFFF00"/>
              </a:highlight>
            </a:endParaRPr>
          </a:p>
          <a:p>
            <a:r>
              <a:rPr lang="en-US" sz="1800" dirty="0">
                <a:highlight>
                  <a:srgbClr val="FFFF00"/>
                </a:highlight>
              </a:rPr>
              <a:t>Placeholder for partners to add their own links</a:t>
            </a:r>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dirty="0"/>
              <a:t>Four Healthcare </a:t>
            </a:r>
            <a:br>
              <a:rPr lang="en-US" dirty="0"/>
            </a:br>
            <a:r>
              <a:rPr lang="en-US" dirty="0"/>
              <a:t>Environment Reservoirs</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C6CA-9EBE-EA4A-A757-F7C729850F95}"/>
              </a:ext>
            </a:extLst>
          </p:cNvPr>
          <p:cNvSpPr>
            <a:spLocks noGrp="1"/>
          </p:cNvSpPr>
          <p:nvPr>
            <p:ph type="title"/>
          </p:nvPr>
        </p:nvSpPr>
        <p:spPr>
          <a:xfrm>
            <a:off x="838200" y="415143"/>
            <a:ext cx="10515600" cy="702457"/>
          </a:xfrm>
        </p:spPr>
        <p:txBody>
          <a:bodyPr/>
          <a:lstStyle/>
          <a:p>
            <a:r>
              <a:rPr lang="en-US" dirty="0"/>
              <a:t>Reservoirs in the Healthcare Environment</a:t>
            </a:r>
          </a:p>
        </p:txBody>
      </p:sp>
      <p:sp>
        <p:nvSpPr>
          <p:cNvPr id="7" name="Rounded Rectangle 6">
            <a:extLst>
              <a:ext uri="{FF2B5EF4-FFF2-40B4-BE49-F238E27FC236}">
                <a16:creationId xmlns:a16="http://schemas.microsoft.com/office/drawing/2014/main" id="{937327FF-3078-EA4F-A412-71CED7F9DB93}"/>
              </a:ext>
              <a:ext uri="{C183D7F6-B498-43B3-948B-1728B52AA6E4}">
                <adec:decorative xmlns:adec="http://schemas.microsoft.com/office/drawing/2017/decorative" val="0"/>
              </a:ext>
            </a:extLst>
          </p:cNvPr>
          <p:cNvSpPr/>
          <p:nvPr/>
        </p:nvSpPr>
        <p:spPr>
          <a:xfrm>
            <a:off x="511956" y="1095986"/>
            <a:ext cx="2795552" cy="4571035"/>
          </a:xfrm>
          <a:prstGeom prst="roundRect">
            <a:avLst>
              <a:gd name="adj" fmla="val 9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spc="50" dirty="0">
                <a:solidFill>
                  <a:schemeClr val="bg1"/>
                </a:solidFill>
                <a:latin typeface="Century Gothic" panose="020B0502020202020204" pitchFamily="34" charset="0"/>
                <a:cs typeface="Poppins Medium" panose="00000600000000000000" pitchFamily="2" charset="0"/>
              </a:rPr>
              <a:t>Water and </a:t>
            </a:r>
          </a:p>
          <a:p>
            <a:pPr algn="ctr"/>
            <a:r>
              <a:rPr lang="en-US" sz="1600" b="1" spc="50" dirty="0">
                <a:solidFill>
                  <a:schemeClr val="bg1"/>
                </a:solidFill>
                <a:latin typeface="Century Gothic" panose="020B0502020202020204" pitchFamily="34" charset="0"/>
                <a:cs typeface="Poppins Medium" panose="00000600000000000000" pitchFamily="2" charset="0"/>
              </a:rPr>
              <a:t>Wet Surfaces</a:t>
            </a:r>
          </a:p>
          <a:p>
            <a:pPr algn="ctr"/>
            <a:endParaRPr lang="en-US" sz="1100" b="1" spc="50" dirty="0">
              <a:solidFill>
                <a:schemeClr val="bg1"/>
              </a:solidFill>
              <a:latin typeface="Century Gothic" panose="020B0502020202020204" pitchFamily="34" charset="0"/>
              <a:cs typeface="Poppins Medium" panose="00000600000000000000" pitchFamily="2" charset="0"/>
            </a:endParaRPr>
          </a:p>
          <a:p>
            <a:pPr algn="ctr"/>
            <a:r>
              <a:rPr lang="en-US" sz="1100" spc="50" dirty="0">
                <a:solidFill>
                  <a:schemeClr val="bg1"/>
                </a:solidFill>
                <a:latin typeface="Century Gothic" panose="020B0502020202020204" pitchFamily="34" charset="0"/>
                <a:cs typeface="Poppins Medium" panose="00000600000000000000" pitchFamily="2" charset="0"/>
              </a:rPr>
              <a:t>Sinks and faucets</a:t>
            </a:r>
          </a:p>
          <a:p>
            <a:pPr algn="ctr"/>
            <a:r>
              <a:rPr lang="en-US" sz="1100" spc="50" dirty="0">
                <a:solidFill>
                  <a:schemeClr val="bg1"/>
                </a:solidFill>
                <a:latin typeface="Century Gothic" panose="020B0502020202020204" pitchFamily="34" charset="0"/>
                <a:cs typeface="Poppins Medium" panose="00000600000000000000" pitchFamily="2" charset="0"/>
              </a:rPr>
              <a:t>Drains</a:t>
            </a:r>
          </a:p>
          <a:p>
            <a:pPr algn="ctr"/>
            <a:r>
              <a:rPr lang="en-US" sz="1100" spc="50" dirty="0">
                <a:solidFill>
                  <a:schemeClr val="bg1"/>
                </a:solidFill>
                <a:latin typeface="Century Gothic" panose="020B0502020202020204" pitchFamily="34" charset="0"/>
                <a:cs typeface="Poppins Medium" panose="00000600000000000000" pitchFamily="2" charset="0"/>
              </a:rPr>
              <a:t>Ice machines</a:t>
            </a:r>
          </a:p>
          <a:p>
            <a:pPr algn="ctr"/>
            <a:r>
              <a:rPr lang="en-US" sz="1100" spc="50" dirty="0">
                <a:solidFill>
                  <a:schemeClr val="bg1"/>
                </a:solidFill>
                <a:latin typeface="Century Gothic" panose="020B0502020202020204" pitchFamily="34" charset="0"/>
                <a:cs typeface="Poppins Medium" panose="00000600000000000000" pitchFamily="2" charset="0"/>
              </a:rPr>
              <a:t>Therapy pools</a:t>
            </a:r>
          </a:p>
        </p:txBody>
      </p:sp>
      <p:sp>
        <p:nvSpPr>
          <p:cNvPr id="8" name="Rounded Rectangle 7">
            <a:extLst>
              <a:ext uri="{FF2B5EF4-FFF2-40B4-BE49-F238E27FC236}">
                <a16:creationId xmlns:a16="http://schemas.microsoft.com/office/drawing/2014/main" id="{71811F63-57DC-C34D-8260-FF4ADFA3E0D1}"/>
              </a:ext>
              <a:ext uri="{C183D7F6-B498-43B3-948B-1728B52AA6E4}">
                <adec:decorative xmlns:adec="http://schemas.microsoft.com/office/drawing/2017/decorative" val="0"/>
              </a:ext>
            </a:extLst>
          </p:cNvPr>
          <p:cNvSpPr/>
          <p:nvPr/>
        </p:nvSpPr>
        <p:spPr>
          <a:xfrm>
            <a:off x="3402048" y="1095986"/>
            <a:ext cx="2795552" cy="4571035"/>
          </a:xfrm>
          <a:prstGeom prst="roundRect">
            <a:avLst>
              <a:gd name="adj" fmla="val 9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spc="50" dirty="0">
                <a:solidFill>
                  <a:schemeClr val="bg1"/>
                </a:solidFill>
                <a:latin typeface="Century Gothic" panose="020B0502020202020204" pitchFamily="34" charset="0"/>
                <a:cs typeface="Poppins Medium" panose="00000600000000000000" pitchFamily="2" charset="0"/>
              </a:rPr>
              <a:t>Dry Surfaces</a:t>
            </a:r>
          </a:p>
          <a:p>
            <a:pPr algn="ctr"/>
            <a:endParaRPr lang="en-US" sz="1100" b="1" spc="50" dirty="0">
              <a:solidFill>
                <a:schemeClr val="bg1"/>
              </a:solidFill>
              <a:latin typeface="Century Gothic" panose="020B0502020202020204" pitchFamily="34" charset="0"/>
              <a:cs typeface="Poppins Medium" panose="00000600000000000000" pitchFamily="2" charset="0"/>
            </a:endParaRPr>
          </a:p>
          <a:p>
            <a:pPr algn="ctr"/>
            <a:r>
              <a:rPr lang="en-US" sz="1100" spc="50" dirty="0">
                <a:solidFill>
                  <a:schemeClr val="bg1"/>
                </a:solidFill>
                <a:latin typeface="Century Gothic" panose="020B0502020202020204" pitchFamily="34" charset="0"/>
                <a:cs typeface="Poppins Medium" panose="00000600000000000000" pitchFamily="2" charset="0"/>
              </a:rPr>
              <a:t>Bed rails</a:t>
            </a:r>
          </a:p>
          <a:p>
            <a:pPr algn="ctr"/>
            <a:r>
              <a:rPr lang="en-US" sz="1100" spc="50" dirty="0">
                <a:solidFill>
                  <a:schemeClr val="bg1"/>
                </a:solidFill>
                <a:latin typeface="Century Gothic" panose="020B0502020202020204" pitchFamily="34" charset="0"/>
                <a:cs typeface="Poppins Medium" panose="00000600000000000000" pitchFamily="2" charset="0"/>
              </a:rPr>
              <a:t>Door handles </a:t>
            </a:r>
          </a:p>
          <a:p>
            <a:pPr algn="ctr"/>
            <a:r>
              <a:rPr lang="en-US" sz="1100" spc="50" dirty="0">
                <a:solidFill>
                  <a:schemeClr val="bg1"/>
                </a:solidFill>
                <a:latin typeface="Century Gothic" panose="020B0502020202020204" pitchFamily="34" charset="0"/>
                <a:cs typeface="Poppins Medium" panose="00000600000000000000" pitchFamily="2" charset="0"/>
              </a:rPr>
              <a:t>Countertops</a:t>
            </a:r>
          </a:p>
          <a:p>
            <a:pPr algn="ctr"/>
            <a:r>
              <a:rPr lang="en-US" sz="1100" spc="50" dirty="0">
                <a:solidFill>
                  <a:schemeClr val="bg1"/>
                </a:solidFill>
                <a:latin typeface="Century Gothic" panose="020B0502020202020204" pitchFamily="34" charset="0"/>
                <a:cs typeface="Poppins Medium" panose="00000600000000000000" pitchFamily="2" charset="0"/>
              </a:rPr>
              <a:t>Bed curtains</a:t>
            </a:r>
          </a:p>
          <a:p>
            <a:pPr algn="ctr"/>
            <a:endParaRPr lang="en-US" sz="1100" spc="50" dirty="0">
              <a:solidFill>
                <a:schemeClr val="bg1"/>
              </a:solidFill>
              <a:latin typeface="Century Gothic" panose="020B0502020202020204" pitchFamily="34" charset="0"/>
              <a:cs typeface="Poppins Medium" panose="00000600000000000000" pitchFamily="2" charset="0"/>
            </a:endParaRPr>
          </a:p>
        </p:txBody>
      </p:sp>
      <p:sp>
        <p:nvSpPr>
          <p:cNvPr id="9" name="Rounded Rectangle 8">
            <a:extLst>
              <a:ext uri="{FF2B5EF4-FFF2-40B4-BE49-F238E27FC236}">
                <a16:creationId xmlns:a16="http://schemas.microsoft.com/office/drawing/2014/main" id="{AFD4E9CB-1713-B04B-A4A4-E59583B4EF9C}"/>
              </a:ext>
              <a:ext uri="{C183D7F6-B498-43B3-948B-1728B52AA6E4}">
                <adec:decorative xmlns:adec="http://schemas.microsoft.com/office/drawing/2017/decorative" val="0"/>
              </a:ext>
            </a:extLst>
          </p:cNvPr>
          <p:cNvSpPr/>
          <p:nvPr/>
        </p:nvSpPr>
        <p:spPr>
          <a:xfrm>
            <a:off x="6292140" y="1095986"/>
            <a:ext cx="2795552" cy="4571035"/>
          </a:xfrm>
          <a:prstGeom prst="roundRect">
            <a:avLst>
              <a:gd name="adj" fmla="val 8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spc="50" dirty="0">
                <a:solidFill>
                  <a:schemeClr val="bg1"/>
                </a:solidFill>
                <a:latin typeface="Century Gothic" panose="020B0502020202020204" pitchFamily="34" charset="0"/>
                <a:cs typeface="Poppins Medium" panose="00000600000000000000" pitchFamily="2" charset="0"/>
              </a:rPr>
              <a:t>Dirt and Dust</a:t>
            </a:r>
          </a:p>
          <a:p>
            <a:pPr algn="ctr"/>
            <a:endParaRPr lang="en-US" sz="1100" b="1" spc="50" dirty="0">
              <a:solidFill>
                <a:schemeClr val="bg1"/>
              </a:solidFill>
              <a:latin typeface="Century Gothic" panose="020B0502020202020204" pitchFamily="34" charset="0"/>
              <a:cs typeface="Poppins Medium" panose="00000600000000000000" pitchFamily="2" charset="0"/>
            </a:endParaRPr>
          </a:p>
          <a:p>
            <a:pPr algn="ctr"/>
            <a:r>
              <a:rPr lang="en-US" sz="1100" spc="50" dirty="0">
                <a:solidFill>
                  <a:schemeClr val="bg1"/>
                </a:solidFill>
                <a:latin typeface="Century Gothic" panose="020B0502020202020204" pitchFamily="34" charset="0"/>
                <a:cs typeface="Poppins Medium" panose="00000600000000000000" pitchFamily="2" charset="0"/>
              </a:rPr>
              <a:t>Construction</a:t>
            </a:r>
          </a:p>
          <a:p>
            <a:pPr algn="ctr"/>
            <a:r>
              <a:rPr lang="en-US" sz="1100" spc="50" dirty="0">
                <a:solidFill>
                  <a:schemeClr val="bg1"/>
                </a:solidFill>
                <a:latin typeface="Century Gothic" panose="020B0502020202020204" pitchFamily="34" charset="0"/>
                <a:cs typeface="Poppins Medium" panose="00000600000000000000" pitchFamily="2" charset="0"/>
              </a:rPr>
              <a:t>Maintenance</a:t>
            </a:r>
          </a:p>
          <a:p>
            <a:pPr algn="ctr"/>
            <a:r>
              <a:rPr lang="en-US" sz="1100" spc="50" dirty="0">
                <a:solidFill>
                  <a:schemeClr val="bg1"/>
                </a:solidFill>
                <a:latin typeface="Century Gothic" panose="020B0502020202020204" pitchFamily="34" charset="0"/>
                <a:cs typeface="Poppins Medium" panose="00000600000000000000" pitchFamily="2" charset="0"/>
              </a:rPr>
              <a:t>Repair</a:t>
            </a:r>
          </a:p>
          <a:p>
            <a:pPr algn="ctr"/>
            <a:r>
              <a:rPr lang="en-US" sz="1100" spc="50" dirty="0">
                <a:solidFill>
                  <a:schemeClr val="bg1"/>
                </a:solidFill>
                <a:latin typeface="Century Gothic" panose="020B0502020202020204" pitchFamily="34" charset="0"/>
                <a:cs typeface="Poppins Medium" panose="00000600000000000000" pitchFamily="2" charset="0"/>
              </a:rPr>
              <a:t>Renovation</a:t>
            </a:r>
          </a:p>
        </p:txBody>
      </p:sp>
      <p:sp>
        <p:nvSpPr>
          <p:cNvPr id="11" name="Rounded Rectangle 10">
            <a:extLst>
              <a:ext uri="{FF2B5EF4-FFF2-40B4-BE49-F238E27FC236}">
                <a16:creationId xmlns:a16="http://schemas.microsoft.com/office/drawing/2014/main" id="{423B2899-E459-9941-8270-A7476B14AD68}"/>
              </a:ext>
            </a:extLst>
          </p:cNvPr>
          <p:cNvSpPr/>
          <p:nvPr/>
        </p:nvSpPr>
        <p:spPr>
          <a:xfrm>
            <a:off x="9182232" y="1095986"/>
            <a:ext cx="2795552" cy="4571035"/>
          </a:xfrm>
          <a:prstGeom prst="roundRect">
            <a:avLst>
              <a:gd name="adj" fmla="val 76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spc="50" dirty="0">
                <a:solidFill>
                  <a:schemeClr val="bg1"/>
                </a:solidFill>
                <a:latin typeface="Century Gothic" panose="020B0502020202020204" pitchFamily="34" charset="0"/>
                <a:cs typeface="Poppins Medium" panose="00000600000000000000" pitchFamily="2" charset="0"/>
              </a:rPr>
              <a:t>Devices</a:t>
            </a:r>
          </a:p>
          <a:p>
            <a:pPr algn="ctr"/>
            <a:endParaRPr lang="en-US" sz="1100" b="1" spc="50" dirty="0">
              <a:solidFill>
                <a:schemeClr val="bg1"/>
              </a:solidFill>
              <a:latin typeface="Century Gothic" panose="020B0502020202020204" pitchFamily="34" charset="0"/>
              <a:cs typeface="Poppins Medium" panose="00000600000000000000" pitchFamily="2" charset="0"/>
            </a:endParaRPr>
          </a:p>
          <a:p>
            <a:pPr algn="ctr"/>
            <a:r>
              <a:rPr lang="en-US" sz="1100" spc="50" dirty="0">
                <a:solidFill>
                  <a:schemeClr val="bg1"/>
                </a:solidFill>
                <a:latin typeface="Century Gothic" panose="020B0502020202020204" pitchFamily="34" charset="0"/>
                <a:cs typeface="Poppins Medium" panose="00000600000000000000" pitchFamily="2" charset="0"/>
              </a:rPr>
              <a:t>Stethoscope</a:t>
            </a:r>
          </a:p>
          <a:p>
            <a:pPr algn="ctr"/>
            <a:r>
              <a:rPr lang="en-US" sz="1100" spc="50" dirty="0">
                <a:solidFill>
                  <a:schemeClr val="bg1"/>
                </a:solidFill>
                <a:latin typeface="Century Gothic" panose="020B0502020202020204" pitchFamily="34" charset="0"/>
                <a:cs typeface="Poppins Medium" panose="00000600000000000000" pitchFamily="2" charset="0"/>
              </a:rPr>
              <a:t>Blood pressure cuff </a:t>
            </a:r>
          </a:p>
          <a:p>
            <a:pPr algn="ctr"/>
            <a:r>
              <a:rPr lang="en-US" sz="1100" spc="50" dirty="0">
                <a:solidFill>
                  <a:schemeClr val="bg1"/>
                </a:solidFill>
                <a:latin typeface="Century Gothic" panose="020B0502020202020204" pitchFamily="34" charset="0"/>
                <a:cs typeface="Poppins Medium" panose="00000600000000000000" pitchFamily="2" charset="0"/>
              </a:rPr>
              <a:t>Endoscope</a:t>
            </a:r>
          </a:p>
          <a:p>
            <a:pPr algn="ctr"/>
            <a:r>
              <a:rPr lang="en-US" sz="1100" spc="50" dirty="0">
                <a:solidFill>
                  <a:schemeClr val="bg1"/>
                </a:solidFill>
                <a:latin typeface="Century Gothic" panose="020B0502020202020204" pitchFamily="34" charset="0"/>
                <a:cs typeface="Poppins Medium" panose="00000600000000000000" pitchFamily="2" charset="0"/>
              </a:rPr>
              <a:t>Artificial hip</a:t>
            </a:r>
          </a:p>
        </p:txBody>
      </p:sp>
    </p:spTree>
    <p:custDataLst>
      <p:tags r:id="rId1"/>
    </p:custDataLst>
    <p:extLst>
      <p:ext uri="{BB962C8B-B14F-4D97-AF65-F5344CB8AC3E}">
        <p14:creationId xmlns:p14="http://schemas.microsoft.com/office/powerpoint/2010/main" val="9428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D7E-88D1-A94B-B77C-62E55EE28A8E}"/>
              </a:ext>
            </a:extLst>
          </p:cNvPr>
          <p:cNvSpPr>
            <a:spLocks noGrp="1"/>
          </p:cNvSpPr>
          <p:nvPr>
            <p:ph type="title"/>
          </p:nvPr>
        </p:nvSpPr>
        <p:spPr/>
        <p:txBody>
          <a:bodyPr/>
          <a:lstStyle/>
          <a:p>
            <a:r>
              <a:rPr lang="en-US" dirty="0"/>
              <a:t>Discussion</a:t>
            </a:r>
          </a:p>
        </p:txBody>
      </p:sp>
    </p:spTree>
    <p:custDataLst>
      <p:tags r:id="rId1"/>
    </p:custDataLst>
    <p:extLst>
      <p:ext uri="{BB962C8B-B14F-4D97-AF65-F5344CB8AC3E}">
        <p14:creationId xmlns:p14="http://schemas.microsoft.com/office/powerpoint/2010/main" val="296280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172F-8FE3-714A-9AF1-604DCACECC13}"/>
              </a:ext>
            </a:extLst>
          </p:cNvPr>
          <p:cNvSpPr>
            <a:spLocks noGrp="1"/>
          </p:cNvSpPr>
          <p:nvPr>
            <p:ph type="title"/>
          </p:nvPr>
        </p:nvSpPr>
        <p:spPr/>
        <p:txBody>
          <a:bodyPr>
            <a:normAutofit/>
          </a:bodyPr>
          <a:lstStyle/>
          <a:p>
            <a:r>
              <a:rPr lang="en-US" dirty="0"/>
              <a:t>Question</a:t>
            </a:r>
          </a:p>
        </p:txBody>
      </p:sp>
      <p:sp>
        <p:nvSpPr>
          <p:cNvPr id="13" name="Content Placeholder 2">
            <a:extLst>
              <a:ext uri="{FF2B5EF4-FFF2-40B4-BE49-F238E27FC236}">
                <a16:creationId xmlns:a16="http://schemas.microsoft.com/office/drawing/2014/main" id="{63E5A738-D47E-EB40-81AC-D6D74B4F9F05}"/>
              </a:ext>
            </a:extLst>
          </p:cNvPr>
          <p:cNvSpPr txBox="1">
            <a:spLocks/>
          </p:cNvSpPr>
          <p:nvPr/>
        </p:nvSpPr>
        <p:spPr>
          <a:xfrm>
            <a:off x="1057000"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40"/>
              </a:lnSpc>
              <a:buFont typeface="Arial" panose="020B0604020202020204" pitchFamily="34" charset="0"/>
              <a:buNone/>
            </a:pPr>
            <a:r>
              <a:rPr lang="en-US" sz="1500" b="1" dirty="0">
                <a:solidFill>
                  <a:schemeClr val="tx1"/>
                </a:solidFill>
              </a:rPr>
              <a:t>Water and </a:t>
            </a:r>
          </a:p>
          <a:p>
            <a:pPr marL="0" indent="0" algn="ctr">
              <a:lnSpc>
                <a:spcPts val="1040"/>
              </a:lnSpc>
              <a:buFont typeface="Arial" panose="020B0604020202020204" pitchFamily="34" charset="0"/>
              <a:buNone/>
            </a:pPr>
            <a:r>
              <a:rPr lang="en-US" sz="1500" b="1" dirty="0">
                <a:solidFill>
                  <a:schemeClr val="tx1"/>
                </a:solidFill>
              </a:rPr>
              <a:t>Wet Surfaces</a:t>
            </a:r>
          </a:p>
        </p:txBody>
      </p:sp>
      <p:sp>
        <p:nvSpPr>
          <p:cNvPr id="14" name="Content Placeholder 2">
            <a:extLst>
              <a:ext uri="{FF2B5EF4-FFF2-40B4-BE49-F238E27FC236}">
                <a16:creationId xmlns:a16="http://schemas.microsoft.com/office/drawing/2014/main" id="{173A2B4C-F717-094B-B565-864BAA5CCA19}"/>
              </a:ext>
            </a:extLst>
          </p:cNvPr>
          <p:cNvSpPr txBox="1">
            <a:spLocks/>
          </p:cNvSpPr>
          <p:nvPr/>
        </p:nvSpPr>
        <p:spPr>
          <a:xfrm>
            <a:off x="3652074"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40"/>
              </a:lnSpc>
              <a:buFont typeface="Arial" panose="020B0604020202020204" pitchFamily="34" charset="0"/>
              <a:buNone/>
            </a:pPr>
            <a:r>
              <a:rPr lang="en-US" sz="1500" b="1" dirty="0">
                <a:solidFill>
                  <a:schemeClr val="tx1"/>
                </a:solidFill>
              </a:rPr>
              <a:t>Dry Surfaces</a:t>
            </a:r>
          </a:p>
        </p:txBody>
      </p:sp>
      <p:sp>
        <p:nvSpPr>
          <p:cNvPr id="15" name="Content Placeholder 2">
            <a:extLst>
              <a:ext uri="{FF2B5EF4-FFF2-40B4-BE49-F238E27FC236}">
                <a16:creationId xmlns:a16="http://schemas.microsoft.com/office/drawing/2014/main" id="{EC9FC492-335B-5A4E-A61E-620D6C57EBCC}"/>
              </a:ext>
            </a:extLst>
          </p:cNvPr>
          <p:cNvSpPr txBox="1">
            <a:spLocks/>
          </p:cNvSpPr>
          <p:nvPr/>
        </p:nvSpPr>
        <p:spPr>
          <a:xfrm>
            <a:off x="6378155" y="4759636"/>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40"/>
              </a:lnSpc>
              <a:buFont typeface="Arial" panose="020B0604020202020204" pitchFamily="34" charset="0"/>
              <a:buNone/>
            </a:pPr>
            <a:r>
              <a:rPr lang="en-US" sz="1500" b="1" dirty="0">
                <a:solidFill>
                  <a:schemeClr val="tx1"/>
                </a:solidFill>
              </a:rPr>
              <a:t>Dirt and Dust</a:t>
            </a:r>
          </a:p>
        </p:txBody>
      </p:sp>
      <p:sp>
        <p:nvSpPr>
          <p:cNvPr id="16" name="Content Placeholder 2">
            <a:extLst>
              <a:ext uri="{FF2B5EF4-FFF2-40B4-BE49-F238E27FC236}">
                <a16:creationId xmlns:a16="http://schemas.microsoft.com/office/drawing/2014/main" id="{DC9B58C9-B26B-4F4D-B73D-C7DA1ADD5D30}"/>
              </a:ext>
            </a:extLst>
          </p:cNvPr>
          <p:cNvSpPr txBox="1">
            <a:spLocks/>
          </p:cNvSpPr>
          <p:nvPr/>
        </p:nvSpPr>
        <p:spPr>
          <a:xfrm>
            <a:off x="9038732"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40"/>
              </a:lnSpc>
              <a:buFont typeface="Arial" panose="020B0604020202020204" pitchFamily="34" charset="0"/>
              <a:buNone/>
            </a:pPr>
            <a:r>
              <a:rPr lang="en-US" sz="1500" b="1" dirty="0">
                <a:solidFill>
                  <a:schemeClr val="tx1"/>
                </a:solidFill>
              </a:rPr>
              <a:t>Devices</a:t>
            </a:r>
          </a:p>
        </p:txBody>
      </p:sp>
    </p:spTree>
    <p:custDataLst>
      <p:tags r:id="rId1"/>
    </p:custDataLst>
    <p:extLst>
      <p:ext uri="{BB962C8B-B14F-4D97-AF65-F5344CB8AC3E}">
        <p14:creationId xmlns:p14="http://schemas.microsoft.com/office/powerpoint/2010/main" val="272675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543FB-5848-1041-9495-03CCD514BE0F}"/>
              </a:ext>
            </a:extLst>
          </p:cNvPr>
          <p:cNvSpPr>
            <a:spLocks noGrp="1"/>
          </p:cNvSpPr>
          <p:nvPr>
            <p:ph type="title"/>
          </p:nvPr>
        </p:nvSpPr>
        <p:spPr/>
        <p:txBody>
          <a:bodyPr/>
          <a:lstStyle/>
          <a:p>
            <a:r>
              <a:rPr lang="en-US" dirty="0"/>
              <a:t>Water and Wet Surfaces Reservoir</a:t>
            </a:r>
          </a:p>
        </p:txBody>
      </p:sp>
      <p:sp>
        <p:nvSpPr>
          <p:cNvPr id="7" name="Content Placeholder 6">
            <a:extLst>
              <a:ext uri="{FF2B5EF4-FFF2-40B4-BE49-F238E27FC236}">
                <a16:creationId xmlns:a16="http://schemas.microsoft.com/office/drawing/2014/main" id="{C9C1A033-5A60-E74D-9A71-621E06996475}"/>
              </a:ext>
            </a:extLst>
          </p:cNvPr>
          <p:cNvSpPr>
            <a:spLocks noGrp="1"/>
          </p:cNvSpPr>
          <p:nvPr>
            <p:ph idx="1"/>
          </p:nvPr>
        </p:nvSpPr>
        <p:spPr/>
        <p:txBody>
          <a:bodyPr/>
          <a:lstStyle/>
          <a:p>
            <a:r>
              <a:rPr lang="en-US" sz="2600" dirty="0"/>
              <a:t>Water is used in many ways in healthcare.</a:t>
            </a:r>
          </a:p>
          <a:p>
            <a:r>
              <a:rPr lang="en-US" sz="2600" dirty="0"/>
              <a:t>Tap water is safe to drink, but it is not sterile.</a:t>
            </a:r>
          </a:p>
          <a:p>
            <a:r>
              <a:rPr lang="en-US" sz="2600" dirty="0"/>
              <a:t>Water and wet surfaces can be good places for germs to grow.</a:t>
            </a:r>
          </a:p>
        </p:txBody>
      </p:sp>
      <p:sp>
        <p:nvSpPr>
          <p:cNvPr id="8" name="Text Placeholder 7">
            <a:extLst>
              <a:ext uri="{FF2B5EF4-FFF2-40B4-BE49-F238E27FC236}">
                <a16:creationId xmlns:a16="http://schemas.microsoft.com/office/drawing/2014/main" id="{5ED23A66-5A3D-F149-ABC0-BA1369BC575A}"/>
              </a:ext>
            </a:extLst>
          </p:cNvPr>
          <p:cNvSpPr>
            <a:spLocks noGrp="1"/>
          </p:cNvSpPr>
          <p:nvPr>
            <p:ph type="body" sz="quarter" idx="10"/>
          </p:nvPr>
        </p:nvSpPr>
        <p:spPr/>
        <p:txBody>
          <a:bodyPr/>
          <a:lstStyle/>
          <a:p>
            <a:pPr marL="0" indent="0">
              <a:buNone/>
            </a:pPr>
            <a:r>
              <a:rPr lang="en-US" sz="2600" b="1" dirty="0"/>
              <a:t>Pathways</a:t>
            </a:r>
            <a:r>
              <a:rPr lang="en-US" sz="2600" dirty="0"/>
              <a:t>:</a:t>
            </a:r>
          </a:p>
          <a:p>
            <a:r>
              <a:rPr lang="en-US" sz="2600" dirty="0"/>
              <a:t>Touch</a:t>
            </a:r>
          </a:p>
          <a:p>
            <a:r>
              <a:rPr lang="en-US" sz="2600" dirty="0"/>
              <a:t>Splashes and sprays</a:t>
            </a:r>
          </a:p>
          <a:p>
            <a:r>
              <a:rPr lang="en-US" sz="2600" dirty="0"/>
              <a:t>Breathing in</a:t>
            </a:r>
          </a:p>
        </p:txBody>
      </p:sp>
    </p:spTree>
    <p:custDataLst>
      <p:tags r:id="rId1"/>
    </p:custDataLst>
    <p:extLst>
      <p:ext uri="{BB962C8B-B14F-4D97-AF65-F5344CB8AC3E}">
        <p14:creationId xmlns:p14="http://schemas.microsoft.com/office/powerpoint/2010/main" val="33249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6C4-A952-214B-A033-8D24F0046A76}"/>
              </a:ext>
            </a:extLst>
          </p:cNvPr>
          <p:cNvSpPr>
            <a:spLocks noGrp="1"/>
          </p:cNvSpPr>
          <p:nvPr>
            <p:ph type="title"/>
          </p:nvPr>
        </p:nvSpPr>
        <p:spPr/>
        <p:txBody>
          <a:bodyPr>
            <a:normAutofit fontScale="90000"/>
          </a:bodyPr>
          <a:lstStyle/>
          <a:p>
            <a:r>
              <a:rPr lang="en-US" dirty="0"/>
              <a:t>Water and Wet Surfaces: Taking Action</a:t>
            </a:r>
          </a:p>
        </p:txBody>
      </p:sp>
    </p:spTree>
    <p:custDataLst>
      <p:tags r:id="rId1"/>
    </p:custDataLst>
    <p:extLst>
      <p:ext uri="{BB962C8B-B14F-4D97-AF65-F5344CB8AC3E}">
        <p14:creationId xmlns:p14="http://schemas.microsoft.com/office/powerpoint/2010/main" val="5938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95D6-2C39-C943-8F90-9F4B0F65AACB}"/>
              </a:ext>
            </a:extLst>
          </p:cNvPr>
          <p:cNvSpPr>
            <a:spLocks noGrp="1"/>
          </p:cNvSpPr>
          <p:nvPr>
            <p:ph type="title"/>
          </p:nvPr>
        </p:nvSpPr>
        <p:spPr/>
        <p:txBody>
          <a:bodyPr/>
          <a:lstStyle/>
          <a:p>
            <a:r>
              <a:rPr lang="en-US" dirty="0"/>
              <a:t>Dry Surfaces Reservoir</a:t>
            </a:r>
          </a:p>
        </p:txBody>
      </p:sp>
      <p:sp>
        <p:nvSpPr>
          <p:cNvPr id="3" name="Content Placeholder 2">
            <a:extLst>
              <a:ext uri="{FF2B5EF4-FFF2-40B4-BE49-F238E27FC236}">
                <a16:creationId xmlns:a16="http://schemas.microsoft.com/office/drawing/2014/main" id="{47C0E24F-DF38-0745-9FF5-D68E9005C3B6}"/>
              </a:ext>
            </a:extLst>
          </p:cNvPr>
          <p:cNvSpPr>
            <a:spLocks noGrp="1"/>
          </p:cNvSpPr>
          <p:nvPr>
            <p:ph idx="1"/>
          </p:nvPr>
        </p:nvSpPr>
        <p:spPr>
          <a:xfrm>
            <a:off x="1280160" y="2120425"/>
            <a:ext cx="5330190" cy="2823897"/>
          </a:xfrm>
        </p:spPr>
        <p:txBody>
          <a:bodyPr/>
          <a:lstStyle/>
          <a:p>
            <a:r>
              <a:rPr lang="en-US" sz="2600" dirty="0"/>
              <a:t>Germs found on the body, in the air, and in stool can also be found on dry surfaces</a:t>
            </a:r>
          </a:p>
          <a:p>
            <a:r>
              <a:rPr lang="en-US" sz="2600" dirty="0"/>
              <a:t>Includes “high-touch” surfaces: bed rails, door handles, light switches</a:t>
            </a:r>
          </a:p>
        </p:txBody>
      </p:sp>
      <p:sp>
        <p:nvSpPr>
          <p:cNvPr id="4" name="Text Placeholder 3">
            <a:extLst>
              <a:ext uri="{FF2B5EF4-FFF2-40B4-BE49-F238E27FC236}">
                <a16:creationId xmlns:a16="http://schemas.microsoft.com/office/drawing/2014/main" id="{D8CB15DC-04AA-2044-B56D-7ECC77B2E3B1}"/>
              </a:ext>
            </a:extLst>
          </p:cNvPr>
          <p:cNvSpPr>
            <a:spLocks noGrp="1"/>
          </p:cNvSpPr>
          <p:nvPr>
            <p:ph type="body" sz="quarter" idx="10"/>
          </p:nvPr>
        </p:nvSpPr>
        <p:spPr/>
        <p:txBody>
          <a:bodyPr/>
          <a:lstStyle/>
          <a:p>
            <a:pPr marL="0" indent="0">
              <a:buNone/>
            </a:pPr>
            <a:r>
              <a:rPr lang="en-US" sz="2600" b="1" dirty="0"/>
              <a:t>Pathways</a:t>
            </a:r>
            <a:r>
              <a:rPr lang="en-US" sz="2600" dirty="0"/>
              <a:t>:</a:t>
            </a:r>
          </a:p>
          <a:p>
            <a:r>
              <a:rPr lang="en-US" sz="2600" dirty="0"/>
              <a:t>Touch</a:t>
            </a:r>
          </a:p>
          <a:p>
            <a:r>
              <a:rPr lang="en-US" sz="2600" dirty="0"/>
              <a:t>Breaking down or bypassing the body’s defenses</a:t>
            </a:r>
          </a:p>
          <a:p>
            <a:pPr marL="0" indent="0">
              <a:buNone/>
            </a:pPr>
            <a:endParaRPr lang="en-US" sz="2600" dirty="0"/>
          </a:p>
        </p:txBody>
      </p:sp>
    </p:spTree>
    <p:custDataLst>
      <p:tags r:id="rId1"/>
    </p:custDataLst>
    <p:extLst>
      <p:ext uri="{BB962C8B-B14F-4D97-AF65-F5344CB8AC3E}">
        <p14:creationId xmlns:p14="http://schemas.microsoft.com/office/powerpoint/2010/main" val="18723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1" ma:contentTypeDescription="Create a new document." ma:contentTypeScope="" ma:versionID="12b33857bf4808998d8ca9562607503c">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d47c885cf7d0e7184bdbb869ec180197"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0940E3-A55D-480A-9851-C48DC7363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9fb0e-d5f7-4ffd-af93-59119f70d99a"/>
    <ds:schemaRef ds:uri="7cc9c0ec-1620-4e90-9544-c7c878249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392CA-A2F9-47BF-AA9E-433E8A09591E}">
  <ds:schemaRefs>
    <ds:schemaRef ds:uri="http://www.w3.org/XML/1998/namespace"/>
    <ds:schemaRef ds:uri="7cc9c0ec-1620-4e90-9544-c7c8782497d2"/>
    <ds:schemaRef ds:uri="http://purl.org/dc/terms/"/>
    <ds:schemaRef ds:uri="http://schemas.microsoft.com/office/2006/metadata/properties"/>
    <ds:schemaRef ds:uri="5409fb0e-d5f7-4ffd-af93-59119f70d99a"/>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416D5ED-8640-4EC6-BB13-C9712A517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2129</TotalTime>
  <Words>4429</Words>
  <Application>Microsoft Office PowerPoint</Application>
  <PresentationFormat>Widescreen</PresentationFormat>
  <Paragraphs>280</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LT Std 45 Book</vt:lpstr>
      <vt:lpstr>Avenir LT Std 65 Medium</vt:lpstr>
      <vt:lpstr>Calibri</vt:lpstr>
      <vt:lpstr>Century Gothic</vt:lpstr>
      <vt:lpstr>Courier New</vt:lpstr>
      <vt:lpstr>Symbol</vt:lpstr>
      <vt:lpstr>System Font Regular</vt:lpstr>
      <vt:lpstr>Wingdings</vt:lpstr>
      <vt:lpstr>13780_PFL_PPT_template_Avenir_2-26-21_DRAFT</vt:lpstr>
      <vt:lpstr>Healthcare Environment Reservoirs</vt:lpstr>
      <vt:lpstr>Agenda</vt:lpstr>
      <vt:lpstr>Four Healthcare  Environment Reservoirs</vt:lpstr>
      <vt:lpstr>Reservoirs in the Healthcare Environment</vt:lpstr>
      <vt:lpstr>Discussion</vt:lpstr>
      <vt:lpstr>Question</vt:lpstr>
      <vt:lpstr>Water and Wet Surfaces Reservoir</vt:lpstr>
      <vt:lpstr>Water and Wet Surfaces: Taking Action</vt:lpstr>
      <vt:lpstr>Dry Surfaces Reservoir</vt:lpstr>
      <vt:lpstr>Dry Surfaces:  Taking Action</vt:lpstr>
      <vt:lpstr>Dirt and Dust Reservoir</vt:lpstr>
      <vt:lpstr>Dirt and Dust:  Taking Action</vt:lpstr>
      <vt:lpstr>Devices Reservoir</vt:lpstr>
      <vt:lpstr>Devices:  Taking Action</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Environment Reservoirs</dc:title>
  <dc:subject>Germs live many places in healthcare</dc:subject>
  <dc:creator>CDC Project Firstline</dc:creator>
  <cp:keywords>Germs, healthcare, devices, patients, dry surfaces, wet surfaces, reservoir, infection control</cp:keywords>
  <cp:lastModifiedBy>Occoquan, Danny</cp:lastModifiedBy>
  <cp:revision>253</cp:revision>
  <dcterms:created xsi:type="dcterms:W3CDTF">2021-12-16T15:04:03Z</dcterms:created>
  <dcterms:modified xsi:type="dcterms:W3CDTF">2022-02-28T21:22:17Z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ies>
</file>