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9" r:id="rId3"/>
    <p:sldId id="276" r:id="rId4"/>
    <p:sldId id="257" r:id="rId5"/>
    <p:sldId id="258" r:id="rId6"/>
    <p:sldId id="280" r:id="rId7"/>
    <p:sldId id="281" r:id="rId8"/>
    <p:sldId id="282" r:id="rId9"/>
    <p:sldId id="270" r:id="rId10"/>
    <p:sldId id="284" r:id="rId11"/>
    <p:sldId id="285" r:id="rId12"/>
    <p:sldId id="286" r:id="rId13"/>
    <p:sldId id="287" r:id="rId14"/>
    <p:sldId id="288" r:id="rId15"/>
    <p:sldId id="289" r:id="rId16"/>
    <p:sldId id="274" r:id="rId17"/>
    <p:sldId id="271" r:id="rId18"/>
    <p:sldId id="269" r:id="rId19"/>
    <p:sldId id="273" r:id="rId20"/>
    <p:sldId id="283" r:id="rId21"/>
    <p:sldId id="272"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825E68-1BF0-01E6-336D-A5AC3515BC55}" name="Shogren, Julie" initials="SJ" userId="S::jshogren@rti.org::b8ac11d4-25b8-47fb-add8-e9c5ea412aae" providerId="AD"/>
  <p188:author id="{68F7316A-83AE-B7B2-A017-A7CEA47DD36A}" name="Rasmussen Foster, Laura" initials="RFL" userId="S::lrasmussen@rti.org::5ad58509-b95f-4bf5-82b0-3432a84b06de" providerId="AD"/>
  <p188:author id="{4076917F-F701-3904-A764-31C026BB234F}" name="Lambert, Shari" initials="LS" userId="S::sbl@rti.org::62ef8086-de81-4226-b645-762e6e5dfc71" providerId="AD"/>
  <p188:author id="{4651B3ED-E97F-DC54-F2AD-69C4BDAF89AB}" name="Rodriguez, Christina" initials="RC" userId="S::crodriguez@rti.org::2f401fdf-ae03-47d7-866c-72e20eb50d3f" providerId="AD"/>
  <p188:author id="{646F13F0-9777-50D9-7F3D-D8D8D6B98B52}" name="Romero, Veronica (Contractor)" initials="RV(" userId="S::vromero.contractor@rti.org::8cc2934a-0480-4763-9595-e1bb6ddfe42f" providerId="AD"/>
  <p188:author id="{6AF517FE-1A42-E547-5CAE-17E735C8E471}" name="Stadd, Jessie" initials="SJ" userId="S::jstadd@rti.org::44a9573f-fddc-4716-bc25-9dc365c692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smussen Foster, Laura" initials="RFL" lastIdx="7" clrIdx="0">
    <p:extLst>
      <p:ext uri="{19B8F6BF-5375-455C-9EA6-DF929625EA0E}">
        <p15:presenceInfo xmlns:p15="http://schemas.microsoft.com/office/powerpoint/2012/main" userId="S::lrasmussen@rti.org::5ad58509-b95f-4bf5-82b0-3432a84b06de" providerId="AD"/>
      </p:ext>
    </p:extLst>
  </p:cmAuthor>
  <p:cmAuthor id="2" name="Stadd, Jessie" initials="SJ" lastIdx="4" clrIdx="1">
    <p:extLst>
      <p:ext uri="{19B8F6BF-5375-455C-9EA6-DF929625EA0E}">
        <p15:presenceInfo xmlns:p15="http://schemas.microsoft.com/office/powerpoint/2012/main" userId="S::jstadd@rti.org::44a9573f-fddc-4716-bc25-9dc365c6924d" providerId="AD"/>
      </p:ext>
    </p:extLst>
  </p:cmAuthor>
  <p:cmAuthor id="3" name="Lambert, Shari" initials="LS" lastIdx="23" clrIdx="2">
    <p:extLst>
      <p:ext uri="{19B8F6BF-5375-455C-9EA6-DF929625EA0E}">
        <p15:presenceInfo xmlns:p15="http://schemas.microsoft.com/office/powerpoint/2012/main" userId="S::sbl@rti.org::62ef8086-de81-4226-b645-762e6e5dfc71" providerId="AD"/>
      </p:ext>
    </p:extLst>
  </p:cmAuthor>
  <p:cmAuthor id="4" name="Rodriguez, Christina" initials="RC" lastIdx="31" clrIdx="3">
    <p:extLst>
      <p:ext uri="{19B8F6BF-5375-455C-9EA6-DF929625EA0E}">
        <p15:presenceInfo xmlns:p15="http://schemas.microsoft.com/office/powerpoint/2012/main" userId="S::crodriguez@rti.org::2f401fdf-ae03-47d7-866c-72e20eb50d3f" providerId="AD"/>
      </p:ext>
    </p:extLst>
  </p:cmAuthor>
  <p:cmAuthor id="5" name="Shogren, Julie" initials="SJ" lastIdx="6" clrIdx="4">
    <p:extLst>
      <p:ext uri="{19B8F6BF-5375-455C-9EA6-DF929625EA0E}">
        <p15:presenceInfo xmlns:p15="http://schemas.microsoft.com/office/powerpoint/2012/main" userId="S::jshogren@rti.org::b8ac11d4-25b8-47fb-add8-e9c5ea412aae" providerId="AD"/>
      </p:ext>
    </p:extLst>
  </p:cmAuthor>
  <p:cmAuthor id="6" name="Davis, Dilsey" initials="DD" lastIdx="4" clrIdx="5">
    <p:extLst>
      <p:ext uri="{19B8F6BF-5375-455C-9EA6-DF929625EA0E}">
        <p15:presenceInfo xmlns:p15="http://schemas.microsoft.com/office/powerpoint/2012/main" userId="S::dmdavis@rti.org::1e93f9f0-59f1-4a82-bb40-b5dc06590d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4" autoAdjust="0"/>
    <p:restoredTop sz="86420" autoAdjust="0"/>
  </p:normalViewPr>
  <p:slideViewPr>
    <p:cSldViewPr snapToGrid="0">
      <p:cViewPr varScale="1">
        <p:scale>
          <a:sx n="103" d="100"/>
          <a:sy n="103" d="100"/>
        </p:scale>
        <p:origin x="114"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1" d="100"/>
          <a:sy n="61" d="100"/>
        </p:scale>
        <p:origin x="2400"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A6A74D-45D5-46AD-B691-BBBBE49EE5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603C7BD-BD6D-46F3-B66E-839876A100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BA792E-85A3-4593-A2F8-E8FF9171A989}" type="datetimeFigureOut">
              <a:rPr lang="en-US" smtClean="0"/>
              <a:t>2/28/2022</a:t>
            </a:fld>
            <a:endParaRPr lang="en-US" dirty="0"/>
          </a:p>
        </p:txBody>
      </p:sp>
      <p:sp>
        <p:nvSpPr>
          <p:cNvPr id="4" name="Footer Placeholder 3">
            <a:extLst>
              <a:ext uri="{FF2B5EF4-FFF2-40B4-BE49-F238E27FC236}">
                <a16:creationId xmlns:a16="http://schemas.microsoft.com/office/drawing/2014/main" id="{917A0AEE-88BB-4753-8143-83F9798446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4BC29EE-1C91-4C15-896C-D9A2350ED0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C74EC5-1E9D-4B62-B373-60161E8493A1}" type="slidenum">
              <a:rPr lang="en-US" smtClean="0"/>
              <a:t>‹#›</a:t>
            </a:fld>
            <a:endParaRPr lang="en-US" dirty="0"/>
          </a:p>
        </p:txBody>
      </p:sp>
    </p:spTree>
    <p:extLst>
      <p:ext uri="{BB962C8B-B14F-4D97-AF65-F5344CB8AC3E}">
        <p14:creationId xmlns:p14="http://schemas.microsoft.com/office/powerpoint/2010/main" val="3911438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CE1EB-4AC1-4CCA-9E7D-9D67868ABA72}" type="datetimeFigureOut">
              <a:rPr lang="en-US" smtClean="0"/>
              <a:t>2/28/2022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230C-8258-4529-832A-6A8AA1D5C3BA}" type="slidenum">
              <a:rPr lang="en-US" smtClean="0"/>
              <a:t>‹#›</a:t>
            </a:fld>
            <a:endParaRPr lang="en-US" dirty="0"/>
          </a:p>
        </p:txBody>
      </p:sp>
    </p:spTree>
    <p:extLst>
      <p:ext uri="{BB962C8B-B14F-4D97-AF65-F5344CB8AC3E}">
        <p14:creationId xmlns:p14="http://schemas.microsoft.com/office/powerpoint/2010/main" val="238353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DengXian" panose="020B0503020204020204" pitchFamily="2" charset="-122"/>
                <a:cs typeface="Times New Roman" panose="02020603050405020304" pitchFamily="18" charset="0"/>
              </a:rPr>
              <a:t>Facilitator Notes</a:t>
            </a:r>
            <a:r>
              <a:rPr lang="en-US" sz="1800" dirty="0">
                <a:effectLst/>
                <a:latin typeface="Calibri" panose="020F0502020204030204" pitchFamily="34" charset="0"/>
                <a:ea typeface="DengXian" panose="020B0503020204020204" pitchFamily="2" charset="-122"/>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B0503020204020204" pitchFamily="2" charset="-122"/>
                <a:cs typeface="Times New Roman" panose="02020603050405020304" pitchFamily="18" charset="0"/>
              </a:rPr>
              <a:t>Participants log in and get settled.</a:t>
            </a:r>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a:t>
            </a:fld>
            <a:endParaRPr lang="en-US" dirty="0"/>
          </a:p>
        </p:txBody>
      </p:sp>
    </p:spTree>
    <p:extLst>
      <p:ext uri="{BB962C8B-B14F-4D97-AF65-F5344CB8AC3E}">
        <p14:creationId xmlns:p14="http://schemas.microsoft.com/office/powerpoint/2010/main" val="68372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Facilitator Notes: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In the chat, share the link to the word cloud web page that you have created for the GI system, and ask the GI system group to visit the page and add their important facts to the cloud.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While the group enters their responses, screenshare the word cloud page so that everyone can see it populate in real time. If the same item is identified more than once, or if similar points are noted, emphasize their importance.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time permits, you may wish to ask for one or two volunteers from the GI group to share their important fact and why they identified it. You may also wish to invite all participants to share any observations about the word cloud.</a:t>
            </a:r>
          </a:p>
          <a:p>
            <a:pPr marL="0" marR="0" lvl="0" indent="0">
              <a:lnSpc>
                <a:spcPct val="107000"/>
              </a:lnSpc>
              <a:spcBef>
                <a:spcPts val="0"/>
              </a:spcBef>
              <a:spcAft>
                <a:spcPts val="600"/>
              </a:spcAft>
              <a:buFont typeface="Symbol" panose="05050102010706020507" pitchFamily="18" charset="2"/>
              <a:buNone/>
              <a:tabLst>
                <a:tab pos="228600" algn="l"/>
                <a:tab pos="457200" algn="l"/>
              </a:tabLst>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Sample Script:</a:t>
            </a:r>
          </a:p>
          <a:p>
            <a:r>
              <a:rPr lang="en-US" sz="1800" b="0" i="0" u="none" strike="noStrike" baseline="0" dirty="0">
                <a:solidFill>
                  <a:srgbClr val="13609C"/>
                </a:solidFill>
                <a:latin typeface="Avenir LT Std 45 Book"/>
              </a:rPr>
              <a:t>“Now, let’s hear from the people who reviewed the GI system reservoir. If you’re in that group, please click on the link I’ve posted in the chat. When you arrive at the webpage, please type in your important fact about the GI system!” </a:t>
            </a:r>
          </a:p>
          <a:p>
            <a:r>
              <a:rPr lang="en-US" sz="1800" b="0" i="1" u="none" strike="noStrike" baseline="0" dirty="0">
                <a:solidFill>
                  <a:srgbClr val="211D1E"/>
                </a:solidFill>
                <a:latin typeface="Avenir LT Std 45 Book"/>
              </a:rPr>
              <a:t>(Screenshare the word cloud web page. Acknowledge and affirm entries, as appropriate.) </a:t>
            </a:r>
            <a:endParaRPr lang="en-US" sz="1800" b="0" i="0" u="none" strike="noStrike" baseline="0" dirty="0">
              <a:solidFill>
                <a:srgbClr val="211D1E"/>
              </a:solidFill>
              <a:latin typeface="Avenir LT Std 45 Book"/>
            </a:endParaRP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“This is great, thank you! I see several of you identified similar facts. Would anyone from the GI system group care to unmute and share the fact you chose, and why you identified it as important for infection control?” </a:t>
            </a: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10</a:t>
            </a:fld>
            <a:endParaRPr lang="en-US" dirty="0"/>
          </a:p>
        </p:txBody>
      </p:sp>
    </p:spTree>
    <p:extLst>
      <p:ext uri="{BB962C8B-B14F-4D97-AF65-F5344CB8AC3E}">
        <p14:creationId xmlns:p14="http://schemas.microsoft.com/office/powerpoint/2010/main" val="4093466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DengXian" panose="02010600030101010101" pitchFamily="2" charset="-122"/>
                <a:cs typeface="Times New Roman" panose="02020603050405020304" pitchFamily="18" charset="0"/>
              </a:rPr>
              <a:t>Facilitator Notes:</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Stop screensharing the word cloud and </a:t>
            </a:r>
            <a:r>
              <a:rPr lang="en-US" sz="1800" b="1" i="0" u="none" strike="noStrike" baseline="0" dirty="0">
                <a:solidFill>
                  <a:srgbClr val="211D1E"/>
                </a:solidFill>
                <a:latin typeface="Avenir LT Std 45 Book"/>
              </a:rPr>
              <a:t>return to slide 11 </a:t>
            </a:r>
            <a:r>
              <a:rPr lang="en-US" sz="1800" b="0" i="0" u="none" strike="noStrike" baseline="0" dirty="0">
                <a:solidFill>
                  <a:srgbClr val="211D1E"/>
                </a:solidFill>
                <a:latin typeface="Avenir LT Std 45 Book"/>
              </a:rPr>
              <a:t>of the PowerPoint. </a:t>
            </a:r>
          </a:p>
          <a:p>
            <a:pPr marL="285750" indent="-285750">
              <a:buFont typeface="Arial" panose="020B0604020202020204" pitchFamily="34" charset="0"/>
              <a:buChar char="•"/>
            </a:pPr>
            <a:r>
              <a:rPr lang="en-US" sz="1800" b="0" i="0" u="none" strike="noStrike" baseline="0" dirty="0">
                <a:solidFill>
                  <a:srgbClr val="7C4578"/>
                </a:solidFill>
                <a:latin typeface="Wingdings" panose="05000000000000000000" pitchFamily="2" charset="2"/>
              </a:rPr>
              <a:t>N</a:t>
            </a:r>
            <a:r>
              <a:rPr lang="en-US" sz="1800" b="0" i="0" u="none" strike="noStrike" baseline="0" dirty="0">
                <a:solidFill>
                  <a:srgbClr val="211D1E"/>
                </a:solidFill>
                <a:latin typeface="Avenir LT Std 45 Book"/>
              </a:rPr>
              <a:t>ote key points about the GI system reservoir shown on the slide. Point out whether they were identified in the word cloud and reiterate additional points that were included in the word cloud.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Reinforce connections between the GI system reservoir and how germs can spread and cause harm. Invite a volunteer from a different reservoir group to share verbally or in the chat their ideas about why the GI system reservoir is important for infection control.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Time permitting and as appropriate, you may choose to incorporate infection control actions that are relevant to the GI system reservoir into this discussion.</a:t>
            </a:r>
          </a:p>
          <a:p>
            <a:pPr marL="742950" marR="0" lvl="1" indent="-285750">
              <a:lnSpc>
                <a:spcPct val="107000"/>
              </a:lnSpc>
              <a:spcBef>
                <a:spcPts val="0"/>
              </a:spcBef>
              <a:spcAft>
                <a:spcPts val="600"/>
              </a:spcAft>
              <a:buFont typeface="Courier New" panose="02070309020205020404" pitchFamily="49" charset="0"/>
              <a:buChar char="o"/>
              <a:tabLst>
                <a:tab pos="228600" algn="l"/>
                <a:tab pos="457200" algn="l"/>
              </a:tabLst>
            </a:pP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p>
          <a:p>
            <a:r>
              <a:rPr lang="en-US" sz="1800" b="0" i="0" u="none" strike="noStrike" baseline="0" dirty="0">
                <a:solidFill>
                  <a:srgbClr val="13609C"/>
                </a:solidFill>
                <a:latin typeface="Avenir LT Std 45 Book"/>
              </a:rPr>
              <a:t>“Thank you! Germs from the gut travel easily in stool, and they’re often found in the environment, like on surfaces in bathrooms. Touch is a major pathway of spread for these germs because they spread so easily. Bypassing or breaking down the body’s defenses is another way they can be spread, such as through procedures done on the gut, like surgeries that can break through the gut’s normal defenses and spread germs to other parts of the body. It can also happen if gut germs are on someone’s skin and get into their body from a procedure like an IV insertion.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“I’d like to hear from someone who reviewed one of the other reservoirs – based on what we saw in the word cloud and other points of discussion, what stands out for you as important about the GI system for infection control in your profession? Please feel free to unmute yourself!” </a:t>
            </a:r>
          </a:p>
          <a:p>
            <a:r>
              <a:rPr lang="en-US" sz="1800" b="0" i="1" u="none" strike="noStrike" baseline="0" dirty="0">
                <a:solidFill>
                  <a:srgbClr val="211D1E"/>
                </a:solidFill>
                <a:latin typeface="Avenir LT Std 45 Book"/>
              </a:rPr>
              <a:t>(Pause for responses. Acknowledge and affirm as appropriate.)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11</a:t>
            </a:fld>
            <a:endParaRPr lang="en-US" dirty="0"/>
          </a:p>
        </p:txBody>
      </p:sp>
    </p:spTree>
    <p:extLst>
      <p:ext uri="{BB962C8B-B14F-4D97-AF65-F5344CB8AC3E}">
        <p14:creationId xmlns:p14="http://schemas.microsoft.com/office/powerpoint/2010/main" val="1636448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Facilitator Notes:</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In the chat, share the link to the word cloud web page that you have created for the respiratory system reservoir, and ask the respiratory system group to visit the page and add their important facts to the cloud.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While the group enters their responses, screenshare the word cloud page so that everyone can see it populate in real time. If the same item is identified more than once, or if similar points are noted, emphasize their importance.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time permits, you may wish to ask for one or two volunteers from the respiratory system group to share their important fact and why they identified it. You may also wish to invite all participants to share any observations about the word cloud.</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Sample Script:</a:t>
            </a:r>
          </a:p>
          <a:p>
            <a:r>
              <a:rPr lang="en-US" sz="1800" b="0" i="0" u="none" strike="noStrike" baseline="0" dirty="0">
                <a:solidFill>
                  <a:srgbClr val="13609C"/>
                </a:solidFill>
                <a:latin typeface="Avenir LT Std 45 Book"/>
              </a:rPr>
              <a:t>“Now, let’s hear from the people who reviewed the respiratory system reservoir. If you’re in that group, please click on the link I’ve posted in the chat. When you arrive at the web page, please type in your important fact about the respiratory system!” </a:t>
            </a:r>
          </a:p>
          <a:p>
            <a:r>
              <a:rPr lang="en-US" sz="1800" b="0" i="1" u="none" strike="noStrike" baseline="0" dirty="0">
                <a:solidFill>
                  <a:srgbClr val="211D1E"/>
                </a:solidFill>
                <a:latin typeface="Avenir LT Std 45 Book"/>
              </a:rPr>
              <a:t>(Screenshare the word cloud web page. Acknowledge and affirm entries, as appropriate.) </a:t>
            </a:r>
          </a:p>
          <a:p>
            <a:endParaRPr lang="en-US" sz="1800" b="0" i="0" u="none" strike="noStrike" baseline="0" dirty="0">
              <a:solidFill>
                <a:srgbClr val="211D1E"/>
              </a:solidFill>
              <a:latin typeface="Avenir LT Std 45 Book"/>
            </a:endParaRPr>
          </a:p>
          <a:p>
            <a:r>
              <a:rPr lang="en-US" sz="1800" b="0" i="0" u="none" strike="noStrike" baseline="0" dirty="0">
                <a:solidFill>
                  <a:srgbClr val="13609C"/>
                </a:solidFill>
                <a:latin typeface="Avenir LT Std 45 Book"/>
              </a:rPr>
              <a:t>“This is great, thank you! I see several of you identified similar facts. Would anyone from the respiratory system group care to unmute and share the fact you chose, and why you identified it as important for infection control?” </a:t>
            </a: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12</a:t>
            </a:fld>
            <a:endParaRPr lang="en-US" dirty="0"/>
          </a:p>
        </p:txBody>
      </p:sp>
    </p:spTree>
    <p:extLst>
      <p:ext uri="{BB962C8B-B14F-4D97-AF65-F5344CB8AC3E}">
        <p14:creationId xmlns:p14="http://schemas.microsoft.com/office/powerpoint/2010/main" val="4284520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DengXian" panose="02010600030101010101" pitchFamily="2" charset="-122"/>
                <a:cs typeface="Times New Roman" panose="02020603050405020304" pitchFamily="18" charset="0"/>
              </a:rPr>
              <a:t>Facilitator Notes: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Stop screensharing the word cloud and </a:t>
            </a:r>
            <a:r>
              <a:rPr lang="en-US" sz="1800" b="1" i="0" u="none" strike="noStrike" baseline="0" dirty="0">
                <a:solidFill>
                  <a:srgbClr val="211D1E"/>
                </a:solidFill>
                <a:latin typeface="Avenir LT Std 45 Book"/>
              </a:rPr>
              <a:t>return to </a:t>
            </a:r>
            <a:r>
              <a:rPr lang="en-US" sz="1800" b="1" i="0" u="none" strike="noStrike" baseline="0" dirty="0">
                <a:solidFill>
                  <a:srgbClr val="211D1E"/>
                </a:solidFill>
                <a:latin typeface="Avenir LT Std 55 Roman"/>
              </a:rPr>
              <a:t>slide 13 </a:t>
            </a:r>
            <a:r>
              <a:rPr lang="en-US" sz="1800" b="0" i="0" u="none" strike="noStrike" baseline="0" dirty="0">
                <a:solidFill>
                  <a:srgbClr val="211D1E"/>
                </a:solidFill>
                <a:latin typeface="Avenir LT Std 45 Book"/>
              </a:rPr>
              <a:t>of the PowerPoint.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Note key points about the respiratory system reservoir shown on the slide. Point out whether they were identified in the word cloud and reiterate additional points that were included in the word cloud.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Reinforce connections between the respiratory system reservoir and how germs can spread and cause harm. Invite a volunteer from a different reservoir group to share verbally or in the chat their ideas about why the respiratory system reservoir is important for infection control.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Time permitting and as appropriate, you may choose to incorporate infection control actions that are relevant to the respiratory system reservoir into this discussion.</a:t>
            </a:r>
          </a:p>
          <a:p>
            <a:endParaRPr lang="en-US" sz="1800" b="0" i="0" u="none" strike="noStrike" baseline="0" dirty="0">
              <a:solidFill>
                <a:srgbClr val="211D1E"/>
              </a:solidFill>
              <a:latin typeface="Avenir LT Std 45 Book"/>
            </a:endParaRPr>
          </a:p>
          <a:p>
            <a:pPr marL="0" marR="0">
              <a:lnSpc>
                <a:spcPct val="107000"/>
              </a:lnSpc>
              <a:spcBef>
                <a:spcPts val="0"/>
              </a:spcBef>
              <a:spcAft>
                <a:spcPts val="800"/>
              </a:spcAft>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p>
          <a:p>
            <a:r>
              <a:rPr lang="en-US" sz="1800" b="0" i="0" u="none" strike="noStrike" baseline="0" dirty="0">
                <a:solidFill>
                  <a:srgbClr val="13609C"/>
                </a:solidFill>
                <a:latin typeface="Avenir LT Std 45 Book"/>
              </a:rPr>
              <a:t>“Thank you! There are several pathways for germs to be spread from the respiratory system. Breathing is an important pathway, of course, because germs can be spread through respiratory droplets. We also have to remember that respiratory droplets can spread by splashes and sprays to the eyes, nose, and mouth. Touch is also important, because germs in the respiratory system spread easily to the skin and hands, and from there can be spread to other people and surfaces.</a:t>
            </a:r>
          </a:p>
          <a:p>
            <a:r>
              <a:rPr lang="en-US" sz="1800" b="0" i="0" u="none" strike="noStrike" baseline="0" dirty="0">
                <a:solidFill>
                  <a:srgbClr val="13609C"/>
                </a:solidFill>
                <a:latin typeface="Avenir LT Std 45 Book"/>
              </a:rPr>
              <a:t> </a:t>
            </a:r>
          </a:p>
          <a:p>
            <a:r>
              <a:rPr lang="en-US" sz="1800" b="0" i="0" u="none" strike="noStrike" baseline="0" dirty="0">
                <a:solidFill>
                  <a:srgbClr val="13609C"/>
                </a:solidFill>
                <a:latin typeface="Avenir LT Std 45 Book"/>
              </a:rPr>
              <a:t>“I’d like to hear from someone who reviewed one of the other reservoirs – based on what we saw in the word cloud and other points of discussion, what stands out for you as important about the respiratory system for infection control in your profession? Please feel free to unmute yourself!” </a:t>
            </a:r>
          </a:p>
          <a:p>
            <a:r>
              <a:rPr lang="en-US" sz="1800" b="0" i="1" u="none" strike="noStrike" baseline="0" dirty="0">
                <a:solidFill>
                  <a:srgbClr val="211D1E"/>
                </a:solidFill>
                <a:latin typeface="Avenir LT Std 45 Book"/>
              </a:rPr>
              <a:t>(Pause for responses. Acknowledge and affirm as appropriate.)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13</a:t>
            </a:fld>
            <a:endParaRPr lang="en-US" dirty="0"/>
          </a:p>
        </p:txBody>
      </p:sp>
    </p:spTree>
    <p:extLst>
      <p:ext uri="{BB962C8B-B14F-4D97-AF65-F5344CB8AC3E}">
        <p14:creationId xmlns:p14="http://schemas.microsoft.com/office/powerpoint/2010/main" val="1069334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Facilitator Notes:</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In the chat, share the link to the word cloud web page that you have created for the blood reservoir, and ask the blood group to visit the page and add their important facts to the cloud.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While the group enters their responses, screenshare the word cloud page so that everyone can see it populate in real time. If the same item is identified more than once, or if similar points are noted, emphasize their importance.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time permits, you may wish to ask one or two participants from the blood group to volunteer to share their important fact and why they identified it. You may also wish to invite all participants to share any observations about the word cloud. </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Sample Script:</a:t>
            </a:r>
          </a:p>
          <a:p>
            <a:r>
              <a:rPr lang="en-US" sz="1800" b="0" i="0" u="none" strike="noStrike" baseline="0" dirty="0">
                <a:solidFill>
                  <a:srgbClr val="13609C"/>
                </a:solidFill>
                <a:latin typeface="Avenir LT Std 45 Book"/>
              </a:rPr>
              <a:t>“Now, let’s hear from the people who reviewed the blood reservoir. If you’re in that group, please click on the link I’ve posted in the chat. When you arrive at the web page, please type in your important fact about the blood reservoir!” </a:t>
            </a:r>
          </a:p>
          <a:p>
            <a:r>
              <a:rPr lang="en-US" sz="1800" b="0" i="1" u="none" strike="noStrike" baseline="0" dirty="0">
                <a:solidFill>
                  <a:srgbClr val="211D1E"/>
                </a:solidFill>
                <a:latin typeface="Avenir LT Std 45 Book"/>
              </a:rPr>
              <a:t>(Screenshare the word cloud web page. Acknowledge and affirm entries, as appropriate.)</a:t>
            </a:r>
          </a:p>
          <a:p>
            <a:endParaRPr lang="en-US" sz="1800" b="0" i="1" u="none" strike="noStrike" baseline="0" dirty="0">
              <a:solidFill>
                <a:srgbClr val="211D1E"/>
              </a:solidFill>
              <a:latin typeface="Avenir LT Std 45 Book"/>
            </a:endParaRPr>
          </a:p>
          <a:p>
            <a:r>
              <a:rPr lang="en-US" sz="1800" b="0" i="0" u="none" strike="noStrike" baseline="0" dirty="0">
                <a:solidFill>
                  <a:srgbClr val="13609C"/>
                </a:solidFill>
                <a:latin typeface="Avenir LT Std 45 Book"/>
              </a:rPr>
              <a:t>“This is great, thank you! I see several of you identified similar facts. Would anyone from the blood group care to unmute and share the fact you chose, and why you identified it as important for infection control?”</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14</a:t>
            </a:fld>
            <a:endParaRPr lang="en-US" dirty="0"/>
          </a:p>
        </p:txBody>
      </p:sp>
    </p:spTree>
    <p:extLst>
      <p:ext uri="{BB962C8B-B14F-4D97-AF65-F5344CB8AC3E}">
        <p14:creationId xmlns:p14="http://schemas.microsoft.com/office/powerpoint/2010/main" val="34999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a:t>
            </a:r>
            <a:endParaRPr lang="en-US" sz="1800" b="0" i="0" u="none" strike="noStrike" baseline="0" dirty="0">
              <a:solidFill>
                <a:srgbClr val="000000"/>
              </a:solidFill>
              <a:latin typeface="Avenir LT Std 45 Book"/>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Stop screensharing the word cloud and </a:t>
            </a:r>
            <a:r>
              <a:rPr lang="en-US" sz="1800" b="1" i="0" u="none" strike="noStrike" baseline="0" dirty="0">
                <a:solidFill>
                  <a:srgbClr val="211D1E"/>
                </a:solidFill>
                <a:latin typeface="Avenir LT Std 45 Book"/>
              </a:rPr>
              <a:t>return to </a:t>
            </a:r>
            <a:r>
              <a:rPr lang="en-US" sz="1800" b="1" i="0" u="none" strike="noStrike" baseline="0" dirty="0">
                <a:solidFill>
                  <a:srgbClr val="211D1E"/>
                </a:solidFill>
                <a:latin typeface="Avenir LT Std 55 Roman"/>
              </a:rPr>
              <a:t>slide 15 </a:t>
            </a:r>
            <a:r>
              <a:rPr lang="en-US" sz="1800" b="0" i="0" u="none" strike="noStrike" baseline="0" dirty="0">
                <a:solidFill>
                  <a:srgbClr val="211D1E"/>
                </a:solidFill>
                <a:latin typeface="Avenir LT Std 45 Book"/>
              </a:rPr>
              <a:t>of the PowerPoint.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Note key points about the blood reservoir shown on the slide. Point out whether they were identified in the word cloud and reiterate additional points that were included in the word cloud.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Reinforce connections between the blood reservoir and how germs can spread and cause harm. Invite a volunteer from a different reservoir group to share verbally or in the chat their ideas about why the blood reservoir is important for infection control.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Time permitting and as appropriate, you may choose to incorporate infection control actions that are relevant to the blood reservoir into this discussion. </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800" b="0" i="0" u="none" strike="noStrike" baseline="0" dirty="0">
                <a:solidFill>
                  <a:srgbClr val="13609C"/>
                </a:solidFill>
                <a:latin typeface="Avenir LT Std 45 Book"/>
              </a:rPr>
              <a:t>“Great work! Blood is an important reservoir to think about for infection control in healthcare. It’s not supposed to have any germs at all, but there are bloodborne viruses that can spread, especially by needlestick. Also, if a needle or syringe is reused on more than one patient, or a vial of medication is contaminated with blood, germs from one person’s blood could be spread to someone else. It’s also important to think about splashes and sprays – like in procedures such as blood draws, when blood can splash or spray into the eyes and mouth. Touch is important, too – if blood is on surfaces or linens, germs can spread from that blood.</a:t>
            </a:r>
          </a:p>
          <a:p>
            <a:pPr marL="0" marR="0">
              <a:lnSpc>
                <a:spcPct val="107000"/>
              </a:lnSpc>
              <a:spcBef>
                <a:spcPts val="0"/>
              </a:spcBef>
              <a:spcAft>
                <a:spcPts val="800"/>
              </a:spcAft>
            </a:pPr>
            <a:endPar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endParaRPr>
          </a:p>
          <a:p>
            <a:r>
              <a:rPr lang="en-US" sz="1800" b="0" i="0" u="none" strike="noStrike" baseline="0" dirty="0">
                <a:solidFill>
                  <a:srgbClr val="13609C"/>
                </a:solidFill>
                <a:latin typeface="Avenir LT Std 45 Book"/>
              </a:rPr>
              <a:t>“I’d like to hear from someone who reviewed one of the other reservoirs – based on what we saw in the word cloud and other points of discussion, what stands out for you as important about blood for infection control in your profession? Please feel free to unmute yourself!” </a:t>
            </a:r>
          </a:p>
          <a:p>
            <a:r>
              <a:rPr lang="en-US" sz="1800" b="0" i="1" u="none" strike="noStrike" baseline="0" dirty="0">
                <a:solidFill>
                  <a:srgbClr val="211D1E"/>
                </a:solidFill>
                <a:latin typeface="Avenir LT Std 45 Book"/>
              </a:rPr>
              <a:t>(Pause for responses. Acknowledge and affirm, as appropriate.)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800"/>
              </a:spcAft>
            </a:pPr>
            <a:endParaRPr lang="en-US" dirty="0"/>
          </a:p>
          <a:p>
            <a:pPr marL="0" marR="0">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15</a:t>
            </a:fld>
            <a:endParaRPr lang="en-US" dirty="0"/>
          </a:p>
        </p:txBody>
      </p:sp>
    </p:spTree>
    <p:extLst>
      <p:ext uri="{BB962C8B-B14F-4D97-AF65-F5344CB8AC3E}">
        <p14:creationId xmlns:p14="http://schemas.microsoft.com/office/powerpoint/2010/main" val="3103742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Facilitator Notes:</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Transition from the learning activity  to give participants an opportunity to reflect on their own key takeaways from the session. Ask them to think about what stands out as the most helpful or important thing that they want to remember, and why it is important or helpful for them in their work.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Encourage participants to note their ideas in their participant booklets. </a:t>
            </a:r>
          </a:p>
          <a:p>
            <a:pPr marL="342900" marR="0" lvl="0" indent="-342900">
              <a:lnSpc>
                <a:spcPct val="107000"/>
              </a:lnSpc>
              <a:spcBef>
                <a:spcPts val="0"/>
              </a:spcBef>
              <a:spcAft>
                <a:spcPts val="60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You may choose to ask one or two volunteers to unmute and share their thoughts.</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2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“You did a great job identifying important things to remember about the body reservoirs and infection control! Now, as you reflect on all that we’ve talked about, what stands out to you as the most helpful or important thing to remember? Why is it important? How will you think about these body systems and infection control in your work? </a:t>
            </a:r>
          </a:p>
          <a:p>
            <a:pPr marL="0" marR="0">
              <a:lnSpc>
                <a:spcPct val="107000"/>
              </a:lnSpc>
              <a:spcBef>
                <a:spcPts val="0"/>
              </a:spcBef>
              <a:spcAft>
                <a:spcPts val="800"/>
              </a:spcAft>
            </a:pPr>
            <a:endParaRPr lang="en-US" sz="12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2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“Please jot down your thoughts in your participant booklets. Would anyone care to unmute and share their ideas?”</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17</a:t>
            </a:fld>
            <a:endParaRPr lang="en-US" dirty="0"/>
          </a:p>
        </p:txBody>
      </p:sp>
    </p:spTree>
    <p:extLst>
      <p:ext uri="{BB962C8B-B14F-4D97-AF65-F5344CB8AC3E}">
        <p14:creationId xmlns:p14="http://schemas.microsoft.com/office/powerpoint/2010/main" val="4177261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Facilitator Notes:</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Invite additional remaining questions.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If the answers are information that is already included in this session, please respond. </a:t>
            </a:r>
          </a:p>
          <a:p>
            <a:pPr marL="342900" marR="0" lvl="0" indent="-342900">
              <a:lnSpc>
                <a:spcPct val="107000"/>
              </a:lnSpc>
              <a:spcBef>
                <a:spcPts val="0"/>
              </a:spcBef>
              <a:spcAft>
                <a:spcPts val="60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“We covered a lot today. Does anyone have any questions still remaining, or items I can clarify about the body reservoirs?”</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18</a:t>
            </a:fld>
            <a:endParaRPr lang="en-US" dirty="0"/>
          </a:p>
        </p:txBody>
      </p:sp>
    </p:spTree>
    <p:extLst>
      <p:ext uri="{BB962C8B-B14F-4D97-AF65-F5344CB8AC3E}">
        <p14:creationId xmlns:p14="http://schemas.microsoft.com/office/powerpoint/2010/main" val="1413709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a:t>
            </a:r>
          </a:p>
          <a:p>
            <a:pPr marL="0" marR="0">
              <a:lnSpc>
                <a:spcPct val="107000"/>
              </a:lnSpc>
              <a:spcBef>
                <a:spcPts val="0"/>
              </a:spcBef>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Thank participants for their time and review the Key Takeaways from the session.</a:t>
            </a:r>
          </a:p>
          <a:p>
            <a:pPr marL="0" marR="0">
              <a:lnSpc>
                <a:spcPct val="107000"/>
              </a:lnSpc>
              <a:spcBef>
                <a:spcPts val="0"/>
              </a:spcBef>
              <a:spcAft>
                <a:spcPts val="80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“Thank you for your time and attention today. I hope that you can use these ideas in your work to help stop the spread of germs.”</a:t>
            </a:r>
          </a:p>
          <a:p>
            <a:pPr marL="0" marR="0">
              <a:lnSpc>
                <a:spcPct val="107000"/>
              </a:lnSpc>
              <a:spcBef>
                <a:spcPts val="0"/>
              </a:spcBef>
              <a:spcAft>
                <a:spcPts val="80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20</a:t>
            </a:fld>
            <a:endParaRPr lang="en-US" dirty="0"/>
          </a:p>
        </p:txBody>
      </p:sp>
    </p:spTree>
    <p:extLst>
      <p:ext uri="{BB962C8B-B14F-4D97-AF65-F5344CB8AC3E}">
        <p14:creationId xmlns:p14="http://schemas.microsoft.com/office/powerpoint/2010/main" val="1532066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Share additional resources from Project Firstline and CDC.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If this session is part of a series, you may choose to describe the themes of upcoming sessions.</a:t>
            </a:r>
          </a:p>
          <a:p>
            <a:pPr marL="342900" marR="0" lvl="0" indent="-342900">
              <a:lnSpc>
                <a:spcPct val="107000"/>
              </a:lnSpc>
              <a:spcBef>
                <a:spcPts val="0"/>
              </a:spcBef>
              <a:spcAft>
                <a:spcPts val="60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Direct participants to the feedback form.</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“Even though we covered a lot today, there is still much more to learn. You can keep exploring these topics on your own using the resources on this slide. </a:t>
            </a:r>
          </a:p>
          <a:p>
            <a:pPr marL="0" marR="0">
              <a:lnSpc>
                <a:spcPct val="107000"/>
              </a:lnSpc>
              <a:spcBef>
                <a:spcPts val="0"/>
              </a:spcBef>
              <a:spcAft>
                <a:spcPts val="800"/>
              </a:spcAft>
            </a:pPr>
            <a:endPar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“Project Firstline has a suite of products to help you learn how to recognize infection control risks at work, and to help you learn more about where germs live in healthcare and how they spread. You can also follow Project Firstline on social media! </a:t>
            </a:r>
          </a:p>
          <a:p>
            <a:pPr marL="0" marR="0">
              <a:lnSpc>
                <a:spcPct val="107000"/>
              </a:lnSpc>
              <a:spcBef>
                <a:spcPts val="0"/>
              </a:spcBef>
              <a:spcAft>
                <a:spcPts val="800"/>
              </a:spcAft>
            </a:pPr>
            <a:endPar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“I will stay online for a few minutes after our session ends and will be happy to discuss any other questions!” </a:t>
            </a:r>
          </a:p>
          <a:p>
            <a:pPr marL="0" marR="0">
              <a:lnSpc>
                <a:spcPct val="107000"/>
              </a:lnSpc>
              <a:spcBef>
                <a:spcPts val="0"/>
              </a:spcBef>
              <a:spcAft>
                <a:spcPts val="800"/>
              </a:spcAft>
            </a:pPr>
            <a:endPar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DengXian" panose="02010600030101010101" pitchFamily="2" charset="-122"/>
                <a:cs typeface="Times New Roman" panose="02020603050405020304" pitchFamily="18" charset="0"/>
              </a:rPr>
              <a:t>(If this session is part of a series)</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r>
              <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“Next time, we will cover [insert next training topic]. Finally, please let us know how you enjoyed today’s session by completing the following feedback form. Thanks again for joining us today.”</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21</a:t>
            </a:fld>
            <a:endParaRPr lang="en-US" dirty="0"/>
          </a:p>
        </p:txBody>
      </p:sp>
    </p:spTree>
    <p:extLst>
      <p:ext uri="{BB962C8B-B14F-4D97-AF65-F5344CB8AC3E}">
        <p14:creationId xmlns:p14="http://schemas.microsoft.com/office/powerpoint/2010/main" val="223173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Welcome the group and add a greeting to the chat box.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If this session is part of an ongoing series, you may choose to say “welcome back,” “thank you for joining us again,” etc.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Announce housekeeping notes, either orally or via chat. If needed, provide additional notes specific to the platform you’re using (e.g., how to “raise your hand,” how to post questions).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Provide an overview of the agenda. </a:t>
            </a:r>
          </a:p>
          <a:p>
            <a:pPr marL="342900" marR="0" lvl="0" indent="-342900">
              <a:lnSpc>
                <a:spcPct val="107000"/>
              </a:lnSpc>
              <a:spcBef>
                <a:spcPts val="0"/>
              </a:spcBef>
              <a:spcAft>
                <a:spcPts val="60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Adapt this section of the session as needed: for instance, you may choose to spend additional time on introductions if there are new faces, or if participants do not know each other. </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“Welcome to Project Firstline. Thank you for joining us! Before we begin, a few housekeeping notes. We’ll meet today for about 20 minutes.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“Today we’re going to talk about body reservoirs: places on and in the human body where germs live. We’ll also talk about why understanding these reservoirs is important for infection control in healthcare, and how your knowledge can help you recognize infection risks – so you can take action and help keep germs from spreading! We’ll have an opportunity to reflect before we wrap up for the day.”</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lvl="1" indent="0">
              <a:lnSpc>
                <a:spcPct val="107000"/>
              </a:lnSpc>
              <a:spcBef>
                <a:spcPts val="0"/>
              </a:spcBef>
              <a:spcAft>
                <a:spcPts val="0"/>
              </a:spcAft>
              <a:buFont typeface="Courier New" panose="02070309020205020404" pitchFamily="49" charset="0"/>
              <a:buNone/>
            </a:pP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2</a:t>
            </a:fld>
            <a:endParaRPr lang="en-US" dirty="0"/>
          </a:p>
        </p:txBody>
      </p:sp>
    </p:spTree>
    <p:extLst>
      <p:ext uri="{BB962C8B-B14F-4D97-AF65-F5344CB8AC3E}">
        <p14:creationId xmlns:p14="http://schemas.microsoft.com/office/powerpoint/2010/main" val="215113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3</a:t>
            </a:fld>
            <a:endParaRPr lang="en-US" dirty="0"/>
          </a:p>
        </p:txBody>
      </p:sp>
    </p:spTree>
    <p:extLst>
      <p:ext uri="{BB962C8B-B14F-4D97-AF65-F5344CB8AC3E}">
        <p14:creationId xmlns:p14="http://schemas.microsoft.com/office/powerpoint/2010/main" val="30659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Facilitator Notes:</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Ask participants to identify the body parts or body systems that they think are most likely to pose risks for germs to spread in healthcare. Invite them to type their answers into the chat. This quick question is intended to serve as an “icebreaker” that will set the stage for the session’s discussion. </a:t>
            </a:r>
          </a:p>
          <a:p>
            <a:pPr marL="342900" marR="0" lvl="0" indent="-342900">
              <a:lnSpc>
                <a:spcPct val="107000"/>
              </a:lnSpc>
              <a:spcBef>
                <a:spcPts val="0"/>
              </a:spcBef>
              <a:spcAft>
                <a:spcPts val="60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Invite one or two participants to unmute, share their answers, and discuss why they chose those particular body parts or systems.</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2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“First, I’d like to hear from you. What’s the first thing you think of when I ask, ‘What parts of the body, or body system, are the most likely to pose risks for germs to spread in healthcare?’ Please type your answer in the chat.” </a:t>
            </a:r>
          </a:p>
          <a:p>
            <a:pPr marL="0" marR="0">
              <a:lnSpc>
                <a:spcPct val="107000"/>
              </a:lnSpc>
              <a:spcBef>
                <a:spcPts val="0"/>
              </a:spcBef>
              <a:spcAft>
                <a:spcPts val="800"/>
              </a:spcAft>
            </a:pPr>
            <a:r>
              <a:rPr lang="en-US" sz="1200" i="1" dirty="0">
                <a:effectLst/>
                <a:latin typeface="Calibri" panose="020F0502020204030204" pitchFamily="34" charset="0"/>
                <a:ea typeface="DengXian" panose="02010600030101010101" pitchFamily="2" charset="-122"/>
                <a:cs typeface="Times New Roman" panose="02020603050405020304" pitchFamily="18" charset="0"/>
              </a:rPr>
              <a:t>(Pause for responses.) </a:t>
            </a:r>
          </a:p>
          <a:p>
            <a:pPr marL="0" marR="0">
              <a:lnSpc>
                <a:spcPct val="107000"/>
              </a:lnSpc>
              <a:spcBef>
                <a:spcPts val="0"/>
              </a:spcBef>
              <a:spcAft>
                <a:spcPts val="800"/>
              </a:spcAft>
            </a:pPr>
            <a:endParaRPr lang="en-US" sz="12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2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“I’m seeing some great ideas! Would someone be willing to unmute to share your answer, and why you thought of it – can you tell us what makes it a risk for germs to spread? Great, thank you!”</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4</a:t>
            </a:fld>
            <a:endParaRPr lang="en-US" dirty="0"/>
          </a:p>
        </p:txBody>
      </p:sp>
    </p:spTree>
    <p:extLst>
      <p:ext uri="{BB962C8B-B14F-4D97-AF65-F5344CB8AC3E}">
        <p14:creationId xmlns:p14="http://schemas.microsoft.com/office/powerpoint/2010/main" val="4280175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Facilitator Notes:</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Briefly present and define four reservoirs in the human body: skin; gastrointestinal (GI) system or “gut”; respiratory system; and blood.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Note that these four reservoirs are not the only places in the human body where germs live, but they are important focus areas for infection control in healthcare.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Explain to participants that this session will focus on why these reservoirs are important for infection control, and how healthcare workers can use their knowledge about them to recognize risks for germs to spread.</a:t>
            </a:r>
          </a:p>
          <a:p>
            <a:pPr marL="342900" marR="0" lvl="0" indent="-342900">
              <a:lnSpc>
                <a:spcPct val="107000"/>
              </a:lnSpc>
              <a:spcBef>
                <a:spcPts val="0"/>
              </a:spcBef>
              <a:spcAft>
                <a:spcPts val="60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If appropriate for your audience and timeframe, you may choose to incorporate additional points from this session’s Content Outline in the Appendix.</a:t>
            </a:r>
          </a:p>
          <a:p>
            <a:pPr marL="0" marR="0" lvl="0" indent="0">
              <a:lnSpc>
                <a:spcPct val="107000"/>
              </a:lnSpc>
              <a:spcBef>
                <a:spcPts val="0"/>
              </a:spcBef>
              <a:spcAft>
                <a:spcPts val="600"/>
              </a:spcAft>
              <a:buFont typeface="Symbol" panose="05050102010706020507" pitchFamily="18" charset="2"/>
              <a:buNone/>
              <a:tabLst>
                <a:tab pos="228600" algn="l"/>
                <a:tab pos="457200" algn="l"/>
              </a:tabLst>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2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“When we think about how to keep germs from spreading in healthcare, it’s helpful to think about germs in the context of where they usually live – their reservoirs. Knowing where germs live can help you recognize where there is risk for them to spread. It also helps you understand why infection control actions work to stop germs from spreading and making people sick. </a:t>
            </a:r>
          </a:p>
          <a:p>
            <a:pPr marL="0" marR="0">
              <a:lnSpc>
                <a:spcPct val="107000"/>
              </a:lnSpc>
              <a:spcBef>
                <a:spcPts val="0"/>
              </a:spcBef>
              <a:spcAft>
                <a:spcPts val="800"/>
              </a:spcAft>
            </a:pPr>
            <a:endParaRPr lang="en-US" sz="12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2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“In this session, we’ll focus on four reservoirs of the human body that are important for infection control. There are other examples of body systems where germs live, but we will focus on skin; the gastrointestinal system, also known as the ‘gut’; the respiratory system; and blood.”</a:t>
            </a:r>
          </a:p>
          <a:p>
            <a:pPr marL="0" marR="0" lvl="0" indent="0">
              <a:lnSpc>
                <a:spcPct val="107000"/>
              </a:lnSpc>
              <a:spcBef>
                <a:spcPts val="0"/>
              </a:spcBef>
              <a:spcAft>
                <a:spcPts val="600"/>
              </a:spcAft>
              <a:buFont typeface="Symbol" panose="05050102010706020507" pitchFamily="18" charset="2"/>
              <a:buNone/>
              <a:tabLst>
                <a:tab pos="228600" algn="l"/>
                <a:tab pos="457200" algn="l"/>
              </a:tabLst>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a:p>
            <a:pPr marL="0" marR="0" lvl="0" indent="0">
              <a:lnSpc>
                <a:spcPct val="107000"/>
              </a:lnSpc>
              <a:spcBef>
                <a:spcPts val="0"/>
              </a:spcBef>
              <a:spcAft>
                <a:spcPts val="800"/>
              </a:spcAft>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5</a:t>
            </a:fld>
            <a:endParaRPr lang="en-US" dirty="0"/>
          </a:p>
        </p:txBody>
      </p:sp>
    </p:spTree>
    <p:extLst>
      <p:ext uri="{BB962C8B-B14F-4D97-AF65-F5344CB8AC3E}">
        <p14:creationId xmlns:p14="http://schemas.microsoft.com/office/powerpoint/2010/main" val="176581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6</a:t>
            </a:fld>
            <a:endParaRPr lang="en-US" dirty="0"/>
          </a:p>
        </p:txBody>
      </p:sp>
    </p:spTree>
    <p:extLst>
      <p:ext uri="{BB962C8B-B14F-4D97-AF65-F5344CB8AC3E}">
        <p14:creationId xmlns:p14="http://schemas.microsoft.com/office/powerpoint/2010/main" val="1376936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DengXian" panose="02010600030101010101" pitchFamily="2" charset="-122"/>
                <a:cs typeface="Times New Roman" panose="02020603050405020304" pitchFamily="18" charset="0"/>
              </a:rPr>
              <a:t>Facilitator Notes:</a:t>
            </a: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228600" algn="l"/>
                <a:tab pos="457200" algn="l"/>
              </a:tabLst>
              <a:defRPr/>
            </a:pPr>
            <a:r>
              <a:rPr lang="en-US" sz="1100" dirty="0">
                <a:effectLst/>
                <a:latin typeface="Calibri" panose="020F0502020204030204" pitchFamily="34" charset="0"/>
                <a:ea typeface="DengXian" panose="02010600030101010101" pitchFamily="2" charset="-122"/>
                <a:cs typeface="Times New Roman" panose="02020603050405020304" pitchFamily="18" charset="0"/>
              </a:rPr>
              <a:t>This activity has two parts: (1) individually, participants will briefly review one of the </a:t>
            </a:r>
            <a:r>
              <a:rPr lang="en-US" sz="1800" dirty="0">
                <a:effectLst/>
                <a:latin typeface="Calibri" panose="020F0502020204030204" pitchFamily="34" charset="0"/>
                <a:ea typeface="DengXian" panose="02010600030101010101" pitchFamily="2" charset="-122"/>
                <a:cs typeface="Times New Roman" panose="02020603050405020304" pitchFamily="18" charset="0"/>
              </a:rPr>
              <a:t>reservoirs and identify an important fact for infection control related to their assigned reservoir; and (2) the group will reconvene to share and discuss what they identified and collectively create word clouds of these important facts for each reservoir.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DengXian" panose="02010600030101010101" pitchFamily="2" charset="-122"/>
                <a:cs typeface="Times New Roman" panose="02020603050405020304" pitchFamily="18" charset="0"/>
              </a:rPr>
              <a:t>Direct participants to the informational tables in their participant booklets, which provide additional details about each body reservoir.</a:t>
            </a:r>
          </a:p>
          <a:p>
            <a:pPr marL="342900" marR="0" lvl="0" indent="-342900">
              <a:lnSpc>
                <a:spcPct val="107000"/>
              </a:lnSpc>
              <a:spcBef>
                <a:spcPts val="0"/>
              </a:spcBef>
              <a:spcAft>
                <a:spcPts val="60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DengXian" panose="02010600030101010101" pitchFamily="2" charset="-122"/>
                <a:cs typeface="Times New Roman" panose="02020603050405020304" pitchFamily="18" charset="0"/>
              </a:rPr>
              <a:t>By a means of your choosing, assign each participant one reservoir to review silently for approximately 2 minutes.</a:t>
            </a:r>
          </a:p>
          <a:p>
            <a:pPr marL="800100" marR="0" lvl="1" indent="-342900">
              <a:lnSpc>
                <a:spcPct val="107000"/>
              </a:lnSpc>
              <a:spcBef>
                <a:spcPts val="0"/>
              </a:spcBef>
              <a:spcAft>
                <a:spcPts val="60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DengXian" panose="02010600030101010101" pitchFamily="2" charset="-122"/>
                <a:cs typeface="Times New Roman" panose="02020603050405020304" pitchFamily="18" charset="0"/>
              </a:rPr>
              <a:t>As they review, ask them to imagine that they are responsible for coaching a new employee in their profession about the importance of their assigned reservoir for infection control. What is one important thing that they would want their colleague to </a:t>
            </a:r>
            <a:r>
              <a:rPr lang="en-US" sz="1800" dirty="0">
                <a:effectLst/>
                <a:latin typeface="Calibri" panose="020F0502020204030204" pitchFamily="34" charset="0"/>
                <a:ea typeface="DengXian" panose="02010600030101010101" pitchFamily="2" charset="-122"/>
                <a:cs typeface="Times New Roman" panose="02020603050405020304" pitchFamily="18" charset="0"/>
              </a:rPr>
              <a:t>know about this reservoir to keep germs from spreading from it, and why? </a:t>
            </a:r>
          </a:p>
          <a:p>
            <a:pPr marL="800100" marR="0" lvl="1" indent="-342900">
              <a:lnSpc>
                <a:spcPct val="107000"/>
              </a:lnSpc>
              <a:spcBef>
                <a:spcPts val="0"/>
              </a:spcBef>
              <a:spcAft>
                <a:spcPts val="60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DengXian" panose="02010600030101010101" pitchFamily="2" charset="-122"/>
                <a:cs typeface="Times New Roman" panose="02020603050405020304" pitchFamily="18" charset="0"/>
              </a:rPr>
              <a:t>Ask participants to be ready to share and explain their answers when the group reconvenes.</a:t>
            </a:r>
          </a:p>
          <a:p>
            <a:pPr marL="800100" marR="0" lvl="1" indent="-342900">
              <a:lnSpc>
                <a:spcPct val="107000"/>
              </a:lnSpc>
              <a:spcBef>
                <a:spcPts val="0"/>
              </a:spcBef>
              <a:spcAft>
                <a:spcPts val="60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DengXian" panose="02010600030101010101" pitchFamily="2" charset="-122"/>
                <a:cs typeface="Times New Roman" panose="02020603050405020304" pitchFamily="18" charset="0"/>
              </a:rPr>
              <a:t>If you choose, you can ask participants to use the “raise your hand” function in your meeting platform when they have identified their fact to share. If all participants are ready before 2 minutes have elapsed, reconvene the group sooner.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DengXian" panose="02010600030101010101" pitchFamily="2" charset="-122"/>
                <a:cs typeface="Times New Roman" panose="02020603050405020304" pitchFamily="18" charset="0"/>
              </a:rPr>
              <a:t>Reconvene the group to review each reservoir and discuss the fact each participant has identified. Plan on spending 2 to 3 minutes per reservoir, for a total of 10 minutes, but feel free to move on from a reservoir sooner if the group has concluded their discussion.</a:t>
            </a:r>
          </a:p>
          <a:p>
            <a:pPr marL="342900" marR="0" lvl="0" indent="-342900">
              <a:lnSpc>
                <a:spcPct val="107000"/>
              </a:lnSpc>
              <a:spcBef>
                <a:spcPts val="0"/>
              </a:spcBef>
              <a:spcAft>
                <a:spcPts val="60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DengXian" panose="02010600030101010101" pitchFamily="2" charset="-122"/>
                <a:cs typeface="Times New Roman" panose="02020603050405020304" pitchFamily="18" charset="0"/>
              </a:rPr>
              <a:t>If you have chosen to split discussion of the body reservoirs into more than one session, modify the activity and script as needed.</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“Now we’re going to look at these four body systems in a little more depth. Please refer to your participant booklet, where there are informational tables for each of these reservoirs. I’m going to assign each of you one to review. As you’re doing that, imagine that you are responsible for coaching a new employee in your profession on the importance of this reservoir for infection control. </a:t>
            </a:r>
          </a:p>
          <a:p>
            <a:pPr marL="0" marR="0">
              <a:lnSpc>
                <a:spcPct val="107000"/>
              </a:lnSpc>
              <a:spcBef>
                <a:spcPts val="0"/>
              </a:spcBef>
              <a:spcAft>
                <a:spcPts val="800"/>
              </a:spcAft>
            </a:pPr>
            <a:endPar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“What is one important thing about this reservoir that you would you want this new colleague to know to prevent the spread of infections, and why? In other words, what is one important reason why should we care about this reservoir for infection control in healthcare? For example, germs in the gut travel easily in stool into the environment, so it’s important to clean and disinfect surfaces. Please be ready to share your perspectives.”</a:t>
            </a: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a:t>
            </a:r>
            <a:r>
              <a:rPr lang="en-US" sz="1800" i="1"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Assign reservoirs</a:t>
            </a:r>
            <a:r>
              <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a:t>
            </a:r>
          </a:p>
          <a:p>
            <a:pPr marL="0" marR="0">
              <a:lnSpc>
                <a:spcPct val="107000"/>
              </a:lnSpc>
              <a:spcBef>
                <a:spcPts val="0"/>
              </a:spcBef>
              <a:spcAft>
                <a:spcPts val="800"/>
              </a:spcAft>
            </a:pPr>
            <a:endPar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“You’ll have about 2 minutes to review your reservoir and identify your important fact. Ready? Go!”</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7</a:t>
            </a:fld>
            <a:endParaRPr lang="en-US" dirty="0"/>
          </a:p>
        </p:txBody>
      </p:sp>
    </p:spTree>
    <p:extLst>
      <p:ext uri="{BB962C8B-B14F-4D97-AF65-F5344CB8AC3E}">
        <p14:creationId xmlns:p14="http://schemas.microsoft.com/office/powerpoint/2010/main" val="265361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Facilitator Notes: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Explain the word cloud activity: participants will enter a word or short phrase that captures an important fact about their reservoir, and then the entire group will discuss the results.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In the chat, share the link to the word cloud web page that you have created for the skin reservoir, and ask the skin group to visit the page and add their important facts to the cloud.</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While the group enters their responses, screenshare the word cloud page so that everyone can see it populate in real time. If an item is identified more than once, or if similar points are noted, emphasize their importance.</a:t>
            </a:r>
          </a:p>
          <a:p>
            <a:pPr marL="342900" marR="0" lvl="0" indent="-342900">
              <a:lnSpc>
                <a:spcPct val="107000"/>
              </a:lnSpc>
              <a:spcBef>
                <a:spcPts val="0"/>
              </a:spcBef>
              <a:spcAft>
                <a:spcPts val="60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If time permits, you may wish to ask for one or two volunteers from the skin group to share their important fact and why they identified it. You may also wish to invite all participants to share any observations about the word cloud.</a:t>
            </a:r>
          </a:p>
          <a:p>
            <a:pPr marL="0" marR="0" lvl="0" indent="0">
              <a:lnSpc>
                <a:spcPct val="107000"/>
              </a:lnSpc>
              <a:spcBef>
                <a:spcPts val="0"/>
              </a:spcBef>
              <a:spcAft>
                <a:spcPts val="600"/>
              </a:spcAft>
              <a:buFont typeface="Symbol" panose="05050102010706020507" pitchFamily="18" charset="2"/>
              <a:buNone/>
              <a:tabLst>
                <a:tab pos="228600" algn="l"/>
                <a:tab pos="457200" algn="l"/>
              </a:tabLst>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2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“Thank you, everyone! Now we’re going to discuss what you’ve identified as important about these reservoirs for infection control. First, you’ll share your thoughts using a word cloud!</a:t>
            </a:r>
          </a:p>
          <a:p>
            <a:pPr marL="0" marR="0">
              <a:lnSpc>
                <a:spcPct val="107000"/>
              </a:lnSpc>
              <a:spcBef>
                <a:spcPts val="0"/>
              </a:spcBef>
              <a:spcAft>
                <a:spcPts val="800"/>
              </a:spcAft>
            </a:pPr>
            <a:endParaRPr lang="en-US" sz="12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2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“Let’s begin with the people who reviewed the skin reservoir. If you’re in that group, please click on the link I’ve posted in the chat. When you arrive at the web page, please type in your important fact about skin. You can enter a key word or short phrase that sums up your idea.” </a:t>
            </a:r>
          </a:p>
          <a:p>
            <a:pPr marL="0" marR="0">
              <a:lnSpc>
                <a:spcPct val="107000"/>
              </a:lnSpc>
              <a:spcBef>
                <a:spcPts val="0"/>
              </a:spcBef>
              <a:spcAft>
                <a:spcPts val="800"/>
              </a:spcAft>
            </a:pPr>
            <a:r>
              <a:rPr lang="en-US" sz="1200" i="1" dirty="0">
                <a:effectLst/>
                <a:latin typeface="Calibri" panose="020F0502020204030204" pitchFamily="34" charset="0"/>
                <a:ea typeface="DengXian" panose="02010600030101010101" pitchFamily="2" charset="-122"/>
                <a:cs typeface="Times New Roman" panose="02020603050405020304" pitchFamily="18" charset="0"/>
              </a:rPr>
              <a:t>(Screenshare the word cloud web page. Acknowledge and affirm entries, as appropriate.) </a:t>
            </a:r>
          </a:p>
          <a:p>
            <a:pPr marL="0" marR="0">
              <a:lnSpc>
                <a:spcPct val="107000"/>
              </a:lnSpc>
              <a:spcBef>
                <a:spcPts val="0"/>
              </a:spcBef>
              <a:spcAft>
                <a:spcPts val="800"/>
              </a:spcAft>
            </a:pPr>
            <a:endParaRPr lang="en-US" sz="12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2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“This is great, thank you! I see several of you identified similar facts. Would anyone from the skin group care to unmute and share the fact you chose, and why you identified it as important for infection control?”</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8</a:t>
            </a:fld>
            <a:endParaRPr lang="en-US" dirty="0"/>
          </a:p>
        </p:txBody>
      </p:sp>
    </p:spTree>
    <p:extLst>
      <p:ext uri="{BB962C8B-B14F-4D97-AF65-F5344CB8AC3E}">
        <p14:creationId xmlns:p14="http://schemas.microsoft.com/office/powerpoint/2010/main" val="4013349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DengXian" panose="02010600030101010101" pitchFamily="2" charset="-122"/>
                <a:cs typeface="Times New Roman" panose="02020603050405020304" pitchFamily="18" charset="0"/>
              </a:rPr>
              <a:t>Facilitator Notes:</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DengXian" panose="02010600030101010101" pitchFamily="2" charset="-122"/>
                <a:cs typeface="Times New Roman" panose="02020603050405020304" pitchFamily="18" charset="0"/>
              </a:rPr>
              <a:t>Stop screensharing the word cloud and </a:t>
            </a:r>
            <a:r>
              <a:rPr lang="en-US" sz="1100" b="1" dirty="0">
                <a:effectLst/>
                <a:latin typeface="Calibri" panose="020F0502020204030204" pitchFamily="34" charset="0"/>
                <a:ea typeface="DengXian" panose="02010600030101010101" pitchFamily="2" charset="-122"/>
                <a:cs typeface="Times New Roman" panose="02020603050405020304" pitchFamily="18" charset="0"/>
              </a:rPr>
              <a:t>return to </a:t>
            </a:r>
            <a:r>
              <a:rPr lang="en-US" sz="11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slide 9 </a:t>
            </a:r>
            <a:r>
              <a:rPr lang="en-US" sz="1100"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of </a:t>
            </a:r>
            <a:r>
              <a:rPr lang="en-US" sz="1100" dirty="0">
                <a:effectLst/>
                <a:latin typeface="Calibri" panose="020F0502020204030204" pitchFamily="34" charset="0"/>
                <a:ea typeface="DengXian" panose="02010600030101010101" pitchFamily="2" charset="-122"/>
                <a:cs typeface="Times New Roman" panose="02020603050405020304" pitchFamily="18" charset="0"/>
              </a:rPr>
              <a:t>to the PowerPoint.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DengXian" panose="02010600030101010101" pitchFamily="2" charset="-122"/>
                <a:cs typeface="Times New Roman" panose="02020603050405020304" pitchFamily="18" charset="0"/>
              </a:rPr>
              <a:t>Note key points about the skin reservoir shown on the slide. Point out whether they were identified in the word cloud and reiterate additional points that were included in the word cloud.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DengXian" panose="02010600030101010101" pitchFamily="2" charset="-122"/>
                <a:cs typeface="Times New Roman" panose="02020603050405020304" pitchFamily="18" charset="0"/>
              </a:rPr>
              <a:t>Reinforce connections between the skin reservoir and how germs can spread and cause harm. Invite a volunteer from a different reservoir group to share verbally or in the chat their ideas about why the skin reservoir is important for infection control.</a:t>
            </a:r>
          </a:p>
          <a:p>
            <a:pPr marL="800100" marR="0" lvl="1"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DengXian" panose="02010600030101010101" pitchFamily="2" charset="-122"/>
                <a:cs typeface="Times New Roman" panose="02020603050405020304" pitchFamily="18" charset="0"/>
              </a:rPr>
              <a:t>Time permitting and as appropriate, you may choose to incorporate infection control actions that are relevant to the skin reservoir into this discussion.</a:t>
            </a:r>
          </a:p>
          <a:p>
            <a:pPr marL="457200" marR="0" lvl="1" indent="0">
              <a:lnSpc>
                <a:spcPct val="107000"/>
              </a:lnSpc>
              <a:spcBef>
                <a:spcPts val="0"/>
              </a:spcBef>
              <a:spcAft>
                <a:spcPts val="600"/>
              </a:spcAft>
              <a:buFont typeface="Courier New" panose="02070309020205020404" pitchFamily="49" charset="0"/>
              <a:buNone/>
              <a:tabLst>
                <a:tab pos="228600" algn="l"/>
                <a:tab pos="457200" algn="l"/>
              </a:tabLst>
            </a:pP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800" b="0" i="0" u="none" strike="noStrike" baseline="0" dirty="0">
                <a:solidFill>
                  <a:srgbClr val="13609C"/>
                </a:solidFill>
                <a:latin typeface="Avenir LT Std 45 Book"/>
              </a:rPr>
              <a:t>“That was great – there are a lot of important things to remember about skin for infection control! Germs can spread from skin, and it happens a lot – mostly through our hands, because we use them so much. Touch is a major pathway of spread to and from the skin. Germs on your skin can spread to people and surfaces, and your skin can pick up germs through touch and spread them to others, or to yourself. We also do things in healthcare that break patients’ skin, like inserting an IV or treating patients with surgical procedures. When that happens, germs on the skin’s surface can be pushed into the patient’s body or bloodstream.</a:t>
            </a:r>
          </a:p>
          <a:p>
            <a:pPr marL="0" marR="0">
              <a:lnSpc>
                <a:spcPct val="107000"/>
              </a:lnSpc>
              <a:spcBef>
                <a:spcPts val="0"/>
              </a:spcBef>
              <a:spcAft>
                <a:spcPts val="800"/>
              </a:spcAft>
            </a:pPr>
            <a:endPar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DengXian" panose="02010600030101010101" pitchFamily="2" charset="-122"/>
                <a:cs typeface="Times New Roman" panose="02020603050405020304" pitchFamily="18" charset="0"/>
              </a:rPr>
              <a:t>“I’d like to hear from someone who reviewed one of the other reservoirs – based on what we saw in the word cloud and other points of discussion, what stands out for you as important about skin for infection control in your profession? Please feel free to unmute yourself!”</a:t>
            </a:r>
          </a:p>
          <a:p>
            <a:pPr marL="0" marR="0">
              <a:lnSpc>
                <a:spcPct val="107000"/>
              </a:lnSpc>
              <a:spcBef>
                <a:spcPts val="0"/>
              </a:spcBef>
              <a:spcAft>
                <a:spcPts val="800"/>
              </a:spcAft>
            </a:pPr>
            <a:r>
              <a:rPr lang="en-US" sz="1800" i="1" dirty="0">
                <a:effectLst/>
                <a:latin typeface="Calibri" panose="020F0502020204030204" pitchFamily="34" charset="0"/>
                <a:ea typeface="DengXian" panose="02010600030101010101" pitchFamily="2" charset="-122"/>
                <a:cs typeface="Times New Roman" panose="02020603050405020304" pitchFamily="18" charset="0"/>
              </a:rPr>
              <a:t>(Pause for responses. Acknowledge and affirm, as appropriate.) </a:t>
            </a:r>
          </a:p>
          <a:p>
            <a:pPr marL="457200" marR="0" lvl="1" indent="0">
              <a:lnSpc>
                <a:spcPct val="107000"/>
              </a:lnSpc>
              <a:spcBef>
                <a:spcPts val="0"/>
              </a:spcBef>
              <a:spcAft>
                <a:spcPts val="600"/>
              </a:spcAft>
              <a:buFont typeface="Courier New" panose="02070309020205020404" pitchFamily="49" charset="0"/>
              <a:buNone/>
              <a:tabLst>
                <a:tab pos="228600" algn="l"/>
                <a:tab pos="457200" algn="l"/>
              </a:tabLst>
            </a:pP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800"/>
              </a:spcAft>
            </a:pPr>
            <a:endParaRPr lang="en-US" dirty="0"/>
          </a:p>
          <a:p>
            <a:pPr marL="0"/>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9</a:t>
            </a:fld>
            <a:endParaRPr lang="en-US" dirty="0"/>
          </a:p>
        </p:txBody>
      </p:sp>
    </p:spTree>
    <p:extLst>
      <p:ext uri="{BB962C8B-B14F-4D97-AF65-F5344CB8AC3E}">
        <p14:creationId xmlns:p14="http://schemas.microsoft.com/office/powerpoint/2010/main" val="2552127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714045" y="1709528"/>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73100" y="2744258"/>
            <a:ext cx="5877329" cy="2211409"/>
          </a:xfrm>
        </p:spPr>
        <p:txBody>
          <a:bodyPr anchor="t">
            <a:noAutofit/>
          </a:bodyPr>
          <a:lstStyle>
            <a:lvl1pPr algn="l">
              <a:spcBef>
                <a:spcPts val="0"/>
              </a:spcBef>
              <a:spcAft>
                <a:spcPts val="2400"/>
              </a:spcAft>
              <a:defRPr sz="40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4866446"/>
            <a:ext cx="6229350" cy="455670"/>
          </a:xfrm>
        </p:spPr>
        <p:txBody>
          <a:bodyPr/>
          <a:lstStyle>
            <a:lvl1pPr marL="0" indent="0" algn="l">
              <a:buNone/>
              <a:defRPr sz="2400" b="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687230" y="1772380"/>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dirty="0"/>
              <a:t>Click to edit</a:t>
            </a:r>
          </a:p>
        </p:txBody>
      </p:sp>
      <p:sp>
        <p:nvSpPr>
          <p:cNvPr id="18" name="Text Placeholder 17">
            <a:extLst>
              <a:ext uri="{FF2B5EF4-FFF2-40B4-BE49-F238E27FC236}">
                <a16:creationId xmlns:a16="http://schemas.microsoft.com/office/drawing/2014/main" id="{E49D6F2C-E55B-4823-82A7-788BB0E9BA09}"/>
              </a:ext>
            </a:extLst>
          </p:cNvPr>
          <p:cNvSpPr>
            <a:spLocks noGrp="1"/>
          </p:cNvSpPr>
          <p:nvPr>
            <p:ph type="body" sz="quarter" idx="11" hasCustomPrompt="1"/>
          </p:nvPr>
        </p:nvSpPr>
        <p:spPr>
          <a:xfrm>
            <a:off x="673100" y="616999"/>
            <a:ext cx="6229350" cy="712788"/>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365580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hasCustomPrompt="1"/>
          </p:nvPr>
        </p:nvSpPr>
        <p:spPr>
          <a:xfrm>
            <a:off x="838200" y="456489"/>
            <a:ext cx="10515600" cy="702457"/>
          </a:xfrm>
        </p:spPr>
        <p:txBody>
          <a:bodyPr/>
          <a:lstStyle>
            <a:lvl1pPr>
              <a:defRPr cap="none"/>
            </a:lvl1pPr>
          </a:lstStyle>
          <a:p>
            <a:r>
              <a:rPr lang="en-US" dirty="0"/>
              <a:t>Click to edit master title style</a:t>
            </a:r>
          </a:p>
        </p:txBody>
      </p:sp>
    </p:spTree>
    <p:extLst>
      <p:ext uri="{BB962C8B-B14F-4D97-AF65-F5344CB8AC3E}">
        <p14:creationId xmlns:p14="http://schemas.microsoft.com/office/powerpoint/2010/main" val="60091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4" y="2670143"/>
            <a:ext cx="5636527"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Box 21">
            <a:extLst>
              <a:ext uri="{FF2B5EF4-FFF2-40B4-BE49-F238E27FC236}">
                <a16:creationId xmlns:a16="http://schemas.microsoft.com/office/drawing/2014/main" id="{4B29A859-2A73-4349-B0CB-83077C6CBA5C}"/>
              </a:ext>
            </a:extLst>
          </p:cNvPr>
          <p:cNvSpPr txBox="1"/>
          <p:nvPr/>
        </p:nvSpPr>
        <p:spPr>
          <a:xfrm>
            <a:off x="3074670" y="6449088"/>
            <a:ext cx="800154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 Introduction to Reservoirs: Where Germs Live | Session 1: Body Reservoirs</a:t>
            </a:r>
          </a:p>
        </p:txBody>
      </p:sp>
      <p:sp>
        <p:nvSpPr>
          <p:cNvPr id="23" name="Slide Number Placeholder 5">
            <a:extLst>
              <a:ext uri="{FF2B5EF4-FFF2-40B4-BE49-F238E27FC236}">
                <a16:creationId xmlns:a16="http://schemas.microsoft.com/office/drawing/2014/main" id="{E6A7D95A-B3A9-4990-A841-80F7C9729FB7}"/>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9" name="Picture 8" descr="Text&#10;&#10;Description automatically generated">
            <a:extLst>
              <a:ext uri="{FF2B5EF4-FFF2-40B4-BE49-F238E27FC236}">
                <a16:creationId xmlns:a16="http://schemas.microsoft.com/office/drawing/2014/main" id="{FE1E84F9-EC53-4749-AE0F-F75E5BF22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Tree>
    <p:extLst>
      <p:ext uri="{BB962C8B-B14F-4D97-AF65-F5344CB8AC3E}">
        <p14:creationId xmlns:p14="http://schemas.microsoft.com/office/powerpoint/2010/main" val="42507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5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5" y="2670143"/>
            <a:ext cx="4844958"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a:extLst>
              <a:ext uri="{FF2B5EF4-FFF2-40B4-BE49-F238E27FC236}">
                <a16:creationId xmlns:a16="http://schemas.microsoft.com/office/drawing/2014/main" id="{7D18B3E3-5FD9-48AB-83B0-C2461B8B0C64}"/>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FC332090-8D34-40F5-8376-CBD289BD21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13" name="TextBox 12">
            <a:extLst>
              <a:ext uri="{FF2B5EF4-FFF2-40B4-BE49-F238E27FC236}">
                <a16:creationId xmlns:a16="http://schemas.microsoft.com/office/drawing/2014/main" id="{EC2DCDB9-9171-426F-AB56-4BB6A495C4CB}"/>
              </a:ext>
            </a:extLst>
          </p:cNvPr>
          <p:cNvSpPr txBox="1"/>
          <p:nvPr/>
        </p:nvSpPr>
        <p:spPr>
          <a:xfrm>
            <a:off x="2893483" y="6449088"/>
            <a:ext cx="8182731"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 Introduction to Reservoirs: Where Germs Live | Session 1: Body Reservoirs</a:t>
            </a:r>
          </a:p>
        </p:txBody>
      </p:sp>
    </p:spTree>
    <p:extLst>
      <p:ext uri="{BB962C8B-B14F-4D97-AF65-F5344CB8AC3E}">
        <p14:creationId xmlns:p14="http://schemas.microsoft.com/office/powerpoint/2010/main" val="4235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280160" y="1478280"/>
            <a:ext cx="5593080" cy="4175760"/>
          </a:xfrm>
        </p:spPr>
        <p:txBody>
          <a:bodyPr lIns="91440"/>
          <a:lstStyle>
            <a:lvl1pPr marL="0" indent="0">
              <a:buClr>
                <a:schemeClr val="accent4"/>
              </a:buClr>
              <a:buSzPct val="105000"/>
              <a:buFont typeface="Arial" panose="020B0604020202020204" pitchFamily="34" charset="0"/>
              <a:buNone/>
              <a:defRPr sz="20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343400" cy="4175760"/>
          </a:xfrm>
        </p:spPr>
        <p:txBody>
          <a:bodyPr/>
          <a:lstStyle>
            <a:lvl1pPr>
              <a:defRPr sz="2000">
                <a:solidFill>
                  <a:schemeClr val="accent4"/>
                </a:solidFill>
              </a:defRPr>
            </a:lvl1pPr>
            <a:lvl2pPr>
              <a:defRPr sz="2000">
                <a:solidFill>
                  <a:schemeClr val="accent4"/>
                </a:solidFill>
              </a:defRPr>
            </a:lvl2pPr>
            <a:lvl3pP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dirty="0"/>
              <a:t>Click to edit Master text styles</a:t>
            </a:r>
          </a:p>
          <a:p>
            <a:pPr lvl="1"/>
            <a:r>
              <a:rPr lang="en-US" dirty="0"/>
              <a:t>Second level</a:t>
            </a:r>
          </a:p>
          <a:p>
            <a:pPr lvl="2"/>
            <a:r>
              <a:rPr lang="en-US" dirty="0"/>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128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dirty="0"/>
              <a:t>Click to edit Master text styles</a:t>
            </a:r>
          </a:p>
          <a:p>
            <a:pPr lvl="1"/>
            <a:r>
              <a:rPr lang="en-US" dirty="0"/>
              <a:t>Second level</a:t>
            </a:r>
          </a:p>
          <a:p>
            <a:pPr lvl="2"/>
            <a:r>
              <a:rPr lang="en-US" dirty="0"/>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Tree>
    <p:extLst>
      <p:ext uri="{BB962C8B-B14F-4D97-AF65-F5344CB8AC3E}">
        <p14:creationId xmlns:p14="http://schemas.microsoft.com/office/powerpoint/2010/main" val="137818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1257157"/>
            <a:ext cx="5800299" cy="568322"/>
          </a:xfrm>
        </p:spPr>
        <p:txBody>
          <a:bodyPr>
            <a:noAutofit/>
          </a:bodyPr>
          <a:lstStyle>
            <a:lvl1pPr>
              <a:defRPr sz="2800" cap="none">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6" y="1986883"/>
            <a:ext cx="5800299" cy="3248056"/>
          </a:xfrm>
        </p:spPr>
        <p:txBody>
          <a:bodyPr/>
          <a:lstStyle>
            <a:lvl1pPr marL="228600" indent="-228600">
              <a:spcBef>
                <a:spcPts val="600"/>
              </a:spcBef>
              <a:buClr>
                <a:schemeClr val="accent4"/>
              </a:buClr>
              <a:buSzPct val="120000"/>
              <a:defRPr sz="2400">
                <a:solidFill>
                  <a:srgbClr val="002060"/>
                </a:solidFill>
              </a:defRPr>
            </a:lvl1pPr>
            <a:lvl2pPr marL="685800" indent="-228600">
              <a:spcBef>
                <a:spcPts val="600"/>
              </a:spcBef>
              <a:buClr>
                <a:schemeClr val="accent4"/>
              </a:buClr>
              <a:buSzPct val="80000"/>
              <a:buFont typeface="Courier New" panose="02070309020205020404" pitchFamily="49" charset="0"/>
              <a:buChar char="o"/>
              <a:defRPr sz="2400">
                <a:solidFill>
                  <a:srgbClr val="002060"/>
                </a:solidFill>
              </a:defRPr>
            </a:lvl2pPr>
            <a:lvl3pPr marL="1143000" indent="-228600">
              <a:spcBef>
                <a:spcPts val="600"/>
              </a:spcBef>
              <a:buFont typeface="Wingdings" panose="05000000000000000000" pitchFamily="2" charset="2"/>
              <a:buChar char="§"/>
              <a:defRPr sz="2400">
                <a:solidFill>
                  <a:srgbClr val="002060"/>
                </a:solidFill>
              </a:defRPr>
            </a:lvl3pPr>
            <a:lvl4pPr>
              <a:spcBef>
                <a:spcPts val="600"/>
              </a:spcBef>
              <a:buClr>
                <a:schemeClr val="accent4"/>
              </a:buClr>
              <a:defRPr sz="2400">
                <a:solidFill>
                  <a:srgbClr val="002060"/>
                </a:solidFill>
              </a:defRPr>
            </a:lvl4pPr>
            <a:lvl5pPr>
              <a:spcBef>
                <a:spcPts val="600"/>
              </a:spcBef>
              <a:buClr>
                <a:schemeClr val="accent4"/>
              </a:buClr>
              <a:defRPr sz="24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 name="Graphic 31">
            <a:extLst>
              <a:ext uri="{FF2B5EF4-FFF2-40B4-BE49-F238E27FC236}">
                <a16:creationId xmlns:a16="http://schemas.microsoft.com/office/drawing/2014/main" id="{F9E38471-E19F-4F2A-B932-9947CAF83CC5}"/>
              </a:ext>
            </a:extLst>
          </p:cNvPr>
          <p:cNvGrpSpPr/>
          <p:nvPr userDrawn="1"/>
        </p:nvGrpSpPr>
        <p:grpSpPr>
          <a:xfrm>
            <a:off x="8637993" y="2588202"/>
            <a:ext cx="2947520" cy="1910195"/>
            <a:chOff x="8564251" y="2410144"/>
            <a:chExt cx="2947520" cy="1910195"/>
          </a:xfrm>
          <a:effectLst>
            <a:outerShdw blurRad="330200" dist="203200" dir="2700000" algn="tl" rotWithShape="0">
              <a:prstClr val="black">
                <a:alpha val="40000"/>
              </a:prstClr>
            </a:outerShdw>
          </a:effectLst>
        </p:grpSpPr>
        <p:sp>
          <p:nvSpPr>
            <p:cNvPr id="18" name="Freeform: Shape 17">
              <a:extLst>
                <a:ext uri="{FF2B5EF4-FFF2-40B4-BE49-F238E27FC236}">
                  <a16:creationId xmlns:a16="http://schemas.microsoft.com/office/drawing/2014/main" id="{EA2A9D07-2053-4372-A795-43A4CDDF8EEB}"/>
                </a:ext>
              </a:extLst>
            </p:cNvPr>
            <p:cNvSpPr/>
            <p:nvPr/>
          </p:nvSpPr>
          <p:spPr>
            <a:xfrm>
              <a:off x="9392846" y="3384216"/>
              <a:ext cx="483873" cy="534475"/>
            </a:xfrm>
            <a:custGeom>
              <a:avLst/>
              <a:gdLst>
                <a:gd name="connsiteX0" fmla="*/ 151803 w 483873"/>
                <a:gd name="connsiteY0" fmla="*/ 0 h 534475"/>
                <a:gd name="connsiteX1" fmla="*/ 0 w 483873"/>
                <a:gd name="connsiteY1" fmla="*/ 433273 h 534475"/>
                <a:gd name="connsiteX2" fmla="*/ 22138 w 483873"/>
                <a:gd name="connsiteY2" fmla="*/ 534475 h 534475"/>
                <a:gd name="connsiteX3" fmla="*/ 483874 w 483873"/>
                <a:gd name="connsiteY3" fmla="*/ 183429 h 534475"/>
              </a:gdLst>
              <a:ahLst/>
              <a:cxnLst>
                <a:cxn ang="0">
                  <a:pos x="connsiteX0" y="connsiteY0"/>
                </a:cxn>
                <a:cxn ang="0">
                  <a:pos x="connsiteX1" y="connsiteY1"/>
                </a:cxn>
                <a:cxn ang="0">
                  <a:pos x="connsiteX2" y="connsiteY2"/>
                </a:cxn>
                <a:cxn ang="0">
                  <a:pos x="connsiteX3" y="connsiteY3"/>
                </a:cxn>
              </a:cxnLst>
              <a:rect l="l" t="t" r="r" b="b"/>
              <a:pathLst>
                <a:path w="483873" h="534475">
                  <a:moveTo>
                    <a:pt x="151803" y="0"/>
                  </a:moveTo>
                  <a:lnTo>
                    <a:pt x="0" y="433273"/>
                  </a:lnTo>
                  <a:lnTo>
                    <a:pt x="22138" y="534475"/>
                  </a:lnTo>
                  <a:lnTo>
                    <a:pt x="483874" y="183429"/>
                  </a:lnTo>
                  <a:close/>
                </a:path>
              </a:pathLst>
            </a:custGeom>
            <a:solidFill>
              <a:srgbClr val="E8AA55"/>
            </a:solidFill>
            <a:ln w="3161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932D5694-4AF4-4756-92CB-0E9661F0EB4F}"/>
                </a:ext>
              </a:extLst>
            </p:cNvPr>
            <p:cNvSpPr/>
            <p:nvPr/>
          </p:nvSpPr>
          <p:spPr>
            <a:xfrm>
              <a:off x="8564251" y="2410144"/>
              <a:ext cx="2947520" cy="1910195"/>
            </a:xfrm>
            <a:custGeom>
              <a:avLst/>
              <a:gdLst>
                <a:gd name="connsiteX0" fmla="*/ 0 w 2947520"/>
                <a:gd name="connsiteY0" fmla="*/ 338395 h 1910195"/>
                <a:gd name="connsiteX1" fmla="*/ 2172689 w 2947520"/>
                <a:gd name="connsiteY1" fmla="*/ 1910195 h 1910195"/>
                <a:gd name="connsiteX2" fmla="*/ 2947520 w 2947520"/>
                <a:gd name="connsiteY2" fmla="*/ 0 h 1910195"/>
              </a:gdLst>
              <a:ahLst/>
              <a:cxnLst>
                <a:cxn ang="0">
                  <a:pos x="connsiteX0" y="connsiteY0"/>
                </a:cxn>
                <a:cxn ang="0">
                  <a:pos x="connsiteX1" y="connsiteY1"/>
                </a:cxn>
                <a:cxn ang="0">
                  <a:pos x="connsiteX2" y="connsiteY2"/>
                </a:cxn>
              </a:cxnLst>
              <a:rect l="l" t="t" r="r" b="b"/>
              <a:pathLst>
                <a:path w="2947520" h="1910195">
                  <a:moveTo>
                    <a:pt x="0" y="338395"/>
                  </a:moveTo>
                  <a:lnTo>
                    <a:pt x="2172689" y="1910195"/>
                  </a:lnTo>
                  <a:lnTo>
                    <a:pt x="2947520" y="0"/>
                  </a:lnTo>
                  <a:close/>
                </a:path>
              </a:pathLst>
            </a:custGeom>
            <a:solidFill>
              <a:srgbClr val="F4D6AE"/>
            </a:solidFill>
            <a:ln w="3161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56983AB6-2033-46D1-93FF-B72E4CDD3966}"/>
                </a:ext>
              </a:extLst>
            </p:cNvPr>
            <p:cNvSpPr/>
            <p:nvPr/>
          </p:nvSpPr>
          <p:spPr>
            <a:xfrm>
              <a:off x="9187279" y="2410144"/>
              <a:ext cx="2324492" cy="1508548"/>
            </a:xfrm>
            <a:custGeom>
              <a:avLst/>
              <a:gdLst>
                <a:gd name="connsiteX0" fmla="*/ 0 w 2324492"/>
                <a:gd name="connsiteY0" fmla="*/ 787481 h 1508548"/>
                <a:gd name="connsiteX1" fmla="*/ 2324493 w 2324492"/>
                <a:gd name="connsiteY1" fmla="*/ 0 h 1508548"/>
                <a:gd name="connsiteX2" fmla="*/ 407972 w 2324492"/>
                <a:gd name="connsiteY2" fmla="*/ 1084763 h 1508548"/>
                <a:gd name="connsiteX3" fmla="*/ 227706 w 2324492"/>
                <a:gd name="connsiteY3" fmla="*/ 1508548 h 1508548"/>
              </a:gdLst>
              <a:ahLst/>
              <a:cxnLst>
                <a:cxn ang="0">
                  <a:pos x="connsiteX0" y="connsiteY0"/>
                </a:cxn>
                <a:cxn ang="0">
                  <a:pos x="connsiteX1" y="connsiteY1"/>
                </a:cxn>
                <a:cxn ang="0">
                  <a:pos x="connsiteX2" y="connsiteY2"/>
                </a:cxn>
                <a:cxn ang="0">
                  <a:pos x="connsiteX3" y="connsiteY3"/>
                </a:cxn>
              </a:cxnLst>
              <a:rect l="l" t="t" r="r" b="b"/>
              <a:pathLst>
                <a:path w="2324492" h="1508548">
                  <a:moveTo>
                    <a:pt x="0" y="787481"/>
                  </a:moveTo>
                  <a:lnTo>
                    <a:pt x="2324493" y="0"/>
                  </a:lnTo>
                  <a:lnTo>
                    <a:pt x="407972" y="1084763"/>
                  </a:lnTo>
                  <a:lnTo>
                    <a:pt x="227706" y="1508548"/>
                  </a:lnTo>
                  <a:close/>
                </a:path>
              </a:pathLst>
            </a:custGeom>
            <a:solidFill>
              <a:srgbClr val="E8AA55"/>
            </a:solidFill>
            <a:ln w="31610" cap="flat">
              <a:noFill/>
              <a:prstDash val="solid"/>
              <a:miter/>
            </a:ln>
          </p:spPr>
          <p:txBody>
            <a:bodyPr rtlCol="0" anchor="ctr"/>
            <a:lstStyle/>
            <a:p>
              <a:endParaRPr lang="en-US" dirty="0"/>
            </a:p>
          </p:txBody>
        </p:sp>
      </p:grpSp>
      <p:sp>
        <p:nvSpPr>
          <p:cNvPr id="10" name="TextBox 9">
            <a:extLst>
              <a:ext uri="{FF2B5EF4-FFF2-40B4-BE49-F238E27FC236}">
                <a16:creationId xmlns:a16="http://schemas.microsoft.com/office/drawing/2014/main" id="{05BE3F47-4DB7-46E1-BC8F-E957DD4F3D83}"/>
              </a:ext>
            </a:extLst>
          </p:cNvPr>
          <p:cNvSpPr txBox="1"/>
          <p:nvPr userDrawn="1"/>
        </p:nvSpPr>
        <p:spPr>
          <a:xfrm>
            <a:off x="3657600" y="6449088"/>
            <a:ext cx="7418614"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 Introduction to Reservoirs: Where Germs Live | Session 1: Body Reservoirs</a:t>
            </a:r>
          </a:p>
        </p:txBody>
      </p:sp>
      <p:sp>
        <p:nvSpPr>
          <p:cNvPr id="11" name="Slide Number Placeholder 5">
            <a:extLst>
              <a:ext uri="{FF2B5EF4-FFF2-40B4-BE49-F238E27FC236}">
                <a16:creationId xmlns:a16="http://schemas.microsoft.com/office/drawing/2014/main" id="{331F6F58-BCEE-45B3-A2DB-C8C6806DEAF6}"/>
              </a:ext>
            </a:extLst>
          </p:cNvPr>
          <p:cNvSpPr txBox="1">
            <a:spLocks/>
          </p:cNvSpPr>
          <p:nvPr userDrawn="1"/>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12" name="Picture 11" descr="Text&#10;&#10;Description automatically generated">
            <a:extLst>
              <a:ext uri="{FF2B5EF4-FFF2-40B4-BE49-F238E27FC236}">
                <a16:creationId xmlns:a16="http://schemas.microsoft.com/office/drawing/2014/main" id="{166289D1-8786-4C68-95F8-634BE7572C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13" name="Rectangle 12">
            <a:extLst>
              <a:ext uri="{FF2B5EF4-FFF2-40B4-BE49-F238E27FC236}">
                <a16:creationId xmlns:a16="http://schemas.microsoft.com/office/drawing/2014/main" id="{17449AD0-0ADF-4F42-A07C-B58C33CCA31A}"/>
              </a:ext>
            </a:extLst>
          </p:cNvPr>
          <p:cNvSpPr/>
          <p:nvPr userDrawn="1"/>
        </p:nvSpPr>
        <p:spPr>
          <a:xfrm>
            <a:off x="0" y="5894736"/>
            <a:ext cx="217714"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187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5EFE-322C-49C8-9D66-455432F065AC}"/>
              </a:ext>
            </a:extLst>
          </p:cNvPr>
          <p:cNvSpPr>
            <a:spLocks noGrp="1"/>
          </p:cNvSpPr>
          <p:nvPr>
            <p:ph type="title"/>
          </p:nvPr>
        </p:nvSpPr>
        <p:spPr>
          <a:xfrm>
            <a:off x="831850" y="1709738"/>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2D5304B-1AEE-4189-B142-1C2790A766E7}"/>
              </a:ext>
            </a:extLst>
          </p:cNvPr>
          <p:cNvSpPr>
            <a:spLocks noGrp="1"/>
          </p:cNvSpPr>
          <p:nvPr>
            <p:ph type="body" idx="1"/>
          </p:nvPr>
        </p:nvSpPr>
        <p:spPr>
          <a:xfrm>
            <a:off x="831850" y="4589463"/>
            <a:ext cx="10515600" cy="100451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7185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01E846-8622-4AEB-BDFF-34D670A3E469}"/>
              </a:ext>
            </a:extLst>
          </p:cNvPr>
          <p:cNvSpPr/>
          <p:nvPr/>
        </p:nvSpPr>
        <p:spPr>
          <a:xfrm>
            <a:off x="0" y="5894736"/>
            <a:ext cx="12192000"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633762"/>
            <a:ext cx="10515600" cy="70245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417320"/>
            <a:ext cx="10515600" cy="43179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Box 28">
            <a:extLst>
              <a:ext uri="{FF2B5EF4-FFF2-40B4-BE49-F238E27FC236}">
                <a16:creationId xmlns:a16="http://schemas.microsoft.com/office/drawing/2014/main" id="{A70DEE79-DF7B-465A-8433-170A49ABF6F9}"/>
              </a:ext>
            </a:extLst>
          </p:cNvPr>
          <p:cNvSpPr txBox="1"/>
          <p:nvPr/>
        </p:nvSpPr>
        <p:spPr>
          <a:xfrm>
            <a:off x="3657600" y="6449088"/>
            <a:ext cx="7418614"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 Introduction to Reservoirs: Where Germs Live | Session 1: Body Reservoirs</a:t>
            </a:r>
          </a:p>
        </p:txBody>
      </p:sp>
      <p:sp>
        <p:nvSpPr>
          <p:cNvPr id="32" name="Slide Number Placeholder 5">
            <a:extLst>
              <a:ext uri="{FF2B5EF4-FFF2-40B4-BE49-F238E27FC236}">
                <a16:creationId xmlns:a16="http://schemas.microsoft.com/office/drawing/2014/main" id="{966D56BE-9265-4448-927D-6C2385056E16}"/>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01076F97-22D5-48CC-86A1-360B7A49AFE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Tree>
    <p:extLst>
      <p:ext uri="{BB962C8B-B14F-4D97-AF65-F5344CB8AC3E}">
        <p14:creationId xmlns:p14="http://schemas.microsoft.com/office/powerpoint/2010/main" val="912649758"/>
      </p:ext>
    </p:extLst>
  </p:cSld>
  <p:clrMap bg1="lt1" tx1="dk1" bg2="lt2" tx2="dk2" accent1="accent1" accent2="accent2" accent3="accent3" accent4="accent4" accent5="accent5" accent6="accent6" hlink="hlink" folHlink="folHlink"/>
  <p:sldLayoutIdLst>
    <p:sldLayoutId id="2147483682" r:id="rId1"/>
    <p:sldLayoutId id="2147483663" r:id="rId2"/>
    <p:sldLayoutId id="2147483664" r:id="rId3"/>
    <p:sldLayoutId id="2147483665" r:id="rId4"/>
    <p:sldLayoutId id="2147483666" r:id="rId5"/>
    <p:sldLayoutId id="2147483678" r:id="rId6"/>
    <p:sldLayoutId id="2147483683" r:id="rId7"/>
    <p:sldLayoutId id="2147483674" r:id="rId8"/>
    <p:sldLayoutId id="2147483673" r:id="rId9"/>
  </p:sldLayoutIdLst>
  <p:hf sldNum="0" hdr="0" dt="0"/>
  <p:txStyles>
    <p:title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playlist?list=PLvrp9iOILTQZQGtDnSDGViKDdRtIc13VX" TargetMode="External"/><Relationship Id="rId3" Type="http://schemas.openxmlformats.org/officeDocument/2006/relationships/notesSlide" Target="../notesSlides/notesSlide19.xml"/><Relationship Id="rId7" Type="http://schemas.openxmlformats.org/officeDocument/2006/relationships/hyperlink" Target="https://twitter.com/CDC_Firstline" TargetMode="External"/><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hyperlink" Target="https://www.facebook.com/CDCProjectFirstline" TargetMode="External"/><Relationship Id="rId5" Type="http://schemas.openxmlformats.org/officeDocument/2006/relationships/hyperlink" Target="https://www.cdc.gov/infectioncontrol/projectfirstline/index.html" TargetMode="External"/><Relationship Id="rId10" Type="http://schemas.openxmlformats.org/officeDocument/2006/relationships/hyperlink" Target="https://www.cdc.gov/infectioncontrol/pdf/projectfirstline/TTK-ParticipantFeedback-508.pdf" TargetMode="External"/><Relationship Id="rId4" Type="http://schemas.openxmlformats.org/officeDocument/2006/relationships/image" Target="../media/image15.jpeg"/><Relationship Id="rId9" Type="http://schemas.openxmlformats.org/officeDocument/2006/relationships/hyperlink" Target="https://tools.cdc.gov/campaignproxyservice/subscriptions.aspx?topic_id=USCDC_2104"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D1D0-0187-40F6-85A4-6A5E603616C3}"/>
              </a:ext>
            </a:extLst>
          </p:cNvPr>
          <p:cNvSpPr>
            <a:spLocks noGrp="1"/>
          </p:cNvSpPr>
          <p:nvPr>
            <p:ph type="ctrTitle"/>
          </p:nvPr>
        </p:nvSpPr>
        <p:spPr/>
        <p:txBody>
          <a:bodyPr anchor="t">
            <a:normAutofit/>
          </a:bodyPr>
          <a:lstStyle/>
          <a:p>
            <a:r>
              <a:rPr lang="en-US" dirty="0"/>
              <a:t>Body Reservoirs</a:t>
            </a:r>
          </a:p>
        </p:txBody>
      </p:sp>
      <p:sp>
        <p:nvSpPr>
          <p:cNvPr id="9" name="Text Placeholder 8">
            <a:extLst>
              <a:ext uri="{FF2B5EF4-FFF2-40B4-BE49-F238E27FC236}">
                <a16:creationId xmlns:a16="http://schemas.microsoft.com/office/drawing/2014/main" id="{7B7468A0-78E2-4E68-BF45-7D2E5F804659}"/>
              </a:ext>
            </a:extLst>
          </p:cNvPr>
          <p:cNvSpPr>
            <a:spLocks noGrp="1"/>
          </p:cNvSpPr>
          <p:nvPr>
            <p:ph type="body" sz="quarter" idx="11"/>
          </p:nvPr>
        </p:nvSpPr>
        <p:spPr/>
        <p:txBody>
          <a:bodyPr/>
          <a:lstStyle/>
          <a:p>
            <a:r>
              <a:rPr lang="en-US" dirty="0"/>
              <a:t>Introduction to Reservoirs: </a:t>
            </a:r>
            <a:br>
              <a:rPr lang="en-US" dirty="0"/>
            </a:br>
            <a:r>
              <a:rPr lang="en-US" dirty="0"/>
              <a:t>Where Germs Live</a:t>
            </a:r>
          </a:p>
        </p:txBody>
      </p:sp>
      <p:sp>
        <p:nvSpPr>
          <p:cNvPr id="8" name="Text Placeholder 3">
            <a:extLst>
              <a:ext uri="{FF2B5EF4-FFF2-40B4-BE49-F238E27FC236}">
                <a16:creationId xmlns:a16="http://schemas.microsoft.com/office/drawing/2014/main" id="{56E06EE7-A1AB-4B1A-976C-C3D0B9CB2183}"/>
              </a:ext>
            </a:extLst>
          </p:cNvPr>
          <p:cNvSpPr>
            <a:spLocks noGrp="1"/>
          </p:cNvSpPr>
          <p:nvPr>
            <p:ph type="body" sz="quarter" idx="10"/>
          </p:nvPr>
        </p:nvSpPr>
        <p:spPr>
          <a:xfrm>
            <a:off x="687230" y="1802296"/>
            <a:ext cx="3613150" cy="522465"/>
          </a:xfrm>
        </p:spPr>
        <p:txBody>
          <a:bodyPr/>
          <a:lstStyle/>
          <a:p>
            <a:r>
              <a:rPr lang="en-US" dirty="0"/>
              <a:t>Session 1</a:t>
            </a:r>
          </a:p>
        </p:txBody>
      </p:sp>
      <p:pic>
        <p:nvPicPr>
          <p:cNvPr id="6" name="Picture 5" descr="Project Firstline logo. &#10;CDC's National Training Collaborative for Healthcare Infection Prevention &amp; Control.">
            <a:extLst>
              <a:ext uri="{FF2B5EF4-FFF2-40B4-BE49-F238E27FC236}">
                <a16:creationId xmlns:a16="http://schemas.microsoft.com/office/drawing/2014/main" id="{CFD93550-DEFD-4F3E-A7B5-6FC87E52C4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344" y="5652304"/>
            <a:ext cx="2678829" cy="1005259"/>
          </a:xfrm>
          <a:prstGeom prst="rect">
            <a:avLst/>
          </a:prstGeom>
        </p:spPr>
      </p:pic>
    </p:spTree>
    <p:custDataLst>
      <p:tags r:id="rId1"/>
    </p:custDataLst>
    <p:extLst>
      <p:ext uri="{BB962C8B-B14F-4D97-AF65-F5344CB8AC3E}">
        <p14:creationId xmlns:p14="http://schemas.microsoft.com/office/powerpoint/2010/main" val="273211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B4A19F-5246-C14B-91B9-5B2DB982600E}"/>
              </a:ext>
            </a:extLst>
          </p:cNvPr>
          <p:cNvSpPr>
            <a:spLocks noGrp="1"/>
          </p:cNvSpPr>
          <p:nvPr>
            <p:ph type="title"/>
          </p:nvPr>
        </p:nvSpPr>
        <p:spPr>
          <a:xfrm>
            <a:off x="838200" y="456489"/>
            <a:ext cx="10515600" cy="702457"/>
          </a:xfrm>
        </p:spPr>
        <p:txBody>
          <a:bodyPr/>
          <a:lstStyle/>
          <a:p>
            <a:r>
              <a:rPr lang="en-US" dirty="0"/>
              <a:t>GI System </a:t>
            </a:r>
            <a:br>
              <a:rPr lang="en-US" dirty="0"/>
            </a:br>
            <a:r>
              <a:rPr lang="en-US" dirty="0"/>
              <a:t>Word Cloud</a:t>
            </a:r>
          </a:p>
        </p:txBody>
      </p:sp>
    </p:spTree>
    <p:custDataLst>
      <p:tags r:id="rId1"/>
    </p:custDataLst>
    <p:extLst>
      <p:ext uri="{BB962C8B-B14F-4D97-AF65-F5344CB8AC3E}">
        <p14:creationId xmlns:p14="http://schemas.microsoft.com/office/powerpoint/2010/main" val="23288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01CE-ABB1-4EE2-AD79-56E0F4861C2C}"/>
              </a:ext>
            </a:extLst>
          </p:cNvPr>
          <p:cNvSpPr>
            <a:spLocks noGrp="1"/>
          </p:cNvSpPr>
          <p:nvPr>
            <p:ph type="title"/>
          </p:nvPr>
        </p:nvSpPr>
        <p:spPr>
          <a:xfrm>
            <a:off x="850605" y="633269"/>
            <a:ext cx="10356111" cy="929211"/>
          </a:xfrm>
        </p:spPr>
        <p:txBody>
          <a:bodyPr anchor="b">
            <a:normAutofit/>
          </a:bodyPr>
          <a:lstStyle/>
          <a:p>
            <a:r>
              <a:rPr lang="en-US" dirty="0"/>
              <a:t>Key Takeaways about the GI System Reservoir</a:t>
            </a:r>
          </a:p>
        </p:txBody>
      </p:sp>
      <p:sp>
        <p:nvSpPr>
          <p:cNvPr id="3" name="Content Placeholder 2">
            <a:extLst>
              <a:ext uri="{FF2B5EF4-FFF2-40B4-BE49-F238E27FC236}">
                <a16:creationId xmlns:a16="http://schemas.microsoft.com/office/drawing/2014/main" id="{E12B66D0-B297-427D-8812-A0A487CE838C}"/>
              </a:ext>
            </a:extLst>
          </p:cNvPr>
          <p:cNvSpPr>
            <a:spLocks noGrp="1"/>
          </p:cNvSpPr>
          <p:nvPr>
            <p:ph idx="1"/>
          </p:nvPr>
        </p:nvSpPr>
        <p:spPr>
          <a:xfrm>
            <a:off x="850605" y="1752563"/>
            <a:ext cx="10356111" cy="3055162"/>
          </a:xfrm>
        </p:spPr>
        <p:txBody>
          <a:bodyPr>
            <a:noAutofit/>
          </a:bodyPr>
          <a:lstStyle/>
          <a:p>
            <a:r>
              <a:rPr lang="en-US" dirty="0"/>
              <a:t>The “gut” usually refers to most of the intestines, rectum, and anus.</a:t>
            </a:r>
          </a:p>
          <a:p>
            <a:r>
              <a:rPr lang="en-US" dirty="0"/>
              <a:t>Gut germs travel easily in stool.</a:t>
            </a:r>
          </a:p>
          <a:p>
            <a:r>
              <a:rPr lang="en-US" dirty="0"/>
              <a:t>Pathways:</a:t>
            </a:r>
          </a:p>
          <a:p>
            <a:pPr lvl="1"/>
            <a:r>
              <a:rPr lang="en-US" dirty="0"/>
              <a:t>Touch</a:t>
            </a:r>
          </a:p>
          <a:p>
            <a:pPr lvl="1"/>
            <a:r>
              <a:rPr lang="en-US" dirty="0"/>
              <a:t>Breaking down or bypassing the body’s defenses</a:t>
            </a:r>
          </a:p>
        </p:txBody>
      </p:sp>
    </p:spTree>
    <p:custDataLst>
      <p:tags r:id="rId1"/>
    </p:custDataLst>
    <p:extLst>
      <p:ext uri="{BB962C8B-B14F-4D97-AF65-F5344CB8AC3E}">
        <p14:creationId xmlns:p14="http://schemas.microsoft.com/office/powerpoint/2010/main" val="15493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B4A19F-5246-C14B-91B9-5B2DB982600E}"/>
              </a:ext>
            </a:extLst>
          </p:cNvPr>
          <p:cNvSpPr>
            <a:spLocks noGrp="1"/>
          </p:cNvSpPr>
          <p:nvPr>
            <p:ph type="title"/>
          </p:nvPr>
        </p:nvSpPr>
        <p:spPr>
          <a:xfrm>
            <a:off x="838200" y="456489"/>
            <a:ext cx="10515600" cy="702457"/>
          </a:xfrm>
        </p:spPr>
        <p:txBody>
          <a:bodyPr/>
          <a:lstStyle/>
          <a:p>
            <a:r>
              <a:rPr lang="en-US" dirty="0"/>
              <a:t>Respiratory System </a:t>
            </a:r>
            <a:br>
              <a:rPr lang="en-US" dirty="0"/>
            </a:br>
            <a:r>
              <a:rPr lang="en-US" dirty="0"/>
              <a:t>Word Cloud</a:t>
            </a:r>
          </a:p>
        </p:txBody>
      </p:sp>
    </p:spTree>
    <p:custDataLst>
      <p:tags r:id="rId1"/>
    </p:custDataLst>
    <p:extLst>
      <p:ext uri="{BB962C8B-B14F-4D97-AF65-F5344CB8AC3E}">
        <p14:creationId xmlns:p14="http://schemas.microsoft.com/office/powerpoint/2010/main" val="164706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01CE-ABB1-4EE2-AD79-56E0F4861C2C}"/>
              </a:ext>
            </a:extLst>
          </p:cNvPr>
          <p:cNvSpPr>
            <a:spLocks noGrp="1"/>
          </p:cNvSpPr>
          <p:nvPr>
            <p:ph type="title"/>
          </p:nvPr>
        </p:nvSpPr>
        <p:spPr>
          <a:xfrm>
            <a:off x="850605" y="633269"/>
            <a:ext cx="10356111" cy="929211"/>
          </a:xfrm>
        </p:spPr>
        <p:txBody>
          <a:bodyPr anchor="b">
            <a:normAutofit fontScale="90000"/>
          </a:bodyPr>
          <a:lstStyle/>
          <a:p>
            <a:r>
              <a:rPr lang="en-US" dirty="0"/>
              <a:t>Key Takeaways about the Respiratory System Reservoir</a:t>
            </a:r>
          </a:p>
        </p:txBody>
      </p:sp>
      <p:sp>
        <p:nvSpPr>
          <p:cNvPr id="3" name="Content Placeholder 2">
            <a:extLst>
              <a:ext uri="{FF2B5EF4-FFF2-40B4-BE49-F238E27FC236}">
                <a16:creationId xmlns:a16="http://schemas.microsoft.com/office/drawing/2014/main" id="{E12B66D0-B297-427D-8812-A0A487CE838C}"/>
              </a:ext>
            </a:extLst>
          </p:cNvPr>
          <p:cNvSpPr>
            <a:spLocks noGrp="1"/>
          </p:cNvSpPr>
          <p:nvPr>
            <p:ph idx="1"/>
          </p:nvPr>
        </p:nvSpPr>
        <p:spPr>
          <a:xfrm>
            <a:off x="850605" y="1752563"/>
            <a:ext cx="10356111" cy="3055162"/>
          </a:xfrm>
        </p:spPr>
        <p:txBody>
          <a:bodyPr>
            <a:noAutofit/>
          </a:bodyPr>
          <a:lstStyle/>
          <a:p>
            <a:r>
              <a:rPr lang="en-US" dirty="0"/>
              <a:t>Upper airway: Nose, mouth, throat, windpipe</a:t>
            </a:r>
          </a:p>
          <a:p>
            <a:r>
              <a:rPr lang="en-US" dirty="0"/>
              <a:t>Lower airway: Lungs</a:t>
            </a:r>
          </a:p>
          <a:p>
            <a:r>
              <a:rPr lang="en-US" dirty="0"/>
              <a:t>Pathways:</a:t>
            </a:r>
          </a:p>
          <a:p>
            <a:pPr lvl="1"/>
            <a:r>
              <a:rPr lang="en-US" dirty="0"/>
              <a:t>Breathing in</a:t>
            </a:r>
          </a:p>
          <a:p>
            <a:pPr lvl="1"/>
            <a:r>
              <a:rPr lang="en-US" dirty="0"/>
              <a:t>Splashes and sprays</a:t>
            </a:r>
          </a:p>
          <a:p>
            <a:pPr lvl="1"/>
            <a:r>
              <a:rPr lang="en-US" dirty="0"/>
              <a:t>Touch</a:t>
            </a:r>
          </a:p>
        </p:txBody>
      </p:sp>
    </p:spTree>
    <p:custDataLst>
      <p:tags r:id="rId1"/>
    </p:custDataLst>
    <p:extLst>
      <p:ext uri="{BB962C8B-B14F-4D97-AF65-F5344CB8AC3E}">
        <p14:creationId xmlns:p14="http://schemas.microsoft.com/office/powerpoint/2010/main" val="272159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B4A19F-5246-C14B-91B9-5B2DB982600E}"/>
              </a:ext>
            </a:extLst>
          </p:cNvPr>
          <p:cNvSpPr>
            <a:spLocks noGrp="1"/>
          </p:cNvSpPr>
          <p:nvPr>
            <p:ph type="title"/>
          </p:nvPr>
        </p:nvSpPr>
        <p:spPr>
          <a:xfrm>
            <a:off x="838200" y="456489"/>
            <a:ext cx="10515600" cy="702457"/>
          </a:xfrm>
        </p:spPr>
        <p:txBody>
          <a:bodyPr/>
          <a:lstStyle/>
          <a:p>
            <a:r>
              <a:rPr lang="en-US" dirty="0"/>
              <a:t>Blood </a:t>
            </a:r>
            <a:br>
              <a:rPr lang="en-US" dirty="0"/>
            </a:br>
            <a:r>
              <a:rPr lang="en-US" dirty="0"/>
              <a:t>Word Cloud</a:t>
            </a:r>
          </a:p>
        </p:txBody>
      </p:sp>
    </p:spTree>
    <p:custDataLst>
      <p:tags r:id="rId1"/>
    </p:custDataLst>
    <p:extLst>
      <p:ext uri="{BB962C8B-B14F-4D97-AF65-F5344CB8AC3E}">
        <p14:creationId xmlns:p14="http://schemas.microsoft.com/office/powerpoint/2010/main" val="160219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01CE-ABB1-4EE2-AD79-56E0F4861C2C}"/>
              </a:ext>
            </a:extLst>
          </p:cNvPr>
          <p:cNvSpPr>
            <a:spLocks noGrp="1"/>
          </p:cNvSpPr>
          <p:nvPr>
            <p:ph type="title"/>
          </p:nvPr>
        </p:nvSpPr>
        <p:spPr>
          <a:xfrm>
            <a:off x="850605" y="633269"/>
            <a:ext cx="10356111" cy="929211"/>
          </a:xfrm>
        </p:spPr>
        <p:txBody>
          <a:bodyPr anchor="t">
            <a:normAutofit fontScale="90000"/>
          </a:bodyPr>
          <a:lstStyle/>
          <a:p>
            <a:br>
              <a:rPr lang="en-US" dirty="0"/>
            </a:br>
            <a:r>
              <a:rPr lang="en-US" dirty="0"/>
              <a:t>Key Takeaways about the Blood Reservoir</a:t>
            </a:r>
          </a:p>
        </p:txBody>
      </p:sp>
      <p:sp>
        <p:nvSpPr>
          <p:cNvPr id="3" name="Content Placeholder 2">
            <a:extLst>
              <a:ext uri="{FF2B5EF4-FFF2-40B4-BE49-F238E27FC236}">
                <a16:creationId xmlns:a16="http://schemas.microsoft.com/office/drawing/2014/main" id="{E12B66D0-B297-427D-8812-A0A487CE838C}"/>
              </a:ext>
            </a:extLst>
          </p:cNvPr>
          <p:cNvSpPr>
            <a:spLocks noGrp="1"/>
          </p:cNvSpPr>
          <p:nvPr>
            <p:ph idx="1"/>
          </p:nvPr>
        </p:nvSpPr>
        <p:spPr>
          <a:xfrm>
            <a:off x="850605" y="1752563"/>
            <a:ext cx="10356111" cy="3055162"/>
          </a:xfrm>
        </p:spPr>
        <p:txBody>
          <a:bodyPr>
            <a:noAutofit/>
          </a:bodyPr>
          <a:lstStyle/>
          <a:p>
            <a:r>
              <a:rPr lang="en-US" dirty="0"/>
              <a:t>Blood is not supposed to have germs in it.</a:t>
            </a:r>
          </a:p>
          <a:p>
            <a:r>
              <a:rPr lang="en-US" dirty="0"/>
              <a:t>Some viruses cause infections that release virus into the blood. If a person is infected and untreated, blood can then spread the virus to other people.</a:t>
            </a:r>
          </a:p>
          <a:p>
            <a:r>
              <a:rPr lang="en-US" dirty="0"/>
              <a:t>Pathways:</a:t>
            </a:r>
          </a:p>
          <a:p>
            <a:pPr lvl="1"/>
            <a:r>
              <a:rPr lang="en-US" dirty="0"/>
              <a:t>Breaking down or bypassing the body’s defenses</a:t>
            </a:r>
          </a:p>
          <a:p>
            <a:pPr lvl="1"/>
            <a:r>
              <a:rPr lang="en-US" dirty="0"/>
              <a:t>Splashes and sprays</a:t>
            </a:r>
          </a:p>
          <a:p>
            <a:pPr lvl="1"/>
            <a:r>
              <a:rPr lang="en-US" dirty="0"/>
              <a:t>Touch</a:t>
            </a:r>
          </a:p>
        </p:txBody>
      </p:sp>
    </p:spTree>
    <p:custDataLst>
      <p:tags r:id="rId1"/>
    </p:custDataLst>
    <p:extLst>
      <p:ext uri="{BB962C8B-B14F-4D97-AF65-F5344CB8AC3E}">
        <p14:creationId xmlns:p14="http://schemas.microsoft.com/office/powerpoint/2010/main" val="216636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C70252-FEE4-4888-9C70-4FB40557C38A}"/>
              </a:ext>
            </a:extLst>
          </p:cNvPr>
          <p:cNvSpPr>
            <a:spLocks noGrp="1"/>
          </p:cNvSpPr>
          <p:nvPr>
            <p:ph type="title"/>
          </p:nvPr>
        </p:nvSpPr>
        <p:spPr/>
        <p:txBody>
          <a:bodyPr/>
          <a:lstStyle/>
          <a:p>
            <a:r>
              <a:rPr lang="en-US" dirty="0"/>
              <a:t>Bringing It Together</a:t>
            </a:r>
          </a:p>
        </p:txBody>
      </p:sp>
    </p:spTree>
    <p:custDataLst>
      <p:tags r:id="rId1"/>
    </p:custDataLst>
    <p:extLst>
      <p:ext uri="{BB962C8B-B14F-4D97-AF65-F5344CB8AC3E}">
        <p14:creationId xmlns:p14="http://schemas.microsoft.com/office/powerpoint/2010/main" val="986775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A3D2-04E6-4C8C-BCD1-C9E30CDC4E7B}"/>
              </a:ext>
            </a:extLst>
          </p:cNvPr>
          <p:cNvSpPr>
            <a:spLocks noGrp="1"/>
          </p:cNvSpPr>
          <p:nvPr>
            <p:ph type="title"/>
          </p:nvPr>
        </p:nvSpPr>
        <p:spPr>
          <a:xfrm>
            <a:off x="1119116" y="488108"/>
            <a:ext cx="5636526" cy="1622431"/>
          </a:xfrm>
        </p:spPr>
        <p:txBody>
          <a:bodyPr/>
          <a:lstStyle/>
          <a:p>
            <a:r>
              <a:rPr lang="en-US" dirty="0"/>
              <a:t>Reflection </a:t>
            </a:r>
          </a:p>
        </p:txBody>
      </p:sp>
    </p:spTree>
    <p:custDataLst>
      <p:tags r:id="rId1"/>
    </p:custDataLst>
    <p:extLst>
      <p:ext uri="{BB962C8B-B14F-4D97-AF65-F5344CB8AC3E}">
        <p14:creationId xmlns:p14="http://schemas.microsoft.com/office/powerpoint/2010/main" val="24382333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84A3-7FBE-48B8-98EA-C72ADD915C61}"/>
              </a:ext>
            </a:extLst>
          </p:cNvPr>
          <p:cNvSpPr>
            <a:spLocks noGrp="1"/>
          </p:cNvSpPr>
          <p:nvPr>
            <p:ph type="title"/>
          </p:nvPr>
        </p:nvSpPr>
        <p:spPr>
          <a:xfrm>
            <a:off x="1119115" y="1996868"/>
            <a:ext cx="5636526" cy="1622431"/>
          </a:xfrm>
        </p:spPr>
        <p:txBody>
          <a:bodyPr anchor="b">
            <a:normAutofit/>
          </a:bodyPr>
          <a:lstStyle/>
          <a:p>
            <a:r>
              <a:rPr lang="en-US" dirty="0"/>
              <a:t>Questions</a:t>
            </a:r>
          </a:p>
        </p:txBody>
      </p:sp>
    </p:spTree>
    <p:custDataLst>
      <p:tags r:id="rId1"/>
    </p:custDataLst>
    <p:extLst>
      <p:ext uri="{BB962C8B-B14F-4D97-AF65-F5344CB8AC3E}">
        <p14:creationId xmlns:p14="http://schemas.microsoft.com/office/powerpoint/2010/main" val="28920342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AC160D-974E-4F5A-9D1F-EB36D6454324}"/>
              </a:ext>
            </a:extLst>
          </p:cNvPr>
          <p:cNvSpPr>
            <a:spLocks noGrp="1"/>
          </p:cNvSpPr>
          <p:nvPr>
            <p:ph type="title"/>
          </p:nvPr>
        </p:nvSpPr>
        <p:spPr/>
        <p:txBody>
          <a:bodyPr/>
          <a:lstStyle/>
          <a:p>
            <a:r>
              <a:rPr lang="en-US" dirty="0"/>
              <a:t>Conclusion</a:t>
            </a:r>
          </a:p>
        </p:txBody>
      </p:sp>
    </p:spTree>
    <p:custDataLst>
      <p:tags r:id="rId1"/>
    </p:custDataLst>
    <p:extLst>
      <p:ext uri="{BB962C8B-B14F-4D97-AF65-F5344CB8AC3E}">
        <p14:creationId xmlns:p14="http://schemas.microsoft.com/office/powerpoint/2010/main" val="38497864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2634-5472-4514-B187-6E3EDBB5CD12}"/>
              </a:ext>
            </a:extLst>
          </p:cNvPr>
          <p:cNvSpPr>
            <a:spLocks noGrp="1"/>
          </p:cNvSpPr>
          <p:nvPr>
            <p:ph type="title"/>
          </p:nvPr>
        </p:nvSpPr>
        <p:spPr>
          <a:xfrm>
            <a:off x="1119188" y="1257300"/>
            <a:ext cx="6287452" cy="479987"/>
          </a:xfrm>
        </p:spPr>
        <p:txBody>
          <a:bodyPr anchor="t">
            <a:noAutofit/>
          </a:bodyPr>
          <a:lstStyle/>
          <a:p>
            <a:r>
              <a:rPr lang="en-US" dirty="0"/>
              <a:t>Agenda</a:t>
            </a:r>
          </a:p>
        </p:txBody>
      </p:sp>
      <p:sp>
        <p:nvSpPr>
          <p:cNvPr id="5" name="Rectangle: Rounded Corners 4">
            <a:extLst>
              <a:ext uri="{FF2B5EF4-FFF2-40B4-BE49-F238E27FC236}">
                <a16:creationId xmlns:a16="http://schemas.microsoft.com/office/drawing/2014/main" id="{7DFDB8F1-B870-4616-8021-325820BC6B62}"/>
              </a:ext>
              <a:ext uri="{C183D7F6-B498-43B3-948B-1728B52AA6E4}">
                <adec:decorative xmlns:adec="http://schemas.microsoft.com/office/drawing/2017/decorative" val="1"/>
              </a:ext>
            </a:extLst>
          </p:cNvPr>
          <p:cNvSpPr/>
          <p:nvPr/>
        </p:nvSpPr>
        <p:spPr>
          <a:xfrm>
            <a:off x="1199953" y="793697"/>
            <a:ext cx="1382634" cy="2743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6564C34-1081-4BF9-B0DE-5074BC00D1B3}"/>
              </a:ext>
              <a:ext uri="{C183D7F6-B498-43B3-948B-1728B52AA6E4}">
                <adec:decorative xmlns:adec="http://schemas.microsoft.com/office/drawing/2017/decorative" val="1"/>
              </a:ext>
            </a:extLst>
          </p:cNvPr>
          <p:cNvSpPr/>
          <p:nvPr/>
        </p:nvSpPr>
        <p:spPr>
          <a:xfrm>
            <a:off x="1248334" y="1737287"/>
            <a:ext cx="5671579"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4B870E8-6795-46F7-99C1-C2401FCF44D6}"/>
              </a:ext>
            </a:extLst>
          </p:cNvPr>
          <p:cNvSpPr txBox="1"/>
          <p:nvPr/>
        </p:nvSpPr>
        <p:spPr>
          <a:xfrm>
            <a:off x="1199954" y="816374"/>
            <a:ext cx="1361232" cy="246221"/>
          </a:xfrm>
          <a:prstGeom prst="rect">
            <a:avLst/>
          </a:prstGeom>
          <a:noFill/>
        </p:spPr>
        <p:txBody>
          <a:bodyPr wrap="square" rtlCol="0">
            <a:spAutoFit/>
          </a:bodyPr>
          <a:lstStyle/>
          <a:p>
            <a:pPr algn="ctr"/>
            <a:r>
              <a:rPr lang="en-US" sz="1000" b="1" spc="50" dirty="0">
                <a:solidFill>
                  <a:schemeClr val="bg1"/>
                </a:solidFill>
                <a:latin typeface="Century Gothic" panose="020B0502020202020204" pitchFamily="34" charset="0"/>
                <a:cs typeface="Poppins Medium" panose="00000600000000000000" pitchFamily="2" charset="0"/>
              </a:rPr>
              <a:t>Welcome</a:t>
            </a:r>
          </a:p>
        </p:txBody>
      </p:sp>
      <p:sp>
        <p:nvSpPr>
          <p:cNvPr id="3" name="Content Placeholder 2">
            <a:extLst>
              <a:ext uri="{FF2B5EF4-FFF2-40B4-BE49-F238E27FC236}">
                <a16:creationId xmlns:a16="http://schemas.microsoft.com/office/drawing/2014/main" id="{9318B743-76B2-4D2C-A334-4F77B160FC11}"/>
              </a:ext>
            </a:extLst>
          </p:cNvPr>
          <p:cNvSpPr>
            <a:spLocks noGrp="1"/>
          </p:cNvSpPr>
          <p:nvPr>
            <p:ph idx="1"/>
          </p:nvPr>
        </p:nvSpPr>
        <p:spPr>
          <a:xfrm>
            <a:off x="1119188" y="1987550"/>
            <a:ext cx="5800725" cy="3248025"/>
          </a:xfrm>
        </p:spPr>
        <p:txBody>
          <a:bodyPr>
            <a:normAutofit/>
          </a:bodyPr>
          <a:lstStyle/>
          <a:p>
            <a:r>
              <a:rPr lang="en-US" dirty="0"/>
              <a:t>Welcome and Introductions</a:t>
            </a:r>
          </a:p>
          <a:p>
            <a:r>
              <a:rPr lang="en-US" dirty="0"/>
              <a:t>Four Body Reservoirs</a:t>
            </a:r>
          </a:p>
          <a:p>
            <a:r>
              <a:rPr lang="en-US" dirty="0"/>
              <a:t>Word Clouds and Discussion</a:t>
            </a:r>
          </a:p>
          <a:p>
            <a:r>
              <a:rPr lang="en-US" dirty="0"/>
              <a:t>Bringing It Together</a:t>
            </a:r>
          </a:p>
          <a:p>
            <a:r>
              <a:rPr lang="en-US" dirty="0"/>
              <a:t>Conclusion</a:t>
            </a:r>
          </a:p>
        </p:txBody>
      </p:sp>
    </p:spTree>
    <p:custDataLst>
      <p:tags r:id="rId1"/>
    </p:custDataLst>
    <p:extLst>
      <p:ext uri="{BB962C8B-B14F-4D97-AF65-F5344CB8AC3E}">
        <p14:creationId xmlns:p14="http://schemas.microsoft.com/office/powerpoint/2010/main" val="334010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01CE-ABB1-4EE2-AD79-56E0F4861C2C}"/>
              </a:ext>
            </a:extLst>
          </p:cNvPr>
          <p:cNvSpPr>
            <a:spLocks noGrp="1"/>
          </p:cNvSpPr>
          <p:nvPr>
            <p:ph type="title"/>
          </p:nvPr>
        </p:nvSpPr>
        <p:spPr>
          <a:xfrm>
            <a:off x="850605" y="633269"/>
            <a:ext cx="10356111" cy="929211"/>
          </a:xfrm>
        </p:spPr>
        <p:txBody>
          <a:bodyPr anchor="t">
            <a:normAutofit/>
          </a:bodyPr>
          <a:lstStyle/>
          <a:p>
            <a:r>
              <a:rPr lang="en-US" dirty="0"/>
              <a:t>Key Takeaways</a:t>
            </a:r>
          </a:p>
        </p:txBody>
      </p:sp>
      <p:sp>
        <p:nvSpPr>
          <p:cNvPr id="3" name="Content Placeholder 2">
            <a:extLst>
              <a:ext uri="{FF2B5EF4-FFF2-40B4-BE49-F238E27FC236}">
                <a16:creationId xmlns:a16="http://schemas.microsoft.com/office/drawing/2014/main" id="{E12B66D0-B297-427D-8812-A0A487CE838C}"/>
              </a:ext>
            </a:extLst>
          </p:cNvPr>
          <p:cNvSpPr>
            <a:spLocks noGrp="1"/>
          </p:cNvSpPr>
          <p:nvPr>
            <p:ph idx="1"/>
          </p:nvPr>
        </p:nvSpPr>
        <p:spPr>
          <a:xfrm>
            <a:off x="850605" y="1752563"/>
            <a:ext cx="10356111" cy="3055162"/>
          </a:xfrm>
        </p:spPr>
        <p:txBody>
          <a:bodyPr>
            <a:noAutofit/>
          </a:bodyPr>
          <a:lstStyle/>
          <a:p>
            <a:r>
              <a:rPr lang="en-US" dirty="0"/>
              <a:t>”Reservoirs” are the places on and in our bodies and in the environment where germs live. Germs frequently spread between and among these reservoirs.</a:t>
            </a:r>
          </a:p>
          <a:p>
            <a:r>
              <a:rPr lang="en-US" dirty="0"/>
              <a:t>Four reservoirs in the human body that are important for infection control are the skin; the gastrointestinal (GI) system or “gut”; the respiratory system; and blood.</a:t>
            </a:r>
          </a:p>
          <a:p>
            <a:r>
              <a:rPr lang="en-US" dirty="0"/>
              <a:t>Understanding where germs live helps us recognize where there is risk for them to be spread, and why infection control actions work to stop them from spreading and making people sick.</a:t>
            </a:r>
          </a:p>
        </p:txBody>
      </p:sp>
    </p:spTree>
    <p:custDataLst>
      <p:tags r:id="rId1"/>
    </p:custDataLst>
    <p:extLst>
      <p:ext uri="{BB962C8B-B14F-4D97-AF65-F5344CB8AC3E}">
        <p14:creationId xmlns:p14="http://schemas.microsoft.com/office/powerpoint/2010/main" val="2519394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C831-C0A4-43BD-83CB-0FB0ED421693}"/>
              </a:ext>
            </a:extLst>
          </p:cNvPr>
          <p:cNvSpPr>
            <a:spLocks noGrp="1"/>
          </p:cNvSpPr>
          <p:nvPr>
            <p:ph type="title"/>
          </p:nvPr>
        </p:nvSpPr>
        <p:spPr>
          <a:xfrm>
            <a:off x="753354" y="488109"/>
            <a:ext cx="9840038" cy="677270"/>
          </a:xfrm>
        </p:spPr>
        <p:txBody>
          <a:bodyPr/>
          <a:lstStyle/>
          <a:p>
            <a:r>
              <a:rPr lang="en-US" dirty="0"/>
              <a:t>How to Get Involved and Feedback</a:t>
            </a:r>
          </a:p>
        </p:txBody>
      </p:sp>
      <p:sp>
        <p:nvSpPr>
          <p:cNvPr id="3" name="Content Placeholder 2">
            <a:extLst>
              <a:ext uri="{FF2B5EF4-FFF2-40B4-BE49-F238E27FC236}">
                <a16:creationId xmlns:a16="http://schemas.microsoft.com/office/drawing/2014/main" id="{EA7FE9FA-2F49-4CAC-8794-C7881CF14D8C}"/>
              </a:ext>
            </a:extLst>
          </p:cNvPr>
          <p:cNvSpPr>
            <a:spLocks noGrp="1"/>
          </p:cNvSpPr>
          <p:nvPr>
            <p:ph idx="1"/>
          </p:nvPr>
        </p:nvSpPr>
        <p:spPr>
          <a:xfrm>
            <a:off x="1279524" y="1340803"/>
            <a:ext cx="6492875" cy="4176712"/>
          </a:xfrm>
        </p:spPr>
        <p:txBody>
          <a:bodyPr>
            <a:noAutofit/>
          </a:bodyPr>
          <a:lstStyle/>
          <a:p>
            <a:r>
              <a:rPr lang="en-US" sz="1800" dirty="0"/>
              <a:t>Project Firstline on CDC.gov: </a:t>
            </a:r>
          </a:p>
          <a:p>
            <a:pPr>
              <a:spcBef>
                <a:spcPts val="0"/>
              </a:spcBef>
            </a:pPr>
            <a:r>
              <a:rPr lang="en-US" sz="1800" dirty="0">
                <a:hlinkClick r:id="rId5"/>
              </a:rPr>
              <a:t>https://www.cdc.gov/infection control/projectfirstline/index.html</a:t>
            </a:r>
            <a:endParaRPr lang="en-US" sz="1800" dirty="0"/>
          </a:p>
          <a:p>
            <a:r>
              <a:rPr lang="en-US" sz="1800" dirty="0"/>
              <a:t>CDC’s Project Firstline on Facebook:</a:t>
            </a:r>
          </a:p>
          <a:p>
            <a:pPr>
              <a:spcBef>
                <a:spcPts val="0"/>
              </a:spcBef>
            </a:pPr>
            <a:r>
              <a:rPr lang="en-US" sz="1800" dirty="0">
                <a:hlinkClick r:id="rId6"/>
              </a:rPr>
              <a:t>https://www.facebook.com/CDCProjectFirstline</a:t>
            </a:r>
            <a:r>
              <a:rPr lang="en-US" sz="1800" dirty="0"/>
              <a:t> </a:t>
            </a:r>
          </a:p>
          <a:p>
            <a:r>
              <a:rPr lang="en-US" sz="1800" dirty="0"/>
              <a:t>CDC’s Project Firstline on Twitter:</a:t>
            </a:r>
          </a:p>
          <a:p>
            <a:pPr>
              <a:spcBef>
                <a:spcPts val="0"/>
              </a:spcBef>
            </a:pPr>
            <a:r>
              <a:rPr lang="en-US" sz="1800" dirty="0">
                <a:hlinkClick r:id="rId7"/>
              </a:rPr>
              <a:t>https://twitter.com/CDC_Firstline</a:t>
            </a:r>
            <a:endParaRPr lang="en-US" sz="1800" dirty="0"/>
          </a:p>
          <a:p>
            <a:r>
              <a:rPr lang="en-US" sz="1800" dirty="0"/>
              <a:t>Project Firstline </a:t>
            </a:r>
            <a:r>
              <a:rPr lang="en-US" sz="1800" i="1" dirty="0"/>
              <a:t>Inside Infection Control </a:t>
            </a:r>
            <a:r>
              <a:rPr lang="en-US" sz="1800" dirty="0"/>
              <a:t>on YouTube:</a:t>
            </a:r>
          </a:p>
          <a:p>
            <a:pPr>
              <a:spcBef>
                <a:spcPts val="0"/>
              </a:spcBef>
            </a:pPr>
            <a:r>
              <a:rPr lang="en-US" sz="1800" dirty="0">
                <a:hlinkClick r:id="rId8"/>
              </a:rPr>
              <a:t>https://www.youtube.com/playlist?list=PLvrp9iOILTQZQGtDnSDGViKDdRtIc13VX</a:t>
            </a:r>
            <a:r>
              <a:rPr lang="en-US" sz="1800" dirty="0"/>
              <a:t> </a:t>
            </a:r>
          </a:p>
          <a:p>
            <a:r>
              <a:rPr lang="en-US" sz="1800" dirty="0"/>
              <a:t>To sign up for Project Firstline e-mails, click here: </a:t>
            </a:r>
            <a:r>
              <a:rPr lang="en-US" sz="1800" dirty="0">
                <a:hlinkClick r:id="rId9"/>
              </a:rPr>
              <a:t>https://tools.cdc.gov/campaignproxyservice/subscriptions.aspx?topic_id=USCDC_2104</a:t>
            </a:r>
            <a:r>
              <a:rPr lang="en-US" sz="1800" dirty="0"/>
              <a:t>  </a:t>
            </a:r>
          </a:p>
        </p:txBody>
      </p:sp>
      <p:sp>
        <p:nvSpPr>
          <p:cNvPr id="4" name="Content Placeholder 3">
            <a:extLst>
              <a:ext uri="{FF2B5EF4-FFF2-40B4-BE49-F238E27FC236}">
                <a16:creationId xmlns:a16="http://schemas.microsoft.com/office/drawing/2014/main" id="{5EAF075A-AC00-426E-9408-6BC5D57BA8F6}"/>
              </a:ext>
            </a:extLst>
          </p:cNvPr>
          <p:cNvSpPr>
            <a:spLocks noGrp="1"/>
          </p:cNvSpPr>
          <p:nvPr>
            <p:ph type="body" sz="quarter" idx="10"/>
          </p:nvPr>
        </p:nvSpPr>
        <p:spPr>
          <a:xfrm>
            <a:off x="7909560" y="1340803"/>
            <a:ext cx="3642678" cy="4176712"/>
          </a:xfrm>
        </p:spPr>
        <p:txBody>
          <a:bodyPr>
            <a:normAutofit/>
          </a:bodyPr>
          <a:lstStyle/>
          <a:p>
            <a:r>
              <a:rPr lang="en-US" sz="1800" dirty="0"/>
              <a:t>Project Firstline feedback form: </a:t>
            </a:r>
            <a:r>
              <a:rPr lang="en-US" sz="1800" dirty="0">
                <a:hlinkClick r:id="rId10"/>
              </a:rPr>
              <a:t>https://www.cdc.gov/infectioncontrol/pdf/projectfirstline/TTK-ParticipantFeedback-508.pdf</a:t>
            </a:r>
            <a:r>
              <a:rPr lang="en-US" sz="1800" dirty="0"/>
              <a:t> </a:t>
            </a:r>
          </a:p>
          <a:p>
            <a:r>
              <a:rPr lang="en-US" sz="1800" dirty="0">
                <a:highlight>
                  <a:srgbClr val="FFFF00"/>
                </a:highlight>
              </a:rPr>
              <a:t>Placeholder for partners to add their own links</a:t>
            </a:r>
          </a:p>
        </p:txBody>
      </p:sp>
    </p:spTree>
    <p:custDataLst>
      <p:tags r:id="rId1"/>
    </p:custDataLst>
    <p:extLst>
      <p:ext uri="{BB962C8B-B14F-4D97-AF65-F5344CB8AC3E}">
        <p14:creationId xmlns:p14="http://schemas.microsoft.com/office/powerpoint/2010/main" val="47572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3D7DCC-EC80-47EE-9B84-5DF5A6D015FD}"/>
              </a:ext>
            </a:extLst>
          </p:cNvPr>
          <p:cNvSpPr>
            <a:spLocks noGrp="1"/>
          </p:cNvSpPr>
          <p:nvPr>
            <p:ph type="title"/>
          </p:nvPr>
        </p:nvSpPr>
        <p:spPr/>
        <p:txBody>
          <a:bodyPr/>
          <a:lstStyle/>
          <a:p>
            <a:r>
              <a:rPr lang="en-US" dirty="0"/>
              <a:t>Four Body Reservoirs</a:t>
            </a:r>
          </a:p>
        </p:txBody>
      </p:sp>
    </p:spTree>
    <p:custDataLst>
      <p:tags r:id="rId1"/>
    </p:custDataLst>
    <p:extLst>
      <p:ext uri="{BB962C8B-B14F-4D97-AF65-F5344CB8AC3E}">
        <p14:creationId xmlns:p14="http://schemas.microsoft.com/office/powerpoint/2010/main" val="26395875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5F6B-6405-454F-909C-475C0E525AA2}"/>
              </a:ext>
            </a:extLst>
          </p:cNvPr>
          <p:cNvSpPr>
            <a:spLocks noGrp="1"/>
          </p:cNvSpPr>
          <p:nvPr>
            <p:ph type="title"/>
          </p:nvPr>
        </p:nvSpPr>
        <p:spPr>
          <a:xfrm>
            <a:off x="1280481" y="2277125"/>
            <a:ext cx="5636526" cy="1622431"/>
          </a:xfrm>
        </p:spPr>
        <p:txBody>
          <a:bodyPr/>
          <a:lstStyle/>
          <a:p>
            <a:r>
              <a:rPr lang="en-US" dirty="0"/>
              <a:t>What Do You Think?</a:t>
            </a:r>
          </a:p>
        </p:txBody>
      </p:sp>
    </p:spTree>
    <p:custDataLst>
      <p:tags r:id="rId1"/>
    </p:custDataLst>
    <p:extLst>
      <p:ext uri="{BB962C8B-B14F-4D97-AF65-F5344CB8AC3E}">
        <p14:creationId xmlns:p14="http://schemas.microsoft.com/office/powerpoint/2010/main" val="38011709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F6C95F4-7DEE-4940-A105-F27E5BE414C4}"/>
              </a:ext>
            </a:extLst>
          </p:cNvPr>
          <p:cNvSpPr>
            <a:spLocks noGrp="1"/>
          </p:cNvSpPr>
          <p:nvPr>
            <p:ph type="title"/>
          </p:nvPr>
        </p:nvSpPr>
        <p:spPr>
          <a:xfrm>
            <a:off x="707727" y="690421"/>
            <a:ext cx="10356111" cy="929211"/>
          </a:xfrm>
        </p:spPr>
        <p:txBody>
          <a:bodyPr/>
          <a:lstStyle/>
          <a:p>
            <a:r>
              <a:rPr lang="en-US" dirty="0"/>
              <a:t>The Body Reservoirs</a:t>
            </a:r>
          </a:p>
        </p:txBody>
      </p:sp>
      <p:sp>
        <p:nvSpPr>
          <p:cNvPr id="6" name="Rounded Rectangle 5">
            <a:extLst>
              <a:ext uri="{FF2B5EF4-FFF2-40B4-BE49-F238E27FC236}">
                <a16:creationId xmlns:a16="http://schemas.microsoft.com/office/drawing/2014/main" id="{84DF951D-A916-C846-8AE4-9C5762C663E4}"/>
              </a:ext>
            </a:extLst>
          </p:cNvPr>
          <p:cNvSpPr/>
          <p:nvPr/>
        </p:nvSpPr>
        <p:spPr>
          <a:xfrm>
            <a:off x="711512" y="1855569"/>
            <a:ext cx="2513369" cy="3417796"/>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Skin</a:t>
            </a:r>
          </a:p>
        </p:txBody>
      </p:sp>
      <p:sp>
        <p:nvSpPr>
          <p:cNvPr id="7" name="Rounded Rectangle 6">
            <a:extLst>
              <a:ext uri="{FF2B5EF4-FFF2-40B4-BE49-F238E27FC236}">
                <a16:creationId xmlns:a16="http://schemas.microsoft.com/office/drawing/2014/main" id="{B0B3B02F-A390-8243-8D8C-8E65A813F5BD}"/>
              </a:ext>
            </a:extLst>
          </p:cNvPr>
          <p:cNvSpPr/>
          <p:nvPr/>
        </p:nvSpPr>
        <p:spPr>
          <a:xfrm>
            <a:off x="3478696" y="1855569"/>
            <a:ext cx="2513369" cy="3417796"/>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Gastrointestinal</a:t>
            </a:r>
          </a:p>
          <a:p>
            <a:pPr algn="ctr"/>
            <a:r>
              <a:rPr lang="en-US" b="1" dirty="0"/>
              <a:t>system (the “gut”)</a:t>
            </a:r>
          </a:p>
        </p:txBody>
      </p:sp>
      <p:sp>
        <p:nvSpPr>
          <p:cNvPr id="8" name="Rounded Rectangle 7">
            <a:extLst>
              <a:ext uri="{FF2B5EF4-FFF2-40B4-BE49-F238E27FC236}">
                <a16:creationId xmlns:a16="http://schemas.microsoft.com/office/drawing/2014/main" id="{D90A1F51-99E8-4E4E-8EC6-8AFBE97A3682}"/>
              </a:ext>
            </a:extLst>
          </p:cNvPr>
          <p:cNvSpPr/>
          <p:nvPr/>
        </p:nvSpPr>
        <p:spPr>
          <a:xfrm>
            <a:off x="6245880" y="1855569"/>
            <a:ext cx="2513369" cy="3417796"/>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Respiratory system</a:t>
            </a:r>
          </a:p>
        </p:txBody>
      </p:sp>
      <p:sp>
        <p:nvSpPr>
          <p:cNvPr id="9" name="Rounded Rectangle 8">
            <a:extLst>
              <a:ext uri="{FF2B5EF4-FFF2-40B4-BE49-F238E27FC236}">
                <a16:creationId xmlns:a16="http://schemas.microsoft.com/office/drawing/2014/main" id="{01AC6DB8-23A7-1E41-92F8-B848F4A9A791}"/>
              </a:ext>
            </a:extLst>
          </p:cNvPr>
          <p:cNvSpPr/>
          <p:nvPr/>
        </p:nvSpPr>
        <p:spPr>
          <a:xfrm>
            <a:off x="9013064" y="1855569"/>
            <a:ext cx="2513369" cy="3417796"/>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Blood</a:t>
            </a:r>
          </a:p>
        </p:txBody>
      </p:sp>
    </p:spTree>
    <p:custDataLst>
      <p:tags r:id="rId1"/>
    </p:custDataLst>
    <p:extLst>
      <p:ext uri="{BB962C8B-B14F-4D97-AF65-F5344CB8AC3E}">
        <p14:creationId xmlns:p14="http://schemas.microsoft.com/office/powerpoint/2010/main" val="364716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D1D7E-88D1-A94B-B77C-62E55EE28A8E}"/>
              </a:ext>
            </a:extLst>
          </p:cNvPr>
          <p:cNvSpPr>
            <a:spLocks noGrp="1"/>
          </p:cNvSpPr>
          <p:nvPr>
            <p:ph type="title"/>
          </p:nvPr>
        </p:nvSpPr>
        <p:spPr/>
        <p:txBody>
          <a:bodyPr/>
          <a:lstStyle/>
          <a:p>
            <a:r>
              <a:rPr lang="en-US" dirty="0"/>
              <a:t>Word Clouds and Discussion</a:t>
            </a:r>
          </a:p>
        </p:txBody>
      </p:sp>
    </p:spTree>
    <p:custDataLst>
      <p:tags r:id="rId1"/>
    </p:custDataLst>
    <p:extLst>
      <p:ext uri="{BB962C8B-B14F-4D97-AF65-F5344CB8AC3E}">
        <p14:creationId xmlns:p14="http://schemas.microsoft.com/office/powerpoint/2010/main" val="296280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0FF78-EDEC-DE44-93B7-4654E2437DB6}"/>
              </a:ext>
            </a:extLst>
          </p:cNvPr>
          <p:cNvSpPr>
            <a:spLocks noGrp="1"/>
          </p:cNvSpPr>
          <p:nvPr>
            <p:ph type="title"/>
          </p:nvPr>
        </p:nvSpPr>
        <p:spPr>
          <a:xfrm>
            <a:off x="1068314" y="151135"/>
            <a:ext cx="5636526" cy="1622431"/>
          </a:xfrm>
        </p:spPr>
        <p:txBody>
          <a:bodyPr/>
          <a:lstStyle/>
          <a:p>
            <a:r>
              <a:rPr lang="en-US" dirty="0"/>
              <a:t>Reservoir Word Clouds</a:t>
            </a:r>
          </a:p>
        </p:txBody>
      </p:sp>
      <p:sp>
        <p:nvSpPr>
          <p:cNvPr id="5" name="Content Placeholder 4">
            <a:extLst>
              <a:ext uri="{FF2B5EF4-FFF2-40B4-BE49-F238E27FC236}">
                <a16:creationId xmlns:a16="http://schemas.microsoft.com/office/drawing/2014/main" id="{E2063D8C-F47D-AF42-9A4F-B6B68CEE6183}"/>
              </a:ext>
            </a:extLst>
          </p:cNvPr>
          <p:cNvSpPr>
            <a:spLocks noGrp="1"/>
          </p:cNvSpPr>
          <p:nvPr>
            <p:ph idx="1"/>
          </p:nvPr>
        </p:nvSpPr>
        <p:spPr>
          <a:xfrm>
            <a:off x="1068314" y="2179077"/>
            <a:ext cx="5636527" cy="2610566"/>
          </a:xfrm>
        </p:spPr>
        <p:txBody>
          <a:bodyPr/>
          <a:lstStyle/>
          <a:p>
            <a:pPr marL="0" indent="0">
              <a:lnSpc>
                <a:spcPct val="100000"/>
              </a:lnSpc>
              <a:buNone/>
            </a:pPr>
            <a:r>
              <a:rPr lang="en-US" sz="2700" dirty="0"/>
              <a:t>What is one important thing about your assigned reservoir that a new colleague should know to prevent the spread of germs? Why?</a:t>
            </a:r>
          </a:p>
        </p:txBody>
      </p:sp>
    </p:spTree>
    <p:custDataLst>
      <p:tags r:id="rId1"/>
    </p:custDataLst>
    <p:extLst>
      <p:ext uri="{BB962C8B-B14F-4D97-AF65-F5344CB8AC3E}">
        <p14:creationId xmlns:p14="http://schemas.microsoft.com/office/powerpoint/2010/main" val="27758011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B4A19F-5246-C14B-91B9-5B2DB982600E}"/>
              </a:ext>
            </a:extLst>
          </p:cNvPr>
          <p:cNvSpPr>
            <a:spLocks noGrp="1"/>
          </p:cNvSpPr>
          <p:nvPr>
            <p:ph type="title"/>
          </p:nvPr>
        </p:nvSpPr>
        <p:spPr>
          <a:xfrm>
            <a:off x="952500" y="513639"/>
            <a:ext cx="10515600" cy="702457"/>
          </a:xfrm>
        </p:spPr>
        <p:txBody>
          <a:bodyPr/>
          <a:lstStyle/>
          <a:p>
            <a:r>
              <a:rPr lang="en-US" dirty="0"/>
              <a:t>Skin </a:t>
            </a:r>
            <a:br>
              <a:rPr lang="en-US" dirty="0"/>
            </a:br>
            <a:r>
              <a:rPr lang="en-US" dirty="0"/>
              <a:t>Word Cloud</a:t>
            </a:r>
          </a:p>
        </p:txBody>
      </p:sp>
    </p:spTree>
    <p:extLst>
      <p:ext uri="{BB962C8B-B14F-4D97-AF65-F5344CB8AC3E}">
        <p14:creationId xmlns:p14="http://schemas.microsoft.com/office/powerpoint/2010/main" val="408591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01CE-ABB1-4EE2-AD79-56E0F4861C2C}"/>
              </a:ext>
            </a:extLst>
          </p:cNvPr>
          <p:cNvSpPr>
            <a:spLocks noGrp="1"/>
          </p:cNvSpPr>
          <p:nvPr>
            <p:ph type="title"/>
          </p:nvPr>
        </p:nvSpPr>
        <p:spPr>
          <a:xfrm>
            <a:off x="850605" y="633269"/>
            <a:ext cx="10356111" cy="929211"/>
          </a:xfrm>
        </p:spPr>
        <p:txBody>
          <a:bodyPr anchor="b">
            <a:normAutofit/>
          </a:bodyPr>
          <a:lstStyle/>
          <a:p>
            <a:r>
              <a:rPr lang="en-US" dirty="0"/>
              <a:t>Key Takeaways about the Skin Reservoir</a:t>
            </a:r>
          </a:p>
        </p:txBody>
      </p:sp>
      <p:sp>
        <p:nvSpPr>
          <p:cNvPr id="3" name="Content Placeholder 2">
            <a:extLst>
              <a:ext uri="{FF2B5EF4-FFF2-40B4-BE49-F238E27FC236}">
                <a16:creationId xmlns:a16="http://schemas.microsoft.com/office/drawing/2014/main" id="{E12B66D0-B297-427D-8812-A0A487CE838C}"/>
              </a:ext>
            </a:extLst>
          </p:cNvPr>
          <p:cNvSpPr>
            <a:spLocks noGrp="1"/>
          </p:cNvSpPr>
          <p:nvPr>
            <p:ph idx="1"/>
          </p:nvPr>
        </p:nvSpPr>
        <p:spPr>
          <a:xfrm>
            <a:off x="850605" y="1752563"/>
            <a:ext cx="10356111" cy="3055162"/>
          </a:xfrm>
        </p:spPr>
        <p:txBody>
          <a:bodyPr>
            <a:noAutofit/>
          </a:bodyPr>
          <a:lstStyle/>
          <a:p>
            <a:r>
              <a:rPr lang="en-US" dirty="0"/>
              <a:t>Skin, especially hands, interacts with the environment daily.</a:t>
            </a:r>
          </a:p>
          <a:p>
            <a:r>
              <a:rPr lang="en-US" dirty="0"/>
              <a:t>Pathways:</a:t>
            </a:r>
          </a:p>
          <a:p>
            <a:pPr lvl="1"/>
            <a:r>
              <a:rPr lang="en-US" dirty="0"/>
              <a:t>Touch</a:t>
            </a:r>
          </a:p>
          <a:p>
            <a:pPr lvl="1"/>
            <a:r>
              <a:rPr lang="en-US" dirty="0"/>
              <a:t>Breaking down or bypassing the body’s defenses</a:t>
            </a:r>
          </a:p>
        </p:txBody>
      </p:sp>
    </p:spTree>
    <p:custDataLst>
      <p:tags r:id="rId1"/>
    </p:custDataLst>
    <p:extLst>
      <p:ext uri="{BB962C8B-B14F-4D97-AF65-F5344CB8AC3E}">
        <p14:creationId xmlns:p14="http://schemas.microsoft.com/office/powerpoint/2010/main" val="352242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PFL_Reservoirs Training_Module_1_Body_draft_v1_cr_sl_lrf</Template>
  <TotalTime>1933</TotalTime>
  <Words>4540</Words>
  <Application>Microsoft Office PowerPoint</Application>
  <PresentationFormat>Widescreen</PresentationFormat>
  <Paragraphs>264</Paragraphs>
  <Slides>21</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Avenir LT Std 45 Book</vt:lpstr>
      <vt:lpstr>Avenir LT Std 55 Roman</vt:lpstr>
      <vt:lpstr>Calibri</vt:lpstr>
      <vt:lpstr>Century Gothic</vt:lpstr>
      <vt:lpstr>Courier New</vt:lpstr>
      <vt:lpstr>Symbol</vt:lpstr>
      <vt:lpstr>Wingdings</vt:lpstr>
      <vt:lpstr>13780_PFL_PPT_template_Avenir_2-26-21_DRAFT</vt:lpstr>
      <vt:lpstr>Body Reservoirs</vt:lpstr>
      <vt:lpstr>Agenda</vt:lpstr>
      <vt:lpstr>Four Body Reservoirs</vt:lpstr>
      <vt:lpstr>What Do You Think?</vt:lpstr>
      <vt:lpstr>The Body Reservoirs</vt:lpstr>
      <vt:lpstr>Word Clouds and Discussion</vt:lpstr>
      <vt:lpstr>Reservoir Word Clouds</vt:lpstr>
      <vt:lpstr>Skin  Word Cloud</vt:lpstr>
      <vt:lpstr>Key Takeaways about the Skin Reservoir</vt:lpstr>
      <vt:lpstr>GI System  Word Cloud</vt:lpstr>
      <vt:lpstr>Key Takeaways about the GI System Reservoir</vt:lpstr>
      <vt:lpstr>Respiratory System  Word Cloud</vt:lpstr>
      <vt:lpstr>Key Takeaways about the Respiratory System Reservoir</vt:lpstr>
      <vt:lpstr>Blood  Word Cloud</vt:lpstr>
      <vt:lpstr> Key Takeaways about the Blood Reservoir</vt:lpstr>
      <vt:lpstr>Bringing It Together</vt:lpstr>
      <vt:lpstr>Reflection </vt:lpstr>
      <vt:lpstr>Questions</vt:lpstr>
      <vt:lpstr>Conclusion</vt:lpstr>
      <vt:lpstr>Key Takeaways</vt:lpstr>
      <vt:lpstr>How to Get Involved and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Reservoirs</dc:title>
  <dc:subject>The body is home to many germs</dc:subject>
  <dc:creator>CDC Project Firstline</dc:creator>
  <cp:keywords>Germs, respiratory system, digestive system, blood, skin, infection control, reservoir</cp:keywords>
  <cp:lastModifiedBy>Occoquan, Danny</cp:lastModifiedBy>
  <cp:revision>210</cp:revision>
  <dcterms:created xsi:type="dcterms:W3CDTF">2021-12-16T15:04:03Z</dcterms:created>
  <dcterms:modified xsi:type="dcterms:W3CDTF">2022-02-28T21:22:24Z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en-us</vt:lpwstr>
  </property>
</Properties>
</file>