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9" r:id="rId3"/>
    <p:sldId id="276" r:id="rId4"/>
    <p:sldId id="257" r:id="rId5"/>
    <p:sldId id="258" r:id="rId6"/>
    <p:sldId id="260" r:id="rId7"/>
    <p:sldId id="264" r:id="rId8"/>
    <p:sldId id="265" r:id="rId9"/>
    <p:sldId id="266" r:id="rId10"/>
    <p:sldId id="277" r:id="rId11"/>
    <p:sldId id="267" r:id="rId12"/>
    <p:sldId id="275" r:id="rId13"/>
    <p:sldId id="268" r:id="rId14"/>
    <p:sldId id="261" r:id="rId15"/>
    <p:sldId id="262" r:id="rId16"/>
    <p:sldId id="263" r:id="rId17"/>
    <p:sldId id="274" r:id="rId18"/>
    <p:sldId id="271" r:id="rId19"/>
    <p:sldId id="269" r:id="rId20"/>
    <p:sldId id="273" r:id="rId21"/>
    <p:sldId id="270" r:id="rId22"/>
    <p:sldId id="272"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4" clrIdx="2">
    <p:extLst>
      <p:ext uri="{19B8F6BF-5375-455C-9EA6-DF929625EA0E}">
        <p15:presenceInfo xmlns:p15="http://schemas.microsoft.com/office/powerpoint/2012/main" userId="S::sbl@rti.org::62ef8086-de81-4226-b645-762e6e5dfc71" providerId="AD"/>
      </p:ext>
    </p:extLst>
  </p:cmAuthor>
  <p:cmAuthor id="4" name="Rodriguez, Christina" initials="RC" lastIdx="32" clrIdx="3">
    <p:extLst>
      <p:ext uri="{19B8F6BF-5375-455C-9EA6-DF929625EA0E}">
        <p15:presenceInfo xmlns:p15="http://schemas.microsoft.com/office/powerpoint/2012/main" userId="S::crodriguez@rti.org::2f401fdf-ae03-47d7-866c-72e20eb50d3f" providerId="AD"/>
      </p:ext>
    </p:extLst>
  </p:cmAuthor>
  <p:cmAuthor id="5" name="Shogren, Julie" initials="SJ" lastIdx="31"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19A"/>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4" autoAdjust="0"/>
    <p:restoredTop sz="86420" autoAdjust="0"/>
  </p:normalViewPr>
  <p:slideViewPr>
    <p:cSldViewPr snapToGrid="0">
      <p:cViewPr>
        <p:scale>
          <a:sx n="50" d="100"/>
          <a:sy n="50" d="100"/>
        </p:scale>
        <p:origin x="1218" y="1146"/>
      </p:cViewPr>
      <p:guideLst/>
    </p:cSldViewPr>
  </p:slideViewPr>
  <p:outlineViewPr>
    <p:cViewPr>
      <p:scale>
        <a:sx n="33" d="100"/>
        <a:sy n="33" d="100"/>
      </p:scale>
      <p:origin x="0" y="-2220"/>
    </p:cViewPr>
  </p:outlineViewPr>
  <p:notesTextViewPr>
    <p:cViewPr>
      <p:scale>
        <a:sx n="1" d="1"/>
        <a:sy n="1" d="1"/>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2/24/2022</a:t>
            </a:fld>
            <a:endParaRPr lang="en-US" dirty="0"/>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dirty="0"/>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2/24/2022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B0503020204020204" pitchFamily="2" charset="-122"/>
                <a:cs typeface="Times New Roman" panose="02020603050405020304" pitchFamily="18" charset="0"/>
              </a:rPr>
              <a:t>Facilitator Notes</a:t>
            </a:r>
            <a:r>
              <a:rPr lang="en-US" sz="1800" dirty="0">
                <a:effectLst/>
                <a:latin typeface="Calibri" panose="020F0502020204030204" pitchFamily="34" charset="0"/>
                <a:ea typeface="DengXian" panose="020B0503020204020204"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B0503020204020204" pitchFamily="2" charset="-122"/>
                <a:cs typeface="Times New Roman" panose="02020603050405020304" pitchFamily="18" charset="0"/>
              </a:rPr>
              <a:t>Participants log in and get settled.</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Describe the group activity. The next three slides have pictures of common scenes or situations in healthcare.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Invite participants to identify risks for germs to spread in each scene and note their observations in their participant booklets or share them in the chat or by unmuting. As observations are shared, acknowledge them and encourage additional discussion, such as by asking, “Have you recently been in a situation where you’ve seen a risk like this?”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Depending upon your audience, you could choose to ask about actions they might take to keep germs from spreading, based on the risk they’ve identified. This activity should move relatively quickly. The goal is not to name every possible risk in the scene or to name “correct” risks, but to help participants apply the idea of recognizing risk to real-world healthcare scenarios. </a:t>
            </a:r>
          </a:p>
          <a:p>
            <a:pPr marL="0" marR="0" lvl="1" indent="0">
              <a:lnSpc>
                <a:spcPct val="107000"/>
              </a:lnSpc>
              <a:spcBef>
                <a:spcPts val="0"/>
              </a:spcBef>
              <a:spcAft>
                <a:spcPts val="80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80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“We’ve talked about recognizing risk in general, and about higher risks for germ spread in healthcare. Now let’s work together to identify and discuss some infection control risks. I’m going to show a slide with a picture of a common scene in healthcare. Please look at the picture and identify the risks for germs to spread. You can jot your ideas down in your participant booklet, share them in the chat, or unmute yourself and share them aloud. Ready?”</a:t>
            </a:r>
          </a:p>
          <a:p>
            <a:pPr marL="0"/>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71008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Allow participants a few moments to look at the scene, and then open the floor to responses.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no responses are offered, you may prompt discussion by naming a risk. Possible risks include: the patient appears to have a respiratory virus that could spread by respiratory droplets, even though they are masked; germs could spread from the patient to surfaces in the waiting room; the patient could touch surfaces in the waiting room that have germs on them and spread those germs to themself when they wipe their eyes or blow their nose. </a:t>
            </a:r>
          </a:p>
          <a:p>
            <a:pPr marL="0" marR="0" lvl="1" indent="0">
              <a:lnSpc>
                <a:spcPct val="107000"/>
              </a:lnSpc>
              <a:spcBef>
                <a:spcPts val="0"/>
              </a:spcBef>
              <a:spcAft>
                <a:spcPts val="80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80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p>
          <a:p>
            <a:r>
              <a:rPr lang="en-US" sz="1800" b="0" i="0" u="none" strike="noStrike" baseline="0" dirty="0">
                <a:solidFill>
                  <a:srgbClr val="13609C"/>
                </a:solidFill>
                <a:latin typeface="Avenir LT Std 45 Book"/>
              </a:rPr>
              <a:t>“What do you see in this scene?” </a:t>
            </a:r>
          </a:p>
          <a:p>
            <a:r>
              <a:rPr lang="en-US" sz="1800" b="0" i="1" u="none" strike="noStrike" baseline="0" dirty="0">
                <a:solidFill>
                  <a:srgbClr val="211D1E"/>
                </a:solidFill>
                <a:latin typeface="Avenir LT Std 45 Book"/>
              </a:rPr>
              <a:t>(Pause for responses.)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“Definitely, this person looks like a patient – and they look like they don’t feel very good! What risks do you see for germs to spread?” </a:t>
            </a:r>
          </a:p>
          <a:p>
            <a:endParaRPr lang="en-US" sz="1800" b="0" i="0" u="none" strike="noStrike" baseline="0" dirty="0">
              <a:solidFill>
                <a:srgbClr val="13609C"/>
              </a:solidFill>
              <a:latin typeface="Avenir LT Std 45 Book"/>
            </a:endParaRPr>
          </a:p>
          <a:p>
            <a:r>
              <a:rPr lang="en-US" sz="1800" b="0" i="1" u="none" strike="noStrike" baseline="0" dirty="0">
                <a:solidFill>
                  <a:srgbClr val="211D1E"/>
                </a:solidFill>
                <a:latin typeface="Avenir LT Std 45 Book"/>
              </a:rPr>
              <a:t>(If no responses) </a:t>
            </a:r>
            <a:r>
              <a:rPr lang="en-US" sz="1800" b="0" i="0" u="none" strike="noStrike" baseline="0" dirty="0">
                <a:solidFill>
                  <a:srgbClr val="13609C"/>
                </a:solidFill>
                <a:latin typeface="Avenir LT Std 45 Book"/>
              </a:rPr>
              <a:t>“They have a mask on, but they seem to have a runny nose. What other risks do you see?”</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94582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Allow participants a few moments to look at the scene, and then open the floor to responses.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no responses are offered, you may prompt discussion by naming a risk. Possible risks include: even though the patient looks healthy, they aren’t wearing a mask, and germs can spread from someone who doesn’t look sick; germs could be spread from the patient’s wound to surfaces in the waiting room; germs from surfaces in the waiting room could reach the patient through their wound. </a:t>
            </a:r>
          </a:p>
          <a:p>
            <a:pPr marL="0" marR="0" lvl="1" indent="0">
              <a:lnSpc>
                <a:spcPct val="107000"/>
              </a:lnSpc>
              <a:spcBef>
                <a:spcPts val="0"/>
              </a:spcBef>
              <a:spcAft>
                <a:spcPts val="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80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p>
          <a:p>
            <a:r>
              <a:rPr lang="en-US" sz="1800" b="0" i="0" u="none" strike="noStrike" baseline="0" dirty="0">
                <a:solidFill>
                  <a:srgbClr val="13609C"/>
                </a:solidFill>
                <a:latin typeface="Avenir LT Std 45 Book"/>
              </a:rPr>
              <a:t>“Those are great ideas, thank you! Let’s look at another photo. What risks do you see here?” </a:t>
            </a:r>
          </a:p>
          <a:p>
            <a:r>
              <a:rPr lang="en-US" sz="1800" b="0" i="1" u="none" strike="noStrike" baseline="0" dirty="0">
                <a:solidFill>
                  <a:srgbClr val="211D1E"/>
                </a:solidFill>
                <a:latin typeface="Avenir LT Std 45 Book"/>
              </a:rPr>
              <a:t>(Pause for responses.)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“That’s true! Even though they don’t look sick, they should be wearing a mask to keep germs from their respiratory droplets from spreading. What else do you see?” </a:t>
            </a:r>
          </a:p>
          <a:p>
            <a:r>
              <a:rPr lang="en-US" sz="1800" b="0" i="1" u="none" strike="noStrike" baseline="0" dirty="0">
                <a:solidFill>
                  <a:srgbClr val="211D1E"/>
                </a:solidFill>
                <a:latin typeface="Avenir LT Std 45 Book"/>
              </a:rPr>
              <a:t>(Pause for additional responses.)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429004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Allow participants a few moments to look at the scene, and then open the floor to responses.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no responses are offered, you may prompt discussion by naming a risk. Possible risks include: a sharp in a regular trashcan instead of a sharps container; an overflowing trashcan, which is an infection risk if it contains items like used tissues or other items carrying germs; the supplies placed near the sink, which could get splashed with water that contains germs.</a:t>
            </a:r>
          </a:p>
          <a:p>
            <a:pPr marL="0" marR="0" lvl="1" indent="0">
              <a:lnSpc>
                <a:spcPct val="107000"/>
              </a:lnSpc>
              <a:spcBef>
                <a:spcPts val="0"/>
              </a:spcBef>
              <a:spcAft>
                <a:spcPts val="80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80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“There’s no patient in this scene, but is there an infection risk?” </a:t>
            </a:r>
          </a:p>
          <a:p>
            <a:r>
              <a:rPr lang="en-US" sz="1800" b="0" i="1" u="none" strike="noStrike" baseline="0" dirty="0">
                <a:solidFill>
                  <a:srgbClr val="211D1E"/>
                </a:solidFill>
                <a:latin typeface="Avenir LT Std 45 Book"/>
              </a:rPr>
              <a:t>(Pause for responses.)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“Exactly, the uncapped needle sitting on top of the trash is a risk – someone could get stuck with it, and germs on the needle could get into their body. What other risks do you see?”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250427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Transition from the activity to give participants an opportunity to reflect and identify ways to recognize infection risks in their daily work. Encourage participants to note their ideas in their participant booklets.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You may choose to ask one or two volunteers to share their thoughts. Depending upon your audience and time frame, you could also ask how participants might take action to stop germs from spreading, based on the risk(s) they identified. </a:t>
            </a:r>
          </a:p>
          <a:p>
            <a:pPr marL="0" marR="0" lvl="1" indent="0">
              <a:lnSpc>
                <a:spcPct val="107000"/>
              </a:lnSpc>
              <a:spcBef>
                <a:spcPts val="0"/>
              </a:spcBef>
              <a:spcAft>
                <a:spcPts val="80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80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“You did a great job recognizing risks! Now, as you reflect on the infection risks that we’ve talked about or identified, think about your next workday. Can you recognize one risk for germs to spread that’s part of your daily work?” </a:t>
            </a:r>
          </a:p>
          <a:p>
            <a:r>
              <a:rPr lang="en-US" sz="1800" b="0" i="1" u="none" strike="noStrike" baseline="0" dirty="0">
                <a:solidFill>
                  <a:srgbClr val="211D1E"/>
                </a:solidFill>
                <a:latin typeface="Avenir LT Std 45 Book"/>
              </a:rPr>
              <a:t>(Pause for responses.)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“Let’s go one step further. When you recognize one of these risks, what’s one thing you can do </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r>
              <a:rPr lang="en-US" sz="1800" b="0" i="0" u="none" strike="noStrike" baseline="0" dirty="0">
                <a:solidFill>
                  <a:srgbClr val="13609C"/>
                </a:solidFill>
                <a:latin typeface="Avenir LT Std 45 Book"/>
              </a:rPr>
              <a:t> one infection control action </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r>
              <a:rPr lang="en-US" sz="1800" b="0" i="0" u="none" strike="noStrike" baseline="0" dirty="0">
                <a:solidFill>
                  <a:srgbClr val="13609C"/>
                </a:solidFill>
                <a:latin typeface="Avenir LT Std 45 Book"/>
              </a:rPr>
              <a:t> to help stop germs from spreading? Please jot down your thoughts in your participant booklet. Would anyone like to unmute and share their ideas?”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18</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Invite additional remaining questions.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If the answers are information that is already included in this session, please respond.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lvl="1" indent="0">
              <a:lnSpc>
                <a:spcPct val="107000"/>
              </a:lnSpc>
              <a:spcBef>
                <a:spcPts val="0"/>
              </a:spcBef>
              <a:spcAft>
                <a:spcPts val="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US" sz="1800" b="0" i="0" u="none" strike="noStrike" baseline="0" dirty="0">
                <a:solidFill>
                  <a:srgbClr val="13609C"/>
                </a:solidFill>
                <a:latin typeface="Avenir LT Std 45 Book"/>
              </a:rPr>
              <a:t>“We covered a lot today. Does anyone have any questions still remaining, or items I can clarify about recognizing risk for germs to spread in healthcare?”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19</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lvl="1"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Thank participants for their time and review the Key Takeaways from the session.</a:t>
            </a:r>
          </a:p>
          <a:p>
            <a:pPr marL="0" marR="0" lvl="1" indent="0">
              <a:lnSpc>
                <a:spcPct val="107000"/>
              </a:lnSpc>
              <a:spcBef>
                <a:spcPts val="0"/>
              </a:spcBef>
              <a:spcAft>
                <a:spcPts val="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lvl="1"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“Thank you for your time and attention today. I hope that you can take these ideas and apply them at work.”</a:t>
            </a:r>
          </a:p>
          <a:p>
            <a:pPr marL="0"/>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21</a:t>
            </a:fld>
            <a:endParaRPr lang="en-US" dirty="0"/>
          </a:p>
        </p:txBody>
      </p:sp>
    </p:spTree>
    <p:extLst>
      <p:ext uri="{BB962C8B-B14F-4D97-AF65-F5344CB8AC3E}">
        <p14:creationId xmlns:p14="http://schemas.microsoft.com/office/powerpoint/2010/main" val="255212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Share additional resources from Project Firstline and CDC.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how participants can reach you, by the means of your choosing, and how they can reach Project Firstline.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part of a series, you may choose to describe the themes of upcoming sessions.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Direct participants to the feedback form. </a:t>
            </a:r>
          </a:p>
          <a:p>
            <a:pPr marL="0" marR="0" lvl="1" indent="0">
              <a:lnSpc>
                <a:spcPct val="107000"/>
              </a:lnSpc>
              <a:spcBef>
                <a:spcPts val="0"/>
              </a:spcBef>
              <a:spcAft>
                <a:spcPts val="800"/>
              </a:spcAft>
              <a:buFont typeface="Courier New" panose="02070309020205020404" pitchFamily="49" charset="0"/>
              <a:buNone/>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1" indent="0">
              <a:lnSpc>
                <a:spcPct val="107000"/>
              </a:lnSpc>
              <a:spcBef>
                <a:spcPts val="0"/>
              </a:spcBef>
              <a:spcAft>
                <a:spcPts val="80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“Even though we covered a lot today, there is still much more to learn. You can keep exploring these topics on your own using the resources on this slide.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“Project Firstline has a suite of products to help you learn more about how to recognize infection risks at work, where germs live in healthcare, and how germs spread. You can also follow Project Firstline on social media!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“I will stay online for a few minutes after our session ends and will be happy to discuss any other questions!” </a:t>
            </a:r>
          </a:p>
          <a:p>
            <a:endParaRPr lang="en-US" sz="1800" b="0" i="1" u="none" strike="noStrike" baseline="0" dirty="0">
              <a:solidFill>
                <a:srgbClr val="211D1E"/>
              </a:solidFill>
              <a:latin typeface="Avenir LT Std 45 Book"/>
            </a:endParaRPr>
          </a:p>
          <a:p>
            <a:r>
              <a:rPr lang="en-US" sz="1800" b="0" i="1" u="none" strike="noStrike" baseline="0" dirty="0">
                <a:solidFill>
                  <a:srgbClr val="211D1E"/>
                </a:solidFill>
                <a:latin typeface="Avenir LT Std 45 Book"/>
              </a:rPr>
              <a:t>(If this session is part of a series) </a:t>
            </a:r>
            <a:r>
              <a:rPr lang="en-US" sz="1800" b="0" i="0" u="none" strike="noStrike" baseline="0" dirty="0">
                <a:solidFill>
                  <a:srgbClr val="13609C"/>
                </a:solidFill>
                <a:latin typeface="Avenir LT Std 45 Book"/>
              </a:rPr>
              <a:t>“Next time, we will cover [insert next training topic]. Finally, please let us know how you enjoyed today’s session by completing the feedback form. Thanks again for joining us today.”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22</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marR="0" lvl="1" indent="-285750" algn="l">
              <a:lnSpc>
                <a:spcPct val="107000"/>
              </a:lnSpc>
              <a:spcBef>
                <a:spcPts val="0"/>
              </a:spcBef>
              <a:spcAft>
                <a:spcPts val="0"/>
              </a:spcAft>
              <a:buFont typeface="Arial" panose="020B0604020202020204" pitchFamily="34" charset="0"/>
              <a:buChar char="•"/>
            </a:pPr>
            <a:r>
              <a:rPr lang="en-US" sz="1800" b="0" i="0" u="none" strike="noStrike" baseline="0" dirty="0">
                <a:solidFill>
                  <a:srgbClr val="211D1E"/>
                </a:solidFill>
                <a:latin typeface="Avenir LT Std 45 Book"/>
              </a:rPr>
              <a:t>Welcome the group and add a greeting to the chat box.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this session is part of an ongoing series, you may choose to say “welcome back,” “thank you for joining us again,” etc.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Announce housekeeping notes, either orally or via chat. If needed, provide additional notes specific to the platform you’re using (e.g., how to “raise your hand,” how to post questions).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Provide an overview of the agenda.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Adapt this section of the session as needed: for instance, you may choose to spend additional time on introductions if there are new faces, or if participants do not know each other. </a:t>
            </a:r>
          </a:p>
          <a:p>
            <a:pPr marL="0" marR="0">
              <a:lnSpc>
                <a:spcPct val="107000"/>
              </a:lnSpc>
              <a:spcBef>
                <a:spcPts val="0"/>
              </a:spcBef>
              <a:spcAft>
                <a:spcPts val="800"/>
              </a:spcAft>
            </a:pPr>
            <a:endParaRPr lang="en-US" sz="18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“Welcome to Project Firstline. Thank you for joining us! Before we begin, a few housekeeping notes. We’ll meet today for about 20 minutes. Please keep your videos on, to the extent possible, and keep your microphone muted when you are not contributing to the discussion. It’s great to see you all here today!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“Today, we’ll discuss the concept of risk recognition, and how you can apply it to help prevent infections in healthcare. We’ll have an opportunity to reflect before we wrap up for the day.”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Courier New" panose="02070309020205020404" pitchFamily="49" charset="0"/>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Open discussion by asking participants to name a recent time or event in which they saw a risk, or a possibility that something could go wrong, at home or at work, and took action as a result. Invite them to type their answers into the chat, or you may call on volunteers to unmute and share their thoughts.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Provide a non-healthcare example to stimulate ideas, such as intervening when a toddler tries to climb up on a table; slowing down when you see a dog on the side of the street as you drive by; turning the handles of pots on the stove away from the edge so the pots won’t be knocked off; or wiping up a spill so others don’t fall.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Depending upon your audience, you may wish to incorporate examples of recognizing risk and changing behaviors and actions from the COVID-19 pandemic, such as wearing a mask to the grocery store, avoiding large gatherings, or getting vaccinated.</a:t>
            </a:r>
          </a:p>
          <a:p>
            <a:endParaRPr lang="en-US" sz="1800" b="0" i="0" u="none" strike="noStrike" baseline="0" dirty="0">
              <a:solidFill>
                <a:srgbClr val="211D1E"/>
              </a:solidFill>
              <a:latin typeface="Avenir LT Std 45 Book"/>
            </a:endParaRPr>
          </a:p>
          <a:p>
            <a:pPr marL="0" marR="0" lvl="1"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lvl="1"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US" sz="1800" b="0" i="0" u="none" strike="noStrike" baseline="0" dirty="0">
                <a:solidFill>
                  <a:srgbClr val="13609C"/>
                </a:solidFill>
                <a:latin typeface="Avenir LT Std 45 Book"/>
              </a:rPr>
              <a:t>“Thinking about the question of what risk is and how you recognize it, can you think of a time when you spotted a risk at work or at home, and took action to stop something bad from happening? And how did you know it was a risk – had you seen it happen before, or was it something you were taught? Feel free to put your answers in the chat.”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428017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Acknowledge responses and link them to the definition of “risk recognition” on the slide.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Note that we recognize risk all the time in our daily lives, and we act to keep bad things from happening. </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US" sz="1800" b="0" i="0" u="none" strike="noStrike" baseline="0" dirty="0">
                <a:solidFill>
                  <a:srgbClr val="13609C"/>
                </a:solidFill>
                <a:latin typeface="Avenir LT Std 45 Book"/>
              </a:rPr>
              <a:t>“Those are great examples, thank you! A simple definition of risk recognition is ‘seeing the potential for a problem to happen.’ But seeing it doesn’t mean it has to happen. You all had examples of seeing a </a:t>
            </a:r>
            <a:r>
              <a:rPr lang="en-US" sz="1800" b="0" i="1" u="none" strike="noStrike" baseline="0" dirty="0">
                <a:solidFill>
                  <a:srgbClr val="13609C"/>
                </a:solidFill>
                <a:latin typeface="Avenir LT Std 45 Book"/>
              </a:rPr>
              <a:t>potential</a:t>
            </a:r>
            <a:r>
              <a:rPr lang="en-US" sz="1800" b="0" i="0" u="none" strike="noStrike" baseline="0" dirty="0">
                <a:solidFill>
                  <a:srgbClr val="13609C"/>
                </a:solidFill>
                <a:latin typeface="Avenir LT Std 45 Book"/>
              </a:rPr>
              <a:t> problem and doing something to stop it from becoming a </a:t>
            </a:r>
            <a:r>
              <a:rPr lang="en-US" sz="1800" b="0" i="1" u="none" strike="noStrike" baseline="0" dirty="0">
                <a:solidFill>
                  <a:srgbClr val="13609C"/>
                </a:solidFill>
                <a:latin typeface="Avenir LT Std 45 Book"/>
              </a:rPr>
              <a:t>real </a:t>
            </a:r>
            <a:r>
              <a:rPr lang="en-US" sz="1800" b="0" i="0" u="none" strike="noStrike" baseline="0" dirty="0">
                <a:solidFill>
                  <a:srgbClr val="13609C"/>
                </a:solidFill>
                <a:latin typeface="Avenir LT Std 45 Book"/>
              </a:rPr>
              <a:t>problem – and that’s important. You recognize risk, and you act on it! Now, we’ll see a brief clip of these ideas in action.”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176581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1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slide includes a video clip that reviews key points about recognizing the risk for germs to spread in healthcare. You have two options to present this information.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Show the video clip. After the clip, link the concepts of recognizing risks at home and at work with recognizing infection risks at work, </a:t>
            </a:r>
            <a:r>
              <a:rPr lang="en-US" sz="1800" b="1" i="0" u="none" strike="noStrike" baseline="0" dirty="0">
                <a:solidFill>
                  <a:srgbClr val="211D1E"/>
                </a:solidFill>
                <a:latin typeface="Avenir LT Std 55 Roman"/>
              </a:rPr>
              <a:t>and then proceed past slides 7–9 to slide 10: How Healthcare Is Different</a:t>
            </a:r>
            <a:r>
              <a:rPr lang="en-US" sz="1800" b="0" i="0" u="none" strike="noStrike" baseline="0" dirty="0">
                <a:solidFill>
                  <a:srgbClr val="211D1E"/>
                </a:solidFill>
                <a:latin typeface="Avenir LT Std 45 Book"/>
              </a:rPr>
              <a:t>.</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Depending upon your audience and time frame, you may wish to open the floor for volunteers to contribute their own examples of recognizing risk at work in healthcare, either in the chat or by unmuting and sharing aloud.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you choose not to show the video clip, </a:t>
            </a:r>
            <a:r>
              <a:rPr lang="en-US" sz="1800" b="1" i="0" u="none" strike="noStrike" baseline="0" dirty="0">
                <a:solidFill>
                  <a:srgbClr val="211D1E"/>
                </a:solidFill>
                <a:latin typeface="Avenir LT Std 45 Book"/>
              </a:rPr>
              <a:t>proceed past slide 6 to slides 7–9</a:t>
            </a:r>
            <a:r>
              <a:rPr lang="en-US" sz="1800" b="0" i="0" u="none" strike="noStrike" baseline="0" dirty="0">
                <a:solidFill>
                  <a:srgbClr val="211D1E"/>
                </a:solidFill>
                <a:latin typeface="Avenir LT Std 45 Book"/>
              </a:rPr>
              <a:t>, which cover the concepts included in the clip. Once you have reviewed those slides, </a:t>
            </a:r>
            <a:r>
              <a:rPr lang="en-US" sz="1800" b="1" i="0" u="none" strike="noStrike" baseline="0" dirty="0">
                <a:solidFill>
                  <a:srgbClr val="211D1E"/>
                </a:solidFill>
                <a:latin typeface="Avenir LT Std 45 Book"/>
              </a:rPr>
              <a:t>proceed to slide 10: How Healthcare Is Different</a:t>
            </a:r>
            <a:r>
              <a:rPr lang="en-US" sz="1800" b="0" i="0" u="none" strike="noStrike" baseline="0" dirty="0">
                <a:solidFill>
                  <a:srgbClr val="211D1E"/>
                </a:solidFill>
                <a:latin typeface="Avenir LT Std 45 Book"/>
              </a:rPr>
              <a:t>. </a:t>
            </a:r>
          </a:p>
          <a:p>
            <a:pPr marL="285750" indent="-285750">
              <a:buFont typeface="Arial" panose="020B0604020202020204" pitchFamily="34" charset="0"/>
              <a:buChar char="•"/>
            </a:pPr>
            <a:r>
              <a:rPr lang="en-US" sz="1800" b="0" i="0" u="none" strike="noStrike" baseline="0" dirty="0">
                <a:solidFill>
                  <a:srgbClr val="211D1E"/>
                </a:solidFill>
                <a:effectLst/>
                <a:highlight>
                  <a:srgbClr val="FFFF00"/>
                </a:highlight>
                <a:latin typeface="Avenir LT Std 45 Book"/>
                <a:ea typeface="DengXian" panose="02010600030101010101" pitchFamily="2" charset="-122"/>
                <a:cs typeface="Times New Roman" panose="02020603050405020304" pitchFamily="18" charset="0"/>
              </a:rPr>
              <a:t>Access the video here: </a:t>
            </a:r>
            <a:r>
              <a:rPr lang="en-US" sz="1800" dirty="0">
                <a:effectLst/>
                <a:latin typeface="Calibri" panose="020F0502020204030204" pitchFamily="34" charset="0"/>
                <a:ea typeface="Calibri" panose="020F0502020204030204" pitchFamily="34" charset="0"/>
              </a:rPr>
              <a:t>https://www.cdc.gov/infectioncontrol/projectfirstline/videos/</a:t>
            </a:r>
            <a:r>
              <a:rPr lang="en-US" sz="1800" dirty="0">
                <a:solidFill>
                  <a:srgbClr val="000000"/>
                </a:solidFill>
                <a:effectLst/>
                <a:latin typeface="Calibri" panose="020F0502020204030204" pitchFamily="34" charset="0"/>
                <a:ea typeface="Calibri" panose="020F0502020204030204" pitchFamily="34" charset="0"/>
              </a:rPr>
              <a:t>RiskRecognition-inAction-LowRes.mp4</a:t>
            </a:r>
            <a:r>
              <a:rPr lang="en-US" sz="1800" b="0" i="0" u="sng" strike="noStrike" baseline="0" dirty="0">
                <a:solidFill>
                  <a:srgbClr val="211D1E"/>
                </a:solidFill>
                <a:effectLst/>
                <a:latin typeface="Avenir LT Std 45 Book"/>
                <a:ea typeface="Calibri" panose="020F0502020204030204" pitchFamily="34" charset="0"/>
              </a:rPr>
              <a:t> </a:t>
            </a:r>
          </a:p>
          <a:p>
            <a:pPr marL="285750" indent="-285750">
              <a:buFont typeface="Arial" panose="020B0604020202020204" pitchFamily="34" charset="0"/>
              <a:buChar char="•"/>
            </a:pPr>
            <a:endParaRPr lang="en-US" sz="1800" b="0"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100" b="1" dirty="0">
                <a:effectLst/>
                <a:latin typeface="Calibri" panose="020F0502020204030204" pitchFamily="34" charset="0"/>
                <a:ea typeface="DengXian" panose="02010600030101010101" pitchFamily="2" charset="-122"/>
                <a:cs typeface="Times New Roman" panose="02020603050405020304" pitchFamily="18" charset="0"/>
              </a:rPr>
              <a:t>Sample Script: </a:t>
            </a:r>
            <a:endParaRPr lang="en-US" sz="1100" b="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b="0" i="0" u="none" strike="noStrike" baseline="0" dirty="0">
                <a:solidFill>
                  <a:srgbClr val="13609C"/>
                </a:solidFill>
                <a:latin typeface="Avenir LT Std 45 Book"/>
              </a:rPr>
              <a:t>“Now, we’ll see a brief clip of these ideas in action.” </a:t>
            </a:r>
          </a:p>
          <a:p>
            <a:r>
              <a:rPr lang="en-US" sz="1800" b="0" i="1" u="none" strike="noStrike" baseline="0" dirty="0">
                <a:solidFill>
                  <a:srgbClr val="211D1E"/>
                </a:solidFill>
                <a:latin typeface="Avenir LT Std 45 Book"/>
              </a:rPr>
              <a:t>(Show video.)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“The concepts of recognizing risk when we’re at work in healthcare, like seeing the potential for a patient to fall down and stepping in to help, also apply to infection control. When there’s a risk for germs to spread, you do certain things – like clean your hands before giving a patient an injection, put on PPE before doing certain tasks, and clean and disinfect high-touch surfaces like door handles and light switches. Thinking further about the idea of recognizing risk, can you think of times at work when you recognized the risk for germs to spread? What have you done to stop germs from spreading before they caused problems?” </a:t>
            </a:r>
          </a:p>
          <a:p>
            <a:r>
              <a:rPr lang="en-US" sz="1800" b="0" i="1" u="none" strike="noStrike" baseline="0" dirty="0">
                <a:solidFill>
                  <a:srgbClr val="211D1E"/>
                </a:solidFill>
                <a:latin typeface="Avenir LT Std 45 Book"/>
              </a:rPr>
              <a:t>(Advance to slide 10.)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dirty="0"/>
          </a:p>
        </p:txBody>
      </p:sp>
    </p:spTree>
    <p:extLst>
      <p:ext uri="{BB962C8B-B14F-4D97-AF65-F5344CB8AC3E}">
        <p14:creationId xmlns:p14="http://schemas.microsoft.com/office/powerpoint/2010/main" val="21851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7C4578"/>
                </a:solidFill>
                <a:latin typeface="Avenir LT Std 65 Medium"/>
              </a:rPr>
              <a:t>Slides 7, 8, 9: </a:t>
            </a: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 </a:t>
            </a:r>
            <a:r>
              <a:rPr lang="en-US" sz="1800" b="0" dirty="0">
                <a:effectLst/>
                <a:latin typeface="Calibri" panose="020F0502020204030204" pitchFamily="34" charset="0"/>
                <a:ea typeface="DengXian" panose="02010600030101010101" pitchFamily="2" charset="-122"/>
                <a:cs typeface="Times New Roman" panose="02020603050405020304" pitchFamily="18" charset="0"/>
              </a:rPr>
              <a:t>(</a:t>
            </a:r>
            <a:r>
              <a:rPr lang="en-US" sz="1800" b="0" i="1" dirty="0">
                <a:effectLst/>
                <a:latin typeface="Calibri" panose="020F0502020204030204" pitchFamily="34" charset="0"/>
                <a:ea typeface="DengXian" panose="02010600030101010101" pitchFamily="2" charset="-122"/>
                <a:cs typeface="Times New Roman" panose="02020603050405020304" pitchFamily="18" charset="0"/>
              </a:rPr>
              <a:t>alternative to video</a:t>
            </a:r>
            <a:r>
              <a:rPr lang="en-US" sz="1800" b="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you elect not to show the video clip, use these slides to link the concept of recognizing risk in daily life to the ways healthcare workers recognize risk at work and take action. Build on that idea to introduce the concept of recognizing risks for germs to spread and taking action to stop it.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Depending upon your audience and time frame, you may wish to open the floor for volunteers to contribute their own examples of recognizing risk at work in healthcare, either in the chat or by unmuting and sharing aloud. If you use these slides in instead of the video clip, adapt the script for the next slides as appropriate.</a:t>
            </a:r>
          </a:p>
          <a:p>
            <a:pPr marL="0" marR="0" lvl="0" indent="0">
              <a:lnSpc>
                <a:spcPct val="107000"/>
              </a:lnSpc>
              <a:spcBef>
                <a:spcPts val="0"/>
              </a:spcBef>
              <a:spcAft>
                <a:spcPts val="600"/>
              </a:spcAft>
              <a:buFont typeface="Symbol" panose="05050102010706020507" pitchFamily="18" charset="2"/>
              <a:buNone/>
              <a:tabLst>
                <a:tab pos="228600" algn="l"/>
                <a:tab pos="457200" algn="l"/>
              </a:tabLs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(alternative to video):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i="0" u="none" strike="noStrike" baseline="0" dirty="0">
                <a:solidFill>
                  <a:srgbClr val="13609C"/>
                </a:solidFill>
                <a:latin typeface="Avenir LT Std 45 Book"/>
              </a:rPr>
              <a:t>“Our examples showed ways that we recognize risk in everyday life, and how we act to keep ourselves and others safe.” </a:t>
            </a:r>
          </a:p>
          <a:p>
            <a:r>
              <a:rPr lang="en-US" sz="1800" b="0" i="1" u="none" strike="noStrike" baseline="0" dirty="0">
                <a:solidFill>
                  <a:srgbClr val="211D1E"/>
                </a:solidFill>
                <a:latin typeface="Avenir LT Std 45 Book"/>
              </a:rPr>
              <a:t>(Advance to slide 8.) </a:t>
            </a:r>
            <a:endParaRPr lang="en-US" sz="1800" b="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322972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(alternative to video):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“At work in healthcare, we do the same thing – by cleaning up spills, checking medication dosages, or stepping in to help if we see a patient who’s unsteady on their feet and could fall.”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Advance to slide 9.</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239957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(alternative to video):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i="0" u="none" strike="noStrike" baseline="0" dirty="0">
                <a:solidFill>
                  <a:srgbClr val="13609C"/>
                </a:solidFill>
                <a:latin typeface="Avenir LT Std 45 Book"/>
              </a:rPr>
              <a:t>“The same idea applies to infection control. When there’s a risk for germs to spread, you do certain things – like clean your hands before giving a patient an injection, put on PPE before doing certain tasks, and clean and disinfect high-touch surfaces like door handles and light switches. Thinking further about the idea of recognizing risk, can you think of times at work when you recognized the risk for germs to spread? What have you done to stop germs from spreading before they caused problems?”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215983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why risks for germs to spread in healthcare are different from risks in other places.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Emphasize that healthcare is a unique setting with different risks for germs to spread, which makes infection control especially important.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You may wish to refer to the Content Outline in the Appendix for this session for additional discussion points.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Sample Script</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800" b="0" i="0" u="none" strike="noStrike" baseline="0" dirty="0">
                <a:solidFill>
                  <a:srgbClr val="13609C"/>
                </a:solidFill>
                <a:latin typeface="Avenir LT Std 45 Book"/>
              </a:rPr>
              <a:t>“When we think about germs spreading in healthcare, it’s helpful to remember what makes healthcare a unique setting, with unique challenges and risks for infection control. We think about germs and their risks differently in healthcare than in other places, like at home or in the community.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“Why? Patients are coming in for care, so there’s a higher chance that they have an infection. Because many patients are ill and weak, they’re likely to be more vulnerable to infection, so the risks from germs spreading to them are higher. And sometimes, the things that we do as part of giving care can actually put people at risk of infection. If a patient needs an IV, their skin has to be broken. If there are germs on their skin or the needle, inserting the IV can push germs into their body.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“And, finally, the work that we do in healthcare brings opportunities for germs to spread. We usually have closer interactions with patients during care than people have in the community. We interact with many people, and we touch and share a lot of things and equipment throughout the day, which are all opportunities for germs to be spread. That’s why infection control is different in healthcare than in other places – and why it’s all the more important to recognize the risks for germs to spread throughout your workday.” </a:t>
            </a: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1774136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5349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dirty="0"/>
              <a:t>Click to edit master title style</a:t>
            </a:r>
          </a:p>
        </p:txBody>
      </p:sp>
    </p:spTree>
    <p:extLst>
      <p:ext uri="{BB962C8B-B14F-4D97-AF65-F5344CB8AC3E}">
        <p14:creationId xmlns:p14="http://schemas.microsoft.com/office/powerpoint/2010/main" val="60091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Box 21">
            <a:extLst>
              <a:ext uri="{FF2B5EF4-FFF2-40B4-BE49-F238E27FC236}">
                <a16:creationId xmlns:a16="http://schemas.microsoft.com/office/drawing/2014/main" id="{4B29A859-2A73-4349-B0CB-83077C6CBA5C}"/>
              </a:ext>
            </a:extLst>
          </p:cNvPr>
          <p:cNvSpPr txBox="1"/>
          <p:nvPr/>
        </p:nvSpPr>
        <p:spPr>
          <a:xfrm>
            <a:off x="3210024" y="6449088"/>
            <a:ext cx="7866190"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
        <p:nvSpPr>
          <p:cNvPr id="13" name="TextBox 12">
            <a:extLst>
              <a:ext uri="{FF2B5EF4-FFF2-40B4-BE49-F238E27FC236}">
                <a16:creationId xmlns:a16="http://schemas.microsoft.com/office/drawing/2014/main" id="{EC2DCDB9-9171-426F-AB56-4BB6A495C4CB}"/>
              </a:ext>
            </a:extLst>
          </p:cNvPr>
          <p:cNvSpPr txBox="1"/>
          <p:nvPr/>
        </p:nvSpPr>
        <p:spPr>
          <a:xfrm>
            <a:off x="2527590" y="6449089"/>
            <a:ext cx="854862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4235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4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accent4"/>
                </a:solidFill>
              </a:defRPr>
            </a:lvl1pPr>
            <a:lvl2pPr marL="800100" indent="-342900">
              <a:spcBef>
                <a:spcPts val="1200"/>
              </a:spcBef>
              <a:buFont typeface="Courier New" panose="02070309020205020404" pitchFamily="49" charset="0"/>
              <a:buChar char="o"/>
              <a:defRPr sz="2800">
                <a:solidFill>
                  <a:schemeClr val="accent4"/>
                </a:solidFill>
              </a:defRPr>
            </a:lvl2pPr>
            <a:lvl3pPr marL="1257300" indent="-342900">
              <a:spcBef>
                <a:spcPts val="1200"/>
              </a:spcBef>
              <a:buFont typeface="Wingdings" panose="05000000000000000000" pitchFamily="2" charset="2"/>
              <a:buChar char="§"/>
              <a:defRPr sz="28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630621" y="1479584"/>
            <a:ext cx="3941379" cy="929211"/>
          </a:xfrm>
        </p:spPr>
        <p:txBody>
          <a:bodyPr anchor="b">
            <a:normAutofit/>
          </a:bodyPr>
          <a:lstStyle>
            <a:lvl1pPr>
              <a:defRPr sz="3600" cap="none">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630621" y="2598878"/>
            <a:ext cx="3941379" cy="3055162"/>
          </a:xfrm>
        </p:spPr>
        <p:txBody>
          <a:bodyPr lIns="91440"/>
          <a:lstStyle>
            <a:lvl1pPr marL="0" indent="0">
              <a:spcBef>
                <a:spcPts val="1200"/>
              </a:spcBef>
              <a:buClr>
                <a:schemeClr val="accent4"/>
              </a:buClr>
              <a:buSzPct val="105000"/>
              <a:buFont typeface="Arial" panose="020B0604020202020204" pitchFamily="34" charset="0"/>
              <a:buNone/>
              <a:defRPr sz="2800">
                <a:solidFill>
                  <a:schemeClr val="bg1"/>
                </a:solidFill>
              </a:defRPr>
            </a:lvl1pPr>
            <a:lvl2pPr marL="800100" indent="-342900">
              <a:spcBef>
                <a:spcPts val="1200"/>
              </a:spcBef>
              <a:buFont typeface="Courier New" panose="02070309020205020404" pitchFamily="49" charset="0"/>
              <a:buChar char="o"/>
              <a:defRPr sz="2800">
                <a:solidFill>
                  <a:schemeClr val="bg1"/>
                </a:solidFill>
              </a:defRPr>
            </a:lvl2pPr>
            <a:lvl3pPr marL="1257300" indent="-342900">
              <a:spcBef>
                <a:spcPts val="1200"/>
              </a:spcBef>
              <a:buFont typeface="Wingdings" panose="05000000000000000000" pitchFamily="2" charset="2"/>
              <a:buChar char="§"/>
              <a:defRPr sz="2800">
                <a:solidFill>
                  <a:schemeClr val="bg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24556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Rounded Corners 14">
            <a:extLst>
              <a:ext uri="{FF2B5EF4-FFF2-40B4-BE49-F238E27FC236}">
                <a16:creationId xmlns:a16="http://schemas.microsoft.com/office/drawing/2014/main" id="{479FD925-4446-4445-A8EB-7D51F37D7DBF}"/>
              </a:ext>
            </a:extLst>
          </p:cNvPr>
          <p:cNvSpPr/>
          <p:nvPr userDrawn="1"/>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FB8267-CDF0-4173-8F7B-07C0FF59E228}"/>
              </a:ext>
            </a:extLst>
          </p:cNvPr>
          <p:cNvSpPr txBox="1"/>
          <p:nvPr userDrawn="1"/>
        </p:nvSpPr>
        <p:spPr>
          <a:xfrm>
            <a:off x="1199954" y="816374"/>
            <a:ext cx="1361232" cy="246221"/>
          </a:xfrm>
          <a:prstGeom prst="rect">
            <a:avLst/>
          </a:prstGeom>
          <a:noFill/>
        </p:spPr>
        <p:txBody>
          <a:bodyPr wrap="square" rtlCol="0">
            <a:spAutoFit/>
          </a:bodyPr>
          <a:lstStyle/>
          <a:p>
            <a:pPr algn="ctr"/>
            <a:r>
              <a:rPr lang="en-US" sz="1000" b="1" spc="50" dirty="0">
                <a:solidFill>
                  <a:schemeClr val="bg1"/>
                </a:solidFill>
                <a:latin typeface="Century Gothic" panose="020B0502020202020204" pitchFamily="34" charset="0"/>
                <a:cs typeface="Poppins Medium" panose="00000600000000000000" pitchFamily="2" charset="0"/>
              </a:rPr>
              <a:t>Welcome</a:t>
            </a:r>
          </a:p>
        </p:txBody>
      </p:sp>
    </p:spTree>
    <p:extLst>
      <p:ext uri="{BB962C8B-B14F-4D97-AF65-F5344CB8AC3E}">
        <p14:creationId xmlns:p14="http://schemas.microsoft.com/office/powerpoint/2010/main" val="9118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a:xfrm>
            <a:off x="617027" y="2074119"/>
            <a:ext cx="3837708" cy="963926"/>
          </a:xfrm>
        </p:spPr>
        <p:txBody>
          <a:bodyPr anchor="b"/>
          <a:lstStyle>
            <a:lvl1pPr algn="ctr">
              <a:defRPr>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D019B756-20AD-4555-B6D4-767619066837}"/>
              </a:ext>
            </a:extLst>
          </p:cNvPr>
          <p:cNvSpPr txBox="1"/>
          <p:nvPr userDrawn="1"/>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sp>
        <p:nvSpPr>
          <p:cNvPr id="10" name="Slide Number Placeholder 5">
            <a:extLst>
              <a:ext uri="{FF2B5EF4-FFF2-40B4-BE49-F238E27FC236}">
                <a16:creationId xmlns:a16="http://schemas.microsoft.com/office/drawing/2014/main" id="{7E7378B3-9CF9-4D8F-91C3-19C5F5EB2B47}"/>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EA9D7283-6E10-4ED0-97E5-A5126DA5A5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153789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82" r:id="rId5"/>
    <p:sldLayoutId id="2147483678" r:id="rId6"/>
    <p:sldLayoutId id="2147483680" r:id="rId7"/>
    <p:sldLayoutId id="2147483674" r:id="rId8"/>
    <p:sldLayoutId id="2147483681" r:id="rId9"/>
    <p:sldLayoutId id="2147483673" r:id="rId10"/>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notesSlide" Target="../notesSlides/notesSlide17.xml"/><Relationship Id="rId7" Type="http://schemas.openxmlformats.org/officeDocument/2006/relationships/hyperlink" Target="https://twitter.com/CDC_Firstline" TargetMode="External"/><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slideLayout" Target="../slideLayouts/slideLayout5.xml"/><Relationship Id="rId16" Type="http://schemas.openxmlformats.org/officeDocument/2006/relationships/image" Target="../media/image21.png"/><Relationship Id="rId1" Type="http://schemas.openxmlformats.org/officeDocument/2006/relationships/tags" Target="../tags/tag23.xml"/><Relationship Id="rId6" Type="http://schemas.openxmlformats.org/officeDocument/2006/relationships/hyperlink" Target="https://www.facebook.com/CDCProjectFirstline" TargetMode="External"/><Relationship Id="rId11" Type="http://schemas.openxmlformats.org/officeDocument/2006/relationships/hyperlink" Target="https://www.cdc.gov/infectioncontrol/pdf/projectfirstline/TTK-ParticipantFeedback-508.pdf" TargetMode="External"/><Relationship Id="rId5" Type="http://schemas.openxmlformats.org/officeDocument/2006/relationships/hyperlink" Target="https://www.cdc.gov/infectioncontrol/projectfirstline/index.html" TargetMode="External"/><Relationship Id="rId15" Type="http://schemas.openxmlformats.org/officeDocument/2006/relationships/image" Target="../media/image20.svg"/><Relationship Id="rId10" Type="http://schemas.openxmlformats.org/officeDocument/2006/relationships/hyperlink" Target="https://www.cdc.gov/infectioncontrol/projectfirstline/videos/RiskRecognition-inAction-LowRes.mp4" TargetMode="External"/><Relationship Id="rId4" Type="http://schemas.openxmlformats.org/officeDocument/2006/relationships/image" Target="../media/image16.jpg"/><Relationship Id="rId9" Type="http://schemas.openxmlformats.org/officeDocument/2006/relationships/hyperlink" Target="https://tools.cdc.gov/campaignproxyservice/subscriptions.aspx?topic_id=USCDC_2104" TargetMode="External"/><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a:xfrm>
            <a:off x="673100" y="2744258"/>
            <a:ext cx="5877329" cy="2211409"/>
          </a:xfrm>
        </p:spPr>
        <p:txBody>
          <a:bodyPr anchor="t">
            <a:normAutofit/>
          </a:bodyPr>
          <a:lstStyle/>
          <a:p>
            <a:r>
              <a:rPr lang="en-US" dirty="0"/>
              <a:t>What Does It Mean to Recognize a Risk?</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a:xfrm>
            <a:off x="673099" y="617538"/>
            <a:ext cx="6714289" cy="712787"/>
          </a:xfrm>
        </p:spPr>
        <p:txBody>
          <a:bodyPr/>
          <a:lstStyle/>
          <a:p>
            <a:r>
              <a:rPr lang="en-US" dirty="0"/>
              <a:t>Recognizing Risk Using Reservoirs</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a:xfrm>
            <a:off x="687230" y="1772380"/>
            <a:ext cx="3613150" cy="592137"/>
          </a:xfrm>
        </p:spPr>
        <p:txBody>
          <a:bodyPr/>
          <a:lstStyle/>
          <a:p>
            <a:r>
              <a:rPr lang="en-US" dirty="0"/>
              <a:t>Session 1</a:t>
            </a:r>
          </a:p>
        </p:txBody>
      </p:sp>
      <p:pic>
        <p:nvPicPr>
          <p:cNvPr id="6" name="Picture 5" descr="Project Firstline logo.&#10;&#10;CDC's National Training Collaborative for Healthcare Infection Prevention &amp; Control.">
            <a:extLst>
              <a:ext uri="{FF2B5EF4-FFF2-40B4-BE49-F238E27FC236}">
                <a16:creationId xmlns:a16="http://schemas.microsoft.com/office/drawing/2014/main" id="{7E3DE36D-99F0-48BA-808F-0D3B2CC0A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44" y="5652304"/>
            <a:ext cx="2678829" cy="1005259"/>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7C3E-6C6B-46A4-96EF-3D8097F964BE}"/>
              </a:ext>
            </a:extLst>
          </p:cNvPr>
          <p:cNvSpPr>
            <a:spLocks noGrp="1"/>
          </p:cNvSpPr>
          <p:nvPr>
            <p:ph type="title"/>
          </p:nvPr>
        </p:nvSpPr>
        <p:spPr/>
        <p:txBody>
          <a:bodyPr>
            <a:normAutofit/>
          </a:bodyPr>
          <a:lstStyle/>
          <a:p>
            <a:r>
              <a:rPr lang="en-US" sz="3600" dirty="0">
                <a:effectLst/>
                <a:latin typeface="Segoe UI" panose="020B0502040204020203" pitchFamily="34" charset="0"/>
              </a:rPr>
              <a:t>How Healthcare Is Different</a:t>
            </a:r>
            <a:br>
              <a:rPr lang="en-US" sz="3600" dirty="0">
                <a:effectLst/>
                <a:latin typeface="Arial" panose="020B0604020202020204" pitchFamily="34" charset="0"/>
              </a:rPr>
            </a:br>
            <a:endParaRPr lang="en-US" dirty="0"/>
          </a:p>
        </p:txBody>
      </p:sp>
    </p:spTree>
    <p:custDataLst>
      <p:tags r:id="rId1"/>
    </p:custDataLst>
    <p:extLst>
      <p:ext uri="{BB962C8B-B14F-4D97-AF65-F5344CB8AC3E}">
        <p14:creationId xmlns:p14="http://schemas.microsoft.com/office/powerpoint/2010/main" val="32286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EEB8-B031-437A-8D87-9758FC9AF856}"/>
              </a:ext>
            </a:extLst>
          </p:cNvPr>
          <p:cNvSpPr>
            <a:spLocks noGrp="1"/>
          </p:cNvSpPr>
          <p:nvPr>
            <p:ph type="title"/>
          </p:nvPr>
        </p:nvSpPr>
        <p:spPr>
          <a:xfrm>
            <a:off x="1199952" y="739354"/>
            <a:ext cx="9925248" cy="929211"/>
          </a:xfrm>
        </p:spPr>
        <p:txBody>
          <a:bodyPr/>
          <a:lstStyle/>
          <a:p>
            <a:r>
              <a:rPr lang="en-US" dirty="0"/>
              <a:t>Risks of Germs in Healthcare</a:t>
            </a:r>
          </a:p>
        </p:txBody>
      </p:sp>
      <p:sp>
        <p:nvSpPr>
          <p:cNvPr id="3" name="Content Placeholder 2">
            <a:extLst>
              <a:ext uri="{FF2B5EF4-FFF2-40B4-BE49-F238E27FC236}">
                <a16:creationId xmlns:a16="http://schemas.microsoft.com/office/drawing/2014/main" id="{863D3921-1277-4F53-976F-B2BDFD4A0A2B}"/>
              </a:ext>
            </a:extLst>
          </p:cNvPr>
          <p:cNvSpPr>
            <a:spLocks noGrp="1"/>
          </p:cNvSpPr>
          <p:nvPr>
            <p:ph idx="4294967295"/>
          </p:nvPr>
        </p:nvSpPr>
        <p:spPr>
          <a:xfrm>
            <a:off x="1199952" y="1972490"/>
            <a:ext cx="9026088" cy="3681549"/>
          </a:xfrm>
        </p:spPr>
        <p:txBody>
          <a:bodyPr/>
          <a:lstStyle/>
          <a:p>
            <a:pPr marL="457200" indent="-457200">
              <a:buBlip>
                <a:blip r:embed="rId4">
                  <a:extLst>
                    <a:ext uri="{96DAC541-7B7A-43D3-8B79-37D633B846F1}">
                      <asvg:svgBlip xmlns:asvg="http://schemas.microsoft.com/office/drawing/2016/SVG/main" r:embed="rId5"/>
                    </a:ext>
                  </a:extLst>
                </a:blip>
              </a:buBlip>
            </a:pPr>
            <a:r>
              <a:rPr lang="en-US" sz="2400" dirty="0"/>
              <a:t>Higher chance patients will have an infection</a:t>
            </a:r>
          </a:p>
          <a:p>
            <a:pPr marL="457200" indent="-457200">
              <a:buBlip>
                <a:blip r:embed="rId4">
                  <a:extLst>
                    <a:ext uri="{96DAC541-7B7A-43D3-8B79-37D633B846F1}">
                      <asvg:svgBlip xmlns:asvg="http://schemas.microsoft.com/office/drawing/2016/SVG/main" r:embed="rId5"/>
                    </a:ext>
                  </a:extLst>
                </a:blip>
              </a:buBlip>
            </a:pPr>
            <a:r>
              <a:rPr lang="en-US" sz="2400" dirty="0"/>
              <a:t>Patients likely to be more vulnerable to infection</a:t>
            </a:r>
          </a:p>
          <a:p>
            <a:pPr marL="457200" indent="-457200">
              <a:buBlip>
                <a:blip r:embed="rId4">
                  <a:extLst>
                    <a:ext uri="{96DAC541-7B7A-43D3-8B79-37D633B846F1}">
                      <asvg:svgBlip xmlns:asvg="http://schemas.microsoft.com/office/drawing/2016/SVG/main" r:embed="rId5"/>
                    </a:ext>
                  </a:extLst>
                </a:blip>
              </a:buBlip>
            </a:pPr>
            <a:r>
              <a:rPr lang="en-US" sz="2400" dirty="0"/>
              <a:t>Things we do as part of care can put people at risk of infection</a:t>
            </a:r>
          </a:p>
          <a:p>
            <a:pPr marL="457200" indent="-457200">
              <a:buBlip>
                <a:blip r:embed="rId4">
                  <a:extLst>
                    <a:ext uri="{96DAC541-7B7A-43D3-8B79-37D633B846F1}">
                      <asvg:svgBlip xmlns:asvg="http://schemas.microsoft.com/office/drawing/2016/SVG/main" r:embed="rId5"/>
                    </a:ext>
                  </a:extLst>
                </a:blip>
              </a:buBlip>
            </a:pPr>
            <a:r>
              <a:rPr lang="en-US" sz="2400" dirty="0"/>
              <a:t>The work we do presents many opportunities for germs to spread</a:t>
            </a:r>
          </a:p>
          <a:p>
            <a:endParaRPr lang="en-US" sz="2400" dirty="0"/>
          </a:p>
        </p:txBody>
      </p:sp>
    </p:spTree>
    <p:custDataLst>
      <p:tags r:id="rId1"/>
    </p:custDataLst>
    <p:extLst>
      <p:ext uri="{BB962C8B-B14F-4D97-AF65-F5344CB8AC3E}">
        <p14:creationId xmlns:p14="http://schemas.microsoft.com/office/powerpoint/2010/main" val="10869597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6A8EA-3B68-4282-8053-9EDAF6288EBF}"/>
              </a:ext>
            </a:extLst>
          </p:cNvPr>
          <p:cNvSpPr>
            <a:spLocks noGrp="1"/>
          </p:cNvSpPr>
          <p:nvPr>
            <p:ph type="title"/>
          </p:nvPr>
        </p:nvSpPr>
        <p:spPr/>
        <p:txBody>
          <a:bodyPr/>
          <a:lstStyle/>
          <a:p>
            <a:br>
              <a:rPr lang="en-US" dirty="0"/>
            </a:br>
            <a:r>
              <a:rPr lang="en-US" dirty="0"/>
              <a:t>Where Is the Risk for Germs to Spread in Healthcare? </a:t>
            </a:r>
          </a:p>
        </p:txBody>
      </p:sp>
    </p:spTree>
    <p:custDataLst>
      <p:tags r:id="rId1"/>
    </p:custDataLst>
    <p:extLst>
      <p:ext uri="{BB962C8B-B14F-4D97-AF65-F5344CB8AC3E}">
        <p14:creationId xmlns:p14="http://schemas.microsoft.com/office/powerpoint/2010/main" val="41161247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BFD0-69AC-407E-9B0C-DCE31692992B}"/>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F3969985-9C96-46C8-8128-5796C9AF6874}"/>
              </a:ext>
            </a:extLst>
          </p:cNvPr>
          <p:cNvSpPr>
            <a:spLocks noGrp="1"/>
          </p:cNvSpPr>
          <p:nvPr>
            <p:ph idx="1"/>
          </p:nvPr>
        </p:nvSpPr>
        <p:spPr/>
        <p:txBody>
          <a:bodyPr/>
          <a:lstStyle/>
          <a:p>
            <a:r>
              <a:rPr lang="en-US" sz="2400" dirty="0"/>
              <a:t>Review photos on the following slides. </a:t>
            </a:r>
          </a:p>
          <a:p>
            <a:r>
              <a:rPr lang="en-US" sz="2400" dirty="0"/>
              <a:t>Identify infection risks in the photos. </a:t>
            </a:r>
          </a:p>
          <a:p>
            <a:r>
              <a:rPr lang="en-US" sz="2400" dirty="0"/>
              <a:t>Share your ideas.</a:t>
            </a:r>
          </a:p>
        </p:txBody>
      </p:sp>
    </p:spTree>
    <p:custDataLst>
      <p:tags r:id="rId1"/>
    </p:custDataLst>
    <p:extLst>
      <p:ext uri="{BB962C8B-B14F-4D97-AF65-F5344CB8AC3E}">
        <p14:creationId xmlns:p14="http://schemas.microsoft.com/office/powerpoint/2010/main" val="30779622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3F11-9F08-46DC-8D21-CB8FB62E4E57}"/>
              </a:ext>
            </a:extLst>
          </p:cNvPr>
          <p:cNvSpPr>
            <a:spLocks noGrp="1"/>
          </p:cNvSpPr>
          <p:nvPr>
            <p:ph type="title"/>
          </p:nvPr>
        </p:nvSpPr>
        <p:spPr>
          <a:xfrm>
            <a:off x="952500" y="-702457"/>
            <a:ext cx="10515600" cy="702457"/>
          </a:xfrm>
        </p:spPr>
        <p:txBody>
          <a:bodyPr vert="horz" lIns="91440" tIns="45720" rIns="91440" bIns="45720" rtlCol="0" anchor="b">
            <a:noAutofit/>
          </a:bodyPr>
          <a:lstStyle/>
          <a:p>
            <a:r>
              <a:rPr lang="en-US" dirty="0"/>
              <a:t>Person Coughing in Waiting Room</a:t>
            </a:r>
          </a:p>
        </p:txBody>
      </p:sp>
      <p:sp>
        <p:nvSpPr>
          <p:cNvPr id="3" name="Rectangle 2" descr="A woman wearing a mask sits in a waiting room chair. She is coughing, and holds a pen and a clipboard. ">
            <a:extLst>
              <a:ext uri="{FF2B5EF4-FFF2-40B4-BE49-F238E27FC236}">
                <a16:creationId xmlns:a16="http://schemas.microsoft.com/office/drawing/2014/main" id="{EC0E0D25-EBD2-46C0-AA3A-97CC1D5BEFF7}"/>
              </a:ext>
            </a:extLst>
          </p:cNvPr>
          <p:cNvSpPr/>
          <p:nvPr/>
        </p:nvSpPr>
        <p:spPr>
          <a:xfrm>
            <a:off x="952500" y="781050"/>
            <a:ext cx="10515600" cy="461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50087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4225-9E58-4CCB-B8B2-14CF1D30A911}"/>
              </a:ext>
            </a:extLst>
          </p:cNvPr>
          <p:cNvSpPr>
            <a:spLocks noGrp="1"/>
          </p:cNvSpPr>
          <p:nvPr>
            <p:ph type="title"/>
          </p:nvPr>
        </p:nvSpPr>
        <p:spPr>
          <a:xfrm>
            <a:off x="831850" y="-777234"/>
            <a:ext cx="10515600" cy="702457"/>
          </a:xfrm>
        </p:spPr>
        <p:txBody>
          <a:bodyPr vert="horz" lIns="91440" tIns="45720" rIns="91440" bIns="45720" rtlCol="0" anchor="b">
            <a:noAutofit/>
          </a:bodyPr>
          <a:lstStyle/>
          <a:p>
            <a:r>
              <a:rPr lang="en-US" dirty="0"/>
              <a:t>Person with Burn in Waiting Room</a:t>
            </a:r>
          </a:p>
        </p:txBody>
      </p:sp>
      <p:sp>
        <p:nvSpPr>
          <p:cNvPr id="3" name="Rectangle 2" descr="View from behind of two people sitting next to each other in waiting room chairs. One is bent forward examining their bandaged arm, pulling back on the bandage to expose an open wound. The second person is holding a clipboard.">
            <a:extLst>
              <a:ext uri="{FF2B5EF4-FFF2-40B4-BE49-F238E27FC236}">
                <a16:creationId xmlns:a16="http://schemas.microsoft.com/office/drawing/2014/main" id="{6937A5B4-B67E-4C41-BD0C-71CAAAC88A37}"/>
              </a:ext>
            </a:extLst>
          </p:cNvPr>
          <p:cNvSpPr/>
          <p:nvPr/>
        </p:nvSpPr>
        <p:spPr>
          <a:xfrm>
            <a:off x="952500" y="781050"/>
            <a:ext cx="10515600" cy="440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66108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B5FF-E283-44B4-B666-9EAA5527245A}"/>
              </a:ext>
            </a:extLst>
          </p:cNvPr>
          <p:cNvSpPr>
            <a:spLocks noGrp="1"/>
          </p:cNvSpPr>
          <p:nvPr>
            <p:ph type="title"/>
          </p:nvPr>
        </p:nvSpPr>
        <p:spPr>
          <a:xfrm>
            <a:off x="666750" y="-777234"/>
            <a:ext cx="10515600" cy="702457"/>
          </a:xfrm>
        </p:spPr>
        <p:txBody>
          <a:bodyPr vert="horz" lIns="91440" tIns="45720" rIns="91440" bIns="45720" rtlCol="0" anchor="b">
            <a:noAutofit/>
          </a:bodyPr>
          <a:lstStyle/>
          <a:p>
            <a:r>
              <a:rPr lang="en-US" dirty="0"/>
              <a:t>Syringe Infection Control Risk</a:t>
            </a:r>
          </a:p>
        </p:txBody>
      </p:sp>
      <p:sp>
        <p:nvSpPr>
          <p:cNvPr id="3" name="Rectangle 2" descr="View of an examination room sink and counter. Medical supplies crowd the counter and surround the sink. Next to the counter along the wall, a regular trashcan is filled to overflowing with tissues and paper towels, and may contain a sharp. ">
            <a:extLst>
              <a:ext uri="{FF2B5EF4-FFF2-40B4-BE49-F238E27FC236}">
                <a16:creationId xmlns:a16="http://schemas.microsoft.com/office/drawing/2014/main" id="{4E095010-5645-4A3E-93A4-92E9801C9EFE}"/>
              </a:ext>
            </a:extLst>
          </p:cNvPr>
          <p:cNvSpPr/>
          <p:nvPr/>
        </p:nvSpPr>
        <p:spPr>
          <a:xfrm>
            <a:off x="952500" y="781050"/>
            <a:ext cx="10515600" cy="430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917625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C70252-FEE4-4888-9C70-4FB40557C38A}"/>
              </a:ext>
            </a:extLst>
          </p:cNvPr>
          <p:cNvSpPr>
            <a:spLocks noGrp="1"/>
          </p:cNvSpPr>
          <p:nvPr>
            <p:ph type="title"/>
          </p:nvPr>
        </p:nvSpPr>
        <p:spPr/>
        <p:txBody>
          <a:bodyPr/>
          <a:lstStyle/>
          <a:p>
            <a:r>
              <a:rPr lang="en-US" dirty="0"/>
              <a:t>Bringing It Together</a:t>
            </a:r>
          </a:p>
        </p:txBody>
      </p:sp>
    </p:spTree>
    <p:custDataLst>
      <p:tags r:id="rId1"/>
    </p:custDataLst>
    <p:extLst>
      <p:ext uri="{BB962C8B-B14F-4D97-AF65-F5344CB8AC3E}">
        <p14:creationId xmlns:p14="http://schemas.microsoft.com/office/powerpoint/2010/main" val="986775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n-US" dirty="0"/>
              <a:t>Reflection </a:t>
            </a:r>
          </a:p>
        </p:txBody>
      </p:sp>
      <p:sp>
        <p:nvSpPr>
          <p:cNvPr id="3" name="Content Placeholder 2">
            <a:extLst>
              <a:ext uri="{FF2B5EF4-FFF2-40B4-BE49-F238E27FC236}">
                <a16:creationId xmlns:a16="http://schemas.microsoft.com/office/drawing/2014/main" id="{7D22CE3C-0157-4062-B570-7D0DDCC44DA0}"/>
              </a:ext>
            </a:extLst>
          </p:cNvPr>
          <p:cNvSpPr>
            <a:spLocks noGrp="1"/>
          </p:cNvSpPr>
          <p:nvPr>
            <p:ph idx="1"/>
          </p:nvPr>
        </p:nvSpPr>
        <p:spPr>
          <a:xfrm>
            <a:off x="1119116" y="2273903"/>
            <a:ext cx="4844958" cy="2610566"/>
          </a:xfrm>
        </p:spPr>
        <p:txBody>
          <a:bodyPr/>
          <a:lstStyle/>
          <a:p>
            <a:r>
              <a:rPr lang="en-US" sz="2400" dirty="0"/>
              <a:t>What’s one risk for germs to spread that you might recognize in your daily work? </a:t>
            </a:r>
          </a:p>
          <a:p>
            <a:r>
              <a:rPr lang="en-US" sz="2400" dirty="0"/>
              <a:t>When you recognize that risk, what’s one thing you can do to help stop germs from spreading? </a:t>
            </a:r>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n-US" dirty="0"/>
              <a:t>Questions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n-US" dirty="0"/>
              <a:t>Agenda</a:t>
            </a:r>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119188" y="1987550"/>
            <a:ext cx="5800725" cy="3248025"/>
          </a:xfrm>
        </p:spPr>
        <p:txBody>
          <a:bodyPr>
            <a:normAutofit/>
          </a:bodyPr>
          <a:lstStyle/>
          <a:p>
            <a:r>
              <a:rPr lang="en-US" dirty="0"/>
              <a:t>Welcome and Introductions</a:t>
            </a:r>
          </a:p>
          <a:p>
            <a:r>
              <a:rPr lang="en-US" dirty="0"/>
              <a:t>Recognizing Risk </a:t>
            </a:r>
          </a:p>
          <a:p>
            <a:r>
              <a:rPr lang="en-US" dirty="0"/>
              <a:t>How Healthcare Is Different</a:t>
            </a:r>
          </a:p>
          <a:p>
            <a:r>
              <a:rPr lang="en-US" dirty="0"/>
              <a:t>Where Is the Risk for Germs to Spread in Healthcare?</a:t>
            </a:r>
          </a:p>
          <a:p>
            <a:r>
              <a:rPr lang="en-US" dirty="0"/>
              <a:t>Bringing It Together</a:t>
            </a:r>
          </a:p>
          <a:p>
            <a:r>
              <a:rPr lang="en-US" dirty="0"/>
              <a:t>Conclusion</a:t>
            </a:r>
          </a:p>
        </p:txBody>
      </p:sp>
      <p:sp>
        <p:nvSpPr>
          <p:cNvPr id="5" name="TextBox 4">
            <a:extLst>
              <a:ext uri="{FF2B5EF4-FFF2-40B4-BE49-F238E27FC236}">
                <a16:creationId xmlns:a16="http://schemas.microsoft.com/office/drawing/2014/main" id="{9A182DC3-324E-482E-A4A4-904F950749BF}"/>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pic>
        <p:nvPicPr>
          <p:cNvPr id="7" name="Picture 6">
            <a:extLst>
              <a:ext uri="{FF2B5EF4-FFF2-40B4-BE49-F238E27FC236}">
                <a16:creationId xmlns:a16="http://schemas.microsoft.com/office/drawing/2014/main" id="{114AD55D-D508-4F80-A190-F66C0893B2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6" name="Slide Number Placeholder 5">
            <a:extLst>
              <a:ext uri="{FF2B5EF4-FFF2-40B4-BE49-F238E27FC236}">
                <a16:creationId xmlns:a16="http://schemas.microsoft.com/office/drawing/2014/main" id="{8DE608E6-8881-46DF-98CA-CA0E4250CFCB}"/>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2</a:t>
            </a:fld>
            <a:endParaRPr lang="en-US" dirty="0"/>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dirty="0"/>
              <a:t>Conclusion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753354" y="986129"/>
            <a:ext cx="9925050" cy="928688"/>
          </a:xfrm>
        </p:spPr>
        <p:txBody>
          <a:bodyPr anchor="t">
            <a:normAutofit/>
          </a:bodyPr>
          <a:lstStyle/>
          <a:p>
            <a:r>
              <a:rPr lang="en-US" dirty="0"/>
              <a:t>Key Takeaways</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753353" y="1724297"/>
            <a:ext cx="10572143" cy="3773624"/>
          </a:xfrm>
        </p:spPr>
        <p:txBody>
          <a:bodyPr>
            <a:noAutofit/>
          </a:bodyPr>
          <a:lstStyle/>
          <a:p>
            <a:pPr>
              <a:buSzPct val="130000"/>
              <a:buBlip>
                <a:blip r:embed="rId4">
                  <a:extLst>
                    <a:ext uri="{96DAC541-7B7A-43D3-8B79-37D633B846F1}">
                      <asvg:svgBlip xmlns:asvg="http://schemas.microsoft.com/office/drawing/2016/SVG/main" r:embed="rId5"/>
                    </a:ext>
                  </a:extLst>
                </a:blip>
              </a:buBlip>
            </a:pPr>
            <a:r>
              <a:rPr lang="en-US" sz="2000" dirty="0"/>
              <a:t>Risk recognition is seeing the potential for a problem to happen. </a:t>
            </a:r>
          </a:p>
          <a:p>
            <a:pPr>
              <a:buSzPct val="130000"/>
              <a:buBlip>
                <a:blip r:embed="rId4">
                  <a:extLst>
                    <a:ext uri="{96DAC541-7B7A-43D3-8B79-37D633B846F1}">
                      <asvg:svgBlip xmlns:asvg="http://schemas.microsoft.com/office/drawing/2016/SVG/main" r:embed="rId5"/>
                    </a:ext>
                  </a:extLst>
                </a:blip>
              </a:buBlip>
            </a:pPr>
            <a:r>
              <a:rPr lang="en-US" sz="2000" dirty="0"/>
              <a:t>You can help control infections in healthcare by learning to recognize the risk for germs to spread and cause infection, and not letting it happen.</a:t>
            </a:r>
          </a:p>
          <a:p>
            <a:pPr>
              <a:buSzPct val="130000"/>
              <a:buBlip>
                <a:blip r:embed="rId4">
                  <a:extLst>
                    <a:ext uri="{96DAC541-7B7A-43D3-8B79-37D633B846F1}">
                      <asvg:svgBlip xmlns:asvg="http://schemas.microsoft.com/office/drawing/2016/SVG/main" r:embed="rId5"/>
                    </a:ext>
                  </a:extLst>
                </a:blip>
              </a:buBlip>
            </a:pPr>
            <a:r>
              <a:rPr lang="en-US" sz="2000" dirty="0"/>
              <a:t>Healthcare is a unique </a:t>
            </a:r>
            <a:r>
              <a:rPr lang="en-US" sz="2000" dirty="0">
                <a:latin typeface="+mn-lt"/>
              </a:rPr>
              <a:t>setting </a:t>
            </a:r>
            <a:r>
              <a:rPr lang="en-US" sz="2000" dirty="0">
                <a:effectLst/>
                <a:latin typeface="+mn-lt"/>
                <a:ea typeface="DengXian" panose="02010600030101010101" pitchFamily="2" charset="-122"/>
                <a:cs typeface="Times New Roman" panose="02020603050405020304" pitchFamily="18" charset="0"/>
              </a:rPr>
              <a:t>– </a:t>
            </a:r>
            <a:r>
              <a:rPr lang="en-US" sz="2000" dirty="0"/>
              <a:t>we consider germs differently in healthcare than we do in other places.</a:t>
            </a:r>
          </a:p>
        </p:txBody>
      </p:sp>
    </p:spTree>
    <p:custDataLst>
      <p:tags r:id="rId1"/>
    </p:custDataLst>
    <p:extLst>
      <p:ext uri="{BB962C8B-B14F-4D97-AF65-F5344CB8AC3E}">
        <p14:creationId xmlns:p14="http://schemas.microsoft.com/office/powerpoint/2010/main" val="35224254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373018"/>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80160" y="1226029"/>
            <a:ext cx="5593080" cy="4175760"/>
          </a:xfrm>
        </p:spPr>
        <p:txBody>
          <a:bodyPr>
            <a:noAutofit/>
          </a:bodyPr>
          <a:lstStyle/>
          <a:p>
            <a:r>
              <a:rPr lang="en-US" sz="1800" dirty="0"/>
              <a:t>Project Firstline on CDC.gov: </a:t>
            </a:r>
          </a:p>
          <a:p>
            <a:pPr>
              <a:spcBef>
                <a:spcPts val="0"/>
              </a:spcBef>
            </a:pPr>
            <a:r>
              <a:rPr lang="en-US" sz="1800" dirty="0">
                <a:solidFill>
                  <a:srgbClr val="1F419A"/>
                </a:solidFill>
                <a:hlinkClick r:id="rId5">
                  <a:extLst>
                    <a:ext uri="{A12FA001-AC4F-418D-AE19-62706E023703}">
                      <ahyp:hlinkClr xmlns:ahyp="http://schemas.microsoft.com/office/drawing/2018/hyperlinkcolor" val="tx"/>
                    </a:ext>
                  </a:extLst>
                </a:hlinkClick>
              </a:rPr>
              <a:t>https://www.cdc.gov/infection control/projectfirstline/index.html</a:t>
            </a:r>
            <a:endParaRPr lang="en-US" sz="1800" dirty="0">
              <a:solidFill>
                <a:srgbClr val="1F419A"/>
              </a:solidFill>
            </a:endParaRPr>
          </a:p>
          <a:p>
            <a:r>
              <a:rPr lang="en-US" sz="1800" dirty="0"/>
              <a:t>CDC’s Project Firstline on Facebook:</a:t>
            </a:r>
          </a:p>
          <a:p>
            <a:pPr>
              <a:spcBef>
                <a:spcPts val="0"/>
              </a:spcBef>
            </a:pPr>
            <a:r>
              <a:rPr lang="en-US" sz="1800" dirty="0">
                <a:solidFill>
                  <a:srgbClr val="1F419A"/>
                </a:solidFill>
                <a:hlinkClick r:id="rId6">
                  <a:extLst>
                    <a:ext uri="{A12FA001-AC4F-418D-AE19-62706E023703}">
                      <ahyp:hlinkClr xmlns:ahyp="http://schemas.microsoft.com/office/drawing/2018/hyperlinkcolor" val="tx"/>
                    </a:ext>
                  </a:extLst>
                </a:hlinkClick>
              </a:rPr>
              <a:t>https://www.facebook.com/CDCProjectFirstline</a:t>
            </a:r>
            <a:r>
              <a:rPr lang="en-US" sz="1800" dirty="0">
                <a:solidFill>
                  <a:srgbClr val="1F419A"/>
                </a:solidFill>
              </a:rPr>
              <a:t> </a:t>
            </a:r>
          </a:p>
          <a:p>
            <a:r>
              <a:rPr lang="en-US" sz="1800" dirty="0"/>
              <a:t>CDC’s Project Firstline on Twitter:</a:t>
            </a:r>
          </a:p>
          <a:p>
            <a:pPr>
              <a:spcBef>
                <a:spcPts val="0"/>
              </a:spcBef>
            </a:pPr>
            <a:r>
              <a:rPr lang="en-US" sz="1800" dirty="0">
                <a:solidFill>
                  <a:srgbClr val="1F419A"/>
                </a:solidFill>
                <a:hlinkClick r:id="rId7">
                  <a:extLst>
                    <a:ext uri="{A12FA001-AC4F-418D-AE19-62706E023703}">
                      <ahyp:hlinkClr xmlns:ahyp="http://schemas.microsoft.com/office/drawing/2018/hyperlinkcolor" val="tx"/>
                    </a:ext>
                  </a:extLst>
                </a:hlinkClick>
              </a:rPr>
              <a:t>https://twitter.com/CDC_Firstline</a:t>
            </a:r>
            <a:endParaRPr lang="en-US" sz="1800" dirty="0">
              <a:solidFill>
                <a:srgbClr val="1F419A"/>
              </a:solidFill>
            </a:endParaRPr>
          </a:p>
          <a:p>
            <a:r>
              <a:rPr lang="en-US" sz="1800" dirty="0"/>
              <a:t>Project Firstline </a:t>
            </a:r>
            <a:r>
              <a:rPr lang="en-US" sz="1800" i="1" dirty="0"/>
              <a:t>Inside Infection Control </a:t>
            </a:r>
            <a:r>
              <a:rPr lang="en-US" sz="1800" dirty="0"/>
              <a:t>on YouTube:</a:t>
            </a:r>
          </a:p>
          <a:p>
            <a:pPr>
              <a:spcBef>
                <a:spcPts val="0"/>
              </a:spcBef>
            </a:pPr>
            <a:r>
              <a:rPr lang="en-US" sz="1800" dirty="0">
                <a:solidFill>
                  <a:srgbClr val="1F419A"/>
                </a:solidFill>
                <a:hlinkClick r:id="rId8">
                  <a:extLst>
                    <a:ext uri="{A12FA001-AC4F-418D-AE19-62706E023703}">
                      <ahyp:hlinkClr xmlns:ahyp="http://schemas.microsoft.com/office/drawing/2018/hyperlinkcolor" val="tx"/>
                    </a:ext>
                  </a:extLst>
                </a:hlinkClick>
              </a:rPr>
              <a:t>https://www.youtube.com/playlist?list=PLvrp9iOILTQZQGtDnSDGViKDdRtIc13VX</a:t>
            </a:r>
            <a:r>
              <a:rPr lang="en-US" sz="1800" dirty="0">
                <a:solidFill>
                  <a:srgbClr val="1F419A"/>
                </a:solidFill>
              </a:rPr>
              <a:t> </a:t>
            </a:r>
          </a:p>
          <a:p>
            <a:r>
              <a:rPr lang="en-US" sz="1800" dirty="0"/>
              <a:t>To sign up for Project Firstline e-mails, click here: </a:t>
            </a:r>
            <a:r>
              <a:rPr lang="en-US" sz="1800" dirty="0">
                <a:solidFill>
                  <a:srgbClr val="1F419A"/>
                </a:solidFill>
                <a:hlinkClick r:id="rId9">
                  <a:extLst>
                    <a:ext uri="{A12FA001-AC4F-418D-AE19-62706E023703}">
                      <ahyp:hlinkClr xmlns:ahyp="http://schemas.microsoft.com/office/drawing/2018/hyperlinkcolor" val="tx"/>
                    </a:ext>
                  </a:extLst>
                </a:hlinkClick>
              </a:rPr>
              <a:t>https://tools.cdc.gov/campaignproxyservice/subscriptions.aspx?topic_id=USCDC_2104</a:t>
            </a:r>
            <a:r>
              <a:rPr lang="en-US" sz="1800" dirty="0">
                <a:solidFill>
                  <a:srgbClr val="1F419A"/>
                </a:solidFill>
              </a:rPr>
              <a:t>  </a:t>
            </a: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208520" y="1226029"/>
            <a:ext cx="4343400" cy="4175760"/>
          </a:xfrm>
        </p:spPr>
        <p:txBody>
          <a:bodyPr>
            <a:normAutofit/>
          </a:bodyPr>
          <a:lstStyle/>
          <a:p>
            <a:r>
              <a:rPr lang="en-US" sz="1800" i="1" dirty="0"/>
              <a:t>Healthcare Risk Recognition in Action </a:t>
            </a:r>
            <a:r>
              <a:rPr lang="en-US" sz="1800" dirty="0"/>
              <a:t>video clip: </a:t>
            </a:r>
            <a:r>
              <a:rPr lang="en-US" sz="1800" dirty="0">
                <a:solidFill>
                  <a:srgbClr val="1F419A"/>
                </a:solidFill>
                <a:hlinkClick r:id="rId10">
                  <a:extLst>
                    <a:ext uri="{A12FA001-AC4F-418D-AE19-62706E023703}">
                      <ahyp:hlinkClr xmlns:ahyp="http://schemas.microsoft.com/office/drawing/2018/hyperlinkcolor" val="tx"/>
                    </a:ext>
                  </a:extLst>
                </a:hlinkClick>
              </a:rPr>
              <a:t>https://www.cdc.gov/infectioncontrol/projectfirstline/videos/RiskRecognition-inAction-LowRes.mp4</a:t>
            </a:r>
            <a:r>
              <a:rPr lang="en-US" sz="1800" dirty="0">
                <a:solidFill>
                  <a:srgbClr val="1F419A"/>
                </a:solidFill>
              </a:rPr>
              <a:t> </a:t>
            </a:r>
          </a:p>
          <a:p>
            <a:r>
              <a:rPr lang="en-US" sz="1800" dirty="0"/>
              <a:t>Project Firstline feedback form: </a:t>
            </a:r>
            <a:r>
              <a:rPr lang="en-US" sz="1800" dirty="0">
                <a:solidFill>
                  <a:srgbClr val="1F419A"/>
                </a:solidFill>
                <a:hlinkClick r:id="rId11">
                  <a:extLst>
                    <a:ext uri="{A12FA001-AC4F-418D-AE19-62706E023703}">
                      <ahyp:hlinkClr xmlns:ahyp="http://schemas.microsoft.com/office/drawing/2018/hyperlinkcolor" val="tx"/>
                    </a:ext>
                  </a:extLst>
                </a:hlinkClick>
              </a:rPr>
              <a:t>https://www.cdc.gov/infectioncontrol/pdf/projectfirstline/TTK-ParticipantFeedback-508.pdf</a:t>
            </a:r>
            <a:r>
              <a:rPr lang="en-US" sz="1800" dirty="0">
                <a:solidFill>
                  <a:srgbClr val="1F419A"/>
                </a:solidFill>
              </a:rPr>
              <a:t> </a:t>
            </a:r>
          </a:p>
          <a:p>
            <a:r>
              <a:rPr lang="en-US" sz="1800" dirty="0">
                <a:highlight>
                  <a:srgbClr val="FFFF00"/>
                </a:highlight>
              </a:rPr>
              <a:t>Placeholder for partners to add their own links</a:t>
            </a:r>
          </a:p>
        </p:txBody>
      </p:sp>
      <p:pic>
        <p:nvPicPr>
          <p:cNvPr id="5" name="Picture 4">
            <a:extLst>
              <a:ext uri="{FF2B5EF4-FFF2-40B4-BE49-F238E27FC236}">
                <a16:creationId xmlns:a16="http://schemas.microsoft.com/office/drawing/2014/main" id="{AEFF78D7-6050-48F1-8888-E1B018D6E97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506" y="2386316"/>
            <a:ext cx="464024" cy="464024"/>
          </a:xfrm>
          <a:prstGeom prst="rect">
            <a:avLst/>
          </a:prstGeom>
        </p:spPr>
      </p:pic>
      <p:pic>
        <p:nvPicPr>
          <p:cNvPr id="6" name="Picture 5">
            <a:extLst>
              <a:ext uri="{FF2B5EF4-FFF2-40B4-BE49-F238E27FC236}">
                <a16:creationId xmlns:a16="http://schemas.microsoft.com/office/drawing/2014/main" id="{98D23357-FA50-4D91-840B-0AB5B9563FB3}"/>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0409" y="3100890"/>
            <a:ext cx="464024" cy="381900"/>
          </a:xfrm>
          <a:prstGeom prst="rect">
            <a:avLst/>
          </a:prstGeom>
        </p:spPr>
      </p:pic>
      <p:pic>
        <p:nvPicPr>
          <p:cNvPr id="8" name="Graphic 7">
            <a:extLst>
              <a:ext uri="{FF2B5EF4-FFF2-40B4-BE49-F238E27FC236}">
                <a16:creationId xmlns:a16="http://schemas.microsoft.com/office/drawing/2014/main" id="{BF2ED5CF-ADFF-448D-B7E4-0EB849DC2BA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5100" y="1340803"/>
            <a:ext cx="508430" cy="508430"/>
          </a:xfrm>
          <a:prstGeom prst="rect">
            <a:avLst/>
          </a:prstGeom>
        </p:spPr>
      </p:pic>
      <p:pic>
        <p:nvPicPr>
          <p:cNvPr id="22" name="Graphic 21">
            <a:extLst>
              <a:ext uri="{FF2B5EF4-FFF2-40B4-BE49-F238E27FC236}">
                <a16:creationId xmlns:a16="http://schemas.microsoft.com/office/drawing/2014/main" id="{BDA05E7E-EC39-4CD9-A3B1-D5FB576875B5}"/>
              </a:ext>
              <a:ext uri="{C183D7F6-B498-43B3-948B-1728B52AA6E4}">
                <adec:decorative xmlns:adec="http://schemas.microsoft.com/office/drawing/2017/decorative" val="1"/>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r="65935"/>
          <a:stretch/>
        </p:blipFill>
        <p:spPr>
          <a:xfrm>
            <a:off x="734447" y="3842497"/>
            <a:ext cx="581877" cy="381900"/>
          </a:xfrm>
          <a:prstGeom prst="rect">
            <a:avLst/>
          </a:prstGeom>
        </p:spPr>
      </p:pic>
      <p:pic>
        <p:nvPicPr>
          <p:cNvPr id="24" name="Picture 23">
            <a:extLst>
              <a:ext uri="{FF2B5EF4-FFF2-40B4-BE49-F238E27FC236}">
                <a16:creationId xmlns:a16="http://schemas.microsoft.com/office/drawing/2014/main" id="{F450C5D6-46FE-4C6A-98F3-E369EBAF9063}"/>
              </a:ext>
              <a:ext uri="{C183D7F6-B498-43B3-948B-1728B52AA6E4}">
                <adec:decorative xmlns:adec="http://schemas.microsoft.com/office/drawing/2017/decorative" val="1"/>
              </a:ext>
            </a:extLst>
          </p:cNvPr>
          <p:cNvPicPr>
            <a:picLocks noChangeAspect="1"/>
          </p:cNvPicPr>
          <p:nvPr/>
        </p:nvPicPr>
        <p:blipFill rotWithShape="1">
          <a:blip r:embed="rId18"/>
          <a:srcRect l="7702" t="90883" r="83165" b="1556"/>
          <a:stretch/>
        </p:blipFill>
        <p:spPr>
          <a:xfrm>
            <a:off x="733341" y="4697964"/>
            <a:ext cx="579120" cy="518590"/>
          </a:xfrm>
          <a:prstGeom prst="rect">
            <a:avLst/>
          </a:prstGeom>
        </p:spPr>
      </p:pic>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n-US" dirty="0"/>
              <a:t>Recognizing Risk</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5F6B-6405-454F-909C-475C0E525AA2}"/>
              </a:ext>
            </a:extLst>
          </p:cNvPr>
          <p:cNvSpPr>
            <a:spLocks noGrp="1"/>
          </p:cNvSpPr>
          <p:nvPr>
            <p:ph type="title"/>
          </p:nvPr>
        </p:nvSpPr>
        <p:spPr>
          <a:xfrm>
            <a:off x="1280481" y="2277125"/>
            <a:ext cx="5636526" cy="1622431"/>
          </a:xfrm>
        </p:spPr>
        <p:txBody>
          <a:bodyPr/>
          <a:lstStyle/>
          <a:p>
            <a:r>
              <a:rPr lang="en-US" dirty="0"/>
              <a:t>Discussion Question: </a:t>
            </a:r>
            <a:br>
              <a:rPr lang="en-US" dirty="0"/>
            </a:br>
            <a:br>
              <a:rPr lang="en-US" dirty="0"/>
            </a:br>
            <a:r>
              <a:rPr lang="en-US" dirty="0"/>
              <a:t>What Is “Risk”?</a:t>
            </a:r>
          </a:p>
        </p:txBody>
      </p:sp>
    </p:spTree>
    <p:custDataLst>
      <p:tags r:id="rId1"/>
    </p:custDataLst>
    <p:extLst>
      <p:ext uri="{BB962C8B-B14F-4D97-AF65-F5344CB8AC3E}">
        <p14:creationId xmlns:p14="http://schemas.microsoft.com/office/powerpoint/2010/main" val="3801170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EA20AF1F-73F3-4D43-9B50-412BE802C232}"/>
              </a:ext>
              <a:ext uri="{C183D7F6-B498-43B3-948B-1728B52AA6E4}">
                <adec:decorative xmlns:adec="http://schemas.microsoft.com/office/drawing/2017/decorative" val="1"/>
              </a:ext>
            </a:extLst>
          </p:cNvPr>
          <p:cNvSpPr/>
          <p:nvPr/>
        </p:nvSpPr>
        <p:spPr>
          <a:xfrm>
            <a:off x="2191407" y="2160831"/>
            <a:ext cx="7835462" cy="92921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19" name="Title 18">
            <a:extLst>
              <a:ext uri="{FF2B5EF4-FFF2-40B4-BE49-F238E27FC236}">
                <a16:creationId xmlns:a16="http://schemas.microsoft.com/office/drawing/2014/main" id="{7F6C95F4-7DEE-4940-A105-F27E5BE414C4}"/>
              </a:ext>
            </a:extLst>
          </p:cNvPr>
          <p:cNvSpPr>
            <a:spLocks noGrp="1"/>
          </p:cNvSpPr>
          <p:nvPr>
            <p:ph type="title"/>
          </p:nvPr>
        </p:nvSpPr>
        <p:spPr>
          <a:xfrm>
            <a:off x="1199952" y="925402"/>
            <a:ext cx="9925248" cy="929211"/>
          </a:xfrm>
        </p:spPr>
        <p:txBody>
          <a:bodyPr/>
          <a:lstStyle/>
          <a:p>
            <a:r>
              <a:rPr lang="en-US" dirty="0"/>
              <a:t>Risk Recognition:</a:t>
            </a:r>
          </a:p>
        </p:txBody>
      </p:sp>
      <p:sp>
        <p:nvSpPr>
          <p:cNvPr id="3" name="Content Placeholder 2">
            <a:extLst>
              <a:ext uri="{FF2B5EF4-FFF2-40B4-BE49-F238E27FC236}">
                <a16:creationId xmlns:a16="http://schemas.microsoft.com/office/drawing/2014/main" id="{AA649ADD-24F4-4D80-8835-C182144306E8}"/>
              </a:ext>
            </a:extLst>
          </p:cNvPr>
          <p:cNvSpPr>
            <a:spLocks noGrp="1"/>
          </p:cNvSpPr>
          <p:nvPr>
            <p:ph idx="1"/>
          </p:nvPr>
        </p:nvSpPr>
        <p:spPr>
          <a:xfrm>
            <a:off x="2643351" y="2391397"/>
            <a:ext cx="6905297" cy="3055937"/>
          </a:xfrm>
        </p:spPr>
        <p:txBody>
          <a:bodyPr/>
          <a:lstStyle/>
          <a:p>
            <a:pPr marL="0" indent="0" algn="ctr">
              <a:buNone/>
            </a:pPr>
            <a:r>
              <a:rPr lang="en-US" sz="2400" b="1" dirty="0">
                <a:solidFill>
                  <a:schemeClr val="bg1"/>
                </a:solidFill>
              </a:rPr>
              <a:t>Seeing the potential for a problem to happen</a:t>
            </a:r>
          </a:p>
          <a:p>
            <a:pPr>
              <a:spcBef>
                <a:spcPts val="3600"/>
              </a:spcBef>
            </a:pPr>
            <a:r>
              <a:rPr lang="en-US" sz="2400" dirty="0"/>
              <a:t>Seeing a potential problem doesn’t mean the problem will definitely happen!</a:t>
            </a:r>
          </a:p>
          <a:p>
            <a:r>
              <a:rPr lang="en-US" sz="2400" dirty="0"/>
              <a:t>We take action to keep something bad from happening.</a:t>
            </a:r>
          </a:p>
          <a:p>
            <a:endParaRPr lang="en-US" sz="2400" dirty="0"/>
          </a:p>
        </p:txBody>
      </p:sp>
    </p:spTree>
    <p:custDataLst>
      <p:tags r:id="rId1"/>
    </p:custDataLst>
    <p:extLst>
      <p:ext uri="{BB962C8B-B14F-4D97-AF65-F5344CB8AC3E}">
        <p14:creationId xmlns:p14="http://schemas.microsoft.com/office/powerpoint/2010/main" val="36471638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31E7-B423-4EBE-B32B-1A75DF476B23}"/>
              </a:ext>
            </a:extLst>
          </p:cNvPr>
          <p:cNvSpPr>
            <a:spLocks noGrp="1"/>
          </p:cNvSpPr>
          <p:nvPr>
            <p:ph type="title"/>
          </p:nvPr>
        </p:nvSpPr>
        <p:spPr/>
        <p:txBody>
          <a:bodyPr vert="horz" lIns="91440" tIns="45720" rIns="91440" bIns="45720" rtlCol="0" anchor="b">
            <a:noAutofit/>
          </a:bodyPr>
          <a:lstStyle/>
          <a:p>
            <a:r>
              <a:rPr lang="en-US" dirty="0"/>
              <a:t>Video: </a:t>
            </a:r>
            <a:br>
              <a:rPr lang="en-US" dirty="0"/>
            </a:br>
            <a:r>
              <a:rPr lang="en-US" i="1" dirty="0"/>
              <a:t>Healthcare Risk Recognition in Action</a:t>
            </a:r>
          </a:p>
        </p:txBody>
      </p:sp>
    </p:spTree>
    <p:custDataLst>
      <p:tags r:id="rId1"/>
    </p:custDataLst>
    <p:extLst>
      <p:ext uri="{BB962C8B-B14F-4D97-AF65-F5344CB8AC3E}">
        <p14:creationId xmlns:p14="http://schemas.microsoft.com/office/powerpoint/2010/main" val="2426745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345BA-C0D9-4EB3-A6A4-F101ED4558EE}"/>
              </a:ext>
            </a:extLst>
          </p:cNvPr>
          <p:cNvSpPr>
            <a:spLocks noGrp="1"/>
          </p:cNvSpPr>
          <p:nvPr>
            <p:ph type="title"/>
          </p:nvPr>
        </p:nvSpPr>
        <p:spPr/>
        <p:txBody>
          <a:bodyPr>
            <a:normAutofit fontScale="90000"/>
          </a:bodyPr>
          <a:lstStyle/>
          <a:p>
            <a:br>
              <a:rPr lang="en-US" dirty="0"/>
            </a:br>
            <a:r>
              <a:rPr lang="en-US" dirty="0"/>
              <a:t>Example #1</a:t>
            </a:r>
          </a:p>
        </p:txBody>
      </p:sp>
      <p:sp>
        <p:nvSpPr>
          <p:cNvPr id="2" name="Oval 1" descr="A woman works on a ceiling light fixture while a man holds the stepladder she is standing on.">
            <a:extLst>
              <a:ext uri="{FF2B5EF4-FFF2-40B4-BE49-F238E27FC236}">
                <a16:creationId xmlns:a16="http://schemas.microsoft.com/office/drawing/2014/main" id="{71CA2A4A-AA93-4F16-A12F-60D772960D83}"/>
              </a:ext>
            </a:extLst>
          </p:cNvPr>
          <p:cNvSpPr/>
          <p:nvPr/>
        </p:nvSpPr>
        <p:spPr>
          <a:xfrm>
            <a:off x="5065295" y="228600"/>
            <a:ext cx="6100010" cy="61000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55AE310-971F-4035-9DD1-A8AAB946055E}"/>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pic>
        <p:nvPicPr>
          <p:cNvPr id="11" name="Picture 10">
            <a:extLst>
              <a:ext uri="{FF2B5EF4-FFF2-40B4-BE49-F238E27FC236}">
                <a16:creationId xmlns:a16="http://schemas.microsoft.com/office/drawing/2014/main" id="{169D78C9-967C-4B51-8B5B-111DC7085E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10" name="Slide Number Placeholder 5">
            <a:extLst>
              <a:ext uri="{FF2B5EF4-FFF2-40B4-BE49-F238E27FC236}">
                <a16:creationId xmlns:a16="http://schemas.microsoft.com/office/drawing/2014/main" id="{F19B4C03-3273-43CD-B190-6467B1DF8034}"/>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7</a:t>
            </a:fld>
            <a:endParaRPr lang="en-US" dirty="0"/>
          </a:p>
        </p:txBody>
      </p:sp>
    </p:spTree>
    <p:custDataLst>
      <p:tags r:id="rId1"/>
    </p:custDataLst>
    <p:extLst>
      <p:ext uri="{BB962C8B-B14F-4D97-AF65-F5344CB8AC3E}">
        <p14:creationId xmlns:p14="http://schemas.microsoft.com/office/powerpoint/2010/main" val="7852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5564-1B44-41E9-B1F4-4CC2B274E5B0}"/>
              </a:ext>
            </a:extLst>
          </p:cNvPr>
          <p:cNvSpPr>
            <a:spLocks noGrp="1"/>
          </p:cNvSpPr>
          <p:nvPr>
            <p:ph type="title"/>
          </p:nvPr>
        </p:nvSpPr>
        <p:spPr/>
        <p:txBody>
          <a:bodyPr>
            <a:normAutofit fontScale="90000"/>
          </a:bodyPr>
          <a:lstStyle/>
          <a:p>
            <a:br>
              <a:rPr lang="en-US" dirty="0"/>
            </a:br>
            <a:r>
              <a:rPr lang="en-US" dirty="0"/>
              <a:t>Example #2</a:t>
            </a:r>
          </a:p>
        </p:txBody>
      </p:sp>
      <p:sp>
        <p:nvSpPr>
          <p:cNvPr id="11" name="Oval 10" descr="A person in hospital scrubs is mopping a hallway.">
            <a:extLst>
              <a:ext uri="{FF2B5EF4-FFF2-40B4-BE49-F238E27FC236}">
                <a16:creationId xmlns:a16="http://schemas.microsoft.com/office/drawing/2014/main" id="{1C7175CE-0CF3-4A6B-9D52-6BF3155B40B7}"/>
              </a:ext>
            </a:extLst>
          </p:cNvPr>
          <p:cNvSpPr/>
          <p:nvPr/>
        </p:nvSpPr>
        <p:spPr>
          <a:xfrm>
            <a:off x="5065295" y="228600"/>
            <a:ext cx="6100010" cy="61000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74670B-A052-41C7-9AA4-10AC0BDC35B2}"/>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pic>
        <p:nvPicPr>
          <p:cNvPr id="10" name="Picture 9">
            <a:extLst>
              <a:ext uri="{FF2B5EF4-FFF2-40B4-BE49-F238E27FC236}">
                <a16:creationId xmlns:a16="http://schemas.microsoft.com/office/drawing/2014/main" id="{3F0F8CB8-FB9A-4755-AAC2-248B9C70AD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9" name="Slide Number Placeholder 5">
            <a:extLst>
              <a:ext uri="{FF2B5EF4-FFF2-40B4-BE49-F238E27FC236}">
                <a16:creationId xmlns:a16="http://schemas.microsoft.com/office/drawing/2014/main" id="{B522F51D-3782-4AB2-B614-A4A60997D888}"/>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8</a:t>
            </a:fld>
            <a:endParaRPr lang="en-US" dirty="0"/>
          </a:p>
        </p:txBody>
      </p:sp>
    </p:spTree>
    <p:custDataLst>
      <p:tags r:id="rId1"/>
    </p:custDataLst>
    <p:extLst>
      <p:ext uri="{BB962C8B-B14F-4D97-AF65-F5344CB8AC3E}">
        <p14:creationId xmlns:p14="http://schemas.microsoft.com/office/powerpoint/2010/main" val="398531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D3AD-5569-4778-80E2-35FA71B9A17F}"/>
              </a:ext>
            </a:extLst>
          </p:cNvPr>
          <p:cNvSpPr>
            <a:spLocks noGrp="1"/>
          </p:cNvSpPr>
          <p:nvPr>
            <p:ph type="title"/>
          </p:nvPr>
        </p:nvSpPr>
        <p:spPr/>
        <p:txBody>
          <a:bodyPr>
            <a:normAutofit fontScale="90000"/>
          </a:bodyPr>
          <a:lstStyle/>
          <a:p>
            <a:br>
              <a:rPr lang="en-US" dirty="0"/>
            </a:br>
            <a:r>
              <a:rPr lang="en-US" dirty="0"/>
              <a:t>Example #3</a:t>
            </a:r>
          </a:p>
        </p:txBody>
      </p:sp>
      <p:sp>
        <p:nvSpPr>
          <p:cNvPr id="7" name="Oval 6" descr="A woman wearing a mask is pulling on gloves.">
            <a:extLst>
              <a:ext uri="{FF2B5EF4-FFF2-40B4-BE49-F238E27FC236}">
                <a16:creationId xmlns:a16="http://schemas.microsoft.com/office/drawing/2014/main" id="{9B8B8137-817B-4846-8AF8-A9E4E3DC721F}"/>
              </a:ext>
            </a:extLst>
          </p:cNvPr>
          <p:cNvSpPr/>
          <p:nvPr/>
        </p:nvSpPr>
        <p:spPr>
          <a:xfrm>
            <a:off x="5065295" y="228600"/>
            <a:ext cx="6100010" cy="61000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F22663-CA4B-4296-8355-5D5348CE87D6}"/>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Recognizing Risk Using Reservoirs | Session 1: What Does It Mean to Recognize a Risk?</a:t>
            </a:r>
          </a:p>
        </p:txBody>
      </p:sp>
      <p:pic>
        <p:nvPicPr>
          <p:cNvPr id="10" name="Picture 9">
            <a:extLst>
              <a:ext uri="{FF2B5EF4-FFF2-40B4-BE49-F238E27FC236}">
                <a16:creationId xmlns:a16="http://schemas.microsoft.com/office/drawing/2014/main" id="{86CE08E0-42E5-4FB3-B819-78DAC5074D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9" name="Slide Number Placeholder 5">
            <a:extLst>
              <a:ext uri="{FF2B5EF4-FFF2-40B4-BE49-F238E27FC236}">
                <a16:creationId xmlns:a16="http://schemas.microsoft.com/office/drawing/2014/main" id="{367AEFFD-E8C8-4F57-B081-25EBF96B50DF}"/>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9</a:t>
            </a:fld>
            <a:endParaRPr lang="en-US" dirty="0"/>
          </a:p>
        </p:txBody>
      </p:sp>
    </p:spTree>
    <p:custDataLst>
      <p:tags r:id="rId1"/>
    </p:custDataLst>
    <p:extLst>
      <p:ext uri="{BB962C8B-B14F-4D97-AF65-F5344CB8AC3E}">
        <p14:creationId xmlns:p14="http://schemas.microsoft.com/office/powerpoint/2010/main" val="95076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24">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1749</TotalTime>
  <Words>3458</Words>
  <Application>Microsoft Office PowerPoint</Application>
  <PresentationFormat>Widescreen</PresentationFormat>
  <Paragraphs>216</Paragraphs>
  <Slides>22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Avenir LT Std 45 Book</vt:lpstr>
      <vt:lpstr>Avenir LT Std 55 Roman</vt:lpstr>
      <vt:lpstr>Avenir LT Std 65 Medium</vt:lpstr>
      <vt:lpstr>Calibri</vt:lpstr>
      <vt:lpstr>Century Gothic</vt:lpstr>
      <vt:lpstr>Courier New</vt:lpstr>
      <vt:lpstr>Segoe UI</vt:lpstr>
      <vt:lpstr>Symbol</vt:lpstr>
      <vt:lpstr>Wingdings</vt:lpstr>
      <vt:lpstr>13780_PFL_PPT_template_Avenir_2-26-21_DRAFT</vt:lpstr>
      <vt:lpstr>What Does It Mean to Recognize a Risk?</vt:lpstr>
      <vt:lpstr>Agenda</vt:lpstr>
      <vt:lpstr>Recognizing Risk</vt:lpstr>
      <vt:lpstr>Discussion Question:   What Is “Risk”?</vt:lpstr>
      <vt:lpstr>Risk Recognition:</vt:lpstr>
      <vt:lpstr>Video:  Healthcare Risk Recognition in Action</vt:lpstr>
      <vt:lpstr> Example #1</vt:lpstr>
      <vt:lpstr> Example #2</vt:lpstr>
      <vt:lpstr> Example #3</vt:lpstr>
      <vt:lpstr>How Healthcare Is Different </vt:lpstr>
      <vt:lpstr>Risks of Germs in Healthcare</vt:lpstr>
      <vt:lpstr> Where Is the Risk for Germs to Spread in Healthcare? </vt:lpstr>
      <vt:lpstr>Instructions</vt:lpstr>
      <vt:lpstr>Person Coughing in Waiting Room</vt:lpstr>
      <vt:lpstr>Person with Burn in Waiting Room</vt:lpstr>
      <vt:lpstr>Syringe Infection Control Risk</vt:lpstr>
      <vt:lpstr>Bringing It Together</vt:lpstr>
      <vt:lpstr>Reflection </vt:lpstr>
      <vt:lpstr>Questions</vt:lpstr>
      <vt:lpstr>Conclusion</vt:lpstr>
      <vt:lpstr>Key Takeaways</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Reservoirs</dc:title>
  <dc:subject>The body is home to many germs.</dc:subject>
  <dc:creator>CDC Project Firstline</dc:creator>
  <cp:keywords>Germs;respiratory system;digestive system;blood;skin;infection control;reservoir</cp:keywords>
  <cp:lastModifiedBy>Occoquan, Danny</cp:lastModifiedBy>
  <cp:revision>159</cp:revision>
  <dcterms:created xsi:type="dcterms:W3CDTF">2021-12-16T15:04:03Z</dcterms:created>
  <dcterms:modified xsi:type="dcterms:W3CDTF">2022-02-24T22:20:04Z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ies>
</file>