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67" r:id="rId3"/>
    <p:sldId id="313" r:id="rId4"/>
    <p:sldId id="324" r:id="rId5"/>
    <p:sldId id="269" r:id="rId6"/>
    <p:sldId id="257" r:id="rId7"/>
    <p:sldId id="331" r:id="rId8"/>
    <p:sldId id="314" r:id="rId9"/>
    <p:sldId id="325" r:id="rId10"/>
    <p:sldId id="326" r:id="rId11"/>
    <p:sldId id="315" r:id="rId12"/>
    <p:sldId id="327" r:id="rId13"/>
    <p:sldId id="316" r:id="rId14"/>
    <p:sldId id="308" r:id="rId15"/>
    <p:sldId id="317" r:id="rId16"/>
    <p:sldId id="318" r:id="rId17"/>
    <p:sldId id="319" r:id="rId18"/>
    <p:sldId id="320" r:id="rId19"/>
    <p:sldId id="329" r:id="rId20"/>
    <p:sldId id="321" r:id="rId21"/>
    <p:sldId id="309" r:id="rId22"/>
    <p:sldId id="323" r:id="rId23"/>
    <p:sldId id="330" r:id="rId24"/>
    <p:sldId id="299" r:id="rId25"/>
    <p:sldId id="300" r:id="rId26"/>
    <p:sldId id="311" r:id="rId27"/>
    <p:sldId id="328"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6" userDrawn="1">
          <p15:clr>
            <a:srgbClr val="A4A3A4"/>
          </p15:clr>
        </p15:guide>
        <p15:guide id="2" pos="3840" userDrawn="1">
          <p15:clr>
            <a:srgbClr val="A4A3A4"/>
          </p15:clr>
        </p15:guide>
        <p15:guide id="3" pos="1392" userDrawn="1">
          <p15:clr>
            <a:srgbClr val="A4A3A4"/>
          </p15:clr>
        </p15:guide>
        <p15:guide id="4" pos="1608" userDrawn="1">
          <p15:clr>
            <a:srgbClr val="A4A3A4"/>
          </p15:clr>
        </p15:guide>
        <p15:guide id="5" pos="1824" userDrawn="1">
          <p15:clr>
            <a:srgbClr val="A4A3A4"/>
          </p15:clr>
        </p15:guide>
        <p15:guide id="6" pos="2472" userDrawn="1">
          <p15:clr>
            <a:srgbClr val="A4A3A4"/>
          </p15:clr>
        </p15:guide>
        <p15:guide id="7" orient="horz" pos="216" userDrawn="1">
          <p15:clr>
            <a:srgbClr val="A4A3A4"/>
          </p15:clr>
        </p15:guide>
        <p15:guide id="8" orient="horz" pos="744" userDrawn="1">
          <p15:clr>
            <a:srgbClr val="A4A3A4"/>
          </p15:clr>
        </p15:guide>
        <p15:guide id="9" orient="horz" pos="528" userDrawn="1">
          <p15:clr>
            <a:srgbClr val="A4A3A4"/>
          </p15:clr>
        </p15:guide>
        <p15:guide id="10" pos="192" userDrawn="1">
          <p15:clr>
            <a:srgbClr val="A4A3A4"/>
          </p15:clr>
        </p15:guide>
        <p15:guide id="11" orient="horz" pos="39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Shannon (CDC/ONDIEH/NCCDPHP)" initials="MS(" lastIdx="2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8638"/>
    <a:srgbClr val="7FC9F0"/>
    <a:srgbClr val="009CDA"/>
    <a:srgbClr val="5EA19B"/>
    <a:srgbClr val="727474"/>
    <a:srgbClr val="6B4B73"/>
    <a:srgbClr val="CE3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2033" autoAdjust="0"/>
  </p:normalViewPr>
  <p:slideViewPr>
    <p:cSldViewPr snapToGrid="0">
      <p:cViewPr varScale="1">
        <p:scale>
          <a:sx n="37" d="100"/>
          <a:sy n="37" d="100"/>
        </p:scale>
        <p:origin x="2448" y="43"/>
      </p:cViewPr>
      <p:guideLst>
        <p:guide orient="horz" pos="1656"/>
        <p:guide pos="3840"/>
        <p:guide pos="1392"/>
        <p:guide pos="1608"/>
        <p:guide pos="1824"/>
        <p:guide pos="2472"/>
        <p:guide orient="horz" pos="216"/>
        <p:guide orient="horz" pos="744"/>
        <p:guide orient="horz" pos="528"/>
        <p:guide pos="192"/>
        <p:guide orient="horz" pos="3984"/>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00" d="100"/>
          <a:sy n="100" d="100"/>
        </p:scale>
        <p:origin x="2400" y="-12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smtClean="0">
                <a:latin typeface="Franklin Gothic Book" panose="020B0503020102020204" pitchFamily="34" charset="0"/>
              </a:rPr>
              <a:t>Percentage of Elementary Schools that Had Students Participate </a:t>
            </a:r>
            <a:r>
              <a:rPr lang="en-US" sz="2000" b="1" dirty="0">
                <a:latin typeface="Franklin Gothic Book" panose="020B0503020102020204" pitchFamily="34" charset="0"/>
              </a:rPr>
              <a:t>in </a:t>
            </a:r>
            <a:r>
              <a:rPr lang="en-US" sz="2000" b="1" dirty="0" smtClean="0">
                <a:latin typeface="Franklin Gothic Book" panose="020B0503020102020204" pitchFamily="34" charset="0"/>
              </a:rPr>
              <a:t>Regularly Scheduled Recess During </a:t>
            </a:r>
            <a:r>
              <a:rPr lang="en-US" sz="2000" b="1" dirty="0">
                <a:latin typeface="Franklin Gothic Book" panose="020B0503020102020204" pitchFamily="34" charset="0"/>
              </a:rPr>
              <a:t>the </a:t>
            </a:r>
            <a:r>
              <a:rPr lang="en-US" sz="2000" b="1" dirty="0" smtClean="0">
                <a:latin typeface="Franklin Gothic Book" panose="020B0503020102020204" pitchFamily="34" charset="0"/>
              </a:rPr>
              <a:t>School Day</a:t>
            </a:r>
            <a:r>
              <a:rPr lang="en-US" sz="2000" baseline="30000" dirty="0" smtClean="0">
                <a:latin typeface="Franklin Gothic Book" panose="020B0503020102020204" pitchFamily="34" charset="0"/>
              </a:rPr>
              <a:t>*</a:t>
            </a:r>
            <a:endParaRPr lang="en-US" sz="2000" dirty="0">
              <a:latin typeface="Franklin Gothic Book" panose="020B0503020102020204" pitchFamily="34" charset="0"/>
            </a:endParaRPr>
          </a:p>
        </c:rich>
      </c:tx>
      <c:layout>
        <c:manualLayout>
          <c:xMode val="edge"/>
          <c:yMode val="edge"/>
          <c:x val="0.20644051737469729"/>
          <c:y val="4.872134123375795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709977183991933"/>
          <c:y val="0.1815586451269745"/>
          <c:w val="0.75599555755163261"/>
          <c:h val="0.78118385863544593"/>
        </c:manualLayout>
      </c:layout>
      <c:barChart>
        <c:barDir val="bar"/>
        <c:grouping val="clustered"/>
        <c:varyColors val="0"/>
        <c:ser>
          <c:idx val="0"/>
          <c:order val="0"/>
          <c:tx>
            <c:strRef>
              <c:f>Sheet1!$B$1</c:f>
              <c:strCache>
                <c:ptCount val="1"/>
                <c:pt idx="0">
                  <c:v>% of students that participated in regularly scheduled recess during the school day</c:v>
                </c:pt>
              </c:strCache>
            </c:strRef>
          </c:tx>
          <c:spPr>
            <a:solidFill>
              <a:srgbClr val="7FC9F0"/>
            </a:solidFill>
            <a:ln>
              <a:noFill/>
            </a:ln>
            <a:effectLst/>
          </c:spPr>
          <c:invertIfNegative val="0"/>
          <c:dLbls>
            <c:dLbl>
              <c:idx val="0"/>
              <c:layout>
                <c:manualLayout>
                  <c:x val="-1.5517028814885029E-3"/>
                  <c:y val="6.562841132878931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1357596017615946E-3"/>
                  <c:y val="1.093692032169357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1357596017615946E-3"/>
                  <c:y val="1.312447662099807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4.9859634301374954E-3"/>
                  <c:y val="6.562841132878931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6.269364706262796E-3"/>
                  <c:y val="4.3759737734372231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6.5646480549900197E-3"/>
                  <c:y val="-4.3742514237803442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1.4764167436370581E-4"/>
                  <c:y val="-6.5621521930161481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Kindergarten</c:v>
                </c:pt>
                <c:pt idx="1">
                  <c:v>1st Grade</c:v>
                </c:pt>
                <c:pt idx="2">
                  <c:v>2nd Grade</c:v>
                </c:pt>
                <c:pt idx="3">
                  <c:v>3rd Grade</c:v>
                </c:pt>
                <c:pt idx="4">
                  <c:v>4th Grade</c:v>
                </c:pt>
                <c:pt idx="5">
                  <c:v>5th Grade</c:v>
                </c:pt>
                <c:pt idx="6">
                  <c:v>6th Grade</c:v>
                </c:pt>
              </c:strCache>
            </c:strRef>
          </c:cat>
          <c:val>
            <c:numRef>
              <c:f>Sheet1!$B$2:$B$8</c:f>
              <c:numCache>
                <c:formatCode>0%</c:formatCode>
                <c:ptCount val="7"/>
                <c:pt idx="0">
                  <c:v>0.95</c:v>
                </c:pt>
                <c:pt idx="1">
                  <c:v>0.95</c:v>
                </c:pt>
                <c:pt idx="2">
                  <c:v>0.95</c:v>
                </c:pt>
                <c:pt idx="3">
                  <c:v>0.94</c:v>
                </c:pt>
                <c:pt idx="4">
                  <c:v>0.93</c:v>
                </c:pt>
                <c:pt idx="5">
                  <c:v>0.91</c:v>
                </c:pt>
                <c:pt idx="6">
                  <c:v>0.35</c:v>
                </c:pt>
              </c:numCache>
            </c:numRef>
          </c:val>
        </c:ser>
        <c:dLbls>
          <c:showLegendKey val="0"/>
          <c:showVal val="0"/>
          <c:showCatName val="0"/>
          <c:showSerName val="0"/>
          <c:showPercent val="0"/>
          <c:showBubbleSize val="0"/>
        </c:dLbls>
        <c:gapWidth val="87"/>
        <c:overlap val="-20"/>
        <c:axId val="125597344"/>
        <c:axId val="125417096"/>
      </c:barChart>
      <c:catAx>
        <c:axId val="12559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25417096"/>
        <c:crosses val="autoZero"/>
        <c:auto val="0"/>
        <c:lblAlgn val="ctr"/>
        <c:lblOffset val="100"/>
        <c:noMultiLvlLbl val="0"/>
      </c:catAx>
      <c:valAx>
        <c:axId val="125417096"/>
        <c:scaling>
          <c:orientation val="minMax"/>
          <c:max val="1"/>
          <c:min val="0"/>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5597344"/>
        <c:crosses val="autoZero"/>
        <c:crossBetween val="between"/>
        <c:majorUnit val="25"/>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2A474B-9AE9-4E6F-9FC2-A5F1A440C5F5}" type="datetimeFigureOut">
              <a:rPr lang="en-US" smtClean="0"/>
              <a:t>3/28/2017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39B3F3-3DFB-4F24-B64C-3EA12C113780}" type="slidenum">
              <a:rPr lang="en-US" smtClean="0"/>
              <a:t>‹#›</a:t>
            </a:fld>
            <a:endParaRPr lang="en-US"/>
          </a:p>
        </p:txBody>
      </p:sp>
    </p:spTree>
    <p:extLst>
      <p:ext uri="{BB962C8B-B14F-4D97-AF65-F5344CB8AC3E}">
        <p14:creationId xmlns:p14="http://schemas.microsoft.com/office/powerpoint/2010/main" val="1159147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39329-DD2C-4287-9F48-C24D2ED6B37C}" type="datetimeFigureOut">
              <a:rPr lang="en-US" smtClean="0"/>
              <a:t>3/28/2017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345D8-8FCA-4DDC-8E52-E1A79388956F}" type="slidenum">
              <a:rPr lang="en-US" smtClean="0"/>
              <a:t>‹#›</a:t>
            </a:fld>
            <a:endParaRPr lang="en-US"/>
          </a:p>
        </p:txBody>
      </p:sp>
    </p:spTree>
    <p:extLst>
      <p:ext uri="{BB962C8B-B14F-4D97-AF65-F5344CB8AC3E}">
        <p14:creationId xmlns:p14="http://schemas.microsoft.com/office/powerpoint/2010/main" val="1428310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Welcome! This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presentation explains the </a:t>
            </a:r>
            <a:r>
              <a:rPr lang="en-US" sz="1200" kern="1200" baseline="0" dirty="0" smtClean="0">
                <a:solidFill>
                  <a:schemeClr val="tx1"/>
                </a:solidFill>
                <a:effectLst/>
                <a:latin typeface="+mn-lt"/>
                <a:ea typeface="+mn-ea"/>
                <a:cs typeface="+mn-cs"/>
              </a:rPr>
              <a:t>importance of providing recess to students from kindergarten through high school. It also highlights evidence-based strategies to ensure that all students have a positive recess experience that increases physical activity and improves student behavior and learning.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Middle schools and high schools might refer to recess as physical activity periods or some other term. This period should be in addition to physical education and classroom physical activity.</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Presenters can personalize this presentation by adding local policy and activity references to the slides, where appropriate. Places for personalization will also be noted in the “NOTES FOR PRESENTER” section. Depending on audience interaction and questions, allow 25</a:t>
            </a:r>
            <a:r>
              <a:rPr lang="en-US" sz="1200" kern="1200" baseline="0" dirty="0" smtClean="0">
                <a:solidFill>
                  <a:schemeClr val="tx1"/>
                </a:solidFill>
                <a:effectLst/>
                <a:latin typeface="+mn-lt"/>
                <a:ea typeface="+mn-ea"/>
                <a:cs typeface="+mn-cs"/>
              </a:rPr>
              <a:t> to 30</a:t>
            </a:r>
            <a:r>
              <a:rPr lang="en-US" sz="1200" kern="1200" dirty="0" smtClean="0">
                <a:solidFill>
                  <a:schemeClr val="tx1"/>
                </a:solidFill>
                <a:effectLst/>
                <a:latin typeface="+mn-lt"/>
                <a:ea typeface="+mn-ea"/>
                <a:cs typeface="+mn-cs"/>
              </a:rPr>
              <a:t> minutes to present the information in this presentation. </a:t>
            </a:r>
          </a:p>
        </p:txBody>
      </p:sp>
      <p:sp>
        <p:nvSpPr>
          <p:cNvPr id="4" name="Slide Number Placeholder 3"/>
          <p:cNvSpPr>
            <a:spLocks noGrp="1"/>
          </p:cNvSpPr>
          <p:nvPr>
            <p:ph type="sldNum" sz="quarter" idx="10"/>
          </p:nvPr>
        </p:nvSpPr>
        <p:spPr/>
        <p:txBody>
          <a:bodyPr/>
          <a:lstStyle/>
          <a:p>
            <a:fld id="{BA5345D8-8FCA-4DDC-8E52-E1A79388956F}" type="slidenum">
              <a:rPr lang="en-US" smtClean="0"/>
              <a:t>1</a:t>
            </a:fld>
            <a:endParaRPr lang="en-US"/>
          </a:p>
        </p:txBody>
      </p:sp>
    </p:spTree>
    <p:extLst>
      <p:ext uri="{BB962C8B-B14F-4D97-AF65-F5344CB8AC3E}">
        <p14:creationId xmlns:p14="http://schemas.microsoft.com/office/powerpoint/2010/main" val="1298646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Recess should not be used as punishment or withheld. H</a:t>
            </a:r>
            <a:r>
              <a:rPr lang="en-US" sz="1200" kern="1200" baseline="0" dirty="0" smtClean="0">
                <a:solidFill>
                  <a:schemeClr val="tx1"/>
                </a:solidFill>
                <a:effectLst/>
                <a:latin typeface="+mn-lt"/>
                <a:ea typeface="+mn-ea"/>
                <a:cs typeface="+mn-cs"/>
              </a:rPr>
              <a:t>owever, </a:t>
            </a:r>
            <a:r>
              <a:rPr lang="en-US" sz="1200" kern="1200" dirty="0" smtClean="0">
                <a:solidFill>
                  <a:schemeClr val="tx1"/>
                </a:solidFill>
                <a:effectLst/>
                <a:latin typeface="+mn-lt"/>
                <a:ea typeface="+mn-ea"/>
                <a:cs typeface="+mn-cs"/>
              </a:rPr>
              <a:t>46% of US elementary schools exclude students from recess for bad behavior or failure to complete class work.</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dirty="0" smtClean="0"/>
          </a:p>
          <a:p>
            <a:r>
              <a:rPr lang="en-US" dirty="0" smtClean="0"/>
              <a:t>You can replace</a:t>
            </a:r>
            <a:r>
              <a:rPr lang="en-US" baseline="0" dirty="0" smtClean="0"/>
              <a:t> this slide with your state, district, or school data if they are available.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more information about the </a:t>
            </a:r>
            <a:r>
              <a:rPr lang="en-US" sz="1200" kern="1200" dirty="0" smtClean="0">
                <a:solidFill>
                  <a:schemeClr val="tx1"/>
                </a:solidFill>
                <a:effectLst/>
                <a:latin typeface="+mn-lt"/>
                <a:ea typeface="+mn-ea"/>
                <a:cs typeface="+mn-cs"/>
              </a:rPr>
              <a:t>2014 School Health Policies and Practices Study, see</a:t>
            </a:r>
            <a:r>
              <a:rPr lang="en-US" sz="1200" kern="1200" baseline="0" dirty="0" smtClean="0">
                <a:solidFill>
                  <a:schemeClr val="tx1"/>
                </a:solidFill>
                <a:effectLst/>
                <a:latin typeface="+mn-lt"/>
                <a:ea typeface="+mn-ea"/>
                <a:cs typeface="+mn-cs"/>
              </a:rPr>
              <a:t> www.cdc.gov/healthyyouth/data/shpps/index.htm. </a:t>
            </a:r>
            <a:endParaRPr lang="en-US" dirty="0" smtClean="0"/>
          </a:p>
          <a:p>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10</a:t>
            </a:fld>
            <a:endParaRPr lang="en-US"/>
          </a:p>
        </p:txBody>
      </p:sp>
    </p:spTree>
    <p:extLst>
      <p:ext uri="{BB962C8B-B14F-4D97-AF65-F5344CB8AC3E}">
        <p14:creationId xmlns:p14="http://schemas.microsoft.com/office/powerpoint/2010/main" val="2880684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elementary</a:t>
            </a:r>
            <a:r>
              <a:rPr lang="en-US" sz="1200" kern="1200" baseline="0" dirty="0" smtClean="0">
                <a:solidFill>
                  <a:schemeClr val="tx1"/>
                </a:solidFill>
                <a:effectLst/>
                <a:latin typeface="+mn-lt"/>
                <a:ea typeface="+mn-ea"/>
                <a:cs typeface="+mn-cs"/>
              </a:rPr>
              <a:t> schools </a:t>
            </a:r>
            <a:r>
              <a:rPr lang="en-US" sz="1200" kern="1200" dirty="0" smtClean="0">
                <a:solidFill>
                  <a:schemeClr val="tx1"/>
                </a:solidFill>
                <a:effectLst/>
                <a:latin typeface="+mn-lt"/>
                <a:ea typeface="+mn-ea"/>
                <a:cs typeface="+mn-cs"/>
              </a:rPr>
              <a:t>hold recess outdoors when the weather permits. When schools are</a:t>
            </a:r>
            <a:r>
              <a:rPr lang="en-US" sz="1200" kern="1200" baseline="0" dirty="0" smtClean="0">
                <a:solidFill>
                  <a:schemeClr val="tx1"/>
                </a:solidFill>
                <a:effectLst/>
                <a:latin typeface="+mn-lt"/>
                <a:ea typeface="+mn-ea"/>
                <a:cs typeface="+mn-cs"/>
              </a:rPr>
              <a:t> unable to</a:t>
            </a:r>
            <a:r>
              <a:rPr lang="en-US" sz="1200" kern="1200" dirty="0" smtClean="0">
                <a:solidFill>
                  <a:schemeClr val="tx1"/>
                </a:solidFill>
                <a:effectLst/>
                <a:latin typeface="+mn-lt"/>
                <a:ea typeface="+mn-ea"/>
                <a:cs typeface="+mn-cs"/>
              </a:rPr>
              <a:t> let students go outside,</a:t>
            </a:r>
            <a:r>
              <a:rPr lang="en-US" sz="1200" kern="1200" baseline="0" dirty="0" smtClean="0">
                <a:solidFill>
                  <a:schemeClr val="tx1"/>
                </a:solidFill>
                <a:effectLst/>
                <a:latin typeface="+mn-lt"/>
                <a:ea typeface="+mn-ea"/>
                <a:cs typeface="+mn-cs"/>
              </a:rPr>
              <a:t> they use many different approaches, such as engaging students in sedentary activities, having recess in the gym or other school areas, having recess in classrooms, or letting students watch DVDs or videos.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Whether students are outside or inside during recess, they should be encouraged to be physically active and provided opportunities to do so.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r>
              <a:rPr lang="en-US" dirty="0" smtClean="0"/>
              <a:t>You can replace</a:t>
            </a:r>
            <a:r>
              <a:rPr lang="en-US" baseline="0" dirty="0" smtClean="0"/>
              <a:t> this slide with your state, district, or school data if they are available.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more information about the </a:t>
            </a:r>
            <a:r>
              <a:rPr lang="en-US" sz="1200" kern="1200" dirty="0" smtClean="0">
                <a:solidFill>
                  <a:schemeClr val="tx1"/>
                </a:solidFill>
                <a:effectLst/>
                <a:latin typeface="+mn-lt"/>
                <a:ea typeface="+mn-ea"/>
                <a:cs typeface="+mn-cs"/>
              </a:rPr>
              <a:t>2014 School Health Policies and Practices Study, see</a:t>
            </a:r>
            <a:r>
              <a:rPr lang="en-US" sz="1200" kern="1200" baseline="0" dirty="0" smtClean="0">
                <a:solidFill>
                  <a:schemeClr val="tx1"/>
                </a:solidFill>
                <a:effectLst/>
                <a:latin typeface="+mn-lt"/>
                <a:ea typeface="+mn-ea"/>
                <a:cs typeface="+mn-cs"/>
              </a:rPr>
              <a:t> www.cdc.gov/healthyyouth/data/shpps/index.htm. </a:t>
            </a:r>
            <a:endParaRPr lang="en-US" dirty="0" smtClean="0"/>
          </a:p>
          <a:p>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11</a:t>
            </a:fld>
            <a:endParaRPr lang="en-US"/>
          </a:p>
        </p:txBody>
      </p:sp>
    </p:spTree>
    <p:extLst>
      <p:ext uri="{BB962C8B-B14F-4D97-AF65-F5344CB8AC3E}">
        <p14:creationId xmlns:p14="http://schemas.microsoft.com/office/powerpoint/2010/main" val="440105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Almost</a:t>
            </a:r>
            <a:r>
              <a:rPr lang="en-US" sz="1200" kern="1200" baseline="0" dirty="0" smtClean="0">
                <a:solidFill>
                  <a:schemeClr val="tx1"/>
                </a:solidFill>
                <a:effectLst/>
                <a:latin typeface="+mn-lt"/>
                <a:ea typeface="+mn-ea"/>
                <a:cs typeface="+mn-cs"/>
              </a:rPr>
              <a:t> all US elementary schools </a:t>
            </a:r>
            <a:r>
              <a:rPr lang="en-US" sz="1200" kern="1200" dirty="0" smtClean="0">
                <a:solidFill>
                  <a:schemeClr val="tx1"/>
                </a:solidFill>
                <a:effectLst/>
                <a:latin typeface="+mn-lt"/>
                <a:ea typeface="+mn-ea"/>
                <a:cs typeface="+mn-cs"/>
              </a:rPr>
              <a:t>have playground facilitates and equipment. However,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less than half of</a:t>
            </a:r>
            <a:r>
              <a:rPr lang="en-US" sz="1200" kern="1200" baseline="0" dirty="0" smtClean="0">
                <a:solidFill>
                  <a:schemeClr val="tx1"/>
                </a:solidFill>
                <a:effectLst/>
                <a:latin typeface="+mn-lt"/>
                <a:ea typeface="+mn-ea"/>
                <a:cs typeface="+mn-cs"/>
              </a:rPr>
              <a:t> these schools use </a:t>
            </a:r>
            <a:r>
              <a:rPr lang="en-US" sz="1200" kern="1200" dirty="0" smtClean="0">
                <a:solidFill>
                  <a:schemeClr val="tx1"/>
                </a:solidFill>
                <a:effectLst/>
                <a:latin typeface="+mn-lt"/>
                <a:ea typeface="+mn-ea"/>
                <a:cs typeface="+mn-cs"/>
              </a:rPr>
              <a:t>a safety checklist or post rules for the safe use of specific types of playground equipment. Schools</a:t>
            </a:r>
            <a:r>
              <a:rPr lang="en-US" sz="1200" kern="1200" baseline="0" dirty="0" smtClean="0">
                <a:solidFill>
                  <a:schemeClr val="tx1"/>
                </a:solidFill>
                <a:effectLst/>
                <a:latin typeface="+mn-lt"/>
                <a:ea typeface="+mn-ea"/>
                <a:cs typeface="+mn-cs"/>
              </a:rPr>
              <a:t> need to have rules and protocols in place to ensure the safety of students during recess.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r>
              <a:rPr lang="en-US" dirty="0" smtClean="0"/>
              <a:t>You can replace</a:t>
            </a:r>
            <a:r>
              <a:rPr lang="en-US" baseline="0" dirty="0" smtClean="0"/>
              <a:t> this slide with your state, district, or school data if they are available.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more information about the </a:t>
            </a:r>
            <a:r>
              <a:rPr lang="en-US" sz="1200" kern="1200" dirty="0" smtClean="0">
                <a:solidFill>
                  <a:schemeClr val="tx1"/>
                </a:solidFill>
                <a:effectLst/>
                <a:latin typeface="+mn-lt"/>
                <a:ea typeface="+mn-ea"/>
                <a:cs typeface="+mn-cs"/>
              </a:rPr>
              <a:t>2014 School Health Policies and Practices Study, see</a:t>
            </a:r>
            <a:r>
              <a:rPr lang="en-US" sz="1200" kern="1200" baseline="0" dirty="0" smtClean="0">
                <a:solidFill>
                  <a:schemeClr val="tx1"/>
                </a:solidFill>
                <a:effectLst/>
                <a:latin typeface="+mn-lt"/>
                <a:ea typeface="+mn-ea"/>
                <a:cs typeface="+mn-cs"/>
              </a:rPr>
              <a:t> www.cdc.gov/healthyyouth/data/shpps/index.htm. </a:t>
            </a:r>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5345D8-8FCA-4DDC-8E52-E1A79388956F}" type="slidenum">
              <a:rPr lang="en-US" smtClean="0"/>
              <a:t>12</a:t>
            </a:fld>
            <a:endParaRPr lang="en-US"/>
          </a:p>
        </p:txBody>
      </p:sp>
    </p:spTree>
    <p:extLst>
      <p:ext uri="{BB962C8B-B14F-4D97-AF65-F5344CB8AC3E}">
        <p14:creationId xmlns:p14="http://schemas.microsoft.com/office/powerpoint/2010/main" val="3760766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SHPPS did not ask about recess for middle and high schools.</a:t>
            </a:r>
            <a:r>
              <a:rPr lang="en-US" sz="1200" kern="1200" baseline="0" dirty="0" smtClean="0">
                <a:solidFill>
                  <a:schemeClr val="tx1"/>
                </a:solidFill>
                <a:effectLst/>
                <a:latin typeface="+mn-lt"/>
                <a:ea typeface="+mn-ea"/>
                <a:cs typeface="+mn-cs"/>
              </a:rPr>
              <a:t> However, two questions focused on opportunities for physical activity outside of physical education. Both middle and high schools are providing physical activity opportunities for students, with a higher percentage of these opportunity happening in high schools. However, it is not clear what types of activities are provided or how long they last.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r>
              <a:rPr lang="en-US" dirty="0" smtClean="0"/>
              <a:t>You can replace</a:t>
            </a:r>
            <a:r>
              <a:rPr lang="en-US" baseline="0" dirty="0" smtClean="0"/>
              <a:t> this slide with your state, district, or school data if they are available.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more information about the </a:t>
            </a:r>
            <a:r>
              <a:rPr lang="en-US" sz="1200" kern="1200" dirty="0" smtClean="0">
                <a:solidFill>
                  <a:schemeClr val="tx1"/>
                </a:solidFill>
                <a:effectLst/>
                <a:latin typeface="+mn-lt"/>
                <a:ea typeface="+mn-ea"/>
                <a:cs typeface="+mn-cs"/>
              </a:rPr>
              <a:t>2014 School Health Policies and Practices Study, see</a:t>
            </a:r>
            <a:r>
              <a:rPr lang="en-US" sz="1200" kern="1200" baseline="0" dirty="0" smtClean="0">
                <a:solidFill>
                  <a:schemeClr val="tx1"/>
                </a:solidFill>
                <a:effectLst/>
                <a:latin typeface="+mn-lt"/>
                <a:ea typeface="+mn-ea"/>
                <a:cs typeface="+mn-cs"/>
              </a:rPr>
              <a:t> www.cdc.gov/healthyyouth/data/shpps/index.htm. </a:t>
            </a:r>
            <a:endParaRPr lang="en-US" dirty="0" smtClean="0"/>
          </a:p>
          <a:p>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13</a:t>
            </a:fld>
            <a:endParaRPr lang="en-US"/>
          </a:p>
        </p:txBody>
      </p:sp>
    </p:spTree>
    <p:extLst>
      <p:ext uri="{BB962C8B-B14F-4D97-AF65-F5344CB8AC3E}">
        <p14:creationId xmlns:p14="http://schemas.microsoft.com/office/powerpoint/2010/main" val="1010803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help strengthen</a:t>
            </a:r>
            <a:r>
              <a:rPr lang="en-US" sz="1200" kern="1200" baseline="0" dirty="0" smtClean="0">
                <a:solidFill>
                  <a:schemeClr val="tx1"/>
                </a:solidFill>
                <a:effectLst/>
                <a:latin typeface="+mn-lt"/>
                <a:ea typeface="+mn-ea"/>
                <a:cs typeface="+mn-cs"/>
              </a:rPr>
              <a:t> recess in schools, </a:t>
            </a:r>
            <a:r>
              <a:rPr lang="en-US" sz="1200" kern="1200" dirty="0" smtClean="0">
                <a:solidFill>
                  <a:schemeClr val="tx1"/>
                </a:solidFill>
                <a:effectLst/>
                <a:latin typeface="+mn-lt"/>
                <a:ea typeface="+mn-ea"/>
                <a:cs typeface="+mn-cs"/>
              </a:rPr>
              <a:t>CDC and SHAPE America collaboratively</a:t>
            </a:r>
            <a:r>
              <a:rPr lang="en-US" sz="1200" kern="1200" baseline="0" dirty="0" smtClean="0">
                <a:solidFill>
                  <a:schemeClr val="tx1"/>
                </a:solidFill>
                <a:effectLst/>
                <a:latin typeface="+mn-lt"/>
                <a:ea typeface="+mn-ea"/>
                <a:cs typeface="+mn-cs"/>
              </a:rPr>
              <a:t> developed </a:t>
            </a:r>
            <a:r>
              <a:rPr lang="en-US" sz="1200" i="1" kern="1200" dirty="0" smtClean="0">
                <a:solidFill>
                  <a:schemeClr val="tx1"/>
                </a:solidFill>
                <a:effectLst/>
                <a:latin typeface="+mn-lt"/>
                <a:ea typeface="+mn-ea"/>
                <a:cs typeface="+mn-cs"/>
              </a:rPr>
              <a:t>Strategies for Recess in Schools</a:t>
            </a:r>
            <a:r>
              <a:rPr lang="en-US" sz="1200" kern="1200" dirty="0" smtClean="0">
                <a:solidFill>
                  <a:schemeClr val="tx1"/>
                </a:solidFill>
                <a:effectLst/>
                <a:latin typeface="+mn-lt"/>
                <a:ea typeface="+mn-ea"/>
                <a:cs typeface="+mn-cs"/>
              </a:rPr>
              <a:t>. This document identifies 19 evidence-based strategies for planning and providing recess in schools.</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r>
              <a:rPr lang="en-US" dirty="0" smtClean="0"/>
              <a:t>For</a:t>
            </a:r>
            <a:r>
              <a:rPr lang="en-US" baseline="0" dirty="0" smtClean="0"/>
              <a:t> more information, see </a:t>
            </a:r>
            <a:r>
              <a:rPr lang="en-US" sz="1200" i="1" kern="1200" dirty="0" smtClean="0">
                <a:solidFill>
                  <a:schemeClr val="tx1"/>
                </a:solidFill>
                <a:effectLst/>
                <a:latin typeface="+mn-lt"/>
                <a:ea typeface="+mn-ea"/>
                <a:cs typeface="+mn-cs"/>
              </a:rPr>
              <a:t>Strategies for Recess in Schools</a:t>
            </a:r>
            <a:r>
              <a:rPr lang="en-US" sz="1200" kern="1200" dirty="0" smtClean="0">
                <a:solidFill>
                  <a:schemeClr val="tx1"/>
                </a:solidFill>
                <a:effectLst/>
                <a:latin typeface="+mn-lt"/>
                <a:ea typeface="+mn-ea"/>
                <a:cs typeface="+mn-cs"/>
              </a:rPr>
              <a:t> at www.cdc.gov/healthyschools/physicalactivity/pdf/2016_12_16_schoolrecessstrategies_508.pdf.</a:t>
            </a:r>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14</a:t>
            </a:fld>
            <a:endParaRPr lang="en-US"/>
          </a:p>
        </p:txBody>
      </p:sp>
    </p:spTree>
    <p:extLst>
      <p:ext uri="{BB962C8B-B14F-4D97-AF65-F5344CB8AC3E}">
        <p14:creationId xmlns:p14="http://schemas.microsoft.com/office/powerpoint/2010/main" val="599664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19 strategies are organized into the following 5 </a:t>
            </a:r>
            <a:r>
              <a:rPr lang="en-US" sz="1200" kern="1200" dirty="0" smtClean="0">
                <a:solidFill>
                  <a:schemeClr val="tx1"/>
                </a:solidFill>
                <a:effectLst/>
                <a:latin typeface="+mn-lt"/>
                <a:ea typeface="+mn-ea"/>
                <a:cs typeface="+mn-cs"/>
              </a:rPr>
              <a:t>categories</a:t>
            </a:r>
            <a:r>
              <a:rPr lang="en-US"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Make leadership decisions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Communicate and enforce</a:t>
            </a:r>
            <a:r>
              <a:rPr lang="en-US" sz="1200" kern="1200" baseline="0" dirty="0" smtClean="0">
                <a:solidFill>
                  <a:schemeClr val="tx1"/>
                </a:solidFill>
                <a:effectLst/>
                <a:latin typeface="+mn-lt"/>
                <a:ea typeface="+mn-ea"/>
                <a:cs typeface="+mn-cs"/>
              </a:rPr>
              <a:t> behavioral and safety expectations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Create an environment supportive of physical activity during recess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Engage the school community to support recess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Gather information on recess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more information, see </a:t>
            </a:r>
            <a:r>
              <a:rPr lang="en-US" sz="1200" i="1" kern="1200" dirty="0" smtClean="0">
                <a:solidFill>
                  <a:schemeClr val="tx1"/>
                </a:solidFill>
                <a:effectLst/>
                <a:latin typeface="+mn-lt"/>
                <a:ea typeface="+mn-ea"/>
                <a:cs typeface="+mn-cs"/>
              </a:rPr>
              <a:t>Strategies for Recess in Schools</a:t>
            </a:r>
            <a:r>
              <a:rPr lang="en-US" sz="1200" kern="1200" dirty="0" smtClean="0">
                <a:solidFill>
                  <a:schemeClr val="tx1"/>
                </a:solidFill>
                <a:effectLst/>
                <a:latin typeface="+mn-lt"/>
                <a:ea typeface="+mn-ea"/>
                <a:cs typeface="+mn-cs"/>
              </a:rPr>
              <a:t> at www.cdc.gov/healthyschools/physicalactivity/pdf/2016_12_16_schoolrecessstrategies_508.pdf.</a:t>
            </a:r>
            <a:endParaRPr lang="en-US" dirty="0" smtClean="0"/>
          </a:p>
          <a:p>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15</a:t>
            </a:fld>
            <a:endParaRPr lang="en-US"/>
          </a:p>
        </p:txBody>
      </p:sp>
    </p:spTree>
    <p:extLst>
      <p:ext uri="{BB962C8B-B14F-4D97-AF65-F5344CB8AC3E}">
        <p14:creationId xmlns:p14="http://schemas.microsoft.com/office/powerpoint/2010/main" val="1322177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category of strategies is </a:t>
            </a:r>
            <a:r>
              <a:rPr lang="en-US" sz="1200" b="1" i="0" kern="1200" dirty="0" smtClean="0">
                <a:solidFill>
                  <a:schemeClr val="tx1"/>
                </a:solidFill>
                <a:effectLst/>
                <a:latin typeface="+mn-lt"/>
                <a:ea typeface="+mn-ea"/>
                <a:cs typeface="+mn-cs"/>
              </a:rPr>
              <a:t>Make</a:t>
            </a:r>
            <a:r>
              <a:rPr lang="en-US" sz="120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Leadership Decisions</a:t>
            </a:r>
            <a:r>
              <a:rPr lang="en-US" sz="1200" kern="1200" dirty="0" smtClean="0">
                <a:solidFill>
                  <a:schemeClr val="tx1"/>
                </a:solidFill>
                <a:effectLst/>
                <a:latin typeface="+mn-lt"/>
                <a:ea typeface="+mn-ea"/>
                <a:cs typeface="+mn-cs"/>
              </a:rPr>
              <a:t>. This category addresses the leadership and organizational decisions that need to be made at schools about recess. These strategies include examining existing policies and practices in a school and deciding how to plan for recess and organize the recess environment. Mindful planning allows schools to provide recess in a consistent manner so that all students have a positive experience.</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more information, see </a:t>
            </a:r>
            <a:r>
              <a:rPr lang="en-US" sz="1200" i="1" kern="1200" dirty="0" smtClean="0">
                <a:solidFill>
                  <a:schemeClr val="tx1"/>
                </a:solidFill>
                <a:effectLst/>
                <a:latin typeface="+mn-lt"/>
                <a:ea typeface="+mn-ea"/>
                <a:cs typeface="+mn-cs"/>
              </a:rPr>
              <a:t>Strategies for Recess in Schools</a:t>
            </a:r>
            <a:r>
              <a:rPr lang="en-US" sz="1200" kern="1200" dirty="0" smtClean="0">
                <a:solidFill>
                  <a:schemeClr val="tx1"/>
                </a:solidFill>
                <a:effectLst/>
                <a:latin typeface="+mn-lt"/>
                <a:ea typeface="+mn-ea"/>
                <a:cs typeface="+mn-cs"/>
              </a:rPr>
              <a:t> at www.cdc.gov/healthyschools/physicalactivity/pdf/2016_12_16_schoolrecessstrategies_508.pdf.</a:t>
            </a:r>
            <a:endParaRPr lang="en-US" dirty="0" smtClean="0"/>
          </a:p>
          <a:p>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16</a:t>
            </a:fld>
            <a:endParaRPr lang="en-US"/>
          </a:p>
        </p:txBody>
      </p:sp>
    </p:spTree>
    <p:extLst>
      <p:ext uri="{BB962C8B-B14F-4D97-AF65-F5344CB8AC3E}">
        <p14:creationId xmlns:p14="http://schemas.microsoft.com/office/powerpoint/2010/main" val="2596909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category is </a:t>
            </a:r>
            <a:r>
              <a:rPr lang="en-US" sz="1200" b="1" i="0" kern="1200" dirty="0" smtClean="0">
                <a:solidFill>
                  <a:schemeClr val="tx1"/>
                </a:solidFill>
                <a:effectLst/>
                <a:latin typeface="+mn-lt"/>
                <a:ea typeface="+mn-ea"/>
                <a:cs typeface="+mn-cs"/>
              </a:rPr>
              <a:t>Communicate and Enforce Behavioral and Safety Expectations</a:t>
            </a:r>
            <a:r>
              <a:rPr lang="en-US" sz="1200" kern="1200" dirty="0" smtClean="0">
                <a:solidFill>
                  <a:schemeClr val="tx1"/>
                </a:solidFill>
                <a:effectLst/>
                <a:latin typeface="+mn-lt"/>
                <a:ea typeface="+mn-ea"/>
                <a:cs typeface="+mn-cs"/>
              </a:rPr>
              <a:t>. This category addresses rules, protocols, and expectations for recess to ensure that students are safe and are behaving appropriately during recess. It also focuses on the expectations for the adults who are supervising recess and how they will interact with students. Establishing school protocols that everyone understands helps to create a safe physical activity environment for all students.</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more information, see </a:t>
            </a:r>
            <a:r>
              <a:rPr lang="en-US" sz="1200" i="1" kern="1200" dirty="0" smtClean="0">
                <a:solidFill>
                  <a:schemeClr val="tx1"/>
                </a:solidFill>
                <a:effectLst/>
                <a:latin typeface="+mn-lt"/>
                <a:ea typeface="+mn-ea"/>
                <a:cs typeface="+mn-cs"/>
              </a:rPr>
              <a:t>Strategies for Recess in Schools</a:t>
            </a:r>
            <a:r>
              <a:rPr lang="en-US" sz="1200" kern="1200" dirty="0" smtClean="0">
                <a:solidFill>
                  <a:schemeClr val="tx1"/>
                </a:solidFill>
                <a:effectLst/>
                <a:latin typeface="+mn-lt"/>
                <a:ea typeface="+mn-ea"/>
                <a:cs typeface="+mn-cs"/>
              </a:rPr>
              <a:t> at www.cdc.gov/healthyschools/physicalactivity/pdf/2016_12_16_schoolrecessstrategies_508.pdf.</a:t>
            </a:r>
            <a:endParaRPr lang="en-US" dirty="0" smtClean="0"/>
          </a:p>
          <a:p>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17</a:t>
            </a:fld>
            <a:endParaRPr lang="en-US"/>
          </a:p>
        </p:txBody>
      </p:sp>
    </p:spTree>
    <p:extLst>
      <p:ext uri="{BB962C8B-B14F-4D97-AF65-F5344CB8AC3E}">
        <p14:creationId xmlns:p14="http://schemas.microsoft.com/office/powerpoint/2010/main" val="2859460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third category is </a:t>
            </a:r>
            <a:r>
              <a:rPr lang="en-US" sz="1200" b="1" i="0" kern="1200" dirty="0" smtClean="0">
                <a:solidFill>
                  <a:schemeClr val="tx1"/>
                </a:solidFill>
                <a:effectLst/>
                <a:latin typeface="+mn-lt"/>
                <a:ea typeface="+mn-ea"/>
                <a:cs typeface="+mn-cs"/>
              </a:rPr>
              <a:t>Create an Environment Supportive of Physical Activity During Recess</a:t>
            </a:r>
            <a:r>
              <a:rPr lang="en-US" sz="1200" kern="1200" dirty="0" smtClean="0">
                <a:solidFill>
                  <a:schemeClr val="tx1"/>
                </a:solidFill>
                <a:effectLst/>
                <a:latin typeface="+mn-lt"/>
                <a:ea typeface="+mn-ea"/>
                <a:cs typeface="+mn-cs"/>
              </a:rPr>
              <a:t>. This category addresses what happens during the recess period. The strategies in this category have the most evidence on how to increase physical activity during recess. These strategies create an environment that invites physical activity and play and allows students to choose the physical activity of their choice. Providing options for students to self-select fosters collaboration, creativity, and fun. Recess is not meant to be prescriptive, and schools can customize what is offered according to the facilities and resources available.</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more information, see </a:t>
            </a:r>
            <a:r>
              <a:rPr lang="en-US" sz="1200" i="1" kern="1200" dirty="0" smtClean="0">
                <a:solidFill>
                  <a:schemeClr val="tx1"/>
                </a:solidFill>
                <a:effectLst/>
                <a:latin typeface="+mn-lt"/>
                <a:ea typeface="+mn-ea"/>
                <a:cs typeface="+mn-cs"/>
              </a:rPr>
              <a:t>Strategies for Recess in Schools</a:t>
            </a:r>
            <a:r>
              <a:rPr lang="en-US" sz="1200" kern="1200" dirty="0" smtClean="0">
                <a:solidFill>
                  <a:schemeClr val="tx1"/>
                </a:solidFill>
                <a:effectLst/>
                <a:latin typeface="+mn-lt"/>
                <a:ea typeface="+mn-ea"/>
                <a:cs typeface="+mn-cs"/>
              </a:rPr>
              <a:t> at www.cdc.gov/healthyschools/physicalactivity/pdf/2016_12_16_schoolrecessstrategies_508.pdf.</a:t>
            </a:r>
            <a:endParaRPr lang="en-US" dirty="0" smtClean="0"/>
          </a:p>
          <a:p>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18</a:t>
            </a:fld>
            <a:endParaRPr lang="en-US"/>
          </a:p>
        </p:txBody>
      </p:sp>
    </p:spTree>
    <p:extLst>
      <p:ext uri="{BB962C8B-B14F-4D97-AF65-F5344CB8AC3E}">
        <p14:creationId xmlns:p14="http://schemas.microsoft.com/office/powerpoint/2010/main" val="275049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third category is </a:t>
            </a:r>
            <a:r>
              <a:rPr lang="en-US" b="1" i="0" dirty="0" smtClean="0"/>
              <a:t>Engage the School Community to Support Recess</a:t>
            </a:r>
            <a:r>
              <a:rPr lang="en-US" b="0" dirty="0" smtClean="0"/>
              <a:t>. </a:t>
            </a:r>
            <a:r>
              <a:rPr lang="en-US" sz="1200" kern="1200" dirty="0" smtClean="0">
                <a:solidFill>
                  <a:schemeClr val="tx1"/>
                </a:solidFill>
                <a:effectLst/>
                <a:latin typeface="+mn-lt"/>
                <a:ea typeface="+mn-ea"/>
                <a:cs typeface="+mn-cs"/>
              </a:rPr>
              <a:t>This category addresses how school staff and students can be involved in recess and help increase physical activity among students. Engaging staff to support a positive physical activity environment and encourage student leadership allows students to lead their own games in a positive way and support their peers as they model positive social skills. Supports from parents, volunteers, and others who serve the school is also needed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sustain recess at a school.</a:t>
            </a:r>
            <a:endParaRPr lang="en-US" b="0"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more information, see </a:t>
            </a:r>
            <a:r>
              <a:rPr lang="en-US" sz="1200" i="1" kern="1200" dirty="0" smtClean="0">
                <a:solidFill>
                  <a:schemeClr val="tx1"/>
                </a:solidFill>
                <a:effectLst/>
                <a:latin typeface="+mn-lt"/>
                <a:ea typeface="+mn-ea"/>
                <a:cs typeface="+mn-cs"/>
              </a:rPr>
              <a:t>Strategies for Recess in Schools </a:t>
            </a:r>
            <a:r>
              <a:rPr lang="en-US" sz="1200" kern="1200" dirty="0" smtClean="0">
                <a:solidFill>
                  <a:schemeClr val="tx1"/>
                </a:solidFill>
                <a:effectLst/>
                <a:latin typeface="+mn-lt"/>
                <a:ea typeface="+mn-ea"/>
                <a:cs typeface="+mn-cs"/>
              </a:rPr>
              <a:t>at www.cdc.gov/healthyschools/physicalactivity/pdf/2016_12_16_schoolrecessstrategies_508.pdf.</a:t>
            </a:r>
            <a:endParaRPr lang="en-US" dirty="0" smtClean="0"/>
          </a:p>
          <a:p>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19</a:t>
            </a:fld>
            <a:endParaRPr lang="en-US"/>
          </a:p>
        </p:txBody>
      </p:sp>
    </p:spTree>
    <p:extLst>
      <p:ext uri="{BB962C8B-B14F-4D97-AF65-F5344CB8AC3E}">
        <p14:creationId xmlns:p14="http://schemas.microsoft.com/office/powerpoint/2010/main" val="3301643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main purpose of this presentation is explain the benefits of providing recess in schools and to highlight three new resources that are available to help schools develop an evidence-based recess plan for schools. These resources include CDC’s and SHAPE America’s: </a:t>
            </a:r>
            <a:r>
              <a:rPr lang="en-US" sz="1200" i="1" kern="1200" baseline="0" dirty="0" smtClean="0">
                <a:solidFill>
                  <a:schemeClr val="tx1"/>
                </a:solidFill>
                <a:effectLst/>
                <a:latin typeface="+mn-lt"/>
                <a:ea typeface="+mn-ea"/>
                <a:cs typeface="+mn-cs"/>
              </a:rPr>
              <a:t>Strategies for Recess in Schools</a:t>
            </a:r>
            <a:r>
              <a:rPr lang="en-US" sz="1200" i="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Recess Planning in Schools: A Guide to Putting the Strategies for Recess into Practice</a:t>
            </a:r>
            <a:r>
              <a:rPr lang="en-US" sz="1200" i="0" kern="1200" baseline="0" dirty="0" smtClean="0">
                <a:solidFill>
                  <a:schemeClr val="tx1"/>
                </a:solidFill>
                <a:effectLst/>
                <a:latin typeface="+mn-lt"/>
                <a:ea typeface="+mn-ea"/>
                <a:cs typeface="+mn-cs"/>
              </a:rPr>
              <a:t>, and the customizable Recess Planning Template. We also will discuss ways to build support in schools for recess.</a:t>
            </a:r>
          </a:p>
          <a:p>
            <a:r>
              <a:rPr lang="en-US" sz="1200" i="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Presenters can personalize this presentation by focusing on what</a:t>
            </a:r>
            <a:r>
              <a:rPr lang="en-US" sz="1200" kern="1200" baseline="0" dirty="0" smtClean="0">
                <a:solidFill>
                  <a:schemeClr val="tx1"/>
                </a:solidFill>
                <a:effectLst/>
                <a:latin typeface="+mn-lt"/>
                <a:ea typeface="+mn-ea"/>
                <a:cs typeface="+mn-cs"/>
              </a:rPr>
              <a:t> is happening in their schools related to recess</a:t>
            </a:r>
            <a:r>
              <a:rPr lang="en-US" dirty="0" smtClean="0"/>
              <a:t>.</a:t>
            </a:r>
          </a:p>
          <a:p>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2</a:t>
            </a:fld>
            <a:endParaRPr lang="en-US"/>
          </a:p>
        </p:txBody>
      </p:sp>
    </p:spTree>
    <p:extLst>
      <p:ext uri="{BB962C8B-B14F-4D97-AF65-F5344CB8AC3E}">
        <p14:creationId xmlns:p14="http://schemas.microsoft.com/office/powerpoint/2010/main" val="1812195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fifth and final category is </a:t>
            </a:r>
            <a:r>
              <a:rPr lang="en-US" sz="1200" b="1" i="0" kern="1200" dirty="0" smtClean="0">
                <a:solidFill>
                  <a:schemeClr val="tx1"/>
                </a:solidFill>
                <a:effectLst/>
                <a:latin typeface="+mn-lt"/>
                <a:ea typeface="+mn-ea"/>
                <a:cs typeface="+mn-cs"/>
              </a:rPr>
              <a:t>Gather Information on Recess</a:t>
            </a:r>
            <a:r>
              <a:rPr lang="en-US" sz="1200" kern="1200" dirty="0" smtClean="0">
                <a:solidFill>
                  <a:schemeClr val="tx1"/>
                </a:solidFill>
                <a:effectLst/>
                <a:latin typeface="+mn-lt"/>
                <a:ea typeface="+mn-ea"/>
                <a:cs typeface="+mn-cs"/>
              </a:rPr>
              <a:t>. This category addresses the type of information that needs to be collected to improve recess and increase physical activity and to make the case for recess. Tracking basic information about recess implementation and student engagement and satisfaction helps staff adjust program elements for maximum student success and physical activity. Information about the impact of recess allows schools to celebrate positive outcomes for students.</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more information, see </a:t>
            </a:r>
            <a:r>
              <a:rPr lang="en-US" sz="1200" i="1" kern="1200" dirty="0" smtClean="0">
                <a:solidFill>
                  <a:schemeClr val="tx1"/>
                </a:solidFill>
                <a:effectLst/>
                <a:latin typeface="+mn-lt"/>
                <a:ea typeface="+mn-ea"/>
                <a:cs typeface="+mn-cs"/>
              </a:rPr>
              <a:t>Strategies for Recess in Schools</a:t>
            </a:r>
            <a:r>
              <a:rPr lang="en-US" sz="1200" kern="1200" dirty="0" smtClean="0">
                <a:solidFill>
                  <a:schemeClr val="tx1"/>
                </a:solidFill>
                <a:effectLst/>
                <a:latin typeface="+mn-lt"/>
                <a:ea typeface="+mn-ea"/>
                <a:cs typeface="+mn-cs"/>
              </a:rPr>
              <a:t> at www.cdc.gov/healthyschools/physicalactivity/pdf/2016_12_16_schoolrecessstrategies_508.pdf.</a:t>
            </a:r>
            <a:endParaRPr lang="en-US" dirty="0" smtClean="0"/>
          </a:p>
          <a:p>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20</a:t>
            </a:fld>
            <a:endParaRPr lang="en-US"/>
          </a:p>
        </p:txBody>
      </p:sp>
    </p:spTree>
    <p:extLst>
      <p:ext uri="{BB962C8B-B14F-4D97-AF65-F5344CB8AC3E}">
        <p14:creationId xmlns:p14="http://schemas.microsoft.com/office/powerpoint/2010/main" val="990936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CDC</a:t>
            </a:r>
            <a:r>
              <a:rPr lang="en-US" sz="1200" kern="1200" baseline="0" dirty="0" smtClean="0">
                <a:solidFill>
                  <a:schemeClr val="tx1"/>
                </a:solidFill>
                <a:effectLst/>
                <a:latin typeface="+mn-lt"/>
                <a:ea typeface="+mn-ea"/>
                <a:cs typeface="+mn-cs"/>
              </a:rPr>
              <a:t> and SHAPE America</a:t>
            </a:r>
            <a:r>
              <a:rPr lang="en-US" sz="1200" kern="1200" dirty="0" smtClean="0">
                <a:solidFill>
                  <a:schemeClr val="tx1"/>
                </a:solidFill>
                <a:effectLst/>
                <a:latin typeface="+mn-lt"/>
                <a:ea typeface="+mn-ea"/>
                <a:cs typeface="+mn-cs"/>
              </a:rPr>
              <a:t> created a </a:t>
            </a:r>
            <a:r>
              <a:rPr lang="en-US" sz="1200" kern="1200" baseline="0" dirty="0" smtClean="0">
                <a:solidFill>
                  <a:schemeClr val="tx1"/>
                </a:solidFill>
                <a:effectLst/>
                <a:latin typeface="+mn-lt"/>
                <a:ea typeface="+mn-ea"/>
                <a:cs typeface="+mn-cs"/>
              </a:rPr>
              <a:t>complementary </a:t>
            </a:r>
            <a:r>
              <a:rPr lang="en-US" sz="1200" kern="1200" dirty="0" smtClean="0">
                <a:solidFill>
                  <a:schemeClr val="tx1"/>
                </a:solidFill>
                <a:effectLst/>
                <a:latin typeface="+mn-lt"/>
                <a:ea typeface="+mn-ea"/>
                <a:cs typeface="+mn-cs"/>
              </a:rPr>
              <a:t>document called </a:t>
            </a:r>
            <a:r>
              <a:rPr lang="en-US" sz="1200" i="1" kern="1200" dirty="0" smtClean="0">
                <a:solidFill>
                  <a:schemeClr val="tx1"/>
                </a:solidFill>
                <a:effectLst/>
                <a:latin typeface="+mn-lt"/>
                <a:ea typeface="+mn-ea"/>
                <a:cs typeface="+mn-cs"/>
              </a:rPr>
              <a:t>Recess Planning in Schools: A Guide to Putting Strategies for Recess into Practice</a:t>
            </a:r>
            <a:r>
              <a:rPr lang="en-US" sz="1200" kern="1200" dirty="0" smtClean="0">
                <a:solidFill>
                  <a:schemeClr val="tx1"/>
                </a:solidFill>
                <a:effectLst/>
                <a:latin typeface="+mn-lt"/>
                <a:ea typeface="+mn-ea"/>
                <a:cs typeface="+mn-cs"/>
              </a:rPr>
              <a:t>. This document</a:t>
            </a:r>
            <a:r>
              <a:rPr lang="en-US" sz="1200" kern="1200" baseline="0" dirty="0" smtClean="0">
                <a:solidFill>
                  <a:schemeClr val="tx1"/>
                </a:solidFill>
                <a:effectLst/>
                <a:latin typeface="+mn-lt"/>
                <a:ea typeface="+mn-ea"/>
                <a:cs typeface="+mn-cs"/>
              </a:rPr>
              <a:t> helps schools </a:t>
            </a:r>
            <a:r>
              <a:rPr lang="en-US" sz="1200" kern="1200" dirty="0" smtClean="0">
                <a:solidFill>
                  <a:schemeClr val="tx1"/>
                </a:solidFill>
                <a:effectLst/>
                <a:latin typeface="+mn-lt"/>
                <a:ea typeface="+mn-ea"/>
                <a:cs typeface="+mn-cs"/>
              </a:rPr>
              <a:t>develop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written recess plan.</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more information, see </a:t>
            </a:r>
            <a:r>
              <a:rPr lang="en-US" sz="1200" i="1" kern="1200" dirty="0" smtClean="0">
                <a:solidFill>
                  <a:schemeClr val="tx1"/>
                </a:solidFill>
                <a:effectLst/>
                <a:latin typeface="+mn-lt"/>
                <a:ea typeface="+mn-ea"/>
                <a:cs typeface="+mn-cs"/>
              </a:rPr>
              <a:t>Recess Planning in Schools: A Guide to Putting Strategies for Recess into Practice</a:t>
            </a:r>
            <a:r>
              <a:rPr lang="en-US" sz="1200" kern="1200" dirty="0" smtClean="0">
                <a:solidFill>
                  <a:schemeClr val="tx1"/>
                </a:solidFill>
                <a:effectLst/>
                <a:latin typeface="+mn-lt"/>
                <a:ea typeface="+mn-ea"/>
                <a:cs typeface="+mn-cs"/>
              </a:rPr>
              <a:t> at www.cdc.gov/healthyschools/physicalactivity/pdf/2016_12_16_schoolrecessplanning_508.pdf.</a:t>
            </a:r>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21</a:t>
            </a:fld>
            <a:endParaRPr lang="en-US"/>
          </a:p>
        </p:txBody>
      </p:sp>
    </p:spTree>
    <p:extLst>
      <p:ext uri="{BB962C8B-B14F-4D97-AF65-F5344CB8AC3E}">
        <p14:creationId xmlns:p14="http://schemas.microsoft.com/office/powerpoint/2010/main" val="1339692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planning guide focuses on key questions for each strategy listed and presents them in the form of fillable templates throughout the document. Schools can use these templates</a:t>
            </a:r>
            <a:r>
              <a:rPr lang="en-US" sz="1200" kern="1200" baseline="0" dirty="0" smtClean="0">
                <a:solidFill>
                  <a:schemeClr val="tx1"/>
                </a:solidFill>
                <a:effectLst/>
                <a:latin typeface="+mn-lt"/>
                <a:ea typeface="+mn-ea"/>
                <a:cs typeface="+mn-cs"/>
              </a:rPr>
              <a:t> to discuss and answer each question. This information can then be used to create a customized recess plan. This guide also provides </a:t>
            </a:r>
            <a:r>
              <a:rPr lang="en-US" sz="1200" kern="1200" dirty="0" smtClean="0">
                <a:solidFill>
                  <a:schemeClr val="tx1"/>
                </a:solidFill>
                <a:effectLst/>
                <a:latin typeface="+mn-lt"/>
                <a:ea typeface="+mn-ea"/>
                <a:cs typeface="+mn-cs"/>
              </a:rPr>
              <a:t>a list of key resources so that schools can easily access additional information during the planning process.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School can use the questions in the planning guide to document what they currently do or have </a:t>
            </a:r>
            <a:r>
              <a:rPr lang="en-US" sz="1200" kern="1200" baseline="0" dirty="0" smtClean="0">
                <a:solidFill>
                  <a:schemeClr val="tx1"/>
                </a:solidFill>
                <a:effectLst/>
                <a:latin typeface="+mn-lt"/>
                <a:ea typeface="+mn-ea"/>
                <a:cs typeface="+mn-cs"/>
              </a:rPr>
              <a:t>for recess</a:t>
            </a:r>
            <a:r>
              <a:rPr lang="en-US" sz="1200" kern="1200" dirty="0" smtClean="0">
                <a:solidFill>
                  <a:schemeClr val="tx1"/>
                </a:solidFill>
                <a:effectLst/>
                <a:latin typeface="+mn-lt"/>
                <a:ea typeface="+mn-ea"/>
                <a:cs typeface="+mn-cs"/>
              </a:rPr>
              <a:t>. They can select strategies that are feasible for their school to implement and document how they will incorporate these strategies into the current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recess program.  </a:t>
            </a: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more information, see </a:t>
            </a:r>
            <a:r>
              <a:rPr lang="en-US" sz="1200" i="1" kern="1200" dirty="0" smtClean="0">
                <a:solidFill>
                  <a:schemeClr val="tx1"/>
                </a:solidFill>
                <a:effectLst/>
                <a:latin typeface="+mn-lt"/>
                <a:ea typeface="+mn-ea"/>
                <a:cs typeface="+mn-cs"/>
              </a:rPr>
              <a:t>Recess Planning in Schools: A Guide to Putting Strategies for Recess into Practice</a:t>
            </a:r>
            <a:r>
              <a:rPr lang="en-US" sz="1200" kern="1200" dirty="0" smtClean="0">
                <a:solidFill>
                  <a:schemeClr val="tx1"/>
                </a:solidFill>
                <a:effectLst/>
                <a:latin typeface="+mn-lt"/>
                <a:ea typeface="+mn-ea"/>
                <a:cs typeface="+mn-cs"/>
              </a:rPr>
              <a:t> at www.cdc.gov/healthyschools/physicalactivity/pdf/2016_12_16_schoolrecessplanning_508.pdf.</a:t>
            </a:r>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22</a:t>
            </a:fld>
            <a:endParaRPr lang="en-US"/>
          </a:p>
        </p:txBody>
      </p:sp>
    </p:spTree>
    <p:extLst>
      <p:ext uri="{BB962C8B-B14F-4D97-AF65-F5344CB8AC3E}">
        <p14:creationId xmlns:p14="http://schemas.microsoft.com/office/powerpoint/2010/main" val="4000420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make it easier for schools to document their written recess plan, CDC and SHAPE</a:t>
            </a:r>
            <a:r>
              <a:rPr lang="en-US" sz="1200" kern="1200" baseline="0" dirty="0" smtClean="0">
                <a:solidFill>
                  <a:schemeClr val="tx1"/>
                </a:solidFill>
                <a:effectLst/>
                <a:latin typeface="+mn-lt"/>
                <a:ea typeface="+mn-ea"/>
                <a:cs typeface="+mn-cs"/>
              </a:rPr>
              <a:t> America </a:t>
            </a:r>
            <a:r>
              <a:rPr lang="en-US" sz="1200" kern="1200" dirty="0" smtClean="0">
                <a:solidFill>
                  <a:schemeClr val="tx1"/>
                </a:solidFill>
                <a:effectLst/>
                <a:latin typeface="+mn-lt"/>
                <a:ea typeface="+mn-ea"/>
                <a:cs typeface="+mn-cs"/>
              </a:rPr>
              <a:t>created a customizable </a:t>
            </a:r>
            <a:r>
              <a:rPr lang="en-US" sz="1200" i="0" kern="1200" dirty="0" smtClean="0">
                <a:solidFill>
                  <a:schemeClr val="tx1"/>
                </a:solidFill>
                <a:effectLst/>
                <a:latin typeface="+mn-lt"/>
                <a:ea typeface="+mn-ea"/>
                <a:cs typeface="+mn-cs"/>
              </a:rPr>
              <a:t>Recess Planning Template</a:t>
            </a:r>
            <a:r>
              <a:rPr lang="en-US" sz="1200" kern="1200" dirty="0" smtClean="0">
                <a:solidFill>
                  <a:schemeClr val="tx1"/>
                </a:solidFill>
                <a:effectLst/>
                <a:latin typeface="+mn-lt"/>
                <a:ea typeface="+mn-ea"/>
                <a:cs typeface="+mn-cs"/>
              </a:rPr>
              <a:t>, which is a Word document that schools can complete and modify as needed. This planning template provides fillable</a:t>
            </a:r>
            <a:r>
              <a:rPr lang="en-US" sz="1200" kern="1200" baseline="0" dirty="0" smtClean="0">
                <a:solidFill>
                  <a:schemeClr val="tx1"/>
                </a:solidFill>
                <a:effectLst/>
                <a:latin typeface="+mn-lt"/>
                <a:ea typeface="+mn-ea"/>
                <a:cs typeface="+mn-cs"/>
              </a:rPr>
              <a:t> spaces that schools can use to </a:t>
            </a:r>
            <a:r>
              <a:rPr lang="en-US" sz="1200" kern="1200" dirty="0" smtClean="0">
                <a:solidFill>
                  <a:schemeClr val="tx1"/>
                </a:solidFill>
                <a:effectLst/>
                <a:latin typeface="+mn-lt"/>
                <a:ea typeface="+mn-ea"/>
                <a:cs typeface="+mn-cs"/>
              </a:rPr>
              <a:t>document the information described in the planning guide.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more information, see </a:t>
            </a:r>
            <a:r>
              <a:rPr lang="en-US" sz="1200" i="1" kern="1200" dirty="0" smtClean="0">
                <a:solidFill>
                  <a:schemeClr val="tx1"/>
                </a:solidFill>
                <a:effectLst/>
                <a:latin typeface="+mn-lt"/>
                <a:ea typeface="+mn-ea"/>
                <a:cs typeface="+mn-cs"/>
              </a:rPr>
              <a:t>Recess Planning Template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www.cdc.gov/healthyschools/physicalactivity/pdf/2016_12_16_customizablerecessplanningtemplate.docx.</a:t>
            </a:r>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23</a:t>
            </a:fld>
            <a:endParaRPr lang="en-US"/>
          </a:p>
        </p:txBody>
      </p:sp>
    </p:spTree>
    <p:extLst>
      <p:ext uri="{BB962C8B-B14F-4D97-AF65-F5344CB8AC3E}">
        <p14:creationId xmlns:p14="http://schemas.microsoft.com/office/powerpoint/2010/main" val="3569993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a final thought, here is a more </a:t>
            </a:r>
            <a:r>
              <a:rPr lang="en-US" sz="1200" kern="1200" dirty="0" smtClean="0">
                <a:solidFill>
                  <a:schemeClr val="tx1"/>
                </a:solidFill>
                <a:effectLst/>
                <a:latin typeface="+mn-lt"/>
                <a:ea typeface="+mn-ea"/>
                <a:cs typeface="+mn-cs"/>
              </a:rPr>
              <a:t>tangible way to think about the impact of recess at school.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 school with 300 students, 600 feet will be outside playing on the playground every day. Data from several studies showed that students are active for an average of 1,062 steps during a recess period.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means that the school playground or combination of physical activity spaces could see 318,600 or more steps each day during recess.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Over the course of the school year, that means that more than 57 million footsteps could run across the playground at recess. If students are active half of the time at recess, that is still a conservative 29 million or more footsteps in one school year.</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r>
              <a:rPr lang="en-US" dirty="0" smtClean="0"/>
              <a:t>This infographic is available</a:t>
            </a:r>
            <a:r>
              <a:rPr lang="en-US" baseline="0" dirty="0" smtClean="0"/>
              <a:t> on CDC’s Healthy Schools website under the Physical Activity tab: www.cdc.gov/healthyschools/multimedia/infographics.htm. </a:t>
            </a:r>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24</a:t>
            </a:fld>
            <a:endParaRPr lang="en-US"/>
          </a:p>
        </p:txBody>
      </p:sp>
    </p:spTree>
    <p:extLst>
      <p:ext uri="{BB962C8B-B14F-4D97-AF65-F5344CB8AC3E}">
        <p14:creationId xmlns:p14="http://schemas.microsoft.com/office/powerpoint/2010/main" val="3776910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NARRATIVE: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are some potential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actions to promote recess in schools:</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Educate the school community—</a:t>
            </a:r>
            <a:r>
              <a:rPr lang="en-US" baseline="0" dirty="0" smtClean="0"/>
              <a:t>principals, teachers, parents, and students—</a:t>
            </a:r>
            <a:r>
              <a:rPr lang="en-US" dirty="0" smtClean="0"/>
              <a:t>about the benefits of daily recess.</a:t>
            </a:r>
          </a:p>
          <a:p>
            <a:pPr marL="171450" indent="-171450">
              <a:buFont typeface="Arial" panose="020B0604020202020204" pitchFamily="34" charset="0"/>
              <a:buChar char="•"/>
            </a:pPr>
            <a:r>
              <a:rPr lang="en-US" dirty="0" smtClean="0"/>
              <a:t>Include recess in the local school wellness policy.</a:t>
            </a:r>
          </a:p>
          <a:p>
            <a:pPr marL="171450" indent="-171450">
              <a:buFont typeface="Arial" panose="020B0604020202020204" pitchFamily="34" charset="0"/>
              <a:buChar char="•"/>
            </a:pPr>
            <a:r>
              <a:rPr lang="en-US" dirty="0" smtClean="0"/>
              <a:t>Know the 19 evidence-based strategies in the </a:t>
            </a:r>
            <a:r>
              <a:rPr lang="en-US" i="1" dirty="0" smtClean="0"/>
              <a:t>Strategies for Recess in Schools.</a:t>
            </a:r>
            <a:r>
              <a:rPr lang="en-US" dirty="0" smtClean="0"/>
              <a:t> </a:t>
            </a:r>
          </a:p>
          <a:p>
            <a:pPr marL="171450" indent="-171450">
              <a:buFont typeface="Arial" panose="020B0604020202020204" pitchFamily="34" charset="0"/>
              <a:buChar char="•"/>
            </a:pPr>
            <a:r>
              <a:rPr lang="en-US" dirty="0" smtClean="0"/>
              <a:t>Use the </a:t>
            </a:r>
            <a:r>
              <a:rPr lang="en-US" i="1" dirty="0" smtClean="0"/>
              <a:t>Recess Planning in Schools </a:t>
            </a:r>
            <a:r>
              <a:rPr lang="en-US" b="0" i="0" dirty="0" smtClean="0"/>
              <a:t>guide</a:t>
            </a:r>
            <a:r>
              <a:rPr lang="en-US" i="1" dirty="0" smtClean="0"/>
              <a:t> </a:t>
            </a:r>
            <a:r>
              <a:rPr lang="en-US" dirty="0" smtClean="0"/>
              <a:t>to develop a written school recess plan or strengthen the</a:t>
            </a:r>
            <a:r>
              <a:rPr lang="en-US" baseline="0" dirty="0" smtClean="0"/>
              <a:t> current plan. </a:t>
            </a:r>
            <a:endParaRPr lang="en-US" dirty="0" smtClean="0"/>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NOTES TO PRESENTER: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edit these actions, as needed, so they are consistent with what is possible at your school.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more information about recess policy, see SHAPE America’s </a:t>
            </a:r>
            <a:r>
              <a:rPr lang="en-US" sz="1200" i="1" kern="1200" baseline="0" dirty="0" smtClean="0">
                <a:solidFill>
                  <a:schemeClr val="tx1"/>
                </a:solidFill>
                <a:effectLst/>
                <a:latin typeface="+mn-lt"/>
                <a:ea typeface="+mn-ea"/>
                <a:cs typeface="+mn-cs"/>
              </a:rPr>
              <a:t>Guide for Recess Policy </a:t>
            </a:r>
            <a:r>
              <a:rPr lang="en-US" sz="1200" i="0" kern="1200" baseline="0" dirty="0" smtClean="0">
                <a:solidFill>
                  <a:schemeClr val="tx1"/>
                </a:solidFill>
                <a:effectLst/>
                <a:latin typeface="+mn-lt"/>
                <a:ea typeface="+mn-ea"/>
                <a:cs typeface="+mn-cs"/>
              </a:rPr>
              <a:t>at www.shapeamerica.org/advocacy/upload/Guide-for-Recess-Policy.pdf</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BA5345D8-8FCA-4DDC-8E52-E1A79388956F}" type="slidenum">
              <a:rPr lang="en-US" smtClean="0"/>
              <a:t>25</a:t>
            </a:fld>
            <a:endParaRPr lang="en-US"/>
          </a:p>
        </p:txBody>
      </p:sp>
    </p:spTree>
    <p:extLst>
      <p:ext uri="{BB962C8B-B14F-4D97-AF65-F5344CB8AC3E}">
        <p14:creationId xmlns:p14="http://schemas.microsoft.com/office/powerpoint/2010/main" val="2701762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TO PRESENTER: </a:t>
            </a:r>
            <a:endParaRPr lang="en-US" sz="1200" kern="1200" dirty="0" smtClean="0">
              <a:solidFill>
                <a:schemeClr val="tx1"/>
              </a:solidFill>
              <a:effectLst/>
              <a:latin typeface="+mn-lt"/>
              <a:ea typeface="+mn-ea"/>
              <a:cs typeface="+mn-cs"/>
            </a:endParaRPr>
          </a:p>
          <a:p>
            <a:r>
              <a:rPr lang="en-US" dirty="0" smtClean="0"/>
              <a:t>This is an extra slide for you</a:t>
            </a:r>
            <a:r>
              <a:rPr lang="en-US" baseline="0" dirty="0" smtClean="0"/>
              <a:t> to use if needed. </a:t>
            </a:r>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26</a:t>
            </a:fld>
            <a:endParaRPr lang="en-US"/>
          </a:p>
        </p:txBody>
      </p:sp>
    </p:spTree>
    <p:extLst>
      <p:ext uri="{BB962C8B-B14F-4D97-AF65-F5344CB8AC3E}">
        <p14:creationId xmlns:p14="http://schemas.microsoft.com/office/powerpoint/2010/main" val="3529054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NARRATIVE: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Are there any questions?</a:t>
            </a:r>
          </a:p>
          <a:p>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27</a:t>
            </a:fld>
            <a:endParaRPr lang="en-US"/>
          </a:p>
        </p:txBody>
      </p:sp>
    </p:spTree>
    <p:extLst>
      <p:ext uri="{BB962C8B-B14F-4D97-AF65-F5344CB8AC3E}">
        <p14:creationId xmlns:p14="http://schemas.microsoft.com/office/powerpoint/2010/main" val="1622164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NARRATIVE: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Thank you for your participation!</a:t>
            </a:r>
          </a:p>
          <a:p>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28</a:t>
            </a:fld>
            <a:endParaRPr lang="en-US"/>
          </a:p>
        </p:txBody>
      </p:sp>
    </p:spTree>
    <p:extLst>
      <p:ext uri="{BB962C8B-B14F-4D97-AF65-F5344CB8AC3E}">
        <p14:creationId xmlns:p14="http://schemas.microsoft.com/office/powerpoint/2010/main" val="2032705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important framework that guides our work in school health is the Whole School, Whole Community, Whole Child (WSCC) model. WSCC builds on CDC’s Coordinated School Health (CSH) Model and ASCD’s Whole Child Approach. It represents greater alignment of both education and public health goals.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WSCC supports opportunities for physical education and physical activity</a:t>
            </a:r>
            <a:r>
              <a:rPr lang="en-US" sz="1200" kern="1200" baseline="0" dirty="0" smtClean="0">
                <a:solidFill>
                  <a:schemeClr val="tx1"/>
                </a:solidFill>
                <a:effectLst/>
                <a:latin typeface="+mn-lt"/>
                <a:ea typeface="+mn-ea"/>
                <a:cs typeface="+mn-cs"/>
              </a:rPr>
              <a:t> (noted by the red circle around the component for physical education and physical activity in the model)</a:t>
            </a:r>
            <a:r>
              <a:rPr lang="en-US" sz="1200" kern="1200" dirty="0" smtClean="0">
                <a:solidFill>
                  <a:schemeClr val="tx1"/>
                </a:solidFill>
                <a:effectLst/>
                <a:latin typeface="+mn-lt"/>
                <a:ea typeface="+mn-ea"/>
                <a:cs typeface="+mn-cs"/>
              </a:rPr>
              <a:t>. But how do schools address this component of WSCC?</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r>
              <a:rPr lang="en-US" dirty="0" smtClean="0"/>
              <a:t>For more information</a:t>
            </a:r>
            <a:r>
              <a:rPr lang="en-US" baseline="0" dirty="0" smtClean="0"/>
              <a:t> about </a:t>
            </a:r>
            <a:r>
              <a:rPr lang="en-US" sz="1200" kern="1200" dirty="0" smtClean="0">
                <a:solidFill>
                  <a:schemeClr val="tx1"/>
                </a:solidFill>
                <a:effectLst/>
                <a:latin typeface="+mn-lt"/>
                <a:ea typeface="+mn-ea"/>
                <a:cs typeface="+mn-cs"/>
              </a:rPr>
              <a:t>the WSCC model,</a:t>
            </a:r>
            <a:r>
              <a:rPr lang="en-US" sz="1200" kern="1200" baseline="0" dirty="0" smtClean="0">
                <a:solidFill>
                  <a:schemeClr val="tx1"/>
                </a:solidFill>
                <a:effectLst/>
                <a:latin typeface="+mn-lt"/>
                <a:ea typeface="+mn-ea"/>
                <a:cs typeface="+mn-cs"/>
              </a:rPr>
              <a:t> see www.cdc.gov/healthyschools/wscc/index.htm. </a:t>
            </a:r>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3</a:t>
            </a:fld>
            <a:endParaRPr lang="en-US"/>
          </a:p>
        </p:txBody>
      </p:sp>
    </p:spTree>
    <p:extLst>
      <p:ext uri="{BB962C8B-B14F-4D97-AF65-F5344CB8AC3E}">
        <p14:creationId xmlns:p14="http://schemas.microsoft.com/office/powerpoint/2010/main" val="1808382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u="none"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This component of WSCC is defined by a Comprehensive School Physical Activity Program. The goal of a Comprehensive School Physical Activity Program is to increase physical activity opportunities before, during, and after school and to increase students’ overall physical activity and health. </a:t>
            </a:r>
          </a:p>
          <a:p>
            <a:endParaRPr lang="en-US" sz="1200" u="none"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There are five components</a:t>
            </a:r>
            <a:r>
              <a:rPr lang="en-US" sz="1200" u="none" kern="1200" baseline="0" dirty="0" smtClean="0">
                <a:solidFill>
                  <a:schemeClr val="tx1"/>
                </a:solidFill>
                <a:effectLst/>
                <a:latin typeface="+mn-lt"/>
                <a:ea typeface="+mn-ea"/>
                <a:cs typeface="+mn-cs"/>
              </a:rPr>
              <a:t> in a Comprehensive School Physical Activity Program. They include physical education, physical activity during school, physical activity before and after school, staff involvement, and family and community engagement.  </a:t>
            </a:r>
          </a:p>
          <a:p>
            <a:r>
              <a:rPr lang="en-US" sz="1200" u="none" kern="1200" dirty="0" smtClean="0">
                <a:solidFill>
                  <a:schemeClr val="tx1"/>
                </a:solidFill>
                <a:effectLst/>
                <a:latin typeface="+mn-lt"/>
                <a:ea typeface="+mn-ea"/>
                <a:cs typeface="+mn-cs"/>
              </a:rPr>
              <a:t> </a:t>
            </a:r>
          </a:p>
          <a:p>
            <a:r>
              <a:rPr lang="en-US" sz="1200" u="none" kern="1200" dirty="0" smtClean="0">
                <a:solidFill>
                  <a:schemeClr val="tx1"/>
                </a:solidFill>
                <a:effectLst/>
                <a:latin typeface="+mn-lt"/>
                <a:ea typeface="+mn-ea"/>
                <a:cs typeface="+mn-cs"/>
              </a:rPr>
              <a:t>Within the component for physical activity during school, two types of activities </a:t>
            </a:r>
            <a:r>
              <a:rPr lang="en-US" sz="1200" u="none" kern="1200" baseline="0" dirty="0" smtClean="0">
                <a:solidFill>
                  <a:schemeClr val="tx1"/>
                </a:solidFill>
                <a:effectLst/>
                <a:latin typeface="+mn-lt"/>
                <a:ea typeface="+mn-ea"/>
                <a:cs typeface="+mn-cs"/>
              </a:rPr>
              <a:t>are included</a:t>
            </a:r>
            <a:r>
              <a:rPr lang="en-US" sz="1200" u="none" kern="1200" dirty="0" smtClean="0">
                <a:solidFill>
                  <a:schemeClr val="tx1"/>
                </a:solidFill>
                <a:effectLst/>
                <a:latin typeface="+mn-lt"/>
                <a:ea typeface="+mn-ea"/>
                <a:cs typeface="+mn-cs"/>
              </a:rPr>
              <a:t>—classroom physical activity and recess.</a:t>
            </a:r>
            <a:r>
              <a:rPr lang="en-US" sz="1200" u="none" kern="1200" baseline="0" dirty="0" smtClean="0">
                <a:solidFill>
                  <a:schemeClr val="tx1"/>
                </a:solidFill>
                <a:effectLst/>
                <a:latin typeface="+mn-lt"/>
                <a:ea typeface="+mn-ea"/>
                <a:cs typeface="+mn-cs"/>
              </a:rPr>
              <a:t> The focus of this presentation is recess. </a:t>
            </a:r>
          </a:p>
          <a:p>
            <a:endParaRPr lang="en-US" u="none"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dirty="0" smtClean="0">
                <a:solidFill>
                  <a:schemeClr val="tx1"/>
                </a:solidFill>
                <a:effectLst/>
                <a:latin typeface="+mn-lt"/>
                <a:ea typeface="+mn-ea"/>
                <a:cs typeface="+mn-cs"/>
              </a:rPr>
              <a:t>NOTES FOR PRESENTER:</a:t>
            </a:r>
            <a:endParaRPr lang="en-US" sz="1200" u="none" kern="1200" dirty="0" smtClean="0">
              <a:solidFill>
                <a:schemeClr val="tx1"/>
              </a:solidFill>
              <a:effectLst/>
              <a:latin typeface="+mn-lt"/>
              <a:ea typeface="+mn-ea"/>
              <a:cs typeface="+mn-cs"/>
            </a:endParaRPr>
          </a:p>
          <a:p>
            <a:r>
              <a:rPr lang="en-US" u="none" dirty="0" smtClean="0">
                <a:solidFill>
                  <a:schemeClr val="tx1"/>
                </a:solidFill>
              </a:rPr>
              <a:t>For more information</a:t>
            </a:r>
            <a:r>
              <a:rPr lang="en-US" u="none" baseline="0" dirty="0" smtClean="0">
                <a:solidFill>
                  <a:schemeClr val="tx1"/>
                </a:solidFill>
              </a:rPr>
              <a:t> about </a:t>
            </a:r>
            <a:r>
              <a:rPr lang="en-US" sz="1200" u="none" kern="1200" dirty="0" smtClean="0">
                <a:solidFill>
                  <a:schemeClr val="tx1"/>
                </a:solidFill>
                <a:effectLst/>
                <a:latin typeface="+mn-lt"/>
                <a:ea typeface="+mn-ea"/>
                <a:cs typeface="+mn-cs"/>
              </a:rPr>
              <a:t>a Comprehensive School Physical Activity Program and the five components, see www.cdc.gov/healthyschools/physicalactivity/cspap.htm.</a:t>
            </a:r>
            <a:endParaRPr lang="en-US" u="none" dirty="0">
              <a:solidFill>
                <a:schemeClr val="tx1"/>
              </a:solidFill>
            </a:endParaRPr>
          </a:p>
        </p:txBody>
      </p:sp>
      <p:sp>
        <p:nvSpPr>
          <p:cNvPr id="4" name="Slide Number Placeholder 3"/>
          <p:cNvSpPr>
            <a:spLocks noGrp="1"/>
          </p:cNvSpPr>
          <p:nvPr>
            <p:ph type="sldNum" sz="quarter" idx="10"/>
          </p:nvPr>
        </p:nvSpPr>
        <p:spPr/>
        <p:txBody>
          <a:bodyPr/>
          <a:lstStyle/>
          <a:p>
            <a:fld id="{BA5345D8-8FCA-4DDC-8E52-E1A79388956F}" type="slidenum">
              <a:rPr lang="en-US" smtClean="0"/>
              <a:t>4</a:t>
            </a:fld>
            <a:endParaRPr lang="en-US"/>
          </a:p>
        </p:txBody>
      </p:sp>
    </p:spTree>
    <p:extLst>
      <p:ext uri="{BB962C8B-B14F-4D97-AF65-F5344CB8AC3E}">
        <p14:creationId xmlns:p14="http://schemas.microsoft.com/office/powerpoint/2010/main" val="1504648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CDC and</a:t>
            </a:r>
            <a:r>
              <a:rPr lang="en-US" sz="1200" kern="1200" baseline="0" dirty="0" smtClean="0">
                <a:solidFill>
                  <a:schemeClr val="tx1"/>
                </a:solidFill>
                <a:effectLst/>
                <a:latin typeface="+mn-lt"/>
                <a:ea typeface="+mn-ea"/>
                <a:cs typeface="+mn-cs"/>
              </a:rPr>
              <a:t> SHAPE America define recess as, “</a:t>
            </a:r>
            <a:r>
              <a:rPr lang="en-US" sz="1200" kern="1200" dirty="0" smtClean="0">
                <a:solidFill>
                  <a:schemeClr val="tx1"/>
                </a:solidFill>
                <a:effectLst/>
                <a:latin typeface="+mn-lt"/>
                <a:ea typeface="+mn-ea"/>
                <a:cs typeface="+mn-cs"/>
              </a:rPr>
              <a:t>A regularly scheduled period within the school day for physical activity and play that is monitored by trained staff or volunteers.”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Recess is a period of time when students are encouraged to be physically active and engaged with their peers in activities of their choice, at all grade levels, kindergarten through 12th grade.</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Middle and high schools may </a:t>
            </a:r>
            <a:r>
              <a:rPr lang="en-US" sz="1200" kern="1200" baseline="0" dirty="0" smtClean="0">
                <a:solidFill>
                  <a:schemeClr val="tx1"/>
                </a:solidFill>
                <a:effectLst/>
                <a:latin typeface="+mn-lt"/>
                <a:ea typeface="+mn-ea"/>
                <a:cs typeface="+mn-cs"/>
              </a:rPr>
              <a:t>want to change the word </a:t>
            </a:r>
            <a:r>
              <a:rPr lang="en-US" sz="1200" kern="1200" dirty="0" smtClean="0">
                <a:solidFill>
                  <a:schemeClr val="tx1"/>
                </a:solidFill>
                <a:effectLst/>
                <a:latin typeface="+mn-lt"/>
                <a:ea typeface="+mn-ea"/>
                <a:cs typeface="+mn-cs"/>
              </a:rPr>
              <a:t>recess to something that</a:t>
            </a:r>
            <a:r>
              <a:rPr lang="en-US" sz="1200" kern="1200" baseline="0" dirty="0" smtClean="0">
                <a:solidFill>
                  <a:schemeClr val="tx1"/>
                </a:solidFill>
                <a:effectLst/>
                <a:latin typeface="+mn-lt"/>
                <a:ea typeface="+mn-ea"/>
                <a:cs typeface="+mn-cs"/>
              </a:rPr>
              <a:t> resonates with their student body. The goal is still to offer secondary students</a:t>
            </a:r>
            <a:r>
              <a:rPr lang="en-US" sz="1200" kern="1200" dirty="0" smtClean="0">
                <a:solidFill>
                  <a:schemeClr val="tx1"/>
                </a:solidFill>
                <a:effectLst/>
                <a:latin typeface="+mn-lt"/>
                <a:ea typeface="+mn-ea"/>
                <a:cs typeface="+mn-cs"/>
              </a:rPr>
              <a:t> a period of time to be active outside of the classroom and physical education.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5</a:t>
            </a:fld>
            <a:endParaRPr lang="en-US"/>
          </a:p>
        </p:txBody>
      </p:sp>
    </p:spTree>
    <p:extLst>
      <p:ext uri="{BB962C8B-B14F-4D97-AF65-F5344CB8AC3E}">
        <p14:creationId xmlns:p14="http://schemas.microsoft.com/office/powerpoint/2010/main" val="39086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many benefits</a:t>
            </a:r>
            <a:r>
              <a:rPr lang="en-US" sz="1200" kern="1200" baseline="0" dirty="0" smtClean="0">
                <a:solidFill>
                  <a:schemeClr val="tx1"/>
                </a:solidFill>
                <a:effectLst/>
                <a:latin typeface="+mn-lt"/>
                <a:ea typeface="+mn-ea"/>
                <a:cs typeface="+mn-cs"/>
              </a:rPr>
              <a:t> for having recess in schools. They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Improving students’ social and emotional development (e.g., learning how to share and negotiate).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Improving students’ memory, attention, and concentration.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Helping students stay on-task in the classroom.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Reducing disruptive behavior in the classroom.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Increasing students’ level of physical activity.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of these benefits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help improve student’s engagement in school, which leads to improved school connectedness and overall school climate.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r>
              <a:rPr lang="en-US" dirty="0" smtClean="0"/>
              <a:t>If you have examples of</a:t>
            </a:r>
            <a:r>
              <a:rPr lang="en-US" baseline="0" dirty="0" smtClean="0"/>
              <a:t> benefits that your school or classroom has experienced from providing recess, consider sharing them during this slide.</a:t>
            </a:r>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6</a:t>
            </a:fld>
            <a:endParaRPr lang="en-US"/>
          </a:p>
        </p:txBody>
      </p:sp>
    </p:spTree>
    <p:extLst>
      <p:ext uri="{BB962C8B-B14F-4D97-AF65-F5344CB8AC3E}">
        <p14:creationId xmlns:p14="http://schemas.microsoft.com/office/powerpoint/2010/main" val="352792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following national guidance can guide state, district, and school policies for recess. This guidance</a:t>
            </a:r>
            <a:r>
              <a:rPr lang="en-US" sz="1200" kern="1200" baseline="0" dirty="0" smtClean="0">
                <a:solidFill>
                  <a:schemeClr val="tx1"/>
                </a:solidFill>
                <a:effectLst/>
                <a:latin typeface="+mn-lt"/>
                <a:ea typeface="+mn-ea"/>
                <a:cs typeface="+mn-cs"/>
              </a:rPr>
              <a:t> encourages schools to: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all students in kindergarten through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with at least 20 minutes of recess daily (or a similar daily period of physical activity).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Prohibit the replacement of physical education with recess or the use of recess to meet time requirements for physical education policies.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schools and students with adequate spaces, facilities, equipment, and supplies for recess.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Ensure that spaces and facilities for recess meet or exceed recommended safety standards.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Prohibit the exclusion of students from recess for disciplinary reasons or academic performance in the classroom.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Prohibit the use of physical activity during recess as punishment.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recess before lunch.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staff members who lead or supervise recess with ongoing professional development.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r>
              <a:rPr lang="en-US" dirty="0" smtClean="0"/>
              <a:t>This national</a:t>
            </a:r>
            <a:r>
              <a:rPr lang="en-US" baseline="0" dirty="0" smtClean="0"/>
              <a:t> guidance for recess can be found on page 3 in CDC’s and SHAPE America’s </a:t>
            </a:r>
            <a:r>
              <a:rPr lang="en-US" sz="1200" i="1" kern="1200" dirty="0" smtClean="0">
                <a:solidFill>
                  <a:schemeClr val="tx1"/>
                </a:solidFill>
                <a:effectLst/>
                <a:latin typeface="+mn-lt"/>
                <a:ea typeface="+mn-ea"/>
                <a:cs typeface="+mn-cs"/>
              </a:rPr>
              <a:t>Strategies for Recess in Schools</a:t>
            </a:r>
            <a:r>
              <a:rPr lang="en-US" sz="1200" i="0" kern="1200" dirty="0" smtClean="0">
                <a:solidFill>
                  <a:schemeClr val="tx1"/>
                </a:solidFill>
                <a:effectLst/>
                <a:latin typeface="+mn-lt"/>
                <a:ea typeface="+mn-ea"/>
                <a:cs typeface="+mn-cs"/>
              </a:rPr>
              <a:t>,</a:t>
            </a:r>
            <a:r>
              <a:rPr lang="en-US" sz="120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www.cdc.gov/healthyschools/physicalactivity/pdf/2016_12_16_schoolrecessstrategies_508.pdf.</a:t>
            </a:r>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7</a:t>
            </a:fld>
            <a:endParaRPr lang="en-US"/>
          </a:p>
        </p:txBody>
      </p:sp>
    </p:spTree>
    <p:extLst>
      <p:ext uri="{BB962C8B-B14F-4D97-AF65-F5344CB8AC3E}">
        <p14:creationId xmlns:p14="http://schemas.microsoft.com/office/powerpoint/2010/main" val="2160362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CDC’s 2014 School Health Policies and Practices Study (known as SHPPS) focused on school practices. SHPPS data are nationally representative and address all three school levels (elementary,</a:t>
            </a:r>
            <a:r>
              <a:rPr lang="en-US" sz="1200" kern="1200" baseline="0" dirty="0" smtClean="0">
                <a:solidFill>
                  <a:schemeClr val="tx1"/>
                </a:solidFill>
                <a:effectLst/>
                <a:latin typeface="+mn-lt"/>
                <a:ea typeface="+mn-ea"/>
                <a:cs typeface="+mn-cs"/>
              </a:rPr>
              <a:t> middle, and high school)</a:t>
            </a:r>
            <a:r>
              <a:rPr lang="en-US" sz="1200" kern="1200" dirty="0" smtClean="0">
                <a:solidFill>
                  <a:schemeClr val="tx1"/>
                </a:solidFill>
                <a:effectLst/>
                <a:latin typeface="+mn-lt"/>
                <a:ea typeface="+mn-ea"/>
                <a:cs typeface="+mn-cs"/>
              </a:rPr>
              <a:t>, except for the questions on recess, which only focus on elementary schools.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elementary schools across the nation had students in kindergarten through 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participate in regularly scheduled recess.</a:t>
            </a:r>
            <a:r>
              <a:rPr lang="en-US" sz="1200" kern="1200" baseline="0" dirty="0" smtClean="0">
                <a:solidFill>
                  <a:schemeClr val="tx1"/>
                </a:solidFill>
                <a:effectLst/>
                <a:latin typeface="+mn-lt"/>
                <a:ea typeface="+mn-ea"/>
                <a:cs typeface="+mn-cs"/>
              </a:rPr>
              <a:t> However, this percentage declined for students in </a:t>
            </a:r>
            <a:r>
              <a:rPr lang="en-US" sz="1200" kern="1200" dirty="0" smtClean="0">
                <a:solidFill>
                  <a:schemeClr val="tx1"/>
                </a:solidFill>
                <a:effectLst/>
                <a:latin typeface="+mn-lt"/>
                <a:ea typeface="+mn-ea"/>
                <a:cs typeface="+mn-cs"/>
              </a:rPr>
              <a:t>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(for elementary schools that offered grade 6)</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r>
              <a:rPr lang="en-US" dirty="0" smtClean="0"/>
              <a:t>You can replace</a:t>
            </a:r>
            <a:r>
              <a:rPr lang="en-US" baseline="0" dirty="0" smtClean="0"/>
              <a:t> this slide with your state, district, or school data if they are available. </a:t>
            </a:r>
          </a:p>
          <a:p>
            <a:endParaRPr lang="en-US" baseline="0" dirty="0" smtClean="0"/>
          </a:p>
          <a:p>
            <a:r>
              <a:rPr lang="en-US" baseline="0" dirty="0" smtClean="0"/>
              <a:t>For more information about the </a:t>
            </a:r>
            <a:r>
              <a:rPr lang="en-US" sz="1200" kern="1200" dirty="0" smtClean="0">
                <a:solidFill>
                  <a:schemeClr val="tx1"/>
                </a:solidFill>
                <a:effectLst/>
                <a:latin typeface="+mn-lt"/>
                <a:ea typeface="+mn-ea"/>
                <a:cs typeface="+mn-cs"/>
              </a:rPr>
              <a:t>2014 School Health Policies and Practices Study, see</a:t>
            </a:r>
            <a:r>
              <a:rPr lang="en-US" sz="1200" kern="1200" baseline="0" dirty="0" smtClean="0">
                <a:solidFill>
                  <a:schemeClr val="tx1"/>
                </a:solidFill>
                <a:effectLst/>
                <a:latin typeface="+mn-lt"/>
                <a:ea typeface="+mn-ea"/>
                <a:cs typeface="+mn-cs"/>
              </a:rPr>
              <a:t> www.cdc.gov/healthyyouth/data/shpps/index.htm. </a:t>
            </a:r>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8</a:t>
            </a:fld>
            <a:endParaRPr lang="en-US"/>
          </a:p>
        </p:txBody>
      </p:sp>
    </p:spTree>
    <p:extLst>
      <p:ext uri="{BB962C8B-B14F-4D97-AF65-F5344CB8AC3E}">
        <p14:creationId xmlns:p14="http://schemas.microsoft.com/office/powerpoint/2010/main" val="528631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US elementary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schools that offer recess are meeting the national guidance for recess—that is, they</a:t>
            </a:r>
            <a:r>
              <a:rPr lang="en-US" sz="1200" kern="1200" baseline="0" dirty="0" smtClean="0">
                <a:solidFill>
                  <a:schemeClr val="tx1"/>
                </a:solidFill>
                <a:effectLst/>
                <a:latin typeface="+mn-lt"/>
                <a:ea typeface="+mn-ea"/>
                <a:cs typeface="+mn-cs"/>
              </a:rPr>
              <a:t> are </a:t>
            </a:r>
            <a:r>
              <a:rPr lang="en-US" sz="1200" kern="1200" dirty="0" smtClean="0">
                <a:solidFill>
                  <a:schemeClr val="tx1"/>
                </a:solidFill>
                <a:effectLst/>
                <a:latin typeface="+mn-lt"/>
                <a:ea typeface="+mn-ea"/>
                <a:cs typeface="+mn-cs"/>
              </a:rPr>
              <a:t>providing at least 20 minutes of daily recess—many schools are still not offering recess for every grade.</a:t>
            </a:r>
            <a:r>
              <a:rPr lang="en-US" sz="1200" kern="1200" baseline="0" dirty="0" smtClean="0">
                <a:solidFill>
                  <a:schemeClr val="tx1"/>
                </a:solidFill>
                <a:effectLst/>
                <a:latin typeface="+mn-lt"/>
                <a:ea typeface="+mn-ea"/>
                <a:cs typeface="+mn-cs"/>
              </a:rPr>
              <a:t> In addition, schools that provide recess can improve their policies and </a:t>
            </a:r>
            <a:r>
              <a:rPr lang="en-US" sz="1200" kern="1200" dirty="0" smtClean="0">
                <a:solidFill>
                  <a:schemeClr val="tx1"/>
                </a:solidFill>
                <a:effectLst/>
                <a:latin typeface="+mn-lt"/>
                <a:ea typeface="+mn-ea"/>
                <a:cs typeface="+mn-cs"/>
              </a:rPr>
              <a:t>strategies for recess to help increase physical</a:t>
            </a:r>
            <a:r>
              <a:rPr lang="en-US" sz="1200" kern="1200" baseline="0" dirty="0" smtClean="0">
                <a:solidFill>
                  <a:schemeClr val="tx1"/>
                </a:solidFill>
                <a:effectLst/>
                <a:latin typeface="+mn-lt"/>
                <a:ea typeface="+mn-ea"/>
                <a:cs typeface="+mn-cs"/>
              </a:rPr>
              <a:t> activity, decrease behavioral issues related to recess, and improve academic achievement</a:t>
            </a:r>
            <a:r>
              <a:rPr lang="en-US" sz="1200" kern="1200" dirty="0" smtClean="0">
                <a:solidFill>
                  <a:schemeClr val="tx1"/>
                </a:solidFill>
                <a:effectLst/>
                <a:latin typeface="+mn-lt"/>
                <a:ea typeface="+mn-ea"/>
                <a:cs typeface="+mn-cs"/>
              </a:rPr>
              <a: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r>
              <a:rPr lang="en-US" dirty="0" smtClean="0"/>
              <a:t>You can replace</a:t>
            </a:r>
            <a:r>
              <a:rPr lang="en-US" baseline="0" dirty="0" smtClean="0"/>
              <a:t> this slide with your state, district, or school data if they are available.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more information about the </a:t>
            </a:r>
            <a:r>
              <a:rPr lang="en-US" sz="1200" kern="1200" dirty="0" smtClean="0">
                <a:solidFill>
                  <a:schemeClr val="tx1"/>
                </a:solidFill>
                <a:effectLst/>
                <a:latin typeface="+mn-lt"/>
                <a:ea typeface="+mn-ea"/>
                <a:cs typeface="+mn-cs"/>
              </a:rPr>
              <a:t>2014 School Health Policies and Practices Study, see</a:t>
            </a:r>
            <a:r>
              <a:rPr lang="en-US" sz="1200" kern="1200" baseline="0" dirty="0" smtClean="0">
                <a:solidFill>
                  <a:schemeClr val="tx1"/>
                </a:solidFill>
                <a:effectLst/>
                <a:latin typeface="+mn-lt"/>
                <a:ea typeface="+mn-ea"/>
                <a:cs typeface="+mn-cs"/>
              </a:rPr>
              <a:t> www.cdc.gov/healthyyouth/data/shpps/index.htm. </a:t>
            </a:r>
            <a:endParaRPr lang="en-US" dirty="0" smtClean="0"/>
          </a:p>
          <a:p>
            <a:endParaRPr lang="en-US" dirty="0"/>
          </a:p>
        </p:txBody>
      </p:sp>
      <p:sp>
        <p:nvSpPr>
          <p:cNvPr id="4" name="Slide Number Placeholder 3"/>
          <p:cNvSpPr>
            <a:spLocks noGrp="1"/>
          </p:cNvSpPr>
          <p:nvPr>
            <p:ph type="sldNum" sz="quarter" idx="10"/>
          </p:nvPr>
        </p:nvSpPr>
        <p:spPr/>
        <p:txBody>
          <a:bodyPr/>
          <a:lstStyle/>
          <a:p>
            <a:fld id="{BA5345D8-8FCA-4DDC-8E52-E1A79388956F}" type="slidenum">
              <a:rPr lang="en-US" smtClean="0"/>
              <a:t>9</a:t>
            </a:fld>
            <a:endParaRPr lang="en-US"/>
          </a:p>
        </p:txBody>
      </p:sp>
    </p:spTree>
    <p:extLst>
      <p:ext uri="{BB962C8B-B14F-4D97-AF65-F5344CB8AC3E}">
        <p14:creationId xmlns:p14="http://schemas.microsoft.com/office/powerpoint/2010/main" val="931602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396147-7E41-4F50-8379-FA5CA2059844}" type="datetime1">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5A810-C54F-4793-A00E-9B68FC1B8715}" type="slidenum">
              <a:rPr lang="en-US" smtClean="0"/>
              <a:t>‹#›</a:t>
            </a:fld>
            <a:endParaRPr lang="en-US"/>
          </a:p>
        </p:txBody>
      </p:sp>
    </p:spTree>
    <p:extLst>
      <p:ext uri="{BB962C8B-B14F-4D97-AF65-F5344CB8AC3E}">
        <p14:creationId xmlns:p14="http://schemas.microsoft.com/office/powerpoint/2010/main" val="1816273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7A3E9-0EA3-4233-B52D-BE2B59FB3790}" type="datetime1">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F5A810-C54F-4793-A00E-9B68FC1B8715}" type="slidenum">
              <a:rPr lang="en-US" smtClean="0"/>
              <a:t>‹#›</a:t>
            </a:fld>
            <a:endParaRPr lang="en-US"/>
          </a:p>
        </p:txBody>
      </p:sp>
    </p:spTree>
    <p:extLst>
      <p:ext uri="{BB962C8B-B14F-4D97-AF65-F5344CB8AC3E}">
        <p14:creationId xmlns:p14="http://schemas.microsoft.com/office/powerpoint/2010/main" val="20449684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EBA83-1B74-4CB6-996A-0278E1ED1CEB}" type="datetime1">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5A810-C54F-4793-A00E-9B68FC1B8715}" type="slidenum">
              <a:rPr lang="en-US" smtClean="0"/>
              <a:t>‹#›</a:t>
            </a:fld>
            <a:endParaRPr lang="en-US"/>
          </a:p>
        </p:txBody>
      </p:sp>
    </p:spTree>
    <p:extLst>
      <p:ext uri="{BB962C8B-B14F-4D97-AF65-F5344CB8AC3E}">
        <p14:creationId xmlns:p14="http://schemas.microsoft.com/office/powerpoint/2010/main" val="966979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294F1-4F6A-4B76-9B84-E4BEF48EB5A0}" type="datetime1">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5A810-C54F-4793-A00E-9B68FC1B8715}" type="slidenum">
              <a:rPr lang="en-US" smtClean="0"/>
              <a:t>‹#›</a:t>
            </a:fld>
            <a:endParaRPr lang="en-US"/>
          </a:p>
        </p:txBody>
      </p:sp>
    </p:spTree>
    <p:extLst>
      <p:ext uri="{BB962C8B-B14F-4D97-AF65-F5344CB8AC3E}">
        <p14:creationId xmlns:p14="http://schemas.microsoft.com/office/powerpoint/2010/main" val="1823804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C5BB5-097D-4915-A5FC-85B319CE06D7}" type="datetime1">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5A810-C54F-4793-A00E-9B68FC1B8715}" type="slidenum">
              <a:rPr lang="en-US" smtClean="0"/>
              <a:t>‹#›</a:t>
            </a:fld>
            <a:endParaRPr lang="en-US"/>
          </a:p>
        </p:txBody>
      </p:sp>
    </p:spTree>
    <p:extLst>
      <p:ext uri="{BB962C8B-B14F-4D97-AF65-F5344CB8AC3E}">
        <p14:creationId xmlns:p14="http://schemas.microsoft.com/office/powerpoint/2010/main" val="115246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25E4D-666C-4E00-A76B-4315E001626B}" type="datetime1">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5A810-C54F-4793-A00E-9B68FC1B8715}" type="slidenum">
              <a:rPr lang="en-US" smtClean="0"/>
              <a:t>‹#›</a:t>
            </a:fld>
            <a:endParaRPr lang="en-US"/>
          </a:p>
        </p:txBody>
      </p:sp>
    </p:spTree>
    <p:extLst>
      <p:ext uri="{BB962C8B-B14F-4D97-AF65-F5344CB8AC3E}">
        <p14:creationId xmlns:p14="http://schemas.microsoft.com/office/powerpoint/2010/main" val="670667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609600" y="5791200"/>
            <a:ext cx="10972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4058196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47532" y="365125"/>
            <a:ext cx="8028880" cy="1325563"/>
          </a:xfrm>
          <a:effectLst>
            <a:outerShdw blurRad="50800" dist="25400" dir="2700000" algn="tl" rotWithShape="0">
              <a:prstClr val="black">
                <a:alpha val="42000"/>
              </a:prstClr>
            </a:outerShdw>
          </a:effectLst>
        </p:spPr>
        <p:txBody>
          <a:bodyPr/>
          <a:lstStyle>
            <a:lvl1pPr>
              <a:defRPr>
                <a:solidFill>
                  <a:srgbClr val="F68638"/>
                </a:solidFill>
                <a:latin typeface="Vag Rounded Standard Thin"/>
              </a:defRPr>
            </a:lvl1pPr>
          </a:lstStyle>
          <a:p>
            <a:r>
              <a:rPr lang="en-US" dirty="0" smtClean="0"/>
              <a:t>Click to edit Master title style</a:t>
            </a:r>
            <a:endParaRPr lang="en-US" dirty="0"/>
          </a:p>
        </p:txBody>
      </p:sp>
      <p:sp>
        <p:nvSpPr>
          <p:cNvPr id="3" name="Content Placeholder 2"/>
          <p:cNvSpPr>
            <a:spLocks noGrp="1"/>
          </p:cNvSpPr>
          <p:nvPr>
            <p:ph idx="1"/>
          </p:nvPr>
        </p:nvSpPr>
        <p:spPr>
          <a:xfrm>
            <a:off x="3947532" y="1825625"/>
            <a:ext cx="8028880" cy="4351338"/>
          </a:xfrm>
        </p:spPr>
        <p:txBody>
          <a:bodyPr/>
          <a:lstStyle>
            <a:lvl1pPr>
              <a:buClr>
                <a:srgbClr val="F68638"/>
              </a:buClr>
              <a:defRPr>
                <a:latin typeface="Vag Rounded Standard Thin"/>
              </a:defRPr>
            </a:lvl1pPr>
            <a:lvl2pPr>
              <a:buClr>
                <a:srgbClr val="F68638"/>
              </a:buClr>
              <a:defRPr>
                <a:latin typeface="Vag Rounded Standard Thin"/>
              </a:defRPr>
            </a:lvl2pPr>
            <a:lvl3pPr>
              <a:buClr>
                <a:srgbClr val="F68638"/>
              </a:buClr>
              <a:defRPr>
                <a:latin typeface="Vag Rounded Standard Thin"/>
              </a:defRPr>
            </a:lvl3pPr>
            <a:lvl4pPr>
              <a:buClr>
                <a:srgbClr val="F68638"/>
              </a:buClr>
              <a:defRPr>
                <a:latin typeface="Vag Rounded Standard Thin"/>
              </a:defRPr>
            </a:lvl4pPr>
            <a:lvl5pPr>
              <a:buClr>
                <a:srgbClr val="F68638"/>
              </a:buClr>
              <a:defRPr>
                <a:latin typeface="Vag Rounded Standard Thi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B2611AF-080A-469F-83D0-BC8E55C54B52}" type="datetime1">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5A810-C54F-4793-A00E-9B68FC1B8715}" type="slidenum">
              <a:rPr lang="en-US" smtClean="0"/>
              <a:t>‹#›</a:t>
            </a:fld>
            <a:endParaRPr lang="en-US"/>
          </a:p>
        </p:txBody>
      </p:sp>
      <p:sp>
        <p:nvSpPr>
          <p:cNvPr id="10" name="Rounded Rectangle 9"/>
          <p:cNvSpPr/>
          <p:nvPr userDrawn="1"/>
        </p:nvSpPr>
        <p:spPr>
          <a:xfrm>
            <a:off x="0" y="1407266"/>
            <a:ext cx="12314168" cy="132775"/>
          </a:xfrm>
          <a:prstGeom prst="roundRect">
            <a:avLst/>
          </a:prstGeom>
          <a:solidFill>
            <a:srgbClr val="F68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6649217"/>
            <a:ext cx="12192000" cy="2087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21116757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5869" y="83443"/>
            <a:ext cx="8028880" cy="1325563"/>
          </a:xfrm>
          <a:effectLst>
            <a:outerShdw blurRad="50800" dist="25400" dir="2700000" algn="tl" rotWithShape="0">
              <a:prstClr val="black">
                <a:alpha val="42000"/>
              </a:prstClr>
            </a:outerShdw>
          </a:effectLst>
        </p:spPr>
        <p:txBody>
          <a:bodyPr/>
          <a:lstStyle>
            <a:lvl1pPr>
              <a:defRPr>
                <a:solidFill>
                  <a:srgbClr val="F68638"/>
                </a:solidFill>
                <a:latin typeface="Vag Rounded Standard Thin"/>
              </a:defRPr>
            </a:lvl1pPr>
          </a:lstStyle>
          <a:p>
            <a:r>
              <a:rPr lang="en-US" dirty="0" smtClean="0"/>
              <a:t>Click to edit Master title style</a:t>
            </a:r>
            <a:endParaRPr lang="en-US" dirty="0"/>
          </a:p>
        </p:txBody>
      </p:sp>
      <p:sp>
        <p:nvSpPr>
          <p:cNvPr id="3" name="Content Placeholder 2"/>
          <p:cNvSpPr>
            <a:spLocks noGrp="1"/>
          </p:cNvSpPr>
          <p:nvPr>
            <p:ph idx="1"/>
          </p:nvPr>
        </p:nvSpPr>
        <p:spPr>
          <a:xfrm>
            <a:off x="265869" y="1825625"/>
            <a:ext cx="8028880" cy="4351338"/>
          </a:xfrm>
        </p:spPr>
        <p:txBody>
          <a:bodyPr/>
          <a:lstStyle>
            <a:lvl1pPr>
              <a:buClr>
                <a:srgbClr val="F68638"/>
              </a:buClr>
              <a:defRPr>
                <a:latin typeface="Vag Rounded Standard Thin"/>
              </a:defRPr>
            </a:lvl1pPr>
            <a:lvl2pPr>
              <a:buClr>
                <a:srgbClr val="F68638"/>
              </a:buClr>
              <a:defRPr>
                <a:latin typeface="Vag Rounded Standard Thin"/>
              </a:defRPr>
            </a:lvl2pPr>
            <a:lvl3pPr>
              <a:buClr>
                <a:srgbClr val="F68638"/>
              </a:buClr>
              <a:defRPr>
                <a:latin typeface="Vag Rounded Standard Thin"/>
              </a:defRPr>
            </a:lvl3pPr>
            <a:lvl4pPr>
              <a:buClr>
                <a:srgbClr val="F68638"/>
              </a:buClr>
              <a:defRPr>
                <a:latin typeface="Vag Rounded Standard Thin"/>
              </a:defRPr>
            </a:lvl4pPr>
            <a:lvl5pPr>
              <a:buClr>
                <a:srgbClr val="F68638"/>
              </a:buClr>
              <a:defRPr>
                <a:latin typeface="Vag Rounded Standard Thi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E05C9EF-9961-4A58-9421-B0407B8144E9}" type="datetime1">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5A810-C54F-4793-A00E-9B68FC1B8715}" type="slidenum">
              <a:rPr lang="en-US" smtClean="0"/>
              <a:t>‹#›</a:t>
            </a:fld>
            <a:endParaRPr lang="en-US"/>
          </a:p>
        </p:txBody>
      </p:sp>
      <p:sp>
        <p:nvSpPr>
          <p:cNvPr id="12" name="Rectangle 11"/>
          <p:cNvSpPr/>
          <p:nvPr userDrawn="1"/>
        </p:nvSpPr>
        <p:spPr>
          <a:xfrm>
            <a:off x="0" y="6432885"/>
            <a:ext cx="12192000" cy="4251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9" name="Rounded Rectangle 8"/>
          <p:cNvSpPr/>
          <p:nvPr userDrawn="1"/>
        </p:nvSpPr>
        <p:spPr>
          <a:xfrm>
            <a:off x="0" y="-7244"/>
            <a:ext cx="12314168" cy="90687"/>
          </a:xfrm>
          <a:prstGeom prst="roundRect">
            <a:avLst/>
          </a:prstGeom>
          <a:solidFill>
            <a:srgbClr val="F68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6838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3817938" y="1042293"/>
            <a:ext cx="8029636" cy="542366"/>
          </a:xfrm>
        </p:spPr>
        <p:txBody>
          <a:bodyPr/>
          <a:lstStyle>
            <a:lvl1pPr marL="0" indent="0">
              <a:buNone/>
              <a:defRPr b="1">
                <a:latin typeface="Vag Rounded Standard Thin"/>
              </a:defRPr>
            </a:lvl1pPr>
          </a:lstStyle>
          <a:p>
            <a:pPr lvl="0"/>
            <a:r>
              <a:rPr lang="en-US" dirty="0" smtClean="0"/>
              <a:t>Click to edit Master text styles</a:t>
            </a:r>
          </a:p>
        </p:txBody>
      </p:sp>
      <p:sp>
        <p:nvSpPr>
          <p:cNvPr id="2" name="Title 1"/>
          <p:cNvSpPr>
            <a:spLocks noGrp="1"/>
          </p:cNvSpPr>
          <p:nvPr>
            <p:ph type="title"/>
          </p:nvPr>
        </p:nvSpPr>
        <p:spPr>
          <a:xfrm>
            <a:off x="2142644" y="140593"/>
            <a:ext cx="8028880" cy="545207"/>
          </a:xfrm>
          <a:effectLst>
            <a:outerShdw blurRad="50800" dist="25400" dir="2700000" algn="tl" rotWithShape="0">
              <a:prstClr val="black">
                <a:alpha val="42000"/>
              </a:prstClr>
            </a:outerShdw>
          </a:effectLst>
        </p:spPr>
        <p:txBody>
          <a:bodyPr/>
          <a:lstStyle>
            <a:lvl1pPr>
              <a:defRPr>
                <a:solidFill>
                  <a:srgbClr val="F68638"/>
                </a:solidFill>
                <a:latin typeface="Vag Rounded Standard Thin"/>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818694" y="1721185"/>
            <a:ext cx="8028880" cy="1684339"/>
          </a:xfrm>
        </p:spPr>
        <p:txBody>
          <a:bodyPr/>
          <a:lstStyle>
            <a:lvl1pPr marL="0" indent="0">
              <a:buClr>
                <a:srgbClr val="F68638"/>
              </a:buClr>
              <a:buFont typeface="Arial" panose="020B0604020202020204" pitchFamily="34" charset="0"/>
              <a:buNone/>
              <a:defRPr>
                <a:latin typeface="Vag Rounded Standard Thin"/>
              </a:defRPr>
            </a:lvl1pPr>
            <a:lvl2pPr marL="914400" indent="-457200">
              <a:buClr>
                <a:srgbClr val="F68638"/>
              </a:buClr>
              <a:buFont typeface="+mj-lt"/>
              <a:buAutoNum type="arabicPeriod"/>
              <a:defRPr>
                <a:latin typeface="Vag Rounded Standard Thin"/>
              </a:defRPr>
            </a:lvl2pPr>
            <a:lvl3pPr>
              <a:buClr>
                <a:srgbClr val="F68638"/>
              </a:buClr>
              <a:defRPr>
                <a:latin typeface="Vag Rounded Standard Thin"/>
              </a:defRPr>
            </a:lvl3pPr>
            <a:lvl4pPr>
              <a:buClr>
                <a:srgbClr val="F68638"/>
              </a:buClr>
              <a:defRPr>
                <a:latin typeface="Vag Rounded Standard Thin"/>
              </a:defRPr>
            </a:lvl4pPr>
            <a:lvl5pPr>
              <a:buClr>
                <a:srgbClr val="F68638"/>
              </a:buClr>
              <a:defRPr>
                <a:latin typeface="Vag Rounded Standard Thin"/>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D267AA2-10AC-4382-8D48-F134E9557727}" type="datetime1">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5A810-C54F-4793-A00E-9B68FC1B8715}" type="slidenum">
              <a:rPr lang="en-US" smtClean="0"/>
              <a:t>‹#›</a:t>
            </a:fld>
            <a:endParaRPr lang="en-US"/>
          </a:p>
        </p:txBody>
      </p:sp>
      <p:sp>
        <p:nvSpPr>
          <p:cNvPr id="12" name="Rectangle 11"/>
          <p:cNvSpPr/>
          <p:nvPr userDrawn="1"/>
        </p:nvSpPr>
        <p:spPr>
          <a:xfrm>
            <a:off x="0" y="6432885"/>
            <a:ext cx="12192000" cy="4251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9" name="Rounded Rectangle 8"/>
          <p:cNvSpPr/>
          <p:nvPr userDrawn="1"/>
        </p:nvSpPr>
        <p:spPr>
          <a:xfrm>
            <a:off x="0" y="-7244"/>
            <a:ext cx="12314168" cy="90687"/>
          </a:xfrm>
          <a:prstGeom prst="roundRect">
            <a:avLst/>
          </a:prstGeom>
          <a:solidFill>
            <a:srgbClr val="F68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95632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B6D76C-CCAC-42FE-BBE0-2DCCF919736E}" type="datetime1">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F5A810-C54F-4793-A00E-9B68FC1B8715}" type="slidenum">
              <a:rPr lang="en-US" smtClean="0"/>
              <a:t>‹#›</a:t>
            </a:fld>
            <a:endParaRPr lang="en-US"/>
          </a:p>
        </p:txBody>
      </p:sp>
    </p:spTree>
    <p:extLst>
      <p:ext uri="{BB962C8B-B14F-4D97-AF65-F5344CB8AC3E}">
        <p14:creationId xmlns:p14="http://schemas.microsoft.com/office/powerpoint/2010/main" val="29783535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2DB2D-424C-468A-9E6A-D548B4E02590}" type="datetime1">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5A810-C54F-4793-A00E-9B68FC1B8715}" type="slidenum">
              <a:rPr lang="en-US" smtClean="0"/>
              <a:t>‹#›</a:t>
            </a:fld>
            <a:endParaRPr lang="en-US"/>
          </a:p>
        </p:txBody>
      </p:sp>
    </p:spTree>
    <p:extLst>
      <p:ext uri="{BB962C8B-B14F-4D97-AF65-F5344CB8AC3E}">
        <p14:creationId xmlns:p14="http://schemas.microsoft.com/office/powerpoint/2010/main" val="2878695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FCAAE9-258C-414D-B86E-BF07BEB98E4E}" type="datetime1">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5A810-C54F-4793-A00E-9B68FC1B8715}" type="slidenum">
              <a:rPr lang="en-US" smtClean="0"/>
              <a:t>‹#›</a:t>
            </a:fld>
            <a:endParaRPr lang="en-US"/>
          </a:p>
        </p:txBody>
      </p:sp>
    </p:spTree>
    <p:extLst>
      <p:ext uri="{BB962C8B-B14F-4D97-AF65-F5344CB8AC3E}">
        <p14:creationId xmlns:p14="http://schemas.microsoft.com/office/powerpoint/2010/main" val="58469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916667-7AC3-47AC-8657-4CFDAB86C0D6}" type="datetime1">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F5A810-C54F-4793-A00E-9B68FC1B8715}" type="slidenum">
              <a:rPr lang="en-US" smtClean="0"/>
              <a:t>‹#›</a:t>
            </a:fld>
            <a:endParaRPr lang="en-US"/>
          </a:p>
        </p:txBody>
      </p:sp>
    </p:spTree>
    <p:extLst>
      <p:ext uri="{BB962C8B-B14F-4D97-AF65-F5344CB8AC3E}">
        <p14:creationId xmlns:p14="http://schemas.microsoft.com/office/powerpoint/2010/main" val="277424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5CCC07-7FE1-4A27-A214-98EFE9A0FC84}" type="datetime1">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F5A810-C54F-4793-A00E-9B68FC1B8715}" type="slidenum">
              <a:rPr lang="en-US" smtClean="0"/>
              <a:t>‹#›</a:t>
            </a:fld>
            <a:endParaRPr lang="en-US"/>
          </a:p>
        </p:txBody>
      </p:sp>
    </p:spTree>
    <p:extLst>
      <p:ext uri="{BB962C8B-B14F-4D97-AF65-F5344CB8AC3E}">
        <p14:creationId xmlns:p14="http://schemas.microsoft.com/office/powerpoint/2010/main" val="217434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B68D1-A938-4445-81B0-CC0C0A9A1F7B}" type="datetime1">
              <a:rPr lang="en-US" smtClean="0"/>
              <a:t>3/28/2017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5A810-C54F-4793-A00E-9B68FC1B8715}" type="slidenum">
              <a:rPr lang="en-US" smtClean="0"/>
              <a:t>‹#›</a:t>
            </a:fld>
            <a:endParaRPr lang="en-US"/>
          </a:p>
        </p:txBody>
      </p:sp>
    </p:spTree>
    <p:extLst>
      <p:ext uri="{BB962C8B-B14F-4D97-AF65-F5344CB8AC3E}">
        <p14:creationId xmlns:p14="http://schemas.microsoft.com/office/powerpoint/2010/main" val="4294392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dc.gov/healthyschools/" TargetMode="External"/><Relationship Id="rId7"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cdc.gov/cdc-inf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506"/>
            <a:ext cx="12257313" cy="5257800"/>
          </a:xfrm>
          <a:prstGeom prst="rect">
            <a:avLst/>
          </a:prstGeom>
          <a:solidFill>
            <a:srgbClr val="F68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Rectangle 1"/>
          <p:cNvSpPr/>
          <p:nvPr/>
        </p:nvSpPr>
        <p:spPr>
          <a:xfrm>
            <a:off x="0" y="121298"/>
            <a:ext cx="12257313" cy="2631233"/>
          </a:xfrm>
          <a:prstGeom prst="rect">
            <a:avLst/>
          </a:prstGeom>
          <a:solidFill>
            <a:srgbClr val="7FC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0611" t="13260" r="8941" b="6069"/>
          <a:stretch/>
        </p:blipFill>
        <p:spPr>
          <a:xfrm>
            <a:off x="3239544" y="235671"/>
            <a:ext cx="2734884" cy="2433735"/>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7449" t="25814" r="32563" b="7143"/>
          <a:stretch/>
        </p:blipFill>
        <p:spPr>
          <a:xfrm>
            <a:off x="272740" y="228600"/>
            <a:ext cx="2664836" cy="2385148"/>
          </a:xfrm>
          <a:prstGeom prst="rect">
            <a:avLst/>
          </a:prstGeom>
        </p:spPr>
      </p:pic>
      <p:sp>
        <p:nvSpPr>
          <p:cNvPr id="11" name="TextBox 10"/>
          <p:cNvSpPr txBox="1"/>
          <p:nvPr/>
        </p:nvSpPr>
        <p:spPr>
          <a:xfrm>
            <a:off x="268788" y="3057775"/>
            <a:ext cx="11654424" cy="1754326"/>
          </a:xfrm>
          <a:prstGeom prst="rect">
            <a:avLst/>
          </a:prstGeom>
          <a:noFill/>
        </p:spPr>
        <p:txBody>
          <a:bodyPr wrap="square" rtlCol="0">
            <a:spAutoFit/>
          </a:bodyPr>
          <a:lstStyle/>
          <a:p>
            <a:pPr algn="ctr"/>
            <a:endParaRPr lang="en-US" sz="1200" b="1" dirty="0" smtClean="0">
              <a:solidFill>
                <a:schemeClr val="bg2">
                  <a:lumMod val="25000"/>
                </a:schemeClr>
              </a:solidFill>
            </a:endParaRPr>
          </a:p>
          <a:p>
            <a:pPr algn="ctr"/>
            <a:r>
              <a:rPr lang="en-US" sz="4800" b="1" dirty="0" smtClean="0">
                <a:solidFill>
                  <a:schemeClr val="bg2">
                    <a:lumMod val="25000"/>
                  </a:schemeClr>
                </a:solidFill>
              </a:rPr>
              <a:t>Physical Activity During School: </a:t>
            </a:r>
          </a:p>
          <a:p>
            <a:pPr algn="ctr"/>
            <a:r>
              <a:rPr lang="en-US" sz="4800" b="1" dirty="0" smtClean="0">
                <a:solidFill>
                  <a:schemeClr val="bg2">
                    <a:lumMod val="25000"/>
                  </a:schemeClr>
                </a:solidFill>
              </a:rPr>
              <a:t>Providing Recess to All Students</a:t>
            </a:r>
            <a:endParaRPr lang="en-US" sz="4800" b="1" dirty="0">
              <a:solidFill>
                <a:schemeClr val="bg2">
                  <a:lumMod val="25000"/>
                </a:schemeClr>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994" y="5672892"/>
            <a:ext cx="2865368" cy="7864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3560" y="5672892"/>
            <a:ext cx="2523963" cy="853514"/>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33964" b="12676"/>
          <a:stretch/>
        </p:blipFill>
        <p:spPr>
          <a:xfrm>
            <a:off x="6223000" y="235671"/>
            <a:ext cx="2722184" cy="2400300"/>
          </a:xfrm>
          <a:prstGeom prst="rect">
            <a:avLst/>
          </a:prstGeom>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l="23548" t="11251" r="13774" b="5874"/>
          <a:stretch/>
        </p:blipFill>
        <p:spPr>
          <a:xfrm>
            <a:off x="9219035" y="234949"/>
            <a:ext cx="2708653" cy="2387601"/>
          </a:xfrm>
          <a:prstGeom prst="rect">
            <a:avLst/>
          </a:prstGeom>
        </p:spPr>
      </p:pic>
      <p:sp>
        <p:nvSpPr>
          <p:cNvPr id="5" name="Slide Number Placeholder 4"/>
          <p:cNvSpPr>
            <a:spLocks noGrp="1"/>
          </p:cNvSpPr>
          <p:nvPr>
            <p:ph type="sldNum" sz="quarter" idx="12"/>
          </p:nvPr>
        </p:nvSpPr>
        <p:spPr/>
        <p:txBody>
          <a:bodyPr/>
          <a:lstStyle/>
          <a:p>
            <a:fld id="{D2F5A810-C54F-4793-A00E-9B68FC1B8715}" type="slidenum">
              <a:rPr lang="en-US" smtClean="0"/>
              <a:t>1</a:t>
            </a:fld>
            <a:endParaRPr lang="en-US"/>
          </a:p>
        </p:txBody>
      </p:sp>
    </p:spTree>
    <p:extLst>
      <p:ext uri="{BB962C8B-B14F-4D97-AF65-F5344CB8AC3E}">
        <p14:creationId xmlns:p14="http://schemas.microsoft.com/office/powerpoint/2010/main" val="3155890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822" y="691070"/>
            <a:ext cx="8028880" cy="598887"/>
          </a:xfrm>
        </p:spPr>
        <p:txBody>
          <a:bodyPr>
            <a:noAutofit/>
          </a:bodyPr>
          <a:lstStyle/>
          <a:p>
            <a:r>
              <a:rPr lang="en-US" dirty="0"/>
              <a:t>Recess Policy on Punishment</a:t>
            </a:r>
          </a:p>
        </p:txBody>
      </p:sp>
      <p:sp>
        <p:nvSpPr>
          <p:cNvPr id="3" name="Content Placeholder 2"/>
          <p:cNvSpPr>
            <a:spLocks noGrp="1"/>
          </p:cNvSpPr>
          <p:nvPr>
            <p:ph idx="1"/>
          </p:nvPr>
        </p:nvSpPr>
        <p:spPr/>
        <p:txBody>
          <a:bodyPr/>
          <a:lstStyle/>
          <a:p>
            <a:r>
              <a:rPr lang="en-US" dirty="0"/>
              <a:t>54% of elementary schools prohibited or actively discouraged staff from excluding students from all or part of recess as punishment </a:t>
            </a:r>
            <a:r>
              <a:rPr lang="en-US" dirty="0" smtClean="0"/>
              <a:t>for:</a:t>
            </a:r>
            <a:endParaRPr lang="en-US" dirty="0"/>
          </a:p>
          <a:p>
            <a:pPr lvl="1"/>
            <a:r>
              <a:rPr lang="en-US" sz="2800" dirty="0"/>
              <a:t>Bad </a:t>
            </a:r>
            <a:r>
              <a:rPr lang="en-US" sz="2800" dirty="0" smtClean="0"/>
              <a:t>behavior. </a:t>
            </a:r>
            <a:endParaRPr lang="en-US" sz="2800" dirty="0"/>
          </a:p>
          <a:p>
            <a:pPr lvl="1"/>
            <a:r>
              <a:rPr lang="en-US" sz="2800" dirty="0"/>
              <a:t>Failure to complete class </a:t>
            </a:r>
            <a:r>
              <a:rPr lang="en-US" sz="2800" dirty="0" smtClean="0"/>
              <a:t>work.</a:t>
            </a:r>
            <a:endParaRPr lang="en-US" sz="2800" dirty="0"/>
          </a:p>
          <a:p>
            <a:pPr marL="0" indent="0">
              <a:buNone/>
            </a:pPr>
            <a:endParaRPr lang="en-US"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584" y="31210"/>
            <a:ext cx="3771876" cy="4827035"/>
          </a:xfrm>
          <a:prstGeom prst="rect">
            <a:avLst/>
          </a:prstGeom>
          <a:ln w="28575">
            <a:solidFill>
              <a:srgbClr val="F68638"/>
            </a:solidFill>
          </a:ln>
        </p:spPr>
      </p:pic>
      <p:sp>
        <p:nvSpPr>
          <p:cNvPr id="10" name="TextBox 9"/>
          <p:cNvSpPr txBox="1"/>
          <p:nvPr/>
        </p:nvSpPr>
        <p:spPr>
          <a:xfrm>
            <a:off x="31584" y="6427113"/>
            <a:ext cx="9493903" cy="430887"/>
          </a:xfrm>
          <a:prstGeom prst="rect">
            <a:avLst/>
          </a:prstGeom>
          <a:noFill/>
        </p:spPr>
        <p:txBody>
          <a:bodyPr wrap="square" rtlCol="0">
            <a:spAutoFit/>
          </a:bodyPr>
          <a:lstStyle/>
          <a:p>
            <a:r>
              <a:rPr lang="en-US" sz="1000" dirty="0">
                <a:latin typeface="Franklin Gothic Book" panose="020B0503020102020204" pitchFamily="34" charset="0"/>
              </a:rPr>
              <a:t>Source: CDC. Results from the School </a:t>
            </a:r>
            <a:r>
              <a:rPr lang="en-US" sz="1000" dirty="0" smtClean="0">
                <a:latin typeface="Franklin Gothic Book" panose="020B0503020102020204" pitchFamily="34" charset="0"/>
              </a:rPr>
              <a:t>Health Policies </a:t>
            </a:r>
            <a:r>
              <a:rPr lang="en-US" sz="1000" dirty="0">
                <a:latin typeface="Franklin Gothic Book" panose="020B0503020102020204" pitchFamily="34" charset="0"/>
              </a:rPr>
              <a:t>and Practices Study 2014. Atlanta, GA</a:t>
            </a:r>
            <a:r>
              <a:rPr lang="en-US" sz="1000" dirty="0" smtClean="0">
                <a:latin typeface="Franklin Gothic Book" panose="020B0503020102020204" pitchFamily="34" charset="0"/>
              </a:rPr>
              <a:t>.: </a:t>
            </a:r>
            <a:r>
              <a:rPr lang="en-US" sz="1000" dirty="0">
                <a:latin typeface="Franklin Gothic Book" panose="020B0503020102020204" pitchFamily="34" charset="0"/>
              </a:rPr>
              <a:t>U.S. Department of Health and Human Services; 2015.</a:t>
            </a:r>
          </a:p>
          <a:p>
            <a:r>
              <a:rPr lang="en-US" sz="1200" dirty="0"/>
              <a:t> </a:t>
            </a:r>
            <a:r>
              <a:rPr lang="en-US" sz="1200" dirty="0" smtClean="0"/>
              <a:t>`</a:t>
            </a:r>
            <a:endParaRPr lang="en-US" sz="1200" dirty="0"/>
          </a:p>
        </p:txBody>
      </p:sp>
      <p:sp>
        <p:nvSpPr>
          <p:cNvPr id="4" name="Slide Number Placeholder 3"/>
          <p:cNvSpPr>
            <a:spLocks noGrp="1"/>
          </p:cNvSpPr>
          <p:nvPr>
            <p:ph type="sldNum" sz="quarter" idx="12"/>
          </p:nvPr>
        </p:nvSpPr>
        <p:spPr/>
        <p:txBody>
          <a:bodyPr/>
          <a:lstStyle/>
          <a:p>
            <a:fld id="{D2F5A810-C54F-4793-A00E-9B68FC1B8715}" type="slidenum">
              <a:rPr lang="en-US" smtClean="0"/>
              <a:t>10</a:t>
            </a:fld>
            <a:endParaRPr lang="en-US"/>
          </a:p>
        </p:txBody>
      </p:sp>
    </p:spTree>
    <p:extLst>
      <p:ext uri="{BB962C8B-B14F-4D97-AF65-F5344CB8AC3E}">
        <p14:creationId xmlns:p14="http://schemas.microsoft.com/office/powerpoint/2010/main" val="1985418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69" y="-74593"/>
            <a:ext cx="10345425" cy="1325563"/>
          </a:xfrm>
        </p:spPr>
        <p:txBody>
          <a:bodyPr/>
          <a:lstStyle/>
          <a:p>
            <a:r>
              <a:rPr lang="en-US" dirty="0"/>
              <a:t>Students Can’t Go Outside </a:t>
            </a:r>
            <a:r>
              <a:rPr lang="en-US" dirty="0" smtClean="0"/>
              <a:t>for Recess </a:t>
            </a:r>
            <a:endParaRPr lang="en-US" dirty="0"/>
          </a:p>
        </p:txBody>
      </p:sp>
      <p:sp>
        <p:nvSpPr>
          <p:cNvPr id="3" name="Content Placeholder 2"/>
          <p:cNvSpPr>
            <a:spLocks noGrp="1"/>
          </p:cNvSpPr>
          <p:nvPr>
            <p:ph idx="1"/>
          </p:nvPr>
        </p:nvSpPr>
        <p:spPr>
          <a:xfrm>
            <a:off x="265869" y="1310051"/>
            <a:ext cx="11781489" cy="963148"/>
          </a:xfrm>
        </p:spPr>
        <p:txBody>
          <a:bodyPr>
            <a:normAutofit lnSpcReduction="10000"/>
          </a:bodyPr>
          <a:lstStyle/>
          <a:p>
            <a:r>
              <a:rPr lang="en-US" dirty="0"/>
              <a:t>100% of elementary schools hold recess outdoors, weather </a:t>
            </a:r>
            <a:r>
              <a:rPr lang="en-US" dirty="0" smtClean="0"/>
              <a:t>permitting.</a:t>
            </a:r>
            <a:endParaRPr lang="en-US" dirty="0"/>
          </a:p>
          <a:p>
            <a:r>
              <a:rPr lang="en-US" dirty="0"/>
              <a:t>But when schools can’t let students </a:t>
            </a:r>
            <a:r>
              <a:rPr lang="en-US" dirty="0" smtClean="0"/>
              <a:t>go outside:</a:t>
            </a:r>
            <a:endParaRPr lang="en-US" dirty="0"/>
          </a:p>
        </p:txBody>
      </p:sp>
      <p:sp>
        <p:nvSpPr>
          <p:cNvPr id="4" name="Oval 3"/>
          <p:cNvSpPr/>
          <p:nvPr/>
        </p:nvSpPr>
        <p:spPr>
          <a:xfrm>
            <a:off x="3439806" y="2990896"/>
            <a:ext cx="2691435" cy="265903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Franklin Gothic Book" panose="020B0503020102020204" pitchFamily="34" charset="0"/>
              </a:rPr>
              <a:t>30%</a:t>
            </a:r>
            <a:r>
              <a:rPr lang="en-US" dirty="0">
                <a:solidFill>
                  <a:schemeClr val="tx1"/>
                </a:solidFill>
                <a:latin typeface="Franklin Gothic Book" panose="020B0503020102020204" pitchFamily="34" charset="0"/>
              </a:rPr>
              <a:t> have students participate in </a:t>
            </a:r>
            <a:r>
              <a:rPr lang="en-US" dirty="0" smtClean="0">
                <a:solidFill>
                  <a:schemeClr val="tx1"/>
                </a:solidFill>
                <a:latin typeface="Franklin Gothic Book" panose="020B0503020102020204" pitchFamily="34" charset="0"/>
              </a:rPr>
              <a:t>physical activity  </a:t>
            </a:r>
            <a:r>
              <a:rPr lang="en-US" dirty="0">
                <a:solidFill>
                  <a:schemeClr val="tx1"/>
                </a:solidFill>
                <a:latin typeface="Franklin Gothic Book" panose="020B0503020102020204" pitchFamily="34" charset="0"/>
              </a:rPr>
              <a:t>in the gym, multi-purpose room, or cafeteria </a:t>
            </a:r>
          </a:p>
        </p:txBody>
      </p:sp>
      <p:sp>
        <p:nvSpPr>
          <p:cNvPr id="5" name="Oval 4"/>
          <p:cNvSpPr/>
          <p:nvPr/>
        </p:nvSpPr>
        <p:spPr>
          <a:xfrm>
            <a:off x="6341110" y="2516699"/>
            <a:ext cx="2667374" cy="2611570"/>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Franklin Gothic Book" panose="020B0503020102020204" pitchFamily="34" charset="0"/>
              </a:rPr>
              <a:t>18%</a:t>
            </a:r>
            <a:r>
              <a:rPr lang="en-US" dirty="0">
                <a:solidFill>
                  <a:schemeClr val="tx1"/>
                </a:solidFill>
                <a:latin typeface="Franklin Gothic Book" panose="020B0503020102020204" pitchFamily="34" charset="0"/>
              </a:rPr>
              <a:t> have students participate in </a:t>
            </a:r>
            <a:r>
              <a:rPr lang="en-US" dirty="0" smtClean="0">
                <a:solidFill>
                  <a:schemeClr val="tx1"/>
                </a:solidFill>
                <a:latin typeface="Franklin Gothic Book" panose="020B0503020102020204" pitchFamily="34" charset="0"/>
              </a:rPr>
              <a:t>physical activity </a:t>
            </a:r>
            <a:r>
              <a:rPr lang="en-US" dirty="0">
                <a:solidFill>
                  <a:schemeClr val="tx1"/>
                </a:solidFill>
                <a:latin typeface="Franklin Gothic Book" panose="020B0503020102020204" pitchFamily="34" charset="0"/>
              </a:rPr>
              <a:t>in regular classrooms</a:t>
            </a:r>
          </a:p>
        </p:txBody>
      </p:sp>
      <p:sp>
        <p:nvSpPr>
          <p:cNvPr id="7" name="Oval 6"/>
          <p:cNvSpPr/>
          <p:nvPr/>
        </p:nvSpPr>
        <p:spPr>
          <a:xfrm>
            <a:off x="460492" y="2494042"/>
            <a:ext cx="2769445" cy="2605298"/>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Franklin Gothic Book" panose="020B0503020102020204" pitchFamily="34" charset="0"/>
              </a:rPr>
              <a:t>40%</a:t>
            </a:r>
            <a:r>
              <a:rPr lang="en-US" dirty="0">
                <a:solidFill>
                  <a:schemeClr val="tx1"/>
                </a:solidFill>
                <a:latin typeface="Franklin Gothic Book" panose="020B0503020102020204" pitchFamily="34" charset="0"/>
              </a:rPr>
              <a:t> have students engage in other sedentary </a:t>
            </a:r>
            <a:r>
              <a:rPr lang="en-US" dirty="0" smtClean="0">
                <a:solidFill>
                  <a:schemeClr val="tx1"/>
                </a:solidFill>
                <a:latin typeface="Franklin Gothic Book" panose="020B0503020102020204" pitchFamily="34" charset="0"/>
              </a:rPr>
              <a:t>activities, </a:t>
            </a:r>
            <a:r>
              <a:rPr lang="en-US" dirty="0">
                <a:solidFill>
                  <a:schemeClr val="tx1"/>
                </a:solidFill>
                <a:latin typeface="Franklin Gothic Book" panose="020B0503020102020204" pitchFamily="34" charset="0"/>
              </a:rPr>
              <a:t>such as board games</a:t>
            </a:r>
          </a:p>
        </p:txBody>
      </p:sp>
      <p:sp>
        <p:nvSpPr>
          <p:cNvPr id="6" name="Oval 5"/>
          <p:cNvSpPr/>
          <p:nvPr/>
        </p:nvSpPr>
        <p:spPr>
          <a:xfrm>
            <a:off x="9242416" y="2995162"/>
            <a:ext cx="2641504" cy="2654768"/>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Franklin Gothic Book" panose="020B0503020102020204" pitchFamily="34" charset="0"/>
              </a:rPr>
              <a:t>6%</a:t>
            </a:r>
            <a:r>
              <a:rPr lang="en-US" dirty="0">
                <a:solidFill>
                  <a:schemeClr val="tx1"/>
                </a:solidFill>
                <a:latin typeface="Franklin Gothic Book" panose="020B0503020102020204" pitchFamily="34" charset="0"/>
              </a:rPr>
              <a:t> have students watch a </a:t>
            </a:r>
            <a:r>
              <a:rPr lang="en-US" dirty="0" smtClean="0">
                <a:solidFill>
                  <a:schemeClr val="tx1"/>
                </a:solidFill>
                <a:latin typeface="Franklin Gothic Book" panose="020B0503020102020204" pitchFamily="34" charset="0"/>
              </a:rPr>
              <a:t>DVD or video</a:t>
            </a:r>
            <a:endParaRPr lang="en-US" dirty="0">
              <a:solidFill>
                <a:schemeClr val="tx1"/>
              </a:solidFill>
              <a:latin typeface="Franklin Gothic Book" panose="020B0503020102020204" pitchFamily="34" charset="0"/>
            </a:endParaRPr>
          </a:p>
        </p:txBody>
      </p:sp>
      <p:sp>
        <p:nvSpPr>
          <p:cNvPr id="17" name="Rectangle 16"/>
          <p:cNvSpPr/>
          <p:nvPr/>
        </p:nvSpPr>
        <p:spPr>
          <a:xfrm>
            <a:off x="101957" y="5897696"/>
            <a:ext cx="11570598" cy="461665"/>
          </a:xfrm>
          <a:prstGeom prst="rect">
            <a:avLst/>
          </a:prstGeom>
        </p:spPr>
        <p:txBody>
          <a:bodyPr wrap="square">
            <a:spAutoFit/>
          </a:bodyPr>
          <a:lstStyle/>
          <a:p>
            <a:r>
              <a:rPr lang="en-US" sz="1200" dirty="0">
                <a:latin typeface="Franklin Gothic Book" panose="020B0503020102020204" pitchFamily="34" charset="0"/>
              </a:rPr>
              <a:t>Note: Percent in bubbles reflect </a:t>
            </a:r>
            <a:r>
              <a:rPr lang="en-US" sz="1200" dirty="0" smtClean="0">
                <a:latin typeface="Franklin Gothic Book" panose="020B0503020102020204" pitchFamily="34" charset="0"/>
              </a:rPr>
              <a:t>the percentage </a:t>
            </a:r>
            <a:r>
              <a:rPr lang="en-US" sz="1200" dirty="0">
                <a:latin typeface="Franklin Gothic Book" panose="020B0503020102020204" pitchFamily="34" charset="0"/>
              </a:rPr>
              <a:t>of elementary schools.</a:t>
            </a:r>
          </a:p>
          <a:p>
            <a:r>
              <a:rPr lang="en-US" sz="1200" dirty="0">
                <a:latin typeface="Franklin Gothic Book" panose="020B0503020102020204" pitchFamily="34" charset="0"/>
              </a:rPr>
              <a:t>Source: CDC. Results from the School </a:t>
            </a:r>
            <a:r>
              <a:rPr lang="en-US" sz="1200" dirty="0" smtClean="0">
                <a:latin typeface="Franklin Gothic Book" panose="020B0503020102020204" pitchFamily="34" charset="0"/>
              </a:rPr>
              <a:t>Health Policies </a:t>
            </a:r>
            <a:r>
              <a:rPr lang="en-US" sz="1200" dirty="0">
                <a:latin typeface="Franklin Gothic Book" panose="020B0503020102020204" pitchFamily="34" charset="0"/>
              </a:rPr>
              <a:t>and Practices Study 2014. </a:t>
            </a:r>
            <a:r>
              <a:rPr lang="en-US" sz="1200" dirty="0" smtClean="0">
                <a:latin typeface="Franklin Gothic Book" panose="020B0503020102020204" pitchFamily="34" charset="0"/>
              </a:rPr>
              <a:t>Atlanta</a:t>
            </a:r>
            <a:r>
              <a:rPr lang="en-US" sz="1200" dirty="0">
                <a:latin typeface="Franklin Gothic Book" panose="020B0503020102020204" pitchFamily="34" charset="0"/>
              </a:rPr>
              <a:t>, GA: </a:t>
            </a:r>
            <a:r>
              <a:rPr lang="en-US" sz="1200" dirty="0" smtClean="0">
                <a:latin typeface="Franklin Gothic Book" panose="020B0503020102020204" pitchFamily="34" charset="0"/>
              </a:rPr>
              <a:t>US </a:t>
            </a:r>
            <a:r>
              <a:rPr lang="en-US" sz="1200" dirty="0">
                <a:latin typeface="Franklin Gothic Book" panose="020B0503020102020204" pitchFamily="34" charset="0"/>
              </a:rPr>
              <a:t>Department of Health and Human Services; 2015</a:t>
            </a:r>
            <a:r>
              <a:rPr lang="en-US" sz="1200" dirty="0" smtClean="0">
                <a:latin typeface="Franklin Gothic Book" panose="020B0503020102020204" pitchFamily="34" charset="0"/>
              </a:rPr>
              <a:t>.</a:t>
            </a:r>
            <a:endParaRPr lang="en-US" sz="1200" dirty="0">
              <a:latin typeface="Franklin Gothic Book" panose="020B0503020102020204" pitchFamily="34" charset="0"/>
            </a:endParaRPr>
          </a:p>
        </p:txBody>
      </p:sp>
      <p:sp>
        <p:nvSpPr>
          <p:cNvPr id="8" name="Slide Number Placeholder 7"/>
          <p:cNvSpPr>
            <a:spLocks noGrp="1"/>
          </p:cNvSpPr>
          <p:nvPr>
            <p:ph type="sldNum" sz="quarter" idx="12"/>
          </p:nvPr>
        </p:nvSpPr>
        <p:spPr>
          <a:xfrm>
            <a:off x="8827398" y="6079491"/>
            <a:ext cx="2743200" cy="365125"/>
          </a:xfrm>
        </p:spPr>
        <p:txBody>
          <a:bodyPr/>
          <a:lstStyle/>
          <a:p>
            <a:fld id="{D2F5A810-C54F-4793-A00E-9B68FC1B8715}" type="slidenum">
              <a:rPr lang="en-US" smtClean="0"/>
              <a:t>11</a:t>
            </a:fld>
            <a:endParaRPr lang="en-US" dirty="0"/>
          </a:p>
        </p:txBody>
      </p:sp>
    </p:spTree>
    <p:extLst>
      <p:ext uri="{BB962C8B-B14F-4D97-AF65-F5344CB8AC3E}">
        <p14:creationId xmlns:p14="http://schemas.microsoft.com/office/powerpoint/2010/main" val="3583020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10573" y="50278"/>
            <a:ext cx="8028880" cy="1325563"/>
          </a:xfrm>
          <a:prstGeom prst="rect">
            <a:avLst/>
          </a:prstGeom>
          <a:effectLst>
            <a:outerShdw blurRad="50800" dist="25400" dir="2700000" algn="tl" rotWithShape="0">
              <a:prstClr val="black">
                <a:alpha val="42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68638"/>
                </a:solidFill>
                <a:latin typeface="Vag Rounded Standard Thin"/>
                <a:ea typeface="+mj-ea"/>
                <a:cs typeface="+mj-cs"/>
              </a:defRPr>
            </a:lvl1pPr>
          </a:lstStyle>
          <a:p>
            <a:r>
              <a:rPr lang="en-US" smtClean="0"/>
              <a:t>Using Safety Checklist and Posting Rules</a:t>
            </a:r>
            <a:endParaRPr lang="en-US" dirty="0"/>
          </a:p>
        </p:txBody>
      </p:sp>
      <p:sp>
        <p:nvSpPr>
          <p:cNvPr id="5" name="Content Placeholder 2"/>
          <p:cNvSpPr txBox="1">
            <a:spLocks/>
          </p:cNvSpPr>
          <p:nvPr/>
        </p:nvSpPr>
        <p:spPr>
          <a:xfrm>
            <a:off x="3769657" y="1759405"/>
            <a:ext cx="7910713" cy="4308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68638"/>
              </a:buClr>
              <a:buFont typeface="Arial" panose="020B0604020202020204" pitchFamily="34" charset="0"/>
              <a:buChar char="•"/>
              <a:defRPr sz="2800" kern="1200">
                <a:solidFill>
                  <a:schemeClr val="tx1"/>
                </a:solidFill>
                <a:latin typeface="Vag Rounded Standard Thin"/>
                <a:ea typeface="+mn-ea"/>
                <a:cs typeface="+mn-cs"/>
              </a:defRPr>
            </a:lvl1pPr>
            <a:lvl2pPr marL="685800" indent="-228600" algn="l" defTabSz="914400" rtl="0" eaLnBrk="1" latinLnBrk="0" hangingPunct="1">
              <a:lnSpc>
                <a:spcPct val="90000"/>
              </a:lnSpc>
              <a:spcBef>
                <a:spcPts val="500"/>
              </a:spcBef>
              <a:buClr>
                <a:srgbClr val="F68638"/>
              </a:buClr>
              <a:buFont typeface="Arial" panose="020B0604020202020204" pitchFamily="34" charset="0"/>
              <a:buChar char="•"/>
              <a:defRPr sz="2400" kern="1200">
                <a:solidFill>
                  <a:schemeClr val="tx1"/>
                </a:solidFill>
                <a:latin typeface="Vag Rounded Standard Thin"/>
                <a:ea typeface="+mn-ea"/>
                <a:cs typeface="+mn-cs"/>
              </a:defRPr>
            </a:lvl2pPr>
            <a:lvl3pPr marL="1143000" indent="-228600" algn="l" defTabSz="914400" rtl="0" eaLnBrk="1" latinLnBrk="0" hangingPunct="1">
              <a:lnSpc>
                <a:spcPct val="90000"/>
              </a:lnSpc>
              <a:spcBef>
                <a:spcPts val="500"/>
              </a:spcBef>
              <a:buClr>
                <a:srgbClr val="F68638"/>
              </a:buClr>
              <a:buFont typeface="Arial" panose="020B0604020202020204" pitchFamily="34" charset="0"/>
              <a:buChar char="•"/>
              <a:defRPr sz="2000" kern="1200">
                <a:solidFill>
                  <a:schemeClr val="tx1"/>
                </a:solidFill>
                <a:latin typeface="Vag Rounded Standard Thin"/>
                <a:ea typeface="+mn-ea"/>
                <a:cs typeface="+mn-cs"/>
              </a:defRPr>
            </a:lvl3pPr>
            <a:lvl4pPr marL="1600200" indent="-228600" algn="l" defTabSz="914400" rtl="0" eaLnBrk="1" latinLnBrk="0" hangingPunct="1">
              <a:lnSpc>
                <a:spcPct val="90000"/>
              </a:lnSpc>
              <a:spcBef>
                <a:spcPts val="500"/>
              </a:spcBef>
              <a:buClr>
                <a:srgbClr val="F68638"/>
              </a:buClr>
              <a:buFont typeface="Arial" panose="020B0604020202020204" pitchFamily="34" charset="0"/>
              <a:buChar char="•"/>
              <a:defRPr sz="1800" kern="1200">
                <a:solidFill>
                  <a:schemeClr val="tx1"/>
                </a:solidFill>
                <a:latin typeface="Vag Rounded Standard Thin"/>
                <a:ea typeface="+mn-ea"/>
                <a:cs typeface="+mn-cs"/>
              </a:defRPr>
            </a:lvl4pPr>
            <a:lvl5pPr marL="2057400" indent="-228600" algn="l" defTabSz="914400" rtl="0" eaLnBrk="1" latinLnBrk="0" hangingPunct="1">
              <a:lnSpc>
                <a:spcPct val="90000"/>
              </a:lnSpc>
              <a:spcBef>
                <a:spcPts val="500"/>
              </a:spcBef>
              <a:buClr>
                <a:srgbClr val="F68638"/>
              </a:buClr>
              <a:buFont typeface="Arial" panose="020B0604020202020204" pitchFamily="34" charset="0"/>
              <a:buChar char="•"/>
              <a:defRPr sz="1800" kern="1200">
                <a:solidFill>
                  <a:schemeClr val="tx1"/>
                </a:solidFill>
                <a:latin typeface="Vag Rounded Standard Thi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97% of elementary schools have playground facilities and equipment.</a:t>
            </a:r>
          </a:p>
          <a:p>
            <a:r>
              <a:rPr lang="en-US" dirty="0" smtClean="0"/>
              <a:t>49% of elementary schools use the safety checklist and equipment guidelines published in the </a:t>
            </a:r>
            <a:r>
              <a:rPr lang="en-US" i="1" dirty="0" smtClean="0"/>
              <a:t>Public Playground </a:t>
            </a:r>
            <a:r>
              <a:rPr lang="en-US" i="1" dirty="0"/>
              <a:t>Safety </a:t>
            </a:r>
            <a:r>
              <a:rPr lang="en-US" i="1" dirty="0" smtClean="0"/>
              <a:t>Handbook</a:t>
            </a:r>
            <a:r>
              <a:rPr lang="en-US" dirty="0" smtClean="0"/>
              <a:t>.</a:t>
            </a:r>
          </a:p>
          <a:p>
            <a:r>
              <a:rPr lang="en-US" dirty="0" smtClean="0"/>
              <a:t>49% of elementary schools post rules for      the safe use of specific types of playground equipment.</a:t>
            </a:r>
          </a:p>
          <a:p>
            <a:pPr marL="0" indent="0">
              <a:buFont typeface="Arial" panose="020B0604020202020204" pitchFamily="34" charse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8" y="14748"/>
            <a:ext cx="3634128" cy="4735286"/>
          </a:xfrm>
          <a:prstGeom prst="rect">
            <a:avLst/>
          </a:prstGeom>
          <a:ln w="28575">
            <a:solidFill>
              <a:srgbClr val="F68638"/>
            </a:solidFill>
          </a:ln>
        </p:spPr>
      </p:pic>
      <p:sp>
        <p:nvSpPr>
          <p:cNvPr id="7" name="TextBox 6"/>
          <p:cNvSpPr txBox="1"/>
          <p:nvPr/>
        </p:nvSpPr>
        <p:spPr>
          <a:xfrm>
            <a:off x="14748" y="6427113"/>
            <a:ext cx="9278108" cy="430887"/>
          </a:xfrm>
          <a:prstGeom prst="rect">
            <a:avLst/>
          </a:prstGeom>
          <a:noFill/>
        </p:spPr>
        <p:txBody>
          <a:bodyPr wrap="square" rtlCol="0">
            <a:spAutoFit/>
          </a:bodyPr>
          <a:lstStyle/>
          <a:p>
            <a:r>
              <a:rPr lang="en-US" sz="1000" dirty="0">
                <a:latin typeface="Franklin Gothic Book" panose="020B0503020102020204" pitchFamily="34" charset="0"/>
              </a:rPr>
              <a:t>Source: CDC. Results from the School </a:t>
            </a:r>
            <a:r>
              <a:rPr lang="en-US" sz="1000" dirty="0" smtClean="0">
                <a:latin typeface="Franklin Gothic Book" panose="020B0503020102020204" pitchFamily="34" charset="0"/>
              </a:rPr>
              <a:t>Health Policies </a:t>
            </a:r>
            <a:r>
              <a:rPr lang="en-US" sz="1000" dirty="0">
                <a:latin typeface="Franklin Gothic Book" panose="020B0503020102020204" pitchFamily="34" charset="0"/>
              </a:rPr>
              <a:t>and Practices Study 2014. Atlanta, GA. Atlanta, GA: U.S. Department of Health and Human Services; 2015.</a:t>
            </a:r>
          </a:p>
          <a:p>
            <a:r>
              <a:rPr lang="en-US" sz="1200" dirty="0"/>
              <a:t> </a:t>
            </a:r>
          </a:p>
        </p:txBody>
      </p:sp>
      <p:sp>
        <p:nvSpPr>
          <p:cNvPr id="2" name="Slide Number Placeholder 1"/>
          <p:cNvSpPr>
            <a:spLocks noGrp="1"/>
          </p:cNvSpPr>
          <p:nvPr>
            <p:ph type="sldNum" sz="quarter" idx="12"/>
          </p:nvPr>
        </p:nvSpPr>
        <p:spPr/>
        <p:txBody>
          <a:bodyPr/>
          <a:lstStyle/>
          <a:p>
            <a:fld id="{D2F5A810-C54F-4793-A00E-9B68FC1B8715}" type="slidenum">
              <a:rPr lang="en-US" smtClean="0"/>
              <a:t>12</a:t>
            </a:fld>
            <a:endParaRPr lang="en-US"/>
          </a:p>
        </p:txBody>
      </p:sp>
    </p:spTree>
    <p:extLst>
      <p:ext uri="{BB962C8B-B14F-4D97-AF65-F5344CB8AC3E}">
        <p14:creationId xmlns:p14="http://schemas.microsoft.com/office/powerpoint/2010/main" val="1146758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45" y="88755"/>
            <a:ext cx="11597290" cy="1325563"/>
          </a:xfrm>
        </p:spPr>
        <p:txBody>
          <a:bodyPr/>
          <a:lstStyle/>
          <a:p>
            <a:r>
              <a:rPr lang="en-US" dirty="0" smtClean="0"/>
              <a:t>Physical Activity in Middle and </a:t>
            </a:r>
            <a:r>
              <a:rPr lang="en-US" dirty="0"/>
              <a:t>High Schools</a:t>
            </a:r>
          </a:p>
        </p:txBody>
      </p:sp>
      <p:graphicFrame>
        <p:nvGraphicFramePr>
          <p:cNvPr id="5" name="Table 4"/>
          <p:cNvGraphicFramePr>
            <a:graphicFrameLocks noGrp="1" noChangeAspect="1"/>
          </p:cNvGraphicFramePr>
          <p:nvPr>
            <p:extLst>
              <p:ext uri="{D42A27DB-BD31-4B8C-83A1-F6EECF244321}">
                <p14:modId xmlns:p14="http://schemas.microsoft.com/office/powerpoint/2010/main" val="1285812412"/>
              </p:ext>
            </p:extLst>
          </p:nvPr>
        </p:nvGraphicFramePr>
        <p:xfrm>
          <a:off x="356765" y="2230131"/>
          <a:ext cx="10987509" cy="3036461"/>
        </p:xfrm>
        <a:graphic>
          <a:graphicData uri="http://schemas.openxmlformats.org/drawingml/2006/table">
            <a:tbl>
              <a:tblPr firstRow="1" bandRow="1">
                <a:tableStyleId>{5C22544A-7EE6-4342-B048-85BDC9FD1C3A}</a:tableStyleId>
              </a:tblPr>
              <a:tblGrid>
                <a:gridCol w="6978393"/>
                <a:gridCol w="2004558"/>
                <a:gridCol w="2004558"/>
              </a:tblGrid>
              <a:tr h="1023203">
                <a:tc>
                  <a:txBody>
                    <a:bodyPr/>
                    <a:lstStyle/>
                    <a:p>
                      <a:r>
                        <a:rPr lang="en-US" sz="2200" b="1" i="0" u="none" strike="noStrike" kern="1200" baseline="0" dirty="0" smtClean="0">
                          <a:solidFill>
                            <a:schemeClr val="bg2">
                              <a:lumMod val="25000"/>
                            </a:schemeClr>
                          </a:solidFill>
                          <a:latin typeface="Franklin Gothic Book" panose="020B0503020102020204" pitchFamily="34" charset="0"/>
                          <a:ea typeface="+mn-ea"/>
                          <a:cs typeface="+mn-cs"/>
                        </a:rPr>
                        <a:t>Physical Activity Practice in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C9F0"/>
                    </a:solidFill>
                  </a:tcPr>
                </a:tc>
                <a:tc>
                  <a:txBody>
                    <a:bodyPr/>
                    <a:lstStyle/>
                    <a:p>
                      <a:pPr algn="ctr"/>
                      <a:r>
                        <a:rPr lang="en-US" sz="2200" dirty="0" smtClean="0">
                          <a:solidFill>
                            <a:schemeClr val="bg2">
                              <a:lumMod val="25000"/>
                            </a:schemeClr>
                          </a:solidFill>
                          <a:latin typeface="Franklin Gothic Book" panose="020B0503020102020204" pitchFamily="34" charset="0"/>
                        </a:rPr>
                        <a:t>Middle</a:t>
                      </a:r>
                      <a:r>
                        <a:rPr lang="en-US" sz="2200" baseline="0" dirty="0" smtClean="0">
                          <a:solidFill>
                            <a:schemeClr val="bg2">
                              <a:lumMod val="25000"/>
                            </a:schemeClr>
                          </a:solidFill>
                          <a:latin typeface="Franklin Gothic Book" panose="020B0503020102020204" pitchFamily="34" charset="0"/>
                        </a:rPr>
                        <a:t> Schools</a:t>
                      </a:r>
                      <a:endParaRPr lang="en-US" sz="2200" dirty="0">
                        <a:solidFill>
                          <a:schemeClr val="bg2">
                            <a:lumMod val="25000"/>
                          </a:schemeClr>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C9F0"/>
                    </a:solidFill>
                  </a:tcPr>
                </a:tc>
                <a:tc>
                  <a:txBody>
                    <a:bodyPr/>
                    <a:lstStyle/>
                    <a:p>
                      <a:pPr algn="ctr"/>
                      <a:r>
                        <a:rPr lang="en-US" sz="2200" dirty="0" smtClean="0">
                          <a:solidFill>
                            <a:schemeClr val="bg2">
                              <a:lumMod val="25000"/>
                            </a:schemeClr>
                          </a:solidFill>
                          <a:latin typeface="Franklin Gothic Book" panose="020B0503020102020204" pitchFamily="34" charset="0"/>
                        </a:rPr>
                        <a:t>High</a:t>
                      </a:r>
                      <a:r>
                        <a:rPr lang="en-US" sz="2200" baseline="0" dirty="0" smtClean="0">
                          <a:solidFill>
                            <a:schemeClr val="bg2">
                              <a:lumMod val="25000"/>
                            </a:schemeClr>
                          </a:solidFill>
                          <a:latin typeface="Franklin Gothic Book" panose="020B0503020102020204" pitchFamily="34" charset="0"/>
                        </a:rPr>
                        <a:t> Schools</a:t>
                      </a:r>
                      <a:endParaRPr lang="en-US" sz="2200" dirty="0">
                        <a:solidFill>
                          <a:schemeClr val="bg2">
                            <a:lumMod val="25000"/>
                          </a:schemeClr>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C9F0"/>
                    </a:solidFill>
                  </a:tcPr>
                </a:tc>
              </a:tr>
              <a:tr h="1006629">
                <a:tc>
                  <a:txBody>
                    <a:bodyPr/>
                    <a:lstStyle/>
                    <a:p>
                      <a:r>
                        <a:rPr lang="en-US" sz="2200" dirty="0" smtClean="0">
                          <a:latin typeface="Franklin Gothic Book" panose="020B0503020102020204" pitchFamily="34" charset="0"/>
                        </a:rPr>
                        <a:t>Have</a:t>
                      </a:r>
                      <a:r>
                        <a:rPr lang="en-US" sz="2200" baseline="0" dirty="0" smtClean="0">
                          <a:latin typeface="Franklin Gothic Book" panose="020B0503020102020204" pitchFamily="34" charset="0"/>
                        </a:rPr>
                        <a:t> s</a:t>
                      </a:r>
                      <a:r>
                        <a:rPr lang="en-US" sz="2200" dirty="0" smtClean="0">
                          <a:latin typeface="Franklin Gothic Book" panose="020B0503020102020204" pitchFamily="34" charset="0"/>
                        </a:rPr>
                        <a:t>tudents</a:t>
                      </a:r>
                      <a:r>
                        <a:rPr lang="en-US" sz="2200" baseline="0" dirty="0" smtClean="0">
                          <a:latin typeface="Franklin Gothic Book" panose="020B0503020102020204" pitchFamily="34" charset="0"/>
                        </a:rPr>
                        <a:t> participate in regular physical activity breaks during the school day</a:t>
                      </a:r>
                      <a:endParaRPr lang="en-US" sz="2200"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C9F0">
                        <a:alpha val="74902"/>
                      </a:srgbClr>
                    </a:solidFill>
                  </a:tcPr>
                </a:tc>
                <a:tc>
                  <a:txBody>
                    <a:bodyPr/>
                    <a:lstStyle/>
                    <a:p>
                      <a:pPr algn="ctr"/>
                      <a:r>
                        <a:rPr lang="en-US" sz="2200" dirty="0" smtClean="0">
                          <a:latin typeface="Franklin Gothic Book" panose="020B0503020102020204" pitchFamily="34" charset="0"/>
                        </a:rPr>
                        <a:t>64%</a:t>
                      </a:r>
                      <a:endParaRPr lang="en-US" sz="2200"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C9F0">
                        <a:alpha val="74902"/>
                      </a:srgbClr>
                    </a:solidFill>
                  </a:tcPr>
                </a:tc>
                <a:tc>
                  <a:txBody>
                    <a:bodyPr/>
                    <a:lstStyle/>
                    <a:p>
                      <a:pPr algn="ctr"/>
                      <a:r>
                        <a:rPr lang="en-US" sz="2200" dirty="0" smtClean="0">
                          <a:latin typeface="Franklin Gothic Book" panose="020B0503020102020204" pitchFamily="34" charset="0"/>
                        </a:rPr>
                        <a:t>27%</a:t>
                      </a:r>
                      <a:endParaRPr lang="en-US" sz="2200"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C9F0">
                        <a:alpha val="74902"/>
                      </a:srgbClr>
                    </a:solidFill>
                  </a:tcPr>
                </a:tc>
              </a:tr>
              <a:tr h="1006629">
                <a:tc>
                  <a:txBody>
                    <a:bodyPr/>
                    <a:lstStyle/>
                    <a:p>
                      <a:r>
                        <a:rPr lang="en-US" sz="2200" dirty="0" smtClean="0">
                          <a:latin typeface="Franklin Gothic Book" panose="020B0503020102020204" pitchFamily="34" charset="0"/>
                        </a:rPr>
                        <a:t>Have a specified time or event for schoolwide </a:t>
                      </a:r>
                    </a:p>
                    <a:p>
                      <a:r>
                        <a:rPr lang="en-US" sz="2200" dirty="0" smtClean="0">
                          <a:latin typeface="Franklin Gothic Book" panose="020B0503020102020204" pitchFamily="34" charset="0"/>
                        </a:rPr>
                        <a:t>physical activity</a:t>
                      </a:r>
                      <a:endParaRPr lang="en-US" sz="2200"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C9F0">
                        <a:alpha val="50196"/>
                      </a:srgbClr>
                    </a:solidFill>
                  </a:tcPr>
                </a:tc>
                <a:tc>
                  <a:txBody>
                    <a:bodyPr/>
                    <a:lstStyle/>
                    <a:p>
                      <a:pPr algn="ctr"/>
                      <a:r>
                        <a:rPr lang="en-US" sz="2200" dirty="0" smtClean="0">
                          <a:latin typeface="Franklin Gothic Book" panose="020B0503020102020204" pitchFamily="34" charset="0"/>
                        </a:rPr>
                        <a:t>34%</a:t>
                      </a:r>
                      <a:endParaRPr lang="en-US" sz="2200"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C9F0">
                        <a:alpha val="50196"/>
                      </a:srgbClr>
                    </a:solidFill>
                  </a:tcPr>
                </a:tc>
                <a:tc>
                  <a:txBody>
                    <a:bodyPr/>
                    <a:lstStyle/>
                    <a:p>
                      <a:pPr algn="ctr"/>
                      <a:r>
                        <a:rPr lang="en-US" sz="2200" dirty="0" smtClean="0">
                          <a:latin typeface="Franklin Gothic Book" panose="020B0503020102020204" pitchFamily="34" charset="0"/>
                        </a:rPr>
                        <a:t>14%</a:t>
                      </a:r>
                      <a:endParaRPr lang="en-US" sz="2200"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C9F0">
                        <a:alpha val="50196"/>
                      </a:srgbClr>
                    </a:solidFill>
                  </a:tcPr>
                </a:tc>
              </a:tr>
            </a:tbl>
          </a:graphicData>
        </a:graphic>
      </p:graphicFrame>
      <p:sp>
        <p:nvSpPr>
          <p:cNvPr id="6" name="TextBox 5"/>
          <p:cNvSpPr txBox="1"/>
          <p:nvPr/>
        </p:nvSpPr>
        <p:spPr>
          <a:xfrm>
            <a:off x="356765" y="6063962"/>
            <a:ext cx="12079837" cy="584775"/>
          </a:xfrm>
          <a:prstGeom prst="rect">
            <a:avLst/>
          </a:prstGeom>
          <a:noFill/>
        </p:spPr>
        <p:txBody>
          <a:bodyPr wrap="square" rtlCol="0">
            <a:spAutoFit/>
          </a:bodyPr>
          <a:lstStyle/>
          <a:p>
            <a:r>
              <a:rPr lang="en-US" sz="1000" dirty="0">
                <a:latin typeface="Franklin Gothic Book" panose="020B0503020102020204" pitchFamily="34" charset="0"/>
              </a:rPr>
              <a:t>*During the school day outside of physical education class.</a:t>
            </a:r>
          </a:p>
          <a:p>
            <a:r>
              <a:rPr lang="en-US" sz="1000" dirty="0">
                <a:latin typeface="Franklin Gothic Book" panose="020B0503020102020204" pitchFamily="34" charset="0"/>
              </a:rPr>
              <a:t>Source: CDC. Results from the School </a:t>
            </a:r>
            <a:r>
              <a:rPr lang="en-US" sz="1000" dirty="0" smtClean="0">
                <a:latin typeface="Franklin Gothic Book" panose="020B0503020102020204" pitchFamily="34" charset="0"/>
              </a:rPr>
              <a:t>Health Policies </a:t>
            </a:r>
            <a:r>
              <a:rPr lang="en-US" sz="1000" dirty="0">
                <a:latin typeface="Franklin Gothic Book" panose="020B0503020102020204" pitchFamily="34" charset="0"/>
              </a:rPr>
              <a:t>and Practices Study </a:t>
            </a:r>
            <a:r>
              <a:rPr lang="en-US" sz="1000" dirty="0" smtClean="0">
                <a:latin typeface="Franklin Gothic Book" panose="020B0503020102020204" pitchFamily="34" charset="0"/>
              </a:rPr>
              <a:t>2014. Atlanta</a:t>
            </a:r>
            <a:r>
              <a:rPr lang="en-US" sz="1000" dirty="0">
                <a:latin typeface="Franklin Gothic Book" panose="020B0503020102020204" pitchFamily="34" charset="0"/>
              </a:rPr>
              <a:t>, GA: U.S. Department of Health and Human Services; 2015.</a:t>
            </a:r>
          </a:p>
          <a:p>
            <a:r>
              <a:rPr lang="en-US" sz="1200" dirty="0"/>
              <a:t> </a:t>
            </a:r>
          </a:p>
        </p:txBody>
      </p:sp>
      <p:sp>
        <p:nvSpPr>
          <p:cNvPr id="3" name="Slide Number Placeholder 2"/>
          <p:cNvSpPr>
            <a:spLocks noGrp="1"/>
          </p:cNvSpPr>
          <p:nvPr>
            <p:ph type="sldNum" sz="quarter" idx="12"/>
          </p:nvPr>
        </p:nvSpPr>
        <p:spPr/>
        <p:txBody>
          <a:bodyPr/>
          <a:lstStyle/>
          <a:p>
            <a:fld id="{D2F5A810-C54F-4793-A00E-9B68FC1B8715}" type="slidenum">
              <a:rPr lang="en-US" smtClean="0"/>
              <a:t>13</a:t>
            </a:fld>
            <a:endParaRPr lang="en-US"/>
          </a:p>
        </p:txBody>
      </p:sp>
    </p:spTree>
    <p:extLst>
      <p:ext uri="{BB962C8B-B14F-4D97-AF65-F5344CB8AC3E}">
        <p14:creationId xmlns:p14="http://schemas.microsoft.com/office/powerpoint/2010/main" val="1972334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4331" y="143436"/>
            <a:ext cx="4772890" cy="6176681"/>
          </a:xfrm>
          <a:prstGeom prst="rect">
            <a:avLst/>
          </a:prstGeom>
          <a:ln w="19050">
            <a:solidFill>
              <a:schemeClr val="tx1"/>
            </a:solidFill>
          </a:ln>
        </p:spPr>
      </p:pic>
      <p:sp>
        <p:nvSpPr>
          <p:cNvPr id="2" name="Slide Number Placeholder 1"/>
          <p:cNvSpPr>
            <a:spLocks noGrp="1"/>
          </p:cNvSpPr>
          <p:nvPr>
            <p:ph type="sldNum" sz="quarter" idx="12"/>
          </p:nvPr>
        </p:nvSpPr>
        <p:spPr/>
        <p:txBody>
          <a:bodyPr/>
          <a:lstStyle/>
          <a:p>
            <a:fld id="{D2F5A810-C54F-4793-A00E-9B68FC1B8715}" type="slidenum">
              <a:rPr lang="en-US" smtClean="0"/>
              <a:t>14</a:t>
            </a:fld>
            <a:endParaRPr lang="en-US"/>
          </a:p>
        </p:txBody>
      </p:sp>
    </p:spTree>
    <p:extLst>
      <p:ext uri="{BB962C8B-B14F-4D97-AF65-F5344CB8AC3E}">
        <p14:creationId xmlns:p14="http://schemas.microsoft.com/office/powerpoint/2010/main" val="3306189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1657" t="11368" r="59580" b="5544"/>
          <a:stretch/>
        </p:blipFill>
        <p:spPr>
          <a:xfrm>
            <a:off x="2911418" y="849916"/>
            <a:ext cx="1585434" cy="5425133"/>
          </a:xfrm>
          <a:prstGeom prst="rect">
            <a:avLst/>
          </a:prstGeom>
        </p:spPr>
      </p:pic>
      <p:sp>
        <p:nvSpPr>
          <p:cNvPr id="2" name="Title 1"/>
          <p:cNvSpPr>
            <a:spLocks noGrp="1"/>
          </p:cNvSpPr>
          <p:nvPr>
            <p:ph type="title"/>
          </p:nvPr>
        </p:nvSpPr>
        <p:spPr/>
        <p:txBody>
          <a:bodyPr>
            <a:normAutofit fontScale="90000"/>
          </a:bodyPr>
          <a:lstStyle/>
          <a:p>
            <a:r>
              <a:rPr lang="en-US" dirty="0"/>
              <a:t>Strategies for Recess in </a:t>
            </a:r>
            <a:r>
              <a:rPr lang="en-US" dirty="0" smtClean="0"/>
              <a:t>Schools</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800" t="11563" r="78358" b="5488"/>
          <a:stretch/>
        </p:blipFill>
        <p:spPr>
          <a:xfrm>
            <a:off x="479509" y="849916"/>
            <a:ext cx="1592179" cy="5416057"/>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0589" t="11082" r="40573" b="5455"/>
          <a:stretch/>
        </p:blipFill>
        <p:spPr>
          <a:xfrm>
            <a:off x="5336582" y="849916"/>
            <a:ext cx="1591770" cy="5449618"/>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78227" t="10908" r="2543" b="5455"/>
          <a:stretch/>
        </p:blipFill>
        <p:spPr>
          <a:xfrm>
            <a:off x="10197089" y="828651"/>
            <a:ext cx="1624833" cy="5460979"/>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9378" t="11667" r="21700" b="5640"/>
          <a:stretch/>
        </p:blipFill>
        <p:spPr>
          <a:xfrm>
            <a:off x="7771969" y="872186"/>
            <a:ext cx="1598869" cy="5399342"/>
          </a:xfrm>
          <a:prstGeom prst="rect">
            <a:avLst/>
          </a:prstGeom>
        </p:spPr>
      </p:pic>
      <p:sp>
        <p:nvSpPr>
          <p:cNvPr id="4" name="Slide Number Placeholder 3"/>
          <p:cNvSpPr>
            <a:spLocks noGrp="1"/>
          </p:cNvSpPr>
          <p:nvPr>
            <p:ph type="sldNum" sz="quarter" idx="12"/>
          </p:nvPr>
        </p:nvSpPr>
        <p:spPr/>
        <p:txBody>
          <a:bodyPr/>
          <a:lstStyle/>
          <a:p>
            <a:fld id="{D2F5A810-C54F-4793-A00E-9B68FC1B8715}" type="slidenum">
              <a:rPr lang="en-US" smtClean="0"/>
              <a:t>15</a:t>
            </a:fld>
            <a:endParaRPr lang="en-US"/>
          </a:p>
        </p:txBody>
      </p:sp>
    </p:spTree>
    <p:extLst>
      <p:ext uri="{BB962C8B-B14F-4D97-AF65-F5344CB8AC3E}">
        <p14:creationId xmlns:p14="http://schemas.microsoft.com/office/powerpoint/2010/main" val="3200876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69" t="9530" r="76043" b="5324"/>
          <a:stretch/>
        </p:blipFill>
        <p:spPr>
          <a:xfrm>
            <a:off x="438237" y="549527"/>
            <a:ext cx="1978091" cy="5839246"/>
          </a:xfrm>
          <a:prstGeom prst="rect">
            <a:avLst/>
          </a:prstGeom>
        </p:spPr>
      </p:pic>
      <p:sp>
        <p:nvSpPr>
          <p:cNvPr id="2" name="Content Placeholder 1"/>
          <p:cNvSpPr>
            <a:spLocks noGrp="1"/>
          </p:cNvSpPr>
          <p:nvPr>
            <p:ph sz="quarter" idx="13"/>
          </p:nvPr>
        </p:nvSpPr>
        <p:spPr>
          <a:xfrm>
            <a:off x="2416328" y="974351"/>
            <a:ext cx="8029636" cy="542366"/>
          </a:xfrm>
        </p:spPr>
        <p:txBody>
          <a:bodyPr/>
          <a:lstStyle/>
          <a:p>
            <a:r>
              <a:rPr lang="en-US" dirty="0"/>
              <a:t>Category 1: Make Leadership Decisions </a:t>
            </a:r>
          </a:p>
        </p:txBody>
      </p:sp>
      <p:sp>
        <p:nvSpPr>
          <p:cNvPr id="3" name="Title 2"/>
          <p:cNvSpPr>
            <a:spLocks noGrp="1"/>
          </p:cNvSpPr>
          <p:nvPr>
            <p:ph type="title"/>
          </p:nvPr>
        </p:nvSpPr>
        <p:spPr/>
        <p:txBody>
          <a:bodyPr>
            <a:normAutofit fontScale="90000"/>
          </a:bodyPr>
          <a:lstStyle/>
          <a:p>
            <a:r>
              <a:rPr lang="en-US" dirty="0"/>
              <a:t>Strategies for Recess in Schools</a:t>
            </a:r>
          </a:p>
        </p:txBody>
      </p:sp>
      <p:sp>
        <p:nvSpPr>
          <p:cNvPr id="4" name="Content Placeholder 3"/>
          <p:cNvSpPr>
            <a:spLocks noGrp="1"/>
          </p:cNvSpPr>
          <p:nvPr>
            <p:ph idx="1"/>
          </p:nvPr>
        </p:nvSpPr>
        <p:spPr>
          <a:xfrm>
            <a:off x="2453051" y="1784811"/>
            <a:ext cx="8751894" cy="1684339"/>
          </a:xfrm>
        </p:spPr>
        <p:txBody>
          <a:bodyPr>
            <a:noAutofit/>
          </a:bodyPr>
          <a:lstStyle/>
          <a:p>
            <a:pPr marL="514350" indent="-514350">
              <a:buFont typeface="+mj-lt"/>
              <a:buAutoNum type="arabicPeriod"/>
            </a:pPr>
            <a:r>
              <a:rPr lang="en-US" sz="2600" dirty="0" smtClean="0"/>
              <a:t>Identify </a:t>
            </a:r>
            <a:r>
              <a:rPr lang="en-US" sz="2600" dirty="0"/>
              <a:t>and document recess </a:t>
            </a:r>
            <a:r>
              <a:rPr lang="en-US" sz="2600" dirty="0" smtClean="0"/>
              <a:t>policies.</a:t>
            </a:r>
          </a:p>
          <a:p>
            <a:pPr marL="514350" indent="-514350">
              <a:buFont typeface="+mj-lt"/>
              <a:buAutoNum type="arabicPeriod"/>
            </a:pPr>
            <a:r>
              <a:rPr lang="en-US" sz="2600" dirty="0"/>
              <a:t>Put documented recess policies into practice </a:t>
            </a:r>
            <a:r>
              <a:rPr lang="en-US" sz="2600" dirty="0" smtClean="0"/>
              <a:t>          and </a:t>
            </a:r>
            <a:r>
              <a:rPr lang="en-US" sz="2600" dirty="0"/>
              <a:t>revise as needed.</a:t>
            </a:r>
          </a:p>
          <a:p>
            <a:pPr marL="514350" indent="-514350">
              <a:buFont typeface="+mj-lt"/>
              <a:buAutoNum type="arabicPeriod"/>
            </a:pPr>
            <a:r>
              <a:rPr lang="en-US" sz="2600" dirty="0"/>
              <a:t>Develop a written recess plan.</a:t>
            </a:r>
          </a:p>
          <a:p>
            <a:pPr marL="514350" indent="-514350">
              <a:buFont typeface="+mj-lt"/>
              <a:buAutoNum type="arabicPeriod"/>
            </a:pPr>
            <a:r>
              <a:rPr lang="en-US" sz="2600" dirty="0"/>
              <a:t>Designate spaces for outdoor and indoor recess. </a:t>
            </a:r>
          </a:p>
          <a:p>
            <a:pPr marL="514350" indent="-514350">
              <a:buFont typeface="+mj-lt"/>
              <a:buAutoNum type="arabicPeriod"/>
            </a:pPr>
            <a:r>
              <a:rPr lang="en-US" sz="2600" dirty="0"/>
              <a:t>Establish weather guidelines to ensure student safety.</a:t>
            </a:r>
          </a:p>
          <a:p>
            <a:pPr marL="514350" indent="-514350">
              <a:buFont typeface="+mj-lt"/>
              <a:buAutoNum type="arabicPeriod"/>
            </a:pPr>
            <a:r>
              <a:rPr lang="en-US" sz="2600" dirty="0"/>
              <a:t>Train school staff and volunteers for recess.</a:t>
            </a:r>
          </a:p>
        </p:txBody>
      </p:sp>
      <p:sp>
        <p:nvSpPr>
          <p:cNvPr id="6" name="Slide Number Placeholder 5"/>
          <p:cNvSpPr>
            <a:spLocks noGrp="1"/>
          </p:cNvSpPr>
          <p:nvPr>
            <p:ph type="sldNum" sz="quarter" idx="12"/>
          </p:nvPr>
        </p:nvSpPr>
        <p:spPr/>
        <p:txBody>
          <a:bodyPr/>
          <a:lstStyle/>
          <a:p>
            <a:fld id="{D2F5A810-C54F-4793-A00E-9B68FC1B8715}" type="slidenum">
              <a:rPr lang="en-US" smtClean="0"/>
              <a:t>16</a:t>
            </a:fld>
            <a:endParaRPr lang="en-US"/>
          </a:p>
        </p:txBody>
      </p:sp>
    </p:spTree>
    <p:extLst>
      <p:ext uri="{BB962C8B-B14F-4D97-AF65-F5344CB8AC3E}">
        <p14:creationId xmlns:p14="http://schemas.microsoft.com/office/powerpoint/2010/main" val="833756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1657" t="11368" r="59580" b="5544"/>
          <a:stretch/>
        </p:blipFill>
        <p:spPr>
          <a:xfrm>
            <a:off x="550166" y="678332"/>
            <a:ext cx="1660930" cy="5683473"/>
          </a:xfrm>
          <a:prstGeom prst="rect">
            <a:avLst/>
          </a:prstGeom>
        </p:spPr>
      </p:pic>
      <p:sp>
        <p:nvSpPr>
          <p:cNvPr id="2" name="Content Placeholder 1"/>
          <p:cNvSpPr>
            <a:spLocks noGrp="1"/>
          </p:cNvSpPr>
          <p:nvPr>
            <p:ph sz="quarter" idx="13"/>
          </p:nvPr>
        </p:nvSpPr>
        <p:spPr>
          <a:xfrm>
            <a:off x="2393176" y="872175"/>
            <a:ext cx="8029636" cy="542366"/>
          </a:xfrm>
        </p:spPr>
        <p:txBody>
          <a:bodyPr>
            <a:noAutofit/>
          </a:bodyPr>
          <a:lstStyle/>
          <a:p>
            <a:r>
              <a:rPr lang="en-US" dirty="0"/>
              <a:t>Category 2: Communicate and Enforce Behavioral </a:t>
            </a:r>
            <a:r>
              <a:rPr lang="en-US" dirty="0" smtClean="0"/>
              <a:t>and </a:t>
            </a:r>
            <a:r>
              <a:rPr lang="en-US" dirty="0"/>
              <a:t>Safety Expectations</a:t>
            </a:r>
          </a:p>
        </p:txBody>
      </p:sp>
      <p:sp>
        <p:nvSpPr>
          <p:cNvPr id="3" name="Title 2"/>
          <p:cNvSpPr>
            <a:spLocks noGrp="1"/>
          </p:cNvSpPr>
          <p:nvPr>
            <p:ph type="title"/>
          </p:nvPr>
        </p:nvSpPr>
        <p:spPr/>
        <p:txBody>
          <a:bodyPr>
            <a:normAutofit fontScale="90000"/>
          </a:bodyPr>
          <a:lstStyle/>
          <a:p>
            <a:r>
              <a:rPr lang="en-US" dirty="0"/>
              <a:t>Strategies for Recess in Schools</a:t>
            </a:r>
          </a:p>
        </p:txBody>
      </p:sp>
      <p:sp>
        <p:nvSpPr>
          <p:cNvPr id="4" name="Content Placeholder 3"/>
          <p:cNvSpPr>
            <a:spLocks noGrp="1"/>
          </p:cNvSpPr>
          <p:nvPr>
            <p:ph idx="1"/>
          </p:nvPr>
        </p:nvSpPr>
        <p:spPr>
          <a:xfrm>
            <a:off x="2393932" y="2201106"/>
            <a:ext cx="8028880" cy="1684339"/>
          </a:xfrm>
        </p:spPr>
        <p:txBody>
          <a:bodyPr>
            <a:noAutofit/>
          </a:bodyPr>
          <a:lstStyle/>
          <a:p>
            <a:pPr marL="514350" indent="-514350">
              <a:buClr>
                <a:srgbClr val="CE3F54"/>
              </a:buClr>
              <a:buFont typeface="+mj-lt"/>
              <a:buAutoNum type="arabicPeriod" startAt="7"/>
            </a:pPr>
            <a:r>
              <a:rPr lang="en-US" sz="2700" dirty="0"/>
              <a:t>Establish and communicate behavior management strategies. </a:t>
            </a:r>
          </a:p>
          <a:p>
            <a:pPr marL="514350" indent="-514350">
              <a:buClr>
                <a:srgbClr val="CE3F54"/>
              </a:buClr>
              <a:buFont typeface="+mj-lt"/>
              <a:buAutoNum type="arabicPeriod" startAt="7"/>
            </a:pPr>
            <a:r>
              <a:rPr lang="en-US" sz="2700" dirty="0"/>
              <a:t>Teach conflict resolution skills. </a:t>
            </a:r>
          </a:p>
          <a:p>
            <a:pPr marL="514350" indent="-514350">
              <a:buClr>
                <a:srgbClr val="CE3F54"/>
              </a:buClr>
              <a:buFont typeface="+mj-lt"/>
              <a:buAutoNum type="arabicPeriod" startAt="7"/>
            </a:pPr>
            <a:r>
              <a:rPr lang="en-US" sz="2700" dirty="0"/>
              <a:t>Ensure that recess spaces and facilities meet recommended safety standards</a:t>
            </a:r>
            <a:r>
              <a:rPr lang="en-US" dirty="0"/>
              <a:t>.</a:t>
            </a:r>
          </a:p>
        </p:txBody>
      </p:sp>
      <p:sp>
        <p:nvSpPr>
          <p:cNvPr id="5" name="Slide Number Placeholder 4"/>
          <p:cNvSpPr>
            <a:spLocks noGrp="1"/>
          </p:cNvSpPr>
          <p:nvPr>
            <p:ph type="sldNum" sz="quarter" idx="12"/>
          </p:nvPr>
        </p:nvSpPr>
        <p:spPr/>
        <p:txBody>
          <a:bodyPr/>
          <a:lstStyle/>
          <a:p>
            <a:fld id="{D2F5A810-C54F-4793-A00E-9B68FC1B8715}" type="slidenum">
              <a:rPr lang="en-US" smtClean="0"/>
              <a:t>17</a:t>
            </a:fld>
            <a:endParaRPr lang="en-US"/>
          </a:p>
        </p:txBody>
      </p:sp>
    </p:spTree>
    <p:extLst>
      <p:ext uri="{BB962C8B-B14F-4D97-AF65-F5344CB8AC3E}">
        <p14:creationId xmlns:p14="http://schemas.microsoft.com/office/powerpoint/2010/main" val="2657719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589" t="11082" r="40573" b="5455"/>
          <a:stretch/>
        </p:blipFill>
        <p:spPr>
          <a:xfrm>
            <a:off x="543617" y="639670"/>
            <a:ext cx="1667570" cy="5709124"/>
          </a:xfrm>
          <a:prstGeom prst="rect">
            <a:avLst/>
          </a:prstGeom>
        </p:spPr>
      </p:pic>
      <p:sp>
        <p:nvSpPr>
          <p:cNvPr id="2" name="Content Placeholder 1"/>
          <p:cNvSpPr>
            <a:spLocks noGrp="1"/>
          </p:cNvSpPr>
          <p:nvPr>
            <p:ph sz="quarter" idx="13"/>
          </p:nvPr>
        </p:nvSpPr>
        <p:spPr>
          <a:xfrm>
            <a:off x="2456971" y="965497"/>
            <a:ext cx="8029636" cy="678892"/>
          </a:xfrm>
        </p:spPr>
        <p:txBody>
          <a:bodyPr>
            <a:noAutofit/>
          </a:bodyPr>
          <a:lstStyle/>
          <a:p>
            <a:r>
              <a:rPr lang="en-US" dirty="0"/>
              <a:t>Category 3: Create an Environment Supportive of Physical Activity During </a:t>
            </a:r>
            <a:r>
              <a:rPr lang="en-US" dirty="0" smtClean="0"/>
              <a:t>Recess</a:t>
            </a:r>
            <a:endParaRPr lang="en-US" dirty="0"/>
          </a:p>
        </p:txBody>
      </p:sp>
      <p:sp>
        <p:nvSpPr>
          <p:cNvPr id="3" name="Title 2"/>
          <p:cNvSpPr>
            <a:spLocks noGrp="1"/>
          </p:cNvSpPr>
          <p:nvPr>
            <p:ph type="title"/>
          </p:nvPr>
        </p:nvSpPr>
        <p:spPr/>
        <p:txBody>
          <a:bodyPr>
            <a:normAutofit fontScale="90000"/>
          </a:bodyPr>
          <a:lstStyle/>
          <a:p>
            <a:r>
              <a:rPr lang="en-US" dirty="0"/>
              <a:t>Strategies for Recess in Schools</a:t>
            </a:r>
          </a:p>
        </p:txBody>
      </p:sp>
      <p:sp>
        <p:nvSpPr>
          <p:cNvPr id="4" name="Content Placeholder 3"/>
          <p:cNvSpPr>
            <a:spLocks noGrp="1"/>
          </p:cNvSpPr>
          <p:nvPr>
            <p:ph idx="1"/>
          </p:nvPr>
        </p:nvSpPr>
        <p:spPr>
          <a:xfrm>
            <a:off x="2457727" y="2199611"/>
            <a:ext cx="8028880" cy="1684339"/>
          </a:xfrm>
        </p:spPr>
        <p:txBody>
          <a:bodyPr>
            <a:noAutofit/>
          </a:bodyPr>
          <a:lstStyle/>
          <a:p>
            <a:pPr marL="514350" indent="-514350">
              <a:buClr>
                <a:srgbClr val="5EA19B"/>
              </a:buClr>
              <a:buFont typeface="+mj-lt"/>
              <a:buAutoNum type="arabicPeriod" startAt="10"/>
            </a:pPr>
            <a:r>
              <a:rPr lang="en-US" sz="2700" dirty="0" smtClean="0"/>
              <a:t> Provide </a:t>
            </a:r>
            <a:r>
              <a:rPr lang="en-US" sz="2700" dirty="0"/>
              <a:t>adequate physical activity equipment. </a:t>
            </a:r>
          </a:p>
          <a:p>
            <a:pPr marL="625475" indent="-625475">
              <a:buClr>
                <a:srgbClr val="5EA19B"/>
              </a:buClr>
              <a:buFont typeface="+mj-lt"/>
              <a:buAutoNum type="arabicPeriod" startAt="10"/>
            </a:pPr>
            <a:r>
              <a:rPr lang="en-US" sz="2700" dirty="0" smtClean="0"/>
              <a:t>Add </a:t>
            </a:r>
            <a:r>
              <a:rPr lang="en-US" sz="2700" dirty="0"/>
              <a:t>markings to playground or physical </a:t>
            </a:r>
            <a:r>
              <a:rPr lang="en-US" sz="2700" dirty="0" smtClean="0"/>
              <a:t>    activity </a:t>
            </a:r>
            <a:r>
              <a:rPr lang="en-US" sz="2700" dirty="0"/>
              <a:t>areas. </a:t>
            </a:r>
          </a:p>
          <a:p>
            <a:pPr marL="514350" indent="-514350">
              <a:buClr>
                <a:srgbClr val="5EA19B"/>
              </a:buClr>
              <a:buFont typeface="+mj-lt"/>
              <a:buAutoNum type="arabicPeriod" startAt="10"/>
            </a:pPr>
            <a:r>
              <a:rPr lang="en-US" sz="2700" dirty="0" smtClean="0"/>
              <a:t> Create </a:t>
            </a:r>
            <a:r>
              <a:rPr lang="en-US" sz="2700" dirty="0"/>
              <a:t>physical activity </a:t>
            </a:r>
            <a:r>
              <a:rPr lang="en-US" sz="2700" dirty="0" smtClean="0"/>
              <a:t>zones. </a:t>
            </a:r>
            <a:endParaRPr lang="en-US" sz="2700" dirty="0"/>
          </a:p>
          <a:p>
            <a:pPr marL="514350" indent="-514350">
              <a:buClr>
                <a:srgbClr val="5EA19B"/>
              </a:buClr>
              <a:buFont typeface="+mj-lt"/>
              <a:buAutoNum type="arabicPeriod" startAt="10"/>
            </a:pPr>
            <a:r>
              <a:rPr lang="en-US" sz="2700" dirty="0" smtClean="0"/>
              <a:t> Provide </a:t>
            </a:r>
            <a:r>
              <a:rPr lang="en-US" sz="2700" dirty="0"/>
              <a:t>planned activities or activity cards. </a:t>
            </a:r>
          </a:p>
          <a:p>
            <a:pPr marL="514350" indent="-514350">
              <a:buClr>
                <a:srgbClr val="5EA19B"/>
              </a:buClr>
              <a:buFont typeface="+mj-lt"/>
              <a:buAutoNum type="arabicPeriod" startAt="10"/>
            </a:pPr>
            <a:r>
              <a:rPr lang="en-US" sz="2700" dirty="0" smtClean="0"/>
              <a:t> Provide </a:t>
            </a:r>
            <a:r>
              <a:rPr lang="en-US" sz="2700" dirty="0"/>
              <a:t>a combination of recess strategies.</a:t>
            </a:r>
          </a:p>
        </p:txBody>
      </p:sp>
      <p:sp>
        <p:nvSpPr>
          <p:cNvPr id="5" name="Slide Number Placeholder 4"/>
          <p:cNvSpPr>
            <a:spLocks noGrp="1"/>
          </p:cNvSpPr>
          <p:nvPr>
            <p:ph type="sldNum" sz="quarter" idx="12"/>
          </p:nvPr>
        </p:nvSpPr>
        <p:spPr/>
        <p:txBody>
          <a:bodyPr/>
          <a:lstStyle/>
          <a:p>
            <a:fld id="{D2F5A810-C54F-4793-A00E-9B68FC1B8715}" type="slidenum">
              <a:rPr lang="en-US" smtClean="0"/>
              <a:t>18</a:t>
            </a:fld>
            <a:endParaRPr lang="en-US"/>
          </a:p>
        </p:txBody>
      </p:sp>
    </p:spTree>
    <p:extLst>
      <p:ext uri="{BB962C8B-B14F-4D97-AF65-F5344CB8AC3E}">
        <p14:creationId xmlns:p14="http://schemas.microsoft.com/office/powerpoint/2010/main" val="2962264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9378" t="11667" r="21700" b="5640"/>
          <a:stretch/>
        </p:blipFill>
        <p:spPr>
          <a:xfrm>
            <a:off x="541686" y="697090"/>
            <a:ext cx="1679331" cy="5671038"/>
          </a:xfrm>
          <a:prstGeom prst="rect">
            <a:avLst/>
          </a:prstGeom>
        </p:spPr>
      </p:pic>
      <p:sp>
        <p:nvSpPr>
          <p:cNvPr id="2" name="Content Placeholder 1"/>
          <p:cNvSpPr>
            <a:spLocks noGrp="1"/>
          </p:cNvSpPr>
          <p:nvPr>
            <p:ph sz="quarter" idx="13"/>
          </p:nvPr>
        </p:nvSpPr>
        <p:spPr>
          <a:xfrm>
            <a:off x="2456971" y="995777"/>
            <a:ext cx="8029636" cy="542366"/>
          </a:xfrm>
        </p:spPr>
        <p:txBody>
          <a:bodyPr>
            <a:noAutofit/>
          </a:bodyPr>
          <a:lstStyle/>
          <a:p>
            <a:r>
              <a:rPr lang="en-US" dirty="0"/>
              <a:t>Category 4: Engage the School Community </a:t>
            </a:r>
            <a:r>
              <a:rPr lang="en-US" dirty="0" smtClean="0"/>
              <a:t> to </a:t>
            </a:r>
            <a:r>
              <a:rPr lang="en-US" dirty="0"/>
              <a:t>Support Recess</a:t>
            </a:r>
          </a:p>
        </p:txBody>
      </p:sp>
      <p:sp>
        <p:nvSpPr>
          <p:cNvPr id="3" name="Title 2"/>
          <p:cNvSpPr>
            <a:spLocks noGrp="1"/>
          </p:cNvSpPr>
          <p:nvPr>
            <p:ph type="title"/>
          </p:nvPr>
        </p:nvSpPr>
        <p:spPr/>
        <p:txBody>
          <a:bodyPr>
            <a:normAutofit fontScale="90000"/>
          </a:bodyPr>
          <a:lstStyle/>
          <a:p>
            <a:r>
              <a:rPr lang="en-US" dirty="0"/>
              <a:t>Strategies for Recess in Schools</a:t>
            </a:r>
          </a:p>
        </p:txBody>
      </p:sp>
      <p:sp>
        <p:nvSpPr>
          <p:cNvPr id="4" name="Content Placeholder 3"/>
          <p:cNvSpPr>
            <a:spLocks noGrp="1"/>
          </p:cNvSpPr>
          <p:nvPr>
            <p:ph idx="1"/>
          </p:nvPr>
        </p:nvSpPr>
        <p:spPr>
          <a:xfrm>
            <a:off x="2478993" y="2261206"/>
            <a:ext cx="8028880" cy="2542806"/>
          </a:xfrm>
        </p:spPr>
        <p:txBody>
          <a:bodyPr>
            <a:noAutofit/>
          </a:bodyPr>
          <a:lstStyle/>
          <a:p>
            <a:pPr marL="625475" indent="-625475">
              <a:buClr>
                <a:srgbClr val="6B4B73"/>
              </a:buClr>
              <a:buFont typeface="+mj-lt"/>
              <a:buAutoNum type="arabicPeriod" startAt="15"/>
            </a:pPr>
            <a:r>
              <a:rPr lang="en-US" sz="2700" dirty="0" smtClean="0"/>
              <a:t>Establish </a:t>
            </a:r>
            <a:r>
              <a:rPr lang="en-US" sz="2700" dirty="0"/>
              <a:t>roles and responsibilities for supervising and facilitating recess. </a:t>
            </a:r>
          </a:p>
          <a:p>
            <a:pPr marL="625475" indent="-625475">
              <a:buClr>
                <a:srgbClr val="6B4B73"/>
              </a:buClr>
              <a:buFont typeface="+mj-lt"/>
              <a:buAutoNum type="arabicPeriod" startAt="15"/>
            </a:pPr>
            <a:r>
              <a:rPr lang="en-US" sz="2700" dirty="0" smtClean="0"/>
              <a:t>Involve students in planning and leading recess. </a:t>
            </a:r>
            <a:endParaRPr lang="en-US" sz="2700" dirty="0"/>
          </a:p>
          <a:p>
            <a:pPr marL="625475" indent="-625475">
              <a:buClr>
                <a:srgbClr val="6B4B73"/>
              </a:buClr>
              <a:buFont typeface="+mj-lt"/>
              <a:buAutoNum type="arabicPeriod" startAt="15"/>
            </a:pPr>
            <a:r>
              <a:rPr lang="en-US" sz="2700" dirty="0" smtClean="0"/>
              <a:t>Mobilize </a:t>
            </a:r>
            <a:r>
              <a:rPr lang="en-US" sz="2700" dirty="0"/>
              <a:t>parents and others in the school community to support and sustain recess </a:t>
            </a:r>
            <a:r>
              <a:rPr lang="en-US" sz="2700" dirty="0" smtClean="0"/>
              <a:t>       at </a:t>
            </a:r>
            <a:r>
              <a:rPr lang="en-US" sz="2700" dirty="0"/>
              <a:t>school.</a:t>
            </a:r>
          </a:p>
        </p:txBody>
      </p:sp>
      <p:sp>
        <p:nvSpPr>
          <p:cNvPr id="5" name="Slide Number Placeholder 4"/>
          <p:cNvSpPr>
            <a:spLocks noGrp="1"/>
          </p:cNvSpPr>
          <p:nvPr>
            <p:ph type="sldNum" sz="quarter" idx="12"/>
          </p:nvPr>
        </p:nvSpPr>
        <p:spPr/>
        <p:txBody>
          <a:bodyPr/>
          <a:lstStyle/>
          <a:p>
            <a:fld id="{D2F5A810-C54F-4793-A00E-9B68FC1B8715}" type="slidenum">
              <a:rPr lang="en-US" smtClean="0"/>
              <a:t>19</a:t>
            </a:fld>
            <a:endParaRPr lang="en-US"/>
          </a:p>
        </p:txBody>
      </p:sp>
    </p:spTree>
    <p:extLst>
      <p:ext uri="{BB962C8B-B14F-4D97-AF65-F5344CB8AC3E}">
        <p14:creationId xmlns:p14="http://schemas.microsoft.com/office/powerpoint/2010/main" val="45224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Explain </a:t>
            </a:r>
            <a:r>
              <a:rPr lang="en-US" dirty="0"/>
              <a:t>how recess supports student </a:t>
            </a:r>
            <a:r>
              <a:rPr lang="en-US" dirty="0" smtClean="0"/>
              <a:t>success. </a:t>
            </a:r>
          </a:p>
          <a:p>
            <a:r>
              <a:rPr lang="en-US" dirty="0" smtClean="0"/>
              <a:t>Share three new resources for recess</a:t>
            </a:r>
          </a:p>
          <a:p>
            <a:pPr lvl="1"/>
            <a:r>
              <a:rPr lang="en-US" i="1" dirty="0"/>
              <a:t>Strategies for Recess in Schools</a:t>
            </a:r>
          </a:p>
          <a:p>
            <a:pPr lvl="1"/>
            <a:r>
              <a:rPr lang="en-US" i="1" dirty="0"/>
              <a:t>Recess Planning in Schools: </a:t>
            </a:r>
            <a:r>
              <a:rPr lang="en-US" i="1" dirty="0" smtClean="0"/>
              <a:t>A Guide to Putting Strategies </a:t>
            </a:r>
            <a:r>
              <a:rPr lang="en-US" i="1" dirty="0"/>
              <a:t>for Recess into Practice </a:t>
            </a:r>
            <a:endParaRPr lang="en-US" i="1" dirty="0" smtClean="0"/>
          </a:p>
          <a:p>
            <a:pPr lvl="1"/>
            <a:r>
              <a:rPr lang="en-US" dirty="0" smtClean="0"/>
              <a:t>Recess Planning Template</a:t>
            </a:r>
          </a:p>
          <a:p>
            <a:r>
              <a:rPr lang="en-US" dirty="0" smtClean="0"/>
              <a:t>Learn how to support recess in schools.</a:t>
            </a:r>
          </a:p>
        </p:txBody>
      </p:sp>
      <p:sp>
        <p:nvSpPr>
          <p:cNvPr id="2" name="Title 1"/>
          <p:cNvSpPr>
            <a:spLocks noGrp="1"/>
          </p:cNvSpPr>
          <p:nvPr>
            <p:ph type="title"/>
          </p:nvPr>
        </p:nvSpPr>
        <p:spPr/>
        <p:txBody>
          <a:bodyPr/>
          <a:lstStyle/>
          <a:p>
            <a:r>
              <a:rPr lang="en-US" dirty="0" smtClean="0"/>
              <a:t>Purpose</a:t>
            </a:r>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726" y="30726"/>
            <a:ext cx="3717368" cy="5192291"/>
          </a:xfrm>
          <a:prstGeom prst="rect">
            <a:avLst/>
          </a:prstGeom>
          <a:ln w="28575">
            <a:solidFill>
              <a:srgbClr val="F68638"/>
            </a:solidFill>
          </a:ln>
        </p:spPr>
      </p:pic>
      <p:sp>
        <p:nvSpPr>
          <p:cNvPr id="5" name="Slide Number Placeholder 4"/>
          <p:cNvSpPr>
            <a:spLocks noGrp="1"/>
          </p:cNvSpPr>
          <p:nvPr>
            <p:ph type="sldNum" sz="quarter" idx="12"/>
          </p:nvPr>
        </p:nvSpPr>
        <p:spPr/>
        <p:txBody>
          <a:bodyPr/>
          <a:lstStyle/>
          <a:p>
            <a:fld id="{D2F5A810-C54F-4793-A00E-9B68FC1B8715}" type="slidenum">
              <a:rPr lang="en-US" smtClean="0"/>
              <a:t>2</a:t>
            </a:fld>
            <a:endParaRPr lang="en-US"/>
          </a:p>
        </p:txBody>
      </p:sp>
    </p:spTree>
    <p:extLst>
      <p:ext uri="{BB962C8B-B14F-4D97-AF65-F5344CB8AC3E}">
        <p14:creationId xmlns:p14="http://schemas.microsoft.com/office/powerpoint/2010/main" val="3998289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499501" y="932309"/>
            <a:ext cx="8029636" cy="542366"/>
          </a:xfrm>
        </p:spPr>
        <p:txBody>
          <a:bodyPr/>
          <a:lstStyle/>
          <a:p>
            <a:r>
              <a:rPr lang="en-US" dirty="0"/>
              <a:t>Category 5: Gather Information on Recess</a:t>
            </a:r>
          </a:p>
        </p:txBody>
      </p:sp>
      <p:sp>
        <p:nvSpPr>
          <p:cNvPr id="3" name="Title 2"/>
          <p:cNvSpPr>
            <a:spLocks noGrp="1"/>
          </p:cNvSpPr>
          <p:nvPr>
            <p:ph type="title"/>
          </p:nvPr>
        </p:nvSpPr>
        <p:spPr/>
        <p:txBody>
          <a:bodyPr>
            <a:normAutofit fontScale="90000"/>
          </a:bodyPr>
          <a:lstStyle/>
          <a:p>
            <a:r>
              <a:rPr lang="en-US" dirty="0"/>
              <a:t>Strategies for Recess in Schools</a:t>
            </a:r>
          </a:p>
        </p:txBody>
      </p:sp>
      <p:sp>
        <p:nvSpPr>
          <p:cNvPr id="4" name="Content Placeholder 3"/>
          <p:cNvSpPr>
            <a:spLocks noGrp="1"/>
          </p:cNvSpPr>
          <p:nvPr>
            <p:ph idx="1"/>
          </p:nvPr>
        </p:nvSpPr>
        <p:spPr>
          <a:xfrm>
            <a:off x="2500257" y="1838438"/>
            <a:ext cx="8028880" cy="1684339"/>
          </a:xfrm>
        </p:spPr>
        <p:txBody>
          <a:bodyPr/>
          <a:lstStyle/>
          <a:p>
            <a:pPr marL="514350" indent="-514350">
              <a:buClr>
                <a:srgbClr val="727474"/>
              </a:buClr>
              <a:buFont typeface="+mj-lt"/>
              <a:buAutoNum type="arabicPeriod" startAt="18"/>
            </a:pPr>
            <a:r>
              <a:rPr lang="en-US" dirty="0" smtClean="0"/>
              <a:t> Track </a:t>
            </a:r>
            <a:r>
              <a:rPr lang="en-US" dirty="0"/>
              <a:t>physical activity during recess. </a:t>
            </a:r>
          </a:p>
          <a:p>
            <a:pPr marL="698500" indent="-698500">
              <a:buClr>
                <a:srgbClr val="727474"/>
              </a:buClr>
              <a:buFont typeface="+mj-lt"/>
              <a:buAutoNum type="arabicPeriod" startAt="18"/>
            </a:pPr>
            <a:r>
              <a:rPr lang="en-US" dirty="0" smtClean="0"/>
              <a:t>Collect </a:t>
            </a:r>
            <a:r>
              <a:rPr lang="en-US" dirty="0"/>
              <a:t>information on recess to show the effect on student and school outcomes.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8227" t="10908" r="2543" b="5455"/>
          <a:stretch/>
        </p:blipFill>
        <p:spPr>
          <a:xfrm>
            <a:off x="541927" y="638730"/>
            <a:ext cx="1702270" cy="5721026"/>
          </a:xfrm>
          <a:prstGeom prst="rect">
            <a:avLst/>
          </a:prstGeom>
        </p:spPr>
      </p:pic>
      <p:sp>
        <p:nvSpPr>
          <p:cNvPr id="5" name="Slide Number Placeholder 4"/>
          <p:cNvSpPr>
            <a:spLocks noGrp="1"/>
          </p:cNvSpPr>
          <p:nvPr>
            <p:ph type="sldNum" sz="quarter" idx="12"/>
          </p:nvPr>
        </p:nvSpPr>
        <p:spPr/>
        <p:txBody>
          <a:bodyPr/>
          <a:lstStyle/>
          <a:p>
            <a:fld id="{D2F5A810-C54F-4793-A00E-9B68FC1B8715}" type="slidenum">
              <a:rPr lang="en-US" smtClean="0"/>
              <a:t>20</a:t>
            </a:fld>
            <a:endParaRPr lang="en-US"/>
          </a:p>
        </p:txBody>
      </p:sp>
    </p:spTree>
    <p:extLst>
      <p:ext uri="{BB962C8B-B14F-4D97-AF65-F5344CB8AC3E}">
        <p14:creationId xmlns:p14="http://schemas.microsoft.com/office/powerpoint/2010/main" val="3234799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5595" y="176981"/>
            <a:ext cx="4741164" cy="6135624"/>
          </a:xfrm>
          <a:prstGeom prst="rect">
            <a:avLst/>
          </a:prstGeom>
          <a:ln w="19050">
            <a:solidFill>
              <a:schemeClr val="tx1"/>
            </a:solidFill>
          </a:ln>
        </p:spPr>
      </p:pic>
      <p:sp>
        <p:nvSpPr>
          <p:cNvPr id="2" name="Slide Number Placeholder 1"/>
          <p:cNvSpPr>
            <a:spLocks noGrp="1"/>
          </p:cNvSpPr>
          <p:nvPr>
            <p:ph type="sldNum" sz="quarter" idx="12"/>
          </p:nvPr>
        </p:nvSpPr>
        <p:spPr/>
        <p:txBody>
          <a:bodyPr/>
          <a:lstStyle/>
          <a:p>
            <a:fld id="{D2F5A810-C54F-4793-A00E-9B68FC1B8715}" type="slidenum">
              <a:rPr lang="en-US" smtClean="0"/>
              <a:t>21</a:t>
            </a:fld>
            <a:endParaRPr lang="en-US"/>
          </a:p>
        </p:txBody>
      </p:sp>
    </p:spTree>
    <p:extLst>
      <p:ext uri="{BB962C8B-B14F-4D97-AF65-F5344CB8AC3E}">
        <p14:creationId xmlns:p14="http://schemas.microsoft.com/office/powerpoint/2010/main" val="2103477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02"/>
          <a:stretch/>
        </p:blipFill>
        <p:spPr>
          <a:xfrm>
            <a:off x="36738" y="28575"/>
            <a:ext cx="3684897" cy="5252466"/>
          </a:xfrm>
          <a:prstGeom prst="rect">
            <a:avLst/>
          </a:prstGeom>
          <a:ln w="28575">
            <a:solidFill>
              <a:srgbClr val="F68638"/>
            </a:solidFill>
          </a:ln>
        </p:spPr>
      </p:pic>
      <p:sp>
        <p:nvSpPr>
          <p:cNvPr id="2" name="Title 1"/>
          <p:cNvSpPr>
            <a:spLocks noGrp="1"/>
          </p:cNvSpPr>
          <p:nvPr>
            <p:ph type="title"/>
          </p:nvPr>
        </p:nvSpPr>
        <p:spPr/>
        <p:txBody>
          <a:bodyPr/>
          <a:lstStyle/>
          <a:p>
            <a:r>
              <a:rPr lang="en-US" dirty="0" smtClean="0"/>
              <a:t>Using the Planning Guide</a:t>
            </a:r>
            <a:endParaRPr lang="en-US" dirty="0"/>
          </a:p>
        </p:txBody>
      </p:sp>
      <p:sp>
        <p:nvSpPr>
          <p:cNvPr id="9" name="Content Placeholder 8"/>
          <p:cNvSpPr>
            <a:spLocks noGrp="1"/>
          </p:cNvSpPr>
          <p:nvPr>
            <p:ph idx="1"/>
          </p:nvPr>
        </p:nvSpPr>
        <p:spPr/>
        <p:txBody>
          <a:bodyPr/>
          <a:lstStyle/>
          <a:p>
            <a:pPr>
              <a:lnSpc>
                <a:spcPct val="100000"/>
              </a:lnSpc>
            </a:pPr>
            <a:r>
              <a:rPr lang="en-US" dirty="0" smtClean="0"/>
              <a:t>Use questions to identify what is currently         in place.</a:t>
            </a:r>
          </a:p>
          <a:p>
            <a:pPr>
              <a:lnSpc>
                <a:spcPct val="100000"/>
              </a:lnSpc>
            </a:pPr>
            <a:r>
              <a:rPr lang="en-US" dirty="0"/>
              <a:t>D</a:t>
            </a:r>
            <a:r>
              <a:rPr lang="en-US" dirty="0" smtClean="0"/>
              <a:t>iscuss and select strategies to strengthen recess.</a:t>
            </a:r>
          </a:p>
          <a:p>
            <a:pPr>
              <a:lnSpc>
                <a:spcPct val="100000"/>
              </a:lnSpc>
            </a:pPr>
            <a:r>
              <a:rPr lang="en-US" dirty="0" smtClean="0"/>
              <a:t>Document how schools will implement            the strategies.</a:t>
            </a:r>
          </a:p>
          <a:p>
            <a:pPr>
              <a:lnSpc>
                <a:spcPct val="100000"/>
              </a:lnSpc>
            </a:pPr>
            <a:r>
              <a:rPr lang="en-US" dirty="0" smtClean="0"/>
              <a:t>Identify relevant resources.</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D2F5A810-C54F-4793-A00E-9B68FC1B8715}" type="slidenum">
              <a:rPr lang="en-US" smtClean="0"/>
              <a:t>22</a:t>
            </a:fld>
            <a:endParaRPr lang="en-US"/>
          </a:p>
        </p:txBody>
      </p:sp>
    </p:spTree>
    <p:extLst>
      <p:ext uri="{BB962C8B-B14F-4D97-AF65-F5344CB8AC3E}">
        <p14:creationId xmlns:p14="http://schemas.microsoft.com/office/powerpoint/2010/main" val="1880887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Guide Template</a:t>
            </a:r>
            <a:endParaRPr lang="en-US" dirty="0"/>
          </a:p>
        </p:txBody>
      </p:sp>
      <p:sp>
        <p:nvSpPr>
          <p:cNvPr id="19" name="Content Placeholder 18"/>
          <p:cNvSpPr>
            <a:spLocks noGrp="1"/>
          </p:cNvSpPr>
          <p:nvPr>
            <p:ph idx="1"/>
          </p:nvPr>
        </p:nvSpPr>
        <p:spPr/>
        <p:txBody>
          <a:bodyPr>
            <a:normAutofit/>
          </a:bodyPr>
          <a:lstStyle/>
          <a:p>
            <a:pPr>
              <a:lnSpc>
                <a:spcPct val="100000"/>
              </a:lnSpc>
              <a:spcBef>
                <a:spcPts val="0"/>
              </a:spcBef>
            </a:pPr>
            <a:r>
              <a:rPr lang="en-US" dirty="0" smtClean="0"/>
              <a:t>Document the customized school recess plan.</a:t>
            </a:r>
          </a:p>
          <a:p>
            <a:pPr marL="0" indent="0">
              <a:lnSpc>
                <a:spcPct val="100000"/>
              </a:lnSpc>
              <a:spcBef>
                <a:spcPts val="0"/>
              </a:spcBef>
              <a:buNone/>
            </a:pPr>
            <a:endParaRPr lang="en-US" dirty="0" smtClean="0"/>
          </a:p>
          <a:p>
            <a:pPr>
              <a:lnSpc>
                <a:spcPct val="100000"/>
              </a:lnSpc>
              <a:spcBef>
                <a:spcPts val="0"/>
              </a:spcBef>
            </a:pPr>
            <a:r>
              <a:rPr lang="en-US" dirty="0" smtClean="0"/>
              <a:t>Identify how school will implement recess.</a:t>
            </a:r>
          </a:p>
          <a:p>
            <a:pPr marL="0" indent="0">
              <a:lnSpc>
                <a:spcPct val="100000"/>
              </a:lnSpc>
              <a:spcBef>
                <a:spcPts val="0"/>
              </a:spcBef>
              <a:buNone/>
            </a:pPr>
            <a:endParaRPr lang="en-US" dirty="0" smtClean="0"/>
          </a:p>
          <a:p>
            <a:pPr>
              <a:lnSpc>
                <a:spcPct val="100000"/>
              </a:lnSpc>
              <a:spcBef>
                <a:spcPts val="0"/>
              </a:spcBef>
            </a:pPr>
            <a:r>
              <a:rPr lang="en-US" dirty="0" smtClean="0"/>
              <a:t>Communicate recess plan with school   community.</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496" y="32648"/>
            <a:ext cx="3606218" cy="5352482"/>
          </a:xfrm>
          <a:prstGeom prst="rect">
            <a:avLst/>
          </a:prstGeom>
          <a:ln w="28575">
            <a:solidFill>
              <a:srgbClr val="F68638"/>
            </a:solidFill>
          </a:ln>
        </p:spPr>
      </p:pic>
      <p:sp>
        <p:nvSpPr>
          <p:cNvPr id="4" name="Slide Number Placeholder 3"/>
          <p:cNvSpPr>
            <a:spLocks noGrp="1"/>
          </p:cNvSpPr>
          <p:nvPr>
            <p:ph type="sldNum" sz="quarter" idx="12"/>
          </p:nvPr>
        </p:nvSpPr>
        <p:spPr/>
        <p:txBody>
          <a:bodyPr/>
          <a:lstStyle/>
          <a:p>
            <a:fld id="{D2F5A810-C54F-4793-A00E-9B68FC1B8715}" type="slidenum">
              <a:rPr lang="en-US" smtClean="0"/>
              <a:t>23</a:t>
            </a:fld>
            <a:endParaRPr lang="en-US"/>
          </a:p>
        </p:txBody>
      </p:sp>
    </p:spTree>
    <p:extLst>
      <p:ext uri="{BB962C8B-B14F-4D97-AF65-F5344CB8AC3E}">
        <p14:creationId xmlns:p14="http://schemas.microsoft.com/office/powerpoint/2010/main" val="2550087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028880" cy="747584"/>
          </a:xfrm>
        </p:spPr>
        <p:txBody>
          <a:bodyPr>
            <a:normAutofit fontScale="90000"/>
          </a:bodyPr>
          <a:lstStyle/>
          <a:p>
            <a:r>
              <a:rPr lang="en-US" b="1" dirty="0"/>
              <a:t>Footsteps on a Playground </a:t>
            </a:r>
            <a:r>
              <a:rPr lang="en-US" b="1" dirty="0" smtClean="0"/>
              <a:t/>
            </a:r>
            <a:br>
              <a:rPr lang="en-US" b="1" dirty="0" smtClean="0"/>
            </a:br>
            <a:r>
              <a:rPr lang="en-US" b="1" dirty="0" smtClean="0"/>
              <a:t>at </a:t>
            </a:r>
            <a:r>
              <a:rPr lang="en-US" b="1" dirty="0"/>
              <a:t>Recess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41" y="976184"/>
            <a:ext cx="10325099" cy="5639890"/>
          </a:xfrm>
          <a:prstGeom prst="rect">
            <a:avLst/>
          </a:prstGeom>
        </p:spPr>
      </p:pic>
      <p:sp>
        <p:nvSpPr>
          <p:cNvPr id="4" name="Slide Number Placeholder 3"/>
          <p:cNvSpPr>
            <a:spLocks noGrp="1"/>
          </p:cNvSpPr>
          <p:nvPr>
            <p:ph type="sldNum" sz="quarter" idx="12"/>
          </p:nvPr>
        </p:nvSpPr>
        <p:spPr/>
        <p:txBody>
          <a:bodyPr/>
          <a:lstStyle/>
          <a:p>
            <a:fld id="{D2F5A810-C54F-4793-A00E-9B68FC1B8715}" type="slidenum">
              <a:rPr lang="en-US" smtClean="0"/>
              <a:t>24</a:t>
            </a:fld>
            <a:endParaRPr lang="en-US"/>
          </a:p>
        </p:txBody>
      </p:sp>
    </p:spTree>
    <p:extLst>
      <p:ext uri="{BB962C8B-B14F-4D97-AF65-F5344CB8AC3E}">
        <p14:creationId xmlns:p14="http://schemas.microsoft.com/office/powerpoint/2010/main" val="173377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270" y="19003"/>
            <a:ext cx="3611880" cy="5417820"/>
          </a:xfrm>
          <a:prstGeom prst="rect">
            <a:avLst/>
          </a:prstGeom>
          <a:ln w="28575">
            <a:solidFill>
              <a:srgbClr val="F68638"/>
            </a:solidFill>
          </a:ln>
        </p:spPr>
      </p:pic>
      <p:sp>
        <p:nvSpPr>
          <p:cNvPr id="2" name="Title 1"/>
          <p:cNvSpPr>
            <a:spLocks noGrp="1"/>
          </p:cNvSpPr>
          <p:nvPr>
            <p:ph type="title"/>
          </p:nvPr>
        </p:nvSpPr>
        <p:spPr>
          <a:xfrm>
            <a:off x="3924300" y="175418"/>
            <a:ext cx="6738784" cy="1325563"/>
          </a:xfrm>
        </p:spPr>
        <p:txBody>
          <a:bodyPr/>
          <a:lstStyle/>
          <a:p>
            <a:r>
              <a:rPr lang="en-US" dirty="0" smtClean="0"/>
              <a:t>Take Action</a:t>
            </a:r>
            <a:endParaRPr lang="en-US" dirty="0"/>
          </a:p>
        </p:txBody>
      </p:sp>
      <p:sp>
        <p:nvSpPr>
          <p:cNvPr id="3" name="Content Placeholder 2"/>
          <p:cNvSpPr>
            <a:spLocks noGrp="1"/>
          </p:cNvSpPr>
          <p:nvPr>
            <p:ph idx="1"/>
          </p:nvPr>
        </p:nvSpPr>
        <p:spPr/>
        <p:txBody>
          <a:bodyPr>
            <a:normAutofit/>
          </a:bodyPr>
          <a:lstStyle/>
          <a:p>
            <a:r>
              <a:rPr lang="en-US" dirty="0" smtClean="0"/>
              <a:t>Educate the school community about the benefits of daily recess.</a:t>
            </a:r>
          </a:p>
          <a:p>
            <a:r>
              <a:rPr lang="en-US" dirty="0" smtClean="0"/>
              <a:t>Include recess in the local school wellness policy.</a:t>
            </a:r>
          </a:p>
          <a:p>
            <a:r>
              <a:rPr lang="en-US" dirty="0" smtClean="0"/>
              <a:t>Know the 19 evidence-based strategies in the </a:t>
            </a:r>
            <a:r>
              <a:rPr lang="en-US" i="1" dirty="0" smtClean="0"/>
              <a:t>Strategies for Recess in Schools</a:t>
            </a:r>
            <a:r>
              <a:rPr lang="en-US" dirty="0"/>
              <a:t>.</a:t>
            </a:r>
            <a:endParaRPr lang="en-US" dirty="0" smtClean="0"/>
          </a:p>
          <a:p>
            <a:r>
              <a:rPr lang="en-US" dirty="0" smtClean="0"/>
              <a:t>Use the </a:t>
            </a:r>
            <a:r>
              <a:rPr lang="en-US" i="1" dirty="0" smtClean="0"/>
              <a:t>Recess Planning in Schools </a:t>
            </a:r>
            <a:r>
              <a:rPr lang="en-US" dirty="0" smtClean="0"/>
              <a:t>guide</a:t>
            </a:r>
            <a:r>
              <a:rPr lang="en-US" i="1" dirty="0" smtClean="0"/>
              <a:t> </a:t>
            </a:r>
            <a:r>
              <a:rPr lang="en-US" dirty="0" smtClean="0"/>
              <a:t>to develop a written school recess plan.</a:t>
            </a:r>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D2F5A810-C54F-4793-A00E-9B68FC1B8715}" type="slidenum">
              <a:rPr lang="en-US" smtClean="0"/>
              <a:t>25</a:t>
            </a:fld>
            <a:endParaRPr lang="en-US"/>
          </a:p>
        </p:txBody>
      </p:sp>
    </p:spTree>
    <p:extLst>
      <p:ext uri="{BB962C8B-B14F-4D97-AF65-F5344CB8AC3E}">
        <p14:creationId xmlns:p14="http://schemas.microsoft.com/office/powerpoint/2010/main" val="1553713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Information</a:t>
            </a:r>
            <a:endParaRPr lang="en-US" dirty="0"/>
          </a:p>
        </p:txBody>
      </p:sp>
      <p:sp>
        <p:nvSpPr>
          <p:cNvPr id="3" name="Content Placeholder 2"/>
          <p:cNvSpPr>
            <a:spLocks noGrp="1"/>
          </p:cNvSpPr>
          <p:nvPr>
            <p:ph idx="1"/>
          </p:nvPr>
        </p:nvSpPr>
        <p:spPr/>
        <p:txBody>
          <a:bodyPr>
            <a:normAutofit/>
          </a:bodyPr>
          <a:lstStyle/>
          <a:p>
            <a:endParaRPr lang="en-US" sz="4800" b="1"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38100" y="28575"/>
            <a:ext cx="3705247" cy="5277460"/>
          </a:xfrm>
          <a:prstGeom prst="rect">
            <a:avLst/>
          </a:prstGeom>
          <a:ln w="28575">
            <a:solidFill>
              <a:srgbClr val="F68638"/>
            </a:solidFill>
          </a:ln>
        </p:spPr>
      </p:pic>
      <p:sp>
        <p:nvSpPr>
          <p:cNvPr id="5" name="Slide Number Placeholder 4"/>
          <p:cNvSpPr>
            <a:spLocks noGrp="1"/>
          </p:cNvSpPr>
          <p:nvPr>
            <p:ph type="sldNum" sz="quarter" idx="12"/>
          </p:nvPr>
        </p:nvSpPr>
        <p:spPr/>
        <p:txBody>
          <a:bodyPr/>
          <a:lstStyle/>
          <a:p>
            <a:fld id="{D2F5A810-C54F-4793-A00E-9B68FC1B8715}" type="slidenum">
              <a:rPr lang="en-US" smtClean="0"/>
              <a:t>26</a:t>
            </a:fld>
            <a:endParaRPr lang="en-US"/>
          </a:p>
        </p:txBody>
      </p:sp>
    </p:spTree>
    <p:extLst>
      <p:ext uri="{BB962C8B-B14F-4D97-AF65-F5344CB8AC3E}">
        <p14:creationId xmlns:p14="http://schemas.microsoft.com/office/powerpoint/2010/main" val="2460220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19" y="365125"/>
            <a:ext cx="11667493" cy="1325563"/>
          </a:xfrm>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7145" y="1645894"/>
            <a:ext cx="7574693" cy="4893787"/>
          </a:xfrm>
        </p:spPr>
      </p:pic>
      <p:sp>
        <p:nvSpPr>
          <p:cNvPr id="3" name="Slide Number Placeholder 2"/>
          <p:cNvSpPr>
            <a:spLocks noGrp="1"/>
          </p:cNvSpPr>
          <p:nvPr>
            <p:ph type="sldNum" sz="quarter" idx="12"/>
          </p:nvPr>
        </p:nvSpPr>
        <p:spPr/>
        <p:txBody>
          <a:bodyPr/>
          <a:lstStyle/>
          <a:p>
            <a:fld id="{D2F5A810-C54F-4793-A00E-9B68FC1B8715}" type="slidenum">
              <a:rPr lang="en-US" smtClean="0"/>
              <a:t>27</a:t>
            </a:fld>
            <a:endParaRPr lang="en-US"/>
          </a:p>
        </p:txBody>
      </p:sp>
    </p:spTree>
    <p:extLst>
      <p:ext uri="{BB962C8B-B14F-4D97-AF65-F5344CB8AC3E}">
        <p14:creationId xmlns:p14="http://schemas.microsoft.com/office/powerpoint/2010/main" val="2497675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7532" y="341679"/>
            <a:ext cx="8028880" cy="1325563"/>
          </a:xfrm>
        </p:spPr>
        <p:txBody>
          <a:bodyPr>
            <a:normAutofit/>
          </a:bodyPr>
          <a:lstStyle/>
          <a:p>
            <a:r>
              <a:rPr lang="en-US" dirty="0" smtClean="0"/>
              <a:t>Thank You! </a:t>
            </a:r>
            <a:endParaRPr lang="en-US" dirty="0"/>
          </a:p>
        </p:txBody>
      </p:sp>
      <p:sp>
        <p:nvSpPr>
          <p:cNvPr id="3" name="Content Placeholder 2"/>
          <p:cNvSpPr>
            <a:spLocks noGrp="1"/>
          </p:cNvSpPr>
          <p:nvPr>
            <p:ph idx="1"/>
          </p:nvPr>
        </p:nvSpPr>
        <p:spPr>
          <a:xfrm>
            <a:off x="3800048" y="1494398"/>
            <a:ext cx="8028880" cy="4351338"/>
          </a:xfrm>
        </p:spPr>
        <p:txBody>
          <a:bodyPr>
            <a:noAutofit/>
          </a:bodyPr>
          <a:lstStyle/>
          <a:p>
            <a:pPr>
              <a:lnSpc>
                <a:spcPct val="200000"/>
              </a:lnSpc>
            </a:pPr>
            <a:r>
              <a:rPr lang="en-US" dirty="0" smtClean="0"/>
              <a:t>List speakers and contact information.</a:t>
            </a:r>
            <a:endParaRPr lang="en-US" dirty="0"/>
          </a:p>
          <a:p>
            <a:pPr marL="0" indent="0">
              <a:buNone/>
            </a:pPr>
            <a:endParaRPr lang="en-US" sz="2000" dirty="0" smtClean="0"/>
          </a:p>
          <a:p>
            <a:pPr marL="0" indent="0">
              <a:buNone/>
            </a:pPr>
            <a:r>
              <a:rPr lang="en-US" sz="2000" dirty="0" smtClean="0"/>
              <a:t>For </a:t>
            </a:r>
            <a:r>
              <a:rPr lang="en-US" sz="2000" dirty="0"/>
              <a:t>more information, </a:t>
            </a:r>
            <a:r>
              <a:rPr lang="en-US" sz="2000" dirty="0" smtClean="0"/>
              <a:t>contact </a:t>
            </a:r>
            <a:r>
              <a:rPr lang="en-US" sz="2000" dirty="0"/>
              <a:t>the Centers for Disease Control and Prevention</a:t>
            </a:r>
            <a:r>
              <a:rPr lang="en-US" sz="2000" dirty="0" smtClean="0"/>
              <a:t>:</a:t>
            </a:r>
          </a:p>
          <a:p>
            <a:pPr marL="0" indent="0">
              <a:buNone/>
            </a:pPr>
            <a:r>
              <a:rPr lang="en-US" sz="2000" dirty="0" smtClean="0"/>
              <a:t>Visit </a:t>
            </a:r>
            <a:r>
              <a:rPr lang="en-US" sz="2000" dirty="0" smtClean="0">
                <a:hlinkClick r:id="rId3"/>
              </a:rPr>
              <a:t>www.cdc.gov/healthyschools</a:t>
            </a:r>
            <a:r>
              <a:rPr lang="en-US" sz="2000" dirty="0">
                <a:hlinkClick r:id="rId3"/>
              </a:rPr>
              <a:t>/</a:t>
            </a:r>
            <a:r>
              <a:rPr lang="en-US" sz="2000" dirty="0"/>
              <a:t>  	</a:t>
            </a:r>
          </a:p>
          <a:p>
            <a:pPr marL="0" indent="0">
              <a:buNone/>
            </a:pPr>
            <a:r>
              <a:rPr lang="en-US" sz="2000" dirty="0" smtClean="0"/>
              <a:t>Contact CDC-INFO at  </a:t>
            </a:r>
            <a:r>
              <a:rPr lang="en-US" sz="2000" dirty="0" smtClean="0">
                <a:hlinkClick r:id="rId4"/>
              </a:rPr>
              <a:t>www.cdc.gov/cdc-info</a:t>
            </a:r>
            <a:endParaRPr lang="en-US" sz="2000" dirty="0"/>
          </a:p>
          <a:p>
            <a:pPr marL="0" indent="0">
              <a:buNone/>
            </a:pPr>
            <a:r>
              <a:rPr lang="en-US" sz="2000" dirty="0" smtClean="0"/>
              <a:t>Call </a:t>
            </a:r>
            <a:r>
              <a:rPr lang="en-US" sz="2000" dirty="0"/>
              <a:t>1-800-CDC-INFO (232-4636); TTY: 1-888-232-6348</a:t>
            </a:r>
          </a:p>
          <a:p>
            <a:pPr marL="0" indent="0">
              <a:lnSpc>
                <a:spcPct val="200000"/>
              </a:lnSpc>
              <a:buNone/>
            </a:pP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994" y="5672892"/>
            <a:ext cx="2865368" cy="78645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3560" y="5672892"/>
            <a:ext cx="2523963" cy="853514"/>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100" y="28575"/>
            <a:ext cx="3520440" cy="5280660"/>
          </a:xfrm>
          <a:prstGeom prst="rect">
            <a:avLst/>
          </a:prstGeom>
          <a:ln w="28575">
            <a:solidFill>
              <a:srgbClr val="F68638"/>
            </a:solidFill>
          </a:ln>
        </p:spPr>
      </p:pic>
      <p:sp>
        <p:nvSpPr>
          <p:cNvPr id="7" name="Slide Number Placeholder 6"/>
          <p:cNvSpPr>
            <a:spLocks noGrp="1"/>
          </p:cNvSpPr>
          <p:nvPr>
            <p:ph type="sldNum" sz="quarter" idx="12"/>
          </p:nvPr>
        </p:nvSpPr>
        <p:spPr/>
        <p:txBody>
          <a:bodyPr/>
          <a:lstStyle/>
          <a:p>
            <a:fld id="{D2F5A810-C54F-4793-A00E-9B68FC1B8715}" type="slidenum">
              <a:rPr lang="en-US" smtClean="0"/>
              <a:t>28</a:t>
            </a:fld>
            <a:endParaRPr lang="en-US"/>
          </a:p>
        </p:txBody>
      </p:sp>
    </p:spTree>
    <p:extLst>
      <p:ext uri="{BB962C8B-B14F-4D97-AF65-F5344CB8AC3E}">
        <p14:creationId xmlns:p14="http://schemas.microsoft.com/office/powerpoint/2010/main" val="1731319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69" y="83443"/>
            <a:ext cx="9087310" cy="1325563"/>
          </a:xfrm>
        </p:spPr>
        <p:txBody>
          <a:bodyPr>
            <a:noAutofit/>
          </a:bodyPr>
          <a:lstStyle/>
          <a:p>
            <a:r>
              <a:rPr lang="en-US" dirty="0" smtClean="0"/>
              <a:t>Whole School, </a:t>
            </a:r>
            <a:r>
              <a:rPr lang="en-US" dirty="0"/>
              <a:t>Whole </a:t>
            </a:r>
            <a:r>
              <a:rPr lang="en-US" dirty="0" smtClean="0"/>
              <a:t>Community,              </a:t>
            </a:r>
            <a:r>
              <a:rPr lang="en-US" dirty="0"/>
              <a:t/>
            </a:r>
            <a:br>
              <a:rPr lang="en-US" dirty="0"/>
            </a:br>
            <a:r>
              <a:rPr lang="en-US" dirty="0"/>
              <a:t>Whole Child Model </a:t>
            </a:r>
          </a:p>
        </p:txBody>
      </p:sp>
      <p:sp>
        <p:nvSpPr>
          <p:cNvPr id="4" name="Slide Number Placeholder 3"/>
          <p:cNvSpPr>
            <a:spLocks noGrp="1"/>
          </p:cNvSpPr>
          <p:nvPr>
            <p:ph type="sldNum" sz="quarter" idx="12"/>
          </p:nvPr>
        </p:nvSpPr>
        <p:spPr/>
        <p:txBody>
          <a:bodyPr/>
          <a:lstStyle/>
          <a:p>
            <a:fld id="{D2F5A810-C54F-4793-A00E-9B68FC1B8715}" type="slidenum">
              <a:rPr lang="en-US" smtClean="0"/>
              <a:t>3</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258" y="660140"/>
            <a:ext cx="5831490" cy="5878772"/>
          </a:xfrm>
          <a:prstGeom prst="rect">
            <a:avLst/>
          </a:prstGeom>
        </p:spPr>
      </p:pic>
      <p:sp>
        <p:nvSpPr>
          <p:cNvPr id="3" name="Oval 2"/>
          <p:cNvSpPr/>
          <p:nvPr/>
        </p:nvSpPr>
        <p:spPr>
          <a:xfrm>
            <a:off x="6573900" y="1374223"/>
            <a:ext cx="1297858" cy="13612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Tree>
    <p:extLst>
      <p:ext uri="{BB962C8B-B14F-4D97-AF65-F5344CB8AC3E}">
        <p14:creationId xmlns:p14="http://schemas.microsoft.com/office/powerpoint/2010/main" val="428861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374" y="163984"/>
            <a:ext cx="8028880" cy="1325563"/>
          </a:xfrm>
        </p:spPr>
        <p:txBody>
          <a:bodyPr/>
          <a:lstStyle/>
          <a:p>
            <a:r>
              <a:rPr lang="en-US" dirty="0" smtClean="0"/>
              <a:t>Physical Education and Physical Activity </a:t>
            </a:r>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214" y="28578"/>
            <a:ext cx="3545596" cy="5179306"/>
          </a:xfrm>
          <a:prstGeom prst="rect">
            <a:avLst/>
          </a:prstGeom>
          <a:ln w="28575">
            <a:solidFill>
              <a:srgbClr val="F68638"/>
            </a:solidFill>
          </a:ln>
        </p:spPr>
      </p:pic>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7684" y="1489547"/>
            <a:ext cx="685226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397910" y="3569111"/>
            <a:ext cx="1651819" cy="19320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3" name="Slide Number Placeholder 2"/>
          <p:cNvSpPr>
            <a:spLocks noGrp="1"/>
          </p:cNvSpPr>
          <p:nvPr>
            <p:ph type="sldNum" sz="quarter" idx="12"/>
          </p:nvPr>
        </p:nvSpPr>
        <p:spPr/>
        <p:txBody>
          <a:bodyPr/>
          <a:lstStyle/>
          <a:p>
            <a:fld id="{D2F5A810-C54F-4793-A00E-9B68FC1B8715}" type="slidenum">
              <a:rPr lang="en-US" smtClean="0"/>
              <a:t>4</a:t>
            </a:fld>
            <a:endParaRPr lang="en-US"/>
          </a:p>
        </p:txBody>
      </p:sp>
    </p:spTree>
    <p:extLst>
      <p:ext uri="{BB962C8B-B14F-4D97-AF65-F5344CB8AC3E}">
        <p14:creationId xmlns:p14="http://schemas.microsoft.com/office/powerpoint/2010/main" val="1194885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7532" y="341679"/>
            <a:ext cx="8028880" cy="1325563"/>
          </a:xfrm>
        </p:spPr>
        <p:txBody>
          <a:bodyPr/>
          <a:lstStyle/>
          <a:p>
            <a:r>
              <a:rPr lang="en-US" dirty="0" smtClean="0"/>
              <a:t>Definition of Recess</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regularly scheduled period within the school day for physical activity and play that is monitored by trained staff or </a:t>
            </a:r>
            <a:r>
              <a:rPr lang="en-US" dirty="0" smtClean="0"/>
              <a:t>volunteers.</a:t>
            </a:r>
          </a:p>
          <a:p>
            <a:endParaRPr lang="en-US" dirty="0"/>
          </a:p>
          <a:p>
            <a:r>
              <a:rPr lang="en-US" dirty="0" smtClean="0"/>
              <a:t>Recess </a:t>
            </a:r>
            <a:r>
              <a:rPr lang="en-US" dirty="0"/>
              <a:t>is a period of time when students are encouraged to be physically active and engaged with their peers in activities of their choice, at all grade levels, kindergarten through 12th </a:t>
            </a:r>
            <a:r>
              <a:rPr lang="en-US" dirty="0" smtClean="0"/>
              <a:t>grade.</a:t>
            </a:r>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378" y="19057"/>
            <a:ext cx="3663773" cy="5181594"/>
          </a:xfrm>
          <a:prstGeom prst="rect">
            <a:avLst/>
          </a:prstGeom>
          <a:ln w="28575">
            <a:solidFill>
              <a:srgbClr val="F68638"/>
            </a:solidFill>
          </a:ln>
        </p:spPr>
      </p:pic>
      <p:sp>
        <p:nvSpPr>
          <p:cNvPr id="5" name="Slide Number Placeholder 4"/>
          <p:cNvSpPr>
            <a:spLocks noGrp="1"/>
          </p:cNvSpPr>
          <p:nvPr>
            <p:ph type="sldNum" sz="quarter" idx="12"/>
          </p:nvPr>
        </p:nvSpPr>
        <p:spPr/>
        <p:txBody>
          <a:bodyPr/>
          <a:lstStyle/>
          <a:p>
            <a:fld id="{D2F5A810-C54F-4793-A00E-9B68FC1B8715}" type="slidenum">
              <a:rPr lang="en-US" smtClean="0"/>
              <a:t>5</a:t>
            </a:fld>
            <a:endParaRPr lang="en-US"/>
          </a:p>
        </p:txBody>
      </p:sp>
    </p:spTree>
    <p:extLst>
      <p:ext uri="{BB962C8B-B14F-4D97-AF65-F5344CB8AC3E}">
        <p14:creationId xmlns:p14="http://schemas.microsoft.com/office/powerpoint/2010/main" val="3423966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0128" y="365125"/>
            <a:ext cx="7813486" cy="1325563"/>
          </a:xfrm>
        </p:spPr>
        <p:txBody>
          <a:bodyPr>
            <a:normAutofit/>
          </a:bodyPr>
          <a:lstStyle/>
          <a:p>
            <a:r>
              <a:rPr lang="en-US" dirty="0" smtClean="0"/>
              <a:t>Benefits </a:t>
            </a:r>
            <a:r>
              <a:rPr lang="en-US" dirty="0"/>
              <a:t>of Recess</a:t>
            </a:r>
            <a:endParaRPr lang="en-US" baseline="30000" dirty="0"/>
          </a:p>
        </p:txBody>
      </p:sp>
      <p:sp>
        <p:nvSpPr>
          <p:cNvPr id="3" name="Content Placeholder 2"/>
          <p:cNvSpPr>
            <a:spLocks noGrp="1"/>
          </p:cNvSpPr>
          <p:nvPr>
            <p:ph idx="1"/>
          </p:nvPr>
        </p:nvSpPr>
        <p:spPr>
          <a:xfrm>
            <a:off x="3920128" y="1825625"/>
            <a:ext cx="7947999" cy="4351338"/>
          </a:xfrm>
        </p:spPr>
        <p:txBody>
          <a:bodyPr>
            <a:normAutofit/>
          </a:bodyPr>
          <a:lstStyle/>
          <a:p>
            <a:r>
              <a:rPr lang="en-US" dirty="0"/>
              <a:t>Improves social and emotional </a:t>
            </a:r>
            <a:r>
              <a:rPr lang="en-US" dirty="0" smtClean="0"/>
              <a:t>development.</a:t>
            </a:r>
          </a:p>
          <a:p>
            <a:r>
              <a:rPr lang="en-US" dirty="0" smtClean="0"/>
              <a:t>Improves memory</a:t>
            </a:r>
            <a:r>
              <a:rPr lang="en-US" dirty="0"/>
              <a:t>, attention, and </a:t>
            </a:r>
            <a:r>
              <a:rPr lang="en-US" dirty="0" smtClean="0"/>
              <a:t>concentration.</a:t>
            </a:r>
            <a:endParaRPr lang="en-US" dirty="0"/>
          </a:p>
          <a:p>
            <a:r>
              <a:rPr lang="en-US" dirty="0" smtClean="0"/>
              <a:t>Helps students stay </a:t>
            </a:r>
            <a:r>
              <a:rPr lang="en-US" dirty="0"/>
              <a:t>on-task in the </a:t>
            </a:r>
            <a:r>
              <a:rPr lang="en-US" dirty="0" smtClean="0"/>
              <a:t>classroom.</a:t>
            </a:r>
            <a:endParaRPr lang="en-US" dirty="0"/>
          </a:p>
          <a:p>
            <a:r>
              <a:rPr lang="en-US" dirty="0" smtClean="0"/>
              <a:t>Reduces </a:t>
            </a:r>
            <a:r>
              <a:rPr lang="en-US" dirty="0"/>
              <a:t>disruptive behavior in the </a:t>
            </a:r>
            <a:r>
              <a:rPr lang="en-US" dirty="0" smtClean="0"/>
              <a:t>classroom.</a:t>
            </a:r>
            <a:endParaRPr lang="en-US" dirty="0"/>
          </a:p>
          <a:p>
            <a:r>
              <a:rPr lang="en-US" dirty="0" smtClean="0"/>
              <a:t>Increases </a:t>
            </a:r>
            <a:r>
              <a:rPr lang="en-US" dirty="0"/>
              <a:t>level of physical </a:t>
            </a:r>
            <a:r>
              <a:rPr lang="en-US" dirty="0" smtClean="0"/>
              <a:t>activity.</a:t>
            </a:r>
            <a:endParaRPr lang="en-US" dirty="0"/>
          </a:p>
          <a:p>
            <a:pPr marL="0" indent="0">
              <a:buNone/>
            </a:pPr>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708" y="0"/>
            <a:ext cx="3819800" cy="5228946"/>
          </a:xfrm>
          <a:prstGeom prst="rect">
            <a:avLst/>
          </a:prstGeom>
          <a:ln w="28575">
            <a:solidFill>
              <a:srgbClr val="F68638"/>
            </a:solidFill>
          </a:ln>
        </p:spPr>
      </p:pic>
      <p:sp>
        <p:nvSpPr>
          <p:cNvPr id="5" name="Slide Number Placeholder 4"/>
          <p:cNvSpPr>
            <a:spLocks noGrp="1"/>
          </p:cNvSpPr>
          <p:nvPr>
            <p:ph type="sldNum" sz="quarter" idx="12"/>
          </p:nvPr>
        </p:nvSpPr>
        <p:spPr/>
        <p:txBody>
          <a:bodyPr/>
          <a:lstStyle/>
          <a:p>
            <a:fld id="{D2F5A810-C54F-4793-A00E-9B68FC1B8715}" type="slidenum">
              <a:rPr lang="en-US" smtClean="0"/>
              <a:t>6</a:t>
            </a:fld>
            <a:endParaRPr lang="en-US"/>
          </a:p>
        </p:txBody>
      </p:sp>
    </p:spTree>
    <p:extLst>
      <p:ext uri="{BB962C8B-B14F-4D97-AF65-F5344CB8AC3E}">
        <p14:creationId xmlns:p14="http://schemas.microsoft.com/office/powerpoint/2010/main" val="3674652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586"/>
          <a:stretch/>
        </p:blipFill>
        <p:spPr>
          <a:xfrm>
            <a:off x="37522" y="38099"/>
            <a:ext cx="3720153" cy="5192291"/>
          </a:xfrm>
          <a:prstGeom prst="rect">
            <a:avLst/>
          </a:prstGeom>
          <a:ln w="28575">
            <a:solidFill>
              <a:srgbClr val="F68638"/>
            </a:solidFill>
          </a:ln>
        </p:spPr>
      </p:pic>
      <p:sp>
        <p:nvSpPr>
          <p:cNvPr id="3" name="Content Placeholder 2"/>
          <p:cNvSpPr>
            <a:spLocks noGrp="1"/>
          </p:cNvSpPr>
          <p:nvPr>
            <p:ph idx="1"/>
          </p:nvPr>
        </p:nvSpPr>
        <p:spPr>
          <a:xfrm>
            <a:off x="3947532" y="1825624"/>
            <a:ext cx="8028880" cy="4636135"/>
          </a:xfrm>
        </p:spPr>
        <p:txBody>
          <a:bodyPr>
            <a:noAutofit/>
          </a:bodyPr>
          <a:lstStyle/>
          <a:p>
            <a:pPr marL="171450" lvl="0" indent="-171450"/>
            <a:r>
              <a:rPr lang="en-US" sz="2000" dirty="0"/>
              <a:t>Provide all students </a:t>
            </a:r>
            <a:r>
              <a:rPr lang="en-US" sz="2000" dirty="0" smtClean="0"/>
              <a:t>K‒12 </a:t>
            </a:r>
            <a:r>
              <a:rPr lang="en-US" sz="2000" dirty="0"/>
              <a:t>with at least 20 minutes of recess </a:t>
            </a:r>
            <a:r>
              <a:rPr lang="en-US" sz="2000" dirty="0" smtClean="0"/>
              <a:t>daily. </a:t>
            </a:r>
          </a:p>
          <a:p>
            <a:pPr marL="171450" lvl="0" indent="-171450"/>
            <a:r>
              <a:rPr lang="en-US" sz="2000" dirty="0" smtClean="0"/>
              <a:t>Prohibit </a:t>
            </a:r>
            <a:r>
              <a:rPr lang="en-US" sz="2000" dirty="0"/>
              <a:t>the replacement of physical education with </a:t>
            </a:r>
            <a:r>
              <a:rPr lang="en-US" sz="2000" dirty="0" smtClean="0"/>
              <a:t>recess.</a:t>
            </a:r>
          </a:p>
          <a:p>
            <a:pPr marL="171450" lvl="0" indent="-171450"/>
            <a:r>
              <a:rPr lang="en-US" sz="2000" dirty="0" smtClean="0"/>
              <a:t>Provide </a:t>
            </a:r>
            <a:r>
              <a:rPr lang="en-US" sz="2000" dirty="0"/>
              <a:t>schools and students with adequate spaces, facilities, equipment, and supplies for </a:t>
            </a:r>
            <a:r>
              <a:rPr lang="en-US" sz="2000" dirty="0" smtClean="0"/>
              <a:t>recess.</a:t>
            </a:r>
            <a:endParaRPr lang="en-US" sz="2000" dirty="0"/>
          </a:p>
          <a:p>
            <a:pPr marL="171450" lvl="0" indent="-171450"/>
            <a:r>
              <a:rPr lang="en-US" sz="2000" dirty="0"/>
              <a:t>Ensure that spaces and facilities for recess meet or exceed recommended safety </a:t>
            </a:r>
            <a:r>
              <a:rPr lang="en-US" sz="2000" dirty="0" smtClean="0"/>
              <a:t>standards.</a:t>
            </a:r>
            <a:endParaRPr lang="en-US" sz="2000" dirty="0"/>
          </a:p>
          <a:p>
            <a:pPr marL="171450" lvl="0" indent="-171450"/>
            <a:r>
              <a:rPr lang="en-US" sz="2000" dirty="0"/>
              <a:t>Prohibit the exclusion of students from recess for disciplinary reasons or academic performance in the </a:t>
            </a:r>
            <a:r>
              <a:rPr lang="en-US" sz="2000" dirty="0" smtClean="0"/>
              <a:t>classroom.</a:t>
            </a:r>
            <a:endParaRPr lang="en-US" sz="2000" dirty="0"/>
          </a:p>
          <a:p>
            <a:pPr marL="171450" lvl="0" indent="-171450"/>
            <a:r>
              <a:rPr lang="en-US" sz="2000" dirty="0"/>
              <a:t>Prohibit the use of physical activity during recess as punishment.</a:t>
            </a:r>
          </a:p>
          <a:p>
            <a:pPr marL="171450" lvl="0" indent="-171450"/>
            <a:r>
              <a:rPr lang="en-US" sz="2000" dirty="0"/>
              <a:t>Provide recess before </a:t>
            </a:r>
            <a:r>
              <a:rPr lang="en-US" sz="2000" dirty="0" smtClean="0"/>
              <a:t>lunch.</a:t>
            </a:r>
            <a:endParaRPr lang="en-US" sz="2000" dirty="0"/>
          </a:p>
          <a:p>
            <a:pPr marL="171450" lvl="0" indent="-171450"/>
            <a:r>
              <a:rPr lang="en-US" sz="2000" dirty="0"/>
              <a:t>Provide staff members who lead or supervise recess with ongoing professional </a:t>
            </a:r>
            <a:r>
              <a:rPr lang="en-US" sz="2000" dirty="0" smtClean="0"/>
              <a:t>development.</a:t>
            </a:r>
            <a:endParaRPr lang="en-US" sz="2000" dirty="0"/>
          </a:p>
        </p:txBody>
      </p:sp>
      <p:sp>
        <p:nvSpPr>
          <p:cNvPr id="2" name="Title 1"/>
          <p:cNvSpPr>
            <a:spLocks noGrp="1"/>
          </p:cNvSpPr>
          <p:nvPr>
            <p:ph type="title"/>
          </p:nvPr>
        </p:nvSpPr>
        <p:spPr/>
        <p:txBody>
          <a:bodyPr/>
          <a:lstStyle/>
          <a:p>
            <a:r>
              <a:rPr lang="en-US" dirty="0" smtClean="0"/>
              <a:t>National Guidance for Recess</a:t>
            </a:r>
            <a:endParaRPr lang="en-US" dirty="0"/>
          </a:p>
        </p:txBody>
      </p:sp>
      <p:sp>
        <p:nvSpPr>
          <p:cNvPr id="4" name="TextBox 3"/>
          <p:cNvSpPr txBox="1"/>
          <p:nvPr/>
        </p:nvSpPr>
        <p:spPr>
          <a:xfrm>
            <a:off x="37522" y="6013589"/>
            <a:ext cx="12572692" cy="707886"/>
          </a:xfrm>
          <a:prstGeom prst="rect">
            <a:avLst/>
          </a:prstGeom>
          <a:noFill/>
        </p:spPr>
        <p:txBody>
          <a:bodyPr wrap="square" rtlCol="0">
            <a:spAutoFit/>
          </a:bodyPr>
          <a:lstStyle/>
          <a:p>
            <a:endParaRPr lang="en-US" dirty="0"/>
          </a:p>
          <a:p>
            <a:r>
              <a:rPr lang="en-US" sz="1100" dirty="0" smtClean="0"/>
              <a:t>Source: CDC  </a:t>
            </a:r>
            <a:r>
              <a:rPr lang="en-US" sz="1100" dirty="0"/>
              <a:t>and SHAPE America—Society of Health and Physical Educators. </a:t>
            </a:r>
            <a:r>
              <a:rPr lang="en-US" sz="1100" i="1" dirty="0"/>
              <a:t>Strategies for Recess in Schools. </a:t>
            </a:r>
            <a:r>
              <a:rPr lang="en-US" sz="1100" dirty="0"/>
              <a:t>Atlanta, GA: Centers for Disease Control and </a:t>
            </a:r>
            <a:r>
              <a:rPr lang="en-US" sz="1100" dirty="0" smtClean="0"/>
              <a:t>Prevention, </a:t>
            </a:r>
          </a:p>
          <a:p>
            <a:r>
              <a:rPr lang="en-US" sz="1100" dirty="0" smtClean="0"/>
              <a:t>US </a:t>
            </a:r>
            <a:r>
              <a:rPr lang="en-US" sz="1100" dirty="0" err="1"/>
              <a:t>Dept</a:t>
            </a:r>
            <a:r>
              <a:rPr lang="en-US" sz="1100" dirty="0"/>
              <a:t> of Health and Human Services; 2017.</a:t>
            </a:r>
          </a:p>
        </p:txBody>
      </p:sp>
      <p:sp>
        <p:nvSpPr>
          <p:cNvPr id="6" name="Slide Number Placeholder 5"/>
          <p:cNvSpPr>
            <a:spLocks noGrp="1"/>
          </p:cNvSpPr>
          <p:nvPr>
            <p:ph type="sldNum" sz="quarter" idx="12"/>
          </p:nvPr>
        </p:nvSpPr>
        <p:spPr/>
        <p:txBody>
          <a:bodyPr/>
          <a:lstStyle/>
          <a:p>
            <a:fld id="{D2F5A810-C54F-4793-A00E-9B68FC1B8715}" type="slidenum">
              <a:rPr lang="en-US" smtClean="0"/>
              <a:t>7</a:t>
            </a:fld>
            <a:endParaRPr lang="en-US"/>
          </a:p>
        </p:txBody>
      </p:sp>
    </p:spTree>
    <p:extLst>
      <p:ext uri="{BB962C8B-B14F-4D97-AF65-F5344CB8AC3E}">
        <p14:creationId xmlns:p14="http://schemas.microsoft.com/office/powerpoint/2010/main" val="4157441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494" y="-126107"/>
            <a:ext cx="8028880" cy="1325563"/>
          </a:xfrm>
        </p:spPr>
        <p:txBody>
          <a:bodyPr/>
          <a:lstStyle/>
          <a:p>
            <a:r>
              <a:rPr lang="en-US" dirty="0"/>
              <a:t>Recess Participation</a:t>
            </a:r>
          </a:p>
        </p:txBody>
      </p:sp>
      <p:graphicFrame>
        <p:nvGraphicFramePr>
          <p:cNvPr id="4" name="Chart 3"/>
          <p:cNvGraphicFramePr>
            <a:graphicFrameLocks noChangeAspect="1"/>
          </p:cNvGraphicFramePr>
          <p:nvPr>
            <p:extLst>
              <p:ext uri="{D42A27DB-BD31-4B8C-83A1-F6EECF244321}">
                <p14:modId xmlns:p14="http://schemas.microsoft.com/office/powerpoint/2010/main" val="2172923632"/>
              </p:ext>
            </p:extLst>
          </p:nvPr>
        </p:nvGraphicFramePr>
        <p:xfrm>
          <a:off x="653736" y="582455"/>
          <a:ext cx="9895580" cy="580602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079569"/>
            <a:ext cx="11677650" cy="430887"/>
          </a:xfrm>
          <a:prstGeom prst="rect">
            <a:avLst/>
          </a:prstGeom>
          <a:noFill/>
        </p:spPr>
        <p:txBody>
          <a:bodyPr wrap="square" rtlCol="0">
            <a:spAutoFit/>
          </a:bodyPr>
          <a:lstStyle/>
          <a:p>
            <a:r>
              <a:rPr lang="en-US" sz="1100" dirty="0">
                <a:latin typeface="Franklin Gothic Book" panose="020B0503020102020204" pitchFamily="34" charset="0"/>
              </a:rPr>
              <a:t>*Among elementary schools with students in that grade. </a:t>
            </a:r>
          </a:p>
          <a:p>
            <a:r>
              <a:rPr lang="en-US" sz="1100" dirty="0">
                <a:latin typeface="Franklin Gothic Book" panose="020B0503020102020204" pitchFamily="34" charset="0"/>
              </a:rPr>
              <a:t>Source: CDC. Results from the School </a:t>
            </a:r>
            <a:r>
              <a:rPr lang="en-US" sz="1100" dirty="0" smtClean="0">
                <a:latin typeface="Franklin Gothic Book" panose="020B0503020102020204" pitchFamily="34" charset="0"/>
              </a:rPr>
              <a:t>Health Policies </a:t>
            </a:r>
            <a:r>
              <a:rPr lang="en-US" sz="1100" dirty="0">
                <a:latin typeface="Franklin Gothic Book" panose="020B0503020102020204" pitchFamily="34" charset="0"/>
              </a:rPr>
              <a:t>and Practices Study 2014. Atlanta, GA. </a:t>
            </a:r>
            <a:r>
              <a:rPr lang="en-US" sz="1100" dirty="0" smtClean="0">
                <a:latin typeface="Franklin Gothic Book" panose="020B0503020102020204" pitchFamily="34" charset="0"/>
              </a:rPr>
              <a:t>US </a:t>
            </a:r>
            <a:r>
              <a:rPr lang="en-US" sz="1100" dirty="0">
                <a:latin typeface="Franklin Gothic Book" panose="020B0503020102020204" pitchFamily="34" charset="0"/>
              </a:rPr>
              <a:t>Department of Health and Human Services; 2015</a:t>
            </a:r>
            <a:r>
              <a:rPr lang="en-US" sz="1100" dirty="0" smtClean="0">
                <a:latin typeface="Franklin Gothic Book" panose="020B0503020102020204" pitchFamily="34" charset="0"/>
              </a:rPr>
              <a:t>.</a:t>
            </a:r>
            <a:endParaRPr lang="en-US" sz="1100" dirty="0">
              <a:latin typeface="Franklin Gothic Book" panose="020B0503020102020204" pitchFamily="34" charset="0"/>
            </a:endParaRPr>
          </a:p>
        </p:txBody>
      </p:sp>
      <p:sp>
        <p:nvSpPr>
          <p:cNvPr id="3" name="Slide Number Placeholder 2"/>
          <p:cNvSpPr>
            <a:spLocks noGrp="1"/>
          </p:cNvSpPr>
          <p:nvPr>
            <p:ph type="sldNum" sz="quarter" idx="12"/>
          </p:nvPr>
        </p:nvSpPr>
        <p:spPr>
          <a:xfrm>
            <a:off x="8837474" y="6166740"/>
            <a:ext cx="2743200" cy="365125"/>
          </a:xfrm>
        </p:spPr>
        <p:txBody>
          <a:bodyPr/>
          <a:lstStyle/>
          <a:p>
            <a:fld id="{D2F5A810-C54F-4793-A00E-9B68FC1B8715}" type="slidenum">
              <a:rPr lang="en-US" smtClean="0"/>
              <a:t>8</a:t>
            </a:fld>
            <a:endParaRPr lang="en-US" dirty="0"/>
          </a:p>
        </p:txBody>
      </p:sp>
    </p:spTree>
    <p:extLst>
      <p:ext uri="{BB962C8B-B14F-4D97-AF65-F5344CB8AC3E}">
        <p14:creationId xmlns:p14="http://schemas.microsoft.com/office/powerpoint/2010/main" val="2660457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7532" y="30393"/>
            <a:ext cx="8028880" cy="1325563"/>
          </a:xfrm>
        </p:spPr>
        <p:txBody>
          <a:bodyPr/>
          <a:lstStyle/>
          <a:p>
            <a:r>
              <a:rPr lang="en-US" dirty="0"/>
              <a:t>Recess: </a:t>
            </a:r>
            <a:r>
              <a:rPr lang="en-US" dirty="0" smtClean="0"/>
              <a:t>Number </a:t>
            </a:r>
            <a:r>
              <a:rPr lang="en-US" dirty="0"/>
              <a:t>of Days and Minutes*</a:t>
            </a:r>
          </a:p>
        </p:txBody>
      </p:sp>
      <p:sp>
        <p:nvSpPr>
          <p:cNvPr id="3" name="Content Placeholder 2"/>
          <p:cNvSpPr>
            <a:spLocks noGrp="1"/>
          </p:cNvSpPr>
          <p:nvPr>
            <p:ph idx="1"/>
          </p:nvPr>
        </p:nvSpPr>
        <p:spPr/>
        <p:txBody>
          <a:bodyPr/>
          <a:lstStyle/>
          <a:p>
            <a:r>
              <a:rPr lang="en-US" dirty="0"/>
              <a:t>On average, schools schedule students to have recess 5 </a:t>
            </a:r>
            <a:r>
              <a:rPr lang="en-US" dirty="0" smtClean="0"/>
              <a:t>days a week.</a:t>
            </a:r>
            <a:endParaRPr lang="en-US" dirty="0"/>
          </a:p>
          <a:p>
            <a:r>
              <a:rPr lang="en-US" dirty="0"/>
              <a:t>On average, schools have students spend 27 minutes in recess each </a:t>
            </a:r>
            <a:r>
              <a:rPr lang="en-US" dirty="0" smtClean="0"/>
              <a:t>day.</a:t>
            </a:r>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551" y="30393"/>
            <a:ext cx="3822967" cy="5162627"/>
          </a:xfrm>
          <a:prstGeom prst="rect">
            <a:avLst/>
          </a:prstGeom>
          <a:ln w="28575">
            <a:solidFill>
              <a:srgbClr val="F68638"/>
            </a:solidFill>
          </a:ln>
        </p:spPr>
      </p:pic>
      <p:sp>
        <p:nvSpPr>
          <p:cNvPr id="5" name="5-Point Star 4"/>
          <p:cNvSpPr/>
          <p:nvPr/>
        </p:nvSpPr>
        <p:spPr>
          <a:xfrm>
            <a:off x="3924301" y="3892441"/>
            <a:ext cx="1566170" cy="1260060"/>
          </a:xfrm>
          <a:prstGeom prst="star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latin typeface="Franklin Gothic Book" panose="020B0503020102020204" pitchFamily="34" charset="0"/>
              </a:rPr>
              <a:t>YES</a:t>
            </a:r>
            <a:r>
              <a:rPr lang="en-US" dirty="0">
                <a:ln w="0"/>
                <a:solidFill>
                  <a:schemeClr val="tx1"/>
                </a:solidFill>
                <a:effectLst>
                  <a:outerShdw blurRad="38100" dist="19050" dir="2700000" algn="tl" rotWithShape="0">
                    <a:schemeClr val="dk1">
                      <a:alpha val="40000"/>
                    </a:schemeClr>
                  </a:outerShdw>
                </a:effectLst>
              </a:rPr>
              <a:t>!</a:t>
            </a:r>
          </a:p>
        </p:txBody>
      </p:sp>
      <p:sp>
        <p:nvSpPr>
          <p:cNvPr id="6" name="TextBox 5"/>
          <p:cNvSpPr txBox="1"/>
          <p:nvPr/>
        </p:nvSpPr>
        <p:spPr>
          <a:xfrm>
            <a:off x="5490471" y="3963551"/>
            <a:ext cx="6625214" cy="892552"/>
          </a:xfrm>
          <a:prstGeom prst="rect">
            <a:avLst/>
          </a:prstGeom>
          <a:noFill/>
        </p:spPr>
        <p:txBody>
          <a:bodyPr wrap="square" rtlCol="0">
            <a:spAutoFit/>
          </a:bodyPr>
          <a:lstStyle/>
          <a:p>
            <a:r>
              <a:rPr lang="en-US" sz="2600" dirty="0" smtClean="0">
                <a:latin typeface="Franklin Gothic Book" panose="020B0503020102020204" pitchFamily="34" charset="0"/>
              </a:rPr>
              <a:t>Meets </a:t>
            </a:r>
            <a:r>
              <a:rPr lang="en-US" sz="2600" dirty="0">
                <a:latin typeface="Franklin Gothic Book" panose="020B0503020102020204" pitchFamily="34" charset="0"/>
              </a:rPr>
              <a:t>the national </a:t>
            </a:r>
            <a:r>
              <a:rPr lang="en-US" sz="2600" dirty="0" smtClean="0">
                <a:latin typeface="Franklin Gothic Book" panose="020B0503020102020204" pitchFamily="34" charset="0"/>
              </a:rPr>
              <a:t>guidance for recess, </a:t>
            </a:r>
            <a:r>
              <a:rPr lang="en-US" sz="2600" dirty="0">
                <a:latin typeface="Franklin Gothic Book" panose="020B0503020102020204" pitchFamily="34" charset="0"/>
              </a:rPr>
              <a:t>but we still have schools not offering recess!</a:t>
            </a:r>
          </a:p>
        </p:txBody>
      </p:sp>
      <p:sp>
        <p:nvSpPr>
          <p:cNvPr id="7" name="TextBox 6"/>
          <p:cNvSpPr txBox="1"/>
          <p:nvPr/>
        </p:nvSpPr>
        <p:spPr>
          <a:xfrm>
            <a:off x="0" y="6246524"/>
            <a:ext cx="10933983" cy="584775"/>
          </a:xfrm>
          <a:prstGeom prst="rect">
            <a:avLst/>
          </a:prstGeom>
          <a:noFill/>
        </p:spPr>
        <p:txBody>
          <a:bodyPr wrap="square" rtlCol="0">
            <a:spAutoFit/>
          </a:bodyPr>
          <a:lstStyle/>
          <a:p>
            <a:r>
              <a:rPr lang="en-US" sz="1000" dirty="0">
                <a:latin typeface="Franklin Gothic Book" panose="020B0503020102020204" pitchFamily="34" charset="0"/>
              </a:rPr>
              <a:t>*Among elementary schools in which students participate </a:t>
            </a:r>
            <a:r>
              <a:rPr lang="en-US" sz="1000" dirty="0" smtClean="0">
                <a:latin typeface="Franklin Gothic Book" panose="020B0503020102020204" pitchFamily="34" charset="0"/>
              </a:rPr>
              <a:t>in </a:t>
            </a:r>
            <a:r>
              <a:rPr lang="en-US" sz="1000" dirty="0">
                <a:latin typeface="Franklin Gothic Book" panose="020B0503020102020204" pitchFamily="34" charset="0"/>
              </a:rPr>
              <a:t>regularly scheduled recess.</a:t>
            </a:r>
          </a:p>
          <a:p>
            <a:r>
              <a:rPr lang="en-US" sz="1000" dirty="0">
                <a:latin typeface="Franklin Gothic Book" panose="020B0503020102020204" pitchFamily="34" charset="0"/>
              </a:rPr>
              <a:t>Source: CDC. Results from the School </a:t>
            </a:r>
            <a:r>
              <a:rPr lang="en-US" sz="1000" dirty="0" smtClean="0">
                <a:latin typeface="Franklin Gothic Book" panose="020B0503020102020204" pitchFamily="34" charset="0"/>
              </a:rPr>
              <a:t>Health Policies </a:t>
            </a:r>
            <a:r>
              <a:rPr lang="en-US" sz="1000" dirty="0">
                <a:latin typeface="Franklin Gothic Book" panose="020B0503020102020204" pitchFamily="34" charset="0"/>
              </a:rPr>
              <a:t>and Practices Study </a:t>
            </a:r>
            <a:r>
              <a:rPr lang="en-US" sz="1000" dirty="0" smtClean="0">
                <a:latin typeface="Franklin Gothic Book" panose="020B0503020102020204" pitchFamily="34" charset="0"/>
              </a:rPr>
              <a:t>2014. Atlanta, GA.: US </a:t>
            </a:r>
            <a:r>
              <a:rPr lang="en-US" sz="1000" dirty="0">
                <a:latin typeface="Franklin Gothic Book" panose="020B0503020102020204" pitchFamily="34" charset="0"/>
              </a:rPr>
              <a:t>Department of Health and Human Services; 2015.</a:t>
            </a:r>
          </a:p>
          <a:p>
            <a:r>
              <a:rPr lang="en-US" sz="1200" dirty="0"/>
              <a:t> </a:t>
            </a:r>
          </a:p>
        </p:txBody>
      </p:sp>
      <p:sp>
        <p:nvSpPr>
          <p:cNvPr id="8" name="Slide Number Placeholder 7"/>
          <p:cNvSpPr>
            <a:spLocks noGrp="1"/>
          </p:cNvSpPr>
          <p:nvPr>
            <p:ph type="sldNum" sz="quarter" idx="12"/>
          </p:nvPr>
        </p:nvSpPr>
        <p:spPr/>
        <p:txBody>
          <a:bodyPr/>
          <a:lstStyle/>
          <a:p>
            <a:fld id="{D2F5A810-C54F-4793-A00E-9B68FC1B8715}" type="slidenum">
              <a:rPr lang="en-US" smtClean="0"/>
              <a:t>9</a:t>
            </a:fld>
            <a:endParaRPr lang="en-US"/>
          </a:p>
        </p:txBody>
      </p:sp>
    </p:spTree>
    <p:extLst>
      <p:ext uri="{BB962C8B-B14F-4D97-AF65-F5344CB8AC3E}">
        <p14:creationId xmlns:p14="http://schemas.microsoft.com/office/powerpoint/2010/main" val="2458548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3031</TotalTime>
  <Words>3698</Words>
  <Application>Microsoft Office PowerPoint</Application>
  <PresentationFormat>Widescreen</PresentationFormat>
  <Paragraphs>382</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Courier New</vt:lpstr>
      <vt:lpstr>Franklin Gothic Book</vt:lpstr>
      <vt:lpstr>Vag Rounded Standard Thin</vt:lpstr>
      <vt:lpstr>Wingdings</vt:lpstr>
      <vt:lpstr>Office Theme</vt:lpstr>
      <vt:lpstr>PowerPoint Presentation</vt:lpstr>
      <vt:lpstr>Purpose</vt:lpstr>
      <vt:lpstr>Whole School, Whole Community,               Whole Child Model </vt:lpstr>
      <vt:lpstr>Physical Education and Physical Activity </vt:lpstr>
      <vt:lpstr>Definition of Recess</vt:lpstr>
      <vt:lpstr>Benefits of Recess</vt:lpstr>
      <vt:lpstr>National Guidance for Recess</vt:lpstr>
      <vt:lpstr>Recess Participation</vt:lpstr>
      <vt:lpstr>Recess: Number of Days and Minutes*</vt:lpstr>
      <vt:lpstr>Recess Policy on Punishment</vt:lpstr>
      <vt:lpstr>Students Can’t Go Outside for Recess </vt:lpstr>
      <vt:lpstr>PowerPoint Presentation</vt:lpstr>
      <vt:lpstr>Physical Activity in Middle and High Schools</vt:lpstr>
      <vt:lpstr>PowerPoint Presentation</vt:lpstr>
      <vt:lpstr>Strategies for Recess in Schools</vt:lpstr>
      <vt:lpstr>Strategies for Recess in Schools</vt:lpstr>
      <vt:lpstr>Strategies for Recess in Schools</vt:lpstr>
      <vt:lpstr>Strategies for Recess in Schools</vt:lpstr>
      <vt:lpstr>Strategies for Recess in Schools</vt:lpstr>
      <vt:lpstr>Strategies for Recess in Schools</vt:lpstr>
      <vt:lpstr>PowerPoint Presentation</vt:lpstr>
      <vt:lpstr>Using the Planning Guide</vt:lpstr>
      <vt:lpstr>Planning Guide Template</vt:lpstr>
      <vt:lpstr>Footsteps on a Playground  at Recess</vt:lpstr>
      <vt:lpstr>Take Action</vt:lpstr>
      <vt:lpstr>Additional Information</vt:lpstr>
      <vt:lpstr>Questions</vt:lpstr>
      <vt:lpstr>Thank You! </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Activity During School: Providing Recess to All Students</dc:title>
  <dc:subject>recess, physical activity</dc:subject>
  <dc:creator>Centers for Disease Control and Prevention</dc:creator>
  <cp:keywords>recess, physical activity</cp:keywords>
  <cp:lastModifiedBy>Hebenton, Tod M. (CDC/ONDIEH/NCCDPHP) (CTR)</cp:lastModifiedBy>
  <cp:revision>176</cp:revision>
  <dcterms:created xsi:type="dcterms:W3CDTF">2016-11-25T16:41:50Z</dcterms:created>
  <dcterms:modified xsi:type="dcterms:W3CDTF">2017-03-29T02:43:53Z</dcterms:modified>
  <cp:category>recess, physical activity</cp:category>
</cp:coreProperties>
</file>