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6.xml" ContentType="application/inkml+xml"/>
  <Override PartName="/ppt/notesSlides/notesSlide21.xml" ContentType="application/vnd.openxmlformats-officedocument.presentationml.notesSlide+xml"/>
  <Override PartName="/ppt/ink/ink7.xml" ContentType="application/inkml+xml"/>
  <Override PartName="/ppt/notesSlides/notesSlide22.xml" ContentType="application/vnd.openxmlformats-officedocument.presentationml.notesSlide+xml"/>
  <Override PartName="/ppt/ink/ink8.xml" ContentType="application/inkml+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Lst>
  <p:notesMasterIdLst>
    <p:notesMasterId r:id="rId34"/>
  </p:notesMasterIdLst>
  <p:sldIdLst>
    <p:sldId id="2147474080" r:id="rId6"/>
    <p:sldId id="338" r:id="rId7"/>
    <p:sldId id="2147474079" r:id="rId8"/>
    <p:sldId id="2147474081" r:id="rId9"/>
    <p:sldId id="380" r:id="rId10"/>
    <p:sldId id="379" r:id="rId11"/>
    <p:sldId id="365" r:id="rId12"/>
    <p:sldId id="2147474098" r:id="rId13"/>
    <p:sldId id="2147474083" r:id="rId14"/>
    <p:sldId id="327" r:id="rId15"/>
    <p:sldId id="332" r:id="rId16"/>
    <p:sldId id="2147474086" r:id="rId17"/>
    <p:sldId id="336" r:id="rId18"/>
    <p:sldId id="2147474084" r:id="rId19"/>
    <p:sldId id="2147474087" r:id="rId20"/>
    <p:sldId id="2147474088" r:id="rId21"/>
    <p:sldId id="2147474089" r:id="rId22"/>
    <p:sldId id="2147474090" r:id="rId23"/>
    <p:sldId id="2147474085" r:id="rId24"/>
    <p:sldId id="2147474091" r:id="rId25"/>
    <p:sldId id="2147474092" r:id="rId26"/>
    <p:sldId id="2147474094" r:id="rId27"/>
    <p:sldId id="2147474095" r:id="rId28"/>
    <p:sldId id="2147474096" r:id="rId29"/>
    <p:sldId id="2147474093" r:id="rId30"/>
    <p:sldId id="290" r:id="rId31"/>
    <p:sldId id="340" r:id="rId32"/>
    <p:sldId id="3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58641D-3406-29F9-9B7F-F272B075DA85}" name="Branam, Ian (CDC/IOD/OPHDST)" initials="BI(" userId="S::yfi1@cdc.gov::112d4a4f-7610-4988-975d-30364cb03355" providerId="AD"/>
  <p188:author id="{750F8853-22CE-97C4-E39E-6E53A0372028}" name="Werner, Angela (CDC/NCEH/DEHSP)" initials="WA(" userId="S::myo6@cdc.gov::b38c36fe-d939-455b-8325-565fb9daf7c8" providerId="AD"/>
  <p188:author id="{4C195B5E-DFF9-9454-D15B-04E7141770CC}" name="Conners, Erin (CDC/IOD/OPHDST)" initials="CE(" userId="S::ola3@cdc.gov::a724e933-4911-4579-8682-585480591749" providerId="AD"/>
  <p188:author id="{7C551B66-E361-EBC0-6605-1AA2539A47D3}" name="Hang Nguyen, (CDC/IOD/OPHDST)" initials="HN(" userId="S::yky3@cdc.gov::8a7e3e03-04d0-4c76-a337-fc65283f8224" providerId="AD"/>
  <p188:author id="{99A8469A-7D20-0DCC-3D98-F4D741751B82}" name="McIntyre, Anne F. (CDC/IOD/OPHDST)" initials="MAF(" userId="S::zat4@cdc.gov::d6bb9fc0-9a61-41c9-8260-614f83485ea6" providerId="AD"/>
  <p188:author id="{A67D34C4-BC26-5565-D831-E41B45AAA563}" name="Webb, Mackenzie (CDC/NCEH/DEHSP)" initials="WM(" userId="S::yga5@cdc.gov::ac2e8994-9151-4733-acf1-7ed96972b595" providerId="AD"/>
  <p188:author id="{56F3E3DB-97E3-6A8C-E71A-F16301594E99}" name="Neitzel, Stephanie (CDC/IOD/OPHDST)" initials="NS(" userId="S::brd6@cdc.gov::69aba5e3-8da2-4697-83fd-bd91ccdb0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1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A3DE3-007B-4FE5-9D1F-8E435B9D6170}" v="10" dt="2024-06-20T12:10:29.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92" autoAdjust="0"/>
  </p:normalViewPr>
  <p:slideViewPr>
    <p:cSldViewPr snapToGrid="0">
      <p:cViewPr varScale="1">
        <p:scale>
          <a:sx n="64" d="100"/>
          <a:sy n="64"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19:05:39.431"/>
    </inkml:context>
    <inkml:brush xml:id="br0">
      <inkml:brushProperty name="width" value="0.2" units="cm"/>
      <inkml:brushProperty name="height" value="0.2" units="cm"/>
      <inkml:brushProperty name="color" value="#FFFFFF"/>
    </inkml:brush>
  </inkml:definitions>
  <inkml:trace contextRef="#ctx0" brushRef="#br0">0 0 24575,'867'0'0,"-833"3"0,64 10 0,-62-8 0,60 5 0,-87-10 0,0 1 0,1-1 0,-1 1 0,0 2 0,1-2 0,-1 2 0,0 0 0,-1 1 0,2 0 0,14 8 0,-22-10 0,2 0 0,-1 0 0,0 1 0,-1 0 0,1-2 0,-2 2 0,2 1 0,0-2 0,-2 1 0,2 0 0,-2 1 0,0-2 0,1 1 0,-1 1 0,0-1 0,1 1 0,-2 0 0,1-2 0,-1 2 0,1 0 0,-1-1 0,0 1 0,0 0 0,0-1 0,0 1 0,-1 0 0,1-2 0,-1 2 0,-1-1 0,1 1 0,-3 5 0,3-6 0,-1 1 0,0-1 0,0-1 0,0 1 0,0 0 0,0-1 0,-1 0 0,0 0 0,1 1 0,-1-2 0,0 2 0,1-2 0,-1 1 0,0-1 0,-1 0 0,2 1 0,-2-1 0,1 0 0,0-1 0,-1 2 0,2-2 0,-6 1 0,-83 2 0,68-5 0,-1015-3-1365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5B24D-2489-41C2-BF23-F2018BC94E50}"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BB752-8EFB-48A6-AB03-DBD071FB9A07}" type="slidenum">
              <a:rPr lang="en-US" smtClean="0"/>
              <a:t>‹#›</a:t>
            </a:fld>
            <a:endParaRPr lang="en-US"/>
          </a:p>
        </p:txBody>
      </p:sp>
    </p:spTree>
    <p:extLst>
      <p:ext uri="{BB962C8B-B14F-4D97-AF65-F5344CB8AC3E}">
        <p14:creationId xmlns:p14="http://schemas.microsoft.com/office/powerpoint/2010/main" val="77258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7234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63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13250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B752-8EFB-48A6-AB03-DBD071FB9A07}" type="slidenum">
              <a:rPr lang="en-US" smtClean="0"/>
              <a:t>14</a:t>
            </a:fld>
            <a:endParaRPr lang="en-US"/>
          </a:p>
        </p:txBody>
      </p:sp>
    </p:spTree>
    <p:extLst>
      <p:ext uri="{BB962C8B-B14F-4D97-AF65-F5344CB8AC3E}">
        <p14:creationId xmlns:p14="http://schemas.microsoft.com/office/powerpoint/2010/main" val="217534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34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878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72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62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B752-8EFB-48A6-AB03-DBD071FB9A07}" type="slidenum">
              <a:rPr lang="en-US" smtClean="0"/>
              <a:t>19</a:t>
            </a:fld>
            <a:endParaRPr lang="en-US"/>
          </a:p>
        </p:txBody>
      </p:sp>
    </p:spTree>
    <p:extLst>
      <p:ext uri="{BB962C8B-B14F-4D97-AF65-F5344CB8AC3E}">
        <p14:creationId xmlns:p14="http://schemas.microsoft.com/office/powerpoint/2010/main" val="3685672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342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26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77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56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781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92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9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56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08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86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87589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B752-8EFB-48A6-AB03-DBD071FB9A07}" type="slidenum">
              <a:rPr lang="en-US" smtClean="0"/>
              <a:t>9</a:t>
            </a:fld>
            <a:endParaRPr lang="en-US"/>
          </a:p>
        </p:txBody>
      </p:sp>
    </p:spTree>
    <p:extLst>
      <p:ext uri="{BB962C8B-B14F-4D97-AF65-F5344CB8AC3E}">
        <p14:creationId xmlns:p14="http://schemas.microsoft.com/office/powerpoint/2010/main" val="11713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39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8502"/>
              </a:buClr>
            </a:pPr>
            <a:r>
              <a:rPr lang="en-US" sz="1200" b="0" i="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497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393910534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marL="1219170" indent="0">
              <a:buClr>
                <a:srgbClr val="008265"/>
              </a:buClr>
              <a:buSzPct val="75000"/>
              <a:buFont typeface="Arial" pitchFamily="34" charset="0"/>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a:buClr>
                <a:srgbClr val="008265"/>
              </a:buClr>
              <a:buSzPct val="75000"/>
              <a:buFont typeface="Arial" pitchFamily="34" charset="0"/>
              <a:buChar char="•"/>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25" name="Group 24">
            <a:extLst>
              <a:ext uri="{FF2B5EF4-FFF2-40B4-BE49-F238E27FC236}">
                <a16:creationId xmlns:a16="http://schemas.microsoft.com/office/drawing/2014/main" id="{3AA1C0F7-63A6-403C-99A0-B3578079A054}"/>
              </a:ext>
            </a:extLst>
          </p:cNvPr>
          <p:cNvGrpSpPr/>
          <p:nvPr userDrawn="1"/>
        </p:nvGrpSpPr>
        <p:grpSpPr>
          <a:xfrm>
            <a:off x="-9063" y="6810361"/>
            <a:ext cx="12192000" cy="0"/>
            <a:chOff x="-6797" y="5107771"/>
            <a:chExt cx="9144000" cy="0"/>
          </a:xfrm>
        </p:grpSpPr>
        <p:cxnSp>
          <p:nvCxnSpPr>
            <p:cNvPr id="26" name="Straight Connector 25">
              <a:extLst>
                <a:ext uri="{FF2B5EF4-FFF2-40B4-BE49-F238E27FC236}">
                  <a16:creationId xmlns:a16="http://schemas.microsoft.com/office/drawing/2014/main" id="{2E382F2B-F19F-4A9E-A086-AB4A4513DF62}"/>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91088B-4008-4E0B-A7D5-64A6DF7E1874}"/>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8A475C-FE9B-45B0-AE95-C9CD2DEE01A6}"/>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48EC1-78C6-4FCF-A738-9F1603B576D4}"/>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649B9F-F8C1-45F2-AF04-C281D9EF8481}"/>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B259A4-36D6-46CD-B5B0-5BCA6EA3A9D1}"/>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55219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marL="1295368"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28665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4"/>
            <a:ext cx="1117600" cy="725917"/>
          </a:xfrm>
          <a:prstGeom prst="rect">
            <a:avLst/>
          </a:prstGeom>
        </p:spPr>
      </p:pic>
    </p:spTree>
    <p:extLst>
      <p:ext uri="{BB962C8B-B14F-4D97-AF65-F5344CB8AC3E}">
        <p14:creationId xmlns:p14="http://schemas.microsoft.com/office/powerpoint/2010/main" val="288244094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5242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4"/>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78"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12496576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NCEH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458791"/>
            <a:ext cx="10972800" cy="1155779"/>
          </a:xfrm>
          <a:prstGeom prst="rect">
            <a:avLst/>
          </a:prstGeom>
        </p:spPr>
        <p:txBody>
          <a:bodyPr/>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609600" y="1932069"/>
            <a:ext cx="8534400"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291840"/>
            <a:ext cx="8534400"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333307" y="6059424"/>
            <a:ext cx="8725349"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9783655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marL="1295368"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3044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marL="1219170" indent="0">
              <a:buClr>
                <a:srgbClr val="008265"/>
              </a:buClr>
              <a:buSzPct val="75000"/>
              <a:buFont typeface="Arial" pitchFamily="34" charset="0"/>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a:buClr>
                <a:srgbClr val="008265"/>
              </a:buClr>
              <a:buSzPct val="75000"/>
              <a:buFont typeface="Arial" pitchFamily="34" charset="0"/>
              <a:buChar char="•"/>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25" name="Group 24">
            <a:extLst>
              <a:ext uri="{FF2B5EF4-FFF2-40B4-BE49-F238E27FC236}">
                <a16:creationId xmlns:a16="http://schemas.microsoft.com/office/drawing/2014/main" id="{3AA1C0F7-63A6-403C-99A0-B3578079A054}"/>
              </a:ext>
            </a:extLst>
          </p:cNvPr>
          <p:cNvGrpSpPr/>
          <p:nvPr userDrawn="1"/>
        </p:nvGrpSpPr>
        <p:grpSpPr>
          <a:xfrm>
            <a:off x="-9063" y="6810361"/>
            <a:ext cx="12192000" cy="0"/>
            <a:chOff x="-6797" y="5107771"/>
            <a:chExt cx="9144000" cy="0"/>
          </a:xfrm>
        </p:grpSpPr>
        <p:cxnSp>
          <p:nvCxnSpPr>
            <p:cNvPr id="26" name="Straight Connector 25">
              <a:extLst>
                <a:ext uri="{FF2B5EF4-FFF2-40B4-BE49-F238E27FC236}">
                  <a16:creationId xmlns:a16="http://schemas.microsoft.com/office/drawing/2014/main" id="{2E382F2B-F19F-4A9E-A086-AB4A4513DF62}"/>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91088B-4008-4E0B-A7D5-64A6DF7E1874}"/>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8A475C-FE9B-45B0-AE95-C9CD2DEE01A6}"/>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48EC1-78C6-4FCF-A738-9F1603B576D4}"/>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649B9F-F8C1-45F2-AF04-C281D9EF8481}"/>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B259A4-36D6-46CD-B5B0-5BCA6EA3A9D1}"/>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6954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2">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467097"/>
            <a:ext cx="11059884" cy="1162051"/>
          </a:xfrm>
          <a:prstGeom prst="rect">
            <a:avLst/>
          </a:prstGeom>
        </p:spPr>
        <p:txBody>
          <a:bodyPr anchor="b"/>
          <a:lstStyle>
            <a:lvl1pPr algn="l">
              <a:defRPr sz="4267" b="1" cap="all" baseline="0">
                <a:solidFill>
                  <a:srgbClr val="003C9F"/>
                </a:solidFill>
                <a:effectLst/>
                <a:latin typeface="+mn-lt"/>
              </a:defRPr>
            </a:lvl1pPr>
          </a:lstStyle>
          <a:p>
            <a:r>
              <a:rPr lang="en-US"/>
              <a:t>Click to add title</a:t>
            </a:r>
          </a:p>
        </p:txBody>
      </p:sp>
      <p:sp>
        <p:nvSpPr>
          <p:cNvPr id="5" name="Text Placeholder 2"/>
          <p:cNvSpPr>
            <a:spLocks noGrp="1"/>
          </p:cNvSpPr>
          <p:nvPr>
            <p:ph type="body" idx="1" hasCustomPrompt="1"/>
          </p:nvPr>
        </p:nvSpPr>
        <p:spPr>
          <a:xfrm>
            <a:off x="609601" y="5900928"/>
            <a:ext cx="10363200" cy="568325"/>
          </a:xfrm>
          <a:prstGeom prst="rect">
            <a:avLst/>
          </a:prstGeom>
        </p:spPr>
        <p:txBody>
          <a:bodyPr anchor="b"/>
          <a:lstStyle>
            <a:lvl1pPr marL="0" indent="0" algn="l">
              <a:lnSpc>
                <a:spcPts val="2933"/>
              </a:lnSpc>
              <a:buNone/>
              <a:defRPr sz="3200" baseline="0">
                <a:solidFill>
                  <a:srgbClr val="003C9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add sub-title</a:t>
            </a:r>
          </a:p>
        </p:txBody>
      </p:sp>
      <p:grpSp>
        <p:nvGrpSpPr>
          <p:cNvPr id="12" name="Group 11">
            <a:extLst>
              <a:ext uri="{FF2B5EF4-FFF2-40B4-BE49-F238E27FC236}">
                <a16:creationId xmlns:a16="http://schemas.microsoft.com/office/drawing/2014/main" id="{78CEA5FE-3D8F-4E93-B480-C409778F91ED}"/>
              </a:ext>
            </a:extLst>
          </p:cNvPr>
          <p:cNvGrpSpPr/>
          <p:nvPr userDrawn="1"/>
        </p:nvGrpSpPr>
        <p:grpSpPr>
          <a:xfrm>
            <a:off x="-9063" y="6810361"/>
            <a:ext cx="12192000" cy="0"/>
            <a:chOff x="-6797" y="5107771"/>
            <a:chExt cx="9144000" cy="0"/>
          </a:xfrm>
        </p:grpSpPr>
        <p:cxnSp>
          <p:nvCxnSpPr>
            <p:cNvPr id="13" name="Straight Connector 12">
              <a:extLst>
                <a:ext uri="{FF2B5EF4-FFF2-40B4-BE49-F238E27FC236}">
                  <a16:creationId xmlns:a16="http://schemas.microsoft.com/office/drawing/2014/main" id="{5F85B1A4-8F43-4B38-AF20-885D0209CCAC}"/>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BAC213-7391-42D5-85EE-964B9CC2CEEF}"/>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B3EC8E-5495-4BDD-95D4-B0D380D9B938}"/>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72D406-8C57-491A-B71A-0D3437F9DC44}"/>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2244B0-3C1E-4D55-A870-4D62111850D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318A40-590C-4628-9143-627360B37B33}"/>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07523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467097"/>
            <a:ext cx="11059884" cy="1162051"/>
          </a:xfrm>
          <a:prstGeom prst="rect">
            <a:avLst/>
          </a:prstGeom>
        </p:spPr>
        <p:txBody>
          <a:bodyPr anchor="b"/>
          <a:lstStyle>
            <a:lvl1pPr algn="l">
              <a:defRPr sz="4267" b="1" cap="all" baseline="0">
                <a:solidFill>
                  <a:schemeClr val="bg2"/>
                </a:solidFill>
                <a:effectLst/>
                <a:latin typeface="+mn-lt"/>
              </a:defRPr>
            </a:lvl1pPr>
          </a:lstStyle>
          <a:p>
            <a:r>
              <a:rPr lang="en-US"/>
              <a:t>Click to add title</a:t>
            </a:r>
          </a:p>
        </p:txBody>
      </p:sp>
      <p:sp>
        <p:nvSpPr>
          <p:cNvPr id="5" name="Text Placeholder 2"/>
          <p:cNvSpPr>
            <a:spLocks noGrp="1"/>
          </p:cNvSpPr>
          <p:nvPr>
            <p:ph type="body" idx="1" hasCustomPrompt="1"/>
          </p:nvPr>
        </p:nvSpPr>
        <p:spPr>
          <a:xfrm>
            <a:off x="609601" y="5900928"/>
            <a:ext cx="10363200" cy="568325"/>
          </a:xfrm>
          <a:prstGeom prst="rect">
            <a:avLst/>
          </a:prstGeom>
        </p:spPr>
        <p:txBody>
          <a:bodyPr anchor="b"/>
          <a:lstStyle>
            <a:lvl1pPr marL="0" indent="0" algn="l">
              <a:lnSpc>
                <a:spcPts val="2933"/>
              </a:lnSpc>
              <a:buNone/>
              <a:defRPr sz="3200" baseline="0">
                <a:solidFill>
                  <a:schemeClr val="bg2"/>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add sub-title</a:t>
            </a:r>
          </a:p>
        </p:txBody>
      </p:sp>
    </p:spTree>
    <p:extLst>
      <p:ext uri="{BB962C8B-B14F-4D97-AF65-F5344CB8AC3E}">
        <p14:creationId xmlns:p14="http://schemas.microsoft.com/office/powerpoint/2010/main" val="11890537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06823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6418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300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8267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_NCEH">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69625" y="4765416"/>
            <a:ext cx="8852455" cy="1569660"/>
          </a:xfrm>
          <a:prstGeom prst="rect">
            <a:avLst/>
          </a:prstGeom>
          <a:noFill/>
        </p:spPr>
        <p:txBody>
          <a:bodyPr wrap="square" rtlCol="0">
            <a:spAutoFit/>
          </a:bodyPr>
          <a:lstStyle/>
          <a:p>
            <a:r>
              <a:rPr lang="en-US" sz="1600">
                <a:solidFill>
                  <a:schemeClr val="bg2"/>
                </a:solidFill>
                <a:latin typeface="Calibri" panose="020F0502020204030204" pitchFamily="34" charset="0"/>
              </a:rPr>
              <a:t>For more information, contact NCEH</a:t>
            </a: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1-800-CDC-INFO (232-4636)</a:t>
            </a: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TTY:  1-888-232-6348           www.cdc.gov</a:t>
            </a:r>
            <a:br>
              <a:rPr lang="en-US" sz="1600">
                <a:solidFill>
                  <a:schemeClr val="bg2"/>
                </a:solidFill>
                <a:latin typeface="Calibri" panose="020F0502020204030204" pitchFamily="34" charset="0"/>
              </a:rPr>
            </a:b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 Placeholder 2"/>
          <p:cNvSpPr>
            <a:spLocks noGrp="1"/>
          </p:cNvSpPr>
          <p:nvPr>
            <p:ph type="body" idx="1" hasCustomPrompt="1"/>
          </p:nvPr>
        </p:nvSpPr>
        <p:spPr>
          <a:xfrm>
            <a:off x="609601" y="280413"/>
            <a:ext cx="10363200" cy="1219200"/>
          </a:xfrm>
          <a:prstGeom prst="rect">
            <a:avLst/>
          </a:prstGeom>
        </p:spPr>
        <p:txBody>
          <a:bodyPr anchor="ctr" anchorCtr="0"/>
          <a:lstStyle>
            <a:lvl1pPr marL="0" indent="0" algn="l">
              <a:lnSpc>
                <a:spcPts val="2933"/>
              </a:lnSpc>
              <a:buNone/>
              <a:defRPr sz="3733" b="1" baseline="0">
                <a:solidFill>
                  <a:srgbClr val="003C9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add text</a:t>
            </a:r>
          </a:p>
        </p:txBody>
      </p:sp>
    </p:spTree>
    <p:extLst>
      <p:ext uri="{BB962C8B-B14F-4D97-AF65-F5344CB8AC3E}">
        <p14:creationId xmlns:p14="http://schemas.microsoft.com/office/powerpoint/2010/main" val="222749614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6792" y="6684936"/>
            <a:ext cx="12174261" cy="183397"/>
          </a:xfrm>
          <a:prstGeom prst="rect">
            <a:avLst/>
          </a:prstGeom>
        </p:spPr>
      </p:pic>
      <p:sp>
        <p:nvSpPr>
          <p:cNvPr id="6" name="TextBox 5"/>
          <p:cNvSpPr txBox="1"/>
          <p:nvPr userDrawn="1"/>
        </p:nvSpPr>
        <p:spPr>
          <a:xfrm>
            <a:off x="10895408" y="6321706"/>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a:p>
        </p:txBody>
      </p:sp>
    </p:spTree>
    <p:extLst>
      <p:ext uri="{BB962C8B-B14F-4D97-AF65-F5344CB8AC3E}">
        <p14:creationId xmlns:p14="http://schemas.microsoft.com/office/powerpoint/2010/main" val="34048785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6348263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1386695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25013600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21786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2781015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4"/>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78"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1307288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00251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2367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0" r:id="rId8"/>
    <p:sldLayoutId id="2147483682" r:id="rId9"/>
    <p:sldLayoutId id="2147483683" r:id="rId10"/>
    <p:sldLayoutId id="2147483684" r:id="rId11"/>
    <p:sldLayoutId id="2147483687" r:id="rId12"/>
    <p:sldLayoutId id="2147483688" r:id="rId1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254000"/>
          </a:xfrm>
          <a:prstGeom prst="rect">
            <a:avLst/>
          </a:pr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rgbClr val="FFC000"/>
              </a:solidFill>
            </a:endParaRPr>
          </a:p>
        </p:txBody>
      </p:sp>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8261396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FF8502"/>
        </a:buClr>
        <a:buFont typeface="Arial" panose="020B0604020202020204" pitchFamily="34" charset="0"/>
        <a:buChar char="•"/>
        <a:defRPr sz="4267" kern="1200">
          <a:solidFill>
            <a:srgbClr val="000000"/>
          </a:solidFill>
          <a:latin typeface="+mn-lt"/>
          <a:ea typeface="+mn-ea"/>
          <a:cs typeface="+mn-cs"/>
        </a:defRPr>
      </a:lvl1pPr>
      <a:lvl2pPr marL="990575" indent="-380990" algn="l" rtl="0" eaLnBrk="0" fontAlgn="base" hangingPunct="0">
        <a:spcBef>
          <a:spcPct val="20000"/>
        </a:spcBef>
        <a:spcAft>
          <a:spcPct val="0"/>
        </a:spcAft>
        <a:buClr>
          <a:srgbClr val="FF8502"/>
        </a:buClr>
        <a:buFont typeface="Arial" panose="020B0604020202020204" pitchFamily="34" charset="0"/>
        <a:buChar char="–"/>
        <a:defRPr sz="3733" kern="1200">
          <a:solidFill>
            <a:srgbClr val="000000"/>
          </a:solidFill>
          <a:latin typeface="+mn-lt"/>
          <a:ea typeface="+mn-ea"/>
          <a:cs typeface="+mn-cs"/>
        </a:defRPr>
      </a:lvl2pPr>
      <a:lvl3pPr marL="1523962" indent="-304792" algn="l" rtl="0" eaLnBrk="0" fontAlgn="base" hangingPunct="0">
        <a:spcBef>
          <a:spcPct val="20000"/>
        </a:spcBef>
        <a:spcAft>
          <a:spcPct val="0"/>
        </a:spcAft>
        <a:buClr>
          <a:srgbClr val="FF8502"/>
        </a:buClr>
        <a:buFont typeface="Arial" panose="020B0604020202020204" pitchFamily="34" charset="0"/>
        <a:buChar char="•"/>
        <a:defRPr sz="3200" kern="1200">
          <a:solidFill>
            <a:srgbClr val="000000"/>
          </a:solidFill>
          <a:latin typeface="+mn-lt"/>
          <a:ea typeface="+mn-ea"/>
          <a:cs typeface="+mn-cs"/>
        </a:defRPr>
      </a:lvl3pPr>
      <a:lvl4pPr marL="2133547" indent="-304792" algn="l" rtl="0" eaLnBrk="0" fontAlgn="base" hangingPunct="0">
        <a:spcBef>
          <a:spcPct val="20000"/>
        </a:spcBef>
        <a:spcAft>
          <a:spcPct val="0"/>
        </a:spcAft>
        <a:buClr>
          <a:srgbClr val="FF8502"/>
        </a:buClr>
        <a:buFont typeface="Arial" panose="020B0604020202020204" pitchFamily="34" charset="0"/>
        <a:buChar char="–"/>
        <a:defRPr sz="2667" kern="1200">
          <a:solidFill>
            <a:srgbClr val="000000"/>
          </a:solidFill>
          <a:latin typeface="+mn-lt"/>
          <a:ea typeface="+mn-ea"/>
          <a:cs typeface="+mn-cs"/>
        </a:defRPr>
      </a:lvl4pPr>
      <a:lvl5pPr marL="2743131" indent="-304792" algn="l" rtl="0" eaLnBrk="0" fontAlgn="base" hangingPunct="0">
        <a:spcBef>
          <a:spcPct val="20000"/>
        </a:spcBef>
        <a:spcAft>
          <a:spcPct val="0"/>
        </a:spcAft>
        <a:buClr>
          <a:srgbClr val="FF8502"/>
        </a:buClr>
        <a:buFont typeface="Arial" panose="020B0604020202020204" pitchFamily="34" charset="0"/>
        <a:buChar char="»"/>
        <a:defRPr sz="2667" kern="1200">
          <a:solidFill>
            <a:srgbClr val="00000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0.xml"/><Relationship Id="rId16" Type="http://schemas.openxmlformats.org/officeDocument/2006/relationships/image" Target="../media/image19.svg"/><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1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0.png"/></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sciencedirect.com/science/article/pii/S0196064422011787?via%3Dihub" TargetMode="External"/><Relationship Id="rId5" Type="http://schemas.openxmlformats.org/officeDocument/2006/relationships/image" Target="../media/image39.png"/><Relationship Id="rId4" Type="http://schemas.openxmlformats.org/officeDocument/2006/relationships/image" Target="../media/image110.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1.png"/><Relationship Id="rId2" Type="http://schemas.openxmlformats.org/officeDocument/2006/relationships/hyperlink" Target="mailto:trackingsupport@cdc.gov" TargetMode="External"/><Relationship Id="rId1" Type="http://schemas.openxmlformats.org/officeDocument/2006/relationships/slideLayout" Target="../slideLayouts/slideLayout13.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7.svg"/><Relationship Id="rId7" Type="http://schemas.openxmlformats.org/officeDocument/2006/relationships/image" Target="../media/image60.png"/><Relationship Id="rId12" Type="http://schemas.openxmlformats.org/officeDocument/2006/relationships/hyperlink" Target="https://www.cdc.gov/nndss/case-surveillance-modernization/index.html" TargetMode="External"/><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59.svg"/><Relationship Id="rId11" Type="http://schemas.openxmlformats.org/officeDocument/2006/relationships/image" Target="../media/image63.sv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hyperlink" Target="https://www.cdc.gov/nndss/trc/news/index.html" TargetMode="External"/><Relationship Id="rId9" Type="http://schemas.openxmlformats.org/officeDocument/2006/relationships/hyperlink" Target="mailto:edx@cdc.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ustomXml" Target="../ink/ink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mailto:poxvirus@cdc.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lIns="121920" tIns="60960" rIns="121920" bIns="60960" anchor="ctr"/>
          <a:lstStyle/>
          <a:p>
            <a:pPr>
              <a:lnSpc>
                <a:spcPct val="164835"/>
              </a:lnSpc>
            </a:pPr>
            <a:r>
              <a:rPr lang="en-US" altLang="en-US" dirty="0"/>
              <a:t>NNDSS eSHARE June 2024 Webinar</a:t>
            </a:r>
            <a:endParaRPr lang="en-US" dirty="0"/>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a:t>Centers for Disease Control and Prevention</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title="NNDSS branding element">
            <a:extLst>
              <a:ext uri="{FF2B5EF4-FFF2-40B4-BE49-F238E27FC236}">
                <a16:creationId xmlns:a16="http://schemas.microsoft.com/office/drawing/2014/main" id="{D69A5EBD-3E2E-B7DA-1C99-1DEA3DC79D13}"/>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777498" y="3589940"/>
            <a:ext cx="5118135" cy="2010341"/>
          </a:xfrm>
          <a:prstGeom prst="rect">
            <a:avLst/>
          </a:prstGeom>
        </p:spPr>
      </p:pic>
      <p:sp>
        <p:nvSpPr>
          <p:cNvPr id="5" name="Subtitle 3">
            <a:extLst>
              <a:ext uri="{FF2B5EF4-FFF2-40B4-BE49-F238E27FC236}">
                <a16:creationId xmlns:a16="http://schemas.microsoft.com/office/drawing/2014/main" id="{70054E27-8200-B7C0-58E6-D47562818822}"/>
              </a:ext>
            </a:extLst>
          </p:cNvPr>
          <p:cNvSpPr txBox="1">
            <a:spLocks/>
          </p:cNvSpPr>
          <p:nvPr/>
        </p:nvSpPr>
        <p:spPr bwMode="auto">
          <a:xfrm>
            <a:off x="609601" y="5843244"/>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a:defRPr/>
            </a:pPr>
            <a:r>
              <a:rPr lang="en-US" sz="2667"/>
              <a:t>June 18, 2024</a:t>
            </a:r>
          </a:p>
        </p:txBody>
      </p:sp>
      <p:sp>
        <p:nvSpPr>
          <p:cNvPr id="9" name="Text Placeholder 5">
            <a:extLst>
              <a:ext uri="{FF2B5EF4-FFF2-40B4-BE49-F238E27FC236}">
                <a16:creationId xmlns:a16="http://schemas.microsoft.com/office/drawing/2014/main" id="{D5AABAAD-279F-7246-1C0C-59E370BC49EB}"/>
              </a:ext>
            </a:extLst>
          </p:cNvPr>
          <p:cNvSpPr txBox="1">
            <a:spLocks/>
          </p:cNvSpPr>
          <p:nvPr/>
        </p:nvSpPr>
        <p:spPr>
          <a:xfrm>
            <a:off x="5777497" y="6008096"/>
            <a:ext cx="6251481"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609523" fontAlgn="base">
              <a:spcAft>
                <a:spcPct val="0"/>
              </a:spcAft>
              <a:defRPr/>
            </a:pPr>
            <a:r>
              <a:rPr lang="en-US" sz="1867" b="1">
                <a:solidFill>
                  <a:srgbClr val="0039A6"/>
                </a:solidFill>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250232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racking covers topics from environmental hazards and characteristics to exposures and health effects.">
            <a:extLst>
              <a:ext uri="{FF2B5EF4-FFF2-40B4-BE49-F238E27FC236}">
                <a16:creationId xmlns:a16="http://schemas.microsoft.com/office/drawing/2014/main" id="{678896DF-73D3-4F9F-A596-F6F4C1173003}"/>
              </a:ext>
            </a:extLst>
          </p:cNvPr>
          <p:cNvGrpSpPr/>
          <p:nvPr/>
        </p:nvGrpSpPr>
        <p:grpSpPr>
          <a:xfrm>
            <a:off x="-1" y="120163"/>
            <a:ext cx="12192000" cy="6488265"/>
            <a:chOff x="0" y="277301"/>
            <a:chExt cx="9144000" cy="4866199"/>
          </a:xfrm>
        </p:grpSpPr>
        <p:pic>
          <p:nvPicPr>
            <p:cNvPr id="7" name="Picture 6" descr="CDC's Environmental Public Health Tracking Program connects environment and health information. Types of data include environmental, exposures, health effects, and population characteristics.">
              <a:extLst>
                <a:ext uri="{FF2B5EF4-FFF2-40B4-BE49-F238E27FC236}">
                  <a16:creationId xmlns:a16="http://schemas.microsoft.com/office/drawing/2014/main" id="{74BD5AB1-6B0B-4E00-AB52-4F6C3A084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301"/>
              <a:ext cx="9144000" cy="4866199"/>
            </a:xfrm>
            <a:prstGeom prst="rect">
              <a:avLst/>
            </a:prstGeom>
          </p:spPr>
        </p:pic>
        <p:sp>
          <p:nvSpPr>
            <p:cNvPr id="4" name="Rectangle 3">
              <a:extLst>
                <a:ext uri="{FF2B5EF4-FFF2-40B4-BE49-F238E27FC236}">
                  <a16:creationId xmlns:a16="http://schemas.microsoft.com/office/drawing/2014/main" id="{77263EB6-661D-48FA-A11F-D1ED14D4D88C}"/>
                </a:ext>
                <a:ext uri="{C183D7F6-B498-43B3-948B-1728B52AA6E4}">
                  <adec:decorative xmlns:adec="http://schemas.microsoft.com/office/drawing/2017/decorative" val="1"/>
                </a:ext>
              </a:extLst>
            </p:cNvPr>
            <p:cNvSpPr/>
            <p:nvPr/>
          </p:nvSpPr>
          <p:spPr>
            <a:xfrm>
              <a:off x="288965" y="1598144"/>
              <a:ext cx="4227578" cy="520585"/>
            </a:xfrm>
            <a:prstGeom prst="rect">
              <a:avLst/>
            </a:prstGeom>
            <a:solidFill>
              <a:srgbClr val="EE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grpSp>
      <p:sp>
        <p:nvSpPr>
          <p:cNvPr id="3" name="Text Placeholder 1">
            <a:extLst>
              <a:ext uri="{FF2B5EF4-FFF2-40B4-BE49-F238E27FC236}">
                <a16:creationId xmlns:a16="http://schemas.microsoft.com/office/drawing/2014/main" id="{DCEFDE62-DC92-40EC-987B-388142F3E2A1}"/>
              </a:ext>
            </a:extLst>
          </p:cNvPr>
          <p:cNvSpPr txBox="1">
            <a:spLocks noGrp="1"/>
          </p:cNvSpPr>
          <p:nvPr>
            <p:ph type="title"/>
          </p:nvPr>
        </p:nvSpPr>
        <p:spPr>
          <a:xfrm>
            <a:off x="385286" y="933614"/>
            <a:ext cx="6427890" cy="1143000"/>
          </a:xfrm>
          <a:prstGeom prst="rect">
            <a:avLst/>
          </a:prstGeom>
          <a:solidFill>
            <a:srgbClr val="EEF5FF"/>
          </a:solid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FF8502"/>
              </a:buClr>
              <a:buFont typeface="Arial" panose="020B0604020202020204" pitchFamily="34" charset="0"/>
              <a:buChar char="•"/>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FF8502"/>
              </a:buClr>
              <a:buFont typeface="Arial" panose="020B0604020202020204" pitchFamily="34" charset="0"/>
              <a:buChar char="–"/>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FF8502"/>
              </a:buClr>
              <a:buFont typeface="Arial" panose="020B0604020202020204" pitchFamily="34" charset="0"/>
              <a:buChar char="•"/>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FF8502"/>
              </a:buClr>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FF8502"/>
              </a:buClr>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65104"/>
              </a:lnSpc>
              <a:spcBef>
                <a:spcPts val="0"/>
              </a:spcBef>
              <a:buNone/>
              <a:defRPr/>
            </a:pPr>
            <a:r>
              <a:rPr lang="en-US" sz="4267" b="1">
                <a:solidFill>
                  <a:srgbClr val="36373F"/>
                </a:solidFill>
                <a:latin typeface="Myriad Pro" panose="020B0503030403020204" pitchFamily="34" charset="0"/>
              </a:rPr>
              <a:t>CONNECTS </a:t>
            </a:r>
            <a:r>
              <a:rPr lang="en-US" sz="4267" b="1">
                <a:solidFill>
                  <a:srgbClr val="003C9F"/>
                </a:solidFill>
                <a:latin typeface="Myriad Pro" panose="020B0503030403020204" pitchFamily="34" charset="0"/>
              </a:rPr>
              <a:t>ENVIRONMENT &amp; HEALTH </a:t>
            </a:r>
            <a:r>
              <a:rPr lang="en-US" sz="4267" b="1">
                <a:solidFill>
                  <a:srgbClr val="36373F"/>
                </a:solidFill>
                <a:latin typeface="Myriad Pro" panose="020B0503030403020204" pitchFamily="34" charset="0"/>
              </a:rPr>
              <a:t>INFORMATION</a:t>
            </a:r>
            <a:endParaRPr lang="en-US">
              <a:ea typeface="+mn-ea"/>
              <a:cs typeface="+mn-cs"/>
            </a:endParaRPr>
          </a:p>
        </p:txBody>
      </p:sp>
    </p:spTree>
    <p:extLst>
      <p:ext uri="{BB962C8B-B14F-4D97-AF65-F5344CB8AC3E}">
        <p14:creationId xmlns:p14="http://schemas.microsoft.com/office/powerpoint/2010/main" val="3398198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F79D3D-A9FA-D2E9-5DF5-BE9EC567289C}"/>
              </a:ext>
              <a:ext uri="{C183D7F6-B498-43B3-948B-1728B52AA6E4}">
                <adec:decorative xmlns:adec="http://schemas.microsoft.com/office/drawing/2017/decorative" val="1"/>
              </a:ext>
            </a:extLst>
          </p:cNvPr>
          <p:cNvGrpSpPr/>
          <p:nvPr/>
        </p:nvGrpSpPr>
        <p:grpSpPr>
          <a:xfrm>
            <a:off x="8201862" y="222830"/>
            <a:ext cx="3857359" cy="697333"/>
            <a:chOff x="6250981" y="239550"/>
            <a:chExt cx="2893019" cy="523000"/>
          </a:xfrm>
        </p:grpSpPr>
        <p:pic>
          <p:nvPicPr>
            <p:cNvPr id="5" name="Picture 2" descr="Environmental Public Health Tracking">
              <a:extLst>
                <a:ext uri="{FF2B5EF4-FFF2-40B4-BE49-F238E27FC236}">
                  <a16:creationId xmlns:a16="http://schemas.microsoft.com/office/drawing/2014/main" id="{FD1A8ECD-394A-45B6-8DB0-605C56E982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715" b="4839"/>
            <a:stretch/>
          </p:blipFill>
          <p:spPr bwMode="auto">
            <a:xfrm>
              <a:off x="6918131" y="298426"/>
              <a:ext cx="2225869" cy="464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C's Environmental Public Health Tracking Network logo ">
              <a:extLst>
                <a:ext uri="{FF2B5EF4-FFF2-40B4-BE49-F238E27FC236}">
                  <a16:creationId xmlns:a16="http://schemas.microsoft.com/office/drawing/2014/main" id="{6DD56D21-5385-48A5-9347-F71C8F3CA64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062"/>
            <a:stretch/>
          </p:blipFill>
          <p:spPr bwMode="auto">
            <a:xfrm>
              <a:off x="6250981" y="239550"/>
              <a:ext cx="841663" cy="4641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5536BE1E-1C91-439D-96DE-3BA87E838ED0}"/>
              </a:ext>
              <a:ext uri="{C183D7F6-B498-43B3-948B-1728B52AA6E4}">
                <adec:decorative xmlns:adec="http://schemas.microsoft.com/office/drawing/2017/decorative" val="1"/>
              </a:ext>
            </a:extLst>
          </p:cNvPr>
          <p:cNvGrpSpPr/>
          <p:nvPr/>
        </p:nvGrpSpPr>
        <p:grpSpPr>
          <a:xfrm>
            <a:off x="2481024" y="236428"/>
            <a:ext cx="2998539" cy="2737065"/>
            <a:chOff x="2814309" y="168917"/>
            <a:chExt cx="2248904" cy="2052799"/>
          </a:xfrm>
        </p:grpSpPr>
        <p:sp>
          <p:nvSpPr>
            <p:cNvPr id="47" name="Isosceles Triangle 46">
              <a:extLst>
                <a:ext uri="{FF2B5EF4-FFF2-40B4-BE49-F238E27FC236}">
                  <a16:creationId xmlns:a16="http://schemas.microsoft.com/office/drawing/2014/main" id="{7822437D-89C0-448B-B494-A3032FA99BD1}"/>
                </a:ext>
                <a:ext uri="{C183D7F6-B498-43B3-948B-1728B52AA6E4}">
                  <adec:decorative xmlns:adec="http://schemas.microsoft.com/office/drawing/2017/decorative" val="1"/>
                </a:ext>
              </a:extLst>
            </p:cNvPr>
            <p:cNvSpPr/>
            <p:nvPr/>
          </p:nvSpPr>
          <p:spPr>
            <a:xfrm rot="10800000">
              <a:off x="2814309" y="178442"/>
              <a:ext cx="2248904" cy="2043274"/>
            </a:xfrm>
            <a:prstGeom prst="triangle">
              <a:avLst>
                <a:gd name="adj" fmla="val 50858"/>
              </a:avLst>
            </a:prstGeom>
            <a:solidFill>
              <a:srgbClr val="5A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sp>
          <p:nvSpPr>
            <p:cNvPr id="46" name="Isosceles Triangle 45" descr="triangle solid fill">
              <a:extLst>
                <a:ext uri="{FF2B5EF4-FFF2-40B4-BE49-F238E27FC236}">
                  <a16:creationId xmlns:a16="http://schemas.microsoft.com/office/drawing/2014/main" id="{CB367E86-20C0-4E88-A974-B98B282D2000}"/>
                </a:ext>
              </a:extLst>
            </p:cNvPr>
            <p:cNvSpPr/>
            <p:nvPr/>
          </p:nvSpPr>
          <p:spPr>
            <a:xfrm rot="10800000">
              <a:off x="3338842" y="168917"/>
              <a:ext cx="1616572" cy="1468760"/>
            </a:xfrm>
            <a:prstGeom prst="triangle">
              <a:avLst>
                <a:gd name="adj" fmla="val 50858"/>
              </a:avLst>
            </a:prstGeom>
            <a:solidFill>
              <a:srgbClr val="000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grpSp>
      <p:grpSp>
        <p:nvGrpSpPr>
          <p:cNvPr id="65" name="Group 64">
            <a:extLst>
              <a:ext uri="{FF2B5EF4-FFF2-40B4-BE49-F238E27FC236}">
                <a16:creationId xmlns:a16="http://schemas.microsoft.com/office/drawing/2014/main" id="{E88FE310-E26F-47BF-A471-036CD1757108}"/>
              </a:ext>
              <a:ext uri="{C183D7F6-B498-43B3-948B-1728B52AA6E4}">
                <adec:decorative xmlns:adec="http://schemas.microsoft.com/office/drawing/2017/decorative" val="1"/>
              </a:ext>
            </a:extLst>
          </p:cNvPr>
          <p:cNvGrpSpPr/>
          <p:nvPr/>
        </p:nvGrpSpPr>
        <p:grpSpPr>
          <a:xfrm>
            <a:off x="6053" y="249126"/>
            <a:ext cx="6706387" cy="6506324"/>
            <a:chOff x="832502" y="171413"/>
            <a:chExt cx="5014276" cy="4884275"/>
          </a:xfrm>
        </p:grpSpPr>
        <p:grpSp>
          <p:nvGrpSpPr>
            <p:cNvPr id="4" name="Group 3">
              <a:extLst>
                <a:ext uri="{FF2B5EF4-FFF2-40B4-BE49-F238E27FC236}">
                  <a16:creationId xmlns:a16="http://schemas.microsoft.com/office/drawing/2014/main" id="{E6E1A697-6AB9-43F2-9F3B-A45996242029}"/>
                </a:ext>
              </a:extLst>
            </p:cNvPr>
            <p:cNvGrpSpPr/>
            <p:nvPr/>
          </p:nvGrpSpPr>
          <p:grpSpPr>
            <a:xfrm>
              <a:off x="832502" y="171413"/>
              <a:ext cx="4964479" cy="4884275"/>
              <a:chOff x="832502" y="171413"/>
              <a:chExt cx="4964479" cy="4884275"/>
            </a:xfrm>
            <a:solidFill>
              <a:srgbClr val="FFECAF"/>
            </a:solidFill>
          </p:grpSpPr>
          <p:sp>
            <p:nvSpPr>
              <p:cNvPr id="2" name="Isosceles Triangle 1">
                <a:extLst>
                  <a:ext uri="{FF2B5EF4-FFF2-40B4-BE49-F238E27FC236}">
                    <a16:creationId xmlns:a16="http://schemas.microsoft.com/office/drawing/2014/main" id="{C97362BE-A501-4307-B4CF-3B9CED561B44}"/>
                  </a:ext>
                  <a:ext uri="{C183D7F6-B498-43B3-948B-1728B52AA6E4}">
                    <adec:decorative xmlns:adec="http://schemas.microsoft.com/office/drawing/2017/decorative" val="1"/>
                  </a:ext>
                </a:extLst>
              </p:cNvPr>
              <p:cNvSpPr/>
              <p:nvPr/>
            </p:nvSpPr>
            <p:spPr>
              <a:xfrm>
                <a:off x="832502" y="182404"/>
                <a:ext cx="4964479" cy="4873284"/>
              </a:xfrm>
              <a:prstGeom prst="triangle">
                <a:avLst>
                  <a:gd name="adj" fmla="val 48897"/>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sp>
            <p:nvSpPr>
              <p:cNvPr id="3" name="Rectangle 2">
                <a:extLst>
                  <a:ext uri="{FF2B5EF4-FFF2-40B4-BE49-F238E27FC236}">
                    <a16:creationId xmlns:a16="http://schemas.microsoft.com/office/drawing/2014/main" id="{1E20DC70-8F3E-499C-AF05-1212ECC338A5}"/>
                  </a:ext>
                  <a:ext uri="{C183D7F6-B498-43B3-948B-1728B52AA6E4}">
                    <adec:decorative xmlns:adec="http://schemas.microsoft.com/office/drawing/2017/decorative" val="1"/>
                  </a:ext>
                </a:extLst>
              </p:cNvPr>
              <p:cNvSpPr/>
              <p:nvPr/>
            </p:nvSpPr>
            <p:spPr>
              <a:xfrm>
                <a:off x="832502" y="171413"/>
                <a:ext cx="2401263" cy="4879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grpSp>
        <p:sp>
          <p:nvSpPr>
            <p:cNvPr id="63" name="Parallelogram 62">
              <a:extLst>
                <a:ext uri="{FF2B5EF4-FFF2-40B4-BE49-F238E27FC236}">
                  <a16:creationId xmlns:a16="http://schemas.microsoft.com/office/drawing/2014/main" id="{9A2853C7-222C-4B25-9FFA-EFEE76135C24}"/>
                </a:ext>
                <a:ext uri="{C183D7F6-B498-43B3-948B-1728B52AA6E4}">
                  <adec:decorative xmlns:adec="http://schemas.microsoft.com/office/drawing/2017/decorative" val="1"/>
                </a:ext>
              </a:extLst>
            </p:cNvPr>
            <p:cNvSpPr/>
            <p:nvPr/>
          </p:nvSpPr>
          <p:spPr>
            <a:xfrm flipH="1">
              <a:off x="3177932" y="178442"/>
              <a:ext cx="2668846" cy="4869808"/>
            </a:xfrm>
            <a:prstGeom prst="parallelogram">
              <a:avLst>
                <a:gd name="adj" fmla="val 97526"/>
              </a:avLst>
            </a:prstGeom>
            <a:solidFill>
              <a:srgbClr val="FF8502"/>
            </a:solidFill>
            <a:ln>
              <a:solidFill>
                <a:srgbClr val="FF85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grpSp>
      <p:sp>
        <p:nvSpPr>
          <p:cNvPr id="33" name="Text Placeholder 1" descr="Delivers data relevant to your needs. Tracking makes standardized data easier to use.">
            <a:extLst>
              <a:ext uri="{FF2B5EF4-FFF2-40B4-BE49-F238E27FC236}">
                <a16:creationId xmlns:a16="http://schemas.microsoft.com/office/drawing/2014/main" id="{6C9B1C29-6DDD-4703-AE49-89DBA034D427}"/>
              </a:ext>
            </a:extLst>
          </p:cNvPr>
          <p:cNvSpPr txBox="1">
            <a:spLocks noGrp="1"/>
          </p:cNvSpPr>
          <p:nvPr>
            <p:ph type="title"/>
          </p:nvPr>
        </p:nvSpPr>
        <p:spPr>
          <a:xfrm>
            <a:off x="940829" y="893480"/>
            <a:ext cx="10972800" cy="114300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FF8502"/>
              </a:buClr>
              <a:buFont typeface="Arial" panose="020B0604020202020204" pitchFamily="34" charset="0"/>
              <a:buChar char="•"/>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FF8502"/>
              </a:buClr>
              <a:buFont typeface="Arial" panose="020B0604020202020204" pitchFamily="34" charset="0"/>
              <a:buChar char="–"/>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FF8502"/>
              </a:buClr>
              <a:buFont typeface="Arial" panose="020B0604020202020204" pitchFamily="34" charset="0"/>
              <a:buChar char="•"/>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FF8502"/>
              </a:buClr>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FF8502"/>
              </a:buClr>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lnSpc>
                <a:spcPct val="85000"/>
              </a:lnSpc>
              <a:spcBef>
                <a:spcPts val="0"/>
              </a:spcBef>
              <a:buNone/>
              <a:defRPr/>
            </a:pPr>
            <a:r>
              <a:rPr lang="en-US" sz="3733" b="1">
                <a:solidFill>
                  <a:srgbClr val="36373F"/>
                </a:solidFill>
                <a:latin typeface="Myriad Pro" panose="020B0503030403020204" pitchFamily="34" charset="0"/>
              </a:rPr>
              <a:t>DELIVERS DATA </a:t>
            </a:r>
            <a:br>
              <a:rPr lang="en-US" sz="3733" b="1">
                <a:solidFill>
                  <a:srgbClr val="36373F"/>
                </a:solidFill>
                <a:latin typeface="Myriad Pro" panose="020B0503030403020204" pitchFamily="34" charset="0"/>
              </a:rPr>
            </a:br>
            <a:r>
              <a:rPr lang="en-US" sz="3733" b="1">
                <a:solidFill>
                  <a:srgbClr val="003C9F"/>
                </a:solidFill>
                <a:latin typeface="Myriad Pro" panose="020B0503030403020204" pitchFamily="34" charset="0"/>
              </a:rPr>
              <a:t>RELEVANT </a:t>
            </a:r>
            <a:br>
              <a:rPr lang="en-US" sz="3733" b="1">
                <a:solidFill>
                  <a:srgbClr val="003C9F"/>
                </a:solidFill>
                <a:latin typeface="Myriad Pro" panose="020B0503030403020204" pitchFamily="34" charset="0"/>
              </a:rPr>
            </a:br>
            <a:r>
              <a:rPr lang="en-US" sz="3733" b="1">
                <a:solidFill>
                  <a:srgbClr val="36373F"/>
                </a:solidFill>
                <a:latin typeface="Myriad Pro" panose="020B0503030403020204" pitchFamily="34" charset="0"/>
              </a:rPr>
              <a:t>TO YOUR NEEDS</a:t>
            </a:r>
            <a:endParaRPr lang="en-US" sz="3733" b="1">
              <a:solidFill>
                <a:srgbClr val="003C9F"/>
              </a:solidFill>
              <a:latin typeface="Myriad Pro" panose="020B0503030403020204" pitchFamily="34" charset="0"/>
            </a:endParaRPr>
          </a:p>
        </p:txBody>
      </p:sp>
      <p:sp>
        <p:nvSpPr>
          <p:cNvPr id="13" name="Text Placeholder 12">
            <a:extLst>
              <a:ext uri="{FF2B5EF4-FFF2-40B4-BE49-F238E27FC236}">
                <a16:creationId xmlns:a16="http://schemas.microsoft.com/office/drawing/2014/main" id="{052110C5-CA14-4D6F-7D1A-5CB479621DE0}"/>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4E7B1ECE-92E1-46BB-B178-CCF8207900A6}"/>
              </a:ext>
            </a:extLst>
          </p:cNvPr>
          <p:cNvSpPr txBox="1"/>
          <p:nvPr/>
        </p:nvSpPr>
        <p:spPr>
          <a:xfrm>
            <a:off x="8725978" y="2368717"/>
            <a:ext cx="3254369" cy="584775"/>
          </a:xfrm>
          <a:prstGeom prst="rect">
            <a:avLst/>
          </a:prstGeom>
          <a:noFill/>
        </p:spPr>
        <p:txBody>
          <a:bodyPr wrap="square" rtlCol="0">
            <a:spAutoFit/>
          </a:bodyPr>
          <a:lstStyle/>
          <a:p>
            <a:pPr algn="r" defTabSz="1219170" eaLnBrk="0" fontAlgn="base" hangingPunct="0">
              <a:spcBef>
                <a:spcPct val="0"/>
              </a:spcBef>
              <a:spcAft>
                <a:spcPct val="0"/>
              </a:spcAft>
              <a:defRPr/>
            </a:pPr>
            <a:r>
              <a:rPr lang="en-US" sz="1600" b="1" i="1">
                <a:solidFill>
                  <a:srgbClr val="003C9F"/>
                </a:solidFill>
                <a:latin typeface="Myriad Pro" panose="020B0503030403020204" pitchFamily="34" charset="0"/>
                <a:cs typeface="Calibri" panose="020F0502020204030204" pitchFamily="34" charset="0"/>
              </a:rPr>
              <a:t>Tracking makes standardized data easier to use.</a:t>
            </a:r>
          </a:p>
        </p:txBody>
      </p:sp>
      <p:sp>
        <p:nvSpPr>
          <p:cNvPr id="9" name="TextBox 8">
            <a:extLst>
              <a:ext uri="{FF2B5EF4-FFF2-40B4-BE49-F238E27FC236}">
                <a16:creationId xmlns:a16="http://schemas.microsoft.com/office/drawing/2014/main" id="{CBDA3BA2-9EC4-E3D4-DE4C-A3A722B86C23}"/>
              </a:ext>
            </a:extLst>
          </p:cNvPr>
          <p:cNvSpPr txBox="1"/>
          <p:nvPr/>
        </p:nvSpPr>
        <p:spPr>
          <a:xfrm>
            <a:off x="8957372" y="6478800"/>
            <a:ext cx="2956257" cy="235898"/>
          </a:xfrm>
          <a:prstGeom prst="rect">
            <a:avLst/>
          </a:prstGeom>
          <a:noFill/>
        </p:spPr>
        <p:txBody>
          <a:bodyPr wrap="none" rtlCol="0">
            <a:spAutoFit/>
          </a:bodyPr>
          <a:lstStyle/>
          <a:p>
            <a:pPr algn="ctr"/>
            <a:r>
              <a:rPr lang="en-US" sz="933">
                <a:solidFill>
                  <a:srgbClr val="000000"/>
                </a:solidFill>
              </a:rPr>
              <a:t>Image source: CDC Tracking Network Data Explorer</a:t>
            </a:r>
          </a:p>
        </p:txBody>
      </p:sp>
      <p:grpSp>
        <p:nvGrpSpPr>
          <p:cNvPr id="16" name="Group 15" descr="Tracking delivers data in the interactive data explorer in maps, charts, and tables.">
            <a:extLst>
              <a:ext uri="{FF2B5EF4-FFF2-40B4-BE49-F238E27FC236}">
                <a16:creationId xmlns:a16="http://schemas.microsoft.com/office/drawing/2014/main" id="{7B02E346-DB94-DBFF-9B2C-5DE05C2878B9}"/>
              </a:ext>
            </a:extLst>
          </p:cNvPr>
          <p:cNvGrpSpPr/>
          <p:nvPr/>
        </p:nvGrpSpPr>
        <p:grpSpPr>
          <a:xfrm>
            <a:off x="195504" y="788364"/>
            <a:ext cx="9410750" cy="5504379"/>
            <a:chOff x="104422" y="581361"/>
            <a:chExt cx="7058063" cy="4128284"/>
          </a:xfrm>
        </p:grpSpPr>
        <p:sp>
          <p:nvSpPr>
            <p:cNvPr id="49" name="TextBox 48">
              <a:extLst>
                <a:ext uri="{FF2B5EF4-FFF2-40B4-BE49-F238E27FC236}">
                  <a16:creationId xmlns:a16="http://schemas.microsoft.com/office/drawing/2014/main" id="{6ABCDB26-CA5A-40D4-BFE9-EFD8CD863327}"/>
                </a:ext>
              </a:extLst>
            </p:cNvPr>
            <p:cNvSpPr txBox="1"/>
            <p:nvPr/>
          </p:nvSpPr>
          <p:spPr>
            <a:xfrm>
              <a:off x="104422" y="581361"/>
              <a:ext cx="3114758" cy="1736148"/>
            </a:xfrm>
            <a:prstGeom prst="rect">
              <a:avLst/>
            </a:prstGeom>
            <a:noFill/>
          </p:spPr>
          <p:txBody>
            <a:bodyPr wrap="square" lIns="121920" tIns="60960" rIns="121920" bIns="60960" rtlCol="0" anchor="t">
              <a:spAutoFit/>
            </a:bodyPr>
            <a:lstStyle/>
            <a:p>
              <a:pPr marL="457189" indent="-457189" defTabSz="1219170" eaLnBrk="0" fontAlgn="base" hangingPunct="0">
                <a:lnSpc>
                  <a:spcPct val="88734"/>
                </a:lnSpc>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700+ Measures</a:t>
              </a:r>
              <a:endParaRPr lang="en-US" sz="2400"/>
            </a:p>
            <a:p>
              <a:pPr marL="457189" indent="-457189" defTabSz="1219170" eaLnBrk="0" fontAlgn="base" hangingPunct="0">
                <a:lnSpc>
                  <a:spcPct val="88734"/>
                </a:lnSpc>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Data Visualizations</a:t>
              </a:r>
            </a:p>
            <a:p>
              <a:pPr marL="457189" indent="-457189" defTabSz="1219170" eaLnBrk="0" fontAlgn="base" hangingPunct="0">
                <a:lnSpc>
                  <a:spcPct val="88734"/>
                </a:lnSpc>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Downloadable Data</a:t>
              </a:r>
            </a:p>
            <a:p>
              <a:pPr marL="457189" indent="-457189" defTabSz="1219170" eaLnBrk="0" fontAlgn="base" hangingPunct="0">
                <a:lnSpc>
                  <a:spcPct val="88734"/>
                </a:lnSpc>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Export Images </a:t>
              </a:r>
            </a:p>
            <a:p>
              <a:pPr marL="457189" indent="-457189" defTabSz="1219170" eaLnBrk="0" fontAlgn="base" hangingPunct="0">
                <a:lnSpc>
                  <a:spcPct val="88734"/>
                </a:lnSpc>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Data Visualization Embedding</a:t>
              </a:r>
            </a:p>
          </p:txBody>
        </p:sp>
        <p:sp>
          <p:nvSpPr>
            <p:cNvPr id="34" name="TextBox 33">
              <a:extLst>
                <a:ext uri="{FF2B5EF4-FFF2-40B4-BE49-F238E27FC236}">
                  <a16:creationId xmlns:a16="http://schemas.microsoft.com/office/drawing/2014/main" id="{CF865653-D49A-4A5F-88DA-A1298AFC19D7}"/>
                </a:ext>
              </a:extLst>
            </p:cNvPr>
            <p:cNvSpPr txBox="1"/>
            <p:nvPr/>
          </p:nvSpPr>
          <p:spPr>
            <a:xfrm>
              <a:off x="3945979" y="2188358"/>
              <a:ext cx="3216506" cy="623248"/>
            </a:xfrm>
            <a:prstGeom prst="rect">
              <a:avLst/>
            </a:prstGeom>
            <a:solidFill>
              <a:srgbClr val="FFCD35"/>
            </a:solidFill>
          </p:spPr>
          <p:txBody>
            <a:bodyPr wrap="none" rtlCol="0">
              <a:spAutoFit/>
            </a:bodyPr>
            <a:lstStyle/>
            <a:p>
              <a:pPr defTabSz="1219170" eaLnBrk="0" fontAlgn="base" hangingPunct="0">
                <a:spcBef>
                  <a:spcPct val="0"/>
                </a:spcBef>
                <a:spcAft>
                  <a:spcPct val="0"/>
                </a:spcAft>
                <a:defRPr/>
              </a:pPr>
              <a:r>
                <a:rPr lang="en-US" sz="2667" b="1" i="1">
                  <a:solidFill>
                    <a:srgbClr val="7F7F7F">
                      <a:lumMod val="50000"/>
                    </a:srgbClr>
                  </a:solidFill>
                  <a:latin typeface="Myriad Pro" panose="020B0503030403020204" pitchFamily="34" charset="0"/>
                  <a:cs typeface="Calibri" panose="020F0502020204030204" pitchFamily="34" charset="0"/>
                </a:rPr>
                <a:t>Interactive Data Explorer </a:t>
              </a:r>
              <a:br>
                <a:rPr lang="en-US" sz="2800" b="1" i="1">
                  <a:solidFill>
                    <a:srgbClr val="7F7F7F">
                      <a:lumMod val="50000"/>
                    </a:srgbClr>
                  </a:solidFill>
                  <a:latin typeface="Myriad Pro" panose="020B0503030403020204" pitchFamily="34" charset="0"/>
                  <a:cs typeface="Calibri" panose="020F0502020204030204" pitchFamily="34" charset="0"/>
                </a:rPr>
              </a:br>
              <a:r>
                <a:rPr lang="en-US" sz="2133" b="1" i="1">
                  <a:solidFill>
                    <a:srgbClr val="7F7F7F">
                      <a:lumMod val="50000"/>
                    </a:srgbClr>
                  </a:solidFill>
                  <a:latin typeface="Myriad Pro" panose="020B0503030403020204" pitchFamily="34" charset="0"/>
                  <a:cs typeface="Calibri" panose="020F0502020204030204" pitchFamily="34" charset="0"/>
                </a:rPr>
                <a:t>(maps, charts, and tables)</a:t>
              </a:r>
              <a:endParaRPr lang="en-US" sz="2800" b="1" i="1">
                <a:solidFill>
                  <a:srgbClr val="7F7F7F">
                    <a:lumMod val="50000"/>
                  </a:srgbClr>
                </a:solidFill>
                <a:latin typeface="Myriad Pro" panose="020B0503030403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61811507-82C2-4DD5-A2DD-D2297A64A5E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360000">
              <a:off x="240136" y="2880308"/>
              <a:ext cx="3190616" cy="1829337"/>
            </a:xfrm>
            <a:prstGeom prst="rect">
              <a:avLst/>
            </a:prstGeom>
            <a:solidFill>
              <a:srgbClr val="FFFFFF">
                <a:shade val="85000"/>
              </a:srgbClr>
            </a:solidFill>
            <a:ln w="762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0" name="Group 9">
              <a:extLst>
                <a:ext uri="{FF2B5EF4-FFF2-40B4-BE49-F238E27FC236}">
                  <a16:creationId xmlns:a16="http://schemas.microsoft.com/office/drawing/2014/main" id="{7E260B49-1CFF-AA19-9D86-21909A068F58}"/>
                </a:ext>
                <a:ext uri="{C183D7F6-B498-43B3-948B-1728B52AA6E4}">
                  <adec:decorative xmlns:adec="http://schemas.microsoft.com/office/drawing/2017/decorative" val="1"/>
                </a:ext>
              </a:extLst>
            </p:cNvPr>
            <p:cNvGrpSpPr/>
            <p:nvPr/>
          </p:nvGrpSpPr>
          <p:grpSpPr>
            <a:xfrm>
              <a:off x="3347020" y="2224652"/>
              <a:ext cx="466577" cy="466682"/>
              <a:chOff x="3347020" y="2224652"/>
              <a:chExt cx="466577" cy="466682"/>
            </a:xfrm>
          </p:grpSpPr>
          <p:sp>
            <p:nvSpPr>
              <p:cNvPr id="32" name="Oval 31">
                <a:extLst>
                  <a:ext uri="{FF2B5EF4-FFF2-40B4-BE49-F238E27FC236}">
                    <a16:creationId xmlns:a16="http://schemas.microsoft.com/office/drawing/2014/main" id="{16F5330A-2471-43C0-8B2A-AA41C6C95F76}"/>
                  </a:ext>
                  <a:ext uri="{C183D7F6-B498-43B3-948B-1728B52AA6E4}">
                    <adec:decorative xmlns:adec="http://schemas.microsoft.com/office/drawing/2017/decorative" val="1"/>
                  </a:ext>
                </a:extLst>
              </p:cNvPr>
              <p:cNvSpPr/>
              <p:nvPr/>
            </p:nvSpPr>
            <p:spPr>
              <a:xfrm>
                <a:off x="3347020" y="2224652"/>
                <a:ext cx="466577" cy="466682"/>
              </a:xfrm>
              <a:prstGeom prst="ellipse">
                <a:avLst/>
              </a:prstGeom>
              <a:solidFill>
                <a:srgbClr val="FFFEFF"/>
              </a:solidFill>
              <a:ln w="79375">
                <a:solidFill>
                  <a:srgbClr val="59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pic>
            <p:nvPicPr>
              <p:cNvPr id="41" name="Graphic 40">
                <a:extLst>
                  <a:ext uri="{FF2B5EF4-FFF2-40B4-BE49-F238E27FC236}">
                    <a16:creationId xmlns:a16="http://schemas.microsoft.com/office/drawing/2014/main" id="{BB021624-C563-49AF-8850-726A37ADEBA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8931" y="2272848"/>
                <a:ext cx="351547" cy="351547"/>
              </a:xfrm>
              <a:prstGeom prst="rect">
                <a:avLst/>
              </a:prstGeom>
            </p:spPr>
          </p:pic>
        </p:grpSp>
      </p:grpSp>
      <p:grpSp>
        <p:nvGrpSpPr>
          <p:cNvPr id="19" name="Group 18" descr="Dashboards are a way Tracking shares data in curated, location-specific ways.">
            <a:extLst>
              <a:ext uri="{FF2B5EF4-FFF2-40B4-BE49-F238E27FC236}">
                <a16:creationId xmlns:a16="http://schemas.microsoft.com/office/drawing/2014/main" id="{4B89DF93-2168-CF52-A204-1E6117F46208}"/>
              </a:ext>
            </a:extLst>
          </p:cNvPr>
          <p:cNvGrpSpPr/>
          <p:nvPr/>
        </p:nvGrpSpPr>
        <p:grpSpPr>
          <a:xfrm>
            <a:off x="211653" y="2846033"/>
            <a:ext cx="9856329" cy="3658517"/>
            <a:chOff x="45121" y="2134524"/>
            <a:chExt cx="7505865" cy="2743888"/>
          </a:xfrm>
        </p:grpSpPr>
        <p:sp>
          <p:nvSpPr>
            <p:cNvPr id="39" name="TextBox 38">
              <a:extLst>
                <a:ext uri="{FF2B5EF4-FFF2-40B4-BE49-F238E27FC236}">
                  <a16:creationId xmlns:a16="http://schemas.microsoft.com/office/drawing/2014/main" id="{5EBC1D1A-561B-45A9-91B8-7A7C46CD6827}"/>
                </a:ext>
              </a:extLst>
            </p:cNvPr>
            <p:cNvSpPr txBox="1"/>
            <p:nvPr/>
          </p:nvSpPr>
          <p:spPr>
            <a:xfrm>
              <a:off x="69138" y="2134524"/>
              <a:ext cx="3583258" cy="992724"/>
            </a:xfrm>
            <a:prstGeom prst="rect">
              <a:avLst/>
            </a:prstGeom>
            <a:noFill/>
          </p:spPr>
          <p:txBody>
            <a:bodyPr wrap="square" rtlCol="0">
              <a:spAutoFit/>
            </a:bodyPr>
            <a:lstStyle/>
            <a:p>
              <a:pPr marL="457189" indent="-457189" defTabSz="1219170" eaLnBrk="0" fontAlgn="base" hangingPunct="0">
                <a:spcBef>
                  <a:spcPct val="0"/>
                </a:spcBef>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Developers can use Tracking data in their own tools and products</a:t>
              </a:r>
            </a:p>
          </p:txBody>
        </p:sp>
        <p:sp>
          <p:nvSpPr>
            <p:cNvPr id="37" name="TextBox 36">
              <a:extLst>
                <a:ext uri="{FF2B5EF4-FFF2-40B4-BE49-F238E27FC236}">
                  <a16:creationId xmlns:a16="http://schemas.microsoft.com/office/drawing/2014/main" id="{C4188D67-7416-436F-941B-B015A0D8D55C}"/>
                </a:ext>
              </a:extLst>
            </p:cNvPr>
            <p:cNvSpPr txBox="1"/>
            <p:nvPr/>
          </p:nvSpPr>
          <p:spPr>
            <a:xfrm>
              <a:off x="4979839" y="3876043"/>
              <a:ext cx="2571147" cy="919675"/>
            </a:xfrm>
            <a:prstGeom prst="rect">
              <a:avLst/>
            </a:prstGeom>
            <a:solidFill>
              <a:srgbClr val="FFCD35"/>
            </a:solidFill>
          </p:spPr>
          <p:txBody>
            <a:bodyPr wrap="square" lIns="121920" tIns="60960" rIns="121920" bIns="60960" rtlCol="0" anchor="t">
              <a:spAutoFit/>
            </a:bodyPr>
            <a:lstStyle/>
            <a:p>
              <a:pPr defTabSz="1219170" eaLnBrk="0" fontAlgn="base" hangingPunct="0">
                <a:lnSpc>
                  <a:spcPct val="96450"/>
                </a:lnSpc>
                <a:spcBef>
                  <a:spcPct val="0"/>
                </a:spcBef>
                <a:spcAft>
                  <a:spcPct val="0"/>
                </a:spcAft>
                <a:defRPr/>
              </a:pPr>
              <a:r>
                <a:rPr lang="en-US" sz="2667" b="1" i="1">
                  <a:solidFill>
                    <a:srgbClr val="7F7F7F">
                      <a:lumMod val="50000"/>
                    </a:srgbClr>
                  </a:solidFill>
                  <a:latin typeface="Myriad Pro" panose="020B0503030403020204" pitchFamily="34" charset="0"/>
                  <a:cs typeface="Calibri" panose="020F0502020204030204" pitchFamily="34" charset="0"/>
                </a:rPr>
                <a:t>Application Program Interface </a:t>
              </a:r>
              <a:r>
                <a:rPr lang="en-US" sz="2133" b="1" i="1">
                  <a:solidFill>
                    <a:srgbClr val="7F7F7F">
                      <a:lumMod val="50000"/>
                    </a:srgbClr>
                  </a:solidFill>
                  <a:latin typeface="Myriad Pro" panose="020B0503030403020204" pitchFamily="34" charset="0"/>
                  <a:cs typeface="Calibri" panose="020F0502020204030204" pitchFamily="34" charset="0"/>
                </a:rPr>
                <a:t>(API)</a:t>
              </a:r>
              <a:endParaRPr lang="en-US" sz="2800" b="1" i="1">
                <a:solidFill>
                  <a:srgbClr val="7F7F7F">
                    <a:lumMod val="50000"/>
                  </a:srgbClr>
                </a:solidFill>
                <a:latin typeface="Myriad Pro" panose="020B050303040302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44303C2D-2AD4-4548-B8D6-C70B666C2ED8}"/>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21" y="3429274"/>
              <a:ext cx="3611872" cy="144913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A4E1AAD-18A6-1267-A76A-AE6C04119A24}"/>
                </a:ext>
                <a:ext uri="{C183D7F6-B498-43B3-948B-1728B52AA6E4}">
                  <adec:decorative xmlns:adec="http://schemas.microsoft.com/office/drawing/2017/decorative" val="1"/>
                </a:ext>
              </a:extLst>
            </p:cNvPr>
            <p:cNvGrpSpPr/>
            <p:nvPr/>
          </p:nvGrpSpPr>
          <p:grpSpPr>
            <a:xfrm>
              <a:off x="4327962" y="3956276"/>
              <a:ext cx="466577" cy="466682"/>
              <a:chOff x="4327962" y="3956276"/>
              <a:chExt cx="466577" cy="466682"/>
            </a:xfrm>
          </p:grpSpPr>
          <p:sp>
            <p:nvSpPr>
              <p:cNvPr id="35" name="Oval 34">
                <a:extLst>
                  <a:ext uri="{FF2B5EF4-FFF2-40B4-BE49-F238E27FC236}">
                    <a16:creationId xmlns:a16="http://schemas.microsoft.com/office/drawing/2014/main" id="{DBE755E8-3FB9-407A-B167-F7DC161C6E11}"/>
                  </a:ext>
                  <a:ext uri="{C183D7F6-B498-43B3-948B-1728B52AA6E4}">
                    <adec:decorative xmlns:adec="http://schemas.microsoft.com/office/drawing/2017/decorative" val="1"/>
                  </a:ext>
                </a:extLst>
              </p:cNvPr>
              <p:cNvSpPr/>
              <p:nvPr/>
            </p:nvSpPr>
            <p:spPr>
              <a:xfrm>
                <a:off x="4327962" y="3956276"/>
                <a:ext cx="466577" cy="466682"/>
              </a:xfrm>
              <a:prstGeom prst="ellipse">
                <a:avLst/>
              </a:prstGeom>
              <a:solidFill>
                <a:srgbClr val="FFFEFF"/>
              </a:solidFill>
              <a:ln w="79375">
                <a:solidFill>
                  <a:srgbClr val="59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pic>
            <p:nvPicPr>
              <p:cNvPr id="45" name="Graphic 44">
                <a:extLst>
                  <a:ext uri="{FF2B5EF4-FFF2-40B4-BE49-F238E27FC236}">
                    <a16:creationId xmlns:a16="http://schemas.microsoft.com/office/drawing/2014/main" id="{1F5C88E6-B62A-4475-B04C-A3FD035F464D}"/>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4379391" y="4007758"/>
                <a:ext cx="363718" cy="363718"/>
              </a:xfrm>
              <a:prstGeom prst="rect">
                <a:avLst/>
              </a:prstGeom>
            </p:spPr>
          </p:pic>
        </p:grpSp>
      </p:grpSp>
      <p:grpSp>
        <p:nvGrpSpPr>
          <p:cNvPr id="18" name="Group 17" descr="Tracking's API allows developers to create their own apps or products. ">
            <a:extLst>
              <a:ext uri="{FF2B5EF4-FFF2-40B4-BE49-F238E27FC236}">
                <a16:creationId xmlns:a16="http://schemas.microsoft.com/office/drawing/2014/main" id="{1C48494E-1BAA-97C2-0D44-665FA6727F1C}"/>
              </a:ext>
            </a:extLst>
          </p:cNvPr>
          <p:cNvGrpSpPr/>
          <p:nvPr/>
        </p:nvGrpSpPr>
        <p:grpSpPr>
          <a:xfrm>
            <a:off x="444259" y="1199893"/>
            <a:ext cx="7735943" cy="4702008"/>
            <a:chOff x="333194" y="899920"/>
            <a:chExt cx="5801957" cy="3526506"/>
          </a:xfrm>
        </p:grpSpPr>
        <p:sp>
          <p:nvSpPr>
            <p:cNvPr id="42" name="TextBox 41">
              <a:extLst>
                <a:ext uri="{FF2B5EF4-FFF2-40B4-BE49-F238E27FC236}">
                  <a16:creationId xmlns:a16="http://schemas.microsoft.com/office/drawing/2014/main" id="{B6C47D29-5F87-474F-A0AE-A6F930FCAA18}"/>
                </a:ext>
              </a:extLst>
            </p:cNvPr>
            <p:cNvSpPr txBox="1"/>
            <p:nvPr/>
          </p:nvSpPr>
          <p:spPr>
            <a:xfrm>
              <a:off x="333194" y="3125878"/>
              <a:ext cx="3583258" cy="1300548"/>
            </a:xfrm>
            <a:prstGeom prst="rect">
              <a:avLst/>
            </a:prstGeom>
            <a:noFill/>
          </p:spPr>
          <p:txBody>
            <a:bodyPr wrap="square" rtlCol="0">
              <a:spAutoFit/>
            </a:bodyPr>
            <a:lstStyle/>
            <a:p>
              <a:pPr marL="457189" indent="-457189" defTabSz="1219170" eaLnBrk="0" fontAlgn="base" hangingPunct="0">
                <a:spcBef>
                  <a:spcPct val="0"/>
                </a:spcBef>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Curated, location-specific information on a topic</a:t>
              </a:r>
            </a:p>
            <a:p>
              <a:pPr marL="457189" indent="-457189" defTabSz="1219170" eaLnBrk="0" fontAlgn="base" hangingPunct="0">
                <a:spcBef>
                  <a:spcPct val="0"/>
                </a:spcBef>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Interactive</a:t>
              </a:r>
            </a:p>
            <a:p>
              <a:pPr marL="457189" indent="-457189" defTabSz="1219170" eaLnBrk="0" fontAlgn="base" hangingPunct="0">
                <a:spcBef>
                  <a:spcPct val="0"/>
                </a:spcBef>
                <a:spcAft>
                  <a:spcPct val="0"/>
                </a:spcAft>
                <a:buClr>
                  <a:srgbClr val="F27F00"/>
                </a:buClr>
                <a:buFont typeface="Arial" panose="020B0604020202020204" pitchFamily="34" charset="0"/>
                <a:buChar char="•"/>
                <a:defRPr/>
              </a:pPr>
              <a:r>
                <a:rPr lang="en-US" sz="2667" b="1">
                  <a:solidFill>
                    <a:srgbClr val="000E63"/>
                  </a:solidFill>
                  <a:latin typeface="Myriad Pro" panose="020B0503030403020204" pitchFamily="34" charset="0"/>
                </a:rPr>
                <a:t>Contextual information </a:t>
              </a:r>
            </a:p>
          </p:txBody>
        </p:sp>
        <p:sp>
          <p:nvSpPr>
            <p:cNvPr id="36" name="TextBox 35">
              <a:extLst>
                <a:ext uri="{FF2B5EF4-FFF2-40B4-BE49-F238E27FC236}">
                  <a16:creationId xmlns:a16="http://schemas.microsoft.com/office/drawing/2014/main" id="{0DD14451-DCE6-4E5E-BAC5-C37B115DEEBF}"/>
                </a:ext>
              </a:extLst>
            </p:cNvPr>
            <p:cNvSpPr txBox="1"/>
            <p:nvPr/>
          </p:nvSpPr>
          <p:spPr>
            <a:xfrm>
              <a:off x="4504031" y="3136768"/>
              <a:ext cx="1631120" cy="377075"/>
            </a:xfrm>
            <a:prstGeom prst="rect">
              <a:avLst/>
            </a:prstGeom>
            <a:solidFill>
              <a:srgbClr val="FFCD35"/>
            </a:solidFill>
          </p:spPr>
          <p:txBody>
            <a:bodyPr wrap="none" rtlCol="0">
              <a:spAutoFit/>
            </a:bodyPr>
            <a:lstStyle/>
            <a:p>
              <a:pPr defTabSz="1219170" eaLnBrk="0" fontAlgn="base" hangingPunct="0">
                <a:spcBef>
                  <a:spcPct val="0"/>
                </a:spcBef>
                <a:spcAft>
                  <a:spcPct val="0"/>
                </a:spcAft>
                <a:defRPr/>
              </a:pPr>
              <a:r>
                <a:rPr lang="en-US" sz="2667" b="1" i="1">
                  <a:solidFill>
                    <a:srgbClr val="7F7F7F">
                      <a:lumMod val="50000"/>
                    </a:srgbClr>
                  </a:solidFill>
                  <a:latin typeface="Myriad Pro" panose="020B0503030403020204" pitchFamily="34" charset="0"/>
                  <a:cs typeface="Calibri" panose="020F0502020204030204" pitchFamily="34" charset="0"/>
                </a:rPr>
                <a:t>Dashboards </a:t>
              </a:r>
            </a:p>
          </p:txBody>
        </p:sp>
        <p:grpSp>
          <p:nvGrpSpPr>
            <p:cNvPr id="30" name="Group 29">
              <a:extLst>
                <a:ext uri="{FF2B5EF4-FFF2-40B4-BE49-F238E27FC236}">
                  <a16:creationId xmlns:a16="http://schemas.microsoft.com/office/drawing/2014/main" id="{9F9AB726-C020-4560-B374-5508BF498C7E}"/>
                </a:ext>
                <a:ext uri="{C183D7F6-B498-43B3-948B-1728B52AA6E4}">
                  <adec:decorative xmlns:adec="http://schemas.microsoft.com/office/drawing/2017/decorative" val="1"/>
                </a:ext>
              </a:extLst>
            </p:cNvPr>
            <p:cNvGrpSpPr/>
            <p:nvPr/>
          </p:nvGrpSpPr>
          <p:grpSpPr>
            <a:xfrm>
              <a:off x="3841115" y="3122056"/>
              <a:ext cx="466577" cy="466682"/>
              <a:chOff x="4244714" y="1940685"/>
              <a:chExt cx="466577" cy="466682"/>
            </a:xfrm>
          </p:grpSpPr>
          <p:sp>
            <p:nvSpPr>
              <p:cNvPr id="28" name="Oval 27">
                <a:extLst>
                  <a:ext uri="{FF2B5EF4-FFF2-40B4-BE49-F238E27FC236}">
                    <a16:creationId xmlns:a16="http://schemas.microsoft.com/office/drawing/2014/main" id="{40063759-DEE0-43B4-BA79-9C3D85E9BAD6}"/>
                  </a:ext>
                </a:extLst>
              </p:cNvPr>
              <p:cNvSpPr/>
              <p:nvPr/>
            </p:nvSpPr>
            <p:spPr>
              <a:xfrm>
                <a:off x="4244714" y="1940685"/>
                <a:ext cx="466577" cy="466682"/>
              </a:xfrm>
              <a:prstGeom prst="ellipse">
                <a:avLst/>
              </a:prstGeom>
              <a:solidFill>
                <a:srgbClr val="FFFEFF"/>
              </a:solidFill>
              <a:ln w="79375">
                <a:solidFill>
                  <a:srgbClr val="59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Pro" panose="020B0503030403020204" pitchFamily="34" charset="0"/>
                </a:endParaRPr>
              </a:p>
            </p:txBody>
          </p:sp>
          <p:pic>
            <p:nvPicPr>
              <p:cNvPr id="29" name="Graphic 28" descr="Ui Ux with solid fill">
                <a:extLst>
                  <a:ext uri="{FF2B5EF4-FFF2-40B4-BE49-F238E27FC236}">
                    <a16:creationId xmlns:a16="http://schemas.microsoft.com/office/drawing/2014/main" id="{BCE88484-BDD1-450B-AC5D-13F5ECAD5B8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5765" y="2052228"/>
                <a:ext cx="255676" cy="259135"/>
              </a:xfrm>
              <a:prstGeom prst="rect">
                <a:avLst/>
              </a:prstGeom>
            </p:spPr>
          </p:pic>
        </p:grpSp>
        <p:pic>
          <p:nvPicPr>
            <p:cNvPr id="14" name="Picture 13" descr="Screenshot of the EJ Dashboard">
              <a:extLst>
                <a:ext uri="{FF2B5EF4-FFF2-40B4-BE49-F238E27FC236}">
                  <a16:creationId xmlns:a16="http://schemas.microsoft.com/office/drawing/2014/main" id="{4C0FAC9A-9C69-B273-2431-113AE15B2C9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55560" y="899920"/>
              <a:ext cx="2399175" cy="1681066"/>
            </a:xfrm>
            <a:prstGeom prst="rect">
              <a:avLst/>
            </a:prstGeom>
          </p:spPr>
        </p:pic>
      </p:grpSp>
      <p:sp>
        <p:nvSpPr>
          <p:cNvPr id="15" name="TextBox 14">
            <a:extLst>
              <a:ext uri="{FF2B5EF4-FFF2-40B4-BE49-F238E27FC236}">
                <a16:creationId xmlns:a16="http://schemas.microsoft.com/office/drawing/2014/main" id="{76DCD572-2249-1371-2093-0A6552F89F38}"/>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11</a:t>
            </a:r>
          </a:p>
        </p:txBody>
      </p:sp>
    </p:spTree>
    <p:extLst>
      <p:ext uri="{BB962C8B-B14F-4D97-AF65-F5344CB8AC3E}">
        <p14:creationId xmlns:p14="http://schemas.microsoft.com/office/powerpoint/2010/main" val="3608611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85800"/>
              </a:lnSpc>
            </a:pPr>
            <a:r>
              <a:rPr lang="en-US"/>
              <a:t>Help Improve Health With Data, Tools, and Expertise</a:t>
            </a:r>
          </a:p>
        </p:txBody>
      </p:sp>
      <p:sp>
        <p:nvSpPr>
          <p:cNvPr id="5" name="Content Placeholder 8">
            <a:extLst>
              <a:ext uri="{FF2B5EF4-FFF2-40B4-BE49-F238E27FC236}">
                <a16:creationId xmlns:a16="http://schemas.microsoft.com/office/drawing/2014/main" id="{C8E03BFC-DE90-B179-2395-2D30091CF31B}"/>
              </a:ext>
            </a:extLst>
          </p:cNvPr>
          <p:cNvSpPr txBox="1">
            <a:spLocks/>
          </p:cNvSpPr>
          <p:nvPr/>
        </p:nvSpPr>
        <p:spPr bwMode="auto">
          <a:xfrm>
            <a:off x="1113007" y="2684056"/>
            <a:ext cx="5050049" cy="320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04792" indent="-304792" algn="l" rtl="0" eaLnBrk="0" fontAlgn="base" hangingPunct="0">
              <a:lnSpc>
                <a:spcPts val="2933"/>
              </a:lnSpc>
              <a:spcBef>
                <a:spcPct val="20000"/>
              </a:spcBef>
              <a:spcAft>
                <a:spcPct val="0"/>
              </a:spcAft>
              <a:buClr>
                <a:srgbClr val="003BC0"/>
              </a:buClr>
              <a:buFont typeface="Arial" panose="020B0604020202020204" pitchFamily="34" charset="0"/>
              <a:buChar char="•"/>
              <a:defRPr sz="2667" b="1" kern="1200">
                <a:solidFill>
                  <a:srgbClr val="1D1D1D"/>
                </a:solidFill>
                <a:latin typeface="Calibri" panose="020F0502020204030204" pitchFamily="34" charset="0"/>
                <a:ea typeface="+mn-ea"/>
                <a:cs typeface="+mn-cs"/>
              </a:defRPr>
            </a:lvl1pPr>
            <a:lvl2pPr marL="609585" indent="-226478" algn="l" rtl="0" eaLnBrk="0" fontAlgn="base" hangingPunct="0">
              <a:lnSpc>
                <a:spcPts val="2667"/>
              </a:lnSpc>
              <a:spcBef>
                <a:spcPct val="20000"/>
              </a:spcBef>
              <a:spcAft>
                <a:spcPct val="0"/>
              </a:spcAft>
              <a:buClr>
                <a:srgbClr val="005761"/>
              </a:buClr>
              <a:buFont typeface="Arial" panose="020B0604020202020204" pitchFamily="34" charset="0"/>
              <a:buChar char="-"/>
              <a:tabLst>
                <a:tab pos="533387" algn="l"/>
              </a:tabLst>
              <a:defRPr sz="2400" kern="1200">
                <a:solidFill>
                  <a:srgbClr val="1D1D1D"/>
                </a:solidFill>
                <a:latin typeface="Calibri" panose="020F0502020204030204" pitchFamily="34" charset="0"/>
                <a:ea typeface="+mn-ea"/>
                <a:cs typeface="+mn-cs"/>
              </a:defRPr>
            </a:lvl2pPr>
            <a:lvl3pPr marL="1523962" indent="-304792" algn="l" rtl="0" eaLnBrk="0" fontAlgn="base" hangingPunct="0">
              <a:lnSpc>
                <a:spcPts val="2667"/>
              </a:lnSpc>
              <a:spcBef>
                <a:spcPct val="20000"/>
              </a:spcBef>
              <a:spcAft>
                <a:spcPct val="0"/>
              </a:spcAft>
              <a:buClr>
                <a:srgbClr val="5A5A5A"/>
              </a:buClr>
              <a:buFont typeface="Arial" panose="020B0604020202020204" pitchFamily="34" charset="0"/>
              <a:buChar char="•"/>
              <a:defRPr sz="2667"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87840"/>
              </a:lnSpc>
              <a:spcBef>
                <a:spcPts val="2400"/>
              </a:spcBef>
              <a:spcAft>
                <a:spcPts val="800"/>
              </a:spcAft>
              <a:buFont typeface="Arial" panose="020B0604020202020204" pitchFamily="34" charset="0"/>
              <a:buNone/>
            </a:pPr>
            <a:r>
              <a:rPr lang="en-US" b="0">
                <a:cs typeface="Calibri" panose="020F0502020204030204" pitchFamily="34" charset="0"/>
              </a:rPr>
              <a:t>Target prevention activities</a:t>
            </a:r>
            <a:endParaRPr lang="en-US"/>
          </a:p>
          <a:p>
            <a:pPr marL="0" indent="0">
              <a:lnSpc>
                <a:spcPct val="87840"/>
              </a:lnSpc>
              <a:spcBef>
                <a:spcPts val="2400"/>
              </a:spcBef>
              <a:spcAft>
                <a:spcPts val="800"/>
              </a:spcAft>
              <a:buFont typeface="Arial" panose="020B0604020202020204" pitchFamily="34" charset="0"/>
              <a:buNone/>
            </a:pPr>
            <a:r>
              <a:rPr lang="en-US" b="0">
                <a:cs typeface="Calibri" panose="020F0502020204030204" pitchFamily="34" charset="0"/>
              </a:rPr>
              <a:t>Educate residents</a:t>
            </a:r>
          </a:p>
          <a:p>
            <a:pPr marL="0" indent="0">
              <a:lnSpc>
                <a:spcPct val="87840"/>
              </a:lnSpc>
              <a:spcBef>
                <a:spcPts val="2400"/>
              </a:spcBef>
              <a:spcAft>
                <a:spcPts val="800"/>
              </a:spcAft>
              <a:buFont typeface="Arial" panose="020B0604020202020204" pitchFamily="34" charset="0"/>
              <a:buNone/>
            </a:pPr>
            <a:r>
              <a:rPr lang="en-US" b="0">
                <a:cs typeface="Calibri" panose="020F0502020204030204" pitchFamily="34" charset="0"/>
              </a:rPr>
              <a:t>Monitor community health</a:t>
            </a:r>
          </a:p>
          <a:p>
            <a:pPr marL="0" indent="0">
              <a:lnSpc>
                <a:spcPct val="87840"/>
              </a:lnSpc>
              <a:spcBef>
                <a:spcPts val="2400"/>
              </a:spcBef>
              <a:spcAft>
                <a:spcPts val="800"/>
              </a:spcAft>
              <a:buFont typeface="Arial" panose="020B0604020202020204" pitchFamily="34" charset="0"/>
              <a:buNone/>
            </a:pPr>
            <a:r>
              <a:rPr lang="en-US" b="0">
                <a:cs typeface="Calibri" panose="020F0502020204030204" pitchFamily="34" charset="0"/>
              </a:rPr>
              <a:t>Inform city or state planning</a:t>
            </a:r>
          </a:p>
        </p:txBody>
      </p:sp>
      <p:pic>
        <p:nvPicPr>
          <p:cNvPr id="6" name="Graphic 5">
            <a:extLst>
              <a:ext uri="{FF2B5EF4-FFF2-40B4-BE49-F238E27FC236}">
                <a16:creationId xmlns:a16="http://schemas.microsoft.com/office/drawing/2014/main" id="{23794B08-6874-415D-D5E0-EEB8338891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333" y="4176084"/>
            <a:ext cx="664733" cy="664733"/>
          </a:xfrm>
          <a:prstGeom prst="rect">
            <a:avLst/>
          </a:prstGeom>
        </p:spPr>
      </p:pic>
      <p:pic>
        <p:nvPicPr>
          <p:cNvPr id="7" name="Graphic 6">
            <a:extLst>
              <a:ext uri="{FF2B5EF4-FFF2-40B4-BE49-F238E27FC236}">
                <a16:creationId xmlns:a16="http://schemas.microsoft.com/office/drawing/2014/main" id="{59CD3959-E89B-E2FA-8CEF-712756390F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028" y="2556790"/>
            <a:ext cx="664733" cy="664733"/>
          </a:xfrm>
          <a:prstGeom prst="rect">
            <a:avLst/>
          </a:prstGeom>
        </p:spPr>
      </p:pic>
      <p:pic>
        <p:nvPicPr>
          <p:cNvPr id="8" name="Graphic 7">
            <a:extLst>
              <a:ext uri="{FF2B5EF4-FFF2-40B4-BE49-F238E27FC236}">
                <a16:creationId xmlns:a16="http://schemas.microsoft.com/office/drawing/2014/main" id="{0F28F857-23D6-8623-DDE5-1E8C36A2322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33" y="3378575"/>
            <a:ext cx="664733" cy="664733"/>
          </a:xfrm>
          <a:prstGeom prst="rect">
            <a:avLst/>
          </a:prstGeom>
        </p:spPr>
      </p:pic>
      <p:pic>
        <p:nvPicPr>
          <p:cNvPr id="9" name="Graphic 8">
            <a:extLst>
              <a:ext uri="{FF2B5EF4-FFF2-40B4-BE49-F238E27FC236}">
                <a16:creationId xmlns:a16="http://schemas.microsoft.com/office/drawing/2014/main" id="{153C29A9-6AAD-9738-FB71-7CDE5DFD6E0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648" y="4990434"/>
            <a:ext cx="664733" cy="664733"/>
          </a:xfrm>
          <a:prstGeom prst="rect">
            <a:avLst/>
          </a:prstGeom>
        </p:spPr>
      </p:pic>
      <p:sp>
        <p:nvSpPr>
          <p:cNvPr id="10" name="Content Placeholder 9">
            <a:extLst>
              <a:ext uri="{FF2B5EF4-FFF2-40B4-BE49-F238E27FC236}">
                <a16:creationId xmlns:a16="http://schemas.microsoft.com/office/drawing/2014/main" id="{6DB0554F-F2EF-03E3-D2B1-268052299F3C}"/>
              </a:ext>
            </a:extLst>
          </p:cNvPr>
          <p:cNvSpPr txBox="1">
            <a:spLocks/>
          </p:cNvSpPr>
          <p:nvPr/>
        </p:nvSpPr>
        <p:spPr bwMode="auto">
          <a:xfrm>
            <a:off x="7176643" y="2655888"/>
            <a:ext cx="4527329"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2400"/>
              </a:spcBef>
              <a:spcAft>
                <a:spcPts val="800"/>
              </a:spcAft>
              <a:buFont typeface="Arial" panose="020B0604020202020204" pitchFamily="34" charset="0"/>
              <a:buNone/>
            </a:pPr>
            <a:r>
              <a:rPr lang="en-US" sz="2667">
                <a:cs typeface="Calibri" panose="020F0502020204030204" pitchFamily="34" charset="0"/>
              </a:rPr>
              <a:t>Identify communities at risk</a:t>
            </a:r>
          </a:p>
          <a:p>
            <a:pPr marL="0" indent="0">
              <a:spcBef>
                <a:spcPts val="2400"/>
              </a:spcBef>
              <a:spcAft>
                <a:spcPts val="800"/>
              </a:spcAft>
              <a:buFont typeface="Arial" panose="020B0604020202020204" pitchFamily="34" charset="0"/>
              <a:buNone/>
            </a:pPr>
            <a:r>
              <a:rPr lang="en-US" sz="2667">
                <a:cs typeface="Calibri" panose="020F0502020204030204" pitchFamily="34" charset="0"/>
              </a:rPr>
              <a:t>Inform health policies</a:t>
            </a:r>
          </a:p>
          <a:p>
            <a:pPr marL="0" indent="0">
              <a:spcBef>
                <a:spcPts val="2400"/>
              </a:spcBef>
              <a:spcAft>
                <a:spcPts val="800"/>
              </a:spcAft>
              <a:buFont typeface="Arial" panose="020B0604020202020204" pitchFamily="34" charset="0"/>
              <a:buNone/>
            </a:pPr>
            <a:r>
              <a:rPr lang="en-US" sz="2667">
                <a:cs typeface="Calibri" panose="020F0502020204030204" pitchFamily="34" charset="0"/>
              </a:rPr>
              <a:t>Support epidemiologic studies</a:t>
            </a:r>
          </a:p>
          <a:p>
            <a:pPr marL="0" indent="0">
              <a:spcBef>
                <a:spcPts val="2400"/>
              </a:spcBef>
              <a:spcAft>
                <a:spcPts val="800"/>
              </a:spcAft>
              <a:buFont typeface="Arial" panose="020B0604020202020204" pitchFamily="34" charset="0"/>
              <a:buNone/>
            </a:pPr>
            <a:endParaRPr lang="en-US" sz="2667">
              <a:latin typeface="+mn-lt"/>
            </a:endParaRPr>
          </a:p>
        </p:txBody>
      </p:sp>
      <p:pic>
        <p:nvPicPr>
          <p:cNvPr id="11" name="Graphic 10">
            <a:extLst>
              <a:ext uri="{FF2B5EF4-FFF2-40B4-BE49-F238E27FC236}">
                <a16:creationId xmlns:a16="http://schemas.microsoft.com/office/drawing/2014/main" id="{7F8A5155-54F9-FE1F-C9DD-9F1E16D778D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70146" y="2581480"/>
            <a:ext cx="664733" cy="664733"/>
          </a:xfrm>
          <a:prstGeom prst="rect">
            <a:avLst/>
          </a:prstGeom>
        </p:spPr>
      </p:pic>
      <p:pic>
        <p:nvPicPr>
          <p:cNvPr id="12" name="Graphic 11">
            <a:extLst>
              <a:ext uri="{FF2B5EF4-FFF2-40B4-BE49-F238E27FC236}">
                <a16:creationId xmlns:a16="http://schemas.microsoft.com/office/drawing/2014/main" id="{25395C93-BB5D-550E-DE3F-E6CFE9003B2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0146" y="3418915"/>
            <a:ext cx="664733" cy="664733"/>
          </a:xfrm>
          <a:prstGeom prst="rect">
            <a:avLst/>
          </a:prstGeom>
        </p:spPr>
      </p:pic>
      <p:pic>
        <p:nvPicPr>
          <p:cNvPr id="13" name="Graphic 12">
            <a:extLst>
              <a:ext uri="{FF2B5EF4-FFF2-40B4-BE49-F238E27FC236}">
                <a16:creationId xmlns:a16="http://schemas.microsoft.com/office/drawing/2014/main" id="{68DD22F2-8AB0-EE19-CEB2-6181E3136FC9}"/>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70146" y="4213883"/>
            <a:ext cx="664733" cy="664733"/>
          </a:xfrm>
          <a:prstGeom prst="rect">
            <a:avLst/>
          </a:prstGeom>
        </p:spPr>
      </p:pic>
      <p:sp>
        <p:nvSpPr>
          <p:cNvPr id="2" name="TextBox 1">
            <a:extLst>
              <a:ext uri="{FF2B5EF4-FFF2-40B4-BE49-F238E27FC236}">
                <a16:creationId xmlns:a16="http://schemas.microsoft.com/office/drawing/2014/main" id="{0F0A52C3-7E7B-CA5C-EEE3-5F6B76C3AEAA}"/>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12</a:t>
            </a:r>
          </a:p>
        </p:txBody>
      </p:sp>
    </p:spTree>
    <p:extLst>
      <p:ext uri="{BB962C8B-B14F-4D97-AF65-F5344CB8AC3E}">
        <p14:creationId xmlns:p14="http://schemas.microsoft.com/office/powerpoint/2010/main" val="39675796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A6B276-FCFB-48A3-93B8-056CA157EFA1}"/>
              </a:ext>
            </a:extLst>
          </p:cNvPr>
          <p:cNvSpPr>
            <a:spLocks noGrp="1"/>
          </p:cNvSpPr>
          <p:nvPr>
            <p:ph type="title"/>
          </p:nvPr>
        </p:nvSpPr>
        <p:spPr/>
        <p:txBody>
          <a:bodyPr lIns="91440" tIns="45720" rIns="91440" bIns="45720" anchor="ctr" anchorCtr="0"/>
          <a:lstStyle/>
          <a:p>
            <a:pPr>
              <a:lnSpc>
                <a:spcPct val="85800"/>
              </a:lnSpc>
            </a:pPr>
            <a:r>
              <a:rPr lang="en-US"/>
              <a:t>Funding Recipients: EH22-2202 </a:t>
            </a:r>
          </a:p>
        </p:txBody>
      </p:sp>
      <p:pic>
        <p:nvPicPr>
          <p:cNvPr id="3" name="Picture 2" descr="U.S. map showing funding recipients for EH22-2202: WA, OR, CA, UT, CO, AZ, NM, NE, KS, MN, IA, MO, LA, WI, MI, KY, TN, ME, VT, NH, NY, MA, RI, CT, PA, NJ, DE, MD, VA, NC, SC, FL, and Marion County, IN">
            <a:extLst>
              <a:ext uri="{FF2B5EF4-FFF2-40B4-BE49-F238E27FC236}">
                <a16:creationId xmlns:a16="http://schemas.microsoft.com/office/drawing/2014/main" id="{E3BCD152-D386-4DD5-892E-1B296C83E020}"/>
              </a:ext>
            </a:extLst>
          </p:cNvPr>
          <p:cNvPicPr>
            <a:picLocks noChangeAspect="1"/>
          </p:cNvPicPr>
          <p:nvPr/>
        </p:nvPicPr>
        <p:blipFill rotWithShape="1">
          <a:blip r:embed="rId3"/>
          <a:srcRect l="22315" t="18860" r="24259" b="7241"/>
          <a:stretch/>
        </p:blipFill>
        <p:spPr>
          <a:xfrm>
            <a:off x="2243330" y="1211403"/>
            <a:ext cx="7022591" cy="5463944"/>
          </a:xfrm>
          <a:prstGeom prst="rect">
            <a:avLst/>
          </a:prstGeom>
        </p:spPr>
      </p:pic>
      <p:sp>
        <p:nvSpPr>
          <p:cNvPr id="4" name="TextBox 3">
            <a:extLst>
              <a:ext uri="{FF2B5EF4-FFF2-40B4-BE49-F238E27FC236}">
                <a16:creationId xmlns:a16="http://schemas.microsoft.com/office/drawing/2014/main" id="{723EA2D9-7217-05F9-F54E-C36321FF4939}"/>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13</a:t>
            </a:r>
          </a:p>
        </p:txBody>
      </p:sp>
    </p:spTree>
    <p:extLst>
      <p:ext uri="{BB962C8B-B14F-4D97-AF65-F5344CB8AC3E}">
        <p14:creationId xmlns:p14="http://schemas.microsoft.com/office/powerpoint/2010/main" val="21839683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641367" y="4322688"/>
            <a:ext cx="11059884" cy="1162051"/>
          </a:xfrm>
        </p:spPr>
        <p:txBody>
          <a:bodyPr/>
          <a:lstStyle/>
          <a:p>
            <a:r>
              <a:rPr lang="en-US"/>
              <a:t>Background</a:t>
            </a:r>
          </a:p>
        </p:txBody>
      </p:sp>
    </p:spTree>
    <p:extLst>
      <p:ext uri="{BB962C8B-B14F-4D97-AF65-F5344CB8AC3E}">
        <p14:creationId xmlns:p14="http://schemas.microsoft.com/office/powerpoint/2010/main" val="417809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a:t>Carbon Monoxide (CO)</a:t>
            </a:r>
            <a:r>
              <a:rPr lang="en-US" dirty="0"/>
              <a:t> Poisoning </a:t>
            </a:r>
            <a:r>
              <a:rPr lang="en-US"/>
              <a:t> </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p:txBody>
          <a:bodyPr/>
          <a:lstStyle/>
          <a:p>
            <a:pPr marL="304165" indent="-304165">
              <a:lnSpc>
                <a:spcPct val="87840"/>
              </a:lnSpc>
            </a:pPr>
            <a:r>
              <a:rPr lang="en-US" sz="2667" b="0" dirty="0">
                <a:cs typeface="Calibri" panose="020F0502020204030204" pitchFamily="34" charset="0"/>
              </a:rPr>
              <a:t>CO is a colorless, odorless, nonirritating gas that is produced through the incomplete combustion of carbon-containing substances. </a:t>
            </a:r>
          </a:p>
          <a:p>
            <a:pPr marL="304165" indent="-304165">
              <a:lnSpc>
                <a:spcPct val="87840"/>
              </a:lnSpc>
            </a:pPr>
            <a:endParaRPr lang="en-US" dirty="0"/>
          </a:p>
          <a:p>
            <a:pPr marL="304165" indent="-304165">
              <a:lnSpc>
                <a:spcPct val="87840"/>
              </a:lnSpc>
            </a:pPr>
            <a:r>
              <a:rPr lang="en-US" sz="2667" b="0" dirty="0">
                <a:cs typeface="Calibri" panose="020F0502020204030204" pitchFamily="34" charset="0"/>
              </a:rPr>
              <a:t>CO poisoning occurs from breathing air with elevated levels of CO. </a:t>
            </a:r>
          </a:p>
          <a:p>
            <a:pPr marL="304165" indent="-304165">
              <a:lnSpc>
                <a:spcPct val="87840"/>
              </a:lnSpc>
            </a:pPr>
            <a:endParaRPr lang="en-US" sz="2667" b="0" dirty="0">
              <a:cs typeface="Calibri" panose="020F0502020204030204" pitchFamily="34" charset="0"/>
            </a:endParaRPr>
          </a:p>
          <a:p>
            <a:pPr marL="304165" indent="-304165">
              <a:lnSpc>
                <a:spcPct val="87840"/>
              </a:lnSpc>
            </a:pPr>
            <a:r>
              <a:rPr lang="en-US" sz="2667" b="0" dirty="0">
                <a:cs typeface="Calibri" panose="020F0502020204030204" pitchFamily="34" charset="0"/>
              </a:rPr>
              <a:t>CO poisoning related to power outages during natural disasters has been well documented.</a:t>
            </a:r>
          </a:p>
          <a:p>
            <a:pPr marL="304165" indent="-304165">
              <a:lnSpc>
                <a:spcPct val="87840"/>
              </a:lnSpc>
            </a:pPr>
            <a:endParaRPr lang="en-US" sz="2667" b="0" dirty="0">
              <a:cs typeface="Calibri" panose="020F0502020204030204" pitchFamily="34" charset="0"/>
            </a:endParaRPr>
          </a:p>
          <a:p>
            <a:pPr marL="304165" indent="-304165">
              <a:lnSpc>
                <a:spcPct val="87840"/>
              </a:lnSpc>
            </a:pPr>
            <a:r>
              <a:rPr lang="en-US" sz="2667" b="0" dirty="0">
                <a:cs typeface="Calibri" panose="020F0502020204030204" pitchFamily="34" charset="0"/>
              </a:rPr>
              <a:t>Unintentional non-fire related CO poisoning death is a common and preventable cause of accidental death in the US.</a:t>
            </a:r>
          </a:p>
          <a:p>
            <a:pPr marL="304165" indent="-304165">
              <a:lnSpc>
                <a:spcPct val="87840"/>
              </a:lnSpc>
            </a:pPr>
            <a:endParaRPr lang="en-US" dirty="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5"/>
              <a:stretch>
                <a:fillRect/>
              </a:stretch>
            </p:blipFill>
            <p:spPr>
              <a:xfrm>
                <a:off x="10851089" y="5471641"/>
                <a:ext cx="534877" cy="148478"/>
              </a:xfrm>
              <a:prstGeom prst="rect">
                <a:avLst/>
              </a:prstGeom>
            </p:spPr>
          </p:pic>
        </mc:Fallback>
      </mc:AlternateContent>
      <p:sp>
        <p:nvSpPr>
          <p:cNvPr id="4" name="TextBox 3">
            <a:extLst>
              <a:ext uri="{FF2B5EF4-FFF2-40B4-BE49-F238E27FC236}">
                <a16:creationId xmlns:a16="http://schemas.microsoft.com/office/drawing/2014/main" id="{302B3574-CD7B-6D31-751A-188E2D8E5B3D}"/>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15</a:t>
            </a:r>
          </a:p>
        </p:txBody>
      </p:sp>
    </p:spTree>
    <p:extLst>
      <p:ext uri="{BB962C8B-B14F-4D97-AF65-F5344CB8AC3E}">
        <p14:creationId xmlns:p14="http://schemas.microsoft.com/office/powerpoint/2010/main" val="18354490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a:t>CO Poisoning Surveillance Data </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p:txBody>
          <a:bodyPr/>
          <a:lstStyle/>
          <a:p>
            <a:pPr marL="304165" indent="-304165">
              <a:lnSpc>
                <a:spcPct val="87840"/>
              </a:lnSpc>
            </a:pPr>
            <a:r>
              <a:rPr lang="en-US" sz="2667" b="0">
                <a:cs typeface="Calibri" panose="020F0502020204030204" pitchFamily="34" charset="0"/>
              </a:rPr>
              <a:t>CO poisoning: a nationally notifiable condition since 2014.</a:t>
            </a:r>
            <a:endParaRPr lang="en-US"/>
          </a:p>
          <a:p>
            <a:pPr marL="608965" lvl="1" indent="-226060">
              <a:lnSpc>
                <a:spcPct val="100793"/>
              </a:lnSpc>
            </a:pPr>
            <a:r>
              <a:rPr lang="en-US" sz="2133">
                <a:cs typeface="Calibri" panose="020F0502020204030204" pitchFamily="34" charset="0"/>
              </a:rPr>
              <a:t>No active national surveillance system for CO poisoning.</a:t>
            </a:r>
          </a:p>
          <a:p>
            <a:pPr marL="608965" lvl="1" indent="-226060">
              <a:lnSpc>
                <a:spcPct val="100793"/>
              </a:lnSpc>
            </a:pPr>
            <a:endParaRPr lang="en-US" sz="2133" dirty="0">
              <a:cs typeface="Calibri" panose="020F0502020204030204" pitchFamily="34" charset="0"/>
            </a:endParaRPr>
          </a:p>
          <a:p>
            <a:pPr marL="304165" indent="-304165">
              <a:lnSpc>
                <a:spcPct val="87840"/>
              </a:lnSpc>
            </a:pPr>
            <a:r>
              <a:rPr lang="en-US" sz="2667" b="0">
                <a:cs typeface="Calibri" panose="020F0502020204030204" pitchFamily="34" charset="0"/>
              </a:rPr>
              <a:t>Estimates and surveillance activities rely on data sources that were not primarily designed for CO poisoning surveillance.</a:t>
            </a:r>
            <a:endParaRPr lang="en-US" sz="2667" b="0" dirty="0">
              <a:cs typeface="Calibri" panose="020F0502020204030204" pitchFamily="34" charset="0"/>
            </a:endParaRPr>
          </a:p>
          <a:p>
            <a:pPr marL="0" indent="0">
              <a:lnSpc>
                <a:spcPct val="87840"/>
              </a:lnSpc>
              <a:buNone/>
            </a:pPr>
            <a:endParaRPr lang="en-US" sz="2667" b="0" dirty="0">
              <a:cs typeface="Calibri" panose="020F0502020204030204" pitchFamily="34" charset="0"/>
            </a:endParaRPr>
          </a:p>
          <a:p>
            <a:pPr marL="304165" indent="-304165">
              <a:lnSpc>
                <a:spcPct val="87840"/>
              </a:lnSpc>
            </a:pPr>
            <a:r>
              <a:rPr lang="en-US" sz="2667" b="0">
                <a:cs typeface="Calibri" panose="020F0502020204030204" pitchFamily="34" charset="0"/>
              </a:rPr>
              <a:t>Tracking collects and disseminates </a:t>
            </a:r>
            <a:r>
              <a:rPr lang="en-US" sz="2667" b="0" u="sng">
                <a:cs typeface="Calibri" panose="020F0502020204030204" pitchFamily="34" charset="0"/>
              </a:rPr>
              <a:t>unintentional</a:t>
            </a:r>
            <a:r>
              <a:rPr lang="en-US" sz="2667" b="0">
                <a:cs typeface="Calibri" panose="020F0502020204030204" pitchFamily="34" charset="0"/>
              </a:rPr>
              <a:t> CO poisoning data.</a:t>
            </a:r>
          </a:p>
          <a:p>
            <a:pPr marL="608965" lvl="1" indent="-226060">
              <a:lnSpc>
                <a:spcPct val="100793"/>
              </a:lnSpc>
            </a:pPr>
            <a:r>
              <a:rPr lang="en-US" sz="2133">
                <a:cs typeface="Calibri" panose="020F0502020204030204" pitchFamily="34" charset="0"/>
              </a:rPr>
              <a:t>Mortality</a:t>
            </a:r>
          </a:p>
          <a:p>
            <a:pPr marL="608965" lvl="1" indent="-226060">
              <a:lnSpc>
                <a:spcPct val="100793"/>
              </a:lnSpc>
            </a:pPr>
            <a:r>
              <a:rPr lang="en-US" sz="2133">
                <a:cs typeface="Calibri" panose="020F0502020204030204" pitchFamily="34" charset="0"/>
              </a:rPr>
              <a:t>Hospitalizations</a:t>
            </a:r>
          </a:p>
          <a:p>
            <a:pPr marL="608965" lvl="1" indent="-226060">
              <a:lnSpc>
                <a:spcPct val="100793"/>
              </a:lnSpc>
            </a:pPr>
            <a:r>
              <a:rPr lang="en-US" sz="2133">
                <a:cs typeface="Calibri" panose="020F0502020204030204" pitchFamily="34" charset="0"/>
              </a:rPr>
              <a:t>Emergency Department Visits</a:t>
            </a:r>
            <a:endParaRPr lang="en-US" b="0">
              <a:cs typeface="Calibri" panose="020F0502020204030204" pitchFamily="34" charset="0"/>
            </a:endParaRPr>
          </a:p>
          <a:p>
            <a:pPr marL="304165" indent="-304165">
              <a:lnSpc>
                <a:spcPct val="87840"/>
              </a:lnSpc>
            </a:pPr>
            <a:endParaRPr lang="en-US">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5"/>
              <a:stretch>
                <a:fillRect/>
              </a:stretch>
            </p:blipFill>
            <p:spPr>
              <a:xfrm>
                <a:off x="10851089" y="5471641"/>
                <a:ext cx="534877" cy="148478"/>
              </a:xfrm>
              <a:prstGeom prst="rect">
                <a:avLst/>
              </a:prstGeom>
            </p:spPr>
          </p:pic>
        </mc:Fallback>
      </mc:AlternateContent>
      <p:sp>
        <p:nvSpPr>
          <p:cNvPr id="4" name="TextBox 3">
            <a:extLst>
              <a:ext uri="{FF2B5EF4-FFF2-40B4-BE49-F238E27FC236}">
                <a16:creationId xmlns:a16="http://schemas.microsoft.com/office/drawing/2014/main" id="{D9C8E8E9-0B00-1262-5486-6F0ADBF4AE8E}"/>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16</a:t>
            </a:r>
          </a:p>
        </p:txBody>
      </p:sp>
    </p:spTree>
    <p:extLst>
      <p:ext uri="{BB962C8B-B14F-4D97-AF65-F5344CB8AC3E}">
        <p14:creationId xmlns:p14="http://schemas.microsoft.com/office/powerpoint/2010/main" val="1704007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a:t>Summary of CO Surveillance Data  </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a:xfrm>
            <a:off x="609600" y="1835572"/>
            <a:ext cx="5989983" cy="4176467"/>
          </a:xfrm>
        </p:spPr>
        <p:txBody>
          <a:bodyPr/>
          <a:lstStyle/>
          <a:p>
            <a:pPr marL="304165" indent="-304165">
              <a:lnSpc>
                <a:spcPct val="87840"/>
              </a:lnSpc>
            </a:pPr>
            <a:r>
              <a:rPr lang="en-US" sz="2667" b="0">
                <a:cs typeface="Calibri" panose="020F0502020204030204" pitchFamily="34" charset="0"/>
              </a:rPr>
              <a:t>For the study period 2005 – 2018</a:t>
            </a:r>
            <a:endParaRPr lang="en-US"/>
          </a:p>
          <a:p>
            <a:pPr marL="608965" lvl="1" indent="-226060">
              <a:lnSpc>
                <a:spcPct val="100793"/>
              </a:lnSpc>
            </a:pPr>
            <a:r>
              <a:rPr lang="en-US" sz="2100">
                <a:cs typeface="Calibri" panose="020F0502020204030204" pitchFamily="34" charset="0"/>
              </a:rPr>
              <a:t>172, 489  poison center exposure cases in 50 states</a:t>
            </a:r>
          </a:p>
          <a:p>
            <a:pPr marL="608965" lvl="1" indent="-226060">
              <a:lnSpc>
                <a:spcPct val="100793"/>
              </a:lnSpc>
            </a:pPr>
            <a:r>
              <a:rPr lang="en-US" sz="2100">
                <a:cs typeface="Calibri" panose="020F0502020204030204" pitchFamily="34" charset="0"/>
              </a:rPr>
              <a:t>105,833 ED visits across 16 states</a:t>
            </a:r>
          </a:p>
          <a:p>
            <a:pPr marL="608965" lvl="1" indent="-226060">
              <a:lnSpc>
                <a:spcPct val="100793"/>
              </a:lnSpc>
            </a:pPr>
            <a:r>
              <a:rPr lang="en-US" sz="2100">
                <a:cs typeface="Calibri" panose="020F0502020204030204" pitchFamily="34" charset="0"/>
              </a:rPr>
              <a:t>19,230 hospitalizations in 26 states</a:t>
            </a:r>
          </a:p>
          <a:p>
            <a:pPr marL="608965" lvl="1" indent="-226060">
              <a:lnSpc>
                <a:spcPct val="100793"/>
              </a:lnSpc>
            </a:pPr>
            <a:r>
              <a:rPr lang="en-US" sz="2100">
                <a:cs typeface="Calibri" panose="020F0502020204030204" pitchFamily="34" charset="0"/>
              </a:rPr>
              <a:t>14,448 deaths in 50 states</a:t>
            </a:r>
          </a:p>
          <a:p>
            <a:pPr marL="304165" indent="-304165">
              <a:lnSpc>
                <a:spcPct val="87840"/>
              </a:lnSpc>
            </a:pPr>
            <a:r>
              <a:rPr lang="en-US" b="0">
                <a:cs typeface="Calibri" panose="020F0502020204030204" pitchFamily="34" charset="0"/>
              </a:rPr>
              <a:t>Each data source has limitations</a:t>
            </a:r>
          </a:p>
          <a:p>
            <a:pPr marL="608965" lvl="1" indent="-226060">
              <a:lnSpc>
                <a:spcPct val="88194"/>
              </a:lnSpc>
            </a:pPr>
            <a:endParaRPr lang="en-US" sz="2400">
              <a:latin typeface="+mn-lt"/>
            </a:endParaRPr>
          </a:p>
          <a:p>
            <a:pPr marL="382905" lvl="1" indent="0">
              <a:lnSpc>
                <a:spcPct val="88194"/>
              </a:lnSpc>
              <a:buNone/>
            </a:pPr>
            <a:endParaRPr lang="en-US" b="0">
              <a:latin typeface="+mn-lt"/>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4"/>
              <a:stretch>
                <a:fillRect/>
              </a:stretch>
            </p:blipFill>
            <p:spPr>
              <a:xfrm>
                <a:off x="10851089" y="5471641"/>
                <a:ext cx="534877" cy="148478"/>
              </a:xfrm>
              <a:prstGeom prst="rect">
                <a:avLst/>
              </a:prstGeom>
            </p:spPr>
          </p:pic>
        </mc:Fallback>
      </mc:AlternateContent>
      <p:pic>
        <p:nvPicPr>
          <p:cNvPr id="5" name="Picture 4" descr="Screen shot of a publication. Title reading Morbidity and Mortality of Unintentional Carbon Monoxide Poisoning: United States 2005-2018.">
            <a:extLst>
              <a:ext uri="{FF2B5EF4-FFF2-40B4-BE49-F238E27FC236}">
                <a16:creationId xmlns:a16="http://schemas.microsoft.com/office/drawing/2014/main" id="{ED660C38-F9EC-05E4-F944-ABEB1033F9E6}"/>
              </a:ext>
            </a:extLst>
          </p:cNvPr>
          <p:cNvPicPr>
            <a:picLocks noChangeAspect="1"/>
          </p:cNvPicPr>
          <p:nvPr/>
        </p:nvPicPr>
        <p:blipFill>
          <a:blip r:embed="rId5"/>
          <a:stretch>
            <a:fillRect/>
          </a:stretch>
        </p:blipFill>
        <p:spPr>
          <a:xfrm>
            <a:off x="6743701" y="1354522"/>
            <a:ext cx="5209309" cy="5028178"/>
          </a:xfrm>
          <a:prstGeom prst="rect">
            <a:avLst/>
          </a:prstGeom>
        </p:spPr>
      </p:pic>
      <p:sp>
        <p:nvSpPr>
          <p:cNvPr id="7" name="TextBox 6">
            <a:extLst>
              <a:ext uri="{FF2B5EF4-FFF2-40B4-BE49-F238E27FC236}">
                <a16:creationId xmlns:a16="http://schemas.microsoft.com/office/drawing/2014/main" id="{B09ECA8D-37E5-CA52-F51A-667E8DCC6CC0}"/>
              </a:ext>
            </a:extLst>
          </p:cNvPr>
          <p:cNvSpPr txBox="1"/>
          <p:nvPr/>
        </p:nvSpPr>
        <p:spPr>
          <a:xfrm>
            <a:off x="9982727" y="6393533"/>
            <a:ext cx="1970283" cy="379656"/>
          </a:xfrm>
          <a:prstGeom prst="rect">
            <a:avLst/>
          </a:prstGeom>
          <a:noFill/>
        </p:spPr>
        <p:txBody>
          <a:bodyPr wrap="none" rtlCol="0">
            <a:spAutoFit/>
          </a:bodyPr>
          <a:lstStyle/>
          <a:p>
            <a:r>
              <a:rPr lang="en-US" sz="1867">
                <a:solidFill>
                  <a:srgbClr val="000000"/>
                </a:solidFill>
                <a:latin typeface="Calibri" panose="020F0502020204030204" pitchFamily="34" charset="0"/>
                <a:hlinkClick r:id="rId6"/>
              </a:rPr>
              <a:t>Link to publication</a:t>
            </a:r>
            <a:endParaRPr lang="en-US" sz="1867">
              <a:solidFill>
                <a:srgbClr val="000000"/>
              </a:solidFill>
              <a:latin typeface="Calibri" panose="020F0502020204030204" pitchFamily="34" charset="0"/>
            </a:endParaRPr>
          </a:p>
        </p:txBody>
      </p:sp>
    </p:spTree>
    <p:extLst>
      <p:ext uri="{BB962C8B-B14F-4D97-AF65-F5344CB8AC3E}">
        <p14:creationId xmlns:p14="http://schemas.microsoft.com/office/powerpoint/2010/main" val="9346374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85800"/>
              </a:lnSpc>
            </a:pPr>
            <a:r>
              <a:rPr lang="en-US"/>
              <a:t>Trends of Unintentional CO Poisoning </a:t>
            </a:r>
          </a:p>
        </p:txBody>
      </p:sp>
      <p:pic>
        <p:nvPicPr>
          <p:cNvPr id="5" name="Content Placeholder 4" descr="Line chart showing CO poisoning ED visits rate per 1 million population. ">
            <a:extLst>
              <a:ext uri="{FF2B5EF4-FFF2-40B4-BE49-F238E27FC236}">
                <a16:creationId xmlns:a16="http://schemas.microsoft.com/office/drawing/2014/main" id="{3F1100FC-B170-0C76-96C8-C26AA0993972}"/>
              </a:ext>
            </a:extLst>
          </p:cNvPr>
          <p:cNvPicPr>
            <a:picLocks noChangeAspect="1"/>
          </p:cNvPicPr>
          <p:nvPr/>
        </p:nvPicPr>
        <p:blipFill>
          <a:blip r:embed="rId3"/>
          <a:stretch>
            <a:fillRect/>
          </a:stretch>
        </p:blipFill>
        <p:spPr bwMode="auto">
          <a:xfrm>
            <a:off x="69573" y="2125663"/>
            <a:ext cx="5662613"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ine chart showing the rate per 1 million population for CO poisoning hospitalizations and mortality from 2005 to 2018.">
            <a:extLst>
              <a:ext uri="{FF2B5EF4-FFF2-40B4-BE49-F238E27FC236}">
                <a16:creationId xmlns:a16="http://schemas.microsoft.com/office/drawing/2014/main" id="{8AE07112-53CF-DB09-A0D6-864668FDF3D0}"/>
              </a:ext>
            </a:extLst>
          </p:cNvPr>
          <p:cNvPicPr>
            <a:picLocks noChangeAspect="1"/>
          </p:cNvPicPr>
          <p:nvPr/>
        </p:nvPicPr>
        <p:blipFill>
          <a:blip r:embed="rId4"/>
          <a:stretch>
            <a:fillRect/>
          </a:stretch>
        </p:blipFill>
        <p:spPr>
          <a:xfrm>
            <a:off x="5860157" y="1942847"/>
            <a:ext cx="5752289" cy="3561995"/>
          </a:xfrm>
          <a:prstGeom prst="rect">
            <a:avLst/>
          </a:prstGeom>
        </p:spPr>
      </p:pic>
      <p:sp>
        <p:nvSpPr>
          <p:cNvPr id="9" name="TextBox 8">
            <a:extLst>
              <a:ext uri="{FF2B5EF4-FFF2-40B4-BE49-F238E27FC236}">
                <a16:creationId xmlns:a16="http://schemas.microsoft.com/office/drawing/2014/main" id="{B461DCD3-D66B-F156-BDF3-871896229604}"/>
              </a:ext>
            </a:extLst>
          </p:cNvPr>
          <p:cNvSpPr txBox="1"/>
          <p:nvPr/>
        </p:nvSpPr>
        <p:spPr>
          <a:xfrm>
            <a:off x="1365741" y="6038119"/>
            <a:ext cx="9460519" cy="338554"/>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Rates due to unintentional non-fire carbon monoxide poisoning, United States, 2005-2018. </a:t>
            </a:r>
            <a:endParaRPr lang="en-US" sz="160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93A8B18-9762-CE47-129C-BA1064B0FF03}"/>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18</a:t>
            </a:r>
          </a:p>
        </p:txBody>
      </p:sp>
    </p:spTree>
    <p:extLst>
      <p:ext uri="{BB962C8B-B14F-4D97-AF65-F5344CB8AC3E}">
        <p14:creationId xmlns:p14="http://schemas.microsoft.com/office/powerpoint/2010/main" val="9022706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641367" y="4322688"/>
            <a:ext cx="11059884" cy="1162051"/>
          </a:xfrm>
        </p:spPr>
        <p:txBody>
          <a:bodyPr/>
          <a:lstStyle/>
          <a:p>
            <a:r>
              <a:rPr lang="en-US"/>
              <a:t>Carbon Monoxide (CO) Poisoning MMG</a:t>
            </a:r>
          </a:p>
        </p:txBody>
      </p:sp>
    </p:spTree>
    <p:extLst>
      <p:ext uri="{BB962C8B-B14F-4D97-AF65-F5344CB8AC3E}">
        <p14:creationId xmlns:p14="http://schemas.microsoft.com/office/powerpoint/2010/main" val="236637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lIns="121920" tIns="60960" rIns="121920" bIns="60960" anchor="b" anchorCtr="0"/>
          <a:lstStyle/>
          <a:p>
            <a:pPr>
              <a:lnSpc>
                <a:spcPct val="164835"/>
              </a:lnSpc>
            </a:pPr>
            <a:r>
              <a:rPr lang="en-US"/>
              <a:t>Agenda</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p:txBody>
          <a:bodyPr/>
          <a:lstStyle/>
          <a:p>
            <a:pPr marL="304165" indent="-304165">
              <a:lnSpc>
                <a:spcPct val="100000"/>
              </a:lnSpc>
            </a:pPr>
            <a:r>
              <a:rPr lang="en-US" sz="2650" b="0" dirty="0">
                <a:latin typeface="Calibri"/>
                <a:cs typeface="Calibri"/>
              </a:rPr>
              <a:t>Updates on the 2023 Annual Reconciliation</a:t>
            </a:r>
            <a:endParaRPr lang="en-US" sz="2650" b="0" dirty="0">
              <a:cs typeface="Calibri"/>
            </a:endParaRPr>
          </a:p>
          <a:p>
            <a:pPr marL="304165" indent="-304165">
              <a:lnSpc>
                <a:spcPct val="100000"/>
              </a:lnSpc>
            </a:pPr>
            <a:r>
              <a:rPr lang="en-US" sz="2650" b="0" dirty="0">
                <a:latin typeface="Calibri"/>
                <a:cs typeface="Calibri"/>
              </a:rPr>
              <a:t>Overview of the Carbon Monoxide Message Mapping Guide (MMG)</a:t>
            </a:r>
            <a:endParaRPr lang="en-US" sz="2650" b="0" dirty="0">
              <a:cs typeface="Calibri"/>
            </a:endParaRPr>
          </a:p>
          <a:p>
            <a:pPr marL="304165" indent="-304165">
              <a:lnSpc>
                <a:spcPct val="100000"/>
              </a:lnSpc>
            </a:pPr>
            <a:r>
              <a:rPr lang="en-US" sz="2650" b="0" dirty="0">
                <a:latin typeface="Calibri"/>
                <a:cs typeface="Calibri"/>
              </a:rPr>
              <a:t>Questions and Answers</a:t>
            </a:r>
          </a:p>
          <a:p>
            <a:pPr marL="0" indent="0">
              <a:lnSpc>
                <a:spcPct val="169230"/>
              </a:lnSpc>
              <a:buNone/>
            </a:pPr>
            <a:endParaRPr lang="en-US" dirty="0"/>
          </a:p>
        </p:txBody>
      </p:sp>
      <p:pic>
        <p:nvPicPr>
          <p:cNvPr id="2" name="Picture 1">
            <a:extLst>
              <a:ext uri="{FF2B5EF4-FFF2-40B4-BE49-F238E27FC236}">
                <a16:creationId xmlns:a16="http://schemas.microsoft.com/office/drawing/2014/main" id="{4DA33287-9226-D86C-42B1-93132C24CD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11188" y="3337945"/>
            <a:ext cx="2773361" cy="2886140"/>
          </a:xfrm>
          <a:prstGeom prst="rect">
            <a:avLst/>
          </a:prstGeom>
        </p:spPr>
      </p:pic>
      <p:sp>
        <p:nvSpPr>
          <p:cNvPr id="8" name="TextBox 7">
            <a:extLst>
              <a:ext uri="{FF2B5EF4-FFF2-40B4-BE49-F238E27FC236}">
                <a16:creationId xmlns:a16="http://schemas.microsoft.com/office/drawing/2014/main" id="{0FD229F6-F0AE-291C-BA6B-5BE9BAEB3E84}"/>
              </a:ext>
              <a:ext uri="{C183D7F6-B498-43B3-948B-1728B52AA6E4}">
                <adec:decorative xmlns:adec="http://schemas.microsoft.com/office/drawing/2017/decorative" val="1"/>
              </a:ext>
            </a:extLst>
          </p:cNvPr>
          <p:cNvSpPr txBox="1"/>
          <p:nvPr/>
        </p:nvSpPr>
        <p:spPr>
          <a:xfrm>
            <a:off x="11397160" y="6224085"/>
            <a:ext cx="301686"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a:t>
            </a:r>
          </a:p>
        </p:txBody>
      </p:sp>
    </p:spTree>
    <p:extLst>
      <p:ext uri="{BB962C8B-B14F-4D97-AF65-F5344CB8AC3E}">
        <p14:creationId xmlns:p14="http://schemas.microsoft.com/office/powerpoint/2010/main" val="68751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dirty="0"/>
              <a:t>Why Implement the CO MMG? </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a:xfrm>
            <a:off x="609600" y="1664122"/>
            <a:ext cx="10972800" cy="4176467"/>
          </a:xfrm>
        </p:spPr>
        <p:txBody>
          <a:bodyPr/>
          <a:lstStyle/>
          <a:p>
            <a:pPr marL="304165" indent="-304165">
              <a:lnSpc>
                <a:spcPct val="87840"/>
              </a:lnSpc>
            </a:pPr>
            <a:r>
              <a:rPr lang="en-US" sz="2667" b="0" dirty="0">
                <a:cs typeface="Calibri" panose="020F0502020204030204" pitchFamily="34" charset="0"/>
              </a:rPr>
              <a:t>HL7 case notification implementation would improve the quality and volume of CO data being sent to CDC. </a:t>
            </a:r>
          </a:p>
          <a:p>
            <a:pPr marL="304165" indent="-304165">
              <a:lnSpc>
                <a:spcPct val="87840"/>
              </a:lnSpc>
            </a:pPr>
            <a:endParaRPr lang="en-US" dirty="0"/>
          </a:p>
          <a:p>
            <a:pPr marL="304165" indent="-304165">
              <a:lnSpc>
                <a:spcPct val="87840"/>
              </a:lnSpc>
            </a:pPr>
            <a:r>
              <a:rPr lang="en-US" sz="2667" b="0" dirty="0">
                <a:cs typeface="Calibri" panose="020F0502020204030204" pitchFamily="34" charset="0"/>
              </a:rPr>
              <a:t>Improve timeliness and completeness of CO data. </a:t>
            </a:r>
          </a:p>
          <a:p>
            <a:pPr marL="304165" indent="-304165">
              <a:lnSpc>
                <a:spcPct val="87840"/>
              </a:lnSpc>
            </a:pPr>
            <a:endParaRPr lang="en-US" sz="2667" b="0" dirty="0">
              <a:cs typeface="Calibri" panose="020F0502020204030204" pitchFamily="34" charset="0"/>
            </a:endParaRPr>
          </a:p>
          <a:p>
            <a:pPr marL="304165" indent="-304165">
              <a:lnSpc>
                <a:spcPct val="87840"/>
              </a:lnSpc>
            </a:pPr>
            <a:r>
              <a:rPr lang="en-US" sz="2667" b="0" dirty="0">
                <a:cs typeface="Calibri" panose="020F0502020204030204" pitchFamily="34" charset="0"/>
              </a:rPr>
              <a:t>Improve data transmission and consolidate data streams to reduce burden on jurisdictions in reporting cases.​</a:t>
            </a:r>
          </a:p>
          <a:p>
            <a:pPr marL="304165" indent="-304165">
              <a:lnSpc>
                <a:spcPct val="87840"/>
              </a:lnSpc>
            </a:pPr>
            <a:endParaRPr lang="en-US" sz="2667" b="0" dirty="0">
              <a:cs typeface="Calibri" panose="020F0502020204030204" pitchFamily="34" charset="0"/>
            </a:endParaRPr>
          </a:p>
          <a:p>
            <a:pPr marL="304165" indent="-304165" algn="l" rtl="0" fontAlgn="base">
              <a:lnSpc>
                <a:spcPct val="87840"/>
              </a:lnSpc>
            </a:pPr>
            <a:r>
              <a:rPr lang="en-US" sz="2667" b="0" dirty="0">
                <a:cs typeface="Calibri" panose="020F0502020204030204" pitchFamily="34" charset="0"/>
              </a:rPr>
              <a:t>Provide standardized data elements and valid values for variables.​</a:t>
            </a:r>
          </a:p>
          <a:p>
            <a:pPr marL="304165" indent="-304165" algn="l" rtl="0" fontAlgn="base">
              <a:lnSpc>
                <a:spcPct val="87840"/>
              </a:lnSpc>
            </a:pPr>
            <a:endParaRPr lang="en-US" sz="2667" b="0" dirty="0">
              <a:cs typeface="Calibri" panose="020F0502020204030204" pitchFamily="34" charset="0"/>
            </a:endParaRPr>
          </a:p>
          <a:p>
            <a:pPr marL="304165" indent="-304165">
              <a:lnSpc>
                <a:spcPct val="87840"/>
              </a:lnSpc>
            </a:pPr>
            <a:r>
              <a:rPr lang="en-US" sz="2667" b="0" dirty="0">
                <a:cs typeface="Calibri" panose="020F0502020204030204" pitchFamily="34" charset="0"/>
              </a:rPr>
              <a:t>Collect clinical, laboratory, epidemiologic, and exposure data.</a:t>
            </a:r>
          </a:p>
          <a:p>
            <a:pPr marL="0" indent="0">
              <a:lnSpc>
                <a:spcPct val="87840"/>
              </a:lnSpc>
              <a:buNone/>
            </a:pPr>
            <a:endParaRPr lang="en-US" sz="2667" b="0" dirty="0">
              <a:latin typeface="+mn-lt"/>
            </a:endParaRPr>
          </a:p>
          <a:p>
            <a:pPr marL="304165" indent="-304165">
              <a:lnSpc>
                <a:spcPct val="87840"/>
              </a:lnSpc>
            </a:pPr>
            <a:endParaRPr lang="en-US" dirty="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4"/>
              <a:stretch>
                <a:fillRect/>
              </a:stretch>
            </p:blipFill>
            <p:spPr>
              <a:xfrm>
                <a:off x="10851089" y="5471641"/>
                <a:ext cx="534877" cy="148478"/>
              </a:xfrm>
              <a:prstGeom prst="rect">
                <a:avLst/>
              </a:prstGeom>
            </p:spPr>
          </p:pic>
        </mc:Fallback>
      </mc:AlternateContent>
      <p:sp>
        <p:nvSpPr>
          <p:cNvPr id="4" name="TextBox 3">
            <a:extLst>
              <a:ext uri="{FF2B5EF4-FFF2-40B4-BE49-F238E27FC236}">
                <a16:creationId xmlns:a16="http://schemas.microsoft.com/office/drawing/2014/main" id="{7DC0B8C4-7133-E52A-98AD-11F5E17D8F5F}"/>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20</a:t>
            </a:r>
          </a:p>
        </p:txBody>
      </p:sp>
    </p:spTree>
    <p:extLst>
      <p:ext uri="{BB962C8B-B14F-4D97-AF65-F5344CB8AC3E}">
        <p14:creationId xmlns:p14="http://schemas.microsoft.com/office/powerpoint/2010/main" val="32148393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85800"/>
              </a:lnSpc>
            </a:pPr>
            <a:r>
              <a:rPr lang="en-US"/>
              <a:t>MMG Overview</a:t>
            </a:r>
          </a:p>
        </p:txBody>
      </p:sp>
      <p:grpSp>
        <p:nvGrpSpPr>
          <p:cNvPr id="4" name="Group 3" descr="Diagram showing GenV2 data elements and the CO data elements combined make up the whole CO HL7 message.">
            <a:extLst>
              <a:ext uri="{FF2B5EF4-FFF2-40B4-BE49-F238E27FC236}">
                <a16:creationId xmlns:a16="http://schemas.microsoft.com/office/drawing/2014/main" id="{57BD0DFC-90CD-DB8D-5E71-B4405D66B1BD}"/>
              </a:ext>
            </a:extLst>
          </p:cNvPr>
          <p:cNvGrpSpPr/>
          <p:nvPr/>
        </p:nvGrpSpPr>
        <p:grpSpPr>
          <a:xfrm>
            <a:off x="609598" y="2412208"/>
            <a:ext cx="10972801" cy="1547368"/>
            <a:chOff x="1133910" y="2672350"/>
            <a:chExt cx="7699083" cy="1160526"/>
          </a:xfrm>
        </p:grpSpPr>
        <p:sp>
          <p:nvSpPr>
            <p:cNvPr id="5" name="Chevron 5">
              <a:extLst>
                <a:ext uri="{FF2B5EF4-FFF2-40B4-BE49-F238E27FC236}">
                  <a16:creationId xmlns:a16="http://schemas.microsoft.com/office/drawing/2014/main" id="{5D5877C8-A7C5-F720-4605-6502FE8ACAE1}"/>
                </a:ext>
              </a:extLst>
            </p:cNvPr>
            <p:cNvSpPr/>
            <p:nvPr/>
          </p:nvSpPr>
          <p:spPr>
            <a:xfrm>
              <a:off x="1133910" y="2675874"/>
              <a:ext cx="2181943" cy="1157002"/>
            </a:xfrm>
            <a:prstGeom prst="chevron">
              <a:avLst/>
            </a:prstGeom>
            <a:ln>
              <a:solidFill>
                <a:srgbClr val="FFC000"/>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a:r>
                <a:rPr lang="en-US" sz="2133">
                  <a:solidFill>
                    <a:schemeClr val="bg1"/>
                  </a:solidFill>
                  <a:latin typeface="Calibri" panose="020F0502020204030204" pitchFamily="34" charset="0"/>
                  <a:cs typeface="Calibri" panose="020F0502020204030204" pitchFamily="34" charset="0"/>
                </a:rPr>
                <a:t>Gen V2 Data Elements</a:t>
              </a:r>
            </a:p>
          </p:txBody>
        </p:sp>
        <p:sp>
          <p:nvSpPr>
            <p:cNvPr id="6" name="TextBox 5">
              <a:extLst>
                <a:ext uri="{FF2B5EF4-FFF2-40B4-BE49-F238E27FC236}">
                  <a16:creationId xmlns:a16="http://schemas.microsoft.com/office/drawing/2014/main" id="{E53A0198-6674-741C-F639-0A7307FFFE75}"/>
                </a:ext>
              </a:extLst>
            </p:cNvPr>
            <p:cNvSpPr txBox="1"/>
            <p:nvPr/>
          </p:nvSpPr>
          <p:spPr>
            <a:xfrm>
              <a:off x="7545983" y="2924976"/>
              <a:ext cx="1287010" cy="715580"/>
            </a:xfrm>
            <a:prstGeom prst="rect">
              <a:avLst/>
            </a:prstGeom>
            <a:noFill/>
          </p:spPr>
          <p:txBody>
            <a:bodyPr wrap="square" rtlCol="0">
              <a:spAutoFit/>
            </a:bodyPr>
            <a:lstStyle/>
            <a:p>
              <a:pPr algn="ctr"/>
              <a:r>
                <a:rPr lang="en-US" sz="2800">
                  <a:solidFill>
                    <a:schemeClr val="tx2"/>
                  </a:solidFill>
                  <a:effectLst>
                    <a:outerShdw blurRad="50800" dist="38100" dir="2700000" algn="tl" rotWithShape="0">
                      <a:prstClr val="black">
                        <a:alpha val="40000"/>
                      </a:prstClr>
                    </a:outerShdw>
                  </a:effectLst>
                  <a:latin typeface="Calibri" panose="020F0502020204030204" pitchFamily="34" charset="0"/>
                </a:rPr>
                <a:t>CO HL7 </a:t>
              </a:r>
            </a:p>
            <a:p>
              <a:pPr algn="ctr"/>
              <a:r>
                <a:rPr lang="en-US" sz="2800">
                  <a:solidFill>
                    <a:schemeClr val="tx2"/>
                  </a:solidFill>
                  <a:effectLst>
                    <a:outerShdw blurRad="50800" dist="38100" dir="2700000" algn="tl" rotWithShape="0">
                      <a:prstClr val="black">
                        <a:alpha val="40000"/>
                      </a:prstClr>
                    </a:outerShdw>
                  </a:effectLst>
                  <a:latin typeface="Calibri" panose="020F0502020204030204" pitchFamily="34" charset="0"/>
                </a:rPr>
                <a:t>Message</a:t>
              </a:r>
            </a:p>
          </p:txBody>
        </p:sp>
        <p:sp>
          <p:nvSpPr>
            <p:cNvPr id="7" name="Chevron 8">
              <a:extLst>
                <a:ext uri="{FF2B5EF4-FFF2-40B4-BE49-F238E27FC236}">
                  <a16:creationId xmlns:a16="http://schemas.microsoft.com/office/drawing/2014/main" id="{259792B2-689A-2AC0-0A5D-C2FCE0444AB6}"/>
                </a:ext>
              </a:extLst>
            </p:cNvPr>
            <p:cNvSpPr/>
            <p:nvPr/>
          </p:nvSpPr>
          <p:spPr>
            <a:xfrm>
              <a:off x="3927461" y="2672350"/>
              <a:ext cx="2569263" cy="1157002"/>
            </a:xfrm>
            <a:prstGeom prst="chevron">
              <a:avLst/>
            </a:prstGeom>
            <a:solidFill>
              <a:schemeClr val="accent6"/>
            </a:solidFill>
            <a:ln>
              <a:solidFill>
                <a:srgbClr val="FFC00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en-US" sz="2267">
                  <a:solidFill>
                    <a:schemeClr val="bg1"/>
                  </a:solidFill>
                  <a:latin typeface="Calibri" panose="020F0502020204030204" pitchFamily="34" charset="0"/>
                  <a:cs typeface="Calibri" panose="020F0502020204030204" pitchFamily="34" charset="0"/>
                </a:rPr>
                <a:t>CO  Data Elements</a:t>
              </a:r>
            </a:p>
          </p:txBody>
        </p:sp>
        <p:sp>
          <p:nvSpPr>
            <p:cNvPr id="8" name="Plus 11">
              <a:extLst>
                <a:ext uri="{FF2B5EF4-FFF2-40B4-BE49-F238E27FC236}">
                  <a16:creationId xmlns:a16="http://schemas.microsoft.com/office/drawing/2014/main" id="{A986F7E8-D040-D037-E27B-14EAC63D0576}"/>
                </a:ext>
              </a:extLst>
            </p:cNvPr>
            <p:cNvSpPr/>
            <p:nvPr/>
          </p:nvSpPr>
          <p:spPr>
            <a:xfrm>
              <a:off x="3393938" y="2903859"/>
              <a:ext cx="738722" cy="784927"/>
            </a:xfrm>
            <a:prstGeom prst="mathPlus">
              <a:avLst/>
            </a:prstGeom>
            <a:solidFill>
              <a:schemeClr val="accent6">
                <a:lumMod val="25000"/>
                <a:lumOff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Equal 12">
              <a:extLst>
                <a:ext uri="{FF2B5EF4-FFF2-40B4-BE49-F238E27FC236}">
                  <a16:creationId xmlns:a16="http://schemas.microsoft.com/office/drawing/2014/main" id="{7216F42F-E612-5CB6-39B5-83B710E69294}"/>
                </a:ext>
              </a:extLst>
            </p:cNvPr>
            <p:cNvSpPr/>
            <p:nvPr/>
          </p:nvSpPr>
          <p:spPr>
            <a:xfrm>
              <a:off x="6538364" y="2839122"/>
              <a:ext cx="914400" cy="914400"/>
            </a:xfrm>
            <a:prstGeom prst="mathEqual">
              <a:avLst/>
            </a:prstGeom>
            <a:solidFill>
              <a:schemeClr val="accent6">
                <a:lumMod val="25000"/>
                <a:lumOff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sp>
        <p:nvSpPr>
          <p:cNvPr id="2" name="TextBox 1">
            <a:extLst>
              <a:ext uri="{FF2B5EF4-FFF2-40B4-BE49-F238E27FC236}">
                <a16:creationId xmlns:a16="http://schemas.microsoft.com/office/drawing/2014/main" id="{D2A493A6-AD6E-A14D-8CE5-8457C9E1D202}"/>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21</a:t>
            </a:r>
          </a:p>
        </p:txBody>
      </p:sp>
    </p:spTree>
    <p:extLst>
      <p:ext uri="{BB962C8B-B14F-4D97-AF65-F5344CB8AC3E}">
        <p14:creationId xmlns:p14="http://schemas.microsoft.com/office/powerpoint/2010/main" val="33447997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a:t>MMG Highlights: CO Data Elements</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a:xfrm>
            <a:off x="989362" y="1489309"/>
            <a:ext cx="4429991" cy="4176467"/>
          </a:xfrm>
        </p:spPr>
        <p:txBody>
          <a:bodyPr/>
          <a:lstStyle/>
          <a:p>
            <a:pPr marL="0" indent="0">
              <a:lnSpc>
                <a:spcPct val="110846"/>
              </a:lnSpc>
              <a:buNone/>
            </a:pPr>
            <a:r>
              <a:rPr lang="en-US" sz="2133" b="0">
                <a:cs typeface="Calibri" panose="020F0502020204030204" pitchFamily="34" charset="0"/>
              </a:rPr>
              <a:t>Data Reporting Source </a:t>
            </a:r>
            <a:endParaRPr lang="en-US"/>
          </a:p>
          <a:p>
            <a:pPr marL="548626" lvl="1" indent="0">
              <a:lnSpc>
                <a:spcPct val="100000"/>
              </a:lnSpc>
              <a:buNone/>
            </a:pPr>
            <a:r>
              <a:rPr lang="en-US" sz="1800">
                <a:cs typeface="Calibri" panose="020F0502020204030204" pitchFamily="34" charset="0"/>
              </a:rPr>
              <a:t>Hospital (Hospital discharge),</a:t>
            </a:r>
          </a:p>
          <a:p>
            <a:pPr marL="548626" lvl="1" indent="0">
              <a:lnSpc>
                <a:spcPct val="100000"/>
              </a:lnSpc>
              <a:buNone/>
            </a:pPr>
            <a:r>
              <a:rPr lang="en-US" sz="1800">
                <a:cs typeface="Calibri" panose="020F0502020204030204" pitchFamily="34" charset="0"/>
              </a:rPr>
              <a:t>Emergency room (Emergency department),</a:t>
            </a:r>
          </a:p>
          <a:p>
            <a:pPr marL="548626" lvl="1" indent="0">
              <a:lnSpc>
                <a:spcPct val="100000"/>
              </a:lnSpc>
              <a:buNone/>
            </a:pPr>
            <a:r>
              <a:rPr lang="en-US" sz="1800">
                <a:cs typeface="Calibri" panose="020F0502020204030204" pitchFamily="34" charset="0"/>
              </a:rPr>
              <a:t>Poison control center,</a:t>
            </a:r>
          </a:p>
          <a:p>
            <a:pPr marL="548626" lvl="1" indent="0">
              <a:lnSpc>
                <a:spcPct val="100000"/>
              </a:lnSpc>
              <a:buNone/>
            </a:pPr>
            <a:r>
              <a:rPr lang="en-US" sz="1800">
                <a:cs typeface="Calibri" panose="020F0502020204030204" pitchFamily="34" charset="0"/>
              </a:rPr>
              <a:t>Laboratory (Laboratory report),</a:t>
            </a:r>
          </a:p>
          <a:p>
            <a:pPr marL="548626" lvl="1" indent="0">
              <a:lnSpc>
                <a:spcPct val="100000"/>
              </a:lnSpc>
              <a:buNone/>
            </a:pPr>
            <a:r>
              <a:rPr lang="en-US" sz="1800">
                <a:cs typeface="Calibri" panose="020F0502020204030204" pitchFamily="34" charset="0"/>
              </a:rPr>
              <a:t>Vital statistics (Death certificate),</a:t>
            </a:r>
          </a:p>
          <a:p>
            <a:pPr marL="548626" lvl="1" indent="0">
              <a:lnSpc>
                <a:spcPct val="100000"/>
              </a:lnSpc>
              <a:buNone/>
            </a:pPr>
            <a:r>
              <a:rPr lang="en-US" sz="1800">
                <a:cs typeface="Calibri" panose="020F0502020204030204" pitchFamily="34" charset="0"/>
              </a:rPr>
              <a:t>Provider report (clinician report),</a:t>
            </a:r>
          </a:p>
          <a:p>
            <a:pPr marL="548626" lvl="1" indent="0">
              <a:lnSpc>
                <a:spcPct val="100000"/>
              </a:lnSpc>
              <a:buNone/>
            </a:pPr>
            <a:r>
              <a:rPr lang="en-US" sz="1800">
                <a:cs typeface="Calibri" panose="020F0502020204030204" pitchFamily="34" charset="0"/>
              </a:rPr>
              <a:t>Medical examiner report,</a:t>
            </a:r>
          </a:p>
          <a:p>
            <a:pPr marL="548626" lvl="1" indent="0">
              <a:lnSpc>
                <a:spcPct val="100000"/>
              </a:lnSpc>
              <a:buNone/>
            </a:pPr>
            <a:r>
              <a:rPr lang="en-US" sz="1800">
                <a:cs typeface="Calibri" panose="020F0502020204030204" pitchFamily="34" charset="0"/>
              </a:rPr>
              <a:t>Urgent care,</a:t>
            </a:r>
          </a:p>
          <a:p>
            <a:pPr marL="548626" lvl="1" indent="0">
              <a:lnSpc>
                <a:spcPct val="100000"/>
              </a:lnSpc>
              <a:buNone/>
            </a:pPr>
            <a:r>
              <a:rPr lang="en-US" sz="1800">
                <a:cs typeface="Calibri" panose="020F0502020204030204" pitchFamily="34" charset="0"/>
              </a:rPr>
              <a:t>Hyperbaric facility,</a:t>
            </a:r>
          </a:p>
          <a:p>
            <a:pPr marL="548626" lvl="1" indent="0">
              <a:lnSpc>
                <a:spcPct val="100000"/>
              </a:lnSpc>
              <a:buNone/>
            </a:pPr>
            <a:r>
              <a:rPr lang="en-US" sz="1800">
                <a:cs typeface="Calibri" panose="020F0502020204030204" pitchFamily="34" charset="0"/>
              </a:rPr>
              <a:t>Electronic medical record,</a:t>
            </a:r>
          </a:p>
          <a:p>
            <a:pPr marL="548626" lvl="1" indent="0">
              <a:lnSpc>
                <a:spcPct val="100000"/>
              </a:lnSpc>
              <a:buNone/>
            </a:pPr>
            <a:r>
              <a:rPr lang="en-US" sz="1800">
                <a:cs typeface="Calibri" panose="020F0502020204030204" pitchFamily="34" charset="0"/>
              </a:rPr>
              <a:t>Workers compensation record,</a:t>
            </a:r>
          </a:p>
          <a:p>
            <a:pPr marL="548626" lvl="1" indent="0">
              <a:lnSpc>
                <a:spcPct val="100000"/>
              </a:lnSpc>
              <a:buNone/>
            </a:pPr>
            <a:r>
              <a:rPr lang="en-US" sz="1800">
                <a:cs typeface="Calibri" panose="020F0502020204030204" pitchFamily="34" charset="0"/>
              </a:rPr>
              <a:t>Unknown,</a:t>
            </a:r>
          </a:p>
          <a:p>
            <a:pPr marL="548626" lvl="1" indent="0">
              <a:lnSpc>
                <a:spcPct val="100000"/>
              </a:lnSpc>
              <a:buNone/>
            </a:pPr>
            <a:r>
              <a:rPr lang="en-US" sz="1800">
                <a:cs typeface="Calibri" panose="020F0502020204030204" pitchFamily="34" charset="0"/>
              </a:rPr>
              <a:t>Other (       )</a:t>
            </a:r>
          </a:p>
          <a:p>
            <a:pPr marL="0" indent="0">
              <a:lnSpc>
                <a:spcPct val="87840"/>
              </a:lnSpc>
              <a:buNone/>
            </a:pPr>
            <a:endParaRPr lang="en-US" sz="2667" b="0">
              <a:latin typeface="+mn-lt"/>
            </a:endParaRPr>
          </a:p>
          <a:p>
            <a:pPr marL="304165" indent="-304165">
              <a:lnSpc>
                <a:spcPct val="87840"/>
              </a:lnSpc>
            </a:pPr>
            <a:endParaRPr lang="en-US">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4"/>
              <a:stretch>
                <a:fillRect/>
              </a:stretch>
            </p:blipFill>
            <p:spPr>
              <a:xfrm>
                <a:off x="10851089" y="5471641"/>
                <a:ext cx="534877" cy="148478"/>
              </a:xfrm>
              <a:prstGeom prst="rect">
                <a:avLst/>
              </a:prstGeom>
            </p:spPr>
          </p:pic>
        </mc:Fallback>
      </mc:AlternateContent>
      <p:sp>
        <p:nvSpPr>
          <p:cNvPr id="5" name="Content Placeholder 3">
            <a:extLst>
              <a:ext uri="{FF2B5EF4-FFF2-40B4-BE49-F238E27FC236}">
                <a16:creationId xmlns:a16="http://schemas.microsoft.com/office/drawing/2014/main" id="{55B93149-C8BE-836F-ABA9-270F82CF37FD}"/>
              </a:ext>
            </a:extLst>
          </p:cNvPr>
          <p:cNvSpPr txBox="1">
            <a:spLocks/>
          </p:cNvSpPr>
          <p:nvPr/>
        </p:nvSpPr>
        <p:spPr bwMode="auto">
          <a:xfrm>
            <a:off x="6772649" y="1522346"/>
            <a:ext cx="366351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US" sz="2130">
                <a:cs typeface="Calibri" panose="020F0502020204030204" pitchFamily="34" charset="0"/>
              </a:rPr>
              <a:t>Signs and Symptoms</a:t>
            </a:r>
          </a:p>
          <a:p>
            <a:pPr marL="609585" lvl="1" indent="0">
              <a:buFont typeface="Arial" panose="020B0604020202020204" pitchFamily="34" charset="0"/>
              <a:buNone/>
            </a:pPr>
            <a:r>
              <a:rPr lang="en-US" sz="1800">
                <a:cs typeface="Calibri" panose="020F0502020204030204" pitchFamily="34" charset="0"/>
              </a:rPr>
              <a:t>Headache,</a:t>
            </a:r>
          </a:p>
          <a:p>
            <a:pPr marL="609585" lvl="1" indent="0">
              <a:buFont typeface="Arial" panose="020B0604020202020204" pitchFamily="34" charset="0"/>
              <a:buNone/>
            </a:pPr>
            <a:r>
              <a:rPr lang="en-US" sz="1800">
                <a:cs typeface="Calibri" panose="020F0502020204030204" pitchFamily="34" charset="0"/>
              </a:rPr>
              <a:t>Dizziness/vertigo,</a:t>
            </a:r>
          </a:p>
          <a:p>
            <a:pPr marL="609585" lvl="1" indent="0">
              <a:buFont typeface="Arial" panose="020B0604020202020204" pitchFamily="34" charset="0"/>
              <a:buNone/>
            </a:pPr>
            <a:r>
              <a:rPr lang="en-US" sz="1800">
                <a:cs typeface="Calibri" panose="020F0502020204030204" pitchFamily="34" charset="0"/>
              </a:rPr>
              <a:t>Loss of consciousness,</a:t>
            </a:r>
          </a:p>
          <a:p>
            <a:pPr marL="609585" lvl="1" indent="0">
              <a:buFont typeface="Arial" panose="020B0604020202020204" pitchFamily="34" charset="0"/>
              <a:buNone/>
            </a:pPr>
            <a:r>
              <a:rPr lang="en-US" sz="1800">
                <a:cs typeface="Calibri" panose="020F0502020204030204" pitchFamily="34" charset="0"/>
              </a:rPr>
              <a:t>Nausea,</a:t>
            </a:r>
          </a:p>
          <a:p>
            <a:pPr marL="609585" lvl="1" indent="0">
              <a:buFont typeface="Arial" panose="020B0604020202020204" pitchFamily="34" charset="0"/>
              <a:buNone/>
            </a:pPr>
            <a:r>
              <a:rPr lang="en-US" sz="1800">
                <a:cs typeface="Calibri" panose="020F0502020204030204" pitchFamily="34" charset="0"/>
              </a:rPr>
              <a:t>Vomiting,</a:t>
            </a:r>
          </a:p>
          <a:p>
            <a:pPr marL="609585" lvl="1" indent="0">
              <a:buFont typeface="Arial" panose="020B0604020202020204" pitchFamily="34" charset="0"/>
              <a:buNone/>
            </a:pPr>
            <a:r>
              <a:rPr lang="en-US" sz="1800">
                <a:cs typeface="Calibri" panose="020F0502020204030204" pitchFamily="34" charset="0"/>
              </a:rPr>
              <a:t>Confusion,</a:t>
            </a:r>
          </a:p>
          <a:p>
            <a:pPr marL="609585" lvl="1" indent="0">
              <a:buFont typeface="Arial" panose="020B0604020202020204" pitchFamily="34" charset="0"/>
              <a:buNone/>
            </a:pPr>
            <a:r>
              <a:rPr lang="en-US" sz="1800">
                <a:cs typeface="Calibri" panose="020F0502020204030204" pitchFamily="34" charset="0"/>
              </a:rPr>
              <a:t>Shortness of breath,</a:t>
            </a:r>
          </a:p>
          <a:p>
            <a:pPr marL="609585" lvl="1" indent="0">
              <a:buFont typeface="Arial" panose="020B0604020202020204" pitchFamily="34" charset="0"/>
              <a:buNone/>
            </a:pPr>
            <a:r>
              <a:rPr lang="en-US" sz="1800">
                <a:cs typeface="Calibri" panose="020F0502020204030204" pitchFamily="34" charset="0"/>
              </a:rPr>
              <a:t>Chest pain,</a:t>
            </a:r>
          </a:p>
          <a:p>
            <a:pPr marL="609585" lvl="1" indent="0">
              <a:buFont typeface="Arial" panose="020B0604020202020204" pitchFamily="34" charset="0"/>
              <a:buNone/>
            </a:pPr>
            <a:r>
              <a:rPr lang="en-US" sz="1800">
                <a:cs typeface="Calibri" panose="020F0502020204030204" pitchFamily="34" charset="0"/>
              </a:rPr>
              <a:t>Other (     )</a:t>
            </a:r>
          </a:p>
        </p:txBody>
      </p:sp>
      <p:sp>
        <p:nvSpPr>
          <p:cNvPr id="4" name="TextBox 3">
            <a:extLst>
              <a:ext uri="{FF2B5EF4-FFF2-40B4-BE49-F238E27FC236}">
                <a16:creationId xmlns:a16="http://schemas.microsoft.com/office/drawing/2014/main" id="{2C8C939F-7D7E-682B-F6F3-4A63957F6B1F}"/>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22</a:t>
            </a:r>
          </a:p>
        </p:txBody>
      </p:sp>
    </p:spTree>
    <p:extLst>
      <p:ext uri="{BB962C8B-B14F-4D97-AF65-F5344CB8AC3E}">
        <p14:creationId xmlns:p14="http://schemas.microsoft.com/office/powerpoint/2010/main" val="15148762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a:t>MMG Highlights: CO Data Elements</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a:xfrm>
            <a:off x="1066800" y="1746916"/>
            <a:ext cx="4821936" cy="4176467"/>
          </a:xfrm>
        </p:spPr>
        <p:txBody>
          <a:bodyPr/>
          <a:lstStyle/>
          <a:p>
            <a:pPr marL="0" indent="0">
              <a:lnSpc>
                <a:spcPct val="110846"/>
              </a:lnSpc>
              <a:buNone/>
            </a:pPr>
            <a:r>
              <a:rPr lang="en-US" sz="2133" b="0" dirty="0">
                <a:cs typeface="Calibri" panose="020F0502020204030204" pitchFamily="34" charset="0"/>
              </a:rPr>
              <a:t>Smoking Status </a:t>
            </a:r>
            <a:endParaRPr lang="en-US" sz="1867" b="0" dirty="0">
              <a:cs typeface="Calibri" panose="020F0502020204030204" pitchFamily="34" charset="0"/>
            </a:endParaRPr>
          </a:p>
          <a:p>
            <a:pPr marL="548626" lvl="1" indent="0">
              <a:lnSpc>
                <a:spcPct val="100000"/>
              </a:lnSpc>
              <a:buNone/>
            </a:pPr>
            <a:r>
              <a:rPr lang="en-US" sz="1800" dirty="0">
                <a:cs typeface="Calibri" panose="020F0502020204030204" pitchFamily="34" charset="0"/>
              </a:rPr>
              <a:t>Current some day smoker</a:t>
            </a:r>
          </a:p>
          <a:p>
            <a:pPr marL="548626" lvl="1" indent="0">
              <a:lnSpc>
                <a:spcPct val="100000"/>
              </a:lnSpc>
              <a:buNone/>
            </a:pPr>
            <a:r>
              <a:rPr lang="en-US" sz="1800" dirty="0">
                <a:cs typeface="Calibri" panose="020F0502020204030204" pitchFamily="34" charset="0"/>
              </a:rPr>
              <a:t>Former smoker</a:t>
            </a:r>
          </a:p>
          <a:p>
            <a:pPr marL="548626" lvl="1" indent="0">
              <a:lnSpc>
                <a:spcPct val="100000"/>
              </a:lnSpc>
              <a:buNone/>
            </a:pPr>
            <a:r>
              <a:rPr lang="en-US" sz="1800" dirty="0">
                <a:cs typeface="Calibri" panose="020F0502020204030204" pitchFamily="34" charset="0"/>
              </a:rPr>
              <a:t>Never smoker</a:t>
            </a:r>
          </a:p>
          <a:p>
            <a:pPr marL="548626" lvl="1" indent="0">
              <a:lnSpc>
                <a:spcPct val="100000"/>
              </a:lnSpc>
              <a:buNone/>
            </a:pPr>
            <a:r>
              <a:rPr lang="en-US" sz="1800" dirty="0">
                <a:cs typeface="Calibri" panose="020F0502020204030204" pitchFamily="34" charset="0"/>
              </a:rPr>
              <a:t>Smoker, current status unknown </a:t>
            </a:r>
          </a:p>
          <a:p>
            <a:pPr marL="548626" lvl="1" indent="0">
              <a:lnSpc>
                <a:spcPct val="100000"/>
              </a:lnSpc>
              <a:buNone/>
            </a:pPr>
            <a:r>
              <a:rPr lang="en-US" sz="1800" dirty="0">
                <a:cs typeface="Calibri" panose="020F0502020204030204" pitchFamily="34" charset="0"/>
              </a:rPr>
              <a:t>Current every day smoker  </a:t>
            </a:r>
          </a:p>
          <a:p>
            <a:pPr marL="548626" lvl="1" indent="0">
              <a:lnSpc>
                <a:spcPct val="100000"/>
              </a:lnSpc>
              <a:buNone/>
            </a:pPr>
            <a:r>
              <a:rPr lang="en-US" sz="1800" dirty="0">
                <a:cs typeface="Calibri" panose="020F0502020204030204" pitchFamily="34" charset="0"/>
              </a:rPr>
              <a:t>Unknown if ever smoked </a:t>
            </a:r>
          </a:p>
          <a:p>
            <a:pPr marL="0" indent="0">
              <a:lnSpc>
                <a:spcPct val="110846"/>
              </a:lnSpc>
              <a:buNone/>
            </a:pPr>
            <a:r>
              <a:rPr lang="en-US" sz="2133" b="0" dirty="0">
                <a:cs typeface="Calibri" panose="020F0502020204030204" pitchFamily="34" charset="0"/>
              </a:rPr>
              <a:t>Power outage event </a:t>
            </a:r>
          </a:p>
          <a:p>
            <a:pPr marL="548626" lvl="1" indent="0">
              <a:lnSpc>
                <a:spcPct val="100000"/>
              </a:lnSpc>
              <a:buNone/>
            </a:pPr>
            <a:r>
              <a:rPr lang="en-US" sz="1800" dirty="0">
                <a:cs typeface="Calibri" panose="020F0502020204030204" pitchFamily="34" charset="0"/>
              </a:rPr>
              <a:t>Yes/ No /Unknown  </a:t>
            </a:r>
          </a:p>
          <a:p>
            <a:pPr marL="608965" lvl="1" indent="-226060">
              <a:lnSpc>
                <a:spcPct val="100793"/>
              </a:lnSpc>
            </a:pPr>
            <a:endParaRPr lang="en-US" sz="2133" dirty="0">
              <a:cs typeface="Calibri" panose="020F0502020204030204" pitchFamily="34" charset="0"/>
            </a:endParaRPr>
          </a:p>
          <a:p>
            <a:pPr marL="0" indent="0">
              <a:lnSpc>
                <a:spcPct val="87840"/>
              </a:lnSpc>
              <a:buNone/>
            </a:pPr>
            <a:endParaRPr lang="en-US" sz="2667" b="0" dirty="0">
              <a:latin typeface="+mn-lt"/>
            </a:endParaRPr>
          </a:p>
          <a:p>
            <a:pPr marL="304165" indent="-304165">
              <a:lnSpc>
                <a:spcPct val="87840"/>
              </a:lnSpc>
            </a:pPr>
            <a:endParaRPr lang="en-US" dirty="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4"/>
              <a:stretch>
                <a:fillRect/>
              </a:stretch>
            </p:blipFill>
            <p:spPr>
              <a:xfrm>
                <a:off x="10851089" y="5471641"/>
                <a:ext cx="534877" cy="148478"/>
              </a:xfrm>
              <a:prstGeom prst="rect">
                <a:avLst/>
              </a:prstGeom>
            </p:spPr>
          </p:pic>
        </mc:Fallback>
      </mc:AlternateContent>
      <p:sp>
        <p:nvSpPr>
          <p:cNvPr id="6" name="Content Placeholder 3">
            <a:extLst>
              <a:ext uri="{FF2B5EF4-FFF2-40B4-BE49-F238E27FC236}">
                <a16:creationId xmlns:a16="http://schemas.microsoft.com/office/drawing/2014/main" id="{6D867D09-30B9-7D96-814D-A3C79EDCADE9}"/>
              </a:ext>
            </a:extLst>
          </p:cNvPr>
          <p:cNvSpPr txBox="1">
            <a:spLocks/>
          </p:cNvSpPr>
          <p:nvPr/>
        </p:nvSpPr>
        <p:spPr bwMode="auto">
          <a:xfrm>
            <a:off x="6762700" y="1746916"/>
            <a:ext cx="51736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US" sz="2133">
                <a:cs typeface="Calibri" panose="020F0502020204030204" pitchFamily="34" charset="0"/>
              </a:rPr>
              <a:t>Extreme weather </a:t>
            </a:r>
          </a:p>
          <a:p>
            <a:pPr marL="548626" lvl="1" indent="0">
              <a:buFont typeface="Arial" panose="020B0604020202020204" pitchFamily="34" charset="0"/>
              <a:buNone/>
            </a:pPr>
            <a:r>
              <a:rPr lang="en-US" sz="1800">
                <a:cs typeface="Calibri" panose="020F0502020204030204" pitchFamily="34" charset="0"/>
              </a:rPr>
              <a:t>Yes/ No /Unknown  </a:t>
            </a:r>
          </a:p>
          <a:p>
            <a:pPr marL="0" indent="0">
              <a:buFont typeface="Arial" panose="020B0604020202020204" pitchFamily="34" charset="0"/>
              <a:buNone/>
            </a:pPr>
            <a:r>
              <a:rPr lang="en-US" sz="2133">
                <a:cs typeface="Calibri" panose="020F0502020204030204" pitchFamily="34" charset="0"/>
              </a:rPr>
              <a:t>Intent of Exposure </a:t>
            </a:r>
          </a:p>
          <a:p>
            <a:pPr marL="548626" lvl="1" indent="0">
              <a:buFont typeface="Arial" panose="020B0604020202020204" pitchFamily="34" charset="0"/>
              <a:buNone/>
            </a:pPr>
            <a:r>
              <a:rPr lang="en-US" sz="1800">
                <a:cs typeface="Calibri" panose="020F0502020204030204" pitchFamily="34" charset="0"/>
              </a:rPr>
              <a:t>Intentional</a:t>
            </a:r>
          </a:p>
          <a:p>
            <a:pPr marL="548626" lvl="1" indent="0">
              <a:buFont typeface="Arial" panose="020B0604020202020204" pitchFamily="34" charset="0"/>
              <a:buNone/>
            </a:pPr>
            <a:r>
              <a:rPr lang="en-US" sz="1800">
                <a:cs typeface="Calibri" panose="020F0502020204030204" pitchFamily="34" charset="0"/>
              </a:rPr>
              <a:t>Unintentional </a:t>
            </a:r>
          </a:p>
          <a:p>
            <a:pPr marL="548626" lvl="1" indent="0">
              <a:buFont typeface="Arial" panose="020B0604020202020204" pitchFamily="34" charset="0"/>
              <a:buNone/>
            </a:pPr>
            <a:r>
              <a:rPr lang="en-US" sz="1800">
                <a:cs typeface="Calibri" panose="020F0502020204030204" pitchFamily="34" charset="0"/>
              </a:rPr>
              <a:t>Unknown </a:t>
            </a:r>
          </a:p>
          <a:p>
            <a:pPr marL="548626" lvl="1" indent="0">
              <a:buFont typeface="Arial" panose="020B0604020202020204" pitchFamily="34" charset="0"/>
              <a:buNone/>
            </a:pPr>
            <a:endParaRPr lang="en-US" sz="2133"/>
          </a:p>
        </p:txBody>
      </p:sp>
      <p:sp>
        <p:nvSpPr>
          <p:cNvPr id="4" name="TextBox 3">
            <a:extLst>
              <a:ext uri="{FF2B5EF4-FFF2-40B4-BE49-F238E27FC236}">
                <a16:creationId xmlns:a16="http://schemas.microsoft.com/office/drawing/2014/main" id="{5D07DFA8-8CEB-F7FD-FFC6-D9E0C88230DF}"/>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23</a:t>
            </a:r>
          </a:p>
        </p:txBody>
      </p:sp>
    </p:spTree>
    <p:extLst>
      <p:ext uri="{BB962C8B-B14F-4D97-AF65-F5344CB8AC3E}">
        <p14:creationId xmlns:p14="http://schemas.microsoft.com/office/powerpoint/2010/main" val="13276152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a:t>MMG Highlights: CO Data Elements</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a:xfrm>
            <a:off x="812143" y="1720279"/>
            <a:ext cx="10074965" cy="4176467"/>
          </a:xfrm>
        </p:spPr>
        <p:txBody>
          <a:bodyPr/>
          <a:lstStyle/>
          <a:p>
            <a:pPr marL="0" indent="0">
              <a:lnSpc>
                <a:spcPct val="110846"/>
              </a:lnSpc>
              <a:buNone/>
            </a:pPr>
            <a:r>
              <a:rPr lang="en-US" sz="2133" b="0">
                <a:cs typeface="Calibri" panose="020F0502020204030204" pitchFamily="34" charset="0"/>
              </a:rPr>
              <a:t>Incident Name (Case Outbreak Name in GenV2)</a:t>
            </a:r>
            <a:endParaRPr lang="en-US"/>
          </a:p>
          <a:p>
            <a:pPr marL="532765" lvl="1" indent="0">
              <a:lnSpc>
                <a:spcPct val="117592"/>
              </a:lnSpc>
              <a:buNone/>
            </a:pPr>
            <a:r>
              <a:rPr lang="en-US" sz="1800">
                <a:cs typeface="Calibri" panose="020F0502020204030204" pitchFamily="34" charset="0"/>
              </a:rPr>
              <a:t>(Text)</a:t>
            </a:r>
          </a:p>
          <a:p>
            <a:pPr marL="0" indent="0">
              <a:lnSpc>
                <a:spcPct val="110846"/>
              </a:lnSpc>
              <a:buNone/>
            </a:pPr>
            <a:r>
              <a:rPr lang="en-US" sz="2133" b="0">
                <a:cs typeface="Calibri" panose="020F0502020204030204" pitchFamily="34" charset="0"/>
              </a:rPr>
              <a:t>Event Notes</a:t>
            </a:r>
          </a:p>
          <a:p>
            <a:pPr marL="532765" lvl="1" indent="0">
              <a:lnSpc>
                <a:spcPct val="117592"/>
              </a:lnSpc>
              <a:buNone/>
            </a:pPr>
            <a:r>
              <a:rPr lang="en-US" sz="1800">
                <a:cs typeface="Calibri" panose="020F0502020204030204" pitchFamily="34" charset="0"/>
              </a:rPr>
              <a:t>(Text)</a:t>
            </a:r>
          </a:p>
          <a:p>
            <a:pPr marL="0" indent="0">
              <a:lnSpc>
                <a:spcPct val="110846"/>
              </a:lnSpc>
              <a:buNone/>
            </a:pPr>
            <a:r>
              <a:rPr lang="en-US" sz="2133" b="0">
                <a:cs typeface="Calibri" panose="020F0502020204030204" pitchFamily="34" charset="0"/>
              </a:rPr>
              <a:t>Carboxyhemoglobin Level </a:t>
            </a:r>
          </a:p>
          <a:p>
            <a:pPr marL="608965" lvl="1" indent="0">
              <a:lnSpc>
                <a:spcPct val="117592"/>
              </a:lnSpc>
              <a:buNone/>
            </a:pPr>
            <a:r>
              <a:rPr lang="en-US" sz="1800">
                <a:cs typeface="Calibri" panose="020F0502020204030204" pitchFamily="34" charset="0"/>
              </a:rPr>
              <a:t>(Numeric ---999.9 %) </a:t>
            </a:r>
          </a:p>
          <a:p>
            <a:pPr marL="0" indent="0">
              <a:lnSpc>
                <a:spcPct val="110846"/>
              </a:lnSpc>
              <a:buNone/>
            </a:pPr>
            <a:r>
              <a:rPr lang="en-US" sz="2133" b="0">
                <a:cs typeface="Calibri" panose="020F0502020204030204" pitchFamily="34" charset="0"/>
              </a:rPr>
              <a:t>Pulse CO-oximetry Measurement</a:t>
            </a:r>
          </a:p>
          <a:p>
            <a:pPr marL="608965" lvl="1" indent="0">
              <a:lnSpc>
                <a:spcPct val="117592"/>
              </a:lnSpc>
              <a:buNone/>
            </a:pPr>
            <a:r>
              <a:rPr lang="en-US" sz="1800">
                <a:cs typeface="Calibri" panose="020F0502020204030204" pitchFamily="34" charset="0"/>
              </a:rPr>
              <a:t>(Numeric---999.9%)</a:t>
            </a:r>
          </a:p>
          <a:p>
            <a:pPr marL="608965" lvl="1" indent="-226060">
              <a:lnSpc>
                <a:spcPct val="100793"/>
              </a:lnSpc>
            </a:pPr>
            <a:endParaRPr lang="en-US" sz="2133">
              <a:cs typeface="Calibri" panose="020F0502020204030204" pitchFamily="34" charset="0"/>
            </a:endParaRPr>
          </a:p>
          <a:p>
            <a:pPr marL="0" indent="0">
              <a:lnSpc>
                <a:spcPct val="87840"/>
              </a:lnSpc>
              <a:buNone/>
            </a:pPr>
            <a:endParaRPr lang="en-US" sz="2667" b="0">
              <a:latin typeface="+mn-lt"/>
            </a:endParaRPr>
          </a:p>
          <a:p>
            <a:pPr marL="304165" indent="-304165">
              <a:lnSpc>
                <a:spcPct val="87840"/>
              </a:lnSpc>
            </a:pPr>
            <a:endParaRPr lang="en-US">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4"/>
              <a:stretch>
                <a:fillRect/>
              </a:stretch>
            </p:blipFill>
            <p:spPr>
              <a:xfrm>
                <a:off x="10851089" y="5471641"/>
                <a:ext cx="534877" cy="148478"/>
              </a:xfrm>
              <a:prstGeom prst="rect">
                <a:avLst/>
              </a:prstGeom>
            </p:spPr>
          </p:pic>
        </mc:Fallback>
      </mc:AlternateContent>
      <p:sp>
        <p:nvSpPr>
          <p:cNvPr id="4" name="TextBox 3">
            <a:extLst>
              <a:ext uri="{FF2B5EF4-FFF2-40B4-BE49-F238E27FC236}">
                <a16:creationId xmlns:a16="http://schemas.microsoft.com/office/drawing/2014/main" id="{6CF4E600-E9A0-EB49-678E-4B1B9239CBE0}"/>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24</a:t>
            </a:r>
          </a:p>
        </p:txBody>
      </p:sp>
    </p:spTree>
    <p:extLst>
      <p:ext uri="{BB962C8B-B14F-4D97-AF65-F5344CB8AC3E}">
        <p14:creationId xmlns:p14="http://schemas.microsoft.com/office/powerpoint/2010/main" val="18107851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85800"/>
              </a:lnSpc>
            </a:pPr>
            <a:r>
              <a:rPr lang="en-US"/>
              <a:t>Use Cases for CO Surveillance </a:t>
            </a:r>
          </a:p>
        </p:txBody>
      </p:sp>
      <p:sp>
        <p:nvSpPr>
          <p:cNvPr id="2" name="Text Placeholder 1">
            <a:extLst>
              <a:ext uri="{FF2B5EF4-FFF2-40B4-BE49-F238E27FC236}">
                <a16:creationId xmlns:a16="http://schemas.microsoft.com/office/drawing/2014/main" id="{F7A52FF0-197C-0F97-9D27-C1B6E81FB3B2}"/>
              </a:ext>
            </a:extLst>
          </p:cNvPr>
          <p:cNvSpPr>
            <a:spLocks noGrp="1"/>
          </p:cNvSpPr>
          <p:nvPr>
            <p:ph type="body" sz="quarter" idx="10"/>
          </p:nvPr>
        </p:nvSpPr>
        <p:spPr>
          <a:xfrm>
            <a:off x="609600" y="1826607"/>
            <a:ext cx="10972800" cy="4176467"/>
          </a:xfrm>
        </p:spPr>
        <p:txBody>
          <a:bodyPr/>
          <a:lstStyle/>
          <a:p>
            <a:pPr marL="0" indent="0">
              <a:lnSpc>
                <a:spcPct val="83134"/>
              </a:lnSpc>
              <a:buNone/>
            </a:pPr>
            <a:r>
              <a:rPr lang="en-US" sz="2800" b="0"/>
              <a:t>	  Understanding the health burden after a natural disaster</a:t>
            </a:r>
            <a:endParaRPr lang="en-US"/>
          </a:p>
          <a:p>
            <a:pPr marL="0" indent="0">
              <a:lnSpc>
                <a:spcPct val="83134"/>
              </a:lnSpc>
              <a:buNone/>
            </a:pPr>
            <a:r>
              <a:rPr lang="en-US" sz="2800" b="0"/>
              <a:t>	</a:t>
            </a:r>
            <a:endParaRPr lang="en-US" sz="2800" b="0">
              <a:cs typeface="Calibri" panose="020F0502020204030204" pitchFamily="34" charset="0"/>
            </a:endParaRPr>
          </a:p>
          <a:p>
            <a:pPr marL="0" indent="0">
              <a:lnSpc>
                <a:spcPct val="83134"/>
              </a:lnSpc>
              <a:buNone/>
            </a:pPr>
            <a:r>
              <a:rPr lang="en-US" sz="2800" b="0"/>
              <a:t>	  Identifying mass exposure events</a:t>
            </a:r>
            <a:endParaRPr lang="en-US" sz="2800" b="0">
              <a:cs typeface="Calibri" panose="020F0502020204030204" pitchFamily="34" charset="0"/>
            </a:endParaRPr>
          </a:p>
          <a:p>
            <a:pPr marL="0" indent="0">
              <a:lnSpc>
                <a:spcPct val="83134"/>
              </a:lnSpc>
              <a:buNone/>
            </a:pPr>
            <a:r>
              <a:rPr lang="en-US" sz="2800" b="0"/>
              <a:t>	</a:t>
            </a:r>
            <a:endParaRPr lang="en-US" sz="2800" b="0">
              <a:cs typeface="Calibri" panose="020F0502020204030204" pitchFamily="34" charset="0"/>
            </a:endParaRPr>
          </a:p>
          <a:p>
            <a:pPr marL="0" indent="0">
              <a:lnSpc>
                <a:spcPct val="83134"/>
              </a:lnSpc>
              <a:buNone/>
            </a:pPr>
            <a:r>
              <a:rPr lang="en-US" sz="2800" b="0"/>
              <a:t>	  Better understand populations at risk</a:t>
            </a:r>
            <a:endParaRPr lang="en-US" sz="2800" b="0">
              <a:cs typeface="Calibri" panose="020F0502020204030204" pitchFamily="34" charset="0"/>
            </a:endParaRPr>
          </a:p>
          <a:p>
            <a:pPr marL="0" indent="0">
              <a:lnSpc>
                <a:spcPct val="83134"/>
              </a:lnSpc>
              <a:buNone/>
            </a:pPr>
            <a:endParaRPr lang="en-US" sz="2800" b="0">
              <a:cs typeface="Calibri" panose="020F0502020204030204" pitchFamily="34" charset="0"/>
            </a:endParaRPr>
          </a:p>
          <a:p>
            <a:pPr marL="0" indent="0">
              <a:lnSpc>
                <a:spcPct val="83134"/>
              </a:lnSpc>
              <a:buNone/>
            </a:pPr>
            <a:r>
              <a:rPr lang="en-US" sz="2800" b="0"/>
              <a:t>	  Inform prevention activities and messaging</a:t>
            </a:r>
            <a:endParaRPr lang="en-US" sz="2800" b="0">
              <a:cs typeface="Calibri" panose="020F0502020204030204" pitchFamily="34" charset="0"/>
            </a:endParaRPr>
          </a:p>
          <a:p>
            <a:pPr marL="0" indent="0">
              <a:lnSpc>
                <a:spcPct val="83134"/>
              </a:lnSpc>
              <a:buNone/>
            </a:pPr>
            <a:endParaRPr lang="en-US" sz="2800" b="0">
              <a:cs typeface="Calibri" panose="020F0502020204030204" pitchFamily="34" charset="0"/>
            </a:endParaRPr>
          </a:p>
          <a:p>
            <a:pPr marL="0" indent="0">
              <a:lnSpc>
                <a:spcPct val="83134"/>
              </a:lnSpc>
              <a:buNone/>
            </a:pPr>
            <a:r>
              <a:rPr lang="en-US" sz="2800" b="0"/>
              <a:t>	  Monitor trends in CO Poisoning over time and space</a:t>
            </a:r>
            <a:endParaRPr lang="en-US" sz="2800" b="0">
              <a:cs typeface="Calibri" panose="020F0502020204030204" pitchFamily="34" charset="0"/>
            </a:endParaRPr>
          </a:p>
          <a:p>
            <a:pPr marL="0" indent="0">
              <a:lnSpc>
                <a:spcPct val="87840"/>
              </a:lnSpc>
              <a:buNone/>
            </a:pPr>
            <a:endParaRPr lang="en-US">
              <a:cs typeface="Calibri" panose="020F0502020204030204" pitchFamily="34" charset="0"/>
            </a:endParaRPr>
          </a:p>
        </p:txBody>
      </p:sp>
      <p:pic>
        <p:nvPicPr>
          <p:cNvPr id="12" name="Graphic 11" descr="Warning with solid fill">
            <a:extLst>
              <a:ext uri="{FF2B5EF4-FFF2-40B4-BE49-F238E27FC236}">
                <a16:creationId xmlns:a16="http://schemas.microsoft.com/office/drawing/2014/main" id="{0C3A6FB9-6C30-69D4-7FBF-F57855AE38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579" y="2685381"/>
            <a:ext cx="545667" cy="545667"/>
          </a:xfrm>
          <a:prstGeom prst="rect">
            <a:avLst/>
          </a:prstGeom>
        </p:spPr>
      </p:pic>
      <p:pic>
        <p:nvPicPr>
          <p:cNvPr id="13" name="Graphic 12" descr="Tornado with solid fill">
            <a:extLst>
              <a:ext uri="{FF2B5EF4-FFF2-40B4-BE49-F238E27FC236}">
                <a16:creationId xmlns:a16="http://schemas.microsoft.com/office/drawing/2014/main" id="{B3DF2870-7328-3B6E-41C1-40E7F04FA3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054" y="1757458"/>
            <a:ext cx="666045" cy="666045"/>
          </a:xfrm>
          <a:prstGeom prst="rect">
            <a:avLst/>
          </a:prstGeom>
        </p:spPr>
      </p:pic>
      <p:pic>
        <p:nvPicPr>
          <p:cNvPr id="14" name="Graphic 13" descr="Universal access with solid fill">
            <a:extLst>
              <a:ext uri="{FF2B5EF4-FFF2-40B4-BE49-F238E27FC236}">
                <a16:creationId xmlns:a16="http://schemas.microsoft.com/office/drawing/2014/main" id="{47717177-2B92-095B-6A2F-AC743B72EA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0786" y="3529537"/>
            <a:ext cx="666047" cy="666047"/>
          </a:xfrm>
          <a:prstGeom prst="rect">
            <a:avLst/>
          </a:prstGeom>
        </p:spPr>
      </p:pic>
      <p:pic>
        <p:nvPicPr>
          <p:cNvPr id="15" name="Graphic 14" descr="Newspaper outline">
            <a:extLst>
              <a:ext uri="{FF2B5EF4-FFF2-40B4-BE49-F238E27FC236}">
                <a16:creationId xmlns:a16="http://schemas.microsoft.com/office/drawing/2014/main" id="{3A7C7A2A-DE43-434E-4F7F-F53BED94B7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5724" y="4403759"/>
            <a:ext cx="666048" cy="666048"/>
          </a:xfrm>
          <a:prstGeom prst="rect">
            <a:avLst/>
          </a:prstGeom>
        </p:spPr>
      </p:pic>
      <p:pic>
        <p:nvPicPr>
          <p:cNvPr id="16" name="Graphic 15" descr="Statistics outline">
            <a:extLst>
              <a:ext uri="{FF2B5EF4-FFF2-40B4-BE49-F238E27FC236}">
                <a16:creationId xmlns:a16="http://schemas.microsoft.com/office/drawing/2014/main" id="{4E82C3FD-1D60-926E-4C7B-5D824F47E1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6198" y="5301616"/>
            <a:ext cx="666048" cy="666048"/>
          </a:xfrm>
          <a:prstGeom prst="rect">
            <a:avLst/>
          </a:prstGeom>
        </p:spPr>
      </p:pic>
      <p:sp>
        <p:nvSpPr>
          <p:cNvPr id="4" name="TextBox 3">
            <a:extLst>
              <a:ext uri="{FF2B5EF4-FFF2-40B4-BE49-F238E27FC236}">
                <a16:creationId xmlns:a16="http://schemas.microsoft.com/office/drawing/2014/main" id="{7E515BCB-E186-6429-3633-6F7466D593B2}"/>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25</a:t>
            </a:r>
          </a:p>
        </p:txBody>
      </p:sp>
    </p:spTree>
    <p:extLst>
      <p:ext uri="{BB962C8B-B14F-4D97-AF65-F5344CB8AC3E}">
        <p14:creationId xmlns:p14="http://schemas.microsoft.com/office/powerpoint/2010/main" val="29431002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DC938E9-A2CD-A13D-A64E-96B7A8CAC155}"/>
              </a:ext>
            </a:extLst>
          </p:cNvPr>
          <p:cNvSpPr>
            <a:spLocks noGrp="1"/>
          </p:cNvSpPr>
          <p:nvPr>
            <p:ph type="title" idx="4294967295"/>
          </p:nvPr>
        </p:nvSpPr>
        <p:spPr>
          <a:xfrm>
            <a:off x="1217903" y="372507"/>
            <a:ext cx="9756194" cy="1143000"/>
          </a:xfrm>
          <a:prstGeom prst="rect">
            <a:avLst/>
          </a:prstGeom>
        </p:spPr>
        <p:txBody>
          <a:bodyPr/>
          <a:lstStyle/>
          <a:p>
            <a:r>
              <a:rPr lang="en-US" b="1">
                <a:solidFill>
                  <a:srgbClr val="003C9F"/>
                </a:solidFill>
                <a:latin typeface="Calibri" panose="020F0502020204030204" pitchFamily="34" charset="0"/>
                <a:cs typeface="Calibri" panose="020F0502020204030204" pitchFamily="34" charset="0"/>
              </a:rPr>
              <a:t>Thank you!</a:t>
            </a:r>
          </a:p>
        </p:txBody>
      </p:sp>
      <p:sp>
        <p:nvSpPr>
          <p:cNvPr id="4" name="Text Placeholder 2">
            <a:extLst>
              <a:ext uri="{FF2B5EF4-FFF2-40B4-BE49-F238E27FC236}">
                <a16:creationId xmlns:a16="http://schemas.microsoft.com/office/drawing/2014/main" id="{1ADDBFAE-8552-D8A0-1D6B-44A745F3A78C}"/>
              </a:ext>
            </a:extLst>
          </p:cNvPr>
          <p:cNvSpPr txBox="1">
            <a:spLocks/>
          </p:cNvSpPr>
          <p:nvPr/>
        </p:nvSpPr>
        <p:spPr bwMode="auto">
          <a:xfrm>
            <a:off x="1400932" y="2010822"/>
            <a:ext cx="4031607" cy="245238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gn="l">
              <a:spcBef>
                <a:spcPct val="20000"/>
              </a:spcBef>
              <a:buClr>
                <a:srgbClr val="FF8502"/>
              </a:buClr>
              <a:buFont typeface="Arial" panose="020B0604020202020204" pitchFamily="34" charset="0"/>
              <a:buNone/>
              <a:defRPr/>
            </a:pPr>
            <a:r>
              <a:rPr lang="en-US" sz="2800" b="1">
                <a:solidFill>
                  <a:srgbClr val="000000"/>
                </a:solidFill>
                <a:latin typeface="Calibri" panose="020F0502020204030204" pitchFamily="34" charset="0"/>
                <a:ea typeface="+mn-ea"/>
                <a:cs typeface="Calibri" panose="020F0502020204030204" pitchFamily="34" charset="0"/>
              </a:rPr>
              <a:t>Contact Me:</a:t>
            </a:r>
            <a:br>
              <a:rPr lang="en-US" sz="2800" b="1">
                <a:solidFill>
                  <a:srgbClr val="000000"/>
                </a:solidFill>
                <a:latin typeface="Calibri" panose="020F0502020204030204" pitchFamily="34" charset="0"/>
                <a:ea typeface="+mn-ea"/>
                <a:cs typeface="Calibri" panose="020F0502020204030204" pitchFamily="34" charset="0"/>
              </a:rPr>
            </a:br>
            <a:r>
              <a:rPr lang="en-US" sz="2400">
                <a:solidFill>
                  <a:srgbClr val="000000"/>
                </a:solidFill>
                <a:latin typeface="Calibri" panose="020F0502020204030204" pitchFamily="34" charset="0"/>
                <a:ea typeface="+mn-ea"/>
                <a:cs typeface="Calibri" panose="020F0502020204030204" pitchFamily="34" charset="0"/>
              </a:rPr>
              <a:t>Mackenzie Webb</a:t>
            </a:r>
          </a:p>
          <a:p>
            <a:pPr algn="l">
              <a:spcBef>
                <a:spcPct val="20000"/>
              </a:spcBef>
              <a:buClr>
                <a:srgbClr val="FF8502"/>
              </a:buClr>
              <a:buFont typeface="Arial" panose="020B0604020202020204" pitchFamily="34" charset="0"/>
              <a:buNone/>
              <a:defRPr/>
            </a:pPr>
            <a:r>
              <a:rPr lang="en-US" sz="2400">
                <a:solidFill>
                  <a:srgbClr val="000000"/>
                </a:solidFill>
                <a:latin typeface="Calibri" panose="020F0502020204030204" pitchFamily="34" charset="0"/>
                <a:ea typeface="+mn-ea"/>
                <a:cs typeface="Calibri" panose="020F0502020204030204" pitchFamily="34" charset="0"/>
              </a:rPr>
              <a:t>yga5@cdc.gov</a:t>
            </a:r>
          </a:p>
          <a:p>
            <a:pPr algn="l">
              <a:spcBef>
                <a:spcPct val="20000"/>
              </a:spcBef>
              <a:buClr>
                <a:srgbClr val="FF8502"/>
              </a:buClr>
              <a:defRPr/>
            </a:pPr>
            <a:endParaRPr lang="en-US" sz="2000" b="0">
              <a:solidFill>
                <a:srgbClr val="003C9F"/>
              </a:solidFill>
              <a:latin typeface="+mn-lt"/>
              <a:hlinkClick r:id="rId2"/>
            </a:endParaRPr>
          </a:p>
          <a:p>
            <a:pPr algn="l">
              <a:spcBef>
                <a:spcPct val="20000"/>
              </a:spcBef>
              <a:buClr>
                <a:srgbClr val="FF8502"/>
              </a:buClr>
              <a:defRPr/>
            </a:pPr>
            <a:endParaRPr lang="en-US" sz="2000" b="0">
              <a:solidFill>
                <a:srgbClr val="003C9F"/>
              </a:solidFill>
              <a:latin typeface="+mn-lt"/>
              <a:hlinkClick r:id="rId2"/>
            </a:endParaRPr>
          </a:p>
          <a:p>
            <a:pPr algn="l">
              <a:spcBef>
                <a:spcPct val="20000"/>
              </a:spcBef>
              <a:buClr>
                <a:srgbClr val="FF8502"/>
              </a:buClr>
              <a:defRPr/>
            </a:pPr>
            <a:r>
              <a:rPr lang="en-US" sz="2000" b="0">
                <a:solidFill>
                  <a:srgbClr val="000000"/>
                </a:solidFill>
                <a:latin typeface="+mn-lt"/>
              </a:rPr>
              <a:t>www.cdc.gov/ephtracking  </a:t>
            </a:r>
          </a:p>
        </p:txBody>
      </p:sp>
      <p:grpSp>
        <p:nvGrpSpPr>
          <p:cNvPr id="8" name="Group 7" descr="Facebook and X logos">
            <a:extLst>
              <a:ext uri="{FF2B5EF4-FFF2-40B4-BE49-F238E27FC236}">
                <a16:creationId xmlns:a16="http://schemas.microsoft.com/office/drawing/2014/main" id="{06461EBE-7241-FA9B-26AB-E58B4FB45784}"/>
              </a:ext>
              <a:ext uri="{C183D7F6-B498-43B3-948B-1728B52AA6E4}">
                <adec:decorative xmlns:adec="http://schemas.microsoft.com/office/drawing/2017/decorative" val="0"/>
              </a:ext>
            </a:extLst>
          </p:cNvPr>
          <p:cNvGrpSpPr/>
          <p:nvPr/>
        </p:nvGrpSpPr>
        <p:grpSpPr>
          <a:xfrm>
            <a:off x="6769977" y="2144396"/>
            <a:ext cx="4981961" cy="1753900"/>
            <a:chOff x="3956364" y="802030"/>
            <a:chExt cx="3904455" cy="1374565"/>
          </a:xfrm>
        </p:grpSpPr>
        <p:grpSp>
          <p:nvGrpSpPr>
            <p:cNvPr id="9" name="Group 8">
              <a:extLst>
                <a:ext uri="{FF2B5EF4-FFF2-40B4-BE49-F238E27FC236}">
                  <a16:creationId xmlns:a16="http://schemas.microsoft.com/office/drawing/2014/main" id="{CF3586AE-164D-DDA9-9346-FA8C6640F38D}"/>
                </a:ext>
              </a:extLst>
            </p:cNvPr>
            <p:cNvGrpSpPr/>
            <p:nvPr/>
          </p:nvGrpSpPr>
          <p:grpSpPr>
            <a:xfrm>
              <a:off x="3956364" y="802030"/>
              <a:ext cx="3904455" cy="968530"/>
              <a:chOff x="3956364" y="802030"/>
              <a:chExt cx="3904455" cy="968530"/>
            </a:xfrm>
          </p:grpSpPr>
          <p:sp>
            <p:nvSpPr>
              <p:cNvPr id="11" name="Text Placeholder 1">
                <a:extLst>
                  <a:ext uri="{FF2B5EF4-FFF2-40B4-BE49-F238E27FC236}">
                    <a16:creationId xmlns:a16="http://schemas.microsoft.com/office/drawing/2014/main" id="{FF0765ED-C0FF-338D-9615-7493D3D74A22}"/>
                  </a:ext>
                </a:extLst>
              </p:cNvPr>
              <p:cNvSpPr txBox="1">
                <a:spLocks/>
              </p:cNvSpPr>
              <p:nvPr/>
            </p:nvSpPr>
            <p:spPr bwMode="auto">
              <a:xfrm>
                <a:off x="3956364" y="802030"/>
                <a:ext cx="3904455" cy="4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lnSpc>
                    <a:spcPts val="2200"/>
                  </a:lnSpc>
                  <a:spcBef>
                    <a:spcPct val="20000"/>
                  </a:spcBef>
                  <a:spcAft>
                    <a:spcPct val="0"/>
                  </a:spcAft>
                  <a:buFont typeface="Arial" panose="020B0604020202020204" pitchFamily="34" charset="0"/>
                  <a:buNone/>
                  <a:defRPr sz="2800" b="1" kern="1200" baseline="0">
                    <a:solidFill>
                      <a:srgbClr val="005DAB"/>
                    </a:solidFill>
                    <a:latin typeface="Calibri" pitchFamily="34" charset="0"/>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Calibri" panose="020F0502020204030204" pitchFamily="34" charset="0"/>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Calibri" panose="020F0502020204030204" pitchFamily="34" charset="0"/>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Calibri" panose="020F0502020204030204" pitchFamily="34" charset="0"/>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lnSpc>
                    <a:spcPct val="92436"/>
                  </a:lnSpc>
                </a:pPr>
                <a:r>
                  <a:rPr lang="en-US" dirty="0">
                    <a:solidFill>
                      <a:srgbClr val="000000"/>
                    </a:solidFill>
                    <a:cs typeface="Calibri" panose="020F0502020204030204" pitchFamily="34" charset="0"/>
                  </a:rPr>
                  <a:t>Follow Tracking on social media.</a:t>
                </a:r>
                <a:endParaRPr lang="en-US" dirty="0"/>
              </a:p>
              <a:p>
                <a:pPr algn="ctr">
                  <a:lnSpc>
                    <a:spcPct val="92436"/>
                  </a:lnSpc>
                </a:pPr>
                <a:endParaRPr lang="en-US" sz="1600" dirty="0">
                  <a:solidFill>
                    <a:srgbClr val="000000"/>
                  </a:solidFill>
                  <a:cs typeface="Calibri" panose="020F0502020204030204" pitchFamily="34" charset="0"/>
                </a:endParaRPr>
              </a:p>
              <a:p>
                <a:pPr>
                  <a:lnSpc>
                    <a:spcPct val="100000"/>
                  </a:lnSpc>
                  <a:spcBef>
                    <a:spcPts val="1200"/>
                  </a:spcBef>
                  <a:spcAft>
                    <a:spcPts val="1200"/>
                  </a:spcAft>
                </a:pPr>
                <a:r>
                  <a:rPr lang="en-US" sz="2000" b="0" dirty="0">
                    <a:solidFill>
                      <a:srgbClr val="000000"/>
                    </a:solidFill>
                    <a:cs typeface="Calibri" panose="020F0502020204030204" pitchFamily="34" charset="0"/>
                  </a:rPr>
                  <a:t>	facebook.com/</a:t>
                </a:r>
                <a:r>
                  <a:rPr lang="en-US" sz="2000" b="0" dirty="0" err="1">
                    <a:solidFill>
                      <a:srgbClr val="000000"/>
                    </a:solidFill>
                    <a:cs typeface="Calibri" panose="020F0502020204030204" pitchFamily="34" charset="0"/>
                  </a:rPr>
                  <a:t>CDCEPHTracking</a:t>
                </a:r>
                <a:endParaRPr lang="en-US" sz="2000" b="0" dirty="0">
                  <a:solidFill>
                    <a:srgbClr val="000000"/>
                  </a:solidFill>
                  <a:cs typeface="Calibri" panose="020F0502020204030204" pitchFamily="34" charset="0"/>
                </a:endParaRPr>
              </a:p>
              <a:p>
                <a:pPr>
                  <a:lnSpc>
                    <a:spcPct val="129411"/>
                  </a:lnSpc>
                </a:pPr>
                <a:r>
                  <a:rPr lang="en-US" sz="2000" b="0" dirty="0">
                    <a:solidFill>
                      <a:srgbClr val="000000"/>
                    </a:solidFill>
                    <a:cs typeface="Calibri" panose="020F0502020204030204" pitchFamily="34" charset="0"/>
                  </a:rPr>
                  <a:t>	@CDC_EPHTracking</a:t>
                </a:r>
              </a:p>
            </p:txBody>
          </p:sp>
          <p:pic>
            <p:nvPicPr>
              <p:cNvPr id="12" name="Picture 2" descr="Facebook icon">
                <a:extLst>
                  <a:ext uri="{FF2B5EF4-FFF2-40B4-BE49-F238E27FC236}">
                    <a16:creationId xmlns:a16="http://schemas.microsoft.com/office/drawing/2014/main" id="{D822E3B5-6112-9D1A-C285-E66474998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120" y="1418491"/>
                <a:ext cx="517748" cy="35206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6" descr="Twitter X Icon">
              <a:extLst>
                <a:ext uri="{FF2B5EF4-FFF2-40B4-BE49-F238E27FC236}">
                  <a16:creationId xmlns:a16="http://schemas.microsoft.com/office/drawing/2014/main" id="{8D24A2BA-F17E-8A90-921C-C306403C94B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540" b="97345" l="0" r="100000">
                          <a14:foregroundMark x1="37415" y1="35398" x2="37415" y2="35398"/>
                        </a14:backgroundRemoval>
                      </a14:imgEffect>
                    </a14:imgLayer>
                  </a14:imgProps>
                </a:ext>
                <a:ext uri="{28A0092B-C50C-407E-A947-70E740481C1C}">
                  <a14:useLocalDpi xmlns:a14="http://schemas.microsoft.com/office/drawing/2010/main" val="0"/>
                </a:ext>
              </a:extLst>
            </a:blip>
            <a:srcRect/>
            <a:stretch/>
          </p:blipFill>
          <p:spPr bwMode="auto">
            <a:xfrm>
              <a:off x="4290212" y="1824526"/>
              <a:ext cx="343564" cy="352069"/>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1">
            <a:extLst>
              <a:ext uri="{FF2B5EF4-FFF2-40B4-BE49-F238E27FC236}">
                <a16:creationId xmlns:a16="http://schemas.microsoft.com/office/drawing/2014/main" id="{7EC15D94-1A75-B26F-4E80-057CC30591FD}"/>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0497" y="1889913"/>
            <a:ext cx="990435" cy="523131"/>
          </a:xfrm>
          <a:prstGeom prst="rect">
            <a:avLst/>
          </a:prstGeom>
        </p:spPr>
      </p:pic>
      <p:grpSp>
        <p:nvGrpSpPr>
          <p:cNvPr id="35" name="Group 34">
            <a:extLst>
              <a:ext uri="{FF2B5EF4-FFF2-40B4-BE49-F238E27FC236}">
                <a16:creationId xmlns:a16="http://schemas.microsoft.com/office/drawing/2014/main" id="{EB37C893-12FF-CDCF-910E-62C85A77807A}"/>
              </a:ext>
              <a:ext uri="{C183D7F6-B498-43B3-948B-1728B52AA6E4}">
                <adec:decorative xmlns:adec="http://schemas.microsoft.com/office/drawing/2017/decorative" val="1"/>
              </a:ext>
            </a:extLst>
          </p:cNvPr>
          <p:cNvGrpSpPr/>
          <p:nvPr/>
        </p:nvGrpSpPr>
        <p:grpSpPr>
          <a:xfrm>
            <a:off x="0" y="4837613"/>
            <a:ext cx="12192000" cy="2028854"/>
            <a:chOff x="0" y="4837613"/>
            <a:chExt cx="12192000" cy="2028854"/>
          </a:xfrm>
        </p:grpSpPr>
        <p:sp>
          <p:nvSpPr>
            <p:cNvPr id="14" name="Rectangle 13">
              <a:extLst>
                <a:ext uri="{FF2B5EF4-FFF2-40B4-BE49-F238E27FC236}">
                  <a16:creationId xmlns:a16="http://schemas.microsoft.com/office/drawing/2014/main" id="{51F98764-6C53-E893-4B65-6655A7B7BA77}"/>
                </a:ext>
                <a:ext uri="{C183D7F6-B498-43B3-948B-1728B52AA6E4}">
                  <adec:decorative xmlns:adec="http://schemas.microsoft.com/office/drawing/2017/decorative" val="1"/>
                </a:ext>
              </a:extLst>
            </p:cNvPr>
            <p:cNvSpPr/>
            <p:nvPr/>
          </p:nvSpPr>
          <p:spPr>
            <a:xfrm>
              <a:off x="0" y="4837613"/>
              <a:ext cx="12192000" cy="1800142"/>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4D3B5234-DBB8-F134-8124-653D21EDC138}"/>
                </a:ext>
              </a:extLst>
            </p:cNvPr>
            <p:cNvSpPr txBox="1"/>
            <p:nvPr/>
          </p:nvSpPr>
          <p:spPr>
            <a:xfrm>
              <a:off x="170462" y="5937111"/>
              <a:ext cx="8234119" cy="584775"/>
            </a:xfrm>
            <a:prstGeom prst="rect">
              <a:avLst/>
            </a:prstGeom>
            <a:noFill/>
          </p:spPr>
          <p:txBody>
            <a:bodyPr wrap="square" rtlCol="0">
              <a:spAutoFit/>
            </a:bodyPr>
            <a:lstStyle/>
            <a:p>
              <a:r>
                <a:rPr lang="en-US" sz="1600">
                  <a:solidFill>
                    <a:schemeClr val="bg1"/>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16" name="Picture 15" descr="CDC logo">
              <a:extLst>
                <a:ext uri="{FF2B5EF4-FFF2-40B4-BE49-F238E27FC236}">
                  <a16:creationId xmlns:a16="http://schemas.microsoft.com/office/drawing/2014/main" id="{9C726B27-A306-3355-5A3C-BCB25A89E8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506" t="47892" r="12803" b="15738"/>
            <a:stretch/>
          </p:blipFill>
          <p:spPr>
            <a:xfrm>
              <a:off x="10903938" y="5737684"/>
              <a:ext cx="1117600" cy="725917"/>
            </a:xfrm>
            <a:prstGeom prst="rect">
              <a:avLst/>
            </a:prstGeom>
          </p:spPr>
        </p:pic>
        <p:grpSp>
          <p:nvGrpSpPr>
            <p:cNvPr id="17" name="Group 16">
              <a:extLst>
                <a:ext uri="{FF2B5EF4-FFF2-40B4-BE49-F238E27FC236}">
                  <a16:creationId xmlns:a16="http://schemas.microsoft.com/office/drawing/2014/main" id="{A7627C5E-D362-8372-9470-1754B516F5D4}"/>
                </a:ext>
              </a:extLst>
            </p:cNvPr>
            <p:cNvGrpSpPr/>
            <p:nvPr/>
          </p:nvGrpSpPr>
          <p:grpSpPr>
            <a:xfrm>
              <a:off x="0" y="6637867"/>
              <a:ext cx="12192000" cy="228600"/>
              <a:chOff x="0" y="0"/>
              <a:chExt cx="9144000" cy="171450"/>
            </a:xfrm>
          </p:grpSpPr>
          <p:sp>
            <p:nvSpPr>
              <p:cNvPr id="18" name="Rectangle 17">
                <a:extLst>
                  <a:ext uri="{FF2B5EF4-FFF2-40B4-BE49-F238E27FC236}">
                    <a16:creationId xmlns:a16="http://schemas.microsoft.com/office/drawing/2014/main" id="{C74891C6-39AC-6B2F-0AE1-5074D52B3B86}"/>
                  </a:ext>
                  <a:ext uri="{C183D7F6-B498-43B3-948B-1728B52AA6E4}">
                    <adec:decorative xmlns:adec="http://schemas.microsoft.com/office/drawing/2017/decorative" val="1"/>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9">
                <a:extLst>
                  <a:ext uri="{FF2B5EF4-FFF2-40B4-BE49-F238E27FC236}">
                    <a16:creationId xmlns:a16="http://schemas.microsoft.com/office/drawing/2014/main" id="{335CA8BE-53CD-03EA-DCD4-8561CB03C1F2}"/>
                  </a:ext>
                  <a:ext uri="{C183D7F6-B498-43B3-948B-1728B52AA6E4}">
                    <adec:decorative xmlns:adec="http://schemas.microsoft.com/office/drawing/2017/decorative" val="1"/>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41466CFA-F89A-1394-7A45-54DDCA069F66}"/>
                  </a:ext>
                  <a:ext uri="{C183D7F6-B498-43B3-948B-1728B52AA6E4}">
                    <adec:decorative xmlns:adec="http://schemas.microsoft.com/office/drawing/2017/decorative" val="1"/>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74050D6D-EBD9-EA38-1D72-28CBD88B9A8A}"/>
                  </a:ext>
                  <a:ext uri="{C183D7F6-B498-43B3-948B-1728B52AA6E4}">
                    <adec:decorative xmlns:adec="http://schemas.microsoft.com/office/drawing/2017/decorative" val="1"/>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2" name="Parallelogram 21">
                <a:extLst>
                  <a:ext uri="{FF2B5EF4-FFF2-40B4-BE49-F238E27FC236}">
                    <a16:creationId xmlns:a16="http://schemas.microsoft.com/office/drawing/2014/main" id="{13108171-7158-6B13-5B0B-178277D68138}"/>
                  </a:ext>
                  <a:ext uri="{C183D7F6-B498-43B3-948B-1728B52AA6E4}">
                    <adec:decorative xmlns:adec="http://schemas.microsoft.com/office/drawing/2017/decorative" val="1"/>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31" name="TextBox 30">
              <a:extLst>
                <a:ext uri="{FF2B5EF4-FFF2-40B4-BE49-F238E27FC236}">
                  <a16:creationId xmlns:a16="http://schemas.microsoft.com/office/drawing/2014/main" id="{5053393C-BD7C-7C46-B6C5-FD0A015689B2}"/>
                </a:ext>
              </a:extLst>
            </p:cNvPr>
            <p:cNvSpPr txBox="1"/>
            <p:nvPr userDrawn="1"/>
          </p:nvSpPr>
          <p:spPr>
            <a:xfrm>
              <a:off x="247166" y="4940431"/>
              <a:ext cx="3910164" cy="923330"/>
            </a:xfrm>
            <a:prstGeom prst="rect">
              <a:avLst/>
            </a:prstGeom>
            <a:noFill/>
          </p:spPr>
          <p:txBody>
            <a:bodyPr wrap="square">
              <a:spAutoFit/>
            </a:bodyPr>
            <a:lstStyle/>
            <a:p>
              <a:r>
                <a:rPr lang="en-US" sz="1800">
                  <a:solidFill>
                    <a:schemeClr val="bg1"/>
                  </a:solidFill>
                  <a:latin typeface="Calibri" panose="020F0502020204030204" pitchFamily="34" charset="0"/>
                </a:rPr>
                <a:t>For more information, contact CDC</a:t>
              </a:r>
              <a:br>
                <a:rPr lang="en-US" sz="1800">
                  <a:solidFill>
                    <a:schemeClr val="bg1"/>
                  </a:solidFill>
                  <a:latin typeface="Calibri" panose="020F0502020204030204" pitchFamily="34" charset="0"/>
                </a:rPr>
              </a:br>
              <a:r>
                <a:rPr lang="en-US" sz="1800">
                  <a:solidFill>
                    <a:schemeClr val="bg1"/>
                  </a:solidFill>
                  <a:latin typeface="Calibri" panose="020F0502020204030204" pitchFamily="34" charset="0"/>
                </a:rPr>
                <a:t>1-800-CDC-INFO (232-4636)</a:t>
              </a:r>
              <a:br>
                <a:rPr lang="en-US" sz="1800">
                  <a:solidFill>
                    <a:schemeClr val="bg1"/>
                  </a:solidFill>
                  <a:latin typeface="Calibri" panose="020F0502020204030204" pitchFamily="34" charset="0"/>
                </a:rPr>
              </a:br>
              <a:r>
                <a:rPr lang="en-US" sz="1800">
                  <a:solidFill>
                    <a:schemeClr val="bg1"/>
                  </a:solidFill>
                  <a:latin typeface="Calibri" panose="020F0502020204030204" pitchFamily="34" charset="0"/>
                </a:rPr>
                <a:t>TTY:  1-888-232-6348    www.cdc.gov</a:t>
              </a:r>
            </a:p>
          </p:txBody>
        </p:sp>
      </p:grpSp>
      <p:sp>
        <p:nvSpPr>
          <p:cNvPr id="38" name="Rectangle 37">
            <a:extLst>
              <a:ext uri="{FF2B5EF4-FFF2-40B4-BE49-F238E27FC236}">
                <a16:creationId xmlns:a16="http://schemas.microsoft.com/office/drawing/2014/main" id="{E896344D-78C9-CAA2-B94A-C70C5BB62DDB}"/>
              </a:ext>
              <a:ext uri="{C183D7F6-B498-43B3-948B-1728B52AA6E4}">
                <adec:decorative xmlns:adec="http://schemas.microsoft.com/office/drawing/2017/decorative" val="1"/>
              </a:ext>
            </a:extLst>
          </p:cNvPr>
          <p:cNvSpPr/>
          <p:nvPr/>
        </p:nvSpPr>
        <p:spPr>
          <a:xfrm>
            <a:off x="6645349" y="1630519"/>
            <a:ext cx="5231218" cy="28326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990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lIns="121920" tIns="60960" rIns="121920" bIns="60960" anchor="b" anchorCtr="0"/>
          <a:lstStyle/>
          <a:p>
            <a:pPr>
              <a:lnSpc>
                <a:spcPct val="164835"/>
              </a:lnSpc>
            </a:pPr>
            <a:r>
              <a:rPr lang="en-US"/>
              <a:t>Q &amp; A</a:t>
            </a:r>
          </a:p>
        </p:txBody>
      </p:sp>
      <p:pic>
        <p:nvPicPr>
          <p:cNvPr id="3" name="Picture 2" descr="Image indicating a question can be asked. " title="Question and Answer Slide">
            <a:extLst>
              <a:ext uri="{FF2B5EF4-FFF2-40B4-BE49-F238E27FC236}">
                <a16:creationId xmlns:a16="http://schemas.microsoft.com/office/drawing/2014/main" id="{351F9F34-2344-5E65-DB2F-A4245BB75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17" y="1484137"/>
            <a:ext cx="7164395" cy="4893713"/>
          </a:xfrm>
          <a:prstGeom prst="rect">
            <a:avLst/>
          </a:prstGeom>
        </p:spPr>
      </p:pic>
      <p:sp>
        <p:nvSpPr>
          <p:cNvPr id="2" name="TextBox 1">
            <a:extLst>
              <a:ext uri="{FF2B5EF4-FFF2-40B4-BE49-F238E27FC236}">
                <a16:creationId xmlns:a16="http://schemas.microsoft.com/office/drawing/2014/main" id="{A8A68DDA-C7C2-C7BB-F21E-5C8E86D23C20}"/>
              </a:ext>
              <a:ext uri="{C183D7F6-B498-43B3-948B-1728B52AA6E4}">
                <adec:decorative xmlns:adec="http://schemas.microsoft.com/office/drawing/2017/decorative" val="1"/>
              </a:ext>
            </a:extLst>
          </p:cNvPr>
          <p:cNvSpPr txBox="1"/>
          <p:nvPr/>
        </p:nvSpPr>
        <p:spPr>
          <a:xfrm>
            <a:off x="11397160" y="6224085"/>
            <a:ext cx="418704" cy="369332"/>
          </a:xfrm>
          <a:prstGeom prst="rect">
            <a:avLst/>
          </a:prstGeom>
          <a:noFill/>
        </p:spPr>
        <p:txBody>
          <a:bodyPr wrap="none" rtlCol="0">
            <a:spAutoFit/>
          </a:bodyPr>
          <a:lstStyle/>
          <a:p>
            <a:pPr defTabSz="914377" eaLnBrk="0" fontAlgn="base" hangingPunct="0">
              <a:spcBef>
                <a:spcPct val="0"/>
              </a:spcBef>
              <a:spcAft>
                <a:spcPct val="0"/>
              </a:spcAft>
            </a:pPr>
            <a:r>
              <a:rPr lang="en-US">
                <a:solidFill>
                  <a:srgbClr val="000000"/>
                </a:solidFill>
                <a:latin typeface="Calibri" panose="020F0502020204030204" pitchFamily="34" charset="0"/>
              </a:rPr>
              <a:t>27</a:t>
            </a:r>
          </a:p>
        </p:txBody>
      </p:sp>
    </p:spTree>
    <p:extLst>
      <p:ext uri="{BB962C8B-B14F-4D97-AF65-F5344CB8AC3E}">
        <p14:creationId xmlns:p14="http://schemas.microsoft.com/office/powerpoint/2010/main" val="282656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477543" y="357225"/>
            <a:ext cx="11049000" cy="1325033"/>
          </a:xfrm>
        </p:spPr>
        <p:txBody>
          <a:bodyPr/>
          <a:lstStyle/>
          <a:p>
            <a:pPr algn="ctr"/>
            <a:r>
              <a:rPr lang="en-US">
                <a:solidFill>
                  <a:srgbClr val="000000"/>
                </a:solidFill>
              </a:rPr>
              <a:t>Thank you!</a:t>
            </a:r>
            <a:br>
              <a:rPr lang="en-US">
                <a:solidFill>
                  <a:srgbClr val="000000"/>
                </a:solidFill>
              </a:rPr>
            </a:br>
            <a:r>
              <a:rPr lang="en-US">
                <a:solidFill>
                  <a:srgbClr val="000000"/>
                </a:solidFill>
              </a:rPr>
              <a:t>Next NNDSS eSHARE: July 16, 2024</a:t>
            </a:r>
          </a:p>
        </p:txBody>
      </p:sp>
      <p:pic>
        <p:nvPicPr>
          <p:cNvPr id="2" name="Graphic 1" descr="Open book with solid fill">
            <a:extLst>
              <a:ext uri="{FF2B5EF4-FFF2-40B4-BE49-F238E27FC236}">
                <a16:creationId xmlns:a16="http://schemas.microsoft.com/office/drawing/2014/main" id="{881E4A7F-C4A9-FE9F-A805-36A3547B8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330" y="1848078"/>
            <a:ext cx="808679" cy="808679"/>
          </a:xfrm>
          <a:prstGeom prst="rect">
            <a:avLst/>
          </a:prstGeom>
        </p:spPr>
      </p:pic>
      <p:sp>
        <p:nvSpPr>
          <p:cNvPr id="4" name="Content Placeholder 2">
            <a:extLst>
              <a:ext uri="{FF2B5EF4-FFF2-40B4-BE49-F238E27FC236}">
                <a16:creationId xmlns:a16="http://schemas.microsoft.com/office/drawing/2014/main" id="{6433921B-FEC5-62C9-F00A-C263124DB3C7}"/>
              </a:ext>
            </a:extLst>
          </p:cNvPr>
          <p:cNvSpPr txBox="1">
            <a:spLocks/>
          </p:cNvSpPr>
          <p:nvPr/>
        </p:nvSpPr>
        <p:spPr bwMode="auto">
          <a:xfrm>
            <a:off x="46666"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43">
              <a:defRPr/>
            </a:pPr>
            <a:r>
              <a:rPr lang="en-US" altLang="en-US" sz="1733" dirty="0">
                <a:solidFill>
                  <a:srgbClr val="28434E"/>
                </a:solidFill>
                <a:latin typeface="AvenirNext LT Pro Regular" panose="020B0504020202020204" pitchFamily="34" charset="77"/>
              </a:rPr>
              <a:t>Subscribe to </a:t>
            </a:r>
            <a:br>
              <a:rPr lang="en-US" altLang="en-US" sz="1733" dirty="0">
                <a:solidFill>
                  <a:srgbClr val="28434E"/>
                </a:solidFill>
                <a:latin typeface="AvenirNext LT Pro Regular" panose="020B0504020202020204" pitchFamily="34" charset="77"/>
              </a:rPr>
            </a:br>
            <a:r>
              <a:rPr lang="en-US" altLang="en-US" sz="1733" i="1" dirty="0">
                <a:solidFill>
                  <a:srgbClr val="28434E"/>
                </a:solidFill>
                <a:latin typeface="AvenirNext LT Pro Regular" panose="020B0504020202020204" pitchFamily="34" charset="77"/>
                <a:hlinkClick r:id="rId4"/>
              </a:rPr>
              <a:t>Case Surveillance News</a:t>
            </a:r>
            <a:endParaRPr lang="en-US" altLang="en-US" sz="1733" dirty="0">
              <a:solidFill>
                <a:srgbClr val="28434E"/>
              </a:solidFill>
              <a:latin typeface="AvenirNext LT Pro Regular" panose="020B0504020202020204" pitchFamily="34" charset="77"/>
            </a:endParaRPr>
          </a:p>
        </p:txBody>
      </p:sp>
      <p:pic>
        <p:nvPicPr>
          <p:cNvPr id="5" name="Graphic 4" descr="Blueprint with solid fill">
            <a:extLst>
              <a:ext uri="{FF2B5EF4-FFF2-40B4-BE49-F238E27FC236}">
                <a16:creationId xmlns:a16="http://schemas.microsoft.com/office/drawing/2014/main" id="{C4A23541-8C0E-1AA3-3A74-99C3CBCF4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2378" y="1848078"/>
            <a:ext cx="808679" cy="808679"/>
          </a:xfrm>
          <a:prstGeom prst="rect">
            <a:avLst/>
          </a:prstGeom>
        </p:spPr>
      </p:pic>
      <p:sp>
        <p:nvSpPr>
          <p:cNvPr id="6" name="Content Placeholder 2">
            <a:extLst>
              <a:ext uri="{FF2B5EF4-FFF2-40B4-BE49-F238E27FC236}">
                <a16:creationId xmlns:a16="http://schemas.microsoft.com/office/drawing/2014/main" id="{5CCC9DB8-AC35-1A02-7D65-F00BB3F810C3}"/>
              </a:ext>
            </a:extLst>
          </p:cNvPr>
          <p:cNvSpPr txBox="1">
            <a:spLocks/>
          </p:cNvSpPr>
          <p:nvPr/>
        </p:nvSpPr>
        <p:spPr bwMode="auto">
          <a:xfrm>
            <a:off x="3062064"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43">
              <a:defRPr/>
            </a:pPr>
            <a:r>
              <a:rPr lang="en-US" altLang="en-US" sz="1733">
                <a:solidFill>
                  <a:srgbClr val="28434E"/>
                </a:solidFill>
                <a:latin typeface="AvenirNext LT Pro Regular" panose="020B0504020202020204" pitchFamily="34" charset="77"/>
              </a:rPr>
              <a:t>Access NNDSS’ </a:t>
            </a:r>
            <a:r>
              <a:rPr lang="en-US" altLang="en-US" sz="1733">
                <a:solidFill>
                  <a:srgbClr val="28434E"/>
                </a:solidFill>
                <a:latin typeface="AvenirNext LT Pro Regular" panose="020B0504020202020204" pitchFamily="34" charset="77"/>
                <a:hlinkClick r:id="rId4"/>
              </a:rPr>
              <a:t>Technical Resource Center</a:t>
            </a:r>
            <a:endParaRPr lang="en-US" altLang="en-US" sz="1733">
              <a:solidFill>
                <a:srgbClr val="28434E"/>
              </a:solidFill>
              <a:latin typeface="AvenirNext LT Pro Regular" panose="020B0504020202020204" pitchFamily="34" charset="77"/>
            </a:endParaRPr>
          </a:p>
        </p:txBody>
      </p:sp>
      <p:pic>
        <p:nvPicPr>
          <p:cNvPr id="7" name="Graphic 6" descr="Cloud Computing with solid fill">
            <a:extLst>
              <a:ext uri="{FF2B5EF4-FFF2-40B4-BE49-F238E27FC236}">
                <a16:creationId xmlns:a16="http://schemas.microsoft.com/office/drawing/2014/main" id="{FD2799B3-17BC-37C7-C6A1-90ECAB30D3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6623" y="1848078"/>
            <a:ext cx="808679" cy="808679"/>
          </a:xfrm>
          <a:prstGeom prst="rect">
            <a:avLst/>
          </a:prstGeom>
        </p:spPr>
      </p:pic>
      <p:sp>
        <p:nvSpPr>
          <p:cNvPr id="8" name="Content Placeholder 2">
            <a:extLst>
              <a:ext uri="{FF2B5EF4-FFF2-40B4-BE49-F238E27FC236}">
                <a16:creationId xmlns:a16="http://schemas.microsoft.com/office/drawing/2014/main" id="{5C02BC00-ADE7-33D7-A957-86E2A071BEAD}"/>
              </a:ext>
            </a:extLst>
          </p:cNvPr>
          <p:cNvSpPr txBox="1">
            <a:spLocks/>
          </p:cNvSpPr>
          <p:nvPr/>
        </p:nvSpPr>
        <p:spPr bwMode="auto">
          <a:xfrm>
            <a:off x="6002043"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43">
              <a:defRPr/>
            </a:pPr>
            <a:r>
              <a:rPr lang="en-US" altLang="en-US" sz="1733">
                <a:solidFill>
                  <a:srgbClr val="28434E"/>
                </a:solidFill>
                <a:latin typeface="AvenirNext LT Pro Regular" panose="020B0504020202020204" pitchFamily="34" charset="77"/>
              </a:rPr>
              <a:t>Email </a:t>
            </a:r>
            <a:r>
              <a:rPr lang="en-US" altLang="en-US" sz="1733">
                <a:solidFill>
                  <a:srgbClr val="28434E"/>
                </a:solidFill>
                <a:latin typeface="AvenirNext LT Pro Regular" panose="020B0504020202020204" pitchFamily="34" charset="77"/>
                <a:hlinkClick r:id="rId9"/>
              </a:rPr>
              <a:t>edx@cdc.gov</a:t>
            </a:r>
            <a:r>
              <a:rPr lang="en-US" altLang="en-US" sz="1733">
                <a:solidFill>
                  <a:srgbClr val="28434E"/>
                </a:solidFill>
                <a:latin typeface="AvenirNext LT Pro Regular" panose="020B0504020202020204" pitchFamily="34" charset="77"/>
              </a:rPr>
              <a:t> for technical help</a:t>
            </a:r>
          </a:p>
        </p:txBody>
      </p:sp>
      <p:pic>
        <p:nvPicPr>
          <p:cNvPr id="9" name="Graphic 8" descr="Blockchain with solid fill">
            <a:extLst>
              <a:ext uri="{FF2B5EF4-FFF2-40B4-BE49-F238E27FC236}">
                <a16:creationId xmlns:a16="http://schemas.microsoft.com/office/drawing/2014/main" id="{A10485F7-7B95-F718-B770-CF67F1905A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55697" y="1848078"/>
            <a:ext cx="808679" cy="808679"/>
          </a:xfrm>
          <a:prstGeom prst="rect">
            <a:avLst/>
          </a:prstGeom>
        </p:spPr>
      </p:pic>
      <p:sp>
        <p:nvSpPr>
          <p:cNvPr id="10" name="Content Placeholder 2">
            <a:extLst>
              <a:ext uri="{FF2B5EF4-FFF2-40B4-BE49-F238E27FC236}">
                <a16:creationId xmlns:a16="http://schemas.microsoft.com/office/drawing/2014/main" id="{96DA8EEC-9E7C-6044-96BF-BA652AD534EE}"/>
              </a:ext>
            </a:extLst>
          </p:cNvPr>
          <p:cNvSpPr txBox="1">
            <a:spLocks/>
          </p:cNvSpPr>
          <p:nvPr/>
        </p:nvSpPr>
        <p:spPr bwMode="auto">
          <a:xfrm>
            <a:off x="8942018"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43">
              <a:defRPr/>
            </a:pPr>
            <a:r>
              <a:rPr lang="en-US" altLang="en-US" sz="1733">
                <a:solidFill>
                  <a:srgbClr val="28434E"/>
                </a:solidFill>
                <a:latin typeface="AvenirNext LT Pro Regular" panose="020B0504020202020204" pitchFamily="34" charset="77"/>
              </a:rPr>
              <a:t>Learn about </a:t>
            </a:r>
            <a:r>
              <a:rPr lang="en-US" altLang="en-US" sz="1733">
                <a:solidFill>
                  <a:srgbClr val="28434E"/>
                </a:solidFill>
                <a:latin typeface="AvenirNext LT Pro Regular" panose="020B0504020202020204" pitchFamily="34" charset="77"/>
                <a:hlinkClick r:id="rId12"/>
              </a:rPr>
              <a:t>case surveillance modernization</a:t>
            </a:r>
            <a:endParaRPr lang="en-US" altLang="en-US" sz="1733">
              <a:solidFill>
                <a:srgbClr val="28434E"/>
              </a:solidFill>
              <a:latin typeface="AvenirNext LT Pro Regular" panose="020B0504020202020204" pitchFamily="34" charset="77"/>
            </a:endParaRPr>
          </a:p>
        </p:txBody>
      </p:sp>
    </p:spTree>
    <p:extLst>
      <p:ext uri="{BB962C8B-B14F-4D97-AF65-F5344CB8AC3E}">
        <p14:creationId xmlns:p14="http://schemas.microsoft.com/office/powerpoint/2010/main" val="143784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591671" y="3875427"/>
            <a:ext cx="11059884" cy="1162051"/>
          </a:xfrm>
        </p:spPr>
        <p:txBody>
          <a:bodyPr/>
          <a:lstStyle/>
          <a:p>
            <a:r>
              <a:rPr lang="en-US" dirty="0"/>
              <a:t>Annual Reconciliation of 2023 NNDSS Data</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a:xfrm>
            <a:off x="591671" y="5719483"/>
            <a:ext cx="10363200" cy="946995"/>
          </a:xfrm>
        </p:spPr>
        <p:txBody>
          <a:bodyPr/>
          <a:lstStyle/>
          <a:p>
            <a:pPr>
              <a:lnSpc>
                <a:spcPct val="100000"/>
              </a:lnSpc>
            </a:pPr>
            <a:r>
              <a:rPr lang="en-US" dirty="0"/>
              <a:t>Courtney Cook, MS</a:t>
            </a:r>
            <a:br>
              <a:rPr lang="en-US" dirty="0"/>
            </a:br>
            <a:r>
              <a:rPr lang="en-US" dirty="0"/>
              <a:t>Epidemiologist</a:t>
            </a:r>
            <a:br>
              <a:rPr lang="en-US" dirty="0"/>
            </a:br>
            <a:r>
              <a:rPr lang="en-US" dirty="0"/>
              <a:t>Office of Public Health Data, Surveillance, and Technology</a:t>
            </a:r>
          </a:p>
        </p:txBody>
      </p:sp>
    </p:spTree>
    <p:extLst>
      <p:ext uri="{BB962C8B-B14F-4D97-AF65-F5344CB8AC3E}">
        <p14:creationId xmlns:p14="http://schemas.microsoft.com/office/powerpoint/2010/main" val="408663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474B5-A0A7-4C75-3796-671CD8BD7314}"/>
              </a:ext>
            </a:extLst>
          </p:cNvPr>
          <p:cNvSpPr>
            <a:spLocks noGrp="1"/>
          </p:cNvSpPr>
          <p:nvPr>
            <p:ph type="title"/>
          </p:nvPr>
        </p:nvSpPr>
        <p:spPr/>
        <p:txBody>
          <a:bodyPr lIns="91440" tIns="45720" rIns="91440" bIns="45720" anchor="b" anchorCtr="0"/>
          <a:lstStyle/>
          <a:p>
            <a:pPr>
              <a:lnSpc>
                <a:spcPct val="85800"/>
              </a:lnSpc>
            </a:pPr>
            <a:r>
              <a:rPr lang="en-US" dirty="0"/>
              <a:t>2023 Reconciliation: Roadmap to Success – May/June</a:t>
            </a:r>
          </a:p>
        </p:txBody>
      </p:sp>
      <p:sp>
        <p:nvSpPr>
          <p:cNvPr id="2" name="Text Placeholder 1">
            <a:extLst>
              <a:ext uri="{FF2B5EF4-FFF2-40B4-BE49-F238E27FC236}">
                <a16:creationId xmlns:a16="http://schemas.microsoft.com/office/drawing/2014/main" id="{75A3455E-10EB-9EC0-8846-46070EE33F32}"/>
              </a:ext>
            </a:extLst>
          </p:cNvPr>
          <p:cNvSpPr>
            <a:spLocks noGrp="1"/>
          </p:cNvSpPr>
          <p:nvPr>
            <p:ph type="body" sz="quarter" idx="10"/>
          </p:nvPr>
        </p:nvSpPr>
        <p:spPr/>
        <p:txBody>
          <a:bodyPr/>
          <a:lstStyle/>
          <a:p>
            <a:pPr>
              <a:lnSpc>
                <a:spcPct val="87840"/>
              </a:lnSpc>
              <a:buFont typeface="Wingdings" panose="05000000000000000000" pitchFamily="2" charset="2"/>
              <a:buChar char="ü"/>
            </a:pPr>
            <a:r>
              <a:rPr lang="en-US" dirty="0">
                <a:solidFill>
                  <a:schemeClr val="bg1">
                    <a:lumMod val="50000"/>
                  </a:schemeClr>
                </a:solidFill>
              </a:rPr>
              <a:t>May 21: 	Reconciliation Kick-off!</a:t>
            </a:r>
            <a:endParaRPr lang="en-US" dirty="0"/>
          </a:p>
          <a:p>
            <a:pPr marL="0" indent="0">
              <a:lnSpc>
                <a:spcPct val="87840"/>
              </a:lnSpc>
              <a:buNone/>
            </a:pPr>
            <a:endParaRPr lang="en-US" dirty="0">
              <a:cs typeface="Calibri" panose="020F0502020204030204" pitchFamily="34" charset="0"/>
            </a:endParaRPr>
          </a:p>
          <a:p>
            <a:pPr>
              <a:lnSpc>
                <a:spcPct val="87840"/>
              </a:lnSpc>
              <a:buFont typeface="Wingdings" panose="05000000000000000000" pitchFamily="2" charset="2"/>
              <a:buChar char="ü"/>
            </a:pPr>
            <a:r>
              <a:rPr lang="en-US" i="1" dirty="0"/>
              <a:t>Ongoing</a:t>
            </a:r>
            <a:r>
              <a:rPr lang="en-US" dirty="0"/>
              <a:t>: 	Review stratification reports and line lists in MVPS 				Compare MVPS data to local systems</a:t>
            </a:r>
            <a:br>
              <a:rPr lang="en-US" dirty="0"/>
            </a:br>
            <a:r>
              <a:rPr lang="en-US" dirty="0"/>
              <a:t>		Lock conditions as data are finalized</a:t>
            </a:r>
            <a:endParaRPr lang="en-US" dirty="0">
              <a:cs typeface="Calibri" panose="020F0502020204030204" pitchFamily="34" charset="0"/>
            </a:endParaRPr>
          </a:p>
          <a:p>
            <a:pPr marL="0" indent="0">
              <a:lnSpc>
                <a:spcPct val="87840"/>
              </a:lnSpc>
              <a:buNone/>
            </a:pPr>
            <a:endParaRPr lang="en-US" dirty="0">
              <a:cs typeface="Calibri" panose="020F0502020204030204" pitchFamily="34" charset="0"/>
            </a:endParaRPr>
          </a:p>
          <a:p>
            <a:pPr>
              <a:lnSpc>
                <a:spcPct val="87840"/>
              </a:lnSpc>
              <a:buFont typeface="Wingdings" panose="05000000000000000000" pitchFamily="2" charset="2"/>
              <a:buChar char="ü"/>
            </a:pPr>
            <a:r>
              <a:rPr lang="en-US" dirty="0"/>
              <a:t>June 30: 	Review reporting exceptions</a:t>
            </a:r>
            <a:br>
              <a:rPr lang="en-US" dirty="0"/>
            </a:br>
            <a:r>
              <a:rPr lang="en-US" dirty="0"/>
              <a:t>		Review retired event codes</a:t>
            </a:r>
            <a:br>
              <a:rPr lang="en-US" dirty="0"/>
            </a:br>
            <a:r>
              <a:rPr lang="en-US" dirty="0"/>
              <a:t>		Review and verify low incidence cases</a:t>
            </a:r>
            <a:endParaRPr lang="en-US" dirty="0">
              <a:cs typeface="Calibri" panose="020F0502020204030204" pitchFamily="34" charset="0"/>
            </a:endParaRPr>
          </a:p>
          <a:p>
            <a:pPr>
              <a:lnSpc>
                <a:spcPct val="87840"/>
              </a:lnSpc>
            </a:pPr>
            <a:endParaRPr lang="en-US" dirty="0">
              <a:cs typeface="Calibri" panose="020F0502020204030204" pitchFamily="34" charset="0"/>
            </a:endParaRPr>
          </a:p>
        </p:txBody>
      </p:sp>
      <p:pic>
        <p:nvPicPr>
          <p:cNvPr id="4" name="Picture 2">
            <a:extLst>
              <a:ext uri="{FF2B5EF4-FFF2-40B4-BE49-F238E27FC236}">
                <a16:creationId xmlns:a16="http://schemas.microsoft.com/office/drawing/2014/main" id="{40448B20-C6B6-65D9-3607-1432810EC05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66" b="35081"/>
          <a:stretch/>
        </p:blipFill>
        <p:spPr bwMode="auto">
          <a:xfrm>
            <a:off x="8785412" y="3793287"/>
            <a:ext cx="2558675" cy="1267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0425F7-7A7F-E7EA-299F-2501FDFA85CB}"/>
              </a:ext>
              <a:ext uri="{C183D7F6-B498-43B3-948B-1728B52AA6E4}">
                <adec:decorative xmlns:adec="http://schemas.microsoft.com/office/drawing/2017/decorative" val="1"/>
              </a:ext>
            </a:extLst>
          </p:cNvPr>
          <p:cNvSpPr txBox="1"/>
          <p:nvPr/>
        </p:nvSpPr>
        <p:spPr>
          <a:xfrm>
            <a:off x="11397160" y="6224085"/>
            <a:ext cx="301686" cy="369332"/>
          </a:xfrm>
          <a:prstGeom prst="rect">
            <a:avLst/>
          </a:prstGeom>
          <a:noFill/>
        </p:spPr>
        <p:txBody>
          <a:bodyPr wrap="non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spTree>
    <p:extLst>
      <p:ext uri="{BB962C8B-B14F-4D97-AF65-F5344CB8AC3E}">
        <p14:creationId xmlns:p14="http://schemas.microsoft.com/office/powerpoint/2010/main" val="4199492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04262-93C1-E840-4FCD-015822127596}"/>
              </a:ext>
            </a:extLst>
          </p:cNvPr>
          <p:cNvSpPr>
            <a:spLocks noGrp="1"/>
          </p:cNvSpPr>
          <p:nvPr>
            <p:ph type="title"/>
          </p:nvPr>
        </p:nvSpPr>
        <p:spPr/>
        <p:txBody>
          <a:bodyPr lIns="91440" tIns="45720" rIns="91440" bIns="45720" anchor="b" anchorCtr="0"/>
          <a:lstStyle/>
          <a:p>
            <a:pPr>
              <a:lnSpc>
                <a:spcPct val="85800"/>
              </a:lnSpc>
            </a:pPr>
            <a:r>
              <a:rPr lang="en-US" dirty="0"/>
              <a:t>Reminder: MVPS Help Center</a:t>
            </a:r>
          </a:p>
        </p:txBody>
      </p:sp>
      <p:sp>
        <p:nvSpPr>
          <p:cNvPr id="2" name="Text Placeholder 1">
            <a:extLst>
              <a:ext uri="{FF2B5EF4-FFF2-40B4-BE49-F238E27FC236}">
                <a16:creationId xmlns:a16="http://schemas.microsoft.com/office/drawing/2014/main" id="{906B1E6C-AB5D-CA9E-903F-92691369906A}"/>
              </a:ext>
            </a:extLst>
          </p:cNvPr>
          <p:cNvSpPr>
            <a:spLocks noGrp="1"/>
          </p:cNvSpPr>
          <p:nvPr>
            <p:ph type="body" sz="quarter" idx="10"/>
          </p:nvPr>
        </p:nvSpPr>
        <p:spPr/>
        <p:txBody>
          <a:bodyPr/>
          <a:lstStyle/>
          <a:p>
            <a:pPr marL="0" indent="0">
              <a:lnSpc>
                <a:spcPct val="87840"/>
              </a:lnSpc>
              <a:buNone/>
            </a:pPr>
            <a:r>
              <a:rPr lang="en-US" dirty="0"/>
              <a:t>The Help Center in MVPS has several tools to help guide through your routine use of MVPS and through reconciliation functions:</a:t>
            </a:r>
          </a:p>
          <a:p>
            <a:pPr>
              <a:lnSpc>
                <a:spcPct val="88194"/>
              </a:lnSpc>
            </a:pPr>
            <a:r>
              <a:rPr lang="en-US" sz="2400" b="0" dirty="0"/>
              <a:t>Annual Reconciliation Process User Guide for Jurisdictions</a:t>
            </a:r>
            <a:endParaRPr lang="en-US" sz="2400" b="0" dirty="0">
              <a:cs typeface="Calibri" panose="020F0502020204030204" pitchFamily="34" charset="0"/>
            </a:endParaRPr>
          </a:p>
          <a:p>
            <a:pPr>
              <a:lnSpc>
                <a:spcPct val="88194"/>
              </a:lnSpc>
            </a:pPr>
            <a:r>
              <a:rPr lang="en-US" sz="2400" b="0" dirty="0"/>
              <a:t>Reconciliation Guide for State &amp; Territorial Epidemiologists</a:t>
            </a:r>
            <a:endParaRPr lang="en-US" sz="2400" b="0" dirty="0">
              <a:cs typeface="Calibri" panose="020F0502020204030204" pitchFamily="34" charset="0"/>
            </a:endParaRPr>
          </a:p>
          <a:p>
            <a:pPr>
              <a:lnSpc>
                <a:spcPct val="88194"/>
              </a:lnSpc>
            </a:pPr>
            <a:r>
              <a:rPr lang="en-US" sz="2400" b="0" dirty="0"/>
              <a:t>Monitoring Data in the MVPS Portal</a:t>
            </a:r>
            <a:endParaRPr lang="en-US" sz="2400" b="0" dirty="0">
              <a:cs typeface="Calibri" panose="020F0502020204030204" pitchFamily="34" charset="0"/>
            </a:endParaRPr>
          </a:p>
          <a:p>
            <a:pPr>
              <a:lnSpc>
                <a:spcPct val="88194"/>
              </a:lnSpc>
            </a:pPr>
            <a:r>
              <a:rPr lang="en-US" sz="2400" b="0" dirty="0"/>
              <a:t>Stratification Reports User Guide</a:t>
            </a:r>
            <a:endParaRPr lang="en-US" sz="2400" b="0" dirty="0">
              <a:cs typeface="Calibri" panose="020F0502020204030204" pitchFamily="34" charset="0"/>
            </a:endParaRPr>
          </a:p>
          <a:p>
            <a:pPr>
              <a:lnSpc>
                <a:spcPct val="88194"/>
              </a:lnSpc>
            </a:pPr>
            <a:r>
              <a:rPr lang="en-US" sz="2400" b="0" dirty="0"/>
              <a:t>MVPS Line List User Guide</a:t>
            </a:r>
            <a:endParaRPr lang="en-US" sz="2400" b="0" dirty="0">
              <a:cs typeface="Calibri" panose="020F0502020204030204" pitchFamily="34" charset="0"/>
            </a:endParaRPr>
          </a:p>
          <a:p>
            <a:pPr>
              <a:lnSpc>
                <a:spcPct val="88194"/>
              </a:lnSpc>
            </a:pPr>
            <a:r>
              <a:rPr lang="en-US" sz="2400" b="0" dirty="0"/>
              <a:t>Low Incidence Case Verification Process for Jurisdiction Users</a:t>
            </a:r>
            <a:endParaRPr lang="en-US" sz="2400" b="0" dirty="0">
              <a:cs typeface="Calibri" panose="020F0502020204030204" pitchFamily="34" charset="0"/>
            </a:endParaRPr>
          </a:p>
          <a:p>
            <a:pPr>
              <a:lnSpc>
                <a:spcPct val="88194"/>
              </a:lnSpc>
            </a:pPr>
            <a:r>
              <a:rPr lang="en-US" sz="2400" b="0" dirty="0"/>
              <a:t>MVPS User Management Job Aid</a:t>
            </a:r>
            <a:endParaRPr lang="en-US" sz="2400" b="0" dirty="0">
              <a:cs typeface="Calibri" panose="020F0502020204030204" pitchFamily="34" charset="0"/>
            </a:endParaRPr>
          </a:p>
          <a:p>
            <a:pPr lvl="1">
              <a:lnSpc>
                <a:spcPct val="88194"/>
              </a:lnSpc>
            </a:pPr>
            <a:endParaRPr lang="en-US" dirty="0">
              <a:cs typeface="Calibri" panose="020F0502020204030204" pitchFamily="34" charset="0"/>
            </a:endParaRPr>
          </a:p>
        </p:txBody>
      </p:sp>
      <p:pic>
        <p:nvPicPr>
          <p:cNvPr id="4" name="Picture 3" descr="A portion of the top toolbar in MVPS showing the location of the Help Center link.">
            <a:extLst>
              <a:ext uri="{FF2B5EF4-FFF2-40B4-BE49-F238E27FC236}">
                <a16:creationId xmlns:a16="http://schemas.microsoft.com/office/drawing/2014/main" id="{3EC284FF-07B7-EAD6-8E59-C3B877ECA312}"/>
              </a:ext>
            </a:extLst>
          </p:cNvPr>
          <p:cNvPicPr>
            <a:picLocks noChangeAspect="1"/>
          </p:cNvPicPr>
          <p:nvPr/>
        </p:nvPicPr>
        <p:blipFill>
          <a:blip r:embed="rId3"/>
          <a:stretch>
            <a:fillRect/>
          </a:stretch>
        </p:blipFill>
        <p:spPr>
          <a:xfrm>
            <a:off x="6095998" y="5368115"/>
            <a:ext cx="5978357" cy="408676"/>
          </a:xfrm>
          <a:prstGeom prst="rect">
            <a:avLst/>
          </a:prstGeom>
          <a:ln>
            <a:solidFill>
              <a:schemeClr val="accent6"/>
            </a:solidFill>
          </a:ln>
        </p:spPr>
      </p:pic>
      <p:pic>
        <p:nvPicPr>
          <p:cNvPr id="5" name="Picture 4" descr="A portion of the bottom toolbar in MVPS showing the Help Center link.">
            <a:extLst>
              <a:ext uri="{FF2B5EF4-FFF2-40B4-BE49-F238E27FC236}">
                <a16:creationId xmlns:a16="http://schemas.microsoft.com/office/drawing/2014/main" id="{3C683A03-5202-A13F-2B77-81136DFF5E75}"/>
              </a:ext>
            </a:extLst>
          </p:cNvPr>
          <p:cNvPicPr>
            <a:picLocks noChangeAspect="1"/>
          </p:cNvPicPr>
          <p:nvPr/>
        </p:nvPicPr>
        <p:blipFill>
          <a:blip r:embed="rId4"/>
          <a:stretch>
            <a:fillRect/>
          </a:stretch>
        </p:blipFill>
        <p:spPr>
          <a:xfrm>
            <a:off x="6095998" y="6143777"/>
            <a:ext cx="5978359" cy="439585"/>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14:cNvPr>
              <p14:cNvContentPartPr/>
              <p14:nvPr/>
            </p14:nvContentPartPr>
            <p14:xfrm>
              <a:off x="10887108" y="5507419"/>
              <a:ext cx="463200" cy="77280"/>
            </p14:xfrm>
          </p:contentPart>
        </mc:Choice>
        <mc:Fallback xmlns="">
          <p:pic>
            <p:nvPicPr>
              <p:cNvPr id="14" name="Ink 13">
                <a:extLst>
                  <a:ext uri="{FF2B5EF4-FFF2-40B4-BE49-F238E27FC236}">
                    <a16:creationId xmlns:a16="http://schemas.microsoft.com/office/drawing/2014/main" id="{47F9A7F0-055E-61E1-F5E7-D8D6F0359C8D}"/>
                  </a:ext>
                  <a:ext uri="{C183D7F6-B498-43B3-948B-1728B52AA6E4}">
                    <adec:decorative xmlns:adec="http://schemas.microsoft.com/office/drawing/2017/decorative" val="1"/>
                  </a:ext>
                </a:extLst>
              </p:cNvPr>
              <p:cNvPicPr/>
              <p:nvPr/>
            </p:nvPicPr>
            <p:blipFill>
              <a:blip r:embed="rId7"/>
              <a:stretch>
                <a:fillRect/>
              </a:stretch>
            </p:blipFill>
            <p:spPr>
              <a:xfrm>
                <a:off x="10851089" y="5471641"/>
                <a:ext cx="534877" cy="148478"/>
              </a:xfrm>
              <a:prstGeom prst="rect">
                <a:avLst/>
              </a:prstGeom>
            </p:spPr>
          </p:pic>
        </mc:Fallback>
      </mc:AlternateContent>
      <p:sp>
        <p:nvSpPr>
          <p:cNvPr id="15" name="Rectangle 14">
            <a:extLst>
              <a:ext uri="{FF2B5EF4-FFF2-40B4-BE49-F238E27FC236}">
                <a16:creationId xmlns:a16="http://schemas.microsoft.com/office/drawing/2014/main" id="{178FF029-34B2-8A00-A2DA-46C444F90143}"/>
              </a:ext>
              <a:ext uri="{C183D7F6-B498-43B3-948B-1728B52AA6E4}">
                <adec:decorative xmlns:adec="http://schemas.microsoft.com/office/drawing/2017/decorative" val="1"/>
              </a:ext>
            </a:extLst>
          </p:cNvPr>
          <p:cNvSpPr/>
          <p:nvPr/>
        </p:nvSpPr>
        <p:spPr>
          <a:xfrm>
            <a:off x="8855243" y="5368115"/>
            <a:ext cx="770020" cy="4086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6" name="Rectangle 15">
            <a:extLst>
              <a:ext uri="{FF2B5EF4-FFF2-40B4-BE49-F238E27FC236}">
                <a16:creationId xmlns:a16="http://schemas.microsoft.com/office/drawing/2014/main" id="{00510C67-CA7E-6999-1434-0166247734E0}"/>
              </a:ext>
              <a:ext uri="{C183D7F6-B498-43B3-948B-1728B52AA6E4}">
                <adec:decorative xmlns:adec="http://schemas.microsoft.com/office/drawing/2017/decorative" val="1"/>
              </a:ext>
            </a:extLst>
          </p:cNvPr>
          <p:cNvSpPr/>
          <p:nvPr/>
        </p:nvSpPr>
        <p:spPr>
          <a:xfrm>
            <a:off x="9767622" y="6153333"/>
            <a:ext cx="770020" cy="4086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36159781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CECE7-92C1-7B5B-8702-E01700B565C1}"/>
              </a:ext>
            </a:extLst>
          </p:cNvPr>
          <p:cNvSpPr>
            <a:spLocks noGrp="1"/>
          </p:cNvSpPr>
          <p:nvPr>
            <p:ph type="title"/>
          </p:nvPr>
        </p:nvSpPr>
        <p:spPr/>
        <p:txBody>
          <a:bodyPr lIns="91440" tIns="45720" rIns="91440" bIns="45720" anchor="b" anchorCtr="0"/>
          <a:lstStyle/>
          <a:p>
            <a:pPr>
              <a:lnSpc>
                <a:spcPct val="85800"/>
              </a:lnSpc>
            </a:pPr>
            <a:r>
              <a:rPr lang="en-US" dirty="0"/>
              <a:t>Mpox Reconciliation Office Hours</a:t>
            </a:r>
          </a:p>
        </p:txBody>
      </p:sp>
      <p:sp>
        <p:nvSpPr>
          <p:cNvPr id="2" name="Text Placeholder 1">
            <a:extLst>
              <a:ext uri="{FF2B5EF4-FFF2-40B4-BE49-F238E27FC236}">
                <a16:creationId xmlns:a16="http://schemas.microsoft.com/office/drawing/2014/main" id="{7CAB14A2-91F1-A180-FDB7-146888D21165}"/>
              </a:ext>
            </a:extLst>
          </p:cNvPr>
          <p:cNvSpPr>
            <a:spLocks noGrp="1"/>
          </p:cNvSpPr>
          <p:nvPr>
            <p:ph type="body" sz="quarter" idx="10"/>
          </p:nvPr>
        </p:nvSpPr>
        <p:spPr/>
        <p:txBody>
          <a:bodyPr/>
          <a:lstStyle/>
          <a:p>
            <a:pPr marL="304165" indent="-304165">
              <a:lnSpc>
                <a:spcPct val="87840"/>
              </a:lnSpc>
            </a:pPr>
            <a:r>
              <a:rPr lang="en-US" dirty="0"/>
              <a:t>The Poxvirus and Rabies Branch Informatics team is hosting two open office hours to provide mpox reconciliation support:</a:t>
            </a:r>
          </a:p>
          <a:p>
            <a:pPr marL="0" indent="0" algn="ctr">
              <a:lnSpc>
                <a:spcPct val="87840"/>
              </a:lnSpc>
              <a:buNone/>
            </a:pPr>
            <a:r>
              <a:rPr lang="en-US" dirty="0"/>
              <a:t>June 25, 2:00 PM EDT</a:t>
            </a:r>
            <a:endParaRPr lang="en-US" dirty="0">
              <a:cs typeface="Calibri" panose="020F0502020204030204" pitchFamily="34" charset="0"/>
            </a:endParaRPr>
          </a:p>
          <a:p>
            <a:pPr marL="0" indent="0" algn="ctr">
              <a:lnSpc>
                <a:spcPct val="87840"/>
              </a:lnSpc>
              <a:buNone/>
            </a:pPr>
            <a:r>
              <a:rPr lang="en-US" dirty="0"/>
              <a:t>August 8, 2:00 PM EDT</a:t>
            </a:r>
            <a:endParaRPr lang="en-US" dirty="0">
              <a:cs typeface="Calibri" panose="020F0502020204030204" pitchFamily="34" charset="0"/>
            </a:endParaRPr>
          </a:p>
          <a:p>
            <a:pPr marL="0" indent="0" algn="ctr">
              <a:lnSpc>
                <a:spcPct val="87840"/>
              </a:lnSpc>
              <a:buNone/>
            </a:pPr>
            <a:endParaRPr lang="en-US" dirty="0">
              <a:cs typeface="Calibri" panose="020F0502020204030204" pitchFamily="34" charset="0"/>
            </a:endParaRPr>
          </a:p>
          <a:p>
            <a:pPr marL="304165" indent="-304165">
              <a:lnSpc>
                <a:spcPct val="87840"/>
              </a:lnSpc>
            </a:pPr>
            <a:r>
              <a:rPr lang="en-US" dirty="0"/>
              <a:t>Please email </a:t>
            </a:r>
            <a:r>
              <a:rPr lang="en-US" dirty="0">
                <a:hlinkClick r:id="rId3"/>
              </a:rPr>
              <a:t>poxvirus@cdc.gov</a:t>
            </a:r>
            <a:r>
              <a:rPr lang="en-US" dirty="0"/>
              <a:t> for the calendar invites.</a:t>
            </a:r>
            <a:endParaRPr lang="en-US" dirty="0">
              <a:cs typeface="Calibri" panose="020F0502020204030204" pitchFamily="34" charset="0"/>
            </a:endParaRPr>
          </a:p>
        </p:txBody>
      </p:sp>
      <p:sp>
        <p:nvSpPr>
          <p:cNvPr id="5" name="TextBox 4">
            <a:extLst>
              <a:ext uri="{FF2B5EF4-FFF2-40B4-BE49-F238E27FC236}">
                <a16:creationId xmlns:a16="http://schemas.microsoft.com/office/drawing/2014/main" id="{EA609953-041A-7CE0-9946-275DB96179E7}"/>
              </a:ext>
              <a:ext uri="{C183D7F6-B498-43B3-948B-1728B52AA6E4}">
                <adec:decorative xmlns:adec="http://schemas.microsoft.com/office/drawing/2017/decorative" val="1"/>
              </a:ext>
            </a:extLst>
          </p:cNvPr>
          <p:cNvSpPr txBox="1"/>
          <p:nvPr/>
        </p:nvSpPr>
        <p:spPr>
          <a:xfrm>
            <a:off x="11397160" y="6224085"/>
            <a:ext cx="301686" cy="369332"/>
          </a:xfrm>
          <a:prstGeom prst="rect">
            <a:avLst/>
          </a:prstGeom>
          <a:noFill/>
        </p:spPr>
        <p:txBody>
          <a:bodyPr wrap="non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Tree>
    <p:extLst>
      <p:ext uri="{BB962C8B-B14F-4D97-AF65-F5344CB8AC3E}">
        <p14:creationId xmlns:p14="http://schemas.microsoft.com/office/powerpoint/2010/main" val="15743647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85800"/>
              </a:lnSpc>
            </a:pPr>
            <a:r>
              <a:rPr lang="en-US" dirty="0"/>
              <a:t>Reconciliation Support</a:t>
            </a:r>
          </a:p>
        </p:txBody>
      </p:sp>
      <p:sp>
        <p:nvSpPr>
          <p:cNvPr id="2" name="Text Placeholder 1">
            <a:extLst>
              <a:ext uri="{FF2B5EF4-FFF2-40B4-BE49-F238E27FC236}">
                <a16:creationId xmlns:a16="http://schemas.microsoft.com/office/drawing/2014/main" id="{F7A52FF0-197C-0F97-9D27-C1B6E81FB3B2}"/>
              </a:ext>
            </a:extLst>
          </p:cNvPr>
          <p:cNvSpPr>
            <a:spLocks noGrp="1"/>
          </p:cNvSpPr>
          <p:nvPr>
            <p:ph type="body" sz="quarter" idx="10"/>
          </p:nvPr>
        </p:nvSpPr>
        <p:spPr>
          <a:xfrm>
            <a:off x="609600" y="1826607"/>
            <a:ext cx="10972800" cy="4176467"/>
          </a:xfrm>
        </p:spPr>
        <p:txBody>
          <a:bodyPr/>
          <a:lstStyle/>
          <a:p>
            <a:pPr marL="0" indent="0" algn="ctr">
              <a:lnSpc>
                <a:spcPct val="72743"/>
              </a:lnSpc>
              <a:buNone/>
            </a:pPr>
            <a:r>
              <a:rPr lang="en-US" sz="3200" dirty="0">
                <a:hlinkClick r:id="rId3"/>
              </a:rPr>
              <a:t>edx@cdc.gov</a:t>
            </a:r>
            <a:endParaRPr lang="en-US" sz="3200" dirty="0">
              <a:cs typeface="Calibri" panose="020F0502020204030204" pitchFamily="34" charset="0"/>
            </a:endParaRPr>
          </a:p>
          <a:p>
            <a:pPr marL="0" indent="0" algn="ctr">
              <a:lnSpc>
                <a:spcPct val="72743"/>
              </a:lnSpc>
              <a:buNone/>
            </a:pPr>
            <a:r>
              <a:rPr lang="en-US" sz="3200" dirty="0"/>
              <a:t>Include “Reconciliation” in the subject line</a:t>
            </a:r>
            <a:endParaRPr lang="en-US" sz="3200" dirty="0">
              <a:cs typeface="Calibri" panose="020F0502020204030204" pitchFamily="34" charset="0"/>
            </a:endParaRPr>
          </a:p>
          <a:p>
            <a:pPr marL="0" indent="0">
              <a:lnSpc>
                <a:spcPct val="87840"/>
              </a:lnSpc>
              <a:buNone/>
            </a:pPr>
            <a:endParaRPr lang="en-US" dirty="0">
              <a:cs typeface="Calibri" panose="020F0502020204030204" pitchFamily="34" charset="0"/>
            </a:endParaRPr>
          </a:p>
        </p:txBody>
      </p:sp>
      <p:pic>
        <p:nvPicPr>
          <p:cNvPr id="4" name="Picture 3">
            <a:extLst>
              <a:ext uri="{FF2B5EF4-FFF2-40B4-BE49-F238E27FC236}">
                <a16:creationId xmlns:a16="http://schemas.microsoft.com/office/drawing/2014/main" id="{8DBE4F13-F27C-E070-0E64-90DD15F139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34582" y="3133165"/>
            <a:ext cx="2922837" cy="3101787"/>
          </a:xfrm>
          <a:prstGeom prst="rect">
            <a:avLst/>
          </a:prstGeom>
        </p:spPr>
      </p:pic>
      <p:sp>
        <p:nvSpPr>
          <p:cNvPr id="5" name="TextBox 4">
            <a:extLst>
              <a:ext uri="{FF2B5EF4-FFF2-40B4-BE49-F238E27FC236}">
                <a16:creationId xmlns:a16="http://schemas.microsoft.com/office/drawing/2014/main" id="{DE4D179F-DD7E-8710-0ADF-B6E71272B82D}"/>
              </a:ext>
              <a:ext uri="{C183D7F6-B498-43B3-948B-1728B52AA6E4}">
                <adec:decorative xmlns:adec="http://schemas.microsoft.com/office/drawing/2017/decorative" val="1"/>
              </a:ext>
            </a:extLst>
          </p:cNvPr>
          <p:cNvSpPr txBox="1"/>
          <p:nvPr/>
        </p:nvSpPr>
        <p:spPr>
          <a:xfrm>
            <a:off x="11397160" y="6224085"/>
            <a:ext cx="301686" cy="369332"/>
          </a:xfrm>
          <a:prstGeom prst="rect">
            <a:avLst/>
          </a:prstGeom>
          <a:noFill/>
        </p:spPr>
        <p:txBody>
          <a:bodyPr wrap="non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spTree>
    <p:extLst>
      <p:ext uri="{BB962C8B-B14F-4D97-AF65-F5344CB8AC3E}">
        <p14:creationId xmlns:p14="http://schemas.microsoft.com/office/powerpoint/2010/main" val="35678492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980432" y="2633426"/>
            <a:ext cx="6760464" cy="1169363"/>
          </a:xfrm>
        </p:spPr>
        <p:txBody>
          <a:bodyPr lIns="121920" tIns="60960" rIns="121920" bIns="60960" anchor="ctr"/>
          <a:lstStyle/>
          <a:p>
            <a:pPr>
              <a:lnSpc>
                <a:spcPct val="100000"/>
              </a:lnSpc>
            </a:pPr>
            <a:r>
              <a:rPr lang="en-US" altLang="en-US"/>
              <a:t>Implementing the Carbon Monoxide Message Mapping Guide</a:t>
            </a:r>
            <a:endParaRPr lang="en-US"/>
          </a:p>
        </p:txBody>
      </p:sp>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a:xfrm>
            <a:off x="5135880" y="4316014"/>
            <a:ext cx="3596640" cy="457200"/>
          </a:xfrm>
        </p:spPr>
        <p:txBody>
          <a:bodyPr>
            <a:noAutofit/>
          </a:bodyPr>
          <a:lstStyle/>
          <a:p>
            <a:r>
              <a:rPr lang="en-US" sz="2000" b="0">
                <a:solidFill>
                  <a:srgbClr val="000000"/>
                </a:solidFill>
                <a:cs typeface="Calibri" panose="020F0502020204030204" pitchFamily="34" charset="0"/>
              </a:rPr>
              <a:t>Mackenzie Webb, MPH</a:t>
            </a:r>
            <a:br>
              <a:rPr lang="en-US" sz="2000" b="0">
                <a:solidFill>
                  <a:srgbClr val="000000"/>
                </a:solidFill>
                <a:cs typeface="Calibri" panose="020F0502020204030204" pitchFamily="34" charset="0"/>
              </a:rPr>
            </a:br>
            <a:r>
              <a:rPr lang="en-US" sz="2000" b="0">
                <a:solidFill>
                  <a:srgbClr val="000000"/>
                </a:solidFill>
                <a:cs typeface="Calibri" panose="020F0502020204030204" pitchFamily="34" charset="0"/>
              </a:rPr>
              <a:t>Data Manager</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a:xfrm>
            <a:off x="609600" y="327673"/>
            <a:ext cx="9211733" cy="541867"/>
          </a:xfrm>
        </p:spPr>
        <p:txBody>
          <a:bodyPr/>
          <a:lstStyle/>
          <a:p>
            <a:r>
              <a:rPr lang="en-US"/>
              <a:t>National Center for Environmental Health</a:t>
            </a:r>
          </a:p>
          <a:p>
            <a:r>
              <a:rPr lang="en-US" sz="2000"/>
              <a:t>Division of Environmental Health Science and Practice</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EC17399E-AADF-AE8A-4980-03E230435A1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549" y="2633426"/>
            <a:ext cx="2713877" cy="213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548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641367" y="4322688"/>
            <a:ext cx="11059884" cy="1162051"/>
          </a:xfrm>
        </p:spPr>
        <p:txBody>
          <a:bodyPr/>
          <a:lstStyle/>
          <a:p>
            <a:r>
              <a:rPr lang="en-US"/>
              <a:t>Introduction to CDC’s Environmental Public Health Tracking Program</a:t>
            </a:r>
          </a:p>
        </p:txBody>
      </p:sp>
    </p:spTree>
    <p:extLst>
      <p:ext uri="{BB962C8B-B14F-4D97-AF65-F5344CB8AC3E}">
        <p14:creationId xmlns:p14="http://schemas.microsoft.com/office/powerpoint/2010/main" val="397335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461409-555e-487c-9fe4-4566925eae7a">
      <Terms xmlns="http://schemas.microsoft.com/office/infopath/2007/PartnerControls"/>
    </lcf76f155ced4ddcb4097134ff3c332f>
    <TaxCatchAll xmlns="381ca42d-3f97-4fd3-b254-bd4c63b39db0" xsi:nil="true"/>
    <SharedWithUsers xmlns="381ca42d-3f97-4fd3-b254-bd4c63b39db0">
      <UserInfo>
        <DisplayName>Hang Nguyen, (CDC/IOD/OPHDST)</DisplayName>
        <AccountId>19</AccountId>
        <AccountType/>
      </UserInfo>
      <UserInfo>
        <DisplayName>Conners, Erin (CDC/IOD/OPHDST)</DisplayName>
        <AccountId>213</AccountId>
        <AccountType/>
      </UserInfo>
      <UserInfo>
        <DisplayName>Landon, Alexander (CDC/IOD/OPHDST)</DisplayName>
        <AccountId>42</AccountId>
        <AccountType/>
      </UserInfo>
      <UserInfo>
        <DisplayName>McIntyre, Anne F. (CDC/IOD/OPHDST)</DisplayName>
        <AccountId>304</AccountId>
        <AccountType/>
      </UserInfo>
      <UserInfo>
        <DisplayName>Conn, Laura A. (CDC/IOD/OPHDST)</DisplayName>
        <AccountId>169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6" ma:contentTypeDescription="Create a new document." ma:contentTypeScope="" ma:versionID="b6c2feaa03928358e895553eaeb922ec">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cbfb79137067da21ec15c7e6d29bb416"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bd338c4-22db-49dc-b873-d941053beeb3}" ma:internalName="TaxCatchAll" ma:showField="CatchAllData" ma:web="381ca42d-3f97-4fd3-b254-bd4c63b39d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28C5D-E936-4EE0-90AC-340B57D2FA6E}">
  <ds:schemaRefs>
    <ds:schemaRef ds:uri="http://schemas.microsoft.com/sharepoint/v3/contenttype/forms"/>
  </ds:schemaRefs>
</ds:datastoreItem>
</file>

<file path=customXml/itemProps2.xml><?xml version="1.0" encoding="utf-8"?>
<ds:datastoreItem xmlns:ds="http://schemas.openxmlformats.org/officeDocument/2006/customXml" ds:itemID="{7ECC0462-74D5-46EA-9EDA-740315B4DA65}">
  <ds:schemaRefs>
    <ds:schemaRef ds:uri="http://schemas.openxmlformats.org/package/2006/metadata/core-properties"/>
    <ds:schemaRef ds:uri="http://purl.org/dc/terms/"/>
    <ds:schemaRef ds:uri="79461409-555e-487c-9fe4-4566925eae7a"/>
    <ds:schemaRef ds:uri="http://purl.org/dc/elements/1.1/"/>
    <ds:schemaRef ds:uri="http://schemas.microsoft.com/office/2006/documentManagement/types"/>
    <ds:schemaRef ds:uri="http://schemas.microsoft.com/office/infopath/2007/PartnerControls"/>
    <ds:schemaRef ds:uri="381ca42d-3f97-4fd3-b254-bd4c63b39db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9C11E6C-9F9C-4B17-9C29-C15011B0CC93}">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747</TotalTime>
  <Words>1102</Words>
  <Application>Microsoft Office PowerPoint</Application>
  <PresentationFormat>Widescreen</PresentationFormat>
  <Paragraphs>230</Paragraphs>
  <Slides>28</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AvenirNext LT Pro Regular</vt:lpstr>
      <vt:lpstr>Calibri</vt:lpstr>
      <vt:lpstr>Courier New</vt:lpstr>
      <vt:lpstr>Myriad Pro</vt:lpstr>
      <vt:lpstr>Myriad Web Pro</vt:lpstr>
      <vt:lpstr>Wingdings</vt:lpstr>
      <vt:lpstr>NCEH_ATSDR_combined</vt:lpstr>
      <vt:lpstr>1_NCEH_ATSDR_combined</vt:lpstr>
      <vt:lpstr>NNDSS eSHARE June 2024 Webinar</vt:lpstr>
      <vt:lpstr>Agenda</vt:lpstr>
      <vt:lpstr>Annual Reconciliation of 2023 NNDSS Data</vt:lpstr>
      <vt:lpstr>2023 Reconciliation: Roadmap to Success – May/June</vt:lpstr>
      <vt:lpstr>Reminder: MVPS Help Center</vt:lpstr>
      <vt:lpstr>Mpox Reconciliation Office Hours</vt:lpstr>
      <vt:lpstr>Reconciliation Support</vt:lpstr>
      <vt:lpstr>Implementing the Carbon Monoxide Message Mapping Guide</vt:lpstr>
      <vt:lpstr>Introduction to CDC’s Environmental Public Health Tracking Program</vt:lpstr>
      <vt:lpstr>CONNECTS ENVIRONMENT &amp; HEALTH INFORMATION</vt:lpstr>
      <vt:lpstr>DELIVERS DATA  RELEVANT  TO YOUR NEEDS</vt:lpstr>
      <vt:lpstr>Help Improve Health With Data, Tools, and Expertise</vt:lpstr>
      <vt:lpstr>Funding Recipients: EH22-2202 </vt:lpstr>
      <vt:lpstr>Background</vt:lpstr>
      <vt:lpstr>Carbon Monoxide (CO) Poisoning  </vt:lpstr>
      <vt:lpstr>CO Poisoning Surveillance Data </vt:lpstr>
      <vt:lpstr>Summary of CO Surveillance Data  </vt:lpstr>
      <vt:lpstr>Trends of Unintentional CO Poisoning </vt:lpstr>
      <vt:lpstr>Carbon Monoxide (CO) Poisoning MMG</vt:lpstr>
      <vt:lpstr>Why Implement the CO MMG? </vt:lpstr>
      <vt:lpstr>MMG Overview</vt:lpstr>
      <vt:lpstr>MMG Highlights: CO Data Elements</vt:lpstr>
      <vt:lpstr>MMG Highlights: CO Data Elements</vt:lpstr>
      <vt:lpstr>MMG Highlights: CO Data Elements</vt:lpstr>
      <vt:lpstr>Use Cases for CO Surveillance </vt:lpstr>
      <vt:lpstr>Thank you!</vt:lpstr>
      <vt:lpstr>Q &amp; A</vt:lpstr>
      <vt:lpstr>Thank you! Next NNDSS eSHARE: July 16, 2024</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June 2024</dc:title>
  <dc:subject>NNDSS eSHARE June 2024 Webinar -  Updates on 2023 Annual Reconciliation and overview of the Carbon Monoxide MMG</dc:subject>
  <dc:creator>CDC</dc:creator>
  <cp:keywords>eSHARE, NNDSS, National Notifiable Diseases Surveillance System, Data Elements, Diseases, Data Reconciliation,Case Notification Activities, Line List, NNDSS Data Reconciliation, Tables for National Notifiable Infectious Diseases, Data Processing, MVPS, Message, Validation,Provisioning, and Processing System, Roadmap, success, lock, conditions, mpox, pox virus,reporting exceptions, event codes, user guide, monitor, data, MVPS Portal, Stratification Report, User Management, Low Incidence, Support, CDC, Environmental Public Health, Tracking Program, Tracking, Health, Health Information, Exposures, Health effects, Population, Characteristics, Delivers, Data, Relevant, Needs, Interactive Data Explorer, Maps, Charts, Tables, Standardized Export Images, Funding Recipients, Contextual Information, Products, Message Mapping Guide, MMG, Carbon Monoxide, CO, Implementing, epidemiological,identify, target, educate, inform, Poisoning, Summary, Surveillance data, Highlights, health burden, natural disaster, mass exposure, risks, prevention, activities, monitor trends, trends, EPH Tracking </cp:keywords>
  <cp:lastModifiedBy>Laspina, Michael (CDC/IOD/OPHDST)</cp:lastModifiedBy>
  <cp:revision>11</cp:revision>
  <dcterms:created xsi:type="dcterms:W3CDTF">2024-06-06T21:11:02Z</dcterms:created>
  <dcterms:modified xsi:type="dcterms:W3CDTF">2024-07-17T20:29:21Z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2024-06-06T21:14:31Z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da738f2d-e3e8-416c-9476-32d2fa860883</vt:lpwstr>
  </property>
  <property fmtid="{D5CDD505-2E9C-101B-9397-08002B2CF9AE}" pid="8" name="MSIP_Label_7b94a7b8-f06c-4dfe-bdcc-9b548fd58c31_ContentBits">
    <vt:lpwstr>0</vt:lpwstr>
  </property>
  <property fmtid="{D5CDD505-2E9C-101B-9397-08002B2CF9AE}" pid="9" name="ContentTypeId">
    <vt:lpwstr>0x01010038A0D9F98F048A4897E4A08E0AF13FAF</vt:lpwstr>
  </property>
  <property fmtid="{D5CDD505-2E9C-101B-9397-08002B2CF9AE}" pid="10" name="MediaServiceImageTags">
    <vt:lpwstr/>
  </property>
</Properties>
</file>