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2" r:id="rId4"/>
    <p:sldMasterId id="2147483792" r:id="rId5"/>
    <p:sldMasterId id="2147483811" r:id="rId6"/>
    <p:sldMasterId id="2147483830" r:id="rId7"/>
    <p:sldMasterId id="2147483847" r:id="rId8"/>
    <p:sldMasterId id="2147483861" r:id="rId9"/>
  </p:sldMasterIdLst>
  <p:notesMasterIdLst>
    <p:notesMasterId r:id="rId35"/>
  </p:notesMasterIdLst>
  <p:sldIdLst>
    <p:sldId id="2147473988" r:id="rId10"/>
    <p:sldId id="278" r:id="rId11"/>
    <p:sldId id="2147473992" r:id="rId12"/>
    <p:sldId id="2147474027" r:id="rId13"/>
    <p:sldId id="2147473997" r:id="rId14"/>
    <p:sldId id="2147474017" r:id="rId15"/>
    <p:sldId id="2147474025" r:id="rId16"/>
    <p:sldId id="2147474026" r:id="rId17"/>
    <p:sldId id="2147474021" r:id="rId18"/>
    <p:sldId id="2147474002" r:id="rId19"/>
    <p:sldId id="2147474023" r:id="rId20"/>
    <p:sldId id="2147474003" r:id="rId21"/>
    <p:sldId id="2147474004" r:id="rId22"/>
    <p:sldId id="2147474005" r:id="rId23"/>
    <p:sldId id="2147474006" r:id="rId24"/>
    <p:sldId id="2147474007" r:id="rId25"/>
    <p:sldId id="2147474008" r:id="rId26"/>
    <p:sldId id="2147474009" r:id="rId27"/>
    <p:sldId id="2147474010" r:id="rId28"/>
    <p:sldId id="2147474011" r:id="rId29"/>
    <p:sldId id="2147474020" r:id="rId30"/>
    <p:sldId id="2147473999" r:id="rId31"/>
    <p:sldId id="2147473991" r:id="rId32"/>
    <p:sldId id="2147474015" r:id="rId33"/>
    <p:sldId id="214747401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46AD0F-3753-1392-8064-41ADEC019A65}" name="Timothy Powell" initials="TP" userId="S::tpowell@jmichael-consulting.com::ef4b185b-526b-4489-8c76-3e2d3e34eda4" providerId="AD"/>
  <p188:author id="{0F895427-FB54-4A2C-D01C-FCE859A69606}" name="Shaily Krishan" initials="SK" userId="S::SKrishan@cste.org::1e3edf21-baaa-444b-bc49-18940c99443d" providerId="AD"/>
  <p188:author id="{82B65B2A-72D7-95B6-73A6-0F6329ADE505}" name="Taylor Pinsent" initials="TP" userId="S::tpinsent@cste.org::4f835469-271c-445b-8a2a-4b0ef75fe697" providerId="AD"/>
  <p188:author id="{944DC041-3A75-A86F-621E-EE82135C2022}" name="Annie Fine" initials="AF" userId="S::afine@cste.org::7b0d6491-0dfd-4ecb-9b1b-02e1e0bb806b" providerId="AD"/>
  <p188:author id="{5A45654A-63C6-C902-10C1-5105A16E3FD3}" name="Meredith Lichtenstein" initials="ML" userId="S::mlichtenstein@cste.org::64017bf5-1552-4590-afd9-a70af308d320" providerId="AD"/>
  <p188:author id="{3290305A-5B74-B6CF-167E-FF2B45013940}" name="Kirtana Ramadugu" initials="KR" userId="S::kramadugu@cste.org::b7c1a81b-9cc3-4327-9eeb-eb18ff8b1e21" providerId="AD"/>
  <p188:author id="{66C1689E-42A3-04E3-6B37-603436328FFC}" name="Jones, Amanda (CDC/DDPHSS/CSELS/DHIS)" initials="JA(" userId="S::qlv2@cdc.gov::141c1c97-ae9a-47b7-8748-b353f28cf1e4" providerId="AD"/>
  <p188:author id="{047A9BAE-A90A-A733-94B9-16259000A486}" name="Gillian Haney" initials="GH" userId="S::ghaney@cste.org::da3d4727-227a-4b09-9d5a-85c5eec08f58" providerId="AD"/>
  <p188:author id="{25FBA9B5-4A87-ADCD-1DF8-8179A4E93DAF}" name="Wortman, Eric (CDC/IOD/OPHDST)" initials="WE(" userId="S::ltr3@cdc.gov::ddc013bf-b246-474a-ae8b-417ac122a51e" providerId="AD"/>
  <p188:author id="{9D8529BC-0588-8E14-4C1F-267A8B677B67}" name="Guest User" initials="GU" userId="S::urn:spo:anon#3bdae7108bf7878afdd7fa00c6b0c09794180621360823b9edf67154592af327::" providerId="AD"/>
  <p188:author id="{62FE2CD1-FD4E-4B38-8F2D-3170094D117C}" name="Becky Lampkins" initials="BL" userId="S::rlampkins@cste.org::ae015d69-c9b7-46d6-af29-13247f388f0c" providerId="AD"/>
  <p188:author id="{D78983D3-FF1C-4103-78EC-0D8EF24E51FC}" name="Shaily Krishan" initials="SK" userId="S::skrishan@cste.org::1e3edf21-baaa-444b-bc49-18940c99443d" providerId="AD"/>
  <p188:author id="{05A954D6-D047-4494-4F56-C95AFAED71CF}" name="Ajani, Umed (CDC/IOD/OPHDST)" initials="AU(" userId="S::uaa0@cdc.gov::da70d821-5dd4-449e-99cc-6b20e663f01f" providerId="AD"/>
  <p188:author id="{643A7AD9-02B1-B372-B694-D211CCE4C4EB}" name="Robinson, Tamara (CDC/DDPHSS/CSELS/DHIS) (CTR)" initials="RT((" userId="S::okf9@cdc.gov::a16a7704-10a4-405e-9d16-ecfeead0d373" providerId="AD"/>
  <p188:author id="{4D52F0F9-6D75-4617-9AC4-A3583DDB3297}" name="Megan Tompkins" initials="MT" userId="S::mtompkins@cste.org::f71d68c2-847f-49b7-bb45-486720d516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cky Lampkins" initials="BL" lastIdx="7" clrIdx="0">
    <p:extLst>
      <p:ext uri="{19B8F6BF-5375-455C-9EA6-DF929625EA0E}">
        <p15:presenceInfo xmlns:p15="http://schemas.microsoft.com/office/powerpoint/2012/main" userId="S::rlampkins@cste.org::ae015d69-c9b7-46d6-af29-13247f388f0c" providerId="AD"/>
      </p:ext>
    </p:extLst>
  </p:cmAuthor>
  <p:cmAuthor id="2" name="Shaily Krishan" initials="SK" lastIdx="4" clrIdx="1">
    <p:extLst>
      <p:ext uri="{19B8F6BF-5375-455C-9EA6-DF929625EA0E}">
        <p15:presenceInfo xmlns:p15="http://schemas.microsoft.com/office/powerpoint/2012/main" userId="S::SKrishan@cste.org::1e3edf21-baaa-444b-bc49-18940c99443d" providerId="AD"/>
      </p:ext>
    </p:extLst>
  </p:cmAuthor>
  <p:cmAuthor id="3" name="Robinson, Tamara (CDC/DDPHSS/CSELS/DHIS) (CTR)" initials="RT((" lastIdx="51" clrIdx="2">
    <p:extLst>
      <p:ext uri="{19B8F6BF-5375-455C-9EA6-DF929625EA0E}">
        <p15:presenceInfo xmlns:p15="http://schemas.microsoft.com/office/powerpoint/2012/main" userId="S::okf9@cdc.gov::a16a7704-10a4-405e-9d16-ecfeead0d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CC00"/>
    <a:srgbClr val="FF9966"/>
    <a:srgbClr val="000000"/>
    <a:srgbClr val="15345A"/>
    <a:srgbClr val="FEE17F"/>
    <a:srgbClr val="FBE6A5"/>
    <a:srgbClr val="FDB525"/>
    <a:srgbClr val="7BAD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8" autoAdjust="0"/>
    <p:restoredTop sz="91892" autoAdjust="0"/>
  </p:normalViewPr>
  <p:slideViewPr>
    <p:cSldViewPr snapToGrid="0">
      <p:cViewPr varScale="1">
        <p:scale>
          <a:sx n="92" d="100"/>
          <a:sy n="92" d="100"/>
        </p:scale>
        <p:origin x="738" y="90"/>
      </p:cViewPr>
      <p:guideLst/>
    </p:cSldViewPr>
  </p:slideViewPr>
  <p:outlineViewPr>
    <p:cViewPr>
      <p:scale>
        <a:sx n="33" d="100"/>
        <a:sy n="33" d="100"/>
      </p:scale>
      <p:origin x="0" y="-342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9AEF7-DCA5-4196-A76E-9B54D25374A1}" type="doc">
      <dgm:prSet loTypeId="urn:microsoft.com/office/officeart/2005/8/layout/chevron1" loCatId="process" qsTypeId="urn:microsoft.com/office/officeart/2005/8/quickstyle/simple1" qsCatId="simple" csTypeId="urn:microsoft.com/office/officeart/2005/8/colors/accent1_2" csCatId="accent1" phldr="1"/>
      <dgm:spPr/>
    </dgm:pt>
    <dgm:pt modelId="{252C1816-22FD-488C-B37C-FADA211B3271}">
      <dgm:prSet phldrT="[Text]" custT="1"/>
      <dgm:spPr>
        <a:solidFill>
          <a:schemeClr val="tx2"/>
        </a:solidFill>
        <a:ln>
          <a:solidFill>
            <a:schemeClr val="tx2"/>
          </a:solidFill>
        </a:ln>
      </dgm:spPr>
      <dgm:t>
        <a:bodyPr/>
        <a:lstStyle/>
        <a:p>
          <a:r>
            <a:rPr lang="en-US" sz="1800" b="1" dirty="0">
              <a:solidFill>
                <a:srgbClr val="000000"/>
              </a:solidFill>
            </a:rPr>
            <a:t>PRE-ONBOARDING</a:t>
          </a:r>
        </a:p>
      </dgm:t>
    </dgm:pt>
    <dgm:pt modelId="{A6C0ABBA-65E6-4863-9208-528FE49BA41E}" type="parTrans" cxnId="{22977548-097E-4F75-8C05-4F12DB7D847B}">
      <dgm:prSet/>
      <dgm:spPr/>
      <dgm:t>
        <a:bodyPr/>
        <a:lstStyle/>
        <a:p>
          <a:endParaRPr lang="en-US"/>
        </a:p>
      </dgm:t>
    </dgm:pt>
    <dgm:pt modelId="{CE603252-289D-439B-A150-55BFC34B9F65}" type="sibTrans" cxnId="{22977548-097E-4F75-8C05-4F12DB7D847B}">
      <dgm:prSet/>
      <dgm:spPr/>
      <dgm:t>
        <a:bodyPr/>
        <a:lstStyle/>
        <a:p>
          <a:endParaRPr lang="en-US"/>
        </a:p>
      </dgm:t>
    </dgm:pt>
    <dgm:pt modelId="{5A6247A8-7A1F-4C60-9AB5-214E53BCD358}">
      <dgm:prSet phldrT="[Text]" custT="1"/>
      <dgm:spPr>
        <a:solidFill>
          <a:schemeClr val="bg2"/>
        </a:solidFill>
        <a:ln>
          <a:solidFill>
            <a:schemeClr val="bg2"/>
          </a:solidFill>
        </a:ln>
      </dgm:spPr>
      <dgm:t>
        <a:bodyPr/>
        <a:lstStyle/>
        <a:p>
          <a:r>
            <a:rPr lang="en-US" sz="1800" b="1" dirty="0">
              <a:solidFill>
                <a:srgbClr val="000000"/>
              </a:solidFill>
            </a:rPr>
            <a:t>ONBOARDING:</a:t>
          </a:r>
          <a:br>
            <a:rPr lang="en-US" sz="1800" b="1" dirty="0">
              <a:solidFill>
                <a:srgbClr val="000000"/>
              </a:solidFill>
            </a:rPr>
          </a:br>
          <a:r>
            <a:rPr lang="en-US" sz="1800" b="1" dirty="0">
              <a:solidFill>
                <a:srgbClr val="000000"/>
              </a:solidFill>
            </a:rPr>
            <a:t>3 Stages</a:t>
          </a:r>
        </a:p>
      </dgm:t>
    </dgm:pt>
    <dgm:pt modelId="{E4DD156C-B3C7-47FD-82B6-0BE1FB7E8EBB}" type="parTrans" cxnId="{9EC3375B-E8C2-477D-8B87-85F747478EBA}">
      <dgm:prSet/>
      <dgm:spPr/>
      <dgm:t>
        <a:bodyPr/>
        <a:lstStyle/>
        <a:p>
          <a:endParaRPr lang="en-US"/>
        </a:p>
      </dgm:t>
    </dgm:pt>
    <dgm:pt modelId="{5988CC21-39F6-4DB9-9074-A023054DE12B}" type="sibTrans" cxnId="{9EC3375B-E8C2-477D-8B87-85F747478EBA}">
      <dgm:prSet/>
      <dgm:spPr/>
      <dgm:t>
        <a:bodyPr/>
        <a:lstStyle/>
        <a:p>
          <a:endParaRPr lang="en-US"/>
        </a:p>
      </dgm:t>
    </dgm:pt>
    <dgm:pt modelId="{7CA3351E-54A2-4631-A916-F579BCD422F2}">
      <dgm:prSet phldrT="[Text]" custT="1"/>
      <dgm:spPr>
        <a:solidFill>
          <a:schemeClr val="bg2"/>
        </a:solidFill>
        <a:ln>
          <a:solidFill>
            <a:schemeClr val="bg2"/>
          </a:solidFill>
        </a:ln>
      </dgm:spPr>
      <dgm:t>
        <a:bodyPr/>
        <a:lstStyle/>
        <a:p>
          <a:r>
            <a:rPr lang="en-US" sz="1800" b="1" dirty="0">
              <a:solidFill>
                <a:srgbClr val="000000"/>
              </a:solidFill>
            </a:rPr>
            <a:t>ROUTINE NOTIFICATIONS</a:t>
          </a:r>
        </a:p>
      </dgm:t>
    </dgm:pt>
    <dgm:pt modelId="{9F57FB0A-A8EF-44ED-897C-E80AF668A48E}" type="parTrans" cxnId="{00AC7F57-11B5-4CEA-8D66-3C06EEA985E7}">
      <dgm:prSet/>
      <dgm:spPr/>
      <dgm:t>
        <a:bodyPr/>
        <a:lstStyle/>
        <a:p>
          <a:endParaRPr lang="en-US"/>
        </a:p>
      </dgm:t>
    </dgm:pt>
    <dgm:pt modelId="{6AFB771E-658C-47E4-8683-2F0F6168B71F}" type="sibTrans" cxnId="{00AC7F57-11B5-4CEA-8D66-3C06EEA985E7}">
      <dgm:prSet/>
      <dgm:spPr/>
      <dgm:t>
        <a:bodyPr/>
        <a:lstStyle/>
        <a:p>
          <a:endParaRPr lang="en-US"/>
        </a:p>
      </dgm:t>
    </dgm:pt>
    <dgm:pt modelId="{0ED7E2BD-8C29-47FC-A9C6-5D13FB7FB003}" type="pres">
      <dgm:prSet presAssocID="{03C9AEF7-DCA5-4196-A76E-9B54D25374A1}" presName="Name0" presStyleCnt="0">
        <dgm:presLayoutVars>
          <dgm:dir/>
          <dgm:animLvl val="lvl"/>
          <dgm:resizeHandles val="exact"/>
        </dgm:presLayoutVars>
      </dgm:prSet>
      <dgm:spPr/>
    </dgm:pt>
    <dgm:pt modelId="{3659A312-7BEF-41D6-A2E9-28153CC5265A}" type="pres">
      <dgm:prSet presAssocID="{252C1816-22FD-488C-B37C-FADA211B3271}" presName="parTxOnly" presStyleLbl="node1" presStyleIdx="0" presStyleCnt="3">
        <dgm:presLayoutVars>
          <dgm:chMax val="0"/>
          <dgm:chPref val="0"/>
          <dgm:bulletEnabled val="1"/>
        </dgm:presLayoutVars>
      </dgm:prSet>
      <dgm:spPr/>
    </dgm:pt>
    <dgm:pt modelId="{EBADF527-7172-4902-946E-0E5BC2C63030}" type="pres">
      <dgm:prSet presAssocID="{CE603252-289D-439B-A150-55BFC34B9F65}" presName="parTxOnlySpace" presStyleCnt="0"/>
      <dgm:spPr/>
    </dgm:pt>
    <dgm:pt modelId="{93AA85FF-4A30-486E-B2A3-D1856B748EEC}" type="pres">
      <dgm:prSet presAssocID="{5A6247A8-7A1F-4C60-9AB5-214E53BCD358}" presName="parTxOnly" presStyleLbl="node1" presStyleIdx="1" presStyleCnt="3" custScaleX="145924">
        <dgm:presLayoutVars>
          <dgm:chMax val="0"/>
          <dgm:chPref val="0"/>
          <dgm:bulletEnabled val="1"/>
        </dgm:presLayoutVars>
      </dgm:prSet>
      <dgm:spPr/>
    </dgm:pt>
    <dgm:pt modelId="{C1ECE143-CAAE-49D7-BB4A-E4E0E065D493}" type="pres">
      <dgm:prSet presAssocID="{5988CC21-39F6-4DB9-9074-A023054DE12B}" presName="parTxOnlySpace" presStyleCnt="0"/>
      <dgm:spPr/>
    </dgm:pt>
    <dgm:pt modelId="{033ED924-9E5A-43EA-BC0C-18783382EDBE}" type="pres">
      <dgm:prSet presAssocID="{7CA3351E-54A2-4631-A916-F579BCD422F2}" presName="parTxOnly" presStyleLbl="node1" presStyleIdx="2" presStyleCnt="3" custScaleX="89839">
        <dgm:presLayoutVars>
          <dgm:chMax val="0"/>
          <dgm:chPref val="0"/>
          <dgm:bulletEnabled val="1"/>
        </dgm:presLayoutVars>
      </dgm:prSet>
      <dgm:spPr/>
    </dgm:pt>
  </dgm:ptLst>
  <dgm:cxnLst>
    <dgm:cxn modelId="{4E85E915-1587-4B5B-9EE7-AB9F7058240C}" type="presOf" srcId="{03C9AEF7-DCA5-4196-A76E-9B54D25374A1}" destId="{0ED7E2BD-8C29-47FC-A9C6-5D13FB7FB003}" srcOrd="0" destOrd="0" presId="urn:microsoft.com/office/officeart/2005/8/layout/chevron1"/>
    <dgm:cxn modelId="{9EC3375B-E8C2-477D-8B87-85F747478EBA}" srcId="{03C9AEF7-DCA5-4196-A76E-9B54D25374A1}" destId="{5A6247A8-7A1F-4C60-9AB5-214E53BCD358}" srcOrd="1" destOrd="0" parTransId="{E4DD156C-B3C7-47FD-82B6-0BE1FB7E8EBB}" sibTransId="{5988CC21-39F6-4DB9-9074-A023054DE12B}"/>
    <dgm:cxn modelId="{22977548-097E-4F75-8C05-4F12DB7D847B}" srcId="{03C9AEF7-DCA5-4196-A76E-9B54D25374A1}" destId="{252C1816-22FD-488C-B37C-FADA211B3271}" srcOrd="0" destOrd="0" parTransId="{A6C0ABBA-65E6-4863-9208-528FE49BA41E}" sibTransId="{CE603252-289D-439B-A150-55BFC34B9F65}"/>
    <dgm:cxn modelId="{00AC7F57-11B5-4CEA-8D66-3C06EEA985E7}" srcId="{03C9AEF7-DCA5-4196-A76E-9B54D25374A1}" destId="{7CA3351E-54A2-4631-A916-F579BCD422F2}" srcOrd="2" destOrd="0" parTransId="{9F57FB0A-A8EF-44ED-897C-E80AF668A48E}" sibTransId="{6AFB771E-658C-47E4-8683-2F0F6168B71F}"/>
    <dgm:cxn modelId="{29AB5D84-0F09-4D85-BCC0-AB423EB79C6E}" type="presOf" srcId="{5A6247A8-7A1F-4C60-9AB5-214E53BCD358}" destId="{93AA85FF-4A30-486E-B2A3-D1856B748EEC}" srcOrd="0" destOrd="0" presId="urn:microsoft.com/office/officeart/2005/8/layout/chevron1"/>
    <dgm:cxn modelId="{36E4A992-9EA0-419E-81DA-863CA9B0E5F3}" type="presOf" srcId="{7CA3351E-54A2-4631-A916-F579BCD422F2}" destId="{033ED924-9E5A-43EA-BC0C-18783382EDBE}" srcOrd="0" destOrd="0" presId="urn:microsoft.com/office/officeart/2005/8/layout/chevron1"/>
    <dgm:cxn modelId="{304F77DF-4209-488C-9336-B0CDA1F7C8DE}" type="presOf" srcId="{252C1816-22FD-488C-B37C-FADA211B3271}" destId="{3659A312-7BEF-41D6-A2E9-28153CC5265A}" srcOrd="0" destOrd="0" presId="urn:microsoft.com/office/officeart/2005/8/layout/chevron1"/>
    <dgm:cxn modelId="{D1E6E04B-9E45-497B-97C5-00C2239CE76D}" type="presParOf" srcId="{0ED7E2BD-8C29-47FC-A9C6-5D13FB7FB003}" destId="{3659A312-7BEF-41D6-A2E9-28153CC5265A}" srcOrd="0" destOrd="0" presId="urn:microsoft.com/office/officeart/2005/8/layout/chevron1"/>
    <dgm:cxn modelId="{5EA1D211-09A7-496C-A5BB-1A0A155C2A96}" type="presParOf" srcId="{0ED7E2BD-8C29-47FC-A9C6-5D13FB7FB003}" destId="{EBADF527-7172-4902-946E-0E5BC2C63030}" srcOrd="1" destOrd="0" presId="urn:microsoft.com/office/officeart/2005/8/layout/chevron1"/>
    <dgm:cxn modelId="{120C7E73-88AB-4777-B0F8-CBEAB1C96DB4}" type="presParOf" srcId="{0ED7E2BD-8C29-47FC-A9C6-5D13FB7FB003}" destId="{93AA85FF-4A30-486E-B2A3-D1856B748EEC}" srcOrd="2" destOrd="0" presId="urn:microsoft.com/office/officeart/2005/8/layout/chevron1"/>
    <dgm:cxn modelId="{99909F7C-44B6-4834-AF47-3E4946D591A9}" type="presParOf" srcId="{0ED7E2BD-8C29-47FC-A9C6-5D13FB7FB003}" destId="{C1ECE143-CAAE-49D7-BB4A-E4E0E065D493}" srcOrd="3" destOrd="0" presId="urn:microsoft.com/office/officeart/2005/8/layout/chevron1"/>
    <dgm:cxn modelId="{DB636C4D-B668-4D55-80A5-24580B203B25}" type="presParOf" srcId="{0ED7E2BD-8C29-47FC-A9C6-5D13FB7FB003}" destId="{033ED924-9E5A-43EA-BC0C-18783382EDB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8BC3AA-0850-42FF-8983-D7434E1B139B}" type="doc">
      <dgm:prSet loTypeId="urn:microsoft.com/office/officeart/2005/8/layout/process2" loCatId="process" qsTypeId="urn:microsoft.com/office/officeart/2005/8/quickstyle/simple1" qsCatId="simple" csTypeId="urn:microsoft.com/office/officeart/2005/8/colors/colorful2" csCatId="colorful" phldr="1"/>
      <dgm:spPr/>
    </dgm:pt>
    <dgm:pt modelId="{3915391D-8658-4C2C-B77B-1903FA46F0E2}">
      <dgm:prSet phldrT="[Text]"/>
      <dgm:spPr>
        <a:solidFill>
          <a:srgbClr val="92D050"/>
        </a:solidFill>
        <a:ln>
          <a:solidFill>
            <a:srgbClr val="92D050"/>
          </a:solidFill>
        </a:ln>
      </dgm:spPr>
      <dgm:t>
        <a:bodyPr/>
        <a:lstStyle/>
        <a:p>
          <a:r>
            <a:rPr lang="en-US" dirty="0">
              <a:solidFill>
                <a:srgbClr val="000000"/>
              </a:solidFill>
            </a:rPr>
            <a:t>Limited Production Messages</a:t>
          </a:r>
        </a:p>
      </dgm:t>
    </dgm:pt>
    <dgm:pt modelId="{3D8E89F7-F4B4-4CB9-8DFD-744958EC59CE}" type="parTrans" cxnId="{283FE3D0-9671-47CF-B510-3327071CBCB4}">
      <dgm:prSet/>
      <dgm:spPr/>
      <dgm:t>
        <a:bodyPr/>
        <a:lstStyle/>
        <a:p>
          <a:endParaRPr lang="en-US"/>
        </a:p>
      </dgm:t>
    </dgm:pt>
    <dgm:pt modelId="{C8F0CD3C-F9DF-4A95-B173-DE41175E41B6}" type="sibTrans" cxnId="{283FE3D0-9671-47CF-B510-3327071CBCB4}">
      <dgm:prSet/>
      <dgm:spPr>
        <a:solidFill>
          <a:srgbClr val="92D050"/>
        </a:solidFill>
      </dgm:spPr>
      <dgm:t>
        <a:bodyPr/>
        <a:lstStyle/>
        <a:p>
          <a:endParaRPr lang="en-US" dirty="0"/>
        </a:p>
      </dgm:t>
    </dgm:pt>
    <dgm:pt modelId="{F50CCAD6-B9DA-4028-B2A9-FAAE4CD01046}">
      <dgm:prSet phldrT="[Text]"/>
      <dgm:spPr>
        <a:solidFill>
          <a:srgbClr val="00B050"/>
        </a:solidFill>
        <a:ln>
          <a:solidFill>
            <a:srgbClr val="00B050"/>
          </a:solidFill>
        </a:ln>
      </dgm:spPr>
      <dgm:t>
        <a:bodyPr/>
        <a:lstStyle/>
        <a:p>
          <a:r>
            <a:rPr lang="en-US" dirty="0">
              <a:solidFill>
                <a:srgbClr val="000000"/>
              </a:solidFill>
            </a:rPr>
            <a:t>Year-to-Date</a:t>
          </a:r>
        </a:p>
      </dgm:t>
    </dgm:pt>
    <dgm:pt modelId="{4E7614B7-8BA9-4E1F-96BA-2B3E6ABBD677}" type="parTrans" cxnId="{B62FE243-7976-42F6-9FCC-19C69C23B93E}">
      <dgm:prSet/>
      <dgm:spPr/>
      <dgm:t>
        <a:bodyPr/>
        <a:lstStyle/>
        <a:p>
          <a:endParaRPr lang="en-US"/>
        </a:p>
      </dgm:t>
    </dgm:pt>
    <dgm:pt modelId="{762342D7-2079-4AF9-81E9-B8D2D0799926}" type="sibTrans" cxnId="{B62FE243-7976-42F6-9FCC-19C69C23B93E}">
      <dgm:prSet/>
      <dgm:spPr>
        <a:solidFill>
          <a:srgbClr val="00B050"/>
        </a:solidFill>
      </dgm:spPr>
      <dgm:t>
        <a:bodyPr/>
        <a:lstStyle/>
        <a:p>
          <a:endParaRPr lang="en-US"/>
        </a:p>
      </dgm:t>
    </dgm:pt>
    <dgm:pt modelId="{779284D3-D60E-4C19-82CA-CDF9C459C4E1}">
      <dgm:prSet phldrT="[Text]"/>
      <dgm:spPr>
        <a:solidFill>
          <a:srgbClr val="FF9966"/>
        </a:solidFill>
        <a:ln>
          <a:solidFill>
            <a:srgbClr val="FF9966"/>
          </a:solidFill>
        </a:ln>
      </dgm:spPr>
      <dgm:t>
        <a:bodyPr/>
        <a:lstStyle/>
        <a:p>
          <a:r>
            <a:rPr lang="en-US" dirty="0">
              <a:solidFill>
                <a:srgbClr val="000000"/>
              </a:solidFill>
            </a:rPr>
            <a:t>Pre-Onboarding</a:t>
          </a:r>
        </a:p>
      </dgm:t>
    </dgm:pt>
    <dgm:pt modelId="{54F36D0E-7A9C-464F-96B2-1558CB2B730F}" type="parTrans" cxnId="{A7C1AAC2-4CDC-4E19-A4B3-F753042DF819}">
      <dgm:prSet/>
      <dgm:spPr/>
      <dgm:t>
        <a:bodyPr/>
        <a:lstStyle/>
        <a:p>
          <a:endParaRPr lang="en-US"/>
        </a:p>
      </dgm:t>
    </dgm:pt>
    <dgm:pt modelId="{6B6F4FF1-A95D-4370-A5C5-6870D0E533EA}" type="sibTrans" cxnId="{A7C1AAC2-4CDC-4E19-A4B3-F753042DF819}">
      <dgm:prSet/>
      <dgm:spPr>
        <a:solidFill>
          <a:srgbClr val="FF9966"/>
        </a:solidFill>
      </dgm:spPr>
      <dgm:t>
        <a:bodyPr/>
        <a:lstStyle/>
        <a:p>
          <a:endParaRPr lang="en-US"/>
        </a:p>
      </dgm:t>
    </dgm:pt>
    <dgm:pt modelId="{60577E30-872B-4EAD-AA4B-61BE96B248C1}">
      <dgm:prSet phldrT="[Text]"/>
      <dgm:spPr>
        <a:solidFill>
          <a:srgbClr val="FFCC00"/>
        </a:solidFill>
        <a:ln>
          <a:solidFill>
            <a:srgbClr val="FFCC00"/>
          </a:solidFill>
        </a:ln>
        <a:effectLst>
          <a:glow rad="101600">
            <a:srgbClr val="FFCC00">
              <a:alpha val="60000"/>
            </a:srgbClr>
          </a:glow>
        </a:effectLst>
      </dgm:spPr>
      <dgm:t>
        <a:bodyPr/>
        <a:lstStyle/>
        <a:p>
          <a:r>
            <a:rPr lang="en-US" dirty="0">
              <a:solidFill>
                <a:srgbClr val="000000"/>
              </a:solidFill>
            </a:rPr>
            <a:t>Test Messages</a:t>
          </a:r>
        </a:p>
      </dgm:t>
    </dgm:pt>
    <dgm:pt modelId="{AB1AC27C-4F2A-4AF5-9E9D-08645B452554}" type="parTrans" cxnId="{48DB34D8-BB29-4F19-AC91-920635BCE025}">
      <dgm:prSet/>
      <dgm:spPr/>
      <dgm:t>
        <a:bodyPr/>
        <a:lstStyle/>
        <a:p>
          <a:endParaRPr lang="en-US"/>
        </a:p>
      </dgm:t>
    </dgm:pt>
    <dgm:pt modelId="{6811767D-0DF6-45EC-899A-F8B6C54FEDB1}" type="sibTrans" cxnId="{48DB34D8-BB29-4F19-AC91-920635BCE025}">
      <dgm:prSet/>
      <dgm:spPr>
        <a:solidFill>
          <a:srgbClr val="FFCC00"/>
        </a:solidFill>
      </dgm:spPr>
      <dgm:t>
        <a:bodyPr/>
        <a:lstStyle/>
        <a:p>
          <a:endParaRPr lang="en-US"/>
        </a:p>
      </dgm:t>
    </dgm:pt>
    <dgm:pt modelId="{B7B05028-7511-49FF-BF2D-431D61003F0F}">
      <dgm:prSet phldrT="[Text]"/>
      <dgm:spPr>
        <a:solidFill>
          <a:srgbClr val="33CCFF"/>
        </a:solidFill>
        <a:ln>
          <a:solidFill>
            <a:srgbClr val="33CCFF"/>
          </a:solidFill>
        </a:ln>
      </dgm:spPr>
      <dgm:t>
        <a:bodyPr/>
        <a:lstStyle/>
        <a:p>
          <a:r>
            <a:rPr lang="en-US" dirty="0">
              <a:solidFill>
                <a:srgbClr val="000000"/>
              </a:solidFill>
            </a:rPr>
            <a:t>Routine Notification</a:t>
          </a:r>
        </a:p>
      </dgm:t>
    </dgm:pt>
    <dgm:pt modelId="{51E0D336-D95A-4B4C-8792-2B64A209C959}" type="parTrans" cxnId="{92D7B20D-007C-4C56-B11A-C25C7ED6B94A}">
      <dgm:prSet/>
      <dgm:spPr/>
      <dgm:t>
        <a:bodyPr/>
        <a:lstStyle/>
        <a:p>
          <a:endParaRPr lang="en-US"/>
        </a:p>
      </dgm:t>
    </dgm:pt>
    <dgm:pt modelId="{39EDA10E-6BBF-4C1B-A6C5-0A2D3E3EECBA}" type="sibTrans" cxnId="{92D7B20D-007C-4C56-B11A-C25C7ED6B94A}">
      <dgm:prSet/>
      <dgm:spPr/>
      <dgm:t>
        <a:bodyPr/>
        <a:lstStyle/>
        <a:p>
          <a:endParaRPr lang="en-US"/>
        </a:p>
      </dgm:t>
    </dgm:pt>
    <dgm:pt modelId="{0D4A2EC2-A7B8-4FB2-92C3-3B402CFAB424}" type="pres">
      <dgm:prSet presAssocID="{6E8BC3AA-0850-42FF-8983-D7434E1B139B}" presName="linearFlow" presStyleCnt="0">
        <dgm:presLayoutVars>
          <dgm:resizeHandles val="exact"/>
        </dgm:presLayoutVars>
      </dgm:prSet>
      <dgm:spPr/>
    </dgm:pt>
    <dgm:pt modelId="{C8ABB3F2-CCED-43CD-8A04-AE7A456AFE15}" type="pres">
      <dgm:prSet presAssocID="{779284D3-D60E-4C19-82CA-CDF9C459C4E1}" presName="node" presStyleLbl="node1" presStyleIdx="0" presStyleCnt="5">
        <dgm:presLayoutVars>
          <dgm:bulletEnabled val="1"/>
        </dgm:presLayoutVars>
      </dgm:prSet>
      <dgm:spPr/>
    </dgm:pt>
    <dgm:pt modelId="{D80C955B-03BE-4CBE-8B01-254322191E7B}" type="pres">
      <dgm:prSet presAssocID="{6B6F4FF1-A95D-4370-A5C5-6870D0E533EA}" presName="sibTrans" presStyleLbl="sibTrans2D1" presStyleIdx="0" presStyleCnt="4"/>
      <dgm:spPr/>
    </dgm:pt>
    <dgm:pt modelId="{618A5786-BDFF-4172-ACAF-1B7B862F9B8F}" type="pres">
      <dgm:prSet presAssocID="{6B6F4FF1-A95D-4370-A5C5-6870D0E533EA}" presName="connectorText" presStyleLbl="sibTrans2D1" presStyleIdx="0" presStyleCnt="4"/>
      <dgm:spPr/>
    </dgm:pt>
    <dgm:pt modelId="{9ECD409D-421A-4D48-B2EF-DA9448D98089}" type="pres">
      <dgm:prSet presAssocID="{60577E30-872B-4EAD-AA4B-61BE96B248C1}" presName="node" presStyleLbl="node1" presStyleIdx="1" presStyleCnt="5">
        <dgm:presLayoutVars>
          <dgm:bulletEnabled val="1"/>
        </dgm:presLayoutVars>
      </dgm:prSet>
      <dgm:spPr/>
    </dgm:pt>
    <dgm:pt modelId="{D1F268AE-B30F-41D5-A58D-3F8E975B4D3D}" type="pres">
      <dgm:prSet presAssocID="{6811767D-0DF6-45EC-899A-F8B6C54FEDB1}" presName="sibTrans" presStyleLbl="sibTrans2D1" presStyleIdx="1" presStyleCnt="4"/>
      <dgm:spPr/>
    </dgm:pt>
    <dgm:pt modelId="{81238C0F-1E99-4E63-9701-8023D4B6F544}" type="pres">
      <dgm:prSet presAssocID="{6811767D-0DF6-45EC-899A-F8B6C54FEDB1}" presName="connectorText" presStyleLbl="sibTrans2D1" presStyleIdx="1" presStyleCnt="4"/>
      <dgm:spPr/>
    </dgm:pt>
    <dgm:pt modelId="{70380DF9-AA89-4445-91B2-15D347ED289A}" type="pres">
      <dgm:prSet presAssocID="{3915391D-8658-4C2C-B77B-1903FA46F0E2}" presName="node" presStyleLbl="node1" presStyleIdx="2" presStyleCnt="5">
        <dgm:presLayoutVars>
          <dgm:bulletEnabled val="1"/>
        </dgm:presLayoutVars>
      </dgm:prSet>
      <dgm:spPr/>
    </dgm:pt>
    <dgm:pt modelId="{38E4EAB8-377F-42D7-A67F-73C9344D36DF}" type="pres">
      <dgm:prSet presAssocID="{C8F0CD3C-F9DF-4A95-B173-DE41175E41B6}" presName="sibTrans" presStyleLbl="sibTrans2D1" presStyleIdx="2" presStyleCnt="4"/>
      <dgm:spPr/>
    </dgm:pt>
    <dgm:pt modelId="{6D307D50-C538-4F26-A82B-1F62C5A2F06F}" type="pres">
      <dgm:prSet presAssocID="{C8F0CD3C-F9DF-4A95-B173-DE41175E41B6}" presName="connectorText" presStyleLbl="sibTrans2D1" presStyleIdx="2" presStyleCnt="4"/>
      <dgm:spPr/>
    </dgm:pt>
    <dgm:pt modelId="{A6C74EDB-18B9-46A8-A6BF-722989A58D5F}" type="pres">
      <dgm:prSet presAssocID="{F50CCAD6-B9DA-4028-B2A9-FAAE4CD01046}" presName="node" presStyleLbl="node1" presStyleIdx="3" presStyleCnt="5">
        <dgm:presLayoutVars>
          <dgm:bulletEnabled val="1"/>
        </dgm:presLayoutVars>
      </dgm:prSet>
      <dgm:spPr/>
    </dgm:pt>
    <dgm:pt modelId="{A5CB5719-BD56-4995-AD17-C92D7033805A}" type="pres">
      <dgm:prSet presAssocID="{762342D7-2079-4AF9-81E9-B8D2D0799926}" presName="sibTrans" presStyleLbl="sibTrans2D1" presStyleIdx="3" presStyleCnt="4"/>
      <dgm:spPr/>
    </dgm:pt>
    <dgm:pt modelId="{F566AAD1-B767-4D73-AFEE-6A1AF317CEBD}" type="pres">
      <dgm:prSet presAssocID="{762342D7-2079-4AF9-81E9-B8D2D0799926}" presName="connectorText" presStyleLbl="sibTrans2D1" presStyleIdx="3" presStyleCnt="4"/>
      <dgm:spPr/>
    </dgm:pt>
    <dgm:pt modelId="{EE5AFCD5-4E2E-432E-ACFC-B3F90D990217}" type="pres">
      <dgm:prSet presAssocID="{B7B05028-7511-49FF-BF2D-431D61003F0F}" presName="node" presStyleLbl="node1" presStyleIdx="4" presStyleCnt="5">
        <dgm:presLayoutVars>
          <dgm:bulletEnabled val="1"/>
        </dgm:presLayoutVars>
      </dgm:prSet>
      <dgm:spPr/>
    </dgm:pt>
  </dgm:ptLst>
  <dgm:cxnLst>
    <dgm:cxn modelId="{92D7B20D-007C-4C56-B11A-C25C7ED6B94A}" srcId="{6E8BC3AA-0850-42FF-8983-D7434E1B139B}" destId="{B7B05028-7511-49FF-BF2D-431D61003F0F}" srcOrd="4" destOrd="0" parTransId="{51E0D336-D95A-4B4C-8792-2B64A209C959}" sibTransId="{39EDA10E-6BBF-4C1B-A6C5-0A2D3E3EECBA}"/>
    <dgm:cxn modelId="{4767670F-D5F4-490D-BB9A-EB3CF1D5FDF9}" type="presOf" srcId="{6E8BC3AA-0850-42FF-8983-D7434E1B139B}" destId="{0D4A2EC2-A7B8-4FB2-92C3-3B402CFAB424}" srcOrd="0" destOrd="0" presId="urn:microsoft.com/office/officeart/2005/8/layout/process2"/>
    <dgm:cxn modelId="{58CA0523-EA29-4716-815C-FA160761445A}" type="presOf" srcId="{6811767D-0DF6-45EC-899A-F8B6C54FEDB1}" destId="{81238C0F-1E99-4E63-9701-8023D4B6F544}" srcOrd="1" destOrd="0" presId="urn:microsoft.com/office/officeart/2005/8/layout/process2"/>
    <dgm:cxn modelId="{B62FE243-7976-42F6-9FCC-19C69C23B93E}" srcId="{6E8BC3AA-0850-42FF-8983-D7434E1B139B}" destId="{F50CCAD6-B9DA-4028-B2A9-FAAE4CD01046}" srcOrd="3" destOrd="0" parTransId="{4E7614B7-8BA9-4E1F-96BA-2B3E6ABBD677}" sibTransId="{762342D7-2079-4AF9-81E9-B8D2D0799926}"/>
    <dgm:cxn modelId="{7B6F034C-B034-4E90-967B-A452671F0D78}" type="presOf" srcId="{B7B05028-7511-49FF-BF2D-431D61003F0F}" destId="{EE5AFCD5-4E2E-432E-ACFC-B3F90D990217}" srcOrd="0" destOrd="0" presId="urn:microsoft.com/office/officeart/2005/8/layout/process2"/>
    <dgm:cxn modelId="{E8968A4E-AC2B-4314-A068-1698D19C6B35}" type="presOf" srcId="{3915391D-8658-4C2C-B77B-1903FA46F0E2}" destId="{70380DF9-AA89-4445-91B2-15D347ED289A}" srcOrd="0" destOrd="0" presId="urn:microsoft.com/office/officeart/2005/8/layout/process2"/>
    <dgm:cxn modelId="{4145C58C-B4C8-421B-83FE-4C94066579B1}" type="presOf" srcId="{762342D7-2079-4AF9-81E9-B8D2D0799926}" destId="{A5CB5719-BD56-4995-AD17-C92D7033805A}" srcOrd="0" destOrd="0" presId="urn:microsoft.com/office/officeart/2005/8/layout/process2"/>
    <dgm:cxn modelId="{D3F57DA0-C53E-4D84-8A7C-C6A868547527}" type="presOf" srcId="{6811767D-0DF6-45EC-899A-F8B6C54FEDB1}" destId="{D1F268AE-B30F-41D5-A58D-3F8E975B4D3D}" srcOrd="0" destOrd="0" presId="urn:microsoft.com/office/officeart/2005/8/layout/process2"/>
    <dgm:cxn modelId="{62D29EA1-92A6-413A-8EED-09E4C113DD79}" type="presOf" srcId="{779284D3-D60E-4C19-82CA-CDF9C459C4E1}" destId="{C8ABB3F2-CCED-43CD-8A04-AE7A456AFE15}" srcOrd="0" destOrd="0" presId="urn:microsoft.com/office/officeart/2005/8/layout/process2"/>
    <dgm:cxn modelId="{3A57BDAA-F837-4EEA-AFED-53EA508D1C0B}" type="presOf" srcId="{6B6F4FF1-A95D-4370-A5C5-6870D0E533EA}" destId="{618A5786-BDFF-4172-ACAF-1B7B862F9B8F}" srcOrd="1" destOrd="0" presId="urn:microsoft.com/office/officeart/2005/8/layout/process2"/>
    <dgm:cxn modelId="{0AA46ABE-F863-474F-B6D2-3414C7957B20}" type="presOf" srcId="{F50CCAD6-B9DA-4028-B2A9-FAAE4CD01046}" destId="{A6C74EDB-18B9-46A8-A6BF-722989A58D5F}" srcOrd="0" destOrd="0" presId="urn:microsoft.com/office/officeart/2005/8/layout/process2"/>
    <dgm:cxn modelId="{A7C1AAC2-4CDC-4E19-A4B3-F753042DF819}" srcId="{6E8BC3AA-0850-42FF-8983-D7434E1B139B}" destId="{779284D3-D60E-4C19-82CA-CDF9C459C4E1}" srcOrd="0" destOrd="0" parTransId="{54F36D0E-7A9C-464F-96B2-1558CB2B730F}" sibTransId="{6B6F4FF1-A95D-4370-A5C5-6870D0E533EA}"/>
    <dgm:cxn modelId="{B1F0A7CF-5262-4506-9B48-1D57E972F277}" type="presOf" srcId="{C8F0CD3C-F9DF-4A95-B173-DE41175E41B6}" destId="{38E4EAB8-377F-42D7-A67F-73C9344D36DF}" srcOrd="0" destOrd="0" presId="urn:microsoft.com/office/officeart/2005/8/layout/process2"/>
    <dgm:cxn modelId="{283FE3D0-9671-47CF-B510-3327071CBCB4}" srcId="{6E8BC3AA-0850-42FF-8983-D7434E1B139B}" destId="{3915391D-8658-4C2C-B77B-1903FA46F0E2}" srcOrd="2" destOrd="0" parTransId="{3D8E89F7-F4B4-4CB9-8DFD-744958EC59CE}" sibTransId="{C8F0CD3C-F9DF-4A95-B173-DE41175E41B6}"/>
    <dgm:cxn modelId="{48DB34D8-BB29-4F19-AC91-920635BCE025}" srcId="{6E8BC3AA-0850-42FF-8983-D7434E1B139B}" destId="{60577E30-872B-4EAD-AA4B-61BE96B248C1}" srcOrd="1" destOrd="0" parTransId="{AB1AC27C-4F2A-4AF5-9E9D-08645B452554}" sibTransId="{6811767D-0DF6-45EC-899A-F8B6C54FEDB1}"/>
    <dgm:cxn modelId="{41E182E5-EA85-4672-93FB-444420995DEE}" type="presOf" srcId="{C8F0CD3C-F9DF-4A95-B173-DE41175E41B6}" destId="{6D307D50-C538-4F26-A82B-1F62C5A2F06F}" srcOrd="1" destOrd="0" presId="urn:microsoft.com/office/officeart/2005/8/layout/process2"/>
    <dgm:cxn modelId="{EEC1DAE7-730B-4B0B-8384-EFA15E593808}" type="presOf" srcId="{60577E30-872B-4EAD-AA4B-61BE96B248C1}" destId="{9ECD409D-421A-4D48-B2EF-DA9448D98089}" srcOrd="0" destOrd="0" presId="urn:microsoft.com/office/officeart/2005/8/layout/process2"/>
    <dgm:cxn modelId="{0C49DCF7-79E3-4820-AE59-DD73A47913E5}" type="presOf" srcId="{6B6F4FF1-A95D-4370-A5C5-6870D0E533EA}" destId="{D80C955B-03BE-4CBE-8B01-254322191E7B}" srcOrd="0" destOrd="0" presId="urn:microsoft.com/office/officeart/2005/8/layout/process2"/>
    <dgm:cxn modelId="{40240DFC-DBC8-41B6-921B-90E7CE49300F}" type="presOf" srcId="{762342D7-2079-4AF9-81E9-B8D2D0799926}" destId="{F566AAD1-B767-4D73-AFEE-6A1AF317CEBD}" srcOrd="1" destOrd="0" presId="urn:microsoft.com/office/officeart/2005/8/layout/process2"/>
    <dgm:cxn modelId="{867AD0DB-5A11-41BF-B5DD-17BBA4E302B3}" type="presParOf" srcId="{0D4A2EC2-A7B8-4FB2-92C3-3B402CFAB424}" destId="{C8ABB3F2-CCED-43CD-8A04-AE7A456AFE15}" srcOrd="0" destOrd="0" presId="urn:microsoft.com/office/officeart/2005/8/layout/process2"/>
    <dgm:cxn modelId="{582DC193-4BD6-4C4B-AEA0-376A9302574F}" type="presParOf" srcId="{0D4A2EC2-A7B8-4FB2-92C3-3B402CFAB424}" destId="{D80C955B-03BE-4CBE-8B01-254322191E7B}" srcOrd="1" destOrd="0" presId="urn:microsoft.com/office/officeart/2005/8/layout/process2"/>
    <dgm:cxn modelId="{5129D4FF-CE4A-4138-8717-152D0FB2C151}" type="presParOf" srcId="{D80C955B-03BE-4CBE-8B01-254322191E7B}" destId="{618A5786-BDFF-4172-ACAF-1B7B862F9B8F}" srcOrd="0" destOrd="0" presId="urn:microsoft.com/office/officeart/2005/8/layout/process2"/>
    <dgm:cxn modelId="{50E17FA1-92C5-45EB-8627-657EFF242B4A}" type="presParOf" srcId="{0D4A2EC2-A7B8-4FB2-92C3-3B402CFAB424}" destId="{9ECD409D-421A-4D48-B2EF-DA9448D98089}" srcOrd="2" destOrd="0" presId="urn:microsoft.com/office/officeart/2005/8/layout/process2"/>
    <dgm:cxn modelId="{DBD78B8D-2786-4E6E-B178-5153272E5742}" type="presParOf" srcId="{0D4A2EC2-A7B8-4FB2-92C3-3B402CFAB424}" destId="{D1F268AE-B30F-41D5-A58D-3F8E975B4D3D}" srcOrd="3" destOrd="0" presId="urn:microsoft.com/office/officeart/2005/8/layout/process2"/>
    <dgm:cxn modelId="{C3C99598-B2C8-4BD6-839D-31284ABAB6BA}" type="presParOf" srcId="{D1F268AE-B30F-41D5-A58D-3F8E975B4D3D}" destId="{81238C0F-1E99-4E63-9701-8023D4B6F544}" srcOrd="0" destOrd="0" presId="urn:microsoft.com/office/officeart/2005/8/layout/process2"/>
    <dgm:cxn modelId="{202A585A-308F-47F7-A999-242465A8D5DE}" type="presParOf" srcId="{0D4A2EC2-A7B8-4FB2-92C3-3B402CFAB424}" destId="{70380DF9-AA89-4445-91B2-15D347ED289A}" srcOrd="4" destOrd="0" presId="urn:microsoft.com/office/officeart/2005/8/layout/process2"/>
    <dgm:cxn modelId="{DDE59439-EF41-40D9-9AA2-E6B4626A6483}" type="presParOf" srcId="{0D4A2EC2-A7B8-4FB2-92C3-3B402CFAB424}" destId="{38E4EAB8-377F-42D7-A67F-73C9344D36DF}" srcOrd="5" destOrd="0" presId="urn:microsoft.com/office/officeart/2005/8/layout/process2"/>
    <dgm:cxn modelId="{D1EEA43E-AACB-4959-A019-8BA7BD30C5F2}" type="presParOf" srcId="{38E4EAB8-377F-42D7-A67F-73C9344D36DF}" destId="{6D307D50-C538-4F26-A82B-1F62C5A2F06F}" srcOrd="0" destOrd="0" presId="urn:microsoft.com/office/officeart/2005/8/layout/process2"/>
    <dgm:cxn modelId="{0EA13B66-5250-401A-87F6-89BEFFFD435F}" type="presParOf" srcId="{0D4A2EC2-A7B8-4FB2-92C3-3B402CFAB424}" destId="{A6C74EDB-18B9-46A8-A6BF-722989A58D5F}" srcOrd="6" destOrd="0" presId="urn:microsoft.com/office/officeart/2005/8/layout/process2"/>
    <dgm:cxn modelId="{3A2BAD19-7907-435C-9AAC-DBB0D682D2DA}" type="presParOf" srcId="{0D4A2EC2-A7B8-4FB2-92C3-3B402CFAB424}" destId="{A5CB5719-BD56-4995-AD17-C92D7033805A}" srcOrd="7" destOrd="0" presId="urn:microsoft.com/office/officeart/2005/8/layout/process2"/>
    <dgm:cxn modelId="{8323E149-E9FE-40DB-BB06-6F2083A238C4}" type="presParOf" srcId="{A5CB5719-BD56-4995-AD17-C92D7033805A}" destId="{F566AAD1-B767-4D73-AFEE-6A1AF317CEBD}" srcOrd="0" destOrd="0" presId="urn:microsoft.com/office/officeart/2005/8/layout/process2"/>
    <dgm:cxn modelId="{65F1C1C9-2998-4D2E-ACC4-94FFB0E3B9A1}" type="presParOf" srcId="{0D4A2EC2-A7B8-4FB2-92C3-3B402CFAB424}" destId="{EE5AFCD5-4E2E-432E-ACFC-B3F90D990217}" srcOrd="8" destOrd="0" presId="urn:microsoft.com/office/officeart/2005/8/layout/process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8BC3AA-0850-42FF-8983-D7434E1B139B}" type="doc">
      <dgm:prSet loTypeId="urn:microsoft.com/office/officeart/2005/8/layout/process2" loCatId="process" qsTypeId="urn:microsoft.com/office/officeart/2005/8/quickstyle/simple1" qsCatId="simple" csTypeId="urn:microsoft.com/office/officeart/2005/8/colors/colorful2" csCatId="colorful" phldr="1"/>
      <dgm:spPr/>
    </dgm:pt>
    <dgm:pt modelId="{3915391D-8658-4C2C-B77B-1903FA46F0E2}">
      <dgm:prSet phldrT="[Text]"/>
      <dgm:spPr>
        <a:solidFill>
          <a:srgbClr val="92D050"/>
        </a:solidFill>
        <a:ln>
          <a:solidFill>
            <a:srgbClr val="92D050"/>
          </a:solidFill>
        </a:ln>
        <a:effectLst>
          <a:glow rad="101600">
            <a:srgbClr val="92D050">
              <a:alpha val="60000"/>
            </a:srgbClr>
          </a:glow>
        </a:effectLst>
      </dgm:spPr>
      <dgm:t>
        <a:bodyPr/>
        <a:lstStyle/>
        <a:p>
          <a:r>
            <a:rPr lang="en-US" dirty="0">
              <a:solidFill>
                <a:srgbClr val="000000"/>
              </a:solidFill>
            </a:rPr>
            <a:t>Limited Production Messages</a:t>
          </a:r>
        </a:p>
      </dgm:t>
    </dgm:pt>
    <dgm:pt modelId="{3D8E89F7-F4B4-4CB9-8DFD-744958EC59CE}" type="parTrans" cxnId="{283FE3D0-9671-47CF-B510-3327071CBCB4}">
      <dgm:prSet/>
      <dgm:spPr/>
      <dgm:t>
        <a:bodyPr/>
        <a:lstStyle/>
        <a:p>
          <a:endParaRPr lang="en-US"/>
        </a:p>
      </dgm:t>
    </dgm:pt>
    <dgm:pt modelId="{C8F0CD3C-F9DF-4A95-B173-DE41175E41B6}" type="sibTrans" cxnId="{283FE3D0-9671-47CF-B510-3327071CBCB4}">
      <dgm:prSet/>
      <dgm:spPr>
        <a:solidFill>
          <a:srgbClr val="92D050"/>
        </a:solidFill>
      </dgm:spPr>
      <dgm:t>
        <a:bodyPr/>
        <a:lstStyle/>
        <a:p>
          <a:endParaRPr lang="en-US" dirty="0"/>
        </a:p>
      </dgm:t>
    </dgm:pt>
    <dgm:pt modelId="{F50CCAD6-B9DA-4028-B2A9-FAAE4CD01046}">
      <dgm:prSet phldrT="[Text]"/>
      <dgm:spPr>
        <a:solidFill>
          <a:srgbClr val="00B050"/>
        </a:solidFill>
        <a:ln>
          <a:solidFill>
            <a:srgbClr val="00B050"/>
          </a:solidFill>
        </a:ln>
      </dgm:spPr>
      <dgm:t>
        <a:bodyPr/>
        <a:lstStyle/>
        <a:p>
          <a:r>
            <a:rPr lang="en-US" dirty="0">
              <a:solidFill>
                <a:srgbClr val="000000"/>
              </a:solidFill>
            </a:rPr>
            <a:t>Year-to-Date</a:t>
          </a:r>
        </a:p>
      </dgm:t>
    </dgm:pt>
    <dgm:pt modelId="{4E7614B7-8BA9-4E1F-96BA-2B3E6ABBD677}" type="parTrans" cxnId="{B62FE243-7976-42F6-9FCC-19C69C23B93E}">
      <dgm:prSet/>
      <dgm:spPr/>
      <dgm:t>
        <a:bodyPr/>
        <a:lstStyle/>
        <a:p>
          <a:endParaRPr lang="en-US"/>
        </a:p>
      </dgm:t>
    </dgm:pt>
    <dgm:pt modelId="{762342D7-2079-4AF9-81E9-B8D2D0799926}" type="sibTrans" cxnId="{B62FE243-7976-42F6-9FCC-19C69C23B93E}">
      <dgm:prSet/>
      <dgm:spPr>
        <a:solidFill>
          <a:srgbClr val="00B050"/>
        </a:solidFill>
      </dgm:spPr>
      <dgm:t>
        <a:bodyPr/>
        <a:lstStyle/>
        <a:p>
          <a:endParaRPr lang="en-US"/>
        </a:p>
      </dgm:t>
    </dgm:pt>
    <dgm:pt modelId="{779284D3-D60E-4C19-82CA-CDF9C459C4E1}">
      <dgm:prSet phldrT="[Text]"/>
      <dgm:spPr>
        <a:solidFill>
          <a:srgbClr val="FF9966"/>
        </a:solidFill>
        <a:ln>
          <a:solidFill>
            <a:srgbClr val="FF9966"/>
          </a:solidFill>
        </a:ln>
      </dgm:spPr>
      <dgm:t>
        <a:bodyPr/>
        <a:lstStyle/>
        <a:p>
          <a:r>
            <a:rPr lang="en-US" dirty="0">
              <a:solidFill>
                <a:srgbClr val="000000"/>
              </a:solidFill>
            </a:rPr>
            <a:t>Pre-Onboarding</a:t>
          </a:r>
        </a:p>
      </dgm:t>
    </dgm:pt>
    <dgm:pt modelId="{54F36D0E-7A9C-464F-96B2-1558CB2B730F}" type="parTrans" cxnId="{A7C1AAC2-4CDC-4E19-A4B3-F753042DF819}">
      <dgm:prSet/>
      <dgm:spPr/>
      <dgm:t>
        <a:bodyPr/>
        <a:lstStyle/>
        <a:p>
          <a:endParaRPr lang="en-US"/>
        </a:p>
      </dgm:t>
    </dgm:pt>
    <dgm:pt modelId="{6B6F4FF1-A95D-4370-A5C5-6870D0E533EA}" type="sibTrans" cxnId="{A7C1AAC2-4CDC-4E19-A4B3-F753042DF819}">
      <dgm:prSet/>
      <dgm:spPr>
        <a:solidFill>
          <a:srgbClr val="FF9966"/>
        </a:solidFill>
      </dgm:spPr>
      <dgm:t>
        <a:bodyPr/>
        <a:lstStyle/>
        <a:p>
          <a:endParaRPr lang="en-US"/>
        </a:p>
      </dgm:t>
    </dgm:pt>
    <dgm:pt modelId="{60577E30-872B-4EAD-AA4B-61BE96B248C1}">
      <dgm:prSet phldrT="[Text]"/>
      <dgm:spPr>
        <a:solidFill>
          <a:srgbClr val="FFCC00"/>
        </a:solidFill>
        <a:ln>
          <a:solidFill>
            <a:srgbClr val="FFCC00"/>
          </a:solidFill>
        </a:ln>
      </dgm:spPr>
      <dgm:t>
        <a:bodyPr/>
        <a:lstStyle/>
        <a:p>
          <a:r>
            <a:rPr lang="en-US" dirty="0">
              <a:solidFill>
                <a:srgbClr val="000000"/>
              </a:solidFill>
            </a:rPr>
            <a:t>Test Messages</a:t>
          </a:r>
        </a:p>
      </dgm:t>
    </dgm:pt>
    <dgm:pt modelId="{AB1AC27C-4F2A-4AF5-9E9D-08645B452554}" type="parTrans" cxnId="{48DB34D8-BB29-4F19-AC91-920635BCE025}">
      <dgm:prSet/>
      <dgm:spPr/>
      <dgm:t>
        <a:bodyPr/>
        <a:lstStyle/>
        <a:p>
          <a:endParaRPr lang="en-US"/>
        </a:p>
      </dgm:t>
    </dgm:pt>
    <dgm:pt modelId="{6811767D-0DF6-45EC-899A-F8B6C54FEDB1}" type="sibTrans" cxnId="{48DB34D8-BB29-4F19-AC91-920635BCE025}">
      <dgm:prSet/>
      <dgm:spPr>
        <a:solidFill>
          <a:srgbClr val="FFCC00"/>
        </a:solidFill>
      </dgm:spPr>
      <dgm:t>
        <a:bodyPr/>
        <a:lstStyle/>
        <a:p>
          <a:endParaRPr lang="en-US"/>
        </a:p>
      </dgm:t>
    </dgm:pt>
    <dgm:pt modelId="{B7B05028-7511-49FF-BF2D-431D61003F0F}">
      <dgm:prSet phldrT="[Text]"/>
      <dgm:spPr>
        <a:solidFill>
          <a:srgbClr val="33CCFF"/>
        </a:solidFill>
        <a:ln>
          <a:solidFill>
            <a:srgbClr val="33CCFF"/>
          </a:solidFill>
        </a:ln>
      </dgm:spPr>
      <dgm:t>
        <a:bodyPr/>
        <a:lstStyle/>
        <a:p>
          <a:r>
            <a:rPr lang="en-US" dirty="0">
              <a:solidFill>
                <a:srgbClr val="000000"/>
              </a:solidFill>
            </a:rPr>
            <a:t>Routine Notification</a:t>
          </a:r>
        </a:p>
      </dgm:t>
    </dgm:pt>
    <dgm:pt modelId="{51E0D336-D95A-4B4C-8792-2B64A209C959}" type="parTrans" cxnId="{92D7B20D-007C-4C56-B11A-C25C7ED6B94A}">
      <dgm:prSet/>
      <dgm:spPr/>
      <dgm:t>
        <a:bodyPr/>
        <a:lstStyle/>
        <a:p>
          <a:endParaRPr lang="en-US"/>
        </a:p>
      </dgm:t>
    </dgm:pt>
    <dgm:pt modelId="{39EDA10E-6BBF-4C1B-A6C5-0A2D3E3EECBA}" type="sibTrans" cxnId="{92D7B20D-007C-4C56-B11A-C25C7ED6B94A}">
      <dgm:prSet/>
      <dgm:spPr/>
      <dgm:t>
        <a:bodyPr/>
        <a:lstStyle/>
        <a:p>
          <a:endParaRPr lang="en-US"/>
        </a:p>
      </dgm:t>
    </dgm:pt>
    <dgm:pt modelId="{0D4A2EC2-A7B8-4FB2-92C3-3B402CFAB424}" type="pres">
      <dgm:prSet presAssocID="{6E8BC3AA-0850-42FF-8983-D7434E1B139B}" presName="linearFlow" presStyleCnt="0">
        <dgm:presLayoutVars>
          <dgm:resizeHandles val="exact"/>
        </dgm:presLayoutVars>
      </dgm:prSet>
      <dgm:spPr/>
    </dgm:pt>
    <dgm:pt modelId="{C8ABB3F2-CCED-43CD-8A04-AE7A456AFE15}" type="pres">
      <dgm:prSet presAssocID="{779284D3-D60E-4C19-82CA-CDF9C459C4E1}" presName="node" presStyleLbl="node1" presStyleIdx="0" presStyleCnt="5">
        <dgm:presLayoutVars>
          <dgm:bulletEnabled val="1"/>
        </dgm:presLayoutVars>
      </dgm:prSet>
      <dgm:spPr/>
    </dgm:pt>
    <dgm:pt modelId="{D80C955B-03BE-4CBE-8B01-254322191E7B}" type="pres">
      <dgm:prSet presAssocID="{6B6F4FF1-A95D-4370-A5C5-6870D0E533EA}" presName="sibTrans" presStyleLbl="sibTrans2D1" presStyleIdx="0" presStyleCnt="4"/>
      <dgm:spPr/>
    </dgm:pt>
    <dgm:pt modelId="{618A5786-BDFF-4172-ACAF-1B7B862F9B8F}" type="pres">
      <dgm:prSet presAssocID="{6B6F4FF1-A95D-4370-A5C5-6870D0E533EA}" presName="connectorText" presStyleLbl="sibTrans2D1" presStyleIdx="0" presStyleCnt="4"/>
      <dgm:spPr/>
    </dgm:pt>
    <dgm:pt modelId="{9ECD409D-421A-4D48-B2EF-DA9448D98089}" type="pres">
      <dgm:prSet presAssocID="{60577E30-872B-4EAD-AA4B-61BE96B248C1}" presName="node" presStyleLbl="node1" presStyleIdx="1" presStyleCnt="5">
        <dgm:presLayoutVars>
          <dgm:bulletEnabled val="1"/>
        </dgm:presLayoutVars>
      </dgm:prSet>
      <dgm:spPr/>
    </dgm:pt>
    <dgm:pt modelId="{D1F268AE-B30F-41D5-A58D-3F8E975B4D3D}" type="pres">
      <dgm:prSet presAssocID="{6811767D-0DF6-45EC-899A-F8B6C54FEDB1}" presName="sibTrans" presStyleLbl="sibTrans2D1" presStyleIdx="1" presStyleCnt="4"/>
      <dgm:spPr/>
    </dgm:pt>
    <dgm:pt modelId="{81238C0F-1E99-4E63-9701-8023D4B6F544}" type="pres">
      <dgm:prSet presAssocID="{6811767D-0DF6-45EC-899A-F8B6C54FEDB1}" presName="connectorText" presStyleLbl="sibTrans2D1" presStyleIdx="1" presStyleCnt="4"/>
      <dgm:spPr/>
    </dgm:pt>
    <dgm:pt modelId="{70380DF9-AA89-4445-91B2-15D347ED289A}" type="pres">
      <dgm:prSet presAssocID="{3915391D-8658-4C2C-B77B-1903FA46F0E2}" presName="node" presStyleLbl="node1" presStyleIdx="2" presStyleCnt="5">
        <dgm:presLayoutVars>
          <dgm:bulletEnabled val="1"/>
        </dgm:presLayoutVars>
      </dgm:prSet>
      <dgm:spPr/>
    </dgm:pt>
    <dgm:pt modelId="{38E4EAB8-377F-42D7-A67F-73C9344D36DF}" type="pres">
      <dgm:prSet presAssocID="{C8F0CD3C-F9DF-4A95-B173-DE41175E41B6}" presName="sibTrans" presStyleLbl="sibTrans2D1" presStyleIdx="2" presStyleCnt="4"/>
      <dgm:spPr/>
    </dgm:pt>
    <dgm:pt modelId="{6D307D50-C538-4F26-A82B-1F62C5A2F06F}" type="pres">
      <dgm:prSet presAssocID="{C8F0CD3C-F9DF-4A95-B173-DE41175E41B6}" presName="connectorText" presStyleLbl="sibTrans2D1" presStyleIdx="2" presStyleCnt="4"/>
      <dgm:spPr/>
    </dgm:pt>
    <dgm:pt modelId="{A6C74EDB-18B9-46A8-A6BF-722989A58D5F}" type="pres">
      <dgm:prSet presAssocID="{F50CCAD6-B9DA-4028-B2A9-FAAE4CD01046}" presName="node" presStyleLbl="node1" presStyleIdx="3" presStyleCnt="5">
        <dgm:presLayoutVars>
          <dgm:bulletEnabled val="1"/>
        </dgm:presLayoutVars>
      </dgm:prSet>
      <dgm:spPr/>
    </dgm:pt>
    <dgm:pt modelId="{A5CB5719-BD56-4995-AD17-C92D7033805A}" type="pres">
      <dgm:prSet presAssocID="{762342D7-2079-4AF9-81E9-B8D2D0799926}" presName="sibTrans" presStyleLbl="sibTrans2D1" presStyleIdx="3" presStyleCnt="4"/>
      <dgm:spPr/>
    </dgm:pt>
    <dgm:pt modelId="{F566AAD1-B767-4D73-AFEE-6A1AF317CEBD}" type="pres">
      <dgm:prSet presAssocID="{762342D7-2079-4AF9-81E9-B8D2D0799926}" presName="connectorText" presStyleLbl="sibTrans2D1" presStyleIdx="3" presStyleCnt="4"/>
      <dgm:spPr/>
    </dgm:pt>
    <dgm:pt modelId="{EE5AFCD5-4E2E-432E-ACFC-B3F90D990217}" type="pres">
      <dgm:prSet presAssocID="{B7B05028-7511-49FF-BF2D-431D61003F0F}" presName="node" presStyleLbl="node1" presStyleIdx="4" presStyleCnt="5">
        <dgm:presLayoutVars>
          <dgm:bulletEnabled val="1"/>
        </dgm:presLayoutVars>
      </dgm:prSet>
      <dgm:spPr/>
    </dgm:pt>
  </dgm:ptLst>
  <dgm:cxnLst>
    <dgm:cxn modelId="{92D7B20D-007C-4C56-B11A-C25C7ED6B94A}" srcId="{6E8BC3AA-0850-42FF-8983-D7434E1B139B}" destId="{B7B05028-7511-49FF-BF2D-431D61003F0F}" srcOrd="4" destOrd="0" parTransId="{51E0D336-D95A-4B4C-8792-2B64A209C959}" sibTransId="{39EDA10E-6BBF-4C1B-A6C5-0A2D3E3EECBA}"/>
    <dgm:cxn modelId="{4767670F-D5F4-490D-BB9A-EB3CF1D5FDF9}" type="presOf" srcId="{6E8BC3AA-0850-42FF-8983-D7434E1B139B}" destId="{0D4A2EC2-A7B8-4FB2-92C3-3B402CFAB424}" srcOrd="0" destOrd="0" presId="urn:microsoft.com/office/officeart/2005/8/layout/process2"/>
    <dgm:cxn modelId="{58CA0523-EA29-4716-815C-FA160761445A}" type="presOf" srcId="{6811767D-0DF6-45EC-899A-F8B6C54FEDB1}" destId="{81238C0F-1E99-4E63-9701-8023D4B6F544}" srcOrd="1" destOrd="0" presId="urn:microsoft.com/office/officeart/2005/8/layout/process2"/>
    <dgm:cxn modelId="{B62FE243-7976-42F6-9FCC-19C69C23B93E}" srcId="{6E8BC3AA-0850-42FF-8983-D7434E1B139B}" destId="{F50CCAD6-B9DA-4028-B2A9-FAAE4CD01046}" srcOrd="3" destOrd="0" parTransId="{4E7614B7-8BA9-4E1F-96BA-2B3E6ABBD677}" sibTransId="{762342D7-2079-4AF9-81E9-B8D2D0799926}"/>
    <dgm:cxn modelId="{7B6F034C-B034-4E90-967B-A452671F0D78}" type="presOf" srcId="{B7B05028-7511-49FF-BF2D-431D61003F0F}" destId="{EE5AFCD5-4E2E-432E-ACFC-B3F90D990217}" srcOrd="0" destOrd="0" presId="urn:microsoft.com/office/officeart/2005/8/layout/process2"/>
    <dgm:cxn modelId="{E8968A4E-AC2B-4314-A068-1698D19C6B35}" type="presOf" srcId="{3915391D-8658-4C2C-B77B-1903FA46F0E2}" destId="{70380DF9-AA89-4445-91B2-15D347ED289A}" srcOrd="0" destOrd="0" presId="urn:microsoft.com/office/officeart/2005/8/layout/process2"/>
    <dgm:cxn modelId="{4145C58C-B4C8-421B-83FE-4C94066579B1}" type="presOf" srcId="{762342D7-2079-4AF9-81E9-B8D2D0799926}" destId="{A5CB5719-BD56-4995-AD17-C92D7033805A}" srcOrd="0" destOrd="0" presId="urn:microsoft.com/office/officeart/2005/8/layout/process2"/>
    <dgm:cxn modelId="{D3F57DA0-C53E-4D84-8A7C-C6A868547527}" type="presOf" srcId="{6811767D-0DF6-45EC-899A-F8B6C54FEDB1}" destId="{D1F268AE-B30F-41D5-A58D-3F8E975B4D3D}" srcOrd="0" destOrd="0" presId="urn:microsoft.com/office/officeart/2005/8/layout/process2"/>
    <dgm:cxn modelId="{62D29EA1-92A6-413A-8EED-09E4C113DD79}" type="presOf" srcId="{779284D3-D60E-4C19-82CA-CDF9C459C4E1}" destId="{C8ABB3F2-CCED-43CD-8A04-AE7A456AFE15}" srcOrd="0" destOrd="0" presId="urn:microsoft.com/office/officeart/2005/8/layout/process2"/>
    <dgm:cxn modelId="{3A57BDAA-F837-4EEA-AFED-53EA508D1C0B}" type="presOf" srcId="{6B6F4FF1-A95D-4370-A5C5-6870D0E533EA}" destId="{618A5786-BDFF-4172-ACAF-1B7B862F9B8F}" srcOrd="1" destOrd="0" presId="urn:microsoft.com/office/officeart/2005/8/layout/process2"/>
    <dgm:cxn modelId="{0AA46ABE-F863-474F-B6D2-3414C7957B20}" type="presOf" srcId="{F50CCAD6-B9DA-4028-B2A9-FAAE4CD01046}" destId="{A6C74EDB-18B9-46A8-A6BF-722989A58D5F}" srcOrd="0" destOrd="0" presId="urn:microsoft.com/office/officeart/2005/8/layout/process2"/>
    <dgm:cxn modelId="{A7C1AAC2-4CDC-4E19-A4B3-F753042DF819}" srcId="{6E8BC3AA-0850-42FF-8983-D7434E1B139B}" destId="{779284D3-D60E-4C19-82CA-CDF9C459C4E1}" srcOrd="0" destOrd="0" parTransId="{54F36D0E-7A9C-464F-96B2-1558CB2B730F}" sibTransId="{6B6F4FF1-A95D-4370-A5C5-6870D0E533EA}"/>
    <dgm:cxn modelId="{B1F0A7CF-5262-4506-9B48-1D57E972F277}" type="presOf" srcId="{C8F0CD3C-F9DF-4A95-B173-DE41175E41B6}" destId="{38E4EAB8-377F-42D7-A67F-73C9344D36DF}" srcOrd="0" destOrd="0" presId="urn:microsoft.com/office/officeart/2005/8/layout/process2"/>
    <dgm:cxn modelId="{283FE3D0-9671-47CF-B510-3327071CBCB4}" srcId="{6E8BC3AA-0850-42FF-8983-D7434E1B139B}" destId="{3915391D-8658-4C2C-B77B-1903FA46F0E2}" srcOrd="2" destOrd="0" parTransId="{3D8E89F7-F4B4-4CB9-8DFD-744958EC59CE}" sibTransId="{C8F0CD3C-F9DF-4A95-B173-DE41175E41B6}"/>
    <dgm:cxn modelId="{48DB34D8-BB29-4F19-AC91-920635BCE025}" srcId="{6E8BC3AA-0850-42FF-8983-D7434E1B139B}" destId="{60577E30-872B-4EAD-AA4B-61BE96B248C1}" srcOrd="1" destOrd="0" parTransId="{AB1AC27C-4F2A-4AF5-9E9D-08645B452554}" sibTransId="{6811767D-0DF6-45EC-899A-F8B6C54FEDB1}"/>
    <dgm:cxn modelId="{41E182E5-EA85-4672-93FB-444420995DEE}" type="presOf" srcId="{C8F0CD3C-F9DF-4A95-B173-DE41175E41B6}" destId="{6D307D50-C538-4F26-A82B-1F62C5A2F06F}" srcOrd="1" destOrd="0" presId="urn:microsoft.com/office/officeart/2005/8/layout/process2"/>
    <dgm:cxn modelId="{EEC1DAE7-730B-4B0B-8384-EFA15E593808}" type="presOf" srcId="{60577E30-872B-4EAD-AA4B-61BE96B248C1}" destId="{9ECD409D-421A-4D48-B2EF-DA9448D98089}" srcOrd="0" destOrd="0" presId="urn:microsoft.com/office/officeart/2005/8/layout/process2"/>
    <dgm:cxn modelId="{0C49DCF7-79E3-4820-AE59-DD73A47913E5}" type="presOf" srcId="{6B6F4FF1-A95D-4370-A5C5-6870D0E533EA}" destId="{D80C955B-03BE-4CBE-8B01-254322191E7B}" srcOrd="0" destOrd="0" presId="urn:microsoft.com/office/officeart/2005/8/layout/process2"/>
    <dgm:cxn modelId="{40240DFC-DBC8-41B6-921B-90E7CE49300F}" type="presOf" srcId="{762342D7-2079-4AF9-81E9-B8D2D0799926}" destId="{F566AAD1-B767-4D73-AFEE-6A1AF317CEBD}" srcOrd="1" destOrd="0" presId="urn:microsoft.com/office/officeart/2005/8/layout/process2"/>
    <dgm:cxn modelId="{867AD0DB-5A11-41BF-B5DD-17BBA4E302B3}" type="presParOf" srcId="{0D4A2EC2-A7B8-4FB2-92C3-3B402CFAB424}" destId="{C8ABB3F2-CCED-43CD-8A04-AE7A456AFE15}" srcOrd="0" destOrd="0" presId="urn:microsoft.com/office/officeart/2005/8/layout/process2"/>
    <dgm:cxn modelId="{582DC193-4BD6-4C4B-AEA0-376A9302574F}" type="presParOf" srcId="{0D4A2EC2-A7B8-4FB2-92C3-3B402CFAB424}" destId="{D80C955B-03BE-4CBE-8B01-254322191E7B}" srcOrd="1" destOrd="0" presId="urn:microsoft.com/office/officeart/2005/8/layout/process2"/>
    <dgm:cxn modelId="{5129D4FF-CE4A-4138-8717-152D0FB2C151}" type="presParOf" srcId="{D80C955B-03BE-4CBE-8B01-254322191E7B}" destId="{618A5786-BDFF-4172-ACAF-1B7B862F9B8F}" srcOrd="0" destOrd="0" presId="urn:microsoft.com/office/officeart/2005/8/layout/process2"/>
    <dgm:cxn modelId="{50E17FA1-92C5-45EB-8627-657EFF242B4A}" type="presParOf" srcId="{0D4A2EC2-A7B8-4FB2-92C3-3B402CFAB424}" destId="{9ECD409D-421A-4D48-B2EF-DA9448D98089}" srcOrd="2" destOrd="0" presId="urn:microsoft.com/office/officeart/2005/8/layout/process2"/>
    <dgm:cxn modelId="{DBD78B8D-2786-4E6E-B178-5153272E5742}" type="presParOf" srcId="{0D4A2EC2-A7B8-4FB2-92C3-3B402CFAB424}" destId="{D1F268AE-B30F-41D5-A58D-3F8E975B4D3D}" srcOrd="3" destOrd="0" presId="urn:microsoft.com/office/officeart/2005/8/layout/process2"/>
    <dgm:cxn modelId="{C3C99598-B2C8-4BD6-839D-31284ABAB6BA}" type="presParOf" srcId="{D1F268AE-B30F-41D5-A58D-3F8E975B4D3D}" destId="{81238C0F-1E99-4E63-9701-8023D4B6F544}" srcOrd="0" destOrd="0" presId="urn:microsoft.com/office/officeart/2005/8/layout/process2"/>
    <dgm:cxn modelId="{202A585A-308F-47F7-A999-242465A8D5DE}" type="presParOf" srcId="{0D4A2EC2-A7B8-4FB2-92C3-3B402CFAB424}" destId="{70380DF9-AA89-4445-91B2-15D347ED289A}" srcOrd="4" destOrd="0" presId="urn:microsoft.com/office/officeart/2005/8/layout/process2"/>
    <dgm:cxn modelId="{DDE59439-EF41-40D9-9AA2-E6B4626A6483}" type="presParOf" srcId="{0D4A2EC2-A7B8-4FB2-92C3-3B402CFAB424}" destId="{38E4EAB8-377F-42D7-A67F-73C9344D36DF}" srcOrd="5" destOrd="0" presId="urn:microsoft.com/office/officeart/2005/8/layout/process2"/>
    <dgm:cxn modelId="{D1EEA43E-AACB-4959-A019-8BA7BD30C5F2}" type="presParOf" srcId="{38E4EAB8-377F-42D7-A67F-73C9344D36DF}" destId="{6D307D50-C538-4F26-A82B-1F62C5A2F06F}" srcOrd="0" destOrd="0" presId="urn:microsoft.com/office/officeart/2005/8/layout/process2"/>
    <dgm:cxn modelId="{0EA13B66-5250-401A-87F6-89BEFFFD435F}" type="presParOf" srcId="{0D4A2EC2-A7B8-4FB2-92C3-3B402CFAB424}" destId="{A6C74EDB-18B9-46A8-A6BF-722989A58D5F}" srcOrd="6" destOrd="0" presId="urn:microsoft.com/office/officeart/2005/8/layout/process2"/>
    <dgm:cxn modelId="{3A2BAD19-7907-435C-9AAC-DBB0D682D2DA}" type="presParOf" srcId="{0D4A2EC2-A7B8-4FB2-92C3-3B402CFAB424}" destId="{A5CB5719-BD56-4995-AD17-C92D7033805A}" srcOrd="7" destOrd="0" presId="urn:microsoft.com/office/officeart/2005/8/layout/process2"/>
    <dgm:cxn modelId="{8323E149-E9FE-40DB-BB06-6F2083A238C4}" type="presParOf" srcId="{A5CB5719-BD56-4995-AD17-C92D7033805A}" destId="{F566AAD1-B767-4D73-AFEE-6A1AF317CEBD}" srcOrd="0" destOrd="0" presId="urn:microsoft.com/office/officeart/2005/8/layout/process2"/>
    <dgm:cxn modelId="{65F1C1C9-2998-4D2E-ACC4-94FFB0E3B9A1}" type="presParOf" srcId="{0D4A2EC2-A7B8-4FB2-92C3-3B402CFAB424}" destId="{EE5AFCD5-4E2E-432E-ACFC-B3F90D990217}" srcOrd="8" destOrd="0" presId="urn:microsoft.com/office/officeart/2005/8/layout/process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8BC3AA-0850-42FF-8983-D7434E1B139B}" type="doc">
      <dgm:prSet loTypeId="urn:microsoft.com/office/officeart/2005/8/layout/process2" loCatId="process" qsTypeId="urn:microsoft.com/office/officeart/2005/8/quickstyle/simple1" qsCatId="simple" csTypeId="urn:microsoft.com/office/officeart/2005/8/colors/colorful2" csCatId="colorful" phldr="1"/>
      <dgm:spPr/>
    </dgm:pt>
    <dgm:pt modelId="{3915391D-8658-4C2C-B77B-1903FA46F0E2}">
      <dgm:prSet phldrT="[Text]"/>
      <dgm:spPr>
        <a:solidFill>
          <a:srgbClr val="92D050"/>
        </a:solidFill>
        <a:ln>
          <a:solidFill>
            <a:srgbClr val="92D050"/>
          </a:solidFill>
        </a:ln>
      </dgm:spPr>
      <dgm:t>
        <a:bodyPr/>
        <a:lstStyle/>
        <a:p>
          <a:r>
            <a:rPr lang="en-US" dirty="0">
              <a:solidFill>
                <a:srgbClr val="000000"/>
              </a:solidFill>
            </a:rPr>
            <a:t>Limited Production Messages</a:t>
          </a:r>
        </a:p>
      </dgm:t>
    </dgm:pt>
    <dgm:pt modelId="{3D8E89F7-F4B4-4CB9-8DFD-744958EC59CE}" type="parTrans" cxnId="{283FE3D0-9671-47CF-B510-3327071CBCB4}">
      <dgm:prSet/>
      <dgm:spPr/>
      <dgm:t>
        <a:bodyPr/>
        <a:lstStyle/>
        <a:p>
          <a:endParaRPr lang="en-US"/>
        </a:p>
      </dgm:t>
    </dgm:pt>
    <dgm:pt modelId="{C8F0CD3C-F9DF-4A95-B173-DE41175E41B6}" type="sibTrans" cxnId="{283FE3D0-9671-47CF-B510-3327071CBCB4}">
      <dgm:prSet/>
      <dgm:spPr>
        <a:solidFill>
          <a:srgbClr val="92D050"/>
        </a:solidFill>
      </dgm:spPr>
      <dgm:t>
        <a:bodyPr/>
        <a:lstStyle/>
        <a:p>
          <a:endParaRPr lang="en-US" dirty="0"/>
        </a:p>
      </dgm:t>
    </dgm:pt>
    <dgm:pt modelId="{F50CCAD6-B9DA-4028-B2A9-FAAE4CD01046}">
      <dgm:prSet phldrT="[Text]"/>
      <dgm:spPr>
        <a:solidFill>
          <a:srgbClr val="00B050"/>
        </a:solidFill>
        <a:ln>
          <a:solidFill>
            <a:srgbClr val="00B050"/>
          </a:solidFill>
        </a:ln>
        <a:effectLst>
          <a:glow rad="101600">
            <a:srgbClr val="00B050">
              <a:alpha val="60000"/>
            </a:srgbClr>
          </a:glow>
        </a:effectLst>
      </dgm:spPr>
      <dgm:t>
        <a:bodyPr/>
        <a:lstStyle/>
        <a:p>
          <a:r>
            <a:rPr lang="en-US" dirty="0">
              <a:solidFill>
                <a:srgbClr val="000000"/>
              </a:solidFill>
            </a:rPr>
            <a:t>Year-to-Date</a:t>
          </a:r>
        </a:p>
      </dgm:t>
    </dgm:pt>
    <dgm:pt modelId="{4E7614B7-8BA9-4E1F-96BA-2B3E6ABBD677}" type="parTrans" cxnId="{B62FE243-7976-42F6-9FCC-19C69C23B93E}">
      <dgm:prSet/>
      <dgm:spPr/>
      <dgm:t>
        <a:bodyPr/>
        <a:lstStyle/>
        <a:p>
          <a:endParaRPr lang="en-US"/>
        </a:p>
      </dgm:t>
    </dgm:pt>
    <dgm:pt modelId="{762342D7-2079-4AF9-81E9-B8D2D0799926}" type="sibTrans" cxnId="{B62FE243-7976-42F6-9FCC-19C69C23B93E}">
      <dgm:prSet/>
      <dgm:spPr>
        <a:solidFill>
          <a:srgbClr val="00B050"/>
        </a:solidFill>
      </dgm:spPr>
      <dgm:t>
        <a:bodyPr/>
        <a:lstStyle/>
        <a:p>
          <a:endParaRPr lang="en-US"/>
        </a:p>
      </dgm:t>
    </dgm:pt>
    <dgm:pt modelId="{779284D3-D60E-4C19-82CA-CDF9C459C4E1}">
      <dgm:prSet phldrT="[Text]"/>
      <dgm:spPr>
        <a:solidFill>
          <a:srgbClr val="FF9966"/>
        </a:solidFill>
        <a:ln>
          <a:solidFill>
            <a:srgbClr val="FF9966"/>
          </a:solidFill>
        </a:ln>
      </dgm:spPr>
      <dgm:t>
        <a:bodyPr/>
        <a:lstStyle/>
        <a:p>
          <a:r>
            <a:rPr lang="en-US" dirty="0">
              <a:solidFill>
                <a:srgbClr val="000000"/>
              </a:solidFill>
            </a:rPr>
            <a:t>Pre-Onboarding</a:t>
          </a:r>
        </a:p>
      </dgm:t>
    </dgm:pt>
    <dgm:pt modelId="{54F36D0E-7A9C-464F-96B2-1558CB2B730F}" type="parTrans" cxnId="{A7C1AAC2-4CDC-4E19-A4B3-F753042DF819}">
      <dgm:prSet/>
      <dgm:spPr/>
      <dgm:t>
        <a:bodyPr/>
        <a:lstStyle/>
        <a:p>
          <a:endParaRPr lang="en-US"/>
        </a:p>
      </dgm:t>
    </dgm:pt>
    <dgm:pt modelId="{6B6F4FF1-A95D-4370-A5C5-6870D0E533EA}" type="sibTrans" cxnId="{A7C1AAC2-4CDC-4E19-A4B3-F753042DF819}">
      <dgm:prSet/>
      <dgm:spPr>
        <a:solidFill>
          <a:srgbClr val="FF9966"/>
        </a:solidFill>
      </dgm:spPr>
      <dgm:t>
        <a:bodyPr/>
        <a:lstStyle/>
        <a:p>
          <a:endParaRPr lang="en-US"/>
        </a:p>
      </dgm:t>
    </dgm:pt>
    <dgm:pt modelId="{60577E30-872B-4EAD-AA4B-61BE96B248C1}">
      <dgm:prSet phldrT="[Text]"/>
      <dgm:spPr>
        <a:solidFill>
          <a:srgbClr val="FFCC00"/>
        </a:solidFill>
        <a:ln>
          <a:solidFill>
            <a:srgbClr val="FFCC00"/>
          </a:solidFill>
        </a:ln>
      </dgm:spPr>
      <dgm:t>
        <a:bodyPr/>
        <a:lstStyle/>
        <a:p>
          <a:r>
            <a:rPr lang="en-US" dirty="0">
              <a:solidFill>
                <a:srgbClr val="000000"/>
              </a:solidFill>
            </a:rPr>
            <a:t>Test Messages</a:t>
          </a:r>
        </a:p>
      </dgm:t>
    </dgm:pt>
    <dgm:pt modelId="{AB1AC27C-4F2A-4AF5-9E9D-08645B452554}" type="parTrans" cxnId="{48DB34D8-BB29-4F19-AC91-920635BCE025}">
      <dgm:prSet/>
      <dgm:spPr/>
      <dgm:t>
        <a:bodyPr/>
        <a:lstStyle/>
        <a:p>
          <a:endParaRPr lang="en-US"/>
        </a:p>
      </dgm:t>
    </dgm:pt>
    <dgm:pt modelId="{6811767D-0DF6-45EC-899A-F8B6C54FEDB1}" type="sibTrans" cxnId="{48DB34D8-BB29-4F19-AC91-920635BCE025}">
      <dgm:prSet/>
      <dgm:spPr>
        <a:solidFill>
          <a:srgbClr val="FFCC00"/>
        </a:solidFill>
      </dgm:spPr>
      <dgm:t>
        <a:bodyPr/>
        <a:lstStyle/>
        <a:p>
          <a:endParaRPr lang="en-US"/>
        </a:p>
      </dgm:t>
    </dgm:pt>
    <dgm:pt modelId="{B7B05028-7511-49FF-BF2D-431D61003F0F}">
      <dgm:prSet phldrT="[Text]"/>
      <dgm:spPr>
        <a:solidFill>
          <a:srgbClr val="33CCFF"/>
        </a:solidFill>
        <a:ln>
          <a:solidFill>
            <a:srgbClr val="33CCFF"/>
          </a:solidFill>
        </a:ln>
      </dgm:spPr>
      <dgm:t>
        <a:bodyPr/>
        <a:lstStyle/>
        <a:p>
          <a:r>
            <a:rPr lang="en-US" dirty="0">
              <a:solidFill>
                <a:srgbClr val="000000"/>
              </a:solidFill>
            </a:rPr>
            <a:t>Routine Notification</a:t>
          </a:r>
        </a:p>
      </dgm:t>
    </dgm:pt>
    <dgm:pt modelId="{51E0D336-D95A-4B4C-8792-2B64A209C959}" type="parTrans" cxnId="{92D7B20D-007C-4C56-B11A-C25C7ED6B94A}">
      <dgm:prSet/>
      <dgm:spPr/>
      <dgm:t>
        <a:bodyPr/>
        <a:lstStyle/>
        <a:p>
          <a:endParaRPr lang="en-US"/>
        </a:p>
      </dgm:t>
    </dgm:pt>
    <dgm:pt modelId="{39EDA10E-6BBF-4C1B-A6C5-0A2D3E3EECBA}" type="sibTrans" cxnId="{92D7B20D-007C-4C56-B11A-C25C7ED6B94A}">
      <dgm:prSet/>
      <dgm:spPr/>
      <dgm:t>
        <a:bodyPr/>
        <a:lstStyle/>
        <a:p>
          <a:endParaRPr lang="en-US"/>
        </a:p>
      </dgm:t>
    </dgm:pt>
    <dgm:pt modelId="{0D4A2EC2-A7B8-4FB2-92C3-3B402CFAB424}" type="pres">
      <dgm:prSet presAssocID="{6E8BC3AA-0850-42FF-8983-D7434E1B139B}" presName="linearFlow" presStyleCnt="0">
        <dgm:presLayoutVars>
          <dgm:resizeHandles val="exact"/>
        </dgm:presLayoutVars>
      </dgm:prSet>
      <dgm:spPr/>
    </dgm:pt>
    <dgm:pt modelId="{C8ABB3F2-CCED-43CD-8A04-AE7A456AFE15}" type="pres">
      <dgm:prSet presAssocID="{779284D3-D60E-4C19-82CA-CDF9C459C4E1}" presName="node" presStyleLbl="node1" presStyleIdx="0" presStyleCnt="5">
        <dgm:presLayoutVars>
          <dgm:bulletEnabled val="1"/>
        </dgm:presLayoutVars>
      </dgm:prSet>
      <dgm:spPr/>
    </dgm:pt>
    <dgm:pt modelId="{D80C955B-03BE-4CBE-8B01-254322191E7B}" type="pres">
      <dgm:prSet presAssocID="{6B6F4FF1-A95D-4370-A5C5-6870D0E533EA}" presName="sibTrans" presStyleLbl="sibTrans2D1" presStyleIdx="0" presStyleCnt="4"/>
      <dgm:spPr/>
    </dgm:pt>
    <dgm:pt modelId="{618A5786-BDFF-4172-ACAF-1B7B862F9B8F}" type="pres">
      <dgm:prSet presAssocID="{6B6F4FF1-A95D-4370-A5C5-6870D0E533EA}" presName="connectorText" presStyleLbl="sibTrans2D1" presStyleIdx="0" presStyleCnt="4"/>
      <dgm:spPr/>
    </dgm:pt>
    <dgm:pt modelId="{9ECD409D-421A-4D48-B2EF-DA9448D98089}" type="pres">
      <dgm:prSet presAssocID="{60577E30-872B-4EAD-AA4B-61BE96B248C1}" presName="node" presStyleLbl="node1" presStyleIdx="1" presStyleCnt="5">
        <dgm:presLayoutVars>
          <dgm:bulletEnabled val="1"/>
        </dgm:presLayoutVars>
      </dgm:prSet>
      <dgm:spPr/>
    </dgm:pt>
    <dgm:pt modelId="{D1F268AE-B30F-41D5-A58D-3F8E975B4D3D}" type="pres">
      <dgm:prSet presAssocID="{6811767D-0DF6-45EC-899A-F8B6C54FEDB1}" presName="sibTrans" presStyleLbl="sibTrans2D1" presStyleIdx="1" presStyleCnt="4"/>
      <dgm:spPr/>
    </dgm:pt>
    <dgm:pt modelId="{81238C0F-1E99-4E63-9701-8023D4B6F544}" type="pres">
      <dgm:prSet presAssocID="{6811767D-0DF6-45EC-899A-F8B6C54FEDB1}" presName="connectorText" presStyleLbl="sibTrans2D1" presStyleIdx="1" presStyleCnt="4"/>
      <dgm:spPr/>
    </dgm:pt>
    <dgm:pt modelId="{70380DF9-AA89-4445-91B2-15D347ED289A}" type="pres">
      <dgm:prSet presAssocID="{3915391D-8658-4C2C-B77B-1903FA46F0E2}" presName="node" presStyleLbl="node1" presStyleIdx="2" presStyleCnt="5">
        <dgm:presLayoutVars>
          <dgm:bulletEnabled val="1"/>
        </dgm:presLayoutVars>
      </dgm:prSet>
      <dgm:spPr/>
    </dgm:pt>
    <dgm:pt modelId="{38E4EAB8-377F-42D7-A67F-73C9344D36DF}" type="pres">
      <dgm:prSet presAssocID="{C8F0CD3C-F9DF-4A95-B173-DE41175E41B6}" presName="sibTrans" presStyleLbl="sibTrans2D1" presStyleIdx="2" presStyleCnt="4"/>
      <dgm:spPr/>
    </dgm:pt>
    <dgm:pt modelId="{6D307D50-C538-4F26-A82B-1F62C5A2F06F}" type="pres">
      <dgm:prSet presAssocID="{C8F0CD3C-F9DF-4A95-B173-DE41175E41B6}" presName="connectorText" presStyleLbl="sibTrans2D1" presStyleIdx="2" presStyleCnt="4"/>
      <dgm:spPr/>
    </dgm:pt>
    <dgm:pt modelId="{A6C74EDB-18B9-46A8-A6BF-722989A58D5F}" type="pres">
      <dgm:prSet presAssocID="{F50CCAD6-B9DA-4028-B2A9-FAAE4CD01046}" presName="node" presStyleLbl="node1" presStyleIdx="3" presStyleCnt="5">
        <dgm:presLayoutVars>
          <dgm:bulletEnabled val="1"/>
        </dgm:presLayoutVars>
      </dgm:prSet>
      <dgm:spPr/>
    </dgm:pt>
    <dgm:pt modelId="{A5CB5719-BD56-4995-AD17-C92D7033805A}" type="pres">
      <dgm:prSet presAssocID="{762342D7-2079-4AF9-81E9-B8D2D0799926}" presName="sibTrans" presStyleLbl="sibTrans2D1" presStyleIdx="3" presStyleCnt="4"/>
      <dgm:spPr/>
    </dgm:pt>
    <dgm:pt modelId="{F566AAD1-B767-4D73-AFEE-6A1AF317CEBD}" type="pres">
      <dgm:prSet presAssocID="{762342D7-2079-4AF9-81E9-B8D2D0799926}" presName="connectorText" presStyleLbl="sibTrans2D1" presStyleIdx="3" presStyleCnt="4"/>
      <dgm:spPr/>
    </dgm:pt>
    <dgm:pt modelId="{EE5AFCD5-4E2E-432E-ACFC-B3F90D990217}" type="pres">
      <dgm:prSet presAssocID="{B7B05028-7511-49FF-BF2D-431D61003F0F}" presName="node" presStyleLbl="node1" presStyleIdx="4" presStyleCnt="5">
        <dgm:presLayoutVars>
          <dgm:bulletEnabled val="1"/>
        </dgm:presLayoutVars>
      </dgm:prSet>
      <dgm:spPr/>
    </dgm:pt>
  </dgm:ptLst>
  <dgm:cxnLst>
    <dgm:cxn modelId="{92D7B20D-007C-4C56-B11A-C25C7ED6B94A}" srcId="{6E8BC3AA-0850-42FF-8983-D7434E1B139B}" destId="{B7B05028-7511-49FF-BF2D-431D61003F0F}" srcOrd="4" destOrd="0" parTransId="{51E0D336-D95A-4B4C-8792-2B64A209C959}" sibTransId="{39EDA10E-6BBF-4C1B-A6C5-0A2D3E3EECBA}"/>
    <dgm:cxn modelId="{4767670F-D5F4-490D-BB9A-EB3CF1D5FDF9}" type="presOf" srcId="{6E8BC3AA-0850-42FF-8983-D7434E1B139B}" destId="{0D4A2EC2-A7B8-4FB2-92C3-3B402CFAB424}" srcOrd="0" destOrd="0" presId="urn:microsoft.com/office/officeart/2005/8/layout/process2"/>
    <dgm:cxn modelId="{58CA0523-EA29-4716-815C-FA160761445A}" type="presOf" srcId="{6811767D-0DF6-45EC-899A-F8B6C54FEDB1}" destId="{81238C0F-1E99-4E63-9701-8023D4B6F544}" srcOrd="1" destOrd="0" presId="urn:microsoft.com/office/officeart/2005/8/layout/process2"/>
    <dgm:cxn modelId="{B62FE243-7976-42F6-9FCC-19C69C23B93E}" srcId="{6E8BC3AA-0850-42FF-8983-D7434E1B139B}" destId="{F50CCAD6-B9DA-4028-B2A9-FAAE4CD01046}" srcOrd="3" destOrd="0" parTransId="{4E7614B7-8BA9-4E1F-96BA-2B3E6ABBD677}" sibTransId="{762342D7-2079-4AF9-81E9-B8D2D0799926}"/>
    <dgm:cxn modelId="{7B6F034C-B034-4E90-967B-A452671F0D78}" type="presOf" srcId="{B7B05028-7511-49FF-BF2D-431D61003F0F}" destId="{EE5AFCD5-4E2E-432E-ACFC-B3F90D990217}" srcOrd="0" destOrd="0" presId="urn:microsoft.com/office/officeart/2005/8/layout/process2"/>
    <dgm:cxn modelId="{E8968A4E-AC2B-4314-A068-1698D19C6B35}" type="presOf" srcId="{3915391D-8658-4C2C-B77B-1903FA46F0E2}" destId="{70380DF9-AA89-4445-91B2-15D347ED289A}" srcOrd="0" destOrd="0" presId="urn:microsoft.com/office/officeart/2005/8/layout/process2"/>
    <dgm:cxn modelId="{4145C58C-B4C8-421B-83FE-4C94066579B1}" type="presOf" srcId="{762342D7-2079-4AF9-81E9-B8D2D0799926}" destId="{A5CB5719-BD56-4995-AD17-C92D7033805A}" srcOrd="0" destOrd="0" presId="urn:microsoft.com/office/officeart/2005/8/layout/process2"/>
    <dgm:cxn modelId="{D3F57DA0-C53E-4D84-8A7C-C6A868547527}" type="presOf" srcId="{6811767D-0DF6-45EC-899A-F8B6C54FEDB1}" destId="{D1F268AE-B30F-41D5-A58D-3F8E975B4D3D}" srcOrd="0" destOrd="0" presId="urn:microsoft.com/office/officeart/2005/8/layout/process2"/>
    <dgm:cxn modelId="{62D29EA1-92A6-413A-8EED-09E4C113DD79}" type="presOf" srcId="{779284D3-D60E-4C19-82CA-CDF9C459C4E1}" destId="{C8ABB3F2-CCED-43CD-8A04-AE7A456AFE15}" srcOrd="0" destOrd="0" presId="urn:microsoft.com/office/officeart/2005/8/layout/process2"/>
    <dgm:cxn modelId="{3A57BDAA-F837-4EEA-AFED-53EA508D1C0B}" type="presOf" srcId="{6B6F4FF1-A95D-4370-A5C5-6870D0E533EA}" destId="{618A5786-BDFF-4172-ACAF-1B7B862F9B8F}" srcOrd="1" destOrd="0" presId="urn:microsoft.com/office/officeart/2005/8/layout/process2"/>
    <dgm:cxn modelId="{0AA46ABE-F863-474F-B6D2-3414C7957B20}" type="presOf" srcId="{F50CCAD6-B9DA-4028-B2A9-FAAE4CD01046}" destId="{A6C74EDB-18B9-46A8-A6BF-722989A58D5F}" srcOrd="0" destOrd="0" presId="urn:microsoft.com/office/officeart/2005/8/layout/process2"/>
    <dgm:cxn modelId="{A7C1AAC2-4CDC-4E19-A4B3-F753042DF819}" srcId="{6E8BC3AA-0850-42FF-8983-D7434E1B139B}" destId="{779284D3-D60E-4C19-82CA-CDF9C459C4E1}" srcOrd="0" destOrd="0" parTransId="{54F36D0E-7A9C-464F-96B2-1558CB2B730F}" sibTransId="{6B6F4FF1-A95D-4370-A5C5-6870D0E533EA}"/>
    <dgm:cxn modelId="{B1F0A7CF-5262-4506-9B48-1D57E972F277}" type="presOf" srcId="{C8F0CD3C-F9DF-4A95-B173-DE41175E41B6}" destId="{38E4EAB8-377F-42D7-A67F-73C9344D36DF}" srcOrd="0" destOrd="0" presId="urn:microsoft.com/office/officeart/2005/8/layout/process2"/>
    <dgm:cxn modelId="{283FE3D0-9671-47CF-B510-3327071CBCB4}" srcId="{6E8BC3AA-0850-42FF-8983-D7434E1B139B}" destId="{3915391D-8658-4C2C-B77B-1903FA46F0E2}" srcOrd="2" destOrd="0" parTransId="{3D8E89F7-F4B4-4CB9-8DFD-744958EC59CE}" sibTransId="{C8F0CD3C-F9DF-4A95-B173-DE41175E41B6}"/>
    <dgm:cxn modelId="{48DB34D8-BB29-4F19-AC91-920635BCE025}" srcId="{6E8BC3AA-0850-42FF-8983-D7434E1B139B}" destId="{60577E30-872B-4EAD-AA4B-61BE96B248C1}" srcOrd="1" destOrd="0" parTransId="{AB1AC27C-4F2A-4AF5-9E9D-08645B452554}" sibTransId="{6811767D-0DF6-45EC-899A-F8B6C54FEDB1}"/>
    <dgm:cxn modelId="{41E182E5-EA85-4672-93FB-444420995DEE}" type="presOf" srcId="{C8F0CD3C-F9DF-4A95-B173-DE41175E41B6}" destId="{6D307D50-C538-4F26-A82B-1F62C5A2F06F}" srcOrd="1" destOrd="0" presId="urn:microsoft.com/office/officeart/2005/8/layout/process2"/>
    <dgm:cxn modelId="{EEC1DAE7-730B-4B0B-8384-EFA15E593808}" type="presOf" srcId="{60577E30-872B-4EAD-AA4B-61BE96B248C1}" destId="{9ECD409D-421A-4D48-B2EF-DA9448D98089}" srcOrd="0" destOrd="0" presId="urn:microsoft.com/office/officeart/2005/8/layout/process2"/>
    <dgm:cxn modelId="{0C49DCF7-79E3-4820-AE59-DD73A47913E5}" type="presOf" srcId="{6B6F4FF1-A95D-4370-A5C5-6870D0E533EA}" destId="{D80C955B-03BE-4CBE-8B01-254322191E7B}" srcOrd="0" destOrd="0" presId="urn:microsoft.com/office/officeart/2005/8/layout/process2"/>
    <dgm:cxn modelId="{40240DFC-DBC8-41B6-921B-90E7CE49300F}" type="presOf" srcId="{762342D7-2079-4AF9-81E9-B8D2D0799926}" destId="{F566AAD1-B767-4D73-AFEE-6A1AF317CEBD}" srcOrd="1" destOrd="0" presId="urn:microsoft.com/office/officeart/2005/8/layout/process2"/>
    <dgm:cxn modelId="{867AD0DB-5A11-41BF-B5DD-17BBA4E302B3}" type="presParOf" srcId="{0D4A2EC2-A7B8-4FB2-92C3-3B402CFAB424}" destId="{C8ABB3F2-CCED-43CD-8A04-AE7A456AFE15}" srcOrd="0" destOrd="0" presId="urn:microsoft.com/office/officeart/2005/8/layout/process2"/>
    <dgm:cxn modelId="{582DC193-4BD6-4C4B-AEA0-376A9302574F}" type="presParOf" srcId="{0D4A2EC2-A7B8-4FB2-92C3-3B402CFAB424}" destId="{D80C955B-03BE-4CBE-8B01-254322191E7B}" srcOrd="1" destOrd="0" presId="urn:microsoft.com/office/officeart/2005/8/layout/process2"/>
    <dgm:cxn modelId="{5129D4FF-CE4A-4138-8717-152D0FB2C151}" type="presParOf" srcId="{D80C955B-03BE-4CBE-8B01-254322191E7B}" destId="{618A5786-BDFF-4172-ACAF-1B7B862F9B8F}" srcOrd="0" destOrd="0" presId="urn:microsoft.com/office/officeart/2005/8/layout/process2"/>
    <dgm:cxn modelId="{50E17FA1-92C5-45EB-8627-657EFF242B4A}" type="presParOf" srcId="{0D4A2EC2-A7B8-4FB2-92C3-3B402CFAB424}" destId="{9ECD409D-421A-4D48-B2EF-DA9448D98089}" srcOrd="2" destOrd="0" presId="urn:microsoft.com/office/officeart/2005/8/layout/process2"/>
    <dgm:cxn modelId="{DBD78B8D-2786-4E6E-B178-5153272E5742}" type="presParOf" srcId="{0D4A2EC2-A7B8-4FB2-92C3-3B402CFAB424}" destId="{D1F268AE-B30F-41D5-A58D-3F8E975B4D3D}" srcOrd="3" destOrd="0" presId="urn:microsoft.com/office/officeart/2005/8/layout/process2"/>
    <dgm:cxn modelId="{C3C99598-B2C8-4BD6-839D-31284ABAB6BA}" type="presParOf" srcId="{D1F268AE-B30F-41D5-A58D-3F8E975B4D3D}" destId="{81238C0F-1E99-4E63-9701-8023D4B6F544}" srcOrd="0" destOrd="0" presId="urn:microsoft.com/office/officeart/2005/8/layout/process2"/>
    <dgm:cxn modelId="{202A585A-308F-47F7-A999-242465A8D5DE}" type="presParOf" srcId="{0D4A2EC2-A7B8-4FB2-92C3-3B402CFAB424}" destId="{70380DF9-AA89-4445-91B2-15D347ED289A}" srcOrd="4" destOrd="0" presId="urn:microsoft.com/office/officeart/2005/8/layout/process2"/>
    <dgm:cxn modelId="{DDE59439-EF41-40D9-9AA2-E6B4626A6483}" type="presParOf" srcId="{0D4A2EC2-A7B8-4FB2-92C3-3B402CFAB424}" destId="{38E4EAB8-377F-42D7-A67F-73C9344D36DF}" srcOrd="5" destOrd="0" presId="urn:microsoft.com/office/officeart/2005/8/layout/process2"/>
    <dgm:cxn modelId="{D1EEA43E-AACB-4959-A019-8BA7BD30C5F2}" type="presParOf" srcId="{38E4EAB8-377F-42D7-A67F-73C9344D36DF}" destId="{6D307D50-C538-4F26-A82B-1F62C5A2F06F}" srcOrd="0" destOrd="0" presId="urn:microsoft.com/office/officeart/2005/8/layout/process2"/>
    <dgm:cxn modelId="{0EA13B66-5250-401A-87F6-89BEFFFD435F}" type="presParOf" srcId="{0D4A2EC2-A7B8-4FB2-92C3-3B402CFAB424}" destId="{A6C74EDB-18B9-46A8-A6BF-722989A58D5F}" srcOrd="6" destOrd="0" presId="urn:microsoft.com/office/officeart/2005/8/layout/process2"/>
    <dgm:cxn modelId="{3A2BAD19-7907-435C-9AAC-DBB0D682D2DA}" type="presParOf" srcId="{0D4A2EC2-A7B8-4FB2-92C3-3B402CFAB424}" destId="{A5CB5719-BD56-4995-AD17-C92D7033805A}" srcOrd="7" destOrd="0" presId="urn:microsoft.com/office/officeart/2005/8/layout/process2"/>
    <dgm:cxn modelId="{8323E149-E9FE-40DB-BB06-6F2083A238C4}" type="presParOf" srcId="{A5CB5719-BD56-4995-AD17-C92D7033805A}" destId="{F566AAD1-B767-4D73-AFEE-6A1AF317CEBD}" srcOrd="0" destOrd="0" presId="urn:microsoft.com/office/officeart/2005/8/layout/process2"/>
    <dgm:cxn modelId="{65F1C1C9-2998-4D2E-ACC4-94FFB0E3B9A1}" type="presParOf" srcId="{0D4A2EC2-A7B8-4FB2-92C3-3B402CFAB424}" destId="{EE5AFCD5-4E2E-432E-ACFC-B3F90D990217}" srcOrd="8" destOrd="0" presId="urn:microsoft.com/office/officeart/2005/8/layout/process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8BC3AA-0850-42FF-8983-D7434E1B139B}" type="doc">
      <dgm:prSet loTypeId="urn:microsoft.com/office/officeart/2005/8/layout/process2" loCatId="process" qsTypeId="urn:microsoft.com/office/officeart/2005/8/quickstyle/simple1" qsCatId="simple" csTypeId="urn:microsoft.com/office/officeart/2005/8/colors/colorful2" csCatId="colorful" phldr="1"/>
      <dgm:spPr/>
    </dgm:pt>
    <dgm:pt modelId="{3915391D-8658-4C2C-B77B-1903FA46F0E2}">
      <dgm:prSet phldrT="[Text]"/>
      <dgm:spPr>
        <a:solidFill>
          <a:srgbClr val="92D050"/>
        </a:solidFill>
        <a:ln>
          <a:solidFill>
            <a:srgbClr val="92D050"/>
          </a:solidFill>
        </a:ln>
      </dgm:spPr>
      <dgm:t>
        <a:bodyPr/>
        <a:lstStyle/>
        <a:p>
          <a:r>
            <a:rPr lang="en-US" dirty="0">
              <a:solidFill>
                <a:srgbClr val="000000"/>
              </a:solidFill>
            </a:rPr>
            <a:t>Limited Production Messages</a:t>
          </a:r>
        </a:p>
      </dgm:t>
    </dgm:pt>
    <dgm:pt modelId="{3D8E89F7-F4B4-4CB9-8DFD-744958EC59CE}" type="parTrans" cxnId="{283FE3D0-9671-47CF-B510-3327071CBCB4}">
      <dgm:prSet/>
      <dgm:spPr/>
      <dgm:t>
        <a:bodyPr/>
        <a:lstStyle/>
        <a:p>
          <a:endParaRPr lang="en-US"/>
        </a:p>
      </dgm:t>
    </dgm:pt>
    <dgm:pt modelId="{C8F0CD3C-F9DF-4A95-B173-DE41175E41B6}" type="sibTrans" cxnId="{283FE3D0-9671-47CF-B510-3327071CBCB4}">
      <dgm:prSet/>
      <dgm:spPr>
        <a:solidFill>
          <a:srgbClr val="92D050"/>
        </a:solidFill>
      </dgm:spPr>
      <dgm:t>
        <a:bodyPr/>
        <a:lstStyle/>
        <a:p>
          <a:endParaRPr lang="en-US" dirty="0"/>
        </a:p>
      </dgm:t>
    </dgm:pt>
    <dgm:pt modelId="{F50CCAD6-B9DA-4028-B2A9-FAAE4CD01046}">
      <dgm:prSet phldrT="[Text]"/>
      <dgm:spPr>
        <a:solidFill>
          <a:srgbClr val="00B050"/>
        </a:solidFill>
        <a:ln>
          <a:solidFill>
            <a:srgbClr val="00B050"/>
          </a:solidFill>
        </a:ln>
      </dgm:spPr>
      <dgm:t>
        <a:bodyPr/>
        <a:lstStyle/>
        <a:p>
          <a:r>
            <a:rPr lang="en-US" dirty="0">
              <a:solidFill>
                <a:srgbClr val="000000"/>
              </a:solidFill>
            </a:rPr>
            <a:t>Year-to-Date</a:t>
          </a:r>
        </a:p>
      </dgm:t>
    </dgm:pt>
    <dgm:pt modelId="{4E7614B7-8BA9-4E1F-96BA-2B3E6ABBD677}" type="parTrans" cxnId="{B62FE243-7976-42F6-9FCC-19C69C23B93E}">
      <dgm:prSet/>
      <dgm:spPr/>
      <dgm:t>
        <a:bodyPr/>
        <a:lstStyle/>
        <a:p>
          <a:endParaRPr lang="en-US"/>
        </a:p>
      </dgm:t>
    </dgm:pt>
    <dgm:pt modelId="{762342D7-2079-4AF9-81E9-B8D2D0799926}" type="sibTrans" cxnId="{B62FE243-7976-42F6-9FCC-19C69C23B93E}">
      <dgm:prSet/>
      <dgm:spPr>
        <a:solidFill>
          <a:srgbClr val="00B050"/>
        </a:solidFill>
      </dgm:spPr>
      <dgm:t>
        <a:bodyPr/>
        <a:lstStyle/>
        <a:p>
          <a:endParaRPr lang="en-US"/>
        </a:p>
      </dgm:t>
    </dgm:pt>
    <dgm:pt modelId="{779284D3-D60E-4C19-82CA-CDF9C459C4E1}">
      <dgm:prSet phldrT="[Text]"/>
      <dgm:spPr>
        <a:solidFill>
          <a:srgbClr val="FF9966"/>
        </a:solidFill>
        <a:ln>
          <a:solidFill>
            <a:srgbClr val="FF9966"/>
          </a:solidFill>
        </a:ln>
      </dgm:spPr>
      <dgm:t>
        <a:bodyPr/>
        <a:lstStyle/>
        <a:p>
          <a:r>
            <a:rPr lang="en-US" dirty="0">
              <a:solidFill>
                <a:srgbClr val="000000"/>
              </a:solidFill>
            </a:rPr>
            <a:t>Pre-Onboarding</a:t>
          </a:r>
        </a:p>
      </dgm:t>
    </dgm:pt>
    <dgm:pt modelId="{54F36D0E-7A9C-464F-96B2-1558CB2B730F}" type="parTrans" cxnId="{A7C1AAC2-4CDC-4E19-A4B3-F753042DF819}">
      <dgm:prSet/>
      <dgm:spPr/>
      <dgm:t>
        <a:bodyPr/>
        <a:lstStyle/>
        <a:p>
          <a:endParaRPr lang="en-US"/>
        </a:p>
      </dgm:t>
    </dgm:pt>
    <dgm:pt modelId="{6B6F4FF1-A95D-4370-A5C5-6870D0E533EA}" type="sibTrans" cxnId="{A7C1AAC2-4CDC-4E19-A4B3-F753042DF819}">
      <dgm:prSet/>
      <dgm:spPr>
        <a:solidFill>
          <a:srgbClr val="FF9966"/>
        </a:solidFill>
      </dgm:spPr>
      <dgm:t>
        <a:bodyPr/>
        <a:lstStyle/>
        <a:p>
          <a:endParaRPr lang="en-US"/>
        </a:p>
      </dgm:t>
    </dgm:pt>
    <dgm:pt modelId="{60577E30-872B-4EAD-AA4B-61BE96B248C1}">
      <dgm:prSet phldrT="[Text]"/>
      <dgm:spPr>
        <a:solidFill>
          <a:srgbClr val="FFCC00"/>
        </a:solidFill>
        <a:ln>
          <a:solidFill>
            <a:srgbClr val="FFCC00"/>
          </a:solidFill>
        </a:ln>
      </dgm:spPr>
      <dgm:t>
        <a:bodyPr/>
        <a:lstStyle/>
        <a:p>
          <a:r>
            <a:rPr lang="en-US" dirty="0">
              <a:solidFill>
                <a:srgbClr val="000000"/>
              </a:solidFill>
            </a:rPr>
            <a:t>Test Messages</a:t>
          </a:r>
        </a:p>
      </dgm:t>
    </dgm:pt>
    <dgm:pt modelId="{AB1AC27C-4F2A-4AF5-9E9D-08645B452554}" type="parTrans" cxnId="{48DB34D8-BB29-4F19-AC91-920635BCE025}">
      <dgm:prSet/>
      <dgm:spPr/>
      <dgm:t>
        <a:bodyPr/>
        <a:lstStyle/>
        <a:p>
          <a:endParaRPr lang="en-US"/>
        </a:p>
      </dgm:t>
    </dgm:pt>
    <dgm:pt modelId="{6811767D-0DF6-45EC-899A-F8B6C54FEDB1}" type="sibTrans" cxnId="{48DB34D8-BB29-4F19-AC91-920635BCE025}">
      <dgm:prSet/>
      <dgm:spPr>
        <a:solidFill>
          <a:srgbClr val="FFCC00"/>
        </a:solidFill>
      </dgm:spPr>
      <dgm:t>
        <a:bodyPr/>
        <a:lstStyle/>
        <a:p>
          <a:endParaRPr lang="en-US"/>
        </a:p>
      </dgm:t>
    </dgm:pt>
    <dgm:pt modelId="{B7B05028-7511-49FF-BF2D-431D61003F0F}">
      <dgm:prSet phldrT="[Text]"/>
      <dgm:spPr>
        <a:solidFill>
          <a:srgbClr val="33CCFF"/>
        </a:solidFill>
        <a:ln>
          <a:solidFill>
            <a:srgbClr val="33CCFF"/>
          </a:solidFill>
        </a:ln>
        <a:effectLst>
          <a:glow rad="101600">
            <a:srgbClr val="33CCFF">
              <a:alpha val="60000"/>
            </a:srgbClr>
          </a:glow>
        </a:effectLst>
      </dgm:spPr>
      <dgm:t>
        <a:bodyPr/>
        <a:lstStyle/>
        <a:p>
          <a:r>
            <a:rPr lang="en-US" dirty="0">
              <a:solidFill>
                <a:srgbClr val="000000"/>
              </a:solidFill>
            </a:rPr>
            <a:t>Routine Notification</a:t>
          </a:r>
        </a:p>
      </dgm:t>
    </dgm:pt>
    <dgm:pt modelId="{51E0D336-D95A-4B4C-8792-2B64A209C959}" type="parTrans" cxnId="{92D7B20D-007C-4C56-B11A-C25C7ED6B94A}">
      <dgm:prSet/>
      <dgm:spPr/>
      <dgm:t>
        <a:bodyPr/>
        <a:lstStyle/>
        <a:p>
          <a:endParaRPr lang="en-US"/>
        </a:p>
      </dgm:t>
    </dgm:pt>
    <dgm:pt modelId="{39EDA10E-6BBF-4C1B-A6C5-0A2D3E3EECBA}" type="sibTrans" cxnId="{92D7B20D-007C-4C56-B11A-C25C7ED6B94A}">
      <dgm:prSet/>
      <dgm:spPr/>
      <dgm:t>
        <a:bodyPr/>
        <a:lstStyle/>
        <a:p>
          <a:endParaRPr lang="en-US"/>
        </a:p>
      </dgm:t>
    </dgm:pt>
    <dgm:pt modelId="{0D4A2EC2-A7B8-4FB2-92C3-3B402CFAB424}" type="pres">
      <dgm:prSet presAssocID="{6E8BC3AA-0850-42FF-8983-D7434E1B139B}" presName="linearFlow" presStyleCnt="0">
        <dgm:presLayoutVars>
          <dgm:resizeHandles val="exact"/>
        </dgm:presLayoutVars>
      </dgm:prSet>
      <dgm:spPr/>
    </dgm:pt>
    <dgm:pt modelId="{C8ABB3F2-CCED-43CD-8A04-AE7A456AFE15}" type="pres">
      <dgm:prSet presAssocID="{779284D3-D60E-4C19-82CA-CDF9C459C4E1}" presName="node" presStyleLbl="node1" presStyleIdx="0" presStyleCnt="5">
        <dgm:presLayoutVars>
          <dgm:bulletEnabled val="1"/>
        </dgm:presLayoutVars>
      </dgm:prSet>
      <dgm:spPr/>
    </dgm:pt>
    <dgm:pt modelId="{D80C955B-03BE-4CBE-8B01-254322191E7B}" type="pres">
      <dgm:prSet presAssocID="{6B6F4FF1-A95D-4370-A5C5-6870D0E533EA}" presName="sibTrans" presStyleLbl="sibTrans2D1" presStyleIdx="0" presStyleCnt="4"/>
      <dgm:spPr/>
    </dgm:pt>
    <dgm:pt modelId="{618A5786-BDFF-4172-ACAF-1B7B862F9B8F}" type="pres">
      <dgm:prSet presAssocID="{6B6F4FF1-A95D-4370-A5C5-6870D0E533EA}" presName="connectorText" presStyleLbl="sibTrans2D1" presStyleIdx="0" presStyleCnt="4"/>
      <dgm:spPr/>
    </dgm:pt>
    <dgm:pt modelId="{9ECD409D-421A-4D48-B2EF-DA9448D98089}" type="pres">
      <dgm:prSet presAssocID="{60577E30-872B-4EAD-AA4B-61BE96B248C1}" presName="node" presStyleLbl="node1" presStyleIdx="1" presStyleCnt="5">
        <dgm:presLayoutVars>
          <dgm:bulletEnabled val="1"/>
        </dgm:presLayoutVars>
      </dgm:prSet>
      <dgm:spPr/>
    </dgm:pt>
    <dgm:pt modelId="{D1F268AE-B30F-41D5-A58D-3F8E975B4D3D}" type="pres">
      <dgm:prSet presAssocID="{6811767D-0DF6-45EC-899A-F8B6C54FEDB1}" presName="sibTrans" presStyleLbl="sibTrans2D1" presStyleIdx="1" presStyleCnt="4"/>
      <dgm:spPr/>
    </dgm:pt>
    <dgm:pt modelId="{81238C0F-1E99-4E63-9701-8023D4B6F544}" type="pres">
      <dgm:prSet presAssocID="{6811767D-0DF6-45EC-899A-F8B6C54FEDB1}" presName="connectorText" presStyleLbl="sibTrans2D1" presStyleIdx="1" presStyleCnt="4"/>
      <dgm:spPr/>
    </dgm:pt>
    <dgm:pt modelId="{70380DF9-AA89-4445-91B2-15D347ED289A}" type="pres">
      <dgm:prSet presAssocID="{3915391D-8658-4C2C-B77B-1903FA46F0E2}" presName="node" presStyleLbl="node1" presStyleIdx="2" presStyleCnt="5">
        <dgm:presLayoutVars>
          <dgm:bulletEnabled val="1"/>
        </dgm:presLayoutVars>
      </dgm:prSet>
      <dgm:spPr/>
    </dgm:pt>
    <dgm:pt modelId="{38E4EAB8-377F-42D7-A67F-73C9344D36DF}" type="pres">
      <dgm:prSet presAssocID="{C8F0CD3C-F9DF-4A95-B173-DE41175E41B6}" presName="sibTrans" presStyleLbl="sibTrans2D1" presStyleIdx="2" presStyleCnt="4"/>
      <dgm:spPr/>
    </dgm:pt>
    <dgm:pt modelId="{6D307D50-C538-4F26-A82B-1F62C5A2F06F}" type="pres">
      <dgm:prSet presAssocID="{C8F0CD3C-F9DF-4A95-B173-DE41175E41B6}" presName="connectorText" presStyleLbl="sibTrans2D1" presStyleIdx="2" presStyleCnt="4"/>
      <dgm:spPr/>
    </dgm:pt>
    <dgm:pt modelId="{A6C74EDB-18B9-46A8-A6BF-722989A58D5F}" type="pres">
      <dgm:prSet presAssocID="{F50CCAD6-B9DA-4028-B2A9-FAAE4CD01046}" presName="node" presStyleLbl="node1" presStyleIdx="3" presStyleCnt="5">
        <dgm:presLayoutVars>
          <dgm:bulletEnabled val="1"/>
        </dgm:presLayoutVars>
      </dgm:prSet>
      <dgm:spPr/>
    </dgm:pt>
    <dgm:pt modelId="{A5CB5719-BD56-4995-AD17-C92D7033805A}" type="pres">
      <dgm:prSet presAssocID="{762342D7-2079-4AF9-81E9-B8D2D0799926}" presName="sibTrans" presStyleLbl="sibTrans2D1" presStyleIdx="3" presStyleCnt="4"/>
      <dgm:spPr/>
    </dgm:pt>
    <dgm:pt modelId="{F566AAD1-B767-4D73-AFEE-6A1AF317CEBD}" type="pres">
      <dgm:prSet presAssocID="{762342D7-2079-4AF9-81E9-B8D2D0799926}" presName="connectorText" presStyleLbl="sibTrans2D1" presStyleIdx="3" presStyleCnt="4"/>
      <dgm:spPr/>
    </dgm:pt>
    <dgm:pt modelId="{EE5AFCD5-4E2E-432E-ACFC-B3F90D990217}" type="pres">
      <dgm:prSet presAssocID="{B7B05028-7511-49FF-BF2D-431D61003F0F}" presName="node" presStyleLbl="node1" presStyleIdx="4" presStyleCnt="5">
        <dgm:presLayoutVars>
          <dgm:bulletEnabled val="1"/>
        </dgm:presLayoutVars>
      </dgm:prSet>
      <dgm:spPr/>
    </dgm:pt>
  </dgm:ptLst>
  <dgm:cxnLst>
    <dgm:cxn modelId="{92D7B20D-007C-4C56-B11A-C25C7ED6B94A}" srcId="{6E8BC3AA-0850-42FF-8983-D7434E1B139B}" destId="{B7B05028-7511-49FF-BF2D-431D61003F0F}" srcOrd="4" destOrd="0" parTransId="{51E0D336-D95A-4B4C-8792-2B64A209C959}" sibTransId="{39EDA10E-6BBF-4C1B-A6C5-0A2D3E3EECBA}"/>
    <dgm:cxn modelId="{4767670F-D5F4-490D-BB9A-EB3CF1D5FDF9}" type="presOf" srcId="{6E8BC3AA-0850-42FF-8983-D7434E1B139B}" destId="{0D4A2EC2-A7B8-4FB2-92C3-3B402CFAB424}" srcOrd="0" destOrd="0" presId="urn:microsoft.com/office/officeart/2005/8/layout/process2"/>
    <dgm:cxn modelId="{58CA0523-EA29-4716-815C-FA160761445A}" type="presOf" srcId="{6811767D-0DF6-45EC-899A-F8B6C54FEDB1}" destId="{81238C0F-1E99-4E63-9701-8023D4B6F544}" srcOrd="1" destOrd="0" presId="urn:microsoft.com/office/officeart/2005/8/layout/process2"/>
    <dgm:cxn modelId="{B62FE243-7976-42F6-9FCC-19C69C23B93E}" srcId="{6E8BC3AA-0850-42FF-8983-D7434E1B139B}" destId="{F50CCAD6-B9DA-4028-B2A9-FAAE4CD01046}" srcOrd="3" destOrd="0" parTransId="{4E7614B7-8BA9-4E1F-96BA-2B3E6ABBD677}" sibTransId="{762342D7-2079-4AF9-81E9-B8D2D0799926}"/>
    <dgm:cxn modelId="{7B6F034C-B034-4E90-967B-A452671F0D78}" type="presOf" srcId="{B7B05028-7511-49FF-BF2D-431D61003F0F}" destId="{EE5AFCD5-4E2E-432E-ACFC-B3F90D990217}" srcOrd="0" destOrd="0" presId="urn:microsoft.com/office/officeart/2005/8/layout/process2"/>
    <dgm:cxn modelId="{E8968A4E-AC2B-4314-A068-1698D19C6B35}" type="presOf" srcId="{3915391D-8658-4C2C-B77B-1903FA46F0E2}" destId="{70380DF9-AA89-4445-91B2-15D347ED289A}" srcOrd="0" destOrd="0" presId="urn:microsoft.com/office/officeart/2005/8/layout/process2"/>
    <dgm:cxn modelId="{4145C58C-B4C8-421B-83FE-4C94066579B1}" type="presOf" srcId="{762342D7-2079-4AF9-81E9-B8D2D0799926}" destId="{A5CB5719-BD56-4995-AD17-C92D7033805A}" srcOrd="0" destOrd="0" presId="urn:microsoft.com/office/officeart/2005/8/layout/process2"/>
    <dgm:cxn modelId="{D3F57DA0-C53E-4D84-8A7C-C6A868547527}" type="presOf" srcId="{6811767D-0DF6-45EC-899A-F8B6C54FEDB1}" destId="{D1F268AE-B30F-41D5-A58D-3F8E975B4D3D}" srcOrd="0" destOrd="0" presId="urn:microsoft.com/office/officeart/2005/8/layout/process2"/>
    <dgm:cxn modelId="{62D29EA1-92A6-413A-8EED-09E4C113DD79}" type="presOf" srcId="{779284D3-D60E-4C19-82CA-CDF9C459C4E1}" destId="{C8ABB3F2-CCED-43CD-8A04-AE7A456AFE15}" srcOrd="0" destOrd="0" presId="urn:microsoft.com/office/officeart/2005/8/layout/process2"/>
    <dgm:cxn modelId="{3A57BDAA-F837-4EEA-AFED-53EA508D1C0B}" type="presOf" srcId="{6B6F4FF1-A95D-4370-A5C5-6870D0E533EA}" destId="{618A5786-BDFF-4172-ACAF-1B7B862F9B8F}" srcOrd="1" destOrd="0" presId="urn:microsoft.com/office/officeart/2005/8/layout/process2"/>
    <dgm:cxn modelId="{0AA46ABE-F863-474F-B6D2-3414C7957B20}" type="presOf" srcId="{F50CCAD6-B9DA-4028-B2A9-FAAE4CD01046}" destId="{A6C74EDB-18B9-46A8-A6BF-722989A58D5F}" srcOrd="0" destOrd="0" presId="urn:microsoft.com/office/officeart/2005/8/layout/process2"/>
    <dgm:cxn modelId="{A7C1AAC2-4CDC-4E19-A4B3-F753042DF819}" srcId="{6E8BC3AA-0850-42FF-8983-D7434E1B139B}" destId="{779284D3-D60E-4C19-82CA-CDF9C459C4E1}" srcOrd="0" destOrd="0" parTransId="{54F36D0E-7A9C-464F-96B2-1558CB2B730F}" sibTransId="{6B6F4FF1-A95D-4370-A5C5-6870D0E533EA}"/>
    <dgm:cxn modelId="{B1F0A7CF-5262-4506-9B48-1D57E972F277}" type="presOf" srcId="{C8F0CD3C-F9DF-4A95-B173-DE41175E41B6}" destId="{38E4EAB8-377F-42D7-A67F-73C9344D36DF}" srcOrd="0" destOrd="0" presId="urn:microsoft.com/office/officeart/2005/8/layout/process2"/>
    <dgm:cxn modelId="{283FE3D0-9671-47CF-B510-3327071CBCB4}" srcId="{6E8BC3AA-0850-42FF-8983-D7434E1B139B}" destId="{3915391D-8658-4C2C-B77B-1903FA46F0E2}" srcOrd="2" destOrd="0" parTransId="{3D8E89F7-F4B4-4CB9-8DFD-744958EC59CE}" sibTransId="{C8F0CD3C-F9DF-4A95-B173-DE41175E41B6}"/>
    <dgm:cxn modelId="{48DB34D8-BB29-4F19-AC91-920635BCE025}" srcId="{6E8BC3AA-0850-42FF-8983-D7434E1B139B}" destId="{60577E30-872B-4EAD-AA4B-61BE96B248C1}" srcOrd="1" destOrd="0" parTransId="{AB1AC27C-4F2A-4AF5-9E9D-08645B452554}" sibTransId="{6811767D-0DF6-45EC-899A-F8B6C54FEDB1}"/>
    <dgm:cxn modelId="{41E182E5-EA85-4672-93FB-444420995DEE}" type="presOf" srcId="{C8F0CD3C-F9DF-4A95-B173-DE41175E41B6}" destId="{6D307D50-C538-4F26-A82B-1F62C5A2F06F}" srcOrd="1" destOrd="0" presId="urn:microsoft.com/office/officeart/2005/8/layout/process2"/>
    <dgm:cxn modelId="{EEC1DAE7-730B-4B0B-8384-EFA15E593808}" type="presOf" srcId="{60577E30-872B-4EAD-AA4B-61BE96B248C1}" destId="{9ECD409D-421A-4D48-B2EF-DA9448D98089}" srcOrd="0" destOrd="0" presId="urn:microsoft.com/office/officeart/2005/8/layout/process2"/>
    <dgm:cxn modelId="{0C49DCF7-79E3-4820-AE59-DD73A47913E5}" type="presOf" srcId="{6B6F4FF1-A95D-4370-A5C5-6870D0E533EA}" destId="{D80C955B-03BE-4CBE-8B01-254322191E7B}" srcOrd="0" destOrd="0" presId="urn:microsoft.com/office/officeart/2005/8/layout/process2"/>
    <dgm:cxn modelId="{40240DFC-DBC8-41B6-921B-90E7CE49300F}" type="presOf" srcId="{762342D7-2079-4AF9-81E9-B8D2D0799926}" destId="{F566AAD1-B767-4D73-AFEE-6A1AF317CEBD}" srcOrd="1" destOrd="0" presId="urn:microsoft.com/office/officeart/2005/8/layout/process2"/>
    <dgm:cxn modelId="{867AD0DB-5A11-41BF-B5DD-17BBA4E302B3}" type="presParOf" srcId="{0D4A2EC2-A7B8-4FB2-92C3-3B402CFAB424}" destId="{C8ABB3F2-CCED-43CD-8A04-AE7A456AFE15}" srcOrd="0" destOrd="0" presId="urn:microsoft.com/office/officeart/2005/8/layout/process2"/>
    <dgm:cxn modelId="{582DC193-4BD6-4C4B-AEA0-376A9302574F}" type="presParOf" srcId="{0D4A2EC2-A7B8-4FB2-92C3-3B402CFAB424}" destId="{D80C955B-03BE-4CBE-8B01-254322191E7B}" srcOrd="1" destOrd="0" presId="urn:microsoft.com/office/officeart/2005/8/layout/process2"/>
    <dgm:cxn modelId="{5129D4FF-CE4A-4138-8717-152D0FB2C151}" type="presParOf" srcId="{D80C955B-03BE-4CBE-8B01-254322191E7B}" destId="{618A5786-BDFF-4172-ACAF-1B7B862F9B8F}" srcOrd="0" destOrd="0" presId="urn:microsoft.com/office/officeart/2005/8/layout/process2"/>
    <dgm:cxn modelId="{50E17FA1-92C5-45EB-8627-657EFF242B4A}" type="presParOf" srcId="{0D4A2EC2-A7B8-4FB2-92C3-3B402CFAB424}" destId="{9ECD409D-421A-4D48-B2EF-DA9448D98089}" srcOrd="2" destOrd="0" presId="urn:microsoft.com/office/officeart/2005/8/layout/process2"/>
    <dgm:cxn modelId="{DBD78B8D-2786-4E6E-B178-5153272E5742}" type="presParOf" srcId="{0D4A2EC2-A7B8-4FB2-92C3-3B402CFAB424}" destId="{D1F268AE-B30F-41D5-A58D-3F8E975B4D3D}" srcOrd="3" destOrd="0" presId="urn:microsoft.com/office/officeart/2005/8/layout/process2"/>
    <dgm:cxn modelId="{C3C99598-B2C8-4BD6-839D-31284ABAB6BA}" type="presParOf" srcId="{D1F268AE-B30F-41D5-A58D-3F8E975B4D3D}" destId="{81238C0F-1E99-4E63-9701-8023D4B6F544}" srcOrd="0" destOrd="0" presId="urn:microsoft.com/office/officeart/2005/8/layout/process2"/>
    <dgm:cxn modelId="{202A585A-308F-47F7-A999-242465A8D5DE}" type="presParOf" srcId="{0D4A2EC2-A7B8-4FB2-92C3-3B402CFAB424}" destId="{70380DF9-AA89-4445-91B2-15D347ED289A}" srcOrd="4" destOrd="0" presId="urn:microsoft.com/office/officeart/2005/8/layout/process2"/>
    <dgm:cxn modelId="{DDE59439-EF41-40D9-9AA2-E6B4626A6483}" type="presParOf" srcId="{0D4A2EC2-A7B8-4FB2-92C3-3B402CFAB424}" destId="{38E4EAB8-377F-42D7-A67F-73C9344D36DF}" srcOrd="5" destOrd="0" presId="urn:microsoft.com/office/officeart/2005/8/layout/process2"/>
    <dgm:cxn modelId="{D1EEA43E-AACB-4959-A019-8BA7BD30C5F2}" type="presParOf" srcId="{38E4EAB8-377F-42D7-A67F-73C9344D36DF}" destId="{6D307D50-C538-4F26-A82B-1F62C5A2F06F}" srcOrd="0" destOrd="0" presId="urn:microsoft.com/office/officeart/2005/8/layout/process2"/>
    <dgm:cxn modelId="{0EA13B66-5250-401A-87F6-89BEFFFD435F}" type="presParOf" srcId="{0D4A2EC2-A7B8-4FB2-92C3-3B402CFAB424}" destId="{A6C74EDB-18B9-46A8-A6BF-722989A58D5F}" srcOrd="6" destOrd="0" presId="urn:microsoft.com/office/officeart/2005/8/layout/process2"/>
    <dgm:cxn modelId="{3A2BAD19-7907-435C-9AAC-DBB0D682D2DA}" type="presParOf" srcId="{0D4A2EC2-A7B8-4FB2-92C3-3B402CFAB424}" destId="{A5CB5719-BD56-4995-AD17-C92D7033805A}" srcOrd="7" destOrd="0" presId="urn:microsoft.com/office/officeart/2005/8/layout/process2"/>
    <dgm:cxn modelId="{8323E149-E9FE-40DB-BB06-6F2083A238C4}" type="presParOf" srcId="{A5CB5719-BD56-4995-AD17-C92D7033805A}" destId="{F566AAD1-B767-4D73-AFEE-6A1AF317CEBD}" srcOrd="0" destOrd="0" presId="urn:microsoft.com/office/officeart/2005/8/layout/process2"/>
    <dgm:cxn modelId="{65F1C1C9-2998-4D2E-ACC4-94FFB0E3B9A1}" type="presParOf" srcId="{0D4A2EC2-A7B8-4FB2-92C3-3B402CFAB424}" destId="{EE5AFCD5-4E2E-432E-ACFC-B3F90D990217}" srcOrd="8" destOrd="0" presId="urn:microsoft.com/office/officeart/2005/8/layout/process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9A312-7BEF-41D6-A2E9-28153CC5265A}">
      <dsp:nvSpPr>
        <dsp:cNvPr id="0" name=""/>
        <dsp:cNvSpPr/>
      </dsp:nvSpPr>
      <dsp:spPr>
        <a:xfrm>
          <a:off x="5060" y="0"/>
          <a:ext cx="3533834" cy="1082322"/>
        </a:xfrm>
        <a:prstGeom prst="chevron">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PRE-ONBOARDING</a:t>
          </a:r>
        </a:p>
      </dsp:txBody>
      <dsp:txXfrm>
        <a:off x="546221" y="0"/>
        <a:ext cx="2451512" cy="1082322"/>
      </dsp:txXfrm>
    </dsp:sp>
    <dsp:sp modelId="{93AA85FF-4A30-486E-B2A3-D1856B748EEC}">
      <dsp:nvSpPr>
        <dsp:cNvPr id="0" name=""/>
        <dsp:cNvSpPr/>
      </dsp:nvSpPr>
      <dsp:spPr>
        <a:xfrm>
          <a:off x="3185511" y="0"/>
          <a:ext cx="5156713" cy="1082322"/>
        </a:xfrm>
        <a:prstGeom prst="chevron">
          <a:avLst/>
        </a:prstGeom>
        <a:solidFill>
          <a:schemeClr val="bg2"/>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ONBOARDING:</a:t>
          </a:r>
          <a:br>
            <a:rPr lang="en-US" sz="1800" b="1" kern="1200" dirty="0">
              <a:solidFill>
                <a:srgbClr val="000000"/>
              </a:solidFill>
            </a:rPr>
          </a:br>
          <a:r>
            <a:rPr lang="en-US" sz="1800" b="1" kern="1200" dirty="0">
              <a:solidFill>
                <a:srgbClr val="000000"/>
              </a:solidFill>
            </a:rPr>
            <a:t>3 Stages</a:t>
          </a:r>
        </a:p>
      </dsp:txBody>
      <dsp:txXfrm>
        <a:off x="3726672" y="0"/>
        <a:ext cx="4074391" cy="1082322"/>
      </dsp:txXfrm>
    </dsp:sp>
    <dsp:sp modelId="{033ED924-9E5A-43EA-BC0C-18783382EDBE}">
      <dsp:nvSpPr>
        <dsp:cNvPr id="0" name=""/>
        <dsp:cNvSpPr/>
      </dsp:nvSpPr>
      <dsp:spPr>
        <a:xfrm>
          <a:off x="7988841" y="0"/>
          <a:ext cx="3174761" cy="1082322"/>
        </a:xfrm>
        <a:prstGeom prst="chevron">
          <a:avLst/>
        </a:prstGeom>
        <a:solidFill>
          <a:schemeClr val="bg2"/>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ROUTINE NOTIFICATIONS</a:t>
          </a:r>
        </a:p>
      </dsp:txBody>
      <dsp:txXfrm>
        <a:off x="8530002" y="0"/>
        <a:ext cx="2092439" cy="1082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BB3F2-CCED-43CD-8A04-AE7A456AFE15}">
      <dsp:nvSpPr>
        <dsp:cNvPr id="0" name=""/>
        <dsp:cNvSpPr/>
      </dsp:nvSpPr>
      <dsp:spPr>
        <a:xfrm>
          <a:off x="1247769" y="753"/>
          <a:ext cx="1587826" cy="882125"/>
        </a:xfrm>
        <a:prstGeom prst="roundRect">
          <a:avLst>
            <a:gd name="adj" fmla="val 10000"/>
          </a:avLst>
        </a:prstGeom>
        <a:solidFill>
          <a:srgbClr val="FF9966"/>
        </a:solidFill>
        <a:ln w="25400" cap="flat" cmpd="sng" algn="ctr">
          <a:solidFill>
            <a:srgbClr val="FF99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Pre-Onboarding</a:t>
          </a:r>
        </a:p>
      </dsp:txBody>
      <dsp:txXfrm>
        <a:off x="1273606" y="26590"/>
        <a:ext cx="1536152" cy="830451"/>
      </dsp:txXfrm>
    </dsp:sp>
    <dsp:sp modelId="{D80C955B-03BE-4CBE-8B01-254322191E7B}">
      <dsp:nvSpPr>
        <dsp:cNvPr id="0" name=""/>
        <dsp:cNvSpPr/>
      </dsp:nvSpPr>
      <dsp:spPr>
        <a:xfrm rot="5400000">
          <a:off x="1876283" y="904932"/>
          <a:ext cx="330797" cy="396956"/>
        </a:xfrm>
        <a:prstGeom prst="rightArrow">
          <a:avLst>
            <a:gd name="adj1" fmla="val 60000"/>
            <a:gd name="adj2" fmla="val 50000"/>
          </a:avLst>
        </a:prstGeom>
        <a:solidFill>
          <a:srgbClr val="FF99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922595" y="938012"/>
        <a:ext cx="238174" cy="231558"/>
      </dsp:txXfrm>
    </dsp:sp>
    <dsp:sp modelId="{9ECD409D-421A-4D48-B2EF-DA9448D98089}">
      <dsp:nvSpPr>
        <dsp:cNvPr id="0" name=""/>
        <dsp:cNvSpPr/>
      </dsp:nvSpPr>
      <dsp:spPr>
        <a:xfrm>
          <a:off x="1247769" y="1323942"/>
          <a:ext cx="1587826" cy="882125"/>
        </a:xfrm>
        <a:prstGeom prst="roundRect">
          <a:avLst>
            <a:gd name="adj" fmla="val 10000"/>
          </a:avLst>
        </a:prstGeom>
        <a:solidFill>
          <a:srgbClr val="FFCC00"/>
        </a:solidFill>
        <a:ln w="25400" cap="flat" cmpd="sng" algn="ctr">
          <a:solidFill>
            <a:srgbClr val="FFCC00"/>
          </a:solidFill>
          <a:prstDash val="solid"/>
        </a:ln>
        <a:effectLst>
          <a:glow rad="101600">
            <a:srgbClr val="FFCC00">
              <a:alpha val="6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Test Messages</a:t>
          </a:r>
        </a:p>
      </dsp:txBody>
      <dsp:txXfrm>
        <a:off x="1273606" y="1349779"/>
        <a:ext cx="1536152" cy="830451"/>
      </dsp:txXfrm>
    </dsp:sp>
    <dsp:sp modelId="{D1F268AE-B30F-41D5-A58D-3F8E975B4D3D}">
      <dsp:nvSpPr>
        <dsp:cNvPr id="0" name=""/>
        <dsp:cNvSpPr/>
      </dsp:nvSpPr>
      <dsp:spPr>
        <a:xfrm rot="5400000">
          <a:off x="1876283" y="2228121"/>
          <a:ext cx="330797" cy="396956"/>
        </a:xfrm>
        <a:prstGeom prst="rightArrow">
          <a:avLst>
            <a:gd name="adj1" fmla="val 60000"/>
            <a:gd name="adj2" fmla="val 50000"/>
          </a:avLst>
        </a:prstGeom>
        <a:solidFill>
          <a:srgbClr val="FFCC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922595" y="2261201"/>
        <a:ext cx="238174" cy="231558"/>
      </dsp:txXfrm>
    </dsp:sp>
    <dsp:sp modelId="{70380DF9-AA89-4445-91B2-15D347ED289A}">
      <dsp:nvSpPr>
        <dsp:cNvPr id="0" name=""/>
        <dsp:cNvSpPr/>
      </dsp:nvSpPr>
      <dsp:spPr>
        <a:xfrm>
          <a:off x="1247769" y="2647131"/>
          <a:ext cx="1587826" cy="882125"/>
        </a:xfrm>
        <a:prstGeom prst="roundRect">
          <a:avLst>
            <a:gd name="adj" fmla="val 10000"/>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Limited Production Messages</a:t>
          </a:r>
        </a:p>
      </dsp:txBody>
      <dsp:txXfrm>
        <a:off x="1273606" y="2672968"/>
        <a:ext cx="1536152" cy="830451"/>
      </dsp:txXfrm>
    </dsp:sp>
    <dsp:sp modelId="{38E4EAB8-377F-42D7-A67F-73C9344D36DF}">
      <dsp:nvSpPr>
        <dsp:cNvPr id="0" name=""/>
        <dsp:cNvSpPr/>
      </dsp:nvSpPr>
      <dsp:spPr>
        <a:xfrm rot="5400000">
          <a:off x="1876283" y="3551310"/>
          <a:ext cx="330797" cy="396956"/>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1922595" y="3584390"/>
        <a:ext cx="238174" cy="231558"/>
      </dsp:txXfrm>
    </dsp:sp>
    <dsp:sp modelId="{A6C74EDB-18B9-46A8-A6BF-722989A58D5F}">
      <dsp:nvSpPr>
        <dsp:cNvPr id="0" name=""/>
        <dsp:cNvSpPr/>
      </dsp:nvSpPr>
      <dsp:spPr>
        <a:xfrm>
          <a:off x="1247769" y="3970320"/>
          <a:ext cx="1587826" cy="882125"/>
        </a:xfrm>
        <a:prstGeom prst="roundRect">
          <a:avLst>
            <a:gd name="adj" fmla="val 10000"/>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Year-to-Date</a:t>
          </a:r>
        </a:p>
      </dsp:txBody>
      <dsp:txXfrm>
        <a:off x="1273606" y="3996157"/>
        <a:ext cx="1536152" cy="830451"/>
      </dsp:txXfrm>
    </dsp:sp>
    <dsp:sp modelId="{A5CB5719-BD56-4995-AD17-C92D7033805A}">
      <dsp:nvSpPr>
        <dsp:cNvPr id="0" name=""/>
        <dsp:cNvSpPr/>
      </dsp:nvSpPr>
      <dsp:spPr>
        <a:xfrm rot="5400000">
          <a:off x="1876283" y="4874499"/>
          <a:ext cx="330797" cy="396956"/>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922595" y="4907579"/>
        <a:ext cx="238174" cy="231558"/>
      </dsp:txXfrm>
    </dsp:sp>
    <dsp:sp modelId="{EE5AFCD5-4E2E-432E-ACFC-B3F90D990217}">
      <dsp:nvSpPr>
        <dsp:cNvPr id="0" name=""/>
        <dsp:cNvSpPr/>
      </dsp:nvSpPr>
      <dsp:spPr>
        <a:xfrm>
          <a:off x="1247769" y="5293509"/>
          <a:ext cx="1587826" cy="882125"/>
        </a:xfrm>
        <a:prstGeom prst="roundRect">
          <a:avLst>
            <a:gd name="adj" fmla="val 10000"/>
          </a:avLst>
        </a:prstGeom>
        <a:solidFill>
          <a:srgbClr val="33CCFF"/>
        </a:solidFill>
        <a:ln w="25400" cap="flat" cmpd="sng" algn="ctr">
          <a:solidFill>
            <a:srgbClr val="33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Routine Notification</a:t>
          </a:r>
        </a:p>
      </dsp:txBody>
      <dsp:txXfrm>
        <a:off x="1273606" y="5319346"/>
        <a:ext cx="1536152" cy="8304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BB3F2-CCED-43CD-8A04-AE7A456AFE15}">
      <dsp:nvSpPr>
        <dsp:cNvPr id="0" name=""/>
        <dsp:cNvSpPr/>
      </dsp:nvSpPr>
      <dsp:spPr>
        <a:xfrm>
          <a:off x="1247769" y="753"/>
          <a:ext cx="1587826" cy="882125"/>
        </a:xfrm>
        <a:prstGeom prst="roundRect">
          <a:avLst>
            <a:gd name="adj" fmla="val 10000"/>
          </a:avLst>
        </a:prstGeom>
        <a:solidFill>
          <a:srgbClr val="FF9966"/>
        </a:solidFill>
        <a:ln w="25400" cap="flat" cmpd="sng" algn="ctr">
          <a:solidFill>
            <a:srgbClr val="FF99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Pre-Onboarding</a:t>
          </a:r>
        </a:p>
      </dsp:txBody>
      <dsp:txXfrm>
        <a:off x="1273606" y="26590"/>
        <a:ext cx="1536152" cy="830451"/>
      </dsp:txXfrm>
    </dsp:sp>
    <dsp:sp modelId="{D80C955B-03BE-4CBE-8B01-254322191E7B}">
      <dsp:nvSpPr>
        <dsp:cNvPr id="0" name=""/>
        <dsp:cNvSpPr/>
      </dsp:nvSpPr>
      <dsp:spPr>
        <a:xfrm rot="5400000">
          <a:off x="1876283" y="904932"/>
          <a:ext cx="330797" cy="396956"/>
        </a:xfrm>
        <a:prstGeom prst="rightArrow">
          <a:avLst>
            <a:gd name="adj1" fmla="val 60000"/>
            <a:gd name="adj2" fmla="val 50000"/>
          </a:avLst>
        </a:prstGeom>
        <a:solidFill>
          <a:srgbClr val="FF99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922595" y="938012"/>
        <a:ext cx="238174" cy="231558"/>
      </dsp:txXfrm>
    </dsp:sp>
    <dsp:sp modelId="{9ECD409D-421A-4D48-B2EF-DA9448D98089}">
      <dsp:nvSpPr>
        <dsp:cNvPr id="0" name=""/>
        <dsp:cNvSpPr/>
      </dsp:nvSpPr>
      <dsp:spPr>
        <a:xfrm>
          <a:off x="1247769" y="1323942"/>
          <a:ext cx="1587826" cy="882125"/>
        </a:xfrm>
        <a:prstGeom prst="roundRect">
          <a:avLst>
            <a:gd name="adj" fmla="val 10000"/>
          </a:avLst>
        </a:prstGeom>
        <a:solidFill>
          <a:srgbClr val="FFCC00"/>
        </a:solidFill>
        <a:ln w="25400" cap="flat" cmpd="sng" algn="ctr">
          <a:solidFill>
            <a:srgbClr val="FFC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Test Messages</a:t>
          </a:r>
        </a:p>
      </dsp:txBody>
      <dsp:txXfrm>
        <a:off x="1273606" y="1349779"/>
        <a:ext cx="1536152" cy="830451"/>
      </dsp:txXfrm>
    </dsp:sp>
    <dsp:sp modelId="{D1F268AE-B30F-41D5-A58D-3F8E975B4D3D}">
      <dsp:nvSpPr>
        <dsp:cNvPr id="0" name=""/>
        <dsp:cNvSpPr/>
      </dsp:nvSpPr>
      <dsp:spPr>
        <a:xfrm rot="5400000">
          <a:off x="1876283" y="2228121"/>
          <a:ext cx="330797" cy="396956"/>
        </a:xfrm>
        <a:prstGeom prst="rightArrow">
          <a:avLst>
            <a:gd name="adj1" fmla="val 60000"/>
            <a:gd name="adj2" fmla="val 50000"/>
          </a:avLst>
        </a:prstGeom>
        <a:solidFill>
          <a:srgbClr val="FFCC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922595" y="2261201"/>
        <a:ext cx="238174" cy="231558"/>
      </dsp:txXfrm>
    </dsp:sp>
    <dsp:sp modelId="{70380DF9-AA89-4445-91B2-15D347ED289A}">
      <dsp:nvSpPr>
        <dsp:cNvPr id="0" name=""/>
        <dsp:cNvSpPr/>
      </dsp:nvSpPr>
      <dsp:spPr>
        <a:xfrm>
          <a:off x="1247769" y="2647131"/>
          <a:ext cx="1587826" cy="882125"/>
        </a:xfrm>
        <a:prstGeom prst="roundRect">
          <a:avLst>
            <a:gd name="adj" fmla="val 10000"/>
          </a:avLst>
        </a:prstGeom>
        <a:solidFill>
          <a:srgbClr val="92D050"/>
        </a:solidFill>
        <a:ln w="25400" cap="flat" cmpd="sng" algn="ctr">
          <a:solidFill>
            <a:srgbClr val="92D050"/>
          </a:solidFill>
          <a:prstDash val="solid"/>
        </a:ln>
        <a:effectLst>
          <a:glow rad="101600">
            <a:srgbClr val="92D050">
              <a:alpha val="6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Limited Production Messages</a:t>
          </a:r>
        </a:p>
      </dsp:txBody>
      <dsp:txXfrm>
        <a:off x="1273606" y="2672968"/>
        <a:ext cx="1536152" cy="830451"/>
      </dsp:txXfrm>
    </dsp:sp>
    <dsp:sp modelId="{38E4EAB8-377F-42D7-A67F-73C9344D36DF}">
      <dsp:nvSpPr>
        <dsp:cNvPr id="0" name=""/>
        <dsp:cNvSpPr/>
      </dsp:nvSpPr>
      <dsp:spPr>
        <a:xfrm rot="5400000">
          <a:off x="1876283" y="3551310"/>
          <a:ext cx="330797" cy="396956"/>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1922595" y="3584390"/>
        <a:ext cx="238174" cy="231558"/>
      </dsp:txXfrm>
    </dsp:sp>
    <dsp:sp modelId="{A6C74EDB-18B9-46A8-A6BF-722989A58D5F}">
      <dsp:nvSpPr>
        <dsp:cNvPr id="0" name=""/>
        <dsp:cNvSpPr/>
      </dsp:nvSpPr>
      <dsp:spPr>
        <a:xfrm>
          <a:off x="1247769" y="3970320"/>
          <a:ext cx="1587826" cy="882125"/>
        </a:xfrm>
        <a:prstGeom prst="roundRect">
          <a:avLst>
            <a:gd name="adj" fmla="val 10000"/>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Year-to-Date</a:t>
          </a:r>
        </a:p>
      </dsp:txBody>
      <dsp:txXfrm>
        <a:off x="1273606" y="3996157"/>
        <a:ext cx="1536152" cy="830451"/>
      </dsp:txXfrm>
    </dsp:sp>
    <dsp:sp modelId="{A5CB5719-BD56-4995-AD17-C92D7033805A}">
      <dsp:nvSpPr>
        <dsp:cNvPr id="0" name=""/>
        <dsp:cNvSpPr/>
      </dsp:nvSpPr>
      <dsp:spPr>
        <a:xfrm rot="5400000">
          <a:off x="1876283" y="4874499"/>
          <a:ext cx="330797" cy="396956"/>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922595" y="4907579"/>
        <a:ext cx="238174" cy="231558"/>
      </dsp:txXfrm>
    </dsp:sp>
    <dsp:sp modelId="{EE5AFCD5-4E2E-432E-ACFC-B3F90D990217}">
      <dsp:nvSpPr>
        <dsp:cNvPr id="0" name=""/>
        <dsp:cNvSpPr/>
      </dsp:nvSpPr>
      <dsp:spPr>
        <a:xfrm>
          <a:off x="1247769" y="5293509"/>
          <a:ext cx="1587826" cy="882125"/>
        </a:xfrm>
        <a:prstGeom prst="roundRect">
          <a:avLst>
            <a:gd name="adj" fmla="val 10000"/>
          </a:avLst>
        </a:prstGeom>
        <a:solidFill>
          <a:srgbClr val="33CCFF"/>
        </a:solidFill>
        <a:ln w="25400" cap="flat" cmpd="sng" algn="ctr">
          <a:solidFill>
            <a:srgbClr val="33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Routine Notification</a:t>
          </a:r>
        </a:p>
      </dsp:txBody>
      <dsp:txXfrm>
        <a:off x="1273606" y="5319346"/>
        <a:ext cx="1536152" cy="8304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BB3F2-CCED-43CD-8A04-AE7A456AFE15}">
      <dsp:nvSpPr>
        <dsp:cNvPr id="0" name=""/>
        <dsp:cNvSpPr/>
      </dsp:nvSpPr>
      <dsp:spPr>
        <a:xfrm>
          <a:off x="1247769" y="753"/>
          <a:ext cx="1587826" cy="882125"/>
        </a:xfrm>
        <a:prstGeom prst="roundRect">
          <a:avLst>
            <a:gd name="adj" fmla="val 10000"/>
          </a:avLst>
        </a:prstGeom>
        <a:solidFill>
          <a:srgbClr val="FF9966"/>
        </a:solidFill>
        <a:ln w="25400" cap="flat" cmpd="sng" algn="ctr">
          <a:solidFill>
            <a:srgbClr val="FF99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Pre-Onboarding</a:t>
          </a:r>
        </a:p>
      </dsp:txBody>
      <dsp:txXfrm>
        <a:off x="1273606" y="26590"/>
        <a:ext cx="1536152" cy="830451"/>
      </dsp:txXfrm>
    </dsp:sp>
    <dsp:sp modelId="{D80C955B-03BE-4CBE-8B01-254322191E7B}">
      <dsp:nvSpPr>
        <dsp:cNvPr id="0" name=""/>
        <dsp:cNvSpPr/>
      </dsp:nvSpPr>
      <dsp:spPr>
        <a:xfrm rot="5400000">
          <a:off x="1876283" y="904932"/>
          <a:ext cx="330797" cy="396956"/>
        </a:xfrm>
        <a:prstGeom prst="rightArrow">
          <a:avLst>
            <a:gd name="adj1" fmla="val 60000"/>
            <a:gd name="adj2" fmla="val 50000"/>
          </a:avLst>
        </a:prstGeom>
        <a:solidFill>
          <a:srgbClr val="FF99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922595" y="938012"/>
        <a:ext cx="238174" cy="231558"/>
      </dsp:txXfrm>
    </dsp:sp>
    <dsp:sp modelId="{9ECD409D-421A-4D48-B2EF-DA9448D98089}">
      <dsp:nvSpPr>
        <dsp:cNvPr id="0" name=""/>
        <dsp:cNvSpPr/>
      </dsp:nvSpPr>
      <dsp:spPr>
        <a:xfrm>
          <a:off x="1247769" y="1323942"/>
          <a:ext cx="1587826" cy="882125"/>
        </a:xfrm>
        <a:prstGeom prst="roundRect">
          <a:avLst>
            <a:gd name="adj" fmla="val 10000"/>
          </a:avLst>
        </a:prstGeom>
        <a:solidFill>
          <a:srgbClr val="FFCC00"/>
        </a:solidFill>
        <a:ln w="25400" cap="flat" cmpd="sng" algn="ctr">
          <a:solidFill>
            <a:srgbClr val="FFC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Test Messages</a:t>
          </a:r>
        </a:p>
      </dsp:txBody>
      <dsp:txXfrm>
        <a:off x="1273606" y="1349779"/>
        <a:ext cx="1536152" cy="830451"/>
      </dsp:txXfrm>
    </dsp:sp>
    <dsp:sp modelId="{D1F268AE-B30F-41D5-A58D-3F8E975B4D3D}">
      <dsp:nvSpPr>
        <dsp:cNvPr id="0" name=""/>
        <dsp:cNvSpPr/>
      </dsp:nvSpPr>
      <dsp:spPr>
        <a:xfrm rot="5400000">
          <a:off x="1876283" y="2228121"/>
          <a:ext cx="330797" cy="396956"/>
        </a:xfrm>
        <a:prstGeom prst="rightArrow">
          <a:avLst>
            <a:gd name="adj1" fmla="val 60000"/>
            <a:gd name="adj2" fmla="val 50000"/>
          </a:avLst>
        </a:prstGeom>
        <a:solidFill>
          <a:srgbClr val="FFCC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922595" y="2261201"/>
        <a:ext cx="238174" cy="231558"/>
      </dsp:txXfrm>
    </dsp:sp>
    <dsp:sp modelId="{70380DF9-AA89-4445-91B2-15D347ED289A}">
      <dsp:nvSpPr>
        <dsp:cNvPr id="0" name=""/>
        <dsp:cNvSpPr/>
      </dsp:nvSpPr>
      <dsp:spPr>
        <a:xfrm>
          <a:off x="1247769" y="2647131"/>
          <a:ext cx="1587826" cy="882125"/>
        </a:xfrm>
        <a:prstGeom prst="roundRect">
          <a:avLst>
            <a:gd name="adj" fmla="val 10000"/>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Limited Production Messages</a:t>
          </a:r>
        </a:p>
      </dsp:txBody>
      <dsp:txXfrm>
        <a:off x="1273606" y="2672968"/>
        <a:ext cx="1536152" cy="830451"/>
      </dsp:txXfrm>
    </dsp:sp>
    <dsp:sp modelId="{38E4EAB8-377F-42D7-A67F-73C9344D36DF}">
      <dsp:nvSpPr>
        <dsp:cNvPr id="0" name=""/>
        <dsp:cNvSpPr/>
      </dsp:nvSpPr>
      <dsp:spPr>
        <a:xfrm rot="5400000">
          <a:off x="1876283" y="3551310"/>
          <a:ext cx="330797" cy="396956"/>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1922595" y="3584390"/>
        <a:ext cx="238174" cy="231558"/>
      </dsp:txXfrm>
    </dsp:sp>
    <dsp:sp modelId="{A6C74EDB-18B9-46A8-A6BF-722989A58D5F}">
      <dsp:nvSpPr>
        <dsp:cNvPr id="0" name=""/>
        <dsp:cNvSpPr/>
      </dsp:nvSpPr>
      <dsp:spPr>
        <a:xfrm>
          <a:off x="1247769" y="3970320"/>
          <a:ext cx="1587826" cy="882125"/>
        </a:xfrm>
        <a:prstGeom prst="roundRect">
          <a:avLst>
            <a:gd name="adj" fmla="val 10000"/>
          </a:avLst>
        </a:prstGeom>
        <a:solidFill>
          <a:srgbClr val="00B050"/>
        </a:solidFill>
        <a:ln w="25400" cap="flat" cmpd="sng" algn="ctr">
          <a:solidFill>
            <a:srgbClr val="00B050"/>
          </a:solidFill>
          <a:prstDash val="solid"/>
        </a:ln>
        <a:effectLst>
          <a:glow rad="101600">
            <a:srgbClr val="00B050">
              <a:alpha val="6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Year-to-Date</a:t>
          </a:r>
        </a:p>
      </dsp:txBody>
      <dsp:txXfrm>
        <a:off x="1273606" y="3996157"/>
        <a:ext cx="1536152" cy="830451"/>
      </dsp:txXfrm>
    </dsp:sp>
    <dsp:sp modelId="{A5CB5719-BD56-4995-AD17-C92D7033805A}">
      <dsp:nvSpPr>
        <dsp:cNvPr id="0" name=""/>
        <dsp:cNvSpPr/>
      </dsp:nvSpPr>
      <dsp:spPr>
        <a:xfrm rot="5400000">
          <a:off x="1876283" y="4874499"/>
          <a:ext cx="330797" cy="396956"/>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922595" y="4907579"/>
        <a:ext cx="238174" cy="231558"/>
      </dsp:txXfrm>
    </dsp:sp>
    <dsp:sp modelId="{EE5AFCD5-4E2E-432E-ACFC-B3F90D990217}">
      <dsp:nvSpPr>
        <dsp:cNvPr id="0" name=""/>
        <dsp:cNvSpPr/>
      </dsp:nvSpPr>
      <dsp:spPr>
        <a:xfrm>
          <a:off x="1247769" y="5293509"/>
          <a:ext cx="1587826" cy="882125"/>
        </a:xfrm>
        <a:prstGeom prst="roundRect">
          <a:avLst>
            <a:gd name="adj" fmla="val 10000"/>
          </a:avLst>
        </a:prstGeom>
        <a:solidFill>
          <a:srgbClr val="33CCFF"/>
        </a:solidFill>
        <a:ln w="25400" cap="flat" cmpd="sng" algn="ctr">
          <a:solidFill>
            <a:srgbClr val="33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Routine Notification</a:t>
          </a:r>
        </a:p>
      </dsp:txBody>
      <dsp:txXfrm>
        <a:off x="1273606" y="5319346"/>
        <a:ext cx="1536152" cy="8304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BB3F2-CCED-43CD-8A04-AE7A456AFE15}">
      <dsp:nvSpPr>
        <dsp:cNvPr id="0" name=""/>
        <dsp:cNvSpPr/>
      </dsp:nvSpPr>
      <dsp:spPr>
        <a:xfrm>
          <a:off x="1247769" y="753"/>
          <a:ext cx="1587826" cy="882125"/>
        </a:xfrm>
        <a:prstGeom prst="roundRect">
          <a:avLst>
            <a:gd name="adj" fmla="val 10000"/>
          </a:avLst>
        </a:prstGeom>
        <a:solidFill>
          <a:srgbClr val="FF9966"/>
        </a:solidFill>
        <a:ln w="25400" cap="flat" cmpd="sng" algn="ctr">
          <a:solidFill>
            <a:srgbClr val="FF99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Pre-Onboarding</a:t>
          </a:r>
        </a:p>
      </dsp:txBody>
      <dsp:txXfrm>
        <a:off x="1273606" y="26590"/>
        <a:ext cx="1536152" cy="830451"/>
      </dsp:txXfrm>
    </dsp:sp>
    <dsp:sp modelId="{D80C955B-03BE-4CBE-8B01-254322191E7B}">
      <dsp:nvSpPr>
        <dsp:cNvPr id="0" name=""/>
        <dsp:cNvSpPr/>
      </dsp:nvSpPr>
      <dsp:spPr>
        <a:xfrm rot="5400000">
          <a:off x="1876283" y="904932"/>
          <a:ext cx="330797" cy="396956"/>
        </a:xfrm>
        <a:prstGeom prst="rightArrow">
          <a:avLst>
            <a:gd name="adj1" fmla="val 60000"/>
            <a:gd name="adj2" fmla="val 50000"/>
          </a:avLst>
        </a:prstGeom>
        <a:solidFill>
          <a:srgbClr val="FF99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922595" y="938012"/>
        <a:ext cx="238174" cy="231558"/>
      </dsp:txXfrm>
    </dsp:sp>
    <dsp:sp modelId="{9ECD409D-421A-4D48-B2EF-DA9448D98089}">
      <dsp:nvSpPr>
        <dsp:cNvPr id="0" name=""/>
        <dsp:cNvSpPr/>
      </dsp:nvSpPr>
      <dsp:spPr>
        <a:xfrm>
          <a:off x="1247769" y="1323942"/>
          <a:ext cx="1587826" cy="882125"/>
        </a:xfrm>
        <a:prstGeom prst="roundRect">
          <a:avLst>
            <a:gd name="adj" fmla="val 10000"/>
          </a:avLst>
        </a:prstGeom>
        <a:solidFill>
          <a:srgbClr val="FFCC00"/>
        </a:solidFill>
        <a:ln w="25400" cap="flat" cmpd="sng" algn="ctr">
          <a:solidFill>
            <a:srgbClr val="FFC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Test Messages</a:t>
          </a:r>
        </a:p>
      </dsp:txBody>
      <dsp:txXfrm>
        <a:off x="1273606" y="1349779"/>
        <a:ext cx="1536152" cy="830451"/>
      </dsp:txXfrm>
    </dsp:sp>
    <dsp:sp modelId="{D1F268AE-B30F-41D5-A58D-3F8E975B4D3D}">
      <dsp:nvSpPr>
        <dsp:cNvPr id="0" name=""/>
        <dsp:cNvSpPr/>
      </dsp:nvSpPr>
      <dsp:spPr>
        <a:xfrm rot="5400000">
          <a:off x="1876283" y="2228121"/>
          <a:ext cx="330797" cy="396956"/>
        </a:xfrm>
        <a:prstGeom prst="rightArrow">
          <a:avLst>
            <a:gd name="adj1" fmla="val 60000"/>
            <a:gd name="adj2" fmla="val 50000"/>
          </a:avLst>
        </a:prstGeom>
        <a:solidFill>
          <a:srgbClr val="FFCC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922595" y="2261201"/>
        <a:ext cx="238174" cy="231558"/>
      </dsp:txXfrm>
    </dsp:sp>
    <dsp:sp modelId="{70380DF9-AA89-4445-91B2-15D347ED289A}">
      <dsp:nvSpPr>
        <dsp:cNvPr id="0" name=""/>
        <dsp:cNvSpPr/>
      </dsp:nvSpPr>
      <dsp:spPr>
        <a:xfrm>
          <a:off x="1247769" y="2647131"/>
          <a:ext cx="1587826" cy="882125"/>
        </a:xfrm>
        <a:prstGeom prst="roundRect">
          <a:avLst>
            <a:gd name="adj" fmla="val 10000"/>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Limited Production Messages</a:t>
          </a:r>
        </a:p>
      </dsp:txBody>
      <dsp:txXfrm>
        <a:off x="1273606" y="2672968"/>
        <a:ext cx="1536152" cy="830451"/>
      </dsp:txXfrm>
    </dsp:sp>
    <dsp:sp modelId="{38E4EAB8-377F-42D7-A67F-73C9344D36DF}">
      <dsp:nvSpPr>
        <dsp:cNvPr id="0" name=""/>
        <dsp:cNvSpPr/>
      </dsp:nvSpPr>
      <dsp:spPr>
        <a:xfrm rot="5400000">
          <a:off x="1876283" y="3551310"/>
          <a:ext cx="330797" cy="396956"/>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1922595" y="3584390"/>
        <a:ext cx="238174" cy="231558"/>
      </dsp:txXfrm>
    </dsp:sp>
    <dsp:sp modelId="{A6C74EDB-18B9-46A8-A6BF-722989A58D5F}">
      <dsp:nvSpPr>
        <dsp:cNvPr id="0" name=""/>
        <dsp:cNvSpPr/>
      </dsp:nvSpPr>
      <dsp:spPr>
        <a:xfrm>
          <a:off x="1247769" y="3970320"/>
          <a:ext cx="1587826" cy="882125"/>
        </a:xfrm>
        <a:prstGeom prst="roundRect">
          <a:avLst>
            <a:gd name="adj" fmla="val 10000"/>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Year-to-Date</a:t>
          </a:r>
        </a:p>
      </dsp:txBody>
      <dsp:txXfrm>
        <a:off x="1273606" y="3996157"/>
        <a:ext cx="1536152" cy="830451"/>
      </dsp:txXfrm>
    </dsp:sp>
    <dsp:sp modelId="{A5CB5719-BD56-4995-AD17-C92D7033805A}">
      <dsp:nvSpPr>
        <dsp:cNvPr id="0" name=""/>
        <dsp:cNvSpPr/>
      </dsp:nvSpPr>
      <dsp:spPr>
        <a:xfrm rot="5400000">
          <a:off x="1876283" y="4874499"/>
          <a:ext cx="330797" cy="396956"/>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922595" y="4907579"/>
        <a:ext cx="238174" cy="231558"/>
      </dsp:txXfrm>
    </dsp:sp>
    <dsp:sp modelId="{EE5AFCD5-4E2E-432E-ACFC-B3F90D990217}">
      <dsp:nvSpPr>
        <dsp:cNvPr id="0" name=""/>
        <dsp:cNvSpPr/>
      </dsp:nvSpPr>
      <dsp:spPr>
        <a:xfrm>
          <a:off x="1247769" y="5293509"/>
          <a:ext cx="1587826" cy="882125"/>
        </a:xfrm>
        <a:prstGeom prst="roundRect">
          <a:avLst>
            <a:gd name="adj" fmla="val 10000"/>
          </a:avLst>
        </a:prstGeom>
        <a:solidFill>
          <a:srgbClr val="33CCFF"/>
        </a:solidFill>
        <a:ln w="25400" cap="flat" cmpd="sng" algn="ctr">
          <a:solidFill>
            <a:srgbClr val="33CCFF"/>
          </a:solidFill>
          <a:prstDash val="solid"/>
        </a:ln>
        <a:effectLst>
          <a:glow rad="101600">
            <a:srgbClr val="33CCFF">
              <a:alpha val="6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Routine Notification</a:t>
          </a:r>
        </a:p>
      </dsp:txBody>
      <dsp:txXfrm>
        <a:off x="1273606" y="5319346"/>
        <a:ext cx="1536152" cy="8304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A9290-A62E-4381-8612-B8CB558EBF35}" type="datetimeFigureOut">
              <a:rPr lang="en-US"/>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BA679-2E03-44F4-BE36-E6398CC43D1F}" type="slidenum">
              <a:rPr lang="en-US"/>
              <a:t>‹#›</a:t>
            </a:fld>
            <a:endParaRPr lang="en-US"/>
          </a:p>
        </p:txBody>
      </p:sp>
    </p:spTree>
    <p:extLst>
      <p:ext uri="{BB962C8B-B14F-4D97-AF65-F5344CB8AC3E}">
        <p14:creationId xmlns:p14="http://schemas.microsoft.com/office/powerpoint/2010/main" val="79097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96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633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A679-2E03-44F4-BE36-E6398CC43D1F}" type="slidenum">
              <a:rPr lang="en-US" smtClean="0"/>
              <a:t>5</a:t>
            </a:fld>
            <a:endParaRPr lang="en-US"/>
          </a:p>
        </p:txBody>
      </p:sp>
    </p:spTree>
    <p:extLst>
      <p:ext uri="{BB962C8B-B14F-4D97-AF65-F5344CB8AC3E}">
        <p14:creationId xmlns:p14="http://schemas.microsoft.com/office/powerpoint/2010/main" val="45627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A218C187-15C4-A94F-920B-A1D109E99768}"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68519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545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B403-0D3A-4BC1-B943-7CDD939F0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163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16779128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21016072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38637693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20460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5856990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0771208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22251677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08086638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6308893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21094266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9846921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956967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82804999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0195223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387231274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7035949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49385012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141568641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41252218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73859064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6463499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39373299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91627232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8772768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28482066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20006886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150433190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26540577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280872777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7856517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55654544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141420073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626715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272667799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104600644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43117997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123810605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04381374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18772770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339029584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7004600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28788144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63192143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25413912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2233727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386360446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264673618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39877982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21267704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38397103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5086296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151585440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163341756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132193168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921594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268183592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06571646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38336954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374918800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253187578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0608916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427665032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74295479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158148386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95679564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25750026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456018353"/>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50398602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dirty="0"/>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82635553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5319854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9989876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dirty="0"/>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276357588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dirty="0"/>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3388081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378235222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382537804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240581411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137904155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163523011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283840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10" Type="http://schemas.openxmlformats.org/officeDocument/2006/relationships/theme" Target="../theme/theme6.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4822542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7896601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92389717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8405111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6307284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97867498"/>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ts.cdc.gov/" TargetMode="External"/><Relationship Id="rId2" Type="http://schemas.openxmlformats.org/officeDocument/2006/relationships/hyperlink" Target="https://www.cdc.gov/nndss/trc/onboarding/phase1/index.html" TargetMode="External"/><Relationship Id="rId1" Type="http://schemas.openxmlformats.org/officeDocument/2006/relationships/slideLayout" Target="../slideLayouts/slideLayout30.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app.smartsheet.com/b/form/4fe7d6f0c607491abe1ea88209d5aaff" TargetMode="Externa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mailto:edx@cdc.gov" TargetMode="Externa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pixabay.com/en/group-circle-community-hands-157841/"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hyperlink" Target="mailto:edx@cdc.gov" TargetMode="External"/><Relationship Id="rId1" Type="http://schemas.openxmlformats.org/officeDocument/2006/relationships/slideLayout" Target="../slideLayouts/slideLayout3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s://www.cdc.gov/nndss/case-surveillance-modernization/index.html" TargetMode="External"/><Relationship Id="rId3" Type="http://schemas.openxmlformats.org/officeDocument/2006/relationships/image" Target="../media/image29.png"/><Relationship Id="rId7" Type="http://schemas.openxmlformats.org/officeDocument/2006/relationships/image" Target="../media/image32.svg"/><Relationship Id="rId12" Type="http://schemas.openxmlformats.org/officeDocument/2006/relationships/image" Target="../media/image36.sv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hyperlink" Target="https://www.cdc.gov/nndss/trc/news/index.html" TargetMode="External"/><Relationship Id="rId10" Type="http://schemas.openxmlformats.org/officeDocument/2006/relationships/hyperlink" Target="mailto:edx@cdc.gov" TargetMode="External"/><Relationship Id="rId4" Type="http://schemas.openxmlformats.org/officeDocument/2006/relationships/image" Target="../media/image30.svg"/><Relationship Id="rId9" Type="http://schemas.openxmlformats.org/officeDocument/2006/relationships/image" Target="../media/image34.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app.smartsheet.com/b/form/4fe7d6f0c607491abe1ea88209d5aaff" TargetMode="External"/><Relationship Id="rId2" Type="http://schemas.openxmlformats.org/officeDocument/2006/relationships/hyperlink" Target="https://www.cdc.gov/nndss/trc/onboarding/overview.html" TargetMode="External"/><Relationship Id="rId1" Type="http://schemas.openxmlformats.org/officeDocument/2006/relationships/slideLayout" Target="../slideLayouts/slideLayout30.xml"/><Relationship Id="rId6" Type="http://schemas.openxmlformats.org/officeDocument/2006/relationships/hyperlink" Target="mailto:edx@cdc.gov" TargetMode="External"/><Relationship Id="rId5" Type="http://schemas.openxmlformats.org/officeDocument/2006/relationships/hyperlink" Target="https://mets.cdc.gov/" TargetMode="External"/><Relationship Id="rId4" Type="http://schemas.openxmlformats.org/officeDocument/2006/relationships/hyperlink" Target="https://cdcnbscentral.com/log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hyperlink" Target="https://phinvads.cdc.gov/vads/ViewView.action?id=DD81C00A-4C69-EE11-81CE-005056ABE2F0" TargetMode="External"/><Relationship Id="rId2" Type="http://schemas.openxmlformats.org/officeDocument/2006/relationships/notesSlide" Target="../notesSlides/notesSlide2.xml"/><Relationship Id="rId1" Type="http://schemas.openxmlformats.org/officeDocument/2006/relationships/slideLayout" Target="../slideLayouts/slideLayout75.xml"/><Relationship Id="rId5" Type="http://schemas.openxmlformats.org/officeDocument/2006/relationships/hyperlink" Target="https://ndc.services.cdc.gov/mmgpage/covid-19-message-mapping-guide/" TargetMode="External"/><Relationship Id="rId4" Type="http://schemas.openxmlformats.org/officeDocument/2006/relationships/hyperlink" Target="https://phinvads.cdc.gov/vads/ViewValueSet.action?id=75012BE2-682B-43C5-8DD0-90FAE42640E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676" y="2273221"/>
            <a:ext cx="10972800" cy="1155779"/>
          </a:xfrm>
        </p:spPr>
        <p:txBody>
          <a:bodyPr/>
          <a:lstStyle/>
          <a:p>
            <a:r>
              <a:rPr lang="en-US" dirty="0"/>
              <a:t>NNDSS eSHARE October Webinar</a:t>
            </a:r>
          </a:p>
        </p:txBody>
      </p:sp>
      <p:sp>
        <p:nvSpPr>
          <p:cNvPr id="4" name="Subtitle 3"/>
          <p:cNvSpPr>
            <a:spLocks noGrp="1"/>
          </p:cNvSpPr>
          <p:nvPr>
            <p:ph type="subTitle" idx="1"/>
          </p:nvPr>
        </p:nvSpPr>
        <p:spPr>
          <a:xfrm>
            <a:off x="609601" y="5843244"/>
            <a:ext cx="8534400" cy="457200"/>
          </a:xfrm>
        </p:spPr>
        <p:txBody>
          <a:bodyPr/>
          <a:lstStyle/>
          <a:p>
            <a:r>
              <a:rPr lang="en-US" dirty="0"/>
              <a:t>October 17, 2023</a:t>
            </a:r>
          </a:p>
        </p:txBody>
      </p:sp>
      <p:pic>
        <p:nvPicPr>
          <p:cNvPr id="2" name="Picture 1" title="NNDSS branding element">
            <a:extLst>
              <a:ext uri="{FF2B5EF4-FFF2-40B4-BE49-F238E27FC236}">
                <a16:creationId xmlns:a16="http://schemas.microsoft.com/office/drawing/2014/main" id="{E284177F-2D0C-4C69-D1FA-BD5F3953C9F5}"/>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777496" y="3589940"/>
            <a:ext cx="5118135" cy="2010341"/>
          </a:xfrm>
          <a:prstGeom prst="rect">
            <a:avLst/>
          </a:prstGeom>
        </p:spPr>
      </p:pic>
      <p:sp>
        <p:nvSpPr>
          <p:cNvPr id="6" name="Text Placeholder 5">
            <a:extLst>
              <a:ext uri="{FF2B5EF4-FFF2-40B4-BE49-F238E27FC236}">
                <a16:creationId xmlns:a16="http://schemas.microsoft.com/office/drawing/2014/main" id="{400FE780-C400-95D7-76FB-2A37F4B31566}"/>
              </a:ext>
            </a:extLst>
          </p:cNvPr>
          <p:cNvSpPr txBox="1">
            <a:spLocks/>
          </p:cNvSpPr>
          <p:nvPr/>
        </p:nvSpPr>
        <p:spPr>
          <a:xfrm>
            <a:off x="5777496" y="6008094"/>
            <a:ext cx="6251481" cy="535313"/>
          </a:xfrm>
          <a:prstGeom prst="rect">
            <a:avLst/>
          </a:prstGeom>
        </p:spPr>
        <p:txBody>
          <a:bodyPr vert="horz" lIns="162560" tIns="81280" rIns="162560" bIns="8128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algn="ctr" defTabSz="609539" rtl="0" eaLnBrk="1" fontAlgn="base" latinLnBrk="0" hangingPunct="1">
              <a:lnSpc>
                <a:spcPct val="100000"/>
              </a:lnSpc>
              <a:spcBef>
                <a:spcPct val="20000"/>
              </a:spcBef>
              <a:spcAft>
                <a:spcPct val="0"/>
              </a:spcAft>
              <a:buClrTx/>
              <a:buSzTx/>
              <a:buFont typeface="Arial"/>
              <a:buNone/>
              <a:tabLst/>
              <a:defRPr/>
            </a:pPr>
            <a:r>
              <a:rPr lang="en-US" sz="1867" b="1" dirty="0">
                <a:solidFill>
                  <a:srgbClr val="0039A6"/>
                </a:solidFill>
                <a:latin typeface="Calibri" panose="020F0502020204030204" pitchFamily="34" charset="0"/>
                <a:ea typeface="+mj-ea"/>
                <a:cs typeface="Calibri" panose="020F0502020204030204" pitchFamily="34" charset="0"/>
              </a:rPr>
              <a:t>Office of Public Health Data, Surveillance, and Technology</a:t>
            </a:r>
            <a:endParaRPr kumimoji="0" lang="en-US" sz="1867" b="1" i="0" u="none" strike="noStrike" kern="1200" cap="none" spc="0" normalizeH="0" baseline="0" noProof="0" dirty="0">
              <a:ln>
                <a:noFill/>
              </a:ln>
              <a:solidFill>
                <a:srgbClr val="0039A6"/>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538916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Introducing an updated MMG Implementation Process with three phases. They include, pre-onboarding, onboarding, which has 3 stages within, and Routine Notifications">
            <a:extLst>
              <a:ext uri="{FF2B5EF4-FFF2-40B4-BE49-F238E27FC236}">
                <a16:creationId xmlns:a16="http://schemas.microsoft.com/office/drawing/2014/main" id="{C67F845D-6AD3-4352-B431-65642598ECB7}"/>
              </a:ext>
            </a:extLst>
          </p:cNvPr>
          <p:cNvSpPr/>
          <p:nvPr/>
        </p:nvSpPr>
        <p:spPr>
          <a:xfrm>
            <a:off x="0" y="2350828"/>
            <a:ext cx="12192000" cy="2113279"/>
          </a:xfrm>
          <a:prstGeom prst="rect">
            <a:avLst/>
          </a:prstGeom>
          <a:solidFill>
            <a:srgbClr val="0099A7"/>
          </a:solidFill>
          <a:ln>
            <a:solidFill>
              <a:srgbClr val="009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8" name="Rectangle 7">
            <a:extLst>
              <a:ext uri="{FF2B5EF4-FFF2-40B4-BE49-F238E27FC236}">
                <a16:creationId xmlns:a16="http://schemas.microsoft.com/office/drawing/2014/main" id="{42899FD0-7FDE-4ADB-B5F4-F05497F56355}"/>
              </a:ext>
            </a:extLst>
          </p:cNvPr>
          <p:cNvSpPr/>
          <p:nvPr/>
        </p:nvSpPr>
        <p:spPr>
          <a:xfrm>
            <a:off x="3425532" y="2414328"/>
            <a:ext cx="5197001" cy="730266"/>
          </a:xfrm>
          <a:prstGeom prst="rect">
            <a:avLst/>
          </a:prstGeom>
          <a:solidFill>
            <a:srgbClr val="0099A7"/>
          </a:solidFill>
          <a:ln>
            <a:solidFill>
              <a:srgbClr val="009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sym typeface="Arial"/>
              </a:rPr>
              <a:t>MMG  Implementation Process</a:t>
            </a:r>
          </a:p>
        </p:txBody>
      </p:sp>
      <p:graphicFrame>
        <p:nvGraphicFramePr>
          <p:cNvPr id="9" name="Diagram 8" descr="Diagram view of the updated phase of Onboarding, which includes 3 stages. ">
            <a:extLst>
              <a:ext uri="{FF2B5EF4-FFF2-40B4-BE49-F238E27FC236}">
                <a16:creationId xmlns:a16="http://schemas.microsoft.com/office/drawing/2014/main" id="{5BB3E5D1-C64D-4664-931C-334D9F9EF24B}"/>
              </a:ext>
            </a:extLst>
          </p:cNvPr>
          <p:cNvGraphicFramePr/>
          <p:nvPr/>
        </p:nvGraphicFramePr>
        <p:xfrm>
          <a:off x="511668" y="3142483"/>
          <a:ext cx="11168663" cy="108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2">
            <a:extLst>
              <a:ext uri="{FF2B5EF4-FFF2-40B4-BE49-F238E27FC236}">
                <a16:creationId xmlns:a16="http://schemas.microsoft.com/office/drawing/2014/main" id="{68F9612E-59A0-4708-8AF5-7899C2F2FAA4}"/>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4" name="Title 1">
            <a:extLst>
              <a:ext uri="{FF2B5EF4-FFF2-40B4-BE49-F238E27FC236}">
                <a16:creationId xmlns:a16="http://schemas.microsoft.com/office/drawing/2014/main" id="{03770466-C5B7-6B60-2991-3FDE8C66466D}"/>
              </a:ext>
            </a:extLst>
          </p:cNvPr>
          <p:cNvSpPr txBox="1">
            <a:spLocks noGrp="1"/>
          </p:cNvSpPr>
          <p:nvPr>
            <p:ph type="title" idx="4294967295"/>
          </p:nvPr>
        </p:nvSpPr>
        <p:spPr>
          <a:xfrm>
            <a:off x="423168" y="159229"/>
            <a:ext cx="10345445" cy="6930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39A6"/>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0" fontAlgn="base" latinLnBrk="0" hangingPunct="0">
              <a:lnSpc>
                <a:spcPts val="4000"/>
              </a:lnSpc>
              <a:spcBef>
                <a:spcPct val="0"/>
              </a:spcBef>
              <a:spcAft>
                <a:spcPct val="0"/>
              </a:spcAft>
              <a:buClrTx/>
              <a:buSzTx/>
              <a:buFontTx/>
              <a:buNone/>
              <a:tabLst/>
              <a:defRPr/>
            </a:pPr>
            <a:r>
              <a:rPr kumimoji="0" lang="en-US" sz="3300" b="1" i="0" u="none" strike="noStrike" kern="1200" cap="none" spc="0" normalizeH="0" baseline="0" noProof="0" dirty="0">
                <a:ln>
                  <a:noFill/>
                </a:ln>
                <a:solidFill>
                  <a:srgbClr val="0039A6"/>
                </a:solidFill>
                <a:effectLst/>
                <a:uLnTx/>
                <a:uFillTx/>
                <a:latin typeface="Calibri" pitchFamily="34" charset="0"/>
                <a:ea typeface="+mj-ea"/>
                <a:cs typeface="+mj-cs"/>
              </a:rPr>
              <a:t>MMG Implementation Overview</a:t>
            </a:r>
          </a:p>
        </p:txBody>
      </p:sp>
    </p:spTree>
    <p:extLst>
      <p:ext uri="{BB962C8B-B14F-4D97-AF65-F5344CB8AC3E}">
        <p14:creationId xmlns:p14="http://schemas.microsoft.com/office/powerpoint/2010/main" val="117088107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9B52-8667-84C1-B9D9-97EDB9C5B7D9}"/>
              </a:ext>
            </a:extLst>
          </p:cNvPr>
          <p:cNvSpPr>
            <a:spLocks noGrp="1"/>
          </p:cNvSpPr>
          <p:nvPr>
            <p:ph type="title"/>
          </p:nvPr>
        </p:nvSpPr>
        <p:spPr>
          <a:xfrm>
            <a:off x="423169" y="159229"/>
            <a:ext cx="5486400" cy="693027"/>
          </a:xfrm>
        </p:spPr>
        <p:txBody>
          <a:bodyPr/>
          <a:lstStyle/>
          <a:p>
            <a:r>
              <a:rPr lang="en-US" sz="3300" dirty="0"/>
              <a:t>Pre-Onboarding:</a:t>
            </a:r>
          </a:p>
        </p:txBody>
      </p:sp>
      <p:sp>
        <p:nvSpPr>
          <p:cNvPr id="3" name="Text Placeholder 2">
            <a:extLst>
              <a:ext uri="{FF2B5EF4-FFF2-40B4-BE49-F238E27FC236}">
                <a16:creationId xmlns:a16="http://schemas.microsoft.com/office/drawing/2014/main" id="{2D46B87F-19F3-B20D-6392-BD96E6263493}"/>
              </a:ext>
            </a:extLst>
          </p:cNvPr>
          <p:cNvSpPr>
            <a:spLocks noGrp="1"/>
          </p:cNvSpPr>
          <p:nvPr>
            <p:ph type="body" sz="quarter" idx="10"/>
          </p:nvPr>
        </p:nvSpPr>
        <p:spPr>
          <a:xfrm>
            <a:off x="423168" y="852257"/>
            <a:ext cx="11768831" cy="4021747"/>
          </a:xfrm>
        </p:spPr>
        <p:txBody>
          <a:bodyPr/>
          <a:lstStyle/>
          <a:p>
            <a:r>
              <a:rPr lang="en-US" sz="2400" dirty="0">
                <a:hlinkClick r:id="rId2"/>
              </a:rPr>
              <a:t>Pre-onboarding Activities</a:t>
            </a:r>
            <a:r>
              <a:rPr lang="en-US" sz="2400" dirty="0"/>
              <a:t>:</a:t>
            </a:r>
          </a:p>
          <a:p>
            <a:pPr marL="1066785" lvl="1" indent="-457200">
              <a:buFont typeface="+mj-lt"/>
              <a:buAutoNum type="arabicPeriod"/>
            </a:pPr>
            <a:r>
              <a:rPr lang="en-US" sz="2200" b="1" dirty="0"/>
              <a:t>Readiness Assessment – </a:t>
            </a:r>
            <a:r>
              <a:rPr lang="en-US" sz="2200" dirty="0"/>
              <a:t>Assess technical infrastructure, test environment, transport, expertise, &amp; resources; identify your team; and gather technical documents.</a:t>
            </a:r>
          </a:p>
          <a:p>
            <a:pPr marL="1066785" lvl="1" indent="-457200">
              <a:buFont typeface="+mj-lt"/>
              <a:buAutoNum type="arabicPeriod"/>
            </a:pPr>
            <a:r>
              <a:rPr lang="en-US" sz="2200" b="1" dirty="0"/>
              <a:t>Gap Analysis – </a:t>
            </a:r>
            <a:r>
              <a:rPr lang="en-US" sz="2200" dirty="0"/>
              <a:t>Work with jurisdiction programs, compare MMG data elements against data in jurisdiction’s surveillance system. Utilize the implementation spreadsheet (IS). Provide IS to CDC program(s) for review and feedback </a:t>
            </a:r>
            <a:r>
              <a:rPr lang="en-US" sz="2200" i="1" dirty="0"/>
              <a:t>prior to</a:t>
            </a:r>
            <a:r>
              <a:rPr lang="en-US" sz="2200" dirty="0"/>
              <a:t> making updates to the system.</a:t>
            </a:r>
            <a:endParaRPr lang="en-US" sz="2200" i="1" dirty="0"/>
          </a:p>
          <a:p>
            <a:pPr marL="1066785" lvl="1" indent="-457200">
              <a:buFont typeface="+mj-lt"/>
              <a:buAutoNum type="arabicPeriod"/>
            </a:pPr>
            <a:r>
              <a:rPr lang="en-US" sz="2200" b="1" dirty="0"/>
              <a:t>Message Creation – </a:t>
            </a:r>
            <a:r>
              <a:rPr lang="en-US" sz="2200" dirty="0"/>
              <a:t>Create data extract of MMG data elements, enter test cases into test environment and fill in the test case scenario worksheet (TCSW).</a:t>
            </a:r>
          </a:p>
          <a:p>
            <a:pPr marL="1066785" lvl="1" indent="-457200">
              <a:buFont typeface="+mj-lt"/>
              <a:buAutoNum type="arabicPeriod"/>
            </a:pPr>
            <a:r>
              <a:rPr lang="en-US" sz="2200" b="1" dirty="0"/>
              <a:t>Routine Creation for Transport – </a:t>
            </a:r>
            <a:r>
              <a:rPr lang="en-US" sz="2200" dirty="0"/>
              <a:t>Develop transport route to send HL7 messages to CDC.</a:t>
            </a:r>
          </a:p>
          <a:p>
            <a:pPr marL="1066785" lvl="1" indent="-457200">
              <a:buFont typeface="+mj-lt"/>
              <a:buAutoNum type="arabicPeriod"/>
            </a:pPr>
            <a:r>
              <a:rPr lang="en-US" sz="2200" b="1" dirty="0"/>
              <a:t>Message Validation – </a:t>
            </a:r>
            <a:r>
              <a:rPr lang="en-US" sz="2200" dirty="0"/>
              <a:t>Utilize </a:t>
            </a:r>
            <a:r>
              <a:rPr lang="en-US" sz="2200" dirty="0">
                <a:hlinkClick r:id="rId3"/>
              </a:rPr>
              <a:t>METS tool</a:t>
            </a:r>
            <a:r>
              <a:rPr lang="en-US" sz="2200" dirty="0"/>
              <a:t> to validate individual test messages.</a:t>
            </a:r>
          </a:p>
        </p:txBody>
      </p:sp>
      <p:sp>
        <p:nvSpPr>
          <p:cNvPr id="4" name="Slide Number Placeholder 2">
            <a:extLst>
              <a:ext uri="{FF2B5EF4-FFF2-40B4-BE49-F238E27FC236}">
                <a16:creationId xmlns:a16="http://schemas.microsoft.com/office/drawing/2014/main" id="{0ADD16A2-6B14-74FF-1DF1-A337C08F37F6}"/>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grpSp>
        <p:nvGrpSpPr>
          <p:cNvPr id="14" name="Group 13" descr="screenshot of implement spreadsheet. located within the bottom right of screenshot is the abbreviation, &quot;I.S.&quot;.">
            <a:extLst>
              <a:ext uri="{FF2B5EF4-FFF2-40B4-BE49-F238E27FC236}">
                <a16:creationId xmlns:a16="http://schemas.microsoft.com/office/drawing/2014/main" id="{513BC422-A490-753D-0987-C86A200F6C55}"/>
              </a:ext>
            </a:extLst>
          </p:cNvPr>
          <p:cNvGrpSpPr/>
          <p:nvPr/>
        </p:nvGrpSpPr>
        <p:grpSpPr>
          <a:xfrm>
            <a:off x="209405" y="4849703"/>
            <a:ext cx="5491045" cy="1500589"/>
            <a:chOff x="209405" y="4849703"/>
            <a:chExt cx="5491045" cy="1500589"/>
          </a:xfrm>
        </p:grpSpPr>
        <p:pic>
          <p:nvPicPr>
            <p:cNvPr id="6" name="Picture 5">
              <a:extLst>
                <a:ext uri="{FF2B5EF4-FFF2-40B4-BE49-F238E27FC236}">
                  <a16:creationId xmlns:a16="http://schemas.microsoft.com/office/drawing/2014/main" id="{9BBC1977-F682-31E2-565E-AA206C334DEB}"/>
                </a:ext>
              </a:extLst>
            </p:cNvPr>
            <p:cNvPicPr>
              <a:picLocks noChangeAspect="1"/>
            </p:cNvPicPr>
            <p:nvPr/>
          </p:nvPicPr>
          <p:blipFill rotWithShape="1">
            <a:blip r:embed="rId4"/>
            <a:srcRect t="1406"/>
            <a:stretch/>
          </p:blipFill>
          <p:spPr>
            <a:xfrm>
              <a:off x="209405" y="4849703"/>
              <a:ext cx="5491045" cy="1500589"/>
            </a:xfrm>
            <a:prstGeom prst="rect">
              <a:avLst/>
            </a:prstGeom>
            <a:ln>
              <a:solidFill>
                <a:srgbClr val="0070C0"/>
              </a:solidFill>
            </a:ln>
          </p:spPr>
        </p:pic>
        <p:sp>
          <p:nvSpPr>
            <p:cNvPr id="11" name="TextBox 10">
              <a:extLst>
                <a:ext uri="{FF2B5EF4-FFF2-40B4-BE49-F238E27FC236}">
                  <a16:creationId xmlns:a16="http://schemas.microsoft.com/office/drawing/2014/main" id="{C9456BC7-D2F6-2922-7951-F6082B1327FF}"/>
                </a:ext>
              </a:extLst>
            </p:cNvPr>
            <p:cNvSpPr txBox="1"/>
            <p:nvPr/>
          </p:nvSpPr>
          <p:spPr>
            <a:xfrm>
              <a:off x="5188722" y="5980960"/>
              <a:ext cx="5117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(IS)</a:t>
              </a:r>
            </a:p>
          </p:txBody>
        </p:sp>
      </p:grpSp>
      <p:grpSp>
        <p:nvGrpSpPr>
          <p:cNvPr id="15" name="Group 14" descr="screenshot of test case scenario worksheet. located within the bottom right of screenshot is the abbreviation, &quot;T.C.S.W.&quot;">
            <a:extLst>
              <a:ext uri="{FF2B5EF4-FFF2-40B4-BE49-F238E27FC236}">
                <a16:creationId xmlns:a16="http://schemas.microsoft.com/office/drawing/2014/main" id="{7F9FDB69-AF7C-02AB-5CB5-23E3265FE814}"/>
              </a:ext>
            </a:extLst>
          </p:cNvPr>
          <p:cNvGrpSpPr/>
          <p:nvPr/>
        </p:nvGrpSpPr>
        <p:grpSpPr>
          <a:xfrm>
            <a:off x="5869294" y="4849703"/>
            <a:ext cx="5975961" cy="1500589"/>
            <a:chOff x="5869294" y="4849703"/>
            <a:chExt cx="5975961" cy="1500589"/>
          </a:xfrm>
        </p:grpSpPr>
        <p:pic>
          <p:nvPicPr>
            <p:cNvPr id="9" name="Picture 8">
              <a:extLst>
                <a:ext uri="{FF2B5EF4-FFF2-40B4-BE49-F238E27FC236}">
                  <a16:creationId xmlns:a16="http://schemas.microsoft.com/office/drawing/2014/main" id="{2811D359-C711-FC45-F812-B4C1857279E3}"/>
                </a:ext>
              </a:extLst>
            </p:cNvPr>
            <p:cNvPicPr>
              <a:picLocks noChangeAspect="1"/>
            </p:cNvPicPr>
            <p:nvPr/>
          </p:nvPicPr>
          <p:blipFill rotWithShape="1">
            <a:blip r:embed="rId5"/>
            <a:srcRect t="2258" r="15996" b="4962"/>
            <a:stretch/>
          </p:blipFill>
          <p:spPr>
            <a:xfrm>
              <a:off x="5869294" y="4849703"/>
              <a:ext cx="5975961" cy="1500589"/>
            </a:xfrm>
            <a:prstGeom prst="rect">
              <a:avLst/>
            </a:prstGeom>
            <a:ln>
              <a:solidFill>
                <a:srgbClr val="0070C0"/>
              </a:solidFill>
            </a:ln>
          </p:spPr>
        </p:pic>
        <p:sp>
          <p:nvSpPr>
            <p:cNvPr id="13" name="TextBox 12">
              <a:extLst>
                <a:ext uri="{FF2B5EF4-FFF2-40B4-BE49-F238E27FC236}">
                  <a16:creationId xmlns:a16="http://schemas.microsoft.com/office/drawing/2014/main" id="{5D5078BA-5C83-44C3-8567-AB50D2F5C9A1}"/>
                </a:ext>
              </a:extLst>
            </p:cNvPr>
            <p:cNvSpPr txBox="1"/>
            <p:nvPr/>
          </p:nvSpPr>
          <p:spPr>
            <a:xfrm>
              <a:off x="10968475" y="5980960"/>
              <a:ext cx="876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(TCSW)</a:t>
              </a:r>
            </a:p>
          </p:txBody>
        </p:sp>
      </p:grpSp>
    </p:spTree>
    <p:extLst>
      <p:ext uri="{BB962C8B-B14F-4D97-AF65-F5344CB8AC3E}">
        <p14:creationId xmlns:p14="http://schemas.microsoft.com/office/powerpoint/2010/main" val="198572852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9B52-8667-84C1-B9D9-97EDB9C5B7D9}"/>
              </a:ext>
            </a:extLst>
          </p:cNvPr>
          <p:cNvSpPr>
            <a:spLocks noGrp="1"/>
          </p:cNvSpPr>
          <p:nvPr>
            <p:ph type="title"/>
          </p:nvPr>
        </p:nvSpPr>
        <p:spPr>
          <a:xfrm>
            <a:off x="423169" y="159229"/>
            <a:ext cx="5486400" cy="693027"/>
          </a:xfrm>
        </p:spPr>
        <p:txBody>
          <a:bodyPr/>
          <a:lstStyle/>
          <a:p>
            <a:r>
              <a:rPr lang="en-US" sz="3300" dirty="0"/>
              <a:t>Pre-Onboarding (cont.):</a:t>
            </a:r>
          </a:p>
        </p:txBody>
      </p:sp>
      <p:sp>
        <p:nvSpPr>
          <p:cNvPr id="3" name="Text Placeholder 2">
            <a:extLst>
              <a:ext uri="{FF2B5EF4-FFF2-40B4-BE49-F238E27FC236}">
                <a16:creationId xmlns:a16="http://schemas.microsoft.com/office/drawing/2014/main" id="{2D46B87F-19F3-B20D-6392-BD96E6263493}"/>
              </a:ext>
            </a:extLst>
          </p:cNvPr>
          <p:cNvSpPr>
            <a:spLocks noGrp="1"/>
          </p:cNvSpPr>
          <p:nvPr>
            <p:ph type="body" sz="quarter" idx="10"/>
          </p:nvPr>
        </p:nvSpPr>
        <p:spPr>
          <a:xfrm>
            <a:off x="423169" y="852257"/>
            <a:ext cx="11098271" cy="3253400"/>
          </a:xfrm>
        </p:spPr>
        <p:txBody>
          <a:bodyPr/>
          <a:lstStyle/>
          <a:p>
            <a:r>
              <a:rPr lang="en-US" sz="2400" dirty="0">
                <a:hlinkClick r:id="rId2"/>
              </a:rPr>
              <a:t>Technical Assistance</a:t>
            </a:r>
            <a:r>
              <a:rPr lang="en-US" sz="2400" dirty="0"/>
              <a:t>:</a:t>
            </a:r>
          </a:p>
          <a:p>
            <a:pPr lvl="1"/>
            <a:r>
              <a:rPr lang="en-US" sz="2200" dirty="0"/>
              <a:t>APHL Cohorts and/or individual technical assistance.</a:t>
            </a:r>
          </a:p>
          <a:p>
            <a:pPr lvl="2"/>
            <a:r>
              <a:rPr lang="en-US" sz="2000" dirty="0"/>
              <a:t>APHL reviews, validates, and provides feedback of test messages and artifacts.</a:t>
            </a:r>
          </a:p>
          <a:p>
            <a:r>
              <a:rPr lang="en-US" sz="2400" dirty="0"/>
              <a:t>Submit Onboarding package.</a:t>
            </a:r>
          </a:p>
          <a:p>
            <a:pPr lvl="1"/>
            <a:r>
              <a:rPr lang="en-US" sz="2200" dirty="0"/>
              <a:t>Test case scenario worksheet (TCSW) &amp; implementation spreadsheet (IS).</a:t>
            </a:r>
          </a:p>
          <a:p>
            <a:endParaRPr lang="en-US" dirty="0"/>
          </a:p>
        </p:txBody>
      </p:sp>
      <p:sp>
        <p:nvSpPr>
          <p:cNvPr id="4" name="Slide Number Placeholder 2">
            <a:extLst>
              <a:ext uri="{FF2B5EF4-FFF2-40B4-BE49-F238E27FC236}">
                <a16:creationId xmlns:a16="http://schemas.microsoft.com/office/drawing/2014/main" id="{399BF9DF-0C63-0104-3D00-E99F4B44CB99}"/>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pic>
        <p:nvPicPr>
          <p:cNvPr id="6" name="Picture 5" descr="screenshot of the technical assistance form.">
            <a:extLst>
              <a:ext uri="{FF2B5EF4-FFF2-40B4-BE49-F238E27FC236}">
                <a16:creationId xmlns:a16="http://schemas.microsoft.com/office/drawing/2014/main" id="{64609253-BD45-1A36-C56C-139C4E7FDC78}"/>
              </a:ext>
            </a:extLst>
          </p:cNvPr>
          <p:cNvPicPr>
            <a:picLocks noChangeAspect="1"/>
          </p:cNvPicPr>
          <p:nvPr/>
        </p:nvPicPr>
        <p:blipFill>
          <a:blip r:embed="rId3"/>
          <a:stretch>
            <a:fillRect/>
          </a:stretch>
        </p:blipFill>
        <p:spPr>
          <a:xfrm>
            <a:off x="2383521" y="3043014"/>
            <a:ext cx="7052096" cy="3421094"/>
          </a:xfrm>
          <a:prstGeom prst="rect">
            <a:avLst/>
          </a:prstGeom>
          <a:ln>
            <a:solidFill>
              <a:srgbClr val="0070C0"/>
            </a:solidFill>
          </a:ln>
        </p:spPr>
      </p:pic>
    </p:spTree>
    <p:extLst>
      <p:ext uri="{BB962C8B-B14F-4D97-AF65-F5344CB8AC3E}">
        <p14:creationId xmlns:p14="http://schemas.microsoft.com/office/powerpoint/2010/main" val="41845190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9B52-8667-84C1-B9D9-97EDB9C5B7D9}"/>
              </a:ext>
            </a:extLst>
          </p:cNvPr>
          <p:cNvSpPr>
            <a:spLocks noGrp="1"/>
          </p:cNvSpPr>
          <p:nvPr>
            <p:ph type="title"/>
          </p:nvPr>
        </p:nvSpPr>
        <p:spPr>
          <a:xfrm>
            <a:off x="423169" y="159229"/>
            <a:ext cx="5486400" cy="693027"/>
          </a:xfrm>
        </p:spPr>
        <p:txBody>
          <a:bodyPr/>
          <a:lstStyle/>
          <a:p>
            <a:r>
              <a:rPr lang="en-US" sz="3300" dirty="0"/>
              <a:t>Onboarding Initiation:</a:t>
            </a:r>
          </a:p>
        </p:txBody>
      </p:sp>
      <p:sp>
        <p:nvSpPr>
          <p:cNvPr id="3" name="Text Placeholder 2">
            <a:extLst>
              <a:ext uri="{FF2B5EF4-FFF2-40B4-BE49-F238E27FC236}">
                <a16:creationId xmlns:a16="http://schemas.microsoft.com/office/drawing/2014/main" id="{2D46B87F-19F3-B20D-6392-BD96E6263493}"/>
              </a:ext>
            </a:extLst>
          </p:cNvPr>
          <p:cNvSpPr>
            <a:spLocks noGrp="1"/>
          </p:cNvSpPr>
          <p:nvPr>
            <p:ph type="body" sz="quarter" idx="10"/>
          </p:nvPr>
        </p:nvSpPr>
        <p:spPr>
          <a:xfrm>
            <a:off x="423169" y="852256"/>
            <a:ext cx="6363525" cy="5615695"/>
          </a:xfrm>
        </p:spPr>
        <p:txBody>
          <a:bodyPr/>
          <a:lstStyle/>
          <a:p>
            <a:r>
              <a:rPr lang="en-US" sz="2400" b="1" dirty="0"/>
              <a:t>Scenario 1: </a:t>
            </a:r>
            <a:r>
              <a:rPr lang="en-US" sz="2400" dirty="0"/>
              <a:t>Jurisdiction utilizes APHL technical assistance during pre-onboarding, there will be a warm handoff from APHL to CDC.</a:t>
            </a:r>
          </a:p>
          <a:p>
            <a:r>
              <a:rPr lang="en-US" sz="2400" b="1" dirty="0"/>
              <a:t>Scenario 2: </a:t>
            </a:r>
            <a:r>
              <a:rPr lang="en-US" sz="2400" dirty="0"/>
              <a:t>Jurisdiction independently pre-onboards the MMG, sends package to </a:t>
            </a:r>
            <a:r>
              <a:rPr lang="en-US" sz="2400" dirty="0">
                <a:hlinkClick r:id="rId2"/>
              </a:rPr>
              <a:t>edx@cdc.gov</a:t>
            </a:r>
            <a:r>
              <a:rPr lang="en-US" sz="2400" dirty="0"/>
              <a:t> with Subject: “[Jurisdiction name]: [MMG name] Onboarding Package”.</a:t>
            </a:r>
          </a:p>
          <a:p>
            <a:pPr marL="609585" lvl="1" indent="0">
              <a:buNone/>
            </a:pPr>
            <a:r>
              <a:rPr lang="en-US" sz="1800" b="1" dirty="0"/>
              <a:t>Example: </a:t>
            </a:r>
            <a:r>
              <a:rPr lang="en-US" sz="1800" dirty="0"/>
              <a:t>“MI: GenV2 MMG Onboarding Package”</a:t>
            </a:r>
          </a:p>
          <a:p>
            <a:pPr lvl="1"/>
            <a:r>
              <a:rPr lang="en-US" sz="2200" dirty="0"/>
              <a:t>APHL still reviews, validates, and provides feedback of test messages and artifacts. Warm handoff from APHL to CDC.</a:t>
            </a:r>
          </a:p>
          <a:p>
            <a:r>
              <a:rPr lang="en-US" sz="2400" dirty="0"/>
              <a:t>CDC reviews onboarding package.</a:t>
            </a:r>
          </a:p>
          <a:p>
            <a:r>
              <a:rPr lang="en-US" sz="2400" dirty="0"/>
              <a:t>Onboarding kick-off call scheduled.</a:t>
            </a:r>
          </a:p>
          <a:p>
            <a:endParaRPr lang="en-US" dirty="0"/>
          </a:p>
        </p:txBody>
      </p:sp>
      <p:pic>
        <p:nvPicPr>
          <p:cNvPr id="4" name="Picture 5">
            <a:extLst>
              <a:ext uri="{FF2B5EF4-FFF2-40B4-BE49-F238E27FC236}">
                <a16:creationId xmlns:a16="http://schemas.microsoft.com/office/drawing/2014/main" id="{96232D3B-7B68-85A8-C3AE-C9482F14AF2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12776" y="263813"/>
            <a:ext cx="5117547" cy="5306863"/>
          </a:xfrm>
          <a:prstGeom prst="rect">
            <a:avLst/>
          </a:prstGeom>
        </p:spPr>
      </p:pic>
      <p:sp>
        <p:nvSpPr>
          <p:cNvPr id="5" name="Slide Number Placeholder 2">
            <a:extLst>
              <a:ext uri="{FF2B5EF4-FFF2-40B4-BE49-F238E27FC236}">
                <a16:creationId xmlns:a16="http://schemas.microsoft.com/office/drawing/2014/main" id="{6F7CB7D9-693A-3828-7B67-DB3670060BD9}"/>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99711922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ADC850E-31B9-7F56-CCE0-FA0B1B7F987C}"/>
              </a:ext>
            </a:extLst>
          </p:cNvPr>
          <p:cNvSpPr>
            <a:spLocks noGrp="1"/>
          </p:cNvSpPr>
          <p:nvPr>
            <p:ph type="title"/>
          </p:nvPr>
        </p:nvSpPr>
        <p:spPr>
          <a:xfrm>
            <a:off x="423169" y="159229"/>
            <a:ext cx="8259192" cy="693027"/>
          </a:xfrm>
        </p:spPr>
        <p:txBody>
          <a:bodyPr/>
          <a:lstStyle/>
          <a:p>
            <a:r>
              <a:rPr lang="en-US" dirty="0"/>
              <a:t>High-Level NNDSS Onboarding Overview</a:t>
            </a:r>
          </a:p>
        </p:txBody>
      </p:sp>
      <p:grpSp>
        <p:nvGrpSpPr>
          <p:cNvPr id="17" name="Group 16" descr="image of the high-level overview of the NNDSS onboarding process">
            <a:extLst>
              <a:ext uri="{FF2B5EF4-FFF2-40B4-BE49-F238E27FC236}">
                <a16:creationId xmlns:a16="http://schemas.microsoft.com/office/drawing/2014/main" id="{C1190CE3-0681-7E3D-5B86-D2B7DBDBA2BC}"/>
              </a:ext>
            </a:extLst>
          </p:cNvPr>
          <p:cNvGrpSpPr/>
          <p:nvPr/>
        </p:nvGrpSpPr>
        <p:grpSpPr>
          <a:xfrm>
            <a:off x="511008" y="1349180"/>
            <a:ext cx="11005408" cy="4756896"/>
            <a:chOff x="511008" y="1349180"/>
            <a:chExt cx="11005408" cy="4756896"/>
          </a:xfrm>
        </p:grpSpPr>
        <p:sp>
          <p:nvSpPr>
            <p:cNvPr id="7" name="Rectangle 6">
              <a:extLst>
                <a:ext uri="{FF2B5EF4-FFF2-40B4-BE49-F238E27FC236}">
                  <a16:creationId xmlns:a16="http://schemas.microsoft.com/office/drawing/2014/main" id="{8F43E17A-01B6-A08C-A294-BB4344AB9E45}"/>
                </a:ext>
              </a:extLst>
            </p:cNvPr>
            <p:cNvSpPr/>
            <p:nvPr/>
          </p:nvSpPr>
          <p:spPr>
            <a:xfrm>
              <a:off x="5451187" y="1517811"/>
              <a:ext cx="1116011" cy="461665"/>
            </a:xfrm>
            <a:prstGeom prst="rect">
              <a:avLst/>
            </a:prstGeom>
          </p:spPr>
          <p:txBody>
            <a:bodyPr wrap="none">
              <a:spAutoFit/>
            </a:bodyPr>
            <a:lstStyle/>
            <a:p>
              <a:pPr>
                <a:defRPr/>
              </a:pPr>
              <a:r>
                <a:rPr lang="en-US" sz="2400" b="1" kern="0" dirty="0">
                  <a:solidFill>
                    <a:srgbClr val="002060"/>
                  </a:solidFill>
                  <a:latin typeface="Calibri" panose="020F0502020204030204" pitchFamily="34" charset="0"/>
                  <a:cs typeface="Calibri" panose="020F0502020204030204" pitchFamily="34" charset="0"/>
                  <a:sym typeface="Arial"/>
                </a:rPr>
                <a:t>Stage 1</a:t>
              </a:r>
              <a:endParaRPr lang="en-US" sz="2400" dirty="0">
                <a:solidFill>
                  <a:srgbClr val="002060"/>
                </a:solidFill>
                <a:latin typeface="Calibri" panose="020F0502020204030204" pitchFamily="34" charset="0"/>
                <a:cs typeface="Calibri" panose="020F0502020204030204" pitchFamily="34" charset="0"/>
                <a:sym typeface="Arial"/>
              </a:endParaRPr>
            </a:p>
          </p:txBody>
        </p:sp>
        <p:sp>
          <p:nvSpPr>
            <p:cNvPr id="8" name="Rounded Rectangle 47">
              <a:extLst>
                <a:ext uri="{FF2B5EF4-FFF2-40B4-BE49-F238E27FC236}">
                  <a16:creationId xmlns:a16="http://schemas.microsoft.com/office/drawing/2014/main" id="{6CAB697A-6680-5C71-C463-AEA30828C776}"/>
                </a:ext>
              </a:extLst>
            </p:cNvPr>
            <p:cNvSpPr/>
            <p:nvPr/>
          </p:nvSpPr>
          <p:spPr>
            <a:xfrm>
              <a:off x="7958013" y="1349180"/>
              <a:ext cx="3558403" cy="1900105"/>
            </a:xfrm>
            <a:prstGeom prst="roundRect">
              <a:avLst/>
            </a:prstGeom>
            <a:solidFill>
              <a:srgbClr val="5B9BD5">
                <a:lumMod val="60000"/>
                <a:lumOff val="40000"/>
              </a:srgb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MVPS Secure Onboarding Environment</a:t>
              </a:r>
            </a:p>
          </p:txBody>
        </p:sp>
        <p:sp>
          <p:nvSpPr>
            <p:cNvPr id="9" name="Rounded Rectangle 52">
              <a:extLst>
                <a:ext uri="{FF2B5EF4-FFF2-40B4-BE49-F238E27FC236}">
                  <a16:creationId xmlns:a16="http://schemas.microsoft.com/office/drawing/2014/main" id="{5C44D1DA-A96F-3FCC-62DE-1E24546C5CBD}"/>
                </a:ext>
              </a:extLst>
            </p:cNvPr>
            <p:cNvSpPr/>
            <p:nvPr/>
          </p:nvSpPr>
          <p:spPr>
            <a:xfrm>
              <a:off x="577927" y="1364497"/>
              <a:ext cx="3558403" cy="1900105"/>
            </a:xfrm>
            <a:prstGeom prst="roundRect">
              <a:avLst/>
            </a:prstGeom>
            <a:solidFill>
              <a:srgbClr val="5B9BD5">
                <a:lumMod val="20000"/>
                <a:lumOff val="80000"/>
              </a:srgb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Jurisdiction Test Environment</a:t>
              </a:r>
            </a:p>
          </p:txBody>
        </p:sp>
        <p:sp>
          <p:nvSpPr>
            <p:cNvPr id="10" name="Rounded Rectangle 54">
              <a:extLst>
                <a:ext uri="{FF2B5EF4-FFF2-40B4-BE49-F238E27FC236}">
                  <a16:creationId xmlns:a16="http://schemas.microsoft.com/office/drawing/2014/main" id="{2D5CB4E2-1DBE-C12B-6384-4F23560F4ADB}"/>
                </a:ext>
              </a:extLst>
            </p:cNvPr>
            <p:cNvSpPr/>
            <p:nvPr/>
          </p:nvSpPr>
          <p:spPr>
            <a:xfrm>
              <a:off x="511008" y="4194804"/>
              <a:ext cx="3558403" cy="1900105"/>
            </a:xfrm>
            <a:prstGeom prst="roundRect">
              <a:avLst/>
            </a:prstGeom>
            <a:solidFill>
              <a:srgbClr val="70AD47">
                <a:lumMod val="20000"/>
                <a:lumOff val="80000"/>
              </a:srgb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Jurisdiction Production Environment</a:t>
              </a:r>
            </a:p>
          </p:txBody>
        </p:sp>
        <p:sp>
          <p:nvSpPr>
            <p:cNvPr id="11" name="Rounded Rectangle 55">
              <a:extLst>
                <a:ext uri="{FF2B5EF4-FFF2-40B4-BE49-F238E27FC236}">
                  <a16:creationId xmlns:a16="http://schemas.microsoft.com/office/drawing/2014/main" id="{139A621A-A6FD-B7ED-6941-D25E4981F821}"/>
                </a:ext>
              </a:extLst>
            </p:cNvPr>
            <p:cNvSpPr/>
            <p:nvPr/>
          </p:nvSpPr>
          <p:spPr>
            <a:xfrm>
              <a:off x="7958013" y="4205971"/>
              <a:ext cx="3558403" cy="1900105"/>
            </a:xfrm>
            <a:prstGeom prst="roundRect">
              <a:avLst/>
            </a:prstGeom>
            <a:solidFill>
              <a:srgbClr val="70AD47">
                <a:lumMod val="60000"/>
                <a:lumOff val="40000"/>
              </a:srgb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MVPS Production Environment</a:t>
              </a:r>
            </a:p>
          </p:txBody>
        </p:sp>
        <p:sp>
          <p:nvSpPr>
            <p:cNvPr id="12" name="Rectangle 11">
              <a:extLst>
                <a:ext uri="{FF2B5EF4-FFF2-40B4-BE49-F238E27FC236}">
                  <a16:creationId xmlns:a16="http://schemas.microsoft.com/office/drawing/2014/main" id="{CD559E89-29EA-3373-6EFC-B9867DAE5FE2}"/>
                </a:ext>
              </a:extLst>
            </p:cNvPr>
            <p:cNvSpPr/>
            <p:nvPr/>
          </p:nvSpPr>
          <p:spPr>
            <a:xfrm>
              <a:off x="5390078" y="4501895"/>
              <a:ext cx="1116011" cy="461665"/>
            </a:xfrm>
            <a:prstGeom prst="rect">
              <a:avLst/>
            </a:prstGeom>
          </p:spPr>
          <p:txBody>
            <a:bodyPr wrap="none">
              <a:spAutoFit/>
            </a:bodyPr>
            <a:lstStyle/>
            <a:p>
              <a:pPr>
                <a:defRPr/>
              </a:pPr>
              <a:r>
                <a:rPr lang="en-US" sz="2400" b="1" kern="0" dirty="0">
                  <a:solidFill>
                    <a:srgbClr val="002060"/>
                  </a:solidFill>
                  <a:latin typeface="Calibri" panose="020F0502020204030204" pitchFamily="34" charset="0"/>
                  <a:cs typeface="Calibri" panose="020F0502020204030204" pitchFamily="34" charset="0"/>
                  <a:sym typeface="Arial"/>
                </a:rPr>
                <a:t>Stage 3</a:t>
              </a:r>
              <a:endParaRPr lang="en-US" sz="2400" dirty="0">
                <a:solidFill>
                  <a:srgbClr val="002060"/>
                </a:solidFill>
                <a:latin typeface="Calibri" panose="020F0502020204030204" pitchFamily="34" charset="0"/>
                <a:cs typeface="Calibri" panose="020F0502020204030204" pitchFamily="34" charset="0"/>
                <a:sym typeface="Arial"/>
              </a:endParaRPr>
            </a:p>
          </p:txBody>
        </p:sp>
        <p:sp>
          <p:nvSpPr>
            <p:cNvPr id="13" name="Right Arrow 59">
              <a:extLst>
                <a:ext uri="{FF2B5EF4-FFF2-40B4-BE49-F238E27FC236}">
                  <a16:creationId xmlns:a16="http://schemas.microsoft.com/office/drawing/2014/main" id="{DB1EE60E-953A-4D16-3D43-47EDBA0185FE}"/>
                </a:ext>
              </a:extLst>
            </p:cNvPr>
            <p:cNvSpPr/>
            <p:nvPr/>
          </p:nvSpPr>
          <p:spPr>
            <a:xfrm>
              <a:off x="4136330" y="4783987"/>
              <a:ext cx="3784680" cy="744072"/>
            </a:xfrm>
            <a:prstGeom prst="rightArrow">
              <a:avLst/>
            </a:prstGeom>
            <a:solidFill>
              <a:srgbClr val="70AD47">
                <a:lumMod val="20000"/>
                <a:lumOff val="80000"/>
              </a:srgbClr>
            </a:solidFill>
            <a:ln w="12700" cap="flat" cmpd="sng" algn="ctr">
              <a:solidFill>
                <a:srgbClr val="000000"/>
              </a:solidFill>
              <a:prstDash val="solid"/>
              <a:miter lim="800000"/>
            </a:ln>
            <a:effectLst/>
          </p:spPr>
          <p:txBody>
            <a:bodyPr rtlCol="0" anchor="ctr"/>
            <a:lstStyle/>
            <a:p>
              <a:pPr marL="0" marR="0" lvl="0" indent="0" algn="ctr" defTabSz="121917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Year-To-Date (YTD) Production Messages</a:t>
              </a:r>
            </a:p>
          </p:txBody>
        </p:sp>
        <p:sp>
          <p:nvSpPr>
            <p:cNvPr id="14" name="Right Arrow 62">
              <a:extLst>
                <a:ext uri="{FF2B5EF4-FFF2-40B4-BE49-F238E27FC236}">
                  <a16:creationId xmlns:a16="http://schemas.microsoft.com/office/drawing/2014/main" id="{D48A47B0-F45F-A9A7-8581-4CE064897A22}"/>
                </a:ext>
              </a:extLst>
            </p:cNvPr>
            <p:cNvSpPr/>
            <p:nvPr/>
          </p:nvSpPr>
          <p:spPr>
            <a:xfrm rot="20184493">
              <a:off x="4116901" y="3352395"/>
              <a:ext cx="3814815" cy="744072"/>
            </a:xfrm>
            <a:prstGeom prst="rightArrow">
              <a:avLst/>
            </a:prstGeom>
            <a:solidFill>
              <a:srgbClr val="70AD47">
                <a:lumMod val="20000"/>
                <a:lumOff val="80000"/>
              </a:srgbClr>
            </a:solidFill>
            <a:ln w="12700" cap="flat" cmpd="sng" algn="ctr">
              <a:solidFill>
                <a:srgbClr val="000000"/>
              </a:solidFill>
              <a:prstDash val="solid"/>
              <a:miter lim="800000"/>
            </a:ln>
            <a:effectLst/>
          </p:spPr>
          <p:txBody>
            <a:bodyPr rtlCol="0" anchor="ctr"/>
            <a:lstStyle/>
            <a:p>
              <a:pPr marL="0" marR="0" lvl="0" indent="0" algn="ctr" defTabSz="1219170" eaLnBrk="0" fontAlgn="base" latinLnBrk="0" hangingPunct="0">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Limited Production Messages</a:t>
              </a:r>
            </a:p>
          </p:txBody>
        </p:sp>
        <p:sp>
          <p:nvSpPr>
            <p:cNvPr id="15" name="Right Arrow 63">
              <a:extLst>
                <a:ext uri="{FF2B5EF4-FFF2-40B4-BE49-F238E27FC236}">
                  <a16:creationId xmlns:a16="http://schemas.microsoft.com/office/drawing/2014/main" id="{3C116787-F064-0155-AD62-73A3F567BA44}"/>
                </a:ext>
              </a:extLst>
            </p:cNvPr>
            <p:cNvSpPr/>
            <p:nvPr/>
          </p:nvSpPr>
          <p:spPr>
            <a:xfrm>
              <a:off x="4225648" y="1754691"/>
              <a:ext cx="3691385" cy="744072"/>
            </a:xfrm>
            <a:prstGeom prst="rightArrow">
              <a:avLst/>
            </a:prstGeom>
            <a:solidFill>
              <a:srgbClr val="5B9BD5">
                <a:lumMod val="20000"/>
                <a:lumOff val="80000"/>
              </a:srgbClr>
            </a:solidFill>
            <a:ln w="12700" cap="flat" cmpd="sng" algn="ctr">
              <a:solidFill>
                <a:srgbClr val="000000"/>
              </a:solidFill>
              <a:prstDash val="solid"/>
              <a:miter lim="800000"/>
            </a:ln>
            <a:effectLst/>
          </p:spPr>
          <p:txBody>
            <a:bodyPr rtlCol="0" anchor="ctr"/>
            <a:lstStyle/>
            <a:p>
              <a:pPr marL="0" marR="0" lvl="0" indent="0" algn="ctr" defTabSz="1219170" eaLnBrk="0" fontAlgn="base" latinLnBrk="0" hangingPunct="0">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Test Messages</a:t>
              </a:r>
            </a:p>
          </p:txBody>
        </p:sp>
        <p:sp>
          <p:nvSpPr>
            <p:cNvPr id="16" name="Rectangle 15">
              <a:extLst>
                <a:ext uri="{FF2B5EF4-FFF2-40B4-BE49-F238E27FC236}">
                  <a16:creationId xmlns:a16="http://schemas.microsoft.com/office/drawing/2014/main" id="{8CF058AD-BD04-30E8-E490-9013E8EA0DFC}"/>
                </a:ext>
              </a:extLst>
            </p:cNvPr>
            <p:cNvSpPr/>
            <p:nvPr/>
          </p:nvSpPr>
          <p:spPr>
            <a:xfrm rot="20152658">
              <a:off x="5176277" y="3152304"/>
              <a:ext cx="1116011" cy="461665"/>
            </a:xfrm>
            <a:prstGeom prst="rect">
              <a:avLst/>
            </a:prstGeom>
          </p:spPr>
          <p:txBody>
            <a:bodyPr wrap="none">
              <a:spAutoFit/>
            </a:bodyPr>
            <a:lstStyle/>
            <a:p>
              <a:pPr>
                <a:defRPr/>
              </a:pPr>
              <a:r>
                <a:rPr lang="en-US" sz="2400" b="1" kern="0" dirty="0">
                  <a:solidFill>
                    <a:srgbClr val="002060"/>
                  </a:solidFill>
                  <a:latin typeface="Calibri" panose="020F0502020204030204" pitchFamily="34" charset="0"/>
                  <a:cs typeface="Calibri" panose="020F0502020204030204" pitchFamily="34" charset="0"/>
                  <a:sym typeface="Arial"/>
                </a:rPr>
                <a:t>Stage 2</a:t>
              </a:r>
              <a:endParaRPr lang="en-US" sz="2400" dirty="0">
                <a:solidFill>
                  <a:srgbClr val="002060"/>
                </a:solidFill>
                <a:latin typeface="Calibri" panose="020F0502020204030204" pitchFamily="34" charset="0"/>
                <a:cs typeface="Calibri" panose="020F0502020204030204" pitchFamily="34" charset="0"/>
                <a:sym typeface="Arial"/>
              </a:endParaRPr>
            </a:p>
          </p:txBody>
        </p:sp>
      </p:grpSp>
      <p:sp>
        <p:nvSpPr>
          <p:cNvPr id="2" name="Slide Number Placeholder 2">
            <a:extLst>
              <a:ext uri="{FF2B5EF4-FFF2-40B4-BE49-F238E27FC236}">
                <a16:creationId xmlns:a16="http://schemas.microsoft.com/office/drawing/2014/main" id="{C3B5C7C3-5A1D-FF4D-5D35-858EC05BB413}"/>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8488520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ADC850E-31B9-7F56-CCE0-FA0B1B7F987C}"/>
              </a:ext>
            </a:extLst>
          </p:cNvPr>
          <p:cNvSpPr>
            <a:spLocks noGrp="1"/>
          </p:cNvSpPr>
          <p:nvPr>
            <p:ph type="title"/>
          </p:nvPr>
        </p:nvSpPr>
        <p:spPr>
          <a:xfrm>
            <a:off x="423169" y="159229"/>
            <a:ext cx="8259192" cy="693027"/>
          </a:xfrm>
        </p:spPr>
        <p:txBody>
          <a:bodyPr/>
          <a:lstStyle/>
          <a:p>
            <a:r>
              <a:rPr lang="en-US" dirty="0"/>
              <a:t>High-Level NNDSS Onboarding Overview</a:t>
            </a:r>
          </a:p>
        </p:txBody>
      </p:sp>
      <p:grpSp>
        <p:nvGrpSpPr>
          <p:cNvPr id="36" name="Group 35" descr="image of the high-level overview of the NNDSS onboarding process with a circle around Stage 1: test messages.">
            <a:extLst>
              <a:ext uri="{FF2B5EF4-FFF2-40B4-BE49-F238E27FC236}">
                <a16:creationId xmlns:a16="http://schemas.microsoft.com/office/drawing/2014/main" id="{C9F32685-73DB-1714-B12A-DF8912264553}"/>
              </a:ext>
            </a:extLst>
          </p:cNvPr>
          <p:cNvGrpSpPr/>
          <p:nvPr/>
        </p:nvGrpSpPr>
        <p:grpSpPr>
          <a:xfrm>
            <a:off x="511008" y="1349180"/>
            <a:ext cx="11005408" cy="4756896"/>
            <a:chOff x="511008" y="1349180"/>
            <a:chExt cx="11005408" cy="4756896"/>
          </a:xfrm>
        </p:grpSpPr>
        <p:sp>
          <p:nvSpPr>
            <p:cNvPr id="25" name="Rectangle 24">
              <a:extLst>
                <a:ext uri="{FF2B5EF4-FFF2-40B4-BE49-F238E27FC236}">
                  <a16:creationId xmlns:a16="http://schemas.microsoft.com/office/drawing/2014/main" id="{8E0AFF89-92A3-9924-458D-4F043A983067}"/>
                </a:ext>
              </a:extLst>
            </p:cNvPr>
            <p:cNvSpPr/>
            <p:nvPr/>
          </p:nvSpPr>
          <p:spPr>
            <a:xfrm>
              <a:off x="5451187" y="1517811"/>
              <a:ext cx="1116011" cy="461665"/>
            </a:xfrm>
            <a:prstGeom prst="rect">
              <a:avLst/>
            </a:prstGeom>
          </p:spPr>
          <p:txBody>
            <a:bodyPr wrap="none">
              <a:spAutoFit/>
            </a:bodyPr>
            <a:lstStyle/>
            <a:p>
              <a:pPr>
                <a:defRPr/>
              </a:pPr>
              <a:r>
                <a:rPr lang="en-US" sz="2400" b="1" kern="0" dirty="0">
                  <a:solidFill>
                    <a:srgbClr val="002060"/>
                  </a:solidFill>
                  <a:latin typeface="Calibri" panose="020F0502020204030204" pitchFamily="34" charset="0"/>
                  <a:cs typeface="Calibri" panose="020F0502020204030204" pitchFamily="34" charset="0"/>
                  <a:sym typeface="Arial"/>
                </a:rPr>
                <a:t>Stage 1</a:t>
              </a:r>
              <a:endParaRPr lang="en-US" sz="2400" dirty="0">
                <a:solidFill>
                  <a:srgbClr val="002060"/>
                </a:solidFill>
                <a:latin typeface="Calibri" panose="020F0502020204030204" pitchFamily="34" charset="0"/>
                <a:cs typeface="Calibri" panose="020F0502020204030204" pitchFamily="34" charset="0"/>
                <a:sym typeface="Arial"/>
              </a:endParaRPr>
            </a:p>
          </p:txBody>
        </p:sp>
        <p:sp>
          <p:nvSpPr>
            <p:cNvPr id="26" name="Rounded Rectangle 47">
              <a:extLst>
                <a:ext uri="{FF2B5EF4-FFF2-40B4-BE49-F238E27FC236}">
                  <a16:creationId xmlns:a16="http://schemas.microsoft.com/office/drawing/2014/main" id="{1E0335AA-9CA7-F29F-C80E-7D1A6584D7A7}"/>
                </a:ext>
              </a:extLst>
            </p:cNvPr>
            <p:cNvSpPr/>
            <p:nvPr/>
          </p:nvSpPr>
          <p:spPr>
            <a:xfrm>
              <a:off x="7958013" y="1349180"/>
              <a:ext cx="3558403" cy="1900105"/>
            </a:xfrm>
            <a:prstGeom prst="roundRect">
              <a:avLst/>
            </a:prstGeom>
            <a:solidFill>
              <a:srgbClr val="5B9BD5">
                <a:lumMod val="60000"/>
                <a:lumOff val="40000"/>
              </a:srgb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MVPS Secure Onboarding Environment</a:t>
              </a:r>
            </a:p>
          </p:txBody>
        </p:sp>
        <p:sp>
          <p:nvSpPr>
            <p:cNvPr id="27" name="Rounded Rectangle 52">
              <a:extLst>
                <a:ext uri="{FF2B5EF4-FFF2-40B4-BE49-F238E27FC236}">
                  <a16:creationId xmlns:a16="http://schemas.microsoft.com/office/drawing/2014/main" id="{DFCB9AA8-4EE1-021A-1FAF-249299B631A1}"/>
                </a:ext>
              </a:extLst>
            </p:cNvPr>
            <p:cNvSpPr/>
            <p:nvPr/>
          </p:nvSpPr>
          <p:spPr>
            <a:xfrm>
              <a:off x="577927" y="1364497"/>
              <a:ext cx="3558403" cy="1900105"/>
            </a:xfrm>
            <a:prstGeom prst="roundRect">
              <a:avLst/>
            </a:prstGeom>
            <a:solidFill>
              <a:srgbClr val="5B9BD5">
                <a:lumMod val="20000"/>
                <a:lumOff val="80000"/>
              </a:srgb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Jurisdiction Test Environment</a:t>
              </a:r>
            </a:p>
          </p:txBody>
        </p:sp>
        <p:sp>
          <p:nvSpPr>
            <p:cNvPr id="28" name="Rounded Rectangle 54">
              <a:extLst>
                <a:ext uri="{FF2B5EF4-FFF2-40B4-BE49-F238E27FC236}">
                  <a16:creationId xmlns:a16="http://schemas.microsoft.com/office/drawing/2014/main" id="{0FA783D3-FAED-4FFE-41DF-A70D1372D2DE}"/>
                </a:ext>
              </a:extLst>
            </p:cNvPr>
            <p:cNvSpPr/>
            <p:nvPr/>
          </p:nvSpPr>
          <p:spPr>
            <a:xfrm>
              <a:off x="511008" y="4194804"/>
              <a:ext cx="3558403" cy="1900105"/>
            </a:xfrm>
            <a:prstGeom prst="roundRect">
              <a:avLst/>
            </a:prstGeom>
            <a:solidFill>
              <a:srgbClr val="70AD47">
                <a:lumMod val="20000"/>
                <a:lumOff val="80000"/>
              </a:srgb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Jurisdiction Production Environment</a:t>
              </a:r>
            </a:p>
          </p:txBody>
        </p:sp>
        <p:sp>
          <p:nvSpPr>
            <p:cNvPr id="29" name="Rounded Rectangle 55">
              <a:extLst>
                <a:ext uri="{FF2B5EF4-FFF2-40B4-BE49-F238E27FC236}">
                  <a16:creationId xmlns:a16="http://schemas.microsoft.com/office/drawing/2014/main" id="{F3C602C9-3BFC-058D-4FCE-6A3040CC0C0A}"/>
                </a:ext>
              </a:extLst>
            </p:cNvPr>
            <p:cNvSpPr/>
            <p:nvPr/>
          </p:nvSpPr>
          <p:spPr>
            <a:xfrm>
              <a:off x="7958013" y="4205971"/>
              <a:ext cx="3558403" cy="1900105"/>
            </a:xfrm>
            <a:prstGeom prst="roundRect">
              <a:avLst/>
            </a:prstGeom>
            <a:solidFill>
              <a:srgbClr val="70AD47">
                <a:lumMod val="60000"/>
                <a:lumOff val="40000"/>
              </a:srgb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MVPS Production Environment</a:t>
              </a:r>
            </a:p>
          </p:txBody>
        </p:sp>
        <p:sp>
          <p:nvSpPr>
            <p:cNvPr id="30" name="Rectangle 29">
              <a:extLst>
                <a:ext uri="{FF2B5EF4-FFF2-40B4-BE49-F238E27FC236}">
                  <a16:creationId xmlns:a16="http://schemas.microsoft.com/office/drawing/2014/main" id="{8B1D5390-A615-8CC1-DBE5-5E2C73FF9B67}"/>
                </a:ext>
              </a:extLst>
            </p:cNvPr>
            <p:cNvSpPr/>
            <p:nvPr/>
          </p:nvSpPr>
          <p:spPr>
            <a:xfrm>
              <a:off x="5390078" y="4501895"/>
              <a:ext cx="1116011" cy="461665"/>
            </a:xfrm>
            <a:prstGeom prst="rect">
              <a:avLst/>
            </a:prstGeom>
          </p:spPr>
          <p:txBody>
            <a:bodyPr wrap="none">
              <a:spAutoFit/>
            </a:bodyPr>
            <a:lstStyle/>
            <a:p>
              <a:pPr>
                <a:defRPr/>
              </a:pPr>
              <a:r>
                <a:rPr lang="en-US" sz="2400" b="1" kern="0" dirty="0">
                  <a:solidFill>
                    <a:srgbClr val="002060"/>
                  </a:solidFill>
                  <a:latin typeface="Calibri" panose="020F0502020204030204" pitchFamily="34" charset="0"/>
                  <a:cs typeface="Calibri" panose="020F0502020204030204" pitchFamily="34" charset="0"/>
                  <a:sym typeface="Arial"/>
                </a:rPr>
                <a:t>Stage 3</a:t>
              </a:r>
              <a:endParaRPr lang="en-US" sz="2400" dirty="0">
                <a:solidFill>
                  <a:srgbClr val="002060"/>
                </a:solidFill>
                <a:latin typeface="Calibri" panose="020F0502020204030204" pitchFamily="34" charset="0"/>
                <a:cs typeface="Calibri" panose="020F0502020204030204" pitchFamily="34" charset="0"/>
                <a:sym typeface="Arial"/>
              </a:endParaRPr>
            </a:p>
          </p:txBody>
        </p:sp>
        <p:sp>
          <p:nvSpPr>
            <p:cNvPr id="31" name="Right Arrow 59">
              <a:extLst>
                <a:ext uri="{FF2B5EF4-FFF2-40B4-BE49-F238E27FC236}">
                  <a16:creationId xmlns:a16="http://schemas.microsoft.com/office/drawing/2014/main" id="{040284BB-D234-C2FF-CECB-64580B4E4E80}"/>
                </a:ext>
              </a:extLst>
            </p:cNvPr>
            <p:cNvSpPr/>
            <p:nvPr/>
          </p:nvSpPr>
          <p:spPr>
            <a:xfrm>
              <a:off x="4136330" y="4783987"/>
              <a:ext cx="3784680" cy="744072"/>
            </a:xfrm>
            <a:prstGeom prst="rightArrow">
              <a:avLst/>
            </a:prstGeom>
            <a:solidFill>
              <a:srgbClr val="70AD47">
                <a:lumMod val="20000"/>
                <a:lumOff val="80000"/>
              </a:srgbClr>
            </a:solidFill>
            <a:ln w="12700" cap="flat" cmpd="sng" algn="ctr">
              <a:solidFill>
                <a:srgbClr val="000000"/>
              </a:solidFill>
              <a:prstDash val="solid"/>
              <a:miter lim="800000"/>
            </a:ln>
            <a:effectLst/>
          </p:spPr>
          <p:txBody>
            <a:bodyPr rtlCol="0" anchor="ctr"/>
            <a:lstStyle/>
            <a:p>
              <a:pPr marL="0" marR="0" lvl="0" indent="0" algn="ctr" defTabSz="121917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YTD Production Messages</a:t>
              </a:r>
            </a:p>
          </p:txBody>
        </p:sp>
        <p:sp>
          <p:nvSpPr>
            <p:cNvPr id="32" name="Right Arrow 62">
              <a:extLst>
                <a:ext uri="{FF2B5EF4-FFF2-40B4-BE49-F238E27FC236}">
                  <a16:creationId xmlns:a16="http://schemas.microsoft.com/office/drawing/2014/main" id="{E8055FA9-F749-80A0-87AD-27B1848F87C4}"/>
                </a:ext>
              </a:extLst>
            </p:cNvPr>
            <p:cNvSpPr/>
            <p:nvPr/>
          </p:nvSpPr>
          <p:spPr>
            <a:xfrm rot="20184493">
              <a:off x="4116901" y="3352395"/>
              <a:ext cx="3814815" cy="744072"/>
            </a:xfrm>
            <a:prstGeom prst="rightArrow">
              <a:avLst/>
            </a:prstGeom>
            <a:solidFill>
              <a:srgbClr val="70AD47">
                <a:lumMod val="20000"/>
                <a:lumOff val="80000"/>
              </a:srgbClr>
            </a:solidFill>
            <a:ln w="12700" cap="flat" cmpd="sng" algn="ctr">
              <a:solidFill>
                <a:srgbClr val="000000"/>
              </a:solidFill>
              <a:prstDash val="solid"/>
              <a:miter lim="800000"/>
            </a:ln>
            <a:effectLst/>
          </p:spPr>
          <p:txBody>
            <a:bodyPr rtlCol="0" anchor="ctr"/>
            <a:lstStyle/>
            <a:p>
              <a:pPr marL="0" marR="0" lvl="0" indent="0" algn="ctr" defTabSz="1219170" eaLnBrk="0" fontAlgn="base" latinLnBrk="0" hangingPunct="0">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Limited Production Messages</a:t>
              </a:r>
            </a:p>
          </p:txBody>
        </p:sp>
        <p:sp>
          <p:nvSpPr>
            <p:cNvPr id="33" name="Right Arrow 63">
              <a:extLst>
                <a:ext uri="{FF2B5EF4-FFF2-40B4-BE49-F238E27FC236}">
                  <a16:creationId xmlns:a16="http://schemas.microsoft.com/office/drawing/2014/main" id="{E78DF447-CB52-242D-3249-2EE476FD2DC6}"/>
                </a:ext>
              </a:extLst>
            </p:cNvPr>
            <p:cNvSpPr/>
            <p:nvPr/>
          </p:nvSpPr>
          <p:spPr>
            <a:xfrm>
              <a:off x="4225648" y="1754691"/>
              <a:ext cx="3691385" cy="744072"/>
            </a:xfrm>
            <a:prstGeom prst="rightArrow">
              <a:avLst/>
            </a:prstGeom>
            <a:solidFill>
              <a:srgbClr val="5B9BD5">
                <a:lumMod val="20000"/>
                <a:lumOff val="80000"/>
              </a:srgbClr>
            </a:solidFill>
            <a:ln w="12700" cap="flat" cmpd="sng" algn="ctr">
              <a:solidFill>
                <a:srgbClr val="000000"/>
              </a:solidFill>
              <a:prstDash val="solid"/>
              <a:miter lim="800000"/>
            </a:ln>
            <a:effectLst/>
          </p:spPr>
          <p:txBody>
            <a:bodyPr rtlCol="0" anchor="ctr"/>
            <a:lstStyle/>
            <a:p>
              <a:pPr marL="0" marR="0" lvl="0" indent="0" algn="ctr" defTabSz="1219170" eaLnBrk="0" fontAlgn="base" latinLnBrk="0" hangingPunct="0">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Test Messages</a:t>
              </a:r>
            </a:p>
          </p:txBody>
        </p:sp>
        <p:sp>
          <p:nvSpPr>
            <p:cNvPr id="34" name="Rectangle 33">
              <a:extLst>
                <a:ext uri="{FF2B5EF4-FFF2-40B4-BE49-F238E27FC236}">
                  <a16:creationId xmlns:a16="http://schemas.microsoft.com/office/drawing/2014/main" id="{08004765-5A73-F95C-8DAE-02365E043881}"/>
                </a:ext>
              </a:extLst>
            </p:cNvPr>
            <p:cNvSpPr/>
            <p:nvPr/>
          </p:nvSpPr>
          <p:spPr>
            <a:xfrm rot="20152658">
              <a:off x="5176277" y="3152304"/>
              <a:ext cx="1116011" cy="461665"/>
            </a:xfrm>
            <a:prstGeom prst="rect">
              <a:avLst/>
            </a:prstGeom>
          </p:spPr>
          <p:txBody>
            <a:bodyPr wrap="none">
              <a:spAutoFit/>
            </a:bodyPr>
            <a:lstStyle/>
            <a:p>
              <a:pPr>
                <a:defRPr/>
              </a:pPr>
              <a:r>
                <a:rPr lang="en-US" sz="2400" b="1" kern="0" dirty="0">
                  <a:solidFill>
                    <a:srgbClr val="002060"/>
                  </a:solidFill>
                  <a:latin typeface="Calibri" panose="020F0502020204030204" pitchFamily="34" charset="0"/>
                  <a:cs typeface="Calibri" panose="020F0502020204030204" pitchFamily="34" charset="0"/>
                  <a:sym typeface="Arial"/>
                </a:rPr>
                <a:t>Stage 2</a:t>
              </a:r>
              <a:endParaRPr lang="en-US" sz="2400" dirty="0">
                <a:solidFill>
                  <a:srgbClr val="002060"/>
                </a:solidFill>
                <a:latin typeface="Calibri" panose="020F0502020204030204" pitchFamily="34" charset="0"/>
                <a:cs typeface="Calibri" panose="020F0502020204030204" pitchFamily="34" charset="0"/>
                <a:sym typeface="Arial"/>
              </a:endParaRPr>
            </a:p>
          </p:txBody>
        </p:sp>
        <p:sp>
          <p:nvSpPr>
            <p:cNvPr id="35" name="Oval 34" descr="Highlighting Stage 1 for Test Messages">
              <a:extLst>
                <a:ext uri="{FF2B5EF4-FFF2-40B4-BE49-F238E27FC236}">
                  <a16:creationId xmlns:a16="http://schemas.microsoft.com/office/drawing/2014/main" id="{B91ABDAD-FFB0-022A-726B-4D73BADBDED1}"/>
                </a:ext>
              </a:extLst>
            </p:cNvPr>
            <p:cNvSpPr/>
            <p:nvPr/>
          </p:nvSpPr>
          <p:spPr>
            <a:xfrm>
              <a:off x="4137064" y="1362243"/>
              <a:ext cx="3793765" cy="1516854"/>
            </a:xfrm>
            <a:prstGeom prst="ellipse">
              <a:avLst/>
            </a:prstGeom>
            <a:noFill/>
            <a:ln w="381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grpSp>
      <p:sp>
        <p:nvSpPr>
          <p:cNvPr id="2" name="Slide Number Placeholder 2">
            <a:extLst>
              <a:ext uri="{FF2B5EF4-FFF2-40B4-BE49-F238E27FC236}">
                <a16:creationId xmlns:a16="http://schemas.microsoft.com/office/drawing/2014/main" id="{504CF352-6CDB-507B-CA91-1E20A5108953}"/>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6279758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30F5A9-4E8D-B751-CCB1-F72A1FFD6AF0}"/>
              </a:ext>
            </a:extLst>
          </p:cNvPr>
          <p:cNvSpPr>
            <a:spLocks noGrp="1"/>
          </p:cNvSpPr>
          <p:nvPr>
            <p:ph type="body" sz="quarter" idx="10"/>
          </p:nvPr>
        </p:nvSpPr>
        <p:spPr>
          <a:xfrm>
            <a:off x="423169" y="852256"/>
            <a:ext cx="6983471" cy="5191928"/>
          </a:xfrm>
        </p:spPr>
        <p:txBody>
          <a:bodyPr/>
          <a:lstStyle/>
          <a:p>
            <a:r>
              <a:rPr lang="en-US" sz="2400" dirty="0"/>
              <a:t>Submit test messages to CDC’s MVPS Onboarding environment.</a:t>
            </a:r>
          </a:p>
          <a:p>
            <a:pPr lvl="1"/>
            <a:r>
              <a:rPr lang="en-US" sz="2200" dirty="0"/>
              <a:t>CDC compares test messages with TCSW &amp; IS, content &amp; structural issues, and provide feedback.</a:t>
            </a:r>
          </a:p>
          <a:p>
            <a:r>
              <a:rPr lang="en-US" sz="2400" dirty="0"/>
              <a:t>Correct the messages and update system based on CDC feedback. Resubmit updated test messages to the MVPS Onboarding environment.</a:t>
            </a:r>
          </a:p>
          <a:p>
            <a:pPr lvl="1"/>
            <a:r>
              <a:rPr lang="en-US" sz="2200" dirty="0"/>
              <a:t>CDC reviews corrected messages to confirm they are correct.</a:t>
            </a:r>
          </a:p>
          <a:p>
            <a:r>
              <a:rPr lang="en-US" sz="2400" dirty="0"/>
              <a:t>If no additional issues, jurisdiction will be approved to move forward to the Limited Production stage.</a:t>
            </a:r>
          </a:p>
          <a:p>
            <a:endParaRPr lang="en-US" dirty="0"/>
          </a:p>
        </p:txBody>
      </p:sp>
      <p:sp>
        <p:nvSpPr>
          <p:cNvPr id="4" name="Title 1">
            <a:extLst>
              <a:ext uri="{FF2B5EF4-FFF2-40B4-BE49-F238E27FC236}">
                <a16:creationId xmlns:a16="http://schemas.microsoft.com/office/drawing/2014/main" id="{C9C156A7-F942-7E56-1986-221523A35E99}"/>
              </a:ext>
            </a:extLst>
          </p:cNvPr>
          <p:cNvSpPr>
            <a:spLocks noGrp="1"/>
          </p:cNvSpPr>
          <p:nvPr>
            <p:ph type="title"/>
          </p:nvPr>
        </p:nvSpPr>
        <p:spPr>
          <a:xfrm>
            <a:off x="423169" y="159229"/>
            <a:ext cx="6022019" cy="693027"/>
          </a:xfrm>
        </p:spPr>
        <p:txBody>
          <a:bodyPr/>
          <a:lstStyle/>
          <a:p>
            <a:r>
              <a:rPr lang="en-US" sz="3300" dirty="0"/>
              <a:t>Stage 1: Test Messages</a:t>
            </a:r>
          </a:p>
        </p:txBody>
      </p:sp>
      <p:graphicFrame>
        <p:nvGraphicFramePr>
          <p:cNvPr id="2" name="Diagram 1" descr="image of swim lane of the onboarding process, highlighting test messages.">
            <a:extLst>
              <a:ext uri="{FF2B5EF4-FFF2-40B4-BE49-F238E27FC236}">
                <a16:creationId xmlns:a16="http://schemas.microsoft.com/office/drawing/2014/main" id="{A7C85308-3DB1-98D3-F2B9-B60426A9DC5D}"/>
              </a:ext>
            </a:extLst>
          </p:cNvPr>
          <p:cNvGraphicFramePr/>
          <p:nvPr>
            <p:extLst>
              <p:ext uri="{D42A27DB-BD31-4B8C-83A1-F6EECF244321}">
                <p14:modId xmlns:p14="http://schemas.microsoft.com/office/powerpoint/2010/main" val="4285804367"/>
              </p:ext>
            </p:extLst>
          </p:nvPr>
        </p:nvGraphicFramePr>
        <p:xfrm>
          <a:off x="7685466" y="232381"/>
          <a:ext cx="4083365" cy="6176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2">
            <a:extLst>
              <a:ext uri="{FF2B5EF4-FFF2-40B4-BE49-F238E27FC236}">
                <a16:creationId xmlns:a16="http://schemas.microsoft.com/office/drawing/2014/main" id="{91E734D8-EA75-3211-FB2D-9F71B0E7D303}"/>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09666788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ADC850E-31B9-7F56-CCE0-FA0B1B7F987C}"/>
              </a:ext>
            </a:extLst>
          </p:cNvPr>
          <p:cNvSpPr>
            <a:spLocks noGrp="1"/>
          </p:cNvSpPr>
          <p:nvPr>
            <p:ph type="title"/>
          </p:nvPr>
        </p:nvSpPr>
        <p:spPr>
          <a:xfrm>
            <a:off x="423169" y="159229"/>
            <a:ext cx="8259192" cy="693027"/>
          </a:xfrm>
        </p:spPr>
        <p:txBody>
          <a:bodyPr/>
          <a:lstStyle/>
          <a:p>
            <a:r>
              <a:rPr lang="en-US" dirty="0"/>
              <a:t>High-Level NNDSS Onboarding Overview</a:t>
            </a:r>
          </a:p>
        </p:txBody>
      </p:sp>
      <p:grpSp>
        <p:nvGrpSpPr>
          <p:cNvPr id="25" name="Group 24" descr="image of the high-level overview of the NNDSS onboarding process with a circle around Stage 2: limited production messages.">
            <a:extLst>
              <a:ext uri="{FF2B5EF4-FFF2-40B4-BE49-F238E27FC236}">
                <a16:creationId xmlns:a16="http://schemas.microsoft.com/office/drawing/2014/main" id="{BDFF2CB7-51CB-E93A-D41D-4DD2769D10EF}"/>
              </a:ext>
            </a:extLst>
          </p:cNvPr>
          <p:cNvGrpSpPr/>
          <p:nvPr/>
        </p:nvGrpSpPr>
        <p:grpSpPr>
          <a:xfrm>
            <a:off x="511008" y="1349180"/>
            <a:ext cx="11005408" cy="4756896"/>
            <a:chOff x="511008" y="1349180"/>
            <a:chExt cx="11005408" cy="4756896"/>
          </a:xfrm>
        </p:grpSpPr>
        <p:sp>
          <p:nvSpPr>
            <p:cNvPr id="2" name="Rectangle 1">
              <a:extLst>
                <a:ext uri="{FF2B5EF4-FFF2-40B4-BE49-F238E27FC236}">
                  <a16:creationId xmlns:a16="http://schemas.microsoft.com/office/drawing/2014/main" id="{26EF0544-67BD-7EDB-CFCA-BD4FA3B9EAD1}"/>
                </a:ext>
              </a:extLst>
            </p:cNvPr>
            <p:cNvSpPr/>
            <p:nvPr/>
          </p:nvSpPr>
          <p:spPr>
            <a:xfrm>
              <a:off x="5451187" y="1517811"/>
              <a:ext cx="1116011" cy="461665"/>
            </a:xfrm>
            <a:prstGeom prst="rect">
              <a:avLst/>
            </a:prstGeom>
          </p:spPr>
          <p:txBody>
            <a:bodyPr wrap="none">
              <a:spAutoFit/>
            </a:bodyPr>
            <a:lstStyle/>
            <a:p>
              <a:pPr>
                <a:defRPr/>
              </a:pPr>
              <a:r>
                <a:rPr lang="en-US" sz="2400" b="1" kern="0" dirty="0">
                  <a:solidFill>
                    <a:srgbClr val="002060"/>
                  </a:solidFill>
                  <a:latin typeface="Calibri" panose="020F0502020204030204" pitchFamily="34" charset="0"/>
                  <a:cs typeface="Calibri" panose="020F0502020204030204" pitchFamily="34" charset="0"/>
                  <a:sym typeface="Arial"/>
                </a:rPr>
                <a:t>Stage 1</a:t>
              </a:r>
              <a:endParaRPr lang="en-US" sz="2400" dirty="0">
                <a:solidFill>
                  <a:srgbClr val="002060"/>
                </a:solidFill>
                <a:latin typeface="Calibri" panose="020F0502020204030204" pitchFamily="34" charset="0"/>
                <a:cs typeface="Calibri" panose="020F0502020204030204" pitchFamily="34" charset="0"/>
                <a:sym typeface="Arial"/>
              </a:endParaRPr>
            </a:p>
          </p:txBody>
        </p:sp>
        <p:sp>
          <p:nvSpPr>
            <p:cNvPr id="3" name="Rounded Rectangle 47">
              <a:extLst>
                <a:ext uri="{FF2B5EF4-FFF2-40B4-BE49-F238E27FC236}">
                  <a16:creationId xmlns:a16="http://schemas.microsoft.com/office/drawing/2014/main" id="{5AA8AFB8-A06F-DD9E-20FA-B279376B2D34}"/>
                </a:ext>
              </a:extLst>
            </p:cNvPr>
            <p:cNvSpPr/>
            <p:nvPr/>
          </p:nvSpPr>
          <p:spPr>
            <a:xfrm>
              <a:off x="7958013" y="1349180"/>
              <a:ext cx="3558403" cy="1900105"/>
            </a:xfrm>
            <a:prstGeom prst="roundRect">
              <a:avLst/>
            </a:prstGeom>
            <a:solidFill>
              <a:srgbClr val="5B9BD5">
                <a:lumMod val="60000"/>
                <a:lumOff val="40000"/>
              </a:srgb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MVPS Secure Onboarding Environment</a:t>
              </a:r>
            </a:p>
          </p:txBody>
        </p:sp>
        <p:sp>
          <p:nvSpPr>
            <p:cNvPr id="4" name="Rounded Rectangle 52">
              <a:extLst>
                <a:ext uri="{FF2B5EF4-FFF2-40B4-BE49-F238E27FC236}">
                  <a16:creationId xmlns:a16="http://schemas.microsoft.com/office/drawing/2014/main" id="{F7A83DFB-B77E-2882-4E79-7B88D2C87AA3}"/>
                </a:ext>
              </a:extLst>
            </p:cNvPr>
            <p:cNvSpPr/>
            <p:nvPr/>
          </p:nvSpPr>
          <p:spPr>
            <a:xfrm>
              <a:off x="577927" y="1364497"/>
              <a:ext cx="3558403" cy="1900105"/>
            </a:xfrm>
            <a:prstGeom prst="roundRect">
              <a:avLst/>
            </a:prstGeom>
            <a:solidFill>
              <a:srgbClr val="5B9BD5">
                <a:lumMod val="20000"/>
                <a:lumOff val="80000"/>
              </a:srgb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Jurisdiction Test Environment</a:t>
              </a:r>
            </a:p>
          </p:txBody>
        </p:sp>
        <p:sp>
          <p:nvSpPr>
            <p:cNvPr id="5" name="Rounded Rectangle 54">
              <a:extLst>
                <a:ext uri="{FF2B5EF4-FFF2-40B4-BE49-F238E27FC236}">
                  <a16:creationId xmlns:a16="http://schemas.microsoft.com/office/drawing/2014/main" id="{8575D8B2-3533-055D-0A43-0F227AFCAAB8}"/>
                </a:ext>
              </a:extLst>
            </p:cNvPr>
            <p:cNvSpPr/>
            <p:nvPr/>
          </p:nvSpPr>
          <p:spPr>
            <a:xfrm>
              <a:off x="511008" y="4194804"/>
              <a:ext cx="3558403" cy="1900105"/>
            </a:xfrm>
            <a:prstGeom prst="roundRect">
              <a:avLst/>
            </a:prstGeom>
            <a:solidFill>
              <a:srgbClr val="70AD47">
                <a:lumMod val="20000"/>
                <a:lumOff val="80000"/>
              </a:srgb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Jurisdiction Production Environment</a:t>
              </a:r>
            </a:p>
          </p:txBody>
        </p:sp>
        <p:sp>
          <p:nvSpPr>
            <p:cNvPr id="18" name="Rounded Rectangle 55">
              <a:extLst>
                <a:ext uri="{FF2B5EF4-FFF2-40B4-BE49-F238E27FC236}">
                  <a16:creationId xmlns:a16="http://schemas.microsoft.com/office/drawing/2014/main" id="{957B689F-1B11-2DA9-F946-C679FA540FE3}"/>
                </a:ext>
              </a:extLst>
            </p:cNvPr>
            <p:cNvSpPr/>
            <p:nvPr/>
          </p:nvSpPr>
          <p:spPr>
            <a:xfrm>
              <a:off x="7958013" y="4205971"/>
              <a:ext cx="3558403" cy="1900105"/>
            </a:xfrm>
            <a:prstGeom prst="roundRect">
              <a:avLst/>
            </a:prstGeom>
            <a:solidFill>
              <a:srgbClr val="70AD47">
                <a:lumMod val="60000"/>
                <a:lumOff val="40000"/>
              </a:srgb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MVPS Production Environment</a:t>
              </a:r>
            </a:p>
          </p:txBody>
        </p:sp>
        <p:sp>
          <p:nvSpPr>
            <p:cNvPr id="19" name="Rectangle 18">
              <a:extLst>
                <a:ext uri="{FF2B5EF4-FFF2-40B4-BE49-F238E27FC236}">
                  <a16:creationId xmlns:a16="http://schemas.microsoft.com/office/drawing/2014/main" id="{CCD6967F-FF14-BE9A-C283-5E11C7E3B1B9}"/>
                </a:ext>
              </a:extLst>
            </p:cNvPr>
            <p:cNvSpPr/>
            <p:nvPr/>
          </p:nvSpPr>
          <p:spPr>
            <a:xfrm>
              <a:off x="5390078" y="4501895"/>
              <a:ext cx="1116011" cy="461665"/>
            </a:xfrm>
            <a:prstGeom prst="rect">
              <a:avLst/>
            </a:prstGeom>
          </p:spPr>
          <p:txBody>
            <a:bodyPr wrap="none">
              <a:spAutoFit/>
            </a:bodyPr>
            <a:lstStyle/>
            <a:p>
              <a:pPr>
                <a:defRPr/>
              </a:pPr>
              <a:r>
                <a:rPr lang="en-US" sz="2400" b="1" kern="0" dirty="0">
                  <a:solidFill>
                    <a:srgbClr val="002060"/>
                  </a:solidFill>
                  <a:latin typeface="Calibri" panose="020F0502020204030204" pitchFamily="34" charset="0"/>
                  <a:cs typeface="Calibri" panose="020F0502020204030204" pitchFamily="34" charset="0"/>
                  <a:sym typeface="Arial"/>
                </a:rPr>
                <a:t>Stage 3</a:t>
              </a:r>
              <a:endParaRPr lang="en-US" sz="2400" dirty="0">
                <a:solidFill>
                  <a:srgbClr val="002060"/>
                </a:solidFill>
                <a:latin typeface="Calibri" panose="020F0502020204030204" pitchFamily="34" charset="0"/>
                <a:cs typeface="Calibri" panose="020F0502020204030204" pitchFamily="34" charset="0"/>
                <a:sym typeface="Arial"/>
              </a:endParaRPr>
            </a:p>
          </p:txBody>
        </p:sp>
        <p:sp>
          <p:nvSpPr>
            <p:cNvPr id="20" name="Right Arrow 59">
              <a:extLst>
                <a:ext uri="{FF2B5EF4-FFF2-40B4-BE49-F238E27FC236}">
                  <a16:creationId xmlns:a16="http://schemas.microsoft.com/office/drawing/2014/main" id="{3347914C-DAE2-46B6-8AB4-71D797B4E811}"/>
                </a:ext>
              </a:extLst>
            </p:cNvPr>
            <p:cNvSpPr/>
            <p:nvPr/>
          </p:nvSpPr>
          <p:spPr>
            <a:xfrm>
              <a:off x="4136330" y="4783987"/>
              <a:ext cx="3784680" cy="744072"/>
            </a:xfrm>
            <a:prstGeom prst="rightArrow">
              <a:avLst/>
            </a:prstGeom>
            <a:solidFill>
              <a:srgbClr val="70AD47">
                <a:lumMod val="20000"/>
                <a:lumOff val="80000"/>
              </a:srgbClr>
            </a:solidFill>
            <a:ln w="12700" cap="flat" cmpd="sng" algn="ctr">
              <a:solidFill>
                <a:srgbClr val="000000"/>
              </a:solidFill>
              <a:prstDash val="solid"/>
              <a:miter lim="800000"/>
            </a:ln>
            <a:effectLst/>
          </p:spPr>
          <p:txBody>
            <a:bodyPr rtlCol="0" anchor="ctr"/>
            <a:lstStyle/>
            <a:p>
              <a:pPr marL="0" marR="0" lvl="0" indent="0" algn="ctr" defTabSz="121917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YTD Production Messages</a:t>
              </a:r>
            </a:p>
          </p:txBody>
        </p:sp>
        <p:sp>
          <p:nvSpPr>
            <p:cNvPr id="21" name="Right Arrow 62">
              <a:extLst>
                <a:ext uri="{FF2B5EF4-FFF2-40B4-BE49-F238E27FC236}">
                  <a16:creationId xmlns:a16="http://schemas.microsoft.com/office/drawing/2014/main" id="{CD831C77-5B15-93AC-F472-81A8DF5B32F7}"/>
                </a:ext>
              </a:extLst>
            </p:cNvPr>
            <p:cNvSpPr/>
            <p:nvPr/>
          </p:nvSpPr>
          <p:spPr>
            <a:xfrm rot="20184493">
              <a:off x="4116901" y="3352395"/>
              <a:ext cx="3814815" cy="744072"/>
            </a:xfrm>
            <a:prstGeom prst="rightArrow">
              <a:avLst/>
            </a:prstGeom>
            <a:solidFill>
              <a:srgbClr val="70AD47">
                <a:lumMod val="20000"/>
                <a:lumOff val="80000"/>
              </a:srgbClr>
            </a:solidFill>
            <a:ln w="12700" cap="flat" cmpd="sng" algn="ctr">
              <a:solidFill>
                <a:srgbClr val="000000"/>
              </a:solidFill>
              <a:prstDash val="solid"/>
              <a:miter lim="800000"/>
            </a:ln>
            <a:effectLst/>
          </p:spPr>
          <p:txBody>
            <a:bodyPr rtlCol="0" anchor="ctr"/>
            <a:lstStyle/>
            <a:p>
              <a:pPr marL="0" marR="0" lvl="0" indent="0" algn="ctr" defTabSz="1219170" eaLnBrk="0" fontAlgn="base" latinLnBrk="0" hangingPunct="0">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Limited Production Messages</a:t>
              </a:r>
            </a:p>
          </p:txBody>
        </p:sp>
        <p:sp>
          <p:nvSpPr>
            <p:cNvPr id="22" name="Right Arrow 63">
              <a:extLst>
                <a:ext uri="{FF2B5EF4-FFF2-40B4-BE49-F238E27FC236}">
                  <a16:creationId xmlns:a16="http://schemas.microsoft.com/office/drawing/2014/main" id="{CD56ED2C-B32B-D5D1-3961-B5A1F6F2B41C}"/>
                </a:ext>
              </a:extLst>
            </p:cNvPr>
            <p:cNvSpPr/>
            <p:nvPr/>
          </p:nvSpPr>
          <p:spPr>
            <a:xfrm>
              <a:off x="4225648" y="1754691"/>
              <a:ext cx="3691385" cy="744072"/>
            </a:xfrm>
            <a:prstGeom prst="rightArrow">
              <a:avLst/>
            </a:prstGeom>
            <a:solidFill>
              <a:srgbClr val="5B9BD5">
                <a:lumMod val="20000"/>
                <a:lumOff val="80000"/>
              </a:srgbClr>
            </a:solidFill>
            <a:ln w="12700" cap="flat" cmpd="sng" algn="ctr">
              <a:solidFill>
                <a:srgbClr val="000000"/>
              </a:solidFill>
              <a:prstDash val="solid"/>
              <a:miter lim="800000"/>
            </a:ln>
            <a:effectLst/>
          </p:spPr>
          <p:txBody>
            <a:bodyPr rtlCol="0" anchor="ctr"/>
            <a:lstStyle/>
            <a:p>
              <a:pPr marL="0" marR="0" lvl="0" indent="0" algn="ctr" defTabSz="1219170" eaLnBrk="0" fontAlgn="base" latinLnBrk="0" hangingPunct="0">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Test Messages</a:t>
              </a:r>
            </a:p>
          </p:txBody>
        </p:sp>
        <p:sp>
          <p:nvSpPr>
            <p:cNvPr id="23" name="Rectangle 22">
              <a:extLst>
                <a:ext uri="{FF2B5EF4-FFF2-40B4-BE49-F238E27FC236}">
                  <a16:creationId xmlns:a16="http://schemas.microsoft.com/office/drawing/2014/main" id="{CC276A43-8F58-DE2B-8291-F58F70773203}"/>
                </a:ext>
              </a:extLst>
            </p:cNvPr>
            <p:cNvSpPr/>
            <p:nvPr/>
          </p:nvSpPr>
          <p:spPr>
            <a:xfrm rot="20152658">
              <a:off x="5176277" y="3152304"/>
              <a:ext cx="1116011" cy="461665"/>
            </a:xfrm>
            <a:prstGeom prst="rect">
              <a:avLst/>
            </a:prstGeom>
          </p:spPr>
          <p:txBody>
            <a:bodyPr wrap="none">
              <a:spAutoFit/>
            </a:bodyPr>
            <a:lstStyle/>
            <a:p>
              <a:pPr>
                <a:defRPr/>
              </a:pPr>
              <a:r>
                <a:rPr lang="en-US" sz="2400" b="1" kern="0" dirty="0">
                  <a:solidFill>
                    <a:srgbClr val="002060"/>
                  </a:solidFill>
                  <a:latin typeface="Calibri" panose="020F0502020204030204" pitchFamily="34" charset="0"/>
                  <a:cs typeface="Calibri" panose="020F0502020204030204" pitchFamily="34" charset="0"/>
                  <a:sym typeface="Arial"/>
                </a:rPr>
                <a:t>Stage 2</a:t>
              </a:r>
              <a:endParaRPr lang="en-US" sz="2400" dirty="0">
                <a:solidFill>
                  <a:srgbClr val="002060"/>
                </a:solidFill>
                <a:latin typeface="Calibri" panose="020F0502020204030204" pitchFamily="34" charset="0"/>
                <a:cs typeface="Calibri" panose="020F0502020204030204" pitchFamily="34" charset="0"/>
                <a:sym typeface="Arial"/>
              </a:endParaRPr>
            </a:p>
          </p:txBody>
        </p:sp>
        <p:sp>
          <p:nvSpPr>
            <p:cNvPr id="24" name="Oval 23" descr="Highlighting Stage 2, limited Production Messages being sent to the MVPS Secure Onboarding Environment ">
              <a:extLst>
                <a:ext uri="{FF2B5EF4-FFF2-40B4-BE49-F238E27FC236}">
                  <a16:creationId xmlns:a16="http://schemas.microsoft.com/office/drawing/2014/main" id="{1F3A2957-1C6D-DAC5-CA68-567FAD2BD7A9}"/>
                </a:ext>
              </a:extLst>
            </p:cNvPr>
            <p:cNvSpPr/>
            <p:nvPr/>
          </p:nvSpPr>
          <p:spPr>
            <a:xfrm rot="20152532">
              <a:off x="3925615" y="3103942"/>
              <a:ext cx="4145901" cy="1273682"/>
            </a:xfrm>
            <a:prstGeom prst="ellipse">
              <a:avLst/>
            </a:prstGeom>
            <a:noFill/>
            <a:ln w="381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grpSp>
      <p:sp>
        <p:nvSpPr>
          <p:cNvPr id="7" name="Slide Number Placeholder 2">
            <a:extLst>
              <a:ext uri="{FF2B5EF4-FFF2-40B4-BE49-F238E27FC236}">
                <a16:creationId xmlns:a16="http://schemas.microsoft.com/office/drawing/2014/main" id="{62FABE22-FFC8-EE0A-36D0-ED6EE42BFAEE}"/>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5676345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30F5A9-4E8D-B751-CCB1-F72A1FFD6AF0}"/>
              </a:ext>
            </a:extLst>
          </p:cNvPr>
          <p:cNvSpPr>
            <a:spLocks noGrp="1"/>
          </p:cNvSpPr>
          <p:nvPr>
            <p:ph type="body" sz="quarter" idx="10"/>
          </p:nvPr>
        </p:nvSpPr>
        <p:spPr>
          <a:xfrm>
            <a:off x="423169" y="852256"/>
            <a:ext cx="7460201" cy="5556514"/>
          </a:xfrm>
        </p:spPr>
        <p:txBody>
          <a:bodyPr/>
          <a:lstStyle/>
          <a:p>
            <a:r>
              <a:rPr lang="en-US" sz="2400" dirty="0"/>
              <a:t>Submit limited production messages to CDC’s MVPS Onboarding environment.</a:t>
            </a:r>
          </a:p>
          <a:p>
            <a:pPr lvl="1"/>
            <a:r>
              <a:rPr lang="en-US" sz="2200" dirty="0"/>
              <a:t>CDC reviews and validates messages. CDC provides feedback to jurisdiction.</a:t>
            </a:r>
          </a:p>
          <a:p>
            <a:r>
              <a:rPr lang="en-US" sz="2400" dirty="0"/>
              <a:t>Review CDC feedback, adjust mapping, and update system to resolve issue(s). Submit updated, corrected messages to the MVPS Onboarding environment.</a:t>
            </a:r>
          </a:p>
          <a:p>
            <a:pPr lvl="1"/>
            <a:r>
              <a:rPr lang="en-US" sz="2200" dirty="0"/>
              <a:t>CDC reviews messages to confirm the messages are correct.</a:t>
            </a:r>
          </a:p>
          <a:p>
            <a:r>
              <a:rPr lang="en-US" sz="2400" dirty="0"/>
              <a:t>CDC approves limited production messages and jurisdiction moves forward to the Cutover to Production stage. </a:t>
            </a:r>
          </a:p>
          <a:p>
            <a:r>
              <a:rPr lang="en-US" sz="2400" dirty="0"/>
              <a:t>CDC schedules a Cutover to Production call with jurisdiction.</a:t>
            </a:r>
          </a:p>
          <a:p>
            <a:endParaRPr lang="en-US" dirty="0"/>
          </a:p>
        </p:txBody>
      </p:sp>
      <p:sp>
        <p:nvSpPr>
          <p:cNvPr id="4" name="Title 1">
            <a:extLst>
              <a:ext uri="{FF2B5EF4-FFF2-40B4-BE49-F238E27FC236}">
                <a16:creationId xmlns:a16="http://schemas.microsoft.com/office/drawing/2014/main" id="{C9C156A7-F942-7E56-1986-221523A35E99}"/>
              </a:ext>
            </a:extLst>
          </p:cNvPr>
          <p:cNvSpPr>
            <a:spLocks noGrp="1"/>
          </p:cNvSpPr>
          <p:nvPr>
            <p:ph type="title"/>
          </p:nvPr>
        </p:nvSpPr>
        <p:spPr>
          <a:xfrm>
            <a:off x="423169" y="159229"/>
            <a:ext cx="8259192" cy="693027"/>
          </a:xfrm>
        </p:spPr>
        <p:txBody>
          <a:bodyPr/>
          <a:lstStyle/>
          <a:p>
            <a:r>
              <a:rPr lang="en-US" sz="3300" dirty="0"/>
              <a:t>Stage 2: Limited Production</a:t>
            </a:r>
          </a:p>
        </p:txBody>
      </p:sp>
      <p:graphicFrame>
        <p:nvGraphicFramePr>
          <p:cNvPr id="5" name="Diagram 4" descr="image of swim lane of the onboarding process, highlighting limited production messages.">
            <a:extLst>
              <a:ext uri="{FF2B5EF4-FFF2-40B4-BE49-F238E27FC236}">
                <a16:creationId xmlns:a16="http://schemas.microsoft.com/office/drawing/2014/main" id="{1D85CAE8-6B07-A65D-EA89-E988CE3E0DE2}"/>
              </a:ext>
            </a:extLst>
          </p:cNvPr>
          <p:cNvGraphicFramePr/>
          <p:nvPr>
            <p:extLst>
              <p:ext uri="{D42A27DB-BD31-4B8C-83A1-F6EECF244321}">
                <p14:modId xmlns:p14="http://schemas.microsoft.com/office/powerpoint/2010/main" val="2589374315"/>
              </p:ext>
            </p:extLst>
          </p:nvPr>
        </p:nvGraphicFramePr>
        <p:xfrm>
          <a:off x="7685466" y="232381"/>
          <a:ext cx="4083365" cy="6176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2">
            <a:extLst>
              <a:ext uri="{FF2B5EF4-FFF2-40B4-BE49-F238E27FC236}">
                <a16:creationId xmlns:a16="http://schemas.microsoft.com/office/drawing/2014/main" id="{582E9561-6D6A-63AA-5334-5FE68520C297}"/>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8431384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ADC850E-31B9-7F56-CCE0-FA0B1B7F987C}"/>
              </a:ext>
            </a:extLst>
          </p:cNvPr>
          <p:cNvSpPr>
            <a:spLocks noGrp="1"/>
          </p:cNvSpPr>
          <p:nvPr>
            <p:ph type="title"/>
          </p:nvPr>
        </p:nvSpPr>
        <p:spPr>
          <a:xfrm>
            <a:off x="423169" y="159229"/>
            <a:ext cx="8259192" cy="693027"/>
          </a:xfrm>
        </p:spPr>
        <p:txBody>
          <a:bodyPr/>
          <a:lstStyle/>
          <a:p>
            <a:r>
              <a:rPr lang="en-US" dirty="0"/>
              <a:t>High-Level NNDSS Onboarding Overview</a:t>
            </a:r>
          </a:p>
        </p:txBody>
      </p:sp>
      <p:grpSp>
        <p:nvGrpSpPr>
          <p:cNvPr id="25" name="Group 24" descr="image of the high-level overview of the NNDSS onboarding process with a circle around Stage 3: YTD production messages.">
            <a:extLst>
              <a:ext uri="{FF2B5EF4-FFF2-40B4-BE49-F238E27FC236}">
                <a16:creationId xmlns:a16="http://schemas.microsoft.com/office/drawing/2014/main" id="{8F61B2EE-D0D3-3077-5608-B5E649A65BC4}"/>
              </a:ext>
            </a:extLst>
          </p:cNvPr>
          <p:cNvGrpSpPr/>
          <p:nvPr/>
        </p:nvGrpSpPr>
        <p:grpSpPr>
          <a:xfrm>
            <a:off x="511008" y="1349180"/>
            <a:ext cx="11005408" cy="4756896"/>
            <a:chOff x="511008" y="1349180"/>
            <a:chExt cx="11005408" cy="4756896"/>
          </a:xfrm>
        </p:grpSpPr>
        <p:sp>
          <p:nvSpPr>
            <p:cNvPr id="2" name="Rectangle 1">
              <a:extLst>
                <a:ext uri="{FF2B5EF4-FFF2-40B4-BE49-F238E27FC236}">
                  <a16:creationId xmlns:a16="http://schemas.microsoft.com/office/drawing/2014/main" id="{3CD63951-B797-BDE6-8322-C40FAC8A6649}"/>
                </a:ext>
              </a:extLst>
            </p:cNvPr>
            <p:cNvSpPr/>
            <p:nvPr/>
          </p:nvSpPr>
          <p:spPr>
            <a:xfrm>
              <a:off x="5451187" y="1517811"/>
              <a:ext cx="1116011" cy="461665"/>
            </a:xfrm>
            <a:prstGeom prst="rect">
              <a:avLst/>
            </a:prstGeom>
          </p:spPr>
          <p:txBody>
            <a:bodyPr wrap="none">
              <a:spAutoFit/>
            </a:bodyPr>
            <a:lstStyle/>
            <a:p>
              <a:pPr>
                <a:defRPr/>
              </a:pPr>
              <a:r>
                <a:rPr lang="en-US" sz="2400" b="1" kern="0" dirty="0">
                  <a:solidFill>
                    <a:srgbClr val="002060"/>
                  </a:solidFill>
                  <a:latin typeface="Calibri" panose="020F0502020204030204" pitchFamily="34" charset="0"/>
                  <a:cs typeface="Calibri" panose="020F0502020204030204" pitchFamily="34" charset="0"/>
                  <a:sym typeface="Arial"/>
                </a:rPr>
                <a:t>Stage 1</a:t>
              </a:r>
              <a:endParaRPr lang="en-US" sz="2400" dirty="0">
                <a:solidFill>
                  <a:srgbClr val="002060"/>
                </a:solidFill>
                <a:latin typeface="Calibri" panose="020F0502020204030204" pitchFamily="34" charset="0"/>
                <a:cs typeface="Calibri" panose="020F0502020204030204" pitchFamily="34" charset="0"/>
                <a:sym typeface="Arial"/>
              </a:endParaRPr>
            </a:p>
          </p:txBody>
        </p:sp>
        <p:sp>
          <p:nvSpPr>
            <p:cNvPr id="3" name="Rounded Rectangle 47">
              <a:extLst>
                <a:ext uri="{FF2B5EF4-FFF2-40B4-BE49-F238E27FC236}">
                  <a16:creationId xmlns:a16="http://schemas.microsoft.com/office/drawing/2014/main" id="{F9B801EA-7D42-5879-6552-012B5FFC7FE0}"/>
                </a:ext>
              </a:extLst>
            </p:cNvPr>
            <p:cNvSpPr/>
            <p:nvPr/>
          </p:nvSpPr>
          <p:spPr>
            <a:xfrm>
              <a:off x="7958013" y="1349180"/>
              <a:ext cx="3558403" cy="1900105"/>
            </a:xfrm>
            <a:prstGeom prst="roundRect">
              <a:avLst/>
            </a:prstGeom>
            <a:solidFill>
              <a:srgbClr val="5B9BD5">
                <a:lumMod val="60000"/>
                <a:lumOff val="40000"/>
              </a:srgb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MVPS Secure Onboarding Environment</a:t>
              </a:r>
            </a:p>
          </p:txBody>
        </p:sp>
        <p:sp>
          <p:nvSpPr>
            <p:cNvPr id="4" name="Rounded Rectangle 52">
              <a:extLst>
                <a:ext uri="{FF2B5EF4-FFF2-40B4-BE49-F238E27FC236}">
                  <a16:creationId xmlns:a16="http://schemas.microsoft.com/office/drawing/2014/main" id="{E1EE337C-978F-737D-D6AF-768C3BC813F3}"/>
                </a:ext>
              </a:extLst>
            </p:cNvPr>
            <p:cNvSpPr/>
            <p:nvPr/>
          </p:nvSpPr>
          <p:spPr>
            <a:xfrm>
              <a:off x="577927" y="1364497"/>
              <a:ext cx="3558403" cy="1900105"/>
            </a:xfrm>
            <a:prstGeom prst="roundRect">
              <a:avLst/>
            </a:prstGeom>
            <a:solidFill>
              <a:srgbClr val="5B9BD5">
                <a:lumMod val="20000"/>
                <a:lumOff val="80000"/>
              </a:srgb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Jurisdiction Test Environment</a:t>
              </a:r>
            </a:p>
          </p:txBody>
        </p:sp>
        <p:sp>
          <p:nvSpPr>
            <p:cNvPr id="5" name="Rounded Rectangle 54">
              <a:extLst>
                <a:ext uri="{FF2B5EF4-FFF2-40B4-BE49-F238E27FC236}">
                  <a16:creationId xmlns:a16="http://schemas.microsoft.com/office/drawing/2014/main" id="{0D0D859C-A61F-F7C8-8FA0-AD1B77F564A9}"/>
                </a:ext>
              </a:extLst>
            </p:cNvPr>
            <p:cNvSpPr/>
            <p:nvPr/>
          </p:nvSpPr>
          <p:spPr>
            <a:xfrm>
              <a:off x="511008" y="4194804"/>
              <a:ext cx="3558403" cy="1900105"/>
            </a:xfrm>
            <a:prstGeom prst="roundRect">
              <a:avLst/>
            </a:prstGeom>
            <a:solidFill>
              <a:srgbClr val="70AD47">
                <a:lumMod val="20000"/>
                <a:lumOff val="80000"/>
              </a:srgb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Jurisdiction Production Environment</a:t>
              </a:r>
            </a:p>
          </p:txBody>
        </p:sp>
        <p:sp>
          <p:nvSpPr>
            <p:cNvPr id="18" name="Rounded Rectangle 55">
              <a:extLst>
                <a:ext uri="{FF2B5EF4-FFF2-40B4-BE49-F238E27FC236}">
                  <a16:creationId xmlns:a16="http://schemas.microsoft.com/office/drawing/2014/main" id="{C78A97CC-EFF9-FD24-E8CD-85A5326560E0}"/>
                </a:ext>
              </a:extLst>
            </p:cNvPr>
            <p:cNvSpPr/>
            <p:nvPr/>
          </p:nvSpPr>
          <p:spPr>
            <a:xfrm>
              <a:off x="7958013" y="4205971"/>
              <a:ext cx="3558403" cy="1900105"/>
            </a:xfrm>
            <a:prstGeom prst="roundRect">
              <a:avLst/>
            </a:prstGeom>
            <a:solidFill>
              <a:srgbClr val="70AD47">
                <a:lumMod val="60000"/>
                <a:lumOff val="40000"/>
              </a:srgb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MVPS Production Environment</a:t>
              </a:r>
            </a:p>
          </p:txBody>
        </p:sp>
        <p:sp>
          <p:nvSpPr>
            <p:cNvPr id="19" name="Rectangle 18">
              <a:extLst>
                <a:ext uri="{FF2B5EF4-FFF2-40B4-BE49-F238E27FC236}">
                  <a16:creationId xmlns:a16="http://schemas.microsoft.com/office/drawing/2014/main" id="{D99626F3-864C-058B-A3A6-A4E696ECA9CB}"/>
                </a:ext>
              </a:extLst>
            </p:cNvPr>
            <p:cNvSpPr/>
            <p:nvPr/>
          </p:nvSpPr>
          <p:spPr>
            <a:xfrm>
              <a:off x="5390078" y="4501895"/>
              <a:ext cx="1116011" cy="461665"/>
            </a:xfrm>
            <a:prstGeom prst="rect">
              <a:avLst/>
            </a:prstGeom>
          </p:spPr>
          <p:txBody>
            <a:bodyPr wrap="none">
              <a:spAutoFit/>
            </a:bodyPr>
            <a:lstStyle/>
            <a:p>
              <a:pPr>
                <a:defRPr/>
              </a:pPr>
              <a:r>
                <a:rPr lang="en-US" sz="2400" b="1" kern="0" dirty="0">
                  <a:solidFill>
                    <a:srgbClr val="002060"/>
                  </a:solidFill>
                  <a:latin typeface="Calibri" panose="020F0502020204030204" pitchFamily="34" charset="0"/>
                  <a:cs typeface="Calibri" panose="020F0502020204030204" pitchFamily="34" charset="0"/>
                  <a:sym typeface="Arial"/>
                </a:rPr>
                <a:t>Stage 3</a:t>
              </a:r>
              <a:endParaRPr lang="en-US" sz="2400" dirty="0">
                <a:solidFill>
                  <a:srgbClr val="002060"/>
                </a:solidFill>
                <a:latin typeface="Calibri" panose="020F0502020204030204" pitchFamily="34" charset="0"/>
                <a:cs typeface="Calibri" panose="020F0502020204030204" pitchFamily="34" charset="0"/>
                <a:sym typeface="Arial"/>
              </a:endParaRPr>
            </a:p>
          </p:txBody>
        </p:sp>
        <p:sp>
          <p:nvSpPr>
            <p:cNvPr id="20" name="Right Arrow 59">
              <a:extLst>
                <a:ext uri="{FF2B5EF4-FFF2-40B4-BE49-F238E27FC236}">
                  <a16:creationId xmlns:a16="http://schemas.microsoft.com/office/drawing/2014/main" id="{EAF70A83-07F3-AC11-B95E-2CD4B055396D}"/>
                </a:ext>
              </a:extLst>
            </p:cNvPr>
            <p:cNvSpPr/>
            <p:nvPr/>
          </p:nvSpPr>
          <p:spPr>
            <a:xfrm>
              <a:off x="4187130" y="4783987"/>
              <a:ext cx="3733879" cy="744072"/>
            </a:xfrm>
            <a:prstGeom prst="rightArrow">
              <a:avLst/>
            </a:prstGeom>
            <a:solidFill>
              <a:srgbClr val="70AD47">
                <a:lumMod val="20000"/>
                <a:lumOff val="80000"/>
              </a:srgbClr>
            </a:solidFill>
            <a:ln w="12700" cap="flat" cmpd="sng" algn="ctr">
              <a:solidFill>
                <a:srgbClr val="000000"/>
              </a:solidFill>
              <a:prstDash val="solid"/>
              <a:miter lim="800000"/>
            </a:ln>
            <a:effectLst/>
          </p:spPr>
          <p:txBody>
            <a:bodyPr rtlCol="0" anchor="ctr"/>
            <a:lstStyle/>
            <a:p>
              <a:pPr marL="0" marR="0" lvl="0" indent="0" algn="ctr" defTabSz="121917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YTD Production Messages</a:t>
              </a:r>
            </a:p>
          </p:txBody>
        </p:sp>
        <p:sp>
          <p:nvSpPr>
            <p:cNvPr id="21" name="Right Arrow 62">
              <a:extLst>
                <a:ext uri="{FF2B5EF4-FFF2-40B4-BE49-F238E27FC236}">
                  <a16:creationId xmlns:a16="http://schemas.microsoft.com/office/drawing/2014/main" id="{69EE62C2-1CF1-6531-A096-0F4AD541E4A4}"/>
                </a:ext>
              </a:extLst>
            </p:cNvPr>
            <p:cNvSpPr/>
            <p:nvPr/>
          </p:nvSpPr>
          <p:spPr>
            <a:xfrm rot="20184493">
              <a:off x="4116901" y="3352395"/>
              <a:ext cx="3814815" cy="744072"/>
            </a:xfrm>
            <a:prstGeom prst="rightArrow">
              <a:avLst/>
            </a:prstGeom>
            <a:solidFill>
              <a:srgbClr val="70AD47">
                <a:lumMod val="20000"/>
                <a:lumOff val="80000"/>
              </a:srgbClr>
            </a:solidFill>
            <a:ln w="12700" cap="flat" cmpd="sng" algn="ctr">
              <a:solidFill>
                <a:srgbClr val="000000"/>
              </a:solidFill>
              <a:prstDash val="solid"/>
              <a:miter lim="800000"/>
            </a:ln>
            <a:effectLst/>
          </p:spPr>
          <p:txBody>
            <a:bodyPr rtlCol="0" anchor="ctr"/>
            <a:lstStyle/>
            <a:p>
              <a:pPr marL="0" marR="0" lvl="0" indent="0" algn="ctr" defTabSz="1219170" eaLnBrk="0" fontAlgn="base" latinLnBrk="0" hangingPunct="0">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Limited Production Messages</a:t>
              </a:r>
            </a:p>
          </p:txBody>
        </p:sp>
        <p:sp>
          <p:nvSpPr>
            <p:cNvPr id="22" name="Right Arrow 63">
              <a:extLst>
                <a:ext uri="{FF2B5EF4-FFF2-40B4-BE49-F238E27FC236}">
                  <a16:creationId xmlns:a16="http://schemas.microsoft.com/office/drawing/2014/main" id="{F5DF37D7-517E-CB1B-8337-415F7AF6D4FC}"/>
                </a:ext>
              </a:extLst>
            </p:cNvPr>
            <p:cNvSpPr/>
            <p:nvPr/>
          </p:nvSpPr>
          <p:spPr>
            <a:xfrm>
              <a:off x="4225648" y="1754691"/>
              <a:ext cx="3691385" cy="744072"/>
            </a:xfrm>
            <a:prstGeom prst="rightArrow">
              <a:avLst/>
            </a:prstGeom>
            <a:solidFill>
              <a:srgbClr val="5B9BD5">
                <a:lumMod val="20000"/>
                <a:lumOff val="80000"/>
              </a:srgbClr>
            </a:solidFill>
            <a:ln w="12700" cap="flat" cmpd="sng" algn="ctr">
              <a:solidFill>
                <a:srgbClr val="000000"/>
              </a:solidFill>
              <a:prstDash val="solid"/>
              <a:miter lim="800000"/>
            </a:ln>
            <a:effectLst/>
          </p:spPr>
          <p:txBody>
            <a:bodyPr rtlCol="0" anchor="ctr"/>
            <a:lstStyle/>
            <a:p>
              <a:pPr marL="0" marR="0" lvl="0" indent="0" algn="ctr" defTabSz="1219170" eaLnBrk="0" fontAlgn="base" latinLnBrk="0" hangingPunct="0">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Test Messages</a:t>
              </a:r>
            </a:p>
          </p:txBody>
        </p:sp>
        <p:sp>
          <p:nvSpPr>
            <p:cNvPr id="23" name="Rectangle 22">
              <a:extLst>
                <a:ext uri="{FF2B5EF4-FFF2-40B4-BE49-F238E27FC236}">
                  <a16:creationId xmlns:a16="http://schemas.microsoft.com/office/drawing/2014/main" id="{8734E7DA-543A-7802-F0D4-D9B0550B443F}"/>
                </a:ext>
              </a:extLst>
            </p:cNvPr>
            <p:cNvSpPr/>
            <p:nvPr/>
          </p:nvSpPr>
          <p:spPr>
            <a:xfrm rot="20152658">
              <a:off x="5176277" y="3152304"/>
              <a:ext cx="1116011" cy="461665"/>
            </a:xfrm>
            <a:prstGeom prst="rect">
              <a:avLst/>
            </a:prstGeom>
          </p:spPr>
          <p:txBody>
            <a:bodyPr wrap="none">
              <a:spAutoFit/>
            </a:bodyPr>
            <a:lstStyle/>
            <a:p>
              <a:pPr>
                <a:defRPr/>
              </a:pPr>
              <a:r>
                <a:rPr lang="en-US" sz="2400" b="1" kern="0" dirty="0">
                  <a:solidFill>
                    <a:srgbClr val="002060"/>
                  </a:solidFill>
                  <a:latin typeface="Calibri" panose="020F0502020204030204" pitchFamily="34" charset="0"/>
                  <a:cs typeface="Calibri" panose="020F0502020204030204" pitchFamily="34" charset="0"/>
                  <a:sym typeface="Arial"/>
                </a:rPr>
                <a:t>Stage 2</a:t>
              </a:r>
              <a:endParaRPr lang="en-US" sz="2400" dirty="0">
                <a:solidFill>
                  <a:srgbClr val="002060"/>
                </a:solidFill>
                <a:latin typeface="Calibri" panose="020F0502020204030204" pitchFamily="34" charset="0"/>
                <a:cs typeface="Calibri" panose="020F0502020204030204" pitchFamily="34" charset="0"/>
                <a:sym typeface="Arial"/>
              </a:endParaRPr>
            </a:p>
          </p:txBody>
        </p:sp>
        <p:sp>
          <p:nvSpPr>
            <p:cNvPr id="24" name="Oval 23" descr="Highlighting Stage 3, Year to Date Production Messages being sent to the MVPS Production Environment ">
              <a:extLst>
                <a:ext uri="{FF2B5EF4-FFF2-40B4-BE49-F238E27FC236}">
                  <a16:creationId xmlns:a16="http://schemas.microsoft.com/office/drawing/2014/main" id="{D3DABB85-DA2C-019D-290B-DB7D3D7EF610}"/>
                </a:ext>
              </a:extLst>
            </p:cNvPr>
            <p:cNvSpPr/>
            <p:nvPr/>
          </p:nvSpPr>
          <p:spPr>
            <a:xfrm>
              <a:off x="4106234" y="4429227"/>
              <a:ext cx="3823862" cy="1494200"/>
            </a:xfrm>
            <a:prstGeom prst="ellipse">
              <a:avLst/>
            </a:prstGeom>
            <a:noFill/>
            <a:ln w="381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grpSp>
      <p:sp>
        <p:nvSpPr>
          <p:cNvPr id="7" name="Slide Number Placeholder 2">
            <a:extLst>
              <a:ext uri="{FF2B5EF4-FFF2-40B4-BE49-F238E27FC236}">
                <a16:creationId xmlns:a16="http://schemas.microsoft.com/office/drawing/2014/main" id="{B6A16280-4B58-E553-4B94-4424CB0B461A}"/>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6032146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Agenda</a:t>
            </a:r>
          </a:p>
        </p:txBody>
      </p:sp>
      <p:sp>
        <p:nvSpPr>
          <p:cNvPr id="3" name="Content Placeholder 2"/>
          <p:cNvSpPr>
            <a:spLocks noGrp="1"/>
          </p:cNvSpPr>
          <p:nvPr>
            <p:ph type="body" sz="quarter" idx="10"/>
          </p:nvPr>
        </p:nvSpPr>
        <p:spPr>
          <a:xfrm>
            <a:off x="609602" y="1545167"/>
            <a:ext cx="7720811" cy="4455584"/>
          </a:xfrm>
        </p:spPr>
        <p:txBody>
          <a:bodyPr/>
          <a:lstStyle/>
          <a:p>
            <a:r>
              <a:rPr lang="en-US" sz="2551" dirty="0">
                <a:latin typeface="Calibri"/>
                <a:cs typeface="Calibri"/>
              </a:rPr>
              <a:t>NNDSS Updates and Announcements</a:t>
            </a:r>
          </a:p>
          <a:p>
            <a:r>
              <a:rPr lang="en-US" sz="2551" dirty="0">
                <a:latin typeface="Calibri"/>
                <a:cs typeface="Calibri"/>
              </a:rPr>
              <a:t>Refresher: NNDSS Message Mapping Guide (MMG) Onboarding Process</a:t>
            </a:r>
          </a:p>
          <a:p>
            <a:r>
              <a:rPr lang="en-US" sz="2551" dirty="0">
                <a:latin typeface="Calibri"/>
                <a:cs typeface="Calibri"/>
              </a:rPr>
              <a:t>Questions and Answers</a:t>
            </a:r>
            <a:endParaRPr lang="en-US" sz="2551" dirty="0">
              <a:cs typeface="Calibri"/>
            </a:endParaRPr>
          </a:p>
          <a:p>
            <a:pPr marL="609555" lvl="1" indent="0">
              <a:buNone/>
            </a:pPr>
            <a:endParaRPr lang="en-US" dirty="0">
              <a:cs typeface="Calibri" panose="020F0502020204030204" pitchFamily="34" charset="0"/>
            </a:endParaRPr>
          </a:p>
          <a:p>
            <a:pPr marL="609555" lvl="1" indent="0">
              <a:buNone/>
            </a:pPr>
            <a:endParaRPr lang="en-US" dirty="0">
              <a:cs typeface="Calibri" panose="020F0502020204030204" pitchFamily="34" charset="0"/>
            </a:endParaRPr>
          </a:p>
        </p:txBody>
      </p:sp>
      <p:pic>
        <p:nvPicPr>
          <p:cNvPr id="2" name="Picture 1" descr="Icon of group holding hands in a circle">
            <a:extLst>
              <a:ext uri="{FF2B5EF4-FFF2-40B4-BE49-F238E27FC236}">
                <a16:creationId xmlns:a16="http://schemas.microsoft.com/office/drawing/2014/main" id="{80FA2491-5F2B-0AA6-933D-EFE6D9577E4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30414" y="2630055"/>
            <a:ext cx="3303571" cy="3432282"/>
          </a:xfrm>
          <a:prstGeom prst="rect">
            <a:avLst/>
          </a:prstGeom>
        </p:spPr>
      </p:pic>
      <p:sp>
        <p:nvSpPr>
          <p:cNvPr id="4" name="Slide Number Placeholder 2">
            <a:extLst>
              <a:ext uri="{FF2B5EF4-FFF2-40B4-BE49-F238E27FC236}">
                <a16:creationId xmlns:a16="http://schemas.microsoft.com/office/drawing/2014/main" id="{E29B37B9-81B0-033D-5352-3F6B4913AB49}"/>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577761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30F5A9-4E8D-B751-CCB1-F72A1FFD6AF0}"/>
              </a:ext>
            </a:extLst>
          </p:cNvPr>
          <p:cNvSpPr>
            <a:spLocks noGrp="1"/>
          </p:cNvSpPr>
          <p:nvPr>
            <p:ph type="body" sz="quarter" idx="10"/>
          </p:nvPr>
        </p:nvSpPr>
        <p:spPr>
          <a:xfrm>
            <a:off x="423169" y="852256"/>
            <a:ext cx="7282648" cy="5237648"/>
          </a:xfrm>
        </p:spPr>
        <p:txBody>
          <a:bodyPr/>
          <a:lstStyle/>
          <a:p>
            <a:r>
              <a:rPr lang="en-US" sz="2400" dirty="0"/>
              <a:t>Compile and submit production HL7 YTD messages to CDC’s MVPS Production environment.</a:t>
            </a:r>
          </a:p>
          <a:p>
            <a:pPr lvl="1"/>
            <a:r>
              <a:rPr lang="en-US" sz="2200" dirty="0"/>
              <a:t>Depending on MMG, expect potential discussions about submitting legacy YTD.</a:t>
            </a:r>
          </a:p>
          <a:p>
            <a:r>
              <a:rPr lang="en-US" sz="2400" dirty="0"/>
              <a:t>CDC will complete the following:</a:t>
            </a:r>
          </a:p>
          <a:p>
            <a:pPr lvl="1"/>
            <a:r>
              <a:rPr lang="en-US" sz="2200" dirty="0"/>
              <a:t>Verify case counts.</a:t>
            </a:r>
          </a:p>
          <a:p>
            <a:pPr lvl="1"/>
            <a:r>
              <a:rPr lang="en-US" sz="2200" dirty="0"/>
              <a:t>Check errors &amp; major warnings and provide feedback.</a:t>
            </a:r>
          </a:p>
          <a:p>
            <a:r>
              <a:rPr lang="en-US" sz="2400" dirty="0"/>
              <a:t>Jurisdiction will review &amp; correct identified issues, then submit corrected messages.</a:t>
            </a:r>
          </a:p>
          <a:p>
            <a:pPr lvl="1"/>
            <a:r>
              <a:rPr lang="en-US" sz="2200" dirty="0"/>
              <a:t>CDC reviews corrected messages to confirm if they are correct.</a:t>
            </a:r>
          </a:p>
          <a:p>
            <a:r>
              <a:rPr lang="en-US" sz="2400" dirty="0"/>
              <a:t>CDC approves YTD messages. Onboarding complete!</a:t>
            </a:r>
          </a:p>
          <a:p>
            <a:pPr lvl="1"/>
            <a:r>
              <a:rPr lang="en-US" sz="2200" dirty="0"/>
              <a:t>Official approval email sent out to jurisdiction.</a:t>
            </a:r>
          </a:p>
          <a:p>
            <a:endParaRPr lang="en-US" dirty="0"/>
          </a:p>
        </p:txBody>
      </p:sp>
      <p:sp>
        <p:nvSpPr>
          <p:cNvPr id="4" name="Title 1">
            <a:extLst>
              <a:ext uri="{FF2B5EF4-FFF2-40B4-BE49-F238E27FC236}">
                <a16:creationId xmlns:a16="http://schemas.microsoft.com/office/drawing/2014/main" id="{C9C156A7-F942-7E56-1986-221523A35E99}"/>
              </a:ext>
            </a:extLst>
          </p:cNvPr>
          <p:cNvSpPr>
            <a:spLocks noGrp="1"/>
          </p:cNvSpPr>
          <p:nvPr>
            <p:ph type="title"/>
          </p:nvPr>
        </p:nvSpPr>
        <p:spPr>
          <a:xfrm>
            <a:off x="423169" y="159229"/>
            <a:ext cx="8259192" cy="693027"/>
          </a:xfrm>
        </p:spPr>
        <p:txBody>
          <a:bodyPr/>
          <a:lstStyle/>
          <a:p>
            <a:r>
              <a:rPr lang="en-US" sz="3300" dirty="0"/>
              <a:t>Stage 3: Year-to-Date (YTD)</a:t>
            </a:r>
          </a:p>
        </p:txBody>
      </p:sp>
      <p:sp>
        <p:nvSpPr>
          <p:cNvPr id="6" name="TextBox 5">
            <a:extLst>
              <a:ext uri="{FF2B5EF4-FFF2-40B4-BE49-F238E27FC236}">
                <a16:creationId xmlns:a16="http://schemas.microsoft.com/office/drawing/2014/main" id="{8860CD54-BACD-92D1-8FD6-193D7C5B113A}"/>
              </a:ext>
            </a:extLst>
          </p:cNvPr>
          <p:cNvSpPr txBox="1"/>
          <p:nvPr/>
        </p:nvSpPr>
        <p:spPr>
          <a:xfrm>
            <a:off x="243437" y="6283273"/>
            <a:ext cx="7059706" cy="415498"/>
          </a:xfrm>
          <a:prstGeom prst="rect">
            <a:avLst/>
          </a:prstGeom>
          <a:noFill/>
        </p:spPr>
        <p:txBody>
          <a:bodyPr wrap="square" rtlCol="0">
            <a:spAutoFit/>
          </a:bodyPr>
          <a:lstStyle/>
          <a:p>
            <a:r>
              <a:rPr lang="en-US" sz="1050" b="1" dirty="0">
                <a:solidFill>
                  <a:prstClr val="black"/>
                </a:solidFill>
                <a:latin typeface="Calibri" panose="020F0502020204030204"/>
              </a:rPr>
              <a:t>Note: </a:t>
            </a:r>
            <a:r>
              <a:rPr lang="en-US" sz="1050" dirty="0">
                <a:solidFill>
                  <a:prstClr val="black"/>
                </a:solidFill>
                <a:latin typeface="Calibri" panose="020F0502020204030204"/>
              </a:rPr>
              <a:t>CDC considers jurisdiction as “in production” for an MMG when HL7 messages, using the appropriate MMG header, are received in the MVPS Production environment.</a:t>
            </a:r>
          </a:p>
        </p:txBody>
      </p:sp>
      <p:graphicFrame>
        <p:nvGraphicFramePr>
          <p:cNvPr id="2" name="Diagram 1" descr="image of swim lane of the onboarding process, highlighting year-to-date">
            <a:extLst>
              <a:ext uri="{FF2B5EF4-FFF2-40B4-BE49-F238E27FC236}">
                <a16:creationId xmlns:a16="http://schemas.microsoft.com/office/drawing/2014/main" id="{FE93A1EE-06A4-6844-5C66-2C110B88D868}"/>
              </a:ext>
            </a:extLst>
          </p:cNvPr>
          <p:cNvGraphicFramePr/>
          <p:nvPr>
            <p:extLst>
              <p:ext uri="{D42A27DB-BD31-4B8C-83A1-F6EECF244321}">
                <p14:modId xmlns:p14="http://schemas.microsoft.com/office/powerpoint/2010/main" val="131492135"/>
              </p:ext>
            </p:extLst>
          </p:nvPr>
        </p:nvGraphicFramePr>
        <p:xfrm>
          <a:off x="7685466" y="232381"/>
          <a:ext cx="4083365" cy="6176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2">
            <a:extLst>
              <a:ext uri="{FF2B5EF4-FFF2-40B4-BE49-F238E27FC236}">
                <a16:creationId xmlns:a16="http://schemas.microsoft.com/office/drawing/2014/main" id="{706ADBD6-4F04-9ADC-821E-3F6FE7254C6E}"/>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62033182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30F5A9-4E8D-B751-CCB1-F72A1FFD6AF0}"/>
              </a:ext>
            </a:extLst>
          </p:cNvPr>
          <p:cNvSpPr>
            <a:spLocks noGrp="1"/>
          </p:cNvSpPr>
          <p:nvPr>
            <p:ph type="body" sz="quarter" idx="10"/>
          </p:nvPr>
        </p:nvSpPr>
        <p:spPr>
          <a:xfrm>
            <a:off x="298882" y="852256"/>
            <a:ext cx="7386584" cy="5319944"/>
          </a:xfrm>
        </p:spPr>
        <p:txBody>
          <a:bodyPr/>
          <a:lstStyle/>
          <a:p>
            <a:r>
              <a:rPr lang="en-US" sz="2400" dirty="0"/>
              <a:t>Best Practices &amp; Next Steps:</a:t>
            </a:r>
          </a:p>
          <a:p>
            <a:pPr lvl="1"/>
            <a:r>
              <a:rPr lang="en-US" sz="2200" dirty="0"/>
              <a:t>Submit messages as close to real-time as possible (e.g., daily or multiple times a day).</a:t>
            </a:r>
          </a:p>
          <a:p>
            <a:pPr lvl="1"/>
            <a:r>
              <a:rPr lang="en-US" sz="2200" dirty="0"/>
              <a:t>Once case meets case definition, send a message to CDC. If there are any updates to the case, submit updated message.</a:t>
            </a:r>
          </a:p>
          <a:p>
            <a:pPr lvl="1"/>
            <a:r>
              <a:rPr lang="en-US" sz="2200" dirty="0"/>
              <a:t>Monitor regularly for value set updates. CDC may update value sets at any time.</a:t>
            </a:r>
          </a:p>
          <a:p>
            <a:pPr lvl="1"/>
            <a:r>
              <a:rPr lang="en-US" sz="2200" dirty="0"/>
              <a:t>Check the MVPS production portal daily to ensure submitted messages were received and errors are corrected.</a:t>
            </a:r>
          </a:p>
          <a:p>
            <a:r>
              <a:rPr lang="en-US" sz="2400" dirty="0"/>
              <a:t>If any issues with MVPS or METS are found, contact </a:t>
            </a:r>
            <a:r>
              <a:rPr lang="en-US" sz="2400" dirty="0">
                <a:hlinkClick r:id="rId2"/>
              </a:rPr>
              <a:t>edx@cdc.gov</a:t>
            </a:r>
            <a:r>
              <a:rPr lang="en-US" sz="2400" dirty="0"/>
              <a:t>. </a:t>
            </a:r>
          </a:p>
          <a:p>
            <a:endParaRPr lang="en-US" dirty="0"/>
          </a:p>
        </p:txBody>
      </p:sp>
      <p:sp>
        <p:nvSpPr>
          <p:cNvPr id="4" name="Title 1">
            <a:extLst>
              <a:ext uri="{FF2B5EF4-FFF2-40B4-BE49-F238E27FC236}">
                <a16:creationId xmlns:a16="http://schemas.microsoft.com/office/drawing/2014/main" id="{C9C156A7-F942-7E56-1986-221523A35E99}"/>
              </a:ext>
            </a:extLst>
          </p:cNvPr>
          <p:cNvSpPr>
            <a:spLocks noGrp="1"/>
          </p:cNvSpPr>
          <p:nvPr>
            <p:ph type="title"/>
          </p:nvPr>
        </p:nvSpPr>
        <p:spPr>
          <a:xfrm>
            <a:off x="423169" y="159229"/>
            <a:ext cx="8259192" cy="693027"/>
          </a:xfrm>
        </p:spPr>
        <p:txBody>
          <a:bodyPr/>
          <a:lstStyle/>
          <a:p>
            <a:r>
              <a:rPr lang="en-US" sz="3300" dirty="0"/>
              <a:t>Routine Notification</a:t>
            </a:r>
          </a:p>
        </p:txBody>
      </p:sp>
      <p:graphicFrame>
        <p:nvGraphicFramePr>
          <p:cNvPr id="2" name="Diagram 1" descr="image of swim lane of the onboarding process, highlighting routine notification">
            <a:extLst>
              <a:ext uri="{FF2B5EF4-FFF2-40B4-BE49-F238E27FC236}">
                <a16:creationId xmlns:a16="http://schemas.microsoft.com/office/drawing/2014/main" id="{B8C364DC-5ACD-B884-33FF-66849BE25E7F}"/>
              </a:ext>
            </a:extLst>
          </p:cNvPr>
          <p:cNvGraphicFramePr/>
          <p:nvPr>
            <p:extLst>
              <p:ext uri="{D42A27DB-BD31-4B8C-83A1-F6EECF244321}">
                <p14:modId xmlns:p14="http://schemas.microsoft.com/office/powerpoint/2010/main" val="597501259"/>
              </p:ext>
            </p:extLst>
          </p:nvPr>
        </p:nvGraphicFramePr>
        <p:xfrm>
          <a:off x="7685466" y="232381"/>
          <a:ext cx="4083365" cy="6176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Star with solid fill">
            <a:extLst>
              <a:ext uri="{FF2B5EF4-FFF2-40B4-BE49-F238E27FC236}">
                <a16:creationId xmlns:a16="http://schemas.microsoft.com/office/drawing/2014/main" id="{3E2065EB-78CE-14DD-5B6B-91B8D63E6F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28504" y="5257800"/>
            <a:ext cx="914400" cy="914400"/>
          </a:xfrm>
          <a:prstGeom prst="rect">
            <a:avLst/>
          </a:prstGeom>
        </p:spPr>
      </p:pic>
      <p:sp>
        <p:nvSpPr>
          <p:cNvPr id="7" name="Slide Number Placeholder 2">
            <a:extLst>
              <a:ext uri="{FF2B5EF4-FFF2-40B4-BE49-F238E27FC236}">
                <a16:creationId xmlns:a16="http://schemas.microsoft.com/office/drawing/2014/main" id="{7EFE73AE-F96A-35C0-0D34-A1C8836EB1CD}"/>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0379572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Q &amp; A</a:t>
            </a:r>
          </a:p>
        </p:txBody>
      </p:sp>
      <p:pic>
        <p:nvPicPr>
          <p:cNvPr id="5" name="Picture 4" descr="Image indicating a question can be asked. " title="Question and Answer Slide">
            <a:extLst>
              <a:ext uri="{FF2B5EF4-FFF2-40B4-BE49-F238E27FC236}">
                <a16:creationId xmlns:a16="http://schemas.microsoft.com/office/drawing/2014/main" id="{D3DD2E9E-877B-7319-A142-50CEFD313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817" y="1484136"/>
            <a:ext cx="7164395" cy="4893713"/>
          </a:xfrm>
          <a:prstGeom prst="rect">
            <a:avLst/>
          </a:prstGeom>
        </p:spPr>
      </p:pic>
      <p:sp>
        <p:nvSpPr>
          <p:cNvPr id="2" name="Slide Number Placeholder 2">
            <a:extLst>
              <a:ext uri="{FF2B5EF4-FFF2-40B4-BE49-F238E27FC236}">
                <a16:creationId xmlns:a16="http://schemas.microsoft.com/office/drawing/2014/main" id="{CC01962F-CF40-2B6B-B449-FBBAFBD8D75B}"/>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70832160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A3D81-B284-6837-BF26-641BDE93CBF6}"/>
              </a:ext>
            </a:extLst>
          </p:cNvPr>
          <p:cNvSpPr txBox="1">
            <a:spLocks noChangeArrowheads="1"/>
          </p:cNvSpPr>
          <p:nvPr/>
        </p:nvSpPr>
        <p:spPr>
          <a:xfrm>
            <a:off x="466336" y="260038"/>
            <a:ext cx="8500955" cy="140998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l" defTabSz="1219140" rtl="0" eaLnBrk="0" fontAlgn="base" latinLnBrk="0" hangingPunct="0">
              <a:lnSpc>
                <a:spcPct val="100000"/>
              </a:lnSpc>
              <a:spcBef>
                <a:spcPct val="0"/>
              </a:spcBef>
              <a:spcAft>
                <a:spcPts val="80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Avenir Next LT Pro Demi" panose="020B0704020202020204" pitchFamily="34" charset="0"/>
                <a:ea typeface="+mj-ea"/>
                <a:cs typeface="+mj-cs"/>
              </a:rPr>
              <a:t>Thank you!</a:t>
            </a:r>
            <a:endParaRPr kumimoji="0" lang="en-US" altLang="en-US" sz="3733" b="0" i="0" u="none" strike="noStrike" kern="1200" cap="none" spc="0" normalizeH="0" baseline="0" noProof="0" dirty="0">
              <a:ln>
                <a:noFill/>
              </a:ln>
              <a:solidFill>
                <a:srgbClr val="000000"/>
              </a:solidFill>
              <a:effectLst/>
              <a:uLnTx/>
              <a:uFillTx/>
              <a:latin typeface="Avenir Next LT Pro Demi" panose="020B0704020202020204" pitchFamily="34" charset="0"/>
              <a:ea typeface="+mj-ea"/>
              <a:cs typeface="+mj-cs"/>
            </a:endParaRPr>
          </a:p>
          <a:p>
            <a:pPr marL="0" marR="0" lvl="0" indent="0" algn="l" defTabSz="121914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venir Next LT Pro Demi" panose="020B0704020202020204" pitchFamily="34" charset="0"/>
                <a:ea typeface="+mj-ea"/>
                <a:cs typeface="+mj-cs"/>
              </a:rPr>
              <a:t>Next NNDSS eSHARE: December</a:t>
            </a:r>
            <a:r>
              <a:rPr lang="en-US" altLang="en-US" sz="3200" dirty="0">
                <a:solidFill>
                  <a:srgbClr val="000000"/>
                </a:solidFill>
                <a:latin typeface="Avenir Next LT Pro Demi" panose="020B0704020202020204" pitchFamily="34" charset="0"/>
              </a:rPr>
              <a:t> 12</a:t>
            </a:r>
            <a:r>
              <a:rPr kumimoji="0" lang="en-US" altLang="en-US" sz="3200" b="0" i="0" u="none" strike="noStrike" kern="1200" cap="none" spc="0" normalizeH="0" baseline="0" noProof="0" dirty="0">
                <a:ln>
                  <a:noFill/>
                </a:ln>
                <a:solidFill>
                  <a:srgbClr val="000000"/>
                </a:solidFill>
                <a:effectLst/>
                <a:uLnTx/>
                <a:uFillTx/>
                <a:latin typeface="Avenir Next LT Pro Demi" panose="020B0704020202020204" pitchFamily="34" charset="0"/>
                <a:ea typeface="+mj-ea"/>
                <a:cs typeface="+mj-cs"/>
              </a:rPr>
              <a:t>, 2023</a:t>
            </a: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US" altLang="en-US" sz="5333" b="0" i="0" u="none" strike="noStrike" kern="1200" cap="none" spc="0" normalizeH="0" baseline="0" noProof="0" dirty="0">
              <a:ln>
                <a:noFill/>
              </a:ln>
              <a:solidFill>
                <a:srgbClr val="0F56DC"/>
              </a:solidFill>
              <a:effectLst/>
              <a:uLnTx/>
              <a:uFillTx/>
              <a:latin typeface="Avenir Next LT Pro Demi" panose="020B0704020202020204" pitchFamily="34" charset="0"/>
              <a:ea typeface="+mj-ea"/>
              <a:cs typeface="+mj-cs"/>
            </a:endParaRPr>
          </a:p>
        </p:txBody>
      </p:sp>
      <p:sp>
        <p:nvSpPr>
          <p:cNvPr id="5" name="Title 4">
            <a:extLst>
              <a:ext uri="{FF2B5EF4-FFF2-40B4-BE49-F238E27FC236}">
                <a16:creationId xmlns:a16="http://schemas.microsoft.com/office/drawing/2014/main" id="{2CD54B42-0EA7-753B-1455-1809217F0792}"/>
              </a:ext>
            </a:extLst>
          </p:cNvPr>
          <p:cNvSpPr>
            <a:spLocks noGrp="1"/>
          </p:cNvSpPr>
          <p:nvPr>
            <p:ph type="title" idx="4294967295"/>
          </p:nvPr>
        </p:nvSpPr>
        <p:spPr>
          <a:xfrm>
            <a:off x="838200" y="366186"/>
            <a:ext cx="10515600" cy="1325033"/>
          </a:xfrm>
          <a:prstGeom prst="rect">
            <a:avLst/>
          </a:prstGeom>
        </p:spPr>
        <p:txBody>
          <a:bodyPr/>
          <a:lstStyle/>
          <a:p>
            <a:r>
              <a:rPr lang="en-US" sz="1067" dirty="0">
                <a:solidFill>
                  <a:schemeClr val="bg2"/>
                </a:solidFill>
              </a:rPr>
              <a:t>Next eSHARE</a:t>
            </a:r>
          </a:p>
        </p:txBody>
      </p:sp>
      <p:pic>
        <p:nvPicPr>
          <p:cNvPr id="3" name="Graphic 2" descr="Open book with solid fill">
            <a:extLst>
              <a:ext uri="{FF2B5EF4-FFF2-40B4-BE49-F238E27FC236}">
                <a16:creationId xmlns:a16="http://schemas.microsoft.com/office/drawing/2014/main" id="{C72DCD70-0043-FA9F-8EC5-A9D5420B6E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6739" y="1848077"/>
            <a:ext cx="808679" cy="808679"/>
          </a:xfrm>
          <a:prstGeom prst="rect">
            <a:avLst/>
          </a:prstGeom>
        </p:spPr>
      </p:pic>
      <p:sp>
        <p:nvSpPr>
          <p:cNvPr id="4" name="Content Placeholder 2">
            <a:extLst>
              <a:ext uri="{FF2B5EF4-FFF2-40B4-BE49-F238E27FC236}">
                <a16:creationId xmlns:a16="http://schemas.microsoft.com/office/drawing/2014/main" id="{219ED08D-2FB3-8D19-1085-035E6690EA9B}"/>
              </a:ext>
            </a:extLst>
          </p:cNvPr>
          <p:cNvSpPr txBox="1">
            <a:spLocks/>
          </p:cNvSpPr>
          <p:nvPr/>
        </p:nvSpPr>
        <p:spPr bwMode="auto">
          <a:xfrm>
            <a:off x="199075"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5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Subscribe to </a:t>
            </a:r>
            <a:b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br>
            <a:r>
              <a:rPr kumimoji="0" lang="en-US" altLang="en-US" sz="1733" b="0" i="1" u="none" strike="noStrike" kern="1200" cap="none" spc="0" normalizeH="0" baseline="0" noProof="0" dirty="0">
                <a:ln>
                  <a:noFill/>
                </a:ln>
                <a:solidFill>
                  <a:srgbClr val="28434E"/>
                </a:solidFill>
                <a:effectLst/>
                <a:uLnTx/>
                <a:uFillTx/>
                <a:latin typeface="AvenirNext LT Pro Regular" panose="020B0504020202020204" pitchFamily="34" charset="77"/>
                <a:hlinkClick r:id="rId5"/>
              </a:rPr>
              <a:t>Case Surveillance News</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pic>
        <p:nvPicPr>
          <p:cNvPr id="6" name="Graphic 5" descr="Blueprint with solid fill">
            <a:extLst>
              <a:ext uri="{FF2B5EF4-FFF2-40B4-BE49-F238E27FC236}">
                <a16:creationId xmlns:a16="http://schemas.microsoft.com/office/drawing/2014/main" id="{461D9587-9057-19D5-A3A3-8C3D699140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54787" y="1848077"/>
            <a:ext cx="808679" cy="808679"/>
          </a:xfrm>
          <a:prstGeom prst="rect">
            <a:avLst/>
          </a:prstGeom>
        </p:spPr>
      </p:pic>
      <p:sp>
        <p:nvSpPr>
          <p:cNvPr id="7" name="Content Placeholder 2">
            <a:extLst>
              <a:ext uri="{FF2B5EF4-FFF2-40B4-BE49-F238E27FC236}">
                <a16:creationId xmlns:a16="http://schemas.microsoft.com/office/drawing/2014/main" id="{DB43BA15-7EB6-0682-4084-51C7068F3DAE}"/>
              </a:ext>
            </a:extLst>
          </p:cNvPr>
          <p:cNvSpPr txBox="1">
            <a:spLocks/>
          </p:cNvSpPr>
          <p:nvPr/>
        </p:nvSpPr>
        <p:spPr bwMode="auto">
          <a:xfrm>
            <a:off x="3214475" y="2705489"/>
            <a:ext cx="2812840"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5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Access NNDSS’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5"/>
              </a:rPr>
              <a:t>Technical Resource Center</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pic>
        <p:nvPicPr>
          <p:cNvPr id="8" name="Graphic 7" descr="Cloud Computing with solid fill">
            <a:extLst>
              <a:ext uri="{FF2B5EF4-FFF2-40B4-BE49-F238E27FC236}">
                <a16:creationId xmlns:a16="http://schemas.microsoft.com/office/drawing/2014/main" id="{CF486A8F-3175-C174-37C2-E86C662F88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59033" y="1848077"/>
            <a:ext cx="808679" cy="808679"/>
          </a:xfrm>
          <a:prstGeom prst="rect">
            <a:avLst/>
          </a:prstGeom>
        </p:spPr>
      </p:pic>
      <p:sp>
        <p:nvSpPr>
          <p:cNvPr id="9" name="Content Placeholder 2">
            <a:extLst>
              <a:ext uri="{FF2B5EF4-FFF2-40B4-BE49-F238E27FC236}">
                <a16:creationId xmlns:a16="http://schemas.microsoft.com/office/drawing/2014/main" id="{8F62E3BD-3D78-C277-5E63-1F2BC8F47E6B}"/>
              </a:ext>
            </a:extLst>
          </p:cNvPr>
          <p:cNvSpPr txBox="1">
            <a:spLocks/>
          </p:cNvSpPr>
          <p:nvPr/>
        </p:nvSpPr>
        <p:spPr bwMode="auto">
          <a:xfrm>
            <a:off x="6154453"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5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Email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10"/>
              </a:rPr>
              <a:t>edx@cdc.gov</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 for technical help</a:t>
            </a:r>
          </a:p>
        </p:txBody>
      </p:sp>
      <p:pic>
        <p:nvPicPr>
          <p:cNvPr id="10" name="Graphic 9" descr="Blockchain with solid fill">
            <a:extLst>
              <a:ext uri="{FF2B5EF4-FFF2-40B4-BE49-F238E27FC236}">
                <a16:creationId xmlns:a16="http://schemas.microsoft.com/office/drawing/2014/main" id="{BA5C72EA-9314-B7E4-B7EC-C32ABFEDFD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08106" y="1848077"/>
            <a:ext cx="808679" cy="808679"/>
          </a:xfrm>
          <a:prstGeom prst="rect">
            <a:avLst/>
          </a:prstGeom>
        </p:spPr>
      </p:pic>
      <p:sp>
        <p:nvSpPr>
          <p:cNvPr id="11" name="Content Placeholder 2">
            <a:extLst>
              <a:ext uri="{FF2B5EF4-FFF2-40B4-BE49-F238E27FC236}">
                <a16:creationId xmlns:a16="http://schemas.microsoft.com/office/drawing/2014/main" id="{6C7F112F-730A-D920-C2DC-62B4F229F505}"/>
              </a:ext>
            </a:extLst>
          </p:cNvPr>
          <p:cNvSpPr txBox="1">
            <a:spLocks/>
          </p:cNvSpPr>
          <p:nvPr/>
        </p:nvSpPr>
        <p:spPr bwMode="auto">
          <a:xfrm>
            <a:off x="9094428" y="2705489"/>
            <a:ext cx="3048853"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5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Learn about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13"/>
              </a:rPr>
              <a:t>case surveillance modernization</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spTree>
    <p:extLst>
      <p:ext uri="{BB962C8B-B14F-4D97-AF65-F5344CB8AC3E}">
        <p14:creationId xmlns:p14="http://schemas.microsoft.com/office/powerpoint/2010/main" val="44403405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3" y="3322353"/>
            <a:ext cx="11059884" cy="1162051"/>
          </a:xfrm>
        </p:spPr>
        <p:txBody>
          <a:bodyPr/>
          <a:lstStyle/>
          <a:p>
            <a:r>
              <a:rPr lang="en-US" dirty="0"/>
              <a:t>Appendix</a:t>
            </a:r>
          </a:p>
        </p:txBody>
      </p:sp>
    </p:spTree>
    <p:extLst>
      <p:ext uri="{BB962C8B-B14F-4D97-AF65-F5344CB8AC3E}">
        <p14:creationId xmlns:p14="http://schemas.microsoft.com/office/powerpoint/2010/main" val="346051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8AA12D-40F6-7A27-79B4-C5E89BD85DD1}"/>
              </a:ext>
            </a:extLst>
          </p:cNvPr>
          <p:cNvSpPr>
            <a:spLocks noGrp="1"/>
          </p:cNvSpPr>
          <p:nvPr>
            <p:ph type="title"/>
          </p:nvPr>
        </p:nvSpPr>
        <p:spPr>
          <a:xfrm>
            <a:off x="423169" y="159229"/>
            <a:ext cx="8259192" cy="693027"/>
          </a:xfrm>
        </p:spPr>
        <p:txBody>
          <a:bodyPr/>
          <a:lstStyle/>
          <a:p>
            <a:r>
              <a:rPr lang="en-US" sz="3300" dirty="0"/>
              <a:t>Helpful Links</a:t>
            </a:r>
          </a:p>
        </p:txBody>
      </p:sp>
      <p:sp>
        <p:nvSpPr>
          <p:cNvPr id="7" name="Text Placeholder 2">
            <a:extLst>
              <a:ext uri="{FF2B5EF4-FFF2-40B4-BE49-F238E27FC236}">
                <a16:creationId xmlns:a16="http://schemas.microsoft.com/office/drawing/2014/main" id="{413BC94B-0465-EDE3-5323-319F99384563}"/>
              </a:ext>
            </a:extLst>
          </p:cNvPr>
          <p:cNvSpPr>
            <a:spLocks noGrp="1"/>
          </p:cNvSpPr>
          <p:nvPr>
            <p:ph type="body" sz="quarter" idx="10"/>
          </p:nvPr>
        </p:nvSpPr>
        <p:spPr>
          <a:xfrm>
            <a:off x="423169" y="852256"/>
            <a:ext cx="11345662" cy="4455584"/>
          </a:xfrm>
        </p:spPr>
        <p:txBody>
          <a:bodyPr/>
          <a:lstStyle/>
          <a:p>
            <a:r>
              <a:rPr lang="en-US" dirty="0">
                <a:hlinkClick r:id="rId2"/>
              </a:rPr>
              <a:t>HL7 Message Mapping Guide Implementation Process | CDC</a:t>
            </a:r>
            <a:endParaRPr lang="en-US" dirty="0"/>
          </a:p>
          <a:p>
            <a:pPr lvl="1"/>
            <a:r>
              <a:rPr lang="en-US" dirty="0"/>
              <a:t>Guidance on the three phases of MMG implementation: Pre-onboarding, Onboarding, and Routine Notification.</a:t>
            </a:r>
            <a:endParaRPr lang="en-US" dirty="0">
              <a:hlinkClick r:id="rId3"/>
            </a:endParaRPr>
          </a:p>
          <a:p>
            <a:r>
              <a:rPr lang="en-US" dirty="0">
                <a:hlinkClick r:id="rId3"/>
              </a:rPr>
              <a:t>Technical Assistance Request Form (smartsheet.com)</a:t>
            </a:r>
            <a:endParaRPr lang="en-US" dirty="0"/>
          </a:p>
          <a:p>
            <a:pPr lvl="1"/>
            <a:r>
              <a:rPr lang="en-US" dirty="0"/>
              <a:t>Fill out form to request technical assistance.</a:t>
            </a:r>
          </a:p>
          <a:p>
            <a:r>
              <a:rPr lang="en-US" dirty="0">
                <a:hlinkClick r:id="rId4"/>
              </a:rPr>
              <a:t>NBS Central (cdcnbscentral.com)</a:t>
            </a:r>
            <a:endParaRPr lang="en-US" dirty="0"/>
          </a:p>
          <a:p>
            <a:pPr lvl="1"/>
            <a:r>
              <a:rPr lang="en-US" dirty="0"/>
              <a:t>This is for NBS jurisdictions. Submit a ticket for guidance from the NBS team.</a:t>
            </a:r>
          </a:p>
          <a:p>
            <a:r>
              <a:rPr lang="en-US" dirty="0">
                <a:hlinkClick r:id="rId5"/>
              </a:rPr>
              <a:t>METS - Message Evaluation and Testing Service | CDC</a:t>
            </a:r>
            <a:endParaRPr lang="en-US" dirty="0"/>
          </a:p>
          <a:p>
            <a:pPr lvl="1"/>
            <a:r>
              <a:rPr lang="en-US" dirty="0"/>
              <a:t>Validation tool for individual test messages.</a:t>
            </a:r>
          </a:p>
          <a:p>
            <a:r>
              <a:rPr lang="en-US" dirty="0"/>
              <a:t>For any additional questions related to MMGs and Onboarding, email </a:t>
            </a:r>
            <a:r>
              <a:rPr lang="en-US" dirty="0">
                <a:hlinkClick r:id="rId6"/>
              </a:rPr>
              <a:t>edx@cdc.gov</a:t>
            </a:r>
            <a:r>
              <a:rPr lang="en-US" dirty="0"/>
              <a:t>. </a:t>
            </a:r>
          </a:p>
          <a:p>
            <a:endParaRPr lang="en-US" dirty="0"/>
          </a:p>
        </p:txBody>
      </p:sp>
      <p:sp>
        <p:nvSpPr>
          <p:cNvPr id="2" name="Slide Number Placeholder 2">
            <a:extLst>
              <a:ext uri="{FF2B5EF4-FFF2-40B4-BE49-F238E27FC236}">
                <a16:creationId xmlns:a16="http://schemas.microsoft.com/office/drawing/2014/main" id="{AD53DDC0-4034-E85B-3A4B-46CAA09D9FCC}"/>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65817509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3" y="3322353"/>
            <a:ext cx="11059884" cy="1162051"/>
          </a:xfrm>
        </p:spPr>
        <p:txBody>
          <a:bodyPr/>
          <a:lstStyle/>
          <a:p>
            <a:r>
              <a:rPr lang="en-US"/>
              <a:t>NNDSS Updates and Announcements</a:t>
            </a:r>
          </a:p>
        </p:txBody>
      </p:sp>
      <p:sp>
        <p:nvSpPr>
          <p:cNvPr id="6" name="Text Placeholder 5"/>
          <p:cNvSpPr>
            <a:spLocks noGrp="1"/>
          </p:cNvSpPr>
          <p:nvPr>
            <p:ph type="body" idx="1"/>
          </p:nvPr>
        </p:nvSpPr>
        <p:spPr>
          <a:xfrm>
            <a:off x="609601" y="5184299"/>
            <a:ext cx="10363200" cy="1451500"/>
          </a:xfrm>
        </p:spPr>
        <p:txBody>
          <a:bodyPr/>
          <a:lstStyle/>
          <a:p>
            <a:r>
              <a:rPr lang="en-US" dirty="0"/>
              <a:t>Hang Nguyen, MPH</a:t>
            </a:r>
          </a:p>
          <a:p>
            <a:r>
              <a:rPr lang="en-US" dirty="0"/>
              <a:t>Office of Public Health Data, Surveillance, and Technology</a:t>
            </a:r>
          </a:p>
        </p:txBody>
      </p:sp>
    </p:spTree>
    <p:extLst>
      <p:ext uri="{BB962C8B-B14F-4D97-AF65-F5344CB8AC3E}">
        <p14:creationId xmlns:p14="http://schemas.microsoft.com/office/powerpoint/2010/main" val="702757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810B-5B5E-11F2-FA90-22580A37160C}"/>
              </a:ext>
            </a:extLst>
          </p:cNvPr>
          <p:cNvSpPr>
            <a:spLocks noGrp="1"/>
          </p:cNvSpPr>
          <p:nvPr>
            <p:ph type="title"/>
          </p:nvPr>
        </p:nvSpPr>
        <p:spPr/>
        <p:txBody>
          <a:bodyPr/>
          <a:lstStyle/>
          <a:p>
            <a:r>
              <a:rPr lang="en-US" dirty="0"/>
              <a:t>Updated COVID-19 MMG</a:t>
            </a:r>
          </a:p>
        </p:txBody>
      </p:sp>
      <p:sp>
        <p:nvSpPr>
          <p:cNvPr id="3" name="Text Placeholder 2">
            <a:extLst>
              <a:ext uri="{FF2B5EF4-FFF2-40B4-BE49-F238E27FC236}">
                <a16:creationId xmlns:a16="http://schemas.microsoft.com/office/drawing/2014/main" id="{E5CB1B3E-E774-3FDA-4246-2B6E7DCCB428}"/>
              </a:ext>
            </a:extLst>
          </p:cNvPr>
          <p:cNvSpPr>
            <a:spLocks noGrp="1"/>
          </p:cNvSpPr>
          <p:nvPr>
            <p:ph type="body" sz="quarter" idx="10"/>
          </p:nvPr>
        </p:nvSpPr>
        <p:spPr/>
        <p:txBody>
          <a:bodyPr/>
          <a:lstStyle/>
          <a:p>
            <a:pPr marL="0" indent="0">
              <a:buNone/>
            </a:pPr>
            <a:r>
              <a:rPr lang="en-US" sz="3733" b="1" dirty="0"/>
              <a:t>Value Set Updates</a:t>
            </a:r>
          </a:p>
          <a:p>
            <a:r>
              <a:rPr lang="en-US" dirty="0">
                <a:hlinkClick r:id="rId3"/>
              </a:rPr>
              <a:t>Version 16 </a:t>
            </a:r>
            <a:r>
              <a:rPr lang="en-US" dirty="0"/>
              <a:t>is the most up-to-date version of the PHIN VADS COVID-19 Case Notification View. Changes include:</a:t>
            </a:r>
          </a:p>
          <a:p>
            <a:pPr lvl="1"/>
            <a:r>
              <a:rPr lang="en-US" dirty="0"/>
              <a:t>6 values added to </a:t>
            </a:r>
            <a:r>
              <a:rPr lang="en-US" dirty="0">
                <a:hlinkClick r:id="rId4"/>
              </a:rPr>
              <a:t>Vaccine Type (NND)</a:t>
            </a:r>
            <a:r>
              <a:rPr lang="en-US" dirty="0"/>
              <a:t> (now v.13)</a:t>
            </a:r>
          </a:p>
          <a:p>
            <a:endParaRPr lang="en-US" dirty="0"/>
          </a:p>
          <a:p>
            <a:endParaRPr lang="en-US" dirty="0"/>
          </a:p>
        </p:txBody>
      </p:sp>
      <p:sp>
        <p:nvSpPr>
          <p:cNvPr id="6" name="TextBox 5">
            <a:extLst>
              <a:ext uri="{FF2B5EF4-FFF2-40B4-BE49-F238E27FC236}">
                <a16:creationId xmlns:a16="http://schemas.microsoft.com/office/drawing/2014/main" id="{4920A02F-0BC2-A127-0120-AC3556F589CE}"/>
              </a:ext>
            </a:extLst>
          </p:cNvPr>
          <p:cNvSpPr txBox="1"/>
          <p:nvPr/>
        </p:nvSpPr>
        <p:spPr>
          <a:xfrm>
            <a:off x="440320" y="5512212"/>
            <a:ext cx="10776320" cy="1187184"/>
          </a:xfrm>
          <a:prstGeom prst="rect">
            <a:avLst/>
          </a:prstGeom>
          <a:noFill/>
        </p:spPr>
        <p:txBody>
          <a:bodyPr wrap="square">
            <a:spAutoFit/>
          </a:bodyPr>
          <a:lstStyle/>
          <a:p>
            <a:pPr defTabSz="1625519" eaLnBrk="0" fontAlgn="base" hangingPunct="0">
              <a:spcBef>
                <a:spcPct val="0"/>
              </a:spcBef>
              <a:spcAft>
                <a:spcPct val="0"/>
              </a:spcAft>
              <a:defRPr/>
            </a:pPr>
            <a:r>
              <a:rPr lang="en-US" sz="1423" dirty="0">
                <a:solidFill>
                  <a:srgbClr val="000000"/>
                </a:solidFill>
                <a:latin typeface="Avenir Next LT Pro" panose="020B0504020202020204" pitchFamily="34" charset="0"/>
                <a:cs typeface="Calibri"/>
                <a:sym typeface="Arial"/>
              </a:rPr>
              <a:t>COVID-19 MMG v1.2: </a:t>
            </a:r>
            <a:r>
              <a:rPr lang="en-US" sz="1423" dirty="0">
                <a:solidFill>
                  <a:srgbClr val="000000"/>
                </a:solidFill>
                <a:latin typeface="Avenir Next LT Pro" panose="020B0504020202020204" pitchFamily="34" charset="0"/>
                <a:cs typeface="Calibri"/>
                <a:sym typeface="Arial"/>
                <a:hlinkClick r:id="rId5"/>
              </a:rPr>
              <a:t>https://ndc.services.cdc.gov/mmgpage/covid-19-message-mapping-guide/</a:t>
            </a:r>
            <a:r>
              <a:rPr lang="en-US" sz="1423" dirty="0">
                <a:solidFill>
                  <a:srgbClr val="000000"/>
                </a:solidFill>
                <a:latin typeface="Avenir Next LT Pro" panose="020B0504020202020204" pitchFamily="34" charset="0"/>
                <a:cs typeface="Calibri"/>
                <a:sym typeface="Arial"/>
              </a:rPr>
              <a:t> </a:t>
            </a:r>
          </a:p>
          <a:p>
            <a:pPr defTabSz="1625519" eaLnBrk="0" fontAlgn="base" hangingPunct="0">
              <a:spcBef>
                <a:spcPct val="0"/>
              </a:spcBef>
              <a:spcAft>
                <a:spcPct val="0"/>
              </a:spcAft>
              <a:defRPr/>
            </a:pPr>
            <a:r>
              <a:rPr lang="en-US" sz="1423" dirty="0">
                <a:solidFill>
                  <a:srgbClr val="000000"/>
                </a:solidFill>
                <a:latin typeface="Avenir Next LT Pro" panose="020B0504020202020204" pitchFamily="34" charset="0"/>
                <a:cs typeface="Calibri"/>
                <a:sym typeface="Arial"/>
              </a:rPr>
              <a:t>COVID-19 PHIN VADS Case Notification View (version 16): </a:t>
            </a:r>
            <a:r>
              <a:rPr lang="en-US" sz="1423" dirty="0">
                <a:solidFill>
                  <a:srgbClr val="000000"/>
                </a:solidFill>
                <a:latin typeface="Avenir Next LT Pro" panose="020B0504020202020204" pitchFamily="34" charset="0"/>
                <a:cs typeface="Calibri"/>
                <a:sym typeface="Arial"/>
                <a:hlinkClick r:id="rId3"/>
              </a:rPr>
              <a:t>https://phinvads.cdc.gov/vads/ViewView.action?id=DD81C00A-4C69-EE11-81CE-005056ABE2F0</a:t>
            </a:r>
            <a:r>
              <a:rPr lang="en-US" sz="1423" dirty="0">
                <a:solidFill>
                  <a:srgbClr val="000000"/>
                </a:solidFill>
                <a:latin typeface="Avenir Next LT Pro" panose="020B0504020202020204" pitchFamily="34" charset="0"/>
                <a:cs typeface="Calibri"/>
                <a:sym typeface="Arial"/>
              </a:rPr>
              <a:t> </a:t>
            </a:r>
          </a:p>
          <a:p>
            <a:pPr defTabSz="1625519" eaLnBrk="0" fontAlgn="base" hangingPunct="0">
              <a:spcBef>
                <a:spcPct val="0"/>
              </a:spcBef>
              <a:spcAft>
                <a:spcPct val="0"/>
              </a:spcAft>
              <a:defRPr/>
            </a:pPr>
            <a:r>
              <a:rPr lang="en-US" sz="1423" dirty="0">
                <a:solidFill>
                  <a:prstClr val="black"/>
                </a:solidFill>
                <a:latin typeface="Avenir Next LT Pro" panose="020B0504020202020204" pitchFamily="34" charset="0"/>
                <a:cs typeface="Arial"/>
                <a:sym typeface="Arial"/>
              </a:rPr>
              <a:t>PHIN VADS Vaccine Type (NND) value set (version 13): </a:t>
            </a:r>
            <a:r>
              <a:rPr lang="en-US" sz="1423" dirty="0">
                <a:solidFill>
                  <a:prstClr val="black"/>
                </a:solidFill>
                <a:latin typeface="Avenir Next LT Pro" panose="020B0504020202020204" pitchFamily="34" charset="0"/>
                <a:cs typeface="Arial"/>
                <a:sym typeface="Arial"/>
                <a:hlinkClick r:id="rId4"/>
              </a:rPr>
              <a:t>https://phinvads.cdc.gov/vads/ViewValueSet.action?id=75012BE2-682B-43C5-8DD0-90FAE42640E2</a:t>
            </a:r>
            <a:r>
              <a:rPr lang="en-US" sz="1423" dirty="0">
                <a:solidFill>
                  <a:prstClr val="black"/>
                </a:solidFill>
                <a:latin typeface="Avenir Next LT Pro" panose="020B0504020202020204" pitchFamily="34" charset="0"/>
                <a:cs typeface="Arial"/>
                <a:sym typeface="Arial"/>
              </a:rPr>
              <a:t> </a:t>
            </a:r>
          </a:p>
        </p:txBody>
      </p:sp>
    </p:spTree>
    <p:extLst>
      <p:ext uri="{BB962C8B-B14F-4D97-AF65-F5344CB8AC3E}">
        <p14:creationId xmlns:p14="http://schemas.microsoft.com/office/powerpoint/2010/main" val="149144917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3" y="3322353"/>
            <a:ext cx="11059884" cy="1162051"/>
          </a:xfrm>
        </p:spPr>
        <p:txBody>
          <a:bodyPr/>
          <a:lstStyle/>
          <a:p>
            <a:r>
              <a:rPr lang="en-US" dirty="0"/>
              <a:t>Refresher: NNDSS MMG Onboarding Process</a:t>
            </a:r>
          </a:p>
        </p:txBody>
      </p:sp>
      <p:sp>
        <p:nvSpPr>
          <p:cNvPr id="6" name="Text Placeholder 5"/>
          <p:cNvSpPr>
            <a:spLocks noGrp="1"/>
          </p:cNvSpPr>
          <p:nvPr>
            <p:ph type="body" idx="1"/>
          </p:nvPr>
        </p:nvSpPr>
        <p:spPr>
          <a:xfrm>
            <a:off x="609601" y="5184299"/>
            <a:ext cx="10363200" cy="1451500"/>
          </a:xfrm>
        </p:spPr>
        <p:txBody>
          <a:bodyPr/>
          <a:lstStyle/>
          <a:p>
            <a:r>
              <a:rPr lang="en-US" dirty="0"/>
              <a:t>Hang Nguyen, MPH</a:t>
            </a:r>
          </a:p>
          <a:p>
            <a:r>
              <a:rPr lang="en-US" dirty="0"/>
              <a:t>Office of Public Health Data, Surveillance, and Technology</a:t>
            </a:r>
          </a:p>
        </p:txBody>
      </p:sp>
    </p:spTree>
    <p:extLst>
      <p:ext uri="{BB962C8B-B14F-4D97-AF65-F5344CB8AC3E}">
        <p14:creationId xmlns:p14="http://schemas.microsoft.com/office/powerpoint/2010/main" val="260885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5BC523-8B0B-A3FD-2B34-584B4231713C}"/>
              </a:ext>
            </a:extLst>
          </p:cNvPr>
          <p:cNvSpPr>
            <a:spLocks noGrp="1"/>
          </p:cNvSpPr>
          <p:nvPr>
            <p:ph type="body" sz="quarter" idx="10"/>
          </p:nvPr>
        </p:nvSpPr>
        <p:spPr>
          <a:xfrm>
            <a:off x="423169" y="1003179"/>
            <a:ext cx="6652334" cy="5853910"/>
          </a:xfrm>
        </p:spPr>
        <p:txBody>
          <a:bodyPr wrap="square">
            <a:spAutoFit/>
          </a:bodyPr>
          <a:lstStyle/>
          <a:p>
            <a:r>
              <a:rPr lang="en-US" sz="2400" dirty="0"/>
              <a:t>Collaboration between state, territorial, local, &amp; tribal (STLT) jurisdictions; Council of State and Territorial Epidemiologists (CSTE); Association of Public Health Laboratories (APHL); and CDC.</a:t>
            </a:r>
          </a:p>
          <a:p>
            <a:r>
              <a:rPr lang="en-US" sz="2400" b="1" dirty="0"/>
              <a:t>About 120 nationally notifiable diseases and conditions </a:t>
            </a:r>
            <a:r>
              <a:rPr lang="en-US" sz="2400" dirty="0"/>
              <a:t>are received by CDC, including infectious diseases, bioterrorism agents, sexually transmitted diseases, and noninfectious conditions.</a:t>
            </a:r>
          </a:p>
          <a:p>
            <a:r>
              <a:rPr lang="en-US" sz="2400" dirty="0"/>
              <a:t>Nearly </a:t>
            </a:r>
            <a:r>
              <a:rPr lang="en-US" sz="2400" b="1" dirty="0"/>
              <a:t>2.7 million cases </a:t>
            </a:r>
            <a:r>
              <a:rPr lang="en-US" sz="2400" dirty="0"/>
              <a:t>are reported through NNDSS each year.</a:t>
            </a:r>
          </a:p>
          <a:p>
            <a:r>
              <a:rPr lang="en-US" sz="2400" b="1" dirty="0"/>
              <a:t>About 60 local, state, and territorial jurisdictions,</a:t>
            </a:r>
            <a:r>
              <a:rPr lang="en-US" sz="2400" dirty="0"/>
              <a:t> consisting of </a:t>
            </a:r>
            <a:r>
              <a:rPr lang="en-US" sz="2400" b="1" dirty="0"/>
              <a:t>about 3,000 public health departments,</a:t>
            </a:r>
            <a:r>
              <a:rPr lang="en-US" sz="2400" dirty="0"/>
              <a:t> submit de-identified data to CDC.</a:t>
            </a:r>
          </a:p>
        </p:txBody>
      </p:sp>
      <p:sp>
        <p:nvSpPr>
          <p:cNvPr id="4" name="Title 1">
            <a:extLst>
              <a:ext uri="{FF2B5EF4-FFF2-40B4-BE49-F238E27FC236}">
                <a16:creationId xmlns:a16="http://schemas.microsoft.com/office/drawing/2014/main" id="{2BEC7720-83F1-E6A0-5B90-018F5D32560E}"/>
              </a:ext>
            </a:extLst>
          </p:cNvPr>
          <p:cNvSpPr>
            <a:spLocks noGrp="1"/>
          </p:cNvSpPr>
          <p:nvPr>
            <p:ph type="title"/>
          </p:nvPr>
        </p:nvSpPr>
        <p:spPr>
          <a:xfrm>
            <a:off x="423168" y="159229"/>
            <a:ext cx="10345445" cy="693027"/>
          </a:xfrm>
        </p:spPr>
        <p:txBody>
          <a:bodyPr/>
          <a:lstStyle/>
          <a:p>
            <a:r>
              <a:rPr lang="en-US" sz="3300" dirty="0"/>
              <a:t>National Notifiable Diseases Surveillance System (NNDSS)</a:t>
            </a:r>
          </a:p>
        </p:txBody>
      </p:sp>
      <p:pic>
        <p:nvPicPr>
          <p:cNvPr id="1026" name="Picture 2" descr="image of NNDSS brand">
            <a:extLst>
              <a:ext uri="{FF2B5EF4-FFF2-40B4-BE49-F238E27FC236}">
                <a16:creationId xmlns:a16="http://schemas.microsoft.com/office/drawing/2014/main" id="{137A751B-6672-2B66-B56E-21403E99F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503" y="2084566"/>
            <a:ext cx="5024042" cy="231157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2">
            <a:extLst>
              <a:ext uri="{FF2B5EF4-FFF2-40B4-BE49-F238E27FC236}">
                <a16:creationId xmlns:a16="http://schemas.microsoft.com/office/drawing/2014/main" id="{565FF83A-D801-DC41-A0B4-E06CC3F98610}"/>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11691983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2E5823F-BE9C-54FC-591B-89D2D4ABAFF4}"/>
              </a:ext>
            </a:extLst>
          </p:cNvPr>
          <p:cNvSpPr>
            <a:spLocks noGrp="1"/>
          </p:cNvSpPr>
          <p:nvPr>
            <p:ph type="title"/>
          </p:nvPr>
        </p:nvSpPr>
        <p:spPr>
          <a:xfrm>
            <a:off x="423168" y="159229"/>
            <a:ext cx="10345445" cy="693027"/>
          </a:xfrm>
        </p:spPr>
        <p:txBody>
          <a:bodyPr/>
          <a:lstStyle/>
          <a:p>
            <a:r>
              <a:rPr lang="en-US" sz="3300" dirty="0"/>
              <a:t>What is a Message Mapping Guide (MMG)?</a:t>
            </a:r>
          </a:p>
        </p:txBody>
      </p:sp>
      <p:sp>
        <p:nvSpPr>
          <p:cNvPr id="9" name="Text Placeholder 2">
            <a:extLst>
              <a:ext uri="{FF2B5EF4-FFF2-40B4-BE49-F238E27FC236}">
                <a16:creationId xmlns:a16="http://schemas.microsoft.com/office/drawing/2014/main" id="{EDA7AC6A-C730-4F1A-F008-A74196E82549}"/>
              </a:ext>
            </a:extLst>
          </p:cNvPr>
          <p:cNvSpPr>
            <a:spLocks noGrp="1"/>
          </p:cNvSpPr>
          <p:nvPr>
            <p:ph type="body" sz="quarter" idx="10"/>
          </p:nvPr>
        </p:nvSpPr>
        <p:spPr>
          <a:xfrm>
            <a:off x="423169" y="1003179"/>
            <a:ext cx="6044743" cy="5706177"/>
          </a:xfrm>
        </p:spPr>
        <p:txBody>
          <a:bodyPr wrap="square">
            <a:spAutoFit/>
          </a:bodyPr>
          <a:lstStyle/>
          <a:p>
            <a:r>
              <a:rPr lang="en-US" sz="2400" dirty="0"/>
              <a:t>Packages data from jurisdiction’s surveillance system into an HL7</a:t>
            </a:r>
            <a:r>
              <a:rPr lang="en-US" sz="1800" baseline="30000" dirty="0">
                <a:latin typeface="Script MT Bold" panose="03040602040607080904" pitchFamily="66" charset="0"/>
              </a:rPr>
              <a:t>® </a:t>
            </a:r>
            <a:r>
              <a:rPr lang="en-US" sz="2400" dirty="0"/>
              <a:t>case notification for CDC.</a:t>
            </a:r>
          </a:p>
          <a:p>
            <a:pPr lvl="1"/>
            <a:r>
              <a:rPr lang="en-US" sz="2200" dirty="0"/>
              <a:t>Describes data content needed for HL7 case notification of national notifiable diseases or conditions. </a:t>
            </a:r>
          </a:p>
          <a:p>
            <a:pPr lvl="1"/>
            <a:r>
              <a:rPr lang="en-US" sz="2200" dirty="0"/>
              <a:t>Includes description of each data element and attributes associated with each data element.</a:t>
            </a:r>
            <a:endParaRPr lang="en-US" sz="2200" b="1" dirty="0"/>
          </a:p>
          <a:p>
            <a:r>
              <a:rPr lang="en-US" sz="2400" dirty="0"/>
              <a:t>Improves</a:t>
            </a:r>
            <a:r>
              <a:rPr lang="en-US" sz="2400" b="1" dirty="0"/>
              <a:t> </a:t>
            </a:r>
            <a:r>
              <a:rPr lang="en-US" sz="2400" dirty="0"/>
              <a:t>collection, transmission, and analysis of data needed at the national level for public health surveillance. </a:t>
            </a:r>
          </a:p>
          <a:p>
            <a:pPr lvl="1"/>
            <a:r>
              <a:rPr lang="en-US" sz="2200" dirty="0"/>
              <a:t>Provides opportunity to update data requested for a disease or condition when the epidemiology has changed over time.</a:t>
            </a:r>
            <a:endParaRPr lang="en-US" sz="2400" dirty="0"/>
          </a:p>
        </p:txBody>
      </p:sp>
      <p:grpSp>
        <p:nvGrpSpPr>
          <p:cNvPr id="11" name="Group 10" descr="screenshot of the Generic MMG. located in the bottom right of the screenshot are the words &quot;GenV2&quot;.">
            <a:extLst>
              <a:ext uri="{FF2B5EF4-FFF2-40B4-BE49-F238E27FC236}">
                <a16:creationId xmlns:a16="http://schemas.microsoft.com/office/drawing/2014/main" id="{96DE8593-BFC9-CC8C-44B2-FBFE9F8EE05D}"/>
              </a:ext>
            </a:extLst>
          </p:cNvPr>
          <p:cNvGrpSpPr/>
          <p:nvPr/>
        </p:nvGrpSpPr>
        <p:grpSpPr>
          <a:xfrm>
            <a:off x="6375626" y="2288149"/>
            <a:ext cx="5648599" cy="2680233"/>
            <a:chOff x="6375626" y="2288149"/>
            <a:chExt cx="5648599" cy="2680233"/>
          </a:xfrm>
        </p:grpSpPr>
        <p:pic>
          <p:nvPicPr>
            <p:cNvPr id="5" name="Picture 4">
              <a:extLst>
                <a:ext uri="{FF2B5EF4-FFF2-40B4-BE49-F238E27FC236}">
                  <a16:creationId xmlns:a16="http://schemas.microsoft.com/office/drawing/2014/main" id="{5A2FC46F-8250-0980-90CE-E73F7217B5AB}"/>
                </a:ext>
              </a:extLst>
            </p:cNvPr>
            <p:cNvPicPr>
              <a:picLocks noChangeAspect="1"/>
            </p:cNvPicPr>
            <p:nvPr/>
          </p:nvPicPr>
          <p:blipFill>
            <a:blip r:embed="rId2"/>
            <a:stretch>
              <a:fillRect/>
            </a:stretch>
          </p:blipFill>
          <p:spPr>
            <a:xfrm>
              <a:off x="6375626" y="2288149"/>
              <a:ext cx="5648599" cy="2680233"/>
            </a:xfrm>
            <a:prstGeom prst="rect">
              <a:avLst/>
            </a:prstGeom>
          </p:spPr>
        </p:pic>
        <p:sp>
          <p:nvSpPr>
            <p:cNvPr id="10" name="TextBox 9">
              <a:extLst>
                <a:ext uri="{FF2B5EF4-FFF2-40B4-BE49-F238E27FC236}">
                  <a16:creationId xmlns:a16="http://schemas.microsoft.com/office/drawing/2014/main" id="{F783A4E8-6061-4967-C883-8667E8967AAE}"/>
                </a:ext>
              </a:extLst>
            </p:cNvPr>
            <p:cNvSpPr txBox="1"/>
            <p:nvPr/>
          </p:nvSpPr>
          <p:spPr>
            <a:xfrm>
              <a:off x="10271631" y="4437386"/>
              <a:ext cx="993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a:t>
              </a:r>
              <a:r>
                <a:rPr lang="en-US" b="1" dirty="0">
                  <a:solidFill>
                    <a:srgbClr val="FF0000"/>
                  </a:solidFill>
                  <a:latin typeface="Calibri" panose="020F0502020204030204" pitchFamily="34" charset="0"/>
                </a:rPr>
                <a:t>GenV2</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a:t>
              </a:r>
            </a:p>
          </p:txBody>
        </p:sp>
      </p:grpSp>
      <p:sp>
        <p:nvSpPr>
          <p:cNvPr id="12" name="Slide Number Placeholder 2">
            <a:extLst>
              <a:ext uri="{FF2B5EF4-FFF2-40B4-BE49-F238E27FC236}">
                <a16:creationId xmlns:a16="http://schemas.microsoft.com/office/drawing/2014/main" id="{12D5C554-A3BE-89A4-8279-B2DCD69FFBB7}"/>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 name="TextBox 2">
            <a:extLst>
              <a:ext uri="{FF2B5EF4-FFF2-40B4-BE49-F238E27FC236}">
                <a16:creationId xmlns:a16="http://schemas.microsoft.com/office/drawing/2014/main" id="{CAAE14BF-9F34-7296-CEB4-60FEFA849C8C}"/>
              </a:ext>
            </a:extLst>
          </p:cNvPr>
          <p:cNvSpPr txBox="1"/>
          <p:nvPr/>
        </p:nvSpPr>
        <p:spPr>
          <a:xfrm>
            <a:off x="7138360" y="5407982"/>
            <a:ext cx="4809744" cy="861774"/>
          </a:xfrm>
          <a:prstGeom prst="rect">
            <a:avLst/>
          </a:prstGeom>
          <a:noFill/>
        </p:spPr>
        <p:txBody>
          <a:bodyPr wrap="square" rtlCol="0">
            <a:spAutoFit/>
          </a:bodyPr>
          <a:lstStyle/>
          <a:p>
            <a:r>
              <a:rPr lang="en-US" sz="1000" i="1" dirty="0">
                <a:solidFill>
                  <a:srgbClr val="000000"/>
                </a:solidFill>
                <a:latin typeface="Calibri" panose="020F0502020204030204" pitchFamily="34" charset="0"/>
              </a:rPr>
              <a:t>FHIR® is the registered trademark of Health Level Seven International and the use does not constitute endorsement by HL7.</a:t>
            </a:r>
          </a:p>
          <a:p>
            <a:endParaRPr lang="en-US" sz="1000" i="1" dirty="0">
              <a:solidFill>
                <a:srgbClr val="000000"/>
              </a:solidFill>
              <a:latin typeface="Calibri" panose="020F0502020204030204" pitchFamily="34" charset="0"/>
            </a:endParaRPr>
          </a:p>
          <a:p>
            <a:r>
              <a:rPr lang="en-US" sz="1000" i="1" dirty="0">
                <a:solidFill>
                  <a:srgbClr val="000000"/>
                </a:solidFill>
                <a:latin typeface="Calibri" panose="020F0502020204030204" pitchFamily="34" charset="0"/>
              </a:rPr>
              <a:t>The Flame Design mark is the registered trademark of Health Level Seven International and the use does not constitute endorsement by HL7. </a:t>
            </a:r>
          </a:p>
        </p:txBody>
      </p:sp>
    </p:spTree>
    <p:extLst>
      <p:ext uri="{BB962C8B-B14F-4D97-AF65-F5344CB8AC3E}">
        <p14:creationId xmlns:p14="http://schemas.microsoft.com/office/powerpoint/2010/main" val="392965046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97BBCA8-3915-4B76-54CE-47C7F2A32AEF}"/>
              </a:ext>
            </a:extLst>
          </p:cNvPr>
          <p:cNvSpPr>
            <a:spLocks noGrp="1"/>
          </p:cNvSpPr>
          <p:nvPr>
            <p:ph type="title"/>
          </p:nvPr>
        </p:nvSpPr>
        <p:spPr>
          <a:xfrm>
            <a:off x="423168" y="159229"/>
            <a:ext cx="11505977" cy="693027"/>
          </a:xfrm>
        </p:spPr>
        <p:txBody>
          <a:bodyPr/>
          <a:lstStyle/>
          <a:p>
            <a:r>
              <a:rPr lang="en-US" sz="3300" dirty="0"/>
              <a:t>Message Validation, Processing, and Provisioning System (MVPS)</a:t>
            </a:r>
          </a:p>
        </p:txBody>
      </p:sp>
      <p:sp>
        <p:nvSpPr>
          <p:cNvPr id="7" name="Text Placeholder 2">
            <a:extLst>
              <a:ext uri="{FF2B5EF4-FFF2-40B4-BE49-F238E27FC236}">
                <a16:creationId xmlns:a16="http://schemas.microsoft.com/office/drawing/2014/main" id="{81720028-7AC0-8DD9-74AB-F95CA8D0CBB2}"/>
              </a:ext>
            </a:extLst>
          </p:cNvPr>
          <p:cNvSpPr>
            <a:spLocks noGrp="1"/>
          </p:cNvSpPr>
          <p:nvPr>
            <p:ph type="body" sz="quarter" idx="10"/>
          </p:nvPr>
        </p:nvSpPr>
        <p:spPr>
          <a:xfrm>
            <a:off x="423169" y="1003179"/>
            <a:ext cx="11321418" cy="2123658"/>
          </a:xfrm>
        </p:spPr>
        <p:txBody>
          <a:bodyPr wrap="square">
            <a:spAutoFit/>
          </a:bodyPr>
          <a:lstStyle/>
          <a:p>
            <a:r>
              <a:rPr lang="en-US" sz="2400" dirty="0"/>
              <a:t>Software used to receive NNDSS data from jurisdictions.</a:t>
            </a:r>
          </a:p>
          <a:p>
            <a:pPr lvl="1"/>
            <a:r>
              <a:rPr lang="en-US" sz="2200" dirty="0"/>
              <a:t>Validates and processes data.</a:t>
            </a:r>
          </a:p>
          <a:p>
            <a:pPr lvl="1"/>
            <a:r>
              <a:rPr lang="en-US" sz="2200" dirty="0"/>
              <a:t>Provisions data to CDC programs for national surveillance efforts.</a:t>
            </a:r>
          </a:p>
          <a:p>
            <a:r>
              <a:rPr lang="en-US" sz="2400" dirty="0"/>
              <a:t>MVPS Onboarding &amp; Production Portals:</a:t>
            </a:r>
          </a:p>
          <a:p>
            <a:pPr lvl="1"/>
            <a:r>
              <a:rPr lang="en-US" sz="2200" dirty="0"/>
              <a:t>Jurisdictions view their submitted data and identify data quality issues.</a:t>
            </a:r>
          </a:p>
        </p:txBody>
      </p:sp>
      <p:pic>
        <p:nvPicPr>
          <p:cNvPr id="9" name="Picture 8" descr="screenshot of the MVPS onboarding portal's landing page">
            <a:extLst>
              <a:ext uri="{FF2B5EF4-FFF2-40B4-BE49-F238E27FC236}">
                <a16:creationId xmlns:a16="http://schemas.microsoft.com/office/drawing/2014/main" id="{916898A8-7D4C-A78E-AD2D-6959C0CA943F}"/>
              </a:ext>
            </a:extLst>
          </p:cNvPr>
          <p:cNvPicPr>
            <a:picLocks noChangeAspect="1"/>
          </p:cNvPicPr>
          <p:nvPr/>
        </p:nvPicPr>
        <p:blipFill>
          <a:blip r:embed="rId2"/>
          <a:stretch>
            <a:fillRect/>
          </a:stretch>
        </p:blipFill>
        <p:spPr>
          <a:xfrm>
            <a:off x="2549379" y="3126837"/>
            <a:ext cx="7093242" cy="3475763"/>
          </a:xfrm>
          <a:prstGeom prst="rect">
            <a:avLst/>
          </a:prstGeom>
          <a:ln>
            <a:solidFill>
              <a:srgbClr val="0070C0"/>
            </a:solidFill>
          </a:ln>
        </p:spPr>
      </p:pic>
      <p:sp>
        <p:nvSpPr>
          <p:cNvPr id="10" name="Slide Number Placeholder 2">
            <a:extLst>
              <a:ext uri="{FF2B5EF4-FFF2-40B4-BE49-F238E27FC236}">
                <a16:creationId xmlns:a16="http://schemas.microsoft.com/office/drawing/2014/main" id="{794D40FB-729E-6DDE-3FDA-51C994D2F880}"/>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7285472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image of group of people with sign in front of group. the sign states &quot;jurisdictions&quot;. to the right of this group image, there is an explanation of the jurisdictions' usage of the NNDSS onboarding term &quot;Onboarding&quot;.">
            <a:extLst>
              <a:ext uri="{FF2B5EF4-FFF2-40B4-BE49-F238E27FC236}">
                <a16:creationId xmlns:a16="http://schemas.microsoft.com/office/drawing/2014/main" id="{F4B1BFE3-7645-8505-1FBD-039F2D85DB3E}"/>
              </a:ext>
            </a:extLst>
          </p:cNvPr>
          <p:cNvGrpSpPr/>
          <p:nvPr/>
        </p:nvGrpSpPr>
        <p:grpSpPr>
          <a:xfrm>
            <a:off x="79162" y="1449954"/>
            <a:ext cx="10621510" cy="1944149"/>
            <a:chOff x="79162" y="1449954"/>
            <a:chExt cx="10621510" cy="1944149"/>
          </a:xfrm>
        </p:grpSpPr>
        <p:grpSp>
          <p:nvGrpSpPr>
            <p:cNvPr id="24" name="Group 23" descr="image of group of people with a sign in front of group. the sign states &quot;jurisdictions&quot;.">
              <a:extLst>
                <a:ext uri="{FF2B5EF4-FFF2-40B4-BE49-F238E27FC236}">
                  <a16:creationId xmlns:a16="http://schemas.microsoft.com/office/drawing/2014/main" id="{BDFA6E54-218F-CF5A-5D92-162B6EEF8D23}"/>
                </a:ext>
              </a:extLst>
            </p:cNvPr>
            <p:cNvGrpSpPr/>
            <p:nvPr/>
          </p:nvGrpSpPr>
          <p:grpSpPr>
            <a:xfrm>
              <a:off x="79162" y="1449954"/>
              <a:ext cx="3297190" cy="1944149"/>
              <a:chOff x="0" y="1828800"/>
              <a:chExt cx="3297190" cy="1944149"/>
            </a:xfrm>
          </p:grpSpPr>
          <p:grpSp>
            <p:nvGrpSpPr>
              <p:cNvPr id="11" name="Group 10">
                <a:extLst>
                  <a:ext uri="{FF2B5EF4-FFF2-40B4-BE49-F238E27FC236}">
                    <a16:creationId xmlns:a16="http://schemas.microsoft.com/office/drawing/2014/main" id="{074D4C6A-7FDF-4F81-6508-06D95BCB42DE}"/>
                  </a:ext>
                </a:extLst>
              </p:cNvPr>
              <p:cNvGrpSpPr/>
              <p:nvPr/>
            </p:nvGrpSpPr>
            <p:grpSpPr>
              <a:xfrm>
                <a:off x="0" y="1828800"/>
                <a:ext cx="3297190" cy="1944149"/>
                <a:chOff x="77599" y="329268"/>
                <a:chExt cx="1700168" cy="1002484"/>
              </a:xfrm>
            </p:grpSpPr>
            <p:pic>
              <p:nvPicPr>
                <p:cNvPr id="8" name="Graphic 7" descr="User with solid fill">
                  <a:extLst>
                    <a:ext uri="{FF2B5EF4-FFF2-40B4-BE49-F238E27FC236}">
                      <a16:creationId xmlns:a16="http://schemas.microsoft.com/office/drawing/2014/main" id="{36020971-23B0-CC31-A175-55931432B2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404" y="329268"/>
                  <a:ext cx="914400" cy="914400"/>
                </a:xfrm>
                <a:prstGeom prst="rect">
                  <a:avLst/>
                </a:prstGeom>
              </p:spPr>
            </p:pic>
            <p:pic>
              <p:nvPicPr>
                <p:cNvPr id="9" name="Graphic 8" descr="User with solid fill">
                  <a:extLst>
                    <a:ext uri="{FF2B5EF4-FFF2-40B4-BE49-F238E27FC236}">
                      <a16:creationId xmlns:a16="http://schemas.microsoft.com/office/drawing/2014/main" id="{CB2DB4D3-74AA-AE62-C0FF-C1A9588C8E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3367" y="417352"/>
                  <a:ext cx="914400" cy="914400"/>
                </a:xfrm>
                <a:prstGeom prst="rect">
                  <a:avLst/>
                </a:prstGeom>
              </p:spPr>
            </p:pic>
            <p:pic>
              <p:nvPicPr>
                <p:cNvPr id="10" name="Graphic 9" descr="User with solid fill">
                  <a:extLst>
                    <a:ext uri="{FF2B5EF4-FFF2-40B4-BE49-F238E27FC236}">
                      <a16:creationId xmlns:a16="http://schemas.microsoft.com/office/drawing/2014/main" id="{60A1DB2B-6369-A3D1-A7C6-8E6D1A2C7D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599" y="417352"/>
                  <a:ext cx="914400" cy="914400"/>
                </a:xfrm>
                <a:prstGeom prst="rect">
                  <a:avLst/>
                </a:prstGeom>
              </p:spPr>
            </p:pic>
          </p:grpSp>
          <p:sp>
            <p:nvSpPr>
              <p:cNvPr id="20" name="Rectangle 19">
                <a:extLst>
                  <a:ext uri="{FF2B5EF4-FFF2-40B4-BE49-F238E27FC236}">
                    <a16:creationId xmlns:a16="http://schemas.microsoft.com/office/drawing/2014/main" id="{44B4F4D8-86E0-39E6-E5B3-EDB9E0171C77}"/>
                  </a:ext>
                </a:extLst>
              </p:cNvPr>
              <p:cNvSpPr/>
              <p:nvPr/>
            </p:nvSpPr>
            <p:spPr>
              <a:xfrm>
                <a:off x="466344" y="3318217"/>
                <a:ext cx="2331720" cy="406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79F2087-8FDC-B1E2-185F-543C256B16BC}"/>
                  </a:ext>
                </a:extLst>
              </p:cNvPr>
              <p:cNvSpPr txBox="1"/>
              <p:nvPr/>
            </p:nvSpPr>
            <p:spPr>
              <a:xfrm>
                <a:off x="943216" y="3355380"/>
                <a:ext cx="1377975" cy="369332"/>
              </a:xfrm>
              <a:prstGeom prst="rect">
                <a:avLst/>
              </a:prstGeom>
              <a:noFill/>
            </p:spPr>
            <p:txBody>
              <a:bodyPr wrap="square" rtlCol="0">
                <a:spAutoFit/>
              </a:bodyPr>
              <a:lstStyle/>
              <a:p>
                <a:r>
                  <a:rPr lang="en-US" dirty="0">
                    <a:solidFill>
                      <a:srgbClr val="000000"/>
                    </a:solidFill>
                    <a:latin typeface="Calibri" panose="020F0502020204030204" pitchFamily="34" charset="0"/>
                  </a:rPr>
                  <a:t>Jurisdictions</a:t>
                </a:r>
              </a:p>
            </p:txBody>
          </p:sp>
        </p:grpSp>
        <p:grpSp>
          <p:nvGrpSpPr>
            <p:cNvPr id="29" name="Group 28">
              <a:extLst>
                <a:ext uri="{FF2B5EF4-FFF2-40B4-BE49-F238E27FC236}">
                  <a16:creationId xmlns:a16="http://schemas.microsoft.com/office/drawing/2014/main" id="{15110AEF-7BA6-D2DE-B696-CCE7B80D4EE6}"/>
                </a:ext>
              </a:extLst>
            </p:cNvPr>
            <p:cNvGrpSpPr/>
            <p:nvPr/>
          </p:nvGrpSpPr>
          <p:grpSpPr>
            <a:xfrm>
              <a:off x="3457874" y="1620778"/>
              <a:ext cx="7242798" cy="1556571"/>
              <a:chOff x="3681238" y="1062053"/>
              <a:chExt cx="7242798" cy="1556571"/>
            </a:xfrm>
          </p:grpSpPr>
          <p:sp>
            <p:nvSpPr>
              <p:cNvPr id="26" name="TextBox 25">
                <a:extLst>
                  <a:ext uri="{FF2B5EF4-FFF2-40B4-BE49-F238E27FC236}">
                    <a16:creationId xmlns:a16="http://schemas.microsoft.com/office/drawing/2014/main" id="{04F5E71F-BB8B-75B3-29D7-CC2FDAB6E472}"/>
                  </a:ext>
                </a:extLst>
              </p:cNvPr>
              <p:cNvSpPr txBox="1"/>
              <p:nvPr/>
            </p:nvSpPr>
            <p:spPr>
              <a:xfrm>
                <a:off x="3681238" y="1655675"/>
                <a:ext cx="2125202" cy="369332"/>
              </a:xfrm>
              <a:prstGeom prst="rect">
                <a:avLst/>
              </a:prstGeom>
              <a:noFill/>
            </p:spPr>
            <p:txBody>
              <a:bodyPr wrap="square" rtlCol="0">
                <a:spAutoFit/>
              </a:bodyPr>
              <a:lstStyle/>
              <a:p>
                <a:r>
                  <a:rPr lang="en-US" b="1" dirty="0">
                    <a:solidFill>
                      <a:srgbClr val="000000"/>
                    </a:solidFill>
                    <a:latin typeface="Calibri" panose="020F0502020204030204" pitchFamily="34" charset="0"/>
                  </a:rPr>
                  <a:t>Term: </a:t>
                </a:r>
                <a:r>
                  <a:rPr lang="en-US" dirty="0">
                    <a:solidFill>
                      <a:srgbClr val="000000"/>
                    </a:solidFill>
                    <a:latin typeface="Calibri" panose="020F0502020204030204" pitchFamily="34" charset="0"/>
                  </a:rPr>
                  <a:t>“Onboarding”</a:t>
                </a:r>
              </a:p>
            </p:txBody>
          </p:sp>
          <p:sp>
            <p:nvSpPr>
              <p:cNvPr id="27" name="TextBox 26">
                <a:extLst>
                  <a:ext uri="{FF2B5EF4-FFF2-40B4-BE49-F238E27FC236}">
                    <a16:creationId xmlns:a16="http://schemas.microsoft.com/office/drawing/2014/main" id="{034EE33F-66CF-D6D3-4311-4CE5436F2D76}"/>
                  </a:ext>
                </a:extLst>
              </p:cNvPr>
              <p:cNvSpPr txBox="1"/>
              <p:nvPr/>
            </p:nvSpPr>
            <p:spPr>
              <a:xfrm>
                <a:off x="6480052" y="1240175"/>
                <a:ext cx="4443984" cy="1200329"/>
              </a:xfrm>
              <a:prstGeom prst="rect">
                <a:avLst/>
              </a:prstGeom>
              <a:noFill/>
            </p:spPr>
            <p:txBody>
              <a:bodyPr wrap="square" rtlCol="0">
                <a:spAutoFit/>
              </a:bodyPr>
              <a:lstStyle/>
              <a:p>
                <a:r>
                  <a:rPr lang="en-US" b="1" dirty="0">
                    <a:solidFill>
                      <a:srgbClr val="000000"/>
                    </a:solidFill>
                    <a:latin typeface="Calibri" panose="020F0502020204030204" pitchFamily="34" charset="0"/>
                  </a:rPr>
                  <a:t>Broadly used to include:</a:t>
                </a:r>
              </a:p>
              <a:p>
                <a:r>
                  <a:rPr lang="en-US" dirty="0">
                    <a:solidFill>
                      <a:srgbClr val="000000"/>
                    </a:solidFill>
                    <a:latin typeface="Calibri" panose="020F0502020204030204" pitchFamily="34" charset="0"/>
                  </a:rPr>
                  <a:t>Discussing/Planning to adopt an MMG</a:t>
                </a:r>
              </a:p>
              <a:p>
                <a:r>
                  <a:rPr lang="en-US" dirty="0">
                    <a:solidFill>
                      <a:srgbClr val="000000"/>
                    </a:solidFill>
                    <a:latin typeface="Calibri" panose="020F0502020204030204" pitchFamily="34" charset="0"/>
                  </a:rPr>
                  <a:t>MMG pre-onboarding activities</a:t>
                </a:r>
              </a:p>
              <a:p>
                <a:r>
                  <a:rPr lang="en-US" dirty="0">
                    <a:solidFill>
                      <a:srgbClr val="000000"/>
                    </a:solidFill>
                    <a:latin typeface="Calibri" panose="020F0502020204030204" pitchFamily="34" charset="0"/>
                  </a:rPr>
                  <a:t>Onboarding MMG with CDC</a:t>
                </a:r>
              </a:p>
            </p:txBody>
          </p:sp>
          <p:sp>
            <p:nvSpPr>
              <p:cNvPr id="28" name="Left Brace 27">
                <a:extLst>
                  <a:ext uri="{FF2B5EF4-FFF2-40B4-BE49-F238E27FC236}">
                    <a16:creationId xmlns:a16="http://schemas.microsoft.com/office/drawing/2014/main" id="{EAC85ECD-F719-242E-FC71-A89C3B7A352C}"/>
                  </a:ext>
                </a:extLst>
              </p:cNvPr>
              <p:cNvSpPr/>
              <p:nvPr/>
            </p:nvSpPr>
            <p:spPr>
              <a:xfrm>
                <a:off x="5896358" y="1062053"/>
                <a:ext cx="493776" cy="155657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 name="Group 2" descr="another image of group of people with sign in front of group. the sign states &quot;CDC&quot;. to the right of this group image, there is an explanation of CDC's usage of the NNDSS onboarding terms &quot;MMG implementation&quot;, &quot;Pre-Onboarding&quot;, and &quot;Onboarding&quot;.">
            <a:extLst>
              <a:ext uri="{FF2B5EF4-FFF2-40B4-BE49-F238E27FC236}">
                <a16:creationId xmlns:a16="http://schemas.microsoft.com/office/drawing/2014/main" id="{87D50635-3509-2D80-D028-ADEB62B58A09}"/>
              </a:ext>
            </a:extLst>
          </p:cNvPr>
          <p:cNvGrpSpPr/>
          <p:nvPr/>
        </p:nvGrpSpPr>
        <p:grpSpPr>
          <a:xfrm>
            <a:off x="0" y="4034911"/>
            <a:ext cx="12351359" cy="1944149"/>
            <a:chOff x="0" y="4034911"/>
            <a:chExt cx="12351359" cy="1944149"/>
          </a:xfrm>
        </p:grpSpPr>
        <p:grpSp>
          <p:nvGrpSpPr>
            <p:cNvPr id="25" name="Group 24" descr="image of group of people with a sign in front of group. the sign states &quot;CDC&quot;.">
              <a:extLst>
                <a:ext uri="{FF2B5EF4-FFF2-40B4-BE49-F238E27FC236}">
                  <a16:creationId xmlns:a16="http://schemas.microsoft.com/office/drawing/2014/main" id="{4BF972C6-1C8E-913B-CC25-06E182C03457}"/>
                </a:ext>
              </a:extLst>
            </p:cNvPr>
            <p:cNvGrpSpPr/>
            <p:nvPr/>
          </p:nvGrpSpPr>
          <p:grpSpPr>
            <a:xfrm>
              <a:off x="0" y="4034911"/>
              <a:ext cx="3297190" cy="1944149"/>
              <a:chOff x="8724020" y="4611373"/>
              <a:chExt cx="3297190" cy="1944149"/>
            </a:xfrm>
          </p:grpSpPr>
          <p:grpSp>
            <p:nvGrpSpPr>
              <p:cNvPr id="12" name="Group 11">
                <a:extLst>
                  <a:ext uri="{FF2B5EF4-FFF2-40B4-BE49-F238E27FC236}">
                    <a16:creationId xmlns:a16="http://schemas.microsoft.com/office/drawing/2014/main" id="{AA207E6D-C0EE-3334-9111-9666E10E9DBB}"/>
                  </a:ext>
                </a:extLst>
              </p:cNvPr>
              <p:cNvGrpSpPr/>
              <p:nvPr/>
            </p:nvGrpSpPr>
            <p:grpSpPr>
              <a:xfrm>
                <a:off x="8724020" y="4611373"/>
                <a:ext cx="3297190" cy="1944149"/>
                <a:chOff x="77599" y="329268"/>
                <a:chExt cx="1700168" cy="1002484"/>
              </a:xfrm>
            </p:grpSpPr>
            <p:pic>
              <p:nvPicPr>
                <p:cNvPr id="13" name="Graphic 12" descr="User with solid fill">
                  <a:extLst>
                    <a:ext uri="{FF2B5EF4-FFF2-40B4-BE49-F238E27FC236}">
                      <a16:creationId xmlns:a16="http://schemas.microsoft.com/office/drawing/2014/main" id="{DA9B3427-CCE2-2188-CD0F-D8E9A387A8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4404" y="329268"/>
                  <a:ext cx="914400" cy="914400"/>
                </a:xfrm>
                <a:prstGeom prst="rect">
                  <a:avLst/>
                </a:prstGeom>
              </p:spPr>
            </p:pic>
            <p:pic>
              <p:nvPicPr>
                <p:cNvPr id="14" name="Graphic 13" descr="User with solid fill">
                  <a:extLst>
                    <a:ext uri="{FF2B5EF4-FFF2-40B4-BE49-F238E27FC236}">
                      <a16:creationId xmlns:a16="http://schemas.microsoft.com/office/drawing/2014/main" id="{312FA44F-0CA5-42CD-2320-A6C7372FE70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3367" y="417352"/>
                  <a:ext cx="914400" cy="914400"/>
                </a:xfrm>
                <a:prstGeom prst="rect">
                  <a:avLst/>
                </a:prstGeom>
              </p:spPr>
            </p:pic>
            <p:pic>
              <p:nvPicPr>
                <p:cNvPr id="15" name="Graphic 14" descr="User with solid fill">
                  <a:extLst>
                    <a:ext uri="{FF2B5EF4-FFF2-40B4-BE49-F238E27FC236}">
                      <a16:creationId xmlns:a16="http://schemas.microsoft.com/office/drawing/2014/main" id="{5C6ADA64-FA73-CE7B-BFD2-446A05720C0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599" y="417352"/>
                  <a:ext cx="914400" cy="914400"/>
                </a:xfrm>
                <a:prstGeom prst="rect">
                  <a:avLst/>
                </a:prstGeom>
              </p:spPr>
            </p:pic>
          </p:grpSp>
          <p:sp>
            <p:nvSpPr>
              <p:cNvPr id="21" name="Rectangle 20">
                <a:extLst>
                  <a:ext uri="{FF2B5EF4-FFF2-40B4-BE49-F238E27FC236}">
                    <a16:creationId xmlns:a16="http://schemas.microsoft.com/office/drawing/2014/main" id="{8D63B60B-035D-D04C-1D32-B073D4834730}"/>
                  </a:ext>
                </a:extLst>
              </p:cNvPr>
              <p:cNvSpPr/>
              <p:nvPr/>
            </p:nvSpPr>
            <p:spPr>
              <a:xfrm>
                <a:off x="9175572" y="6057188"/>
                <a:ext cx="2331720" cy="406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4E63981-BD0C-2C9D-33D0-7901C4559D2E}"/>
                  </a:ext>
                </a:extLst>
              </p:cNvPr>
              <p:cNvSpPr txBox="1"/>
              <p:nvPr/>
            </p:nvSpPr>
            <p:spPr>
              <a:xfrm>
                <a:off x="10091288" y="6094351"/>
                <a:ext cx="669433" cy="369332"/>
              </a:xfrm>
              <a:prstGeom prst="rect">
                <a:avLst/>
              </a:prstGeom>
              <a:noFill/>
            </p:spPr>
            <p:txBody>
              <a:bodyPr wrap="square" rtlCol="0">
                <a:spAutoFit/>
              </a:bodyPr>
              <a:lstStyle/>
              <a:p>
                <a:r>
                  <a:rPr lang="en-US" dirty="0">
                    <a:solidFill>
                      <a:srgbClr val="000000"/>
                    </a:solidFill>
                    <a:latin typeface="Calibri" panose="020F0502020204030204" pitchFamily="34" charset="0"/>
                  </a:rPr>
                  <a:t>CDC</a:t>
                </a:r>
              </a:p>
            </p:txBody>
          </p:sp>
        </p:grpSp>
        <p:grpSp>
          <p:nvGrpSpPr>
            <p:cNvPr id="40" name="Group 39">
              <a:extLst>
                <a:ext uri="{FF2B5EF4-FFF2-40B4-BE49-F238E27FC236}">
                  <a16:creationId xmlns:a16="http://schemas.microsoft.com/office/drawing/2014/main" id="{68A248A5-890E-9E9F-FEFD-8570C98B3F5A}"/>
                </a:ext>
              </a:extLst>
            </p:cNvPr>
            <p:cNvGrpSpPr/>
            <p:nvPr/>
          </p:nvGrpSpPr>
          <p:grpSpPr>
            <a:xfrm>
              <a:off x="3050943" y="4065652"/>
              <a:ext cx="9300416" cy="1882668"/>
              <a:chOff x="2959503" y="4010788"/>
              <a:chExt cx="9300416" cy="1882668"/>
            </a:xfrm>
          </p:grpSpPr>
          <p:sp>
            <p:nvSpPr>
              <p:cNvPr id="30" name="TextBox 29">
                <a:extLst>
                  <a:ext uri="{FF2B5EF4-FFF2-40B4-BE49-F238E27FC236}">
                    <a16:creationId xmlns:a16="http://schemas.microsoft.com/office/drawing/2014/main" id="{B77C471D-8021-D85E-50FA-FB066654250E}"/>
                  </a:ext>
                </a:extLst>
              </p:cNvPr>
              <p:cNvSpPr txBox="1"/>
              <p:nvPr/>
            </p:nvSpPr>
            <p:spPr>
              <a:xfrm>
                <a:off x="2959503" y="4605395"/>
                <a:ext cx="2538156" cy="646331"/>
              </a:xfrm>
              <a:prstGeom prst="rect">
                <a:avLst/>
              </a:prstGeom>
              <a:noFill/>
            </p:spPr>
            <p:txBody>
              <a:bodyPr wrap="square" rtlCol="0">
                <a:spAutoFit/>
              </a:bodyPr>
              <a:lstStyle/>
              <a:p>
                <a:pPr algn="ctr"/>
                <a:r>
                  <a:rPr lang="en-US" b="1" dirty="0">
                    <a:solidFill>
                      <a:srgbClr val="000000"/>
                    </a:solidFill>
                    <a:latin typeface="Calibri" panose="020F0502020204030204" pitchFamily="34" charset="0"/>
                  </a:rPr>
                  <a:t>Term: </a:t>
                </a:r>
              </a:p>
              <a:p>
                <a:pPr algn="ctr"/>
                <a:r>
                  <a:rPr lang="en-US" dirty="0">
                    <a:solidFill>
                      <a:srgbClr val="000000"/>
                    </a:solidFill>
                    <a:latin typeface="Calibri" panose="020F0502020204030204" pitchFamily="34" charset="0"/>
                  </a:rPr>
                  <a:t>“MMG Implementation”</a:t>
                </a:r>
              </a:p>
            </p:txBody>
          </p:sp>
          <p:sp>
            <p:nvSpPr>
              <p:cNvPr id="31" name="TextBox 30">
                <a:extLst>
                  <a:ext uri="{FF2B5EF4-FFF2-40B4-BE49-F238E27FC236}">
                    <a16:creationId xmlns:a16="http://schemas.microsoft.com/office/drawing/2014/main" id="{139AFF6B-C158-61E8-53DE-8C08A72B7C90}"/>
                  </a:ext>
                </a:extLst>
              </p:cNvPr>
              <p:cNvSpPr txBox="1"/>
              <p:nvPr/>
            </p:nvSpPr>
            <p:spPr>
              <a:xfrm>
                <a:off x="5820602" y="4046753"/>
                <a:ext cx="1928918" cy="646331"/>
              </a:xfrm>
              <a:prstGeom prst="rect">
                <a:avLst/>
              </a:prstGeom>
              <a:noFill/>
            </p:spPr>
            <p:txBody>
              <a:bodyPr wrap="square" rtlCol="0">
                <a:spAutoFit/>
              </a:bodyPr>
              <a:lstStyle/>
              <a:p>
                <a:pPr algn="ctr"/>
                <a:r>
                  <a:rPr lang="en-US" b="1" dirty="0">
                    <a:solidFill>
                      <a:srgbClr val="000000"/>
                    </a:solidFill>
                    <a:latin typeface="Calibri" panose="020F0502020204030204" pitchFamily="34" charset="0"/>
                  </a:rPr>
                  <a:t>Term:</a:t>
                </a:r>
              </a:p>
              <a:p>
                <a:pPr algn="ctr"/>
                <a:r>
                  <a:rPr lang="en-US" dirty="0">
                    <a:solidFill>
                      <a:srgbClr val="000000"/>
                    </a:solidFill>
                    <a:latin typeface="Calibri" panose="020F0502020204030204" pitchFamily="34" charset="0"/>
                  </a:rPr>
                  <a:t>“Pre-Onboarding”</a:t>
                </a:r>
              </a:p>
            </p:txBody>
          </p:sp>
          <p:sp>
            <p:nvSpPr>
              <p:cNvPr id="32" name="TextBox 31">
                <a:extLst>
                  <a:ext uri="{FF2B5EF4-FFF2-40B4-BE49-F238E27FC236}">
                    <a16:creationId xmlns:a16="http://schemas.microsoft.com/office/drawing/2014/main" id="{8F7E6237-1E4E-5649-F7B0-6C04A76BADBD}"/>
                  </a:ext>
                </a:extLst>
              </p:cNvPr>
              <p:cNvSpPr txBox="1"/>
              <p:nvPr/>
            </p:nvSpPr>
            <p:spPr>
              <a:xfrm>
                <a:off x="6014730" y="5103729"/>
                <a:ext cx="1540662" cy="646331"/>
              </a:xfrm>
              <a:prstGeom prst="rect">
                <a:avLst/>
              </a:prstGeom>
              <a:noFill/>
            </p:spPr>
            <p:txBody>
              <a:bodyPr wrap="square" rtlCol="0">
                <a:spAutoFit/>
              </a:bodyPr>
              <a:lstStyle/>
              <a:p>
                <a:pPr algn="ctr"/>
                <a:r>
                  <a:rPr lang="en-US" b="1" dirty="0">
                    <a:solidFill>
                      <a:srgbClr val="000000"/>
                    </a:solidFill>
                    <a:latin typeface="Calibri" panose="020F0502020204030204" pitchFamily="34" charset="0"/>
                  </a:rPr>
                  <a:t>Term:</a:t>
                </a:r>
              </a:p>
              <a:p>
                <a:pPr algn="ctr"/>
                <a:r>
                  <a:rPr lang="en-US" dirty="0">
                    <a:solidFill>
                      <a:srgbClr val="000000"/>
                    </a:solidFill>
                    <a:latin typeface="Calibri" panose="020F0502020204030204" pitchFamily="34" charset="0"/>
                  </a:rPr>
                  <a:t>“Onboarding”</a:t>
                </a:r>
              </a:p>
            </p:txBody>
          </p:sp>
          <p:sp>
            <p:nvSpPr>
              <p:cNvPr id="33" name="Left Brace 32">
                <a:extLst>
                  <a:ext uri="{FF2B5EF4-FFF2-40B4-BE49-F238E27FC236}">
                    <a16:creationId xmlns:a16="http://schemas.microsoft.com/office/drawing/2014/main" id="{6C473BF6-42B5-99C1-B3BB-E02237238A24}"/>
                  </a:ext>
                </a:extLst>
              </p:cNvPr>
              <p:cNvSpPr/>
              <p:nvPr/>
            </p:nvSpPr>
            <p:spPr>
              <a:xfrm>
                <a:off x="5486866" y="4010788"/>
                <a:ext cx="493776" cy="1882668"/>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1ADEE342-E78C-4517-CCD7-47ABCF90573C}"/>
                  </a:ext>
                </a:extLst>
              </p:cNvPr>
              <p:cNvSpPr txBox="1"/>
              <p:nvPr/>
            </p:nvSpPr>
            <p:spPr>
              <a:xfrm>
                <a:off x="8179175" y="4040145"/>
                <a:ext cx="4080744" cy="646331"/>
              </a:xfrm>
              <a:prstGeom prst="rect">
                <a:avLst/>
              </a:prstGeom>
              <a:noFill/>
            </p:spPr>
            <p:txBody>
              <a:bodyPr wrap="square" rtlCol="0">
                <a:spAutoFit/>
              </a:bodyPr>
              <a:lstStyle/>
              <a:p>
                <a:r>
                  <a:rPr lang="en-US" dirty="0">
                    <a:solidFill>
                      <a:srgbClr val="000000"/>
                    </a:solidFill>
                    <a:latin typeface="Calibri" panose="020F0502020204030204" pitchFamily="34" charset="0"/>
                  </a:rPr>
                  <a:t>Discussing/Planning to adopt an MMG</a:t>
                </a:r>
              </a:p>
              <a:p>
                <a:r>
                  <a:rPr lang="en-US" dirty="0">
                    <a:solidFill>
                      <a:srgbClr val="000000"/>
                    </a:solidFill>
                    <a:latin typeface="Calibri" panose="020F0502020204030204" pitchFamily="34" charset="0"/>
                  </a:rPr>
                  <a:t>MMG pre-onboarding activities</a:t>
                </a:r>
              </a:p>
            </p:txBody>
          </p:sp>
          <p:sp>
            <p:nvSpPr>
              <p:cNvPr id="35" name="TextBox 34">
                <a:extLst>
                  <a:ext uri="{FF2B5EF4-FFF2-40B4-BE49-F238E27FC236}">
                    <a16:creationId xmlns:a16="http://schemas.microsoft.com/office/drawing/2014/main" id="{2D5368B6-4E92-62FF-2951-8B711D1CD4E5}"/>
                  </a:ext>
                </a:extLst>
              </p:cNvPr>
              <p:cNvSpPr txBox="1"/>
              <p:nvPr/>
            </p:nvSpPr>
            <p:spPr>
              <a:xfrm>
                <a:off x="8145602" y="5279839"/>
                <a:ext cx="2808564" cy="369332"/>
              </a:xfrm>
              <a:prstGeom prst="rect">
                <a:avLst/>
              </a:prstGeom>
              <a:noFill/>
            </p:spPr>
            <p:txBody>
              <a:bodyPr wrap="square" rtlCol="0">
                <a:spAutoFit/>
              </a:bodyPr>
              <a:lstStyle/>
              <a:p>
                <a:r>
                  <a:rPr lang="en-US" dirty="0">
                    <a:solidFill>
                      <a:srgbClr val="000000"/>
                    </a:solidFill>
                    <a:latin typeface="Calibri" panose="020F0502020204030204" pitchFamily="34" charset="0"/>
                  </a:rPr>
                  <a:t>Onboarding MMG with CDC</a:t>
                </a:r>
              </a:p>
            </p:txBody>
          </p:sp>
          <p:sp>
            <p:nvSpPr>
              <p:cNvPr id="36" name="Left Brace 35">
                <a:extLst>
                  <a:ext uri="{FF2B5EF4-FFF2-40B4-BE49-F238E27FC236}">
                    <a16:creationId xmlns:a16="http://schemas.microsoft.com/office/drawing/2014/main" id="{F66BCD0D-2512-155B-A509-824DAB3E9E8E}"/>
                  </a:ext>
                </a:extLst>
              </p:cNvPr>
              <p:cNvSpPr/>
              <p:nvPr/>
            </p:nvSpPr>
            <p:spPr>
              <a:xfrm>
                <a:off x="7686983" y="4075152"/>
                <a:ext cx="493776" cy="589535"/>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Left Brace 36">
                <a:extLst>
                  <a:ext uri="{FF2B5EF4-FFF2-40B4-BE49-F238E27FC236}">
                    <a16:creationId xmlns:a16="http://schemas.microsoft.com/office/drawing/2014/main" id="{2E62B086-46FF-89B7-5D7D-A91B5800AD4A}"/>
                  </a:ext>
                </a:extLst>
              </p:cNvPr>
              <p:cNvSpPr/>
              <p:nvPr/>
            </p:nvSpPr>
            <p:spPr>
              <a:xfrm>
                <a:off x="7685724" y="5169737"/>
                <a:ext cx="493776" cy="589535"/>
              </a:xfrm>
              <a:prstGeom prst="lef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41" name="Title 1">
            <a:extLst>
              <a:ext uri="{FF2B5EF4-FFF2-40B4-BE49-F238E27FC236}">
                <a16:creationId xmlns:a16="http://schemas.microsoft.com/office/drawing/2014/main" id="{2B40A84D-9FC8-7EFE-3599-749E92EA45E6}"/>
              </a:ext>
            </a:extLst>
          </p:cNvPr>
          <p:cNvSpPr>
            <a:spLocks noGrp="1"/>
          </p:cNvSpPr>
          <p:nvPr>
            <p:ph type="title"/>
          </p:nvPr>
        </p:nvSpPr>
        <p:spPr>
          <a:xfrm>
            <a:off x="423168" y="159229"/>
            <a:ext cx="10345445" cy="693027"/>
          </a:xfrm>
        </p:spPr>
        <p:txBody>
          <a:bodyPr/>
          <a:lstStyle/>
          <a:p>
            <a:r>
              <a:rPr lang="en-US" sz="3300" dirty="0"/>
              <a:t>NNDSS MMG Onboarding Terminology</a:t>
            </a:r>
          </a:p>
        </p:txBody>
      </p:sp>
      <p:sp>
        <p:nvSpPr>
          <p:cNvPr id="42" name="Slide Number Placeholder 2">
            <a:extLst>
              <a:ext uri="{FF2B5EF4-FFF2-40B4-BE49-F238E27FC236}">
                <a16:creationId xmlns:a16="http://schemas.microsoft.com/office/drawing/2014/main" id="{69525B03-EC40-A24B-31DF-342F37B73960}"/>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302870956"/>
      </p:ext>
    </p:extLst>
  </p:cSld>
  <p:clrMapOvr>
    <a:masterClrMapping/>
  </p:clrMapOvr>
  <p:transition>
    <p:fade/>
  </p:transition>
</p:sld>
</file>

<file path=ppt/theme/theme1.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3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4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5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cee834a-7a4c-4b8a-8879-a0936a8e0cd0">
      <Terms xmlns="http://schemas.microsoft.com/office/infopath/2007/PartnerControls"/>
    </lcf76f155ced4ddcb4097134ff3c332f>
    <TaxCatchAll xmlns="a7eab1f9-45c2-453d-a007-d4d706ff88d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54DF4F4DB8C34A8ED55425E27BEFDB" ma:contentTypeVersion="17" ma:contentTypeDescription="Create a new document." ma:contentTypeScope="" ma:versionID="ac7d63b2a7559fd24c73086b711c4d30">
  <xsd:schema xmlns:xsd="http://www.w3.org/2001/XMLSchema" xmlns:xs="http://www.w3.org/2001/XMLSchema" xmlns:p="http://schemas.microsoft.com/office/2006/metadata/properties" xmlns:ns2="8cee834a-7a4c-4b8a-8879-a0936a8e0cd0" xmlns:ns3="a7eab1f9-45c2-453d-a007-d4d706ff88d0" targetNamespace="http://schemas.microsoft.com/office/2006/metadata/properties" ma:root="true" ma:fieldsID="b4e535e8b0282c5b69940721e60c89f4" ns2:_="" ns3:_="">
    <xsd:import namespace="8cee834a-7a4c-4b8a-8879-a0936a8e0cd0"/>
    <xsd:import namespace="a7eab1f9-45c2-453d-a007-d4d706ff88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ee834a-7a4c-4b8a-8879-a0936a8e0c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ce28af-2bc3-4da0-8f41-6064386be02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eab1f9-45c2-453d-a007-d4d706ff88d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51e9082-b9e9-49ad-9842-a431acbe33fc}" ma:internalName="TaxCatchAll" ma:showField="CatchAllData" ma:web="a7eab1f9-45c2-453d-a007-d4d706ff88d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E7BB9B-356C-481E-8B57-F2A87B9C560C}">
  <ds:schemaRefs>
    <ds:schemaRef ds:uri="http://www.w3.org/XML/1998/namespace"/>
    <ds:schemaRef ds:uri="http://purl.org/dc/terms/"/>
    <ds:schemaRef ds:uri="http://schemas.microsoft.com/office/2006/metadata/properties"/>
    <ds:schemaRef ds:uri="http://purl.org/dc/elements/1.1/"/>
    <ds:schemaRef ds:uri="a7eab1f9-45c2-453d-a007-d4d706ff88d0"/>
    <ds:schemaRef ds:uri="http://purl.org/dc/dcmitype/"/>
    <ds:schemaRef ds:uri="http://schemas.microsoft.com/office/2006/documentManagement/types"/>
    <ds:schemaRef ds:uri="http://schemas.openxmlformats.org/package/2006/metadata/core-properties"/>
    <ds:schemaRef ds:uri="8cee834a-7a4c-4b8a-8879-a0936a8e0cd0"/>
    <ds:schemaRef ds:uri="http://schemas.microsoft.com/office/infopath/2007/PartnerControls"/>
  </ds:schemaRefs>
</ds:datastoreItem>
</file>

<file path=customXml/itemProps2.xml><?xml version="1.0" encoding="utf-8"?>
<ds:datastoreItem xmlns:ds="http://schemas.openxmlformats.org/officeDocument/2006/customXml" ds:itemID="{CD7F5A4B-1BDA-4926-8A23-DDCC09119AA3}">
  <ds:schemaRefs>
    <ds:schemaRef ds:uri="8cee834a-7a4c-4b8a-8879-a0936a8e0cd0"/>
    <ds:schemaRef ds:uri="a7eab1f9-45c2-453d-a007-d4d706ff88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A41C25F-B7D3-422B-A235-F350D52453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CSTE Widescreen (1)</Template>
  <TotalTime>3605</TotalTime>
  <Words>1569</Words>
  <Application>Microsoft Office PowerPoint</Application>
  <PresentationFormat>Widescreen</PresentationFormat>
  <Paragraphs>240</Paragraphs>
  <Slides>25</Slides>
  <Notes>6</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25</vt:i4>
      </vt:variant>
    </vt:vector>
  </HeadingPairs>
  <TitlesOfParts>
    <vt:vector size="41" baseType="lpstr">
      <vt:lpstr>Arial</vt:lpstr>
      <vt:lpstr>Avenir Next LT Pro</vt:lpstr>
      <vt:lpstr>Avenir Next LT Pro Demi</vt:lpstr>
      <vt:lpstr>AvenirNext LT Pro Regular</vt:lpstr>
      <vt:lpstr>Calibri</vt:lpstr>
      <vt:lpstr>Courier New</vt:lpstr>
      <vt:lpstr>Myriad Web Pro</vt:lpstr>
      <vt:lpstr>Script MT Bold</vt:lpstr>
      <vt:lpstr>Segoe Print</vt:lpstr>
      <vt:lpstr>Wingdings</vt:lpstr>
      <vt:lpstr>1_Master</vt:lpstr>
      <vt:lpstr>Master</vt:lpstr>
      <vt:lpstr>2_Master</vt:lpstr>
      <vt:lpstr>3_Master</vt:lpstr>
      <vt:lpstr>4_Master</vt:lpstr>
      <vt:lpstr>5_Master</vt:lpstr>
      <vt:lpstr>NNDSS eSHARE October Webinar</vt:lpstr>
      <vt:lpstr>Agenda</vt:lpstr>
      <vt:lpstr>NNDSS Updates and Announcements</vt:lpstr>
      <vt:lpstr>Updated COVID-19 MMG</vt:lpstr>
      <vt:lpstr>Refresher: NNDSS MMG Onboarding Process</vt:lpstr>
      <vt:lpstr>National Notifiable Diseases Surveillance System (NNDSS)</vt:lpstr>
      <vt:lpstr>What is a Message Mapping Guide (MMG)?</vt:lpstr>
      <vt:lpstr>Message Validation, Processing, and Provisioning System (MVPS)</vt:lpstr>
      <vt:lpstr>NNDSS MMG Onboarding Terminology</vt:lpstr>
      <vt:lpstr>MMG Implementation Overview</vt:lpstr>
      <vt:lpstr>Pre-Onboarding:</vt:lpstr>
      <vt:lpstr>Pre-Onboarding (cont.):</vt:lpstr>
      <vt:lpstr>Onboarding Initiation:</vt:lpstr>
      <vt:lpstr>High-Level NNDSS Onboarding Overview</vt:lpstr>
      <vt:lpstr>High-Level NNDSS Onboarding Overview</vt:lpstr>
      <vt:lpstr>Stage 1: Test Messages</vt:lpstr>
      <vt:lpstr>High-Level NNDSS Onboarding Overview</vt:lpstr>
      <vt:lpstr>Stage 2: Limited Production</vt:lpstr>
      <vt:lpstr>High-Level NNDSS Onboarding Overview</vt:lpstr>
      <vt:lpstr>Stage 3: Year-to-Date (YTD)</vt:lpstr>
      <vt:lpstr>Routine Notification</vt:lpstr>
      <vt:lpstr>Q &amp; A</vt:lpstr>
      <vt:lpstr>Next eSHARE</vt:lpstr>
      <vt:lpstr>Appendix</vt:lpstr>
      <vt:lpstr>Helpful Links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October 2023</dc:title>
  <dc:subject>NNDSS eSHARE Refresher: NNDSS Message Mapping Guide (MMG) Onboarding Process</dc:subject>
  <dc:creator>CDC</dc:creator>
  <cp:keywords>eSHARE, NNDSS, National Notifiable Diseases Surveillance System, Message Mapping Guide, MMG, Collaboration, state, territorial, local, and tribal, STLT jurisdictions,  Council of State and Territorial Epidemiologists, CSTE, Association of Public Health Laboratories, APHL, Onboarding Process, Pre-Onboarding, Onboarding, Test Messages, Limited Production, Production, Routine Notification, Case Notifications, HL7 case notification, data element, surveillance, collection, transmission, data, epidemiology, content, Message Validation, Processing, and Provisioning System, MVPS, Portal, Validate, Data Quality, Implementation, Message Creation, Transport, Message Validation, METS, NBS, Enviornment, TCSW, Test Case Scenario Worksheet, IS, Implementation Spreadsheet, Initiation, Kickoff, cutover to production, links  Resources, Jurisdictions, Collaboration, APHL, Decision Making, Technical Assistance, Communication, Training Opportunities,  Terminology, Coordination, Value Set, Updates, COVID-19, PHIN VADS,</cp:keywords>
  <cp:lastModifiedBy>Laspina, Michael (CDC/IOD/OPHDST)</cp:lastModifiedBy>
  <cp:revision>26</cp:revision>
  <dcterms:created xsi:type="dcterms:W3CDTF">2021-06-23T13:47:02Z</dcterms:created>
  <dcterms:modified xsi:type="dcterms:W3CDTF">2023-11-01T20:17:30Z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0x010100AB54DF4F4DB8C34A8ED55425E27BEFDB</vt:lpwstr>
  </property>
  <property fmtid="{D5CDD505-2E9C-101B-9397-08002B2CF9AE}" pid="3" name="MSIP_Label_7b94a7b8-f06c-4dfe-bdcc-9b548fd58c31_Enabled">
    <vt:lpwstr>true</vt:lpwstr>
  </property>
  <property fmtid="{D5CDD505-2E9C-101B-9397-08002B2CF9AE}" pid="4" name="MSIP_Label_7b94a7b8-f06c-4dfe-bdcc-9b548fd58c31_SetDate">
    <vt:lpwstr>2021-07-20T12:06:28Z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92792c15-2ff4-419a-a3a1-9bf337417689</vt:lpwstr>
  </property>
  <property fmtid="{D5CDD505-2E9C-101B-9397-08002B2CF9AE}" pid="9" name="MSIP_Label_7b94a7b8-f06c-4dfe-bdcc-9b548fd58c31_ContentBits">
    <vt:lpwstr>0</vt:lpwstr>
  </property>
  <property fmtid="{D5CDD505-2E9C-101B-9397-08002B2CF9AE}" pid="10" name="MediaServiceImageTags">
    <vt:lpwstr/>
  </property>
</Properties>
</file>