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28" r:id="rId5"/>
  </p:sldMasterIdLst>
  <p:notesMasterIdLst>
    <p:notesMasterId r:id="rId106"/>
  </p:notesMasterIdLst>
  <p:sldIdLst>
    <p:sldId id="2147473964" r:id="rId6"/>
    <p:sldId id="278" r:id="rId7"/>
    <p:sldId id="274" r:id="rId8"/>
    <p:sldId id="2147474015" r:id="rId9"/>
    <p:sldId id="2147474016" r:id="rId10"/>
    <p:sldId id="2147474017" r:id="rId11"/>
    <p:sldId id="4920" r:id="rId12"/>
    <p:sldId id="2147474112" r:id="rId13"/>
    <p:sldId id="2147474113" r:id="rId14"/>
    <p:sldId id="2147473973" r:id="rId15"/>
    <p:sldId id="2147473972" r:id="rId16"/>
    <p:sldId id="2147473991" r:id="rId17"/>
    <p:sldId id="2147473993" r:id="rId18"/>
    <p:sldId id="2147474025" r:id="rId19"/>
    <p:sldId id="2147473995" r:id="rId20"/>
    <p:sldId id="2147473992" r:id="rId21"/>
    <p:sldId id="2147473971" r:id="rId22"/>
    <p:sldId id="2147473967" r:id="rId23"/>
    <p:sldId id="2147473976" r:id="rId24"/>
    <p:sldId id="2147474026" r:id="rId25"/>
    <p:sldId id="2147473978" r:id="rId26"/>
    <p:sldId id="2147474110" r:id="rId27"/>
    <p:sldId id="2147473975" r:id="rId28"/>
    <p:sldId id="2147473979" r:id="rId29"/>
    <p:sldId id="2147474027" r:id="rId30"/>
    <p:sldId id="2147473981" r:id="rId31"/>
    <p:sldId id="2147474028" r:id="rId32"/>
    <p:sldId id="2147474029" r:id="rId33"/>
    <p:sldId id="2147474030" r:id="rId34"/>
    <p:sldId id="2147473985" r:id="rId35"/>
    <p:sldId id="2147474032" r:id="rId36"/>
    <p:sldId id="2147473986" r:id="rId37"/>
    <p:sldId id="2147474033" r:id="rId38"/>
    <p:sldId id="2147474034" r:id="rId39"/>
    <p:sldId id="2147473982" r:id="rId40"/>
    <p:sldId id="2147474036" r:id="rId41"/>
    <p:sldId id="2147474037" r:id="rId42"/>
    <p:sldId id="2147473983" r:id="rId43"/>
    <p:sldId id="2147474038" r:id="rId44"/>
    <p:sldId id="2147474039" r:id="rId45"/>
    <p:sldId id="2147473987" r:id="rId46"/>
    <p:sldId id="2147474041" r:id="rId47"/>
    <p:sldId id="2147474042" r:id="rId48"/>
    <p:sldId id="2147474043" r:id="rId49"/>
    <p:sldId id="2147474045" r:id="rId50"/>
    <p:sldId id="2147474046" r:id="rId51"/>
    <p:sldId id="2147474047" r:id="rId52"/>
    <p:sldId id="2147474048" r:id="rId53"/>
    <p:sldId id="2147474023" r:id="rId54"/>
    <p:sldId id="2147474059" r:id="rId55"/>
    <p:sldId id="2147474061" r:id="rId56"/>
    <p:sldId id="2147474062" r:id="rId57"/>
    <p:sldId id="2147474063" r:id="rId58"/>
    <p:sldId id="2147474065" r:id="rId59"/>
    <p:sldId id="2147474066" r:id="rId60"/>
    <p:sldId id="2147474069" r:id="rId61"/>
    <p:sldId id="2147474070" r:id="rId62"/>
    <p:sldId id="2147474071" r:id="rId63"/>
    <p:sldId id="2147474072" r:id="rId64"/>
    <p:sldId id="2147474073" r:id="rId65"/>
    <p:sldId id="2147474074" r:id="rId66"/>
    <p:sldId id="2147474076" r:id="rId67"/>
    <p:sldId id="2147474078" r:id="rId68"/>
    <p:sldId id="2147474079" r:id="rId69"/>
    <p:sldId id="2147474082" r:id="rId70"/>
    <p:sldId id="2147474084" r:id="rId71"/>
    <p:sldId id="2147474086" r:id="rId72"/>
    <p:sldId id="2147474087" r:id="rId73"/>
    <p:sldId id="2147474088" r:id="rId74"/>
    <p:sldId id="2147474090" r:id="rId75"/>
    <p:sldId id="2147474091" r:id="rId76"/>
    <p:sldId id="2147474093" r:id="rId77"/>
    <p:sldId id="2147474094" r:id="rId78"/>
    <p:sldId id="2147474095" r:id="rId79"/>
    <p:sldId id="2147473994" r:id="rId80"/>
    <p:sldId id="2147474020" r:id="rId81"/>
    <p:sldId id="2147474014" r:id="rId82"/>
    <p:sldId id="2147473998" r:id="rId83"/>
    <p:sldId id="2147473999" r:id="rId84"/>
    <p:sldId id="2147474012" r:id="rId85"/>
    <p:sldId id="2147474024" r:id="rId86"/>
    <p:sldId id="2147474111" r:id="rId87"/>
    <p:sldId id="2147474002" r:id="rId88"/>
    <p:sldId id="2147474000" r:id="rId89"/>
    <p:sldId id="2147474096" r:id="rId90"/>
    <p:sldId id="2147474098" r:id="rId91"/>
    <p:sldId id="2147474001" r:id="rId92"/>
    <p:sldId id="2147474100" r:id="rId93"/>
    <p:sldId id="2147474003" r:id="rId94"/>
    <p:sldId id="2147474004" r:id="rId95"/>
    <p:sldId id="2147474005" r:id="rId96"/>
    <p:sldId id="2147474006" r:id="rId97"/>
    <p:sldId id="2147474007" r:id="rId98"/>
    <p:sldId id="2147474008" r:id="rId99"/>
    <p:sldId id="2147474009" r:id="rId100"/>
    <p:sldId id="2147474010" r:id="rId101"/>
    <p:sldId id="2147474011" r:id="rId102"/>
    <p:sldId id="2147474018" r:id="rId103"/>
    <p:sldId id="2147474019" r:id="rId104"/>
    <p:sldId id="2147473970" r:id="rId105"/>
  </p:sldIdLst>
  <p:sldSz cx="9144000" cy="5143500" type="screen16x9"/>
  <p:notesSz cx="7315200" cy="9601200"/>
  <p:embeddedFontLst>
    <p:embeddedFont>
      <p:font typeface="Avenir Next LT Pro" panose="020B0504020202020204" pitchFamily="34" charset="0"/>
      <p:regular r:id="rId107"/>
      <p:bold r:id="rId108"/>
      <p:italic r:id="rId109"/>
      <p:boldItalic r:id="rId110"/>
    </p:embeddedFont>
    <p:embeddedFont>
      <p:font typeface="Avenir Next LT Pro Demi" panose="020B0704020202020204" pitchFamily="34" charset="0"/>
      <p:bold r:id="rId111"/>
      <p:boldItalic r:id="rId112"/>
    </p:embeddedFont>
    <p:embeddedFont>
      <p:font typeface="AvenirNext LT Pro Regular" panose="020B0504020202020204" pitchFamily="34" charset="0"/>
      <p:regular r:id="rId113"/>
    </p:embeddedFont>
    <p:embeddedFont>
      <p:font typeface="Calibri" panose="020F0502020204030204" pitchFamily="34" charset="0"/>
      <p:regular r:id="rId114"/>
      <p:bold r:id="rId115"/>
      <p:italic r:id="rId116"/>
      <p:boldItalic r:id="rId117"/>
    </p:embeddedFont>
    <p:embeddedFont>
      <p:font typeface="Myriad Web Pro" panose="020B0503030403020204" pitchFamily="34" charset="0"/>
      <p:regular r:id="rId118"/>
      <p:bold r:id="rId119"/>
      <p:italic r:id="rId120"/>
      <p:boldItalic r:id="rId12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C73600-ED19-64A2-B00E-9610963ED698}" name="Pagaoa, Melissa A. (CDC/DDID/NCHHSTP/DSTDP)" initials="PMA(" userId="S::ioa0@cdc.gov::f5898e97-11b5-4f67-afc8-094a23f53572" providerId="AD"/>
  <p188:author id="{7805390E-C917-A4BD-1E3D-3C367AA24704}" name="Carey, Delicia (CDC/DDPHSS/CSELS/DHIS)" initials="C(" userId="S::exo8@cdc.gov::bdbf39a4-e03b-40e4-b508-2869a19b044c" providerId="AD"/>
  <p188:author id="{8039F145-B6D7-CCFA-2C92-4A146537DF40}" name="Cook, Courtney (CDC/DDPHSS/CSELS/DHIS)" initials="C(" userId="S::uns6@cdc.gov::08c979db-b175-4a23-a7b3-d60911f2ecd1" providerId="AD"/>
  <p188:author id="{C321304D-97D6-3641-5CB4-51F83844D102}" name="Hughes, Keaton (CDC/DDPHSS/CSELS/DHIS)" initials="HK(" userId="S::qwy4@cdc.gov::d8ce0660-66bf-4d9b-b954-4737fa7010ce" providerId="AD"/>
  <p188:author id="{F6979F5A-0684-D4AC-E95D-93DFA76FC11C}" name="Tack, Danielle (CDC/DDPHSS/CSELS/DHIS)" initials="T(" userId="S::dot7@cdc.gov::c466bcf8-0f3d-4789-a510-d6af4bb59968" providerId="AD"/>
  <p188:author id="{BD272F5F-19A7-350F-3E53-5E6B851CD362}" name="Harvey, Alesia (CDC/DDID/NCHHSTP/DSTDP)" initials="H(" userId="S::abj1@cdc.gov::ae356178-8e07-4089-a3a7-9faf2a847259" providerId="AD"/>
  <p188:author id="{FFDD7B92-38FC-0D7E-33C3-F1D45A5442FF}" name="Johnston, Sara (CDC/DDPHSS/CSELS/DHIS)" initials="JS(" userId="S::vqg0@cdc.gov::bd0c3462-f13f-4b10-85a9-b365bf88e3bf" providerId="AD"/>
  <p188:author id="{2B449BB7-B85A-2FF6-C917-FAA88A950518}" name="Helmus, Lesliann E. (CDC/DDPHSS/CSELS/DHIS)" initials="HLE(" userId="S::lth7@cdc.gov::146eb41b-cd7a-4845-8c9f-18d5f43d2d11" providerId="AD"/>
  <p188:author id="{DD892BC4-84C5-C259-9386-41DF51A15087}" name="Murphy, Sylvia (CDC/DDPHSS/CSELS/DHIS)" initials="M(" userId="S::swc9@cdc.gov::06b54115-2390-4bb7-83e8-2936a631d32b" providerId="AD"/>
  <p188:author id="{2ADACAD2-23C8-4CDE-0F71-8B9A4986B137}" name="Lin, Xia Michelle (CDC/DDPHSS/CSELS/DHIS)" initials="L(" userId="S::wft4@cdc.gov::bed32223-5f76-4728-a0f1-e6b7214f8f3d" providerId="AD"/>
  <p188:author id="{643A7AD9-02B1-B372-B694-D211CCE4C4EB}" name="Robinson, Tamara (CDC/DDPHSS/CSELS/DHIS) (CTR)" initials="RT(("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E5E1"/>
    <a:srgbClr val="0039A6"/>
    <a:srgbClr val="00853F"/>
    <a:srgbClr val="536DB3"/>
    <a:srgbClr val="095EA9"/>
    <a:srgbClr val="993B25"/>
    <a:srgbClr val="0E66AF"/>
    <a:srgbClr val="006A71"/>
    <a:srgbClr val="695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C32D3-5A3B-465F-9863-7A319C1D129A}" v="21" dt="2023-05-18T17:35:26.922"/>
    <p1510:client id="{F67DE8B2-6F28-4F77-90A5-AAC5E96278D6}" v="1" dt="2023-05-18T14:33:35.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99" autoAdjust="0"/>
  </p:normalViewPr>
  <p:slideViewPr>
    <p:cSldViewPr snapToGrid="0">
      <p:cViewPr varScale="1">
        <p:scale>
          <a:sx n="79" d="100"/>
          <a:sy n="79" d="100"/>
        </p:scale>
        <p:origin x="194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11.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6.fntdata"/><Relationship Id="rId16" Type="http://schemas.openxmlformats.org/officeDocument/2006/relationships/slide" Target="slides/slide11.xml"/><Relationship Id="rId107" Type="http://schemas.openxmlformats.org/officeDocument/2006/relationships/font" Target="fonts/font1.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font" Target="fonts/font7.fntdata"/><Relationship Id="rId118" Type="http://schemas.openxmlformats.org/officeDocument/2006/relationships/font" Target="fonts/font12.fntdata"/><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font" Target="fonts/font2.fntdata"/><Relationship Id="rId124"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font" Target="fonts/font8.fntdata"/><Relationship Id="rId119" Type="http://schemas.openxmlformats.org/officeDocument/2006/relationships/font" Target="fonts/font13.fntdata"/><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3.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font" Target="fonts/font14.fntdata"/><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4.fntdata"/><Relationship Id="rId115" Type="http://schemas.openxmlformats.org/officeDocument/2006/relationships/font" Target="fonts/font9.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15.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font" Target="fonts/font5.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notesMaster" Target="notesMasters/notesMaster1.xml"/><Relationship Id="rId12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5/18/2023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32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15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78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696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44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09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425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79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90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dirty="0"/>
          </a:p>
        </p:txBody>
      </p:sp>
    </p:spTree>
    <p:extLst>
      <p:ext uri="{BB962C8B-B14F-4D97-AF65-F5344CB8AC3E}">
        <p14:creationId xmlns:p14="http://schemas.microsoft.com/office/powerpoint/2010/main" val="405919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63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19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25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139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31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290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24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31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407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20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09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678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433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005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233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810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290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13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048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254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98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612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398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589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92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12092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610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918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0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873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447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401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702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905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152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423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678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964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81353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7788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006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12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44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926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576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617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700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7850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17356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908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917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45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999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75</a:t>
            </a:fld>
            <a:endParaRPr lang="en-US" dirty="0"/>
          </a:p>
        </p:txBody>
      </p:sp>
    </p:spTree>
    <p:extLst>
      <p:ext uri="{BB962C8B-B14F-4D97-AF65-F5344CB8AC3E}">
        <p14:creationId xmlns:p14="http://schemas.microsoft.com/office/powerpoint/2010/main" val="56717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9039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0021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78</a:t>
            </a:fld>
            <a:endParaRPr lang="en-US" dirty="0"/>
          </a:p>
        </p:txBody>
      </p:sp>
    </p:spTree>
    <p:extLst>
      <p:ext uri="{BB962C8B-B14F-4D97-AF65-F5344CB8AC3E}">
        <p14:creationId xmlns:p14="http://schemas.microsoft.com/office/powerpoint/2010/main" val="34363899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3027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6616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5098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1713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4349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749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3418750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2946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65070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9031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8676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89</a:t>
            </a:fld>
            <a:endParaRPr lang="en-US" dirty="0"/>
          </a:p>
        </p:txBody>
      </p:sp>
    </p:spTree>
    <p:extLst>
      <p:ext uri="{BB962C8B-B14F-4D97-AF65-F5344CB8AC3E}">
        <p14:creationId xmlns:p14="http://schemas.microsoft.com/office/powerpoint/2010/main" val="15402318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32630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1551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3356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79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98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8095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54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2693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3280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A7BB403-0D3A-4BC1-B943-7CDD939F07CF}" type="slidenum">
              <a:rPr lang="en-US" smtClean="0"/>
              <a:t>99</a:t>
            </a:fld>
            <a:endParaRPr lang="en-US" dirty="0"/>
          </a:p>
        </p:txBody>
      </p:sp>
    </p:spTree>
    <p:extLst>
      <p:ext uri="{BB962C8B-B14F-4D97-AF65-F5344CB8AC3E}">
        <p14:creationId xmlns:p14="http://schemas.microsoft.com/office/powerpoint/2010/main" val="2640112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412250248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290795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444473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41006643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25996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51499523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42842524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68808056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32912252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7034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5818453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1281334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455551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1438964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42783957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6" y="63514"/>
            <a:ext cx="1225267" cy="702137"/>
          </a:xfrm>
          <a:prstGeom prst="rect">
            <a:avLst/>
          </a:prstGeom>
        </p:spPr>
      </p:pic>
    </p:spTree>
    <p:extLst>
      <p:ext uri="{BB962C8B-B14F-4D97-AF65-F5344CB8AC3E}">
        <p14:creationId xmlns:p14="http://schemas.microsoft.com/office/powerpoint/2010/main" val="22570496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94755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9444821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4843796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30" y="4327565"/>
            <a:ext cx="1895548" cy="726447"/>
          </a:xfrm>
          <a:prstGeom prst="rect">
            <a:avLst/>
          </a:prstGeom>
        </p:spPr>
      </p:pic>
    </p:spTree>
    <p:extLst>
      <p:ext uri="{BB962C8B-B14F-4D97-AF65-F5344CB8AC3E}">
        <p14:creationId xmlns:p14="http://schemas.microsoft.com/office/powerpoint/2010/main" val="13736203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6" y="4339721"/>
            <a:ext cx="1225267" cy="702137"/>
          </a:xfrm>
          <a:prstGeom prst="rect">
            <a:avLst/>
          </a:prstGeom>
        </p:spPr>
      </p:pic>
    </p:spTree>
    <p:extLst>
      <p:ext uri="{BB962C8B-B14F-4D97-AF65-F5344CB8AC3E}">
        <p14:creationId xmlns:p14="http://schemas.microsoft.com/office/powerpoint/2010/main" val="33260284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810" r:id="rId10"/>
    <p:sldLayoutId id="2147483825" r:id="rId11"/>
    <p:sldLayoutId id="2147483827" r:id="rId12"/>
    <p:sldLayoutId id="2147483824" r:id="rId13"/>
    <p:sldLayoutId id="2147483811" r:id="rId14"/>
    <p:sldLayoutId id="2147483815" r:id="rId15"/>
    <p:sldLayoutId id="2147483823" r:id="rId16"/>
    <p:sldLayoutId id="2147483822" r:id="rId17"/>
    <p:sldLayoutId id="2147483826" r:id="rId18"/>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454915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0.svg"/><Relationship Id="rId7" Type="http://schemas.openxmlformats.org/officeDocument/2006/relationships/image" Target="../media/image73.png"/><Relationship Id="rId12" Type="http://schemas.openxmlformats.org/officeDocument/2006/relationships/hyperlink" Target="https://www.cdc.gov/nndss/case-surveillance-modernization/index.html" TargetMode="External"/><Relationship Id="rId2"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72.svg"/><Relationship Id="rId11" Type="http://schemas.openxmlformats.org/officeDocument/2006/relationships/image" Target="../media/image76.sv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hyperlink" Target="https://www.cdc.gov/nndss/trc/news/index.html" TargetMode="External"/><Relationship Id="rId9" Type="http://schemas.openxmlformats.org/officeDocument/2006/relationships/hyperlink" Target="mailto:edx@cdc.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bs/modernizatio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phinvads.cdc.gov/vads/ViewValueSet.action?id=14A802B7-A3D8-4BC7-950E-0DC8156DFF48" TargetMode="External"/><Relationship Id="rId3" Type="http://schemas.openxmlformats.org/officeDocument/2006/relationships/hyperlink" Target="https://phinvads.cdc.gov/vads/ViewView.action?id=0C960826-03DE-ED11-81C4-005056ABE2F0" TargetMode="External"/><Relationship Id="rId7" Type="http://schemas.openxmlformats.org/officeDocument/2006/relationships/hyperlink" Target="https://phinvads.cdc.gov/vads/ViewValueSet.action?id=F7776687-51DC-4465-A93B-32B5AC1CAB7D"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s://phinvads.cdc.gov/vads/ViewValueSet.action?id=677FC72C-7C87-4A34-AA1B-3D6378AED584" TargetMode="External"/><Relationship Id="rId5" Type="http://schemas.openxmlformats.org/officeDocument/2006/relationships/hyperlink" Target="https://phinvads.cdc.gov/vads/ViewValueSet.action?id=5A174E34-675E-4D93-BEF9-8532BAF8F0A7" TargetMode="External"/><Relationship Id="rId4" Type="http://schemas.openxmlformats.org/officeDocument/2006/relationships/hyperlink" Target="https://phinvads.cdc.gov/vads/ViewValueSet.action?id=A4EEB4D1-9973-4C3B-AB92-1F9226AB5128" TargetMode="External"/><Relationship Id="rId9" Type="http://schemas.openxmlformats.org/officeDocument/2006/relationships/hyperlink" Target="https://ndc.services.cdc.gov/mmgpage/healthcare-associated-infections-multidrug-resistant-organisms-hai-mdro-message-mapping-guid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mailto:std_surv_inquiry@cdc.gov" TargetMode="External"/><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83.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app.smartsheetgov.com/b/form/16987d00ab754d0b89c38bb14729356c"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cdc.gov/nndss/case-surveillance-modernization/implementation-faq.html"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4.xml"/><Relationship Id="rId1" Type="http://schemas.openxmlformats.org/officeDocument/2006/relationships/slideLayout" Target="../slideLayouts/slideLayout14.xml"/><Relationship Id="rId4" Type="http://schemas.openxmlformats.org/officeDocument/2006/relationships/hyperlink" Target="https://www.publicdomainpictures.net/view-image.php?image=372245&amp;picture=gegeve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257" y="1704916"/>
            <a:ext cx="8229600" cy="866834"/>
          </a:xfrm>
        </p:spPr>
        <p:txBody>
          <a:bodyPr/>
          <a:lstStyle/>
          <a:p>
            <a:r>
              <a:rPr lang="en-US" dirty="0"/>
              <a:t>NNDSS eSHARE May Webinar</a:t>
            </a:r>
          </a:p>
        </p:txBody>
      </p:sp>
      <p:sp>
        <p:nvSpPr>
          <p:cNvPr id="4" name="Subtitle 3"/>
          <p:cNvSpPr>
            <a:spLocks noGrp="1"/>
          </p:cNvSpPr>
          <p:nvPr>
            <p:ph type="subTitle" idx="1"/>
          </p:nvPr>
        </p:nvSpPr>
        <p:spPr>
          <a:xfrm>
            <a:off x="457201" y="4382433"/>
            <a:ext cx="6400800" cy="342900"/>
          </a:xfrm>
        </p:spPr>
        <p:txBody>
          <a:bodyPr/>
          <a:lstStyle/>
          <a:p>
            <a:r>
              <a:rPr lang="en-US" dirty="0"/>
              <a:t>May 16,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743256" y="3059453"/>
            <a:ext cx="3838601" cy="1507756"/>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4694271" y="4506069"/>
            <a:ext cx="4327460"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algn="ctr" defTabSz="457178">
              <a:defRPr/>
            </a:pPr>
            <a:r>
              <a:rPr lang="en-US" sz="1400" b="1" dirty="0">
                <a:solidFill>
                  <a:srgbClr val="0039A6"/>
                </a:solidFill>
                <a:latin typeface="Calibri" panose="020F0502020204030204" pitchFamily="34" charset="0"/>
                <a:ea typeface="+mj-ea"/>
                <a:cs typeface="Calibri" panose="020F0502020204030204" pitchFamily="34" charset="0"/>
              </a:rPr>
              <a:t>Division of Health Informatics and Surveillance</a:t>
            </a:r>
          </a:p>
        </p:txBody>
      </p:sp>
    </p:spTree>
    <p:extLst>
      <p:ext uri="{BB962C8B-B14F-4D97-AF65-F5344CB8AC3E}">
        <p14:creationId xmlns:p14="http://schemas.microsoft.com/office/powerpoint/2010/main" val="309352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Annual Reconciliation of 2022 NNDSS Data</a:t>
            </a:r>
          </a:p>
        </p:txBody>
      </p:sp>
      <p:sp>
        <p:nvSpPr>
          <p:cNvPr id="6" name="Text Placeholder 5"/>
          <p:cNvSpPr>
            <a:spLocks noGrp="1"/>
          </p:cNvSpPr>
          <p:nvPr>
            <p:ph type="body" idx="1"/>
          </p:nvPr>
        </p:nvSpPr>
        <p:spPr>
          <a:xfrm>
            <a:off x="457201" y="3888223"/>
            <a:ext cx="7772400" cy="1088625"/>
          </a:xfrm>
        </p:spPr>
        <p:txBody>
          <a:bodyPr/>
          <a:lstStyle/>
          <a:p>
            <a:r>
              <a:rPr lang="en-US" dirty="0"/>
              <a:t>Keaton Hughes, MPH</a:t>
            </a:r>
          </a:p>
          <a:p>
            <a:r>
              <a:rPr lang="en-US" dirty="0"/>
              <a:t>Epidemiologist</a:t>
            </a:r>
          </a:p>
          <a:p>
            <a:r>
              <a:rPr lang="en-US" dirty="0"/>
              <a:t>Office of Public Health Data, Surveillance, and Technology</a:t>
            </a:r>
          </a:p>
        </p:txBody>
      </p:sp>
    </p:spTree>
    <p:extLst>
      <p:ext uri="{BB962C8B-B14F-4D97-AF65-F5344CB8AC3E}">
        <p14:creationId xmlns:p14="http://schemas.microsoft.com/office/powerpoint/2010/main" val="481076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ChangeArrowheads="1"/>
          </p:cNvSpPr>
          <p:nvPr/>
        </p:nvSpPr>
        <p:spPr>
          <a:xfrm>
            <a:off x="349753" y="195028"/>
            <a:ext cx="5397774" cy="1057487"/>
          </a:xfrm>
          <a:prstGeom prst="rect">
            <a:avLst/>
          </a:prstGeom>
        </p:spPr>
        <p:txBody>
          <a:bodyPr lIns="68580" tIns="34290" rIns="68580" bIns="34290"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defTabSz="914378">
              <a:spcAft>
                <a:spcPts val="600"/>
              </a:spcAft>
            </a:pPr>
            <a:r>
              <a:rPr lang="en-US" altLang="en-US" sz="3300" dirty="0">
                <a:solidFill>
                  <a:srgbClr val="000000"/>
                </a:solidFill>
                <a:latin typeface="Avenir Next LT Pro Demi"/>
              </a:rPr>
              <a:t>Thank you!</a:t>
            </a:r>
            <a:endParaRPr lang="en-US" altLang="en-US" sz="2775" dirty="0">
              <a:solidFill>
                <a:srgbClr val="000000"/>
              </a:solidFill>
              <a:latin typeface="Avenir Next LT Pro Demi"/>
            </a:endParaRPr>
          </a:p>
          <a:p>
            <a:pPr algn="l" defTabSz="914378"/>
            <a:endParaRPr lang="en-US" altLang="en-US" sz="2400" dirty="0">
              <a:solidFill>
                <a:srgbClr val="000000"/>
              </a:solidFill>
              <a:latin typeface="Avenir Next LT Pro Demi" panose="020B0704020202020204" pitchFamily="34" charset="0"/>
            </a:endParaRPr>
          </a:p>
          <a:p>
            <a:pPr algn="l" defTabSz="914378"/>
            <a:endParaRPr lang="en-US" altLang="en-US" sz="4000" dirty="0">
              <a:solidFill>
                <a:srgbClr val="0F56DC"/>
              </a:solidFill>
              <a:latin typeface="Avenir Next LT Pro Demi" panose="020B0704020202020204" pitchFamily="34" charset="0"/>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554" y="1386057"/>
            <a:ext cx="606509" cy="60650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49306"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75">
              <a:defRPr/>
            </a:pPr>
            <a:r>
              <a:rPr lang="en-US" altLang="en-US" sz="1300" dirty="0">
                <a:solidFill>
                  <a:srgbClr val="28434E"/>
                </a:solidFill>
                <a:latin typeface="AvenirNext LT Pro Regular" panose="020B0504020202020204" pitchFamily="34" charset="77"/>
              </a:rPr>
              <a:t>Subscribe to </a:t>
            </a:r>
            <a:br>
              <a:rPr lang="en-US" altLang="en-US" sz="1300" dirty="0">
                <a:solidFill>
                  <a:srgbClr val="28434E"/>
                </a:solidFill>
                <a:latin typeface="AvenirNext LT Pro Regular" panose="020B0504020202020204" pitchFamily="34" charset="77"/>
              </a:rPr>
            </a:br>
            <a:r>
              <a:rPr lang="en-US" altLang="en-US" sz="1300" i="1" dirty="0">
                <a:solidFill>
                  <a:srgbClr val="28434E"/>
                </a:solidFill>
                <a:latin typeface="AvenirNext LT Pro Regular" panose="020B0504020202020204" pitchFamily="34" charset="77"/>
                <a:hlinkClick r:id="rId4"/>
              </a:rPr>
              <a:t>Case Surveillance News</a:t>
            </a:r>
            <a:endParaRPr lang="en-US" altLang="en-US" sz="1300" dirty="0">
              <a:solidFill>
                <a:srgbClr val="28434E"/>
              </a:solidFill>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16090" y="1386057"/>
            <a:ext cx="606509" cy="60650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2410856" y="2029117"/>
            <a:ext cx="210963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75">
              <a:defRPr/>
            </a:pPr>
            <a:r>
              <a:rPr lang="en-US" altLang="en-US" sz="1300" dirty="0">
                <a:solidFill>
                  <a:srgbClr val="28434E"/>
                </a:solidFill>
                <a:latin typeface="AvenirNext LT Pro Regular" panose="020B0504020202020204" pitchFamily="34" charset="77"/>
              </a:rPr>
              <a:t>Access NNDSS’ </a:t>
            </a:r>
            <a:r>
              <a:rPr lang="en-US" altLang="en-US" sz="1300" dirty="0">
                <a:solidFill>
                  <a:srgbClr val="28434E"/>
                </a:solidFill>
                <a:latin typeface="AvenirNext LT Pro Regular" panose="020B0504020202020204" pitchFamily="34" charset="77"/>
                <a:hlinkClick r:id="rId4"/>
              </a:rPr>
              <a:t>Technical Resource Center</a:t>
            </a:r>
            <a:endParaRPr lang="en-US" altLang="en-US" sz="1300" dirty="0">
              <a:solidFill>
                <a:srgbClr val="28434E"/>
              </a:solidFill>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44274" y="1386057"/>
            <a:ext cx="606509" cy="60650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4615839"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75">
              <a:defRPr/>
            </a:pPr>
            <a:r>
              <a:rPr lang="en-US" altLang="en-US" sz="1300" dirty="0">
                <a:solidFill>
                  <a:srgbClr val="28434E"/>
                </a:solidFill>
                <a:latin typeface="AvenirNext LT Pro Regular" panose="020B0504020202020204" pitchFamily="34" charset="77"/>
              </a:rPr>
              <a:t>Email </a:t>
            </a:r>
            <a:r>
              <a:rPr lang="en-US" altLang="en-US" sz="1300" dirty="0">
                <a:solidFill>
                  <a:srgbClr val="28434E"/>
                </a:solidFill>
                <a:latin typeface="AvenirNext LT Pro Regular" panose="020B0504020202020204" pitchFamily="34" charset="77"/>
                <a:hlinkClick r:id="rId9"/>
              </a:rPr>
              <a:t>edx@cdc.gov</a:t>
            </a:r>
            <a:r>
              <a:rPr lang="en-US" altLang="en-US" sz="1300" dirty="0">
                <a:solidFill>
                  <a:srgbClr val="28434E"/>
                </a:solidFill>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1079" y="1386057"/>
            <a:ext cx="606509" cy="60650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6820821" y="2029117"/>
            <a:ext cx="228664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75">
              <a:defRPr/>
            </a:pPr>
            <a:r>
              <a:rPr lang="en-US" altLang="en-US" sz="1300" dirty="0">
                <a:solidFill>
                  <a:srgbClr val="28434E"/>
                </a:solidFill>
                <a:latin typeface="AvenirNext LT Pro Regular" panose="020B0504020202020204" pitchFamily="34" charset="77"/>
              </a:rPr>
              <a:t>Learn about </a:t>
            </a:r>
            <a:r>
              <a:rPr lang="en-US" altLang="en-US" sz="1300" dirty="0">
                <a:solidFill>
                  <a:srgbClr val="28434E"/>
                </a:solidFill>
                <a:latin typeface="AvenirNext LT Pro Regular" panose="020B0504020202020204" pitchFamily="34" charset="77"/>
                <a:hlinkClick r:id="rId12"/>
              </a:rPr>
              <a:t>case surveillance modernization</a:t>
            </a:r>
            <a:endParaRPr lang="en-US" altLang="en-US" sz="1300" dirty="0">
              <a:solidFill>
                <a:srgbClr val="28434E"/>
              </a:solidFill>
              <a:latin typeface="AvenirNext LT Pro Regular" panose="020B0504020202020204" pitchFamily="34" charset="77"/>
            </a:endParaRPr>
          </a:p>
        </p:txBody>
      </p:sp>
      <p:sp>
        <p:nvSpPr>
          <p:cNvPr id="5" name="Title 4">
            <a:extLst>
              <a:ext uri="{FF2B5EF4-FFF2-40B4-BE49-F238E27FC236}">
                <a16:creationId xmlns:a16="http://schemas.microsoft.com/office/drawing/2014/main" id="{2CD54B42-0EA7-753B-1455-1809217F0792}"/>
              </a:ext>
            </a:extLst>
          </p:cNvPr>
          <p:cNvSpPr>
            <a:spLocks noGrp="1"/>
          </p:cNvSpPr>
          <p:nvPr>
            <p:ph type="title" idx="4294967295"/>
          </p:nvPr>
        </p:nvSpPr>
        <p:spPr>
          <a:xfrm>
            <a:off x="628650" y="274639"/>
            <a:ext cx="7886700" cy="993775"/>
          </a:xfrm>
          <a:prstGeom prst="rect">
            <a:avLst/>
          </a:prstGeom>
        </p:spPr>
        <p:txBody>
          <a:bodyPr lIns="68580" tIns="34290" rIns="68580" bIns="34290" anchor="t"/>
          <a:lstStyle/>
          <a:p>
            <a:r>
              <a:rPr lang="en-US" sz="788" dirty="0">
                <a:solidFill>
                  <a:schemeClr val="bg2"/>
                </a:solidFill>
              </a:rPr>
              <a:t>N</a:t>
            </a:r>
          </a:p>
        </p:txBody>
      </p:sp>
    </p:spTree>
    <p:extLst>
      <p:ext uri="{BB962C8B-B14F-4D97-AF65-F5344CB8AC3E}">
        <p14:creationId xmlns:p14="http://schemas.microsoft.com/office/powerpoint/2010/main" val="45679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What is NNDSS Reconciliation?</a:t>
            </a:r>
          </a:p>
        </p:txBody>
      </p:sp>
      <p:sp>
        <p:nvSpPr>
          <p:cNvPr id="3" name="Content Placeholder 2"/>
          <p:cNvSpPr>
            <a:spLocks noGrp="1"/>
          </p:cNvSpPr>
          <p:nvPr>
            <p:ph type="body" sz="quarter" idx="10"/>
          </p:nvPr>
        </p:nvSpPr>
        <p:spPr>
          <a:xfrm>
            <a:off x="457200" y="1158875"/>
            <a:ext cx="8296656" cy="3706695"/>
          </a:xfrm>
        </p:spPr>
        <p:txBody>
          <a:bodyPr/>
          <a:lstStyle/>
          <a:p>
            <a:r>
              <a:rPr lang="en-US" dirty="0"/>
              <a:t>A process used to finalize case counts for the previous year</a:t>
            </a:r>
          </a:p>
          <a:p>
            <a:pPr lvl="1"/>
            <a:r>
              <a:rPr lang="en-US" dirty="0"/>
              <a:t>Involves collaboration between reporting jurisdictions and CDC</a:t>
            </a:r>
          </a:p>
          <a:p>
            <a:pPr lvl="1"/>
            <a:r>
              <a:rPr lang="en-US" dirty="0"/>
              <a:t>Ensures agreement between the reporting jurisdiction and the final numbers in CDC NNDSS database</a:t>
            </a:r>
          </a:p>
          <a:p>
            <a:pPr lvl="1"/>
            <a:r>
              <a:rPr lang="en-US" dirty="0"/>
              <a:t>Ensures data published in the NNDSS Annual Tables are transparent and accurate</a:t>
            </a:r>
          </a:p>
          <a:p>
            <a:pPr marL="457200" lvl="1" indent="0">
              <a:buNone/>
            </a:pPr>
            <a:endParaRPr lang="en-US" dirty="0"/>
          </a:p>
          <a:p>
            <a:r>
              <a:rPr lang="en-US" dirty="0"/>
              <a:t>Reconciliation is important as it builds trust among jurisdiction partners, CDC programs, and the public</a:t>
            </a:r>
          </a:p>
          <a:p>
            <a:endParaRPr lang="en-US" dirty="0"/>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11</a:t>
            </a:fld>
            <a:endParaRPr lang="en-US" dirty="0"/>
          </a:p>
        </p:txBody>
      </p:sp>
    </p:spTree>
    <p:extLst>
      <p:ext uri="{BB962C8B-B14F-4D97-AF65-F5344CB8AC3E}">
        <p14:creationId xmlns:p14="http://schemas.microsoft.com/office/powerpoint/2010/main" val="335659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User Roles/Access &amp; Permission Guidance</a:t>
            </a:r>
          </a:p>
        </p:txBody>
      </p:sp>
    </p:spTree>
    <p:extLst>
      <p:ext uri="{BB962C8B-B14F-4D97-AF65-F5344CB8AC3E}">
        <p14:creationId xmlns:p14="http://schemas.microsoft.com/office/powerpoint/2010/main" val="246660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User Roles and Their Activities in Reconciliation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13</a:t>
            </a:fld>
            <a:endParaRPr lang="en-US" dirty="0"/>
          </a:p>
        </p:txBody>
      </p:sp>
      <p:sp>
        <p:nvSpPr>
          <p:cNvPr id="2" name="Content Placeholder 2">
            <a:extLst>
              <a:ext uri="{FF2B5EF4-FFF2-40B4-BE49-F238E27FC236}">
                <a16:creationId xmlns:a16="http://schemas.microsoft.com/office/drawing/2014/main" id="{A98ADA02-A2F8-9D4C-C23F-59B8E3D046E7}"/>
              </a:ext>
            </a:extLst>
          </p:cNvPr>
          <p:cNvSpPr>
            <a:spLocks noGrp="1"/>
          </p:cNvSpPr>
          <p:nvPr>
            <p:ph type="body" sz="quarter" idx="10"/>
          </p:nvPr>
        </p:nvSpPr>
        <p:spPr>
          <a:xfrm>
            <a:off x="457199" y="1158875"/>
            <a:ext cx="8484915" cy="3706695"/>
          </a:xfrm>
        </p:spPr>
        <p:txBody>
          <a:bodyPr/>
          <a:lstStyle/>
          <a:p>
            <a:r>
              <a:rPr lang="en-US" b="1" dirty="0">
                <a:latin typeface="Calibri"/>
                <a:ea typeface="Calibri"/>
                <a:cs typeface="Calibri"/>
              </a:rPr>
              <a:t>Jurisdiction User</a:t>
            </a:r>
          </a:p>
          <a:p>
            <a:pPr lvl="1"/>
            <a:r>
              <a:rPr lang="en-US" dirty="0">
                <a:latin typeface="Calibri"/>
                <a:ea typeface="Calibri"/>
                <a:cs typeface="Calibri"/>
              </a:rPr>
              <a:t>Lock and submit conditions reviewed and ready for STD Manager and State/Territorial Epidemiologist approval</a:t>
            </a:r>
          </a:p>
          <a:p>
            <a:r>
              <a:rPr lang="en-US" b="1" dirty="0">
                <a:latin typeface="Calibri"/>
                <a:ea typeface="Calibri"/>
                <a:cs typeface="Calibri"/>
              </a:rPr>
              <a:t>Jurisdiction Data Manager</a:t>
            </a:r>
          </a:p>
          <a:p>
            <a:pPr lvl="1"/>
            <a:r>
              <a:rPr lang="en-US" dirty="0">
                <a:latin typeface="Calibri"/>
                <a:ea typeface="Calibri"/>
                <a:cs typeface="Calibri"/>
              </a:rPr>
              <a:t>Update user access and permissions</a:t>
            </a:r>
          </a:p>
          <a:p>
            <a:r>
              <a:rPr lang="en-US" b="1" dirty="0">
                <a:latin typeface="Calibri"/>
                <a:ea typeface="Calibri"/>
                <a:cs typeface="Calibri"/>
              </a:rPr>
              <a:t>STD Manager</a:t>
            </a:r>
          </a:p>
          <a:p>
            <a:pPr lvl="1"/>
            <a:r>
              <a:rPr lang="en-US" dirty="0">
                <a:latin typeface="Calibri"/>
                <a:ea typeface="Calibri"/>
                <a:cs typeface="Calibri"/>
              </a:rPr>
              <a:t>Review and verify STD conditions</a:t>
            </a:r>
          </a:p>
          <a:p>
            <a:r>
              <a:rPr lang="en-US" b="1" dirty="0">
                <a:latin typeface="Calibri"/>
                <a:ea typeface="Calibri"/>
                <a:cs typeface="Calibri"/>
              </a:rPr>
              <a:t>State/Territorial Epidemiologist</a:t>
            </a:r>
          </a:p>
          <a:p>
            <a:pPr lvl="1"/>
            <a:r>
              <a:rPr lang="en-US" dirty="0">
                <a:latin typeface="Calibri"/>
                <a:ea typeface="Calibri"/>
                <a:cs typeface="Calibri"/>
              </a:rPr>
              <a:t>Sign off and approve final data</a:t>
            </a:r>
          </a:p>
          <a:p>
            <a:pPr lvl="1"/>
            <a:r>
              <a:rPr lang="en-US" dirty="0">
                <a:latin typeface="Calibri"/>
                <a:ea typeface="Calibri"/>
                <a:cs typeface="Calibri"/>
              </a:rPr>
              <a:t>Verify reporting exceptions and conditions sent using retired event codes</a:t>
            </a:r>
          </a:p>
        </p:txBody>
      </p:sp>
    </p:spTree>
    <p:extLst>
      <p:ext uri="{BB962C8B-B14F-4D97-AF65-F5344CB8AC3E}">
        <p14:creationId xmlns:p14="http://schemas.microsoft.com/office/powerpoint/2010/main" val="112710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New User Access for MVPS portal</a:t>
            </a:r>
            <a:endParaRPr lang="en-US" dirty="0"/>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14</a:t>
            </a:fld>
            <a:endParaRPr lang="en-US" dirty="0"/>
          </a:p>
        </p:txBody>
      </p:sp>
      <p:sp>
        <p:nvSpPr>
          <p:cNvPr id="2" name="Content Placeholder 2">
            <a:extLst>
              <a:ext uri="{FF2B5EF4-FFF2-40B4-BE49-F238E27FC236}">
                <a16:creationId xmlns:a16="http://schemas.microsoft.com/office/drawing/2014/main" id="{A98ADA02-A2F8-9D4C-C23F-59B8E3D046E7}"/>
              </a:ext>
            </a:extLst>
          </p:cNvPr>
          <p:cNvSpPr>
            <a:spLocks noGrp="1"/>
          </p:cNvSpPr>
          <p:nvPr>
            <p:ph type="body" sz="quarter" idx="10"/>
          </p:nvPr>
        </p:nvSpPr>
        <p:spPr>
          <a:xfrm>
            <a:off x="457199" y="1158875"/>
            <a:ext cx="8484915" cy="3706695"/>
          </a:xfrm>
        </p:spPr>
        <p:txBody>
          <a:bodyPr/>
          <a:lstStyle/>
          <a:p>
            <a:r>
              <a:rPr lang="en-US" dirty="0">
                <a:latin typeface="Calibri"/>
                <a:ea typeface="Calibri"/>
                <a:cs typeface="Calibri"/>
              </a:rPr>
              <a:t>Ensure necessary staff have MVPS portal access through (SAMS) by having the Jurisdiction Data Manager send an e-mail to </a:t>
            </a:r>
            <a:r>
              <a:rPr lang="en-US" dirty="0">
                <a:latin typeface="Calibri"/>
                <a:ea typeface="Calibri"/>
                <a:cs typeface="Calibri"/>
                <a:hlinkClick r:id="rId3"/>
              </a:rPr>
              <a:t>edx@cdc.gov</a:t>
            </a:r>
            <a:r>
              <a:rPr lang="en-US" dirty="0">
                <a:latin typeface="Calibri"/>
                <a:ea typeface="Calibri"/>
                <a:cs typeface="Calibri"/>
              </a:rPr>
              <a:t> with subject line “New MVPS User Access”</a:t>
            </a:r>
          </a:p>
        </p:txBody>
      </p:sp>
    </p:spTree>
    <p:extLst>
      <p:ext uri="{BB962C8B-B14F-4D97-AF65-F5344CB8AC3E}">
        <p14:creationId xmlns:p14="http://schemas.microsoft.com/office/powerpoint/2010/main" val="372605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Switch User Roles as Needed</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15</a:t>
            </a:fld>
            <a:endParaRPr lang="en-US" dirty="0"/>
          </a:p>
        </p:txBody>
      </p:sp>
      <p:sp>
        <p:nvSpPr>
          <p:cNvPr id="2" name="Content Placeholder 2">
            <a:extLst>
              <a:ext uri="{FF2B5EF4-FFF2-40B4-BE49-F238E27FC236}">
                <a16:creationId xmlns:a16="http://schemas.microsoft.com/office/drawing/2014/main" id="{A98ADA02-A2F8-9D4C-C23F-59B8E3D046E7}"/>
              </a:ext>
            </a:extLst>
          </p:cNvPr>
          <p:cNvSpPr>
            <a:spLocks noGrp="1"/>
          </p:cNvSpPr>
          <p:nvPr>
            <p:ph type="body" sz="quarter" idx="10"/>
          </p:nvPr>
        </p:nvSpPr>
        <p:spPr>
          <a:xfrm>
            <a:off x="533400" y="1189407"/>
            <a:ext cx="8296656" cy="2147552"/>
          </a:xfrm>
        </p:spPr>
        <p:txBody>
          <a:bodyPr/>
          <a:lstStyle/>
          <a:p>
            <a:r>
              <a:rPr lang="en-US" dirty="0"/>
              <a:t>If an individual has multiple roles they can easily switch between them to perform activities.</a:t>
            </a:r>
          </a:p>
        </p:txBody>
      </p:sp>
      <p:pic>
        <p:nvPicPr>
          <p:cNvPr id="2050" name="Picture 2" descr="Screenshot from MVPS portal showing how to switch between user roles. ">
            <a:extLst>
              <a:ext uri="{FF2B5EF4-FFF2-40B4-BE49-F238E27FC236}">
                <a16:creationId xmlns:a16="http://schemas.microsoft.com/office/drawing/2014/main" id="{EC9157EB-0F3F-F018-6F9F-866166A3C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465" y="2426146"/>
            <a:ext cx="7248525" cy="146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8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Enable Reconciliation Module Permissions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772188"/>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16</a:t>
            </a:fld>
            <a:endParaRPr lang="en-US" dirty="0"/>
          </a:p>
        </p:txBody>
      </p:sp>
      <p:pic>
        <p:nvPicPr>
          <p:cNvPr id="1026" name="Picture 2" descr="Screen shot of user management on MVPS task bar. ">
            <a:extLst>
              <a:ext uri="{FF2B5EF4-FFF2-40B4-BE49-F238E27FC236}">
                <a16:creationId xmlns:a16="http://schemas.microsoft.com/office/drawing/2014/main" id="{D89047E8-B68E-4B37-26BD-3573FDEF7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559" b="30708"/>
          <a:stretch/>
        </p:blipFill>
        <p:spPr bwMode="auto">
          <a:xfrm>
            <a:off x="457200" y="1648004"/>
            <a:ext cx="1809945" cy="2781300"/>
          </a:xfrm>
          <a:prstGeom prst="rect">
            <a:avLst/>
          </a:prstGeom>
          <a:noFill/>
          <a:ln w="22225">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BA7585-6676-01FA-B4FE-4FBFB407AF88}"/>
              </a:ext>
            </a:extLst>
          </p:cNvPr>
          <p:cNvSpPr txBox="1"/>
          <p:nvPr/>
        </p:nvSpPr>
        <p:spPr>
          <a:xfrm>
            <a:off x="752469" y="1093730"/>
            <a:ext cx="1809945"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Select “User Management”</a:t>
            </a:r>
          </a:p>
        </p:txBody>
      </p:sp>
      <p:pic>
        <p:nvPicPr>
          <p:cNvPr id="1028" name="Picture 4" descr="Screen shot of search user page.">
            <a:extLst>
              <a:ext uri="{FF2B5EF4-FFF2-40B4-BE49-F238E27FC236}">
                <a16:creationId xmlns:a16="http://schemas.microsoft.com/office/drawing/2014/main" id="{65A21ADD-A6BC-88EF-50B5-00C74802E0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2" r="69398"/>
          <a:stretch/>
        </p:blipFill>
        <p:spPr bwMode="auto">
          <a:xfrm>
            <a:off x="3339238" y="1686380"/>
            <a:ext cx="2178310" cy="1534343"/>
          </a:xfrm>
          <a:prstGeom prst="rect">
            <a:avLst/>
          </a:prstGeom>
          <a:noFill/>
          <a:ln w="22225">
            <a:solidFill>
              <a:schemeClr val="bg2">
                <a:lumMod val="50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D9170A-E530-6C72-F179-365F1520C828}"/>
              </a:ext>
            </a:extLst>
          </p:cNvPr>
          <p:cNvSpPr txBox="1"/>
          <p:nvPr/>
        </p:nvSpPr>
        <p:spPr>
          <a:xfrm>
            <a:off x="3667027" y="1063229"/>
            <a:ext cx="1809945"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Find and select desired individual</a:t>
            </a:r>
          </a:p>
        </p:txBody>
      </p:sp>
      <p:pic>
        <p:nvPicPr>
          <p:cNvPr id="1030" name="Picture 6" descr="Screen shot of selecting a user. ">
            <a:extLst>
              <a:ext uri="{FF2B5EF4-FFF2-40B4-BE49-F238E27FC236}">
                <a16:creationId xmlns:a16="http://schemas.microsoft.com/office/drawing/2014/main" id="{D5B2B407-AAAB-BEC1-3511-1CF403461C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590" r="86536"/>
          <a:stretch/>
        </p:blipFill>
        <p:spPr bwMode="auto">
          <a:xfrm>
            <a:off x="3877592" y="3439935"/>
            <a:ext cx="1101602" cy="1064602"/>
          </a:xfrm>
          <a:prstGeom prst="rect">
            <a:avLst/>
          </a:prstGeom>
          <a:noFill/>
          <a:ln w="22225">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descr="Screen shot of settings/notifications button. ">
            <a:extLst>
              <a:ext uri="{FF2B5EF4-FFF2-40B4-BE49-F238E27FC236}">
                <a16:creationId xmlns:a16="http://schemas.microsoft.com/office/drawing/2014/main" id="{3B95C20D-78F3-627E-3C41-1AAFE188F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091" y="1828744"/>
            <a:ext cx="2305050" cy="495300"/>
          </a:xfrm>
          <a:prstGeom prst="rect">
            <a:avLst/>
          </a:prstGeom>
          <a:noFill/>
          <a:ln w="22225">
            <a:solidFill>
              <a:srgbClr val="FF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351BA5-27A8-B336-D0C7-4031D0D7615F}"/>
              </a:ext>
            </a:extLst>
          </p:cNvPr>
          <p:cNvSpPr txBox="1"/>
          <p:nvPr/>
        </p:nvSpPr>
        <p:spPr>
          <a:xfrm>
            <a:off x="6479197" y="1093731"/>
            <a:ext cx="2128838"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Select “Settings” and toggle on reconciliation</a:t>
            </a:r>
          </a:p>
        </p:txBody>
      </p:sp>
      <p:cxnSp>
        <p:nvCxnSpPr>
          <p:cNvPr id="8" name="Straight Connector 7">
            <a:extLst>
              <a:ext uri="{FF2B5EF4-FFF2-40B4-BE49-F238E27FC236}">
                <a16:creationId xmlns:a16="http://schemas.microsoft.com/office/drawing/2014/main" id="{D3B56BD1-0A4D-D54A-8383-CFB703665CDB}"/>
              </a:ext>
              <a:ext uri="{C183D7F6-B498-43B3-948B-1728B52AA6E4}">
                <adec:decorative xmlns:adec="http://schemas.microsoft.com/office/drawing/2017/decorative" val="1"/>
              </a:ext>
            </a:extLst>
          </p:cNvPr>
          <p:cNvCxnSpPr/>
          <p:nvPr/>
        </p:nvCxnSpPr>
        <p:spPr>
          <a:xfrm>
            <a:off x="2831123" y="1561824"/>
            <a:ext cx="0" cy="2867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1027B-7F66-FC6C-AF54-C4CFC988B3AE}"/>
              </a:ext>
              <a:ext uri="{C183D7F6-B498-43B3-948B-1728B52AA6E4}">
                <adec:decorative xmlns:adec="http://schemas.microsoft.com/office/drawing/2017/decorative" val="1"/>
              </a:ext>
            </a:extLst>
          </p:cNvPr>
          <p:cNvCxnSpPr/>
          <p:nvPr/>
        </p:nvCxnSpPr>
        <p:spPr>
          <a:xfrm>
            <a:off x="6025662" y="1604914"/>
            <a:ext cx="0" cy="286748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1C98A1D-BB65-B49E-F644-6F8E12E9C91A}"/>
              </a:ext>
            </a:extLst>
          </p:cNvPr>
          <p:cNvSpPr txBox="1"/>
          <p:nvPr/>
        </p:nvSpPr>
        <p:spPr>
          <a:xfrm>
            <a:off x="297768" y="4622632"/>
            <a:ext cx="6181429" cy="307777"/>
          </a:xfrm>
          <a:prstGeom prst="rect">
            <a:avLst/>
          </a:prstGeom>
          <a:noFill/>
        </p:spPr>
        <p:txBody>
          <a:bodyPr wrap="square" rtlCol="0">
            <a:spAutoFit/>
          </a:bodyPr>
          <a:lstStyle/>
          <a:p>
            <a:r>
              <a:rPr lang="en-US" sz="1400" dirty="0">
                <a:solidFill>
                  <a:srgbClr val="00B050"/>
                </a:solidFill>
                <a:latin typeface="Calibri" panose="020F0502020204030204" pitchFamily="34" charset="0"/>
              </a:rPr>
              <a:t>Only Jurisdiction Data Managers can modify access and permissions.</a:t>
            </a:r>
          </a:p>
        </p:txBody>
      </p:sp>
      <p:pic>
        <p:nvPicPr>
          <p:cNvPr id="7" name="Picture 2" descr="Adjust reconciliation settings - user management. ">
            <a:extLst>
              <a:ext uri="{FF2B5EF4-FFF2-40B4-BE49-F238E27FC236}">
                <a16:creationId xmlns:a16="http://schemas.microsoft.com/office/drawing/2014/main" id="{79FE6673-778A-8FEC-A631-6047FB9F60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315" y="2636338"/>
            <a:ext cx="2514601" cy="1881188"/>
          </a:xfrm>
          <a:prstGeom prst="rect">
            <a:avLst/>
          </a:prstGeom>
          <a:noFill/>
          <a:ln w="12700">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2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2022 Reconciliation Topics</a:t>
            </a:r>
          </a:p>
        </p:txBody>
      </p:sp>
      <p:sp>
        <p:nvSpPr>
          <p:cNvPr id="3" name="Content Placeholder 2"/>
          <p:cNvSpPr>
            <a:spLocks noGrp="1"/>
          </p:cNvSpPr>
          <p:nvPr>
            <p:ph type="body" sz="quarter" idx="10"/>
          </p:nvPr>
        </p:nvSpPr>
        <p:spPr>
          <a:xfrm>
            <a:off x="457200" y="1158875"/>
            <a:ext cx="8296656" cy="3706695"/>
          </a:xfrm>
        </p:spPr>
        <p:txBody>
          <a:bodyPr/>
          <a:lstStyle/>
          <a:p>
            <a:pPr>
              <a:lnSpc>
                <a:spcPct val="150000"/>
              </a:lnSpc>
            </a:pPr>
            <a:r>
              <a:rPr lang="en-US" dirty="0">
                <a:latin typeface="Calibri"/>
                <a:cs typeface="Calibri"/>
              </a:rPr>
              <a:t>2022 reconciliation process overview</a:t>
            </a:r>
          </a:p>
          <a:p>
            <a:pPr>
              <a:lnSpc>
                <a:spcPct val="150000"/>
              </a:lnSpc>
            </a:pPr>
            <a:r>
              <a:rPr lang="en-US" dirty="0">
                <a:latin typeface="Calibri"/>
                <a:cs typeface="Calibri"/>
              </a:rPr>
              <a:t>Walking through the new reconciliation process in the MVPS portal</a:t>
            </a:r>
            <a:endParaRPr lang="en-US" dirty="0">
              <a:latin typeface="Calibri"/>
              <a:ea typeface="Calibri"/>
              <a:cs typeface="Calibri"/>
            </a:endParaRPr>
          </a:p>
          <a:p>
            <a:pPr>
              <a:lnSpc>
                <a:spcPct val="150000"/>
              </a:lnSpc>
            </a:pPr>
            <a:r>
              <a:rPr lang="en-US" dirty="0">
                <a:latin typeface="Calibri"/>
                <a:cs typeface="Calibri"/>
              </a:rPr>
              <a:t>Steps for finalizing sexually transmitted disease (STD) and congenital syphilis data</a:t>
            </a:r>
            <a:endParaRPr lang="en-US" dirty="0">
              <a:cs typeface="Calibri"/>
            </a:endParaRPr>
          </a:p>
          <a:p>
            <a:pPr>
              <a:lnSpc>
                <a:spcPct val="150000"/>
              </a:lnSpc>
            </a:pPr>
            <a:r>
              <a:rPr lang="en-US" dirty="0">
                <a:latin typeface="Calibri"/>
                <a:cs typeface="Calibri"/>
              </a:rPr>
              <a:t>Resources and methods for successful reconciliation</a:t>
            </a:r>
            <a:endParaRPr lang="en-US" dirty="0">
              <a:latin typeface="Calibri"/>
              <a:ea typeface="Calibri"/>
              <a:cs typeface="Calibri"/>
            </a:endParaRPr>
          </a:p>
          <a:p>
            <a:pPr>
              <a:lnSpc>
                <a:spcPct val="150000"/>
              </a:lnSpc>
            </a:pPr>
            <a:r>
              <a:rPr lang="en-US" dirty="0">
                <a:latin typeface="Calibri"/>
                <a:cs typeface="Calibri"/>
              </a:rPr>
              <a:t>2022 NNDSS aggregate COVID-19 data request</a:t>
            </a:r>
          </a:p>
          <a:p>
            <a:pPr>
              <a:lnSpc>
                <a:spcPct val="150000"/>
              </a:lnSpc>
            </a:pPr>
            <a:r>
              <a:rPr lang="en-US" dirty="0">
                <a:latin typeface="Calibri"/>
                <a:cs typeface="Calibri"/>
              </a:rPr>
              <a:t>Questions/discussion</a:t>
            </a:r>
            <a:endParaRPr lang="en-US" dirty="0">
              <a:latin typeface="Calibri"/>
              <a:ea typeface="Calibri"/>
              <a:cs typeface="Calibri"/>
            </a:endParaRPr>
          </a:p>
          <a:p>
            <a:pPr>
              <a:lnSpc>
                <a:spcPct val="150000"/>
              </a:lnSpc>
            </a:pPr>
            <a:endParaRPr lang="en-US" dirty="0"/>
          </a:p>
        </p:txBody>
      </p:sp>
    </p:spTree>
    <p:extLst>
      <p:ext uri="{BB962C8B-B14F-4D97-AF65-F5344CB8AC3E}">
        <p14:creationId xmlns:p14="http://schemas.microsoft.com/office/powerpoint/2010/main" val="72458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2022 Reconciliation Process Overview</a:t>
            </a:r>
          </a:p>
        </p:txBody>
      </p:sp>
    </p:spTree>
    <p:extLst>
      <p:ext uri="{BB962C8B-B14F-4D97-AF65-F5344CB8AC3E}">
        <p14:creationId xmlns:p14="http://schemas.microsoft.com/office/powerpoint/2010/main" val="87543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New Reconciliation Process in MVPS portal!</a:t>
            </a:r>
          </a:p>
        </p:txBody>
      </p:sp>
      <p:sp>
        <p:nvSpPr>
          <p:cNvPr id="3" name="Content Placeholder 2"/>
          <p:cNvSpPr>
            <a:spLocks noGrp="1"/>
          </p:cNvSpPr>
          <p:nvPr>
            <p:ph type="body" sz="quarter" idx="10"/>
          </p:nvPr>
        </p:nvSpPr>
        <p:spPr>
          <a:xfrm>
            <a:off x="457200" y="1158875"/>
            <a:ext cx="8296656" cy="3706695"/>
          </a:xfrm>
        </p:spPr>
        <p:txBody>
          <a:bodyPr/>
          <a:lstStyle/>
          <a:p>
            <a:pPr marL="57150" indent="0">
              <a:buNone/>
            </a:pPr>
            <a:r>
              <a:rPr lang="en-US" b="1" dirty="0">
                <a:latin typeface="Calibri"/>
                <a:cs typeface="Calibri"/>
              </a:rPr>
              <a:t>The intention remains the same but tasks will now be completed in MVPS</a:t>
            </a:r>
            <a:endParaRPr lang="en-US" dirty="0"/>
          </a:p>
          <a:p>
            <a:pPr marL="857250" lvl="2" indent="0">
              <a:buNone/>
            </a:pPr>
            <a:r>
              <a:rPr lang="en-US" dirty="0"/>
              <a:t>Review reporting exceptions</a:t>
            </a:r>
          </a:p>
          <a:p>
            <a:pPr marL="857250" lvl="2" indent="0">
              <a:buNone/>
            </a:pPr>
            <a:r>
              <a:rPr lang="en-US" dirty="0"/>
              <a:t>Review cases being sent using retired event codes</a:t>
            </a:r>
          </a:p>
          <a:p>
            <a:pPr marL="857250" lvl="2" indent="0">
              <a:buNone/>
            </a:pPr>
            <a:r>
              <a:rPr lang="en-US" dirty="0"/>
              <a:t>Verify and update low incidence cases</a:t>
            </a:r>
          </a:p>
          <a:p>
            <a:pPr marL="857250" lvl="2" indent="0">
              <a:buNone/>
            </a:pPr>
            <a:r>
              <a:rPr lang="en-US" dirty="0"/>
              <a:t>View/download stratification reports and line list</a:t>
            </a:r>
          </a:p>
          <a:p>
            <a:pPr marL="857250" lvl="2" indent="0">
              <a:buNone/>
            </a:pPr>
            <a:r>
              <a:rPr lang="en-US" dirty="0"/>
              <a:t>Lock records when they appear correct</a:t>
            </a:r>
          </a:p>
          <a:p>
            <a:pPr marL="857250" lvl="2" indent="0">
              <a:buNone/>
            </a:pPr>
            <a:r>
              <a:rPr lang="en-US" dirty="0"/>
              <a:t>Unlock and re-lock records if case notification updates are needed</a:t>
            </a:r>
          </a:p>
          <a:p>
            <a:pPr marL="857250" lvl="2" indent="0">
              <a:buNone/>
            </a:pPr>
            <a:r>
              <a:rPr lang="en-US" dirty="0"/>
              <a:t>STD Manager and State/Territorial Epidemiologists can verify and approve data (sign-off in MVPS)</a:t>
            </a:r>
          </a:p>
          <a:p>
            <a:pPr lvl="1"/>
            <a:endParaRPr lang="en-US" dirty="0"/>
          </a:p>
          <a:p>
            <a:pPr lvl="1"/>
            <a:endParaRPr lang="en-US" dirty="0"/>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dirty="0">
                <a:solidFill>
                  <a:srgbClr val="17468F"/>
                </a:solidFill>
                <a:latin typeface="Myriad Web Pro"/>
              </a:rPr>
              <a:pPr defTabSz="685800" eaLnBrk="1" fontAlgn="auto" hangingPunct="1">
                <a:spcBef>
                  <a:spcPts val="0"/>
                </a:spcBef>
                <a:spcAft>
                  <a:spcPts val="0"/>
                </a:spcAft>
                <a:defRPr/>
              </a:pPr>
              <a:t>19</a:t>
            </a:fld>
            <a:endParaRPr lang="en-US" dirty="0"/>
          </a:p>
        </p:txBody>
      </p:sp>
      <p:pic>
        <p:nvPicPr>
          <p:cNvPr id="13" name="Graphic 12" descr="Checkmark with solid fill">
            <a:extLst>
              <a:ext uri="{FF2B5EF4-FFF2-40B4-BE49-F238E27FC236}">
                <a16:creationId xmlns:a16="http://schemas.microsoft.com/office/drawing/2014/main" id="{7BE0832F-5CD8-9643-FAB1-500643610F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133" y="1590212"/>
            <a:ext cx="276999" cy="276999"/>
          </a:xfrm>
          <a:prstGeom prst="rect">
            <a:avLst/>
          </a:prstGeom>
        </p:spPr>
      </p:pic>
      <p:pic>
        <p:nvPicPr>
          <p:cNvPr id="17" name="Graphic 16" descr="Checkmark with solid fill">
            <a:extLst>
              <a:ext uri="{FF2B5EF4-FFF2-40B4-BE49-F238E27FC236}">
                <a16:creationId xmlns:a16="http://schemas.microsoft.com/office/drawing/2014/main" id="{8D641280-6D91-9451-16FA-9597E3274B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852" y="1962857"/>
            <a:ext cx="276999" cy="276999"/>
          </a:xfrm>
          <a:prstGeom prst="rect">
            <a:avLst/>
          </a:prstGeom>
        </p:spPr>
      </p:pic>
      <p:pic>
        <p:nvPicPr>
          <p:cNvPr id="19" name="Graphic 18" descr="Checkmark with solid fill">
            <a:extLst>
              <a:ext uri="{FF2B5EF4-FFF2-40B4-BE49-F238E27FC236}">
                <a16:creationId xmlns:a16="http://schemas.microsoft.com/office/drawing/2014/main" id="{4886E3E3-4F74-9518-7102-1F72E594B5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571" y="2327305"/>
            <a:ext cx="276999" cy="276999"/>
          </a:xfrm>
          <a:prstGeom prst="rect">
            <a:avLst/>
          </a:prstGeom>
        </p:spPr>
      </p:pic>
      <p:pic>
        <p:nvPicPr>
          <p:cNvPr id="21" name="Graphic 20" descr="Checkmark with solid fill">
            <a:extLst>
              <a:ext uri="{FF2B5EF4-FFF2-40B4-BE49-F238E27FC236}">
                <a16:creationId xmlns:a16="http://schemas.microsoft.com/office/drawing/2014/main" id="{03E102B2-23C3-5192-D4B1-F6ED56F3CB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290" y="2691753"/>
            <a:ext cx="276999" cy="276999"/>
          </a:xfrm>
          <a:prstGeom prst="rect">
            <a:avLst/>
          </a:prstGeom>
        </p:spPr>
      </p:pic>
      <p:pic>
        <p:nvPicPr>
          <p:cNvPr id="23" name="Graphic 22" descr="Checkmark with solid fill">
            <a:extLst>
              <a:ext uri="{FF2B5EF4-FFF2-40B4-BE49-F238E27FC236}">
                <a16:creationId xmlns:a16="http://schemas.microsoft.com/office/drawing/2014/main" id="{75846F41-C4A7-767C-F1E1-D36AA970D3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852" y="3035641"/>
            <a:ext cx="276999" cy="276999"/>
          </a:xfrm>
          <a:prstGeom prst="rect">
            <a:avLst/>
          </a:prstGeom>
        </p:spPr>
      </p:pic>
      <p:pic>
        <p:nvPicPr>
          <p:cNvPr id="24" name="Graphic 23" descr="Checkmark with solid fill">
            <a:extLst>
              <a:ext uri="{FF2B5EF4-FFF2-40B4-BE49-F238E27FC236}">
                <a16:creationId xmlns:a16="http://schemas.microsoft.com/office/drawing/2014/main" id="{A6E72912-E244-30C3-8A4F-73F608E140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8290" y="3772734"/>
            <a:ext cx="276999" cy="276999"/>
          </a:xfrm>
          <a:prstGeom prst="rect">
            <a:avLst/>
          </a:prstGeom>
        </p:spPr>
      </p:pic>
      <p:pic>
        <p:nvPicPr>
          <p:cNvPr id="26" name="Graphic 25" descr="Checkmark with solid fill">
            <a:extLst>
              <a:ext uri="{FF2B5EF4-FFF2-40B4-BE49-F238E27FC236}">
                <a16:creationId xmlns:a16="http://schemas.microsoft.com/office/drawing/2014/main" id="{5275C971-6265-813E-7ACB-0572BA92BB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009" y="3428846"/>
            <a:ext cx="276999" cy="276999"/>
          </a:xfrm>
          <a:prstGeom prst="rect">
            <a:avLst/>
          </a:prstGeom>
        </p:spPr>
      </p:pic>
    </p:spTree>
    <p:extLst>
      <p:ext uri="{BB962C8B-B14F-4D97-AF65-F5344CB8AC3E}">
        <p14:creationId xmlns:p14="http://schemas.microsoft.com/office/powerpoint/2010/main" val="386166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457201" y="1158875"/>
            <a:ext cx="7353591" cy="3341688"/>
          </a:xfrm>
        </p:spPr>
        <p:txBody>
          <a:bodyPr/>
          <a:lstStyle/>
          <a:p>
            <a:r>
              <a:rPr lang="en-US" sz="1913" dirty="0">
                <a:latin typeface="Calibri"/>
                <a:cs typeface="Calibri"/>
              </a:rPr>
              <a:t>NNDSS Updates and Announcements</a:t>
            </a:r>
          </a:p>
          <a:p>
            <a:r>
              <a:rPr lang="en-US" sz="1913" dirty="0">
                <a:latin typeface="Calibri"/>
                <a:cs typeface="Calibri"/>
              </a:rPr>
              <a:t>CDC Case Surveillance Modernization Updates</a:t>
            </a:r>
          </a:p>
          <a:p>
            <a:r>
              <a:rPr lang="en-US" sz="1913" dirty="0">
                <a:latin typeface="Calibri"/>
                <a:cs typeface="Calibri"/>
              </a:rPr>
              <a:t>Annual Reconciliation of 2022 NNDSS Data </a:t>
            </a:r>
          </a:p>
          <a:p>
            <a:r>
              <a:rPr lang="en-US" sz="1913" dirty="0">
                <a:latin typeface="Calibri"/>
                <a:cs typeface="Calibri"/>
              </a:rPr>
              <a:t>Finalization of 2022 NNDSS COVID-19 Annual Data</a:t>
            </a:r>
          </a:p>
          <a:p>
            <a:r>
              <a:rPr lang="en-US" sz="1913" dirty="0">
                <a:latin typeface="Calibri"/>
                <a:cs typeface="Calibri"/>
              </a:rPr>
              <a:t>Questions and Answers</a:t>
            </a:r>
            <a:endParaRPr lang="en-US" sz="1913" dirty="0">
              <a:cs typeface="Calibri"/>
            </a:endParaRPr>
          </a:p>
          <a:p>
            <a:pPr marL="457189" lvl="1" indent="0">
              <a:buNone/>
            </a:pPr>
            <a:endParaRPr lang="en-US" dirty="0">
              <a:cs typeface="Calibri" panose="020F0502020204030204" pitchFamily="34" charset="0"/>
            </a:endParaRPr>
          </a:p>
          <a:p>
            <a:pPr marL="457189" lvl="1" indent="0">
              <a:buNone/>
            </a:pPr>
            <a:endParaRPr lang="en-US" dirty="0">
              <a:cs typeface="Calibri" panose="020F0502020204030204" pitchFamily="34" charset="0"/>
            </a:endParaRPr>
          </a:p>
        </p:txBody>
      </p:sp>
    </p:spTree>
    <p:extLst>
      <p:ext uri="{BB962C8B-B14F-4D97-AF65-F5344CB8AC3E}">
        <p14:creationId xmlns:p14="http://schemas.microsoft.com/office/powerpoint/2010/main" val="157776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71284" y="-272761"/>
            <a:ext cx="8229600" cy="857250"/>
          </a:xfrm>
        </p:spPr>
        <p:txBody>
          <a:bodyPr/>
          <a:lstStyle/>
          <a:p>
            <a:r>
              <a:rPr lang="en-US" dirty="0"/>
              <a:t>New Reconciliation Process and Flow</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20</a:t>
            </a:fld>
            <a:endParaRPr lang="en-US" dirty="0"/>
          </a:p>
        </p:txBody>
      </p:sp>
      <p:pic>
        <p:nvPicPr>
          <p:cNvPr id="5" name="Picture 6" descr="Screenshot of reconciliation process flow from the reconciliation page in MVPS.">
            <a:extLst>
              <a:ext uri="{FF2B5EF4-FFF2-40B4-BE49-F238E27FC236}">
                <a16:creationId xmlns:a16="http://schemas.microsoft.com/office/drawing/2014/main" id="{C77329DF-084E-EF8B-C19B-A35DCA7CD839}"/>
              </a:ext>
            </a:extLst>
          </p:cNvPr>
          <p:cNvPicPr>
            <a:picLocks noChangeAspect="1"/>
          </p:cNvPicPr>
          <p:nvPr/>
        </p:nvPicPr>
        <p:blipFill>
          <a:blip r:embed="rId3"/>
          <a:stretch>
            <a:fillRect/>
          </a:stretch>
        </p:blipFill>
        <p:spPr>
          <a:xfrm>
            <a:off x="561975" y="904596"/>
            <a:ext cx="7686675" cy="3524808"/>
          </a:xfrm>
          <a:prstGeom prst="rect">
            <a:avLst/>
          </a:prstGeom>
        </p:spPr>
      </p:pic>
    </p:spTree>
    <p:extLst>
      <p:ext uri="{BB962C8B-B14F-4D97-AF65-F5344CB8AC3E}">
        <p14:creationId xmlns:p14="http://schemas.microsoft.com/office/powerpoint/2010/main" val="354952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Comparing Major Differences - Last Year with Now</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21</a:t>
            </a:fld>
            <a:endParaRPr lang="en-US" dirty="0"/>
          </a:p>
        </p:txBody>
      </p:sp>
      <p:graphicFrame>
        <p:nvGraphicFramePr>
          <p:cNvPr id="2" name="Table 4">
            <a:extLst>
              <a:ext uri="{FF2B5EF4-FFF2-40B4-BE49-F238E27FC236}">
                <a16:creationId xmlns:a16="http://schemas.microsoft.com/office/drawing/2014/main" id="{77C62168-2439-1837-F4FA-32452807A730}"/>
              </a:ext>
            </a:extLst>
          </p:cNvPr>
          <p:cNvGraphicFramePr>
            <a:graphicFrameLocks noGrp="1"/>
          </p:cNvGraphicFramePr>
          <p:nvPr>
            <p:extLst>
              <p:ext uri="{D42A27DB-BD31-4B8C-83A1-F6EECF244321}">
                <p14:modId xmlns:p14="http://schemas.microsoft.com/office/powerpoint/2010/main" val="3230248140"/>
              </p:ext>
            </p:extLst>
          </p:nvPr>
        </p:nvGraphicFramePr>
        <p:xfrm>
          <a:off x="457200" y="1175606"/>
          <a:ext cx="8108397" cy="3637675"/>
        </p:xfrm>
        <a:graphic>
          <a:graphicData uri="http://schemas.openxmlformats.org/drawingml/2006/table">
            <a:tbl>
              <a:tblPr firstRow="1" bandRow="1">
                <a:tableStyleId>{69012ECD-51FC-41F1-AA8D-1B2483CD663E}</a:tableStyleId>
              </a:tblPr>
              <a:tblGrid>
                <a:gridCol w="2294792">
                  <a:extLst>
                    <a:ext uri="{9D8B030D-6E8A-4147-A177-3AD203B41FA5}">
                      <a16:colId xmlns:a16="http://schemas.microsoft.com/office/drawing/2014/main" val="3605877099"/>
                    </a:ext>
                  </a:extLst>
                </a:gridCol>
                <a:gridCol w="2936631">
                  <a:extLst>
                    <a:ext uri="{9D8B030D-6E8A-4147-A177-3AD203B41FA5}">
                      <a16:colId xmlns:a16="http://schemas.microsoft.com/office/drawing/2014/main" val="2608589036"/>
                    </a:ext>
                  </a:extLst>
                </a:gridCol>
                <a:gridCol w="2876974">
                  <a:extLst>
                    <a:ext uri="{9D8B030D-6E8A-4147-A177-3AD203B41FA5}">
                      <a16:colId xmlns:a16="http://schemas.microsoft.com/office/drawing/2014/main" val="3161985142"/>
                    </a:ext>
                  </a:extLst>
                </a:gridCol>
              </a:tblGrid>
              <a:tr h="305273">
                <a:tc>
                  <a:txBody>
                    <a:bodyPr/>
                    <a:lstStyle/>
                    <a:p>
                      <a:pPr algn="ctr"/>
                      <a:r>
                        <a:rPr lang="en-US" sz="1400" dirty="0">
                          <a:solidFill>
                            <a:schemeClr val="bg2"/>
                          </a:solidFill>
                        </a:rPr>
                        <a:t>Activity</a:t>
                      </a:r>
                    </a:p>
                  </a:txBody>
                  <a:tcPr>
                    <a:solidFill>
                      <a:srgbClr val="0039A6"/>
                    </a:solidFill>
                  </a:tcPr>
                </a:tc>
                <a:tc>
                  <a:txBody>
                    <a:bodyPr/>
                    <a:lstStyle/>
                    <a:p>
                      <a:pPr algn="ctr"/>
                      <a:r>
                        <a:rPr lang="en-US" sz="1400" dirty="0">
                          <a:solidFill>
                            <a:schemeClr val="bg2"/>
                          </a:solidFill>
                        </a:rPr>
                        <a:t>Last Year</a:t>
                      </a:r>
                    </a:p>
                  </a:txBody>
                  <a:tcPr>
                    <a:solidFill>
                      <a:srgbClr val="0039A6"/>
                    </a:solidFill>
                  </a:tcPr>
                </a:tc>
                <a:tc>
                  <a:txBody>
                    <a:bodyPr/>
                    <a:lstStyle/>
                    <a:p>
                      <a:pPr algn="ctr"/>
                      <a:r>
                        <a:rPr lang="en-US" sz="1400" dirty="0">
                          <a:solidFill>
                            <a:schemeClr val="bg2"/>
                          </a:solidFill>
                        </a:rPr>
                        <a:t>Going Forward</a:t>
                      </a:r>
                    </a:p>
                  </a:txBody>
                  <a:tcPr>
                    <a:solidFill>
                      <a:srgbClr val="0039A6"/>
                    </a:solidFill>
                  </a:tcPr>
                </a:tc>
                <a:extLst>
                  <a:ext uri="{0D108BD9-81ED-4DB2-BD59-A6C34878D82A}">
                    <a16:rowId xmlns:a16="http://schemas.microsoft.com/office/drawing/2014/main" val="1455311672"/>
                  </a:ext>
                </a:extLst>
              </a:tr>
              <a:tr h="828001">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Reconciliation Tables</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NNDSS Surveillance Officers would prepare and share through e-mail as needed.</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Jurisdictions can autonomously prepare/calculate stratification tables in the MVPS portal.</a:t>
                      </a:r>
                    </a:p>
                  </a:txBody>
                  <a:tcPr/>
                </a:tc>
                <a:extLst>
                  <a:ext uri="{0D108BD9-81ED-4DB2-BD59-A6C34878D82A}">
                    <a16:rowId xmlns:a16="http://schemas.microsoft.com/office/drawing/2014/main" val="2510485631"/>
                  </a:ext>
                </a:extLst>
              </a:tr>
              <a:tr h="828001">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Locking/Unlocking Data</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NNDSS Surveillance Officers would lock and unlock data grouped by STD- and non-STD conditions.</a:t>
                      </a:r>
                    </a:p>
                  </a:txBody>
                  <a:tcPr/>
                </a:tc>
                <a:tc>
                  <a:txBody>
                    <a:bodyPr/>
                    <a:lstStyle/>
                    <a:p>
                      <a:r>
                        <a:rPr lang="en-US" sz="1400" dirty="0">
                          <a:solidFill>
                            <a:schemeClr val="accent4">
                              <a:lumMod val="75000"/>
                            </a:schemeClr>
                          </a:solidFill>
                          <a:latin typeface="Calibri"/>
                          <a:cs typeface="Calibri"/>
                        </a:rPr>
                        <a:t>Jurisdictions can autonomously lock/unlock data by individual conditions in the MVPS portal.</a:t>
                      </a:r>
                    </a:p>
                  </a:txBody>
                  <a:tcPr/>
                </a:tc>
                <a:extLst>
                  <a:ext uri="{0D108BD9-81ED-4DB2-BD59-A6C34878D82A}">
                    <a16:rowId xmlns:a16="http://schemas.microsoft.com/office/drawing/2014/main" val="1911126244"/>
                  </a:ext>
                </a:extLst>
              </a:tr>
              <a:tr h="828001">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Reporting Exceptions</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Jurisdictions verified with NNDSS Surveillance Officers and they were included in the final tables signed by state epidemiologists</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Jurisdictions can verify in the MVPS portal and if changes are needed they will inform their NNDSS Surveillance Officer.</a:t>
                      </a:r>
                    </a:p>
                  </a:txBody>
                  <a:tcPr/>
                </a:tc>
                <a:extLst>
                  <a:ext uri="{0D108BD9-81ED-4DB2-BD59-A6C34878D82A}">
                    <a16:rowId xmlns:a16="http://schemas.microsoft.com/office/drawing/2014/main" val="3912279165"/>
                  </a:ext>
                </a:extLst>
              </a:tr>
              <a:tr h="677455">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State/Territorial Epi Final Table Sign Off</a:t>
                      </a:r>
                    </a:p>
                  </a:txBody>
                  <a:tcPr/>
                </a:tc>
                <a:tc>
                  <a:txBody>
                    <a:bodyPr/>
                    <a:lstStyle/>
                    <a:p>
                      <a:r>
                        <a:rPr lang="en-US" sz="1400" dirty="0">
                          <a:solidFill>
                            <a:schemeClr val="accent4">
                              <a:lumMod val="75000"/>
                            </a:schemeClr>
                          </a:solidFill>
                          <a:latin typeface="Calibri" panose="020F0502020204030204" pitchFamily="34" charset="0"/>
                          <a:cs typeface="Calibri" panose="020F0502020204030204" pitchFamily="34" charset="0"/>
                        </a:rPr>
                        <a:t>Back and forth communication confirming data and e-mailing copies of the final tables.</a:t>
                      </a:r>
                    </a:p>
                  </a:txBody>
                  <a:tcPr/>
                </a:tc>
                <a:tc>
                  <a:txBody>
                    <a:bodyPr/>
                    <a:lstStyle/>
                    <a:p>
                      <a:r>
                        <a:rPr lang="en-US" sz="1400" dirty="0">
                          <a:solidFill>
                            <a:schemeClr val="accent4">
                              <a:lumMod val="75000"/>
                            </a:schemeClr>
                          </a:solidFill>
                          <a:latin typeface="Calibri"/>
                          <a:cs typeface="Calibri"/>
                        </a:rPr>
                        <a:t>The state/territorial epidemiologist may sign off on the final tables in the MVPS portal.</a:t>
                      </a:r>
                    </a:p>
                  </a:txBody>
                  <a:tcPr/>
                </a:tc>
                <a:extLst>
                  <a:ext uri="{0D108BD9-81ED-4DB2-BD59-A6C34878D82A}">
                    <a16:rowId xmlns:a16="http://schemas.microsoft.com/office/drawing/2014/main" val="3990772278"/>
                  </a:ext>
                </a:extLst>
              </a:tr>
            </a:tbl>
          </a:graphicData>
        </a:graphic>
      </p:graphicFrame>
    </p:spTree>
    <p:extLst>
      <p:ext uri="{BB962C8B-B14F-4D97-AF65-F5344CB8AC3E}">
        <p14:creationId xmlns:p14="http://schemas.microsoft.com/office/powerpoint/2010/main" val="301578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2750" dirty="0"/>
              <a:t>2022 Reconciliation Calendar: Journey to Success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22</a:t>
            </a:fld>
            <a:endParaRPr lang="en-US" dirty="0"/>
          </a:p>
        </p:txBody>
      </p:sp>
      <p:graphicFrame>
        <p:nvGraphicFramePr>
          <p:cNvPr id="3" name="Table 4">
            <a:extLst>
              <a:ext uri="{FF2B5EF4-FFF2-40B4-BE49-F238E27FC236}">
                <a16:creationId xmlns:a16="http://schemas.microsoft.com/office/drawing/2014/main" id="{686C0E5A-B016-7F15-1A7D-F86C1CD1EB80}"/>
              </a:ext>
            </a:extLst>
          </p:cNvPr>
          <p:cNvGraphicFramePr>
            <a:graphicFrameLocks noGrp="1"/>
          </p:cNvGraphicFramePr>
          <p:nvPr>
            <p:extLst>
              <p:ext uri="{D42A27DB-BD31-4B8C-83A1-F6EECF244321}">
                <p14:modId xmlns:p14="http://schemas.microsoft.com/office/powerpoint/2010/main" val="1754585502"/>
              </p:ext>
            </p:extLst>
          </p:nvPr>
        </p:nvGraphicFramePr>
        <p:xfrm>
          <a:off x="403412" y="1063229"/>
          <a:ext cx="8229600" cy="5074920"/>
        </p:xfrm>
        <a:graphic>
          <a:graphicData uri="http://schemas.openxmlformats.org/drawingml/2006/table">
            <a:tbl>
              <a:tblPr firstRow="1" bandRow="1">
                <a:tableStyleId>{5C22544A-7EE6-4342-B048-85BDC9FD1C3A}</a:tableStyleId>
              </a:tblPr>
              <a:tblGrid>
                <a:gridCol w="1034321">
                  <a:extLst>
                    <a:ext uri="{9D8B030D-6E8A-4147-A177-3AD203B41FA5}">
                      <a16:colId xmlns:a16="http://schemas.microsoft.com/office/drawing/2014/main" val="1070453299"/>
                    </a:ext>
                  </a:extLst>
                </a:gridCol>
                <a:gridCol w="2975548">
                  <a:extLst>
                    <a:ext uri="{9D8B030D-6E8A-4147-A177-3AD203B41FA5}">
                      <a16:colId xmlns:a16="http://schemas.microsoft.com/office/drawing/2014/main" val="3231520483"/>
                    </a:ext>
                  </a:extLst>
                </a:gridCol>
                <a:gridCol w="1476531">
                  <a:extLst>
                    <a:ext uri="{9D8B030D-6E8A-4147-A177-3AD203B41FA5}">
                      <a16:colId xmlns:a16="http://schemas.microsoft.com/office/drawing/2014/main" val="745089465"/>
                    </a:ext>
                  </a:extLst>
                </a:gridCol>
                <a:gridCol w="2743200">
                  <a:extLst>
                    <a:ext uri="{9D8B030D-6E8A-4147-A177-3AD203B41FA5}">
                      <a16:colId xmlns:a16="http://schemas.microsoft.com/office/drawing/2014/main" val="1093244663"/>
                    </a:ext>
                  </a:extLst>
                </a:gridCol>
              </a:tblGrid>
              <a:tr h="309526">
                <a:tc>
                  <a:txBody>
                    <a:bodyPr/>
                    <a:lstStyle/>
                    <a:p>
                      <a:r>
                        <a:rPr lang="en-US" sz="1700" b="0" dirty="0">
                          <a:solidFill>
                            <a:schemeClr val="accent4">
                              <a:lumMod val="75000"/>
                            </a:schemeClr>
                          </a:solidFill>
                          <a:latin typeface="Calibri" panose="020F0502020204030204" pitchFamily="34" charset="0"/>
                          <a:cs typeface="Calibri" panose="020F0502020204030204" pitchFamily="34" charset="0"/>
                        </a:rPr>
                        <a:t>5/16/23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gridSpan="3">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eSHARE Webinar: Reconciliation Process for NNDSS Annual Tables, 2022</a:t>
                      </a:r>
                    </a:p>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State/Territorial Epi reconciliation letter with production calendar sent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sz="1700"/>
                    </a:p>
                  </a:txBody>
                  <a:tcPr>
                    <a:noFill/>
                  </a:tcPr>
                </a:tc>
                <a:extLst>
                  <a:ext uri="{0D108BD9-81ED-4DB2-BD59-A6C34878D82A}">
                    <a16:rowId xmlns:a16="http://schemas.microsoft.com/office/drawing/2014/main" val="783004170"/>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38100" cmpd="sng">
                      <a:noFill/>
                    </a:lnR>
                    <a:lnT w="38100" cmpd="sng">
                      <a:noFill/>
                    </a:lnT>
                    <a:lnB w="12700" cmpd="sng">
                      <a:noFill/>
                    </a:lnB>
                    <a:lnTlToBr w="12700" cmpd="sng">
                      <a:noFill/>
                      <a:prstDash val="solid"/>
                    </a:lnTlToBr>
                    <a:lnBlToTr w="12700" cmpd="sng">
                      <a:noFill/>
                      <a:prstDash val="solid"/>
                    </a:lnBlToTr>
                    <a:noFill/>
                  </a:tcPr>
                </a:tc>
                <a:tc gridSpan="3" vMerge="1">
                  <a:txBody>
                    <a:bodyPr/>
                    <a:lstStyle/>
                    <a:p>
                      <a:r>
                        <a:rPr lang="en-US" sz="1700"/>
                        <a:t>State/Territorial Epi reconciliation letter with production calendar sent</a:t>
                      </a:r>
                    </a:p>
                    <a:p>
                      <a:endParaRPr lang="en-US" sz="1700"/>
                    </a:p>
                  </a:txBody>
                  <a:tcPr>
                    <a:noFill/>
                  </a:tcPr>
                </a:tc>
                <a:tc hMerge="1" vMerge="1">
                  <a:txBody>
                    <a:bodyPr/>
                    <a:lstStyle/>
                    <a:p>
                      <a:endParaRPr lang="en-US"/>
                    </a:p>
                  </a:txBody>
                  <a:tcPr/>
                </a:tc>
                <a:tc hMerge="1" vMerge="1">
                  <a:txBody>
                    <a:bodyPr/>
                    <a:lstStyle/>
                    <a:p>
                      <a:endParaRPr lang="en-US" sz="1700"/>
                    </a:p>
                  </a:txBody>
                  <a:tcPr>
                    <a:noFill/>
                  </a:tcPr>
                </a:tc>
                <a:extLst>
                  <a:ext uri="{0D108BD9-81ED-4DB2-BD59-A6C34878D82A}">
                    <a16:rowId xmlns:a16="http://schemas.microsoft.com/office/drawing/2014/main" val="2032489957"/>
                  </a:ext>
                </a:extLst>
              </a:tr>
              <a:tr h="309526">
                <a:tc>
                  <a:txBody>
                    <a:bodyPr/>
                    <a:lstStyle/>
                    <a:p>
                      <a:r>
                        <a:rPr lang="en-US" sz="1700" b="0" dirty="0">
                          <a:solidFill>
                            <a:schemeClr val="accent4">
                              <a:lumMod val="75000"/>
                            </a:schemeClr>
                          </a:solidFill>
                          <a:latin typeface="Calibri" panose="020F0502020204030204" pitchFamily="34" charset="0"/>
                          <a:cs typeface="Calibri" panose="020F0502020204030204" pitchFamily="34" charset="0"/>
                        </a:rPr>
                        <a:t>5/17/23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NNDSS Surveillance Officer e-mails reconciliation packets</a:t>
                      </a:r>
                    </a:p>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Reconciliation module in MVPS portal is available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757061024"/>
                  </a:ext>
                </a:extLst>
              </a:tr>
              <a:tr h="309526">
                <a:tc>
                  <a:txBody>
                    <a:bodyPr/>
                    <a:lstStyle/>
                    <a:p>
                      <a:r>
                        <a:rPr lang="en-US" sz="1700" b="0" dirty="0">
                          <a:solidFill>
                            <a:schemeClr val="accent4">
                              <a:lumMod val="75000"/>
                            </a:schemeClr>
                          </a:solidFill>
                          <a:latin typeface="Calibri" panose="020F0502020204030204" pitchFamily="34" charset="0"/>
                          <a:cs typeface="Calibri" panose="020F0502020204030204" pitchFamily="34" charset="0"/>
                        </a:rPr>
                        <a:t>5/25/23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Special eSHARE Webinar: Reconciliation and Finalization of 2022 NNDSS Mpox Annual Data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39793623"/>
                  </a:ext>
                </a:extLst>
              </a:tr>
              <a:tr h="309526">
                <a:tc>
                  <a:txBody>
                    <a:bodyPr/>
                    <a:lstStyle/>
                    <a:p>
                      <a:r>
                        <a:rPr lang="en-US" sz="1700" b="0" dirty="0">
                          <a:solidFill>
                            <a:schemeClr val="accent4">
                              <a:lumMod val="75000"/>
                            </a:schemeClr>
                          </a:solidFill>
                          <a:latin typeface="Calibri" panose="020F0502020204030204" pitchFamily="34" charset="0"/>
                          <a:cs typeface="Calibri" panose="020F0502020204030204" pitchFamily="34" charset="0"/>
                        </a:rPr>
                        <a:t>7/28/23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CDC program databases closed: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186876246"/>
                  </a:ext>
                </a:extLst>
              </a:tr>
              <a:tr h="282617">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ArboNet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Pediatric flu mortality and novel flu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r>
                        <a:rPr lang="en-US" sz="1700" b="0">
                          <a:solidFill>
                            <a:schemeClr val="accent4">
                              <a:lumMod val="75000"/>
                            </a:schemeClr>
                          </a:solidFill>
                          <a:latin typeface="Calibri" panose="020F0502020204030204" pitchFamily="34" charset="0"/>
                          <a:cs typeface="Calibri" panose="020F0502020204030204" pitchFamily="34" charset="0"/>
                        </a:rPr>
                        <a:t>Pediatric flu mortality and novel flu</a:t>
                      </a:r>
                    </a:p>
                  </a:txBody>
                  <a:tcPr>
                    <a:noFill/>
                  </a:tcPr>
                </a:tc>
                <a:extLst>
                  <a:ext uri="{0D108BD9-81ED-4DB2-BD59-A6C34878D82A}">
                    <a16:rowId xmlns:a16="http://schemas.microsoft.com/office/drawing/2014/main" val="2143418902"/>
                  </a:ext>
                </a:extLst>
              </a:tr>
              <a:tr h="239395">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Tuberculosis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HIV diagnosis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r>
                        <a:rPr lang="en-US" sz="1700" b="0">
                          <a:solidFill>
                            <a:schemeClr val="accent4">
                              <a:lumMod val="75000"/>
                            </a:schemeClr>
                          </a:solidFill>
                          <a:latin typeface="Calibri" panose="020F0502020204030204" pitchFamily="34" charset="0"/>
                          <a:cs typeface="Calibri" panose="020F0502020204030204" pitchFamily="34" charset="0"/>
                        </a:rPr>
                        <a:t>HIV diagnosis</a:t>
                      </a:r>
                    </a:p>
                  </a:txBody>
                  <a:tcPr>
                    <a:noFill/>
                  </a:tcPr>
                </a:tc>
                <a:extLst>
                  <a:ext uri="{0D108BD9-81ED-4DB2-BD59-A6C34878D82A}">
                    <a16:rowId xmlns:a16="http://schemas.microsoft.com/office/drawing/2014/main" val="3765196215"/>
                  </a:ext>
                </a:extLst>
              </a:tr>
              <a:tr h="211164">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742950" lvl="1"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Rabies, animal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Varicella mortality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285750" indent="-285750">
                        <a:buFont typeface="Arial" panose="020B0604020202020204" pitchFamily="34" charset="0"/>
                        <a:buChar char="•"/>
                      </a:pPr>
                      <a:r>
                        <a:rPr lang="en-US" sz="1700" b="0">
                          <a:solidFill>
                            <a:schemeClr val="accent4">
                              <a:lumMod val="75000"/>
                            </a:schemeClr>
                          </a:solidFill>
                          <a:latin typeface="Calibri" panose="020F0502020204030204" pitchFamily="34" charset="0"/>
                          <a:cs typeface="Calibri" panose="020F0502020204030204" pitchFamily="34" charset="0"/>
                        </a:rPr>
                        <a:t>Varicella mortality</a:t>
                      </a:r>
                    </a:p>
                  </a:txBody>
                  <a:tcPr>
                    <a:noFill/>
                  </a:tcPr>
                </a:tc>
                <a:extLst>
                  <a:ext uri="{0D108BD9-81ED-4DB2-BD59-A6C34878D82A}">
                    <a16:rowId xmlns:a16="http://schemas.microsoft.com/office/drawing/2014/main" val="3514240029"/>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285750" indent="-285750">
                        <a:buFont typeface="Arial" panose="020B0604020202020204" pitchFamily="34" charset="0"/>
                        <a:buChar char="•"/>
                      </a:pPr>
                      <a:r>
                        <a:rPr lang="en-US" sz="1700" b="0" dirty="0">
                          <a:solidFill>
                            <a:schemeClr val="accent4">
                              <a:lumMod val="75000"/>
                            </a:schemeClr>
                          </a:solidFill>
                          <a:latin typeface="Calibri" panose="020F0502020204030204" pitchFamily="34" charset="0"/>
                          <a:cs typeface="Calibri" panose="020F0502020204030204" pitchFamily="34" charset="0"/>
                        </a:rPr>
                        <a:t>Deadline to send STD and Congenital Syphilis (CS) data to CDC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3683772083"/>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7945157"/>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1604402"/>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7007067"/>
                  </a:ext>
                </a:extLst>
              </a:tr>
              <a:tr h="309526">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700" b="0">
                        <a:solidFill>
                          <a:schemeClr val="accent4">
                            <a:lumMod val="75000"/>
                          </a:schemeClr>
                        </a:solidFill>
                        <a:latin typeface="Calibri" panose="020F0502020204030204" pitchFamily="34" charset="0"/>
                        <a:cs typeface="Calibri" panose="020F0502020204030204" pitchFamily="34" charset="0"/>
                      </a:endParaRPr>
                    </a:p>
                  </a:txBody>
                  <a:tcPr>
                    <a:noFill/>
                  </a:tcPr>
                </a:tc>
                <a:tc>
                  <a:txBody>
                    <a:bodyPr/>
                    <a:lstStyle/>
                    <a:p>
                      <a:endParaRPr lang="en-US" sz="1700" b="0" dirty="0">
                        <a:solidFill>
                          <a:schemeClr val="accent4">
                            <a:lumMod val="75000"/>
                          </a:schemeClr>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99501"/>
                  </a:ext>
                </a:extLst>
              </a:tr>
            </a:tbl>
          </a:graphicData>
        </a:graphic>
      </p:graphicFrame>
    </p:spTree>
    <p:extLst>
      <p:ext uri="{BB962C8B-B14F-4D97-AF65-F5344CB8AC3E}">
        <p14:creationId xmlns:p14="http://schemas.microsoft.com/office/powerpoint/2010/main" val="362145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32642" y="110729"/>
            <a:ext cx="8229600" cy="857250"/>
          </a:xfrm>
        </p:spPr>
        <p:txBody>
          <a:bodyPr/>
          <a:lstStyle/>
          <a:p>
            <a:r>
              <a:rPr lang="en-US" sz="2750" dirty="0"/>
              <a:t>2022 Reconciliation Calendar: Journey to Success (cont)</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23</a:t>
            </a:fld>
            <a:endParaRPr lang="en-US" dirty="0"/>
          </a:p>
        </p:txBody>
      </p:sp>
      <p:graphicFrame>
        <p:nvGraphicFramePr>
          <p:cNvPr id="2" name="Table 4">
            <a:extLst>
              <a:ext uri="{FF2B5EF4-FFF2-40B4-BE49-F238E27FC236}">
                <a16:creationId xmlns:a16="http://schemas.microsoft.com/office/drawing/2014/main" id="{E21DFC5C-7BD8-6C2A-8C62-04BA2B64CD58}"/>
              </a:ext>
            </a:extLst>
          </p:cNvPr>
          <p:cNvGraphicFramePr>
            <a:graphicFrameLocks noGrp="1"/>
          </p:cNvGraphicFramePr>
          <p:nvPr>
            <p:extLst>
              <p:ext uri="{D42A27DB-BD31-4B8C-83A1-F6EECF244321}">
                <p14:modId xmlns:p14="http://schemas.microsoft.com/office/powerpoint/2010/main" val="345026434"/>
              </p:ext>
            </p:extLst>
          </p:nvPr>
        </p:nvGraphicFramePr>
        <p:xfrm>
          <a:off x="401691" y="1088777"/>
          <a:ext cx="8296656" cy="3916680"/>
        </p:xfrm>
        <a:graphic>
          <a:graphicData uri="http://schemas.openxmlformats.org/drawingml/2006/table">
            <a:tbl>
              <a:tblPr firstRow="1" bandRow="1">
                <a:tableStyleId>{2D5ABB26-0587-4C30-8999-92F81FD0307C}</a:tableStyleId>
              </a:tblPr>
              <a:tblGrid>
                <a:gridCol w="1022743">
                  <a:extLst>
                    <a:ext uri="{9D8B030D-6E8A-4147-A177-3AD203B41FA5}">
                      <a16:colId xmlns:a16="http://schemas.microsoft.com/office/drawing/2014/main" val="3331833004"/>
                    </a:ext>
                  </a:extLst>
                </a:gridCol>
                <a:gridCol w="7273913">
                  <a:extLst>
                    <a:ext uri="{9D8B030D-6E8A-4147-A177-3AD203B41FA5}">
                      <a16:colId xmlns:a16="http://schemas.microsoft.com/office/drawing/2014/main" val="2812703799"/>
                    </a:ext>
                  </a:extLst>
                </a:gridCol>
              </a:tblGrid>
              <a:tr h="463337">
                <a:tc>
                  <a:txBody>
                    <a:bodyPr/>
                    <a:lstStyle/>
                    <a:p>
                      <a:r>
                        <a:rPr lang="en-US" sz="1700" dirty="0">
                          <a:solidFill>
                            <a:schemeClr val="accent4">
                              <a:lumMod val="75000"/>
                            </a:schemeClr>
                          </a:solidFill>
                          <a:latin typeface="Calibri" panose="020F0502020204030204" pitchFamily="34" charset="0"/>
                          <a:cs typeface="Calibri" panose="020F0502020204030204" pitchFamily="34" charset="0"/>
                        </a:rPr>
                        <a:t>8/11/23</a:t>
                      </a:r>
                    </a:p>
                  </a:txBody>
                  <a:tcPr/>
                </a:tc>
                <a:tc>
                  <a:txBody>
                    <a:bodyPr/>
                    <a:lstStyle/>
                    <a:p>
                      <a:pPr marL="285750"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Deadline to lock data in MVPS (excluding CS data)</a:t>
                      </a:r>
                    </a:p>
                    <a:p>
                      <a:pPr marL="285750" lvl="0"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Deadline to request that DSTDP lock CS data</a:t>
                      </a:r>
                    </a:p>
                    <a:p>
                      <a:pPr marL="285750" lvl="0" indent="-285750">
                        <a:buFont typeface="Arial"/>
                        <a:buChar char="•"/>
                      </a:pPr>
                      <a:endParaRPr lang="en-US" sz="1700" dirty="0">
                        <a:solidFill>
                          <a:schemeClr val="accent4">
                            <a:lumMod val="7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04052727"/>
                  </a:ext>
                </a:extLst>
              </a:tr>
              <a:tr h="463337">
                <a:tc>
                  <a:txBody>
                    <a:bodyPr/>
                    <a:lstStyle/>
                    <a:p>
                      <a:pPr lvl="0">
                        <a:buNone/>
                      </a:pPr>
                      <a:r>
                        <a:rPr lang="en-US" sz="1700" dirty="0">
                          <a:solidFill>
                            <a:schemeClr val="accent4">
                              <a:lumMod val="75000"/>
                            </a:schemeClr>
                          </a:solidFill>
                          <a:latin typeface="Calibri" panose="020F0502020204030204" pitchFamily="34" charset="0"/>
                          <a:cs typeface="Calibri" panose="020F0502020204030204" pitchFamily="34" charset="0"/>
                        </a:rPr>
                        <a:t>8/18/23</a:t>
                      </a:r>
                      <a:endParaRPr lang="en-US" dirty="0">
                        <a:latin typeface="Calibri" panose="020F0502020204030204" pitchFamily="34" charset="0"/>
                        <a:cs typeface="Calibri" panose="020F0502020204030204" pitchFamily="34" charset="0"/>
                      </a:endParaRPr>
                    </a:p>
                  </a:txBody>
                  <a:tcPr/>
                </a:tc>
                <a:tc>
                  <a:txBody>
                    <a:bodyPr/>
                    <a:lstStyle/>
                    <a:p>
                      <a:pPr marL="285750" marR="0" lvl="0" indent="-285750" algn="l" rtl="0">
                        <a:lnSpc>
                          <a:spcPct val="100000"/>
                        </a:lnSpc>
                        <a:spcBef>
                          <a:spcPts val="0"/>
                        </a:spcBef>
                        <a:spcAft>
                          <a:spcPts val="0"/>
                        </a:spcAft>
                        <a:buClrTx/>
                        <a:buSzTx/>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Deadline for jurisdiction STD Managers to verify and tentatively approve STD data in the MVPS portal</a:t>
                      </a:r>
                      <a:endParaRPr lang="en-US" dirty="0">
                        <a:solidFill>
                          <a:schemeClr val="accent4">
                            <a:lumMod val="75000"/>
                          </a:schemeClr>
                        </a:solidFill>
                        <a:latin typeface="Calibri" panose="020F0502020204030204" pitchFamily="34" charset="0"/>
                        <a:cs typeface="Calibri" panose="020F0502020204030204" pitchFamily="34" charset="0"/>
                      </a:endParaRPr>
                    </a:p>
                    <a:p>
                      <a:pPr marL="285750" marR="0" lvl="0" indent="-285750" algn="l">
                        <a:lnSpc>
                          <a:spcPct val="100000"/>
                        </a:lnSpc>
                        <a:spcBef>
                          <a:spcPts val="0"/>
                        </a:spcBef>
                        <a:spcAft>
                          <a:spcPts val="0"/>
                        </a:spcAft>
                        <a:buClrTx/>
                        <a:buSzTx/>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DSTDP emails sign off letters to jurisdictions</a:t>
                      </a:r>
                    </a:p>
                    <a:p>
                      <a:pPr marL="0" marR="0" lvl="0" indent="0" algn="l">
                        <a:lnSpc>
                          <a:spcPct val="100000"/>
                        </a:lnSpc>
                        <a:spcBef>
                          <a:spcPts val="0"/>
                        </a:spcBef>
                        <a:spcAft>
                          <a:spcPts val="0"/>
                        </a:spcAft>
                        <a:buClrTx/>
                        <a:buSzTx/>
                        <a:buNone/>
                      </a:pP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1681071"/>
                  </a:ext>
                </a:extLst>
              </a:tr>
              <a:tr h="463337">
                <a:tc>
                  <a:txBody>
                    <a:bodyPr/>
                    <a:lstStyle/>
                    <a:p>
                      <a:r>
                        <a:rPr lang="en-US" sz="1700" dirty="0">
                          <a:solidFill>
                            <a:schemeClr val="accent4">
                              <a:lumMod val="75000"/>
                            </a:schemeClr>
                          </a:solidFill>
                          <a:latin typeface="Calibri" panose="020F0502020204030204" pitchFamily="34" charset="0"/>
                          <a:cs typeface="Calibri" panose="020F0502020204030204" pitchFamily="34" charset="0"/>
                        </a:rPr>
                        <a:t>8/25/23</a:t>
                      </a:r>
                    </a:p>
                  </a:txBody>
                  <a:tcPr/>
                </a:tc>
                <a:tc>
                  <a:txBody>
                    <a:bodyPr/>
                    <a:lstStyle/>
                    <a:p>
                      <a:pPr marL="285750"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Deadline for State/Territorial Epidemiologist to complete the following:</a:t>
                      </a:r>
                      <a:endParaRPr lang="en-US" dirty="0">
                        <a:latin typeface="Calibri" panose="020F0502020204030204" pitchFamily="34" charset="0"/>
                        <a:cs typeface="Calibri" panose="020F0502020204030204" pitchFamily="34" charset="0"/>
                      </a:endParaRPr>
                    </a:p>
                    <a:p>
                      <a:pPr marL="742950" lvl="1"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Sign off on final tables in MVPS portal</a:t>
                      </a:r>
                    </a:p>
                    <a:p>
                      <a:pPr marL="742950" lvl="1"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Sign off on final CS numbers with DSTDP</a:t>
                      </a:r>
                    </a:p>
                    <a:p>
                      <a:pPr marL="742950" lvl="1"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Sign off final mpox numbers in DCIPHER</a:t>
                      </a:r>
                    </a:p>
                    <a:p>
                      <a:pPr marL="742950" lvl="1"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Sign off final COVID-19 aggregate case counts in Epi Info</a:t>
                      </a:r>
                      <a:r>
                        <a:rPr lang="en-US" sz="1700" baseline="30000" dirty="0">
                          <a:solidFill>
                            <a:schemeClr val="accent4">
                              <a:lumMod val="75000"/>
                            </a:schemeClr>
                          </a:solidFill>
                          <a:latin typeface="Calibri" panose="020F0502020204030204" pitchFamily="34" charset="0"/>
                          <a:cs typeface="Calibri" panose="020F0502020204030204" pitchFamily="34" charset="0"/>
                        </a:rPr>
                        <a:t>TM</a:t>
                      </a:r>
                      <a:r>
                        <a:rPr lang="en-US" sz="1700" dirty="0">
                          <a:solidFill>
                            <a:schemeClr val="accent4">
                              <a:lumMod val="75000"/>
                            </a:schemeClr>
                          </a:solidFill>
                          <a:latin typeface="Calibri" panose="020F0502020204030204" pitchFamily="34" charset="0"/>
                          <a:cs typeface="Calibri" panose="020F0502020204030204" pitchFamily="34" charset="0"/>
                        </a:rPr>
                        <a:t> form</a:t>
                      </a:r>
                    </a:p>
                    <a:p>
                      <a:pPr marL="285750" lvl="0" indent="-285750">
                        <a:buFont typeface="Arial"/>
                        <a:buChar char="•"/>
                      </a:pPr>
                      <a:r>
                        <a:rPr lang="en-US" sz="1700" dirty="0">
                          <a:solidFill>
                            <a:schemeClr val="accent4">
                              <a:lumMod val="75000"/>
                            </a:schemeClr>
                          </a:solidFill>
                          <a:latin typeface="Calibri" panose="020F0502020204030204" pitchFamily="34" charset="0"/>
                          <a:cs typeface="Calibri" panose="020F0502020204030204" pitchFamily="34" charset="0"/>
                        </a:rPr>
                        <a:t>NNDSS database CLOSED (FINAL) for all jurisdictions</a:t>
                      </a:r>
                    </a:p>
                    <a:p>
                      <a:pPr marL="285750" lvl="0" indent="-285750">
                        <a:buFont typeface="Arial"/>
                        <a:buChar char="•"/>
                      </a:pPr>
                      <a:endParaRPr lang="en-US" sz="1700" dirty="0">
                        <a:solidFill>
                          <a:schemeClr val="accent4">
                            <a:lumMod val="7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09581808"/>
                  </a:ext>
                </a:extLst>
              </a:tr>
            </a:tbl>
          </a:graphicData>
        </a:graphic>
      </p:graphicFrame>
    </p:spTree>
    <p:extLst>
      <p:ext uri="{BB962C8B-B14F-4D97-AF65-F5344CB8AC3E}">
        <p14:creationId xmlns:p14="http://schemas.microsoft.com/office/powerpoint/2010/main" val="244662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Walking Through the New Reconciliation Process in the MVPS Portal</a:t>
            </a:r>
          </a:p>
        </p:txBody>
      </p:sp>
    </p:spTree>
    <p:extLst>
      <p:ext uri="{BB962C8B-B14F-4D97-AF65-F5344CB8AC3E}">
        <p14:creationId xmlns:p14="http://schemas.microsoft.com/office/powerpoint/2010/main" val="64412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New Reconciliation Start</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25</a:t>
            </a:fld>
            <a:endParaRPr lang="en-US" dirty="0"/>
          </a:p>
        </p:txBody>
      </p:sp>
      <p:pic>
        <p:nvPicPr>
          <p:cNvPr id="5" name="Content Placeholder 7" descr="Screenshot of MVPS landing page with reconciliation kickoff announcement at the top, and highlighted reconciliation link in left toolbar.">
            <a:extLst>
              <a:ext uri="{FF2B5EF4-FFF2-40B4-BE49-F238E27FC236}">
                <a16:creationId xmlns:a16="http://schemas.microsoft.com/office/drawing/2014/main" id="{FF57E894-98E0-CF0D-A0D9-D67A9794A36C}"/>
              </a:ext>
            </a:extLst>
          </p:cNvPr>
          <p:cNvPicPr>
            <a:picLocks noChangeAspect="1"/>
          </p:cNvPicPr>
          <p:nvPr/>
        </p:nvPicPr>
        <p:blipFill>
          <a:blip r:embed="rId3"/>
          <a:stretch>
            <a:fillRect/>
          </a:stretch>
        </p:blipFill>
        <p:spPr>
          <a:xfrm>
            <a:off x="1728941" y="1095375"/>
            <a:ext cx="6000443" cy="3498850"/>
          </a:xfrm>
          <a:prstGeom prst="rect">
            <a:avLst/>
          </a:prstGeom>
          <a:ln>
            <a:solidFill>
              <a:srgbClr val="000000"/>
            </a:solidFill>
          </a:ln>
        </p:spPr>
      </p:pic>
      <p:sp>
        <p:nvSpPr>
          <p:cNvPr id="7" name="Rectangle 6">
            <a:extLst>
              <a:ext uri="{FF2B5EF4-FFF2-40B4-BE49-F238E27FC236}">
                <a16:creationId xmlns:a16="http://schemas.microsoft.com/office/drawing/2014/main" id="{0F3F8525-1416-E849-47B8-E1962D345864}"/>
              </a:ext>
              <a:ext uri="{C183D7F6-B498-43B3-948B-1728B52AA6E4}">
                <adec:decorative xmlns:adec="http://schemas.microsoft.com/office/drawing/2017/decorative" val="1"/>
              </a:ext>
            </a:extLst>
          </p:cNvPr>
          <p:cNvSpPr/>
          <p:nvPr/>
        </p:nvSpPr>
        <p:spPr>
          <a:xfrm>
            <a:off x="2855899" y="1548059"/>
            <a:ext cx="4873485" cy="66575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9BC6A30-A285-BCCA-D345-9D9FC5CAD1F2}"/>
              </a:ext>
              <a:ext uri="{C183D7F6-B498-43B3-948B-1728B52AA6E4}">
                <adec:decorative xmlns:adec="http://schemas.microsoft.com/office/drawing/2017/decorative" val="1"/>
              </a:ext>
            </a:extLst>
          </p:cNvPr>
          <p:cNvSpPr/>
          <p:nvPr/>
        </p:nvSpPr>
        <p:spPr>
          <a:xfrm>
            <a:off x="1690004" y="3938834"/>
            <a:ext cx="1130160" cy="28475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140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Reconciliation Landing Page</a:t>
            </a:r>
          </a:p>
        </p:txBody>
      </p:sp>
      <p:pic>
        <p:nvPicPr>
          <p:cNvPr id="6" name="Picture 5" descr="Screenshot of reconciliation landing page in MVPS describing process flow and various reconciliation functions.">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785552" y="1063229"/>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26</a:t>
            </a:fld>
            <a:endParaRPr lang="en-US" dirty="0"/>
          </a:p>
        </p:txBody>
      </p:sp>
    </p:spTree>
    <p:extLst>
      <p:ext uri="{BB962C8B-B14F-4D97-AF65-F5344CB8AC3E}">
        <p14:creationId xmlns:p14="http://schemas.microsoft.com/office/powerpoint/2010/main" val="1014963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Review: Reporting Exceptions</a:t>
            </a:r>
          </a:p>
        </p:txBody>
      </p:sp>
      <p:pic>
        <p:nvPicPr>
          <p:cNvPr id="6" name="Picture 5" descr="Screenshot of reconciliation landing page describing process flow and various reconciliation functions, highlighting the reporting exceptions function.">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27</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731824" y="2678857"/>
            <a:ext cx="1763726" cy="5350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6" descr="Reminder of the steps in the reconciliation process flow: review, compare, lock, approve.">
            <a:extLst>
              <a:ext uri="{FF2B5EF4-FFF2-40B4-BE49-F238E27FC236}">
                <a16:creationId xmlns:a16="http://schemas.microsoft.com/office/drawing/2014/main" id="{41CDAE68-572A-5D27-BBA3-20D38649DF74}"/>
              </a:ext>
            </a:extLst>
          </p:cNvPr>
          <p:cNvPicPr>
            <a:picLocks noChangeAspect="1"/>
          </p:cNvPicPr>
          <p:nvPr/>
        </p:nvPicPr>
        <p:blipFill rotWithShape="1">
          <a:blip r:embed="rId4"/>
          <a:srcRect l="-270" r="74813" b="-5000"/>
          <a:stretch/>
        </p:blipFill>
        <p:spPr>
          <a:xfrm>
            <a:off x="731824" y="129370"/>
            <a:ext cx="1944711" cy="398406"/>
          </a:xfrm>
          <a:prstGeom prst="rect">
            <a:avLst/>
          </a:prstGeom>
        </p:spPr>
      </p:pic>
      <p:pic>
        <p:nvPicPr>
          <p:cNvPr id="9" name="Picture 6" descr="Reminder of the steps in the reconciliation process flow: review, compare, lock, approve.">
            <a:extLst>
              <a:ext uri="{FF2B5EF4-FFF2-40B4-BE49-F238E27FC236}">
                <a16:creationId xmlns:a16="http://schemas.microsoft.com/office/drawing/2014/main" id="{102ECD5B-B057-4C38-6773-D1AC868F5C02}"/>
              </a:ext>
            </a:extLst>
          </p:cNvPr>
          <p:cNvPicPr>
            <a:picLocks noChangeAspect="1"/>
          </p:cNvPicPr>
          <p:nvPr/>
        </p:nvPicPr>
        <p:blipFill rotWithShape="1">
          <a:blip r:embed="rId4">
            <a:alphaModFix amt="20000"/>
          </a:blip>
          <a:srcRect l="25187" b="2500"/>
          <a:stretch/>
        </p:blipFill>
        <p:spPr>
          <a:xfrm>
            <a:off x="2676524" y="129369"/>
            <a:ext cx="5715003" cy="369950"/>
          </a:xfrm>
          <a:prstGeom prst="rect">
            <a:avLst/>
          </a:prstGeom>
        </p:spPr>
      </p:pic>
    </p:spTree>
    <p:extLst>
      <p:ext uri="{BB962C8B-B14F-4D97-AF65-F5344CB8AC3E}">
        <p14:creationId xmlns:p14="http://schemas.microsoft.com/office/powerpoint/2010/main" val="191268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Review: Reporting Exceptions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28</a:t>
            </a:fld>
            <a:endParaRPr lang="en-US" dirty="0"/>
          </a:p>
        </p:txBody>
      </p:sp>
      <p:pic>
        <p:nvPicPr>
          <p:cNvPr id="3" name="Picture 2" descr="Screenshot of reporting exceptions page in MVPS. A list of conditions for which case counts will be excluded for the jurisdiction in NNDSS annual tables.">
            <a:extLst>
              <a:ext uri="{FF2B5EF4-FFF2-40B4-BE49-F238E27FC236}">
                <a16:creationId xmlns:a16="http://schemas.microsoft.com/office/drawing/2014/main" id="{0C6D3FD0-7CEE-536C-F918-DA1A915AA61C}"/>
              </a:ext>
            </a:extLst>
          </p:cNvPr>
          <p:cNvPicPr>
            <a:picLocks noChangeAspect="1"/>
          </p:cNvPicPr>
          <p:nvPr/>
        </p:nvPicPr>
        <p:blipFill>
          <a:blip r:embed="rId3"/>
          <a:stretch>
            <a:fillRect/>
          </a:stretch>
        </p:blipFill>
        <p:spPr>
          <a:xfrm>
            <a:off x="991815" y="1063229"/>
            <a:ext cx="7227425" cy="1950032"/>
          </a:xfrm>
          <a:prstGeom prst="rect">
            <a:avLst/>
          </a:prstGeom>
          <a:ln>
            <a:solidFill>
              <a:srgbClr val="000000"/>
            </a:solidFill>
          </a:ln>
        </p:spPr>
      </p:pic>
      <p:sp>
        <p:nvSpPr>
          <p:cNvPr id="5" name="Content Placeholder 2">
            <a:extLst>
              <a:ext uri="{FF2B5EF4-FFF2-40B4-BE49-F238E27FC236}">
                <a16:creationId xmlns:a16="http://schemas.microsoft.com/office/drawing/2014/main" id="{32C0EC9A-2381-76D0-2FFD-893F6CDE8DC3}"/>
              </a:ext>
            </a:extLst>
          </p:cNvPr>
          <p:cNvSpPr>
            <a:spLocks noGrp="1"/>
          </p:cNvSpPr>
          <p:nvPr>
            <p:ph type="body" sz="quarter" idx="10"/>
          </p:nvPr>
        </p:nvSpPr>
        <p:spPr>
          <a:xfrm>
            <a:off x="457200" y="3013261"/>
            <a:ext cx="8296656" cy="1503000"/>
          </a:xfrm>
        </p:spPr>
        <p:txBody>
          <a:bodyPr/>
          <a:lstStyle/>
          <a:p>
            <a:pPr marL="0" indent="0">
              <a:buNone/>
            </a:pPr>
            <a:r>
              <a:rPr lang="en-US" b="1" dirty="0"/>
              <a:t>Reporting exceptions exclude case counts from publication</a:t>
            </a:r>
          </a:p>
          <a:p>
            <a:r>
              <a:rPr lang="en-US" dirty="0"/>
              <a:t>If condition is not reportable in jurisdiction, the NNDSS tables display “N”</a:t>
            </a:r>
          </a:p>
          <a:p>
            <a:pPr>
              <a:spcAft>
                <a:spcPts val="900"/>
              </a:spcAft>
            </a:pPr>
            <a:r>
              <a:rPr lang="en-US" dirty="0"/>
              <a:t>If data are unavailable in jurisdiction, the NNDSS tables display “U”</a:t>
            </a:r>
          </a:p>
          <a:p>
            <a:pPr marL="0" indent="0">
              <a:spcAft>
                <a:spcPts val="900"/>
              </a:spcAft>
              <a:buNone/>
            </a:pPr>
            <a:r>
              <a:rPr lang="en-US" sz="2200" b="1" dirty="0">
                <a:solidFill>
                  <a:srgbClr val="00B050"/>
                </a:solidFill>
              </a:rPr>
              <a:t>Important to inform your NNDSS Surveillance Officer of any reporting exception changes early in the reconciliation process!</a:t>
            </a:r>
          </a:p>
        </p:txBody>
      </p:sp>
      <p:pic>
        <p:nvPicPr>
          <p:cNvPr id="2" name="Picture 6" descr="Reminder of the steps in the reconciliation process flow: review, compare, lock, approve.">
            <a:extLst>
              <a:ext uri="{FF2B5EF4-FFF2-40B4-BE49-F238E27FC236}">
                <a16:creationId xmlns:a16="http://schemas.microsoft.com/office/drawing/2014/main" id="{15F92DF2-A9DA-A5DD-DE8A-0AA9068479BC}"/>
              </a:ext>
            </a:extLst>
          </p:cNvPr>
          <p:cNvPicPr>
            <a:picLocks noChangeAspect="1"/>
          </p:cNvPicPr>
          <p:nvPr/>
        </p:nvPicPr>
        <p:blipFill rotWithShape="1">
          <a:blip r:embed="rId4"/>
          <a:srcRect l="-270" r="74813" b="-5000"/>
          <a:stretch/>
        </p:blipFill>
        <p:spPr>
          <a:xfrm>
            <a:off x="731824" y="129370"/>
            <a:ext cx="1944711" cy="398406"/>
          </a:xfrm>
          <a:prstGeom prst="rect">
            <a:avLst/>
          </a:prstGeom>
        </p:spPr>
      </p:pic>
      <p:pic>
        <p:nvPicPr>
          <p:cNvPr id="6" name="Picture 6" descr="Reminder of the steps in the reconciliation process flow: review, compare, lock, approve.">
            <a:extLst>
              <a:ext uri="{FF2B5EF4-FFF2-40B4-BE49-F238E27FC236}">
                <a16:creationId xmlns:a16="http://schemas.microsoft.com/office/drawing/2014/main" id="{C65C569F-004B-AE02-6E91-2520F8544523}"/>
              </a:ext>
            </a:extLst>
          </p:cNvPr>
          <p:cNvPicPr>
            <a:picLocks noChangeAspect="1"/>
          </p:cNvPicPr>
          <p:nvPr/>
        </p:nvPicPr>
        <p:blipFill rotWithShape="1">
          <a:blip r:embed="rId4">
            <a:alphaModFix amt="20000"/>
          </a:blip>
          <a:srcRect l="25187" b="2500"/>
          <a:stretch/>
        </p:blipFill>
        <p:spPr>
          <a:xfrm>
            <a:off x="2676524" y="129369"/>
            <a:ext cx="5715003" cy="369950"/>
          </a:xfrm>
          <a:prstGeom prst="rect">
            <a:avLst/>
          </a:prstGeom>
        </p:spPr>
      </p:pic>
      <p:sp>
        <p:nvSpPr>
          <p:cNvPr id="7" name="Rectangle 6">
            <a:extLst>
              <a:ext uri="{FF2B5EF4-FFF2-40B4-BE49-F238E27FC236}">
                <a16:creationId xmlns:a16="http://schemas.microsoft.com/office/drawing/2014/main" id="{5F89D3F5-41EA-E68E-A4A3-0448AA992826}"/>
              </a:ext>
              <a:ext uri="{C183D7F6-B498-43B3-948B-1728B52AA6E4}">
                <adec:decorative xmlns:adec="http://schemas.microsoft.com/office/drawing/2017/decorative" val="1"/>
              </a:ext>
            </a:extLst>
          </p:cNvPr>
          <p:cNvSpPr/>
          <p:nvPr/>
        </p:nvSpPr>
        <p:spPr>
          <a:xfrm>
            <a:off x="2495550" y="1485900"/>
            <a:ext cx="952500" cy="114300"/>
          </a:xfrm>
          <a:prstGeom prst="rect">
            <a:avLst/>
          </a:prstGeom>
          <a:solidFill>
            <a:srgbClr val="D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47922C-31EA-BACB-9FF2-6078A3D4179D}"/>
              </a:ext>
              <a:ext uri="{C183D7F6-B498-43B3-948B-1728B52AA6E4}">
                <adec:decorative xmlns:adec="http://schemas.microsoft.com/office/drawing/2017/decorative" val="1"/>
              </a:ext>
            </a:extLst>
          </p:cNvPr>
          <p:cNvSpPr/>
          <p:nvPr/>
        </p:nvSpPr>
        <p:spPr>
          <a:xfrm>
            <a:off x="5989623" y="1101176"/>
            <a:ext cx="992201" cy="29928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600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Review: Retired Event Codes</a:t>
            </a:r>
          </a:p>
        </p:txBody>
      </p:sp>
      <p:pic>
        <p:nvPicPr>
          <p:cNvPr id="6" name="Picture 5" descr="Screenshot of reconciliation landing page describing process flow and various reconciliation functions, highlighting the retired event codes function.">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29</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731824" y="3162301"/>
            <a:ext cx="1865602" cy="56598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6" descr="Reminder of the steps in the reconciliation process flow: review, compare, lock, approve.">
            <a:extLst>
              <a:ext uri="{FF2B5EF4-FFF2-40B4-BE49-F238E27FC236}">
                <a16:creationId xmlns:a16="http://schemas.microsoft.com/office/drawing/2014/main" id="{41CDAE68-572A-5D27-BBA3-20D38649DF74}"/>
              </a:ext>
            </a:extLst>
          </p:cNvPr>
          <p:cNvPicPr>
            <a:picLocks noChangeAspect="1"/>
          </p:cNvPicPr>
          <p:nvPr/>
        </p:nvPicPr>
        <p:blipFill rotWithShape="1">
          <a:blip r:embed="rId4"/>
          <a:srcRect l="-270" r="74813" b="-5000"/>
          <a:stretch/>
        </p:blipFill>
        <p:spPr>
          <a:xfrm>
            <a:off x="731824" y="129370"/>
            <a:ext cx="1944711" cy="398406"/>
          </a:xfrm>
          <a:prstGeom prst="rect">
            <a:avLst/>
          </a:prstGeom>
        </p:spPr>
      </p:pic>
      <p:pic>
        <p:nvPicPr>
          <p:cNvPr id="9" name="Picture 6" descr="Reminder of the steps in the reconciliation process flow: review, compare, lock, approve.">
            <a:extLst>
              <a:ext uri="{FF2B5EF4-FFF2-40B4-BE49-F238E27FC236}">
                <a16:creationId xmlns:a16="http://schemas.microsoft.com/office/drawing/2014/main" id="{102ECD5B-B057-4C38-6773-D1AC868F5C02}"/>
              </a:ext>
            </a:extLst>
          </p:cNvPr>
          <p:cNvPicPr>
            <a:picLocks noChangeAspect="1"/>
          </p:cNvPicPr>
          <p:nvPr/>
        </p:nvPicPr>
        <p:blipFill rotWithShape="1">
          <a:blip r:embed="rId4">
            <a:alphaModFix amt="20000"/>
          </a:blip>
          <a:srcRect l="25187" b="2500"/>
          <a:stretch/>
        </p:blipFill>
        <p:spPr>
          <a:xfrm>
            <a:off x="2676524" y="129369"/>
            <a:ext cx="5715003" cy="369950"/>
          </a:xfrm>
          <a:prstGeom prst="rect">
            <a:avLst/>
          </a:prstGeom>
        </p:spPr>
      </p:pic>
    </p:spTree>
    <p:extLst>
      <p:ext uri="{BB962C8B-B14F-4D97-AF65-F5344CB8AC3E}">
        <p14:creationId xmlns:p14="http://schemas.microsoft.com/office/powerpoint/2010/main" val="69050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491765"/>
            <a:ext cx="8294913" cy="871538"/>
          </a:xfrm>
        </p:spPr>
        <p:txBody>
          <a:bodyPr/>
          <a:lstStyle/>
          <a:p>
            <a:r>
              <a:rPr lang="en-US" dirty="0"/>
              <a:t>NNDSS Updates and Announcements</a:t>
            </a:r>
          </a:p>
        </p:txBody>
      </p:sp>
      <p:sp>
        <p:nvSpPr>
          <p:cNvPr id="6" name="Text Placeholder 5"/>
          <p:cNvSpPr>
            <a:spLocks noGrp="1"/>
          </p:cNvSpPr>
          <p:nvPr>
            <p:ph type="body" idx="1"/>
          </p:nvPr>
        </p:nvSpPr>
        <p:spPr>
          <a:xfrm>
            <a:off x="457201" y="3888224"/>
            <a:ext cx="7772400" cy="1088625"/>
          </a:xfrm>
        </p:spPr>
        <p:txBody>
          <a:bodyPr/>
          <a:lstStyle/>
          <a:p>
            <a:r>
              <a:rPr lang="en-US" dirty="0"/>
              <a:t>Michele Hoover, MS</a:t>
            </a:r>
          </a:p>
          <a:p>
            <a:r>
              <a:rPr lang="en-US" dirty="0"/>
              <a:t>Data Standardization and Assistance Team (DSAT)</a:t>
            </a:r>
          </a:p>
          <a:p>
            <a:r>
              <a:rPr lang="en-US" dirty="0"/>
              <a:t>Office of Public Health Data, Surveillance, and Technology</a:t>
            </a:r>
          </a:p>
        </p:txBody>
      </p:sp>
    </p:spTree>
    <p:extLst>
      <p:ext uri="{BB962C8B-B14F-4D97-AF65-F5344CB8AC3E}">
        <p14:creationId xmlns:p14="http://schemas.microsoft.com/office/powerpoint/2010/main" val="146016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Review: Retired Event Codes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30</a:t>
            </a:fld>
            <a:endParaRPr lang="en-US" dirty="0"/>
          </a:p>
        </p:txBody>
      </p:sp>
      <p:pic>
        <p:nvPicPr>
          <p:cNvPr id="3" name="Picture 2" descr="Screenshot of retired event codes page in MVPS. No cases were reported with retired event codes for this jurisdiction.">
            <a:extLst>
              <a:ext uri="{FF2B5EF4-FFF2-40B4-BE49-F238E27FC236}">
                <a16:creationId xmlns:a16="http://schemas.microsoft.com/office/drawing/2014/main" id="{69814A28-FEFD-A30E-B895-BEFD87BD0979}"/>
              </a:ext>
            </a:extLst>
          </p:cNvPr>
          <p:cNvPicPr>
            <a:picLocks noChangeAspect="1"/>
          </p:cNvPicPr>
          <p:nvPr/>
        </p:nvPicPr>
        <p:blipFill>
          <a:blip r:embed="rId3"/>
          <a:stretch>
            <a:fillRect/>
          </a:stretch>
        </p:blipFill>
        <p:spPr>
          <a:xfrm>
            <a:off x="457199" y="1085405"/>
            <a:ext cx="8229601" cy="2972690"/>
          </a:xfrm>
          <a:prstGeom prst="rect">
            <a:avLst/>
          </a:prstGeom>
          <a:ln>
            <a:solidFill>
              <a:srgbClr val="000000"/>
            </a:solidFill>
          </a:ln>
        </p:spPr>
      </p:pic>
      <p:pic>
        <p:nvPicPr>
          <p:cNvPr id="2" name="Picture 6" descr="Reminder of the steps in the reconciliation process flow: review, compare, lock, approve.">
            <a:extLst>
              <a:ext uri="{FF2B5EF4-FFF2-40B4-BE49-F238E27FC236}">
                <a16:creationId xmlns:a16="http://schemas.microsoft.com/office/drawing/2014/main" id="{42C5F803-35B5-E047-0396-D91EECD8BD13}"/>
              </a:ext>
            </a:extLst>
          </p:cNvPr>
          <p:cNvPicPr>
            <a:picLocks noChangeAspect="1"/>
          </p:cNvPicPr>
          <p:nvPr/>
        </p:nvPicPr>
        <p:blipFill rotWithShape="1">
          <a:blip r:embed="rId4"/>
          <a:srcRect l="-270" r="74813" b="-5000"/>
          <a:stretch/>
        </p:blipFill>
        <p:spPr>
          <a:xfrm>
            <a:off x="731824" y="129370"/>
            <a:ext cx="1944711" cy="398406"/>
          </a:xfrm>
          <a:prstGeom prst="rect">
            <a:avLst/>
          </a:prstGeom>
        </p:spPr>
      </p:pic>
      <p:pic>
        <p:nvPicPr>
          <p:cNvPr id="5" name="Picture 6" descr="Reminder of the steps in the reconciliation process flow: review, compare, lock, approve.">
            <a:extLst>
              <a:ext uri="{FF2B5EF4-FFF2-40B4-BE49-F238E27FC236}">
                <a16:creationId xmlns:a16="http://schemas.microsoft.com/office/drawing/2014/main" id="{FD99469D-F4D5-DED4-11FB-DE6575C7AED0}"/>
              </a:ext>
            </a:extLst>
          </p:cNvPr>
          <p:cNvPicPr>
            <a:picLocks noChangeAspect="1"/>
          </p:cNvPicPr>
          <p:nvPr/>
        </p:nvPicPr>
        <p:blipFill rotWithShape="1">
          <a:blip r:embed="rId4">
            <a:alphaModFix amt="20000"/>
          </a:blip>
          <a:srcRect l="25187" b="2500"/>
          <a:stretch/>
        </p:blipFill>
        <p:spPr>
          <a:xfrm>
            <a:off x="2676524" y="129369"/>
            <a:ext cx="5715003" cy="369950"/>
          </a:xfrm>
          <a:prstGeom prst="rect">
            <a:avLst/>
          </a:prstGeom>
        </p:spPr>
      </p:pic>
      <p:pic>
        <p:nvPicPr>
          <p:cNvPr id="2050" name="Picture 1" descr="Screenshot of retired event codes page in MVPS. A list of retired events for which data have been submitted from the jurisdiction.">
            <a:extLst>
              <a:ext uri="{FF2B5EF4-FFF2-40B4-BE49-F238E27FC236}">
                <a16:creationId xmlns:a16="http://schemas.microsoft.com/office/drawing/2014/main" id="{E1073132-709F-3A44-8750-CE9E55BB66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626"/>
          <a:stretch/>
        </p:blipFill>
        <p:spPr bwMode="auto">
          <a:xfrm>
            <a:off x="581010" y="2111998"/>
            <a:ext cx="7981977" cy="187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644D032-7536-35AF-1ED4-AD17F771DE45}"/>
              </a:ext>
              <a:ext uri="{C183D7F6-B498-43B3-948B-1728B52AA6E4}">
                <adec:decorative xmlns:adec="http://schemas.microsoft.com/office/drawing/2017/decorative" val="1"/>
              </a:ext>
            </a:extLst>
          </p:cNvPr>
          <p:cNvSpPr/>
          <p:nvPr/>
        </p:nvSpPr>
        <p:spPr>
          <a:xfrm>
            <a:off x="5989623" y="1101176"/>
            <a:ext cx="1313220" cy="42473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268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Review: Low Incidence Verification</a:t>
            </a:r>
          </a:p>
        </p:txBody>
      </p:sp>
      <p:pic>
        <p:nvPicPr>
          <p:cNvPr id="6" name="Picture 5" descr="Screenshot of reconciliation landing page describing process flow and various reconciliation functions, highlighting the low incidence verification function.">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31</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731824" y="3714751"/>
            <a:ext cx="1820876" cy="4172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6" descr="Reminder of the steps in the reconciliation process flow: review, compare, lock, approve.">
            <a:extLst>
              <a:ext uri="{FF2B5EF4-FFF2-40B4-BE49-F238E27FC236}">
                <a16:creationId xmlns:a16="http://schemas.microsoft.com/office/drawing/2014/main" id="{41CDAE68-572A-5D27-BBA3-20D38649DF74}"/>
              </a:ext>
            </a:extLst>
          </p:cNvPr>
          <p:cNvPicPr>
            <a:picLocks noChangeAspect="1"/>
          </p:cNvPicPr>
          <p:nvPr/>
        </p:nvPicPr>
        <p:blipFill rotWithShape="1">
          <a:blip r:embed="rId4"/>
          <a:srcRect l="-270" r="74813" b="-5000"/>
          <a:stretch/>
        </p:blipFill>
        <p:spPr>
          <a:xfrm>
            <a:off x="731824" y="129370"/>
            <a:ext cx="1944711" cy="398406"/>
          </a:xfrm>
          <a:prstGeom prst="rect">
            <a:avLst/>
          </a:prstGeom>
        </p:spPr>
      </p:pic>
      <p:pic>
        <p:nvPicPr>
          <p:cNvPr id="9" name="Picture 6" descr="Reminder of the steps in the reconciliation process flow: review, compare, lock, approve.">
            <a:extLst>
              <a:ext uri="{FF2B5EF4-FFF2-40B4-BE49-F238E27FC236}">
                <a16:creationId xmlns:a16="http://schemas.microsoft.com/office/drawing/2014/main" id="{102ECD5B-B057-4C38-6773-D1AC868F5C02}"/>
              </a:ext>
            </a:extLst>
          </p:cNvPr>
          <p:cNvPicPr>
            <a:picLocks noChangeAspect="1"/>
          </p:cNvPicPr>
          <p:nvPr/>
        </p:nvPicPr>
        <p:blipFill rotWithShape="1">
          <a:blip r:embed="rId4">
            <a:alphaModFix amt="20000"/>
          </a:blip>
          <a:srcRect l="25187" b="2500"/>
          <a:stretch/>
        </p:blipFill>
        <p:spPr>
          <a:xfrm>
            <a:off x="2676524" y="129369"/>
            <a:ext cx="5715003" cy="369950"/>
          </a:xfrm>
          <a:prstGeom prst="rect">
            <a:avLst/>
          </a:prstGeom>
        </p:spPr>
      </p:pic>
    </p:spTree>
    <p:extLst>
      <p:ext uri="{BB962C8B-B14F-4D97-AF65-F5344CB8AC3E}">
        <p14:creationId xmlns:p14="http://schemas.microsoft.com/office/powerpoint/2010/main" val="215169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Review: Low Incidence Verification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32</a:t>
            </a:fld>
            <a:endParaRPr lang="en-US" dirty="0"/>
          </a:p>
        </p:txBody>
      </p:sp>
      <p:pic>
        <p:nvPicPr>
          <p:cNvPr id="6" name="Picture 5" descr="Screenshot describing low incidence cases requiring verification should be reviewed.">
            <a:extLst>
              <a:ext uri="{FF2B5EF4-FFF2-40B4-BE49-F238E27FC236}">
                <a16:creationId xmlns:a16="http://schemas.microsoft.com/office/drawing/2014/main" id="{EFF51E42-28F3-1264-68B6-478D2ECC8ACF}"/>
              </a:ext>
            </a:extLst>
          </p:cNvPr>
          <p:cNvPicPr>
            <a:picLocks noChangeAspect="1"/>
          </p:cNvPicPr>
          <p:nvPr/>
        </p:nvPicPr>
        <p:blipFill>
          <a:blip r:embed="rId3"/>
          <a:stretch>
            <a:fillRect/>
          </a:stretch>
        </p:blipFill>
        <p:spPr>
          <a:xfrm>
            <a:off x="5555936" y="1063229"/>
            <a:ext cx="3319123" cy="2219125"/>
          </a:xfrm>
          <a:prstGeom prst="rect">
            <a:avLst/>
          </a:prstGeom>
        </p:spPr>
      </p:pic>
      <p:pic>
        <p:nvPicPr>
          <p:cNvPr id="8" name="Picture 7" descr="Screenshot describing low incidence verification and highlighting that there are low incidences needing responses before reconciling.">
            <a:extLst>
              <a:ext uri="{FF2B5EF4-FFF2-40B4-BE49-F238E27FC236}">
                <a16:creationId xmlns:a16="http://schemas.microsoft.com/office/drawing/2014/main" id="{1A23A40F-A3FD-323F-4FDB-4F8D744D13D4}"/>
              </a:ext>
            </a:extLst>
          </p:cNvPr>
          <p:cNvPicPr>
            <a:picLocks noChangeAspect="1"/>
          </p:cNvPicPr>
          <p:nvPr/>
        </p:nvPicPr>
        <p:blipFill>
          <a:blip r:embed="rId4"/>
          <a:stretch>
            <a:fillRect/>
          </a:stretch>
        </p:blipFill>
        <p:spPr>
          <a:xfrm>
            <a:off x="5560790" y="1717338"/>
            <a:ext cx="3381325" cy="2965873"/>
          </a:xfrm>
          <a:prstGeom prst="rect">
            <a:avLst/>
          </a:prstGeom>
        </p:spPr>
      </p:pic>
      <p:sp>
        <p:nvSpPr>
          <p:cNvPr id="11" name="Content Placeholder 2">
            <a:extLst>
              <a:ext uri="{FF2B5EF4-FFF2-40B4-BE49-F238E27FC236}">
                <a16:creationId xmlns:a16="http://schemas.microsoft.com/office/drawing/2014/main" id="{E38A7CAD-6E62-2952-A2D1-0DE9596849FA}"/>
              </a:ext>
            </a:extLst>
          </p:cNvPr>
          <p:cNvSpPr>
            <a:spLocks noGrp="1"/>
          </p:cNvSpPr>
          <p:nvPr>
            <p:ph type="body" sz="quarter" idx="10"/>
          </p:nvPr>
        </p:nvSpPr>
        <p:spPr>
          <a:xfrm>
            <a:off x="457200" y="1158875"/>
            <a:ext cx="5140411" cy="3706695"/>
          </a:xfrm>
        </p:spPr>
        <p:txBody>
          <a:bodyPr/>
          <a:lstStyle/>
          <a:p>
            <a:r>
              <a:rPr lang="en-US" dirty="0"/>
              <a:t>Low incidence cases require a response by jurisdictions and/or CDC programs prior to locking and finalizing the data</a:t>
            </a:r>
          </a:p>
          <a:p>
            <a:pPr lvl="1"/>
            <a:r>
              <a:rPr lang="en-US" dirty="0"/>
              <a:t>Responses are required for all cases in the Low Incidences section of MVPS</a:t>
            </a:r>
          </a:p>
          <a:p>
            <a:pPr lvl="1"/>
            <a:r>
              <a:rPr lang="en-US" dirty="0"/>
              <a:t>Cases that should not be published numbers also need updates sent to CDC (e.g., change classification to 'not a case')</a:t>
            </a:r>
          </a:p>
          <a:p>
            <a:endParaRPr lang="en-US" dirty="0"/>
          </a:p>
          <a:p>
            <a:endParaRPr lang="en-US" dirty="0"/>
          </a:p>
          <a:p>
            <a:pPr lvl="1"/>
            <a:endParaRPr lang="en-US" dirty="0"/>
          </a:p>
        </p:txBody>
      </p:sp>
      <p:pic>
        <p:nvPicPr>
          <p:cNvPr id="2" name="Picture 6" descr="Reminder of the steps in the reconciliation process flow: review, compare, lock, approve.">
            <a:extLst>
              <a:ext uri="{FF2B5EF4-FFF2-40B4-BE49-F238E27FC236}">
                <a16:creationId xmlns:a16="http://schemas.microsoft.com/office/drawing/2014/main" id="{250109EB-429E-6FAA-43C4-13921AB86608}"/>
              </a:ext>
            </a:extLst>
          </p:cNvPr>
          <p:cNvPicPr>
            <a:picLocks noChangeAspect="1"/>
          </p:cNvPicPr>
          <p:nvPr/>
        </p:nvPicPr>
        <p:blipFill rotWithShape="1">
          <a:blip r:embed="rId5"/>
          <a:srcRect l="-270" r="74813" b="-5000"/>
          <a:stretch/>
        </p:blipFill>
        <p:spPr>
          <a:xfrm>
            <a:off x="731824" y="129370"/>
            <a:ext cx="1944711" cy="398406"/>
          </a:xfrm>
          <a:prstGeom prst="rect">
            <a:avLst/>
          </a:prstGeom>
        </p:spPr>
      </p:pic>
      <p:pic>
        <p:nvPicPr>
          <p:cNvPr id="3" name="Picture 6" descr="Reminder of the steps in the reconciliation process flow: review, compare, lock, approve.">
            <a:extLst>
              <a:ext uri="{FF2B5EF4-FFF2-40B4-BE49-F238E27FC236}">
                <a16:creationId xmlns:a16="http://schemas.microsoft.com/office/drawing/2014/main" id="{AED40061-39D3-0052-8334-EEE6390E00C4}"/>
              </a:ext>
            </a:extLst>
          </p:cNvPr>
          <p:cNvPicPr>
            <a:picLocks noChangeAspect="1"/>
          </p:cNvPicPr>
          <p:nvPr/>
        </p:nvPicPr>
        <p:blipFill rotWithShape="1">
          <a:blip r:embed="rId5">
            <a:alphaModFix amt="20000"/>
          </a:blip>
          <a:srcRect l="25187" b="2500"/>
          <a:stretch/>
        </p:blipFill>
        <p:spPr>
          <a:xfrm>
            <a:off x="2676524" y="129369"/>
            <a:ext cx="5715003" cy="369950"/>
          </a:xfrm>
          <a:prstGeom prst="rect">
            <a:avLst/>
          </a:prstGeom>
        </p:spPr>
      </p:pic>
      <p:sp>
        <p:nvSpPr>
          <p:cNvPr id="5" name="Rectangle 4">
            <a:extLst>
              <a:ext uri="{FF2B5EF4-FFF2-40B4-BE49-F238E27FC236}">
                <a16:creationId xmlns:a16="http://schemas.microsoft.com/office/drawing/2014/main" id="{15113A06-A143-CE9B-EACC-180B958F432C}"/>
              </a:ext>
              <a:ext uri="{C183D7F6-B498-43B3-948B-1728B52AA6E4}">
                <adec:decorative xmlns:adec="http://schemas.microsoft.com/office/drawing/2017/decorative" val="1"/>
              </a:ext>
            </a:extLst>
          </p:cNvPr>
          <p:cNvSpPr/>
          <p:nvPr/>
        </p:nvSpPr>
        <p:spPr>
          <a:xfrm>
            <a:off x="5697415" y="2382716"/>
            <a:ext cx="3068516" cy="162657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60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Compare: Stratification Reports</a:t>
            </a:r>
          </a:p>
        </p:txBody>
      </p:sp>
      <p:pic>
        <p:nvPicPr>
          <p:cNvPr id="6" name="Picture 5" descr="Screenshot of reconciliation landing page describing process flow and various reconciliation functions, highlighting the stratification reports section.">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33</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2541574" y="2657231"/>
            <a:ext cx="1716101" cy="90658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77EDFE3-06B3-8354-A004-E73B3B9C00D8}"/>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7" name="Picture 6">
              <a:extLst>
                <a:ext uri="{FF2B5EF4-FFF2-40B4-BE49-F238E27FC236}">
                  <a16:creationId xmlns:a16="http://schemas.microsoft.com/office/drawing/2014/main" id="{86D762C4-1786-1418-9858-4A44B2FACB8E}"/>
                </a:ext>
              </a:extLst>
            </p:cNvPr>
            <p:cNvPicPr>
              <a:picLocks noChangeAspect="1"/>
            </p:cNvPicPr>
            <p:nvPr/>
          </p:nvPicPr>
          <p:blipFill rotWithShape="1">
            <a:blip r:embed="rId4">
              <a:alphaModFix amt="20000"/>
            </a:blip>
            <a:srcRect t="-972" r="74611" b="-1"/>
            <a:stretch/>
          </p:blipFill>
          <p:spPr>
            <a:xfrm>
              <a:off x="731825" y="843744"/>
              <a:ext cx="1944700" cy="398407"/>
            </a:xfrm>
            <a:prstGeom prst="rect">
              <a:avLst/>
            </a:prstGeom>
          </p:spPr>
        </p:pic>
        <p:pic>
          <p:nvPicPr>
            <p:cNvPr id="10" name="Picture 9">
              <a:extLst>
                <a:ext uri="{FF2B5EF4-FFF2-40B4-BE49-F238E27FC236}">
                  <a16:creationId xmlns:a16="http://schemas.microsoft.com/office/drawing/2014/main" id="{F55E50ED-5BEC-F3F8-5E46-61D6E8C7BFDD}"/>
                </a:ext>
              </a:extLst>
            </p:cNvPr>
            <p:cNvPicPr>
              <a:picLocks noChangeAspect="1"/>
            </p:cNvPicPr>
            <p:nvPr/>
          </p:nvPicPr>
          <p:blipFill rotWithShape="1">
            <a:blip r:embed="rId4"/>
            <a:srcRect l="25389" r="49865" b="-971"/>
            <a:stretch/>
          </p:blipFill>
          <p:spPr>
            <a:xfrm>
              <a:off x="2676523" y="843745"/>
              <a:ext cx="1895476" cy="398406"/>
            </a:xfrm>
            <a:prstGeom prst="rect">
              <a:avLst/>
            </a:prstGeom>
          </p:spPr>
        </p:pic>
        <p:pic>
          <p:nvPicPr>
            <p:cNvPr id="12" name="Picture 11">
              <a:extLst>
                <a:ext uri="{FF2B5EF4-FFF2-40B4-BE49-F238E27FC236}">
                  <a16:creationId xmlns:a16="http://schemas.microsoft.com/office/drawing/2014/main" id="{140ED349-848B-6D50-4200-475D5D797294}"/>
                </a:ext>
              </a:extLst>
            </p:cNvPr>
            <p:cNvPicPr>
              <a:picLocks noChangeAspect="1"/>
            </p:cNvPicPr>
            <p:nvPr/>
          </p:nvPicPr>
          <p:blipFill rotWithShape="1">
            <a:blip r:embed="rId4">
              <a:alphaModFix amt="20000"/>
            </a:blip>
            <a:srcRect l="50135" t="-972" b="-1"/>
            <a:stretch/>
          </p:blipFill>
          <p:spPr>
            <a:xfrm>
              <a:off x="4557703" y="843743"/>
              <a:ext cx="3819528" cy="398407"/>
            </a:xfrm>
            <a:prstGeom prst="rect">
              <a:avLst/>
            </a:prstGeom>
          </p:spPr>
        </p:pic>
      </p:grpSp>
    </p:spTree>
    <p:extLst>
      <p:ext uri="{BB962C8B-B14F-4D97-AF65-F5344CB8AC3E}">
        <p14:creationId xmlns:p14="http://schemas.microsoft.com/office/powerpoint/2010/main" val="243681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Compare: Choosing Stratification Report Criteria</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34</a:t>
            </a:fld>
            <a:endParaRPr lang="en-US" dirty="0"/>
          </a:p>
        </p:txBody>
      </p:sp>
      <p:grpSp>
        <p:nvGrpSpPr>
          <p:cNvPr id="13" name="Group 12">
            <a:extLst>
              <a:ext uri="{FF2B5EF4-FFF2-40B4-BE49-F238E27FC236}">
                <a16:creationId xmlns:a16="http://schemas.microsoft.com/office/drawing/2014/main" id="{B77EDFE3-06B3-8354-A004-E73B3B9C00D8}"/>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7" name="Picture 6">
              <a:extLst>
                <a:ext uri="{FF2B5EF4-FFF2-40B4-BE49-F238E27FC236}">
                  <a16:creationId xmlns:a16="http://schemas.microsoft.com/office/drawing/2014/main" id="{86D762C4-1786-1418-9858-4A44B2FACB8E}"/>
                </a:ext>
              </a:extLst>
            </p:cNvPr>
            <p:cNvPicPr>
              <a:picLocks noChangeAspect="1"/>
            </p:cNvPicPr>
            <p:nvPr/>
          </p:nvPicPr>
          <p:blipFill rotWithShape="1">
            <a:blip r:embed="rId3">
              <a:alphaModFix amt="20000"/>
            </a:blip>
            <a:srcRect t="-972" r="74611" b="-1"/>
            <a:stretch/>
          </p:blipFill>
          <p:spPr>
            <a:xfrm>
              <a:off x="731825" y="843744"/>
              <a:ext cx="1944700" cy="398407"/>
            </a:xfrm>
            <a:prstGeom prst="rect">
              <a:avLst/>
            </a:prstGeom>
          </p:spPr>
        </p:pic>
        <p:pic>
          <p:nvPicPr>
            <p:cNvPr id="10" name="Picture 9">
              <a:extLst>
                <a:ext uri="{FF2B5EF4-FFF2-40B4-BE49-F238E27FC236}">
                  <a16:creationId xmlns:a16="http://schemas.microsoft.com/office/drawing/2014/main" id="{F55E50ED-5BEC-F3F8-5E46-61D6E8C7BFDD}"/>
                </a:ext>
              </a:extLst>
            </p:cNvPr>
            <p:cNvPicPr>
              <a:picLocks noChangeAspect="1"/>
            </p:cNvPicPr>
            <p:nvPr/>
          </p:nvPicPr>
          <p:blipFill rotWithShape="1">
            <a:blip r:embed="rId3"/>
            <a:srcRect l="25389" r="49865" b="-971"/>
            <a:stretch/>
          </p:blipFill>
          <p:spPr>
            <a:xfrm>
              <a:off x="2676523" y="843745"/>
              <a:ext cx="1895476" cy="398406"/>
            </a:xfrm>
            <a:prstGeom prst="rect">
              <a:avLst/>
            </a:prstGeom>
          </p:spPr>
        </p:pic>
        <p:pic>
          <p:nvPicPr>
            <p:cNvPr id="12" name="Picture 11">
              <a:extLst>
                <a:ext uri="{FF2B5EF4-FFF2-40B4-BE49-F238E27FC236}">
                  <a16:creationId xmlns:a16="http://schemas.microsoft.com/office/drawing/2014/main" id="{140ED349-848B-6D50-4200-475D5D797294}"/>
                </a:ext>
              </a:extLst>
            </p:cNvPr>
            <p:cNvPicPr>
              <a:picLocks noChangeAspect="1"/>
            </p:cNvPicPr>
            <p:nvPr/>
          </p:nvPicPr>
          <p:blipFill rotWithShape="1">
            <a:blip r:embed="rId3">
              <a:alphaModFix amt="20000"/>
            </a:blip>
            <a:srcRect l="50135" t="-972" b="-1"/>
            <a:stretch/>
          </p:blipFill>
          <p:spPr>
            <a:xfrm>
              <a:off x="4557703" y="843743"/>
              <a:ext cx="3819528" cy="398407"/>
            </a:xfrm>
            <a:prstGeom prst="rect">
              <a:avLst/>
            </a:prstGeom>
          </p:spPr>
        </p:pic>
      </p:grpSp>
      <p:pic>
        <p:nvPicPr>
          <p:cNvPr id="5" name="Picture 4" descr="Screenshot of stratification reports landing page, showing query options.">
            <a:extLst>
              <a:ext uri="{FF2B5EF4-FFF2-40B4-BE49-F238E27FC236}">
                <a16:creationId xmlns:a16="http://schemas.microsoft.com/office/drawing/2014/main" id="{4547E00E-67A7-99A3-EA32-DCC2DE181D9A}"/>
              </a:ext>
            </a:extLst>
          </p:cNvPr>
          <p:cNvPicPr>
            <a:picLocks noChangeAspect="1"/>
          </p:cNvPicPr>
          <p:nvPr/>
        </p:nvPicPr>
        <p:blipFill>
          <a:blip r:embed="rId4"/>
          <a:stretch>
            <a:fillRect/>
          </a:stretch>
        </p:blipFill>
        <p:spPr>
          <a:xfrm>
            <a:off x="666750" y="1257003"/>
            <a:ext cx="7810500" cy="3359787"/>
          </a:xfrm>
          <a:prstGeom prst="rect">
            <a:avLst/>
          </a:prstGeom>
          <a:ln>
            <a:solidFill>
              <a:srgbClr val="000000"/>
            </a:solidFill>
          </a:ln>
        </p:spPr>
      </p:pic>
    </p:spTree>
    <p:extLst>
      <p:ext uri="{BB962C8B-B14F-4D97-AF65-F5344CB8AC3E}">
        <p14:creationId xmlns:p14="http://schemas.microsoft.com/office/powerpoint/2010/main" val="26979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Compare: Viewing Stratification Reports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35</a:t>
            </a:fld>
            <a:endParaRPr lang="en-US" dirty="0"/>
          </a:p>
        </p:txBody>
      </p:sp>
      <p:pic>
        <p:nvPicPr>
          <p:cNvPr id="2" name="Content Placeholder 4" descr="Screenshot of stratification reports page, highlighting available query options such as datasets to use and stratification type.">
            <a:extLst>
              <a:ext uri="{FF2B5EF4-FFF2-40B4-BE49-F238E27FC236}">
                <a16:creationId xmlns:a16="http://schemas.microsoft.com/office/drawing/2014/main" id="{86BD10EA-F552-05CA-39C2-7C748B542418}"/>
              </a:ext>
            </a:extLst>
          </p:cNvPr>
          <p:cNvPicPr>
            <a:picLocks noChangeAspect="1"/>
          </p:cNvPicPr>
          <p:nvPr/>
        </p:nvPicPr>
        <p:blipFill>
          <a:blip r:embed="rId3"/>
          <a:stretch>
            <a:fillRect/>
          </a:stretch>
        </p:blipFill>
        <p:spPr>
          <a:xfrm>
            <a:off x="452438" y="1160117"/>
            <a:ext cx="8553450" cy="3369365"/>
          </a:xfrm>
          <a:prstGeom prst="rect">
            <a:avLst/>
          </a:prstGeom>
          <a:ln>
            <a:solidFill>
              <a:srgbClr val="000000"/>
            </a:solidFill>
          </a:ln>
        </p:spPr>
      </p:pic>
      <p:grpSp>
        <p:nvGrpSpPr>
          <p:cNvPr id="3" name="Group 2">
            <a:extLst>
              <a:ext uri="{FF2B5EF4-FFF2-40B4-BE49-F238E27FC236}">
                <a16:creationId xmlns:a16="http://schemas.microsoft.com/office/drawing/2014/main" id="{909C6058-BBF0-D8E3-191C-3BC6F5BAAD3C}"/>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5" name="Picture 4">
              <a:extLst>
                <a:ext uri="{FF2B5EF4-FFF2-40B4-BE49-F238E27FC236}">
                  <a16:creationId xmlns:a16="http://schemas.microsoft.com/office/drawing/2014/main" id="{C1F6FDAD-7736-6619-6BED-254892D2DAF8}"/>
                </a:ext>
              </a:extLst>
            </p:cNvPr>
            <p:cNvPicPr>
              <a:picLocks noChangeAspect="1"/>
            </p:cNvPicPr>
            <p:nvPr/>
          </p:nvPicPr>
          <p:blipFill rotWithShape="1">
            <a:blip r:embed="rId4">
              <a:alphaModFix amt="20000"/>
            </a:blip>
            <a:srcRect t="-972" r="74611" b="-1"/>
            <a:stretch/>
          </p:blipFill>
          <p:spPr>
            <a:xfrm>
              <a:off x="731825" y="843744"/>
              <a:ext cx="1944700" cy="398407"/>
            </a:xfrm>
            <a:prstGeom prst="rect">
              <a:avLst/>
            </a:prstGeom>
          </p:spPr>
        </p:pic>
        <p:pic>
          <p:nvPicPr>
            <p:cNvPr id="6" name="Picture 5">
              <a:extLst>
                <a:ext uri="{FF2B5EF4-FFF2-40B4-BE49-F238E27FC236}">
                  <a16:creationId xmlns:a16="http://schemas.microsoft.com/office/drawing/2014/main" id="{843261AF-C0DC-6578-8AD0-6D51FEA10382}"/>
                </a:ext>
              </a:extLst>
            </p:cNvPr>
            <p:cNvPicPr>
              <a:picLocks noChangeAspect="1"/>
            </p:cNvPicPr>
            <p:nvPr/>
          </p:nvPicPr>
          <p:blipFill rotWithShape="1">
            <a:blip r:embed="rId4"/>
            <a:srcRect l="25389" r="49865" b="-971"/>
            <a:stretch/>
          </p:blipFill>
          <p:spPr>
            <a:xfrm>
              <a:off x="2676523" y="843745"/>
              <a:ext cx="1895476" cy="398406"/>
            </a:xfrm>
            <a:prstGeom prst="rect">
              <a:avLst/>
            </a:prstGeom>
          </p:spPr>
        </p:pic>
        <p:pic>
          <p:nvPicPr>
            <p:cNvPr id="7" name="Picture 6">
              <a:extLst>
                <a:ext uri="{FF2B5EF4-FFF2-40B4-BE49-F238E27FC236}">
                  <a16:creationId xmlns:a16="http://schemas.microsoft.com/office/drawing/2014/main" id="{FC57DB3A-17FC-957F-1E22-AC017D0DBF28}"/>
                </a:ext>
              </a:extLst>
            </p:cNvPr>
            <p:cNvPicPr>
              <a:picLocks noChangeAspect="1"/>
            </p:cNvPicPr>
            <p:nvPr/>
          </p:nvPicPr>
          <p:blipFill rotWithShape="1">
            <a:blip r:embed="rId4">
              <a:alphaModFix amt="20000"/>
            </a:blip>
            <a:srcRect l="50135" t="-972" b="-1"/>
            <a:stretch/>
          </p:blipFill>
          <p:spPr>
            <a:xfrm>
              <a:off x="4557703" y="843743"/>
              <a:ext cx="3819528" cy="398407"/>
            </a:xfrm>
            <a:prstGeom prst="rect">
              <a:avLst/>
            </a:prstGeom>
          </p:spPr>
        </p:pic>
      </p:grpSp>
    </p:spTree>
    <p:extLst>
      <p:ext uri="{BB962C8B-B14F-4D97-AF65-F5344CB8AC3E}">
        <p14:creationId xmlns:p14="http://schemas.microsoft.com/office/powerpoint/2010/main" val="207403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Compare: Identifying Line List</a:t>
            </a:r>
          </a:p>
        </p:txBody>
      </p:sp>
      <p:pic>
        <p:nvPicPr>
          <p:cNvPr id="6" name="Picture 5">
            <a:extLst>
              <a:ext uri="{FF2B5EF4-FFF2-40B4-BE49-F238E27FC236}">
                <a16:creationId xmlns:a16="http://schemas.microsoft.com/office/drawing/2014/main" id="{E82792CC-7D50-4C3B-45C0-C750AF552C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1227" y="1187191"/>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36</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2522525" y="3493870"/>
            <a:ext cx="1735150" cy="46243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77EDFE3-06B3-8354-A004-E73B3B9C00D8}"/>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7" name="Picture 6">
              <a:extLst>
                <a:ext uri="{FF2B5EF4-FFF2-40B4-BE49-F238E27FC236}">
                  <a16:creationId xmlns:a16="http://schemas.microsoft.com/office/drawing/2014/main" id="{86D762C4-1786-1418-9858-4A44B2FACB8E}"/>
                </a:ext>
              </a:extLst>
            </p:cNvPr>
            <p:cNvPicPr>
              <a:picLocks noChangeAspect="1"/>
            </p:cNvPicPr>
            <p:nvPr/>
          </p:nvPicPr>
          <p:blipFill rotWithShape="1">
            <a:blip r:embed="rId4">
              <a:alphaModFix amt="20000"/>
            </a:blip>
            <a:srcRect t="-972" r="74611" b="-1"/>
            <a:stretch/>
          </p:blipFill>
          <p:spPr>
            <a:xfrm>
              <a:off x="731825" y="843744"/>
              <a:ext cx="1944700" cy="398407"/>
            </a:xfrm>
            <a:prstGeom prst="rect">
              <a:avLst/>
            </a:prstGeom>
          </p:spPr>
        </p:pic>
        <p:pic>
          <p:nvPicPr>
            <p:cNvPr id="10" name="Picture 9">
              <a:extLst>
                <a:ext uri="{FF2B5EF4-FFF2-40B4-BE49-F238E27FC236}">
                  <a16:creationId xmlns:a16="http://schemas.microsoft.com/office/drawing/2014/main" id="{F55E50ED-5BEC-F3F8-5E46-61D6E8C7BFDD}"/>
                </a:ext>
              </a:extLst>
            </p:cNvPr>
            <p:cNvPicPr>
              <a:picLocks noChangeAspect="1"/>
            </p:cNvPicPr>
            <p:nvPr/>
          </p:nvPicPr>
          <p:blipFill rotWithShape="1">
            <a:blip r:embed="rId4"/>
            <a:srcRect l="25389" r="49865" b="-971"/>
            <a:stretch/>
          </p:blipFill>
          <p:spPr>
            <a:xfrm>
              <a:off x="2676523" y="843745"/>
              <a:ext cx="1895476" cy="398406"/>
            </a:xfrm>
            <a:prstGeom prst="rect">
              <a:avLst/>
            </a:prstGeom>
          </p:spPr>
        </p:pic>
        <p:pic>
          <p:nvPicPr>
            <p:cNvPr id="12" name="Picture 11">
              <a:extLst>
                <a:ext uri="{FF2B5EF4-FFF2-40B4-BE49-F238E27FC236}">
                  <a16:creationId xmlns:a16="http://schemas.microsoft.com/office/drawing/2014/main" id="{140ED349-848B-6D50-4200-475D5D797294}"/>
                </a:ext>
              </a:extLst>
            </p:cNvPr>
            <p:cNvPicPr>
              <a:picLocks noChangeAspect="1"/>
            </p:cNvPicPr>
            <p:nvPr/>
          </p:nvPicPr>
          <p:blipFill rotWithShape="1">
            <a:blip r:embed="rId4">
              <a:alphaModFix amt="20000"/>
            </a:blip>
            <a:srcRect l="50135" t="-972" b="-1"/>
            <a:stretch/>
          </p:blipFill>
          <p:spPr>
            <a:xfrm>
              <a:off x="4557703" y="843743"/>
              <a:ext cx="3819528" cy="398407"/>
            </a:xfrm>
            <a:prstGeom prst="rect">
              <a:avLst/>
            </a:prstGeom>
          </p:spPr>
        </p:pic>
      </p:grpSp>
    </p:spTree>
    <p:extLst>
      <p:ext uri="{BB962C8B-B14F-4D97-AF65-F5344CB8AC3E}">
        <p14:creationId xmlns:p14="http://schemas.microsoft.com/office/powerpoint/2010/main" val="2817057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Compare: Choosing Line List Criteria</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37</a:t>
            </a:fld>
            <a:endParaRPr lang="en-US" dirty="0"/>
          </a:p>
        </p:txBody>
      </p:sp>
      <p:grpSp>
        <p:nvGrpSpPr>
          <p:cNvPr id="2" name="Group 1">
            <a:extLst>
              <a:ext uri="{FF2B5EF4-FFF2-40B4-BE49-F238E27FC236}">
                <a16:creationId xmlns:a16="http://schemas.microsoft.com/office/drawing/2014/main" id="{2FCDAB98-7C9C-1F20-A831-214590105255}"/>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3" name="Picture 2">
              <a:extLst>
                <a:ext uri="{FF2B5EF4-FFF2-40B4-BE49-F238E27FC236}">
                  <a16:creationId xmlns:a16="http://schemas.microsoft.com/office/drawing/2014/main" id="{5687BD2E-F211-F5C5-70F3-7C9F2E3F75B7}"/>
                </a:ext>
              </a:extLst>
            </p:cNvPr>
            <p:cNvPicPr>
              <a:picLocks noChangeAspect="1"/>
            </p:cNvPicPr>
            <p:nvPr/>
          </p:nvPicPr>
          <p:blipFill rotWithShape="1">
            <a:blip r:embed="rId3">
              <a:alphaModFix amt="20000"/>
            </a:blip>
            <a:srcRect t="-972" r="74611" b="-1"/>
            <a:stretch/>
          </p:blipFill>
          <p:spPr>
            <a:xfrm>
              <a:off x="731825" y="843744"/>
              <a:ext cx="1944700" cy="398407"/>
            </a:xfrm>
            <a:prstGeom prst="rect">
              <a:avLst/>
            </a:prstGeom>
          </p:spPr>
        </p:pic>
        <p:pic>
          <p:nvPicPr>
            <p:cNvPr id="8" name="Picture 7">
              <a:extLst>
                <a:ext uri="{FF2B5EF4-FFF2-40B4-BE49-F238E27FC236}">
                  <a16:creationId xmlns:a16="http://schemas.microsoft.com/office/drawing/2014/main" id="{85C91C8F-C457-0C27-65D2-4787A6EB8C5B}"/>
                </a:ext>
              </a:extLst>
            </p:cNvPr>
            <p:cNvPicPr>
              <a:picLocks noChangeAspect="1"/>
            </p:cNvPicPr>
            <p:nvPr/>
          </p:nvPicPr>
          <p:blipFill rotWithShape="1">
            <a:blip r:embed="rId3"/>
            <a:srcRect l="25389" r="49865" b="-971"/>
            <a:stretch/>
          </p:blipFill>
          <p:spPr>
            <a:xfrm>
              <a:off x="2676523" y="843745"/>
              <a:ext cx="1895476" cy="398406"/>
            </a:xfrm>
            <a:prstGeom prst="rect">
              <a:avLst/>
            </a:prstGeom>
          </p:spPr>
        </p:pic>
        <p:pic>
          <p:nvPicPr>
            <p:cNvPr id="9" name="Picture 8">
              <a:extLst>
                <a:ext uri="{FF2B5EF4-FFF2-40B4-BE49-F238E27FC236}">
                  <a16:creationId xmlns:a16="http://schemas.microsoft.com/office/drawing/2014/main" id="{FF12886E-8EFE-C6A8-F142-81A3008445E4}"/>
                </a:ext>
              </a:extLst>
            </p:cNvPr>
            <p:cNvPicPr>
              <a:picLocks noChangeAspect="1"/>
            </p:cNvPicPr>
            <p:nvPr/>
          </p:nvPicPr>
          <p:blipFill rotWithShape="1">
            <a:blip r:embed="rId3">
              <a:alphaModFix amt="20000"/>
            </a:blip>
            <a:srcRect l="50135" t="-972" b="-1"/>
            <a:stretch/>
          </p:blipFill>
          <p:spPr>
            <a:xfrm>
              <a:off x="4557703" y="843743"/>
              <a:ext cx="3819528" cy="398407"/>
            </a:xfrm>
            <a:prstGeom prst="rect">
              <a:avLst/>
            </a:prstGeom>
          </p:spPr>
        </p:pic>
      </p:grpSp>
      <p:pic>
        <p:nvPicPr>
          <p:cNvPr id="11" name="Picture 10" descr="Screenshot of landing page for line lists, including query options.">
            <a:extLst>
              <a:ext uri="{FF2B5EF4-FFF2-40B4-BE49-F238E27FC236}">
                <a16:creationId xmlns:a16="http://schemas.microsoft.com/office/drawing/2014/main" id="{C36BB30B-9E5D-8A92-C8A6-B43F32188E02}"/>
              </a:ext>
            </a:extLst>
          </p:cNvPr>
          <p:cNvPicPr>
            <a:picLocks noChangeAspect="1"/>
          </p:cNvPicPr>
          <p:nvPr/>
        </p:nvPicPr>
        <p:blipFill>
          <a:blip r:embed="rId4"/>
          <a:stretch>
            <a:fillRect/>
          </a:stretch>
        </p:blipFill>
        <p:spPr>
          <a:xfrm>
            <a:off x="533400" y="1351807"/>
            <a:ext cx="7791450" cy="3170179"/>
          </a:xfrm>
          <a:prstGeom prst="rect">
            <a:avLst/>
          </a:prstGeom>
          <a:ln>
            <a:solidFill>
              <a:srgbClr val="000000"/>
            </a:solidFill>
          </a:ln>
        </p:spPr>
      </p:pic>
    </p:spTree>
    <p:extLst>
      <p:ext uri="{BB962C8B-B14F-4D97-AF65-F5344CB8AC3E}">
        <p14:creationId xmlns:p14="http://schemas.microsoft.com/office/powerpoint/2010/main" val="139020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13236"/>
            <a:ext cx="8229600" cy="857250"/>
          </a:xfrm>
        </p:spPr>
        <p:txBody>
          <a:bodyPr/>
          <a:lstStyle/>
          <a:p>
            <a:r>
              <a:rPr lang="en-US" dirty="0"/>
              <a:t>COMPARE: Downloading and Viewing Line List</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38</a:t>
            </a:fld>
            <a:endParaRPr lang="en-US" dirty="0"/>
          </a:p>
        </p:txBody>
      </p:sp>
      <p:pic>
        <p:nvPicPr>
          <p:cNvPr id="5" name="Picture 4" descr="Screenshot of line list page, highlighting links to the data dictionary and options for querying data.">
            <a:extLst>
              <a:ext uri="{FF2B5EF4-FFF2-40B4-BE49-F238E27FC236}">
                <a16:creationId xmlns:a16="http://schemas.microsoft.com/office/drawing/2014/main" id="{CEA74BA4-04DD-1161-6D14-523BEEEA2932}"/>
              </a:ext>
            </a:extLst>
          </p:cNvPr>
          <p:cNvPicPr>
            <a:picLocks noChangeAspect="1"/>
          </p:cNvPicPr>
          <p:nvPr/>
        </p:nvPicPr>
        <p:blipFill>
          <a:blip r:embed="rId3"/>
          <a:stretch>
            <a:fillRect/>
          </a:stretch>
        </p:blipFill>
        <p:spPr>
          <a:xfrm>
            <a:off x="545123" y="1159556"/>
            <a:ext cx="8053754" cy="2824388"/>
          </a:xfrm>
          <a:prstGeom prst="rect">
            <a:avLst/>
          </a:prstGeom>
          <a:ln>
            <a:solidFill>
              <a:srgbClr val="000000"/>
            </a:solidFill>
          </a:ln>
        </p:spPr>
      </p:pic>
      <p:sp>
        <p:nvSpPr>
          <p:cNvPr id="6" name="Rectangle 5">
            <a:extLst>
              <a:ext uri="{FF2B5EF4-FFF2-40B4-BE49-F238E27FC236}">
                <a16:creationId xmlns:a16="http://schemas.microsoft.com/office/drawing/2014/main" id="{0225B066-6D2B-1F74-74C6-407613D04E41}"/>
              </a:ext>
              <a:ext uri="{C183D7F6-B498-43B3-948B-1728B52AA6E4}">
                <adec:decorative xmlns:adec="http://schemas.microsoft.com/office/drawing/2017/decorative" val="1"/>
              </a:ext>
            </a:extLst>
          </p:cNvPr>
          <p:cNvSpPr/>
          <p:nvPr/>
        </p:nvSpPr>
        <p:spPr>
          <a:xfrm>
            <a:off x="744203" y="2373923"/>
            <a:ext cx="970297" cy="55391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7101D5-6DED-B315-C31D-214CF54D4061}"/>
              </a:ext>
              <a:ext uri="{C183D7F6-B498-43B3-948B-1728B52AA6E4}">
                <adec:decorative xmlns:adec="http://schemas.microsoft.com/office/drawing/2017/decorative" val="1"/>
              </a:ext>
            </a:extLst>
          </p:cNvPr>
          <p:cNvSpPr/>
          <p:nvPr/>
        </p:nvSpPr>
        <p:spPr>
          <a:xfrm>
            <a:off x="2555418" y="1881091"/>
            <a:ext cx="902369" cy="25266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FCDAB98-7C9C-1F20-A831-214590105255}"/>
              </a:ext>
              <a:ext uri="{C183D7F6-B498-43B3-948B-1728B52AA6E4}">
                <adec:decorative xmlns:adec="http://schemas.microsoft.com/office/drawing/2017/decorative" val="1"/>
              </a:ext>
            </a:extLst>
          </p:cNvPr>
          <p:cNvGrpSpPr/>
          <p:nvPr/>
        </p:nvGrpSpPr>
        <p:grpSpPr>
          <a:xfrm>
            <a:off x="749297" y="129862"/>
            <a:ext cx="7645406" cy="398408"/>
            <a:chOff x="731825" y="843743"/>
            <a:chExt cx="7645406" cy="398408"/>
          </a:xfrm>
        </p:grpSpPr>
        <p:pic>
          <p:nvPicPr>
            <p:cNvPr id="3" name="Picture 2">
              <a:extLst>
                <a:ext uri="{FF2B5EF4-FFF2-40B4-BE49-F238E27FC236}">
                  <a16:creationId xmlns:a16="http://schemas.microsoft.com/office/drawing/2014/main" id="{5687BD2E-F211-F5C5-70F3-7C9F2E3F75B7}"/>
                </a:ext>
              </a:extLst>
            </p:cNvPr>
            <p:cNvPicPr>
              <a:picLocks noChangeAspect="1"/>
            </p:cNvPicPr>
            <p:nvPr/>
          </p:nvPicPr>
          <p:blipFill rotWithShape="1">
            <a:blip r:embed="rId4">
              <a:alphaModFix amt="20000"/>
            </a:blip>
            <a:srcRect t="-972" r="74611" b="-1"/>
            <a:stretch/>
          </p:blipFill>
          <p:spPr>
            <a:xfrm>
              <a:off x="731825" y="843744"/>
              <a:ext cx="1944700" cy="398407"/>
            </a:xfrm>
            <a:prstGeom prst="rect">
              <a:avLst/>
            </a:prstGeom>
          </p:spPr>
        </p:pic>
        <p:pic>
          <p:nvPicPr>
            <p:cNvPr id="8" name="Picture 7">
              <a:extLst>
                <a:ext uri="{FF2B5EF4-FFF2-40B4-BE49-F238E27FC236}">
                  <a16:creationId xmlns:a16="http://schemas.microsoft.com/office/drawing/2014/main" id="{85C91C8F-C457-0C27-65D2-4787A6EB8C5B}"/>
                </a:ext>
              </a:extLst>
            </p:cNvPr>
            <p:cNvPicPr>
              <a:picLocks noChangeAspect="1"/>
            </p:cNvPicPr>
            <p:nvPr/>
          </p:nvPicPr>
          <p:blipFill rotWithShape="1">
            <a:blip r:embed="rId4"/>
            <a:srcRect l="25389" r="49865" b="-971"/>
            <a:stretch/>
          </p:blipFill>
          <p:spPr>
            <a:xfrm>
              <a:off x="2676523" y="843745"/>
              <a:ext cx="1895476" cy="398406"/>
            </a:xfrm>
            <a:prstGeom prst="rect">
              <a:avLst/>
            </a:prstGeom>
          </p:spPr>
        </p:pic>
        <p:pic>
          <p:nvPicPr>
            <p:cNvPr id="9" name="Picture 8">
              <a:extLst>
                <a:ext uri="{FF2B5EF4-FFF2-40B4-BE49-F238E27FC236}">
                  <a16:creationId xmlns:a16="http://schemas.microsoft.com/office/drawing/2014/main" id="{FF12886E-8EFE-C6A8-F142-81A3008445E4}"/>
                </a:ext>
              </a:extLst>
            </p:cNvPr>
            <p:cNvPicPr>
              <a:picLocks noChangeAspect="1"/>
            </p:cNvPicPr>
            <p:nvPr/>
          </p:nvPicPr>
          <p:blipFill rotWithShape="1">
            <a:blip r:embed="rId4">
              <a:alphaModFix amt="20000"/>
            </a:blip>
            <a:srcRect l="50135" t="-972" b="-1"/>
            <a:stretch/>
          </p:blipFill>
          <p:spPr>
            <a:xfrm>
              <a:off x="4557703" y="843743"/>
              <a:ext cx="3819528" cy="398407"/>
            </a:xfrm>
            <a:prstGeom prst="rect">
              <a:avLst/>
            </a:prstGeom>
          </p:spPr>
        </p:pic>
      </p:grpSp>
    </p:spTree>
    <p:extLst>
      <p:ext uri="{BB962C8B-B14F-4D97-AF65-F5344CB8AC3E}">
        <p14:creationId xmlns:p14="http://schemas.microsoft.com/office/powerpoint/2010/main" val="1679215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Lock: Locking and Unlocking</a:t>
            </a:r>
          </a:p>
        </p:txBody>
      </p:sp>
      <p:pic>
        <p:nvPicPr>
          <p:cNvPr id="6" name="Picture 5" descr="Screenshot of reconciliation landing page describing process flow and various reconciliation functions, highlighting the lock conditions function.">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39</a:t>
            </a:fld>
            <a:endParaRPr lang="en-US" dirty="0"/>
          </a:p>
        </p:txBody>
      </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4341800" y="2676525"/>
            <a:ext cx="1706575" cy="8191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9C442C5-6C0C-40F0-DB25-D97C25C7CFD8}"/>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5" name="Picture 4">
              <a:extLst>
                <a:ext uri="{FF2B5EF4-FFF2-40B4-BE49-F238E27FC236}">
                  <a16:creationId xmlns:a16="http://schemas.microsoft.com/office/drawing/2014/main" id="{FA266F8D-6745-C9BA-6D55-22DCD3CE4067}"/>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8" name="Picture 7">
              <a:extLst>
                <a:ext uri="{FF2B5EF4-FFF2-40B4-BE49-F238E27FC236}">
                  <a16:creationId xmlns:a16="http://schemas.microsoft.com/office/drawing/2014/main" id="{F5C72376-BAA9-AE60-1938-FA437C7EB6BC}"/>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9" name="Picture 8">
              <a:extLst>
                <a:ext uri="{FF2B5EF4-FFF2-40B4-BE49-F238E27FC236}">
                  <a16:creationId xmlns:a16="http://schemas.microsoft.com/office/drawing/2014/main" id="{3AD6BEF7-B326-92E3-B0FB-9AD4B8B1FEA8}"/>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Tree>
    <p:extLst>
      <p:ext uri="{BB962C8B-B14F-4D97-AF65-F5344CB8AC3E}">
        <p14:creationId xmlns:p14="http://schemas.microsoft.com/office/powerpoint/2010/main" val="428070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649044"/>
          </a:xfrm>
        </p:spPr>
        <p:txBody>
          <a:bodyPr/>
          <a:lstStyle/>
          <a:p>
            <a:r>
              <a:rPr lang="en-US" dirty="0"/>
              <a:t>Visit the New NBS Modernization Website!</a:t>
            </a:r>
          </a:p>
        </p:txBody>
      </p:sp>
      <p:sp>
        <p:nvSpPr>
          <p:cNvPr id="3" name="Content Placeholder 2"/>
          <p:cNvSpPr>
            <a:spLocks noGrp="1"/>
          </p:cNvSpPr>
          <p:nvPr>
            <p:ph type="body" sz="quarter" idx="10"/>
          </p:nvPr>
        </p:nvSpPr>
        <p:spPr>
          <a:xfrm>
            <a:off x="457201" y="1384466"/>
            <a:ext cx="5527964" cy="1983180"/>
          </a:xfrm>
        </p:spPr>
        <p:txBody>
          <a:bodyPr/>
          <a:lstStyle/>
          <a:p>
            <a:pPr marL="0" indent="0">
              <a:spcBef>
                <a:spcPts val="0"/>
              </a:spcBef>
              <a:spcAft>
                <a:spcPts val="1200"/>
              </a:spcAft>
              <a:buNone/>
            </a:pPr>
            <a:r>
              <a:rPr lang="en-US" sz="1800" dirty="0">
                <a:ea typeface="Times New Roman" panose="02020603050405020304" pitchFamily="18" charset="0"/>
              </a:rPr>
              <a:t>Learn more about this important work, including: </a:t>
            </a:r>
            <a:endParaRPr lang="en-US" sz="1800" b="1" dirty="0">
              <a:ea typeface="Times New Roman" panose="02020603050405020304" pitchFamily="18" charset="0"/>
            </a:endParaRPr>
          </a:p>
          <a:p>
            <a:pPr>
              <a:spcBef>
                <a:spcPts val="0"/>
              </a:spcBef>
              <a:spcAft>
                <a:spcPts val="300"/>
              </a:spcAft>
            </a:pPr>
            <a:r>
              <a:rPr lang="en-US" sz="1800" b="1" dirty="0">
                <a:ea typeface="Times New Roman" panose="02020603050405020304" pitchFamily="18" charset="0"/>
              </a:rPr>
              <a:t>Why NBS is Modernizing</a:t>
            </a:r>
            <a:r>
              <a:rPr lang="en-US" sz="1800" dirty="0">
                <a:ea typeface="Times New Roman" panose="02020603050405020304" pitchFamily="18" charset="0"/>
              </a:rPr>
              <a:t>: The overarching goals for NBS modernization, benefits, and CDC’s commitment to the modernization efforts</a:t>
            </a:r>
          </a:p>
          <a:p>
            <a:pPr>
              <a:spcBef>
                <a:spcPts val="0"/>
              </a:spcBef>
              <a:spcAft>
                <a:spcPts val="300"/>
              </a:spcAft>
            </a:pPr>
            <a:r>
              <a:rPr lang="en-US" sz="1800" b="1" dirty="0">
                <a:ea typeface="Times New Roman" panose="02020603050405020304" pitchFamily="18" charset="0"/>
              </a:rPr>
              <a:t>How NBS is Modernizing:</a:t>
            </a:r>
            <a:r>
              <a:rPr lang="en-US" sz="1800" dirty="0">
                <a:ea typeface="Times New Roman" panose="02020603050405020304" pitchFamily="18" charset="0"/>
              </a:rPr>
              <a:t> CDC’s development approach and multi-year goals</a:t>
            </a:r>
          </a:p>
          <a:p>
            <a:pPr>
              <a:spcBef>
                <a:spcPts val="0"/>
              </a:spcBef>
              <a:spcAft>
                <a:spcPts val="300"/>
              </a:spcAft>
            </a:pPr>
            <a:r>
              <a:rPr lang="en-US" sz="1800" b="1" dirty="0">
                <a:ea typeface="Times New Roman" panose="02020603050405020304" pitchFamily="18" charset="0"/>
              </a:rPr>
              <a:t>Timeline:</a:t>
            </a:r>
            <a:r>
              <a:rPr lang="en-US" sz="1800" dirty="0">
                <a:ea typeface="Times New Roman" panose="02020603050405020304" pitchFamily="18" charset="0"/>
              </a:rPr>
              <a:t> How CDC plans to evolve NBS over time to keep up with new technologies and changing user needs</a:t>
            </a:r>
          </a:p>
          <a:p>
            <a:pPr>
              <a:spcBef>
                <a:spcPts val="0"/>
              </a:spcBef>
              <a:spcAft>
                <a:spcPts val="300"/>
              </a:spcAft>
            </a:pPr>
            <a:r>
              <a:rPr lang="en-US" sz="1800" b="1" dirty="0">
                <a:ea typeface="Times New Roman" panose="02020603050405020304" pitchFamily="18" charset="0"/>
              </a:rPr>
              <a:t>Latest Project Updates</a:t>
            </a:r>
            <a:endParaRPr lang="en-US" sz="1800" dirty="0">
              <a:ea typeface="Times New Roman" panose="02020603050405020304" pitchFamily="18" charset="0"/>
            </a:endParaRPr>
          </a:p>
          <a:p>
            <a:pPr>
              <a:spcBef>
                <a:spcPts val="0"/>
              </a:spcBef>
              <a:spcAft>
                <a:spcPts val="300"/>
              </a:spcAft>
            </a:pPr>
            <a:r>
              <a:rPr lang="en-US" sz="1800" b="1" dirty="0">
                <a:ea typeface="Times New Roman" panose="02020603050405020304" pitchFamily="18" charset="0"/>
              </a:rPr>
              <a:t>Resources for Jurisdictions</a:t>
            </a:r>
            <a:endParaRPr lang="en-US" sz="1800" dirty="0">
              <a:ea typeface="Calibri" panose="020F0502020204030204" pitchFamily="34" charset="0"/>
            </a:endParaRPr>
          </a:p>
          <a:p>
            <a:pPr marL="0" indent="0">
              <a:spcBef>
                <a:spcPts val="0"/>
              </a:spcBef>
              <a:spcAft>
                <a:spcPts val="0"/>
              </a:spcAft>
              <a:buNone/>
            </a:pPr>
            <a:endParaRPr lang="en-US" sz="1800" dirty="0">
              <a:ea typeface="Times New Roman" panose="02020603050405020304" pitchFamily="18" charset="0"/>
            </a:endParaRPr>
          </a:p>
        </p:txBody>
      </p:sp>
      <p:sp>
        <p:nvSpPr>
          <p:cNvPr id="2" name="TextBox 1">
            <a:extLst>
              <a:ext uri="{FF2B5EF4-FFF2-40B4-BE49-F238E27FC236}">
                <a16:creationId xmlns:a16="http://schemas.microsoft.com/office/drawing/2014/main" id="{27B29BCA-1451-C6D4-45BF-091A2EC92BC1}"/>
              </a:ext>
            </a:extLst>
          </p:cNvPr>
          <p:cNvSpPr txBox="1"/>
          <p:nvPr/>
        </p:nvSpPr>
        <p:spPr>
          <a:xfrm>
            <a:off x="4818414" y="4075747"/>
            <a:ext cx="3868387" cy="861774"/>
          </a:xfrm>
          <a:prstGeom prst="rect">
            <a:avLst/>
          </a:prstGeom>
          <a:noFill/>
        </p:spPr>
        <p:txBody>
          <a:bodyPr wrap="square" rtlCol="0">
            <a:spAutoFit/>
          </a:bodyPr>
          <a:lstStyle/>
          <a:p>
            <a:pPr defTabSz="914378"/>
            <a:r>
              <a:rPr lang="en-US" sz="3200" b="1" dirty="0">
                <a:solidFill>
                  <a:srgbClr val="0039A6"/>
                </a:solidFill>
                <a:latin typeface="Calibri" panose="020F0502020204030204" pitchFamily="34" charset="0"/>
                <a:ea typeface="Times New Roman" panose="02020603050405020304" pitchFamily="18" charset="0"/>
              </a:rPr>
              <a:t>Bookmark and share!  </a:t>
            </a:r>
            <a:endParaRPr lang="en-US" sz="3200" dirty="0">
              <a:solidFill>
                <a:srgbClr val="0039A6"/>
              </a:solidFill>
              <a:cs typeface="Calibri" panose="020F0502020204030204" pitchFamily="34" charset="0"/>
            </a:endParaRPr>
          </a:p>
          <a:p>
            <a:pPr defTabSz="914378"/>
            <a:endParaRPr lang="en-US"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5EA730F7-27A5-ECA2-6FDB-786907715FAE}"/>
              </a:ext>
            </a:extLst>
          </p:cNvPr>
          <p:cNvSpPr txBox="1"/>
          <p:nvPr/>
        </p:nvSpPr>
        <p:spPr>
          <a:xfrm>
            <a:off x="457200" y="833349"/>
            <a:ext cx="3755572" cy="461665"/>
          </a:xfrm>
          <a:prstGeom prst="rect">
            <a:avLst/>
          </a:prstGeom>
          <a:noFill/>
        </p:spPr>
        <p:txBody>
          <a:bodyPr wrap="square">
            <a:spAutoFit/>
          </a:bodyPr>
          <a:lstStyle/>
          <a:p>
            <a:pPr algn="ctr" defTabSz="914378"/>
            <a:r>
              <a:rPr lang="en-US" sz="2400" b="1" dirty="0">
                <a:solidFill>
                  <a:srgbClr val="0F56DC"/>
                </a:solidFill>
                <a:latin typeface="Calibri"/>
                <a:cs typeface="Calibri"/>
                <a:hlinkClick r:id="rId3"/>
              </a:rPr>
              <a:t>cdc.gov/nbs/modernization</a:t>
            </a:r>
            <a:endParaRPr lang="en-US" sz="2400" b="1" dirty="0">
              <a:solidFill>
                <a:srgbClr val="0F56DC"/>
              </a:solidFill>
              <a:latin typeface="Calibri"/>
              <a:cs typeface="Calibri" panose="020F0502020204030204" pitchFamily="34" charset="0"/>
            </a:endParaRPr>
          </a:p>
        </p:txBody>
      </p:sp>
      <p:pic>
        <p:nvPicPr>
          <p:cNvPr id="1026" name="Picture 2" descr="Professional using a laptop for work">
            <a:extLst>
              <a:ext uri="{FF2B5EF4-FFF2-40B4-BE49-F238E27FC236}">
                <a16:creationId xmlns:a16="http://schemas.microsoft.com/office/drawing/2014/main" id="{54B4B1C2-EC78-F5AD-4FEE-958021379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058" y="1295013"/>
            <a:ext cx="2700152" cy="20265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793B58-A2D0-322C-30E3-6090C968DEA5}"/>
              </a:ext>
            </a:extLst>
          </p:cNvPr>
          <p:cNvSpPr txBox="1">
            <a:spLocks/>
          </p:cNvSpPr>
          <p:nvPr/>
        </p:nvSpPr>
        <p:spPr>
          <a:xfrm>
            <a:off x="8682039" y="4829387"/>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4</a:t>
            </a:fld>
            <a:endParaRPr lang="en-US" dirty="0">
              <a:solidFill>
                <a:srgbClr val="17468F"/>
              </a:solidFill>
            </a:endParaRPr>
          </a:p>
        </p:txBody>
      </p:sp>
    </p:spTree>
    <p:extLst>
      <p:ext uri="{BB962C8B-B14F-4D97-AF65-F5344CB8AC3E}">
        <p14:creationId xmlns:p14="http://schemas.microsoft.com/office/powerpoint/2010/main" val="128837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Landing Page</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40</a:t>
            </a:fld>
            <a:endParaRPr lang="en-US" dirty="0"/>
          </a:p>
        </p:txBody>
      </p:sp>
      <p:pic>
        <p:nvPicPr>
          <p:cNvPr id="5" name="Content Placeholder 9" descr="Screenshot of the landing page for locking and unlocking conditions, listing all conditions the user has access to.">
            <a:extLst>
              <a:ext uri="{FF2B5EF4-FFF2-40B4-BE49-F238E27FC236}">
                <a16:creationId xmlns:a16="http://schemas.microsoft.com/office/drawing/2014/main" id="{DB38F977-66D5-0D29-1A2F-B3B438858364}"/>
              </a:ext>
            </a:extLst>
          </p:cNvPr>
          <p:cNvPicPr>
            <a:picLocks noChangeAspect="1"/>
          </p:cNvPicPr>
          <p:nvPr/>
        </p:nvPicPr>
        <p:blipFill>
          <a:blip r:embed="rId3"/>
          <a:stretch>
            <a:fillRect/>
          </a:stretch>
        </p:blipFill>
        <p:spPr>
          <a:xfrm>
            <a:off x="295275" y="1371735"/>
            <a:ext cx="8553450" cy="2813499"/>
          </a:xfrm>
          <a:prstGeom prst="rect">
            <a:avLst/>
          </a:prstGeom>
          <a:ln>
            <a:solidFill>
              <a:srgbClr val="000000"/>
            </a:solidFill>
          </a:ln>
        </p:spPr>
      </p:pic>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Tree>
    <p:extLst>
      <p:ext uri="{BB962C8B-B14F-4D97-AF65-F5344CB8AC3E}">
        <p14:creationId xmlns:p14="http://schemas.microsoft.com/office/powerpoint/2010/main" val="103170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Individual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41</a:t>
            </a:fld>
            <a:endParaRPr lang="en-US" dirty="0"/>
          </a:p>
        </p:txBody>
      </p:sp>
      <p:pic>
        <p:nvPicPr>
          <p:cNvPr id="5" name="Content Placeholder 9" descr="Screenshot of the landing page for locking and unlocking conditions, listing all conditions the user has access to. The button for locking a condition is highlighted.">
            <a:extLst>
              <a:ext uri="{FF2B5EF4-FFF2-40B4-BE49-F238E27FC236}">
                <a16:creationId xmlns:a16="http://schemas.microsoft.com/office/drawing/2014/main" id="{DB38F977-66D5-0D29-1A2F-B3B438858364}"/>
              </a:ext>
            </a:extLst>
          </p:cNvPr>
          <p:cNvPicPr>
            <a:picLocks noChangeAspect="1"/>
          </p:cNvPicPr>
          <p:nvPr/>
        </p:nvPicPr>
        <p:blipFill>
          <a:blip r:embed="rId3"/>
          <a:stretch>
            <a:fillRect/>
          </a:stretch>
        </p:blipFill>
        <p:spPr>
          <a:xfrm>
            <a:off x="295275" y="1371735"/>
            <a:ext cx="8553450" cy="2813499"/>
          </a:xfrm>
          <a:prstGeom prst="rect">
            <a:avLst/>
          </a:prstGeom>
          <a:ln>
            <a:solidFill>
              <a:srgbClr val="000000"/>
            </a:solidFill>
          </a:ln>
        </p:spPr>
      </p:pic>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
        <p:nvSpPr>
          <p:cNvPr id="8" name="Rectangle 7">
            <a:extLst>
              <a:ext uri="{FF2B5EF4-FFF2-40B4-BE49-F238E27FC236}">
                <a16:creationId xmlns:a16="http://schemas.microsoft.com/office/drawing/2014/main" id="{C5D652B6-0FAC-0CDB-F88C-D252F46D6684}"/>
              </a:ext>
              <a:ext uri="{C183D7F6-B498-43B3-948B-1728B52AA6E4}">
                <adec:decorative xmlns:adec="http://schemas.microsoft.com/office/drawing/2017/decorative" val="1"/>
              </a:ext>
            </a:extLst>
          </p:cNvPr>
          <p:cNvSpPr/>
          <p:nvPr/>
        </p:nvSpPr>
        <p:spPr>
          <a:xfrm>
            <a:off x="218275" y="2914649"/>
            <a:ext cx="477850" cy="35242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58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Individual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42</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10" name="Picture 9" descr="Screenshot of the pop-up window that appears when the lock condition button is clicked. The Lock button is highlighted.">
            <a:extLst>
              <a:ext uri="{FF2B5EF4-FFF2-40B4-BE49-F238E27FC236}">
                <a16:creationId xmlns:a16="http://schemas.microsoft.com/office/drawing/2014/main" id="{2ABB3932-BEEA-8221-4E41-0C79F20D98D3}"/>
              </a:ext>
            </a:extLst>
          </p:cNvPr>
          <p:cNvPicPr>
            <a:picLocks noChangeAspect="1"/>
          </p:cNvPicPr>
          <p:nvPr/>
        </p:nvPicPr>
        <p:blipFill>
          <a:blip r:embed="rId4"/>
          <a:stretch>
            <a:fillRect/>
          </a:stretch>
        </p:blipFill>
        <p:spPr>
          <a:xfrm>
            <a:off x="577846" y="1319708"/>
            <a:ext cx="8229601" cy="2752799"/>
          </a:xfrm>
          <a:prstGeom prst="rect">
            <a:avLst/>
          </a:prstGeom>
          <a:ln>
            <a:solidFill>
              <a:srgbClr val="000000"/>
            </a:solidFill>
          </a:ln>
        </p:spPr>
      </p:pic>
      <p:sp>
        <p:nvSpPr>
          <p:cNvPr id="5" name="Rectangle 4">
            <a:extLst>
              <a:ext uri="{FF2B5EF4-FFF2-40B4-BE49-F238E27FC236}">
                <a16:creationId xmlns:a16="http://schemas.microsoft.com/office/drawing/2014/main" id="{ED073826-2D97-2641-35E5-AA2CCC7B1450}"/>
              </a:ext>
              <a:ext uri="{C183D7F6-B498-43B3-948B-1728B52AA6E4}">
                <adec:decorative xmlns:adec="http://schemas.microsoft.com/office/drawing/2017/decorative" val="1"/>
              </a:ext>
            </a:extLst>
          </p:cNvPr>
          <p:cNvSpPr/>
          <p:nvPr/>
        </p:nvSpPr>
        <p:spPr>
          <a:xfrm>
            <a:off x="4758700" y="3466968"/>
            <a:ext cx="600875" cy="32384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672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Individual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43</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highlighting that one condition is locked.">
            <a:extLst>
              <a:ext uri="{FF2B5EF4-FFF2-40B4-BE49-F238E27FC236}">
                <a16:creationId xmlns:a16="http://schemas.microsoft.com/office/drawing/2014/main" id="{557769CE-8B72-9C5A-25E4-A5361EB029C5}"/>
              </a:ext>
            </a:extLst>
          </p:cNvPr>
          <p:cNvPicPr>
            <a:picLocks noChangeAspect="1"/>
          </p:cNvPicPr>
          <p:nvPr/>
        </p:nvPicPr>
        <p:blipFill>
          <a:blip r:embed="rId4"/>
          <a:stretch>
            <a:fillRect/>
          </a:stretch>
        </p:blipFill>
        <p:spPr>
          <a:xfrm>
            <a:off x="352425" y="1219723"/>
            <a:ext cx="8334375" cy="3112277"/>
          </a:xfrm>
          <a:prstGeom prst="rect">
            <a:avLst/>
          </a:prstGeom>
          <a:ln>
            <a:solidFill>
              <a:srgbClr val="000000"/>
            </a:solidFill>
          </a:ln>
        </p:spPr>
      </p:pic>
      <p:sp>
        <p:nvSpPr>
          <p:cNvPr id="5" name="Rectangle 4">
            <a:extLst>
              <a:ext uri="{FF2B5EF4-FFF2-40B4-BE49-F238E27FC236}">
                <a16:creationId xmlns:a16="http://schemas.microsoft.com/office/drawing/2014/main" id="{ED073826-2D97-2641-35E5-AA2CCC7B1450}"/>
              </a:ext>
              <a:ext uri="{C183D7F6-B498-43B3-948B-1728B52AA6E4}">
                <adec:decorative xmlns:adec="http://schemas.microsoft.com/office/drawing/2017/decorative" val="1"/>
              </a:ext>
            </a:extLst>
          </p:cNvPr>
          <p:cNvSpPr/>
          <p:nvPr/>
        </p:nvSpPr>
        <p:spPr>
          <a:xfrm>
            <a:off x="352425" y="3337274"/>
            <a:ext cx="1733550" cy="34890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342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Groups of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44</a:t>
            </a:fld>
            <a:endParaRPr lang="en-US" dirty="0"/>
          </a:p>
        </p:txBody>
      </p:sp>
      <p:pic>
        <p:nvPicPr>
          <p:cNvPr id="5" name="Content Placeholder 9" descr="Screenshot of landing page for locking and unlocking conditions, highlighting the Filter button for selecting groups of conditions.">
            <a:extLst>
              <a:ext uri="{FF2B5EF4-FFF2-40B4-BE49-F238E27FC236}">
                <a16:creationId xmlns:a16="http://schemas.microsoft.com/office/drawing/2014/main" id="{DB38F977-66D5-0D29-1A2F-B3B438858364}"/>
              </a:ext>
            </a:extLst>
          </p:cNvPr>
          <p:cNvPicPr>
            <a:picLocks noChangeAspect="1"/>
          </p:cNvPicPr>
          <p:nvPr/>
        </p:nvPicPr>
        <p:blipFill>
          <a:blip r:embed="rId3"/>
          <a:stretch>
            <a:fillRect/>
          </a:stretch>
        </p:blipFill>
        <p:spPr>
          <a:xfrm>
            <a:off x="295275" y="1371735"/>
            <a:ext cx="8553450" cy="2813499"/>
          </a:xfrm>
          <a:prstGeom prst="rect">
            <a:avLst/>
          </a:prstGeom>
          <a:ln>
            <a:solidFill>
              <a:srgbClr val="000000"/>
            </a:solidFill>
          </a:ln>
        </p:spPr>
      </p:pic>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
        <p:nvSpPr>
          <p:cNvPr id="8" name="Rectangle 7">
            <a:extLst>
              <a:ext uri="{FF2B5EF4-FFF2-40B4-BE49-F238E27FC236}">
                <a16:creationId xmlns:a16="http://schemas.microsoft.com/office/drawing/2014/main" id="{F405A8A6-4E1E-8772-6CDC-8C24CCFCC18D}"/>
              </a:ext>
              <a:ext uri="{C183D7F6-B498-43B3-948B-1728B52AA6E4}">
                <adec:decorative xmlns:adec="http://schemas.microsoft.com/office/drawing/2017/decorative" val="1"/>
              </a:ext>
            </a:extLst>
          </p:cNvPr>
          <p:cNvSpPr/>
          <p:nvPr/>
        </p:nvSpPr>
        <p:spPr>
          <a:xfrm>
            <a:off x="7296150" y="2381251"/>
            <a:ext cx="371475" cy="2762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609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Locking and Unlocking Groups of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45</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Screenshot of landing page for locking and unlocking conditions, highlighting how to apply filter options to groups of conditions selected.">
            <a:extLst>
              <a:ext uri="{FF2B5EF4-FFF2-40B4-BE49-F238E27FC236}">
                <a16:creationId xmlns:a16="http://schemas.microsoft.com/office/drawing/2014/main" id="{95DE4FCE-2530-64D3-2A63-A8F89C398B92}"/>
              </a:ext>
            </a:extLst>
          </p:cNvPr>
          <p:cNvPicPr>
            <a:picLocks noChangeAspect="1"/>
          </p:cNvPicPr>
          <p:nvPr/>
        </p:nvPicPr>
        <p:blipFill>
          <a:blip r:embed="rId4"/>
          <a:stretch>
            <a:fillRect/>
          </a:stretch>
        </p:blipFill>
        <p:spPr>
          <a:xfrm>
            <a:off x="875113" y="1002477"/>
            <a:ext cx="7419975" cy="3868840"/>
          </a:xfrm>
          <a:prstGeom prst="rect">
            <a:avLst/>
          </a:prstGeom>
        </p:spPr>
      </p:pic>
      <p:sp>
        <p:nvSpPr>
          <p:cNvPr id="9" name="Rectangle 8">
            <a:extLst>
              <a:ext uri="{FF2B5EF4-FFF2-40B4-BE49-F238E27FC236}">
                <a16:creationId xmlns:a16="http://schemas.microsoft.com/office/drawing/2014/main" id="{B5AC9241-F56B-3BEB-D6F9-42955429008C}"/>
              </a:ext>
              <a:ext uri="{C183D7F6-B498-43B3-948B-1728B52AA6E4}">
                <adec:decorative xmlns:adec="http://schemas.microsoft.com/office/drawing/2017/decorative" val="1"/>
              </a:ext>
            </a:extLst>
          </p:cNvPr>
          <p:cNvSpPr/>
          <p:nvPr/>
        </p:nvSpPr>
        <p:spPr>
          <a:xfrm>
            <a:off x="6229360" y="4083873"/>
            <a:ext cx="819140" cy="2762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B94289-CF37-53F2-CD03-73C2A8A12C4C}"/>
              </a:ext>
              <a:ext uri="{C183D7F6-B498-43B3-948B-1728B52AA6E4}">
                <adec:decorative xmlns:adec="http://schemas.microsoft.com/office/drawing/2017/decorative" val="1"/>
              </a:ext>
            </a:extLst>
          </p:cNvPr>
          <p:cNvSpPr/>
          <p:nvPr/>
        </p:nvSpPr>
        <p:spPr>
          <a:xfrm>
            <a:off x="6781810" y="1802612"/>
            <a:ext cx="752465" cy="2762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61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 of landing page for locking and unlocking conditions, highlighting the &quot;select to lock or unlock all conditions&quot; button.">
            <a:extLst>
              <a:ext uri="{FF2B5EF4-FFF2-40B4-BE49-F238E27FC236}">
                <a16:creationId xmlns:a16="http://schemas.microsoft.com/office/drawing/2014/main" id="{1D19A48F-C429-AB46-AD81-7E6073F6A481}"/>
              </a:ext>
            </a:extLst>
          </p:cNvPr>
          <p:cNvPicPr>
            <a:picLocks noChangeAspect="1"/>
          </p:cNvPicPr>
          <p:nvPr/>
        </p:nvPicPr>
        <p:blipFill>
          <a:blip r:embed="rId3"/>
          <a:stretch>
            <a:fillRect/>
          </a:stretch>
        </p:blipFill>
        <p:spPr>
          <a:xfrm>
            <a:off x="577846" y="1321866"/>
            <a:ext cx="7905750" cy="3005630"/>
          </a:xfrm>
          <a:prstGeom prst="rect">
            <a:avLst/>
          </a:prstGeom>
        </p:spPr>
      </p:pic>
      <p:sp>
        <p:nvSpPr>
          <p:cNvPr id="16" name="Title 15"/>
          <p:cNvSpPr>
            <a:spLocks noGrp="1"/>
          </p:cNvSpPr>
          <p:nvPr>
            <p:ph type="title"/>
          </p:nvPr>
        </p:nvSpPr>
        <p:spPr/>
        <p:txBody>
          <a:bodyPr/>
          <a:lstStyle/>
          <a:p>
            <a:r>
              <a:rPr lang="en-US" dirty="0"/>
              <a:t>Lock: Locking and Unlocking Groups of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46</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
        <p:nvSpPr>
          <p:cNvPr id="9" name="Rectangle 8">
            <a:extLst>
              <a:ext uri="{FF2B5EF4-FFF2-40B4-BE49-F238E27FC236}">
                <a16:creationId xmlns:a16="http://schemas.microsoft.com/office/drawing/2014/main" id="{B5AC9241-F56B-3BEB-D6F9-42955429008C}"/>
              </a:ext>
              <a:ext uri="{C183D7F6-B498-43B3-948B-1728B52AA6E4}">
                <adec:decorative xmlns:adec="http://schemas.microsoft.com/office/drawing/2017/decorative" val="1"/>
              </a:ext>
            </a:extLst>
          </p:cNvPr>
          <p:cNvSpPr/>
          <p:nvPr/>
        </p:nvSpPr>
        <p:spPr>
          <a:xfrm>
            <a:off x="577845" y="1452408"/>
            <a:ext cx="2003429" cy="2762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9925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options to select conditions individually or all at once and the button to &quot;lock&quot; those conditions selected.">
            <a:extLst>
              <a:ext uri="{FF2B5EF4-FFF2-40B4-BE49-F238E27FC236}">
                <a16:creationId xmlns:a16="http://schemas.microsoft.com/office/drawing/2014/main" id="{1B84BA53-299A-3D0F-7BAB-04296462CE16}"/>
              </a:ext>
            </a:extLst>
          </p:cNvPr>
          <p:cNvPicPr>
            <a:picLocks noChangeAspect="1"/>
          </p:cNvPicPr>
          <p:nvPr/>
        </p:nvPicPr>
        <p:blipFill>
          <a:blip r:embed="rId3"/>
          <a:stretch>
            <a:fillRect/>
          </a:stretch>
        </p:blipFill>
        <p:spPr>
          <a:xfrm>
            <a:off x="1000312" y="1063229"/>
            <a:ext cx="6905274" cy="3884515"/>
          </a:xfrm>
          <a:prstGeom prst="rect">
            <a:avLst/>
          </a:prstGeom>
        </p:spPr>
      </p:pic>
      <p:sp>
        <p:nvSpPr>
          <p:cNvPr id="16" name="Title 15"/>
          <p:cNvSpPr>
            <a:spLocks noGrp="1"/>
          </p:cNvSpPr>
          <p:nvPr>
            <p:ph type="title"/>
          </p:nvPr>
        </p:nvSpPr>
        <p:spPr/>
        <p:txBody>
          <a:bodyPr/>
          <a:lstStyle/>
          <a:p>
            <a:r>
              <a:rPr lang="en-US" dirty="0"/>
              <a:t>Lock: Locking and Unlocking Groups of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47</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
        <p:nvSpPr>
          <p:cNvPr id="9" name="Rectangle 8">
            <a:extLst>
              <a:ext uri="{FF2B5EF4-FFF2-40B4-BE49-F238E27FC236}">
                <a16:creationId xmlns:a16="http://schemas.microsoft.com/office/drawing/2014/main" id="{B5AC9241-F56B-3BEB-D6F9-42955429008C}"/>
              </a:ext>
              <a:ext uri="{C183D7F6-B498-43B3-948B-1728B52AA6E4}">
                <adec:decorative xmlns:adec="http://schemas.microsoft.com/office/drawing/2017/decorative" val="1"/>
              </a:ext>
            </a:extLst>
          </p:cNvPr>
          <p:cNvSpPr/>
          <p:nvPr/>
        </p:nvSpPr>
        <p:spPr>
          <a:xfrm>
            <a:off x="4452949" y="4661297"/>
            <a:ext cx="595301" cy="27622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953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landing page for locking and unlocking conditions, highlighting the status of conditions locked or unlocked.">
            <a:extLst>
              <a:ext uri="{FF2B5EF4-FFF2-40B4-BE49-F238E27FC236}">
                <a16:creationId xmlns:a16="http://schemas.microsoft.com/office/drawing/2014/main" id="{93EF5464-CF33-0848-099E-29E4F0ECCB82}"/>
              </a:ext>
            </a:extLst>
          </p:cNvPr>
          <p:cNvPicPr>
            <a:picLocks noChangeAspect="1"/>
          </p:cNvPicPr>
          <p:nvPr/>
        </p:nvPicPr>
        <p:blipFill>
          <a:blip r:embed="rId3"/>
          <a:stretch>
            <a:fillRect/>
          </a:stretch>
        </p:blipFill>
        <p:spPr>
          <a:xfrm>
            <a:off x="528649" y="1185763"/>
            <a:ext cx="7848600" cy="3205843"/>
          </a:xfrm>
          <a:prstGeom prst="rect">
            <a:avLst/>
          </a:prstGeom>
        </p:spPr>
      </p:pic>
      <p:sp>
        <p:nvSpPr>
          <p:cNvPr id="16" name="Title 15"/>
          <p:cNvSpPr>
            <a:spLocks noGrp="1"/>
          </p:cNvSpPr>
          <p:nvPr>
            <p:ph type="title"/>
          </p:nvPr>
        </p:nvSpPr>
        <p:spPr/>
        <p:txBody>
          <a:bodyPr/>
          <a:lstStyle/>
          <a:p>
            <a:r>
              <a:rPr lang="en-US" dirty="0"/>
              <a:t>Lock: Locking and Unlocking Groups of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48</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
        <p:nvSpPr>
          <p:cNvPr id="9" name="Rectangle 8">
            <a:extLst>
              <a:ext uri="{FF2B5EF4-FFF2-40B4-BE49-F238E27FC236}">
                <a16:creationId xmlns:a16="http://schemas.microsoft.com/office/drawing/2014/main" id="{B5AC9241-F56B-3BEB-D6F9-42955429008C}"/>
              </a:ext>
              <a:ext uri="{C183D7F6-B498-43B3-948B-1728B52AA6E4}">
                <adec:decorative xmlns:adec="http://schemas.microsoft.com/office/drawing/2017/decorative" val="1"/>
              </a:ext>
            </a:extLst>
          </p:cNvPr>
          <p:cNvSpPr/>
          <p:nvPr/>
        </p:nvSpPr>
        <p:spPr>
          <a:xfrm>
            <a:off x="565945" y="1924932"/>
            <a:ext cx="1643855" cy="2466673"/>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105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Submit, Withdraw, and Reject</a:t>
            </a:r>
          </a:p>
        </p:txBody>
      </p:sp>
      <p:sp>
        <p:nvSpPr>
          <p:cNvPr id="7" name="Content Placeholder 2">
            <a:extLst>
              <a:ext uri="{FF2B5EF4-FFF2-40B4-BE49-F238E27FC236}">
                <a16:creationId xmlns:a16="http://schemas.microsoft.com/office/drawing/2014/main" id="{3116A9E7-126F-2E99-52A5-B8AD1D77C99C}"/>
              </a:ext>
            </a:extLst>
          </p:cNvPr>
          <p:cNvSpPr>
            <a:spLocks noGrp="1"/>
          </p:cNvSpPr>
          <p:nvPr>
            <p:ph type="body" sz="quarter" idx="10"/>
          </p:nvPr>
        </p:nvSpPr>
        <p:spPr>
          <a:xfrm>
            <a:off x="457199" y="1158875"/>
            <a:ext cx="8484915" cy="3706695"/>
          </a:xfrm>
        </p:spPr>
        <p:txBody>
          <a:bodyPr/>
          <a:lstStyle/>
          <a:p>
            <a:r>
              <a:rPr lang="en-US" b="1" dirty="0"/>
              <a:t>Submit</a:t>
            </a:r>
          </a:p>
          <a:p>
            <a:pPr lvl="1"/>
            <a:r>
              <a:rPr lang="en-US" dirty="0"/>
              <a:t>A condition is locked and ready to progress through reconciliation</a:t>
            </a:r>
          </a:p>
          <a:p>
            <a:r>
              <a:rPr lang="en-US" b="1" dirty="0"/>
              <a:t>Withdraw</a:t>
            </a:r>
          </a:p>
          <a:p>
            <a:pPr lvl="1"/>
            <a:r>
              <a:rPr lang="en-US" dirty="0"/>
              <a:t>An individual realized a condition was submitted that needs to be updated further</a:t>
            </a:r>
          </a:p>
          <a:p>
            <a:r>
              <a:rPr lang="en-US" b="1" dirty="0"/>
              <a:t>Reject</a:t>
            </a:r>
          </a:p>
          <a:p>
            <a:pPr lvl="1"/>
            <a:r>
              <a:rPr lang="en-US" dirty="0"/>
              <a:t>STD Manager or State/Territorial Epidemiologist reviews case numbers and send conditions back to lock/unlock status to allow for further updates</a:t>
            </a:r>
          </a:p>
          <a:p>
            <a:pPr lvl="1"/>
            <a:endParaRPr lang="en-US" dirty="0"/>
          </a:p>
        </p:txBody>
      </p:sp>
      <p:grpSp>
        <p:nvGrpSpPr>
          <p:cNvPr id="2" name="Group 1">
            <a:extLst>
              <a:ext uri="{FF2B5EF4-FFF2-40B4-BE49-F238E27FC236}">
                <a16:creationId xmlns:a16="http://schemas.microsoft.com/office/drawing/2014/main" id="{EACDDB5F-779F-9128-781F-CDF0BBB4C65F}"/>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E4914217-B431-078E-E438-CE89E4B91196}"/>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4" name="Picture 3">
              <a:extLst>
                <a:ext uri="{FF2B5EF4-FFF2-40B4-BE49-F238E27FC236}">
                  <a16:creationId xmlns:a16="http://schemas.microsoft.com/office/drawing/2014/main" id="{C6E91F41-20AF-2ADD-8954-EA7AA97AFB03}"/>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5" name="Picture 4">
              <a:extLst>
                <a:ext uri="{FF2B5EF4-FFF2-40B4-BE49-F238E27FC236}">
                  <a16:creationId xmlns:a16="http://schemas.microsoft.com/office/drawing/2014/main" id="{360EF118-E5F2-1DAB-D4A2-9D6A80E334B5}"/>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sp>
        <p:nvSpPr>
          <p:cNvPr id="6" name="Slide Number Placeholder 3">
            <a:extLst>
              <a:ext uri="{FF2B5EF4-FFF2-40B4-BE49-F238E27FC236}">
                <a16:creationId xmlns:a16="http://schemas.microsoft.com/office/drawing/2014/main" id="{5145C370-344D-C5C9-7315-37E811A7B1D5}"/>
              </a:ext>
            </a:extLst>
          </p:cNvPr>
          <p:cNvSpPr txBox="1">
            <a:spLocks/>
          </p:cNvSpPr>
          <p:nvPr/>
        </p:nvSpPr>
        <p:spPr>
          <a:xfrm>
            <a:off x="8480152"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49</a:t>
            </a:fld>
            <a:endParaRPr lang="en-US" dirty="0">
              <a:solidFill>
                <a:srgbClr val="17468F"/>
              </a:solidFill>
            </a:endParaRPr>
          </a:p>
        </p:txBody>
      </p:sp>
    </p:spTree>
    <p:extLst>
      <p:ext uri="{BB962C8B-B14F-4D97-AF65-F5344CB8AC3E}">
        <p14:creationId xmlns:p14="http://schemas.microsoft.com/office/powerpoint/2010/main" val="1745054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BDBD4B2-4C79-A127-FDEB-90C387863A69}"/>
              </a:ext>
            </a:extLst>
          </p:cNvPr>
          <p:cNvSpPr>
            <a:spLocks noGrp="1"/>
          </p:cNvSpPr>
          <p:nvPr>
            <p:ph type="title"/>
          </p:nvPr>
        </p:nvSpPr>
        <p:spPr>
          <a:xfrm>
            <a:off x="-1" y="0"/>
            <a:ext cx="9144001" cy="816430"/>
          </a:xfrm>
        </p:spPr>
        <p:txBody>
          <a:bodyPr>
            <a:noAutofit/>
          </a:bodyPr>
          <a:lstStyle/>
          <a:p>
            <a:r>
              <a:rPr lang="en-US" dirty="0"/>
              <a:t>    Updated HAI MDRO MMG</a:t>
            </a:r>
          </a:p>
        </p:txBody>
      </p:sp>
      <p:sp>
        <p:nvSpPr>
          <p:cNvPr id="8" name="Content Placeholder 4">
            <a:extLst>
              <a:ext uri="{FF2B5EF4-FFF2-40B4-BE49-F238E27FC236}">
                <a16:creationId xmlns:a16="http://schemas.microsoft.com/office/drawing/2014/main" id="{200EFE82-6001-BF81-A59E-35612A8279DC}"/>
              </a:ext>
            </a:extLst>
          </p:cNvPr>
          <p:cNvSpPr txBox="1">
            <a:spLocks/>
          </p:cNvSpPr>
          <p:nvPr/>
        </p:nvSpPr>
        <p:spPr>
          <a:xfrm>
            <a:off x="380431" y="926402"/>
            <a:ext cx="8608448" cy="3070757"/>
          </a:xfrm>
          <a:prstGeom prst="rect">
            <a:avLst/>
          </a:prstGeom>
        </p:spPr>
        <p:txBody>
          <a:bodyPr lIns="68580" tIns="34290" rIns="68580" bIns="34290" anchor="t">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355">
              <a:buClr>
                <a:srgbClr val="007D57"/>
              </a:buClr>
              <a:buNone/>
              <a:defRPr/>
            </a:pPr>
            <a:r>
              <a:rPr lang="en-US" sz="2600" b="1" dirty="0">
                <a:solidFill>
                  <a:srgbClr val="5F5F5F"/>
                </a:solidFill>
              </a:rPr>
              <a:t>Value Set Updates </a:t>
            </a:r>
          </a:p>
          <a:p>
            <a:pPr marL="790536" lvl="2" indent="-457178" defTabSz="914355">
              <a:defRPr/>
            </a:pPr>
            <a:r>
              <a:rPr lang="en-US" sz="2198" dirty="0">
                <a:hlinkClick r:id="rId3"/>
              </a:rPr>
              <a:t>Version 4</a:t>
            </a:r>
            <a:r>
              <a:rPr lang="en-US" sz="1800" dirty="0"/>
              <a:t> </a:t>
            </a:r>
            <a:r>
              <a:rPr lang="en-US" sz="2200" dirty="0">
                <a:solidFill>
                  <a:srgbClr val="5F5F5F"/>
                </a:solidFill>
                <a:cs typeface="Calibri" panose="020F0502020204030204" pitchFamily="34" charset="0"/>
              </a:rPr>
              <a:t>is the most up-to-date version of the PHIN VADS Healthcare-Associated Infections (HAI), Multidrug-Resistant Organisms (MDRO) Case Notification View. Changes include</a:t>
            </a:r>
            <a:r>
              <a:rPr lang="en-US" sz="2200" dirty="0">
                <a:solidFill>
                  <a:srgbClr val="5F5F5F"/>
                </a:solidFill>
                <a:latin typeface="Avenir Next LT Pro"/>
              </a:rPr>
              <a:t>:</a:t>
            </a:r>
          </a:p>
          <a:p>
            <a:pPr marL="1247299" lvl="3" indent="-456724" defTabSz="914355">
              <a:defRPr/>
            </a:pPr>
            <a:r>
              <a:rPr lang="en-US" sz="1575" dirty="0">
                <a:solidFill>
                  <a:srgbClr val="5F5F5F"/>
                </a:solidFill>
                <a:latin typeface="Calibri"/>
                <a:ea typeface="Calibri" panose="020F0502020204030204" pitchFamily="34" charset="0"/>
                <a:cs typeface="Arial"/>
              </a:rPr>
              <a:t>Two values added to </a:t>
            </a:r>
            <a:r>
              <a:rPr lang="en-US" sz="1575" u="sng" dirty="0">
                <a:solidFill>
                  <a:srgbClr val="000000"/>
                </a:solidFill>
                <a:latin typeface="Calibri"/>
                <a:ea typeface="Yu Mincho"/>
                <a:cs typeface="Calibri"/>
                <a:hlinkClick r:id="rId4"/>
              </a:rPr>
              <a:t>PHVS_TypeCoInfection_C.auris</a:t>
            </a:r>
            <a:r>
              <a:rPr lang="en-US" sz="1575" dirty="0">
                <a:latin typeface="Calibri"/>
                <a:ea typeface="Calibri" panose="020F0502020204030204" pitchFamily="34" charset="0"/>
                <a:cs typeface="Calibri"/>
              </a:rPr>
              <a:t> </a:t>
            </a:r>
            <a:r>
              <a:rPr lang="en-US" sz="1575" dirty="0">
                <a:solidFill>
                  <a:srgbClr val="5F5F5F"/>
                </a:solidFill>
                <a:latin typeface="Calibri"/>
                <a:ea typeface="Calibri" panose="020F0502020204030204" pitchFamily="34" charset="0"/>
                <a:cs typeface="Arial"/>
              </a:rPr>
              <a:t>(now v.2)</a:t>
            </a:r>
          </a:p>
          <a:p>
            <a:pPr marL="1247299" lvl="3" indent="-456724" defTabSz="914355">
              <a:defRPr/>
            </a:pPr>
            <a:r>
              <a:rPr lang="en-US" sz="1575" dirty="0">
                <a:solidFill>
                  <a:srgbClr val="5F5F5F"/>
                </a:solidFill>
                <a:latin typeface="Calibri"/>
                <a:ea typeface="Calibri" panose="020F0502020204030204" pitchFamily="34" charset="0"/>
                <a:cs typeface="Arial"/>
              </a:rPr>
              <a:t>Two values added to </a:t>
            </a:r>
            <a:r>
              <a:rPr lang="en-US" sz="1575" dirty="0">
                <a:latin typeface="Calibri"/>
                <a:cs typeface="Calibri"/>
                <a:hlinkClick r:id="rId5"/>
              </a:rPr>
              <a:t>PHVS_LabTestType_CP-CRE</a:t>
            </a:r>
            <a:r>
              <a:rPr lang="en-US" sz="1575" dirty="0">
                <a:latin typeface="Calibri"/>
                <a:cs typeface="Calibri"/>
              </a:rPr>
              <a:t> </a:t>
            </a:r>
            <a:r>
              <a:rPr lang="en-US" sz="1575" dirty="0">
                <a:solidFill>
                  <a:srgbClr val="5F5F5F"/>
                </a:solidFill>
                <a:latin typeface="Calibri"/>
                <a:ea typeface="Calibri" panose="020F0502020204030204" pitchFamily="34" charset="0"/>
                <a:cs typeface="Calibri"/>
              </a:rPr>
              <a:t>(now v.2)</a:t>
            </a:r>
          </a:p>
          <a:p>
            <a:pPr marL="1247299" lvl="3" indent="-456724" defTabSz="914355">
              <a:defRPr/>
            </a:pPr>
            <a:r>
              <a:rPr lang="en-US" sz="1575" dirty="0">
                <a:solidFill>
                  <a:srgbClr val="5F5F5F"/>
                </a:solidFill>
                <a:latin typeface="Calibri"/>
                <a:ea typeface="Calibri" panose="020F0502020204030204" pitchFamily="34" charset="0"/>
                <a:cs typeface="Calibri"/>
              </a:rPr>
              <a:t>Four values added to </a:t>
            </a:r>
            <a:r>
              <a:rPr lang="en-US" sz="1575" u="sng" dirty="0">
                <a:solidFill>
                  <a:srgbClr val="000000"/>
                </a:solidFill>
                <a:latin typeface="Calibri"/>
                <a:ea typeface="Yu Mincho"/>
                <a:cs typeface="Calibri"/>
                <a:hlinkClick r:id="rId6"/>
              </a:rPr>
              <a:t>PHVS_LabTestMethod_MDRO</a:t>
            </a:r>
            <a:r>
              <a:rPr lang="en-US" sz="1575" dirty="0">
                <a:latin typeface="Calibri"/>
                <a:ea typeface="Calibri" panose="020F0502020204030204" pitchFamily="34" charset="0"/>
                <a:cs typeface="Calibri"/>
              </a:rPr>
              <a:t> </a:t>
            </a:r>
            <a:r>
              <a:rPr lang="en-US" sz="1575" dirty="0">
                <a:solidFill>
                  <a:srgbClr val="5F5F5F"/>
                </a:solidFill>
                <a:latin typeface="Calibri"/>
                <a:ea typeface="Calibri" panose="020F0502020204030204" pitchFamily="34" charset="0"/>
                <a:cs typeface="Arial"/>
              </a:rPr>
              <a:t>(now v.3)</a:t>
            </a:r>
          </a:p>
          <a:p>
            <a:pPr marL="1247713" lvl="3" indent="-457178" defTabSz="914355">
              <a:defRPr/>
            </a:pPr>
            <a:r>
              <a:rPr lang="en-US" sz="1598" dirty="0">
                <a:solidFill>
                  <a:srgbClr val="5F5F5F"/>
                </a:solidFill>
                <a:ea typeface="Calibri" panose="020F0502020204030204" pitchFamily="34" charset="0"/>
                <a:cs typeface="Calibri" panose="020F0502020204030204" pitchFamily="34" charset="0"/>
              </a:rPr>
              <a:t>16 values added and five deprecated for </a:t>
            </a:r>
            <a:r>
              <a:rPr lang="en-US" sz="1598" u="sng" dirty="0">
                <a:solidFill>
                  <a:srgbClr val="000000"/>
                </a:solidFill>
                <a:ea typeface="Yu Mincho" panose="02020400000000000000" pitchFamily="18" charset="-128"/>
                <a:cs typeface="Calibri" panose="020F0502020204030204" pitchFamily="34" charset="0"/>
                <a:hlinkClick r:id="rId7"/>
              </a:rPr>
              <a:t>PHVS_GeneName_CP-CRE</a:t>
            </a:r>
            <a:r>
              <a:rPr lang="en-US" sz="1598" dirty="0">
                <a:ea typeface="Calibri" panose="020F0502020204030204" pitchFamily="34" charset="0"/>
                <a:cs typeface="Calibri" panose="020F0502020204030204" pitchFamily="34" charset="0"/>
              </a:rPr>
              <a:t> </a:t>
            </a:r>
            <a:r>
              <a:rPr lang="en-US" sz="1598" dirty="0">
                <a:solidFill>
                  <a:srgbClr val="5F5F5F"/>
                </a:solidFill>
                <a:ea typeface="Calibri" panose="020F0502020204030204" pitchFamily="34" charset="0"/>
                <a:cs typeface="Calibri" panose="020F0502020204030204" pitchFamily="34" charset="0"/>
              </a:rPr>
              <a:t>(now v.4)</a:t>
            </a:r>
          </a:p>
          <a:p>
            <a:pPr marL="1247299" lvl="3" indent="-456724" defTabSz="914355">
              <a:defRPr/>
            </a:pPr>
            <a:r>
              <a:rPr lang="en-US" sz="1575" dirty="0">
                <a:solidFill>
                  <a:srgbClr val="5F5F5F"/>
                </a:solidFill>
                <a:latin typeface="Calibri"/>
                <a:ea typeface="Calibri" panose="020F0502020204030204" pitchFamily="34" charset="0"/>
                <a:cs typeface="Calibri"/>
              </a:rPr>
              <a:t>76 values added and two deprecated for </a:t>
            </a:r>
            <a:r>
              <a:rPr lang="en-US" sz="1575" u="sng" dirty="0">
                <a:solidFill>
                  <a:srgbClr val="000000"/>
                </a:solidFill>
                <a:latin typeface="Calibri"/>
                <a:ea typeface="Yu Mincho"/>
                <a:cs typeface="Calibri"/>
                <a:hlinkClick r:id="rId8"/>
              </a:rPr>
              <a:t>PHVS_Organism_CP-CRE</a:t>
            </a:r>
            <a:r>
              <a:rPr lang="en-US" sz="1575" dirty="0">
                <a:latin typeface="Calibri"/>
                <a:ea typeface="Calibri" panose="020F0502020204030204" pitchFamily="34" charset="0"/>
                <a:cs typeface="Calibri"/>
              </a:rPr>
              <a:t> </a:t>
            </a:r>
            <a:r>
              <a:rPr lang="en-US" sz="1575" dirty="0">
                <a:solidFill>
                  <a:srgbClr val="5F5F5F"/>
                </a:solidFill>
                <a:latin typeface="Calibri"/>
                <a:ea typeface="Calibri" panose="020F0502020204030204" pitchFamily="34" charset="0"/>
                <a:cs typeface="Calibri"/>
              </a:rPr>
              <a:t>(now v.3) </a:t>
            </a:r>
            <a:endParaRPr lang="en-US" sz="1575" dirty="0">
              <a:solidFill>
                <a:srgbClr val="5F5F5F"/>
              </a:solidFill>
              <a:ea typeface="Calibri" panose="020F0502020204030204" pitchFamily="34" charset="0"/>
              <a:cs typeface="Calibri" panose="020F0502020204030204" pitchFamily="34" charset="0"/>
            </a:endParaRPr>
          </a:p>
          <a:p>
            <a:pPr marL="1247713" lvl="3" indent="-457178" defTabSz="914355">
              <a:defRPr/>
            </a:pPr>
            <a:endParaRPr lang="en-US" sz="1600" dirty="0">
              <a:solidFill>
                <a:srgbClr val="5F5F5F"/>
              </a:solidFill>
              <a:ea typeface="Calibri" panose="020F0502020204030204" pitchFamily="34" charset="0"/>
              <a:cs typeface="Calibri" panose="020F0502020204030204" pitchFamily="34" charset="0"/>
            </a:endParaRPr>
          </a:p>
          <a:p>
            <a:pPr marL="1247713" lvl="3" indent="-457178" defTabSz="914355">
              <a:defRPr/>
            </a:pPr>
            <a:endParaRPr lang="en-US" sz="1600" dirty="0">
              <a:solidFill>
                <a:srgbClr val="5F5F5F"/>
              </a:solidFill>
              <a:ea typeface="Calibri" panose="020F0502020204030204" pitchFamily="34" charset="0"/>
              <a:cs typeface="Calibri" panose="020F0502020204030204" pitchFamily="34" charset="0"/>
            </a:endParaRPr>
          </a:p>
          <a:p>
            <a:pPr marL="1247713" lvl="3" indent="-457178" defTabSz="914355">
              <a:defRPr/>
            </a:pPr>
            <a:endParaRPr lang="en-US" sz="1800" dirty="0">
              <a:solidFill>
                <a:srgbClr val="5F5F5F"/>
              </a:solidFill>
              <a:ea typeface="Calibri" panose="020F0502020204030204" pitchFamily="34" charset="0"/>
              <a:cs typeface="Calibri" panose="020F0502020204030204" pitchFamily="34" charset="0"/>
            </a:endParaRPr>
          </a:p>
          <a:p>
            <a:pPr marL="1247713" lvl="3" indent="-457178" defTabSz="914355">
              <a:defRPr/>
            </a:pPr>
            <a:endParaRPr lang="en-US" sz="1800" dirty="0">
              <a:solidFill>
                <a:srgbClr val="5F5F5F"/>
              </a:solidFill>
              <a:ea typeface="Calibri" panose="020F0502020204030204" pitchFamily="34" charset="0"/>
              <a:cs typeface="Calibri" panose="020F0502020204030204" pitchFamily="34" charset="0"/>
            </a:endParaRPr>
          </a:p>
          <a:p>
            <a:pPr marL="1247713" lvl="3" indent="-457178" defTabSz="914355">
              <a:defRPr/>
            </a:pPr>
            <a:endParaRPr lang="en-US" sz="1800" dirty="0">
              <a:solidFill>
                <a:srgbClr val="5F5F5F"/>
              </a:solidFill>
              <a:cs typeface="Calibri" panose="020F0502020204030204" pitchFamily="34" charset="0"/>
            </a:endParaRPr>
          </a:p>
          <a:p>
            <a:pPr marL="790535" lvl="3" indent="0" defTabSz="914355">
              <a:buNone/>
              <a:defRPr/>
            </a:pPr>
            <a:endParaRPr lang="en-US" sz="1800" dirty="0">
              <a:solidFill>
                <a:srgbClr val="5F5F5F"/>
              </a:solidFill>
              <a:latin typeface="Avenir Next LT Pro"/>
            </a:endParaRPr>
          </a:p>
          <a:p>
            <a:pPr marL="857207" lvl="2" indent="0" defTabSz="914355">
              <a:lnSpc>
                <a:spcPct val="107000"/>
              </a:lnSpc>
              <a:spcBef>
                <a:spcPts val="0"/>
              </a:spcBef>
              <a:buNone/>
              <a:defRPr/>
            </a:pPr>
            <a:endParaRPr lang="en-US" sz="1200" dirty="0">
              <a:solidFill>
                <a:srgbClr val="000000"/>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E0AD60A-CE4F-ECF8-1144-4A20DF2E03CB}"/>
              </a:ext>
            </a:extLst>
          </p:cNvPr>
          <p:cNvSpPr txBox="1"/>
          <p:nvPr/>
        </p:nvSpPr>
        <p:spPr>
          <a:xfrm>
            <a:off x="308434" y="4267289"/>
            <a:ext cx="8373605" cy="819455"/>
          </a:xfrm>
          <a:prstGeom prst="rect">
            <a:avLst/>
          </a:prstGeom>
          <a:noFill/>
        </p:spPr>
        <p:txBody>
          <a:bodyPr wrap="square">
            <a:spAutoFit/>
          </a:bodyPr>
          <a:lstStyle/>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HAI MDRO MMG v1.0.2: </a:t>
            </a:r>
            <a:r>
              <a:rPr lang="en-US" sz="675" dirty="0">
                <a:solidFill>
                  <a:srgbClr val="000000"/>
                </a:solidFill>
                <a:latin typeface="Avenir Next LT Pro" panose="020B0504020202020204" pitchFamily="34" charset="0"/>
                <a:cs typeface="Calibri"/>
                <a:sym typeface="Arial"/>
                <a:hlinkClick r:id="rId9"/>
              </a:rPr>
              <a:t>https://ndc.services.cdc.gov/mmgpage/healthcare-associated-infections-multidrug-resistant-organisms-hai-mdro-message-mapping-guide/</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HAI MDRO PHIN VADS Case View (version 4): </a:t>
            </a:r>
            <a:r>
              <a:rPr lang="en-US" sz="675" dirty="0">
                <a:solidFill>
                  <a:srgbClr val="000000"/>
                </a:solidFill>
                <a:latin typeface="Avenir Next LT Pro" panose="020B0504020202020204" pitchFamily="34" charset="0"/>
                <a:cs typeface="Calibri"/>
                <a:sym typeface="Arial"/>
                <a:hlinkClick r:id="rId3"/>
              </a:rPr>
              <a:t>https://phinvads.cdc.gov/vads/ViewView.action?id=0C960826-03DE-ED11-81C4-005056ABE2F0</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PHIN VADS Type of Co-Infection (</a:t>
            </a:r>
            <a:r>
              <a:rPr lang="en-US" sz="675" i="1" dirty="0">
                <a:solidFill>
                  <a:srgbClr val="000000"/>
                </a:solidFill>
                <a:latin typeface="Avenir Next LT Pro" panose="020B0504020202020204" pitchFamily="34" charset="0"/>
                <a:cs typeface="Calibri"/>
                <a:sym typeface="Arial"/>
              </a:rPr>
              <a:t>C. auris</a:t>
            </a:r>
            <a:r>
              <a:rPr lang="en-US" sz="675" dirty="0">
                <a:solidFill>
                  <a:srgbClr val="000000"/>
                </a:solidFill>
                <a:latin typeface="Avenir Next LT Pro" panose="020B0504020202020204" pitchFamily="34" charset="0"/>
                <a:cs typeface="Calibri"/>
                <a:sym typeface="Arial"/>
              </a:rPr>
              <a:t>) value set (version2): </a:t>
            </a:r>
            <a:r>
              <a:rPr lang="en-US" sz="675" dirty="0">
                <a:solidFill>
                  <a:srgbClr val="000000"/>
                </a:solidFill>
                <a:latin typeface="Avenir Next LT Pro" panose="020B0504020202020204" pitchFamily="34" charset="0"/>
                <a:cs typeface="Calibri"/>
                <a:sym typeface="Arial"/>
                <a:hlinkClick r:id="rId4"/>
              </a:rPr>
              <a:t>https://phinvads.cdc.gov/vads/ViewValueSet.action?id=A4EEB4D1-9973-4C3B-AB92-1F9226AB5128</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PHIN VADS CP-CRE Lab Test Type value set (version 2): </a:t>
            </a:r>
            <a:r>
              <a:rPr lang="en-US" sz="675" dirty="0">
                <a:solidFill>
                  <a:srgbClr val="000000"/>
                </a:solidFill>
                <a:latin typeface="Avenir Next LT Pro" panose="020B0504020202020204" pitchFamily="34" charset="0"/>
                <a:cs typeface="Calibri"/>
                <a:sym typeface="Arial"/>
                <a:hlinkClick r:id="rId5"/>
              </a:rPr>
              <a:t>https://phinvads.cdc.gov/vads/ViewValueSet.action?id=5A174E34-675E-4D93-BEF9-8532BAF8F0A7</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PHIN VADS MDRO Lab Test Method value set (version 3): </a:t>
            </a:r>
            <a:r>
              <a:rPr lang="en-US" sz="675" dirty="0">
                <a:solidFill>
                  <a:srgbClr val="000000"/>
                </a:solidFill>
                <a:latin typeface="Avenir Next LT Pro" panose="020B0504020202020204" pitchFamily="34" charset="0"/>
                <a:cs typeface="Calibri"/>
                <a:sym typeface="Arial"/>
                <a:hlinkClick r:id="rId6"/>
              </a:rPr>
              <a:t>https://phinvads.cdc.gov/vads/ViewValueSet.action?id=677FC72C-7C87-4A34-AA1B-3D6378AED584</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PHIN VADS Gene Name (CP-CRE) value set (version 4): </a:t>
            </a:r>
            <a:r>
              <a:rPr lang="en-US" sz="675" dirty="0">
                <a:solidFill>
                  <a:srgbClr val="000000"/>
                </a:solidFill>
                <a:latin typeface="Avenir Next LT Pro" panose="020B0504020202020204" pitchFamily="34" charset="0"/>
                <a:cs typeface="Calibri"/>
                <a:sym typeface="Arial"/>
                <a:hlinkClick r:id="rId7"/>
              </a:rPr>
              <a:t>https://phinvads.cdc.gov/vads/ViewValueSet.action?id=F7776687-51DC-4465-A93B-32B5AC1CAB7D</a:t>
            </a:r>
            <a:r>
              <a:rPr lang="en-US" sz="675" dirty="0">
                <a:solidFill>
                  <a:srgbClr val="000000"/>
                </a:solidFill>
                <a:latin typeface="Avenir Next LT Pro" panose="020B0504020202020204" pitchFamily="34" charset="0"/>
                <a:cs typeface="Calibri"/>
                <a:sym typeface="Arial"/>
              </a:rPr>
              <a:t> </a:t>
            </a:r>
          </a:p>
          <a:p>
            <a:pPr defTabSz="914378" eaLnBrk="1" fontAlgn="auto" hangingPunct="1">
              <a:spcBef>
                <a:spcPts val="0"/>
              </a:spcBef>
              <a:spcAft>
                <a:spcPts val="0"/>
              </a:spcAft>
              <a:defRPr/>
            </a:pPr>
            <a:r>
              <a:rPr lang="en-US" sz="675" dirty="0">
                <a:solidFill>
                  <a:srgbClr val="000000"/>
                </a:solidFill>
                <a:latin typeface="Avenir Next LT Pro" panose="020B0504020202020204" pitchFamily="34" charset="0"/>
                <a:cs typeface="Calibri"/>
                <a:sym typeface="Arial"/>
              </a:rPr>
              <a:t>PHIN VADS Organism (CP-CRE) value set (version 3): </a:t>
            </a:r>
            <a:r>
              <a:rPr lang="en-US" sz="675" dirty="0">
                <a:solidFill>
                  <a:srgbClr val="000000"/>
                </a:solidFill>
                <a:latin typeface="Avenir Next LT Pro" panose="020B0504020202020204" pitchFamily="34" charset="0"/>
                <a:cs typeface="Calibri"/>
                <a:sym typeface="Arial"/>
                <a:hlinkClick r:id="rId8"/>
              </a:rPr>
              <a:t>https://phinvads.cdc.gov/vads/ViewValueSet.action?id=14A802B7-A3D8-4BC7-950E-0DC8156DFF48</a:t>
            </a:r>
            <a:r>
              <a:rPr lang="en-US" sz="675" dirty="0">
                <a:solidFill>
                  <a:srgbClr val="000000"/>
                </a:solidFill>
                <a:latin typeface="Avenir Next LT Pro" panose="020B0504020202020204" pitchFamily="34" charset="0"/>
                <a:cs typeface="Calibri"/>
                <a:sym typeface="Arial"/>
              </a:rPr>
              <a:t> </a:t>
            </a:r>
            <a:endParaRPr lang="en-US" sz="675" dirty="0">
              <a:solidFill>
                <a:srgbClr val="0149A5">
                  <a:lumMod val="50000"/>
                </a:srgbClr>
              </a:solidFill>
              <a:latin typeface="Avenir Next LT Pro" panose="020B0504020202020204" pitchFamily="34" charset="0"/>
              <a:cs typeface="Calibri"/>
              <a:sym typeface="Arial"/>
            </a:endParaRPr>
          </a:p>
        </p:txBody>
      </p:sp>
      <p:sp>
        <p:nvSpPr>
          <p:cNvPr id="3" name="Slide Number Placeholder 3">
            <a:extLst>
              <a:ext uri="{FF2B5EF4-FFF2-40B4-BE49-F238E27FC236}">
                <a16:creationId xmlns:a16="http://schemas.microsoft.com/office/drawing/2014/main" id="{A7DFB734-CF4C-2BDA-CFFD-6291B8751BA3}"/>
              </a:ext>
            </a:extLst>
          </p:cNvPr>
          <p:cNvSpPr txBox="1">
            <a:spLocks/>
          </p:cNvSpPr>
          <p:nvPr/>
        </p:nvSpPr>
        <p:spPr>
          <a:xfrm>
            <a:off x="8682039" y="4833257"/>
            <a:ext cx="461962" cy="22769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28434E"/>
                </a:solidFill>
              </a:rPr>
              <a:pPr defTabSz="685783" eaLnBrk="1" fontAlgn="auto" hangingPunct="1">
                <a:spcBef>
                  <a:spcPts val="0"/>
                </a:spcBef>
                <a:spcAft>
                  <a:spcPts val="0"/>
                </a:spcAft>
                <a:defRPr/>
              </a:pPr>
              <a:t>5</a:t>
            </a:fld>
            <a:endParaRPr lang="en-US" dirty="0">
              <a:solidFill>
                <a:srgbClr val="28434E"/>
              </a:solidFill>
            </a:endParaRPr>
          </a:p>
        </p:txBody>
      </p:sp>
    </p:spTree>
    <p:extLst>
      <p:ext uri="{BB962C8B-B14F-4D97-AF65-F5344CB8AC3E}">
        <p14:creationId xmlns:p14="http://schemas.microsoft.com/office/powerpoint/2010/main" val="295287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Submitting Locked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50</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Screenshot of landing page for locking and unlocking conditions, highlighting to select the &quot;Submit Conditions&quot; button when ready to submit conditions.">
            <a:extLst>
              <a:ext uri="{FF2B5EF4-FFF2-40B4-BE49-F238E27FC236}">
                <a16:creationId xmlns:a16="http://schemas.microsoft.com/office/drawing/2014/main" id="{2F7668D2-0351-84DC-B98E-13ED22A58D3C}"/>
              </a:ext>
            </a:extLst>
          </p:cNvPr>
          <p:cNvPicPr>
            <a:picLocks noChangeAspect="1"/>
          </p:cNvPicPr>
          <p:nvPr/>
        </p:nvPicPr>
        <p:blipFill>
          <a:blip r:embed="rId4"/>
          <a:stretch>
            <a:fillRect/>
          </a:stretch>
        </p:blipFill>
        <p:spPr>
          <a:xfrm>
            <a:off x="876311" y="1211870"/>
            <a:ext cx="7153275" cy="3450053"/>
          </a:xfrm>
          <a:prstGeom prst="rect">
            <a:avLst/>
          </a:prstGeom>
        </p:spPr>
      </p:pic>
      <p:sp>
        <p:nvSpPr>
          <p:cNvPr id="5" name="Rectangle 4">
            <a:extLst>
              <a:ext uri="{FF2B5EF4-FFF2-40B4-BE49-F238E27FC236}">
                <a16:creationId xmlns:a16="http://schemas.microsoft.com/office/drawing/2014/main" id="{3D0E7C51-5AC2-06EF-9C78-72B39281EDB1}"/>
              </a:ext>
              <a:ext uri="{C183D7F6-B498-43B3-948B-1728B52AA6E4}">
                <adec:decorative xmlns:adec="http://schemas.microsoft.com/office/drawing/2017/decorative" val="1"/>
              </a:ext>
            </a:extLst>
          </p:cNvPr>
          <p:cNvSpPr/>
          <p:nvPr/>
        </p:nvSpPr>
        <p:spPr>
          <a:xfrm>
            <a:off x="5079109" y="1136218"/>
            <a:ext cx="1186142" cy="383634"/>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441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Submitting Locked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51</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10" name="Picture 9" descr="Screenshot emphasizing the &quot;Submit&quot; button that may be clicked to submit the conditions selected to submit.">
            <a:extLst>
              <a:ext uri="{FF2B5EF4-FFF2-40B4-BE49-F238E27FC236}">
                <a16:creationId xmlns:a16="http://schemas.microsoft.com/office/drawing/2014/main" id="{5C4A8785-616A-7CF9-F70F-5CEE4CF324FB}"/>
              </a:ext>
            </a:extLst>
          </p:cNvPr>
          <p:cNvPicPr>
            <a:picLocks noChangeAspect="1"/>
          </p:cNvPicPr>
          <p:nvPr/>
        </p:nvPicPr>
        <p:blipFill>
          <a:blip r:embed="rId4"/>
          <a:stretch>
            <a:fillRect/>
          </a:stretch>
        </p:blipFill>
        <p:spPr>
          <a:xfrm>
            <a:off x="942975" y="1082949"/>
            <a:ext cx="7258050" cy="3770350"/>
          </a:xfrm>
          <a:prstGeom prst="rect">
            <a:avLst/>
          </a:prstGeom>
        </p:spPr>
      </p:pic>
      <p:sp>
        <p:nvSpPr>
          <p:cNvPr id="5" name="Rectangle 4">
            <a:extLst>
              <a:ext uri="{FF2B5EF4-FFF2-40B4-BE49-F238E27FC236}">
                <a16:creationId xmlns:a16="http://schemas.microsoft.com/office/drawing/2014/main" id="{3D0E7C51-5AC2-06EF-9C78-72B39281EDB1}"/>
              </a:ext>
              <a:ext uri="{C183D7F6-B498-43B3-948B-1728B52AA6E4}">
                <adec:decorative xmlns:adec="http://schemas.microsoft.com/office/drawing/2017/decorative" val="1"/>
              </a:ext>
            </a:extLst>
          </p:cNvPr>
          <p:cNvSpPr/>
          <p:nvPr/>
        </p:nvSpPr>
        <p:spPr>
          <a:xfrm>
            <a:off x="4510100" y="4264269"/>
            <a:ext cx="661976" cy="28241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5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Submitting Locked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52</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highlighting the status of the conditions &quot;submitted&quot;">
            <a:extLst>
              <a:ext uri="{FF2B5EF4-FFF2-40B4-BE49-F238E27FC236}">
                <a16:creationId xmlns:a16="http://schemas.microsoft.com/office/drawing/2014/main" id="{9428F94B-5DC2-F7F7-EB23-4778B4B211A9}"/>
              </a:ext>
            </a:extLst>
          </p:cNvPr>
          <p:cNvPicPr>
            <a:picLocks noChangeAspect="1"/>
          </p:cNvPicPr>
          <p:nvPr/>
        </p:nvPicPr>
        <p:blipFill>
          <a:blip r:embed="rId4"/>
          <a:stretch>
            <a:fillRect/>
          </a:stretch>
        </p:blipFill>
        <p:spPr>
          <a:xfrm>
            <a:off x="485786" y="1063229"/>
            <a:ext cx="7934325" cy="3707835"/>
          </a:xfrm>
          <a:prstGeom prst="rect">
            <a:avLst/>
          </a:prstGeom>
        </p:spPr>
      </p:pic>
      <p:sp>
        <p:nvSpPr>
          <p:cNvPr id="11" name="Rectangle 10">
            <a:extLst>
              <a:ext uri="{FF2B5EF4-FFF2-40B4-BE49-F238E27FC236}">
                <a16:creationId xmlns:a16="http://schemas.microsoft.com/office/drawing/2014/main" id="{DB32A3C4-7D8D-004E-D1BE-ABD55F4FE73F}"/>
              </a:ext>
              <a:ext uri="{C183D7F6-B498-43B3-948B-1728B52AA6E4}">
                <adec:decorative xmlns:adec="http://schemas.microsoft.com/office/drawing/2017/decorative" val="1"/>
              </a:ext>
            </a:extLst>
          </p:cNvPr>
          <p:cNvSpPr/>
          <p:nvPr/>
        </p:nvSpPr>
        <p:spPr>
          <a:xfrm>
            <a:off x="485785" y="1371601"/>
            <a:ext cx="3800465" cy="28612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F7FC5D9-7E4F-0AC3-1FE4-8FCC2B3ED87E}"/>
              </a:ext>
              <a:ext uri="{C183D7F6-B498-43B3-948B-1728B52AA6E4}">
                <adec:decorative xmlns:adec="http://schemas.microsoft.com/office/drawing/2017/decorative" val="1"/>
              </a:ext>
            </a:extLst>
          </p:cNvPr>
          <p:cNvSpPr/>
          <p:nvPr/>
        </p:nvSpPr>
        <p:spPr>
          <a:xfrm>
            <a:off x="485786" y="2315272"/>
            <a:ext cx="3733788" cy="28612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868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landing page for locking and unlocking conditions, highlighting the ability for users to &quot;withdraw&quot; conditions that have been submitted that require updating so should be withdrawn to bring the condition/s back to lock/unlock functionality.">
            <a:extLst>
              <a:ext uri="{FF2B5EF4-FFF2-40B4-BE49-F238E27FC236}">
                <a16:creationId xmlns:a16="http://schemas.microsoft.com/office/drawing/2014/main" id="{94840FA3-3654-8ED9-2479-D4E0A5BA8D2D}"/>
              </a:ext>
            </a:extLst>
          </p:cNvPr>
          <p:cNvPicPr>
            <a:picLocks noChangeAspect="1"/>
          </p:cNvPicPr>
          <p:nvPr/>
        </p:nvPicPr>
        <p:blipFill>
          <a:blip r:embed="rId3"/>
          <a:stretch>
            <a:fillRect/>
          </a:stretch>
        </p:blipFill>
        <p:spPr>
          <a:xfrm>
            <a:off x="1098573" y="1211199"/>
            <a:ext cx="6946853" cy="3640441"/>
          </a:xfrm>
          <a:prstGeom prst="rect">
            <a:avLst/>
          </a:prstGeom>
        </p:spPr>
      </p:pic>
      <p:sp>
        <p:nvSpPr>
          <p:cNvPr id="11" name="Rectangle 10">
            <a:extLst>
              <a:ext uri="{FF2B5EF4-FFF2-40B4-BE49-F238E27FC236}">
                <a16:creationId xmlns:a16="http://schemas.microsoft.com/office/drawing/2014/main" id="{DB32A3C4-7D8D-004E-D1BE-ABD55F4FE73F}"/>
              </a:ext>
              <a:ext uri="{C183D7F6-B498-43B3-948B-1728B52AA6E4}">
                <adec:decorative xmlns:adec="http://schemas.microsoft.com/office/drawing/2017/decorative" val="1"/>
              </a:ext>
            </a:extLst>
          </p:cNvPr>
          <p:cNvSpPr/>
          <p:nvPr/>
        </p:nvSpPr>
        <p:spPr>
          <a:xfrm>
            <a:off x="5019675" y="1184823"/>
            <a:ext cx="542926" cy="28612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5"/>
          <p:cNvSpPr>
            <a:spLocks noGrp="1"/>
          </p:cNvSpPr>
          <p:nvPr>
            <p:ph type="title"/>
          </p:nvPr>
        </p:nvSpPr>
        <p:spPr/>
        <p:txBody>
          <a:bodyPr/>
          <a:lstStyle/>
          <a:p>
            <a:r>
              <a:rPr lang="en-US" dirty="0"/>
              <a:t>Lock: Withdrawing Submitted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53</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4">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4"/>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4">
              <a:alphaModFix amt="20000"/>
            </a:blip>
            <a:srcRect l="75510" b="1082"/>
            <a:stretch/>
          </p:blipFill>
          <p:spPr>
            <a:xfrm>
              <a:off x="6405163" y="134172"/>
              <a:ext cx="1894677" cy="394096"/>
            </a:xfrm>
            <a:prstGeom prst="rect">
              <a:avLst/>
            </a:prstGeom>
          </p:spPr>
        </p:pic>
      </p:grpSp>
    </p:spTree>
    <p:extLst>
      <p:ext uri="{BB962C8B-B14F-4D97-AF65-F5344CB8AC3E}">
        <p14:creationId xmlns:p14="http://schemas.microsoft.com/office/powerpoint/2010/main" val="174040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Withdrawing Submitted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54</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Screenshot of landing page for locking and unlocking conditions, highlighting the boxes selectedto withdraw.">
            <a:extLst>
              <a:ext uri="{FF2B5EF4-FFF2-40B4-BE49-F238E27FC236}">
                <a16:creationId xmlns:a16="http://schemas.microsoft.com/office/drawing/2014/main" id="{10CCF92E-A483-16F2-D136-9C09C40ACA4D}"/>
              </a:ext>
            </a:extLst>
          </p:cNvPr>
          <p:cNvPicPr>
            <a:picLocks noChangeAspect="1"/>
          </p:cNvPicPr>
          <p:nvPr/>
        </p:nvPicPr>
        <p:blipFill>
          <a:blip r:embed="rId4"/>
          <a:stretch>
            <a:fillRect/>
          </a:stretch>
        </p:blipFill>
        <p:spPr>
          <a:xfrm>
            <a:off x="457200" y="1219689"/>
            <a:ext cx="8235315" cy="3483733"/>
          </a:xfrm>
          <a:prstGeom prst="rect">
            <a:avLst/>
          </a:prstGeom>
        </p:spPr>
      </p:pic>
      <p:sp>
        <p:nvSpPr>
          <p:cNvPr id="10" name="Rectangle 9">
            <a:extLst>
              <a:ext uri="{FF2B5EF4-FFF2-40B4-BE49-F238E27FC236}">
                <a16:creationId xmlns:a16="http://schemas.microsoft.com/office/drawing/2014/main" id="{13614D8C-0A8B-1344-BA71-DC9BD98BCF9E}"/>
              </a:ext>
              <a:ext uri="{C183D7F6-B498-43B3-948B-1728B52AA6E4}">
                <adec:decorative xmlns:adec="http://schemas.microsoft.com/office/drawing/2017/decorative" val="1"/>
              </a:ext>
            </a:extLst>
          </p:cNvPr>
          <p:cNvSpPr/>
          <p:nvPr/>
        </p:nvSpPr>
        <p:spPr>
          <a:xfrm>
            <a:off x="752475" y="1219689"/>
            <a:ext cx="542926" cy="33526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EAB9A61-D124-A63E-C1D2-460AC385A19F}"/>
              </a:ext>
              <a:ext uri="{C183D7F6-B498-43B3-948B-1728B52AA6E4}">
                <adec:decorative xmlns:adec="http://schemas.microsoft.com/office/drawing/2017/decorative" val="1"/>
              </a:ext>
            </a:extLst>
          </p:cNvPr>
          <p:cNvSpPr/>
          <p:nvPr/>
        </p:nvSpPr>
        <p:spPr>
          <a:xfrm>
            <a:off x="733425" y="2942505"/>
            <a:ext cx="542926" cy="33526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C72E1C2-5F7F-8105-7379-BEF578B8B086}"/>
              </a:ext>
              <a:ext uri="{C183D7F6-B498-43B3-948B-1728B52AA6E4}">
                <adec:decorative xmlns:adec="http://schemas.microsoft.com/office/drawing/2017/decorative" val="1"/>
              </a:ext>
            </a:extLst>
          </p:cNvPr>
          <p:cNvSpPr/>
          <p:nvPr/>
        </p:nvSpPr>
        <p:spPr>
          <a:xfrm>
            <a:off x="723900" y="4316474"/>
            <a:ext cx="542926" cy="33526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779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Withdrawing Submitted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55</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highlighting the button to click (and the number of conditions selected) that will withdraw the conditions.">
            <a:extLst>
              <a:ext uri="{FF2B5EF4-FFF2-40B4-BE49-F238E27FC236}">
                <a16:creationId xmlns:a16="http://schemas.microsoft.com/office/drawing/2014/main" id="{5D8163CB-C1DC-6BB7-04B7-B07AD3FB2539}"/>
              </a:ext>
            </a:extLst>
          </p:cNvPr>
          <p:cNvPicPr>
            <a:picLocks noChangeAspect="1"/>
          </p:cNvPicPr>
          <p:nvPr/>
        </p:nvPicPr>
        <p:blipFill>
          <a:blip r:embed="rId4"/>
          <a:stretch>
            <a:fillRect/>
          </a:stretch>
        </p:blipFill>
        <p:spPr>
          <a:xfrm>
            <a:off x="342900" y="1301924"/>
            <a:ext cx="8458200" cy="2571670"/>
          </a:xfrm>
          <a:prstGeom prst="rect">
            <a:avLst/>
          </a:prstGeom>
        </p:spPr>
      </p:pic>
      <p:sp>
        <p:nvSpPr>
          <p:cNvPr id="13" name="Rectangle 12">
            <a:extLst>
              <a:ext uri="{FF2B5EF4-FFF2-40B4-BE49-F238E27FC236}">
                <a16:creationId xmlns:a16="http://schemas.microsoft.com/office/drawing/2014/main" id="{AC72E1C2-5F7F-8105-7379-BEF578B8B086}"/>
              </a:ext>
              <a:ext uri="{C183D7F6-B498-43B3-948B-1728B52AA6E4}">
                <adec:decorative xmlns:adec="http://schemas.microsoft.com/office/drawing/2017/decorative" val="1"/>
              </a:ext>
            </a:extLst>
          </p:cNvPr>
          <p:cNvSpPr/>
          <p:nvPr/>
        </p:nvSpPr>
        <p:spPr>
          <a:xfrm>
            <a:off x="4972050" y="1325155"/>
            <a:ext cx="742951" cy="41311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93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Withdrawing Submitted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56</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A pop up that shows the conditions selected to withdraw and the button selected to confirm the withdraw of the conditions.">
            <a:extLst>
              <a:ext uri="{FF2B5EF4-FFF2-40B4-BE49-F238E27FC236}">
                <a16:creationId xmlns:a16="http://schemas.microsoft.com/office/drawing/2014/main" id="{77D63094-7B4B-0591-6835-5353E672F01C}"/>
              </a:ext>
            </a:extLst>
          </p:cNvPr>
          <p:cNvPicPr>
            <a:picLocks noChangeAspect="1"/>
          </p:cNvPicPr>
          <p:nvPr/>
        </p:nvPicPr>
        <p:blipFill>
          <a:blip r:embed="rId4"/>
          <a:stretch>
            <a:fillRect/>
          </a:stretch>
        </p:blipFill>
        <p:spPr>
          <a:xfrm>
            <a:off x="369949" y="1222862"/>
            <a:ext cx="8165999" cy="3382734"/>
          </a:xfrm>
          <a:prstGeom prst="rect">
            <a:avLst/>
          </a:prstGeom>
        </p:spPr>
      </p:pic>
      <p:sp>
        <p:nvSpPr>
          <p:cNvPr id="13" name="Rectangle 12">
            <a:extLst>
              <a:ext uri="{FF2B5EF4-FFF2-40B4-BE49-F238E27FC236}">
                <a16:creationId xmlns:a16="http://schemas.microsoft.com/office/drawing/2014/main" id="{AC72E1C2-5F7F-8105-7379-BEF578B8B086}"/>
              </a:ext>
              <a:ext uri="{C183D7F6-B498-43B3-948B-1728B52AA6E4}">
                <adec:decorative xmlns:adec="http://schemas.microsoft.com/office/drawing/2017/decorative" val="1"/>
              </a:ext>
            </a:extLst>
          </p:cNvPr>
          <p:cNvSpPr/>
          <p:nvPr/>
        </p:nvSpPr>
        <p:spPr>
          <a:xfrm>
            <a:off x="4386273" y="3507520"/>
            <a:ext cx="742951" cy="41311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06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Withdrawing Submitted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57</a:t>
            </a:fld>
            <a:endParaRPr lang="en-US" dirty="0"/>
          </a:p>
        </p:txBody>
      </p:sp>
      <p:grpSp>
        <p:nvGrpSpPr>
          <p:cNvPr id="2" name="Group 1">
            <a:extLst>
              <a:ext uri="{FF2B5EF4-FFF2-40B4-BE49-F238E27FC236}">
                <a16:creationId xmlns:a16="http://schemas.microsoft.com/office/drawing/2014/main" id="{D3B7F5F7-EB87-1E78-6662-4C09D6CA4577}"/>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0E930E6B-C053-663A-8A78-69F91728B942}"/>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6" name="Picture 5">
              <a:extLst>
                <a:ext uri="{FF2B5EF4-FFF2-40B4-BE49-F238E27FC236}">
                  <a16:creationId xmlns:a16="http://schemas.microsoft.com/office/drawing/2014/main" id="{F4B6B0AD-A751-46A4-8F1E-E731D01ED667}"/>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7" name="Picture 6">
              <a:extLst>
                <a:ext uri="{FF2B5EF4-FFF2-40B4-BE49-F238E27FC236}">
                  <a16:creationId xmlns:a16="http://schemas.microsoft.com/office/drawing/2014/main" id="{8DE2484B-2C73-9A0D-8D90-358CEEE02842}"/>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highlighting the status of the conditions that were withdrawn and are now able to be unlocked/re-locked as needed.">
            <a:extLst>
              <a:ext uri="{FF2B5EF4-FFF2-40B4-BE49-F238E27FC236}">
                <a16:creationId xmlns:a16="http://schemas.microsoft.com/office/drawing/2014/main" id="{15993946-CFD5-C650-FC04-0A83AAB60D0D}"/>
              </a:ext>
            </a:extLst>
          </p:cNvPr>
          <p:cNvPicPr>
            <a:picLocks noChangeAspect="1"/>
          </p:cNvPicPr>
          <p:nvPr/>
        </p:nvPicPr>
        <p:blipFill>
          <a:blip r:embed="rId4"/>
          <a:stretch>
            <a:fillRect/>
          </a:stretch>
        </p:blipFill>
        <p:spPr>
          <a:xfrm>
            <a:off x="538173" y="1063229"/>
            <a:ext cx="7620000" cy="3652031"/>
          </a:xfrm>
          <a:prstGeom prst="rect">
            <a:avLst/>
          </a:prstGeom>
        </p:spPr>
      </p:pic>
      <p:sp>
        <p:nvSpPr>
          <p:cNvPr id="13" name="Rectangle 12">
            <a:extLst>
              <a:ext uri="{FF2B5EF4-FFF2-40B4-BE49-F238E27FC236}">
                <a16:creationId xmlns:a16="http://schemas.microsoft.com/office/drawing/2014/main" id="{AC72E1C2-5F7F-8105-7379-BEF578B8B086}"/>
              </a:ext>
              <a:ext uri="{C183D7F6-B498-43B3-948B-1728B52AA6E4}">
                <adec:decorative xmlns:adec="http://schemas.microsoft.com/office/drawing/2017/decorative" val="1"/>
              </a:ext>
            </a:extLst>
          </p:cNvPr>
          <p:cNvSpPr/>
          <p:nvPr/>
        </p:nvSpPr>
        <p:spPr>
          <a:xfrm>
            <a:off x="544498" y="1351385"/>
            <a:ext cx="3170252" cy="34406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78F000-FF6F-DC36-5CE2-AA6D29989EF7}"/>
              </a:ext>
              <a:ext uri="{C183D7F6-B498-43B3-948B-1728B52AA6E4}">
                <adec:decorative xmlns:adec="http://schemas.microsoft.com/office/drawing/2017/decorative" val="1"/>
              </a:ext>
            </a:extLst>
          </p:cNvPr>
          <p:cNvSpPr/>
          <p:nvPr/>
        </p:nvSpPr>
        <p:spPr>
          <a:xfrm>
            <a:off x="544498" y="2861289"/>
            <a:ext cx="3170252" cy="34406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07D336-DFCD-90CD-EA05-BCB42CB8BB39}"/>
              </a:ext>
              <a:ext uri="{C183D7F6-B498-43B3-948B-1728B52AA6E4}">
                <adec:decorative xmlns:adec="http://schemas.microsoft.com/office/drawing/2017/decorative" val="1"/>
              </a:ext>
            </a:extLst>
          </p:cNvPr>
          <p:cNvSpPr/>
          <p:nvPr/>
        </p:nvSpPr>
        <p:spPr>
          <a:xfrm>
            <a:off x="538173" y="4062604"/>
            <a:ext cx="3170252" cy="34406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7281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Approval</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58</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Screenshot of landing page for locking and unlocking conditions when logged into the MVPS portal as a STD Manager user role, highlighting the &quot;Submit for Approval&quot; button.">
            <a:extLst>
              <a:ext uri="{FF2B5EF4-FFF2-40B4-BE49-F238E27FC236}">
                <a16:creationId xmlns:a16="http://schemas.microsoft.com/office/drawing/2014/main" id="{2E634643-C15B-1C3E-F492-8D61EFFE4B73}"/>
              </a:ext>
            </a:extLst>
          </p:cNvPr>
          <p:cNvPicPr>
            <a:picLocks noChangeAspect="1"/>
          </p:cNvPicPr>
          <p:nvPr/>
        </p:nvPicPr>
        <p:blipFill>
          <a:blip r:embed="rId4"/>
          <a:stretch>
            <a:fillRect/>
          </a:stretch>
        </p:blipFill>
        <p:spPr>
          <a:xfrm>
            <a:off x="409586" y="1200498"/>
            <a:ext cx="8086725" cy="2742503"/>
          </a:xfrm>
          <a:prstGeom prst="rect">
            <a:avLst/>
          </a:prstGeom>
        </p:spPr>
      </p:pic>
      <p:sp>
        <p:nvSpPr>
          <p:cNvPr id="7" name="Rectangle 6">
            <a:extLst>
              <a:ext uri="{FF2B5EF4-FFF2-40B4-BE49-F238E27FC236}">
                <a16:creationId xmlns:a16="http://schemas.microsoft.com/office/drawing/2014/main" id="{CE266BA3-DE17-A7AE-C818-7A7A028BA5B8}"/>
              </a:ext>
              <a:ext uri="{C183D7F6-B498-43B3-948B-1728B52AA6E4}">
                <adec:decorative xmlns:adec="http://schemas.microsoft.com/office/drawing/2017/decorative" val="1"/>
              </a:ext>
            </a:extLst>
          </p:cNvPr>
          <p:cNvSpPr/>
          <p:nvPr/>
        </p:nvSpPr>
        <p:spPr>
          <a:xfrm>
            <a:off x="4572000" y="2200275"/>
            <a:ext cx="1019175" cy="29527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59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Approval</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59</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10" name="Picture 9" descr="Screenshot of a pop up window that details STD conditions have been reviewed and verified. Selecting the button will progress STD conditions through the approval process and they will be pending final sign off by the state or territorial epidemiologist.">
            <a:extLst>
              <a:ext uri="{FF2B5EF4-FFF2-40B4-BE49-F238E27FC236}">
                <a16:creationId xmlns:a16="http://schemas.microsoft.com/office/drawing/2014/main" id="{64D862C6-2942-F014-0F9B-F97043611688}"/>
              </a:ext>
            </a:extLst>
          </p:cNvPr>
          <p:cNvPicPr>
            <a:picLocks noChangeAspect="1"/>
          </p:cNvPicPr>
          <p:nvPr/>
        </p:nvPicPr>
        <p:blipFill>
          <a:blip r:embed="rId4"/>
          <a:stretch>
            <a:fillRect/>
          </a:stretch>
        </p:blipFill>
        <p:spPr>
          <a:xfrm>
            <a:off x="728662" y="1532484"/>
            <a:ext cx="7686675" cy="1819395"/>
          </a:xfrm>
          <a:prstGeom prst="rect">
            <a:avLst/>
          </a:prstGeom>
        </p:spPr>
      </p:pic>
      <p:sp>
        <p:nvSpPr>
          <p:cNvPr id="7" name="Rectangle 6">
            <a:extLst>
              <a:ext uri="{FF2B5EF4-FFF2-40B4-BE49-F238E27FC236}">
                <a16:creationId xmlns:a16="http://schemas.microsoft.com/office/drawing/2014/main" id="{CE266BA3-DE17-A7AE-C818-7A7A028BA5B8}"/>
              </a:ext>
              <a:ext uri="{C183D7F6-B498-43B3-948B-1728B52AA6E4}">
                <adec:decorative xmlns:adec="http://schemas.microsoft.com/office/drawing/2017/decorative" val="1"/>
              </a:ext>
            </a:extLst>
          </p:cNvPr>
          <p:cNvSpPr/>
          <p:nvPr/>
        </p:nvSpPr>
        <p:spPr>
          <a:xfrm>
            <a:off x="4229111" y="2442181"/>
            <a:ext cx="1019175" cy="29527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18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OMB Approval – New Events</a:t>
            </a:r>
          </a:p>
        </p:txBody>
      </p:sp>
      <p:sp>
        <p:nvSpPr>
          <p:cNvPr id="3" name="Content Placeholder 2"/>
          <p:cNvSpPr>
            <a:spLocks noGrp="1"/>
          </p:cNvSpPr>
          <p:nvPr>
            <p:ph type="body" sz="quarter" idx="10"/>
          </p:nvPr>
        </p:nvSpPr>
        <p:spPr>
          <a:xfrm>
            <a:off x="457200" y="1158875"/>
            <a:ext cx="8296656" cy="3727450"/>
          </a:xfrm>
        </p:spPr>
        <p:txBody>
          <a:bodyPr/>
          <a:lstStyle/>
          <a:p>
            <a:pPr marL="0" indent="0">
              <a:buNone/>
            </a:pPr>
            <a:r>
              <a:rPr lang="en-US" sz="2100" b="1" dirty="0">
                <a:latin typeface="Calibri"/>
                <a:cs typeface="Calibri"/>
              </a:rPr>
              <a:t>OMB approval to receive and process new conditions starting for 2023 data year was received on March 23, 2023</a:t>
            </a:r>
            <a:endParaRPr lang="en-US" sz="2100" b="1" dirty="0">
              <a:cs typeface="Calibri"/>
            </a:endParaRPr>
          </a:p>
          <a:p>
            <a:r>
              <a:rPr lang="en-US" dirty="0"/>
              <a:t>Strongyloidiasis (event code 12036)</a:t>
            </a:r>
          </a:p>
          <a:p>
            <a:r>
              <a:rPr lang="en-US" dirty="0"/>
              <a:t>Carbapenemase-Producing Organisms (CPO), clinical (event code 50270)</a:t>
            </a:r>
          </a:p>
          <a:p>
            <a:r>
              <a:rPr lang="en-US" dirty="0"/>
              <a:t>Carbapenemase-Producing Organisms (CPO), screening (event code 50271)</a:t>
            </a:r>
          </a:p>
          <a:p>
            <a:endParaRPr lang="en-US" sz="1050" dirty="0"/>
          </a:p>
          <a:p>
            <a:pPr marL="0" indent="0">
              <a:buNone/>
            </a:pPr>
            <a:r>
              <a:rPr lang="en-US" sz="2100" b="1" dirty="0"/>
              <a:t>Transition to CPO:</a:t>
            </a:r>
          </a:p>
          <a:p>
            <a:r>
              <a:rPr lang="en-US" dirty="0"/>
              <a:t>CP-CRE (event code 50244) will be </a:t>
            </a:r>
            <a:r>
              <a:rPr lang="en-US" b="1" dirty="0"/>
              <a:t>accepted through 2023 </a:t>
            </a:r>
            <a:r>
              <a:rPr lang="en-US" dirty="0"/>
              <a:t>as jurisdictions transition to sending CPO</a:t>
            </a:r>
          </a:p>
          <a:p>
            <a:r>
              <a:rPr lang="en-US" dirty="0"/>
              <a:t>CP-CRE (event code 50244) will be retired and error out, starting in 2024</a:t>
            </a:r>
          </a:p>
        </p:txBody>
      </p:sp>
      <p:sp>
        <p:nvSpPr>
          <p:cNvPr id="7" name="TextBox 6">
            <a:extLst>
              <a:ext uri="{FF2B5EF4-FFF2-40B4-BE49-F238E27FC236}">
                <a16:creationId xmlns:a16="http://schemas.microsoft.com/office/drawing/2014/main" id="{5E719DF3-5049-905C-F5AA-0437AF019F99}"/>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a:t>
            </a:fld>
            <a:endParaRPr lang="en-US" dirty="0"/>
          </a:p>
        </p:txBody>
      </p:sp>
    </p:spTree>
    <p:extLst>
      <p:ext uri="{BB962C8B-B14F-4D97-AF65-F5344CB8AC3E}">
        <p14:creationId xmlns:p14="http://schemas.microsoft.com/office/powerpoint/2010/main" val="425481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Approval</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60</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highlighting the &quot;tentative approval&quot; status of STD conditions once they have been approved and submitted by the STD Manager.&#10;&#10;when logged into the MVPS portal as a STD Manager user role.">
            <a:extLst>
              <a:ext uri="{FF2B5EF4-FFF2-40B4-BE49-F238E27FC236}">
                <a16:creationId xmlns:a16="http://schemas.microsoft.com/office/drawing/2014/main" id="{7FBF810C-3B76-8E93-539D-3C99A376DF04}"/>
              </a:ext>
            </a:extLst>
          </p:cNvPr>
          <p:cNvPicPr>
            <a:picLocks noChangeAspect="1"/>
          </p:cNvPicPr>
          <p:nvPr/>
        </p:nvPicPr>
        <p:blipFill>
          <a:blip r:embed="rId4"/>
          <a:stretch>
            <a:fillRect/>
          </a:stretch>
        </p:blipFill>
        <p:spPr>
          <a:xfrm>
            <a:off x="733436" y="1442494"/>
            <a:ext cx="7439025" cy="2781776"/>
          </a:xfrm>
          <a:prstGeom prst="rect">
            <a:avLst/>
          </a:prstGeom>
        </p:spPr>
      </p:pic>
      <p:sp>
        <p:nvSpPr>
          <p:cNvPr id="7" name="Rectangle 6">
            <a:extLst>
              <a:ext uri="{FF2B5EF4-FFF2-40B4-BE49-F238E27FC236}">
                <a16:creationId xmlns:a16="http://schemas.microsoft.com/office/drawing/2014/main" id="{CE266BA3-DE17-A7AE-C818-7A7A028BA5B8}"/>
              </a:ext>
              <a:ext uri="{C183D7F6-B498-43B3-948B-1728B52AA6E4}">
                <adec:decorative xmlns:adec="http://schemas.microsoft.com/office/drawing/2017/decorative" val="1"/>
              </a:ext>
            </a:extLst>
          </p:cNvPr>
          <p:cNvSpPr/>
          <p:nvPr/>
        </p:nvSpPr>
        <p:spPr>
          <a:xfrm>
            <a:off x="1143000" y="2133600"/>
            <a:ext cx="847714" cy="20906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13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Rejection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61</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when logged into the MVPS portal as a STD Manager user role, highlighting the ability to reject STD conditions that have been submitted for their tentative approval.">
            <a:extLst>
              <a:ext uri="{FF2B5EF4-FFF2-40B4-BE49-F238E27FC236}">
                <a16:creationId xmlns:a16="http://schemas.microsoft.com/office/drawing/2014/main" id="{7FBF810C-3B76-8E93-539D-3C99A376DF04}"/>
              </a:ext>
            </a:extLst>
          </p:cNvPr>
          <p:cNvPicPr>
            <a:picLocks noChangeAspect="1"/>
          </p:cNvPicPr>
          <p:nvPr/>
        </p:nvPicPr>
        <p:blipFill>
          <a:blip r:embed="rId4"/>
          <a:stretch>
            <a:fillRect/>
          </a:stretch>
        </p:blipFill>
        <p:spPr>
          <a:xfrm>
            <a:off x="733436" y="1442494"/>
            <a:ext cx="7439025" cy="2781776"/>
          </a:xfrm>
          <a:prstGeom prst="rect">
            <a:avLst/>
          </a:prstGeom>
        </p:spPr>
      </p:pic>
      <p:sp>
        <p:nvSpPr>
          <p:cNvPr id="7" name="Rectangle 6">
            <a:extLst>
              <a:ext uri="{FF2B5EF4-FFF2-40B4-BE49-F238E27FC236}">
                <a16:creationId xmlns:a16="http://schemas.microsoft.com/office/drawing/2014/main" id="{CE266BA3-DE17-A7AE-C818-7A7A028BA5B8}"/>
              </a:ext>
              <a:ext uri="{C183D7F6-B498-43B3-948B-1728B52AA6E4}">
                <adec:decorative xmlns:adec="http://schemas.microsoft.com/office/drawing/2017/decorative" val="1"/>
              </a:ext>
            </a:extLst>
          </p:cNvPr>
          <p:cNvSpPr/>
          <p:nvPr/>
        </p:nvSpPr>
        <p:spPr>
          <a:xfrm>
            <a:off x="5772150" y="1442494"/>
            <a:ext cx="628261" cy="25295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401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Rejection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62</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9" name="Picture 8" descr="Screenshot of landing page for locking and unlocking conditions when logged into the MVPS portal as a STD Manager user role and the reject button has been selected. There will be checkable boxes to be able to select which conditions will be rejected.">
            <a:extLst>
              <a:ext uri="{FF2B5EF4-FFF2-40B4-BE49-F238E27FC236}">
                <a16:creationId xmlns:a16="http://schemas.microsoft.com/office/drawing/2014/main" id="{18EE649B-9DF6-D47C-794E-AAE4AB699098}"/>
              </a:ext>
            </a:extLst>
          </p:cNvPr>
          <p:cNvPicPr>
            <a:picLocks noChangeAspect="1"/>
          </p:cNvPicPr>
          <p:nvPr/>
        </p:nvPicPr>
        <p:blipFill>
          <a:blip r:embed="rId4"/>
          <a:stretch>
            <a:fillRect/>
          </a:stretch>
        </p:blipFill>
        <p:spPr>
          <a:xfrm>
            <a:off x="457200" y="1371280"/>
            <a:ext cx="8229601" cy="2701056"/>
          </a:xfrm>
          <a:prstGeom prst="rect">
            <a:avLst/>
          </a:prstGeom>
        </p:spPr>
      </p:pic>
      <p:sp>
        <p:nvSpPr>
          <p:cNvPr id="7" name="Rectangle 6">
            <a:extLst>
              <a:ext uri="{FF2B5EF4-FFF2-40B4-BE49-F238E27FC236}">
                <a16:creationId xmlns:a16="http://schemas.microsoft.com/office/drawing/2014/main" id="{CE266BA3-DE17-A7AE-C818-7A7A028BA5B8}"/>
              </a:ext>
              <a:ext uri="{C183D7F6-B498-43B3-948B-1728B52AA6E4}">
                <adec:decorative xmlns:adec="http://schemas.microsoft.com/office/drawing/2017/decorative" val="1"/>
              </a:ext>
            </a:extLst>
          </p:cNvPr>
          <p:cNvSpPr/>
          <p:nvPr/>
        </p:nvSpPr>
        <p:spPr>
          <a:xfrm>
            <a:off x="742755" y="2571750"/>
            <a:ext cx="571695" cy="70984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89DC757-8FBD-A42F-E7D0-78527603E6B4}"/>
              </a:ext>
              <a:ext uri="{C183D7F6-B498-43B3-948B-1728B52AA6E4}">
                <adec:decorative xmlns:adec="http://schemas.microsoft.com/office/drawing/2017/decorative" val="1"/>
              </a:ext>
            </a:extLst>
          </p:cNvPr>
          <p:cNvSpPr/>
          <p:nvPr/>
        </p:nvSpPr>
        <p:spPr>
          <a:xfrm>
            <a:off x="5952930" y="1371280"/>
            <a:ext cx="571695" cy="38132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4089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Rejection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63</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10" name="Picture 9" descr="Screenshot of a pop up that highlights the conditions selected to be rejected by the STD Manager and emphasizes the button to confirm and execute the rejection of the conditions previously selected.">
            <a:extLst>
              <a:ext uri="{FF2B5EF4-FFF2-40B4-BE49-F238E27FC236}">
                <a16:creationId xmlns:a16="http://schemas.microsoft.com/office/drawing/2014/main" id="{C32C96A8-48B4-864C-8899-98B95656D058}"/>
              </a:ext>
            </a:extLst>
          </p:cNvPr>
          <p:cNvPicPr>
            <a:picLocks noChangeAspect="1"/>
          </p:cNvPicPr>
          <p:nvPr/>
        </p:nvPicPr>
        <p:blipFill>
          <a:blip r:embed="rId4"/>
          <a:stretch>
            <a:fillRect/>
          </a:stretch>
        </p:blipFill>
        <p:spPr>
          <a:xfrm>
            <a:off x="862204" y="1112477"/>
            <a:ext cx="7419592" cy="3493413"/>
          </a:xfrm>
          <a:prstGeom prst="rect">
            <a:avLst/>
          </a:prstGeom>
        </p:spPr>
      </p:pic>
      <p:sp>
        <p:nvSpPr>
          <p:cNvPr id="11" name="Rectangle 10">
            <a:extLst>
              <a:ext uri="{FF2B5EF4-FFF2-40B4-BE49-F238E27FC236}">
                <a16:creationId xmlns:a16="http://schemas.microsoft.com/office/drawing/2014/main" id="{C89DC757-8FBD-A42F-E7D0-78527603E6B4}"/>
              </a:ext>
              <a:ext uri="{C183D7F6-B498-43B3-948B-1728B52AA6E4}">
                <adec:decorative xmlns:adec="http://schemas.microsoft.com/office/drawing/2017/decorative" val="1"/>
              </a:ext>
            </a:extLst>
          </p:cNvPr>
          <p:cNvSpPr/>
          <p:nvPr/>
        </p:nvSpPr>
        <p:spPr>
          <a:xfrm>
            <a:off x="4648200" y="3418953"/>
            <a:ext cx="571695" cy="29579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806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Lock: STD Manager Rejection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64</a:t>
            </a:fld>
            <a:endParaRPr lang="en-US" dirty="0"/>
          </a:p>
        </p:txBody>
      </p:sp>
      <p:grpSp>
        <p:nvGrpSpPr>
          <p:cNvPr id="2" name="Group 1">
            <a:extLst>
              <a:ext uri="{FF2B5EF4-FFF2-40B4-BE49-F238E27FC236}">
                <a16:creationId xmlns:a16="http://schemas.microsoft.com/office/drawing/2014/main" id="{BAD148D9-5266-9096-2A6C-5BBE79A20D82}"/>
              </a:ext>
              <a:ext uri="{C183D7F6-B498-43B3-948B-1728B52AA6E4}">
                <adec:decorative xmlns:adec="http://schemas.microsoft.com/office/drawing/2017/decorative" val="1"/>
              </a:ext>
            </a:extLst>
          </p:cNvPr>
          <p:cNvGrpSpPr/>
          <p:nvPr/>
        </p:nvGrpSpPr>
        <p:grpSpPr>
          <a:xfrm>
            <a:off x="577846" y="150575"/>
            <a:ext cx="7717242" cy="469774"/>
            <a:chOff x="582598" y="110329"/>
            <a:chExt cx="7717242" cy="469774"/>
          </a:xfrm>
        </p:grpSpPr>
        <p:pic>
          <p:nvPicPr>
            <p:cNvPr id="3" name="Picture 2">
              <a:extLst>
                <a:ext uri="{FF2B5EF4-FFF2-40B4-BE49-F238E27FC236}">
                  <a16:creationId xmlns:a16="http://schemas.microsoft.com/office/drawing/2014/main" id="{B484CDB7-521F-E6FA-212A-C75C006E26C3}"/>
                </a:ext>
              </a:extLst>
            </p:cNvPr>
            <p:cNvPicPr>
              <a:picLocks noChangeAspect="1"/>
            </p:cNvPicPr>
            <p:nvPr/>
          </p:nvPicPr>
          <p:blipFill rotWithShape="1">
            <a:blip r:embed="rId3">
              <a:alphaModFix amt="20000"/>
            </a:blip>
            <a:srcRect r="49851"/>
            <a:stretch/>
          </p:blipFill>
          <p:spPr>
            <a:xfrm>
              <a:off x="582598" y="146013"/>
              <a:ext cx="3879854" cy="398406"/>
            </a:xfrm>
            <a:prstGeom prst="rect">
              <a:avLst/>
            </a:prstGeom>
          </p:spPr>
        </p:pic>
        <p:pic>
          <p:nvPicPr>
            <p:cNvPr id="5" name="Picture 4">
              <a:extLst>
                <a:ext uri="{FF2B5EF4-FFF2-40B4-BE49-F238E27FC236}">
                  <a16:creationId xmlns:a16="http://schemas.microsoft.com/office/drawing/2014/main" id="{A828FFAC-5E5A-3D39-66C2-584D633CBEE8}"/>
                </a:ext>
              </a:extLst>
            </p:cNvPr>
            <p:cNvPicPr>
              <a:picLocks noChangeAspect="1"/>
            </p:cNvPicPr>
            <p:nvPr/>
          </p:nvPicPr>
          <p:blipFill rotWithShape="1">
            <a:blip r:embed="rId3"/>
            <a:srcRect l="50149" t="-7282" r="24489" b="-10631"/>
            <a:stretch/>
          </p:blipFill>
          <p:spPr>
            <a:xfrm>
              <a:off x="4457701" y="110329"/>
              <a:ext cx="1962149" cy="469774"/>
            </a:xfrm>
            <a:prstGeom prst="rect">
              <a:avLst/>
            </a:prstGeom>
          </p:spPr>
        </p:pic>
        <p:pic>
          <p:nvPicPr>
            <p:cNvPr id="6" name="Picture 5">
              <a:extLst>
                <a:ext uri="{FF2B5EF4-FFF2-40B4-BE49-F238E27FC236}">
                  <a16:creationId xmlns:a16="http://schemas.microsoft.com/office/drawing/2014/main" id="{147CFBB1-BC75-C8C1-89CA-78C7DAFFBFE1}"/>
                </a:ext>
              </a:extLst>
            </p:cNvPr>
            <p:cNvPicPr>
              <a:picLocks noChangeAspect="1"/>
            </p:cNvPicPr>
            <p:nvPr/>
          </p:nvPicPr>
          <p:blipFill rotWithShape="1">
            <a:blip r:embed="rId3">
              <a:alphaModFix amt="20000"/>
            </a:blip>
            <a:srcRect l="75510" b="1082"/>
            <a:stretch/>
          </p:blipFill>
          <p:spPr>
            <a:xfrm>
              <a:off x="6405163" y="134172"/>
              <a:ext cx="1894677" cy="394096"/>
            </a:xfrm>
            <a:prstGeom prst="rect">
              <a:avLst/>
            </a:prstGeom>
          </p:spPr>
        </p:pic>
      </p:grpSp>
      <p:pic>
        <p:nvPicPr>
          <p:cNvPr id="8" name="Picture 7" descr="Screenshot of landing page for locking and unlocking conditions, highlighting the status of the conditions that were rejected and are now able to be unlocked/re-locked as needed.">
            <a:extLst>
              <a:ext uri="{FF2B5EF4-FFF2-40B4-BE49-F238E27FC236}">
                <a16:creationId xmlns:a16="http://schemas.microsoft.com/office/drawing/2014/main" id="{C8D8F5CF-D0AB-4726-651F-FB7A8C2E59F8}"/>
              </a:ext>
            </a:extLst>
          </p:cNvPr>
          <p:cNvPicPr>
            <a:picLocks noChangeAspect="1"/>
          </p:cNvPicPr>
          <p:nvPr/>
        </p:nvPicPr>
        <p:blipFill>
          <a:blip r:embed="rId4"/>
          <a:stretch>
            <a:fillRect/>
          </a:stretch>
        </p:blipFill>
        <p:spPr>
          <a:xfrm>
            <a:off x="602605" y="1645444"/>
            <a:ext cx="7938790" cy="2403183"/>
          </a:xfrm>
          <a:prstGeom prst="rect">
            <a:avLst/>
          </a:prstGeom>
        </p:spPr>
      </p:pic>
      <p:sp>
        <p:nvSpPr>
          <p:cNvPr id="11" name="Rectangle 10">
            <a:extLst>
              <a:ext uri="{FF2B5EF4-FFF2-40B4-BE49-F238E27FC236}">
                <a16:creationId xmlns:a16="http://schemas.microsoft.com/office/drawing/2014/main" id="{C89DC757-8FBD-A42F-E7D0-78527603E6B4}"/>
              </a:ext>
              <a:ext uri="{C183D7F6-B498-43B3-948B-1728B52AA6E4}">
                <adec:decorative xmlns:adec="http://schemas.microsoft.com/office/drawing/2017/decorative" val="1"/>
              </a:ext>
            </a:extLst>
          </p:cNvPr>
          <p:cNvSpPr/>
          <p:nvPr/>
        </p:nvSpPr>
        <p:spPr>
          <a:xfrm>
            <a:off x="577846" y="2809875"/>
            <a:ext cx="1822454" cy="5619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C76033-5346-28AD-4A33-AB549AA5D8C2}"/>
              </a:ext>
              <a:ext uri="{C183D7F6-B498-43B3-948B-1728B52AA6E4}">
                <adec:decorative xmlns:adec="http://schemas.microsoft.com/office/drawing/2017/decorative" val="1"/>
              </a:ext>
            </a:extLst>
          </p:cNvPr>
          <p:cNvSpPr/>
          <p:nvPr/>
        </p:nvSpPr>
        <p:spPr>
          <a:xfrm>
            <a:off x="5524499" y="1714501"/>
            <a:ext cx="971551" cy="3238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421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State/Territorial Epi Approval</a:t>
            </a:r>
          </a:p>
        </p:txBody>
      </p:sp>
      <p:pic>
        <p:nvPicPr>
          <p:cNvPr id="6" name="Picture 5" descr="Screenshot of reconciliation landing page describing process flow and various reconciliation functions.">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65</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4"/>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4">
              <a:alphaModFix amt="20000"/>
            </a:blip>
            <a:srcRect t="1" r="24361" b="2563"/>
            <a:stretch/>
          </p:blipFill>
          <p:spPr>
            <a:xfrm>
              <a:off x="577846" y="581269"/>
              <a:ext cx="5837252" cy="387219"/>
            </a:xfrm>
            <a:prstGeom prst="rect">
              <a:avLst/>
            </a:prstGeom>
          </p:spPr>
        </p:pic>
      </p:grpSp>
      <p:pic>
        <p:nvPicPr>
          <p:cNvPr id="11" name="Picture 10" descr="Screenshot of reconciliation landing page describing process flow and various reconciliation functions, highlighting the Approve section.">
            <a:extLst>
              <a:ext uri="{FF2B5EF4-FFF2-40B4-BE49-F238E27FC236}">
                <a16:creationId xmlns:a16="http://schemas.microsoft.com/office/drawing/2014/main" id="{A268C921-2C82-60C7-5C2D-6FE99B8F9C38}"/>
              </a:ext>
            </a:extLst>
          </p:cNvPr>
          <p:cNvPicPr>
            <a:picLocks noChangeAspect="1"/>
          </p:cNvPicPr>
          <p:nvPr/>
        </p:nvPicPr>
        <p:blipFill>
          <a:blip r:embed="rId5"/>
          <a:stretch>
            <a:fillRect/>
          </a:stretch>
        </p:blipFill>
        <p:spPr>
          <a:xfrm>
            <a:off x="640017" y="1890064"/>
            <a:ext cx="7390077" cy="3103341"/>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103925" y="2690840"/>
            <a:ext cx="1706575" cy="8191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7699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Exceptions</a:t>
            </a:r>
          </a:p>
        </p:txBody>
      </p:sp>
      <p:pic>
        <p:nvPicPr>
          <p:cNvPr id="6" name="Picture 5" descr="Screenshot of reconciliation landing page describing process flow and various reconciliation functions.">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66</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4"/>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4">
              <a:alphaModFix amt="20000"/>
            </a:blip>
            <a:srcRect t="1" r="24361" b="2563"/>
            <a:stretch/>
          </p:blipFill>
          <p:spPr>
            <a:xfrm>
              <a:off x="577846" y="581269"/>
              <a:ext cx="5837252" cy="387219"/>
            </a:xfrm>
            <a:prstGeom prst="rect">
              <a:avLst/>
            </a:prstGeom>
          </p:spPr>
        </p:pic>
      </p:grpSp>
      <p:pic>
        <p:nvPicPr>
          <p:cNvPr id="11" name="Picture 10" descr="Screenshot of reconciliation landing page describing process flow and various reconciliation functions, highlighting the section to approve reporting exceptions as correct.">
            <a:extLst>
              <a:ext uri="{FF2B5EF4-FFF2-40B4-BE49-F238E27FC236}">
                <a16:creationId xmlns:a16="http://schemas.microsoft.com/office/drawing/2014/main" id="{A268C921-2C82-60C7-5C2D-6FE99B8F9C38}"/>
              </a:ext>
            </a:extLst>
          </p:cNvPr>
          <p:cNvPicPr>
            <a:picLocks noChangeAspect="1"/>
          </p:cNvPicPr>
          <p:nvPr/>
        </p:nvPicPr>
        <p:blipFill>
          <a:blip r:embed="rId5"/>
          <a:stretch>
            <a:fillRect/>
          </a:stretch>
        </p:blipFill>
        <p:spPr>
          <a:xfrm>
            <a:off x="640017" y="1890064"/>
            <a:ext cx="7390077" cy="3103341"/>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103925" y="3086100"/>
            <a:ext cx="735025" cy="2571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244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the Reportion Exceptions section that will include all the current reporting exceptions implemented in the current reconciliation period, highlight the &quot;approve exceptions&quot; button when reporting exceptions are showing as expected.">
            <a:extLst>
              <a:ext uri="{FF2B5EF4-FFF2-40B4-BE49-F238E27FC236}">
                <a16:creationId xmlns:a16="http://schemas.microsoft.com/office/drawing/2014/main" id="{F304A327-9909-9368-80EE-90A6001734D6}"/>
              </a:ext>
            </a:extLst>
          </p:cNvPr>
          <p:cNvPicPr>
            <a:picLocks noChangeAspect="1"/>
          </p:cNvPicPr>
          <p:nvPr/>
        </p:nvPicPr>
        <p:blipFill>
          <a:blip r:embed="rId3"/>
          <a:stretch>
            <a:fillRect/>
          </a:stretch>
        </p:blipFill>
        <p:spPr>
          <a:xfrm>
            <a:off x="390906" y="1414462"/>
            <a:ext cx="8362950" cy="2158870"/>
          </a:xfrm>
          <a:prstGeom prst="rect">
            <a:avLst/>
          </a:prstGeom>
        </p:spPr>
      </p:pic>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Exceptions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67</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4"/>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4">
              <a:alphaModFix amt="20000"/>
            </a:blip>
            <a:srcRect t="1" r="24361" b="2563"/>
            <a:stretch/>
          </p:blipFill>
          <p:spPr>
            <a:xfrm>
              <a:off x="577846" y="581269"/>
              <a:ext cx="5837252" cy="387219"/>
            </a:xfrm>
            <a:prstGeom prst="rect">
              <a:avLst/>
            </a:prstGeom>
          </p:spPr>
        </p:pic>
      </p:grpSp>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568664" y="1414462"/>
            <a:ext cx="956086" cy="2571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5428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Exceptions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68</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3"/>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3">
              <a:alphaModFix amt="20000"/>
            </a:blip>
            <a:srcRect t="1" r="24361" b="2563"/>
            <a:stretch/>
          </p:blipFill>
          <p:spPr>
            <a:xfrm>
              <a:off x="577846" y="581269"/>
              <a:ext cx="5837252" cy="387219"/>
            </a:xfrm>
            <a:prstGeom prst="rect">
              <a:avLst/>
            </a:prstGeom>
          </p:spPr>
        </p:pic>
      </p:grpSp>
      <p:pic>
        <p:nvPicPr>
          <p:cNvPr id="6" name="Picture 5" descr="Screenshot of a pop up confirming reporting exceptions are correct and highlighting the &quot;approve&quot; button to select to finalize reporting exceptions for the current reconciliation period.">
            <a:extLst>
              <a:ext uri="{FF2B5EF4-FFF2-40B4-BE49-F238E27FC236}">
                <a16:creationId xmlns:a16="http://schemas.microsoft.com/office/drawing/2014/main" id="{726FD2D0-93BD-031A-E0CC-2BCE9FCD3C79}"/>
              </a:ext>
            </a:extLst>
          </p:cNvPr>
          <p:cNvPicPr>
            <a:picLocks noChangeAspect="1"/>
          </p:cNvPicPr>
          <p:nvPr/>
        </p:nvPicPr>
        <p:blipFill>
          <a:blip r:embed="rId4"/>
          <a:stretch>
            <a:fillRect/>
          </a:stretch>
        </p:blipFill>
        <p:spPr>
          <a:xfrm>
            <a:off x="185972" y="1466849"/>
            <a:ext cx="8772055" cy="2047876"/>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5391150" y="2490787"/>
            <a:ext cx="523876" cy="2571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520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View Final Report</a:t>
            </a:r>
          </a:p>
        </p:txBody>
      </p:sp>
      <p:pic>
        <p:nvPicPr>
          <p:cNvPr id="6" name="Picture 5" descr="Screenshot of reconciliation landing page describing process flow and various reconciliation functions.">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69</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4"/>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4">
              <a:alphaModFix amt="20000"/>
            </a:blip>
            <a:srcRect t="1" r="24361" b="2563"/>
            <a:stretch/>
          </p:blipFill>
          <p:spPr>
            <a:xfrm>
              <a:off x="577846" y="581269"/>
              <a:ext cx="5837252" cy="387219"/>
            </a:xfrm>
            <a:prstGeom prst="rect">
              <a:avLst/>
            </a:prstGeom>
          </p:spPr>
        </p:pic>
      </p:grpSp>
      <p:pic>
        <p:nvPicPr>
          <p:cNvPr id="11" name="Picture 10" descr="Screenshot of reconciliation landing page describing process flow and various reconciliation functions, highlighting the button to select to &quot;View Final Report&quot;.">
            <a:extLst>
              <a:ext uri="{FF2B5EF4-FFF2-40B4-BE49-F238E27FC236}">
                <a16:creationId xmlns:a16="http://schemas.microsoft.com/office/drawing/2014/main" id="{A268C921-2C82-60C7-5C2D-6FE99B8F9C38}"/>
              </a:ext>
            </a:extLst>
          </p:cNvPr>
          <p:cNvPicPr>
            <a:picLocks noChangeAspect="1"/>
          </p:cNvPicPr>
          <p:nvPr/>
        </p:nvPicPr>
        <p:blipFill>
          <a:blip r:embed="rId5"/>
          <a:stretch>
            <a:fillRect/>
          </a:stretch>
        </p:blipFill>
        <p:spPr>
          <a:xfrm>
            <a:off x="640017" y="1890064"/>
            <a:ext cx="7390077" cy="3103341"/>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124575" y="3276600"/>
            <a:ext cx="714375" cy="23339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786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57202" y="1774102"/>
            <a:ext cx="8294913" cy="871538"/>
          </a:xfrm>
        </p:spPr>
        <p:txBody>
          <a:bodyPr/>
          <a:lstStyle/>
          <a:p>
            <a:r>
              <a:rPr lang="en-US" dirty="0"/>
              <a:t>CDC Enhancements to Case Surveillance</a:t>
            </a:r>
            <a:br>
              <a:rPr lang="en-US" dirty="0"/>
            </a:br>
            <a:r>
              <a:rPr lang="en-US" sz="2700" dirty="0"/>
              <a:t>Implementation Update</a:t>
            </a:r>
          </a:p>
        </p:txBody>
      </p:sp>
      <p:sp>
        <p:nvSpPr>
          <p:cNvPr id="4" name="Slide Number Placeholder 3">
            <a:extLst>
              <a:ext uri="{FF2B5EF4-FFF2-40B4-BE49-F238E27FC236}">
                <a16:creationId xmlns:a16="http://schemas.microsoft.com/office/drawing/2014/main" id="{7AF32913-01A5-0F42-AE54-FF46BA1D9978}"/>
              </a:ext>
            </a:extLst>
          </p:cNvPr>
          <p:cNvSpPr>
            <a:spLocks noGrp="1"/>
          </p:cNvSpPr>
          <p:nvPr>
            <p:ph type="sldNum" sz="quarter" idx="4294967295"/>
          </p:nvPr>
        </p:nvSpPr>
        <p:spPr>
          <a:xfrm>
            <a:off x="8529639" y="6313488"/>
            <a:ext cx="614362" cy="365125"/>
          </a:xfrm>
          <a:prstGeom prst="rect">
            <a:avLst/>
          </a:prstGeom>
        </p:spPr>
        <p:txBody>
          <a:bodyPr vert="horz" lIns="91440" tIns="45720" rIns="91440" bIns="45720" rtlCol="0" anchor="ctr"/>
          <a:lstStyle>
            <a:defPPr>
              <a:defRPr lang="en-US"/>
            </a:defPPr>
            <a:lvl1pPr marL="0" algn="r" defTabSz="914355" rtl="0" eaLnBrk="1" latinLnBrk="0" hangingPunct="1">
              <a:defRPr sz="1067" b="0" i="0" kern="120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defTabSz="342866">
              <a:defRPr/>
            </a:pPr>
            <a:fld id="{0C2FA08C-26E4-CA4A-8F70-5CDDC8BEA5E9}" type="slidenum">
              <a:rPr lang="en-US">
                <a:solidFill>
                  <a:srgbClr val="28434E"/>
                </a:solidFill>
              </a:rPr>
              <a:pPr defTabSz="342866">
                <a:defRPr/>
              </a:pPr>
              <a:t>7</a:t>
            </a:fld>
            <a:endParaRPr lang="en-US" dirty="0">
              <a:solidFill>
                <a:srgbClr val="28434E"/>
              </a:solidFill>
            </a:endParaRP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41" y="3529504"/>
            <a:ext cx="6869915" cy="1205346"/>
          </a:xfrm>
          <a:prstGeom prst="rect">
            <a:avLst/>
          </a:prstGeom>
        </p:spPr>
        <p:txBody>
          <a:bodyPr lIns="68580" tIns="34290" rIns="68580" bIns="34290" anchor="t">
            <a:normAutofit/>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defTabSz="342866">
              <a:defRPr/>
            </a:pPr>
            <a:r>
              <a:rPr lang="en-US" sz="2850" dirty="0">
                <a:solidFill>
                  <a:srgbClr val="FFFFFF"/>
                </a:solidFill>
                <a:latin typeface="Calibri"/>
                <a:cs typeface="Calibri"/>
              </a:rPr>
              <a:t>Danielle Tack, DVM, MPVM, DACVPM</a:t>
            </a:r>
            <a:endParaRPr lang="en-US" sz="1800" dirty="0">
              <a:solidFill>
                <a:srgbClr val="FFFFFF"/>
              </a:solidFill>
              <a:latin typeface="Avenir Next LT Pro"/>
              <a:cs typeface="Calibri"/>
            </a:endParaRPr>
          </a:p>
          <a:p>
            <a:pPr defTabSz="342866">
              <a:defRPr/>
            </a:pPr>
            <a:r>
              <a:rPr lang="en-US" sz="1575" dirty="0">
                <a:solidFill>
                  <a:srgbClr val="FFFFFF"/>
                </a:solidFill>
                <a:latin typeface="Avenir Next LT Pro"/>
                <a:cs typeface="Calibri"/>
              </a:rPr>
              <a:t>Data Standardization and Assistance Team</a:t>
            </a:r>
            <a:endParaRPr lang="en-US" sz="1800" dirty="0">
              <a:solidFill>
                <a:srgbClr val="FFFFFF"/>
              </a:solidFill>
              <a:latin typeface="Avenir Next LT Pro"/>
            </a:endParaRPr>
          </a:p>
          <a:p>
            <a:pPr defTabSz="342866">
              <a:defRPr/>
            </a:pPr>
            <a:r>
              <a:rPr lang="en-US" sz="1575" dirty="0">
                <a:solidFill>
                  <a:srgbClr val="FFFFFF"/>
                </a:solidFill>
                <a:latin typeface="Avenir Next LT Pro"/>
                <a:cs typeface="Calibri"/>
              </a:rPr>
              <a:t>Office of Public Health Data, Surveillance, and Technology </a:t>
            </a:r>
            <a:endParaRPr lang="en-US" sz="1800" dirty="0">
              <a:solidFill>
                <a:srgbClr val="FFFFFF"/>
              </a:solidFill>
            </a:endParaRPr>
          </a:p>
          <a:p>
            <a:pPr defTabSz="342866">
              <a:defRPr/>
            </a:pPr>
            <a:endParaRPr lang="en-US" sz="1575" dirty="0">
              <a:solidFill>
                <a:srgbClr val="28434E"/>
              </a:solidFill>
              <a:latin typeface="Avenir Next LT Pro"/>
              <a:cs typeface="Calibri"/>
            </a:endParaRPr>
          </a:p>
          <a:p>
            <a:pPr defTabSz="342866">
              <a:defRPr/>
            </a:pPr>
            <a:endParaRPr lang="en-US" dirty="0">
              <a:solidFill>
                <a:srgbClr val="28434E"/>
              </a:solidFill>
              <a:cs typeface="Calibri"/>
            </a:endParaRPr>
          </a:p>
        </p:txBody>
      </p:sp>
    </p:spTree>
    <p:extLst>
      <p:ext uri="{BB962C8B-B14F-4D97-AF65-F5344CB8AC3E}">
        <p14:creationId xmlns:p14="http://schemas.microsoft.com/office/powerpoint/2010/main" val="370864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View Final Report</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70</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3"/>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3">
              <a:alphaModFix amt="20000"/>
            </a:blip>
            <a:srcRect t="1" r="24361" b="2563"/>
            <a:stretch/>
          </p:blipFill>
          <p:spPr>
            <a:xfrm>
              <a:off x="577846" y="581269"/>
              <a:ext cx="5837252" cy="387219"/>
            </a:xfrm>
            <a:prstGeom prst="rect">
              <a:avLst/>
            </a:prstGeom>
          </p:spPr>
        </p:pic>
      </p:grpSp>
      <p:pic>
        <p:nvPicPr>
          <p:cNvPr id="12" name="Picture 11" descr="Screenshot showing the pop up window that illustrates the final table when selecting the &quot;View Final Report&quot; button, highlight the button to select to extract the final report.">
            <a:extLst>
              <a:ext uri="{FF2B5EF4-FFF2-40B4-BE49-F238E27FC236}">
                <a16:creationId xmlns:a16="http://schemas.microsoft.com/office/drawing/2014/main" id="{941E1F38-5D15-9F25-A77E-58E96D149E71}"/>
              </a:ext>
            </a:extLst>
          </p:cNvPr>
          <p:cNvPicPr>
            <a:picLocks noChangeAspect="1"/>
          </p:cNvPicPr>
          <p:nvPr/>
        </p:nvPicPr>
        <p:blipFill>
          <a:blip r:embed="rId4"/>
          <a:stretch>
            <a:fillRect/>
          </a:stretch>
        </p:blipFill>
        <p:spPr>
          <a:xfrm>
            <a:off x="293685" y="1116753"/>
            <a:ext cx="8556629" cy="3519873"/>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729423" y="1591060"/>
            <a:ext cx="714375" cy="23339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46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Conditions</a:t>
            </a:r>
          </a:p>
        </p:txBody>
      </p:sp>
      <p:pic>
        <p:nvPicPr>
          <p:cNvPr id="6" name="Picture 5" descr="Screenshot of reconciliation landing page describing process flow and various reconciliation functions.">
            <a:extLst>
              <a:ext uri="{FF2B5EF4-FFF2-40B4-BE49-F238E27FC236}">
                <a16:creationId xmlns:a16="http://schemas.microsoft.com/office/drawing/2014/main" id="{E82792CC-7D50-4C3B-45C0-C750AF552CE8}"/>
              </a:ext>
            </a:extLst>
          </p:cNvPr>
          <p:cNvPicPr>
            <a:picLocks noChangeAspect="1"/>
          </p:cNvPicPr>
          <p:nvPr/>
        </p:nvPicPr>
        <p:blipFill>
          <a:blip r:embed="rId3"/>
          <a:stretch>
            <a:fillRect/>
          </a:stretch>
        </p:blipFill>
        <p:spPr>
          <a:xfrm>
            <a:off x="457199" y="1187193"/>
            <a:ext cx="7572895" cy="3826445"/>
          </a:xfrm>
          <a:prstGeom prst="rect">
            <a:avLst/>
          </a:prstGeom>
          <a:ln>
            <a:solidFill>
              <a:srgbClr val="000000"/>
            </a:solidFill>
          </a:ln>
        </p:spPr>
      </p:pic>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71</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4"/>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4">
              <a:alphaModFix amt="20000"/>
            </a:blip>
            <a:srcRect t="1" r="24361" b="2563"/>
            <a:stretch/>
          </p:blipFill>
          <p:spPr>
            <a:xfrm>
              <a:off x="577846" y="581269"/>
              <a:ext cx="5837252" cy="387219"/>
            </a:xfrm>
            <a:prstGeom prst="rect">
              <a:avLst/>
            </a:prstGeom>
          </p:spPr>
        </p:pic>
      </p:grpSp>
      <p:pic>
        <p:nvPicPr>
          <p:cNvPr id="11" name="Picture 10" descr="Screenshot of reconciliation landing page describing process flow and various reconciliation functions, highlighting the &quot;Approve Conditions&quot; button to select when conditions are ready to be signed off on in the final table.">
            <a:extLst>
              <a:ext uri="{FF2B5EF4-FFF2-40B4-BE49-F238E27FC236}">
                <a16:creationId xmlns:a16="http://schemas.microsoft.com/office/drawing/2014/main" id="{A268C921-2C82-60C7-5C2D-6FE99B8F9C38}"/>
              </a:ext>
            </a:extLst>
          </p:cNvPr>
          <p:cNvPicPr>
            <a:picLocks noChangeAspect="1"/>
          </p:cNvPicPr>
          <p:nvPr/>
        </p:nvPicPr>
        <p:blipFill>
          <a:blip r:embed="rId5"/>
          <a:stretch>
            <a:fillRect/>
          </a:stretch>
        </p:blipFill>
        <p:spPr>
          <a:xfrm>
            <a:off x="640017" y="1890064"/>
            <a:ext cx="7390077" cy="3103341"/>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751011" y="3097838"/>
            <a:ext cx="752475" cy="24765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265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72</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3"/>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3">
              <a:alphaModFix amt="20000"/>
            </a:blip>
            <a:srcRect t="1" r="24361" b="2563"/>
            <a:stretch/>
          </p:blipFill>
          <p:spPr>
            <a:xfrm>
              <a:off x="577846" y="581269"/>
              <a:ext cx="5837252" cy="387219"/>
            </a:xfrm>
            <a:prstGeom prst="rect">
              <a:avLst/>
            </a:prstGeom>
          </p:spPr>
        </p:pic>
      </p:grpSp>
      <p:pic>
        <p:nvPicPr>
          <p:cNvPr id="8" name="Picture 7" descr="Screenshot of landing page for approving conditions when signed into the MVPS portal as a state or territorial epidemiologist, highlighting the &quot;Approve&quot; button to select when wanting to sign off on the final table.">
            <a:extLst>
              <a:ext uri="{FF2B5EF4-FFF2-40B4-BE49-F238E27FC236}">
                <a16:creationId xmlns:a16="http://schemas.microsoft.com/office/drawing/2014/main" id="{39B05DA0-76FE-7EC9-1C78-19CB2BA9DE8E}"/>
              </a:ext>
            </a:extLst>
          </p:cNvPr>
          <p:cNvPicPr>
            <a:picLocks noChangeAspect="1"/>
          </p:cNvPicPr>
          <p:nvPr/>
        </p:nvPicPr>
        <p:blipFill>
          <a:blip r:embed="rId4"/>
          <a:stretch>
            <a:fillRect/>
          </a:stretch>
        </p:blipFill>
        <p:spPr>
          <a:xfrm>
            <a:off x="272797" y="1286112"/>
            <a:ext cx="8598406" cy="3301568"/>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6307015" y="1344246"/>
            <a:ext cx="522410" cy="24642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645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73</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3"/>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3">
              <a:alphaModFix amt="20000"/>
            </a:blip>
            <a:srcRect t="1" r="24361" b="2563"/>
            <a:stretch/>
          </p:blipFill>
          <p:spPr>
            <a:xfrm>
              <a:off x="577846" y="581269"/>
              <a:ext cx="5837252" cy="387219"/>
            </a:xfrm>
            <a:prstGeom prst="rect">
              <a:avLst/>
            </a:prstGeom>
          </p:spPr>
        </p:pic>
      </p:grpSp>
      <p:pic>
        <p:nvPicPr>
          <p:cNvPr id="6" name="Picture 5" descr="Screenshot of the pop up that appears when selecting the &quot;approve&quot; button when signed in as a state or territorial epidemiologist. The pop up window includes the conditions with counts stratified by case classification status as well as the total cases meeting the print criteria and the total cases reported for the associated condition.">
            <a:extLst>
              <a:ext uri="{FF2B5EF4-FFF2-40B4-BE49-F238E27FC236}">
                <a16:creationId xmlns:a16="http://schemas.microsoft.com/office/drawing/2014/main" id="{D2A7F35A-88F0-701E-2A37-7B6F2B56D2C6}"/>
              </a:ext>
            </a:extLst>
          </p:cNvPr>
          <p:cNvPicPr>
            <a:picLocks noChangeAspect="1"/>
          </p:cNvPicPr>
          <p:nvPr/>
        </p:nvPicPr>
        <p:blipFill>
          <a:blip r:embed="rId4"/>
          <a:stretch>
            <a:fillRect/>
          </a:stretch>
        </p:blipFill>
        <p:spPr>
          <a:xfrm>
            <a:off x="631273" y="1063229"/>
            <a:ext cx="7934325" cy="3450694"/>
          </a:xfrm>
          <a:prstGeom prst="rect">
            <a:avLst/>
          </a:prstGeom>
        </p:spPr>
      </p:pic>
    </p:spTree>
    <p:extLst>
      <p:ext uri="{BB962C8B-B14F-4D97-AF65-F5344CB8AC3E}">
        <p14:creationId xmlns:p14="http://schemas.microsoft.com/office/powerpoint/2010/main" val="184694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lIns="91440" tIns="45720" rIns="91440" bIns="45720" anchor="b" anchorCtr="0"/>
          <a:lstStyle/>
          <a:p>
            <a:r>
              <a:rPr lang="en-US" dirty="0">
                <a:latin typeface="Calibri"/>
                <a:ea typeface="Calibri"/>
                <a:cs typeface="Calibri"/>
              </a:rPr>
              <a:t>Approve: Approve Conditions</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74</a:t>
            </a:fld>
            <a:endParaRPr lang="en-US" dirty="0"/>
          </a:p>
        </p:txBody>
      </p:sp>
      <p:grpSp>
        <p:nvGrpSpPr>
          <p:cNvPr id="10" name="Group 9">
            <a:extLst>
              <a:ext uri="{FF2B5EF4-FFF2-40B4-BE49-F238E27FC236}">
                <a16:creationId xmlns:a16="http://schemas.microsoft.com/office/drawing/2014/main" id="{C4E4462A-AE12-E229-BEED-FE7DACE40BB8}"/>
              </a:ext>
              <a:ext uri="{C183D7F6-B498-43B3-948B-1728B52AA6E4}">
                <adec:decorative xmlns:adec="http://schemas.microsoft.com/office/drawing/2017/decorative" val="1"/>
              </a:ext>
            </a:extLst>
          </p:cNvPr>
          <p:cNvGrpSpPr/>
          <p:nvPr/>
        </p:nvGrpSpPr>
        <p:grpSpPr>
          <a:xfrm>
            <a:off x="587371" y="205979"/>
            <a:ext cx="7736660" cy="397328"/>
            <a:chOff x="577846" y="571160"/>
            <a:chExt cx="7736660" cy="397328"/>
          </a:xfrm>
        </p:grpSpPr>
        <p:pic>
          <p:nvPicPr>
            <p:cNvPr id="2" name="Picture 1">
              <a:extLst>
                <a:ext uri="{FF2B5EF4-FFF2-40B4-BE49-F238E27FC236}">
                  <a16:creationId xmlns:a16="http://schemas.microsoft.com/office/drawing/2014/main" id="{6E30EDFE-85F8-7AC3-66B0-3ADE354AE096}"/>
                </a:ext>
              </a:extLst>
            </p:cNvPr>
            <p:cNvPicPr>
              <a:picLocks noChangeAspect="1"/>
            </p:cNvPicPr>
            <p:nvPr/>
          </p:nvPicPr>
          <p:blipFill rotWithShape="1">
            <a:blip r:embed="rId3"/>
            <a:srcRect l="75449" b="1081"/>
            <a:stretch/>
          </p:blipFill>
          <p:spPr>
            <a:xfrm>
              <a:off x="6415098" y="571160"/>
              <a:ext cx="1899408" cy="394097"/>
            </a:xfrm>
            <a:prstGeom prst="rect">
              <a:avLst/>
            </a:prstGeom>
          </p:spPr>
        </p:pic>
        <p:pic>
          <p:nvPicPr>
            <p:cNvPr id="7" name="Picture 6">
              <a:extLst>
                <a:ext uri="{FF2B5EF4-FFF2-40B4-BE49-F238E27FC236}">
                  <a16:creationId xmlns:a16="http://schemas.microsoft.com/office/drawing/2014/main" id="{4AAD73D9-F7CA-7E2B-EB38-01F81FF582C4}"/>
                </a:ext>
              </a:extLst>
            </p:cNvPr>
            <p:cNvPicPr>
              <a:picLocks noChangeAspect="1"/>
            </p:cNvPicPr>
            <p:nvPr/>
          </p:nvPicPr>
          <p:blipFill rotWithShape="1">
            <a:blip r:embed="rId3">
              <a:alphaModFix amt="20000"/>
            </a:blip>
            <a:srcRect t="1" r="24361" b="2563"/>
            <a:stretch/>
          </p:blipFill>
          <p:spPr>
            <a:xfrm>
              <a:off x="577846" y="581269"/>
              <a:ext cx="5837252" cy="387219"/>
            </a:xfrm>
            <a:prstGeom prst="rect">
              <a:avLst/>
            </a:prstGeom>
          </p:spPr>
        </p:pic>
      </p:grpSp>
      <p:pic>
        <p:nvPicPr>
          <p:cNvPr id="8" name="Picture 7" descr="Screenshot of the pop up that appears when selecting the &quot;approve&quot; button when signed in as a state or territorial epidemiologist. The pop up window includes the conditions with counts stratified by case classification status as well as the total cases meeting the print criteria and the total cases reported for the associated condition. The screenshot highlights the &quot;approve&quot; button to select to sign off on the final table.">
            <a:extLst>
              <a:ext uri="{FF2B5EF4-FFF2-40B4-BE49-F238E27FC236}">
                <a16:creationId xmlns:a16="http://schemas.microsoft.com/office/drawing/2014/main" id="{24566E59-F9ED-BA51-21D7-7A66C3D8DE86}"/>
              </a:ext>
            </a:extLst>
          </p:cNvPr>
          <p:cNvPicPr>
            <a:picLocks noChangeAspect="1"/>
          </p:cNvPicPr>
          <p:nvPr/>
        </p:nvPicPr>
        <p:blipFill>
          <a:blip r:embed="rId4"/>
          <a:stretch>
            <a:fillRect/>
          </a:stretch>
        </p:blipFill>
        <p:spPr>
          <a:xfrm>
            <a:off x="695687" y="1280349"/>
            <a:ext cx="7628344" cy="3207882"/>
          </a:xfrm>
          <a:prstGeom prst="rect">
            <a:avLst/>
          </a:prstGeom>
        </p:spPr>
      </p:pic>
      <p:sp>
        <p:nvSpPr>
          <p:cNvPr id="3" name="Rectangle 2">
            <a:extLst>
              <a:ext uri="{FF2B5EF4-FFF2-40B4-BE49-F238E27FC236}">
                <a16:creationId xmlns:a16="http://schemas.microsoft.com/office/drawing/2014/main" id="{7A855AB3-B4F7-6434-4BCC-D55DDBB037CF}"/>
              </a:ext>
              <a:ext uri="{C183D7F6-B498-43B3-948B-1728B52AA6E4}">
                <adec:decorative xmlns:adec="http://schemas.microsoft.com/office/drawing/2017/decorative" val="1"/>
              </a:ext>
            </a:extLst>
          </p:cNvPr>
          <p:cNvSpPr/>
          <p:nvPr/>
        </p:nvSpPr>
        <p:spPr>
          <a:xfrm>
            <a:off x="7600950" y="4169994"/>
            <a:ext cx="571499" cy="28770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9611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Steps For Finalizing STD and Congenital Syphilis Data</a:t>
            </a:r>
          </a:p>
        </p:txBody>
      </p:sp>
      <p:sp>
        <p:nvSpPr>
          <p:cNvPr id="2" name="Text Placeholder 5">
            <a:extLst>
              <a:ext uri="{FF2B5EF4-FFF2-40B4-BE49-F238E27FC236}">
                <a16:creationId xmlns:a16="http://schemas.microsoft.com/office/drawing/2014/main" id="{25861413-778A-3C47-C2F5-7B3E53899095}"/>
              </a:ext>
            </a:extLst>
          </p:cNvPr>
          <p:cNvSpPr>
            <a:spLocks noGrp="1"/>
          </p:cNvSpPr>
          <p:nvPr>
            <p:ph type="body" idx="1"/>
          </p:nvPr>
        </p:nvSpPr>
        <p:spPr>
          <a:xfrm>
            <a:off x="457201" y="3888223"/>
            <a:ext cx="7772400" cy="1088625"/>
          </a:xfrm>
        </p:spPr>
        <p:txBody>
          <a:bodyPr/>
          <a:lstStyle/>
          <a:p>
            <a:r>
              <a:rPr lang="en-US" dirty="0"/>
              <a:t>Melissa Pagaoa, MPH</a:t>
            </a:r>
          </a:p>
          <a:p>
            <a:r>
              <a:rPr lang="en-US" dirty="0"/>
              <a:t>Lead, Data Management Team</a:t>
            </a:r>
          </a:p>
          <a:p>
            <a:r>
              <a:rPr lang="en-US" dirty="0"/>
              <a:t>National Center for HIV, Viral Hepatitis, STD, and TB Prevention</a:t>
            </a:r>
          </a:p>
        </p:txBody>
      </p:sp>
    </p:spTree>
    <p:extLst>
      <p:ext uri="{BB962C8B-B14F-4D97-AF65-F5344CB8AC3E}">
        <p14:creationId xmlns:p14="http://schemas.microsoft.com/office/powerpoint/2010/main" val="564202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STD data will be reconciled within the MVPS portal; </a:t>
            </a:r>
            <a:br>
              <a:rPr lang="en-US" dirty="0"/>
            </a:br>
            <a:r>
              <a:rPr lang="en-US" dirty="0"/>
              <a:t>Congenital syphilis will be reconciled with DSTDP</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76</a:t>
            </a:fld>
            <a:endParaRPr lang="en-US" dirty="0"/>
          </a:p>
        </p:txBody>
      </p:sp>
      <p:sp>
        <p:nvSpPr>
          <p:cNvPr id="2" name="Content Placeholder 2">
            <a:extLst>
              <a:ext uri="{FF2B5EF4-FFF2-40B4-BE49-F238E27FC236}">
                <a16:creationId xmlns:a16="http://schemas.microsoft.com/office/drawing/2014/main" id="{A98ADA02-A2F8-9D4C-C23F-59B8E3D046E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endParaRPr lang="en-US" dirty="0"/>
          </a:p>
          <a:p>
            <a:pPr lvl="1"/>
            <a:endParaRPr lang="en-US" dirty="0"/>
          </a:p>
        </p:txBody>
      </p:sp>
      <p:graphicFrame>
        <p:nvGraphicFramePr>
          <p:cNvPr id="6" name="Table 5">
            <a:extLst>
              <a:ext uri="{FF2B5EF4-FFF2-40B4-BE49-F238E27FC236}">
                <a16:creationId xmlns:a16="http://schemas.microsoft.com/office/drawing/2014/main" id="{4053B090-1DBE-7723-9CB1-9D30D33B18F4}"/>
              </a:ext>
            </a:extLst>
          </p:cNvPr>
          <p:cNvGraphicFramePr>
            <a:graphicFrameLocks noGrp="1"/>
          </p:cNvGraphicFramePr>
          <p:nvPr>
            <p:extLst>
              <p:ext uri="{D42A27DB-BD31-4B8C-83A1-F6EECF244321}">
                <p14:modId xmlns:p14="http://schemas.microsoft.com/office/powerpoint/2010/main" val="3306816201"/>
              </p:ext>
            </p:extLst>
          </p:nvPr>
        </p:nvGraphicFramePr>
        <p:xfrm>
          <a:off x="517801" y="1272577"/>
          <a:ext cx="8108397" cy="3220635"/>
        </p:xfrm>
        <a:graphic>
          <a:graphicData uri="http://schemas.openxmlformats.org/drawingml/2006/table">
            <a:tbl>
              <a:tblPr firstRow="1" bandRow="1">
                <a:tableStyleId>{69012ECD-51FC-41F1-AA8D-1B2483CD663E}</a:tableStyleId>
              </a:tblPr>
              <a:tblGrid>
                <a:gridCol w="2294792">
                  <a:extLst>
                    <a:ext uri="{9D8B030D-6E8A-4147-A177-3AD203B41FA5}">
                      <a16:colId xmlns:a16="http://schemas.microsoft.com/office/drawing/2014/main" val="3745101085"/>
                    </a:ext>
                  </a:extLst>
                </a:gridCol>
                <a:gridCol w="2936631">
                  <a:extLst>
                    <a:ext uri="{9D8B030D-6E8A-4147-A177-3AD203B41FA5}">
                      <a16:colId xmlns:a16="http://schemas.microsoft.com/office/drawing/2014/main" val="2863399677"/>
                    </a:ext>
                  </a:extLst>
                </a:gridCol>
                <a:gridCol w="2876974">
                  <a:extLst>
                    <a:ext uri="{9D8B030D-6E8A-4147-A177-3AD203B41FA5}">
                      <a16:colId xmlns:a16="http://schemas.microsoft.com/office/drawing/2014/main" val="3376828902"/>
                    </a:ext>
                  </a:extLst>
                </a:gridCol>
              </a:tblGrid>
              <a:tr h="365760">
                <a:tc>
                  <a:txBody>
                    <a:bodyPr/>
                    <a:lstStyle/>
                    <a:p>
                      <a:pPr algn="ctr"/>
                      <a:r>
                        <a:rPr lang="en-US" sz="1800" dirty="0">
                          <a:solidFill>
                            <a:schemeClr val="bg2"/>
                          </a:solidFill>
                          <a:latin typeface="Calibri" panose="020F0502020204030204" pitchFamily="34" charset="0"/>
                          <a:cs typeface="Calibri" panose="020F0502020204030204" pitchFamily="34" charset="0"/>
                        </a:rPr>
                        <a:t>Date</a:t>
                      </a:r>
                    </a:p>
                  </a:txBody>
                  <a:tcPr>
                    <a:solidFill>
                      <a:srgbClr val="0039A6"/>
                    </a:solidFill>
                  </a:tcPr>
                </a:tc>
                <a:tc>
                  <a:txBody>
                    <a:bodyPr/>
                    <a:lstStyle/>
                    <a:p>
                      <a:pPr algn="ctr"/>
                      <a:r>
                        <a:rPr lang="en-US" sz="1800" dirty="0">
                          <a:solidFill>
                            <a:schemeClr val="bg2"/>
                          </a:solidFill>
                          <a:latin typeface="Calibri" panose="020F0502020204030204" pitchFamily="34" charset="0"/>
                          <a:cs typeface="Calibri" panose="020F0502020204030204" pitchFamily="34" charset="0"/>
                        </a:rPr>
                        <a:t>STD Data</a:t>
                      </a:r>
                    </a:p>
                  </a:txBody>
                  <a:tcPr>
                    <a:solidFill>
                      <a:srgbClr val="0039A6"/>
                    </a:solidFill>
                  </a:tcPr>
                </a:tc>
                <a:tc>
                  <a:txBody>
                    <a:bodyPr/>
                    <a:lstStyle/>
                    <a:p>
                      <a:pPr algn="ctr"/>
                      <a:r>
                        <a:rPr lang="en-US" sz="1800" dirty="0">
                          <a:solidFill>
                            <a:schemeClr val="bg2"/>
                          </a:solidFill>
                          <a:latin typeface="Calibri" panose="020F0502020204030204" pitchFamily="34" charset="0"/>
                          <a:cs typeface="Calibri" panose="020F0502020204030204" pitchFamily="34" charset="0"/>
                        </a:rPr>
                        <a:t>Congenital Syphilis Data</a:t>
                      </a:r>
                    </a:p>
                  </a:txBody>
                  <a:tcPr>
                    <a:solidFill>
                      <a:srgbClr val="0039A6"/>
                    </a:solidFill>
                  </a:tcPr>
                </a:tc>
                <a:extLst>
                  <a:ext uri="{0D108BD9-81ED-4DB2-BD59-A6C34878D82A}">
                    <a16:rowId xmlns:a16="http://schemas.microsoft.com/office/drawing/2014/main" val="2855821652"/>
                  </a:ext>
                </a:extLst>
              </a:tr>
              <a:tr h="594805">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7/28/23</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Deadline for jurisdictions to send data to CDC </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Deadline for jurisdictions to send data to CDC </a:t>
                      </a:r>
                    </a:p>
                  </a:txBody>
                  <a:tcPr/>
                </a:tc>
                <a:extLst>
                  <a:ext uri="{0D108BD9-81ED-4DB2-BD59-A6C34878D82A}">
                    <a16:rowId xmlns:a16="http://schemas.microsoft.com/office/drawing/2014/main" val="1645725758"/>
                  </a:ext>
                </a:extLst>
              </a:tr>
              <a:tr h="614150">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8/11/23</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Deadline for jurisdictions to lock data in MVPS</a:t>
                      </a:r>
                    </a:p>
                  </a:txBody>
                  <a:tcPr/>
                </a:tc>
                <a:tc>
                  <a:txBody>
                    <a:bodyPr/>
                    <a:lstStyle/>
                    <a:p>
                      <a:r>
                        <a:rPr lang="en-US" sz="1600" dirty="0">
                          <a:solidFill>
                            <a:schemeClr val="accent4">
                              <a:lumMod val="75000"/>
                            </a:schemeClr>
                          </a:solidFill>
                          <a:latin typeface="Calibri"/>
                          <a:cs typeface="Calibri"/>
                        </a:rPr>
                        <a:t>Deadline for jurisdictions to request DSTDP lock data</a:t>
                      </a:r>
                    </a:p>
                  </a:txBody>
                  <a:tcPr/>
                </a:tc>
                <a:extLst>
                  <a:ext uri="{0D108BD9-81ED-4DB2-BD59-A6C34878D82A}">
                    <a16:rowId xmlns:a16="http://schemas.microsoft.com/office/drawing/2014/main" val="940936354"/>
                  </a:ext>
                </a:extLst>
              </a:tr>
              <a:tr h="822960">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8/18/23</a:t>
                      </a:r>
                    </a:p>
                  </a:txBody>
                  <a:tcPr/>
                </a:tc>
                <a:tc>
                  <a:txBody>
                    <a:bodyPr/>
                    <a:lstStyle/>
                    <a:p>
                      <a:r>
                        <a:rPr lang="en-US" sz="1600" dirty="0">
                          <a:solidFill>
                            <a:schemeClr val="accent4">
                              <a:lumMod val="75000"/>
                            </a:schemeClr>
                          </a:solidFill>
                          <a:latin typeface="Calibri"/>
                          <a:cs typeface="Calibri"/>
                        </a:rPr>
                        <a:t>Deadline for jurisdictions’ STD Managers to verify and tentatively approve data in MVPS</a:t>
                      </a:r>
                    </a:p>
                  </a:txBody>
                  <a:tcPr/>
                </a:tc>
                <a:tc>
                  <a:txBody>
                    <a:bodyPr/>
                    <a:lstStyle/>
                    <a:p>
                      <a:r>
                        <a:rPr lang="en-US" sz="1600" dirty="0">
                          <a:solidFill>
                            <a:schemeClr val="accent4">
                              <a:lumMod val="75000"/>
                            </a:schemeClr>
                          </a:solidFill>
                          <a:latin typeface="Calibri"/>
                          <a:cs typeface="Calibri"/>
                        </a:rPr>
                        <a:t>Deadline for DSTDP to email sign off letters to jurisdictions</a:t>
                      </a:r>
                    </a:p>
                  </a:txBody>
                  <a:tcPr/>
                </a:tc>
                <a:extLst>
                  <a:ext uri="{0D108BD9-81ED-4DB2-BD59-A6C34878D82A}">
                    <a16:rowId xmlns:a16="http://schemas.microsoft.com/office/drawing/2014/main" val="2718407236"/>
                  </a:ext>
                </a:extLst>
              </a:tr>
              <a:tr h="822960">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8/25/23</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State/Territorial Epidemiologist sign off on final tables in MVPS</a:t>
                      </a:r>
                    </a:p>
                  </a:txBody>
                  <a:tcPr/>
                </a:tc>
                <a:tc>
                  <a:txBody>
                    <a:bodyPr/>
                    <a:lstStyle/>
                    <a:p>
                      <a:r>
                        <a:rPr lang="en-US" sz="1600" dirty="0">
                          <a:solidFill>
                            <a:schemeClr val="accent4">
                              <a:lumMod val="75000"/>
                            </a:schemeClr>
                          </a:solidFill>
                          <a:latin typeface="Calibri"/>
                          <a:cs typeface="Calibri"/>
                        </a:rPr>
                        <a:t>State/Territorial Epidemiologist email/fax completed sign off letters to DSTDP</a:t>
                      </a:r>
                    </a:p>
                  </a:txBody>
                  <a:tcPr/>
                </a:tc>
                <a:extLst>
                  <a:ext uri="{0D108BD9-81ED-4DB2-BD59-A6C34878D82A}">
                    <a16:rowId xmlns:a16="http://schemas.microsoft.com/office/drawing/2014/main" val="2961099482"/>
                  </a:ext>
                </a:extLst>
              </a:tr>
            </a:tbl>
          </a:graphicData>
        </a:graphic>
      </p:graphicFrame>
    </p:spTree>
    <p:extLst>
      <p:ext uri="{BB962C8B-B14F-4D97-AF65-F5344CB8AC3E}">
        <p14:creationId xmlns:p14="http://schemas.microsoft.com/office/powerpoint/2010/main" val="276097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Additional Information</a:t>
            </a:r>
          </a:p>
        </p:txBody>
      </p:sp>
      <p:sp>
        <p:nvSpPr>
          <p:cNvPr id="4" name="TextBox 3">
            <a:extLst>
              <a:ext uri="{FF2B5EF4-FFF2-40B4-BE49-F238E27FC236}">
                <a16:creationId xmlns:a16="http://schemas.microsoft.com/office/drawing/2014/main" id="{82FB9DAA-729A-0F71-5AF8-A0334E9F2DC8}"/>
              </a:ext>
            </a:extLst>
          </p:cNvPr>
          <p:cNvSpPr txBox="1"/>
          <p:nvPr/>
        </p:nvSpPr>
        <p:spPr>
          <a:xfrm>
            <a:off x="8565598" y="4810564"/>
            <a:ext cx="376517" cy="276999"/>
          </a:xfrm>
          <a:prstGeom prst="rect">
            <a:avLst/>
          </a:prstGeom>
          <a:noFill/>
        </p:spPr>
        <p:txBody>
          <a:bodyPr wrap="square">
            <a:spAutoFit/>
          </a:bodyPr>
          <a:lstStyle/>
          <a:p>
            <a:pPr defTabSz="685800" eaLnBrk="1" fontAlgn="auto" hangingPunct="1">
              <a:spcBef>
                <a:spcPts val="0"/>
              </a:spcBef>
              <a:spcAft>
                <a:spcPts val="0"/>
              </a:spcAft>
              <a:defRPr/>
            </a:pPr>
            <a:fld id="{E6044A3E-C0A5-3F47-B0E0-02C44FEBC68C}" type="slidenum">
              <a:rPr lang="en-US" sz="1200">
                <a:solidFill>
                  <a:srgbClr val="17468F"/>
                </a:solidFill>
                <a:latin typeface="Myriad Web Pro"/>
              </a:rPr>
              <a:pPr defTabSz="685800" eaLnBrk="1" fontAlgn="auto" hangingPunct="1">
                <a:spcBef>
                  <a:spcPts val="0"/>
                </a:spcBef>
                <a:spcAft>
                  <a:spcPts val="0"/>
                </a:spcAft>
                <a:defRPr/>
              </a:pPr>
              <a:t>77</a:t>
            </a:fld>
            <a:endParaRPr lang="en-US" dirty="0"/>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sz="2000" dirty="0">
                <a:latin typeface="Calibri"/>
                <a:cs typeface="Calibri"/>
              </a:rPr>
              <a:t>DSTDP will email sign off letters with final STD </a:t>
            </a:r>
            <a:r>
              <a:rPr lang="en-US" dirty="0">
                <a:latin typeface="Calibri"/>
                <a:cs typeface="Calibri"/>
              </a:rPr>
              <a:t>numbers to</a:t>
            </a:r>
            <a:r>
              <a:rPr lang="en-US" sz="2000" dirty="0">
                <a:latin typeface="Calibri"/>
                <a:cs typeface="Calibri"/>
              </a:rPr>
              <a:t> all t</a:t>
            </a:r>
            <a:r>
              <a:rPr lang="en-US" dirty="0">
                <a:latin typeface="Calibri"/>
                <a:cs typeface="Calibri"/>
              </a:rPr>
              <a:t>erritories and freely associated states (except for Puerto Rico) and final congenital syphilis numbers to all jurisdictions </a:t>
            </a:r>
            <a:endParaRPr lang="en-US" dirty="0">
              <a:cs typeface="Calibri" panose="020F0502020204030204" pitchFamily="34" charset="0"/>
            </a:endParaRPr>
          </a:p>
          <a:p>
            <a:r>
              <a:rPr lang="en-US" dirty="0">
                <a:latin typeface="Calibri"/>
                <a:cs typeface="Calibri"/>
              </a:rPr>
              <a:t>"Syphilis, unknown duration or late (10320)" combines event codes 10314, 10319, and 10320 in 2022 Stratification Reports </a:t>
            </a:r>
          </a:p>
          <a:p>
            <a:pPr lvl="1"/>
            <a:r>
              <a:rPr lang="en-US" dirty="0">
                <a:latin typeface="Calibri"/>
                <a:cs typeface="Calibri"/>
              </a:rPr>
              <a:t>Event codes listed separately in line list, lock page, and approval page</a:t>
            </a:r>
          </a:p>
          <a:p>
            <a:r>
              <a:rPr lang="en-US" dirty="0">
                <a:latin typeface="Calibri"/>
                <a:cs typeface="Calibri"/>
              </a:rPr>
              <a:t>For STD and congenital syphilis-related data questions, please email: </a:t>
            </a:r>
            <a:r>
              <a:rPr lang="en-US" dirty="0">
                <a:latin typeface="Calibri"/>
                <a:cs typeface="Calibri"/>
                <a:hlinkClick r:id="rId3"/>
              </a:rPr>
              <a:t>std_surv_inquiry@cdc.gov</a:t>
            </a:r>
            <a:r>
              <a:rPr lang="en-US" dirty="0">
                <a:latin typeface="Calibri"/>
                <a:cs typeface="Calibri"/>
              </a:rPr>
              <a:t> </a:t>
            </a:r>
            <a:endParaRPr lang="en-US" dirty="0">
              <a:cs typeface="Calibri"/>
            </a:endParaRPr>
          </a:p>
          <a:p>
            <a:endParaRPr lang="en-US" dirty="0"/>
          </a:p>
          <a:p>
            <a:pPr lvl="1"/>
            <a:endParaRPr lang="en-US" dirty="0"/>
          </a:p>
        </p:txBody>
      </p:sp>
    </p:spTree>
    <p:extLst>
      <p:ext uri="{BB962C8B-B14F-4D97-AF65-F5344CB8AC3E}">
        <p14:creationId xmlns:p14="http://schemas.microsoft.com/office/powerpoint/2010/main" val="354987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dirty="0"/>
              <a:t>Resources and Methods for Successful Reconciliation</a:t>
            </a:r>
          </a:p>
        </p:txBody>
      </p:sp>
      <p:sp>
        <p:nvSpPr>
          <p:cNvPr id="4" name="Text Placeholder 5">
            <a:extLst>
              <a:ext uri="{FF2B5EF4-FFF2-40B4-BE49-F238E27FC236}">
                <a16:creationId xmlns:a16="http://schemas.microsoft.com/office/drawing/2014/main" id="{A892DCEF-3566-3442-2C5A-CD8FEDF5D3A2}"/>
              </a:ext>
            </a:extLst>
          </p:cNvPr>
          <p:cNvSpPr>
            <a:spLocks noGrp="1"/>
          </p:cNvSpPr>
          <p:nvPr>
            <p:ph type="body" idx="1"/>
          </p:nvPr>
        </p:nvSpPr>
        <p:spPr>
          <a:xfrm>
            <a:off x="457201" y="3888223"/>
            <a:ext cx="7772400" cy="1088625"/>
          </a:xfrm>
        </p:spPr>
        <p:txBody>
          <a:bodyPr/>
          <a:lstStyle/>
          <a:p>
            <a:r>
              <a:rPr lang="en-US" dirty="0"/>
              <a:t>Courtney Cook, MS</a:t>
            </a:r>
          </a:p>
          <a:p>
            <a:r>
              <a:rPr lang="en-US" dirty="0"/>
              <a:t>Epidemiologist</a:t>
            </a:r>
          </a:p>
          <a:p>
            <a:r>
              <a:rPr lang="en-US" dirty="0"/>
              <a:t>Office of Public Health Data, Surveillance, and Technology</a:t>
            </a:r>
          </a:p>
        </p:txBody>
      </p:sp>
    </p:spTree>
    <p:extLst>
      <p:ext uri="{BB962C8B-B14F-4D97-AF65-F5344CB8AC3E}">
        <p14:creationId xmlns:p14="http://schemas.microsoft.com/office/powerpoint/2010/main" val="1595458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Documents Available</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pPr marL="0" indent="0">
              <a:buNone/>
            </a:pPr>
            <a:r>
              <a:rPr lang="en-US" b="1" dirty="0"/>
              <a:t>Available in MVPS portal for easy access</a:t>
            </a:r>
          </a:p>
          <a:p>
            <a:pPr lvl="1"/>
            <a:r>
              <a:rPr lang="en-US" dirty="0"/>
              <a:t>Reconciliation User Guide</a:t>
            </a:r>
          </a:p>
          <a:p>
            <a:pPr lvl="1"/>
            <a:r>
              <a:rPr lang="en-US" dirty="0"/>
              <a:t>MMWR Week Ending Log</a:t>
            </a:r>
          </a:p>
          <a:p>
            <a:pPr lvl="1"/>
            <a:r>
              <a:rPr lang="en-US" dirty="0"/>
              <a:t>NNDSS Event Code List</a:t>
            </a:r>
          </a:p>
          <a:p>
            <a:pPr lvl="1"/>
            <a:r>
              <a:rPr lang="en-US" dirty="0"/>
              <a:t>Stratification Report Instructions</a:t>
            </a:r>
          </a:p>
          <a:p>
            <a:pPr lvl="1"/>
            <a:r>
              <a:rPr lang="en-US" dirty="0"/>
              <a:t>Reconciliation Production Calendar</a:t>
            </a:r>
          </a:p>
          <a:p>
            <a:endParaRPr lang="en-US" dirty="0"/>
          </a:p>
          <a:p>
            <a:endParaRPr lang="en-US" dirty="0"/>
          </a:p>
          <a:p>
            <a:pPr lvl="1"/>
            <a:endParaRPr lang="en-US" dirty="0"/>
          </a:p>
        </p:txBody>
      </p:sp>
      <p:sp>
        <p:nvSpPr>
          <p:cNvPr id="3" name="Slide Number Placeholder 3">
            <a:extLst>
              <a:ext uri="{FF2B5EF4-FFF2-40B4-BE49-F238E27FC236}">
                <a16:creationId xmlns:a16="http://schemas.microsoft.com/office/drawing/2014/main" id="{A4894667-1F17-FB40-BD56-806F54522842}"/>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79</a:t>
            </a:fld>
            <a:endParaRPr lang="en-US" dirty="0">
              <a:solidFill>
                <a:srgbClr val="17468F"/>
              </a:solidFill>
            </a:endParaRPr>
          </a:p>
        </p:txBody>
      </p:sp>
    </p:spTree>
    <p:extLst>
      <p:ext uri="{BB962C8B-B14F-4D97-AF65-F5344CB8AC3E}">
        <p14:creationId xmlns:p14="http://schemas.microsoft.com/office/powerpoint/2010/main" val="106253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84AAF18-789F-E445-B8C3-630B8EE8A0AD}"/>
              </a:ext>
            </a:extLst>
          </p:cNvPr>
          <p:cNvSpPr>
            <a:spLocks noGrp="1" noChangeArrowheads="1"/>
          </p:cNvSpPr>
          <p:nvPr>
            <p:ph type="title"/>
          </p:nvPr>
        </p:nvSpPr>
        <p:spPr>
          <a:xfrm>
            <a:off x="145432" y="205980"/>
            <a:ext cx="8541368" cy="497669"/>
          </a:xfrm>
        </p:spPr>
        <p:txBody>
          <a:bodyPr/>
          <a:lstStyle/>
          <a:p>
            <a:r>
              <a:rPr lang="en-US" altLang="en-US" dirty="0">
                <a:cs typeface="Calibri" panose="020F0502020204030204" pitchFamily="34" charset="0"/>
              </a:rPr>
              <a:t>Progress Highlights</a:t>
            </a:r>
            <a:endParaRPr lang="en-US" altLang="en-US" dirty="0">
              <a:highlight>
                <a:srgbClr val="FFFF00"/>
              </a:highlight>
              <a:cs typeface="Calibri" panose="020F0502020204030204" pitchFamily="34" charset="0"/>
            </a:endParaRPr>
          </a:p>
        </p:txBody>
      </p:sp>
      <p:graphicFrame>
        <p:nvGraphicFramePr>
          <p:cNvPr id="5" name="Content Placeholder 2" descr="This is a sample table showing the design to be used with this template."/>
          <p:cNvGraphicFramePr>
            <a:graphicFrameLocks noGrp="1"/>
          </p:cNvGraphicFramePr>
          <p:nvPr>
            <p:ph sz="quarter" idx="4294967295"/>
            <p:extLst>
              <p:ext uri="{D42A27DB-BD31-4B8C-83A1-F6EECF244321}">
                <p14:modId xmlns:p14="http://schemas.microsoft.com/office/powerpoint/2010/main" val="2663513470"/>
              </p:ext>
            </p:extLst>
          </p:nvPr>
        </p:nvGraphicFramePr>
        <p:xfrm>
          <a:off x="261257" y="780001"/>
          <a:ext cx="8632937" cy="3872840"/>
        </p:xfrm>
        <a:graphic>
          <a:graphicData uri="http://schemas.openxmlformats.org/drawingml/2006/table">
            <a:tbl>
              <a:tblPr firstRow="1" bandRow="1">
                <a:tableStyleId>{5FD0F851-EC5A-4D38-B0AD-8093EC10F338}</a:tableStyleId>
              </a:tblPr>
              <a:tblGrid>
                <a:gridCol w="2001359">
                  <a:extLst>
                    <a:ext uri="{9D8B030D-6E8A-4147-A177-3AD203B41FA5}">
                      <a16:colId xmlns:a16="http://schemas.microsoft.com/office/drawing/2014/main" val="2463911394"/>
                    </a:ext>
                  </a:extLst>
                </a:gridCol>
                <a:gridCol w="3145494">
                  <a:extLst>
                    <a:ext uri="{9D8B030D-6E8A-4147-A177-3AD203B41FA5}">
                      <a16:colId xmlns:a16="http://schemas.microsoft.com/office/drawing/2014/main" val="2917260450"/>
                    </a:ext>
                  </a:extLst>
                </a:gridCol>
                <a:gridCol w="3486084">
                  <a:extLst>
                    <a:ext uri="{9D8B030D-6E8A-4147-A177-3AD203B41FA5}">
                      <a16:colId xmlns:a16="http://schemas.microsoft.com/office/drawing/2014/main" val="4050982626"/>
                    </a:ext>
                  </a:extLst>
                </a:gridCol>
              </a:tblGrid>
              <a:tr h="412832">
                <a:tc>
                  <a:txBody>
                    <a:bodyPr/>
                    <a:lstStyle/>
                    <a:p>
                      <a:r>
                        <a:rPr lang="en-US" sz="1400" dirty="0">
                          <a:solidFill>
                            <a:srgbClr val="000000"/>
                          </a:solidFill>
                        </a:rPr>
                        <a:t>Recommendation </a:t>
                      </a:r>
                      <a:endParaRPr lang="en-US" sz="1400" dirty="0">
                        <a:solidFill>
                          <a:srgbClr val="000000"/>
                        </a:solidFill>
                        <a:latin typeface="+mn-lt"/>
                      </a:endParaRPr>
                    </a:p>
                  </a:txBody>
                  <a:tcPr anchor="ctr"/>
                </a:tc>
                <a:tc>
                  <a:txBody>
                    <a:bodyPr/>
                    <a:lstStyle/>
                    <a:p>
                      <a:r>
                        <a:rPr lang="en-US" sz="1400" dirty="0">
                          <a:solidFill>
                            <a:srgbClr val="000000"/>
                          </a:solidFill>
                        </a:rPr>
                        <a:t>Status</a:t>
                      </a:r>
                      <a:endParaRPr lang="en-US" sz="1400" dirty="0">
                        <a:solidFill>
                          <a:srgbClr val="000000"/>
                        </a:solidFill>
                        <a:latin typeface="+mn-lt"/>
                      </a:endParaRPr>
                    </a:p>
                  </a:txBody>
                  <a:tcPr anchor="ctr"/>
                </a:tc>
                <a:tc>
                  <a:txBody>
                    <a:bodyPr/>
                    <a:lstStyle/>
                    <a:p>
                      <a:r>
                        <a:rPr lang="en-US" sz="1400" dirty="0">
                          <a:solidFill>
                            <a:srgbClr val="000000"/>
                          </a:solidFill>
                        </a:rPr>
                        <a:t>Planned Actions</a:t>
                      </a:r>
                      <a:endParaRPr lang="en-US" sz="1400" dirty="0">
                        <a:solidFill>
                          <a:srgbClr val="000000"/>
                        </a:solidFill>
                        <a:latin typeface="+mn-lt"/>
                      </a:endParaRPr>
                    </a:p>
                  </a:txBody>
                  <a:tcPr anchor="ctr"/>
                </a:tc>
                <a:extLst>
                  <a:ext uri="{0D108BD9-81ED-4DB2-BD59-A6C34878D82A}">
                    <a16:rowId xmlns:a16="http://schemas.microsoft.com/office/drawing/2014/main" val="1130468431"/>
                  </a:ext>
                </a:extLst>
              </a:tr>
              <a:tr h="648973">
                <a:tc>
                  <a:txBody>
                    <a:bodyPr/>
                    <a:lstStyle/>
                    <a:p>
                      <a:r>
                        <a:rPr lang="en-US" sz="1100" b="1" kern="1200" dirty="0">
                          <a:solidFill>
                            <a:srgbClr val="000000"/>
                          </a:solidFill>
                          <a:effectLst/>
                        </a:rPr>
                        <a:t>Prioritize onboarding of all jurisdictions and conditions onto a generic, core data feed</a:t>
                      </a:r>
                      <a:endParaRPr lang="en-US" sz="1100" b="1" dirty="0">
                        <a:solidFill>
                          <a:srgbClr val="000000"/>
                        </a:solidFill>
                        <a:latin typeface="+mn-lt"/>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dirty="0">
                          <a:solidFill>
                            <a:srgbClr val="000000"/>
                          </a:solidFill>
                          <a:effectLst/>
                        </a:rPr>
                        <a:t>MITRE landscape analysis on track to launch </a:t>
                      </a:r>
                      <a:br>
                        <a:rPr lang="en-US" sz="1100" dirty="0">
                          <a:solidFill>
                            <a:srgbClr val="000000"/>
                          </a:solidFill>
                          <a:effectLst/>
                        </a:rPr>
                      </a:br>
                      <a:r>
                        <a:rPr lang="en-US" sz="1100" dirty="0">
                          <a:solidFill>
                            <a:srgbClr val="000000"/>
                          </a:solidFill>
                          <a:effectLst/>
                        </a:rPr>
                        <a:t>this month </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000000"/>
                          </a:solidFill>
                          <a:effectLst/>
                          <a:latin typeface="Myriad Web Pro"/>
                          <a:ea typeface="Calibri" panose="020F0502020204030204" pitchFamily="34" charset="0"/>
                        </a:rPr>
                        <a:t>Finalizing documents for desktop review</a:t>
                      </a:r>
                    </a:p>
                  </a:txBody>
                  <a:tcPr marL="68580" marR="68580" marT="0" marB="0" anchor="ctr"/>
                </a:tc>
                <a:tc>
                  <a:txBody>
                    <a:bodyPr/>
                    <a:lstStyle/>
                    <a:p>
                      <a:pPr marL="173038" marR="0" indent="-173038">
                        <a:spcBef>
                          <a:spcPts val="0"/>
                        </a:spcBef>
                        <a:spcAft>
                          <a:spcPts val="0"/>
                        </a:spcAft>
                        <a:buFont typeface="Arial" panose="020B0604020202020204" pitchFamily="34" charset="0"/>
                        <a:buChar char="•"/>
                      </a:pPr>
                      <a:r>
                        <a:rPr lang="en-US" sz="1100" dirty="0">
                          <a:solidFill>
                            <a:srgbClr val="000000"/>
                          </a:solidFill>
                          <a:effectLst/>
                        </a:rPr>
                        <a:t>Kickoff call and initiation of MITRE desktop review</a:t>
                      </a:r>
                      <a:endParaRPr lang="en-US" sz="1100" b="0" i="0" u="none" strike="noStrike" noProof="0" dirty="0">
                        <a:solidFill>
                          <a:srgbClr val="000000"/>
                        </a:solidFill>
                        <a:effectLst/>
                      </a:endParaRPr>
                    </a:p>
                  </a:txBody>
                  <a:tcPr marL="68580" marR="68580" marT="0" marB="0" anchor="ctr"/>
                </a:tc>
                <a:extLst>
                  <a:ext uri="{0D108BD9-81ED-4DB2-BD59-A6C34878D82A}">
                    <a16:rowId xmlns:a16="http://schemas.microsoft.com/office/drawing/2014/main" val="1500273332"/>
                  </a:ext>
                </a:extLst>
              </a:tr>
              <a:tr h="831910">
                <a:tc>
                  <a:txBody>
                    <a:bodyPr/>
                    <a:lstStyle/>
                    <a:p>
                      <a:r>
                        <a:rPr lang="en-US" sz="1100" b="1" kern="1200" dirty="0">
                          <a:solidFill>
                            <a:srgbClr val="000000"/>
                          </a:solidFill>
                          <a:effectLst/>
                        </a:rPr>
                        <a:t>Pause disease-specific MMG new development &amp; onboarding</a:t>
                      </a:r>
                      <a:endParaRPr lang="en-US" sz="1100" b="1" dirty="0">
                        <a:solidFill>
                          <a:srgbClr val="000000"/>
                        </a:solidFill>
                        <a:latin typeface="+mn-lt"/>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b="0" u="none" strike="noStrike" noProof="0" dirty="0">
                          <a:solidFill>
                            <a:srgbClr val="000000"/>
                          </a:solidFill>
                          <a:effectLst/>
                        </a:rPr>
                        <a:t>Emailed jurisdictions on 5/4 with specific MMGs being supported, based on criteria for onboarding during the pause </a:t>
                      </a:r>
                    </a:p>
                  </a:txBody>
                  <a:tcPr anchor="ctr"/>
                </a:tc>
                <a:tc>
                  <a:txBody>
                    <a:bodyPr/>
                    <a:lstStyle/>
                    <a:p>
                      <a:pPr marL="171450" lvl="0" indent="-171450">
                        <a:buFont typeface="Arial" panose="020B0604020202020204" pitchFamily="34" charset="0"/>
                        <a:buChar char="•"/>
                      </a:pPr>
                      <a:r>
                        <a:rPr lang="en-US" sz="1100" kern="1200" dirty="0">
                          <a:solidFill>
                            <a:srgbClr val="000000"/>
                          </a:solidFill>
                          <a:effectLst/>
                        </a:rPr>
                        <a:t>Responding to jurisdiction replies to emails</a:t>
                      </a:r>
                    </a:p>
                    <a:p>
                      <a:pPr marL="171450" lvl="0" indent="-171450">
                        <a:buFont typeface="Arial" panose="020B0604020202020204" pitchFamily="34" charset="0"/>
                        <a:buChar char="•"/>
                      </a:pPr>
                      <a:r>
                        <a:rPr lang="en-US" sz="1100" kern="1200" dirty="0">
                          <a:solidFill>
                            <a:srgbClr val="000000"/>
                          </a:solidFill>
                          <a:effectLst/>
                        </a:rPr>
                        <a:t>Assessing jurisdiction recommendations on MMGs that should be supported regardless of implementation status</a:t>
                      </a:r>
                    </a:p>
                  </a:txBody>
                  <a:tcPr anchor="ctr"/>
                </a:tc>
                <a:extLst>
                  <a:ext uri="{0D108BD9-81ED-4DB2-BD59-A6C34878D82A}">
                    <a16:rowId xmlns:a16="http://schemas.microsoft.com/office/drawing/2014/main" val="2601827930"/>
                  </a:ext>
                </a:extLst>
              </a:tr>
              <a:tr h="974558">
                <a:tc>
                  <a:txBody>
                    <a:bodyPr/>
                    <a:lstStyle/>
                    <a:p>
                      <a:pPr lvl="0">
                        <a:buNone/>
                      </a:pPr>
                      <a:r>
                        <a:rPr lang="en-US" sz="1100" b="1" kern="1200" dirty="0">
                          <a:solidFill>
                            <a:srgbClr val="000000"/>
                          </a:solidFill>
                          <a:effectLst/>
                        </a:rPr>
                        <a:t>Develop case reporting data dictionary</a:t>
                      </a:r>
                      <a:endParaRPr lang="en-US" sz="1100" b="1" dirty="0">
                        <a:solidFill>
                          <a:srgbClr val="000000"/>
                        </a:solidFill>
                        <a:latin typeface="+mn-lt"/>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dirty="0">
                          <a:solidFill>
                            <a:srgbClr val="000000"/>
                          </a:solidFill>
                        </a:rPr>
                        <a:t>CSTE data standardization – launched Travel 4/28, next call 5/26</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strike="noStrike" noProof="0" dirty="0">
                          <a:solidFill>
                            <a:srgbClr val="000000"/>
                          </a:solidFill>
                        </a:rPr>
                        <a:t>Use of DMI Priority Team 2 product (case data elements for emergency response) to inform CSTE data standardization WG priorities </a:t>
                      </a:r>
                      <a:endParaRPr lang="en-US" sz="1100" b="0" i="0" u="none" strike="noStrike" noProof="0" dirty="0">
                        <a:solidFill>
                          <a:srgbClr val="000000"/>
                        </a:solidFill>
                        <a:latin typeface="+mn-lt"/>
                      </a:endParaRPr>
                    </a:p>
                  </a:txBody>
                  <a:tcPr anchor="ctr"/>
                </a:tc>
                <a:tc>
                  <a:txBody>
                    <a:bodyPr/>
                    <a:lstStyle/>
                    <a:p>
                      <a:pPr marL="171450" marR="0" lvl="0" indent="-171450" algn="l" rtl="0">
                        <a:lnSpc>
                          <a:spcPct val="100000"/>
                        </a:lnSpc>
                        <a:spcBef>
                          <a:spcPts val="0"/>
                        </a:spcBef>
                        <a:spcAft>
                          <a:spcPts val="0"/>
                        </a:spcAft>
                        <a:buClrTx/>
                        <a:buSzTx/>
                        <a:buFont typeface="Arial" panose="020B0604020202020204" pitchFamily="34" charset="0"/>
                        <a:buChar char="•"/>
                      </a:pPr>
                      <a:r>
                        <a:rPr lang="en-US" sz="1100" b="0" u="none" strike="noStrike" noProof="0" dirty="0">
                          <a:solidFill>
                            <a:srgbClr val="000000"/>
                          </a:solidFill>
                        </a:rPr>
                        <a:t>Continued assessment of Symedical and other commercial products</a:t>
                      </a:r>
                    </a:p>
                    <a:p>
                      <a:pPr marL="171450" marR="0" lvl="0" indent="-171450" algn="l">
                        <a:lnSpc>
                          <a:spcPct val="100000"/>
                        </a:lnSpc>
                        <a:spcBef>
                          <a:spcPts val="0"/>
                        </a:spcBef>
                        <a:spcAft>
                          <a:spcPts val="0"/>
                        </a:spcAft>
                        <a:buClrTx/>
                        <a:buSzTx/>
                        <a:buFont typeface="Arial" panose="020B0604020202020204" pitchFamily="34" charset="0"/>
                        <a:buChar char="•"/>
                      </a:pPr>
                      <a:r>
                        <a:rPr lang="en-US" sz="1100" b="0" u="none" strike="noStrike" noProof="0" dirty="0">
                          <a:solidFill>
                            <a:srgbClr val="000000"/>
                          </a:solidFill>
                        </a:rPr>
                        <a:t>Exploration of building an in-house vocabulary tool</a:t>
                      </a:r>
                    </a:p>
                    <a:p>
                      <a:pPr marL="171450" marR="0" lvl="0" indent="-171450" algn="l">
                        <a:lnSpc>
                          <a:spcPct val="100000"/>
                        </a:lnSpc>
                        <a:spcBef>
                          <a:spcPts val="0"/>
                        </a:spcBef>
                        <a:spcAft>
                          <a:spcPts val="0"/>
                        </a:spcAft>
                        <a:buClrTx/>
                        <a:buSzTx/>
                        <a:buFont typeface="Arial" panose="020B0604020202020204" pitchFamily="34" charset="0"/>
                        <a:buChar char="•"/>
                      </a:pPr>
                      <a:r>
                        <a:rPr lang="en-US" sz="1100" b="0" u="none" strike="noStrike" noProof="0" dirty="0">
                          <a:solidFill>
                            <a:srgbClr val="000000"/>
                          </a:solidFill>
                        </a:rPr>
                        <a:t>Expanding MMG AT capabilities to support .CSV builds and machine readable specifications</a:t>
                      </a:r>
                    </a:p>
                  </a:txBody>
                  <a:tcPr anchor="ctr"/>
                </a:tc>
                <a:extLst>
                  <a:ext uri="{0D108BD9-81ED-4DB2-BD59-A6C34878D82A}">
                    <a16:rowId xmlns:a16="http://schemas.microsoft.com/office/drawing/2014/main" val="2833865333"/>
                  </a:ext>
                </a:extLst>
              </a:tr>
              <a:tr h="8915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rPr>
                        <a:t>Develop a strategy for a flexible data pipeline from sending jurisdictions</a:t>
                      </a:r>
                    </a:p>
                  </a:txBody>
                  <a:tcPr anchor="ctr"/>
                </a:tc>
                <a:tc>
                  <a:txBody>
                    <a:bodyPr/>
                    <a:lstStyle/>
                    <a:p>
                      <a:pPr marL="171450" lvl="0" indent="-171450">
                        <a:buFont typeface="Arial" panose="020B0604020202020204" pitchFamily="34" charset="0"/>
                        <a:buChar char="•"/>
                      </a:pPr>
                      <a:r>
                        <a:rPr lang="en-US" sz="1100" dirty="0">
                          <a:solidFill>
                            <a:srgbClr val="000000"/>
                          </a:solidFill>
                        </a:rPr>
                        <a:t>Working to launch an “EpiSync” pilot focused on more flexible processing, with .CSV as a format option</a:t>
                      </a:r>
                    </a:p>
                  </a:txBody>
                  <a:tcPr anchor="ctr"/>
                </a:tc>
                <a:tc>
                  <a:txBody>
                    <a:bodyPr/>
                    <a:lstStyle/>
                    <a:p>
                      <a:pPr marL="171450" lvl="0" indent="-171450">
                        <a:buFont typeface="Arial" panose="020B0604020202020204" pitchFamily="34" charset="0"/>
                        <a:buChar char="•"/>
                      </a:pPr>
                      <a:r>
                        <a:rPr lang="en-US" sz="1100" dirty="0">
                          <a:solidFill>
                            <a:srgbClr val="000000"/>
                          </a:solidFill>
                        </a:rPr>
                        <a:t>Continued support to pilots for advancing NSA</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dirty="0">
                          <a:solidFill>
                            <a:srgbClr val="000000"/>
                          </a:solidFill>
                        </a:rPr>
                        <a:t>Assessing MVPS processing and validating .CSV files (core data) as a transition mechanism </a:t>
                      </a:r>
                    </a:p>
                  </a:txBody>
                  <a:tcPr anchor="ctr"/>
                </a:tc>
                <a:extLst>
                  <a:ext uri="{0D108BD9-81ED-4DB2-BD59-A6C34878D82A}">
                    <a16:rowId xmlns:a16="http://schemas.microsoft.com/office/drawing/2014/main" val="2321681444"/>
                  </a:ext>
                </a:extLst>
              </a:tr>
            </a:tbl>
          </a:graphicData>
        </a:graphic>
      </p:graphicFrame>
      <p:sp>
        <p:nvSpPr>
          <p:cNvPr id="3" name="Slide Number Placeholder 3">
            <a:extLst>
              <a:ext uri="{FF2B5EF4-FFF2-40B4-BE49-F238E27FC236}">
                <a16:creationId xmlns:a16="http://schemas.microsoft.com/office/drawing/2014/main" id="{6103391A-3083-CB4D-3D06-1F457DD000E7}"/>
              </a:ext>
            </a:extLst>
          </p:cNvPr>
          <p:cNvSpPr txBox="1">
            <a:spLocks/>
          </p:cNvSpPr>
          <p:nvPr/>
        </p:nvSpPr>
        <p:spPr>
          <a:xfrm>
            <a:off x="8682039" y="4833257"/>
            <a:ext cx="461962" cy="22769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Tx/>
              <a:buNone/>
              <a:tabLst/>
              <a:defRPr/>
            </a:pPr>
            <a:fld id="{E6044A3E-C0A5-3F47-B0E0-02C44FEBC68C}" type="slidenum">
              <a:rPr kumimoji="0" lang="en-US" sz="1200" b="0" i="0" u="none" strike="noStrike" kern="1200" cap="none" spc="0" normalizeH="0" baseline="0" noProof="0">
                <a:ln>
                  <a:noFill/>
                </a:ln>
                <a:solidFill>
                  <a:srgbClr val="17468F"/>
                </a:solidFill>
                <a:effectLst/>
                <a:uLnTx/>
                <a:uFillTx/>
                <a:latin typeface="Myriad Web Pro" panose="020B0503030403020204" pitchFamily="34" charset="0"/>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17468F"/>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36148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Reconciliation User Guide</a:t>
            </a:r>
          </a:p>
        </p:txBody>
      </p:sp>
      <p:sp>
        <p:nvSpPr>
          <p:cNvPr id="3" name="Text Placeholder 2">
            <a:extLst>
              <a:ext uri="{FF2B5EF4-FFF2-40B4-BE49-F238E27FC236}">
                <a16:creationId xmlns:a16="http://schemas.microsoft.com/office/drawing/2014/main" id="{2E645834-E9AC-7ED2-577F-7652FC65D243}"/>
              </a:ext>
            </a:extLst>
          </p:cNvPr>
          <p:cNvSpPr>
            <a:spLocks noGrp="1"/>
          </p:cNvSpPr>
          <p:nvPr>
            <p:ph type="body" sz="quarter" idx="10"/>
          </p:nvPr>
        </p:nvSpPr>
        <p:spPr>
          <a:xfrm>
            <a:off x="457200" y="1257300"/>
            <a:ext cx="8229600" cy="3680221"/>
          </a:xfrm>
        </p:spPr>
        <p:txBody>
          <a:bodyPr/>
          <a:lstStyle/>
          <a:p>
            <a:r>
              <a:rPr lang="en-US" dirty="0"/>
              <a:t>Provides step-by-step guidance on conducting the electronic reconciliation process in MVPS, as previously described</a:t>
            </a:r>
          </a:p>
          <a:p>
            <a:pPr lvl="1"/>
            <a:r>
              <a:rPr lang="en-US" dirty="0"/>
              <a:t>Defines user roles</a:t>
            </a:r>
          </a:p>
          <a:p>
            <a:pPr lvl="1"/>
            <a:r>
              <a:rPr lang="en-US" dirty="0"/>
              <a:t>Describes the basic steps of reconciliation and the detailed processes within each step</a:t>
            </a:r>
          </a:p>
          <a:p>
            <a:pPr lvl="2"/>
            <a:r>
              <a:rPr lang="en-US" dirty="0"/>
              <a:t>Review</a:t>
            </a:r>
          </a:p>
          <a:p>
            <a:pPr lvl="2"/>
            <a:r>
              <a:rPr lang="en-US" dirty="0"/>
              <a:t>Compare</a:t>
            </a:r>
          </a:p>
          <a:p>
            <a:pPr lvl="2"/>
            <a:r>
              <a:rPr lang="en-US" dirty="0"/>
              <a:t>Lock</a:t>
            </a:r>
          </a:p>
          <a:p>
            <a:pPr lvl="2"/>
            <a:r>
              <a:rPr lang="en-US" dirty="0"/>
              <a:t>Approve</a:t>
            </a:r>
          </a:p>
          <a:p>
            <a:endParaRPr lang="en-US" dirty="0"/>
          </a:p>
          <a:p>
            <a:endParaRPr lang="en-US" dirty="0"/>
          </a:p>
          <a:p>
            <a:endParaRPr lang="en-US" dirty="0"/>
          </a:p>
        </p:txBody>
      </p:sp>
      <p:sp>
        <p:nvSpPr>
          <p:cNvPr id="2" name="Slide Number Placeholder 3">
            <a:extLst>
              <a:ext uri="{FF2B5EF4-FFF2-40B4-BE49-F238E27FC236}">
                <a16:creationId xmlns:a16="http://schemas.microsoft.com/office/drawing/2014/main" id="{8036A746-E251-18BF-CB9F-49F63003F43F}"/>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80</a:t>
            </a:fld>
            <a:endParaRPr lang="en-US" dirty="0">
              <a:solidFill>
                <a:srgbClr val="17468F"/>
              </a:solidFill>
            </a:endParaRPr>
          </a:p>
        </p:txBody>
      </p:sp>
    </p:spTree>
    <p:extLst>
      <p:ext uri="{BB962C8B-B14F-4D97-AF65-F5344CB8AC3E}">
        <p14:creationId xmlns:p14="http://schemas.microsoft.com/office/powerpoint/2010/main" val="304170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Event Code List Example</a:t>
            </a:r>
          </a:p>
        </p:txBody>
      </p:sp>
      <p:pic>
        <p:nvPicPr>
          <p:cNvPr id="6" name="Picture 5" descr="Screenshot of the event code list that highlights important information within, including the event code, event name, whether it is nationally notifiable, associated notes that may be imported, if there are any verification procedures, and the print criteria.">
            <a:extLst>
              <a:ext uri="{FF2B5EF4-FFF2-40B4-BE49-F238E27FC236}">
                <a16:creationId xmlns:a16="http://schemas.microsoft.com/office/drawing/2014/main" id="{B311E4E3-DB4D-7436-8884-336999FD2D4B}"/>
              </a:ext>
            </a:extLst>
          </p:cNvPr>
          <p:cNvPicPr>
            <a:picLocks noChangeAspect="1"/>
          </p:cNvPicPr>
          <p:nvPr/>
        </p:nvPicPr>
        <p:blipFill>
          <a:blip r:embed="rId3"/>
          <a:stretch>
            <a:fillRect/>
          </a:stretch>
        </p:blipFill>
        <p:spPr>
          <a:xfrm>
            <a:off x="872590" y="1063229"/>
            <a:ext cx="7398819" cy="3194446"/>
          </a:xfrm>
          <a:prstGeom prst="rect">
            <a:avLst/>
          </a:prstGeom>
        </p:spPr>
      </p:pic>
      <p:sp>
        <p:nvSpPr>
          <p:cNvPr id="2" name="Slide Number Placeholder 3">
            <a:extLst>
              <a:ext uri="{FF2B5EF4-FFF2-40B4-BE49-F238E27FC236}">
                <a16:creationId xmlns:a16="http://schemas.microsoft.com/office/drawing/2014/main" id="{D65DEBAB-2EB1-3007-BB57-2AABD374F7E2}"/>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81</a:t>
            </a:fld>
            <a:endParaRPr lang="en-US" dirty="0">
              <a:solidFill>
                <a:srgbClr val="17468F"/>
              </a:solidFill>
            </a:endParaRPr>
          </a:p>
        </p:txBody>
      </p:sp>
    </p:spTree>
    <p:extLst>
      <p:ext uri="{BB962C8B-B14F-4D97-AF65-F5344CB8AC3E}">
        <p14:creationId xmlns:p14="http://schemas.microsoft.com/office/powerpoint/2010/main" val="67929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Stratification Report Instructions Example</a:t>
            </a:r>
          </a:p>
        </p:txBody>
      </p:sp>
      <p:pic>
        <p:nvPicPr>
          <p:cNvPr id="3" name="Picture 2" descr="Screenshot of the conditions that have rules associated with aggregating counts beyond the event code information received, such as the case classification status and/or the grouping of event codes.">
            <a:extLst>
              <a:ext uri="{FF2B5EF4-FFF2-40B4-BE49-F238E27FC236}">
                <a16:creationId xmlns:a16="http://schemas.microsoft.com/office/drawing/2014/main" id="{A6AF4734-D5EF-4C63-E6B9-71A4096C2D56}"/>
              </a:ext>
            </a:extLst>
          </p:cNvPr>
          <p:cNvPicPr>
            <a:picLocks noChangeAspect="1"/>
          </p:cNvPicPr>
          <p:nvPr/>
        </p:nvPicPr>
        <p:blipFill>
          <a:blip r:embed="rId3"/>
          <a:stretch>
            <a:fillRect/>
          </a:stretch>
        </p:blipFill>
        <p:spPr>
          <a:xfrm>
            <a:off x="1893824" y="1596455"/>
            <a:ext cx="5239892" cy="1428307"/>
          </a:xfrm>
          <a:prstGeom prst="rect">
            <a:avLst/>
          </a:prstGeom>
        </p:spPr>
      </p:pic>
      <p:pic>
        <p:nvPicPr>
          <p:cNvPr id="7" name="Picture 6" descr="Screenshot of the conditions that have rules associated with aggregating counts beyond the event code information received, such as the case classification status and/or the grouping of event codes.">
            <a:extLst>
              <a:ext uri="{FF2B5EF4-FFF2-40B4-BE49-F238E27FC236}">
                <a16:creationId xmlns:a16="http://schemas.microsoft.com/office/drawing/2014/main" id="{9C42E196-16E0-66EF-A927-27A05D1C11B9}"/>
              </a:ext>
            </a:extLst>
          </p:cNvPr>
          <p:cNvPicPr>
            <a:picLocks noChangeAspect="1"/>
          </p:cNvPicPr>
          <p:nvPr/>
        </p:nvPicPr>
        <p:blipFill>
          <a:blip r:embed="rId4"/>
          <a:stretch>
            <a:fillRect/>
          </a:stretch>
        </p:blipFill>
        <p:spPr>
          <a:xfrm>
            <a:off x="2019731" y="3022693"/>
            <a:ext cx="5214979" cy="1843512"/>
          </a:xfrm>
          <a:prstGeom prst="rect">
            <a:avLst/>
          </a:prstGeom>
        </p:spPr>
      </p:pic>
      <p:sp>
        <p:nvSpPr>
          <p:cNvPr id="8" name="Text Placeholder 2">
            <a:extLst>
              <a:ext uri="{FF2B5EF4-FFF2-40B4-BE49-F238E27FC236}">
                <a16:creationId xmlns:a16="http://schemas.microsoft.com/office/drawing/2014/main" id="{6BDA5E37-E60B-67E6-E573-3DAD93CD0576}"/>
              </a:ext>
            </a:extLst>
          </p:cNvPr>
          <p:cNvSpPr>
            <a:spLocks noGrp="1"/>
          </p:cNvSpPr>
          <p:nvPr>
            <p:ph type="body" sz="quarter" idx="10"/>
          </p:nvPr>
        </p:nvSpPr>
        <p:spPr>
          <a:xfrm>
            <a:off x="457200" y="1174855"/>
            <a:ext cx="8229600" cy="3680221"/>
          </a:xfrm>
        </p:spPr>
        <p:txBody>
          <a:bodyPr/>
          <a:lstStyle/>
          <a:p>
            <a:r>
              <a:rPr lang="en-US" dirty="0"/>
              <a:t>New section!</a:t>
            </a:r>
          </a:p>
        </p:txBody>
      </p:sp>
      <p:sp>
        <p:nvSpPr>
          <p:cNvPr id="2" name="Slide Number Placeholder 3">
            <a:extLst>
              <a:ext uri="{FF2B5EF4-FFF2-40B4-BE49-F238E27FC236}">
                <a16:creationId xmlns:a16="http://schemas.microsoft.com/office/drawing/2014/main" id="{EFEEBA84-ACDF-9CAD-12E2-739587DB20DD}"/>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82</a:t>
            </a:fld>
            <a:endParaRPr lang="en-US" dirty="0">
              <a:solidFill>
                <a:srgbClr val="17468F"/>
              </a:solidFill>
            </a:endParaRPr>
          </a:p>
        </p:txBody>
      </p:sp>
    </p:spTree>
    <p:extLst>
      <p:ext uri="{BB962C8B-B14F-4D97-AF65-F5344CB8AC3E}">
        <p14:creationId xmlns:p14="http://schemas.microsoft.com/office/powerpoint/2010/main" val="2155415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CDC Programs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latin typeface="Calibri"/>
                <a:cs typeface="Calibri"/>
              </a:rPr>
              <a:t>Jurisdiction’s disease-specific subject matter experts can work with associated CDC program contacts to review or verify case numbers</a:t>
            </a:r>
          </a:p>
          <a:p>
            <a:endParaRPr lang="en-US" dirty="0"/>
          </a:p>
          <a:p>
            <a:endParaRPr lang="en-US" dirty="0"/>
          </a:p>
          <a:p>
            <a:endParaRPr lang="en-US" dirty="0"/>
          </a:p>
          <a:p>
            <a:pPr lvl="1"/>
            <a:endParaRPr lang="en-US" dirty="0"/>
          </a:p>
        </p:txBody>
      </p:sp>
      <p:pic>
        <p:nvPicPr>
          <p:cNvPr id="9" name="Picture 8" descr="A picture containing hands coming together to illustrate team work and collaboration.">
            <a:extLst>
              <a:ext uri="{FF2B5EF4-FFF2-40B4-BE49-F238E27FC236}">
                <a16:creationId xmlns:a16="http://schemas.microsoft.com/office/drawing/2014/main" id="{70BA29D2-2AF8-C20C-DF14-8883E23B6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013" y="2036448"/>
            <a:ext cx="2774116" cy="2774116"/>
          </a:xfrm>
          <a:prstGeom prst="rect">
            <a:avLst/>
          </a:prstGeom>
        </p:spPr>
      </p:pic>
      <p:sp>
        <p:nvSpPr>
          <p:cNvPr id="3" name="Slide Number Placeholder 3">
            <a:extLst>
              <a:ext uri="{FF2B5EF4-FFF2-40B4-BE49-F238E27FC236}">
                <a16:creationId xmlns:a16="http://schemas.microsoft.com/office/drawing/2014/main" id="{4A71886C-29E4-60A1-6EE3-9AB98C014055}"/>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83</a:t>
            </a:fld>
            <a:endParaRPr lang="en-US" dirty="0">
              <a:solidFill>
                <a:srgbClr val="17468F"/>
              </a:solidFill>
            </a:endParaRPr>
          </a:p>
        </p:txBody>
      </p:sp>
    </p:spTree>
    <p:extLst>
      <p:ext uri="{BB962C8B-B14F-4D97-AF65-F5344CB8AC3E}">
        <p14:creationId xmlns:p14="http://schemas.microsoft.com/office/powerpoint/2010/main" val="378452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Functionalities in MVPS portal</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b="1" dirty="0"/>
              <a:t>Background querying </a:t>
            </a:r>
            <a:r>
              <a:rPr lang="en-US" dirty="0"/>
              <a:t>allows reports to be prepared without waiting and applies to:</a:t>
            </a:r>
          </a:p>
          <a:p>
            <a:pPr lvl="1"/>
            <a:r>
              <a:rPr lang="en-US" dirty="0"/>
              <a:t>Case Listing</a:t>
            </a:r>
          </a:p>
          <a:p>
            <a:pPr lvl="1"/>
            <a:r>
              <a:rPr lang="en-US" dirty="0"/>
              <a:t>Case Summary</a:t>
            </a:r>
          </a:p>
          <a:p>
            <a:pPr lvl="1"/>
            <a:r>
              <a:rPr lang="en-US" dirty="0"/>
              <a:t>Delete a Case – Case Finder</a:t>
            </a:r>
          </a:p>
          <a:p>
            <a:pPr lvl="1"/>
            <a:r>
              <a:rPr lang="en-US" dirty="0"/>
              <a:t>Errors &amp; Warnings</a:t>
            </a:r>
          </a:p>
          <a:p>
            <a:endParaRPr lang="en-US" dirty="0"/>
          </a:p>
          <a:p>
            <a:r>
              <a:rPr lang="en-US" dirty="0"/>
              <a:t>Line List and Stratification Reports are also downloaded in the background and previously prepared data is stored and retrievable going forward</a:t>
            </a:r>
          </a:p>
          <a:p>
            <a:pPr lvl="1"/>
            <a:endParaRPr lang="en-US" dirty="0"/>
          </a:p>
          <a:p>
            <a:endParaRPr lang="en-US" dirty="0"/>
          </a:p>
          <a:p>
            <a:pPr lvl="1"/>
            <a:endParaRPr lang="en-US" dirty="0"/>
          </a:p>
        </p:txBody>
      </p:sp>
      <p:pic>
        <p:nvPicPr>
          <p:cNvPr id="3" name="Picture 2" descr="MVPS Performance Enhancement&#10;Screenshot of navigation applying to Case Listing, Case Summary, Delete a Case and Errors and Warnings">
            <a:extLst>
              <a:ext uri="{FF2B5EF4-FFF2-40B4-BE49-F238E27FC236}">
                <a16:creationId xmlns:a16="http://schemas.microsoft.com/office/drawing/2014/main" id="{82A8D8C7-136B-3516-E21F-CED6BDD73746}"/>
              </a:ext>
            </a:extLst>
          </p:cNvPr>
          <p:cNvPicPr>
            <a:picLocks noChangeAspect="1"/>
          </p:cNvPicPr>
          <p:nvPr/>
        </p:nvPicPr>
        <p:blipFill>
          <a:blip r:embed="rId3"/>
          <a:stretch>
            <a:fillRect/>
          </a:stretch>
        </p:blipFill>
        <p:spPr>
          <a:xfrm>
            <a:off x="5993027" y="1779302"/>
            <a:ext cx="1693216" cy="1584896"/>
          </a:xfrm>
          <a:prstGeom prst="rect">
            <a:avLst/>
          </a:prstGeom>
        </p:spPr>
      </p:pic>
      <p:sp>
        <p:nvSpPr>
          <p:cNvPr id="5" name="Slide Number Placeholder 3">
            <a:extLst>
              <a:ext uri="{FF2B5EF4-FFF2-40B4-BE49-F238E27FC236}">
                <a16:creationId xmlns:a16="http://schemas.microsoft.com/office/drawing/2014/main" id="{DF9BC240-33A0-3D59-484D-781DB79200B0}"/>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84</a:t>
            </a:fld>
            <a:endParaRPr lang="en-US" dirty="0">
              <a:solidFill>
                <a:srgbClr val="17468F"/>
              </a:solidFill>
            </a:endParaRPr>
          </a:p>
        </p:txBody>
      </p:sp>
    </p:spTree>
    <p:extLst>
      <p:ext uri="{BB962C8B-B14F-4D97-AF65-F5344CB8AC3E}">
        <p14:creationId xmlns:p14="http://schemas.microsoft.com/office/powerpoint/2010/main" val="276432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Functionalities in MVPS portal</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The </a:t>
            </a:r>
            <a:r>
              <a:rPr lang="en-US" b="1" dirty="0"/>
              <a:t>Errors &amp; Warnings </a:t>
            </a:r>
            <a:r>
              <a:rPr lang="en-US" dirty="0"/>
              <a:t>function allows you to see messages that have not successfully processed due to errors.</a:t>
            </a:r>
          </a:p>
          <a:p>
            <a:pPr marL="0" indent="0">
              <a:buNone/>
            </a:pPr>
            <a:endParaRPr lang="en-US" dirty="0"/>
          </a:p>
          <a:p>
            <a:pPr lvl="1"/>
            <a:endParaRPr lang="en-US" dirty="0"/>
          </a:p>
          <a:p>
            <a:endParaRPr lang="en-US" dirty="0"/>
          </a:p>
          <a:p>
            <a:pPr lvl="1"/>
            <a:endParaRPr lang="en-US" dirty="0"/>
          </a:p>
        </p:txBody>
      </p:sp>
      <p:pic>
        <p:nvPicPr>
          <p:cNvPr id="6" name="Picture 5" descr="Screenshot of landing page for the errors &amp; warnings section of the MVPS portal.">
            <a:extLst>
              <a:ext uri="{FF2B5EF4-FFF2-40B4-BE49-F238E27FC236}">
                <a16:creationId xmlns:a16="http://schemas.microsoft.com/office/drawing/2014/main" id="{A7F944F9-B8D0-0B8F-1BD3-730FA29746EF}"/>
              </a:ext>
            </a:extLst>
          </p:cNvPr>
          <p:cNvPicPr>
            <a:picLocks noChangeAspect="1"/>
          </p:cNvPicPr>
          <p:nvPr/>
        </p:nvPicPr>
        <p:blipFill>
          <a:blip r:embed="rId3"/>
          <a:stretch>
            <a:fillRect/>
          </a:stretch>
        </p:blipFill>
        <p:spPr>
          <a:xfrm>
            <a:off x="857249" y="1855603"/>
            <a:ext cx="7267575" cy="2829630"/>
          </a:xfrm>
          <a:prstGeom prst="rect">
            <a:avLst/>
          </a:prstGeom>
        </p:spPr>
      </p:pic>
      <p:sp>
        <p:nvSpPr>
          <p:cNvPr id="3" name="Slide Number Placeholder 3">
            <a:extLst>
              <a:ext uri="{FF2B5EF4-FFF2-40B4-BE49-F238E27FC236}">
                <a16:creationId xmlns:a16="http://schemas.microsoft.com/office/drawing/2014/main" id="{9AE23864-A4A7-97E4-078C-CE4962C3A3DA}"/>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85</a:t>
            </a:fld>
            <a:endParaRPr lang="en-US" dirty="0">
              <a:solidFill>
                <a:srgbClr val="17468F"/>
              </a:solidFill>
            </a:endParaRPr>
          </a:p>
        </p:txBody>
      </p:sp>
    </p:spTree>
    <p:extLst>
      <p:ext uri="{BB962C8B-B14F-4D97-AF65-F5344CB8AC3E}">
        <p14:creationId xmlns:p14="http://schemas.microsoft.com/office/powerpoint/2010/main" val="3264175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Functionalities in MVPS portal</a:t>
            </a:r>
          </a:p>
        </p:txBody>
      </p:sp>
      <p:pic>
        <p:nvPicPr>
          <p:cNvPr id="7" name="Picture 6" descr="Screenshot of errors &amp; warnings populated when the filters have been applied to the query, highlight the option to select the &quot;View&quot; button to identify further details of the errors or warnings.">
            <a:extLst>
              <a:ext uri="{FF2B5EF4-FFF2-40B4-BE49-F238E27FC236}">
                <a16:creationId xmlns:a16="http://schemas.microsoft.com/office/drawing/2014/main" id="{BBF2DAFE-BD89-2944-261C-4A093AAF2535}"/>
              </a:ext>
            </a:extLst>
          </p:cNvPr>
          <p:cNvPicPr>
            <a:picLocks noChangeAspect="1"/>
          </p:cNvPicPr>
          <p:nvPr/>
        </p:nvPicPr>
        <p:blipFill>
          <a:blip r:embed="rId3"/>
          <a:stretch>
            <a:fillRect/>
          </a:stretch>
        </p:blipFill>
        <p:spPr>
          <a:xfrm>
            <a:off x="561975" y="1236784"/>
            <a:ext cx="8020050" cy="3082931"/>
          </a:xfrm>
          <a:prstGeom prst="rect">
            <a:avLst/>
          </a:prstGeom>
        </p:spPr>
      </p:pic>
      <p:sp>
        <p:nvSpPr>
          <p:cNvPr id="2" name="Rectangle 1">
            <a:extLst>
              <a:ext uri="{FF2B5EF4-FFF2-40B4-BE49-F238E27FC236}">
                <a16:creationId xmlns:a16="http://schemas.microsoft.com/office/drawing/2014/main" id="{93DB0FB9-15E9-7C40-DC1D-5FCFE688EE89}"/>
              </a:ext>
              <a:ext uri="{C183D7F6-B498-43B3-948B-1728B52AA6E4}">
                <adec:decorative xmlns:adec="http://schemas.microsoft.com/office/drawing/2017/decorative" val="1"/>
              </a:ext>
            </a:extLst>
          </p:cNvPr>
          <p:cNvSpPr/>
          <p:nvPr/>
        </p:nvSpPr>
        <p:spPr>
          <a:xfrm>
            <a:off x="695325" y="2960319"/>
            <a:ext cx="466725" cy="28770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B89A40DE-5736-DC71-FCF5-31E408A61918}"/>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86</a:t>
            </a:fld>
            <a:endParaRPr lang="en-US" dirty="0">
              <a:solidFill>
                <a:srgbClr val="17468F"/>
              </a:solidFill>
            </a:endParaRPr>
          </a:p>
        </p:txBody>
      </p:sp>
    </p:spTree>
    <p:extLst>
      <p:ext uri="{BB962C8B-B14F-4D97-AF65-F5344CB8AC3E}">
        <p14:creationId xmlns:p14="http://schemas.microsoft.com/office/powerpoint/2010/main" val="510387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NNDSS Surveillance Officers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We are here and enjoy helping!</a:t>
            </a:r>
          </a:p>
          <a:p>
            <a:pPr lvl="1"/>
            <a:r>
              <a:rPr lang="en-US" dirty="0"/>
              <a:t>New process? Troubleshooting data not updating as expected? Timelines? Anything!!</a:t>
            </a:r>
          </a:p>
          <a:p>
            <a:endParaRPr lang="en-US" dirty="0"/>
          </a:p>
          <a:p>
            <a:endParaRPr lang="en-US" dirty="0"/>
          </a:p>
          <a:p>
            <a:pPr lvl="1"/>
            <a:endParaRPr lang="en-US" dirty="0"/>
          </a:p>
        </p:txBody>
      </p:sp>
      <p:sp>
        <p:nvSpPr>
          <p:cNvPr id="6" name="Rectangle 5">
            <a:extLst>
              <a:ext uri="{FF2B5EF4-FFF2-40B4-BE49-F238E27FC236}">
                <a16:creationId xmlns:a16="http://schemas.microsoft.com/office/drawing/2014/main" id="{A92A633F-DC04-A440-B1E6-DB3EA4F79DBF}"/>
              </a:ext>
              <a:ext uri="{C183D7F6-B498-43B3-948B-1728B52AA6E4}">
                <adec:decorative xmlns:adec="http://schemas.microsoft.com/office/drawing/2017/decorative" val="1"/>
              </a:ext>
            </a:extLst>
          </p:cNvPr>
          <p:cNvSpPr/>
          <p:nvPr/>
        </p:nvSpPr>
        <p:spPr>
          <a:xfrm>
            <a:off x="368867" y="2650646"/>
            <a:ext cx="8406266" cy="2115190"/>
          </a:xfrm>
          <a:prstGeom prst="rect">
            <a:avLst/>
          </a:prstGeom>
          <a:solidFill>
            <a:srgbClr val="0039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700" b="1" dirty="0">
                <a:solidFill>
                  <a:schemeClr val="tx2"/>
                </a:solidFill>
              </a:rPr>
              <a:t>Alan Schley </a:t>
            </a:r>
            <a:r>
              <a:rPr lang="en-US" sz="1700" dirty="0">
                <a:solidFill>
                  <a:schemeClr val="tx2"/>
                </a:solidFill>
              </a:rPr>
              <a:t>(aso7@cdc.gov): AZ, DC, DE, KY, MT, NJ, NY, OH, OK, SD, UT, WI, U.S. territories </a:t>
            </a:r>
          </a:p>
          <a:p>
            <a:endParaRPr lang="en-US" sz="1700" dirty="0">
              <a:solidFill>
                <a:schemeClr val="tx2"/>
              </a:solidFill>
            </a:endParaRPr>
          </a:p>
          <a:p>
            <a:r>
              <a:rPr lang="en-US" sz="1700" b="1" dirty="0">
                <a:solidFill>
                  <a:schemeClr val="tx2"/>
                </a:solidFill>
              </a:rPr>
              <a:t>Courtney Cook </a:t>
            </a:r>
            <a:r>
              <a:rPr lang="en-US" sz="1700" dirty="0">
                <a:solidFill>
                  <a:schemeClr val="tx2"/>
                </a:solidFill>
              </a:rPr>
              <a:t>(uns6@cdc.gov): CO, FL, HI, IA, MD, MN, ND, NM, NV, RI, SC, WA, WV </a:t>
            </a:r>
          </a:p>
          <a:p>
            <a:endParaRPr lang="en-US" sz="1700" dirty="0">
              <a:solidFill>
                <a:schemeClr val="tx2"/>
              </a:solidFill>
            </a:endParaRPr>
          </a:p>
          <a:p>
            <a:r>
              <a:rPr lang="en-US" sz="1700" b="1" dirty="0">
                <a:solidFill>
                  <a:schemeClr val="tx2"/>
                </a:solidFill>
              </a:rPr>
              <a:t>Diana Onweh </a:t>
            </a:r>
            <a:r>
              <a:rPr lang="en-US" sz="1700" dirty="0">
                <a:solidFill>
                  <a:schemeClr val="tx2"/>
                </a:solidFill>
              </a:rPr>
              <a:t>(onw1@cdc.gov):  AR, CT, GA, ID, IL, IN, LA, MI, MS, NH, PA, TN, TX, WY </a:t>
            </a:r>
          </a:p>
          <a:p>
            <a:endParaRPr lang="en-US" sz="1700" dirty="0">
              <a:solidFill>
                <a:schemeClr val="tx2"/>
              </a:solidFill>
            </a:endParaRPr>
          </a:p>
          <a:p>
            <a:r>
              <a:rPr lang="en-US" sz="1700" b="1" dirty="0">
                <a:solidFill>
                  <a:schemeClr val="tx2"/>
                </a:solidFill>
              </a:rPr>
              <a:t>Keaton Hughes </a:t>
            </a:r>
            <a:r>
              <a:rPr lang="en-US" sz="1700" dirty="0">
                <a:solidFill>
                  <a:schemeClr val="tx2"/>
                </a:solidFill>
              </a:rPr>
              <a:t>(qwy4@cdc.gov): AK, AL, CA, KS, MA, ME, MO, NC, NE, NYC, OR, PR, VA, VT </a:t>
            </a:r>
          </a:p>
        </p:txBody>
      </p:sp>
      <p:sp>
        <p:nvSpPr>
          <p:cNvPr id="3" name="Slide Number Placeholder 3">
            <a:extLst>
              <a:ext uri="{FF2B5EF4-FFF2-40B4-BE49-F238E27FC236}">
                <a16:creationId xmlns:a16="http://schemas.microsoft.com/office/drawing/2014/main" id="{B3F6D399-4894-108F-F1EF-5B97140B9288}"/>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87</a:t>
            </a:fld>
            <a:endParaRPr lang="en-US" dirty="0">
              <a:solidFill>
                <a:srgbClr val="17468F"/>
              </a:solidFill>
            </a:endParaRPr>
          </a:p>
        </p:txBody>
      </p:sp>
    </p:spTree>
    <p:extLst>
      <p:ext uri="{BB962C8B-B14F-4D97-AF65-F5344CB8AC3E}">
        <p14:creationId xmlns:p14="http://schemas.microsoft.com/office/powerpoint/2010/main" val="97896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EDX Mailbox</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hlinkClick r:id="rId3"/>
              </a:rPr>
              <a:t>edx@cdc.gov</a:t>
            </a:r>
            <a:endParaRPr lang="en-US" dirty="0"/>
          </a:p>
          <a:p>
            <a:pPr lvl="1"/>
            <a:r>
              <a:rPr lang="en-US" dirty="0"/>
              <a:t>Subject line: 2022 reconciliation</a:t>
            </a:r>
          </a:p>
          <a:p>
            <a:endParaRPr lang="en-US" dirty="0"/>
          </a:p>
          <a:p>
            <a:endParaRPr lang="en-US" dirty="0"/>
          </a:p>
          <a:p>
            <a:pPr lvl="1"/>
            <a:endParaRPr lang="en-US" dirty="0"/>
          </a:p>
        </p:txBody>
      </p:sp>
      <p:pic>
        <p:nvPicPr>
          <p:cNvPr id="6" name="Picture 5" descr="Icon of an e-mail message.">
            <a:extLst>
              <a:ext uri="{FF2B5EF4-FFF2-40B4-BE49-F238E27FC236}">
                <a16:creationId xmlns:a16="http://schemas.microsoft.com/office/drawing/2014/main" id="{ED9339D9-F450-2219-EBA6-09341804B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852" y="2037036"/>
            <a:ext cx="2760295" cy="2900485"/>
          </a:xfrm>
          <a:prstGeom prst="rect">
            <a:avLst/>
          </a:prstGeom>
        </p:spPr>
      </p:pic>
      <p:sp>
        <p:nvSpPr>
          <p:cNvPr id="3" name="Slide Number Placeholder 3">
            <a:extLst>
              <a:ext uri="{FF2B5EF4-FFF2-40B4-BE49-F238E27FC236}">
                <a16:creationId xmlns:a16="http://schemas.microsoft.com/office/drawing/2014/main" id="{9E5EF526-5C42-3C67-DA63-F0AF99F1084F}"/>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88</a:t>
            </a:fld>
            <a:endParaRPr lang="en-US" dirty="0">
              <a:solidFill>
                <a:srgbClr val="17468F"/>
              </a:solidFill>
            </a:endParaRPr>
          </a:p>
        </p:txBody>
      </p:sp>
    </p:spTree>
    <p:extLst>
      <p:ext uri="{BB962C8B-B14F-4D97-AF65-F5344CB8AC3E}">
        <p14:creationId xmlns:p14="http://schemas.microsoft.com/office/powerpoint/2010/main" val="365442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491764"/>
            <a:ext cx="8294913" cy="871538"/>
          </a:xfrm>
        </p:spPr>
        <p:txBody>
          <a:bodyPr/>
          <a:lstStyle/>
          <a:p>
            <a:r>
              <a:rPr lang="en-US" sz="3600" dirty="0">
                <a:latin typeface="Calibri"/>
                <a:cs typeface="Calibri"/>
              </a:rPr>
              <a:t>Finalization of 2022 NNDSS COVID-19 Annual Data</a:t>
            </a:r>
          </a:p>
        </p:txBody>
      </p:sp>
    </p:spTree>
    <p:extLst>
      <p:ext uri="{BB962C8B-B14F-4D97-AF65-F5344CB8AC3E}">
        <p14:creationId xmlns:p14="http://schemas.microsoft.com/office/powerpoint/2010/main" val="230282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452438" y="819089"/>
            <a:ext cx="8229600" cy="857250"/>
          </a:xfrm>
        </p:spPr>
        <p:txBody>
          <a:bodyPr lIns="91440" tIns="45720" rIns="91440" bIns="45720" anchor="b" anchorCtr="0"/>
          <a:lstStyle/>
          <a:p>
            <a:r>
              <a:rPr lang="en-US" sz="3200" dirty="0">
                <a:latin typeface="Calibri"/>
                <a:cs typeface="Calibri"/>
              </a:rPr>
              <a:t>CDC Enhancements to Case Surveillance </a:t>
            </a:r>
            <a:br>
              <a:rPr lang="en-US" sz="3200" dirty="0">
                <a:latin typeface="Calibri"/>
                <a:cs typeface="Calibri"/>
              </a:rPr>
            </a:br>
            <a:r>
              <a:rPr lang="en-US" sz="3200" dirty="0">
                <a:latin typeface="Calibri"/>
                <a:cs typeface="Calibri"/>
              </a:rPr>
              <a:t>Questions or Feedback?</a:t>
            </a:r>
            <a:endParaRPr lang="en-US" sz="3200" b="0" dirty="0">
              <a:latin typeface="Calibri"/>
              <a:cs typeface="Calibri"/>
            </a:endParaRPr>
          </a:p>
        </p:txBody>
      </p:sp>
      <p:sp>
        <p:nvSpPr>
          <p:cNvPr id="5" name="Content Placeholder 2"/>
          <p:cNvSpPr>
            <a:spLocks noGrp="1"/>
          </p:cNvSpPr>
          <p:nvPr>
            <p:ph type="body" sz="quarter" idx="10"/>
          </p:nvPr>
        </p:nvSpPr>
        <p:spPr>
          <a:xfrm>
            <a:off x="457200" y="2571750"/>
            <a:ext cx="8229600" cy="1928812"/>
          </a:xfrm>
        </p:spPr>
        <p:txBody>
          <a:bodyPr>
            <a:normAutofit/>
          </a:bodyPr>
          <a:lstStyle/>
          <a:p>
            <a:pPr marL="0" indent="0">
              <a:buNone/>
            </a:pPr>
            <a:r>
              <a:rPr lang="en-US" sz="1800" dirty="0">
                <a:cs typeface="Calibri" panose="020F0502020204030204" pitchFamily="34" charset="0"/>
              </a:rPr>
              <a:t>Use this </a:t>
            </a:r>
            <a:r>
              <a:rPr lang="en-US" altLang="en-US" sz="1800" dirty="0">
                <a:cs typeface="Calibri" panose="020F0502020204030204" pitchFamily="34" charset="0"/>
                <a:hlinkClick r:id="rId3"/>
              </a:rPr>
              <a:t>jurisdiction feedback form</a:t>
            </a:r>
            <a:endParaRPr lang="en-US" altLang="en-US" sz="1800" dirty="0">
              <a:cs typeface="Calibri" panose="020F0502020204030204" pitchFamily="34" charset="0"/>
            </a:endParaRPr>
          </a:p>
          <a:p>
            <a:pPr marL="0" indent="0">
              <a:buNone/>
            </a:pPr>
            <a:endParaRPr lang="en-US" altLang="en-US" sz="1800" dirty="0">
              <a:cs typeface="Calibri" panose="020F0502020204030204" pitchFamily="34" charset="0"/>
            </a:endParaRPr>
          </a:p>
          <a:p>
            <a:pPr marL="0" indent="0">
              <a:buNone/>
            </a:pPr>
            <a:r>
              <a:rPr lang="en-US" altLang="en-US" sz="1800" dirty="0">
                <a:cs typeface="Calibri" panose="020F0502020204030204" pitchFamily="34" charset="0"/>
              </a:rPr>
              <a:t>Visit our </a:t>
            </a:r>
            <a:r>
              <a:rPr lang="en-US" altLang="en-US" sz="1800" dirty="0">
                <a:cs typeface="Calibri" panose="020F0502020204030204" pitchFamily="34" charset="0"/>
                <a:hlinkClick r:id="rId4"/>
              </a:rPr>
              <a:t>Frequently Asked Questions </a:t>
            </a:r>
            <a:r>
              <a:rPr lang="en-US" altLang="en-US" sz="1800" dirty="0">
                <a:cs typeface="Calibri" panose="020F0502020204030204" pitchFamily="34" charset="0"/>
              </a:rPr>
              <a:t>page </a:t>
            </a:r>
          </a:p>
          <a:p>
            <a:pPr marL="0" indent="0">
              <a:buNone/>
            </a:pPr>
            <a:endParaRPr lang="en-US" sz="1800" dirty="0">
              <a:solidFill>
                <a:srgbClr val="000000"/>
              </a:solidFill>
              <a:cs typeface="Calibri" panose="020F0502020204030204" pitchFamily="34" charset="0"/>
            </a:endParaRPr>
          </a:p>
          <a:p>
            <a:pPr marL="0" indent="0">
              <a:buNone/>
            </a:pPr>
            <a:r>
              <a:rPr lang="en-US" altLang="en-US" sz="1800" dirty="0">
                <a:cs typeface="Calibri" panose="020F0502020204030204" pitchFamily="34" charset="0"/>
              </a:rPr>
              <a:t>We look forward to hearing from you!</a:t>
            </a:r>
          </a:p>
        </p:txBody>
      </p:sp>
      <p:pic>
        <p:nvPicPr>
          <p:cNvPr id="4" name="Graphic 3" descr="Chat outline">
            <a:extLst>
              <a:ext uri="{FF2B5EF4-FFF2-40B4-BE49-F238E27FC236}">
                <a16:creationId xmlns:a16="http://schemas.microsoft.com/office/drawing/2014/main" id="{1A820546-AA04-4901-9510-3BF49278F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7645" y="531262"/>
            <a:ext cx="3657372" cy="3657372"/>
          </a:xfrm>
          <a:prstGeom prst="rect">
            <a:avLst/>
          </a:prstGeom>
        </p:spPr>
      </p:pic>
      <p:sp>
        <p:nvSpPr>
          <p:cNvPr id="2" name="Slide Number Placeholder 3">
            <a:extLst>
              <a:ext uri="{FF2B5EF4-FFF2-40B4-BE49-F238E27FC236}">
                <a16:creationId xmlns:a16="http://schemas.microsoft.com/office/drawing/2014/main" id="{99D594E5-D73C-273D-1FE4-5388ECABCF38}"/>
              </a:ext>
            </a:extLst>
          </p:cNvPr>
          <p:cNvSpPr txBox="1">
            <a:spLocks/>
          </p:cNvSpPr>
          <p:nvPr/>
        </p:nvSpPr>
        <p:spPr>
          <a:xfrm>
            <a:off x="8682039" y="4833257"/>
            <a:ext cx="461962" cy="22769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a:t>
            </a:fld>
            <a:endParaRPr lang="en-US" dirty="0">
              <a:solidFill>
                <a:srgbClr val="17468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Process for 2022 NNDSS COVID-19 Data</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Similar to previous years, final 2022 NNDSS data for COVID-19 will not be reconciled</a:t>
            </a:r>
          </a:p>
          <a:p>
            <a:r>
              <a:rPr lang="en-US" dirty="0"/>
              <a:t>CDC will collect aggregate case counts for confirmed and probable cases</a:t>
            </a:r>
          </a:p>
          <a:p>
            <a:r>
              <a:rPr lang="en-US" dirty="0"/>
              <a:t>CDC will provide an Excel worksheet with instructions to help you prepare your data</a:t>
            </a:r>
          </a:p>
          <a:p>
            <a:r>
              <a:rPr lang="en-US" b="1" dirty="0"/>
              <a:t>CDC will send an email (starting May 17) to the State/Territorial Epidemiologists with the link to the Epi Info™ web form to enter the data </a:t>
            </a:r>
          </a:p>
          <a:p>
            <a:r>
              <a:rPr lang="en-US" dirty="0"/>
              <a:t>State/Territorial Epidemiologists will sign off on the aggregate counts in </a:t>
            </a:r>
            <a:br>
              <a:rPr lang="en-US" dirty="0"/>
            </a:br>
            <a:r>
              <a:rPr lang="en-US" dirty="0"/>
              <a:t>Epi Info™ </a:t>
            </a:r>
          </a:p>
          <a:p>
            <a:r>
              <a:rPr lang="en-US" dirty="0"/>
              <a:t>CDC will use the aggregate counts in the 2022 annual NNDSS tables</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8FBE4DDA-51AE-9CFF-1947-EA73F04A6235}"/>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90</a:t>
            </a:fld>
            <a:endParaRPr lang="en-US" dirty="0">
              <a:solidFill>
                <a:srgbClr val="17468F"/>
              </a:solidFill>
            </a:endParaRPr>
          </a:p>
        </p:txBody>
      </p:sp>
    </p:spTree>
    <p:extLst>
      <p:ext uri="{BB962C8B-B14F-4D97-AF65-F5344CB8AC3E}">
        <p14:creationId xmlns:p14="http://schemas.microsoft.com/office/powerpoint/2010/main" val="170228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COVID-19 Data for the 2022 Annual NNDSS Tables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2022 final NNDSS COVID-19 aggregate data are needed for confirmed and probable cases among U.S. residents for:</a:t>
            </a:r>
          </a:p>
          <a:p>
            <a:pPr lvl="1"/>
            <a:r>
              <a:rPr lang="en-US" sz="1500" dirty="0"/>
              <a:t>Total cases in jurisdiction</a:t>
            </a:r>
          </a:p>
          <a:p>
            <a:pPr lvl="1"/>
            <a:r>
              <a:rPr lang="en-US" sz="1500" dirty="0"/>
              <a:t>Month (based upon MMWR weeks)</a:t>
            </a:r>
          </a:p>
          <a:p>
            <a:pPr lvl="1"/>
            <a:r>
              <a:rPr lang="en-US" sz="1500" dirty="0"/>
              <a:t>Age group</a:t>
            </a:r>
          </a:p>
          <a:p>
            <a:pPr lvl="1"/>
            <a:r>
              <a:rPr lang="en-US" sz="1500" dirty="0"/>
              <a:t>Sex</a:t>
            </a:r>
          </a:p>
          <a:p>
            <a:pPr lvl="1"/>
            <a:r>
              <a:rPr lang="en-US" sz="1500" dirty="0"/>
              <a:t>Race and Hispanic ethnicity</a:t>
            </a:r>
          </a:p>
          <a:p>
            <a:r>
              <a:rPr lang="en-US" dirty="0"/>
              <a:t>States send data for all the above categories</a:t>
            </a:r>
          </a:p>
          <a:p>
            <a:r>
              <a:rPr lang="en-US" dirty="0"/>
              <a:t>U.S. territories send only total confirmed and probable cases </a:t>
            </a:r>
          </a:p>
          <a:p>
            <a:r>
              <a:rPr lang="en-US" dirty="0"/>
              <a:t>Unknown or missing demographic and month data will be collected</a:t>
            </a:r>
          </a:p>
          <a:p>
            <a:pPr marL="0" indent="0">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E6E7597F-6355-E105-E1A5-B5B1761E5D0F}"/>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91</a:t>
            </a:fld>
            <a:endParaRPr lang="en-US" dirty="0">
              <a:solidFill>
                <a:srgbClr val="17468F"/>
              </a:solidFill>
            </a:endParaRPr>
          </a:p>
        </p:txBody>
      </p:sp>
    </p:spTree>
    <p:extLst>
      <p:ext uri="{BB962C8B-B14F-4D97-AF65-F5344CB8AC3E}">
        <p14:creationId xmlns:p14="http://schemas.microsoft.com/office/powerpoint/2010/main" val="758076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Combined Race and Ethnicity Categories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Race and ethnicity will be collected in a combined table but will be presented separately in the published NNDSS tables</a:t>
            </a:r>
          </a:p>
          <a:p>
            <a:r>
              <a:rPr lang="en-US" dirty="0"/>
              <a:t>Cross tabulations of the following race categories with each of the Hispanic/Latino ethnicity values (Hispanic/Latino, non-Hispanic/Latino, and unknown/missing Hispanic/Latino ethnicity) are as follows:</a:t>
            </a:r>
          </a:p>
          <a:p>
            <a:pPr lvl="1"/>
            <a:r>
              <a:rPr lang="en-US" sz="1500" dirty="0"/>
              <a:t>Native American or Alaska Native</a:t>
            </a:r>
          </a:p>
          <a:p>
            <a:pPr lvl="1"/>
            <a:r>
              <a:rPr lang="en-US" sz="1500" dirty="0"/>
              <a:t>Black or African American</a:t>
            </a:r>
          </a:p>
          <a:p>
            <a:pPr lvl="1"/>
            <a:r>
              <a:rPr lang="en-US" sz="1500" dirty="0"/>
              <a:t>White</a:t>
            </a:r>
          </a:p>
          <a:p>
            <a:pPr lvl="1"/>
            <a:r>
              <a:rPr lang="en-US" sz="1500" dirty="0"/>
              <a:t>Asian</a:t>
            </a:r>
          </a:p>
          <a:p>
            <a:pPr lvl="1"/>
            <a:r>
              <a:rPr lang="en-US" sz="1500" dirty="0"/>
              <a:t>Native Hawaiian or Other Pacific Islander</a:t>
            </a:r>
          </a:p>
          <a:p>
            <a:pPr lvl="1"/>
            <a:r>
              <a:rPr lang="en-US" sz="1500" dirty="0"/>
              <a:t>Other or multi-race</a:t>
            </a:r>
          </a:p>
          <a:p>
            <a:pPr lvl="1"/>
            <a:r>
              <a:rPr lang="en-US" sz="1500" dirty="0"/>
              <a:t>Unknown or missing race</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4BCCE215-5AA9-3307-28DF-BA8285443469}"/>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92</a:t>
            </a:fld>
            <a:endParaRPr lang="en-US" dirty="0">
              <a:solidFill>
                <a:srgbClr val="17468F"/>
              </a:solidFill>
            </a:endParaRPr>
          </a:p>
        </p:txBody>
      </p:sp>
    </p:spTree>
    <p:extLst>
      <p:ext uri="{BB962C8B-B14F-4D97-AF65-F5344CB8AC3E}">
        <p14:creationId xmlns:p14="http://schemas.microsoft.com/office/powerpoint/2010/main" val="3254768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Race Categories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These race categories are different from race in the NETSS* record layout:</a:t>
            </a:r>
          </a:p>
          <a:p>
            <a:pPr lvl="1"/>
            <a:r>
              <a:rPr lang="en-US" dirty="0"/>
              <a:t>Asian and Native Hawaiian or Other Pacific Islander are separate categories</a:t>
            </a:r>
          </a:p>
          <a:p>
            <a:r>
              <a:rPr lang="en-US" dirty="0"/>
              <a:t>If a person has multiple races, only count the case under the “Other or multi-race” category</a:t>
            </a:r>
          </a:p>
          <a:p>
            <a:r>
              <a:rPr lang="en-US" dirty="0"/>
              <a:t>In the 2022 NNDSS tables, race and ethnicity data will be presented separately, just as they appear in the 2019 NNDSS annual tables </a:t>
            </a:r>
          </a:p>
          <a:p>
            <a:endParaRPr lang="en-US" dirty="0"/>
          </a:p>
          <a:p>
            <a:endParaRPr lang="en-US" dirty="0"/>
          </a:p>
          <a:p>
            <a:pPr marL="0" indent="0">
              <a:buNone/>
            </a:pPr>
            <a:endParaRPr lang="en-US" dirty="0"/>
          </a:p>
          <a:p>
            <a:pPr lvl="1"/>
            <a:endParaRPr lang="en-US" dirty="0"/>
          </a:p>
        </p:txBody>
      </p:sp>
      <p:sp>
        <p:nvSpPr>
          <p:cNvPr id="3" name="TextBox 2">
            <a:extLst>
              <a:ext uri="{FF2B5EF4-FFF2-40B4-BE49-F238E27FC236}">
                <a16:creationId xmlns:a16="http://schemas.microsoft.com/office/drawing/2014/main" id="{59DC6811-8DD7-5132-F6EE-DF8FD6B493C4}"/>
              </a:ext>
            </a:extLst>
          </p:cNvPr>
          <p:cNvSpPr txBox="1"/>
          <p:nvPr/>
        </p:nvSpPr>
        <p:spPr>
          <a:xfrm>
            <a:off x="517769" y="4742459"/>
            <a:ext cx="5484020" cy="246221"/>
          </a:xfrm>
          <a:prstGeom prst="rect">
            <a:avLst/>
          </a:prstGeom>
          <a:noFill/>
        </p:spPr>
        <p:txBody>
          <a:bodyPr wrap="square" rtlCol="0">
            <a:spAutoFit/>
          </a:bodyPr>
          <a:lstStyle/>
          <a:p>
            <a:r>
              <a:rPr lang="en-US" sz="1000" dirty="0">
                <a:solidFill>
                  <a:srgbClr val="000000"/>
                </a:solidFill>
              </a:rPr>
              <a:t>*NETSS:  National Electronic Telecommunications System for Surveillance</a:t>
            </a:r>
            <a:endParaRPr lang="en-US" sz="10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08971091-29D2-A8F6-C9D1-E55A299A23DC}"/>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93</a:t>
            </a:fld>
            <a:endParaRPr lang="en-US" dirty="0">
              <a:solidFill>
                <a:srgbClr val="17468F"/>
              </a:solidFill>
            </a:endParaRPr>
          </a:p>
        </p:txBody>
      </p:sp>
    </p:spTree>
    <p:extLst>
      <p:ext uri="{BB962C8B-B14F-4D97-AF65-F5344CB8AC3E}">
        <p14:creationId xmlns:p14="http://schemas.microsoft.com/office/powerpoint/2010/main" val="979273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Epi Info™ Web Form for 2022 Final NNDSS COVID-19 Aggregate Data</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To allow for secure data entry, CDC will provide a unique Epi Info™ web form link to each State/Territorial Epidemiologist</a:t>
            </a:r>
          </a:p>
          <a:p>
            <a:r>
              <a:rPr lang="en-US" dirty="0"/>
              <a:t>Enter requested data into the form and ensure the State or Territorial Epidemiologist reviews and approves the data</a:t>
            </a:r>
          </a:p>
          <a:p>
            <a:pPr lvl="1"/>
            <a:r>
              <a:rPr lang="en-US" dirty="0"/>
              <a:t>Coordinate within your jurisdiction on who should enter aggregate 2022 COVID-19 data into the form</a:t>
            </a:r>
          </a:p>
          <a:p>
            <a:pPr lvl="1"/>
            <a:r>
              <a:rPr lang="en-US" b="1" dirty="0">
                <a:solidFill>
                  <a:srgbClr val="FF0000"/>
                </a:solidFill>
              </a:rPr>
              <a:t>Note</a:t>
            </a:r>
            <a:r>
              <a:rPr lang="en-US" dirty="0"/>
              <a:t>: Different people can enter different components of the data, but </a:t>
            </a:r>
            <a:r>
              <a:rPr lang="en-US" b="1" dirty="0"/>
              <a:t>only one person should enter data at a time</a:t>
            </a:r>
          </a:p>
          <a:p>
            <a:pPr lvl="2"/>
            <a:r>
              <a:rPr lang="en-US" dirty="0"/>
              <a:t>If multiple people enter data at the same time, one person may overwrite the changes of another</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CC566178-DBDF-5E10-F143-13267920C2D7}"/>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94</a:t>
            </a:fld>
            <a:endParaRPr lang="en-US" dirty="0">
              <a:solidFill>
                <a:srgbClr val="17468F"/>
              </a:solidFill>
            </a:endParaRPr>
          </a:p>
        </p:txBody>
      </p:sp>
    </p:spTree>
    <p:extLst>
      <p:ext uri="{BB962C8B-B14F-4D97-AF65-F5344CB8AC3E}">
        <p14:creationId xmlns:p14="http://schemas.microsoft.com/office/powerpoint/2010/main" val="15074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NNDSS COVID-19 Epi Info™ Web Form</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After the data entry is complete, the State or Territorial Epidemiologist can use the link to the Epi Info™ form to review, approve, and submit the final 2022 NNDSS COVID-19 data</a:t>
            </a:r>
          </a:p>
          <a:p>
            <a:r>
              <a:rPr lang="en-US" dirty="0"/>
              <a:t>Do not click the “Submit” button until all data have been entered, reviewed, and approved by the State/Territorial Epidemiologist</a:t>
            </a:r>
          </a:p>
          <a:p>
            <a:endParaRPr lang="en-US" sz="1000" dirty="0"/>
          </a:p>
          <a:p>
            <a:r>
              <a:rPr lang="en-US" dirty="0"/>
              <a:t>Remember: Although the link can be shared, only one person at a time should enter data in the form</a:t>
            </a:r>
          </a:p>
          <a:p>
            <a:endParaRPr lang="en-US" sz="1000" dirty="0"/>
          </a:p>
          <a:p>
            <a:r>
              <a:rPr lang="en-US" dirty="0"/>
              <a:t>Questions or prematurely submitted the data? </a:t>
            </a:r>
          </a:p>
          <a:p>
            <a:pPr lvl="1"/>
            <a:r>
              <a:rPr lang="en-US" dirty="0"/>
              <a:t>Email edx@cdc.gov with the subject “2022 final NNDSS COVID-19 data”</a:t>
            </a:r>
          </a:p>
          <a:p>
            <a:pPr marL="0" indent="0">
              <a:buNone/>
            </a:pP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2430EDEA-15BE-B189-C326-A1D0E1320071}"/>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95</a:t>
            </a:fld>
            <a:endParaRPr lang="en-US" dirty="0">
              <a:solidFill>
                <a:srgbClr val="17468F"/>
              </a:solidFill>
            </a:endParaRPr>
          </a:p>
        </p:txBody>
      </p:sp>
    </p:spTree>
    <p:extLst>
      <p:ext uri="{BB962C8B-B14F-4D97-AF65-F5344CB8AC3E}">
        <p14:creationId xmlns:p14="http://schemas.microsoft.com/office/powerpoint/2010/main" val="302728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CDC Review of Final Counts</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CDC review of final counts will include: </a:t>
            </a:r>
          </a:p>
          <a:p>
            <a:pPr lvl="1"/>
            <a:r>
              <a:rPr lang="en-US" dirty="0"/>
              <a:t>Comparing submitted 2022 NNDSS COVID-19 aggregate data to:</a:t>
            </a:r>
          </a:p>
          <a:p>
            <a:pPr lvl="2"/>
            <a:r>
              <a:rPr lang="en-US" dirty="0"/>
              <a:t>Aggregate case counts submitted by jurisdictions to the response (or pulled from websites)</a:t>
            </a:r>
          </a:p>
          <a:p>
            <a:pPr lvl="2"/>
            <a:r>
              <a:rPr lang="en-US" dirty="0"/>
              <a:t>Line-level data sent through NNDSS and/or CSV upload to DCIPHER</a:t>
            </a:r>
          </a:p>
          <a:p>
            <a:pPr lvl="1"/>
            <a:r>
              <a:rPr lang="en-US" dirty="0"/>
              <a:t>Identifying potential data entry errors or transposition of data across fields</a:t>
            </a:r>
          </a:p>
          <a:p>
            <a:r>
              <a:rPr lang="en-US" dirty="0"/>
              <a:t>In the Epi Info™ web form, enter the name and email of the person CDC should contact for questions</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2A8B253D-C271-169D-9E89-1F5FD25FCA52}"/>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96</a:t>
            </a:fld>
            <a:endParaRPr lang="en-US" dirty="0">
              <a:solidFill>
                <a:srgbClr val="17468F"/>
              </a:solidFill>
            </a:endParaRPr>
          </a:p>
        </p:txBody>
      </p:sp>
    </p:spTree>
    <p:extLst>
      <p:ext uri="{BB962C8B-B14F-4D97-AF65-F5344CB8AC3E}">
        <p14:creationId xmlns:p14="http://schemas.microsoft.com/office/powerpoint/2010/main" val="2618593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Timeline: 2022 Final NNDSS COVID-19 Aggregate Data</a:t>
            </a:r>
          </a:p>
        </p:txBody>
      </p:sp>
      <p:sp>
        <p:nvSpPr>
          <p:cNvPr id="2" name="Content Placeholder 2">
            <a:extLst>
              <a:ext uri="{FF2B5EF4-FFF2-40B4-BE49-F238E27FC236}">
                <a16:creationId xmlns:a16="http://schemas.microsoft.com/office/drawing/2014/main" id="{A98ADA02-A2F8-9D4C-C23F-59B8E3D046E7}"/>
              </a:ext>
            </a:extLst>
          </p:cNvPr>
          <p:cNvSpPr>
            <a:spLocks noGrp="1" noRot="1" noMove="1" noResize="1" noEditPoints="1" noAdjustHandles="1" noChangeArrowheads="1" noChangeShapeType="1"/>
          </p:cNvSpPr>
          <p:nvPr>
            <p:ph type="body" sz="quarter" idx="10"/>
          </p:nvPr>
        </p:nvSpPr>
        <p:spPr>
          <a:xfrm>
            <a:off x="457200" y="1158875"/>
            <a:ext cx="8296656" cy="3706695"/>
          </a:xfrm>
        </p:spPr>
        <p:txBody>
          <a:bodyPr/>
          <a:lstStyle/>
          <a:p>
            <a:r>
              <a:rPr lang="en-US" dirty="0"/>
              <a:t>By Friday, August 25, 2023</a:t>
            </a:r>
          </a:p>
          <a:p>
            <a:pPr lvl="1"/>
            <a:r>
              <a:rPr lang="en-US" dirty="0"/>
              <a:t>Jurisdictions should enter their data into the Epi Info™ web form </a:t>
            </a:r>
          </a:p>
          <a:p>
            <a:pPr lvl="1"/>
            <a:r>
              <a:rPr lang="en-US" dirty="0"/>
              <a:t>State/Territorial Epidemiologist should approve the case counts for the 2022 NNDSS COVID-19 data in the Epi Info™ web form </a:t>
            </a:r>
          </a:p>
          <a:p>
            <a:pPr lvl="1"/>
            <a:r>
              <a:rPr lang="en-US" dirty="0"/>
              <a:t>The finalized information and sign-off should be submitted through the Epi Info™ web form </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32129F81-0667-66CE-5CD0-5851C4CF3602}"/>
              </a:ext>
            </a:extLst>
          </p:cNvPr>
          <p:cNvSpPr txBox="1">
            <a:spLocks/>
          </p:cNvSpPr>
          <p:nvPr/>
        </p:nvSpPr>
        <p:spPr>
          <a:xfrm>
            <a:off x="8397559" y="4765836"/>
            <a:ext cx="461962" cy="23156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783" eaLnBrk="1" fontAlgn="auto" hangingPunct="1">
              <a:spcBef>
                <a:spcPts val="0"/>
              </a:spcBef>
              <a:spcAft>
                <a:spcPts val="0"/>
              </a:spcAft>
              <a:defRPr/>
            </a:pPr>
            <a:fld id="{E6044A3E-C0A5-3F47-B0E0-02C44FEBC68C}" type="slidenum">
              <a:rPr lang="en-US" sz="1200">
                <a:solidFill>
                  <a:srgbClr val="17468F"/>
                </a:solidFill>
              </a:rPr>
              <a:pPr defTabSz="685783" eaLnBrk="1" fontAlgn="auto" hangingPunct="1">
                <a:spcBef>
                  <a:spcPts val="0"/>
                </a:spcBef>
                <a:spcAft>
                  <a:spcPts val="0"/>
                </a:spcAft>
                <a:defRPr/>
              </a:pPr>
              <a:t>97</a:t>
            </a:fld>
            <a:endParaRPr lang="en-US" dirty="0">
              <a:solidFill>
                <a:srgbClr val="17468F"/>
              </a:solidFill>
            </a:endParaRPr>
          </a:p>
        </p:txBody>
      </p:sp>
    </p:spTree>
    <p:extLst>
      <p:ext uri="{BB962C8B-B14F-4D97-AF65-F5344CB8AC3E}">
        <p14:creationId xmlns:p14="http://schemas.microsoft.com/office/powerpoint/2010/main" val="413250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Q &amp; A</a:t>
            </a:r>
          </a:p>
        </p:txBody>
      </p:sp>
      <p:pic>
        <p:nvPicPr>
          <p:cNvPr id="5" name="Picture 4" descr="Image indicating a question can be asked. " title="Question and Answer Slide">
            <a:extLst>
              <a:ext uri="{FF2B5EF4-FFF2-40B4-BE49-F238E27FC236}">
                <a16:creationId xmlns:a16="http://schemas.microsoft.com/office/drawing/2014/main" id="{D3DD2E9E-877B-7319-A142-50CEFD31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863" y="1113101"/>
            <a:ext cx="5373296" cy="3670285"/>
          </a:xfrm>
          <a:prstGeom prst="rect">
            <a:avLst/>
          </a:prstGeom>
        </p:spPr>
      </p:pic>
    </p:spTree>
    <p:extLst>
      <p:ext uri="{BB962C8B-B14F-4D97-AF65-F5344CB8AC3E}">
        <p14:creationId xmlns:p14="http://schemas.microsoft.com/office/powerpoint/2010/main" val="110480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1933-E9C7-5266-7F46-E6F016030A24}"/>
              </a:ext>
            </a:extLst>
          </p:cNvPr>
          <p:cNvSpPr>
            <a:spLocks noGrp="1"/>
          </p:cNvSpPr>
          <p:nvPr>
            <p:ph type="title"/>
          </p:nvPr>
        </p:nvSpPr>
        <p:spPr/>
        <p:txBody>
          <a:bodyPr/>
          <a:lstStyle/>
          <a:p>
            <a:r>
              <a:rPr lang="en-US" dirty="0"/>
              <a:t>Join Us…</a:t>
            </a:r>
          </a:p>
        </p:txBody>
      </p:sp>
      <p:sp>
        <p:nvSpPr>
          <p:cNvPr id="3" name="Text Placeholder 2">
            <a:extLst>
              <a:ext uri="{FF2B5EF4-FFF2-40B4-BE49-F238E27FC236}">
                <a16:creationId xmlns:a16="http://schemas.microsoft.com/office/drawing/2014/main" id="{F3D6C8C4-F0FB-C767-DBBC-FA649502E27C}"/>
              </a:ext>
            </a:extLst>
          </p:cNvPr>
          <p:cNvSpPr>
            <a:spLocks noGrp="1"/>
          </p:cNvSpPr>
          <p:nvPr>
            <p:ph type="body" sz="quarter" idx="10"/>
          </p:nvPr>
        </p:nvSpPr>
        <p:spPr>
          <a:xfrm>
            <a:off x="457200" y="1628776"/>
            <a:ext cx="7006856" cy="2764631"/>
          </a:xfrm>
        </p:spPr>
        <p:txBody>
          <a:bodyPr/>
          <a:lstStyle/>
          <a:p>
            <a:pPr marL="0" indent="0">
              <a:buNone/>
            </a:pPr>
            <a:r>
              <a:rPr lang="en-US" sz="2400" dirty="0"/>
              <a:t>Next NNDSS eSHARE</a:t>
            </a:r>
          </a:p>
          <a:p>
            <a:pPr marL="0" indent="0">
              <a:buNone/>
            </a:pPr>
            <a:r>
              <a:rPr lang="en-US" sz="2400" b="1" dirty="0"/>
              <a:t>May 25, 2023, </a:t>
            </a:r>
            <a:r>
              <a:rPr lang="en-US" sz="2400" dirty="0"/>
              <a:t>from</a:t>
            </a:r>
            <a:r>
              <a:rPr lang="en-US" sz="2400" b="1" dirty="0"/>
              <a:t> 3:00-4:00 ET </a:t>
            </a:r>
          </a:p>
          <a:p>
            <a:pPr marL="0" indent="0">
              <a:buNone/>
            </a:pPr>
            <a:endParaRPr lang="en-US" sz="2100" b="1" i="1" dirty="0"/>
          </a:p>
          <a:p>
            <a:pPr marL="0" indent="0">
              <a:buNone/>
            </a:pPr>
            <a:endParaRPr lang="en-US" sz="2400" b="1" dirty="0"/>
          </a:p>
          <a:p>
            <a:pPr marL="0" indent="0">
              <a:buNone/>
            </a:pPr>
            <a:r>
              <a:rPr lang="en-US" sz="2400" dirty="0"/>
              <a:t>Topic: </a:t>
            </a:r>
            <a:r>
              <a:rPr lang="en-US" sz="2400" b="1" dirty="0"/>
              <a:t>Reconciliation and Finalization of 2022 NNDSS Mpox Annual Data </a:t>
            </a:r>
          </a:p>
        </p:txBody>
      </p:sp>
      <p:pic>
        <p:nvPicPr>
          <p:cNvPr id="5" name="Picture 4" descr="Diagram&#10;&#10;Description automatically generated">
            <a:extLst>
              <a:ext uri="{FF2B5EF4-FFF2-40B4-BE49-F238E27FC236}">
                <a16:creationId xmlns:a16="http://schemas.microsoft.com/office/drawing/2014/main" id="{B29288C2-3A82-CAD6-4913-43BC4A66DA2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3167" y="0"/>
            <a:ext cx="3480834" cy="2320556"/>
          </a:xfrm>
          <a:prstGeom prst="rect">
            <a:avLst/>
          </a:prstGeom>
        </p:spPr>
      </p:pic>
    </p:spTree>
    <p:extLst>
      <p:ext uri="{BB962C8B-B14F-4D97-AF65-F5344CB8AC3E}">
        <p14:creationId xmlns:p14="http://schemas.microsoft.com/office/powerpoint/2010/main" val="296704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05910E47037A43B8994C82BD86E034" ma:contentTypeVersion="14" ma:contentTypeDescription="Create a new document." ma:contentTypeScope="" ma:versionID="bc27bd83a8fd373508bb0b000f155ac9">
  <xsd:schema xmlns:xsd="http://www.w3.org/2001/XMLSchema" xmlns:xs="http://www.w3.org/2001/XMLSchema" xmlns:p="http://schemas.microsoft.com/office/2006/metadata/properties" xmlns:ns2="448e3e5e-248a-4e25-8470-028ccf3e48f0" xmlns:ns3="0e891093-3b0b-48a6-94d7-19c93d1c6ab4" targetNamespace="http://schemas.microsoft.com/office/2006/metadata/properties" ma:root="true" ma:fieldsID="fa18bba8cadb8a97b2445c2b7c422dae" ns2:_="" ns3:_="">
    <xsd:import namespace="448e3e5e-248a-4e25-8470-028ccf3e48f0"/>
    <xsd:import namespace="0e891093-3b0b-48a6-94d7-19c93d1c6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e3e5e-248a-4e25-8470-028ccf3e4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Links" ma:index="2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891093-3b0b-48a6-94d7-19c93d1c6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9febefd-f3db-4564-8fb8-336ddd448172}" ma:internalName="TaxCatchAll" ma:showField="CatchAllData" ma:web="0e891093-3b0b-48a6-94d7-19c93d1c6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8e3e5e-248a-4e25-8470-028ccf3e48f0">
      <Terms xmlns="http://schemas.microsoft.com/office/infopath/2007/PartnerControls"/>
    </lcf76f155ced4ddcb4097134ff3c332f>
    <TaxCatchAll xmlns="0e891093-3b0b-48a6-94d7-19c93d1c6ab4" xsi:nil="true"/>
    <Links xmlns="448e3e5e-248a-4e25-8470-028ccf3e48f0">
      <Url xsi:nil="true"/>
      <Description xsi:nil="true"/>
    </Links>
  </documentManagement>
</p:properties>
</file>

<file path=customXml/itemProps1.xml><?xml version="1.0" encoding="utf-8"?>
<ds:datastoreItem xmlns:ds="http://schemas.openxmlformats.org/officeDocument/2006/customXml" ds:itemID="{64790D63-BFDC-4529-BFA2-79AD2A4B834D}">
  <ds:schemaRefs>
    <ds:schemaRef ds:uri="http://schemas.microsoft.com/sharepoint/v3/contenttype/forms"/>
  </ds:schemaRefs>
</ds:datastoreItem>
</file>

<file path=customXml/itemProps2.xml><?xml version="1.0" encoding="utf-8"?>
<ds:datastoreItem xmlns:ds="http://schemas.openxmlformats.org/officeDocument/2006/customXml" ds:itemID="{8884C562-5404-488B-AD54-B32D1B3E498C}">
  <ds:schemaRefs>
    <ds:schemaRef ds:uri="0e891093-3b0b-48a6-94d7-19c93d1c6ab4"/>
    <ds:schemaRef ds:uri="448e3e5e-248a-4e25-8470-028ccf3e48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2DF5FB-1A3F-40C7-B7C3-88605BEB58F1}">
  <ds:schemaRef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0e891093-3b0b-48a6-94d7-19c93d1c6ab4"/>
    <ds:schemaRef ds:uri="448e3e5e-248a-4e25-8470-028ccf3e48f0"/>
  </ds:schemaRefs>
</ds:datastoreItem>
</file>

<file path=docProps/app.xml><?xml version="1.0" encoding="utf-8"?>
<Properties xmlns="http://schemas.openxmlformats.org/officeDocument/2006/extended-properties" xmlns:vt="http://schemas.openxmlformats.org/officeDocument/2006/docPropsVTypes">
  <Template/>
  <TotalTime>240</TotalTime>
  <Words>3556</Words>
  <Application>Microsoft Office PowerPoint</Application>
  <PresentationFormat>On-screen Show (16:9)</PresentationFormat>
  <Paragraphs>589</Paragraphs>
  <Slides>100</Slides>
  <Notes>94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100</vt:i4>
      </vt:variant>
    </vt:vector>
  </HeadingPairs>
  <TitlesOfParts>
    <vt:vector size="111" baseType="lpstr">
      <vt:lpstr>Wingdings</vt:lpstr>
      <vt:lpstr>Myriad Web Pro</vt:lpstr>
      <vt:lpstr>AvenirNext LT Pro Regular</vt:lpstr>
      <vt:lpstr>Arial</vt:lpstr>
      <vt:lpstr>Courier New</vt:lpstr>
      <vt:lpstr>Avenir Next LT Pro</vt:lpstr>
      <vt:lpstr>Avenir Next LT Pro Demi</vt:lpstr>
      <vt:lpstr>Calibri</vt:lpstr>
      <vt:lpstr>Symbol</vt:lpstr>
      <vt:lpstr>Master</vt:lpstr>
      <vt:lpstr>1_Master</vt:lpstr>
      <vt:lpstr>NNDSS eSHARE May Webinar</vt:lpstr>
      <vt:lpstr>Agenda</vt:lpstr>
      <vt:lpstr>NNDSS Updates and Announcements</vt:lpstr>
      <vt:lpstr>Visit the New NBS Modernization Website!</vt:lpstr>
      <vt:lpstr>    Updated HAI MDRO MMG</vt:lpstr>
      <vt:lpstr>OMB Approval – New Events</vt:lpstr>
      <vt:lpstr>CDC Enhancements to Case Surveillance Implementation Update</vt:lpstr>
      <vt:lpstr>Progress Highlights</vt:lpstr>
      <vt:lpstr>CDC Enhancements to Case Surveillance  Questions or Feedback?</vt:lpstr>
      <vt:lpstr>Annual Reconciliation of 2022 NNDSS Data</vt:lpstr>
      <vt:lpstr>What is NNDSS Reconciliation?</vt:lpstr>
      <vt:lpstr>User Roles/Access &amp; Permission Guidance</vt:lpstr>
      <vt:lpstr>User Roles and Their Activities in Reconciliation</vt:lpstr>
      <vt:lpstr>New User Access for MVPS portal</vt:lpstr>
      <vt:lpstr>Switch User Roles as Needed</vt:lpstr>
      <vt:lpstr>Enable Reconciliation Module Permissions</vt:lpstr>
      <vt:lpstr>2022 Reconciliation Topics</vt:lpstr>
      <vt:lpstr>2022 Reconciliation Process Overview</vt:lpstr>
      <vt:lpstr>New Reconciliation Process in MVPS portal!</vt:lpstr>
      <vt:lpstr>New Reconciliation Process and Flow</vt:lpstr>
      <vt:lpstr>Comparing Major Differences - Last Year with Now</vt:lpstr>
      <vt:lpstr>2022 Reconciliation Calendar: Journey to Success</vt:lpstr>
      <vt:lpstr>2022 Reconciliation Calendar: Journey to Success (cont)</vt:lpstr>
      <vt:lpstr>Walking Through the New Reconciliation Process in the MVPS Portal</vt:lpstr>
      <vt:lpstr>New Reconciliation Start</vt:lpstr>
      <vt:lpstr>Reconciliation Landing Page</vt:lpstr>
      <vt:lpstr>Review: Reporting Exceptions</vt:lpstr>
      <vt:lpstr>Review: Reporting Exceptions</vt:lpstr>
      <vt:lpstr>Review: Retired Event Codes</vt:lpstr>
      <vt:lpstr>Review: Retired Event Codes</vt:lpstr>
      <vt:lpstr>Review: Low Incidence Verification</vt:lpstr>
      <vt:lpstr>Review: Low Incidence Verification</vt:lpstr>
      <vt:lpstr>Compare: Stratification Reports</vt:lpstr>
      <vt:lpstr>Compare: Choosing Stratification Report Criteria</vt:lpstr>
      <vt:lpstr>Compare: Viewing Stratification Reports</vt:lpstr>
      <vt:lpstr>Compare: Identifying Line List</vt:lpstr>
      <vt:lpstr>Compare: Choosing Line List Criteria</vt:lpstr>
      <vt:lpstr>COMPARE: Downloading and Viewing Line List</vt:lpstr>
      <vt:lpstr>Lock: Locking and Unlocking</vt:lpstr>
      <vt:lpstr>Lock: Locking and Unlocking Landing Page</vt:lpstr>
      <vt:lpstr>Lock: Locking and Unlocking Individual Conditions</vt:lpstr>
      <vt:lpstr>Lock: Locking and Unlocking Individual Conditions</vt:lpstr>
      <vt:lpstr>Lock: Locking and Unlocking Individual Conditions</vt:lpstr>
      <vt:lpstr>Lock: Locking and Unlocking Groups of Conditions</vt:lpstr>
      <vt:lpstr>Lock: Locking and Unlocking Groups of Conditions</vt:lpstr>
      <vt:lpstr>Lock: Locking and Unlocking Groups of Conditions</vt:lpstr>
      <vt:lpstr>Lock: Locking and Unlocking Groups of Conditions</vt:lpstr>
      <vt:lpstr>Lock: Locking and Unlocking Groups of Conditions</vt:lpstr>
      <vt:lpstr>Lock: Submit, Withdraw, and Reject</vt:lpstr>
      <vt:lpstr>Lock: Submitting Locked Conditions</vt:lpstr>
      <vt:lpstr>Lock: Submitting Locked Conditions</vt:lpstr>
      <vt:lpstr>Lock: Submitting Locked Conditions</vt:lpstr>
      <vt:lpstr>Lock: Withdrawing Submitted Conditions</vt:lpstr>
      <vt:lpstr>Lock: Withdrawing Submitted Conditions</vt:lpstr>
      <vt:lpstr>Lock: Withdrawing Submitted Conditions</vt:lpstr>
      <vt:lpstr>Lock: Withdrawing Submitted Conditions</vt:lpstr>
      <vt:lpstr>Lock: Withdrawing Submitted Conditions</vt:lpstr>
      <vt:lpstr>Lock: STD Manager Approval</vt:lpstr>
      <vt:lpstr>Lock: STD Manager Approval</vt:lpstr>
      <vt:lpstr>Lock: STD Manager Approval</vt:lpstr>
      <vt:lpstr>Lock: STD Manager Rejection</vt:lpstr>
      <vt:lpstr>Lock: STD Manager Rejection</vt:lpstr>
      <vt:lpstr>Lock: STD Manager Rejection</vt:lpstr>
      <vt:lpstr>Lock: STD Manager Rejection</vt:lpstr>
      <vt:lpstr>Approve: State/Territorial Epi Approval</vt:lpstr>
      <vt:lpstr>Approve: Approve Exceptions</vt:lpstr>
      <vt:lpstr>Approve: Approve Exceptions</vt:lpstr>
      <vt:lpstr>Approve: Approve Exceptions</vt:lpstr>
      <vt:lpstr>Approve: View Final Report</vt:lpstr>
      <vt:lpstr>Approve: View Final Report</vt:lpstr>
      <vt:lpstr>Approve: Approve Conditions</vt:lpstr>
      <vt:lpstr>Approve: Approve Conditions</vt:lpstr>
      <vt:lpstr>Approve: Approve Conditions</vt:lpstr>
      <vt:lpstr>Approve: Approve Conditions</vt:lpstr>
      <vt:lpstr>Steps For Finalizing STD and Congenital Syphilis Data</vt:lpstr>
      <vt:lpstr>STD data will be reconciled within the MVPS portal;  Congenital syphilis will be reconciled with DSTDP</vt:lpstr>
      <vt:lpstr>Additional Information</vt:lpstr>
      <vt:lpstr>Resources and Methods for Successful Reconciliation</vt:lpstr>
      <vt:lpstr>Documents Available</vt:lpstr>
      <vt:lpstr>Reconciliation User Guide</vt:lpstr>
      <vt:lpstr>Event Code List Example</vt:lpstr>
      <vt:lpstr>Stratification Report Instructions Example</vt:lpstr>
      <vt:lpstr>CDC Programs</vt:lpstr>
      <vt:lpstr>Functionalities in MVPS portal</vt:lpstr>
      <vt:lpstr>Functionalities in MVPS portal</vt:lpstr>
      <vt:lpstr>Functionalities in MVPS portal</vt:lpstr>
      <vt:lpstr>NNDSS Surveillance Officers</vt:lpstr>
      <vt:lpstr>EDX Mailbox</vt:lpstr>
      <vt:lpstr>Finalization of 2022 NNDSS COVID-19 Annual Data</vt:lpstr>
      <vt:lpstr>Process for 2022 NNDSS COVID-19 Data</vt:lpstr>
      <vt:lpstr>COVID-19 Data for the 2022 Annual NNDSS Tables</vt:lpstr>
      <vt:lpstr>Combined Race and Ethnicity Categories</vt:lpstr>
      <vt:lpstr>Race Categories</vt:lpstr>
      <vt:lpstr>Epi Info™ Web Form for 2022 Final NNDSS COVID-19 Aggregate Data</vt:lpstr>
      <vt:lpstr>NNDSS COVID-19 Epi Info™ Web Form</vt:lpstr>
      <vt:lpstr>CDC Review of Final Counts</vt:lpstr>
      <vt:lpstr>Timeline: 2022 Final NNDSS COVID-19 Aggregate Data</vt:lpstr>
      <vt:lpstr>Q &amp; A</vt:lpstr>
      <vt:lpstr>Join Us…</vt:lpstr>
      <vt:lpstr>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2023</dc:title>
  <dc:subject>Annual Reconciliation of 2022 NNDSS Data</dc:subject>
  <dc:creator>Centers for Disease Control and Prevention</dc:creator>
  <cp:keywords>eSHARE, NNDSS, National Notifiable Diseases Surveillance System, Data Reconciliation,Case Notification,  Line List, NNDSS Data Reconciliation, Tables for National Notifiable Infectious Diseases, Data Processing, MVPS, Message, Validation,Provisioning, and Processing System, NETSS, National Electronic Telecommunication System for Surveillance, Low-Incidence, Case verification process, Coronavirus disease 2019, COVID-19, Aggregate, Signs and Symptoms, Lab Test Type,Vaccine Type NND, Manufacturers of Vaccines, MVX, Conditions, sexually transmitted diseases, STD, data, production calendar, jurisdictions, State/Territorial Epidemiologists, case counts, Stratitification, Group. Conditions, 2022, Functionality, Errors, Warnings, Finalization, Exception, Rejection, event code lists, Secure Access Management Services, SAMS, MVPS Portal, Year to date, YTD, user access, NEDSS Base System, NBS, PHIN MS, PHIN Messaging System, Help Desk, DMR, Data Managementm and Reporting, State Epi, 2022 reporting exceptions, lock, unlock, STD conditions, Reconciliation Tips, Office of Management and Budget, OMB, program-specific variables, Import Status, Race/Ethnicity, disease, "unknown", reporting county, county of residence, not reportable, data elements, exports, confirmed, probable, aggregate counts, final counts, total cases, NNDSS annual tables, Epi Info, Web Form, COVID-19 data,Mpox, Message Mapping Guide, HAI MDRO, Healthcare Associated Infections, Multidrug Resistant Organisms, Values, Case Surveilance Enhancements, NBS, Modernization</cp:keywords>
  <cp:lastModifiedBy>Laspina, Michael (CDC/DDPHSS/CSELS/DHIS)</cp:lastModifiedBy>
  <cp:revision>10</cp:revision>
  <dcterms:created xsi:type="dcterms:W3CDTF">2011-03-17T17:43:16Z</dcterms:created>
  <dcterms:modified xsi:type="dcterms:W3CDTF">2023-05-18T18:13:51Z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2023-03-10T19:59:45Z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bba1af7c-952a-4459-bbf2-d6811daeee8e</vt:lpwstr>
  </property>
  <property fmtid="{D5CDD505-2E9C-101B-9397-08002B2CF9AE}" pid="9" name="MSIP_Label_7b94a7b8-f06c-4dfe-bdcc-9b548fd58c31_ContentBits">
    <vt:lpwstr>0</vt:lpwstr>
  </property>
  <property fmtid="{D5CDD505-2E9C-101B-9397-08002B2CF9AE}" pid="10" name="ContentTypeId">
    <vt:lpwstr>0x0101008B05910E47037A43B8994C82BD86E034</vt:lpwstr>
  </property>
  <property fmtid="{D5CDD505-2E9C-101B-9397-08002B2CF9AE}" pid="11" name="MediaServiceImageTags">
    <vt:lpwstr/>
  </property>
</Properties>
</file>