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85" r:id="rId7"/>
    <p:sldMasterId id="2147483719" r:id="rId8"/>
    <p:sldMasterId id="2147483735" r:id="rId9"/>
    <p:sldMasterId id="2147483750" r:id="rId10"/>
    <p:sldMasterId id="2147483768" r:id="rId11"/>
    <p:sldMasterId id="2147483783" r:id="rId12"/>
    <p:sldMasterId id="2147483798" r:id="rId13"/>
  </p:sldMasterIdLst>
  <p:notesMasterIdLst>
    <p:notesMasterId r:id="rId51"/>
  </p:notesMasterIdLst>
  <p:sldIdLst>
    <p:sldId id="348" r:id="rId14"/>
    <p:sldId id="368" r:id="rId15"/>
    <p:sldId id="369" r:id="rId16"/>
    <p:sldId id="2147473940" r:id="rId17"/>
    <p:sldId id="1354" r:id="rId18"/>
    <p:sldId id="351" r:id="rId19"/>
    <p:sldId id="352" r:id="rId20"/>
    <p:sldId id="326" r:id="rId21"/>
    <p:sldId id="284" r:id="rId22"/>
    <p:sldId id="285" r:id="rId23"/>
    <p:sldId id="286" r:id="rId24"/>
    <p:sldId id="2147473912" r:id="rId25"/>
    <p:sldId id="2147473932" r:id="rId26"/>
    <p:sldId id="2147473937" r:id="rId27"/>
    <p:sldId id="2147473938" r:id="rId28"/>
    <p:sldId id="2147473928" r:id="rId29"/>
    <p:sldId id="2147473911" r:id="rId30"/>
    <p:sldId id="2147473914" r:id="rId31"/>
    <p:sldId id="2147473921" r:id="rId32"/>
    <p:sldId id="2147473922" r:id="rId33"/>
    <p:sldId id="2147473915" r:id="rId34"/>
    <p:sldId id="2147473919" r:id="rId35"/>
    <p:sldId id="2147473930" r:id="rId36"/>
    <p:sldId id="2147473925" r:id="rId37"/>
    <p:sldId id="2147473923" r:id="rId38"/>
    <p:sldId id="2147473924" r:id="rId39"/>
    <p:sldId id="2147473936" r:id="rId40"/>
    <p:sldId id="2147473916" r:id="rId41"/>
    <p:sldId id="2147473906" r:id="rId42"/>
    <p:sldId id="1380" r:id="rId43"/>
    <p:sldId id="309" r:id="rId44"/>
    <p:sldId id="311" r:id="rId45"/>
    <p:sldId id="1379" r:id="rId46"/>
    <p:sldId id="296" r:id="rId47"/>
    <p:sldId id="1377" r:id="rId48"/>
    <p:sldId id="2145706268" r:id="rId49"/>
    <p:sldId id="214747392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vember eSHARE" id="{5E29ED93-3331-4029-A6DB-48728BCAD2C7}">
          <p14:sldIdLst>
            <p14:sldId id="348"/>
            <p14:sldId id="368"/>
            <p14:sldId id="369"/>
            <p14:sldId id="2147473940"/>
            <p14:sldId id="1354"/>
            <p14:sldId id="351"/>
            <p14:sldId id="352"/>
            <p14:sldId id="326"/>
            <p14:sldId id="284"/>
            <p14:sldId id="285"/>
            <p14:sldId id="286"/>
            <p14:sldId id="2147473912"/>
            <p14:sldId id="2147473932"/>
            <p14:sldId id="2147473937"/>
            <p14:sldId id="2147473938"/>
            <p14:sldId id="2147473928"/>
            <p14:sldId id="2147473911"/>
            <p14:sldId id="2147473914"/>
            <p14:sldId id="2147473921"/>
            <p14:sldId id="2147473922"/>
            <p14:sldId id="2147473915"/>
            <p14:sldId id="2147473919"/>
            <p14:sldId id="2147473930"/>
            <p14:sldId id="2147473925"/>
            <p14:sldId id="2147473923"/>
            <p14:sldId id="2147473924"/>
            <p14:sldId id="2147473936"/>
            <p14:sldId id="2147473916"/>
            <p14:sldId id="2147473906"/>
            <p14:sldId id="1380"/>
            <p14:sldId id="309"/>
            <p14:sldId id="311"/>
            <p14:sldId id="1379"/>
            <p14:sldId id="296"/>
            <p14:sldId id="1377"/>
          </p14:sldIdLst>
        </p14:section>
        <p14:section name="Appendix" id="{11A6624F-8457-4355-8E7F-0FBA7B0D4C87}">
          <p14:sldIdLst>
            <p14:sldId id="2145706268"/>
            <p14:sldId id="21474739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59B0C-D9BF-1A2C-261A-7B1F6DEBEB1F}" name="Mandel, Grace (CDC/OCOO/OCIO/OD)" initials="M(" userId="S::nvm8@cdc.gov::0ac2c6b9-92f9-44d7-9fed-9ca59630dfbc" providerId="AD"/>
  <p188:author id="{C321304D-97D6-3641-5CB4-51F83844D102}" name="Hughes, Keaton (CDC/DDPHSS/CSELS/DHIS)" initials="HK(" userId="S::qwy4@cdc.gov::d8ce0660-66bf-4d9b-b954-4737fa7010ce" providerId="AD"/>
  <p188:author id="{132F964E-0429-6C5F-A7C1-ACF3F110B0BA}" name="Landon, Alexander (CDC/DDPHSS/CSELS/DHIS)" initials="LA(" userId="S::vvs8@cdc.gov::b09320f4-f070-4dda-b5ce-579581d3ab09" providerId="AD"/>
  <p188:author id="{B5878871-9B4B-04B7-D76F-0D1C54420A3F}" name="Fullerton, Katie (CDC/DDID/OD)" initials="FK(" userId="S::kgf9@cdc.gov::599813af-ce4d-4edc-ac58-fd5309e0a137" providerId="AD"/>
  <p188:author id="{A51DFF7C-08DE-DEDF-DBEB-8CAF149F9ADC}" name="Layden, Jennifer" initials="JL" userId="Layden, Jennifer" providerId="None"/>
  <p188:author id="{FFDD7B92-38FC-0D7E-33C3-F1D45A5442FF}" name="Johnston, Sara (CDC/DDPHSS/CSELS/DHIS)" initials="JS(" userId="S::vqg0@cdc.gov::bd0c3462-f13f-4b10-85a9-b365bf88e3bf" providerId="AD"/>
  <p188:author id="{643A7AD9-02B1-B372-B694-D211CCE4C4EB}" name="Robinson, Tamara (CDC/DDPHSS/CSELS/DHIS) (CTR)" initials="RT(("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E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EFEDF-E97C-42B8-B06D-25EF4B2C02C5}" v="1" dt="2022-11-15T21:36:23.429"/>
    <p1510:client id="{6E2D464A-AD5C-48DA-ADE5-DD54369BE553}" v="14" dt="2022-11-16T16:37:14.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504" autoAdjust="0"/>
  </p:normalViewPr>
  <p:slideViewPr>
    <p:cSldViewPr snapToGrid="0">
      <p:cViewPr varScale="1">
        <p:scale>
          <a:sx n="106" d="100"/>
          <a:sy n="106" d="100"/>
        </p:scale>
        <p:origin x="480" y="108"/>
      </p:cViewPr>
      <p:guideLst/>
    </p:cSldViewPr>
  </p:slideViewPr>
  <p:outlineViewPr>
    <p:cViewPr>
      <p:scale>
        <a:sx n="33" d="100"/>
        <a:sy n="33" d="100"/>
      </p:scale>
      <p:origin x="0" y="-179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microsoft.com/office/2018/10/relationships/authors" Target="authors.xml"/><Relationship Id="rId10" Type="http://schemas.openxmlformats.org/officeDocument/2006/relationships/slideMaster" Target="slideMasters/slideMaster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CAD87-15B4-4076-8167-A7F199CB02AE}"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6942151-E3BC-493D-8585-7BEDED15485E}">
      <dgm:prSet phldrT="[Text]"/>
      <dgm:spPr/>
      <dgm:t>
        <a:bodyPr/>
        <a:lstStyle/>
        <a:p>
          <a:r>
            <a:rPr lang="en-US" b="1" dirty="0">
              <a:solidFill>
                <a:schemeClr val="accent6"/>
              </a:solidFill>
            </a:rPr>
            <a:t>Informed Group</a:t>
          </a:r>
        </a:p>
      </dgm:t>
    </dgm:pt>
    <dgm:pt modelId="{830F7941-5D3E-468B-9C4E-1312B565E96D}" type="parTrans" cxnId="{33F52DC4-3351-4ADF-8C32-AA915A14F6B1}">
      <dgm:prSet/>
      <dgm:spPr/>
      <dgm:t>
        <a:bodyPr/>
        <a:lstStyle/>
        <a:p>
          <a:endParaRPr lang="en-US" b="1"/>
        </a:p>
      </dgm:t>
    </dgm:pt>
    <dgm:pt modelId="{82AD7CA4-6644-44DA-9ECD-DBB5D52193FE}" type="sibTrans" cxnId="{33F52DC4-3351-4ADF-8C32-AA915A14F6B1}">
      <dgm:prSet/>
      <dgm:spPr/>
      <dgm:t>
        <a:bodyPr/>
        <a:lstStyle/>
        <a:p>
          <a:endParaRPr lang="en-US" b="1"/>
        </a:p>
      </dgm:t>
    </dgm:pt>
    <dgm:pt modelId="{9B23CB6C-EB02-41E1-BDDD-12B0B7F210C6}">
      <dgm:prSet phldrT="[Text]"/>
      <dgm:spPr>
        <a:solidFill>
          <a:srgbClr val="00B050"/>
        </a:solidFill>
      </dgm:spPr>
      <dgm:t>
        <a:bodyPr/>
        <a:lstStyle/>
        <a:p>
          <a:r>
            <a:rPr lang="en-US" b="1" dirty="0">
              <a:solidFill>
                <a:schemeClr val="accent6"/>
              </a:solidFill>
            </a:rPr>
            <a:t>Participating Group</a:t>
          </a:r>
        </a:p>
      </dgm:t>
    </dgm:pt>
    <dgm:pt modelId="{65B16FB8-5D74-4DF4-A7C0-D10C2EA09375}" type="parTrans" cxnId="{4DAB4C5A-6B56-4337-B029-F32CEEF6E374}">
      <dgm:prSet/>
      <dgm:spPr/>
      <dgm:t>
        <a:bodyPr/>
        <a:lstStyle/>
        <a:p>
          <a:endParaRPr lang="en-US" b="1"/>
        </a:p>
      </dgm:t>
    </dgm:pt>
    <dgm:pt modelId="{6EBF0DA0-9EEA-4D5F-9610-6CFE2F408996}" type="sibTrans" cxnId="{4DAB4C5A-6B56-4337-B029-F32CEEF6E374}">
      <dgm:prSet/>
      <dgm:spPr/>
      <dgm:t>
        <a:bodyPr/>
        <a:lstStyle/>
        <a:p>
          <a:endParaRPr lang="en-US" b="1"/>
        </a:p>
      </dgm:t>
    </dgm:pt>
    <dgm:pt modelId="{EE962BDF-B1D5-49F9-89E2-CC5C925ACFCF}">
      <dgm:prSet phldrT="[Text]"/>
      <dgm:spPr>
        <a:solidFill>
          <a:srgbClr val="FFFF00"/>
        </a:solidFill>
      </dgm:spPr>
      <dgm:t>
        <a:bodyPr/>
        <a:lstStyle/>
        <a:p>
          <a:r>
            <a:rPr lang="en-US" b="1" dirty="0">
              <a:solidFill>
                <a:schemeClr val="accent6"/>
              </a:solidFill>
            </a:rPr>
            <a:t>Core Team</a:t>
          </a:r>
        </a:p>
      </dgm:t>
    </dgm:pt>
    <dgm:pt modelId="{A3B5DBBF-946C-4BB1-82B6-38135250C2CA}" type="parTrans" cxnId="{FF94689E-ADC8-4B7E-BDD4-3E61EDC2670C}">
      <dgm:prSet/>
      <dgm:spPr/>
      <dgm:t>
        <a:bodyPr/>
        <a:lstStyle/>
        <a:p>
          <a:endParaRPr lang="en-US" b="1"/>
        </a:p>
      </dgm:t>
    </dgm:pt>
    <dgm:pt modelId="{ACA11D64-88FB-4E0E-80C6-7A8E813AB410}" type="sibTrans" cxnId="{FF94689E-ADC8-4B7E-BDD4-3E61EDC2670C}">
      <dgm:prSet/>
      <dgm:spPr/>
      <dgm:t>
        <a:bodyPr/>
        <a:lstStyle/>
        <a:p>
          <a:endParaRPr lang="en-US" b="1"/>
        </a:p>
      </dgm:t>
    </dgm:pt>
    <dgm:pt modelId="{A1E883D2-5D90-464F-8CA2-EDA4CB805395}">
      <dgm:prSet phldrT="[Text]"/>
      <dgm:spPr>
        <a:solidFill>
          <a:srgbClr val="FFC000"/>
        </a:solidFill>
      </dgm:spPr>
      <dgm:t>
        <a:bodyPr/>
        <a:lstStyle/>
        <a:p>
          <a:r>
            <a:rPr lang="en-US" b="1" dirty="0">
              <a:solidFill>
                <a:schemeClr val="accent6"/>
              </a:solidFill>
            </a:rPr>
            <a:t>Planning Team</a:t>
          </a:r>
        </a:p>
      </dgm:t>
    </dgm:pt>
    <dgm:pt modelId="{AF1DB778-28C1-4338-9606-04EAD717C31A}" type="parTrans" cxnId="{5634DA83-FC73-4C5B-A7F7-EEBCDF42EC98}">
      <dgm:prSet/>
      <dgm:spPr/>
      <dgm:t>
        <a:bodyPr/>
        <a:lstStyle/>
        <a:p>
          <a:endParaRPr lang="en-US" b="1"/>
        </a:p>
      </dgm:t>
    </dgm:pt>
    <dgm:pt modelId="{78BDF8DA-97CD-4724-B173-A57E602C48A8}" type="sibTrans" cxnId="{5634DA83-FC73-4C5B-A7F7-EEBCDF42EC98}">
      <dgm:prSet/>
      <dgm:spPr/>
      <dgm:t>
        <a:bodyPr/>
        <a:lstStyle/>
        <a:p>
          <a:endParaRPr lang="en-US" b="1"/>
        </a:p>
      </dgm:t>
    </dgm:pt>
    <dgm:pt modelId="{6144C443-1EFE-4874-AE21-C3FB645D48EF}" type="pres">
      <dgm:prSet presAssocID="{826CAD87-15B4-4076-8167-A7F199CB02AE}" presName="Name0" presStyleCnt="0">
        <dgm:presLayoutVars>
          <dgm:chMax val="7"/>
          <dgm:resizeHandles val="exact"/>
        </dgm:presLayoutVars>
      </dgm:prSet>
      <dgm:spPr/>
    </dgm:pt>
    <dgm:pt modelId="{6B183DB5-FD1B-4D5F-BF35-A59C75188B81}" type="pres">
      <dgm:prSet presAssocID="{826CAD87-15B4-4076-8167-A7F199CB02AE}" presName="comp1" presStyleCnt="0"/>
      <dgm:spPr/>
    </dgm:pt>
    <dgm:pt modelId="{C969C231-2F9A-42E0-976E-104E4624163C}" type="pres">
      <dgm:prSet presAssocID="{826CAD87-15B4-4076-8167-A7F199CB02AE}" presName="circle1" presStyleLbl="node1" presStyleIdx="0" presStyleCnt="4"/>
      <dgm:spPr/>
    </dgm:pt>
    <dgm:pt modelId="{F531F399-1063-415C-8409-1F715FCD0F86}" type="pres">
      <dgm:prSet presAssocID="{826CAD87-15B4-4076-8167-A7F199CB02AE}" presName="c1text" presStyleLbl="node1" presStyleIdx="0" presStyleCnt="4">
        <dgm:presLayoutVars>
          <dgm:bulletEnabled val="1"/>
        </dgm:presLayoutVars>
      </dgm:prSet>
      <dgm:spPr/>
    </dgm:pt>
    <dgm:pt modelId="{F85529F0-343C-421E-96E0-F965B6CC81A3}" type="pres">
      <dgm:prSet presAssocID="{826CAD87-15B4-4076-8167-A7F199CB02AE}" presName="comp2" presStyleCnt="0"/>
      <dgm:spPr/>
    </dgm:pt>
    <dgm:pt modelId="{878C72FC-E90B-4C1B-9FE5-B81E74A88A87}" type="pres">
      <dgm:prSet presAssocID="{826CAD87-15B4-4076-8167-A7F199CB02AE}" presName="circle2" presStyleLbl="node1" presStyleIdx="1" presStyleCnt="4"/>
      <dgm:spPr/>
    </dgm:pt>
    <dgm:pt modelId="{EA466A59-D6F4-4788-9BC3-0518D1486137}" type="pres">
      <dgm:prSet presAssocID="{826CAD87-15B4-4076-8167-A7F199CB02AE}" presName="c2text" presStyleLbl="node1" presStyleIdx="1" presStyleCnt="4">
        <dgm:presLayoutVars>
          <dgm:bulletEnabled val="1"/>
        </dgm:presLayoutVars>
      </dgm:prSet>
      <dgm:spPr/>
    </dgm:pt>
    <dgm:pt modelId="{23219B39-451F-4A64-AF4D-5827238871B6}" type="pres">
      <dgm:prSet presAssocID="{826CAD87-15B4-4076-8167-A7F199CB02AE}" presName="comp3" presStyleCnt="0"/>
      <dgm:spPr/>
    </dgm:pt>
    <dgm:pt modelId="{A6B1974B-A46D-4E00-95BB-F9114C371FD2}" type="pres">
      <dgm:prSet presAssocID="{826CAD87-15B4-4076-8167-A7F199CB02AE}" presName="circle3" presStyleLbl="node1" presStyleIdx="2" presStyleCnt="4"/>
      <dgm:spPr/>
    </dgm:pt>
    <dgm:pt modelId="{24AA4974-3C94-486B-8BFA-DE8307F138DF}" type="pres">
      <dgm:prSet presAssocID="{826CAD87-15B4-4076-8167-A7F199CB02AE}" presName="c3text" presStyleLbl="node1" presStyleIdx="2" presStyleCnt="4">
        <dgm:presLayoutVars>
          <dgm:bulletEnabled val="1"/>
        </dgm:presLayoutVars>
      </dgm:prSet>
      <dgm:spPr/>
    </dgm:pt>
    <dgm:pt modelId="{CD0ACEF9-6EDF-4C28-991D-288F45446E4D}" type="pres">
      <dgm:prSet presAssocID="{826CAD87-15B4-4076-8167-A7F199CB02AE}" presName="comp4" presStyleCnt="0"/>
      <dgm:spPr/>
    </dgm:pt>
    <dgm:pt modelId="{908E13C4-5FA7-4F97-89E0-F95CBB324B2C}" type="pres">
      <dgm:prSet presAssocID="{826CAD87-15B4-4076-8167-A7F199CB02AE}" presName="circle4" presStyleLbl="node1" presStyleIdx="3" presStyleCnt="4"/>
      <dgm:spPr/>
    </dgm:pt>
    <dgm:pt modelId="{064183AA-15F3-477A-B938-ED83B0CC75FF}" type="pres">
      <dgm:prSet presAssocID="{826CAD87-15B4-4076-8167-A7F199CB02AE}" presName="c4text" presStyleLbl="node1" presStyleIdx="3" presStyleCnt="4">
        <dgm:presLayoutVars>
          <dgm:bulletEnabled val="1"/>
        </dgm:presLayoutVars>
      </dgm:prSet>
      <dgm:spPr/>
    </dgm:pt>
  </dgm:ptLst>
  <dgm:cxnLst>
    <dgm:cxn modelId="{43BD0404-028E-45D9-98D0-15F7B8776805}" type="presOf" srcId="{EE962BDF-B1D5-49F9-89E2-CC5C925ACFCF}" destId="{A6B1974B-A46D-4E00-95BB-F9114C371FD2}" srcOrd="0" destOrd="0" presId="urn:microsoft.com/office/officeart/2005/8/layout/venn2"/>
    <dgm:cxn modelId="{5A71B861-3FB2-44A1-A3FA-495E32868B1D}" type="presOf" srcId="{EE962BDF-B1D5-49F9-89E2-CC5C925ACFCF}" destId="{24AA4974-3C94-486B-8BFA-DE8307F138DF}" srcOrd="1" destOrd="0" presId="urn:microsoft.com/office/officeart/2005/8/layout/venn2"/>
    <dgm:cxn modelId="{DCFACB4D-A99A-4C17-9ADA-818751991EAA}" type="presOf" srcId="{D6942151-E3BC-493D-8585-7BEDED15485E}" destId="{F531F399-1063-415C-8409-1F715FCD0F86}" srcOrd="1" destOrd="0" presId="urn:microsoft.com/office/officeart/2005/8/layout/venn2"/>
    <dgm:cxn modelId="{9E2F954E-7220-4FB5-8360-876843EB470D}" type="presOf" srcId="{9B23CB6C-EB02-41E1-BDDD-12B0B7F210C6}" destId="{878C72FC-E90B-4C1B-9FE5-B81E74A88A87}" srcOrd="0" destOrd="0" presId="urn:microsoft.com/office/officeart/2005/8/layout/venn2"/>
    <dgm:cxn modelId="{075D6C73-3D4E-4481-B01B-7EE4408DCDE3}" type="presOf" srcId="{9B23CB6C-EB02-41E1-BDDD-12B0B7F210C6}" destId="{EA466A59-D6F4-4788-9BC3-0518D1486137}" srcOrd="1" destOrd="0" presId="urn:microsoft.com/office/officeart/2005/8/layout/venn2"/>
    <dgm:cxn modelId="{4DAB4C5A-6B56-4337-B029-F32CEEF6E374}" srcId="{826CAD87-15B4-4076-8167-A7F199CB02AE}" destId="{9B23CB6C-EB02-41E1-BDDD-12B0B7F210C6}" srcOrd="1" destOrd="0" parTransId="{65B16FB8-5D74-4DF4-A7C0-D10C2EA09375}" sibTransId="{6EBF0DA0-9EEA-4D5F-9610-6CFE2F408996}"/>
    <dgm:cxn modelId="{64D57580-E61C-4C15-AE40-952DD1AD8F11}" type="presOf" srcId="{D6942151-E3BC-493D-8585-7BEDED15485E}" destId="{C969C231-2F9A-42E0-976E-104E4624163C}" srcOrd="0" destOrd="0" presId="urn:microsoft.com/office/officeart/2005/8/layout/venn2"/>
    <dgm:cxn modelId="{5634DA83-FC73-4C5B-A7F7-EEBCDF42EC98}" srcId="{826CAD87-15B4-4076-8167-A7F199CB02AE}" destId="{A1E883D2-5D90-464F-8CA2-EDA4CB805395}" srcOrd="3" destOrd="0" parTransId="{AF1DB778-28C1-4338-9606-04EAD717C31A}" sibTransId="{78BDF8DA-97CD-4724-B173-A57E602C48A8}"/>
    <dgm:cxn modelId="{AF166784-4FF2-403C-969D-89ACB8671694}" type="presOf" srcId="{A1E883D2-5D90-464F-8CA2-EDA4CB805395}" destId="{908E13C4-5FA7-4F97-89E0-F95CBB324B2C}" srcOrd="0" destOrd="0" presId="urn:microsoft.com/office/officeart/2005/8/layout/venn2"/>
    <dgm:cxn modelId="{FF94689E-ADC8-4B7E-BDD4-3E61EDC2670C}" srcId="{826CAD87-15B4-4076-8167-A7F199CB02AE}" destId="{EE962BDF-B1D5-49F9-89E2-CC5C925ACFCF}" srcOrd="2" destOrd="0" parTransId="{A3B5DBBF-946C-4BB1-82B6-38135250C2CA}" sibTransId="{ACA11D64-88FB-4E0E-80C6-7A8E813AB410}"/>
    <dgm:cxn modelId="{33F52DC4-3351-4ADF-8C32-AA915A14F6B1}" srcId="{826CAD87-15B4-4076-8167-A7F199CB02AE}" destId="{D6942151-E3BC-493D-8585-7BEDED15485E}" srcOrd="0" destOrd="0" parTransId="{830F7941-5D3E-468B-9C4E-1312B565E96D}" sibTransId="{82AD7CA4-6644-44DA-9ECD-DBB5D52193FE}"/>
    <dgm:cxn modelId="{34722CC7-38DD-43E0-8AFA-5B4DFC3D42EB}" type="presOf" srcId="{A1E883D2-5D90-464F-8CA2-EDA4CB805395}" destId="{064183AA-15F3-477A-B938-ED83B0CC75FF}" srcOrd="1" destOrd="0" presId="urn:microsoft.com/office/officeart/2005/8/layout/venn2"/>
    <dgm:cxn modelId="{D129EAF2-29B1-4311-B22B-9702CEA938DE}" type="presOf" srcId="{826CAD87-15B4-4076-8167-A7F199CB02AE}" destId="{6144C443-1EFE-4874-AE21-C3FB645D48EF}" srcOrd="0" destOrd="0" presId="urn:microsoft.com/office/officeart/2005/8/layout/venn2"/>
    <dgm:cxn modelId="{81F09A3E-2A26-4E37-8877-AF8F2D777712}" type="presParOf" srcId="{6144C443-1EFE-4874-AE21-C3FB645D48EF}" destId="{6B183DB5-FD1B-4D5F-BF35-A59C75188B81}" srcOrd="0" destOrd="0" presId="urn:microsoft.com/office/officeart/2005/8/layout/venn2"/>
    <dgm:cxn modelId="{9527D426-ABAC-4A1D-8050-9B22F5F5CE34}" type="presParOf" srcId="{6B183DB5-FD1B-4D5F-BF35-A59C75188B81}" destId="{C969C231-2F9A-42E0-976E-104E4624163C}" srcOrd="0" destOrd="0" presId="urn:microsoft.com/office/officeart/2005/8/layout/venn2"/>
    <dgm:cxn modelId="{5F9F742A-0589-4AF7-B116-9A4A8C4C84DD}" type="presParOf" srcId="{6B183DB5-FD1B-4D5F-BF35-A59C75188B81}" destId="{F531F399-1063-415C-8409-1F715FCD0F86}" srcOrd="1" destOrd="0" presId="urn:microsoft.com/office/officeart/2005/8/layout/venn2"/>
    <dgm:cxn modelId="{3B664C93-CA35-4D39-BFF2-D4FC8744F0D1}" type="presParOf" srcId="{6144C443-1EFE-4874-AE21-C3FB645D48EF}" destId="{F85529F0-343C-421E-96E0-F965B6CC81A3}" srcOrd="1" destOrd="0" presId="urn:microsoft.com/office/officeart/2005/8/layout/venn2"/>
    <dgm:cxn modelId="{7E2DBA46-C947-490D-801F-11F9C32810F1}" type="presParOf" srcId="{F85529F0-343C-421E-96E0-F965B6CC81A3}" destId="{878C72FC-E90B-4C1B-9FE5-B81E74A88A87}" srcOrd="0" destOrd="0" presId="urn:microsoft.com/office/officeart/2005/8/layout/venn2"/>
    <dgm:cxn modelId="{F30AA93B-E1A0-458F-BFAE-49B345694092}" type="presParOf" srcId="{F85529F0-343C-421E-96E0-F965B6CC81A3}" destId="{EA466A59-D6F4-4788-9BC3-0518D1486137}" srcOrd="1" destOrd="0" presId="urn:microsoft.com/office/officeart/2005/8/layout/venn2"/>
    <dgm:cxn modelId="{11AC0ED7-1B51-4CA2-A7FE-0AE5D06ADFFA}" type="presParOf" srcId="{6144C443-1EFE-4874-AE21-C3FB645D48EF}" destId="{23219B39-451F-4A64-AF4D-5827238871B6}" srcOrd="2" destOrd="0" presId="urn:microsoft.com/office/officeart/2005/8/layout/venn2"/>
    <dgm:cxn modelId="{7A1460D6-A565-4661-B89E-0C5BC78EFC6B}" type="presParOf" srcId="{23219B39-451F-4A64-AF4D-5827238871B6}" destId="{A6B1974B-A46D-4E00-95BB-F9114C371FD2}" srcOrd="0" destOrd="0" presId="urn:microsoft.com/office/officeart/2005/8/layout/venn2"/>
    <dgm:cxn modelId="{8A3B3CA9-9848-4369-A7A0-3E00C51A3C1F}" type="presParOf" srcId="{23219B39-451F-4A64-AF4D-5827238871B6}" destId="{24AA4974-3C94-486B-8BFA-DE8307F138DF}" srcOrd="1" destOrd="0" presId="urn:microsoft.com/office/officeart/2005/8/layout/venn2"/>
    <dgm:cxn modelId="{97DA7B50-72D5-4C25-B6A5-075B8C16DF5D}" type="presParOf" srcId="{6144C443-1EFE-4874-AE21-C3FB645D48EF}" destId="{CD0ACEF9-6EDF-4C28-991D-288F45446E4D}" srcOrd="3" destOrd="0" presId="urn:microsoft.com/office/officeart/2005/8/layout/venn2"/>
    <dgm:cxn modelId="{F39BB7FA-5B5C-4E43-9968-0B502FA562C6}" type="presParOf" srcId="{CD0ACEF9-6EDF-4C28-991D-288F45446E4D}" destId="{908E13C4-5FA7-4F97-89E0-F95CBB324B2C}" srcOrd="0" destOrd="0" presId="urn:microsoft.com/office/officeart/2005/8/layout/venn2"/>
    <dgm:cxn modelId="{5E2CCB28-DCB6-40AE-B9CD-3567B2517F8B}" type="presParOf" srcId="{CD0ACEF9-6EDF-4C28-991D-288F45446E4D}" destId="{064183AA-15F3-477A-B938-ED83B0CC75F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3FCDB-95D4-4E9B-AFBF-B16BE8D3DE2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D9C011BF-A192-4840-8685-857BE5CD5165}">
      <dgm:prSet phldrT="[Text]" custT="1"/>
      <dgm:spPr>
        <a:solidFill>
          <a:schemeClr val="accent1">
            <a:lumMod val="40000"/>
            <a:lumOff val="60000"/>
            <a:alpha val="50000"/>
          </a:schemeClr>
        </a:solidFill>
      </dgm:spPr>
      <dgm:t>
        <a:bodyPr/>
        <a:lstStyle/>
        <a:p>
          <a:r>
            <a:rPr lang="en-US" sz="2000" dirty="0"/>
            <a:t>List of data elements for situational awareness for public health event response (</a:t>
          </a:r>
          <a:r>
            <a:rPr lang="en-US" sz="2000" b="1" dirty="0"/>
            <a:t>case level</a:t>
          </a:r>
          <a:r>
            <a:rPr lang="en-US" sz="2000" dirty="0"/>
            <a:t>)</a:t>
          </a:r>
        </a:p>
        <a:p>
          <a:r>
            <a:rPr lang="en-US" sz="2400" b="1" dirty="0">
              <a:solidFill>
                <a:srgbClr val="FF0000"/>
              </a:solidFill>
            </a:rPr>
            <a:t>n=23</a:t>
          </a:r>
        </a:p>
      </dgm:t>
    </dgm:pt>
    <dgm:pt modelId="{9640EF4A-3B13-4E1F-B304-F1AD087CB043}" type="parTrans" cxnId="{D68420B6-0642-486B-8828-4537DEE47600}">
      <dgm:prSet/>
      <dgm:spPr/>
      <dgm:t>
        <a:bodyPr/>
        <a:lstStyle/>
        <a:p>
          <a:endParaRPr lang="en-US" sz="1600"/>
        </a:p>
      </dgm:t>
    </dgm:pt>
    <dgm:pt modelId="{47409755-0155-4676-A026-469AE28F8D70}" type="sibTrans" cxnId="{D68420B6-0642-486B-8828-4537DEE47600}">
      <dgm:prSet/>
      <dgm:spPr/>
      <dgm:t>
        <a:bodyPr/>
        <a:lstStyle/>
        <a:p>
          <a:endParaRPr lang="en-US" sz="1600"/>
        </a:p>
      </dgm:t>
    </dgm:pt>
    <dgm:pt modelId="{8C6F71CB-C036-4451-805D-C00920E7E8EE}">
      <dgm:prSet phldrT="[Text]" custT="1"/>
      <dgm:spPr/>
      <dgm:t>
        <a:bodyPr/>
        <a:lstStyle/>
        <a:p>
          <a:r>
            <a:rPr lang="en-US" sz="1600" dirty="0"/>
            <a:t>Primary input: Pre-defined situational awareness reports (CDC/CPR/DEO)</a:t>
          </a:r>
        </a:p>
        <a:p>
          <a:r>
            <a:rPr lang="en-US" sz="1600" b="1" dirty="0">
              <a:solidFill>
                <a:srgbClr val="FF0000"/>
              </a:solidFill>
            </a:rPr>
            <a:t>n=15</a:t>
          </a:r>
        </a:p>
      </dgm:t>
    </dgm:pt>
    <dgm:pt modelId="{9A13F4EF-F966-443E-8964-DCF5AE644351}" type="parTrans" cxnId="{1A1A2FCE-3EA3-4AFE-AA13-080C5A261E58}">
      <dgm:prSet/>
      <dgm:spPr/>
      <dgm:t>
        <a:bodyPr/>
        <a:lstStyle/>
        <a:p>
          <a:endParaRPr lang="en-US" sz="1600"/>
        </a:p>
      </dgm:t>
    </dgm:pt>
    <dgm:pt modelId="{6B22156F-A565-40C3-9557-FA80C6642E09}" type="sibTrans" cxnId="{1A1A2FCE-3EA3-4AFE-AA13-080C5A261E58}">
      <dgm:prSet/>
      <dgm:spPr/>
      <dgm:t>
        <a:bodyPr/>
        <a:lstStyle/>
        <a:p>
          <a:endParaRPr lang="en-US" sz="1600"/>
        </a:p>
      </dgm:t>
    </dgm:pt>
    <dgm:pt modelId="{6FBD8525-D191-474C-B1F2-ED9C50BB0964}">
      <dgm:prSet phldrT="[Text]" custT="1"/>
      <dgm:spPr>
        <a:solidFill>
          <a:schemeClr val="accent1">
            <a:lumMod val="20000"/>
            <a:lumOff val="80000"/>
            <a:alpha val="50000"/>
          </a:schemeClr>
        </a:solidFill>
      </dgm:spPr>
      <dgm:t>
        <a:bodyPr/>
        <a:lstStyle/>
        <a:p>
          <a:r>
            <a:rPr lang="en-US" sz="1600" dirty="0"/>
            <a:t>Informational: Minimum dataset for situational awareness for </a:t>
          </a:r>
          <a:r>
            <a:rPr lang="en-US" sz="1600" b="1" dirty="0"/>
            <a:t>aggregate</a:t>
          </a:r>
          <a:r>
            <a:rPr lang="en-US" sz="1600" dirty="0"/>
            <a:t> data (CDC and ONC PH EPR**)</a:t>
          </a:r>
        </a:p>
      </dgm:t>
    </dgm:pt>
    <dgm:pt modelId="{453D3A3F-F328-485E-859A-983ED8B06679}" type="parTrans" cxnId="{024AD3DC-4836-42D5-A6C2-8B4534477338}">
      <dgm:prSet/>
      <dgm:spPr/>
      <dgm:t>
        <a:bodyPr/>
        <a:lstStyle/>
        <a:p>
          <a:endParaRPr lang="en-US" sz="1600"/>
        </a:p>
      </dgm:t>
    </dgm:pt>
    <dgm:pt modelId="{C43C26D8-DC37-4340-80BF-A505202F03AC}" type="sibTrans" cxnId="{024AD3DC-4836-42D5-A6C2-8B4534477338}">
      <dgm:prSet/>
      <dgm:spPr/>
      <dgm:t>
        <a:bodyPr/>
        <a:lstStyle/>
        <a:p>
          <a:endParaRPr lang="en-US" sz="1600"/>
        </a:p>
      </dgm:t>
    </dgm:pt>
    <dgm:pt modelId="{BDF39643-E5EB-428E-BAE4-276DB6DD4F7B}">
      <dgm:prSet phldrT="[Text]" custT="1"/>
      <dgm:spPr/>
      <dgm:t>
        <a:bodyPr/>
        <a:lstStyle/>
        <a:p>
          <a:r>
            <a:rPr lang="en-US" sz="1600" dirty="0"/>
            <a:t>Primary input: NNDSS generic data (Gen V2 MMG*: R and 1)</a:t>
          </a:r>
        </a:p>
        <a:p>
          <a:r>
            <a:rPr lang="en-US" sz="1600" dirty="0"/>
            <a:t>(CDC/CSELS/DHIS)</a:t>
          </a:r>
        </a:p>
        <a:p>
          <a:r>
            <a:rPr lang="en-US" sz="1600" b="1" dirty="0">
              <a:solidFill>
                <a:srgbClr val="FF0000"/>
              </a:solidFill>
            </a:rPr>
            <a:t>n=33/67 (Gen V2)</a:t>
          </a:r>
        </a:p>
        <a:p>
          <a:r>
            <a:rPr lang="en-US" sz="1600" b="1" dirty="0">
              <a:solidFill>
                <a:srgbClr val="FF0000"/>
              </a:solidFill>
            </a:rPr>
            <a:t>n=8/21 (vaccine) and 0/56 (lab) – OMB list</a:t>
          </a:r>
        </a:p>
      </dgm:t>
    </dgm:pt>
    <dgm:pt modelId="{56106630-30A7-4564-BDA9-E9CAD84AF88E}" type="parTrans" cxnId="{2D649B09-1753-4188-8D86-68E7B59A7C91}">
      <dgm:prSet/>
      <dgm:spPr/>
      <dgm:t>
        <a:bodyPr/>
        <a:lstStyle/>
        <a:p>
          <a:endParaRPr lang="en-US" sz="1600"/>
        </a:p>
      </dgm:t>
    </dgm:pt>
    <dgm:pt modelId="{0886EBEB-C537-4AEA-B21E-64C140AE3A4F}" type="sibTrans" cxnId="{2D649B09-1753-4188-8D86-68E7B59A7C91}">
      <dgm:prSet/>
      <dgm:spPr/>
      <dgm:t>
        <a:bodyPr/>
        <a:lstStyle/>
        <a:p>
          <a:endParaRPr lang="en-US" sz="1600"/>
        </a:p>
      </dgm:t>
    </dgm:pt>
    <dgm:pt modelId="{7F67207F-5550-4D0E-825F-489AEAA682E0}">
      <dgm:prSet custT="1"/>
      <dgm:spPr/>
      <dgm:t>
        <a:bodyPr/>
        <a:lstStyle/>
        <a:p>
          <a:r>
            <a:rPr lang="en-US" sz="1600" dirty="0"/>
            <a:t>Primary input: STLT Surveillance System data elements</a:t>
          </a:r>
        </a:p>
        <a:p>
          <a:r>
            <a:rPr lang="en-US" sz="1600" b="1" dirty="0">
              <a:solidFill>
                <a:srgbClr val="FF0000"/>
              </a:solidFill>
            </a:rPr>
            <a:t>n=35</a:t>
          </a:r>
        </a:p>
      </dgm:t>
    </dgm:pt>
    <dgm:pt modelId="{A5BDAC1C-4150-40AB-BD89-C02FFC4F8F88}" type="parTrans" cxnId="{50B88C5A-72BE-49A8-BF30-1D4AAD230AB8}">
      <dgm:prSet/>
      <dgm:spPr/>
      <dgm:t>
        <a:bodyPr/>
        <a:lstStyle/>
        <a:p>
          <a:endParaRPr lang="en-US" sz="1600"/>
        </a:p>
      </dgm:t>
    </dgm:pt>
    <dgm:pt modelId="{32FF2E59-4DC3-4DAC-8AF8-E7A7C3434E40}" type="sibTrans" cxnId="{50B88C5A-72BE-49A8-BF30-1D4AAD230AB8}">
      <dgm:prSet/>
      <dgm:spPr/>
      <dgm:t>
        <a:bodyPr/>
        <a:lstStyle/>
        <a:p>
          <a:endParaRPr lang="en-US" sz="1600"/>
        </a:p>
      </dgm:t>
    </dgm:pt>
    <dgm:pt modelId="{B36CD4F4-2ABF-4E64-B190-3D39FF2319A8}" type="pres">
      <dgm:prSet presAssocID="{EF43FCDB-95D4-4E9B-AFBF-B16BE8D3DE2F}" presName="composite" presStyleCnt="0">
        <dgm:presLayoutVars>
          <dgm:chMax val="1"/>
          <dgm:dir/>
          <dgm:resizeHandles val="exact"/>
        </dgm:presLayoutVars>
      </dgm:prSet>
      <dgm:spPr/>
    </dgm:pt>
    <dgm:pt modelId="{9A1623C3-E0FE-49B7-AA5E-93B1D497C32F}" type="pres">
      <dgm:prSet presAssocID="{EF43FCDB-95D4-4E9B-AFBF-B16BE8D3DE2F}" presName="radial" presStyleCnt="0">
        <dgm:presLayoutVars>
          <dgm:animLvl val="ctr"/>
        </dgm:presLayoutVars>
      </dgm:prSet>
      <dgm:spPr/>
    </dgm:pt>
    <dgm:pt modelId="{289F7328-5C6C-4082-862F-1B5329BA9862}" type="pres">
      <dgm:prSet presAssocID="{D9C011BF-A192-4840-8685-857BE5CD5165}" presName="centerShape" presStyleLbl="vennNode1" presStyleIdx="0" presStyleCnt="5" custScaleX="167230" custScaleY="145210"/>
      <dgm:spPr/>
    </dgm:pt>
    <dgm:pt modelId="{B90F70D4-28CD-419B-9859-5BB016AF9D0C}" type="pres">
      <dgm:prSet presAssocID="{8C6F71CB-C036-4451-805D-C00920E7E8EE}" presName="node" presStyleLbl="vennNode1" presStyleIdx="1" presStyleCnt="5" custScaleX="242715" custScaleY="121167" custRadScaleRad="92407" custRadScaleInc="197115">
        <dgm:presLayoutVars>
          <dgm:bulletEnabled val="1"/>
        </dgm:presLayoutVars>
      </dgm:prSet>
      <dgm:spPr/>
    </dgm:pt>
    <dgm:pt modelId="{196C8619-525D-4409-AD3F-FBF7AAF3372D}" type="pres">
      <dgm:prSet presAssocID="{6FBD8525-D191-474C-B1F2-ED9C50BB0964}" presName="node" presStyleLbl="vennNode1" presStyleIdx="2" presStyleCnt="5" custScaleX="205183" custScaleY="142872" custRadScaleRad="169406" custRadScaleInc="0">
        <dgm:presLayoutVars>
          <dgm:bulletEnabled val="1"/>
        </dgm:presLayoutVars>
      </dgm:prSet>
      <dgm:spPr/>
    </dgm:pt>
    <dgm:pt modelId="{4AF12553-5AF9-46FC-80FF-9E843FB83DCB}" type="pres">
      <dgm:prSet presAssocID="{7F67207F-5550-4D0E-825F-489AEAA682E0}" presName="node" presStyleLbl="vennNode1" presStyleIdx="3" presStyleCnt="5" custScaleX="268960" custScaleY="127239" custRadScaleRad="107792" custRadScaleInc="-197787">
        <dgm:presLayoutVars>
          <dgm:bulletEnabled val="1"/>
        </dgm:presLayoutVars>
      </dgm:prSet>
      <dgm:spPr/>
    </dgm:pt>
    <dgm:pt modelId="{29FBB427-D74F-4EC8-9902-EB7E86B620EA}" type="pres">
      <dgm:prSet presAssocID="{BDF39643-E5EB-428E-BAE4-276DB6DD4F7B}" presName="node" presStyleLbl="vennNode1" presStyleIdx="4" presStyleCnt="5" custScaleX="209310" custScaleY="192671" custRadScaleRad="167904" custRadScaleInc="299">
        <dgm:presLayoutVars>
          <dgm:bulletEnabled val="1"/>
        </dgm:presLayoutVars>
      </dgm:prSet>
      <dgm:spPr/>
    </dgm:pt>
  </dgm:ptLst>
  <dgm:cxnLst>
    <dgm:cxn modelId="{2D649B09-1753-4188-8D86-68E7B59A7C91}" srcId="{D9C011BF-A192-4840-8685-857BE5CD5165}" destId="{BDF39643-E5EB-428E-BAE4-276DB6DD4F7B}" srcOrd="3" destOrd="0" parTransId="{56106630-30A7-4564-BDA9-E9CAD84AF88E}" sibTransId="{0886EBEB-C537-4AEA-B21E-64C140AE3A4F}"/>
    <dgm:cxn modelId="{70749D18-1828-47E1-B282-B045959935A2}" type="presOf" srcId="{EF43FCDB-95D4-4E9B-AFBF-B16BE8D3DE2F}" destId="{B36CD4F4-2ABF-4E64-B190-3D39FF2319A8}" srcOrd="0" destOrd="0" presId="urn:microsoft.com/office/officeart/2005/8/layout/radial3"/>
    <dgm:cxn modelId="{2FFC1822-3AA5-45AC-910C-6D56A4000FAA}" type="presOf" srcId="{7F67207F-5550-4D0E-825F-489AEAA682E0}" destId="{4AF12553-5AF9-46FC-80FF-9E843FB83DCB}" srcOrd="0" destOrd="0" presId="urn:microsoft.com/office/officeart/2005/8/layout/radial3"/>
    <dgm:cxn modelId="{DC557E2D-AD9A-4293-9725-95B95C634184}" type="presOf" srcId="{8C6F71CB-C036-4451-805D-C00920E7E8EE}" destId="{B90F70D4-28CD-419B-9859-5BB016AF9D0C}" srcOrd="0" destOrd="0" presId="urn:microsoft.com/office/officeart/2005/8/layout/radial3"/>
    <dgm:cxn modelId="{9D578B3E-E5D3-410E-B5FC-8FAE873E0B82}" type="presOf" srcId="{6FBD8525-D191-474C-B1F2-ED9C50BB0964}" destId="{196C8619-525D-4409-AD3F-FBF7AAF3372D}" srcOrd="0" destOrd="0" presId="urn:microsoft.com/office/officeart/2005/8/layout/radial3"/>
    <dgm:cxn modelId="{50B88C5A-72BE-49A8-BF30-1D4AAD230AB8}" srcId="{D9C011BF-A192-4840-8685-857BE5CD5165}" destId="{7F67207F-5550-4D0E-825F-489AEAA682E0}" srcOrd="2" destOrd="0" parTransId="{A5BDAC1C-4150-40AB-BD89-C02FFC4F8F88}" sibTransId="{32FF2E59-4DC3-4DAC-8AF8-E7A7C3434E40}"/>
    <dgm:cxn modelId="{D68420B6-0642-486B-8828-4537DEE47600}" srcId="{EF43FCDB-95D4-4E9B-AFBF-B16BE8D3DE2F}" destId="{D9C011BF-A192-4840-8685-857BE5CD5165}" srcOrd="0" destOrd="0" parTransId="{9640EF4A-3B13-4E1F-B304-F1AD087CB043}" sibTransId="{47409755-0155-4676-A026-469AE28F8D70}"/>
    <dgm:cxn modelId="{1A1A2FCE-3EA3-4AFE-AA13-080C5A261E58}" srcId="{D9C011BF-A192-4840-8685-857BE5CD5165}" destId="{8C6F71CB-C036-4451-805D-C00920E7E8EE}" srcOrd="0" destOrd="0" parTransId="{9A13F4EF-F966-443E-8964-DCF5AE644351}" sibTransId="{6B22156F-A565-40C3-9557-FA80C6642E09}"/>
    <dgm:cxn modelId="{024AD3DC-4836-42D5-A6C2-8B4534477338}" srcId="{D9C011BF-A192-4840-8685-857BE5CD5165}" destId="{6FBD8525-D191-474C-B1F2-ED9C50BB0964}" srcOrd="1" destOrd="0" parTransId="{453D3A3F-F328-485E-859A-983ED8B06679}" sibTransId="{C43C26D8-DC37-4340-80BF-A505202F03AC}"/>
    <dgm:cxn modelId="{A5CDC7F1-AB7F-417D-A541-AA5491E4761F}" type="presOf" srcId="{BDF39643-E5EB-428E-BAE4-276DB6DD4F7B}" destId="{29FBB427-D74F-4EC8-9902-EB7E86B620EA}" srcOrd="0" destOrd="0" presId="urn:microsoft.com/office/officeart/2005/8/layout/radial3"/>
    <dgm:cxn modelId="{E60F52F6-717C-46A2-B24C-D3A05DCAC4DE}" type="presOf" srcId="{D9C011BF-A192-4840-8685-857BE5CD5165}" destId="{289F7328-5C6C-4082-862F-1B5329BA9862}" srcOrd="0" destOrd="0" presId="urn:microsoft.com/office/officeart/2005/8/layout/radial3"/>
    <dgm:cxn modelId="{F00110A2-067F-471C-A7AB-8A9C0BFF6C49}" type="presParOf" srcId="{B36CD4F4-2ABF-4E64-B190-3D39FF2319A8}" destId="{9A1623C3-E0FE-49B7-AA5E-93B1D497C32F}" srcOrd="0" destOrd="0" presId="urn:microsoft.com/office/officeart/2005/8/layout/radial3"/>
    <dgm:cxn modelId="{496CFCAA-8984-4724-9B6A-3B0AA4818909}" type="presParOf" srcId="{9A1623C3-E0FE-49B7-AA5E-93B1D497C32F}" destId="{289F7328-5C6C-4082-862F-1B5329BA9862}" srcOrd="0" destOrd="0" presId="urn:microsoft.com/office/officeart/2005/8/layout/radial3"/>
    <dgm:cxn modelId="{B20D4BBF-027A-4882-931B-034E0CA63CC0}" type="presParOf" srcId="{9A1623C3-E0FE-49B7-AA5E-93B1D497C32F}" destId="{B90F70D4-28CD-419B-9859-5BB016AF9D0C}" srcOrd="1" destOrd="0" presId="urn:microsoft.com/office/officeart/2005/8/layout/radial3"/>
    <dgm:cxn modelId="{7B3BAAE0-A473-45F0-9E42-D5B4C0FF304D}" type="presParOf" srcId="{9A1623C3-E0FE-49B7-AA5E-93B1D497C32F}" destId="{196C8619-525D-4409-AD3F-FBF7AAF3372D}" srcOrd="2" destOrd="0" presId="urn:microsoft.com/office/officeart/2005/8/layout/radial3"/>
    <dgm:cxn modelId="{11F0FF71-1591-4859-B0A8-D7DB08697E40}" type="presParOf" srcId="{9A1623C3-E0FE-49B7-AA5E-93B1D497C32F}" destId="{4AF12553-5AF9-46FC-80FF-9E843FB83DCB}" srcOrd="3" destOrd="0" presId="urn:microsoft.com/office/officeart/2005/8/layout/radial3"/>
    <dgm:cxn modelId="{090E8FA8-B726-41EF-9CE4-35488E78F0EF}" type="presParOf" srcId="{9A1623C3-E0FE-49B7-AA5E-93B1D497C32F}" destId="{29FBB427-D74F-4EC8-9902-EB7E86B620E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A2D261-D91B-4C6A-AAC7-D35C9653E4CA}" type="doc">
      <dgm:prSet loTypeId="urn:microsoft.com/office/officeart/2005/8/layout/venn2" loCatId="relationship" qsTypeId="urn:microsoft.com/office/officeart/2005/8/quickstyle/simple1" qsCatId="simple" csTypeId="urn:microsoft.com/office/officeart/2005/8/colors/accent1_2" csCatId="accent1" phldr="1"/>
      <dgm:spPr/>
    </dgm:pt>
    <dgm:pt modelId="{BD56106C-7B87-466B-9766-391035913126}">
      <dgm:prSet phldrT="[Text]" custT="1"/>
      <dgm:spPr>
        <a:solidFill>
          <a:srgbClr val="0070C0"/>
        </a:solidFill>
      </dgm:spPr>
      <dgm:t>
        <a:bodyPr/>
        <a:lstStyle/>
        <a:p>
          <a:r>
            <a:rPr lang="en-US" sz="1600" dirty="0"/>
            <a:t>Condition-specific case </a:t>
          </a:r>
          <a:r>
            <a:rPr lang="en-US" sz="1600" baseline="0" dirty="0"/>
            <a:t>notification</a:t>
          </a:r>
        </a:p>
      </dgm:t>
    </dgm:pt>
    <dgm:pt modelId="{C1B279BB-A6F2-46A3-8F4E-F08E627E2281}" type="parTrans" cxnId="{95B3CE9E-2946-4701-8D35-8C473A298F3B}">
      <dgm:prSet/>
      <dgm:spPr/>
      <dgm:t>
        <a:bodyPr/>
        <a:lstStyle/>
        <a:p>
          <a:endParaRPr lang="en-US"/>
        </a:p>
      </dgm:t>
    </dgm:pt>
    <dgm:pt modelId="{28715D16-76E6-4ADB-966E-A6AA47371027}" type="sibTrans" cxnId="{95B3CE9E-2946-4701-8D35-8C473A298F3B}">
      <dgm:prSet/>
      <dgm:spPr/>
      <dgm:t>
        <a:bodyPr/>
        <a:lstStyle/>
        <a:p>
          <a:endParaRPr lang="en-US"/>
        </a:p>
      </dgm:t>
    </dgm:pt>
    <dgm:pt modelId="{D4739FBF-AFCD-4A50-A01B-61314B0605AA}">
      <dgm:prSet phldrT="[Text]" custT="1"/>
      <dgm:spPr>
        <a:solidFill>
          <a:srgbClr val="0070C0"/>
        </a:solidFill>
      </dgm:spPr>
      <dgm:t>
        <a:bodyPr/>
        <a:lstStyle/>
        <a:p>
          <a:r>
            <a:rPr lang="en-US" sz="1600" dirty="0"/>
            <a:t>Routine, condition-agnostic, case notification </a:t>
          </a:r>
        </a:p>
      </dgm:t>
    </dgm:pt>
    <dgm:pt modelId="{A03D8001-FF35-4728-8605-0221A4A4DEAD}" type="parTrans" cxnId="{3CD40A70-AD10-4CE7-9245-75F615270451}">
      <dgm:prSet/>
      <dgm:spPr/>
      <dgm:t>
        <a:bodyPr/>
        <a:lstStyle/>
        <a:p>
          <a:endParaRPr lang="en-US"/>
        </a:p>
      </dgm:t>
    </dgm:pt>
    <dgm:pt modelId="{183984F7-223B-4183-B445-2A2F828FF0B2}" type="sibTrans" cxnId="{3CD40A70-AD10-4CE7-9245-75F615270451}">
      <dgm:prSet/>
      <dgm:spPr/>
      <dgm:t>
        <a:bodyPr/>
        <a:lstStyle/>
        <a:p>
          <a:endParaRPr lang="en-US"/>
        </a:p>
      </dgm:t>
    </dgm:pt>
    <dgm:pt modelId="{CE7EEDED-EBDB-464F-BF7E-BD11BE85E520}">
      <dgm:prSet phldrT="[Text]" custT="1"/>
      <dgm:spPr>
        <a:solidFill>
          <a:srgbClr val="0070C0"/>
        </a:solidFill>
      </dgm:spPr>
      <dgm:t>
        <a:bodyPr/>
        <a:lstStyle/>
        <a:p>
          <a:r>
            <a:rPr lang="en-US" sz="1600" dirty="0"/>
            <a:t>Situational awareness</a:t>
          </a:r>
        </a:p>
      </dgm:t>
    </dgm:pt>
    <dgm:pt modelId="{29C5EC8D-49AC-4421-943C-ACFD3AD84C81}" type="sibTrans" cxnId="{E65EC995-1D78-4DEA-A008-9D90EB0CCD10}">
      <dgm:prSet/>
      <dgm:spPr/>
      <dgm:t>
        <a:bodyPr/>
        <a:lstStyle/>
        <a:p>
          <a:endParaRPr lang="en-US"/>
        </a:p>
      </dgm:t>
    </dgm:pt>
    <dgm:pt modelId="{8FED587D-C3D5-481C-B84A-EC26CA9F81D0}" type="parTrans" cxnId="{E65EC995-1D78-4DEA-A008-9D90EB0CCD10}">
      <dgm:prSet/>
      <dgm:spPr/>
      <dgm:t>
        <a:bodyPr/>
        <a:lstStyle/>
        <a:p>
          <a:endParaRPr lang="en-US"/>
        </a:p>
      </dgm:t>
    </dgm:pt>
    <dgm:pt modelId="{EE63FC88-24E6-4BAC-B960-D358993D102D}" type="pres">
      <dgm:prSet presAssocID="{42A2D261-D91B-4C6A-AAC7-D35C9653E4CA}" presName="Name0" presStyleCnt="0">
        <dgm:presLayoutVars>
          <dgm:chMax val="7"/>
          <dgm:resizeHandles val="exact"/>
        </dgm:presLayoutVars>
      </dgm:prSet>
      <dgm:spPr/>
    </dgm:pt>
    <dgm:pt modelId="{226588BA-85B8-4773-BD60-C342AAAB539D}" type="pres">
      <dgm:prSet presAssocID="{42A2D261-D91B-4C6A-AAC7-D35C9653E4CA}" presName="comp1" presStyleCnt="0"/>
      <dgm:spPr/>
    </dgm:pt>
    <dgm:pt modelId="{FEE3EEDD-1098-4410-B9A1-94C102D131CC}" type="pres">
      <dgm:prSet presAssocID="{42A2D261-D91B-4C6A-AAC7-D35C9653E4CA}" presName="circle1" presStyleLbl="node1" presStyleIdx="0" presStyleCnt="3"/>
      <dgm:spPr/>
    </dgm:pt>
    <dgm:pt modelId="{2D6F1A74-BB68-42F3-8842-A547FAF85D71}" type="pres">
      <dgm:prSet presAssocID="{42A2D261-D91B-4C6A-AAC7-D35C9653E4CA}" presName="c1text" presStyleLbl="node1" presStyleIdx="0" presStyleCnt="3">
        <dgm:presLayoutVars>
          <dgm:bulletEnabled val="1"/>
        </dgm:presLayoutVars>
      </dgm:prSet>
      <dgm:spPr/>
    </dgm:pt>
    <dgm:pt modelId="{72C3DAC4-A5DD-4AD1-A9EC-321DAFA61E32}" type="pres">
      <dgm:prSet presAssocID="{42A2D261-D91B-4C6A-AAC7-D35C9653E4CA}" presName="comp2" presStyleCnt="0"/>
      <dgm:spPr/>
    </dgm:pt>
    <dgm:pt modelId="{7EDE17D5-8A58-4294-B674-C11716516F79}" type="pres">
      <dgm:prSet presAssocID="{42A2D261-D91B-4C6A-AAC7-D35C9653E4CA}" presName="circle2" presStyleLbl="node1" presStyleIdx="1" presStyleCnt="3"/>
      <dgm:spPr/>
    </dgm:pt>
    <dgm:pt modelId="{7D3093AE-CA3D-4479-BF5A-5B1B99C8F24C}" type="pres">
      <dgm:prSet presAssocID="{42A2D261-D91B-4C6A-AAC7-D35C9653E4CA}" presName="c2text" presStyleLbl="node1" presStyleIdx="1" presStyleCnt="3">
        <dgm:presLayoutVars>
          <dgm:bulletEnabled val="1"/>
        </dgm:presLayoutVars>
      </dgm:prSet>
      <dgm:spPr/>
    </dgm:pt>
    <dgm:pt modelId="{AAE50B20-42FB-4FB4-BB85-833E73B5CA6F}" type="pres">
      <dgm:prSet presAssocID="{42A2D261-D91B-4C6A-AAC7-D35C9653E4CA}" presName="comp3" presStyleCnt="0"/>
      <dgm:spPr/>
    </dgm:pt>
    <dgm:pt modelId="{D228FAD2-C537-4890-9F80-F0546A9EBA32}" type="pres">
      <dgm:prSet presAssocID="{42A2D261-D91B-4C6A-AAC7-D35C9653E4CA}" presName="circle3" presStyleLbl="node1" presStyleIdx="2" presStyleCnt="3"/>
      <dgm:spPr/>
    </dgm:pt>
    <dgm:pt modelId="{375097E7-5EA4-409E-814B-0161068431FD}" type="pres">
      <dgm:prSet presAssocID="{42A2D261-D91B-4C6A-AAC7-D35C9653E4CA}" presName="c3text" presStyleLbl="node1" presStyleIdx="2" presStyleCnt="3">
        <dgm:presLayoutVars>
          <dgm:bulletEnabled val="1"/>
        </dgm:presLayoutVars>
      </dgm:prSet>
      <dgm:spPr/>
    </dgm:pt>
  </dgm:ptLst>
  <dgm:cxnLst>
    <dgm:cxn modelId="{60CF6E17-901D-4369-A009-7FE06727AA1A}" type="presOf" srcId="{D4739FBF-AFCD-4A50-A01B-61314B0605AA}" destId="{7D3093AE-CA3D-4479-BF5A-5B1B99C8F24C}" srcOrd="1" destOrd="0" presId="urn:microsoft.com/office/officeart/2005/8/layout/venn2"/>
    <dgm:cxn modelId="{F9994A6B-BF4E-42BE-B8F7-C4A9A9BCB008}" type="presOf" srcId="{CE7EEDED-EBDB-464F-BF7E-BD11BE85E520}" destId="{375097E7-5EA4-409E-814B-0161068431FD}" srcOrd="1" destOrd="0" presId="urn:microsoft.com/office/officeart/2005/8/layout/venn2"/>
    <dgm:cxn modelId="{A981364C-FBEC-4397-BE23-1F766D2BEF66}" type="presOf" srcId="{BD56106C-7B87-466B-9766-391035913126}" destId="{2D6F1A74-BB68-42F3-8842-A547FAF85D71}" srcOrd="1" destOrd="0" presId="urn:microsoft.com/office/officeart/2005/8/layout/venn2"/>
    <dgm:cxn modelId="{A6992D4E-4E74-4FA9-B412-BBFDA2D323F3}" type="presOf" srcId="{CE7EEDED-EBDB-464F-BF7E-BD11BE85E520}" destId="{D228FAD2-C537-4890-9F80-F0546A9EBA32}" srcOrd="0" destOrd="0" presId="urn:microsoft.com/office/officeart/2005/8/layout/venn2"/>
    <dgm:cxn modelId="{7633B56F-390A-4752-812A-D09CA4E166A7}" type="presOf" srcId="{42A2D261-D91B-4C6A-AAC7-D35C9653E4CA}" destId="{EE63FC88-24E6-4BAC-B960-D358993D102D}" srcOrd="0" destOrd="0" presId="urn:microsoft.com/office/officeart/2005/8/layout/venn2"/>
    <dgm:cxn modelId="{3CD40A70-AD10-4CE7-9245-75F615270451}" srcId="{42A2D261-D91B-4C6A-AAC7-D35C9653E4CA}" destId="{D4739FBF-AFCD-4A50-A01B-61314B0605AA}" srcOrd="1" destOrd="0" parTransId="{A03D8001-FF35-4728-8605-0221A4A4DEAD}" sibTransId="{183984F7-223B-4183-B445-2A2F828FF0B2}"/>
    <dgm:cxn modelId="{B3308A57-B770-4855-BE74-57C38B462E13}" type="presOf" srcId="{BD56106C-7B87-466B-9766-391035913126}" destId="{FEE3EEDD-1098-4410-B9A1-94C102D131CC}" srcOrd="0" destOrd="0" presId="urn:microsoft.com/office/officeart/2005/8/layout/venn2"/>
    <dgm:cxn modelId="{E65EC995-1D78-4DEA-A008-9D90EB0CCD10}" srcId="{42A2D261-D91B-4C6A-AAC7-D35C9653E4CA}" destId="{CE7EEDED-EBDB-464F-BF7E-BD11BE85E520}" srcOrd="2" destOrd="0" parTransId="{8FED587D-C3D5-481C-B84A-EC26CA9F81D0}" sibTransId="{29C5EC8D-49AC-4421-943C-ACFD3AD84C81}"/>
    <dgm:cxn modelId="{95B3CE9E-2946-4701-8D35-8C473A298F3B}" srcId="{42A2D261-D91B-4C6A-AAC7-D35C9653E4CA}" destId="{BD56106C-7B87-466B-9766-391035913126}" srcOrd="0" destOrd="0" parTransId="{C1B279BB-A6F2-46A3-8F4E-F08E627E2281}" sibTransId="{28715D16-76E6-4ADB-966E-A6AA47371027}"/>
    <dgm:cxn modelId="{1DAD79AB-4E68-4DBD-9FAA-65C6B38F99D1}" type="presOf" srcId="{D4739FBF-AFCD-4A50-A01B-61314B0605AA}" destId="{7EDE17D5-8A58-4294-B674-C11716516F79}" srcOrd="0" destOrd="0" presId="urn:microsoft.com/office/officeart/2005/8/layout/venn2"/>
    <dgm:cxn modelId="{010FD595-7501-4DA3-9336-792B3B4B1F80}" type="presParOf" srcId="{EE63FC88-24E6-4BAC-B960-D358993D102D}" destId="{226588BA-85B8-4773-BD60-C342AAAB539D}" srcOrd="0" destOrd="0" presId="urn:microsoft.com/office/officeart/2005/8/layout/venn2"/>
    <dgm:cxn modelId="{801720DA-5691-4738-81BB-5894098B43CC}" type="presParOf" srcId="{226588BA-85B8-4773-BD60-C342AAAB539D}" destId="{FEE3EEDD-1098-4410-B9A1-94C102D131CC}" srcOrd="0" destOrd="0" presId="urn:microsoft.com/office/officeart/2005/8/layout/venn2"/>
    <dgm:cxn modelId="{CBAE5D7A-6C0F-4BCC-8087-E77F7CB2C77C}" type="presParOf" srcId="{226588BA-85B8-4773-BD60-C342AAAB539D}" destId="{2D6F1A74-BB68-42F3-8842-A547FAF85D71}" srcOrd="1" destOrd="0" presId="urn:microsoft.com/office/officeart/2005/8/layout/venn2"/>
    <dgm:cxn modelId="{C99F5455-2C38-4807-B9DF-268EEF526268}" type="presParOf" srcId="{EE63FC88-24E6-4BAC-B960-D358993D102D}" destId="{72C3DAC4-A5DD-4AD1-A9EC-321DAFA61E32}" srcOrd="1" destOrd="0" presId="urn:microsoft.com/office/officeart/2005/8/layout/venn2"/>
    <dgm:cxn modelId="{643B63FC-ECFF-404A-A0F9-84BD69549C9F}" type="presParOf" srcId="{72C3DAC4-A5DD-4AD1-A9EC-321DAFA61E32}" destId="{7EDE17D5-8A58-4294-B674-C11716516F79}" srcOrd="0" destOrd="0" presId="urn:microsoft.com/office/officeart/2005/8/layout/venn2"/>
    <dgm:cxn modelId="{C16929DE-02BD-4382-9872-98BE76E34BFF}" type="presParOf" srcId="{72C3DAC4-A5DD-4AD1-A9EC-321DAFA61E32}" destId="{7D3093AE-CA3D-4479-BF5A-5B1B99C8F24C}" srcOrd="1" destOrd="0" presId="urn:microsoft.com/office/officeart/2005/8/layout/venn2"/>
    <dgm:cxn modelId="{F4BC8C13-358B-4BCF-88FE-F08F8E019EFF}" type="presParOf" srcId="{EE63FC88-24E6-4BAC-B960-D358993D102D}" destId="{AAE50B20-42FB-4FB4-BB85-833E73B5CA6F}" srcOrd="2" destOrd="0" presId="urn:microsoft.com/office/officeart/2005/8/layout/venn2"/>
    <dgm:cxn modelId="{68697544-9F0C-4747-9E4F-010BF751A138}" type="presParOf" srcId="{AAE50B20-42FB-4FB4-BB85-833E73B5CA6F}" destId="{D228FAD2-C537-4890-9F80-F0546A9EBA32}" srcOrd="0" destOrd="0" presId="urn:microsoft.com/office/officeart/2005/8/layout/venn2"/>
    <dgm:cxn modelId="{B2A783F6-6219-43B7-9E7A-75FBF6B38CEA}" type="presParOf" srcId="{AAE50B20-42FB-4FB4-BB85-833E73B5CA6F}" destId="{375097E7-5EA4-409E-814B-0161068431F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C231-2F9A-42E0-976E-104E4624163C}">
      <dsp:nvSpPr>
        <dsp:cNvPr id="0" name=""/>
        <dsp:cNvSpPr/>
      </dsp:nvSpPr>
      <dsp:spPr>
        <a:xfrm>
          <a:off x="1390991" y="0"/>
          <a:ext cx="4512898" cy="45128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6"/>
              </a:solidFill>
            </a:rPr>
            <a:t>Informed Group</a:t>
          </a:r>
        </a:p>
      </dsp:txBody>
      <dsp:txXfrm>
        <a:off x="3016536" y="225644"/>
        <a:ext cx="1261806" cy="676934"/>
      </dsp:txXfrm>
    </dsp:sp>
    <dsp:sp modelId="{878C72FC-E90B-4C1B-9FE5-B81E74A88A87}">
      <dsp:nvSpPr>
        <dsp:cNvPr id="0" name=""/>
        <dsp:cNvSpPr/>
      </dsp:nvSpPr>
      <dsp:spPr>
        <a:xfrm>
          <a:off x="1842280" y="902579"/>
          <a:ext cx="3610318" cy="361031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6"/>
              </a:solidFill>
            </a:rPr>
            <a:t>Participating Group</a:t>
          </a:r>
        </a:p>
      </dsp:txBody>
      <dsp:txXfrm>
        <a:off x="3016536" y="1119198"/>
        <a:ext cx="1261806" cy="649857"/>
      </dsp:txXfrm>
    </dsp:sp>
    <dsp:sp modelId="{A6B1974B-A46D-4E00-95BB-F9114C371FD2}">
      <dsp:nvSpPr>
        <dsp:cNvPr id="0" name=""/>
        <dsp:cNvSpPr/>
      </dsp:nvSpPr>
      <dsp:spPr>
        <a:xfrm>
          <a:off x="2293570" y="1805159"/>
          <a:ext cx="2707738" cy="270773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6"/>
              </a:solidFill>
            </a:rPr>
            <a:t>Core Team</a:t>
          </a:r>
        </a:p>
      </dsp:txBody>
      <dsp:txXfrm>
        <a:off x="3016536" y="2008239"/>
        <a:ext cx="1261806" cy="609241"/>
      </dsp:txXfrm>
    </dsp:sp>
    <dsp:sp modelId="{908E13C4-5FA7-4F97-89E0-F95CBB324B2C}">
      <dsp:nvSpPr>
        <dsp:cNvPr id="0" name=""/>
        <dsp:cNvSpPr/>
      </dsp:nvSpPr>
      <dsp:spPr>
        <a:xfrm>
          <a:off x="2744860" y="2707738"/>
          <a:ext cx="1805159" cy="180515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6"/>
              </a:solidFill>
            </a:rPr>
            <a:t>Planning Team</a:t>
          </a:r>
        </a:p>
      </dsp:txBody>
      <dsp:txXfrm>
        <a:off x="3009219" y="3159028"/>
        <a:ext cx="1276440" cy="902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F7328-5C6C-4082-862F-1B5329BA9862}">
      <dsp:nvSpPr>
        <dsp:cNvPr id="0" name=""/>
        <dsp:cNvSpPr/>
      </dsp:nvSpPr>
      <dsp:spPr>
        <a:xfrm>
          <a:off x="2921760" y="515136"/>
          <a:ext cx="5134833" cy="4458704"/>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List of data elements for situational awareness for public health event response (</a:t>
          </a:r>
          <a:r>
            <a:rPr lang="en-US" sz="2000" b="1" kern="1200" dirty="0"/>
            <a:t>case level</a:t>
          </a:r>
          <a:r>
            <a:rPr lang="en-US" sz="2000" kern="1200" dirty="0"/>
            <a:t>)</a:t>
          </a:r>
        </a:p>
        <a:p>
          <a:pPr marL="0" lvl="0" indent="0" algn="ctr" defTabSz="889000">
            <a:lnSpc>
              <a:spcPct val="90000"/>
            </a:lnSpc>
            <a:spcBef>
              <a:spcPct val="0"/>
            </a:spcBef>
            <a:spcAft>
              <a:spcPct val="35000"/>
            </a:spcAft>
            <a:buNone/>
          </a:pPr>
          <a:r>
            <a:rPr lang="en-US" sz="2400" b="1" kern="1200" dirty="0">
              <a:solidFill>
                <a:srgbClr val="FF0000"/>
              </a:solidFill>
            </a:rPr>
            <a:t>n=23</a:t>
          </a:r>
        </a:p>
      </dsp:txBody>
      <dsp:txXfrm>
        <a:off x="3673739" y="1168098"/>
        <a:ext cx="3630875" cy="3152780"/>
      </dsp:txXfrm>
    </dsp:sp>
    <dsp:sp modelId="{B90F70D4-28CD-419B-9859-5BB016AF9D0C}">
      <dsp:nvSpPr>
        <dsp:cNvPr id="0" name=""/>
        <dsp:cNvSpPr/>
      </dsp:nvSpPr>
      <dsp:spPr>
        <a:xfrm>
          <a:off x="3709731" y="3660261"/>
          <a:ext cx="3726308" cy="186022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Primary input: Pre-defined situational awareness reports (CDC/CPR/DEO)</a:t>
          </a:r>
        </a:p>
        <a:p>
          <a:pPr marL="0" lvl="0" indent="0" algn="ctr" defTabSz="711200">
            <a:lnSpc>
              <a:spcPct val="90000"/>
            </a:lnSpc>
            <a:spcBef>
              <a:spcPct val="0"/>
            </a:spcBef>
            <a:spcAft>
              <a:spcPct val="35000"/>
            </a:spcAft>
            <a:buNone/>
          </a:pPr>
          <a:r>
            <a:rPr lang="en-US" sz="1600" b="1" kern="1200" dirty="0">
              <a:solidFill>
                <a:srgbClr val="FF0000"/>
              </a:solidFill>
            </a:rPr>
            <a:t>n=15</a:t>
          </a:r>
        </a:p>
      </dsp:txBody>
      <dsp:txXfrm>
        <a:off x="4255436" y="3932685"/>
        <a:ext cx="2634898" cy="1315381"/>
      </dsp:txXfrm>
    </dsp:sp>
    <dsp:sp modelId="{196C8619-525D-4409-AD3F-FBF7AAF3372D}">
      <dsp:nvSpPr>
        <dsp:cNvPr id="0" name=""/>
        <dsp:cNvSpPr/>
      </dsp:nvSpPr>
      <dsp:spPr>
        <a:xfrm>
          <a:off x="7301598" y="1647759"/>
          <a:ext cx="3150094" cy="2193457"/>
        </a:xfrm>
        <a:prstGeom prst="ellipse">
          <a:avLst/>
        </a:prstGeom>
        <a:solidFill>
          <a:schemeClr val="accent1">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Informational: Minimum dataset for situational awareness for </a:t>
          </a:r>
          <a:r>
            <a:rPr lang="en-US" sz="1600" b="1" kern="1200" dirty="0"/>
            <a:t>aggregate</a:t>
          </a:r>
          <a:r>
            <a:rPr lang="en-US" sz="1600" kern="1200" dirty="0"/>
            <a:t> data (CDC and ONC PH EPR**)</a:t>
          </a:r>
        </a:p>
      </dsp:txBody>
      <dsp:txXfrm>
        <a:off x="7762919" y="1968983"/>
        <a:ext cx="2227452" cy="1551009"/>
      </dsp:txXfrm>
    </dsp:sp>
    <dsp:sp modelId="{4AF12553-5AF9-46FC-80FF-9E843FB83DCB}">
      <dsp:nvSpPr>
        <dsp:cNvPr id="0" name=""/>
        <dsp:cNvSpPr/>
      </dsp:nvSpPr>
      <dsp:spPr>
        <a:xfrm>
          <a:off x="3499469" y="0"/>
          <a:ext cx="4129237" cy="19534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Primary input: STLT Surveillance System data elements</a:t>
          </a:r>
        </a:p>
        <a:p>
          <a:pPr marL="0" lvl="0" indent="0" algn="ctr" defTabSz="711200">
            <a:lnSpc>
              <a:spcPct val="90000"/>
            </a:lnSpc>
            <a:spcBef>
              <a:spcPct val="0"/>
            </a:spcBef>
            <a:spcAft>
              <a:spcPct val="35000"/>
            </a:spcAft>
            <a:buNone/>
          </a:pPr>
          <a:r>
            <a:rPr lang="en-US" sz="1600" b="1" kern="1200" dirty="0">
              <a:solidFill>
                <a:srgbClr val="FF0000"/>
              </a:solidFill>
            </a:rPr>
            <a:t>n=35</a:t>
          </a:r>
        </a:p>
      </dsp:txBody>
      <dsp:txXfrm>
        <a:off x="4104182" y="286076"/>
        <a:ext cx="2919811" cy="1381298"/>
      </dsp:txXfrm>
    </dsp:sp>
    <dsp:sp modelId="{29FBB427-D74F-4EC8-9902-EB7E86B620EA}">
      <dsp:nvSpPr>
        <dsp:cNvPr id="0" name=""/>
        <dsp:cNvSpPr/>
      </dsp:nvSpPr>
      <dsp:spPr>
        <a:xfrm>
          <a:off x="525052" y="1249718"/>
          <a:ext cx="3213454" cy="29580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Primary input: NNDSS generic data (Gen V2 MMG*: R and 1)</a:t>
          </a:r>
        </a:p>
        <a:p>
          <a:pPr marL="0" lvl="0" indent="0" algn="ctr" defTabSz="711200">
            <a:lnSpc>
              <a:spcPct val="90000"/>
            </a:lnSpc>
            <a:spcBef>
              <a:spcPct val="0"/>
            </a:spcBef>
            <a:spcAft>
              <a:spcPct val="35000"/>
            </a:spcAft>
            <a:buNone/>
          </a:pPr>
          <a:r>
            <a:rPr lang="en-US" sz="1600" kern="1200" dirty="0"/>
            <a:t>(CDC/CSELS/DHIS)</a:t>
          </a:r>
        </a:p>
        <a:p>
          <a:pPr marL="0" lvl="0" indent="0" algn="ctr" defTabSz="711200">
            <a:lnSpc>
              <a:spcPct val="90000"/>
            </a:lnSpc>
            <a:spcBef>
              <a:spcPct val="0"/>
            </a:spcBef>
            <a:spcAft>
              <a:spcPct val="35000"/>
            </a:spcAft>
            <a:buNone/>
          </a:pPr>
          <a:r>
            <a:rPr lang="en-US" sz="1600" b="1" kern="1200" dirty="0">
              <a:solidFill>
                <a:srgbClr val="FF0000"/>
              </a:solidFill>
            </a:rPr>
            <a:t>n=33/67 (Gen V2)</a:t>
          </a:r>
        </a:p>
        <a:p>
          <a:pPr marL="0" lvl="0" indent="0" algn="ctr" defTabSz="711200">
            <a:lnSpc>
              <a:spcPct val="90000"/>
            </a:lnSpc>
            <a:spcBef>
              <a:spcPct val="0"/>
            </a:spcBef>
            <a:spcAft>
              <a:spcPct val="35000"/>
            </a:spcAft>
            <a:buNone/>
          </a:pPr>
          <a:r>
            <a:rPr lang="en-US" sz="1600" b="1" kern="1200" dirty="0">
              <a:solidFill>
                <a:srgbClr val="FF0000"/>
              </a:solidFill>
            </a:rPr>
            <a:t>n=8/21 (vaccine) and 0/56 (lab) – OMB list</a:t>
          </a:r>
        </a:p>
      </dsp:txBody>
      <dsp:txXfrm>
        <a:off x="995651" y="1682907"/>
        <a:ext cx="2272256" cy="2091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3EEDD-1098-4410-B9A1-94C102D131CC}">
      <dsp:nvSpPr>
        <dsp:cNvPr id="0" name=""/>
        <dsp:cNvSpPr/>
      </dsp:nvSpPr>
      <dsp:spPr>
        <a:xfrm>
          <a:off x="1887691" y="0"/>
          <a:ext cx="4759015" cy="475901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Condition-specific case </a:t>
          </a:r>
          <a:r>
            <a:rPr lang="en-US" sz="1600" kern="1200" baseline="0" dirty="0"/>
            <a:t>notification</a:t>
          </a:r>
        </a:p>
      </dsp:txBody>
      <dsp:txXfrm>
        <a:off x="3435561" y="237950"/>
        <a:ext cx="1663275" cy="713852"/>
      </dsp:txXfrm>
    </dsp:sp>
    <dsp:sp modelId="{7EDE17D5-8A58-4294-B674-C11716516F79}">
      <dsp:nvSpPr>
        <dsp:cNvPr id="0" name=""/>
        <dsp:cNvSpPr/>
      </dsp:nvSpPr>
      <dsp:spPr>
        <a:xfrm>
          <a:off x="2482568" y="1189753"/>
          <a:ext cx="3569261" cy="356926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Routine, condition-agnostic, case notification </a:t>
          </a:r>
        </a:p>
      </dsp:txBody>
      <dsp:txXfrm>
        <a:off x="3435561" y="1412832"/>
        <a:ext cx="1663275" cy="669236"/>
      </dsp:txXfrm>
    </dsp:sp>
    <dsp:sp modelId="{D228FAD2-C537-4890-9F80-F0546A9EBA32}">
      <dsp:nvSpPr>
        <dsp:cNvPr id="0" name=""/>
        <dsp:cNvSpPr/>
      </dsp:nvSpPr>
      <dsp:spPr>
        <a:xfrm>
          <a:off x="3077445" y="2379507"/>
          <a:ext cx="2379507" cy="237950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Situational awareness</a:t>
          </a:r>
        </a:p>
      </dsp:txBody>
      <dsp:txXfrm>
        <a:off x="3425916" y="2974384"/>
        <a:ext cx="1682565" cy="118975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147ED-20C3-43D0-B442-2335B917EEB7}" type="datetimeFigureOut">
              <a:rPr lang="en-US" smtClean="0"/>
              <a:t>11/17/2022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49177-DA4A-4FA0-9595-03521A302DAC}" type="slidenum">
              <a:rPr lang="en-US" smtClean="0"/>
              <a:t>‹#›</a:t>
            </a:fld>
            <a:endParaRPr lang="en-US" dirty="0"/>
          </a:p>
        </p:txBody>
      </p:sp>
    </p:spTree>
    <p:extLst>
      <p:ext uri="{BB962C8B-B14F-4D97-AF65-F5344CB8AC3E}">
        <p14:creationId xmlns:p14="http://schemas.microsoft.com/office/powerpoint/2010/main" val="172153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33652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44575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52783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79B9510-1CE6-9A45-9BC8-CA5C6BC1A7C7}"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14705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16478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3469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6C9413AF-7EEB-9C43-860A-3C9DF0381CEE}"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58433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6C9413AF-7EEB-9C43-860A-3C9DF0381CEE}"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24570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87227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4090252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8652935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1"/>
            <a:ext cx="5303520" cy="65665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65665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51" b="0" i="0">
                <a:solidFill>
                  <a:schemeClr val="bg1"/>
                </a:solidFill>
                <a:latin typeface="Arial"/>
                <a:cs typeface="Arial"/>
              </a:defRPr>
            </a:lvl1pPr>
          </a:lstStyle>
          <a:p>
            <a:pPr marL="190495">
              <a:spcBef>
                <a:spcPts val="225"/>
              </a:spcBef>
            </a:pPr>
            <a:r>
              <a:rPr lang="en-US" spc="-5" dirty="0"/>
              <a:t>CARES </a:t>
            </a:r>
            <a:r>
              <a:rPr lang="en-US" spc="-35" dirty="0"/>
              <a:t>ACT:</a:t>
            </a:r>
            <a:r>
              <a:rPr lang="en-US" spc="-105" dirty="0"/>
              <a:t> </a:t>
            </a:r>
            <a:r>
              <a:rPr lang="en-US" b="1" dirty="0">
                <a:latin typeface="Arial Black"/>
                <a:cs typeface="Arial Black"/>
              </a:rPr>
              <a:t>$500M</a:t>
            </a:r>
          </a:p>
          <a:p>
            <a:pPr marL="12065" marR="5080">
              <a:spcBef>
                <a:spcPts val="1055"/>
              </a:spcBef>
            </a:pPr>
            <a:r>
              <a:rPr lang="en-US" sz="1000" dirty="0">
                <a:latin typeface="Arial Narrow"/>
                <a:cs typeface="Arial Narrow"/>
              </a:rPr>
              <a:t>Emergency </a:t>
            </a:r>
            <a:r>
              <a:rPr lang="en-US" sz="1000" spc="-5" dirty="0">
                <a:latin typeface="Arial Narrow"/>
                <a:cs typeface="Arial Narrow"/>
              </a:rPr>
              <a:t>funding supports</a:t>
            </a:r>
            <a:r>
              <a:rPr lang="en-US" sz="1000" spc="-91" dirty="0">
                <a:latin typeface="Arial Narrow"/>
                <a:cs typeface="Arial Narrow"/>
              </a:rPr>
              <a:t> </a:t>
            </a:r>
            <a:r>
              <a:rPr lang="en-US" sz="1000" spc="-5" dirty="0">
                <a:latin typeface="Arial Narrow"/>
                <a:cs typeface="Arial Narrow"/>
              </a:rPr>
              <a:t>innovating  and connecting systems and data  sources that are coming in new </a:t>
            </a:r>
            <a:r>
              <a:rPr lang="en-US" sz="1000" dirty="0">
                <a:latin typeface="Arial Narrow"/>
                <a:cs typeface="Arial Narrow"/>
              </a:rPr>
              <a:t>ways,  </a:t>
            </a:r>
            <a:r>
              <a:rPr lang="en-US" sz="1000" spc="-5" dirty="0">
                <a:latin typeface="Arial Narrow"/>
                <a:cs typeface="Arial Narrow"/>
              </a:rPr>
              <a:t>including improving infrastructure to  enable data linking, sharing, analysis,  and visualization across</a:t>
            </a:r>
            <a:r>
              <a:rPr lang="en-US" sz="1000" spc="-31" dirty="0">
                <a:latin typeface="Arial Narrow"/>
                <a:cs typeface="Arial Narrow"/>
              </a:rPr>
              <a:t> </a:t>
            </a:r>
            <a:r>
              <a:rPr lang="en-US" sz="1000" dirty="0">
                <a:latin typeface="Arial Narrow"/>
                <a:cs typeface="Arial Narrow"/>
              </a:rPr>
              <a:t>CDC.</a:t>
            </a:r>
          </a:p>
        </p:txBody>
      </p:sp>
      <p:sp>
        <p:nvSpPr>
          <p:cNvPr id="6" name="Holder 6"/>
          <p:cNvSpPr>
            <a:spLocks noGrp="1"/>
          </p:cNvSpPr>
          <p:nvPr>
            <p:ph type="dt" sz="half" idx="6"/>
          </p:nvPr>
        </p:nvSpPr>
        <p:spPr/>
        <p:txBody>
          <a:bodyPr lIns="0" tIns="0" rIns="0" bIns="0"/>
          <a:lstStyle>
            <a:lvl1pPr>
              <a:defRPr sz="1251" b="0" i="0">
                <a:solidFill>
                  <a:schemeClr val="bg1"/>
                </a:solidFill>
                <a:latin typeface="Arial"/>
                <a:cs typeface="Arial"/>
              </a:defRPr>
            </a:lvl1pPr>
          </a:lstStyle>
          <a:p>
            <a:pPr marL="215260">
              <a:spcBef>
                <a:spcPts val="225"/>
              </a:spcBef>
            </a:pPr>
            <a:r>
              <a:rPr lang="en-US" spc="25" dirty="0"/>
              <a:t>CARES: </a:t>
            </a:r>
            <a:r>
              <a:rPr lang="en-US" dirty="0"/>
              <a:t>STLT</a:t>
            </a:r>
            <a:r>
              <a:rPr lang="en-US" spc="-31" dirty="0"/>
              <a:t> </a:t>
            </a:r>
            <a:r>
              <a:rPr lang="en-US" b="1" dirty="0">
                <a:latin typeface="Arial Black"/>
                <a:cs typeface="Arial Black"/>
              </a:rPr>
              <a:t>$200M*</a:t>
            </a:r>
          </a:p>
          <a:p>
            <a:pPr marL="12700" marR="5080" indent="-635" algn="ctr">
              <a:spcBef>
                <a:spcPts val="1115"/>
              </a:spcBef>
            </a:pPr>
            <a:r>
              <a:rPr lang="en-US" sz="1000" dirty="0">
                <a:latin typeface="Arial Narrow"/>
                <a:cs typeface="Arial Narrow"/>
              </a:rPr>
              <a:t>Support </a:t>
            </a:r>
            <a:r>
              <a:rPr lang="en-US" sz="1000" spc="-5" dirty="0">
                <a:latin typeface="Arial Narrow"/>
                <a:cs typeface="Arial Narrow"/>
              </a:rPr>
              <a:t>to state and local public health  jurisdictions to advance foundational data  modernization activities and accelerate  improvements to the </a:t>
            </a:r>
            <a:r>
              <a:rPr lang="en-US" sz="1000" dirty="0">
                <a:latin typeface="Arial Narrow"/>
                <a:cs typeface="Arial Narrow"/>
              </a:rPr>
              <a:t>National </a:t>
            </a:r>
            <a:r>
              <a:rPr lang="en-US" sz="1000" spc="-11" dirty="0">
                <a:latin typeface="Arial Narrow"/>
                <a:cs typeface="Arial Narrow"/>
              </a:rPr>
              <a:t>Vital </a:t>
            </a:r>
            <a:r>
              <a:rPr lang="en-US" sz="1000" dirty="0">
                <a:latin typeface="Arial Narrow"/>
                <a:cs typeface="Arial Narrow"/>
              </a:rPr>
              <a:t>Statistics  System </a:t>
            </a:r>
            <a:r>
              <a:rPr lang="en-US" sz="1000" spc="-5" dirty="0">
                <a:latin typeface="Arial Narrow"/>
                <a:cs typeface="Arial Narrow"/>
              </a:rPr>
              <a:t>and electronic case </a:t>
            </a:r>
            <a:r>
              <a:rPr lang="en-US" sz="1000" dirty="0">
                <a:latin typeface="Arial Narrow"/>
                <a:cs typeface="Arial Narrow"/>
              </a:rPr>
              <a:t>reporting</a:t>
            </a:r>
            <a:r>
              <a:rPr lang="en-US" sz="1000" spc="-85" dirty="0">
                <a:latin typeface="Arial Narrow"/>
                <a:cs typeface="Arial Narrow"/>
              </a:rPr>
              <a:t> </a:t>
            </a:r>
            <a:r>
              <a:rPr lang="en-US" sz="1000" dirty="0">
                <a:latin typeface="Arial Narrow"/>
                <a:cs typeface="Arial Narrow"/>
              </a:rPr>
              <a:t>(eCR).</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481217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996318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2" y="2092909"/>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2"/>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8"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25240446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8"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8" y="3370574"/>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8" y="4908712"/>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7"/>
            <a:ext cx="1407331" cy="747828"/>
          </a:xfrm>
          <a:prstGeom prst="rect">
            <a:avLst/>
          </a:prstGeom>
        </p:spPr>
      </p:pic>
    </p:spTree>
    <p:extLst>
      <p:ext uri="{BB962C8B-B14F-4D97-AF65-F5344CB8AC3E}">
        <p14:creationId xmlns:p14="http://schemas.microsoft.com/office/powerpoint/2010/main" val="2547466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8"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8" y="3370574"/>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8" y="4908712"/>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7"/>
            <a:ext cx="1407331" cy="747828"/>
          </a:xfrm>
          <a:prstGeom prst="rect">
            <a:avLst/>
          </a:prstGeom>
        </p:spPr>
      </p:pic>
    </p:spTree>
    <p:extLst>
      <p:ext uri="{BB962C8B-B14F-4D97-AF65-F5344CB8AC3E}">
        <p14:creationId xmlns:p14="http://schemas.microsoft.com/office/powerpoint/2010/main" val="41124598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5" y="4"/>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5" y="1460500"/>
            <a:ext cx="11404191" cy="4665664"/>
          </a:xfrm>
        </p:spPr>
        <p:txBody>
          <a:bodyPr/>
          <a:lstStyle>
            <a:lvl1pPr marL="0" indent="0">
              <a:buNone/>
              <a:defRPr sz="3200" b="0" i="0">
                <a:latin typeface="Avenir Next LT Pro" panose="020B0504020202020204" pitchFamily="34" charset="77"/>
              </a:defRPr>
            </a:lvl1pPr>
            <a:lvl2pPr marL="742876" indent="-285724">
              <a:buClr>
                <a:schemeClr val="tx1"/>
              </a:buClr>
              <a:buFont typeface="Arial" panose="020B0604020202020204" pitchFamily="34" charset="0"/>
              <a:buChar char="•"/>
              <a:defRPr sz="2667" b="0" i="0">
                <a:latin typeface="Avenir Next LT Pro" panose="020B0504020202020204" pitchFamily="34" charset="77"/>
              </a:defRPr>
            </a:lvl2pPr>
            <a:lvl3pPr marL="1142886" indent="-228578">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435419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2"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9393728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42622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404491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09" indent="-457155">
              <a:buClr>
                <a:schemeClr val="tx1"/>
              </a:buClr>
              <a:buFont typeface="Arial" panose="020B0604020202020204" pitchFamily="34" charset="0"/>
              <a:buChar char="•"/>
              <a:defRPr sz="2667" b="0" i="0">
                <a:latin typeface="Avenir Next LT Pro" panose="020B0504020202020204" pitchFamily="34" charset="77"/>
              </a:defRPr>
            </a:lvl2pPr>
            <a:lvl3pPr marL="1142886" indent="-228578">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293493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09" indent="-457155">
              <a:buClr>
                <a:schemeClr val="tx1"/>
              </a:buClr>
              <a:buFont typeface="Arial" panose="020B0604020202020204" pitchFamily="34" charset="0"/>
              <a:buChar char="•"/>
              <a:defRPr sz="2667" b="0" i="0">
                <a:latin typeface="Avenir Next LT Pro" panose="020B0504020202020204" pitchFamily="34" charset="77"/>
              </a:defRPr>
            </a:lvl2pPr>
            <a:lvl3pPr marL="1142886" indent="-228578">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05397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
        <p:nvSpPr>
          <p:cNvPr id="17" name="Rectangle 16">
            <a:extLst>
              <a:ext uri="{FF2B5EF4-FFF2-40B4-BE49-F238E27FC236}">
                <a16:creationId xmlns:a16="http://schemas.microsoft.com/office/drawing/2014/main" id="{647F5D71-7CB6-49FD-A082-61C7D156B758}"/>
              </a:ext>
            </a:extLst>
          </p:cNvPr>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19" name="bk object 25">
            <a:extLst>
              <a:ext uri="{FF2B5EF4-FFF2-40B4-BE49-F238E27FC236}">
                <a16:creationId xmlns:a16="http://schemas.microsoft.com/office/drawing/2014/main" id="{DC5C5F58-ACEE-40CF-8FAA-909CFD1D88A0}"/>
              </a:ext>
            </a:extLst>
          </p:cNvPr>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9" name="bk object 26">
            <a:extLst>
              <a:ext uri="{FF2B5EF4-FFF2-40B4-BE49-F238E27FC236}">
                <a16:creationId xmlns:a16="http://schemas.microsoft.com/office/drawing/2014/main" id="{F11CAB75-8C96-4403-8CD9-A4132C89BCD4}"/>
              </a:ext>
            </a:extLst>
          </p:cNvPr>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30" name="bk object 27">
            <a:extLst>
              <a:ext uri="{FF2B5EF4-FFF2-40B4-BE49-F238E27FC236}">
                <a16:creationId xmlns:a16="http://schemas.microsoft.com/office/drawing/2014/main" id="{E92EA598-E608-4866-90C3-F306F7E33616}"/>
              </a:ext>
            </a:extLst>
          </p:cNvPr>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31" name="bk object 28">
            <a:extLst>
              <a:ext uri="{FF2B5EF4-FFF2-40B4-BE49-F238E27FC236}">
                <a16:creationId xmlns:a16="http://schemas.microsoft.com/office/drawing/2014/main" id="{E563220C-EC6C-4687-806F-A21BDC853406}"/>
              </a:ext>
            </a:extLst>
          </p:cNvPr>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32" name="bk object 29">
            <a:extLst>
              <a:ext uri="{FF2B5EF4-FFF2-40B4-BE49-F238E27FC236}">
                <a16:creationId xmlns:a16="http://schemas.microsoft.com/office/drawing/2014/main" id="{34F54C65-A247-4CDA-AACE-CEBBD35455CC}"/>
              </a:ext>
            </a:extLst>
          </p:cNvPr>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33" name="bk object 30">
            <a:extLst>
              <a:ext uri="{FF2B5EF4-FFF2-40B4-BE49-F238E27FC236}">
                <a16:creationId xmlns:a16="http://schemas.microsoft.com/office/drawing/2014/main" id="{B0550A4D-7C94-4B51-A9DD-4E18BE84FFE8}"/>
              </a:ext>
            </a:extLst>
          </p:cNvPr>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34" name="bk object 31">
            <a:extLst>
              <a:ext uri="{FF2B5EF4-FFF2-40B4-BE49-F238E27FC236}">
                <a16:creationId xmlns:a16="http://schemas.microsoft.com/office/drawing/2014/main" id="{BF79D89B-6190-4755-A8D8-10BD34D6C5EA}"/>
              </a:ext>
            </a:extLst>
          </p:cNvPr>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35" name="bk object 32">
            <a:extLst>
              <a:ext uri="{FF2B5EF4-FFF2-40B4-BE49-F238E27FC236}">
                <a16:creationId xmlns:a16="http://schemas.microsoft.com/office/drawing/2014/main" id="{A992A6D2-117C-4777-9511-6EA67A8B703C}"/>
              </a:ext>
            </a:extLst>
          </p:cNvPr>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36" name="Straight Connector 35">
            <a:extLst>
              <a:ext uri="{FF2B5EF4-FFF2-40B4-BE49-F238E27FC236}">
                <a16:creationId xmlns:a16="http://schemas.microsoft.com/office/drawing/2014/main" id="{AC763EFA-E7A4-4ACF-B32B-B8DDD5D059F2}"/>
              </a:ext>
            </a:extLst>
          </p:cNvPr>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71D397C1-E453-4363-AA9B-2AEF67ECC2E0}"/>
              </a:ext>
            </a:extLst>
          </p:cNvPr>
          <p:cNvSpPr>
            <a:spLocks noGrp="1"/>
          </p:cNvSpPr>
          <p:nvPr>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38" name="Subtitle 2">
            <a:extLst>
              <a:ext uri="{FF2B5EF4-FFF2-40B4-BE49-F238E27FC236}">
                <a16:creationId xmlns:a16="http://schemas.microsoft.com/office/drawing/2014/main" id="{57FE5A06-4203-4F74-9855-ABF9A6125A56}"/>
              </a:ext>
            </a:extLst>
          </p:cNvPr>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39" name="Text Placeholder 8">
            <a:extLst>
              <a:ext uri="{FF2B5EF4-FFF2-40B4-BE49-F238E27FC236}">
                <a16:creationId xmlns:a16="http://schemas.microsoft.com/office/drawing/2014/main" id="{6F460E47-2CDC-4DD2-BA2A-F2B39FFF45A9}"/>
              </a:ext>
            </a:extLst>
          </p:cNvPr>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40" name="TextBox 39">
            <a:extLst>
              <a:ext uri="{FF2B5EF4-FFF2-40B4-BE49-F238E27FC236}">
                <a16:creationId xmlns:a16="http://schemas.microsoft.com/office/drawing/2014/main" id="{BE5A946C-0D65-42EC-87A3-1358433E1D61}"/>
              </a:ext>
            </a:extLst>
          </p:cNvPr>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41" name="Picture 40">
            <a:extLst>
              <a:ext uri="{FF2B5EF4-FFF2-40B4-BE49-F238E27FC236}">
                <a16:creationId xmlns:a16="http://schemas.microsoft.com/office/drawing/2014/main" id="{B8F9F3A5-A157-4685-B737-75E79EE507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393802906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976121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5"/>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5852557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217530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889011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3" y="2092912"/>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3" y="5939219"/>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729285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43" indent="-457143">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78" indent="-380953">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43" indent="-457143">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78" indent="-380953">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6"/>
            <a:ext cx="12192000" cy="230399"/>
          </a:xfrm>
          <a:prstGeom prst="rect">
            <a:avLst/>
          </a:prstGeom>
        </p:spPr>
      </p:pic>
    </p:spTree>
    <p:extLst>
      <p:ext uri="{BB962C8B-B14F-4D97-AF65-F5344CB8AC3E}">
        <p14:creationId xmlns:p14="http://schemas.microsoft.com/office/powerpoint/2010/main" val="336715062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19911382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33653452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8982285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30161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6DAC-D130-425F-99A0-AAA08BC94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7AFF2E-38CF-4091-90B4-9E88A4412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14BE1C-CD36-4708-B77A-CA1EB2DD96A5}"/>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5" name="Footer Placeholder 4">
            <a:extLst>
              <a:ext uri="{FF2B5EF4-FFF2-40B4-BE49-F238E27FC236}">
                <a16:creationId xmlns:a16="http://schemas.microsoft.com/office/drawing/2014/main" id="{4CCE6175-D028-4853-95B5-C845292EB7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3A73EB-D8C0-4C61-B4C7-FFBB5B33F47A}"/>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20822771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203790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484075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6101597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96398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235551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556643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8735074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1110726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2" y="5939218"/>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773303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2"/>
            <a:ext cx="12192000" cy="230399"/>
          </a:xfrm>
          <a:prstGeom prst="rect">
            <a:avLst/>
          </a:prstGeom>
        </p:spPr>
      </p:pic>
    </p:spTree>
    <p:extLst>
      <p:ext uri="{BB962C8B-B14F-4D97-AF65-F5344CB8AC3E}">
        <p14:creationId xmlns:p14="http://schemas.microsoft.com/office/powerpoint/2010/main" val="32967708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9E0A-043E-40E5-832A-26FF1BFC3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C5CC2-400F-4282-9018-36B3C0F74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D4E80-6E87-402D-907A-F7148C69CAC1}"/>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5" name="Footer Placeholder 4">
            <a:extLst>
              <a:ext uri="{FF2B5EF4-FFF2-40B4-BE49-F238E27FC236}">
                <a16:creationId xmlns:a16="http://schemas.microsoft.com/office/drawing/2014/main" id="{582244E5-CC55-4E2F-A805-BB6C6DAD9C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82A7B-789C-47D7-AFA8-08C0CC0C4ADC}"/>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37979864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34775240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778168033"/>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15684860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78175519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93874329"/>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3499430064"/>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97828190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372866566"/>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209957374"/>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2"/>
            <a:ext cx="5303520" cy="65665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2"/>
            <a:ext cx="5303520" cy="65665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51" b="0" i="0">
                <a:solidFill>
                  <a:schemeClr val="bg1"/>
                </a:solidFill>
                <a:latin typeface="Arial"/>
                <a:cs typeface="Arial"/>
              </a:defRPr>
            </a:lvl1pPr>
          </a:lstStyle>
          <a:p>
            <a:pPr marL="190490">
              <a:spcBef>
                <a:spcPts val="225"/>
              </a:spcBef>
            </a:pPr>
            <a:r>
              <a:rPr lang="en-US" spc="-5" dirty="0"/>
              <a:t>CARES </a:t>
            </a:r>
            <a:r>
              <a:rPr lang="en-US" spc="-35" dirty="0"/>
              <a:t>ACT:</a:t>
            </a:r>
            <a:r>
              <a:rPr lang="en-US" spc="-105" dirty="0"/>
              <a:t> </a:t>
            </a:r>
            <a:r>
              <a:rPr lang="en-US" b="1" dirty="0">
                <a:latin typeface="Arial Black"/>
                <a:cs typeface="Arial Black"/>
              </a:rPr>
              <a:t>$500M</a:t>
            </a:r>
          </a:p>
          <a:p>
            <a:pPr marL="12065" marR="5080">
              <a:spcBef>
                <a:spcPts val="1055"/>
              </a:spcBef>
            </a:pPr>
            <a:r>
              <a:rPr lang="en-US" sz="1000" dirty="0">
                <a:latin typeface="Arial Narrow"/>
                <a:cs typeface="Arial Narrow"/>
              </a:rPr>
              <a:t>Emergency </a:t>
            </a:r>
            <a:r>
              <a:rPr lang="en-US" sz="1000" spc="-5" dirty="0">
                <a:latin typeface="Arial Narrow"/>
                <a:cs typeface="Arial Narrow"/>
              </a:rPr>
              <a:t>funding supports</a:t>
            </a:r>
            <a:r>
              <a:rPr lang="en-US" sz="1000" spc="-91" dirty="0">
                <a:latin typeface="Arial Narrow"/>
                <a:cs typeface="Arial Narrow"/>
              </a:rPr>
              <a:t> </a:t>
            </a:r>
            <a:r>
              <a:rPr lang="en-US" sz="1000" spc="-5" dirty="0">
                <a:latin typeface="Arial Narrow"/>
                <a:cs typeface="Arial Narrow"/>
              </a:rPr>
              <a:t>innovating  and connecting systems and data  sources that are coming in new </a:t>
            </a:r>
            <a:r>
              <a:rPr lang="en-US" sz="1000" dirty="0">
                <a:latin typeface="Arial Narrow"/>
                <a:cs typeface="Arial Narrow"/>
              </a:rPr>
              <a:t>ways,  </a:t>
            </a:r>
            <a:r>
              <a:rPr lang="en-US" sz="1000" spc="-5" dirty="0">
                <a:latin typeface="Arial Narrow"/>
                <a:cs typeface="Arial Narrow"/>
              </a:rPr>
              <a:t>including improving infrastructure to  enable data linking, sharing, analysis,  and visualization across</a:t>
            </a:r>
            <a:r>
              <a:rPr lang="en-US" sz="1000" spc="-31" dirty="0">
                <a:latin typeface="Arial Narrow"/>
                <a:cs typeface="Arial Narrow"/>
              </a:rPr>
              <a:t> </a:t>
            </a:r>
            <a:r>
              <a:rPr lang="en-US" sz="1000" dirty="0">
                <a:latin typeface="Arial Narrow"/>
                <a:cs typeface="Arial Narrow"/>
              </a:rPr>
              <a:t>CDC.</a:t>
            </a:r>
          </a:p>
        </p:txBody>
      </p:sp>
      <p:sp>
        <p:nvSpPr>
          <p:cNvPr id="6" name="Holder 6"/>
          <p:cNvSpPr>
            <a:spLocks noGrp="1"/>
          </p:cNvSpPr>
          <p:nvPr>
            <p:ph type="dt" sz="half" idx="6"/>
          </p:nvPr>
        </p:nvSpPr>
        <p:spPr/>
        <p:txBody>
          <a:bodyPr lIns="0" tIns="0" rIns="0" bIns="0"/>
          <a:lstStyle>
            <a:lvl1pPr>
              <a:defRPr sz="1251" b="0" i="0">
                <a:solidFill>
                  <a:schemeClr val="bg1"/>
                </a:solidFill>
                <a:latin typeface="Arial"/>
                <a:cs typeface="Arial"/>
              </a:defRPr>
            </a:lvl1pPr>
          </a:lstStyle>
          <a:p>
            <a:pPr marL="215255">
              <a:spcBef>
                <a:spcPts val="225"/>
              </a:spcBef>
            </a:pPr>
            <a:r>
              <a:rPr lang="en-US" spc="25" dirty="0"/>
              <a:t>CARES: </a:t>
            </a:r>
            <a:r>
              <a:rPr lang="en-US" dirty="0"/>
              <a:t>STLT</a:t>
            </a:r>
            <a:r>
              <a:rPr lang="en-US" spc="-31" dirty="0"/>
              <a:t> </a:t>
            </a:r>
            <a:r>
              <a:rPr lang="en-US" b="1" dirty="0">
                <a:latin typeface="Arial Black"/>
                <a:cs typeface="Arial Black"/>
              </a:rPr>
              <a:t>$200M*</a:t>
            </a:r>
          </a:p>
          <a:p>
            <a:pPr marL="12700" marR="5080" indent="-635" algn="ctr">
              <a:spcBef>
                <a:spcPts val="1115"/>
              </a:spcBef>
            </a:pPr>
            <a:r>
              <a:rPr lang="en-US" sz="1000" dirty="0">
                <a:latin typeface="Arial Narrow"/>
                <a:cs typeface="Arial Narrow"/>
              </a:rPr>
              <a:t>Support </a:t>
            </a:r>
            <a:r>
              <a:rPr lang="en-US" sz="1000" spc="-5" dirty="0">
                <a:latin typeface="Arial Narrow"/>
                <a:cs typeface="Arial Narrow"/>
              </a:rPr>
              <a:t>to state and local public health  jurisdictions to advance foundational data  modernization activities and accelerate  improvements to the </a:t>
            </a:r>
            <a:r>
              <a:rPr lang="en-US" sz="1000" dirty="0">
                <a:latin typeface="Arial Narrow"/>
                <a:cs typeface="Arial Narrow"/>
              </a:rPr>
              <a:t>National </a:t>
            </a:r>
            <a:r>
              <a:rPr lang="en-US" sz="1000" spc="-11" dirty="0">
                <a:latin typeface="Arial Narrow"/>
                <a:cs typeface="Arial Narrow"/>
              </a:rPr>
              <a:t>Vital </a:t>
            </a:r>
            <a:r>
              <a:rPr lang="en-US" sz="1000" dirty="0">
                <a:latin typeface="Arial Narrow"/>
                <a:cs typeface="Arial Narrow"/>
              </a:rPr>
              <a:t>Statistics  System </a:t>
            </a:r>
            <a:r>
              <a:rPr lang="en-US" sz="1000" spc="-5" dirty="0">
                <a:latin typeface="Arial Narrow"/>
                <a:cs typeface="Arial Narrow"/>
              </a:rPr>
              <a:t>and electronic case </a:t>
            </a:r>
            <a:r>
              <a:rPr lang="en-US" sz="1000" dirty="0">
                <a:latin typeface="Arial Narrow"/>
                <a:cs typeface="Arial Narrow"/>
              </a:rPr>
              <a:t>reporting</a:t>
            </a:r>
            <a:r>
              <a:rPr lang="en-US" sz="1000" spc="-85" dirty="0">
                <a:latin typeface="Arial Narrow"/>
                <a:cs typeface="Arial Narrow"/>
              </a:rPr>
              <a:t> </a:t>
            </a:r>
            <a:r>
              <a:rPr lang="en-US" sz="1000" dirty="0">
                <a:latin typeface="Arial Narrow"/>
                <a:cs typeface="Arial Narrow"/>
              </a:rPr>
              <a:t>(eCR).</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02572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C78-7518-4006-9B97-04E7EFA986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C315EA-4711-4680-A009-D696C4E41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DBF6C-860A-41F4-9476-EB3993EF6EAE}"/>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5" name="Footer Placeholder 4">
            <a:extLst>
              <a:ext uri="{FF2B5EF4-FFF2-40B4-BE49-F238E27FC236}">
                <a16:creationId xmlns:a16="http://schemas.microsoft.com/office/drawing/2014/main" id="{E69510A5-3285-480A-8A42-EA1884DECD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04BAF8-713F-4BC7-B4E4-9DDEAE522297}"/>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292377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10924"/>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p:nvSpPr>
        <p:spPr>
          <a:xfrm>
            <a:off x="3"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p:nvSpPr>
        <p:spPr>
          <a:xfrm>
            <a:off x="2206133"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p:nvSpPr>
        <p:spPr>
          <a:xfrm>
            <a:off x="3406415"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275657"/>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216726"/>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
        <p:nvSpPr>
          <p:cNvPr id="17" name="Rectangle 16">
            <a:extLst>
              <a:ext uri="{FF2B5EF4-FFF2-40B4-BE49-F238E27FC236}">
                <a16:creationId xmlns:a16="http://schemas.microsoft.com/office/drawing/2014/main" id="{647F5D71-7CB6-49FD-A082-61C7D156B758}"/>
              </a:ext>
            </a:extLst>
          </p:cNvPr>
          <p:cNvSpPr>
            <a:spLocks noChangeArrowheads="1"/>
          </p:cNvSpPr>
          <p:nvPr userDrawn="1"/>
        </p:nvSpPr>
        <p:spPr bwMode="auto">
          <a:xfrm>
            <a:off x="0" y="210924"/>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19" name="bk object 25">
            <a:extLst>
              <a:ext uri="{FF2B5EF4-FFF2-40B4-BE49-F238E27FC236}">
                <a16:creationId xmlns:a16="http://schemas.microsoft.com/office/drawing/2014/main" id="{DC5C5F58-ACEE-40CF-8FAA-909CFD1D88A0}"/>
              </a:ext>
            </a:extLst>
          </p:cNvPr>
          <p:cNvSpPr/>
          <p:nvPr userDrawn="1"/>
        </p:nvSpPr>
        <p:spPr>
          <a:xfrm>
            <a:off x="3"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9" name="bk object 26">
            <a:extLst>
              <a:ext uri="{FF2B5EF4-FFF2-40B4-BE49-F238E27FC236}">
                <a16:creationId xmlns:a16="http://schemas.microsoft.com/office/drawing/2014/main" id="{F11CAB75-8C96-4403-8CD9-A4132C89BCD4}"/>
              </a:ext>
            </a:extLst>
          </p:cNvPr>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30" name="bk object 27">
            <a:extLst>
              <a:ext uri="{FF2B5EF4-FFF2-40B4-BE49-F238E27FC236}">
                <a16:creationId xmlns:a16="http://schemas.microsoft.com/office/drawing/2014/main" id="{E92EA598-E608-4866-90C3-F306F7E33616}"/>
              </a:ext>
            </a:extLst>
          </p:cNvPr>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31" name="bk object 28">
            <a:extLst>
              <a:ext uri="{FF2B5EF4-FFF2-40B4-BE49-F238E27FC236}">
                <a16:creationId xmlns:a16="http://schemas.microsoft.com/office/drawing/2014/main" id="{E563220C-EC6C-4687-806F-A21BDC853406}"/>
              </a:ext>
            </a:extLst>
          </p:cNvPr>
          <p:cNvSpPr/>
          <p:nvPr userDrawn="1"/>
        </p:nvSpPr>
        <p:spPr>
          <a:xfrm>
            <a:off x="2206133"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32" name="bk object 29">
            <a:extLst>
              <a:ext uri="{FF2B5EF4-FFF2-40B4-BE49-F238E27FC236}">
                <a16:creationId xmlns:a16="http://schemas.microsoft.com/office/drawing/2014/main" id="{34F54C65-A247-4CDA-AACE-CEBBD35455CC}"/>
              </a:ext>
            </a:extLst>
          </p:cNvPr>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33" name="bk object 30">
            <a:extLst>
              <a:ext uri="{FF2B5EF4-FFF2-40B4-BE49-F238E27FC236}">
                <a16:creationId xmlns:a16="http://schemas.microsoft.com/office/drawing/2014/main" id="{B0550A4D-7C94-4B51-A9DD-4E18BE84FFE8}"/>
              </a:ext>
            </a:extLst>
          </p:cNvPr>
          <p:cNvSpPr/>
          <p:nvPr userDrawn="1"/>
        </p:nvSpPr>
        <p:spPr>
          <a:xfrm>
            <a:off x="3406415"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34" name="bk object 31">
            <a:extLst>
              <a:ext uri="{FF2B5EF4-FFF2-40B4-BE49-F238E27FC236}">
                <a16:creationId xmlns:a16="http://schemas.microsoft.com/office/drawing/2014/main" id="{BF79D89B-6190-4755-A8D8-10BD34D6C5EA}"/>
              </a:ext>
            </a:extLst>
          </p:cNvPr>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35" name="bk object 32">
            <a:extLst>
              <a:ext uri="{FF2B5EF4-FFF2-40B4-BE49-F238E27FC236}">
                <a16:creationId xmlns:a16="http://schemas.microsoft.com/office/drawing/2014/main" id="{A992A6D2-117C-4777-9511-6EA67A8B703C}"/>
              </a:ext>
            </a:extLst>
          </p:cNvPr>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36" name="Straight Connector 35">
            <a:extLst>
              <a:ext uri="{FF2B5EF4-FFF2-40B4-BE49-F238E27FC236}">
                <a16:creationId xmlns:a16="http://schemas.microsoft.com/office/drawing/2014/main" id="{AC763EFA-E7A4-4ACF-B32B-B8DDD5D059F2}"/>
              </a:ext>
            </a:extLst>
          </p:cNvPr>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71D397C1-E453-4363-AA9B-2AEF67ECC2E0}"/>
              </a:ext>
            </a:extLst>
          </p:cNvPr>
          <p:cNvSpPr>
            <a:spLocks noGrp="1"/>
          </p:cNvSpPr>
          <p:nvPr>
            <p:ph type="title"/>
          </p:nvPr>
        </p:nvSpPr>
        <p:spPr>
          <a:xfrm>
            <a:off x="609600" y="1275657"/>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38" name="Subtitle 2">
            <a:extLst>
              <a:ext uri="{FF2B5EF4-FFF2-40B4-BE49-F238E27FC236}">
                <a16:creationId xmlns:a16="http://schemas.microsoft.com/office/drawing/2014/main" id="{57FE5A06-4203-4F74-9855-ABF9A6125A56}"/>
              </a:ext>
            </a:extLst>
          </p:cNvPr>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39" name="Text Placeholder 8">
            <a:extLst>
              <a:ext uri="{FF2B5EF4-FFF2-40B4-BE49-F238E27FC236}">
                <a16:creationId xmlns:a16="http://schemas.microsoft.com/office/drawing/2014/main" id="{6F460E47-2CDC-4DD2-BA2A-F2B39FFF45A9}"/>
              </a:ext>
            </a:extLst>
          </p:cNvPr>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40" name="TextBox 39">
            <a:extLst>
              <a:ext uri="{FF2B5EF4-FFF2-40B4-BE49-F238E27FC236}">
                <a16:creationId xmlns:a16="http://schemas.microsoft.com/office/drawing/2014/main" id="{BE5A946C-0D65-42EC-87A3-1358433E1D61}"/>
              </a:ext>
            </a:extLst>
          </p:cNvPr>
          <p:cNvSpPr txBox="1"/>
          <p:nvPr userDrawn="1"/>
        </p:nvSpPr>
        <p:spPr>
          <a:xfrm>
            <a:off x="609600" y="216726"/>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41" name="Picture 40">
            <a:extLst>
              <a:ext uri="{FF2B5EF4-FFF2-40B4-BE49-F238E27FC236}">
                <a16:creationId xmlns:a16="http://schemas.microsoft.com/office/drawing/2014/main" id="{B8F9F3A5-A157-4685-B737-75E79EE507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34717346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02EF-1A55-4EC0-81AB-7588C0C25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C5E126-1333-4B33-9595-0980E6F140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8910F-E525-4195-921E-FB3726AD78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C91773-7B20-4BE5-8A3F-D6211D07760B}"/>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6" name="Footer Placeholder 5">
            <a:extLst>
              <a:ext uri="{FF2B5EF4-FFF2-40B4-BE49-F238E27FC236}">
                <a16:creationId xmlns:a16="http://schemas.microsoft.com/office/drawing/2014/main" id="{5B4F831B-2921-4860-A0A9-660388D480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DD7B23-5068-48A9-ACBE-90C99DA174BA}"/>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2478492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26F8-C34F-4306-9B80-E52B2F7ED1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D8BA9-5769-400D-9289-4E0D9AD2F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FDF340-7BA4-4362-AA98-5C57C034C8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549A57-52DC-42F1-B893-E7114CD09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F9A4E9-B678-46F5-AD7B-9C491A9D52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EEF36A-CD0A-4556-B71D-464DB3B41510}"/>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8" name="Footer Placeholder 7">
            <a:extLst>
              <a:ext uri="{FF2B5EF4-FFF2-40B4-BE49-F238E27FC236}">
                <a16:creationId xmlns:a16="http://schemas.microsoft.com/office/drawing/2014/main" id="{4F063FA1-6916-4313-B4DA-2F6F1D7702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4897CCE-EB70-49B9-82A4-6CE6A2322D66}"/>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2287537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9ABD-3094-4391-AC74-BFAAA2CD8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00436A-EE12-47E6-8DA3-92318201BDB6}"/>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4" name="Footer Placeholder 3">
            <a:extLst>
              <a:ext uri="{FF2B5EF4-FFF2-40B4-BE49-F238E27FC236}">
                <a16:creationId xmlns:a16="http://schemas.microsoft.com/office/drawing/2014/main" id="{44C08346-C450-4ADE-9C08-66B8B25B21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A85BF9-63B6-4B1D-AE74-ECDD6CD9AB26}"/>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753416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343DC-8925-4E6B-998B-7C12B795BE1A}"/>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3" name="Footer Placeholder 2">
            <a:extLst>
              <a:ext uri="{FF2B5EF4-FFF2-40B4-BE49-F238E27FC236}">
                <a16:creationId xmlns:a16="http://schemas.microsoft.com/office/drawing/2014/main" id="{EB2C3970-C509-48EC-B161-C8BB403054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1FA9F9-A1E9-4D65-8F67-FD113FCB0C2D}"/>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1903928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C5F5-0707-469F-AB55-857D39A34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152170-55C9-4DFC-8484-92F4F98B1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FA4BE-0EF8-4E71-A837-398809319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31915-FED3-4DA6-BCAD-B287D18A764B}"/>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6" name="Footer Placeholder 5">
            <a:extLst>
              <a:ext uri="{FF2B5EF4-FFF2-40B4-BE49-F238E27FC236}">
                <a16:creationId xmlns:a16="http://schemas.microsoft.com/office/drawing/2014/main" id="{E5FF2823-6C54-4FBC-8821-D6F00B0E8A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0E95FD-5C9C-4B7D-9346-993AF336113E}"/>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338425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33010241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CFAE-4BAC-4CF0-B9F4-5C3AD3886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CE7C8B-65A5-4762-A9E5-2A0200FA6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6B021A-F5F5-4043-87DA-F92621054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C9BD1-A40B-4559-8119-6225B3550922}"/>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6" name="Footer Placeholder 5">
            <a:extLst>
              <a:ext uri="{FF2B5EF4-FFF2-40B4-BE49-F238E27FC236}">
                <a16:creationId xmlns:a16="http://schemas.microsoft.com/office/drawing/2014/main" id="{6DC53A44-B360-49ED-8225-2269FA803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2F55EE-369E-437E-9E74-AFE38CA3BAA0}"/>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219629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DFA6-F298-441C-A01B-6462AFB68E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A7784-B2A5-4D3C-A119-3AC3B7372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30F20-AC49-48BC-98C5-650E12DDD611}"/>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5" name="Footer Placeholder 4">
            <a:extLst>
              <a:ext uri="{FF2B5EF4-FFF2-40B4-BE49-F238E27FC236}">
                <a16:creationId xmlns:a16="http://schemas.microsoft.com/office/drawing/2014/main" id="{176ADCF2-680A-4719-97BB-6CC6775552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54BEF-8865-49FF-9454-9625DB7987F2}"/>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68562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DD7A-5AC4-4BD2-BD7D-D9DB44C53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39BB9C-FD71-4042-8B33-41B145DB8F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64218-398D-485F-8DB2-059BD2254C62}"/>
              </a:ext>
            </a:extLst>
          </p:cNvPr>
          <p:cNvSpPr>
            <a:spLocks noGrp="1"/>
          </p:cNvSpPr>
          <p:nvPr>
            <p:ph type="dt" sz="half" idx="10"/>
          </p:nvPr>
        </p:nvSpPr>
        <p:spPr/>
        <p:txBody>
          <a:bodyPr/>
          <a:lstStyle/>
          <a:p>
            <a:fld id="{FFF12189-280F-4375-862A-2ED79113C85F}" type="datetimeFigureOut">
              <a:rPr lang="en-US" smtClean="0"/>
              <a:t>11/17/2022</a:t>
            </a:fld>
            <a:endParaRPr lang="en-US" dirty="0"/>
          </a:p>
        </p:txBody>
      </p:sp>
      <p:sp>
        <p:nvSpPr>
          <p:cNvPr id="5" name="Footer Placeholder 4">
            <a:extLst>
              <a:ext uri="{FF2B5EF4-FFF2-40B4-BE49-F238E27FC236}">
                <a16:creationId xmlns:a16="http://schemas.microsoft.com/office/drawing/2014/main" id="{2D62976A-3DCF-4D3F-A3E6-ED4E8DA31A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753279-3BFD-40EC-89AB-27ED2403528D}"/>
              </a:ext>
            </a:extLst>
          </p:cNvPr>
          <p:cNvSpPr>
            <a:spLocks noGrp="1"/>
          </p:cNvSpPr>
          <p:nvPr>
            <p:ph type="sldNum" sz="quarter" idx="12"/>
          </p:nvPr>
        </p:nvSpPr>
        <p:spPr/>
        <p:txBody>
          <a:bodyPr/>
          <a:lstStyle/>
          <a:p>
            <a:fld id="{840D8193-6A32-4A50-9E0C-CA241BE513D2}" type="slidenum">
              <a:rPr lang="en-US" smtClean="0"/>
              <a:t>‹#›</a:t>
            </a:fld>
            <a:endParaRPr lang="en-US" dirty="0"/>
          </a:p>
        </p:txBody>
      </p:sp>
    </p:spTree>
    <p:extLst>
      <p:ext uri="{BB962C8B-B14F-4D97-AF65-F5344CB8AC3E}">
        <p14:creationId xmlns:p14="http://schemas.microsoft.com/office/powerpoint/2010/main" val="1844054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F3701B47-8E2F-4168-AEC2-FBEFA6010B20}"/>
              </a:ext>
            </a:extLst>
          </p:cNvPr>
          <p:cNvSpPr/>
          <p:nvPr userDrawn="1"/>
        </p:nvSpPr>
        <p:spPr>
          <a:xfrm>
            <a:off x="0" y="1"/>
            <a:ext cx="12192000" cy="68759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8AD9BDC0-E0AB-4E30-9DCD-64F66A90E83D}"/>
              </a:ext>
            </a:extLst>
          </p:cNvPr>
          <p:cNvSpPr>
            <a:spLocks noGrp="1"/>
          </p:cNvSpPr>
          <p:nvPr>
            <p:ph type="ctrTitle"/>
          </p:nvPr>
        </p:nvSpPr>
        <p:spPr>
          <a:xfrm>
            <a:off x="565849" y="483596"/>
            <a:ext cx="3953650" cy="2387600"/>
          </a:xfrm>
          <a:solidFill>
            <a:srgbClr val="E6172B"/>
          </a:solidFill>
        </p:spPr>
        <p:txBody>
          <a:bodyPr anchor="t">
            <a:normAutofit/>
          </a:bodyPr>
          <a:lstStyle>
            <a:lvl1pPr algn="l">
              <a:defRPr sz="3600">
                <a:solidFill>
                  <a:schemeClr val="bg1"/>
                </a:solidFill>
                <a:latin typeface="Bahnschrift Light"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021819-8242-4D78-A0C0-B90876358293}"/>
              </a:ext>
            </a:extLst>
          </p:cNvPr>
          <p:cNvSpPr>
            <a:spLocks noGrp="1"/>
          </p:cNvSpPr>
          <p:nvPr>
            <p:ph type="subTitle" idx="1"/>
          </p:nvPr>
        </p:nvSpPr>
        <p:spPr>
          <a:xfrm>
            <a:off x="565849" y="2865953"/>
            <a:ext cx="3953650" cy="1070587"/>
          </a:xfrm>
          <a:solidFill>
            <a:srgbClr val="E6172B"/>
          </a:solidFill>
        </p:spPr>
        <p:txBody>
          <a:bodyPr/>
          <a:lstStyle>
            <a:lvl1pPr marL="0" indent="0" algn="l">
              <a:buNone/>
              <a:defRPr sz="2400">
                <a:solidFill>
                  <a:schemeClr val="bg1"/>
                </a:solidFill>
                <a:latin typeface="Bahnschrift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B6769DB-55BE-456F-A9E3-E056D3E8BDB9}"/>
              </a:ext>
            </a:extLst>
          </p:cNvPr>
          <p:cNvSpPr>
            <a:spLocks noGrp="1"/>
          </p:cNvSpPr>
          <p:nvPr>
            <p:ph type="sldNum" sz="quarter" idx="12"/>
          </p:nvPr>
        </p:nvSpPr>
        <p:spPr>
          <a:xfrm>
            <a:off x="11678325" y="6356350"/>
            <a:ext cx="445983" cy="365125"/>
          </a:xfrm>
        </p:spPr>
        <p:txBody>
          <a:bodyPr/>
          <a:lstStyle/>
          <a:p>
            <a:fld id="{11B27AC3-7E3C-4D52-B961-66C69992049A}" type="slidenum">
              <a:rPr lang="en-US" smtClean="0"/>
              <a:t>‹#›</a:t>
            </a:fld>
            <a:endParaRPr lang="en-US" dirty="0"/>
          </a:p>
        </p:txBody>
      </p:sp>
      <p:sp>
        <p:nvSpPr>
          <p:cNvPr id="8" name="object 6">
            <a:extLst>
              <a:ext uri="{FF2B5EF4-FFF2-40B4-BE49-F238E27FC236}">
                <a16:creationId xmlns:a16="http://schemas.microsoft.com/office/drawing/2014/main" id="{C244B221-5D10-4B7A-98E8-D4823226A103}"/>
              </a:ext>
            </a:extLst>
          </p:cNvPr>
          <p:cNvSpPr/>
          <p:nvPr userDrawn="1"/>
        </p:nvSpPr>
        <p:spPr>
          <a:xfrm>
            <a:off x="10264140" y="5826252"/>
            <a:ext cx="1423186" cy="7848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99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BDC0-E0AB-4E30-9DCD-64F66A90E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21819-8242-4D78-A0C0-B90876358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FAA24-F6D4-4195-BFD3-77C89FEC1A97}"/>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5" name="Footer Placeholder 4">
            <a:extLst>
              <a:ext uri="{FF2B5EF4-FFF2-40B4-BE49-F238E27FC236}">
                <a16:creationId xmlns:a16="http://schemas.microsoft.com/office/drawing/2014/main" id="{2D85890B-E656-48B2-A9FF-A82B47FBD2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6769DB-55BE-456F-A9E3-E056D3E8BDB9}"/>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561599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344B6804-EBC8-47C0-BF12-2116B6D0D109}"/>
              </a:ext>
            </a:extLst>
          </p:cNvPr>
          <p:cNvSpPr/>
          <p:nvPr userDrawn="1"/>
        </p:nvSpPr>
        <p:spPr>
          <a:xfrm>
            <a:off x="0" y="0"/>
            <a:ext cx="12191998" cy="68579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0ECCEC9A-4343-4101-8505-16C2609B7515}"/>
              </a:ext>
            </a:extLst>
          </p:cNvPr>
          <p:cNvSpPr>
            <a:spLocks noGrp="1"/>
          </p:cNvSpPr>
          <p:nvPr>
            <p:ph idx="1"/>
          </p:nvPr>
        </p:nvSpPr>
        <p:spPr/>
        <p:txBody>
          <a:bodyPr/>
          <a:lstStyle>
            <a:lvl1pPr marL="2286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6858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1CD52-C1B4-48B9-91AA-DD5D5F2BDE8C}"/>
              </a:ext>
            </a:extLst>
          </p:cNvPr>
          <p:cNvSpPr>
            <a:spLocks noGrp="1"/>
          </p:cNvSpPr>
          <p:nvPr>
            <p:ph type="sldNum" sz="quarter" idx="12"/>
          </p:nvPr>
        </p:nvSpPr>
        <p:spPr>
          <a:xfrm>
            <a:off x="11673685" y="6356350"/>
            <a:ext cx="404208" cy="365125"/>
          </a:xfrm>
        </p:spPr>
        <p:txBody>
          <a:bodyPr/>
          <a:lstStyle/>
          <a:p>
            <a:fld id="{11B27AC3-7E3C-4D52-B961-66C69992049A}" type="slidenum">
              <a:rPr lang="en-US" smtClean="0"/>
              <a:t>‹#›</a:t>
            </a:fld>
            <a:endParaRPr lang="en-US" dirty="0"/>
          </a:p>
        </p:txBody>
      </p:sp>
      <p:sp>
        <p:nvSpPr>
          <p:cNvPr id="8" name="Rectangle 7">
            <a:extLst>
              <a:ext uri="{FF2B5EF4-FFF2-40B4-BE49-F238E27FC236}">
                <a16:creationId xmlns:a16="http://schemas.microsoft.com/office/drawing/2014/main" id="{AC462943-315D-462D-8C35-42346233C626}"/>
              </a:ext>
            </a:extLst>
          </p:cNvPr>
          <p:cNvSpPr/>
          <p:nvPr userDrawn="1"/>
        </p:nvSpPr>
        <p:spPr>
          <a:xfrm>
            <a:off x="0" y="1"/>
            <a:ext cx="9501405" cy="1007232"/>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D22B00-594A-40CC-A3C2-3BB5295514D0}"/>
              </a:ext>
            </a:extLst>
          </p:cNvPr>
          <p:cNvSpPr>
            <a:spLocks noGrp="1"/>
          </p:cNvSpPr>
          <p:nvPr>
            <p:ph type="title"/>
          </p:nvPr>
        </p:nvSpPr>
        <p:spPr>
          <a:xfrm>
            <a:off x="216222" y="18255"/>
            <a:ext cx="10515600" cy="1007233"/>
          </a:xfrm>
        </p:spPr>
        <p:txBody>
          <a:bodyPr>
            <a:normAutofit/>
          </a:bodyPr>
          <a:lstStyle>
            <a:lvl1pPr>
              <a:defRPr sz="4000">
                <a:solidFill>
                  <a:schemeClr val="bg1"/>
                </a:solidFill>
                <a:latin typeface="Bahnschrift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26387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CEC9A-4343-4101-8505-16C2609B7515}"/>
              </a:ext>
            </a:extLst>
          </p:cNvPr>
          <p:cNvSpPr>
            <a:spLocks noGrp="1"/>
          </p:cNvSpPr>
          <p:nvPr>
            <p:ph idx="1"/>
          </p:nvPr>
        </p:nvSpPr>
        <p:spPr/>
        <p:txBody>
          <a:bodyPr/>
          <a:lstStyle>
            <a:lvl1pPr marL="2286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6858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buClr>
                <a:srgbClr val="0070C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1CD52-C1B4-48B9-91AA-DD5D5F2BDE8C}"/>
              </a:ext>
            </a:extLst>
          </p:cNvPr>
          <p:cNvSpPr>
            <a:spLocks noGrp="1"/>
          </p:cNvSpPr>
          <p:nvPr>
            <p:ph type="sldNum" sz="quarter" idx="12"/>
          </p:nvPr>
        </p:nvSpPr>
        <p:spPr>
          <a:xfrm>
            <a:off x="11673685" y="6356350"/>
            <a:ext cx="404208" cy="365125"/>
          </a:xfrm>
        </p:spPr>
        <p:txBody>
          <a:bodyPr/>
          <a:lstStyle/>
          <a:p>
            <a:fld id="{11B27AC3-7E3C-4D52-B961-66C69992049A}" type="slidenum">
              <a:rPr lang="en-US" smtClean="0"/>
              <a:t>‹#›</a:t>
            </a:fld>
            <a:endParaRPr lang="en-US" dirty="0"/>
          </a:p>
        </p:txBody>
      </p:sp>
      <p:sp>
        <p:nvSpPr>
          <p:cNvPr id="8" name="Rectangle 7">
            <a:extLst>
              <a:ext uri="{FF2B5EF4-FFF2-40B4-BE49-F238E27FC236}">
                <a16:creationId xmlns:a16="http://schemas.microsoft.com/office/drawing/2014/main" id="{AC462943-315D-462D-8C35-42346233C626}"/>
              </a:ext>
            </a:extLst>
          </p:cNvPr>
          <p:cNvSpPr/>
          <p:nvPr userDrawn="1"/>
        </p:nvSpPr>
        <p:spPr>
          <a:xfrm>
            <a:off x="0" y="1"/>
            <a:ext cx="9501405" cy="1007232"/>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D22B00-594A-40CC-A3C2-3BB5295514D0}"/>
              </a:ext>
            </a:extLst>
          </p:cNvPr>
          <p:cNvSpPr>
            <a:spLocks noGrp="1"/>
          </p:cNvSpPr>
          <p:nvPr>
            <p:ph type="title"/>
          </p:nvPr>
        </p:nvSpPr>
        <p:spPr>
          <a:xfrm>
            <a:off x="216222" y="18255"/>
            <a:ext cx="10515600" cy="1007233"/>
          </a:xfrm>
        </p:spPr>
        <p:txBody>
          <a:bodyPr>
            <a:normAutofit/>
          </a:bodyPr>
          <a:lstStyle>
            <a:lvl1pPr>
              <a:defRPr sz="4000">
                <a:solidFill>
                  <a:schemeClr val="bg1"/>
                </a:solidFill>
                <a:latin typeface="Bahnschrift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07416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042ABB-39B1-4BBA-A623-2E88E7C141BC}"/>
              </a:ext>
            </a:extLst>
          </p:cNvPr>
          <p:cNvPicPr>
            <a:picLocks noChangeAspect="1"/>
          </p:cNvPicPr>
          <p:nvPr userDrawn="1"/>
        </p:nvPicPr>
        <p:blipFill rotWithShape="1">
          <a:blip r:embed="rId2" cstate="email">
            <a:alphaModFix amt="45000"/>
            <a:extLst>
              <a:ext uri="{28A0092B-C50C-407E-A947-70E740481C1C}">
                <a14:useLocalDpi xmlns:a14="http://schemas.microsoft.com/office/drawing/2010/main"/>
              </a:ext>
            </a:extLst>
          </a:blip>
          <a:srcRect r="15933" b="15939"/>
          <a:stretch/>
        </p:blipFill>
        <p:spPr>
          <a:xfrm rot="10800000">
            <a:off x="0" y="-1"/>
            <a:ext cx="12191998" cy="6857999"/>
          </a:xfrm>
          <a:prstGeom prst="rect">
            <a:avLst/>
          </a:prstGeom>
        </p:spPr>
      </p:pic>
      <p:sp>
        <p:nvSpPr>
          <p:cNvPr id="3" name="Content Placeholder 2">
            <a:extLst>
              <a:ext uri="{FF2B5EF4-FFF2-40B4-BE49-F238E27FC236}">
                <a16:creationId xmlns:a16="http://schemas.microsoft.com/office/drawing/2014/main" id="{0ECCEC9A-4343-4101-8505-16C2609B7515}"/>
              </a:ext>
            </a:extLst>
          </p:cNvPr>
          <p:cNvSpPr>
            <a:spLocks noGrp="1"/>
          </p:cNvSpPr>
          <p:nvPr>
            <p:ph idx="1"/>
          </p:nvPr>
        </p:nvSpPr>
        <p:spPr/>
        <p:txBody>
          <a:bodyPr/>
          <a:lstStyle>
            <a:lvl1pPr marL="228600" indent="-228600">
              <a:buClr>
                <a:srgbClr val="0070C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0070C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0070C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0070C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0070C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1CD52-C1B4-48B9-91AA-DD5D5F2BDE8C}"/>
              </a:ext>
            </a:extLst>
          </p:cNvPr>
          <p:cNvSpPr>
            <a:spLocks noGrp="1"/>
          </p:cNvSpPr>
          <p:nvPr>
            <p:ph type="sldNum" sz="quarter" idx="12"/>
          </p:nvPr>
        </p:nvSpPr>
        <p:spPr>
          <a:xfrm>
            <a:off x="11673685" y="6356350"/>
            <a:ext cx="404208" cy="365125"/>
          </a:xfrm>
        </p:spPr>
        <p:txBody>
          <a:bodyPr/>
          <a:lstStyle/>
          <a:p>
            <a:fld id="{11B27AC3-7E3C-4D52-B961-66C69992049A}" type="slidenum">
              <a:rPr lang="en-US" smtClean="0"/>
              <a:t>‹#›</a:t>
            </a:fld>
            <a:endParaRPr lang="en-US" dirty="0"/>
          </a:p>
        </p:txBody>
      </p:sp>
      <p:sp>
        <p:nvSpPr>
          <p:cNvPr id="5" name="Rectangle 4">
            <a:extLst>
              <a:ext uri="{FF2B5EF4-FFF2-40B4-BE49-F238E27FC236}">
                <a16:creationId xmlns:a16="http://schemas.microsoft.com/office/drawing/2014/main" id="{4E664E2C-1F97-4BDD-B5BF-18C247424E33}"/>
              </a:ext>
            </a:extLst>
          </p:cNvPr>
          <p:cNvSpPr/>
          <p:nvPr userDrawn="1"/>
        </p:nvSpPr>
        <p:spPr>
          <a:xfrm>
            <a:off x="0" y="1"/>
            <a:ext cx="9501405" cy="1007232"/>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D22B00-594A-40CC-A3C2-3BB5295514D0}"/>
              </a:ext>
            </a:extLst>
          </p:cNvPr>
          <p:cNvSpPr>
            <a:spLocks noGrp="1"/>
          </p:cNvSpPr>
          <p:nvPr>
            <p:ph type="title"/>
          </p:nvPr>
        </p:nvSpPr>
        <p:spPr>
          <a:xfrm>
            <a:off x="290489" y="148533"/>
            <a:ext cx="8431124" cy="686960"/>
          </a:xfrm>
        </p:spPr>
        <p:txBody>
          <a:bodyPr/>
          <a:lstStyle>
            <a:lvl1pPr>
              <a:defRPr>
                <a:solidFill>
                  <a:schemeClr val="bg1"/>
                </a:solidFill>
                <a:latin typeface="Bahnschrift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87490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731675D7-333C-40CC-903D-5E9A66470471}"/>
              </a:ext>
            </a:extLst>
          </p:cNvPr>
          <p:cNvSpPr/>
          <p:nvPr userDrawn="1"/>
        </p:nvSpPr>
        <p:spPr>
          <a:xfrm>
            <a:off x="0" y="0"/>
            <a:ext cx="12192000" cy="6855446"/>
          </a:xfrm>
          <a:prstGeom prst="rect">
            <a:avLst/>
          </a:prstGeom>
          <a:blipFill dpi="0" rotWithShape="1">
            <a:blip r:embed="rId2" cstate="email">
              <a:alphaModFix amt="44000"/>
              <a:extLst>
                <a:ext uri="{28A0092B-C50C-407E-A947-70E740481C1C}">
                  <a14:useLocalDpi xmlns:a14="http://schemas.microsoft.com/office/drawing/2010/main"/>
                </a:ext>
              </a:extLst>
            </a:blip>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0ECCEC9A-4343-4101-8505-16C2609B7515}"/>
              </a:ext>
            </a:extLst>
          </p:cNvPr>
          <p:cNvSpPr>
            <a:spLocks noGrp="1"/>
          </p:cNvSpPr>
          <p:nvPr>
            <p:ph idx="1"/>
          </p:nvPr>
        </p:nvSpPr>
        <p:spPr/>
        <p:txBody>
          <a:bodyPr/>
          <a:lstStyle>
            <a:lvl1pPr marL="228600" indent="-228600">
              <a:buClr>
                <a:srgbClr val="133855"/>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685800" indent="-228600">
              <a:buClr>
                <a:srgbClr val="133855"/>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buClr>
                <a:srgbClr val="133855"/>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buClr>
                <a:srgbClr val="133855"/>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buClr>
                <a:srgbClr val="133855"/>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1CD52-C1B4-48B9-91AA-DD5D5F2BDE8C}"/>
              </a:ext>
            </a:extLst>
          </p:cNvPr>
          <p:cNvSpPr>
            <a:spLocks noGrp="1"/>
          </p:cNvSpPr>
          <p:nvPr>
            <p:ph type="sldNum" sz="quarter" idx="12"/>
          </p:nvPr>
        </p:nvSpPr>
        <p:spPr>
          <a:xfrm>
            <a:off x="11673685" y="6356350"/>
            <a:ext cx="404208" cy="365125"/>
          </a:xfrm>
        </p:spPr>
        <p:txBody>
          <a:bodyPr/>
          <a:lstStyle/>
          <a:p>
            <a:fld id="{11B27AC3-7E3C-4D52-B961-66C69992049A}" type="slidenum">
              <a:rPr lang="en-US" smtClean="0"/>
              <a:t>‹#›</a:t>
            </a:fld>
            <a:endParaRPr lang="en-US" dirty="0"/>
          </a:p>
        </p:txBody>
      </p:sp>
      <p:sp>
        <p:nvSpPr>
          <p:cNvPr id="7" name="object 7">
            <a:extLst>
              <a:ext uri="{FF2B5EF4-FFF2-40B4-BE49-F238E27FC236}">
                <a16:creationId xmlns:a16="http://schemas.microsoft.com/office/drawing/2014/main" id="{81C6A920-E184-4216-A4BD-252A119A18DB}"/>
              </a:ext>
            </a:extLst>
          </p:cNvPr>
          <p:cNvSpPr/>
          <p:nvPr userDrawn="1"/>
        </p:nvSpPr>
        <p:spPr>
          <a:xfrm>
            <a:off x="469391" y="0"/>
            <a:ext cx="4998443" cy="1371600"/>
          </a:xfrm>
          <a:custGeom>
            <a:avLst/>
            <a:gdLst/>
            <a:ahLst/>
            <a:cxnLst/>
            <a:rect l="l" t="t" r="r" b="b"/>
            <a:pathLst>
              <a:path w="4255135" h="1371600">
                <a:moveTo>
                  <a:pt x="0" y="1371358"/>
                </a:moveTo>
                <a:lnTo>
                  <a:pt x="4254677" y="1371358"/>
                </a:lnTo>
                <a:lnTo>
                  <a:pt x="4254677" y="0"/>
                </a:lnTo>
                <a:lnTo>
                  <a:pt x="0" y="0"/>
                </a:lnTo>
                <a:lnTo>
                  <a:pt x="0" y="1371358"/>
                </a:lnTo>
                <a:close/>
              </a:path>
            </a:pathLst>
          </a:custGeom>
          <a:solidFill>
            <a:srgbClr val="1732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9">
            <a:extLst>
              <a:ext uri="{FF2B5EF4-FFF2-40B4-BE49-F238E27FC236}">
                <a16:creationId xmlns:a16="http://schemas.microsoft.com/office/drawing/2014/main" id="{B597F5BC-8A22-45BB-B178-C6B22CECE589}"/>
              </a:ext>
            </a:extLst>
          </p:cNvPr>
          <p:cNvSpPr/>
          <p:nvPr userDrawn="1"/>
        </p:nvSpPr>
        <p:spPr>
          <a:xfrm>
            <a:off x="735806" y="222210"/>
            <a:ext cx="621665" cy="0"/>
          </a:xfrm>
          <a:custGeom>
            <a:avLst/>
            <a:gdLst/>
            <a:ahLst/>
            <a:cxnLst/>
            <a:rect l="l" t="t" r="r" b="b"/>
            <a:pathLst>
              <a:path w="621665">
                <a:moveTo>
                  <a:pt x="0" y="0"/>
                </a:moveTo>
                <a:lnTo>
                  <a:pt x="621538" y="0"/>
                </a:lnTo>
              </a:path>
            </a:pathLst>
          </a:custGeom>
          <a:ln w="698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 name="Title 1">
            <a:extLst>
              <a:ext uri="{FF2B5EF4-FFF2-40B4-BE49-F238E27FC236}">
                <a16:creationId xmlns:a16="http://schemas.microsoft.com/office/drawing/2014/main" id="{80D22B00-594A-40CC-A3C2-3BB5295514D0}"/>
              </a:ext>
            </a:extLst>
          </p:cNvPr>
          <p:cNvSpPr>
            <a:spLocks noGrp="1"/>
          </p:cNvSpPr>
          <p:nvPr>
            <p:ph type="title"/>
          </p:nvPr>
        </p:nvSpPr>
        <p:spPr>
          <a:xfrm>
            <a:off x="735806" y="416844"/>
            <a:ext cx="3102539" cy="730298"/>
          </a:xfrm>
        </p:spPr>
        <p:txBody>
          <a:bodyPr>
            <a:normAutofit/>
          </a:bodyPr>
          <a:lstStyle>
            <a:lvl1pPr>
              <a:defRPr sz="2400">
                <a:solidFill>
                  <a:schemeClr val="bg1"/>
                </a:solidFill>
                <a:latin typeface="Bahnschrift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33871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CEC9A-4343-4101-8505-16C2609B7515}"/>
              </a:ext>
            </a:extLst>
          </p:cNvPr>
          <p:cNvSpPr>
            <a:spLocks noGrp="1"/>
          </p:cNvSpPr>
          <p:nvPr>
            <p:ph idx="1"/>
          </p:nvPr>
        </p:nvSpPr>
        <p:spPr>
          <a:xfrm>
            <a:off x="838200" y="1825625"/>
            <a:ext cx="6616249" cy="4351338"/>
          </a:xfrm>
        </p:spPr>
        <p:txBody>
          <a:bodyPr/>
          <a:lstStyle>
            <a:lvl1pPr marL="228600" indent="-228600">
              <a:buClr>
                <a:schemeClr val="accent1">
                  <a:lumMod val="75000"/>
                </a:schemeClr>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chemeClr val="accent1">
                  <a:lumMod val="75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chemeClr val="accent1">
                  <a:lumMod val="75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chemeClr val="accent1">
                  <a:lumMod val="75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chemeClr val="accent1">
                  <a:lumMod val="75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1CD52-C1B4-48B9-91AA-DD5D5F2BDE8C}"/>
              </a:ext>
            </a:extLst>
          </p:cNvPr>
          <p:cNvSpPr>
            <a:spLocks noGrp="1"/>
          </p:cNvSpPr>
          <p:nvPr>
            <p:ph type="sldNum" sz="quarter" idx="12"/>
          </p:nvPr>
        </p:nvSpPr>
        <p:spPr>
          <a:xfrm>
            <a:off x="11673685" y="6356350"/>
            <a:ext cx="404208" cy="365125"/>
          </a:xfrm>
        </p:spPr>
        <p:txBody>
          <a:bodyPr/>
          <a:lstStyle/>
          <a:p>
            <a:fld id="{11B27AC3-7E3C-4D52-B961-66C69992049A}" type="slidenum">
              <a:rPr lang="en-US" smtClean="0"/>
              <a:t>‹#›</a:t>
            </a:fld>
            <a:endParaRPr lang="en-US" dirty="0"/>
          </a:p>
        </p:txBody>
      </p:sp>
      <p:sp>
        <p:nvSpPr>
          <p:cNvPr id="5" name="object 9">
            <a:extLst>
              <a:ext uri="{FF2B5EF4-FFF2-40B4-BE49-F238E27FC236}">
                <a16:creationId xmlns:a16="http://schemas.microsoft.com/office/drawing/2014/main" id="{97D587F8-15BE-460F-A10C-1A64648FC2D6}"/>
              </a:ext>
            </a:extLst>
          </p:cNvPr>
          <p:cNvSpPr/>
          <p:nvPr userDrawn="1"/>
        </p:nvSpPr>
        <p:spPr>
          <a:xfrm>
            <a:off x="7938516" y="2654807"/>
            <a:ext cx="1170940" cy="1358265"/>
          </a:xfrm>
          <a:custGeom>
            <a:avLst/>
            <a:gdLst/>
            <a:ahLst/>
            <a:cxnLst/>
            <a:rect l="l" t="t" r="r" b="b"/>
            <a:pathLst>
              <a:path w="1170940" h="1358264">
                <a:moveTo>
                  <a:pt x="585216" y="0"/>
                </a:moveTo>
                <a:lnTo>
                  <a:pt x="0" y="292607"/>
                </a:lnTo>
                <a:lnTo>
                  <a:pt x="0" y="1065276"/>
                </a:lnTo>
                <a:lnTo>
                  <a:pt x="585216" y="1357883"/>
                </a:lnTo>
                <a:lnTo>
                  <a:pt x="1170432" y="1065276"/>
                </a:lnTo>
                <a:lnTo>
                  <a:pt x="1170432" y="292607"/>
                </a:lnTo>
                <a:lnTo>
                  <a:pt x="585216" y="0"/>
                </a:lnTo>
                <a:close/>
              </a:path>
            </a:pathLst>
          </a:custGeom>
          <a:solidFill>
            <a:srgbClr val="8080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10">
            <a:extLst>
              <a:ext uri="{FF2B5EF4-FFF2-40B4-BE49-F238E27FC236}">
                <a16:creationId xmlns:a16="http://schemas.microsoft.com/office/drawing/2014/main" id="{D5772512-420E-418A-BF91-5C53C3723B44}"/>
              </a:ext>
            </a:extLst>
          </p:cNvPr>
          <p:cNvSpPr/>
          <p:nvPr userDrawn="1"/>
        </p:nvSpPr>
        <p:spPr>
          <a:xfrm>
            <a:off x="9151621" y="2654807"/>
            <a:ext cx="1170940" cy="1358265"/>
          </a:xfrm>
          <a:custGeom>
            <a:avLst/>
            <a:gdLst/>
            <a:ahLst/>
            <a:cxnLst/>
            <a:rect l="l" t="t" r="r" b="b"/>
            <a:pathLst>
              <a:path w="1170940" h="1358264">
                <a:moveTo>
                  <a:pt x="585216" y="0"/>
                </a:moveTo>
                <a:lnTo>
                  <a:pt x="0" y="292607"/>
                </a:lnTo>
                <a:lnTo>
                  <a:pt x="0" y="1065276"/>
                </a:lnTo>
                <a:lnTo>
                  <a:pt x="585216" y="1357883"/>
                </a:lnTo>
                <a:lnTo>
                  <a:pt x="1170432" y="1065276"/>
                </a:lnTo>
                <a:lnTo>
                  <a:pt x="1170432" y="292607"/>
                </a:lnTo>
                <a:lnTo>
                  <a:pt x="585216" y="0"/>
                </a:lnTo>
                <a:close/>
              </a:path>
            </a:pathLst>
          </a:custGeom>
          <a:solidFill>
            <a:srgbClr val="17326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11">
            <a:extLst>
              <a:ext uri="{FF2B5EF4-FFF2-40B4-BE49-F238E27FC236}">
                <a16:creationId xmlns:a16="http://schemas.microsoft.com/office/drawing/2014/main" id="{6481BBEF-781E-4302-B0EB-815ADADC24E5}"/>
              </a:ext>
            </a:extLst>
          </p:cNvPr>
          <p:cNvSpPr/>
          <p:nvPr userDrawn="1"/>
        </p:nvSpPr>
        <p:spPr>
          <a:xfrm>
            <a:off x="8545068" y="1557527"/>
            <a:ext cx="1170940" cy="1358265"/>
          </a:xfrm>
          <a:custGeom>
            <a:avLst/>
            <a:gdLst/>
            <a:ahLst/>
            <a:cxnLst/>
            <a:rect l="l" t="t" r="r" b="b"/>
            <a:pathLst>
              <a:path w="1170940" h="1358264">
                <a:moveTo>
                  <a:pt x="585216" y="0"/>
                </a:moveTo>
                <a:lnTo>
                  <a:pt x="0" y="292608"/>
                </a:lnTo>
                <a:lnTo>
                  <a:pt x="0" y="1065276"/>
                </a:lnTo>
                <a:lnTo>
                  <a:pt x="585216" y="1357884"/>
                </a:lnTo>
                <a:lnTo>
                  <a:pt x="1170432" y="1065276"/>
                </a:lnTo>
                <a:lnTo>
                  <a:pt x="1170432" y="292608"/>
                </a:lnTo>
                <a:lnTo>
                  <a:pt x="585216" y="0"/>
                </a:lnTo>
                <a:close/>
              </a:path>
            </a:pathLst>
          </a:custGeom>
          <a:solidFill>
            <a:srgbClr val="A7A8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12">
            <a:extLst>
              <a:ext uri="{FF2B5EF4-FFF2-40B4-BE49-F238E27FC236}">
                <a16:creationId xmlns:a16="http://schemas.microsoft.com/office/drawing/2014/main" id="{D755BF59-0DFD-4DF2-8F9A-116AB5331E98}"/>
              </a:ext>
            </a:extLst>
          </p:cNvPr>
          <p:cNvSpPr/>
          <p:nvPr userDrawn="1"/>
        </p:nvSpPr>
        <p:spPr>
          <a:xfrm>
            <a:off x="7938516" y="4856988"/>
            <a:ext cx="1170940" cy="1358265"/>
          </a:xfrm>
          <a:custGeom>
            <a:avLst/>
            <a:gdLst/>
            <a:ahLst/>
            <a:cxnLst/>
            <a:rect l="l" t="t" r="r" b="b"/>
            <a:pathLst>
              <a:path w="1170940" h="1358264">
                <a:moveTo>
                  <a:pt x="585216" y="0"/>
                </a:moveTo>
                <a:lnTo>
                  <a:pt x="0" y="292608"/>
                </a:lnTo>
                <a:lnTo>
                  <a:pt x="0" y="1065276"/>
                </a:lnTo>
                <a:lnTo>
                  <a:pt x="585216" y="1357884"/>
                </a:lnTo>
                <a:lnTo>
                  <a:pt x="1170432" y="1065276"/>
                </a:lnTo>
                <a:lnTo>
                  <a:pt x="1170432" y="292608"/>
                </a:lnTo>
                <a:lnTo>
                  <a:pt x="585216" y="0"/>
                </a:lnTo>
                <a:close/>
              </a:path>
            </a:pathLst>
          </a:custGeom>
          <a:solidFill>
            <a:srgbClr val="DADA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3">
            <a:extLst>
              <a:ext uri="{FF2B5EF4-FFF2-40B4-BE49-F238E27FC236}">
                <a16:creationId xmlns:a16="http://schemas.microsoft.com/office/drawing/2014/main" id="{1442023B-68C7-49EF-A63C-0478F66E7C91}"/>
              </a:ext>
            </a:extLst>
          </p:cNvPr>
          <p:cNvSpPr/>
          <p:nvPr userDrawn="1"/>
        </p:nvSpPr>
        <p:spPr>
          <a:xfrm>
            <a:off x="9152383" y="4857750"/>
            <a:ext cx="1170940" cy="1358265"/>
          </a:xfrm>
          <a:custGeom>
            <a:avLst/>
            <a:gdLst/>
            <a:ahLst/>
            <a:cxnLst/>
            <a:rect l="l" t="t" r="r" b="b"/>
            <a:pathLst>
              <a:path w="1170940" h="1358264">
                <a:moveTo>
                  <a:pt x="585216" y="0"/>
                </a:moveTo>
                <a:lnTo>
                  <a:pt x="0" y="292608"/>
                </a:lnTo>
                <a:lnTo>
                  <a:pt x="0" y="1065276"/>
                </a:lnTo>
                <a:lnTo>
                  <a:pt x="585216" y="1357884"/>
                </a:lnTo>
                <a:lnTo>
                  <a:pt x="1170432" y="1065276"/>
                </a:lnTo>
                <a:lnTo>
                  <a:pt x="1170432" y="292608"/>
                </a:lnTo>
                <a:lnTo>
                  <a:pt x="585216" y="0"/>
                </a:lnTo>
                <a:close/>
              </a:path>
            </a:pathLst>
          </a:custGeom>
          <a:solidFill>
            <a:srgbClr val="C0C0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4">
            <a:extLst>
              <a:ext uri="{FF2B5EF4-FFF2-40B4-BE49-F238E27FC236}">
                <a16:creationId xmlns:a16="http://schemas.microsoft.com/office/drawing/2014/main" id="{36587A31-F7AF-4995-81F0-17A1AC630BC0}"/>
              </a:ext>
            </a:extLst>
          </p:cNvPr>
          <p:cNvSpPr/>
          <p:nvPr userDrawn="1"/>
        </p:nvSpPr>
        <p:spPr>
          <a:xfrm>
            <a:off x="9152381" y="4857750"/>
            <a:ext cx="1170940" cy="1358265"/>
          </a:xfrm>
          <a:custGeom>
            <a:avLst/>
            <a:gdLst/>
            <a:ahLst/>
            <a:cxnLst/>
            <a:rect l="l" t="t" r="r" b="b"/>
            <a:pathLst>
              <a:path w="1170940" h="1358264">
                <a:moveTo>
                  <a:pt x="585216" y="1357884"/>
                </a:moveTo>
                <a:lnTo>
                  <a:pt x="0" y="1065276"/>
                </a:lnTo>
                <a:lnTo>
                  <a:pt x="0" y="292608"/>
                </a:lnTo>
                <a:lnTo>
                  <a:pt x="585216" y="0"/>
                </a:lnTo>
                <a:lnTo>
                  <a:pt x="1170432" y="292608"/>
                </a:lnTo>
                <a:lnTo>
                  <a:pt x="1170432" y="1065276"/>
                </a:lnTo>
                <a:lnTo>
                  <a:pt x="585216" y="1357884"/>
                </a:lnTo>
                <a:close/>
              </a:path>
            </a:pathLst>
          </a:custGeom>
          <a:ln w="25400">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5">
            <a:extLst>
              <a:ext uri="{FF2B5EF4-FFF2-40B4-BE49-F238E27FC236}">
                <a16:creationId xmlns:a16="http://schemas.microsoft.com/office/drawing/2014/main" id="{C77D7B2D-4063-4F57-887D-3D6DC1F88880}"/>
              </a:ext>
            </a:extLst>
          </p:cNvPr>
          <p:cNvSpPr/>
          <p:nvPr userDrawn="1"/>
        </p:nvSpPr>
        <p:spPr>
          <a:xfrm>
            <a:off x="8545068" y="3759708"/>
            <a:ext cx="1170940" cy="1358265"/>
          </a:xfrm>
          <a:custGeom>
            <a:avLst/>
            <a:gdLst/>
            <a:ahLst/>
            <a:cxnLst/>
            <a:rect l="l" t="t" r="r" b="b"/>
            <a:pathLst>
              <a:path w="1170940" h="1358264">
                <a:moveTo>
                  <a:pt x="585216" y="0"/>
                </a:moveTo>
                <a:lnTo>
                  <a:pt x="0" y="292607"/>
                </a:lnTo>
                <a:lnTo>
                  <a:pt x="0" y="1065276"/>
                </a:lnTo>
                <a:lnTo>
                  <a:pt x="585216" y="1357883"/>
                </a:lnTo>
                <a:lnTo>
                  <a:pt x="1170432" y="1065276"/>
                </a:lnTo>
                <a:lnTo>
                  <a:pt x="1170432" y="292607"/>
                </a:lnTo>
                <a:lnTo>
                  <a:pt x="585216" y="0"/>
                </a:lnTo>
                <a:close/>
              </a:path>
            </a:pathLst>
          </a:custGeom>
          <a:solidFill>
            <a:srgbClr val="A7A8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6">
            <a:extLst>
              <a:ext uri="{FF2B5EF4-FFF2-40B4-BE49-F238E27FC236}">
                <a16:creationId xmlns:a16="http://schemas.microsoft.com/office/drawing/2014/main" id="{D44296BD-9FEA-4B1C-AED1-426C73BBC2C1}"/>
              </a:ext>
            </a:extLst>
          </p:cNvPr>
          <p:cNvSpPr/>
          <p:nvPr userDrawn="1"/>
        </p:nvSpPr>
        <p:spPr>
          <a:xfrm>
            <a:off x="9750552" y="1559052"/>
            <a:ext cx="1170940" cy="1358265"/>
          </a:xfrm>
          <a:custGeom>
            <a:avLst/>
            <a:gdLst/>
            <a:ahLst/>
            <a:cxnLst/>
            <a:rect l="l" t="t" r="r" b="b"/>
            <a:pathLst>
              <a:path w="1170940" h="1358264">
                <a:moveTo>
                  <a:pt x="585216" y="0"/>
                </a:moveTo>
                <a:lnTo>
                  <a:pt x="0" y="292608"/>
                </a:lnTo>
                <a:lnTo>
                  <a:pt x="0" y="1065276"/>
                </a:lnTo>
                <a:lnTo>
                  <a:pt x="585216" y="1357884"/>
                </a:lnTo>
                <a:lnTo>
                  <a:pt x="1170432" y="1065276"/>
                </a:lnTo>
                <a:lnTo>
                  <a:pt x="1170432" y="292608"/>
                </a:lnTo>
                <a:lnTo>
                  <a:pt x="585216" y="0"/>
                </a:lnTo>
                <a:close/>
              </a:path>
            </a:pathLst>
          </a:custGeom>
          <a:solidFill>
            <a:srgbClr val="005EA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7">
            <a:extLst>
              <a:ext uri="{FF2B5EF4-FFF2-40B4-BE49-F238E27FC236}">
                <a16:creationId xmlns:a16="http://schemas.microsoft.com/office/drawing/2014/main" id="{BB9A37C8-58D7-452F-A9B2-70F5AC619CE6}"/>
              </a:ext>
            </a:extLst>
          </p:cNvPr>
          <p:cNvSpPr/>
          <p:nvPr userDrawn="1"/>
        </p:nvSpPr>
        <p:spPr>
          <a:xfrm>
            <a:off x="10963656" y="1559052"/>
            <a:ext cx="1170940" cy="1358265"/>
          </a:xfrm>
          <a:custGeom>
            <a:avLst/>
            <a:gdLst/>
            <a:ahLst/>
            <a:cxnLst/>
            <a:rect l="l" t="t" r="r" b="b"/>
            <a:pathLst>
              <a:path w="1170940" h="1358264">
                <a:moveTo>
                  <a:pt x="585216" y="0"/>
                </a:moveTo>
                <a:lnTo>
                  <a:pt x="0" y="292608"/>
                </a:lnTo>
                <a:lnTo>
                  <a:pt x="0" y="1065276"/>
                </a:lnTo>
                <a:lnTo>
                  <a:pt x="585216" y="1357884"/>
                </a:lnTo>
                <a:lnTo>
                  <a:pt x="1170432" y="1065276"/>
                </a:lnTo>
                <a:lnTo>
                  <a:pt x="1170432" y="292608"/>
                </a:lnTo>
                <a:lnTo>
                  <a:pt x="585216" y="0"/>
                </a:lnTo>
                <a:close/>
              </a:path>
            </a:pathLst>
          </a:custGeom>
          <a:solidFill>
            <a:srgbClr val="C0C0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8">
            <a:extLst>
              <a:ext uri="{FF2B5EF4-FFF2-40B4-BE49-F238E27FC236}">
                <a16:creationId xmlns:a16="http://schemas.microsoft.com/office/drawing/2014/main" id="{239AA36B-0BD7-4058-A55D-17F5C237B8B2}"/>
              </a:ext>
            </a:extLst>
          </p:cNvPr>
          <p:cNvSpPr/>
          <p:nvPr userDrawn="1"/>
        </p:nvSpPr>
        <p:spPr>
          <a:xfrm>
            <a:off x="10357104" y="461772"/>
            <a:ext cx="1170940" cy="1358265"/>
          </a:xfrm>
          <a:custGeom>
            <a:avLst/>
            <a:gdLst/>
            <a:ahLst/>
            <a:cxnLst/>
            <a:rect l="l" t="t" r="r" b="b"/>
            <a:pathLst>
              <a:path w="1170940" h="1358264">
                <a:moveTo>
                  <a:pt x="585216" y="0"/>
                </a:moveTo>
                <a:lnTo>
                  <a:pt x="0" y="292608"/>
                </a:lnTo>
                <a:lnTo>
                  <a:pt x="0" y="1065276"/>
                </a:lnTo>
                <a:lnTo>
                  <a:pt x="585216" y="1357884"/>
                </a:lnTo>
                <a:lnTo>
                  <a:pt x="1170432" y="1065276"/>
                </a:lnTo>
                <a:lnTo>
                  <a:pt x="1170432" y="292608"/>
                </a:lnTo>
                <a:lnTo>
                  <a:pt x="585216" y="0"/>
                </a:lnTo>
                <a:close/>
              </a:path>
            </a:pathLst>
          </a:custGeom>
          <a:solidFill>
            <a:srgbClr val="DADA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9">
            <a:extLst>
              <a:ext uri="{FF2B5EF4-FFF2-40B4-BE49-F238E27FC236}">
                <a16:creationId xmlns:a16="http://schemas.microsoft.com/office/drawing/2014/main" id="{E83105E8-D62E-4290-8FC2-234C905CC82C}"/>
              </a:ext>
            </a:extLst>
          </p:cNvPr>
          <p:cNvSpPr/>
          <p:nvPr userDrawn="1"/>
        </p:nvSpPr>
        <p:spPr>
          <a:xfrm>
            <a:off x="9750552" y="3761232"/>
            <a:ext cx="1170940" cy="1358265"/>
          </a:xfrm>
          <a:custGeom>
            <a:avLst/>
            <a:gdLst/>
            <a:ahLst/>
            <a:cxnLst/>
            <a:rect l="l" t="t" r="r" b="b"/>
            <a:pathLst>
              <a:path w="1170940" h="1358264">
                <a:moveTo>
                  <a:pt x="585216" y="0"/>
                </a:moveTo>
                <a:lnTo>
                  <a:pt x="0" y="292607"/>
                </a:lnTo>
                <a:lnTo>
                  <a:pt x="0" y="1065276"/>
                </a:lnTo>
                <a:lnTo>
                  <a:pt x="585216" y="1357883"/>
                </a:lnTo>
                <a:lnTo>
                  <a:pt x="1170432" y="1065276"/>
                </a:lnTo>
                <a:lnTo>
                  <a:pt x="1170432" y="292607"/>
                </a:lnTo>
                <a:lnTo>
                  <a:pt x="585216"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20">
            <a:extLst>
              <a:ext uri="{FF2B5EF4-FFF2-40B4-BE49-F238E27FC236}">
                <a16:creationId xmlns:a16="http://schemas.microsoft.com/office/drawing/2014/main" id="{06F079BE-BB0D-47D9-B5EF-286E9A3FE88B}"/>
              </a:ext>
            </a:extLst>
          </p:cNvPr>
          <p:cNvSpPr/>
          <p:nvPr userDrawn="1"/>
        </p:nvSpPr>
        <p:spPr>
          <a:xfrm>
            <a:off x="10963656" y="3761232"/>
            <a:ext cx="1170940" cy="1358265"/>
          </a:xfrm>
          <a:custGeom>
            <a:avLst/>
            <a:gdLst/>
            <a:ahLst/>
            <a:cxnLst/>
            <a:rect l="l" t="t" r="r" b="b"/>
            <a:pathLst>
              <a:path w="1170940" h="1358264">
                <a:moveTo>
                  <a:pt x="585216" y="0"/>
                </a:moveTo>
                <a:lnTo>
                  <a:pt x="0" y="292607"/>
                </a:lnTo>
                <a:lnTo>
                  <a:pt x="0" y="1065276"/>
                </a:lnTo>
                <a:lnTo>
                  <a:pt x="585216" y="1357883"/>
                </a:lnTo>
                <a:lnTo>
                  <a:pt x="1170432" y="1065276"/>
                </a:lnTo>
                <a:lnTo>
                  <a:pt x="1170432" y="292607"/>
                </a:lnTo>
                <a:lnTo>
                  <a:pt x="585216" y="0"/>
                </a:lnTo>
                <a:close/>
              </a:path>
            </a:pathLst>
          </a:custGeom>
          <a:solidFill>
            <a:srgbClr val="A7A8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21">
            <a:extLst>
              <a:ext uri="{FF2B5EF4-FFF2-40B4-BE49-F238E27FC236}">
                <a16:creationId xmlns:a16="http://schemas.microsoft.com/office/drawing/2014/main" id="{9A510125-6ED0-41A2-81C9-F79396690F39}"/>
              </a:ext>
            </a:extLst>
          </p:cNvPr>
          <p:cNvSpPr/>
          <p:nvPr userDrawn="1"/>
        </p:nvSpPr>
        <p:spPr>
          <a:xfrm>
            <a:off x="10357104" y="2663951"/>
            <a:ext cx="1170940" cy="1358265"/>
          </a:xfrm>
          <a:custGeom>
            <a:avLst/>
            <a:gdLst/>
            <a:ahLst/>
            <a:cxnLst/>
            <a:rect l="l" t="t" r="r" b="b"/>
            <a:pathLst>
              <a:path w="1170940" h="1358264">
                <a:moveTo>
                  <a:pt x="585216" y="0"/>
                </a:moveTo>
                <a:lnTo>
                  <a:pt x="0" y="292608"/>
                </a:lnTo>
                <a:lnTo>
                  <a:pt x="0" y="1065276"/>
                </a:lnTo>
                <a:lnTo>
                  <a:pt x="585216" y="1357884"/>
                </a:lnTo>
                <a:lnTo>
                  <a:pt x="1170432" y="1065276"/>
                </a:lnTo>
                <a:lnTo>
                  <a:pt x="1170432" y="292608"/>
                </a:lnTo>
                <a:lnTo>
                  <a:pt x="585216" y="0"/>
                </a:lnTo>
                <a:close/>
              </a:path>
            </a:pathLst>
          </a:custGeom>
          <a:solidFill>
            <a:srgbClr val="5959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7">
            <a:extLst>
              <a:ext uri="{FF2B5EF4-FFF2-40B4-BE49-F238E27FC236}">
                <a16:creationId xmlns:a16="http://schemas.microsoft.com/office/drawing/2014/main" id="{C3897C3F-AF9C-47C3-8A6E-88B3E1A30F9B}"/>
              </a:ext>
            </a:extLst>
          </p:cNvPr>
          <p:cNvSpPr/>
          <p:nvPr userDrawn="1"/>
        </p:nvSpPr>
        <p:spPr>
          <a:xfrm>
            <a:off x="469391" y="0"/>
            <a:ext cx="5626609" cy="1371600"/>
          </a:xfrm>
          <a:custGeom>
            <a:avLst/>
            <a:gdLst/>
            <a:ahLst/>
            <a:cxnLst/>
            <a:rect l="l" t="t" r="r" b="b"/>
            <a:pathLst>
              <a:path w="4255135" h="1371600">
                <a:moveTo>
                  <a:pt x="0" y="1371358"/>
                </a:moveTo>
                <a:lnTo>
                  <a:pt x="4254677" y="1371358"/>
                </a:lnTo>
                <a:lnTo>
                  <a:pt x="4254677" y="0"/>
                </a:lnTo>
                <a:lnTo>
                  <a:pt x="0" y="0"/>
                </a:lnTo>
                <a:lnTo>
                  <a:pt x="0" y="1371358"/>
                </a:lnTo>
                <a:close/>
              </a:path>
            </a:pathLst>
          </a:custGeom>
          <a:solidFill>
            <a:srgbClr val="1732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 name="Title 1">
            <a:extLst>
              <a:ext uri="{FF2B5EF4-FFF2-40B4-BE49-F238E27FC236}">
                <a16:creationId xmlns:a16="http://schemas.microsoft.com/office/drawing/2014/main" id="{80D22B00-594A-40CC-A3C2-3BB5295514D0}"/>
              </a:ext>
            </a:extLst>
          </p:cNvPr>
          <p:cNvSpPr>
            <a:spLocks noGrp="1"/>
          </p:cNvSpPr>
          <p:nvPr>
            <p:ph type="title"/>
          </p:nvPr>
        </p:nvSpPr>
        <p:spPr>
          <a:xfrm>
            <a:off x="787142" y="260188"/>
            <a:ext cx="5168062" cy="841697"/>
          </a:xfrm>
        </p:spPr>
        <p:txBody>
          <a:bodyPr>
            <a:normAutofit/>
          </a:bodyPr>
          <a:lstStyle>
            <a:lvl1pPr>
              <a:defRPr sz="2800">
                <a:solidFill>
                  <a:schemeClr val="bg1"/>
                </a:solidFill>
                <a:latin typeface="Bahnschrift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4151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9382831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BB8C6791-2309-4AB2-82E7-5CF86B40A494}"/>
              </a:ext>
            </a:extLst>
          </p:cNvPr>
          <p:cNvGrpSpPr>
            <a:grpSpLocks/>
          </p:cNvGrpSpPr>
          <p:nvPr userDrawn="1"/>
        </p:nvGrpSpPr>
        <p:grpSpPr bwMode="auto">
          <a:xfrm>
            <a:off x="0" y="-15448"/>
            <a:ext cx="12192000" cy="6873448"/>
            <a:chOff x="-1" y="-15447"/>
            <a:chExt cx="12192001" cy="6873448"/>
          </a:xfrm>
        </p:grpSpPr>
        <p:pic>
          <p:nvPicPr>
            <p:cNvPr id="7" name="Picture 6">
              <a:extLst>
                <a:ext uri="{FF2B5EF4-FFF2-40B4-BE49-F238E27FC236}">
                  <a16:creationId xmlns:a16="http://schemas.microsoft.com/office/drawing/2014/main" id="{30C89853-60A1-468A-9A29-632786647DFB}"/>
                </a:ext>
              </a:extLst>
            </p:cNvPr>
            <p:cNvPicPr>
              <a:picLocks noChangeAspect="1"/>
            </p:cNvPicPr>
            <p:nvPr/>
          </p:nvPicPr>
          <p:blipFill rotWithShape="1">
            <a:blip r:embed="rId2" cstate="email">
              <a:alphaModFix amt="41000"/>
              <a:extLst>
                <a:ext uri="{28A0092B-C50C-407E-A947-70E740481C1C}">
                  <a14:useLocalDpi xmlns:a14="http://schemas.microsoft.com/office/drawing/2010/main"/>
                </a:ext>
              </a:extLst>
            </a:blip>
            <a:srcRect/>
            <a:stretch/>
          </p:blipFill>
          <p:spPr>
            <a:xfrm>
              <a:off x="-1" y="9526"/>
              <a:ext cx="12192001" cy="6848475"/>
            </a:xfrm>
            <a:prstGeom prst="rect">
              <a:avLst/>
            </a:prstGeom>
            <a:solidFill>
              <a:schemeClr val="accent1">
                <a:lumMod val="75000"/>
              </a:schemeClr>
            </a:solidFill>
          </p:spPr>
        </p:pic>
        <p:sp>
          <p:nvSpPr>
            <p:cNvPr id="8" name="Rectangle 7">
              <a:extLst>
                <a:ext uri="{FF2B5EF4-FFF2-40B4-BE49-F238E27FC236}">
                  <a16:creationId xmlns:a16="http://schemas.microsoft.com/office/drawing/2014/main" id="{33E6FA8F-37B6-4228-AE6C-DBA150C6238E}"/>
                </a:ext>
              </a:extLst>
            </p:cNvPr>
            <p:cNvSpPr/>
            <p:nvPr/>
          </p:nvSpPr>
          <p:spPr>
            <a:xfrm>
              <a:off x="-1" y="-15447"/>
              <a:ext cx="12192001" cy="6858000"/>
            </a:xfrm>
            <a:prstGeom prst="rect">
              <a:avLst/>
            </a:prstGeom>
            <a:solidFill>
              <a:srgbClr val="1D2C5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3" name="Content Placeholder 2">
            <a:extLst>
              <a:ext uri="{FF2B5EF4-FFF2-40B4-BE49-F238E27FC236}">
                <a16:creationId xmlns:a16="http://schemas.microsoft.com/office/drawing/2014/main" id="{0ECCEC9A-4343-4101-8505-16C2609B7515}"/>
              </a:ext>
            </a:extLst>
          </p:cNvPr>
          <p:cNvSpPr>
            <a:spLocks noGrp="1"/>
          </p:cNvSpPr>
          <p:nvPr>
            <p:ph idx="1"/>
          </p:nvPr>
        </p:nvSpPr>
        <p:spPr/>
        <p:txBody>
          <a:bodyPr/>
          <a:lstStyle>
            <a:lvl1pPr marL="228600" indent="-228600">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1CD52-C1B4-48B9-91AA-DD5D5F2BDE8C}"/>
              </a:ext>
            </a:extLst>
          </p:cNvPr>
          <p:cNvSpPr>
            <a:spLocks noGrp="1"/>
          </p:cNvSpPr>
          <p:nvPr>
            <p:ph type="sldNum" sz="quarter" idx="12"/>
          </p:nvPr>
        </p:nvSpPr>
        <p:spPr>
          <a:xfrm>
            <a:off x="11673685" y="6356350"/>
            <a:ext cx="404208" cy="365125"/>
          </a:xfrm>
        </p:spPr>
        <p:txBody>
          <a:bodyPr/>
          <a:lstStyle/>
          <a:p>
            <a:fld id="{11B27AC3-7E3C-4D52-B961-66C69992049A}" type="slidenum">
              <a:rPr lang="en-US" smtClean="0"/>
              <a:t>‹#›</a:t>
            </a:fld>
            <a:endParaRPr lang="en-US" dirty="0"/>
          </a:p>
        </p:txBody>
      </p:sp>
      <p:sp>
        <p:nvSpPr>
          <p:cNvPr id="9" name="object 5">
            <a:extLst>
              <a:ext uri="{FF2B5EF4-FFF2-40B4-BE49-F238E27FC236}">
                <a16:creationId xmlns:a16="http://schemas.microsoft.com/office/drawing/2014/main" id="{E1E0F35B-E834-4699-86FE-42E3EF5D040E}"/>
              </a:ext>
            </a:extLst>
          </p:cNvPr>
          <p:cNvSpPr>
            <a:spLocks/>
          </p:cNvSpPr>
          <p:nvPr userDrawn="1"/>
        </p:nvSpPr>
        <p:spPr bwMode="auto">
          <a:xfrm>
            <a:off x="469900" y="0"/>
            <a:ext cx="7727950" cy="1057275"/>
          </a:xfrm>
          <a:custGeom>
            <a:avLst/>
            <a:gdLst>
              <a:gd name="T0" fmla="*/ 0 w 7607934"/>
              <a:gd name="T1" fmla="*/ 1050062 h 1057910"/>
              <a:gd name="T2" fmla="*/ 7967426 w 7607934"/>
              <a:gd name="T3" fmla="*/ 1050062 h 1057910"/>
              <a:gd name="T4" fmla="*/ 7967426 w 7607934"/>
              <a:gd name="T5" fmla="*/ 0 h 1057910"/>
              <a:gd name="T6" fmla="*/ 0 w 7607934"/>
              <a:gd name="T7" fmla="*/ 0 h 1057910"/>
              <a:gd name="T8" fmla="*/ 0 w 7607934"/>
              <a:gd name="T9" fmla="*/ 1050062 h 1057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07934" h="1057910">
                <a:moveTo>
                  <a:pt x="0" y="1057655"/>
                </a:moveTo>
                <a:lnTo>
                  <a:pt x="7607808" y="1057655"/>
                </a:lnTo>
                <a:lnTo>
                  <a:pt x="7607808" y="0"/>
                </a:lnTo>
                <a:lnTo>
                  <a:pt x="0" y="0"/>
                </a:lnTo>
                <a:lnTo>
                  <a:pt x="0" y="1057655"/>
                </a:lnTo>
                <a:close/>
              </a:path>
            </a:pathLst>
          </a:custGeom>
          <a:solidFill>
            <a:srgbClr val="E6172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2" name="Title 1">
            <a:extLst>
              <a:ext uri="{FF2B5EF4-FFF2-40B4-BE49-F238E27FC236}">
                <a16:creationId xmlns:a16="http://schemas.microsoft.com/office/drawing/2014/main" id="{80D22B00-594A-40CC-A3C2-3BB5295514D0}"/>
              </a:ext>
            </a:extLst>
          </p:cNvPr>
          <p:cNvSpPr>
            <a:spLocks noGrp="1"/>
          </p:cNvSpPr>
          <p:nvPr>
            <p:ph type="title"/>
          </p:nvPr>
        </p:nvSpPr>
        <p:spPr>
          <a:xfrm>
            <a:off x="838200" y="116041"/>
            <a:ext cx="7089694" cy="779793"/>
          </a:xfrm>
        </p:spPr>
        <p:txBody>
          <a:bodyPr>
            <a:normAutofit/>
          </a:bodyPr>
          <a:lstStyle>
            <a:lvl1pPr>
              <a:defRPr sz="3600">
                <a:solidFill>
                  <a:schemeClr val="bg1"/>
                </a:solidFill>
                <a:latin typeface="Bahnschrift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2448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2B00-594A-40CC-A3C2-3BB529551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CCEC9A-4343-4101-8505-16C2609B75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1CD52-C1B4-48B9-91AA-DD5D5F2BDE8C}"/>
              </a:ext>
            </a:extLst>
          </p:cNvPr>
          <p:cNvSpPr>
            <a:spLocks noGrp="1"/>
          </p:cNvSpPr>
          <p:nvPr>
            <p:ph type="sldNum" sz="quarter" idx="12"/>
          </p:nvPr>
        </p:nvSpPr>
        <p:spPr>
          <a:xfrm>
            <a:off x="11673685" y="6356350"/>
            <a:ext cx="404208" cy="365125"/>
          </a:xfrm>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113381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24C449-C335-4A7F-AA93-8B40BE6035D8}"/>
              </a:ext>
            </a:extLst>
          </p:cNvPr>
          <p:cNvSpPr/>
          <p:nvPr userDrawn="1"/>
        </p:nvSpPr>
        <p:spPr>
          <a:xfrm>
            <a:off x="7839556" y="0"/>
            <a:ext cx="43524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8535947" y="1709738"/>
            <a:ext cx="3442764" cy="2852737"/>
          </a:xfrm>
          <a:noFill/>
        </p:spPr>
        <p:txBody>
          <a:bodyPr anchor="b">
            <a:normAutofit/>
          </a:bodyPr>
          <a:lstStyle>
            <a:lvl1pPr>
              <a:defRPr sz="3200">
                <a:solidFill>
                  <a:schemeClr val="bg1"/>
                </a:solidFill>
                <a:latin typeface="Bahnschrift Light" panose="020B0502040204020203"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a:xfrm>
            <a:off x="11571569" y="6337783"/>
            <a:ext cx="432058" cy="365125"/>
          </a:xfrm>
        </p:spPr>
        <p:txBody>
          <a:bodyPr/>
          <a:lstStyle/>
          <a:p>
            <a:fld id="{11B27AC3-7E3C-4D52-B961-66C69992049A}" type="slidenum">
              <a:rPr lang="en-US" smtClean="0"/>
              <a:t>‹#›</a:t>
            </a:fld>
            <a:endParaRPr lang="en-US" dirty="0"/>
          </a:p>
        </p:txBody>
      </p:sp>
      <p:sp>
        <p:nvSpPr>
          <p:cNvPr id="8" name="object 3">
            <a:extLst>
              <a:ext uri="{FF2B5EF4-FFF2-40B4-BE49-F238E27FC236}">
                <a16:creationId xmlns:a16="http://schemas.microsoft.com/office/drawing/2014/main" id="{02EC5E66-F51B-424A-B323-CF7E49218559}"/>
              </a:ext>
            </a:extLst>
          </p:cNvPr>
          <p:cNvSpPr/>
          <p:nvPr userDrawn="1"/>
        </p:nvSpPr>
        <p:spPr>
          <a:xfrm>
            <a:off x="0" y="0"/>
            <a:ext cx="7839556"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a:extLst>
              <a:ext uri="{FF2B5EF4-FFF2-40B4-BE49-F238E27FC236}">
                <a16:creationId xmlns:a16="http://schemas.microsoft.com/office/drawing/2014/main" id="{2E5E97E7-ED02-4632-AC98-E5C16452E6E7}"/>
              </a:ext>
            </a:extLst>
          </p:cNvPr>
          <p:cNvSpPr/>
          <p:nvPr userDrawn="1"/>
        </p:nvSpPr>
        <p:spPr>
          <a:xfrm>
            <a:off x="11075090" y="1391765"/>
            <a:ext cx="843280" cy="0"/>
          </a:xfrm>
          <a:custGeom>
            <a:avLst/>
            <a:gdLst/>
            <a:ahLst/>
            <a:cxnLst/>
            <a:rect l="l" t="t" r="r" b="b"/>
            <a:pathLst>
              <a:path w="843280">
                <a:moveTo>
                  <a:pt x="0" y="0"/>
                </a:moveTo>
                <a:lnTo>
                  <a:pt x="842772" y="0"/>
                </a:lnTo>
              </a:path>
            </a:pathLst>
          </a:custGeom>
          <a:ln w="80772">
            <a:solidFill>
              <a:schemeClr val="bg1"/>
            </a:solidFill>
          </a:ln>
        </p:spPr>
        <p:txBody>
          <a:bodyPr wrap="square" lIns="0" tIns="0" rIns="0" bIns="0" rtlCol="0"/>
          <a:lstStyle/>
          <a:p>
            <a:endParaRPr dirty="0"/>
          </a:p>
        </p:txBody>
      </p:sp>
    </p:spTree>
    <p:extLst>
      <p:ext uri="{BB962C8B-B14F-4D97-AF65-F5344CB8AC3E}">
        <p14:creationId xmlns:p14="http://schemas.microsoft.com/office/powerpoint/2010/main" val="253562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EF00F0-571E-413A-811B-93D4D72D71B0}"/>
              </a:ext>
            </a:extLst>
          </p:cNvPr>
          <p:cNvSpPr/>
          <p:nvPr userDrawn="1"/>
        </p:nvSpPr>
        <p:spPr>
          <a:xfrm>
            <a:off x="0" y="0"/>
            <a:ext cx="43524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761400" y="1663322"/>
            <a:ext cx="2932507" cy="2852737"/>
          </a:xfrm>
        </p:spPr>
        <p:txBody>
          <a:bodyPr anchor="b">
            <a:normAutofit/>
          </a:bodyPr>
          <a:lstStyle>
            <a:lvl1pPr>
              <a:defRPr sz="36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a:xfrm>
            <a:off x="11608702" y="6365633"/>
            <a:ext cx="436699" cy="365125"/>
          </a:xfrm>
        </p:spPr>
        <p:txBody>
          <a:bodyPr/>
          <a:lstStyle/>
          <a:p>
            <a:fld id="{11B27AC3-7E3C-4D52-B961-66C69992049A}" type="slidenum">
              <a:rPr lang="en-US" smtClean="0"/>
              <a:t>‹#›</a:t>
            </a:fld>
            <a:endParaRPr lang="en-US" dirty="0"/>
          </a:p>
        </p:txBody>
      </p:sp>
      <p:sp>
        <p:nvSpPr>
          <p:cNvPr id="8" name="object 2">
            <a:extLst>
              <a:ext uri="{FF2B5EF4-FFF2-40B4-BE49-F238E27FC236}">
                <a16:creationId xmlns:a16="http://schemas.microsoft.com/office/drawing/2014/main" id="{E49EAFF2-3897-4221-A2B3-8F36C1C56009}"/>
              </a:ext>
            </a:extLst>
          </p:cNvPr>
          <p:cNvSpPr/>
          <p:nvPr userDrawn="1"/>
        </p:nvSpPr>
        <p:spPr>
          <a:xfrm>
            <a:off x="4352444" y="0"/>
            <a:ext cx="7839556"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a:extLst>
              <a:ext uri="{FF2B5EF4-FFF2-40B4-BE49-F238E27FC236}">
                <a16:creationId xmlns:a16="http://schemas.microsoft.com/office/drawing/2014/main" id="{599B86FF-FC6F-4E96-AEAF-61C5B76AAD24}"/>
              </a:ext>
            </a:extLst>
          </p:cNvPr>
          <p:cNvSpPr/>
          <p:nvPr userDrawn="1"/>
        </p:nvSpPr>
        <p:spPr>
          <a:xfrm>
            <a:off x="761400" y="1238591"/>
            <a:ext cx="843280" cy="0"/>
          </a:xfrm>
          <a:custGeom>
            <a:avLst/>
            <a:gdLst/>
            <a:ahLst/>
            <a:cxnLst/>
            <a:rect l="l" t="t" r="r" b="b"/>
            <a:pathLst>
              <a:path w="843280">
                <a:moveTo>
                  <a:pt x="0" y="0"/>
                </a:moveTo>
                <a:lnTo>
                  <a:pt x="842772" y="0"/>
                </a:lnTo>
              </a:path>
            </a:pathLst>
          </a:custGeom>
          <a:ln w="80772">
            <a:solidFill>
              <a:schemeClr val="bg1"/>
            </a:solidFill>
          </a:ln>
        </p:spPr>
        <p:txBody>
          <a:bodyPr wrap="square" lIns="0" tIns="0" rIns="0" bIns="0" rtlCol="0"/>
          <a:lstStyle/>
          <a:p>
            <a:endParaRPr dirty="0"/>
          </a:p>
        </p:txBody>
      </p:sp>
    </p:spTree>
    <p:extLst>
      <p:ext uri="{BB962C8B-B14F-4D97-AF65-F5344CB8AC3E}">
        <p14:creationId xmlns:p14="http://schemas.microsoft.com/office/powerpoint/2010/main" val="1365828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p:txBody>
          <a:bodyPr/>
          <a:lstStyle/>
          <a:p>
            <a:fld id="{11B27AC3-7E3C-4D52-B961-66C69992049A}" type="slidenum">
              <a:rPr lang="en-US" smtClean="0"/>
              <a:t>‹#›</a:t>
            </a:fld>
            <a:endParaRPr lang="en-US" dirty="0"/>
          </a:p>
        </p:txBody>
      </p:sp>
      <p:sp>
        <p:nvSpPr>
          <p:cNvPr id="7" name="object 3">
            <a:extLst>
              <a:ext uri="{FF2B5EF4-FFF2-40B4-BE49-F238E27FC236}">
                <a16:creationId xmlns:a16="http://schemas.microsoft.com/office/drawing/2014/main" id="{B354D688-5256-4A75-B02D-FF4578FAB7C0}"/>
              </a:ext>
            </a:extLst>
          </p:cNvPr>
          <p:cNvSpPr/>
          <p:nvPr userDrawn="1"/>
        </p:nvSpPr>
        <p:spPr>
          <a:xfrm>
            <a:off x="0" y="335279"/>
            <a:ext cx="4428743" cy="65227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5">
            <a:extLst>
              <a:ext uri="{FF2B5EF4-FFF2-40B4-BE49-F238E27FC236}">
                <a16:creationId xmlns:a16="http://schemas.microsoft.com/office/drawing/2014/main" id="{1DF59E49-8B61-4A6E-B57B-1CC29DFD9E41}"/>
              </a:ext>
            </a:extLst>
          </p:cNvPr>
          <p:cNvSpPr/>
          <p:nvPr userDrawn="1"/>
        </p:nvSpPr>
        <p:spPr>
          <a:xfrm>
            <a:off x="0" y="0"/>
            <a:ext cx="4429125" cy="2523490"/>
          </a:xfrm>
          <a:custGeom>
            <a:avLst/>
            <a:gdLst/>
            <a:ahLst/>
            <a:cxnLst/>
            <a:rect l="l" t="t" r="r" b="b"/>
            <a:pathLst>
              <a:path w="4429125" h="2523490">
                <a:moveTo>
                  <a:pt x="0" y="2523464"/>
                </a:moveTo>
                <a:lnTo>
                  <a:pt x="4428540" y="2523464"/>
                </a:lnTo>
                <a:lnTo>
                  <a:pt x="4428540" y="0"/>
                </a:lnTo>
                <a:lnTo>
                  <a:pt x="0" y="0"/>
                </a:lnTo>
                <a:lnTo>
                  <a:pt x="0" y="2523464"/>
                </a:lnTo>
                <a:close/>
              </a:path>
            </a:pathLst>
          </a:custGeom>
          <a:solidFill>
            <a:srgbClr val="E6172B"/>
          </a:solidFill>
        </p:spPr>
        <p:txBody>
          <a:bodyPr wrap="square" lIns="0" tIns="0" rIns="0" bIns="0" rtlCol="0"/>
          <a:lstStyle/>
          <a:p>
            <a:endParaRPr dirty="0">
              <a:latin typeface="Bahnschrift Light" panose="020B0502040204020203" pitchFamily="34" charset="0"/>
            </a:endParaRPr>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311989" y="707146"/>
            <a:ext cx="3443086" cy="1103086"/>
          </a:xfrm>
        </p:spPr>
        <p:txBody>
          <a:bodyPr anchor="b">
            <a:normAutofit/>
          </a:bodyPr>
          <a:lstStyle>
            <a:lvl1pPr>
              <a:defRPr sz="3600">
                <a:solidFill>
                  <a:schemeClr val="bg1"/>
                </a:solidFill>
              </a:defRPr>
            </a:lvl1pPr>
          </a:lstStyle>
          <a:p>
            <a:r>
              <a:rPr lang="en-US"/>
              <a:t>Click to edit Master title style</a:t>
            </a:r>
          </a:p>
        </p:txBody>
      </p:sp>
      <p:sp>
        <p:nvSpPr>
          <p:cNvPr id="10" name="object 9">
            <a:extLst>
              <a:ext uri="{FF2B5EF4-FFF2-40B4-BE49-F238E27FC236}">
                <a16:creationId xmlns:a16="http://schemas.microsoft.com/office/drawing/2014/main" id="{A867196A-AFF6-4B4D-8EA9-30BD1562EB9C}"/>
              </a:ext>
            </a:extLst>
          </p:cNvPr>
          <p:cNvSpPr/>
          <p:nvPr userDrawn="1"/>
        </p:nvSpPr>
        <p:spPr>
          <a:xfrm>
            <a:off x="473564" y="393816"/>
            <a:ext cx="843280" cy="0"/>
          </a:xfrm>
          <a:custGeom>
            <a:avLst/>
            <a:gdLst/>
            <a:ahLst/>
            <a:cxnLst/>
            <a:rect l="l" t="t" r="r" b="b"/>
            <a:pathLst>
              <a:path w="843280">
                <a:moveTo>
                  <a:pt x="0" y="0"/>
                </a:moveTo>
                <a:lnTo>
                  <a:pt x="842772" y="0"/>
                </a:lnTo>
              </a:path>
            </a:pathLst>
          </a:custGeom>
          <a:ln w="80772">
            <a:solidFill>
              <a:schemeClr val="bg1"/>
            </a:solidFill>
          </a:ln>
        </p:spPr>
        <p:txBody>
          <a:bodyPr wrap="square" lIns="0" tIns="0" rIns="0" bIns="0" rtlCol="0"/>
          <a:lstStyle/>
          <a:p>
            <a:endParaRPr dirty="0"/>
          </a:p>
        </p:txBody>
      </p:sp>
      <p:sp>
        <p:nvSpPr>
          <p:cNvPr id="11" name="Content Placeholder 2">
            <a:extLst>
              <a:ext uri="{FF2B5EF4-FFF2-40B4-BE49-F238E27FC236}">
                <a16:creationId xmlns:a16="http://schemas.microsoft.com/office/drawing/2014/main" id="{C025D51A-66A3-4218-91F6-FD85ECEB5EB9}"/>
              </a:ext>
            </a:extLst>
          </p:cNvPr>
          <p:cNvSpPr>
            <a:spLocks noGrp="1"/>
          </p:cNvSpPr>
          <p:nvPr>
            <p:ph idx="1"/>
          </p:nvPr>
        </p:nvSpPr>
        <p:spPr>
          <a:xfrm>
            <a:off x="4785514" y="1072215"/>
            <a:ext cx="6568285" cy="5104748"/>
          </a:xfrm>
        </p:spPr>
        <p:txBody>
          <a:bodyPr/>
          <a:lstStyle>
            <a:lvl1pPr marL="228600" indent="-228600">
              <a:buClr>
                <a:schemeClr val="accent1">
                  <a:lumMod val="75000"/>
                </a:schemeClr>
              </a:buClr>
              <a:buFont typeface="Wingdings" panose="05000000000000000000" pitchFamily="2" charset="2"/>
              <a:buChar char="§"/>
              <a:defRPr b="1">
                <a:solidFill>
                  <a:schemeClr val="accent1">
                    <a:lumMod val="75000"/>
                  </a:schemeClr>
                </a:solidFill>
                <a:latin typeface="Bahnschrift Light" panose="020B0502040204020203" pitchFamily="34" charset="0"/>
              </a:defRPr>
            </a:lvl1pPr>
            <a:lvl2pPr marL="685800" indent="-228600">
              <a:buClr>
                <a:schemeClr val="accent1">
                  <a:lumMod val="75000"/>
                </a:schemeClr>
              </a:buClr>
              <a:buFont typeface="Wingdings" panose="05000000000000000000" pitchFamily="2" charset="2"/>
              <a:buChar char="§"/>
              <a:defRPr/>
            </a:lvl2pPr>
            <a:lvl3pPr marL="1143000" indent="-228600">
              <a:buClr>
                <a:schemeClr val="accent1">
                  <a:lumMod val="75000"/>
                </a:schemeClr>
              </a:buClr>
              <a:buFont typeface="Wingdings" panose="05000000000000000000" pitchFamily="2" charset="2"/>
              <a:buChar char="§"/>
              <a:defRPr/>
            </a:lvl3pPr>
            <a:lvl4pPr marL="1600200" indent="-228600">
              <a:buClr>
                <a:schemeClr val="accent1">
                  <a:lumMod val="75000"/>
                </a:schemeClr>
              </a:buClr>
              <a:buFont typeface="Wingdings" panose="05000000000000000000" pitchFamily="2" charset="2"/>
              <a:buChar char="§"/>
              <a:defRPr/>
            </a:lvl4pPr>
            <a:lvl5pPr marL="2057400" indent="-228600">
              <a:buClr>
                <a:schemeClr val="accent1">
                  <a:lumMod val="75000"/>
                </a:schemeClr>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26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BD79B4D-74B1-4BFE-8FC6-BEF4BEBAA259}"/>
              </a:ext>
            </a:extLst>
          </p:cNvPr>
          <p:cNvSpPr/>
          <p:nvPr userDrawn="1"/>
        </p:nvSpPr>
        <p:spPr>
          <a:xfrm>
            <a:off x="0" y="68"/>
            <a:ext cx="4429125" cy="6857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p:txBody>
          <a:bodyPr/>
          <a:lstStyle/>
          <a:p>
            <a:fld id="{11B27AC3-7E3C-4D52-B961-66C69992049A}" type="slidenum">
              <a:rPr lang="en-US" smtClean="0"/>
              <a:t>‹#›</a:t>
            </a:fld>
            <a:endParaRPr lang="en-US" dirty="0"/>
          </a:p>
        </p:txBody>
      </p:sp>
      <p:sp>
        <p:nvSpPr>
          <p:cNvPr id="8" name="object 5">
            <a:extLst>
              <a:ext uri="{FF2B5EF4-FFF2-40B4-BE49-F238E27FC236}">
                <a16:creationId xmlns:a16="http://schemas.microsoft.com/office/drawing/2014/main" id="{1DF59E49-8B61-4A6E-B57B-1CC29DFD9E41}"/>
              </a:ext>
            </a:extLst>
          </p:cNvPr>
          <p:cNvSpPr/>
          <p:nvPr userDrawn="1"/>
        </p:nvSpPr>
        <p:spPr>
          <a:xfrm>
            <a:off x="0" y="0"/>
            <a:ext cx="4429125" cy="2523490"/>
          </a:xfrm>
          <a:custGeom>
            <a:avLst/>
            <a:gdLst/>
            <a:ahLst/>
            <a:cxnLst/>
            <a:rect l="l" t="t" r="r" b="b"/>
            <a:pathLst>
              <a:path w="4429125" h="2523490">
                <a:moveTo>
                  <a:pt x="0" y="2523464"/>
                </a:moveTo>
                <a:lnTo>
                  <a:pt x="4428540" y="2523464"/>
                </a:lnTo>
                <a:lnTo>
                  <a:pt x="4428540" y="0"/>
                </a:lnTo>
                <a:lnTo>
                  <a:pt x="0" y="0"/>
                </a:lnTo>
                <a:lnTo>
                  <a:pt x="0" y="2523464"/>
                </a:lnTo>
                <a:close/>
              </a:path>
            </a:pathLst>
          </a:custGeom>
          <a:solidFill>
            <a:schemeClr val="tx1"/>
          </a:solidFill>
        </p:spPr>
        <p:txBody>
          <a:bodyPr wrap="square" lIns="0" tIns="0" rIns="0" bIns="0" rtlCol="0"/>
          <a:lstStyle/>
          <a:p>
            <a:endParaRPr dirty="0">
              <a:latin typeface="Bahnschrift Light" panose="020B0502040204020203" pitchFamily="34" charset="0"/>
            </a:endParaRPr>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311989" y="1083118"/>
            <a:ext cx="3443086" cy="1103086"/>
          </a:xfrm>
        </p:spPr>
        <p:txBody>
          <a:bodyPr anchor="b">
            <a:normAutofit/>
          </a:bodyPr>
          <a:lstStyle>
            <a:lvl1pPr>
              <a:defRPr sz="3600">
                <a:solidFill>
                  <a:schemeClr val="bg1"/>
                </a:solidFill>
                <a:latin typeface="Bahnschrift Light" panose="020B0502040204020203" pitchFamily="34" charset="0"/>
              </a:defRPr>
            </a:lvl1pPr>
          </a:lstStyle>
          <a:p>
            <a:r>
              <a:rPr lang="en-US"/>
              <a:t>Click to edit Master title style</a:t>
            </a:r>
          </a:p>
        </p:txBody>
      </p:sp>
      <p:sp>
        <p:nvSpPr>
          <p:cNvPr id="10" name="object 9">
            <a:extLst>
              <a:ext uri="{FF2B5EF4-FFF2-40B4-BE49-F238E27FC236}">
                <a16:creationId xmlns:a16="http://schemas.microsoft.com/office/drawing/2014/main" id="{A867196A-AFF6-4B4D-8EA9-30BD1562EB9C}"/>
              </a:ext>
            </a:extLst>
          </p:cNvPr>
          <p:cNvSpPr/>
          <p:nvPr userDrawn="1"/>
        </p:nvSpPr>
        <p:spPr>
          <a:xfrm>
            <a:off x="473564" y="393816"/>
            <a:ext cx="843280" cy="0"/>
          </a:xfrm>
          <a:custGeom>
            <a:avLst/>
            <a:gdLst/>
            <a:ahLst/>
            <a:cxnLst/>
            <a:rect l="l" t="t" r="r" b="b"/>
            <a:pathLst>
              <a:path w="843280">
                <a:moveTo>
                  <a:pt x="0" y="0"/>
                </a:moveTo>
                <a:lnTo>
                  <a:pt x="842772" y="0"/>
                </a:lnTo>
              </a:path>
            </a:pathLst>
          </a:custGeom>
          <a:ln w="80772">
            <a:solidFill>
              <a:schemeClr val="bg1"/>
            </a:solidFill>
          </a:ln>
        </p:spPr>
        <p:txBody>
          <a:bodyPr wrap="square" lIns="0" tIns="0" rIns="0" bIns="0" rtlCol="0"/>
          <a:lstStyle/>
          <a:p>
            <a:endParaRPr dirty="0"/>
          </a:p>
        </p:txBody>
      </p:sp>
      <p:sp>
        <p:nvSpPr>
          <p:cNvPr id="11" name="Content Placeholder 2">
            <a:extLst>
              <a:ext uri="{FF2B5EF4-FFF2-40B4-BE49-F238E27FC236}">
                <a16:creationId xmlns:a16="http://schemas.microsoft.com/office/drawing/2014/main" id="{C025D51A-66A3-4218-91F6-FD85ECEB5EB9}"/>
              </a:ext>
            </a:extLst>
          </p:cNvPr>
          <p:cNvSpPr>
            <a:spLocks noGrp="1"/>
          </p:cNvSpPr>
          <p:nvPr>
            <p:ph idx="1"/>
          </p:nvPr>
        </p:nvSpPr>
        <p:spPr>
          <a:xfrm>
            <a:off x="4785514" y="1072215"/>
            <a:ext cx="6568285" cy="5104748"/>
          </a:xfrm>
        </p:spPr>
        <p:txBody>
          <a:bodyPr/>
          <a:lstStyle>
            <a:lvl1pPr marL="228600" indent="-228600">
              <a:buClr>
                <a:schemeClr val="accent1">
                  <a:lumMod val="75000"/>
                </a:schemeClr>
              </a:buClr>
              <a:buFont typeface="Wingdings" panose="05000000000000000000" pitchFamily="2" charset="2"/>
              <a:buChar char="§"/>
              <a:defRPr b="1">
                <a:solidFill>
                  <a:schemeClr val="accent1">
                    <a:lumMod val="75000"/>
                  </a:schemeClr>
                </a:solidFill>
                <a:latin typeface="Bahnschrift Light" panose="020B0502040204020203" pitchFamily="34" charset="0"/>
              </a:defRPr>
            </a:lvl1pPr>
            <a:lvl2pPr marL="685800" indent="-228600">
              <a:buClr>
                <a:schemeClr val="accent1">
                  <a:lumMod val="75000"/>
                </a:schemeClr>
              </a:buClr>
              <a:buFont typeface="Wingdings" panose="05000000000000000000" pitchFamily="2" charset="2"/>
              <a:buChar char="§"/>
              <a:defRPr/>
            </a:lvl2pPr>
            <a:lvl3pPr marL="1143000" indent="-228600">
              <a:buClr>
                <a:schemeClr val="accent1">
                  <a:lumMod val="75000"/>
                </a:schemeClr>
              </a:buClr>
              <a:buFont typeface="Wingdings" panose="05000000000000000000" pitchFamily="2" charset="2"/>
              <a:buChar char="§"/>
              <a:defRPr/>
            </a:lvl3pPr>
            <a:lvl4pPr marL="1600200" indent="-228600">
              <a:buClr>
                <a:schemeClr val="accent1">
                  <a:lumMod val="75000"/>
                </a:schemeClr>
              </a:buClr>
              <a:buFont typeface="Wingdings" panose="05000000000000000000" pitchFamily="2" charset="2"/>
              <a:buChar char="§"/>
              <a:defRPr/>
            </a:lvl4pPr>
            <a:lvl5pPr marL="2057400" indent="-228600">
              <a:buClr>
                <a:schemeClr val="accent1">
                  <a:lumMod val="75000"/>
                </a:schemeClr>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29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p:txBody>
          <a:bodyPr/>
          <a:lstStyle/>
          <a:p>
            <a:fld id="{11B27AC3-7E3C-4D52-B961-66C69992049A}" type="slidenum">
              <a:rPr lang="en-US" smtClean="0"/>
              <a:t>‹#›</a:t>
            </a:fld>
            <a:endParaRPr lang="en-US" dirty="0"/>
          </a:p>
        </p:txBody>
      </p:sp>
      <p:sp>
        <p:nvSpPr>
          <p:cNvPr id="8" name="object 5">
            <a:extLst>
              <a:ext uri="{FF2B5EF4-FFF2-40B4-BE49-F238E27FC236}">
                <a16:creationId xmlns:a16="http://schemas.microsoft.com/office/drawing/2014/main" id="{1DF59E49-8B61-4A6E-B57B-1CC29DFD9E41}"/>
              </a:ext>
            </a:extLst>
          </p:cNvPr>
          <p:cNvSpPr/>
          <p:nvPr userDrawn="1"/>
        </p:nvSpPr>
        <p:spPr>
          <a:xfrm>
            <a:off x="0" y="0"/>
            <a:ext cx="4429125" cy="2523490"/>
          </a:xfrm>
          <a:custGeom>
            <a:avLst/>
            <a:gdLst/>
            <a:ahLst/>
            <a:cxnLst/>
            <a:rect l="l" t="t" r="r" b="b"/>
            <a:pathLst>
              <a:path w="4429125" h="2523490">
                <a:moveTo>
                  <a:pt x="0" y="2523464"/>
                </a:moveTo>
                <a:lnTo>
                  <a:pt x="4428540" y="2523464"/>
                </a:lnTo>
                <a:lnTo>
                  <a:pt x="4428540" y="0"/>
                </a:lnTo>
                <a:lnTo>
                  <a:pt x="0" y="0"/>
                </a:lnTo>
                <a:lnTo>
                  <a:pt x="0" y="2523464"/>
                </a:lnTo>
                <a:close/>
              </a:path>
            </a:pathLst>
          </a:custGeom>
          <a:solidFill>
            <a:schemeClr val="tx1"/>
          </a:solidFill>
        </p:spPr>
        <p:txBody>
          <a:bodyPr wrap="square" lIns="0" tIns="0" rIns="0" bIns="0" rtlCol="0"/>
          <a:lstStyle/>
          <a:p>
            <a:endParaRPr dirty="0">
              <a:latin typeface="Bahnschrift Light" panose="020B0502040204020203" pitchFamily="34" charset="0"/>
            </a:endParaRPr>
          </a:p>
        </p:txBody>
      </p:sp>
      <p:sp>
        <p:nvSpPr>
          <p:cNvPr id="10" name="object 9">
            <a:extLst>
              <a:ext uri="{FF2B5EF4-FFF2-40B4-BE49-F238E27FC236}">
                <a16:creationId xmlns:a16="http://schemas.microsoft.com/office/drawing/2014/main" id="{A867196A-AFF6-4B4D-8EA9-30BD1562EB9C}"/>
              </a:ext>
            </a:extLst>
          </p:cNvPr>
          <p:cNvSpPr/>
          <p:nvPr userDrawn="1"/>
        </p:nvSpPr>
        <p:spPr>
          <a:xfrm>
            <a:off x="473564" y="393816"/>
            <a:ext cx="843280" cy="0"/>
          </a:xfrm>
          <a:custGeom>
            <a:avLst/>
            <a:gdLst/>
            <a:ahLst/>
            <a:cxnLst/>
            <a:rect l="l" t="t" r="r" b="b"/>
            <a:pathLst>
              <a:path w="843280">
                <a:moveTo>
                  <a:pt x="0" y="0"/>
                </a:moveTo>
                <a:lnTo>
                  <a:pt x="842772" y="0"/>
                </a:lnTo>
              </a:path>
            </a:pathLst>
          </a:custGeom>
          <a:ln w="80772">
            <a:solidFill>
              <a:schemeClr val="bg1"/>
            </a:solidFill>
          </a:ln>
        </p:spPr>
        <p:txBody>
          <a:bodyPr wrap="square" lIns="0" tIns="0" rIns="0" bIns="0" rtlCol="0"/>
          <a:lstStyle/>
          <a:p>
            <a:endParaRPr dirty="0"/>
          </a:p>
        </p:txBody>
      </p:sp>
      <p:sp>
        <p:nvSpPr>
          <p:cNvPr id="11" name="Content Placeholder 2">
            <a:extLst>
              <a:ext uri="{FF2B5EF4-FFF2-40B4-BE49-F238E27FC236}">
                <a16:creationId xmlns:a16="http://schemas.microsoft.com/office/drawing/2014/main" id="{C025D51A-66A3-4218-91F6-FD85ECEB5EB9}"/>
              </a:ext>
            </a:extLst>
          </p:cNvPr>
          <p:cNvSpPr>
            <a:spLocks noGrp="1"/>
          </p:cNvSpPr>
          <p:nvPr>
            <p:ph idx="1"/>
          </p:nvPr>
        </p:nvSpPr>
        <p:spPr>
          <a:xfrm>
            <a:off x="5569949" y="1062931"/>
            <a:ext cx="5658526" cy="5104748"/>
          </a:xfrm>
        </p:spPr>
        <p:txBody>
          <a:bodyPr/>
          <a:lstStyle>
            <a:lvl1pPr marL="228600" indent="-228600">
              <a:buClr>
                <a:srgbClr val="133855"/>
              </a:buClr>
              <a:buFont typeface="Wingdings" panose="05000000000000000000" pitchFamily="2" charset="2"/>
              <a:buChar char="§"/>
              <a:defRPr b="1">
                <a:solidFill>
                  <a:srgbClr val="133855"/>
                </a:solidFill>
                <a:latin typeface="Bahnschrift Light" panose="020B0502040204020203" pitchFamily="34" charset="0"/>
              </a:defRPr>
            </a:lvl1pPr>
            <a:lvl2pPr marL="685800" indent="-228600">
              <a:buClr>
                <a:srgbClr val="133855"/>
              </a:buClr>
              <a:buFont typeface="Wingdings" panose="05000000000000000000" pitchFamily="2" charset="2"/>
              <a:buChar char="§"/>
              <a:defRPr>
                <a:solidFill>
                  <a:srgbClr val="133855"/>
                </a:solidFill>
              </a:defRPr>
            </a:lvl2pPr>
            <a:lvl3pPr marL="1143000" indent="-228600">
              <a:buClr>
                <a:srgbClr val="133855"/>
              </a:buClr>
              <a:buFont typeface="Wingdings" panose="05000000000000000000" pitchFamily="2" charset="2"/>
              <a:buChar char="§"/>
              <a:defRPr>
                <a:solidFill>
                  <a:srgbClr val="133855"/>
                </a:solidFill>
              </a:defRPr>
            </a:lvl3pPr>
            <a:lvl4pPr marL="1600200" indent="-228600">
              <a:buClr>
                <a:srgbClr val="133855"/>
              </a:buClr>
              <a:buFont typeface="Wingdings" panose="05000000000000000000" pitchFamily="2" charset="2"/>
              <a:buChar char="§"/>
              <a:defRPr>
                <a:solidFill>
                  <a:srgbClr val="133855"/>
                </a:solidFill>
              </a:defRPr>
            </a:lvl4pPr>
            <a:lvl5pPr marL="2057400" indent="-228600">
              <a:buClr>
                <a:srgbClr val="133855"/>
              </a:buClr>
              <a:buFont typeface="Wingdings" panose="05000000000000000000" pitchFamily="2" charset="2"/>
              <a:buChar char="§"/>
              <a:defRPr>
                <a:solidFill>
                  <a:srgbClr val="1338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bject 3">
            <a:extLst>
              <a:ext uri="{FF2B5EF4-FFF2-40B4-BE49-F238E27FC236}">
                <a16:creationId xmlns:a16="http://schemas.microsoft.com/office/drawing/2014/main" id="{027013E0-4393-4029-B5BE-22D4B061FA64}"/>
              </a:ext>
            </a:extLst>
          </p:cNvPr>
          <p:cNvSpPr/>
          <p:nvPr userDrawn="1"/>
        </p:nvSpPr>
        <p:spPr>
          <a:xfrm>
            <a:off x="0" y="0"/>
            <a:ext cx="4927092" cy="68579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5">
            <a:extLst>
              <a:ext uri="{FF2B5EF4-FFF2-40B4-BE49-F238E27FC236}">
                <a16:creationId xmlns:a16="http://schemas.microsoft.com/office/drawing/2014/main" id="{48F7AFB6-397F-439E-A47D-B0D3A8FA6113}"/>
              </a:ext>
            </a:extLst>
          </p:cNvPr>
          <p:cNvSpPr/>
          <p:nvPr userDrawn="1"/>
        </p:nvSpPr>
        <p:spPr>
          <a:xfrm>
            <a:off x="469391" y="0"/>
            <a:ext cx="4457700" cy="1371600"/>
          </a:xfrm>
          <a:custGeom>
            <a:avLst/>
            <a:gdLst/>
            <a:ahLst/>
            <a:cxnLst/>
            <a:rect l="l" t="t" r="r" b="b"/>
            <a:pathLst>
              <a:path w="4457700" h="1371600">
                <a:moveTo>
                  <a:pt x="0" y="1371358"/>
                </a:moveTo>
                <a:lnTo>
                  <a:pt x="4457357" y="1371358"/>
                </a:lnTo>
                <a:lnTo>
                  <a:pt x="4457357" y="0"/>
                </a:lnTo>
                <a:lnTo>
                  <a:pt x="0" y="0"/>
                </a:lnTo>
                <a:lnTo>
                  <a:pt x="0" y="1371358"/>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6">
            <a:extLst>
              <a:ext uri="{FF2B5EF4-FFF2-40B4-BE49-F238E27FC236}">
                <a16:creationId xmlns:a16="http://schemas.microsoft.com/office/drawing/2014/main" id="{75275C8C-4BF6-4A9C-B6DD-83B451D3AD1C}"/>
              </a:ext>
            </a:extLst>
          </p:cNvPr>
          <p:cNvSpPr/>
          <p:nvPr userDrawn="1"/>
        </p:nvSpPr>
        <p:spPr>
          <a:xfrm>
            <a:off x="768296" y="175794"/>
            <a:ext cx="621665" cy="0"/>
          </a:xfrm>
          <a:custGeom>
            <a:avLst/>
            <a:gdLst/>
            <a:ahLst/>
            <a:cxnLst/>
            <a:rect l="l" t="t" r="r" b="b"/>
            <a:pathLst>
              <a:path w="621665">
                <a:moveTo>
                  <a:pt x="0" y="0"/>
                </a:moveTo>
                <a:lnTo>
                  <a:pt x="621538" y="0"/>
                </a:lnTo>
              </a:path>
            </a:pathLst>
          </a:custGeom>
          <a:ln w="698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646188" y="426442"/>
            <a:ext cx="3935098" cy="715389"/>
          </a:xfrm>
        </p:spPr>
        <p:txBody>
          <a:bodyPr anchor="b">
            <a:normAutofit/>
          </a:bodyPr>
          <a:lstStyle>
            <a:lvl1pPr>
              <a:defRPr sz="2400">
                <a:solidFill>
                  <a:schemeClr val="bg1"/>
                </a:solidFill>
                <a:latin typeface="Bahnschrift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30168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20DBA5-154F-4F73-9654-17D43522F4CF}"/>
              </a:ext>
            </a:extLst>
          </p:cNvPr>
          <p:cNvSpPr/>
          <p:nvPr userDrawn="1"/>
        </p:nvSpPr>
        <p:spPr>
          <a:xfrm>
            <a:off x="10801060" y="0"/>
            <a:ext cx="13830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3">
            <a:extLst>
              <a:ext uri="{FF2B5EF4-FFF2-40B4-BE49-F238E27FC236}">
                <a16:creationId xmlns:a16="http://schemas.microsoft.com/office/drawing/2014/main" id="{E54EC50E-3CCB-446B-AD38-3194C7BC7BF1}"/>
              </a:ext>
            </a:extLst>
          </p:cNvPr>
          <p:cNvSpPr/>
          <p:nvPr userDrawn="1"/>
        </p:nvSpPr>
        <p:spPr>
          <a:xfrm>
            <a:off x="0" y="0"/>
            <a:ext cx="10801060"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a:xfrm>
            <a:off x="10763926" y="6356350"/>
            <a:ext cx="589873" cy="365125"/>
          </a:xfrm>
        </p:spPr>
        <p:txBody>
          <a:bodyPr/>
          <a:lstStyle/>
          <a:p>
            <a:fld id="{11B27AC3-7E3C-4D52-B961-66C69992049A}" type="slidenum">
              <a:rPr lang="en-US" smtClean="0"/>
              <a:t>‹#›</a:t>
            </a:fld>
            <a:endParaRPr lang="en-US" dirty="0"/>
          </a:p>
        </p:txBody>
      </p:sp>
      <p:sp>
        <p:nvSpPr>
          <p:cNvPr id="15" name="object 7">
            <a:extLst>
              <a:ext uri="{FF2B5EF4-FFF2-40B4-BE49-F238E27FC236}">
                <a16:creationId xmlns:a16="http://schemas.microsoft.com/office/drawing/2014/main" id="{6ACBA046-062D-4BAE-93DE-145F69275EED}"/>
              </a:ext>
            </a:extLst>
          </p:cNvPr>
          <p:cNvSpPr/>
          <p:nvPr userDrawn="1"/>
        </p:nvSpPr>
        <p:spPr>
          <a:xfrm>
            <a:off x="7124507" y="1502114"/>
            <a:ext cx="4648200" cy="3363595"/>
          </a:xfrm>
          <a:custGeom>
            <a:avLst/>
            <a:gdLst/>
            <a:ahLst/>
            <a:cxnLst/>
            <a:rect l="l" t="t" r="r" b="b"/>
            <a:pathLst>
              <a:path w="4648200" h="3363595">
                <a:moveTo>
                  <a:pt x="0" y="0"/>
                </a:moveTo>
                <a:lnTo>
                  <a:pt x="4648073" y="0"/>
                </a:lnTo>
                <a:lnTo>
                  <a:pt x="4648073" y="3363137"/>
                </a:lnTo>
                <a:lnTo>
                  <a:pt x="0" y="3363137"/>
                </a:lnTo>
                <a:lnTo>
                  <a:pt x="0" y="0"/>
                </a:lnTo>
                <a:close/>
              </a:path>
            </a:pathLst>
          </a:custGeom>
          <a:solidFill>
            <a:srgbClr val="17326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7549829" y="2789083"/>
            <a:ext cx="3935098" cy="715389"/>
          </a:xfrm>
        </p:spPr>
        <p:txBody>
          <a:bodyPr anchor="b">
            <a:normAutofit/>
          </a:bodyPr>
          <a:lstStyle>
            <a:lvl1pPr>
              <a:defRPr sz="2400">
                <a:solidFill>
                  <a:schemeClr val="bg1"/>
                </a:solidFill>
                <a:latin typeface="Bahnschrift Light" panose="020B0502040204020203" pitchFamily="34" charset="0"/>
              </a:defRPr>
            </a:lvl1pPr>
          </a:lstStyle>
          <a:p>
            <a:r>
              <a:rPr lang="en-US"/>
              <a:t>Click to edit Master title style</a:t>
            </a:r>
          </a:p>
        </p:txBody>
      </p:sp>
      <p:sp>
        <p:nvSpPr>
          <p:cNvPr id="16" name="object 6">
            <a:extLst>
              <a:ext uri="{FF2B5EF4-FFF2-40B4-BE49-F238E27FC236}">
                <a16:creationId xmlns:a16="http://schemas.microsoft.com/office/drawing/2014/main" id="{12540321-4909-4762-B811-F375D4EC7A46}"/>
              </a:ext>
            </a:extLst>
          </p:cNvPr>
          <p:cNvSpPr/>
          <p:nvPr userDrawn="1"/>
        </p:nvSpPr>
        <p:spPr>
          <a:xfrm>
            <a:off x="7549829" y="1978848"/>
            <a:ext cx="842644" cy="80645"/>
          </a:xfrm>
          <a:custGeom>
            <a:avLst/>
            <a:gdLst/>
            <a:ahLst/>
            <a:cxnLst/>
            <a:rect l="l" t="t" r="r" b="b"/>
            <a:pathLst>
              <a:path w="842645" h="80644">
                <a:moveTo>
                  <a:pt x="0" y="0"/>
                </a:moveTo>
                <a:lnTo>
                  <a:pt x="842264" y="0"/>
                </a:lnTo>
                <a:lnTo>
                  <a:pt x="842264" y="80263"/>
                </a:lnTo>
                <a:lnTo>
                  <a:pt x="0" y="80263"/>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178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descr="A picture containing sitting, table, standing&#10;&#10;Description automatically generated">
            <a:extLst>
              <a:ext uri="{FF2B5EF4-FFF2-40B4-BE49-F238E27FC236}">
                <a16:creationId xmlns:a16="http://schemas.microsoft.com/office/drawing/2014/main" id="{C2A415F8-09E3-4047-A844-9670F387EA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33537"/>
          </a:xfrm>
          <a:prstGeom prst="rect">
            <a:avLst/>
          </a:prstGeom>
        </p:spPr>
      </p:pic>
      <p:sp>
        <p:nvSpPr>
          <p:cNvPr id="7" name="Rectangle 6">
            <a:extLst>
              <a:ext uri="{FF2B5EF4-FFF2-40B4-BE49-F238E27FC236}">
                <a16:creationId xmlns:a16="http://schemas.microsoft.com/office/drawing/2014/main" id="{7A0ED53B-2AA4-4DAA-B8E5-403165738A1B}"/>
              </a:ext>
            </a:extLst>
          </p:cNvPr>
          <p:cNvSpPr/>
          <p:nvPr userDrawn="1"/>
        </p:nvSpPr>
        <p:spPr>
          <a:xfrm>
            <a:off x="383433" y="334777"/>
            <a:ext cx="4066063" cy="32247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548711" y="960816"/>
            <a:ext cx="3735508" cy="1972692"/>
          </a:xfrm>
        </p:spPr>
        <p:txBody>
          <a:bodyPr anchor="b">
            <a:normAutofit/>
          </a:bodyPr>
          <a:lstStyle>
            <a:lvl1pPr>
              <a:defRPr sz="36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a:xfrm>
            <a:off x="11450886" y="6309933"/>
            <a:ext cx="538815" cy="365125"/>
          </a:xfrm>
        </p:spPr>
        <p:txBody>
          <a:bodyPr/>
          <a:lstStyle/>
          <a:p>
            <a:fld id="{11B27AC3-7E3C-4D52-B961-66C69992049A}"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69999B4C-575A-41FF-BE1C-2595D23B028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264345" y="5827013"/>
            <a:ext cx="1425164" cy="783338"/>
          </a:xfrm>
          <a:prstGeom prst="rect">
            <a:avLst/>
          </a:prstGeom>
        </p:spPr>
      </p:pic>
    </p:spTree>
    <p:extLst>
      <p:ext uri="{BB962C8B-B14F-4D97-AF65-F5344CB8AC3E}">
        <p14:creationId xmlns:p14="http://schemas.microsoft.com/office/powerpoint/2010/main" val="3301449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40A375-96A7-494D-AC05-95FCD0D48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454D3-9DFB-4B11-BC91-9F902D2462B9}"/>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5" name="Footer Placeholder 4">
            <a:extLst>
              <a:ext uri="{FF2B5EF4-FFF2-40B4-BE49-F238E27FC236}">
                <a16:creationId xmlns:a16="http://schemas.microsoft.com/office/drawing/2014/main" id="{28B5D2A5-26D7-40C9-A8E0-951A6389CD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376319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72693694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C5D1-FD7B-4773-8715-7794B31B5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9659BC-E0CE-4B1C-9F59-D2A5C54E4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65CA6B-32C9-43A5-B15B-960566A6FE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4CF5B-29E0-4A6D-9FFB-4ABA86058D0F}"/>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6" name="Footer Placeholder 5">
            <a:extLst>
              <a:ext uri="{FF2B5EF4-FFF2-40B4-BE49-F238E27FC236}">
                <a16:creationId xmlns:a16="http://schemas.microsoft.com/office/drawing/2014/main" id="{51E838BE-AAD7-416D-A9C2-41D8BEF299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7E5F12-CEB0-40C5-A802-E28ADDB80457}"/>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42140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E08B-EF60-42FA-A692-B544C0A015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23F6F2-AE31-42B4-85FD-AC659FB9D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A8B4-9B78-4E89-854C-8DF749E93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60982-FD4D-445A-89C1-A34A41683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360717-DD8B-4CA9-95F6-C0E821297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503111-E895-4010-925B-E8E28D29EBE4}"/>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8" name="Footer Placeholder 7">
            <a:extLst>
              <a:ext uri="{FF2B5EF4-FFF2-40B4-BE49-F238E27FC236}">
                <a16:creationId xmlns:a16="http://schemas.microsoft.com/office/drawing/2014/main" id="{74A10A8B-B2B0-42A6-B614-28B045B23E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E0949D1-BF87-4643-9502-757FFB756D70}"/>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556405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544D-A22A-4C1F-BBD2-08E117424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AA89ED-7D93-4EDF-963F-A3F185D05238}"/>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4" name="Footer Placeholder 3">
            <a:extLst>
              <a:ext uri="{FF2B5EF4-FFF2-40B4-BE49-F238E27FC236}">
                <a16:creationId xmlns:a16="http://schemas.microsoft.com/office/drawing/2014/main" id="{E5368AAF-1F67-4F8C-9E64-F095C9F5A2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93359A6-EA38-4DDF-8019-C42EF1A1A6F6}"/>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4091633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sitting, table, standing&#10;&#10;Description automatically generated">
            <a:extLst>
              <a:ext uri="{FF2B5EF4-FFF2-40B4-BE49-F238E27FC236}">
                <a16:creationId xmlns:a16="http://schemas.microsoft.com/office/drawing/2014/main" id="{11DCBB3F-3FA3-4E9E-8BF2-AA0BD4D6D1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33537"/>
          </a:xfrm>
          <a:prstGeom prst="rect">
            <a:avLst/>
          </a:prstGeom>
        </p:spPr>
      </p:pic>
      <p:sp>
        <p:nvSpPr>
          <p:cNvPr id="4" name="Slide Number Placeholder 3">
            <a:extLst>
              <a:ext uri="{FF2B5EF4-FFF2-40B4-BE49-F238E27FC236}">
                <a16:creationId xmlns:a16="http://schemas.microsoft.com/office/drawing/2014/main" id="{C58E7AA1-C922-4167-9CF3-8B5551526FB5}"/>
              </a:ext>
            </a:extLst>
          </p:cNvPr>
          <p:cNvSpPr>
            <a:spLocks noGrp="1"/>
          </p:cNvSpPr>
          <p:nvPr>
            <p:ph type="sldNum" sz="quarter" idx="12"/>
          </p:nvPr>
        </p:nvSpPr>
        <p:spPr>
          <a:xfrm>
            <a:off x="11279147" y="6328500"/>
            <a:ext cx="733763" cy="365125"/>
          </a:xfrm>
        </p:spPr>
        <p:txBody>
          <a:bodyPr/>
          <a:lstStyle/>
          <a:p>
            <a:fld id="{11B27AC3-7E3C-4D52-B961-66C69992049A}"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B3FD8996-6617-4A12-8E62-D376F97851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287553" y="5910287"/>
            <a:ext cx="1425164" cy="783338"/>
          </a:xfrm>
          <a:prstGeom prst="rect">
            <a:avLst/>
          </a:prstGeom>
        </p:spPr>
      </p:pic>
    </p:spTree>
    <p:extLst>
      <p:ext uri="{BB962C8B-B14F-4D97-AF65-F5344CB8AC3E}">
        <p14:creationId xmlns:p14="http://schemas.microsoft.com/office/powerpoint/2010/main" val="3380653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92A8C8-7B6F-40D8-B0A9-6E96620E69B5}"/>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3" name="Footer Placeholder 2">
            <a:extLst>
              <a:ext uri="{FF2B5EF4-FFF2-40B4-BE49-F238E27FC236}">
                <a16:creationId xmlns:a16="http://schemas.microsoft.com/office/drawing/2014/main" id="{7F918D3C-3B72-4E1C-B321-3ED096E8AF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8E7AA1-C922-4167-9CF3-8B5551526FB5}"/>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2808614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2D20-D066-43F9-A073-1E36681BB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33443-8468-4C89-82E4-461B8B0ED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D2BE2-E079-4A92-B691-681B65305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1EF08-D245-4BE4-854E-ADA0B5405BF2}"/>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6" name="Footer Placeholder 5">
            <a:extLst>
              <a:ext uri="{FF2B5EF4-FFF2-40B4-BE49-F238E27FC236}">
                <a16:creationId xmlns:a16="http://schemas.microsoft.com/office/drawing/2014/main" id="{673B1729-D58E-4E27-B624-31958B38BF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F841F5-F72F-4066-8245-66746CF9F015}"/>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626545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2B88-4D7C-4BC8-87D3-8F3327E46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26C9A-5565-4F1A-B886-EF2FAD150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A9983D-07A4-43A5-AD82-FB1481062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71BC8B-73E7-4E73-BBBF-0F61D1BFE06B}"/>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6" name="Footer Placeholder 5">
            <a:extLst>
              <a:ext uri="{FF2B5EF4-FFF2-40B4-BE49-F238E27FC236}">
                <a16:creationId xmlns:a16="http://schemas.microsoft.com/office/drawing/2014/main" id="{12050CBA-8707-4606-A39B-DE9F4A4C0F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C1C39C-DF09-492C-9E1F-CC84B43DB1C4}"/>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1046481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9B87-FF99-4050-967B-1BAD34733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9D0AF-A2E0-4420-8E7D-AD613CC5FB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48D67-AB28-4670-8E32-5AC6087A3049}"/>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5" name="Footer Placeholder 4">
            <a:extLst>
              <a:ext uri="{FF2B5EF4-FFF2-40B4-BE49-F238E27FC236}">
                <a16:creationId xmlns:a16="http://schemas.microsoft.com/office/drawing/2014/main" id="{F36BC6F6-0564-40E4-B8F2-0953BB820D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F78536-B86F-4F90-B0A2-53FB3CC6E6D2}"/>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769450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A3D5AC-6DF7-46A9-8A1C-101C97A20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43761D-D04A-48B4-B30D-2780B43F5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9A5-229C-4C8B-9000-6DA21FE524C7}"/>
              </a:ext>
            </a:extLst>
          </p:cNvPr>
          <p:cNvSpPr>
            <a:spLocks noGrp="1"/>
          </p:cNvSpPr>
          <p:nvPr>
            <p:ph type="dt" sz="half" idx="10"/>
          </p:nvPr>
        </p:nvSpPr>
        <p:spPr/>
        <p:txBody>
          <a:bodyPr/>
          <a:lstStyle/>
          <a:p>
            <a:fld id="{AD2F7D8D-B2F8-40DF-B15B-522D237EF9EB}" type="datetimeFigureOut">
              <a:rPr lang="en-US" smtClean="0"/>
              <a:t>11/17/2022</a:t>
            </a:fld>
            <a:endParaRPr lang="en-US" dirty="0"/>
          </a:p>
        </p:txBody>
      </p:sp>
      <p:sp>
        <p:nvSpPr>
          <p:cNvPr id="5" name="Footer Placeholder 4">
            <a:extLst>
              <a:ext uri="{FF2B5EF4-FFF2-40B4-BE49-F238E27FC236}">
                <a16:creationId xmlns:a16="http://schemas.microsoft.com/office/drawing/2014/main" id="{7F4756AC-E0E9-40EC-BA7D-DC119B716B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5C0C84-06A6-4FC3-83D6-32295FA5F578}"/>
              </a:ext>
            </a:extLst>
          </p:cNvPr>
          <p:cNvSpPr>
            <a:spLocks noGrp="1"/>
          </p:cNvSpPr>
          <p:nvPr>
            <p:ph type="sldNum" sz="quarter" idx="12"/>
          </p:nvPr>
        </p:nvSpPr>
        <p:spPr/>
        <p:txBody>
          <a:bodyPr/>
          <a:lstStyle/>
          <a:p>
            <a:fld id="{11B27AC3-7E3C-4D52-B961-66C69992049A}" type="slidenum">
              <a:rPr lang="en-US" smtClean="0"/>
              <a:t>‹#›</a:t>
            </a:fld>
            <a:endParaRPr lang="en-US" dirty="0"/>
          </a:p>
        </p:txBody>
      </p:sp>
    </p:spTree>
    <p:extLst>
      <p:ext uri="{BB962C8B-B14F-4D97-AF65-F5344CB8AC3E}">
        <p14:creationId xmlns:p14="http://schemas.microsoft.com/office/powerpoint/2010/main" val="103833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122C41"/>
                </a:solidFill>
                <a:effectLst/>
                <a:latin typeface="Calibri" pitchFamily="34" charset="0"/>
              </a:defRPr>
            </a:lvl1pPr>
          </a:lstStyle>
          <a:p>
            <a:r>
              <a:rPr lang="en-US"/>
              <a:t>Bottom band:</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122C41"/>
              </a:buClr>
              <a:buFont typeface="Wingdings" panose="05000000000000000000" pitchFamily="2" charset="2"/>
              <a:buChar char="§"/>
              <a:defRPr sz="3200" b="1">
                <a:solidFill>
                  <a:srgbClr val="122C41"/>
                </a:solidFill>
              </a:defRPr>
            </a:lvl1pPr>
            <a:lvl2pPr>
              <a:buClr>
                <a:srgbClr val="FF7351"/>
              </a:buClr>
              <a:defRPr sz="2667">
                <a:solidFill>
                  <a:schemeClr val="accent4">
                    <a:lumMod val="75000"/>
                  </a:schemeClr>
                </a:solidFill>
              </a:defRPr>
            </a:lvl2pPr>
            <a:lvl3pPr>
              <a:buClr>
                <a:srgbClr val="56A0D3"/>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5" name="Group 4"/>
          <p:cNvGrpSpPr/>
          <p:nvPr userDrawn="1"/>
        </p:nvGrpSpPr>
        <p:grpSpPr>
          <a:xfrm>
            <a:off x="0" y="6725920"/>
            <a:ext cx="12192000" cy="132080"/>
            <a:chOff x="-1286095" y="13290696"/>
            <a:chExt cx="21930367" cy="545666"/>
          </a:xfrm>
        </p:grpSpPr>
        <p:sp>
          <p:nvSpPr>
            <p:cNvPr id="7" name="Rectangle 6"/>
            <p:cNvSpPr>
              <a:spLocks noChangeArrowheads="1"/>
            </p:cNvSpPr>
            <p:nvPr userDrawn="1"/>
          </p:nvSpPr>
          <p:spPr bwMode="auto">
            <a:xfrm>
              <a:off x="13302170" y="13290696"/>
              <a:ext cx="1446394" cy="545666"/>
            </a:xfrm>
            <a:prstGeom prst="rect">
              <a:avLst/>
            </a:prstGeom>
            <a:solidFill>
              <a:schemeClr val="accent5">
                <a:lumMod val="40000"/>
                <a:lumOff val="60000"/>
              </a:schemeClr>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8" name="Rectangle 7"/>
            <p:cNvSpPr>
              <a:spLocks noChangeArrowheads="1"/>
            </p:cNvSpPr>
            <p:nvPr userDrawn="1"/>
          </p:nvSpPr>
          <p:spPr bwMode="auto">
            <a:xfrm>
              <a:off x="14729702" y="13290696"/>
              <a:ext cx="1446394" cy="545666"/>
            </a:xfrm>
            <a:prstGeom prst="rect">
              <a:avLst/>
            </a:prstGeom>
            <a:solidFill>
              <a:schemeClr val="accent1"/>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6176093" y="13290696"/>
              <a:ext cx="1447572" cy="545666"/>
            </a:xfrm>
            <a:prstGeom prst="rect">
              <a:avLst/>
            </a:prstGeom>
            <a:solidFill>
              <a:schemeClr val="accent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7590466" y="13290696"/>
              <a:ext cx="3053806" cy="545666"/>
            </a:xfrm>
            <a:prstGeom prst="rect">
              <a:avLst/>
            </a:prstGeom>
            <a:solidFill>
              <a:schemeClr val="tx2"/>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20"/>
            <p:cNvSpPr>
              <a:spLocks noChangeArrowheads="1"/>
            </p:cNvSpPr>
            <p:nvPr userDrawn="1"/>
          </p:nvSpPr>
          <p:spPr bwMode="auto">
            <a:xfrm>
              <a:off x="-1286095" y="13290696"/>
              <a:ext cx="13620736" cy="545666"/>
            </a:xfrm>
            <a:prstGeom prst="rect">
              <a:avLst/>
            </a:prstGeom>
            <a:solidFill>
              <a:srgbClr val="122C41"/>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11"/>
            <p:cNvSpPr>
              <a:spLocks noChangeArrowheads="1"/>
            </p:cNvSpPr>
            <p:nvPr userDrawn="1"/>
          </p:nvSpPr>
          <p:spPr bwMode="auto">
            <a:xfrm>
              <a:off x="11859313" y="13290696"/>
              <a:ext cx="1446394" cy="545666"/>
            </a:xfrm>
            <a:prstGeom prst="rect">
              <a:avLst/>
            </a:prstGeom>
            <a:solidFill>
              <a:srgbClr val="56A0D3"/>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13" name="Slide Number Placeholder 1">
            <a:extLst>
              <a:ext uri="{FF2B5EF4-FFF2-40B4-BE49-F238E27FC236}">
                <a16:creationId xmlns:a16="http://schemas.microsoft.com/office/drawing/2014/main" id="{9E7C84AC-7578-45FE-822E-38C039027866}"/>
              </a:ext>
            </a:extLst>
          </p:cNvPr>
          <p:cNvSpPr>
            <a:spLocks noGrp="1"/>
          </p:cNvSpPr>
          <p:nvPr>
            <p:ph type="sldNum" sz="quarter" idx="4"/>
          </p:nvPr>
        </p:nvSpPr>
        <p:spPr>
          <a:xfrm>
            <a:off x="9414296" y="6413860"/>
            <a:ext cx="2743200" cy="366183"/>
          </a:xfrm>
          <a:prstGeom prst="rect">
            <a:avLst/>
          </a:prstGeom>
        </p:spPr>
        <p:txBody>
          <a:bodyPr vert="horz" lIns="91440" tIns="45720" rIns="91440" bIns="45720" rtlCol="0" anchor="ctr"/>
          <a:lstStyle>
            <a:lvl1pPr algn="r">
              <a:defRPr sz="1100">
                <a:solidFill>
                  <a:srgbClr val="0F1217"/>
                </a:solidFill>
              </a:defRPr>
            </a:lvl1pPr>
          </a:lstStyle>
          <a:p>
            <a:fld id="{CFB7D915-BF8E-4FA6-B933-39C7B9C39FB4}" type="slidenum">
              <a:rPr lang="en-US" smtClean="0"/>
              <a:pPr/>
              <a:t>‹#›</a:t>
            </a:fld>
            <a:endParaRPr lang="en-US" dirty="0"/>
          </a:p>
        </p:txBody>
      </p:sp>
    </p:spTree>
    <p:extLst>
      <p:ext uri="{BB962C8B-B14F-4D97-AF65-F5344CB8AC3E}">
        <p14:creationId xmlns:p14="http://schemas.microsoft.com/office/powerpoint/2010/main" val="452189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921174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7CC88-9B96-4291-941D-BE80BBD492BA}"/>
              </a:ext>
            </a:extLst>
          </p:cNvPr>
          <p:cNvSpPr>
            <a:spLocks noGrp="1"/>
          </p:cNvSpPr>
          <p:nvPr>
            <p:ph type="dt" sz="half" idx="10"/>
          </p:nvPr>
        </p:nvSpPr>
        <p:spPr/>
        <p:txBody>
          <a:bodyPr/>
          <a:lstStyle/>
          <a:p>
            <a:fld id="{86D05C79-C6D8-4ADA-BD5E-87092B0AE339}" type="datetimeFigureOut">
              <a:rPr lang="en-US" smtClean="0"/>
              <a:t>11/17/2022</a:t>
            </a:fld>
            <a:endParaRPr lang="en-US" dirty="0"/>
          </a:p>
        </p:txBody>
      </p:sp>
      <p:sp>
        <p:nvSpPr>
          <p:cNvPr id="3" name="Footer Placeholder 2">
            <a:extLst>
              <a:ext uri="{FF2B5EF4-FFF2-40B4-BE49-F238E27FC236}">
                <a16:creationId xmlns:a16="http://schemas.microsoft.com/office/drawing/2014/main" id="{BA2F4F96-3672-496D-8EF5-240B7463C5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7A849C-81BF-4D08-A90A-6082D8C0FF47}"/>
              </a:ext>
            </a:extLst>
          </p:cNvPr>
          <p:cNvSpPr>
            <a:spLocks noGrp="1"/>
          </p:cNvSpPr>
          <p:nvPr>
            <p:ph type="sldNum" sz="quarter" idx="12"/>
          </p:nvPr>
        </p:nvSpPr>
        <p:spPr/>
        <p:txBody>
          <a:bodyPr/>
          <a:lstStyle/>
          <a:p>
            <a:fld id="{E18EA2FD-9366-4774-85F4-307E826D11F4}" type="slidenum">
              <a:rPr lang="en-US" smtClean="0"/>
              <a:t>‹#›</a:t>
            </a:fld>
            <a:endParaRPr lang="en-US" dirty="0"/>
          </a:p>
        </p:txBody>
      </p:sp>
      <p:sp>
        <p:nvSpPr>
          <p:cNvPr id="5" name="Rectangle 4">
            <a:extLst>
              <a:ext uri="{FF2B5EF4-FFF2-40B4-BE49-F238E27FC236}">
                <a16:creationId xmlns:a16="http://schemas.microsoft.com/office/drawing/2014/main" id="{7720A140-3115-4CB3-B101-ECD3AC0A19F0}"/>
              </a:ext>
            </a:extLst>
          </p:cNvPr>
          <p:cNvSpPr/>
          <p:nvPr userDrawn="1"/>
        </p:nvSpPr>
        <p:spPr>
          <a:xfrm>
            <a:off x="0" y="0"/>
            <a:ext cx="12192000" cy="6934199"/>
          </a:xfrm>
          <a:prstGeom prst="rect">
            <a:avLst/>
          </a:prstGeom>
          <a:solidFill>
            <a:srgbClr val="2C2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B619D53-6304-4C5A-B3FE-23480388A0DD}"/>
              </a:ext>
            </a:extLst>
          </p:cNvPr>
          <p:cNvSpPr>
            <a:spLocks noGrp="1"/>
          </p:cNvSpPr>
          <p:nvPr>
            <p:ph type="title"/>
          </p:nvPr>
        </p:nvSpPr>
        <p:spPr>
          <a:xfrm>
            <a:off x="839788" y="457200"/>
            <a:ext cx="3932237" cy="1600200"/>
          </a:xfrm>
        </p:spPr>
        <p:txBody>
          <a:bodyPr anchor="b">
            <a:normAutofit/>
          </a:bodyPr>
          <a:lstStyle>
            <a:lvl1pPr>
              <a:defRPr sz="3400" b="1" spc="0"/>
            </a:lvl1pPr>
          </a:lstStyle>
          <a:p>
            <a:r>
              <a:rPr lang="en-US"/>
              <a:t>Click to edit Master title style</a:t>
            </a:r>
          </a:p>
        </p:txBody>
      </p:sp>
      <p:sp>
        <p:nvSpPr>
          <p:cNvPr id="7" name="Text Placeholder 3">
            <a:extLst>
              <a:ext uri="{FF2B5EF4-FFF2-40B4-BE49-F238E27FC236}">
                <a16:creationId xmlns:a16="http://schemas.microsoft.com/office/drawing/2014/main" id="{08B06013-B978-46E0-A246-22326D35D326}"/>
              </a:ext>
            </a:extLst>
          </p:cNvPr>
          <p:cNvSpPr>
            <a:spLocks noGrp="1"/>
          </p:cNvSpPr>
          <p:nvPr>
            <p:ph type="body" sz="half" idx="2"/>
          </p:nvPr>
        </p:nvSpPr>
        <p:spPr>
          <a:xfrm>
            <a:off x="839788" y="2057399"/>
            <a:ext cx="3932237" cy="38147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0"/>
            <a:endParaRPr lang="en-US"/>
          </a:p>
          <a:p>
            <a:pPr lvl="0"/>
            <a:r>
              <a:rPr lang="en-US"/>
              <a:t>Text</a:t>
            </a:r>
          </a:p>
        </p:txBody>
      </p:sp>
      <p:pic>
        <p:nvPicPr>
          <p:cNvPr id="8" name="Picture 7">
            <a:extLst>
              <a:ext uri="{FF2B5EF4-FFF2-40B4-BE49-F238E27FC236}">
                <a16:creationId xmlns:a16="http://schemas.microsoft.com/office/drawing/2014/main" id="{B65ECF88-4EB4-475C-9F97-2114FDF4BE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31756" y="-9525"/>
            <a:ext cx="1225195" cy="1944463"/>
          </a:xfrm>
          <a:prstGeom prst="rect">
            <a:avLst/>
          </a:prstGeom>
        </p:spPr>
      </p:pic>
    </p:spTree>
    <p:extLst>
      <p:ext uri="{BB962C8B-B14F-4D97-AF65-F5344CB8AC3E}">
        <p14:creationId xmlns:p14="http://schemas.microsoft.com/office/powerpoint/2010/main" val="719996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606559D1-8003-4D00-B6E3-9201CB28EFFD}"/>
              </a:ext>
            </a:extLst>
          </p:cNvPr>
          <p:cNvSpPr/>
          <p:nvPr userDrawn="1"/>
        </p:nvSpPr>
        <p:spPr>
          <a:xfrm>
            <a:off x="0" y="0"/>
            <a:ext cx="12191997" cy="6857999"/>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2" name="Date Placeholder 1">
            <a:extLst>
              <a:ext uri="{FF2B5EF4-FFF2-40B4-BE49-F238E27FC236}">
                <a16:creationId xmlns:a16="http://schemas.microsoft.com/office/drawing/2014/main" id="{0CE31471-573C-42E9-8D6D-0B1CBA5873E0}"/>
              </a:ext>
            </a:extLst>
          </p:cNvPr>
          <p:cNvSpPr>
            <a:spLocks noGrp="1"/>
          </p:cNvSpPr>
          <p:nvPr>
            <p:ph type="dt" sz="half" idx="10"/>
          </p:nvPr>
        </p:nvSpPr>
        <p:spPr/>
        <p:txBody>
          <a:bodyPr/>
          <a:lstStyle/>
          <a:p>
            <a:fld id="{646940B2-3C16-42CB-B5DC-0D9842FE8697}" type="datetimeFigureOut">
              <a:rPr lang="en-US" smtClean="0"/>
              <a:t>11/17/2022</a:t>
            </a:fld>
            <a:endParaRPr lang="en-US" dirty="0"/>
          </a:p>
        </p:txBody>
      </p:sp>
      <p:sp>
        <p:nvSpPr>
          <p:cNvPr id="3" name="Footer Placeholder 2">
            <a:extLst>
              <a:ext uri="{FF2B5EF4-FFF2-40B4-BE49-F238E27FC236}">
                <a16:creationId xmlns:a16="http://schemas.microsoft.com/office/drawing/2014/main" id="{C9EE8043-1BB6-4532-809C-8B0DDA0CE59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046BFC3-EFE4-42EB-9AB5-EFED8E4A5062}"/>
              </a:ext>
            </a:extLst>
          </p:cNvPr>
          <p:cNvSpPr>
            <a:spLocks noGrp="1"/>
          </p:cNvSpPr>
          <p:nvPr>
            <p:ph type="sldNum" sz="quarter" idx="12"/>
          </p:nvPr>
        </p:nvSpPr>
        <p:spPr/>
        <p:txBody>
          <a:bodyPr/>
          <a:lstStyle/>
          <a:p>
            <a:fld id="{C4F39108-BB30-4FDE-9252-8939361A1DBE}" type="slidenum">
              <a:rPr lang="en-US" smtClean="0"/>
              <a:t>‹#›</a:t>
            </a:fld>
            <a:endParaRPr lang="en-US" dirty="0"/>
          </a:p>
        </p:txBody>
      </p:sp>
      <p:sp>
        <p:nvSpPr>
          <p:cNvPr id="6" name="Title 1">
            <a:extLst>
              <a:ext uri="{FF2B5EF4-FFF2-40B4-BE49-F238E27FC236}">
                <a16:creationId xmlns:a16="http://schemas.microsoft.com/office/drawing/2014/main" id="{B0D3E2E1-3194-4C48-A2E8-353CDDA21734}"/>
              </a:ext>
            </a:extLst>
          </p:cNvPr>
          <p:cNvSpPr>
            <a:spLocks noGrp="1"/>
          </p:cNvSpPr>
          <p:nvPr>
            <p:ph type="title"/>
          </p:nvPr>
        </p:nvSpPr>
        <p:spPr>
          <a:xfrm>
            <a:off x="476250" y="392211"/>
            <a:ext cx="10877550" cy="507907"/>
          </a:xfrm>
        </p:spPr>
        <p:txBody>
          <a:bodyPr>
            <a:normAutofit/>
          </a:bodyPr>
          <a:lstStyle>
            <a:lvl1pPr>
              <a:defRPr sz="2600" b="0" spc="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410B07-06E8-4225-ADC1-8F7493D49618}"/>
              </a:ext>
            </a:extLst>
          </p:cNvPr>
          <p:cNvSpPr>
            <a:spLocks noGrp="1"/>
          </p:cNvSpPr>
          <p:nvPr>
            <p:ph idx="1"/>
          </p:nvPr>
        </p:nvSpPr>
        <p:spPr>
          <a:xfrm>
            <a:off x="838200" y="1825625"/>
            <a:ext cx="10515600" cy="4351338"/>
          </a:xfrm>
        </p:spPr>
        <p:txBody>
          <a:bodyPr>
            <a:normAutofit/>
          </a:bodyPr>
          <a:lstStyle>
            <a:lvl1pPr>
              <a:defRPr sz="2400">
                <a:latin typeface="Arial" panose="020B0604020202020204" pitchFamily="34" charset="0"/>
                <a:cs typeface="Arial" panose="020B0604020202020204" pitchFamily="34" charset="0"/>
              </a:defRPr>
            </a:lvl1pPr>
            <a:lvl2pPr marL="523875" indent="-271463">
              <a:buFont typeface="Wingdings" panose="05000000000000000000" pitchFamily="2" charset="2"/>
              <a:buChar char="§"/>
              <a:defRPr sz="2000">
                <a:latin typeface="Arial" panose="020B0604020202020204" pitchFamily="34" charset="0"/>
                <a:cs typeface="Arial" panose="020B0604020202020204" pitchFamily="34" charset="0"/>
              </a:defRPr>
            </a:lvl2pPr>
            <a:lvl3pPr marL="819150" indent="-261938">
              <a:buSzPct val="75000"/>
              <a:buFont typeface="Courier New" panose="02070309020205020404" pitchFamily="49" charset="0"/>
              <a:buChar char="o"/>
              <a:defRPr sz="1800">
                <a:latin typeface="Arial" panose="020B0604020202020204" pitchFamily="34" charset="0"/>
                <a:cs typeface="Arial" panose="020B0604020202020204" pitchFamily="34" charset="0"/>
              </a:defRPr>
            </a:lvl3pPr>
            <a:lvl4pPr marL="1081088" indent="-252413">
              <a:buSzPct val="75000"/>
              <a:buFont typeface="Wingdings 2" panose="05020102010507070707" pitchFamily="18" charset="2"/>
              <a:buChar char="®"/>
              <a:defRPr sz="1600">
                <a:latin typeface="Arial" panose="020B0604020202020204" pitchFamily="34" charset="0"/>
                <a:cs typeface="Arial" panose="020B0604020202020204" pitchFamily="34" charset="0"/>
              </a:defRPr>
            </a:lvl4pPr>
            <a:lvl5pPr marL="1323975" indent="-233363">
              <a:buSzPct val="75000"/>
              <a:buFont typeface="Wingdings" panose="05000000000000000000" pitchFamily="2" charset="2"/>
              <a:buChar char="v"/>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bject 8">
            <a:extLst>
              <a:ext uri="{FF2B5EF4-FFF2-40B4-BE49-F238E27FC236}">
                <a16:creationId xmlns:a16="http://schemas.microsoft.com/office/drawing/2014/main" id="{CA54F7B3-6A16-43F2-B8CA-77061373D786}"/>
              </a:ext>
            </a:extLst>
          </p:cNvPr>
          <p:cNvSpPr/>
          <p:nvPr userDrawn="1"/>
        </p:nvSpPr>
        <p:spPr>
          <a:xfrm>
            <a:off x="392176" y="195960"/>
            <a:ext cx="620196" cy="466708"/>
          </a:xfrm>
          <a:custGeom>
            <a:avLst/>
            <a:gdLst/>
            <a:ahLst/>
            <a:cxnLst/>
            <a:rect l="l" t="t" r="r" b="b"/>
            <a:pathLst>
              <a:path w="632460">
                <a:moveTo>
                  <a:pt x="0" y="0"/>
                </a:moveTo>
                <a:lnTo>
                  <a:pt x="632079" y="0"/>
                </a:lnTo>
              </a:path>
            </a:pathLst>
          </a:custGeom>
          <a:ln w="63500">
            <a:solidFill>
              <a:schemeClr val="bg1"/>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322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FD3BA-C507-4518-A079-A1103C6240D9}"/>
              </a:ext>
            </a:extLst>
          </p:cNvPr>
          <p:cNvSpPr/>
          <p:nvPr userDrawn="1"/>
        </p:nvSpPr>
        <p:spPr>
          <a:xfrm>
            <a:off x="0" y="-9525"/>
            <a:ext cx="1219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66DA42A-3425-4073-9302-4CDA6DC17F94}"/>
              </a:ext>
            </a:extLst>
          </p:cNvPr>
          <p:cNvSpPr>
            <a:spLocks noGrp="1"/>
          </p:cNvSpPr>
          <p:nvPr>
            <p:ph type="dt" sz="half" idx="10"/>
          </p:nvPr>
        </p:nvSpPr>
        <p:spPr/>
        <p:txBody>
          <a:bodyPr/>
          <a:lstStyle/>
          <a:p>
            <a:fld id="{21A12F61-D631-418C-8F52-8808747B7523}" type="datetimeFigureOut">
              <a:rPr lang="en-US" smtClean="0"/>
              <a:t>11/17/2022</a:t>
            </a:fld>
            <a:endParaRPr lang="en-US" dirty="0"/>
          </a:p>
        </p:txBody>
      </p:sp>
      <p:sp>
        <p:nvSpPr>
          <p:cNvPr id="4" name="Footer Placeholder 3">
            <a:extLst>
              <a:ext uri="{FF2B5EF4-FFF2-40B4-BE49-F238E27FC236}">
                <a16:creationId xmlns:a16="http://schemas.microsoft.com/office/drawing/2014/main" id="{B062CD47-6682-40DA-9B14-26577F73B6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374307C-69F3-4D07-A7FF-110B5273715F}"/>
              </a:ext>
            </a:extLst>
          </p:cNvPr>
          <p:cNvSpPr>
            <a:spLocks noGrp="1"/>
          </p:cNvSpPr>
          <p:nvPr>
            <p:ph type="sldNum" sz="quarter" idx="12"/>
          </p:nvPr>
        </p:nvSpPr>
        <p:spPr/>
        <p:txBody>
          <a:bodyPr/>
          <a:lstStyle/>
          <a:p>
            <a:fld id="{AD225346-B313-4B20-A8A5-8C7F11469CEC}" type="slidenum">
              <a:rPr lang="en-US" smtClean="0"/>
              <a:t>‹#›</a:t>
            </a:fld>
            <a:endParaRPr lang="en-US" dirty="0"/>
          </a:p>
        </p:txBody>
      </p:sp>
      <p:pic>
        <p:nvPicPr>
          <p:cNvPr id="7" name="Picture 6">
            <a:extLst>
              <a:ext uri="{FF2B5EF4-FFF2-40B4-BE49-F238E27FC236}">
                <a16:creationId xmlns:a16="http://schemas.microsoft.com/office/drawing/2014/main" id="{B1324FC5-79E5-420B-81E1-76698B90A9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31756" y="-9525"/>
            <a:ext cx="1225195" cy="1944463"/>
          </a:xfrm>
          <a:prstGeom prst="rect">
            <a:avLst/>
          </a:prstGeom>
        </p:spPr>
      </p:pic>
      <p:sp>
        <p:nvSpPr>
          <p:cNvPr id="10" name="Title 1">
            <a:extLst>
              <a:ext uri="{FF2B5EF4-FFF2-40B4-BE49-F238E27FC236}">
                <a16:creationId xmlns:a16="http://schemas.microsoft.com/office/drawing/2014/main" id="{3F06DCA0-84B3-4083-A459-C9FBAB1034EA}"/>
              </a:ext>
            </a:extLst>
          </p:cNvPr>
          <p:cNvSpPr>
            <a:spLocks noGrp="1"/>
          </p:cNvSpPr>
          <p:nvPr>
            <p:ph type="title"/>
          </p:nvPr>
        </p:nvSpPr>
        <p:spPr>
          <a:xfrm>
            <a:off x="839788" y="457200"/>
            <a:ext cx="3932237" cy="1600200"/>
          </a:xfrm>
        </p:spPr>
        <p:txBody>
          <a:bodyPr anchor="b">
            <a:normAutofit/>
          </a:bodyPr>
          <a:lstStyle>
            <a:lvl1pPr>
              <a:defRPr sz="3400" b="1" spc="0"/>
            </a:lvl1pPr>
          </a:lstStyle>
          <a:p>
            <a:r>
              <a:rPr lang="en-US"/>
              <a:t>Click to edit Master title style</a:t>
            </a:r>
          </a:p>
        </p:txBody>
      </p:sp>
      <p:sp>
        <p:nvSpPr>
          <p:cNvPr id="11" name="Text Placeholder 3">
            <a:extLst>
              <a:ext uri="{FF2B5EF4-FFF2-40B4-BE49-F238E27FC236}">
                <a16:creationId xmlns:a16="http://schemas.microsoft.com/office/drawing/2014/main" id="{1D94039F-4DCC-47F9-B94B-1A6142D47DB6}"/>
              </a:ext>
            </a:extLst>
          </p:cNvPr>
          <p:cNvSpPr>
            <a:spLocks noGrp="1"/>
          </p:cNvSpPr>
          <p:nvPr>
            <p:ph type="body" sz="half" idx="2"/>
          </p:nvPr>
        </p:nvSpPr>
        <p:spPr>
          <a:xfrm>
            <a:off x="839788" y="2057399"/>
            <a:ext cx="3932237" cy="38147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0"/>
            <a:endParaRPr lang="en-US"/>
          </a:p>
          <a:p>
            <a:pPr lvl="0"/>
            <a:r>
              <a:rPr lang="en-US"/>
              <a:t>Text</a:t>
            </a:r>
          </a:p>
        </p:txBody>
      </p:sp>
    </p:spTree>
    <p:extLst>
      <p:ext uri="{BB962C8B-B14F-4D97-AF65-F5344CB8AC3E}">
        <p14:creationId xmlns:p14="http://schemas.microsoft.com/office/powerpoint/2010/main" val="38065319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E4EF636A-5803-4D72-BD34-F39D5D5D05AB}"/>
              </a:ext>
            </a:extLst>
          </p:cNvPr>
          <p:cNvSpPr/>
          <p:nvPr userDrawn="1"/>
        </p:nvSpPr>
        <p:spPr>
          <a:xfrm>
            <a:off x="0" y="0"/>
            <a:ext cx="12191997" cy="6857999"/>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3" name="Footer Placeholder 2">
            <a:extLst>
              <a:ext uri="{FF2B5EF4-FFF2-40B4-BE49-F238E27FC236}">
                <a16:creationId xmlns:a16="http://schemas.microsoft.com/office/drawing/2014/main" id="{F6DE48FF-EE6E-41B4-AFC9-385F4AB94ABE}"/>
              </a:ext>
            </a:extLst>
          </p:cNvPr>
          <p:cNvSpPr>
            <a:spLocks noGrp="1"/>
          </p:cNvSpPr>
          <p:nvPr>
            <p:ph type="ftr" sz="quarter" idx="10"/>
          </p:nvPr>
        </p:nvSpPr>
        <p:spPr/>
        <p:txBody>
          <a:bodyPr/>
          <a:lstStyle/>
          <a:p>
            <a:r>
              <a:rPr lang="en-US" dirty="0"/>
              <a:t>Draft/Pre-Decisional</a:t>
            </a:r>
          </a:p>
        </p:txBody>
      </p:sp>
      <p:sp>
        <p:nvSpPr>
          <p:cNvPr id="4" name="Date Placeholder 3">
            <a:extLst>
              <a:ext uri="{FF2B5EF4-FFF2-40B4-BE49-F238E27FC236}">
                <a16:creationId xmlns:a16="http://schemas.microsoft.com/office/drawing/2014/main" id="{A12BFAB9-F95E-4403-91A8-949597A77393}"/>
              </a:ext>
            </a:extLst>
          </p:cNvPr>
          <p:cNvSpPr>
            <a:spLocks noGrp="1"/>
          </p:cNvSpPr>
          <p:nvPr>
            <p:ph type="dt" sz="half" idx="11"/>
          </p:nvPr>
        </p:nvSpPr>
        <p:spPr/>
        <p:txBody>
          <a:bodyPr/>
          <a:lstStyle/>
          <a:p>
            <a:fld id="{B345C589-0227-471A-A7F6-6723119C28BE}" type="datetime1">
              <a:rPr lang="en-US" smtClean="0"/>
              <a:t>11/17/2022</a:t>
            </a:fld>
            <a:endParaRPr lang="en-US" dirty="0"/>
          </a:p>
        </p:txBody>
      </p:sp>
      <p:sp>
        <p:nvSpPr>
          <p:cNvPr id="5" name="Slide Number Placeholder 4">
            <a:extLst>
              <a:ext uri="{FF2B5EF4-FFF2-40B4-BE49-F238E27FC236}">
                <a16:creationId xmlns:a16="http://schemas.microsoft.com/office/drawing/2014/main" id="{5CEBD7C5-23CC-4972-B789-568432559956}"/>
              </a:ext>
            </a:extLst>
          </p:cNvPr>
          <p:cNvSpPr>
            <a:spLocks noGrp="1"/>
          </p:cNvSpPr>
          <p:nvPr>
            <p:ph type="sldNum" sz="quarter" idx="12"/>
          </p:nvPr>
        </p:nvSpPr>
        <p:spPr/>
        <p:txBody>
          <a:bodyPr/>
          <a:lstStyle/>
          <a:p>
            <a:fld id="{B6F15528-21DE-4FAA-801E-634DDDAF4B2B}" type="slidenum">
              <a:rPr lang="en-US" smtClean="0"/>
              <a:t>‹#›</a:t>
            </a:fld>
            <a:endParaRPr lang="en-US" dirty="0"/>
          </a:p>
        </p:txBody>
      </p:sp>
      <p:sp>
        <p:nvSpPr>
          <p:cNvPr id="6" name="object 8">
            <a:extLst>
              <a:ext uri="{FF2B5EF4-FFF2-40B4-BE49-F238E27FC236}">
                <a16:creationId xmlns:a16="http://schemas.microsoft.com/office/drawing/2014/main" id="{674CE2C8-DACE-4B25-AA8B-90BCA726CDF4}"/>
              </a:ext>
            </a:extLst>
          </p:cNvPr>
          <p:cNvSpPr/>
          <p:nvPr userDrawn="1"/>
        </p:nvSpPr>
        <p:spPr>
          <a:xfrm>
            <a:off x="392176" y="968469"/>
            <a:ext cx="11408203" cy="502823"/>
          </a:xfrm>
          <a:custGeom>
            <a:avLst/>
            <a:gdLst/>
            <a:ahLst/>
            <a:cxnLst/>
            <a:rect l="l" t="t" r="r" b="b"/>
            <a:pathLst>
              <a:path w="10193020" h="568960">
                <a:moveTo>
                  <a:pt x="0" y="0"/>
                </a:moveTo>
                <a:lnTo>
                  <a:pt x="10192512" y="0"/>
                </a:lnTo>
                <a:lnTo>
                  <a:pt x="10192512" y="568451"/>
                </a:lnTo>
                <a:lnTo>
                  <a:pt x="0" y="568451"/>
                </a:lnTo>
                <a:lnTo>
                  <a:pt x="0" y="0"/>
                </a:lnTo>
                <a:close/>
              </a:path>
            </a:pathLst>
          </a:custGeom>
          <a:solidFill>
            <a:schemeClr val="tx1"/>
          </a:solidFill>
        </p:spPr>
        <p:txBody>
          <a:bodyPr wrap="square" lIns="0" tIns="0" rIns="0" bIns="0" rtlCol="0"/>
          <a:lstStyle/>
          <a:p>
            <a:pPr defTabSz="914377"/>
            <a:endParaRPr lang="en-US" dirty="0">
              <a:solidFill>
                <a:prstClr val="black"/>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EACE09A-595F-4C4A-9E51-7BFAAF3FE3ED}"/>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2A6CBA9-E3CF-4860-B16E-13563C0A0120}"/>
              </a:ext>
            </a:extLst>
          </p:cNvPr>
          <p:cNvSpPr>
            <a:spLocks noGrp="1"/>
          </p:cNvSpPr>
          <p:nvPr>
            <p:ph type="title"/>
          </p:nvPr>
        </p:nvSpPr>
        <p:spPr>
          <a:xfrm>
            <a:off x="476250" y="968468"/>
            <a:ext cx="10877550" cy="507907"/>
          </a:xfrm>
        </p:spPr>
        <p:txBody>
          <a:bodyPr>
            <a:normAutofit/>
          </a:bodyPr>
          <a:lstStyle>
            <a:lvl1pPr>
              <a:defRPr sz="2600" b="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object 8">
            <a:extLst>
              <a:ext uri="{FF2B5EF4-FFF2-40B4-BE49-F238E27FC236}">
                <a16:creationId xmlns:a16="http://schemas.microsoft.com/office/drawing/2014/main" id="{A0CB7125-DE26-40C5-809E-A0D96AE715F6}"/>
              </a:ext>
            </a:extLst>
          </p:cNvPr>
          <p:cNvSpPr/>
          <p:nvPr userDrawn="1"/>
        </p:nvSpPr>
        <p:spPr>
          <a:xfrm>
            <a:off x="392176" y="443610"/>
            <a:ext cx="620196" cy="466708"/>
          </a:xfrm>
          <a:custGeom>
            <a:avLst/>
            <a:gdLst/>
            <a:ahLst/>
            <a:cxnLst/>
            <a:rect l="l" t="t" r="r" b="b"/>
            <a:pathLst>
              <a:path w="632460">
                <a:moveTo>
                  <a:pt x="0" y="0"/>
                </a:moveTo>
                <a:lnTo>
                  <a:pt x="632079" y="0"/>
                </a:lnTo>
              </a:path>
            </a:pathLst>
          </a:custGeom>
          <a:ln w="63500">
            <a:solidFill>
              <a:schemeClr val="tx1"/>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ontent Placeholder 2">
            <a:extLst>
              <a:ext uri="{FF2B5EF4-FFF2-40B4-BE49-F238E27FC236}">
                <a16:creationId xmlns:a16="http://schemas.microsoft.com/office/drawing/2014/main" id="{36D1E493-C8F1-4D15-BF55-3D1F4C7D0922}"/>
              </a:ext>
            </a:extLst>
          </p:cNvPr>
          <p:cNvSpPr>
            <a:spLocks noGrp="1"/>
          </p:cNvSpPr>
          <p:nvPr>
            <p:ph idx="1"/>
          </p:nvPr>
        </p:nvSpPr>
        <p:spPr>
          <a:xfrm>
            <a:off x="838200" y="1825625"/>
            <a:ext cx="10515600" cy="4351338"/>
          </a:xfrm>
        </p:spPr>
        <p:txBody>
          <a:bodyPr>
            <a:normAutofit/>
          </a:bodyPr>
          <a:lstStyle>
            <a:lvl1pPr>
              <a:defRPr sz="2400">
                <a:latin typeface="Arial" panose="020B0604020202020204" pitchFamily="34" charset="0"/>
                <a:cs typeface="Arial" panose="020B0604020202020204" pitchFamily="34" charset="0"/>
              </a:defRPr>
            </a:lvl1pPr>
            <a:lvl2pPr marL="523875" indent="-271463">
              <a:buFont typeface="Wingdings" panose="05000000000000000000" pitchFamily="2" charset="2"/>
              <a:buChar char="§"/>
              <a:defRPr sz="2000">
                <a:latin typeface="Arial" panose="020B0604020202020204" pitchFamily="34" charset="0"/>
                <a:cs typeface="Arial" panose="020B0604020202020204" pitchFamily="34" charset="0"/>
              </a:defRPr>
            </a:lvl2pPr>
            <a:lvl3pPr marL="819150" indent="-261938">
              <a:buSzPct val="75000"/>
              <a:buFont typeface="Courier New" panose="02070309020205020404" pitchFamily="49" charset="0"/>
              <a:buChar char="o"/>
              <a:defRPr sz="1800">
                <a:latin typeface="Arial" panose="020B0604020202020204" pitchFamily="34" charset="0"/>
                <a:cs typeface="Arial" panose="020B0604020202020204" pitchFamily="34" charset="0"/>
              </a:defRPr>
            </a:lvl3pPr>
            <a:lvl4pPr marL="1081088" indent="-252413">
              <a:buSzPct val="75000"/>
              <a:buFont typeface="Wingdings 2" panose="05020102010507070707" pitchFamily="18" charset="2"/>
              <a:buChar char="®"/>
              <a:defRPr sz="1600">
                <a:latin typeface="Arial" panose="020B0604020202020204" pitchFamily="34" charset="0"/>
                <a:cs typeface="Arial" panose="020B0604020202020204" pitchFamily="34" charset="0"/>
              </a:defRPr>
            </a:lvl4pPr>
            <a:lvl5pPr marL="1323975" indent="-233363">
              <a:buSzPct val="75000"/>
              <a:buFont typeface="Wingdings" panose="05000000000000000000" pitchFamily="2" charset="2"/>
              <a:buChar char="v"/>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12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a:t>CLICK TO EDIT MASTER TITLE STYLE</a:t>
            </a:r>
          </a:p>
        </p:txBody>
      </p:sp>
      <p:sp>
        <p:nvSpPr>
          <p:cNvPr id="6" name="Text Placeholder 6"/>
          <p:cNvSpPr>
            <a:spLocks noGrp="1"/>
          </p:cNvSpPr>
          <p:nvPr>
            <p:ph type="body" sz="quarter" idx="13"/>
          </p:nvPr>
        </p:nvSpPr>
        <p:spPr>
          <a:xfrm>
            <a:off x="151937" y="583128"/>
            <a:ext cx="6728884" cy="583200"/>
          </a:xfrm>
        </p:spPr>
        <p:txBody>
          <a:bodyPr>
            <a:normAutofit/>
          </a:bodyPr>
          <a:lstStyle>
            <a:lvl1pPr marL="0" indent="0">
              <a:buNone/>
              <a:defRPr sz="2000"/>
            </a:lvl1pPr>
          </a:lstStyle>
          <a:p>
            <a:pPr lvl="0"/>
            <a:r>
              <a:rPr lang="en-GB"/>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629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23"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F56DC"/>
              </a:solidFill>
              <a:effectLst/>
              <a:uLnTx/>
              <a:uFillTx/>
              <a:latin typeface="Myriad Web Pro"/>
              <a:ea typeface="+mn-ea"/>
              <a:cs typeface="+mn-cs"/>
            </a:endParaRPr>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mn-cs"/>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32640340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C393AA4-B9E6-4AB3-8D6C-336A2D09D510}"/>
              </a:ext>
            </a:extLst>
          </p:cNvPr>
          <p:cNvPicPr>
            <a:picLocks noChangeAspect="1"/>
          </p:cNvPicPr>
          <p:nvPr userDrawn="1"/>
        </p:nvPicPr>
        <p:blipFill rotWithShape="1">
          <a:blip r:embed="rId3"/>
          <a:srcRect r="58612"/>
          <a:stretch/>
        </p:blipFill>
        <p:spPr>
          <a:xfrm>
            <a:off x="10618572" y="5774200"/>
            <a:ext cx="1366189" cy="799656"/>
          </a:xfrm>
          <a:prstGeom prst="rect">
            <a:avLst/>
          </a:prstGeom>
        </p:spPr>
      </p:pic>
    </p:spTree>
    <p:extLst>
      <p:ext uri="{BB962C8B-B14F-4D97-AF65-F5344CB8AC3E}">
        <p14:creationId xmlns:p14="http://schemas.microsoft.com/office/powerpoint/2010/main" val="2076134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605AFF3A-B473-4749-93FB-2DF0FC85442F}"/>
              </a:ext>
            </a:extLst>
          </p:cNvPr>
          <p:cNvPicPr>
            <a:picLocks noChangeAspect="1"/>
          </p:cNvPicPr>
          <p:nvPr userDrawn="1"/>
        </p:nvPicPr>
        <p:blipFill rotWithShape="1">
          <a:blip r:embed="rId3"/>
          <a:srcRect r="58612"/>
          <a:stretch/>
        </p:blipFill>
        <p:spPr>
          <a:xfrm>
            <a:off x="10618572" y="5774200"/>
            <a:ext cx="1366189" cy="799656"/>
          </a:xfrm>
          <a:prstGeom prst="rect">
            <a:avLst/>
          </a:prstGeom>
        </p:spPr>
      </p:pic>
    </p:spTree>
    <p:extLst>
      <p:ext uri="{BB962C8B-B14F-4D97-AF65-F5344CB8AC3E}">
        <p14:creationId xmlns:p14="http://schemas.microsoft.com/office/powerpoint/2010/main" val="1201209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16996658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72656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104710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86758749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19107174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740588" y="2051051"/>
            <a:ext cx="1642533" cy="1430867"/>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1437835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3429000"/>
            <a:ext cx="10166349" cy="896992"/>
          </a:xfrm>
        </p:spPr>
        <p:txBody>
          <a:bodyPr anchor="t">
            <a:noAutofit/>
          </a:bodyPr>
          <a:lstStyle>
            <a:lvl1pPr algn="l">
              <a:defRPr sz="5333"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2227187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5245100"/>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96851" y="5245101"/>
            <a:ext cx="3901016" cy="16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994888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1025826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26699357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3256856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895351" y="1322918"/>
            <a:ext cx="10145183" cy="486833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1626227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452967" y="1045634"/>
            <a:ext cx="10938933" cy="5145617"/>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848936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1"/>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7"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10005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36637273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3746365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7" y="1887987"/>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7" y="4908711"/>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9" y="5978427"/>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9"/>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3674172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7" y="1887987"/>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7" y="4908711"/>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399119" y="5978427"/>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9"/>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22156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752755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726560"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4110167"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6425276"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8808880"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4110167"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6425276"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4025226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405001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740588" y="2051052"/>
            <a:ext cx="1642533" cy="1430867"/>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4110167"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6425276"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8808880" y="2051293"/>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4110167"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6425276"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13" indent="-285737">
              <a:buClr>
                <a:schemeClr val="tx1"/>
              </a:buClr>
              <a:buFont typeface="Arial" panose="020B0604020202020204" pitchFamily="34" charset="0"/>
              <a:buChar char="•"/>
              <a:defRPr sz="1600" b="0" i="0">
                <a:latin typeface="Avenir Next LT Pro" panose="020B0504020202020204" pitchFamily="34" charset="77"/>
              </a:defRPr>
            </a:lvl2pPr>
            <a:lvl3pPr marL="1142942" indent="-228589">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37766662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1" y="3429000"/>
            <a:ext cx="10166349" cy="896992"/>
          </a:xfrm>
        </p:spPr>
        <p:txBody>
          <a:bodyPr anchor="t">
            <a:noAutofit/>
          </a:bodyPr>
          <a:lstStyle>
            <a:lvl1pPr algn="l">
              <a:defRPr sz="5333"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13361878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2"/>
            <a:ext cx="3900044" cy="5245100"/>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96851" y="5245102"/>
            <a:ext cx="3901016" cy="16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426607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265190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6021613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4255361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8" y="438783"/>
            <a:ext cx="3703197" cy="5753108"/>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94716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895353" y="1322919"/>
            <a:ext cx="10145183" cy="486833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10001994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452968" y="1045636"/>
            <a:ext cx="10938933" cy="5145617"/>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37160726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2" y="2092909"/>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2"/>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8"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526904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7"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7" y="4908711"/>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6"/>
            <a:ext cx="1407331" cy="747828"/>
          </a:xfrm>
          <a:prstGeom prst="rect">
            <a:avLst/>
          </a:prstGeom>
        </p:spPr>
      </p:pic>
    </p:spTree>
    <p:extLst>
      <p:ext uri="{BB962C8B-B14F-4D97-AF65-F5344CB8AC3E}">
        <p14:creationId xmlns:p14="http://schemas.microsoft.com/office/powerpoint/2010/main" val="1686123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7"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7" y="4908711"/>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6"/>
            <a:ext cx="1407331" cy="747828"/>
          </a:xfrm>
          <a:prstGeom prst="rect">
            <a:avLst/>
          </a:prstGeom>
        </p:spPr>
      </p:pic>
    </p:spTree>
    <p:extLst>
      <p:ext uri="{BB962C8B-B14F-4D97-AF65-F5344CB8AC3E}">
        <p14:creationId xmlns:p14="http://schemas.microsoft.com/office/powerpoint/2010/main" val="2810293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2"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353373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1"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9051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7663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78770442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50267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5336789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537436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84629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9777430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730615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089697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2" y="2092909"/>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3" y="5939219"/>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4888947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67" indent="-45716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26" indent="-38097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67" indent="-45716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26" indent="-38097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3"/>
            <a:ext cx="12192000" cy="230399"/>
          </a:xfrm>
          <a:prstGeom prst="rect">
            <a:avLst/>
          </a:prstGeom>
        </p:spPr>
      </p:pic>
    </p:spTree>
    <p:extLst>
      <p:ext uri="{BB962C8B-B14F-4D97-AF65-F5344CB8AC3E}">
        <p14:creationId xmlns:p14="http://schemas.microsoft.com/office/powerpoint/2010/main" val="366746784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7" y="1887987"/>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7" y="4908711"/>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9" y="5978427"/>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9"/>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218678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21.jpeg"/><Relationship Id="rId2" Type="http://schemas.openxmlformats.org/officeDocument/2006/relationships/slideLayout" Target="../slideLayouts/slideLayout57.xml"/><Relationship Id="rId16"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21.jpe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21.jpe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21.jpe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7.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image" Target="../media/image21.jpe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heme" Target="../theme/theme8.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9.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51223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017CE-7E80-43C0-B49C-00561CD7A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DBA33-4582-44B6-A9B2-2E15586AB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77D8B-0E3F-4B6E-AB87-74871C776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12189-280F-4375-862A-2ED79113C85F}" type="datetimeFigureOut">
              <a:rPr lang="en-US" smtClean="0"/>
              <a:t>11/17/2022</a:t>
            </a:fld>
            <a:endParaRPr lang="en-US" dirty="0"/>
          </a:p>
        </p:txBody>
      </p:sp>
      <p:sp>
        <p:nvSpPr>
          <p:cNvPr id="5" name="Footer Placeholder 4">
            <a:extLst>
              <a:ext uri="{FF2B5EF4-FFF2-40B4-BE49-F238E27FC236}">
                <a16:creationId xmlns:a16="http://schemas.microsoft.com/office/drawing/2014/main" id="{B596A454-3C4E-4559-846D-98C4042B5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C10DEB4-2C6E-4782-BF25-AAD73EEFF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D8193-6A32-4A50-9E0C-CA241BE513D2}" type="slidenum">
              <a:rPr lang="en-US" smtClean="0"/>
              <a:t>‹#›</a:t>
            </a:fld>
            <a:endParaRPr lang="en-US" dirty="0"/>
          </a:p>
        </p:txBody>
      </p:sp>
    </p:spTree>
    <p:extLst>
      <p:ext uri="{BB962C8B-B14F-4D97-AF65-F5344CB8AC3E}">
        <p14:creationId xmlns:p14="http://schemas.microsoft.com/office/powerpoint/2010/main" val="2126329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2AD93-665E-4CBB-AAF4-5BAD1D169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02FC3F-006D-448C-B2BA-88B75C9DB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19CF9-02F6-47B3-B82A-B63D1576E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F7D8D-B2F8-40DF-B15B-522D237EF9EB}" type="datetimeFigureOut">
              <a:rPr lang="en-US" smtClean="0"/>
              <a:t>11/17/2022</a:t>
            </a:fld>
            <a:endParaRPr lang="en-US" dirty="0"/>
          </a:p>
        </p:txBody>
      </p:sp>
      <p:sp>
        <p:nvSpPr>
          <p:cNvPr id="5" name="Footer Placeholder 4">
            <a:extLst>
              <a:ext uri="{FF2B5EF4-FFF2-40B4-BE49-F238E27FC236}">
                <a16:creationId xmlns:a16="http://schemas.microsoft.com/office/drawing/2014/main" id="{8A64C519-CAD3-4F47-A301-73AF946FF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F7B71A2-9979-4191-94B1-040ED02C2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27AC3-7E3C-4D52-B961-66C69992049A}" type="slidenum">
              <a:rPr lang="en-US" smtClean="0"/>
              <a:t>‹#›</a:t>
            </a:fld>
            <a:endParaRPr lang="en-US" dirty="0"/>
          </a:p>
        </p:txBody>
      </p:sp>
    </p:spTree>
    <p:extLst>
      <p:ext uri="{BB962C8B-B14F-4D97-AF65-F5344CB8AC3E}">
        <p14:creationId xmlns:p14="http://schemas.microsoft.com/office/powerpoint/2010/main" val="3146108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1158240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615951" y="1441451"/>
            <a:ext cx="11391900" cy="46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11391901" y="6314018"/>
            <a:ext cx="615951" cy="366183"/>
          </a:xfrm>
          <a:prstGeom prst="rect">
            <a:avLst/>
          </a:prstGeom>
        </p:spPr>
        <p:txBody>
          <a:bodyPr vert="horz" lIns="91440" tIns="45720" rIns="91440" bIns="45720" rtlCol="0" anchor="ctr"/>
          <a:lstStyle>
            <a:lvl1pPr algn="r" eaLnBrk="1" fontAlgn="auto" hangingPunct="1">
              <a:spcBef>
                <a:spcPts val="0"/>
              </a:spcBef>
              <a:spcAft>
                <a:spcPts val="0"/>
              </a:spcAft>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extLst>
      <p:ext uri="{BB962C8B-B14F-4D97-AF65-F5344CB8AC3E}">
        <p14:creationId xmlns:p14="http://schemas.microsoft.com/office/powerpoint/2010/main" val="29487569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hdr="0" ftr="0" dt="0"/>
  <p:txStyles>
    <p:titleStyle>
      <a:lvl1pPr algn="l" defTabSz="457189" rtl="0" eaLnBrk="1" fontAlgn="base" hangingPunct="1">
        <a:spcBef>
          <a:spcPct val="0"/>
        </a:spcBef>
        <a:spcAft>
          <a:spcPct val="0"/>
        </a:spcAft>
        <a:defRPr sz="4267" b="1" kern="1200">
          <a:solidFill>
            <a:schemeClr val="tx1"/>
          </a:solidFill>
          <a:latin typeface="Avenir Next LT Pro Demi" panose="020B0704020202020204" pitchFamily="34" charset="0"/>
          <a:ea typeface="Avenir Next LT Pro Demi" panose="020B0704020202020204" pitchFamily="34" charset="0"/>
          <a:cs typeface="Avenir Next LT Pro Demi" panose="020B0704020202020204" pitchFamily="34" charset="0"/>
        </a:defRPr>
      </a:lvl1pPr>
      <a:lvl2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609585"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1219170"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828754"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2438339"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457189" rtl="0" eaLnBrk="1" fontAlgn="base" hangingPunct="1">
        <a:spcBef>
          <a:spcPct val="20000"/>
        </a:spcBef>
        <a:spcAft>
          <a:spcPct val="0"/>
        </a:spcAft>
        <a:buFont typeface="Arial" panose="020B0604020202020204" pitchFamily="34" charset="0"/>
        <a:defRPr sz="32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fontAlgn="base" hangingPunct="1">
        <a:spcBef>
          <a:spcPct val="20000"/>
        </a:spcBef>
        <a:spcAft>
          <a:spcPct val="0"/>
        </a:spcAft>
        <a:buClr>
          <a:schemeClr val="tx1"/>
        </a:buClr>
        <a:buFont typeface="Arial" panose="020B0604020202020204" pitchFamily="34" charset="0"/>
        <a:buChar char="•"/>
        <a:defRPr sz="2667"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1"/>
            <a:ext cx="1158240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615951" y="1441453"/>
            <a:ext cx="11391900" cy="46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11391902" y="6314019"/>
            <a:ext cx="615951" cy="366183"/>
          </a:xfrm>
          <a:prstGeom prst="rect">
            <a:avLst/>
          </a:prstGeom>
        </p:spPr>
        <p:txBody>
          <a:bodyPr vert="horz" lIns="91440" tIns="45720" rIns="91440" bIns="45720" rtlCol="0" anchor="ctr"/>
          <a:lstStyle>
            <a:lvl1pPr algn="r" eaLnBrk="1" fontAlgn="auto" hangingPunct="1">
              <a:spcBef>
                <a:spcPts val="0"/>
              </a:spcBef>
              <a:spcAft>
                <a:spcPts val="0"/>
              </a:spcAft>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extLst>
      <p:ext uri="{BB962C8B-B14F-4D97-AF65-F5344CB8AC3E}">
        <p14:creationId xmlns:p14="http://schemas.microsoft.com/office/powerpoint/2010/main" val="17503958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457178" rtl="0" eaLnBrk="1" fontAlgn="base" hangingPunct="1">
        <a:spcBef>
          <a:spcPct val="0"/>
        </a:spcBef>
        <a:spcAft>
          <a:spcPct val="0"/>
        </a:spcAft>
        <a:defRPr sz="4267"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609570"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1219140"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828709"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2438278" algn="l" defTabSz="457178"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457178" rtl="0" eaLnBrk="1" fontAlgn="base" hangingPunct="1">
        <a:spcBef>
          <a:spcPct val="20000"/>
        </a:spcBef>
        <a:spcAft>
          <a:spcPct val="0"/>
        </a:spcAft>
        <a:buFont typeface="Arial" panose="020B0604020202020204" pitchFamily="34" charset="0"/>
        <a:defRPr sz="32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13" indent="-285737" algn="l" defTabSz="457178" rtl="0" eaLnBrk="1" fontAlgn="base" hangingPunct="1">
        <a:spcBef>
          <a:spcPct val="20000"/>
        </a:spcBef>
        <a:spcAft>
          <a:spcPct val="0"/>
        </a:spcAft>
        <a:buClr>
          <a:schemeClr val="tx1"/>
        </a:buClr>
        <a:buFont typeface="Arial" panose="020B0604020202020204" pitchFamily="34" charset="0"/>
        <a:buChar char="•"/>
        <a:defRPr sz="2667"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42" indent="-228589" algn="l" defTabSz="457178"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20" indent="-228589" algn="l" defTabSz="457178"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298" indent="-228589" algn="l" defTabSz="457178"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3"/>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59632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dt="0"/>
  <p:txStyles>
    <p:titleStyle>
      <a:lvl1pPr algn="l" defTabSz="457178"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78"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13" indent="-285737" algn="l" defTabSz="457178"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42" indent="-228589" algn="l" defTabSz="457178"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20" indent="-228589" algn="l" defTabSz="457178"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298" indent="-228589" algn="l" defTabSz="457178"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6"/>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7"/>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335980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ftr="0" dt="0"/>
  <p:txStyles>
    <p:titleStyle>
      <a:lvl1pPr algn="l" defTabSz="457155"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55"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876" indent="-285724" algn="l" defTabSz="457155"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886" indent="-228578" algn="l" defTabSz="457155"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040" indent="-228578" algn="l" defTabSz="457155"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195" indent="-228578" algn="l" defTabSz="457155"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349"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4"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58"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14"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09" algn="l" defTabSz="457155" rtl="0" eaLnBrk="1" latinLnBrk="0" hangingPunct="1">
        <a:defRPr sz="1800" kern="1200">
          <a:solidFill>
            <a:schemeClr val="tx1"/>
          </a:solidFill>
          <a:latin typeface="+mn-lt"/>
          <a:ea typeface="+mn-ea"/>
          <a:cs typeface="+mn-cs"/>
        </a:defRPr>
      </a:lvl3pPr>
      <a:lvl4pPr marL="1371464" algn="l" defTabSz="457155" rtl="0" eaLnBrk="1" latinLnBrk="0" hangingPunct="1">
        <a:defRPr sz="1800" kern="1200">
          <a:solidFill>
            <a:schemeClr val="tx1"/>
          </a:solidFill>
          <a:latin typeface="+mn-lt"/>
          <a:ea typeface="+mn-ea"/>
          <a:cs typeface="+mn-cs"/>
        </a:defRPr>
      </a:lvl4pPr>
      <a:lvl5pPr marL="1828618" algn="l" defTabSz="457155" rtl="0" eaLnBrk="1" latinLnBrk="0" hangingPunct="1">
        <a:defRPr sz="1800" kern="1200">
          <a:solidFill>
            <a:schemeClr val="tx1"/>
          </a:solidFill>
          <a:latin typeface="+mn-lt"/>
          <a:ea typeface="+mn-ea"/>
          <a:cs typeface="+mn-cs"/>
        </a:defRPr>
      </a:lvl5pPr>
      <a:lvl6pPr marL="2285774" algn="l" defTabSz="457155" rtl="0" eaLnBrk="1" latinLnBrk="0" hangingPunct="1">
        <a:defRPr sz="1800" kern="1200">
          <a:solidFill>
            <a:schemeClr val="tx1"/>
          </a:solidFill>
          <a:latin typeface="+mn-lt"/>
          <a:ea typeface="+mn-ea"/>
          <a:cs typeface="+mn-cs"/>
        </a:defRPr>
      </a:lvl6pPr>
      <a:lvl7pPr marL="2742926" algn="l" defTabSz="457155" rtl="0" eaLnBrk="1" latinLnBrk="0" hangingPunct="1">
        <a:defRPr sz="1800" kern="1200">
          <a:solidFill>
            <a:schemeClr val="tx1"/>
          </a:solidFill>
          <a:latin typeface="+mn-lt"/>
          <a:ea typeface="+mn-ea"/>
          <a:cs typeface="+mn-cs"/>
        </a:defRPr>
      </a:lvl7pPr>
      <a:lvl8pPr marL="3200080" algn="l" defTabSz="457155" rtl="0" eaLnBrk="1" latinLnBrk="0" hangingPunct="1">
        <a:defRPr sz="1800" kern="1200">
          <a:solidFill>
            <a:schemeClr val="tx1"/>
          </a:solidFill>
          <a:latin typeface="+mn-lt"/>
          <a:ea typeface="+mn-ea"/>
          <a:cs typeface="+mn-cs"/>
        </a:defRPr>
      </a:lvl8pPr>
      <a:lvl9pPr marL="3657235" algn="l" defTabSz="4571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2"/>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22431420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ftr="0" dt="0"/>
  <p:txStyles>
    <p:titleStyle>
      <a:lvl1pPr algn="l" defTabSz="457189"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89"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1999416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hyperlink" Target="https://ndc.services.cdc.gov/case-definitions/syphilis-2018/" TargetMode="Externa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centreforeffectivealtruism.org/the-concentric-circles-model" TargetMode="Externa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ndc.services.cdc.gov/mmgpage/generic-v2-0-message-mapping-guide/" TargetMode="External"/><Relationship Id="rId3" Type="http://schemas.openxmlformats.org/officeDocument/2006/relationships/diagramLayout" Target="../diagrams/layout2.xml"/><Relationship Id="rId7" Type="http://schemas.openxmlformats.org/officeDocument/2006/relationships/hyperlink" Target="https://www.healthit.gov/isa/section/public-health-emergency-preparedness-and-response" TargetMode="Externa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nndss/case-surveillance-modernization/" TargetMode="External"/><Relationship Id="rId2" Type="http://schemas.openxmlformats.org/officeDocument/2006/relationships/notesSlide" Target="../notesSlides/notesSlide10.xml"/><Relationship Id="rId1" Type="http://schemas.openxmlformats.org/officeDocument/2006/relationships/slideLayout" Target="../slideLayouts/slideLayout6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hyperlink" Target="https://app.smartsheetgov.com/b/form/16987d00ab754d0b89c38bb14729356c" TargetMode="External"/><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hyperlink" Target="mailto:edx@cdc.gov" TargetMode="External"/><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hyperlink" Target="https://www.cdc.gov/nndss/trc/index.html" TargetMode="External"/><Relationship Id="rId12" Type="http://schemas.openxmlformats.org/officeDocument/2006/relationships/image" Target="../media/image50.svg"/><Relationship Id="rId2" Type="http://schemas.openxmlformats.org/officeDocument/2006/relationships/notesSlide" Target="../notesSlides/notesSlide12.xml"/><Relationship Id="rId1" Type="http://schemas.openxmlformats.org/officeDocument/2006/relationships/slideLayout" Target="../slideLayouts/slideLayout84.xml"/><Relationship Id="rId6" Type="http://schemas.openxmlformats.org/officeDocument/2006/relationships/hyperlink" Target="https://www.cdc.gov/nndss/trc/news/index.html" TargetMode="External"/><Relationship Id="rId11" Type="http://schemas.openxmlformats.org/officeDocument/2006/relationships/image" Target="../media/image49.png"/><Relationship Id="rId5" Type="http://schemas.openxmlformats.org/officeDocument/2006/relationships/image" Target="../media/image46.svg"/><Relationship Id="rId10" Type="http://schemas.openxmlformats.org/officeDocument/2006/relationships/image" Target="../media/image48.svg"/><Relationship Id="rId4" Type="http://schemas.openxmlformats.org/officeDocument/2006/relationships/image" Target="../media/image45.png"/><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8" Type="http://schemas.openxmlformats.org/officeDocument/2006/relationships/hyperlink" Target="https://loinc.org/89754-6/" TargetMode="External"/><Relationship Id="rId3" Type="http://schemas.openxmlformats.org/officeDocument/2006/relationships/hyperlink" Target="https://loinc.org/89724-9/" TargetMode="External"/><Relationship Id="rId7" Type="http://schemas.openxmlformats.org/officeDocument/2006/relationships/hyperlink" Target="https://loinc.org/96987-3/" TargetMode="External"/><Relationship Id="rId2" Type="http://schemas.openxmlformats.org/officeDocument/2006/relationships/hyperlink" Target="https://www.healthit.gov/isa/section/public-health-emergency-preparedness-and-response" TargetMode="External"/><Relationship Id="rId1" Type="http://schemas.openxmlformats.org/officeDocument/2006/relationships/slideLayout" Target="../slideLayouts/slideLayout5.xml"/><Relationship Id="rId6" Type="http://schemas.openxmlformats.org/officeDocument/2006/relationships/hyperlink" Target="https://loinc.org/89756-1/" TargetMode="External"/><Relationship Id="rId5" Type="http://schemas.openxmlformats.org/officeDocument/2006/relationships/hyperlink" Target="https://loinc.org/95893-4/" TargetMode="External"/><Relationship Id="rId4" Type="http://schemas.openxmlformats.org/officeDocument/2006/relationships/hyperlink" Target="https://loinc.org/95892-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3" Type="http://schemas.openxmlformats.org/officeDocument/2006/relationships/hyperlink" Target="https://phinvads.cdc.gov/vads/ViewView.action?id=55DFBFAD-785C-ED11-81BE-005056ABE2F0" TargetMode="External"/><Relationship Id="rId2" Type="http://schemas.openxmlformats.org/officeDocument/2006/relationships/notesSlide" Target="../notesSlides/notesSlide5.xml"/><Relationship Id="rId1" Type="http://schemas.openxmlformats.org/officeDocument/2006/relationships/slideLayout" Target="../slideLayouts/slideLayout118.xml"/><Relationship Id="rId4" Type="http://schemas.openxmlformats.org/officeDocument/2006/relationships/hyperlink" Target="https://phinvads.cdc.gov/vads/ViewValueSet.action?id=DD97237E-7BDE-4272-8E3F-0D9A61C211E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398166" y="1748398"/>
            <a:ext cx="7525701" cy="1325820"/>
          </a:xfrm>
        </p:spPr>
        <p:txBody>
          <a:bodyPr/>
          <a:lstStyle/>
          <a:p>
            <a:r>
              <a:rPr lang="en-US" sz="3733" dirty="0">
                <a:latin typeface="Avenir Next LT Pro Demi"/>
              </a:rPr>
              <a:t>NNDSS eSHARE </a:t>
            </a:r>
            <a:br>
              <a:rPr lang="en-US" sz="3733" dirty="0"/>
            </a:br>
            <a:r>
              <a:rPr lang="en-US" sz="3733" dirty="0">
                <a:latin typeface="Avenir Next LT Pro Demi"/>
              </a:rPr>
              <a:t>November Webinar</a:t>
            </a: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557118" y="3537479"/>
            <a:ext cx="3838601" cy="1507756"/>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398165" y="5032670"/>
            <a:ext cx="4155969"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457189">
              <a:defRPr/>
            </a:pPr>
            <a:r>
              <a:rPr lang="en-US" sz="1600" dirty="0">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398165" y="5971756"/>
            <a:ext cx="5876835" cy="729341"/>
          </a:xfrm>
          <a:prstGeom prst="rect">
            <a:avLst/>
          </a:prstGeom>
        </p:spPr>
        <p:txBody>
          <a:bodyPr lIns="121920" tIns="60960" rIns="121920" bIns="6096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defRPr/>
            </a:pPr>
            <a:r>
              <a:rPr lang="en-US" sz="2667" b="1" dirty="0">
                <a:solidFill>
                  <a:srgbClr val="28434E"/>
                </a:solidFill>
                <a:latin typeface="Calibri"/>
              </a:rPr>
              <a:t>November 15, 2022</a:t>
            </a:r>
            <a:endParaRPr lang="en-US" sz="2667" b="1" dirty="0">
              <a:solidFill>
                <a:srgbClr val="28434E"/>
              </a:solidFill>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B4A7-3AF3-4914-87B0-62B50F235B91}"/>
              </a:ext>
            </a:extLst>
          </p:cNvPr>
          <p:cNvSpPr>
            <a:spLocks noGrp="1"/>
          </p:cNvSpPr>
          <p:nvPr>
            <p:ph type="title"/>
          </p:nvPr>
        </p:nvSpPr>
        <p:spPr/>
        <p:txBody>
          <a:bodyPr/>
          <a:lstStyle/>
          <a:p>
            <a:r>
              <a:rPr lang="en-US" dirty="0"/>
              <a:t>Syphilis Event Code Changes in 2023</a:t>
            </a:r>
          </a:p>
        </p:txBody>
      </p:sp>
      <p:sp>
        <p:nvSpPr>
          <p:cNvPr id="3" name="Content Placeholder 2">
            <a:extLst>
              <a:ext uri="{FF2B5EF4-FFF2-40B4-BE49-F238E27FC236}">
                <a16:creationId xmlns:a16="http://schemas.microsoft.com/office/drawing/2014/main" id="{E1A8553A-B7F9-410E-A978-1F5A706E1BDA}"/>
              </a:ext>
            </a:extLst>
          </p:cNvPr>
          <p:cNvSpPr>
            <a:spLocks noGrp="1"/>
          </p:cNvSpPr>
          <p:nvPr>
            <p:ph idx="1"/>
          </p:nvPr>
        </p:nvSpPr>
        <p:spPr/>
        <p:txBody>
          <a:bodyPr>
            <a:normAutofit fontScale="92500" lnSpcReduction="20000"/>
          </a:bodyPr>
          <a:lstStyle/>
          <a:p>
            <a:pPr marL="457189" indent="-457189">
              <a:buFont typeface="Arial" panose="020B0604020202020204" pitchFamily="34" charset="0"/>
              <a:buChar char="•"/>
            </a:pPr>
            <a:r>
              <a:rPr lang="en-US" dirty="0"/>
              <a:t>Beginning with cases reported for </a:t>
            </a:r>
            <a:r>
              <a:rPr lang="en-US" i="1" dirty="0"/>
              <a:t>Morbidity and Mortality Weekly Report</a:t>
            </a:r>
            <a:r>
              <a:rPr lang="en-US" dirty="0"/>
              <a:t> (</a:t>
            </a:r>
            <a:r>
              <a:rPr lang="en-US" i="1" dirty="0"/>
              <a:t>MMWR)</a:t>
            </a:r>
            <a:r>
              <a:rPr lang="en-US" dirty="0"/>
              <a:t> year 2023, jurisdictions </a:t>
            </a:r>
            <a:r>
              <a:rPr lang="en-US" b="1" dirty="0"/>
              <a:t>should not use </a:t>
            </a:r>
            <a:r>
              <a:rPr lang="en-US" dirty="0"/>
              <a:t>the following codes:</a:t>
            </a:r>
          </a:p>
          <a:p>
            <a:pPr marL="1200121" lvl="1" indent="-457189"/>
            <a:r>
              <a:rPr lang="en-US" dirty="0"/>
              <a:t>10314 (syphilis, late latent)</a:t>
            </a:r>
          </a:p>
          <a:p>
            <a:pPr marL="1200121" lvl="1" indent="-457189"/>
            <a:r>
              <a:rPr lang="en-US" dirty="0"/>
              <a:t>10319 (syphilis, late with clinical manifestations).</a:t>
            </a:r>
          </a:p>
          <a:p>
            <a:pPr marL="457189" indent="-457189">
              <a:buFont typeface="Arial" panose="020B0604020202020204" pitchFamily="34" charset="0"/>
              <a:buChar char="•"/>
            </a:pPr>
            <a:r>
              <a:rPr lang="en-US" dirty="0"/>
              <a:t>2023 cases sent to CDC with the above codes will receive an error in the Message Validation, Processing, and Provisioning System and will not be published in the NNDSS tables.</a:t>
            </a:r>
          </a:p>
          <a:p>
            <a:pPr marL="457189" indent="-457189">
              <a:buFont typeface="Arial" panose="020B0604020202020204" pitchFamily="34" charset="0"/>
              <a:buChar char="•"/>
            </a:pPr>
            <a:r>
              <a:rPr lang="en-US" dirty="0"/>
              <a:t>Jurisdictions may continue to use 10314 and 10319 to send 2022 cases or to update cases already sent to CDC for previous years (i.e., before </a:t>
            </a:r>
            <a:r>
              <a:rPr lang="en-US" i="1" dirty="0"/>
              <a:t>MMWR</a:t>
            </a:r>
            <a:r>
              <a:rPr lang="en-US" dirty="0"/>
              <a:t> year 2023).</a:t>
            </a:r>
          </a:p>
        </p:txBody>
      </p:sp>
      <p:sp>
        <p:nvSpPr>
          <p:cNvPr id="5" name="Slide Number Placeholder 2">
            <a:extLst>
              <a:ext uri="{FF2B5EF4-FFF2-40B4-BE49-F238E27FC236}">
                <a16:creationId xmlns:a16="http://schemas.microsoft.com/office/drawing/2014/main" id="{399DA646-34A7-4D9F-B4AF-038DEEC91931}"/>
              </a:ext>
            </a:extLst>
          </p:cNvPr>
          <p:cNvSpPr>
            <a:spLocks noGrp="1"/>
          </p:cNvSpPr>
          <p:nvPr>
            <p:ph type="sldNum" sz="quarter" idx="4"/>
          </p:nvPr>
        </p:nvSpPr>
        <p:spPr>
          <a:xfrm>
            <a:off x="11393488" y="6313488"/>
            <a:ext cx="614362" cy="365125"/>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10</a:t>
            </a:fld>
            <a:endParaRPr lang="en-US" altLang="en-US" b="1" dirty="0">
              <a:solidFill>
                <a:srgbClr val="28434E"/>
              </a:solidFill>
            </a:endParaRPr>
          </a:p>
        </p:txBody>
      </p:sp>
    </p:spTree>
    <p:extLst>
      <p:ext uri="{BB962C8B-B14F-4D97-AF65-F5344CB8AC3E}">
        <p14:creationId xmlns:p14="http://schemas.microsoft.com/office/powerpoint/2010/main" val="307651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6ED1-5D27-4D51-A018-4C27A3AF6AEE}"/>
              </a:ext>
            </a:extLst>
          </p:cNvPr>
          <p:cNvSpPr>
            <a:spLocks noGrp="1"/>
          </p:cNvSpPr>
          <p:nvPr>
            <p:ph type="title"/>
          </p:nvPr>
        </p:nvSpPr>
        <p:spPr/>
        <p:txBody>
          <a:bodyPr>
            <a:normAutofit fontScale="90000"/>
          </a:bodyPr>
          <a:lstStyle/>
          <a:p>
            <a:r>
              <a:rPr lang="en-US" dirty="0"/>
              <a:t>Active Event Codes for Syphilis Case Notifications</a:t>
            </a:r>
          </a:p>
        </p:txBody>
      </p:sp>
      <p:sp>
        <p:nvSpPr>
          <p:cNvPr id="3" name="Content Placeholder 2">
            <a:extLst>
              <a:ext uri="{FF2B5EF4-FFF2-40B4-BE49-F238E27FC236}">
                <a16:creationId xmlns:a16="http://schemas.microsoft.com/office/drawing/2014/main" id="{AA0FF87F-D1BF-4C15-9A86-0223058A8000}"/>
              </a:ext>
            </a:extLst>
          </p:cNvPr>
          <p:cNvSpPr>
            <a:spLocks noGrp="1"/>
          </p:cNvSpPr>
          <p:nvPr>
            <p:ph idx="1"/>
          </p:nvPr>
        </p:nvSpPr>
        <p:spPr/>
        <p:txBody>
          <a:bodyPr/>
          <a:lstStyle/>
          <a:p>
            <a:pPr>
              <a:spcBef>
                <a:spcPts val="1600"/>
              </a:spcBef>
            </a:pPr>
            <a:r>
              <a:rPr lang="en-US" dirty="0"/>
              <a:t>The following are aligned with the current </a:t>
            </a:r>
            <a:r>
              <a:rPr lang="en-US" dirty="0">
                <a:hlinkClick r:id="rId2"/>
              </a:rPr>
              <a:t>2018 Council of State and Territorial Epidemiologists (CSTE) case definition</a:t>
            </a:r>
            <a:r>
              <a:rPr lang="en-US" dirty="0"/>
              <a:t> and should be used:</a:t>
            </a:r>
          </a:p>
          <a:p>
            <a:pPr marL="1200121" lvl="1" indent="-457189">
              <a:spcBef>
                <a:spcPts val="1600"/>
              </a:spcBef>
              <a:buFont typeface="Symbol" panose="05050102010706020507" pitchFamily="18" charset="2"/>
              <a:buChar char=""/>
            </a:pPr>
            <a:r>
              <a:rPr lang="en-US" sz="2400" dirty="0">
                <a:latin typeface="Avenir Next LT Pro" panose="020B0504020202020204" pitchFamily="34" charset="0"/>
                <a:ea typeface="Times New Roman" panose="02020603050405020304" pitchFamily="18" charset="0"/>
              </a:rPr>
              <a:t>10311 (primary), </a:t>
            </a:r>
            <a:endParaRPr lang="en-US" sz="2400" dirty="0">
              <a:latin typeface="Avenir Next LT Pro" panose="020B0504020202020204" pitchFamily="34" charset="0"/>
              <a:ea typeface="Calibri" panose="020F0502020204030204" pitchFamily="34" charset="0"/>
            </a:endParaRPr>
          </a:p>
          <a:p>
            <a:pPr marL="1200121" lvl="1" indent="-457189">
              <a:spcBef>
                <a:spcPts val="1600"/>
              </a:spcBef>
              <a:buFont typeface="Symbol" panose="05050102010706020507" pitchFamily="18" charset="2"/>
              <a:buChar char=""/>
            </a:pPr>
            <a:r>
              <a:rPr lang="en-US" sz="2400" dirty="0">
                <a:latin typeface="Avenir Next LT Pro" panose="020B0504020202020204" pitchFamily="34" charset="0"/>
                <a:ea typeface="Times New Roman" panose="02020603050405020304" pitchFamily="18" charset="0"/>
              </a:rPr>
              <a:t>10312 (secondary), </a:t>
            </a:r>
            <a:endParaRPr lang="en-US" sz="2400" dirty="0">
              <a:latin typeface="Avenir Next LT Pro" panose="020B0504020202020204" pitchFamily="34" charset="0"/>
              <a:ea typeface="Calibri" panose="020F0502020204030204" pitchFamily="34" charset="0"/>
            </a:endParaRPr>
          </a:p>
          <a:p>
            <a:pPr marL="1200121" lvl="1" indent="-457189">
              <a:spcBef>
                <a:spcPts val="1600"/>
              </a:spcBef>
              <a:buFont typeface="Symbol" panose="05050102010706020507" pitchFamily="18" charset="2"/>
              <a:buChar char=""/>
            </a:pPr>
            <a:r>
              <a:rPr lang="en-US" sz="2400" dirty="0">
                <a:latin typeface="Avenir Next LT Pro" panose="020B0504020202020204" pitchFamily="34" charset="0"/>
                <a:ea typeface="Times New Roman" panose="02020603050405020304" pitchFamily="18" charset="0"/>
              </a:rPr>
              <a:t>10313 (early non-primary, non-secondary), </a:t>
            </a:r>
            <a:endParaRPr lang="en-US" sz="2400" dirty="0">
              <a:latin typeface="Avenir Next LT Pro" panose="020B0504020202020204" pitchFamily="34" charset="0"/>
              <a:ea typeface="Calibri" panose="020F0502020204030204" pitchFamily="34" charset="0"/>
            </a:endParaRPr>
          </a:p>
          <a:p>
            <a:pPr marL="1200121" lvl="1" indent="-457189">
              <a:spcBef>
                <a:spcPts val="1600"/>
              </a:spcBef>
              <a:buFont typeface="Symbol" panose="05050102010706020507" pitchFamily="18" charset="2"/>
              <a:buChar char=""/>
            </a:pPr>
            <a:r>
              <a:rPr lang="en-US" sz="2400" dirty="0">
                <a:latin typeface="Avenir Next LT Pro" panose="020B0504020202020204" pitchFamily="34" charset="0"/>
                <a:ea typeface="Times New Roman" panose="02020603050405020304" pitchFamily="18" charset="0"/>
              </a:rPr>
              <a:t>10316 (congenital), and </a:t>
            </a:r>
            <a:endParaRPr lang="en-US" sz="2400" dirty="0">
              <a:latin typeface="Avenir Next LT Pro" panose="020B0504020202020204" pitchFamily="34" charset="0"/>
              <a:ea typeface="Calibri" panose="020F0502020204030204" pitchFamily="34" charset="0"/>
            </a:endParaRPr>
          </a:p>
          <a:p>
            <a:pPr marL="1200121" lvl="1" indent="-457189">
              <a:spcBef>
                <a:spcPts val="1600"/>
              </a:spcBef>
              <a:buFont typeface="Symbol" panose="05050102010706020507" pitchFamily="18" charset="2"/>
              <a:buChar char=""/>
            </a:pPr>
            <a:r>
              <a:rPr lang="en-US" sz="2400" dirty="0">
                <a:latin typeface="Avenir Next LT Pro" panose="020B0504020202020204" pitchFamily="34" charset="0"/>
                <a:ea typeface="Times New Roman" panose="02020603050405020304" pitchFamily="18" charset="0"/>
              </a:rPr>
              <a:t>10320 (unknown duration or late).</a:t>
            </a:r>
            <a:endParaRPr lang="en-US" sz="2400" dirty="0">
              <a:latin typeface="Avenir Next LT Pro" panose="020B0504020202020204" pitchFamily="34" charset="0"/>
              <a:ea typeface="Calibri" panose="020F0502020204030204" pitchFamily="34" charset="0"/>
            </a:endParaRPr>
          </a:p>
        </p:txBody>
      </p:sp>
      <p:sp>
        <p:nvSpPr>
          <p:cNvPr id="5" name="Slide Number Placeholder 2">
            <a:extLst>
              <a:ext uri="{FF2B5EF4-FFF2-40B4-BE49-F238E27FC236}">
                <a16:creationId xmlns:a16="http://schemas.microsoft.com/office/drawing/2014/main" id="{D08C5AB4-2FDD-4496-AAB5-2F680CA5944C}"/>
              </a:ext>
            </a:extLst>
          </p:cNvPr>
          <p:cNvSpPr>
            <a:spLocks noGrp="1"/>
          </p:cNvSpPr>
          <p:nvPr>
            <p:ph type="sldNum" sz="quarter" idx="4"/>
          </p:nvPr>
        </p:nvSpPr>
        <p:spPr>
          <a:xfrm>
            <a:off x="11393488" y="6313488"/>
            <a:ext cx="614362" cy="365125"/>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11</a:t>
            </a:fld>
            <a:endParaRPr lang="en-US" altLang="en-US" b="1" dirty="0">
              <a:solidFill>
                <a:srgbClr val="28434E"/>
              </a:solidFill>
            </a:endParaRPr>
          </a:p>
        </p:txBody>
      </p:sp>
    </p:spTree>
    <p:extLst>
      <p:ext uri="{BB962C8B-B14F-4D97-AF65-F5344CB8AC3E}">
        <p14:creationId xmlns:p14="http://schemas.microsoft.com/office/powerpoint/2010/main" val="3949111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EDC7-E927-4FF5-9020-6EAC3D6CA9C7}"/>
              </a:ext>
            </a:extLst>
          </p:cNvPr>
          <p:cNvSpPr>
            <a:spLocks noGrp="1"/>
          </p:cNvSpPr>
          <p:nvPr>
            <p:ph type="title"/>
          </p:nvPr>
        </p:nvSpPr>
        <p:spPr>
          <a:xfrm>
            <a:off x="609600" y="1275655"/>
            <a:ext cx="10972800" cy="1746742"/>
          </a:xfrm>
        </p:spPr>
        <p:txBody>
          <a:bodyPr/>
          <a:lstStyle/>
          <a:p>
            <a:r>
              <a:rPr lang="en-US" dirty="0"/>
              <a:t>CDC and Jurisdictions Accelerating Data to Action: </a:t>
            </a:r>
            <a:br>
              <a:rPr lang="en-US" dirty="0"/>
            </a:br>
            <a:r>
              <a:rPr lang="en-US" sz="3200" dirty="0"/>
              <a:t>“Emergency Response Case Data Elements”</a:t>
            </a:r>
            <a:endParaRPr lang="en-US" dirty="0"/>
          </a:p>
        </p:txBody>
      </p:sp>
      <p:sp>
        <p:nvSpPr>
          <p:cNvPr id="4" name="Subtitle 3">
            <a:extLst>
              <a:ext uri="{FF2B5EF4-FFF2-40B4-BE49-F238E27FC236}">
                <a16:creationId xmlns:a16="http://schemas.microsoft.com/office/drawing/2014/main" id="{BBF70936-ACA7-4AA9-93C8-1071DEDF4A64}"/>
              </a:ext>
            </a:extLst>
          </p:cNvPr>
          <p:cNvSpPr>
            <a:spLocks noGrp="1"/>
          </p:cNvSpPr>
          <p:nvPr>
            <p:ph type="subTitle" idx="1"/>
          </p:nvPr>
        </p:nvSpPr>
        <p:spPr>
          <a:xfrm>
            <a:off x="609600" y="3200400"/>
            <a:ext cx="8534400" cy="457200"/>
          </a:xfrm>
        </p:spPr>
        <p:txBody>
          <a:bodyPr>
            <a:normAutofit lnSpcReduction="10000"/>
          </a:bodyPr>
          <a:lstStyle/>
          <a:p>
            <a:r>
              <a:rPr lang="en-US" dirty="0"/>
              <a:t>Activity timeframe: August 2022 to February 2023</a:t>
            </a:r>
          </a:p>
        </p:txBody>
      </p:sp>
      <p:sp>
        <p:nvSpPr>
          <p:cNvPr id="5" name="Text Placeholder 4">
            <a:extLst>
              <a:ext uri="{FF2B5EF4-FFF2-40B4-BE49-F238E27FC236}">
                <a16:creationId xmlns:a16="http://schemas.microsoft.com/office/drawing/2014/main" id="{DAEA9649-1701-4829-89CC-C15497FE8067}"/>
              </a:ext>
            </a:extLst>
          </p:cNvPr>
          <p:cNvSpPr>
            <a:spLocks noGrp="1"/>
          </p:cNvSpPr>
          <p:nvPr>
            <p:ph type="body" sz="quarter" idx="10"/>
          </p:nvPr>
        </p:nvSpPr>
        <p:spPr>
          <a:xfrm>
            <a:off x="609599" y="3835603"/>
            <a:ext cx="10580483" cy="1295400"/>
          </a:xfrm>
        </p:spPr>
        <p:txBody>
          <a:bodyPr>
            <a:normAutofit fontScale="25000" lnSpcReduction="20000"/>
          </a:bodyPr>
          <a:lstStyle/>
          <a:p>
            <a:r>
              <a:rPr lang="en-US" sz="9600" dirty="0"/>
              <a:t>November 15, 2022</a:t>
            </a:r>
          </a:p>
          <a:p>
            <a:r>
              <a:rPr lang="en-US" sz="9600" dirty="0"/>
              <a:t>Update to NNDSS eSHARE call</a:t>
            </a:r>
          </a:p>
          <a:p>
            <a:endParaRPr lang="en-US" sz="9600" dirty="0"/>
          </a:p>
          <a:p>
            <a:pPr>
              <a:lnSpc>
                <a:spcPct val="120000"/>
              </a:lnSpc>
              <a:spcBef>
                <a:spcPts val="0"/>
              </a:spcBef>
            </a:pPr>
            <a:r>
              <a:rPr lang="en-US" sz="7200" dirty="0"/>
              <a:t>Katie Fullerton, MPH </a:t>
            </a:r>
          </a:p>
          <a:p>
            <a:pPr>
              <a:lnSpc>
                <a:spcPct val="120000"/>
              </a:lnSpc>
              <a:spcBef>
                <a:spcPts val="0"/>
              </a:spcBef>
            </a:pPr>
            <a:r>
              <a:rPr lang="en-US" sz="7200" dirty="0"/>
              <a:t>Senior Advisor for Surveillance and Data Modernization, Infectious Diseases</a:t>
            </a:r>
          </a:p>
          <a:p>
            <a:pPr>
              <a:lnSpc>
                <a:spcPct val="120000"/>
              </a:lnSpc>
              <a:spcBef>
                <a:spcPts val="0"/>
              </a:spcBef>
            </a:pPr>
            <a:r>
              <a:rPr lang="en-US" sz="7200" dirty="0"/>
              <a:t>CDC/DDID</a:t>
            </a:r>
          </a:p>
          <a:p>
            <a:endParaRPr lang="en-US" dirty="0"/>
          </a:p>
        </p:txBody>
      </p:sp>
    </p:spTree>
    <p:extLst>
      <p:ext uri="{BB962C8B-B14F-4D97-AF65-F5344CB8AC3E}">
        <p14:creationId xmlns:p14="http://schemas.microsoft.com/office/powerpoint/2010/main" val="15035367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52A10B-D4FB-467C-8D89-7CE1C437F19A}"/>
              </a:ext>
            </a:extLst>
          </p:cNvPr>
          <p:cNvSpPr>
            <a:spLocks noGrp="1"/>
          </p:cNvSpPr>
          <p:nvPr>
            <p:ph type="body" sz="quarter" idx="10"/>
          </p:nvPr>
        </p:nvSpPr>
        <p:spPr>
          <a:xfrm>
            <a:off x="510012" y="903514"/>
            <a:ext cx="10972800" cy="5050972"/>
          </a:xfrm>
        </p:spPr>
        <p:txBody>
          <a:bodyPr/>
          <a:lstStyle/>
          <a:p>
            <a:pPr marL="534987" lvl="1" indent="0" algn="ctr">
              <a:spcBef>
                <a:spcPts val="0"/>
              </a:spcBef>
              <a:spcAft>
                <a:spcPts val="600"/>
              </a:spcAft>
              <a:buNone/>
            </a:pPr>
            <a:r>
              <a:rPr lang="en-US" sz="2800" b="1" i="1" dirty="0">
                <a:effectLst/>
                <a:ea typeface="Calibri" panose="020F0502020204030204" pitchFamily="34" charset="0"/>
                <a:cs typeface="Calibri" panose="020F0502020204030204" pitchFamily="34" charset="0"/>
              </a:rPr>
              <a:t>Define data requirements for case-level situational awareness from day one of a public health emergency </a:t>
            </a:r>
          </a:p>
          <a:p>
            <a:pPr marL="534987" lvl="1" indent="0" algn="ctr">
              <a:spcBef>
                <a:spcPts val="0"/>
              </a:spcBef>
              <a:spcAft>
                <a:spcPts val="600"/>
              </a:spcAft>
              <a:buNone/>
            </a:pPr>
            <a:r>
              <a:rPr lang="en-US" sz="2800" b="1" i="1" dirty="0">
                <a:effectLst/>
                <a:ea typeface="Calibri" panose="020F0502020204030204" pitchFamily="34" charset="0"/>
                <a:cs typeface="Calibri" panose="020F0502020204030204" pitchFamily="34" charset="0"/>
              </a:rPr>
              <a:t>(as defined under Team 2 in the 2022–2023 Implementation Plan) </a:t>
            </a:r>
          </a:p>
          <a:p>
            <a:pPr marL="534987" lvl="1" indent="0" algn="ctr">
              <a:spcBef>
                <a:spcPts val="0"/>
              </a:spcBef>
              <a:spcAft>
                <a:spcPts val="600"/>
              </a:spcAft>
              <a:buNone/>
            </a:pPr>
            <a:r>
              <a:rPr lang="en-US" sz="2800" dirty="0">
                <a:effectLst/>
                <a:ea typeface="Calibri" panose="020F0502020204030204" pitchFamily="34" charset="0"/>
                <a:cs typeface="Calibri" panose="020F0502020204030204" pitchFamily="34" charset="0"/>
              </a:rPr>
              <a:t>aka</a:t>
            </a:r>
            <a:r>
              <a:rPr lang="en-US" sz="2800" b="1" dirty="0">
                <a:effectLst/>
                <a:ea typeface="Calibri" panose="020F0502020204030204" pitchFamily="34" charset="0"/>
                <a:cs typeface="Calibri" panose="020F0502020204030204" pitchFamily="34" charset="0"/>
              </a:rPr>
              <a:t> </a:t>
            </a:r>
            <a:r>
              <a:rPr lang="en-US" sz="2800" dirty="0">
                <a:cs typeface="Calibri" panose="020F0502020204030204" pitchFamily="34" charset="0"/>
              </a:rPr>
              <a:t>“</a:t>
            </a:r>
            <a:r>
              <a:rPr lang="en-US" sz="2800" b="1" dirty="0">
                <a:cs typeface="Calibri" panose="020F0502020204030204" pitchFamily="34" charset="0"/>
              </a:rPr>
              <a:t>Emergency Response Case Data Elements”</a:t>
            </a:r>
          </a:p>
          <a:p>
            <a:pPr marL="534987" lvl="1" indent="0" algn="ctr">
              <a:spcBef>
                <a:spcPts val="0"/>
              </a:spcBef>
              <a:spcAft>
                <a:spcPts val="600"/>
              </a:spcAft>
              <a:buNone/>
            </a:pPr>
            <a:endParaRPr lang="en-US" sz="2800" b="1" dirty="0">
              <a:cs typeface="Calibri" panose="020F0502020204030204" pitchFamily="34" charset="0"/>
            </a:endParaRPr>
          </a:p>
          <a:p>
            <a:pPr marL="534987" lvl="1" indent="0" algn="ctr">
              <a:spcBef>
                <a:spcPts val="0"/>
              </a:spcBef>
              <a:spcAft>
                <a:spcPts val="600"/>
              </a:spcAft>
              <a:buNone/>
            </a:pPr>
            <a:r>
              <a:rPr lang="en-US" sz="2800" dirty="0">
                <a:cs typeface="Calibri" panose="020F0502020204030204" pitchFamily="34" charset="0"/>
              </a:rPr>
              <a:t>Data Modernization Initiative (DMI) 2022–2023 Implementation Plan, Objective 2c: Scalable and adaptable enterprise tools, standard data feeds, and processes are used for outbreak or emerging threat response</a:t>
            </a:r>
          </a:p>
          <a:p>
            <a:pPr marL="534987" lvl="1" indent="0" algn="ctr">
              <a:spcBef>
                <a:spcPts val="0"/>
              </a:spcBef>
              <a:spcAft>
                <a:spcPts val="600"/>
              </a:spcAft>
              <a:buNone/>
            </a:pPr>
            <a:endParaRPr lang="en-US" sz="2800" dirty="0">
              <a:cs typeface="Calibri" panose="020F0502020204030204" pitchFamily="34" charset="0"/>
            </a:endParaRPr>
          </a:p>
          <a:p>
            <a:pPr marL="534987" lvl="1" indent="0" algn="ctr">
              <a:spcBef>
                <a:spcPts val="0"/>
              </a:spcBef>
              <a:spcAft>
                <a:spcPts val="600"/>
              </a:spcAft>
              <a:buNone/>
            </a:pPr>
            <a:r>
              <a:rPr lang="en-US" sz="2000" dirty="0">
                <a:cs typeface="Calibri" panose="020F0502020204030204" pitchFamily="34" charset="0"/>
              </a:rPr>
              <a:t>*From day one: operationalized as “for the start of an event (first ~2 weeks)”</a:t>
            </a:r>
          </a:p>
        </p:txBody>
      </p:sp>
      <p:sp>
        <p:nvSpPr>
          <p:cNvPr id="3" name="Slide Number Placeholder 2">
            <a:extLst>
              <a:ext uri="{FF2B5EF4-FFF2-40B4-BE49-F238E27FC236}">
                <a16:creationId xmlns:a16="http://schemas.microsoft.com/office/drawing/2014/main" id="{CE576083-53E1-4A08-A34F-576807A313F2}"/>
              </a:ext>
            </a:extLst>
          </p:cNvPr>
          <p:cNvSpPr txBox="1">
            <a:spLocks noGrp="1"/>
          </p:cNvSpPr>
          <p:nvPr>
            <p:ph type="title" idx="4294967295"/>
          </p:nvPr>
        </p:nvSpPr>
        <p:spPr>
          <a:xfrm>
            <a:off x="11392887" y="6313133"/>
            <a:ext cx="614556" cy="3661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ea typeface="Helvetica 55 Roman" panose="02000503000000020004" pitchFamily="2" charset="0"/>
                <a:cs typeface="Helvetica 55 Roman" panose="02000503000000020004" pitchFamily="2" charset="0"/>
              </a:rPr>
              <a:pPr marL="0" marR="0" lvl="0" indent="0" algn="r" defTabSz="457189" rtl="0" eaLnBrk="0" fontAlgn="base" latinLnBrk="0" hangingPunct="0">
                <a:lnSpc>
                  <a:spcPct val="100000"/>
                </a:lnSpc>
                <a:spcBef>
                  <a:spcPct val="0"/>
                </a:spcBef>
                <a:spcAft>
                  <a:spcPct val="0"/>
                </a:spcAft>
                <a:buClrTx/>
                <a:buSzTx/>
                <a:buFontTx/>
                <a:buNone/>
                <a:tabLst/>
                <a:defRPr/>
              </a:pPr>
              <a:t>13</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a typeface="Helvetica 55 Roman" panose="02000503000000020004" pitchFamily="2" charset="0"/>
              <a:cs typeface="Helvetica 55 Roman" panose="02000503000000020004" pitchFamily="2" charset="0"/>
            </a:endParaRPr>
          </a:p>
        </p:txBody>
      </p:sp>
    </p:spTree>
    <p:extLst>
      <p:ext uri="{BB962C8B-B14F-4D97-AF65-F5344CB8AC3E}">
        <p14:creationId xmlns:p14="http://schemas.microsoft.com/office/powerpoint/2010/main" val="302276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97D4-5EAC-4650-B3FE-3ACD72FE3B39}"/>
              </a:ext>
            </a:extLst>
          </p:cNvPr>
          <p:cNvSpPr>
            <a:spLocks noGrp="1"/>
          </p:cNvSpPr>
          <p:nvPr>
            <p:ph type="title"/>
          </p:nvPr>
        </p:nvSpPr>
        <p:spPr/>
        <p:txBody>
          <a:bodyPr/>
          <a:lstStyle/>
          <a:p>
            <a:r>
              <a:rPr lang="en-US" dirty="0"/>
              <a:t>Problem statement</a:t>
            </a:r>
          </a:p>
        </p:txBody>
      </p:sp>
      <p:sp>
        <p:nvSpPr>
          <p:cNvPr id="3" name="Text Placeholder 2">
            <a:extLst>
              <a:ext uri="{FF2B5EF4-FFF2-40B4-BE49-F238E27FC236}">
                <a16:creationId xmlns:a16="http://schemas.microsoft.com/office/drawing/2014/main" id="{ECBD346E-D1AB-4FDD-89AD-3180A9E6362A}"/>
              </a:ext>
            </a:extLst>
          </p:cNvPr>
          <p:cNvSpPr>
            <a:spLocks noGrp="1"/>
          </p:cNvSpPr>
          <p:nvPr>
            <p:ph type="body" sz="quarter" idx="10"/>
          </p:nvPr>
        </p:nvSpPr>
        <p:spPr/>
        <p:txBody>
          <a:bodyPr/>
          <a:lstStyle/>
          <a:p>
            <a:pPr marL="628650" lvl="1" indent="0" algn="ctr">
              <a:spcBef>
                <a:spcPts val="0"/>
              </a:spcBef>
              <a:spcAft>
                <a:spcPts val="600"/>
              </a:spcAft>
              <a:buNone/>
            </a:pPr>
            <a:r>
              <a:rPr lang="en-US" sz="2400" dirty="0">
                <a:effectLst/>
                <a:ea typeface="Calibri" panose="020F0502020204030204" pitchFamily="34" charset="0"/>
                <a:cs typeface="Calibri" panose="020F0502020204030204" pitchFamily="34" charset="0"/>
              </a:rPr>
              <a:t>In an emergency response that escalates quickly and crosses jurisdictions</a:t>
            </a:r>
            <a:r>
              <a:rPr lang="en-US" sz="2400" b="1" dirty="0">
                <a:effectLst/>
                <a:ea typeface="Calibri" panose="020F0502020204030204" pitchFamily="34" charset="0"/>
                <a:cs typeface="Calibri" panose="020F0502020204030204" pitchFamily="34" charset="0"/>
              </a:rPr>
              <a:t>, state, tribal, local, or territorial (STLT) health departments and CDC need to exchange case-level data rapidly to provide situational awareness </a:t>
            </a:r>
            <a:r>
              <a:rPr lang="en-US" sz="2400" dirty="0">
                <a:effectLst/>
                <a:ea typeface="Calibri" panose="020F0502020204030204" pitchFamily="34" charset="0"/>
                <a:cs typeface="Calibri" panose="020F0502020204030204" pitchFamily="34" charset="0"/>
              </a:rPr>
              <a:t>at the federal level to support decision-making at all levels of public health </a:t>
            </a:r>
          </a:p>
          <a:p>
            <a:pPr marL="628650" lvl="1" indent="0" algn="ctr">
              <a:spcBef>
                <a:spcPts val="0"/>
              </a:spcBef>
              <a:spcAft>
                <a:spcPts val="600"/>
              </a:spcAft>
              <a:buNone/>
            </a:pPr>
            <a:endParaRPr lang="en-US" sz="2400" dirty="0">
              <a:ea typeface="Calibri" panose="020F0502020204030204" pitchFamily="34" charset="0"/>
              <a:cs typeface="Calibri" panose="020F0502020204030204" pitchFamily="34" charset="0"/>
            </a:endParaRPr>
          </a:p>
          <a:p>
            <a:pPr marL="628650" lvl="1" indent="0" algn="ctr">
              <a:spcBef>
                <a:spcPts val="0"/>
              </a:spcBef>
              <a:spcAft>
                <a:spcPts val="600"/>
              </a:spcAft>
              <a:buNone/>
            </a:pPr>
            <a:r>
              <a:rPr lang="en-US" sz="2400" dirty="0">
                <a:ea typeface="Calibri" panose="020F0502020204030204" pitchFamily="34" charset="0"/>
                <a:cs typeface="Calibri" panose="020F0502020204030204" pitchFamily="34" charset="0"/>
              </a:rPr>
              <a:t>To reduce the burden on STLT partners and to support the rapid transformation of data into information for decision-making, </a:t>
            </a:r>
            <a:r>
              <a:rPr lang="en-US" sz="2400" b="1" dirty="0">
                <a:ea typeface="Calibri" panose="020F0502020204030204" pitchFamily="34" charset="0"/>
                <a:cs typeface="Calibri" panose="020F0502020204030204" pitchFamily="34" charset="0"/>
              </a:rPr>
              <a:t>STLT and CDC programs need to use a pre-defined set of standardized data elements for case line-level situational awareness</a:t>
            </a:r>
            <a:r>
              <a:rPr lang="en-US" sz="2400" dirty="0">
                <a:ea typeface="Calibri" panose="020F0502020204030204" pitchFamily="34" charset="0"/>
                <a:cs typeface="Calibri" panose="020F0502020204030204" pitchFamily="34" charset="0"/>
              </a:rPr>
              <a:t>; ideally, these data elements would be defined before an emergency, and capabilities for transmission would be in place before an emergency, drawing from STLT integrated surveillance systems. </a:t>
            </a:r>
          </a:p>
          <a:p>
            <a:pPr algn="ctr"/>
            <a:endParaRPr lang="en-US" sz="3200" dirty="0"/>
          </a:p>
        </p:txBody>
      </p:sp>
      <p:sp>
        <p:nvSpPr>
          <p:cNvPr id="4" name="Slide Number Placeholder 2">
            <a:extLst>
              <a:ext uri="{FF2B5EF4-FFF2-40B4-BE49-F238E27FC236}">
                <a16:creationId xmlns:a16="http://schemas.microsoft.com/office/drawing/2014/main" id="{6DDBC180-D83A-4110-B828-1BDD2E96DC8F}"/>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14</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1087098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E75A8-80A3-4691-A732-2EFE3A3900DE}"/>
              </a:ext>
            </a:extLst>
          </p:cNvPr>
          <p:cNvSpPr>
            <a:spLocks noGrp="1"/>
          </p:cNvSpPr>
          <p:nvPr>
            <p:ph type="body" sz="quarter" idx="10"/>
          </p:nvPr>
        </p:nvSpPr>
        <p:spPr>
          <a:xfrm>
            <a:off x="478971" y="1168551"/>
            <a:ext cx="4201886" cy="4285192"/>
          </a:xfrm>
          <a:solidFill>
            <a:srgbClr val="AFE9B5"/>
          </a:solidFill>
        </p:spPr>
        <p:txBody>
          <a:bodyPr/>
          <a:lstStyle/>
          <a:p>
            <a:pPr marL="0" indent="0">
              <a:buNone/>
            </a:pPr>
            <a:r>
              <a:rPr lang="en-US" sz="2800" b="1" dirty="0">
                <a:effectLst/>
                <a:ea typeface="Calibri" panose="020F0502020204030204" pitchFamily="34" charset="0"/>
                <a:cs typeface="Calibri" panose="020F0502020204030204" pitchFamily="34" charset="0"/>
              </a:rPr>
              <a:t>Approach</a:t>
            </a:r>
          </a:p>
          <a:p>
            <a:pPr>
              <a:buClrTx/>
              <a:buFont typeface="Wingdings" panose="05000000000000000000" pitchFamily="2" charset="2"/>
              <a:buChar char="Ø"/>
            </a:pPr>
            <a:r>
              <a:rPr lang="en-US" sz="2400" dirty="0">
                <a:effectLst/>
                <a:ea typeface="Calibri" panose="020F0502020204030204" pitchFamily="34" charset="0"/>
                <a:cs typeface="Calibri" panose="020F0502020204030204" pitchFamily="34" charset="0"/>
              </a:rPr>
              <a:t>Work across partners to develop a </a:t>
            </a:r>
            <a:r>
              <a:rPr lang="en-US" sz="2400" b="1" dirty="0">
                <a:effectLst/>
                <a:ea typeface="Calibri" panose="020F0502020204030204" pitchFamily="34" charset="0"/>
                <a:cs typeface="Calibri" panose="020F0502020204030204" pitchFamily="34" charset="0"/>
              </a:rPr>
              <a:t>combined list of data elements for case-level notification to support situational awareness in an emergency response </a:t>
            </a:r>
          </a:p>
          <a:p>
            <a:pPr>
              <a:buClrTx/>
              <a:buFont typeface="Wingdings" panose="05000000000000000000" pitchFamily="2" charset="2"/>
              <a:buChar char="Ø"/>
            </a:pPr>
            <a:r>
              <a:rPr lang="en-US" sz="2400" dirty="0">
                <a:effectLst/>
                <a:ea typeface="Calibri" panose="020F0502020204030204" pitchFamily="34" charset="0"/>
                <a:cs typeface="Calibri" panose="020F0502020204030204" pitchFamily="34" charset="0"/>
              </a:rPr>
              <a:t>Build off work previously done in this area (such as</a:t>
            </a:r>
            <a:r>
              <a:rPr lang="en-US" sz="2400" dirty="0">
                <a:effectLst/>
                <a:ea typeface="Calibri" panose="020F0502020204030204" pitchFamily="34" charset="0"/>
                <a:cs typeface="Calibri" panose="020F0502020204030204" pitchFamily="34" charset="0"/>
                <a:sym typeface="Wingdings" panose="05000000000000000000" pitchFamily="2" charset="2"/>
              </a:rPr>
              <a:t> Generic V2 MMG)</a:t>
            </a:r>
          </a:p>
          <a:p>
            <a:endParaRPr lang="en-US" dirty="0"/>
          </a:p>
        </p:txBody>
      </p:sp>
      <p:sp>
        <p:nvSpPr>
          <p:cNvPr id="5" name="Text Placeholder 2">
            <a:extLst>
              <a:ext uri="{FF2B5EF4-FFF2-40B4-BE49-F238E27FC236}">
                <a16:creationId xmlns:a16="http://schemas.microsoft.com/office/drawing/2014/main" id="{D22165A0-9D07-481C-9A55-A5CDD40823AF}"/>
              </a:ext>
            </a:extLst>
          </p:cNvPr>
          <p:cNvSpPr txBox="1">
            <a:spLocks/>
          </p:cNvSpPr>
          <p:nvPr/>
        </p:nvSpPr>
        <p:spPr bwMode="auto">
          <a:xfrm>
            <a:off x="5747658" y="741816"/>
            <a:ext cx="5802086" cy="5138662"/>
          </a:xfrm>
          <a:prstGeom prst="rect">
            <a:avLst/>
          </a:pr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5DAA"/>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532E63"/>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9A3B26"/>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spcBef>
                <a:spcPts val="0"/>
              </a:spcBef>
              <a:spcAft>
                <a:spcPts val="0"/>
              </a:spcAft>
              <a:buNone/>
            </a:pPr>
            <a:r>
              <a:rPr lang="en-US" sz="2400" b="1" dirty="0">
                <a:effectLst/>
                <a:ea typeface="Calibri" panose="020F0502020204030204" pitchFamily="34" charset="0"/>
                <a:cs typeface="Calibri" panose="020F0502020204030204" pitchFamily="34" charset="0"/>
              </a:rPr>
              <a:t>Out of scope for this activity, </a:t>
            </a:r>
          </a:p>
          <a:p>
            <a:pPr marL="0" marR="0" lvl="0" indent="0">
              <a:spcBef>
                <a:spcPts val="0"/>
              </a:spcBef>
              <a:spcAft>
                <a:spcPts val="0"/>
              </a:spcAft>
              <a:buNone/>
            </a:pPr>
            <a:r>
              <a:rPr lang="en-US" sz="2400" b="1" dirty="0">
                <a:effectLst/>
                <a:ea typeface="Calibri" panose="020F0502020204030204" pitchFamily="34" charset="0"/>
                <a:cs typeface="Calibri" panose="020F0502020204030204" pitchFamily="34" charset="0"/>
              </a:rPr>
              <a:t>to be addressed in later activities</a:t>
            </a:r>
          </a:p>
          <a:p>
            <a:pPr marL="742950" lvl="1" indent="-285750">
              <a:spcBef>
                <a:spcPts val="0"/>
              </a:spcBef>
              <a:spcAft>
                <a:spcPts val="0"/>
              </a:spcAft>
            </a:pPr>
            <a:r>
              <a:rPr lang="en-US" sz="2000" dirty="0">
                <a:effectLst/>
                <a:ea typeface="Calibri" panose="020F0502020204030204" pitchFamily="34" charset="0"/>
                <a:cs typeface="Calibri" panose="020F0502020204030204" pitchFamily="34" charset="0"/>
              </a:rPr>
              <a:t>How data are transmitted from STLT to CDC (e.g., PHIN specification)</a:t>
            </a:r>
          </a:p>
          <a:p>
            <a:pPr marL="742950" lvl="1" indent="-285750">
              <a:spcBef>
                <a:spcPts val="0"/>
              </a:spcBef>
              <a:spcAft>
                <a:spcPts val="0"/>
              </a:spcAft>
            </a:pPr>
            <a:r>
              <a:rPr lang="en-US" sz="2000" dirty="0">
                <a:effectLst/>
                <a:ea typeface="Calibri" panose="020F0502020204030204" pitchFamily="34" charset="0"/>
                <a:cs typeface="Calibri" panose="020F0502020204030204" pitchFamily="34" charset="0"/>
              </a:rPr>
              <a:t>When and to where data elements are transmitted from STLT to CDC</a:t>
            </a:r>
          </a:p>
          <a:p>
            <a:pPr marL="742950" lvl="1" indent="-285750">
              <a:spcBef>
                <a:spcPts val="0"/>
              </a:spcBef>
              <a:spcAft>
                <a:spcPts val="0"/>
              </a:spcAft>
            </a:pPr>
            <a:r>
              <a:rPr lang="en-US" sz="2000" dirty="0">
                <a:effectLst/>
                <a:ea typeface="Calibri" panose="020F0502020204030204" pitchFamily="34" charset="0"/>
                <a:cs typeface="Calibri" panose="020F0502020204030204" pitchFamily="34" charset="0"/>
              </a:rPr>
              <a:t>Timeliness of implementation in STLT and CDC</a:t>
            </a:r>
          </a:p>
          <a:p>
            <a:pPr marL="742950" lvl="1" indent="-285750">
              <a:spcBef>
                <a:spcPts val="0"/>
              </a:spcBef>
              <a:spcAft>
                <a:spcPts val="0"/>
              </a:spcAft>
            </a:pPr>
            <a:r>
              <a:rPr lang="en-US" sz="2000" dirty="0">
                <a:effectLst/>
                <a:ea typeface="Calibri" panose="020F0502020204030204" pitchFamily="34" charset="0"/>
                <a:cs typeface="Calibri" panose="020F0502020204030204" pitchFamily="34" charset="0"/>
              </a:rPr>
              <a:t>Disease/program-specific data elements</a:t>
            </a:r>
          </a:p>
          <a:p>
            <a:pPr marL="742950" lvl="1" indent="-285750">
              <a:spcBef>
                <a:spcPts val="0"/>
              </a:spcBef>
              <a:spcAft>
                <a:spcPts val="0"/>
              </a:spcAft>
            </a:pPr>
            <a:r>
              <a:rPr lang="en-US" sz="2000" dirty="0">
                <a:effectLst/>
                <a:ea typeface="Calibri" panose="020F0502020204030204" pitchFamily="34" charset="0"/>
                <a:cs typeface="Calibri" panose="020F0502020204030204" pitchFamily="34" charset="0"/>
              </a:rPr>
              <a:t>Changing definitions to already defined data elements </a:t>
            </a:r>
          </a:p>
          <a:p>
            <a:pPr marL="1276337" lvl="2" indent="-285750">
              <a:spcBef>
                <a:spcPts val="0"/>
              </a:spcBef>
              <a:spcAft>
                <a:spcPts val="0"/>
              </a:spcAft>
            </a:pPr>
            <a:r>
              <a:rPr lang="en-US" sz="1800" dirty="0">
                <a:ea typeface="Calibri" panose="020F0502020204030204" pitchFamily="34" charset="0"/>
                <a:cs typeface="Calibri" panose="020F0502020204030204" pitchFamily="34" charset="0"/>
              </a:rPr>
              <a:t>T</a:t>
            </a:r>
            <a:r>
              <a:rPr lang="en-US" sz="1800" dirty="0">
                <a:effectLst/>
                <a:ea typeface="Calibri" panose="020F0502020204030204" pitchFamily="34" charset="0"/>
                <a:cs typeface="Calibri" panose="020F0502020204030204" pitchFamily="34" charset="0"/>
              </a:rPr>
              <a:t>hese data elements will be defined as they currently are in NNDSS Genv2 Data Dictionary, electronic laboratory reporting, and standard situational awareness reports</a:t>
            </a:r>
          </a:p>
          <a:p>
            <a:pPr marL="742950" lvl="1" indent="-285750">
              <a:spcBef>
                <a:spcPts val="0"/>
              </a:spcBef>
              <a:spcAft>
                <a:spcPts val="0"/>
              </a:spcAft>
            </a:pPr>
            <a:r>
              <a:rPr lang="en-US" sz="2000" dirty="0">
                <a:effectLst/>
                <a:ea typeface="Calibri" panose="020F0502020204030204" pitchFamily="34" charset="0"/>
                <a:cs typeface="Calibri" panose="020F0502020204030204" pitchFamily="34" charset="0"/>
              </a:rPr>
              <a:t>Aggregate data from hospitals or healthcare (already defined through HealthIT.gov)</a:t>
            </a:r>
            <a:endParaRPr lang="en-US" sz="2800" dirty="0"/>
          </a:p>
        </p:txBody>
      </p:sp>
      <p:sp>
        <p:nvSpPr>
          <p:cNvPr id="4" name="Slide Number Placeholder 2">
            <a:extLst>
              <a:ext uri="{FF2B5EF4-FFF2-40B4-BE49-F238E27FC236}">
                <a16:creationId xmlns:a16="http://schemas.microsoft.com/office/drawing/2014/main" id="{86E56BD7-10E1-45D4-A19D-0B08482EB94F}"/>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15</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itle 1">
            <a:extLst>
              <a:ext uri="{FF2B5EF4-FFF2-40B4-BE49-F238E27FC236}">
                <a16:creationId xmlns:a16="http://schemas.microsoft.com/office/drawing/2014/main" id="{8F1318C2-BBC6-4BEF-A904-3B1DDFB1EE3A}"/>
              </a:ext>
            </a:extLst>
          </p:cNvPr>
          <p:cNvSpPr>
            <a:spLocks noGrp="1"/>
          </p:cNvSpPr>
          <p:nvPr>
            <p:ph type="title"/>
          </p:nvPr>
        </p:nvSpPr>
        <p:spPr>
          <a:xfrm>
            <a:off x="345440" y="-401184"/>
            <a:ext cx="10972800" cy="1143000"/>
          </a:xfrm>
        </p:spPr>
        <p:txBody>
          <a:bodyPr anchor="b" anchorCtr="0"/>
          <a:lstStyle/>
          <a:p>
            <a:r>
              <a:rPr lang="en-US" dirty="0"/>
              <a:t>Approach and Out of Scope topics</a:t>
            </a:r>
          </a:p>
        </p:txBody>
      </p:sp>
    </p:spTree>
    <p:extLst>
      <p:ext uri="{BB962C8B-B14F-4D97-AF65-F5344CB8AC3E}">
        <p14:creationId xmlns:p14="http://schemas.microsoft.com/office/powerpoint/2010/main" val="22130583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0D1F8F-AE5A-489A-8B59-749A91259BFD}"/>
              </a:ext>
            </a:extLst>
          </p:cNvPr>
          <p:cNvSpPr txBox="1"/>
          <p:nvPr/>
        </p:nvSpPr>
        <p:spPr>
          <a:xfrm>
            <a:off x="4768704" y="3240842"/>
            <a:ext cx="2338252" cy="1754326"/>
          </a:xfrm>
          <a:prstGeom prst="rect">
            <a:avLst/>
          </a:prstGeom>
          <a:noFill/>
        </p:spPr>
        <p:txBody>
          <a:bodyPr wrap="square" rtlCol="0">
            <a:spAutoFit/>
          </a:bodyPr>
          <a:lstStyle/>
          <a:p>
            <a:pPr algn="ctr"/>
            <a:r>
              <a:rPr lang="en-US" sz="1800" b="1" dirty="0">
                <a:solidFill>
                  <a:schemeClr val="accent4">
                    <a:lumMod val="50000"/>
                  </a:schemeClr>
                </a:solidFill>
                <a:latin typeface="Calibri" panose="020F0502020204030204" pitchFamily="34" charset="0"/>
                <a:cs typeface="Calibri" panose="020F0502020204030204" pitchFamily="34" charset="0"/>
              </a:rPr>
              <a:t>Minimum dataset for line-level case situational awareness at the start of an event</a:t>
            </a:r>
          </a:p>
          <a:p>
            <a:pPr algn="ctr"/>
            <a:endParaRPr lang="en-US" dirty="0">
              <a:solidFill>
                <a:srgbClr val="000000"/>
              </a:solidFill>
              <a:latin typeface="Calibri" panose="020F0502020204030204" pitchFamily="34" charset="0"/>
            </a:endParaRPr>
          </a:p>
        </p:txBody>
      </p:sp>
      <p:grpSp>
        <p:nvGrpSpPr>
          <p:cNvPr id="2" name="Group 1" descr="Figure of 4 triangles - blue triangles defining input to the project, and a white triangle with dashed borders defining the output of the project">
            <a:extLst>
              <a:ext uri="{FF2B5EF4-FFF2-40B4-BE49-F238E27FC236}">
                <a16:creationId xmlns:a16="http://schemas.microsoft.com/office/drawing/2014/main" id="{25EE5FF8-C77A-45B5-BE92-387965A5B264}"/>
              </a:ext>
            </a:extLst>
          </p:cNvPr>
          <p:cNvGrpSpPr/>
          <p:nvPr/>
        </p:nvGrpSpPr>
        <p:grpSpPr>
          <a:xfrm>
            <a:off x="1765880" y="71915"/>
            <a:ext cx="8448402" cy="6056364"/>
            <a:chOff x="1765880" y="71915"/>
            <a:chExt cx="8448402" cy="6056364"/>
          </a:xfrm>
        </p:grpSpPr>
        <p:sp>
          <p:nvSpPr>
            <p:cNvPr id="4" name="Isosceles Triangle 3">
              <a:extLst>
                <a:ext uri="{FF2B5EF4-FFF2-40B4-BE49-F238E27FC236}">
                  <a16:creationId xmlns:a16="http://schemas.microsoft.com/office/drawing/2014/main" id="{59FB1390-292B-4C51-8C59-2338A3CE1E1D}"/>
                </a:ext>
              </a:extLst>
            </p:cNvPr>
            <p:cNvSpPr/>
            <p:nvPr/>
          </p:nvSpPr>
          <p:spPr>
            <a:xfrm>
              <a:off x="1765880" y="3148361"/>
              <a:ext cx="4060371" cy="29799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a:solidFill>
                  <a:schemeClr val="bg2"/>
                </a:solidFill>
                <a:latin typeface="Calibri" panose="020F0502020204030204" pitchFamily="34" charset="0"/>
                <a:cs typeface="Calibri" panose="020F0502020204030204" pitchFamily="34" charset="0"/>
              </a:endParaRPr>
            </a:p>
          </p:txBody>
        </p:sp>
        <p:sp>
          <p:nvSpPr>
            <p:cNvPr id="6" name="Isosceles Triangle 5">
              <a:extLst>
                <a:ext uri="{FF2B5EF4-FFF2-40B4-BE49-F238E27FC236}">
                  <a16:creationId xmlns:a16="http://schemas.microsoft.com/office/drawing/2014/main" id="{B07F1A3E-E564-41D7-A667-314AE141713E}"/>
                </a:ext>
              </a:extLst>
            </p:cNvPr>
            <p:cNvSpPr/>
            <p:nvPr/>
          </p:nvSpPr>
          <p:spPr>
            <a:xfrm>
              <a:off x="6153911" y="3240842"/>
              <a:ext cx="4060371" cy="28874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a:solidFill>
                  <a:schemeClr val="bg2"/>
                </a:solidFill>
                <a:latin typeface="Calibri" panose="020F0502020204030204" pitchFamily="34" charset="0"/>
                <a:cs typeface="Calibri" panose="020F0502020204030204" pitchFamily="34" charset="0"/>
              </a:endParaRPr>
            </a:p>
          </p:txBody>
        </p:sp>
        <p:sp>
          <p:nvSpPr>
            <p:cNvPr id="7" name="Isosceles Triangle 6">
              <a:extLst>
                <a:ext uri="{FF2B5EF4-FFF2-40B4-BE49-F238E27FC236}">
                  <a16:creationId xmlns:a16="http://schemas.microsoft.com/office/drawing/2014/main" id="{7453BEAD-984C-4BE0-84D7-7CD10651CA4B}"/>
                </a:ext>
              </a:extLst>
            </p:cNvPr>
            <p:cNvSpPr/>
            <p:nvPr/>
          </p:nvSpPr>
          <p:spPr>
            <a:xfrm>
              <a:off x="4076700" y="71915"/>
              <a:ext cx="4038600" cy="29823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a:solidFill>
                  <a:schemeClr val="bg2"/>
                </a:solidFill>
                <a:latin typeface="Calibri" panose="020F0502020204030204" pitchFamily="34" charset="0"/>
                <a:cs typeface="Calibri" panose="020F0502020204030204" pitchFamily="34" charset="0"/>
              </a:endParaRPr>
            </a:p>
          </p:txBody>
        </p:sp>
        <p:sp>
          <p:nvSpPr>
            <p:cNvPr id="11" name="Isosceles Triangle 10">
              <a:extLst>
                <a:ext uri="{FF2B5EF4-FFF2-40B4-BE49-F238E27FC236}">
                  <a16:creationId xmlns:a16="http://schemas.microsoft.com/office/drawing/2014/main" id="{7CA7911A-4829-450A-8C14-48BA27389AE9}"/>
                </a:ext>
              </a:extLst>
            </p:cNvPr>
            <p:cNvSpPr/>
            <p:nvPr/>
          </p:nvSpPr>
          <p:spPr>
            <a:xfrm rot="10800000">
              <a:off x="4093681" y="3240841"/>
              <a:ext cx="3796284" cy="2755009"/>
            </a:xfrm>
            <a:prstGeom prst="triangl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solidFill>
                  <a:schemeClr val="bg2"/>
                </a:solidFill>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0C096DF5-16D0-43F7-A8D7-2A99E384977D}"/>
              </a:ext>
            </a:extLst>
          </p:cNvPr>
          <p:cNvSpPr txBox="1"/>
          <p:nvPr/>
        </p:nvSpPr>
        <p:spPr>
          <a:xfrm>
            <a:off x="5036491" y="1254810"/>
            <a:ext cx="2119017" cy="1938992"/>
          </a:xfrm>
          <a:prstGeom prst="rect">
            <a:avLst/>
          </a:prstGeom>
          <a:noFill/>
        </p:spPr>
        <p:txBody>
          <a:bodyPr wrap="square" rtlCol="0">
            <a:spAutoFit/>
          </a:bodyPr>
          <a:lstStyle/>
          <a:p>
            <a:pPr algn="ctr"/>
            <a:r>
              <a:rPr lang="en-US" sz="2000" dirty="0">
                <a:solidFill>
                  <a:schemeClr val="bg2"/>
                </a:solidFill>
                <a:latin typeface="Calibri" panose="020F0502020204030204" pitchFamily="34" charset="0"/>
                <a:cs typeface="Calibri" panose="020F0502020204030204" pitchFamily="34" charset="0"/>
              </a:rPr>
              <a:t>What do states routinely collect and have in their IDS systems at the start of an event? </a:t>
            </a:r>
          </a:p>
          <a:p>
            <a:pPr algn="ctr"/>
            <a:endParaRPr lang="en-US" sz="2000" dirty="0">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id="{7503CF09-8628-46CC-AF30-73879687F009}"/>
              </a:ext>
            </a:extLst>
          </p:cNvPr>
          <p:cNvSpPr txBox="1"/>
          <p:nvPr/>
        </p:nvSpPr>
        <p:spPr>
          <a:xfrm>
            <a:off x="2487157" y="4618346"/>
            <a:ext cx="2500782" cy="1631216"/>
          </a:xfrm>
          <a:prstGeom prst="rect">
            <a:avLst/>
          </a:prstGeom>
          <a:noFill/>
        </p:spPr>
        <p:txBody>
          <a:bodyPr wrap="square" rtlCol="0">
            <a:spAutoFit/>
          </a:bodyPr>
          <a:lstStyle/>
          <a:p>
            <a:pPr lvl="0" algn="ctr"/>
            <a:r>
              <a:rPr lang="en-US" sz="2000" dirty="0">
                <a:solidFill>
                  <a:schemeClr val="bg2"/>
                </a:solidFill>
                <a:latin typeface="Calibri" panose="020F0502020204030204" pitchFamily="34" charset="0"/>
                <a:cs typeface="Calibri" panose="020F0502020204030204" pitchFamily="34" charset="0"/>
              </a:rPr>
              <a:t>What is already defined for routine, condition-agnostic, case notification? </a:t>
            </a:r>
          </a:p>
          <a:p>
            <a:pPr algn="ctr"/>
            <a:endParaRPr lang="en-US" sz="2000" dirty="0">
              <a:solidFill>
                <a:srgbClr val="000000"/>
              </a:solidFill>
              <a:latin typeface="Calibri" panose="020F0502020204030204" pitchFamily="34" charset="0"/>
            </a:endParaRPr>
          </a:p>
        </p:txBody>
      </p:sp>
      <p:sp>
        <p:nvSpPr>
          <p:cNvPr id="15" name="TextBox 14">
            <a:extLst>
              <a:ext uri="{FF2B5EF4-FFF2-40B4-BE49-F238E27FC236}">
                <a16:creationId xmlns:a16="http://schemas.microsoft.com/office/drawing/2014/main" id="{0B2259AA-2394-44BE-8CC0-62C152E1A326}"/>
              </a:ext>
            </a:extLst>
          </p:cNvPr>
          <p:cNvSpPr txBox="1"/>
          <p:nvPr/>
        </p:nvSpPr>
        <p:spPr>
          <a:xfrm>
            <a:off x="7124587" y="4502424"/>
            <a:ext cx="2119017" cy="1631216"/>
          </a:xfrm>
          <a:prstGeom prst="rect">
            <a:avLst/>
          </a:prstGeom>
          <a:noFill/>
        </p:spPr>
        <p:txBody>
          <a:bodyPr wrap="square" rtlCol="0">
            <a:spAutoFit/>
          </a:bodyPr>
          <a:lstStyle/>
          <a:p>
            <a:pPr lvl="0" algn="ctr"/>
            <a:r>
              <a:rPr lang="en-US" sz="2000" dirty="0">
                <a:solidFill>
                  <a:schemeClr val="bg2"/>
                </a:solidFill>
                <a:latin typeface="Calibri" panose="020F0502020204030204" pitchFamily="34" charset="0"/>
                <a:cs typeface="Calibri" panose="020F0502020204030204" pitchFamily="34" charset="0"/>
              </a:rPr>
              <a:t>What questions need to be answered at the start of an event? </a:t>
            </a:r>
          </a:p>
          <a:p>
            <a:pPr algn="ctr"/>
            <a:endParaRPr lang="en-US" sz="2000" dirty="0">
              <a:solidFill>
                <a:srgbClr val="000000"/>
              </a:solidFill>
              <a:latin typeface="Calibri" panose="020F0502020204030204" pitchFamily="34" charset="0"/>
            </a:endParaRPr>
          </a:p>
        </p:txBody>
      </p:sp>
      <p:sp>
        <p:nvSpPr>
          <p:cNvPr id="16" name="Title 15" descr="legend for main figure indicating that blue triangle is for input">
            <a:extLst>
              <a:ext uri="{FF2B5EF4-FFF2-40B4-BE49-F238E27FC236}">
                <a16:creationId xmlns:a16="http://schemas.microsoft.com/office/drawing/2014/main" id="{6D2C043B-2A8E-4939-B431-47E3E9A00056}"/>
              </a:ext>
            </a:extLst>
          </p:cNvPr>
          <p:cNvSpPr>
            <a:spLocks noGrp="1"/>
          </p:cNvSpPr>
          <p:nvPr>
            <p:ph type="title" idx="4294967295"/>
          </p:nvPr>
        </p:nvSpPr>
        <p:spPr>
          <a:xfrm>
            <a:off x="574765" y="561703"/>
            <a:ext cx="1632857" cy="1136468"/>
          </a:xfrm>
          <a:prstGeom prst="triangle">
            <a:avLst/>
          </a:prstGeom>
          <a:solidFill>
            <a:schemeClr val="accent1"/>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solidFill>
                <a:effectLst/>
                <a:uLnTx/>
                <a:uFillTx/>
                <a:latin typeface="+mn-lt"/>
                <a:ea typeface="+mn-ea"/>
                <a:cs typeface="+mn-cs"/>
              </a:rPr>
              <a:t>INPUT</a:t>
            </a:r>
          </a:p>
        </p:txBody>
      </p:sp>
      <p:sp>
        <p:nvSpPr>
          <p:cNvPr id="17" name="Isosceles Triangle 16" descr="legend for main figure indicating that white triangle with dashed borders is for output">
            <a:extLst>
              <a:ext uri="{FF2B5EF4-FFF2-40B4-BE49-F238E27FC236}">
                <a16:creationId xmlns:a16="http://schemas.microsoft.com/office/drawing/2014/main" id="{F946AA42-21DF-4F93-9007-461CAB304A08}"/>
              </a:ext>
            </a:extLst>
          </p:cNvPr>
          <p:cNvSpPr/>
          <p:nvPr/>
        </p:nvSpPr>
        <p:spPr>
          <a:xfrm rot="10800000">
            <a:off x="574764" y="2011893"/>
            <a:ext cx="1632857" cy="1136468"/>
          </a:xfrm>
          <a:prstGeom prst="triangl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8" name="TextBox 17">
            <a:extLst>
              <a:ext uri="{FF2B5EF4-FFF2-40B4-BE49-F238E27FC236}">
                <a16:creationId xmlns:a16="http://schemas.microsoft.com/office/drawing/2014/main" id="{9DDFD2CC-1F05-4213-8047-391A767A3400}"/>
              </a:ext>
            </a:extLst>
          </p:cNvPr>
          <p:cNvSpPr txBox="1"/>
          <p:nvPr/>
        </p:nvSpPr>
        <p:spPr>
          <a:xfrm>
            <a:off x="903718" y="2238600"/>
            <a:ext cx="974947" cy="369332"/>
          </a:xfrm>
          <a:prstGeom prst="rect">
            <a:avLst/>
          </a:prstGeom>
          <a:noFill/>
        </p:spPr>
        <p:txBody>
          <a:bodyPr wrap="none" rtlCol="0">
            <a:spAutoFit/>
          </a:bodyPr>
          <a:lstStyle/>
          <a:p>
            <a:r>
              <a:rPr lang="en-US" dirty="0">
                <a:solidFill>
                  <a:srgbClr val="000000"/>
                </a:solidFill>
                <a:latin typeface="Calibri" panose="020F0502020204030204" pitchFamily="34" charset="0"/>
              </a:rPr>
              <a:t>OUTPUT</a:t>
            </a:r>
          </a:p>
        </p:txBody>
      </p:sp>
      <p:sp>
        <p:nvSpPr>
          <p:cNvPr id="19" name="Slide Number Placeholder 2">
            <a:extLst>
              <a:ext uri="{FF2B5EF4-FFF2-40B4-BE49-F238E27FC236}">
                <a16:creationId xmlns:a16="http://schemas.microsoft.com/office/drawing/2014/main" id="{00B0EA05-E14D-44B4-B3ED-4C622F4E06E8}"/>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16</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0" name="TextBox 19">
            <a:extLst>
              <a:ext uri="{FF2B5EF4-FFF2-40B4-BE49-F238E27FC236}">
                <a16:creationId xmlns:a16="http://schemas.microsoft.com/office/drawing/2014/main" id="{F42708FB-2CC0-4440-94F1-5DEBE7EE9768}"/>
              </a:ext>
            </a:extLst>
          </p:cNvPr>
          <p:cNvSpPr txBox="1"/>
          <p:nvPr/>
        </p:nvSpPr>
        <p:spPr>
          <a:xfrm>
            <a:off x="6095999" y="340197"/>
            <a:ext cx="2657476" cy="646331"/>
          </a:xfrm>
          <a:prstGeom prst="rect">
            <a:avLst/>
          </a:prstGeom>
          <a:solidFill>
            <a:schemeClr val="bg1">
              <a:lumMod val="40000"/>
              <a:lumOff val="60000"/>
            </a:schemeClr>
          </a:solidFill>
        </p:spPr>
        <p:txBody>
          <a:bodyPr wrap="square" rtlCol="0">
            <a:spAutoFit/>
          </a:bodyPr>
          <a:lstStyle/>
          <a:p>
            <a:pPr algn="ctr"/>
            <a:r>
              <a:rPr lang="en-US" dirty="0">
                <a:solidFill>
                  <a:srgbClr val="000000"/>
                </a:solidFill>
                <a:latin typeface="Calibri" panose="020F0502020204030204" pitchFamily="34" charset="0"/>
              </a:rPr>
              <a:t>STLT Integrated Disease Surveillance (IDS) Systems</a:t>
            </a:r>
          </a:p>
        </p:txBody>
      </p:sp>
      <p:sp>
        <p:nvSpPr>
          <p:cNvPr id="21" name="TextBox 20">
            <a:extLst>
              <a:ext uri="{FF2B5EF4-FFF2-40B4-BE49-F238E27FC236}">
                <a16:creationId xmlns:a16="http://schemas.microsoft.com/office/drawing/2014/main" id="{5DD8517A-5821-4B7D-8362-4B2B2ABFD0BC}"/>
              </a:ext>
            </a:extLst>
          </p:cNvPr>
          <p:cNvSpPr txBox="1"/>
          <p:nvPr/>
        </p:nvSpPr>
        <p:spPr>
          <a:xfrm>
            <a:off x="691272" y="3428623"/>
            <a:ext cx="3032698" cy="1200329"/>
          </a:xfrm>
          <a:prstGeom prst="rect">
            <a:avLst/>
          </a:prstGeom>
          <a:solidFill>
            <a:schemeClr val="bg1">
              <a:lumMod val="40000"/>
              <a:lumOff val="60000"/>
            </a:schemeClr>
          </a:solidFill>
        </p:spPr>
        <p:txBody>
          <a:bodyPr wrap="square" rtlCol="0">
            <a:spAutoFit/>
          </a:bodyPr>
          <a:lstStyle/>
          <a:p>
            <a:pPr algn="ctr"/>
            <a:r>
              <a:rPr lang="en-US" dirty="0">
                <a:solidFill>
                  <a:srgbClr val="000000"/>
                </a:solidFill>
                <a:latin typeface="Calibri" panose="020F0502020204030204" pitchFamily="34" charset="0"/>
              </a:rPr>
              <a:t>Office of Management and Budget (OMB)-approved data elements for NNDSS (Generic V2, lab, vaccine)</a:t>
            </a:r>
          </a:p>
        </p:txBody>
      </p:sp>
      <p:sp>
        <p:nvSpPr>
          <p:cNvPr id="22" name="TextBox 21">
            <a:extLst>
              <a:ext uri="{FF2B5EF4-FFF2-40B4-BE49-F238E27FC236}">
                <a16:creationId xmlns:a16="http://schemas.microsoft.com/office/drawing/2014/main" id="{237E2B07-CC56-4212-84A4-BBCF3B10A6F1}"/>
              </a:ext>
            </a:extLst>
          </p:cNvPr>
          <p:cNvSpPr txBox="1"/>
          <p:nvPr/>
        </p:nvSpPr>
        <p:spPr>
          <a:xfrm>
            <a:off x="8115300" y="3471674"/>
            <a:ext cx="2592978" cy="646331"/>
          </a:xfrm>
          <a:prstGeom prst="rect">
            <a:avLst/>
          </a:prstGeom>
          <a:solidFill>
            <a:schemeClr val="bg1">
              <a:lumMod val="40000"/>
              <a:lumOff val="60000"/>
            </a:schemeClr>
          </a:solidFill>
        </p:spPr>
        <p:txBody>
          <a:bodyPr wrap="square" rtlCol="0">
            <a:spAutoFit/>
          </a:bodyPr>
          <a:lstStyle/>
          <a:p>
            <a:pPr algn="ctr"/>
            <a:r>
              <a:rPr lang="en-US" dirty="0">
                <a:solidFill>
                  <a:srgbClr val="000000"/>
                </a:solidFill>
                <a:latin typeface="Calibri" panose="020F0502020204030204" pitchFamily="34" charset="0"/>
              </a:rPr>
              <a:t>Situational Awareness (SA) Reports</a:t>
            </a:r>
          </a:p>
        </p:txBody>
      </p:sp>
    </p:spTree>
    <p:extLst>
      <p:ext uri="{BB962C8B-B14F-4D97-AF65-F5344CB8AC3E}">
        <p14:creationId xmlns:p14="http://schemas.microsoft.com/office/powerpoint/2010/main" val="16270361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6220" y="899217"/>
            <a:ext cx="3066096" cy="583200"/>
          </a:xfrm>
        </p:spPr>
        <p:txBody>
          <a:bodyPr>
            <a:noAutofit/>
          </a:bodyPr>
          <a:lstStyle/>
          <a:p>
            <a:r>
              <a:rPr lang="en-US" sz="1600" b="1" dirty="0">
                <a:solidFill>
                  <a:schemeClr val="accent1">
                    <a:lumMod val="75000"/>
                  </a:schemeClr>
                </a:solidFill>
              </a:rPr>
              <a:t>6 Months</a:t>
            </a:r>
          </a:p>
          <a:p>
            <a:r>
              <a:rPr lang="en-US" sz="1600" b="1" dirty="0">
                <a:solidFill>
                  <a:schemeClr val="accent1">
                    <a:lumMod val="75000"/>
                  </a:schemeClr>
                </a:solidFill>
              </a:rPr>
              <a:t>September 2022 to February 2023</a:t>
            </a:r>
          </a:p>
        </p:txBody>
      </p:sp>
      <p:sp>
        <p:nvSpPr>
          <p:cNvPr id="47" name="Title 1">
            <a:extLst>
              <a:ext uri="{FF2B5EF4-FFF2-40B4-BE49-F238E27FC236}">
                <a16:creationId xmlns:a16="http://schemas.microsoft.com/office/drawing/2014/main" id="{8C203909-7A61-4EFB-AA56-70840B7C5D5C}"/>
              </a:ext>
            </a:extLst>
          </p:cNvPr>
          <p:cNvSpPr txBox="1">
            <a:spLocks noGrp="1"/>
          </p:cNvSpPr>
          <p:nvPr>
            <p:ph type="title" idx="4294967295"/>
          </p:nvPr>
        </p:nvSpPr>
        <p:spPr>
          <a:xfrm>
            <a:off x="103264" y="-281929"/>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39A6"/>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3733" b="1" i="0" u="none" strike="noStrike" kern="1200" cap="none" spc="0" normalizeH="0" baseline="0" noProof="0" dirty="0">
                <a:ln>
                  <a:noFill/>
                </a:ln>
                <a:solidFill>
                  <a:srgbClr val="0039A6"/>
                </a:solidFill>
                <a:effectLst/>
                <a:uLnTx/>
                <a:uFillTx/>
                <a:latin typeface="Calibri" pitchFamily="34" charset="0"/>
                <a:ea typeface="+mj-ea"/>
                <a:cs typeface="+mj-cs"/>
              </a:rPr>
              <a:t>Activity Roadmap</a:t>
            </a:r>
          </a:p>
        </p:txBody>
      </p:sp>
      <p:grpSp>
        <p:nvGrpSpPr>
          <p:cNvPr id="4" name="Group 3" descr="figure for the roadmap with 7 milestones shown as colorful bubbles on a road. ">
            <a:extLst>
              <a:ext uri="{FF2B5EF4-FFF2-40B4-BE49-F238E27FC236}">
                <a16:creationId xmlns:a16="http://schemas.microsoft.com/office/drawing/2014/main" id="{D65FBA8B-14B5-4AC5-96E5-6244D47DCA9C}"/>
              </a:ext>
            </a:extLst>
          </p:cNvPr>
          <p:cNvGrpSpPr/>
          <p:nvPr/>
        </p:nvGrpSpPr>
        <p:grpSpPr>
          <a:xfrm>
            <a:off x="1840571" y="791130"/>
            <a:ext cx="8194071" cy="5933269"/>
            <a:chOff x="1840571" y="791130"/>
            <a:chExt cx="8194071" cy="5933269"/>
          </a:xfrm>
        </p:grpSpPr>
        <p:grpSp>
          <p:nvGrpSpPr>
            <p:cNvPr id="5" name="Group 4">
              <a:extLst>
                <a:ext uri="{FF2B5EF4-FFF2-40B4-BE49-F238E27FC236}">
                  <a16:creationId xmlns:a16="http://schemas.microsoft.com/office/drawing/2014/main" id="{CF91F427-1C3C-825B-84BF-7864F6D237BE}"/>
                </a:ext>
              </a:extLst>
            </p:cNvPr>
            <p:cNvGrpSpPr/>
            <p:nvPr/>
          </p:nvGrpSpPr>
          <p:grpSpPr>
            <a:xfrm>
              <a:off x="2176152" y="1454986"/>
              <a:ext cx="7459184" cy="5269413"/>
              <a:chOff x="2180918" y="1472134"/>
              <a:chExt cx="7459184" cy="5269413"/>
            </a:xfrm>
          </p:grpSpPr>
          <p:sp>
            <p:nvSpPr>
              <p:cNvPr id="7" name="Rectangle 5">
                <a:extLst>
                  <a:ext uri="{FF2B5EF4-FFF2-40B4-BE49-F238E27FC236}">
                    <a16:creationId xmlns:a16="http://schemas.microsoft.com/office/drawing/2014/main" id="{6FFA8253-3318-4E18-9D76-932CE86D8839}"/>
                  </a:ext>
                </a:extLst>
              </p:cNvPr>
              <p:cNvSpPr/>
              <p:nvPr/>
            </p:nvSpPr>
            <p:spPr>
              <a:xfrm>
                <a:off x="2180918" y="1486502"/>
                <a:ext cx="7459184" cy="5255045"/>
              </a:xfrm>
              <a:custGeom>
                <a:avLst/>
                <a:gdLst>
                  <a:gd name="connsiteX0" fmla="*/ 0 w 3193143"/>
                  <a:gd name="connsiteY0" fmla="*/ 0 h 1850571"/>
                  <a:gd name="connsiteX1" fmla="*/ 3193143 w 3193143"/>
                  <a:gd name="connsiteY1" fmla="*/ 0 h 1850571"/>
                  <a:gd name="connsiteX2" fmla="*/ 3193143 w 3193143"/>
                  <a:gd name="connsiteY2" fmla="*/ 1850571 h 1850571"/>
                  <a:gd name="connsiteX3" fmla="*/ 0 w 3193143"/>
                  <a:gd name="connsiteY3" fmla="*/ 1850571 h 1850571"/>
                  <a:gd name="connsiteX4" fmla="*/ 0 w 3193143"/>
                  <a:gd name="connsiteY4" fmla="*/ 0 h 1850571"/>
                  <a:gd name="connsiteX0" fmla="*/ 0 w 5558971"/>
                  <a:gd name="connsiteY0" fmla="*/ 1059543 h 2910114"/>
                  <a:gd name="connsiteX1" fmla="*/ 5558971 w 5558971"/>
                  <a:gd name="connsiteY1" fmla="*/ 0 h 2910114"/>
                  <a:gd name="connsiteX2" fmla="*/ 3193143 w 5558971"/>
                  <a:gd name="connsiteY2" fmla="*/ 2910114 h 2910114"/>
                  <a:gd name="connsiteX3" fmla="*/ 0 w 5558971"/>
                  <a:gd name="connsiteY3" fmla="*/ 2910114 h 2910114"/>
                  <a:gd name="connsiteX4" fmla="*/ 0 w 5558971"/>
                  <a:gd name="connsiteY4" fmla="*/ 1059543 h 2910114"/>
                  <a:gd name="connsiteX0" fmla="*/ 0 w 8331200"/>
                  <a:gd name="connsiteY0" fmla="*/ 1059543 h 2910114"/>
                  <a:gd name="connsiteX1" fmla="*/ 5558971 w 8331200"/>
                  <a:gd name="connsiteY1" fmla="*/ 0 h 2910114"/>
                  <a:gd name="connsiteX2" fmla="*/ 8331200 w 8331200"/>
                  <a:gd name="connsiteY2" fmla="*/ 181428 h 2910114"/>
                  <a:gd name="connsiteX3" fmla="*/ 0 w 8331200"/>
                  <a:gd name="connsiteY3" fmla="*/ 2910114 h 2910114"/>
                  <a:gd name="connsiteX4" fmla="*/ 0 w 8331200"/>
                  <a:gd name="connsiteY4" fmla="*/ 1059543 h 2910114"/>
                  <a:gd name="connsiteX0" fmla="*/ 0 w 8331200"/>
                  <a:gd name="connsiteY0" fmla="*/ 2235200 h 4085771"/>
                  <a:gd name="connsiteX1" fmla="*/ 5558971 w 8331200"/>
                  <a:gd name="connsiteY1" fmla="*/ 1175657 h 4085771"/>
                  <a:gd name="connsiteX2" fmla="*/ 1233713 w 8331200"/>
                  <a:gd name="connsiteY2" fmla="*/ 0 h 4085771"/>
                  <a:gd name="connsiteX3" fmla="*/ 8331200 w 8331200"/>
                  <a:gd name="connsiteY3" fmla="*/ 1357085 h 4085771"/>
                  <a:gd name="connsiteX4" fmla="*/ 0 w 8331200"/>
                  <a:gd name="connsiteY4" fmla="*/ 4085771 h 4085771"/>
                  <a:gd name="connsiteX5" fmla="*/ 0 w 8331200"/>
                  <a:gd name="connsiteY5" fmla="*/ 2235200 h 4085771"/>
                  <a:gd name="connsiteX0" fmla="*/ 0 w 8331200"/>
                  <a:gd name="connsiteY0" fmla="*/ 2794080 h 4644651"/>
                  <a:gd name="connsiteX1" fmla="*/ 5558971 w 8331200"/>
                  <a:gd name="connsiteY1" fmla="*/ 1734537 h 4644651"/>
                  <a:gd name="connsiteX2" fmla="*/ 1233713 w 8331200"/>
                  <a:gd name="connsiteY2" fmla="*/ 558880 h 4644651"/>
                  <a:gd name="connsiteX3" fmla="*/ 3004456 w 8331200"/>
                  <a:gd name="connsiteY3" fmla="*/ 21852 h 4644651"/>
                  <a:gd name="connsiteX4" fmla="*/ 8331200 w 8331200"/>
                  <a:gd name="connsiteY4" fmla="*/ 1915965 h 4644651"/>
                  <a:gd name="connsiteX5" fmla="*/ 0 w 8331200"/>
                  <a:gd name="connsiteY5" fmla="*/ 4644651 h 4644651"/>
                  <a:gd name="connsiteX6" fmla="*/ 0 w 8331200"/>
                  <a:gd name="connsiteY6" fmla="*/ 2794080 h 4644651"/>
                  <a:gd name="connsiteX0" fmla="*/ 0 w 8331200"/>
                  <a:gd name="connsiteY0" fmla="*/ 3322469 h 5173040"/>
                  <a:gd name="connsiteX1" fmla="*/ 5558971 w 8331200"/>
                  <a:gd name="connsiteY1" fmla="*/ 2262926 h 5173040"/>
                  <a:gd name="connsiteX2" fmla="*/ 1233713 w 8331200"/>
                  <a:gd name="connsiteY2" fmla="*/ 1087269 h 5173040"/>
                  <a:gd name="connsiteX3" fmla="*/ 2235199 w 8331200"/>
                  <a:gd name="connsiteY3" fmla="*/ 13212 h 5173040"/>
                  <a:gd name="connsiteX4" fmla="*/ 3004456 w 8331200"/>
                  <a:gd name="connsiteY4" fmla="*/ 550241 h 5173040"/>
                  <a:gd name="connsiteX5" fmla="*/ 8331200 w 8331200"/>
                  <a:gd name="connsiteY5" fmla="*/ 2444354 h 5173040"/>
                  <a:gd name="connsiteX6" fmla="*/ 0 w 8331200"/>
                  <a:gd name="connsiteY6" fmla="*/ 5173040 h 5173040"/>
                  <a:gd name="connsiteX7" fmla="*/ 0 w 8331200"/>
                  <a:gd name="connsiteY7" fmla="*/ 3322469 h 5173040"/>
                  <a:gd name="connsiteX0" fmla="*/ 0 w 8331200"/>
                  <a:gd name="connsiteY0" fmla="*/ 3538234 h 5388805"/>
                  <a:gd name="connsiteX1" fmla="*/ 5558971 w 8331200"/>
                  <a:gd name="connsiteY1" fmla="*/ 2478691 h 5388805"/>
                  <a:gd name="connsiteX2" fmla="*/ 1233713 w 8331200"/>
                  <a:gd name="connsiteY2" fmla="*/ 1303034 h 5388805"/>
                  <a:gd name="connsiteX3" fmla="*/ 2235199 w 8331200"/>
                  <a:gd name="connsiteY3" fmla="*/ 228977 h 5388805"/>
                  <a:gd name="connsiteX4" fmla="*/ 5587999 w 8331200"/>
                  <a:gd name="connsiteY4" fmla="*/ 25777 h 5388805"/>
                  <a:gd name="connsiteX5" fmla="*/ 3004456 w 8331200"/>
                  <a:gd name="connsiteY5" fmla="*/ 766006 h 5388805"/>
                  <a:gd name="connsiteX6" fmla="*/ 8331200 w 8331200"/>
                  <a:gd name="connsiteY6" fmla="*/ 2660119 h 5388805"/>
                  <a:gd name="connsiteX7" fmla="*/ 0 w 8331200"/>
                  <a:gd name="connsiteY7" fmla="*/ 5388805 h 5388805"/>
                  <a:gd name="connsiteX8" fmla="*/ 0 w 8331200"/>
                  <a:gd name="connsiteY8" fmla="*/ 3538234 h 5388805"/>
                  <a:gd name="connsiteX0" fmla="*/ 0 w 8331200"/>
                  <a:gd name="connsiteY0" fmla="*/ 3680975 h 5531546"/>
                  <a:gd name="connsiteX1" fmla="*/ 5558971 w 8331200"/>
                  <a:gd name="connsiteY1" fmla="*/ 2621432 h 5531546"/>
                  <a:gd name="connsiteX2" fmla="*/ 1233713 w 8331200"/>
                  <a:gd name="connsiteY2" fmla="*/ 1445775 h 5531546"/>
                  <a:gd name="connsiteX3" fmla="*/ 2235199 w 8331200"/>
                  <a:gd name="connsiteY3" fmla="*/ 371718 h 5531546"/>
                  <a:gd name="connsiteX4" fmla="*/ 4180113 w 8331200"/>
                  <a:gd name="connsiteY4" fmla="*/ 8862 h 5531546"/>
                  <a:gd name="connsiteX5" fmla="*/ 5587999 w 8331200"/>
                  <a:gd name="connsiteY5" fmla="*/ 168518 h 5531546"/>
                  <a:gd name="connsiteX6" fmla="*/ 3004456 w 8331200"/>
                  <a:gd name="connsiteY6" fmla="*/ 908747 h 5531546"/>
                  <a:gd name="connsiteX7" fmla="*/ 8331200 w 8331200"/>
                  <a:gd name="connsiteY7" fmla="*/ 2802860 h 5531546"/>
                  <a:gd name="connsiteX8" fmla="*/ 0 w 8331200"/>
                  <a:gd name="connsiteY8" fmla="*/ 5531546 h 5531546"/>
                  <a:gd name="connsiteX9" fmla="*/ 0 w 8331200"/>
                  <a:gd name="connsiteY9" fmla="*/ 3680975 h 5531546"/>
                  <a:gd name="connsiteX0" fmla="*/ 0 w 8331200"/>
                  <a:gd name="connsiteY0" fmla="*/ 3978731 h 5829302"/>
                  <a:gd name="connsiteX1" fmla="*/ 5558971 w 8331200"/>
                  <a:gd name="connsiteY1" fmla="*/ 2919188 h 5829302"/>
                  <a:gd name="connsiteX2" fmla="*/ 1233713 w 8331200"/>
                  <a:gd name="connsiteY2" fmla="*/ 1743531 h 5829302"/>
                  <a:gd name="connsiteX3" fmla="*/ 2235199 w 8331200"/>
                  <a:gd name="connsiteY3" fmla="*/ 669474 h 5829302"/>
                  <a:gd name="connsiteX4" fmla="*/ 4180113 w 8331200"/>
                  <a:gd name="connsiteY4" fmla="*/ 306618 h 5829302"/>
                  <a:gd name="connsiteX5" fmla="*/ 4383313 w 8331200"/>
                  <a:gd name="connsiteY5" fmla="*/ 1818 h 5829302"/>
                  <a:gd name="connsiteX6" fmla="*/ 5587999 w 8331200"/>
                  <a:gd name="connsiteY6" fmla="*/ 466274 h 5829302"/>
                  <a:gd name="connsiteX7" fmla="*/ 3004456 w 8331200"/>
                  <a:gd name="connsiteY7" fmla="*/ 1206503 h 5829302"/>
                  <a:gd name="connsiteX8" fmla="*/ 8331200 w 8331200"/>
                  <a:gd name="connsiteY8" fmla="*/ 3100616 h 5829302"/>
                  <a:gd name="connsiteX9" fmla="*/ 0 w 8331200"/>
                  <a:gd name="connsiteY9" fmla="*/ 5829302 h 5829302"/>
                  <a:gd name="connsiteX10" fmla="*/ 0 w 8331200"/>
                  <a:gd name="connsiteY10" fmla="*/ 3978731 h 5829302"/>
                  <a:gd name="connsiteX0" fmla="*/ 0 w 8331200"/>
                  <a:gd name="connsiteY0" fmla="*/ 3983230 h 5833801"/>
                  <a:gd name="connsiteX1" fmla="*/ 5558971 w 8331200"/>
                  <a:gd name="connsiteY1" fmla="*/ 2923687 h 5833801"/>
                  <a:gd name="connsiteX2" fmla="*/ 1233713 w 8331200"/>
                  <a:gd name="connsiteY2" fmla="*/ 1748030 h 5833801"/>
                  <a:gd name="connsiteX3" fmla="*/ 2235199 w 8331200"/>
                  <a:gd name="connsiteY3" fmla="*/ 673973 h 5833801"/>
                  <a:gd name="connsiteX4" fmla="*/ 4180113 w 8331200"/>
                  <a:gd name="connsiteY4" fmla="*/ 311117 h 5833801"/>
                  <a:gd name="connsiteX5" fmla="*/ 2539999 w 8331200"/>
                  <a:gd name="connsiteY5" fmla="*/ 144203 h 5833801"/>
                  <a:gd name="connsiteX6" fmla="*/ 4383313 w 8331200"/>
                  <a:gd name="connsiteY6" fmla="*/ 6317 h 5833801"/>
                  <a:gd name="connsiteX7" fmla="*/ 5587999 w 8331200"/>
                  <a:gd name="connsiteY7" fmla="*/ 470773 h 5833801"/>
                  <a:gd name="connsiteX8" fmla="*/ 3004456 w 8331200"/>
                  <a:gd name="connsiteY8" fmla="*/ 1211002 h 5833801"/>
                  <a:gd name="connsiteX9" fmla="*/ 8331200 w 8331200"/>
                  <a:gd name="connsiteY9" fmla="*/ 3105115 h 5833801"/>
                  <a:gd name="connsiteX10" fmla="*/ 0 w 8331200"/>
                  <a:gd name="connsiteY10" fmla="*/ 5833801 h 5833801"/>
                  <a:gd name="connsiteX11" fmla="*/ 0 w 8331200"/>
                  <a:gd name="connsiteY11" fmla="*/ 3983230 h 5833801"/>
                  <a:gd name="connsiteX0" fmla="*/ 0 w 8331200"/>
                  <a:gd name="connsiteY0" fmla="*/ 4063657 h 5914228"/>
                  <a:gd name="connsiteX1" fmla="*/ 5558971 w 8331200"/>
                  <a:gd name="connsiteY1" fmla="*/ 3004114 h 5914228"/>
                  <a:gd name="connsiteX2" fmla="*/ 1233713 w 8331200"/>
                  <a:gd name="connsiteY2" fmla="*/ 1828457 h 5914228"/>
                  <a:gd name="connsiteX3" fmla="*/ 2235199 w 8331200"/>
                  <a:gd name="connsiteY3" fmla="*/ 754400 h 5914228"/>
                  <a:gd name="connsiteX4" fmla="*/ 4180113 w 8331200"/>
                  <a:gd name="connsiteY4" fmla="*/ 391544 h 5914228"/>
                  <a:gd name="connsiteX5" fmla="*/ 2539999 w 8331200"/>
                  <a:gd name="connsiteY5" fmla="*/ 224630 h 5914228"/>
                  <a:gd name="connsiteX6" fmla="*/ 3428999 w 8331200"/>
                  <a:gd name="connsiteY6" fmla="*/ 8731 h 5914228"/>
                  <a:gd name="connsiteX7" fmla="*/ 4383313 w 8331200"/>
                  <a:gd name="connsiteY7" fmla="*/ 86744 h 5914228"/>
                  <a:gd name="connsiteX8" fmla="*/ 5587999 w 8331200"/>
                  <a:gd name="connsiteY8" fmla="*/ 551200 h 5914228"/>
                  <a:gd name="connsiteX9" fmla="*/ 3004456 w 8331200"/>
                  <a:gd name="connsiteY9" fmla="*/ 1291429 h 5914228"/>
                  <a:gd name="connsiteX10" fmla="*/ 8331200 w 8331200"/>
                  <a:gd name="connsiteY10" fmla="*/ 3185542 h 5914228"/>
                  <a:gd name="connsiteX11" fmla="*/ 0 w 8331200"/>
                  <a:gd name="connsiteY11" fmla="*/ 5914228 h 5914228"/>
                  <a:gd name="connsiteX12" fmla="*/ 0 w 8331200"/>
                  <a:gd name="connsiteY12" fmla="*/ 4063657 h 5914228"/>
                  <a:gd name="connsiteX0" fmla="*/ 0 w 8331200"/>
                  <a:gd name="connsiteY0" fmla="*/ 4324581 h 6175152"/>
                  <a:gd name="connsiteX1" fmla="*/ 5558971 w 8331200"/>
                  <a:gd name="connsiteY1" fmla="*/ 3265038 h 6175152"/>
                  <a:gd name="connsiteX2" fmla="*/ 1233713 w 8331200"/>
                  <a:gd name="connsiteY2" fmla="*/ 2089381 h 6175152"/>
                  <a:gd name="connsiteX3" fmla="*/ 2235199 w 8331200"/>
                  <a:gd name="connsiteY3" fmla="*/ 1015324 h 6175152"/>
                  <a:gd name="connsiteX4" fmla="*/ 4180113 w 8331200"/>
                  <a:gd name="connsiteY4" fmla="*/ 652468 h 6175152"/>
                  <a:gd name="connsiteX5" fmla="*/ 2539999 w 8331200"/>
                  <a:gd name="connsiteY5" fmla="*/ 485554 h 6175152"/>
                  <a:gd name="connsiteX6" fmla="*/ 3047999 w 8331200"/>
                  <a:gd name="connsiteY6" fmla="*/ 2955 h 6175152"/>
                  <a:gd name="connsiteX7" fmla="*/ 3428999 w 8331200"/>
                  <a:gd name="connsiteY7" fmla="*/ 269655 h 6175152"/>
                  <a:gd name="connsiteX8" fmla="*/ 4383313 w 8331200"/>
                  <a:gd name="connsiteY8" fmla="*/ 347668 h 6175152"/>
                  <a:gd name="connsiteX9" fmla="*/ 5587999 w 8331200"/>
                  <a:gd name="connsiteY9" fmla="*/ 812124 h 6175152"/>
                  <a:gd name="connsiteX10" fmla="*/ 3004456 w 8331200"/>
                  <a:gd name="connsiteY10" fmla="*/ 1552353 h 6175152"/>
                  <a:gd name="connsiteX11" fmla="*/ 8331200 w 8331200"/>
                  <a:gd name="connsiteY11" fmla="*/ 3446466 h 6175152"/>
                  <a:gd name="connsiteX12" fmla="*/ 0 w 8331200"/>
                  <a:gd name="connsiteY12" fmla="*/ 6175152 h 6175152"/>
                  <a:gd name="connsiteX13" fmla="*/ 0 w 8331200"/>
                  <a:gd name="connsiteY13" fmla="*/ 4324581 h 6175152"/>
                  <a:gd name="connsiteX0" fmla="*/ 0 w 9106404"/>
                  <a:gd name="connsiteY0" fmla="*/ 4581224 h 6431795"/>
                  <a:gd name="connsiteX1" fmla="*/ 5558971 w 9106404"/>
                  <a:gd name="connsiteY1" fmla="*/ 3521681 h 6431795"/>
                  <a:gd name="connsiteX2" fmla="*/ 1233713 w 9106404"/>
                  <a:gd name="connsiteY2" fmla="*/ 2346024 h 6431795"/>
                  <a:gd name="connsiteX3" fmla="*/ 2235199 w 9106404"/>
                  <a:gd name="connsiteY3" fmla="*/ 1271967 h 6431795"/>
                  <a:gd name="connsiteX4" fmla="*/ 4180113 w 9106404"/>
                  <a:gd name="connsiteY4" fmla="*/ 909111 h 6431795"/>
                  <a:gd name="connsiteX5" fmla="*/ 2539999 w 9106404"/>
                  <a:gd name="connsiteY5" fmla="*/ 742197 h 6431795"/>
                  <a:gd name="connsiteX6" fmla="*/ 3047999 w 9106404"/>
                  <a:gd name="connsiteY6" fmla="*/ 259598 h 6431795"/>
                  <a:gd name="connsiteX7" fmla="*/ 9105899 w 9106404"/>
                  <a:gd name="connsiteY7" fmla="*/ 5598 h 6431795"/>
                  <a:gd name="connsiteX8" fmla="*/ 3428999 w 9106404"/>
                  <a:gd name="connsiteY8" fmla="*/ 526298 h 6431795"/>
                  <a:gd name="connsiteX9" fmla="*/ 4383313 w 9106404"/>
                  <a:gd name="connsiteY9" fmla="*/ 604311 h 6431795"/>
                  <a:gd name="connsiteX10" fmla="*/ 5587999 w 9106404"/>
                  <a:gd name="connsiteY10" fmla="*/ 1068767 h 6431795"/>
                  <a:gd name="connsiteX11" fmla="*/ 3004456 w 9106404"/>
                  <a:gd name="connsiteY11" fmla="*/ 1808996 h 6431795"/>
                  <a:gd name="connsiteX12" fmla="*/ 8331200 w 9106404"/>
                  <a:gd name="connsiteY12" fmla="*/ 3703109 h 6431795"/>
                  <a:gd name="connsiteX13" fmla="*/ 0 w 9106404"/>
                  <a:gd name="connsiteY13" fmla="*/ 6431795 h 6431795"/>
                  <a:gd name="connsiteX14" fmla="*/ 0 w 9106404"/>
                  <a:gd name="connsiteY14" fmla="*/ 4581224 h 6431795"/>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531740"/>
                  <a:gd name="connsiteY0" fmla="*/ 4581225 h 6431796"/>
                  <a:gd name="connsiteX1" fmla="*/ 5749471 w 9531740"/>
                  <a:gd name="connsiteY1" fmla="*/ 3204182 h 6431796"/>
                  <a:gd name="connsiteX2" fmla="*/ 1233713 w 9531740"/>
                  <a:gd name="connsiteY2" fmla="*/ 2346025 h 6431796"/>
                  <a:gd name="connsiteX3" fmla="*/ 2235199 w 9531740"/>
                  <a:gd name="connsiteY3" fmla="*/ 1271968 h 6431796"/>
                  <a:gd name="connsiteX4" fmla="*/ 4180113 w 9531740"/>
                  <a:gd name="connsiteY4" fmla="*/ 909112 h 6431796"/>
                  <a:gd name="connsiteX5" fmla="*/ 2539999 w 9531740"/>
                  <a:gd name="connsiteY5" fmla="*/ 742198 h 6431796"/>
                  <a:gd name="connsiteX6" fmla="*/ 3047999 w 9531740"/>
                  <a:gd name="connsiteY6" fmla="*/ 259599 h 6431796"/>
                  <a:gd name="connsiteX7" fmla="*/ 9105899 w 9531740"/>
                  <a:gd name="connsiteY7" fmla="*/ 5599 h 6431796"/>
                  <a:gd name="connsiteX8" fmla="*/ 9105899 w 9531740"/>
                  <a:gd name="connsiteY8" fmla="*/ 94500 h 6431796"/>
                  <a:gd name="connsiteX9" fmla="*/ 3428999 w 9531740"/>
                  <a:gd name="connsiteY9" fmla="*/ 526299 h 6431796"/>
                  <a:gd name="connsiteX10" fmla="*/ 4383313 w 9531740"/>
                  <a:gd name="connsiteY10" fmla="*/ 604312 h 6431796"/>
                  <a:gd name="connsiteX11" fmla="*/ 5587999 w 9531740"/>
                  <a:gd name="connsiteY11" fmla="*/ 1068768 h 6431796"/>
                  <a:gd name="connsiteX12" fmla="*/ 3080656 w 9531740"/>
                  <a:gd name="connsiteY12" fmla="*/ 1897897 h 6431796"/>
                  <a:gd name="connsiteX13" fmla="*/ 8331200 w 9531740"/>
                  <a:gd name="connsiteY13" fmla="*/ 3703110 h 6431796"/>
                  <a:gd name="connsiteX14" fmla="*/ 0 w 9531740"/>
                  <a:gd name="connsiteY14" fmla="*/ 6431796 h 6431796"/>
                  <a:gd name="connsiteX15" fmla="*/ 0 w 9531740"/>
                  <a:gd name="connsiteY15" fmla="*/ 4581225 h 6431796"/>
                  <a:gd name="connsiteX0" fmla="*/ 0 w 9142511"/>
                  <a:gd name="connsiteY0" fmla="*/ 4581225 h 6431796"/>
                  <a:gd name="connsiteX1" fmla="*/ 5749471 w 9142511"/>
                  <a:gd name="connsiteY1" fmla="*/ 3204182 h 6431796"/>
                  <a:gd name="connsiteX2" fmla="*/ 1233713 w 9142511"/>
                  <a:gd name="connsiteY2" fmla="*/ 2346025 h 6431796"/>
                  <a:gd name="connsiteX3" fmla="*/ 2235199 w 9142511"/>
                  <a:gd name="connsiteY3" fmla="*/ 1271968 h 6431796"/>
                  <a:gd name="connsiteX4" fmla="*/ 4180113 w 9142511"/>
                  <a:gd name="connsiteY4" fmla="*/ 909112 h 6431796"/>
                  <a:gd name="connsiteX5" fmla="*/ 2539999 w 9142511"/>
                  <a:gd name="connsiteY5" fmla="*/ 742198 h 6431796"/>
                  <a:gd name="connsiteX6" fmla="*/ 3047999 w 9142511"/>
                  <a:gd name="connsiteY6" fmla="*/ 259599 h 6431796"/>
                  <a:gd name="connsiteX7" fmla="*/ 9105899 w 9142511"/>
                  <a:gd name="connsiteY7" fmla="*/ 5599 h 6431796"/>
                  <a:gd name="connsiteX8" fmla="*/ 9105899 w 9142511"/>
                  <a:gd name="connsiteY8" fmla="*/ 94500 h 6431796"/>
                  <a:gd name="connsiteX9" fmla="*/ 3428999 w 9142511"/>
                  <a:gd name="connsiteY9" fmla="*/ 526299 h 6431796"/>
                  <a:gd name="connsiteX10" fmla="*/ 4383313 w 9142511"/>
                  <a:gd name="connsiteY10" fmla="*/ 604312 h 6431796"/>
                  <a:gd name="connsiteX11" fmla="*/ 5587999 w 9142511"/>
                  <a:gd name="connsiteY11" fmla="*/ 1068768 h 6431796"/>
                  <a:gd name="connsiteX12" fmla="*/ 3080656 w 9142511"/>
                  <a:gd name="connsiteY12" fmla="*/ 1897897 h 6431796"/>
                  <a:gd name="connsiteX13" fmla="*/ 8331200 w 9142511"/>
                  <a:gd name="connsiteY13" fmla="*/ 3703110 h 6431796"/>
                  <a:gd name="connsiteX14" fmla="*/ 0 w 9142511"/>
                  <a:gd name="connsiteY14" fmla="*/ 6431796 h 6431796"/>
                  <a:gd name="connsiteX15" fmla="*/ 0 w 9142511"/>
                  <a:gd name="connsiteY15" fmla="*/ 4581225 h 6431796"/>
                  <a:gd name="connsiteX0" fmla="*/ 18654 w 9161165"/>
                  <a:gd name="connsiteY0" fmla="*/ 4581225 h 6366505"/>
                  <a:gd name="connsiteX1" fmla="*/ 5768125 w 9161165"/>
                  <a:gd name="connsiteY1" fmla="*/ 3204182 h 6366505"/>
                  <a:gd name="connsiteX2" fmla="*/ 1252367 w 9161165"/>
                  <a:gd name="connsiteY2" fmla="*/ 2346025 h 6366505"/>
                  <a:gd name="connsiteX3" fmla="*/ 2253853 w 9161165"/>
                  <a:gd name="connsiteY3" fmla="*/ 1271968 h 6366505"/>
                  <a:gd name="connsiteX4" fmla="*/ 4198767 w 9161165"/>
                  <a:gd name="connsiteY4" fmla="*/ 909112 h 6366505"/>
                  <a:gd name="connsiteX5" fmla="*/ 2558653 w 9161165"/>
                  <a:gd name="connsiteY5" fmla="*/ 742198 h 6366505"/>
                  <a:gd name="connsiteX6" fmla="*/ 3066653 w 9161165"/>
                  <a:gd name="connsiteY6" fmla="*/ 259599 h 6366505"/>
                  <a:gd name="connsiteX7" fmla="*/ 9124553 w 9161165"/>
                  <a:gd name="connsiteY7" fmla="*/ 5599 h 6366505"/>
                  <a:gd name="connsiteX8" fmla="*/ 9124553 w 9161165"/>
                  <a:gd name="connsiteY8" fmla="*/ 94500 h 6366505"/>
                  <a:gd name="connsiteX9" fmla="*/ 3447653 w 9161165"/>
                  <a:gd name="connsiteY9" fmla="*/ 526299 h 6366505"/>
                  <a:gd name="connsiteX10" fmla="*/ 4401967 w 9161165"/>
                  <a:gd name="connsiteY10" fmla="*/ 604312 h 6366505"/>
                  <a:gd name="connsiteX11" fmla="*/ 5606653 w 9161165"/>
                  <a:gd name="connsiteY11" fmla="*/ 1068768 h 6366505"/>
                  <a:gd name="connsiteX12" fmla="*/ 3099310 w 9161165"/>
                  <a:gd name="connsiteY12" fmla="*/ 1897897 h 6366505"/>
                  <a:gd name="connsiteX13" fmla="*/ 8349854 w 9161165"/>
                  <a:gd name="connsiteY13" fmla="*/ 3703110 h 6366505"/>
                  <a:gd name="connsiteX14" fmla="*/ 0 w 9161165"/>
                  <a:gd name="connsiteY14" fmla="*/ 6366505 h 6366505"/>
                  <a:gd name="connsiteX15" fmla="*/ 18654 w 9161165"/>
                  <a:gd name="connsiteY15" fmla="*/ 4581225 h 6366505"/>
                  <a:gd name="connsiteX0" fmla="*/ 18654 w 9157834"/>
                  <a:gd name="connsiteY0" fmla="*/ 4647139 h 6432419"/>
                  <a:gd name="connsiteX1" fmla="*/ 5768125 w 9157834"/>
                  <a:gd name="connsiteY1" fmla="*/ 3270096 h 6432419"/>
                  <a:gd name="connsiteX2" fmla="*/ 1252367 w 9157834"/>
                  <a:gd name="connsiteY2" fmla="*/ 2411939 h 6432419"/>
                  <a:gd name="connsiteX3" fmla="*/ 2253853 w 9157834"/>
                  <a:gd name="connsiteY3" fmla="*/ 1337882 h 6432419"/>
                  <a:gd name="connsiteX4" fmla="*/ 4198767 w 9157834"/>
                  <a:gd name="connsiteY4" fmla="*/ 975026 h 6432419"/>
                  <a:gd name="connsiteX5" fmla="*/ 2558653 w 9157834"/>
                  <a:gd name="connsiteY5" fmla="*/ 808112 h 6432419"/>
                  <a:gd name="connsiteX6" fmla="*/ 3066653 w 9157834"/>
                  <a:gd name="connsiteY6" fmla="*/ 325513 h 6432419"/>
                  <a:gd name="connsiteX7" fmla="*/ 9101236 w 9157834"/>
                  <a:gd name="connsiteY7" fmla="*/ 4473 h 6432419"/>
                  <a:gd name="connsiteX8" fmla="*/ 9124553 w 9157834"/>
                  <a:gd name="connsiteY8" fmla="*/ 160414 h 6432419"/>
                  <a:gd name="connsiteX9" fmla="*/ 3447653 w 9157834"/>
                  <a:gd name="connsiteY9" fmla="*/ 592213 h 6432419"/>
                  <a:gd name="connsiteX10" fmla="*/ 4401967 w 9157834"/>
                  <a:gd name="connsiteY10" fmla="*/ 670226 h 6432419"/>
                  <a:gd name="connsiteX11" fmla="*/ 5606653 w 9157834"/>
                  <a:gd name="connsiteY11" fmla="*/ 1134682 h 6432419"/>
                  <a:gd name="connsiteX12" fmla="*/ 3099310 w 9157834"/>
                  <a:gd name="connsiteY12" fmla="*/ 1963811 h 6432419"/>
                  <a:gd name="connsiteX13" fmla="*/ 8349854 w 9157834"/>
                  <a:gd name="connsiteY13" fmla="*/ 3769024 h 6432419"/>
                  <a:gd name="connsiteX14" fmla="*/ 0 w 9157834"/>
                  <a:gd name="connsiteY14" fmla="*/ 6432419 h 6432419"/>
                  <a:gd name="connsiteX15" fmla="*/ 18654 w 9157834"/>
                  <a:gd name="connsiteY15" fmla="*/ 4647139 h 6432419"/>
                  <a:gd name="connsiteX0" fmla="*/ 18654 w 9162927"/>
                  <a:gd name="connsiteY0" fmla="*/ 4647139 h 6432419"/>
                  <a:gd name="connsiteX1" fmla="*/ 5768125 w 9162927"/>
                  <a:gd name="connsiteY1" fmla="*/ 3270096 h 6432419"/>
                  <a:gd name="connsiteX2" fmla="*/ 1252367 w 9162927"/>
                  <a:gd name="connsiteY2" fmla="*/ 2411939 h 6432419"/>
                  <a:gd name="connsiteX3" fmla="*/ 2253853 w 9162927"/>
                  <a:gd name="connsiteY3" fmla="*/ 1337882 h 6432419"/>
                  <a:gd name="connsiteX4" fmla="*/ 4198767 w 9162927"/>
                  <a:gd name="connsiteY4" fmla="*/ 975026 h 6432419"/>
                  <a:gd name="connsiteX5" fmla="*/ 2558653 w 9162927"/>
                  <a:gd name="connsiteY5" fmla="*/ 808112 h 6432419"/>
                  <a:gd name="connsiteX6" fmla="*/ 3066653 w 9162927"/>
                  <a:gd name="connsiteY6" fmla="*/ 325513 h 6432419"/>
                  <a:gd name="connsiteX7" fmla="*/ 9101236 w 9162927"/>
                  <a:gd name="connsiteY7" fmla="*/ 4473 h 6432419"/>
                  <a:gd name="connsiteX8" fmla="*/ 9130384 w 9162927"/>
                  <a:gd name="connsiteY8" fmla="*/ 81715 h 6432419"/>
                  <a:gd name="connsiteX9" fmla="*/ 3447653 w 9162927"/>
                  <a:gd name="connsiteY9" fmla="*/ 592213 h 6432419"/>
                  <a:gd name="connsiteX10" fmla="*/ 4401967 w 9162927"/>
                  <a:gd name="connsiteY10" fmla="*/ 670226 h 6432419"/>
                  <a:gd name="connsiteX11" fmla="*/ 5606653 w 9162927"/>
                  <a:gd name="connsiteY11" fmla="*/ 1134682 h 6432419"/>
                  <a:gd name="connsiteX12" fmla="*/ 3099310 w 9162927"/>
                  <a:gd name="connsiteY12" fmla="*/ 1963811 h 6432419"/>
                  <a:gd name="connsiteX13" fmla="*/ 8349854 w 9162927"/>
                  <a:gd name="connsiteY13" fmla="*/ 3769024 h 6432419"/>
                  <a:gd name="connsiteX14" fmla="*/ 0 w 9162927"/>
                  <a:gd name="connsiteY14" fmla="*/ 6432419 h 6432419"/>
                  <a:gd name="connsiteX15" fmla="*/ 18654 w 9162927"/>
                  <a:gd name="connsiteY15" fmla="*/ 4647139 h 6432419"/>
                  <a:gd name="connsiteX0" fmla="*/ 18654 w 9130385"/>
                  <a:gd name="connsiteY0" fmla="*/ 4647139 h 6432419"/>
                  <a:gd name="connsiteX1" fmla="*/ 5768125 w 9130385"/>
                  <a:gd name="connsiteY1" fmla="*/ 3270096 h 6432419"/>
                  <a:gd name="connsiteX2" fmla="*/ 1252367 w 9130385"/>
                  <a:gd name="connsiteY2" fmla="*/ 2411939 h 6432419"/>
                  <a:gd name="connsiteX3" fmla="*/ 2253853 w 9130385"/>
                  <a:gd name="connsiteY3" fmla="*/ 1337882 h 6432419"/>
                  <a:gd name="connsiteX4" fmla="*/ 4198767 w 9130385"/>
                  <a:gd name="connsiteY4" fmla="*/ 975026 h 6432419"/>
                  <a:gd name="connsiteX5" fmla="*/ 2558653 w 9130385"/>
                  <a:gd name="connsiteY5" fmla="*/ 808112 h 6432419"/>
                  <a:gd name="connsiteX6" fmla="*/ 3066653 w 9130385"/>
                  <a:gd name="connsiteY6" fmla="*/ 325513 h 6432419"/>
                  <a:gd name="connsiteX7" fmla="*/ 9101236 w 9130385"/>
                  <a:gd name="connsiteY7" fmla="*/ 4473 h 6432419"/>
                  <a:gd name="connsiteX8" fmla="*/ 9130384 w 9130385"/>
                  <a:gd name="connsiteY8" fmla="*/ 81715 h 6432419"/>
                  <a:gd name="connsiteX9" fmla="*/ 3447653 w 9130385"/>
                  <a:gd name="connsiteY9" fmla="*/ 592213 h 6432419"/>
                  <a:gd name="connsiteX10" fmla="*/ 4401967 w 9130385"/>
                  <a:gd name="connsiteY10" fmla="*/ 670226 h 6432419"/>
                  <a:gd name="connsiteX11" fmla="*/ 5606653 w 9130385"/>
                  <a:gd name="connsiteY11" fmla="*/ 1134682 h 6432419"/>
                  <a:gd name="connsiteX12" fmla="*/ 3099310 w 9130385"/>
                  <a:gd name="connsiteY12" fmla="*/ 1963811 h 6432419"/>
                  <a:gd name="connsiteX13" fmla="*/ 8349854 w 9130385"/>
                  <a:gd name="connsiteY13" fmla="*/ 3769024 h 6432419"/>
                  <a:gd name="connsiteX14" fmla="*/ 0 w 9130385"/>
                  <a:gd name="connsiteY14" fmla="*/ 6432419 h 6432419"/>
                  <a:gd name="connsiteX15" fmla="*/ 18654 w 9130385"/>
                  <a:gd name="connsiteY15" fmla="*/ 4647139 h 643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30385" h="6432419">
                    <a:moveTo>
                      <a:pt x="18654" y="4647139"/>
                    </a:moveTo>
                    <a:cubicBezTo>
                      <a:pt x="2112944" y="4408258"/>
                      <a:pt x="5959835" y="3801077"/>
                      <a:pt x="5768125" y="3270096"/>
                    </a:cubicBezTo>
                    <a:cubicBezTo>
                      <a:pt x="5696158" y="2609696"/>
                      <a:pt x="2835634" y="2932639"/>
                      <a:pt x="1252367" y="2411939"/>
                    </a:cubicBezTo>
                    <a:cubicBezTo>
                      <a:pt x="183753" y="1896682"/>
                      <a:pt x="1920629" y="1351187"/>
                      <a:pt x="2253853" y="1337882"/>
                    </a:cubicBezTo>
                    <a:cubicBezTo>
                      <a:pt x="2899739" y="1196368"/>
                      <a:pt x="4046367" y="1034293"/>
                      <a:pt x="4198767" y="975026"/>
                    </a:cubicBezTo>
                    <a:cubicBezTo>
                      <a:pt x="3860100" y="829581"/>
                      <a:pt x="2524786" y="858912"/>
                      <a:pt x="2558653" y="808112"/>
                    </a:cubicBezTo>
                    <a:cubicBezTo>
                      <a:pt x="1931817" y="492427"/>
                      <a:pt x="2918486" y="361496"/>
                      <a:pt x="3066653" y="325513"/>
                    </a:cubicBezTo>
                    <a:cubicBezTo>
                      <a:pt x="3174603" y="259896"/>
                      <a:pt x="9037736" y="-39977"/>
                      <a:pt x="9101236" y="4473"/>
                    </a:cubicBezTo>
                    <a:cubicBezTo>
                      <a:pt x="9037736" y="8706"/>
                      <a:pt x="9086767" y="38237"/>
                      <a:pt x="9130384" y="81715"/>
                    </a:cubicBezTo>
                    <a:lnTo>
                      <a:pt x="3447653" y="592213"/>
                    </a:lnTo>
                    <a:cubicBezTo>
                      <a:pt x="3035205" y="670832"/>
                      <a:pt x="4071767" y="679298"/>
                      <a:pt x="4401967" y="670226"/>
                    </a:cubicBezTo>
                    <a:cubicBezTo>
                      <a:pt x="5849767" y="750054"/>
                      <a:pt x="5971929" y="987120"/>
                      <a:pt x="5606653" y="1134682"/>
                    </a:cubicBezTo>
                    <a:cubicBezTo>
                      <a:pt x="5241377" y="1282244"/>
                      <a:pt x="2112338" y="1607002"/>
                      <a:pt x="3099310" y="1963811"/>
                    </a:cubicBezTo>
                    <a:cubicBezTo>
                      <a:pt x="5370191" y="2197249"/>
                      <a:pt x="8860273" y="1998886"/>
                      <a:pt x="8349854" y="3769024"/>
                    </a:cubicBezTo>
                    <a:cubicBezTo>
                      <a:pt x="7960387" y="4716686"/>
                      <a:pt x="5291667" y="5713357"/>
                      <a:pt x="0" y="6432419"/>
                    </a:cubicBezTo>
                    <a:lnTo>
                      <a:pt x="18654" y="4647139"/>
                    </a:lnTo>
                    <a:close/>
                  </a:path>
                </a:pathLst>
              </a:custGeom>
              <a:solidFill>
                <a:schemeClr val="tx1">
                  <a:lumMod val="50000"/>
                  <a:lumOff val="5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AC0418D-2CA0-4817-8CDE-68E08A9710ED}"/>
                  </a:ext>
                </a:extLst>
              </p:cNvPr>
              <p:cNvSpPr/>
              <p:nvPr/>
            </p:nvSpPr>
            <p:spPr>
              <a:xfrm>
                <a:off x="2196157" y="1472134"/>
                <a:ext cx="7439179" cy="5254536"/>
              </a:xfrm>
              <a:custGeom>
                <a:avLst/>
                <a:gdLst>
                  <a:gd name="connsiteX0" fmla="*/ 0 w 3193143"/>
                  <a:gd name="connsiteY0" fmla="*/ 0 h 1850571"/>
                  <a:gd name="connsiteX1" fmla="*/ 3193143 w 3193143"/>
                  <a:gd name="connsiteY1" fmla="*/ 0 h 1850571"/>
                  <a:gd name="connsiteX2" fmla="*/ 3193143 w 3193143"/>
                  <a:gd name="connsiteY2" fmla="*/ 1850571 h 1850571"/>
                  <a:gd name="connsiteX3" fmla="*/ 0 w 3193143"/>
                  <a:gd name="connsiteY3" fmla="*/ 1850571 h 1850571"/>
                  <a:gd name="connsiteX4" fmla="*/ 0 w 3193143"/>
                  <a:gd name="connsiteY4" fmla="*/ 0 h 1850571"/>
                  <a:gd name="connsiteX0" fmla="*/ 0 w 5558971"/>
                  <a:gd name="connsiteY0" fmla="*/ 1059543 h 2910114"/>
                  <a:gd name="connsiteX1" fmla="*/ 5558971 w 5558971"/>
                  <a:gd name="connsiteY1" fmla="*/ 0 h 2910114"/>
                  <a:gd name="connsiteX2" fmla="*/ 3193143 w 5558971"/>
                  <a:gd name="connsiteY2" fmla="*/ 2910114 h 2910114"/>
                  <a:gd name="connsiteX3" fmla="*/ 0 w 5558971"/>
                  <a:gd name="connsiteY3" fmla="*/ 2910114 h 2910114"/>
                  <a:gd name="connsiteX4" fmla="*/ 0 w 5558971"/>
                  <a:gd name="connsiteY4" fmla="*/ 1059543 h 2910114"/>
                  <a:gd name="connsiteX0" fmla="*/ 0 w 8331200"/>
                  <a:gd name="connsiteY0" fmla="*/ 1059543 h 2910114"/>
                  <a:gd name="connsiteX1" fmla="*/ 5558971 w 8331200"/>
                  <a:gd name="connsiteY1" fmla="*/ 0 h 2910114"/>
                  <a:gd name="connsiteX2" fmla="*/ 8331200 w 8331200"/>
                  <a:gd name="connsiteY2" fmla="*/ 181428 h 2910114"/>
                  <a:gd name="connsiteX3" fmla="*/ 0 w 8331200"/>
                  <a:gd name="connsiteY3" fmla="*/ 2910114 h 2910114"/>
                  <a:gd name="connsiteX4" fmla="*/ 0 w 8331200"/>
                  <a:gd name="connsiteY4" fmla="*/ 1059543 h 2910114"/>
                  <a:gd name="connsiteX0" fmla="*/ 0 w 8331200"/>
                  <a:gd name="connsiteY0" fmla="*/ 2235200 h 4085771"/>
                  <a:gd name="connsiteX1" fmla="*/ 5558971 w 8331200"/>
                  <a:gd name="connsiteY1" fmla="*/ 1175657 h 4085771"/>
                  <a:gd name="connsiteX2" fmla="*/ 1233713 w 8331200"/>
                  <a:gd name="connsiteY2" fmla="*/ 0 h 4085771"/>
                  <a:gd name="connsiteX3" fmla="*/ 8331200 w 8331200"/>
                  <a:gd name="connsiteY3" fmla="*/ 1357085 h 4085771"/>
                  <a:gd name="connsiteX4" fmla="*/ 0 w 8331200"/>
                  <a:gd name="connsiteY4" fmla="*/ 4085771 h 4085771"/>
                  <a:gd name="connsiteX5" fmla="*/ 0 w 8331200"/>
                  <a:gd name="connsiteY5" fmla="*/ 2235200 h 4085771"/>
                  <a:gd name="connsiteX0" fmla="*/ 0 w 8331200"/>
                  <a:gd name="connsiteY0" fmla="*/ 2794080 h 4644651"/>
                  <a:gd name="connsiteX1" fmla="*/ 5558971 w 8331200"/>
                  <a:gd name="connsiteY1" fmla="*/ 1734537 h 4644651"/>
                  <a:gd name="connsiteX2" fmla="*/ 1233713 w 8331200"/>
                  <a:gd name="connsiteY2" fmla="*/ 558880 h 4644651"/>
                  <a:gd name="connsiteX3" fmla="*/ 3004456 w 8331200"/>
                  <a:gd name="connsiteY3" fmla="*/ 21852 h 4644651"/>
                  <a:gd name="connsiteX4" fmla="*/ 8331200 w 8331200"/>
                  <a:gd name="connsiteY4" fmla="*/ 1915965 h 4644651"/>
                  <a:gd name="connsiteX5" fmla="*/ 0 w 8331200"/>
                  <a:gd name="connsiteY5" fmla="*/ 4644651 h 4644651"/>
                  <a:gd name="connsiteX6" fmla="*/ 0 w 8331200"/>
                  <a:gd name="connsiteY6" fmla="*/ 2794080 h 4644651"/>
                  <a:gd name="connsiteX0" fmla="*/ 0 w 8331200"/>
                  <a:gd name="connsiteY0" fmla="*/ 3322469 h 5173040"/>
                  <a:gd name="connsiteX1" fmla="*/ 5558971 w 8331200"/>
                  <a:gd name="connsiteY1" fmla="*/ 2262926 h 5173040"/>
                  <a:gd name="connsiteX2" fmla="*/ 1233713 w 8331200"/>
                  <a:gd name="connsiteY2" fmla="*/ 1087269 h 5173040"/>
                  <a:gd name="connsiteX3" fmla="*/ 2235199 w 8331200"/>
                  <a:gd name="connsiteY3" fmla="*/ 13212 h 5173040"/>
                  <a:gd name="connsiteX4" fmla="*/ 3004456 w 8331200"/>
                  <a:gd name="connsiteY4" fmla="*/ 550241 h 5173040"/>
                  <a:gd name="connsiteX5" fmla="*/ 8331200 w 8331200"/>
                  <a:gd name="connsiteY5" fmla="*/ 2444354 h 5173040"/>
                  <a:gd name="connsiteX6" fmla="*/ 0 w 8331200"/>
                  <a:gd name="connsiteY6" fmla="*/ 5173040 h 5173040"/>
                  <a:gd name="connsiteX7" fmla="*/ 0 w 8331200"/>
                  <a:gd name="connsiteY7" fmla="*/ 3322469 h 5173040"/>
                  <a:gd name="connsiteX0" fmla="*/ 0 w 8331200"/>
                  <a:gd name="connsiteY0" fmla="*/ 3538234 h 5388805"/>
                  <a:gd name="connsiteX1" fmla="*/ 5558971 w 8331200"/>
                  <a:gd name="connsiteY1" fmla="*/ 2478691 h 5388805"/>
                  <a:gd name="connsiteX2" fmla="*/ 1233713 w 8331200"/>
                  <a:gd name="connsiteY2" fmla="*/ 1303034 h 5388805"/>
                  <a:gd name="connsiteX3" fmla="*/ 2235199 w 8331200"/>
                  <a:gd name="connsiteY3" fmla="*/ 228977 h 5388805"/>
                  <a:gd name="connsiteX4" fmla="*/ 5587999 w 8331200"/>
                  <a:gd name="connsiteY4" fmla="*/ 25777 h 5388805"/>
                  <a:gd name="connsiteX5" fmla="*/ 3004456 w 8331200"/>
                  <a:gd name="connsiteY5" fmla="*/ 766006 h 5388805"/>
                  <a:gd name="connsiteX6" fmla="*/ 8331200 w 8331200"/>
                  <a:gd name="connsiteY6" fmla="*/ 2660119 h 5388805"/>
                  <a:gd name="connsiteX7" fmla="*/ 0 w 8331200"/>
                  <a:gd name="connsiteY7" fmla="*/ 5388805 h 5388805"/>
                  <a:gd name="connsiteX8" fmla="*/ 0 w 8331200"/>
                  <a:gd name="connsiteY8" fmla="*/ 3538234 h 5388805"/>
                  <a:gd name="connsiteX0" fmla="*/ 0 w 8331200"/>
                  <a:gd name="connsiteY0" fmla="*/ 3680975 h 5531546"/>
                  <a:gd name="connsiteX1" fmla="*/ 5558971 w 8331200"/>
                  <a:gd name="connsiteY1" fmla="*/ 2621432 h 5531546"/>
                  <a:gd name="connsiteX2" fmla="*/ 1233713 w 8331200"/>
                  <a:gd name="connsiteY2" fmla="*/ 1445775 h 5531546"/>
                  <a:gd name="connsiteX3" fmla="*/ 2235199 w 8331200"/>
                  <a:gd name="connsiteY3" fmla="*/ 371718 h 5531546"/>
                  <a:gd name="connsiteX4" fmla="*/ 4180113 w 8331200"/>
                  <a:gd name="connsiteY4" fmla="*/ 8862 h 5531546"/>
                  <a:gd name="connsiteX5" fmla="*/ 5587999 w 8331200"/>
                  <a:gd name="connsiteY5" fmla="*/ 168518 h 5531546"/>
                  <a:gd name="connsiteX6" fmla="*/ 3004456 w 8331200"/>
                  <a:gd name="connsiteY6" fmla="*/ 908747 h 5531546"/>
                  <a:gd name="connsiteX7" fmla="*/ 8331200 w 8331200"/>
                  <a:gd name="connsiteY7" fmla="*/ 2802860 h 5531546"/>
                  <a:gd name="connsiteX8" fmla="*/ 0 w 8331200"/>
                  <a:gd name="connsiteY8" fmla="*/ 5531546 h 5531546"/>
                  <a:gd name="connsiteX9" fmla="*/ 0 w 8331200"/>
                  <a:gd name="connsiteY9" fmla="*/ 3680975 h 5531546"/>
                  <a:gd name="connsiteX0" fmla="*/ 0 w 8331200"/>
                  <a:gd name="connsiteY0" fmla="*/ 3978731 h 5829302"/>
                  <a:gd name="connsiteX1" fmla="*/ 5558971 w 8331200"/>
                  <a:gd name="connsiteY1" fmla="*/ 2919188 h 5829302"/>
                  <a:gd name="connsiteX2" fmla="*/ 1233713 w 8331200"/>
                  <a:gd name="connsiteY2" fmla="*/ 1743531 h 5829302"/>
                  <a:gd name="connsiteX3" fmla="*/ 2235199 w 8331200"/>
                  <a:gd name="connsiteY3" fmla="*/ 669474 h 5829302"/>
                  <a:gd name="connsiteX4" fmla="*/ 4180113 w 8331200"/>
                  <a:gd name="connsiteY4" fmla="*/ 306618 h 5829302"/>
                  <a:gd name="connsiteX5" fmla="*/ 4383313 w 8331200"/>
                  <a:gd name="connsiteY5" fmla="*/ 1818 h 5829302"/>
                  <a:gd name="connsiteX6" fmla="*/ 5587999 w 8331200"/>
                  <a:gd name="connsiteY6" fmla="*/ 466274 h 5829302"/>
                  <a:gd name="connsiteX7" fmla="*/ 3004456 w 8331200"/>
                  <a:gd name="connsiteY7" fmla="*/ 1206503 h 5829302"/>
                  <a:gd name="connsiteX8" fmla="*/ 8331200 w 8331200"/>
                  <a:gd name="connsiteY8" fmla="*/ 3100616 h 5829302"/>
                  <a:gd name="connsiteX9" fmla="*/ 0 w 8331200"/>
                  <a:gd name="connsiteY9" fmla="*/ 5829302 h 5829302"/>
                  <a:gd name="connsiteX10" fmla="*/ 0 w 8331200"/>
                  <a:gd name="connsiteY10" fmla="*/ 3978731 h 5829302"/>
                  <a:gd name="connsiteX0" fmla="*/ 0 w 8331200"/>
                  <a:gd name="connsiteY0" fmla="*/ 3983230 h 5833801"/>
                  <a:gd name="connsiteX1" fmla="*/ 5558971 w 8331200"/>
                  <a:gd name="connsiteY1" fmla="*/ 2923687 h 5833801"/>
                  <a:gd name="connsiteX2" fmla="*/ 1233713 w 8331200"/>
                  <a:gd name="connsiteY2" fmla="*/ 1748030 h 5833801"/>
                  <a:gd name="connsiteX3" fmla="*/ 2235199 w 8331200"/>
                  <a:gd name="connsiteY3" fmla="*/ 673973 h 5833801"/>
                  <a:gd name="connsiteX4" fmla="*/ 4180113 w 8331200"/>
                  <a:gd name="connsiteY4" fmla="*/ 311117 h 5833801"/>
                  <a:gd name="connsiteX5" fmla="*/ 2539999 w 8331200"/>
                  <a:gd name="connsiteY5" fmla="*/ 144203 h 5833801"/>
                  <a:gd name="connsiteX6" fmla="*/ 4383313 w 8331200"/>
                  <a:gd name="connsiteY6" fmla="*/ 6317 h 5833801"/>
                  <a:gd name="connsiteX7" fmla="*/ 5587999 w 8331200"/>
                  <a:gd name="connsiteY7" fmla="*/ 470773 h 5833801"/>
                  <a:gd name="connsiteX8" fmla="*/ 3004456 w 8331200"/>
                  <a:gd name="connsiteY8" fmla="*/ 1211002 h 5833801"/>
                  <a:gd name="connsiteX9" fmla="*/ 8331200 w 8331200"/>
                  <a:gd name="connsiteY9" fmla="*/ 3105115 h 5833801"/>
                  <a:gd name="connsiteX10" fmla="*/ 0 w 8331200"/>
                  <a:gd name="connsiteY10" fmla="*/ 5833801 h 5833801"/>
                  <a:gd name="connsiteX11" fmla="*/ 0 w 8331200"/>
                  <a:gd name="connsiteY11" fmla="*/ 3983230 h 5833801"/>
                  <a:gd name="connsiteX0" fmla="*/ 0 w 8331200"/>
                  <a:gd name="connsiteY0" fmla="*/ 4063657 h 5914228"/>
                  <a:gd name="connsiteX1" fmla="*/ 5558971 w 8331200"/>
                  <a:gd name="connsiteY1" fmla="*/ 3004114 h 5914228"/>
                  <a:gd name="connsiteX2" fmla="*/ 1233713 w 8331200"/>
                  <a:gd name="connsiteY2" fmla="*/ 1828457 h 5914228"/>
                  <a:gd name="connsiteX3" fmla="*/ 2235199 w 8331200"/>
                  <a:gd name="connsiteY3" fmla="*/ 754400 h 5914228"/>
                  <a:gd name="connsiteX4" fmla="*/ 4180113 w 8331200"/>
                  <a:gd name="connsiteY4" fmla="*/ 391544 h 5914228"/>
                  <a:gd name="connsiteX5" fmla="*/ 2539999 w 8331200"/>
                  <a:gd name="connsiteY5" fmla="*/ 224630 h 5914228"/>
                  <a:gd name="connsiteX6" fmla="*/ 3428999 w 8331200"/>
                  <a:gd name="connsiteY6" fmla="*/ 8731 h 5914228"/>
                  <a:gd name="connsiteX7" fmla="*/ 4383313 w 8331200"/>
                  <a:gd name="connsiteY7" fmla="*/ 86744 h 5914228"/>
                  <a:gd name="connsiteX8" fmla="*/ 5587999 w 8331200"/>
                  <a:gd name="connsiteY8" fmla="*/ 551200 h 5914228"/>
                  <a:gd name="connsiteX9" fmla="*/ 3004456 w 8331200"/>
                  <a:gd name="connsiteY9" fmla="*/ 1291429 h 5914228"/>
                  <a:gd name="connsiteX10" fmla="*/ 8331200 w 8331200"/>
                  <a:gd name="connsiteY10" fmla="*/ 3185542 h 5914228"/>
                  <a:gd name="connsiteX11" fmla="*/ 0 w 8331200"/>
                  <a:gd name="connsiteY11" fmla="*/ 5914228 h 5914228"/>
                  <a:gd name="connsiteX12" fmla="*/ 0 w 8331200"/>
                  <a:gd name="connsiteY12" fmla="*/ 4063657 h 5914228"/>
                  <a:gd name="connsiteX0" fmla="*/ 0 w 8331200"/>
                  <a:gd name="connsiteY0" fmla="*/ 4324581 h 6175152"/>
                  <a:gd name="connsiteX1" fmla="*/ 5558971 w 8331200"/>
                  <a:gd name="connsiteY1" fmla="*/ 3265038 h 6175152"/>
                  <a:gd name="connsiteX2" fmla="*/ 1233713 w 8331200"/>
                  <a:gd name="connsiteY2" fmla="*/ 2089381 h 6175152"/>
                  <a:gd name="connsiteX3" fmla="*/ 2235199 w 8331200"/>
                  <a:gd name="connsiteY3" fmla="*/ 1015324 h 6175152"/>
                  <a:gd name="connsiteX4" fmla="*/ 4180113 w 8331200"/>
                  <a:gd name="connsiteY4" fmla="*/ 652468 h 6175152"/>
                  <a:gd name="connsiteX5" fmla="*/ 2539999 w 8331200"/>
                  <a:gd name="connsiteY5" fmla="*/ 485554 h 6175152"/>
                  <a:gd name="connsiteX6" fmla="*/ 3047999 w 8331200"/>
                  <a:gd name="connsiteY6" fmla="*/ 2955 h 6175152"/>
                  <a:gd name="connsiteX7" fmla="*/ 3428999 w 8331200"/>
                  <a:gd name="connsiteY7" fmla="*/ 269655 h 6175152"/>
                  <a:gd name="connsiteX8" fmla="*/ 4383313 w 8331200"/>
                  <a:gd name="connsiteY8" fmla="*/ 347668 h 6175152"/>
                  <a:gd name="connsiteX9" fmla="*/ 5587999 w 8331200"/>
                  <a:gd name="connsiteY9" fmla="*/ 812124 h 6175152"/>
                  <a:gd name="connsiteX10" fmla="*/ 3004456 w 8331200"/>
                  <a:gd name="connsiteY10" fmla="*/ 1552353 h 6175152"/>
                  <a:gd name="connsiteX11" fmla="*/ 8331200 w 8331200"/>
                  <a:gd name="connsiteY11" fmla="*/ 3446466 h 6175152"/>
                  <a:gd name="connsiteX12" fmla="*/ 0 w 8331200"/>
                  <a:gd name="connsiteY12" fmla="*/ 6175152 h 6175152"/>
                  <a:gd name="connsiteX13" fmla="*/ 0 w 8331200"/>
                  <a:gd name="connsiteY13" fmla="*/ 4324581 h 6175152"/>
                  <a:gd name="connsiteX0" fmla="*/ 0 w 9106404"/>
                  <a:gd name="connsiteY0" fmla="*/ 4581224 h 6431795"/>
                  <a:gd name="connsiteX1" fmla="*/ 5558971 w 9106404"/>
                  <a:gd name="connsiteY1" fmla="*/ 3521681 h 6431795"/>
                  <a:gd name="connsiteX2" fmla="*/ 1233713 w 9106404"/>
                  <a:gd name="connsiteY2" fmla="*/ 2346024 h 6431795"/>
                  <a:gd name="connsiteX3" fmla="*/ 2235199 w 9106404"/>
                  <a:gd name="connsiteY3" fmla="*/ 1271967 h 6431795"/>
                  <a:gd name="connsiteX4" fmla="*/ 4180113 w 9106404"/>
                  <a:gd name="connsiteY4" fmla="*/ 909111 h 6431795"/>
                  <a:gd name="connsiteX5" fmla="*/ 2539999 w 9106404"/>
                  <a:gd name="connsiteY5" fmla="*/ 742197 h 6431795"/>
                  <a:gd name="connsiteX6" fmla="*/ 3047999 w 9106404"/>
                  <a:gd name="connsiteY6" fmla="*/ 259598 h 6431795"/>
                  <a:gd name="connsiteX7" fmla="*/ 9105899 w 9106404"/>
                  <a:gd name="connsiteY7" fmla="*/ 5598 h 6431795"/>
                  <a:gd name="connsiteX8" fmla="*/ 3428999 w 9106404"/>
                  <a:gd name="connsiteY8" fmla="*/ 526298 h 6431795"/>
                  <a:gd name="connsiteX9" fmla="*/ 4383313 w 9106404"/>
                  <a:gd name="connsiteY9" fmla="*/ 604311 h 6431795"/>
                  <a:gd name="connsiteX10" fmla="*/ 5587999 w 9106404"/>
                  <a:gd name="connsiteY10" fmla="*/ 1068767 h 6431795"/>
                  <a:gd name="connsiteX11" fmla="*/ 3004456 w 9106404"/>
                  <a:gd name="connsiteY11" fmla="*/ 1808996 h 6431795"/>
                  <a:gd name="connsiteX12" fmla="*/ 8331200 w 9106404"/>
                  <a:gd name="connsiteY12" fmla="*/ 3703109 h 6431795"/>
                  <a:gd name="connsiteX13" fmla="*/ 0 w 9106404"/>
                  <a:gd name="connsiteY13" fmla="*/ 6431795 h 6431795"/>
                  <a:gd name="connsiteX14" fmla="*/ 0 w 9106404"/>
                  <a:gd name="connsiteY14" fmla="*/ 4581224 h 6431795"/>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531740"/>
                  <a:gd name="connsiteY0" fmla="*/ 4581225 h 6431796"/>
                  <a:gd name="connsiteX1" fmla="*/ 5749471 w 9531740"/>
                  <a:gd name="connsiteY1" fmla="*/ 3204182 h 6431796"/>
                  <a:gd name="connsiteX2" fmla="*/ 1233713 w 9531740"/>
                  <a:gd name="connsiteY2" fmla="*/ 2346025 h 6431796"/>
                  <a:gd name="connsiteX3" fmla="*/ 2235199 w 9531740"/>
                  <a:gd name="connsiteY3" fmla="*/ 1271968 h 6431796"/>
                  <a:gd name="connsiteX4" fmla="*/ 4180113 w 9531740"/>
                  <a:gd name="connsiteY4" fmla="*/ 909112 h 6431796"/>
                  <a:gd name="connsiteX5" fmla="*/ 2539999 w 9531740"/>
                  <a:gd name="connsiteY5" fmla="*/ 742198 h 6431796"/>
                  <a:gd name="connsiteX6" fmla="*/ 3047999 w 9531740"/>
                  <a:gd name="connsiteY6" fmla="*/ 259599 h 6431796"/>
                  <a:gd name="connsiteX7" fmla="*/ 9105899 w 9531740"/>
                  <a:gd name="connsiteY7" fmla="*/ 5599 h 6431796"/>
                  <a:gd name="connsiteX8" fmla="*/ 9105899 w 9531740"/>
                  <a:gd name="connsiteY8" fmla="*/ 94500 h 6431796"/>
                  <a:gd name="connsiteX9" fmla="*/ 3428999 w 9531740"/>
                  <a:gd name="connsiteY9" fmla="*/ 526299 h 6431796"/>
                  <a:gd name="connsiteX10" fmla="*/ 4383313 w 9531740"/>
                  <a:gd name="connsiteY10" fmla="*/ 604312 h 6431796"/>
                  <a:gd name="connsiteX11" fmla="*/ 5587999 w 9531740"/>
                  <a:gd name="connsiteY11" fmla="*/ 1068768 h 6431796"/>
                  <a:gd name="connsiteX12" fmla="*/ 3080656 w 9531740"/>
                  <a:gd name="connsiteY12" fmla="*/ 1897897 h 6431796"/>
                  <a:gd name="connsiteX13" fmla="*/ 8331200 w 9531740"/>
                  <a:gd name="connsiteY13" fmla="*/ 3703110 h 6431796"/>
                  <a:gd name="connsiteX14" fmla="*/ 0 w 9531740"/>
                  <a:gd name="connsiteY14" fmla="*/ 6431796 h 6431796"/>
                  <a:gd name="connsiteX15" fmla="*/ 0 w 9531740"/>
                  <a:gd name="connsiteY15" fmla="*/ 4581225 h 6431796"/>
                  <a:gd name="connsiteX0" fmla="*/ 0 w 9142511"/>
                  <a:gd name="connsiteY0" fmla="*/ 4581225 h 6431796"/>
                  <a:gd name="connsiteX1" fmla="*/ 5749471 w 9142511"/>
                  <a:gd name="connsiteY1" fmla="*/ 3204182 h 6431796"/>
                  <a:gd name="connsiteX2" fmla="*/ 1233713 w 9142511"/>
                  <a:gd name="connsiteY2" fmla="*/ 2346025 h 6431796"/>
                  <a:gd name="connsiteX3" fmla="*/ 2235199 w 9142511"/>
                  <a:gd name="connsiteY3" fmla="*/ 1271968 h 6431796"/>
                  <a:gd name="connsiteX4" fmla="*/ 4180113 w 9142511"/>
                  <a:gd name="connsiteY4" fmla="*/ 909112 h 6431796"/>
                  <a:gd name="connsiteX5" fmla="*/ 2539999 w 9142511"/>
                  <a:gd name="connsiteY5" fmla="*/ 742198 h 6431796"/>
                  <a:gd name="connsiteX6" fmla="*/ 3047999 w 9142511"/>
                  <a:gd name="connsiteY6" fmla="*/ 259599 h 6431796"/>
                  <a:gd name="connsiteX7" fmla="*/ 9105899 w 9142511"/>
                  <a:gd name="connsiteY7" fmla="*/ 5599 h 6431796"/>
                  <a:gd name="connsiteX8" fmla="*/ 9105899 w 9142511"/>
                  <a:gd name="connsiteY8" fmla="*/ 94500 h 6431796"/>
                  <a:gd name="connsiteX9" fmla="*/ 3428999 w 9142511"/>
                  <a:gd name="connsiteY9" fmla="*/ 526299 h 6431796"/>
                  <a:gd name="connsiteX10" fmla="*/ 4383313 w 9142511"/>
                  <a:gd name="connsiteY10" fmla="*/ 604312 h 6431796"/>
                  <a:gd name="connsiteX11" fmla="*/ 5587999 w 9142511"/>
                  <a:gd name="connsiteY11" fmla="*/ 1068768 h 6431796"/>
                  <a:gd name="connsiteX12" fmla="*/ 3080656 w 9142511"/>
                  <a:gd name="connsiteY12" fmla="*/ 1897897 h 6431796"/>
                  <a:gd name="connsiteX13" fmla="*/ 8331200 w 9142511"/>
                  <a:gd name="connsiteY13" fmla="*/ 3703110 h 6431796"/>
                  <a:gd name="connsiteX14" fmla="*/ 0 w 9142511"/>
                  <a:gd name="connsiteY14" fmla="*/ 6431796 h 6431796"/>
                  <a:gd name="connsiteX15" fmla="*/ 0 w 9142511"/>
                  <a:gd name="connsiteY15" fmla="*/ 4581225 h 6431796"/>
                  <a:gd name="connsiteX0" fmla="*/ 0 w 9105899"/>
                  <a:gd name="connsiteY0" fmla="*/ 4581225 h 6431796"/>
                  <a:gd name="connsiteX1" fmla="*/ 5749471 w 9105899"/>
                  <a:gd name="connsiteY1" fmla="*/ 3204182 h 6431796"/>
                  <a:gd name="connsiteX2" fmla="*/ 1233713 w 9105899"/>
                  <a:gd name="connsiteY2" fmla="*/ 2346025 h 6431796"/>
                  <a:gd name="connsiteX3" fmla="*/ 2235199 w 9105899"/>
                  <a:gd name="connsiteY3" fmla="*/ 1271968 h 6431796"/>
                  <a:gd name="connsiteX4" fmla="*/ 4180113 w 9105899"/>
                  <a:gd name="connsiteY4" fmla="*/ 909112 h 6431796"/>
                  <a:gd name="connsiteX5" fmla="*/ 2539999 w 9105899"/>
                  <a:gd name="connsiteY5" fmla="*/ 742198 h 6431796"/>
                  <a:gd name="connsiteX6" fmla="*/ 3047999 w 9105899"/>
                  <a:gd name="connsiteY6" fmla="*/ 259599 h 6431796"/>
                  <a:gd name="connsiteX7" fmla="*/ 9105899 w 9105899"/>
                  <a:gd name="connsiteY7" fmla="*/ 5599 h 6431796"/>
                  <a:gd name="connsiteX8" fmla="*/ 9105899 w 9105899"/>
                  <a:gd name="connsiteY8" fmla="*/ 94500 h 6431796"/>
                  <a:gd name="connsiteX9" fmla="*/ 3428999 w 9105899"/>
                  <a:gd name="connsiteY9" fmla="*/ 526299 h 6431796"/>
                  <a:gd name="connsiteX10" fmla="*/ 4383313 w 9105899"/>
                  <a:gd name="connsiteY10" fmla="*/ 604312 h 6431796"/>
                  <a:gd name="connsiteX11" fmla="*/ 5587999 w 9105899"/>
                  <a:gd name="connsiteY11" fmla="*/ 1068768 h 6431796"/>
                  <a:gd name="connsiteX12" fmla="*/ 3080656 w 9105899"/>
                  <a:gd name="connsiteY12" fmla="*/ 1897897 h 6431796"/>
                  <a:gd name="connsiteX13" fmla="*/ 8331200 w 9105899"/>
                  <a:gd name="connsiteY13" fmla="*/ 3703110 h 6431796"/>
                  <a:gd name="connsiteX14" fmla="*/ 0 w 9105899"/>
                  <a:gd name="connsiteY14" fmla="*/ 6431796 h 6431796"/>
                  <a:gd name="connsiteX15" fmla="*/ 0 w 9105899"/>
                  <a:gd name="connsiteY15" fmla="*/ 4581225 h 6431796"/>
                  <a:gd name="connsiteX0" fmla="*/ 0 w 9105899"/>
                  <a:gd name="connsiteY0" fmla="*/ 4581225 h 6431796"/>
                  <a:gd name="connsiteX1" fmla="*/ 5749471 w 9105899"/>
                  <a:gd name="connsiteY1" fmla="*/ 3204182 h 6431796"/>
                  <a:gd name="connsiteX2" fmla="*/ 1233713 w 9105899"/>
                  <a:gd name="connsiteY2" fmla="*/ 2346025 h 6431796"/>
                  <a:gd name="connsiteX3" fmla="*/ 2235199 w 9105899"/>
                  <a:gd name="connsiteY3" fmla="*/ 1271968 h 6431796"/>
                  <a:gd name="connsiteX4" fmla="*/ 4180113 w 9105899"/>
                  <a:gd name="connsiteY4" fmla="*/ 909112 h 6431796"/>
                  <a:gd name="connsiteX5" fmla="*/ 2539999 w 9105899"/>
                  <a:gd name="connsiteY5" fmla="*/ 742198 h 6431796"/>
                  <a:gd name="connsiteX6" fmla="*/ 3047999 w 9105899"/>
                  <a:gd name="connsiteY6" fmla="*/ 259599 h 6431796"/>
                  <a:gd name="connsiteX7" fmla="*/ 9105899 w 9105899"/>
                  <a:gd name="connsiteY7" fmla="*/ 5599 h 6431796"/>
                  <a:gd name="connsiteX8" fmla="*/ 9105899 w 9105899"/>
                  <a:gd name="connsiteY8" fmla="*/ 94500 h 6431796"/>
                  <a:gd name="connsiteX9" fmla="*/ 3428999 w 9105899"/>
                  <a:gd name="connsiteY9" fmla="*/ 526299 h 6431796"/>
                  <a:gd name="connsiteX10" fmla="*/ 4383313 w 9105899"/>
                  <a:gd name="connsiteY10" fmla="*/ 604312 h 6431796"/>
                  <a:gd name="connsiteX11" fmla="*/ 5587999 w 9105899"/>
                  <a:gd name="connsiteY11" fmla="*/ 1068768 h 6431796"/>
                  <a:gd name="connsiteX12" fmla="*/ 3080656 w 9105899"/>
                  <a:gd name="connsiteY12" fmla="*/ 1897897 h 6431796"/>
                  <a:gd name="connsiteX13" fmla="*/ 8331200 w 9105899"/>
                  <a:gd name="connsiteY13" fmla="*/ 3703110 h 6431796"/>
                  <a:gd name="connsiteX14" fmla="*/ 0 w 9105899"/>
                  <a:gd name="connsiteY14" fmla="*/ 6431796 h 6431796"/>
                  <a:gd name="connsiteX15" fmla="*/ 0 w 9105899"/>
                  <a:gd name="connsiteY15" fmla="*/ 4581225 h 64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5899" h="6431796">
                    <a:moveTo>
                      <a:pt x="0" y="4581225"/>
                    </a:moveTo>
                    <a:cubicBezTo>
                      <a:pt x="2094290" y="4342344"/>
                      <a:pt x="5941181" y="3735163"/>
                      <a:pt x="5749471" y="3204182"/>
                    </a:cubicBezTo>
                    <a:cubicBezTo>
                      <a:pt x="5677504" y="2543782"/>
                      <a:pt x="2816980" y="2866725"/>
                      <a:pt x="1233713" y="2346025"/>
                    </a:cubicBezTo>
                    <a:cubicBezTo>
                      <a:pt x="165099" y="1830768"/>
                      <a:pt x="1901975" y="1285273"/>
                      <a:pt x="2235199" y="1271968"/>
                    </a:cubicBezTo>
                    <a:cubicBezTo>
                      <a:pt x="2881085" y="1130454"/>
                      <a:pt x="4027713" y="968379"/>
                      <a:pt x="4180113" y="909112"/>
                    </a:cubicBezTo>
                    <a:cubicBezTo>
                      <a:pt x="3841446" y="763667"/>
                      <a:pt x="2506132" y="792998"/>
                      <a:pt x="2539999" y="742198"/>
                    </a:cubicBezTo>
                    <a:cubicBezTo>
                      <a:pt x="1913163" y="426513"/>
                      <a:pt x="2899832" y="295582"/>
                      <a:pt x="3047999" y="259599"/>
                    </a:cubicBezTo>
                    <a:cubicBezTo>
                      <a:pt x="3155949" y="193982"/>
                      <a:pt x="9042399" y="-38851"/>
                      <a:pt x="9105899" y="5599"/>
                    </a:cubicBezTo>
                    <a:cubicBezTo>
                      <a:pt x="9103610" y="44809"/>
                      <a:pt x="9094345" y="39363"/>
                      <a:pt x="9105899" y="94500"/>
                    </a:cubicBezTo>
                    <a:cubicBezTo>
                      <a:pt x="8159749" y="181283"/>
                      <a:pt x="4108147" y="434980"/>
                      <a:pt x="3428999" y="526299"/>
                    </a:cubicBezTo>
                    <a:cubicBezTo>
                      <a:pt x="3016551" y="604918"/>
                      <a:pt x="4053113" y="613384"/>
                      <a:pt x="4383313" y="604312"/>
                    </a:cubicBezTo>
                    <a:cubicBezTo>
                      <a:pt x="5831113" y="684140"/>
                      <a:pt x="5953275" y="921206"/>
                      <a:pt x="5587999" y="1068768"/>
                    </a:cubicBezTo>
                    <a:cubicBezTo>
                      <a:pt x="5222723" y="1216330"/>
                      <a:pt x="2093684" y="1541088"/>
                      <a:pt x="3080656" y="1897897"/>
                    </a:cubicBezTo>
                    <a:cubicBezTo>
                      <a:pt x="5351537" y="2131335"/>
                      <a:pt x="8841619" y="1932972"/>
                      <a:pt x="8331200" y="3703110"/>
                    </a:cubicBezTo>
                    <a:cubicBezTo>
                      <a:pt x="7941733" y="4650772"/>
                      <a:pt x="5291667" y="5712734"/>
                      <a:pt x="0" y="6431796"/>
                    </a:cubicBezTo>
                    <a:lnTo>
                      <a:pt x="0" y="4581225"/>
                    </a:lnTo>
                    <a:close/>
                  </a:path>
                </a:pathLst>
              </a:custGeom>
              <a:solidFill>
                <a:schemeClr val="tx1">
                  <a:lumMod val="65000"/>
                  <a:lumOff val="3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30B524E-513A-463F-B5B9-106DCFCBBA13}"/>
                  </a:ext>
                </a:extLst>
              </p:cNvPr>
              <p:cNvSpPr/>
              <p:nvPr/>
            </p:nvSpPr>
            <p:spPr>
              <a:xfrm>
                <a:off x="2185271" y="1513518"/>
                <a:ext cx="7403737" cy="4598851"/>
              </a:xfrm>
              <a:custGeom>
                <a:avLst/>
                <a:gdLst>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403737"/>
                  <a:gd name="connsiteY0" fmla="*/ 4583611 h 4583611"/>
                  <a:gd name="connsiteX1" fmla="*/ 5805715 w 7403737"/>
                  <a:gd name="connsiteY1" fmla="*/ 2682240 h 4583611"/>
                  <a:gd name="connsiteX2" fmla="*/ 1654629 w 7403737"/>
                  <a:gd name="connsiteY2" fmla="*/ 1637211 h 4583611"/>
                  <a:gd name="connsiteX3" fmla="*/ 4020457 w 7403737"/>
                  <a:gd name="connsiteY3" fmla="*/ 664754 h 4583611"/>
                  <a:gd name="connsiteX4" fmla="*/ 2235200 w 7403737"/>
                  <a:gd name="connsiteY4" fmla="*/ 418011 h 4583611"/>
                  <a:gd name="connsiteX5" fmla="*/ 3178629 w 7403737"/>
                  <a:gd name="connsiteY5" fmla="*/ 185783 h 4583611"/>
                  <a:gd name="connsiteX6" fmla="*/ 7403737 w 7403737"/>
                  <a:gd name="connsiteY6" fmla="*/ 0 h 4583611"/>
                  <a:gd name="connsiteX0" fmla="*/ 0 w 7403737"/>
                  <a:gd name="connsiteY0" fmla="*/ 4598851 h 4598851"/>
                  <a:gd name="connsiteX1" fmla="*/ 5805715 w 7403737"/>
                  <a:gd name="connsiteY1" fmla="*/ 2697480 h 4598851"/>
                  <a:gd name="connsiteX2" fmla="*/ 1654629 w 7403737"/>
                  <a:gd name="connsiteY2" fmla="*/ 1652451 h 4598851"/>
                  <a:gd name="connsiteX3" fmla="*/ 4020457 w 7403737"/>
                  <a:gd name="connsiteY3" fmla="*/ 679994 h 4598851"/>
                  <a:gd name="connsiteX4" fmla="*/ 2235200 w 7403737"/>
                  <a:gd name="connsiteY4" fmla="*/ 433251 h 4598851"/>
                  <a:gd name="connsiteX5" fmla="*/ 3178629 w 7403737"/>
                  <a:gd name="connsiteY5" fmla="*/ 201023 h 4598851"/>
                  <a:gd name="connsiteX6" fmla="*/ 7403737 w 7403737"/>
                  <a:gd name="connsiteY6" fmla="*/ 0 h 459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737" h="4598851">
                    <a:moveTo>
                      <a:pt x="0" y="4598851"/>
                    </a:moveTo>
                    <a:cubicBezTo>
                      <a:pt x="3200400" y="4183985"/>
                      <a:pt x="5399314" y="3580433"/>
                      <a:pt x="5805715" y="2697480"/>
                    </a:cubicBezTo>
                    <a:cubicBezTo>
                      <a:pt x="6212116" y="1814527"/>
                      <a:pt x="2503715" y="2119327"/>
                      <a:pt x="1654629" y="1652451"/>
                    </a:cubicBezTo>
                    <a:cubicBezTo>
                      <a:pt x="805543" y="1185575"/>
                      <a:pt x="4084077" y="843643"/>
                      <a:pt x="4020457" y="679994"/>
                    </a:cubicBezTo>
                    <a:cubicBezTo>
                      <a:pt x="3850157" y="485865"/>
                      <a:pt x="2230724" y="505459"/>
                      <a:pt x="2235200" y="433251"/>
                    </a:cubicBezTo>
                    <a:cubicBezTo>
                      <a:pt x="2239676" y="361043"/>
                      <a:pt x="2317206" y="273232"/>
                      <a:pt x="3178629" y="201023"/>
                    </a:cubicBezTo>
                    <a:cubicBezTo>
                      <a:pt x="4040052" y="128814"/>
                      <a:pt x="5734594" y="83457"/>
                      <a:pt x="7403737" y="0"/>
                    </a:cubicBezTo>
                  </a:path>
                </a:pathLst>
              </a:custGeom>
              <a:noFill/>
              <a:ln w="25400">
                <a:solidFill>
                  <a:schemeClr val="bg1"/>
                </a:solidFill>
                <a:prstDash val="dash"/>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1F876960-9A66-4F34-989F-755BDEB1D4FE}"/>
                </a:ext>
              </a:extLst>
            </p:cNvPr>
            <p:cNvGrpSpPr/>
            <p:nvPr/>
          </p:nvGrpSpPr>
          <p:grpSpPr>
            <a:xfrm>
              <a:off x="1840571" y="791130"/>
              <a:ext cx="8194071" cy="5792231"/>
              <a:chOff x="1840571" y="791130"/>
              <a:chExt cx="8194071" cy="5792231"/>
            </a:xfrm>
          </p:grpSpPr>
          <p:grpSp>
            <p:nvGrpSpPr>
              <p:cNvPr id="12" name="Group 11">
                <a:extLst>
                  <a:ext uri="{FF2B5EF4-FFF2-40B4-BE49-F238E27FC236}">
                    <a16:creationId xmlns:a16="http://schemas.microsoft.com/office/drawing/2014/main" id="{C7CDFB06-11BD-6420-772A-6A7F56105A36}"/>
                  </a:ext>
                </a:extLst>
              </p:cNvPr>
              <p:cNvGrpSpPr/>
              <p:nvPr/>
            </p:nvGrpSpPr>
            <p:grpSpPr>
              <a:xfrm>
                <a:off x="4130598" y="3959930"/>
                <a:ext cx="1017152" cy="1773620"/>
                <a:chOff x="3743677" y="4099402"/>
                <a:chExt cx="1017152" cy="1681540"/>
              </a:xfrm>
            </p:grpSpPr>
            <p:sp>
              <p:nvSpPr>
                <p:cNvPr id="10" name="Freeform: Shape 9">
                  <a:extLst>
                    <a:ext uri="{FF2B5EF4-FFF2-40B4-BE49-F238E27FC236}">
                      <a16:creationId xmlns:a16="http://schemas.microsoft.com/office/drawing/2014/main" id="{F48E43FC-585C-4036-B8FE-6FBB547FAC1C}"/>
                    </a:ext>
                  </a:extLst>
                </p:cNvPr>
                <p:cNvSpPr/>
                <p:nvPr/>
              </p:nvSpPr>
              <p:spPr>
                <a:xfrm rot="10800000">
                  <a:off x="3743677" y="4099402"/>
                  <a:ext cx="1017152" cy="1681540"/>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41BD787-3CBE-4771-ABF2-1E088D7D5854}"/>
                    </a:ext>
                  </a:extLst>
                </p:cNvPr>
                <p:cNvSpPr/>
                <p:nvPr/>
              </p:nvSpPr>
              <p:spPr>
                <a:xfrm>
                  <a:off x="3851901" y="4207626"/>
                  <a:ext cx="800704" cy="800705"/>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grpSp>
            <p:nvGrpSpPr>
              <p:cNvPr id="20" name="Group 19">
                <a:extLst>
                  <a:ext uri="{FF2B5EF4-FFF2-40B4-BE49-F238E27FC236}">
                    <a16:creationId xmlns:a16="http://schemas.microsoft.com/office/drawing/2014/main" id="{8A043453-2336-BE0E-D424-D32A7C9626A5}"/>
                  </a:ext>
                </a:extLst>
              </p:cNvPr>
              <p:cNvGrpSpPr/>
              <p:nvPr/>
            </p:nvGrpSpPr>
            <p:grpSpPr>
              <a:xfrm>
                <a:off x="4516597" y="961414"/>
                <a:ext cx="488466" cy="851746"/>
                <a:chOff x="4516597" y="1005634"/>
                <a:chExt cx="488466" cy="807526"/>
              </a:xfrm>
            </p:grpSpPr>
            <p:sp>
              <p:nvSpPr>
                <p:cNvPr id="16" name="Freeform: Shape 15">
                  <a:extLst>
                    <a:ext uri="{FF2B5EF4-FFF2-40B4-BE49-F238E27FC236}">
                      <a16:creationId xmlns:a16="http://schemas.microsoft.com/office/drawing/2014/main" id="{B54AB9BF-F828-43F8-A6B2-162A65B3F749}"/>
                    </a:ext>
                  </a:extLst>
                </p:cNvPr>
                <p:cNvSpPr/>
                <p:nvPr/>
              </p:nvSpPr>
              <p:spPr>
                <a:xfrm rot="10800000">
                  <a:off x="4516597" y="1005634"/>
                  <a:ext cx="488466" cy="807526"/>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FC9DAB2-D817-4BB7-80B9-4EA1029188EF}"/>
                    </a:ext>
                  </a:extLst>
                </p:cNvPr>
                <p:cNvSpPr/>
                <p:nvPr/>
              </p:nvSpPr>
              <p:spPr>
                <a:xfrm>
                  <a:off x="4568569" y="1057606"/>
                  <a:ext cx="384521" cy="384522"/>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grpSp>
            <p:nvGrpSpPr>
              <p:cNvPr id="21" name="Group 20">
                <a:extLst>
                  <a:ext uri="{FF2B5EF4-FFF2-40B4-BE49-F238E27FC236}">
                    <a16:creationId xmlns:a16="http://schemas.microsoft.com/office/drawing/2014/main" id="{B6F5D1DE-BF24-8AF1-B5F9-FCADA41DBEEE}"/>
                  </a:ext>
                </a:extLst>
              </p:cNvPr>
              <p:cNvGrpSpPr/>
              <p:nvPr/>
            </p:nvGrpSpPr>
            <p:grpSpPr>
              <a:xfrm>
                <a:off x="8326673" y="791130"/>
                <a:ext cx="480386" cy="837654"/>
                <a:chOff x="8326673" y="834618"/>
                <a:chExt cx="480386" cy="794166"/>
              </a:xfrm>
            </p:grpSpPr>
            <p:sp>
              <p:nvSpPr>
                <p:cNvPr id="18" name="Freeform: Shape 17">
                  <a:extLst>
                    <a:ext uri="{FF2B5EF4-FFF2-40B4-BE49-F238E27FC236}">
                      <a16:creationId xmlns:a16="http://schemas.microsoft.com/office/drawing/2014/main" id="{406A06A8-3944-4C12-AFAC-28C64CB161AE}"/>
                    </a:ext>
                  </a:extLst>
                </p:cNvPr>
                <p:cNvSpPr/>
                <p:nvPr/>
              </p:nvSpPr>
              <p:spPr>
                <a:xfrm rot="10800000">
                  <a:off x="8326673" y="834618"/>
                  <a:ext cx="480386" cy="794166"/>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822AF19-CE92-4F15-8902-47F1BB3EAEA3}"/>
                    </a:ext>
                  </a:extLst>
                </p:cNvPr>
                <p:cNvSpPr/>
                <p:nvPr/>
              </p:nvSpPr>
              <p:spPr>
                <a:xfrm>
                  <a:off x="8377786" y="885731"/>
                  <a:ext cx="378161" cy="378161"/>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grpSp>
            <p:nvGrpSpPr>
              <p:cNvPr id="15" name="Group 14">
                <a:extLst>
                  <a:ext uri="{FF2B5EF4-FFF2-40B4-BE49-F238E27FC236}">
                    <a16:creationId xmlns:a16="http://schemas.microsoft.com/office/drawing/2014/main" id="{CD3577CA-2083-C011-D2FB-CE7167415ABD}"/>
                  </a:ext>
                </a:extLst>
              </p:cNvPr>
              <p:cNvGrpSpPr/>
              <p:nvPr/>
            </p:nvGrpSpPr>
            <p:grpSpPr>
              <a:xfrm>
                <a:off x="3830893" y="1835463"/>
                <a:ext cx="584496" cy="1019191"/>
                <a:chOff x="5963485" y="1358926"/>
                <a:chExt cx="584496" cy="966278"/>
              </a:xfrm>
            </p:grpSpPr>
            <p:sp>
              <p:nvSpPr>
                <p:cNvPr id="27" name="Freeform: Shape 26">
                  <a:extLst>
                    <a:ext uri="{FF2B5EF4-FFF2-40B4-BE49-F238E27FC236}">
                      <a16:creationId xmlns:a16="http://schemas.microsoft.com/office/drawing/2014/main" id="{36EAFF3B-D3C8-4FAD-AD4E-90CFA6288EAA}"/>
                    </a:ext>
                  </a:extLst>
                </p:cNvPr>
                <p:cNvSpPr/>
                <p:nvPr/>
              </p:nvSpPr>
              <p:spPr>
                <a:xfrm rot="10800000">
                  <a:off x="5963485" y="1358926"/>
                  <a:ext cx="584496" cy="966278"/>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0560740-674F-4CBF-BDB1-A53FF79FB96E}"/>
                    </a:ext>
                  </a:extLst>
                </p:cNvPr>
                <p:cNvSpPr/>
                <p:nvPr/>
              </p:nvSpPr>
              <p:spPr>
                <a:xfrm>
                  <a:off x="6025675" y="1421116"/>
                  <a:ext cx="460116" cy="460116"/>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grpSp>
            <p:nvGrpSpPr>
              <p:cNvPr id="14" name="Group 13">
                <a:extLst>
                  <a:ext uri="{FF2B5EF4-FFF2-40B4-BE49-F238E27FC236}">
                    <a16:creationId xmlns:a16="http://schemas.microsoft.com/office/drawing/2014/main" id="{A20DD07C-B4C9-0B8E-EF01-125964193003}"/>
                  </a:ext>
                </a:extLst>
              </p:cNvPr>
              <p:cNvGrpSpPr/>
              <p:nvPr/>
            </p:nvGrpSpPr>
            <p:grpSpPr>
              <a:xfrm>
                <a:off x="5509250" y="2255757"/>
                <a:ext cx="755778" cy="1317856"/>
                <a:chOff x="3947306" y="2047447"/>
                <a:chExt cx="755778" cy="1249438"/>
              </a:xfrm>
            </p:grpSpPr>
            <p:sp>
              <p:nvSpPr>
                <p:cNvPr id="30" name="Freeform: Shape 29">
                  <a:extLst>
                    <a:ext uri="{FF2B5EF4-FFF2-40B4-BE49-F238E27FC236}">
                      <a16:creationId xmlns:a16="http://schemas.microsoft.com/office/drawing/2014/main" id="{7116C796-20E6-471D-BF28-0156302BC0FD}"/>
                    </a:ext>
                  </a:extLst>
                </p:cNvPr>
                <p:cNvSpPr/>
                <p:nvPr/>
              </p:nvSpPr>
              <p:spPr>
                <a:xfrm rot="10800000">
                  <a:off x="3947306" y="2047447"/>
                  <a:ext cx="755778" cy="1249438"/>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602CD3A8-D83A-4D6B-9EDA-2B4A19675AC3}"/>
                    </a:ext>
                  </a:extLst>
                </p:cNvPr>
                <p:cNvSpPr/>
                <p:nvPr/>
              </p:nvSpPr>
              <p:spPr>
                <a:xfrm>
                  <a:off x="4027720" y="2127861"/>
                  <a:ext cx="594950" cy="594949"/>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grpSp>
            <p:nvGrpSpPr>
              <p:cNvPr id="13" name="Group 12">
                <a:extLst>
                  <a:ext uri="{FF2B5EF4-FFF2-40B4-BE49-F238E27FC236}">
                    <a16:creationId xmlns:a16="http://schemas.microsoft.com/office/drawing/2014/main" id="{7B4C8018-7AAB-CC6F-A4CF-A9CE4BEB9FD1}"/>
                  </a:ext>
                </a:extLst>
              </p:cNvPr>
              <p:cNvGrpSpPr/>
              <p:nvPr/>
            </p:nvGrpSpPr>
            <p:grpSpPr>
              <a:xfrm>
                <a:off x="6621981" y="3597335"/>
                <a:ext cx="809192" cy="1410996"/>
                <a:chOff x="7537449" y="3011854"/>
                <a:chExt cx="809192" cy="1337742"/>
              </a:xfrm>
            </p:grpSpPr>
            <p:sp>
              <p:nvSpPr>
                <p:cNvPr id="33" name="Freeform: Shape 32">
                  <a:extLst>
                    <a:ext uri="{FF2B5EF4-FFF2-40B4-BE49-F238E27FC236}">
                      <a16:creationId xmlns:a16="http://schemas.microsoft.com/office/drawing/2014/main" id="{2C78FEA7-A030-4F07-BE01-0282F3D184AB}"/>
                    </a:ext>
                  </a:extLst>
                </p:cNvPr>
                <p:cNvSpPr/>
                <p:nvPr/>
              </p:nvSpPr>
              <p:spPr>
                <a:xfrm rot="10800000">
                  <a:off x="7537449" y="3011854"/>
                  <a:ext cx="809192" cy="1337742"/>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4FF3B228-B5E6-4F78-9A95-BE1A9E931263}"/>
                    </a:ext>
                  </a:extLst>
                </p:cNvPr>
                <p:cNvSpPr/>
                <p:nvPr/>
              </p:nvSpPr>
              <p:spPr>
                <a:xfrm>
                  <a:off x="7623546" y="3097951"/>
                  <a:ext cx="636997" cy="636997"/>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sp>
            <p:nvSpPr>
              <p:cNvPr id="35" name="Rectangle 34">
                <a:extLst>
                  <a:ext uri="{FF2B5EF4-FFF2-40B4-BE49-F238E27FC236}">
                    <a16:creationId xmlns:a16="http://schemas.microsoft.com/office/drawing/2014/main" id="{3C763300-2ED3-4611-90BE-57EF1C75C405}"/>
                  </a:ext>
                </a:extLst>
              </p:cNvPr>
              <p:cNvSpPr/>
              <p:nvPr/>
            </p:nvSpPr>
            <p:spPr>
              <a:xfrm>
                <a:off x="5349911" y="5308361"/>
                <a:ext cx="1619106" cy="92333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September: Introduce Activity</a:t>
                </a:r>
              </a:p>
            </p:txBody>
          </p:sp>
          <p:sp>
            <p:nvSpPr>
              <p:cNvPr id="39" name="Rectangle 38">
                <a:extLst>
                  <a:ext uri="{FF2B5EF4-FFF2-40B4-BE49-F238E27FC236}">
                    <a16:creationId xmlns:a16="http://schemas.microsoft.com/office/drawing/2014/main" id="{642D7703-6894-42BD-96E1-D6F833466058}"/>
                  </a:ext>
                </a:extLst>
              </p:cNvPr>
              <p:cNvSpPr/>
              <p:nvPr/>
            </p:nvSpPr>
            <p:spPr>
              <a:xfrm>
                <a:off x="7489442" y="3827606"/>
                <a:ext cx="1900835" cy="64633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October: Gather Inputs</a:t>
                </a:r>
              </a:p>
            </p:txBody>
          </p:sp>
          <p:sp>
            <p:nvSpPr>
              <p:cNvPr id="40" name="Rectangle 39">
                <a:extLst>
                  <a:ext uri="{FF2B5EF4-FFF2-40B4-BE49-F238E27FC236}">
                    <a16:creationId xmlns:a16="http://schemas.microsoft.com/office/drawing/2014/main" id="{856AB5B7-5721-46B5-8ABE-3AF63B3A5F91}"/>
                  </a:ext>
                </a:extLst>
              </p:cNvPr>
              <p:cNvSpPr/>
              <p:nvPr/>
            </p:nvSpPr>
            <p:spPr>
              <a:xfrm>
                <a:off x="6621980" y="2444707"/>
                <a:ext cx="1791728" cy="64633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November: Draft Deliverables</a:t>
                </a:r>
              </a:p>
            </p:txBody>
          </p:sp>
          <p:sp>
            <p:nvSpPr>
              <p:cNvPr id="41" name="Rectangle 40">
                <a:extLst>
                  <a:ext uri="{FF2B5EF4-FFF2-40B4-BE49-F238E27FC236}">
                    <a16:creationId xmlns:a16="http://schemas.microsoft.com/office/drawing/2014/main" id="{F113F509-78D1-42F7-985E-CEA58ADD397B}"/>
                  </a:ext>
                </a:extLst>
              </p:cNvPr>
              <p:cNvSpPr/>
              <p:nvPr/>
            </p:nvSpPr>
            <p:spPr>
              <a:xfrm>
                <a:off x="1923279" y="1748736"/>
                <a:ext cx="1806135" cy="92333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December: Iterate Deliverables</a:t>
                </a:r>
              </a:p>
            </p:txBody>
          </p:sp>
          <p:sp>
            <p:nvSpPr>
              <p:cNvPr id="43" name="Rectangle 42">
                <a:extLst>
                  <a:ext uri="{FF2B5EF4-FFF2-40B4-BE49-F238E27FC236}">
                    <a16:creationId xmlns:a16="http://schemas.microsoft.com/office/drawing/2014/main" id="{5723F688-5A7A-4D6F-B5C7-E34F4F4E4C77}"/>
                  </a:ext>
                </a:extLst>
              </p:cNvPr>
              <p:cNvSpPr/>
              <p:nvPr/>
            </p:nvSpPr>
            <p:spPr>
              <a:xfrm>
                <a:off x="7959469" y="1661906"/>
                <a:ext cx="2075173" cy="64633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February: Final Deliverables</a:t>
                </a:r>
              </a:p>
            </p:txBody>
          </p:sp>
          <p:sp>
            <p:nvSpPr>
              <p:cNvPr id="44" name="Rectangle 43">
                <a:extLst>
                  <a:ext uri="{FF2B5EF4-FFF2-40B4-BE49-F238E27FC236}">
                    <a16:creationId xmlns:a16="http://schemas.microsoft.com/office/drawing/2014/main" id="{91FE05A1-B141-4C05-830E-529699291F6F}"/>
                  </a:ext>
                </a:extLst>
              </p:cNvPr>
              <p:cNvSpPr/>
              <p:nvPr/>
            </p:nvSpPr>
            <p:spPr>
              <a:xfrm>
                <a:off x="5015170" y="823777"/>
                <a:ext cx="2075173" cy="64633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panose="020F0502020204030204"/>
                  </a:rPr>
                  <a:t>January</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Define Next Steps</a:t>
                </a:r>
              </a:p>
            </p:txBody>
          </p:sp>
          <p:sp>
            <p:nvSpPr>
              <p:cNvPr id="29" name="TextBox 28">
                <a:extLst>
                  <a:ext uri="{FF2B5EF4-FFF2-40B4-BE49-F238E27FC236}">
                    <a16:creationId xmlns:a16="http://schemas.microsoft.com/office/drawing/2014/main" id="{75EA4744-BEB3-07A4-240C-ED367A8ED3A1}"/>
                  </a:ext>
                </a:extLst>
              </p:cNvPr>
              <p:cNvSpPr txBox="1"/>
              <p:nvPr/>
            </p:nvSpPr>
            <p:spPr>
              <a:xfrm>
                <a:off x="4483447" y="4300670"/>
                <a:ext cx="3114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1</a:t>
                </a:r>
              </a:p>
            </p:txBody>
          </p:sp>
          <p:sp>
            <p:nvSpPr>
              <p:cNvPr id="32" name="TextBox 31">
                <a:extLst>
                  <a:ext uri="{FF2B5EF4-FFF2-40B4-BE49-F238E27FC236}">
                    <a16:creationId xmlns:a16="http://schemas.microsoft.com/office/drawing/2014/main" id="{BDBD29C5-25B4-A4FE-16EC-BFD86048BABE}"/>
                  </a:ext>
                </a:extLst>
              </p:cNvPr>
              <p:cNvSpPr txBox="1"/>
              <p:nvPr/>
            </p:nvSpPr>
            <p:spPr>
              <a:xfrm>
                <a:off x="6404595" y="3821178"/>
                <a:ext cx="12169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2</a:t>
                </a:r>
              </a:p>
            </p:txBody>
          </p:sp>
          <p:sp>
            <p:nvSpPr>
              <p:cNvPr id="36" name="TextBox 35">
                <a:extLst>
                  <a:ext uri="{FF2B5EF4-FFF2-40B4-BE49-F238E27FC236}">
                    <a16:creationId xmlns:a16="http://schemas.microsoft.com/office/drawing/2014/main" id="{9FFEC924-8E27-0774-B05F-1EAC27678EFF}"/>
                  </a:ext>
                </a:extLst>
              </p:cNvPr>
              <p:cNvSpPr txBox="1"/>
              <p:nvPr/>
            </p:nvSpPr>
            <p:spPr>
              <a:xfrm>
                <a:off x="5761745" y="2471230"/>
                <a:ext cx="3114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3</a:t>
                </a:r>
              </a:p>
            </p:txBody>
          </p:sp>
          <p:sp>
            <p:nvSpPr>
              <p:cNvPr id="37" name="TextBox 36">
                <a:extLst>
                  <a:ext uri="{FF2B5EF4-FFF2-40B4-BE49-F238E27FC236}">
                    <a16:creationId xmlns:a16="http://schemas.microsoft.com/office/drawing/2014/main" id="{31D1DA05-6125-D058-AFA5-9D5428782A23}"/>
                  </a:ext>
                </a:extLst>
              </p:cNvPr>
              <p:cNvSpPr txBox="1"/>
              <p:nvPr/>
            </p:nvSpPr>
            <p:spPr>
              <a:xfrm>
                <a:off x="4605103" y="1009389"/>
                <a:ext cx="3114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5</a:t>
                </a:r>
              </a:p>
            </p:txBody>
          </p:sp>
          <p:sp>
            <p:nvSpPr>
              <p:cNvPr id="38" name="TextBox 37">
                <a:extLst>
                  <a:ext uri="{FF2B5EF4-FFF2-40B4-BE49-F238E27FC236}">
                    <a16:creationId xmlns:a16="http://schemas.microsoft.com/office/drawing/2014/main" id="{584C4F0E-FD52-53D1-82B4-29545CCCCD94}"/>
                  </a:ext>
                </a:extLst>
              </p:cNvPr>
              <p:cNvSpPr txBox="1"/>
              <p:nvPr/>
            </p:nvSpPr>
            <p:spPr>
              <a:xfrm>
                <a:off x="8411140" y="843978"/>
                <a:ext cx="3114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6</a:t>
                </a:r>
              </a:p>
            </p:txBody>
          </p:sp>
          <p:sp>
            <p:nvSpPr>
              <p:cNvPr id="42" name="TextBox 41">
                <a:extLst>
                  <a:ext uri="{FF2B5EF4-FFF2-40B4-BE49-F238E27FC236}">
                    <a16:creationId xmlns:a16="http://schemas.microsoft.com/office/drawing/2014/main" id="{EACD4720-F528-D36F-365F-A48C9E065916}"/>
                  </a:ext>
                </a:extLst>
              </p:cNvPr>
              <p:cNvSpPr txBox="1"/>
              <p:nvPr/>
            </p:nvSpPr>
            <p:spPr>
              <a:xfrm>
                <a:off x="3940268" y="1925006"/>
                <a:ext cx="3114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4</a:t>
                </a:r>
              </a:p>
            </p:txBody>
          </p:sp>
          <p:sp>
            <p:nvSpPr>
              <p:cNvPr id="45" name="TextBox 44">
                <a:extLst>
                  <a:ext uri="{FF2B5EF4-FFF2-40B4-BE49-F238E27FC236}">
                    <a16:creationId xmlns:a16="http://schemas.microsoft.com/office/drawing/2014/main" id="{EEF3FE3F-4FDF-4926-974D-3C4A16E7CF13}"/>
                  </a:ext>
                </a:extLst>
              </p:cNvPr>
              <p:cNvSpPr txBox="1"/>
              <p:nvPr/>
            </p:nvSpPr>
            <p:spPr>
              <a:xfrm>
                <a:off x="4648200" y="6306362"/>
                <a:ext cx="24445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PRELIMINARY and PRE-DECISIONAL</a:t>
                </a:r>
              </a:p>
            </p:txBody>
          </p:sp>
          <p:grpSp>
            <p:nvGrpSpPr>
              <p:cNvPr id="46" name="Group 45">
                <a:extLst>
                  <a:ext uri="{FF2B5EF4-FFF2-40B4-BE49-F238E27FC236}">
                    <a16:creationId xmlns:a16="http://schemas.microsoft.com/office/drawing/2014/main" id="{8248AAEC-13E6-4D24-9F2B-43B17606C9E8}"/>
                  </a:ext>
                </a:extLst>
              </p:cNvPr>
              <p:cNvGrpSpPr/>
              <p:nvPr/>
            </p:nvGrpSpPr>
            <p:grpSpPr>
              <a:xfrm>
                <a:off x="2064177" y="4112184"/>
                <a:ext cx="1017152" cy="1773620"/>
                <a:chOff x="3743677" y="4099402"/>
                <a:chExt cx="1017152" cy="1681540"/>
              </a:xfrm>
            </p:grpSpPr>
            <p:sp>
              <p:nvSpPr>
                <p:cNvPr id="48" name="Freeform: Shape 47">
                  <a:extLst>
                    <a:ext uri="{FF2B5EF4-FFF2-40B4-BE49-F238E27FC236}">
                      <a16:creationId xmlns:a16="http://schemas.microsoft.com/office/drawing/2014/main" id="{9BBF144D-CD0B-465A-B726-9A33F9400C8B}"/>
                    </a:ext>
                  </a:extLst>
                </p:cNvPr>
                <p:cNvSpPr/>
                <p:nvPr/>
              </p:nvSpPr>
              <p:spPr>
                <a:xfrm rot="10800000">
                  <a:off x="3743677" y="4099402"/>
                  <a:ext cx="1017152" cy="1681540"/>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rgbClr val="7030A0"/>
                </a:solidFill>
                <a:ln>
                  <a:solidFill>
                    <a:srgbClr val="7030A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27D0B3FB-A243-4B32-BEF6-C61C7BDAA0A5}"/>
                    </a:ext>
                  </a:extLst>
                </p:cNvPr>
                <p:cNvSpPr/>
                <p:nvPr/>
              </p:nvSpPr>
              <p:spPr>
                <a:xfrm>
                  <a:off x="3851901" y="4207626"/>
                  <a:ext cx="800704" cy="800705"/>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sp>
            <p:nvSpPr>
              <p:cNvPr id="50" name="TextBox 49">
                <a:extLst>
                  <a:ext uri="{FF2B5EF4-FFF2-40B4-BE49-F238E27FC236}">
                    <a16:creationId xmlns:a16="http://schemas.microsoft.com/office/drawing/2014/main" id="{598CAB4F-6D9D-46FC-887E-9755F290EE2C}"/>
                  </a:ext>
                </a:extLst>
              </p:cNvPr>
              <p:cNvSpPr txBox="1"/>
              <p:nvPr/>
            </p:nvSpPr>
            <p:spPr>
              <a:xfrm>
                <a:off x="1840571" y="4393431"/>
                <a:ext cx="144945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a:ea typeface="+mn-ea"/>
                    <a:cs typeface="+mn-cs"/>
                  </a:rPr>
                  <a:t>PRE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a:ea typeface="+mn-ea"/>
                    <a:cs typeface="+mn-cs"/>
                  </a:rPr>
                  <a:t>WORK</a:t>
                </a:r>
              </a:p>
            </p:txBody>
          </p:sp>
          <p:sp>
            <p:nvSpPr>
              <p:cNvPr id="51" name="Rectangle 50">
                <a:extLst>
                  <a:ext uri="{FF2B5EF4-FFF2-40B4-BE49-F238E27FC236}">
                    <a16:creationId xmlns:a16="http://schemas.microsoft.com/office/drawing/2014/main" id="{210A1C00-0333-44AA-9D7E-813C8D8E04E3}"/>
                  </a:ext>
                </a:extLst>
              </p:cNvPr>
              <p:cNvSpPr/>
              <p:nvPr/>
            </p:nvSpPr>
            <p:spPr>
              <a:xfrm>
                <a:off x="1903894" y="3245744"/>
                <a:ext cx="1568314" cy="92333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August: Background Research</a:t>
                </a:r>
              </a:p>
            </p:txBody>
          </p:sp>
          <p:sp>
            <p:nvSpPr>
              <p:cNvPr id="53" name="Star: 5 Points 52">
                <a:extLst>
                  <a:ext uri="{FF2B5EF4-FFF2-40B4-BE49-F238E27FC236}">
                    <a16:creationId xmlns:a16="http://schemas.microsoft.com/office/drawing/2014/main" id="{A1538013-C0A2-4F80-B6D2-E2B781288E6B}"/>
                  </a:ext>
                </a:extLst>
              </p:cNvPr>
              <p:cNvSpPr/>
              <p:nvPr/>
            </p:nvSpPr>
            <p:spPr>
              <a:xfrm>
                <a:off x="8497923" y="2442476"/>
                <a:ext cx="516048" cy="553855"/>
              </a:xfrm>
              <a:prstGeom prst="star5">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000"/>
                  </a:solidFill>
                  <a:effectLst/>
                  <a:uLnTx/>
                  <a:uFillTx/>
                  <a:latin typeface="Myriad Web Pro"/>
                  <a:ea typeface="+mn-ea"/>
                  <a:cs typeface="+mn-cs"/>
                </a:endParaRPr>
              </a:p>
            </p:txBody>
          </p:sp>
        </p:grpSp>
      </p:grpSp>
      <p:sp>
        <p:nvSpPr>
          <p:cNvPr id="52" name="Slide Number Placeholder 2">
            <a:extLst>
              <a:ext uri="{FF2B5EF4-FFF2-40B4-BE49-F238E27FC236}">
                <a16:creationId xmlns:a16="http://schemas.microsoft.com/office/drawing/2014/main" id="{E3FE1988-1C0D-43F3-B8C5-ED1237C44261}"/>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17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92749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56224-25FE-4EC3-B902-3C195A1D8A7D}"/>
              </a:ext>
            </a:extLst>
          </p:cNvPr>
          <p:cNvSpPr>
            <a:spLocks noGrp="1"/>
          </p:cNvSpPr>
          <p:nvPr>
            <p:ph type="title"/>
          </p:nvPr>
        </p:nvSpPr>
        <p:spPr>
          <a:xfrm>
            <a:off x="609600" y="274639"/>
            <a:ext cx="10972800" cy="829884"/>
          </a:xfrm>
        </p:spPr>
        <p:txBody>
          <a:bodyPr/>
          <a:lstStyle/>
          <a:p>
            <a:r>
              <a:rPr lang="en-US" dirty="0"/>
              <a:t>Proposed Timelines</a:t>
            </a:r>
          </a:p>
        </p:txBody>
      </p:sp>
      <p:sp>
        <p:nvSpPr>
          <p:cNvPr id="5" name="Text Placeholder 4">
            <a:extLst>
              <a:ext uri="{FF2B5EF4-FFF2-40B4-BE49-F238E27FC236}">
                <a16:creationId xmlns:a16="http://schemas.microsoft.com/office/drawing/2014/main" id="{E497083A-A4D9-4F8C-B773-B4F4031E0F63}"/>
              </a:ext>
            </a:extLst>
          </p:cNvPr>
          <p:cNvSpPr>
            <a:spLocks noGrp="1"/>
          </p:cNvSpPr>
          <p:nvPr>
            <p:ph type="body" sz="quarter" idx="10"/>
          </p:nvPr>
        </p:nvSpPr>
        <p:spPr>
          <a:xfrm>
            <a:off x="609600" y="1237348"/>
            <a:ext cx="10972800" cy="5346013"/>
          </a:xfrm>
        </p:spPr>
        <p:txBody>
          <a:bodyPr/>
          <a:lstStyle/>
          <a:p>
            <a:r>
              <a:rPr lang="en-US" dirty="0"/>
              <a:t>Two deliverables: Combined list of data elements (Deliverable A) and “Parking Lot” document (Deliverable B)</a:t>
            </a:r>
          </a:p>
          <a:p>
            <a:r>
              <a:rPr lang="en-US" dirty="0"/>
              <a:t>Deliverable A </a:t>
            </a:r>
          </a:p>
          <a:p>
            <a:pPr lvl="1"/>
            <a:r>
              <a:rPr lang="en-US" dirty="0"/>
              <a:t>Receive inputs: Oct 12; first draft combined list Oct 26</a:t>
            </a:r>
          </a:p>
          <a:p>
            <a:pPr lvl="1"/>
            <a:r>
              <a:rPr lang="en-US" b="1" dirty="0"/>
              <a:t>Review and iteration: </a:t>
            </a:r>
            <a:r>
              <a:rPr lang="en-US" b="1" dirty="0">
                <a:highlight>
                  <a:srgbClr val="FFFF00"/>
                </a:highlight>
              </a:rPr>
              <a:t>Oct 26 to Dec 14 </a:t>
            </a:r>
            <a:r>
              <a:rPr lang="en-US" b="1" i="1" dirty="0">
                <a:highlight>
                  <a:srgbClr val="FFFF00"/>
                </a:highlight>
              </a:rPr>
              <a:t>(may be adjusted)</a:t>
            </a:r>
          </a:p>
          <a:p>
            <a:pPr lvl="1"/>
            <a:r>
              <a:rPr lang="en-US" dirty="0"/>
              <a:t>Final deliverable target: </a:t>
            </a:r>
            <a:r>
              <a:rPr lang="en-US" b="1" dirty="0"/>
              <a:t>Jan 18 </a:t>
            </a:r>
            <a:r>
              <a:rPr lang="en-US" i="1" dirty="0"/>
              <a:t>(may be adjusted) </a:t>
            </a:r>
          </a:p>
          <a:p>
            <a:r>
              <a:rPr lang="en-US" dirty="0"/>
              <a:t>Deliverable B</a:t>
            </a:r>
          </a:p>
          <a:p>
            <a:pPr lvl="1"/>
            <a:r>
              <a:rPr lang="en-US" dirty="0"/>
              <a:t>Draft, review, iterate: Jan 18 to Feb 15 </a:t>
            </a:r>
            <a:r>
              <a:rPr lang="en-US" i="1" dirty="0"/>
              <a:t>(may be adjusted)</a:t>
            </a:r>
          </a:p>
          <a:p>
            <a:pPr lvl="1"/>
            <a:r>
              <a:rPr lang="en-US" dirty="0"/>
              <a:t>Final deliverable target: </a:t>
            </a:r>
            <a:r>
              <a:rPr lang="en-US" b="1" dirty="0"/>
              <a:t>Feb 24</a:t>
            </a:r>
            <a:r>
              <a:rPr lang="en-US" dirty="0"/>
              <a:t> </a:t>
            </a:r>
            <a:r>
              <a:rPr lang="en-US" i="1" dirty="0"/>
              <a:t>(may be adjusted)</a:t>
            </a:r>
          </a:p>
        </p:txBody>
      </p:sp>
      <p:sp>
        <p:nvSpPr>
          <p:cNvPr id="7" name="Star: 5 Points 6" descr="red star next to text &quot;review and iteration&quot; indicating current step in process">
            <a:extLst>
              <a:ext uri="{FF2B5EF4-FFF2-40B4-BE49-F238E27FC236}">
                <a16:creationId xmlns:a16="http://schemas.microsoft.com/office/drawing/2014/main" id="{1046A961-2999-4D30-B2F5-960D974EAE24}"/>
              </a:ext>
            </a:extLst>
          </p:cNvPr>
          <p:cNvSpPr/>
          <p:nvPr/>
        </p:nvSpPr>
        <p:spPr>
          <a:xfrm>
            <a:off x="10063288" y="3166449"/>
            <a:ext cx="516048" cy="525101"/>
          </a:xfrm>
          <a:prstGeom prst="star5">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000"/>
              </a:solidFill>
              <a:effectLst/>
              <a:uLnTx/>
              <a:uFillTx/>
              <a:latin typeface="Myriad Web Pro"/>
              <a:ea typeface="+mn-ea"/>
              <a:cs typeface="+mn-cs"/>
            </a:endParaRPr>
          </a:p>
        </p:txBody>
      </p:sp>
      <p:sp>
        <p:nvSpPr>
          <p:cNvPr id="6" name="Slide Number Placeholder 2">
            <a:extLst>
              <a:ext uri="{FF2B5EF4-FFF2-40B4-BE49-F238E27FC236}">
                <a16:creationId xmlns:a16="http://schemas.microsoft.com/office/drawing/2014/main" id="{B0A14827-D42C-4566-BBAF-E9FD296E8C87}"/>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18</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7777672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26C4-D2FF-4DF4-BF0C-E00A3603E00B}"/>
              </a:ext>
            </a:extLst>
          </p:cNvPr>
          <p:cNvSpPr>
            <a:spLocks noGrp="1"/>
          </p:cNvSpPr>
          <p:nvPr>
            <p:ph type="title"/>
          </p:nvPr>
        </p:nvSpPr>
        <p:spPr/>
        <p:txBody>
          <a:bodyPr/>
          <a:lstStyle/>
          <a:p>
            <a:r>
              <a:rPr lang="en-US" dirty="0"/>
              <a:t>Concentric Circles Model </a:t>
            </a:r>
          </a:p>
        </p:txBody>
      </p:sp>
      <p:sp>
        <p:nvSpPr>
          <p:cNvPr id="3" name="Text Placeholder 2">
            <a:extLst>
              <a:ext uri="{FF2B5EF4-FFF2-40B4-BE49-F238E27FC236}">
                <a16:creationId xmlns:a16="http://schemas.microsoft.com/office/drawing/2014/main" id="{1542E3E5-6ACF-4C55-B981-CDE48269976F}"/>
              </a:ext>
            </a:extLst>
          </p:cNvPr>
          <p:cNvSpPr>
            <a:spLocks noGrp="1"/>
          </p:cNvSpPr>
          <p:nvPr>
            <p:ph type="body" sz="quarter" idx="10"/>
          </p:nvPr>
        </p:nvSpPr>
        <p:spPr>
          <a:xfrm>
            <a:off x="751114" y="2117280"/>
            <a:ext cx="5040084" cy="2623440"/>
          </a:xfrm>
        </p:spPr>
        <p:txBody>
          <a:bodyPr/>
          <a:lstStyle/>
          <a:p>
            <a:r>
              <a:rPr lang="en-US" dirty="0"/>
              <a:t>Program management approach using iteration through concentric circles of partners to generate buy-in as process progresses</a:t>
            </a:r>
          </a:p>
          <a:p>
            <a:endParaRPr lang="en-US" dirty="0"/>
          </a:p>
        </p:txBody>
      </p:sp>
      <p:graphicFrame>
        <p:nvGraphicFramePr>
          <p:cNvPr id="4" name="Diagram 3" descr="figure with 4 concentric circles, inner circel: planning team, yellow circle: core team, green circle: participating group, blue circle: informed group ">
            <a:extLst>
              <a:ext uri="{FF2B5EF4-FFF2-40B4-BE49-F238E27FC236}">
                <a16:creationId xmlns:a16="http://schemas.microsoft.com/office/drawing/2014/main" id="{2E1B46C6-67A6-4E18-846A-D595BA8D85B3}"/>
              </a:ext>
            </a:extLst>
          </p:cNvPr>
          <p:cNvGraphicFramePr/>
          <p:nvPr>
            <p:extLst>
              <p:ext uri="{D42A27DB-BD31-4B8C-83A1-F6EECF244321}">
                <p14:modId xmlns:p14="http://schemas.microsoft.com/office/powerpoint/2010/main" val="350719236"/>
              </p:ext>
            </p:extLst>
          </p:nvPr>
        </p:nvGraphicFramePr>
        <p:xfrm>
          <a:off x="5094515" y="1417639"/>
          <a:ext cx="7294880" cy="4512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BFF728F-F374-47F2-BBD4-741A61E9D008}"/>
              </a:ext>
            </a:extLst>
          </p:cNvPr>
          <p:cNvSpPr txBox="1"/>
          <p:nvPr/>
        </p:nvSpPr>
        <p:spPr>
          <a:xfrm>
            <a:off x="478971" y="6309057"/>
            <a:ext cx="5799152" cy="369332"/>
          </a:xfrm>
          <a:prstGeom prst="rect">
            <a:avLst/>
          </a:prstGeom>
          <a:noFill/>
        </p:spPr>
        <p:txBody>
          <a:bodyPr wrap="none" rtlCol="0">
            <a:spAutoFit/>
          </a:bodyPr>
          <a:lstStyle/>
          <a:p>
            <a:r>
              <a:rPr lang="en-US" dirty="0">
                <a:hlinkClick r:id="rId7"/>
              </a:rPr>
              <a:t>The Concentric Circles Model | Centre For Effective Altruism</a:t>
            </a:r>
            <a:endParaRPr lang="en-US" dirty="0">
              <a:solidFill>
                <a:srgbClr val="000000"/>
              </a:solidFill>
              <a:latin typeface="Calibri" panose="020F0502020204030204" pitchFamily="34" charset="0"/>
            </a:endParaRPr>
          </a:p>
        </p:txBody>
      </p:sp>
      <p:sp>
        <p:nvSpPr>
          <p:cNvPr id="7" name="Slide Number Placeholder 2">
            <a:extLst>
              <a:ext uri="{FF2B5EF4-FFF2-40B4-BE49-F238E27FC236}">
                <a16:creationId xmlns:a16="http://schemas.microsoft.com/office/drawing/2014/main" id="{FF96C935-0BAD-459D-A110-FEECA4A7DA8B}"/>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19</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0790253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2"/>
            <a:ext cx="11582400" cy="1096433"/>
          </a:xfrm>
        </p:spPr>
        <p:txBody>
          <a:bodyPr/>
          <a:lstStyle/>
          <a:p>
            <a:r>
              <a:rPr lang="en-US" altLang="en-US" dirty="0">
                <a:latin typeface="Avenir Next LT Pro Demi" panose="020B0704020202020204" pitchFamily="34" charset="0"/>
              </a:rPr>
              <a:t>Agenda</a:t>
            </a:r>
          </a:p>
        </p:txBody>
      </p:sp>
      <p:sp>
        <p:nvSpPr>
          <p:cNvPr id="18434" name="Content Placeholder 2">
            <a:extLst>
              <a:ext uri="{FF2B5EF4-FFF2-40B4-BE49-F238E27FC236}">
                <a16:creationId xmlns:a16="http://schemas.microsoft.com/office/drawing/2014/main" id="{BC5BD2F7-F89B-674C-A0D7-24AB1FBFD10B}"/>
              </a:ext>
            </a:extLst>
          </p:cNvPr>
          <p:cNvSpPr>
            <a:spLocks noGrp="1" noChangeArrowheads="1"/>
          </p:cNvSpPr>
          <p:nvPr>
            <p:ph idx="1"/>
          </p:nvPr>
        </p:nvSpPr>
        <p:spPr>
          <a:xfrm>
            <a:off x="603251" y="1460500"/>
            <a:ext cx="11404600" cy="4665133"/>
          </a:xfrm>
        </p:spPr>
        <p:txBody>
          <a:bodyPr/>
          <a:lstStyle/>
          <a:p>
            <a:pPr marL="457178" lvl="1" indent="-457178"/>
            <a:r>
              <a:rPr lang="en-US" sz="3200" dirty="0"/>
              <a:t>NNDSS Updates and Announcements</a:t>
            </a:r>
          </a:p>
          <a:p>
            <a:pPr marL="457178" lvl="1" indent="-457178"/>
            <a:r>
              <a:rPr lang="en-US" sz="3200" dirty="0"/>
              <a:t>New NNDSS Event Code Updates for 2023</a:t>
            </a:r>
          </a:p>
          <a:p>
            <a:pPr marL="457178" lvl="1" indent="-457178"/>
            <a:r>
              <a:rPr lang="en-US" sz="3200" dirty="0"/>
              <a:t>Emergency Response Case Data Elements</a:t>
            </a:r>
          </a:p>
          <a:p>
            <a:pPr marL="457178" lvl="1" indent="-457178"/>
            <a:r>
              <a:rPr lang="en-US" sz="3200" dirty="0"/>
              <a:t>CDC Case Surveillance Modernization Updates</a:t>
            </a:r>
          </a:p>
          <a:p>
            <a:pPr marL="457178" lvl="1" indent="-457178"/>
            <a:r>
              <a:rPr lang="en-US" sz="3200" dirty="0"/>
              <a:t>Questions and Answers</a:t>
            </a:r>
          </a:p>
          <a:p>
            <a:pPr marL="0" lvl="1" indent="0">
              <a:buNone/>
            </a:pPr>
            <a:endParaRPr lang="en-US" sz="3200" dirty="0"/>
          </a:p>
          <a:p>
            <a:endParaRPr lang="en-US" altLang="en-US" dirty="0"/>
          </a:p>
          <a:p>
            <a:endParaRPr lang="en-US" altLang="en-US" dirty="0"/>
          </a:p>
        </p:txBody>
      </p:sp>
      <p:pic>
        <p:nvPicPr>
          <p:cNvPr id="3" name="Picture 2">
            <a:extLst>
              <a:ext uri="{FF2B5EF4-FFF2-40B4-BE49-F238E27FC236}">
                <a16:creationId xmlns:a16="http://schemas.microsoft.com/office/drawing/2014/main" id="{ACDDB8EF-A5C3-45D3-9270-D2E22ABB40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1400" y="3953901"/>
            <a:ext cx="4301067" cy="26458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F810-CDD3-4A07-89D4-B35466477723}"/>
              </a:ext>
            </a:extLst>
          </p:cNvPr>
          <p:cNvSpPr>
            <a:spLocks noGrp="1"/>
          </p:cNvSpPr>
          <p:nvPr>
            <p:ph type="title"/>
          </p:nvPr>
        </p:nvSpPr>
        <p:spPr>
          <a:xfrm>
            <a:off x="413657" y="274639"/>
            <a:ext cx="11168743" cy="933675"/>
          </a:xfrm>
        </p:spPr>
        <p:txBody>
          <a:bodyPr/>
          <a:lstStyle/>
          <a:p>
            <a:r>
              <a:rPr lang="en-US" dirty="0"/>
              <a:t>DMI Team 2 Activity: Minimum dataset for case-level situational awareness at start of an event</a:t>
            </a:r>
          </a:p>
        </p:txBody>
      </p:sp>
      <p:graphicFrame>
        <p:nvGraphicFramePr>
          <p:cNvPr id="4" name="Table 5">
            <a:extLst>
              <a:ext uri="{FF2B5EF4-FFF2-40B4-BE49-F238E27FC236}">
                <a16:creationId xmlns:a16="http://schemas.microsoft.com/office/drawing/2014/main" id="{5F6C2ED0-DE13-4373-97B1-A666A3D8BA88}"/>
              </a:ext>
            </a:extLst>
          </p:cNvPr>
          <p:cNvGraphicFramePr>
            <a:graphicFrameLocks noGrp="1"/>
          </p:cNvGraphicFramePr>
          <p:nvPr>
            <p:extLst>
              <p:ext uri="{D42A27DB-BD31-4B8C-83A1-F6EECF244321}">
                <p14:modId xmlns:p14="http://schemas.microsoft.com/office/powerpoint/2010/main" val="2324694963"/>
              </p:ext>
            </p:extLst>
          </p:nvPr>
        </p:nvGraphicFramePr>
        <p:xfrm>
          <a:off x="1047749" y="1208314"/>
          <a:ext cx="9984920" cy="5501706"/>
        </p:xfrm>
        <a:graphic>
          <a:graphicData uri="http://schemas.openxmlformats.org/drawingml/2006/table">
            <a:tbl>
              <a:tblPr firstRow="1" bandRow="1">
                <a:tableStyleId>{5C22544A-7EE6-4342-B048-85BDC9FD1C3A}</a:tableStyleId>
              </a:tblPr>
              <a:tblGrid>
                <a:gridCol w="1921422">
                  <a:extLst>
                    <a:ext uri="{9D8B030D-6E8A-4147-A177-3AD203B41FA5}">
                      <a16:colId xmlns:a16="http://schemas.microsoft.com/office/drawing/2014/main" val="3305860745"/>
                    </a:ext>
                  </a:extLst>
                </a:gridCol>
                <a:gridCol w="3497421">
                  <a:extLst>
                    <a:ext uri="{9D8B030D-6E8A-4147-A177-3AD203B41FA5}">
                      <a16:colId xmlns:a16="http://schemas.microsoft.com/office/drawing/2014/main" val="2044076230"/>
                    </a:ext>
                  </a:extLst>
                </a:gridCol>
                <a:gridCol w="4566077">
                  <a:extLst>
                    <a:ext uri="{9D8B030D-6E8A-4147-A177-3AD203B41FA5}">
                      <a16:colId xmlns:a16="http://schemas.microsoft.com/office/drawing/2014/main" val="2887821051"/>
                    </a:ext>
                  </a:extLst>
                </a:gridCol>
              </a:tblGrid>
              <a:tr h="438370">
                <a:tc>
                  <a:txBody>
                    <a:bodyPr/>
                    <a:lstStyle/>
                    <a:p>
                      <a:r>
                        <a:rPr lang="en-US" dirty="0">
                          <a:solidFill>
                            <a:schemeClr val="accent6"/>
                          </a:solidFill>
                        </a:rPr>
                        <a:t>Circle</a:t>
                      </a:r>
                    </a:p>
                  </a:txBody>
                  <a:tcPr/>
                </a:tc>
                <a:tc>
                  <a:txBody>
                    <a:bodyPr/>
                    <a:lstStyle/>
                    <a:p>
                      <a:r>
                        <a:rPr lang="en-US" dirty="0">
                          <a:solidFill>
                            <a:schemeClr val="accent6"/>
                          </a:solidFill>
                        </a:rPr>
                        <a:t>Members</a:t>
                      </a:r>
                    </a:p>
                  </a:txBody>
                  <a:tcPr/>
                </a:tc>
                <a:tc>
                  <a:txBody>
                    <a:bodyPr/>
                    <a:lstStyle/>
                    <a:p>
                      <a:r>
                        <a:rPr lang="en-US" dirty="0">
                          <a:solidFill>
                            <a:schemeClr val="accent6"/>
                          </a:solidFill>
                        </a:rPr>
                        <a:t>Activity Role</a:t>
                      </a:r>
                    </a:p>
                  </a:txBody>
                  <a:tcPr/>
                </a:tc>
                <a:extLst>
                  <a:ext uri="{0D108BD9-81ED-4DB2-BD59-A6C34878D82A}">
                    <a16:rowId xmlns:a16="http://schemas.microsoft.com/office/drawing/2014/main" val="3490799873"/>
                  </a:ext>
                </a:extLst>
              </a:tr>
              <a:tr h="721716">
                <a:tc>
                  <a:txBody>
                    <a:bodyPr/>
                    <a:lstStyle/>
                    <a:p>
                      <a:r>
                        <a:rPr lang="en-US" sz="1400" dirty="0">
                          <a:solidFill>
                            <a:schemeClr val="accent6"/>
                          </a:solidFill>
                        </a:rPr>
                        <a:t>Planning Team</a:t>
                      </a:r>
                    </a:p>
                  </a:txBody>
                  <a:tcPr/>
                </a:tc>
                <a:tc>
                  <a:txBody>
                    <a:bodyPr/>
                    <a:lstStyle/>
                    <a:p>
                      <a:r>
                        <a:rPr lang="en-US" sz="1400" dirty="0">
                          <a:solidFill>
                            <a:schemeClr val="accent6"/>
                          </a:solidFill>
                        </a:rPr>
                        <a:t>DMI Team 2 (activity owner)</a:t>
                      </a:r>
                    </a:p>
                  </a:txBody>
                  <a:tcPr/>
                </a:tc>
                <a:tc>
                  <a:txBody>
                    <a:bodyPr/>
                    <a:lstStyle/>
                    <a:p>
                      <a:pPr marL="285750" indent="-285750">
                        <a:buFont typeface="Arial" panose="020B0604020202020204" pitchFamily="34" charset="0"/>
                        <a:buChar char="•"/>
                      </a:pPr>
                      <a:r>
                        <a:rPr lang="en-US" sz="1400" dirty="0">
                          <a:solidFill>
                            <a:schemeClr val="accent6"/>
                          </a:solidFill>
                        </a:rPr>
                        <a:t>Coordinate, organize, define scope for minimum dataset</a:t>
                      </a:r>
                    </a:p>
                    <a:p>
                      <a:pPr marL="285750" indent="-285750">
                        <a:buFont typeface="Arial" panose="020B0604020202020204" pitchFamily="34" charset="0"/>
                        <a:buChar char="•"/>
                      </a:pPr>
                      <a:r>
                        <a:rPr lang="en-US" sz="1400" dirty="0">
                          <a:solidFill>
                            <a:schemeClr val="accent6"/>
                          </a:solidFill>
                        </a:rPr>
                        <a:t>Align with DMI objectives</a:t>
                      </a:r>
                    </a:p>
                    <a:p>
                      <a:pPr marL="285750" indent="-285750">
                        <a:buFont typeface="Arial" panose="020B0604020202020204" pitchFamily="34" charset="0"/>
                        <a:buChar char="•"/>
                      </a:pPr>
                      <a:r>
                        <a:rPr lang="en-US" sz="1400" dirty="0">
                          <a:solidFill>
                            <a:schemeClr val="accent6"/>
                          </a:solidFill>
                        </a:rPr>
                        <a:t>Connection point to next activity for Team 2 work </a:t>
                      </a:r>
                    </a:p>
                  </a:txBody>
                  <a:tcPr/>
                </a:tc>
                <a:extLst>
                  <a:ext uri="{0D108BD9-81ED-4DB2-BD59-A6C34878D82A}">
                    <a16:rowId xmlns:a16="http://schemas.microsoft.com/office/drawing/2014/main" val="166947394"/>
                  </a:ext>
                </a:extLst>
              </a:tr>
              <a:tr h="1928829">
                <a:tc>
                  <a:txBody>
                    <a:bodyPr/>
                    <a:lstStyle/>
                    <a:p>
                      <a:r>
                        <a:rPr lang="en-US" sz="1400" dirty="0">
                          <a:solidFill>
                            <a:schemeClr val="accent6"/>
                          </a:solidFill>
                        </a:rPr>
                        <a:t>Core Team</a:t>
                      </a:r>
                    </a:p>
                  </a:txBody>
                  <a:tcPr/>
                </a:tc>
                <a:tc>
                  <a:txBody>
                    <a:bodyPr/>
                    <a:lstStyle/>
                    <a:p>
                      <a:r>
                        <a:rPr lang="en-US" sz="1400" dirty="0">
                          <a:solidFill>
                            <a:schemeClr val="accent6"/>
                          </a:solidFill>
                        </a:rPr>
                        <a:t>CSTE-DMI leadership and surveillance/informatics (S/I) leadership, </a:t>
                      </a:r>
                    </a:p>
                    <a:p>
                      <a:r>
                        <a:rPr lang="en-US" sz="1400" dirty="0">
                          <a:solidFill>
                            <a:schemeClr val="accent6"/>
                          </a:solidFill>
                        </a:rPr>
                        <a:t>CSELS-Division of Health Informatics and Surveillance (DHIS) reps</a:t>
                      </a:r>
                    </a:p>
                    <a:p>
                      <a:r>
                        <a:rPr lang="en-US" sz="1400" dirty="0">
                          <a:solidFill>
                            <a:schemeClr val="accent6"/>
                          </a:solidFill>
                        </a:rPr>
                        <a:t>Center for Preparedness and Response Division of Emergency Operations (CPR-DEO), CDC Infectious Diseases Surveillance Informatics Workgroup (CDC-ID-SIWG) reps</a:t>
                      </a:r>
                    </a:p>
                    <a:p>
                      <a:r>
                        <a:rPr lang="en-US" sz="1400" dirty="0">
                          <a:solidFill>
                            <a:schemeClr val="accent6"/>
                          </a:solidFill>
                        </a:rPr>
                        <a:t>CDC DMI Priority Teams 2, 1c, 1d reps</a:t>
                      </a:r>
                    </a:p>
                  </a:txBody>
                  <a:tcPr/>
                </a:tc>
                <a:tc>
                  <a:txBody>
                    <a:bodyPr/>
                    <a:lstStyle/>
                    <a:p>
                      <a:pPr marL="285750" indent="-285750">
                        <a:buFont typeface="Arial" panose="020B0604020202020204" pitchFamily="34" charset="0"/>
                        <a:buChar char="•"/>
                      </a:pPr>
                      <a:r>
                        <a:rPr lang="en-US" sz="1400" dirty="0">
                          <a:solidFill>
                            <a:schemeClr val="accent6"/>
                          </a:solidFill>
                        </a:rPr>
                        <a:t>Provide input for the proposed minimum dataset</a:t>
                      </a:r>
                    </a:p>
                    <a:p>
                      <a:pPr marL="285750" indent="-285750">
                        <a:buFont typeface="Arial" panose="020B0604020202020204" pitchFamily="34" charset="0"/>
                        <a:buChar char="•"/>
                      </a:pPr>
                      <a:r>
                        <a:rPr lang="en-US" sz="1400" dirty="0">
                          <a:solidFill>
                            <a:schemeClr val="accent6"/>
                          </a:solidFill>
                        </a:rPr>
                        <a:t>Support revisions of the proposed minimum dataset based on feedback from participating group</a:t>
                      </a:r>
                    </a:p>
                  </a:txBody>
                  <a:tcPr/>
                </a:tc>
                <a:extLst>
                  <a:ext uri="{0D108BD9-81ED-4DB2-BD59-A6C34878D82A}">
                    <a16:rowId xmlns:a16="http://schemas.microsoft.com/office/drawing/2014/main" val="1648862341"/>
                  </a:ext>
                </a:extLst>
              </a:tr>
              <a:tr h="1143066">
                <a:tc>
                  <a:txBody>
                    <a:bodyPr/>
                    <a:lstStyle/>
                    <a:p>
                      <a:r>
                        <a:rPr lang="en-US" sz="1400" dirty="0">
                          <a:solidFill>
                            <a:schemeClr val="accent6"/>
                          </a:solidFill>
                        </a:rPr>
                        <a:t>Participating Group</a:t>
                      </a:r>
                    </a:p>
                  </a:txBody>
                  <a:tcPr/>
                </a:tc>
                <a:tc>
                  <a:txBody>
                    <a:bodyPr/>
                    <a:lstStyle/>
                    <a:p>
                      <a:r>
                        <a:rPr lang="en-US" sz="1400" dirty="0">
                          <a:solidFill>
                            <a:schemeClr val="accent6"/>
                          </a:solidFill>
                        </a:rPr>
                        <a:t>CSTE DMI Community, CSTE-S/I Community, CDC ID-SIWG Community, CDC DMI Community (Team 1c, 1d, 2, DAKS), CDC Response Community (CPR/DEO/SA)</a:t>
                      </a:r>
                    </a:p>
                  </a:txBody>
                  <a:tcPr/>
                </a:tc>
                <a:tc>
                  <a:txBody>
                    <a:bodyPr/>
                    <a:lstStyle/>
                    <a:p>
                      <a:pPr marL="285750" indent="-285750">
                        <a:buFont typeface="Arial" panose="020B0604020202020204" pitchFamily="34" charset="0"/>
                        <a:buChar char="•"/>
                      </a:pPr>
                      <a:r>
                        <a:rPr lang="en-US" sz="1400" dirty="0">
                          <a:solidFill>
                            <a:schemeClr val="accent6"/>
                          </a:solidFill>
                        </a:rPr>
                        <a:t>Provide feedback on the proposed minimum dataset, through iterative process</a:t>
                      </a:r>
                    </a:p>
                  </a:txBody>
                  <a:tcPr/>
                </a:tc>
                <a:extLst>
                  <a:ext uri="{0D108BD9-81ED-4DB2-BD59-A6C34878D82A}">
                    <a16:rowId xmlns:a16="http://schemas.microsoft.com/office/drawing/2014/main" val="1166748290"/>
                  </a:ext>
                </a:extLst>
              </a:tr>
              <a:tr h="1143066">
                <a:tc>
                  <a:txBody>
                    <a:bodyPr/>
                    <a:lstStyle/>
                    <a:p>
                      <a:r>
                        <a:rPr lang="en-US" sz="1400" dirty="0">
                          <a:solidFill>
                            <a:schemeClr val="accent6"/>
                          </a:solidFill>
                        </a:rPr>
                        <a:t>Informed</a:t>
                      </a:r>
                    </a:p>
                  </a:txBody>
                  <a:tcPr/>
                </a:tc>
                <a:tc>
                  <a:txBody>
                    <a:bodyPr/>
                    <a:lstStyle/>
                    <a:p>
                      <a:r>
                        <a:rPr lang="en-US" sz="1400" dirty="0">
                          <a:solidFill>
                            <a:schemeClr val="accent6"/>
                          </a:solidFill>
                          <a:highlight>
                            <a:srgbClr val="FFFF00"/>
                          </a:highlight>
                        </a:rPr>
                        <a:t>NNDSS eSHARE</a:t>
                      </a:r>
                      <a:r>
                        <a:rPr lang="en-US" sz="1400" dirty="0">
                          <a:solidFill>
                            <a:schemeClr val="accent6"/>
                          </a:solidFill>
                        </a:rPr>
                        <a:t>, CSTE membership, STLT epi and informatics staff, CDC programs, CSELS-DHIS, Office of the Chief Information Officer, CPR-DEO, Consortium for Data Modernization (</a:t>
                      </a:r>
                      <a:r>
                        <a:rPr lang="en-US" sz="1400" i="1" dirty="0">
                          <a:solidFill>
                            <a:schemeClr val="accent6"/>
                          </a:solidFill>
                        </a:rPr>
                        <a:t>note this list not exhaustive)</a:t>
                      </a:r>
                    </a:p>
                  </a:txBody>
                  <a:tcPr/>
                </a:tc>
                <a:tc>
                  <a:txBody>
                    <a:bodyPr/>
                    <a:lstStyle/>
                    <a:p>
                      <a:pPr marL="285750" indent="-285750">
                        <a:buFont typeface="Arial" panose="020B0604020202020204" pitchFamily="34" charset="0"/>
                        <a:buChar char="•"/>
                      </a:pPr>
                      <a:r>
                        <a:rPr lang="en-US" sz="1400" dirty="0">
                          <a:solidFill>
                            <a:schemeClr val="accent6"/>
                          </a:solidFill>
                        </a:rPr>
                        <a:t>Receive and share information about the minimum dataset as project progresses</a:t>
                      </a:r>
                    </a:p>
                  </a:txBody>
                  <a:tcPr/>
                </a:tc>
                <a:extLst>
                  <a:ext uri="{0D108BD9-81ED-4DB2-BD59-A6C34878D82A}">
                    <a16:rowId xmlns:a16="http://schemas.microsoft.com/office/drawing/2014/main" val="712807775"/>
                  </a:ext>
                </a:extLst>
              </a:tr>
            </a:tbl>
          </a:graphicData>
        </a:graphic>
      </p:graphicFrame>
      <p:pic>
        <p:nvPicPr>
          <p:cNvPr id="6" name="Picture 5" descr="image of concentric circle model">
            <a:extLst>
              <a:ext uri="{FF2B5EF4-FFF2-40B4-BE49-F238E27FC236}">
                <a16:creationId xmlns:a16="http://schemas.microsoft.com/office/drawing/2014/main" id="{D18FFAD0-7235-4691-94B0-73B4D1E65411}"/>
              </a:ext>
            </a:extLst>
          </p:cNvPr>
          <p:cNvPicPr>
            <a:picLocks noChangeAspect="1"/>
          </p:cNvPicPr>
          <p:nvPr/>
        </p:nvPicPr>
        <p:blipFill>
          <a:blip r:embed="rId2"/>
          <a:stretch>
            <a:fillRect/>
          </a:stretch>
        </p:blipFill>
        <p:spPr>
          <a:xfrm>
            <a:off x="10072501" y="4776570"/>
            <a:ext cx="2470067" cy="1536563"/>
          </a:xfrm>
          <a:prstGeom prst="rect">
            <a:avLst/>
          </a:prstGeom>
        </p:spPr>
      </p:pic>
      <p:sp>
        <p:nvSpPr>
          <p:cNvPr id="5" name="Slide Number Placeholder 2">
            <a:extLst>
              <a:ext uri="{FF2B5EF4-FFF2-40B4-BE49-F238E27FC236}">
                <a16:creationId xmlns:a16="http://schemas.microsoft.com/office/drawing/2014/main" id="{2412FBAE-1531-4882-A855-DD1E8739E060}"/>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20</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1475958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02C2-5016-466E-9922-63FECE66B925}"/>
              </a:ext>
            </a:extLst>
          </p:cNvPr>
          <p:cNvSpPr>
            <a:spLocks noGrp="1"/>
          </p:cNvSpPr>
          <p:nvPr>
            <p:ph type="title"/>
          </p:nvPr>
        </p:nvSpPr>
        <p:spPr>
          <a:xfrm>
            <a:off x="609600" y="627336"/>
            <a:ext cx="10972800" cy="1143000"/>
          </a:xfrm>
        </p:spPr>
        <p:txBody>
          <a:bodyPr/>
          <a:lstStyle/>
          <a:p>
            <a:r>
              <a:rPr lang="en-US" dirty="0"/>
              <a:t>Draft 1 proposed minimum dataset for line-level case situational awareness at the start of an event</a:t>
            </a:r>
          </a:p>
        </p:txBody>
      </p:sp>
      <p:sp>
        <p:nvSpPr>
          <p:cNvPr id="3" name="Text Placeholder 2">
            <a:extLst>
              <a:ext uri="{FF2B5EF4-FFF2-40B4-BE49-F238E27FC236}">
                <a16:creationId xmlns:a16="http://schemas.microsoft.com/office/drawing/2014/main" id="{6FAA57B9-F7A7-424D-ADB8-34704481A916}"/>
              </a:ext>
            </a:extLst>
          </p:cNvPr>
          <p:cNvSpPr>
            <a:spLocks noGrp="1"/>
          </p:cNvSpPr>
          <p:nvPr>
            <p:ph type="body" sz="quarter" idx="10"/>
          </p:nvPr>
        </p:nvSpPr>
        <p:spPr>
          <a:xfrm>
            <a:off x="609600" y="2165335"/>
            <a:ext cx="10972800" cy="2922330"/>
          </a:xfrm>
        </p:spPr>
        <p:txBody>
          <a:bodyPr/>
          <a:lstStyle/>
          <a:p>
            <a:r>
              <a:rPr lang="en-US" dirty="0"/>
              <a:t>Emailed to the Core Team </a:t>
            </a:r>
            <a:r>
              <a:rPr lang="en-US" b="1" dirty="0"/>
              <a:t>October 26</a:t>
            </a:r>
          </a:p>
          <a:p>
            <a:r>
              <a:rPr lang="en-US" dirty="0"/>
              <a:t>Core Team facilitates sharing and collecting feedback from the Participating Group</a:t>
            </a:r>
          </a:p>
          <a:p>
            <a:r>
              <a:rPr lang="en-US" dirty="0"/>
              <a:t>Working meeting for the Core Team (internal and external) </a:t>
            </a:r>
            <a:r>
              <a:rPr lang="en-US" b="1" dirty="0"/>
              <a:t>November 1</a:t>
            </a:r>
            <a:r>
              <a:rPr lang="en-US" dirty="0"/>
              <a:t> for discussion </a:t>
            </a:r>
          </a:p>
          <a:p>
            <a:r>
              <a:rPr lang="en-US" dirty="0"/>
              <a:t>Feedback requested </a:t>
            </a:r>
            <a:r>
              <a:rPr lang="en-US" b="1" dirty="0"/>
              <a:t>November 9</a:t>
            </a:r>
          </a:p>
          <a:p>
            <a:r>
              <a:rPr lang="en-US" dirty="0"/>
              <a:t>Next draft to be circulated to core team </a:t>
            </a:r>
            <a:r>
              <a:rPr lang="en-US" b="1" dirty="0"/>
              <a:t>November 18 </a:t>
            </a:r>
          </a:p>
          <a:p>
            <a:endParaRPr lang="en-US" b="1" dirty="0"/>
          </a:p>
          <a:p>
            <a:endParaRPr lang="en-US" dirty="0"/>
          </a:p>
        </p:txBody>
      </p:sp>
      <p:sp>
        <p:nvSpPr>
          <p:cNvPr id="4" name="Slide Number Placeholder 2">
            <a:extLst>
              <a:ext uri="{FF2B5EF4-FFF2-40B4-BE49-F238E27FC236}">
                <a16:creationId xmlns:a16="http://schemas.microsoft.com/office/drawing/2014/main" id="{26306742-44D4-43C9-84B7-C652D6651443}"/>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21</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027523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venn diagram of 4 circles with red text indicating number of data elements from each input">
            <a:extLst>
              <a:ext uri="{FF2B5EF4-FFF2-40B4-BE49-F238E27FC236}">
                <a16:creationId xmlns:a16="http://schemas.microsoft.com/office/drawing/2014/main" id="{2C5A296A-3798-4652-884F-E31B7FA171A2}"/>
              </a:ext>
            </a:extLst>
          </p:cNvPr>
          <p:cNvGraphicFramePr>
            <a:graphicFrameLocks noGrp="1"/>
          </p:cNvGraphicFramePr>
          <p:nvPr>
            <p:ph idx="1"/>
            <p:extLst>
              <p:ext uri="{D42A27DB-BD31-4B8C-83A1-F6EECF244321}">
                <p14:modId xmlns:p14="http://schemas.microsoft.com/office/powerpoint/2010/main" val="3530822929"/>
              </p:ext>
            </p:extLst>
          </p:nvPr>
        </p:nvGraphicFramePr>
        <p:xfrm>
          <a:off x="653143" y="1178721"/>
          <a:ext cx="10946674" cy="553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251C93B1-8C56-40F7-BE44-D1B7ABEA38FC}"/>
              </a:ext>
            </a:extLst>
          </p:cNvPr>
          <p:cNvSpPr txBox="1"/>
          <p:nvPr/>
        </p:nvSpPr>
        <p:spPr>
          <a:xfrm>
            <a:off x="8510271" y="5672751"/>
            <a:ext cx="3321940" cy="935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**PH ERP: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Public Health Emergency Preparedness and Response with HealthIT.gov (CDC and ONC ISA (Interoperability Standards Advisory):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Public Health Emergency Preparedness and Response | Interoperability Standards Advisory (ISA) (healthit.gov)</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E89CF1C-2632-4CCF-80DC-EFC2662C9435}"/>
              </a:ext>
            </a:extLst>
          </p:cNvPr>
          <p:cNvSpPr txBox="1"/>
          <p:nvPr/>
        </p:nvSpPr>
        <p:spPr>
          <a:xfrm>
            <a:off x="359789" y="6300199"/>
            <a:ext cx="37220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Generic Message Mapping Guide (cdc.gov)</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97B16F5-883E-497C-8584-95E1A52C6021}"/>
              </a:ext>
            </a:extLst>
          </p:cNvPr>
          <p:cNvSpPr txBox="1">
            <a:spLocks noGrp="1"/>
          </p:cNvSpPr>
          <p:nvPr>
            <p:ph type="title" idx="4294967295"/>
          </p:nvPr>
        </p:nvSpPr>
        <p:spPr>
          <a:xfrm>
            <a:off x="816428" y="354807"/>
            <a:ext cx="986245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libri" panose="020F0502020204030204" pitchFamily="34" charset="0"/>
                <a:ea typeface="Yu Mincho" panose="02020400000000000000" pitchFamily="18" charset="-128"/>
                <a:cs typeface="Arial" panose="020B0604020202020204" pitchFamily="34" charset="0"/>
              </a:rPr>
              <a:t>Activity to define data elements for case-level situational awareness reporting at the beginning of an emergency response (beginning of response =~2 weeks).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73CC3102-E37B-45E3-AD93-215038502728}"/>
              </a:ext>
            </a:extLst>
          </p:cNvPr>
          <p:cNvSpPr txBox="1"/>
          <p:nvPr/>
        </p:nvSpPr>
        <p:spPr>
          <a:xfrm>
            <a:off x="1285593" y="1580407"/>
            <a:ext cx="1499321" cy="646331"/>
          </a:xfrm>
          <a:prstGeom prst="rect">
            <a:avLst/>
          </a:prstGeom>
          <a:noFill/>
        </p:spPr>
        <p:txBody>
          <a:bodyPr wrap="none" rtlCol="0">
            <a:spAutoFit/>
          </a:bodyPr>
          <a:lstStyle/>
          <a:p>
            <a:r>
              <a:rPr lang="en-US" sz="3600" b="1" dirty="0">
                <a:solidFill>
                  <a:srgbClr val="FF0000"/>
                </a:solidFill>
              </a:rPr>
              <a:t>Draft 1</a:t>
            </a:r>
          </a:p>
        </p:txBody>
      </p:sp>
      <p:sp>
        <p:nvSpPr>
          <p:cNvPr id="8" name="Slide Number Placeholder 2">
            <a:extLst>
              <a:ext uri="{FF2B5EF4-FFF2-40B4-BE49-F238E27FC236}">
                <a16:creationId xmlns:a16="http://schemas.microsoft.com/office/drawing/2014/main" id="{DCC6A520-B50B-47A3-87FF-8504EFD8AE75}"/>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22</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53580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F40822-C228-4DD7-A762-DFEC8A9DB690}"/>
              </a:ext>
            </a:extLst>
          </p:cNvPr>
          <p:cNvSpPr>
            <a:spLocks noGrp="1"/>
          </p:cNvSpPr>
          <p:nvPr>
            <p:ph type="title"/>
          </p:nvPr>
        </p:nvSpPr>
        <p:spPr/>
        <p:txBody>
          <a:bodyPr/>
          <a:lstStyle/>
          <a:p>
            <a:r>
              <a:rPr lang="en-US" dirty="0"/>
              <a:t>Situational awareness goals at the start of an event </a:t>
            </a:r>
          </a:p>
        </p:txBody>
      </p:sp>
      <p:sp>
        <p:nvSpPr>
          <p:cNvPr id="2" name="Text Placeholder 1">
            <a:extLst>
              <a:ext uri="{FF2B5EF4-FFF2-40B4-BE49-F238E27FC236}">
                <a16:creationId xmlns:a16="http://schemas.microsoft.com/office/drawing/2014/main" id="{35D81D52-EF45-4DCA-A1DA-C8B25DEC140E}"/>
              </a:ext>
            </a:extLst>
          </p:cNvPr>
          <p:cNvSpPr>
            <a:spLocks noGrp="1"/>
          </p:cNvSpPr>
          <p:nvPr>
            <p:ph type="body" sz="quarter" idx="10"/>
          </p:nvPr>
        </p:nvSpPr>
        <p:spPr/>
        <p:txBody>
          <a:bodyPr/>
          <a:lstStyle/>
          <a:p>
            <a:pPr marL="455613" indent="-455613" algn="l" rtl="0" eaLnBrk="1" fontAlgn="t" latinLnBrk="0" hangingPunct="1">
              <a:spcBef>
                <a:spcPts val="0"/>
              </a:spcBef>
              <a:spcAft>
                <a:spcPts val="0"/>
              </a:spcAft>
            </a:pPr>
            <a:r>
              <a:rPr lang="en-US" sz="2400" b="0" i="0" u="none" strike="noStrike" kern="1200" dirty="0">
                <a:solidFill>
                  <a:srgbClr val="3F3F3F"/>
                </a:solidFill>
                <a:effectLst/>
                <a:cs typeface="Calibri" panose="020F0502020204030204" pitchFamily="34" charset="0"/>
              </a:rPr>
              <a:t>Describe what event is happening, from where are cases being reported</a:t>
            </a:r>
            <a:endParaRPr lang="en-US" sz="2400" b="0" i="0" u="none" strike="noStrike" dirty="0">
              <a:effectLst/>
              <a:cs typeface="Calibri" panose="020F0502020204030204" pitchFamily="34" charset="0"/>
            </a:endParaRPr>
          </a:p>
          <a:p>
            <a:pPr marL="455613" marR="0" indent="-455613" algn="l" rtl="0" eaLnBrk="1" fontAlgn="auto" latinLnBrk="0" hangingPunct="1">
              <a:spcBef>
                <a:spcPts val="0"/>
              </a:spcBef>
              <a:spcAft>
                <a:spcPts val="0"/>
              </a:spcAft>
            </a:pPr>
            <a:r>
              <a:rPr lang="en-US" sz="2400" dirty="0">
                <a:solidFill>
                  <a:srgbClr val="3F3F3F"/>
                </a:solidFill>
                <a:cs typeface="Calibri" panose="020F0502020204030204" pitchFamily="34" charset="0"/>
              </a:rPr>
              <a:t>Count the number of people affected (cumulative totals, new per day total, epi curves)</a:t>
            </a:r>
          </a:p>
          <a:p>
            <a:pPr marL="455613" indent="-455613" eaLnBrk="1" fontAlgn="t" hangingPunct="1">
              <a:spcBef>
                <a:spcPts val="0"/>
              </a:spcBef>
              <a:spcAft>
                <a:spcPts val="0"/>
              </a:spcAft>
            </a:pPr>
            <a:r>
              <a:rPr lang="en-US" sz="2400" dirty="0">
                <a:solidFill>
                  <a:srgbClr val="3F3F3F"/>
                </a:solidFill>
                <a:cs typeface="Calibri" panose="020F0502020204030204" pitchFamily="34" charset="0"/>
              </a:rPr>
              <a:t>Describe demographics of cases, combined with condition and case status and geography</a:t>
            </a:r>
          </a:p>
          <a:p>
            <a:pPr marL="455613" indent="-455613" eaLnBrk="1" fontAlgn="t" hangingPunct="1">
              <a:spcBef>
                <a:spcPts val="0"/>
              </a:spcBef>
              <a:spcAft>
                <a:spcPts val="0"/>
              </a:spcAft>
            </a:pPr>
            <a:r>
              <a:rPr lang="en-US" sz="2400" dirty="0">
                <a:solidFill>
                  <a:srgbClr val="3F3F3F"/>
                </a:solidFill>
                <a:cs typeface="Calibri" panose="020F0502020204030204" pitchFamily="34" charset="0"/>
              </a:rPr>
              <a:t>Describe geography of cases, combined with condition and case status (maps, counts by state)</a:t>
            </a:r>
          </a:p>
          <a:p>
            <a:pPr marL="455613" indent="-455613" eaLnBrk="1" fontAlgn="t" hangingPunct="1">
              <a:spcBef>
                <a:spcPts val="0"/>
              </a:spcBef>
              <a:spcAft>
                <a:spcPts val="0"/>
              </a:spcAft>
            </a:pPr>
            <a:r>
              <a:rPr lang="en-US" sz="2400" dirty="0">
                <a:solidFill>
                  <a:srgbClr val="3F3F3F"/>
                </a:solidFill>
                <a:cs typeface="Calibri" panose="020F0502020204030204" pitchFamily="34" charset="0"/>
              </a:rPr>
              <a:t>Describe testing in cases, combined with condition and case status and geography</a:t>
            </a:r>
          </a:p>
          <a:p>
            <a:pPr marL="455613" indent="-455613" eaLnBrk="1" fontAlgn="t" hangingPunct="1">
              <a:spcBef>
                <a:spcPts val="0"/>
              </a:spcBef>
              <a:spcAft>
                <a:spcPts val="0"/>
              </a:spcAft>
            </a:pPr>
            <a:r>
              <a:rPr lang="en-US" sz="2400" dirty="0">
                <a:solidFill>
                  <a:srgbClr val="3F3F3F"/>
                </a:solidFill>
                <a:cs typeface="Calibri" panose="020F0502020204030204" pitchFamily="34" charset="0"/>
              </a:rPr>
              <a:t>Characterize cases by case status, hospitalization status, pregnancy status, death status, illness characteristics</a:t>
            </a:r>
          </a:p>
          <a:p>
            <a:endParaRPr lang="en-US" dirty="0"/>
          </a:p>
        </p:txBody>
      </p:sp>
      <p:sp>
        <p:nvSpPr>
          <p:cNvPr id="3" name="TextBox 2">
            <a:extLst>
              <a:ext uri="{FF2B5EF4-FFF2-40B4-BE49-F238E27FC236}">
                <a16:creationId xmlns:a16="http://schemas.microsoft.com/office/drawing/2014/main" id="{7D6030ED-8AB5-4BE5-AD51-757C693EA46B}"/>
              </a:ext>
            </a:extLst>
          </p:cNvPr>
          <p:cNvSpPr txBox="1"/>
          <p:nvPr/>
        </p:nvSpPr>
        <p:spPr>
          <a:xfrm>
            <a:off x="8719457" y="6214029"/>
            <a:ext cx="2193614" cy="369332"/>
          </a:xfrm>
          <a:prstGeom prst="rect">
            <a:avLst/>
          </a:prstGeom>
          <a:noFill/>
        </p:spPr>
        <p:txBody>
          <a:bodyPr wrap="none" rtlCol="0">
            <a:spAutoFit/>
          </a:bodyPr>
          <a:lstStyle/>
          <a:p>
            <a:r>
              <a:rPr lang="en-US" i="1" dirty="0">
                <a:solidFill>
                  <a:srgbClr val="000000"/>
                </a:solidFill>
                <a:latin typeface="Calibri" panose="020F0502020204030204" pitchFamily="34" charset="0"/>
              </a:rPr>
              <a:t>Not an exhaustive list</a:t>
            </a:r>
          </a:p>
        </p:txBody>
      </p:sp>
      <p:sp>
        <p:nvSpPr>
          <p:cNvPr id="6" name="Slide Number Placeholder 2">
            <a:extLst>
              <a:ext uri="{FF2B5EF4-FFF2-40B4-BE49-F238E27FC236}">
                <a16:creationId xmlns:a16="http://schemas.microsoft.com/office/drawing/2014/main" id="{D8B58CD7-7A88-4059-B319-50D4AAA75FC8}"/>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23</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2459669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 with 8 data elements">
            <a:extLst>
              <a:ext uri="{FF2B5EF4-FFF2-40B4-BE49-F238E27FC236}">
                <a16:creationId xmlns:a16="http://schemas.microsoft.com/office/drawing/2014/main" id="{D12DBA90-E3BB-4E76-8080-1A24707313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54" y="652508"/>
            <a:ext cx="12148246" cy="5214232"/>
          </a:xfrm>
        </p:spPr>
      </p:pic>
      <p:sp>
        <p:nvSpPr>
          <p:cNvPr id="2" name="TextBox 1">
            <a:extLst>
              <a:ext uri="{FF2B5EF4-FFF2-40B4-BE49-F238E27FC236}">
                <a16:creationId xmlns:a16="http://schemas.microsoft.com/office/drawing/2014/main" id="{271BF3BD-3945-4C6A-8D59-3CEF36E3D489}"/>
              </a:ext>
            </a:extLst>
          </p:cNvPr>
          <p:cNvSpPr txBox="1"/>
          <p:nvPr/>
        </p:nvSpPr>
        <p:spPr>
          <a:xfrm>
            <a:off x="718457" y="283029"/>
            <a:ext cx="6615657" cy="369332"/>
          </a:xfrm>
          <a:prstGeom prst="rect">
            <a:avLst/>
          </a:prstGeom>
          <a:noFill/>
        </p:spPr>
        <p:txBody>
          <a:bodyPr wrap="none" rtlCol="0">
            <a:spAutoFit/>
          </a:bodyPr>
          <a:lstStyle/>
          <a:p>
            <a:r>
              <a:rPr lang="en-US" dirty="0"/>
              <a:t>Proposed data elements to include in minimum dataset (page 1 of 3)</a:t>
            </a:r>
          </a:p>
        </p:txBody>
      </p:sp>
      <p:sp>
        <p:nvSpPr>
          <p:cNvPr id="4" name="Title 3">
            <a:extLst>
              <a:ext uri="{FF2B5EF4-FFF2-40B4-BE49-F238E27FC236}">
                <a16:creationId xmlns:a16="http://schemas.microsoft.com/office/drawing/2014/main" id="{AD1BB293-2B71-4B09-9F5C-617AC32A0E0E}"/>
              </a:ext>
            </a:extLst>
          </p:cNvPr>
          <p:cNvSpPr txBox="1">
            <a:spLocks noGrp="1"/>
          </p:cNvSpPr>
          <p:nvPr>
            <p:ph type="title" idx="4294967295"/>
          </p:nvPr>
        </p:nvSpPr>
        <p:spPr>
          <a:xfrm>
            <a:off x="5365812" y="6249181"/>
            <a:ext cx="1528624"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mn-lt"/>
                <a:ea typeface="+mn-ea"/>
                <a:cs typeface="+mn-cs"/>
              </a:rPr>
              <a:t>Pre-decisional</a:t>
            </a:r>
          </a:p>
        </p:txBody>
      </p:sp>
      <p:sp>
        <p:nvSpPr>
          <p:cNvPr id="6" name="Slide Number Placeholder 2">
            <a:extLst>
              <a:ext uri="{FF2B5EF4-FFF2-40B4-BE49-F238E27FC236}">
                <a16:creationId xmlns:a16="http://schemas.microsoft.com/office/drawing/2014/main" id="{2C13492E-1E72-496A-8FE4-41BCEBA70DD6}"/>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24</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28743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able with 8 data elements">
            <a:extLst>
              <a:ext uri="{FF2B5EF4-FFF2-40B4-BE49-F238E27FC236}">
                <a16:creationId xmlns:a16="http://schemas.microsoft.com/office/drawing/2014/main" id="{A37B7BC8-FEA4-4A44-A0B2-2F2248F02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38" y="558598"/>
            <a:ext cx="12192000" cy="5599761"/>
          </a:xfrm>
        </p:spPr>
      </p:pic>
      <p:sp>
        <p:nvSpPr>
          <p:cNvPr id="3" name="Title 2">
            <a:extLst>
              <a:ext uri="{FF2B5EF4-FFF2-40B4-BE49-F238E27FC236}">
                <a16:creationId xmlns:a16="http://schemas.microsoft.com/office/drawing/2014/main" id="{5A2B967F-C825-4B5B-A53E-CA3254F61743}"/>
              </a:ext>
            </a:extLst>
          </p:cNvPr>
          <p:cNvSpPr txBox="1">
            <a:spLocks noGrp="1"/>
          </p:cNvSpPr>
          <p:nvPr>
            <p:ph type="title" idx="4294967295"/>
          </p:nvPr>
        </p:nvSpPr>
        <p:spPr>
          <a:xfrm>
            <a:off x="718457" y="283029"/>
            <a:ext cx="6615657"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Proposed data elements to include in minimum dataset (page 2 of 3)</a:t>
            </a:r>
          </a:p>
        </p:txBody>
      </p:sp>
      <p:sp>
        <p:nvSpPr>
          <p:cNvPr id="4" name="TextBox 3">
            <a:extLst>
              <a:ext uri="{FF2B5EF4-FFF2-40B4-BE49-F238E27FC236}">
                <a16:creationId xmlns:a16="http://schemas.microsoft.com/office/drawing/2014/main" id="{BAADC589-01A6-4481-BC42-13BF03581251}"/>
              </a:ext>
            </a:extLst>
          </p:cNvPr>
          <p:cNvSpPr txBox="1"/>
          <p:nvPr/>
        </p:nvSpPr>
        <p:spPr>
          <a:xfrm>
            <a:off x="5365812" y="6249181"/>
            <a:ext cx="1528624" cy="369332"/>
          </a:xfrm>
          <a:prstGeom prst="rect">
            <a:avLst/>
          </a:prstGeom>
          <a:noFill/>
        </p:spPr>
        <p:txBody>
          <a:bodyPr wrap="none" rtlCol="0">
            <a:spAutoFit/>
          </a:bodyPr>
          <a:lstStyle/>
          <a:p>
            <a:r>
              <a:rPr lang="en-US" b="1" dirty="0">
                <a:solidFill>
                  <a:srgbClr val="FF0000"/>
                </a:solidFill>
              </a:rPr>
              <a:t>Pre-decisional</a:t>
            </a:r>
          </a:p>
        </p:txBody>
      </p:sp>
      <p:sp>
        <p:nvSpPr>
          <p:cNvPr id="5" name="Slide Number Placeholder 2">
            <a:extLst>
              <a:ext uri="{FF2B5EF4-FFF2-40B4-BE49-F238E27FC236}">
                <a16:creationId xmlns:a16="http://schemas.microsoft.com/office/drawing/2014/main" id="{B5D37DC5-C302-4707-AD64-FC60C9693A73}"/>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25</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9771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able with 7 data elements">
            <a:extLst>
              <a:ext uri="{FF2B5EF4-FFF2-40B4-BE49-F238E27FC236}">
                <a16:creationId xmlns:a16="http://schemas.microsoft.com/office/drawing/2014/main" id="{4AE0A2FC-479B-426E-8D7B-F81C207F10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3891"/>
            <a:ext cx="12053514" cy="4157325"/>
          </a:xfrm>
        </p:spPr>
      </p:pic>
      <p:sp>
        <p:nvSpPr>
          <p:cNvPr id="3" name="Title 2">
            <a:extLst>
              <a:ext uri="{FF2B5EF4-FFF2-40B4-BE49-F238E27FC236}">
                <a16:creationId xmlns:a16="http://schemas.microsoft.com/office/drawing/2014/main" id="{F446519C-4B68-4DA3-9B6C-372B983BB694}"/>
              </a:ext>
            </a:extLst>
          </p:cNvPr>
          <p:cNvSpPr txBox="1">
            <a:spLocks noGrp="1"/>
          </p:cNvSpPr>
          <p:nvPr>
            <p:ph type="title" idx="4294967295"/>
          </p:nvPr>
        </p:nvSpPr>
        <p:spPr>
          <a:xfrm>
            <a:off x="718457" y="283029"/>
            <a:ext cx="6615657"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Proposed data elements to include in minimum dataset (page 3 of 3)</a:t>
            </a:r>
          </a:p>
        </p:txBody>
      </p:sp>
      <p:sp>
        <p:nvSpPr>
          <p:cNvPr id="4" name="TextBox 3">
            <a:extLst>
              <a:ext uri="{FF2B5EF4-FFF2-40B4-BE49-F238E27FC236}">
                <a16:creationId xmlns:a16="http://schemas.microsoft.com/office/drawing/2014/main" id="{2680233B-5617-4B56-8325-3B1702F9B32F}"/>
              </a:ext>
            </a:extLst>
          </p:cNvPr>
          <p:cNvSpPr txBox="1"/>
          <p:nvPr/>
        </p:nvSpPr>
        <p:spPr>
          <a:xfrm>
            <a:off x="5365812" y="6249181"/>
            <a:ext cx="1528624" cy="369332"/>
          </a:xfrm>
          <a:prstGeom prst="rect">
            <a:avLst/>
          </a:prstGeom>
          <a:noFill/>
        </p:spPr>
        <p:txBody>
          <a:bodyPr wrap="none" rtlCol="0">
            <a:spAutoFit/>
          </a:bodyPr>
          <a:lstStyle/>
          <a:p>
            <a:r>
              <a:rPr lang="en-US" b="1" dirty="0">
                <a:solidFill>
                  <a:srgbClr val="FF0000"/>
                </a:solidFill>
              </a:rPr>
              <a:t>Pre-decisional</a:t>
            </a:r>
          </a:p>
        </p:txBody>
      </p:sp>
      <p:sp>
        <p:nvSpPr>
          <p:cNvPr id="5" name="Slide Number Placeholder 2">
            <a:extLst>
              <a:ext uri="{FF2B5EF4-FFF2-40B4-BE49-F238E27FC236}">
                <a16:creationId xmlns:a16="http://schemas.microsoft.com/office/drawing/2014/main" id="{D772DDD3-5CAD-4720-A57B-EBC155130420}"/>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26</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551120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6519C-4B68-4DA3-9B6C-372B983BB694}"/>
              </a:ext>
            </a:extLst>
          </p:cNvPr>
          <p:cNvSpPr txBox="1">
            <a:spLocks noGrp="1"/>
          </p:cNvSpPr>
          <p:nvPr>
            <p:ph type="title" idx="4294967295"/>
          </p:nvPr>
        </p:nvSpPr>
        <p:spPr>
          <a:xfrm>
            <a:off x="718457" y="283029"/>
            <a:ext cx="6716839"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Data elements to consider including in minimum dataset (page 1 of 1)</a:t>
            </a:r>
          </a:p>
        </p:txBody>
      </p:sp>
      <p:pic>
        <p:nvPicPr>
          <p:cNvPr id="6" name="Content Placeholder 5" descr="table with 9 data elements">
            <a:extLst>
              <a:ext uri="{FF2B5EF4-FFF2-40B4-BE49-F238E27FC236}">
                <a16:creationId xmlns:a16="http://schemas.microsoft.com/office/drawing/2014/main" id="{234F2584-D4D7-427A-88DE-C8CFB9751C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22" y="1507913"/>
            <a:ext cx="11791155" cy="4337716"/>
          </a:xfrm>
        </p:spPr>
      </p:pic>
      <p:sp>
        <p:nvSpPr>
          <p:cNvPr id="4" name="TextBox 3">
            <a:extLst>
              <a:ext uri="{FF2B5EF4-FFF2-40B4-BE49-F238E27FC236}">
                <a16:creationId xmlns:a16="http://schemas.microsoft.com/office/drawing/2014/main" id="{4FCF55CA-66DC-4639-AA25-D49E47AD509F}"/>
              </a:ext>
            </a:extLst>
          </p:cNvPr>
          <p:cNvSpPr txBox="1"/>
          <p:nvPr/>
        </p:nvSpPr>
        <p:spPr>
          <a:xfrm>
            <a:off x="5365812" y="6249181"/>
            <a:ext cx="1528624" cy="369332"/>
          </a:xfrm>
          <a:prstGeom prst="rect">
            <a:avLst/>
          </a:prstGeom>
          <a:noFill/>
        </p:spPr>
        <p:txBody>
          <a:bodyPr wrap="none" rtlCol="0">
            <a:spAutoFit/>
          </a:bodyPr>
          <a:lstStyle/>
          <a:p>
            <a:r>
              <a:rPr lang="en-US" b="1" dirty="0">
                <a:solidFill>
                  <a:srgbClr val="FF0000"/>
                </a:solidFill>
              </a:rPr>
              <a:t>Pre-decisional</a:t>
            </a:r>
          </a:p>
        </p:txBody>
      </p:sp>
      <p:sp>
        <p:nvSpPr>
          <p:cNvPr id="5" name="Slide Number Placeholder 2">
            <a:extLst>
              <a:ext uri="{FF2B5EF4-FFF2-40B4-BE49-F238E27FC236}">
                <a16:creationId xmlns:a16="http://schemas.microsoft.com/office/drawing/2014/main" id="{ACFAE2C0-5CBE-4751-877D-791D147FA1F4}"/>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07578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642D-BCFA-46BB-84C3-799EA26812A2}"/>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3D91A537-A32F-4BDB-A669-876E513B1092}"/>
              </a:ext>
            </a:extLst>
          </p:cNvPr>
          <p:cNvSpPr>
            <a:spLocks noGrp="1"/>
          </p:cNvSpPr>
          <p:nvPr>
            <p:ph type="body" sz="quarter" idx="10"/>
          </p:nvPr>
        </p:nvSpPr>
        <p:spPr/>
        <p:txBody>
          <a:bodyPr/>
          <a:lstStyle/>
          <a:p>
            <a:r>
              <a:rPr lang="en-US" dirty="0"/>
              <a:t>Timeline for iteration</a:t>
            </a:r>
          </a:p>
          <a:p>
            <a:pPr lvl="1"/>
            <a:r>
              <a:rPr lang="en-US" dirty="0"/>
              <a:t>Draft 1: Oct 26 – Nov 9</a:t>
            </a:r>
          </a:p>
          <a:p>
            <a:pPr lvl="1"/>
            <a:r>
              <a:rPr lang="en-US" dirty="0"/>
              <a:t>Draft 2: Nov 18 – Nov 30</a:t>
            </a:r>
          </a:p>
          <a:p>
            <a:pPr lvl="1"/>
            <a:r>
              <a:rPr lang="en-US" dirty="0"/>
              <a:t>Draft 3: Dec 9 – Dec 14 </a:t>
            </a:r>
            <a:r>
              <a:rPr lang="en-US" sz="2400" i="1" dirty="0"/>
              <a:t>(note: may not need this iteration)</a:t>
            </a:r>
            <a:endParaRPr lang="en-US" i="1" dirty="0"/>
          </a:p>
          <a:p>
            <a:pPr lvl="1"/>
            <a:r>
              <a:rPr lang="en-US" dirty="0"/>
              <a:t>Final: Jan 4 – Jan 18</a:t>
            </a:r>
          </a:p>
          <a:p>
            <a:endParaRPr lang="en-US" dirty="0"/>
          </a:p>
          <a:p>
            <a:endParaRPr lang="en-US" dirty="0"/>
          </a:p>
        </p:txBody>
      </p:sp>
      <p:sp>
        <p:nvSpPr>
          <p:cNvPr id="4" name="Slide Number Placeholder 2">
            <a:extLst>
              <a:ext uri="{FF2B5EF4-FFF2-40B4-BE49-F238E27FC236}">
                <a16:creationId xmlns:a16="http://schemas.microsoft.com/office/drawing/2014/main" id="{3AC2A844-62E4-4E64-99BE-4ABCA492F3C2}"/>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28</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5719599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6790-179A-4779-9B64-7D9D8C36D34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9997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552451" y="3264667"/>
            <a:ext cx="10589315" cy="896992"/>
          </a:xfrm>
        </p:spPr>
        <p:txBody>
          <a:bodyPr/>
          <a:lstStyle/>
          <a:p>
            <a:r>
              <a:rPr lang="en-US" sz="4667" dirty="0"/>
              <a:t>NNDSS Updates and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552449" y="4731084"/>
            <a:ext cx="10363200" cy="568325"/>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89">
              <a:defRPr/>
            </a:pPr>
            <a:r>
              <a:rPr lang="en-US" sz="3200" dirty="0">
                <a:solidFill>
                  <a:srgbClr val="28434E"/>
                </a:solidFill>
                <a:latin typeface="Calibri"/>
                <a:cs typeface="Calibri"/>
              </a:rPr>
              <a:t>Sara Johnston, MPH</a:t>
            </a:r>
            <a:endParaRPr lang="en-US" sz="3200" dirty="0">
              <a:solidFill>
                <a:srgbClr val="28434E"/>
              </a:solidFill>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552449" y="5148015"/>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08">
              <a:lnSpc>
                <a:spcPts val="2933"/>
              </a:lnSpc>
              <a:spcBef>
                <a:spcPts val="1333"/>
              </a:spcBef>
              <a:defRPr/>
            </a:pPr>
            <a:r>
              <a:rPr lang="en-US" sz="2133" dirty="0">
                <a:solidFill>
                  <a:srgbClr val="28434E">
                    <a:lumMod val="60000"/>
                    <a:lumOff val="40000"/>
                  </a:srgbClr>
                </a:solidFill>
                <a:latin typeface="Calibri"/>
                <a:cs typeface="Calibri"/>
              </a:rPr>
              <a:t>NNDSS Program Lead</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552449" y="5541268"/>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08">
              <a:lnSpc>
                <a:spcPts val="2933"/>
              </a:lnSpc>
              <a:spcBef>
                <a:spcPts val="1333"/>
              </a:spcBef>
              <a:defRPr/>
            </a:pPr>
            <a:r>
              <a:rPr lang="en-US" sz="2133" dirty="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279606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ctrTitle"/>
          </p:nvPr>
        </p:nvSpPr>
        <p:spPr>
          <a:xfrm>
            <a:off x="1398166" y="2140461"/>
            <a:ext cx="7561277" cy="1325820"/>
          </a:xfrm>
        </p:spPr>
        <p:txBody>
          <a:bodyPr/>
          <a:lstStyle/>
          <a:p>
            <a:r>
              <a:rPr lang="en-US" dirty="0"/>
              <a:t>CDC Case Surveillance Modernization </a:t>
            </a:r>
          </a:p>
        </p:txBody>
      </p:sp>
      <p:pic>
        <p:nvPicPr>
          <p:cNvPr id="7" name="Picture 6" title="NNDSS branding element">
            <a:extLst>
              <a:ext uri="{FF2B5EF4-FFF2-40B4-BE49-F238E27FC236}">
                <a16:creationId xmlns:a16="http://schemas.microsoft.com/office/drawing/2014/main" id="{8BC6FBF5-BF67-4B2D-ADA4-0D00DB45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0" y="5953658"/>
            <a:ext cx="2024932" cy="795369"/>
          </a:xfrm>
          <a:prstGeom prst="rect">
            <a:avLst/>
          </a:prstGeom>
        </p:spPr>
      </p:pic>
      <p:sp>
        <p:nvSpPr>
          <p:cNvPr id="6" name="Text Placeholder 2">
            <a:extLst>
              <a:ext uri="{FF2B5EF4-FFF2-40B4-BE49-F238E27FC236}">
                <a16:creationId xmlns:a16="http://schemas.microsoft.com/office/drawing/2014/main" id="{7B885363-1199-4EED-A037-B78E3EEA4343}"/>
              </a:ext>
            </a:extLst>
          </p:cNvPr>
          <p:cNvSpPr txBox="1">
            <a:spLocks/>
          </p:cNvSpPr>
          <p:nvPr/>
        </p:nvSpPr>
        <p:spPr>
          <a:xfrm>
            <a:off x="2322940" y="5928783"/>
            <a:ext cx="10363200" cy="568325"/>
          </a:xfrm>
          <a:prstGeom prst="rect">
            <a:avLst/>
          </a:prstGeom>
        </p:spPr>
        <p:txBody>
          <a:bodyPr>
            <a:normAutofit/>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89">
              <a:defRPr/>
            </a:pPr>
            <a:r>
              <a:rPr lang="en-US" dirty="0">
                <a:solidFill>
                  <a:srgbClr val="28434E"/>
                </a:solidFill>
                <a:latin typeface="Calibri"/>
                <a:cs typeface="Calibri"/>
              </a:rPr>
              <a:t>Danielle Tack,  Data Standardization and Assistance Team Lead </a:t>
            </a:r>
            <a:endParaRPr lang="en-US" dirty="0">
              <a:solidFill>
                <a:srgbClr val="28434E"/>
              </a:solidFill>
            </a:endParaRPr>
          </a:p>
        </p:txBody>
      </p:sp>
      <p:sp>
        <p:nvSpPr>
          <p:cNvPr id="8" name="Text Placeholder 2">
            <a:extLst>
              <a:ext uri="{FF2B5EF4-FFF2-40B4-BE49-F238E27FC236}">
                <a16:creationId xmlns:a16="http://schemas.microsoft.com/office/drawing/2014/main" id="{A4EB5550-F03C-478A-BC93-245E9F6BBDE8}"/>
              </a:ext>
            </a:extLst>
          </p:cNvPr>
          <p:cNvSpPr txBox="1">
            <a:spLocks/>
          </p:cNvSpPr>
          <p:nvPr/>
        </p:nvSpPr>
        <p:spPr>
          <a:xfrm>
            <a:off x="2322940" y="6180702"/>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Center for Surveillance, Epidemiology, and Laboratory Services </a:t>
            </a:r>
          </a:p>
        </p:txBody>
      </p:sp>
      <p:sp>
        <p:nvSpPr>
          <p:cNvPr id="9" name="Subtitle 2">
            <a:extLst>
              <a:ext uri="{FF2B5EF4-FFF2-40B4-BE49-F238E27FC236}">
                <a16:creationId xmlns:a16="http://schemas.microsoft.com/office/drawing/2014/main" id="{9F0F0D57-A45F-4BE2-B233-1F5DF7CDE258}"/>
              </a:ext>
            </a:extLst>
          </p:cNvPr>
          <p:cNvSpPr>
            <a:spLocks noGrp="1"/>
          </p:cNvSpPr>
          <p:nvPr>
            <p:ph type="subTitle" idx="1"/>
          </p:nvPr>
        </p:nvSpPr>
        <p:spPr>
          <a:xfrm>
            <a:off x="1398166" y="3744137"/>
            <a:ext cx="7561277" cy="719569"/>
          </a:xfrm>
        </p:spPr>
        <p:txBody>
          <a:bodyPr>
            <a:normAutofit/>
          </a:bodyPr>
          <a:lstStyle/>
          <a:p>
            <a:r>
              <a:rPr lang="en-US" altLang="en-US" dirty="0"/>
              <a:t>Implementation Update</a:t>
            </a:r>
          </a:p>
          <a:p>
            <a:endParaRPr lang="en-US" altLang="en-US" sz="2400" i="1" dirty="0"/>
          </a:p>
        </p:txBody>
      </p:sp>
    </p:spTree>
    <p:extLst>
      <p:ext uri="{BB962C8B-B14F-4D97-AF65-F5344CB8AC3E}">
        <p14:creationId xmlns:p14="http://schemas.microsoft.com/office/powerpoint/2010/main" val="2515271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a:xfrm>
            <a:off x="117475" y="0"/>
            <a:ext cx="11582400" cy="1084976"/>
          </a:xfrm>
        </p:spPr>
        <p:txBody>
          <a:bodyPr/>
          <a:lstStyle/>
          <a:p>
            <a:r>
              <a:rPr lang="en-US" altLang="en-US" b="0" dirty="0">
                <a:latin typeface="Avenir Next LT Pro Demi" panose="020B0704020202020204" pitchFamily="34" charset="0"/>
              </a:rPr>
              <a:t>Progress Highlights</a:t>
            </a:r>
            <a:endParaRPr lang="en-US" altLang="en-US" sz="2133" b="0" dirty="0"/>
          </a:p>
        </p:txBody>
      </p:sp>
      <p:graphicFrame>
        <p:nvGraphicFramePr>
          <p:cNvPr id="5" name="Content Placeholder 2" descr="This is a sample table showing the design to be used with this template."/>
          <p:cNvGraphicFramePr>
            <a:graphicFrameLocks noGrp="1"/>
          </p:cNvGraphicFramePr>
          <p:nvPr>
            <p:ph sz="quarter" idx="11"/>
            <p:extLst>
              <p:ext uri="{D42A27DB-BD31-4B8C-83A1-F6EECF244321}">
                <p14:modId xmlns:p14="http://schemas.microsoft.com/office/powerpoint/2010/main" val="3529421978"/>
              </p:ext>
            </p:extLst>
          </p:nvPr>
        </p:nvGraphicFramePr>
        <p:xfrm>
          <a:off x="184149" y="1213627"/>
          <a:ext cx="11823702" cy="5437632"/>
        </p:xfrm>
        <a:graphic>
          <a:graphicData uri="http://schemas.openxmlformats.org/drawingml/2006/table">
            <a:tbl>
              <a:tblPr firstRow="1" bandRow="1">
                <a:tableStyleId>{00A15C55-8517-42AA-B614-E9B94910E393}</a:tableStyleId>
              </a:tblPr>
              <a:tblGrid>
                <a:gridCol w="3986521">
                  <a:extLst>
                    <a:ext uri="{9D8B030D-6E8A-4147-A177-3AD203B41FA5}">
                      <a16:colId xmlns:a16="http://schemas.microsoft.com/office/drawing/2014/main" val="2463911394"/>
                    </a:ext>
                  </a:extLst>
                </a:gridCol>
                <a:gridCol w="7837181">
                  <a:extLst>
                    <a:ext uri="{9D8B030D-6E8A-4147-A177-3AD203B41FA5}">
                      <a16:colId xmlns:a16="http://schemas.microsoft.com/office/drawing/2014/main" val="2917260450"/>
                    </a:ext>
                  </a:extLst>
                </a:gridCol>
              </a:tblGrid>
              <a:tr h="585568">
                <a:tc>
                  <a:txBody>
                    <a:bodyPr/>
                    <a:lstStyle/>
                    <a:p>
                      <a:r>
                        <a:rPr lang="en-US" sz="2400" dirty="0">
                          <a:solidFill>
                            <a:schemeClr val="tx1"/>
                          </a:solidFill>
                          <a:latin typeface="+mn-lt"/>
                        </a:rPr>
                        <a:t>Recommendation</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tx1"/>
                          </a:solidFill>
                          <a:latin typeface="+mn-lt"/>
                        </a:rPr>
                        <a:t>Status</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468431"/>
                  </a:ext>
                </a:extLst>
              </a:tr>
              <a:tr h="706784">
                <a:tc>
                  <a:txBody>
                    <a:bodyPr/>
                    <a:lstStyle/>
                    <a:p>
                      <a:r>
                        <a:rPr lang="en-US" sz="1600" b="1" kern="1200" dirty="0">
                          <a:solidFill>
                            <a:schemeClr val="dk1"/>
                          </a:solidFill>
                          <a:effectLst/>
                          <a:latin typeface="+mn-lt"/>
                          <a:ea typeface="+mn-ea"/>
                          <a:cs typeface="+mn-cs"/>
                        </a:rPr>
                        <a:t>Prioritize onboarding of all jurisdictions and conditions onto a generic, core data feed</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spcBef>
                          <a:spcPts val="0"/>
                        </a:spcBef>
                        <a:spcAft>
                          <a:spcPts val="0"/>
                        </a:spcAft>
                        <a:buFont typeface="Arial" panose="020B0604020202020204" pitchFamily="34" charset="0"/>
                        <a:buChar char="•"/>
                      </a:pPr>
                      <a:r>
                        <a:rPr lang="en-US" sz="1600" dirty="0">
                          <a:effectLst/>
                          <a:latin typeface="+mn-lt"/>
                          <a:ea typeface="Calibri"/>
                        </a:rPr>
                        <a:t>10/21: Scoped a jurisdiction landscape analysis with MITRE </a:t>
                      </a:r>
                    </a:p>
                  </a:txBody>
                  <a:tcPr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0273332"/>
                  </a:ext>
                </a:extLst>
              </a:tr>
              <a:tr h="609600">
                <a:tc>
                  <a:txBody>
                    <a:bodyPr/>
                    <a:lstStyle/>
                    <a:p>
                      <a:r>
                        <a:rPr lang="en-US" sz="1600" b="1" dirty="0">
                          <a:solidFill>
                            <a:schemeClr val="tx1"/>
                          </a:solidFill>
                          <a:latin typeface="+mn-lt"/>
                        </a:rPr>
                        <a:t>Pause creation of new disease-specific MMGs </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600" kern="1200" dirty="0">
                          <a:solidFill>
                            <a:schemeClr val="dk1"/>
                          </a:solidFill>
                          <a:effectLst/>
                          <a:latin typeface="+mn-lt"/>
                          <a:ea typeface="+mn-ea"/>
                          <a:cs typeface="+mn-cs"/>
                        </a:rPr>
                        <a:t>Inventoried the status of all MMG development work </a:t>
                      </a: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Met with CDC programs: COVID, Hepatitis, Lyme/TBRD, Parasitics, HAI, &amp; Arbovirus </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488402"/>
                  </a:ext>
                </a:extLst>
              </a:tr>
              <a:tr h="2316480">
                <a:tc>
                  <a:txBody>
                    <a:bodyPr/>
                    <a:lstStyle/>
                    <a:p>
                      <a:r>
                        <a:rPr lang="en-US" sz="1600" b="1" kern="1200" dirty="0">
                          <a:solidFill>
                            <a:schemeClr val="dk1"/>
                          </a:solidFill>
                          <a:effectLst/>
                          <a:latin typeface="+mn-lt"/>
                          <a:ea typeface="+mn-ea"/>
                          <a:cs typeface="+mn-cs"/>
                        </a:rPr>
                        <a:t>Pause disease-specific MMG onboarding</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spcBef>
                          <a:spcPts val="0"/>
                        </a:spcBef>
                        <a:spcAft>
                          <a:spcPts val="0"/>
                        </a:spcAft>
                        <a:buFont typeface="Arial" panose="020B0604020202020204" pitchFamily="34" charset="0"/>
                        <a:buChar char="•"/>
                      </a:pPr>
                      <a:r>
                        <a:rPr lang="en-US" sz="1600" dirty="0">
                          <a:effectLst/>
                          <a:latin typeface="Calibri"/>
                          <a:ea typeface="Calibri"/>
                        </a:rPr>
                        <a:t>Inventoried the status of jurisdictions' onboarding &amp; pre-onboarding work</a:t>
                      </a:r>
                    </a:p>
                    <a:p>
                      <a:pPr marL="171450" marR="0" indent="-171450">
                        <a:spcBef>
                          <a:spcPts val="0"/>
                        </a:spcBef>
                        <a:spcAft>
                          <a:spcPts val="0"/>
                        </a:spcAft>
                        <a:buFont typeface="Arial" panose="020B0604020202020204" pitchFamily="34" charset="0"/>
                        <a:buChar char="•"/>
                      </a:pPr>
                      <a:r>
                        <a:rPr lang="en-US" sz="1600" dirty="0">
                          <a:effectLst/>
                          <a:latin typeface="+mn-lt"/>
                          <a:ea typeface="Calibri"/>
                        </a:rPr>
                        <a:t>Pause work on early pre-onboarding (mapping/prepping) for published MMGs</a:t>
                      </a:r>
                    </a:p>
                    <a:p>
                      <a:pPr marL="171450" marR="0" indent="-171450">
                        <a:spcBef>
                          <a:spcPts val="0"/>
                        </a:spcBef>
                        <a:spcAft>
                          <a:spcPts val="0"/>
                        </a:spcAft>
                        <a:buFont typeface="Arial" panose="020B0604020202020204" pitchFamily="34" charset="0"/>
                        <a:buChar char="•"/>
                      </a:pPr>
                      <a:r>
                        <a:rPr lang="en-US" sz="1600" dirty="0">
                          <a:effectLst/>
                          <a:latin typeface="Calibri"/>
                          <a:ea typeface="Calibri"/>
                        </a:rPr>
                        <a:t>Decision to support onboarding efforts when</a:t>
                      </a:r>
                    </a:p>
                    <a:p>
                      <a:pPr marL="514350" marR="0" lvl="1" indent="-171450">
                        <a:spcBef>
                          <a:spcPts val="0"/>
                        </a:spcBef>
                        <a:spcAft>
                          <a:spcPts val="0"/>
                        </a:spcAft>
                        <a:buFont typeface="Arial" panose="020B0604020202020204" pitchFamily="34" charset="0"/>
                        <a:buChar char="•"/>
                      </a:pPr>
                      <a:r>
                        <a:rPr lang="en-US" sz="1600" dirty="0">
                          <a:effectLst/>
                          <a:latin typeface="Calibri"/>
                          <a:ea typeface="Calibri"/>
                        </a:rPr>
                        <a:t>they advance adoption of GenV2 MMG and TB/LTBI MMG,</a:t>
                      </a:r>
                    </a:p>
                    <a:p>
                      <a:pPr marL="514350" lvl="1" indent="-171450">
                        <a:buFont typeface="Arial" panose="020B0604020202020204" pitchFamily="34" charset="0"/>
                        <a:buChar char="•"/>
                      </a:pPr>
                      <a:r>
                        <a:rPr lang="en-US" sz="1600" dirty="0">
                          <a:effectLst/>
                          <a:latin typeface="Calibri"/>
                          <a:ea typeface="Calibri"/>
                        </a:rPr>
                        <a:t>jurisdictions have started CDC onboarding, or</a:t>
                      </a:r>
                    </a:p>
                    <a:p>
                      <a:pPr marL="514350" lvl="1" indent="-171450">
                        <a:buFont typeface="Arial" panose="020B0604020202020204" pitchFamily="34" charset="0"/>
                        <a:buChar char="•"/>
                      </a:pPr>
                      <a:r>
                        <a:rPr lang="en-US" sz="1600" dirty="0">
                          <a:effectLst/>
                          <a:latin typeface="Calibri"/>
                          <a:ea typeface="Calibri"/>
                        </a:rPr>
                        <a:t>jurisdictions have made system changes and are in the final stages of pre-onboarding and would like to finish</a:t>
                      </a:r>
                    </a:p>
                    <a:p>
                      <a:pPr marL="171450" lvl="0" indent="-171450">
                        <a:buFont typeface="Arial" panose="020B0604020202020204" pitchFamily="34" charset="0"/>
                        <a:buChar char="•"/>
                      </a:pPr>
                      <a:r>
                        <a:rPr lang="en-US" sz="1600" b="0" i="0" u="none" strike="noStrike" noProof="0" dirty="0">
                          <a:effectLst/>
                        </a:rPr>
                        <a:t>Jurisdictions do not need to complete the ELC HIS MMG performance measure as originally described</a:t>
                      </a:r>
                      <a:endParaRPr lang="en-US" sz="1600" dirty="0">
                        <a:effectLst/>
                        <a:latin typeface="Calibri"/>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1827930"/>
                  </a:ext>
                </a:extLst>
              </a:tr>
              <a:tr h="609600">
                <a:tc>
                  <a:txBody>
                    <a:bodyPr/>
                    <a:lstStyle/>
                    <a:p>
                      <a:r>
                        <a:rPr lang="en-US" sz="1600" b="1" kern="1200" dirty="0">
                          <a:solidFill>
                            <a:schemeClr val="dk1"/>
                          </a:solidFill>
                          <a:effectLst/>
                          <a:latin typeface="+mn-lt"/>
                          <a:ea typeface="+mn-ea"/>
                          <a:cs typeface="+mn-cs"/>
                        </a:rPr>
                        <a:t>Develop case reporting data dictionary</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600" dirty="0">
                          <a:solidFill>
                            <a:schemeClr val="tx1"/>
                          </a:solidFill>
                          <a:latin typeface="+mn-lt"/>
                        </a:rPr>
                        <a:t>Continue working with DMI priority teams for defining core data for situational awareness and a landscape analysis of CDC case data</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596213"/>
                  </a:ext>
                </a:extLst>
              </a:tr>
              <a:tr h="609600">
                <a:tc>
                  <a:txBody>
                    <a:bodyPr/>
                    <a:lstStyle/>
                    <a:p>
                      <a:r>
                        <a:rPr lang="en-US" sz="1600" b="1" kern="1200" dirty="0">
                          <a:solidFill>
                            <a:schemeClr val="dk1"/>
                          </a:solidFill>
                          <a:effectLst/>
                          <a:latin typeface="+mn-lt"/>
                          <a:ea typeface="+mn-ea"/>
                          <a:cs typeface="+mn-cs"/>
                        </a:rPr>
                        <a:t>Develop a strategy for a flexible data pipeline from sending jurisdictions</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600" dirty="0">
                          <a:solidFill>
                            <a:schemeClr val="tx1"/>
                          </a:solidFill>
                          <a:latin typeface="+mn-lt"/>
                        </a:rPr>
                        <a:t>Collaborating with Data Exchange (</a:t>
                      </a:r>
                      <a:r>
                        <a:rPr lang="en-US" sz="1600" b="0" i="0" u="none" strike="noStrike" noProof="0" dirty="0"/>
                        <a:t>DEX) team to explore potential solutions</a:t>
                      </a:r>
                      <a:r>
                        <a:rPr lang="en-US" sz="1600" dirty="0">
                          <a:solidFill>
                            <a:schemeClr val="tx1"/>
                          </a:solidFill>
                          <a:latin typeface="+mn-lt"/>
                        </a:rPr>
                        <a:t>  </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682706"/>
                  </a:ext>
                </a:extLst>
              </a:tr>
            </a:tbl>
          </a:graphicData>
        </a:graphic>
      </p:graphicFrame>
      <p:sp>
        <p:nvSpPr>
          <p:cNvPr id="7" name="Slide Number Placeholder 2">
            <a:extLst>
              <a:ext uri="{FF2B5EF4-FFF2-40B4-BE49-F238E27FC236}">
                <a16:creationId xmlns:a16="http://schemas.microsoft.com/office/drawing/2014/main" id="{F41E0E17-D534-4430-A60A-FE3CC076A6CF}"/>
              </a:ext>
            </a:extLst>
          </p:cNvPr>
          <p:cNvSpPr>
            <a:spLocks noGrp="1"/>
          </p:cNvSpPr>
          <p:nvPr>
            <p:ph type="sldNum" sz="quarter" idx="10"/>
          </p:nvPr>
        </p:nvSpPr>
        <p:spPr>
          <a:xfrm>
            <a:off x="11391900" y="6313488"/>
            <a:ext cx="615950" cy="366712"/>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31</a:t>
            </a:fld>
            <a:endParaRPr lang="en-US" altLang="en-US" b="1" dirty="0">
              <a:solidFill>
                <a:srgbClr val="28434E"/>
              </a:solidFill>
            </a:endParaRPr>
          </a:p>
        </p:txBody>
      </p:sp>
    </p:spTree>
    <p:extLst>
      <p:ext uri="{BB962C8B-B14F-4D97-AF65-F5344CB8AC3E}">
        <p14:creationId xmlns:p14="http://schemas.microsoft.com/office/powerpoint/2010/main" val="380123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a:xfrm>
            <a:off x="117475" y="0"/>
            <a:ext cx="11582400" cy="1084976"/>
          </a:xfrm>
        </p:spPr>
        <p:txBody>
          <a:bodyPr/>
          <a:lstStyle/>
          <a:p>
            <a:r>
              <a:rPr lang="en-US" altLang="en-US" b="0" dirty="0">
                <a:latin typeface="Avenir Next LT Pro Demi" panose="020B0704020202020204" pitchFamily="34" charset="0"/>
              </a:rPr>
              <a:t>Next Steps</a:t>
            </a:r>
            <a:endParaRPr lang="en-US" altLang="en-US" sz="2133" b="0" dirty="0"/>
          </a:p>
        </p:txBody>
      </p:sp>
      <p:graphicFrame>
        <p:nvGraphicFramePr>
          <p:cNvPr id="5" name="Content Placeholder 2" descr="This is a sample table showing the design to be used with this template."/>
          <p:cNvGraphicFramePr>
            <a:graphicFrameLocks noGrp="1"/>
          </p:cNvGraphicFramePr>
          <p:nvPr>
            <p:ph sz="quarter" idx="11"/>
            <p:extLst>
              <p:ext uri="{D42A27DB-BD31-4B8C-83A1-F6EECF244321}">
                <p14:modId xmlns:p14="http://schemas.microsoft.com/office/powerpoint/2010/main" val="2336926950"/>
              </p:ext>
            </p:extLst>
          </p:nvPr>
        </p:nvGraphicFramePr>
        <p:xfrm>
          <a:off x="191589" y="1512052"/>
          <a:ext cx="11594012" cy="4801965"/>
        </p:xfrm>
        <a:graphic>
          <a:graphicData uri="http://schemas.openxmlformats.org/drawingml/2006/table">
            <a:tbl>
              <a:tblPr firstRow="1" bandRow="1">
                <a:tableStyleId>{00A15C55-8517-42AA-B614-E9B94910E393}</a:tableStyleId>
              </a:tblPr>
              <a:tblGrid>
                <a:gridCol w="5653989">
                  <a:extLst>
                    <a:ext uri="{9D8B030D-6E8A-4147-A177-3AD203B41FA5}">
                      <a16:colId xmlns:a16="http://schemas.microsoft.com/office/drawing/2014/main" val="2463911394"/>
                    </a:ext>
                  </a:extLst>
                </a:gridCol>
                <a:gridCol w="5940023">
                  <a:extLst>
                    <a:ext uri="{9D8B030D-6E8A-4147-A177-3AD203B41FA5}">
                      <a16:colId xmlns:a16="http://schemas.microsoft.com/office/drawing/2014/main" val="2917260450"/>
                    </a:ext>
                  </a:extLst>
                </a:gridCol>
              </a:tblGrid>
              <a:tr h="589005">
                <a:tc>
                  <a:txBody>
                    <a:bodyPr/>
                    <a:lstStyle/>
                    <a:p>
                      <a:r>
                        <a:rPr lang="en-US" sz="2400" dirty="0">
                          <a:solidFill>
                            <a:schemeClr val="tx1"/>
                          </a:solidFill>
                          <a:latin typeface="+mn-lt"/>
                        </a:rPr>
                        <a:t>Recommendation</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2400" dirty="0">
                          <a:solidFill>
                            <a:schemeClr val="tx1"/>
                          </a:solidFill>
                          <a:latin typeface="+mn-lt"/>
                        </a:rPr>
                        <a:t>Status</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30468431"/>
                  </a:ext>
                </a:extLst>
              </a:tr>
              <a:tr h="762679">
                <a:tc>
                  <a:txBody>
                    <a:bodyPr/>
                    <a:lstStyle/>
                    <a:p>
                      <a:r>
                        <a:rPr lang="en-US" sz="1600" b="1" kern="1200" dirty="0">
                          <a:solidFill>
                            <a:schemeClr val="dk1"/>
                          </a:solidFill>
                          <a:effectLst/>
                          <a:latin typeface="+mn-lt"/>
                          <a:ea typeface="+mn-ea"/>
                          <a:cs typeface="+mn-cs"/>
                        </a:rPr>
                        <a:t>Prioritize onboarding of all jurisdictions and conditions onto a generic, core data feed</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marR="0" indent="-171450">
                        <a:spcBef>
                          <a:spcPts val="0"/>
                        </a:spcBef>
                        <a:spcAft>
                          <a:spcPts val="0"/>
                        </a:spcAft>
                        <a:buFont typeface="Arial" panose="020B0604020202020204" pitchFamily="34" charset="0"/>
                        <a:buChar char="•"/>
                      </a:pPr>
                      <a:r>
                        <a:rPr lang="en-US" sz="1600" b="0" i="0" u="none" strike="noStrike" noProof="0" dirty="0">
                          <a:effectLst/>
                          <a:latin typeface="Calibri"/>
                        </a:rPr>
                        <a:t>Finalize MITRE project work plan with launch goal of January 2023</a:t>
                      </a:r>
                      <a:endParaRPr lang="en-US" sz="1600" dirty="0">
                        <a:effectLst/>
                        <a:latin typeface="+mn-lt"/>
                        <a:ea typeface="Calibri" panose="020F0502020204030204" pitchFamily="34" charset="0"/>
                      </a:endParaRPr>
                    </a:p>
                  </a:txBody>
                  <a:tcPr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00273332"/>
                  </a:ext>
                </a:extLst>
              </a:tr>
              <a:tr h="889961">
                <a:tc>
                  <a:txBody>
                    <a:bodyPr/>
                    <a:lstStyle/>
                    <a:p>
                      <a:r>
                        <a:rPr lang="en-US" sz="1600" b="1" dirty="0">
                          <a:solidFill>
                            <a:schemeClr val="tx1"/>
                          </a:solidFill>
                          <a:latin typeface="+mn-lt"/>
                        </a:rPr>
                        <a:t>Pause creation of new disease-specific MMGs </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600" b="0" i="0" u="none" strike="noStrike" kern="1200" noProof="0" dirty="0">
                          <a:effectLst/>
                        </a:rPr>
                        <a:t>Meet with CDC programs: STD/CS, BSP, CO, VPD, RIBD, &amp; FDD. </a:t>
                      </a:r>
                    </a:p>
                    <a:p>
                      <a:pPr marL="171450" lvl="0" indent="-171450">
                        <a:buFont typeface="Arial" panose="020B0604020202020204" pitchFamily="34" charset="0"/>
                        <a:buChar char="•"/>
                      </a:pPr>
                      <a:r>
                        <a:rPr lang="en-US" sz="1600" b="0" i="0" u="none" strike="noStrike" kern="1200" noProof="0" dirty="0">
                          <a:effectLst/>
                        </a:rPr>
                        <a:t>Develop plans based on program meetings and feedback to</a:t>
                      </a:r>
                      <a:r>
                        <a:rPr lang="en-US" sz="1600" kern="1200" dirty="0">
                          <a:solidFill>
                            <a:schemeClr val="dk1"/>
                          </a:solidFill>
                          <a:effectLst/>
                          <a:latin typeface="+mn-lt"/>
                          <a:ea typeface="+mn-ea"/>
                          <a:cs typeface="+mn-cs"/>
                        </a:rPr>
                        <a:t> further define implementation of recommendations</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3488402"/>
                  </a:ext>
                </a:extLst>
              </a:tr>
              <a:tr h="1097280">
                <a:tc>
                  <a:txBody>
                    <a:bodyPr/>
                    <a:lstStyle/>
                    <a:p>
                      <a:r>
                        <a:rPr lang="en-US" sz="1600" b="1" kern="1200" dirty="0">
                          <a:solidFill>
                            <a:schemeClr val="dk1"/>
                          </a:solidFill>
                          <a:effectLst/>
                          <a:latin typeface="+mn-lt"/>
                          <a:ea typeface="+mn-ea"/>
                          <a:cs typeface="+mn-cs"/>
                        </a:rPr>
                        <a:t>Pause disease-specific MMG onboarding</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600" kern="1200" dirty="0">
                          <a:solidFill>
                            <a:schemeClr val="dk1"/>
                          </a:solidFill>
                          <a:effectLst/>
                          <a:latin typeface="+mn-lt"/>
                          <a:ea typeface="+mn-ea"/>
                          <a:cs typeface="+mn-cs"/>
                        </a:rPr>
                        <a:t>Develop plans based on program meetings and feedback from jurisdictions based on recommendations outlined in previous slide</a:t>
                      </a: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Develop specific guidance for ELC HIS on where MMG efforts could be refocused</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01827930"/>
                  </a:ext>
                </a:extLst>
              </a:tr>
              <a:tr h="853440">
                <a:tc>
                  <a:txBody>
                    <a:bodyPr/>
                    <a:lstStyle/>
                    <a:p>
                      <a:r>
                        <a:rPr lang="en-US" sz="1600" b="1" kern="1200" dirty="0">
                          <a:solidFill>
                            <a:schemeClr val="dk1"/>
                          </a:solidFill>
                          <a:effectLst/>
                          <a:latin typeface="+mn-lt"/>
                          <a:ea typeface="+mn-ea"/>
                          <a:cs typeface="+mn-cs"/>
                        </a:rPr>
                        <a:t>Develop case reporting data dictionary</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600" b="0" i="0" u="none" strike="noStrike" noProof="0" dirty="0">
                          <a:solidFill>
                            <a:schemeClr val="tx1"/>
                          </a:solidFill>
                          <a:latin typeface="Calibri"/>
                        </a:rPr>
                        <a:t>Continue work with DMI priority teams</a:t>
                      </a:r>
                      <a:endParaRPr lang="en-US" sz="2400" dirty="0"/>
                    </a:p>
                    <a:p>
                      <a:pPr marL="171450" lvl="0" indent="-171450">
                        <a:buFont typeface="Arial" panose="020B0604020202020204" pitchFamily="34" charset="0"/>
                        <a:buChar char="•"/>
                      </a:pPr>
                      <a:r>
                        <a:rPr lang="en-US" sz="1600" dirty="0">
                          <a:solidFill>
                            <a:schemeClr val="tx1"/>
                          </a:solidFill>
                          <a:latin typeface="+mn-lt"/>
                        </a:rPr>
                        <a:t>Work with CSTE and jurisdictions to identify best next steps for data standardization using developed MMGs and DMI activities</a:t>
                      </a: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07596213"/>
                  </a:ext>
                </a:extLst>
              </a:tr>
              <a:tr h="609600">
                <a:tc>
                  <a:txBody>
                    <a:bodyPr/>
                    <a:lstStyle/>
                    <a:p>
                      <a:r>
                        <a:rPr lang="en-US" sz="1600" b="1" kern="1200" dirty="0">
                          <a:solidFill>
                            <a:schemeClr val="dk1"/>
                          </a:solidFill>
                          <a:effectLst/>
                          <a:latin typeface="+mn-lt"/>
                          <a:ea typeface="+mn-ea"/>
                          <a:cs typeface="+mn-cs"/>
                        </a:rPr>
                        <a:t>Develop a strategy for a flexible data pipeline from sending jurisdictions</a:t>
                      </a:r>
                      <a:endParaRPr lang="en-US" sz="1600" b="1" dirty="0">
                        <a:solidFill>
                          <a:schemeClr val="tx1"/>
                        </a:solidFill>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Clr>
                          <a:srgbClr val="28434E"/>
                        </a:buClr>
                        <a:buFont typeface="Arial,Sans-Serif" panose="020B0604020202020204" pitchFamily="34" charset="0"/>
                        <a:buChar char="•"/>
                      </a:pPr>
                      <a:r>
                        <a:rPr lang="en-US" sz="1600" b="0" i="0" u="none" strike="noStrike" kern="1200" noProof="0" dirty="0">
                          <a:solidFill>
                            <a:schemeClr val="tx1"/>
                          </a:solidFill>
                          <a:effectLst/>
                          <a:latin typeface="Calibri"/>
                        </a:rPr>
                        <a:t>Continued collaboration with Data Exchange (</a:t>
                      </a:r>
                      <a:r>
                        <a:rPr lang="en-US" sz="1600" b="0" i="0" u="none" strike="noStrike" kern="1200" noProof="0" dirty="0">
                          <a:effectLst/>
                        </a:rPr>
                        <a:t>DEX) team </a:t>
                      </a:r>
                      <a:r>
                        <a:rPr lang="en-US" sz="1600" b="0" i="0" u="none" strike="noStrike" kern="1200" noProof="0" dirty="0">
                          <a:solidFill>
                            <a:schemeClr val="tx1"/>
                          </a:solidFill>
                          <a:effectLst/>
                          <a:latin typeface="Calibri"/>
                        </a:rPr>
                        <a:t> </a:t>
                      </a:r>
                      <a:r>
                        <a:rPr lang="en-US" sz="1600" kern="1200" dirty="0">
                          <a:solidFill>
                            <a:schemeClr val="dk1"/>
                          </a:solidFill>
                          <a:effectLst/>
                          <a:latin typeface="+mn-lt"/>
                          <a:ea typeface="+mn-ea"/>
                          <a:cs typeface="+mn-cs"/>
                        </a:rPr>
                        <a:t> </a:t>
                      </a:r>
                      <a:endParaRPr lang="en-US" sz="1600" dirty="0">
                        <a:solidFill>
                          <a:schemeClr val="dk1"/>
                        </a:solidFill>
                        <a:latin typeface="+mn-lt"/>
                        <a:ea typeface="+mn-ea"/>
                        <a:cs typeface="+mn-cs"/>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0682706"/>
                  </a:ext>
                </a:extLst>
              </a:tr>
            </a:tbl>
          </a:graphicData>
        </a:graphic>
      </p:graphicFrame>
      <p:sp>
        <p:nvSpPr>
          <p:cNvPr id="7" name="Slide Number Placeholder 2">
            <a:extLst>
              <a:ext uri="{FF2B5EF4-FFF2-40B4-BE49-F238E27FC236}">
                <a16:creationId xmlns:a16="http://schemas.microsoft.com/office/drawing/2014/main" id="{949ACC6E-F87B-4C65-BF50-B416E57842EC}"/>
              </a:ext>
            </a:extLst>
          </p:cNvPr>
          <p:cNvSpPr>
            <a:spLocks noGrp="1"/>
          </p:cNvSpPr>
          <p:nvPr>
            <p:ph type="sldNum" sz="quarter" idx="10"/>
          </p:nvPr>
        </p:nvSpPr>
        <p:spPr>
          <a:xfrm>
            <a:off x="11391900" y="6313488"/>
            <a:ext cx="615950" cy="366712"/>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32</a:t>
            </a:fld>
            <a:endParaRPr lang="en-US" altLang="en-US" b="1" dirty="0">
              <a:solidFill>
                <a:srgbClr val="28434E"/>
              </a:solidFill>
            </a:endParaRPr>
          </a:p>
        </p:txBody>
      </p:sp>
    </p:spTree>
    <p:extLst>
      <p:ext uri="{BB962C8B-B14F-4D97-AF65-F5344CB8AC3E}">
        <p14:creationId xmlns:p14="http://schemas.microsoft.com/office/powerpoint/2010/main" val="307832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p:txBody>
          <a:bodyPr/>
          <a:lstStyle/>
          <a:p>
            <a:r>
              <a:rPr lang="en-US" altLang="en-US" sz="3733" b="0" dirty="0"/>
              <a:t>Case Surveillance Modernization Webpage </a:t>
            </a:r>
            <a:endParaRPr lang="en-US" altLang="en-US" sz="1867" b="0" dirty="0"/>
          </a:p>
        </p:txBody>
      </p:sp>
      <p:sp>
        <p:nvSpPr>
          <p:cNvPr id="3" name="Content Placeholder 2">
            <a:extLst>
              <a:ext uri="{FF2B5EF4-FFF2-40B4-BE49-F238E27FC236}">
                <a16:creationId xmlns:a16="http://schemas.microsoft.com/office/drawing/2014/main" id="{66307C1E-9638-4FD3-BAA5-BDC5E429BD91}"/>
              </a:ext>
            </a:extLst>
          </p:cNvPr>
          <p:cNvSpPr>
            <a:spLocks noGrp="1"/>
          </p:cNvSpPr>
          <p:nvPr>
            <p:ph sz="quarter" idx="11"/>
          </p:nvPr>
        </p:nvSpPr>
        <p:spPr>
          <a:xfrm>
            <a:off x="644435" y="1322918"/>
            <a:ext cx="10937964" cy="4868333"/>
          </a:xfrm>
        </p:spPr>
        <p:txBody>
          <a:bodyPr/>
          <a:lstStyle/>
          <a:p>
            <a:pPr>
              <a:lnSpc>
                <a:spcPct val="105000"/>
              </a:lnSpc>
              <a:spcBef>
                <a:spcPts val="0"/>
              </a:spcBef>
              <a:spcAft>
                <a:spcPts val="1067"/>
              </a:spcAft>
            </a:pPr>
            <a:r>
              <a:rPr lang="en-US" sz="2133" b="1" dirty="0">
                <a:latin typeface="Calibri" panose="020F0502020204030204" pitchFamily="34" charset="0"/>
                <a:ea typeface="Calibri" panose="020F0502020204030204" pitchFamily="34" charset="0"/>
              </a:rPr>
              <a:t>CDC has posted a new </a:t>
            </a:r>
            <a:r>
              <a:rPr lang="en-US" sz="2133" b="1" u="sng" dirty="0">
                <a:solidFill>
                  <a:srgbClr val="0070C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“Case Surveillance Modernization”</a:t>
            </a:r>
            <a:r>
              <a:rPr lang="en-US" sz="2133" b="1" dirty="0">
                <a:solidFill>
                  <a:srgbClr val="0070C0"/>
                </a:solidFill>
                <a:latin typeface="Calibri" panose="020F0502020204030204" pitchFamily="34" charset="0"/>
                <a:ea typeface="Calibri" panose="020F0502020204030204" pitchFamily="34" charset="0"/>
              </a:rPr>
              <a:t> </a:t>
            </a:r>
            <a:r>
              <a:rPr lang="en-US" sz="2133" b="1" dirty="0">
                <a:latin typeface="Calibri" panose="020F0502020204030204" pitchFamily="34" charset="0"/>
                <a:ea typeface="Calibri" panose="020F0502020204030204" pitchFamily="34" charset="0"/>
              </a:rPr>
              <a:t>section of the National Notifiable Diseases Surveillance System (NNDSS) website</a:t>
            </a:r>
            <a:r>
              <a:rPr lang="en-US" sz="2133" dirty="0">
                <a:latin typeface="Calibri" panose="020F0502020204030204" pitchFamily="34" charset="0"/>
                <a:ea typeface="Calibri" panose="020F0502020204030204" pitchFamily="34" charset="0"/>
              </a:rPr>
              <a:t>, including: </a:t>
            </a:r>
          </a:p>
          <a:p>
            <a:pPr marL="766214" indent="-380990">
              <a:lnSpc>
                <a:spcPct val="105000"/>
              </a:lnSpc>
              <a:spcBef>
                <a:spcPts val="0"/>
              </a:spcBef>
              <a:spcAft>
                <a:spcPts val="800"/>
              </a:spcAft>
              <a:buFont typeface="Arial" panose="020B0604020202020204" pitchFamily="34" charset="0"/>
              <a:buChar char="•"/>
            </a:pPr>
            <a:r>
              <a:rPr lang="en-US" sz="2133" dirty="0">
                <a:latin typeface="Calibri" panose="020F0502020204030204" pitchFamily="34" charset="0"/>
                <a:ea typeface="Times New Roman" panose="02020603050405020304" pitchFamily="18" charset="0"/>
              </a:rPr>
              <a:t>a high-level overview of CDC’s current implementation plans for each recommendation, </a:t>
            </a:r>
          </a:p>
          <a:p>
            <a:pPr marL="766214" indent="-380990">
              <a:lnSpc>
                <a:spcPct val="105000"/>
              </a:lnSpc>
              <a:spcBef>
                <a:spcPts val="0"/>
              </a:spcBef>
              <a:spcAft>
                <a:spcPts val="800"/>
              </a:spcAft>
              <a:buFont typeface="Arial" panose="020B0604020202020204" pitchFamily="34" charset="0"/>
              <a:buChar char="•"/>
            </a:pPr>
            <a:r>
              <a:rPr lang="en-US" sz="2133" dirty="0">
                <a:latin typeface="Calibri" panose="020F0502020204030204" pitchFamily="34" charset="0"/>
                <a:ea typeface="Times New Roman" panose="02020603050405020304" pitchFamily="18" charset="0"/>
              </a:rPr>
              <a:t>frequently asked questions for program and technical audiences, and</a:t>
            </a:r>
          </a:p>
          <a:p>
            <a:pPr marL="766214" indent="-380990">
              <a:lnSpc>
                <a:spcPct val="105000"/>
              </a:lnSpc>
              <a:spcBef>
                <a:spcPts val="0"/>
              </a:spcBef>
              <a:spcAft>
                <a:spcPts val="800"/>
              </a:spcAft>
              <a:buFont typeface="Arial" panose="020B0604020202020204" pitchFamily="34" charset="0"/>
              <a:buChar char="•"/>
            </a:pPr>
            <a:r>
              <a:rPr lang="en-US" sz="2133" dirty="0">
                <a:latin typeface="Calibri" panose="020F0502020204030204" pitchFamily="34" charset="0"/>
                <a:ea typeface="Times New Roman" panose="02020603050405020304" pitchFamily="18" charset="0"/>
              </a:rPr>
              <a:t>a report with findings from the case surveillance discovery sprint.</a:t>
            </a:r>
            <a:endParaRPr lang="en-US" sz="2133" dirty="0">
              <a:latin typeface="Calibri" panose="020F0502020204030204" pitchFamily="34" charset="0"/>
              <a:ea typeface="Calibri" panose="020F0502020204030204" pitchFamily="34" charset="0"/>
            </a:endParaRPr>
          </a:p>
          <a:p>
            <a:pPr>
              <a:lnSpc>
                <a:spcPct val="105000"/>
              </a:lnSpc>
              <a:spcBef>
                <a:spcPts val="0"/>
              </a:spcBef>
              <a:spcAft>
                <a:spcPts val="0"/>
              </a:spcAft>
            </a:pPr>
            <a:endParaRPr lang="en-US" sz="2133" b="1" dirty="0">
              <a:latin typeface="Calibri" panose="020F0502020204030204" pitchFamily="34" charset="0"/>
              <a:ea typeface="Calibri" panose="020F0502020204030204" pitchFamily="34" charset="0"/>
            </a:endParaRPr>
          </a:p>
          <a:p>
            <a:pPr>
              <a:lnSpc>
                <a:spcPct val="105000"/>
              </a:lnSpc>
              <a:spcBef>
                <a:spcPts val="0"/>
              </a:spcBef>
              <a:spcAft>
                <a:spcPts val="0"/>
              </a:spcAft>
            </a:pPr>
            <a:r>
              <a:rPr lang="en-US" sz="2133" b="1" dirty="0">
                <a:latin typeface="Calibri" panose="020F0502020204030204" pitchFamily="34" charset="0"/>
                <a:ea typeface="Calibri" panose="020F0502020204030204" pitchFamily="34" charset="0"/>
              </a:rPr>
              <a:t>We invite you to bookmark this webpage and check back regularly for the latest updates. </a:t>
            </a:r>
            <a:r>
              <a:rPr lang="en-US" sz="2133" dirty="0">
                <a:latin typeface="Calibri" panose="020F0502020204030204" pitchFamily="34" charset="0"/>
                <a:ea typeface="Calibri" panose="020F0502020204030204" pitchFamily="34" charset="0"/>
              </a:rPr>
              <a:t>CDC will continue to update this webpage as new information is ready to share. </a:t>
            </a:r>
          </a:p>
          <a:p>
            <a:endParaRPr lang="en-US" dirty="0"/>
          </a:p>
        </p:txBody>
      </p:sp>
      <p:pic>
        <p:nvPicPr>
          <p:cNvPr id="1028" name="Picture 4" descr="Data Modernization Initiative">
            <a:extLst>
              <a:ext uri="{FF2B5EF4-FFF2-40B4-BE49-F238E27FC236}">
                <a16:creationId xmlns:a16="http://schemas.microsoft.com/office/drawing/2014/main" id="{41DB15E6-0CF7-4309-9E01-C2F8F5878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868" y="5080839"/>
            <a:ext cx="6970665" cy="123317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D7F37531-F7FE-4634-9091-6D80C7F2F733}"/>
              </a:ext>
            </a:extLst>
          </p:cNvPr>
          <p:cNvSpPr>
            <a:spLocks noGrp="1"/>
          </p:cNvSpPr>
          <p:nvPr>
            <p:ph type="sldNum" sz="quarter" idx="10"/>
          </p:nvPr>
        </p:nvSpPr>
        <p:spPr>
          <a:xfrm>
            <a:off x="11391900" y="6313488"/>
            <a:ext cx="615950" cy="366712"/>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33</a:t>
            </a:fld>
            <a:endParaRPr lang="en-US" altLang="en-US" b="1" dirty="0">
              <a:solidFill>
                <a:srgbClr val="28434E"/>
              </a:solidFill>
            </a:endParaRPr>
          </a:p>
        </p:txBody>
      </p:sp>
    </p:spTree>
    <p:extLst>
      <p:ext uri="{BB962C8B-B14F-4D97-AF65-F5344CB8AC3E}">
        <p14:creationId xmlns:p14="http://schemas.microsoft.com/office/powerpoint/2010/main" val="222306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327103" y="1944750"/>
            <a:ext cx="7092443" cy="1146049"/>
          </a:xfrm>
        </p:spPr>
        <p:txBody>
          <a:bodyPr/>
          <a:lstStyle/>
          <a:p>
            <a:r>
              <a:rPr lang="en-US" altLang="en-US" dirty="0"/>
              <a:t>Questions or Feedback?</a:t>
            </a:r>
            <a:endParaRPr lang="en-US" altLang="en-US" dirty="0">
              <a:latin typeface="Avenir Next LT Pro Demi" panose="020B0704020202020204" pitchFamily="34" charset="0"/>
            </a:endParaRPr>
          </a:p>
        </p:txBody>
      </p:sp>
      <p:sp>
        <p:nvSpPr>
          <p:cNvPr id="5" name="Content Placeholder 2"/>
          <p:cNvSpPr>
            <a:spLocks noGrp="1"/>
          </p:cNvSpPr>
          <p:nvPr>
            <p:ph sz="quarter" idx="13"/>
          </p:nvPr>
        </p:nvSpPr>
        <p:spPr>
          <a:xfrm>
            <a:off x="355166" y="3248553"/>
            <a:ext cx="6817092" cy="1895680"/>
          </a:xfrm>
        </p:spPr>
        <p:txBody>
          <a:bodyPr/>
          <a:lstStyle/>
          <a:p>
            <a:r>
              <a:rPr lang="en-US" sz="2667" b="1" dirty="0">
                <a:solidFill>
                  <a:srgbClr val="000000"/>
                </a:solidFill>
                <a:latin typeface="Avenir Next LT Pro" panose="020B0504020202020204" pitchFamily="34" charset="0"/>
              </a:rPr>
              <a:t>Use this </a:t>
            </a:r>
            <a:r>
              <a:rPr lang="en-US" sz="2667" b="1" u="sng" dirty="0">
                <a:solidFill>
                  <a:srgbClr val="0070C0"/>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Jurisdiction feedback form</a:t>
            </a:r>
            <a:endParaRPr lang="en-US" sz="2667" b="1" dirty="0">
              <a:solidFill>
                <a:srgbClr val="0070C0"/>
              </a:solidFill>
              <a:latin typeface="Avenir Next LT Pro" panose="020B0504020202020204" pitchFamily="34" charset="0"/>
            </a:endParaRPr>
          </a:p>
          <a:p>
            <a:endParaRPr lang="en-US" altLang="en-US" sz="2667" dirty="0">
              <a:latin typeface="Avenir Next LT Pro" panose="020B0504020202020204" pitchFamily="34" charset="0"/>
            </a:endParaRPr>
          </a:p>
          <a:p>
            <a:r>
              <a:rPr lang="en-US" altLang="en-US" sz="2667" dirty="0">
                <a:latin typeface="Avenir Next LT Pro" panose="020B0504020202020204" pitchFamily="34" charset="0"/>
              </a:rPr>
              <a:t>We look forward to hearing from you! </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l="25659" r="25659"/>
          <a:stretch>
            <a:fillRect/>
          </a:stretch>
        </p:blipFill>
        <p:spPr/>
      </p:pic>
      <p:sp>
        <p:nvSpPr>
          <p:cNvPr id="7" name="Slide Number Placeholder 5"/>
          <p:cNvSpPr>
            <a:spLocks noGrp="1"/>
          </p:cNvSpPr>
          <p:nvPr>
            <p:ph type="sldNum" sz="quarter" idx="12"/>
          </p:nvPr>
        </p:nvSpPr>
        <p:spPr/>
        <p:txBody>
          <a:bodyPr/>
          <a:lstStyle/>
          <a:p>
            <a:pPr defTabSz="457189">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defTabSz="457189">
                <a:defRPr/>
              </a:pPr>
              <a:t>34</a:t>
            </a:fld>
            <a:endParaRPr lang="en-US" dirty="0">
              <a:solidFill>
                <a:srgbClr val="28434E"/>
              </a:solidFill>
            </a:endParaRPr>
          </a:p>
        </p:txBody>
      </p:sp>
      <p:pic>
        <p:nvPicPr>
          <p:cNvPr id="4" name="Graphic 3" descr="Chat outline">
            <a:extLst>
              <a:ext uri="{FF2B5EF4-FFF2-40B4-BE49-F238E27FC236}">
                <a16:creationId xmlns:a16="http://schemas.microsoft.com/office/drawing/2014/main" id="{1A820546-AA04-4901-9510-3BF49278F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380" y="1944750"/>
            <a:ext cx="4876496" cy="487649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353319" y="2182518"/>
            <a:ext cx="10534860" cy="1146049"/>
          </a:xfrm>
        </p:spPr>
        <p:txBody>
          <a:bodyPr/>
          <a:lstStyle/>
          <a:p>
            <a:r>
              <a:rPr lang="en-US" altLang="en-US" sz="4000" dirty="0"/>
              <a:t>Thank you! </a:t>
            </a:r>
            <a:br>
              <a:rPr lang="en-US" altLang="en-US" sz="4000" dirty="0"/>
            </a:br>
            <a:r>
              <a:rPr lang="en-US" altLang="en-US" sz="4000" dirty="0"/>
              <a:t>See you January 17, 2023, for </a:t>
            </a:r>
            <a:br>
              <a:rPr lang="en-US" altLang="en-US" sz="4000" dirty="0"/>
            </a:br>
            <a:r>
              <a:rPr lang="en-US" altLang="en-US" sz="4000" dirty="0"/>
              <a:t>the next NNDSS eSHARE                </a:t>
            </a:r>
          </a:p>
        </p:txBody>
      </p:sp>
      <p:sp>
        <p:nvSpPr>
          <p:cNvPr id="5" name="Content Placeholder 2"/>
          <p:cNvSpPr>
            <a:spLocks noGrp="1"/>
          </p:cNvSpPr>
          <p:nvPr>
            <p:ph sz="quarter" idx="13"/>
          </p:nvPr>
        </p:nvSpPr>
        <p:spPr>
          <a:xfrm>
            <a:off x="1353529" y="4162427"/>
            <a:ext cx="10534651" cy="1206500"/>
          </a:xfrm>
        </p:spPr>
        <p:txBody>
          <a:bodyPr/>
          <a:lstStyle/>
          <a:p>
            <a:r>
              <a:rPr lang="en-US" altLang="en-US" dirty="0">
                <a:latin typeface="AvenirNext LT Pro Regular" panose="020B0504020202020204" pitchFamily="34" charset="77"/>
              </a:rPr>
              <a:t>For more information, contact CDC</a:t>
            </a:r>
            <a:br>
              <a:rPr lang="en-US" altLang="en-US" dirty="0">
                <a:latin typeface="AvenirNext LT Pro Regular" panose="020B0504020202020204" pitchFamily="34" charset="77"/>
              </a:rPr>
            </a:br>
            <a:r>
              <a:rPr lang="en-US" altLang="en-US" dirty="0">
                <a:latin typeface="AvenirNext LT Pro Regular" panose="020B0504020202020204" pitchFamily="34" charset="77"/>
              </a:rPr>
              <a:t>1-800-CDC-INFO (232-4636)</a:t>
            </a:r>
            <a:br>
              <a:rPr lang="en-US" altLang="en-US" dirty="0">
                <a:latin typeface="AvenirNext LT Pro Regular" panose="020B0504020202020204" pitchFamily="34" charset="77"/>
              </a:rPr>
            </a:br>
            <a:r>
              <a:rPr lang="en-US" altLang="en-US" dirty="0">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2286000" y="6032501"/>
            <a:ext cx="6578600" cy="457200"/>
          </a:xfrm>
        </p:spPr>
        <p:txBody>
          <a:bodyPr/>
          <a:lstStyle/>
          <a:p>
            <a:r>
              <a:rPr lang="en-US" altLang="en-US" dirty="0">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4060" y="399563"/>
            <a:ext cx="872040" cy="87204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9379163" y="1114130"/>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78">
              <a:defRPr/>
            </a:pPr>
            <a:r>
              <a:rPr lang="en-US" altLang="en-US" sz="1733" dirty="0">
                <a:solidFill>
                  <a:srgbClr val="28434E"/>
                </a:solidFill>
                <a:latin typeface="AvenirNext LT Pro Regular" panose="020B0504020202020204" pitchFamily="34" charset="77"/>
                <a:hlinkClick r:id="rId6"/>
              </a:rPr>
              <a:t>Subscribe to </a:t>
            </a:r>
            <a:br>
              <a:rPr lang="en-US" altLang="en-US" sz="1733" dirty="0">
                <a:solidFill>
                  <a:srgbClr val="28434E"/>
                </a:solidFill>
                <a:latin typeface="AvenirNext LT Pro Regular" panose="020B0504020202020204" pitchFamily="34" charset="77"/>
                <a:hlinkClick r:id="rId6"/>
              </a:rPr>
            </a:br>
            <a:r>
              <a:rPr lang="en-US" altLang="en-US" sz="1733" i="1" dirty="0">
                <a:solidFill>
                  <a:srgbClr val="28434E"/>
                </a:solidFill>
                <a:latin typeface="AvenirNext LT Pro Regular" panose="020B0504020202020204" pitchFamily="34" charset="77"/>
                <a:hlinkClick r:id="rId6"/>
              </a:rPr>
              <a:t>Case Surveillance News</a:t>
            </a:r>
            <a:endParaRPr lang="en-US" altLang="en-US" sz="1733" dirty="0">
              <a:solidFill>
                <a:srgbClr val="28434E"/>
              </a:solidFill>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9379162" y="3072239"/>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78">
              <a:defRPr/>
            </a:pPr>
            <a:r>
              <a:rPr lang="en-US" altLang="en-US" sz="1733" dirty="0">
                <a:solidFill>
                  <a:srgbClr val="28434E"/>
                </a:solidFill>
                <a:latin typeface="AvenirNext LT Pro Regular" panose="020B0504020202020204" pitchFamily="34" charset="77"/>
                <a:hlinkClick r:id="rId7"/>
              </a:rPr>
              <a:t>Access NNDSS Technical Resource Center</a:t>
            </a:r>
            <a:endParaRPr lang="en-US" altLang="en-US" sz="1733" dirty="0">
              <a:solidFill>
                <a:srgbClr val="28434E"/>
              </a:solidFill>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9367798" y="4862195"/>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78">
              <a:defRPr/>
            </a:pPr>
            <a:r>
              <a:rPr lang="en-US" altLang="en-US" sz="1733" dirty="0">
                <a:solidFill>
                  <a:srgbClr val="28434E"/>
                </a:solidFill>
                <a:latin typeface="AvenirNext LT Pro Regular" panose="020B0504020202020204" pitchFamily="34" charset="77"/>
              </a:rPr>
              <a:t>Email </a:t>
            </a:r>
            <a:r>
              <a:rPr lang="en-US" altLang="en-US" sz="1733" dirty="0">
                <a:solidFill>
                  <a:srgbClr val="28434E"/>
                </a:solidFill>
                <a:latin typeface="AvenirNext LT Pro Regular" panose="020B0504020202020204" pitchFamily="34" charset="77"/>
                <a:hlinkClick r:id="rId8"/>
              </a:rPr>
              <a:t>edx@cdc.gov</a:t>
            </a:r>
            <a:r>
              <a:rPr lang="en-US" altLang="en-US" sz="1733" dirty="0">
                <a:solidFill>
                  <a:srgbClr val="28434E"/>
                </a:solidFill>
                <a:latin typeface="AvenirNext LT Pro Regular" panose="020B0504020202020204" pitchFamily="34" charset="77"/>
              </a:rPr>
              <a:t> for Technical Help</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8196" y="3917103"/>
            <a:ext cx="981128" cy="981128"/>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59179" y="2161132"/>
            <a:ext cx="981128" cy="981128"/>
          </a:xfrm>
          <a:prstGeom prst="rect">
            <a:avLst/>
          </a:prstGeom>
        </p:spPr>
      </p:pic>
      <p:pic>
        <p:nvPicPr>
          <p:cNvPr id="17" name="Picture 16">
            <a:extLst>
              <a:ext uri="{FF2B5EF4-FFF2-40B4-BE49-F238E27FC236}">
                <a16:creationId xmlns:a16="http://schemas.microsoft.com/office/drawing/2014/main" id="{931EB538-84B4-4E29-80BC-2A1FDA824951}"/>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 y="1"/>
            <a:ext cx="3591023" cy="1926140"/>
          </a:xfrm>
          <a:prstGeom prst="rect">
            <a:avLst/>
          </a:prstGeom>
        </p:spPr>
      </p:pic>
      <p:sp>
        <p:nvSpPr>
          <p:cNvPr id="2" name="AutoShape 2">
            <a:extLst>
              <a:ext uri="{FF2B5EF4-FFF2-40B4-BE49-F238E27FC236}">
                <a16:creationId xmlns:a16="http://schemas.microsoft.com/office/drawing/2014/main" id="{B876F931-3145-46A8-A676-1CABD1D841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4847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53EB51-6D30-4D73-B514-3FF574A5838E}"/>
              </a:ext>
            </a:extLst>
          </p:cNvPr>
          <p:cNvSpPr txBox="1"/>
          <p:nvPr/>
        </p:nvSpPr>
        <p:spPr>
          <a:xfrm>
            <a:off x="6848788" y="1325157"/>
            <a:ext cx="4417926" cy="3268614"/>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Related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CDC Case Surveillance Enhancements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CDC Data Modernization Initiative (DMI Team 1c) case surveillance landscape analysis </a:t>
            </a: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Advisory Committee to the Director – Data Working Group: memo to CDC Director recommending defining minimum dataset for all core data sources*</a:t>
            </a:r>
          </a:p>
          <a:p>
            <a:pPr marL="285750" lvl="0" indent="-285750">
              <a:buFont typeface="Arial" panose="020B0604020202020204" pitchFamily="34" charset="0"/>
              <a:buChar char="•"/>
              <a:defRPr/>
            </a:pPr>
            <a:r>
              <a:rPr lang="en-US" dirty="0">
                <a:solidFill>
                  <a:prstClr val="black"/>
                </a:solidFill>
              </a:rPr>
              <a:t>Alignment with USCDI+</a:t>
            </a:r>
          </a:p>
        </p:txBody>
      </p:sp>
      <p:sp>
        <p:nvSpPr>
          <p:cNvPr id="3" name="Title 2">
            <a:extLst>
              <a:ext uri="{FF2B5EF4-FFF2-40B4-BE49-F238E27FC236}">
                <a16:creationId xmlns:a16="http://schemas.microsoft.com/office/drawing/2014/main" id="{60D13E14-C550-4A87-8AB1-422CB06509BA}"/>
              </a:ext>
            </a:extLst>
          </p:cNvPr>
          <p:cNvSpPr txBox="1">
            <a:spLocks noGrp="1"/>
          </p:cNvSpPr>
          <p:nvPr>
            <p:ph type="title" idx="4294967295"/>
          </p:nvPr>
        </p:nvSpPr>
        <p:spPr>
          <a:xfrm>
            <a:off x="1719943" y="692710"/>
            <a:ext cx="27431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Case Surveillance Data</a:t>
            </a:r>
          </a:p>
        </p:txBody>
      </p:sp>
      <p:grpSp>
        <p:nvGrpSpPr>
          <p:cNvPr id="14" name="Group 13" descr="figure illustrating relation of case surveillance data types with a red arrow pointing at &quot;situational awareness&quot; data">
            <a:extLst>
              <a:ext uri="{FF2B5EF4-FFF2-40B4-BE49-F238E27FC236}">
                <a16:creationId xmlns:a16="http://schemas.microsoft.com/office/drawing/2014/main" id="{81E144EE-C337-4970-91DB-7BE7210E2E7A}"/>
              </a:ext>
            </a:extLst>
          </p:cNvPr>
          <p:cNvGrpSpPr/>
          <p:nvPr/>
        </p:nvGrpSpPr>
        <p:grpSpPr>
          <a:xfrm>
            <a:off x="-1175656" y="1092820"/>
            <a:ext cx="8534399" cy="5405346"/>
            <a:chOff x="-1175656" y="1092820"/>
            <a:chExt cx="8534399" cy="5405346"/>
          </a:xfrm>
        </p:grpSpPr>
        <p:grpSp>
          <p:nvGrpSpPr>
            <p:cNvPr id="13" name="Group 12">
              <a:extLst>
                <a:ext uri="{FF2B5EF4-FFF2-40B4-BE49-F238E27FC236}">
                  <a16:creationId xmlns:a16="http://schemas.microsoft.com/office/drawing/2014/main" id="{1080588B-260C-42A3-A17A-686BF8068ADB}"/>
                </a:ext>
              </a:extLst>
            </p:cNvPr>
            <p:cNvGrpSpPr/>
            <p:nvPr/>
          </p:nvGrpSpPr>
          <p:grpSpPr>
            <a:xfrm>
              <a:off x="-1175656" y="1092820"/>
              <a:ext cx="8534399" cy="5405346"/>
              <a:chOff x="-1175656" y="1092820"/>
              <a:chExt cx="8534399" cy="5405346"/>
            </a:xfrm>
          </p:grpSpPr>
          <p:graphicFrame>
            <p:nvGraphicFramePr>
              <p:cNvPr id="4" name="Diagram 3" descr="figure illustrating relation of case surveillance data types with a red arrow pointing at &quot;situational awareness&quot;">
                <a:extLst>
                  <a:ext uri="{FF2B5EF4-FFF2-40B4-BE49-F238E27FC236}">
                    <a16:creationId xmlns:a16="http://schemas.microsoft.com/office/drawing/2014/main" id="{68BEF5E0-08DA-47D3-880D-97F05097354F}"/>
                  </a:ext>
                </a:extLst>
              </p:cNvPr>
              <p:cNvGraphicFramePr/>
              <p:nvPr>
                <p:extLst>
                  <p:ext uri="{D42A27DB-BD31-4B8C-83A1-F6EECF244321}">
                    <p14:modId xmlns:p14="http://schemas.microsoft.com/office/powerpoint/2010/main" val="4222858938"/>
                  </p:ext>
                </p:extLst>
              </p:nvPr>
            </p:nvGraphicFramePr>
            <p:xfrm>
              <a:off x="-1175656" y="1739151"/>
              <a:ext cx="8534399" cy="4759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E1AF9E62-299B-44CC-849D-767CACA03260}"/>
                  </a:ext>
                </a:extLst>
              </p:cNvPr>
              <p:cNvSpPr/>
              <p:nvPr/>
            </p:nvSpPr>
            <p:spPr>
              <a:xfrm>
                <a:off x="478972" y="1092820"/>
                <a:ext cx="1828800" cy="188986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Condition-Specific Enhanced Surveillance</a:t>
                </a:r>
              </a:p>
            </p:txBody>
          </p:sp>
          <p:sp>
            <p:nvSpPr>
              <p:cNvPr id="5" name="Oval 4">
                <a:extLst>
                  <a:ext uri="{FF2B5EF4-FFF2-40B4-BE49-F238E27FC236}">
                    <a16:creationId xmlns:a16="http://schemas.microsoft.com/office/drawing/2014/main" id="{800FC7B4-B711-4B04-A590-9FA81616D6AC}"/>
                  </a:ext>
                </a:extLst>
              </p:cNvPr>
              <p:cNvSpPr/>
              <p:nvPr/>
            </p:nvSpPr>
            <p:spPr>
              <a:xfrm>
                <a:off x="3918857" y="1092820"/>
                <a:ext cx="1828800" cy="188986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Condition-Specific Case Management</a:t>
                </a:r>
              </a:p>
            </p:txBody>
          </p:sp>
        </p:grpSp>
        <p:sp>
          <p:nvSpPr>
            <p:cNvPr id="8" name="Arrow: Left 7">
              <a:extLst>
                <a:ext uri="{FF2B5EF4-FFF2-40B4-BE49-F238E27FC236}">
                  <a16:creationId xmlns:a16="http://schemas.microsoft.com/office/drawing/2014/main" id="{75FCAABD-7151-4F48-9A81-D50CFD929596}"/>
                </a:ext>
              </a:extLst>
            </p:cNvPr>
            <p:cNvSpPr/>
            <p:nvPr/>
          </p:nvSpPr>
          <p:spPr>
            <a:xfrm rot="999828">
              <a:off x="3635044" y="5344887"/>
              <a:ext cx="783771" cy="42393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9C762A40-60D5-488C-87CB-90AEBBC94CB2}"/>
              </a:ext>
            </a:extLst>
          </p:cNvPr>
          <p:cNvSpPr txBox="1"/>
          <p:nvPr/>
        </p:nvSpPr>
        <p:spPr>
          <a:xfrm>
            <a:off x="6396163" y="5524803"/>
            <a:ext cx="5074867" cy="1077218"/>
          </a:xfrm>
          <a:prstGeom prst="rect">
            <a:avLst/>
          </a:prstGeom>
          <a:noFill/>
        </p:spPr>
        <p:txBody>
          <a:bodyPr wrap="square" rtlCol="0">
            <a:spAutoFit/>
          </a:bodyPr>
          <a:lstStyle/>
          <a:p>
            <a:r>
              <a:rPr lang="en-US" sz="1600" i="1" dirty="0"/>
              <a:t>*Public health core data sources: </a:t>
            </a:r>
            <a:r>
              <a:rPr lang="en-US" sz="1600" b="0" i="1" dirty="0">
                <a:solidFill>
                  <a:srgbClr val="242424"/>
                </a:solidFill>
                <a:effectLst/>
              </a:rPr>
              <a:t>Healthcare data, Laboratory data, Case Surveillance data, Syndromic Surveillance data, Vital Records data, and Immunization data</a:t>
            </a:r>
            <a:endParaRPr lang="en-US" sz="1600" i="1" dirty="0"/>
          </a:p>
        </p:txBody>
      </p:sp>
      <p:sp>
        <p:nvSpPr>
          <p:cNvPr id="9" name="Slide Number Placeholder 2">
            <a:extLst>
              <a:ext uri="{FF2B5EF4-FFF2-40B4-BE49-F238E27FC236}">
                <a16:creationId xmlns:a16="http://schemas.microsoft.com/office/drawing/2014/main" id="{02C6CA9B-B03A-498A-A017-0BB277232F96}"/>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36</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252862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29FEF-7DB6-4AE6-84D5-42B737509974}"/>
              </a:ext>
            </a:extLst>
          </p:cNvPr>
          <p:cNvSpPr>
            <a:spLocks noGrp="1"/>
          </p:cNvSpPr>
          <p:nvPr>
            <p:ph type="title"/>
          </p:nvPr>
        </p:nvSpPr>
        <p:spPr/>
        <p:txBody>
          <a:bodyPr/>
          <a:lstStyle/>
          <a:p>
            <a:r>
              <a:rPr lang="en-US" sz="4000" dirty="0">
                <a:effectLst/>
                <a:latin typeface="Calibri" panose="020F0502020204030204" pitchFamily="34" charset="0"/>
                <a:ea typeface="Yu Mincho" panose="02020400000000000000" pitchFamily="18" charset="-128"/>
                <a:cs typeface="Arial" panose="020B0604020202020204" pitchFamily="34" charset="0"/>
              </a:rPr>
              <a:t>Note that </a:t>
            </a:r>
            <a:r>
              <a:rPr lang="en-US" sz="4000" b="1" dirty="0">
                <a:effectLst/>
                <a:latin typeface="Calibri" panose="020F0502020204030204" pitchFamily="34" charset="0"/>
                <a:ea typeface="Yu Mincho" panose="02020400000000000000" pitchFamily="18" charset="-128"/>
                <a:cs typeface="Arial" panose="020B0604020202020204" pitchFamily="34" charset="0"/>
              </a:rPr>
              <a:t>AGGREGATE</a:t>
            </a:r>
            <a:r>
              <a:rPr lang="en-US" sz="4000" dirty="0">
                <a:effectLst/>
                <a:latin typeface="Calibri" panose="020F0502020204030204" pitchFamily="34" charset="0"/>
                <a:ea typeface="Yu Mincho" panose="02020400000000000000" pitchFamily="18" charset="-128"/>
                <a:cs typeface="Arial" panose="020B0604020202020204" pitchFamily="34" charset="0"/>
              </a:rPr>
              <a:t> data requirements in a public health emergency are already defined</a:t>
            </a:r>
            <a:endParaRPr lang="en-US" dirty="0"/>
          </a:p>
        </p:txBody>
      </p:sp>
      <p:sp>
        <p:nvSpPr>
          <p:cNvPr id="3" name="Content Placeholder 2">
            <a:extLst>
              <a:ext uri="{FF2B5EF4-FFF2-40B4-BE49-F238E27FC236}">
                <a16:creationId xmlns:a16="http://schemas.microsoft.com/office/drawing/2014/main" id="{8C653FE6-423A-468F-95D8-6CE84B7C1F89}"/>
              </a:ext>
            </a:extLst>
          </p:cNvPr>
          <p:cNvSpPr>
            <a:spLocks noGrp="1"/>
          </p:cNvSpPr>
          <p:nvPr>
            <p:ph type="body" sz="quarter" idx="10"/>
          </p:nvPr>
        </p:nvSpPr>
        <p:spPr/>
        <p:txBody>
          <a:bodyPr/>
          <a:lstStyle/>
          <a:p>
            <a:pPr marL="209564" indent="-285750">
              <a:spcBef>
                <a:spcPts val="0"/>
              </a:spcBef>
              <a:spcAft>
                <a:spcPts val="600"/>
              </a:spcAft>
              <a:buFont typeface="Wingdings" panose="05000000000000000000" pitchFamily="2" charset="2"/>
              <a:buChar char="v"/>
            </a:pPr>
            <a:r>
              <a:rPr lang="en-US" sz="1800" u="sng" dirty="0">
                <a:solidFill>
                  <a:srgbClr val="0000FF"/>
                </a:solidFill>
                <a:effectLst/>
                <a:latin typeface="Calibri" panose="020F0502020204030204" pitchFamily="34" charset="0"/>
                <a:ea typeface="Yu Mincho" panose="02020400000000000000" pitchFamily="18" charset="-128"/>
                <a:cs typeface="Arial" panose="020B0604020202020204" pitchFamily="34" charset="0"/>
                <a:hlinkClick r:id="rId2"/>
              </a:rPr>
              <a:t>Public Health Emergency Preparedness and Response | Interoperability Standards Advisory (ISA) (healthit.gov)</a:t>
            </a:r>
            <a:r>
              <a:rPr lang="en-US" sz="1800" dirty="0">
                <a:effectLst/>
                <a:latin typeface="Calibri" panose="020F0502020204030204" pitchFamily="34" charset="0"/>
                <a:ea typeface="Yu Mincho" panose="02020400000000000000" pitchFamily="18" charset="-128"/>
                <a:cs typeface="Arial" panose="020B0604020202020204" pitchFamily="34" charset="0"/>
              </a:rPr>
              <a:t>) </a:t>
            </a:r>
          </a:p>
          <a:p>
            <a:pPr marL="666763" lvl="1" indent="-285750">
              <a:spcBef>
                <a:spcPts val="0"/>
              </a:spcBef>
              <a:spcAft>
                <a:spcPts val="600"/>
              </a:spcAft>
            </a:pPr>
            <a:r>
              <a:rPr lang="en-US" sz="1800" u="sng" dirty="0">
                <a:solidFill>
                  <a:srgbClr val="0000FF"/>
                </a:solidFill>
                <a:effectLst/>
                <a:latin typeface="Calibri" panose="020F0502020204030204" pitchFamily="34" charset="0"/>
                <a:ea typeface="Yu Mincho" panose="02020400000000000000" pitchFamily="18" charset="-128"/>
                <a:cs typeface="Arial" panose="020B0604020202020204" pitchFamily="34" charset="0"/>
                <a:hlinkClick r:id="rId3"/>
              </a:rPr>
              <a:t>LOINC 89724-9 — Minimum Data Set (MDS) for Public Health Emergency Operations Centers (EOC) [CDC Emergency Operations Centers]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209564" indent="-285750">
              <a:spcBef>
                <a:spcPts val="0"/>
              </a:spcBef>
              <a:spcAft>
                <a:spcPts val="600"/>
              </a:spcAft>
              <a:buFont typeface="Wingdings" panose="05000000000000000000" pitchFamily="2" charset="2"/>
              <a:buChar char="v"/>
            </a:pPr>
            <a:r>
              <a:rPr lang="en-US" sz="1800" dirty="0">
                <a:effectLst/>
                <a:latin typeface="Calibri" panose="020F0502020204030204" pitchFamily="34" charset="0"/>
                <a:ea typeface="Yu Mincho" panose="02020400000000000000" pitchFamily="18" charset="-128"/>
                <a:cs typeface="Arial" panose="020B0604020202020204" pitchFamily="34" charset="0"/>
              </a:rPr>
              <a:t>Healthcare Personnel: </a:t>
            </a:r>
          </a:p>
          <a:p>
            <a:pPr marL="742950" lvl="1" indent="-285750">
              <a:spcBef>
                <a:spcPts val="0"/>
              </a:spcBef>
              <a:spcAft>
                <a:spcPts val="600"/>
              </a:spcAft>
            </a:pPr>
            <a:r>
              <a:rPr lang="en-US" sz="1800" u="sng" dirty="0">
                <a:solidFill>
                  <a:srgbClr val="0000FF"/>
                </a:solidFill>
                <a:effectLst/>
                <a:latin typeface="Calibri" panose="020F0502020204030204" pitchFamily="34" charset="0"/>
                <a:ea typeface="Yu Mincho" panose="02020400000000000000" pitchFamily="18" charset="-128"/>
                <a:cs typeface="Arial" panose="020B0604020202020204" pitchFamily="34" charset="0"/>
                <a:hlinkClick r:id="rId4"/>
              </a:rPr>
              <a:t>LOINC 95892-6 — Healthcare personnel status [CDC Emergency Operations Centers]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209564" indent="-285750">
              <a:spcBef>
                <a:spcPts val="0"/>
              </a:spcBef>
              <a:spcAft>
                <a:spcPts val="600"/>
              </a:spcAft>
              <a:buFont typeface="Wingdings" panose="05000000000000000000" pitchFamily="2" charset="2"/>
              <a:buChar char="v"/>
            </a:pPr>
            <a:r>
              <a:rPr lang="en-US" sz="1800" dirty="0">
                <a:effectLst/>
                <a:latin typeface="Calibri" panose="020F0502020204030204" pitchFamily="34" charset="0"/>
                <a:ea typeface="Yu Mincho" panose="02020400000000000000" pitchFamily="18" charset="-128"/>
                <a:cs typeface="Arial" panose="020B0604020202020204" pitchFamily="34" charset="0"/>
              </a:rPr>
              <a:t>Hospital/Facility Bed Utilization </a:t>
            </a:r>
          </a:p>
          <a:p>
            <a:pPr marL="742950" lvl="1" indent="-285750">
              <a:spcBef>
                <a:spcPts val="0"/>
              </a:spcBef>
              <a:spcAft>
                <a:spcPts val="600"/>
              </a:spcAft>
            </a:pPr>
            <a:r>
              <a:rPr lang="en-US" sz="1800" u="sng" dirty="0">
                <a:solidFill>
                  <a:srgbClr val="0000FF"/>
                </a:solidFill>
                <a:effectLst/>
                <a:latin typeface="Calibri" panose="020F0502020204030204" pitchFamily="34" charset="0"/>
                <a:ea typeface="Yu Mincho" panose="02020400000000000000" pitchFamily="18" charset="-128"/>
                <a:cs typeface="Arial" panose="020B0604020202020204" pitchFamily="34" charset="0"/>
                <a:hlinkClick r:id="rId5"/>
              </a:rPr>
              <a:t>LOINC 95893-4 — Hospital or facility beds utilization panel [CDC Emergency Operations Centers]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209564" indent="-285750">
              <a:spcBef>
                <a:spcPts val="0"/>
              </a:spcBef>
              <a:spcAft>
                <a:spcPts val="600"/>
              </a:spcAft>
              <a:buFont typeface="Wingdings" panose="05000000000000000000" pitchFamily="2" charset="2"/>
              <a:buChar char="v"/>
            </a:pPr>
            <a:r>
              <a:rPr lang="en-US" sz="1800" dirty="0">
                <a:effectLst/>
                <a:latin typeface="Calibri" panose="020F0502020204030204" pitchFamily="34" charset="0"/>
                <a:ea typeface="Yu Mincho" panose="02020400000000000000" pitchFamily="18" charset="-128"/>
                <a:cs typeface="Arial" panose="020B0604020202020204" pitchFamily="34" charset="0"/>
              </a:rPr>
              <a:t>Laboratory Operations, population laboratory surveillance:</a:t>
            </a:r>
          </a:p>
          <a:p>
            <a:pPr marL="742950" lvl="1" indent="-285750">
              <a:spcBef>
                <a:spcPts val="0"/>
              </a:spcBef>
              <a:spcAft>
                <a:spcPts val="600"/>
              </a:spcAft>
            </a:pPr>
            <a:r>
              <a:rPr lang="en-US" sz="1800" u="sng" dirty="0">
                <a:solidFill>
                  <a:srgbClr val="0000FF"/>
                </a:solidFill>
                <a:effectLst/>
                <a:latin typeface="Calibri" panose="020F0502020204030204" pitchFamily="34" charset="0"/>
                <a:ea typeface="Yu Mincho" panose="02020400000000000000" pitchFamily="18" charset="-128"/>
                <a:cs typeface="Arial" panose="020B0604020202020204" pitchFamily="34" charset="0"/>
                <a:hlinkClick r:id="rId6"/>
              </a:rPr>
              <a:t>LOINC 89756-1 — Laboratory operations report [CDC Emergency Operations Centers]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209564" indent="-285750">
              <a:spcBef>
                <a:spcPts val="0"/>
              </a:spcBef>
              <a:spcAft>
                <a:spcPts val="600"/>
              </a:spcAft>
              <a:buFont typeface="Wingdings" panose="05000000000000000000" pitchFamily="2" charset="2"/>
              <a:buChar char="v"/>
            </a:pPr>
            <a:r>
              <a:rPr lang="en-US" sz="1800" dirty="0">
                <a:effectLst/>
                <a:latin typeface="Calibri" panose="020F0502020204030204" pitchFamily="34" charset="0"/>
                <a:ea typeface="Yu Mincho" panose="02020400000000000000" pitchFamily="18" charset="-128"/>
                <a:cs typeface="Arial" panose="020B0604020202020204" pitchFamily="34" charset="0"/>
              </a:rPr>
              <a:t>Mass vaccination status: </a:t>
            </a:r>
          </a:p>
          <a:p>
            <a:pPr marL="742950" lvl="1" indent="-285750">
              <a:spcBef>
                <a:spcPts val="0"/>
              </a:spcBef>
              <a:spcAft>
                <a:spcPts val="600"/>
              </a:spcAft>
            </a:pPr>
            <a:r>
              <a:rPr lang="en-US" sz="1800" u="sng" dirty="0">
                <a:solidFill>
                  <a:srgbClr val="0000FF"/>
                </a:solidFill>
                <a:effectLst/>
                <a:latin typeface="Calibri" panose="020F0502020204030204" pitchFamily="34" charset="0"/>
                <a:ea typeface="Yu Mincho" panose="02020400000000000000" pitchFamily="18" charset="-128"/>
                <a:cs typeface="Arial" panose="020B0604020202020204" pitchFamily="34" charset="0"/>
                <a:hlinkClick r:id="rId7"/>
              </a:rPr>
              <a:t>LOINC 96987-3 — Mass vaccination status [CDC Emergency Operations Centers]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209564" indent="-285750">
              <a:spcBef>
                <a:spcPts val="0"/>
              </a:spcBef>
              <a:spcAft>
                <a:spcPts val="600"/>
              </a:spcAft>
              <a:buFont typeface="Wingdings" panose="05000000000000000000" pitchFamily="2" charset="2"/>
              <a:buChar char="v"/>
            </a:pPr>
            <a:r>
              <a:rPr lang="en-US" sz="1800" dirty="0">
                <a:effectLst/>
                <a:latin typeface="Calibri" panose="020F0502020204030204" pitchFamily="34" charset="0"/>
                <a:ea typeface="Yu Mincho" panose="02020400000000000000" pitchFamily="18" charset="-128"/>
                <a:cs typeface="Arial" panose="020B0604020202020204" pitchFamily="34" charset="0"/>
              </a:rPr>
              <a:t>Population-level morbidity and mortality: </a:t>
            </a:r>
          </a:p>
          <a:p>
            <a:pPr marL="742950" lvl="1" indent="-285750">
              <a:spcBef>
                <a:spcPts val="0"/>
              </a:spcBef>
              <a:spcAft>
                <a:spcPts val="600"/>
              </a:spcAft>
            </a:pPr>
            <a:r>
              <a:rPr lang="en-US" sz="1800" u="sng" dirty="0">
                <a:solidFill>
                  <a:srgbClr val="0000FF"/>
                </a:solidFill>
                <a:effectLst/>
                <a:latin typeface="Calibri" panose="020F0502020204030204" pitchFamily="34" charset="0"/>
                <a:ea typeface="Yu Mincho" panose="02020400000000000000" pitchFamily="18" charset="-128"/>
                <a:cs typeface="Arial" panose="020B0604020202020204" pitchFamily="34" charset="0"/>
                <a:hlinkClick r:id="rId8"/>
              </a:rPr>
              <a:t>LOINC 89754-6 — Event status [CDC Emergency Operations Centers]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5" name="Slide Number Placeholder 2">
            <a:extLst>
              <a:ext uri="{FF2B5EF4-FFF2-40B4-BE49-F238E27FC236}">
                <a16:creationId xmlns:a16="http://schemas.microsoft.com/office/drawing/2014/main" id="{64EE5889-FD8E-4750-A42A-B41A2983A692}"/>
              </a:ext>
            </a:extLst>
          </p:cNvPr>
          <p:cNvSpPr txBox="1">
            <a:spLocks/>
          </p:cNvSpPr>
          <p:nvPr/>
        </p:nvSpPr>
        <p:spPr>
          <a:xfrm>
            <a:off x="11392887" y="6313133"/>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89"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89" rtl="0" eaLnBrk="0" fontAlgn="base" latinLnBrk="0" hangingPunct="0">
                <a:lnSpc>
                  <a:spcPct val="100000"/>
                </a:lnSpc>
                <a:spcBef>
                  <a:spcPct val="0"/>
                </a:spcBef>
                <a:spcAft>
                  <a:spcPct val="0"/>
                </a:spcAft>
                <a:buClrTx/>
                <a:buSzTx/>
                <a:buFontTx/>
                <a:buNone/>
                <a:tabLst/>
                <a:defRPr/>
              </a:pPr>
              <a:t>37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939907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dirty="0"/>
              <a:t>COVID-19 HL7 Data Implementation In-progress</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defTabSz="457143" eaLnBrk="0" fontAlgn="base" hangingPunct="0">
              <a:spcBef>
                <a:spcPct val="0"/>
              </a:spcBef>
              <a:spcAft>
                <a:spcPct val="0"/>
              </a:spcAft>
              <a:defRPr/>
            </a:pPr>
            <a:fld id="{39D59B3E-F2E5-164E-B82C-1166B3CC2CE2}" type="slidenum">
              <a:rPr lang="en-US" altLang="en-US" b="1">
                <a:solidFill>
                  <a:srgbClr val="28434E"/>
                </a:solidFill>
              </a:rPr>
              <a:pPr defTabSz="457143" eaLnBrk="0" fontAlgn="base" hangingPunct="0">
                <a:spcBef>
                  <a:spcPct val="0"/>
                </a:spcBef>
                <a:spcAft>
                  <a:spcPct val="0"/>
                </a:spcAft>
                <a:defRPr/>
              </a:pPr>
              <a:t>4</a:t>
            </a:fld>
            <a:endParaRPr lang="en-US" altLang="en-US" b="1" dirty="0">
              <a:solidFill>
                <a:srgbClr val="28434E"/>
              </a:solidFill>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10047140" y="5636029"/>
            <a:ext cx="1535265" cy="646331"/>
          </a:xfrm>
          <a:prstGeom prst="rect">
            <a:avLst/>
          </a:prstGeom>
          <a:noFill/>
        </p:spPr>
        <p:txBody>
          <a:bodyPr wrap="square" rtlCol="0">
            <a:spAutoFit/>
          </a:bodyPr>
          <a:lstStyle/>
          <a:p>
            <a:pPr defTabSz="457155">
              <a:defRPr/>
            </a:pPr>
            <a:r>
              <a:rPr lang="en-US" b="1" dirty="0">
                <a:solidFill>
                  <a:srgbClr val="28434E"/>
                </a:solidFill>
                <a:latin typeface="Calibri"/>
              </a:rPr>
              <a:t>Status as of 11/15/2022</a:t>
            </a:r>
          </a:p>
        </p:txBody>
      </p:sp>
      <p:pic>
        <p:nvPicPr>
          <p:cNvPr id="7" name="Picture 6" descr="COVID Data Implementation Status Map&#10;&#10;Key jurisdiction High level updates: &#10;Onboarding is moving along for COVID. Recently, ME, MI and WI went into production for COVID-19 MMG.&#10;&#10;Anticipate other states to be going into production soon as well as other states to be onboarding soon, as onboarding packages received.&#10;&#10;Not shown on the map is IA now onboarding for STD MMG, KY now onboarding for Lyme/TBRD, and Rhode Island went into production for the HAI MMG. &#10;&#10;Also, Not shown on the map are states participating in cohorts that have recently kicked off. &#10;We have a Lyme/TBRD Cohort with 3 jurisdictions (GA, MN, NJ) kicked off 5/3&#10;">
            <a:extLst>
              <a:ext uri="{FF2B5EF4-FFF2-40B4-BE49-F238E27FC236}">
                <a16:creationId xmlns:a16="http://schemas.microsoft.com/office/drawing/2014/main" id="{4DE0760D-7AF4-4F44-9865-168BCD379F63}"/>
              </a:ext>
            </a:extLst>
          </p:cNvPr>
          <p:cNvPicPr>
            <a:picLocks noChangeAspect="1"/>
          </p:cNvPicPr>
          <p:nvPr/>
        </p:nvPicPr>
        <p:blipFill>
          <a:blip r:embed="rId3"/>
          <a:stretch>
            <a:fillRect/>
          </a:stretch>
        </p:blipFill>
        <p:spPr>
          <a:xfrm>
            <a:off x="1230547" y="1162385"/>
            <a:ext cx="8632982" cy="5516935"/>
          </a:xfrm>
          <a:prstGeom prst="rect">
            <a:avLst/>
          </a:prstGeom>
        </p:spPr>
      </p:pic>
    </p:spTree>
    <p:extLst>
      <p:ext uri="{BB962C8B-B14F-4D97-AF65-F5344CB8AC3E}">
        <p14:creationId xmlns:p14="http://schemas.microsoft.com/office/powerpoint/2010/main" val="25172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A5927-2FCF-4AF1-9659-40C3C9F3A69F}"/>
              </a:ext>
            </a:extLst>
          </p:cNvPr>
          <p:cNvSpPr>
            <a:spLocks noGrp="1"/>
          </p:cNvSpPr>
          <p:nvPr>
            <p:ph type="title"/>
          </p:nvPr>
        </p:nvSpPr>
        <p:spPr>
          <a:xfrm>
            <a:off x="-1" y="-1"/>
            <a:ext cx="12361628" cy="1096161"/>
          </a:xfrm>
        </p:spPr>
        <p:txBody>
          <a:bodyPr>
            <a:noAutofit/>
          </a:bodyPr>
          <a:lstStyle/>
          <a:p>
            <a:r>
              <a:rPr lang="en-US" sz="3600" dirty="0"/>
              <a:t>Updated COVID-19 Message Mapping Guide (MMG) </a:t>
            </a:r>
          </a:p>
        </p:txBody>
      </p:sp>
      <p:sp>
        <p:nvSpPr>
          <p:cNvPr id="5" name="Content Placeholder 4">
            <a:extLst>
              <a:ext uri="{FF2B5EF4-FFF2-40B4-BE49-F238E27FC236}">
                <a16:creationId xmlns:a16="http://schemas.microsoft.com/office/drawing/2014/main" id="{45847CC2-11C5-4C6A-9BA1-67F1A900F24E}"/>
              </a:ext>
            </a:extLst>
          </p:cNvPr>
          <p:cNvSpPr>
            <a:spLocks noGrp="1"/>
          </p:cNvSpPr>
          <p:nvPr>
            <p:ph idx="1"/>
          </p:nvPr>
        </p:nvSpPr>
        <p:spPr>
          <a:xfrm>
            <a:off x="603251" y="1460501"/>
            <a:ext cx="11404191" cy="4306847"/>
          </a:xfrm>
        </p:spPr>
        <p:txBody>
          <a:bodyPr>
            <a:normAutofit/>
          </a:bodyPr>
          <a:lstStyle/>
          <a:p>
            <a:pPr marL="0" lvl="1" indent="0">
              <a:buClr>
                <a:schemeClr val="accent2"/>
              </a:buClr>
              <a:buNone/>
            </a:pPr>
            <a:r>
              <a:rPr lang="en-US" sz="3200" b="1" dirty="0">
                <a:solidFill>
                  <a:srgbClr val="00B050"/>
                </a:solidFill>
              </a:rPr>
              <a:t>NEW:</a:t>
            </a:r>
            <a:r>
              <a:rPr lang="en-US" sz="3200" dirty="0"/>
              <a:t> The PHIN Vocabulary Access and Distribution System (VADS) COVID-19 case notification view has been updated</a:t>
            </a:r>
          </a:p>
          <a:p>
            <a:pPr marL="1054074" lvl="2" indent="-609585"/>
            <a:r>
              <a:rPr lang="en-US" sz="2933" dirty="0">
                <a:solidFill>
                  <a:srgbClr val="28434E"/>
                </a:solidFill>
                <a:latin typeface="Avenir Next LT Pro" panose="020B0504020202020204" pitchFamily="34" charset="0"/>
                <a:ea typeface="+mn-lt"/>
                <a:cs typeface="+mn-lt"/>
                <a:hlinkClick r:id="rId3">
                  <a:extLst>
                    <a:ext uri="{A12FA001-AC4F-418D-AE19-62706E023703}">
                      <ahyp:hlinkClr xmlns:ahyp="http://schemas.microsoft.com/office/drawing/2018/hyperlinkcolor" val="tx"/>
                    </a:ext>
                  </a:extLst>
                </a:hlinkClick>
              </a:rPr>
              <a:t>Version 14 </a:t>
            </a:r>
            <a:r>
              <a:rPr lang="en-US" sz="2933" dirty="0">
                <a:latin typeface="Avenir Next LT Pro" panose="020B0504020202020204" pitchFamily="34" charset="0"/>
              </a:rPr>
              <a:t>is now the most up-to-date version </a:t>
            </a:r>
          </a:p>
          <a:p>
            <a:pPr marL="1054074" lvl="2" indent="-609585"/>
            <a:r>
              <a:rPr lang="en-US" sz="2933" dirty="0">
                <a:solidFill>
                  <a:srgbClr val="28434E"/>
                </a:solidFill>
                <a:latin typeface="Avenir Next LT Pro" panose="020B0504020202020204" pitchFamily="34" charset="0"/>
                <a:ea typeface="+mn-lt"/>
                <a:cs typeface="+mn-lt"/>
              </a:rPr>
              <a:t>Includes two additional values to </a:t>
            </a:r>
            <a:r>
              <a:rPr lang="en-US" sz="2933" dirty="0">
                <a:solidFill>
                  <a:srgbClr val="28434E"/>
                </a:solidFill>
                <a:latin typeface="Avenir Next LT Pro" panose="020B0504020202020204" pitchFamily="34" charset="0"/>
                <a:ea typeface="+mn-lt"/>
                <a:cs typeface="+mn-lt"/>
                <a:hlinkClick r:id="rId4">
                  <a:extLst>
                    <a:ext uri="{A12FA001-AC4F-418D-AE19-62706E023703}">
                      <ahyp:hlinkClr xmlns:ahyp="http://schemas.microsoft.com/office/drawing/2018/hyperlinkcolor" val="tx"/>
                    </a:ext>
                  </a:extLst>
                </a:hlinkClick>
              </a:rPr>
              <a:t>Vaccine Type (NND)</a:t>
            </a:r>
            <a:r>
              <a:rPr lang="en-US" sz="2933" dirty="0">
                <a:solidFill>
                  <a:srgbClr val="28434E"/>
                </a:solidFill>
                <a:latin typeface="Avenir Next LT Pro" panose="020B0504020202020204" pitchFamily="34" charset="0"/>
                <a:ea typeface="+mn-lt"/>
                <a:cs typeface="+mn-lt"/>
              </a:rPr>
              <a:t> (now v.12)  </a:t>
            </a:r>
          </a:p>
          <a:p>
            <a:pPr marL="444489" lvl="2" indent="0">
              <a:buNone/>
            </a:pPr>
            <a:endParaRPr lang="en-US" sz="3467" dirty="0">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A73BEDCC-4712-4794-AA2F-4FB55F4F6A35}"/>
              </a:ext>
            </a:extLst>
          </p:cNvPr>
          <p:cNvSpPr>
            <a:spLocks noGrp="1"/>
          </p:cNvSpPr>
          <p:nvPr>
            <p:ph type="sldNum" sz="quarter" idx="4"/>
          </p:nvPr>
        </p:nvSpPr>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5</a:t>
            </a:fld>
            <a:endParaRPr lang="en-US" altLang="en-US" b="1" dirty="0">
              <a:solidFill>
                <a:srgbClr val="28434E"/>
              </a:solidFill>
            </a:endParaRPr>
          </a:p>
        </p:txBody>
      </p:sp>
      <p:sp>
        <p:nvSpPr>
          <p:cNvPr id="6" name="TextBox 5">
            <a:extLst>
              <a:ext uri="{FF2B5EF4-FFF2-40B4-BE49-F238E27FC236}">
                <a16:creationId xmlns:a16="http://schemas.microsoft.com/office/drawing/2014/main" id="{86AC15AE-AB1F-49D2-B1D4-34695247A289}"/>
              </a:ext>
            </a:extLst>
          </p:cNvPr>
          <p:cNvSpPr txBox="1"/>
          <p:nvPr/>
        </p:nvSpPr>
        <p:spPr>
          <a:xfrm>
            <a:off x="1" y="6041643"/>
            <a:ext cx="11768308" cy="420756"/>
          </a:xfrm>
          <a:prstGeom prst="rect">
            <a:avLst/>
          </a:prstGeom>
          <a:noFill/>
        </p:spPr>
        <p:txBody>
          <a:bodyPr wrap="square">
            <a:spAutoFit/>
          </a:bodyPr>
          <a:lstStyle/>
          <a:p>
            <a:pPr defTabSz="1219170">
              <a:defRPr/>
            </a:pPr>
            <a:r>
              <a:rPr lang="en-US" sz="1067" dirty="0">
                <a:solidFill>
                  <a:srgbClr val="000000"/>
                </a:solidFill>
                <a:latin typeface="Avenir Next LT Pro" panose="020B0504020202020204" pitchFamily="34" charset="0"/>
                <a:cs typeface="Calibri"/>
                <a:sym typeface="Arial"/>
              </a:rPr>
              <a:t>COVID-19 PHIN VADS Case Notification View version 14: https://phinvads.cdc.gov/vads/ViewView.action?id=55DFBFAD-785C-ED11-81BE-005056ABE2F0</a:t>
            </a:r>
          </a:p>
          <a:p>
            <a:pPr defTabSz="1219170">
              <a:defRPr/>
            </a:pPr>
            <a:r>
              <a:rPr lang="en-US" sz="1067" dirty="0">
                <a:solidFill>
                  <a:prstClr val="black"/>
                </a:solidFill>
                <a:latin typeface="Avenir Next LT Pro" panose="020B0504020202020204" pitchFamily="34" charset="0"/>
                <a:cs typeface="Arial"/>
                <a:sym typeface="Arial"/>
              </a:rPr>
              <a:t>Vaccine Type (NND) version 12: https://phinvads.cdc.gov/vads/ViewValueSet.action?id=DD97237E-7BDE-4272-8E3F-0D9A61C211EF</a:t>
            </a:r>
          </a:p>
        </p:txBody>
      </p:sp>
    </p:spTree>
    <p:extLst>
      <p:ext uri="{BB962C8B-B14F-4D97-AF65-F5344CB8AC3E}">
        <p14:creationId xmlns:p14="http://schemas.microsoft.com/office/powerpoint/2010/main" val="216103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0" y="2"/>
            <a:ext cx="11582400" cy="1096433"/>
          </a:xfrm>
        </p:spPr>
        <p:txBody>
          <a:bodyPr/>
          <a:lstStyle/>
          <a:p>
            <a:r>
              <a:rPr lang="en-US" altLang="en-US" dirty="0">
                <a:latin typeface="Avenir Next LT Pro Demi" panose="020B0704020202020204" pitchFamily="34" charset="0"/>
              </a:rPr>
              <a:t>2021 Reconciliation Target Dates</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603252" y="1409383"/>
            <a:ext cx="11404600" cy="5219701"/>
          </a:xfrm>
        </p:spPr>
        <p:txBody>
          <a:bodyPr/>
          <a:lstStyle/>
          <a:p>
            <a:pPr marL="457178" indent="-457178">
              <a:lnSpc>
                <a:spcPct val="150000"/>
              </a:lnSpc>
              <a:buFont typeface="Arial" panose="020B0604020202020204" pitchFamily="34" charset="0"/>
              <a:buChar char="•"/>
            </a:pPr>
            <a:r>
              <a:rPr lang="en-US" altLang="en-US" sz="2667" dirty="0"/>
              <a:t>THANK YOU for all the hard work so far!</a:t>
            </a:r>
          </a:p>
          <a:p>
            <a:pPr marL="457178" indent="-457178">
              <a:lnSpc>
                <a:spcPct val="150000"/>
              </a:lnSpc>
              <a:buFont typeface="Arial" panose="020B0604020202020204" pitchFamily="34" charset="0"/>
              <a:buChar char="•"/>
            </a:pPr>
            <a:r>
              <a:rPr lang="en-US" altLang="en-US" sz="2667" dirty="0"/>
              <a:t>Submit and </a:t>
            </a:r>
            <a:r>
              <a:rPr lang="en-US" altLang="en-US" sz="2667" b="1" dirty="0"/>
              <a:t>lock non-STD data by 11/18/2022</a:t>
            </a:r>
          </a:p>
          <a:p>
            <a:pPr marL="1200091" lvl="1" indent="-457178">
              <a:spcBef>
                <a:spcPts val="1200"/>
              </a:spcBef>
            </a:pPr>
            <a:r>
              <a:rPr lang="en-US" altLang="en-US" sz="2135" dirty="0"/>
              <a:t>This will provide an opportunity to review the reconciliation tables using locked data.</a:t>
            </a:r>
          </a:p>
          <a:p>
            <a:pPr marL="1200091" lvl="1" indent="-457178">
              <a:spcBef>
                <a:spcPts val="1200"/>
              </a:spcBef>
            </a:pPr>
            <a:r>
              <a:rPr lang="en-US" altLang="en-US" sz="2135" dirty="0"/>
              <a:t>Once the reconciliation tables are verified, inform your NNDSS Surveillance Officer and we will provide final signature tables.</a:t>
            </a:r>
          </a:p>
          <a:p>
            <a:pPr marL="457178" indent="-457178">
              <a:spcBef>
                <a:spcPts val="1200"/>
              </a:spcBef>
              <a:buFont typeface="Arial" panose="020B0604020202020204" pitchFamily="34" charset="0"/>
              <a:buChar char="•"/>
            </a:pPr>
            <a:r>
              <a:rPr lang="en-US" altLang="en-US" sz="2667" dirty="0"/>
              <a:t>We appreciate you </a:t>
            </a:r>
            <a:r>
              <a:rPr lang="en-US" altLang="en-US" sz="2667" b="1" dirty="0"/>
              <a:t>returning signed final tables by 12/1/2022 </a:t>
            </a:r>
            <a:r>
              <a:rPr lang="en-US" altLang="en-US" sz="2667" dirty="0"/>
              <a:t>to your NNDSS Surveillance Officer.</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xfrm>
            <a:off x="15189201" y="8418691"/>
            <a:ext cx="821268" cy="488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bodyPr>
          <a:lstStyle>
            <a:defPPr>
              <a:defRPr lang="en-US"/>
            </a:defPPr>
            <a:lvl1pPr marL="0" algn="r" defTabSz="1219170" rtl="0" eaLnBrk="1" fontAlgn="auto" latinLnBrk="0" hangingPunct="1">
              <a:spcBef>
                <a:spcPts val="0"/>
              </a:spcBef>
              <a:spcAft>
                <a:spcPts val="0"/>
              </a:spcAft>
              <a:defRPr sz="1423"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457167">
              <a:defRPr/>
            </a:pPr>
            <a:fld id="{F00CBC20-E6D7-574B-ACBF-FDCADD95A7A4}" type="slidenum">
              <a:rPr lang="en-US">
                <a:solidFill>
                  <a:srgbClr val="28434E"/>
                </a:solidFill>
              </a:rPr>
              <a:pPr defTabSz="457167">
                <a:defRPr/>
              </a:pPr>
              <a:t>6</a:t>
            </a:fld>
            <a:endParaRPr lang="en-US" altLang="en-US" sz="1067" b="1" dirty="0">
              <a:solidFill>
                <a:srgbClr val="28434E"/>
              </a:solidFill>
            </a:endParaRPr>
          </a:p>
        </p:txBody>
      </p:sp>
      <p:sp>
        <p:nvSpPr>
          <p:cNvPr id="5" name="Slide Number Placeholder 2">
            <a:extLst>
              <a:ext uri="{FF2B5EF4-FFF2-40B4-BE49-F238E27FC236}">
                <a16:creationId xmlns:a16="http://schemas.microsoft.com/office/drawing/2014/main" id="{EE93E312-1DEE-47BF-B1C7-A766D0D6B1B8}"/>
              </a:ext>
            </a:extLst>
          </p:cNvPr>
          <p:cNvSpPr>
            <a:spLocks noGrp="1"/>
          </p:cNvSpPr>
          <p:nvPr>
            <p:ph type="sldNum" sz="quarter" idx="4"/>
          </p:nvPr>
        </p:nvSpPr>
        <p:spPr>
          <a:xfrm>
            <a:off x="11392887" y="6313133"/>
            <a:ext cx="614556" cy="366183"/>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6</a:t>
            </a:fld>
            <a:endParaRPr lang="en-US" altLang="en-US" b="1" dirty="0">
              <a:solidFill>
                <a:srgbClr val="28434E"/>
              </a:solidFill>
            </a:endParaRPr>
          </a:p>
        </p:txBody>
      </p:sp>
    </p:spTree>
    <p:extLst>
      <p:ext uri="{BB962C8B-B14F-4D97-AF65-F5344CB8AC3E}">
        <p14:creationId xmlns:p14="http://schemas.microsoft.com/office/powerpoint/2010/main" val="304750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a:xfrm>
            <a:off x="1" y="2"/>
            <a:ext cx="11906055" cy="1096433"/>
          </a:xfrm>
        </p:spPr>
        <p:txBody>
          <a:bodyPr>
            <a:normAutofit fontScale="90000"/>
          </a:bodyPr>
          <a:lstStyle/>
          <a:p>
            <a:r>
              <a:rPr lang="en-US" altLang="en-US" sz="4400" dirty="0"/>
              <a:t>2021 NNDSS Aggregate COVID-19 Data Request</a:t>
            </a:r>
            <a:endParaRPr lang="en-US" altLang="en-US" dirty="0">
              <a:latin typeface="Avenir Next LT Pro Demi" panose="020B0704020202020204" pitchFamily="34" charset="0"/>
            </a:endParaRP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603251" y="1460500"/>
            <a:ext cx="11404600" cy="5219701"/>
          </a:xfrm>
        </p:spPr>
        <p:txBody>
          <a:bodyPr/>
          <a:lstStyle/>
          <a:p>
            <a:pPr marL="457178" indent="-457178">
              <a:lnSpc>
                <a:spcPct val="150000"/>
              </a:lnSpc>
              <a:buFont typeface="Arial" panose="020B0604020202020204" pitchFamily="34" charset="0"/>
              <a:buChar char="•"/>
            </a:pPr>
            <a:r>
              <a:rPr lang="en-US" altLang="en-US" sz="2667" dirty="0"/>
              <a:t>By Thursday, December 1, 2022</a:t>
            </a:r>
          </a:p>
          <a:p>
            <a:pPr marL="1200091" lvl="1" indent="-457178">
              <a:lnSpc>
                <a:spcPct val="150000"/>
              </a:lnSpc>
            </a:pPr>
            <a:r>
              <a:rPr lang="en-US" altLang="en-US" sz="2135" dirty="0"/>
              <a:t>Jurisdictions should enter their data into the Epi Info™ web form </a:t>
            </a:r>
          </a:p>
          <a:p>
            <a:pPr marL="1200091" lvl="1" indent="-457178">
              <a:lnSpc>
                <a:spcPct val="150000"/>
              </a:lnSpc>
            </a:pPr>
            <a:r>
              <a:rPr lang="en-US" altLang="en-US" sz="2135" dirty="0"/>
              <a:t>State/Territorial Epidemiologist should approve the case counts for the 2021 NNDSS COVID-19 data in the Epi Info™ web form </a:t>
            </a:r>
          </a:p>
          <a:p>
            <a:pPr marL="1200091" lvl="1" indent="-457178">
              <a:lnSpc>
                <a:spcPct val="150000"/>
              </a:lnSpc>
            </a:pPr>
            <a:r>
              <a:rPr lang="en-US" altLang="en-US" sz="2135" dirty="0"/>
              <a:t>The finalized information and sign-off should be submitted through the Epi Info™ web form </a:t>
            </a: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xfrm>
            <a:off x="15189201" y="8418691"/>
            <a:ext cx="821268" cy="488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bodyPr>
          <a:lstStyle>
            <a:defPPr>
              <a:defRPr lang="en-US"/>
            </a:defPPr>
            <a:lvl1pPr marL="0" algn="r" defTabSz="1219170" rtl="0" eaLnBrk="1" fontAlgn="auto" latinLnBrk="0" hangingPunct="1">
              <a:spcBef>
                <a:spcPts val="0"/>
              </a:spcBef>
              <a:spcAft>
                <a:spcPts val="0"/>
              </a:spcAft>
              <a:defRPr sz="1423"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457167">
              <a:defRPr/>
            </a:pPr>
            <a:fld id="{F00CBC20-E6D7-574B-ACBF-FDCADD95A7A4}" type="slidenum">
              <a:rPr lang="en-US">
                <a:solidFill>
                  <a:srgbClr val="28434E"/>
                </a:solidFill>
              </a:rPr>
              <a:pPr defTabSz="457167">
                <a:defRPr/>
              </a:pPr>
              <a:t>7</a:t>
            </a:fld>
            <a:endParaRPr lang="en-US" altLang="en-US" sz="1067" b="1" dirty="0">
              <a:solidFill>
                <a:srgbClr val="28434E"/>
              </a:solidFill>
            </a:endParaRPr>
          </a:p>
        </p:txBody>
      </p:sp>
      <p:sp>
        <p:nvSpPr>
          <p:cNvPr id="5" name="Slide Number Placeholder 2">
            <a:extLst>
              <a:ext uri="{FF2B5EF4-FFF2-40B4-BE49-F238E27FC236}">
                <a16:creationId xmlns:a16="http://schemas.microsoft.com/office/drawing/2014/main" id="{BBE73F89-CE60-49B1-B33A-AA81543B7912}"/>
              </a:ext>
            </a:extLst>
          </p:cNvPr>
          <p:cNvSpPr>
            <a:spLocks noGrp="1"/>
          </p:cNvSpPr>
          <p:nvPr>
            <p:ph type="sldNum" sz="quarter" idx="4"/>
          </p:nvPr>
        </p:nvSpPr>
        <p:spPr>
          <a:xfrm>
            <a:off x="11392887" y="6313133"/>
            <a:ext cx="614556" cy="366183"/>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7</a:t>
            </a:fld>
            <a:endParaRPr lang="en-US" altLang="en-US" b="1" dirty="0">
              <a:solidFill>
                <a:srgbClr val="28434E"/>
              </a:solidFill>
            </a:endParaRPr>
          </a:p>
        </p:txBody>
      </p:sp>
    </p:spTree>
    <p:extLst>
      <p:ext uri="{BB962C8B-B14F-4D97-AF65-F5344CB8AC3E}">
        <p14:creationId xmlns:p14="http://schemas.microsoft.com/office/powerpoint/2010/main" val="351733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ctrTitle"/>
          </p:nvPr>
        </p:nvSpPr>
        <p:spPr>
          <a:xfrm>
            <a:off x="1398166" y="2140461"/>
            <a:ext cx="7561277" cy="1325820"/>
          </a:xfrm>
        </p:spPr>
        <p:txBody>
          <a:bodyPr/>
          <a:lstStyle/>
          <a:p>
            <a:r>
              <a:rPr lang="en-US" dirty="0"/>
              <a:t>New NNDSS Event Codes Updates </a:t>
            </a:r>
          </a:p>
        </p:txBody>
      </p:sp>
      <p:pic>
        <p:nvPicPr>
          <p:cNvPr id="7" name="Picture 6" title="NNDSS branding element">
            <a:extLst>
              <a:ext uri="{FF2B5EF4-FFF2-40B4-BE49-F238E27FC236}">
                <a16:creationId xmlns:a16="http://schemas.microsoft.com/office/drawing/2014/main" id="{8BC6FBF5-BF67-4B2D-ADA4-0D00DB45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0" y="5953658"/>
            <a:ext cx="2024932" cy="795369"/>
          </a:xfrm>
          <a:prstGeom prst="rect">
            <a:avLst/>
          </a:prstGeom>
        </p:spPr>
      </p:pic>
      <p:sp>
        <p:nvSpPr>
          <p:cNvPr id="6" name="Text Placeholder 2">
            <a:extLst>
              <a:ext uri="{FF2B5EF4-FFF2-40B4-BE49-F238E27FC236}">
                <a16:creationId xmlns:a16="http://schemas.microsoft.com/office/drawing/2014/main" id="{7B885363-1199-4EED-A037-B78E3EEA4343}"/>
              </a:ext>
            </a:extLst>
          </p:cNvPr>
          <p:cNvSpPr txBox="1">
            <a:spLocks/>
          </p:cNvSpPr>
          <p:nvPr/>
        </p:nvSpPr>
        <p:spPr>
          <a:xfrm>
            <a:off x="2322940" y="5928783"/>
            <a:ext cx="10363200" cy="568325"/>
          </a:xfrm>
          <a:prstGeom prst="rect">
            <a:avLst/>
          </a:prstGeom>
        </p:spPr>
        <p:txBody>
          <a:bodyPr>
            <a:normAutofit/>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89">
              <a:defRPr/>
            </a:pPr>
            <a:r>
              <a:rPr lang="en-US" dirty="0">
                <a:solidFill>
                  <a:srgbClr val="28434E"/>
                </a:solidFill>
                <a:latin typeface="Calibri"/>
                <a:cs typeface="Calibri"/>
              </a:rPr>
              <a:t>Ruth Jajosky,  Case-based Surveillance Operations Team Lead </a:t>
            </a:r>
            <a:endParaRPr lang="en-US" dirty="0">
              <a:solidFill>
                <a:srgbClr val="28434E"/>
              </a:solidFill>
            </a:endParaRPr>
          </a:p>
        </p:txBody>
      </p:sp>
      <p:sp>
        <p:nvSpPr>
          <p:cNvPr id="8" name="Text Placeholder 2">
            <a:extLst>
              <a:ext uri="{FF2B5EF4-FFF2-40B4-BE49-F238E27FC236}">
                <a16:creationId xmlns:a16="http://schemas.microsoft.com/office/drawing/2014/main" id="{A4EB5550-F03C-478A-BC93-245E9F6BBDE8}"/>
              </a:ext>
            </a:extLst>
          </p:cNvPr>
          <p:cNvSpPr txBox="1">
            <a:spLocks/>
          </p:cNvSpPr>
          <p:nvPr/>
        </p:nvSpPr>
        <p:spPr>
          <a:xfrm>
            <a:off x="2322940" y="6180702"/>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45546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a:xfrm>
            <a:off x="1" y="111681"/>
            <a:ext cx="11856953" cy="1096161"/>
          </a:xfrm>
        </p:spPr>
        <p:txBody>
          <a:bodyPr>
            <a:normAutofit/>
          </a:bodyPr>
          <a:lstStyle/>
          <a:p>
            <a:pPr algn="ctr"/>
            <a:r>
              <a:rPr lang="en-US" dirty="0"/>
              <a:t>2023 Event Codes for New NNDSS Conditions </a:t>
            </a:r>
            <a:endParaRPr lang="en-US" sz="2667" dirty="0"/>
          </a:p>
        </p:txBody>
      </p:sp>
      <p:graphicFrame>
        <p:nvGraphicFramePr>
          <p:cNvPr id="5" name="Content Placeholder 4">
            <a:extLst>
              <a:ext uri="{FF2B5EF4-FFF2-40B4-BE49-F238E27FC236}">
                <a16:creationId xmlns:a16="http://schemas.microsoft.com/office/drawing/2014/main" id="{B582D8E8-74C0-4AB0-AF69-0B8B39EF8419}"/>
              </a:ext>
            </a:extLst>
          </p:cNvPr>
          <p:cNvGraphicFramePr>
            <a:graphicFrameLocks noGrp="1"/>
          </p:cNvGraphicFramePr>
          <p:nvPr>
            <p:ph idx="1"/>
          </p:nvPr>
        </p:nvGraphicFramePr>
        <p:xfrm>
          <a:off x="419535" y="1400138"/>
          <a:ext cx="11281181" cy="3336401"/>
        </p:xfrm>
        <a:graphic>
          <a:graphicData uri="http://schemas.openxmlformats.org/drawingml/2006/table">
            <a:tbl>
              <a:tblPr firstRow="1" firstCol="1" bandRow="1"/>
              <a:tblGrid>
                <a:gridCol w="7072207">
                  <a:extLst>
                    <a:ext uri="{9D8B030D-6E8A-4147-A177-3AD203B41FA5}">
                      <a16:colId xmlns:a16="http://schemas.microsoft.com/office/drawing/2014/main" val="857976918"/>
                    </a:ext>
                  </a:extLst>
                </a:gridCol>
                <a:gridCol w="2678439">
                  <a:extLst>
                    <a:ext uri="{9D8B030D-6E8A-4147-A177-3AD203B41FA5}">
                      <a16:colId xmlns:a16="http://schemas.microsoft.com/office/drawing/2014/main" val="1682983120"/>
                    </a:ext>
                  </a:extLst>
                </a:gridCol>
                <a:gridCol w="1530535">
                  <a:extLst>
                    <a:ext uri="{9D8B030D-6E8A-4147-A177-3AD203B41FA5}">
                      <a16:colId xmlns:a16="http://schemas.microsoft.com/office/drawing/2014/main" val="979339743"/>
                    </a:ext>
                  </a:extLst>
                </a:gridCol>
              </a:tblGrid>
              <a:tr h="542444">
                <a:tc>
                  <a:txBody>
                    <a:bodyPr/>
                    <a:lstStyle/>
                    <a:p>
                      <a:pPr marL="0" marR="0" algn="l">
                        <a:spcBef>
                          <a:spcPts val="0"/>
                        </a:spcBef>
                        <a:spcAft>
                          <a:spcPts val="0"/>
                        </a:spcAft>
                      </a:pPr>
                      <a:r>
                        <a:rPr lang="en-US" sz="1900" b="1" dirty="0">
                          <a:effectLst/>
                          <a:latin typeface="Calibri" panose="020F0502020204030204" pitchFamily="34" charset="0"/>
                          <a:ea typeface="Calibri" panose="020F0502020204030204" pitchFamily="34" charset="0"/>
                        </a:rPr>
                        <a:t>Disease/Condition </a:t>
                      </a:r>
                      <a:endParaRPr lang="en-US" sz="1900" dirty="0">
                        <a:effectLst/>
                        <a:latin typeface="Calibri" panose="020F0502020204030204" pitchFamily="34" charset="0"/>
                        <a:ea typeface="Calibri" panose="020F0502020204030204" pitchFamily="34" charset="0"/>
                      </a:endParaRP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solidFill>
                      <a:srgbClr val="B5C5D2"/>
                    </a:solidFill>
                  </a:tcPr>
                </a:tc>
                <a:tc>
                  <a:txBody>
                    <a:bodyPr/>
                    <a:lstStyle/>
                    <a:p>
                      <a:pPr marL="0" marR="0" algn="l">
                        <a:spcBef>
                          <a:spcPts val="0"/>
                        </a:spcBef>
                        <a:spcAft>
                          <a:spcPts val="0"/>
                        </a:spcAft>
                      </a:pPr>
                      <a:r>
                        <a:rPr lang="en-US" sz="1900" b="1" dirty="0">
                          <a:solidFill>
                            <a:srgbClr val="28434E"/>
                          </a:solidFill>
                          <a:effectLst/>
                          <a:latin typeface="Calibri" panose="020F0502020204030204" pitchFamily="34" charset="0"/>
                          <a:ea typeface="Calibri" panose="020F0502020204030204" pitchFamily="34" charset="0"/>
                        </a:rPr>
                        <a:t>Nationally Notifiable?</a:t>
                      </a:r>
                      <a:endParaRPr lang="en-US" sz="1900" dirty="0">
                        <a:solidFill>
                          <a:srgbClr val="28434E"/>
                        </a:solidFill>
                        <a:effectLst/>
                        <a:latin typeface="Calibri" panose="020F0502020204030204" pitchFamily="34" charset="0"/>
                        <a:ea typeface="Calibri" panose="020F0502020204030204" pitchFamily="34" charset="0"/>
                      </a:endParaRP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solidFill>
                      <a:srgbClr val="B5C5D2"/>
                    </a:solidFill>
                  </a:tcPr>
                </a:tc>
                <a:tc>
                  <a:txBody>
                    <a:bodyPr/>
                    <a:lstStyle/>
                    <a:p>
                      <a:pPr marL="0" marR="0" algn="l">
                        <a:spcBef>
                          <a:spcPts val="0"/>
                        </a:spcBef>
                        <a:spcAft>
                          <a:spcPts val="0"/>
                        </a:spcAft>
                      </a:pPr>
                      <a:r>
                        <a:rPr lang="en-US" sz="1900" b="1" dirty="0">
                          <a:solidFill>
                            <a:srgbClr val="28434E"/>
                          </a:solidFill>
                          <a:effectLst/>
                          <a:latin typeface="Calibri" panose="020F0502020204030204" pitchFamily="34" charset="0"/>
                          <a:ea typeface="Calibri" panose="020F0502020204030204" pitchFamily="34" charset="0"/>
                        </a:rPr>
                        <a:t>Event Code</a:t>
                      </a:r>
                      <a:endParaRPr lang="en-US" sz="1900" dirty="0">
                        <a:solidFill>
                          <a:srgbClr val="28434E"/>
                        </a:solidFill>
                        <a:effectLst/>
                        <a:latin typeface="Calibri" panose="020F0502020204030204" pitchFamily="34" charset="0"/>
                        <a:ea typeface="Calibri" panose="020F0502020204030204" pitchFamily="34" charset="0"/>
                      </a:endParaRP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solidFill>
                      <a:srgbClr val="B5C5D2"/>
                    </a:solidFill>
                  </a:tcPr>
                </a:tc>
                <a:extLst>
                  <a:ext uri="{0D108BD9-81ED-4DB2-BD59-A6C34878D82A}">
                    <a16:rowId xmlns:a16="http://schemas.microsoft.com/office/drawing/2014/main" val="3708157529"/>
                  </a:ext>
                </a:extLst>
              </a:tr>
              <a:tr h="542444">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Carbapenemase-producing organisms (CPO), clinical</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Yes</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50270</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extLst>
                  <a:ext uri="{0D108BD9-81ED-4DB2-BD59-A6C34878D82A}">
                    <a16:rowId xmlns:a16="http://schemas.microsoft.com/office/drawing/2014/main" val="774497850"/>
                  </a:ext>
                </a:extLst>
              </a:tr>
              <a:tr h="542444">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CPO, screening</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Yes</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50271</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extLst>
                  <a:ext uri="{0D108BD9-81ED-4DB2-BD59-A6C34878D82A}">
                    <a16:rowId xmlns:a16="http://schemas.microsoft.com/office/drawing/2014/main" val="1159135625"/>
                  </a:ext>
                </a:extLst>
              </a:tr>
              <a:tr h="624181">
                <a:tc>
                  <a:txBody>
                    <a:bodyPr/>
                    <a:lstStyle/>
                    <a:p>
                      <a:pPr marL="0" marR="0" algn="l">
                        <a:spcBef>
                          <a:spcPts val="0"/>
                        </a:spcBef>
                        <a:spcAft>
                          <a:spcPts val="0"/>
                        </a:spcAft>
                      </a:pPr>
                      <a:r>
                        <a:rPr lang="en-US" sz="1500" i="1" dirty="0">
                          <a:effectLst/>
                          <a:latin typeface="Calibri" panose="020F0502020204030204" pitchFamily="34" charset="0"/>
                          <a:ea typeface="Calibri" panose="020F0502020204030204" pitchFamily="34" charset="0"/>
                        </a:rPr>
                        <a:t>Candida auris</a:t>
                      </a:r>
                      <a:r>
                        <a:rPr lang="en-US" sz="1500" dirty="0">
                          <a:effectLst/>
                          <a:latin typeface="Calibri" panose="020F0502020204030204" pitchFamily="34" charset="0"/>
                          <a:ea typeface="Calibri" panose="020F0502020204030204" pitchFamily="34" charset="0"/>
                        </a:rPr>
                        <a:t>, screening (will use the same code as </a:t>
                      </a:r>
                      <a:r>
                        <a:rPr lang="en-US" sz="1500" i="1" dirty="0">
                          <a:effectLst/>
                          <a:latin typeface="Calibri" panose="020F0502020204030204" pitchFamily="34" charset="0"/>
                          <a:ea typeface="Calibri" panose="020F0502020204030204" pitchFamily="34" charset="0"/>
                        </a:rPr>
                        <a:t>Candida auris</a:t>
                      </a:r>
                      <a:r>
                        <a:rPr lang="en-US" sz="1500" dirty="0">
                          <a:effectLst/>
                          <a:latin typeface="Calibri" panose="020F0502020204030204" pitchFamily="34" charset="0"/>
                          <a:ea typeface="Calibri" panose="020F0502020204030204" pitchFamily="34" charset="0"/>
                        </a:rPr>
                        <a:t>, colonization/screening)</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Yes</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50264</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extLst>
                  <a:ext uri="{0D108BD9-81ED-4DB2-BD59-A6C34878D82A}">
                    <a16:rowId xmlns:a16="http://schemas.microsoft.com/office/drawing/2014/main" val="2073646959"/>
                  </a:ext>
                </a:extLst>
              </a:tr>
              <a:tr h="542444">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Melioidosis</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Yes</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11585</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extLst>
                  <a:ext uri="{0D108BD9-81ED-4DB2-BD59-A6C34878D82A}">
                    <a16:rowId xmlns:a16="http://schemas.microsoft.com/office/drawing/2014/main" val="538020728"/>
                  </a:ext>
                </a:extLst>
              </a:tr>
              <a:tr h="542444">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Strongyloidiasis</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No</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tc>
                  <a:txBody>
                    <a:bodyPr/>
                    <a:lstStyle/>
                    <a:p>
                      <a:pPr marL="0" marR="0" algn="l">
                        <a:spcBef>
                          <a:spcPts val="0"/>
                        </a:spcBef>
                        <a:spcAft>
                          <a:spcPts val="0"/>
                        </a:spcAft>
                      </a:pPr>
                      <a:r>
                        <a:rPr lang="en-US" sz="1500" dirty="0">
                          <a:effectLst/>
                          <a:latin typeface="Calibri" panose="020F0502020204030204" pitchFamily="34" charset="0"/>
                          <a:ea typeface="Calibri" panose="020F0502020204030204" pitchFamily="34" charset="0"/>
                        </a:rPr>
                        <a:t>12036</a:t>
                      </a:r>
                    </a:p>
                  </a:txBody>
                  <a:tcPr marL="121920" marR="121920" marT="60960" marB="60960" anchor="ctr">
                    <a:lnL w="12700" cap="flat" cmpd="sng" algn="ctr">
                      <a:solidFill>
                        <a:srgbClr val="28434E"/>
                      </a:solidFill>
                      <a:prstDash val="solid"/>
                      <a:round/>
                      <a:headEnd type="none" w="med" len="med"/>
                      <a:tailEnd type="none" w="med" len="med"/>
                    </a:lnL>
                    <a:lnR w="12700" cap="flat" cmpd="sng" algn="ctr">
                      <a:solidFill>
                        <a:srgbClr val="28434E"/>
                      </a:solidFill>
                      <a:prstDash val="solid"/>
                      <a:round/>
                      <a:headEnd type="none" w="med" len="med"/>
                      <a:tailEnd type="none" w="med" len="med"/>
                    </a:lnR>
                    <a:lnT w="12700" cap="flat" cmpd="sng" algn="ctr">
                      <a:solidFill>
                        <a:srgbClr val="28434E"/>
                      </a:solidFill>
                      <a:prstDash val="solid"/>
                      <a:round/>
                      <a:headEnd type="none" w="med" len="med"/>
                      <a:tailEnd type="none" w="med" len="med"/>
                    </a:lnT>
                    <a:lnB w="12700" cap="flat" cmpd="sng" algn="ctr">
                      <a:solidFill>
                        <a:srgbClr val="28434E"/>
                      </a:solidFill>
                      <a:prstDash val="solid"/>
                      <a:round/>
                      <a:headEnd type="none" w="med" len="med"/>
                      <a:tailEnd type="none" w="med" len="med"/>
                    </a:lnB>
                  </a:tcPr>
                </a:tc>
                <a:extLst>
                  <a:ext uri="{0D108BD9-81ED-4DB2-BD59-A6C34878D82A}">
                    <a16:rowId xmlns:a16="http://schemas.microsoft.com/office/drawing/2014/main" val="500427132"/>
                  </a:ext>
                </a:extLst>
              </a:tr>
            </a:tbl>
          </a:graphicData>
        </a:graphic>
      </p:graphicFrame>
      <p:sp>
        <p:nvSpPr>
          <p:cNvPr id="8" name="Slide Number Placeholder 2">
            <a:extLst>
              <a:ext uri="{FF2B5EF4-FFF2-40B4-BE49-F238E27FC236}">
                <a16:creationId xmlns:a16="http://schemas.microsoft.com/office/drawing/2014/main" id="{6C65CCA3-C1FB-4450-B1E7-3BCA509332F2}"/>
              </a:ext>
            </a:extLst>
          </p:cNvPr>
          <p:cNvSpPr>
            <a:spLocks noGrp="1"/>
          </p:cNvSpPr>
          <p:nvPr>
            <p:ph type="sldNum" sz="quarter" idx="4"/>
          </p:nvPr>
        </p:nvSpPr>
        <p:spPr>
          <a:xfrm>
            <a:off x="11393488" y="6313488"/>
            <a:ext cx="614362" cy="365125"/>
          </a:xfrm>
        </p:spPr>
        <p:txBody>
          <a:bodyPr/>
          <a:lstStyle/>
          <a:p>
            <a:pPr defTabSz="457189" eaLnBrk="0" fontAlgn="base" hangingPunct="0">
              <a:spcBef>
                <a:spcPct val="0"/>
              </a:spcBef>
              <a:spcAft>
                <a:spcPct val="0"/>
              </a:spcAft>
              <a:defRPr/>
            </a:pPr>
            <a:fld id="{39D59B3E-F2E5-164E-B82C-1166B3CC2CE2}" type="slidenum">
              <a:rPr lang="en-US" altLang="en-US" b="1">
                <a:solidFill>
                  <a:srgbClr val="28434E"/>
                </a:solidFill>
              </a:rPr>
              <a:pPr defTabSz="457189" eaLnBrk="0" fontAlgn="base" hangingPunct="0">
                <a:spcBef>
                  <a:spcPct val="0"/>
                </a:spcBef>
                <a:spcAft>
                  <a:spcPct val="0"/>
                </a:spcAft>
                <a:defRPr/>
              </a:pPr>
              <a:t>9</a:t>
            </a:fld>
            <a:endParaRPr lang="en-US" altLang="en-US" b="1" dirty="0">
              <a:solidFill>
                <a:srgbClr val="28434E"/>
              </a:solidFill>
            </a:endParaRPr>
          </a:p>
        </p:txBody>
      </p:sp>
    </p:spTree>
    <p:extLst>
      <p:ext uri="{BB962C8B-B14F-4D97-AF65-F5344CB8AC3E}">
        <p14:creationId xmlns:p14="http://schemas.microsoft.com/office/powerpoint/2010/main" val="1297228512"/>
      </p:ext>
    </p:extLst>
  </p:cSld>
  <p:clrMapOvr>
    <a:masterClrMapping/>
  </p:clrMapOvr>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  -  Read-Only" id="{BFB46022-1414-47CB-B069-B5D3C0FCB297}" vid="{7D966548-BB49-48D9-82CD-9F3FD57A6AFD}"/>
    </a:ext>
  </a:extLst>
</a:theme>
</file>

<file path=ppt/theme/theme5.xml><?xml version="1.0" encoding="utf-8"?>
<a:theme xmlns:a="http://schemas.openxmlformats.org/drawingml/2006/main" name="2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6.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2C1420528480B479EBD4D636EC92B40" ma:contentTypeVersion="1308" ma:contentTypeDescription="Create a new document." ma:contentTypeScope="" ma:versionID="f669f5c7feb18a4da7cd90bfc754285b">
  <xsd:schema xmlns:xsd="http://www.w3.org/2001/XMLSchema" xmlns:xs="http://www.w3.org/2001/XMLSchema" xmlns:p="http://schemas.microsoft.com/office/2006/metadata/properties" xmlns:ns2="0724e717-bbe7-4e48-ae6a-faff532bb476" xmlns:ns3="e9e77bf8-5d4a-4e97-a14f-607cfcee98f7" xmlns:ns4="17e20a82-03c2-467d-955f-ce935a0155fc" targetNamespace="http://schemas.microsoft.com/office/2006/metadata/properties" ma:root="true" ma:fieldsID="1487532d0ec153e617dfeefda6d9bd23" ns2:_="" ns3:_="" ns4:_="">
    <xsd:import namespace="0724e717-bbe7-4e48-ae6a-faff532bb476"/>
    <xsd:import namespace="e9e77bf8-5d4a-4e97-a14f-607cfcee98f7"/>
    <xsd:import namespace="17e20a82-03c2-467d-955f-ce935a0155fc"/>
    <xsd:element name="properties">
      <xsd:complexType>
        <xsd:sequence>
          <xsd:element name="documentManagement">
            <xsd:complexType>
              <xsd:all>
                <xsd:element ref="ns2:_dlc_DocId" minOccurs="0"/>
                <xsd:element ref="ns2:_dlc_DocIdUrl" minOccurs="0"/>
                <xsd:element ref="ns2:_dlc_DocIdPersistId" minOccurs="0"/>
                <xsd:element ref="ns3:Materials_x0020_Type"/>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4e717-bbe7-4e48-ae6a-faff532bb4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dcbfa1dc-7cb6-48b7-9934-8ecf856eb30f}" ma:internalName="TaxCatchAll" ma:showField="CatchAllData" ma:web="0724e717-bbe7-4e48-ae6a-faff532bb4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e77bf8-5d4a-4e97-a14f-607cfcee98f7" elementFormDefault="qualified">
    <xsd:import namespace="http://schemas.microsoft.com/office/2006/documentManagement/types"/>
    <xsd:import namespace="http://schemas.microsoft.com/office/infopath/2007/PartnerControls"/>
    <xsd:element name="Materials_x0020_Type" ma:index="11" ma:displayName="Materials Type" ma:default="Acronyms and Terms" ma:format="Dropdown" ma:internalName="Materials_x0020_Type" ma:readOnly="false">
      <xsd:simpleType>
        <xsd:restriction base="dms:Choice">
          <xsd:enumeration value="Acronyms and Terms"/>
          <xsd:enumeration value="Events Planning Materials"/>
          <xsd:enumeration value="Reports, Plans"/>
          <xsd:enumeration value="Web Team"/>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e20a82-03c2-467d-955f-ce935a0155f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724e717-bbe7-4e48-ae6a-faff532bb476">CSELS-410757987-1576</_dlc_DocId>
    <Materials_x0020_Type xmlns="e9e77bf8-5d4a-4e97-a14f-607cfcee98f7">Acronyms and Terms</Materials_x0020_Type>
    <_dlc_DocIdUrl xmlns="0724e717-bbe7-4e48-ae6a-faff532bb476">
      <Url>https://cdc.sharepoint.com/sites/CSELS/DHIS/OD/comms/_layouts/15/DocIdRedir.aspx?ID=CSELS-410757987-1576</Url>
      <Description>CSELS-410757987-1576</Description>
    </_dlc_DocIdUrl>
    <TaxCatchAll xmlns="0724e717-bbe7-4e48-ae6a-faff532bb476" xsi:nil="true"/>
    <lcf76f155ced4ddcb4097134ff3c332f xmlns="e9e77bf8-5d4a-4e97-a14f-607cfcee98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916E4A-8733-4B9E-A329-F1B80EB73039}">
  <ds:schemaRefs>
    <ds:schemaRef ds:uri="http://schemas.microsoft.com/sharepoint/events"/>
  </ds:schemaRefs>
</ds:datastoreItem>
</file>

<file path=customXml/itemProps2.xml><?xml version="1.0" encoding="utf-8"?>
<ds:datastoreItem xmlns:ds="http://schemas.openxmlformats.org/officeDocument/2006/customXml" ds:itemID="{80BDC3E4-FBA2-41BA-8EE7-1BE4A5D56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24e717-bbe7-4e48-ae6a-faff532bb476"/>
    <ds:schemaRef ds:uri="e9e77bf8-5d4a-4e97-a14f-607cfcee98f7"/>
    <ds:schemaRef ds:uri="17e20a82-03c2-467d-955f-ce935a015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D6681A-5951-49C1-B6CE-D1D872AA06F3}">
  <ds:schemaRefs>
    <ds:schemaRef ds:uri="http://schemas.microsoft.com/sharepoint/v3/contenttype/forms"/>
  </ds:schemaRefs>
</ds:datastoreItem>
</file>

<file path=customXml/itemProps4.xml><?xml version="1.0" encoding="utf-8"?>
<ds:datastoreItem xmlns:ds="http://schemas.openxmlformats.org/officeDocument/2006/customXml" ds:itemID="{2651E0C5-7CBE-40E9-AB7E-076A61DE2AA8}">
  <ds:schemaRefs>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 ds:uri="e9e77bf8-5d4a-4e97-a14f-607cfcee98f7"/>
    <ds:schemaRef ds:uri="http://www.w3.org/XML/1998/namespace"/>
    <ds:schemaRef ds:uri="0724e717-bbe7-4e48-ae6a-faff532bb476"/>
    <ds:schemaRef ds:uri="http://schemas.microsoft.com/office/infopath/2007/PartnerControls"/>
    <ds:schemaRef ds:uri="17e20a82-03c2-467d-955f-ce935a0155f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3790</TotalTime>
  <Words>2762</Words>
  <Application>Microsoft Office PowerPoint</Application>
  <PresentationFormat>Widescreen</PresentationFormat>
  <Paragraphs>343</Paragraphs>
  <Slides>37</Slides>
  <Notes>12</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37</vt:i4>
      </vt:variant>
    </vt:vector>
  </HeadingPairs>
  <TitlesOfParts>
    <vt:vector size="61" baseType="lpstr">
      <vt:lpstr>Arial</vt:lpstr>
      <vt:lpstr>Arial Black</vt:lpstr>
      <vt:lpstr>Arial Narrow</vt:lpstr>
      <vt:lpstr>Arial,Sans-Serif</vt:lpstr>
      <vt:lpstr>Avenir Next LT Pro</vt:lpstr>
      <vt:lpstr>Avenir Next LT Pro Demi</vt:lpstr>
      <vt:lpstr>AvenirNext LT Pro Regular</vt:lpstr>
      <vt:lpstr>Bahnschrift Light</vt:lpstr>
      <vt:lpstr>Calibri</vt:lpstr>
      <vt:lpstr>Calibri Light</vt:lpstr>
      <vt:lpstr>Courier New</vt:lpstr>
      <vt:lpstr>Myriad Web Pro</vt:lpstr>
      <vt:lpstr>Symbol</vt:lpstr>
      <vt:lpstr>Wingdings</vt:lpstr>
      <vt:lpstr>Wingdings 2</vt:lpstr>
      <vt:lpstr>Master</vt:lpstr>
      <vt:lpstr>1_Office Theme</vt:lpstr>
      <vt:lpstr>Office Theme</vt:lpstr>
      <vt:lpstr>Default Theme</vt:lpstr>
      <vt:lpstr>2_Default Theme</vt:lpstr>
      <vt:lpstr>1_Default Theme</vt:lpstr>
      <vt:lpstr>5_Default Theme</vt:lpstr>
      <vt:lpstr>3_Default Theme</vt:lpstr>
      <vt:lpstr>1_Master</vt:lpstr>
      <vt:lpstr>NNDSS eSHARE  November Webinar</vt:lpstr>
      <vt:lpstr>Agenda</vt:lpstr>
      <vt:lpstr>NNDSS Updates and Announcements </vt:lpstr>
      <vt:lpstr>COVID-19 HL7 Data Implementation In-progress</vt:lpstr>
      <vt:lpstr>Updated COVID-19 Message Mapping Guide (MMG) </vt:lpstr>
      <vt:lpstr>2021 Reconciliation Target Dates</vt:lpstr>
      <vt:lpstr>2021 NNDSS Aggregate COVID-19 Data Request</vt:lpstr>
      <vt:lpstr>New NNDSS Event Codes Updates </vt:lpstr>
      <vt:lpstr>2023 Event Codes for New NNDSS Conditions </vt:lpstr>
      <vt:lpstr>Syphilis Event Code Changes in 2023</vt:lpstr>
      <vt:lpstr>Active Event Codes for Syphilis Case Notifications</vt:lpstr>
      <vt:lpstr>CDC and Jurisdictions Accelerating Data to Action:  “Emergency Response Case Data Elements”</vt:lpstr>
      <vt:lpstr>13</vt:lpstr>
      <vt:lpstr>Problem statement</vt:lpstr>
      <vt:lpstr>Approach and Out of Scope topics</vt:lpstr>
      <vt:lpstr>INPUT</vt:lpstr>
      <vt:lpstr>Activity Roadmap</vt:lpstr>
      <vt:lpstr>Proposed Timelines</vt:lpstr>
      <vt:lpstr>Concentric Circles Model </vt:lpstr>
      <vt:lpstr>DMI Team 2 Activity: Minimum dataset for case-level situational awareness at start of an event</vt:lpstr>
      <vt:lpstr>Draft 1 proposed minimum dataset for line-level case situational awareness at the start of an event</vt:lpstr>
      <vt:lpstr>Activity to define data elements for case-level situational awareness reporting at the beginning of an emergency response (beginning of response =~2 weeks).  </vt:lpstr>
      <vt:lpstr>Situational awareness goals at the start of an event </vt:lpstr>
      <vt:lpstr>Pre-decisional</vt:lpstr>
      <vt:lpstr>Proposed data elements to include in minimum dataset (page 2 of 3)</vt:lpstr>
      <vt:lpstr>Proposed data elements to include in minimum dataset (page 3 of 3)</vt:lpstr>
      <vt:lpstr>Data elements to consider including in minimum dataset (page 1 of 1)</vt:lpstr>
      <vt:lpstr>Next Steps</vt:lpstr>
      <vt:lpstr>QUESTIONS?</vt:lpstr>
      <vt:lpstr>CDC Case Surveillance Modernization </vt:lpstr>
      <vt:lpstr>Progress Highlights</vt:lpstr>
      <vt:lpstr>Next Steps</vt:lpstr>
      <vt:lpstr>Case Surveillance Modernization Webpage </vt:lpstr>
      <vt:lpstr>Questions or Feedback?</vt:lpstr>
      <vt:lpstr>Thank you!  See you January 17, 2023, for  the next NNDSS eSHARE                </vt:lpstr>
      <vt:lpstr>Case Surveillance Data</vt:lpstr>
      <vt:lpstr>Note that AGGREGATE data requirements in a public health emergency are already defined</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November 2022</dc:title>
  <dc:subject>NNDSS Event Code Updates for 2023, Emergency Response Case Data Elements, CDC Case Surveillance Modernization Updates</dc:subject>
  <dc:creator>CDC</dc:creator>
  <cp:keywords>eSHARE, NNDSS, National Notifiable Diseases Surveillance System, PHIN VADS, View, Vaccine Type, NND, Data Reconciliation,Case Notification Activities, NNDSS Data Reconciliation, Case verification process, Coronavirus disease 2019, COVID-19, Aggregate, Aggregate Data, Event Code, Emergency, Emergency Response, Case Surveillance, Modernization, MMWR, Morbility, Mortality, Weekly Report,Syphilis, Accelerating Data, Case Data Elements, Implementation, Situational Awareness, STLT, State, Local, Territorial, Integrated Surveillance System, Data Set, Concentric Circle Model,  DMI, Data Modernization Initiative, DEX, Data Exchange, Strategy, Onboarding, Message Mapping Guide, MMG, Public Health, LOINC, Condition Specific</cp:keywords>
  <cp:lastModifiedBy>Laspina, Michael (CDC/DDPHSS/CSELS/DHIS)</cp:lastModifiedBy>
  <cp:revision>32</cp:revision>
  <cp:lastPrinted>2022-09-27T14:27:48Z</cp:lastPrinted>
  <dcterms:created xsi:type="dcterms:W3CDTF">2022-09-08T14:55:14Z</dcterms:created>
  <dcterms:modified xsi:type="dcterms:W3CDTF">2022-11-17T17:20:38Z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2022-09-08T15:03:21Z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5b3eeb79-cc52-45ae-a1e0-fc8d82c85c53</vt:lpwstr>
  </property>
  <property fmtid="{D5CDD505-2E9C-101B-9397-08002B2CF9AE}" pid="8" name="MSIP_Label_7b94a7b8-f06c-4dfe-bdcc-9b548fd58c31_ContentBits">
    <vt:lpwstr>0</vt:lpwstr>
  </property>
  <property fmtid="{D5CDD505-2E9C-101B-9397-08002B2CF9AE}" pid="9" name="ContentTypeId">
    <vt:lpwstr>0x01010082C1420528480B479EBD4D636EC92B40</vt:lpwstr>
  </property>
  <property fmtid="{D5CDD505-2E9C-101B-9397-08002B2CF9AE}" pid="10" name="_dlc_DocIdItemGuid">
    <vt:lpwstr>8c3b9f79-5436-495b-9f21-5ddda1584cef</vt:lpwstr>
  </property>
  <property fmtid="{D5CDD505-2E9C-101B-9397-08002B2CF9AE}" pid="11" name="MediaServiceImageTags">
    <vt:lpwstr/>
  </property>
</Properties>
</file>