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4" r:id="rId5"/>
    <p:sldMasterId id="2147483712" r:id="rId6"/>
    <p:sldMasterId id="2147483742" r:id="rId7"/>
    <p:sldMasterId id="2147483757" r:id="rId8"/>
  </p:sldMasterIdLst>
  <p:notesMasterIdLst>
    <p:notesMasterId r:id="rId27"/>
  </p:notesMasterIdLst>
  <p:sldIdLst>
    <p:sldId id="348" r:id="rId9"/>
    <p:sldId id="368" r:id="rId10"/>
    <p:sldId id="369" r:id="rId11"/>
    <p:sldId id="261" r:id="rId12"/>
    <p:sldId id="259" r:id="rId13"/>
    <p:sldId id="265" r:id="rId14"/>
    <p:sldId id="371" r:id="rId15"/>
    <p:sldId id="267" r:id="rId16"/>
    <p:sldId id="268" r:id="rId17"/>
    <p:sldId id="269" r:id="rId18"/>
    <p:sldId id="270" r:id="rId19"/>
    <p:sldId id="271" r:id="rId20"/>
    <p:sldId id="280" r:id="rId21"/>
    <p:sldId id="272" r:id="rId22"/>
    <p:sldId id="282" r:id="rId23"/>
    <p:sldId id="370" r:id="rId24"/>
    <p:sldId id="317" r:id="rId25"/>
    <p:sldId id="319" r:id="rId26"/>
  </p:sldIdLst>
  <p:sldSz cx="9144000" cy="5143500" type="screen16x9"/>
  <p:notesSz cx="6858000" cy="9144000"/>
  <p:defaultTextStyle>
    <a:defPPr>
      <a:defRPr lang="en-US"/>
    </a:defPPr>
    <a:lvl1pPr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EAB100-0482-DD1B-839D-01FE0E46022D}" name="Hoover, Michele (CDC/DDPHSS/CSELS/DHIS)" initials="HM(" userId="S::mlh5@cdc.gov::9a9dd205-6d81-4b23-a69a-9c182c4f18af" providerId="AD"/>
  <p188:author id="{C321304D-97D6-3641-5CB4-51F83844D102}" name="Hughes, Keaton (CDC/DDPHSS/CSELS/DHIS)" initials="HK(" userId="S::qwy4@cdc.gov::d8ce0660-66bf-4d9b-b954-4737fa7010ce" providerId="AD"/>
  <p188:author id="{132F964E-0429-6C5F-A7C1-ACF3F110B0BA}" name="Landon, Alexander (CDC/DDPHSS/CSELS/DHIS)" initials="LA(" userId="S::vvs8@cdc.gov::b09320f4-f070-4dda-b5ce-579581d3ab09" providerId="AD"/>
  <p188:author id="{F6979F5A-0684-D4AC-E95D-93DFA76FC11C}" name="Tack, Danielle (CDC/DDPHSS/CSELS/DHIS)" initials="T(" userId="S::dot7@cdc.gov::c466bcf8-0f3d-4789-a510-d6af4bb59968" providerId="AD"/>
  <p188:author id="{0FD7A87B-D161-B1CE-9F7B-E33F3B5A85F2}" name="Bastin, Lisa H. (CDC/DDPHSS/CSELS/DHIS)" initials="BLH(" userId="S::gnh1@cdc.gov::6fdd4b8c-193e-4084-8c4c-6d1bdda0752a" providerId="AD"/>
  <p188:author id="{FFDD7B92-38FC-0D7E-33C3-F1D45A5442FF}" name="Johnston, Sara (CDC/DDPHSS/CSELS/DHIS)" initials="JS(" userId="S::vqg0@cdc.gov::bd0c3462-f13f-4b10-85a9-b365bf88e3bf" providerId="AD"/>
  <p188:author id="{5E9F32A5-9276-4FFA-D774-D279C3D2D9CA}" name="Onweh, Diana H. (CDC/DDPHSS/CSELS/DHIS)" initials="O(" userId="S::onw1@cdc.gov::74d4b1ea-eee4-4fe9-9bad-6813f4c2f536" providerId="AD"/>
  <p188:author id="{2B449BB7-B85A-2FF6-C917-FAA88A950518}" name="Helmus, Lesliann E. (CDC/DDPHSS/CSELS/DHIS)" initials="HLE(" userId="S::lth7@cdc.gov::146eb41b-cd7a-4845-8c9f-18d5f43d2d11" providerId="AD"/>
  <p188:author id="{643A7AD9-02B1-B372-B694-D211CCE4C4EB}" name="Robinson, Tamara (CDC/DDPHSS/CSELS/DHIS) (CTR)" initials="RT((" userId="S::okf9@cdc.gov::a16a7704-10a4-405e-9d16-ecfeead0d373" providerId="AD"/>
  <p188:author id="{1E75ADDE-9F14-3AB3-1740-C20B41F5F738}" name="Jajosky, Ruth Ann (CDC/DDPHSS/CSELS/DHIS)" initials="J(" userId="S::raj3@cdc.gov::72e8cd74-b9f9-4b95-8177-90b4f6b9de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urner Hoffman, Katherine (Kat) (CDC/DDPHSS/CSELS/OD)"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B39AA-D3C2-431E-9F77-8ABF2E2572C0}" v="9" dt="2022-10-26T12:21:59.7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504" autoAdjust="0"/>
  </p:normalViewPr>
  <p:slideViewPr>
    <p:cSldViewPr snapToGrid="0">
      <p:cViewPr varScale="1">
        <p:scale>
          <a:sx n="82" d="100"/>
          <a:sy n="82" d="100"/>
        </p:scale>
        <p:origin x="4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4A8093"/>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8BB-4BCC-8281-2587D7C8627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8BB-4BCC-8281-2587D7C8627A}"/>
            </c:ext>
          </c:extLst>
        </c:ser>
        <c:ser>
          <c:idx val="2"/>
          <c:order val="2"/>
          <c:tx>
            <c:strRef>
              <c:f>Sheet1!$D$1</c:f>
              <c:strCache>
                <c:ptCount val="1"/>
                <c:pt idx="0">
                  <c:v>Series 3</c:v>
                </c:pt>
              </c:strCache>
            </c:strRef>
          </c:tx>
          <c:spPr>
            <a:solidFill>
              <a:srgbClr val="B4342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8BB-4BCC-8281-2587D7C8627A}"/>
            </c:ext>
          </c:extLst>
        </c:ser>
        <c:dLbls>
          <c:showLegendKey val="0"/>
          <c:showVal val="0"/>
          <c:showCatName val="0"/>
          <c:showSerName val="0"/>
          <c:showPercent val="0"/>
          <c:showBubbleSize val="0"/>
        </c:dLbls>
        <c:gapWidth val="219"/>
        <c:overlap val="-27"/>
        <c:axId val="1091935615"/>
        <c:axId val="1091932703"/>
      </c:barChart>
      <c:catAx>
        <c:axId val="109193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91932703"/>
        <c:crosses val="autoZero"/>
        <c:auto val="1"/>
        <c:lblAlgn val="ctr"/>
        <c:lblOffset val="100"/>
        <c:noMultiLvlLbl val="0"/>
      </c:catAx>
      <c:valAx>
        <c:axId val="109193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9193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64C90-BC72-4221-8F7F-5D0A98B07D2E}" type="doc">
      <dgm:prSet loTypeId="urn:microsoft.com/office/officeart/2005/8/layout/process1" loCatId="process" qsTypeId="urn:microsoft.com/office/officeart/2005/8/quickstyle/simple1" qsCatId="simple" csTypeId="urn:microsoft.com/office/officeart/2005/8/colors/accent1_2" csCatId="accent1" phldr="1"/>
      <dgm:spPr/>
    </dgm:pt>
    <dgm:pt modelId="{334AF8E8-A8CC-48B8-9637-3774C97ED18A}">
      <dgm:prSet phldrT="[Text]" custT="1"/>
      <dgm:spPr>
        <a:solidFill>
          <a:srgbClr val="ABCAD5"/>
        </a:solidFill>
      </dgm:spPr>
      <dgm:t>
        <a:bodyPr anchor="t"/>
        <a:lstStyle/>
        <a:p>
          <a:pPr marL="0" algn="ctr">
            <a:lnSpc>
              <a:spcPct val="150000"/>
            </a:lnSpc>
            <a:spcBef>
              <a:spcPts val="600"/>
            </a:spcBef>
            <a:spcAft>
              <a:spcPts val="1200"/>
            </a:spcAft>
          </a:pPr>
          <a:r>
            <a:rPr lang="en-US" sz="2500" b="1" dirty="0">
              <a:solidFill>
                <a:srgbClr val="0F2F48"/>
              </a:solidFill>
              <a:latin typeface="Georgia" panose="02040502050405020303" pitchFamily="18" charset="0"/>
            </a:rPr>
            <a:t>PART 1</a:t>
          </a:r>
        </a:p>
        <a:p>
          <a:pPr marL="0" algn="ctr">
            <a:lnSpc>
              <a:spcPct val="150000"/>
            </a:lnSpc>
            <a:spcBef>
              <a:spcPts val="600"/>
            </a:spcBef>
            <a:spcAft>
              <a:spcPts val="1200"/>
            </a:spcAft>
          </a:pPr>
          <a:r>
            <a:rPr lang="en-US" sz="2500" dirty="0">
              <a:solidFill>
                <a:srgbClr val="0F2F48"/>
              </a:solidFill>
              <a:latin typeface="Georgia" panose="02040502050405020303" pitchFamily="18" charset="0"/>
            </a:rPr>
            <a:t>Onboard to NNDSS</a:t>
          </a:r>
        </a:p>
      </dgm:t>
    </dgm:pt>
    <dgm:pt modelId="{811D9E44-4FD8-4970-ADB5-AAC861003814}" type="parTrans" cxnId="{6A87FE01-8409-423A-845E-8411BE4246D4}">
      <dgm:prSet/>
      <dgm:spPr/>
      <dgm:t>
        <a:bodyPr/>
        <a:lstStyle/>
        <a:p>
          <a:endParaRPr lang="en-US"/>
        </a:p>
      </dgm:t>
    </dgm:pt>
    <dgm:pt modelId="{BBD7224E-CC7F-44BE-A7DE-A9C5956F7F6A}" type="sibTrans" cxnId="{6A87FE01-8409-423A-845E-8411BE4246D4}">
      <dgm:prSet/>
      <dgm:spPr>
        <a:solidFill>
          <a:srgbClr val="ABCAD5"/>
        </a:solidFill>
      </dgm:spPr>
      <dgm:t>
        <a:bodyPr/>
        <a:lstStyle/>
        <a:p>
          <a:endParaRPr lang="en-US" dirty="0"/>
        </a:p>
      </dgm:t>
    </dgm:pt>
    <dgm:pt modelId="{6351C36C-E4D1-48B1-AC65-93C3E2BB0EF9}">
      <dgm:prSet phldrT="[Text]" custT="1"/>
      <dgm:spPr>
        <a:solidFill>
          <a:srgbClr val="0F2F48"/>
        </a:solidFill>
      </dgm:spPr>
      <dgm:t>
        <a:bodyPr anchor="t"/>
        <a:lstStyle/>
        <a:p>
          <a:pPr algn="ctr">
            <a:lnSpc>
              <a:spcPct val="150000"/>
            </a:lnSpc>
            <a:spcBef>
              <a:spcPts val="600"/>
            </a:spcBef>
            <a:spcAft>
              <a:spcPts val="1200"/>
            </a:spcAft>
          </a:pPr>
          <a:r>
            <a:rPr lang="en-US" sz="2500" b="1" dirty="0">
              <a:latin typeface="Georgia" panose="02040502050405020303" pitchFamily="18" charset="0"/>
            </a:rPr>
            <a:t>PART 2</a:t>
          </a:r>
        </a:p>
        <a:p>
          <a:pPr algn="ctr">
            <a:lnSpc>
              <a:spcPct val="150000"/>
            </a:lnSpc>
            <a:spcBef>
              <a:spcPct val="0"/>
            </a:spcBef>
            <a:spcAft>
              <a:spcPct val="35000"/>
            </a:spcAft>
          </a:pPr>
          <a:r>
            <a:rPr lang="en-US" sz="2500" dirty="0">
              <a:latin typeface="Georgia" panose="02040502050405020303" pitchFamily="18" charset="0"/>
            </a:rPr>
            <a:t>Onboard NNDSS data to DCIPHER</a:t>
          </a:r>
        </a:p>
      </dgm:t>
    </dgm:pt>
    <dgm:pt modelId="{52893185-15C9-4131-B33D-439B5BB210AC}" type="parTrans" cxnId="{80F5A107-9D80-4F3B-B9C2-06D84C902206}">
      <dgm:prSet/>
      <dgm:spPr/>
      <dgm:t>
        <a:bodyPr/>
        <a:lstStyle/>
        <a:p>
          <a:endParaRPr lang="en-US"/>
        </a:p>
      </dgm:t>
    </dgm:pt>
    <dgm:pt modelId="{0EF58D08-B4B9-4533-9DCA-EBF6C339A500}" type="sibTrans" cxnId="{80F5A107-9D80-4F3B-B9C2-06D84C902206}">
      <dgm:prSet/>
      <dgm:spPr/>
      <dgm:t>
        <a:bodyPr/>
        <a:lstStyle/>
        <a:p>
          <a:endParaRPr lang="en-US"/>
        </a:p>
      </dgm:t>
    </dgm:pt>
    <dgm:pt modelId="{9DF06DFF-158D-4F8F-8422-2A862601232C}" type="pres">
      <dgm:prSet presAssocID="{D0B64C90-BC72-4221-8F7F-5D0A98B07D2E}" presName="Name0" presStyleCnt="0">
        <dgm:presLayoutVars>
          <dgm:dir/>
          <dgm:resizeHandles val="exact"/>
        </dgm:presLayoutVars>
      </dgm:prSet>
      <dgm:spPr/>
    </dgm:pt>
    <dgm:pt modelId="{7DE0DD98-AC36-4C70-928D-CDADBE0AD910}" type="pres">
      <dgm:prSet presAssocID="{334AF8E8-A8CC-48B8-9637-3774C97ED18A}" presName="node" presStyleLbl="node1" presStyleIdx="0" presStyleCnt="2" custLinFactNeighborX="3029" custLinFactNeighborY="-18300">
        <dgm:presLayoutVars>
          <dgm:bulletEnabled val="1"/>
        </dgm:presLayoutVars>
      </dgm:prSet>
      <dgm:spPr/>
    </dgm:pt>
    <dgm:pt modelId="{EA5BEFC4-8359-44F7-92D5-DED29E69B096}" type="pres">
      <dgm:prSet presAssocID="{BBD7224E-CC7F-44BE-A7DE-A9C5956F7F6A}" presName="sibTrans" presStyleLbl="sibTrans2D1" presStyleIdx="0" presStyleCnt="1"/>
      <dgm:spPr/>
    </dgm:pt>
    <dgm:pt modelId="{356EBE99-3DE8-48CC-9AB1-AF041E4CCCFE}" type="pres">
      <dgm:prSet presAssocID="{BBD7224E-CC7F-44BE-A7DE-A9C5956F7F6A}" presName="connectorText" presStyleLbl="sibTrans2D1" presStyleIdx="0" presStyleCnt="1"/>
      <dgm:spPr/>
    </dgm:pt>
    <dgm:pt modelId="{EF2E9540-F739-46EB-9141-C15AFC19F2A0}" type="pres">
      <dgm:prSet presAssocID="{6351C36C-E4D1-48B1-AC65-93C3E2BB0EF9}" presName="node" presStyleLbl="node1" presStyleIdx="1" presStyleCnt="2" custScaleX="147074" custLinFactNeighborX="-5812" custLinFactNeighborY="-18300">
        <dgm:presLayoutVars>
          <dgm:bulletEnabled val="1"/>
        </dgm:presLayoutVars>
      </dgm:prSet>
      <dgm:spPr/>
    </dgm:pt>
  </dgm:ptLst>
  <dgm:cxnLst>
    <dgm:cxn modelId="{6A87FE01-8409-423A-845E-8411BE4246D4}" srcId="{D0B64C90-BC72-4221-8F7F-5D0A98B07D2E}" destId="{334AF8E8-A8CC-48B8-9637-3774C97ED18A}" srcOrd="0" destOrd="0" parTransId="{811D9E44-4FD8-4970-ADB5-AAC861003814}" sibTransId="{BBD7224E-CC7F-44BE-A7DE-A9C5956F7F6A}"/>
    <dgm:cxn modelId="{80F5A107-9D80-4F3B-B9C2-06D84C902206}" srcId="{D0B64C90-BC72-4221-8F7F-5D0A98B07D2E}" destId="{6351C36C-E4D1-48B1-AC65-93C3E2BB0EF9}" srcOrd="1" destOrd="0" parTransId="{52893185-15C9-4131-B33D-439B5BB210AC}" sibTransId="{0EF58D08-B4B9-4533-9DCA-EBF6C339A500}"/>
    <dgm:cxn modelId="{26B2F941-62D7-4D22-B40D-094AAC5DFBA1}" type="presOf" srcId="{BBD7224E-CC7F-44BE-A7DE-A9C5956F7F6A}" destId="{EA5BEFC4-8359-44F7-92D5-DED29E69B096}" srcOrd="0" destOrd="0" presId="urn:microsoft.com/office/officeart/2005/8/layout/process1"/>
    <dgm:cxn modelId="{4BA3FABA-2110-4E3C-862B-3B12186305AA}" type="presOf" srcId="{D0B64C90-BC72-4221-8F7F-5D0A98B07D2E}" destId="{9DF06DFF-158D-4F8F-8422-2A862601232C}" srcOrd="0" destOrd="0" presId="urn:microsoft.com/office/officeart/2005/8/layout/process1"/>
    <dgm:cxn modelId="{8B4ADEC8-D6BB-4718-84C3-D5BAC22B4E38}" type="presOf" srcId="{6351C36C-E4D1-48B1-AC65-93C3E2BB0EF9}" destId="{EF2E9540-F739-46EB-9141-C15AFC19F2A0}" srcOrd="0" destOrd="0" presId="urn:microsoft.com/office/officeart/2005/8/layout/process1"/>
    <dgm:cxn modelId="{FDC4A0CC-FA40-4FFA-BEE4-70C525B682B8}" type="presOf" srcId="{BBD7224E-CC7F-44BE-A7DE-A9C5956F7F6A}" destId="{356EBE99-3DE8-48CC-9AB1-AF041E4CCCFE}" srcOrd="1" destOrd="0" presId="urn:microsoft.com/office/officeart/2005/8/layout/process1"/>
    <dgm:cxn modelId="{9354F7EF-E268-4E1C-89EE-EDFF34C66250}" type="presOf" srcId="{334AF8E8-A8CC-48B8-9637-3774C97ED18A}" destId="{7DE0DD98-AC36-4C70-928D-CDADBE0AD910}" srcOrd="0" destOrd="0" presId="urn:microsoft.com/office/officeart/2005/8/layout/process1"/>
    <dgm:cxn modelId="{201E121C-716F-45DC-9EEA-C2269129CC3F}" type="presParOf" srcId="{9DF06DFF-158D-4F8F-8422-2A862601232C}" destId="{7DE0DD98-AC36-4C70-928D-CDADBE0AD910}" srcOrd="0" destOrd="0" presId="urn:microsoft.com/office/officeart/2005/8/layout/process1"/>
    <dgm:cxn modelId="{C0E11108-3C45-42C6-A131-2DBBCFDB95FC}" type="presParOf" srcId="{9DF06DFF-158D-4F8F-8422-2A862601232C}" destId="{EA5BEFC4-8359-44F7-92D5-DED29E69B096}" srcOrd="1" destOrd="0" presId="urn:microsoft.com/office/officeart/2005/8/layout/process1"/>
    <dgm:cxn modelId="{3E36D6A6-2B6D-4911-B239-A2555C6B9388}" type="presParOf" srcId="{EA5BEFC4-8359-44F7-92D5-DED29E69B096}" destId="{356EBE99-3DE8-48CC-9AB1-AF041E4CCCFE}" srcOrd="0" destOrd="0" presId="urn:microsoft.com/office/officeart/2005/8/layout/process1"/>
    <dgm:cxn modelId="{0ECCCCB3-A8DB-4D1D-9B6E-38E924450FA8}" type="presParOf" srcId="{9DF06DFF-158D-4F8F-8422-2A862601232C}" destId="{EF2E9540-F739-46EB-9141-C15AFC19F2A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0DD98-AC36-4C70-928D-CDADBE0AD910}">
      <dsp:nvSpPr>
        <dsp:cNvPr id="0" name=""/>
        <dsp:cNvSpPr/>
      </dsp:nvSpPr>
      <dsp:spPr>
        <a:xfrm>
          <a:off x="40339" y="0"/>
          <a:ext cx="2814048" cy="1862921"/>
        </a:xfrm>
        <a:prstGeom prst="roundRect">
          <a:avLst>
            <a:gd name="adj" fmla="val 10000"/>
          </a:avLst>
        </a:prstGeom>
        <a:solidFill>
          <a:srgbClr val="AB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150000"/>
            </a:lnSpc>
            <a:spcBef>
              <a:spcPct val="0"/>
            </a:spcBef>
            <a:spcAft>
              <a:spcPts val="1200"/>
            </a:spcAft>
            <a:buNone/>
          </a:pPr>
          <a:r>
            <a:rPr lang="en-US" sz="2500" b="1" kern="1200" dirty="0">
              <a:solidFill>
                <a:srgbClr val="0F2F48"/>
              </a:solidFill>
              <a:latin typeface="Georgia" panose="02040502050405020303" pitchFamily="18" charset="0"/>
            </a:rPr>
            <a:t>PART 1</a:t>
          </a:r>
        </a:p>
        <a:p>
          <a:pPr marL="0" lvl="0" indent="0" algn="ctr" defTabSz="1111250">
            <a:lnSpc>
              <a:spcPct val="150000"/>
            </a:lnSpc>
            <a:spcBef>
              <a:spcPct val="0"/>
            </a:spcBef>
            <a:spcAft>
              <a:spcPts val="1200"/>
            </a:spcAft>
            <a:buNone/>
          </a:pPr>
          <a:r>
            <a:rPr lang="en-US" sz="2500" kern="1200" dirty="0">
              <a:solidFill>
                <a:srgbClr val="0F2F48"/>
              </a:solidFill>
              <a:latin typeface="Georgia" panose="02040502050405020303" pitchFamily="18" charset="0"/>
            </a:rPr>
            <a:t>Onboard to NNDSS</a:t>
          </a:r>
        </a:p>
      </dsp:txBody>
      <dsp:txXfrm>
        <a:off x="94902" y="54563"/>
        <a:ext cx="2704922" cy="1753795"/>
      </dsp:txXfrm>
    </dsp:sp>
    <dsp:sp modelId="{EA5BEFC4-8359-44F7-92D5-DED29E69B096}">
      <dsp:nvSpPr>
        <dsp:cNvPr id="0" name=""/>
        <dsp:cNvSpPr/>
      </dsp:nvSpPr>
      <dsp:spPr>
        <a:xfrm>
          <a:off x="3110914" y="582518"/>
          <a:ext cx="543834" cy="697884"/>
        </a:xfrm>
        <a:prstGeom prst="rightArrow">
          <a:avLst>
            <a:gd name="adj1" fmla="val 60000"/>
            <a:gd name="adj2" fmla="val 50000"/>
          </a:avLst>
        </a:prstGeom>
        <a:solidFill>
          <a:srgbClr val="ABCAD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3110914" y="722095"/>
        <a:ext cx="380684" cy="418730"/>
      </dsp:txXfrm>
    </dsp:sp>
    <dsp:sp modelId="{EF2E9540-F739-46EB-9141-C15AFC19F2A0}">
      <dsp:nvSpPr>
        <dsp:cNvPr id="0" name=""/>
        <dsp:cNvSpPr/>
      </dsp:nvSpPr>
      <dsp:spPr>
        <a:xfrm>
          <a:off x="3880491" y="0"/>
          <a:ext cx="4138733" cy="1862921"/>
        </a:xfrm>
        <a:prstGeom prst="roundRect">
          <a:avLst>
            <a:gd name="adj" fmla="val 10000"/>
          </a:avLst>
        </a:prstGeom>
        <a:solidFill>
          <a:srgbClr val="0F2F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ctr" defTabSz="1111250">
            <a:lnSpc>
              <a:spcPct val="150000"/>
            </a:lnSpc>
            <a:spcBef>
              <a:spcPct val="0"/>
            </a:spcBef>
            <a:spcAft>
              <a:spcPts val="1200"/>
            </a:spcAft>
            <a:buNone/>
          </a:pPr>
          <a:r>
            <a:rPr lang="en-US" sz="2500" b="1" kern="1200" dirty="0">
              <a:latin typeface="Georgia" panose="02040502050405020303" pitchFamily="18" charset="0"/>
            </a:rPr>
            <a:t>PART 2</a:t>
          </a:r>
        </a:p>
        <a:p>
          <a:pPr marL="0" lvl="0" indent="0" algn="ctr" defTabSz="1111250">
            <a:lnSpc>
              <a:spcPct val="150000"/>
            </a:lnSpc>
            <a:spcBef>
              <a:spcPct val="0"/>
            </a:spcBef>
            <a:spcAft>
              <a:spcPct val="35000"/>
            </a:spcAft>
            <a:buNone/>
          </a:pPr>
          <a:r>
            <a:rPr lang="en-US" sz="2500" kern="1200" dirty="0">
              <a:latin typeface="Georgia" panose="02040502050405020303" pitchFamily="18" charset="0"/>
            </a:rPr>
            <a:t>Onboard NNDSS data to DCIPHER</a:t>
          </a:r>
        </a:p>
      </dsp:txBody>
      <dsp:txXfrm>
        <a:off x="3935054" y="54563"/>
        <a:ext cx="4029607" cy="17537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7EBECE-0F88-C647-AF49-C5D7A45564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Avenir Next LT Pro" panose="020B0504020202020204" pitchFamily="34" charset="77"/>
              </a:defRPr>
            </a:lvl1pPr>
          </a:lstStyle>
          <a:p>
            <a:pPr>
              <a:defRPr/>
            </a:pPr>
            <a:endParaRPr lang="en-US" dirty="0"/>
          </a:p>
        </p:txBody>
      </p:sp>
      <p:sp>
        <p:nvSpPr>
          <p:cNvPr id="3" name="Date Placeholder 2">
            <a:extLst>
              <a:ext uri="{FF2B5EF4-FFF2-40B4-BE49-F238E27FC236}">
                <a16:creationId xmlns:a16="http://schemas.microsoft.com/office/drawing/2014/main" id="{CAFA9843-D2AE-0843-B619-73FCB434CDA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Avenir Next LT Pro" panose="020B0504020202020204" pitchFamily="34" charset="77"/>
              </a:defRPr>
            </a:lvl1pPr>
          </a:lstStyle>
          <a:p>
            <a:pPr>
              <a:defRPr/>
            </a:pPr>
            <a:fld id="{2DD21A0A-9D73-5E44-A682-D51D65036B37}" type="datetimeFigureOut">
              <a:rPr lang="en-US"/>
              <a:pPr>
                <a:defRPr/>
              </a:pPr>
              <a:t>10/27/2022</a:t>
            </a:fld>
            <a:endParaRPr lang="en-US" dirty="0"/>
          </a:p>
        </p:txBody>
      </p:sp>
      <p:sp>
        <p:nvSpPr>
          <p:cNvPr id="4" name="Slide Image Placeholder 3">
            <a:extLst>
              <a:ext uri="{FF2B5EF4-FFF2-40B4-BE49-F238E27FC236}">
                <a16:creationId xmlns:a16="http://schemas.microsoft.com/office/drawing/2014/main" id="{AC39CD1C-60AA-6842-AB8F-C08D2CBBD2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350207F-C393-1943-9A4F-81A67EEEF73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DE19F5-4E29-A746-A952-18EB3395F93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Avenir Next LT Pro" panose="020B0504020202020204" pitchFamily="34" charset="77"/>
              </a:defRPr>
            </a:lvl1pPr>
          </a:lstStyle>
          <a:p>
            <a:pPr>
              <a:defRPr/>
            </a:pPr>
            <a:endParaRPr lang="en-US" dirty="0"/>
          </a:p>
        </p:txBody>
      </p:sp>
      <p:sp>
        <p:nvSpPr>
          <p:cNvPr id="7" name="Slide Number Placeholder 6">
            <a:extLst>
              <a:ext uri="{FF2B5EF4-FFF2-40B4-BE49-F238E27FC236}">
                <a16:creationId xmlns:a16="http://schemas.microsoft.com/office/drawing/2014/main" id="{D15ADB08-2E07-854C-A0DC-8FF900C52DD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Avenir Next LT Pro" panose="020B0504020202020204" pitchFamily="34" charset="77"/>
              </a:defRPr>
            </a:lvl1pPr>
          </a:lstStyle>
          <a:p>
            <a:pPr>
              <a:defRPr/>
            </a:pPr>
            <a:fld id="{A666478B-2A39-7D49-A45F-B91617B9235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1pPr>
    <a:lvl2pPr marL="342900"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2pPr>
    <a:lvl3pPr marL="685800"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3pPr>
    <a:lvl4pPr marL="1028700"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4pPr>
    <a:lvl5pPr marL="1371600"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66478B-2A39-7D49-A45F-B91617B92350}" type="slidenum">
              <a:rPr lang="en-US" smtClean="0"/>
              <a:pPr>
                <a:defRPr/>
              </a:pPr>
              <a:t>1</a:t>
            </a:fld>
            <a:endParaRPr lang="en-US" dirty="0"/>
          </a:p>
        </p:txBody>
      </p:sp>
    </p:spTree>
    <p:extLst>
      <p:ext uri="{BB962C8B-B14F-4D97-AF65-F5344CB8AC3E}">
        <p14:creationId xmlns:p14="http://schemas.microsoft.com/office/powerpoint/2010/main" val="333652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simple example of how case data augmentation works based on 3 different case reporting data sources captured over time. The 3 different sources are shown in the column headers in blue, with the numbers showing the chosen augmentation priority, first priority data source is NNDSS, second priority data source is short CRF direct entry, followed finally by the Call Center.</a:t>
            </a:r>
          </a:p>
          <a:p>
            <a:endParaRPr lang="en-US" dirty="0"/>
          </a:p>
          <a:p>
            <a:r>
              <a:rPr lang="en-US" dirty="0"/>
              <a:t>For the 4 data elements in the left-hand column, each data source happens to report slightly different data, as might be expected.</a:t>
            </a:r>
          </a:p>
          <a:p>
            <a:endParaRPr lang="en-US" dirty="0"/>
          </a:p>
          <a:p>
            <a:r>
              <a:rPr lang="en-US" dirty="0"/>
              <a:t>Using the augmentation processing priority for the data sources shown, DCIPHER generates a single augmented record for this case ID, shown at the bottom of the slide. After augmentation, this case report contains now contains a valid age value instead of the null value initially reported via NNDSS.</a:t>
            </a:r>
          </a:p>
          <a:p>
            <a:endParaRPr lang="en-US" dirty="0"/>
          </a:p>
          <a:p>
            <a:r>
              <a:rPr lang="en-US" dirty="0"/>
              <a:t>There also appears to be a data correction for the ethnicity field. The Call Center data record shows “Hispanic or Latino”, possibly a data entry error overwritten during the augmentation process by the “Unknown” data value reported in the more recent Short CRF record.</a:t>
            </a:r>
          </a:p>
          <a:p>
            <a:endParaRPr lang="en-US" dirty="0"/>
          </a:p>
          <a:p>
            <a:r>
              <a:rPr lang="en-US" dirty="0"/>
              <a:t>It’s important to consider the most up to date sources for your jurisdiction being listed as higher priority. No data are deleted during this process, instead a final analytical file is generated.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221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90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is an extension of the previous one.</a:t>
            </a:r>
          </a:p>
          <a:p>
            <a:r>
              <a:rPr lang="en-US" dirty="0"/>
              <a:t>CDC can review case augmentation with each jurisdiction to demonstrate the process for adjusting the default priority set up in DCIPHER,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42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MPX Informatics Team is here to help jurisdictions onboard to reporting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316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jurisdictions should expect based on current status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05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C24F69F-F625-3F44-80D9-78E380A4AE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F6F86F8D-9307-A84D-B399-8F7F77766F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2531" name="Slide Number Placeholder 3">
            <a:extLst>
              <a:ext uri="{FF2B5EF4-FFF2-40B4-BE49-F238E27FC236}">
                <a16:creationId xmlns:a16="http://schemas.microsoft.com/office/drawing/2014/main" id="{61123454-E7CE-C94C-BEDB-2D6420462B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6C9413AF-7EEB-9C43-860A-3C9DF0381CEE}"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249370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5CEBEBD-32FD-6A46-AB58-2039C6219E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3993BE95-C41E-2343-9B32-E663B3221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987" name="Slide Number Placeholder 3">
            <a:extLst>
              <a:ext uri="{FF2B5EF4-FFF2-40B4-BE49-F238E27FC236}">
                <a16:creationId xmlns:a16="http://schemas.microsoft.com/office/drawing/2014/main" id="{AC5884D4-4CAF-6740-9CAA-6798B4CFBF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06A7E5B5-BF3A-E847-83B8-26D54E770B23}"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96096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344CFD5D-9738-774E-AF64-DE07691D7F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141973E-B350-674B-AD84-D23FE8BB07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9459" name="Slide Number Placeholder 3">
            <a:extLst>
              <a:ext uri="{FF2B5EF4-FFF2-40B4-BE49-F238E27FC236}">
                <a16:creationId xmlns:a16="http://schemas.microsoft.com/office/drawing/2014/main" id="{71FECAA5-F1BE-A54D-84E8-6FF5061CB0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279B9510-1CE6-9A45-9BC8-CA5C6BC1A7C7}"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40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87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effectLst/>
                <a:latin typeface="Calibri" panose="020F0502020204030204" pitchFamily="34" charset="0"/>
              </a:rPr>
              <a:t>This is a high-level diagram showing the steps for enabling case data to flow through NNDSS to DCIPHER and be included in the national case surveillance database. </a:t>
            </a:r>
          </a:p>
          <a:p>
            <a:pPr marL="171450" indent="-171450">
              <a:buFont typeface="Arial" panose="020B0604020202020204" pitchFamily="34" charset="0"/>
              <a:buChar char="•"/>
            </a:pPr>
            <a:endParaRPr lang="en-US" sz="1200" dirty="0">
              <a:effectLst/>
              <a:latin typeface="Calibri" panose="020F0502020204030204" pitchFamily="34" charset="0"/>
            </a:endParaRPr>
          </a:p>
          <a:p>
            <a:pPr marL="171450" indent="-171450">
              <a:buFont typeface="Arial" panose="020B0604020202020204" pitchFamily="34" charset="0"/>
              <a:buChar char="•"/>
            </a:pPr>
            <a:r>
              <a:rPr lang="en-US" sz="1200" dirty="0">
                <a:effectLst/>
                <a:latin typeface="Calibri" panose="020F0502020204030204" pitchFamily="34" charset="0"/>
              </a:rPr>
              <a:t>The data flow begins when the jurisdiction collects MPX case data, shown in the blue box on the far left, and then follows along either of 2 paths.</a:t>
            </a:r>
          </a:p>
          <a:p>
            <a:pPr marL="628650" lvl="1" indent="-171450">
              <a:buFont typeface="Arial" panose="020B0604020202020204" pitchFamily="34" charset="0"/>
              <a:buChar char="•"/>
            </a:pPr>
            <a:r>
              <a:rPr lang="en-US" sz="1200" dirty="0">
                <a:effectLst/>
                <a:latin typeface="Calibri" panose="020F0502020204030204" pitchFamily="34" charset="0"/>
              </a:rPr>
              <a:t>The first path shown along the top is for jurisdictions who want to continue to submit MPX case data using any of the existing processes already established. Jurisdictions can choose to continue sending complete sCRF data in this manner, or supplemental data if NNDSS is used to submit core data.</a:t>
            </a:r>
          </a:p>
          <a:p>
            <a:pPr marL="628650" lvl="1" indent="-171450">
              <a:buFont typeface="Arial" panose="020B0604020202020204" pitchFamily="34" charset="0"/>
              <a:buChar char="•"/>
            </a:pPr>
            <a:r>
              <a:rPr lang="en-US" sz="1200" dirty="0">
                <a:effectLst/>
                <a:latin typeface="Calibri" panose="020F0502020204030204" pitchFamily="34" charset="0"/>
              </a:rPr>
              <a:t>The second path along the bottom shows the newly available alternative path for core MPX data, which can now be submitted via NNDSS.</a:t>
            </a:r>
          </a:p>
          <a:p>
            <a:pPr marL="0" indent="0">
              <a:buFont typeface="Arial" panose="020B0604020202020204" pitchFamily="34" charset="0"/>
              <a:buNone/>
            </a:pPr>
            <a:endParaRPr lang="en-US" sz="1200" dirty="0">
              <a:effectLst/>
              <a:latin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For jurisdictions choosing to use NNDSS, supplemental MPX data will still need to be submitted directly to DCIPHER. After completion of Onboarding Part 1, a jurisdiction’s NNDSS data begins flowing through an established pipeline to DCIPHER, shown as the second grey box along the bottom path. </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However, a jurisdiction must complete the one-time validation step in the DCIPHER platform before this data can be pushed into production, shown by the middle blue box with the red arrow. </a:t>
            </a:r>
          </a:p>
          <a:p>
            <a:endParaRPr lang="en-US" dirty="0"/>
          </a:p>
          <a:p>
            <a:r>
              <a:rPr lang="en-US" dirty="0"/>
              <a:t>Before describing the final box in the data flow, I’m going to use the next two slides to quickly explain this validation step.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023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 jurisdiction must validate the NNDSS case data in DCIPHER and approves the use of their NNDSS for case counts.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CDC staff meet 1:1 with each jurisdiction ahead of time to review this </a:t>
            </a:r>
            <a:r>
              <a:rPr lang="en-US" u="sng" dirty="0"/>
              <a:t>one-time</a:t>
            </a:r>
            <a:r>
              <a:rPr lang="en-US" dirty="0"/>
              <a:t> validation and approval process.</a:t>
            </a:r>
          </a:p>
          <a:p>
            <a:pPr marL="171450" marR="0" lvl="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The response verifies ID matching between NNDSS and DCIPHER data and provides support where needed. </a:t>
            </a: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dirty="0">
                <a:solidFill>
                  <a:srgbClr val="000000"/>
                </a:solidFill>
                <a:effectLst/>
                <a:latin typeface="Calibri" panose="020F0502020204030204" pitchFamily="34" charset="0"/>
                <a:ea typeface="Calibri" panose="020F0502020204030204" pitchFamily="34" charset="0"/>
              </a:rPr>
              <a:t>The j</a:t>
            </a:r>
            <a:r>
              <a:rPr lang="en-US" sz="1200" dirty="0">
                <a:effectLst/>
                <a:latin typeface="Calibri" panose="020F0502020204030204" pitchFamily="34" charset="0"/>
                <a:ea typeface="Calibri" panose="020F0502020204030204" pitchFamily="34" charset="0"/>
              </a:rPr>
              <a:t>urisdiction can easily review and indicate approval of their NNDSS case data.</a:t>
            </a:r>
            <a:endParaRPr lang="en-US" sz="1200" dirty="0">
              <a:effectLst/>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00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Calibri" panose="020F0502020204030204" pitchFamily="34" charset="0"/>
                <a:ea typeface="Calibri" panose="020F0502020204030204" pitchFamily="34" charset="0"/>
              </a:rPr>
              <a:t>Using the </a:t>
            </a:r>
            <a:r>
              <a:rPr lang="en-US" sz="1200" dirty="0">
                <a:effectLst/>
                <a:latin typeface="Calibri" panose="020F0502020204030204" pitchFamily="34" charset="0"/>
                <a:ea typeface="Calibri" panose="020F0502020204030204" pitchFamily="34" charset="0"/>
              </a:rPr>
              <a:t>“NNDSS Validation Workshop”, jurisdictions who have met with us can easily review and indicate approval of their NNDSS case data, after which these data can be used by the response.</a:t>
            </a:r>
          </a:p>
          <a:p>
            <a:pPr marL="342900" marR="0" lvl="0" indent="-342900" algn="l" defTabSz="685800" rtl="0" eaLnBrk="1" fontAlgn="base" latinLnBrk="0" hangingPunct="1">
              <a:lnSpc>
                <a:spcPct val="100000"/>
              </a:lnSpc>
              <a:spcBef>
                <a:spcPts val="0"/>
              </a:spcBef>
              <a:spcAft>
                <a:spcPts val="0"/>
              </a:spcAft>
              <a:buClrTx/>
              <a:buSzTx/>
              <a:buFont typeface="Symbol" panose="05050102010706020507" pitchFamily="18" charset="2"/>
              <a:buChar char=""/>
              <a:tabLst/>
              <a:defRPr/>
            </a:pPr>
            <a:r>
              <a:rPr lang="en-US" sz="1200" dirty="0">
                <a:effectLst/>
                <a:latin typeface="Calibri" panose="020F0502020204030204" pitchFamily="34" charset="0"/>
                <a:ea typeface="Times New Roman" panose="02020603050405020304" pitchFamily="18" charset="0"/>
              </a:rPr>
              <a:t>Within the Workshop you be able to see total case counts displayed. Please note </a:t>
            </a:r>
            <a:r>
              <a:rPr lang="en-US" sz="1800" dirty="0">
                <a:effectLst/>
                <a:latin typeface="Segoe UI" panose="020B0502040204020203" pitchFamily="34" charset="0"/>
              </a:rPr>
              <a:t>this is only the NNDSS data displayed here, not the NNDSS data after being combined with the other sources in DCIPHER.</a:t>
            </a:r>
            <a:endParaRPr lang="en-US" sz="1200"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We understand these NNDSS data along with the CRF data reported to DCIPHER are provisional and will be updated over time. Updates sent via NNDSS will be received and reflected in DCIPHER.</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996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 jurisdiction has completed the one-time validation of NNDSS data in DCIPHER, the data is then pushed into production. During the final augmentation step, core data elements from NNDSS are combined with the supplemental data along with any matching historic MPX data. The augmentation process can be tailored to meet jurisdictional reporting preferences.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656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more about data augmentation. In this context, augmentation means taking multiple case reports about a case, defined by a unique case ID, and combining them into a single sCRF record containing the best data from all available reports.</a:t>
            </a:r>
          </a:p>
          <a:p>
            <a:endParaRPr lang="en-US" dirty="0"/>
          </a:p>
          <a:p>
            <a:r>
              <a:rPr lang="en-US" dirty="0"/>
              <a:t>Since we know jurisdictions have different reporting preferences, the “best data” for augmentation is based on the augmentation priority shown in Red and ranked with the most recent data source listed at the top, and the least recent data source at the bottom.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3771A-6EE4-42D2-92DE-15770B2E70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412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4" y="1415989"/>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4" y="3681532"/>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049338" y="4483819"/>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DC393AA4-B9E6-4AB3-8D6C-336A2D09D510}"/>
              </a:ext>
            </a:extLst>
          </p:cNvPr>
          <p:cNvPicPr>
            <a:picLocks noChangeAspect="1"/>
          </p:cNvPicPr>
          <p:nvPr userDrawn="1"/>
        </p:nvPicPr>
        <p:blipFill rotWithShape="1">
          <a:blip r:embed="rId3"/>
          <a:srcRect r="58612"/>
          <a:stretch/>
        </p:blipFill>
        <p:spPr>
          <a:xfrm>
            <a:off x="7963929" y="4330650"/>
            <a:ext cx="1024642" cy="599742"/>
          </a:xfrm>
          <a:prstGeom prst="rect">
            <a:avLst/>
          </a:prstGeom>
        </p:spPr>
      </p:pic>
    </p:spTree>
    <p:extLst>
      <p:ext uri="{BB962C8B-B14F-4D97-AF65-F5344CB8AC3E}">
        <p14:creationId xmlns:p14="http://schemas.microsoft.com/office/powerpoint/2010/main" val="275441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0"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E89DBF66-BAEA-DA45-ACDF-F8BBB37BC55A}"/>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69AD5161-024F-0A44-A02C-4955665BAEF2}" type="slidenum">
              <a:rPr lang="en-US"/>
              <a:pPr>
                <a:defRPr/>
              </a:pPr>
              <a:t>‹#›</a:t>
            </a:fld>
            <a:endParaRPr lang="en-US" dirty="0"/>
          </a:p>
        </p:txBody>
      </p:sp>
    </p:spTree>
    <p:extLst>
      <p:ext uri="{BB962C8B-B14F-4D97-AF65-F5344CB8AC3E}">
        <p14:creationId xmlns:p14="http://schemas.microsoft.com/office/powerpoint/2010/main" val="205060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0"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7761B519-FAD1-7F48-A4AE-3BAC9C4BE9A2}"/>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979A907D-4157-BC46-864C-D604FE3014AF}" type="slidenum">
              <a:rPr lang="en-US"/>
              <a:pPr>
                <a:defRPr/>
              </a:pPr>
              <a:t>‹#›</a:t>
            </a:fld>
            <a:endParaRPr lang="en-US" dirty="0"/>
          </a:p>
        </p:txBody>
      </p:sp>
    </p:spTree>
    <p:extLst>
      <p:ext uri="{BB962C8B-B14F-4D97-AF65-F5344CB8AC3E}">
        <p14:creationId xmlns:p14="http://schemas.microsoft.com/office/powerpoint/2010/main" val="3204539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671513" y="992188"/>
            <a:ext cx="7608887" cy="3651250"/>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3971485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6" name="Content Placeholder 2"/>
          <p:cNvSpPr>
            <a:spLocks noGrp="1"/>
          </p:cNvSpPr>
          <p:nvPr>
            <p:ph sz="quarter" idx="11"/>
          </p:nvPr>
        </p:nvSpPr>
        <p:spPr>
          <a:xfrm>
            <a:off x="339725" y="784225"/>
            <a:ext cx="8204200" cy="3859213"/>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5CB0CE38-136F-7C40-B891-F7D6A41223BB}"/>
              </a:ext>
            </a:extLst>
          </p:cNvPr>
          <p:cNvSpPr>
            <a:spLocks noGrp="1"/>
          </p:cNvSpPr>
          <p:nvPr>
            <p:ph type="sldNum" sz="quarter" idx="10"/>
          </p:nvPr>
        </p:nvSpPr>
        <p:spPr/>
        <p:txBody>
          <a:bodyPr/>
          <a:lstStyle>
            <a:lvl1pPr>
              <a:defRPr/>
            </a:lvl1pPr>
          </a:lstStyle>
          <a:p>
            <a:pPr>
              <a:defRPr/>
            </a:pPr>
            <a:fld id="{455D9CD0-867C-C743-9D99-F0B01D7F4C7C}" type="slidenum">
              <a:rPr lang="en-US"/>
              <a:pPr>
                <a:defRPr/>
              </a:pPr>
              <a:t>‹#›</a:t>
            </a:fld>
            <a:endParaRPr lang="en-US" dirty="0"/>
          </a:p>
        </p:txBody>
      </p:sp>
    </p:spTree>
    <p:extLst>
      <p:ext uri="{BB962C8B-B14F-4D97-AF65-F5344CB8AC3E}">
        <p14:creationId xmlns:p14="http://schemas.microsoft.com/office/powerpoint/2010/main" val="148994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005840" y="1569680"/>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006475" y="3114675"/>
            <a:ext cx="7900988" cy="90487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54525"/>
            <a:ext cx="10556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312462" y="4464287"/>
            <a:ext cx="1024641" cy="550902"/>
          </a:xfrm>
        </p:spPr>
        <p:txBody>
          <a:bodyPr rtlCol="0">
            <a:normAutofit/>
          </a:bodyPr>
          <a:lstStyle>
            <a:lvl1pPr>
              <a:defRPr sz="1200"/>
            </a:lvl1pPr>
          </a:lstStyle>
          <a:p>
            <a:pPr lvl="0"/>
            <a:r>
              <a:rPr lang="en-US" noProof="0" dirty="0"/>
              <a:t>Click icon to add picture</a:t>
            </a:r>
          </a:p>
        </p:txBody>
      </p:sp>
      <p:sp>
        <p:nvSpPr>
          <p:cNvPr id="8" name="Content Placeholder 5"/>
          <p:cNvSpPr>
            <a:spLocks noGrp="1"/>
          </p:cNvSpPr>
          <p:nvPr>
            <p:ph sz="quarter" idx="14"/>
          </p:nvPr>
        </p:nvSpPr>
        <p:spPr>
          <a:xfrm>
            <a:off x="1714500" y="4524376"/>
            <a:ext cx="6381750" cy="34290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1994189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8624" y="1415989"/>
            <a:ext cx="5670958" cy="994365"/>
          </a:xfrm>
        </p:spPr>
        <p:txBody>
          <a:bodyPr>
            <a:noAutofit/>
          </a:bodyPr>
          <a:lstStyle>
            <a:lvl1pPr algn="l">
              <a:defRPr sz="3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048624" y="3681532"/>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7887166" y="4412343"/>
            <a:ext cx="1055498" cy="560871"/>
          </a:xfrm>
          <a:prstGeom prst="rect">
            <a:avLst/>
          </a:prstGeom>
        </p:spPr>
      </p:pic>
    </p:spTree>
    <p:extLst>
      <p:ext uri="{BB962C8B-B14F-4D97-AF65-F5344CB8AC3E}">
        <p14:creationId xmlns:p14="http://schemas.microsoft.com/office/powerpoint/2010/main" val="1133737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8625" y="1415990"/>
            <a:ext cx="5670958" cy="994365"/>
          </a:xfrm>
        </p:spPr>
        <p:txBody>
          <a:bodyPr>
            <a:noAutofit/>
          </a:bodyPr>
          <a:lstStyle>
            <a:lvl1pPr algn="l">
              <a:defRPr sz="3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048625" y="3681533"/>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7887166" y="4412344"/>
            <a:ext cx="1055498" cy="560871"/>
          </a:xfrm>
          <a:prstGeom prst="rect">
            <a:avLst/>
          </a:prstGeom>
        </p:spPr>
      </p:pic>
    </p:spTree>
    <p:extLst>
      <p:ext uri="{BB962C8B-B14F-4D97-AF65-F5344CB8AC3E}">
        <p14:creationId xmlns:p14="http://schemas.microsoft.com/office/powerpoint/2010/main" val="659334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8625" y="1415990"/>
            <a:ext cx="5670958" cy="994365"/>
          </a:xfrm>
        </p:spPr>
        <p:txBody>
          <a:bodyPr>
            <a:noAutofit/>
          </a:bodyPr>
          <a:lstStyle>
            <a:lvl1pPr algn="l">
              <a:defRPr sz="3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048625" y="3681533"/>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Date</a:t>
            </a:r>
          </a:p>
        </p:txBody>
      </p:sp>
      <p:pic>
        <p:nvPicPr>
          <p:cNvPr id="8" name="Picture 7">
            <a:extLst>
              <a:ext uri="{FF2B5EF4-FFF2-40B4-BE49-F238E27FC236}">
                <a16:creationId xmlns:a16="http://schemas.microsoft.com/office/drawing/2014/main" id="{560524B4-615D-744B-BEE5-B854EBEC6204}"/>
              </a:ext>
            </a:extLst>
          </p:cNvPr>
          <p:cNvPicPr>
            <a:picLocks noChangeAspect="1"/>
          </p:cNvPicPr>
          <p:nvPr userDrawn="1"/>
        </p:nvPicPr>
        <p:blipFill>
          <a:blip r:embed="rId3"/>
          <a:stretch>
            <a:fillRect/>
          </a:stretch>
        </p:blipFill>
        <p:spPr>
          <a:xfrm>
            <a:off x="7887166" y="4412344"/>
            <a:ext cx="1055498" cy="560871"/>
          </a:xfrm>
          <a:prstGeom prst="rect">
            <a:avLst/>
          </a:prstGeom>
        </p:spPr>
      </p:pic>
    </p:spTree>
    <p:extLst>
      <p:ext uri="{BB962C8B-B14F-4D97-AF65-F5344CB8AC3E}">
        <p14:creationId xmlns:p14="http://schemas.microsoft.com/office/powerpoint/2010/main" val="3808446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5EAB6-89D6-8D4C-A66F-066C1C457DB6}"/>
              </a:ext>
            </a:extLst>
          </p:cNvPr>
          <p:cNvSpPr>
            <a:spLocks noGrp="1"/>
          </p:cNvSpPr>
          <p:nvPr>
            <p:ph type="title"/>
          </p:nvPr>
        </p:nvSpPr>
        <p:spPr>
          <a:xfrm>
            <a:off x="1" y="0"/>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9" y="1095375"/>
            <a:ext cx="8553143" cy="3499248"/>
          </a:xfrm>
        </p:spPr>
        <p:txBody>
          <a:bodyPr/>
          <a:lstStyle>
            <a:lvl1pPr marL="0" indent="0">
              <a:buNone/>
              <a:defRPr sz="2400" b="0" i="0">
                <a:latin typeface="Avenir Next LT Pro" panose="020B0504020202020204" pitchFamily="34" charset="77"/>
              </a:defRPr>
            </a:lvl1pPr>
            <a:lvl2pPr marL="557199" indent="-214308">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67613182-5F0A-7E4A-A0D0-977DEDDC8A84}"/>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331602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338" y="2571750"/>
            <a:ext cx="7624762" cy="672744"/>
          </a:xfrm>
        </p:spPr>
        <p:txBody>
          <a:bodyPr anchor="t">
            <a:noAutofit/>
          </a:bodyPr>
          <a:lstStyle>
            <a:lvl1pPr algn="l">
              <a:defRPr sz="4000" b="1" i="0" cap="none"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ADD DIVIDER TITLE</a:t>
            </a:r>
          </a:p>
        </p:txBody>
      </p:sp>
      <p:sp>
        <p:nvSpPr>
          <p:cNvPr id="4" name="Slide Number Placeholder 5">
            <a:extLst>
              <a:ext uri="{FF2B5EF4-FFF2-40B4-BE49-F238E27FC236}">
                <a16:creationId xmlns:a16="http://schemas.microsoft.com/office/drawing/2014/main" id="{0FCCBAB9-0AC7-DA44-9D1F-06BC82342E5B}"/>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21761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4" y="1415989"/>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4" y="3681532"/>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Content Placeholder 4"/>
          <p:cNvSpPr>
            <a:spLocks noGrp="1"/>
          </p:cNvSpPr>
          <p:nvPr>
            <p:ph sz="quarter" idx="11"/>
          </p:nvPr>
        </p:nvSpPr>
        <p:spPr>
          <a:xfrm>
            <a:off x="1049338" y="4483819"/>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605AFF3A-B473-4749-93FB-2DF0FC85442F}"/>
              </a:ext>
            </a:extLst>
          </p:cNvPr>
          <p:cNvPicPr>
            <a:picLocks noChangeAspect="1"/>
          </p:cNvPicPr>
          <p:nvPr userDrawn="1"/>
        </p:nvPicPr>
        <p:blipFill rotWithShape="1">
          <a:blip r:embed="rId3"/>
          <a:srcRect r="58612"/>
          <a:stretch/>
        </p:blipFill>
        <p:spPr>
          <a:xfrm>
            <a:off x="7963929" y="4330650"/>
            <a:ext cx="1024642" cy="599742"/>
          </a:xfrm>
          <a:prstGeom prst="rect">
            <a:avLst/>
          </a:prstGeom>
        </p:spPr>
      </p:pic>
    </p:spTree>
    <p:extLst>
      <p:ext uri="{BB962C8B-B14F-4D97-AF65-F5344CB8AC3E}">
        <p14:creationId xmlns:p14="http://schemas.microsoft.com/office/powerpoint/2010/main" val="320060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749871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10798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34009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329916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976800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277449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C5E6B0-C30F-B949-80C7-5A15D6B243F7}"/>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12499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728EB-CFE6-8941-A81C-52F7F077B3BF}"/>
              </a:ext>
            </a:extLst>
          </p:cNvPr>
          <p:cNvSpPr>
            <a:spLocks noGrp="1"/>
          </p:cNvSpPr>
          <p:nvPr>
            <p:ph type="sldNum" sz="quarter" idx="10"/>
          </p:nvPr>
        </p:nvSpPr>
        <p:spPr/>
        <p:txBody>
          <a:body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863497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1602D9-7BBF-BD4C-9466-03D4140B0DA2}"/>
              </a:ext>
            </a:extLst>
          </p:cNvPr>
          <p:cNvSpPr>
            <a:spLocks noGrp="1"/>
          </p:cNvSpPr>
          <p:nvPr>
            <p:ph type="title"/>
          </p:nvPr>
        </p:nvSpPr>
        <p:spPr>
          <a:xfrm>
            <a:off x="1005841" y="1569681"/>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BA67B7F0-B361-EB48-9ED0-F07580A149F8}"/>
              </a:ext>
            </a:extLst>
          </p:cNvPr>
          <p:cNvPicPr>
            <a:picLocks noChangeAspect="1"/>
          </p:cNvPicPr>
          <p:nvPr userDrawn="1"/>
        </p:nvPicPr>
        <p:blipFill>
          <a:blip r:embed="rId3"/>
          <a:stretch>
            <a:fillRect/>
          </a:stretch>
        </p:blipFill>
        <p:spPr>
          <a:xfrm>
            <a:off x="291880" y="4454414"/>
            <a:ext cx="1055498" cy="560871"/>
          </a:xfrm>
          <a:prstGeom prst="rect">
            <a:avLst/>
          </a:prstGeom>
        </p:spPr>
      </p:pic>
      <p:sp>
        <p:nvSpPr>
          <p:cNvPr id="8" name="Slide Number Placeholder 5">
            <a:extLst>
              <a:ext uri="{FF2B5EF4-FFF2-40B4-BE49-F238E27FC236}">
                <a16:creationId xmlns:a16="http://schemas.microsoft.com/office/drawing/2014/main" id="{53989335-67C5-D441-BD69-30ABDAA4B75C}"/>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646341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a:p>
        </p:txBody>
      </p:sp>
      <p:sp>
        <p:nvSpPr>
          <p:cNvPr id="3" name="Content Placeholder 2"/>
          <p:cNvSpPr>
            <a:spLocks noGrp="1"/>
          </p:cNvSpPr>
          <p:nvPr>
            <p:ph idx="1"/>
          </p:nvPr>
        </p:nvSpPr>
        <p:spPr>
          <a:xfrm>
            <a:off x="457202"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3"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5013902"/>
            <a:ext cx="9144000" cy="172799"/>
          </a:xfrm>
          <a:prstGeom prst="rect">
            <a:avLst/>
          </a:prstGeom>
        </p:spPr>
      </p:pic>
    </p:spTree>
    <p:extLst>
      <p:ext uri="{BB962C8B-B14F-4D97-AF65-F5344CB8AC3E}">
        <p14:creationId xmlns:p14="http://schemas.microsoft.com/office/powerpoint/2010/main" val="12164963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6657FA5B-CBE1-E24D-BF34-09430E09D796}"/>
              </a:ext>
            </a:extLst>
          </p:cNvPr>
          <p:cNvSpPr>
            <a:spLocks noGrp="1"/>
          </p:cNvSpPr>
          <p:nvPr>
            <p:ph type="sldNum" sz="quarter" idx="10"/>
          </p:nvPr>
        </p:nvSpPr>
        <p:spPr/>
        <p:txBody>
          <a:bodyPr/>
          <a:lstStyle>
            <a:lvl1pPr>
              <a:defRPr/>
            </a:lvl1pPr>
          </a:lstStyle>
          <a:p>
            <a:pPr>
              <a:defRPr/>
            </a:pPr>
            <a:fld id="{F00CBC20-E6D7-574B-ACBF-FDCADD95A7A4}" type="slidenum">
              <a:rPr lang="en-US"/>
              <a:pPr>
                <a:defRPr/>
              </a:pPr>
              <a:t>‹#›</a:t>
            </a:fld>
            <a:endParaRPr lang="en-US" dirty="0"/>
          </a:p>
        </p:txBody>
      </p:sp>
    </p:spTree>
    <p:extLst>
      <p:ext uri="{BB962C8B-B14F-4D97-AF65-F5344CB8AC3E}">
        <p14:creationId xmlns:p14="http://schemas.microsoft.com/office/powerpoint/2010/main" val="739332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5" y="1415990"/>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5" y="3681533"/>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049339" y="4483820"/>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7" name="Picture 5">
            <a:extLst>
              <a:ext uri="{FF2B5EF4-FFF2-40B4-BE49-F238E27FC236}">
                <a16:creationId xmlns:a16="http://schemas.microsoft.com/office/drawing/2014/main" id="{7233A49C-5C94-EC44-89C0-B450714E6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4"/>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6"/>
          <p:cNvSpPr>
            <a:spLocks noGrp="1"/>
          </p:cNvSpPr>
          <p:nvPr>
            <p:ph type="pic" sz="quarter" idx="11"/>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3981703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452439" y="1095375"/>
            <a:ext cx="8553143" cy="3499248"/>
          </a:xfrm>
        </p:spPr>
        <p:txBody>
          <a:bodyPr/>
          <a:lstStyle>
            <a:lvl1pPr marL="0" indent="0">
              <a:buNone/>
              <a:defRPr sz="2400" b="0" i="0">
                <a:latin typeface="Avenir Next LT Pro" panose="020B0504020202020204" pitchFamily="34" charset="77"/>
              </a:defRPr>
            </a:lvl1pPr>
            <a:lvl2pPr marL="557199" indent="-214308">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163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005841" y="1569681"/>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006475" y="3114676"/>
            <a:ext cx="7900988" cy="90487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54525"/>
            <a:ext cx="10556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312463" y="4464287"/>
            <a:ext cx="1024641" cy="550902"/>
          </a:xfrm>
        </p:spPr>
        <p:txBody>
          <a:bodyPr rtlCol="0">
            <a:normAutofit/>
          </a:bodyPr>
          <a:lstStyle>
            <a:lvl1pPr>
              <a:defRPr sz="1200"/>
            </a:lvl1pPr>
          </a:lstStyle>
          <a:p>
            <a:pPr lvl="0"/>
            <a:r>
              <a:rPr lang="en-US" noProof="0" dirty="0"/>
              <a:t>Click icon to add picture</a:t>
            </a:r>
          </a:p>
        </p:txBody>
      </p:sp>
      <p:sp>
        <p:nvSpPr>
          <p:cNvPr id="8" name="Content Placeholder 5"/>
          <p:cNvSpPr>
            <a:spLocks noGrp="1"/>
          </p:cNvSpPr>
          <p:nvPr>
            <p:ph sz="quarter" idx="14"/>
          </p:nvPr>
        </p:nvSpPr>
        <p:spPr>
          <a:xfrm>
            <a:off x="1714500" y="4524376"/>
            <a:ext cx="6381750" cy="34290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96990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5" y="1415990"/>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5" y="3681533"/>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049339" y="4483820"/>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7" name="Picture 5">
            <a:extLst>
              <a:ext uri="{FF2B5EF4-FFF2-40B4-BE49-F238E27FC236}">
                <a16:creationId xmlns:a16="http://schemas.microsoft.com/office/drawing/2014/main" id="{7233A49C-5C94-EC44-89C0-B450714E6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4"/>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6"/>
          <p:cNvSpPr>
            <a:spLocks noGrp="1"/>
          </p:cNvSpPr>
          <p:nvPr>
            <p:ph type="pic" sz="quarter" idx="11"/>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1477484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5" y="1415990"/>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5" y="3681533"/>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Content Placeholder 4"/>
          <p:cNvSpPr>
            <a:spLocks noGrp="1"/>
          </p:cNvSpPr>
          <p:nvPr>
            <p:ph sz="quarter" idx="11"/>
          </p:nvPr>
        </p:nvSpPr>
        <p:spPr>
          <a:xfrm>
            <a:off x="1049339" y="4483820"/>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8" name="Picture 5">
            <a:extLst>
              <a:ext uri="{FF2B5EF4-FFF2-40B4-BE49-F238E27FC236}">
                <a16:creationId xmlns:a16="http://schemas.microsoft.com/office/drawing/2014/main" id="{C3703C7C-5A0C-0A48-A705-204336F94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4"/>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2"/>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29908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 y="0"/>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9" y="1095375"/>
            <a:ext cx="8553143" cy="3499248"/>
          </a:xfrm>
        </p:spPr>
        <p:txBody>
          <a:bodyPr/>
          <a:lstStyle>
            <a:lvl1pPr marL="0" indent="0">
              <a:buNone/>
              <a:defRPr sz="2400" b="0" i="0">
                <a:latin typeface="Avenir Next LT Pro" panose="020B0504020202020204" pitchFamily="34" charset="77"/>
              </a:defRPr>
            </a:lvl1pPr>
            <a:lvl2pPr marL="557199" indent="-214308">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6657FA5B-CBE1-E24D-BF34-09430E09D796}"/>
              </a:ext>
            </a:extLst>
          </p:cNvPr>
          <p:cNvSpPr>
            <a:spLocks noGrp="1"/>
          </p:cNvSpPr>
          <p:nvPr>
            <p:ph type="sldNum" sz="quarter" idx="10"/>
          </p:nvPr>
        </p:nvSpPr>
        <p:spPr/>
        <p:txBody>
          <a:bodyPr/>
          <a:lstStyle>
            <a:lvl1pPr>
              <a:defRPr/>
            </a:lvl1pPr>
          </a:lstStyle>
          <a:p>
            <a:pPr>
              <a:defRPr/>
            </a:pPr>
            <a:fld id="{F00CBC20-E6D7-574B-ACBF-FDCADD95A7A4}" type="slidenum">
              <a:rPr lang="en-US"/>
              <a:pPr>
                <a:defRPr/>
              </a:pPr>
              <a:t>‹#›</a:t>
            </a:fld>
            <a:endParaRPr lang="en-US" dirty="0"/>
          </a:p>
        </p:txBody>
      </p:sp>
    </p:spTree>
    <p:extLst>
      <p:ext uri="{BB962C8B-B14F-4D97-AF65-F5344CB8AC3E}">
        <p14:creationId xmlns:p14="http://schemas.microsoft.com/office/powerpoint/2010/main" val="2840012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 y="0"/>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294920"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6" name="Content Placeholder 3"/>
          <p:cNvSpPr>
            <a:spLocks noGrp="1"/>
          </p:cNvSpPr>
          <p:nvPr>
            <p:ph idx="10"/>
          </p:nvPr>
        </p:nvSpPr>
        <p:spPr>
          <a:xfrm>
            <a:off x="3082625"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7" name="Content Placeholder 4"/>
          <p:cNvSpPr>
            <a:spLocks noGrp="1"/>
          </p:cNvSpPr>
          <p:nvPr>
            <p:ph idx="11"/>
          </p:nvPr>
        </p:nvSpPr>
        <p:spPr>
          <a:xfrm>
            <a:off x="4818957"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5"/>
          <p:cNvSpPr>
            <a:spLocks noGrp="1"/>
          </p:cNvSpPr>
          <p:nvPr>
            <p:ph idx="12"/>
          </p:nvPr>
        </p:nvSpPr>
        <p:spPr>
          <a:xfrm>
            <a:off x="6606660"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7"/>
          <p:cNvSpPr>
            <a:spLocks noGrp="1"/>
          </p:cNvSpPr>
          <p:nvPr>
            <p:ph idx="14"/>
          </p:nvPr>
        </p:nvSpPr>
        <p:spPr>
          <a:xfrm>
            <a:off x="3082625"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8"/>
          <p:cNvSpPr>
            <a:spLocks noGrp="1"/>
          </p:cNvSpPr>
          <p:nvPr>
            <p:ph idx="15"/>
          </p:nvPr>
        </p:nvSpPr>
        <p:spPr>
          <a:xfrm>
            <a:off x="4818957"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Slide Number Placeholder 10">
            <a:extLst>
              <a:ext uri="{FF2B5EF4-FFF2-40B4-BE49-F238E27FC236}">
                <a16:creationId xmlns:a16="http://schemas.microsoft.com/office/drawing/2014/main" id="{E73C7FA8-E16E-CA46-BD5E-0BEAAFAA55D5}"/>
              </a:ext>
            </a:extLst>
          </p:cNvPr>
          <p:cNvSpPr>
            <a:spLocks noGrp="1"/>
          </p:cNvSpPr>
          <p:nvPr>
            <p:ph type="sldNum" sz="quarter" idx="17"/>
          </p:nvPr>
        </p:nvSpPr>
        <p:spPr/>
        <p:txBody>
          <a:bodyPr/>
          <a:lstStyle>
            <a:lvl1pPr>
              <a:defRPr/>
            </a:lvl1pPr>
          </a:lstStyle>
          <a:p>
            <a:pPr>
              <a:defRPr/>
            </a:pPr>
            <a:fld id="{EAC5067C-720B-DD44-A000-381744F29815}" type="slidenum">
              <a:rPr lang="en-US"/>
              <a:pPr>
                <a:defRPr/>
              </a:pPr>
              <a:t>‹#›</a:t>
            </a:fld>
            <a:endParaRPr lang="en-US" dirty="0"/>
          </a:p>
        </p:txBody>
      </p:sp>
    </p:spTree>
    <p:extLst>
      <p:ext uri="{BB962C8B-B14F-4D97-AF65-F5344CB8AC3E}">
        <p14:creationId xmlns:p14="http://schemas.microsoft.com/office/powerpoint/2010/main" val="867703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452439" y="1095375"/>
            <a:ext cx="8553143" cy="3499248"/>
          </a:xfrm>
        </p:spPr>
        <p:txBody>
          <a:bodyPr/>
          <a:lstStyle>
            <a:lvl1pPr marL="0" indent="0">
              <a:buNone/>
              <a:defRPr sz="2400" b="0" i="0">
                <a:latin typeface="Avenir Next LT Pro" panose="020B0504020202020204" pitchFamily="34" charset="77"/>
              </a:defRPr>
            </a:lvl1pPr>
            <a:lvl2pPr marL="557199" indent="-214308">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99834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14" name="Picture Placeholder 2"/>
          <p:cNvSpPr>
            <a:spLocks noGrp="1"/>
          </p:cNvSpPr>
          <p:nvPr>
            <p:ph type="pic" sz="quarter" idx="17"/>
          </p:nvPr>
        </p:nvSpPr>
        <p:spPr>
          <a:xfrm>
            <a:off x="1305441" y="1538289"/>
            <a:ext cx="1231900" cy="1073150"/>
          </a:xfrm>
        </p:spPr>
        <p:txBody>
          <a:bodyPr rtlCol="0">
            <a:normAutofit/>
          </a:bodyPr>
          <a:lstStyle/>
          <a:p>
            <a:pPr lvl="0"/>
            <a:r>
              <a:rPr lang="en-US" noProof="0" dirty="0"/>
              <a:t>Click icon to add picture</a:t>
            </a:r>
          </a:p>
        </p:txBody>
      </p:sp>
      <p:sp>
        <p:nvSpPr>
          <p:cNvPr id="7" name="Content Placeholder 3"/>
          <p:cNvSpPr>
            <a:spLocks noGrp="1"/>
          </p:cNvSpPr>
          <p:nvPr>
            <p:ph idx="10"/>
          </p:nvPr>
        </p:nvSpPr>
        <p:spPr>
          <a:xfrm>
            <a:off x="3082625"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4"/>
          <p:cNvSpPr>
            <a:spLocks noGrp="1"/>
          </p:cNvSpPr>
          <p:nvPr>
            <p:ph idx="11"/>
          </p:nvPr>
        </p:nvSpPr>
        <p:spPr>
          <a:xfrm>
            <a:off x="4818957"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5"/>
          <p:cNvSpPr>
            <a:spLocks noGrp="1"/>
          </p:cNvSpPr>
          <p:nvPr>
            <p:ph idx="12"/>
          </p:nvPr>
        </p:nvSpPr>
        <p:spPr>
          <a:xfrm>
            <a:off x="6606660"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7"/>
          <p:cNvSpPr>
            <a:spLocks noGrp="1"/>
          </p:cNvSpPr>
          <p:nvPr>
            <p:ph idx="14"/>
          </p:nvPr>
        </p:nvSpPr>
        <p:spPr>
          <a:xfrm>
            <a:off x="3082625"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8"/>
          <p:cNvSpPr>
            <a:spLocks noGrp="1"/>
          </p:cNvSpPr>
          <p:nvPr>
            <p:ph idx="15"/>
          </p:nvPr>
        </p:nvSpPr>
        <p:spPr>
          <a:xfrm>
            <a:off x="4818957"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5" name="Slide Number Placeholder 10">
            <a:extLst>
              <a:ext uri="{FF2B5EF4-FFF2-40B4-BE49-F238E27FC236}">
                <a16:creationId xmlns:a16="http://schemas.microsoft.com/office/drawing/2014/main" id="{080A4E39-8F59-4E40-9F93-9C50A00F45DD}"/>
              </a:ext>
            </a:extLst>
          </p:cNvPr>
          <p:cNvSpPr>
            <a:spLocks noGrp="1"/>
          </p:cNvSpPr>
          <p:nvPr>
            <p:ph type="sldNum" sz="quarter" idx="18"/>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2DF4CF8-7FF9-BE45-81D0-C6C35D2D0DF9}" type="slidenum">
              <a:rPr lang="en-US"/>
              <a:pPr>
                <a:defRPr/>
              </a:pPr>
              <a:t>‹#›</a:t>
            </a:fld>
            <a:endParaRPr lang="en-US" dirty="0"/>
          </a:p>
        </p:txBody>
      </p:sp>
    </p:spTree>
    <p:extLst>
      <p:ext uri="{BB962C8B-B14F-4D97-AF65-F5344CB8AC3E}">
        <p14:creationId xmlns:p14="http://schemas.microsoft.com/office/powerpoint/2010/main" val="2224278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338" y="2571750"/>
            <a:ext cx="7624762" cy="672744"/>
          </a:xfrm>
        </p:spPr>
        <p:txBody>
          <a:bodyPr anchor="t">
            <a:noAutofit/>
          </a:bodyPr>
          <a:lstStyle>
            <a:lvl1pPr algn="l">
              <a:defRPr sz="4000" b="1" i="0" cap="all"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A1A85CE3-0DA4-8740-9977-E4A1B96639E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9777181-A0D7-6047-8F20-AA1DC052745E}" type="slidenum">
              <a:rPr lang="en-US"/>
              <a:pPr>
                <a:defRPr/>
              </a:pPr>
              <a:t>‹#›</a:t>
            </a:fld>
            <a:endParaRPr lang="en-US" dirty="0"/>
          </a:p>
        </p:txBody>
      </p:sp>
    </p:spTree>
    <p:extLst>
      <p:ext uri="{BB962C8B-B14F-4D97-AF65-F5344CB8AC3E}">
        <p14:creationId xmlns:p14="http://schemas.microsoft.com/office/powerpoint/2010/main" val="16270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29492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6" name="Content Placeholder 3"/>
          <p:cNvSpPr>
            <a:spLocks noGrp="1"/>
          </p:cNvSpPr>
          <p:nvPr>
            <p:ph idx="10"/>
          </p:nvPr>
        </p:nvSpPr>
        <p:spPr>
          <a:xfrm>
            <a:off x="3082624"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7" name="Content Placeholder 4"/>
          <p:cNvSpPr>
            <a:spLocks noGrp="1"/>
          </p:cNvSpPr>
          <p:nvPr>
            <p:ph idx="11"/>
          </p:nvPr>
        </p:nvSpPr>
        <p:spPr>
          <a:xfrm>
            <a:off x="4818956"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5"/>
          <p:cNvSpPr>
            <a:spLocks noGrp="1"/>
          </p:cNvSpPr>
          <p:nvPr>
            <p:ph idx="12"/>
          </p:nvPr>
        </p:nvSpPr>
        <p:spPr>
          <a:xfrm>
            <a:off x="660666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7"/>
          <p:cNvSpPr>
            <a:spLocks noGrp="1"/>
          </p:cNvSpPr>
          <p:nvPr>
            <p:ph idx="14"/>
          </p:nvPr>
        </p:nvSpPr>
        <p:spPr>
          <a:xfrm>
            <a:off x="3082624"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8"/>
          <p:cNvSpPr>
            <a:spLocks noGrp="1"/>
          </p:cNvSpPr>
          <p:nvPr>
            <p:ph idx="15"/>
          </p:nvPr>
        </p:nvSpPr>
        <p:spPr>
          <a:xfrm>
            <a:off x="4818956"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Slide Number Placeholder 10">
            <a:extLst>
              <a:ext uri="{FF2B5EF4-FFF2-40B4-BE49-F238E27FC236}">
                <a16:creationId xmlns:a16="http://schemas.microsoft.com/office/drawing/2014/main" id="{E73C7FA8-E16E-CA46-BD5E-0BEAAFAA55D5}"/>
              </a:ext>
            </a:extLst>
          </p:cNvPr>
          <p:cNvSpPr>
            <a:spLocks noGrp="1"/>
          </p:cNvSpPr>
          <p:nvPr>
            <p:ph type="sldNum" sz="quarter" idx="17"/>
          </p:nvPr>
        </p:nvSpPr>
        <p:spPr/>
        <p:txBody>
          <a:bodyPr/>
          <a:lstStyle>
            <a:lvl1pPr>
              <a:defRPr/>
            </a:lvl1pPr>
          </a:lstStyle>
          <a:p>
            <a:pPr>
              <a:defRPr/>
            </a:pPr>
            <a:fld id="{EAC5067C-720B-DD44-A000-381744F29815}" type="slidenum">
              <a:rPr lang="en-US"/>
              <a:pPr>
                <a:defRPr/>
              </a:pPr>
              <a:t>‹#›</a:t>
            </a:fld>
            <a:endParaRPr lang="en-US" dirty="0"/>
          </a:p>
        </p:txBody>
      </p:sp>
    </p:spTree>
    <p:extLst>
      <p:ext uri="{BB962C8B-B14F-4D97-AF65-F5344CB8AC3E}">
        <p14:creationId xmlns:p14="http://schemas.microsoft.com/office/powerpoint/2010/main" val="708934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1"/>
            <a:ext cx="2925033" cy="3933825"/>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1"/>
          </p:nvPr>
        </p:nvSpPr>
        <p:spPr>
          <a:xfrm>
            <a:off x="147638" y="3933826"/>
            <a:ext cx="2925762" cy="120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5129E9F3-97A2-A840-94D1-B9D70196A126}"/>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FC21E1E-0025-2449-93DC-93F084ACDA91}" type="slidenum">
              <a:rPr lang="en-US"/>
              <a:pPr>
                <a:defRPr/>
              </a:pPr>
              <a:t>‹#›</a:t>
            </a:fld>
            <a:endParaRPr lang="en-US" dirty="0"/>
          </a:p>
        </p:txBody>
      </p:sp>
    </p:spTree>
    <p:extLst>
      <p:ext uri="{BB962C8B-B14F-4D97-AF65-F5344CB8AC3E}">
        <p14:creationId xmlns:p14="http://schemas.microsoft.com/office/powerpoint/2010/main" val="4205472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AE2D945-845F-8A4F-BEE2-CA70D410697A}"/>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32F55AE2-32FF-174A-AB03-0367CB24ADF4}" type="slidenum">
              <a:rPr lang="en-US"/>
              <a:pPr>
                <a:defRPr/>
              </a:pPr>
              <a:t>‹#›</a:t>
            </a:fld>
            <a:endParaRPr lang="en-US" dirty="0"/>
          </a:p>
        </p:txBody>
      </p:sp>
    </p:spTree>
    <p:extLst>
      <p:ext uri="{BB962C8B-B14F-4D97-AF65-F5344CB8AC3E}">
        <p14:creationId xmlns:p14="http://schemas.microsoft.com/office/powerpoint/2010/main" val="4287469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6" y="329087"/>
            <a:ext cx="2777398" cy="4314831"/>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1" y="329087"/>
            <a:ext cx="2777398" cy="4314831"/>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E89DBF66-BAEA-DA45-ACDF-F8BBB37BC55A}"/>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69AD5161-024F-0A44-A02C-4955665BAEF2}" type="slidenum">
              <a:rPr lang="en-US"/>
              <a:pPr>
                <a:defRPr/>
              </a:pPr>
              <a:t>‹#›</a:t>
            </a:fld>
            <a:endParaRPr lang="en-US" dirty="0"/>
          </a:p>
        </p:txBody>
      </p:sp>
    </p:spTree>
    <p:extLst>
      <p:ext uri="{BB962C8B-B14F-4D97-AF65-F5344CB8AC3E}">
        <p14:creationId xmlns:p14="http://schemas.microsoft.com/office/powerpoint/2010/main" val="3779356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6" y="329087"/>
            <a:ext cx="2777398" cy="4314831"/>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1" y="329087"/>
            <a:ext cx="2777398" cy="4314831"/>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7761B519-FAD1-7F48-A4AE-3BAC9C4BE9A2}"/>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979A907D-4157-BC46-864C-D604FE3014AF}" type="slidenum">
              <a:rPr lang="en-US"/>
              <a:pPr>
                <a:defRPr/>
              </a:pPr>
              <a:t>‹#›</a:t>
            </a:fld>
            <a:endParaRPr lang="en-US" dirty="0"/>
          </a:p>
        </p:txBody>
      </p:sp>
    </p:spTree>
    <p:extLst>
      <p:ext uri="{BB962C8B-B14F-4D97-AF65-F5344CB8AC3E}">
        <p14:creationId xmlns:p14="http://schemas.microsoft.com/office/powerpoint/2010/main" val="3305421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671514" y="992189"/>
            <a:ext cx="7608887" cy="3651250"/>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58459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6" name="Content Placeholder 2"/>
          <p:cNvSpPr>
            <a:spLocks noGrp="1"/>
          </p:cNvSpPr>
          <p:nvPr>
            <p:ph sz="quarter" idx="11"/>
          </p:nvPr>
        </p:nvSpPr>
        <p:spPr>
          <a:xfrm>
            <a:off x="339726" y="784226"/>
            <a:ext cx="8204200" cy="3859213"/>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5CB0CE38-136F-7C40-B891-F7D6A41223BB}"/>
              </a:ext>
            </a:extLst>
          </p:cNvPr>
          <p:cNvSpPr>
            <a:spLocks noGrp="1"/>
          </p:cNvSpPr>
          <p:nvPr>
            <p:ph type="sldNum" sz="quarter" idx="10"/>
          </p:nvPr>
        </p:nvSpPr>
        <p:spPr/>
        <p:txBody>
          <a:bodyPr/>
          <a:lstStyle>
            <a:lvl1pPr>
              <a:defRPr/>
            </a:lvl1pPr>
          </a:lstStyle>
          <a:p>
            <a:pPr>
              <a:defRPr/>
            </a:pPr>
            <a:fld id="{455D9CD0-867C-C743-9D99-F0B01D7F4C7C}" type="slidenum">
              <a:rPr lang="en-US"/>
              <a:pPr>
                <a:defRPr/>
              </a:pPr>
              <a:t>‹#›</a:t>
            </a:fld>
            <a:endParaRPr lang="en-US" dirty="0"/>
          </a:p>
        </p:txBody>
      </p:sp>
    </p:spTree>
    <p:extLst>
      <p:ext uri="{BB962C8B-B14F-4D97-AF65-F5344CB8AC3E}">
        <p14:creationId xmlns:p14="http://schemas.microsoft.com/office/powerpoint/2010/main" val="2486520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005841" y="1569681"/>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006475" y="3114676"/>
            <a:ext cx="7900988" cy="90487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54525"/>
            <a:ext cx="10556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312463" y="4464287"/>
            <a:ext cx="1024641" cy="550902"/>
          </a:xfrm>
        </p:spPr>
        <p:txBody>
          <a:bodyPr rtlCol="0">
            <a:normAutofit/>
          </a:bodyPr>
          <a:lstStyle>
            <a:lvl1pPr>
              <a:defRPr sz="1200"/>
            </a:lvl1pPr>
          </a:lstStyle>
          <a:p>
            <a:pPr lvl="0"/>
            <a:r>
              <a:rPr lang="en-US" noProof="0" dirty="0"/>
              <a:t>Click icon to add picture</a:t>
            </a:r>
          </a:p>
        </p:txBody>
      </p:sp>
      <p:sp>
        <p:nvSpPr>
          <p:cNvPr id="8" name="Content Placeholder 5"/>
          <p:cNvSpPr>
            <a:spLocks noGrp="1"/>
          </p:cNvSpPr>
          <p:nvPr>
            <p:ph sz="quarter" idx="14"/>
          </p:nvPr>
        </p:nvSpPr>
        <p:spPr>
          <a:xfrm>
            <a:off x="1714500" y="4524376"/>
            <a:ext cx="6381750" cy="34290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1262819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4" y="1415989"/>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4" y="3681532"/>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049338" y="4483819"/>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7" name="Picture 5">
            <a:extLst>
              <a:ext uri="{FF2B5EF4-FFF2-40B4-BE49-F238E27FC236}">
                <a16:creationId xmlns:a16="http://schemas.microsoft.com/office/drawing/2014/main" id="{7233A49C-5C94-EC44-89C0-B450714E6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3"/>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6"/>
          <p:cNvSpPr>
            <a:spLocks noGrp="1"/>
          </p:cNvSpPr>
          <p:nvPr>
            <p:ph type="pic" sz="quarter" idx="11"/>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3102132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4" y="1415989"/>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4" y="3681532"/>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Content Placeholder 4"/>
          <p:cNvSpPr>
            <a:spLocks noGrp="1"/>
          </p:cNvSpPr>
          <p:nvPr>
            <p:ph sz="quarter" idx="11"/>
          </p:nvPr>
        </p:nvSpPr>
        <p:spPr>
          <a:xfrm>
            <a:off x="1049338" y="4483819"/>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8" name="Picture 5">
            <a:extLst>
              <a:ext uri="{FF2B5EF4-FFF2-40B4-BE49-F238E27FC236}">
                <a16:creationId xmlns:a16="http://schemas.microsoft.com/office/drawing/2014/main" id="{C3703C7C-5A0C-0A48-A705-204336F94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3"/>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2"/>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443212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6657FA5B-CBE1-E24D-BF34-09430E09D796}"/>
              </a:ext>
            </a:extLst>
          </p:cNvPr>
          <p:cNvSpPr>
            <a:spLocks noGrp="1"/>
          </p:cNvSpPr>
          <p:nvPr>
            <p:ph type="sldNum" sz="quarter" idx="10"/>
          </p:nvPr>
        </p:nvSpPr>
        <p:spPr/>
        <p:txBody>
          <a:bodyPr/>
          <a:lstStyle>
            <a:lvl1pPr>
              <a:defRPr/>
            </a:lvl1pPr>
          </a:lstStyle>
          <a:p>
            <a:pPr>
              <a:defRPr/>
            </a:pPr>
            <a:fld id="{F00CBC20-E6D7-574B-ACBF-FDCADD95A7A4}" type="slidenum">
              <a:rPr lang="en-US"/>
              <a:pPr>
                <a:defRPr/>
              </a:pPr>
              <a:t>‹#›</a:t>
            </a:fld>
            <a:endParaRPr lang="en-US" dirty="0"/>
          </a:p>
        </p:txBody>
      </p:sp>
    </p:spTree>
    <p:extLst>
      <p:ext uri="{BB962C8B-B14F-4D97-AF65-F5344CB8AC3E}">
        <p14:creationId xmlns:p14="http://schemas.microsoft.com/office/powerpoint/2010/main" val="77443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3202548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29492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6" name="Content Placeholder 3"/>
          <p:cNvSpPr>
            <a:spLocks noGrp="1"/>
          </p:cNvSpPr>
          <p:nvPr>
            <p:ph idx="10"/>
          </p:nvPr>
        </p:nvSpPr>
        <p:spPr>
          <a:xfrm>
            <a:off x="3082624"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7" name="Content Placeholder 4"/>
          <p:cNvSpPr>
            <a:spLocks noGrp="1"/>
          </p:cNvSpPr>
          <p:nvPr>
            <p:ph idx="11"/>
          </p:nvPr>
        </p:nvSpPr>
        <p:spPr>
          <a:xfrm>
            <a:off x="4818956"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5"/>
          <p:cNvSpPr>
            <a:spLocks noGrp="1"/>
          </p:cNvSpPr>
          <p:nvPr>
            <p:ph idx="12"/>
          </p:nvPr>
        </p:nvSpPr>
        <p:spPr>
          <a:xfrm>
            <a:off x="660666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7"/>
          <p:cNvSpPr>
            <a:spLocks noGrp="1"/>
          </p:cNvSpPr>
          <p:nvPr>
            <p:ph idx="14"/>
          </p:nvPr>
        </p:nvSpPr>
        <p:spPr>
          <a:xfrm>
            <a:off x="3082624"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8"/>
          <p:cNvSpPr>
            <a:spLocks noGrp="1"/>
          </p:cNvSpPr>
          <p:nvPr>
            <p:ph idx="15"/>
          </p:nvPr>
        </p:nvSpPr>
        <p:spPr>
          <a:xfrm>
            <a:off x="4818956"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Slide Number Placeholder 10">
            <a:extLst>
              <a:ext uri="{FF2B5EF4-FFF2-40B4-BE49-F238E27FC236}">
                <a16:creationId xmlns:a16="http://schemas.microsoft.com/office/drawing/2014/main" id="{E73C7FA8-E16E-CA46-BD5E-0BEAAFAA55D5}"/>
              </a:ext>
            </a:extLst>
          </p:cNvPr>
          <p:cNvSpPr>
            <a:spLocks noGrp="1"/>
          </p:cNvSpPr>
          <p:nvPr>
            <p:ph type="sldNum" sz="quarter" idx="17"/>
          </p:nvPr>
        </p:nvSpPr>
        <p:spPr/>
        <p:txBody>
          <a:bodyPr/>
          <a:lstStyle>
            <a:lvl1pPr>
              <a:defRPr/>
            </a:lvl1pPr>
          </a:lstStyle>
          <a:p>
            <a:pPr>
              <a:defRPr/>
            </a:pPr>
            <a:fld id="{EAC5067C-720B-DD44-A000-381744F29815}" type="slidenum">
              <a:rPr lang="en-US"/>
              <a:pPr>
                <a:defRPr/>
              </a:pPr>
              <a:t>‹#›</a:t>
            </a:fld>
            <a:endParaRPr lang="en-US" dirty="0"/>
          </a:p>
        </p:txBody>
      </p:sp>
    </p:spTree>
    <p:extLst>
      <p:ext uri="{BB962C8B-B14F-4D97-AF65-F5344CB8AC3E}">
        <p14:creationId xmlns:p14="http://schemas.microsoft.com/office/powerpoint/2010/main" val="3072490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2975227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14" name="Picture Placeholder 2"/>
          <p:cNvSpPr>
            <a:spLocks noGrp="1"/>
          </p:cNvSpPr>
          <p:nvPr>
            <p:ph type="pic" sz="quarter" idx="17"/>
          </p:nvPr>
        </p:nvSpPr>
        <p:spPr>
          <a:xfrm>
            <a:off x="1305441" y="1538288"/>
            <a:ext cx="1231900" cy="1073150"/>
          </a:xfrm>
        </p:spPr>
        <p:txBody>
          <a:bodyPr rtlCol="0">
            <a:normAutofit/>
          </a:bodyPr>
          <a:lstStyle/>
          <a:p>
            <a:pPr lvl="0"/>
            <a:r>
              <a:rPr lang="en-US" noProof="0" dirty="0"/>
              <a:t>Click icon to add picture</a:t>
            </a:r>
          </a:p>
        </p:txBody>
      </p:sp>
      <p:sp>
        <p:nvSpPr>
          <p:cNvPr id="7" name="Content Placeholder 3"/>
          <p:cNvSpPr>
            <a:spLocks noGrp="1"/>
          </p:cNvSpPr>
          <p:nvPr>
            <p:ph idx="10"/>
          </p:nvPr>
        </p:nvSpPr>
        <p:spPr>
          <a:xfrm>
            <a:off x="3082624"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4"/>
          <p:cNvSpPr>
            <a:spLocks noGrp="1"/>
          </p:cNvSpPr>
          <p:nvPr>
            <p:ph idx="11"/>
          </p:nvPr>
        </p:nvSpPr>
        <p:spPr>
          <a:xfrm>
            <a:off x="4818956"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5"/>
          <p:cNvSpPr>
            <a:spLocks noGrp="1"/>
          </p:cNvSpPr>
          <p:nvPr>
            <p:ph idx="12"/>
          </p:nvPr>
        </p:nvSpPr>
        <p:spPr>
          <a:xfrm>
            <a:off x="660666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7"/>
          <p:cNvSpPr>
            <a:spLocks noGrp="1"/>
          </p:cNvSpPr>
          <p:nvPr>
            <p:ph idx="14"/>
          </p:nvPr>
        </p:nvSpPr>
        <p:spPr>
          <a:xfrm>
            <a:off x="3082624"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8"/>
          <p:cNvSpPr>
            <a:spLocks noGrp="1"/>
          </p:cNvSpPr>
          <p:nvPr>
            <p:ph idx="15"/>
          </p:nvPr>
        </p:nvSpPr>
        <p:spPr>
          <a:xfrm>
            <a:off x="4818956"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5" name="Slide Number Placeholder 10">
            <a:extLst>
              <a:ext uri="{FF2B5EF4-FFF2-40B4-BE49-F238E27FC236}">
                <a16:creationId xmlns:a16="http://schemas.microsoft.com/office/drawing/2014/main" id="{080A4E39-8F59-4E40-9F93-9C50A00F45DD}"/>
              </a:ext>
            </a:extLst>
          </p:cNvPr>
          <p:cNvSpPr>
            <a:spLocks noGrp="1"/>
          </p:cNvSpPr>
          <p:nvPr>
            <p:ph type="sldNum" sz="quarter" idx="18"/>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2DF4CF8-7FF9-BE45-81D0-C6C35D2D0DF9}" type="slidenum">
              <a:rPr lang="en-US"/>
              <a:pPr>
                <a:defRPr/>
              </a:pPr>
              <a:t>‹#›</a:t>
            </a:fld>
            <a:endParaRPr lang="en-US" dirty="0"/>
          </a:p>
        </p:txBody>
      </p:sp>
    </p:spTree>
    <p:extLst>
      <p:ext uri="{BB962C8B-B14F-4D97-AF65-F5344CB8AC3E}">
        <p14:creationId xmlns:p14="http://schemas.microsoft.com/office/powerpoint/2010/main" val="913917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337" y="2571750"/>
            <a:ext cx="7624762" cy="672744"/>
          </a:xfrm>
        </p:spPr>
        <p:txBody>
          <a:bodyPr anchor="t">
            <a:noAutofit/>
          </a:bodyPr>
          <a:lstStyle>
            <a:lvl1pPr algn="l">
              <a:defRPr sz="4000" b="1" i="0" cap="all"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A1A85CE3-0DA4-8740-9977-E4A1B96639E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9777181-A0D7-6047-8F20-AA1DC052745E}" type="slidenum">
              <a:rPr lang="en-US"/>
              <a:pPr>
                <a:defRPr/>
              </a:pPr>
              <a:t>‹#›</a:t>
            </a:fld>
            <a:endParaRPr lang="en-US" dirty="0"/>
          </a:p>
        </p:txBody>
      </p:sp>
    </p:spTree>
    <p:extLst>
      <p:ext uri="{BB962C8B-B14F-4D97-AF65-F5344CB8AC3E}">
        <p14:creationId xmlns:p14="http://schemas.microsoft.com/office/powerpoint/2010/main" val="3486241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0"/>
            <a:ext cx="2925033" cy="3933825"/>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1"/>
          </p:nvPr>
        </p:nvSpPr>
        <p:spPr>
          <a:xfrm>
            <a:off x="147638" y="3933825"/>
            <a:ext cx="2925762" cy="120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5129E9F3-97A2-A840-94D1-B9D70196A126}"/>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FC21E1E-0025-2449-93DC-93F084ACDA91}" type="slidenum">
              <a:rPr lang="en-US"/>
              <a:pPr>
                <a:defRPr/>
              </a:pPr>
              <a:t>‹#›</a:t>
            </a:fld>
            <a:endParaRPr lang="en-US" dirty="0"/>
          </a:p>
        </p:txBody>
      </p:sp>
    </p:spTree>
    <p:extLst>
      <p:ext uri="{BB962C8B-B14F-4D97-AF65-F5344CB8AC3E}">
        <p14:creationId xmlns:p14="http://schemas.microsoft.com/office/powerpoint/2010/main" val="496870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AE2D945-845F-8A4F-BEE2-CA70D410697A}"/>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32F55AE2-32FF-174A-AB03-0367CB24ADF4}" type="slidenum">
              <a:rPr lang="en-US"/>
              <a:pPr>
                <a:defRPr/>
              </a:pPr>
              <a:t>‹#›</a:t>
            </a:fld>
            <a:endParaRPr lang="en-US" dirty="0"/>
          </a:p>
        </p:txBody>
      </p:sp>
    </p:spTree>
    <p:extLst>
      <p:ext uri="{BB962C8B-B14F-4D97-AF65-F5344CB8AC3E}">
        <p14:creationId xmlns:p14="http://schemas.microsoft.com/office/powerpoint/2010/main" val="2659941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0"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E89DBF66-BAEA-DA45-ACDF-F8BBB37BC55A}"/>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69AD5161-024F-0A44-A02C-4955665BAEF2}" type="slidenum">
              <a:rPr lang="en-US"/>
              <a:pPr>
                <a:defRPr/>
              </a:pPr>
              <a:t>‹#›</a:t>
            </a:fld>
            <a:endParaRPr lang="en-US" dirty="0"/>
          </a:p>
        </p:txBody>
      </p:sp>
    </p:spTree>
    <p:extLst>
      <p:ext uri="{BB962C8B-B14F-4D97-AF65-F5344CB8AC3E}">
        <p14:creationId xmlns:p14="http://schemas.microsoft.com/office/powerpoint/2010/main" val="1491866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0"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7761B519-FAD1-7F48-A4AE-3BAC9C4BE9A2}"/>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979A907D-4157-BC46-864C-D604FE3014AF}" type="slidenum">
              <a:rPr lang="en-US"/>
              <a:pPr>
                <a:defRPr/>
              </a:pPr>
              <a:t>‹#›</a:t>
            </a:fld>
            <a:endParaRPr lang="en-US" dirty="0"/>
          </a:p>
        </p:txBody>
      </p:sp>
    </p:spTree>
    <p:extLst>
      <p:ext uri="{BB962C8B-B14F-4D97-AF65-F5344CB8AC3E}">
        <p14:creationId xmlns:p14="http://schemas.microsoft.com/office/powerpoint/2010/main" val="409661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671513" y="992188"/>
            <a:ext cx="7608887" cy="3651250"/>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866330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6" name="Content Placeholder 2"/>
          <p:cNvSpPr>
            <a:spLocks noGrp="1"/>
          </p:cNvSpPr>
          <p:nvPr>
            <p:ph sz="quarter" idx="11"/>
          </p:nvPr>
        </p:nvSpPr>
        <p:spPr>
          <a:xfrm>
            <a:off x="339725" y="784225"/>
            <a:ext cx="8204200" cy="3859213"/>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5CB0CE38-136F-7C40-B891-F7D6A41223BB}"/>
              </a:ext>
            </a:extLst>
          </p:cNvPr>
          <p:cNvSpPr>
            <a:spLocks noGrp="1"/>
          </p:cNvSpPr>
          <p:nvPr>
            <p:ph type="sldNum" sz="quarter" idx="10"/>
          </p:nvPr>
        </p:nvSpPr>
        <p:spPr/>
        <p:txBody>
          <a:bodyPr/>
          <a:lstStyle>
            <a:lvl1pPr>
              <a:defRPr/>
            </a:lvl1pPr>
          </a:lstStyle>
          <a:p>
            <a:pPr>
              <a:defRPr/>
            </a:pPr>
            <a:fld id="{455D9CD0-867C-C743-9D99-F0B01D7F4C7C}" type="slidenum">
              <a:rPr lang="en-US"/>
              <a:pPr>
                <a:defRPr/>
              </a:pPr>
              <a:t>‹#›</a:t>
            </a:fld>
            <a:endParaRPr lang="en-US" dirty="0"/>
          </a:p>
        </p:txBody>
      </p:sp>
    </p:spTree>
    <p:extLst>
      <p:ext uri="{BB962C8B-B14F-4D97-AF65-F5344CB8AC3E}">
        <p14:creationId xmlns:p14="http://schemas.microsoft.com/office/powerpoint/2010/main" val="3940802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14" name="Picture Placeholder 2"/>
          <p:cNvSpPr>
            <a:spLocks noGrp="1"/>
          </p:cNvSpPr>
          <p:nvPr>
            <p:ph type="pic" sz="quarter" idx="17"/>
          </p:nvPr>
        </p:nvSpPr>
        <p:spPr>
          <a:xfrm>
            <a:off x="1305441" y="1538288"/>
            <a:ext cx="1231900" cy="1073150"/>
          </a:xfrm>
        </p:spPr>
        <p:txBody>
          <a:bodyPr rtlCol="0">
            <a:normAutofit/>
          </a:bodyPr>
          <a:lstStyle/>
          <a:p>
            <a:pPr lvl="0"/>
            <a:r>
              <a:rPr lang="en-US" noProof="0" dirty="0"/>
              <a:t>Click icon to add picture</a:t>
            </a:r>
          </a:p>
        </p:txBody>
      </p:sp>
      <p:sp>
        <p:nvSpPr>
          <p:cNvPr id="7" name="Content Placeholder 3"/>
          <p:cNvSpPr>
            <a:spLocks noGrp="1"/>
          </p:cNvSpPr>
          <p:nvPr>
            <p:ph idx="10"/>
          </p:nvPr>
        </p:nvSpPr>
        <p:spPr>
          <a:xfrm>
            <a:off x="3082624"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4"/>
          <p:cNvSpPr>
            <a:spLocks noGrp="1"/>
          </p:cNvSpPr>
          <p:nvPr>
            <p:ph idx="11"/>
          </p:nvPr>
        </p:nvSpPr>
        <p:spPr>
          <a:xfrm>
            <a:off x="4818956"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5"/>
          <p:cNvSpPr>
            <a:spLocks noGrp="1"/>
          </p:cNvSpPr>
          <p:nvPr>
            <p:ph idx="12"/>
          </p:nvPr>
        </p:nvSpPr>
        <p:spPr>
          <a:xfrm>
            <a:off x="660666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7"/>
          <p:cNvSpPr>
            <a:spLocks noGrp="1"/>
          </p:cNvSpPr>
          <p:nvPr>
            <p:ph idx="14"/>
          </p:nvPr>
        </p:nvSpPr>
        <p:spPr>
          <a:xfrm>
            <a:off x="3082624"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8"/>
          <p:cNvSpPr>
            <a:spLocks noGrp="1"/>
          </p:cNvSpPr>
          <p:nvPr>
            <p:ph idx="15"/>
          </p:nvPr>
        </p:nvSpPr>
        <p:spPr>
          <a:xfrm>
            <a:off x="4818956"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5" name="Slide Number Placeholder 10">
            <a:extLst>
              <a:ext uri="{FF2B5EF4-FFF2-40B4-BE49-F238E27FC236}">
                <a16:creationId xmlns:a16="http://schemas.microsoft.com/office/drawing/2014/main" id="{080A4E39-8F59-4E40-9F93-9C50A00F45DD}"/>
              </a:ext>
            </a:extLst>
          </p:cNvPr>
          <p:cNvSpPr>
            <a:spLocks noGrp="1"/>
          </p:cNvSpPr>
          <p:nvPr>
            <p:ph type="sldNum" sz="quarter" idx="18"/>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2DF4CF8-7FF9-BE45-81D0-C6C35D2D0DF9}" type="slidenum">
              <a:rPr lang="en-US"/>
              <a:pPr>
                <a:defRPr/>
              </a:pPr>
              <a:t>‹#›</a:t>
            </a:fld>
            <a:endParaRPr lang="en-US" dirty="0"/>
          </a:p>
        </p:txBody>
      </p:sp>
    </p:spTree>
    <p:extLst>
      <p:ext uri="{BB962C8B-B14F-4D97-AF65-F5344CB8AC3E}">
        <p14:creationId xmlns:p14="http://schemas.microsoft.com/office/powerpoint/2010/main" val="2954589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005840" y="1569680"/>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006475" y="3114675"/>
            <a:ext cx="7900988" cy="90487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54525"/>
            <a:ext cx="10556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312462" y="4464287"/>
            <a:ext cx="1024641" cy="550902"/>
          </a:xfrm>
        </p:spPr>
        <p:txBody>
          <a:bodyPr rtlCol="0">
            <a:normAutofit/>
          </a:bodyPr>
          <a:lstStyle>
            <a:lvl1pPr>
              <a:defRPr sz="1200"/>
            </a:lvl1pPr>
          </a:lstStyle>
          <a:p>
            <a:pPr lvl="0"/>
            <a:r>
              <a:rPr lang="en-US" noProof="0" dirty="0"/>
              <a:t>Click icon to add picture</a:t>
            </a:r>
          </a:p>
        </p:txBody>
      </p:sp>
      <p:sp>
        <p:nvSpPr>
          <p:cNvPr id="8" name="Content Placeholder 5"/>
          <p:cNvSpPr>
            <a:spLocks noGrp="1"/>
          </p:cNvSpPr>
          <p:nvPr>
            <p:ph sz="quarter" idx="14"/>
          </p:nvPr>
        </p:nvSpPr>
        <p:spPr>
          <a:xfrm>
            <a:off x="1714500" y="4524376"/>
            <a:ext cx="6381750" cy="34290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17688922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C8ED71F-D3C5-4119-BC96-B14C3C616B8F}"/>
              </a:ext>
            </a:extLst>
          </p:cNvPr>
          <p:cNvSpPr/>
          <p:nvPr userDrawn="1"/>
        </p:nvSpPr>
        <p:spPr>
          <a:xfrm>
            <a:off x="0" y="0"/>
            <a:ext cx="9144000" cy="5143500"/>
          </a:xfrm>
          <a:prstGeom prst="rect">
            <a:avLst/>
          </a:prstGeom>
          <a:solidFill>
            <a:srgbClr val="F3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75" dirty="0"/>
              <a:t>                       </a:t>
            </a:r>
          </a:p>
        </p:txBody>
      </p:sp>
      <p:sp>
        <p:nvSpPr>
          <p:cNvPr id="2" name="Title 1">
            <a:extLst>
              <a:ext uri="{FF2B5EF4-FFF2-40B4-BE49-F238E27FC236}">
                <a16:creationId xmlns:a16="http://schemas.microsoft.com/office/drawing/2014/main" id="{E563D45B-3696-4466-A4F7-573DB293753B}"/>
              </a:ext>
            </a:extLst>
          </p:cNvPr>
          <p:cNvSpPr>
            <a:spLocks noGrp="1"/>
          </p:cNvSpPr>
          <p:nvPr>
            <p:ph type="ctrTitle"/>
          </p:nvPr>
        </p:nvSpPr>
        <p:spPr>
          <a:xfrm>
            <a:off x="255494" y="841772"/>
            <a:ext cx="5130053" cy="1790700"/>
          </a:xfrm>
        </p:spPr>
        <p:txBody>
          <a:bodyPr anchor="ctr">
            <a:normAutofit/>
          </a:bodyPr>
          <a:lstStyle>
            <a:lvl1pPr algn="l">
              <a:defRPr sz="2400" b="1">
                <a:solidFill>
                  <a:srgbClr val="0F2F48"/>
                </a:solidFill>
                <a:latin typeface="Georgia"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2E9BF44C-60EA-4C2A-A23E-E4EBA5625AA1}"/>
              </a:ext>
            </a:extLst>
          </p:cNvPr>
          <p:cNvSpPr>
            <a:spLocks noGrp="1"/>
          </p:cNvSpPr>
          <p:nvPr>
            <p:ph type="subTitle" idx="1" hasCustomPrompt="1"/>
          </p:nvPr>
        </p:nvSpPr>
        <p:spPr>
          <a:xfrm>
            <a:off x="430305" y="2708249"/>
            <a:ext cx="8555433" cy="1241822"/>
          </a:xfrm>
        </p:spPr>
        <p:txBody>
          <a:bodyPr>
            <a:noAutofit/>
          </a:bodyPr>
          <a:lstStyle>
            <a:lvl1pPr marL="0" indent="0" algn="l">
              <a:buNone/>
              <a:defRPr sz="1800" b="1">
                <a:solidFill>
                  <a:srgbClr val="4A8093"/>
                </a:solidFill>
                <a:latin typeface="Arial" panose="020B0604020202020204" pitchFamily="34" charset="0"/>
                <a:ea typeface="DIN 2014 Extra Bold" panose="020B08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CDC Staff Webinar –</a:t>
            </a:r>
          </a:p>
          <a:p>
            <a:r>
              <a:rPr lang="en-US"/>
              <a:t>Closed Captioning link:  </a:t>
            </a:r>
          </a:p>
        </p:txBody>
      </p:sp>
      <p:sp>
        <p:nvSpPr>
          <p:cNvPr id="30" name="Rectangle 29">
            <a:extLst>
              <a:ext uri="{FF2B5EF4-FFF2-40B4-BE49-F238E27FC236}">
                <a16:creationId xmlns:a16="http://schemas.microsoft.com/office/drawing/2014/main" id="{3594269A-3D14-4D49-AF1E-7AFCED36D66A}"/>
              </a:ext>
            </a:extLst>
          </p:cNvPr>
          <p:cNvSpPr/>
          <p:nvPr userDrawn="1"/>
        </p:nvSpPr>
        <p:spPr>
          <a:xfrm>
            <a:off x="0" y="4710988"/>
            <a:ext cx="1945958" cy="436160"/>
          </a:xfrm>
          <a:prstGeom prst="rect">
            <a:avLst/>
          </a:prstGeom>
          <a:solidFill>
            <a:srgbClr val="12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p>
        </p:txBody>
      </p:sp>
      <p:sp>
        <p:nvSpPr>
          <p:cNvPr id="31" name="TextBox 30">
            <a:extLst>
              <a:ext uri="{FF2B5EF4-FFF2-40B4-BE49-F238E27FC236}">
                <a16:creationId xmlns:a16="http://schemas.microsoft.com/office/drawing/2014/main" id="{467CF844-3824-4F89-896F-ACD4E0002D71}"/>
              </a:ext>
            </a:extLst>
          </p:cNvPr>
          <p:cNvSpPr txBox="1"/>
          <p:nvPr userDrawn="1"/>
        </p:nvSpPr>
        <p:spPr>
          <a:xfrm>
            <a:off x="149087" y="4815509"/>
            <a:ext cx="4040256"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www.cdc.gov/monkeypox</a:t>
            </a:r>
          </a:p>
        </p:txBody>
      </p:sp>
      <p:pic>
        <p:nvPicPr>
          <p:cNvPr id="32" name="Picture 31" descr="A red sign with white text&#10;&#10;Description automatically generated with medium confidence">
            <a:extLst>
              <a:ext uri="{FF2B5EF4-FFF2-40B4-BE49-F238E27FC236}">
                <a16:creationId xmlns:a16="http://schemas.microsoft.com/office/drawing/2014/main" id="{98168B1B-7874-41BC-9E04-E2918E48D4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374136" cy="626364"/>
          </a:xfrm>
          <a:prstGeom prst="rect">
            <a:avLst/>
          </a:prstGeom>
        </p:spPr>
      </p:pic>
    </p:spTree>
    <p:extLst>
      <p:ext uri="{BB962C8B-B14F-4D97-AF65-F5344CB8AC3E}">
        <p14:creationId xmlns:p14="http://schemas.microsoft.com/office/powerpoint/2010/main" val="1240847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lt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6E057-5A27-437B-86AA-3A2E8D11324D}"/>
              </a:ext>
            </a:extLst>
          </p:cNvPr>
          <p:cNvSpPr/>
          <p:nvPr userDrawn="1"/>
        </p:nvSpPr>
        <p:spPr>
          <a:xfrm>
            <a:off x="0" y="1"/>
            <a:ext cx="9144000" cy="5143499"/>
          </a:xfrm>
          <a:prstGeom prst="rect">
            <a:avLst/>
          </a:prstGeom>
          <a:solidFill>
            <a:srgbClr val="F3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p>
        </p:txBody>
      </p:sp>
      <p:sp>
        <p:nvSpPr>
          <p:cNvPr id="2" name="Title 1">
            <a:extLst>
              <a:ext uri="{FF2B5EF4-FFF2-40B4-BE49-F238E27FC236}">
                <a16:creationId xmlns:a16="http://schemas.microsoft.com/office/drawing/2014/main" id="{3AF71203-0C9F-44AC-80BA-FE93DFB292B9}"/>
              </a:ext>
            </a:extLst>
          </p:cNvPr>
          <p:cNvSpPr>
            <a:spLocks noGrp="1"/>
          </p:cNvSpPr>
          <p:nvPr>
            <p:ph type="title"/>
          </p:nvPr>
        </p:nvSpPr>
        <p:spPr>
          <a:xfrm>
            <a:off x="623888" y="625493"/>
            <a:ext cx="7886700" cy="1947672"/>
          </a:xfrm>
        </p:spPr>
        <p:txBody>
          <a:bodyPr anchor="b">
            <a:normAutofit/>
          </a:bodyPr>
          <a:lstStyle>
            <a:lvl1pPr>
              <a:defRPr sz="4050" b="1">
                <a:solidFill>
                  <a:srgbClr val="0F2F48"/>
                </a:solidFill>
                <a:latin typeface="Georgia"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AE2C19A8-515B-44C5-99E2-42039C90FA2F}"/>
              </a:ext>
            </a:extLst>
          </p:cNvPr>
          <p:cNvSpPr>
            <a:spLocks noGrp="1"/>
          </p:cNvSpPr>
          <p:nvPr>
            <p:ph type="body" idx="1"/>
          </p:nvPr>
        </p:nvSpPr>
        <p:spPr>
          <a:xfrm>
            <a:off x="623888" y="2928366"/>
            <a:ext cx="7886700" cy="1220724"/>
          </a:xfrm>
        </p:spPr>
        <p:txBody>
          <a:bodyPr/>
          <a:lstStyle>
            <a:lvl1pPr marL="0" indent="0">
              <a:buNone/>
              <a:defRPr sz="1800" b="1">
                <a:solidFill>
                  <a:srgbClr val="4A8093"/>
                </a:solidFill>
                <a:latin typeface="Arial" panose="020B0604020202020204" pitchFamily="34" charset="0"/>
                <a:ea typeface="DIN 2014 Bold" panose="020B05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20" name="Picture 19" descr="A red sign with white text&#10;&#10;Description automatically generated with medium confidence">
            <a:extLst>
              <a:ext uri="{FF2B5EF4-FFF2-40B4-BE49-F238E27FC236}">
                <a16:creationId xmlns:a16="http://schemas.microsoft.com/office/drawing/2014/main" id="{A5B875D1-DA8D-419F-A638-E29F75F801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374136" cy="626364"/>
          </a:xfrm>
          <a:prstGeom prst="rect">
            <a:avLst/>
          </a:prstGeom>
        </p:spPr>
      </p:pic>
    </p:spTree>
    <p:extLst>
      <p:ext uri="{BB962C8B-B14F-4D97-AF65-F5344CB8AC3E}">
        <p14:creationId xmlns:p14="http://schemas.microsoft.com/office/powerpoint/2010/main" val="2687938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D98818-8D1B-40C5-BB39-2F4374360DBA}"/>
              </a:ext>
            </a:extLst>
          </p:cNvPr>
          <p:cNvSpPr/>
          <p:nvPr userDrawn="1"/>
        </p:nvSpPr>
        <p:spPr>
          <a:xfrm>
            <a:off x="0" y="0"/>
            <a:ext cx="9144000" cy="5143500"/>
          </a:xfrm>
          <a:prstGeom prst="rect">
            <a:avLst/>
          </a:prstGeom>
          <a:solidFill>
            <a:srgbClr val="F3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p>
        </p:txBody>
      </p:sp>
      <p:sp>
        <p:nvSpPr>
          <p:cNvPr id="2" name="Title 1">
            <a:extLst>
              <a:ext uri="{FF2B5EF4-FFF2-40B4-BE49-F238E27FC236}">
                <a16:creationId xmlns:a16="http://schemas.microsoft.com/office/drawing/2014/main" id="{ADD85DB9-F852-4BA2-A5C8-030DFC0CFAC4}"/>
              </a:ext>
            </a:extLst>
          </p:cNvPr>
          <p:cNvSpPr>
            <a:spLocks noGrp="1"/>
          </p:cNvSpPr>
          <p:nvPr>
            <p:ph type="title"/>
          </p:nvPr>
        </p:nvSpPr>
        <p:spPr>
          <a:xfrm>
            <a:off x="316006" y="611841"/>
            <a:ext cx="8458200" cy="656175"/>
          </a:xfrm>
        </p:spPr>
        <p:txBody>
          <a:bodyPr>
            <a:normAutofit/>
          </a:bodyPr>
          <a:lstStyle>
            <a:lvl1pPr>
              <a:defRPr sz="2700" b="1">
                <a:solidFill>
                  <a:srgbClr val="0F2F48"/>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E9E56BD-38C6-4A68-98EF-BA091AB5A029}"/>
              </a:ext>
            </a:extLst>
          </p:cNvPr>
          <p:cNvSpPr>
            <a:spLocks noGrp="1"/>
          </p:cNvSpPr>
          <p:nvPr>
            <p:ph idx="1"/>
          </p:nvPr>
        </p:nvSpPr>
        <p:spPr>
          <a:xfrm>
            <a:off x="369794" y="1369219"/>
            <a:ext cx="8404412" cy="2947287"/>
          </a:xfrm>
        </p:spPr>
        <p:txBody>
          <a:bodyPr/>
          <a:lstStyle>
            <a:lvl1pPr marL="171450" indent="-171450">
              <a:buClr>
                <a:srgbClr val="4A8093"/>
              </a:buClr>
              <a:buFont typeface="Arial" panose="020B0604020202020204" pitchFamily="34" charset="0"/>
              <a:buChar char="•"/>
              <a:defRPr b="0">
                <a:solidFill>
                  <a:srgbClr val="0F2F48"/>
                </a:solidFill>
                <a:latin typeface="Arial" panose="020B0604020202020204" pitchFamily="34" charset="0"/>
                <a:ea typeface="DIN 2014" panose="020B0504020202020204" pitchFamily="34" charset="0"/>
                <a:cs typeface="Arial" panose="020B0604020202020204" pitchFamily="34" charset="0"/>
              </a:defRPr>
            </a:lvl1pPr>
            <a:lvl2pPr marL="409575" indent="-221456">
              <a:buClr>
                <a:srgbClr val="4A8093"/>
              </a:buClr>
              <a:buSzPct val="75000"/>
              <a:buFont typeface="Wingdings" panose="05000000000000000000" pitchFamily="2" charset="2"/>
              <a:buChar char="§"/>
              <a:defRPr>
                <a:solidFill>
                  <a:srgbClr val="0F2F48"/>
                </a:solidFill>
                <a:latin typeface="Arial" panose="020B0604020202020204" pitchFamily="34" charset="0"/>
                <a:ea typeface="DIN 2014" panose="020B0504020202020204" pitchFamily="34" charset="0"/>
                <a:cs typeface="Arial" panose="020B0604020202020204" pitchFamily="34" charset="0"/>
              </a:defRPr>
            </a:lvl2pPr>
            <a:lvl3pPr marL="658416" indent="-241697">
              <a:buClr>
                <a:srgbClr val="4A8093"/>
              </a:buClr>
              <a:buSzPct val="75000"/>
              <a:buFont typeface="Wingdings" panose="05000000000000000000" pitchFamily="2" charset="2"/>
              <a:buChar char="v"/>
              <a:defRPr>
                <a:solidFill>
                  <a:srgbClr val="0F2F48"/>
                </a:solidFill>
                <a:latin typeface="Arial" panose="020B0604020202020204" pitchFamily="34" charset="0"/>
                <a:cs typeface="Arial" panose="020B0604020202020204" pitchFamily="34" charset="0"/>
              </a:defRPr>
            </a:lvl3pPr>
            <a:lvl4pPr marL="853679" indent="-195263">
              <a:buClr>
                <a:srgbClr val="4A8093"/>
              </a:buClr>
              <a:buFont typeface="Arial" panose="020B0604020202020204" pitchFamily="34" charset="0"/>
              <a:buChar char="‒"/>
              <a:tabLst/>
              <a:defRPr>
                <a:solidFill>
                  <a:srgbClr val="0F2F48"/>
                </a:solidFill>
                <a:latin typeface="Arial" panose="020B0604020202020204" pitchFamily="34" charset="0"/>
                <a:cs typeface="Arial" panose="020B0604020202020204" pitchFamily="34" charset="0"/>
              </a:defRPr>
            </a:lvl4pPr>
            <a:lvl5pPr marL="1035844" indent="-197644">
              <a:buClr>
                <a:srgbClr val="4A8093"/>
              </a:buClr>
              <a:buFont typeface="Arial" panose="020B0604020202020204" pitchFamily="34" charset="0"/>
              <a:buChar char="•"/>
              <a:defRPr>
                <a:solidFill>
                  <a:srgbClr val="0F2F4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405AD7E-89DC-4CF3-8B59-83947E32EEE2}"/>
              </a:ext>
            </a:extLst>
          </p:cNvPr>
          <p:cNvCxnSpPr>
            <a:cxnSpLocks/>
          </p:cNvCxnSpPr>
          <p:nvPr userDrawn="1"/>
        </p:nvCxnSpPr>
        <p:spPr>
          <a:xfrm>
            <a:off x="2286" y="42863"/>
            <a:ext cx="9141714" cy="0"/>
          </a:xfrm>
          <a:prstGeom prst="line">
            <a:avLst/>
          </a:prstGeom>
          <a:ln w="117475">
            <a:solidFill>
              <a:srgbClr val="B632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441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E64991-C148-4737-B29F-AE3449F92171}"/>
              </a:ext>
            </a:extLst>
          </p:cNvPr>
          <p:cNvSpPr/>
          <p:nvPr userDrawn="1"/>
        </p:nvSpPr>
        <p:spPr>
          <a:xfrm>
            <a:off x="0" y="0"/>
            <a:ext cx="9144000" cy="5143500"/>
          </a:xfrm>
          <a:prstGeom prst="rect">
            <a:avLst/>
          </a:prstGeom>
          <a:solidFill>
            <a:srgbClr val="F3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p>
        </p:txBody>
      </p:sp>
      <p:sp>
        <p:nvSpPr>
          <p:cNvPr id="11" name="Title 1">
            <a:extLst>
              <a:ext uri="{FF2B5EF4-FFF2-40B4-BE49-F238E27FC236}">
                <a16:creationId xmlns:a16="http://schemas.microsoft.com/office/drawing/2014/main" id="{F1729FF9-32A3-4420-B941-327452699FB5}"/>
              </a:ext>
            </a:extLst>
          </p:cNvPr>
          <p:cNvSpPr>
            <a:spLocks noGrp="1"/>
          </p:cNvSpPr>
          <p:nvPr>
            <p:ph type="title"/>
          </p:nvPr>
        </p:nvSpPr>
        <p:spPr>
          <a:xfrm>
            <a:off x="316006" y="611841"/>
            <a:ext cx="8458200" cy="656175"/>
          </a:xfrm>
        </p:spPr>
        <p:txBody>
          <a:bodyPr>
            <a:normAutofit/>
          </a:bodyPr>
          <a:lstStyle>
            <a:lvl1pPr>
              <a:defRPr sz="3000" b="1">
                <a:solidFill>
                  <a:srgbClr val="0F2F48"/>
                </a:solidFill>
                <a:latin typeface="Arial" panose="020B0604020202020204" pitchFamily="34" charset="0"/>
                <a:cs typeface="Arial" panose="020B0604020202020204" pitchFamily="34" charset="0"/>
              </a:defRPr>
            </a:lvl1pPr>
          </a:lstStyle>
          <a:p>
            <a:r>
              <a:rPr lang="en-US"/>
              <a:t>Click to edit Master title style</a:t>
            </a:r>
          </a:p>
        </p:txBody>
      </p:sp>
      <p:graphicFrame>
        <p:nvGraphicFramePr>
          <p:cNvPr id="12" name="Table 4">
            <a:extLst>
              <a:ext uri="{FF2B5EF4-FFF2-40B4-BE49-F238E27FC236}">
                <a16:creationId xmlns:a16="http://schemas.microsoft.com/office/drawing/2014/main" id="{6526E4F6-4323-45E4-A267-514B070EF98C}"/>
              </a:ext>
            </a:extLst>
          </p:cNvPr>
          <p:cNvGraphicFramePr>
            <a:graphicFrameLocks/>
          </p:cNvGraphicFramePr>
          <p:nvPr userDrawn="1">
            <p:extLst>
              <p:ext uri="{D42A27DB-BD31-4B8C-83A1-F6EECF244321}">
                <p14:modId xmlns:p14="http://schemas.microsoft.com/office/powerpoint/2010/main" val="3633301513"/>
              </p:ext>
            </p:extLst>
          </p:nvPr>
        </p:nvGraphicFramePr>
        <p:xfrm>
          <a:off x="369795" y="1480226"/>
          <a:ext cx="8386273" cy="2225040"/>
        </p:xfrm>
        <a:graphic>
          <a:graphicData uri="http://schemas.openxmlformats.org/drawingml/2006/table">
            <a:tbl>
              <a:tblPr firstRow="1" bandRow="1">
                <a:tableStyleId>{5C22544A-7EE6-4342-B048-85BDC9FD1C3A}</a:tableStyleId>
              </a:tblPr>
              <a:tblGrid>
                <a:gridCol w="1663528">
                  <a:extLst>
                    <a:ext uri="{9D8B030D-6E8A-4147-A177-3AD203B41FA5}">
                      <a16:colId xmlns:a16="http://schemas.microsoft.com/office/drawing/2014/main" val="3020240657"/>
                    </a:ext>
                  </a:extLst>
                </a:gridCol>
                <a:gridCol w="1680686">
                  <a:extLst>
                    <a:ext uri="{9D8B030D-6E8A-4147-A177-3AD203B41FA5}">
                      <a16:colId xmlns:a16="http://schemas.microsoft.com/office/drawing/2014/main" val="1337596392"/>
                    </a:ext>
                  </a:extLst>
                </a:gridCol>
                <a:gridCol w="1680686">
                  <a:extLst>
                    <a:ext uri="{9D8B030D-6E8A-4147-A177-3AD203B41FA5}">
                      <a16:colId xmlns:a16="http://schemas.microsoft.com/office/drawing/2014/main" val="335338157"/>
                    </a:ext>
                  </a:extLst>
                </a:gridCol>
                <a:gridCol w="1680686">
                  <a:extLst>
                    <a:ext uri="{9D8B030D-6E8A-4147-A177-3AD203B41FA5}">
                      <a16:colId xmlns:a16="http://schemas.microsoft.com/office/drawing/2014/main" val="3454782975"/>
                    </a:ext>
                  </a:extLst>
                </a:gridCol>
                <a:gridCol w="1680686">
                  <a:extLst>
                    <a:ext uri="{9D8B030D-6E8A-4147-A177-3AD203B41FA5}">
                      <a16:colId xmlns:a16="http://schemas.microsoft.com/office/drawing/2014/main" val="1646442764"/>
                    </a:ext>
                  </a:extLst>
                </a:gridCol>
              </a:tblGrid>
              <a:tr h="278130">
                <a:tc>
                  <a:txBody>
                    <a:bodyPr/>
                    <a:lstStyle/>
                    <a:p>
                      <a:pPr algn="ctr"/>
                      <a:r>
                        <a:rPr lang="en-US" sz="1000" dirty="0">
                          <a:solidFill>
                            <a:schemeClr val="bg1"/>
                          </a:solidFill>
                          <a:latin typeface="Arial" panose="020B0604020202020204" pitchFamily="34" charset="0"/>
                          <a:cs typeface="Arial" panose="020B0604020202020204" pitchFamily="34" charset="0"/>
                        </a:rPr>
                        <a:t>Title</a:t>
                      </a:r>
                    </a:p>
                  </a:txBody>
                  <a:tcPr marL="68580" marR="68580" marT="34290" marB="34290">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4A809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Title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4A809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Title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4A809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Title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4A809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rial" panose="020B0604020202020204" pitchFamily="34" charset="0"/>
                          <a:cs typeface="Arial" panose="020B0604020202020204" pitchFamily="34" charset="0"/>
                        </a:rPr>
                        <a:t>Title</a:t>
                      </a:r>
                    </a:p>
                  </a:txBody>
                  <a:tcPr marL="68580" marR="68580" marT="34290" marB="34290">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4A8093"/>
                    </a:solidFill>
                  </a:tcPr>
                </a:tc>
                <a:extLst>
                  <a:ext uri="{0D108BD9-81ED-4DB2-BD59-A6C34878D82A}">
                    <a16:rowId xmlns:a16="http://schemas.microsoft.com/office/drawing/2014/main" val="3868433491"/>
                  </a:ext>
                </a:extLst>
              </a:tr>
              <a:tr h="278130">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mpd="sng">
                      <a:noFill/>
                    </a:lnL>
                    <a:lnR w="12700" cap="flat" cmpd="sng" algn="ctr">
                      <a:solidFill>
                        <a:srgbClr val="93BBC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B0CED8"/>
                    </a:solidFill>
                  </a:tcPr>
                </a:tc>
                <a:extLst>
                  <a:ext uri="{0D108BD9-81ED-4DB2-BD59-A6C34878D82A}">
                    <a16:rowId xmlns:a16="http://schemas.microsoft.com/office/drawing/2014/main" val="3109318171"/>
                  </a:ext>
                </a:extLst>
              </a:tr>
              <a:tr h="278130">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mpd="sng">
                      <a:noFill/>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7383273"/>
                  </a:ext>
                </a:extLst>
              </a:tr>
              <a:tr h="278130">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mpd="sng">
                      <a:noFill/>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0CED8"/>
                    </a:solidFill>
                  </a:tcPr>
                </a:tc>
                <a:extLst>
                  <a:ext uri="{0D108BD9-81ED-4DB2-BD59-A6C34878D82A}">
                    <a16:rowId xmlns:a16="http://schemas.microsoft.com/office/drawing/2014/main" val="2005641520"/>
                  </a:ext>
                </a:extLst>
              </a:tr>
              <a:tr h="278130">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mpd="sng">
                      <a:noFill/>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9416334"/>
                  </a:ext>
                </a:extLst>
              </a:tr>
              <a:tr h="278130">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mpd="sng">
                      <a:noFill/>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0CED8"/>
                    </a:solidFill>
                  </a:tcPr>
                </a:tc>
                <a:extLst>
                  <a:ext uri="{0D108BD9-81ED-4DB2-BD59-A6C34878D82A}">
                    <a16:rowId xmlns:a16="http://schemas.microsoft.com/office/drawing/2014/main" val="2749931583"/>
                  </a:ext>
                </a:extLst>
              </a:tr>
              <a:tr h="278130">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mpd="sng">
                      <a:noFill/>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6290136"/>
                  </a:ext>
                </a:extLst>
              </a:tr>
              <a:tr h="278130">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mpd="sng">
                      <a:noFill/>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ap="flat" cmpd="sng" algn="ctr">
                      <a:solidFill>
                        <a:srgbClr val="93BBC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0CED8"/>
                    </a:solidFill>
                  </a:tcPr>
                </a:tc>
                <a:tc>
                  <a:txBody>
                    <a:bodyPr/>
                    <a:lstStyle/>
                    <a:p>
                      <a:pPr algn="l"/>
                      <a:endParaRPr lang="en-US" sz="900" dirty="0">
                        <a:latin typeface="Arial" panose="020B0604020202020204" pitchFamily="34" charset="0"/>
                        <a:cs typeface="Arial" panose="020B0604020202020204" pitchFamily="34" charset="0"/>
                      </a:endParaRPr>
                    </a:p>
                  </a:txBody>
                  <a:tcPr marL="68580" marR="68580" marT="34290" marB="34290">
                    <a:lnL w="12700" cap="flat" cmpd="sng" algn="ctr">
                      <a:solidFill>
                        <a:srgbClr val="93BBC9"/>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0CED8"/>
                    </a:solidFill>
                  </a:tcPr>
                </a:tc>
                <a:extLst>
                  <a:ext uri="{0D108BD9-81ED-4DB2-BD59-A6C34878D82A}">
                    <a16:rowId xmlns:a16="http://schemas.microsoft.com/office/drawing/2014/main" val="1278904506"/>
                  </a:ext>
                </a:extLst>
              </a:tr>
            </a:tbl>
          </a:graphicData>
        </a:graphic>
      </p:graphicFrame>
      <p:cxnSp>
        <p:nvCxnSpPr>
          <p:cNvPr id="6" name="Straight Connector 5">
            <a:extLst>
              <a:ext uri="{FF2B5EF4-FFF2-40B4-BE49-F238E27FC236}">
                <a16:creationId xmlns:a16="http://schemas.microsoft.com/office/drawing/2014/main" id="{6DBEDCEC-79E7-4525-A5E4-4AA2112636A0}"/>
              </a:ext>
            </a:extLst>
          </p:cNvPr>
          <p:cNvCxnSpPr>
            <a:cxnSpLocks/>
          </p:cNvCxnSpPr>
          <p:nvPr userDrawn="1"/>
        </p:nvCxnSpPr>
        <p:spPr>
          <a:xfrm>
            <a:off x="2286" y="42863"/>
            <a:ext cx="9141714" cy="0"/>
          </a:xfrm>
          <a:prstGeom prst="line">
            <a:avLst/>
          </a:prstGeom>
          <a:ln w="117475">
            <a:solidFill>
              <a:srgbClr val="B632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418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and Tab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FF3BED-FA60-4AA7-98A4-7FF83137ACAF}"/>
              </a:ext>
            </a:extLst>
          </p:cNvPr>
          <p:cNvSpPr/>
          <p:nvPr userDrawn="1"/>
        </p:nvSpPr>
        <p:spPr>
          <a:xfrm>
            <a:off x="0" y="0"/>
            <a:ext cx="9144000" cy="5143500"/>
          </a:xfrm>
          <a:prstGeom prst="rect">
            <a:avLst/>
          </a:prstGeom>
          <a:solidFill>
            <a:srgbClr val="F3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p>
        </p:txBody>
      </p:sp>
      <p:sp>
        <p:nvSpPr>
          <p:cNvPr id="11" name="Title 1">
            <a:extLst>
              <a:ext uri="{FF2B5EF4-FFF2-40B4-BE49-F238E27FC236}">
                <a16:creationId xmlns:a16="http://schemas.microsoft.com/office/drawing/2014/main" id="{F1729FF9-32A3-4420-B941-327452699FB5}"/>
              </a:ext>
            </a:extLst>
          </p:cNvPr>
          <p:cNvSpPr>
            <a:spLocks noGrp="1"/>
          </p:cNvSpPr>
          <p:nvPr>
            <p:ph type="title"/>
          </p:nvPr>
        </p:nvSpPr>
        <p:spPr>
          <a:xfrm>
            <a:off x="316006" y="611841"/>
            <a:ext cx="8458200" cy="656175"/>
          </a:xfrm>
        </p:spPr>
        <p:txBody>
          <a:bodyPr>
            <a:normAutofit/>
          </a:bodyPr>
          <a:lstStyle>
            <a:lvl1pPr>
              <a:defRPr sz="3000" b="1">
                <a:solidFill>
                  <a:srgbClr val="0F2F48"/>
                </a:solidFill>
                <a:latin typeface="Arial" panose="020B0604020202020204" pitchFamily="34" charset="0"/>
                <a:cs typeface="Arial" panose="020B0604020202020204" pitchFamily="34" charset="0"/>
              </a:defRPr>
            </a:lvl1pPr>
          </a:lstStyle>
          <a:p>
            <a:r>
              <a:rPr lang="en-US"/>
              <a:t>Click to edit Master title style</a:t>
            </a:r>
          </a:p>
        </p:txBody>
      </p:sp>
      <p:graphicFrame>
        <p:nvGraphicFramePr>
          <p:cNvPr id="9" name="Content Placeholder 5">
            <a:extLst>
              <a:ext uri="{FF2B5EF4-FFF2-40B4-BE49-F238E27FC236}">
                <a16:creationId xmlns:a16="http://schemas.microsoft.com/office/drawing/2014/main" id="{804134CB-F6FC-40B1-A73D-0510B82191C2}"/>
              </a:ext>
            </a:extLst>
          </p:cNvPr>
          <p:cNvGraphicFramePr>
            <a:graphicFrameLocks/>
          </p:cNvGraphicFramePr>
          <p:nvPr userDrawn="1">
            <p:extLst>
              <p:ext uri="{D42A27DB-BD31-4B8C-83A1-F6EECF244321}">
                <p14:modId xmlns:p14="http://schemas.microsoft.com/office/powerpoint/2010/main" val="2364198478"/>
              </p:ext>
            </p:extLst>
          </p:nvPr>
        </p:nvGraphicFramePr>
        <p:xfrm>
          <a:off x="370285" y="1369219"/>
          <a:ext cx="8403431" cy="2946797"/>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690F2330-69E6-4219-A7FB-DA54D44754DB}"/>
              </a:ext>
            </a:extLst>
          </p:cNvPr>
          <p:cNvCxnSpPr>
            <a:cxnSpLocks/>
          </p:cNvCxnSpPr>
          <p:nvPr userDrawn="1"/>
        </p:nvCxnSpPr>
        <p:spPr>
          <a:xfrm>
            <a:off x="2286" y="42863"/>
            <a:ext cx="9141714" cy="0"/>
          </a:xfrm>
          <a:prstGeom prst="line">
            <a:avLst/>
          </a:prstGeom>
          <a:ln w="117475">
            <a:solidFill>
              <a:srgbClr val="B632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02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0925A3-508A-4B94-B657-E74FA0D85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AF71203-0C9F-44AC-80BA-FE93DFB292B9}"/>
              </a:ext>
            </a:extLst>
          </p:cNvPr>
          <p:cNvSpPr>
            <a:spLocks noGrp="1"/>
          </p:cNvSpPr>
          <p:nvPr>
            <p:ph type="title"/>
          </p:nvPr>
        </p:nvSpPr>
        <p:spPr>
          <a:xfrm>
            <a:off x="623888" y="932674"/>
            <a:ext cx="7886700" cy="2139553"/>
          </a:xfrm>
        </p:spPr>
        <p:txBody>
          <a:bodyPr anchor="t">
            <a:normAutofit/>
          </a:bodyPr>
          <a:lstStyle>
            <a:lvl1pPr>
              <a:defRPr sz="3300" b="1">
                <a:solidFill>
                  <a:schemeClr val="bg1"/>
                </a:solidFill>
                <a:latin typeface="Georgia" panose="020405020504050203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AE2C19A8-515B-44C5-99E2-42039C90FA2F}"/>
              </a:ext>
            </a:extLst>
          </p:cNvPr>
          <p:cNvSpPr>
            <a:spLocks noGrp="1"/>
          </p:cNvSpPr>
          <p:nvPr>
            <p:ph type="body" idx="1"/>
          </p:nvPr>
        </p:nvSpPr>
        <p:spPr>
          <a:xfrm>
            <a:off x="623888" y="3135331"/>
            <a:ext cx="7886700" cy="1125140"/>
          </a:xfrm>
        </p:spPr>
        <p:txBody>
          <a:bodyPr/>
          <a:lstStyle>
            <a:lvl1pPr marL="0" indent="0">
              <a:buNone/>
              <a:defRPr sz="1800">
                <a:solidFill>
                  <a:schemeClr val="bg1"/>
                </a:solidFill>
                <a:latin typeface="Arial" panose="020B0604020202020204" pitchFamily="34" charset="0"/>
                <a:ea typeface="DIN 2014" panose="020B05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53307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DBB6D3-E8EC-4B73-9BAB-D339C527F8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AF71203-0C9F-44AC-80BA-FE93DFB292B9}"/>
              </a:ext>
            </a:extLst>
          </p:cNvPr>
          <p:cNvSpPr>
            <a:spLocks noGrp="1"/>
          </p:cNvSpPr>
          <p:nvPr>
            <p:ph type="title" hasCustomPrompt="1"/>
          </p:nvPr>
        </p:nvSpPr>
        <p:spPr>
          <a:xfrm>
            <a:off x="623888" y="2071274"/>
            <a:ext cx="7886700" cy="285750"/>
          </a:xfrm>
        </p:spPr>
        <p:txBody>
          <a:bodyPr anchor="t">
            <a:normAutofit/>
          </a:bodyPr>
          <a:lstStyle>
            <a:lvl1pPr>
              <a:defRPr sz="2100" b="1">
                <a:solidFill>
                  <a:srgbClr val="4A8093"/>
                </a:solidFill>
                <a:latin typeface="Arial" panose="020B0604020202020204" pitchFamily="34" charset="0"/>
                <a:ea typeface="DIN 2014 Extra Bold" panose="020B0804020202020204" pitchFamily="34" charset="0"/>
                <a:cs typeface="Arial" panose="020B0604020202020204" pitchFamily="34" charset="0"/>
              </a:defRPr>
            </a:lvl1pPr>
          </a:lstStyle>
          <a:p>
            <a:r>
              <a:rPr lang="en-US"/>
              <a:t>For more information, contact CDC</a:t>
            </a:r>
          </a:p>
        </p:txBody>
      </p:sp>
      <p:sp>
        <p:nvSpPr>
          <p:cNvPr id="3" name="Text Placeholder 2">
            <a:extLst>
              <a:ext uri="{FF2B5EF4-FFF2-40B4-BE49-F238E27FC236}">
                <a16:creationId xmlns:a16="http://schemas.microsoft.com/office/drawing/2014/main" id="{AE2C19A8-515B-44C5-99E2-42039C90FA2F}"/>
              </a:ext>
            </a:extLst>
          </p:cNvPr>
          <p:cNvSpPr>
            <a:spLocks noGrp="1"/>
          </p:cNvSpPr>
          <p:nvPr>
            <p:ph type="body" idx="1" hasCustomPrompt="1"/>
          </p:nvPr>
        </p:nvSpPr>
        <p:spPr>
          <a:xfrm>
            <a:off x="623888" y="3799699"/>
            <a:ext cx="7886700" cy="1125140"/>
          </a:xfrm>
        </p:spPr>
        <p:txBody>
          <a:bodyPr>
            <a:normAutofit/>
          </a:bodyPr>
          <a:lstStyle>
            <a:lvl1pPr marL="0" indent="0">
              <a:buNone/>
              <a:defRPr sz="1500">
                <a:solidFill>
                  <a:srgbClr val="0F2F48"/>
                </a:solidFill>
                <a:latin typeface="Arial" panose="020B0604020202020204" pitchFamily="34" charset="0"/>
                <a:ea typeface="DIN 2014" panose="020B05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The findings and conclusions in this report are those of the authors and do not necessarily represent the official position of the Centers for Disease Control and Prevention.</a:t>
            </a:r>
          </a:p>
        </p:txBody>
      </p:sp>
      <p:sp>
        <p:nvSpPr>
          <p:cNvPr id="8" name="Title 1">
            <a:extLst>
              <a:ext uri="{FF2B5EF4-FFF2-40B4-BE49-F238E27FC236}">
                <a16:creationId xmlns:a16="http://schemas.microsoft.com/office/drawing/2014/main" id="{BAEFA653-D08B-46EC-97DF-C60A224AE227}"/>
              </a:ext>
            </a:extLst>
          </p:cNvPr>
          <p:cNvSpPr txBox="1">
            <a:spLocks/>
          </p:cNvSpPr>
          <p:nvPr userDrawn="1"/>
        </p:nvSpPr>
        <p:spPr>
          <a:xfrm>
            <a:off x="623888" y="2357024"/>
            <a:ext cx="7886700" cy="1000953"/>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2800" b="1" kern="1200">
                <a:solidFill>
                  <a:srgbClr val="4A8093"/>
                </a:solidFill>
                <a:latin typeface="DIN 2014 Bold" panose="020B0504020202020204" pitchFamily="34" charset="0"/>
                <a:ea typeface="DIN 2014 Bold" panose="020B0504020202020204" pitchFamily="34" charset="0"/>
                <a:cs typeface="+mj-cs"/>
              </a:defRPr>
            </a:lvl1pPr>
          </a:lstStyle>
          <a:p>
            <a:r>
              <a:rPr lang="en-US" sz="1800" b="0" dirty="0">
                <a:solidFill>
                  <a:srgbClr val="0F2F48"/>
                </a:solidFill>
                <a:latin typeface="Arial" panose="020B0604020202020204" pitchFamily="34" charset="0"/>
                <a:cs typeface="Arial" panose="020B0604020202020204" pitchFamily="34" charset="0"/>
              </a:rPr>
              <a:t>1-800-CDC-INFO (232-4636)</a:t>
            </a:r>
            <a:br>
              <a:rPr lang="en-US" sz="1800" b="0" dirty="0">
                <a:solidFill>
                  <a:srgbClr val="0F2F48"/>
                </a:solidFill>
                <a:latin typeface="Arial" panose="020B0604020202020204" pitchFamily="34" charset="0"/>
                <a:cs typeface="Arial" panose="020B0604020202020204" pitchFamily="34" charset="0"/>
              </a:rPr>
            </a:br>
            <a:r>
              <a:rPr lang="en-US" sz="1800" b="0" dirty="0">
                <a:solidFill>
                  <a:srgbClr val="0F2F48"/>
                </a:solidFill>
                <a:latin typeface="Arial" panose="020B0604020202020204" pitchFamily="34" charset="0"/>
                <a:cs typeface="Arial" panose="020B0604020202020204" pitchFamily="34" charset="0"/>
              </a:rPr>
              <a:t>TTY:  1-888-232-6348    www.cdc.gov</a:t>
            </a:r>
          </a:p>
        </p:txBody>
      </p:sp>
    </p:spTree>
    <p:extLst>
      <p:ext uri="{BB962C8B-B14F-4D97-AF65-F5344CB8AC3E}">
        <p14:creationId xmlns:p14="http://schemas.microsoft.com/office/powerpoint/2010/main" val="3793361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B962-D8EA-4D3D-A6DB-F005D1524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952CCD-9E15-4557-A789-36EDEC6264DF}"/>
              </a:ext>
            </a:extLst>
          </p:cNvPr>
          <p:cNvSpPr>
            <a:spLocks noGrp="1"/>
          </p:cNvSpPr>
          <p:nvPr>
            <p:ph type="dt" sz="half" idx="10"/>
          </p:nvPr>
        </p:nvSpPr>
        <p:spPr/>
        <p:txBody>
          <a:bodyPr/>
          <a:lstStyle/>
          <a:p>
            <a:fld id="{7C6C777C-88DB-4745-BDA0-1374283C3004}" type="datetimeFigureOut">
              <a:rPr lang="en-US" smtClean="0"/>
              <a:t>10/27/2022</a:t>
            </a:fld>
            <a:endParaRPr lang="en-US" dirty="0"/>
          </a:p>
        </p:txBody>
      </p:sp>
      <p:sp>
        <p:nvSpPr>
          <p:cNvPr id="4" name="Footer Placeholder 3">
            <a:extLst>
              <a:ext uri="{FF2B5EF4-FFF2-40B4-BE49-F238E27FC236}">
                <a16:creationId xmlns:a16="http://schemas.microsoft.com/office/drawing/2014/main" id="{1BE4B4CA-8952-4440-9502-6E9C0A2FDE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EA258B-6BC0-48D3-97C6-B01F87DED9D3}"/>
              </a:ext>
            </a:extLst>
          </p:cNvPr>
          <p:cNvSpPr>
            <a:spLocks noGrp="1"/>
          </p:cNvSpPr>
          <p:nvPr>
            <p:ph type="sldNum" sz="quarter" idx="12"/>
          </p:nvPr>
        </p:nvSpPr>
        <p:spPr/>
        <p:txBody>
          <a:bodyPr/>
          <a:lstStyle/>
          <a:p>
            <a:fld id="{EB2F97EB-913F-4863-8E3B-F50711EC54F6}" type="slidenum">
              <a:rPr lang="en-US" smtClean="0"/>
              <a:t>‹#›</a:t>
            </a:fld>
            <a:endParaRPr lang="en-US" dirty="0"/>
          </a:p>
        </p:txBody>
      </p:sp>
      <p:sp>
        <p:nvSpPr>
          <p:cNvPr id="6" name="Rectangle 5">
            <a:extLst>
              <a:ext uri="{FF2B5EF4-FFF2-40B4-BE49-F238E27FC236}">
                <a16:creationId xmlns:a16="http://schemas.microsoft.com/office/drawing/2014/main" id="{C83683B0-83FD-4866-B73A-F847A541522F}"/>
              </a:ext>
            </a:extLst>
          </p:cNvPr>
          <p:cNvSpPr/>
          <p:nvPr userDrawn="1"/>
        </p:nvSpPr>
        <p:spPr>
          <a:xfrm>
            <a:off x="0" y="0"/>
            <a:ext cx="9144000" cy="5143500"/>
          </a:xfrm>
          <a:prstGeom prst="rect">
            <a:avLst/>
          </a:prstGeom>
          <a:solidFill>
            <a:srgbClr val="F3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p>
        </p:txBody>
      </p:sp>
      <p:pic>
        <p:nvPicPr>
          <p:cNvPr id="11" name="Picture 10" descr="A red sign with white text&#10;&#10;Description automatically generated with medium confidence">
            <a:extLst>
              <a:ext uri="{FF2B5EF4-FFF2-40B4-BE49-F238E27FC236}">
                <a16:creationId xmlns:a16="http://schemas.microsoft.com/office/drawing/2014/main" id="{E5374C20-83F7-4A5F-BB11-B396416646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374136" cy="626364"/>
          </a:xfrm>
          <a:prstGeom prst="rect">
            <a:avLst/>
          </a:prstGeom>
        </p:spPr>
      </p:pic>
    </p:spTree>
    <p:extLst>
      <p:ext uri="{BB962C8B-B14F-4D97-AF65-F5344CB8AC3E}">
        <p14:creationId xmlns:p14="http://schemas.microsoft.com/office/powerpoint/2010/main" val="8522591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3AEBA-5CED-4822-80DB-5827228885A1}"/>
              </a:ext>
            </a:extLst>
          </p:cNvPr>
          <p:cNvSpPr>
            <a:spLocks noGrp="1"/>
          </p:cNvSpPr>
          <p:nvPr>
            <p:ph type="dt" sz="half" idx="10"/>
          </p:nvPr>
        </p:nvSpPr>
        <p:spPr/>
        <p:txBody>
          <a:bodyPr/>
          <a:lstStyle/>
          <a:p>
            <a:fld id="{7C6C777C-88DB-4745-BDA0-1374283C3004}" type="datetimeFigureOut">
              <a:rPr lang="en-US" smtClean="0"/>
              <a:t>10/27/2022</a:t>
            </a:fld>
            <a:endParaRPr lang="en-US" dirty="0"/>
          </a:p>
        </p:txBody>
      </p:sp>
      <p:sp>
        <p:nvSpPr>
          <p:cNvPr id="3" name="Footer Placeholder 2">
            <a:extLst>
              <a:ext uri="{FF2B5EF4-FFF2-40B4-BE49-F238E27FC236}">
                <a16:creationId xmlns:a16="http://schemas.microsoft.com/office/drawing/2014/main" id="{6DE8A5FD-3C3A-46B3-A0F0-5F928D873BB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854DF00-ED4C-46EA-813C-E286D359C4A9}"/>
              </a:ext>
            </a:extLst>
          </p:cNvPr>
          <p:cNvSpPr>
            <a:spLocks noGrp="1"/>
          </p:cNvSpPr>
          <p:nvPr>
            <p:ph type="sldNum" sz="quarter" idx="12"/>
          </p:nvPr>
        </p:nvSpPr>
        <p:spPr/>
        <p:txBody>
          <a:bodyPr/>
          <a:lstStyle/>
          <a:p>
            <a:fld id="{EB2F97EB-913F-4863-8E3B-F50711EC54F6}" type="slidenum">
              <a:rPr lang="en-US" smtClean="0"/>
              <a:t>‹#›</a:t>
            </a:fld>
            <a:endParaRPr lang="en-US" dirty="0"/>
          </a:p>
        </p:txBody>
      </p:sp>
      <p:pic>
        <p:nvPicPr>
          <p:cNvPr id="5" name="Picture 4">
            <a:extLst>
              <a:ext uri="{FF2B5EF4-FFF2-40B4-BE49-F238E27FC236}">
                <a16:creationId xmlns:a16="http://schemas.microsoft.com/office/drawing/2014/main" id="{F4BDD818-85BC-4902-99A9-0369EDD64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45" t="2077" b="-1"/>
          <a:stretch/>
        </p:blipFill>
        <p:spPr>
          <a:xfrm>
            <a:off x="-8792" y="-5145"/>
            <a:ext cx="9152792" cy="514792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23F73207-0CEC-48FC-BF7E-00BD908FF0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8474" b="15362"/>
          <a:stretch/>
        </p:blipFill>
        <p:spPr>
          <a:xfrm>
            <a:off x="4295074" y="109435"/>
            <a:ext cx="4848926" cy="5034065"/>
          </a:xfrm>
          <a:prstGeom prst="rect">
            <a:avLst/>
          </a:prstGeom>
        </p:spPr>
      </p:pic>
      <p:pic>
        <p:nvPicPr>
          <p:cNvPr id="14" name="Picture 13" descr="A red sign with white text&#10;&#10;Description automatically generated with medium confidence">
            <a:extLst>
              <a:ext uri="{FF2B5EF4-FFF2-40B4-BE49-F238E27FC236}">
                <a16:creationId xmlns:a16="http://schemas.microsoft.com/office/drawing/2014/main" id="{79D9369D-B6D0-4CE9-B547-23B582B502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3374136" cy="626364"/>
          </a:xfrm>
          <a:prstGeom prst="rect">
            <a:avLst/>
          </a:prstGeom>
        </p:spPr>
      </p:pic>
    </p:spTree>
    <p:extLst>
      <p:ext uri="{BB962C8B-B14F-4D97-AF65-F5344CB8AC3E}">
        <p14:creationId xmlns:p14="http://schemas.microsoft.com/office/powerpoint/2010/main" val="366663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337" y="2571750"/>
            <a:ext cx="7624762" cy="672744"/>
          </a:xfrm>
        </p:spPr>
        <p:txBody>
          <a:bodyPr anchor="t">
            <a:noAutofit/>
          </a:bodyPr>
          <a:lstStyle>
            <a:lvl1pPr algn="l">
              <a:defRPr sz="4000" b="1" i="0" cap="all"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A1A85CE3-0DA4-8740-9977-E4A1B96639E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9777181-A0D7-6047-8F20-AA1DC052745E}" type="slidenum">
              <a:rPr lang="en-US"/>
              <a:pPr>
                <a:defRPr/>
              </a:pPr>
              <a:t>‹#›</a:t>
            </a:fld>
            <a:endParaRPr lang="en-US" dirty="0"/>
          </a:p>
        </p:txBody>
      </p:sp>
    </p:spTree>
    <p:extLst>
      <p:ext uri="{BB962C8B-B14F-4D97-AF65-F5344CB8AC3E}">
        <p14:creationId xmlns:p14="http://schemas.microsoft.com/office/powerpoint/2010/main" val="298570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0"/>
            <a:ext cx="2925033" cy="3933825"/>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1"/>
          </p:nvPr>
        </p:nvSpPr>
        <p:spPr>
          <a:xfrm>
            <a:off x="147638" y="3933825"/>
            <a:ext cx="2925762" cy="120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5129E9F3-97A2-A840-94D1-B9D70196A126}"/>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FC21E1E-0025-2449-93DC-93F084ACDA91}" type="slidenum">
              <a:rPr lang="en-US"/>
              <a:pPr>
                <a:defRPr/>
              </a:pPr>
              <a:t>‹#›</a:t>
            </a:fld>
            <a:endParaRPr lang="en-US" dirty="0"/>
          </a:p>
        </p:txBody>
      </p:sp>
    </p:spTree>
    <p:extLst>
      <p:ext uri="{BB962C8B-B14F-4D97-AF65-F5344CB8AC3E}">
        <p14:creationId xmlns:p14="http://schemas.microsoft.com/office/powerpoint/2010/main" val="6210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AE2D945-845F-8A4F-BEE2-CA70D410697A}"/>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32F55AE2-32FF-174A-AB03-0367CB24ADF4}" type="slidenum">
              <a:rPr lang="en-US"/>
              <a:pPr>
                <a:defRPr/>
              </a:pPr>
              <a:t>‹#›</a:t>
            </a:fld>
            <a:endParaRPr lang="en-US" dirty="0"/>
          </a:p>
        </p:txBody>
      </p:sp>
    </p:spTree>
    <p:extLst>
      <p:ext uri="{BB962C8B-B14F-4D97-AF65-F5344CB8AC3E}">
        <p14:creationId xmlns:p14="http://schemas.microsoft.com/office/powerpoint/2010/main" val="290129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jpe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1.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theme" Target="../theme/theme5.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D1C6B3-3476-5F45-A0E4-E43526460E2F}"/>
              </a:ext>
            </a:extLst>
          </p:cNvPr>
          <p:cNvSpPr>
            <a:spLocks noGrp="1" noChangeArrowheads="1"/>
          </p:cNvSpPr>
          <p:nvPr>
            <p:ph type="title"/>
          </p:nvPr>
        </p:nvSpPr>
        <p:spPr bwMode="auto">
          <a:xfrm>
            <a:off x="0" y="0"/>
            <a:ext cx="86868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089151-6A2C-B448-9419-27B763678F8F}"/>
              </a:ext>
            </a:extLst>
          </p:cNvPr>
          <p:cNvSpPr>
            <a:spLocks noGrp="1" noChangeArrowheads="1"/>
          </p:cNvSpPr>
          <p:nvPr>
            <p:ph type="body" idx="1"/>
          </p:nvPr>
        </p:nvSpPr>
        <p:spPr bwMode="auto">
          <a:xfrm>
            <a:off x="461963" y="1081088"/>
            <a:ext cx="854392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Slide Number Placeholder 3">
            <a:extLst>
              <a:ext uri="{FF2B5EF4-FFF2-40B4-BE49-F238E27FC236}">
                <a16:creationId xmlns:a16="http://schemas.microsoft.com/office/drawing/2014/main" id="{234515FE-684F-9247-86CE-960366AF1EFC}"/>
              </a:ext>
            </a:extLst>
          </p:cNvPr>
          <p:cNvSpPr>
            <a:spLocks noGrp="1"/>
          </p:cNvSpPr>
          <p:nvPr>
            <p:ph type="sldNum" sz="quarter" idx="4"/>
          </p:nvPr>
        </p:nvSpPr>
        <p:spPr>
          <a:xfrm>
            <a:off x="8543925" y="4735513"/>
            <a:ext cx="461963" cy="274637"/>
          </a:xfrm>
          <a:prstGeom prst="rect">
            <a:avLst/>
          </a:prstGeom>
        </p:spPr>
        <p:txBody>
          <a:bodyPr vert="horz" lIns="91440" tIns="45720" rIns="91440" bIns="45720" rtlCol="0" anchor="ctr"/>
          <a:lstStyle>
            <a:lvl1pPr algn="r" eaLnBrk="1" fontAlgn="auto" hangingPunct="1">
              <a:spcBef>
                <a:spcPts val="0"/>
              </a:spcBef>
              <a:spcAft>
                <a:spcPts val="0"/>
              </a:spcAft>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565C83F1-25E0-7D43-8C77-8F8B1BC0C2E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79" r:id="rId3"/>
    <p:sldLayoutId id="2147483680"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hdr="0" ftr="0" dt="0"/>
  <p:txStyles>
    <p:titleStyle>
      <a:lvl1pPr algn="l" defTabSz="342900" rtl="0" eaLnBrk="1" fontAlgn="base" hangingPunct="1">
        <a:spcBef>
          <a:spcPct val="0"/>
        </a:spcBef>
        <a:spcAft>
          <a:spcPct val="0"/>
        </a:spcAft>
        <a:defRPr sz="3200" b="1" kern="1200">
          <a:solidFill>
            <a:schemeClr val="tx1"/>
          </a:solidFill>
          <a:latin typeface="Avenir Next LT Pro Demi" panose="020B0704020202020204" pitchFamily="34" charset="0"/>
          <a:ea typeface="Avenir Next LT Pro Demi" panose="020B0704020202020204" pitchFamily="34" charset="0"/>
          <a:cs typeface="Avenir Next LT Pro Demi" panose="020B0704020202020204" pitchFamily="34" charset="0"/>
        </a:defRPr>
      </a:lvl1pPr>
      <a:lvl2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2pPr>
      <a:lvl3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3pPr>
      <a:lvl4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4572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6pPr>
      <a:lvl7pPr marL="9144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7pPr>
      <a:lvl8pPr marL="13716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8pPr>
      <a:lvl9pPr marL="18288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9pPr>
    </p:titleStyle>
    <p:bodyStyle>
      <a:lvl1pPr algn="l" defTabSz="342900" rtl="0" eaLnBrk="1" fontAlgn="base" hangingPunct="1">
        <a:spcBef>
          <a:spcPct val="20000"/>
        </a:spcBef>
        <a:spcAft>
          <a:spcPct val="0"/>
        </a:spcAft>
        <a:buFont typeface="Arial" panose="020B0604020202020204" pitchFamily="34" charset="0"/>
        <a:defRPr sz="24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20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686800" cy="8137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1963" y="1081089"/>
            <a:ext cx="8543619" cy="35135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1446B4D3-0040-7C4D-A395-09CF69D5C115}"/>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5066613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ftr="0" dt="0"/>
  <p:txStyles>
    <p:titleStyle>
      <a:lvl1pPr algn="l" defTabSz="342892" rtl="0" eaLnBrk="1" latinLnBrk="0" hangingPunct="1">
        <a:spcBef>
          <a:spcPct val="0"/>
        </a:spcBef>
        <a:buNone/>
        <a:defRPr sz="3200" b="1"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p:titleStyle>
    <p:bodyStyle>
      <a:lvl1pPr marL="0" indent="0" algn="l" defTabSz="342892"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199" indent="-214308" algn="l" defTabSz="342892"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28" indent="-171446" algn="l" defTabSz="342892"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20" indent="-171446" algn="l" defTabSz="342892"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12" indent="-171446" algn="l" defTabSz="342892"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D1C6B3-3476-5F45-A0E4-E43526460E2F}"/>
              </a:ext>
            </a:extLst>
          </p:cNvPr>
          <p:cNvSpPr>
            <a:spLocks noGrp="1" noChangeArrowheads="1"/>
          </p:cNvSpPr>
          <p:nvPr>
            <p:ph type="title"/>
          </p:nvPr>
        </p:nvSpPr>
        <p:spPr bwMode="auto">
          <a:xfrm>
            <a:off x="0" y="1"/>
            <a:ext cx="86868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089151-6A2C-B448-9419-27B763678F8F}"/>
              </a:ext>
            </a:extLst>
          </p:cNvPr>
          <p:cNvSpPr>
            <a:spLocks noGrp="1" noChangeArrowheads="1"/>
          </p:cNvSpPr>
          <p:nvPr>
            <p:ph type="body" idx="1"/>
          </p:nvPr>
        </p:nvSpPr>
        <p:spPr bwMode="auto">
          <a:xfrm>
            <a:off x="461963" y="1081089"/>
            <a:ext cx="854392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Slide Number Placeholder 3">
            <a:extLst>
              <a:ext uri="{FF2B5EF4-FFF2-40B4-BE49-F238E27FC236}">
                <a16:creationId xmlns:a16="http://schemas.microsoft.com/office/drawing/2014/main" id="{234515FE-684F-9247-86CE-960366AF1EFC}"/>
              </a:ext>
            </a:extLst>
          </p:cNvPr>
          <p:cNvSpPr>
            <a:spLocks noGrp="1"/>
          </p:cNvSpPr>
          <p:nvPr>
            <p:ph type="sldNum" sz="quarter" idx="4"/>
          </p:nvPr>
        </p:nvSpPr>
        <p:spPr>
          <a:xfrm>
            <a:off x="8543926" y="4735514"/>
            <a:ext cx="461963" cy="274637"/>
          </a:xfrm>
          <a:prstGeom prst="rect">
            <a:avLst/>
          </a:prstGeom>
        </p:spPr>
        <p:txBody>
          <a:bodyPr vert="horz" lIns="91440" tIns="45720" rIns="91440" bIns="45720" rtlCol="0" anchor="ctr"/>
          <a:lstStyle>
            <a:lvl1pPr algn="r" eaLnBrk="1" fontAlgn="auto" hangingPunct="1">
              <a:spcBef>
                <a:spcPts val="0"/>
              </a:spcBef>
              <a:spcAft>
                <a:spcPts val="0"/>
              </a:spcAft>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565C83F1-25E0-7D43-8C77-8F8B1BC0C2EE}" type="slidenum">
              <a:rPr lang="en-US"/>
              <a:pPr>
                <a:defRPr/>
              </a:pPr>
              <a:t>‹#›</a:t>
            </a:fld>
            <a:endParaRPr lang="en-US" dirty="0"/>
          </a:p>
        </p:txBody>
      </p:sp>
    </p:spTree>
    <p:extLst>
      <p:ext uri="{BB962C8B-B14F-4D97-AF65-F5344CB8AC3E}">
        <p14:creationId xmlns:p14="http://schemas.microsoft.com/office/powerpoint/2010/main" val="99180904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ftr="0" dt="0"/>
  <p:txStyles>
    <p:titleStyle>
      <a:lvl1pPr algn="l" defTabSz="342892" rtl="0" eaLnBrk="1" fontAlgn="base" hangingPunct="1">
        <a:spcBef>
          <a:spcPct val="0"/>
        </a:spcBef>
        <a:spcAft>
          <a:spcPct val="0"/>
        </a:spcAft>
        <a:defRPr sz="3200" b="1"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2pPr>
      <a:lvl3pPr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3pPr>
      <a:lvl4pPr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457189"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6pPr>
      <a:lvl7pPr marL="914378"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7pPr>
      <a:lvl8pPr marL="1371566"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8pPr>
      <a:lvl9pPr marL="1828754"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9pPr>
    </p:titleStyle>
    <p:bodyStyle>
      <a:lvl1pPr algn="l" defTabSz="342892" rtl="0" eaLnBrk="1" fontAlgn="base" hangingPunct="1">
        <a:spcBef>
          <a:spcPct val="20000"/>
        </a:spcBef>
        <a:spcAft>
          <a:spcPct val="0"/>
        </a:spcAft>
        <a:buFont typeface="Arial" panose="020B0604020202020204" pitchFamily="34" charset="0"/>
        <a:defRPr sz="24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199" indent="-214308" algn="l" defTabSz="342892" rtl="0" eaLnBrk="1" fontAlgn="base" hangingPunct="1">
        <a:spcBef>
          <a:spcPct val="20000"/>
        </a:spcBef>
        <a:spcAft>
          <a:spcPct val="0"/>
        </a:spcAft>
        <a:buClr>
          <a:schemeClr val="tx1"/>
        </a:buClr>
        <a:buFont typeface="Arial" panose="020B0604020202020204" pitchFamily="34" charset="0"/>
        <a:buChar char="•"/>
        <a:defRPr sz="20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28" indent="-171446" algn="l" defTabSz="342892"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20" indent="-171446" algn="l" defTabSz="342892"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12" indent="-171446" algn="l" defTabSz="342892"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D1C6B3-3476-5F45-A0E4-E43526460E2F}"/>
              </a:ext>
            </a:extLst>
          </p:cNvPr>
          <p:cNvSpPr>
            <a:spLocks noGrp="1" noChangeArrowheads="1"/>
          </p:cNvSpPr>
          <p:nvPr>
            <p:ph type="title"/>
          </p:nvPr>
        </p:nvSpPr>
        <p:spPr bwMode="auto">
          <a:xfrm>
            <a:off x="0" y="0"/>
            <a:ext cx="86868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089151-6A2C-B448-9419-27B763678F8F}"/>
              </a:ext>
            </a:extLst>
          </p:cNvPr>
          <p:cNvSpPr>
            <a:spLocks noGrp="1" noChangeArrowheads="1"/>
          </p:cNvSpPr>
          <p:nvPr>
            <p:ph type="body" idx="1"/>
          </p:nvPr>
        </p:nvSpPr>
        <p:spPr bwMode="auto">
          <a:xfrm>
            <a:off x="461963" y="1081088"/>
            <a:ext cx="854392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Slide Number Placeholder 3">
            <a:extLst>
              <a:ext uri="{FF2B5EF4-FFF2-40B4-BE49-F238E27FC236}">
                <a16:creationId xmlns:a16="http://schemas.microsoft.com/office/drawing/2014/main" id="{234515FE-684F-9247-86CE-960366AF1EFC}"/>
              </a:ext>
            </a:extLst>
          </p:cNvPr>
          <p:cNvSpPr>
            <a:spLocks noGrp="1"/>
          </p:cNvSpPr>
          <p:nvPr>
            <p:ph type="sldNum" sz="quarter" idx="4"/>
          </p:nvPr>
        </p:nvSpPr>
        <p:spPr>
          <a:xfrm>
            <a:off x="8543925" y="4735513"/>
            <a:ext cx="461963" cy="274637"/>
          </a:xfrm>
          <a:prstGeom prst="rect">
            <a:avLst/>
          </a:prstGeom>
        </p:spPr>
        <p:txBody>
          <a:bodyPr vert="horz" lIns="91440" tIns="45720" rIns="91440" bIns="45720" rtlCol="0" anchor="ctr"/>
          <a:lstStyle>
            <a:lvl1pPr algn="r" eaLnBrk="1" fontAlgn="auto" hangingPunct="1">
              <a:spcBef>
                <a:spcPts val="0"/>
              </a:spcBef>
              <a:spcAft>
                <a:spcPts val="0"/>
              </a:spcAft>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565C83F1-25E0-7D43-8C77-8F8B1BC0C2EE}" type="slidenum">
              <a:rPr lang="en-US"/>
              <a:pPr>
                <a:defRPr/>
              </a:pPr>
              <a:t>‹#›</a:t>
            </a:fld>
            <a:endParaRPr lang="en-US" dirty="0"/>
          </a:p>
        </p:txBody>
      </p:sp>
    </p:spTree>
    <p:extLst>
      <p:ext uri="{BB962C8B-B14F-4D97-AF65-F5344CB8AC3E}">
        <p14:creationId xmlns:p14="http://schemas.microsoft.com/office/powerpoint/2010/main" val="118402188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hdr="0" ftr="0" dt="0"/>
  <p:txStyles>
    <p:titleStyle>
      <a:lvl1pPr algn="l" defTabSz="342900" rtl="0" eaLnBrk="1" fontAlgn="base" hangingPunct="1">
        <a:spcBef>
          <a:spcPct val="0"/>
        </a:spcBef>
        <a:spcAft>
          <a:spcPct val="0"/>
        </a:spcAft>
        <a:defRPr sz="3200" b="1"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2pPr>
      <a:lvl3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3pPr>
      <a:lvl4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4572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6pPr>
      <a:lvl7pPr marL="9144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7pPr>
      <a:lvl8pPr marL="13716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8pPr>
      <a:lvl9pPr marL="18288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9pPr>
    </p:titleStyle>
    <p:bodyStyle>
      <a:lvl1pPr algn="l" defTabSz="342900" rtl="0" eaLnBrk="1" fontAlgn="base" hangingPunct="1">
        <a:spcBef>
          <a:spcPct val="20000"/>
        </a:spcBef>
        <a:spcAft>
          <a:spcPct val="0"/>
        </a:spcAft>
        <a:buFont typeface="Arial" panose="020B0604020202020204" pitchFamily="34" charset="0"/>
        <a:defRPr sz="24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20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5996B-7DD1-4F83-B094-85D000C2C1D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0738D1-E372-4494-87E7-1D23B775E1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B82D8-665E-40D7-A083-C8C65E98812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C6C777C-88DB-4745-BDA0-1374283C3004}" type="datetimeFigureOut">
              <a:rPr lang="en-US" smtClean="0"/>
              <a:t>10/27/2022</a:t>
            </a:fld>
            <a:endParaRPr lang="en-US" dirty="0"/>
          </a:p>
        </p:txBody>
      </p:sp>
      <p:sp>
        <p:nvSpPr>
          <p:cNvPr id="5" name="Footer Placeholder 4">
            <a:extLst>
              <a:ext uri="{FF2B5EF4-FFF2-40B4-BE49-F238E27FC236}">
                <a16:creationId xmlns:a16="http://schemas.microsoft.com/office/drawing/2014/main" id="{E7846D42-AE5A-4B50-8C23-3B00ABE65F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111699-141B-49E1-8D40-8324DBA357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B2F97EB-913F-4863-8E3B-F50711EC54F6}" type="slidenum">
              <a:rPr lang="en-US" smtClean="0"/>
              <a:t>‹#›</a:t>
            </a:fld>
            <a:endParaRPr lang="en-US" dirty="0"/>
          </a:p>
        </p:txBody>
      </p:sp>
    </p:spTree>
    <p:extLst>
      <p:ext uri="{BB962C8B-B14F-4D97-AF65-F5344CB8AC3E}">
        <p14:creationId xmlns:p14="http://schemas.microsoft.com/office/powerpoint/2010/main" val="140910816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hyperlink" Target="mailto:eocevent570@cdc.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8" Type="http://schemas.openxmlformats.org/officeDocument/2006/relationships/hyperlink" Target="mailto:edx@cdc.gov" TargetMode="External"/><Relationship Id="rId3" Type="http://schemas.openxmlformats.org/officeDocument/2006/relationships/image" Target="../media/image24.png"/><Relationship Id="rId7" Type="http://schemas.openxmlformats.org/officeDocument/2006/relationships/hyperlink" Target="https://www.cdc.gov/nndss/trc/index.html" TargetMode="External"/><Relationship Id="rId12" Type="http://schemas.openxmlformats.org/officeDocument/2006/relationships/image" Target="../media/image30.sv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hyperlink" Target="https://www.cdc.gov/nndss/trc/news/index.html" TargetMode="External"/><Relationship Id="rId11" Type="http://schemas.openxmlformats.org/officeDocument/2006/relationships/image" Target="../media/image29.png"/><Relationship Id="rId5" Type="http://schemas.openxmlformats.org/officeDocument/2006/relationships/image" Target="../media/image26.svg"/><Relationship Id="rId10" Type="http://schemas.openxmlformats.org/officeDocument/2006/relationships/image" Target="../media/image28.svg"/><Relationship Id="rId4" Type="http://schemas.openxmlformats.org/officeDocument/2006/relationships/image" Target="../media/image25.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hyperlink" Target="https://pixabay.com/en/group-circle-community-hands-15784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microsoft.com/office/2007/relationships/hdphoto" Target="../media/hdphoto1.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BD0A98-F9EE-A248-9CCF-50A10F820EAF}"/>
              </a:ext>
            </a:extLst>
          </p:cNvPr>
          <p:cNvSpPr>
            <a:spLocks noGrp="1"/>
          </p:cNvSpPr>
          <p:nvPr>
            <p:ph type="ctrTitle"/>
          </p:nvPr>
        </p:nvSpPr>
        <p:spPr>
          <a:xfrm>
            <a:off x="1048624" y="1311298"/>
            <a:ext cx="5644276" cy="994365"/>
          </a:xfrm>
        </p:spPr>
        <p:txBody>
          <a:bodyPr/>
          <a:lstStyle/>
          <a:p>
            <a:r>
              <a:rPr lang="en-US" sz="2800" dirty="0">
                <a:latin typeface="Avenir Next LT Pro Demi"/>
              </a:rPr>
              <a:t>NNDSS Special Session eSHARE </a:t>
            </a:r>
            <a:br>
              <a:rPr lang="en-US" sz="2800" dirty="0"/>
            </a:br>
            <a:r>
              <a:rPr lang="en-US" sz="2800" dirty="0">
                <a:latin typeface="Avenir Next LT Pro Demi"/>
              </a:rPr>
              <a:t>October Webinar</a:t>
            </a:r>
            <a:endParaRPr lang="en-US" sz="2800" dirty="0">
              <a:solidFill>
                <a:schemeClr val="accent5"/>
              </a:solidFill>
              <a:latin typeface="Avenir Next LT Pro Demi"/>
            </a:endParaRPr>
          </a:p>
        </p:txBody>
      </p:sp>
      <p:pic>
        <p:nvPicPr>
          <p:cNvPr id="13" name="Picture 12" title="NNDSS branding element">
            <a:extLst>
              <a:ext uri="{FF2B5EF4-FFF2-40B4-BE49-F238E27FC236}">
                <a16:creationId xmlns:a16="http://schemas.microsoft.com/office/drawing/2014/main" id="{D669EB71-86CA-4751-8871-A96CB859690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67838" y="2653109"/>
            <a:ext cx="2878951" cy="1130817"/>
          </a:xfrm>
          <a:prstGeom prst="rect">
            <a:avLst/>
          </a:prstGeom>
        </p:spPr>
      </p:pic>
      <p:sp>
        <p:nvSpPr>
          <p:cNvPr id="14" name="Text Placeholder 5">
            <a:extLst>
              <a:ext uri="{FF2B5EF4-FFF2-40B4-BE49-F238E27FC236}">
                <a16:creationId xmlns:a16="http://schemas.microsoft.com/office/drawing/2014/main" id="{9F7837CA-08A1-44D4-B06C-A44BC24E6F03}"/>
              </a:ext>
            </a:extLst>
          </p:cNvPr>
          <p:cNvSpPr txBox="1">
            <a:spLocks/>
          </p:cNvSpPr>
          <p:nvPr/>
        </p:nvSpPr>
        <p:spPr>
          <a:xfrm>
            <a:off x="1048623" y="3774502"/>
            <a:ext cx="3116977" cy="301114"/>
          </a:xfrm>
          <a:prstGeom prst="rect">
            <a:avLst/>
          </a:prstGeom>
        </p:spPr>
        <p:txBody>
          <a:bodyPr vert="horz" lIns="91440" tIns="45720" rIns="91440" bIns="4572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venirNext LT Pro Regular"/>
                <a:ea typeface="+mj-ea"/>
                <a:cs typeface="+mj-cs"/>
              </a:rPr>
              <a:t>Division of Health Informatics and Surveillance</a:t>
            </a:r>
          </a:p>
        </p:txBody>
      </p:sp>
      <p:sp>
        <p:nvSpPr>
          <p:cNvPr id="6" name="Date Placeholder 3">
            <a:extLst>
              <a:ext uri="{FF2B5EF4-FFF2-40B4-BE49-F238E27FC236}">
                <a16:creationId xmlns:a16="http://schemas.microsoft.com/office/drawing/2014/main" id="{7D06D0D1-F67B-454C-B94D-B3E6B472A35F}"/>
              </a:ext>
            </a:extLst>
          </p:cNvPr>
          <p:cNvSpPr txBox="1">
            <a:spLocks/>
          </p:cNvSpPr>
          <p:nvPr/>
        </p:nvSpPr>
        <p:spPr>
          <a:xfrm>
            <a:off x="1048624" y="4478817"/>
            <a:ext cx="4407626" cy="547006"/>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dirty="0">
                <a:solidFill>
                  <a:srgbClr val="28434E"/>
                </a:solidFill>
                <a:latin typeface="Calibri"/>
              </a:rPr>
              <a:t>October 25</a:t>
            </a:r>
            <a:r>
              <a:rPr kumimoji="0" lang="en-US" sz="2000" b="1" i="0" u="none" strike="noStrike" kern="1200" cap="none" spc="0" normalizeH="0" baseline="0" noProof="0" dirty="0">
                <a:ln>
                  <a:noFill/>
                </a:ln>
                <a:solidFill>
                  <a:srgbClr val="28434E"/>
                </a:solidFill>
                <a:effectLst/>
                <a:uLnTx/>
                <a:uFillTx/>
                <a:latin typeface="Calibri"/>
                <a:ea typeface="+mn-ea"/>
                <a:cs typeface="+mn-cs"/>
              </a:rPr>
              <a:t>, 2022</a:t>
            </a:r>
            <a:endParaRPr kumimoji="0" lang="en-US" sz="2000" b="1" i="0" u="none" strike="noStrike" kern="1200" cap="none" spc="0" normalizeH="0" baseline="0" noProof="0" dirty="0">
              <a:ln>
                <a:noFill/>
              </a:ln>
              <a:solidFill>
                <a:srgbClr val="28434E"/>
              </a:solidFill>
              <a:effectLst/>
              <a:uLnTx/>
              <a:uFillTx/>
              <a:latin typeface="Avenir Next LT Pro" panose="020B0504020202020204" pitchFamily="34" charset="77"/>
              <a:ea typeface="Helvetica Neue CE 55 Roman" panose="02000503000000020004" pitchFamily="2" charset="0"/>
              <a:cs typeface="Helvetica Neue CE 55 Roman" panose="02000503000000020004" pitchFamily="2" charset="0"/>
            </a:endParaRPr>
          </a:p>
        </p:txBody>
      </p:sp>
    </p:spTree>
    <p:extLst>
      <p:ext uri="{BB962C8B-B14F-4D97-AF65-F5344CB8AC3E}">
        <p14:creationId xmlns:p14="http://schemas.microsoft.com/office/powerpoint/2010/main" val="614814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descr="This is a high-level diagram showing the steps for enabling case data to flow through NNDSS to DCIPHER and be included in the national case surveillance database. ">
            <a:extLst>
              <a:ext uri="{FF2B5EF4-FFF2-40B4-BE49-F238E27FC236}">
                <a16:creationId xmlns:a16="http://schemas.microsoft.com/office/drawing/2014/main" id="{8F3736EB-DA60-4CD8-9FA4-283A2A4E6EA7}"/>
              </a:ext>
            </a:extLst>
          </p:cNvPr>
          <p:cNvSpPr/>
          <p:nvPr/>
        </p:nvSpPr>
        <p:spPr>
          <a:xfrm>
            <a:off x="390379" y="1171237"/>
            <a:ext cx="8331188" cy="37755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2DF8D1E4-EE75-453C-B480-0723C38223B7}"/>
              </a:ext>
            </a:extLst>
          </p:cNvPr>
          <p:cNvSpPr>
            <a:spLocks noGrp="1"/>
          </p:cNvSpPr>
          <p:nvPr>
            <p:ph type="title"/>
          </p:nvPr>
        </p:nvSpPr>
        <p:spPr/>
        <p:txBody>
          <a:bodyPr>
            <a:normAutofit fontScale="90000"/>
          </a:bodyPr>
          <a:lstStyle/>
          <a:p>
            <a:r>
              <a:rPr lang="en-US" dirty="0"/>
              <a:t>MPX Case Reporting – Validating NNDSS Data in DCIPHER</a:t>
            </a:r>
            <a:br>
              <a:rPr lang="en-US" dirty="0"/>
            </a:br>
            <a:endParaRPr lang="en-US" dirty="0"/>
          </a:p>
        </p:txBody>
      </p:sp>
      <p:sp>
        <p:nvSpPr>
          <p:cNvPr id="28" name="Rectangle 27">
            <a:extLst>
              <a:ext uri="{FF2B5EF4-FFF2-40B4-BE49-F238E27FC236}">
                <a16:creationId xmlns:a16="http://schemas.microsoft.com/office/drawing/2014/main" id="{94F4D0BF-336D-4426-905F-A2330A12DBC5}"/>
              </a:ext>
            </a:extLst>
          </p:cNvPr>
          <p:cNvSpPr/>
          <p:nvPr/>
        </p:nvSpPr>
        <p:spPr>
          <a:xfrm>
            <a:off x="7648843" y="2105181"/>
            <a:ext cx="797802" cy="1279041"/>
          </a:xfrm>
          <a:prstGeom prst="rect">
            <a:avLst/>
          </a:prstGeom>
          <a:solidFill>
            <a:schemeClr val="bg2">
              <a:lumMod val="75000"/>
            </a:schemeClr>
          </a:solidFill>
          <a:ln w="34925">
            <a:solidFill>
              <a:srgbClr val="B63226"/>
            </a:solidFill>
          </a:ln>
          <a:effectLst/>
        </p:spPr>
        <p:txBody>
          <a:bodyPr rtlCol="0" anchor="ctr"/>
          <a:lstStyle/>
          <a:p>
            <a:pPr algn="ctr" defTabSz="495416" eaLnBrk="1" fontAlgn="auto" hangingPunct="1">
              <a:spcBef>
                <a:spcPts val="0"/>
              </a:spcBef>
              <a:spcAft>
                <a:spcPts val="0"/>
              </a:spcAft>
            </a:pPr>
            <a:r>
              <a:rPr lang="en-US" sz="1050" b="1" kern="0" dirty="0">
                <a:solidFill>
                  <a:srgbClr val="0F2F48"/>
                </a:solidFill>
                <a:latin typeface="Myriad Web Pro"/>
              </a:rPr>
              <a:t>Augment</a:t>
            </a:r>
          </a:p>
          <a:p>
            <a:pPr algn="ctr" defTabSz="495416" eaLnBrk="1" fontAlgn="auto" hangingPunct="1">
              <a:spcBef>
                <a:spcPts val="0"/>
              </a:spcBef>
              <a:spcAft>
                <a:spcPts val="0"/>
              </a:spcAft>
            </a:pPr>
            <a:r>
              <a:rPr lang="en-US" sz="1050" b="1" kern="0" dirty="0">
                <a:solidFill>
                  <a:srgbClr val="0F2F48"/>
                </a:solidFill>
                <a:latin typeface="Myriad Web Pro"/>
              </a:rPr>
              <a:t>sCRF and NNDSS data                 </a:t>
            </a:r>
          </a:p>
        </p:txBody>
      </p:sp>
      <p:sp>
        <p:nvSpPr>
          <p:cNvPr id="64" name="Rectangle 63">
            <a:extLst>
              <a:ext uri="{FF2B5EF4-FFF2-40B4-BE49-F238E27FC236}">
                <a16:creationId xmlns:a16="http://schemas.microsoft.com/office/drawing/2014/main" id="{C7961DC8-BF48-49D9-8925-116BB0C33FD0}"/>
              </a:ext>
            </a:extLst>
          </p:cNvPr>
          <p:cNvSpPr/>
          <p:nvPr/>
        </p:nvSpPr>
        <p:spPr>
          <a:xfrm>
            <a:off x="4845896" y="2901206"/>
            <a:ext cx="1028700" cy="1371600"/>
          </a:xfrm>
          <a:prstGeom prst="rect">
            <a:avLst/>
          </a:prstGeom>
          <a:solidFill>
            <a:srgbClr val="ABCAD5"/>
          </a:solidFill>
          <a:ln w="38100">
            <a:solidFill>
              <a:srgbClr val="0F2F48"/>
            </a:solidFill>
          </a:ln>
          <a:effectLst/>
        </p:spPr>
        <p:txBody>
          <a:bodyPr rtlCol="0" anchor="ctr"/>
          <a:lstStyle/>
          <a:p>
            <a:pPr algn="ctr" defTabSz="495428" eaLnBrk="1" fontAlgn="auto" hangingPunct="1">
              <a:spcBef>
                <a:spcPts val="0"/>
              </a:spcBef>
              <a:spcAft>
                <a:spcPts val="0"/>
              </a:spcAft>
            </a:pPr>
            <a:r>
              <a:rPr lang="en-US" sz="1100" b="1" u="sng" kern="0" dirty="0">
                <a:solidFill>
                  <a:srgbClr val="0F2F48"/>
                </a:solidFill>
                <a:latin typeface="Myriad Web Pro"/>
              </a:rPr>
              <a:t>Part 2:</a:t>
            </a:r>
          </a:p>
          <a:p>
            <a:pPr algn="ctr" defTabSz="495428" eaLnBrk="1" fontAlgn="auto" hangingPunct="1">
              <a:spcBef>
                <a:spcPts val="0"/>
              </a:spcBef>
              <a:spcAft>
                <a:spcPts val="0"/>
              </a:spcAft>
            </a:pPr>
            <a:endParaRPr lang="en-US" sz="1100" b="1" kern="0" dirty="0">
              <a:solidFill>
                <a:srgbClr val="0F2F48"/>
              </a:solidFill>
              <a:latin typeface="Myriad Web Pro"/>
            </a:endParaRPr>
          </a:p>
          <a:p>
            <a:pPr algn="ctr" defTabSz="495428" eaLnBrk="1" fontAlgn="auto" hangingPunct="1">
              <a:spcBef>
                <a:spcPts val="0"/>
              </a:spcBef>
              <a:spcAft>
                <a:spcPts val="0"/>
              </a:spcAft>
            </a:pPr>
            <a:r>
              <a:rPr lang="en-US" sz="1100" b="1" kern="0" dirty="0">
                <a:solidFill>
                  <a:srgbClr val="0F2F48"/>
                </a:solidFill>
                <a:latin typeface="Myriad Web Pro"/>
              </a:rPr>
              <a:t>One-time validation of NNDSS case data in DCIPHER</a:t>
            </a:r>
          </a:p>
        </p:txBody>
      </p:sp>
      <p:cxnSp>
        <p:nvCxnSpPr>
          <p:cNvPr id="65" name="Straight Arrow Connector 64" descr="The arrow shows the data flow from the jurisdiction submitting core MPX data using NNDSS to populating NNDSS core data in DCIPHER. ">
            <a:extLst>
              <a:ext uri="{FF2B5EF4-FFF2-40B4-BE49-F238E27FC236}">
                <a16:creationId xmlns:a16="http://schemas.microsoft.com/office/drawing/2014/main" id="{F8489956-0B1F-4C62-8C40-E5A7E359835C}"/>
              </a:ext>
            </a:extLst>
          </p:cNvPr>
          <p:cNvCxnSpPr>
            <a:cxnSpLocks/>
          </p:cNvCxnSpPr>
          <p:nvPr/>
        </p:nvCxnSpPr>
        <p:spPr>
          <a:xfrm>
            <a:off x="3042604" y="3193665"/>
            <a:ext cx="438875" cy="0"/>
          </a:xfrm>
          <a:prstGeom prst="straightConnector1">
            <a:avLst/>
          </a:prstGeom>
          <a:noFill/>
          <a:ln w="28575" cap="flat" cmpd="sng" algn="ctr">
            <a:solidFill>
              <a:srgbClr val="0F2F48"/>
            </a:solidFill>
            <a:prstDash val="solid"/>
            <a:tailEnd type="triangle"/>
          </a:ln>
          <a:effectLst/>
        </p:spPr>
      </p:cxnSp>
      <p:sp>
        <p:nvSpPr>
          <p:cNvPr id="66" name="Rectangle 65">
            <a:extLst>
              <a:ext uri="{FF2B5EF4-FFF2-40B4-BE49-F238E27FC236}">
                <a16:creationId xmlns:a16="http://schemas.microsoft.com/office/drawing/2014/main" id="{67621F1F-C3BF-4F32-A20C-2D763FC147C3}"/>
              </a:ext>
            </a:extLst>
          </p:cNvPr>
          <p:cNvSpPr/>
          <p:nvPr/>
        </p:nvSpPr>
        <p:spPr>
          <a:xfrm>
            <a:off x="3423997" y="4290448"/>
            <a:ext cx="778346" cy="291224"/>
          </a:xfrm>
          <a:prstGeom prst="rect">
            <a:avLst/>
          </a:prstGeom>
          <a:noFill/>
          <a:ln w="12700" cap="flat" cmpd="sng" algn="ctr">
            <a:noFill/>
            <a:prstDash val="solid"/>
            <a:miter lim="800000"/>
          </a:ln>
          <a:effectLst/>
        </p:spPr>
        <p:txBody>
          <a:bodyPr rtlCol="0" anchor="ctr"/>
          <a:lstStyle/>
          <a:p>
            <a:pPr defTabSz="495416" eaLnBrk="1" fontAlgn="auto" hangingPunct="1">
              <a:spcBef>
                <a:spcPts val="0"/>
              </a:spcBef>
              <a:spcAft>
                <a:spcPts val="0"/>
              </a:spcAft>
              <a:defRPr/>
            </a:pPr>
            <a:r>
              <a:rPr lang="en-US" sz="900" b="1" i="1" kern="0" dirty="0">
                <a:solidFill>
                  <a:srgbClr val="000000"/>
                </a:solidFill>
                <a:latin typeface="Calibri" panose="020F0502020204030204"/>
              </a:rPr>
              <a:t>12 pm daily</a:t>
            </a:r>
          </a:p>
        </p:txBody>
      </p:sp>
      <p:cxnSp>
        <p:nvCxnSpPr>
          <p:cNvPr id="70" name="Connector: Elbow 69" descr="The arrow shows the data flow from the jurisdiction collecting case data to the jurisdiction submitting core MPX data using NNDSS.">
            <a:extLst>
              <a:ext uri="{FF2B5EF4-FFF2-40B4-BE49-F238E27FC236}">
                <a16:creationId xmlns:a16="http://schemas.microsoft.com/office/drawing/2014/main" id="{10C71EED-4BEB-44FA-83A5-194FE38A1A2B}"/>
              </a:ext>
            </a:extLst>
          </p:cNvPr>
          <p:cNvCxnSpPr>
            <a:cxnSpLocks/>
            <a:stCxn id="85" idx="3"/>
          </p:cNvCxnSpPr>
          <p:nvPr/>
        </p:nvCxnSpPr>
        <p:spPr>
          <a:xfrm>
            <a:off x="1560039" y="2656724"/>
            <a:ext cx="538385" cy="533972"/>
          </a:xfrm>
          <a:prstGeom prst="bentConnector3">
            <a:avLst>
              <a:gd name="adj1" fmla="val 50000"/>
            </a:avLst>
          </a:prstGeom>
          <a:noFill/>
          <a:ln w="28575" cap="flat" cmpd="sng" algn="ctr">
            <a:solidFill>
              <a:srgbClr val="0F2F48"/>
            </a:solidFill>
            <a:prstDash val="solid"/>
            <a:tailEnd type="triangle"/>
          </a:ln>
          <a:effectLst/>
        </p:spPr>
      </p:cxnSp>
      <p:sp>
        <p:nvSpPr>
          <p:cNvPr id="71" name="Rectangle 70">
            <a:extLst>
              <a:ext uri="{FF2B5EF4-FFF2-40B4-BE49-F238E27FC236}">
                <a16:creationId xmlns:a16="http://schemas.microsoft.com/office/drawing/2014/main" id="{E10C30ED-1C8C-4130-B0DD-DC3E1AAEE9C0}"/>
              </a:ext>
            </a:extLst>
          </p:cNvPr>
          <p:cNvSpPr/>
          <p:nvPr/>
        </p:nvSpPr>
        <p:spPr>
          <a:xfrm>
            <a:off x="3481480" y="2901206"/>
            <a:ext cx="1028700" cy="1371600"/>
          </a:xfrm>
          <a:prstGeom prst="rect">
            <a:avLst/>
          </a:prstGeom>
          <a:solidFill>
            <a:schemeClr val="bg2">
              <a:lumMod val="75000"/>
            </a:schemeClr>
          </a:solidFill>
          <a:ln>
            <a:noFill/>
          </a:ln>
          <a:effectLst/>
        </p:spPr>
        <p:txBody>
          <a:bodyPr rtlCol="0" anchor="ctr"/>
          <a:lstStyle/>
          <a:p>
            <a:pPr algn="ctr" defTabSz="495416" eaLnBrk="1" fontAlgn="auto" hangingPunct="1">
              <a:spcBef>
                <a:spcPts val="0"/>
              </a:spcBef>
              <a:spcAft>
                <a:spcPts val="0"/>
              </a:spcAft>
            </a:pPr>
            <a:r>
              <a:rPr lang="en-US" sz="1050" b="1" kern="0" dirty="0">
                <a:solidFill>
                  <a:srgbClr val="0F2F48"/>
                </a:solidFill>
                <a:latin typeface="Myriad Web Pro"/>
              </a:rPr>
              <a:t>Populate           NNDSS core data in DCIPHER </a:t>
            </a:r>
          </a:p>
        </p:txBody>
      </p:sp>
      <p:sp>
        <p:nvSpPr>
          <p:cNvPr id="72" name="Rectangle 71">
            <a:extLst>
              <a:ext uri="{FF2B5EF4-FFF2-40B4-BE49-F238E27FC236}">
                <a16:creationId xmlns:a16="http://schemas.microsoft.com/office/drawing/2014/main" id="{2C2AEFD3-270A-4B50-BFD6-4EAF625493A1}"/>
              </a:ext>
            </a:extLst>
          </p:cNvPr>
          <p:cNvSpPr/>
          <p:nvPr/>
        </p:nvSpPr>
        <p:spPr>
          <a:xfrm>
            <a:off x="2123657" y="1329674"/>
            <a:ext cx="1028700" cy="1371600"/>
          </a:xfrm>
          <a:prstGeom prst="rect">
            <a:avLst/>
          </a:prstGeom>
          <a:solidFill>
            <a:schemeClr val="bg2">
              <a:lumMod val="75000"/>
            </a:schemeClr>
          </a:solidFill>
          <a:ln>
            <a:noFill/>
          </a:ln>
          <a:effectLst/>
        </p:spPr>
        <p:txBody>
          <a:bodyPr rtlCol="0" anchor="ctr"/>
          <a:lstStyle/>
          <a:p>
            <a:pPr algn="ctr" defTabSz="495416" eaLnBrk="1" fontAlgn="auto" hangingPunct="1">
              <a:spcBef>
                <a:spcPts val="0"/>
              </a:spcBef>
              <a:spcAft>
                <a:spcPts val="0"/>
              </a:spcAft>
            </a:pPr>
            <a:r>
              <a:rPr lang="en-US" sz="1050" b="1" kern="0" dirty="0">
                <a:solidFill>
                  <a:srgbClr val="0F2F48"/>
                </a:solidFill>
                <a:latin typeface="Myriad Web Pro"/>
              </a:rPr>
              <a:t>Submit all sCRF data or </a:t>
            </a:r>
            <a:r>
              <a:rPr lang="en-US" sz="1050" b="1" u="sng" kern="0" dirty="0">
                <a:solidFill>
                  <a:srgbClr val="0F2F48"/>
                </a:solidFill>
                <a:latin typeface="Myriad Web Pro"/>
              </a:rPr>
              <a:t>supplemental data</a:t>
            </a:r>
            <a:r>
              <a:rPr lang="en-US" sz="1050" b="1" kern="0" dirty="0">
                <a:solidFill>
                  <a:srgbClr val="0F2F48"/>
                </a:solidFill>
                <a:latin typeface="Myriad Web Pro"/>
              </a:rPr>
              <a:t>, using any existing processes to                    DCIPHER</a:t>
            </a:r>
          </a:p>
        </p:txBody>
      </p:sp>
      <p:grpSp>
        <p:nvGrpSpPr>
          <p:cNvPr id="73" name="Group 72" descr="Image which represents the DCIPHER Platform Interface.">
            <a:extLst>
              <a:ext uri="{FF2B5EF4-FFF2-40B4-BE49-F238E27FC236}">
                <a16:creationId xmlns:a16="http://schemas.microsoft.com/office/drawing/2014/main" id="{12D91AE3-C57D-4AC2-BAD4-B2FDD01C7F9A}"/>
              </a:ext>
            </a:extLst>
          </p:cNvPr>
          <p:cNvGrpSpPr/>
          <p:nvPr/>
        </p:nvGrpSpPr>
        <p:grpSpPr>
          <a:xfrm>
            <a:off x="2987038" y="1208819"/>
            <a:ext cx="225497" cy="204289"/>
            <a:chOff x="2579823" y="3097474"/>
            <a:chExt cx="269363" cy="249679"/>
          </a:xfrm>
        </p:grpSpPr>
        <p:sp>
          <p:nvSpPr>
            <p:cNvPr id="74" name="Oval 73">
              <a:extLst>
                <a:ext uri="{FF2B5EF4-FFF2-40B4-BE49-F238E27FC236}">
                  <a16:creationId xmlns:a16="http://schemas.microsoft.com/office/drawing/2014/main" id="{F481846B-C4FC-40F9-A50A-EB4DDF276CA1}"/>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75" name="Freeform 414">
              <a:extLst>
                <a:ext uri="{FF2B5EF4-FFF2-40B4-BE49-F238E27FC236}">
                  <a16:creationId xmlns:a16="http://schemas.microsoft.com/office/drawing/2014/main" id="{67256BCE-05E3-4D31-B176-64275E9B3875}"/>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grpSp>
        <p:nvGrpSpPr>
          <p:cNvPr id="76" name="Group 75" descr="Image which represents the DCIPHER Platform Interface.">
            <a:extLst>
              <a:ext uri="{FF2B5EF4-FFF2-40B4-BE49-F238E27FC236}">
                <a16:creationId xmlns:a16="http://schemas.microsoft.com/office/drawing/2014/main" id="{1A975B78-5167-4C6B-9CCE-29CCBF95C296}"/>
              </a:ext>
            </a:extLst>
          </p:cNvPr>
          <p:cNvGrpSpPr/>
          <p:nvPr/>
        </p:nvGrpSpPr>
        <p:grpSpPr>
          <a:xfrm>
            <a:off x="4337161" y="2790196"/>
            <a:ext cx="225497" cy="204289"/>
            <a:chOff x="2579823" y="3097474"/>
            <a:chExt cx="269363" cy="249679"/>
          </a:xfrm>
        </p:grpSpPr>
        <p:sp>
          <p:nvSpPr>
            <p:cNvPr id="77" name="Oval 76">
              <a:extLst>
                <a:ext uri="{FF2B5EF4-FFF2-40B4-BE49-F238E27FC236}">
                  <a16:creationId xmlns:a16="http://schemas.microsoft.com/office/drawing/2014/main" id="{657D07D3-F4EB-4771-AA85-39628DBE91DD}"/>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78" name="Freeform 414">
              <a:extLst>
                <a:ext uri="{FF2B5EF4-FFF2-40B4-BE49-F238E27FC236}">
                  <a16:creationId xmlns:a16="http://schemas.microsoft.com/office/drawing/2014/main" id="{D44B0143-DF8C-41EA-9F70-709705211085}"/>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cxnSp>
        <p:nvCxnSpPr>
          <p:cNvPr id="79" name="Connector: Elbow 78" descr="The arrow shows the data flow from the jurisdiction collecting case data to the jurisdiction submitting all sCRF data or supplemental data, using any existing processes to DCIPHER.">
            <a:extLst>
              <a:ext uri="{FF2B5EF4-FFF2-40B4-BE49-F238E27FC236}">
                <a16:creationId xmlns:a16="http://schemas.microsoft.com/office/drawing/2014/main" id="{96948500-5ED8-4FD4-A1DE-66034E65C159}"/>
              </a:ext>
            </a:extLst>
          </p:cNvPr>
          <p:cNvCxnSpPr>
            <a:cxnSpLocks/>
            <a:stCxn id="85" idx="3"/>
          </p:cNvCxnSpPr>
          <p:nvPr/>
        </p:nvCxnSpPr>
        <p:spPr>
          <a:xfrm flipV="1">
            <a:off x="1560039" y="2248057"/>
            <a:ext cx="557026" cy="408667"/>
          </a:xfrm>
          <a:prstGeom prst="bentConnector3">
            <a:avLst>
              <a:gd name="adj1" fmla="val 48290"/>
            </a:avLst>
          </a:prstGeom>
          <a:noFill/>
          <a:ln w="28575" cap="flat" cmpd="sng" algn="ctr">
            <a:solidFill>
              <a:srgbClr val="0F2F48"/>
            </a:solidFill>
            <a:prstDash val="solid"/>
            <a:tailEnd type="triangle"/>
          </a:ln>
          <a:effectLst/>
        </p:spPr>
      </p:cxnSp>
      <p:cxnSp>
        <p:nvCxnSpPr>
          <p:cNvPr id="80" name="Straight Arrow Connector 79" descr="The arrow shows the data flow from population of NNDSS core data in DCIPHER to the one-time validation process of NNDSS case data in DCIPHER.">
            <a:extLst>
              <a:ext uri="{FF2B5EF4-FFF2-40B4-BE49-F238E27FC236}">
                <a16:creationId xmlns:a16="http://schemas.microsoft.com/office/drawing/2014/main" id="{5C9C237B-E4EA-4AAA-B826-1C464914FA35}"/>
              </a:ext>
            </a:extLst>
          </p:cNvPr>
          <p:cNvCxnSpPr>
            <a:cxnSpLocks/>
          </p:cNvCxnSpPr>
          <p:nvPr/>
        </p:nvCxnSpPr>
        <p:spPr>
          <a:xfrm>
            <a:off x="4515727" y="3193665"/>
            <a:ext cx="300414" cy="0"/>
          </a:xfrm>
          <a:prstGeom prst="straightConnector1">
            <a:avLst/>
          </a:prstGeom>
          <a:noFill/>
          <a:ln w="28575" cap="flat" cmpd="sng" algn="ctr">
            <a:solidFill>
              <a:srgbClr val="0F2F48"/>
            </a:solidFill>
            <a:prstDash val="solid"/>
            <a:tailEnd type="triangle"/>
          </a:ln>
          <a:effectLst/>
        </p:spPr>
      </p:cxnSp>
      <p:cxnSp>
        <p:nvCxnSpPr>
          <p:cNvPr id="81" name="Straight Arrow Connector 80" descr="The arrow shows the data flow from the process of one-time validation of NNDSS case data in DCIPHER to the process of pushing validated NNDSS data to production in DCIPHER.">
            <a:extLst>
              <a:ext uri="{FF2B5EF4-FFF2-40B4-BE49-F238E27FC236}">
                <a16:creationId xmlns:a16="http://schemas.microsoft.com/office/drawing/2014/main" id="{61DE25D1-3C97-4268-AAE6-58E868D56A07}"/>
              </a:ext>
            </a:extLst>
          </p:cNvPr>
          <p:cNvCxnSpPr>
            <a:cxnSpLocks/>
          </p:cNvCxnSpPr>
          <p:nvPr/>
        </p:nvCxnSpPr>
        <p:spPr>
          <a:xfrm>
            <a:off x="5867332" y="3193665"/>
            <a:ext cx="333548" cy="0"/>
          </a:xfrm>
          <a:prstGeom prst="straightConnector1">
            <a:avLst/>
          </a:prstGeom>
          <a:noFill/>
          <a:ln w="28575" cap="flat" cmpd="sng" algn="ctr">
            <a:solidFill>
              <a:srgbClr val="0F2F48"/>
            </a:solidFill>
            <a:prstDash val="solid"/>
            <a:tailEnd type="triangle"/>
          </a:ln>
          <a:effectLst/>
        </p:spPr>
      </p:cxnSp>
      <p:sp>
        <p:nvSpPr>
          <p:cNvPr id="83" name="Rectangle 82">
            <a:extLst>
              <a:ext uri="{FF2B5EF4-FFF2-40B4-BE49-F238E27FC236}">
                <a16:creationId xmlns:a16="http://schemas.microsoft.com/office/drawing/2014/main" id="{DD30F6D5-FCCA-4F0A-9207-FE04CED1E68D}"/>
              </a:ext>
            </a:extLst>
          </p:cNvPr>
          <p:cNvSpPr/>
          <p:nvPr/>
        </p:nvSpPr>
        <p:spPr>
          <a:xfrm>
            <a:off x="2117064" y="2901206"/>
            <a:ext cx="1028700" cy="1371600"/>
          </a:xfrm>
          <a:prstGeom prst="rect">
            <a:avLst/>
          </a:prstGeom>
          <a:solidFill>
            <a:schemeClr val="bg2">
              <a:lumMod val="75000"/>
            </a:schemeClr>
          </a:solidFill>
          <a:ln>
            <a:noFill/>
          </a:ln>
          <a:effectLst/>
        </p:spPr>
        <p:txBody>
          <a:bodyPr rtlCol="0" anchor="ctr"/>
          <a:lstStyle/>
          <a:p>
            <a:pPr algn="ctr" defTabSz="495416" eaLnBrk="1" fontAlgn="auto" hangingPunct="1">
              <a:spcBef>
                <a:spcPts val="0"/>
              </a:spcBef>
              <a:spcAft>
                <a:spcPts val="0"/>
              </a:spcAft>
              <a:defRPr/>
            </a:pPr>
            <a:r>
              <a:rPr lang="en-US" sz="1050" b="1" kern="0" dirty="0">
                <a:solidFill>
                  <a:srgbClr val="0F2F48"/>
                </a:solidFill>
                <a:latin typeface="Myriad Web Pro"/>
              </a:rPr>
              <a:t>Submit core MPX data using NNDSS</a:t>
            </a:r>
          </a:p>
        </p:txBody>
      </p:sp>
      <p:cxnSp>
        <p:nvCxnSpPr>
          <p:cNvPr id="84" name="Straight Arrow Connector 83" descr="The arrow shows the data flow of the jurisdiction submitting all sCRF data or supplemental data, using any existing processes to DCIPHER to the data augmentation process. ">
            <a:extLst>
              <a:ext uri="{FF2B5EF4-FFF2-40B4-BE49-F238E27FC236}">
                <a16:creationId xmlns:a16="http://schemas.microsoft.com/office/drawing/2014/main" id="{828F7275-53AA-4D3E-87A4-0FE6E33440C8}"/>
              </a:ext>
            </a:extLst>
          </p:cNvPr>
          <p:cNvCxnSpPr>
            <a:cxnSpLocks/>
          </p:cNvCxnSpPr>
          <p:nvPr/>
        </p:nvCxnSpPr>
        <p:spPr>
          <a:xfrm>
            <a:off x="3186934" y="2248057"/>
            <a:ext cx="4457580" cy="0"/>
          </a:xfrm>
          <a:prstGeom prst="straightConnector1">
            <a:avLst/>
          </a:prstGeom>
          <a:noFill/>
          <a:ln w="28575" cap="flat" cmpd="sng" algn="ctr">
            <a:solidFill>
              <a:srgbClr val="0F2F48"/>
            </a:solidFill>
            <a:prstDash val="sysDash"/>
            <a:tailEnd type="triangle"/>
          </a:ln>
          <a:effectLst/>
        </p:spPr>
      </p:cxnSp>
      <p:sp>
        <p:nvSpPr>
          <p:cNvPr id="85" name="Rectangle 84">
            <a:extLst>
              <a:ext uri="{FF2B5EF4-FFF2-40B4-BE49-F238E27FC236}">
                <a16:creationId xmlns:a16="http://schemas.microsoft.com/office/drawing/2014/main" id="{0EA8D44C-07A0-454D-A8ED-9FBB40B62E05}"/>
              </a:ext>
            </a:extLst>
          </p:cNvPr>
          <p:cNvSpPr/>
          <p:nvPr/>
        </p:nvSpPr>
        <p:spPr>
          <a:xfrm>
            <a:off x="553712" y="2251593"/>
            <a:ext cx="1006326" cy="810262"/>
          </a:xfrm>
          <a:prstGeom prst="rect">
            <a:avLst/>
          </a:prstGeom>
          <a:solidFill>
            <a:srgbClr val="ABCAD5"/>
          </a:solidFill>
          <a:ln>
            <a:noFill/>
          </a:ln>
          <a:effectLst/>
        </p:spPr>
        <p:txBody>
          <a:bodyPr rtlCol="0" anchor="ctr"/>
          <a:lstStyle/>
          <a:p>
            <a:pPr algn="ctr" defTabSz="495428" eaLnBrk="1" fontAlgn="auto" hangingPunct="1">
              <a:spcBef>
                <a:spcPts val="0"/>
              </a:spcBef>
              <a:spcAft>
                <a:spcPts val="0"/>
              </a:spcAft>
            </a:pPr>
            <a:r>
              <a:rPr lang="en-US" sz="1100" b="1" kern="0" dirty="0">
                <a:solidFill>
                  <a:srgbClr val="0F2F48"/>
                </a:solidFill>
                <a:latin typeface="Myriad Web Pro"/>
              </a:rPr>
              <a:t>Jurisdiction Collects</a:t>
            </a:r>
          </a:p>
          <a:p>
            <a:pPr algn="ctr" defTabSz="495428" eaLnBrk="1" fontAlgn="auto" hangingPunct="1">
              <a:spcBef>
                <a:spcPts val="0"/>
              </a:spcBef>
              <a:spcAft>
                <a:spcPts val="0"/>
              </a:spcAft>
            </a:pPr>
            <a:r>
              <a:rPr lang="en-US" sz="1100" b="1" kern="0" dirty="0">
                <a:solidFill>
                  <a:srgbClr val="0F2F48"/>
                </a:solidFill>
                <a:latin typeface="Myriad Web Pro"/>
              </a:rPr>
              <a:t>Case Data</a:t>
            </a:r>
          </a:p>
        </p:txBody>
      </p:sp>
      <p:grpSp>
        <p:nvGrpSpPr>
          <p:cNvPr id="86" name="Group 85" descr="Image which represents the DCIPHER Platform Interface.">
            <a:extLst>
              <a:ext uri="{FF2B5EF4-FFF2-40B4-BE49-F238E27FC236}">
                <a16:creationId xmlns:a16="http://schemas.microsoft.com/office/drawing/2014/main" id="{8A130716-1A0D-426A-BA62-C4050326C862}"/>
              </a:ext>
            </a:extLst>
          </p:cNvPr>
          <p:cNvGrpSpPr/>
          <p:nvPr/>
        </p:nvGrpSpPr>
        <p:grpSpPr>
          <a:xfrm>
            <a:off x="3008368" y="2813723"/>
            <a:ext cx="225497" cy="204289"/>
            <a:chOff x="2579823" y="3097474"/>
            <a:chExt cx="269363" cy="249679"/>
          </a:xfrm>
        </p:grpSpPr>
        <p:sp>
          <p:nvSpPr>
            <p:cNvPr id="87" name="Oval 86">
              <a:extLst>
                <a:ext uri="{FF2B5EF4-FFF2-40B4-BE49-F238E27FC236}">
                  <a16:creationId xmlns:a16="http://schemas.microsoft.com/office/drawing/2014/main" id="{CD3FBB89-572E-42DC-A5A7-8EF20BEA5778}"/>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88" name="Freeform 414">
              <a:extLst>
                <a:ext uri="{FF2B5EF4-FFF2-40B4-BE49-F238E27FC236}">
                  <a16:creationId xmlns:a16="http://schemas.microsoft.com/office/drawing/2014/main" id="{A14EB797-EDC0-49D2-81FC-13269890F2E8}"/>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grpSp>
        <p:nvGrpSpPr>
          <p:cNvPr id="89" name="Group 88" descr="Image which represents the DCIPHER Platform Interface.">
            <a:extLst>
              <a:ext uri="{FF2B5EF4-FFF2-40B4-BE49-F238E27FC236}">
                <a16:creationId xmlns:a16="http://schemas.microsoft.com/office/drawing/2014/main" id="{B7189B8D-25F8-4BF9-BB25-B22598FD4DBB}"/>
              </a:ext>
            </a:extLst>
          </p:cNvPr>
          <p:cNvGrpSpPr/>
          <p:nvPr/>
        </p:nvGrpSpPr>
        <p:grpSpPr>
          <a:xfrm>
            <a:off x="8357648" y="1988535"/>
            <a:ext cx="229540" cy="229346"/>
            <a:chOff x="2579823" y="3097474"/>
            <a:chExt cx="269363" cy="249679"/>
          </a:xfrm>
        </p:grpSpPr>
        <p:sp>
          <p:nvSpPr>
            <p:cNvPr id="90" name="Oval 89">
              <a:extLst>
                <a:ext uri="{FF2B5EF4-FFF2-40B4-BE49-F238E27FC236}">
                  <a16:creationId xmlns:a16="http://schemas.microsoft.com/office/drawing/2014/main" id="{A0746A4D-18A9-4E4C-9CD5-B05413830001}"/>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445" b="1" kern="0" dirty="0">
                <a:solidFill>
                  <a:srgbClr val="FFC000"/>
                </a:solidFill>
                <a:latin typeface="Myriad Web Pro"/>
              </a:endParaRPr>
            </a:p>
          </p:txBody>
        </p:sp>
        <p:sp>
          <p:nvSpPr>
            <p:cNvPr id="91" name="Freeform 414">
              <a:extLst>
                <a:ext uri="{FF2B5EF4-FFF2-40B4-BE49-F238E27FC236}">
                  <a16:creationId xmlns:a16="http://schemas.microsoft.com/office/drawing/2014/main" id="{0DC98367-9FE3-4F3A-B848-2FBB0DB1E914}"/>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445" b="1" kern="0" dirty="0">
                <a:solidFill>
                  <a:srgbClr val="0F56DC"/>
                </a:solidFill>
                <a:latin typeface="Myriad Web Pro"/>
              </a:endParaRPr>
            </a:p>
          </p:txBody>
        </p:sp>
      </p:grpSp>
      <p:cxnSp>
        <p:nvCxnSpPr>
          <p:cNvPr id="92" name="Straight Arrow Connector 91" descr="This arrow shows the data flow of pushing validated NNDSS data to production in DCIPHER to the data augmentation process.">
            <a:extLst>
              <a:ext uri="{FF2B5EF4-FFF2-40B4-BE49-F238E27FC236}">
                <a16:creationId xmlns:a16="http://schemas.microsoft.com/office/drawing/2014/main" id="{992F46B5-DC59-4D27-806A-77AD59A25022}"/>
              </a:ext>
            </a:extLst>
          </p:cNvPr>
          <p:cNvCxnSpPr>
            <a:cxnSpLocks/>
          </p:cNvCxnSpPr>
          <p:nvPr/>
        </p:nvCxnSpPr>
        <p:spPr>
          <a:xfrm>
            <a:off x="7186560" y="3193665"/>
            <a:ext cx="462283" cy="0"/>
          </a:xfrm>
          <a:prstGeom prst="straightConnector1">
            <a:avLst/>
          </a:prstGeom>
          <a:noFill/>
          <a:ln w="28575" cap="flat" cmpd="sng" algn="ctr">
            <a:solidFill>
              <a:srgbClr val="0F2F48"/>
            </a:solidFill>
            <a:prstDash val="sysDash"/>
            <a:tailEnd type="triangle"/>
          </a:ln>
          <a:effectLst/>
        </p:spPr>
      </p:cxnSp>
      <p:sp>
        <p:nvSpPr>
          <p:cNvPr id="93" name="Arrow: Down 92" descr="A red arrow indicating that once a jurisdiction has completed the one-time validation of NNDSS data in DCIPHER, the data is then pushed into production.">
            <a:extLst>
              <a:ext uri="{FF2B5EF4-FFF2-40B4-BE49-F238E27FC236}">
                <a16:creationId xmlns:a16="http://schemas.microsoft.com/office/drawing/2014/main" id="{4BF13E81-1592-42AC-BE6D-85A31D3DB918}"/>
              </a:ext>
            </a:extLst>
          </p:cNvPr>
          <p:cNvSpPr/>
          <p:nvPr/>
        </p:nvSpPr>
        <p:spPr>
          <a:xfrm>
            <a:off x="6648040" y="2494963"/>
            <a:ext cx="225497" cy="322202"/>
          </a:xfrm>
          <a:prstGeom prst="downArrow">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94" name="Rectangle 93">
            <a:extLst>
              <a:ext uri="{FF2B5EF4-FFF2-40B4-BE49-F238E27FC236}">
                <a16:creationId xmlns:a16="http://schemas.microsoft.com/office/drawing/2014/main" id="{D88FF0A1-E331-4D74-B05C-649405043103}"/>
              </a:ext>
            </a:extLst>
          </p:cNvPr>
          <p:cNvSpPr/>
          <p:nvPr/>
        </p:nvSpPr>
        <p:spPr>
          <a:xfrm>
            <a:off x="6578074" y="4508538"/>
            <a:ext cx="1911203" cy="392662"/>
          </a:xfrm>
          <a:prstGeom prst="rect">
            <a:avLst/>
          </a:prstGeom>
          <a:noFill/>
          <a:ln w="12700" cap="flat" cmpd="sng" algn="ctr">
            <a:noFill/>
            <a:prstDash val="solid"/>
            <a:miter lim="800000"/>
          </a:ln>
          <a:effectLst/>
        </p:spPr>
        <p:txBody>
          <a:bodyPr rtlCol="0" anchor="ctr"/>
          <a:lstStyle/>
          <a:p>
            <a:pPr defTabSz="495416" eaLnBrk="1" fontAlgn="auto" hangingPunct="1">
              <a:spcBef>
                <a:spcPts val="0"/>
              </a:spcBef>
              <a:spcAft>
                <a:spcPts val="0"/>
              </a:spcAft>
              <a:defRPr/>
            </a:pPr>
            <a:r>
              <a:rPr lang="en-US" sz="1050" b="1" kern="0" dirty="0">
                <a:solidFill>
                  <a:srgbClr val="000000"/>
                </a:solidFill>
                <a:latin typeface="Calibri" panose="020F0502020204030204"/>
              </a:rPr>
              <a:t>DCIPHER Platform Interface</a:t>
            </a:r>
          </a:p>
        </p:txBody>
      </p:sp>
      <p:grpSp>
        <p:nvGrpSpPr>
          <p:cNvPr id="95" name="Group 94" descr="Image which represents the DCIPHER Platform Interface.">
            <a:extLst>
              <a:ext uri="{FF2B5EF4-FFF2-40B4-BE49-F238E27FC236}">
                <a16:creationId xmlns:a16="http://schemas.microsoft.com/office/drawing/2014/main" id="{8373E216-4684-4CFB-9341-C7C697F66535}"/>
              </a:ext>
            </a:extLst>
          </p:cNvPr>
          <p:cNvGrpSpPr/>
          <p:nvPr/>
        </p:nvGrpSpPr>
        <p:grpSpPr>
          <a:xfrm>
            <a:off x="8257571" y="4483002"/>
            <a:ext cx="344012" cy="343721"/>
            <a:chOff x="2579823" y="3097474"/>
            <a:chExt cx="269363" cy="249679"/>
          </a:xfrm>
        </p:grpSpPr>
        <p:sp>
          <p:nvSpPr>
            <p:cNvPr id="96" name="Oval 95">
              <a:extLst>
                <a:ext uri="{FF2B5EF4-FFF2-40B4-BE49-F238E27FC236}">
                  <a16:creationId xmlns:a16="http://schemas.microsoft.com/office/drawing/2014/main" id="{88C1ED8E-EFCE-4BDE-8F79-1B7796762562}"/>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445" b="1" kern="0" dirty="0">
                <a:solidFill>
                  <a:srgbClr val="FFC000"/>
                </a:solidFill>
                <a:latin typeface="Myriad Web Pro"/>
              </a:endParaRPr>
            </a:p>
          </p:txBody>
        </p:sp>
        <p:sp>
          <p:nvSpPr>
            <p:cNvPr id="97" name="Freeform 414">
              <a:extLst>
                <a:ext uri="{FF2B5EF4-FFF2-40B4-BE49-F238E27FC236}">
                  <a16:creationId xmlns:a16="http://schemas.microsoft.com/office/drawing/2014/main" id="{F10E5EE3-5A7E-4E25-91BB-2B19DB2C016A}"/>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445" b="1" kern="0" dirty="0">
                <a:solidFill>
                  <a:srgbClr val="0F56DC"/>
                </a:solidFill>
                <a:latin typeface="Myriad Web Pro"/>
              </a:endParaRPr>
            </a:p>
          </p:txBody>
        </p:sp>
      </p:grpSp>
      <p:sp>
        <p:nvSpPr>
          <p:cNvPr id="63" name="Rectangle 62">
            <a:extLst>
              <a:ext uri="{FF2B5EF4-FFF2-40B4-BE49-F238E27FC236}">
                <a16:creationId xmlns:a16="http://schemas.microsoft.com/office/drawing/2014/main" id="{0F623E5E-12BA-4A94-85D2-926EDFCF0798}"/>
              </a:ext>
            </a:extLst>
          </p:cNvPr>
          <p:cNvSpPr/>
          <p:nvPr/>
        </p:nvSpPr>
        <p:spPr>
          <a:xfrm>
            <a:off x="6210311" y="2901206"/>
            <a:ext cx="1028700" cy="1371600"/>
          </a:xfrm>
          <a:prstGeom prst="rect">
            <a:avLst/>
          </a:prstGeom>
          <a:solidFill>
            <a:schemeClr val="bg2">
              <a:lumMod val="75000"/>
            </a:schemeClr>
          </a:solidFill>
          <a:ln w="38100">
            <a:solidFill>
              <a:schemeClr val="tx1"/>
            </a:solidFill>
          </a:ln>
          <a:effectLst/>
        </p:spPr>
        <p:txBody>
          <a:bodyPr rtlCol="0" anchor="ctr"/>
          <a:lstStyle/>
          <a:p>
            <a:pPr algn="ctr" defTabSz="495416" eaLnBrk="1" fontAlgn="auto" hangingPunct="1">
              <a:spcBef>
                <a:spcPts val="0"/>
              </a:spcBef>
              <a:spcAft>
                <a:spcPts val="0"/>
              </a:spcAft>
            </a:pPr>
            <a:r>
              <a:rPr lang="en-US" sz="1050" b="1" kern="0" dirty="0">
                <a:solidFill>
                  <a:srgbClr val="0F2F48"/>
                </a:solidFill>
                <a:latin typeface="Myriad Web Pro"/>
              </a:rPr>
              <a:t>Push                        </a:t>
            </a:r>
          </a:p>
          <a:p>
            <a:pPr algn="ctr" defTabSz="495416" eaLnBrk="1" fontAlgn="auto" hangingPunct="1">
              <a:spcBef>
                <a:spcPts val="0"/>
              </a:spcBef>
              <a:spcAft>
                <a:spcPts val="0"/>
              </a:spcAft>
            </a:pPr>
            <a:r>
              <a:rPr lang="en-US" sz="1050" b="1" kern="0" dirty="0">
                <a:solidFill>
                  <a:srgbClr val="0F2F48"/>
                </a:solidFill>
                <a:latin typeface="Myriad Web Pro"/>
              </a:rPr>
              <a:t>validated NNDSS data to production in DCIPHER</a:t>
            </a:r>
          </a:p>
        </p:txBody>
      </p:sp>
      <p:grpSp>
        <p:nvGrpSpPr>
          <p:cNvPr id="67" name="Group 66" descr="Image which represents the DCIPHER Platform Interface.">
            <a:extLst>
              <a:ext uri="{FF2B5EF4-FFF2-40B4-BE49-F238E27FC236}">
                <a16:creationId xmlns:a16="http://schemas.microsoft.com/office/drawing/2014/main" id="{58E4B6F7-BFA5-4985-81AC-511AEA20D9EC}"/>
              </a:ext>
            </a:extLst>
          </p:cNvPr>
          <p:cNvGrpSpPr/>
          <p:nvPr/>
        </p:nvGrpSpPr>
        <p:grpSpPr>
          <a:xfrm>
            <a:off x="7039915" y="2818271"/>
            <a:ext cx="217052" cy="220095"/>
            <a:chOff x="2579823" y="3097474"/>
            <a:chExt cx="269363" cy="249679"/>
          </a:xfrm>
        </p:grpSpPr>
        <p:sp>
          <p:nvSpPr>
            <p:cNvPr id="68" name="Oval 67">
              <a:extLst>
                <a:ext uri="{FF2B5EF4-FFF2-40B4-BE49-F238E27FC236}">
                  <a16:creationId xmlns:a16="http://schemas.microsoft.com/office/drawing/2014/main" id="{242C0F63-2D36-4F09-B7E1-1F9414339FCC}"/>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69" name="Freeform 414">
              <a:extLst>
                <a:ext uri="{FF2B5EF4-FFF2-40B4-BE49-F238E27FC236}">
                  <a16:creationId xmlns:a16="http://schemas.microsoft.com/office/drawing/2014/main" id="{FFFAE241-3F4D-4BB2-A991-9737CD41B96E}"/>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sp>
        <p:nvSpPr>
          <p:cNvPr id="39" name="Slide Number Placeholder 2">
            <a:extLst>
              <a:ext uri="{FF2B5EF4-FFF2-40B4-BE49-F238E27FC236}">
                <a16:creationId xmlns:a16="http://schemas.microsoft.com/office/drawing/2014/main" id="{35F7C4DC-7EAC-4735-B773-92CF4DA04365}"/>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10</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24806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D1E4-EE75-453C-B480-0723C38223B7}"/>
              </a:ext>
            </a:extLst>
          </p:cNvPr>
          <p:cNvSpPr>
            <a:spLocks noGrp="1"/>
          </p:cNvSpPr>
          <p:nvPr>
            <p:ph type="title"/>
          </p:nvPr>
        </p:nvSpPr>
        <p:spPr/>
        <p:txBody>
          <a:bodyPr>
            <a:normAutofit fontScale="90000"/>
          </a:bodyPr>
          <a:lstStyle/>
          <a:p>
            <a:r>
              <a:rPr lang="en-US" dirty="0"/>
              <a:t>New Feature: Case Data Augmentation in DCIPHER</a:t>
            </a:r>
          </a:p>
        </p:txBody>
      </p:sp>
      <p:sp>
        <p:nvSpPr>
          <p:cNvPr id="3" name="Content Placeholder 2">
            <a:extLst>
              <a:ext uri="{FF2B5EF4-FFF2-40B4-BE49-F238E27FC236}">
                <a16:creationId xmlns:a16="http://schemas.microsoft.com/office/drawing/2014/main" id="{B1D55B7E-CD3A-4568-B9C3-C582D86B95EB}"/>
              </a:ext>
            </a:extLst>
          </p:cNvPr>
          <p:cNvSpPr>
            <a:spLocks noGrp="1"/>
          </p:cNvSpPr>
          <p:nvPr>
            <p:ph idx="1"/>
          </p:nvPr>
        </p:nvSpPr>
        <p:spPr>
          <a:xfrm>
            <a:off x="369794" y="1290841"/>
            <a:ext cx="8404412" cy="2947287"/>
          </a:xfrm>
        </p:spPr>
        <p:txBody>
          <a:bodyPr>
            <a:normAutofit fontScale="25000" lnSpcReduction="20000"/>
          </a:bodyPr>
          <a:lstStyle/>
          <a:p>
            <a:pPr>
              <a:lnSpc>
                <a:spcPct val="120000"/>
              </a:lnSpc>
              <a:spcBef>
                <a:spcPts val="450"/>
              </a:spcBef>
              <a:spcAft>
                <a:spcPts val="450"/>
              </a:spcAft>
            </a:pPr>
            <a:r>
              <a:rPr lang="en-US" sz="6450" b="1" dirty="0"/>
              <a:t>Augmentation takes multiple case reports about a case (unique case ID) and combines them into a single sCRF record containing the best data from all available reports</a:t>
            </a:r>
          </a:p>
          <a:p>
            <a:pPr>
              <a:spcBef>
                <a:spcPts val="900"/>
              </a:spcBef>
              <a:spcAft>
                <a:spcPts val="450"/>
              </a:spcAft>
            </a:pPr>
            <a:r>
              <a:rPr lang="en-US" sz="6450" dirty="0"/>
              <a:t>DCIPHER assigns a default </a:t>
            </a:r>
            <a:r>
              <a:rPr lang="en-US" sz="6450" u="sng" dirty="0"/>
              <a:t>priority</a:t>
            </a:r>
            <a:r>
              <a:rPr lang="en-US" sz="6450" dirty="0"/>
              <a:t> to each MPX data source (i.e., reporting method)</a:t>
            </a:r>
            <a:endParaRPr lang="en-US" sz="5550" dirty="0"/>
          </a:p>
          <a:p>
            <a:pPr lvl="1">
              <a:spcBef>
                <a:spcPts val="450"/>
              </a:spcBef>
              <a:spcAft>
                <a:spcPts val="450"/>
              </a:spcAft>
            </a:pPr>
            <a:r>
              <a:rPr lang="en-US" sz="5550" dirty="0"/>
              <a:t>DCIPHER uses the priority order to merge all the case data reported across all sources. </a:t>
            </a:r>
          </a:p>
          <a:p>
            <a:pPr lvl="1">
              <a:spcBef>
                <a:spcPts val="450"/>
              </a:spcBef>
              <a:spcAft>
                <a:spcPts val="450"/>
              </a:spcAft>
            </a:pPr>
            <a:r>
              <a:rPr lang="en-US" sz="5550" dirty="0"/>
              <a:t>Jurisdiction can adjust these default priorities:  </a:t>
            </a:r>
          </a:p>
          <a:p>
            <a:pPr lvl="2">
              <a:spcBef>
                <a:spcPts val="450"/>
              </a:spcBef>
            </a:pPr>
            <a:r>
              <a:rPr lang="en-US" sz="4650" b="1" dirty="0">
                <a:solidFill>
                  <a:srgbClr val="B63226"/>
                </a:solidFill>
              </a:rPr>
              <a:t>NNDSS </a:t>
            </a:r>
          </a:p>
          <a:p>
            <a:pPr lvl="2">
              <a:spcBef>
                <a:spcPts val="450"/>
              </a:spcBef>
            </a:pPr>
            <a:r>
              <a:rPr lang="en-US" sz="4650" b="1" dirty="0">
                <a:solidFill>
                  <a:srgbClr val="B63226"/>
                </a:solidFill>
              </a:rPr>
              <a:t>sCRF application programming interface (API) </a:t>
            </a:r>
          </a:p>
          <a:p>
            <a:pPr lvl="2">
              <a:spcBef>
                <a:spcPts val="450"/>
              </a:spcBef>
            </a:pPr>
            <a:r>
              <a:rPr lang="en-US" sz="4650" b="1" dirty="0">
                <a:solidFill>
                  <a:srgbClr val="B63226"/>
                </a:solidFill>
              </a:rPr>
              <a:t>sCRF bulk upload </a:t>
            </a:r>
          </a:p>
          <a:p>
            <a:pPr lvl="2">
              <a:spcBef>
                <a:spcPts val="450"/>
              </a:spcBef>
            </a:pPr>
            <a:r>
              <a:rPr lang="en-US" sz="4650" b="1" dirty="0">
                <a:solidFill>
                  <a:srgbClr val="B63226"/>
                </a:solidFill>
              </a:rPr>
              <a:t>sCRF bulk upload REDCap </a:t>
            </a:r>
          </a:p>
          <a:p>
            <a:pPr lvl="2">
              <a:spcBef>
                <a:spcPts val="450"/>
              </a:spcBef>
            </a:pPr>
            <a:r>
              <a:rPr lang="en-US" sz="4650" b="1" dirty="0">
                <a:solidFill>
                  <a:srgbClr val="B63226"/>
                </a:solidFill>
              </a:rPr>
              <a:t>sCRF direct entry </a:t>
            </a:r>
          </a:p>
          <a:p>
            <a:pPr lvl="2">
              <a:spcBef>
                <a:spcPts val="450"/>
              </a:spcBef>
            </a:pPr>
            <a:r>
              <a:rPr lang="en-US" sz="4650" b="1" dirty="0">
                <a:solidFill>
                  <a:srgbClr val="B63226"/>
                </a:solidFill>
              </a:rPr>
              <a:t>Original Case Report Form (oCRF) bulk upload </a:t>
            </a:r>
          </a:p>
          <a:p>
            <a:pPr lvl="2">
              <a:spcBef>
                <a:spcPts val="450"/>
              </a:spcBef>
            </a:pPr>
            <a:r>
              <a:rPr lang="en-US" sz="4650" b="1" dirty="0">
                <a:solidFill>
                  <a:srgbClr val="B63226"/>
                </a:solidFill>
              </a:rPr>
              <a:t>Original Case Report Form (oCRF) direct entry REDCap  </a:t>
            </a:r>
          </a:p>
          <a:p>
            <a:pPr lvl="2">
              <a:spcBef>
                <a:spcPts val="450"/>
              </a:spcBef>
            </a:pPr>
            <a:r>
              <a:rPr lang="en-US" sz="4650" b="1" dirty="0">
                <a:solidFill>
                  <a:srgbClr val="B63226"/>
                </a:solidFill>
              </a:rPr>
              <a:t>Call Center</a:t>
            </a:r>
          </a:p>
          <a:p>
            <a:pPr marL="0" indent="0">
              <a:spcBef>
                <a:spcPts val="450"/>
              </a:spcBef>
              <a:buNone/>
            </a:pPr>
            <a:endParaRPr lang="en-US" sz="5550" dirty="0"/>
          </a:p>
          <a:p>
            <a:endParaRPr lang="en-US" dirty="0"/>
          </a:p>
        </p:txBody>
      </p:sp>
      <p:sp>
        <p:nvSpPr>
          <p:cNvPr id="4" name="Slide Number Placeholder 2">
            <a:extLst>
              <a:ext uri="{FF2B5EF4-FFF2-40B4-BE49-F238E27FC236}">
                <a16:creationId xmlns:a16="http://schemas.microsoft.com/office/drawing/2014/main" id="{ACF08214-C7B6-4D9F-A3CE-67D497A07E77}"/>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11</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552685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D1E4-EE75-453C-B480-0723C38223B7}"/>
              </a:ext>
            </a:extLst>
          </p:cNvPr>
          <p:cNvSpPr>
            <a:spLocks noGrp="1"/>
          </p:cNvSpPr>
          <p:nvPr>
            <p:ph type="title"/>
          </p:nvPr>
        </p:nvSpPr>
        <p:spPr/>
        <p:txBody>
          <a:bodyPr>
            <a:normAutofit fontScale="90000"/>
          </a:bodyPr>
          <a:lstStyle/>
          <a:p>
            <a:r>
              <a:rPr lang="en-US" dirty="0">
                <a:cs typeface="Calibri" panose="020F0502020204030204" pitchFamily="34" charset="0"/>
              </a:rPr>
              <a:t>MPX Case Data Augmentation - </a:t>
            </a:r>
            <a:r>
              <a:rPr lang="en-US" b="0" dirty="0">
                <a:cs typeface="Calibri" panose="020F0502020204030204" pitchFamily="34" charset="0"/>
              </a:rPr>
              <a:t>A Simple Example</a:t>
            </a:r>
            <a:endParaRPr lang="en-US" dirty="0"/>
          </a:p>
        </p:txBody>
      </p:sp>
      <p:graphicFrame>
        <p:nvGraphicFramePr>
          <p:cNvPr id="4" name="Table 3">
            <a:extLst>
              <a:ext uri="{FF2B5EF4-FFF2-40B4-BE49-F238E27FC236}">
                <a16:creationId xmlns:a16="http://schemas.microsoft.com/office/drawing/2014/main" id="{E026A532-AD87-49A0-AAD2-1A492C2264EE}"/>
              </a:ext>
            </a:extLst>
          </p:cNvPr>
          <p:cNvGraphicFramePr>
            <a:graphicFrameLocks noGrp="1"/>
          </p:cNvGraphicFramePr>
          <p:nvPr/>
        </p:nvGraphicFramePr>
        <p:xfrm>
          <a:off x="457200" y="1689259"/>
          <a:ext cx="8606790" cy="1831784"/>
        </p:xfrm>
        <a:graphic>
          <a:graphicData uri="http://schemas.openxmlformats.org/drawingml/2006/table">
            <a:tbl>
              <a:tblPr firstRow="1" bandRow="1"/>
              <a:tblGrid>
                <a:gridCol w="952928">
                  <a:extLst>
                    <a:ext uri="{9D8B030D-6E8A-4147-A177-3AD203B41FA5}">
                      <a16:colId xmlns:a16="http://schemas.microsoft.com/office/drawing/2014/main" val="891722883"/>
                    </a:ext>
                  </a:extLst>
                </a:gridCol>
                <a:gridCol w="2469556">
                  <a:extLst>
                    <a:ext uri="{9D8B030D-6E8A-4147-A177-3AD203B41FA5}">
                      <a16:colId xmlns:a16="http://schemas.microsoft.com/office/drawing/2014/main" val="2988969275"/>
                    </a:ext>
                  </a:extLst>
                </a:gridCol>
                <a:gridCol w="2592153">
                  <a:extLst>
                    <a:ext uri="{9D8B030D-6E8A-4147-A177-3AD203B41FA5}">
                      <a16:colId xmlns:a16="http://schemas.microsoft.com/office/drawing/2014/main" val="3407602113"/>
                    </a:ext>
                  </a:extLst>
                </a:gridCol>
                <a:gridCol w="2592153">
                  <a:extLst>
                    <a:ext uri="{9D8B030D-6E8A-4147-A177-3AD203B41FA5}">
                      <a16:colId xmlns:a16="http://schemas.microsoft.com/office/drawing/2014/main" val="2063256779"/>
                    </a:ext>
                  </a:extLst>
                </a:gridCol>
              </a:tblGrid>
              <a:tr h="441960">
                <a:tc>
                  <a:txBody>
                    <a:bodyPr/>
                    <a:lstStyle/>
                    <a:p>
                      <a:pPr algn="ctr"/>
                      <a:r>
                        <a:rPr lang="en-US" sz="1200" b="1" i="0" dirty="0">
                          <a:solidFill>
                            <a:srgbClr val="000000"/>
                          </a:solidFill>
                          <a:latin typeface="+mn-lt"/>
                          <a:ea typeface="Chronicle Display Light" charset="0"/>
                          <a:cs typeface="Chronicle Display Light" charset="0"/>
                        </a:rPr>
                        <a:t>sCRF Field Value</a:t>
                      </a:r>
                    </a:p>
                  </a:txBody>
                  <a:tcPr marL="50800" marR="50800" marT="25400" marB="508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1219139" rtl="0" eaLnBrk="1" latinLnBrk="0" hangingPunct="1">
                        <a:defRPr sz="2400" b="1" kern="1200">
                          <a:solidFill>
                            <a:schemeClr val="lt1"/>
                          </a:solidFill>
                          <a:latin typeface="Open Sans"/>
                        </a:defRPr>
                      </a:lvl1pPr>
                      <a:lvl2pPr marL="609570" algn="l" defTabSz="1219139" rtl="0" eaLnBrk="1" latinLnBrk="0" hangingPunct="1">
                        <a:defRPr sz="2400" b="1" kern="1200">
                          <a:solidFill>
                            <a:schemeClr val="lt1"/>
                          </a:solidFill>
                          <a:latin typeface="Open Sans"/>
                        </a:defRPr>
                      </a:lvl2pPr>
                      <a:lvl3pPr marL="1219139" algn="l" defTabSz="1219139" rtl="0" eaLnBrk="1" latinLnBrk="0" hangingPunct="1">
                        <a:defRPr sz="2400" b="1" kern="1200">
                          <a:solidFill>
                            <a:schemeClr val="lt1"/>
                          </a:solidFill>
                          <a:latin typeface="Open Sans"/>
                        </a:defRPr>
                      </a:lvl3pPr>
                      <a:lvl4pPr marL="1828709" algn="l" defTabSz="1219139" rtl="0" eaLnBrk="1" latinLnBrk="0" hangingPunct="1">
                        <a:defRPr sz="2400" b="1" kern="1200">
                          <a:solidFill>
                            <a:schemeClr val="lt1"/>
                          </a:solidFill>
                          <a:latin typeface="Open Sans"/>
                        </a:defRPr>
                      </a:lvl4pPr>
                      <a:lvl5pPr marL="2438278" algn="l" defTabSz="1219139" rtl="0" eaLnBrk="1" latinLnBrk="0" hangingPunct="1">
                        <a:defRPr sz="2400" b="1" kern="1200">
                          <a:solidFill>
                            <a:schemeClr val="lt1"/>
                          </a:solidFill>
                          <a:latin typeface="Open Sans"/>
                        </a:defRPr>
                      </a:lvl5pPr>
                      <a:lvl6pPr marL="3047848" algn="l" defTabSz="1219139" rtl="0" eaLnBrk="1" latinLnBrk="0" hangingPunct="1">
                        <a:defRPr sz="2400" b="1" kern="1200">
                          <a:solidFill>
                            <a:schemeClr val="lt1"/>
                          </a:solidFill>
                          <a:latin typeface="Open Sans"/>
                        </a:defRPr>
                      </a:lvl6pPr>
                      <a:lvl7pPr marL="3657418" algn="l" defTabSz="1219139" rtl="0" eaLnBrk="1" latinLnBrk="0" hangingPunct="1">
                        <a:defRPr sz="2400" b="1" kern="1200">
                          <a:solidFill>
                            <a:schemeClr val="lt1"/>
                          </a:solidFill>
                          <a:latin typeface="Open Sans"/>
                        </a:defRPr>
                      </a:lvl7pPr>
                      <a:lvl8pPr marL="4266986" algn="l" defTabSz="1219139" rtl="0" eaLnBrk="1" latinLnBrk="0" hangingPunct="1">
                        <a:defRPr sz="2400" b="1" kern="1200">
                          <a:solidFill>
                            <a:schemeClr val="lt1"/>
                          </a:solidFill>
                          <a:latin typeface="Open Sans"/>
                        </a:defRPr>
                      </a:lvl8pPr>
                      <a:lvl9pPr marL="4876556" algn="l" defTabSz="1219139" rtl="0" eaLnBrk="1" latinLnBrk="0" hangingPunct="1">
                        <a:defRPr sz="2400" b="1" kern="1200">
                          <a:solidFill>
                            <a:schemeClr val="lt1"/>
                          </a:solidFill>
                          <a:latin typeface="Open Sans"/>
                        </a:defRPr>
                      </a:lvl9pPr>
                    </a:lstStyle>
                    <a:p>
                      <a:pPr algn="ctr"/>
                      <a:r>
                        <a:rPr lang="en-US" sz="1200" b="1" i="0" dirty="0">
                          <a:solidFill>
                            <a:srgbClr val="000000"/>
                          </a:solidFill>
                          <a:latin typeface="+mn-lt"/>
                          <a:ea typeface="+mn-ea"/>
                          <a:cs typeface="+mn-cs"/>
                        </a:rPr>
                        <a:t>1. NNDSS</a:t>
                      </a:r>
                    </a:p>
                  </a:txBody>
                  <a:tcPr marL="50800" marR="50800" marT="25400" marB="508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CED8"/>
                    </a:solidFill>
                  </a:tcPr>
                </a:tc>
                <a:tc>
                  <a:txBody>
                    <a:bodyPr/>
                    <a:lstStyle/>
                    <a:p>
                      <a:pPr algn="ctr"/>
                      <a:r>
                        <a:rPr lang="en-US" sz="1200" b="1" i="0" dirty="0">
                          <a:solidFill>
                            <a:srgbClr val="000000"/>
                          </a:solidFill>
                          <a:latin typeface="+mn-lt"/>
                          <a:ea typeface="+mn-ea"/>
                          <a:cs typeface="+mn-cs"/>
                        </a:rPr>
                        <a:t>2. Short CRF (sCRF) direct entry</a:t>
                      </a:r>
                    </a:p>
                  </a:txBody>
                  <a:tcPr marL="50800" marR="50800" marT="25400" marB="508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CED8"/>
                    </a:solidFill>
                  </a:tcPr>
                </a:tc>
                <a:tc>
                  <a:txBody>
                    <a:bodyPr/>
                    <a:lstStyle/>
                    <a:p>
                      <a:pPr algn="ctr"/>
                      <a:r>
                        <a:rPr lang="en-US" sz="1200" b="1" i="0" dirty="0">
                          <a:solidFill>
                            <a:srgbClr val="000000"/>
                          </a:solidFill>
                          <a:latin typeface="+mn-lt"/>
                          <a:ea typeface="+mn-ea"/>
                          <a:cs typeface="+mn-cs"/>
                        </a:rPr>
                        <a:t>3. Call Center</a:t>
                      </a:r>
                    </a:p>
                  </a:txBody>
                  <a:tcPr marL="50800" marR="50800" marT="25400" marB="508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0CED8"/>
                    </a:solidFill>
                  </a:tcPr>
                </a:tc>
                <a:extLst>
                  <a:ext uri="{0D108BD9-81ED-4DB2-BD59-A6C34878D82A}">
                    <a16:rowId xmlns:a16="http://schemas.microsoft.com/office/drawing/2014/main" val="1119857481"/>
                  </a:ext>
                </a:extLst>
              </a:tr>
              <a:tr h="347456">
                <a:tc>
                  <a:txBody>
                    <a:bodyPr/>
                    <a:lstStyle/>
                    <a:p>
                      <a:pPr marL="91440" algn="l" fontAlgn="ctr"/>
                      <a:r>
                        <a:rPr lang="en-US" sz="1200" b="0" i="0" u="none" strike="noStrike" dirty="0">
                          <a:solidFill>
                            <a:srgbClr val="000000"/>
                          </a:solidFill>
                          <a:effectLst/>
                          <a:latin typeface="Calibri" panose="020F0502020204030204" pitchFamily="34" charset="0"/>
                        </a:rPr>
                        <a:t>case_id</a:t>
                      </a:r>
                    </a:p>
                  </a:txBody>
                  <a:tcPr marL="4763" marR="4763" marT="4763"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1" dirty="0">
                          <a:solidFill>
                            <a:srgbClr val="308ED4"/>
                          </a:solidFill>
                        </a:rPr>
                        <a:t>ID_abc</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a:lnSpc>
                          <a:spcPct val="100000"/>
                        </a:lnSpc>
                        <a:spcBef>
                          <a:spcPts val="0"/>
                        </a:spcBef>
                        <a:spcAft>
                          <a:spcPts val="0"/>
                        </a:spcAft>
                        <a:buNone/>
                        <a:tabLst/>
                        <a:defRPr/>
                      </a:pPr>
                      <a:r>
                        <a:rPr lang="en-US" sz="1200" b="0" i="0" u="none" strike="noStrike" kern="1200" cap="none" spc="0" normalizeH="0" baseline="0" noProof="0" dirty="0">
                          <a:ln>
                            <a:noFill/>
                          </a:ln>
                          <a:effectLst/>
                          <a:uLnTx/>
                          <a:uFillTx/>
                          <a:latin typeface="Calibri" panose="020F0502020204030204"/>
                        </a:rPr>
                        <a:t>ID_abc</a:t>
                      </a:r>
                      <a:endParaRPr kumimoji="0" lang="en-US" sz="1200" b="0" i="0" u="none" strike="noStrike" kern="1200" cap="none" spc="0" normalizeH="0" baseline="0" noProof="0" dirty="0">
                        <a:ln>
                          <a:noFill/>
                        </a:ln>
                        <a:effectLst/>
                        <a:uLnTx/>
                        <a:uFillTx/>
                        <a:latin typeface="Calibri" panose="020F0502020204030204"/>
                        <a:ea typeface="+mn-ea"/>
                        <a:cs typeface="+mn-cs"/>
                      </a:endParaRP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a:lnSpc>
                          <a:spcPct val="100000"/>
                        </a:lnSpc>
                        <a:spcBef>
                          <a:spcPts val="0"/>
                        </a:spcBef>
                        <a:spcAft>
                          <a:spcPts val="0"/>
                        </a:spcAft>
                        <a:buNone/>
                        <a:tabLst/>
                        <a:defRPr/>
                      </a:pPr>
                      <a:r>
                        <a:rPr lang="en-US" sz="1200" b="0" i="0" u="none" strike="noStrike" kern="1200" cap="none" spc="0" normalizeH="0" baseline="0" noProof="0" dirty="0">
                          <a:ln>
                            <a:noFill/>
                          </a:ln>
                          <a:effectLst/>
                          <a:uLnTx/>
                          <a:uFillTx/>
                          <a:latin typeface="Calibri" panose="020F0502020204030204"/>
                        </a:rPr>
                        <a:t>ID_abc</a:t>
                      </a:r>
                      <a:endParaRPr kumimoji="0" lang="en-US" sz="1200" b="0" i="0" u="none" strike="noStrike" kern="1200" cap="none" spc="0" normalizeH="0" baseline="0" noProof="0" dirty="0">
                        <a:ln>
                          <a:noFill/>
                        </a:ln>
                        <a:effectLst/>
                        <a:uLnTx/>
                        <a:uFillTx/>
                        <a:latin typeface="Calibri" panose="020F0502020204030204"/>
                        <a:ea typeface="+mn-ea"/>
                        <a:cs typeface="+mn-cs"/>
                      </a:endParaRP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2740784"/>
                  </a:ext>
                </a:extLst>
              </a:tr>
              <a:tr h="347456">
                <a:tc>
                  <a:txBody>
                    <a:bodyPr/>
                    <a:lstStyle/>
                    <a:p>
                      <a:pPr marL="91440" algn="l" fontAlgn="ctr"/>
                      <a:r>
                        <a:rPr lang="en-US" sz="1200" b="0" i="0" u="none" strike="noStrike" dirty="0">
                          <a:solidFill>
                            <a:srgbClr val="000000"/>
                          </a:solidFill>
                          <a:effectLst/>
                          <a:latin typeface="Calibri"/>
                        </a:rPr>
                        <a:t>jurisdiction</a:t>
                      </a:r>
                    </a:p>
                  </a:txBody>
                  <a:tcPr marL="4763" marR="4763" marT="4763"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274320" lvl="1" indent="0" algn="ctr" defTabSz="914400" rtl="0" eaLnBrk="1" latinLnBrk="0" hangingPunct="1">
                        <a:buNone/>
                      </a:pPr>
                      <a:r>
                        <a:rPr lang="en-US" sz="1200" b="1" kern="1200" dirty="0">
                          <a:solidFill>
                            <a:srgbClr val="308ED4"/>
                          </a:solidFill>
                          <a:latin typeface="+mn-lt"/>
                          <a:ea typeface="+mn-ea"/>
                          <a:cs typeface="+mn-cs"/>
                        </a:rPr>
                        <a:t>Jurisdiction A</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1200" b="0" i="0" u="none" strike="noStrike" kern="1200" cap="none" spc="0" normalizeH="0" baseline="0" noProof="0" dirty="0">
                          <a:ln>
                            <a:noFill/>
                          </a:ln>
                          <a:effectLst/>
                          <a:uLnTx/>
                          <a:uFillTx/>
                          <a:latin typeface="Calibri" panose="020F0502020204030204"/>
                        </a:rPr>
                        <a:t>Jurisdiction A</a:t>
                      </a:r>
                      <a:endParaRPr lang="en-US" sz="1200" b="0" i="0" u="none" strike="noStrike" kern="1200" cap="none" spc="0" normalizeH="0" baseline="0" noProof="0" dirty="0">
                        <a:ln>
                          <a:noFill/>
                        </a:ln>
                        <a:effectLst/>
                        <a:uLnTx/>
                        <a:uFillTx/>
                      </a:endParaRP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1200" b="0" i="0" u="none" strike="noStrike" kern="1200" cap="none" spc="0" normalizeH="0" baseline="0" noProof="0" dirty="0">
                          <a:ln>
                            <a:noFill/>
                          </a:ln>
                          <a:effectLst/>
                          <a:uLnTx/>
                          <a:uFillTx/>
                          <a:latin typeface="Calibri" panose="020F0502020204030204"/>
                        </a:rPr>
                        <a:t>Jurisdiction A</a:t>
                      </a:r>
                      <a:endParaRPr lang="en-US" sz="1200" b="0" i="0" u="none" strike="noStrike" kern="1200" cap="none" spc="0" normalizeH="0" baseline="0" noProof="0" dirty="0">
                        <a:ln>
                          <a:noFill/>
                        </a:ln>
                        <a:effectLst/>
                        <a:uLnTx/>
                        <a:uFillTx/>
                      </a:endParaRP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7056172"/>
                  </a:ext>
                </a:extLst>
              </a:tr>
              <a:tr h="347456">
                <a:tc>
                  <a:txBody>
                    <a:bodyPr/>
                    <a:lstStyle/>
                    <a:p>
                      <a:pPr marL="91440" lvl="0" algn="l">
                        <a:buNone/>
                      </a:pPr>
                      <a:r>
                        <a:rPr lang="en-US" sz="1200" dirty="0"/>
                        <a:t>age</a:t>
                      </a:r>
                    </a:p>
                  </a:txBody>
                  <a:tcPr marL="4763" marR="4763" marT="4763"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null</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pct5">
                      <a:fgClr>
                        <a:schemeClr val="bg2">
                          <a:lumMod val="75000"/>
                        </a:schemeClr>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08ED4"/>
                          </a:solidFill>
                          <a:effectLst/>
                          <a:uLnTx/>
                          <a:uFillTx/>
                          <a:latin typeface="Calibri" panose="020F0502020204030204"/>
                          <a:ea typeface="+mn-ea"/>
                          <a:cs typeface="+mn-cs"/>
                        </a:rPr>
                        <a:t>41</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Unknown</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6776396"/>
                  </a:ext>
                </a:extLst>
              </a:tr>
              <a:tr h="347456">
                <a:tc>
                  <a:txBody>
                    <a:bodyPr/>
                    <a:lstStyle/>
                    <a:p>
                      <a:pPr marL="91440" lvl="0" algn="l">
                        <a:buNone/>
                      </a:pPr>
                      <a:r>
                        <a:rPr lang="en-US" sz="1200" b="0" i="0" u="none" strike="noStrike" dirty="0">
                          <a:solidFill>
                            <a:srgbClr val="000000"/>
                          </a:solidFill>
                          <a:effectLst/>
                          <a:latin typeface="Calibri"/>
                        </a:rPr>
                        <a:t>ethnicity</a:t>
                      </a:r>
                      <a:endParaRPr lang="en-US" sz="1200" dirty="0"/>
                    </a:p>
                  </a:txBody>
                  <a:tcPr marL="4763" marR="4763" marT="4763"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alibri" panose="020F0502020204030204"/>
                          <a:ea typeface="+mn-ea"/>
                          <a:cs typeface="+mn-cs"/>
                        </a:rPr>
                        <a:t>null</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pattFill prst="pct5">
                      <a:fgClr>
                        <a:schemeClr val="bg2">
                          <a:lumMod val="75000"/>
                        </a:schemeClr>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08ED4"/>
                          </a:solidFill>
                          <a:effectLst/>
                          <a:uLnTx/>
                          <a:uFillTx/>
                          <a:latin typeface="Calibri" panose="020F0502020204030204"/>
                          <a:ea typeface="+mn-ea"/>
                          <a:cs typeface="+mn-cs"/>
                        </a:rPr>
                        <a:t>Unknown</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Hispanic or Latino</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3435742"/>
                  </a:ext>
                </a:extLst>
              </a:tr>
            </a:tbl>
          </a:graphicData>
        </a:graphic>
      </p:graphicFrame>
      <p:sp>
        <p:nvSpPr>
          <p:cNvPr id="5" name="Arrow: Right 4" descr="A blue color gradient arrow which indicates the most up-to-date data on the left (dark blue) to the  least up-to-date data on the right (light blue).">
            <a:extLst>
              <a:ext uri="{FF2B5EF4-FFF2-40B4-BE49-F238E27FC236}">
                <a16:creationId xmlns:a16="http://schemas.microsoft.com/office/drawing/2014/main" id="{F7D53B30-0EE5-4313-99B1-13F85D665BEB}"/>
              </a:ext>
            </a:extLst>
          </p:cNvPr>
          <p:cNvSpPr/>
          <p:nvPr/>
        </p:nvSpPr>
        <p:spPr>
          <a:xfrm>
            <a:off x="1391770" y="1379279"/>
            <a:ext cx="7569350" cy="137277"/>
          </a:xfrm>
          <a:prstGeom prst="rightArrow">
            <a:avLst/>
          </a:prstGeom>
          <a:gradFill flip="none" rotWithShape="1">
            <a:gsLst>
              <a:gs pos="0">
                <a:srgbClr val="0F2F48"/>
              </a:gs>
              <a:gs pos="50000">
                <a:srgbClr val="0F2F48">
                  <a:tint val="44500"/>
                  <a:satMod val="160000"/>
                </a:srgbClr>
              </a:gs>
              <a:gs pos="100000">
                <a:srgbClr val="B0CED8"/>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F438C5F7-0AC7-4C3F-828F-81EA85A8F646}"/>
              </a:ext>
            </a:extLst>
          </p:cNvPr>
          <p:cNvSpPr txBox="1"/>
          <p:nvPr/>
        </p:nvSpPr>
        <p:spPr>
          <a:xfrm>
            <a:off x="1318260" y="1169817"/>
            <a:ext cx="4572000" cy="300082"/>
          </a:xfrm>
          <a:prstGeom prst="rect">
            <a:avLst/>
          </a:prstGeom>
          <a:noFill/>
        </p:spPr>
        <p:txBody>
          <a:bodyPr wrap="square">
            <a:spAutoFit/>
          </a:bodyPr>
          <a:lstStyle/>
          <a:p>
            <a:pPr defTabSz="495428" eaLnBrk="1" fontAlgn="auto" hangingPunct="1">
              <a:spcBef>
                <a:spcPts val="0"/>
              </a:spcBef>
              <a:spcAft>
                <a:spcPts val="0"/>
              </a:spcAft>
            </a:pPr>
            <a:r>
              <a:rPr lang="en-US" sz="1350" b="1" dirty="0">
                <a:solidFill>
                  <a:srgbClr val="000000"/>
                </a:solidFill>
                <a:cs typeface="Calibri" panose="020F0502020204030204" pitchFamily="34" charset="0"/>
              </a:rPr>
              <a:t>Most up-to-date</a:t>
            </a:r>
          </a:p>
        </p:txBody>
      </p:sp>
      <p:sp>
        <p:nvSpPr>
          <p:cNvPr id="7" name="TextBox 6">
            <a:extLst>
              <a:ext uri="{FF2B5EF4-FFF2-40B4-BE49-F238E27FC236}">
                <a16:creationId xmlns:a16="http://schemas.microsoft.com/office/drawing/2014/main" id="{EFFEEF00-AD66-4715-B03C-6680A8B34758}"/>
              </a:ext>
            </a:extLst>
          </p:cNvPr>
          <p:cNvSpPr txBox="1"/>
          <p:nvPr/>
        </p:nvSpPr>
        <p:spPr>
          <a:xfrm>
            <a:off x="7650480" y="1169817"/>
            <a:ext cx="1371600" cy="300082"/>
          </a:xfrm>
          <a:prstGeom prst="rect">
            <a:avLst/>
          </a:prstGeom>
          <a:noFill/>
        </p:spPr>
        <p:txBody>
          <a:bodyPr wrap="square">
            <a:spAutoFit/>
          </a:bodyPr>
          <a:lstStyle/>
          <a:p>
            <a:pPr defTabSz="495428" eaLnBrk="1" fontAlgn="auto" hangingPunct="1">
              <a:spcBef>
                <a:spcPts val="0"/>
              </a:spcBef>
              <a:spcAft>
                <a:spcPts val="0"/>
              </a:spcAft>
            </a:pPr>
            <a:r>
              <a:rPr lang="en-US" sz="1350" b="1" dirty="0">
                <a:solidFill>
                  <a:srgbClr val="000000"/>
                </a:solidFill>
                <a:cs typeface="Calibri" panose="020F0502020204030204" pitchFamily="34" charset="0"/>
              </a:rPr>
              <a:t>Least up-to-date</a:t>
            </a:r>
          </a:p>
        </p:txBody>
      </p:sp>
      <p:sp>
        <p:nvSpPr>
          <p:cNvPr id="8" name="Isosceles Triangle 7">
            <a:extLst>
              <a:ext uri="{FF2B5EF4-FFF2-40B4-BE49-F238E27FC236}">
                <a16:creationId xmlns:a16="http://schemas.microsoft.com/office/drawing/2014/main" id="{9BFE5189-4E7E-4C2B-8CBF-A4E5F86F4B21}"/>
              </a:ext>
              <a:ext uri="{C183D7F6-B498-43B3-948B-1728B52AA6E4}">
                <adec:decorative xmlns:adec="http://schemas.microsoft.com/office/drawing/2017/decorative" val="1"/>
              </a:ext>
            </a:extLst>
          </p:cNvPr>
          <p:cNvSpPr/>
          <p:nvPr/>
        </p:nvSpPr>
        <p:spPr>
          <a:xfrm flipV="1">
            <a:off x="2286000" y="3538783"/>
            <a:ext cx="4679950" cy="317761"/>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B095A12A-FFB9-4F8E-9F97-E1C2C3A57AF0}"/>
              </a:ext>
            </a:extLst>
          </p:cNvPr>
          <p:cNvSpPr txBox="1"/>
          <p:nvPr/>
        </p:nvSpPr>
        <p:spPr>
          <a:xfrm>
            <a:off x="2286000" y="3907647"/>
            <a:ext cx="4572000" cy="300082"/>
          </a:xfrm>
          <a:prstGeom prst="rect">
            <a:avLst/>
          </a:prstGeom>
          <a:noFill/>
        </p:spPr>
        <p:txBody>
          <a:bodyPr wrap="square">
            <a:spAutoFit/>
          </a:bodyPr>
          <a:lstStyle/>
          <a:p>
            <a:pPr algn="ctr" defTabSz="685800" eaLnBrk="1" fontAlgn="auto" hangingPunct="1">
              <a:spcBef>
                <a:spcPts val="0"/>
              </a:spcBef>
              <a:spcAft>
                <a:spcPts val="0"/>
              </a:spcAft>
            </a:pPr>
            <a:r>
              <a:rPr lang="en-US" sz="1350" b="1" dirty="0">
                <a:solidFill>
                  <a:srgbClr val="000000"/>
                </a:solidFill>
                <a:latin typeface="Calibri" panose="020F0502020204030204"/>
                <a:ea typeface="Chronicle Display Light" charset="0"/>
                <a:cs typeface="Chronicle Display Light" charset="0"/>
              </a:rPr>
              <a:t>Post-Augmentation sCRF Dataset</a:t>
            </a:r>
          </a:p>
        </p:txBody>
      </p:sp>
      <p:pic>
        <p:nvPicPr>
          <p:cNvPr id="11" name="Graphic 10" descr="Line arrow: Slight curve with solid fill">
            <a:extLst>
              <a:ext uri="{FF2B5EF4-FFF2-40B4-BE49-F238E27FC236}">
                <a16:creationId xmlns:a16="http://schemas.microsoft.com/office/drawing/2014/main" id="{F2B174CD-A298-4FA2-82AD-4B6FB7B8C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2246" y="2401443"/>
            <a:ext cx="563880" cy="448705"/>
          </a:xfrm>
          <a:prstGeom prst="rect">
            <a:avLst/>
          </a:prstGeom>
        </p:spPr>
      </p:pic>
      <p:pic>
        <p:nvPicPr>
          <p:cNvPr id="12" name="Graphic 11" descr="Line arrow: Slight curve with solid fill">
            <a:extLst>
              <a:ext uri="{FF2B5EF4-FFF2-40B4-BE49-F238E27FC236}">
                <a16:creationId xmlns:a16="http://schemas.microsoft.com/office/drawing/2014/main" id="{8A4177F3-E983-4244-9E11-2DE1B7F53D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2246" y="2751890"/>
            <a:ext cx="563880" cy="448705"/>
          </a:xfrm>
          <a:prstGeom prst="rect">
            <a:avLst/>
          </a:prstGeom>
        </p:spPr>
      </p:pic>
      <p:pic>
        <p:nvPicPr>
          <p:cNvPr id="13" name="Graphic 12" descr="Line arrow: Slight curve with solid fill">
            <a:extLst>
              <a:ext uri="{FF2B5EF4-FFF2-40B4-BE49-F238E27FC236}">
                <a16:creationId xmlns:a16="http://schemas.microsoft.com/office/drawing/2014/main" id="{0C1CABA0-896F-45F0-9FCD-5D9472704D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2246" y="2050996"/>
            <a:ext cx="563880" cy="448705"/>
          </a:xfrm>
          <a:prstGeom prst="rect">
            <a:avLst/>
          </a:prstGeom>
        </p:spPr>
      </p:pic>
      <p:pic>
        <p:nvPicPr>
          <p:cNvPr id="14" name="Graphic 13" descr="Line arrow: Slight curve with solid fill">
            <a:extLst>
              <a:ext uri="{FF2B5EF4-FFF2-40B4-BE49-F238E27FC236}">
                <a16:creationId xmlns:a16="http://schemas.microsoft.com/office/drawing/2014/main" id="{59E0A952-0FBB-4D1B-B6D7-9E889F4A30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2905" y="2751890"/>
            <a:ext cx="563880" cy="448705"/>
          </a:xfrm>
          <a:prstGeom prst="rect">
            <a:avLst/>
          </a:prstGeom>
        </p:spPr>
      </p:pic>
      <p:sp>
        <p:nvSpPr>
          <p:cNvPr id="15" name="Speech Bubble: Rectangle with Corners Rounded 14">
            <a:extLst>
              <a:ext uri="{FF2B5EF4-FFF2-40B4-BE49-F238E27FC236}">
                <a16:creationId xmlns:a16="http://schemas.microsoft.com/office/drawing/2014/main" id="{B94769FE-8E71-45D5-B778-D04C4A59E1A1}"/>
              </a:ext>
            </a:extLst>
          </p:cNvPr>
          <p:cNvSpPr/>
          <p:nvPr/>
        </p:nvSpPr>
        <p:spPr>
          <a:xfrm>
            <a:off x="7029449" y="3843508"/>
            <a:ext cx="1992631" cy="1094014"/>
          </a:xfrm>
          <a:prstGeom prst="wedgeRoundRectCallout">
            <a:avLst>
              <a:gd name="adj1" fmla="val -72108"/>
              <a:gd name="adj2" fmla="val 29019"/>
              <a:gd name="adj3" fmla="val 16667"/>
            </a:avLst>
          </a:prstGeom>
          <a:solidFill>
            <a:srgbClr val="B0CED8"/>
          </a:solidFill>
        </p:spPr>
        <p:style>
          <a:lnRef idx="1">
            <a:schemeClr val="accent5"/>
          </a:lnRef>
          <a:fillRef idx="2">
            <a:schemeClr val="accent5"/>
          </a:fillRef>
          <a:effectRef idx="1">
            <a:schemeClr val="accent5"/>
          </a:effectRef>
          <a:fontRef idx="minor">
            <a:schemeClr val="dk1"/>
          </a:fontRef>
        </p:style>
        <p:txBody>
          <a:bodyPr rtlCol="0" anchor="ctr"/>
          <a:lstStyle/>
          <a:p>
            <a:pPr defTabSz="685800" eaLnBrk="1" fontAlgn="auto" hangingPunct="1">
              <a:spcBef>
                <a:spcPts val="0"/>
              </a:spcBef>
              <a:spcAft>
                <a:spcPts val="0"/>
              </a:spcAft>
            </a:pPr>
            <a:r>
              <a:rPr lang="en-US" sz="1350" dirty="0">
                <a:solidFill>
                  <a:prstClr val="black"/>
                </a:solidFill>
                <a:latin typeface="Calibri" panose="020F0502020204030204"/>
              </a:rPr>
              <a:t>*Assumption that the highest priority data source contains most accurate data</a:t>
            </a:r>
          </a:p>
        </p:txBody>
      </p:sp>
      <p:pic>
        <p:nvPicPr>
          <p:cNvPr id="16" name="Graphic 15" descr="Line arrow: Slight curve with solid fill">
            <a:extLst>
              <a:ext uri="{FF2B5EF4-FFF2-40B4-BE49-F238E27FC236}">
                <a16:creationId xmlns:a16="http://schemas.microsoft.com/office/drawing/2014/main" id="{C6EA622F-36E4-4A82-A13A-35E97E68B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42905" y="3132601"/>
            <a:ext cx="563880" cy="448705"/>
          </a:xfrm>
          <a:prstGeom prst="rect">
            <a:avLst/>
          </a:prstGeom>
        </p:spPr>
      </p:pic>
      <p:pic>
        <p:nvPicPr>
          <p:cNvPr id="17" name="Graphic 16" descr="Line arrow: Slight curve with solid fill">
            <a:extLst>
              <a:ext uri="{FF2B5EF4-FFF2-40B4-BE49-F238E27FC236}">
                <a16:creationId xmlns:a16="http://schemas.microsoft.com/office/drawing/2014/main" id="{0EA4EDFA-4537-40B7-81B6-9123DDC6DA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2246" y="3132601"/>
            <a:ext cx="563880" cy="448705"/>
          </a:xfrm>
          <a:prstGeom prst="rect">
            <a:avLst/>
          </a:prstGeom>
        </p:spPr>
      </p:pic>
      <p:graphicFrame>
        <p:nvGraphicFramePr>
          <p:cNvPr id="19" name="Table 18">
            <a:extLst>
              <a:ext uri="{FF2B5EF4-FFF2-40B4-BE49-F238E27FC236}">
                <a16:creationId xmlns:a16="http://schemas.microsoft.com/office/drawing/2014/main" id="{5873F98D-BCC9-4BD1-BDCA-8F80BA688FD2}"/>
              </a:ext>
            </a:extLst>
          </p:cNvPr>
          <p:cNvGraphicFramePr>
            <a:graphicFrameLocks noGrp="1"/>
          </p:cNvGraphicFramePr>
          <p:nvPr/>
        </p:nvGraphicFramePr>
        <p:xfrm>
          <a:off x="2684145" y="4184072"/>
          <a:ext cx="3775711" cy="753450"/>
        </p:xfrm>
        <a:graphic>
          <a:graphicData uri="http://schemas.openxmlformats.org/drawingml/2006/table">
            <a:tbl>
              <a:tblPr firstRow="1" bandRow="1"/>
              <a:tblGrid>
                <a:gridCol w="867852">
                  <a:extLst>
                    <a:ext uri="{9D8B030D-6E8A-4147-A177-3AD203B41FA5}">
                      <a16:colId xmlns:a16="http://schemas.microsoft.com/office/drawing/2014/main" val="2252130898"/>
                    </a:ext>
                  </a:extLst>
                </a:gridCol>
                <a:gridCol w="1020003">
                  <a:extLst>
                    <a:ext uri="{9D8B030D-6E8A-4147-A177-3AD203B41FA5}">
                      <a16:colId xmlns:a16="http://schemas.microsoft.com/office/drawing/2014/main" val="2539841828"/>
                    </a:ext>
                  </a:extLst>
                </a:gridCol>
                <a:gridCol w="943928">
                  <a:extLst>
                    <a:ext uri="{9D8B030D-6E8A-4147-A177-3AD203B41FA5}">
                      <a16:colId xmlns:a16="http://schemas.microsoft.com/office/drawing/2014/main" val="2505410739"/>
                    </a:ext>
                  </a:extLst>
                </a:gridCol>
                <a:gridCol w="943928">
                  <a:extLst>
                    <a:ext uri="{9D8B030D-6E8A-4147-A177-3AD203B41FA5}">
                      <a16:colId xmlns:a16="http://schemas.microsoft.com/office/drawing/2014/main" val="2343858883"/>
                    </a:ext>
                  </a:extLst>
                </a:gridCol>
              </a:tblGrid>
              <a:tr h="263904">
                <a:tc>
                  <a:txBody>
                    <a:bodyPr/>
                    <a:lstStyle/>
                    <a:p>
                      <a:pPr algn="ctr" fontAlgn="ctr"/>
                      <a:r>
                        <a:rPr lang="en-US" sz="1200" b="0" i="0" u="none" strike="noStrike" dirty="0">
                          <a:solidFill>
                            <a:srgbClr val="000000"/>
                          </a:solidFill>
                          <a:effectLst/>
                          <a:latin typeface="Calibri" panose="020F0502020204030204" pitchFamily="34" charset="0"/>
                        </a:rPr>
                        <a:t>case_id</a:t>
                      </a:r>
                    </a:p>
                  </a:txBody>
                  <a:tcPr marL="50800" marR="50800" marT="25400" marB="508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1219139" rtl="0" eaLnBrk="1" latinLnBrk="0" hangingPunct="1">
                        <a:defRPr sz="2400" b="1" kern="1200">
                          <a:solidFill>
                            <a:schemeClr val="lt1"/>
                          </a:solidFill>
                          <a:latin typeface="Open Sans"/>
                        </a:defRPr>
                      </a:lvl1pPr>
                      <a:lvl2pPr marL="609570" algn="l" defTabSz="1219139" rtl="0" eaLnBrk="1" latinLnBrk="0" hangingPunct="1">
                        <a:defRPr sz="2400" b="1" kern="1200">
                          <a:solidFill>
                            <a:schemeClr val="lt1"/>
                          </a:solidFill>
                          <a:latin typeface="Open Sans"/>
                        </a:defRPr>
                      </a:lvl2pPr>
                      <a:lvl3pPr marL="1219139" algn="l" defTabSz="1219139" rtl="0" eaLnBrk="1" latinLnBrk="0" hangingPunct="1">
                        <a:defRPr sz="2400" b="1" kern="1200">
                          <a:solidFill>
                            <a:schemeClr val="lt1"/>
                          </a:solidFill>
                          <a:latin typeface="Open Sans"/>
                        </a:defRPr>
                      </a:lvl3pPr>
                      <a:lvl4pPr marL="1828709" algn="l" defTabSz="1219139" rtl="0" eaLnBrk="1" latinLnBrk="0" hangingPunct="1">
                        <a:defRPr sz="2400" b="1" kern="1200">
                          <a:solidFill>
                            <a:schemeClr val="lt1"/>
                          </a:solidFill>
                          <a:latin typeface="Open Sans"/>
                        </a:defRPr>
                      </a:lvl4pPr>
                      <a:lvl5pPr marL="2438278" algn="l" defTabSz="1219139" rtl="0" eaLnBrk="1" latinLnBrk="0" hangingPunct="1">
                        <a:defRPr sz="2400" b="1" kern="1200">
                          <a:solidFill>
                            <a:schemeClr val="lt1"/>
                          </a:solidFill>
                          <a:latin typeface="Open Sans"/>
                        </a:defRPr>
                      </a:lvl5pPr>
                      <a:lvl6pPr marL="3047848" algn="l" defTabSz="1219139" rtl="0" eaLnBrk="1" latinLnBrk="0" hangingPunct="1">
                        <a:defRPr sz="2400" b="1" kern="1200">
                          <a:solidFill>
                            <a:schemeClr val="lt1"/>
                          </a:solidFill>
                          <a:latin typeface="Open Sans"/>
                        </a:defRPr>
                      </a:lvl6pPr>
                      <a:lvl7pPr marL="3657418" algn="l" defTabSz="1219139" rtl="0" eaLnBrk="1" latinLnBrk="0" hangingPunct="1">
                        <a:defRPr sz="2400" b="1" kern="1200">
                          <a:solidFill>
                            <a:schemeClr val="lt1"/>
                          </a:solidFill>
                          <a:latin typeface="Open Sans"/>
                        </a:defRPr>
                      </a:lvl7pPr>
                      <a:lvl8pPr marL="4266986" algn="l" defTabSz="1219139" rtl="0" eaLnBrk="1" latinLnBrk="0" hangingPunct="1">
                        <a:defRPr sz="2400" b="1" kern="1200">
                          <a:solidFill>
                            <a:schemeClr val="lt1"/>
                          </a:solidFill>
                          <a:latin typeface="Open Sans"/>
                        </a:defRPr>
                      </a:lvl8pPr>
                      <a:lvl9pPr marL="4876556" algn="l" defTabSz="1219139" rtl="0" eaLnBrk="1" latinLnBrk="0" hangingPunct="1">
                        <a:defRPr sz="2400" b="1" kern="1200">
                          <a:solidFill>
                            <a:schemeClr val="lt1"/>
                          </a:solidFill>
                          <a:latin typeface="Open Sans"/>
                        </a:defRPr>
                      </a:lvl9pPr>
                    </a:lstStyle>
                    <a:p>
                      <a:pPr algn="ctr" fontAlgn="ctr"/>
                      <a:r>
                        <a:rPr lang="en-US" sz="1200" b="0" i="0" u="none" strike="noStrike" dirty="0">
                          <a:solidFill>
                            <a:srgbClr val="000000"/>
                          </a:solidFill>
                          <a:effectLst/>
                          <a:latin typeface="Calibri"/>
                        </a:rPr>
                        <a:t>jurisdiction</a:t>
                      </a:r>
                    </a:p>
                  </a:txBody>
                  <a:tcPr marL="50800" marR="50800" marT="25400" marB="508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ctr"/>
                      <a:r>
                        <a:rPr lang="en-US" sz="1200" b="0" i="0" u="none" strike="noStrike" dirty="0">
                          <a:solidFill>
                            <a:srgbClr val="000000"/>
                          </a:solidFill>
                          <a:effectLst/>
                          <a:latin typeface="Calibri"/>
                        </a:rPr>
                        <a:t>age</a:t>
                      </a:r>
                    </a:p>
                  </a:txBody>
                  <a:tcPr marL="50800" marR="50800" marT="25400" marB="508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1219139" rtl="0" eaLnBrk="1" latinLnBrk="0" hangingPunct="1">
                        <a:defRPr sz="2400" b="1" kern="1200">
                          <a:solidFill>
                            <a:schemeClr val="lt1"/>
                          </a:solidFill>
                          <a:latin typeface="Open Sans"/>
                        </a:defRPr>
                      </a:lvl1pPr>
                      <a:lvl2pPr marL="609570" algn="l" defTabSz="1219139" rtl="0" eaLnBrk="1" latinLnBrk="0" hangingPunct="1">
                        <a:defRPr sz="2400" b="1" kern="1200">
                          <a:solidFill>
                            <a:schemeClr val="lt1"/>
                          </a:solidFill>
                          <a:latin typeface="Open Sans"/>
                        </a:defRPr>
                      </a:lvl2pPr>
                      <a:lvl3pPr marL="1219139" algn="l" defTabSz="1219139" rtl="0" eaLnBrk="1" latinLnBrk="0" hangingPunct="1">
                        <a:defRPr sz="2400" b="1" kern="1200">
                          <a:solidFill>
                            <a:schemeClr val="lt1"/>
                          </a:solidFill>
                          <a:latin typeface="Open Sans"/>
                        </a:defRPr>
                      </a:lvl3pPr>
                      <a:lvl4pPr marL="1828709" algn="l" defTabSz="1219139" rtl="0" eaLnBrk="1" latinLnBrk="0" hangingPunct="1">
                        <a:defRPr sz="2400" b="1" kern="1200">
                          <a:solidFill>
                            <a:schemeClr val="lt1"/>
                          </a:solidFill>
                          <a:latin typeface="Open Sans"/>
                        </a:defRPr>
                      </a:lvl4pPr>
                      <a:lvl5pPr marL="2438278" algn="l" defTabSz="1219139" rtl="0" eaLnBrk="1" latinLnBrk="0" hangingPunct="1">
                        <a:defRPr sz="2400" b="1" kern="1200">
                          <a:solidFill>
                            <a:schemeClr val="lt1"/>
                          </a:solidFill>
                          <a:latin typeface="Open Sans"/>
                        </a:defRPr>
                      </a:lvl5pPr>
                      <a:lvl6pPr marL="3047848" algn="l" defTabSz="1219139" rtl="0" eaLnBrk="1" latinLnBrk="0" hangingPunct="1">
                        <a:defRPr sz="2400" b="1" kern="1200">
                          <a:solidFill>
                            <a:schemeClr val="lt1"/>
                          </a:solidFill>
                          <a:latin typeface="Open Sans"/>
                        </a:defRPr>
                      </a:lvl6pPr>
                      <a:lvl7pPr marL="3657418" algn="l" defTabSz="1219139" rtl="0" eaLnBrk="1" latinLnBrk="0" hangingPunct="1">
                        <a:defRPr sz="2400" b="1" kern="1200">
                          <a:solidFill>
                            <a:schemeClr val="lt1"/>
                          </a:solidFill>
                          <a:latin typeface="Open Sans"/>
                        </a:defRPr>
                      </a:lvl7pPr>
                      <a:lvl8pPr marL="4266986" algn="l" defTabSz="1219139" rtl="0" eaLnBrk="1" latinLnBrk="0" hangingPunct="1">
                        <a:defRPr sz="2400" b="1" kern="1200">
                          <a:solidFill>
                            <a:schemeClr val="lt1"/>
                          </a:solidFill>
                          <a:latin typeface="Open Sans"/>
                        </a:defRPr>
                      </a:lvl8pPr>
                      <a:lvl9pPr marL="4876556" algn="l" defTabSz="1219139" rtl="0" eaLnBrk="1" latinLnBrk="0" hangingPunct="1">
                        <a:defRPr sz="2400" b="1" kern="1200">
                          <a:solidFill>
                            <a:schemeClr val="lt1"/>
                          </a:solidFill>
                          <a:latin typeface="Open Sans"/>
                        </a:defRPr>
                      </a:lvl9pPr>
                    </a:lstStyle>
                    <a:p>
                      <a:pPr lvl="0" algn="ctr">
                        <a:buNone/>
                      </a:pPr>
                      <a:r>
                        <a:rPr lang="en-US" sz="1200" b="0" i="0" u="none" strike="noStrike" dirty="0">
                          <a:solidFill>
                            <a:srgbClr val="000000"/>
                          </a:solidFill>
                          <a:effectLst/>
                          <a:latin typeface="Calibri"/>
                        </a:rPr>
                        <a:t>ethnicity</a:t>
                      </a:r>
                      <a:endParaRPr lang="en-US" sz="1200" dirty="0"/>
                    </a:p>
                  </a:txBody>
                  <a:tcPr marL="50800" marR="50800" marT="25400" marB="508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55347492"/>
                  </a:ext>
                </a:extLst>
              </a:tr>
              <a:tr h="489546">
                <a:tc>
                  <a:txBody>
                    <a:bodyPr/>
                    <a:lstStyle/>
                    <a:p>
                      <a:pPr algn="ctr" fontAlgn="ctr"/>
                      <a:r>
                        <a:rPr lang="en-US" sz="1200" b="1" i="0" u="none" strike="noStrike" dirty="0">
                          <a:solidFill>
                            <a:srgbClr val="308ED4"/>
                          </a:solidFill>
                          <a:effectLst/>
                          <a:latin typeface="Calibri" panose="020F0502020204030204" pitchFamily="34" charset="0"/>
                        </a:rPr>
                        <a:t>ID_abc</a:t>
                      </a:r>
                    </a:p>
                  </a:txBody>
                  <a:tcPr marL="4763" marR="4763" marT="4763"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308ED4"/>
                          </a:solidFill>
                        </a:rPr>
                        <a:t>Jurisdiction A</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308ED4"/>
                          </a:solidFill>
                        </a:rPr>
                        <a:t>41</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08ED4"/>
                          </a:solidFill>
                          <a:effectLst/>
                          <a:uLnTx/>
                          <a:uFillTx/>
                          <a:latin typeface="+mn-lt"/>
                          <a:ea typeface="+mn-ea"/>
                          <a:cs typeface="+mn-cs"/>
                        </a:rPr>
                        <a:t>Unknown*</a:t>
                      </a:r>
                    </a:p>
                  </a:txBody>
                  <a:tcPr marL="50800" marR="50800" marT="25400" marB="254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7272848"/>
                  </a:ext>
                </a:extLst>
              </a:tr>
            </a:tbl>
          </a:graphicData>
        </a:graphic>
      </p:graphicFrame>
      <p:sp>
        <p:nvSpPr>
          <p:cNvPr id="18" name="Slide Number Placeholder 2">
            <a:extLst>
              <a:ext uri="{FF2B5EF4-FFF2-40B4-BE49-F238E27FC236}">
                <a16:creationId xmlns:a16="http://schemas.microsoft.com/office/drawing/2014/main" id="{87AA973E-F5B4-47A6-86F7-318DE11D5420}"/>
              </a:ext>
            </a:extLst>
          </p:cNvPr>
          <p:cNvSpPr txBox="1">
            <a:spLocks/>
          </p:cNvSpPr>
          <p:nvPr/>
        </p:nvSpPr>
        <p:spPr>
          <a:xfrm>
            <a:off x="8603073" y="4868863"/>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12</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073034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C972-B4E2-4B26-9ECB-797FE26807D9}"/>
              </a:ext>
            </a:extLst>
          </p:cNvPr>
          <p:cNvSpPr>
            <a:spLocks noGrp="1"/>
          </p:cNvSpPr>
          <p:nvPr>
            <p:ph type="title"/>
          </p:nvPr>
        </p:nvSpPr>
        <p:spPr/>
        <p:txBody>
          <a:bodyPr>
            <a:normAutofit/>
          </a:bodyPr>
          <a:lstStyle/>
          <a:p>
            <a:r>
              <a:rPr lang="en-US" dirty="0"/>
              <a:t>MPX Case Reporting – Special Considerations</a:t>
            </a:r>
          </a:p>
        </p:txBody>
      </p:sp>
      <p:sp>
        <p:nvSpPr>
          <p:cNvPr id="3" name="Content Placeholder 2">
            <a:extLst>
              <a:ext uri="{FF2B5EF4-FFF2-40B4-BE49-F238E27FC236}">
                <a16:creationId xmlns:a16="http://schemas.microsoft.com/office/drawing/2014/main" id="{5FE2C4B0-72F8-4F7B-948C-E21220518AE4}"/>
              </a:ext>
            </a:extLst>
          </p:cNvPr>
          <p:cNvSpPr>
            <a:spLocks noGrp="1"/>
          </p:cNvSpPr>
          <p:nvPr>
            <p:ph idx="1"/>
          </p:nvPr>
        </p:nvSpPr>
        <p:spPr/>
        <p:txBody>
          <a:bodyPr/>
          <a:lstStyle/>
          <a:p>
            <a:r>
              <a:rPr lang="en-US" dirty="0"/>
              <a:t>Adding and Deleting Cases</a:t>
            </a:r>
          </a:p>
          <a:p>
            <a:pPr lvl="1"/>
            <a:r>
              <a:rPr lang="en-US" dirty="0"/>
              <a:t>If case status changes from “case” to “not a case,” users will need to make that change within NNDSS and also in the supplemental data uploaded to  DCIPHER</a:t>
            </a:r>
          </a:p>
          <a:p>
            <a:endParaRPr lang="en-US" dirty="0"/>
          </a:p>
        </p:txBody>
      </p:sp>
      <p:sp>
        <p:nvSpPr>
          <p:cNvPr id="4" name="Slide Number Placeholder 2">
            <a:extLst>
              <a:ext uri="{FF2B5EF4-FFF2-40B4-BE49-F238E27FC236}">
                <a16:creationId xmlns:a16="http://schemas.microsoft.com/office/drawing/2014/main" id="{499FD565-3586-415F-A216-02BA957A3645}"/>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13</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35443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D1E4-EE75-453C-B480-0723C38223B7}"/>
              </a:ext>
            </a:extLst>
          </p:cNvPr>
          <p:cNvSpPr>
            <a:spLocks noGrp="1"/>
          </p:cNvSpPr>
          <p:nvPr>
            <p:ph type="title"/>
          </p:nvPr>
        </p:nvSpPr>
        <p:spPr/>
        <p:txBody>
          <a:bodyPr>
            <a:normAutofit fontScale="90000"/>
          </a:bodyPr>
          <a:lstStyle/>
          <a:p>
            <a:r>
              <a:rPr lang="en-US" dirty="0"/>
              <a:t>MPX Case Reporting – Augmenting Case Data in DCIPHER</a:t>
            </a:r>
            <a:br>
              <a:rPr lang="en-US" dirty="0"/>
            </a:br>
            <a:endParaRPr lang="en-US" dirty="0"/>
          </a:p>
        </p:txBody>
      </p:sp>
      <p:sp>
        <p:nvSpPr>
          <p:cNvPr id="4" name="Rectangle 3" descr="This diagram is a high level overview of how case data is augmented in DCIPHER. ">
            <a:extLst>
              <a:ext uri="{FF2B5EF4-FFF2-40B4-BE49-F238E27FC236}">
                <a16:creationId xmlns:a16="http://schemas.microsoft.com/office/drawing/2014/main" id="{A293DD1C-D33B-4877-A79A-2E388EDEB7CC}"/>
              </a:ext>
            </a:extLst>
          </p:cNvPr>
          <p:cNvSpPr/>
          <p:nvPr/>
        </p:nvSpPr>
        <p:spPr>
          <a:xfrm>
            <a:off x="377954" y="1489165"/>
            <a:ext cx="8388092" cy="34295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5B537498-8836-49D7-9981-6684181BF8F3}"/>
              </a:ext>
            </a:extLst>
          </p:cNvPr>
          <p:cNvSpPr/>
          <p:nvPr/>
        </p:nvSpPr>
        <p:spPr>
          <a:xfrm>
            <a:off x="4381125" y="1615383"/>
            <a:ext cx="2306603" cy="1067647"/>
          </a:xfrm>
          <a:prstGeom prst="rect">
            <a:avLst/>
          </a:prstGeom>
          <a:solidFill>
            <a:srgbClr val="B0CED8">
              <a:alpha val="50000"/>
            </a:srgbClr>
          </a:solidFill>
          <a:ln w="38100">
            <a:solidFill>
              <a:srgbClr val="308ED4"/>
            </a:solidFill>
          </a:ln>
          <a:effectLst/>
        </p:spPr>
        <p:txBody>
          <a:bodyPr rtlCol="0" anchor="ctr"/>
          <a:lstStyle/>
          <a:p>
            <a:pPr algn="ctr" defTabSz="495416" eaLnBrk="1" fontAlgn="auto" hangingPunct="1">
              <a:spcBef>
                <a:spcPts val="0"/>
              </a:spcBef>
              <a:spcAft>
                <a:spcPts val="0"/>
              </a:spcAft>
              <a:defRPr/>
            </a:pPr>
            <a:r>
              <a:rPr lang="en-US" sz="1350" b="1" kern="0" dirty="0">
                <a:solidFill>
                  <a:srgbClr val="0F2F48"/>
                </a:solidFill>
                <a:latin typeface="Myriad Web Pro"/>
              </a:rPr>
              <a:t>Jurisdiction reviews and can adjust default data augmentation priority in DCIPHER</a:t>
            </a:r>
          </a:p>
        </p:txBody>
      </p:sp>
      <p:sp>
        <p:nvSpPr>
          <p:cNvPr id="7" name="Rectangle 6">
            <a:extLst>
              <a:ext uri="{FF2B5EF4-FFF2-40B4-BE49-F238E27FC236}">
                <a16:creationId xmlns:a16="http://schemas.microsoft.com/office/drawing/2014/main" id="{B208B4CC-9069-42E6-96D1-4D4B3D94EC4F}"/>
              </a:ext>
            </a:extLst>
          </p:cNvPr>
          <p:cNvSpPr/>
          <p:nvPr/>
        </p:nvSpPr>
        <p:spPr>
          <a:xfrm>
            <a:off x="951915" y="3569449"/>
            <a:ext cx="1215947" cy="990794"/>
          </a:xfrm>
          <a:prstGeom prst="rect">
            <a:avLst/>
          </a:prstGeom>
          <a:solidFill>
            <a:schemeClr val="bg2">
              <a:lumMod val="75000"/>
            </a:schemeClr>
          </a:solidFill>
          <a:ln w="38100">
            <a:solidFill>
              <a:schemeClr val="tx1"/>
            </a:solidFill>
          </a:ln>
          <a:effectLst/>
        </p:spPr>
        <p:txBody>
          <a:bodyPr rtlCol="0" anchor="ctr"/>
          <a:lstStyle/>
          <a:p>
            <a:pPr algn="ctr" defTabSz="495416" eaLnBrk="1" fontAlgn="auto" hangingPunct="1">
              <a:spcBef>
                <a:spcPts val="0"/>
              </a:spcBef>
              <a:spcAft>
                <a:spcPts val="0"/>
              </a:spcAft>
              <a:defRPr/>
            </a:pPr>
            <a:r>
              <a:rPr lang="en-US" sz="1050" b="1" kern="0" dirty="0">
                <a:solidFill>
                  <a:srgbClr val="0F2F48"/>
                </a:solidFill>
                <a:latin typeface="Myriad Web Pro"/>
              </a:rPr>
              <a:t>Push                           </a:t>
            </a:r>
          </a:p>
          <a:p>
            <a:pPr algn="ctr" defTabSz="495416" eaLnBrk="1" fontAlgn="auto" hangingPunct="1">
              <a:spcBef>
                <a:spcPts val="0"/>
              </a:spcBef>
              <a:spcAft>
                <a:spcPts val="0"/>
              </a:spcAft>
              <a:defRPr/>
            </a:pPr>
            <a:r>
              <a:rPr lang="en-US" sz="1050" b="1" kern="0" dirty="0">
                <a:solidFill>
                  <a:srgbClr val="0F2F48"/>
                </a:solidFill>
                <a:latin typeface="Myriad Web Pro"/>
              </a:rPr>
              <a:t>validated NNDSS data to production in DCIPHER</a:t>
            </a:r>
          </a:p>
        </p:txBody>
      </p:sp>
      <p:sp>
        <p:nvSpPr>
          <p:cNvPr id="8" name="Rectangle 7">
            <a:extLst>
              <a:ext uri="{FF2B5EF4-FFF2-40B4-BE49-F238E27FC236}">
                <a16:creationId xmlns:a16="http://schemas.microsoft.com/office/drawing/2014/main" id="{DC737749-67BA-4A67-B57A-90A9F2064956}"/>
              </a:ext>
            </a:extLst>
          </p:cNvPr>
          <p:cNvSpPr/>
          <p:nvPr/>
        </p:nvSpPr>
        <p:spPr>
          <a:xfrm>
            <a:off x="6948923" y="3236725"/>
            <a:ext cx="778227" cy="672494"/>
          </a:xfrm>
          <a:prstGeom prst="rect">
            <a:avLst/>
          </a:prstGeom>
          <a:solidFill>
            <a:schemeClr val="bg2">
              <a:lumMod val="75000"/>
            </a:schemeClr>
          </a:solidFill>
          <a:ln>
            <a:noFill/>
          </a:ln>
          <a:effectLst/>
        </p:spPr>
        <p:txBody>
          <a:bodyPr rtlCol="0" anchor="ctr"/>
          <a:lstStyle/>
          <a:p>
            <a:pPr algn="ctr" defTabSz="495416" eaLnBrk="1" fontAlgn="auto" hangingPunct="1">
              <a:spcBef>
                <a:spcPts val="0"/>
              </a:spcBef>
              <a:spcAft>
                <a:spcPts val="0"/>
              </a:spcAft>
              <a:defRPr/>
            </a:pPr>
            <a:r>
              <a:rPr lang="en-US" sz="1050" b="1" kern="0" dirty="0">
                <a:solidFill>
                  <a:srgbClr val="0F2F48"/>
                </a:solidFill>
                <a:latin typeface="Myriad Web Pro"/>
              </a:rPr>
              <a:t>Generate         Case Counts</a:t>
            </a:r>
          </a:p>
        </p:txBody>
      </p:sp>
      <p:cxnSp>
        <p:nvCxnSpPr>
          <p:cNvPr id="9" name="Straight Arrow Connector 8" descr="The arrow shows the data flow from executing the augmentation priority to the generation of case counts.">
            <a:extLst>
              <a:ext uri="{FF2B5EF4-FFF2-40B4-BE49-F238E27FC236}">
                <a16:creationId xmlns:a16="http://schemas.microsoft.com/office/drawing/2014/main" id="{ABC26396-5F60-4957-88A7-C97C01B5062A}"/>
              </a:ext>
            </a:extLst>
          </p:cNvPr>
          <p:cNvCxnSpPr>
            <a:cxnSpLocks/>
            <a:stCxn id="17" idx="3"/>
            <a:endCxn id="8" idx="1"/>
          </p:cNvCxnSpPr>
          <p:nvPr/>
        </p:nvCxnSpPr>
        <p:spPr>
          <a:xfrm flipV="1">
            <a:off x="6091255" y="3572972"/>
            <a:ext cx="857668" cy="1065"/>
          </a:xfrm>
          <a:prstGeom prst="straightConnector1">
            <a:avLst/>
          </a:prstGeom>
          <a:noFill/>
          <a:ln w="28575" cap="flat" cmpd="sng" algn="ctr">
            <a:solidFill>
              <a:srgbClr val="0F2F48"/>
            </a:solidFill>
            <a:prstDash val="solid"/>
            <a:tailEnd type="triangle"/>
          </a:ln>
          <a:effectLst/>
        </p:spPr>
      </p:cxnSp>
      <p:grpSp>
        <p:nvGrpSpPr>
          <p:cNvPr id="13" name="Group 12" descr="Image which represents the DCIPHER Platform Interface.">
            <a:extLst>
              <a:ext uri="{FF2B5EF4-FFF2-40B4-BE49-F238E27FC236}">
                <a16:creationId xmlns:a16="http://schemas.microsoft.com/office/drawing/2014/main" id="{5E056128-D278-4F34-81CA-4BF3B6BD705D}"/>
              </a:ext>
            </a:extLst>
          </p:cNvPr>
          <p:cNvGrpSpPr/>
          <p:nvPr/>
        </p:nvGrpSpPr>
        <p:grpSpPr>
          <a:xfrm>
            <a:off x="6525326" y="1532949"/>
            <a:ext cx="249207" cy="239812"/>
            <a:chOff x="2579823" y="3097474"/>
            <a:chExt cx="269363" cy="249679"/>
          </a:xfrm>
        </p:grpSpPr>
        <p:sp>
          <p:nvSpPr>
            <p:cNvPr id="14" name="Oval 13">
              <a:extLst>
                <a:ext uri="{FF2B5EF4-FFF2-40B4-BE49-F238E27FC236}">
                  <a16:creationId xmlns:a16="http://schemas.microsoft.com/office/drawing/2014/main" id="{92D23F36-AC30-44B8-9089-1B0AD85B5A89}"/>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15" name="Freeform 414">
              <a:extLst>
                <a:ext uri="{FF2B5EF4-FFF2-40B4-BE49-F238E27FC236}">
                  <a16:creationId xmlns:a16="http://schemas.microsoft.com/office/drawing/2014/main" id="{EA717278-06E0-42FB-A023-C838719D16BD}"/>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sp>
        <p:nvSpPr>
          <p:cNvPr id="16" name="Rectangle 15">
            <a:extLst>
              <a:ext uri="{FF2B5EF4-FFF2-40B4-BE49-F238E27FC236}">
                <a16:creationId xmlns:a16="http://schemas.microsoft.com/office/drawing/2014/main" id="{3948EBFF-B55C-4C7B-9C4C-63B0B0837F7B}"/>
              </a:ext>
            </a:extLst>
          </p:cNvPr>
          <p:cNvSpPr/>
          <p:nvPr/>
        </p:nvSpPr>
        <p:spPr>
          <a:xfrm>
            <a:off x="2816537" y="3085801"/>
            <a:ext cx="1086943" cy="990793"/>
          </a:xfrm>
          <a:prstGeom prst="rect">
            <a:avLst/>
          </a:prstGeom>
          <a:solidFill>
            <a:schemeClr val="bg2">
              <a:lumMod val="75000"/>
            </a:schemeClr>
          </a:solidFill>
          <a:ln>
            <a:noFill/>
          </a:ln>
          <a:effectLst/>
        </p:spPr>
        <p:txBody>
          <a:bodyPr rtlCol="0" anchor="ctr"/>
          <a:lstStyle/>
          <a:p>
            <a:pPr algn="ctr" defTabSz="495416" eaLnBrk="1" fontAlgn="auto" hangingPunct="1">
              <a:spcBef>
                <a:spcPts val="0"/>
              </a:spcBef>
              <a:spcAft>
                <a:spcPts val="0"/>
              </a:spcAft>
              <a:defRPr/>
            </a:pPr>
            <a:r>
              <a:rPr lang="en-US" sz="1050" b="1" kern="0" dirty="0">
                <a:solidFill>
                  <a:srgbClr val="0F2F48"/>
                </a:solidFill>
                <a:latin typeface="Myriad Web Pro"/>
              </a:rPr>
              <a:t>Generate Combined Case Dataset</a:t>
            </a:r>
          </a:p>
        </p:txBody>
      </p:sp>
      <p:sp>
        <p:nvSpPr>
          <p:cNvPr id="17" name="Rectangle 16">
            <a:extLst>
              <a:ext uri="{FF2B5EF4-FFF2-40B4-BE49-F238E27FC236}">
                <a16:creationId xmlns:a16="http://schemas.microsoft.com/office/drawing/2014/main" id="{A4CBE799-0AD2-4551-8817-16AD73C75498}"/>
              </a:ext>
            </a:extLst>
          </p:cNvPr>
          <p:cNvSpPr/>
          <p:nvPr/>
        </p:nvSpPr>
        <p:spPr>
          <a:xfrm>
            <a:off x="4977599" y="3110125"/>
            <a:ext cx="1113656" cy="927824"/>
          </a:xfrm>
          <a:prstGeom prst="rect">
            <a:avLst/>
          </a:prstGeom>
          <a:solidFill>
            <a:schemeClr val="bg2">
              <a:lumMod val="75000"/>
            </a:schemeClr>
          </a:solidFill>
          <a:ln>
            <a:noFill/>
          </a:ln>
          <a:effectLst/>
        </p:spPr>
        <p:txBody>
          <a:bodyPr rtlCol="0" anchor="ctr"/>
          <a:lstStyle/>
          <a:p>
            <a:pPr algn="ctr" defTabSz="495416" eaLnBrk="1" fontAlgn="auto" hangingPunct="1">
              <a:spcBef>
                <a:spcPts val="0"/>
              </a:spcBef>
              <a:spcAft>
                <a:spcPts val="0"/>
              </a:spcAft>
              <a:defRPr/>
            </a:pPr>
            <a:r>
              <a:rPr lang="en-US" sz="1050" b="1" kern="0" dirty="0">
                <a:solidFill>
                  <a:srgbClr val="0F2F48"/>
                </a:solidFill>
                <a:latin typeface="Myriad Web Pro"/>
              </a:rPr>
              <a:t>Execute Augmentation Priority</a:t>
            </a:r>
          </a:p>
        </p:txBody>
      </p:sp>
      <p:sp>
        <p:nvSpPr>
          <p:cNvPr id="18" name="Rectangle 17">
            <a:extLst>
              <a:ext uri="{FF2B5EF4-FFF2-40B4-BE49-F238E27FC236}">
                <a16:creationId xmlns:a16="http://schemas.microsoft.com/office/drawing/2014/main" id="{11D323BF-BE1C-4FF1-86E8-1BD7104D5EE9}"/>
              </a:ext>
            </a:extLst>
          </p:cNvPr>
          <p:cNvSpPr/>
          <p:nvPr/>
        </p:nvSpPr>
        <p:spPr>
          <a:xfrm>
            <a:off x="1106105" y="2571229"/>
            <a:ext cx="982703" cy="538896"/>
          </a:xfrm>
          <a:prstGeom prst="rect">
            <a:avLst/>
          </a:prstGeom>
          <a:solidFill>
            <a:schemeClr val="bg2">
              <a:lumMod val="75000"/>
            </a:schemeClr>
          </a:solidFill>
          <a:ln>
            <a:noFill/>
          </a:ln>
          <a:effectLst/>
        </p:spPr>
        <p:txBody>
          <a:bodyPr rtlCol="0" anchor="ctr"/>
          <a:lstStyle/>
          <a:p>
            <a:pPr algn="ctr" defTabSz="495416" eaLnBrk="1" fontAlgn="auto" hangingPunct="1">
              <a:spcBef>
                <a:spcPts val="0"/>
              </a:spcBef>
              <a:spcAft>
                <a:spcPts val="0"/>
              </a:spcAft>
            </a:pPr>
            <a:r>
              <a:rPr lang="en-US" sz="1050" b="1" kern="0" dirty="0">
                <a:solidFill>
                  <a:srgbClr val="0F2F48"/>
                </a:solidFill>
                <a:latin typeface="Myriad Web Pro"/>
              </a:rPr>
              <a:t>Populate                    DCIPHER sCRF</a:t>
            </a:r>
          </a:p>
        </p:txBody>
      </p:sp>
      <p:cxnSp>
        <p:nvCxnSpPr>
          <p:cNvPr id="20" name="Connector: Elbow 19" descr="The arrow shows the data flow from pushing validated NNDSS data to production in DCIPHER to generating a combined case dataset. ">
            <a:extLst>
              <a:ext uri="{FF2B5EF4-FFF2-40B4-BE49-F238E27FC236}">
                <a16:creationId xmlns:a16="http://schemas.microsoft.com/office/drawing/2014/main" id="{ED48283F-2DC3-4691-94C5-B60E79C20F49}"/>
              </a:ext>
            </a:extLst>
          </p:cNvPr>
          <p:cNvCxnSpPr>
            <a:cxnSpLocks/>
            <a:stCxn id="7" idx="3"/>
            <a:endCxn id="16" idx="1"/>
          </p:cNvCxnSpPr>
          <p:nvPr/>
        </p:nvCxnSpPr>
        <p:spPr>
          <a:xfrm flipV="1">
            <a:off x="2167862" y="3581198"/>
            <a:ext cx="648675" cy="483648"/>
          </a:xfrm>
          <a:prstGeom prst="bentConnector3">
            <a:avLst>
              <a:gd name="adj1" fmla="val 44126"/>
            </a:avLst>
          </a:prstGeom>
          <a:noFill/>
          <a:ln w="28575" cap="flat" cmpd="sng" algn="ctr">
            <a:solidFill>
              <a:srgbClr val="0F2F48"/>
            </a:solidFill>
            <a:prstDash val="solid"/>
            <a:tailEnd type="triangle"/>
          </a:ln>
          <a:effectLst/>
        </p:spPr>
      </p:cxnSp>
      <p:cxnSp>
        <p:nvCxnSpPr>
          <p:cNvPr id="21" name="Straight Arrow Connector 20" descr="The arrow shows the data flow from a jurisdiction reviewing and adjusting default data augmentation priority in DCIPHER to executing the augmentation priority. ">
            <a:extLst>
              <a:ext uri="{FF2B5EF4-FFF2-40B4-BE49-F238E27FC236}">
                <a16:creationId xmlns:a16="http://schemas.microsoft.com/office/drawing/2014/main" id="{F992A564-14C7-4583-A6F1-D85536A7E7CB}"/>
              </a:ext>
            </a:extLst>
          </p:cNvPr>
          <p:cNvCxnSpPr>
            <a:cxnSpLocks/>
            <a:stCxn id="6" idx="2"/>
            <a:endCxn id="17" idx="0"/>
          </p:cNvCxnSpPr>
          <p:nvPr/>
        </p:nvCxnSpPr>
        <p:spPr>
          <a:xfrm>
            <a:off x="5534427" y="2683030"/>
            <a:ext cx="0" cy="427095"/>
          </a:xfrm>
          <a:prstGeom prst="straightConnector1">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Straight Arrow Connector 21" descr="The arrow shows the data flow from the generation of a combined case dataset to  a jurisdiction reviewing and adjusting default data augmentation priority in DCIPHER. ">
            <a:extLst>
              <a:ext uri="{FF2B5EF4-FFF2-40B4-BE49-F238E27FC236}">
                <a16:creationId xmlns:a16="http://schemas.microsoft.com/office/drawing/2014/main" id="{B3AEF1B0-82A9-4940-A215-606422019442}"/>
              </a:ext>
            </a:extLst>
          </p:cNvPr>
          <p:cNvCxnSpPr>
            <a:cxnSpLocks/>
            <a:stCxn id="16" idx="3"/>
            <a:endCxn id="17" idx="1"/>
          </p:cNvCxnSpPr>
          <p:nvPr/>
        </p:nvCxnSpPr>
        <p:spPr>
          <a:xfrm flipV="1">
            <a:off x="3903480" y="3574037"/>
            <a:ext cx="1074119" cy="7161"/>
          </a:xfrm>
          <a:prstGeom prst="straightConnector1">
            <a:avLst/>
          </a:prstGeom>
          <a:noFill/>
          <a:ln w="28575" cap="flat" cmpd="sng" algn="ctr">
            <a:solidFill>
              <a:srgbClr val="0F2F48"/>
            </a:solidFill>
            <a:prstDash val="solid"/>
            <a:tailEnd type="triangle"/>
          </a:ln>
          <a:effectLst/>
        </p:spPr>
      </p:cxnSp>
      <p:grpSp>
        <p:nvGrpSpPr>
          <p:cNvPr id="25" name="Group 24" descr="Image which represents the DCIPHER Platform Interface.">
            <a:extLst>
              <a:ext uri="{FF2B5EF4-FFF2-40B4-BE49-F238E27FC236}">
                <a16:creationId xmlns:a16="http://schemas.microsoft.com/office/drawing/2014/main" id="{507C2403-98AD-4376-8F80-A42A90C9D985}"/>
              </a:ext>
            </a:extLst>
          </p:cNvPr>
          <p:cNvGrpSpPr/>
          <p:nvPr/>
        </p:nvGrpSpPr>
        <p:grpSpPr>
          <a:xfrm>
            <a:off x="5930652" y="2968495"/>
            <a:ext cx="249207" cy="239812"/>
            <a:chOff x="2579823" y="3097474"/>
            <a:chExt cx="269363" cy="249679"/>
          </a:xfrm>
        </p:grpSpPr>
        <p:sp>
          <p:nvSpPr>
            <p:cNvPr id="26" name="Oval 25">
              <a:extLst>
                <a:ext uri="{FF2B5EF4-FFF2-40B4-BE49-F238E27FC236}">
                  <a16:creationId xmlns:a16="http://schemas.microsoft.com/office/drawing/2014/main" id="{1843F8CA-68AB-47A0-941E-4DA33F5F75B0}"/>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27" name="Freeform 414">
              <a:extLst>
                <a:ext uri="{FF2B5EF4-FFF2-40B4-BE49-F238E27FC236}">
                  <a16:creationId xmlns:a16="http://schemas.microsoft.com/office/drawing/2014/main" id="{ED90F459-BAA7-4DC1-B759-C5DF6810D37C}"/>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grpSp>
        <p:nvGrpSpPr>
          <p:cNvPr id="28" name="Group 27" descr="Image which represents the DCIPHER Platform Interface.">
            <a:extLst>
              <a:ext uri="{FF2B5EF4-FFF2-40B4-BE49-F238E27FC236}">
                <a16:creationId xmlns:a16="http://schemas.microsoft.com/office/drawing/2014/main" id="{D26B6297-91E8-464C-9688-EA24CCFD80E1}"/>
              </a:ext>
            </a:extLst>
          </p:cNvPr>
          <p:cNvGrpSpPr/>
          <p:nvPr/>
        </p:nvGrpSpPr>
        <p:grpSpPr>
          <a:xfrm>
            <a:off x="7529810" y="3085300"/>
            <a:ext cx="249207" cy="239812"/>
            <a:chOff x="2579823" y="3097474"/>
            <a:chExt cx="269363" cy="249679"/>
          </a:xfrm>
        </p:grpSpPr>
        <p:sp>
          <p:nvSpPr>
            <p:cNvPr id="29" name="Oval 28">
              <a:extLst>
                <a:ext uri="{FF2B5EF4-FFF2-40B4-BE49-F238E27FC236}">
                  <a16:creationId xmlns:a16="http://schemas.microsoft.com/office/drawing/2014/main" id="{B34CB99A-7409-4CA3-AC65-8076A2B78F71}"/>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30" name="Freeform 414">
              <a:extLst>
                <a:ext uri="{FF2B5EF4-FFF2-40B4-BE49-F238E27FC236}">
                  <a16:creationId xmlns:a16="http://schemas.microsoft.com/office/drawing/2014/main" id="{21B47AC4-3B67-4029-9282-5E1229FD3A58}"/>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grpSp>
        <p:nvGrpSpPr>
          <p:cNvPr id="31" name="Group 30" descr="Image which represents the DCIPHER Platform Interface.">
            <a:extLst>
              <a:ext uri="{FF2B5EF4-FFF2-40B4-BE49-F238E27FC236}">
                <a16:creationId xmlns:a16="http://schemas.microsoft.com/office/drawing/2014/main" id="{BDB1DB0E-B799-491F-B61C-708FEEDCEA3B}"/>
              </a:ext>
            </a:extLst>
          </p:cNvPr>
          <p:cNvGrpSpPr/>
          <p:nvPr/>
        </p:nvGrpSpPr>
        <p:grpSpPr>
          <a:xfrm>
            <a:off x="1955124" y="2451323"/>
            <a:ext cx="249207" cy="239812"/>
            <a:chOff x="2579823" y="3097474"/>
            <a:chExt cx="269363" cy="249679"/>
          </a:xfrm>
        </p:grpSpPr>
        <p:sp>
          <p:nvSpPr>
            <p:cNvPr id="32" name="Oval 31">
              <a:extLst>
                <a:ext uri="{FF2B5EF4-FFF2-40B4-BE49-F238E27FC236}">
                  <a16:creationId xmlns:a16="http://schemas.microsoft.com/office/drawing/2014/main" id="{37E66197-86F4-4F6B-BE91-7228722D53DA}"/>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33" name="Freeform 414">
              <a:extLst>
                <a:ext uri="{FF2B5EF4-FFF2-40B4-BE49-F238E27FC236}">
                  <a16:creationId xmlns:a16="http://schemas.microsoft.com/office/drawing/2014/main" id="{ED68721E-8578-4508-A2E9-43E2D84438BD}"/>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grpSp>
        <p:nvGrpSpPr>
          <p:cNvPr id="34" name="Group 33" descr="Image which represents the DCIPHER Platform Interface.">
            <a:extLst>
              <a:ext uri="{FF2B5EF4-FFF2-40B4-BE49-F238E27FC236}">
                <a16:creationId xmlns:a16="http://schemas.microsoft.com/office/drawing/2014/main" id="{795C046A-64F6-46D4-8988-2A7ED195272C}"/>
              </a:ext>
            </a:extLst>
          </p:cNvPr>
          <p:cNvGrpSpPr/>
          <p:nvPr/>
        </p:nvGrpSpPr>
        <p:grpSpPr>
          <a:xfrm>
            <a:off x="2038225" y="3439592"/>
            <a:ext cx="249207" cy="239812"/>
            <a:chOff x="2579823" y="3097474"/>
            <a:chExt cx="269363" cy="249679"/>
          </a:xfrm>
        </p:grpSpPr>
        <p:sp>
          <p:nvSpPr>
            <p:cNvPr id="35" name="Oval 34">
              <a:extLst>
                <a:ext uri="{FF2B5EF4-FFF2-40B4-BE49-F238E27FC236}">
                  <a16:creationId xmlns:a16="http://schemas.microsoft.com/office/drawing/2014/main" id="{D73C4B98-7C7B-40C8-844E-7C78AAE383F1}"/>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36" name="Freeform 414">
              <a:extLst>
                <a:ext uri="{FF2B5EF4-FFF2-40B4-BE49-F238E27FC236}">
                  <a16:creationId xmlns:a16="http://schemas.microsoft.com/office/drawing/2014/main" id="{9D1CB84B-6FFB-4326-8E79-E5F3E538BE34}"/>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grpSp>
        <p:nvGrpSpPr>
          <p:cNvPr id="37" name="Group 36" descr="Image which represents the DCIPHER Platform Interface.">
            <a:extLst>
              <a:ext uri="{FF2B5EF4-FFF2-40B4-BE49-F238E27FC236}">
                <a16:creationId xmlns:a16="http://schemas.microsoft.com/office/drawing/2014/main" id="{D5B25A80-B24E-4925-8B86-7BCA274E6642}"/>
              </a:ext>
            </a:extLst>
          </p:cNvPr>
          <p:cNvGrpSpPr/>
          <p:nvPr/>
        </p:nvGrpSpPr>
        <p:grpSpPr>
          <a:xfrm>
            <a:off x="3757230" y="2945905"/>
            <a:ext cx="249207" cy="239812"/>
            <a:chOff x="2579823" y="3097474"/>
            <a:chExt cx="269363" cy="249679"/>
          </a:xfrm>
        </p:grpSpPr>
        <p:sp>
          <p:nvSpPr>
            <p:cNvPr id="38" name="Oval 37">
              <a:extLst>
                <a:ext uri="{FF2B5EF4-FFF2-40B4-BE49-F238E27FC236}">
                  <a16:creationId xmlns:a16="http://schemas.microsoft.com/office/drawing/2014/main" id="{62A25D69-6D7D-46BC-81E7-53FF2FE5E6C2}"/>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611" b="1" kern="0" dirty="0">
                <a:solidFill>
                  <a:srgbClr val="FFC000"/>
                </a:solidFill>
                <a:latin typeface="Myriad Web Pro"/>
              </a:endParaRPr>
            </a:p>
          </p:txBody>
        </p:sp>
        <p:sp>
          <p:nvSpPr>
            <p:cNvPr id="39" name="Freeform 414">
              <a:extLst>
                <a:ext uri="{FF2B5EF4-FFF2-40B4-BE49-F238E27FC236}">
                  <a16:creationId xmlns:a16="http://schemas.microsoft.com/office/drawing/2014/main" id="{7D2D9F4A-0347-4F7B-9C72-B68889CF1517}"/>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611" b="1" kern="0" dirty="0">
                <a:solidFill>
                  <a:srgbClr val="0F56DC"/>
                </a:solidFill>
                <a:latin typeface="Myriad Web Pro"/>
              </a:endParaRPr>
            </a:p>
          </p:txBody>
        </p:sp>
      </p:grpSp>
      <p:sp>
        <p:nvSpPr>
          <p:cNvPr id="40" name="Rectangle 39">
            <a:extLst>
              <a:ext uri="{FF2B5EF4-FFF2-40B4-BE49-F238E27FC236}">
                <a16:creationId xmlns:a16="http://schemas.microsoft.com/office/drawing/2014/main" id="{17A495D8-8339-4AC8-AA50-7C10E3361479}"/>
              </a:ext>
            </a:extLst>
          </p:cNvPr>
          <p:cNvSpPr/>
          <p:nvPr/>
        </p:nvSpPr>
        <p:spPr>
          <a:xfrm>
            <a:off x="7612414" y="4486734"/>
            <a:ext cx="1303985" cy="392662"/>
          </a:xfrm>
          <a:prstGeom prst="rect">
            <a:avLst/>
          </a:prstGeom>
          <a:noFill/>
          <a:ln w="12700" cap="flat" cmpd="sng" algn="ctr">
            <a:noFill/>
            <a:prstDash val="solid"/>
            <a:miter lim="800000"/>
          </a:ln>
          <a:effectLst/>
        </p:spPr>
        <p:txBody>
          <a:bodyPr rtlCol="0" anchor="ctr"/>
          <a:lstStyle/>
          <a:p>
            <a:pPr defTabSz="495416" eaLnBrk="1" fontAlgn="auto" hangingPunct="1">
              <a:spcBef>
                <a:spcPts val="0"/>
              </a:spcBef>
              <a:spcAft>
                <a:spcPts val="0"/>
              </a:spcAft>
              <a:defRPr/>
            </a:pPr>
            <a:r>
              <a:rPr lang="en-US" sz="1050" b="1" kern="0" dirty="0">
                <a:solidFill>
                  <a:srgbClr val="000000"/>
                </a:solidFill>
                <a:latin typeface="Calibri" panose="020F0502020204030204"/>
              </a:rPr>
              <a:t>DCIPHER Platform Interface</a:t>
            </a:r>
          </a:p>
        </p:txBody>
      </p:sp>
      <p:grpSp>
        <p:nvGrpSpPr>
          <p:cNvPr id="41" name="Group 40" descr="Image which represents the DCIPHER Platform Interface.">
            <a:extLst>
              <a:ext uri="{FF2B5EF4-FFF2-40B4-BE49-F238E27FC236}">
                <a16:creationId xmlns:a16="http://schemas.microsoft.com/office/drawing/2014/main" id="{D773D15A-D01B-430B-904B-1E39B2A83E4F}"/>
              </a:ext>
            </a:extLst>
          </p:cNvPr>
          <p:cNvGrpSpPr/>
          <p:nvPr/>
        </p:nvGrpSpPr>
        <p:grpSpPr>
          <a:xfrm>
            <a:off x="7293636" y="4511203"/>
            <a:ext cx="344012" cy="343721"/>
            <a:chOff x="2579823" y="3097474"/>
            <a:chExt cx="269363" cy="249679"/>
          </a:xfrm>
        </p:grpSpPr>
        <p:sp>
          <p:nvSpPr>
            <p:cNvPr id="42" name="Oval 41">
              <a:extLst>
                <a:ext uri="{FF2B5EF4-FFF2-40B4-BE49-F238E27FC236}">
                  <a16:creationId xmlns:a16="http://schemas.microsoft.com/office/drawing/2014/main" id="{2B7F7AAD-8EAB-405C-8DF7-CCF376263DC4}"/>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algn="ctr" defTabSz="501661" eaLnBrk="1" fontAlgn="auto" hangingPunct="1">
                <a:spcBef>
                  <a:spcPts val="0"/>
                </a:spcBef>
                <a:spcAft>
                  <a:spcPts val="0"/>
                </a:spcAft>
                <a:defRPr/>
              </a:pPr>
              <a:endParaRPr lang="en-US" sz="445" b="1" kern="0" dirty="0">
                <a:solidFill>
                  <a:srgbClr val="FFC000"/>
                </a:solidFill>
                <a:latin typeface="Myriad Web Pro"/>
              </a:endParaRPr>
            </a:p>
          </p:txBody>
        </p:sp>
        <p:sp>
          <p:nvSpPr>
            <p:cNvPr id="43" name="Freeform 414">
              <a:extLst>
                <a:ext uri="{FF2B5EF4-FFF2-40B4-BE49-F238E27FC236}">
                  <a16:creationId xmlns:a16="http://schemas.microsoft.com/office/drawing/2014/main" id="{186F11DF-47AF-4902-AF88-745FF697AD8D}"/>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defTabSz="668849" eaLnBrk="1" fontAlgn="auto" hangingPunct="1">
                <a:spcBef>
                  <a:spcPts val="0"/>
                </a:spcBef>
                <a:spcAft>
                  <a:spcPts val="0"/>
                </a:spcAft>
                <a:defRPr/>
              </a:pPr>
              <a:endParaRPr lang="en-US" sz="445" b="1" kern="0" dirty="0">
                <a:solidFill>
                  <a:srgbClr val="0F56DC"/>
                </a:solidFill>
                <a:latin typeface="Myriad Web Pro"/>
              </a:endParaRPr>
            </a:p>
          </p:txBody>
        </p:sp>
      </p:grpSp>
      <p:cxnSp>
        <p:nvCxnSpPr>
          <p:cNvPr id="44" name="Connector: Elbow 43" descr="The arrow shows the dataflow from the population of the DCIPHER sCRF to the generation of a combined case dataset.">
            <a:extLst>
              <a:ext uri="{FF2B5EF4-FFF2-40B4-BE49-F238E27FC236}">
                <a16:creationId xmlns:a16="http://schemas.microsoft.com/office/drawing/2014/main" id="{47785EA7-5010-4EF0-8BBB-F8266C055522}"/>
              </a:ext>
            </a:extLst>
          </p:cNvPr>
          <p:cNvCxnSpPr>
            <a:cxnSpLocks/>
            <a:stCxn id="18" idx="3"/>
            <a:endCxn id="16" idx="1"/>
          </p:cNvCxnSpPr>
          <p:nvPr/>
        </p:nvCxnSpPr>
        <p:spPr>
          <a:xfrm>
            <a:off x="2088808" y="2840677"/>
            <a:ext cx="727729" cy="740521"/>
          </a:xfrm>
          <a:prstGeom prst="bentConnector3">
            <a:avLst>
              <a:gd name="adj1" fmla="val 50000"/>
            </a:avLst>
          </a:prstGeom>
          <a:noFill/>
          <a:ln w="28575" cap="flat" cmpd="sng" algn="ctr">
            <a:solidFill>
              <a:srgbClr val="0F2F48"/>
            </a:solidFill>
            <a:prstDash val="solid"/>
            <a:tailEnd type="triangle"/>
          </a:ln>
          <a:effectLst/>
        </p:spPr>
      </p:cxnSp>
      <p:sp>
        <p:nvSpPr>
          <p:cNvPr id="45" name="Slide Number Placeholder 2">
            <a:extLst>
              <a:ext uri="{FF2B5EF4-FFF2-40B4-BE49-F238E27FC236}">
                <a16:creationId xmlns:a16="http://schemas.microsoft.com/office/drawing/2014/main" id="{A737065F-8CC9-4236-81BD-8A30CFEBAC2E}"/>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14</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354432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D03D-BF69-48C6-91A6-16FC0593383A}"/>
              </a:ext>
            </a:extLst>
          </p:cNvPr>
          <p:cNvSpPr>
            <a:spLocks noGrp="1"/>
          </p:cNvSpPr>
          <p:nvPr>
            <p:ph type="title"/>
          </p:nvPr>
        </p:nvSpPr>
        <p:spPr/>
        <p:txBody>
          <a:bodyPr/>
          <a:lstStyle/>
          <a:p>
            <a:r>
              <a:rPr lang="en-US" dirty="0"/>
              <a:t>MPX Case Reporting- Conclusions</a:t>
            </a:r>
          </a:p>
        </p:txBody>
      </p:sp>
      <p:sp>
        <p:nvSpPr>
          <p:cNvPr id="3" name="Content Placeholder 2">
            <a:extLst>
              <a:ext uri="{FF2B5EF4-FFF2-40B4-BE49-F238E27FC236}">
                <a16:creationId xmlns:a16="http://schemas.microsoft.com/office/drawing/2014/main" id="{A5B39D2E-1158-4BB3-B489-82720CD1F032}"/>
              </a:ext>
            </a:extLst>
          </p:cNvPr>
          <p:cNvSpPr>
            <a:spLocks noGrp="1"/>
          </p:cNvSpPr>
          <p:nvPr>
            <p:ph idx="1"/>
          </p:nvPr>
        </p:nvSpPr>
        <p:spPr/>
        <p:txBody>
          <a:bodyPr>
            <a:normAutofit fontScale="92500" lnSpcReduction="10000"/>
          </a:bodyPr>
          <a:lstStyle/>
          <a:p>
            <a:r>
              <a:rPr lang="en-US" dirty="0"/>
              <a:t>Incorporating NNDSS reporting should improve timeliness and completeness of MPX case surveillance</a:t>
            </a:r>
          </a:p>
          <a:p>
            <a:pPr lvl="1"/>
            <a:r>
              <a:rPr lang="en-US" dirty="0"/>
              <a:t>Surveillance system constraints require continued reporting of MPX Supplemental Data Elements to DCIPHER</a:t>
            </a:r>
          </a:p>
          <a:p>
            <a:pPr lvl="1"/>
            <a:endParaRPr lang="en-US" dirty="0"/>
          </a:p>
          <a:p>
            <a:r>
              <a:rPr lang="en-US" dirty="0"/>
              <a:t>MPX Informatics and Case Data Teams are here to help incorporate your NNDSS data into MPX Case Reporting</a:t>
            </a:r>
          </a:p>
          <a:p>
            <a:endParaRPr lang="en-US" dirty="0"/>
          </a:p>
          <a:p>
            <a:r>
              <a:rPr lang="en-US" dirty="0"/>
              <a:t>Work with jurisdictions on a 1-on-1 basis to ensure accurate, timely, and complete case surveillance</a:t>
            </a:r>
          </a:p>
          <a:p>
            <a:pPr lvl="1"/>
            <a:endParaRPr lang="en-US" dirty="0"/>
          </a:p>
          <a:p>
            <a:pPr marL="0" indent="0">
              <a:buNone/>
            </a:pPr>
            <a:endParaRPr lang="en-US" dirty="0"/>
          </a:p>
          <a:p>
            <a:endParaRPr lang="en-US" dirty="0"/>
          </a:p>
        </p:txBody>
      </p:sp>
      <p:sp>
        <p:nvSpPr>
          <p:cNvPr id="4" name="Slide Number Placeholder 2">
            <a:extLst>
              <a:ext uri="{FF2B5EF4-FFF2-40B4-BE49-F238E27FC236}">
                <a16:creationId xmlns:a16="http://schemas.microsoft.com/office/drawing/2014/main" id="{E3709E55-8BC5-4262-8FE0-C7AC87FC58EE}"/>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15</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974261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6B68-538E-437C-A15E-3B1D197DE1A8}"/>
              </a:ext>
            </a:extLst>
          </p:cNvPr>
          <p:cNvSpPr>
            <a:spLocks noGrp="1"/>
          </p:cNvSpPr>
          <p:nvPr>
            <p:ph type="title"/>
          </p:nvPr>
        </p:nvSpPr>
        <p:spPr/>
        <p:txBody>
          <a:bodyPr/>
          <a:lstStyle/>
          <a:p>
            <a:r>
              <a:rPr lang="en-US" dirty="0"/>
              <a:t>MPX Case Reporting – Next Steps</a:t>
            </a:r>
          </a:p>
        </p:txBody>
      </p:sp>
      <p:sp>
        <p:nvSpPr>
          <p:cNvPr id="3" name="Content Placeholder 2">
            <a:extLst>
              <a:ext uri="{FF2B5EF4-FFF2-40B4-BE49-F238E27FC236}">
                <a16:creationId xmlns:a16="http://schemas.microsoft.com/office/drawing/2014/main" id="{C42E8285-6617-4659-BB86-7C1831765132}"/>
              </a:ext>
            </a:extLst>
          </p:cNvPr>
          <p:cNvSpPr>
            <a:spLocks noGrp="1"/>
          </p:cNvSpPr>
          <p:nvPr>
            <p:ph idx="1"/>
          </p:nvPr>
        </p:nvSpPr>
        <p:spPr>
          <a:xfrm>
            <a:off x="369793" y="1369219"/>
            <a:ext cx="8528879" cy="2947287"/>
          </a:xfrm>
        </p:spPr>
        <p:txBody>
          <a:bodyPr>
            <a:normAutofit/>
          </a:bodyPr>
          <a:lstStyle/>
          <a:p>
            <a:r>
              <a:rPr lang="en-US" dirty="0"/>
              <a:t>Interested in sending NNDSS MPX data? </a:t>
            </a:r>
          </a:p>
          <a:p>
            <a:pPr lvl="1"/>
            <a:r>
              <a:rPr lang="en-US" dirty="0"/>
              <a:t>Email CDC Electronic Data Exchange at </a:t>
            </a:r>
            <a:r>
              <a:rPr lang="en-US" dirty="0">
                <a:hlinkClick r:id="rId3"/>
              </a:rPr>
              <a:t>edx@cdc.gov</a:t>
            </a:r>
            <a:r>
              <a:rPr lang="en-US" dirty="0"/>
              <a:t> with subject “</a:t>
            </a:r>
            <a:r>
              <a:rPr lang="en-US" sz="1800" i="1" dirty="0">
                <a:effectLst/>
                <a:latin typeface="Calibri" panose="020F0502020204030204" pitchFamily="34" charset="0"/>
                <a:ea typeface="Calibri" panose="020F0502020204030204" pitchFamily="34" charset="0"/>
              </a:rPr>
              <a:t>MPX validation”</a:t>
            </a:r>
            <a:endParaRPr lang="en-US" dirty="0"/>
          </a:p>
          <a:p>
            <a:r>
              <a:rPr lang="en-US" dirty="0"/>
              <a:t>Already sending NNDSS MPX data?</a:t>
            </a:r>
          </a:p>
          <a:p>
            <a:pPr lvl="1"/>
            <a:r>
              <a:rPr lang="en-US" dirty="0"/>
              <a:t>Work with NNDSS to confirm your submissions</a:t>
            </a:r>
          </a:p>
          <a:p>
            <a:pPr lvl="1"/>
            <a:r>
              <a:rPr lang="en-US" dirty="0"/>
              <a:t>CDC MPX response will review and contact you to set up a call when ready to incorporate into DCIPHER</a:t>
            </a:r>
          </a:p>
          <a:p>
            <a:r>
              <a:rPr lang="en-US" dirty="0"/>
              <a:t>Have questions or need assistance?</a:t>
            </a:r>
          </a:p>
          <a:p>
            <a:pPr lvl="1"/>
            <a:r>
              <a:rPr lang="en-US" dirty="0"/>
              <a:t>Email the CDC MPX Informatics Team at </a:t>
            </a:r>
            <a:r>
              <a:rPr lang="en-US" dirty="0">
                <a:hlinkClick r:id="rId4"/>
              </a:rPr>
              <a:t>eocevent570@cdc.gov</a:t>
            </a:r>
            <a:r>
              <a:rPr lang="en-US" dirty="0"/>
              <a:t>  </a:t>
            </a:r>
          </a:p>
          <a:p>
            <a:pPr lvl="1"/>
            <a:endParaRPr lang="en-US" dirty="0"/>
          </a:p>
        </p:txBody>
      </p:sp>
      <p:sp>
        <p:nvSpPr>
          <p:cNvPr id="4" name="Slide Number Placeholder 2">
            <a:extLst>
              <a:ext uri="{FF2B5EF4-FFF2-40B4-BE49-F238E27FC236}">
                <a16:creationId xmlns:a16="http://schemas.microsoft.com/office/drawing/2014/main" id="{AE37B2BA-AC1F-482D-BD97-4940D11443A7}"/>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16</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199501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B39F152E-497E-5241-9DDB-02980920103B}"/>
              </a:ext>
            </a:extLst>
          </p:cNvPr>
          <p:cNvSpPr>
            <a:spLocks noGrp="1" noChangeArrowheads="1"/>
          </p:cNvSpPr>
          <p:nvPr>
            <p:ph type="title"/>
          </p:nvPr>
        </p:nvSpPr>
        <p:spPr>
          <a:xfrm>
            <a:off x="0" y="0"/>
            <a:ext cx="8686800" cy="822325"/>
          </a:xfrm>
        </p:spPr>
        <p:txBody>
          <a:bodyPr/>
          <a:lstStyle/>
          <a:p>
            <a:r>
              <a:rPr lang="en-US" dirty="0"/>
              <a:t>Q &amp; A</a:t>
            </a:r>
          </a:p>
        </p:txBody>
      </p:sp>
      <p:sp>
        <p:nvSpPr>
          <p:cNvPr id="2" name="Content Placeholder 1">
            <a:extLst>
              <a:ext uri="{FF2B5EF4-FFF2-40B4-BE49-F238E27FC236}">
                <a16:creationId xmlns:a16="http://schemas.microsoft.com/office/drawing/2014/main" id="{62C53683-A404-4AC3-9D62-8BB24E3A1B78}"/>
              </a:ext>
            </a:extLst>
          </p:cNvPr>
          <p:cNvSpPr>
            <a:spLocks noGrp="1"/>
          </p:cNvSpPr>
          <p:nvPr>
            <p:ph idx="1"/>
          </p:nvPr>
        </p:nvSpPr>
        <p:spPr/>
        <p:txBody>
          <a:bodyPr/>
          <a:lstStyle/>
          <a:p>
            <a:endParaRPr lang="en-US" dirty="0"/>
          </a:p>
        </p:txBody>
      </p:sp>
      <p:pic>
        <p:nvPicPr>
          <p:cNvPr id="7" name="Picture 6" descr="Image indicating a question can be asked. " title="Question and Answer Slide">
            <a:extLst>
              <a:ext uri="{FF2B5EF4-FFF2-40B4-BE49-F238E27FC236}">
                <a16:creationId xmlns:a16="http://schemas.microsoft.com/office/drawing/2014/main" id="{BE0DE647-382A-428C-9E15-566E9407B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780" y="1095375"/>
            <a:ext cx="5776457" cy="3945668"/>
          </a:xfrm>
          <a:prstGeom prst="rect">
            <a:avLst/>
          </a:prstGeom>
        </p:spPr>
      </p:pic>
    </p:spTree>
    <p:extLst>
      <p:ext uri="{BB962C8B-B14F-4D97-AF65-F5344CB8AC3E}">
        <p14:creationId xmlns:p14="http://schemas.microsoft.com/office/powerpoint/2010/main" val="616731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98BC506-A412-3140-B4BD-8417900863E8}"/>
              </a:ext>
            </a:extLst>
          </p:cNvPr>
          <p:cNvSpPr>
            <a:spLocks noGrp="1" noChangeArrowheads="1"/>
          </p:cNvSpPr>
          <p:nvPr>
            <p:ph type="title"/>
          </p:nvPr>
        </p:nvSpPr>
        <p:spPr>
          <a:xfrm>
            <a:off x="1014989" y="1636888"/>
            <a:ext cx="7901145" cy="859537"/>
          </a:xfrm>
        </p:spPr>
        <p:txBody>
          <a:bodyPr/>
          <a:lstStyle/>
          <a:p>
            <a:r>
              <a:rPr lang="en-US" altLang="en-US" sz="3000" dirty="0"/>
              <a:t>Thank you! </a:t>
            </a:r>
            <a:br>
              <a:rPr lang="en-US" altLang="en-US" sz="3000" dirty="0"/>
            </a:br>
            <a:r>
              <a:rPr lang="en-US" altLang="en-US" sz="3000" dirty="0"/>
              <a:t>See you November 15, 2022, for </a:t>
            </a:r>
            <a:br>
              <a:rPr lang="en-US" altLang="en-US" sz="3000" dirty="0"/>
            </a:br>
            <a:r>
              <a:rPr lang="en-US" altLang="en-US" sz="3000" dirty="0"/>
              <a:t>the next NNDSS eSHARE                </a:t>
            </a:r>
          </a:p>
        </p:txBody>
      </p:sp>
      <p:sp>
        <p:nvSpPr>
          <p:cNvPr id="5" name="Content Placeholder 2"/>
          <p:cNvSpPr>
            <a:spLocks noGrp="1"/>
          </p:cNvSpPr>
          <p:nvPr>
            <p:ph sz="quarter" idx="13"/>
          </p:nvPr>
        </p:nvSpPr>
        <p:spPr>
          <a:xfrm>
            <a:off x="1015147" y="3121820"/>
            <a:ext cx="7900988" cy="904875"/>
          </a:xfrm>
        </p:spPr>
        <p:txBody>
          <a:bodyPr/>
          <a:lstStyle/>
          <a:p>
            <a:r>
              <a:rPr lang="en-US" altLang="en-US" dirty="0">
                <a:latin typeface="AvenirNext LT Pro Regular" panose="020B0504020202020204" pitchFamily="34" charset="77"/>
              </a:rPr>
              <a:t>For more information, contact CDC</a:t>
            </a:r>
            <a:br>
              <a:rPr lang="en-US" altLang="en-US" dirty="0">
                <a:latin typeface="AvenirNext LT Pro Regular" panose="020B0504020202020204" pitchFamily="34" charset="77"/>
              </a:rPr>
            </a:br>
            <a:r>
              <a:rPr lang="en-US" altLang="en-US" dirty="0">
                <a:latin typeface="AvenirNext LT Pro Regular" panose="020B0504020202020204" pitchFamily="34" charset="77"/>
              </a:rPr>
              <a:t>1-800-CDC-INFO (232-4636)</a:t>
            </a:r>
            <a:br>
              <a:rPr lang="en-US" altLang="en-US" dirty="0">
                <a:latin typeface="AvenirNext LT Pro Regular" panose="020B0504020202020204" pitchFamily="34" charset="77"/>
              </a:rPr>
            </a:br>
            <a:r>
              <a:rPr lang="en-US" altLang="en-US" dirty="0">
                <a:latin typeface="AvenirNext LT Pro Regular" panose="020B0504020202020204" pitchFamily="34" charset="77"/>
              </a:rPr>
              <a:t>TTY: 1-888-232-6348      www.cdc.gov</a:t>
            </a:r>
          </a:p>
        </p:txBody>
      </p:sp>
      <p:pic>
        <p:nvPicPr>
          <p:cNvPr id="11" name="Picture Placeholder 3" descr="U.S. Department of Health and Human Services (HHS) logo and Centers for Disease Control and Prevention (CDC) logo.">
            <a:extLst>
              <a:ext uri="{FF2B5EF4-FFF2-40B4-BE49-F238E27FC236}">
                <a16:creationId xmlns:a16="http://schemas.microsoft.com/office/drawing/2014/main" id="{B48CD5E6-18A9-DA47-8C35-44E09524BD95}"/>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25659" r="25659"/>
          <a:stretch>
            <a:fillRect/>
          </a:stretch>
        </p:blipFill>
        <p:spPr/>
      </p:pic>
      <p:sp>
        <p:nvSpPr>
          <p:cNvPr id="6" name="Content Placeholder 4"/>
          <p:cNvSpPr>
            <a:spLocks noGrp="1"/>
          </p:cNvSpPr>
          <p:nvPr>
            <p:ph sz="quarter" idx="14"/>
          </p:nvPr>
        </p:nvSpPr>
        <p:spPr>
          <a:xfrm>
            <a:off x="1714500" y="4524376"/>
            <a:ext cx="4933950" cy="342900"/>
          </a:xfrm>
        </p:spPr>
        <p:txBody>
          <a:bodyPr/>
          <a:lstStyle/>
          <a:p>
            <a:r>
              <a:rPr lang="en-US" altLang="en-US" dirty="0">
                <a:latin typeface="AvenirNext LT Pro Regular" panose="020B0504020202020204" pitchFamily="34" charset="77"/>
              </a:rPr>
              <a:t>The findings and conclusions in this report are those of the authors and do not necessarily represent the official position of the Centers for Disease Control and Prevention.</a:t>
            </a:r>
          </a:p>
        </p:txBody>
      </p:sp>
      <p:pic>
        <p:nvPicPr>
          <p:cNvPr id="3" name="Graphic 2" descr="Open book with solid fill">
            <a:extLst>
              <a:ext uri="{FF2B5EF4-FFF2-40B4-BE49-F238E27FC236}">
                <a16:creationId xmlns:a16="http://schemas.microsoft.com/office/drawing/2014/main" id="{024A565E-4758-4329-B82F-8541E6D3F7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3045" y="299672"/>
            <a:ext cx="654030" cy="654030"/>
          </a:xfrm>
          <a:prstGeom prst="rect">
            <a:avLst/>
          </a:prstGeom>
        </p:spPr>
      </p:pic>
      <p:sp>
        <p:nvSpPr>
          <p:cNvPr id="9" name="Content Placeholder 2">
            <a:extLst>
              <a:ext uri="{FF2B5EF4-FFF2-40B4-BE49-F238E27FC236}">
                <a16:creationId xmlns:a16="http://schemas.microsoft.com/office/drawing/2014/main" id="{5A2EB627-918D-477A-BF68-56A5956A1DBC}"/>
              </a:ext>
            </a:extLst>
          </p:cNvPr>
          <p:cNvSpPr txBox="1">
            <a:spLocks/>
          </p:cNvSpPr>
          <p:nvPr/>
        </p:nvSpPr>
        <p:spPr bwMode="auto">
          <a:xfrm>
            <a:off x="7034372" y="835597"/>
            <a:ext cx="2109629"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342892">
              <a:defRPr/>
            </a:pPr>
            <a:r>
              <a:rPr lang="en-US" altLang="en-US" sz="1300" dirty="0">
                <a:solidFill>
                  <a:srgbClr val="28434E"/>
                </a:solidFill>
                <a:latin typeface="AvenirNext LT Pro Regular" panose="020B0504020202020204" pitchFamily="34" charset="77"/>
                <a:hlinkClick r:id="rId6"/>
              </a:rPr>
              <a:t>Subscribe to </a:t>
            </a:r>
            <a:br>
              <a:rPr lang="en-US" altLang="en-US" sz="1300" dirty="0">
                <a:solidFill>
                  <a:srgbClr val="28434E"/>
                </a:solidFill>
                <a:latin typeface="AvenirNext LT Pro Regular" panose="020B0504020202020204" pitchFamily="34" charset="77"/>
                <a:hlinkClick r:id="rId6"/>
              </a:rPr>
            </a:br>
            <a:r>
              <a:rPr lang="en-US" altLang="en-US" sz="1300" i="1" dirty="0">
                <a:solidFill>
                  <a:srgbClr val="28434E"/>
                </a:solidFill>
                <a:latin typeface="AvenirNext LT Pro Regular" panose="020B0504020202020204" pitchFamily="34" charset="77"/>
                <a:hlinkClick r:id="rId6"/>
              </a:rPr>
              <a:t>Case Surveillance News</a:t>
            </a:r>
            <a:endParaRPr lang="en-US" altLang="en-US" sz="1300" dirty="0">
              <a:solidFill>
                <a:srgbClr val="28434E"/>
              </a:solidFill>
              <a:latin typeface="AvenirNext LT Pro Regular" panose="020B0504020202020204" pitchFamily="34" charset="77"/>
            </a:endParaRPr>
          </a:p>
        </p:txBody>
      </p:sp>
      <p:sp>
        <p:nvSpPr>
          <p:cNvPr id="12" name="Content Placeholder 2">
            <a:extLst>
              <a:ext uri="{FF2B5EF4-FFF2-40B4-BE49-F238E27FC236}">
                <a16:creationId xmlns:a16="http://schemas.microsoft.com/office/drawing/2014/main" id="{8F214545-B33A-4310-979C-BAEF4C046F70}"/>
              </a:ext>
            </a:extLst>
          </p:cNvPr>
          <p:cNvSpPr txBox="1">
            <a:spLocks/>
          </p:cNvSpPr>
          <p:nvPr/>
        </p:nvSpPr>
        <p:spPr bwMode="auto">
          <a:xfrm>
            <a:off x="7034371" y="2304179"/>
            <a:ext cx="2109629"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342892">
              <a:defRPr/>
            </a:pPr>
            <a:r>
              <a:rPr lang="en-US" altLang="en-US" sz="1300" dirty="0">
                <a:solidFill>
                  <a:srgbClr val="28434E"/>
                </a:solidFill>
                <a:latin typeface="AvenirNext LT Pro Regular" panose="020B0504020202020204" pitchFamily="34" charset="77"/>
                <a:hlinkClick r:id="rId7"/>
              </a:rPr>
              <a:t>Access NNDSS Technical Resource Center</a:t>
            </a:r>
            <a:endParaRPr lang="en-US" altLang="en-US" sz="1300" dirty="0">
              <a:solidFill>
                <a:srgbClr val="28434E"/>
              </a:solidFill>
              <a:latin typeface="AvenirNext LT Pro Regular" panose="020B0504020202020204" pitchFamily="34" charset="77"/>
            </a:endParaRPr>
          </a:p>
        </p:txBody>
      </p:sp>
      <p:sp>
        <p:nvSpPr>
          <p:cNvPr id="14" name="Content Placeholder 2">
            <a:extLst>
              <a:ext uri="{FF2B5EF4-FFF2-40B4-BE49-F238E27FC236}">
                <a16:creationId xmlns:a16="http://schemas.microsoft.com/office/drawing/2014/main" id="{5DE10D56-6F7E-47D2-9E8B-4A53597C1350}"/>
              </a:ext>
            </a:extLst>
          </p:cNvPr>
          <p:cNvSpPr txBox="1">
            <a:spLocks/>
          </p:cNvSpPr>
          <p:nvPr/>
        </p:nvSpPr>
        <p:spPr bwMode="auto">
          <a:xfrm>
            <a:off x="7025848" y="3646646"/>
            <a:ext cx="2109629"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342892">
              <a:defRPr/>
            </a:pPr>
            <a:r>
              <a:rPr lang="en-US" altLang="en-US" sz="1300" dirty="0">
                <a:solidFill>
                  <a:srgbClr val="28434E"/>
                </a:solidFill>
                <a:latin typeface="AvenirNext LT Pro Regular" panose="020B0504020202020204" pitchFamily="34" charset="77"/>
              </a:rPr>
              <a:t>Email </a:t>
            </a:r>
            <a:r>
              <a:rPr lang="en-US" altLang="en-US" sz="1300" dirty="0">
                <a:solidFill>
                  <a:srgbClr val="28434E"/>
                </a:solidFill>
                <a:latin typeface="AvenirNext LT Pro Regular" panose="020B0504020202020204" pitchFamily="34" charset="77"/>
                <a:hlinkClick r:id="rId8"/>
              </a:rPr>
              <a:t>edx@cdc.gov</a:t>
            </a:r>
            <a:r>
              <a:rPr lang="en-US" altLang="en-US" sz="1300" dirty="0">
                <a:solidFill>
                  <a:srgbClr val="28434E"/>
                </a:solidFill>
                <a:latin typeface="AvenirNext LT Pro Regular" panose="020B0504020202020204" pitchFamily="34" charset="77"/>
              </a:rPr>
              <a:t> for Technical Help or to Onboard HL7 Message Mapping Guides</a:t>
            </a:r>
          </a:p>
        </p:txBody>
      </p:sp>
      <p:pic>
        <p:nvPicPr>
          <p:cNvPr id="8" name="Graphic 7" descr="Cloud Computing with solid fill">
            <a:extLst>
              <a:ext uri="{FF2B5EF4-FFF2-40B4-BE49-F238E27FC236}">
                <a16:creationId xmlns:a16="http://schemas.microsoft.com/office/drawing/2014/main" id="{F9B14F5E-25E4-4883-9488-C2692B2AFA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53647" y="2937827"/>
            <a:ext cx="735846" cy="735846"/>
          </a:xfrm>
          <a:prstGeom prst="rect">
            <a:avLst/>
          </a:prstGeom>
        </p:spPr>
      </p:pic>
      <p:pic>
        <p:nvPicPr>
          <p:cNvPr id="16" name="Graphic 15" descr="Blueprint with solid fill">
            <a:extLst>
              <a:ext uri="{FF2B5EF4-FFF2-40B4-BE49-F238E27FC236}">
                <a16:creationId xmlns:a16="http://schemas.microsoft.com/office/drawing/2014/main" id="{4EC2D1C5-6A22-48D2-B7D2-EA6887AD1A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94384" y="1620849"/>
            <a:ext cx="735846" cy="735846"/>
          </a:xfrm>
          <a:prstGeom prst="rect">
            <a:avLst/>
          </a:prstGeom>
        </p:spPr>
      </p:pic>
    </p:spTree>
    <p:extLst>
      <p:ext uri="{BB962C8B-B14F-4D97-AF65-F5344CB8AC3E}">
        <p14:creationId xmlns:p14="http://schemas.microsoft.com/office/powerpoint/2010/main" val="315412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9BFC6929-DE9A-BA45-A432-042962964C2F}"/>
              </a:ext>
            </a:extLst>
          </p:cNvPr>
          <p:cNvSpPr>
            <a:spLocks noGrp="1" noChangeArrowheads="1"/>
          </p:cNvSpPr>
          <p:nvPr>
            <p:ph type="title"/>
          </p:nvPr>
        </p:nvSpPr>
        <p:spPr>
          <a:xfrm>
            <a:off x="0" y="1"/>
            <a:ext cx="8686800" cy="822325"/>
          </a:xfrm>
        </p:spPr>
        <p:txBody>
          <a:bodyPr/>
          <a:lstStyle/>
          <a:p>
            <a:r>
              <a:rPr lang="en-US" altLang="en-US" dirty="0">
                <a:latin typeface="Avenir Next LT Pro Demi" panose="020B0704020202020204" pitchFamily="34" charset="0"/>
              </a:rPr>
              <a:t>Agenda</a:t>
            </a:r>
          </a:p>
        </p:txBody>
      </p:sp>
      <p:sp>
        <p:nvSpPr>
          <p:cNvPr id="18434" name="Content Placeholder 2">
            <a:extLst>
              <a:ext uri="{FF2B5EF4-FFF2-40B4-BE49-F238E27FC236}">
                <a16:creationId xmlns:a16="http://schemas.microsoft.com/office/drawing/2014/main" id="{BC5BD2F7-F89B-674C-A0D7-24AB1FBFD10B}"/>
              </a:ext>
            </a:extLst>
          </p:cNvPr>
          <p:cNvSpPr>
            <a:spLocks noGrp="1" noChangeArrowheads="1"/>
          </p:cNvSpPr>
          <p:nvPr>
            <p:ph idx="1"/>
          </p:nvPr>
        </p:nvSpPr>
        <p:spPr>
          <a:xfrm>
            <a:off x="452438" y="1095375"/>
            <a:ext cx="8553450" cy="3498850"/>
          </a:xfrm>
        </p:spPr>
        <p:txBody>
          <a:bodyPr/>
          <a:lstStyle/>
          <a:p>
            <a:pPr marL="342892" lvl="1" indent="-342892"/>
            <a:r>
              <a:rPr lang="en-US" sz="2400" dirty="0"/>
              <a:t>NNDSS Updates and Announcements</a:t>
            </a:r>
          </a:p>
          <a:p>
            <a:pPr marL="342892" lvl="1" indent="-342892"/>
            <a:r>
              <a:rPr lang="en-US" sz="2400" dirty="0"/>
              <a:t>Monkeypox Response Updates</a:t>
            </a:r>
          </a:p>
          <a:p>
            <a:pPr marL="342892" lvl="1" indent="-342892"/>
            <a:r>
              <a:rPr lang="en-US" sz="2400" dirty="0"/>
              <a:t>Questions and Answers</a:t>
            </a:r>
          </a:p>
          <a:p>
            <a:pPr marL="0" lvl="1" indent="0">
              <a:buNone/>
            </a:pPr>
            <a:endParaRPr lang="en-US" sz="2400" dirty="0"/>
          </a:p>
          <a:p>
            <a:endParaRPr lang="en-US" altLang="en-US" dirty="0"/>
          </a:p>
          <a:p>
            <a:endParaRPr lang="en-US" altLang="en-US" dirty="0"/>
          </a:p>
        </p:txBody>
      </p:sp>
      <p:pic>
        <p:nvPicPr>
          <p:cNvPr id="5" name="Picture 4">
            <a:extLst>
              <a:ext uri="{FF2B5EF4-FFF2-40B4-BE49-F238E27FC236}">
                <a16:creationId xmlns:a16="http://schemas.microsoft.com/office/drawing/2014/main" id="{D3547D5F-B3C4-4A4C-BF7A-1856F68B0DD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75463" y="2447787"/>
            <a:ext cx="3011337" cy="21464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a:xfrm>
            <a:off x="414338" y="2448500"/>
            <a:ext cx="7941986" cy="672744"/>
          </a:xfrm>
        </p:spPr>
        <p:txBody>
          <a:bodyPr/>
          <a:lstStyle/>
          <a:p>
            <a:r>
              <a:rPr lang="en-US" sz="3500" dirty="0"/>
              <a:t>NNDSS Updates and Announcements </a:t>
            </a:r>
          </a:p>
        </p:txBody>
      </p:sp>
      <p:sp>
        <p:nvSpPr>
          <p:cNvPr id="5" name="Text Placeholder 2">
            <a:extLst>
              <a:ext uri="{FF2B5EF4-FFF2-40B4-BE49-F238E27FC236}">
                <a16:creationId xmlns:a16="http://schemas.microsoft.com/office/drawing/2014/main" id="{BCD16CC9-A5E6-4385-A147-D99CA3BE18AB}"/>
              </a:ext>
            </a:extLst>
          </p:cNvPr>
          <p:cNvSpPr txBox="1">
            <a:spLocks/>
          </p:cNvSpPr>
          <p:nvPr/>
        </p:nvSpPr>
        <p:spPr>
          <a:xfrm>
            <a:off x="414337" y="3548313"/>
            <a:ext cx="7772400" cy="426244"/>
          </a:xfrm>
          <a:prstGeom prst="rect">
            <a:avLst/>
          </a:prstGeom>
        </p:spPr>
        <p:txBody>
          <a:bodyPr>
            <a:normAutofit lnSpcReduction="10000"/>
          </a:bodyPr>
          <a:lstStyle>
            <a:lvl1pPr marL="0" indent="0" algn="l" defTabSz="342900"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defTabSz="342892" fontAlgn="auto">
              <a:spcAft>
                <a:spcPts val="0"/>
              </a:spcAft>
              <a:defRPr/>
            </a:pPr>
            <a:r>
              <a:rPr lang="en-US" dirty="0">
                <a:solidFill>
                  <a:srgbClr val="28434E"/>
                </a:solidFill>
                <a:latin typeface="Calibri"/>
                <a:cs typeface="Calibri"/>
              </a:rPr>
              <a:t>Michele Hoover, MS</a:t>
            </a:r>
            <a:endParaRPr lang="en-US" dirty="0">
              <a:solidFill>
                <a:srgbClr val="28434E"/>
              </a:solidFill>
            </a:endParaRPr>
          </a:p>
        </p:txBody>
      </p:sp>
      <p:sp>
        <p:nvSpPr>
          <p:cNvPr id="9" name="Text Placeholder 2">
            <a:extLst>
              <a:ext uri="{FF2B5EF4-FFF2-40B4-BE49-F238E27FC236}">
                <a16:creationId xmlns:a16="http://schemas.microsoft.com/office/drawing/2014/main" id="{EF323C02-87D6-4D02-93EE-7E15118B211D}"/>
              </a:ext>
            </a:extLst>
          </p:cNvPr>
          <p:cNvSpPr txBox="1">
            <a:spLocks/>
          </p:cNvSpPr>
          <p:nvPr/>
        </p:nvSpPr>
        <p:spPr>
          <a:xfrm>
            <a:off x="414337" y="3861011"/>
            <a:ext cx="7772400" cy="426244"/>
          </a:xfrm>
          <a:prstGeom prst="rect">
            <a:avLst/>
          </a:prstGeom>
        </p:spPr>
        <p:txBody>
          <a:bodyPr vert="horz" lIns="91440" tIns="45720" rIns="91440" bIns="4572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914354" fontAlgn="auto">
              <a:spcAft>
                <a:spcPts val="0"/>
              </a:spcAft>
              <a:defRPr/>
            </a:pPr>
            <a:r>
              <a:rPr lang="en-US" sz="1600" dirty="0">
                <a:solidFill>
                  <a:srgbClr val="28434E">
                    <a:lumMod val="60000"/>
                    <a:lumOff val="40000"/>
                  </a:srgbClr>
                </a:solidFill>
                <a:latin typeface="Calibri"/>
                <a:cs typeface="Calibri"/>
              </a:rPr>
              <a:t>Data Standardization and Assistance Team </a:t>
            </a:r>
          </a:p>
        </p:txBody>
      </p:sp>
      <p:sp>
        <p:nvSpPr>
          <p:cNvPr id="10" name="Text Placeholder 2">
            <a:extLst>
              <a:ext uri="{FF2B5EF4-FFF2-40B4-BE49-F238E27FC236}">
                <a16:creationId xmlns:a16="http://schemas.microsoft.com/office/drawing/2014/main" id="{B37278E5-0E0E-4D39-A995-D1350040FED9}"/>
              </a:ext>
            </a:extLst>
          </p:cNvPr>
          <p:cNvSpPr txBox="1">
            <a:spLocks/>
          </p:cNvSpPr>
          <p:nvPr/>
        </p:nvSpPr>
        <p:spPr>
          <a:xfrm>
            <a:off x="414337" y="4155951"/>
            <a:ext cx="7772400" cy="426244"/>
          </a:xfrm>
          <a:prstGeom prst="rect">
            <a:avLst/>
          </a:prstGeom>
        </p:spPr>
        <p:txBody>
          <a:bodyPr vert="horz" lIns="91440" tIns="45720" rIns="91440" bIns="4572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914354" fontAlgn="auto">
              <a:spcAft>
                <a:spcPts val="0"/>
              </a:spcAft>
              <a:defRPr/>
            </a:pPr>
            <a:r>
              <a:rPr lang="en-US" sz="1600" dirty="0">
                <a:solidFill>
                  <a:srgbClr val="28434E">
                    <a:lumMod val="60000"/>
                    <a:lumOff val="40000"/>
                  </a:srgbClr>
                </a:solidFill>
                <a:latin typeface="Calibri"/>
                <a:cs typeface="Calibri"/>
              </a:rPr>
              <a:t>Center for Surveillance, Epidemiology, and Laboratory Services </a:t>
            </a:r>
          </a:p>
        </p:txBody>
      </p:sp>
    </p:spTree>
    <p:extLst>
      <p:ext uri="{BB962C8B-B14F-4D97-AF65-F5344CB8AC3E}">
        <p14:creationId xmlns:p14="http://schemas.microsoft.com/office/powerpoint/2010/main" val="279606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DAD66DBF-9BA6-4FE9-94DB-2F09C8C11053}"/>
              </a:ext>
            </a:extLst>
          </p:cNvPr>
          <p:cNvSpPr txBox="1">
            <a:spLocks noGrp="1"/>
          </p:cNvSpPr>
          <p:nvPr>
            <p:ph type="title" idx="4294967295"/>
          </p:nvPr>
        </p:nvSpPr>
        <p:spPr>
          <a:xfrm>
            <a:off x="48325" y="1663304"/>
            <a:ext cx="4523675" cy="2078634"/>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300" b="1" dirty="0">
                <a:solidFill>
                  <a:schemeClr val="bg1"/>
                </a:solidFill>
                <a:latin typeface="Georgia" panose="02040502050405020303" pitchFamily="18" charset="0"/>
              </a:rPr>
              <a:t>Onboarding NNDSS Monkeypox (MPX) Data to DCIPHER</a:t>
            </a:r>
          </a:p>
        </p:txBody>
      </p:sp>
      <p:sp>
        <p:nvSpPr>
          <p:cNvPr id="3" name="Title 9">
            <a:extLst>
              <a:ext uri="{FF2B5EF4-FFF2-40B4-BE49-F238E27FC236}">
                <a16:creationId xmlns:a16="http://schemas.microsoft.com/office/drawing/2014/main" id="{A16A324C-CB23-4C2B-810C-BFAF5BF0F271}"/>
              </a:ext>
            </a:extLst>
          </p:cNvPr>
          <p:cNvSpPr txBox="1">
            <a:spLocks/>
          </p:cNvSpPr>
          <p:nvPr/>
        </p:nvSpPr>
        <p:spPr>
          <a:xfrm>
            <a:off x="48325" y="3506358"/>
            <a:ext cx="5168360" cy="2078634"/>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US" sz="1800" b="1" dirty="0">
                <a:solidFill>
                  <a:schemeClr val="accent2">
                    <a:lumMod val="60000"/>
                    <a:lumOff val="40000"/>
                  </a:schemeClr>
                </a:solidFill>
                <a:latin typeface="+mn-lt"/>
              </a:rPr>
              <a:t>Raquel Velazquez-Kronen, PhD</a:t>
            </a:r>
          </a:p>
          <a:p>
            <a:pPr defTabSz="685800" fontAlgn="auto">
              <a:spcAft>
                <a:spcPts val="0"/>
              </a:spcAft>
              <a:defRPr/>
            </a:pPr>
            <a:r>
              <a:rPr lang="en-US" sz="1800" b="1" dirty="0">
                <a:solidFill>
                  <a:schemeClr val="accent2">
                    <a:lumMod val="20000"/>
                    <a:lumOff val="80000"/>
                  </a:schemeClr>
                </a:solidFill>
                <a:latin typeface="+mn-lt"/>
              </a:rPr>
              <a:t>Case Data Team</a:t>
            </a:r>
          </a:p>
          <a:p>
            <a:pPr defTabSz="685800" fontAlgn="auto">
              <a:spcAft>
                <a:spcPts val="0"/>
              </a:spcAft>
              <a:defRPr/>
            </a:pPr>
            <a:r>
              <a:rPr lang="en-US" sz="1800" b="1" dirty="0">
                <a:solidFill>
                  <a:schemeClr val="accent2">
                    <a:lumMod val="20000"/>
                    <a:lumOff val="80000"/>
                  </a:schemeClr>
                </a:solidFill>
                <a:latin typeface="+mn-lt"/>
              </a:rPr>
              <a:t>MPX Data Analytics and Visualization Task Force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60BD86-74F7-4278-A6D6-AB8621960AF2}"/>
              </a:ext>
            </a:extLst>
          </p:cNvPr>
          <p:cNvSpPr>
            <a:spLocks noGrp="1"/>
          </p:cNvSpPr>
          <p:nvPr>
            <p:ph type="title"/>
          </p:nvPr>
        </p:nvSpPr>
        <p:spPr>
          <a:xfrm>
            <a:off x="316006" y="850380"/>
            <a:ext cx="8458200" cy="656175"/>
          </a:xfrm>
        </p:spPr>
        <p:txBody>
          <a:bodyPr>
            <a:normAutofit/>
          </a:bodyPr>
          <a:lstStyle/>
          <a:p>
            <a:r>
              <a:rPr lang="en-US" dirty="0"/>
              <a:t>Overview</a:t>
            </a:r>
            <a:r>
              <a:rPr lang="en-US" dirty="0">
                <a:latin typeface="Calibri" panose="020F0502020204030204" pitchFamily="34" charset="0"/>
                <a:cs typeface="Calibri" panose="020F0502020204030204" pitchFamily="34" charset="0"/>
              </a:rPr>
              <a:t>—</a:t>
            </a:r>
            <a:r>
              <a:rPr lang="en-US" dirty="0"/>
              <a:t>MPX C</a:t>
            </a:r>
            <a:r>
              <a:rPr lang="en-US" b="1" dirty="0">
                <a:latin typeface="Georgia" panose="02040502050405020303" pitchFamily="18" charset="0"/>
              </a:rPr>
              <a:t>ase </a:t>
            </a:r>
            <a:r>
              <a:rPr lang="en-US" dirty="0"/>
              <a:t>R</a:t>
            </a:r>
            <a:r>
              <a:rPr lang="en-US" b="1" dirty="0">
                <a:latin typeface="Georgia" panose="02040502050405020303" pitchFamily="18" charset="0"/>
              </a:rPr>
              <a:t>eporting using NNDSS</a:t>
            </a:r>
          </a:p>
        </p:txBody>
      </p:sp>
      <p:graphicFrame>
        <p:nvGraphicFramePr>
          <p:cNvPr id="6" name="Content Placeholder 3" descr="Onboarding MPX case reporting using NNDSS is a 2-part process. It involves the jurisdiction first onboarding to NNDSS and then onboarding its NNDSS data to DCIPHER.&#10;&#10;">
            <a:extLst>
              <a:ext uri="{FF2B5EF4-FFF2-40B4-BE49-F238E27FC236}">
                <a16:creationId xmlns:a16="http://schemas.microsoft.com/office/drawing/2014/main" id="{E24DEF29-65C9-41B7-8421-0D619251318B}"/>
              </a:ext>
            </a:extLst>
          </p:cNvPr>
          <p:cNvGraphicFramePr>
            <a:graphicFrameLocks noGrp="1"/>
          </p:cNvGraphicFramePr>
          <p:nvPr>
            <p:ph idx="1"/>
          </p:nvPr>
        </p:nvGraphicFramePr>
        <p:xfrm>
          <a:off x="507199" y="1658203"/>
          <a:ext cx="8090891" cy="1862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B0CCEDC-B90A-4D85-8F8D-8497BC911CB7}"/>
              </a:ext>
            </a:extLst>
          </p:cNvPr>
          <p:cNvSpPr txBox="1"/>
          <p:nvPr/>
        </p:nvSpPr>
        <p:spPr>
          <a:xfrm>
            <a:off x="698168" y="3857345"/>
            <a:ext cx="7747664" cy="553998"/>
          </a:xfrm>
          <a:prstGeom prst="rect">
            <a:avLst/>
          </a:prstGeom>
          <a:noFill/>
        </p:spPr>
        <p:txBody>
          <a:bodyPr wrap="square" rtlCol="0">
            <a:spAutoFit/>
          </a:bodyPr>
          <a:lstStyle/>
          <a:p>
            <a:pPr defTabSz="685800" eaLnBrk="1" fontAlgn="auto" hangingPunct="1">
              <a:spcBef>
                <a:spcPts val="0"/>
              </a:spcBef>
              <a:spcAft>
                <a:spcPts val="0"/>
              </a:spcAft>
            </a:pPr>
            <a:r>
              <a:rPr lang="en-US" sz="1500" b="1" dirty="0">
                <a:solidFill>
                  <a:prstClr val="black"/>
                </a:solidFill>
                <a:latin typeface="Georgia" panose="02040502050405020303" pitchFamily="18" charset="0"/>
                <a:cs typeface="Gautami" panose="020B0502040204020203" pitchFamily="34" charset="0"/>
              </a:rPr>
              <a:t>DCIPHER</a:t>
            </a:r>
            <a:r>
              <a:rPr lang="en-US" sz="1500" dirty="0">
                <a:solidFill>
                  <a:prstClr val="black"/>
                </a:solidFill>
                <a:latin typeface="Georgia" panose="02040502050405020303" pitchFamily="18" charset="0"/>
                <a:cs typeface="Gautami" panose="020B0502040204020203" pitchFamily="34" charset="0"/>
              </a:rPr>
              <a:t> serves as the MPX Response Common Operating Platform, bringing together key data from different sources to provide situational awareness. </a:t>
            </a:r>
          </a:p>
        </p:txBody>
      </p:sp>
      <p:sp>
        <p:nvSpPr>
          <p:cNvPr id="5" name="Slide Number Placeholder 2">
            <a:extLst>
              <a:ext uri="{FF2B5EF4-FFF2-40B4-BE49-F238E27FC236}">
                <a16:creationId xmlns:a16="http://schemas.microsoft.com/office/drawing/2014/main" id="{BE73AFAC-8B05-422C-A10C-D0802A4502BA}"/>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5</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90534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1721-CC12-4F8B-9935-0B9339656CF1}"/>
              </a:ext>
            </a:extLst>
          </p:cNvPr>
          <p:cNvSpPr>
            <a:spLocks noGrp="1"/>
          </p:cNvSpPr>
          <p:nvPr>
            <p:ph type="title"/>
          </p:nvPr>
        </p:nvSpPr>
        <p:spPr/>
        <p:txBody>
          <a:bodyPr>
            <a:normAutofit/>
          </a:bodyPr>
          <a:lstStyle/>
          <a:p>
            <a:r>
              <a:rPr lang="en-US" dirty="0"/>
              <a:t>Expectations for NNDSS MPX Data</a:t>
            </a:r>
          </a:p>
        </p:txBody>
      </p:sp>
      <p:sp>
        <p:nvSpPr>
          <p:cNvPr id="3" name="Content Placeholder 2">
            <a:extLst>
              <a:ext uri="{FF2B5EF4-FFF2-40B4-BE49-F238E27FC236}">
                <a16:creationId xmlns:a16="http://schemas.microsoft.com/office/drawing/2014/main" id="{2E51218D-4E72-415C-9CFF-72E8679DD3EA}"/>
              </a:ext>
            </a:extLst>
          </p:cNvPr>
          <p:cNvSpPr>
            <a:spLocks noGrp="1"/>
          </p:cNvSpPr>
          <p:nvPr>
            <p:ph idx="1"/>
          </p:nvPr>
        </p:nvSpPr>
        <p:spPr>
          <a:xfrm>
            <a:off x="369794" y="1369219"/>
            <a:ext cx="8404412" cy="3259931"/>
          </a:xfrm>
        </p:spPr>
        <p:txBody>
          <a:bodyPr>
            <a:normAutofit fontScale="92500"/>
          </a:bodyPr>
          <a:lstStyle/>
          <a:p>
            <a:pPr>
              <a:lnSpc>
                <a:spcPct val="120000"/>
              </a:lnSpc>
              <a:spcBef>
                <a:spcPts val="450"/>
              </a:spcBef>
              <a:spcAft>
                <a:spcPts val="900"/>
              </a:spcAft>
            </a:pPr>
            <a:r>
              <a:rPr lang="en-US" sz="2700" dirty="0"/>
              <a:t>Verify with each jurisdiction:</a:t>
            </a:r>
          </a:p>
          <a:p>
            <a:pPr lvl="2">
              <a:lnSpc>
                <a:spcPct val="120000"/>
              </a:lnSpc>
              <a:spcBef>
                <a:spcPts val="450"/>
              </a:spcBef>
              <a:spcAft>
                <a:spcPts val="900"/>
              </a:spcAft>
            </a:pPr>
            <a:r>
              <a:rPr lang="en-US" sz="2100" u="sng" dirty="0"/>
              <a:t>Match NNDSS case IDs</a:t>
            </a:r>
            <a:r>
              <a:rPr lang="en-US" sz="2100" dirty="0"/>
              <a:t> to all existing MPX case IDs in DCIPHER</a:t>
            </a:r>
          </a:p>
          <a:p>
            <a:pPr lvl="2">
              <a:lnSpc>
                <a:spcPct val="120000"/>
              </a:lnSpc>
              <a:spcBef>
                <a:spcPts val="450"/>
              </a:spcBef>
              <a:spcAft>
                <a:spcPts val="900"/>
              </a:spcAft>
            </a:pPr>
            <a:r>
              <a:rPr lang="en-US" sz="2100" dirty="0"/>
              <a:t>Confirm </a:t>
            </a:r>
            <a:r>
              <a:rPr lang="en-US" sz="2100" u="sng" dirty="0"/>
              <a:t>continued submission</a:t>
            </a:r>
            <a:r>
              <a:rPr lang="en-US" sz="2100" dirty="0"/>
              <a:t> of initial case reports to CDC, in accordance with the Council of State and Territorial Epidemiologists (CSTE) MPX position statement</a:t>
            </a:r>
          </a:p>
          <a:p>
            <a:pPr lvl="2">
              <a:lnSpc>
                <a:spcPct val="110000"/>
              </a:lnSpc>
              <a:spcBef>
                <a:spcPts val="450"/>
              </a:spcBef>
              <a:spcAft>
                <a:spcPts val="900"/>
              </a:spcAft>
              <a:tabLst>
                <a:tab pos="6858000" algn="l"/>
                <a:tab pos="7543800" algn="l"/>
              </a:tabLst>
            </a:pPr>
            <a:r>
              <a:rPr lang="en-US" sz="2100" dirty="0"/>
              <a:t>Determine the </a:t>
            </a:r>
            <a:r>
              <a:rPr lang="en-US" sz="2100" u="sng" dirty="0"/>
              <a:t>submission frequency for reporting</a:t>
            </a:r>
            <a:r>
              <a:rPr lang="en-US" sz="2100" dirty="0"/>
              <a:t> supplemental short CRF (sCRF) data to DCIPHER―beyond Core NNDSS data elements</a:t>
            </a:r>
          </a:p>
          <a:p>
            <a:pPr>
              <a:lnSpc>
                <a:spcPct val="110000"/>
              </a:lnSpc>
              <a:spcBef>
                <a:spcPts val="450"/>
              </a:spcBef>
              <a:spcAft>
                <a:spcPts val="900"/>
              </a:spcAft>
              <a:tabLst>
                <a:tab pos="6858000" algn="l"/>
                <a:tab pos="7543800" algn="l"/>
              </a:tabLst>
            </a:pPr>
            <a:endParaRPr lang="en-US" sz="2400" dirty="0"/>
          </a:p>
        </p:txBody>
      </p:sp>
      <p:sp>
        <p:nvSpPr>
          <p:cNvPr id="4" name="Slide Number Placeholder 2">
            <a:extLst>
              <a:ext uri="{FF2B5EF4-FFF2-40B4-BE49-F238E27FC236}">
                <a16:creationId xmlns:a16="http://schemas.microsoft.com/office/drawing/2014/main" id="{949FC0B0-4D17-40E0-830B-AD670BC4ACD4}"/>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6</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980028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descr="This is a high-level diagram showing the steps for enabling case data to flow through NNDSS to DCIPHER and be included in the national case surveillance database. &#10;">
            <a:extLst>
              <a:ext uri="{FF2B5EF4-FFF2-40B4-BE49-F238E27FC236}">
                <a16:creationId xmlns:a16="http://schemas.microsoft.com/office/drawing/2014/main" id="{801F72EB-0348-46DE-8FE0-633FD36520A5}"/>
              </a:ext>
            </a:extLst>
          </p:cNvPr>
          <p:cNvSpPr/>
          <p:nvPr/>
        </p:nvSpPr>
        <p:spPr>
          <a:xfrm>
            <a:off x="390379" y="1171237"/>
            <a:ext cx="8331188" cy="37755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F8D1E4-EE75-453C-B480-0723C38223B7}"/>
              </a:ext>
            </a:extLst>
          </p:cNvPr>
          <p:cNvSpPr>
            <a:spLocks noGrp="1"/>
          </p:cNvSpPr>
          <p:nvPr>
            <p:ph type="title"/>
          </p:nvPr>
        </p:nvSpPr>
        <p:spPr/>
        <p:txBody>
          <a:bodyPr>
            <a:normAutofit fontScale="90000"/>
          </a:bodyPr>
          <a:lstStyle/>
          <a:p>
            <a:r>
              <a:rPr lang="en-US" dirty="0"/>
              <a:t>MPX Case Reporting – Validate NNDSS Data in DCIPHER</a:t>
            </a:r>
            <a:br>
              <a:rPr lang="en-US" dirty="0"/>
            </a:br>
            <a:endParaRPr lang="en-US" dirty="0"/>
          </a:p>
        </p:txBody>
      </p:sp>
      <p:sp>
        <p:nvSpPr>
          <p:cNvPr id="5" name="Rectangle 4">
            <a:extLst>
              <a:ext uri="{FF2B5EF4-FFF2-40B4-BE49-F238E27FC236}">
                <a16:creationId xmlns:a16="http://schemas.microsoft.com/office/drawing/2014/main" id="{73D1A93C-F493-473E-AB98-027426A104DA}"/>
              </a:ext>
            </a:extLst>
          </p:cNvPr>
          <p:cNvSpPr/>
          <p:nvPr/>
        </p:nvSpPr>
        <p:spPr>
          <a:xfrm>
            <a:off x="6210311" y="2901206"/>
            <a:ext cx="1028700" cy="1371600"/>
          </a:xfrm>
          <a:prstGeom prst="rect">
            <a:avLst/>
          </a:prstGeom>
          <a:solidFill>
            <a:schemeClr val="bg2">
              <a:lumMod val="75000"/>
            </a:schemeClr>
          </a:solidFill>
          <a:ln w="38100">
            <a:solidFill>
              <a:schemeClr val="tx1"/>
            </a:solidFill>
          </a:ln>
          <a:effectLst/>
        </p:spPr>
        <p:txBody>
          <a:bodyPr rtlCol="0" anchor="ctr"/>
          <a:lstStyle/>
          <a:p>
            <a:pPr marL="0" marR="0" lvl="0" indent="0" algn="ctr" defTabSz="495416"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F2F48"/>
                </a:solidFill>
                <a:effectLst/>
                <a:uLnTx/>
                <a:uFillTx/>
                <a:latin typeface="Myriad Web Pro"/>
                <a:ea typeface="+mn-ea"/>
                <a:cs typeface="+mn-cs"/>
              </a:rPr>
              <a:t>Push                        </a:t>
            </a:r>
          </a:p>
          <a:p>
            <a:pPr marL="0" marR="0" lvl="0" indent="0" algn="ctr" defTabSz="495416"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F2F48"/>
                </a:solidFill>
                <a:effectLst/>
                <a:uLnTx/>
                <a:uFillTx/>
                <a:latin typeface="Myriad Web Pro"/>
                <a:ea typeface="+mn-ea"/>
                <a:cs typeface="+mn-cs"/>
              </a:rPr>
              <a:t>validated NNDSS data to production in DCIPHER</a:t>
            </a:r>
          </a:p>
        </p:txBody>
      </p:sp>
      <p:sp>
        <p:nvSpPr>
          <p:cNvPr id="7" name="Rectangle 6">
            <a:extLst>
              <a:ext uri="{FF2B5EF4-FFF2-40B4-BE49-F238E27FC236}">
                <a16:creationId xmlns:a16="http://schemas.microsoft.com/office/drawing/2014/main" id="{D58A6A4D-51AF-4029-A4B8-4E2985797B2E}"/>
              </a:ext>
            </a:extLst>
          </p:cNvPr>
          <p:cNvSpPr/>
          <p:nvPr/>
        </p:nvSpPr>
        <p:spPr>
          <a:xfrm>
            <a:off x="4845896" y="2901206"/>
            <a:ext cx="1028700" cy="1371600"/>
          </a:xfrm>
          <a:prstGeom prst="rect">
            <a:avLst/>
          </a:prstGeom>
          <a:solidFill>
            <a:srgbClr val="ABCAD5"/>
          </a:solidFill>
          <a:ln w="38100">
            <a:solidFill>
              <a:srgbClr val="0F2F48"/>
            </a:solidFill>
          </a:ln>
          <a:effectLst/>
        </p:spPr>
        <p:txBody>
          <a:bodyPr rtlCol="0" anchor="ctr"/>
          <a:lstStyle/>
          <a:p>
            <a:pPr marL="0" marR="0" lvl="0" indent="0" algn="ctr" defTabSz="495428" rtl="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a:ln>
                  <a:noFill/>
                </a:ln>
                <a:solidFill>
                  <a:srgbClr val="0F2F48"/>
                </a:solidFill>
                <a:effectLst/>
                <a:uLnTx/>
                <a:uFillTx/>
                <a:latin typeface="Myriad Web Pro"/>
                <a:ea typeface="+mn-ea"/>
                <a:cs typeface="+mn-cs"/>
              </a:rPr>
              <a:t>Part 2:</a:t>
            </a:r>
          </a:p>
          <a:p>
            <a:pPr marL="0" marR="0" lvl="0" indent="0" algn="ctr" defTabSz="495428"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0F2F48"/>
              </a:solidFill>
              <a:effectLst/>
              <a:uLnTx/>
              <a:uFillTx/>
              <a:latin typeface="Myriad Web Pro"/>
              <a:ea typeface="+mn-ea"/>
              <a:cs typeface="+mn-cs"/>
            </a:endParaRPr>
          </a:p>
          <a:p>
            <a:pPr marL="0" marR="0" lvl="0" indent="0" algn="ctr" defTabSz="49542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F2F48"/>
                </a:solidFill>
                <a:effectLst/>
                <a:uLnTx/>
                <a:uFillTx/>
                <a:latin typeface="Myriad Web Pro"/>
                <a:ea typeface="+mn-ea"/>
                <a:cs typeface="+mn-cs"/>
              </a:rPr>
              <a:t>One-time validation of NNDSS case data in DCIPHER</a:t>
            </a:r>
          </a:p>
        </p:txBody>
      </p:sp>
      <p:cxnSp>
        <p:nvCxnSpPr>
          <p:cNvPr id="8" name="Straight Arrow Connector 7" descr="The arrow shows the data flow from the jurisdiction submitting core MPX data using NNDSS to populating NNDSS core data in DCIPHER. ">
            <a:extLst>
              <a:ext uri="{FF2B5EF4-FFF2-40B4-BE49-F238E27FC236}">
                <a16:creationId xmlns:a16="http://schemas.microsoft.com/office/drawing/2014/main" id="{8D9454ED-E922-41A9-B593-A1012A2005BC}"/>
              </a:ext>
            </a:extLst>
          </p:cNvPr>
          <p:cNvCxnSpPr>
            <a:cxnSpLocks/>
          </p:cNvCxnSpPr>
          <p:nvPr/>
        </p:nvCxnSpPr>
        <p:spPr>
          <a:xfrm>
            <a:off x="3042604" y="3193665"/>
            <a:ext cx="438875" cy="0"/>
          </a:xfrm>
          <a:prstGeom prst="straightConnector1">
            <a:avLst/>
          </a:prstGeom>
          <a:noFill/>
          <a:ln w="28575" cap="flat" cmpd="sng" algn="ctr">
            <a:solidFill>
              <a:srgbClr val="0F2F48"/>
            </a:solidFill>
            <a:prstDash val="solid"/>
            <a:tailEnd type="triangle"/>
          </a:ln>
          <a:effectLst/>
        </p:spPr>
      </p:cxnSp>
      <p:sp>
        <p:nvSpPr>
          <p:cNvPr id="12" name="Rectangle 11">
            <a:extLst>
              <a:ext uri="{FF2B5EF4-FFF2-40B4-BE49-F238E27FC236}">
                <a16:creationId xmlns:a16="http://schemas.microsoft.com/office/drawing/2014/main" id="{69FA4A4E-A20F-482E-8236-519773A630DC}"/>
              </a:ext>
            </a:extLst>
          </p:cNvPr>
          <p:cNvSpPr/>
          <p:nvPr/>
        </p:nvSpPr>
        <p:spPr>
          <a:xfrm>
            <a:off x="3423997" y="4290448"/>
            <a:ext cx="778346" cy="291224"/>
          </a:xfrm>
          <a:prstGeom prst="rect">
            <a:avLst/>
          </a:prstGeom>
          <a:noFill/>
          <a:ln w="12700" cap="flat" cmpd="sng" algn="ctr">
            <a:noFill/>
            <a:prstDash val="solid"/>
            <a:miter lim="800000"/>
          </a:ln>
          <a:effectLst/>
        </p:spPr>
        <p:txBody>
          <a:bodyPr rtlCol="0" anchor="ctr"/>
          <a:lstStyle/>
          <a:p>
            <a:pPr marL="0" marR="0" lvl="0" indent="0" algn="l" defTabSz="495416" rtl="0" eaLnBrk="1" fontAlgn="auto" latinLnBrk="0" hangingPunct="1">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000000"/>
                </a:solidFill>
                <a:effectLst/>
                <a:uLnTx/>
                <a:uFillTx/>
                <a:latin typeface="Calibri" panose="020F0502020204030204"/>
                <a:ea typeface="+mn-ea"/>
                <a:cs typeface="+mn-cs"/>
              </a:rPr>
              <a:t>12 pm daily</a:t>
            </a:r>
          </a:p>
        </p:txBody>
      </p:sp>
      <p:grpSp>
        <p:nvGrpSpPr>
          <p:cNvPr id="13" name="Group 12" descr="Image which represents the DCIPHER Platform Interface.">
            <a:extLst>
              <a:ext uri="{FF2B5EF4-FFF2-40B4-BE49-F238E27FC236}">
                <a16:creationId xmlns:a16="http://schemas.microsoft.com/office/drawing/2014/main" id="{8A188C59-9C90-4F8E-90AC-872F6F854DC9}"/>
              </a:ext>
            </a:extLst>
          </p:cNvPr>
          <p:cNvGrpSpPr/>
          <p:nvPr/>
        </p:nvGrpSpPr>
        <p:grpSpPr>
          <a:xfrm>
            <a:off x="7039915" y="2818271"/>
            <a:ext cx="217052" cy="220095"/>
            <a:chOff x="2579823" y="3097474"/>
            <a:chExt cx="269363" cy="249679"/>
          </a:xfrm>
        </p:grpSpPr>
        <p:sp>
          <p:nvSpPr>
            <p:cNvPr id="14" name="Oval 13">
              <a:extLst>
                <a:ext uri="{FF2B5EF4-FFF2-40B4-BE49-F238E27FC236}">
                  <a16:creationId xmlns:a16="http://schemas.microsoft.com/office/drawing/2014/main" id="{EDD5B7D9-34E6-481D-B59F-B9ED9D9F5F74}"/>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marL="0" marR="0" lvl="0" indent="0" algn="ctr" defTabSz="501661" rtl="0" eaLnBrk="1" fontAlgn="auto" latinLnBrk="0" hangingPunct="1">
                <a:lnSpc>
                  <a:spcPct val="100000"/>
                </a:lnSpc>
                <a:spcBef>
                  <a:spcPts val="0"/>
                </a:spcBef>
                <a:spcAft>
                  <a:spcPts val="0"/>
                </a:spcAft>
                <a:buClrTx/>
                <a:buSzTx/>
                <a:buFontTx/>
                <a:buNone/>
                <a:tabLst/>
                <a:defRPr/>
              </a:pPr>
              <a:endParaRPr kumimoji="0" lang="en-US" sz="611" b="1" i="0" u="none" strike="noStrike" kern="0" cap="none" spc="0" normalizeH="0" baseline="0" noProof="0" dirty="0">
                <a:ln>
                  <a:noFill/>
                </a:ln>
                <a:solidFill>
                  <a:srgbClr val="FFC000"/>
                </a:solidFill>
                <a:effectLst/>
                <a:uLnTx/>
                <a:uFillTx/>
                <a:latin typeface="Myriad Web Pro"/>
                <a:ea typeface="+mn-ea"/>
                <a:cs typeface="+mn-cs"/>
              </a:endParaRPr>
            </a:p>
          </p:txBody>
        </p:sp>
        <p:sp>
          <p:nvSpPr>
            <p:cNvPr id="15" name="Freeform 414">
              <a:extLst>
                <a:ext uri="{FF2B5EF4-FFF2-40B4-BE49-F238E27FC236}">
                  <a16:creationId xmlns:a16="http://schemas.microsoft.com/office/drawing/2014/main" id="{A1A5E3A6-E1D9-4F70-80DB-DD4589576CC7}"/>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marL="0" marR="0" lvl="0" indent="0" algn="l" defTabSz="668849" rtl="0" eaLnBrk="1" fontAlgn="auto" latinLnBrk="0" hangingPunct="1">
                <a:lnSpc>
                  <a:spcPct val="100000"/>
                </a:lnSpc>
                <a:spcBef>
                  <a:spcPts val="0"/>
                </a:spcBef>
                <a:spcAft>
                  <a:spcPts val="0"/>
                </a:spcAft>
                <a:buClrTx/>
                <a:buSzTx/>
                <a:buFontTx/>
                <a:buNone/>
                <a:tabLst/>
                <a:defRPr/>
              </a:pPr>
              <a:endParaRPr kumimoji="0" lang="en-US" sz="611" b="1" i="0" u="none" strike="noStrike" kern="0" cap="none" spc="0" normalizeH="0" baseline="0" noProof="0" dirty="0">
                <a:ln>
                  <a:noFill/>
                </a:ln>
                <a:solidFill>
                  <a:srgbClr val="0F56DC"/>
                </a:solidFill>
                <a:effectLst/>
                <a:uLnTx/>
                <a:uFillTx/>
                <a:latin typeface="Myriad Web Pro"/>
                <a:ea typeface="+mn-ea"/>
                <a:cs typeface="+mn-cs"/>
              </a:endParaRPr>
            </a:p>
          </p:txBody>
        </p:sp>
      </p:grpSp>
      <p:cxnSp>
        <p:nvCxnSpPr>
          <p:cNvPr id="17" name="Connector: Elbow 16" descr="The arrow shows the data flow from the jurisdiction collecting case data to the jurisdiction submitting core MPX data using NNDSS.">
            <a:extLst>
              <a:ext uri="{FF2B5EF4-FFF2-40B4-BE49-F238E27FC236}">
                <a16:creationId xmlns:a16="http://schemas.microsoft.com/office/drawing/2014/main" id="{B1C7B0E6-883D-45BB-BBD4-2A9FC535E9FC}"/>
              </a:ext>
            </a:extLst>
          </p:cNvPr>
          <p:cNvCxnSpPr>
            <a:cxnSpLocks/>
            <a:stCxn id="31" idx="3"/>
          </p:cNvCxnSpPr>
          <p:nvPr/>
        </p:nvCxnSpPr>
        <p:spPr>
          <a:xfrm>
            <a:off x="1560039" y="2656724"/>
            <a:ext cx="538385" cy="533972"/>
          </a:xfrm>
          <a:prstGeom prst="bentConnector3">
            <a:avLst>
              <a:gd name="adj1" fmla="val 50000"/>
            </a:avLst>
          </a:prstGeom>
          <a:noFill/>
          <a:ln w="28575" cap="flat" cmpd="sng" algn="ctr">
            <a:solidFill>
              <a:srgbClr val="0F2F48"/>
            </a:solidFill>
            <a:prstDash val="solid"/>
            <a:tailEnd type="triangle"/>
          </a:ln>
          <a:effectLst/>
        </p:spPr>
      </p:cxnSp>
      <p:sp>
        <p:nvSpPr>
          <p:cNvPr id="18" name="Rectangle 17">
            <a:extLst>
              <a:ext uri="{FF2B5EF4-FFF2-40B4-BE49-F238E27FC236}">
                <a16:creationId xmlns:a16="http://schemas.microsoft.com/office/drawing/2014/main" id="{11E60F08-0104-404C-9B1B-E1B23BE271AD}"/>
              </a:ext>
            </a:extLst>
          </p:cNvPr>
          <p:cNvSpPr/>
          <p:nvPr/>
        </p:nvSpPr>
        <p:spPr>
          <a:xfrm>
            <a:off x="3481480" y="2901206"/>
            <a:ext cx="1028700" cy="1371600"/>
          </a:xfrm>
          <a:prstGeom prst="rect">
            <a:avLst/>
          </a:prstGeom>
          <a:solidFill>
            <a:schemeClr val="bg2">
              <a:lumMod val="75000"/>
            </a:schemeClr>
          </a:solidFill>
          <a:ln>
            <a:noFill/>
          </a:ln>
          <a:effectLst/>
        </p:spPr>
        <p:txBody>
          <a:bodyPr rtlCol="0" anchor="ctr"/>
          <a:lstStyle/>
          <a:p>
            <a:pPr marL="0" marR="0" lvl="0" indent="0" algn="ctr" defTabSz="495416"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F2F48"/>
                </a:solidFill>
                <a:effectLst/>
                <a:uLnTx/>
                <a:uFillTx/>
                <a:latin typeface="Myriad Web Pro"/>
                <a:ea typeface="+mn-ea"/>
                <a:cs typeface="+mn-cs"/>
              </a:rPr>
              <a:t>Populate           NNDSS core data in DCIPHER </a:t>
            </a:r>
          </a:p>
        </p:txBody>
      </p:sp>
      <p:sp>
        <p:nvSpPr>
          <p:cNvPr id="16" name="Rectangle 15">
            <a:extLst>
              <a:ext uri="{FF2B5EF4-FFF2-40B4-BE49-F238E27FC236}">
                <a16:creationId xmlns:a16="http://schemas.microsoft.com/office/drawing/2014/main" id="{BA00FAAB-E2F8-4E5F-87D3-FE70838A8908}"/>
              </a:ext>
            </a:extLst>
          </p:cNvPr>
          <p:cNvSpPr/>
          <p:nvPr/>
        </p:nvSpPr>
        <p:spPr>
          <a:xfrm>
            <a:off x="2123657" y="1329674"/>
            <a:ext cx="1028700" cy="1371600"/>
          </a:xfrm>
          <a:prstGeom prst="rect">
            <a:avLst/>
          </a:prstGeom>
          <a:solidFill>
            <a:schemeClr val="bg2">
              <a:lumMod val="75000"/>
            </a:schemeClr>
          </a:solidFill>
          <a:ln>
            <a:noFill/>
          </a:ln>
          <a:effectLst/>
        </p:spPr>
        <p:txBody>
          <a:bodyPr rtlCol="0" anchor="ctr"/>
          <a:lstStyle/>
          <a:p>
            <a:pPr marL="0" marR="0" lvl="0" indent="0" algn="ctr" defTabSz="495416"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F2F48"/>
                </a:solidFill>
                <a:effectLst/>
                <a:uLnTx/>
                <a:uFillTx/>
                <a:latin typeface="Myriad Web Pro"/>
                <a:ea typeface="+mn-ea"/>
                <a:cs typeface="+mn-cs"/>
              </a:rPr>
              <a:t>Submit all sCRF data or </a:t>
            </a:r>
            <a:r>
              <a:rPr kumimoji="0" lang="en-US" sz="1050" b="1" i="0" u="sng" strike="noStrike" kern="0" cap="none" spc="0" normalizeH="0" baseline="0" noProof="0" dirty="0">
                <a:ln>
                  <a:noFill/>
                </a:ln>
                <a:solidFill>
                  <a:srgbClr val="0F2F48"/>
                </a:solidFill>
                <a:effectLst/>
                <a:uLnTx/>
                <a:uFillTx/>
                <a:latin typeface="Myriad Web Pro"/>
                <a:ea typeface="+mn-ea"/>
                <a:cs typeface="+mn-cs"/>
              </a:rPr>
              <a:t>supplemental data</a:t>
            </a:r>
            <a:r>
              <a:rPr kumimoji="0" lang="en-US" sz="1050" b="1" i="0" u="none" strike="noStrike" kern="0" cap="none" spc="0" normalizeH="0" baseline="0" noProof="0" dirty="0">
                <a:ln>
                  <a:noFill/>
                </a:ln>
                <a:solidFill>
                  <a:srgbClr val="0F2F48"/>
                </a:solidFill>
                <a:effectLst/>
                <a:uLnTx/>
                <a:uFillTx/>
                <a:latin typeface="Myriad Web Pro"/>
                <a:ea typeface="+mn-ea"/>
                <a:cs typeface="+mn-cs"/>
              </a:rPr>
              <a:t>, using any existing processes to                    DCIPHER</a:t>
            </a:r>
          </a:p>
        </p:txBody>
      </p:sp>
      <p:grpSp>
        <p:nvGrpSpPr>
          <p:cNvPr id="19" name="Group 18" descr="Image which represents the DCIPHER Platform Interface.">
            <a:extLst>
              <a:ext uri="{FF2B5EF4-FFF2-40B4-BE49-F238E27FC236}">
                <a16:creationId xmlns:a16="http://schemas.microsoft.com/office/drawing/2014/main" id="{D9027330-D966-410E-B429-B11F96BF5BAD}"/>
              </a:ext>
            </a:extLst>
          </p:cNvPr>
          <p:cNvGrpSpPr/>
          <p:nvPr/>
        </p:nvGrpSpPr>
        <p:grpSpPr>
          <a:xfrm>
            <a:off x="2987038" y="1208819"/>
            <a:ext cx="225497" cy="204289"/>
            <a:chOff x="2579823" y="3097474"/>
            <a:chExt cx="269363" cy="249679"/>
          </a:xfrm>
        </p:grpSpPr>
        <p:sp>
          <p:nvSpPr>
            <p:cNvPr id="20" name="Oval 19">
              <a:extLst>
                <a:ext uri="{FF2B5EF4-FFF2-40B4-BE49-F238E27FC236}">
                  <a16:creationId xmlns:a16="http://schemas.microsoft.com/office/drawing/2014/main" id="{DD2AE80B-1B44-49C2-9F1E-A7AB0EE18310}"/>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marL="0" marR="0" lvl="0" indent="0" algn="ctr" defTabSz="501661" rtl="0" eaLnBrk="1" fontAlgn="auto" latinLnBrk="0" hangingPunct="1">
                <a:lnSpc>
                  <a:spcPct val="100000"/>
                </a:lnSpc>
                <a:spcBef>
                  <a:spcPts val="0"/>
                </a:spcBef>
                <a:spcAft>
                  <a:spcPts val="0"/>
                </a:spcAft>
                <a:buClrTx/>
                <a:buSzTx/>
                <a:buFontTx/>
                <a:buNone/>
                <a:tabLst/>
                <a:defRPr/>
              </a:pPr>
              <a:endParaRPr kumimoji="0" lang="en-US" sz="611" b="1" i="0" u="none" strike="noStrike" kern="0" cap="none" spc="0" normalizeH="0" baseline="0" noProof="0" dirty="0">
                <a:ln>
                  <a:noFill/>
                </a:ln>
                <a:solidFill>
                  <a:srgbClr val="FFC000"/>
                </a:solidFill>
                <a:effectLst/>
                <a:uLnTx/>
                <a:uFillTx/>
                <a:latin typeface="Myriad Web Pro"/>
                <a:ea typeface="+mn-ea"/>
                <a:cs typeface="+mn-cs"/>
              </a:endParaRPr>
            </a:p>
          </p:txBody>
        </p:sp>
        <p:sp>
          <p:nvSpPr>
            <p:cNvPr id="21" name="Freeform 414">
              <a:extLst>
                <a:ext uri="{FF2B5EF4-FFF2-40B4-BE49-F238E27FC236}">
                  <a16:creationId xmlns:a16="http://schemas.microsoft.com/office/drawing/2014/main" id="{48497DA2-2D59-4F62-B415-1C1875EE2626}"/>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marL="0" marR="0" lvl="0" indent="0" algn="l" defTabSz="668849" rtl="0" eaLnBrk="1" fontAlgn="auto" latinLnBrk="0" hangingPunct="1">
                <a:lnSpc>
                  <a:spcPct val="100000"/>
                </a:lnSpc>
                <a:spcBef>
                  <a:spcPts val="0"/>
                </a:spcBef>
                <a:spcAft>
                  <a:spcPts val="0"/>
                </a:spcAft>
                <a:buClrTx/>
                <a:buSzTx/>
                <a:buFontTx/>
                <a:buNone/>
                <a:tabLst/>
                <a:defRPr/>
              </a:pPr>
              <a:endParaRPr kumimoji="0" lang="en-US" sz="611" b="1" i="0" u="none" strike="noStrike" kern="0" cap="none" spc="0" normalizeH="0" baseline="0" noProof="0" dirty="0">
                <a:ln>
                  <a:noFill/>
                </a:ln>
                <a:solidFill>
                  <a:srgbClr val="0F56DC"/>
                </a:solidFill>
                <a:effectLst/>
                <a:uLnTx/>
                <a:uFillTx/>
                <a:latin typeface="Myriad Web Pro"/>
                <a:ea typeface="+mn-ea"/>
                <a:cs typeface="+mn-cs"/>
              </a:endParaRPr>
            </a:p>
          </p:txBody>
        </p:sp>
      </p:grpSp>
      <p:grpSp>
        <p:nvGrpSpPr>
          <p:cNvPr id="22" name="Group 21" descr="Image which represents the DCIPHER Platform Interface.">
            <a:extLst>
              <a:ext uri="{FF2B5EF4-FFF2-40B4-BE49-F238E27FC236}">
                <a16:creationId xmlns:a16="http://schemas.microsoft.com/office/drawing/2014/main" id="{9AB37E47-A6BB-4955-A12D-488154EA8F0C}"/>
              </a:ext>
            </a:extLst>
          </p:cNvPr>
          <p:cNvGrpSpPr/>
          <p:nvPr/>
        </p:nvGrpSpPr>
        <p:grpSpPr>
          <a:xfrm>
            <a:off x="4337161" y="2790196"/>
            <a:ext cx="225497" cy="204289"/>
            <a:chOff x="2579823" y="3097474"/>
            <a:chExt cx="269363" cy="249679"/>
          </a:xfrm>
        </p:grpSpPr>
        <p:sp>
          <p:nvSpPr>
            <p:cNvPr id="23" name="Oval 22">
              <a:extLst>
                <a:ext uri="{FF2B5EF4-FFF2-40B4-BE49-F238E27FC236}">
                  <a16:creationId xmlns:a16="http://schemas.microsoft.com/office/drawing/2014/main" id="{A709FD98-531F-45AE-92E7-979F1B8EB43E}"/>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marL="0" marR="0" lvl="0" indent="0" algn="ctr" defTabSz="501661" rtl="0" eaLnBrk="1" fontAlgn="auto" latinLnBrk="0" hangingPunct="1">
                <a:lnSpc>
                  <a:spcPct val="100000"/>
                </a:lnSpc>
                <a:spcBef>
                  <a:spcPts val="0"/>
                </a:spcBef>
                <a:spcAft>
                  <a:spcPts val="0"/>
                </a:spcAft>
                <a:buClrTx/>
                <a:buSzTx/>
                <a:buFontTx/>
                <a:buNone/>
                <a:tabLst/>
                <a:defRPr/>
              </a:pPr>
              <a:endParaRPr kumimoji="0" lang="en-US" sz="611" b="1" i="0" u="none" strike="noStrike" kern="0" cap="none" spc="0" normalizeH="0" baseline="0" noProof="0" dirty="0">
                <a:ln>
                  <a:noFill/>
                </a:ln>
                <a:solidFill>
                  <a:srgbClr val="FFC000"/>
                </a:solidFill>
                <a:effectLst/>
                <a:uLnTx/>
                <a:uFillTx/>
                <a:latin typeface="Myriad Web Pro"/>
                <a:ea typeface="+mn-ea"/>
                <a:cs typeface="+mn-cs"/>
              </a:endParaRPr>
            </a:p>
          </p:txBody>
        </p:sp>
        <p:sp>
          <p:nvSpPr>
            <p:cNvPr id="24" name="Freeform 414">
              <a:extLst>
                <a:ext uri="{FF2B5EF4-FFF2-40B4-BE49-F238E27FC236}">
                  <a16:creationId xmlns:a16="http://schemas.microsoft.com/office/drawing/2014/main" id="{C54125EA-4673-4AA1-80B7-830B41107106}"/>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marL="0" marR="0" lvl="0" indent="0" algn="l" defTabSz="668849" rtl="0" eaLnBrk="1" fontAlgn="auto" latinLnBrk="0" hangingPunct="1">
                <a:lnSpc>
                  <a:spcPct val="100000"/>
                </a:lnSpc>
                <a:spcBef>
                  <a:spcPts val="0"/>
                </a:spcBef>
                <a:spcAft>
                  <a:spcPts val="0"/>
                </a:spcAft>
                <a:buClrTx/>
                <a:buSzTx/>
                <a:buFontTx/>
                <a:buNone/>
                <a:tabLst/>
                <a:defRPr/>
              </a:pPr>
              <a:endParaRPr kumimoji="0" lang="en-US" sz="611" b="1" i="0" u="none" strike="noStrike" kern="0" cap="none" spc="0" normalizeH="0" baseline="0" noProof="0" dirty="0">
                <a:ln>
                  <a:noFill/>
                </a:ln>
                <a:solidFill>
                  <a:srgbClr val="0F56DC"/>
                </a:solidFill>
                <a:effectLst/>
                <a:uLnTx/>
                <a:uFillTx/>
                <a:latin typeface="Myriad Web Pro"/>
                <a:ea typeface="+mn-ea"/>
                <a:cs typeface="+mn-cs"/>
              </a:endParaRPr>
            </a:p>
          </p:txBody>
        </p:sp>
      </p:grpSp>
      <p:cxnSp>
        <p:nvCxnSpPr>
          <p:cNvPr id="25" name="Connector: Elbow 24" descr="The arrow shows the data flow from the jurisdiction collecting case data to the jurisdiction submitting all sCRF data or supplemental data, using any existing processes to DCIPHER.">
            <a:extLst>
              <a:ext uri="{FF2B5EF4-FFF2-40B4-BE49-F238E27FC236}">
                <a16:creationId xmlns:a16="http://schemas.microsoft.com/office/drawing/2014/main" id="{01F88A7C-A62B-417E-9B5E-927C1CAABEE5}"/>
              </a:ext>
            </a:extLst>
          </p:cNvPr>
          <p:cNvCxnSpPr>
            <a:cxnSpLocks/>
            <a:stCxn id="31" idx="3"/>
          </p:cNvCxnSpPr>
          <p:nvPr/>
        </p:nvCxnSpPr>
        <p:spPr>
          <a:xfrm flipV="1">
            <a:off x="1560039" y="2248057"/>
            <a:ext cx="557026" cy="408667"/>
          </a:xfrm>
          <a:prstGeom prst="bentConnector3">
            <a:avLst>
              <a:gd name="adj1" fmla="val 48290"/>
            </a:avLst>
          </a:prstGeom>
          <a:noFill/>
          <a:ln w="28575" cap="flat" cmpd="sng" algn="ctr">
            <a:solidFill>
              <a:srgbClr val="0F2F48"/>
            </a:solidFill>
            <a:prstDash val="solid"/>
            <a:tailEnd type="triangle"/>
          </a:ln>
          <a:effectLst/>
        </p:spPr>
      </p:cxnSp>
      <p:cxnSp>
        <p:nvCxnSpPr>
          <p:cNvPr id="26" name="Straight Arrow Connector 25" descr="The arrow shows the data flow from population of NNDSS core data in DCIPHER to the one-time validation process of NNDSS case data in DCIPHER.">
            <a:extLst>
              <a:ext uri="{FF2B5EF4-FFF2-40B4-BE49-F238E27FC236}">
                <a16:creationId xmlns:a16="http://schemas.microsoft.com/office/drawing/2014/main" id="{8CBBDFE9-B5B1-462C-80B7-915476099D6A}"/>
              </a:ext>
            </a:extLst>
          </p:cNvPr>
          <p:cNvCxnSpPr>
            <a:cxnSpLocks/>
          </p:cNvCxnSpPr>
          <p:nvPr/>
        </p:nvCxnSpPr>
        <p:spPr>
          <a:xfrm>
            <a:off x="4515727" y="3190696"/>
            <a:ext cx="300414" cy="2969"/>
          </a:xfrm>
          <a:prstGeom prst="straightConnector1">
            <a:avLst/>
          </a:prstGeom>
          <a:noFill/>
          <a:ln w="28575" cap="flat" cmpd="sng" algn="ctr">
            <a:solidFill>
              <a:srgbClr val="0F2F48"/>
            </a:solidFill>
            <a:prstDash val="solid"/>
            <a:tailEnd type="triangle"/>
          </a:ln>
          <a:effectLst/>
        </p:spPr>
      </p:cxnSp>
      <p:cxnSp>
        <p:nvCxnSpPr>
          <p:cNvPr id="27" name="Straight Arrow Connector 26" descr="The arrow shows the data flow from the process of one-time validation of NNDSS case data in DCIPHER to the process of pushing validated NNDSS data to production in DCIPHER.">
            <a:extLst>
              <a:ext uri="{FF2B5EF4-FFF2-40B4-BE49-F238E27FC236}">
                <a16:creationId xmlns:a16="http://schemas.microsoft.com/office/drawing/2014/main" id="{AFA6DFA4-2980-49CF-A975-8094B33F729D}"/>
              </a:ext>
            </a:extLst>
          </p:cNvPr>
          <p:cNvCxnSpPr>
            <a:cxnSpLocks/>
          </p:cNvCxnSpPr>
          <p:nvPr/>
        </p:nvCxnSpPr>
        <p:spPr>
          <a:xfrm>
            <a:off x="5867332" y="3193665"/>
            <a:ext cx="333548" cy="0"/>
          </a:xfrm>
          <a:prstGeom prst="straightConnector1">
            <a:avLst/>
          </a:prstGeom>
          <a:noFill/>
          <a:ln w="28575" cap="flat" cmpd="sng" algn="ctr">
            <a:solidFill>
              <a:srgbClr val="0F2F48"/>
            </a:solidFill>
            <a:prstDash val="solid"/>
            <a:tailEnd type="triangle"/>
          </a:ln>
          <a:effectLst/>
        </p:spPr>
      </p:cxnSp>
      <p:sp>
        <p:nvSpPr>
          <p:cNvPr id="28" name="Rectangle 27">
            <a:extLst>
              <a:ext uri="{FF2B5EF4-FFF2-40B4-BE49-F238E27FC236}">
                <a16:creationId xmlns:a16="http://schemas.microsoft.com/office/drawing/2014/main" id="{A4AA56EA-928B-437E-9303-9C4BD4AF9154}"/>
              </a:ext>
            </a:extLst>
          </p:cNvPr>
          <p:cNvSpPr/>
          <p:nvPr/>
        </p:nvSpPr>
        <p:spPr>
          <a:xfrm>
            <a:off x="7648843" y="2085587"/>
            <a:ext cx="918891" cy="1371600"/>
          </a:xfrm>
          <a:prstGeom prst="rect">
            <a:avLst/>
          </a:prstGeom>
          <a:solidFill>
            <a:schemeClr val="bg2">
              <a:lumMod val="75000"/>
            </a:schemeClr>
          </a:solidFill>
          <a:ln>
            <a:noFill/>
          </a:ln>
          <a:effectLst/>
        </p:spPr>
        <p:txBody>
          <a:bodyPr rtlCol="0" anchor="ctr"/>
          <a:lstStyle/>
          <a:p>
            <a:pPr marL="0" marR="0" lvl="0" indent="0" algn="ctr" defTabSz="495416"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F2F48"/>
                </a:solidFill>
                <a:effectLst/>
                <a:uLnTx/>
                <a:uFillTx/>
                <a:latin typeface="Myriad Web Pro"/>
                <a:ea typeface="+mn-ea"/>
                <a:cs typeface="+mn-cs"/>
              </a:rPr>
              <a:t>Augment</a:t>
            </a:r>
          </a:p>
          <a:p>
            <a:pPr marL="0" marR="0" lvl="0" indent="0" algn="ctr" defTabSz="495416"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F2F48"/>
                </a:solidFill>
                <a:effectLst/>
                <a:uLnTx/>
                <a:uFillTx/>
                <a:latin typeface="Myriad Web Pro"/>
                <a:ea typeface="+mn-ea"/>
                <a:cs typeface="+mn-cs"/>
              </a:rPr>
              <a:t>sCRF and NNDSS data                 </a:t>
            </a:r>
          </a:p>
        </p:txBody>
      </p:sp>
      <p:sp>
        <p:nvSpPr>
          <p:cNvPr id="29" name="Rectangle 28">
            <a:extLst>
              <a:ext uri="{FF2B5EF4-FFF2-40B4-BE49-F238E27FC236}">
                <a16:creationId xmlns:a16="http://schemas.microsoft.com/office/drawing/2014/main" id="{5DDE0DBC-8F22-42A3-96D1-7EE0A3F1B0F1}"/>
              </a:ext>
            </a:extLst>
          </p:cNvPr>
          <p:cNvSpPr/>
          <p:nvPr/>
        </p:nvSpPr>
        <p:spPr>
          <a:xfrm>
            <a:off x="2117064" y="2901206"/>
            <a:ext cx="1028700" cy="1371600"/>
          </a:xfrm>
          <a:prstGeom prst="rect">
            <a:avLst/>
          </a:prstGeom>
          <a:solidFill>
            <a:schemeClr val="bg2">
              <a:lumMod val="75000"/>
            </a:schemeClr>
          </a:solidFill>
          <a:ln>
            <a:noFill/>
          </a:ln>
          <a:effectLst/>
        </p:spPr>
        <p:txBody>
          <a:bodyPr rtlCol="0" anchor="ctr"/>
          <a:lstStyle/>
          <a:p>
            <a:pPr marL="0" marR="0" lvl="0" indent="0" algn="ctr" defTabSz="495416"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F2F48"/>
                </a:solidFill>
                <a:effectLst/>
                <a:uLnTx/>
                <a:uFillTx/>
                <a:latin typeface="Myriad Web Pro"/>
                <a:ea typeface="+mn-ea"/>
                <a:cs typeface="+mn-cs"/>
              </a:rPr>
              <a:t>Submit core MPX data using NNDSS</a:t>
            </a:r>
          </a:p>
        </p:txBody>
      </p:sp>
      <p:cxnSp>
        <p:nvCxnSpPr>
          <p:cNvPr id="30" name="Straight Arrow Connector 29" descr="The arrow shows the data flow of the jurisdiction submitting all sCRF data or supplemental data, using any existing processes to DCIPHER to the data augmentation process. ">
            <a:extLst>
              <a:ext uri="{FF2B5EF4-FFF2-40B4-BE49-F238E27FC236}">
                <a16:creationId xmlns:a16="http://schemas.microsoft.com/office/drawing/2014/main" id="{2CDC0FE2-4AF4-4852-8E91-ACC1C50FDBFD}"/>
              </a:ext>
            </a:extLst>
          </p:cNvPr>
          <p:cNvCxnSpPr>
            <a:cxnSpLocks/>
          </p:cNvCxnSpPr>
          <p:nvPr/>
        </p:nvCxnSpPr>
        <p:spPr>
          <a:xfrm>
            <a:off x="3186934" y="2248057"/>
            <a:ext cx="4457580" cy="0"/>
          </a:xfrm>
          <a:prstGeom prst="straightConnector1">
            <a:avLst/>
          </a:prstGeom>
          <a:noFill/>
          <a:ln w="28575" cap="flat" cmpd="sng" algn="ctr">
            <a:solidFill>
              <a:srgbClr val="0F2F48"/>
            </a:solidFill>
            <a:prstDash val="sysDash"/>
            <a:tailEnd type="triangle"/>
          </a:ln>
          <a:effectLst/>
        </p:spPr>
      </p:cxnSp>
      <p:sp>
        <p:nvSpPr>
          <p:cNvPr id="31" name="Rectangle 30">
            <a:extLst>
              <a:ext uri="{FF2B5EF4-FFF2-40B4-BE49-F238E27FC236}">
                <a16:creationId xmlns:a16="http://schemas.microsoft.com/office/drawing/2014/main" id="{F80FC176-E6B9-46CB-9B5D-6A52CD1D4FFB}"/>
              </a:ext>
            </a:extLst>
          </p:cNvPr>
          <p:cNvSpPr/>
          <p:nvPr/>
        </p:nvSpPr>
        <p:spPr>
          <a:xfrm>
            <a:off x="553712" y="2251593"/>
            <a:ext cx="1006326" cy="810262"/>
          </a:xfrm>
          <a:prstGeom prst="rect">
            <a:avLst/>
          </a:prstGeom>
          <a:solidFill>
            <a:srgbClr val="ABCAD5"/>
          </a:solidFill>
          <a:ln>
            <a:noFill/>
          </a:ln>
          <a:effectLst/>
        </p:spPr>
        <p:txBody>
          <a:bodyPr rtlCol="0" anchor="ctr"/>
          <a:lstStyle/>
          <a:p>
            <a:pPr marL="0" marR="0" lvl="0" indent="0" algn="ctr" defTabSz="49542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F2F48"/>
                </a:solidFill>
                <a:effectLst/>
                <a:uLnTx/>
                <a:uFillTx/>
                <a:latin typeface="Myriad Web Pro"/>
                <a:ea typeface="+mn-ea"/>
                <a:cs typeface="+mn-cs"/>
              </a:rPr>
              <a:t>Jurisdiction Collects</a:t>
            </a:r>
          </a:p>
          <a:p>
            <a:pPr marL="0" marR="0" lvl="0" indent="0" algn="ctr" defTabSz="495428"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F2F48"/>
                </a:solidFill>
                <a:effectLst/>
                <a:uLnTx/>
                <a:uFillTx/>
                <a:latin typeface="Myriad Web Pro"/>
                <a:ea typeface="+mn-ea"/>
                <a:cs typeface="+mn-cs"/>
              </a:rPr>
              <a:t>Case Data</a:t>
            </a:r>
          </a:p>
        </p:txBody>
      </p:sp>
      <p:grpSp>
        <p:nvGrpSpPr>
          <p:cNvPr id="32" name="Group 31" descr="Image which represents the DCIPHER Platform Interface.">
            <a:extLst>
              <a:ext uri="{FF2B5EF4-FFF2-40B4-BE49-F238E27FC236}">
                <a16:creationId xmlns:a16="http://schemas.microsoft.com/office/drawing/2014/main" id="{A286A7F8-7DC0-4299-840C-55BBE5FFA287}"/>
              </a:ext>
            </a:extLst>
          </p:cNvPr>
          <p:cNvGrpSpPr/>
          <p:nvPr/>
        </p:nvGrpSpPr>
        <p:grpSpPr>
          <a:xfrm>
            <a:off x="3008368" y="2813723"/>
            <a:ext cx="225497" cy="204289"/>
            <a:chOff x="2579823" y="3097474"/>
            <a:chExt cx="269363" cy="249679"/>
          </a:xfrm>
        </p:grpSpPr>
        <p:sp>
          <p:nvSpPr>
            <p:cNvPr id="33" name="Oval 32">
              <a:extLst>
                <a:ext uri="{FF2B5EF4-FFF2-40B4-BE49-F238E27FC236}">
                  <a16:creationId xmlns:a16="http://schemas.microsoft.com/office/drawing/2014/main" id="{239DAAF0-6830-4641-B479-5B2F7FFCD9C4}"/>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marL="0" marR="0" lvl="0" indent="0" algn="ctr" defTabSz="501661" rtl="0" eaLnBrk="1" fontAlgn="auto" latinLnBrk="0" hangingPunct="1">
                <a:lnSpc>
                  <a:spcPct val="100000"/>
                </a:lnSpc>
                <a:spcBef>
                  <a:spcPts val="0"/>
                </a:spcBef>
                <a:spcAft>
                  <a:spcPts val="0"/>
                </a:spcAft>
                <a:buClrTx/>
                <a:buSzTx/>
                <a:buFontTx/>
                <a:buNone/>
                <a:tabLst/>
                <a:defRPr/>
              </a:pPr>
              <a:endParaRPr kumimoji="0" lang="en-US" sz="611" b="1" i="0" u="none" strike="noStrike" kern="0" cap="none" spc="0" normalizeH="0" baseline="0" noProof="0" dirty="0">
                <a:ln>
                  <a:noFill/>
                </a:ln>
                <a:solidFill>
                  <a:srgbClr val="FFC000"/>
                </a:solidFill>
                <a:effectLst/>
                <a:uLnTx/>
                <a:uFillTx/>
                <a:latin typeface="Myriad Web Pro"/>
                <a:ea typeface="+mn-ea"/>
                <a:cs typeface="+mn-cs"/>
              </a:endParaRPr>
            </a:p>
          </p:txBody>
        </p:sp>
        <p:sp>
          <p:nvSpPr>
            <p:cNvPr id="34" name="Freeform 414">
              <a:extLst>
                <a:ext uri="{FF2B5EF4-FFF2-40B4-BE49-F238E27FC236}">
                  <a16:creationId xmlns:a16="http://schemas.microsoft.com/office/drawing/2014/main" id="{98FA5CAF-8B6D-4250-B327-FE4F49C29878}"/>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marL="0" marR="0" lvl="0" indent="0" algn="l" defTabSz="668849" rtl="0" eaLnBrk="1" fontAlgn="auto" latinLnBrk="0" hangingPunct="1">
                <a:lnSpc>
                  <a:spcPct val="100000"/>
                </a:lnSpc>
                <a:spcBef>
                  <a:spcPts val="0"/>
                </a:spcBef>
                <a:spcAft>
                  <a:spcPts val="0"/>
                </a:spcAft>
                <a:buClrTx/>
                <a:buSzTx/>
                <a:buFontTx/>
                <a:buNone/>
                <a:tabLst/>
                <a:defRPr/>
              </a:pPr>
              <a:endParaRPr kumimoji="0" lang="en-US" sz="611" b="1" i="0" u="none" strike="noStrike" kern="0" cap="none" spc="0" normalizeH="0" baseline="0" noProof="0" dirty="0">
                <a:ln>
                  <a:noFill/>
                </a:ln>
                <a:solidFill>
                  <a:srgbClr val="0F56DC"/>
                </a:solidFill>
                <a:effectLst/>
                <a:uLnTx/>
                <a:uFillTx/>
                <a:latin typeface="Myriad Web Pro"/>
                <a:ea typeface="+mn-ea"/>
                <a:cs typeface="+mn-cs"/>
              </a:endParaRPr>
            </a:p>
          </p:txBody>
        </p:sp>
      </p:grpSp>
      <p:grpSp>
        <p:nvGrpSpPr>
          <p:cNvPr id="35" name="Group 34" descr="Image which represents the DCIPHER Platform Interface.">
            <a:extLst>
              <a:ext uri="{FF2B5EF4-FFF2-40B4-BE49-F238E27FC236}">
                <a16:creationId xmlns:a16="http://schemas.microsoft.com/office/drawing/2014/main" id="{73BDCC11-014F-4F05-97AA-C9CA45C9919A}"/>
              </a:ext>
            </a:extLst>
          </p:cNvPr>
          <p:cNvGrpSpPr/>
          <p:nvPr/>
        </p:nvGrpSpPr>
        <p:grpSpPr>
          <a:xfrm>
            <a:off x="8408828" y="1988535"/>
            <a:ext cx="229540" cy="229346"/>
            <a:chOff x="2579823" y="3097474"/>
            <a:chExt cx="269363" cy="249679"/>
          </a:xfrm>
        </p:grpSpPr>
        <p:sp>
          <p:nvSpPr>
            <p:cNvPr id="36" name="Oval 35">
              <a:extLst>
                <a:ext uri="{FF2B5EF4-FFF2-40B4-BE49-F238E27FC236}">
                  <a16:creationId xmlns:a16="http://schemas.microsoft.com/office/drawing/2014/main" id="{193C5D97-D2A3-4A66-9EA7-9E3853F82932}"/>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marL="0" marR="0" lvl="0" indent="0" algn="ctr" defTabSz="501661" rtl="0" eaLnBrk="1" fontAlgn="auto" latinLnBrk="0" hangingPunct="1">
                <a:lnSpc>
                  <a:spcPct val="100000"/>
                </a:lnSpc>
                <a:spcBef>
                  <a:spcPts val="0"/>
                </a:spcBef>
                <a:spcAft>
                  <a:spcPts val="0"/>
                </a:spcAft>
                <a:buClrTx/>
                <a:buSzTx/>
                <a:buFontTx/>
                <a:buNone/>
                <a:tabLst/>
                <a:defRPr/>
              </a:pPr>
              <a:endParaRPr kumimoji="0" lang="en-US" sz="445" b="1" i="0" u="none" strike="noStrike" kern="0" cap="none" spc="0" normalizeH="0" baseline="0" noProof="0" dirty="0">
                <a:ln>
                  <a:noFill/>
                </a:ln>
                <a:solidFill>
                  <a:srgbClr val="FFC000"/>
                </a:solidFill>
                <a:effectLst/>
                <a:uLnTx/>
                <a:uFillTx/>
                <a:latin typeface="Myriad Web Pro"/>
                <a:ea typeface="+mn-ea"/>
                <a:cs typeface="+mn-cs"/>
              </a:endParaRPr>
            </a:p>
          </p:txBody>
        </p:sp>
        <p:sp>
          <p:nvSpPr>
            <p:cNvPr id="37" name="Freeform 414">
              <a:extLst>
                <a:ext uri="{FF2B5EF4-FFF2-40B4-BE49-F238E27FC236}">
                  <a16:creationId xmlns:a16="http://schemas.microsoft.com/office/drawing/2014/main" id="{14F345AC-A28A-4D92-BBF7-C67E7F9B7C7B}"/>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marL="0" marR="0" lvl="0" indent="0" algn="l" defTabSz="668849" rtl="0" eaLnBrk="1" fontAlgn="auto" latinLnBrk="0" hangingPunct="1">
                <a:lnSpc>
                  <a:spcPct val="100000"/>
                </a:lnSpc>
                <a:spcBef>
                  <a:spcPts val="0"/>
                </a:spcBef>
                <a:spcAft>
                  <a:spcPts val="0"/>
                </a:spcAft>
                <a:buClrTx/>
                <a:buSzTx/>
                <a:buFontTx/>
                <a:buNone/>
                <a:tabLst/>
                <a:defRPr/>
              </a:pPr>
              <a:endParaRPr kumimoji="0" lang="en-US" sz="445" b="1" i="0" u="none" strike="noStrike" kern="0" cap="none" spc="0" normalizeH="0" baseline="0" noProof="0" dirty="0">
                <a:ln>
                  <a:noFill/>
                </a:ln>
                <a:solidFill>
                  <a:srgbClr val="0F56DC"/>
                </a:solidFill>
                <a:effectLst/>
                <a:uLnTx/>
                <a:uFillTx/>
                <a:latin typeface="Myriad Web Pro"/>
                <a:ea typeface="+mn-ea"/>
                <a:cs typeface="+mn-cs"/>
              </a:endParaRPr>
            </a:p>
          </p:txBody>
        </p:sp>
      </p:grpSp>
      <p:cxnSp>
        <p:nvCxnSpPr>
          <p:cNvPr id="38" name="Straight Arrow Connector 37" descr="This arrow shows the data flow of pushing validated NNDSS data to production in DCIPHER to the data augmentation process.">
            <a:extLst>
              <a:ext uri="{FF2B5EF4-FFF2-40B4-BE49-F238E27FC236}">
                <a16:creationId xmlns:a16="http://schemas.microsoft.com/office/drawing/2014/main" id="{3D4478AD-D38F-473E-94AF-9C066A5E927C}"/>
              </a:ext>
            </a:extLst>
          </p:cNvPr>
          <p:cNvCxnSpPr>
            <a:cxnSpLocks/>
          </p:cNvCxnSpPr>
          <p:nvPr/>
        </p:nvCxnSpPr>
        <p:spPr>
          <a:xfrm>
            <a:off x="7256967" y="3193665"/>
            <a:ext cx="391876" cy="0"/>
          </a:xfrm>
          <a:prstGeom prst="straightConnector1">
            <a:avLst/>
          </a:prstGeom>
          <a:noFill/>
          <a:ln w="28575" cap="flat" cmpd="sng" algn="ctr">
            <a:solidFill>
              <a:srgbClr val="0F2F48"/>
            </a:solidFill>
            <a:prstDash val="sysDash"/>
            <a:tailEnd type="triangle"/>
          </a:ln>
          <a:effectLst/>
        </p:spPr>
      </p:cxnSp>
      <p:sp>
        <p:nvSpPr>
          <p:cNvPr id="39" name="Arrow: Down 38" descr="A red arrow to indicate that a jurisdiction must complete the one-time validation step in the DCIPHER platform before data can be pushed into production.">
            <a:extLst>
              <a:ext uri="{FF2B5EF4-FFF2-40B4-BE49-F238E27FC236}">
                <a16:creationId xmlns:a16="http://schemas.microsoft.com/office/drawing/2014/main" id="{BBBD2FD3-3F5C-4817-874F-857F88ACCC34}"/>
              </a:ext>
            </a:extLst>
          </p:cNvPr>
          <p:cNvSpPr/>
          <p:nvPr/>
        </p:nvSpPr>
        <p:spPr>
          <a:xfrm>
            <a:off x="5151049" y="2494963"/>
            <a:ext cx="225497" cy="322202"/>
          </a:xfrm>
          <a:prstGeom prst="downArrow">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5485728-AB42-400A-AFB9-D58AA3F0251B}"/>
              </a:ext>
            </a:extLst>
          </p:cNvPr>
          <p:cNvSpPr/>
          <p:nvPr/>
        </p:nvSpPr>
        <p:spPr>
          <a:xfrm>
            <a:off x="6578074" y="4508538"/>
            <a:ext cx="1911203" cy="392662"/>
          </a:xfrm>
          <a:prstGeom prst="rect">
            <a:avLst/>
          </a:prstGeom>
          <a:noFill/>
          <a:ln w="12700" cap="flat" cmpd="sng" algn="ctr">
            <a:noFill/>
            <a:prstDash val="solid"/>
            <a:miter lim="800000"/>
          </a:ln>
          <a:effectLst/>
        </p:spPr>
        <p:txBody>
          <a:bodyPr rtlCol="0" anchor="ctr"/>
          <a:lstStyle/>
          <a:p>
            <a:pPr marL="0" marR="0" lvl="0" indent="0" algn="l" defTabSz="495416"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Calibri" panose="020F0502020204030204"/>
                <a:ea typeface="+mn-ea"/>
                <a:cs typeface="+mn-cs"/>
              </a:rPr>
              <a:t>DCIPHER Platform Interface</a:t>
            </a:r>
          </a:p>
        </p:txBody>
      </p:sp>
      <p:grpSp>
        <p:nvGrpSpPr>
          <p:cNvPr id="45" name="Group 44" descr="Image which represents the DCIPHER Platform Interface.">
            <a:extLst>
              <a:ext uri="{FF2B5EF4-FFF2-40B4-BE49-F238E27FC236}">
                <a16:creationId xmlns:a16="http://schemas.microsoft.com/office/drawing/2014/main" id="{479FED16-AACE-4264-BDE4-061BC9F68D99}"/>
              </a:ext>
            </a:extLst>
          </p:cNvPr>
          <p:cNvGrpSpPr/>
          <p:nvPr/>
        </p:nvGrpSpPr>
        <p:grpSpPr>
          <a:xfrm>
            <a:off x="8257571" y="4483002"/>
            <a:ext cx="344012" cy="343721"/>
            <a:chOff x="2579823" y="3097474"/>
            <a:chExt cx="269363" cy="249679"/>
          </a:xfrm>
        </p:grpSpPr>
        <p:sp>
          <p:nvSpPr>
            <p:cNvPr id="46" name="Oval 45">
              <a:extLst>
                <a:ext uri="{FF2B5EF4-FFF2-40B4-BE49-F238E27FC236}">
                  <a16:creationId xmlns:a16="http://schemas.microsoft.com/office/drawing/2014/main" id="{E5FEC3D8-6F09-421E-AF13-69B217AAF940}"/>
                </a:ext>
              </a:extLst>
            </p:cNvPr>
            <p:cNvSpPr/>
            <p:nvPr/>
          </p:nvSpPr>
          <p:spPr>
            <a:xfrm>
              <a:off x="2579823" y="3097474"/>
              <a:ext cx="269363" cy="249679"/>
            </a:xfrm>
            <a:prstGeom prst="ellipse">
              <a:avLst/>
            </a:prstGeom>
            <a:solidFill>
              <a:srgbClr val="000000"/>
            </a:solidFill>
            <a:ln w="25400" cap="flat" cmpd="sng" algn="ctr">
              <a:noFill/>
              <a:prstDash val="solid"/>
            </a:ln>
            <a:effectLst/>
          </p:spPr>
          <p:txBody>
            <a:bodyPr rtlCol="0" anchor="ctr"/>
            <a:lstStyle/>
            <a:p>
              <a:pPr marL="0" marR="0" lvl="0" indent="0" algn="ctr" defTabSz="501661" rtl="0" eaLnBrk="1" fontAlgn="auto" latinLnBrk="0" hangingPunct="1">
                <a:lnSpc>
                  <a:spcPct val="100000"/>
                </a:lnSpc>
                <a:spcBef>
                  <a:spcPts val="0"/>
                </a:spcBef>
                <a:spcAft>
                  <a:spcPts val="0"/>
                </a:spcAft>
                <a:buClrTx/>
                <a:buSzTx/>
                <a:buFontTx/>
                <a:buNone/>
                <a:tabLst/>
                <a:defRPr/>
              </a:pPr>
              <a:endParaRPr kumimoji="0" lang="en-US" sz="445" b="1" i="0" u="none" strike="noStrike" kern="0" cap="none" spc="0" normalizeH="0" baseline="0" noProof="0" dirty="0">
                <a:ln>
                  <a:noFill/>
                </a:ln>
                <a:solidFill>
                  <a:srgbClr val="FFC000"/>
                </a:solidFill>
                <a:effectLst/>
                <a:uLnTx/>
                <a:uFillTx/>
                <a:latin typeface="Myriad Web Pro"/>
                <a:ea typeface="+mn-ea"/>
                <a:cs typeface="+mn-cs"/>
              </a:endParaRPr>
            </a:p>
          </p:txBody>
        </p:sp>
        <p:sp>
          <p:nvSpPr>
            <p:cNvPr id="47" name="Freeform 414">
              <a:extLst>
                <a:ext uri="{FF2B5EF4-FFF2-40B4-BE49-F238E27FC236}">
                  <a16:creationId xmlns:a16="http://schemas.microsoft.com/office/drawing/2014/main" id="{8C1429B9-18C6-408B-9053-2CC2ECED8B8B}"/>
                </a:ext>
              </a:extLst>
            </p:cNvPr>
            <p:cNvSpPr>
              <a:spLocks noEditPoints="1"/>
            </p:cNvSpPr>
            <p:nvPr/>
          </p:nvSpPr>
          <p:spPr bwMode="auto">
            <a:xfrm>
              <a:off x="2635884" y="3172833"/>
              <a:ext cx="157241" cy="98961"/>
            </a:xfrm>
            <a:custGeom>
              <a:avLst/>
              <a:gdLst>
                <a:gd name="T0" fmla="*/ 152 w 176"/>
                <a:gd name="T1" fmla="*/ 41 h 104"/>
                <a:gd name="T2" fmla="*/ 152 w 176"/>
                <a:gd name="T3" fmla="*/ 40 h 104"/>
                <a:gd name="T4" fmla="*/ 128 w 176"/>
                <a:gd name="T5" fmla="*/ 16 h 104"/>
                <a:gd name="T6" fmla="*/ 112 w 176"/>
                <a:gd name="T7" fmla="*/ 22 h 104"/>
                <a:gd name="T8" fmla="*/ 72 w 176"/>
                <a:gd name="T9" fmla="*/ 0 h 104"/>
                <a:gd name="T10" fmla="*/ 25 w 176"/>
                <a:gd name="T11" fmla="*/ 41 h 104"/>
                <a:gd name="T12" fmla="*/ 0 w 176"/>
                <a:gd name="T13" fmla="*/ 72 h 104"/>
                <a:gd name="T14" fmla="*/ 32 w 176"/>
                <a:gd name="T15" fmla="*/ 104 h 104"/>
                <a:gd name="T16" fmla="*/ 144 w 176"/>
                <a:gd name="T17" fmla="*/ 104 h 104"/>
                <a:gd name="T18" fmla="*/ 176 w 176"/>
                <a:gd name="T19" fmla="*/ 72 h 104"/>
                <a:gd name="T20" fmla="*/ 152 w 176"/>
                <a:gd name="T21" fmla="*/ 41 h 104"/>
                <a:gd name="T22" fmla="*/ 144 w 176"/>
                <a:gd name="T23" fmla="*/ 96 h 104"/>
                <a:gd name="T24" fmla="*/ 32 w 176"/>
                <a:gd name="T25" fmla="*/ 96 h 104"/>
                <a:gd name="T26" fmla="*/ 8 w 176"/>
                <a:gd name="T27" fmla="*/ 72 h 104"/>
                <a:gd name="T28" fmla="*/ 26 w 176"/>
                <a:gd name="T29" fmla="*/ 49 h 104"/>
                <a:gd name="T30" fmla="*/ 32 w 176"/>
                <a:gd name="T31" fmla="*/ 42 h 104"/>
                <a:gd name="T32" fmla="*/ 72 w 176"/>
                <a:gd name="T33" fmla="*/ 8 h 104"/>
                <a:gd name="T34" fmla="*/ 106 w 176"/>
                <a:gd name="T35" fmla="*/ 26 h 104"/>
                <a:gd name="T36" fmla="*/ 111 w 176"/>
                <a:gd name="T37" fmla="*/ 30 h 104"/>
                <a:gd name="T38" fmla="*/ 112 w 176"/>
                <a:gd name="T39" fmla="*/ 30 h 104"/>
                <a:gd name="T40" fmla="*/ 117 w 176"/>
                <a:gd name="T41" fmla="*/ 28 h 104"/>
                <a:gd name="T42" fmla="*/ 128 w 176"/>
                <a:gd name="T43" fmla="*/ 24 h 104"/>
                <a:gd name="T44" fmla="*/ 144 w 176"/>
                <a:gd name="T45" fmla="*/ 40 h 104"/>
                <a:gd name="T46" fmla="*/ 144 w 176"/>
                <a:gd name="T47" fmla="*/ 41 h 104"/>
                <a:gd name="T48" fmla="*/ 150 w 176"/>
                <a:gd name="T49" fmla="*/ 49 h 104"/>
                <a:gd name="T50" fmla="*/ 168 w 176"/>
                <a:gd name="T51" fmla="*/ 72 h 104"/>
                <a:gd name="T52" fmla="*/ 144 w 176"/>
                <a:gd name="T53"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04">
                  <a:moveTo>
                    <a:pt x="152" y="41"/>
                  </a:moveTo>
                  <a:cubicBezTo>
                    <a:pt x="152" y="41"/>
                    <a:pt x="152" y="40"/>
                    <a:pt x="152" y="40"/>
                  </a:cubicBezTo>
                  <a:cubicBezTo>
                    <a:pt x="152" y="27"/>
                    <a:pt x="141" y="16"/>
                    <a:pt x="128" y="16"/>
                  </a:cubicBezTo>
                  <a:cubicBezTo>
                    <a:pt x="122" y="16"/>
                    <a:pt x="116" y="18"/>
                    <a:pt x="112" y="22"/>
                  </a:cubicBezTo>
                  <a:cubicBezTo>
                    <a:pt x="104" y="9"/>
                    <a:pt x="89" y="0"/>
                    <a:pt x="72" y="0"/>
                  </a:cubicBezTo>
                  <a:cubicBezTo>
                    <a:pt x="48" y="0"/>
                    <a:pt x="28" y="18"/>
                    <a:pt x="25" y="41"/>
                  </a:cubicBezTo>
                  <a:cubicBezTo>
                    <a:pt x="10" y="44"/>
                    <a:pt x="0" y="57"/>
                    <a:pt x="0" y="72"/>
                  </a:cubicBezTo>
                  <a:cubicBezTo>
                    <a:pt x="0" y="90"/>
                    <a:pt x="14" y="104"/>
                    <a:pt x="32" y="104"/>
                  </a:cubicBezTo>
                  <a:cubicBezTo>
                    <a:pt x="144" y="104"/>
                    <a:pt x="144" y="104"/>
                    <a:pt x="144" y="104"/>
                  </a:cubicBezTo>
                  <a:cubicBezTo>
                    <a:pt x="162" y="104"/>
                    <a:pt x="176" y="90"/>
                    <a:pt x="176" y="72"/>
                  </a:cubicBezTo>
                  <a:cubicBezTo>
                    <a:pt x="176" y="57"/>
                    <a:pt x="166" y="45"/>
                    <a:pt x="152" y="41"/>
                  </a:cubicBezTo>
                  <a:moveTo>
                    <a:pt x="144" y="96"/>
                  </a:moveTo>
                  <a:cubicBezTo>
                    <a:pt x="32" y="96"/>
                    <a:pt x="32" y="96"/>
                    <a:pt x="32" y="96"/>
                  </a:cubicBezTo>
                  <a:cubicBezTo>
                    <a:pt x="19" y="96"/>
                    <a:pt x="8" y="85"/>
                    <a:pt x="8" y="72"/>
                  </a:cubicBezTo>
                  <a:cubicBezTo>
                    <a:pt x="8" y="61"/>
                    <a:pt x="16" y="51"/>
                    <a:pt x="26" y="49"/>
                  </a:cubicBezTo>
                  <a:cubicBezTo>
                    <a:pt x="30" y="48"/>
                    <a:pt x="32" y="45"/>
                    <a:pt x="32" y="42"/>
                  </a:cubicBezTo>
                  <a:cubicBezTo>
                    <a:pt x="35" y="23"/>
                    <a:pt x="52" y="8"/>
                    <a:pt x="72" y="8"/>
                  </a:cubicBezTo>
                  <a:cubicBezTo>
                    <a:pt x="86" y="8"/>
                    <a:pt x="98" y="15"/>
                    <a:pt x="106" y="26"/>
                  </a:cubicBezTo>
                  <a:cubicBezTo>
                    <a:pt x="107" y="28"/>
                    <a:pt x="109" y="30"/>
                    <a:pt x="111" y="30"/>
                  </a:cubicBezTo>
                  <a:cubicBezTo>
                    <a:pt x="111" y="30"/>
                    <a:pt x="112" y="30"/>
                    <a:pt x="112" y="30"/>
                  </a:cubicBezTo>
                  <a:cubicBezTo>
                    <a:pt x="114" y="30"/>
                    <a:pt x="116" y="29"/>
                    <a:pt x="117" y="28"/>
                  </a:cubicBezTo>
                  <a:cubicBezTo>
                    <a:pt x="120" y="25"/>
                    <a:pt x="124" y="24"/>
                    <a:pt x="128" y="24"/>
                  </a:cubicBezTo>
                  <a:cubicBezTo>
                    <a:pt x="137" y="24"/>
                    <a:pt x="144" y="31"/>
                    <a:pt x="144" y="40"/>
                  </a:cubicBezTo>
                  <a:cubicBezTo>
                    <a:pt x="144" y="41"/>
                    <a:pt x="144" y="41"/>
                    <a:pt x="144" y="41"/>
                  </a:cubicBezTo>
                  <a:cubicBezTo>
                    <a:pt x="144" y="44"/>
                    <a:pt x="146" y="48"/>
                    <a:pt x="150" y="49"/>
                  </a:cubicBezTo>
                  <a:cubicBezTo>
                    <a:pt x="161" y="52"/>
                    <a:pt x="168" y="61"/>
                    <a:pt x="168" y="72"/>
                  </a:cubicBezTo>
                  <a:cubicBezTo>
                    <a:pt x="168" y="85"/>
                    <a:pt x="157" y="96"/>
                    <a:pt x="144" y="96"/>
                  </a:cubicBezTo>
                </a:path>
              </a:pathLst>
            </a:custGeom>
            <a:solidFill>
              <a:srgbClr val="FFFFFF"/>
            </a:solidFill>
            <a:ln>
              <a:noFill/>
            </a:ln>
          </p:spPr>
          <p:txBody>
            <a:bodyPr vert="horz" wrap="square" lIns="66897" tIns="33449" rIns="66897" bIns="33449" numCol="1" anchor="t" anchorCtr="0" compatLnSpc="1">
              <a:prstTxWarp prst="textNoShape">
                <a:avLst/>
              </a:prstTxWarp>
            </a:bodyPr>
            <a:lstStyle/>
            <a:p>
              <a:pPr marL="0" marR="0" lvl="0" indent="0" algn="l" defTabSz="668849" rtl="0" eaLnBrk="1" fontAlgn="auto" latinLnBrk="0" hangingPunct="1">
                <a:lnSpc>
                  <a:spcPct val="100000"/>
                </a:lnSpc>
                <a:spcBef>
                  <a:spcPts val="0"/>
                </a:spcBef>
                <a:spcAft>
                  <a:spcPts val="0"/>
                </a:spcAft>
                <a:buClrTx/>
                <a:buSzTx/>
                <a:buFontTx/>
                <a:buNone/>
                <a:tabLst/>
                <a:defRPr/>
              </a:pPr>
              <a:endParaRPr kumimoji="0" lang="en-US" sz="445" b="1" i="0" u="none" strike="noStrike" kern="0" cap="none" spc="0" normalizeH="0" baseline="0" noProof="0" dirty="0">
                <a:ln>
                  <a:noFill/>
                </a:ln>
                <a:solidFill>
                  <a:srgbClr val="0F56DC"/>
                </a:solidFill>
                <a:effectLst/>
                <a:uLnTx/>
                <a:uFillTx/>
                <a:latin typeface="Myriad Web Pro"/>
                <a:ea typeface="+mn-ea"/>
                <a:cs typeface="+mn-cs"/>
              </a:endParaRPr>
            </a:p>
          </p:txBody>
        </p:sp>
      </p:grpSp>
      <p:sp>
        <p:nvSpPr>
          <p:cNvPr id="40" name="Slide Number Placeholder 2">
            <a:extLst>
              <a:ext uri="{FF2B5EF4-FFF2-40B4-BE49-F238E27FC236}">
                <a16:creationId xmlns:a16="http://schemas.microsoft.com/office/drawing/2014/main" id="{4E6F133C-DFE3-487B-8D49-AD310690CA37}"/>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7</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39955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D1E4-EE75-453C-B480-0723C38223B7}"/>
              </a:ext>
            </a:extLst>
          </p:cNvPr>
          <p:cNvSpPr>
            <a:spLocks noGrp="1"/>
          </p:cNvSpPr>
          <p:nvPr>
            <p:ph type="title"/>
          </p:nvPr>
        </p:nvSpPr>
        <p:spPr/>
        <p:txBody>
          <a:bodyPr/>
          <a:lstStyle/>
          <a:p>
            <a:r>
              <a:rPr lang="en-US" dirty="0"/>
              <a:t>Onboarding NNDSS Data to DCIPHER</a:t>
            </a:r>
          </a:p>
        </p:txBody>
      </p:sp>
      <p:sp>
        <p:nvSpPr>
          <p:cNvPr id="3" name="Content Placeholder 2">
            <a:extLst>
              <a:ext uri="{FF2B5EF4-FFF2-40B4-BE49-F238E27FC236}">
                <a16:creationId xmlns:a16="http://schemas.microsoft.com/office/drawing/2014/main" id="{B1D55B7E-CD3A-4568-B9C3-C582D86B95EB}"/>
              </a:ext>
            </a:extLst>
          </p:cNvPr>
          <p:cNvSpPr>
            <a:spLocks noGrp="1"/>
          </p:cNvSpPr>
          <p:nvPr>
            <p:ph idx="1"/>
          </p:nvPr>
        </p:nvSpPr>
        <p:spPr/>
        <p:txBody>
          <a:bodyPr>
            <a:normAutofit/>
          </a:bodyPr>
          <a:lstStyle/>
          <a:p>
            <a:r>
              <a:rPr lang="en-US" sz="2700" b="1" u="sng" dirty="0"/>
              <a:t>Validate and approve </a:t>
            </a:r>
            <a:r>
              <a:rPr lang="en-US" sz="2700" dirty="0"/>
              <a:t>the NNDSS case data in DCIPHER </a:t>
            </a:r>
          </a:p>
          <a:p>
            <a:pPr lvl="1"/>
            <a:r>
              <a:rPr lang="en-US" sz="2400" dirty="0"/>
              <a:t>Review with CDC the one-time validation process</a:t>
            </a:r>
          </a:p>
          <a:p>
            <a:pPr lvl="1"/>
            <a:r>
              <a:rPr lang="en-US" sz="2400" dirty="0"/>
              <a:t>CDC verifies ID matching between NNDSS and DCIPHER</a:t>
            </a:r>
          </a:p>
          <a:p>
            <a:pPr lvl="1"/>
            <a:r>
              <a:rPr lang="en-US" sz="2400" dirty="0"/>
              <a:t>Jurisdiction approves that NNDSS data can be used for case counts </a:t>
            </a:r>
          </a:p>
          <a:p>
            <a:endParaRPr lang="en-US" sz="2700" dirty="0"/>
          </a:p>
        </p:txBody>
      </p:sp>
      <p:sp>
        <p:nvSpPr>
          <p:cNvPr id="4" name="Slide Number Placeholder 2">
            <a:extLst>
              <a:ext uri="{FF2B5EF4-FFF2-40B4-BE49-F238E27FC236}">
                <a16:creationId xmlns:a16="http://schemas.microsoft.com/office/drawing/2014/main" id="{74324AA1-BC88-404A-BB3B-3F6FAE837078}"/>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8</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2978976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D1E4-EE75-453C-B480-0723C38223B7}"/>
              </a:ext>
            </a:extLst>
          </p:cNvPr>
          <p:cNvSpPr>
            <a:spLocks noGrp="1"/>
          </p:cNvSpPr>
          <p:nvPr>
            <p:ph type="title"/>
          </p:nvPr>
        </p:nvSpPr>
        <p:spPr/>
        <p:txBody>
          <a:bodyPr/>
          <a:lstStyle/>
          <a:p>
            <a:r>
              <a:rPr lang="en-US" dirty="0"/>
              <a:t>Approving NNDSS Case Data in DCIPHER</a:t>
            </a:r>
          </a:p>
        </p:txBody>
      </p:sp>
      <p:pic>
        <p:nvPicPr>
          <p:cNvPr id="4" name="Picture 3" descr="A screenshot demonstrating the interface of the NNDSS validation workshop, where jurisdictions can review and indicate approval of their NNDSS case data.">
            <a:extLst>
              <a:ext uri="{FF2B5EF4-FFF2-40B4-BE49-F238E27FC236}">
                <a16:creationId xmlns:a16="http://schemas.microsoft.com/office/drawing/2014/main" id="{130344AD-2C6A-4F19-AE56-8663E004AA6A}"/>
              </a:ext>
            </a:extLst>
          </p:cNvPr>
          <p:cNvPicPr>
            <a:picLocks noChangeAspect="1"/>
          </p:cNvPicPr>
          <p:nvPr/>
        </p:nvPicPr>
        <p:blipFill>
          <a:blip r:embed="rId3"/>
          <a:stretch>
            <a:fillRect/>
          </a:stretch>
        </p:blipFill>
        <p:spPr>
          <a:xfrm>
            <a:off x="168843" y="1179756"/>
            <a:ext cx="8806315" cy="3476804"/>
          </a:xfrm>
          <a:prstGeom prst="rect">
            <a:avLst/>
          </a:prstGeom>
        </p:spPr>
      </p:pic>
      <p:pic>
        <p:nvPicPr>
          <p:cNvPr id="5" name="Picture 4" descr="A screenshot demonstrating the interface of the NNDSS validation workshop, where jurisdictions can review and indicate approval of their NNDSS case data.">
            <a:extLst>
              <a:ext uri="{FF2B5EF4-FFF2-40B4-BE49-F238E27FC236}">
                <a16:creationId xmlns:a16="http://schemas.microsoft.com/office/drawing/2014/main" id="{B6801DA2-1BF8-438D-8A7C-7FB23B3CA69B}"/>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6"/>
                    </a14:imgEffect>
                  </a14:imgLayer>
                </a14:imgProps>
              </a:ext>
            </a:extLst>
          </a:blip>
          <a:srcRect l="10562" t="21403" r="12219" b="20459"/>
          <a:stretch/>
        </p:blipFill>
        <p:spPr>
          <a:xfrm>
            <a:off x="1123721" y="1949987"/>
            <a:ext cx="6800162" cy="2021397"/>
          </a:xfrm>
          <a:prstGeom prst="rect">
            <a:avLst/>
          </a:prstGeom>
        </p:spPr>
      </p:pic>
      <p:sp>
        <p:nvSpPr>
          <p:cNvPr id="6" name="Oval 5" descr="A red oval which indicates where a jurisdiction can approve their NNDSS data.">
            <a:extLst>
              <a:ext uri="{FF2B5EF4-FFF2-40B4-BE49-F238E27FC236}">
                <a16:creationId xmlns:a16="http://schemas.microsoft.com/office/drawing/2014/main" id="{E3A7C53D-11DD-439B-A64A-861C1CC63671}"/>
              </a:ext>
              <a:ext uri="{C183D7F6-B498-43B3-948B-1728B52AA6E4}">
                <adec:decorative xmlns:adec="http://schemas.microsoft.com/office/drawing/2017/decorative" val="0"/>
              </a:ext>
            </a:extLst>
          </p:cNvPr>
          <p:cNvSpPr/>
          <p:nvPr/>
        </p:nvSpPr>
        <p:spPr>
          <a:xfrm>
            <a:off x="7923883" y="1090535"/>
            <a:ext cx="1051274" cy="415977"/>
          </a:xfrm>
          <a:prstGeom prst="ellipse">
            <a:avLst/>
          </a:prstGeom>
          <a:solidFill>
            <a:schemeClr val="bg1">
              <a:alpha val="0"/>
            </a:schemeClr>
          </a:solidFill>
          <a:ln w="38100">
            <a:solidFill>
              <a:srgbClr val="B63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7" name="Slide Number Placeholder 2">
            <a:extLst>
              <a:ext uri="{FF2B5EF4-FFF2-40B4-BE49-F238E27FC236}">
                <a16:creationId xmlns:a16="http://schemas.microsoft.com/office/drawing/2014/main" id="{D1DE40E1-ADAB-424F-A7E5-2CA5AFE7E169}"/>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9</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635102597"/>
      </p:ext>
    </p:extLst>
  </p:cSld>
  <p:clrMapOvr>
    <a:masterClrMapping/>
  </p:clrMapOvr>
</p:sld>
</file>

<file path=ppt/theme/theme1.xml><?xml version="1.0" encoding="utf-8"?>
<a:theme xmlns:a="http://schemas.openxmlformats.org/drawingml/2006/main" name="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ELS-PPT-Template-04-11-2022  -  Read-Only" id="{BFB46022-1414-47CB-B069-B5D3C0FCB297}" vid="{7D966548-BB49-48D9-82CD-9F3FD57A6AFD}"/>
    </a:ext>
  </a:extLst>
</a:theme>
</file>

<file path=ppt/theme/theme2.xml><?xml version="1.0" encoding="utf-8"?>
<a:theme xmlns:a="http://schemas.openxmlformats.org/drawingml/2006/main" name="1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ELS-PPT-Template-04-11-2022.pptx" id="{B93D2BC9-4DC3-4AD2-9C51-1683E0054BB1}" vid="{F5F13B8C-A0C4-4CB0-8378-68CF4C691159}"/>
    </a:ext>
  </a:extLst>
</a:theme>
</file>

<file path=ppt/theme/theme4.xml><?xml version="1.0" encoding="utf-8"?>
<a:theme xmlns:a="http://schemas.openxmlformats.org/drawingml/2006/main" name="4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ELS-PPT-Template-04-11-2022.pptx" id="{B93D2BC9-4DC3-4AD2-9C51-1683E0054BB1}" vid="{F5F13B8C-A0C4-4CB0-8378-68CF4C69115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EB0047B917F44A9DD22EA00C4953F7" ma:contentTypeVersion="10" ma:contentTypeDescription="Create a new document." ma:contentTypeScope="" ma:versionID="354921ae444b4b0aeb616827498e9b10">
  <xsd:schema xmlns:xsd="http://www.w3.org/2001/XMLSchema" xmlns:xs="http://www.w3.org/2001/XMLSchema" xmlns:p="http://schemas.microsoft.com/office/2006/metadata/properties" xmlns:ns2="a400e991-e328-4909-a20b-586a3e95021a" xmlns:ns3="7cba21d4-7744-440f-8d0e-c8a210e7da3e" targetNamespace="http://schemas.microsoft.com/office/2006/metadata/properties" ma:root="true" ma:fieldsID="c615cdf2c4e4d9d35390ec70cbbf895c" ns2:_="" ns3:_="">
    <xsd:import namespace="a400e991-e328-4909-a20b-586a3e95021a"/>
    <xsd:import namespace="7cba21d4-7744-440f-8d0e-c8a210e7da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0e991-e328-4909-a20b-586a3e950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ba21d4-7744-440f-8d0e-c8a210e7da3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8C6465-C5A3-4B51-934C-715B8B257A2D}">
  <ds:schemaRefs>
    <ds:schemaRef ds:uri="http://schemas.microsoft.com/sharepoint/v3/contenttype/forms"/>
  </ds:schemaRefs>
</ds:datastoreItem>
</file>

<file path=customXml/itemProps2.xml><?xml version="1.0" encoding="utf-8"?>
<ds:datastoreItem xmlns:ds="http://schemas.openxmlformats.org/officeDocument/2006/customXml" ds:itemID="{47AEC927-F8FE-404F-8D27-5586E6D4009E}">
  <ds:schemaRef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7cba21d4-7744-440f-8d0e-c8a210e7da3e"/>
    <ds:schemaRef ds:uri="http://purl.org/dc/elements/1.1/"/>
    <ds:schemaRef ds:uri="a400e991-e328-4909-a20b-586a3e95021a"/>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E05B96E-1B6B-463E-951D-CC965DFD1129}">
  <ds:schemaRefs>
    <ds:schemaRef ds:uri="7cba21d4-7744-440f-8d0e-c8a210e7da3e"/>
    <ds:schemaRef ds:uri="a400e991-e328-4909-a20b-586a3e9502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935</TotalTime>
  <Words>1794</Words>
  <Application>Microsoft Office PowerPoint</Application>
  <PresentationFormat>On-screen Show (16:9)</PresentationFormat>
  <Paragraphs>208</Paragraphs>
  <Slides>18</Slides>
  <Notes>16</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18</vt:i4>
      </vt:variant>
    </vt:vector>
  </HeadingPairs>
  <TitlesOfParts>
    <vt:vector size="37" baseType="lpstr">
      <vt:lpstr>Arial</vt:lpstr>
      <vt:lpstr>Avenir Next LT Pro</vt:lpstr>
      <vt:lpstr>Avenir Next LT Pro Demi</vt:lpstr>
      <vt:lpstr>AvenirNext LT Pro Regular</vt:lpstr>
      <vt:lpstr>Calibri</vt:lpstr>
      <vt:lpstr>Calibri Light</vt:lpstr>
      <vt:lpstr>Courier New</vt:lpstr>
      <vt:lpstr>Georgia</vt:lpstr>
      <vt:lpstr>Myriad Web Pro</vt:lpstr>
      <vt:lpstr>Open Sans</vt:lpstr>
      <vt:lpstr>Segoe UI</vt:lpstr>
      <vt:lpstr>Symbol</vt:lpstr>
      <vt:lpstr>Times New Roman</vt:lpstr>
      <vt:lpstr>Wingdings</vt:lpstr>
      <vt:lpstr>Default Theme</vt:lpstr>
      <vt:lpstr>1_Default Theme</vt:lpstr>
      <vt:lpstr>2_Default Theme</vt:lpstr>
      <vt:lpstr>4_Default Theme</vt:lpstr>
      <vt:lpstr>Office Theme</vt:lpstr>
      <vt:lpstr>NNDSS Special Session eSHARE  October Webinar</vt:lpstr>
      <vt:lpstr>Agenda</vt:lpstr>
      <vt:lpstr>NNDSS Updates and Announcements </vt:lpstr>
      <vt:lpstr>Onboarding NNDSS Monkeypox (MPX) Data to DCIPHER</vt:lpstr>
      <vt:lpstr>Overview—MPX Case Reporting using NNDSS</vt:lpstr>
      <vt:lpstr>Expectations for NNDSS MPX Data</vt:lpstr>
      <vt:lpstr>MPX Case Reporting – Validate NNDSS Data in DCIPHER </vt:lpstr>
      <vt:lpstr>Onboarding NNDSS Data to DCIPHER</vt:lpstr>
      <vt:lpstr>Approving NNDSS Case Data in DCIPHER</vt:lpstr>
      <vt:lpstr>MPX Case Reporting – Validating NNDSS Data in DCIPHER </vt:lpstr>
      <vt:lpstr>New Feature: Case Data Augmentation in DCIPHER</vt:lpstr>
      <vt:lpstr>MPX Case Data Augmentation - A Simple Example</vt:lpstr>
      <vt:lpstr>MPX Case Reporting – Special Considerations</vt:lpstr>
      <vt:lpstr>MPX Case Reporting – Augmenting Case Data in DCIPHER </vt:lpstr>
      <vt:lpstr>MPX Case Reporting- Conclusions</vt:lpstr>
      <vt:lpstr>MPX Case Reporting – Next Steps</vt:lpstr>
      <vt:lpstr>Q &amp; A</vt:lpstr>
      <vt:lpstr>Thank you!  See you November 15, 2022, for  the next NNDSS eSHARE                </vt:lpstr>
    </vt:vector>
  </TitlesOfParts>
  <Manager/>
  <Company>Centers for Disease Control and Prevention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October 2022 Special Session</dc:title>
  <dc:subject>October Special Session eSHARE:Monkeypox Updates</dc:subject>
  <dc:creator>CDC</dc:creator>
  <cp:keywords>eSHARE, NNDSS, National Notifiable Diseases Surveillance System, MPX, Monkeypox, Onboarding, DCIPHER, Data, Surveillance, Data Reconciliation,Case Notification, Case Counts, Production, Case Data, Reporting, Validation, State/Territorial Epidemiologists, Case IDs, submission, core data elements, sCRF, oCRF, Augmentation, adding, deleting, Surveillance System, MPX Case Reporting, Informatics</cp:keywords>
  <dc:description/>
  <cp:lastModifiedBy>Laspina, Michael (CDC/DDPHSS/CSELS/DHIS)</cp:lastModifiedBy>
  <cp:revision>14</cp:revision>
  <dcterms:created xsi:type="dcterms:W3CDTF">2022-07-26T14:20:04Z</dcterms:created>
  <dcterms:modified xsi:type="dcterms:W3CDTF">2022-10-27T18:21:56Z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4b7b04ad-1b35-4f0a-87ea-e78eade6b6c7</vt:lpwstr>
  </property>
  <property fmtid="{D5CDD505-2E9C-101B-9397-08002B2CF9AE}" pid="3" name="ContentTypeId">
    <vt:lpwstr>0x010100C1EB0047B917F44A9DD22EA00C4953F7</vt:lpwstr>
  </property>
  <property fmtid="{D5CDD505-2E9C-101B-9397-08002B2CF9AE}" pid="4" name="MSIP_Label_8af03ff0-41c5-4c41-b55e-fabb8fae94be_Enabled">
    <vt:lpwstr>true</vt:lpwstr>
  </property>
  <property fmtid="{D5CDD505-2E9C-101B-9397-08002B2CF9AE}" pid="5" name="MSIP_Label_8af03ff0-41c5-4c41-b55e-fabb8fae94be_SetDate">
    <vt:lpwstr>2022-01-05T23:34:07Z</vt:lpwstr>
  </property>
  <property fmtid="{D5CDD505-2E9C-101B-9397-08002B2CF9AE}" pid="6" name="MSIP_Label_8af03ff0-41c5-4c41-b55e-fabb8fae94be_Method">
    <vt:lpwstr>Privileged</vt:lpwstr>
  </property>
  <property fmtid="{D5CDD505-2E9C-101B-9397-08002B2CF9AE}" pid="7" name="MSIP_Label_8af03ff0-41c5-4c41-b55e-fabb8fae94be_Name">
    <vt:lpwstr>8af03ff0-41c5-4c41-b55e-fabb8fae94be</vt:lpwstr>
  </property>
  <property fmtid="{D5CDD505-2E9C-101B-9397-08002B2CF9AE}" pid="8" name="MSIP_Label_8af03ff0-41c5-4c41-b55e-fabb8fae94be_SiteId">
    <vt:lpwstr>9ce70869-60db-44fd-abe8-d2767077fc8f</vt:lpwstr>
  </property>
  <property fmtid="{D5CDD505-2E9C-101B-9397-08002B2CF9AE}" pid="9" name="MSIP_Label_8af03ff0-41c5-4c41-b55e-fabb8fae94be_ActionId">
    <vt:lpwstr>97e045ba-b3d9-40c2-88db-837677f0c2cb</vt:lpwstr>
  </property>
  <property fmtid="{D5CDD505-2E9C-101B-9397-08002B2CF9AE}" pid="10" name="MSIP_Label_8af03ff0-41c5-4c41-b55e-fabb8fae94be_ContentBits">
    <vt:lpwstr>0</vt:lpwstr>
  </property>
</Properties>
</file>