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87" r:id="rId6"/>
    <p:sldMasterId id="2147483705" r:id="rId7"/>
  </p:sldMasterIdLst>
  <p:notesMasterIdLst>
    <p:notesMasterId r:id="rId39"/>
  </p:notesMasterIdLst>
  <p:sldIdLst>
    <p:sldId id="327" r:id="rId8"/>
    <p:sldId id="329" r:id="rId9"/>
    <p:sldId id="266" r:id="rId10"/>
    <p:sldId id="267" r:id="rId11"/>
    <p:sldId id="264" r:id="rId12"/>
    <p:sldId id="256" r:id="rId13"/>
    <p:sldId id="2145706165" r:id="rId14"/>
    <p:sldId id="265" r:id="rId15"/>
    <p:sldId id="2145706169" r:id="rId16"/>
    <p:sldId id="2145706168" r:id="rId17"/>
    <p:sldId id="2145706166" r:id="rId18"/>
    <p:sldId id="272" r:id="rId19"/>
    <p:sldId id="2145706153" r:id="rId20"/>
    <p:sldId id="2145706154" r:id="rId21"/>
    <p:sldId id="2145706172" r:id="rId22"/>
    <p:sldId id="2145706171" r:id="rId23"/>
    <p:sldId id="271" r:id="rId24"/>
    <p:sldId id="2145706162" r:id="rId25"/>
    <p:sldId id="2145706163" r:id="rId26"/>
    <p:sldId id="2145706170" r:id="rId27"/>
    <p:sldId id="274" r:id="rId28"/>
    <p:sldId id="2145706164" r:id="rId29"/>
    <p:sldId id="273" r:id="rId30"/>
    <p:sldId id="2145706158" r:id="rId31"/>
    <p:sldId id="2145706160" r:id="rId32"/>
    <p:sldId id="2145706159" r:id="rId33"/>
    <p:sldId id="275" r:id="rId34"/>
    <p:sldId id="2145706173" r:id="rId35"/>
    <p:sldId id="261" r:id="rId36"/>
    <p:sldId id="270" r:id="rId37"/>
    <p:sldId id="31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95427-FB54-4A2C-D01C-FCE859A69606}" name="Shaily Krishan" initials="SK" userId="S::SKrishan@cste.org::1e3edf21-baaa-444b-bc49-18940c99443d" providerId="AD"/>
  <p188:author id="{5A45654A-63C6-C902-10C1-5105A16E3FD3}" name="Meredith Lichtenstein" initials="ML" userId="S::mlichtenstein@cste.org::64017bf5-1552-4590-afd9-a70af308d320" providerId="AD"/>
  <p188:author id="{9D8529BC-0588-8E14-4C1F-267A8B677B67}" name="Guest User" initials="GU" userId="S::urn:spo:anon#3bdae7108bf7878afdd7fa00c6b0c09794180621360823b9edf67154592af327::" providerId="AD"/>
  <p188:author id="{62FE2CD1-FD4E-4B38-8F2D-3170094D117C}" name="Becky Lampkins" initials="BL" userId="S::rlampkins@cste.org::ae015d69-c9b7-46d6-af29-13247f388f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Lampkins" initials="BL" lastIdx="7" clrIdx="0">
    <p:extLst>
      <p:ext uri="{19B8F6BF-5375-455C-9EA6-DF929625EA0E}">
        <p15:presenceInfo xmlns:p15="http://schemas.microsoft.com/office/powerpoint/2012/main" userId="S::rlampkins@cste.org::ae015d69-c9b7-46d6-af29-13247f388f0c" providerId="AD"/>
      </p:ext>
    </p:extLst>
  </p:cmAuthor>
  <p:cmAuthor id="2" name="Shaily Krishan" initials="SK" lastIdx="4" clrIdx="1">
    <p:extLst>
      <p:ext uri="{19B8F6BF-5375-455C-9EA6-DF929625EA0E}">
        <p15:presenceInfo xmlns:p15="http://schemas.microsoft.com/office/powerpoint/2012/main" userId="S::SKrishan@cste.org::1e3edf21-baaa-444b-bc49-18940c99443d" providerId="AD"/>
      </p:ext>
    </p:extLst>
  </p:cmAuthor>
  <p:cmAuthor id="3" name="Robinson, Tamara (CDC/DDPHSS/CSELS/DHIS) (CTR)" initials="RT((" lastIdx="51" clrIdx="2">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7F"/>
    <a:srgbClr val="FBE6A5"/>
    <a:srgbClr val="FDB525"/>
    <a:srgbClr val="7BADD3"/>
    <a:srgbClr val="1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69" autoAdjust="0"/>
    <p:restoredTop sz="94504" autoAdjust="0"/>
  </p:normalViewPr>
  <p:slideViewPr>
    <p:cSldViewPr snapToGrid="0">
      <p:cViewPr varScale="1">
        <p:scale>
          <a:sx n="100" d="100"/>
          <a:sy n="100" d="100"/>
        </p:scale>
        <p:origin x="114" y="222"/>
      </p:cViewPr>
      <p:guideLst/>
    </p:cSldViewPr>
  </p:slideViewPr>
  <p:outlineViewPr>
    <p:cViewPr>
      <p:scale>
        <a:sx n="33" d="100"/>
        <a:sy n="33" d="100"/>
      </p:scale>
      <p:origin x="0" y="-1426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A9290-A62E-4381-8612-B8CB558EBF35}" type="datetimeFigureOut">
              <a:rPr lang="en-US"/>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BA679-2E03-44F4-BE36-E6398CC43D1F}" type="slidenum">
              <a:rPr lang="en-US"/>
              <a:t>‹#›</a:t>
            </a:fld>
            <a:endParaRPr lang="en-US"/>
          </a:p>
        </p:txBody>
      </p:sp>
    </p:spTree>
    <p:extLst>
      <p:ext uri="{BB962C8B-B14F-4D97-AF65-F5344CB8AC3E}">
        <p14:creationId xmlns:p14="http://schemas.microsoft.com/office/powerpoint/2010/main" val="79097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3</a:t>
            </a:fld>
            <a:endParaRPr lang="en-US"/>
          </a:p>
        </p:txBody>
      </p:sp>
    </p:spTree>
    <p:extLst>
      <p:ext uri="{BB962C8B-B14F-4D97-AF65-F5344CB8AC3E}">
        <p14:creationId xmlns:p14="http://schemas.microsoft.com/office/powerpoint/2010/main" val="367733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29</a:t>
            </a:fld>
            <a:endParaRPr lang="en-US"/>
          </a:p>
        </p:txBody>
      </p:sp>
    </p:spTree>
    <p:extLst>
      <p:ext uri="{BB962C8B-B14F-4D97-AF65-F5344CB8AC3E}">
        <p14:creationId xmlns:p14="http://schemas.microsoft.com/office/powerpoint/2010/main" val="392797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96096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6</a:t>
            </a:fld>
            <a:endParaRPr lang="en-US"/>
          </a:p>
        </p:txBody>
      </p:sp>
    </p:spTree>
    <p:extLst>
      <p:ext uri="{BB962C8B-B14F-4D97-AF65-F5344CB8AC3E}">
        <p14:creationId xmlns:p14="http://schemas.microsoft.com/office/powerpoint/2010/main" val="12873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7</a:t>
            </a:fld>
            <a:endParaRPr lang="en-US"/>
          </a:p>
        </p:txBody>
      </p:sp>
    </p:spTree>
    <p:extLst>
      <p:ext uri="{BB962C8B-B14F-4D97-AF65-F5344CB8AC3E}">
        <p14:creationId xmlns:p14="http://schemas.microsoft.com/office/powerpoint/2010/main" val="301000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9</a:t>
            </a:fld>
            <a:endParaRPr lang="en-US"/>
          </a:p>
        </p:txBody>
      </p:sp>
    </p:spTree>
    <p:extLst>
      <p:ext uri="{BB962C8B-B14F-4D97-AF65-F5344CB8AC3E}">
        <p14:creationId xmlns:p14="http://schemas.microsoft.com/office/powerpoint/2010/main" val="399906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10</a:t>
            </a:fld>
            <a:endParaRPr lang="en-US"/>
          </a:p>
        </p:txBody>
      </p:sp>
    </p:spTree>
    <p:extLst>
      <p:ext uri="{BB962C8B-B14F-4D97-AF65-F5344CB8AC3E}">
        <p14:creationId xmlns:p14="http://schemas.microsoft.com/office/powerpoint/2010/main" val="95611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15</a:t>
            </a:fld>
            <a:endParaRPr lang="en-US"/>
          </a:p>
        </p:txBody>
      </p:sp>
    </p:spTree>
    <p:extLst>
      <p:ext uri="{BB962C8B-B14F-4D97-AF65-F5344CB8AC3E}">
        <p14:creationId xmlns:p14="http://schemas.microsoft.com/office/powerpoint/2010/main" val="96676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A679-2E03-44F4-BE36-E6398CC43D1F}" type="slidenum">
              <a:rPr lang="en-US" smtClean="0"/>
              <a:t>22</a:t>
            </a:fld>
            <a:endParaRPr lang="en-US"/>
          </a:p>
        </p:txBody>
      </p:sp>
    </p:spTree>
    <p:extLst>
      <p:ext uri="{BB962C8B-B14F-4D97-AF65-F5344CB8AC3E}">
        <p14:creationId xmlns:p14="http://schemas.microsoft.com/office/powerpoint/2010/main" val="210006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None/>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25</a:t>
            </a:fld>
            <a:endParaRPr lang="en-US"/>
          </a:p>
        </p:txBody>
      </p:sp>
    </p:spTree>
    <p:extLst>
      <p:ext uri="{BB962C8B-B14F-4D97-AF65-F5344CB8AC3E}">
        <p14:creationId xmlns:p14="http://schemas.microsoft.com/office/powerpoint/2010/main" val="343383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E8BA679-2E03-44F4-BE36-E6398CC43D1F}" type="slidenum">
              <a:rPr lang="en-US"/>
              <a:t>27</a:t>
            </a:fld>
            <a:endParaRPr lang="en-US"/>
          </a:p>
        </p:txBody>
      </p:sp>
    </p:spTree>
    <p:extLst>
      <p:ext uri="{BB962C8B-B14F-4D97-AF65-F5344CB8AC3E}">
        <p14:creationId xmlns:p14="http://schemas.microsoft.com/office/powerpoint/2010/main" val="116109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8D78-906B-4E6D-A333-0FB438D6545C}"/>
              </a:ext>
            </a:extLst>
          </p:cNvPr>
          <p:cNvSpPr>
            <a:spLocks noGrp="1"/>
          </p:cNvSpPr>
          <p:nvPr>
            <p:ph type="ctrTitle"/>
          </p:nvPr>
        </p:nvSpPr>
        <p:spPr>
          <a:xfrm>
            <a:off x="515007" y="460211"/>
            <a:ext cx="11161986" cy="906134"/>
          </a:xfrm>
          <a:prstGeom prst="rect">
            <a:avLst/>
          </a:prstGeom>
        </p:spPr>
        <p:txBody>
          <a:bodyPr anchor="ctr">
            <a:normAutofit/>
          </a:bodyPr>
          <a:lstStyle>
            <a:lvl1pPr algn="l">
              <a:defRPr sz="4800">
                <a:solidFill>
                  <a:srgbClr val="15345A"/>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1D45626-FAD1-4403-B34E-CFFEA40ABC56}"/>
              </a:ext>
            </a:extLst>
          </p:cNvPr>
          <p:cNvSpPr>
            <a:spLocks noGrp="1"/>
          </p:cNvSpPr>
          <p:nvPr>
            <p:ph type="subTitle" idx="1"/>
          </p:nvPr>
        </p:nvSpPr>
        <p:spPr>
          <a:xfrm>
            <a:off x="515007" y="1499969"/>
            <a:ext cx="11161986" cy="549548"/>
          </a:xfrm>
        </p:spPr>
        <p:txBody>
          <a:bodyPr anchor="ctr">
            <a:noAutofit/>
          </a:bodyPr>
          <a:lstStyle>
            <a:lvl1pPr marL="0" indent="0" algn="l">
              <a:buNone/>
              <a:defRPr sz="3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691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A475-07E5-0B49-A1E1-6FA834C44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A6E19-3B6A-4140-9938-888CBE6C2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1408B5-BCF4-CB45-9865-597D4D6F0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6A6126-5F37-604D-BA42-C9B84BF7D36C}"/>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6" name="Footer Placeholder 5">
            <a:extLst>
              <a:ext uri="{FF2B5EF4-FFF2-40B4-BE49-F238E27FC236}">
                <a16:creationId xmlns:a16="http://schemas.microsoft.com/office/drawing/2014/main" id="{57CFDD55-345B-394A-AC0D-0AF0BAE32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C97B9-B916-094C-90F7-0D9012936B0E}"/>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226390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5D40-0076-0340-B6E3-57D676818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3712F-E61B-B14F-8C45-E00F75A07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BAC97-CF96-F042-8E33-4F86A2F9E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263E6-4B26-5447-87C3-F4205D973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9E2723-2D76-DE4B-A79A-199EC2762C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CD4FB2-0124-6D44-96C5-F67E3550593B}"/>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8" name="Footer Placeholder 7">
            <a:extLst>
              <a:ext uri="{FF2B5EF4-FFF2-40B4-BE49-F238E27FC236}">
                <a16:creationId xmlns:a16="http://schemas.microsoft.com/office/drawing/2014/main" id="{A3164E5E-DEB7-CB4F-9991-134C06B2B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C31382-22CC-BB4D-BE3F-057F08D80B3C}"/>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115490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04BC-A1A4-754C-ACDB-66E497313B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9ED39-6821-924A-A6AF-262193700BC0}"/>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4" name="Footer Placeholder 3">
            <a:extLst>
              <a:ext uri="{FF2B5EF4-FFF2-40B4-BE49-F238E27FC236}">
                <a16:creationId xmlns:a16="http://schemas.microsoft.com/office/drawing/2014/main" id="{AF772D63-FA90-C141-A134-A03684FAB5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4EFD89-057D-C647-979F-E8F5A025C26E}"/>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2153960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7C8C3-9DB3-5246-A84D-8ABDB4F0D8D0}"/>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3" name="Footer Placeholder 2">
            <a:extLst>
              <a:ext uri="{FF2B5EF4-FFF2-40B4-BE49-F238E27FC236}">
                <a16:creationId xmlns:a16="http://schemas.microsoft.com/office/drawing/2014/main" id="{D29D73F5-968E-FC47-8B94-2298ECDF25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03AD6D-E87B-A545-8797-D3FB67F4B011}"/>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188292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1A03-31ED-274E-8AC9-14FCB9CDE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7A124D-62F4-944C-B298-C4E83BBD2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4C43E-03B3-D645-A542-9BA6DE81D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5F88B-AF42-6F4D-BBDF-61B4FAD15370}"/>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6" name="Footer Placeholder 5">
            <a:extLst>
              <a:ext uri="{FF2B5EF4-FFF2-40B4-BE49-F238E27FC236}">
                <a16:creationId xmlns:a16="http://schemas.microsoft.com/office/drawing/2014/main" id="{203E1968-C31B-2C4B-B713-B1857AC1C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80B2F-9568-AB42-8A10-75374CDBCE2E}"/>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281140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D1D8-7077-EF4A-ACC0-B99D1527F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5FA2E-F981-874F-9B9D-D56ED3255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00D82-83A1-954A-B965-ECDC5F39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6BFDB-236F-AB4D-86B1-9514CD678187}"/>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6" name="Footer Placeholder 5">
            <a:extLst>
              <a:ext uri="{FF2B5EF4-FFF2-40B4-BE49-F238E27FC236}">
                <a16:creationId xmlns:a16="http://schemas.microsoft.com/office/drawing/2014/main" id="{BC925FB6-DDD0-CB4C-84A1-E5495CD8B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E6441-F568-A048-8119-F041F6827367}"/>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67299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197D-6FE1-C549-B665-B115A70F5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BD178-C915-4B44-AA11-A13E3A9DF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8FD25-4059-4143-B826-FD1DA1F3DA7F}"/>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5" name="Footer Placeholder 4">
            <a:extLst>
              <a:ext uri="{FF2B5EF4-FFF2-40B4-BE49-F238E27FC236}">
                <a16:creationId xmlns:a16="http://schemas.microsoft.com/office/drawing/2014/main" id="{324EA006-0257-2A41-B92B-4116B94EA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8FA82-3EDB-A040-9EAB-A67F68D84C9A}"/>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301946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1C5CE-EEDE-FA42-B0E8-765B37977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D6D3F3-EFAD-F544-9428-D547E507E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5E87-BEEF-B441-BD12-4355074CB69C}"/>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5" name="Footer Placeholder 4">
            <a:extLst>
              <a:ext uri="{FF2B5EF4-FFF2-40B4-BE49-F238E27FC236}">
                <a16:creationId xmlns:a16="http://schemas.microsoft.com/office/drawing/2014/main" id="{DDC7C455-3C2A-7242-9E3B-F1EECD618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2885A-6593-BA44-A485-446C006C844B}"/>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2284686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90863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8166" y="1887986"/>
            <a:ext cx="7561277" cy="1325820"/>
          </a:xfrm>
        </p:spPr>
        <p:txBody>
          <a:bodyPr>
            <a:noAutofit/>
          </a:bodyPr>
          <a:lstStyle>
            <a:lvl1pPr algn="l">
              <a:defRPr sz="4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10516221" y="5883125"/>
            <a:ext cx="1407331" cy="747828"/>
          </a:xfrm>
          <a:prstGeom prst="rect">
            <a:avLst/>
          </a:prstGeom>
        </p:spPr>
      </p:pic>
    </p:spTree>
    <p:extLst>
      <p:ext uri="{BB962C8B-B14F-4D97-AF65-F5344CB8AC3E}">
        <p14:creationId xmlns:p14="http://schemas.microsoft.com/office/powerpoint/2010/main" val="153361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46549" y="2594154"/>
            <a:ext cx="9621636" cy="906463"/>
          </a:xfrm>
        </p:spPr>
        <p:txBody>
          <a:bodyPr anchor="ctr">
            <a:normAutofit/>
          </a:bodyPr>
          <a:lstStyle>
            <a:lvl1pPr marL="0" indent="0" algn="ctr">
              <a:buNone/>
              <a:defRPr sz="3600" baseline="0">
                <a:solidFill>
                  <a:schemeClr val="bg1"/>
                </a:solidFill>
                <a:latin typeface="Arial" panose="020B0604020202020204" pitchFamily="34" charset="0"/>
                <a:cs typeface="Arial" panose="020B0604020202020204" pitchFamily="34" charset="0"/>
              </a:defRPr>
            </a:lvl1pPr>
          </a:lstStyle>
          <a:p>
            <a:pPr lvl="0"/>
            <a:r>
              <a:rPr lang="en-US"/>
              <a:t>Insert Title Here</a:t>
            </a:r>
          </a:p>
        </p:txBody>
      </p:sp>
    </p:spTree>
    <p:extLst>
      <p:ext uri="{BB962C8B-B14F-4D97-AF65-F5344CB8AC3E}">
        <p14:creationId xmlns:p14="http://schemas.microsoft.com/office/powerpoint/2010/main" val="127654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68249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3429000"/>
            <a:ext cx="10166349" cy="896992"/>
          </a:xfrm>
        </p:spPr>
        <p:txBody>
          <a:bodyPr anchor="t">
            <a:noAutofit/>
          </a:bodyPr>
          <a:lstStyle>
            <a:lvl1pPr algn="l">
              <a:defRPr sz="5333"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28791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52696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037117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925124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878327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323196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049476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4372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34568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83780" y="343813"/>
            <a:ext cx="9175531" cy="782621"/>
          </a:xfrm>
          <a:prstGeom prst="rect">
            <a:avLst/>
          </a:prstGeom>
        </p:spPr>
        <p:txBody>
          <a:bodyPr anchor="ctr"/>
          <a:lstStyle>
            <a:lvl1pPr>
              <a:defRPr>
                <a:solidFill>
                  <a:srgbClr val="15345A"/>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83779" y="1547310"/>
            <a:ext cx="11627913" cy="4270686"/>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393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389172" y="5939218"/>
            <a:ext cx="1407331" cy="747828"/>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80725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2"/>
            <a:ext cx="12192000" cy="230399"/>
          </a:xfrm>
          <a:prstGeom prst="rect">
            <a:avLst/>
          </a:prstGeom>
        </p:spPr>
      </p:pic>
    </p:spTree>
    <p:extLst>
      <p:ext uri="{BB962C8B-B14F-4D97-AF65-F5344CB8AC3E}">
        <p14:creationId xmlns:p14="http://schemas.microsoft.com/office/powerpoint/2010/main" val="39421322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8"/>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3728144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546456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1"/>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7"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2338645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Next LT Pro Regular"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8"/>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2293868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8166" y="1887986"/>
            <a:ext cx="7561277" cy="1325820"/>
          </a:xfrm>
        </p:spPr>
        <p:txBody>
          <a:bodyPr>
            <a:noAutofit/>
          </a:bodyPr>
          <a:lstStyle>
            <a:lvl1pPr algn="l">
              <a:defRPr sz="4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398166" y="3370570"/>
            <a:ext cx="7561277" cy="719569"/>
          </a:xfrm>
        </p:spPr>
        <p:txBody>
          <a:bodyPr>
            <a:normAutofit/>
          </a:bodyPr>
          <a:lstStyle>
            <a:lvl1pPr marL="0" indent="0" algn="l">
              <a:buNone/>
              <a:defRPr sz="2800" b="0" i="0">
                <a:solidFill>
                  <a:srgbClr val="FFFFFF"/>
                </a:solidFill>
                <a:latin typeface="Avenir Next LT Pro" panose="020B0504020202020204" pitchFamily="34"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3"/>
          <p:cNvSpPr>
            <a:spLocks noGrp="1"/>
          </p:cNvSpPr>
          <p:nvPr>
            <p:ph type="body" idx="10"/>
          </p:nvPr>
        </p:nvSpPr>
        <p:spPr>
          <a:xfrm>
            <a:off x="1398166" y="4908710"/>
            <a:ext cx="5736965" cy="365125"/>
          </a:xfrm>
        </p:spPr>
        <p:txBody>
          <a:bodyPr>
            <a:normAutofit/>
          </a:bodyPr>
          <a:lstStyle>
            <a:lvl1pPr marL="0" indent="0">
              <a:buNone/>
              <a:defRPr sz="2000" b="0" i="0">
                <a:solidFill>
                  <a:srgbClr val="FFFFFF"/>
                </a:solidFill>
                <a:latin typeface="Avenir Next LT Pro" panose="020B0504020202020204" pitchFamily="34"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399118" y="5978426"/>
            <a:ext cx="5736167" cy="652527"/>
          </a:xfrm>
        </p:spPr>
        <p:txBody>
          <a:bodyPr>
            <a:noAutofit/>
          </a:bodyPr>
          <a:lstStyle>
            <a:lvl1pPr>
              <a:spcBef>
                <a:spcPts val="0"/>
              </a:spcBef>
              <a:defRPr lang="en-US" sz="2133" smtClean="0">
                <a:latin typeface="Avenir Next LT Pro" panose="020B0504020202020204"/>
                <a:ea typeface="+mn-ea"/>
                <a:cs typeface="+mn-cs"/>
              </a:defRPr>
            </a:lvl1pPr>
            <a:lvl2pPr>
              <a:defRPr lang="en-US" sz="24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2400" smtClean="0">
                <a:latin typeface="Avenir Next LT Pro" panose="020B0504020202020204"/>
                <a:ea typeface="+mn-ea"/>
                <a:cs typeface="+mn-cs"/>
              </a:defRPr>
            </a:lvl4pPr>
            <a:lvl5pPr>
              <a:defRPr lang="en-US" sz="24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5882218"/>
            <a:ext cx="1407584"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10530627" y="5889033"/>
            <a:ext cx="1366188" cy="734536"/>
          </a:xfrm>
        </p:spPr>
        <p:txBody>
          <a:bodyPr rtlCol="0">
            <a:normAutofit/>
          </a:bodyPr>
          <a:lstStyle>
            <a:lvl1pPr>
              <a:defRPr sz="1600"/>
            </a:lvl1pPr>
          </a:lstStyle>
          <a:p>
            <a:pPr lvl="0"/>
            <a:r>
              <a:rPr lang="en-US" noProof="0" dirty="0"/>
              <a:t>Click icon to add picture</a:t>
            </a:r>
          </a:p>
        </p:txBody>
      </p:sp>
    </p:spTree>
    <p:extLst>
      <p:ext uri="{BB962C8B-B14F-4D97-AF65-F5344CB8AC3E}">
        <p14:creationId xmlns:p14="http://schemas.microsoft.com/office/powerpoint/2010/main" val="1917901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42141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11582401" cy="1096161"/>
          </a:xfrm>
        </p:spPr>
        <p:txBody>
          <a:bodyPr>
            <a:normAutofit/>
          </a:bodyPr>
          <a:lstStyle>
            <a:lvl1pPr algn="l">
              <a:defRPr sz="4267"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72656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257462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603251" y="1460500"/>
            <a:ext cx="11404191" cy="4665664"/>
          </a:xfrm>
        </p:spPr>
        <p:txBody>
          <a:bodyPr/>
          <a:lstStyle>
            <a:lvl1pPr marL="0" indent="0">
              <a:buNone/>
              <a:defRPr sz="3200" b="0" i="0">
                <a:latin typeface="Avenir Next LT Pro" panose="020B0504020202020204" pitchFamily="34" charset="77"/>
              </a:defRPr>
            </a:lvl1pPr>
            <a:lvl2pPr marL="742932" indent="-285744">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28708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83779" y="1547310"/>
            <a:ext cx="7658145" cy="4270686"/>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7B52CBC1-6486-B94C-A525-6F440901A977}"/>
              </a:ext>
            </a:extLst>
          </p:cNvPr>
          <p:cNvSpPr>
            <a:spLocks noGrp="1"/>
          </p:cNvSpPr>
          <p:nvPr>
            <p:ph type="pic" sz="quarter" idx="10"/>
          </p:nvPr>
        </p:nvSpPr>
        <p:spPr>
          <a:xfrm>
            <a:off x="8116888" y="1547813"/>
            <a:ext cx="3794125" cy="4270375"/>
          </a:xfrm>
          <a:solidFill>
            <a:schemeClr val="bg2"/>
          </a:solidFill>
        </p:spPr>
        <p:txBody>
          <a:bodyPr/>
          <a:lstStyle/>
          <a:p>
            <a:r>
              <a:rPr lang="en-US"/>
              <a:t>Click icon to add picture</a:t>
            </a:r>
          </a:p>
        </p:txBody>
      </p:sp>
      <p:sp>
        <p:nvSpPr>
          <p:cNvPr id="6" name="Title 1">
            <a:extLst>
              <a:ext uri="{FF2B5EF4-FFF2-40B4-BE49-F238E27FC236}">
                <a16:creationId xmlns:a16="http://schemas.microsoft.com/office/drawing/2014/main" id="{B91C1133-C140-0B4C-B556-EE9C6EEB8D30}"/>
              </a:ext>
            </a:extLst>
          </p:cNvPr>
          <p:cNvSpPr>
            <a:spLocks noGrp="1"/>
          </p:cNvSpPr>
          <p:nvPr>
            <p:ph type="title"/>
          </p:nvPr>
        </p:nvSpPr>
        <p:spPr>
          <a:xfrm>
            <a:off x="283780" y="343813"/>
            <a:ext cx="9175531" cy="782621"/>
          </a:xfrm>
          <a:prstGeom prst="rect">
            <a:avLst/>
          </a:prstGeom>
        </p:spPr>
        <p:txBody>
          <a:bodyPr anchor="ctr"/>
          <a:lstStyle>
            <a:lvl1pPr>
              <a:defRPr>
                <a:solidFill>
                  <a:srgbClr val="15345A"/>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1674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740588" y="2051051"/>
            <a:ext cx="1642533" cy="1430867"/>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4110166"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6425275"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8808880" y="2051292"/>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72656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4110166"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6425275"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8808880" y="3928037"/>
            <a:ext cx="1643365" cy="1429963"/>
          </a:xfrm>
        </p:spPr>
        <p:txBody>
          <a:bodyPr>
            <a:noAutofit/>
          </a:bodyPr>
          <a:lstStyle>
            <a:lvl1pPr marL="0" indent="0">
              <a:buNone/>
              <a:defRPr sz="1600" b="0" i="0">
                <a:latin typeface="Avenir Next LT Pro" panose="020B0504020202020204" pitchFamily="34" charset="77"/>
              </a:defRPr>
            </a:lvl1pPr>
            <a:lvl2pPr marL="742932" indent="-285744">
              <a:buClr>
                <a:schemeClr val="tx1"/>
              </a:buClr>
              <a:buFont typeface="Arial" panose="020B0604020202020204" pitchFamily="34" charset="0"/>
              <a:buChar char="•"/>
              <a:defRPr sz="1600" b="0" i="0">
                <a:latin typeface="Avenir Next LT Pro" panose="020B0504020202020204" pitchFamily="34" charset="77"/>
              </a:defRPr>
            </a:lvl2pPr>
            <a:lvl3pPr marL="1142971" indent="-228594">
              <a:buClr>
                <a:schemeClr val="tx1"/>
              </a:buClr>
              <a:buFont typeface="Arial" panose="020B0604020202020204" pitchFamily="34" charset="0"/>
              <a:buChar char="•"/>
              <a:defRPr sz="16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4244016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3429000"/>
            <a:ext cx="10166349" cy="896992"/>
          </a:xfrm>
        </p:spPr>
        <p:txBody>
          <a:bodyPr anchor="t">
            <a:noAutofit/>
          </a:bodyPr>
          <a:lstStyle>
            <a:lvl1pPr algn="l">
              <a:defRPr sz="5333"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120636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5245100"/>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96851" y="5245101"/>
            <a:ext cx="3901016" cy="16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2592334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4"/>
            <a:ext cx="6576477" cy="5331685"/>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15388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61646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395" y="1"/>
            <a:ext cx="3900044" cy="68580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439136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8295547" y="438783"/>
            <a:ext cx="3703197" cy="5753108"/>
          </a:xfrm>
        </p:spPr>
        <p:txBody>
          <a:bodyPr/>
          <a:lstStyle>
            <a:lvl1pPr marL="0" indent="0">
              <a:buNone/>
              <a:defRPr sz="3200" b="0" i="0">
                <a:latin typeface="Avenir Next LT Pro" panose="020B0504020202020204" pitchFamily="34" charset="77"/>
              </a:defRPr>
            </a:lvl1pPr>
            <a:lvl2pPr marL="914377" indent="-457189">
              <a:buClr>
                <a:schemeClr val="tx1"/>
              </a:buClr>
              <a:buFont typeface="Arial" panose="020B0604020202020204" pitchFamily="34" charset="0"/>
              <a:buChar char="•"/>
              <a:defRPr sz="2667" b="0" i="0">
                <a:latin typeface="Avenir Next LT Pro" panose="020B0504020202020204" pitchFamily="34" charset="77"/>
              </a:defRPr>
            </a:lvl2pPr>
            <a:lvl3pPr marL="1142971" indent="-228594">
              <a:buClr>
                <a:schemeClr val="tx1"/>
              </a:buClr>
              <a:buFont typeface="Arial" panose="020B0604020202020204" pitchFamily="34" charset="0"/>
              <a:buChar char="•"/>
              <a:defRPr sz="2400" b="0" i="0">
                <a:latin typeface="Avenir Next LT Pro" panose="020B0504020202020204" pitchFamily="34" charset="77"/>
              </a:defRPr>
            </a:lvl3pPr>
            <a:lvl4pPr>
              <a:buClr>
                <a:schemeClr val="tx1"/>
              </a:buClr>
              <a:defRPr sz="1867" b="0" i="0">
                <a:latin typeface="Avenir Next LT Pro" panose="020B0504020202020204" pitchFamily="34" charset="77"/>
              </a:defRPr>
            </a:lvl4pPr>
            <a:lvl5pPr>
              <a:buClr>
                <a:schemeClr val="tx1"/>
              </a:buClr>
              <a:defRPr sz="1867"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2762592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895351" y="1322918"/>
            <a:ext cx="10145183" cy="486833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848747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1582400" cy="1084976"/>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452967" y="1045634"/>
            <a:ext cx="10938933" cy="5145617"/>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522494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41121" y="2092908"/>
            <a:ext cx="10534860" cy="1146049"/>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341966" y="4152901"/>
            <a:ext cx="10534651" cy="12065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67" y="5939367"/>
            <a:ext cx="1407584"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416617" y="5952383"/>
            <a:ext cx="1366188" cy="734536"/>
          </a:xfrm>
        </p:spPr>
        <p:txBody>
          <a:bodyPr rtlCol="0">
            <a:normAutofit/>
          </a:bodyPr>
          <a:lstStyle>
            <a:lvl1pPr>
              <a:defRPr sz="1600"/>
            </a:lvl1pPr>
          </a:lstStyle>
          <a:p>
            <a:pPr lvl="0"/>
            <a:r>
              <a:rPr lang="en-US" noProof="0" dirty="0"/>
              <a:t>Click icon to add picture</a:t>
            </a:r>
          </a:p>
        </p:txBody>
      </p:sp>
      <p:sp>
        <p:nvSpPr>
          <p:cNvPr id="8" name="Content Placeholder 5"/>
          <p:cNvSpPr>
            <a:spLocks noGrp="1"/>
          </p:cNvSpPr>
          <p:nvPr>
            <p:ph sz="quarter" idx="14"/>
          </p:nvPr>
        </p:nvSpPr>
        <p:spPr>
          <a:xfrm>
            <a:off x="2286000" y="6032501"/>
            <a:ext cx="8509000" cy="4572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94863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3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A0C3F7-CD6C-2B46-BD75-2BDF30681AD7}"/>
              </a:ext>
            </a:extLst>
          </p:cNvPr>
          <p:cNvSpPr>
            <a:spLocks noGrp="1"/>
          </p:cNvSpPr>
          <p:nvPr>
            <p:ph type="body" sz="quarter" idx="10" hasCustomPrompt="1"/>
          </p:nvPr>
        </p:nvSpPr>
        <p:spPr>
          <a:xfrm>
            <a:off x="6390167" y="4385433"/>
            <a:ext cx="5421120" cy="2073732"/>
          </a:xfrm>
        </p:spPr>
        <p:txBody>
          <a:bodyPr anchor="b">
            <a:normAutofit/>
          </a:bodyPr>
          <a:lstStyle>
            <a:lvl1pPr marL="0" marR="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sz="1800">
                <a:solidFill>
                  <a:schemeClr val="tx1">
                    <a:lumMod val="65000"/>
                    <a:lumOff val="35000"/>
                  </a:schemeClr>
                </a:solidFill>
              </a:defRPr>
            </a:lvl1pPr>
            <a:lvl2pPr marL="457200" indent="0" algn="r">
              <a:buNone/>
              <a:defRPr sz="2000"/>
            </a:lvl2pPr>
            <a:lvl3pPr marL="914400" indent="0" algn="r">
              <a:buNone/>
              <a:defRPr sz="2000"/>
            </a:lvl3pPr>
            <a:lvl4pPr marL="1371600" indent="0" algn="r">
              <a:buNone/>
              <a:defRPr sz="2000"/>
            </a:lvl4pPr>
            <a:lvl5pPr marL="1828800" indent="0" algn="r">
              <a:buNone/>
              <a:defRPr sz="2000"/>
            </a:lvl5pPr>
          </a:lstStyle>
          <a:p>
            <a:pPr lvl="0"/>
            <a:r>
              <a:rPr lang="en-US"/>
              <a:t>[Attribution/Contact Info]</a:t>
            </a:r>
          </a:p>
        </p:txBody>
      </p:sp>
    </p:spTree>
    <p:extLst>
      <p:ext uri="{BB962C8B-B14F-4D97-AF65-F5344CB8AC3E}">
        <p14:creationId xmlns:p14="http://schemas.microsoft.com/office/powerpoint/2010/main" val="409300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8EEB-8276-1F4D-9141-A051ECCD7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0D3A1-0428-4A42-A88B-BA388B563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90828-1C04-C749-82F8-80F14BD04E4D}"/>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5" name="Footer Placeholder 4">
            <a:extLst>
              <a:ext uri="{FF2B5EF4-FFF2-40B4-BE49-F238E27FC236}">
                <a16:creationId xmlns:a16="http://schemas.microsoft.com/office/drawing/2014/main" id="{0BB363D7-DCF1-D842-9127-074AD26EF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D4C29-777F-3D4A-B10C-E86833099B4D}"/>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20085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B7FE-CAEE-E94E-B369-182C01CAAB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1F750F-F173-D140-917E-0ADFB4D1E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67B71-62F9-5B42-983A-9C425263DD26}"/>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5" name="Footer Placeholder 4">
            <a:extLst>
              <a:ext uri="{FF2B5EF4-FFF2-40B4-BE49-F238E27FC236}">
                <a16:creationId xmlns:a16="http://schemas.microsoft.com/office/drawing/2014/main" id="{5D6C5BAD-CB32-8845-B4BD-15CF16032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3C93C-C15E-9746-8B24-860135C6B7A5}"/>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365917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73A5-33B9-E944-9F14-712216265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0A0E2-3AF3-6743-A865-246860C2D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873A1-AB4A-0B49-B1C4-3D8E44CF1252}"/>
              </a:ext>
            </a:extLst>
          </p:cNvPr>
          <p:cNvSpPr>
            <a:spLocks noGrp="1"/>
          </p:cNvSpPr>
          <p:nvPr>
            <p:ph type="dt" sz="half" idx="10"/>
          </p:nvPr>
        </p:nvSpPr>
        <p:spPr/>
        <p:txBody>
          <a:bodyPr/>
          <a:lstStyle/>
          <a:p>
            <a:fld id="{DCC59AF2-9511-6F49-AFCB-1DF46D80A85D}" type="datetimeFigureOut">
              <a:rPr lang="en-US" smtClean="0"/>
              <a:t>7/20/2022</a:t>
            </a:fld>
            <a:endParaRPr lang="en-US"/>
          </a:p>
        </p:txBody>
      </p:sp>
      <p:sp>
        <p:nvSpPr>
          <p:cNvPr id="5" name="Footer Placeholder 4">
            <a:extLst>
              <a:ext uri="{FF2B5EF4-FFF2-40B4-BE49-F238E27FC236}">
                <a16:creationId xmlns:a16="http://schemas.microsoft.com/office/drawing/2014/main" id="{7A8E139A-F47D-E846-BC9D-8D2EBD9A6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C2B6F-16A9-E34F-A19B-D49B1AD17779}"/>
              </a:ext>
            </a:extLst>
          </p:cNvPr>
          <p:cNvSpPr>
            <a:spLocks noGrp="1"/>
          </p:cNvSpPr>
          <p:nvPr>
            <p:ph type="sldNum" sz="quarter" idx="12"/>
          </p:nvPr>
        </p:nvSpPr>
        <p:spPr/>
        <p:txBody>
          <a:bodyPr/>
          <a:lstStyle/>
          <a:p>
            <a:fld id="{1605526C-C8E7-EC4B-9B48-71B60673F343}" type="slidenum">
              <a:rPr lang="en-US" smtClean="0"/>
              <a:t>‹#›</a:t>
            </a:fld>
            <a:endParaRPr lang="en-US"/>
          </a:p>
        </p:txBody>
      </p:sp>
    </p:spTree>
    <p:extLst>
      <p:ext uri="{BB962C8B-B14F-4D97-AF65-F5344CB8AC3E}">
        <p14:creationId xmlns:p14="http://schemas.microsoft.com/office/powerpoint/2010/main" val="1836868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5.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5.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D28A2-C672-41BB-90A7-FA43AA822CC6}"/>
              </a:ext>
            </a:extLst>
          </p:cNvPr>
          <p:cNvSpPr>
            <a:spLocks noGrp="1"/>
          </p:cNvSpPr>
          <p:nvPr>
            <p:ph type="body" idx="1"/>
          </p:nvPr>
        </p:nvSpPr>
        <p:spPr>
          <a:xfrm>
            <a:off x="283779" y="1547310"/>
            <a:ext cx="11627913" cy="42706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8926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61" r:id="rId4"/>
    <p:sldLayoutId id="2147483655" r:id="rId5"/>
    <p:sldLayoutId id="214748365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87028-681F-834F-AB81-D38782506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FFF855-1642-D749-8057-B57DD291B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143A6-CAA5-944A-9160-BA7795174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59AF2-9511-6F49-AFCB-1DF46D80A85D}" type="datetimeFigureOut">
              <a:rPr lang="en-US" smtClean="0"/>
              <a:t>7/20/2022</a:t>
            </a:fld>
            <a:endParaRPr lang="en-US"/>
          </a:p>
        </p:txBody>
      </p:sp>
      <p:sp>
        <p:nvSpPr>
          <p:cNvPr id="5" name="Footer Placeholder 4">
            <a:extLst>
              <a:ext uri="{FF2B5EF4-FFF2-40B4-BE49-F238E27FC236}">
                <a16:creationId xmlns:a16="http://schemas.microsoft.com/office/drawing/2014/main" id="{A7A60B5F-E987-0F49-9151-244CE952B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3F007-7BF4-CE41-B91B-AEF71CEEA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5526C-C8E7-EC4B-9B48-71B60673F343}" type="slidenum">
              <a:rPr lang="en-US" smtClean="0"/>
              <a:t>‹#›</a:t>
            </a:fld>
            <a:endParaRPr lang="en-US"/>
          </a:p>
        </p:txBody>
      </p:sp>
    </p:spTree>
    <p:extLst>
      <p:ext uri="{BB962C8B-B14F-4D97-AF65-F5344CB8AC3E}">
        <p14:creationId xmlns:p14="http://schemas.microsoft.com/office/powerpoint/2010/main" val="30800268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0849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5951" y="1441452"/>
            <a:ext cx="11391492" cy="4684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11392887" y="6313133"/>
            <a:ext cx="614556" cy="366183"/>
          </a:xfrm>
          <a:prstGeom prst="rect">
            <a:avLst/>
          </a:prstGeom>
        </p:spPr>
        <p:txBody>
          <a:bodyPr vert="horz" lIns="91440" tIns="45720" rIns="91440" bIns="45720" rtlCol="0" anchor="ctr"/>
          <a:lstStyle>
            <a:lvl1pPr algn="r">
              <a:defRPr sz="1067"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871432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ftr="0" dt="0"/>
  <p:txStyles>
    <p:titleStyle>
      <a:lvl1pPr algn="l" defTabSz="457189" rtl="0" eaLnBrk="1" latinLnBrk="0" hangingPunct="1">
        <a:spcBef>
          <a:spcPct val="0"/>
        </a:spcBef>
        <a:buNone/>
        <a:defRPr sz="4267"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457189" rtl="0" eaLnBrk="1" latinLnBrk="0" hangingPunct="1">
        <a:spcBef>
          <a:spcPct val="20000"/>
        </a:spcBef>
        <a:buFont typeface="Arial"/>
        <a:buNone/>
        <a:defRPr sz="32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latinLnBrk="0" hangingPunct="1">
        <a:spcBef>
          <a:spcPct val="20000"/>
        </a:spcBef>
        <a:buClr>
          <a:schemeClr val="tx1"/>
        </a:buClr>
        <a:buFont typeface="Arial" panose="020B0604020202020204" pitchFamily="34" charset="0"/>
        <a:buChar char="•"/>
        <a:defRPr sz="2667"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latinLnBrk="0" hangingPunct="1">
        <a:spcBef>
          <a:spcPct val="20000"/>
        </a:spcBef>
        <a:buClr>
          <a:schemeClr val="tx1"/>
        </a:buClr>
        <a:buFont typeface="Arial"/>
        <a:buChar char="•"/>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latinLnBrk="0" hangingPunct="1">
        <a:spcBef>
          <a:spcPct val="20000"/>
        </a:spcBef>
        <a:buClr>
          <a:schemeClr val="tx1"/>
        </a:buClr>
        <a:buFont typeface="Arial"/>
        <a:buChar char="»"/>
        <a:defRPr sz="1867"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1158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615951" y="1441451"/>
            <a:ext cx="11391900" cy="468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11391901" y="6314018"/>
            <a:ext cx="615951" cy="366183"/>
          </a:xfrm>
          <a:prstGeom prst="rect">
            <a:avLst/>
          </a:prstGeom>
        </p:spPr>
        <p:txBody>
          <a:bodyPr vert="horz" lIns="91440" tIns="45720" rIns="91440" bIns="45720" rtlCol="0" anchor="ctr"/>
          <a:lstStyle>
            <a:lvl1pPr algn="r" eaLnBrk="1" fontAlgn="auto" hangingPunct="1">
              <a:spcBef>
                <a:spcPts val="0"/>
              </a:spcBef>
              <a:spcAft>
                <a:spcPts val="0"/>
              </a:spcAft>
              <a:defRPr sz="1067"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16425085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457189" rtl="0" eaLnBrk="1" fontAlgn="base" hangingPunct="1">
        <a:spcBef>
          <a:spcPct val="0"/>
        </a:spcBef>
        <a:spcAft>
          <a:spcPct val="0"/>
        </a:spcAft>
        <a:defRPr sz="4267"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609585"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1219170"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828754"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2438339" algn="l" defTabSz="457189" rtl="0" eaLnBrk="1" fontAlgn="base" hangingPunct="1">
        <a:spcBef>
          <a:spcPct val="0"/>
        </a:spcBef>
        <a:spcAft>
          <a:spcPct val="0"/>
        </a:spcAft>
        <a:defRPr sz="4267"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457189" rtl="0" eaLnBrk="1" fontAlgn="base" hangingPunct="1">
        <a:spcBef>
          <a:spcPct val="20000"/>
        </a:spcBef>
        <a:spcAft>
          <a:spcPct val="0"/>
        </a:spcAft>
        <a:buFont typeface="Arial" panose="020B0604020202020204" pitchFamily="34" charset="0"/>
        <a:defRPr sz="32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742932" indent="-285744" algn="l" defTabSz="457189" rtl="0" eaLnBrk="1" fontAlgn="base" hangingPunct="1">
        <a:spcBef>
          <a:spcPct val="20000"/>
        </a:spcBef>
        <a:spcAft>
          <a:spcPct val="0"/>
        </a:spcAft>
        <a:buClr>
          <a:schemeClr val="tx1"/>
        </a:buClr>
        <a:buFont typeface="Arial" panose="020B0604020202020204" pitchFamily="34" charset="0"/>
        <a:buChar char="•"/>
        <a:defRPr sz="2667"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1142971" indent="-228594" algn="l" defTabSz="457189"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600160"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2057349" indent="-228594" algn="l" defTabSz="457189" rtl="0" eaLnBrk="1" fontAlgn="base" hangingPunct="1">
        <a:spcBef>
          <a:spcPct val="20000"/>
        </a:spcBef>
        <a:spcAft>
          <a:spcPct val="0"/>
        </a:spcAft>
        <a:buClr>
          <a:schemeClr val="tx1"/>
        </a:buClr>
        <a:buFont typeface="Arial" panose="020B0604020202020204" pitchFamily="34" charset="0"/>
        <a:buChar char="»"/>
        <a:defRPr sz="1867"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vent-app2.eventpower.com/event_app/user/login/22CSTE"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hyperlink" Target="https://www.cste.org/page/PositionStatemen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krishan@cste.or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skrishan@cste.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35.png"/><Relationship Id="rId7" Type="http://schemas.openxmlformats.org/officeDocument/2006/relationships/hyperlink" Target="https://www.cdc.gov/nndss/trc/index.html" TargetMode="External"/><Relationship Id="rId12" Type="http://schemas.openxmlformats.org/officeDocument/2006/relationships/image" Target="../media/image41.svg"/><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hyperlink" Target="https://www.cdc.gov/nndss/trc/news/index.html" TargetMode="External"/><Relationship Id="rId11" Type="http://schemas.openxmlformats.org/officeDocument/2006/relationships/image" Target="../media/image40.png"/><Relationship Id="rId5" Type="http://schemas.openxmlformats.org/officeDocument/2006/relationships/image" Target="../media/image37.svg"/><Relationship Id="rId10" Type="http://schemas.openxmlformats.org/officeDocument/2006/relationships/image" Target="../media/image39.svg"/><Relationship Id="rId4" Type="http://schemas.openxmlformats.org/officeDocument/2006/relationships/image" Target="../media/image36.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JPG"/><Relationship Id="rId3" Type="http://schemas.openxmlformats.org/officeDocument/2006/relationships/image" Target="../media/image19.jpe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 Id="rId1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398166" y="1748398"/>
            <a:ext cx="7525701" cy="1325820"/>
          </a:xfrm>
        </p:spPr>
        <p:txBody>
          <a:bodyPr/>
          <a:lstStyle/>
          <a:p>
            <a:r>
              <a:rPr lang="en-US" dirty="0">
                <a:solidFill>
                  <a:schemeClr val="accent5"/>
                </a:solidFill>
              </a:rPr>
              <a:t>NNDSS </a:t>
            </a:r>
            <a:r>
              <a:rPr lang="en-US" dirty="0"/>
              <a:t>eSHARE </a:t>
            </a:r>
            <a:br>
              <a:rPr lang="en-US" dirty="0"/>
            </a:br>
            <a:r>
              <a:rPr lang="en-US" dirty="0"/>
              <a:t>July Webinar</a:t>
            </a:r>
            <a:endParaRPr lang="en-US" dirty="0">
              <a:solidFill>
                <a:schemeClr val="accent5"/>
              </a:solidFill>
            </a:endParaRP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557118" y="3537479"/>
            <a:ext cx="3838601" cy="1507756"/>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398165" y="5032670"/>
            <a:ext cx="4155969"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457189">
              <a:defRPr/>
            </a:pPr>
            <a:r>
              <a:rPr lang="en-US" sz="1600" dirty="0">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398165" y="5971756"/>
            <a:ext cx="5876835" cy="729341"/>
          </a:xfrm>
          <a:prstGeom prst="rect">
            <a:avLst/>
          </a:prstGeom>
        </p:spPr>
        <p:txBody>
          <a:bodyPr lIns="121920" tIns="60960" rIns="121920" bIns="6096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defRPr/>
            </a:pPr>
            <a:r>
              <a:rPr lang="en-US" sz="2667" b="1" dirty="0">
                <a:solidFill>
                  <a:srgbClr val="28434E"/>
                </a:solidFill>
                <a:latin typeface="Calibri"/>
              </a:rPr>
              <a:t>July 19, 2022</a:t>
            </a:r>
            <a:endParaRPr lang="en-US" sz="2667" b="1" dirty="0">
              <a:solidFill>
                <a:srgbClr val="28434E"/>
              </a:solidFill>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AD3C6-E698-3FD9-2CCD-DEBF190FC7CF}"/>
              </a:ext>
            </a:extLst>
          </p:cNvPr>
          <p:cNvSpPr>
            <a:spLocks noGrp="1"/>
          </p:cNvSpPr>
          <p:nvPr>
            <p:ph type="title"/>
          </p:nvPr>
        </p:nvSpPr>
        <p:spPr>
          <a:xfrm>
            <a:off x="838200" y="498129"/>
            <a:ext cx="10515600" cy="1325563"/>
          </a:xfrm>
        </p:spPr>
        <p:txBody>
          <a:bodyPr>
            <a:normAutofit/>
          </a:bodyPr>
          <a:lstStyle/>
          <a:p>
            <a:r>
              <a:rPr lang="en-US" sz="4000" b="1">
                <a:latin typeface="Arial"/>
                <a:cs typeface="Arial"/>
              </a:rPr>
              <a:t>NNDSS Related Sessions</a:t>
            </a:r>
          </a:p>
        </p:txBody>
      </p:sp>
      <p:sp>
        <p:nvSpPr>
          <p:cNvPr id="5" name="Content Placeholder 4">
            <a:extLst>
              <a:ext uri="{FF2B5EF4-FFF2-40B4-BE49-F238E27FC236}">
                <a16:creationId xmlns:a16="http://schemas.microsoft.com/office/drawing/2014/main" id="{C0EFEFC9-6D85-FCB0-67B0-0B93CF85380C}"/>
              </a:ext>
            </a:extLst>
          </p:cNvPr>
          <p:cNvSpPr>
            <a:spLocks noGrp="1"/>
          </p:cNvSpPr>
          <p:nvPr>
            <p:ph idx="1"/>
          </p:nvPr>
        </p:nvSpPr>
        <p:spPr/>
        <p:txBody>
          <a:bodyPr vert="horz" lIns="91440" tIns="45720" rIns="91440" bIns="45720" rtlCol="0" anchor="t">
            <a:normAutofit fontScale="85000" lnSpcReduction="10000"/>
          </a:bodyPr>
          <a:lstStyle/>
          <a:p>
            <a:r>
              <a:rPr lang="en-US">
                <a:latin typeface="Arial"/>
                <a:cs typeface="Arial"/>
              </a:rPr>
              <a:t>Roundtables</a:t>
            </a:r>
          </a:p>
          <a:p>
            <a:pPr lvl="1"/>
            <a:r>
              <a:rPr lang="en-US">
                <a:latin typeface="Arial"/>
                <a:cs typeface="Arial"/>
              </a:rPr>
              <a:t>Efforts to Standardize and Align Core Data Elements in Case Notification Message Mapping Guides (MMGs) with Electronic Case Reporting (eCR) and United States Core Data for Interoperability (USCDI) </a:t>
            </a:r>
          </a:p>
          <a:p>
            <a:pPr lvl="1"/>
            <a:r>
              <a:rPr lang="en-US">
                <a:latin typeface="Arial"/>
                <a:cs typeface="Arial"/>
              </a:rPr>
              <a:t>Identifying Training Needs and Improvements to the National Notifiable Diseases Surveillance System (NNDSS) Health Level 7 (HL7) Case Notification Process </a:t>
            </a:r>
          </a:p>
          <a:p>
            <a:r>
              <a:rPr lang="en-US">
                <a:latin typeface="Arial"/>
                <a:cs typeface="Arial"/>
              </a:rPr>
              <a:t>Presentations </a:t>
            </a:r>
          </a:p>
          <a:p>
            <a:pPr lvl="1"/>
            <a:r>
              <a:rPr lang="en-US">
                <a:latin typeface="Arial"/>
                <a:cs typeface="Arial"/>
              </a:rPr>
              <a:t>Case-based and Syndromic Surveillance Data Visualization in R </a:t>
            </a:r>
          </a:p>
          <a:p>
            <a:pPr lvl="1"/>
            <a:r>
              <a:rPr lang="en-US">
                <a:latin typeface="Arial"/>
                <a:cs typeface="Arial"/>
              </a:rPr>
              <a:t>NNDSS Progress and Future Directions </a:t>
            </a:r>
          </a:p>
          <a:p>
            <a:pPr lvl="1"/>
            <a:r>
              <a:rPr lang="en-US">
                <a:latin typeface="Arial"/>
                <a:cs typeface="Arial"/>
              </a:rPr>
              <a:t>Applying Power Business Intelligence (BI) Techniques to National Notifiable Diseases Surveillance Data Visualizations </a:t>
            </a:r>
          </a:p>
          <a:p>
            <a:pPr lvl="1"/>
            <a:r>
              <a:rPr lang="en-US">
                <a:latin typeface="Arial"/>
                <a:cs typeface="Calibri" panose="020F0502020204030204"/>
              </a:rPr>
              <a:t>Technical Assistance Tools to Facilitate Implementation of HL7 Case Notifications</a:t>
            </a:r>
            <a:endParaRPr lang="en-US">
              <a:latin typeface="Arial"/>
              <a:cs typeface="Arial"/>
            </a:endParaRPr>
          </a:p>
          <a:p>
            <a:pPr lvl="1"/>
            <a:r>
              <a:rPr lang="en-US">
                <a:latin typeface="Arial"/>
                <a:cs typeface="Arial"/>
              </a:rPr>
              <a:t>Advancing National Notifiable Diseases Surveillance System Data Visualizations </a:t>
            </a:r>
          </a:p>
          <a:p>
            <a:pPr lvl="1"/>
            <a:r>
              <a:rPr lang="en-US">
                <a:latin typeface="Arial"/>
                <a:cs typeface="Calibri" panose="020F0502020204030204"/>
              </a:rPr>
              <a:t>Data Modernization</a:t>
            </a:r>
          </a:p>
        </p:txBody>
      </p:sp>
      <p:sp>
        <p:nvSpPr>
          <p:cNvPr id="6" name="TextBox 5">
            <a:extLst>
              <a:ext uri="{FF2B5EF4-FFF2-40B4-BE49-F238E27FC236}">
                <a16:creationId xmlns:a16="http://schemas.microsoft.com/office/drawing/2014/main" id="{2F11DC06-9312-494D-90D2-8E86085D463F}"/>
              </a:ext>
            </a:extLst>
          </p:cNvPr>
          <p:cNvSpPr txBox="1"/>
          <p:nvPr/>
        </p:nvSpPr>
        <p:spPr>
          <a:xfrm>
            <a:off x="5926667" y="6521473"/>
            <a:ext cx="6096000" cy="276999"/>
          </a:xfrm>
          <a:prstGeom prst="rect">
            <a:avLst/>
          </a:prstGeom>
          <a:noFill/>
        </p:spPr>
        <p:txBody>
          <a:bodyPr wrap="square">
            <a:spAutoFit/>
          </a:bodyPr>
          <a:lstStyle/>
          <a:p>
            <a:pPr algn="r" defTabSz="342892" eaLnBrk="0" fontAlgn="base" hangingPunct="0">
              <a:spcBef>
                <a:spcPct val="0"/>
              </a:spcBef>
              <a:spcAft>
                <a:spcPct val="0"/>
              </a:spcAft>
              <a:defRPr/>
            </a:pPr>
            <a:fld id="{39D59B3E-F2E5-164E-B82C-1166B3CC2CE2}" type="slidenum">
              <a:rPr lang="en-US" altLang="en-US" sz="1200" b="1" smtClean="0">
                <a:solidFill>
                  <a:srgbClr val="28434E"/>
                </a:solidFill>
                <a:latin typeface="Avenir Next LT Pro" panose="020B0504020202020204" pitchFamily="34" charset="77"/>
              </a:rPr>
              <a:pPr algn="r" defTabSz="342892" eaLnBrk="0" fontAlgn="base" hangingPunct="0">
                <a:spcBef>
                  <a:spcPct val="0"/>
                </a:spcBef>
                <a:spcAft>
                  <a:spcPct val="0"/>
                </a:spcAft>
                <a:defRPr/>
              </a:pPr>
              <a:t>10</a:t>
            </a:fld>
            <a:endParaRPr lang="en-US" altLang="en-US" sz="12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40834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AD3C6-E698-3FD9-2CCD-DEBF190FC7CF}"/>
              </a:ext>
            </a:extLst>
          </p:cNvPr>
          <p:cNvSpPr>
            <a:spLocks noGrp="1"/>
          </p:cNvSpPr>
          <p:nvPr>
            <p:ph type="title"/>
          </p:nvPr>
        </p:nvSpPr>
        <p:spPr>
          <a:xfrm>
            <a:off x="838200" y="498129"/>
            <a:ext cx="10515600" cy="1325563"/>
          </a:xfrm>
        </p:spPr>
        <p:txBody>
          <a:bodyPr>
            <a:normAutofit/>
          </a:bodyPr>
          <a:lstStyle/>
          <a:p>
            <a:r>
              <a:rPr lang="en-US" sz="4000" b="1">
                <a:latin typeface="Arial"/>
                <a:cs typeface="Arial"/>
              </a:rPr>
              <a:t>For more information…</a:t>
            </a:r>
          </a:p>
        </p:txBody>
      </p:sp>
      <p:sp>
        <p:nvSpPr>
          <p:cNvPr id="5" name="Content Placeholder 4">
            <a:extLst>
              <a:ext uri="{FF2B5EF4-FFF2-40B4-BE49-F238E27FC236}">
                <a16:creationId xmlns:a16="http://schemas.microsoft.com/office/drawing/2014/main" id="{C0EFEFC9-6D85-FCB0-67B0-0B93CF85380C}"/>
              </a:ext>
            </a:extLst>
          </p:cNvPr>
          <p:cNvSpPr>
            <a:spLocks noGrp="1"/>
          </p:cNvSpPr>
          <p:nvPr>
            <p:ph idx="1"/>
          </p:nvPr>
        </p:nvSpPr>
        <p:spPr/>
        <p:txBody>
          <a:bodyPr vert="horz" lIns="91440" tIns="45720" rIns="91440" bIns="45720" rtlCol="0" anchor="t">
            <a:normAutofit/>
          </a:bodyPr>
          <a:lstStyle/>
          <a:p>
            <a:r>
              <a:rPr lang="en-US" dirty="0">
                <a:latin typeface="Arial"/>
                <a:cs typeface="Calibri"/>
              </a:rPr>
              <a:t>2022 Conference Presentation Recordings (</a:t>
            </a:r>
            <a:r>
              <a:rPr lang="en-US" sz="2000" dirty="0">
                <a:latin typeface="Arial"/>
                <a:cs typeface="Calibri"/>
              </a:rPr>
              <a:t>available to registered attendees only</a:t>
            </a:r>
            <a:r>
              <a:rPr lang="en-US" dirty="0">
                <a:latin typeface="Arial"/>
                <a:cs typeface="Calibri"/>
              </a:rPr>
              <a:t>)</a:t>
            </a:r>
          </a:p>
          <a:p>
            <a:pPr lvl="1"/>
            <a:r>
              <a:rPr lang="en-US" dirty="0">
                <a:latin typeface="Arial"/>
                <a:cs typeface="Calibri"/>
              </a:rPr>
              <a:t>On-demand recordings of certain presentations are available for up to three (3) months</a:t>
            </a:r>
          </a:p>
          <a:p>
            <a:pPr lvl="1"/>
            <a:r>
              <a:rPr lang="en-US" dirty="0">
                <a:latin typeface="Arial"/>
                <a:cs typeface="Calibri"/>
              </a:rPr>
              <a:t>Recordings may be accessed by logging into the conference platform:</a:t>
            </a:r>
          </a:p>
          <a:p>
            <a:pPr marL="457200" lvl="1" indent="0">
              <a:buNone/>
            </a:pPr>
            <a:r>
              <a:rPr lang="en-US" dirty="0">
                <a:latin typeface="Arial"/>
                <a:ea typeface="+mn-lt"/>
                <a:cs typeface="+mn-lt"/>
              </a:rPr>
              <a:t>    </a:t>
            </a:r>
            <a:r>
              <a:rPr lang="en-US" dirty="0">
                <a:latin typeface="Arial"/>
                <a:ea typeface="+mn-lt"/>
                <a:cs typeface="+mn-lt"/>
                <a:hlinkClick r:id="rId3"/>
              </a:rPr>
              <a:t>https://event-app2.eventpower.com/event_app/user/login/22CSTE</a:t>
            </a:r>
            <a:endParaRPr lang="en-US" dirty="0">
              <a:latin typeface="Arial"/>
              <a:ea typeface="+mn-lt"/>
              <a:cs typeface="+mn-lt"/>
            </a:endParaRPr>
          </a:p>
          <a:p>
            <a:pPr marL="457200" lvl="1" indent="0">
              <a:buNone/>
            </a:pPr>
            <a:endParaRPr lang="en-US" dirty="0">
              <a:latin typeface="Arial"/>
              <a:cs typeface="Calibri"/>
            </a:endParaRPr>
          </a:p>
          <a:p>
            <a:r>
              <a:rPr lang="en-US" dirty="0">
                <a:latin typeface="Arial"/>
                <a:cs typeface="Calibri"/>
              </a:rPr>
              <a:t>2022 Position Statements</a:t>
            </a:r>
          </a:p>
          <a:p>
            <a:pPr lvl="1"/>
            <a:r>
              <a:rPr lang="en-US" dirty="0">
                <a:latin typeface="Arial"/>
                <a:cs typeface="Calibri"/>
              </a:rPr>
              <a:t>Position Statement Archive</a:t>
            </a:r>
            <a:endParaRPr lang="en-US" dirty="0">
              <a:latin typeface="Calibri" panose="020F0502020204030204"/>
              <a:cs typeface="Calibri"/>
            </a:endParaRPr>
          </a:p>
          <a:p>
            <a:pPr marL="457200" lvl="1" indent="0">
              <a:buNone/>
            </a:pPr>
            <a:r>
              <a:rPr lang="en-US" dirty="0">
                <a:latin typeface="Arial"/>
                <a:ea typeface="+mn-lt"/>
                <a:cs typeface="+mn-lt"/>
                <a:hlinkClick r:id="rId4"/>
              </a:rPr>
              <a:t>https://www.cste.org/page/PositionStatements</a:t>
            </a:r>
            <a:r>
              <a:rPr lang="en-US" dirty="0">
                <a:latin typeface="Arial"/>
                <a:ea typeface="+mn-lt"/>
                <a:cs typeface="+mn-lt"/>
              </a:rPr>
              <a:t> </a:t>
            </a:r>
            <a:endParaRPr lang="en-US" dirty="0">
              <a:cs typeface="Calibri"/>
            </a:endParaRPr>
          </a:p>
        </p:txBody>
      </p:sp>
      <p:sp>
        <p:nvSpPr>
          <p:cNvPr id="6" name="TextBox 5">
            <a:extLst>
              <a:ext uri="{FF2B5EF4-FFF2-40B4-BE49-F238E27FC236}">
                <a16:creationId xmlns:a16="http://schemas.microsoft.com/office/drawing/2014/main" id="{ABAE6D51-0311-4F2D-A7A3-10D598A8FF8C}"/>
              </a:ext>
            </a:extLst>
          </p:cNvPr>
          <p:cNvSpPr txBox="1"/>
          <p:nvPr/>
        </p:nvSpPr>
        <p:spPr>
          <a:xfrm>
            <a:off x="5969000" y="6504540"/>
            <a:ext cx="6096000" cy="276999"/>
          </a:xfrm>
          <a:prstGeom prst="rect">
            <a:avLst/>
          </a:prstGeom>
          <a:noFill/>
        </p:spPr>
        <p:txBody>
          <a:bodyPr wrap="square">
            <a:spAutoFit/>
          </a:bodyPr>
          <a:lstStyle/>
          <a:p>
            <a:pPr algn="r" defTabSz="342892" eaLnBrk="0" fontAlgn="base" hangingPunct="0">
              <a:spcBef>
                <a:spcPct val="0"/>
              </a:spcBef>
              <a:spcAft>
                <a:spcPct val="0"/>
              </a:spcAft>
              <a:defRPr/>
            </a:pPr>
            <a:fld id="{39D59B3E-F2E5-164E-B82C-1166B3CC2CE2}" type="slidenum">
              <a:rPr lang="en-US" altLang="en-US" sz="1200" b="1" smtClean="0">
                <a:solidFill>
                  <a:srgbClr val="28434E"/>
                </a:solidFill>
                <a:latin typeface="Avenir Next LT Pro" panose="020B0504020202020204" pitchFamily="34" charset="77"/>
              </a:rPr>
              <a:pPr algn="r" defTabSz="342892" eaLnBrk="0" fontAlgn="base" hangingPunct="0">
                <a:spcBef>
                  <a:spcPct val="0"/>
                </a:spcBef>
                <a:spcAft>
                  <a:spcPct val="0"/>
                </a:spcAft>
                <a:defRPr/>
              </a:pPr>
              <a:t>11</a:t>
            </a:fld>
            <a:endParaRPr lang="en-US" altLang="en-US" sz="12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57791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7EA2D-70B3-4734-A4A0-4D9E646BF566}"/>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spcBef>
                <a:spcPts val="1000"/>
              </a:spcBef>
              <a:defRPr/>
            </a:pPr>
            <a:r>
              <a:rPr kumimoji="0" lang="en-US" sz="3100" b="0" i="0" u="none" strike="noStrike" kern="1200" cap="none" spc="0" normalizeH="0" baseline="0" noProof="0">
                <a:ln>
                  <a:noFill/>
                </a:ln>
                <a:solidFill>
                  <a:schemeClr val="bg1"/>
                </a:solidFill>
                <a:effectLst/>
                <a:uLnTx/>
                <a:uFillTx/>
                <a:latin typeface="Arial"/>
                <a:ea typeface="+mn-ea"/>
                <a:cs typeface="Arial"/>
              </a:rPr>
              <a:t>Recap of S/I Conference </a:t>
            </a:r>
            <a:r>
              <a:rPr lang="en-US" sz="3100">
                <a:solidFill>
                  <a:schemeClr val="bg1"/>
                </a:solidFill>
                <a:latin typeface="Arial"/>
                <a:ea typeface="+mn-ea"/>
                <a:cs typeface="Arial"/>
              </a:rPr>
              <a:t>Workshops -</a:t>
            </a:r>
            <a:r>
              <a:rPr kumimoji="0" lang="en-US" sz="3100" b="0" i="0" u="none" strike="noStrike" kern="1200" cap="none" spc="0" normalizeH="0" baseline="0" noProof="0">
                <a:ln>
                  <a:noFill/>
                </a:ln>
                <a:solidFill>
                  <a:schemeClr val="bg1"/>
                </a:solidFill>
                <a:effectLst/>
                <a:uLnTx/>
                <a:uFillTx/>
                <a:latin typeface="Arial"/>
                <a:ea typeface="+mn-ea"/>
                <a:cs typeface="Arial"/>
              </a:rPr>
              <a:t> </a:t>
            </a:r>
            <a:r>
              <a:rPr lang="en-US" sz="3100">
                <a:solidFill>
                  <a:schemeClr val="bg1"/>
                </a:solidFill>
                <a:latin typeface="Arial"/>
                <a:ea typeface="+mn-ea"/>
                <a:cs typeface="Arial"/>
              </a:rPr>
              <a:t>Shaily Krishan</a:t>
            </a:r>
            <a:endParaRPr lang="en-US" sz="31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963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EE5B6-B843-4C54-8A6A-C4CC64E6B311}"/>
              </a:ext>
            </a:extLst>
          </p:cNvPr>
          <p:cNvSpPr>
            <a:spLocks noGrp="1"/>
          </p:cNvSpPr>
          <p:nvPr>
            <p:ph type="title"/>
          </p:nvPr>
        </p:nvSpPr>
        <p:spPr/>
        <p:txBody>
          <a:bodyPr/>
          <a:lstStyle/>
          <a:p>
            <a:r>
              <a:rPr lang="en-US" sz="3200"/>
              <a:t>2022 Surveillance/ Informatics Workshop: Leading the Field with Data Modernization</a:t>
            </a:r>
          </a:p>
        </p:txBody>
      </p:sp>
      <p:sp>
        <p:nvSpPr>
          <p:cNvPr id="4" name="Content Placeholder 3">
            <a:extLst>
              <a:ext uri="{FF2B5EF4-FFF2-40B4-BE49-F238E27FC236}">
                <a16:creationId xmlns:a16="http://schemas.microsoft.com/office/drawing/2014/main" id="{85F59CF3-A00C-4D93-A785-653657C125C0}"/>
              </a:ext>
            </a:extLst>
          </p:cNvPr>
          <p:cNvSpPr>
            <a:spLocks noGrp="1"/>
          </p:cNvSpPr>
          <p:nvPr>
            <p:ph idx="1"/>
          </p:nvPr>
        </p:nvSpPr>
        <p:spPr/>
        <p:txBody>
          <a:bodyPr vert="horz" lIns="91440" tIns="45720" rIns="91440" bIns="45720" rtlCol="0" anchor="t">
            <a:normAutofit fontScale="85000" lnSpcReduction="10000"/>
          </a:bodyPr>
          <a:lstStyle/>
          <a:p>
            <a:r>
              <a:rPr lang="en-US" dirty="0">
                <a:latin typeface="Arial"/>
                <a:cs typeface="Arial"/>
              </a:rPr>
              <a:t>Virtual workshop on Sunday, June 19</a:t>
            </a:r>
          </a:p>
          <a:p>
            <a:pPr lvl="1"/>
            <a:r>
              <a:rPr lang="en-US" dirty="0">
                <a:latin typeface="Arial"/>
                <a:cs typeface="Arial"/>
              </a:rPr>
              <a:t>&gt;200 attendees</a:t>
            </a:r>
          </a:p>
          <a:p>
            <a:r>
              <a:rPr lang="en-US" dirty="0">
                <a:latin typeface="Arial"/>
                <a:cs typeface="Arial"/>
              </a:rPr>
              <a:t>Workshop sessions overview:</a:t>
            </a:r>
          </a:p>
          <a:p>
            <a:pPr lvl="1"/>
            <a:r>
              <a:rPr lang="en-US" dirty="0">
                <a:latin typeface="Arial"/>
                <a:cs typeface="Arial"/>
              </a:rPr>
              <a:t>Keynote address - </a:t>
            </a:r>
            <a:r>
              <a:rPr lang="en-US" b="1" dirty="0"/>
              <a:t>CDC’s Data Modernization Initiative (DMI)…Connecting Beyond COVID</a:t>
            </a:r>
          </a:p>
          <a:p>
            <a:pPr lvl="2"/>
            <a:r>
              <a:rPr lang="en-US" dirty="0">
                <a:latin typeface="Arial"/>
                <a:cs typeface="Arial"/>
              </a:rPr>
              <a:t>Daniel Jernigan, CDC</a:t>
            </a:r>
            <a:endParaRPr lang="en-US" dirty="0"/>
          </a:p>
          <a:p>
            <a:pPr lvl="1"/>
            <a:r>
              <a:rPr lang="en-US" dirty="0">
                <a:latin typeface="Arial"/>
                <a:cs typeface="Arial"/>
              </a:rPr>
              <a:t>Panel discussion- </a:t>
            </a:r>
            <a:r>
              <a:rPr lang="en-US" b="1" dirty="0">
                <a:latin typeface="Arial"/>
                <a:cs typeface="Arial"/>
              </a:rPr>
              <a:t>Examples of DMI Implementation in Jurisdictions </a:t>
            </a:r>
          </a:p>
          <a:p>
            <a:pPr lvl="2"/>
            <a:r>
              <a:rPr lang="en-US" dirty="0">
                <a:latin typeface="Arial"/>
                <a:cs typeface="Arial"/>
              </a:rPr>
              <a:t>Panelists: Rebecca Fisher (LA county), David Lee (NYC), </a:t>
            </a:r>
            <a:r>
              <a:rPr lang="en-US" dirty="0" err="1">
                <a:latin typeface="Arial"/>
                <a:cs typeface="Arial"/>
              </a:rPr>
              <a:t>Quinyatta</a:t>
            </a:r>
            <a:r>
              <a:rPr lang="en-US" dirty="0">
                <a:latin typeface="Arial"/>
                <a:cs typeface="Arial"/>
              </a:rPr>
              <a:t> Mumford (NM), Tim Powell (VA)</a:t>
            </a:r>
          </a:p>
          <a:p>
            <a:pPr lvl="1"/>
            <a:r>
              <a:rPr lang="en-US" dirty="0">
                <a:latin typeface="Arial"/>
                <a:cs typeface="Arial"/>
              </a:rPr>
              <a:t>Presentation- </a:t>
            </a:r>
            <a:r>
              <a:rPr lang="en-US" b="1" dirty="0">
                <a:latin typeface="Arial"/>
                <a:cs typeface="Arial"/>
              </a:rPr>
              <a:t>Community Engagement Around Data </a:t>
            </a:r>
          </a:p>
          <a:p>
            <a:pPr lvl="2"/>
            <a:r>
              <a:rPr lang="en-US" dirty="0"/>
              <a:t>Speaker: Sujata Joshi (Northwest Portland Area Indian Health Board)</a:t>
            </a:r>
          </a:p>
          <a:p>
            <a:pPr lvl="1"/>
            <a:r>
              <a:rPr lang="en-US" dirty="0">
                <a:latin typeface="Arial"/>
                <a:cs typeface="Arial"/>
              </a:rPr>
              <a:t>Panel discussion- </a:t>
            </a:r>
            <a:r>
              <a:rPr lang="en-US" b="1" dirty="0">
                <a:latin typeface="Arial"/>
                <a:cs typeface="Arial"/>
              </a:rPr>
              <a:t>Data Sharing and Privacy Related Issues</a:t>
            </a:r>
          </a:p>
          <a:p>
            <a:pPr lvl="2"/>
            <a:r>
              <a:rPr lang="en-US" dirty="0">
                <a:latin typeface="Arial"/>
                <a:cs typeface="Arial"/>
              </a:rPr>
              <a:t>Jason Barnes (UT), </a:t>
            </a:r>
            <a:r>
              <a:rPr lang="en-US" dirty="0" err="1">
                <a:latin typeface="Arial"/>
                <a:cs typeface="Arial"/>
              </a:rPr>
              <a:t>Raed</a:t>
            </a:r>
            <a:r>
              <a:rPr lang="en-US" dirty="0">
                <a:latin typeface="Arial"/>
                <a:cs typeface="Arial"/>
              </a:rPr>
              <a:t> Mansour (Chicago), Mary Beth </a:t>
            </a:r>
            <a:r>
              <a:rPr lang="en-US" dirty="0" err="1">
                <a:latin typeface="Arial"/>
                <a:cs typeface="Arial"/>
              </a:rPr>
              <a:t>Kurilo</a:t>
            </a:r>
            <a:r>
              <a:rPr lang="en-US" dirty="0">
                <a:latin typeface="Arial"/>
                <a:cs typeface="Arial"/>
              </a:rPr>
              <a:t> (American Immunization Registry Association)</a:t>
            </a:r>
          </a:p>
          <a:p>
            <a:pPr lvl="1"/>
            <a:r>
              <a:rPr lang="en-US" dirty="0">
                <a:latin typeface="Arial"/>
                <a:cs typeface="Arial"/>
              </a:rPr>
              <a:t>Presentations- </a:t>
            </a:r>
            <a:r>
              <a:rPr lang="en-US" b="1" dirty="0">
                <a:latin typeface="Arial"/>
                <a:cs typeface="Arial"/>
              </a:rPr>
              <a:t>Re-imagining surveillance</a:t>
            </a:r>
          </a:p>
          <a:p>
            <a:pPr lvl="2"/>
            <a:r>
              <a:rPr lang="en-US" dirty="0">
                <a:latin typeface="Arial"/>
                <a:cs typeface="Arial"/>
              </a:rPr>
              <a:t>Heather Strosnider (CDC), Jennifer White (NY), Cliff Mitchell (MD)</a:t>
            </a:r>
          </a:p>
          <a:p>
            <a:pPr lvl="1"/>
            <a:endParaRPr lang="en-US" dirty="0">
              <a:latin typeface="Arial"/>
              <a:cs typeface="Arial"/>
            </a:endParaRPr>
          </a:p>
          <a:p>
            <a:endParaRPr lang="en-US" dirty="0"/>
          </a:p>
        </p:txBody>
      </p:sp>
      <p:sp>
        <p:nvSpPr>
          <p:cNvPr id="5" name="TextBox 4">
            <a:extLst>
              <a:ext uri="{FF2B5EF4-FFF2-40B4-BE49-F238E27FC236}">
                <a16:creationId xmlns:a16="http://schemas.microsoft.com/office/drawing/2014/main" id="{FB3C312F-79EA-4642-B6D8-8B3D71E6F47C}"/>
              </a:ext>
            </a:extLst>
          </p:cNvPr>
          <p:cNvSpPr txBox="1"/>
          <p:nvPr/>
        </p:nvSpPr>
        <p:spPr>
          <a:xfrm>
            <a:off x="5909734" y="5961873"/>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18372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a:lstStyle/>
          <a:p>
            <a:r>
              <a:rPr lang="en-US" sz="3200"/>
              <a:t>2022 Surveillance/ Informatics Workshop: </a:t>
            </a:r>
            <a:br>
              <a:rPr lang="en-US" sz="3200"/>
            </a:br>
            <a:r>
              <a:rPr lang="en-US" sz="3200"/>
              <a:t>Breakout Room Discussion Themes</a:t>
            </a:r>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a:normAutofit fontScale="92500" lnSpcReduction="20000"/>
          </a:bodyPr>
          <a:lstStyle/>
          <a:p>
            <a:r>
              <a:rPr lang="en-US" b="1" dirty="0"/>
              <a:t>Examples of DMI Implementation in Jurisdictions</a:t>
            </a:r>
          </a:p>
          <a:p>
            <a:pPr lvl="1"/>
            <a:r>
              <a:rPr lang="en-US" dirty="0"/>
              <a:t>Need for culture change at jurisdictions and CDC</a:t>
            </a:r>
          </a:p>
          <a:p>
            <a:pPr lvl="1"/>
            <a:r>
              <a:rPr lang="en-US" dirty="0"/>
              <a:t>Need for quality, process, and outcome metrics</a:t>
            </a:r>
          </a:p>
          <a:p>
            <a:pPr lvl="1"/>
            <a:r>
              <a:rPr lang="en-US" dirty="0"/>
              <a:t>High priority to ensure enterprise-wide approach is a shared roadmap</a:t>
            </a:r>
          </a:p>
          <a:p>
            <a:pPr lvl="1"/>
            <a:r>
              <a:rPr lang="en-US" dirty="0"/>
              <a:t>Targeted workforce training</a:t>
            </a:r>
          </a:p>
          <a:p>
            <a:pPr lvl="1"/>
            <a:endParaRPr lang="en-US" dirty="0"/>
          </a:p>
          <a:p>
            <a:r>
              <a:rPr lang="en-US" b="1" dirty="0"/>
              <a:t>Community Engagement Around Data </a:t>
            </a:r>
          </a:p>
          <a:p>
            <a:pPr lvl="1"/>
            <a:r>
              <a:rPr lang="en-US" dirty="0"/>
              <a:t>Leverage DMI/ data lakes to perform efficient linkages across data sources </a:t>
            </a:r>
          </a:p>
          <a:p>
            <a:pPr lvl="1"/>
            <a:r>
              <a:rPr lang="en-US" dirty="0"/>
              <a:t>Crowdsourced data collection efforts, need incentivization to drive participation</a:t>
            </a:r>
          </a:p>
          <a:p>
            <a:pPr lvl="1"/>
            <a:r>
              <a:rPr lang="en-US" dirty="0"/>
              <a:t>Lessons learned from successful Privacy Protecting Record Linkage (PPRL) implementations in clinical care</a:t>
            </a:r>
          </a:p>
          <a:p>
            <a:pPr lvl="1"/>
            <a:r>
              <a:rPr lang="en-US" dirty="0"/>
              <a:t>Legal considerations for bidirectional data interfaces- leverage existing laws</a:t>
            </a:r>
          </a:p>
          <a:p>
            <a:pPr lvl="1"/>
            <a:r>
              <a:rPr lang="en-US" dirty="0"/>
              <a:t>Focus on health equity</a:t>
            </a:r>
          </a:p>
          <a:p>
            <a:pPr lvl="1"/>
            <a:endParaRPr lang="en-US" dirty="0"/>
          </a:p>
          <a:p>
            <a:endParaRPr lang="en-US" dirty="0"/>
          </a:p>
        </p:txBody>
      </p:sp>
      <p:sp>
        <p:nvSpPr>
          <p:cNvPr id="4" name="TextBox 3">
            <a:extLst>
              <a:ext uri="{FF2B5EF4-FFF2-40B4-BE49-F238E27FC236}">
                <a16:creationId xmlns:a16="http://schemas.microsoft.com/office/drawing/2014/main" id="{71F4EC5A-307D-46E6-B2BD-E752FE5F6D0D}"/>
              </a:ext>
            </a:extLst>
          </p:cNvPr>
          <p:cNvSpPr txBox="1"/>
          <p:nvPr/>
        </p:nvSpPr>
        <p:spPr>
          <a:xfrm>
            <a:off x="5901266" y="5894139"/>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14</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51489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0A8E-48BD-33A8-12FD-93CFC740F393}"/>
              </a:ext>
            </a:extLst>
          </p:cNvPr>
          <p:cNvSpPr>
            <a:spLocks noGrp="1"/>
          </p:cNvSpPr>
          <p:nvPr>
            <p:ph type="title"/>
          </p:nvPr>
        </p:nvSpPr>
        <p:spPr/>
        <p:txBody>
          <a:bodyPr/>
          <a:lstStyle/>
          <a:p>
            <a:r>
              <a:rPr kumimoji="0" lang="en-US" sz="3200" b="0" i="0" u="none" strike="noStrike" kern="1200" cap="none" spc="0" normalizeH="0" baseline="0" noProof="0">
                <a:ln>
                  <a:noFill/>
                </a:ln>
                <a:solidFill>
                  <a:srgbClr val="15345A"/>
                </a:solidFill>
                <a:effectLst/>
                <a:uLnTx/>
                <a:uFillTx/>
                <a:latin typeface="Arial" panose="020B0604020202020204" pitchFamily="34" charset="0"/>
                <a:ea typeface="+mj-ea"/>
                <a:cs typeface="Arial" panose="020B0604020202020204" pitchFamily="34" charset="0"/>
              </a:rPr>
              <a:t>2022 Surveillance/ Informatics Workshop: </a:t>
            </a:r>
            <a:br>
              <a:rPr kumimoji="0" lang="en-US" sz="3200" b="0" i="0" u="none" strike="noStrike" kern="1200" cap="none" spc="0" normalizeH="0" baseline="0" noProof="0">
                <a:ln>
                  <a:noFill/>
                </a:ln>
                <a:solidFill>
                  <a:srgbClr val="15345A"/>
                </a:solidFill>
                <a:effectLst/>
                <a:uLnTx/>
                <a:uFillTx/>
                <a:latin typeface="Arial" panose="020B0604020202020204" pitchFamily="34" charset="0"/>
                <a:ea typeface="+mj-ea"/>
                <a:cs typeface="Arial" panose="020B0604020202020204" pitchFamily="34" charset="0"/>
              </a:rPr>
            </a:br>
            <a:r>
              <a:rPr lang="en-US" sz="3200"/>
              <a:t>Breakout Room</a:t>
            </a:r>
            <a:r>
              <a:rPr kumimoji="0" lang="en-US" sz="3200" b="0" i="0" u="none" strike="noStrike" kern="1200" cap="none" spc="0" normalizeH="0" baseline="0" noProof="0">
                <a:ln>
                  <a:noFill/>
                </a:ln>
                <a:solidFill>
                  <a:srgbClr val="15345A"/>
                </a:solidFill>
                <a:effectLst/>
                <a:uLnTx/>
                <a:uFillTx/>
                <a:latin typeface="Arial" panose="020B0604020202020204" pitchFamily="34" charset="0"/>
                <a:ea typeface="+mj-ea"/>
                <a:cs typeface="Arial" panose="020B0604020202020204" pitchFamily="34" charset="0"/>
              </a:rPr>
              <a:t> Discussion </a:t>
            </a:r>
            <a:r>
              <a:rPr lang="en-US" sz="3200"/>
              <a:t>T</a:t>
            </a:r>
            <a:r>
              <a:rPr kumimoji="0" lang="en-US" sz="3200" b="0" i="0" u="none" strike="noStrike" kern="1200" cap="none" spc="0" normalizeH="0" baseline="0" noProof="0">
                <a:ln>
                  <a:noFill/>
                </a:ln>
                <a:solidFill>
                  <a:srgbClr val="15345A"/>
                </a:solidFill>
                <a:effectLst/>
                <a:uLnTx/>
                <a:uFillTx/>
                <a:latin typeface="Arial" panose="020B0604020202020204" pitchFamily="34" charset="0"/>
                <a:ea typeface="+mj-ea"/>
                <a:cs typeface="Arial" panose="020B0604020202020204" pitchFamily="34" charset="0"/>
              </a:rPr>
              <a:t>hemes</a:t>
            </a:r>
            <a:endParaRPr lang="en-US"/>
          </a:p>
        </p:txBody>
      </p:sp>
      <p:sp>
        <p:nvSpPr>
          <p:cNvPr id="3" name="Content Placeholder 2">
            <a:extLst>
              <a:ext uri="{FF2B5EF4-FFF2-40B4-BE49-F238E27FC236}">
                <a16:creationId xmlns:a16="http://schemas.microsoft.com/office/drawing/2014/main" id="{A29CF2AE-C473-9F7B-1838-50881A9251A5}"/>
              </a:ext>
            </a:extLst>
          </p:cNvPr>
          <p:cNvSpPr>
            <a:spLocks noGrp="1"/>
          </p:cNvSpPr>
          <p:nvPr>
            <p:ph idx="1"/>
          </p:nvPr>
        </p:nvSpPr>
        <p:spPr/>
        <p:txBody>
          <a:bodyPr>
            <a:normAutofit fontScale="70000" lnSpcReduction="20000"/>
          </a:bodyPr>
          <a:lstStyle/>
          <a:p>
            <a:r>
              <a:rPr lang="en-US" sz="3100" b="1" dirty="0"/>
              <a:t>Data Sharing and Privacy Related Issues</a:t>
            </a:r>
          </a:p>
          <a:p>
            <a:pPr lvl="1"/>
            <a:r>
              <a:rPr lang="en-US" dirty="0"/>
              <a:t>Data are “owned” by the people, public health should focus on stewardship and application of security/ privacy principles</a:t>
            </a:r>
          </a:p>
          <a:p>
            <a:pPr lvl="1"/>
            <a:r>
              <a:rPr lang="en-US" dirty="0"/>
              <a:t>Explore changes in state policies/ laws to promote data sharing</a:t>
            </a:r>
          </a:p>
          <a:p>
            <a:pPr lvl="1"/>
            <a:r>
              <a:rPr lang="en-US" dirty="0"/>
              <a:t>Data sharing aligned with DMI efforts and need for data governance to address a diverse data landscape (TEFCA, other policies)</a:t>
            </a:r>
          </a:p>
          <a:p>
            <a:pPr lvl="1"/>
            <a:r>
              <a:rPr lang="en-US" dirty="0"/>
              <a:t>Tribal data sharing: Engage tribes, promote joint ownership of data, facilitate trust relationship </a:t>
            </a:r>
          </a:p>
          <a:p>
            <a:pPr lvl="1"/>
            <a:endParaRPr lang="en-US" dirty="0"/>
          </a:p>
          <a:p>
            <a:r>
              <a:rPr lang="en-US" sz="3100" b="1" dirty="0"/>
              <a:t>Re-imagining surveillance</a:t>
            </a:r>
          </a:p>
          <a:p>
            <a:pPr lvl="1"/>
            <a:r>
              <a:rPr lang="en-US" dirty="0"/>
              <a:t>Surveillance activities necessitate fitting the right data solution to the current public health problem, that might change over time</a:t>
            </a:r>
          </a:p>
          <a:p>
            <a:pPr lvl="1"/>
            <a:r>
              <a:rPr lang="en-US" dirty="0"/>
              <a:t>Need to think about right-sized approaches to public health issues as we move forward with data modernization</a:t>
            </a:r>
          </a:p>
          <a:p>
            <a:pPr lvl="1"/>
            <a:r>
              <a:rPr lang="en-US" dirty="0"/>
              <a:t>Need for agile standards development</a:t>
            </a:r>
          </a:p>
          <a:p>
            <a:pPr lvl="1"/>
            <a:r>
              <a:rPr lang="en-US" dirty="0"/>
              <a:t>Technology focus: Open-source solutions, RPA (Robotic Process Automation), FHIR APIs, interoperability, eCR, data dashboards</a:t>
            </a:r>
          </a:p>
          <a:p>
            <a:pPr lvl="1"/>
            <a:r>
              <a:rPr lang="en-US" dirty="0"/>
              <a:t>Workforce training &amp; development</a:t>
            </a:r>
          </a:p>
          <a:p>
            <a:pPr lvl="1"/>
            <a:r>
              <a:rPr lang="en-US" dirty="0"/>
              <a:t>Shared tools &amp; solutions for Infectious Disease (ID) &amp; non- ID use cases</a:t>
            </a:r>
          </a:p>
          <a:p>
            <a:pPr lvl="1"/>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25D618BB-C917-42C5-BB69-01932EF99781}"/>
              </a:ext>
            </a:extLst>
          </p:cNvPr>
          <p:cNvSpPr txBox="1"/>
          <p:nvPr/>
        </p:nvSpPr>
        <p:spPr>
          <a:xfrm>
            <a:off x="5926667" y="5937869"/>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15</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54716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200">
                <a:latin typeface="Arial"/>
                <a:cs typeface="Arial"/>
              </a:rPr>
              <a:t>2022 REDCap Training – ½ Day Workshop</a:t>
            </a:r>
            <a:endParaRPr lang="en-US" sz="320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a:bodyPr>
          <a:lstStyle/>
          <a:p>
            <a:r>
              <a:rPr lang="en-US">
                <a:latin typeface="Arial"/>
                <a:cs typeface="Arial"/>
              </a:rPr>
              <a:t>REDCap 101</a:t>
            </a:r>
            <a:endParaRPr lang="en-US"/>
          </a:p>
          <a:p>
            <a:pPr lvl="1"/>
            <a:r>
              <a:rPr lang="en-US">
                <a:latin typeface="Arial"/>
                <a:cs typeface="Arial"/>
              </a:rPr>
              <a:t>Navigating REDCap</a:t>
            </a:r>
          </a:p>
          <a:p>
            <a:pPr lvl="1"/>
            <a:r>
              <a:rPr lang="en-US">
                <a:latin typeface="Arial"/>
                <a:cs typeface="Arial"/>
              </a:rPr>
              <a:t>Project Design Considerations</a:t>
            </a:r>
          </a:p>
          <a:p>
            <a:pPr lvl="1"/>
            <a:r>
              <a:rPr lang="en-US">
                <a:latin typeface="Arial"/>
                <a:cs typeface="Arial"/>
              </a:rPr>
              <a:t>Project Development</a:t>
            </a:r>
          </a:p>
          <a:p>
            <a:pPr lvl="1"/>
            <a:r>
              <a:rPr lang="en-US">
                <a:latin typeface="Arial"/>
                <a:cs typeface="Arial"/>
              </a:rPr>
              <a:t>Form Enhancement</a:t>
            </a:r>
          </a:p>
          <a:p>
            <a:pPr lvl="1"/>
            <a:r>
              <a:rPr lang="en-US">
                <a:latin typeface="Arial"/>
                <a:cs typeface="Arial"/>
              </a:rPr>
              <a:t>Data Collection and Data Export</a:t>
            </a:r>
          </a:p>
          <a:p>
            <a:pPr lvl="1"/>
            <a:r>
              <a:rPr lang="en-US">
                <a:latin typeface="Arial"/>
                <a:cs typeface="Arial"/>
              </a:rPr>
              <a:t>REDCap Applications</a:t>
            </a:r>
          </a:p>
          <a:p>
            <a:pPr lvl="1"/>
            <a:r>
              <a:rPr lang="en-US">
                <a:latin typeface="Arial"/>
                <a:cs typeface="Arial"/>
              </a:rPr>
              <a:t>Advanced REDCap Features</a:t>
            </a:r>
          </a:p>
          <a:p>
            <a:pPr lvl="1"/>
            <a:endParaRPr lang="en-US"/>
          </a:p>
          <a:p>
            <a:pPr marL="457200" lvl="1" indent="0">
              <a:buNone/>
            </a:pPr>
            <a:endParaRPr lang="en-US"/>
          </a:p>
        </p:txBody>
      </p:sp>
      <p:sp>
        <p:nvSpPr>
          <p:cNvPr id="4" name="TextBox 3">
            <a:extLst>
              <a:ext uri="{FF2B5EF4-FFF2-40B4-BE49-F238E27FC236}">
                <a16:creationId xmlns:a16="http://schemas.microsoft.com/office/drawing/2014/main" id="{2D9135E9-0DAE-4A9E-94B4-4CA31BCEC1DB}"/>
              </a:ext>
            </a:extLst>
          </p:cNvPr>
          <p:cNvSpPr txBox="1"/>
          <p:nvPr/>
        </p:nvSpPr>
        <p:spPr>
          <a:xfrm>
            <a:off x="5909733" y="5929402"/>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16</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48973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0372E-E15D-4D21-9663-65DD03863B8B}"/>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gn="ctr">
              <a:spcBef>
                <a:spcPts val="1000"/>
              </a:spcBef>
              <a:defRPr/>
            </a:pPr>
            <a:r>
              <a:rPr kumimoji="0" lang="en-US" sz="3600" b="0" i="0" u="none" strike="noStrike" kern="1200" cap="none" spc="0" normalizeH="0" baseline="0" noProof="0">
                <a:ln>
                  <a:noFill/>
                </a:ln>
                <a:solidFill>
                  <a:schemeClr val="bg1"/>
                </a:solidFill>
                <a:effectLst/>
                <a:uLnTx/>
                <a:uFillTx/>
                <a:latin typeface="Arial"/>
                <a:ea typeface="+mn-ea"/>
                <a:cs typeface="Arial"/>
              </a:rPr>
              <a:t>Review of Approved </a:t>
            </a:r>
            <a:r>
              <a:rPr lang="en-US" sz="3600">
                <a:solidFill>
                  <a:schemeClr val="bg1"/>
                </a:solidFill>
                <a:latin typeface="Arial"/>
                <a:ea typeface="+mn-ea"/>
                <a:cs typeface="Arial"/>
              </a:rPr>
              <a:t>2022</a:t>
            </a:r>
            <a:r>
              <a:rPr kumimoji="0" lang="en-US" sz="3600" b="0" i="0" u="none" strike="noStrike" kern="1200" cap="none" spc="0" normalizeH="0" baseline="0" noProof="0">
                <a:ln>
                  <a:noFill/>
                </a:ln>
                <a:solidFill>
                  <a:schemeClr val="bg1"/>
                </a:solidFill>
                <a:effectLst/>
                <a:uLnTx/>
                <a:uFillTx/>
                <a:latin typeface="Arial"/>
                <a:ea typeface="+mn-ea"/>
                <a:cs typeface="Arial"/>
              </a:rPr>
              <a:t> CSTE Position </a:t>
            </a:r>
            <a:r>
              <a:rPr lang="en-US" sz="3600">
                <a:solidFill>
                  <a:schemeClr val="bg1"/>
                </a:solidFill>
                <a:latin typeface="Arial"/>
                <a:ea typeface="+mn-ea"/>
                <a:cs typeface="Arial"/>
              </a:rPr>
              <a:t>Statements -</a:t>
            </a:r>
            <a:r>
              <a:rPr kumimoji="0" lang="en-US" sz="3600" b="0" i="0" u="none" strike="noStrike" kern="1200" cap="none" spc="0" normalizeH="0" baseline="0" noProof="0">
                <a:ln>
                  <a:noFill/>
                </a:ln>
                <a:solidFill>
                  <a:schemeClr val="bg1"/>
                </a:solidFill>
                <a:effectLst/>
                <a:uLnTx/>
                <a:uFillTx/>
                <a:latin typeface="Arial"/>
                <a:ea typeface="+mn-ea"/>
                <a:cs typeface="Arial"/>
              </a:rPr>
              <a:t> Meredith Lichtenstein Cone</a:t>
            </a:r>
          </a:p>
        </p:txBody>
      </p:sp>
    </p:spTree>
    <p:extLst>
      <p:ext uri="{BB962C8B-B14F-4D97-AF65-F5344CB8AC3E}">
        <p14:creationId xmlns:p14="http://schemas.microsoft.com/office/powerpoint/2010/main" val="420545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6103-8173-4634-A6AF-E4466FF0DC23}"/>
              </a:ext>
            </a:extLst>
          </p:cNvPr>
          <p:cNvSpPr>
            <a:spLocks noGrp="1"/>
          </p:cNvSpPr>
          <p:nvPr>
            <p:ph type="title"/>
          </p:nvPr>
        </p:nvSpPr>
        <p:spPr/>
        <p:txBody>
          <a:bodyPr lIns="91440" tIns="45720" rIns="91440" bIns="45720" anchor="ctr"/>
          <a:lstStyle/>
          <a:p>
            <a:r>
              <a:rPr lang="en-US">
                <a:latin typeface="Arial"/>
                <a:cs typeface="Arial"/>
              </a:rPr>
              <a:t>Approved 2022 Position Statements</a:t>
            </a:r>
            <a:endParaRPr lang="en-US"/>
          </a:p>
        </p:txBody>
      </p:sp>
      <p:sp>
        <p:nvSpPr>
          <p:cNvPr id="3" name="Content Placeholder 2">
            <a:extLst>
              <a:ext uri="{FF2B5EF4-FFF2-40B4-BE49-F238E27FC236}">
                <a16:creationId xmlns:a16="http://schemas.microsoft.com/office/drawing/2014/main" id="{AAA85140-4048-46AE-AFAC-5E71E0EB2502}"/>
              </a:ext>
            </a:extLst>
          </p:cNvPr>
          <p:cNvSpPr>
            <a:spLocks noGrp="1"/>
          </p:cNvSpPr>
          <p:nvPr>
            <p:ph idx="1"/>
          </p:nvPr>
        </p:nvSpPr>
        <p:spPr>
          <a:xfrm>
            <a:off x="283779" y="1547310"/>
            <a:ext cx="11627913" cy="4593958"/>
          </a:xfrm>
        </p:spPr>
        <p:txBody>
          <a:bodyPr vert="horz" lIns="91440" tIns="45720" rIns="91440" bIns="45720" rtlCol="0" anchor="t">
            <a:noAutofit/>
          </a:bodyPr>
          <a:lstStyle/>
          <a:p>
            <a:pPr>
              <a:spcBef>
                <a:spcPts val="2000"/>
              </a:spcBef>
            </a:pPr>
            <a:r>
              <a:rPr lang="en-US" sz="2600" b="1" dirty="0">
                <a:latin typeface="Arial"/>
                <a:cs typeface="Arial"/>
              </a:rPr>
              <a:t>22-EH-01</a:t>
            </a:r>
            <a:r>
              <a:rPr lang="en-US" sz="2600" dirty="0">
                <a:latin typeface="Arial"/>
                <a:cs typeface="Arial"/>
              </a:rPr>
              <a:t>: Public Health Reporting and National Notification for </a:t>
            </a:r>
            <a:r>
              <a:rPr lang="en-US" sz="2600" b="1" dirty="0">
                <a:latin typeface="Arial"/>
                <a:cs typeface="Arial"/>
              </a:rPr>
              <a:t>Lead in Blood</a:t>
            </a:r>
          </a:p>
          <a:p>
            <a:pPr>
              <a:spcBef>
                <a:spcPts val="2000"/>
              </a:spcBef>
            </a:pPr>
            <a:r>
              <a:rPr lang="en-US" sz="2600" b="1" dirty="0">
                <a:latin typeface="Arial"/>
                <a:cs typeface="Arial"/>
              </a:rPr>
              <a:t>22-ID-01</a:t>
            </a:r>
            <a:r>
              <a:rPr lang="en-US" sz="2600" dirty="0">
                <a:latin typeface="Arial"/>
                <a:cs typeface="Arial"/>
              </a:rPr>
              <a:t>: Update to the standardized surveillance case definition and national notification for SARS-CoV-2 infection (the virus that causes </a:t>
            </a:r>
            <a:r>
              <a:rPr lang="en-US" sz="2600" b="1" dirty="0">
                <a:latin typeface="Arial"/>
                <a:cs typeface="Arial"/>
              </a:rPr>
              <a:t>COVID-19</a:t>
            </a:r>
            <a:r>
              <a:rPr lang="en-US" sz="2600" dirty="0">
                <a:latin typeface="Arial"/>
                <a:cs typeface="Arial"/>
              </a:rPr>
              <a:t>)</a:t>
            </a:r>
            <a:endParaRPr lang="en-US" sz="2600" dirty="0"/>
          </a:p>
          <a:p>
            <a:pPr>
              <a:spcBef>
                <a:spcPts val="2000"/>
              </a:spcBef>
            </a:pPr>
            <a:r>
              <a:rPr lang="en-US" sz="2600" b="1" dirty="0">
                <a:latin typeface="Arial"/>
                <a:cs typeface="Arial"/>
              </a:rPr>
              <a:t>22-ID-02:</a:t>
            </a:r>
            <a:r>
              <a:rPr lang="en-US" sz="2600" dirty="0">
                <a:latin typeface="Arial"/>
                <a:cs typeface="Arial"/>
              </a:rPr>
              <a:t> Standardized Case Definition for Surveillance of </a:t>
            </a:r>
            <a:r>
              <a:rPr lang="en-US" sz="2600" b="1" dirty="0">
                <a:latin typeface="Arial"/>
                <a:cs typeface="Arial"/>
              </a:rPr>
              <a:t>Multisystem Inflammatory Syndrome in Children</a:t>
            </a:r>
            <a:r>
              <a:rPr lang="en-US" sz="2600" dirty="0">
                <a:latin typeface="Arial"/>
                <a:cs typeface="Arial"/>
              </a:rPr>
              <a:t> Associated with SARS-CoV-2 Infection</a:t>
            </a:r>
          </a:p>
          <a:p>
            <a:pPr>
              <a:spcBef>
                <a:spcPts val="2000"/>
              </a:spcBef>
            </a:pPr>
            <a:r>
              <a:rPr lang="en-US" sz="2600" b="1" dirty="0">
                <a:latin typeface="Arial"/>
                <a:cs typeface="Arial"/>
              </a:rPr>
              <a:t>22-ID-03</a:t>
            </a:r>
            <a:r>
              <a:rPr lang="en-US" sz="2600" dirty="0">
                <a:latin typeface="Arial"/>
                <a:cs typeface="Arial"/>
              </a:rPr>
              <a:t>: Update to Public Health Reporting and National Notification for </a:t>
            </a:r>
            <a:r>
              <a:rPr lang="en-US" sz="2600" b="1" dirty="0">
                <a:latin typeface="Arial"/>
                <a:cs typeface="Arial"/>
              </a:rPr>
              <a:t>Infection Caused by </a:t>
            </a:r>
            <a:r>
              <a:rPr lang="en-US" sz="2600" b="1" i="1" dirty="0">
                <a:latin typeface="Arial"/>
                <a:cs typeface="Arial"/>
              </a:rPr>
              <a:t>Neisseria gonorrhoeae</a:t>
            </a:r>
          </a:p>
          <a:p>
            <a:pPr>
              <a:spcBef>
                <a:spcPts val="2000"/>
              </a:spcBef>
            </a:pPr>
            <a:endParaRPr lang="en-US" sz="2600" dirty="0">
              <a:latin typeface="Arial"/>
              <a:cs typeface="Arial"/>
            </a:endParaRPr>
          </a:p>
          <a:p>
            <a:pPr>
              <a:spcBef>
                <a:spcPts val="2000"/>
              </a:spcBef>
            </a:pPr>
            <a:endParaRPr lang="en-US" sz="2600" dirty="0">
              <a:latin typeface="Arial"/>
              <a:cs typeface="Arial"/>
            </a:endParaRPr>
          </a:p>
        </p:txBody>
      </p:sp>
      <p:sp>
        <p:nvSpPr>
          <p:cNvPr id="4" name="TextBox 3">
            <a:extLst>
              <a:ext uri="{FF2B5EF4-FFF2-40B4-BE49-F238E27FC236}">
                <a16:creationId xmlns:a16="http://schemas.microsoft.com/office/drawing/2014/main" id="{3834D037-AF2E-49D9-AD60-DB898DD540CA}"/>
              </a:ext>
            </a:extLst>
          </p:cNvPr>
          <p:cNvSpPr txBox="1"/>
          <p:nvPr/>
        </p:nvSpPr>
        <p:spPr>
          <a:xfrm>
            <a:off x="5922287" y="5940469"/>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18</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0374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6103-8173-4634-A6AF-E4466FF0DC23}"/>
              </a:ext>
            </a:extLst>
          </p:cNvPr>
          <p:cNvSpPr>
            <a:spLocks noGrp="1"/>
          </p:cNvSpPr>
          <p:nvPr>
            <p:ph type="title"/>
          </p:nvPr>
        </p:nvSpPr>
        <p:spPr/>
        <p:txBody>
          <a:bodyPr lIns="91440" tIns="45720" rIns="91440" bIns="45720" anchor="ctr"/>
          <a:lstStyle/>
          <a:p>
            <a:r>
              <a:rPr lang="en-US">
                <a:latin typeface="Arial"/>
                <a:cs typeface="Arial"/>
              </a:rPr>
              <a:t>Approved 2022 Position Statements</a:t>
            </a:r>
            <a:endParaRPr lang="en-US"/>
          </a:p>
        </p:txBody>
      </p:sp>
      <p:sp>
        <p:nvSpPr>
          <p:cNvPr id="3" name="Content Placeholder 2">
            <a:extLst>
              <a:ext uri="{FF2B5EF4-FFF2-40B4-BE49-F238E27FC236}">
                <a16:creationId xmlns:a16="http://schemas.microsoft.com/office/drawing/2014/main" id="{AAA85140-4048-46AE-AFAC-5E71E0EB2502}"/>
              </a:ext>
            </a:extLst>
          </p:cNvPr>
          <p:cNvSpPr>
            <a:spLocks noGrp="1"/>
          </p:cNvSpPr>
          <p:nvPr>
            <p:ph idx="1"/>
          </p:nvPr>
        </p:nvSpPr>
        <p:spPr>
          <a:xfrm>
            <a:off x="283779" y="1547310"/>
            <a:ext cx="11627913" cy="4697867"/>
          </a:xfrm>
        </p:spPr>
        <p:txBody>
          <a:bodyPr vert="horz" lIns="91440" tIns="45720" rIns="91440" bIns="45720" rtlCol="0" anchor="t">
            <a:normAutofit/>
          </a:bodyPr>
          <a:lstStyle/>
          <a:p>
            <a:pPr>
              <a:spcBef>
                <a:spcPts val="2000"/>
              </a:spcBef>
            </a:pPr>
            <a:r>
              <a:rPr lang="en-US" sz="2600" b="1" dirty="0">
                <a:latin typeface="Arial"/>
                <a:cs typeface="Arial"/>
              </a:rPr>
              <a:t>22-ID-04</a:t>
            </a:r>
            <a:r>
              <a:rPr lang="en-US" sz="2600" dirty="0">
                <a:latin typeface="Arial"/>
                <a:cs typeface="Arial"/>
              </a:rPr>
              <a:t>: Change in Case Definition from </a:t>
            </a:r>
            <a:r>
              <a:rPr lang="en-US" sz="2600" dirty="0" err="1">
                <a:latin typeface="Arial"/>
                <a:cs typeface="Arial"/>
              </a:rPr>
              <a:t>Carbapenemase</a:t>
            </a:r>
            <a:r>
              <a:rPr lang="en-US" sz="2600" dirty="0">
                <a:latin typeface="Arial"/>
                <a:cs typeface="Arial"/>
              </a:rPr>
              <a:t>-Producing Carbapenem-Resistant Enterobacteriaceae (CP-CRE) to </a:t>
            </a:r>
            <a:r>
              <a:rPr lang="en-US" sz="2600" b="1" dirty="0" err="1">
                <a:latin typeface="Arial"/>
                <a:cs typeface="Arial"/>
              </a:rPr>
              <a:t>Carbapenemase</a:t>
            </a:r>
            <a:r>
              <a:rPr lang="en-US" sz="2600" b="1" dirty="0">
                <a:latin typeface="Arial"/>
                <a:cs typeface="Arial"/>
              </a:rPr>
              <a:t>-Producing Organisms (CPO) </a:t>
            </a:r>
            <a:endParaRPr lang="en-US" sz="2600" b="1" i="1" dirty="0">
              <a:latin typeface="Arial"/>
              <a:cs typeface="Arial"/>
            </a:endParaRPr>
          </a:p>
          <a:p>
            <a:pPr>
              <a:spcBef>
                <a:spcPts val="2000"/>
              </a:spcBef>
            </a:pPr>
            <a:r>
              <a:rPr lang="en-US" sz="2600" b="1" dirty="0">
                <a:latin typeface="Arial"/>
                <a:cs typeface="Arial"/>
              </a:rPr>
              <a:t>22-ID-05</a:t>
            </a:r>
            <a:r>
              <a:rPr lang="en-US" sz="2600" dirty="0">
                <a:latin typeface="Arial"/>
                <a:cs typeface="Arial"/>
              </a:rPr>
              <a:t>: Update to the Standardized Case Definition and National Notification for </a:t>
            </a:r>
            <a:r>
              <a:rPr lang="en-US" sz="2600" b="1" i="1" dirty="0">
                <a:latin typeface="Arial"/>
                <a:cs typeface="Arial"/>
              </a:rPr>
              <a:t>Candida </a:t>
            </a:r>
            <a:r>
              <a:rPr lang="en-US" sz="2600" b="1" i="1" dirty="0" err="1">
                <a:latin typeface="Arial"/>
                <a:cs typeface="Arial"/>
              </a:rPr>
              <a:t>auris</a:t>
            </a:r>
            <a:endParaRPr lang="en-US" sz="2600" b="1" i="1" dirty="0">
              <a:latin typeface="Arial"/>
              <a:cs typeface="Arial"/>
            </a:endParaRPr>
          </a:p>
          <a:p>
            <a:pPr>
              <a:spcBef>
                <a:spcPts val="2000"/>
              </a:spcBef>
            </a:pPr>
            <a:r>
              <a:rPr lang="en-US" sz="2600" b="1" dirty="0">
                <a:latin typeface="Arial"/>
                <a:cs typeface="Arial"/>
              </a:rPr>
              <a:t>22-ID-06</a:t>
            </a:r>
            <a:r>
              <a:rPr lang="en-US" sz="2600" dirty="0">
                <a:latin typeface="Arial"/>
                <a:cs typeface="Arial"/>
              </a:rPr>
              <a:t>: Revision of Public Health Reporting and Timeframes for National Notification for </a:t>
            </a:r>
            <a:r>
              <a:rPr lang="en-US" sz="2600" b="1" dirty="0">
                <a:latin typeface="Arial"/>
                <a:cs typeface="Arial"/>
              </a:rPr>
              <a:t>Animal Rabies</a:t>
            </a:r>
          </a:p>
          <a:p>
            <a:pPr>
              <a:spcBef>
                <a:spcPts val="2000"/>
              </a:spcBef>
            </a:pPr>
            <a:r>
              <a:rPr lang="en-US" sz="2600" b="1" dirty="0">
                <a:latin typeface="Arial"/>
                <a:cs typeface="Arial"/>
              </a:rPr>
              <a:t>22-ID-07</a:t>
            </a:r>
            <a:r>
              <a:rPr lang="en-US" sz="2600" dirty="0">
                <a:latin typeface="Arial"/>
                <a:cs typeface="Arial"/>
              </a:rPr>
              <a:t>: Update to the Standardized Surveillance Case Definition and National Notification for </a:t>
            </a:r>
            <a:r>
              <a:rPr lang="en-US" sz="2600" b="1" dirty="0">
                <a:latin typeface="Arial"/>
                <a:cs typeface="Arial"/>
              </a:rPr>
              <a:t>Coccidioidomycosis</a:t>
            </a:r>
          </a:p>
          <a:p>
            <a:pPr>
              <a:spcBef>
                <a:spcPts val="2000"/>
              </a:spcBef>
            </a:pPr>
            <a:endParaRPr lang="en-US" sz="2600" b="1" dirty="0">
              <a:latin typeface="Arial"/>
              <a:cs typeface="Arial"/>
            </a:endParaRPr>
          </a:p>
        </p:txBody>
      </p:sp>
      <p:sp>
        <p:nvSpPr>
          <p:cNvPr id="4" name="TextBox 3">
            <a:extLst>
              <a:ext uri="{FF2B5EF4-FFF2-40B4-BE49-F238E27FC236}">
                <a16:creationId xmlns:a16="http://schemas.microsoft.com/office/drawing/2014/main" id="{3982EC5C-D336-4521-84F7-E500E8A37AD4}"/>
              </a:ext>
            </a:extLst>
          </p:cNvPr>
          <p:cNvSpPr txBox="1"/>
          <p:nvPr/>
        </p:nvSpPr>
        <p:spPr>
          <a:xfrm>
            <a:off x="5892801" y="5900445"/>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95767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552450" y="3264667"/>
            <a:ext cx="10166349" cy="896992"/>
          </a:xfrm>
        </p:spPr>
        <p:txBody>
          <a:bodyPr/>
          <a:lstStyle/>
          <a:p>
            <a:r>
              <a:rPr lang="en-US" sz="4667" dirty="0"/>
              <a:t>NNDSS Updates &amp;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552449" y="4731084"/>
            <a:ext cx="10363200" cy="568325"/>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457189">
              <a:defRPr/>
            </a:pPr>
            <a:r>
              <a:rPr lang="en-US" sz="3200" dirty="0">
                <a:solidFill>
                  <a:srgbClr val="28434E"/>
                </a:solidFill>
                <a:latin typeface="Calibri"/>
                <a:cs typeface="Calibri"/>
              </a:rPr>
              <a:t>Michele Hoover, MS</a:t>
            </a:r>
            <a:endParaRPr lang="en-US" sz="3200" dirty="0">
              <a:solidFill>
                <a:srgbClr val="28434E"/>
              </a:solidFill>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552449" y="5148014"/>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Data Standardization and Assistance Team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552449" y="5541268"/>
            <a:ext cx="10363200" cy="568325"/>
          </a:xfrm>
          <a:prstGeom prst="rect">
            <a:avLst/>
          </a:prstGeom>
        </p:spPr>
        <p:txBody>
          <a:bodyPr vert="horz" lIns="121920" tIns="60960" rIns="121920" bIns="6096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defTabSz="1219139">
              <a:lnSpc>
                <a:spcPts val="2933"/>
              </a:lnSpc>
              <a:spcBef>
                <a:spcPts val="1333"/>
              </a:spcBef>
              <a:defRPr/>
            </a:pPr>
            <a:r>
              <a:rPr lang="en-US" sz="2133" dirty="0">
                <a:solidFill>
                  <a:srgbClr val="28434E">
                    <a:lumMod val="60000"/>
                    <a:lumOff val="40000"/>
                  </a:srgbClr>
                </a:solidFill>
                <a:latin typeface="Calibri"/>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6103-8173-4634-A6AF-E4466FF0DC23}"/>
              </a:ext>
            </a:extLst>
          </p:cNvPr>
          <p:cNvSpPr>
            <a:spLocks noGrp="1"/>
          </p:cNvSpPr>
          <p:nvPr>
            <p:ph type="title"/>
          </p:nvPr>
        </p:nvSpPr>
        <p:spPr/>
        <p:txBody>
          <a:bodyPr lIns="91440" tIns="45720" rIns="91440" bIns="45720" anchor="ctr"/>
          <a:lstStyle/>
          <a:p>
            <a:r>
              <a:rPr lang="en-US">
                <a:latin typeface="Arial"/>
                <a:cs typeface="Arial"/>
              </a:rPr>
              <a:t>Approved 2022 Position Statements</a:t>
            </a:r>
            <a:endParaRPr lang="en-US"/>
          </a:p>
        </p:txBody>
      </p:sp>
      <p:sp>
        <p:nvSpPr>
          <p:cNvPr id="3" name="Content Placeholder 2">
            <a:extLst>
              <a:ext uri="{FF2B5EF4-FFF2-40B4-BE49-F238E27FC236}">
                <a16:creationId xmlns:a16="http://schemas.microsoft.com/office/drawing/2014/main" id="{AAA85140-4048-46AE-AFAC-5E71E0EB2502}"/>
              </a:ext>
            </a:extLst>
          </p:cNvPr>
          <p:cNvSpPr>
            <a:spLocks noGrp="1"/>
          </p:cNvSpPr>
          <p:nvPr>
            <p:ph idx="1"/>
          </p:nvPr>
        </p:nvSpPr>
        <p:spPr>
          <a:xfrm>
            <a:off x="283779" y="1547310"/>
            <a:ext cx="11627913" cy="4697867"/>
          </a:xfrm>
        </p:spPr>
        <p:txBody>
          <a:bodyPr vert="horz" lIns="91440" tIns="45720" rIns="91440" bIns="45720" rtlCol="0" anchor="t">
            <a:normAutofit/>
          </a:bodyPr>
          <a:lstStyle/>
          <a:p>
            <a:pPr>
              <a:spcBef>
                <a:spcPts val="2000"/>
              </a:spcBef>
            </a:pPr>
            <a:r>
              <a:rPr lang="en-US" sz="2600" b="1" dirty="0">
                <a:latin typeface="Arial"/>
                <a:cs typeface="Arial"/>
              </a:rPr>
              <a:t>22-ID-08</a:t>
            </a:r>
            <a:r>
              <a:rPr lang="en-US" sz="2600" dirty="0">
                <a:latin typeface="Arial"/>
                <a:cs typeface="Arial"/>
              </a:rPr>
              <a:t>: Update to Public Health Reporting and National Notification of </a:t>
            </a:r>
            <a:r>
              <a:rPr lang="en-US" sz="2600" b="1" dirty="0">
                <a:latin typeface="Arial"/>
                <a:cs typeface="Arial"/>
              </a:rPr>
              <a:t>Melioidosis</a:t>
            </a:r>
          </a:p>
          <a:p>
            <a:pPr>
              <a:spcBef>
                <a:spcPts val="2000"/>
              </a:spcBef>
            </a:pPr>
            <a:r>
              <a:rPr lang="en-US" sz="2600" b="1" dirty="0">
                <a:latin typeface="Arial"/>
                <a:cs typeface="Arial"/>
              </a:rPr>
              <a:t>22-ID-09:</a:t>
            </a:r>
            <a:r>
              <a:rPr lang="en-US" sz="2600" dirty="0">
                <a:latin typeface="Arial"/>
                <a:cs typeface="Arial"/>
              </a:rPr>
              <a:t> Standardized Surveillance Case Definition for </a:t>
            </a:r>
            <a:r>
              <a:rPr lang="en-US" sz="2600" b="1" dirty="0">
                <a:latin typeface="Arial"/>
                <a:cs typeface="Arial"/>
              </a:rPr>
              <a:t>Strongyloidiasis (Current or Past)</a:t>
            </a:r>
            <a:endParaRPr lang="en-US" sz="2600" b="1" dirty="0"/>
          </a:p>
          <a:p>
            <a:pPr>
              <a:spcBef>
                <a:spcPts val="2000"/>
              </a:spcBef>
            </a:pPr>
            <a:r>
              <a:rPr lang="en-US" sz="2600" b="1" dirty="0">
                <a:latin typeface="Arial"/>
                <a:cs typeface="Arial"/>
              </a:rPr>
              <a:t>22-ID-10:</a:t>
            </a:r>
            <a:r>
              <a:rPr lang="en-US" sz="2600" dirty="0">
                <a:latin typeface="Arial"/>
                <a:cs typeface="Arial"/>
              </a:rPr>
              <a:t> Public Health Reporting and National Notification for </a:t>
            </a:r>
            <a:r>
              <a:rPr lang="en-US" sz="2600" b="1" dirty="0">
                <a:latin typeface="Arial"/>
                <a:cs typeface="Arial"/>
              </a:rPr>
              <a:t>Monkeypox Virus Infection </a:t>
            </a:r>
          </a:p>
          <a:p>
            <a:pPr>
              <a:spcBef>
                <a:spcPts val="2000"/>
              </a:spcBef>
            </a:pPr>
            <a:r>
              <a:rPr lang="en-US" sz="2600" b="1" dirty="0">
                <a:latin typeface="Arial"/>
                <a:cs typeface="Arial"/>
              </a:rPr>
              <a:t>22-INJ-01</a:t>
            </a:r>
            <a:r>
              <a:rPr lang="en-US" sz="2600" dirty="0">
                <a:latin typeface="Arial"/>
                <a:cs typeface="Arial"/>
              </a:rPr>
              <a:t>: Standardized surveillance case definition for </a:t>
            </a:r>
            <a:r>
              <a:rPr lang="en-US" sz="2600" b="1" dirty="0">
                <a:latin typeface="Arial"/>
                <a:cs typeface="Arial"/>
              </a:rPr>
              <a:t>law enforcement-involved injuries and fatal encounters (LEIFE)</a:t>
            </a:r>
            <a:r>
              <a:rPr lang="en-US" sz="2600" dirty="0">
                <a:latin typeface="Arial"/>
                <a:cs typeface="Arial"/>
              </a:rPr>
              <a:t> among community members</a:t>
            </a:r>
            <a:endParaRPr lang="en-US" sz="2600" dirty="0"/>
          </a:p>
          <a:p>
            <a:pPr>
              <a:spcBef>
                <a:spcPts val="2000"/>
              </a:spcBef>
            </a:pPr>
            <a:endParaRPr lang="en-US" sz="2600" b="1" dirty="0"/>
          </a:p>
        </p:txBody>
      </p:sp>
      <p:sp>
        <p:nvSpPr>
          <p:cNvPr id="4" name="TextBox 3">
            <a:extLst>
              <a:ext uri="{FF2B5EF4-FFF2-40B4-BE49-F238E27FC236}">
                <a16:creationId xmlns:a16="http://schemas.microsoft.com/office/drawing/2014/main" id="{6A77E29E-E0E8-4FD9-ACCD-15B0BCC09631}"/>
              </a:ext>
            </a:extLst>
          </p:cNvPr>
          <p:cNvSpPr txBox="1"/>
          <p:nvPr/>
        </p:nvSpPr>
        <p:spPr>
          <a:xfrm>
            <a:off x="5812221" y="5894940"/>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46806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07DCD-3410-4354-BE81-E25123297021}"/>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algn="ctr">
              <a:spcBef>
                <a:spcPts val="1000"/>
              </a:spcBef>
              <a:defRPr/>
            </a:pPr>
            <a:r>
              <a:rPr kumimoji="0" lang="en-US" sz="3600" b="0" i="0" u="none" strike="noStrike" kern="1200" cap="none" spc="0" normalizeH="0" baseline="0" noProof="0">
                <a:ln>
                  <a:noFill/>
                </a:ln>
                <a:solidFill>
                  <a:schemeClr val="bg1"/>
                </a:solidFill>
                <a:effectLst/>
                <a:uLnTx/>
                <a:uFillTx/>
                <a:latin typeface="Arial"/>
                <a:ea typeface="+mn-ea"/>
                <a:cs typeface="Arial"/>
              </a:rPr>
              <a:t>Surveillance/Informatics Steering Committee Roundtable </a:t>
            </a:r>
            <a:r>
              <a:rPr lang="en-US" sz="3600">
                <a:solidFill>
                  <a:schemeClr val="bg1"/>
                </a:solidFill>
                <a:latin typeface="Arial"/>
                <a:ea typeface="+mn-ea"/>
                <a:cs typeface="Arial"/>
              </a:rPr>
              <a:t>Summary -</a:t>
            </a:r>
            <a:r>
              <a:rPr kumimoji="0" lang="en-US" sz="3600" b="0" i="0" u="none" strike="noStrike" kern="1200" cap="none" spc="0" normalizeH="0" baseline="0" noProof="0">
                <a:ln>
                  <a:noFill/>
                </a:ln>
                <a:solidFill>
                  <a:schemeClr val="bg1"/>
                </a:solidFill>
                <a:effectLst/>
                <a:uLnTx/>
                <a:uFillTx/>
                <a:latin typeface="Arial"/>
                <a:ea typeface="+mn-ea"/>
                <a:cs typeface="Arial"/>
              </a:rPr>
              <a:t> </a:t>
            </a:r>
            <a:r>
              <a:rPr lang="en-US" sz="3600">
                <a:solidFill>
                  <a:schemeClr val="bg1"/>
                </a:solidFill>
                <a:latin typeface="Arial"/>
                <a:ea typeface="+mn-ea"/>
                <a:cs typeface="Arial"/>
              </a:rPr>
              <a:t>Becky Lampkins</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248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2800" dirty="0">
                <a:latin typeface="Arial"/>
                <a:cs typeface="Arial"/>
              </a:rPr>
              <a:t>2022 Surveillance/Informatics Steering Committee Roundtable</a:t>
            </a:r>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000" dirty="0">
                <a:latin typeface="Arial"/>
                <a:cs typeface="Arial"/>
              </a:rPr>
              <a:t>Key Takeaways</a:t>
            </a:r>
            <a:endParaRPr lang="en-US" sz="3000" dirty="0">
              <a:latin typeface="Calibri" panose="020F0502020204030204"/>
              <a:cs typeface="Calibri" panose="020F0502020204030204"/>
            </a:endParaRPr>
          </a:p>
          <a:p>
            <a:pPr marL="285750" indent="-285750">
              <a:buFont typeface="Arial"/>
              <a:buChar char="•"/>
            </a:pPr>
            <a:r>
              <a:rPr lang="en-US" sz="2600" dirty="0">
                <a:latin typeface="Arial"/>
                <a:cs typeface="Arial"/>
              </a:rPr>
              <a:t>Increase transparent coordination among partner associations and build connection across program areas </a:t>
            </a:r>
            <a:endParaRPr lang="en-US" sz="2600" dirty="0">
              <a:latin typeface="Calibri" panose="020F0502020204030204"/>
              <a:cs typeface="Calibri" panose="020F0502020204030204"/>
            </a:endParaRPr>
          </a:p>
          <a:p>
            <a:pPr marL="742950" lvl="1" indent="-285750">
              <a:buFont typeface="Arial"/>
              <a:buChar char="•"/>
            </a:pPr>
            <a:r>
              <a:rPr lang="en-US" sz="2200" dirty="0">
                <a:latin typeface="Arial"/>
                <a:cs typeface="Arial"/>
              </a:rPr>
              <a:t>Data modernization – who is taking lead on various activities?</a:t>
            </a:r>
          </a:p>
          <a:p>
            <a:endParaRPr lang="en-US" sz="2600" dirty="0">
              <a:latin typeface="Arial"/>
              <a:cs typeface="Arial"/>
            </a:endParaRPr>
          </a:p>
          <a:p>
            <a:pPr marL="285750" indent="-285750">
              <a:buFont typeface="Arial"/>
              <a:buChar char="•"/>
            </a:pPr>
            <a:r>
              <a:rPr lang="en-US" sz="2600" dirty="0">
                <a:latin typeface="Arial"/>
                <a:cs typeface="Arial"/>
              </a:rPr>
              <a:t>Need to share existing or new resources broadly within community </a:t>
            </a:r>
            <a:endParaRPr lang="en-US" sz="2600" dirty="0"/>
          </a:p>
          <a:p>
            <a:pPr marL="742950" lvl="1" indent="-285750">
              <a:buFont typeface="Arial"/>
              <a:buChar char="•"/>
            </a:pPr>
            <a:r>
              <a:rPr lang="en-US" sz="2200" dirty="0">
                <a:latin typeface="Arial"/>
                <a:cs typeface="Arial"/>
              </a:rPr>
              <a:t>Ensure common understanding of terminology/technologies </a:t>
            </a:r>
          </a:p>
          <a:p>
            <a:pPr marL="742950" lvl="1" indent="-285750">
              <a:buFont typeface="Arial"/>
              <a:buChar char="•"/>
            </a:pPr>
            <a:r>
              <a:rPr lang="en-US" sz="2200" dirty="0">
                <a:latin typeface="Arial"/>
                <a:cs typeface="Arial"/>
              </a:rPr>
              <a:t>Organizational charts</a:t>
            </a:r>
          </a:p>
          <a:p>
            <a:pPr marL="742950" lvl="1" indent="-285750">
              <a:buFont typeface="Arial"/>
              <a:buChar char="•"/>
            </a:pPr>
            <a:endParaRPr lang="en-US" sz="2200" dirty="0">
              <a:latin typeface="Arial"/>
              <a:cs typeface="Arial"/>
            </a:endParaRPr>
          </a:p>
          <a:p>
            <a:pPr marL="285750" indent="-285750">
              <a:buFont typeface="Arial"/>
              <a:buChar char="•"/>
            </a:pPr>
            <a:r>
              <a:rPr lang="en-US" sz="2600" dirty="0">
                <a:latin typeface="Arial"/>
                <a:cs typeface="Arial"/>
              </a:rPr>
              <a:t>More robust and coordinated online platforms</a:t>
            </a:r>
          </a:p>
          <a:p>
            <a:pPr marL="742950" lvl="1" indent="-285750">
              <a:buFont typeface="Arial"/>
              <a:buChar char="•"/>
            </a:pPr>
            <a:r>
              <a:rPr lang="en-US" sz="2200" dirty="0">
                <a:latin typeface="Arial"/>
                <a:cs typeface="Arial"/>
              </a:rPr>
              <a:t>Communication forum</a:t>
            </a:r>
            <a:endParaRPr lang="en-US" sz="2200" dirty="0">
              <a:latin typeface="Calibri" panose="020F0502020204030204"/>
              <a:cs typeface="Calibri" panose="020F0502020204030204"/>
            </a:endParaRPr>
          </a:p>
          <a:p>
            <a:pPr marL="742950" lvl="1" indent="-285750">
              <a:buFont typeface="Arial"/>
              <a:buChar char="•"/>
            </a:pPr>
            <a:r>
              <a:rPr lang="en-US" sz="2200" dirty="0">
                <a:latin typeface="Arial"/>
                <a:cs typeface="Arial"/>
              </a:rPr>
              <a:t>Share information, resources, ideas</a:t>
            </a:r>
            <a:endParaRPr lang="en-US" sz="2200" dirty="0">
              <a:cs typeface="Calibri" panose="020F0502020204030204"/>
            </a:endParaRPr>
          </a:p>
          <a:p>
            <a:endParaRPr lang="en-US" dirty="0"/>
          </a:p>
          <a:p>
            <a:endParaRPr lang="en-US" dirty="0"/>
          </a:p>
        </p:txBody>
      </p:sp>
      <p:sp>
        <p:nvSpPr>
          <p:cNvPr id="5" name="TextBox 4">
            <a:extLst>
              <a:ext uri="{FF2B5EF4-FFF2-40B4-BE49-F238E27FC236}">
                <a16:creationId xmlns:a16="http://schemas.microsoft.com/office/drawing/2014/main" id="{AE17FBF2-A6BC-4951-923A-928FD630590F}"/>
              </a:ext>
            </a:extLst>
          </p:cNvPr>
          <p:cNvSpPr txBox="1"/>
          <p:nvPr/>
        </p:nvSpPr>
        <p:spPr>
          <a:xfrm>
            <a:off x="5815692" y="5905580"/>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62544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CA7A1-FBDA-4EE7-9D36-CD9128B7BAEC}"/>
              </a:ext>
            </a:extLst>
          </p:cNvPr>
          <p:cNvSpPr>
            <a:spLocks noGrp="1"/>
          </p:cNvSpPr>
          <p:nvPr>
            <p:ph type="title" idx="4294967295"/>
          </p:nvPr>
        </p:nvSpPr>
        <p:spPr>
          <a:xfrm>
            <a:off x="2357132" y="2520071"/>
            <a:ext cx="9621636" cy="10440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Bef>
                <a:spcPts val="1000"/>
              </a:spcBef>
              <a:defRPr/>
            </a:pPr>
            <a:r>
              <a:rPr kumimoji="0" lang="en-US" sz="3200" b="0" i="0" u="none" strike="noStrike" kern="1200" cap="none" spc="0" normalizeH="0" baseline="0" noProof="0">
                <a:ln>
                  <a:noFill/>
                </a:ln>
                <a:solidFill>
                  <a:schemeClr val="bg1"/>
                </a:solidFill>
                <a:effectLst/>
                <a:uLnTx/>
                <a:uFillTx/>
                <a:latin typeface="Arial"/>
                <a:ea typeface="+mn-ea"/>
                <a:cs typeface="Arial"/>
              </a:rPr>
              <a:t>CSTE Workgroups and </a:t>
            </a:r>
            <a:r>
              <a:rPr lang="en-US" sz="3200">
                <a:solidFill>
                  <a:schemeClr val="bg1"/>
                </a:solidFill>
                <a:latin typeface="Arial"/>
                <a:ea typeface="+mn-ea"/>
                <a:cs typeface="Arial"/>
              </a:rPr>
              <a:t>Projects</a:t>
            </a:r>
            <a:r>
              <a:rPr lang="en-US" sz="2000">
                <a:solidFill>
                  <a:schemeClr val="bg1"/>
                </a:solidFill>
                <a:latin typeface="Arial"/>
                <a:ea typeface="+mn-ea"/>
                <a:cs typeface="Arial"/>
              </a:rPr>
              <a:t> -</a:t>
            </a:r>
            <a:r>
              <a:rPr kumimoji="0" lang="en-US" sz="2000" b="0" i="0" u="none" strike="noStrike" kern="1200" cap="none" spc="0" normalizeH="0" baseline="0" noProof="0">
                <a:ln>
                  <a:noFill/>
                </a:ln>
                <a:solidFill>
                  <a:schemeClr val="bg1"/>
                </a:solidFill>
                <a:effectLst/>
                <a:uLnTx/>
                <a:uFillTx/>
                <a:latin typeface="Arial"/>
                <a:ea typeface="+mn-ea"/>
                <a:cs typeface="Arial"/>
              </a:rPr>
              <a:t> </a:t>
            </a:r>
            <a:r>
              <a:rPr lang="en-US" sz="2000">
                <a:solidFill>
                  <a:schemeClr val="bg1"/>
                </a:solidFill>
                <a:latin typeface="Arial"/>
                <a:ea typeface="+mn-ea"/>
                <a:cs typeface="Arial"/>
              </a:rPr>
              <a:t>Shaily Krishan,</a:t>
            </a:r>
            <a:br>
              <a:rPr lang="en-US" sz="2000">
                <a:latin typeface="Arial"/>
                <a:ea typeface="+mn-ea"/>
                <a:cs typeface="Arial"/>
              </a:rPr>
            </a:br>
            <a:r>
              <a:rPr lang="en-US" sz="2000">
                <a:solidFill>
                  <a:schemeClr val="bg1"/>
                </a:solidFill>
                <a:latin typeface="Arial"/>
                <a:ea typeface="+mn-ea"/>
                <a:cs typeface="Arial"/>
              </a:rPr>
              <a:t>Taylor Pinsent,</a:t>
            </a:r>
            <a:br>
              <a:rPr lang="en-US" sz="2000">
                <a:latin typeface="Arial"/>
                <a:ea typeface="+mn-ea"/>
                <a:cs typeface="Arial"/>
              </a:rPr>
            </a:br>
            <a:r>
              <a:rPr lang="en-US" sz="2000">
                <a:solidFill>
                  <a:schemeClr val="bg1"/>
                </a:solidFill>
                <a:latin typeface="Arial"/>
                <a:ea typeface="+mn-ea"/>
                <a:cs typeface="Arial"/>
              </a:rPr>
              <a:t>Becky Lampkins</a:t>
            </a:r>
            <a:endParaRPr lang="en-US" sz="2000">
              <a:solidFill>
                <a:schemeClr val="bg1"/>
              </a:solidFill>
              <a:ea typeface="+mn-ea"/>
              <a:cs typeface="Calibri Light" panose="020F0302020204030204"/>
            </a:endParaRPr>
          </a:p>
        </p:txBody>
      </p:sp>
    </p:spTree>
    <p:extLst>
      <p:ext uri="{BB962C8B-B14F-4D97-AF65-F5344CB8AC3E}">
        <p14:creationId xmlns:p14="http://schemas.microsoft.com/office/powerpoint/2010/main" val="162490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a:latin typeface="Arial"/>
                <a:cs typeface="Arial"/>
              </a:rPr>
              <a:t>CSTE Subcommittees and Workgroups</a:t>
            </a:r>
            <a:endParaRPr lang="en-US" sz="360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a:xfrm>
            <a:off x="283779" y="1547310"/>
            <a:ext cx="11627913" cy="4437854"/>
          </a:xfrm>
        </p:spPr>
        <p:txBody>
          <a:bodyPr vert="horz" lIns="91440" tIns="45720" rIns="91440" bIns="45720" rtlCol="0" anchor="t">
            <a:normAutofit fontScale="70000" lnSpcReduction="20000"/>
          </a:bodyPr>
          <a:lstStyle/>
          <a:p>
            <a:pPr>
              <a:lnSpc>
                <a:spcPct val="120000"/>
              </a:lnSpc>
            </a:pPr>
            <a:r>
              <a:rPr lang="en-US" dirty="0">
                <a:latin typeface="Arial"/>
                <a:cs typeface="Arial"/>
              </a:rPr>
              <a:t>Surveillance Practice &amp; Implementation Subcommittee</a:t>
            </a:r>
            <a:endParaRPr lang="en-US" dirty="0"/>
          </a:p>
          <a:p>
            <a:pPr lvl="1">
              <a:lnSpc>
                <a:spcPct val="120000"/>
              </a:lnSpc>
            </a:pPr>
            <a:r>
              <a:rPr lang="en-US" dirty="0">
                <a:latin typeface="Arial"/>
                <a:cs typeface="Arial"/>
              </a:rPr>
              <a:t>CSTE Subcommittee Chair: currently vacant (previously Gillian Haney, MA)</a:t>
            </a:r>
            <a:endParaRPr lang="en-US" dirty="0"/>
          </a:p>
          <a:p>
            <a:pPr lvl="1">
              <a:lnSpc>
                <a:spcPct val="120000"/>
              </a:lnSpc>
            </a:pPr>
            <a:r>
              <a:rPr lang="en-US" dirty="0">
                <a:latin typeface="Arial"/>
                <a:cs typeface="Arial"/>
              </a:rPr>
              <a:t>Data Standardization Workgroup </a:t>
            </a:r>
          </a:p>
          <a:p>
            <a:pPr lvl="2">
              <a:lnSpc>
                <a:spcPct val="120000"/>
              </a:lnSpc>
            </a:pPr>
            <a:r>
              <a:rPr lang="en-US" dirty="0">
                <a:latin typeface="Arial"/>
                <a:cs typeface="Arial"/>
              </a:rPr>
              <a:t>Workgroup Mission: Improve data quality through the development and application of consensus definitions for the core data elements for disease surveillance</a:t>
            </a:r>
          </a:p>
          <a:p>
            <a:pPr lvl="2">
              <a:lnSpc>
                <a:spcPct val="120000"/>
              </a:lnSpc>
            </a:pPr>
            <a:r>
              <a:rPr lang="en-US" dirty="0">
                <a:latin typeface="Arial"/>
                <a:cs typeface="Arial"/>
              </a:rPr>
              <a:t>Developed first CSTE Brief “Data Standardization: Dates of Importance to Public Health Surveillance”</a:t>
            </a:r>
          </a:p>
          <a:p>
            <a:pPr lvl="2">
              <a:lnSpc>
                <a:spcPct val="120000"/>
              </a:lnSpc>
            </a:pPr>
            <a:r>
              <a:rPr lang="en-US" dirty="0">
                <a:latin typeface="Arial"/>
                <a:cs typeface="Arial"/>
              </a:rPr>
              <a:t>Developed draft guidelines for a new, calculated date field to be used as the case counting date, that can represent the most epidemiologically relevant date to describe “when disease occurred”. </a:t>
            </a:r>
          </a:p>
          <a:p>
            <a:pPr lvl="2">
              <a:lnSpc>
                <a:spcPct val="120000"/>
              </a:lnSpc>
            </a:pPr>
            <a:r>
              <a:rPr lang="en-US" dirty="0">
                <a:latin typeface="Arial"/>
                <a:cs typeface="Arial"/>
              </a:rPr>
              <a:t>Coming soon: Identifying best practice recommendations for the timing/timeliness of sending case notifications to CDC</a:t>
            </a:r>
          </a:p>
          <a:p>
            <a:pPr lvl="1">
              <a:lnSpc>
                <a:spcPct val="120000"/>
              </a:lnSpc>
            </a:pPr>
            <a:r>
              <a:rPr lang="en-US" dirty="0">
                <a:latin typeface="Arial"/>
                <a:cs typeface="Arial"/>
              </a:rPr>
              <a:t>NMI Evaluation Workgroup</a:t>
            </a:r>
          </a:p>
          <a:p>
            <a:pPr lvl="2">
              <a:lnSpc>
                <a:spcPct val="120000"/>
              </a:lnSpc>
            </a:pPr>
            <a:r>
              <a:rPr lang="en-US" dirty="0">
                <a:latin typeface="Arial"/>
                <a:cs typeface="Arial"/>
              </a:rPr>
              <a:t>Workgroup Charge: To convene epidemiologists, informaticians, and surveillance experts from state, local and territorial jurisdictions participating in NMI Message Mapping Guide (MMG) implementation activities, and other key stakeholders to evaluate and identify improvements in processes related to MMG implementation, MMG onboarding, MMG maintenance, and Technical Assistance (TA).</a:t>
            </a:r>
          </a:p>
          <a:p>
            <a:pPr lvl="1">
              <a:lnSpc>
                <a:spcPct val="120000"/>
              </a:lnSpc>
            </a:pPr>
            <a:r>
              <a:rPr lang="en-US" dirty="0">
                <a:latin typeface="Arial"/>
                <a:cs typeface="Arial"/>
              </a:rPr>
              <a:t>CSTE Staff Contact: Shaily Krishan (</a:t>
            </a:r>
            <a:r>
              <a:rPr lang="en-US" dirty="0">
                <a:latin typeface="Arial"/>
                <a:cs typeface="Arial"/>
                <a:hlinkClick r:id="rId2"/>
              </a:rPr>
              <a:t>skrishan@cste.org</a:t>
            </a:r>
            <a:r>
              <a:rPr lang="en-US" dirty="0">
                <a:latin typeface="Arial"/>
                <a:cs typeface="Arial"/>
              </a:rPr>
              <a:t>)</a:t>
            </a:r>
          </a:p>
          <a:p>
            <a:pPr marL="914400" lvl="2" indent="0">
              <a:lnSpc>
                <a:spcPct val="120000"/>
              </a:lnSpc>
              <a:buNone/>
            </a:pPr>
            <a:endParaRPr lang="en-US" dirty="0">
              <a:latin typeface="Arial"/>
              <a:cs typeface="Arial"/>
            </a:endParaRPr>
          </a:p>
          <a:p>
            <a:pPr lvl="2"/>
            <a:endParaRPr lang="en-US" dirty="0">
              <a:latin typeface="Arial"/>
              <a:cs typeface="Arial"/>
            </a:endParaRPr>
          </a:p>
        </p:txBody>
      </p:sp>
      <p:sp>
        <p:nvSpPr>
          <p:cNvPr id="4" name="TextBox 3">
            <a:extLst>
              <a:ext uri="{FF2B5EF4-FFF2-40B4-BE49-F238E27FC236}">
                <a16:creationId xmlns:a16="http://schemas.microsoft.com/office/drawing/2014/main" id="{F82306E1-8584-4945-A932-54EC4EFD55EE}"/>
              </a:ext>
            </a:extLst>
          </p:cNvPr>
          <p:cNvSpPr txBox="1"/>
          <p:nvPr/>
        </p:nvSpPr>
        <p:spPr>
          <a:xfrm>
            <a:off x="5888421" y="5914397"/>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77282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a:latin typeface="Arial"/>
                <a:cs typeface="Arial"/>
              </a:rPr>
              <a:t>CSTE Subcommittees and Workgroups</a:t>
            </a:r>
            <a:endParaRPr lang="en-US" sz="360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a:xfrm>
            <a:off x="283779" y="1547310"/>
            <a:ext cx="11627913" cy="4637574"/>
          </a:xfrm>
        </p:spPr>
        <p:txBody>
          <a:bodyPr vert="horz" lIns="91440" tIns="45720" rIns="91440" bIns="45720" rtlCol="0" anchor="t">
            <a:normAutofit/>
          </a:bodyPr>
          <a:lstStyle/>
          <a:p>
            <a:r>
              <a:rPr lang="en-US" sz="2000">
                <a:latin typeface="Arial"/>
                <a:cs typeface="Arial"/>
              </a:rPr>
              <a:t>Surveillance Policy Subcommittee - Chair: Tracy Miller (North Dakota)</a:t>
            </a:r>
            <a:endParaRPr lang="en-US" sz="2000"/>
          </a:p>
          <a:p>
            <a:pPr lvl="1">
              <a:lnSpc>
                <a:spcPct val="120000"/>
              </a:lnSpc>
            </a:pPr>
            <a:r>
              <a:rPr lang="en-US" sz="1500">
                <a:latin typeface="Arial"/>
                <a:cs typeface="Arial"/>
              </a:rPr>
              <a:t>Data sharing landscape assessment (in development)</a:t>
            </a:r>
          </a:p>
          <a:p>
            <a:pPr lvl="2">
              <a:lnSpc>
                <a:spcPct val="120000"/>
              </a:lnSpc>
            </a:pPr>
            <a:r>
              <a:rPr lang="en-US" sz="1200">
                <a:latin typeface="Arial"/>
                <a:cs typeface="Arial"/>
              </a:rPr>
              <a:t>Goal: identify barriers and facilitators for public health data sharing across the enterprise (interagency, interstate, and federal)</a:t>
            </a:r>
          </a:p>
          <a:p>
            <a:pPr lvl="2"/>
            <a:r>
              <a:rPr lang="en-US" sz="1200">
                <a:latin typeface="Arial"/>
                <a:cs typeface="Arial"/>
              </a:rPr>
              <a:t>Tool: Qualtrics survey</a:t>
            </a:r>
          </a:p>
          <a:p>
            <a:pPr lvl="2"/>
            <a:r>
              <a:rPr lang="en-US" sz="1200">
                <a:latin typeface="Arial"/>
                <a:cs typeface="Arial"/>
              </a:rPr>
              <a:t>Audience: State, Tribes, Local, and Territorial CSTE members</a:t>
            </a:r>
          </a:p>
          <a:p>
            <a:pPr lvl="2"/>
            <a:r>
              <a:rPr lang="en-US" sz="1200">
                <a:latin typeface="Arial"/>
                <a:cs typeface="Arial"/>
              </a:rPr>
              <a:t>Output: Guide discussion between all levels of government to inform the development of tools</a:t>
            </a:r>
          </a:p>
          <a:p>
            <a:pPr lvl="2"/>
            <a:r>
              <a:rPr lang="en-US" sz="1200">
                <a:latin typeface="Arial"/>
                <a:cs typeface="Arial"/>
              </a:rPr>
              <a:t>Timeline for data collection and analysis: August 2022-December 2022</a:t>
            </a:r>
          </a:p>
          <a:p>
            <a:pPr lvl="2"/>
            <a:r>
              <a:rPr lang="en-US" sz="1200">
                <a:latin typeface="Arial"/>
                <a:cs typeface="Arial"/>
              </a:rPr>
              <a:t>CSTE Staff Contact: Taylor Pinsent (</a:t>
            </a:r>
            <a:r>
              <a:rPr lang="en-US" sz="1200">
                <a:latin typeface="Arial"/>
                <a:cs typeface="Arial"/>
                <a:hlinkClick r:id="rId3"/>
              </a:rPr>
              <a:t>tpinsent@cste.org</a:t>
            </a:r>
            <a:r>
              <a:rPr lang="en-US" sz="1200">
                <a:latin typeface="Arial"/>
                <a:cs typeface="Arial"/>
              </a:rPr>
              <a:t>)</a:t>
            </a:r>
            <a:endParaRPr lang="en-US" sz="1200"/>
          </a:p>
          <a:p>
            <a:pPr lvl="1">
              <a:lnSpc>
                <a:spcPct val="120000"/>
              </a:lnSpc>
            </a:pPr>
            <a:r>
              <a:rPr lang="en-US" sz="1500">
                <a:latin typeface="Arial"/>
                <a:cs typeface="Arial"/>
              </a:rPr>
              <a:t>*</a:t>
            </a:r>
            <a:r>
              <a:rPr lang="en-US" sz="1500">
                <a:solidFill>
                  <a:srgbClr val="7030A0"/>
                </a:solidFill>
                <a:latin typeface="Arial"/>
                <a:cs typeface="Arial"/>
              </a:rPr>
              <a:t>new</a:t>
            </a:r>
            <a:r>
              <a:rPr lang="en-US" sz="1500">
                <a:latin typeface="Arial"/>
                <a:cs typeface="Arial"/>
              </a:rPr>
              <a:t>* Data Release, Suppression, and Presentation Workgroup</a:t>
            </a:r>
            <a:endParaRPr lang="en-US" sz="1500"/>
          </a:p>
          <a:p>
            <a:pPr lvl="2">
              <a:lnSpc>
                <a:spcPct val="120000"/>
              </a:lnSpc>
            </a:pPr>
            <a:r>
              <a:rPr lang="en-US" sz="1200">
                <a:latin typeface="Arial"/>
                <a:cs typeface="Arial"/>
              </a:rPr>
              <a:t>Timeline: August 2022-July 2023</a:t>
            </a:r>
          </a:p>
          <a:p>
            <a:pPr lvl="2">
              <a:lnSpc>
                <a:spcPct val="120000"/>
              </a:lnSpc>
            </a:pPr>
            <a:r>
              <a:rPr lang="en-US" sz="1200">
                <a:latin typeface="Arial"/>
                <a:cs typeface="Arial"/>
              </a:rPr>
              <a:t>Forum for discussion and consensus building on… </a:t>
            </a:r>
            <a:endParaRPr lang="en-US" sz="1200"/>
          </a:p>
          <a:p>
            <a:pPr lvl="3"/>
            <a:r>
              <a:rPr lang="en-US" sz="1200">
                <a:latin typeface="Arial"/>
                <a:cs typeface="Arial"/>
              </a:rPr>
              <a:t>Data sharing</a:t>
            </a:r>
            <a:endParaRPr lang="en-US" sz="1200"/>
          </a:p>
          <a:p>
            <a:pPr lvl="3"/>
            <a:r>
              <a:rPr lang="en-US" sz="1200">
                <a:latin typeface="Arial"/>
                <a:cs typeface="Arial"/>
              </a:rPr>
              <a:t>Release or re-release guidance</a:t>
            </a:r>
            <a:endParaRPr lang="en-US" sz="1200"/>
          </a:p>
          <a:p>
            <a:pPr lvl="3"/>
            <a:r>
              <a:rPr lang="en-US" sz="1200">
                <a:latin typeface="Arial"/>
                <a:cs typeface="Arial"/>
              </a:rPr>
              <a:t>Data suppression science</a:t>
            </a:r>
            <a:endParaRPr lang="en-US" sz="1200"/>
          </a:p>
          <a:p>
            <a:pPr lvl="3"/>
            <a:r>
              <a:rPr lang="en-US" sz="1200">
                <a:latin typeface="Arial"/>
                <a:cs typeface="Arial"/>
              </a:rPr>
              <a:t>Open data</a:t>
            </a:r>
            <a:endParaRPr lang="en-US" sz="1200"/>
          </a:p>
          <a:p>
            <a:pPr lvl="3"/>
            <a:r>
              <a:rPr lang="en-US" sz="1200">
                <a:latin typeface="Arial"/>
                <a:cs typeface="Arial"/>
              </a:rPr>
              <a:t>Data visualization topics</a:t>
            </a:r>
            <a:endParaRPr lang="en-US" sz="1200"/>
          </a:p>
          <a:p>
            <a:pPr lvl="3"/>
            <a:r>
              <a:rPr lang="en-US" sz="1200">
                <a:latin typeface="Arial"/>
                <a:cs typeface="Arial"/>
              </a:rPr>
              <a:t>Governance </a:t>
            </a:r>
            <a:endParaRPr lang="en-US" sz="1200"/>
          </a:p>
          <a:p>
            <a:pPr lvl="2"/>
            <a:r>
              <a:rPr lang="en-US" sz="1200">
                <a:latin typeface="Arial"/>
                <a:cs typeface="Arial"/>
              </a:rPr>
              <a:t>CSTE Staff Contact: Taylor Pinsent (</a:t>
            </a:r>
            <a:r>
              <a:rPr lang="en-US" sz="1200">
                <a:latin typeface="Arial"/>
                <a:cs typeface="Arial"/>
                <a:hlinkClick r:id="rId3"/>
              </a:rPr>
              <a:t>tpinsent@cste.org</a:t>
            </a:r>
            <a:r>
              <a:rPr lang="en-US" sz="1200">
                <a:latin typeface="Arial"/>
                <a:cs typeface="Arial"/>
              </a:rPr>
              <a:t>)</a:t>
            </a:r>
            <a:endParaRPr lang="en-US" sz="1200"/>
          </a:p>
          <a:p>
            <a:pPr lvl="1"/>
            <a:endParaRPr lang="en-US" sz="1800"/>
          </a:p>
          <a:p>
            <a:endParaRPr lang="en-US" sz="2400"/>
          </a:p>
        </p:txBody>
      </p:sp>
      <p:sp>
        <p:nvSpPr>
          <p:cNvPr id="4" name="TextBox 3">
            <a:extLst>
              <a:ext uri="{FF2B5EF4-FFF2-40B4-BE49-F238E27FC236}">
                <a16:creationId xmlns:a16="http://schemas.microsoft.com/office/drawing/2014/main" id="{A9E5F2EB-5AFF-4978-A584-F7B672BA0F54}"/>
              </a:ext>
            </a:extLst>
          </p:cNvPr>
          <p:cNvSpPr txBox="1"/>
          <p:nvPr/>
        </p:nvSpPr>
        <p:spPr>
          <a:xfrm>
            <a:off x="5812221" y="5907885"/>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25</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18483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a:latin typeface="Arial"/>
                <a:cs typeface="Arial"/>
              </a:rPr>
              <a:t>Selected CSTE Activities</a:t>
            </a:r>
            <a:endParaRPr lang="en-US" sz="3600"/>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fontScale="85000" lnSpcReduction="20000"/>
          </a:bodyPr>
          <a:lstStyle/>
          <a:p>
            <a:r>
              <a:rPr lang="en-US" dirty="0">
                <a:latin typeface="Arial"/>
                <a:cs typeface="Arial"/>
              </a:rPr>
              <a:t>Electronic Laboratory and Disease Reporting Subcommittee (ELDRS)</a:t>
            </a:r>
          </a:p>
          <a:p>
            <a:pPr lvl="1"/>
            <a:r>
              <a:rPr lang="en-US" dirty="0">
                <a:latin typeface="Arial"/>
                <a:cs typeface="Arial"/>
              </a:rPr>
              <a:t>Subcommittee Chair: Rachelle Boulton (UT) </a:t>
            </a:r>
          </a:p>
          <a:p>
            <a:r>
              <a:rPr lang="en-US" dirty="0">
                <a:latin typeface="Arial"/>
                <a:cs typeface="Arial"/>
              </a:rPr>
              <a:t>National ELR Workgroup </a:t>
            </a:r>
            <a:endParaRPr lang="en-US" dirty="0"/>
          </a:p>
          <a:p>
            <a:pPr lvl="1"/>
            <a:r>
              <a:rPr lang="en-US" dirty="0">
                <a:latin typeface="Arial"/>
                <a:cs typeface="Arial"/>
              </a:rPr>
              <a:t>Workgroup Chair: Nancy Barrett (CT)</a:t>
            </a:r>
          </a:p>
          <a:p>
            <a:pPr lvl="1"/>
            <a:endParaRPr lang="en-US" dirty="0">
              <a:latin typeface="Arial"/>
              <a:cs typeface="Arial"/>
            </a:endParaRPr>
          </a:p>
          <a:p>
            <a:r>
              <a:rPr lang="en-US" dirty="0">
                <a:latin typeface="Arial"/>
                <a:cs typeface="Arial"/>
              </a:rPr>
              <a:t>State Reportable Conditions Assessment – coming soon</a:t>
            </a:r>
            <a:endParaRPr lang="en-US" dirty="0"/>
          </a:p>
          <a:p>
            <a:endParaRPr lang="en-US" dirty="0">
              <a:latin typeface="Arial"/>
              <a:cs typeface="Arial"/>
            </a:endParaRPr>
          </a:p>
          <a:p>
            <a:r>
              <a:rPr lang="en-US" dirty="0">
                <a:latin typeface="Arial"/>
                <a:cs typeface="Arial"/>
              </a:rPr>
              <a:t>NSSP Community of Practice</a:t>
            </a:r>
          </a:p>
          <a:p>
            <a:endParaRPr lang="en-US" dirty="0">
              <a:latin typeface="Arial"/>
              <a:cs typeface="Arial"/>
            </a:endParaRPr>
          </a:p>
          <a:p>
            <a:r>
              <a:rPr lang="en-US" dirty="0">
                <a:latin typeface="Arial"/>
                <a:cs typeface="Arial"/>
              </a:rPr>
              <a:t>Reportable Conditions Knowledge Management System (RCKMS)</a:t>
            </a:r>
            <a:endParaRPr lang="en-US" dirty="0"/>
          </a:p>
          <a:p>
            <a:pPr lvl="1"/>
            <a:r>
              <a:rPr lang="en-US" dirty="0">
                <a:latin typeface="Arial"/>
                <a:cs typeface="Arial"/>
              </a:rPr>
              <a:t>RCKMS Community of Practice</a:t>
            </a:r>
            <a:endParaRPr lang="en-US" dirty="0"/>
          </a:p>
          <a:p>
            <a:pPr lvl="1"/>
            <a:r>
              <a:rPr lang="en-US" dirty="0">
                <a:latin typeface="Arial"/>
                <a:cs typeface="Arial"/>
              </a:rPr>
              <a:t>eCR</a:t>
            </a:r>
          </a:p>
          <a:p>
            <a:pPr lvl="1"/>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9077E6CD-ED71-4ABE-B5E9-F476325DD9E5}"/>
              </a:ext>
            </a:extLst>
          </p:cNvPr>
          <p:cNvSpPr txBox="1"/>
          <p:nvPr/>
        </p:nvSpPr>
        <p:spPr>
          <a:xfrm>
            <a:off x="5901267" y="5920936"/>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26</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55066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03711B-54E7-4F48-B438-662F9DFC657B}"/>
              </a:ext>
            </a:extLst>
          </p:cNvPr>
          <p:cNvSpPr>
            <a:spLocks noGrp="1"/>
          </p:cNvSpPr>
          <p:nvPr>
            <p:ph type="title" idx="4294967295"/>
          </p:nvPr>
        </p:nvSpPr>
        <p:spPr>
          <a:xfrm>
            <a:off x="1203549" y="2594154"/>
            <a:ext cx="10764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r">
              <a:spcBef>
                <a:spcPts val="1000"/>
              </a:spcBef>
              <a:defRPr/>
            </a:pPr>
            <a:r>
              <a:rPr lang="en-US" sz="2800">
                <a:solidFill>
                  <a:schemeClr val="bg1"/>
                </a:solidFill>
                <a:latin typeface="Arial"/>
                <a:ea typeface="+mn-ea"/>
                <a:cs typeface="Arial"/>
              </a:rPr>
              <a:t>2022-2023</a:t>
            </a:r>
            <a:r>
              <a:rPr kumimoji="0" lang="en-US" sz="2800" b="0" i="0" u="none" strike="noStrike" kern="1200" cap="none" spc="0" normalizeH="0" baseline="0" noProof="0">
                <a:ln>
                  <a:noFill/>
                </a:ln>
                <a:solidFill>
                  <a:schemeClr val="bg1"/>
                </a:solidFill>
                <a:effectLst/>
                <a:uLnTx/>
                <a:uFillTx/>
                <a:latin typeface="Arial"/>
                <a:ea typeface="+mn-ea"/>
                <a:cs typeface="Arial"/>
              </a:rPr>
              <a:t> Surveillance/Informatics </a:t>
            </a:r>
            <a:r>
              <a:rPr lang="en-US" sz="2800">
                <a:solidFill>
                  <a:schemeClr val="bg1"/>
                </a:solidFill>
                <a:latin typeface="Arial"/>
                <a:ea typeface="+mn-ea"/>
                <a:cs typeface="Arial"/>
              </a:rPr>
              <a:t>Priorities -</a:t>
            </a:r>
            <a:r>
              <a:rPr kumimoji="0" lang="en-US" sz="2800" b="0" i="0" u="none" strike="noStrike" kern="1200" cap="none" spc="0" normalizeH="0" baseline="0" noProof="0">
                <a:ln>
                  <a:noFill/>
                </a:ln>
                <a:solidFill>
                  <a:schemeClr val="bg1"/>
                </a:solidFill>
                <a:effectLst/>
                <a:uLnTx/>
                <a:uFillTx/>
                <a:latin typeface="Arial"/>
                <a:ea typeface="+mn-ea"/>
                <a:cs typeface="Arial"/>
              </a:rPr>
              <a:t> </a:t>
            </a:r>
            <a:r>
              <a:rPr lang="en-US" sz="2800">
                <a:solidFill>
                  <a:schemeClr val="bg1"/>
                </a:solidFill>
                <a:latin typeface="Arial"/>
                <a:ea typeface="+mn-ea"/>
                <a:cs typeface="Arial"/>
              </a:rPr>
              <a:t>Annie Fine</a:t>
            </a:r>
            <a:endParaRPr lang="en-US">
              <a:solidFill>
                <a:schemeClr val="bg1"/>
              </a:solidFill>
              <a:ea typeface="+mn-ea"/>
            </a:endParaRPr>
          </a:p>
        </p:txBody>
      </p:sp>
    </p:spTree>
    <p:extLst>
      <p:ext uri="{BB962C8B-B14F-4D97-AF65-F5344CB8AC3E}">
        <p14:creationId xmlns:p14="http://schemas.microsoft.com/office/powerpoint/2010/main" val="160174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A37-6265-4976-A42B-F35F0B53865E}"/>
              </a:ext>
            </a:extLst>
          </p:cNvPr>
          <p:cNvSpPr>
            <a:spLocks noGrp="1"/>
          </p:cNvSpPr>
          <p:nvPr>
            <p:ph type="title"/>
          </p:nvPr>
        </p:nvSpPr>
        <p:spPr/>
        <p:txBody>
          <a:bodyPr lIns="91440" tIns="45720" rIns="91440" bIns="45720" anchor="ctr"/>
          <a:lstStyle/>
          <a:p>
            <a:r>
              <a:rPr lang="en-US" sz="3600">
                <a:latin typeface="Arial"/>
                <a:cs typeface="Arial"/>
              </a:rPr>
              <a:t>CSTE S/I and DMI Priorities – 2022-2023</a:t>
            </a:r>
            <a:endParaRPr lang="en-US"/>
          </a:p>
        </p:txBody>
      </p:sp>
      <p:sp>
        <p:nvSpPr>
          <p:cNvPr id="3" name="Content Placeholder 2">
            <a:extLst>
              <a:ext uri="{FF2B5EF4-FFF2-40B4-BE49-F238E27FC236}">
                <a16:creationId xmlns:a16="http://schemas.microsoft.com/office/drawing/2014/main" id="{DDC2485F-5758-41ED-88D5-9EE2A3A8B081}"/>
              </a:ext>
            </a:extLst>
          </p:cNvPr>
          <p:cNvSpPr>
            <a:spLocks noGrp="1"/>
          </p:cNvSpPr>
          <p:nvPr>
            <p:ph idx="1"/>
          </p:nvPr>
        </p:nvSpPr>
        <p:spPr/>
        <p:txBody>
          <a:bodyPr vert="horz" lIns="91440" tIns="45720" rIns="91440" bIns="45720" rtlCol="0" anchor="t">
            <a:normAutofit fontScale="85000" lnSpcReduction="20000"/>
          </a:bodyPr>
          <a:lstStyle/>
          <a:p>
            <a:r>
              <a:rPr lang="en-US">
                <a:latin typeface="Arial"/>
                <a:cs typeface="Arial"/>
              </a:rPr>
              <a:t>DMI </a:t>
            </a:r>
            <a:endParaRPr lang="en-US"/>
          </a:p>
          <a:p>
            <a:pPr lvl="1"/>
            <a:r>
              <a:rPr lang="en-US">
                <a:latin typeface="Arial"/>
                <a:cs typeface="Arial"/>
              </a:rPr>
              <a:t>Advocacy for sustained funding</a:t>
            </a:r>
            <a:endParaRPr lang="en-US"/>
          </a:p>
          <a:p>
            <a:pPr lvl="1"/>
            <a:r>
              <a:rPr lang="en-US">
                <a:latin typeface="Arial"/>
                <a:cs typeface="Arial"/>
              </a:rPr>
              <a:t>Articulate and support STLT DMI priorities</a:t>
            </a:r>
            <a:endParaRPr lang="en-US"/>
          </a:p>
          <a:p>
            <a:pPr lvl="1"/>
            <a:r>
              <a:rPr lang="en-US">
                <a:latin typeface="Arial"/>
                <a:cs typeface="Arial"/>
              </a:rPr>
              <a:t>Continue CDC engagement (Consortium, DSW, work with CSELS)</a:t>
            </a:r>
            <a:endParaRPr lang="en-US"/>
          </a:p>
          <a:p>
            <a:pPr lvl="1"/>
            <a:r>
              <a:rPr lang="en-US">
                <a:latin typeface="Arial"/>
                <a:cs typeface="Arial"/>
              </a:rPr>
              <a:t>Expand to non-ID programs</a:t>
            </a:r>
            <a:endParaRPr lang="en-US"/>
          </a:p>
          <a:p>
            <a:pPr lvl="1"/>
            <a:r>
              <a:rPr lang="en-US">
                <a:latin typeface="Arial"/>
                <a:cs typeface="Arial"/>
              </a:rPr>
              <a:t>Success stories</a:t>
            </a:r>
            <a:endParaRPr lang="en-US"/>
          </a:p>
          <a:p>
            <a:r>
              <a:rPr lang="en-US">
                <a:latin typeface="Arial"/>
                <a:cs typeface="Arial"/>
              </a:rPr>
              <a:t>eCR</a:t>
            </a:r>
            <a:endParaRPr lang="en-US"/>
          </a:p>
          <a:p>
            <a:r>
              <a:rPr lang="en-US">
                <a:latin typeface="Arial"/>
                <a:cs typeface="Arial"/>
              </a:rPr>
              <a:t>Standards work</a:t>
            </a:r>
            <a:endParaRPr lang="en-US"/>
          </a:p>
          <a:p>
            <a:pPr lvl="1"/>
            <a:r>
              <a:rPr lang="en-US">
                <a:latin typeface="Arial"/>
                <a:cs typeface="Arial"/>
              </a:rPr>
              <a:t>Data standardization and harmonization across STLTs</a:t>
            </a:r>
            <a:endParaRPr lang="en-US"/>
          </a:p>
          <a:p>
            <a:pPr lvl="1"/>
            <a:r>
              <a:rPr lang="en-US">
                <a:latin typeface="Arial"/>
                <a:cs typeface="Arial"/>
              </a:rPr>
              <a:t>Improve public health participation and input into standards</a:t>
            </a:r>
          </a:p>
          <a:p>
            <a:pPr lvl="1"/>
            <a:r>
              <a:rPr lang="en-US">
                <a:latin typeface="Arial"/>
                <a:cs typeface="Arial"/>
              </a:rPr>
              <a:t>USCDI, USCDI+, FHIR accelerator</a:t>
            </a:r>
            <a:endParaRPr lang="en-US"/>
          </a:p>
          <a:p>
            <a:r>
              <a:rPr lang="en-US">
                <a:latin typeface="Arial"/>
                <a:cs typeface="Arial"/>
              </a:rPr>
              <a:t>Focus on improving national notification processes</a:t>
            </a:r>
            <a:endParaRPr lang="en-US"/>
          </a:p>
          <a:p>
            <a:r>
              <a:rPr lang="en-US">
                <a:latin typeface="Arial"/>
                <a:cs typeface="Arial"/>
              </a:rPr>
              <a:t>Data sharing policies</a:t>
            </a:r>
            <a:endParaRPr lang="en-US"/>
          </a:p>
          <a:p>
            <a:pPr lvl="1"/>
            <a:endParaRPr lang="en-US"/>
          </a:p>
          <a:p>
            <a:endParaRPr lang="en-US"/>
          </a:p>
          <a:p>
            <a:endParaRPr lang="en-US"/>
          </a:p>
          <a:p>
            <a:endParaRPr lang="en-US"/>
          </a:p>
        </p:txBody>
      </p:sp>
      <p:sp>
        <p:nvSpPr>
          <p:cNvPr id="4" name="TextBox 3">
            <a:extLst>
              <a:ext uri="{FF2B5EF4-FFF2-40B4-BE49-F238E27FC236}">
                <a16:creationId xmlns:a16="http://schemas.microsoft.com/office/drawing/2014/main" id="{DAE1CC8A-328F-4556-AFC3-832229EE0046}"/>
              </a:ext>
            </a:extLst>
          </p:cNvPr>
          <p:cNvSpPr txBox="1"/>
          <p:nvPr/>
        </p:nvSpPr>
        <p:spPr>
          <a:xfrm>
            <a:off x="5815692" y="5904002"/>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28</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140995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BC07-B894-224A-AF0B-6CA00ACFD79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CSTE 2023 Annual Conference –Save the Date; June 25-29, 2023; Salt Lake City, Utah</a:t>
            </a:r>
          </a:p>
        </p:txBody>
      </p:sp>
    </p:spTree>
    <p:extLst>
      <p:ext uri="{BB962C8B-B14F-4D97-AF65-F5344CB8AC3E}">
        <p14:creationId xmlns:p14="http://schemas.microsoft.com/office/powerpoint/2010/main" val="164707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297-0560-2745-813D-2363CDC54F32}"/>
              </a:ext>
            </a:extLst>
          </p:cNvPr>
          <p:cNvSpPr>
            <a:spLocks noGrp="1"/>
          </p:cNvSpPr>
          <p:nvPr>
            <p:ph type="ctrTitle"/>
          </p:nvPr>
        </p:nvSpPr>
        <p:spPr/>
        <p:txBody>
          <a:bodyPr>
            <a:normAutofit/>
          </a:bodyPr>
          <a:lstStyle/>
          <a:p>
            <a:r>
              <a:rPr lang="en-US" sz="3200" b="1"/>
              <a:t>NNDSS eSHARE Webinar</a:t>
            </a:r>
          </a:p>
        </p:txBody>
      </p:sp>
      <p:sp>
        <p:nvSpPr>
          <p:cNvPr id="3" name="Subtitle 2">
            <a:extLst>
              <a:ext uri="{FF2B5EF4-FFF2-40B4-BE49-F238E27FC236}">
                <a16:creationId xmlns:a16="http://schemas.microsoft.com/office/drawing/2014/main" id="{2878EEC8-5FD1-3049-9C53-1BEBDA5F5403}"/>
              </a:ext>
            </a:extLst>
          </p:cNvPr>
          <p:cNvSpPr>
            <a:spLocks noGrp="1"/>
          </p:cNvSpPr>
          <p:nvPr>
            <p:ph type="subTitle" idx="1"/>
          </p:nvPr>
        </p:nvSpPr>
        <p:spPr/>
        <p:txBody>
          <a:bodyPr anchor="ctr"/>
          <a:lstStyle/>
          <a:p>
            <a:r>
              <a:rPr lang="en-US" sz="2800"/>
              <a:t>Highlights from the 2022 CSTE Conference</a:t>
            </a:r>
          </a:p>
        </p:txBody>
      </p:sp>
      <p:sp>
        <p:nvSpPr>
          <p:cNvPr id="4" name="Subtitle 2">
            <a:extLst>
              <a:ext uri="{FF2B5EF4-FFF2-40B4-BE49-F238E27FC236}">
                <a16:creationId xmlns:a16="http://schemas.microsoft.com/office/drawing/2014/main" id="{CC4FB1AC-E82F-4C97-9C43-4B82EBE8B589}"/>
              </a:ext>
            </a:extLst>
          </p:cNvPr>
          <p:cNvSpPr txBox="1">
            <a:spLocks/>
          </p:cNvSpPr>
          <p:nvPr/>
        </p:nvSpPr>
        <p:spPr>
          <a:xfrm>
            <a:off x="515007" y="2183141"/>
            <a:ext cx="6288749" cy="54954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t>Tuesday, July 19, 2022</a:t>
            </a:r>
          </a:p>
        </p:txBody>
      </p:sp>
      <p:sp>
        <p:nvSpPr>
          <p:cNvPr id="5" name="Subtitle 2">
            <a:extLst>
              <a:ext uri="{FF2B5EF4-FFF2-40B4-BE49-F238E27FC236}">
                <a16:creationId xmlns:a16="http://schemas.microsoft.com/office/drawing/2014/main" id="{21115F69-3F65-4BB2-AE05-D2C7F2D392A8}"/>
              </a:ext>
            </a:extLst>
          </p:cNvPr>
          <p:cNvSpPr txBox="1">
            <a:spLocks/>
          </p:cNvSpPr>
          <p:nvPr/>
        </p:nvSpPr>
        <p:spPr>
          <a:xfrm>
            <a:off x="7954433" y="2094857"/>
            <a:ext cx="5271271" cy="186832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Arial"/>
                <a:cs typeface="Arial"/>
              </a:rPr>
              <a:t>Becky Lampkins</a:t>
            </a:r>
            <a:endParaRPr lang="en-US">
              <a:latin typeface="Arial"/>
              <a:cs typeface="Arial"/>
            </a:endParaRPr>
          </a:p>
          <a:p>
            <a:r>
              <a:rPr lang="en-US" sz="2000">
                <a:latin typeface="Arial"/>
                <a:cs typeface="Arial"/>
              </a:rPr>
              <a:t>Shaily Krishan</a:t>
            </a:r>
          </a:p>
          <a:p>
            <a:r>
              <a:rPr lang="en-US" sz="2000">
                <a:latin typeface="Arial"/>
                <a:cs typeface="Arial"/>
              </a:rPr>
              <a:t>Meredith Lichtenstein Cone</a:t>
            </a:r>
          </a:p>
          <a:p>
            <a:r>
              <a:rPr lang="en-US" sz="2000">
                <a:latin typeface="Arial"/>
                <a:cs typeface="Arial"/>
              </a:rPr>
              <a:t>Taylor Pinsent</a:t>
            </a:r>
          </a:p>
          <a:p>
            <a:r>
              <a:rPr lang="en-US" sz="2000">
                <a:latin typeface="Arial"/>
                <a:cs typeface="Arial"/>
              </a:rPr>
              <a:t>Annie Fine</a:t>
            </a:r>
          </a:p>
          <a:p>
            <a:endParaRPr lang="en-US" sz="2000"/>
          </a:p>
        </p:txBody>
      </p:sp>
    </p:spTree>
    <p:extLst>
      <p:ext uri="{BB962C8B-B14F-4D97-AF65-F5344CB8AC3E}">
        <p14:creationId xmlns:p14="http://schemas.microsoft.com/office/powerpoint/2010/main" val="2090152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9ACEF-BEC7-4C47-B4EB-DCD36D9C7C48}"/>
              </a:ext>
            </a:extLst>
          </p:cNvPr>
          <p:cNvSpPr>
            <a:spLocks noGrp="1"/>
          </p:cNvSpPr>
          <p:nvPr>
            <p:ph type="title" idx="4294967295"/>
          </p:nvPr>
        </p:nvSpPr>
        <p:spPr>
          <a:xfrm>
            <a:off x="6390167" y="3977640"/>
            <a:ext cx="5421120" cy="2481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CSTE National Office</a:t>
            </a:r>
            <a:b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2635 Century Parkway NE, Suite 700</a:t>
            </a:r>
            <a:b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Atlanta, Georgia 30345</a:t>
            </a: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770.458.3811</a:t>
            </a: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770.458.8516</a:t>
            </a:r>
          </a:p>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skrishan@cste.org</a:t>
            </a:r>
          </a:p>
        </p:txBody>
      </p:sp>
      <p:pic>
        <p:nvPicPr>
          <p:cNvPr id="3" name="Picture 2" descr="F.eps">
            <a:extLst>
              <a:ext uri="{FF2B5EF4-FFF2-40B4-BE49-F238E27FC236}">
                <a16:creationId xmlns:a16="http://schemas.microsoft.com/office/drawing/2014/main" id="{77DFF183-24FD-DB40-9A7B-769547BFD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455" y="5820685"/>
            <a:ext cx="225145" cy="259783"/>
          </a:xfrm>
          <a:prstGeom prst="rect">
            <a:avLst/>
          </a:prstGeom>
        </p:spPr>
      </p:pic>
      <p:pic>
        <p:nvPicPr>
          <p:cNvPr id="4" name="Picture 3" descr="T.eps">
            <a:extLst>
              <a:ext uri="{FF2B5EF4-FFF2-40B4-BE49-F238E27FC236}">
                <a16:creationId xmlns:a16="http://schemas.microsoft.com/office/drawing/2014/main" id="{F9F20B2F-41C8-5E47-A86B-B6E0962F4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454" y="5505958"/>
            <a:ext cx="225145" cy="259783"/>
          </a:xfrm>
          <a:prstGeom prst="rect">
            <a:avLst/>
          </a:prstGeom>
        </p:spPr>
      </p:pic>
    </p:spTree>
    <p:extLst>
      <p:ext uri="{BB962C8B-B14F-4D97-AF65-F5344CB8AC3E}">
        <p14:creationId xmlns:p14="http://schemas.microsoft.com/office/powerpoint/2010/main" val="1896305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353319" y="2182517"/>
            <a:ext cx="10534860" cy="1146049"/>
          </a:xfrm>
        </p:spPr>
        <p:txBody>
          <a:bodyPr/>
          <a:lstStyle/>
          <a:p>
            <a:r>
              <a:rPr lang="en-US" altLang="en-US" sz="3733" dirty="0"/>
              <a:t>Thank you! </a:t>
            </a:r>
            <a:br>
              <a:rPr lang="en-US" altLang="en-US" sz="4000" dirty="0"/>
            </a:br>
            <a:r>
              <a:rPr lang="en-US" altLang="en-US" sz="3733" dirty="0"/>
              <a:t>See you on July 26, 2022, for the </a:t>
            </a:r>
            <a:br>
              <a:rPr lang="en-US" altLang="en-US" sz="3733" dirty="0"/>
            </a:br>
            <a:r>
              <a:rPr lang="en-US" altLang="en-US" sz="3733" dirty="0"/>
              <a:t>Special Session on Bacterial Special </a:t>
            </a:r>
            <a:br>
              <a:rPr lang="en-US" altLang="en-US" sz="3733" dirty="0"/>
            </a:br>
            <a:r>
              <a:rPr lang="en-US" altLang="en-US" sz="3733" dirty="0"/>
              <a:t>Pathogens MMGs </a:t>
            </a:r>
          </a:p>
        </p:txBody>
      </p:sp>
      <p:sp>
        <p:nvSpPr>
          <p:cNvPr id="5" name="Content Placeholder 2"/>
          <p:cNvSpPr>
            <a:spLocks noGrp="1"/>
          </p:cNvSpPr>
          <p:nvPr>
            <p:ph sz="quarter" idx="13"/>
          </p:nvPr>
        </p:nvSpPr>
        <p:spPr>
          <a:xfrm>
            <a:off x="1353528" y="4162426"/>
            <a:ext cx="10534651" cy="1206500"/>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2286000" y="6032501"/>
            <a:ext cx="6578600" cy="4572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4060" y="399563"/>
            <a:ext cx="872040" cy="87204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9379162" y="1114129"/>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89">
              <a:defRPr/>
            </a:pPr>
            <a:r>
              <a:rPr lang="en-US" altLang="en-US" sz="1733" dirty="0">
                <a:solidFill>
                  <a:srgbClr val="28434E"/>
                </a:solidFill>
                <a:latin typeface="AvenirNext LT Pro Regular" panose="020B0504020202020204" pitchFamily="34" charset="77"/>
                <a:hlinkClick r:id="rId6"/>
              </a:rPr>
              <a:t>Subscribe to </a:t>
            </a:r>
            <a:br>
              <a:rPr lang="en-US" altLang="en-US" sz="1733" dirty="0">
                <a:solidFill>
                  <a:srgbClr val="28434E"/>
                </a:solidFill>
                <a:latin typeface="AvenirNext LT Pro Regular" panose="020B0504020202020204" pitchFamily="34" charset="77"/>
                <a:hlinkClick r:id="rId6"/>
              </a:rPr>
            </a:br>
            <a:r>
              <a:rPr lang="en-US" altLang="en-US" sz="1733" i="1" dirty="0">
                <a:solidFill>
                  <a:srgbClr val="28434E"/>
                </a:solidFill>
                <a:latin typeface="AvenirNext LT Pro Regular" panose="020B0504020202020204" pitchFamily="34" charset="77"/>
                <a:hlinkClick r:id="rId6"/>
              </a:rPr>
              <a:t>Case Surveillance News</a:t>
            </a:r>
            <a:endParaRPr lang="en-US" altLang="en-US" sz="1733" dirty="0">
              <a:solidFill>
                <a:srgbClr val="28434E"/>
              </a:solidFill>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9379161" y="3072238"/>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89">
              <a:defRPr/>
            </a:pPr>
            <a:r>
              <a:rPr lang="en-US" altLang="en-US" sz="1733" dirty="0">
                <a:solidFill>
                  <a:srgbClr val="28434E"/>
                </a:solidFill>
                <a:latin typeface="AvenirNext LT Pro Regular" panose="020B0504020202020204" pitchFamily="34" charset="77"/>
                <a:hlinkClick r:id="rId7"/>
              </a:rPr>
              <a:t>Access NNDSS Technical Resource Center</a:t>
            </a:r>
            <a:endParaRPr lang="en-US" altLang="en-US" sz="1733" dirty="0">
              <a:solidFill>
                <a:srgbClr val="28434E"/>
              </a:solidFill>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9367797" y="4862195"/>
            <a:ext cx="2812839"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457189">
              <a:defRPr/>
            </a:pPr>
            <a:r>
              <a:rPr lang="en-US" altLang="en-US" sz="1733" dirty="0">
                <a:solidFill>
                  <a:srgbClr val="28434E"/>
                </a:solidFill>
                <a:latin typeface="AvenirNext LT Pro Regular" panose="020B0504020202020204" pitchFamily="34" charset="77"/>
              </a:rPr>
              <a:t>Email </a:t>
            </a:r>
            <a:r>
              <a:rPr lang="en-US" altLang="en-US" sz="1733" dirty="0">
                <a:solidFill>
                  <a:srgbClr val="28434E"/>
                </a:solidFill>
                <a:latin typeface="AvenirNext LT Pro Regular" panose="020B0504020202020204" pitchFamily="34" charset="77"/>
                <a:hlinkClick r:id="rId8"/>
              </a:rPr>
              <a:t>edx@cdc.gov</a:t>
            </a:r>
            <a:r>
              <a:rPr lang="en-US" altLang="en-US" sz="1733" dirty="0">
                <a:solidFill>
                  <a:srgbClr val="28434E"/>
                </a:solidFill>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8196" y="3917103"/>
            <a:ext cx="981128" cy="981128"/>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59179" y="2161132"/>
            <a:ext cx="981128" cy="981128"/>
          </a:xfrm>
          <a:prstGeom prst="rect">
            <a:avLst/>
          </a:prstGeom>
        </p:spPr>
      </p:pic>
    </p:spTree>
    <p:extLst>
      <p:ext uri="{BB962C8B-B14F-4D97-AF65-F5344CB8AC3E}">
        <p14:creationId xmlns:p14="http://schemas.microsoft.com/office/powerpoint/2010/main" val="31541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p:txBody>
          <a:bodyPr/>
          <a:lstStyle/>
          <a:p>
            <a:r>
              <a:rPr lang="en-US" sz="3600"/>
              <a:t>Agenda</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p:txBody>
          <a:bodyPr vert="horz" lIns="91440" tIns="45720" rIns="91440" bIns="45720" rtlCol="0" anchor="t">
            <a:normAutofit fontScale="92500" lnSpcReduction="10000"/>
          </a:bodyPr>
          <a:lstStyle/>
          <a:p>
            <a:pPr marL="514350" indent="-514350">
              <a:buFont typeface="+mj-lt"/>
              <a:buAutoNum type="arabicPeriod"/>
              <a:defRPr/>
            </a:pPr>
            <a:r>
              <a:rPr lang="en-US" sz="2900" dirty="0">
                <a:latin typeface="Arial"/>
                <a:cs typeface="Arial"/>
              </a:rPr>
              <a:t>Overview of 2022 CSTE Annual Conference – Becky Lampkins</a:t>
            </a:r>
            <a:endParaRPr lang="en-US" sz="2900" dirty="0"/>
          </a:p>
          <a:p>
            <a:pPr marL="514350" indent="-514350">
              <a:buFont typeface="+mj-lt"/>
              <a:buAutoNum type="arabicPeriod"/>
              <a:defRPr/>
            </a:pPr>
            <a:r>
              <a:rPr lang="en-US" sz="2900" dirty="0">
                <a:latin typeface="Arial"/>
                <a:cs typeface="Arial"/>
              </a:rPr>
              <a:t>Recap of S/I Conference Workshops – Shaily Krishan</a:t>
            </a:r>
          </a:p>
          <a:p>
            <a:pPr marL="514350" indent="-514350">
              <a:buFont typeface="+mj-lt"/>
              <a:buAutoNum type="arabicPeriod"/>
              <a:defRPr/>
            </a:pPr>
            <a:r>
              <a:rPr lang="en-US" sz="2900" dirty="0">
                <a:latin typeface="Arial"/>
                <a:cs typeface="Arial"/>
              </a:rPr>
              <a:t>Review of Approved 2022 CSTE Position Statements - Meredith Lichtenstein Cone</a:t>
            </a:r>
          </a:p>
          <a:p>
            <a:pPr marL="514350" indent="-514350">
              <a:buFont typeface="+mj-lt"/>
              <a:buAutoNum type="arabicPeriod"/>
              <a:defRPr/>
            </a:pPr>
            <a:r>
              <a:rPr lang="en-US" sz="2900" dirty="0">
                <a:latin typeface="Arial"/>
                <a:cs typeface="Arial"/>
              </a:rPr>
              <a:t>Surveillance/Informatics Steering Committee Roundtable Summary - Becky Lampkins</a:t>
            </a:r>
          </a:p>
          <a:p>
            <a:pPr marL="514350" indent="-514350">
              <a:buFont typeface="+mj-lt"/>
              <a:buAutoNum type="arabicPeriod"/>
              <a:defRPr/>
            </a:pPr>
            <a:r>
              <a:rPr lang="en-US" sz="2900" dirty="0">
                <a:latin typeface="Arial"/>
                <a:cs typeface="Arial"/>
              </a:rPr>
              <a:t>CSTE Workgroups and Projects – Shaily Krishan, Taylor Pinsent, Becky Lampkins</a:t>
            </a:r>
          </a:p>
          <a:p>
            <a:pPr marL="514350" indent="-514350">
              <a:buFont typeface="+mj-lt"/>
              <a:buAutoNum type="arabicPeriod"/>
              <a:defRPr/>
            </a:pPr>
            <a:r>
              <a:rPr lang="en-US" sz="2900" dirty="0">
                <a:latin typeface="Arial"/>
                <a:cs typeface="Arial"/>
              </a:rPr>
              <a:t>2022-2023 Surveillance/Informatics Priorities - Annie Fine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sz="2900" dirty="0">
                <a:latin typeface="Arial"/>
                <a:cs typeface="Arial"/>
              </a:rPr>
              <a:t>Q &amp; A</a:t>
            </a:r>
          </a:p>
          <a:p>
            <a:endParaRPr lang="en-US" dirty="0"/>
          </a:p>
          <a:p>
            <a:endParaRPr lang="en-US" dirty="0"/>
          </a:p>
        </p:txBody>
      </p:sp>
      <p:sp>
        <p:nvSpPr>
          <p:cNvPr id="5" name="TextBox 4">
            <a:extLst>
              <a:ext uri="{FF2B5EF4-FFF2-40B4-BE49-F238E27FC236}">
                <a16:creationId xmlns:a16="http://schemas.microsoft.com/office/drawing/2014/main" id="{DDF5EFFE-BFF9-4DF9-9BED-37E13CCFE846}"/>
              </a:ext>
            </a:extLst>
          </p:cNvPr>
          <p:cNvSpPr txBox="1"/>
          <p:nvPr/>
        </p:nvSpPr>
        <p:spPr>
          <a:xfrm>
            <a:off x="5909734" y="5894940"/>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4</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54928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A23EA6-18A9-FA45-830A-9353F792789C}"/>
              </a:ext>
            </a:extLst>
          </p:cNvPr>
          <p:cNvSpPr>
            <a:spLocks noGrp="1"/>
          </p:cNvSpPr>
          <p:nvPr>
            <p:ph type="title" idx="4294967295"/>
          </p:nvPr>
        </p:nvSpPr>
        <p:spPr>
          <a:xfrm>
            <a:off x="2346549" y="2594154"/>
            <a:ext cx="9621636" cy="906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spcBef>
                <a:spcPts val="1000"/>
              </a:spcBef>
              <a:defRPr/>
            </a:pPr>
            <a:r>
              <a:rPr kumimoji="0" lang="en-US" sz="2400" b="0" i="0" u="none" strike="noStrike" kern="1200" cap="none" spc="0" normalizeH="0" baseline="0" noProof="0">
                <a:ln>
                  <a:noFill/>
                </a:ln>
                <a:solidFill>
                  <a:schemeClr val="bg1"/>
                </a:solidFill>
                <a:effectLst/>
                <a:uLnTx/>
                <a:uFillTx/>
                <a:latin typeface="Arial"/>
                <a:ea typeface="+mn-ea"/>
                <a:cs typeface="Arial"/>
              </a:rPr>
              <a:t>Overview of 2022 CSTE Annual </a:t>
            </a:r>
            <a:r>
              <a:rPr lang="en-US" sz="2400">
                <a:solidFill>
                  <a:schemeClr val="bg1"/>
                </a:solidFill>
                <a:latin typeface="Arial"/>
                <a:ea typeface="+mn-ea"/>
                <a:cs typeface="Arial"/>
              </a:rPr>
              <a:t>Conference -</a:t>
            </a:r>
            <a:r>
              <a:rPr kumimoji="0" lang="en-US" sz="2400" b="0" i="0" u="none" strike="noStrike" kern="1200" cap="none" spc="0" normalizeH="0" baseline="0" noProof="0">
                <a:ln>
                  <a:noFill/>
                </a:ln>
                <a:solidFill>
                  <a:schemeClr val="bg1"/>
                </a:solidFill>
                <a:effectLst/>
                <a:uLnTx/>
                <a:uFillTx/>
                <a:latin typeface="Arial"/>
                <a:ea typeface="+mn-ea"/>
                <a:cs typeface="Arial"/>
              </a:rPr>
              <a:t> </a:t>
            </a:r>
            <a:r>
              <a:rPr lang="en-US" sz="2400">
                <a:solidFill>
                  <a:schemeClr val="bg1"/>
                </a:solidFill>
                <a:latin typeface="Arial"/>
                <a:ea typeface="+mn-ea"/>
                <a:cs typeface="Arial"/>
              </a:rPr>
              <a:t>Becky Lampkins</a:t>
            </a:r>
            <a:endParaRPr lang="en-US" sz="2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394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27D4-F48D-3ED6-9A22-7CBA8DBEABF9}"/>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US" dirty="0"/>
              <a:t>CSTE 2022 Annual Conference; Louisville Kentucky; June 19-23 (Hybrid) – CSTE 2022 – Unbridled Spirit of Public Health</a:t>
            </a:r>
          </a:p>
        </p:txBody>
      </p:sp>
    </p:spTree>
    <p:extLst>
      <p:ext uri="{BB962C8B-B14F-4D97-AF65-F5344CB8AC3E}">
        <p14:creationId xmlns:p14="http://schemas.microsoft.com/office/powerpoint/2010/main" val="376708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A512-2D6D-4745-B96B-B6890AD5CEED}"/>
              </a:ext>
            </a:extLst>
          </p:cNvPr>
          <p:cNvSpPr>
            <a:spLocks noGrp="1"/>
          </p:cNvSpPr>
          <p:nvPr>
            <p:ph type="title"/>
          </p:nvPr>
        </p:nvSpPr>
        <p:spPr>
          <a:xfrm>
            <a:off x="838200" y="120682"/>
            <a:ext cx="10515600" cy="1325563"/>
          </a:xfrm>
        </p:spPr>
        <p:txBody>
          <a:bodyPr>
            <a:normAutofit/>
          </a:bodyPr>
          <a:lstStyle/>
          <a:p>
            <a:pPr algn="ctr"/>
            <a:r>
              <a:rPr lang="en-US" sz="3200" b="1" dirty="0">
                <a:solidFill>
                  <a:srgbClr val="B5242D"/>
                </a:solidFill>
                <a:latin typeface="Arial"/>
                <a:cs typeface="Arial"/>
              </a:rPr>
              <a:t>Attendance and Sessions</a:t>
            </a:r>
            <a:endParaRPr lang="en-US" sz="3200" dirty="0">
              <a:latin typeface="Arial"/>
              <a:cs typeface="Arial"/>
            </a:endParaRPr>
          </a:p>
        </p:txBody>
      </p:sp>
      <p:sp>
        <p:nvSpPr>
          <p:cNvPr id="3" name="Content Placeholder 2">
            <a:extLst>
              <a:ext uri="{FF2B5EF4-FFF2-40B4-BE49-F238E27FC236}">
                <a16:creationId xmlns:a16="http://schemas.microsoft.com/office/drawing/2014/main" id="{52119807-115B-D345-9B1D-4471CD98321E}"/>
              </a:ext>
            </a:extLst>
          </p:cNvPr>
          <p:cNvSpPr>
            <a:spLocks noGrp="1"/>
          </p:cNvSpPr>
          <p:nvPr>
            <p:ph sz="half" idx="1"/>
          </p:nvPr>
        </p:nvSpPr>
        <p:spPr>
          <a:xfrm>
            <a:off x="1533053" y="1297401"/>
            <a:ext cx="9125894" cy="3611348"/>
          </a:xfrm>
        </p:spPr>
        <p:txBody>
          <a:bodyPr vert="horz" lIns="91440" tIns="45720" rIns="91440" bIns="45720" numCol="2" rtlCol="0" anchor="t">
            <a:normAutofit fontScale="77500" lnSpcReduction="20000"/>
          </a:bodyPr>
          <a:lstStyle/>
          <a:p>
            <a:pPr marL="0" indent="0">
              <a:buFont typeface="Arial" panose="020B0604020202020204" pitchFamily="34" charset="0"/>
              <a:buNone/>
            </a:pPr>
            <a:r>
              <a:rPr lang="en-US" sz="2400" b="1">
                <a:latin typeface="Arial"/>
                <a:cs typeface="Arial"/>
              </a:rPr>
              <a:t>Attendance</a:t>
            </a:r>
          </a:p>
          <a:p>
            <a:r>
              <a:rPr lang="en-US" sz="2000">
                <a:latin typeface="Arial"/>
                <a:cs typeface="Arial"/>
              </a:rPr>
              <a:t>2,600 registered attendees</a:t>
            </a:r>
          </a:p>
          <a:p>
            <a:r>
              <a:rPr lang="en-US" sz="2000">
                <a:latin typeface="Arial"/>
                <a:cs typeface="Arial"/>
              </a:rPr>
              <a:t>State Health Agency: 59%</a:t>
            </a:r>
          </a:p>
          <a:p>
            <a:r>
              <a:rPr lang="en-US" sz="2000">
                <a:latin typeface="Arial"/>
                <a:cs typeface="Arial"/>
              </a:rPr>
              <a:t>Local Health Agency: 17%</a:t>
            </a:r>
          </a:p>
          <a:p>
            <a:r>
              <a:rPr lang="en-US" sz="2000">
                <a:latin typeface="Arial"/>
                <a:cs typeface="Arial"/>
              </a:rPr>
              <a:t>Federal Agency: 8%</a:t>
            </a:r>
          </a:p>
          <a:p>
            <a:r>
              <a:rPr lang="en-US" sz="2000">
                <a:latin typeface="Arial"/>
                <a:cs typeface="Arial"/>
              </a:rPr>
              <a:t>Student: 2%</a:t>
            </a:r>
          </a:p>
          <a:p>
            <a:r>
              <a:rPr lang="en-US" sz="2000">
                <a:latin typeface="Arial"/>
                <a:cs typeface="Arial"/>
              </a:rPr>
              <a:t>Tribal Agency: ~1%</a:t>
            </a:r>
          </a:p>
          <a:p>
            <a:r>
              <a:rPr lang="en-US" sz="2000">
                <a:latin typeface="Arial"/>
                <a:cs typeface="Arial"/>
              </a:rPr>
              <a:t>Other: 13%</a:t>
            </a:r>
          </a:p>
          <a:p>
            <a:pPr marL="0" indent="0">
              <a:buNone/>
            </a:pPr>
            <a:endParaRPr lang="en-US" sz="1400">
              <a:latin typeface="Arial"/>
              <a:cs typeface="Arial"/>
            </a:endParaRPr>
          </a:p>
          <a:p>
            <a:pPr marL="0" indent="0">
              <a:buFont typeface="Arial" panose="020B0604020202020204" pitchFamily="34" charset="0"/>
              <a:buNone/>
            </a:pPr>
            <a:r>
              <a:rPr lang="en-US" sz="2400" b="1">
                <a:latin typeface="Arial"/>
                <a:cs typeface="Arial"/>
              </a:rPr>
              <a:t>Conference Workshops</a:t>
            </a:r>
          </a:p>
          <a:p>
            <a:r>
              <a:rPr lang="en-US" sz="2000">
                <a:latin typeface="Arial"/>
                <a:cs typeface="Arial"/>
              </a:rPr>
              <a:t>Sunday, June 19</a:t>
            </a:r>
          </a:p>
          <a:p>
            <a:r>
              <a:rPr lang="en-US" sz="2000">
                <a:latin typeface="Arial"/>
                <a:cs typeface="Arial"/>
              </a:rPr>
              <a:t>15 Workshops</a:t>
            </a:r>
          </a:p>
          <a:p>
            <a:pPr marL="0" indent="0">
              <a:buNone/>
            </a:pPr>
            <a:r>
              <a:rPr lang="en-US" sz="2500" b="1">
                <a:latin typeface="Arial"/>
                <a:cs typeface="Arial"/>
              </a:rPr>
              <a:t>Conference Sessions</a:t>
            </a:r>
            <a:endParaRPr lang="en-US" sz="2500"/>
          </a:p>
          <a:p>
            <a:r>
              <a:rPr lang="en-US" sz="2000">
                <a:latin typeface="Arial"/>
                <a:cs typeface="Arial"/>
              </a:rPr>
              <a:t>Mon-Wed, June 20-22</a:t>
            </a:r>
          </a:p>
          <a:p>
            <a:r>
              <a:rPr lang="en-US" sz="2000">
                <a:latin typeface="Arial"/>
                <a:cs typeface="Arial"/>
              </a:rPr>
              <a:t>Plenary Sessions</a:t>
            </a:r>
          </a:p>
          <a:p>
            <a:r>
              <a:rPr lang="en-US" sz="2000">
                <a:latin typeface="Arial"/>
                <a:cs typeface="Arial"/>
              </a:rPr>
              <a:t>8 tracks</a:t>
            </a:r>
            <a:endParaRPr lang="en-US"/>
          </a:p>
          <a:p>
            <a:pPr lvl="1"/>
            <a:r>
              <a:rPr lang="en-US" sz="1900">
                <a:latin typeface="Arial"/>
                <a:cs typeface="Arial"/>
              </a:rPr>
              <a:t>73 Breakout Sessions</a:t>
            </a:r>
          </a:p>
          <a:p>
            <a:pPr lvl="1"/>
            <a:r>
              <a:rPr lang="en-US" sz="1900">
                <a:latin typeface="Arial"/>
                <a:cs typeface="Arial"/>
              </a:rPr>
              <a:t>55 Roundtables</a:t>
            </a:r>
          </a:p>
          <a:p>
            <a:pPr lvl="1"/>
            <a:r>
              <a:rPr lang="en-US" sz="1900">
                <a:latin typeface="Arial"/>
                <a:cs typeface="Arial"/>
              </a:rPr>
              <a:t>27 On-Demand </a:t>
            </a:r>
          </a:p>
          <a:p>
            <a:pPr lvl="1"/>
            <a:r>
              <a:rPr lang="en-US" sz="1900">
                <a:latin typeface="Arial"/>
                <a:cs typeface="Arial"/>
              </a:rPr>
              <a:t>~150 Posters</a:t>
            </a:r>
          </a:p>
          <a:p>
            <a:r>
              <a:rPr lang="en-US" sz="2000">
                <a:latin typeface="Arial"/>
                <a:cs typeface="Arial"/>
              </a:rPr>
              <a:t>11 Sponsors - Roundtables</a:t>
            </a:r>
          </a:p>
          <a:p>
            <a:r>
              <a:rPr lang="en-US" sz="2000">
                <a:latin typeface="Arial"/>
                <a:cs typeface="Arial"/>
              </a:rPr>
              <a:t>Networking Opportunities</a:t>
            </a:r>
          </a:p>
          <a:p>
            <a:endParaRPr lang="en-US" sz="2000">
              <a:latin typeface="Arial"/>
              <a:cs typeface="Arial"/>
            </a:endParaRPr>
          </a:p>
          <a:p>
            <a:pPr marL="0" indent="0" algn="ctr">
              <a:buNone/>
            </a:pPr>
            <a:endParaRPr lang="en-US"/>
          </a:p>
        </p:txBody>
      </p:sp>
      <p:sp>
        <p:nvSpPr>
          <p:cNvPr id="4" name="TextBox 3">
            <a:extLst>
              <a:ext uri="{FF2B5EF4-FFF2-40B4-BE49-F238E27FC236}">
                <a16:creationId xmlns:a16="http://schemas.microsoft.com/office/drawing/2014/main" id="{2D2EF1EC-5C11-4A9C-8602-89265A0D8D92}"/>
              </a:ext>
            </a:extLst>
          </p:cNvPr>
          <p:cNvSpPr txBox="1"/>
          <p:nvPr/>
        </p:nvSpPr>
        <p:spPr>
          <a:xfrm>
            <a:off x="5748867" y="6460319"/>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27999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AD3C6-E698-3FD9-2CCD-DEBF190FC7CF}"/>
              </a:ext>
            </a:extLst>
          </p:cNvPr>
          <p:cNvSpPr>
            <a:spLocks noGrp="1"/>
          </p:cNvSpPr>
          <p:nvPr>
            <p:ph type="title"/>
          </p:nvPr>
        </p:nvSpPr>
        <p:spPr>
          <a:xfrm>
            <a:off x="838200" y="498129"/>
            <a:ext cx="10515600" cy="1325563"/>
          </a:xfrm>
        </p:spPr>
        <p:txBody>
          <a:bodyPr>
            <a:normAutofit/>
          </a:bodyPr>
          <a:lstStyle/>
          <a:p>
            <a:r>
              <a:rPr lang="en-US" sz="3200" b="1">
                <a:latin typeface="Arial"/>
                <a:cs typeface="Arial"/>
              </a:rPr>
              <a:t>CSTE Annual Business Meeting (Thursday, June 23)</a:t>
            </a:r>
          </a:p>
        </p:txBody>
      </p:sp>
      <p:pic>
        <p:nvPicPr>
          <p:cNvPr id="2" name="Picture 2" descr="A picture containing text&#10;&#10;Description automatically generated">
            <a:extLst>
              <a:ext uri="{FF2B5EF4-FFF2-40B4-BE49-F238E27FC236}">
                <a16:creationId xmlns:a16="http://schemas.microsoft.com/office/drawing/2014/main" id="{608EDF44-4F04-91DF-4EAB-A262295117D4}"/>
              </a:ext>
            </a:extLst>
          </p:cNvPr>
          <p:cNvPicPr>
            <a:picLocks noGrp="1" noChangeAspect="1"/>
          </p:cNvPicPr>
          <p:nvPr>
            <p:ph idx="1"/>
          </p:nvPr>
        </p:nvPicPr>
        <p:blipFill>
          <a:blip r:embed="rId3"/>
          <a:stretch>
            <a:fillRect/>
          </a:stretch>
        </p:blipFill>
        <p:spPr>
          <a:xfrm>
            <a:off x="7594678" y="1974443"/>
            <a:ext cx="4362450" cy="3514725"/>
          </a:xfrm>
        </p:spPr>
      </p:pic>
      <p:sp>
        <p:nvSpPr>
          <p:cNvPr id="3" name="TextBox 2">
            <a:extLst>
              <a:ext uri="{FF2B5EF4-FFF2-40B4-BE49-F238E27FC236}">
                <a16:creationId xmlns:a16="http://schemas.microsoft.com/office/drawing/2014/main" id="{AC9797DC-88A6-3144-F47B-1E722BA5C5AF}"/>
              </a:ext>
            </a:extLst>
          </p:cNvPr>
          <p:cNvSpPr txBox="1"/>
          <p:nvPr/>
        </p:nvSpPr>
        <p:spPr>
          <a:xfrm>
            <a:off x="427567" y="1866468"/>
            <a:ext cx="698711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Arial"/>
                <a:cs typeface="Calibri"/>
              </a:rPr>
              <a:t>State of CSTE Presentation </a:t>
            </a:r>
          </a:p>
          <a:p>
            <a:pPr marL="742950" lvl="1" indent="-285750">
              <a:buFont typeface="Arial"/>
              <a:buChar char="•"/>
            </a:pPr>
            <a:r>
              <a:rPr lang="en-US" sz="2400">
                <a:latin typeface="Arial"/>
                <a:cs typeface="Calibri"/>
              </a:rPr>
              <a:t>Financial Overview and Programs Accomplishments</a:t>
            </a:r>
          </a:p>
          <a:p>
            <a:pPr marL="742950" lvl="1" indent="-285750">
              <a:buFont typeface="Arial"/>
              <a:buChar char="•"/>
            </a:pPr>
            <a:endParaRPr lang="en-US" sz="2400">
              <a:latin typeface="Arial"/>
              <a:cs typeface="Calibri"/>
            </a:endParaRPr>
          </a:p>
          <a:p>
            <a:pPr marL="285750" indent="-285750">
              <a:buFont typeface="Arial"/>
              <a:buChar char="•"/>
            </a:pPr>
            <a:r>
              <a:rPr lang="en-US" sz="2400">
                <a:latin typeface="Arial"/>
                <a:cs typeface="Calibri"/>
              </a:rPr>
              <a:t>Presentation of Position Statements </a:t>
            </a:r>
          </a:p>
          <a:p>
            <a:pPr marL="285750" indent="-285750">
              <a:buFont typeface="Arial"/>
              <a:buChar char="•"/>
            </a:pPr>
            <a:endParaRPr lang="en-US" sz="2400">
              <a:latin typeface="Arial"/>
              <a:cs typeface="Calibri"/>
            </a:endParaRPr>
          </a:p>
          <a:p>
            <a:pPr marL="285750" indent="-285750">
              <a:buFont typeface="Arial"/>
              <a:buChar char="•"/>
            </a:pPr>
            <a:r>
              <a:rPr lang="en-US" sz="2400">
                <a:latin typeface="Arial"/>
                <a:cs typeface="Calibri"/>
              </a:rPr>
              <a:t>Installation of New President and Introduction of 2022-2023 Executive Board</a:t>
            </a:r>
          </a:p>
        </p:txBody>
      </p:sp>
      <p:sp>
        <p:nvSpPr>
          <p:cNvPr id="5" name="TextBox 4">
            <a:extLst>
              <a:ext uri="{FF2B5EF4-FFF2-40B4-BE49-F238E27FC236}">
                <a16:creationId xmlns:a16="http://schemas.microsoft.com/office/drawing/2014/main" id="{9E0112D3-6EE2-4904-A749-5245A59B7C1B}"/>
              </a:ext>
            </a:extLst>
          </p:cNvPr>
          <p:cNvSpPr txBox="1"/>
          <p:nvPr/>
        </p:nvSpPr>
        <p:spPr>
          <a:xfrm>
            <a:off x="5861128" y="6453740"/>
            <a:ext cx="6096000" cy="276999"/>
          </a:xfrm>
          <a:prstGeom prst="rect">
            <a:avLst/>
          </a:prstGeom>
          <a:noFill/>
        </p:spPr>
        <p:txBody>
          <a:bodyPr wrap="square">
            <a:spAutoFit/>
          </a:bodyPr>
          <a:lstStyle/>
          <a:p>
            <a:pPr marL="0" marR="0" lvl="0" indent="0" algn="r" defTabSz="342892" rtl="0" eaLnBrk="0" fontAlgn="base" latinLnBrk="0" hangingPunct="0">
              <a:lnSpc>
                <a:spcPct val="100000"/>
              </a:lnSpc>
              <a:spcBef>
                <a:spcPct val="0"/>
              </a:spcBef>
              <a:spcAft>
                <a:spcPct val="0"/>
              </a:spcAft>
              <a:buClrTx/>
              <a:buSzTx/>
              <a:buFontTx/>
              <a:buNone/>
              <a:tabLst/>
              <a:defRPr/>
            </a:pPr>
            <a:fld id="{39D59B3E-F2E5-164E-B82C-1166B3CC2CE2}" type="slidenum">
              <a:rPr kumimoji="0" lang="en-US" altLang="en-US" sz="12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892" rtl="0" eaLnBrk="0" fontAlgn="base" latinLnBrk="0" hangingPunct="0">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21996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AD3C6-E698-3FD9-2CCD-DEBF190FC7CF}"/>
              </a:ext>
            </a:extLst>
          </p:cNvPr>
          <p:cNvSpPr>
            <a:spLocks noGrp="1"/>
          </p:cNvSpPr>
          <p:nvPr>
            <p:ph type="title"/>
          </p:nvPr>
        </p:nvSpPr>
        <p:spPr>
          <a:xfrm>
            <a:off x="838200" y="498129"/>
            <a:ext cx="10515600" cy="1325563"/>
          </a:xfrm>
        </p:spPr>
        <p:txBody>
          <a:bodyPr>
            <a:normAutofit/>
          </a:bodyPr>
          <a:lstStyle/>
          <a:p>
            <a:r>
              <a:rPr lang="en-US" sz="4000" b="1">
                <a:latin typeface="Arial"/>
                <a:cs typeface="Arial"/>
              </a:rPr>
              <a:t>2022-2023 CSTE Executive Board</a:t>
            </a:r>
          </a:p>
        </p:txBody>
      </p:sp>
      <p:sp>
        <p:nvSpPr>
          <p:cNvPr id="13" name="TextBox 12">
            <a:extLst>
              <a:ext uri="{FF2B5EF4-FFF2-40B4-BE49-F238E27FC236}">
                <a16:creationId xmlns:a16="http://schemas.microsoft.com/office/drawing/2014/main" id="{C1D753FC-0DE1-785D-96D8-CCAA7B5365F4}"/>
              </a:ext>
            </a:extLst>
          </p:cNvPr>
          <p:cNvSpPr txBox="1"/>
          <p:nvPr/>
        </p:nvSpPr>
        <p:spPr>
          <a:xfrm>
            <a:off x="1931433" y="3051716"/>
            <a:ext cx="21815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Angela Dunn</a:t>
            </a:r>
          </a:p>
          <a:p>
            <a:pPr algn="ctr"/>
            <a:r>
              <a:rPr lang="en-US" sz="1200" dirty="0"/>
              <a:t>President</a:t>
            </a:r>
            <a:endParaRPr lang="en-US" dirty="0"/>
          </a:p>
          <a:p>
            <a:pPr algn="ctr"/>
            <a:r>
              <a:rPr lang="en-US" sz="1200" dirty="0"/>
              <a:t>Salt Lake County</a:t>
            </a:r>
            <a:endParaRPr lang="en-US" sz="1200" dirty="0">
              <a:cs typeface="Calibri"/>
            </a:endParaRPr>
          </a:p>
        </p:txBody>
      </p:sp>
      <p:sp>
        <p:nvSpPr>
          <p:cNvPr id="14" name="TextBox 13">
            <a:extLst>
              <a:ext uri="{FF2B5EF4-FFF2-40B4-BE49-F238E27FC236}">
                <a16:creationId xmlns:a16="http://schemas.microsoft.com/office/drawing/2014/main" id="{157CB0AF-BE15-0A48-3514-61AA9E4B788B}"/>
              </a:ext>
            </a:extLst>
          </p:cNvPr>
          <p:cNvSpPr txBox="1"/>
          <p:nvPr/>
        </p:nvSpPr>
        <p:spPr>
          <a:xfrm>
            <a:off x="4120376" y="3051717"/>
            <a:ext cx="13121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Ruth Lynfield</a:t>
            </a:r>
          </a:p>
          <a:p>
            <a:pPr algn="ctr"/>
            <a:r>
              <a:rPr lang="en-US" sz="1200" dirty="0"/>
              <a:t>Vice President </a:t>
            </a:r>
            <a:endParaRPr lang="en-US" dirty="0"/>
          </a:p>
          <a:p>
            <a:pPr algn="ctr"/>
            <a:r>
              <a:rPr lang="en-US" sz="1200" dirty="0"/>
              <a:t>Minnesota</a:t>
            </a:r>
            <a:endParaRPr lang="en-US" sz="1200" dirty="0">
              <a:cs typeface="Calibri"/>
            </a:endParaRPr>
          </a:p>
        </p:txBody>
      </p:sp>
      <p:sp>
        <p:nvSpPr>
          <p:cNvPr id="15" name="TextBox 14">
            <a:extLst>
              <a:ext uri="{FF2B5EF4-FFF2-40B4-BE49-F238E27FC236}">
                <a16:creationId xmlns:a16="http://schemas.microsoft.com/office/drawing/2014/main" id="{2875AB12-7D78-1881-ED47-435759C13AD0}"/>
              </a:ext>
            </a:extLst>
          </p:cNvPr>
          <p:cNvSpPr txBox="1"/>
          <p:nvPr/>
        </p:nvSpPr>
        <p:spPr>
          <a:xfrm>
            <a:off x="5198326" y="3051718"/>
            <a:ext cx="27339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Kathryn Turner </a:t>
            </a:r>
          </a:p>
          <a:p>
            <a:pPr algn="ctr"/>
            <a:r>
              <a:rPr lang="en-US" sz="1200" dirty="0"/>
              <a:t>Secretary/Treasurer </a:t>
            </a:r>
            <a:endParaRPr lang="en-US" dirty="0">
              <a:cs typeface="Calibri" panose="020F0502020204030204"/>
            </a:endParaRPr>
          </a:p>
          <a:p>
            <a:pPr algn="ctr"/>
            <a:r>
              <a:rPr lang="en-US" sz="1200" dirty="0">
                <a:ea typeface="+mn-lt"/>
                <a:cs typeface="+mn-lt"/>
              </a:rPr>
              <a:t>Idaho</a:t>
            </a:r>
            <a:endParaRPr lang="en-US" dirty="0">
              <a:cs typeface="Calibri" panose="020F0502020204030204"/>
            </a:endParaRPr>
          </a:p>
        </p:txBody>
      </p:sp>
      <p:sp>
        <p:nvSpPr>
          <p:cNvPr id="16" name="TextBox 15">
            <a:extLst>
              <a:ext uri="{FF2B5EF4-FFF2-40B4-BE49-F238E27FC236}">
                <a16:creationId xmlns:a16="http://schemas.microsoft.com/office/drawing/2014/main" id="{F7BBCC9D-E89C-3C5E-AFAB-57A5B97B9D0E}"/>
              </a:ext>
            </a:extLst>
          </p:cNvPr>
          <p:cNvSpPr txBox="1"/>
          <p:nvPr/>
        </p:nvSpPr>
        <p:spPr>
          <a:xfrm>
            <a:off x="6961921" y="293091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Sarah Lyon-Callo*</a:t>
            </a:r>
            <a:endParaRPr lang="en-US"/>
          </a:p>
          <a:p>
            <a:pPr algn="ctr"/>
            <a:r>
              <a:rPr lang="en-US" sz="1200">
                <a:ea typeface="+mn-lt"/>
                <a:cs typeface="+mn-lt"/>
              </a:rPr>
              <a:t>President-Elect</a:t>
            </a:r>
            <a:endParaRPr lang="en-US"/>
          </a:p>
          <a:p>
            <a:pPr algn="ctr"/>
            <a:r>
              <a:rPr lang="en-US" sz="1200"/>
              <a:t> Michigan</a:t>
            </a:r>
            <a:endParaRPr lang="en-US" sz="1200">
              <a:cs typeface="Calibri"/>
            </a:endParaRPr>
          </a:p>
        </p:txBody>
      </p:sp>
      <p:sp>
        <p:nvSpPr>
          <p:cNvPr id="17" name="TextBox 16">
            <a:extLst>
              <a:ext uri="{FF2B5EF4-FFF2-40B4-BE49-F238E27FC236}">
                <a16:creationId xmlns:a16="http://schemas.microsoft.com/office/drawing/2014/main" id="{953ACDCE-D45A-C313-C5A7-031E7ADDA634}"/>
              </a:ext>
            </a:extLst>
          </p:cNvPr>
          <p:cNvSpPr txBox="1"/>
          <p:nvPr/>
        </p:nvSpPr>
        <p:spPr>
          <a:xfrm>
            <a:off x="8547134" y="6536244"/>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 new executive board members</a:t>
            </a:r>
          </a:p>
        </p:txBody>
      </p:sp>
      <p:sp>
        <p:nvSpPr>
          <p:cNvPr id="18" name="TextBox 17">
            <a:extLst>
              <a:ext uri="{FF2B5EF4-FFF2-40B4-BE49-F238E27FC236}">
                <a16:creationId xmlns:a16="http://schemas.microsoft.com/office/drawing/2014/main" id="{7AE635D7-28F5-065A-F1AB-7C19989B7DEC}"/>
              </a:ext>
            </a:extLst>
          </p:cNvPr>
          <p:cNvSpPr txBox="1"/>
          <p:nvPr/>
        </p:nvSpPr>
        <p:spPr>
          <a:xfrm>
            <a:off x="1983011" y="5307830"/>
            <a:ext cx="13121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Catherine Brown</a:t>
            </a:r>
          </a:p>
          <a:p>
            <a:pPr algn="ctr"/>
            <a:r>
              <a:rPr lang="en-US" sz="1200" dirty="0"/>
              <a:t>Massachusetts</a:t>
            </a:r>
            <a:endParaRPr lang="en-US" sz="1200" dirty="0">
              <a:cs typeface="Calibri"/>
            </a:endParaRPr>
          </a:p>
        </p:txBody>
      </p:sp>
      <p:sp>
        <p:nvSpPr>
          <p:cNvPr id="19" name="TextBox 18">
            <a:extLst>
              <a:ext uri="{FF2B5EF4-FFF2-40B4-BE49-F238E27FC236}">
                <a16:creationId xmlns:a16="http://schemas.microsoft.com/office/drawing/2014/main" id="{4140D637-DF87-B902-5A65-21024D8EB232}"/>
              </a:ext>
            </a:extLst>
          </p:cNvPr>
          <p:cNvSpPr txBox="1"/>
          <p:nvPr/>
        </p:nvSpPr>
        <p:spPr>
          <a:xfrm>
            <a:off x="3375077" y="5286801"/>
            <a:ext cx="12099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Kate Goodin</a:t>
            </a:r>
          </a:p>
          <a:p>
            <a:pPr algn="ctr"/>
            <a:r>
              <a:rPr lang="en-US" sz="1200" dirty="0"/>
              <a:t> Tennessee</a:t>
            </a:r>
            <a:endParaRPr lang="en-US" sz="1200" dirty="0">
              <a:cs typeface="Calibri"/>
            </a:endParaRPr>
          </a:p>
        </p:txBody>
      </p:sp>
      <p:sp>
        <p:nvSpPr>
          <p:cNvPr id="20" name="TextBox 19">
            <a:extLst>
              <a:ext uri="{FF2B5EF4-FFF2-40B4-BE49-F238E27FC236}">
                <a16:creationId xmlns:a16="http://schemas.microsoft.com/office/drawing/2014/main" id="{8011F2E6-889E-28AF-9A5E-1D500E501465}"/>
              </a:ext>
            </a:extLst>
          </p:cNvPr>
          <p:cNvSpPr txBox="1"/>
          <p:nvPr/>
        </p:nvSpPr>
        <p:spPr>
          <a:xfrm>
            <a:off x="4467115" y="5240563"/>
            <a:ext cx="17181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Stephanie Ayers-Millsap</a:t>
            </a:r>
          </a:p>
          <a:p>
            <a:pPr algn="ctr"/>
            <a:r>
              <a:rPr lang="en-US" sz="1200" dirty="0">
                <a:cs typeface="Calibri"/>
              </a:rPr>
              <a:t>Jefferson County, Alabama</a:t>
            </a:r>
            <a:endParaRPr lang="en-US" dirty="0"/>
          </a:p>
        </p:txBody>
      </p:sp>
      <p:sp>
        <p:nvSpPr>
          <p:cNvPr id="21" name="TextBox 20">
            <a:extLst>
              <a:ext uri="{FF2B5EF4-FFF2-40B4-BE49-F238E27FC236}">
                <a16:creationId xmlns:a16="http://schemas.microsoft.com/office/drawing/2014/main" id="{C15C59BE-A8C7-5FD8-2746-B90DFC6DDDFB}"/>
              </a:ext>
            </a:extLst>
          </p:cNvPr>
          <p:cNvSpPr txBox="1"/>
          <p:nvPr/>
        </p:nvSpPr>
        <p:spPr>
          <a:xfrm>
            <a:off x="7716393" y="5268538"/>
            <a:ext cx="13121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Benjamin Chan*</a:t>
            </a:r>
            <a:endParaRPr lang="en-US" sz="1200" dirty="0"/>
          </a:p>
          <a:p>
            <a:pPr algn="ctr"/>
            <a:r>
              <a:rPr lang="en-US" sz="1200" dirty="0">
                <a:cs typeface="Calibri"/>
              </a:rPr>
              <a:t>New Hampshire</a:t>
            </a:r>
          </a:p>
        </p:txBody>
      </p:sp>
      <p:sp>
        <p:nvSpPr>
          <p:cNvPr id="22" name="TextBox 21">
            <a:extLst>
              <a:ext uri="{FF2B5EF4-FFF2-40B4-BE49-F238E27FC236}">
                <a16:creationId xmlns:a16="http://schemas.microsoft.com/office/drawing/2014/main" id="{E41AB97F-1109-C249-6B0E-EADCF63BD1C5}"/>
              </a:ext>
            </a:extLst>
          </p:cNvPr>
          <p:cNvSpPr txBox="1"/>
          <p:nvPr/>
        </p:nvSpPr>
        <p:spPr>
          <a:xfrm>
            <a:off x="9167505" y="5232764"/>
            <a:ext cx="13121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Sherri Davidson</a:t>
            </a:r>
            <a:endParaRPr lang="en-US" sz="1200" dirty="0"/>
          </a:p>
          <a:p>
            <a:pPr algn="ctr"/>
            <a:r>
              <a:rPr lang="en-US" sz="1200" dirty="0">
                <a:cs typeface="Calibri"/>
              </a:rPr>
              <a:t>Alabama</a:t>
            </a:r>
          </a:p>
        </p:txBody>
      </p:sp>
      <p:sp>
        <p:nvSpPr>
          <p:cNvPr id="23" name="TextBox 22">
            <a:extLst>
              <a:ext uri="{FF2B5EF4-FFF2-40B4-BE49-F238E27FC236}">
                <a16:creationId xmlns:a16="http://schemas.microsoft.com/office/drawing/2014/main" id="{5E01EB59-B806-41FA-6258-7A29033AE33A}"/>
              </a:ext>
            </a:extLst>
          </p:cNvPr>
          <p:cNvSpPr txBox="1"/>
          <p:nvPr/>
        </p:nvSpPr>
        <p:spPr>
          <a:xfrm>
            <a:off x="6222153" y="5292585"/>
            <a:ext cx="13121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Ken Komatsu</a:t>
            </a:r>
          </a:p>
          <a:p>
            <a:pPr algn="ctr"/>
            <a:r>
              <a:rPr lang="en-US" sz="1200" dirty="0">
                <a:cs typeface="Calibri"/>
              </a:rPr>
              <a:t>Arizona</a:t>
            </a:r>
            <a:endParaRPr lang="en-US" dirty="0"/>
          </a:p>
        </p:txBody>
      </p:sp>
      <p:sp>
        <p:nvSpPr>
          <p:cNvPr id="24" name="TextBox 23">
            <a:extLst>
              <a:ext uri="{FF2B5EF4-FFF2-40B4-BE49-F238E27FC236}">
                <a16:creationId xmlns:a16="http://schemas.microsoft.com/office/drawing/2014/main" id="{7FDAE71A-42BF-0B96-C8A0-34BC2E7AD95C}"/>
              </a:ext>
            </a:extLst>
          </p:cNvPr>
          <p:cNvSpPr txBox="1"/>
          <p:nvPr/>
        </p:nvSpPr>
        <p:spPr>
          <a:xfrm>
            <a:off x="561276" y="5263373"/>
            <a:ext cx="14050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Melissa Jordan</a:t>
            </a:r>
          </a:p>
          <a:p>
            <a:pPr algn="ctr"/>
            <a:r>
              <a:rPr lang="en-US" sz="1200" dirty="0">
                <a:cs typeface="Calibri"/>
              </a:rPr>
              <a:t>Florida</a:t>
            </a:r>
            <a:endParaRPr lang="en-US" dirty="0"/>
          </a:p>
        </p:txBody>
      </p:sp>
      <p:sp>
        <p:nvSpPr>
          <p:cNvPr id="26" name="TextBox 25">
            <a:extLst>
              <a:ext uri="{FF2B5EF4-FFF2-40B4-BE49-F238E27FC236}">
                <a16:creationId xmlns:a16="http://schemas.microsoft.com/office/drawing/2014/main" id="{5A558369-3C6B-51BD-D27C-7B3DEF2902AB}"/>
              </a:ext>
            </a:extLst>
          </p:cNvPr>
          <p:cNvSpPr txBox="1"/>
          <p:nvPr/>
        </p:nvSpPr>
        <p:spPr>
          <a:xfrm>
            <a:off x="4122326" y="63048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Growth to 11 members! </a:t>
            </a:r>
          </a:p>
        </p:txBody>
      </p:sp>
      <p:sp>
        <p:nvSpPr>
          <p:cNvPr id="25" name="TextBox 24">
            <a:extLst>
              <a:ext uri="{FF2B5EF4-FFF2-40B4-BE49-F238E27FC236}">
                <a16:creationId xmlns:a16="http://schemas.microsoft.com/office/drawing/2014/main" id="{C5E59A32-02EA-4F0A-87E9-F0A15E973B60}"/>
              </a:ext>
            </a:extLst>
          </p:cNvPr>
          <p:cNvSpPr txBox="1"/>
          <p:nvPr/>
        </p:nvSpPr>
        <p:spPr>
          <a:xfrm>
            <a:off x="5824615" y="6497360"/>
            <a:ext cx="6096000" cy="276999"/>
          </a:xfrm>
          <a:prstGeom prst="rect">
            <a:avLst/>
          </a:prstGeom>
          <a:noFill/>
        </p:spPr>
        <p:txBody>
          <a:bodyPr wrap="square">
            <a:spAutoFit/>
          </a:bodyPr>
          <a:lstStyle/>
          <a:p>
            <a:pPr algn="r" defTabSz="342892" eaLnBrk="0" fontAlgn="base" hangingPunct="0">
              <a:spcBef>
                <a:spcPct val="0"/>
              </a:spcBef>
              <a:spcAft>
                <a:spcPct val="0"/>
              </a:spcAft>
              <a:defRPr/>
            </a:pPr>
            <a:fld id="{39D59B3E-F2E5-164E-B82C-1166B3CC2CE2}" type="slidenum">
              <a:rPr lang="en-US" altLang="en-US" sz="1200" b="1" smtClean="0">
                <a:solidFill>
                  <a:srgbClr val="28434E"/>
                </a:solidFill>
                <a:latin typeface="Avenir Next LT Pro" panose="020B0504020202020204" pitchFamily="34" charset="77"/>
              </a:rPr>
              <a:pPr algn="r" defTabSz="342892" eaLnBrk="0" fontAlgn="base" hangingPunct="0">
                <a:spcBef>
                  <a:spcPct val="0"/>
                </a:spcBef>
                <a:spcAft>
                  <a:spcPct val="0"/>
                </a:spcAft>
                <a:defRPr/>
              </a:pPr>
              <a:t>9</a:t>
            </a:fld>
            <a:endParaRPr lang="en-US" altLang="en-US" sz="1200" b="1" dirty="0">
              <a:solidFill>
                <a:srgbClr val="28434E"/>
              </a:solidFill>
              <a:latin typeface="Avenir Next LT Pro" panose="020B0504020202020204" pitchFamily="34" charset="77"/>
            </a:endParaRPr>
          </a:p>
        </p:txBody>
      </p:sp>
      <p:pic>
        <p:nvPicPr>
          <p:cNvPr id="27" name="Content Placeholder 26" descr="A close-up of a child&#10;&#10;Description automatically generated with medium confidence">
            <a:extLst>
              <a:ext uri="{FF2B5EF4-FFF2-40B4-BE49-F238E27FC236}">
                <a16:creationId xmlns:a16="http://schemas.microsoft.com/office/drawing/2014/main" id="{89BAC7C4-E29D-AA0B-A9BE-03D5D2189B7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48752" y="1908716"/>
            <a:ext cx="1100808" cy="1143000"/>
          </a:xfrm>
        </p:spPr>
      </p:pic>
      <p:pic>
        <p:nvPicPr>
          <p:cNvPr id="29" name="Picture 28" descr="A close-up of a person smiling&#10;&#10;Description automatically generated">
            <a:extLst>
              <a:ext uri="{FF2B5EF4-FFF2-40B4-BE49-F238E27FC236}">
                <a16:creationId xmlns:a16="http://schemas.microsoft.com/office/drawing/2014/main" id="{5E418711-C0D8-5E69-A816-3A69A9D08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146" y="1706160"/>
            <a:ext cx="1229138" cy="1237644"/>
          </a:xfrm>
          <a:prstGeom prst="rect">
            <a:avLst/>
          </a:prstGeom>
        </p:spPr>
      </p:pic>
      <p:pic>
        <p:nvPicPr>
          <p:cNvPr id="31" name="Picture 30" descr="A picture containing person&#10;&#10;Description automatically generated">
            <a:extLst>
              <a:ext uri="{FF2B5EF4-FFF2-40B4-BE49-F238E27FC236}">
                <a16:creationId xmlns:a16="http://schemas.microsoft.com/office/drawing/2014/main" id="{49A3E498-4177-FA2C-029E-EF38C8653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990" y="1853527"/>
            <a:ext cx="1312127" cy="1239821"/>
          </a:xfrm>
          <a:prstGeom prst="rect">
            <a:avLst/>
          </a:prstGeom>
        </p:spPr>
      </p:pic>
      <p:pic>
        <p:nvPicPr>
          <p:cNvPr id="33" name="Picture 32" descr="A picture containing text, person, white, posing&#10;&#10;Description automatically generated">
            <a:extLst>
              <a:ext uri="{FF2B5EF4-FFF2-40B4-BE49-F238E27FC236}">
                <a16:creationId xmlns:a16="http://schemas.microsoft.com/office/drawing/2014/main" id="{B949E56F-6391-36C1-72D2-8CE77A146B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7556" y="1805520"/>
            <a:ext cx="1229137" cy="1241744"/>
          </a:xfrm>
          <a:prstGeom prst="rect">
            <a:avLst/>
          </a:prstGeom>
        </p:spPr>
      </p:pic>
      <p:pic>
        <p:nvPicPr>
          <p:cNvPr id="37" name="Picture 36" descr="A close-up of a person smiling&#10;&#10;Description automatically generated">
            <a:extLst>
              <a:ext uri="{FF2B5EF4-FFF2-40B4-BE49-F238E27FC236}">
                <a16:creationId xmlns:a16="http://schemas.microsoft.com/office/drawing/2014/main" id="{F6F7BBAA-CDEA-75FF-D53F-4A2A53CFBD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2728" y="3889101"/>
            <a:ext cx="1407352" cy="1388955"/>
          </a:xfrm>
          <a:prstGeom prst="rect">
            <a:avLst/>
          </a:prstGeom>
        </p:spPr>
      </p:pic>
      <p:pic>
        <p:nvPicPr>
          <p:cNvPr id="39" name="Picture 38" descr="A person smiling for the camera&#10;&#10;Description automatically generated with medium confidence">
            <a:extLst>
              <a:ext uri="{FF2B5EF4-FFF2-40B4-BE49-F238E27FC236}">
                <a16:creationId xmlns:a16="http://schemas.microsoft.com/office/drawing/2014/main" id="{CA8E846D-E6A1-7B7F-7997-D456D25A2D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1146" y="3874416"/>
            <a:ext cx="1292885" cy="1358348"/>
          </a:xfrm>
          <a:prstGeom prst="rect">
            <a:avLst/>
          </a:prstGeom>
        </p:spPr>
      </p:pic>
      <p:pic>
        <p:nvPicPr>
          <p:cNvPr id="41" name="Picture 40" descr="A picture containing person, smiling&#10;&#10;Description automatically generated">
            <a:extLst>
              <a:ext uri="{FF2B5EF4-FFF2-40B4-BE49-F238E27FC236}">
                <a16:creationId xmlns:a16="http://schemas.microsoft.com/office/drawing/2014/main" id="{A62A6292-6BF0-E178-DB33-93847F85D6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21272" y="3807882"/>
            <a:ext cx="1419546" cy="1419546"/>
          </a:xfrm>
          <a:prstGeom prst="rect">
            <a:avLst/>
          </a:prstGeom>
        </p:spPr>
      </p:pic>
      <p:pic>
        <p:nvPicPr>
          <p:cNvPr id="43" name="Picture 42" descr="A picture containing person, smiling, white, posing&#10;&#10;Description automatically generated">
            <a:extLst>
              <a:ext uri="{FF2B5EF4-FFF2-40B4-BE49-F238E27FC236}">
                <a16:creationId xmlns:a16="http://schemas.microsoft.com/office/drawing/2014/main" id="{07996AE0-9B9D-3DF8-BBF9-445C297DF3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12927" y="3876659"/>
            <a:ext cx="1398807" cy="1355246"/>
          </a:xfrm>
          <a:prstGeom prst="rect">
            <a:avLst/>
          </a:prstGeom>
        </p:spPr>
      </p:pic>
      <p:pic>
        <p:nvPicPr>
          <p:cNvPr id="45" name="Picture 44" descr="A person smiling for the camera&#10;&#10;Description automatically generated with medium confidence">
            <a:extLst>
              <a:ext uri="{FF2B5EF4-FFF2-40B4-BE49-F238E27FC236}">
                <a16:creationId xmlns:a16="http://schemas.microsoft.com/office/drawing/2014/main" id="{ED2D6230-A0F4-20F7-8AD7-26695565EE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1055" y="3932812"/>
            <a:ext cx="1301894" cy="1330559"/>
          </a:xfrm>
          <a:prstGeom prst="rect">
            <a:avLst/>
          </a:prstGeom>
        </p:spPr>
      </p:pic>
      <p:pic>
        <p:nvPicPr>
          <p:cNvPr id="47" name="Picture 46" descr="A person smiling for the camera&#10;&#10;Description automatically generated with medium confidence">
            <a:extLst>
              <a:ext uri="{FF2B5EF4-FFF2-40B4-BE49-F238E27FC236}">
                <a16:creationId xmlns:a16="http://schemas.microsoft.com/office/drawing/2014/main" id="{C0E682A5-DCD3-79B4-F8D6-102519982E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53759" y="3843360"/>
            <a:ext cx="1423534" cy="1487542"/>
          </a:xfrm>
          <a:prstGeom prst="rect">
            <a:avLst/>
          </a:prstGeom>
        </p:spPr>
      </p:pic>
      <p:pic>
        <p:nvPicPr>
          <p:cNvPr id="49" name="Picture 48" descr="A person with curly hair&#10;&#10;Description automatically generated with low confidence">
            <a:extLst>
              <a:ext uri="{FF2B5EF4-FFF2-40B4-BE49-F238E27FC236}">
                <a16:creationId xmlns:a16="http://schemas.microsoft.com/office/drawing/2014/main" id="{EF999ACF-EA56-7B4D-970A-61AD5BBAE6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03389" y="3790374"/>
            <a:ext cx="1487113" cy="1502211"/>
          </a:xfrm>
          <a:prstGeom prst="rect">
            <a:avLst/>
          </a:prstGeom>
        </p:spPr>
      </p:pic>
    </p:spTree>
    <p:extLst>
      <p:ext uri="{BB962C8B-B14F-4D97-AF65-F5344CB8AC3E}">
        <p14:creationId xmlns:p14="http://schemas.microsoft.com/office/powerpoint/2010/main" val="1328817040"/>
      </p:ext>
    </p:extLst>
  </p:cSld>
  <p:clrMapOvr>
    <a:masterClrMapping/>
  </p:clrMapOvr>
</p:sld>
</file>

<file path=ppt/theme/theme1.xml><?xml version="1.0" encoding="utf-8"?>
<a:theme xmlns:a="http://schemas.openxmlformats.org/drawingml/2006/main" name="Office Theme">
  <a:themeElements>
    <a:clrScheme name="CSTE 1">
      <a:dk1>
        <a:srgbClr val="000000"/>
      </a:dk1>
      <a:lt1>
        <a:srgbClr val="FFFFFF"/>
      </a:lt1>
      <a:dk2>
        <a:srgbClr val="44546A"/>
      </a:dk2>
      <a:lt2>
        <a:srgbClr val="E7E6E6"/>
      </a:lt2>
      <a:accent1>
        <a:srgbClr val="7BADD3"/>
      </a:accent1>
      <a:accent2>
        <a:srgbClr val="002E6D"/>
      </a:accent2>
      <a:accent3>
        <a:srgbClr val="FCDC3E"/>
      </a:accent3>
      <a:accent4>
        <a:srgbClr val="C1C5C8"/>
      </a:accent4>
      <a:accent5>
        <a:srgbClr val="9E925E"/>
      </a:accent5>
      <a:accent6>
        <a:srgbClr val="EBE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TE Widescreen.potx" id="{07453716-4097-A34E-B89C-7BE845B6FC66}" vid="{C1DDEF94-4EED-D84D-83D5-9B3A4266924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B227ACDA78084180DE7284936D751C" ma:contentTypeVersion="12" ma:contentTypeDescription="Create a new document." ma:contentTypeScope="" ma:versionID="781ad5d852869ced160116a274cbbe1f">
  <xsd:schema xmlns:xsd="http://www.w3.org/2001/XMLSchema" xmlns:xs="http://www.w3.org/2001/XMLSchema" xmlns:p="http://schemas.microsoft.com/office/2006/metadata/properties" xmlns:ns3="6a7d5c56-8336-4f70-9a74-6dab942b9400" xmlns:ns4="d5172c90-fcad-41bc-b9c3-31777c10fee4" targetNamespace="http://schemas.microsoft.com/office/2006/metadata/properties" ma:root="true" ma:fieldsID="28f9dfe9a3f38166ac49a9e2dfd823c8" ns3:_="" ns4:_="">
    <xsd:import namespace="6a7d5c56-8336-4f70-9a74-6dab942b9400"/>
    <xsd:import namespace="d5172c90-fcad-41bc-b9c3-31777c10fe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d5c56-8336-4f70-9a74-6dab942b940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172c90-fcad-41bc-b9c3-31777c10fee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7FCEC8-D91A-46A7-99F1-2081D8267686}">
  <ds:schemaRefs>
    <ds:schemaRef ds:uri="6a7d5c56-8336-4f70-9a74-6dab942b9400"/>
    <ds:schemaRef ds:uri="d5172c90-fcad-41bc-b9c3-31777c10fe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E7BB9B-356C-481E-8B57-F2A87B9C560C}">
  <ds:schemaRefs>
    <ds:schemaRef ds:uri="6a7d5c56-8336-4f70-9a74-6dab942b9400"/>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d5172c90-fcad-41bc-b9c3-31777c10fee4"/>
    <ds:schemaRef ds:uri="http://purl.org/dc/elements/1.1/"/>
  </ds:schemaRefs>
</ds:datastoreItem>
</file>

<file path=customXml/itemProps3.xml><?xml version="1.0" encoding="utf-8"?>
<ds:datastoreItem xmlns:ds="http://schemas.openxmlformats.org/officeDocument/2006/customXml" ds:itemID="{8A41C25F-B7D3-422B-A235-F350D5245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CSTE Widescreen (1)</Template>
  <TotalTime>496</TotalTime>
  <Words>1909</Words>
  <Application>Microsoft Office PowerPoint</Application>
  <PresentationFormat>Widescreen</PresentationFormat>
  <Paragraphs>292</Paragraphs>
  <Slides>31</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31</vt:i4>
      </vt:variant>
    </vt:vector>
  </HeadingPairs>
  <TitlesOfParts>
    <vt:vector size="43" baseType="lpstr">
      <vt:lpstr>Arial</vt:lpstr>
      <vt:lpstr>Avenir Next LT Pro</vt:lpstr>
      <vt:lpstr>Avenir Next LT Pro Demi</vt:lpstr>
      <vt:lpstr>AvenirNext LT Pro Regular</vt:lpstr>
      <vt:lpstr>Calibri</vt:lpstr>
      <vt:lpstr>Calibri Light</vt:lpstr>
      <vt:lpstr>Courier New</vt:lpstr>
      <vt:lpstr>Wingdings</vt:lpstr>
      <vt:lpstr>Office Theme</vt:lpstr>
      <vt:lpstr>2_Office Theme</vt:lpstr>
      <vt:lpstr>1_Default Theme</vt:lpstr>
      <vt:lpstr>2_Default Theme</vt:lpstr>
      <vt:lpstr>NNDSS eSHARE  July Webinar</vt:lpstr>
      <vt:lpstr>NNDSS Updates &amp; Announcements </vt:lpstr>
      <vt:lpstr>NNDSS eSHARE Webinar</vt:lpstr>
      <vt:lpstr>Agenda</vt:lpstr>
      <vt:lpstr>Overview of 2022 CSTE Annual Conference - Becky Lampkins</vt:lpstr>
      <vt:lpstr>CSTE 2022 Annual Conference; Louisville Kentucky; June 19-23 (Hybrid) – CSTE 2022 – Unbridled Spirit of Public Health</vt:lpstr>
      <vt:lpstr>Attendance and Sessions</vt:lpstr>
      <vt:lpstr>CSTE Annual Business Meeting (Thursday, June 23)</vt:lpstr>
      <vt:lpstr>2022-2023 CSTE Executive Board</vt:lpstr>
      <vt:lpstr>NNDSS Related Sessions</vt:lpstr>
      <vt:lpstr>For more information…</vt:lpstr>
      <vt:lpstr>Recap of S/I Conference Workshops - Shaily Krishan</vt:lpstr>
      <vt:lpstr>2022 Surveillance/ Informatics Workshop: Leading the Field with Data Modernization</vt:lpstr>
      <vt:lpstr>2022 Surveillance/ Informatics Workshop:  Breakout Room Discussion Themes</vt:lpstr>
      <vt:lpstr>2022 Surveillance/ Informatics Workshop:  Breakout Room Discussion Themes</vt:lpstr>
      <vt:lpstr>2022 REDCap Training – ½ Day Workshop</vt:lpstr>
      <vt:lpstr>Review of Approved 2022 CSTE Position Statements - Meredith Lichtenstein Cone</vt:lpstr>
      <vt:lpstr>Approved 2022 Position Statements</vt:lpstr>
      <vt:lpstr>Approved 2022 Position Statements</vt:lpstr>
      <vt:lpstr>Approved 2022 Position Statements</vt:lpstr>
      <vt:lpstr>Surveillance/Informatics Steering Committee Roundtable Summary - Becky Lampkins</vt:lpstr>
      <vt:lpstr>2022 Surveillance/Informatics Steering Committee Roundtable</vt:lpstr>
      <vt:lpstr>CSTE Workgroups and Projects - Shaily Krishan, Taylor Pinsent, Becky Lampkins</vt:lpstr>
      <vt:lpstr>CSTE Subcommittees and Workgroups</vt:lpstr>
      <vt:lpstr>CSTE Subcommittees and Workgroups</vt:lpstr>
      <vt:lpstr>Selected CSTE Activities</vt:lpstr>
      <vt:lpstr>2022-2023 Surveillance/Informatics Priorities - Annie Fine</vt:lpstr>
      <vt:lpstr>CSTE S/I and DMI Priorities – 2022-2023</vt:lpstr>
      <vt:lpstr>CSTE 2023 Annual Conference –Save the Date; June 25-29, 2023; Salt Lake City, Utah</vt:lpstr>
      <vt:lpstr>CSTE National Office 2635 Century Parkway NE, Suite 700 Atlanta, Georgia 30345  770.458.3811 770.458.8516 skrishan@cste.org</vt:lpstr>
      <vt:lpstr>Thank you!  See you on July 26, 2022, for the  Special Session on Bacterial Special  Pathogens MMGs </vt:lpstr>
    </vt:vector>
  </TitlesOfParts>
  <Company>CSTE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July 2022</dc:title>
  <dc:subject>Highlights from the 2022 CSTE Conference</dc:subject>
  <dc:creator>Shaily Krishan</dc:creator>
  <cp:keywords>eSHARE, NNDSS, National Notifiable Diseases Surveillance System, Council of State and Territorial Epidemilogists, CSTE, Annual Conference, Highlights, Position Statements, Steering Committee, Workgroups, Surveillance, Informatics, Projects, Priorities, Standardize, Technical Assistance, Data, Data Visualizations, Roundtable, case based, syndromic surveillance, HL7 Case Notifications, Community Engagement,Panel Discussion, DMI, Implementation, Data Sharing,REDCap Training, Re-imagining, Case Definition, NMI, NMI Evaluation Workgroup, Surveillance Practice and Implementation Subcommittee, SPIS, Policy, Electronic Laboratory Disease Reporting Subcommittee, ELDRS, Community of Practice</cp:keywords>
  <cp:lastModifiedBy>Laspina, Michael (CDC/DDPHSS/CSELS/DHIS)</cp:lastModifiedBy>
  <cp:revision>7</cp:revision>
  <dcterms:created xsi:type="dcterms:W3CDTF">2021-06-23T13:47:02Z</dcterms:created>
  <dcterms:modified xsi:type="dcterms:W3CDTF">2022-07-20T17:52:10Z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0x0101000AB227ACDA78084180DE7284936D751C</vt:lpwstr>
  </property>
  <property fmtid="{D5CDD505-2E9C-101B-9397-08002B2CF9AE}" pid="3" name="MSIP_Label_7b94a7b8-f06c-4dfe-bdcc-9b548fd58c31_Enabled">
    <vt:lpwstr>true</vt:lpwstr>
  </property>
  <property fmtid="{D5CDD505-2E9C-101B-9397-08002B2CF9AE}" pid="4" name="MSIP_Label_7b94a7b8-f06c-4dfe-bdcc-9b548fd58c31_SetDate">
    <vt:lpwstr>2021-07-20T12:06:28Z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92792c15-2ff4-419a-a3a1-9bf337417689</vt:lpwstr>
  </property>
  <property fmtid="{D5CDD505-2E9C-101B-9397-08002B2CF9AE}" pid="9" name="MSIP_Label_7b94a7b8-f06c-4dfe-bdcc-9b548fd58c31_ContentBits">
    <vt:lpwstr>0</vt:lpwstr>
  </property>
</Properties>
</file>