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0" r:id="rId4"/>
    <p:sldMasterId id="2147483676" r:id="rId5"/>
    <p:sldMasterId id="2147483683" r:id="rId6"/>
    <p:sldMasterId id="2147483706" r:id="rId7"/>
    <p:sldMasterId id="2147483718" r:id="rId8"/>
    <p:sldMasterId id="2147483724" r:id="rId9"/>
  </p:sldMasterIdLst>
  <p:notesMasterIdLst>
    <p:notesMasterId r:id="rId26"/>
  </p:notesMasterIdLst>
  <p:sldIdLst>
    <p:sldId id="4695" r:id="rId10"/>
    <p:sldId id="258" r:id="rId11"/>
    <p:sldId id="4782" r:id="rId12"/>
    <p:sldId id="4740" r:id="rId13"/>
    <p:sldId id="4843" r:id="rId14"/>
    <p:sldId id="4844" r:id="rId15"/>
    <p:sldId id="4841" r:id="rId16"/>
    <p:sldId id="4845" r:id="rId17"/>
    <p:sldId id="4778" r:id="rId18"/>
    <p:sldId id="4803" r:id="rId19"/>
    <p:sldId id="4805" r:id="rId20"/>
    <p:sldId id="4846" r:id="rId21"/>
    <p:sldId id="256" r:id="rId22"/>
    <p:sldId id="261" r:id="rId23"/>
    <p:sldId id="262" r:id="rId24"/>
    <p:sldId id="263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jzZDe4IFT1K7U+Hg2K33N8qKES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Carter" initials="" lastIdx="10" clrIdx="0"/>
  <p:cmAuthor id="1" name="Johnston, Sara (CDC/DDPHSS/CSELS/DHIS)" initials="JS(" lastIdx="13" clrIdx="1">
    <p:extLst>
      <p:ext uri="{19B8F6BF-5375-455C-9EA6-DF929625EA0E}">
        <p15:presenceInfo xmlns:p15="http://schemas.microsoft.com/office/powerpoint/2012/main" userId="S::vqg0@cdc.gov::bd0c3462-f13f-4b10-85a9-b365bf88e3bf" providerId="AD"/>
      </p:ext>
    </p:extLst>
  </p:cmAuthor>
  <p:cmAuthor id="2" name="Kuehl, Andrew (CDC/DDPHSS/CSELS/DHIS)" initials="KA(" lastIdx="2" clrIdx="2">
    <p:extLst>
      <p:ext uri="{19B8F6BF-5375-455C-9EA6-DF929625EA0E}">
        <p15:presenceInfo xmlns:p15="http://schemas.microsoft.com/office/powerpoint/2012/main" userId="S::vhi6@cdc.gov::df8d8e7b-d269-42a8-ba06-906f5adfad6f" providerId="AD"/>
      </p:ext>
    </p:extLst>
  </p:cmAuthor>
  <p:cmAuthor id="3" name="Tack, Danielle (CDC/DDPHSS/CSELS/DHIS)" initials="TD(" lastIdx="126" clrIdx="3">
    <p:extLst>
      <p:ext uri="{19B8F6BF-5375-455C-9EA6-DF929625EA0E}">
        <p15:presenceInfo xmlns:p15="http://schemas.microsoft.com/office/powerpoint/2012/main" userId="S::dot7@cdc.gov::c466bcf8-0f3d-4789-a510-d6af4bb59968" providerId="AD"/>
      </p:ext>
    </p:extLst>
  </p:cmAuthor>
  <p:cmAuthor id="4" name="Rodgers, Jessica (CDC/DDPHSS/CSELS/DHIS) (CTR)" initials="R(" lastIdx="23" clrIdx="4">
    <p:extLst>
      <p:ext uri="{19B8F6BF-5375-455C-9EA6-DF929625EA0E}">
        <p15:presenceInfo xmlns:p15="http://schemas.microsoft.com/office/powerpoint/2012/main" userId="S::qly5@cdc.gov::984ae24b-9141-498f-bb81-0cad7713c6d5" providerId="AD"/>
      </p:ext>
    </p:extLst>
  </p:cmAuthor>
  <p:cmAuthor id="5" name="Landon, Alexander (CDC/DDPHSS/CSELS/DHIS)" initials="LA(" lastIdx="25" clrIdx="5">
    <p:extLst>
      <p:ext uri="{19B8F6BF-5375-455C-9EA6-DF929625EA0E}">
        <p15:presenceInfo xmlns:p15="http://schemas.microsoft.com/office/powerpoint/2012/main" userId="S::vvs8@cdc.gov::b09320f4-f070-4dda-b5ce-579581d3ab09" providerId="AD"/>
      </p:ext>
    </p:extLst>
  </p:cmAuthor>
  <p:cmAuthor id="6" name="Nguyen, Thuy H. (CDC/DDPHSS/CSELS/DHIS)" initials="NTH(" lastIdx="35" clrIdx="6">
    <p:extLst>
      <p:ext uri="{19B8F6BF-5375-455C-9EA6-DF929625EA0E}">
        <p15:presenceInfo xmlns:p15="http://schemas.microsoft.com/office/powerpoint/2012/main" userId="S::yky3@cdc.gov::8a7e3e03-04d0-4c76-a337-fc65283f8224" providerId="AD"/>
      </p:ext>
    </p:extLst>
  </p:cmAuthor>
  <p:cmAuthor id="7" name="Jones, Amanda (CDC/DDPHSS/CSELS/DHIS)" initials="J(" lastIdx="13" clrIdx="7">
    <p:extLst>
      <p:ext uri="{19B8F6BF-5375-455C-9EA6-DF929625EA0E}">
        <p15:presenceInfo xmlns:p15="http://schemas.microsoft.com/office/powerpoint/2012/main" userId="S::qlv2@cdc.gov::141c1c97-ae9a-47b7-8748-b353f28cf1e4" providerId="AD"/>
      </p:ext>
    </p:extLst>
  </p:cmAuthor>
  <p:cmAuthor id="8" name="Robinson, Tamara (CDC/DDPHSS/CSELS/DHIS) (CTR)" initials="R(" lastIdx="108" clrIdx="8">
    <p:extLst>
      <p:ext uri="{19B8F6BF-5375-455C-9EA6-DF929625EA0E}">
        <p15:presenceInfo xmlns:p15="http://schemas.microsoft.com/office/powerpoint/2012/main" userId="S::okf9@cdc.gov::a16a7704-10a4-405e-9d16-ecfeead0d373" providerId="AD"/>
      </p:ext>
    </p:extLst>
  </p:cmAuthor>
  <p:cmAuthor id="9" name="Hoover, Michele (CDC/DDPHSS/CSELS/DHIS)" initials="HM(" lastIdx="44" clrIdx="9">
    <p:extLst>
      <p:ext uri="{19B8F6BF-5375-455C-9EA6-DF929625EA0E}">
        <p15:presenceInfo xmlns:p15="http://schemas.microsoft.com/office/powerpoint/2012/main" userId="S::mlh5@cdc.gov::9a9dd205-6d81-4b23-a69a-9c182c4f18af" providerId="AD"/>
      </p:ext>
    </p:extLst>
  </p:cmAuthor>
  <p:cmAuthor id="10" name="Helmus, Lesliann E. (CDC/DDPHSS/CSELS/DHIS)" initials="HLE(" lastIdx="47" clrIdx="10">
    <p:extLst>
      <p:ext uri="{19B8F6BF-5375-455C-9EA6-DF929625EA0E}">
        <p15:presenceInfo xmlns:p15="http://schemas.microsoft.com/office/powerpoint/2012/main" userId="S::lth7@cdc.gov::146eb41b-cd7a-4845-8c9f-18d5f43d2d11" providerId="AD"/>
      </p:ext>
    </p:extLst>
  </p:cmAuthor>
  <p:cmAuthor id="11" name="Thomas, Melinda Christine (CDC/DDPHSS/CSELS/DHIS)" initials="T(" lastIdx="12" clrIdx="11">
    <p:extLst>
      <p:ext uri="{19B8F6BF-5375-455C-9EA6-DF929625EA0E}">
        <p15:presenceInfo xmlns:p15="http://schemas.microsoft.com/office/powerpoint/2012/main" userId="S::kso8@cdc.gov::1e957d9e-4ad7-453f-9791-12af09c95064" providerId="AD"/>
      </p:ext>
    </p:extLst>
  </p:cmAuthor>
  <p:cmAuthor id="12" name="Arshad, Shawn (CDC/DDPHSS/CSELS/DHIS) (CTR)" initials="A(" lastIdx="12" clrIdx="12">
    <p:extLst>
      <p:ext uri="{19B8F6BF-5375-455C-9EA6-DF929625EA0E}">
        <p15:presenceInfo xmlns:p15="http://schemas.microsoft.com/office/powerpoint/2012/main" userId="S::qfc4@cdc.gov::441a81b3-c590-41c7-b503-6ab2ae1bb73c" providerId="AD"/>
      </p:ext>
    </p:extLst>
  </p:cmAuthor>
  <p:cmAuthor id="13" name="Strine, Tara (CDC/DDPHSS/CSELS/DHIS)" initials="ST(" lastIdx="2" clrIdx="13">
    <p:extLst>
      <p:ext uri="{19B8F6BF-5375-455C-9EA6-DF929625EA0E}">
        <p15:presenceInfo xmlns:p15="http://schemas.microsoft.com/office/powerpoint/2012/main" userId="S::tws2@cdc.gov::6fc4a39f-cf14-4db1-9fb9-b5c6a3a91a6e" providerId="AD"/>
      </p:ext>
    </p:extLst>
  </p:cmAuthor>
  <p:cmAuthor id="14" name="Bastin, Lisa H. (CDC/DDPHSS/CSELS/DHIS)" initials="BLH(" lastIdx="14" clrIdx="14">
    <p:extLst>
      <p:ext uri="{19B8F6BF-5375-455C-9EA6-DF929625EA0E}">
        <p15:presenceInfo xmlns:p15="http://schemas.microsoft.com/office/powerpoint/2012/main" userId="S::gnh1@cdc.gov::6fdd4b8c-193e-4084-8c4c-6d1bdda0752a" providerId="AD"/>
      </p:ext>
    </p:extLst>
  </p:cmAuthor>
  <p:cmAuthor id="15" name="Jajosky, Ruth Ann (CDC/DDPHSS/CSELS/DHIS)" initials="JRA(" lastIdx="6" clrIdx="15">
    <p:extLst>
      <p:ext uri="{19B8F6BF-5375-455C-9EA6-DF929625EA0E}">
        <p15:presenceInfo xmlns:p15="http://schemas.microsoft.com/office/powerpoint/2012/main" userId="S::raj3@cdc.gov::72e8cd74-b9f9-4b95-8177-90b4f6b9de69" providerId="AD"/>
      </p:ext>
    </p:extLst>
  </p:cmAuthor>
  <p:cmAuthor id="16" name="Carey, Delicia (CDC/DDPHSS/CSELS/DHIS)" initials="CD(" lastIdx="4" clrIdx="16">
    <p:extLst>
      <p:ext uri="{19B8F6BF-5375-455C-9EA6-DF929625EA0E}">
        <p15:presenceInfo xmlns:p15="http://schemas.microsoft.com/office/powerpoint/2012/main" userId="S::exo8@cdc.gov::bdbf39a4-e03b-40e4-b508-2869a19b04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00000"/>
    <a:srgbClr val="3F395F"/>
    <a:srgbClr val="0096D6"/>
    <a:srgbClr val="485870"/>
    <a:srgbClr val="A7C9E8"/>
    <a:srgbClr val="D2DEEF"/>
    <a:srgbClr val="EAEFF7"/>
    <a:srgbClr val="111111"/>
    <a:srgbClr val="E1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B4FA7-3510-4B0C-918E-7DDC4F5B7DFF}" v="3" dt="2022-02-14T18:52:27.515"/>
  </p1510:revLst>
</p1510:revInfo>
</file>

<file path=ppt/tableStyles.xml><?xml version="1.0" encoding="utf-8"?>
<a:tblStyleLst xmlns:a="http://schemas.openxmlformats.org/drawingml/2006/main" def="{26337D29-F06E-4BAE-ABD8-610F67AAAB7E}">
  <a:tblStyle styleId="{26337D29-F06E-4BAE-ABD8-610F67AAAB7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3CFD438-E543-4D77-85F1-A5CC32530AB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504" autoAdjust="0"/>
  </p:normalViewPr>
  <p:slideViewPr>
    <p:cSldViewPr snapToGrid="0">
      <p:cViewPr varScale="1">
        <p:scale>
          <a:sx n="106" d="100"/>
          <a:sy n="106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57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C187-15C4-A94F-920B-A1D109E99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50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08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C187-15C4-A94F-920B-A1D109E99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46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7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C187-15C4-A94F-920B-A1D109E99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66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55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F5321-D264-4F89-A260-246F19BD3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99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79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28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21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20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F5321-D264-4F89-A260-246F19BD3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4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FC025E-A984-463D-AC54-2320B6BE7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8190"/>
            <a:ext cx="12192000" cy="945505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0D8C45-BBE3-4722-BE9E-CEFAC1F135B3}"/>
              </a:ext>
            </a:extLst>
          </p:cNvPr>
          <p:cNvGrpSpPr/>
          <p:nvPr userDrawn="1"/>
        </p:nvGrpSpPr>
        <p:grpSpPr>
          <a:xfrm>
            <a:off x="0" y="-11828"/>
            <a:ext cx="12213136" cy="190343"/>
            <a:chOff x="0" y="-11828"/>
            <a:chExt cx="12213136" cy="369332"/>
          </a:xfrm>
        </p:grpSpPr>
        <p:sp>
          <p:nvSpPr>
            <p:cNvPr id="23" name="bk object 25">
              <a:extLst>
                <a:ext uri="{FF2B5EF4-FFF2-40B4-BE49-F238E27FC236}">
                  <a16:creationId xmlns:a16="http://schemas.microsoft.com/office/drawing/2014/main" id="{0479014B-D9FA-41D1-A261-573CC480F4E4}"/>
                </a:ext>
              </a:extLst>
            </p:cNvPr>
            <p:cNvSpPr/>
            <p:nvPr userDrawn="1"/>
          </p:nvSpPr>
          <p:spPr>
            <a:xfrm>
              <a:off x="0" y="-11828"/>
              <a:ext cx="790507" cy="369332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bk object 26">
              <a:extLst>
                <a:ext uri="{FF2B5EF4-FFF2-40B4-BE49-F238E27FC236}">
                  <a16:creationId xmlns:a16="http://schemas.microsoft.com/office/drawing/2014/main" id="{937A1180-277E-4546-A510-B04E9AF42343}"/>
                </a:ext>
              </a:extLst>
            </p:cNvPr>
            <p:cNvSpPr/>
            <p:nvPr userDrawn="1"/>
          </p:nvSpPr>
          <p:spPr>
            <a:xfrm>
              <a:off x="390701" y="-11828"/>
              <a:ext cx="1306808" cy="369332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bk object 27">
              <a:extLst>
                <a:ext uri="{FF2B5EF4-FFF2-40B4-BE49-F238E27FC236}">
                  <a16:creationId xmlns:a16="http://schemas.microsoft.com/office/drawing/2014/main" id="{65781020-7583-45A2-B0DE-1E25E0F1ACCA}"/>
                </a:ext>
              </a:extLst>
            </p:cNvPr>
            <p:cNvSpPr/>
            <p:nvPr userDrawn="1"/>
          </p:nvSpPr>
          <p:spPr>
            <a:xfrm>
              <a:off x="1009093" y="-11828"/>
              <a:ext cx="2033078" cy="369332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bk object 28">
              <a:extLst>
                <a:ext uri="{FF2B5EF4-FFF2-40B4-BE49-F238E27FC236}">
                  <a16:creationId xmlns:a16="http://schemas.microsoft.com/office/drawing/2014/main" id="{C7E5D72F-F12D-41E4-B628-780DFDFE5A1D}"/>
                </a:ext>
              </a:extLst>
            </p:cNvPr>
            <p:cNvSpPr/>
            <p:nvPr userDrawn="1"/>
          </p:nvSpPr>
          <p:spPr>
            <a:xfrm>
              <a:off x="1901050" y="-11828"/>
              <a:ext cx="2061841" cy="369332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bk object 29">
              <a:extLst>
                <a:ext uri="{FF2B5EF4-FFF2-40B4-BE49-F238E27FC236}">
                  <a16:creationId xmlns:a16="http://schemas.microsoft.com/office/drawing/2014/main" id="{AD0F09A1-E084-4C54-82B8-DA58421B1792}"/>
                </a:ext>
              </a:extLst>
            </p:cNvPr>
            <p:cNvSpPr/>
            <p:nvPr userDrawn="1"/>
          </p:nvSpPr>
          <p:spPr>
            <a:xfrm>
              <a:off x="2648105" y="-11828"/>
              <a:ext cx="1418981" cy="369332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bk object 30">
              <a:extLst>
                <a:ext uri="{FF2B5EF4-FFF2-40B4-BE49-F238E27FC236}">
                  <a16:creationId xmlns:a16="http://schemas.microsoft.com/office/drawing/2014/main" id="{6CC980B4-E7C4-4BB4-910D-2CCDAEC41F4D}"/>
                </a:ext>
              </a:extLst>
            </p:cNvPr>
            <p:cNvSpPr/>
            <p:nvPr userDrawn="1"/>
          </p:nvSpPr>
          <p:spPr>
            <a:xfrm>
              <a:off x="2935347" y="-11828"/>
              <a:ext cx="3758868" cy="369332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bk object 31">
              <a:extLst>
                <a:ext uri="{FF2B5EF4-FFF2-40B4-BE49-F238E27FC236}">
                  <a16:creationId xmlns:a16="http://schemas.microsoft.com/office/drawing/2014/main" id="{C30CD1A4-65E7-4E5D-835E-574CA475E807}"/>
                </a:ext>
              </a:extLst>
            </p:cNvPr>
            <p:cNvSpPr/>
            <p:nvPr userDrawn="1"/>
          </p:nvSpPr>
          <p:spPr>
            <a:xfrm>
              <a:off x="4407193" y="-11828"/>
              <a:ext cx="2898370" cy="369332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bk object 32">
              <a:extLst>
                <a:ext uri="{FF2B5EF4-FFF2-40B4-BE49-F238E27FC236}">
                  <a16:creationId xmlns:a16="http://schemas.microsoft.com/office/drawing/2014/main" id="{25872DC6-D455-4CFF-99BD-B4444761ADB2}"/>
                </a:ext>
              </a:extLst>
            </p:cNvPr>
            <p:cNvSpPr/>
            <p:nvPr userDrawn="1"/>
          </p:nvSpPr>
          <p:spPr>
            <a:xfrm>
              <a:off x="5123013" y="-11828"/>
              <a:ext cx="7090123" cy="369332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578D96-7E9E-4856-8FFA-4F2E167EC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38919"/>
              <a:ext cx="12213136" cy="0"/>
            </a:xfrm>
            <a:prstGeom prst="line">
              <a:avLst/>
            </a:prstGeom>
            <a:ln w="9525">
              <a:solidFill>
                <a:srgbClr val="536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E03FE6B5-6022-4CFE-85B6-0AD1DA5E05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200" y="956740"/>
            <a:ext cx="10839490" cy="1141737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3F395F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Sample title of your presentation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A82A376-37D6-4385-9A8E-5954F8ED847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199" y="2738307"/>
            <a:ext cx="8430707" cy="9455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81BC00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Presenter’s Name</a:t>
            </a:r>
          </a:p>
          <a:p>
            <a:r>
              <a:rPr lang="en-US"/>
              <a:t>Presenter’s Title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7440A12-BBFE-427B-9125-F1A28159BEC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4119693"/>
            <a:ext cx="8430714" cy="12796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Event Title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4E68ED-886E-4B01-98C7-3B06D6433E80}"/>
              </a:ext>
            </a:extLst>
          </p:cNvPr>
          <p:cNvSpPr txBox="1"/>
          <p:nvPr userDrawn="1"/>
        </p:nvSpPr>
        <p:spPr>
          <a:xfrm>
            <a:off x="457199" y="190593"/>
            <a:ext cx="90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pic>
        <p:nvPicPr>
          <p:cNvPr id="36" name="Picture 35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229C74C4-5ED8-4DF0-8819-21F31B9D3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00" y="85079"/>
            <a:ext cx="1652455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9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1714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213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72"/>
          <a:stretch/>
        </p:blipFill>
        <p:spPr>
          <a:xfrm>
            <a:off x="0" y="5681288"/>
            <a:ext cx="12192000" cy="1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00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ata Slide (for content heavy tables and charts)">
  <p:cSld name="5_Data Slide (for content heavy tables and charts)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7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005D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body" idx="1"/>
          </p:nvPr>
        </p:nvSpPr>
        <p:spPr>
          <a:xfrm>
            <a:off x="609600" y="1338635"/>
            <a:ext cx="10972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5104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88B7"/>
              </a:buClr>
              <a:buSzPts val="3567"/>
              <a:buFont typeface="Noto Sans Symbols"/>
              <a:buChar char="▪"/>
              <a:defRPr sz="2400">
                <a:solidFill>
                  <a:srgbClr val="00213D"/>
                </a:solidFill>
              </a:defRPr>
            </a:lvl1pPr>
            <a:lvl2pPr marL="914400" lvl="1" indent="-42970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6C2A"/>
              </a:buClr>
              <a:buSzPts val="3167"/>
              <a:buChar char="‒"/>
              <a:defRPr sz="2000">
                <a:solidFill>
                  <a:srgbClr val="00213D"/>
                </a:solidFill>
              </a:defRPr>
            </a:lvl2pPr>
            <a:lvl3pPr marL="1371600" lvl="2" indent="-397954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A003C"/>
              </a:buClr>
              <a:buSzPts val="2667"/>
              <a:buChar char="•"/>
              <a:defRPr sz="2667">
                <a:solidFill>
                  <a:srgbClr val="00213D"/>
                </a:solidFill>
              </a:defRPr>
            </a:lvl3pPr>
            <a:lvl4pPr marL="1828800" lvl="3" indent="-397954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2667"/>
              <a:buChar char="–"/>
              <a:defRPr sz="2667">
                <a:solidFill>
                  <a:srgbClr val="5F5F5F"/>
                </a:solidFill>
              </a:defRPr>
            </a:lvl4pPr>
            <a:lvl5pPr marL="2286000" lvl="4" indent="-397954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2667"/>
              <a:buChar char="»"/>
              <a:defRPr sz="2667">
                <a:solidFill>
                  <a:srgbClr val="5F5F5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65"/>
          <p:cNvPicPr preferRelativeResize="0"/>
          <p:nvPr/>
        </p:nvPicPr>
        <p:blipFill rotWithShape="1">
          <a:blip r:embed="rId2">
            <a:alphaModFix/>
          </a:blip>
          <a:srcRect t="87829" b="-3988"/>
          <a:stretch/>
        </p:blipFill>
        <p:spPr>
          <a:xfrm>
            <a:off x="0" y="6685201"/>
            <a:ext cx="12191999" cy="230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AB67876-5E8B-4449-B163-B5C40D7C0E0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20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836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0"/>
          <a:stretch/>
        </p:blipFill>
        <p:spPr>
          <a:xfrm>
            <a:off x="0" y="-4314"/>
            <a:ext cx="12192000" cy="12235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213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213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11972591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CSELS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rgbClr val="00213D"/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rgbClr val="00213D"/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rgbClr val="00213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49AD42D-4287-4B28-924F-16F95B50F9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00213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9B5412-23E5-483C-89C1-E047B01A1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7418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933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4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67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FC025E-A984-463D-AC54-2320B6BE7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8190"/>
            <a:ext cx="12192000" cy="945505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0D8C45-BBE3-4722-BE9E-CEFAC1F135B3}"/>
              </a:ext>
            </a:extLst>
          </p:cNvPr>
          <p:cNvGrpSpPr/>
          <p:nvPr userDrawn="1"/>
        </p:nvGrpSpPr>
        <p:grpSpPr>
          <a:xfrm>
            <a:off x="0" y="-11828"/>
            <a:ext cx="12213136" cy="190343"/>
            <a:chOff x="0" y="-11828"/>
            <a:chExt cx="12213136" cy="369332"/>
          </a:xfrm>
        </p:grpSpPr>
        <p:sp>
          <p:nvSpPr>
            <p:cNvPr id="23" name="bk object 25">
              <a:extLst>
                <a:ext uri="{FF2B5EF4-FFF2-40B4-BE49-F238E27FC236}">
                  <a16:creationId xmlns:a16="http://schemas.microsoft.com/office/drawing/2014/main" id="{0479014B-D9FA-41D1-A261-573CC480F4E4}"/>
                </a:ext>
              </a:extLst>
            </p:cNvPr>
            <p:cNvSpPr/>
            <p:nvPr userDrawn="1"/>
          </p:nvSpPr>
          <p:spPr>
            <a:xfrm>
              <a:off x="0" y="-11828"/>
              <a:ext cx="790507" cy="369332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bk object 26">
              <a:extLst>
                <a:ext uri="{FF2B5EF4-FFF2-40B4-BE49-F238E27FC236}">
                  <a16:creationId xmlns:a16="http://schemas.microsoft.com/office/drawing/2014/main" id="{937A1180-277E-4546-A510-B04E9AF42343}"/>
                </a:ext>
              </a:extLst>
            </p:cNvPr>
            <p:cNvSpPr/>
            <p:nvPr userDrawn="1"/>
          </p:nvSpPr>
          <p:spPr>
            <a:xfrm>
              <a:off x="390701" y="-11828"/>
              <a:ext cx="1306808" cy="369332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bk object 27">
              <a:extLst>
                <a:ext uri="{FF2B5EF4-FFF2-40B4-BE49-F238E27FC236}">
                  <a16:creationId xmlns:a16="http://schemas.microsoft.com/office/drawing/2014/main" id="{65781020-7583-45A2-B0DE-1E25E0F1ACCA}"/>
                </a:ext>
              </a:extLst>
            </p:cNvPr>
            <p:cNvSpPr/>
            <p:nvPr userDrawn="1"/>
          </p:nvSpPr>
          <p:spPr>
            <a:xfrm>
              <a:off x="1009093" y="-11828"/>
              <a:ext cx="2033078" cy="369332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bk object 28">
              <a:extLst>
                <a:ext uri="{FF2B5EF4-FFF2-40B4-BE49-F238E27FC236}">
                  <a16:creationId xmlns:a16="http://schemas.microsoft.com/office/drawing/2014/main" id="{C7E5D72F-F12D-41E4-B628-780DFDFE5A1D}"/>
                </a:ext>
              </a:extLst>
            </p:cNvPr>
            <p:cNvSpPr/>
            <p:nvPr userDrawn="1"/>
          </p:nvSpPr>
          <p:spPr>
            <a:xfrm>
              <a:off x="1901050" y="-11828"/>
              <a:ext cx="2061841" cy="369332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bk object 29">
              <a:extLst>
                <a:ext uri="{FF2B5EF4-FFF2-40B4-BE49-F238E27FC236}">
                  <a16:creationId xmlns:a16="http://schemas.microsoft.com/office/drawing/2014/main" id="{AD0F09A1-E084-4C54-82B8-DA58421B1792}"/>
                </a:ext>
              </a:extLst>
            </p:cNvPr>
            <p:cNvSpPr/>
            <p:nvPr userDrawn="1"/>
          </p:nvSpPr>
          <p:spPr>
            <a:xfrm>
              <a:off x="2648105" y="-11828"/>
              <a:ext cx="1418981" cy="369332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bk object 30">
              <a:extLst>
                <a:ext uri="{FF2B5EF4-FFF2-40B4-BE49-F238E27FC236}">
                  <a16:creationId xmlns:a16="http://schemas.microsoft.com/office/drawing/2014/main" id="{6CC980B4-E7C4-4BB4-910D-2CCDAEC41F4D}"/>
                </a:ext>
              </a:extLst>
            </p:cNvPr>
            <p:cNvSpPr/>
            <p:nvPr userDrawn="1"/>
          </p:nvSpPr>
          <p:spPr>
            <a:xfrm>
              <a:off x="2935347" y="-11828"/>
              <a:ext cx="3758868" cy="369332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bk object 31">
              <a:extLst>
                <a:ext uri="{FF2B5EF4-FFF2-40B4-BE49-F238E27FC236}">
                  <a16:creationId xmlns:a16="http://schemas.microsoft.com/office/drawing/2014/main" id="{C30CD1A4-65E7-4E5D-835E-574CA475E807}"/>
                </a:ext>
              </a:extLst>
            </p:cNvPr>
            <p:cNvSpPr/>
            <p:nvPr userDrawn="1"/>
          </p:nvSpPr>
          <p:spPr>
            <a:xfrm>
              <a:off x="4407193" y="-11828"/>
              <a:ext cx="2898370" cy="369332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bk object 32">
              <a:extLst>
                <a:ext uri="{FF2B5EF4-FFF2-40B4-BE49-F238E27FC236}">
                  <a16:creationId xmlns:a16="http://schemas.microsoft.com/office/drawing/2014/main" id="{25872DC6-D455-4CFF-99BD-B4444761ADB2}"/>
                </a:ext>
              </a:extLst>
            </p:cNvPr>
            <p:cNvSpPr/>
            <p:nvPr userDrawn="1"/>
          </p:nvSpPr>
          <p:spPr>
            <a:xfrm>
              <a:off x="5123013" y="-11828"/>
              <a:ext cx="7090123" cy="369332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578D96-7E9E-4856-8FFA-4F2E167EC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38919"/>
              <a:ext cx="12213136" cy="0"/>
            </a:xfrm>
            <a:prstGeom prst="line">
              <a:avLst/>
            </a:prstGeom>
            <a:ln w="9525">
              <a:solidFill>
                <a:srgbClr val="536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E03FE6B5-6022-4CFE-85B6-0AD1DA5E05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200" y="956740"/>
            <a:ext cx="10839490" cy="1141737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3F395F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Sample title of your presentation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A82A376-37D6-4385-9A8E-5954F8ED847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199" y="2738307"/>
            <a:ext cx="8430707" cy="9455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81BC00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Presenter’s Name</a:t>
            </a:r>
          </a:p>
          <a:p>
            <a:r>
              <a:rPr lang="en-US"/>
              <a:t>Presenter’s Title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7440A12-BBFE-427B-9125-F1A28159BEC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4119693"/>
            <a:ext cx="8430714" cy="12796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Event Title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4E68ED-886E-4B01-98C7-3B06D6433E80}"/>
              </a:ext>
            </a:extLst>
          </p:cNvPr>
          <p:cNvSpPr txBox="1"/>
          <p:nvPr userDrawn="1"/>
        </p:nvSpPr>
        <p:spPr>
          <a:xfrm>
            <a:off x="457199" y="190593"/>
            <a:ext cx="90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pic>
        <p:nvPicPr>
          <p:cNvPr id="36" name="Picture 35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229C74C4-5ED8-4DF0-8819-21F31B9D3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00" y="85079"/>
            <a:ext cx="1652455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3F39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576262" y="4097048"/>
            <a:ext cx="11006137" cy="76523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None/>
              <a:defRPr sz="4800" b="1">
                <a:solidFill>
                  <a:schemeClr val="bg1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007D57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2C569F-847A-440C-95B4-42E6DB2B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262" y="5161212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3344B6-9FDC-4F9B-9D85-E25B0383E348}"/>
              </a:ext>
            </a:extLst>
          </p:cNvPr>
          <p:cNvGrpSpPr/>
          <p:nvPr userDrawn="1"/>
        </p:nvGrpSpPr>
        <p:grpSpPr>
          <a:xfrm>
            <a:off x="0" y="6739363"/>
            <a:ext cx="12192000" cy="147710"/>
            <a:chOff x="0" y="6739363"/>
            <a:chExt cx="12192000" cy="14771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85D118-92E5-446E-9669-F90175742B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4967" y="6739363"/>
              <a:ext cx="827033" cy="147710"/>
            </a:xfrm>
            <a:prstGeom prst="rect">
              <a:avLst/>
            </a:prstGeom>
            <a:solidFill>
              <a:srgbClr val="0033A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709BC1B2-0C87-4A18-9875-5B2C4A8071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39363"/>
              <a:ext cx="8181933" cy="147710"/>
            </a:xfrm>
            <a:prstGeom prst="rect">
              <a:avLst/>
            </a:prstGeom>
            <a:solidFill>
              <a:srgbClr val="0197D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5A8F4B-0B55-486E-A6F3-52A7F5CF7C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73710" y="6739363"/>
              <a:ext cx="804110" cy="147710"/>
            </a:xfrm>
            <a:prstGeom prst="rect">
              <a:avLst/>
            </a:prstGeom>
            <a:solidFill>
              <a:srgbClr val="3F395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1AAB8B-8FF9-44A0-BD97-F796BBAE2F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7333" y="6739363"/>
              <a:ext cx="804110" cy="147710"/>
            </a:xfrm>
            <a:prstGeom prst="rect">
              <a:avLst/>
            </a:prstGeom>
            <a:solidFill>
              <a:srgbClr val="B07C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E91F99-774C-467F-BFDE-FC2715B4B7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9600" y="6739363"/>
              <a:ext cx="804110" cy="147710"/>
            </a:xfrm>
            <a:prstGeom prst="rect">
              <a:avLst/>
            </a:prstGeom>
            <a:solidFill>
              <a:srgbClr val="0099A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8C175C-7FDD-4897-946D-0F23D0D5FB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4363" y="6739363"/>
              <a:ext cx="825725" cy="147710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</p:grpSp>
    </p:spTree>
    <p:extLst>
      <p:ext uri="{BB962C8B-B14F-4D97-AF65-F5344CB8AC3E}">
        <p14:creationId xmlns:p14="http://schemas.microsoft.com/office/powerpoint/2010/main" val="2605937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576262" y="787791"/>
            <a:ext cx="11006137" cy="4529796"/>
          </a:xfrm>
        </p:spPr>
        <p:txBody>
          <a:bodyPr/>
          <a:lstStyle>
            <a:lvl1pPr>
              <a:spcAft>
                <a:spcPts val="1200"/>
              </a:spcAft>
              <a:buNone/>
              <a:defRPr sz="3600" b="1">
                <a:solidFill>
                  <a:srgbClr val="3F395F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81BC00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buClr>
                <a:srgbClr val="692145"/>
              </a:buClr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5E5EDB-FC8D-4CB6-8904-B0AE8623FC3D}"/>
              </a:ext>
            </a:extLst>
          </p:cNvPr>
          <p:cNvGrpSpPr/>
          <p:nvPr userDrawn="1"/>
        </p:nvGrpSpPr>
        <p:grpSpPr>
          <a:xfrm>
            <a:off x="0" y="6739363"/>
            <a:ext cx="12192000" cy="147710"/>
            <a:chOff x="0" y="6739363"/>
            <a:chExt cx="12192000" cy="1477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2D0173-5DAB-4F29-8214-7ABA7E310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4967" y="6739363"/>
              <a:ext cx="827033" cy="147710"/>
            </a:xfrm>
            <a:prstGeom prst="rect">
              <a:avLst/>
            </a:prstGeom>
            <a:solidFill>
              <a:srgbClr val="0033A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0F9F6881-002F-4D9B-BDDE-68A60407EE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39363"/>
              <a:ext cx="8181933" cy="147710"/>
            </a:xfrm>
            <a:prstGeom prst="rect">
              <a:avLst/>
            </a:prstGeom>
            <a:solidFill>
              <a:srgbClr val="0197D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A1C827-72DA-4E51-B9AB-7DD1ED374F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73710" y="6739363"/>
              <a:ext cx="804110" cy="147710"/>
            </a:xfrm>
            <a:prstGeom prst="rect">
              <a:avLst/>
            </a:prstGeom>
            <a:solidFill>
              <a:srgbClr val="3F395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601DCB-CD5B-462C-838D-E7D36C4F9A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7333" y="6739363"/>
              <a:ext cx="804110" cy="147710"/>
            </a:xfrm>
            <a:prstGeom prst="rect">
              <a:avLst/>
            </a:prstGeom>
            <a:solidFill>
              <a:srgbClr val="B07C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280158-F561-436A-AEE4-AB005BD66B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9600" y="6739363"/>
              <a:ext cx="804110" cy="147710"/>
            </a:xfrm>
            <a:prstGeom prst="rect">
              <a:avLst/>
            </a:prstGeom>
            <a:solidFill>
              <a:srgbClr val="0099A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0360B4-9F7C-4DDC-915A-1D8082C6B3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4363" y="6739363"/>
              <a:ext cx="825725" cy="147710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</p:grpSp>
    </p:spTree>
    <p:extLst>
      <p:ext uri="{BB962C8B-B14F-4D97-AF65-F5344CB8AC3E}">
        <p14:creationId xmlns:p14="http://schemas.microsoft.com/office/powerpoint/2010/main" val="2657657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7CFD-A434-4DE3-9098-E7F40C52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88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B0660-1DD0-4FD3-B390-5C412A35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0"/>
            <a:ext cx="5157787" cy="4360863"/>
          </a:xfrm>
        </p:spPr>
        <p:txBody>
          <a:bodyPr/>
          <a:lstStyle>
            <a:lvl1pPr>
              <a:defRPr sz="2400" b="1">
                <a:solidFill>
                  <a:srgbClr val="7BA25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7F812-FA35-4DD0-9B9C-FACAAC626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4360863"/>
          </a:xfrm>
        </p:spPr>
        <p:txBody>
          <a:bodyPr/>
          <a:lstStyle>
            <a:lvl1pPr>
              <a:defRPr sz="2400" b="1">
                <a:solidFill>
                  <a:srgbClr val="7BA25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72A2E2-6AF6-457E-A77B-6D0ADEBF2287}"/>
              </a:ext>
            </a:extLst>
          </p:cNvPr>
          <p:cNvGrpSpPr/>
          <p:nvPr userDrawn="1"/>
        </p:nvGrpSpPr>
        <p:grpSpPr>
          <a:xfrm>
            <a:off x="0" y="6739363"/>
            <a:ext cx="12192000" cy="147710"/>
            <a:chOff x="0" y="6739363"/>
            <a:chExt cx="12192000" cy="1477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4C733B-5D5B-4D9B-8F6D-C0CEB4A589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4967" y="6739363"/>
              <a:ext cx="827033" cy="147710"/>
            </a:xfrm>
            <a:prstGeom prst="rect">
              <a:avLst/>
            </a:prstGeom>
            <a:solidFill>
              <a:srgbClr val="0033A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5" name="Rectangle 20">
              <a:extLst>
                <a:ext uri="{FF2B5EF4-FFF2-40B4-BE49-F238E27FC236}">
                  <a16:creationId xmlns:a16="http://schemas.microsoft.com/office/drawing/2014/main" id="{F6B35C3F-F87A-45B0-81AD-F44450A63C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39363"/>
              <a:ext cx="8181933" cy="147710"/>
            </a:xfrm>
            <a:prstGeom prst="rect">
              <a:avLst/>
            </a:prstGeom>
            <a:solidFill>
              <a:srgbClr val="0197D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C5C2A3-21DF-4BDC-817A-7918C5F817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73710" y="6739363"/>
              <a:ext cx="804110" cy="147710"/>
            </a:xfrm>
            <a:prstGeom prst="rect">
              <a:avLst/>
            </a:prstGeom>
            <a:solidFill>
              <a:srgbClr val="3F395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282F15E-C678-4B4E-8F45-5B4F512D2F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7333" y="6739363"/>
              <a:ext cx="804110" cy="147710"/>
            </a:xfrm>
            <a:prstGeom prst="rect">
              <a:avLst/>
            </a:prstGeom>
            <a:solidFill>
              <a:srgbClr val="B07C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771B69-B994-4A7E-BFB2-49DB9A55E2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9600" y="6739363"/>
              <a:ext cx="804110" cy="147710"/>
            </a:xfrm>
            <a:prstGeom prst="rect">
              <a:avLst/>
            </a:prstGeom>
            <a:solidFill>
              <a:srgbClr val="0099A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770738-F13C-4D7E-8847-00FB4E3E4B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4363" y="6739363"/>
              <a:ext cx="825725" cy="147710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</p:grpSp>
    </p:spTree>
    <p:extLst>
      <p:ext uri="{BB962C8B-B14F-4D97-AF65-F5344CB8AC3E}">
        <p14:creationId xmlns:p14="http://schemas.microsoft.com/office/powerpoint/2010/main" val="123959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3F39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576262" y="4097048"/>
            <a:ext cx="11006137" cy="76523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None/>
              <a:defRPr sz="4800" b="1">
                <a:solidFill>
                  <a:schemeClr val="bg1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007D57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2C569F-847A-440C-95B4-42E6DB2B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262" y="5161212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3344B6-9FDC-4F9B-9D85-E25B0383E348}"/>
              </a:ext>
            </a:extLst>
          </p:cNvPr>
          <p:cNvGrpSpPr/>
          <p:nvPr userDrawn="1"/>
        </p:nvGrpSpPr>
        <p:grpSpPr>
          <a:xfrm>
            <a:off x="0" y="6739363"/>
            <a:ext cx="12192000" cy="147710"/>
            <a:chOff x="0" y="6739363"/>
            <a:chExt cx="12192000" cy="14771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85D118-92E5-446E-9669-F90175742B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4967" y="6739363"/>
              <a:ext cx="827033" cy="147710"/>
            </a:xfrm>
            <a:prstGeom prst="rect">
              <a:avLst/>
            </a:prstGeom>
            <a:solidFill>
              <a:srgbClr val="0033A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709BC1B2-0C87-4A18-9875-5B2C4A8071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39363"/>
              <a:ext cx="8181933" cy="147710"/>
            </a:xfrm>
            <a:prstGeom prst="rect">
              <a:avLst/>
            </a:prstGeom>
            <a:solidFill>
              <a:srgbClr val="0197D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5A8F4B-0B55-486E-A6F3-52A7F5CF7C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73710" y="6739363"/>
              <a:ext cx="804110" cy="147710"/>
            </a:xfrm>
            <a:prstGeom prst="rect">
              <a:avLst/>
            </a:prstGeom>
            <a:solidFill>
              <a:srgbClr val="3F395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1AAB8B-8FF9-44A0-BD97-F796BBAE2F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7333" y="6739363"/>
              <a:ext cx="804110" cy="147710"/>
            </a:xfrm>
            <a:prstGeom prst="rect">
              <a:avLst/>
            </a:prstGeom>
            <a:solidFill>
              <a:srgbClr val="B07C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E91F99-774C-467F-BFDE-FC2715B4B7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9600" y="6739363"/>
              <a:ext cx="804110" cy="147710"/>
            </a:xfrm>
            <a:prstGeom prst="rect">
              <a:avLst/>
            </a:prstGeom>
            <a:solidFill>
              <a:srgbClr val="0099A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8C175C-7FDD-4897-946D-0F23D0D5FB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4363" y="6739363"/>
              <a:ext cx="825725" cy="147710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B8BE744-0BCB-49A6-8565-0C28A09FD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8E7D-0782-4402-876D-ACDA350B32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90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534426-4588-40A8-AB16-C2AF7D010CE5}"/>
              </a:ext>
            </a:extLst>
          </p:cNvPr>
          <p:cNvSpPr txBox="1"/>
          <p:nvPr userDrawn="1"/>
        </p:nvSpPr>
        <p:spPr>
          <a:xfrm>
            <a:off x="127218" y="4049187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26D09-8127-4A81-B770-A8FC6245C774}"/>
              </a:ext>
            </a:extLst>
          </p:cNvPr>
          <p:cNvGrpSpPr/>
          <p:nvPr userDrawn="1"/>
        </p:nvGrpSpPr>
        <p:grpSpPr>
          <a:xfrm>
            <a:off x="0" y="5675086"/>
            <a:ext cx="12192000" cy="1182914"/>
            <a:chOff x="0" y="-11827"/>
            <a:chExt cx="9144000" cy="170018"/>
          </a:xfrm>
        </p:grpSpPr>
        <p:sp>
          <p:nvSpPr>
            <p:cNvPr id="7" name="bk object 25">
              <a:extLst>
                <a:ext uri="{FF2B5EF4-FFF2-40B4-BE49-F238E27FC236}">
                  <a16:creationId xmlns:a16="http://schemas.microsoft.com/office/drawing/2014/main" id="{D2B650CA-A85E-4F14-B69A-114F1AC71E52}"/>
                </a:ext>
              </a:extLst>
            </p:cNvPr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bk object 26">
              <a:extLst>
                <a:ext uri="{FF2B5EF4-FFF2-40B4-BE49-F238E27FC236}">
                  <a16:creationId xmlns:a16="http://schemas.microsoft.com/office/drawing/2014/main" id="{C645D4BD-0C9B-4E33-9FAD-69F09CDBABB5}"/>
                </a:ext>
              </a:extLst>
            </p:cNvPr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bk object 27">
              <a:extLst>
                <a:ext uri="{FF2B5EF4-FFF2-40B4-BE49-F238E27FC236}">
                  <a16:creationId xmlns:a16="http://schemas.microsoft.com/office/drawing/2014/main" id="{53F5EAF7-44AE-4DA0-A66F-7457F8E97247}"/>
                </a:ext>
              </a:extLst>
            </p:cNvPr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bk object 28">
              <a:extLst>
                <a:ext uri="{FF2B5EF4-FFF2-40B4-BE49-F238E27FC236}">
                  <a16:creationId xmlns:a16="http://schemas.microsoft.com/office/drawing/2014/main" id="{6E72D0F0-942E-439C-B474-A2ED6D1D1896}"/>
                </a:ext>
              </a:extLst>
            </p:cNvPr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bk object 29">
              <a:extLst>
                <a:ext uri="{FF2B5EF4-FFF2-40B4-BE49-F238E27FC236}">
                  <a16:creationId xmlns:a16="http://schemas.microsoft.com/office/drawing/2014/main" id="{E926208D-BD33-4667-B501-F0C54FE47583}"/>
                </a:ext>
              </a:extLst>
            </p:cNvPr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bk object 30">
              <a:extLst>
                <a:ext uri="{FF2B5EF4-FFF2-40B4-BE49-F238E27FC236}">
                  <a16:creationId xmlns:a16="http://schemas.microsoft.com/office/drawing/2014/main" id="{674CBAFF-F854-4B57-9205-98C19A1D26EC}"/>
                </a:ext>
              </a:extLst>
            </p:cNvPr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bk object 31">
              <a:extLst>
                <a:ext uri="{FF2B5EF4-FFF2-40B4-BE49-F238E27FC236}">
                  <a16:creationId xmlns:a16="http://schemas.microsoft.com/office/drawing/2014/main" id="{E8E051EE-6DB1-421F-A774-48B9DAF2ADFF}"/>
                </a:ext>
              </a:extLst>
            </p:cNvPr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bk object 32">
              <a:extLst>
                <a:ext uri="{FF2B5EF4-FFF2-40B4-BE49-F238E27FC236}">
                  <a16:creationId xmlns:a16="http://schemas.microsoft.com/office/drawing/2014/main" id="{1713FC97-638B-42A2-AAB4-9FBCBB80E5DD}"/>
                </a:ext>
              </a:extLst>
            </p:cNvPr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11200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FC025E-A984-463D-AC54-2320B6BE7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8190"/>
            <a:ext cx="12192000" cy="945505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0D8C45-BBE3-4722-BE9E-CEFAC1F135B3}"/>
              </a:ext>
            </a:extLst>
          </p:cNvPr>
          <p:cNvGrpSpPr/>
          <p:nvPr userDrawn="1"/>
        </p:nvGrpSpPr>
        <p:grpSpPr>
          <a:xfrm>
            <a:off x="0" y="-11828"/>
            <a:ext cx="12213136" cy="190343"/>
            <a:chOff x="0" y="-11828"/>
            <a:chExt cx="12213136" cy="369332"/>
          </a:xfrm>
        </p:grpSpPr>
        <p:sp>
          <p:nvSpPr>
            <p:cNvPr id="23" name="bk object 25">
              <a:extLst>
                <a:ext uri="{FF2B5EF4-FFF2-40B4-BE49-F238E27FC236}">
                  <a16:creationId xmlns:a16="http://schemas.microsoft.com/office/drawing/2014/main" id="{0479014B-D9FA-41D1-A261-573CC480F4E4}"/>
                </a:ext>
              </a:extLst>
            </p:cNvPr>
            <p:cNvSpPr/>
            <p:nvPr userDrawn="1"/>
          </p:nvSpPr>
          <p:spPr>
            <a:xfrm>
              <a:off x="0" y="-11828"/>
              <a:ext cx="790507" cy="369332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bk object 26">
              <a:extLst>
                <a:ext uri="{FF2B5EF4-FFF2-40B4-BE49-F238E27FC236}">
                  <a16:creationId xmlns:a16="http://schemas.microsoft.com/office/drawing/2014/main" id="{937A1180-277E-4546-A510-B04E9AF42343}"/>
                </a:ext>
              </a:extLst>
            </p:cNvPr>
            <p:cNvSpPr/>
            <p:nvPr userDrawn="1"/>
          </p:nvSpPr>
          <p:spPr>
            <a:xfrm>
              <a:off x="390701" y="-11828"/>
              <a:ext cx="1306808" cy="369332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bk object 27">
              <a:extLst>
                <a:ext uri="{FF2B5EF4-FFF2-40B4-BE49-F238E27FC236}">
                  <a16:creationId xmlns:a16="http://schemas.microsoft.com/office/drawing/2014/main" id="{65781020-7583-45A2-B0DE-1E25E0F1ACCA}"/>
                </a:ext>
              </a:extLst>
            </p:cNvPr>
            <p:cNvSpPr/>
            <p:nvPr userDrawn="1"/>
          </p:nvSpPr>
          <p:spPr>
            <a:xfrm>
              <a:off x="1009093" y="-11828"/>
              <a:ext cx="2033078" cy="369332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bk object 28">
              <a:extLst>
                <a:ext uri="{FF2B5EF4-FFF2-40B4-BE49-F238E27FC236}">
                  <a16:creationId xmlns:a16="http://schemas.microsoft.com/office/drawing/2014/main" id="{C7E5D72F-F12D-41E4-B628-780DFDFE5A1D}"/>
                </a:ext>
              </a:extLst>
            </p:cNvPr>
            <p:cNvSpPr/>
            <p:nvPr userDrawn="1"/>
          </p:nvSpPr>
          <p:spPr>
            <a:xfrm>
              <a:off x="1901050" y="-11828"/>
              <a:ext cx="2061841" cy="369332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bk object 29">
              <a:extLst>
                <a:ext uri="{FF2B5EF4-FFF2-40B4-BE49-F238E27FC236}">
                  <a16:creationId xmlns:a16="http://schemas.microsoft.com/office/drawing/2014/main" id="{AD0F09A1-E084-4C54-82B8-DA58421B1792}"/>
                </a:ext>
              </a:extLst>
            </p:cNvPr>
            <p:cNvSpPr/>
            <p:nvPr userDrawn="1"/>
          </p:nvSpPr>
          <p:spPr>
            <a:xfrm>
              <a:off x="2648105" y="-11828"/>
              <a:ext cx="1418981" cy="369332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bk object 30">
              <a:extLst>
                <a:ext uri="{FF2B5EF4-FFF2-40B4-BE49-F238E27FC236}">
                  <a16:creationId xmlns:a16="http://schemas.microsoft.com/office/drawing/2014/main" id="{6CC980B4-E7C4-4BB4-910D-2CCDAEC41F4D}"/>
                </a:ext>
              </a:extLst>
            </p:cNvPr>
            <p:cNvSpPr/>
            <p:nvPr userDrawn="1"/>
          </p:nvSpPr>
          <p:spPr>
            <a:xfrm>
              <a:off x="2935347" y="-11828"/>
              <a:ext cx="3758868" cy="369332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bk object 31">
              <a:extLst>
                <a:ext uri="{FF2B5EF4-FFF2-40B4-BE49-F238E27FC236}">
                  <a16:creationId xmlns:a16="http://schemas.microsoft.com/office/drawing/2014/main" id="{C30CD1A4-65E7-4E5D-835E-574CA475E807}"/>
                </a:ext>
              </a:extLst>
            </p:cNvPr>
            <p:cNvSpPr/>
            <p:nvPr userDrawn="1"/>
          </p:nvSpPr>
          <p:spPr>
            <a:xfrm>
              <a:off x="4407193" y="-11828"/>
              <a:ext cx="2898370" cy="369332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bk object 32">
              <a:extLst>
                <a:ext uri="{FF2B5EF4-FFF2-40B4-BE49-F238E27FC236}">
                  <a16:creationId xmlns:a16="http://schemas.microsoft.com/office/drawing/2014/main" id="{25872DC6-D455-4CFF-99BD-B4444761ADB2}"/>
                </a:ext>
              </a:extLst>
            </p:cNvPr>
            <p:cNvSpPr/>
            <p:nvPr userDrawn="1"/>
          </p:nvSpPr>
          <p:spPr>
            <a:xfrm>
              <a:off x="5123013" y="-11828"/>
              <a:ext cx="7090123" cy="369332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578D96-7E9E-4856-8FFA-4F2E167EC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38919"/>
              <a:ext cx="12213136" cy="0"/>
            </a:xfrm>
            <a:prstGeom prst="line">
              <a:avLst/>
            </a:prstGeom>
            <a:ln w="9525">
              <a:solidFill>
                <a:srgbClr val="536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E03FE6B5-6022-4CFE-85B6-0AD1DA5E05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200" y="956740"/>
            <a:ext cx="10839490" cy="1141737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3F395F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Sample title of your presentation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A82A376-37D6-4385-9A8E-5954F8ED847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199" y="2738307"/>
            <a:ext cx="8430707" cy="9455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81BC00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Presenter’s Name</a:t>
            </a:r>
          </a:p>
          <a:p>
            <a:r>
              <a:rPr lang="en-US"/>
              <a:t>Presenter’s Title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7440A12-BBFE-427B-9125-F1A28159BEC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4119693"/>
            <a:ext cx="8430714" cy="12796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Event Title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4E68ED-886E-4B01-98C7-3B06D6433E80}"/>
              </a:ext>
            </a:extLst>
          </p:cNvPr>
          <p:cNvSpPr txBox="1"/>
          <p:nvPr userDrawn="1"/>
        </p:nvSpPr>
        <p:spPr>
          <a:xfrm>
            <a:off x="457199" y="190593"/>
            <a:ext cx="90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pic>
        <p:nvPicPr>
          <p:cNvPr id="36" name="Picture 35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229C74C4-5ED8-4DF0-8819-21F31B9D3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00" y="85079"/>
            <a:ext cx="1652455" cy="947350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90688596-B488-9D45-8C59-E7C67BF984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808B90-C856-4DD9-AE7E-B04D6EB9D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8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3F39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576262" y="4097048"/>
            <a:ext cx="11006137" cy="76523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None/>
              <a:defRPr sz="4800" b="1">
                <a:solidFill>
                  <a:schemeClr val="bg1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007D57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2C569F-847A-440C-95B4-42E6DB2B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262" y="5161212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3344B6-9FDC-4F9B-9D85-E25B0383E348}"/>
              </a:ext>
            </a:extLst>
          </p:cNvPr>
          <p:cNvGrpSpPr/>
          <p:nvPr userDrawn="1"/>
        </p:nvGrpSpPr>
        <p:grpSpPr>
          <a:xfrm>
            <a:off x="0" y="6739363"/>
            <a:ext cx="12192000" cy="147710"/>
            <a:chOff x="0" y="6739363"/>
            <a:chExt cx="12192000" cy="14771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85D118-92E5-446E-9669-F90175742B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4967" y="6739363"/>
              <a:ext cx="827033" cy="147710"/>
            </a:xfrm>
            <a:prstGeom prst="rect">
              <a:avLst/>
            </a:prstGeom>
            <a:solidFill>
              <a:srgbClr val="0033A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709BC1B2-0C87-4A18-9875-5B2C4A8071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39363"/>
              <a:ext cx="8181933" cy="147710"/>
            </a:xfrm>
            <a:prstGeom prst="rect">
              <a:avLst/>
            </a:prstGeom>
            <a:solidFill>
              <a:srgbClr val="0197D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5A8F4B-0B55-486E-A6F3-52A7F5CF7C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73710" y="6739363"/>
              <a:ext cx="804110" cy="147710"/>
            </a:xfrm>
            <a:prstGeom prst="rect">
              <a:avLst/>
            </a:prstGeom>
            <a:solidFill>
              <a:srgbClr val="3F395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1AAB8B-8FF9-44A0-BD97-F796BBAE2F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7333" y="6739363"/>
              <a:ext cx="804110" cy="147710"/>
            </a:xfrm>
            <a:prstGeom prst="rect">
              <a:avLst/>
            </a:prstGeom>
            <a:solidFill>
              <a:srgbClr val="B07C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E91F99-774C-467F-BFDE-FC2715B4B7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9600" y="6739363"/>
              <a:ext cx="804110" cy="147710"/>
            </a:xfrm>
            <a:prstGeom prst="rect">
              <a:avLst/>
            </a:prstGeom>
            <a:solidFill>
              <a:srgbClr val="0099A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8C175C-7FDD-4897-946D-0F23D0D5FB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4363" y="6739363"/>
              <a:ext cx="825725" cy="147710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</p:grpSp>
    </p:spTree>
    <p:extLst>
      <p:ext uri="{BB962C8B-B14F-4D97-AF65-F5344CB8AC3E}">
        <p14:creationId xmlns:p14="http://schemas.microsoft.com/office/powerpoint/2010/main" val="1473483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576262" y="787791"/>
            <a:ext cx="11006137" cy="4529796"/>
          </a:xfrm>
        </p:spPr>
        <p:txBody>
          <a:bodyPr/>
          <a:lstStyle>
            <a:lvl1pPr>
              <a:spcAft>
                <a:spcPts val="1200"/>
              </a:spcAft>
              <a:buNone/>
              <a:defRPr sz="3600" b="1">
                <a:solidFill>
                  <a:srgbClr val="3F395F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81BC00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buClr>
                <a:srgbClr val="692145"/>
              </a:buClr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5E5EDB-FC8D-4CB6-8904-B0AE8623FC3D}"/>
              </a:ext>
            </a:extLst>
          </p:cNvPr>
          <p:cNvGrpSpPr/>
          <p:nvPr userDrawn="1"/>
        </p:nvGrpSpPr>
        <p:grpSpPr>
          <a:xfrm>
            <a:off x="0" y="6739363"/>
            <a:ext cx="12192000" cy="147710"/>
            <a:chOff x="0" y="6739363"/>
            <a:chExt cx="12192000" cy="1477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2D0173-5DAB-4F29-8214-7ABA7E310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4967" y="6739363"/>
              <a:ext cx="827033" cy="147710"/>
            </a:xfrm>
            <a:prstGeom prst="rect">
              <a:avLst/>
            </a:prstGeom>
            <a:solidFill>
              <a:srgbClr val="0033A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0F9F6881-002F-4D9B-BDDE-68A60407EE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39363"/>
              <a:ext cx="8181933" cy="147710"/>
            </a:xfrm>
            <a:prstGeom prst="rect">
              <a:avLst/>
            </a:prstGeom>
            <a:solidFill>
              <a:srgbClr val="0197D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A1C827-72DA-4E51-B9AB-7DD1ED374F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73710" y="6739363"/>
              <a:ext cx="804110" cy="147710"/>
            </a:xfrm>
            <a:prstGeom prst="rect">
              <a:avLst/>
            </a:prstGeom>
            <a:solidFill>
              <a:srgbClr val="3F395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601DCB-CD5B-462C-838D-E7D36C4F9A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7333" y="6739363"/>
              <a:ext cx="804110" cy="147710"/>
            </a:xfrm>
            <a:prstGeom prst="rect">
              <a:avLst/>
            </a:prstGeom>
            <a:solidFill>
              <a:srgbClr val="B07C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280158-F561-436A-AEE4-AB005BD66B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9600" y="6739363"/>
              <a:ext cx="804110" cy="147710"/>
            </a:xfrm>
            <a:prstGeom prst="rect">
              <a:avLst/>
            </a:prstGeom>
            <a:solidFill>
              <a:srgbClr val="0099A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0360B4-9F7C-4DDC-915A-1D8082C6B3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4363" y="6739363"/>
              <a:ext cx="825725" cy="147710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</p:grp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6A654BA-3720-CF46-8A1D-D11411308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808B90-C856-4DD9-AE7E-B04D6EB9D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16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7CFD-A434-4DE3-9098-E7F40C52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88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B0660-1DD0-4FD3-B390-5C412A35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0"/>
            <a:ext cx="5157787" cy="4360863"/>
          </a:xfrm>
        </p:spPr>
        <p:txBody>
          <a:bodyPr/>
          <a:lstStyle>
            <a:lvl1pPr>
              <a:defRPr sz="2400" b="1">
                <a:solidFill>
                  <a:srgbClr val="7BA25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7F812-FA35-4DD0-9B9C-FACAAC626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4360863"/>
          </a:xfrm>
        </p:spPr>
        <p:txBody>
          <a:bodyPr/>
          <a:lstStyle>
            <a:lvl1pPr>
              <a:defRPr sz="2400" b="1">
                <a:solidFill>
                  <a:srgbClr val="7BA25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72A2E2-6AF6-457E-A77B-6D0ADEBF2287}"/>
              </a:ext>
            </a:extLst>
          </p:cNvPr>
          <p:cNvGrpSpPr/>
          <p:nvPr userDrawn="1"/>
        </p:nvGrpSpPr>
        <p:grpSpPr>
          <a:xfrm>
            <a:off x="0" y="6739363"/>
            <a:ext cx="12192000" cy="147710"/>
            <a:chOff x="0" y="6739363"/>
            <a:chExt cx="12192000" cy="1477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4C733B-5D5B-4D9B-8F6D-C0CEB4A589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4967" y="6739363"/>
              <a:ext cx="827033" cy="147710"/>
            </a:xfrm>
            <a:prstGeom prst="rect">
              <a:avLst/>
            </a:prstGeom>
            <a:solidFill>
              <a:srgbClr val="0033A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5" name="Rectangle 20">
              <a:extLst>
                <a:ext uri="{FF2B5EF4-FFF2-40B4-BE49-F238E27FC236}">
                  <a16:creationId xmlns:a16="http://schemas.microsoft.com/office/drawing/2014/main" id="{F6B35C3F-F87A-45B0-81AD-F44450A63C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39363"/>
              <a:ext cx="8181933" cy="147710"/>
            </a:xfrm>
            <a:prstGeom prst="rect">
              <a:avLst/>
            </a:prstGeom>
            <a:solidFill>
              <a:srgbClr val="0197D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C5C2A3-21DF-4BDC-817A-7918C5F817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73710" y="6739363"/>
              <a:ext cx="804110" cy="147710"/>
            </a:xfrm>
            <a:prstGeom prst="rect">
              <a:avLst/>
            </a:prstGeom>
            <a:solidFill>
              <a:srgbClr val="3F395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282F15E-C678-4B4E-8F45-5B4F512D2F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7333" y="6739363"/>
              <a:ext cx="804110" cy="147710"/>
            </a:xfrm>
            <a:prstGeom prst="rect">
              <a:avLst/>
            </a:prstGeom>
            <a:solidFill>
              <a:srgbClr val="B07C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771B69-B994-4A7E-BFB2-49DB9A55E2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9600" y="6739363"/>
              <a:ext cx="804110" cy="147710"/>
            </a:xfrm>
            <a:prstGeom prst="rect">
              <a:avLst/>
            </a:prstGeom>
            <a:solidFill>
              <a:srgbClr val="0099A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770738-F13C-4D7E-8847-00FB4E3E4B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4363" y="6739363"/>
              <a:ext cx="825725" cy="147710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4B85D9D-C599-674F-A384-DF0909002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808B90-C856-4DD9-AE7E-B04D6EB9D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21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534426-4588-40A8-AB16-C2AF7D010CE5}"/>
              </a:ext>
            </a:extLst>
          </p:cNvPr>
          <p:cNvSpPr txBox="1"/>
          <p:nvPr userDrawn="1"/>
        </p:nvSpPr>
        <p:spPr>
          <a:xfrm>
            <a:off x="127218" y="4049187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26D09-8127-4A81-B770-A8FC6245C774}"/>
              </a:ext>
            </a:extLst>
          </p:cNvPr>
          <p:cNvGrpSpPr/>
          <p:nvPr userDrawn="1"/>
        </p:nvGrpSpPr>
        <p:grpSpPr>
          <a:xfrm>
            <a:off x="0" y="5675086"/>
            <a:ext cx="12192000" cy="1182914"/>
            <a:chOff x="0" y="-11827"/>
            <a:chExt cx="9144000" cy="170018"/>
          </a:xfrm>
        </p:grpSpPr>
        <p:sp>
          <p:nvSpPr>
            <p:cNvPr id="7" name="bk object 25">
              <a:extLst>
                <a:ext uri="{FF2B5EF4-FFF2-40B4-BE49-F238E27FC236}">
                  <a16:creationId xmlns:a16="http://schemas.microsoft.com/office/drawing/2014/main" id="{D2B650CA-A85E-4F14-B69A-114F1AC71E52}"/>
                </a:ext>
              </a:extLst>
            </p:cNvPr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bk object 26">
              <a:extLst>
                <a:ext uri="{FF2B5EF4-FFF2-40B4-BE49-F238E27FC236}">
                  <a16:creationId xmlns:a16="http://schemas.microsoft.com/office/drawing/2014/main" id="{C645D4BD-0C9B-4E33-9FAD-69F09CDBABB5}"/>
                </a:ext>
              </a:extLst>
            </p:cNvPr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bk object 27">
              <a:extLst>
                <a:ext uri="{FF2B5EF4-FFF2-40B4-BE49-F238E27FC236}">
                  <a16:creationId xmlns:a16="http://schemas.microsoft.com/office/drawing/2014/main" id="{53F5EAF7-44AE-4DA0-A66F-7457F8E97247}"/>
                </a:ext>
              </a:extLst>
            </p:cNvPr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bk object 28">
              <a:extLst>
                <a:ext uri="{FF2B5EF4-FFF2-40B4-BE49-F238E27FC236}">
                  <a16:creationId xmlns:a16="http://schemas.microsoft.com/office/drawing/2014/main" id="{6E72D0F0-942E-439C-B474-A2ED6D1D1896}"/>
                </a:ext>
              </a:extLst>
            </p:cNvPr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bk object 29">
              <a:extLst>
                <a:ext uri="{FF2B5EF4-FFF2-40B4-BE49-F238E27FC236}">
                  <a16:creationId xmlns:a16="http://schemas.microsoft.com/office/drawing/2014/main" id="{E926208D-BD33-4667-B501-F0C54FE47583}"/>
                </a:ext>
              </a:extLst>
            </p:cNvPr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bk object 30">
              <a:extLst>
                <a:ext uri="{FF2B5EF4-FFF2-40B4-BE49-F238E27FC236}">
                  <a16:creationId xmlns:a16="http://schemas.microsoft.com/office/drawing/2014/main" id="{674CBAFF-F854-4B57-9205-98C19A1D26EC}"/>
                </a:ext>
              </a:extLst>
            </p:cNvPr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bk object 31">
              <a:extLst>
                <a:ext uri="{FF2B5EF4-FFF2-40B4-BE49-F238E27FC236}">
                  <a16:creationId xmlns:a16="http://schemas.microsoft.com/office/drawing/2014/main" id="{E8E051EE-6DB1-421F-A774-48B9DAF2ADFF}"/>
                </a:ext>
              </a:extLst>
            </p:cNvPr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bk object 32">
              <a:extLst>
                <a:ext uri="{FF2B5EF4-FFF2-40B4-BE49-F238E27FC236}">
                  <a16:creationId xmlns:a16="http://schemas.microsoft.com/office/drawing/2014/main" id="{1713FC97-638B-42A2-AAB4-9FBCBB80E5DD}"/>
                </a:ext>
              </a:extLst>
            </p:cNvPr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19205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E34C-8B75-43CF-9405-0C9171094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2349B-5447-423D-B90B-4DE304482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10346-69D4-4584-8A32-B8EDF524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600-DD5F-4872-8842-E9AF34A2585D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C849F-C13C-463A-BD64-F304B674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979D6-D87A-40E1-B9BF-33516905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60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69BA-12F7-4FA7-AD24-0F2C513A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3956D-6D2B-455E-BEDC-2EDD8A94C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2A6C0-74ED-4A70-A4B5-AA7D20BC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845F-AF05-4040-8DAB-4601D2A0B31E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A81D5-75DA-4834-87F3-5FAABC42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8B5C4-DD2D-454F-9650-7A3000C6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34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792C-80A3-421D-B663-38AC22D1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C0123-3C81-490F-95D5-814D87230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D1B29-6EC9-406E-880F-6D3423DA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98D8-D4BC-45A5-AF55-68491C1B6009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EADD7-57C4-44E0-867E-367F0CE5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7BB6-8CA3-47C6-BB8C-8618BB69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55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0E481-0364-4551-B424-E1A22118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93D4-4068-4A51-B5CB-2405A5827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309BF-655F-46A3-BB17-D62F728A2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DCF3E-72CC-4A08-854B-AE7A346B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D421-FC21-4EA1-9E46-901B85390EF4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374A1-D7CE-4734-BBF4-95E9E0CF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85E8A-497F-4EC9-8D64-FACEBEDD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576262" y="787791"/>
            <a:ext cx="11006137" cy="4529796"/>
          </a:xfrm>
        </p:spPr>
        <p:txBody>
          <a:bodyPr/>
          <a:lstStyle>
            <a:lvl1pPr>
              <a:spcAft>
                <a:spcPts val="1200"/>
              </a:spcAft>
              <a:buNone/>
              <a:defRPr sz="3600" b="1">
                <a:solidFill>
                  <a:srgbClr val="3F395F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81BC00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buClr>
                <a:srgbClr val="692145"/>
              </a:buClr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5E5EDB-FC8D-4CB6-8904-B0AE8623FC3D}"/>
              </a:ext>
            </a:extLst>
          </p:cNvPr>
          <p:cNvGrpSpPr/>
          <p:nvPr userDrawn="1"/>
        </p:nvGrpSpPr>
        <p:grpSpPr>
          <a:xfrm>
            <a:off x="0" y="6739363"/>
            <a:ext cx="12192000" cy="147710"/>
            <a:chOff x="0" y="6739363"/>
            <a:chExt cx="12192000" cy="1477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2D0173-5DAB-4F29-8214-7ABA7E310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4967" y="6739363"/>
              <a:ext cx="827033" cy="147710"/>
            </a:xfrm>
            <a:prstGeom prst="rect">
              <a:avLst/>
            </a:prstGeom>
            <a:solidFill>
              <a:srgbClr val="0033A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0F9F6881-002F-4D9B-BDDE-68A60407EE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39363"/>
              <a:ext cx="8181933" cy="147710"/>
            </a:xfrm>
            <a:prstGeom prst="rect">
              <a:avLst/>
            </a:prstGeom>
            <a:solidFill>
              <a:srgbClr val="0197D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A1C827-72DA-4E51-B9AB-7DD1ED374F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73710" y="6739363"/>
              <a:ext cx="804110" cy="147710"/>
            </a:xfrm>
            <a:prstGeom prst="rect">
              <a:avLst/>
            </a:prstGeom>
            <a:solidFill>
              <a:srgbClr val="3F395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601DCB-CD5B-462C-838D-E7D36C4F9A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7333" y="6739363"/>
              <a:ext cx="804110" cy="147710"/>
            </a:xfrm>
            <a:prstGeom prst="rect">
              <a:avLst/>
            </a:prstGeom>
            <a:solidFill>
              <a:srgbClr val="B07C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280158-F561-436A-AEE4-AB005BD66B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9600" y="6739363"/>
              <a:ext cx="804110" cy="147710"/>
            </a:xfrm>
            <a:prstGeom prst="rect">
              <a:avLst/>
            </a:prstGeom>
            <a:solidFill>
              <a:srgbClr val="0099A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0360B4-9F7C-4DDC-915A-1D8082C6B3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4363" y="6739363"/>
              <a:ext cx="825725" cy="147710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E74C43-3F75-44EB-A652-277642A1F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8E7D-0782-4402-876D-ACDA350B32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48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6DF4-3110-43A6-AAC8-F96A9715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92529-7883-4EB9-88E5-992871C7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E273F-1FCE-40DC-AC32-A88E0933A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FE6C8-EDBF-4A5A-A68F-7867CE38C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768E0-A1AF-44FB-B72B-962025514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7EC7F-D061-4BD7-94EF-12797AC1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1967-171D-4E67-8025-071CA40D7D14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B7B5F-2A9B-41F3-8FC9-D2DA5F56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150EA-692D-482E-B8E3-DAFE2EA2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40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D58E-BC56-4DBD-BF45-D3FEBDDF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72436-0EEF-4374-9FC7-5E853D28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65F8-6478-4C83-8FF8-5880787CF3EC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AD5CC-42CD-4BB9-B947-09E740D3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4A577-351D-42D0-AB60-54049478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30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69731-DAC9-493C-809B-EAB71D40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F40A-7DF5-4DBE-B3A2-C11A7E448F96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40108-3AF2-45B7-B2A1-0D6EFC3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58A56-33E0-432E-AE13-CE887E70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04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3868-1F22-46BF-87F6-11E809CA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B9C2B-3CBE-4558-9618-78B80614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C6C81-F807-4018-AF51-30351812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EC943-42B9-4186-AAFE-71F4DD7F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D792-D689-457E-BD15-AA185BAF56FD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62A83-5FEE-4F10-932C-ADCB1D82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8A6D2-C422-49A6-A273-009D4665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4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7747-03DE-41C8-9901-00DD735F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283E2-20DC-41E9-B51D-5A0213B3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0F0D9-BE56-46B7-A2A5-D5A3FF7D0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BBE05-E858-4883-AFF7-971859A7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E7B3-FE8D-4599-85BE-3050C4DB4EB5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0BA9E-9D25-449C-9C97-448B2C74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65CF4-C143-41A5-B6C8-2FB16F8E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79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D7BE-AB5F-4500-9FF8-75617FB3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68104-58AB-4813-AB55-FB8E1A133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D0901-16EE-4149-A99D-9D57E6F3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3368-BD41-4A88-ABE0-B567357BF5E9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A88D-AA96-49C6-9EFC-E8464524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EA85A-1BE9-4D24-8927-BFC14C88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10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89740-7A55-4363-9E00-902D08231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B2105-E01C-416F-8EF1-0BB0E1E38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9C1F9-4BCF-46A6-A732-99F6110E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E40D-FED0-4BC9-A42B-00ADDDA28867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6BDD8-548B-4C6C-ADB6-0ABBDC79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1E86-977C-4C4E-AD24-7DC69E1C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3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7CFD-A434-4DE3-9098-E7F40C52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88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B0660-1DD0-4FD3-B390-5C412A35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0"/>
            <a:ext cx="5157787" cy="4360863"/>
          </a:xfrm>
        </p:spPr>
        <p:txBody>
          <a:bodyPr/>
          <a:lstStyle>
            <a:lvl1pPr>
              <a:defRPr sz="2400" b="1">
                <a:solidFill>
                  <a:srgbClr val="7BA25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7F812-FA35-4DD0-9B9C-FACAAC626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4360863"/>
          </a:xfrm>
        </p:spPr>
        <p:txBody>
          <a:bodyPr/>
          <a:lstStyle>
            <a:lvl1pPr>
              <a:defRPr sz="2400" b="1">
                <a:solidFill>
                  <a:srgbClr val="7BA25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72A2E2-6AF6-457E-A77B-6D0ADEBF2287}"/>
              </a:ext>
            </a:extLst>
          </p:cNvPr>
          <p:cNvGrpSpPr/>
          <p:nvPr userDrawn="1"/>
        </p:nvGrpSpPr>
        <p:grpSpPr>
          <a:xfrm>
            <a:off x="0" y="6739363"/>
            <a:ext cx="12192000" cy="147710"/>
            <a:chOff x="0" y="6739363"/>
            <a:chExt cx="12192000" cy="1477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4C733B-5D5B-4D9B-8F6D-C0CEB4A589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64967" y="6739363"/>
              <a:ext cx="827033" cy="147710"/>
            </a:xfrm>
            <a:prstGeom prst="rect">
              <a:avLst/>
            </a:prstGeom>
            <a:solidFill>
              <a:srgbClr val="0033A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5" name="Rectangle 20">
              <a:extLst>
                <a:ext uri="{FF2B5EF4-FFF2-40B4-BE49-F238E27FC236}">
                  <a16:creationId xmlns:a16="http://schemas.microsoft.com/office/drawing/2014/main" id="{F6B35C3F-F87A-45B0-81AD-F44450A63C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39363"/>
              <a:ext cx="8181933" cy="147710"/>
            </a:xfrm>
            <a:prstGeom prst="rect">
              <a:avLst/>
            </a:prstGeom>
            <a:solidFill>
              <a:srgbClr val="0197D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C5C2A3-21DF-4BDC-817A-7918C5F817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73710" y="6739363"/>
              <a:ext cx="804110" cy="147710"/>
            </a:xfrm>
            <a:prstGeom prst="rect">
              <a:avLst/>
            </a:prstGeom>
            <a:solidFill>
              <a:srgbClr val="3F395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282F15E-C678-4B4E-8F45-5B4F512D2F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67333" y="6739363"/>
              <a:ext cx="804110" cy="147710"/>
            </a:xfrm>
            <a:prstGeom prst="rect">
              <a:avLst/>
            </a:prstGeom>
            <a:solidFill>
              <a:srgbClr val="B07C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771B69-B994-4A7E-BFB2-49DB9A55E2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69600" y="6739363"/>
              <a:ext cx="804110" cy="147710"/>
            </a:xfrm>
            <a:prstGeom prst="rect">
              <a:avLst/>
            </a:prstGeom>
            <a:solidFill>
              <a:srgbClr val="0099A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770738-F13C-4D7E-8847-00FB4E3E4B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54363" y="6739363"/>
              <a:ext cx="825725" cy="147710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 dirty="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FDC4FB4-625B-4D58-924A-685974F0A1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8E7D-0782-4402-876D-ACDA350B32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2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534426-4588-40A8-AB16-C2AF7D010CE5}"/>
              </a:ext>
            </a:extLst>
          </p:cNvPr>
          <p:cNvSpPr txBox="1"/>
          <p:nvPr userDrawn="1"/>
        </p:nvSpPr>
        <p:spPr>
          <a:xfrm>
            <a:off x="127218" y="4049187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26D09-8127-4A81-B770-A8FC6245C774}"/>
              </a:ext>
            </a:extLst>
          </p:cNvPr>
          <p:cNvGrpSpPr/>
          <p:nvPr userDrawn="1"/>
        </p:nvGrpSpPr>
        <p:grpSpPr>
          <a:xfrm>
            <a:off x="0" y="5675086"/>
            <a:ext cx="12192000" cy="1182914"/>
            <a:chOff x="0" y="-11827"/>
            <a:chExt cx="9144000" cy="170018"/>
          </a:xfrm>
        </p:grpSpPr>
        <p:sp>
          <p:nvSpPr>
            <p:cNvPr id="7" name="bk object 25">
              <a:extLst>
                <a:ext uri="{FF2B5EF4-FFF2-40B4-BE49-F238E27FC236}">
                  <a16:creationId xmlns:a16="http://schemas.microsoft.com/office/drawing/2014/main" id="{D2B650CA-A85E-4F14-B69A-114F1AC71E52}"/>
                </a:ext>
              </a:extLst>
            </p:cNvPr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bk object 26">
              <a:extLst>
                <a:ext uri="{FF2B5EF4-FFF2-40B4-BE49-F238E27FC236}">
                  <a16:creationId xmlns:a16="http://schemas.microsoft.com/office/drawing/2014/main" id="{C645D4BD-0C9B-4E33-9FAD-69F09CDBABB5}"/>
                </a:ext>
              </a:extLst>
            </p:cNvPr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bk object 27">
              <a:extLst>
                <a:ext uri="{FF2B5EF4-FFF2-40B4-BE49-F238E27FC236}">
                  <a16:creationId xmlns:a16="http://schemas.microsoft.com/office/drawing/2014/main" id="{53F5EAF7-44AE-4DA0-A66F-7457F8E97247}"/>
                </a:ext>
              </a:extLst>
            </p:cNvPr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bk object 28">
              <a:extLst>
                <a:ext uri="{FF2B5EF4-FFF2-40B4-BE49-F238E27FC236}">
                  <a16:creationId xmlns:a16="http://schemas.microsoft.com/office/drawing/2014/main" id="{6E72D0F0-942E-439C-B474-A2ED6D1D1896}"/>
                </a:ext>
              </a:extLst>
            </p:cNvPr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bk object 29">
              <a:extLst>
                <a:ext uri="{FF2B5EF4-FFF2-40B4-BE49-F238E27FC236}">
                  <a16:creationId xmlns:a16="http://schemas.microsoft.com/office/drawing/2014/main" id="{E926208D-BD33-4667-B501-F0C54FE47583}"/>
                </a:ext>
              </a:extLst>
            </p:cNvPr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bk object 30">
              <a:extLst>
                <a:ext uri="{FF2B5EF4-FFF2-40B4-BE49-F238E27FC236}">
                  <a16:creationId xmlns:a16="http://schemas.microsoft.com/office/drawing/2014/main" id="{674CBAFF-F854-4B57-9205-98C19A1D26EC}"/>
                </a:ext>
              </a:extLst>
            </p:cNvPr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bk object 31">
              <a:extLst>
                <a:ext uri="{FF2B5EF4-FFF2-40B4-BE49-F238E27FC236}">
                  <a16:creationId xmlns:a16="http://schemas.microsoft.com/office/drawing/2014/main" id="{E8E051EE-6DB1-421F-A774-48B9DAF2ADFF}"/>
                </a:ext>
              </a:extLst>
            </p:cNvPr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bk object 32">
              <a:extLst>
                <a:ext uri="{FF2B5EF4-FFF2-40B4-BE49-F238E27FC236}">
                  <a16:creationId xmlns:a16="http://schemas.microsoft.com/office/drawing/2014/main" id="{1713FC97-638B-42A2-AAB4-9FBCBB80E5DD}"/>
                </a:ext>
              </a:extLst>
            </p:cNvPr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7629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0"/>
          <a:stretch/>
        </p:blipFill>
        <p:spPr>
          <a:xfrm>
            <a:off x="0" y="-4314"/>
            <a:ext cx="12192000" cy="12235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213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213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808B90-C856-4DD9-AE7E-B04D6EB9D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816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CSELS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rgbClr val="00213D"/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rgbClr val="00213D"/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rgbClr val="00213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808B90-C856-4DD9-AE7E-B04D6EB9D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114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 b="-3988"/>
          <a:stretch/>
        </p:blipFill>
        <p:spPr>
          <a:xfrm>
            <a:off x="0" y="6685201"/>
            <a:ext cx="12192000" cy="230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808B90-C856-4DD9-AE7E-B04D6EB9DA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F6EC189-4A28-ED43-ACB5-9FA24B186BF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20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B5412-23E5-483C-89C1-E047B01A1ED9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28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4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9952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4C07E-5164-4D00-86DD-F73FD4EB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06DF7-4E36-47C5-869B-B9428026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6764E-2D17-4B26-AF07-457DF8390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3E5A-78AE-4AD9-A398-6C09F13B7FC9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B2CC-8BA1-4006-B724-FC7BDC8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576BB-67DE-4593-9C97-FAF1C16F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8E7D-0782-4402-876D-ACDA350B32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808B90-C856-4DD9-AE7E-B04D6EB9D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9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56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00213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4C07E-5164-4D00-86DD-F73FD4EB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06DF7-4E36-47C5-869B-B9428026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6764E-2D17-4B26-AF07-457DF8390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D435-8EB2-4B14-83D0-85CE5CE5CD37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B2CC-8BA1-4006-B724-FC7BDC8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576BB-67DE-4593-9C97-FAF1C16F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8E7D-0782-4402-876D-ACDA350B32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4C07E-5164-4D00-86DD-F73FD4EB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06DF7-4E36-47C5-869B-B9428026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6764E-2D17-4B26-AF07-457DF8390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D435-8EB2-4B14-83D0-85CE5CE5CD37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B2CC-8BA1-4006-B724-FC7BDC8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576BB-67DE-4593-9C97-FAF1C16F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8E7D-0782-4402-876D-ACDA350B32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8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D6A7A-40F3-43C6-95BF-34E27256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1EC04-1918-45AF-86C8-77FB6DC87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BD9AC-65CA-4064-988E-EC425C58B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7616-16A7-4894-8B36-97A55E3A0768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65E0B-D944-466A-9FA0-8E0425A22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0EE0-BA92-4E09-9B80-9BA20CC6D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E5B2-ABD2-4425-A5D9-F45C5976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1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cdc.gov/nndss/trc/onboarding/eshar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edx@cdc.gov" TargetMode="External"/><Relationship Id="rId5" Type="http://schemas.openxmlformats.org/officeDocument/2006/relationships/hyperlink" Target="https://www.cdc.gov/nndss/trc/index.html" TargetMode="External"/><Relationship Id="rId4" Type="http://schemas.openxmlformats.org/officeDocument/2006/relationships/hyperlink" Target="https://www.cdc.gov/nndss/trc/news/index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xabay.com/en/group-circle-community-hands-15784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dc.services.cdc.gov/mmgpage/healthcare-associated-infections-multidrug-resistant-organisms-hai-mdro-message-mapping-gui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hinvads.cdc.gov/vads/ViewValueSet.action?id=027FD544-1FF0-4FA9-A133-6A23171DC9D4" TargetMode="External"/><Relationship Id="rId5" Type="http://schemas.openxmlformats.org/officeDocument/2006/relationships/hyperlink" Target="https://phinvads.cdc.gov/vads/ViewValueSet.action?id=8628EEFE-2F6A-4BC1-BBEB-609153F92CF7" TargetMode="External"/><Relationship Id="rId4" Type="http://schemas.openxmlformats.org/officeDocument/2006/relationships/hyperlink" Target="https://phinvads.cdc.gov/vads/ViewView.action?id=6B668D9B-EF7A-EC11-81AA-005056ABE2F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AA8DFBB-47A0-6246-9688-278FA951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8" y="1777473"/>
            <a:ext cx="10590801" cy="255090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500" dirty="0">
                <a:solidFill>
                  <a:srgbClr val="00606B"/>
                </a:solidFill>
                <a:latin typeface="Calibri"/>
                <a:cs typeface="Calibri"/>
              </a:rPr>
              <a:t>National Notifiable Diseases Surveillance System (NNDSS) </a:t>
            </a:r>
            <a:br>
              <a:rPr lang="en-US" sz="3500" dirty="0">
                <a:solidFill>
                  <a:srgbClr val="00606B"/>
                </a:solidFill>
                <a:latin typeface="Calibri"/>
                <a:cs typeface="Calibri"/>
              </a:rPr>
            </a:br>
            <a:r>
              <a:rPr lang="en-US" sz="3500" dirty="0">
                <a:solidFill>
                  <a:srgbClr val="00606B"/>
                </a:solidFill>
                <a:latin typeface="Calibri"/>
                <a:cs typeface="Calibri"/>
              </a:rPr>
              <a:t>eSHARE February Webinar </a:t>
            </a:r>
            <a:br>
              <a:rPr lang="en-US" sz="3600" dirty="0">
                <a:cs typeface="Calibri"/>
              </a:rPr>
            </a:br>
            <a:br>
              <a:rPr lang="en-US" sz="3200" dirty="0"/>
            </a:b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74103C2-9213-854D-80D2-3EE908ADD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8" y="6077224"/>
            <a:ext cx="6128797" cy="437877"/>
          </a:xfrm>
        </p:spPr>
        <p:txBody>
          <a:bodyPr/>
          <a:lstStyle/>
          <a:p>
            <a:r>
              <a:rPr lang="en-US" b="1" dirty="0">
                <a:solidFill>
                  <a:srgbClr val="005DAB"/>
                </a:solidFill>
                <a:ea typeface="+mj-ea"/>
                <a:cs typeface="+mj-cs"/>
              </a:rPr>
              <a:t>Division of Health Informatics and Surveillance</a:t>
            </a:r>
          </a:p>
          <a:p>
            <a:endParaRPr lang="en-US" b="1" dirty="0"/>
          </a:p>
        </p:txBody>
      </p:sp>
      <p:pic>
        <p:nvPicPr>
          <p:cNvPr id="13" name="Picture 12" descr="NNDSS branding element" title="NNDSS branding element">
            <a:extLst>
              <a:ext uri="{FF2B5EF4-FFF2-40B4-BE49-F238E27FC236}">
                <a16:creationId xmlns:a16="http://schemas.microsoft.com/office/drawing/2014/main" id="{3C1BDF2C-5433-FB4E-A146-CC697007D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9" y="4227645"/>
            <a:ext cx="3981359" cy="1563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1B9677-9DAE-9344-86B4-5F7C57B57654}"/>
              </a:ext>
            </a:extLst>
          </p:cNvPr>
          <p:cNvSpPr/>
          <p:nvPr/>
        </p:nvSpPr>
        <p:spPr>
          <a:xfrm>
            <a:off x="8398565" y="6053436"/>
            <a:ext cx="2791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DAB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2400" b="1" kern="1200" dirty="0">
                <a:solidFill>
                  <a:srgbClr val="005DAB"/>
                </a:solidFill>
                <a:latin typeface="Calibri" pitchFamily="34" charset="0"/>
                <a:ea typeface="+mn-ea"/>
              </a:rPr>
              <a:t>February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DAB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  <a:sym typeface="Arial"/>
              </a:rPr>
              <a:t> 15, 2022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56DC"/>
              </a:solidFill>
              <a:effectLst/>
              <a:uLnTx/>
              <a:uFillTx/>
              <a:latin typeface="Myriad Web Pro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717234-D8B6-AF4A-A599-709EC53D8C46}"/>
              </a:ext>
            </a:extLst>
          </p:cNvPr>
          <p:cNvSpPr txBox="1"/>
          <p:nvPr/>
        </p:nvSpPr>
        <p:spPr>
          <a:xfrm>
            <a:off x="457198" y="596110"/>
            <a:ext cx="80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228246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D83A4-F512-4DDF-93AF-1B9093B255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263" y="4097338"/>
            <a:ext cx="11006137" cy="7651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10575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9451552-0A23-429F-9BAF-00370D6B6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34" y="5816060"/>
            <a:ext cx="1529849" cy="877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EFABD-073E-7D40-940F-159AACC4E0AF}"/>
              </a:ext>
            </a:extLst>
          </p:cNvPr>
          <p:cNvSpPr txBox="1"/>
          <p:nvPr/>
        </p:nvSpPr>
        <p:spPr>
          <a:xfrm>
            <a:off x="781050" y="459060"/>
            <a:ext cx="10287000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Subscribe to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  <a:hlinkClick r:id="rId4"/>
              </a:rPr>
              <a:t>monthly NNDSS newsletter,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  <a:hlinkClick r:id="rId4"/>
              </a:rPr>
              <a:t>Case Surveillance News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Access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  <a:hlinkClick r:id="rId5"/>
              </a:rPr>
              <a:t>NNDSS Technical Resource Center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Email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  <a:hlinkClick r:id="rId6"/>
              </a:rPr>
              <a:t>edx@cdc.gov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to request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NNDSS technical assistance or begin onboarding HL7 message mapping guides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Web Pro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Web Pro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Next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F395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NNDSS eSHARE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F395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>
                <a:latin typeface="Calibri" panose="020F0502020204030204"/>
                <a:ea typeface="+mn-ea"/>
              </a:rPr>
              <a:t>April 19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, 2022 (more details coming soon)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EAE44-FB8A-154C-B7D0-CA685B9A6F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53550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Next NNDSS Webinar: September 21, 2021</a:t>
            </a:r>
          </a:p>
        </p:txBody>
      </p:sp>
    </p:spTree>
    <p:extLst>
      <p:ext uri="{BB962C8B-B14F-4D97-AF65-F5344CB8AC3E}">
        <p14:creationId xmlns:p14="http://schemas.microsoft.com/office/powerpoint/2010/main" val="266961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D83A4-F512-4DDF-93AF-1B9093B255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263" y="4097338"/>
            <a:ext cx="11006137" cy="13173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Appendix: Additional</a:t>
            </a:r>
            <a:r>
              <a:rPr lang="en-US" sz="4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Information</a:t>
            </a:r>
            <a:br>
              <a:rPr lang="en-US" sz="4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4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Vaccination History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the Response </a:t>
            </a:r>
          </a:p>
        </p:txBody>
      </p:sp>
    </p:spTree>
    <p:extLst>
      <p:ext uri="{BB962C8B-B14F-4D97-AF65-F5344CB8AC3E}">
        <p14:creationId xmlns:p14="http://schemas.microsoft.com/office/powerpoint/2010/main" val="393127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98CF-DD49-43DB-811E-F278767ED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18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Updating Surveillance Data with Vaccine History</a:t>
            </a:r>
            <a:br>
              <a:rPr lang="en-US" dirty="0"/>
            </a:br>
            <a:r>
              <a:rPr lang="en-US" dirty="0"/>
              <a:t>During the Response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CB16E-3254-4FEC-8CF7-625D59ED4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4773"/>
            <a:ext cx="9144000" cy="2836507"/>
          </a:xfrm>
        </p:spPr>
        <p:txBody>
          <a:bodyPr>
            <a:normAutofit/>
          </a:bodyPr>
          <a:lstStyle/>
          <a:p>
            <a:r>
              <a:rPr lang="en-US" dirty="0"/>
              <a:t>Alycia McNutt, Epidemiologist 3 </a:t>
            </a:r>
          </a:p>
          <a:p>
            <a:r>
              <a:rPr lang="en-US" dirty="0"/>
              <a:t>Alycia.mcnutt@ct.gov</a:t>
            </a:r>
          </a:p>
          <a:p>
            <a:r>
              <a:rPr lang="en-US" dirty="0"/>
              <a:t>Tom Bavone, Information Technology Analyst 3 </a:t>
            </a:r>
          </a:p>
          <a:p>
            <a:r>
              <a:rPr lang="en-US" dirty="0"/>
              <a:t>Thomas.Bavone@ct.gov</a:t>
            </a:r>
          </a:p>
          <a:p>
            <a:r>
              <a:rPr lang="en-US" dirty="0"/>
              <a:t>Connecticut Department of Public Health</a:t>
            </a:r>
          </a:p>
          <a:p>
            <a:r>
              <a:rPr lang="en-US" dirty="0"/>
              <a:t>Infectious Disease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72701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35A6-2E9B-4C28-BCDF-C87FDF7A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7940"/>
            <a:ext cx="10515600" cy="5619024"/>
          </a:xfrm>
        </p:spPr>
        <p:txBody>
          <a:bodyPr>
            <a:normAutofit/>
          </a:bodyPr>
          <a:lstStyle/>
          <a:p>
            <a:r>
              <a:rPr lang="en-US" dirty="0"/>
              <a:t>CT using Maven for case and lab test management during the response. System is called CTEDSS, is web-based, and hosted at our state data center.</a:t>
            </a:r>
          </a:p>
          <a:p>
            <a:r>
              <a:rPr lang="en-US" dirty="0"/>
              <a:t>Immunization system is CTWiZ which is based on the WebIZ system and cloud hosted by the vendor.</a:t>
            </a:r>
          </a:p>
          <a:p>
            <a:r>
              <a:rPr lang="en-US" dirty="0"/>
              <a:t>We developed a SQL based data platform – the CT Public Health Analytics and Integration Platform - to meet the need to generate daily response reports for our Office of the Governor. </a:t>
            </a:r>
          </a:p>
          <a:p>
            <a:pPr lvl="1"/>
            <a:r>
              <a:rPr lang="en-US" dirty="0"/>
              <a:t>Developed because using the internal CTEDSS reporting capability was not adequate for the volume of data.</a:t>
            </a:r>
          </a:p>
          <a:p>
            <a:r>
              <a:rPr lang="en-US" dirty="0"/>
              <a:t>There is an automated daily data pull done at 2 AM from the CTEDSS SQL database into the CPHAIP. Additional response data from various data systems, such as immunizations and death, are also captured.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B60771-52F7-42B5-A263-634B64E667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1892" y="6176964"/>
            <a:ext cx="5104108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Connecticut Dept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412461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6EF2-0974-4FC2-8646-FDE1DB56E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533"/>
            <a:ext cx="10515600" cy="5550431"/>
          </a:xfrm>
        </p:spPr>
        <p:txBody>
          <a:bodyPr>
            <a:normAutofit/>
          </a:bodyPr>
          <a:lstStyle/>
          <a:p>
            <a:r>
              <a:rPr lang="en-US" dirty="0"/>
              <a:t>Vaccination data is a manual pull from the CTWiZ data mart – changes to allow this to be automated are pending. </a:t>
            </a:r>
          </a:p>
          <a:p>
            <a:r>
              <a:rPr lang="en-US" dirty="0"/>
              <a:t>Confirmed and probable case data are matched by name and DOB to data pulled from CTWiZ. Match is 56% - adding additional data fields did not improve match percent. Match is automated.</a:t>
            </a:r>
          </a:p>
          <a:p>
            <a:r>
              <a:rPr lang="en-US" dirty="0"/>
              <a:t>Vaccine questions based on MMG requirements added to CTEDSS. Match process generates a csv file that is manually uploaded. We hope to automate this in the future.</a:t>
            </a:r>
          </a:p>
          <a:p>
            <a:r>
              <a:rPr lang="en-US" dirty="0"/>
              <a:t> First matching was done in July 2021 and generated 390,000 records. These were uploaded in 10 days and a daily match has been done ever since with that file uploaded daily (M-F). Re-match to catch new doses.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BB3A32-DF9F-4366-ABD0-4E3E523CE8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1892" y="6176964"/>
            <a:ext cx="5104108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Connecticut Dept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5154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6EF2-0974-4FC2-8646-FDE1DB56E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400"/>
            <a:ext cx="10515600" cy="5516563"/>
          </a:xfrm>
        </p:spPr>
        <p:txBody>
          <a:bodyPr>
            <a:normAutofit/>
          </a:bodyPr>
          <a:lstStyle/>
          <a:p>
            <a:r>
              <a:rPr lang="en-US" dirty="0"/>
              <a:t>Why did we take an integration vs. a direct interoperability approach?</a:t>
            </a:r>
          </a:p>
          <a:p>
            <a:pPr lvl="1"/>
            <a:r>
              <a:rPr lang="en-US" dirty="0"/>
              <a:t>Direct sharing of information between complex data systems not always feasible and is resource intensive. Systems may not be natively designed to have this functionality.</a:t>
            </a:r>
          </a:p>
          <a:p>
            <a:pPr lvl="1"/>
            <a:r>
              <a:rPr lang="en-US" dirty="0"/>
              <a:t>Setting up an integration platform for data analytics has allowed us to leverage that work for this data integration and others.</a:t>
            </a:r>
          </a:p>
          <a:p>
            <a:pPr lvl="1"/>
            <a:r>
              <a:rPr lang="en-US" dirty="0"/>
              <a:t>Matching data and returning desired information is more efficient and allows us to only share what is allowed between systems (confidentiality and security).</a:t>
            </a:r>
          </a:p>
          <a:p>
            <a:pPr lvl="1"/>
            <a:r>
              <a:rPr lang="en-US" dirty="0"/>
              <a:t>This proof of concept was very successful and will be applied to future VPDs.</a:t>
            </a:r>
          </a:p>
          <a:p>
            <a:r>
              <a:rPr lang="en-US" dirty="0"/>
              <a:t>We are implementing an external MPI solution – Veratos – to improve person identification and deduplication across systems by creating a shareable unique MPI ID. This will improve match percentages.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21FDF2-6048-4E9C-90A9-8FD3375BAB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1892" y="6176964"/>
            <a:ext cx="5104108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Connecticut Dept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50896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248AB-92C4-421F-8747-17C94E0A4F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6263" y="787400"/>
            <a:ext cx="10616873" cy="4530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Agenda</a:t>
            </a:r>
          </a:p>
          <a:p>
            <a:pPr marL="290195" lvl="1" indent="-290195">
              <a:lnSpc>
                <a:spcPct val="100000"/>
              </a:lnSpc>
            </a:pPr>
            <a:r>
              <a:rPr lang="en-US" dirty="0"/>
              <a:t>NNDSS Updates and Announcements</a:t>
            </a:r>
            <a:endParaRPr lang="en-US" dirty="0">
              <a:cs typeface="Calibri"/>
            </a:endParaRPr>
          </a:p>
          <a:p>
            <a:pPr marL="290195" lvl="1" indent="-2901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cs typeface="Calibri"/>
              </a:rPr>
              <a:t>State Panel Discussion: Linking to Immunization Data,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Calibri"/>
              </a:rPr>
              <a:t>    Where Are We Now? </a:t>
            </a:r>
          </a:p>
          <a:p>
            <a:pPr marL="676275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cs typeface="Calibri"/>
              </a:rPr>
              <a:t>California, Connecticut, Oregon, and Wisconsin</a:t>
            </a:r>
            <a:endParaRPr lang="en-US" sz="2600" dirty="0">
              <a:solidFill>
                <a:srgbClr val="00606B"/>
              </a:solidFill>
              <a:cs typeface="Calibri"/>
            </a:endParaRPr>
          </a:p>
          <a:p>
            <a:pPr marL="290195" lvl="1" indent="-290195">
              <a:lnSpc>
                <a:spcPct val="100000"/>
              </a:lnSpc>
            </a:pPr>
            <a:r>
              <a:rPr lang="en-US" dirty="0">
                <a:cs typeface="Calibri"/>
              </a:rPr>
              <a:t>Questions and Answers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530FC83-B5CA-BD40-A453-29445A713BA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8B90-C856-4DD9-AE7E-B04D6EB9DAE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F0E69-A4A9-5E4F-9165-3DE8E339D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6833"/>
            <a:ext cx="10515600" cy="1325563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3BB7EA9-F6F5-4670-91C9-522DA292B25E}"/>
              </a:ext>
            </a:extLst>
          </p:cNvPr>
          <p:cNvSpPr txBox="1">
            <a:spLocks/>
          </p:cNvSpPr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8B90-C856-4DD9-AE7E-B04D6EB9DAE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0309D6-2C4A-4CB6-A5B7-3EC04A221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0414" y="2630055"/>
            <a:ext cx="3303571" cy="343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8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79C46-03ED-40C4-A175-D751182D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287263"/>
            <a:ext cx="10839490" cy="11417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606B"/>
                </a:solidFill>
              </a:rPr>
              <a:t>NNDSS Updates and Announcements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619A65-6F2E-4536-98ED-6BEEA4FD8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4750821"/>
            <a:ext cx="8430707" cy="2881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7BA255"/>
                </a:solidFill>
                <a:latin typeface="Calibri"/>
                <a:cs typeface="Calibri"/>
              </a:rPr>
              <a:t>Michele Hoover, MS</a:t>
            </a:r>
          </a:p>
          <a:p>
            <a:r>
              <a:rPr lang="en-US" b="0" dirty="0">
                <a:solidFill>
                  <a:schemeClr val="tx1"/>
                </a:solidFill>
                <a:latin typeface="Calibri"/>
                <a:cs typeface="Calibri"/>
              </a:rPr>
              <a:t>Data Standardization and Assistance Team</a:t>
            </a:r>
          </a:p>
          <a:p>
            <a:r>
              <a:rPr lang="en-US" b="0" dirty="0">
                <a:solidFill>
                  <a:schemeClr val="tx1"/>
                </a:solidFill>
                <a:latin typeface="Calibri"/>
                <a:cs typeface="Calibri"/>
              </a:rPr>
              <a:t>Center for Surveillance, Epidemiology, and Laboratory Services </a:t>
            </a:r>
          </a:p>
          <a:p>
            <a:pPr>
              <a:lnSpc>
                <a:spcPct val="0"/>
              </a:lnSpc>
            </a:pPr>
            <a:endParaRPr lang="en-US" b="0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229A6-95AD-8542-A69E-6A46D7586FD2}"/>
              </a:ext>
            </a:extLst>
          </p:cNvPr>
          <p:cNvSpPr txBox="1"/>
          <p:nvPr/>
        </p:nvSpPr>
        <p:spPr>
          <a:xfrm>
            <a:off x="457198" y="596110"/>
            <a:ext cx="80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202401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212E73-12E3-4C44-8011-DF43E1FD69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3374" y="400050"/>
            <a:ext cx="11479397" cy="575494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/>
            <a:r>
              <a:rPr lang="en-US" sz="4100" dirty="0"/>
              <a:t>Healthcare-Associated Infections, Multidrug-Resistant Organisms (HAI MDRO) Message Mapping Guide (MMG) </a:t>
            </a:r>
          </a:p>
          <a:p>
            <a:pPr marL="0"/>
            <a:r>
              <a:rPr lang="en-US" dirty="0">
                <a:solidFill>
                  <a:srgbClr val="00B050"/>
                </a:solidFill>
              </a:rPr>
              <a:t> Open for General Onboarding</a:t>
            </a:r>
            <a:r>
              <a:rPr lang="en-US" dirty="0"/>
              <a:t> </a:t>
            </a:r>
          </a:p>
          <a:p>
            <a:pPr marL="290195" lvl="1" indent="-290195"/>
            <a:r>
              <a:rPr lang="en-US" sz="3100" dirty="0"/>
              <a:t>Includes </a:t>
            </a:r>
            <a:r>
              <a:rPr lang="en-US" sz="3100" i="1" dirty="0"/>
              <a:t>Candida auris </a:t>
            </a:r>
            <a:r>
              <a:rPr lang="en-US" sz="3100" dirty="0"/>
              <a:t>and Carbapenemase Producing Carbapenem-Resistant Enterobacteriaceae (CP-CRE)</a:t>
            </a:r>
          </a:p>
          <a:p>
            <a:pPr marL="0" lvl="1" indent="0">
              <a:buNone/>
            </a:pPr>
            <a:endParaRPr lang="en-US" sz="1000" dirty="0"/>
          </a:p>
          <a:p>
            <a:pPr marL="290195" lvl="1" indent="-290195"/>
            <a:r>
              <a:rPr lang="en-US" sz="3100" dirty="0"/>
              <a:t>Uses updated </a:t>
            </a:r>
            <a:r>
              <a:rPr lang="en-US" sz="3100" dirty="0">
                <a:hlinkClick r:id="rId3"/>
              </a:rPr>
              <a:t>Version 1.0.2</a:t>
            </a:r>
            <a:r>
              <a:rPr lang="en-US" sz="3100" dirty="0"/>
              <a:t> </a:t>
            </a:r>
          </a:p>
          <a:p>
            <a:pPr marL="747395" lvl="2" indent="-457200">
              <a:buFont typeface="+mj-lt"/>
              <a:buAutoNum type="arabicPeriod"/>
            </a:pPr>
            <a:r>
              <a:rPr lang="en-US" sz="2600" dirty="0"/>
              <a:t>Updated CDC priority levels (R, 1, 2, 3 format)</a:t>
            </a:r>
          </a:p>
          <a:p>
            <a:pPr marL="747395" lvl="2" indent="-457200">
              <a:buFont typeface="+mj-lt"/>
              <a:buAutoNum type="arabicPeriod"/>
            </a:pPr>
            <a:r>
              <a:rPr lang="en-US" sz="2600" dirty="0"/>
              <a:t>Description updated for 5 data elements</a:t>
            </a:r>
          </a:p>
          <a:p>
            <a:pPr marL="747395" lvl="2" indent="-457200">
              <a:buFont typeface="+mj-lt"/>
              <a:buAutoNum type="arabicPeriod"/>
            </a:pPr>
            <a:r>
              <a:rPr lang="en-US" sz="2600" dirty="0"/>
              <a:t>Eight new test scenarios provided for </a:t>
            </a:r>
            <a:r>
              <a:rPr lang="en-US" sz="2600" i="1" dirty="0"/>
              <a:t>Candida </a:t>
            </a:r>
            <a:r>
              <a:rPr lang="en-US" sz="2600" i="1" dirty="0" err="1"/>
              <a:t>auris</a:t>
            </a:r>
            <a:endParaRPr lang="en-US" sz="2600" i="1" dirty="0"/>
          </a:p>
          <a:p>
            <a:pPr marL="290195" lvl="2" indent="0">
              <a:buNone/>
            </a:pPr>
            <a:endParaRPr lang="en-US" sz="1000" i="1" dirty="0"/>
          </a:p>
          <a:p>
            <a:pPr marL="290195" lvl="1" indent="-290195"/>
            <a:r>
              <a:rPr lang="en-US" sz="3100" dirty="0">
                <a:cs typeface="Calibri"/>
              </a:rPr>
              <a:t>Uses PHIN </a:t>
            </a:r>
            <a:r>
              <a:rPr lang="en-US" sz="3100" dirty="0">
                <a:ea typeface="+mn-lt"/>
                <a:cs typeface="+mn-lt"/>
              </a:rPr>
              <a:t>Vocabulary Access and Distribution System (VADS) HAI MDRO case notification view </a:t>
            </a:r>
            <a:r>
              <a:rPr lang="en-US" sz="3100" dirty="0">
                <a:ea typeface="+mn-lt"/>
                <a:cs typeface="+mn-lt"/>
                <a:hlinkClick r:id="rId4"/>
              </a:rPr>
              <a:t>version 2</a:t>
            </a:r>
            <a:r>
              <a:rPr lang="en-US" sz="3100" dirty="0">
                <a:ea typeface="+mn-lt"/>
                <a:cs typeface="+mn-lt"/>
              </a:rPr>
              <a:t> </a:t>
            </a:r>
          </a:p>
          <a:p>
            <a:pPr marL="790575" lvl="2" indent="-457200">
              <a:buFont typeface="+mj-lt"/>
              <a:buAutoNum type="arabicPeriod"/>
            </a:pPr>
            <a:r>
              <a:rPr lang="en-US" sz="2600" dirty="0">
                <a:ea typeface="+mn-lt"/>
                <a:cs typeface="+mn-lt"/>
              </a:rPr>
              <a:t>Includes updated </a:t>
            </a:r>
            <a:r>
              <a:rPr lang="en-US" sz="2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PHVS_Country_ISO_3166-1</a:t>
            </a:r>
            <a:r>
              <a:rPr lang="en-US" sz="26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a typeface="+mn-lt"/>
                <a:cs typeface="+mn-lt"/>
              </a:rPr>
              <a:t>for Destination(s) of Recent Travel (82764-2) </a:t>
            </a:r>
          </a:p>
          <a:p>
            <a:pPr marL="790575" lvl="2" indent="-457200">
              <a:buFont typeface="+mj-lt"/>
              <a:buAutoNum type="arabicPeriod"/>
            </a:pPr>
            <a:r>
              <a:rPr lang="en-US" sz="2600" dirty="0">
                <a:ea typeface="+mn-lt"/>
                <a:cs typeface="+mn-lt"/>
              </a:rPr>
              <a:t>Includes updated </a:t>
            </a:r>
            <a:r>
              <a:rPr lang="en-US" sz="2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PHVS_Specimen_CDC</a:t>
            </a:r>
            <a:r>
              <a:rPr lang="en-US" sz="2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a typeface="+mn-lt"/>
                <a:cs typeface="+mn-lt"/>
              </a:rPr>
              <a:t>for Specimen Type (66746-9)</a:t>
            </a:r>
            <a:endParaRPr lang="en-US" sz="2600" dirty="0"/>
          </a:p>
          <a:p>
            <a:pPr marL="290195" lvl="2" indent="0"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53ECF-D24E-406C-9110-DDDDBD97BED6}"/>
              </a:ext>
            </a:extLst>
          </p:cNvPr>
          <p:cNvSpPr txBox="1"/>
          <p:nvPr/>
        </p:nvSpPr>
        <p:spPr>
          <a:xfrm>
            <a:off x="257634" y="6259810"/>
            <a:ext cx="10760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HAI MDRO v1.0.2 MMG: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https://ndc.services.cdc.gov/mmgpage/healthcare-associated-infections-multidrug-resistant-organisms-hai-mdro-message-mapping-guide/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PHIN VADS HAI MDRO Case View version 2: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/>
              </a:rPr>
              <a:t>https://phinvads.cdc.gov/vads/ViewView.action?id=6B668D9B-EF7A-EC11-81AA-005056ABE2F0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4E39B70-6546-48C2-A287-6A22E16836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8B90-C856-4DD9-AE7E-B04D6EB9DAE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03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07B9A3-5F5D-4534-AAD4-F34590B24BB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fld id="{B1808B90-C856-4DD9-AE7E-B04D6EB9DAE8}" type="slidenum">
              <a:rPr lang="en-US" smtClean="0">
                <a:sym typeface="Arial"/>
              </a:rPr>
              <a:pPr>
                <a:lnSpc>
                  <a:spcPct val="100000"/>
                </a:lnSpc>
                <a:spcBef>
                  <a:spcPts val="0"/>
                </a:spcBef>
                <a:buClrTx/>
                <a:buFontTx/>
                <a:defRPr/>
              </a:pPr>
              <a:t>5</a:t>
            </a:fld>
            <a:endParaRPr lang="en-US" dirty="0"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A75507-782A-4FDD-8841-225AC392DC0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DDABDC-2494-4113-B093-4D744946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253" y="5550954"/>
            <a:ext cx="1409442" cy="80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ey jurisdiction High level updates since the January 18, eSHARE:&#10;&#10;Onboarding is moving along for COVID. Recently, Alabama and Virginia (in dark blue) joined 6 other jurisdictions: Alaska, Indiana, Oregon, Michigan, Mississippi, and Nebraska in onboarding for COVID-19 MMG (in dark blue). There are 3 jurisdictions, including Georgia, Illinois, and Massachusetts onboarding for COVID Lite ( in medium blue). &#10;Anticipate other states to be going into production soon as well as other states to be onboarding soon, as onboarding packages received.&#10;Not shown on the map is Kentucky Onboarding for Hepatitis message mapping guide&#10;">
            <a:extLst>
              <a:ext uri="{FF2B5EF4-FFF2-40B4-BE49-F238E27FC236}">
                <a16:creationId xmlns:a16="http://schemas.microsoft.com/office/drawing/2014/main" id="{F8F0D3B1-9DD9-4EEF-8AB6-5FEA3A9CB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53" y="275492"/>
            <a:ext cx="9724597" cy="63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79C46-03ED-40C4-A175-D751182D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287263"/>
            <a:ext cx="10839490" cy="114173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606B"/>
                </a:solidFill>
              </a:rPr>
              <a:t>State Panel Discussion: Linking to Immunization Data,</a:t>
            </a:r>
            <a:br>
              <a:rPr lang="en-US" sz="3600" dirty="0">
                <a:solidFill>
                  <a:srgbClr val="00606B"/>
                </a:solidFill>
              </a:rPr>
            </a:br>
            <a:r>
              <a:rPr lang="en-US" sz="3600" dirty="0">
                <a:solidFill>
                  <a:srgbClr val="00606B"/>
                </a:solidFill>
              </a:rPr>
              <a:t>Where Are We Now?</a:t>
            </a:r>
            <a:br>
              <a:rPr lang="en-US" sz="3600" dirty="0">
                <a:solidFill>
                  <a:srgbClr val="00606B"/>
                </a:solidFill>
              </a:rPr>
            </a:br>
            <a:endParaRPr lang="en-US" sz="3600" dirty="0">
              <a:solidFill>
                <a:srgbClr val="0060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229A6-95AD-8542-A69E-6A46D7586FD2}"/>
              </a:ext>
            </a:extLst>
          </p:cNvPr>
          <p:cNvSpPr txBox="1"/>
          <p:nvPr/>
        </p:nvSpPr>
        <p:spPr>
          <a:xfrm>
            <a:off x="457198" y="596110"/>
            <a:ext cx="80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Center for Surveillance, Epidemiology, and Laboratory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32358-1158-422F-84A8-9EC1FCAF127E}"/>
              </a:ext>
            </a:extLst>
          </p:cNvPr>
          <p:cNvSpPr txBox="1"/>
          <p:nvPr/>
        </p:nvSpPr>
        <p:spPr>
          <a:xfrm>
            <a:off x="567367" y="4205027"/>
            <a:ext cx="820256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kern="1200" dirty="0">
                <a:solidFill>
                  <a:srgbClr val="7BA255"/>
                </a:solidFill>
                <a:latin typeface="Calibri"/>
                <a:ea typeface="+mn-ea"/>
                <a:cs typeface="Calibri"/>
              </a:rPr>
              <a:t>Michele Hoover, MS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1BC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 Standardization and Assistance Team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Center for Surveillance, Epidemiology, and Laboratory Services </a:t>
            </a:r>
          </a:p>
        </p:txBody>
      </p:sp>
    </p:spTree>
    <p:extLst>
      <p:ext uri="{BB962C8B-B14F-4D97-AF65-F5344CB8AC3E}">
        <p14:creationId xmlns:p14="http://schemas.microsoft.com/office/powerpoint/2010/main" val="87007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24C4D-6422-420C-8A80-52F33C67F5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6262" y="787790"/>
            <a:ext cx="11220531" cy="5581259"/>
          </a:xfrm>
        </p:spPr>
        <p:txBody>
          <a:bodyPr>
            <a:normAutofit/>
          </a:bodyPr>
          <a:lstStyle/>
          <a:p>
            <a:pPr marL="313259" indent="-294210">
              <a:spcBef>
                <a:spcPts val="0"/>
              </a:spcBef>
              <a:defRPr/>
            </a:pPr>
            <a:r>
              <a:rPr lang="en-US" sz="3300" dirty="0"/>
              <a:t>State Panelists </a:t>
            </a:r>
          </a:p>
          <a:p>
            <a:pPr marL="511175" lvl="1" indent="-293688">
              <a:spcBef>
                <a:spcPts val="0"/>
              </a:spcBef>
              <a:defRPr/>
            </a:pPr>
            <a:r>
              <a:rPr lang="en-US" dirty="0"/>
              <a:t>California Department of Public Health</a:t>
            </a:r>
          </a:p>
          <a:p>
            <a:pPr marL="844550" lvl="2" indent="-293688">
              <a:spcBef>
                <a:spcPts val="0"/>
              </a:spcBef>
              <a:defRPr/>
            </a:pPr>
            <a:r>
              <a:rPr lang="en-US" dirty="0"/>
              <a:t>Lauren Nelson, Rui Zhao</a:t>
            </a:r>
          </a:p>
          <a:p>
            <a:pPr marL="511175" lvl="1" indent="-293688">
              <a:spcBef>
                <a:spcPts val="0"/>
              </a:spcBef>
              <a:defRPr/>
            </a:pPr>
            <a:r>
              <a:rPr lang="en-US" dirty="0"/>
              <a:t>Connecticut Department of Public Health </a:t>
            </a:r>
          </a:p>
          <a:p>
            <a:pPr marL="844550" lvl="2" indent="-293688">
              <a:spcBef>
                <a:spcPts val="0"/>
              </a:spcBef>
              <a:defRPr/>
            </a:pPr>
            <a:r>
              <a:rPr lang="en-US" dirty="0"/>
              <a:t>Gary Archambault, Nancy Barrett, Thomas Bavone, Alycia McNutt</a:t>
            </a:r>
          </a:p>
          <a:p>
            <a:pPr marL="511175" lvl="1" indent="-293688">
              <a:spcBef>
                <a:spcPts val="0"/>
              </a:spcBef>
              <a:defRPr/>
            </a:pPr>
            <a:r>
              <a:rPr lang="en-US" dirty="0"/>
              <a:t>Oregon Health Authority—Division of Public Health </a:t>
            </a:r>
          </a:p>
          <a:p>
            <a:pPr marL="844550" lvl="2" indent="-293688">
              <a:spcBef>
                <a:spcPts val="0"/>
              </a:spcBef>
              <a:defRPr/>
            </a:pPr>
            <a:r>
              <a:rPr lang="en-US" dirty="0"/>
              <a:t>Robert Laing  </a:t>
            </a:r>
          </a:p>
          <a:p>
            <a:pPr marL="511175" lvl="1" indent="-293688">
              <a:spcBef>
                <a:spcPts val="0"/>
              </a:spcBef>
              <a:defRPr/>
            </a:pPr>
            <a:r>
              <a:rPr lang="en-US" dirty="0"/>
              <a:t>Wisconsin Department of Health Service </a:t>
            </a:r>
          </a:p>
          <a:p>
            <a:pPr marL="844550" lvl="2" indent="-293688">
              <a:spcBef>
                <a:spcPts val="0"/>
              </a:spcBef>
              <a:defRPr/>
            </a:pPr>
            <a:r>
              <a:rPr lang="en-US" dirty="0"/>
              <a:t>Misty Johnson, Sarah Kangas, Anna Kocharian, Sydni Warner</a:t>
            </a:r>
          </a:p>
          <a:p>
            <a:pPr marL="844550" lvl="2" indent="-293688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7AC975B-24E6-4470-A253-DAF4972077E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8B90-C856-4DD9-AE7E-B04D6EB9DAE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1E9CA-44D6-4034-AA78-CFEC512E55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25008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184956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24C4D-6422-420C-8A80-52F33C67F5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6263" y="787790"/>
            <a:ext cx="10845988" cy="55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13055" indent="-294005">
              <a:spcBef>
                <a:spcPts val="0"/>
              </a:spcBef>
              <a:defRPr/>
            </a:pPr>
            <a:r>
              <a:rPr lang="en-US" dirty="0"/>
              <a:t>Topics for Discussion</a:t>
            </a:r>
            <a:r>
              <a:rPr lang="en-US" i="1" dirty="0"/>
              <a:t> </a:t>
            </a:r>
            <a:endParaRPr lang="en-US" dirty="0"/>
          </a:p>
          <a:p>
            <a:pPr marL="511175" lvl="1" indent="-293370">
              <a:spcBef>
                <a:spcPts val="0"/>
              </a:spcBef>
              <a:defRPr/>
            </a:pPr>
            <a:r>
              <a:rPr lang="en-US" dirty="0"/>
              <a:t>Staff Resources and Capacity </a:t>
            </a:r>
            <a:endParaRPr lang="en-US" sz="2400" strike="sngStrike" dirty="0">
              <a:cs typeface="Calibri"/>
            </a:endParaRPr>
          </a:p>
          <a:p>
            <a:pPr marL="511175" lvl="1" indent="-293370">
              <a:spcBef>
                <a:spcPts val="0"/>
              </a:spcBef>
              <a:defRPr/>
            </a:pPr>
            <a:r>
              <a:rPr lang="en-US" dirty="0">
                <a:cs typeface="Calibri"/>
              </a:rPr>
              <a:t>Tools and Resources Used</a:t>
            </a:r>
          </a:p>
          <a:p>
            <a:pPr marL="511175" lvl="1" indent="-293370">
              <a:spcBef>
                <a:spcPts val="0"/>
              </a:spcBef>
              <a:defRPr/>
            </a:pPr>
            <a:r>
              <a:rPr lang="en-US" dirty="0"/>
              <a:t>Approach </a:t>
            </a:r>
          </a:p>
          <a:p>
            <a:pPr marL="511175" lvl="1" indent="-293370">
              <a:spcBef>
                <a:spcPts val="0"/>
              </a:spcBef>
              <a:defRPr/>
            </a:pPr>
            <a:r>
              <a:rPr lang="en-US" dirty="0"/>
              <a:t>Challenges and Lessons Learned </a:t>
            </a:r>
          </a:p>
          <a:p>
            <a:pPr marL="0" lvl="1" indent="0">
              <a:buNone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844550" lvl="2" indent="-293370">
              <a:spcBef>
                <a:spcPts val="0"/>
              </a:spcBef>
              <a:defRPr/>
            </a:pPr>
            <a:endParaRPr lang="en-US" sz="2800" dirty="0">
              <a:cs typeface="Calibri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7936E3C-D786-4B30-9089-578FFEC90B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Slide</a:t>
            </a:r>
            <a:fld id="{B1808B90-C856-4DD9-AE7E-B04D6EB9DAE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2" descr="Online Panel | Online Panel Research | SurveySparrow">
            <a:extLst>
              <a:ext uri="{FF2B5EF4-FFF2-40B4-BE49-F238E27FC236}">
                <a16:creationId xmlns:a16="http://schemas.microsoft.com/office/drawing/2014/main" id="{58A22F0C-7849-42A4-BFF8-F5B85DA9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97" y="1353122"/>
            <a:ext cx="6045151" cy="432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8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indicating a question can be asked. " title="Question and Answer Slide">
            <a:extLst>
              <a:ext uri="{FF2B5EF4-FFF2-40B4-BE49-F238E27FC236}">
                <a16:creationId xmlns:a16="http://schemas.microsoft.com/office/drawing/2014/main" id="{0F6C0158-72F8-463D-A4D9-265D5759D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1" y="1150408"/>
            <a:ext cx="8156042" cy="55710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F39405-AB62-443F-B8B0-4E70E618F6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6602" y="643466"/>
            <a:ext cx="3171061" cy="6001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3F395F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Open Discussion </a:t>
            </a:r>
          </a:p>
        </p:txBody>
      </p:sp>
    </p:spTree>
    <p:extLst>
      <p:ext uri="{BB962C8B-B14F-4D97-AF65-F5344CB8AC3E}">
        <p14:creationId xmlns:p14="http://schemas.microsoft.com/office/powerpoint/2010/main" val="234761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5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81ca42d-3f97-4fd3-b254-bd4c63b39db0">
      <UserInfo>
        <DisplayName>Landon, Alexander (CDC/DDPHSS/CSELS/DHIS)</DisplayName>
        <AccountId>42</AccountId>
        <AccountType/>
      </UserInfo>
      <UserInfo>
        <DisplayName>Hoover, Michele (CDC/DDPHSS/CSELS/DHIS)</DisplayName>
        <AccountId>23</AccountId>
        <AccountType/>
      </UserInfo>
      <UserInfo>
        <DisplayName>Johnston, Sara (CDC/DDPHSS/CSELS/DHIS)</DisplayName>
        <AccountId>28</AccountId>
        <AccountType/>
      </UserInfo>
      <UserInfo>
        <DisplayName>Bastin, Lisa H. (CDC/DDPHSS/CSELS/DHIS)</DisplayName>
        <AccountId>53</AccountId>
        <AccountType/>
      </UserInfo>
      <UserInfo>
        <DisplayName>Strine, Tara (CDC/DDPHSS/CSELS/DHIS)</DisplayName>
        <AccountId>54</AccountId>
        <AccountType/>
      </UserInfo>
      <UserInfo>
        <DisplayName>Helmus, Lesliann E. (CDC/DDPHSS/CSELS/DHIS)</DisplayName>
        <AccountId>55</AccountId>
        <AccountType/>
      </UserInfo>
      <UserInfo>
        <DisplayName>Williams, Cassidy (CDC/DDPHSS/CSELS/DHIS) (CTR)</DisplayName>
        <AccountId>69</AccountId>
        <AccountType/>
      </UserInfo>
      <UserInfo>
        <DisplayName>Carey, Delicia (CDC/DDPHSS/CSELS/DHIS)</DisplayName>
        <AccountId>78</AccountId>
        <AccountType/>
      </UserInfo>
      <UserInfo>
        <DisplayName>Jajosky, Ruth Ann (CDC/DDPHSS/CSELS/DHIS)</DisplayName>
        <AccountId>79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0D9F98F048A4897E4A08E0AF13FAF" ma:contentTypeVersion="10" ma:contentTypeDescription="Create a new document." ma:contentTypeScope="" ma:versionID="83c71d7f61fd76832ce7a38b2310c7a9">
  <xsd:schema xmlns:xsd="http://www.w3.org/2001/XMLSchema" xmlns:xs="http://www.w3.org/2001/XMLSchema" xmlns:p="http://schemas.microsoft.com/office/2006/metadata/properties" xmlns:ns2="79461409-555e-487c-9fe4-4566925eae7a" xmlns:ns3="381ca42d-3f97-4fd3-b254-bd4c63b39db0" targetNamespace="http://schemas.microsoft.com/office/2006/metadata/properties" ma:root="true" ma:fieldsID="851471c5b8dabc77ac479c7f1487d1dc" ns2:_="" ns3:_="">
    <xsd:import namespace="79461409-555e-487c-9fe4-4566925eae7a"/>
    <xsd:import namespace="381ca42d-3f97-4fd3-b254-bd4c63b39d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61409-555e-487c-9fe4-4566925ea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ca42d-3f97-4fd3-b254-bd4c63b39d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EE5323-C354-4988-85CA-7879DC87F2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C8682A-82B1-47FF-AFD9-3011AECF3453}">
  <ds:schemaRefs>
    <ds:schemaRef ds:uri="79461409-555e-487c-9fe4-4566925eae7a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381ca42d-3f97-4fd3-b254-bd4c63b39db0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13A89EC-FBBF-4554-8A8C-302B9BA6859B}">
  <ds:schemaRefs>
    <ds:schemaRef ds:uri="381ca42d-3f97-4fd3-b254-bd4c63b39db0"/>
    <ds:schemaRef ds:uri="79461409-555e-487c-9fe4-4566925eae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919</Words>
  <Application>Microsoft Office PowerPoint</Application>
  <PresentationFormat>Widescreen</PresentationFormat>
  <Paragraphs>107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Myriad Web Pro</vt:lpstr>
      <vt:lpstr>Noto Sans Symbols</vt:lpstr>
      <vt:lpstr>Open Sans</vt:lpstr>
      <vt:lpstr>Wingdings</vt:lpstr>
      <vt:lpstr>Office Theme</vt:lpstr>
      <vt:lpstr>20_NCEH_ATSDR_combined</vt:lpstr>
      <vt:lpstr>35_NCEH_ATSDR_combined</vt:lpstr>
      <vt:lpstr>1_Office Theme</vt:lpstr>
      <vt:lpstr>2_Office Theme</vt:lpstr>
      <vt:lpstr>3_Office Theme</vt:lpstr>
      <vt:lpstr>National Notifiable Diseases Surveillance System (NNDSS)  eSHARE February Webinar   </vt:lpstr>
      <vt:lpstr>Agenda</vt:lpstr>
      <vt:lpstr>NNDSS Updates and Announcements</vt:lpstr>
      <vt:lpstr>4</vt:lpstr>
      <vt:lpstr>Plan</vt:lpstr>
      <vt:lpstr>State Panel Discussion: Linking to Immunization Data, Where Are We Now? </vt:lpstr>
      <vt:lpstr>COVID-19</vt:lpstr>
      <vt:lpstr>Slide8</vt:lpstr>
      <vt:lpstr>Open Discussion </vt:lpstr>
      <vt:lpstr>What’s Next?</vt:lpstr>
      <vt:lpstr>Next NNDSS Webinar: September 21, 2021</vt:lpstr>
      <vt:lpstr>Appendix: Additional Information Vaccination History During the Response </vt:lpstr>
      <vt:lpstr>Updating Surveillance Data with Vaccine History During the Response</vt:lpstr>
      <vt:lpstr>Connecticut Dept of Public Health</vt:lpstr>
      <vt:lpstr>Connecticut Dept of Public Health</vt:lpstr>
      <vt:lpstr>Connecticut Dept of Public Health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NNDSS eSHARE - February 2022</dc:title>
  <dc:subject>February eSHARE: Linking to Immunization Data? Where are We Now?</dc:subject>
  <dc:creator>CDC</dc:creator>
  <cp:keywords>eSHARE, NNDSS, National Notifiable Diseases Surveillance System,Integration, Direct Interoperability, MPI Solution, Vaccination, Vaccination Data, HAI MDRO, Healthcare-Associated Infections Multidrug -Resistant Organisms, MMG, Message Mapping Guide, Vaccine History, Response, Connecticut Department of Public Health, MPI ID, </cp:keywords>
  <cp:lastModifiedBy>Laspina, Michael (CDC/DDPHSS/CSELS/DHIS)</cp:lastModifiedBy>
  <cp:revision>37</cp:revision>
  <dcterms:created xsi:type="dcterms:W3CDTF">2019-05-15T14:14:43Z</dcterms:created>
  <dcterms:modified xsi:type="dcterms:W3CDTF">2022-02-22T16:02:11Z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0x01010038A0D9F98F048A4897E4A08E0AF13FAF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2020-12-15T23:05:15Z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718ba122-f59b-433c-9a0d-cbe8015bd750</vt:lpwstr>
  </property>
  <property fmtid="{D5CDD505-2E9C-101B-9397-08002B2CF9AE}" pid="9" name="MSIP_Label_7b94a7b8-f06c-4dfe-bdcc-9b548fd58c31_ContentBits">
    <vt:lpwstr>0</vt:lpwstr>
  </property>
  <property fmtid="{D5CDD505-2E9C-101B-9397-08002B2CF9AE}" pid="10" name="_dlc_DocIdItemGuid">
    <vt:lpwstr>d1ba42dc-758b-48e8-a099-afc64271a614</vt:lpwstr>
  </property>
</Properties>
</file>