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  <p:sldMasterId id="2147483702" r:id="rId7"/>
    <p:sldMasterId id="2147483709" r:id="rId8"/>
  </p:sldMasterIdLst>
  <p:notesMasterIdLst>
    <p:notesMasterId r:id="rId22"/>
  </p:notesMasterIdLst>
  <p:sldIdLst>
    <p:sldId id="359" r:id="rId9"/>
    <p:sldId id="303" r:id="rId10"/>
    <p:sldId id="305" r:id="rId11"/>
    <p:sldId id="304" r:id="rId12"/>
    <p:sldId id="363" r:id="rId13"/>
    <p:sldId id="391" r:id="rId14"/>
    <p:sldId id="383" r:id="rId15"/>
    <p:sldId id="384" r:id="rId16"/>
    <p:sldId id="387" r:id="rId17"/>
    <p:sldId id="388" r:id="rId18"/>
    <p:sldId id="389" r:id="rId19"/>
    <p:sldId id="390" r:id="rId20"/>
    <p:sldId id="32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well, Ariel (CDC/OPHSS/CSELS) (CTR)" initials="PA((" lastIdx="15" clrIdx="0">
    <p:extLst>
      <p:ext uri="{19B8F6BF-5375-455C-9EA6-DF929625EA0E}">
        <p15:presenceInfo xmlns:p15="http://schemas.microsoft.com/office/powerpoint/2012/main" userId="S-1-5-21-1207783550-2075000910-922709458-554001" providerId="AD"/>
      </p:ext>
    </p:extLst>
  </p:cmAuthor>
  <p:cmAuthor id="2" name="Holloway, Anthony (CDC/OPHSS/CSELS)" initials="HA(" lastIdx="5" clrIdx="1">
    <p:extLst>
      <p:ext uri="{19B8F6BF-5375-455C-9EA6-DF929625EA0E}">
        <p15:presenceInfo xmlns:p15="http://schemas.microsoft.com/office/powerpoint/2012/main" userId="S-1-5-21-1207783550-2075000910-922709458-195619" providerId="AD"/>
      </p:ext>
    </p:extLst>
  </p:cmAuthor>
  <p:cmAuthor id="3" name="Helmus, Lesliann E. (CDC/OPHSS/CSELS)" initials="HLE(" lastIdx="11" clrIdx="2">
    <p:extLst>
      <p:ext uri="{19B8F6BF-5375-455C-9EA6-DF929625EA0E}">
        <p15:presenceInfo xmlns:p15="http://schemas.microsoft.com/office/powerpoint/2012/main" userId="S-1-5-21-1207783550-2075000910-922709458-429956" providerId="AD"/>
      </p:ext>
    </p:extLst>
  </p:cmAuthor>
  <p:cmAuthor id="4" name="Gretl Glick" initials="GG" lastIdx="5" clrIdx="3">
    <p:extLst>
      <p:ext uri="{19B8F6BF-5375-455C-9EA6-DF929625EA0E}">
        <p15:presenceInfo xmlns:p15="http://schemas.microsoft.com/office/powerpoint/2012/main" userId="54fed0f35bede88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2" autoAdjust="0"/>
    <p:restoredTop sz="86446" autoAdjust="0"/>
  </p:normalViewPr>
  <p:slideViewPr>
    <p:cSldViewPr snapToGrid="0">
      <p:cViewPr varScale="1">
        <p:scale>
          <a:sx n="48" d="100"/>
          <a:sy n="48" d="100"/>
        </p:scale>
        <p:origin x="72" y="5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7.xml"/><Relationship Id="rId23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43276-F051-4B6E-88D0-FFBA927E1690}" type="datetimeFigureOut">
              <a:rPr lang="en-US" smtClean="0"/>
              <a:t>12/14/2020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8F20-AA5E-4934-BA3C-7339E644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214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084AA2-EDF3-41B6-9BD5-4D1331E35CE7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791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2054C-5FFB-4925-88B8-34BFE44764D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6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2054C-5FFB-4925-88B8-34BFE44764D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127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2054C-5FFB-4925-88B8-34BFE44764D6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181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2054C-5FFB-4925-88B8-34BFE44764D6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837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2054C-5FFB-4925-88B8-34BFE44764D6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675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22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01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2F97D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CSELS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26"/>
          <a:stretch/>
        </p:blipFill>
        <p:spPr>
          <a:xfrm>
            <a:off x="0" y="6691613"/>
            <a:ext cx="12192000" cy="166388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457189" indent="-457189">
              <a:buClr>
                <a:srgbClr val="0088B7"/>
              </a:buClr>
              <a:buFont typeface="Wingdings" panose="05000000000000000000" pitchFamily="2" charset="2"/>
              <a:buChar char="§"/>
              <a:defRPr sz="26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3D6C2A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7A003C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895408" y="6321704"/>
            <a:ext cx="115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377"/>
            <a:fld id="{546F342E-8484-4702-8326-3C4F0D187E4A}" type="slidenum">
              <a:rPr lang="en-US" sz="1800" smtClean="0">
                <a:solidFill>
                  <a:srgbClr val="0F56DC"/>
                </a:solidFill>
              </a:rPr>
              <a:pPr algn="r" defTabSz="914377"/>
              <a:t>‹#›</a:t>
            </a:fld>
            <a:endParaRPr lang="en-US" sz="1800" dirty="0">
              <a:solidFill>
                <a:srgbClr val="0F56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7200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lor_background">
    <p:bg>
      <p:bgPr>
        <a:solidFill>
          <a:srgbClr val="0088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4467097"/>
            <a:ext cx="11059884" cy="1162051"/>
          </a:xfrm>
          <a:prstGeom prst="rect">
            <a:avLst/>
          </a:prstGeom>
        </p:spPr>
        <p:txBody>
          <a:bodyPr anchor="b"/>
          <a:lstStyle>
            <a:lvl1pPr algn="l">
              <a:defRPr sz="48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09601" y="5900928"/>
            <a:ext cx="10363200" cy="568325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933"/>
              </a:lnSpc>
              <a:buNone/>
              <a:defRPr sz="2667" baseline="0">
                <a:solidFill>
                  <a:schemeClr val="bg2"/>
                </a:solidFill>
                <a:latin typeface="Calibri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0895408" y="6321705"/>
            <a:ext cx="1154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46F342E-8484-4702-8326-3C4F0D187E4A}" type="slidenum">
              <a:rPr lang="en-US" sz="2400" smtClean="0">
                <a:solidFill>
                  <a:schemeClr val="bg2"/>
                </a:solidFill>
              </a:rPr>
              <a:pPr algn="r"/>
              <a:t>‹#›</a:t>
            </a:fld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14362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ADCDDF-FB40-4505-AD3C-D7DB0F66083B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638900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1981200"/>
            <a:ext cx="109728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828800" y="4267200"/>
            <a:ext cx="85344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2857500" y="6238512"/>
            <a:ext cx="6832600" cy="2449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 baseline="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FFFF"/>
                </a:solidFill>
              </a:rPr>
              <a:t>Center for Surveillance, Epidemiology, and Laboratory Services</a:t>
            </a:r>
          </a:p>
        </p:txBody>
      </p:sp>
      <p:sp>
        <p:nvSpPr>
          <p:cNvPr id="7" name="Text Placeholder 6"/>
          <p:cNvSpPr txBox="1">
            <a:spLocks/>
          </p:cNvSpPr>
          <p:nvPr/>
        </p:nvSpPr>
        <p:spPr>
          <a:xfrm>
            <a:off x="2857499" y="6415999"/>
            <a:ext cx="5143500" cy="228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 baseline="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333333"/>
                </a:solidFill>
              </a:rPr>
              <a:t>Division of Health Informatics and Surveillance</a:t>
            </a:r>
          </a:p>
        </p:txBody>
      </p:sp>
      <p:sp>
        <p:nvSpPr>
          <p:cNvPr id="8" name="Rectangle 7"/>
          <p:cNvSpPr/>
          <p:nvPr/>
        </p:nvSpPr>
        <p:spPr>
          <a:xfrm>
            <a:off x="11507747" y="6482688"/>
            <a:ext cx="684253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779912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Rectangle 4"/>
          <p:cNvSpPr/>
          <p:nvPr/>
        </p:nvSpPr>
        <p:spPr>
          <a:xfrm>
            <a:off x="11507747" y="6482688"/>
            <a:ext cx="684253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457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1"/>
              </a:buClr>
              <a:buSzPct val="70000"/>
              <a:buFont typeface="Arial" pitchFamily="34" charset="0"/>
              <a:buChar char="•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175210755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828800" y="4267200"/>
            <a:ext cx="85344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1981200"/>
            <a:ext cx="109728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507747" y="6482688"/>
            <a:ext cx="684253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993908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1"/>
              </a:buClr>
              <a:buSzPct val="70000"/>
              <a:buFont typeface="Arial" pitchFamily="34" charset="0"/>
              <a:buChar char="•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844800" y="6019800"/>
            <a:ext cx="8737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6" name="Rectangle 5"/>
          <p:cNvSpPr/>
          <p:nvPr/>
        </p:nvSpPr>
        <p:spPr>
          <a:xfrm>
            <a:off x="11507747" y="6482688"/>
            <a:ext cx="684253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9747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550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284" y="1271017"/>
            <a:ext cx="10363200" cy="1362075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ts val="3800"/>
              </a:lnSpc>
              <a:defRPr sz="3600" b="1" cap="all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2284" y="2743200"/>
            <a:ext cx="10363200" cy="1500187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1507747" y="6482688"/>
            <a:ext cx="684253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96458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8150"/>
          </a:xfrm>
          <a:prstGeom prst="rect">
            <a:avLst/>
          </a:prstGeom>
        </p:spPr>
        <p:txBody>
          <a:bodyPr anchor="ctr" anchorCtr="0"/>
          <a:lstStyle>
            <a:lvl1pPr marL="342900" indent="-342900">
              <a:buClr>
                <a:schemeClr val="tx1"/>
              </a:buClr>
              <a:buSzPct val="70000"/>
              <a:buFont typeface="Wingdings" pitchFamily="2" charset="2"/>
              <a:buChar char="§"/>
              <a:defRPr sz="2400" b="1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7" name="Rectangle 6"/>
          <p:cNvSpPr/>
          <p:nvPr/>
        </p:nvSpPr>
        <p:spPr>
          <a:xfrm>
            <a:off x="11507747" y="6482688"/>
            <a:ext cx="684253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111241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ln w="2540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1507747" y="6482688"/>
            <a:ext cx="684253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46322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828800" y="1981200"/>
            <a:ext cx="85344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507747" y="6482688"/>
            <a:ext cx="684253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61441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D4D4D"/>
                </a:solidFill>
              </a:defRPr>
            </a:lvl1pPr>
            <a:lvl2pPr>
              <a:defRPr>
                <a:solidFill>
                  <a:srgbClr val="4D4D4D"/>
                </a:solidFill>
              </a:defRPr>
            </a:lvl2pPr>
            <a:lvl3pPr>
              <a:defRPr>
                <a:solidFill>
                  <a:srgbClr val="4D4D4D"/>
                </a:solidFill>
              </a:defRPr>
            </a:lvl3pPr>
            <a:lvl4pPr>
              <a:defRPr>
                <a:solidFill>
                  <a:srgbClr val="4D4D4D"/>
                </a:solidFill>
              </a:defRPr>
            </a:lvl4pPr>
            <a:lvl5pPr>
              <a:defRPr>
                <a:solidFill>
                  <a:srgbClr val="4D4D4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84800" y="6367245"/>
            <a:ext cx="10160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en-US" dirty="0">
              <a:solidFill>
                <a:srgbClr val="0039A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600" y="6367245"/>
            <a:ext cx="812800" cy="365125"/>
          </a:xfrm>
          <a:prstGeom prst="rect">
            <a:avLst/>
          </a:prstGeom>
        </p:spPr>
        <p:txBody>
          <a:bodyPr/>
          <a:lstStyle/>
          <a:p>
            <a:fld id="{751248CA-91D7-4F79-84CE-CE599D0F6536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6991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56028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942343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  <a:lvl3pPr>
              <a:defRPr sz="1600"/>
            </a:lvl3pPr>
            <a:lvl4pPr>
              <a:defRPr sz="16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1" y="450279"/>
            <a:ext cx="11106912" cy="3291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26769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439324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37140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7699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14487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372727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860201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188351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746407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106513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26465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26334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471774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51532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531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227520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58593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19566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964580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817393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823984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138517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423856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19639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14590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/>
              <a:t>12/14/2020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28572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684740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564540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653705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2F97D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CSELS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26"/>
          <a:stretch/>
        </p:blipFill>
        <p:spPr>
          <a:xfrm>
            <a:off x="0" y="6691613"/>
            <a:ext cx="12192000" cy="166388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457189" indent="-457189">
              <a:buClr>
                <a:srgbClr val="0088B7"/>
              </a:buClr>
              <a:buFont typeface="Wingdings" panose="05000000000000000000" pitchFamily="2" charset="2"/>
              <a:buChar char="§"/>
              <a:defRPr sz="26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3D6C2A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7A003C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895408" y="6321704"/>
            <a:ext cx="115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377"/>
            <a:fld id="{546F342E-8484-4702-8326-3C4F0D187E4A}" type="slidenum">
              <a:rPr lang="en-US" sz="1800" smtClean="0">
                <a:solidFill>
                  <a:srgbClr val="0F56DC"/>
                </a:solidFill>
              </a:rPr>
              <a:pPr algn="r" defTabSz="914377"/>
              <a:t>‹#›</a:t>
            </a:fld>
            <a:endParaRPr lang="en-US" sz="1800" dirty="0">
              <a:solidFill>
                <a:srgbClr val="0F56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10823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lor_background">
    <p:bg>
      <p:bgPr>
        <a:solidFill>
          <a:srgbClr val="0088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4467097"/>
            <a:ext cx="11059884" cy="1162051"/>
          </a:xfrm>
          <a:prstGeom prst="rect">
            <a:avLst/>
          </a:prstGeom>
        </p:spPr>
        <p:txBody>
          <a:bodyPr anchor="b"/>
          <a:lstStyle>
            <a:lvl1pPr algn="l">
              <a:defRPr sz="48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09601" y="5900928"/>
            <a:ext cx="10363200" cy="568325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933"/>
              </a:lnSpc>
              <a:buNone/>
              <a:defRPr sz="2667" baseline="0">
                <a:solidFill>
                  <a:schemeClr val="bg2"/>
                </a:solidFill>
                <a:latin typeface="Calibri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0895408" y="6321705"/>
            <a:ext cx="1154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46F342E-8484-4702-8326-3C4F0D187E4A}" type="slidenum">
              <a:rPr lang="en-US" sz="2400" smtClean="0">
                <a:solidFill>
                  <a:schemeClr val="bg2"/>
                </a:solidFill>
              </a:rPr>
              <a:pPr algn="r"/>
              <a:t>‹#›</a:t>
            </a:fld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590539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CSEL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2"/>
          <a:stretch/>
        </p:blipFill>
        <p:spPr>
          <a:xfrm>
            <a:off x="0" y="1"/>
            <a:ext cx="12192000" cy="12192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386071"/>
            <a:ext cx="109728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96D6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2859349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96D6"/>
                </a:solidFill>
                <a:effectLst/>
                <a:latin typeface="Calibri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946019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96D6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09600" y="224572"/>
            <a:ext cx="9204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800" b="1" dirty="0">
                <a:solidFill>
                  <a:srgbClr val="FFFFFF">
                    <a:lumMod val="95000"/>
                  </a:srgbClr>
                </a:solidFill>
                <a:latin typeface="Calibri" panose="020F0502020204030204" pitchFamily="34" charset="0"/>
              </a:rPr>
              <a:t>Center for Surveillance, Epidemiology, and Laboratory Services</a:t>
            </a:r>
          </a:p>
        </p:txBody>
      </p:sp>
    </p:spTree>
    <p:extLst>
      <p:ext uri="{BB962C8B-B14F-4D97-AF65-F5344CB8AC3E}">
        <p14:creationId xmlns:p14="http://schemas.microsoft.com/office/powerpoint/2010/main" val="257560890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/>
              <a:t>12/14/2020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48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/>
              <a:t>12/14/2020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20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9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52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26" Type="http://schemas.openxmlformats.org/officeDocument/2006/relationships/slideLayout" Target="../slideLayouts/slideLayout40.xml"/><Relationship Id="rId39" Type="http://schemas.openxmlformats.org/officeDocument/2006/relationships/theme" Target="../theme/theme2.xml"/><Relationship Id="rId21" Type="http://schemas.openxmlformats.org/officeDocument/2006/relationships/slideLayout" Target="../slideLayouts/slideLayout35.xml"/><Relationship Id="rId34" Type="http://schemas.openxmlformats.org/officeDocument/2006/relationships/slideLayout" Target="../slideLayouts/slideLayout48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5" Type="http://schemas.openxmlformats.org/officeDocument/2006/relationships/slideLayout" Target="../slideLayouts/slideLayout39.xml"/><Relationship Id="rId33" Type="http://schemas.openxmlformats.org/officeDocument/2006/relationships/slideLayout" Target="../slideLayouts/slideLayout47.xml"/><Relationship Id="rId38" Type="http://schemas.openxmlformats.org/officeDocument/2006/relationships/slideLayout" Target="../slideLayouts/slideLayout5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4.xml"/><Relationship Id="rId29" Type="http://schemas.openxmlformats.org/officeDocument/2006/relationships/slideLayout" Target="../slideLayouts/slideLayout43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38.xml"/><Relationship Id="rId32" Type="http://schemas.openxmlformats.org/officeDocument/2006/relationships/slideLayout" Target="../slideLayouts/slideLayout46.xml"/><Relationship Id="rId37" Type="http://schemas.openxmlformats.org/officeDocument/2006/relationships/slideLayout" Target="../slideLayouts/slideLayout51.xml"/><Relationship Id="rId40" Type="http://schemas.openxmlformats.org/officeDocument/2006/relationships/image" Target="../media/image2.png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slideLayout" Target="../slideLayouts/slideLayout37.xml"/><Relationship Id="rId28" Type="http://schemas.openxmlformats.org/officeDocument/2006/relationships/slideLayout" Target="../slideLayouts/slideLayout42.xml"/><Relationship Id="rId36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31" Type="http://schemas.openxmlformats.org/officeDocument/2006/relationships/slideLayout" Target="../slideLayouts/slideLayout45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slideLayout" Target="../slideLayouts/slideLayout36.xml"/><Relationship Id="rId27" Type="http://schemas.openxmlformats.org/officeDocument/2006/relationships/slideLayout" Target="../slideLayouts/slideLayout41.xml"/><Relationship Id="rId30" Type="http://schemas.openxmlformats.org/officeDocument/2006/relationships/slideLayout" Target="../slideLayouts/slideLayout44.xml"/><Relationship Id="rId35" Type="http://schemas.openxmlformats.org/officeDocument/2006/relationships/slideLayout" Target="../slideLayouts/slideLayout49.xml"/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7D829-4903-4B43-9F6A-1EFBAC7E30C3}" type="datetimeFigureOut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FF2E5-1E64-4701-99CA-9202FC211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7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4" r:id="rId12"/>
    <p:sldLayoutId id="2147483706" r:id="rId13"/>
    <p:sldLayoutId id="214748371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966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  <p:sldLayoutId id="2147483691" r:id="rId30"/>
    <p:sldLayoutId id="2147483692" r:id="rId31"/>
    <p:sldLayoutId id="2147483693" r:id="rId32"/>
    <p:sldLayoutId id="2147483694" r:id="rId33"/>
    <p:sldLayoutId id="2147483695" r:id="rId34"/>
    <p:sldLayoutId id="2147483696" r:id="rId35"/>
    <p:sldLayoutId id="2147483697" r:id="rId36"/>
    <p:sldLayoutId id="2147483698" r:id="rId37"/>
    <p:sldLayoutId id="2147483699" r:id="rId38"/>
  </p:sldLayoutIdLst>
  <p:transition>
    <p:fad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362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5" r:id="rId2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4493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dx@cdc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5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edx@cdc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ts.cdc.gov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609600" y="2521900"/>
            <a:ext cx="10972800" cy="1155779"/>
          </a:xfrm>
        </p:spPr>
        <p:txBody>
          <a:bodyPr/>
          <a:lstStyle/>
          <a:p>
            <a:r>
              <a:rPr lang="en-US" altLang="en-US" dirty="0"/>
              <a:t>Message Evaluation and Testing Service</a:t>
            </a:r>
            <a:br>
              <a:rPr lang="en-US" altLang="en-US" dirty="0"/>
            </a:br>
            <a:r>
              <a:rPr lang="en-US" altLang="en-US" dirty="0"/>
              <a:t>User Guide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edx@cdc.gov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7172" name="Picture 6" descr="Logos of the United States Department of Health and Human Services and Centers for Disease Control and Preventio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6515101"/>
            <a:ext cx="2540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230949"/>
            <a:ext cx="8534400" cy="457200"/>
          </a:xfrm>
        </p:spPr>
        <p:txBody>
          <a:bodyPr/>
          <a:lstStyle/>
          <a:p>
            <a:r>
              <a:rPr lang="en-US" dirty="0"/>
              <a:t>MVPS Support Team </a:t>
            </a:r>
          </a:p>
        </p:txBody>
      </p:sp>
      <p:grpSp>
        <p:nvGrpSpPr>
          <p:cNvPr id="37" name="Group 36" descr="&quot;&quot;" title="&quot;&quot;"/>
          <p:cNvGrpSpPr/>
          <p:nvPr/>
        </p:nvGrpSpPr>
        <p:grpSpPr>
          <a:xfrm>
            <a:off x="8896528" y="3946019"/>
            <a:ext cx="1305352" cy="1564431"/>
            <a:chOff x="5714803" y="4244975"/>
            <a:chExt cx="415925" cy="498475"/>
          </a:xfrm>
          <a:solidFill>
            <a:srgbClr val="002776"/>
          </a:solidFill>
        </p:grpSpPr>
        <p:sp>
          <p:nvSpPr>
            <p:cNvPr id="38" name="Freeform 37"/>
            <p:cNvSpPr>
              <a:spLocks noEditPoints="1"/>
            </p:cNvSpPr>
            <p:nvPr/>
          </p:nvSpPr>
          <p:spPr bwMode="auto">
            <a:xfrm>
              <a:off x="5883078" y="4324351"/>
              <a:ext cx="60325" cy="66675"/>
            </a:xfrm>
            <a:custGeom>
              <a:avLst/>
              <a:gdLst>
                <a:gd name="T0" fmla="*/ 17 w 17"/>
                <a:gd name="T1" fmla="*/ 8 h 19"/>
                <a:gd name="T2" fmla="*/ 3 w 17"/>
                <a:gd name="T3" fmla="*/ 16 h 19"/>
                <a:gd name="T4" fmla="*/ 17 w 17"/>
                <a:gd name="T5" fmla="*/ 8 h 19"/>
                <a:gd name="T6" fmla="*/ 6 w 17"/>
                <a:gd name="T7" fmla="*/ 14 h 19"/>
                <a:gd name="T8" fmla="*/ 12 w 17"/>
                <a:gd name="T9" fmla="*/ 10 h 19"/>
                <a:gd name="T10" fmla="*/ 6 w 17"/>
                <a:gd name="T11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9">
                  <a:moveTo>
                    <a:pt x="17" y="8"/>
                  </a:moveTo>
                  <a:cubicBezTo>
                    <a:pt x="17" y="16"/>
                    <a:pt x="9" y="19"/>
                    <a:pt x="3" y="16"/>
                  </a:cubicBezTo>
                  <a:cubicBezTo>
                    <a:pt x="0" y="7"/>
                    <a:pt x="12" y="0"/>
                    <a:pt x="17" y="8"/>
                  </a:cubicBezTo>
                  <a:close/>
                  <a:moveTo>
                    <a:pt x="6" y="14"/>
                  </a:moveTo>
                  <a:cubicBezTo>
                    <a:pt x="9" y="14"/>
                    <a:pt x="11" y="13"/>
                    <a:pt x="12" y="10"/>
                  </a:cubicBezTo>
                  <a:cubicBezTo>
                    <a:pt x="9" y="8"/>
                    <a:pt x="5" y="8"/>
                    <a:pt x="6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9" name="Freeform 38"/>
            <p:cNvSpPr>
              <a:spLocks noEditPoints="1"/>
            </p:cNvSpPr>
            <p:nvPr/>
          </p:nvSpPr>
          <p:spPr bwMode="auto">
            <a:xfrm>
              <a:off x="5903716" y="4419601"/>
              <a:ext cx="57150" cy="125413"/>
            </a:xfrm>
            <a:custGeom>
              <a:avLst/>
              <a:gdLst>
                <a:gd name="T0" fmla="*/ 11 w 16"/>
                <a:gd name="T1" fmla="*/ 0 h 35"/>
                <a:gd name="T2" fmla="*/ 16 w 16"/>
                <a:gd name="T3" fmla="*/ 32 h 35"/>
                <a:gd name="T4" fmla="*/ 6 w 16"/>
                <a:gd name="T5" fmla="*/ 34 h 35"/>
                <a:gd name="T6" fmla="*/ 0 w 16"/>
                <a:gd name="T7" fmla="*/ 5 h 35"/>
                <a:gd name="T8" fmla="*/ 11 w 16"/>
                <a:gd name="T9" fmla="*/ 0 h 35"/>
                <a:gd name="T10" fmla="*/ 7 w 16"/>
                <a:gd name="T11" fmla="*/ 4 h 35"/>
                <a:gd name="T12" fmla="*/ 2 w 16"/>
                <a:gd name="T13" fmla="*/ 7 h 35"/>
                <a:gd name="T14" fmla="*/ 6 w 16"/>
                <a:gd name="T15" fmla="*/ 18 h 35"/>
                <a:gd name="T16" fmla="*/ 11 w 16"/>
                <a:gd name="T17" fmla="*/ 29 h 35"/>
                <a:gd name="T18" fmla="*/ 7 w 16"/>
                <a:gd name="T19" fmla="*/ 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35">
                  <a:moveTo>
                    <a:pt x="11" y="0"/>
                  </a:moveTo>
                  <a:cubicBezTo>
                    <a:pt x="14" y="9"/>
                    <a:pt x="15" y="22"/>
                    <a:pt x="16" y="32"/>
                  </a:cubicBezTo>
                  <a:cubicBezTo>
                    <a:pt x="14" y="34"/>
                    <a:pt x="9" y="35"/>
                    <a:pt x="6" y="34"/>
                  </a:cubicBezTo>
                  <a:cubicBezTo>
                    <a:pt x="3" y="26"/>
                    <a:pt x="1" y="14"/>
                    <a:pt x="0" y="5"/>
                  </a:cubicBezTo>
                  <a:cubicBezTo>
                    <a:pt x="2" y="2"/>
                    <a:pt x="6" y="0"/>
                    <a:pt x="11" y="0"/>
                  </a:cubicBezTo>
                  <a:close/>
                  <a:moveTo>
                    <a:pt x="7" y="4"/>
                  </a:moveTo>
                  <a:cubicBezTo>
                    <a:pt x="6" y="5"/>
                    <a:pt x="3" y="5"/>
                    <a:pt x="2" y="7"/>
                  </a:cubicBezTo>
                  <a:cubicBezTo>
                    <a:pt x="4" y="10"/>
                    <a:pt x="5" y="14"/>
                    <a:pt x="6" y="18"/>
                  </a:cubicBezTo>
                  <a:cubicBezTo>
                    <a:pt x="7" y="22"/>
                    <a:pt x="6" y="28"/>
                    <a:pt x="11" y="29"/>
                  </a:cubicBezTo>
                  <a:cubicBezTo>
                    <a:pt x="10" y="22"/>
                    <a:pt x="9" y="10"/>
                    <a:pt x="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0" name="Freeform 39"/>
            <p:cNvSpPr>
              <a:spLocks noEditPoints="1"/>
            </p:cNvSpPr>
            <p:nvPr/>
          </p:nvSpPr>
          <p:spPr bwMode="auto">
            <a:xfrm>
              <a:off x="5714803" y="4244975"/>
              <a:ext cx="415925" cy="498475"/>
            </a:xfrm>
            <a:custGeom>
              <a:avLst/>
              <a:gdLst>
                <a:gd name="T0" fmla="*/ 67 w 117"/>
                <a:gd name="T1" fmla="*/ 11 h 140"/>
                <a:gd name="T2" fmla="*/ 116 w 117"/>
                <a:gd name="T3" fmla="*/ 77 h 140"/>
                <a:gd name="T4" fmla="*/ 117 w 117"/>
                <a:gd name="T5" fmla="*/ 84 h 140"/>
                <a:gd name="T6" fmla="*/ 77 w 117"/>
                <a:gd name="T7" fmla="*/ 131 h 140"/>
                <a:gd name="T8" fmla="*/ 72 w 117"/>
                <a:gd name="T9" fmla="*/ 138 h 140"/>
                <a:gd name="T10" fmla="*/ 43 w 117"/>
                <a:gd name="T11" fmla="*/ 136 h 140"/>
                <a:gd name="T12" fmla="*/ 48 w 117"/>
                <a:gd name="T13" fmla="*/ 97 h 140"/>
                <a:gd name="T14" fmla="*/ 2 w 117"/>
                <a:gd name="T15" fmla="*/ 37 h 140"/>
                <a:gd name="T16" fmla="*/ 1 w 117"/>
                <a:gd name="T17" fmla="*/ 27 h 140"/>
                <a:gd name="T18" fmla="*/ 43 w 117"/>
                <a:gd name="T19" fmla="*/ 5 h 140"/>
                <a:gd name="T20" fmla="*/ 52 w 117"/>
                <a:gd name="T21" fmla="*/ 4 h 140"/>
                <a:gd name="T22" fmla="*/ 63 w 117"/>
                <a:gd name="T23" fmla="*/ 11 h 140"/>
                <a:gd name="T24" fmla="*/ 52 w 117"/>
                <a:gd name="T25" fmla="*/ 4 h 140"/>
                <a:gd name="T26" fmla="*/ 48 w 117"/>
                <a:gd name="T27" fmla="*/ 9 h 140"/>
                <a:gd name="T28" fmla="*/ 9 w 117"/>
                <a:gd name="T29" fmla="*/ 27 h 140"/>
                <a:gd name="T30" fmla="*/ 113 w 117"/>
                <a:gd name="T31" fmla="*/ 82 h 140"/>
                <a:gd name="T32" fmla="*/ 102 w 117"/>
                <a:gd name="T33" fmla="*/ 12 h 140"/>
                <a:gd name="T34" fmla="*/ 4 w 117"/>
                <a:gd name="T35" fmla="*/ 30 h 140"/>
                <a:gd name="T36" fmla="*/ 4 w 117"/>
                <a:gd name="T37" fmla="*/ 30 h 140"/>
                <a:gd name="T38" fmla="*/ 5 w 117"/>
                <a:gd name="T39" fmla="*/ 30 h 140"/>
                <a:gd name="T40" fmla="*/ 6 w 117"/>
                <a:gd name="T41" fmla="*/ 43 h 140"/>
                <a:gd name="T42" fmla="*/ 6 w 117"/>
                <a:gd name="T43" fmla="*/ 43 h 140"/>
                <a:gd name="T44" fmla="*/ 7 w 117"/>
                <a:gd name="T45" fmla="*/ 43 h 140"/>
                <a:gd name="T46" fmla="*/ 7 w 117"/>
                <a:gd name="T47" fmla="*/ 53 h 140"/>
                <a:gd name="T48" fmla="*/ 7 w 117"/>
                <a:gd name="T49" fmla="*/ 53 h 140"/>
                <a:gd name="T50" fmla="*/ 9 w 117"/>
                <a:gd name="T51" fmla="*/ 53 h 140"/>
                <a:gd name="T52" fmla="*/ 10 w 117"/>
                <a:gd name="T53" fmla="*/ 66 h 140"/>
                <a:gd name="T54" fmla="*/ 10 w 117"/>
                <a:gd name="T55" fmla="*/ 66 h 140"/>
                <a:gd name="T56" fmla="*/ 54 w 117"/>
                <a:gd name="T57" fmla="*/ 96 h 140"/>
                <a:gd name="T58" fmla="*/ 52 w 117"/>
                <a:gd name="T59" fmla="*/ 104 h 140"/>
                <a:gd name="T60" fmla="*/ 52 w 117"/>
                <a:gd name="T61" fmla="*/ 104 h 140"/>
                <a:gd name="T62" fmla="*/ 62 w 117"/>
                <a:gd name="T63" fmla="*/ 133 h 140"/>
                <a:gd name="T64" fmla="*/ 67 w 117"/>
                <a:gd name="T65" fmla="*/ 101 h 140"/>
                <a:gd name="T66" fmla="*/ 52 w 117"/>
                <a:gd name="T67" fmla="*/ 108 h 140"/>
                <a:gd name="T68" fmla="*/ 52 w 117"/>
                <a:gd name="T69" fmla="*/ 108 h 140"/>
                <a:gd name="T70" fmla="*/ 57 w 117"/>
                <a:gd name="T71" fmla="*/ 107 h 140"/>
                <a:gd name="T72" fmla="*/ 57 w 117"/>
                <a:gd name="T73" fmla="*/ 133 h 140"/>
                <a:gd name="T74" fmla="*/ 57 w 117"/>
                <a:gd name="T75" fmla="*/ 11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7" h="140">
                  <a:moveTo>
                    <a:pt x="63" y="0"/>
                  </a:moveTo>
                  <a:cubicBezTo>
                    <a:pt x="64" y="4"/>
                    <a:pt x="65" y="8"/>
                    <a:pt x="67" y="11"/>
                  </a:cubicBezTo>
                  <a:cubicBezTo>
                    <a:pt x="79" y="10"/>
                    <a:pt x="94" y="6"/>
                    <a:pt x="106" y="9"/>
                  </a:cubicBezTo>
                  <a:cubicBezTo>
                    <a:pt x="109" y="30"/>
                    <a:pt x="113" y="54"/>
                    <a:pt x="116" y="77"/>
                  </a:cubicBezTo>
                  <a:cubicBezTo>
                    <a:pt x="116" y="78"/>
                    <a:pt x="116" y="80"/>
                    <a:pt x="114" y="80"/>
                  </a:cubicBezTo>
                  <a:cubicBezTo>
                    <a:pt x="115" y="81"/>
                    <a:pt x="117" y="81"/>
                    <a:pt x="117" y="84"/>
                  </a:cubicBezTo>
                  <a:cubicBezTo>
                    <a:pt x="100" y="86"/>
                    <a:pt x="86" y="91"/>
                    <a:pt x="70" y="93"/>
                  </a:cubicBezTo>
                  <a:cubicBezTo>
                    <a:pt x="70" y="106"/>
                    <a:pt x="76" y="118"/>
                    <a:pt x="77" y="131"/>
                  </a:cubicBezTo>
                  <a:cubicBezTo>
                    <a:pt x="81" y="133"/>
                    <a:pt x="91" y="129"/>
                    <a:pt x="92" y="134"/>
                  </a:cubicBezTo>
                  <a:cubicBezTo>
                    <a:pt x="90" y="140"/>
                    <a:pt x="80" y="137"/>
                    <a:pt x="72" y="138"/>
                  </a:cubicBezTo>
                  <a:cubicBezTo>
                    <a:pt x="67" y="138"/>
                    <a:pt x="56" y="139"/>
                    <a:pt x="50" y="139"/>
                  </a:cubicBezTo>
                  <a:cubicBezTo>
                    <a:pt x="48" y="139"/>
                    <a:pt x="44" y="138"/>
                    <a:pt x="43" y="136"/>
                  </a:cubicBezTo>
                  <a:cubicBezTo>
                    <a:pt x="46" y="134"/>
                    <a:pt x="50" y="135"/>
                    <a:pt x="53" y="134"/>
                  </a:cubicBezTo>
                  <a:cubicBezTo>
                    <a:pt x="53" y="123"/>
                    <a:pt x="47" y="108"/>
                    <a:pt x="48" y="97"/>
                  </a:cubicBezTo>
                  <a:cubicBezTo>
                    <a:pt x="38" y="99"/>
                    <a:pt x="28" y="102"/>
                    <a:pt x="18" y="104"/>
                  </a:cubicBezTo>
                  <a:cubicBezTo>
                    <a:pt x="10" y="84"/>
                    <a:pt x="4" y="60"/>
                    <a:pt x="2" y="37"/>
                  </a:cubicBezTo>
                  <a:cubicBezTo>
                    <a:pt x="2" y="35"/>
                    <a:pt x="1" y="35"/>
                    <a:pt x="0" y="35"/>
                  </a:cubicBezTo>
                  <a:cubicBezTo>
                    <a:pt x="1" y="33"/>
                    <a:pt x="1" y="30"/>
                    <a:pt x="1" y="27"/>
                  </a:cubicBezTo>
                  <a:cubicBezTo>
                    <a:pt x="14" y="23"/>
                    <a:pt x="27" y="18"/>
                    <a:pt x="43" y="15"/>
                  </a:cubicBezTo>
                  <a:cubicBezTo>
                    <a:pt x="43" y="13"/>
                    <a:pt x="44" y="8"/>
                    <a:pt x="43" y="5"/>
                  </a:cubicBezTo>
                  <a:cubicBezTo>
                    <a:pt x="48" y="2"/>
                    <a:pt x="56" y="1"/>
                    <a:pt x="63" y="0"/>
                  </a:cubicBezTo>
                  <a:close/>
                  <a:moveTo>
                    <a:pt x="52" y="4"/>
                  </a:moveTo>
                  <a:cubicBezTo>
                    <a:pt x="52" y="8"/>
                    <a:pt x="53" y="10"/>
                    <a:pt x="53" y="13"/>
                  </a:cubicBezTo>
                  <a:cubicBezTo>
                    <a:pt x="57" y="13"/>
                    <a:pt x="61" y="13"/>
                    <a:pt x="63" y="11"/>
                  </a:cubicBezTo>
                  <a:cubicBezTo>
                    <a:pt x="61" y="9"/>
                    <a:pt x="60" y="6"/>
                    <a:pt x="60" y="3"/>
                  </a:cubicBezTo>
                  <a:cubicBezTo>
                    <a:pt x="58" y="3"/>
                    <a:pt x="56" y="4"/>
                    <a:pt x="52" y="4"/>
                  </a:cubicBezTo>
                  <a:close/>
                  <a:moveTo>
                    <a:pt x="47" y="14"/>
                  </a:moveTo>
                  <a:cubicBezTo>
                    <a:pt x="49" y="14"/>
                    <a:pt x="50" y="10"/>
                    <a:pt x="48" y="9"/>
                  </a:cubicBezTo>
                  <a:cubicBezTo>
                    <a:pt x="48" y="11"/>
                    <a:pt x="46" y="11"/>
                    <a:pt x="47" y="14"/>
                  </a:cubicBezTo>
                  <a:close/>
                  <a:moveTo>
                    <a:pt x="9" y="27"/>
                  </a:moveTo>
                  <a:cubicBezTo>
                    <a:pt x="14" y="50"/>
                    <a:pt x="22" y="76"/>
                    <a:pt x="18" y="101"/>
                  </a:cubicBezTo>
                  <a:cubicBezTo>
                    <a:pt x="45" y="89"/>
                    <a:pt x="79" y="86"/>
                    <a:pt x="113" y="82"/>
                  </a:cubicBezTo>
                  <a:cubicBezTo>
                    <a:pt x="108" y="72"/>
                    <a:pt x="109" y="57"/>
                    <a:pt x="107" y="44"/>
                  </a:cubicBezTo>
                  <a:cubicBezTo>
                    <a:pt x="105" y="33"/>
                    <a:pt x="103" y="23"/>
                    <a:pt x="102" y="12"/>
                  </a:cubicBezTo>
                  <a:cubicBezTo>
                    <a:pt x="68" y="14"/>
                    <a:pt x="38" y="21"/>
                    <a:pt x="9" y="27"/>
                  </a:cubicBezTo>
                  <a:close/>
                  <a:moveTo>
                    <a:pt x="4" y="30"/>
                  </a:moveTo>
                  <a:cubicBezTo>
                    <a:pt x="4" y="29"/>
                    <a:pt x="6" y="27"/>
                    <a:pt x="5" y="26"/>
                  </a:cubicBezTo>
                  <a:cubicBezTo>
                    <a:pt x="5" y="27"/>
                    <a:pt x="2" y="28"/>
                    <a:pt x="4" y="30"/>
                  </a:cubicBezTo>
                  <a:close/>
                  <a:moveTo>
                    <a:pt x="5" y="37"/>
                  </a:moveTo>
                  <a:cubicBezTo>
                    <a:pt x="7" y="36"/>
                    <a:pt x="6" y="32"/>
                    <a:pt x="5" y="30"/>
                  </a:cubicBezTo>
                  <a:cubicBezTo>
                    <a:pt x="4" y="32"/>
                    <a:pt x="3" y="35"/>
                    <a:pt x="5" y="37"/>
                  </a:cubicBezTo>
                  <a:close/>
                  <a:moveTo>
                    <a:pt x="6" y="43"/>
                  </a:moveTo>
                  <a:cubicBezTo>
                    <a:pt x="7" y="42"/>
                    <a:pt x="8" y="38"/>
                    <a:pt x="6" y="38"/>
                  </a:cubicBezTo>
                  <a:cubicBezTo>
                    <a:pt x="5" y="39"/>
                    <a:pt x="4" y="41"/>
                    <a:pt x="6" y="43"/>
                  </a:cubicBezTo>
                  <a:close/>
                  <a:moveTo>
                    <a:pt x="5" y="48"/>
                  </a:moveTo>
                  <a:cubicBezTo>
                    <a:pt x="7" y="48"/>
                    <a:pt x="8" y="44"/>
                    <a:pt x="7" y="43"/>
                  </a:cubicBezTo>
                  <a:cubicBezTo>
                    <a:pt x="7" y="45"/>
                    <a:pt x="5" y="45"/>
                    <a:pt x="5" y="48"/>
                  </a:cubicBezTo>
                  <a:close/>
                  <a:moveTo>
                    <a:pt x="7" y="53"/>
                  </a:moveTo>
                  <a:cubicBezTo>
                    <a:pt x="8" y="52"/>
                    <a:pt x="10" y="49"/>
                    <a:pt x="7" y="48"/>
                  </a:cubicBezTo>
                  <a:cubicBezTo>
                    <a:pt x="7" y="49"/>
                    <a:pt x="5" y="52"/>
                    <a:pt x="7" y="53"/>
                  </a:cubicBezTo>
                  <a:close/>
                  <a:moveTo>
                    <a:pt x="9" y="60"/>
                  </a:moveTo>
                  <a:cubicBezTo>
                    <a:pt x="10" y="58"/>
                    <a:pt x="10" y="55"/>
                    <a:pt x="9" y="53"/>
                  </a:cubicBezTo>
                  <a:cubicBezTo>
                    <a:pt x="7" y="54"/>
                    <a:pt x="7" y="58"/>
                    <a:pt x="9" y="60"/>
                  </a:cubicBezTo>
                  <a:close/>
                  <a:moveTo>
                    <a:pt x="10" y="66"/>
                  </a:moveTo>
                  <a:cubicBezTo>
                    <a:pt x="10" y="64"/>
                    <a:pt x="11" y="61"/>
                    <a:pt x="9" y="60"/>
                  </a:cubicBezTo>
                  <a:cubicBezTo>
                    <a:pt x="8" y="62"/>
                    <a:pt x="9" y="64"/>
                    <a:pt x="10" y="66"/>
                  </a:cubicBezTo>
                  <a:close/>
                  <a:moveTo>
                    <a:pt x="52" y="100"/>
                  </a:moveTo>
                  <a:cubicBezTo>
                    <a:pt x="52" y="98"/>
                    <a:pt x="54" y="98"/>
                    <a:pt x="54" y="96"/>
                  </a:cubicBezTo>
                  <a:cubicBezTo>
                    <a:pt x="53" y="96"/>
                    <a:pt x="51" y="99"/>
                    <a:pt x="52" y="100"/>
                  </a:cubicBezTo>
                  <a:close/>
                  <a:moveTo>
                    <a:pt x="52" y="104"/>
                  </a:moveTo>
                  <a:cubicBezTo>
                    <a:pt x="53" y="103"/>
                    <a:pt x="56" y="101"/>
                    <a:pt x="54" y="99"/>
                  </a:cubicBezTo>
                  <a:cubicBezTo>
                    <a:pt x="54" y="101"/>
                    <a:pt x="50" y="102"/>
                    <a:pt x="52" y="104"/>
                  </a:cubicBezTo>
                  <a:close/>
                  <a:moveTo>
                    <a:pt x="60" y="108"/>
                  </a:moveTo>
                  <a:cubicBezTo>
                    <a:pt x="60" y="117"/>
                    <a:pt x="64" y="126"/>
                    <a:pt x="62" y="133"/>
                  </a:cubicBezTo>
                  <a:cubicBezTo>
                    <a:pt x="65" y="132"/>
                    <a:pt x="69" y="132"/>
                    <a:pt x="72" y="132"/>
                  </a:cubicBezTo>
                  <a:cubicBezTo>
                    <a:pt x="70" y="122"/>
                    <a:pt x="70" y="111"/>
                    <a:pt x="67" y="101"/>
                  </a:cubicBezTo>
                  <a:cubicBezTo>
                    <a:pt x="65" y="104"/>
                    <a:pt x="65" y="108"/>
                    <a:pt x="60" y="108"/>
                  </a:cubicBezTo>
                  <a:close/>
                  <a:moveTo>
                    <a:pt x="52" y="108"/>
                  </a:moveTo>
                  <a:cubicBezTo>
                    <a:pt x="54" y="107"/>
                    <a:pt x="57" y="104"/>
                    <a:pt x="55" y="103"/>
                  </a:cubicBezTo>
                  <a:cubicBezTo>
                    <a:pt x="55" y="105"/>
                    <a:pt x="52" y="105"/>
                    <a:pt x="52" y="108"/>
                  </a:cubicBezTo>
                  <a:close/>
                  <a:moveTo>
                    <a:pt x="53" y="111"/>
                  </a:moveTo>
                  <a:cubicBezTo>
                    <a:pt x="55" y="111"/>
                    <a:pt x="56" y="109"/>
                    <a:pt x="57" y="107"/>
                  </a:cubicBezTo>
                  <a:cubicBezTo>
                    <a:pt x="55" y="107"/>
                    <a:pt x="55" y="110"/>
                    <a:pt x="53" y="111"/>
                  </a:cubicBezTo>
                  <a:close/>
                  <a:moveTo>
                    <a:pt x="57" y="133"/>
                  </a:moveTo>
                  <a:cubicBezTo>
                    <a:pt x="58" y="133"/>
                    <a:pt x="59" y="133"/>
                    <a:pt x="60" y="133"/>
                  </a:cubicBezTo>
                  <a:cubicBezTo>
                    <a:pt x="59" y="126"/>
                    <a:pt x="59" y="117"/>
                    <a:pt x="57" y="110"/>
                  </a:cubicBezTo>
                  <a:cubicBezTo>
                    <a:pt x="52" y="116"/>
                    <a:pt x="57" y="124"/>
                    <a:pt x="57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ctr" rtl="0" fontAlgn="base">
                <a:spcBef>
                  <a:spcPct val="20000"/>
                </a:spcBef>
                <a:spcAft>
                  <a:spcPct val="0"/>
                </a:spcAft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sz="11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575046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762000" y="4270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ts val="3000"/>
              </a:lnSpc>
              <a:spcBef>
                <a:spcPct val="0"/>
              </a:spcBef>
              <a:buNone/>
              <a:defRPr sz="2800" b="1" kern="1200" baseline="0">
                <a:solidFill>
                  <a:schemeClr val="tx1"/>
                </a:solidFill>
                <a:effectLst/>
                <a:latin typeface="Calibri" pitchFamily="34" charset="0"/>
                <a:ea typeface="+mj-ea"/>
                <a:cs typeface="+mj-cs"/>
              </a:defRPr>
            </a:lvl1pPr>
          </a:lstStyle>
          <a:p>
            <a:pPr>
              <a:buClr>
                <a:schemeClr val="accent1"/>
              </a:buClr>
            </a:pPr>
            <a:r>
              <a:rPr lang="en-US" sz="3733" dirty="0">
                <a:solidFill>
                  <a:srgbClr val="2F97DA"/>
                </a:solidFill>
              </a:rPr>
              <a:t>METS Validation Tool</a:t>
            </a:r>
          </a:p>
        </p:txBody>
      </p:sp>
      <p:grpSp>
        <p:nvGrpSpPr>
          <p:cNvPr id="10" name="Group 9" title="METS website screenshot"/>
          <p:cNvGrpSpPr/>
          <p:nvPr/>
        </p:nvGrpSpPr>
        <p:grpSpPr>
          <a:xfrm>
            <a:off x="1657924" y="2291319"/>
            <a:ext cx="7015191" cy="4009526"/>
            <a:chOff x="2746060" y="2236455"/>
            <a:chExt cx="7015191" cy="4009526"/>
          </a:xfrm>
        </p:grpSpPr>
        <p:pic>
          <p:nvPicPr>
            <p:cNvPr id="11" name="Picture 10" title="METS website screenshot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t="13333" r="981" b="35431"/>
            <a:stretch/>
          </p:blipFill>
          <p:spPr>
            <a:xfrm>
              <a:off x="2746060" y="2236455"/>
              <a:ext cx="7015191" cy="2903935"/>
            </a:xfrm>
            <a:prstGeom prst="rect">
              <a:avLst/>
            </a:prstGeom>
            <a:ln>
              <a:solidFill>
                <a:schemeClr val="bg2"/>
              </a:solidFill>
            </a:ln>
          </p:spPr>
        </p:pic>
        <p:cxnSp>
          <p:nvCxnSpPr>
            <p:cNvPr id="12" name="Straight Arrow Connector 11"/>
            <p:cNvCxnSpPr/>
            <p:nvPr/>
          </p:nvCxnSpPr>
          <p:spPr>
            <a:xfrm flipV="1">
              <a:off x="3112243" y="5098772"/>
              <a:ext cx="0" cy="38509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 flipV="1">
              <a:off x="4105766" y="3572810"/>
              <a:ext cx="890207" cy="272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995972" y="3149812"/>
              <a:ext cx="2515364" cy="138499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285750" indent="-285750">
                <a:buFont typeface="Arial" panose="020B0604020202020204" pitchFamily="34" charset="0"/>
                <a:buChar char="•"/>
              </a:lvl1pPr>
              <a:lvl2pPr marL="742950" lvl="1" indent="-285750">
                <a:buFont typeface="Arial" panose="020B0604020202020204" pitchFamily="34" charset="0"/>
                <a:buChar char="•"/>
              </a:lvl2pPr>
            </a:lstStyle>
            <a:p>
              <a:pPr marL="0" indent="0">
                <a:buNone/>
              </a:pPr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Calibri" pitchFamily="34" charset="0"/>
                </a:rPr>
                <a:t>Users may input a message directly into METS by using the </a:t>
              </a:r>
              <a:r>
                <a:rPr lang="en-US" sz="1400" b="1" dirty="0">
                  <a:solidFill>
                    <a:schemeClr val="accent1">
                      <a:lumMod val="50000"/>
                    </a:schemeClr>
                  </a:solidFill>
                  <a:latin typeface="Calibri" pitchFamily="34" charset="0"/>
                </a:rPr>
                <a:t>Validate by Direct Input</a:t>
              </a:r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Calibri" pitchFamily="34" charset="0"/>
                </a:rPr>
                <a:t> feature or upload a message file by using the </a:t>
              </a:r>
              <a:r>
                <a:rPr lang="en-US" sz="1400" b="1" dirty="0">
                  <a:solidFill>
                    <a:schemeClr val="accent1">
                      <a:lumMod val="50000"/>
                    </a:schemeClr>
                  </a:solidFill>
                  <a:latin typeface="Calibri" pitchFamily="34" charset="0"/>
                </a:rPr>
                <a:t>Validate by File Upload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59843" y="5507317"/>
              <a:ext cx="2515364" cy="73866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285750" indent="-285750">
                <a:buFont typeface="Arial" panose="020B0604020202020204" pitchFamily="34" charset="0"/>
                <a:buChar char="•"/>
              </a:lvl1pPr>
              <a:lvl2pPr marL="742950" lvl="1" indent="-285750">
                <a:buFont typeface="Arial" panose="020B0604020202020204" pitchFamily="34" charset="0"/>
                <a:buChar char="•"/>
              </a:lvl2pPr>
            </a:lstStyle>
            <a:p>
              <a:pPr marL="0" indent="0">
                <a:buNone/>
              </a:pPr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Calibri" pitchFamily="34" charset="0"/>
                </a:rPr>
                <a:t>Select the</a:t>
              </a:r>
              <a:r>
                <a:rPr lang="en-US" sz="1400" b="1" dirty="0">
                  <a:solidFill>
                    <a:schemeClr val="accent1">
                      <a:lumMod val="50000"/>
                    </a:schemeClr>
                  </a:solidFill>
                  <a:latin typeface="Calibri" pitchFamily="34" charset="0"/>
                </a:rPr>
                <a:t> Validate </a:t>
              </a:r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Calibri" pitchFamily="34" charset="0"/>
                </a:rPr>
                <a:t>button to complete the message validation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886968" y="1645920"/>
            <a:ext cx="997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After accessing the Message Validation Tool, users may directly input a message or upload an accepted message file (.TXT and .HL7) for testing. </a:t>
            </a:r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METS Validation Tool</a:t>
            </a:r>
          </a:p>
        </p:txBody>
      </p:sp>
    </p:spTree>
    <p:extLst>
      <p:ext uri="{BB962C8B-B14F-4D97-AF65-F5344CB8AC3E}">
        <p14:creationId xmlns:p14="http://schemas.microsoft.com/office/powerpoint/2010/main" val="132930198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762000" y="4270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ts val="3000"/>
              </a:lnSpc>
              <a:spcBef>
                <a:spcPct val="0"/>
              </a:spcBef>
              <a:buNone/>
              <a:defRPr sz="2800" b="1" kern="1200" baseline="0">
                <a:solidFill>
                  <a:schemeClr val="tx1"/>
                </a:solidFill>
                <a:effectLst/>
                <a:latin typeface="Calibri" pitchFamily="34" charset="0"/>
                <a:ea typeface="+mj-ea"/>
                <a:cs typeface="+mj-cs"/>
              </a:defRPr>
            </a:lvl1pPr>
          </a:lstStyle>
          <a:p>
            <a:pPr>
              <a:buClr>
                <a:schemeClr val="accent1"/>
              </a:buClr>
            </a:pPr>
            <a:r>
              <a:rPr lang="en-US" sz="3733" dirty="0">
                <a:solidFill>
                  <a:srgbClr val="2F97DA"/>
                </a:solidFill>
              </a:rPr>
              <a:t>METS Validation Tools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6968" y="1645920"/>
            <a:ext cx="997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After selecting a “Message Validation” link, users may validate their raw messages by using the following options: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6968" y="2464390"/>
            <a:ext cx="2812223" cy="14619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3C5A"/>
                </a:solidFill>
                <a:latin typeface="Calibri" panose="020F0502020204030204" pitchFamily="34" charset="0"/>
              </a:rPr>
              <a:t>After the user inputs the message to be validated, a pop-up window with the Validation Results will appear. It will include:</a:t>
            </a:r>
          </a:p>
          <a:p>
            <a:pPr marL="182880" lvl="1" indent="-18288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C5A"/>
                </a:solidFill>
                <a:latin typeface="Calibri" panose="020F0502020204030204" pitchFamily="34" charset="0"/>
              </a:rPr>
              <a:t>Validation Warnings and Errors</a:t>
            </a:r>
          </a:p>
          <a:p>
            <a:pPr marL="182880" lvl="1" indent="-18288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C5A"/>
                </a:solidFill>
                <a:latin typeface="Calibri" panose="020F0502020204030204" pitchFamily="34" charset="0"/>
              </a:rPr>
              <a:t>Message Text</a:t>
            </a:r>
          </a:p>
        </p:txBody>
      </p:sp>
      <p:pic>
        <p:nvPicPr>
          <p:cNvPr id="18" name="Content Placeholder 7" title="METS website screenshot"/>
          <p:cNvPicPr>
            <a:picLocks noChangeAspect="1"/>
          </p:cNvPicPr>
          <p:nvPr/>
        </p:nvPicPr>
        <p:blipFill rotWithShape="1">
          <a:blip r:embed="rId2"/>
          <a:srcRect l="36438" t="4389" r="5229"/>
          <a:stretch/>
        </p:blipFill>
        <p:spPr>
          <a:xfrm>
            <a:off x="4187952" y="3063240"/>
            <a:ext cx="4800600" cy="3339082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3" name="Straight Arrow Connector 2" title="&quot;&quot;"/>
          <p:cNvCxnSpPr/>
          <p:nvPr/>
        </p:nvCxnSpPr>
        <p:spPr>
          <a:xfrm>
            <a:off x="3699191" y="3264408"/>
            <a:ext cx="607633" cy="6217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 title="&quot;&quot;"/>
          <p:cNvCxnSpPr/>
          <p:nvPr/>
        </p:nvCxnSpPr>
        <p:spPr>
          <a:xfrm>
            <a:off x="3132263" y="3480053"/>
            <a:ext cx="1133856" cy="15179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METS Validation Tools</a:t>
            </a:r>
          </a:p>
        </p:txBody>
      </p:sp>
    </p:spTree>
    <p:extLst>
      <p:ext uri="{BB962C8B-B14F-4D97-AF65-F5344CB8AC3E}">
        <p14:creationId xmlns:p14="http://schemas.microsoft.com/office/powerpoint/2010/main" val="382474269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MVPS Support </a:t>
            </a:r>
          </a:p>
        </p:txBody>
      </p:sp>
    </p:spTree>
    <p:extLst>
      <p:ext uri="{BB962C8B-B14F-4D97-AF65-F5344CB8AC3E}">
        <p14:creationId xmlns:p14="http://schemas.microsoft.com/office/powerpoint/2010/main" val="352939024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MVPS Support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2112983" y="2246886"/>
            <a:ext cx="85512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Please email </a:t>
            </a:r>
            <a:r>
              <a:rPr lang="en-US" dirty="0">
                <a:hlinkClick r:id="rId3"/>
              </a:rPr>
              <a:t>edx@cdc.gov</a:t>
            </a:r>
            <a:r>
              <a:rPr lang="en-US" dirty="0"/>
              <a:t> for all MVPS related questions. All questions will be directed to a member of the MVPS Support Team. </a:t>
            </a:r>
          </a:p>
        </p:txBody>
      </p:sp>
      <p:grpSp>
        <p:nvGrpSpPr>
          <p:cNvPr id="3" name="Group 2" title="&quot;&quot;"/>
          <p:cNvGrpSpPr/>
          <p:nvPr/>
        </p:nvGrpSpPr>
        <p:grpSpPr>
          <a:xfrm>
            <a:off x="560545" y="1963527"/>
            <a:ext cx="1399920" cy="1370390"/>
            <a:chOff x="6660675" y="3578921"/>
            <a:chExt cx="1399920" cy="1370390"/>
          </a:xfrm>
        </p:grpSpPr>
        <p:sp>
          <p:nvSpPr>
            <p:cNvPr id="6" name="Freeform 19"/>
            <p:cNvSpPr>
              <a:spLocks/>
            </p:cNvSpPr>
            <p:nvPr/>
          </p:nvSpPr>
          <p:spPr bwMode="auto">
            <a:xfrm>
              <a:off x="6660675" y="3578921"/>
              <a:ext cx="1399920" cy="1370390"/>
            </a:xfrm>
            <a:custGeom>
              <a:avLst/>
              <a:gdLst>
                <a:gd name="T0" fmla="*/ 1184 w 1184"/>
                <a:gd name="T1" fmla="*/ 516 h 1159"/>
                <a:gd name="T2" fmla="*/ 592 w 1184"/>
                <a:gd name="T3" fmla="*/ 0 h 1159"/>
                <a:gd name="T4" fmla="*/ 0 w 1184"/>
                <a:gd name="T5" fmla="*/ 516 h 1159"/>
                <a:gd name="T6" fmla="*/ 592 w 1184"/>
                <a:gd name="T7" fmla="*/ 1033 h 1159"/>
                <a:gd name="T8" fmla="*/ 646 w 1184"/>
                <a:gd name="T9" fmla="*/ 1030 h 1159"/>
                <a:gd name="T10" fmla="*/ 938 w 1184"/>
                <a:gd name="T11" fmla="*/ 1159 h 1159"/>
                <a:gd name="T12" fmla="*/ 807 w 1184"/>
                <a:gd name="T13" fmla="*/ 997 h 1159"/>
                <a:gd name="T14" fmla="*/ 1184 w 1184"/>
                <a:gd name="T15" fmla="*/ 516 h 1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84" h="1159">
                  <a:moveTo>
                    <a:pt x="1184" y="516"/>
                  </a:moveTo>
                  <a:cubicBezTo>
                    <a:pt x="1184" y="231"/>
                    <a:pt x="919" y="0"/>
                    <a:pt x="592" y="0"/>
                  </a:cubicBezTo>
                  <a:cubicBezTo>
                    <a:pt x="265" y="0"/>
                    <a:pt x="0" y="231"/>
                    <a:pt x="0" y="516"/>
                  </a:cubicBezTo>
                  <a:cubicBezTo>
                    <a:pt x="0" y="801"/>
                    <a:pt x="265" y="1033"/>
                    <a:pt x="592" y="1033"/>
                  </a:cubicBezTo>
                  <a:cubicBezTo>
                    <a:pt x="610" y="1033"/>
                    <a:pt x="628" y="1032"/>
                    <a:pt x="646" y="1030"/>
                  </a:cubicBezTo>
                  <a:cubicBezTo>
                    <a:pt x="726" y="1103"/>
                    <a:pt x="827" y="1150"/>
                    <a:pt x="938" y="1159"/>
                  </a:cubicBezTo>
                  <a:cubicBezTo>
                    <a:pt x="887" y="1113"/>
                    <a:pt x="843" y="1058"/>
                    <a:pt x="807" y="997"/>
                  </a:cubicBezTo>
                  <a:cubicBezTo>
                    <a:pt x="1028" y="922"/>
                    <a:pt x="1184" y="735"/>
                    <a:pt x="1184" y="516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Freeform 20"/>
            <p:cNvSpPr>
              <a:spLocks noEditPoints="1"/>
            </p:cNvSpPr>
            <p:nvPr/>
          </p:nvSpPr>
          <p:spPr bwMode="auto">
            <a:xfrm>
              <a:off x="7112634" y="3845191"/>
              <a:ext cx="405411" cy="666676"/>
            </a:xfrm>
            <a:custGeom>
              <a:avLst/>
              <a:gdLst>
                <a:gd name="T0" fmla="*/ 271 w 343"/>
                <a:gd name="T1" fmla="*/ 365 h 564"/>
                <a:gd name="T2" fmla="*/ 265 w 343"/>
                <a:gd name="T3" fmla="*/ 363 h 564"/>
                <a:gd name="T4" fmla="*/ 261 w 343"/>
                <a:gd name="T5" fmla="*/ 368 h 564"/>
                <a:gd name="T6" fmla="*/ 255 w 343"/>
                <a:gd name="T7" fmla="*/ 374 h 564"/>
                <a:gd name="T8" fmla="*/ 106 w 343"/>
                <a:gd name="T9" fmla="*/ 496 h 564"/>
                <a:gd name="T10" fmla="*/ 95 w 343"/>
                <a:gd name="T11" fmla="*/ 488 h 564"/>
                <a:gd name="T12" fmla="*/ 104 w 343"/>
                <a:gd name="T13" fmla="*/ 463 h 564"/>
                <a:gd name="T14" fmla="*/ 290 w 343"/>
                <a:gd name="T15" fmla="*/ 139 h 564"/>
                <a:gd name="T16" fmla="*/ 187 w 343"/>
                <a:gd name="T17" fmla="*/ 139 h 564"/>
                <a:gd name="T18" fmla="*/ 17 w 343"/>
                <a:gd name="T19" fmla="*/ 433 h 564"/>
                <a:gd name="T20" fmla="*/ 0 w 343"/>
                <a:gd name="T21" fmla="*/ 491 h 564"/>
                <a:gd name="T22" fmla="*/ 22 w 343"/>
                <a:gd name="T23" fmla="*/ 544 h 564"/>
                <a:gd name="T24" fmla="*/ 82 w 343"/>
                <a:gd name="T25" fmla="*/ 564 h 564"/>
                <a:gd name="T26" fmla="*/ 305 w 343"/>
                <a:gd name="T27" fmla="*/ 408 h 564"/>
                <a:gd name="T28" fmla="*/ 309 w 343"/>
                <a:gd name="T29" fmla="*/ 403 h 564"/>
                <a:gd name="T30" fmla="*/ 306 w 343"/>
                <a:gd name="T31" fmla="*/ 398 h 564"/>
                <a:gd name="T32" fmla="*/ 271 w 343"/>
                <a:gd name="T33" fmla="*/ 365 h 564"/>
                <a:gd name="T34" fmla="*/ 286 w 343"/>
                <a:gd name="T35" fmla="*/ 0 h 564"/>
                <a:gd name="T36" fmla="*/ 229 w 343"/>
                <a:gd name="T37" fmla="*/ 57 h 564"/>
                <a:gd name="T38" fmla="*/ 286 w 343"/>
                <a:gd name="T39" fmla="*/ 114 h 564"/>
                <a:gd name="T40" fmla="*/ 343 w 343"/>
                <a:gd name="T41" fmla="*/ 57 h 564"/>
                <a:gd name="T42" fmla="*/ 286 w 343"/>
                <a:gd name="T43" fmla="*/ 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43" h="564">
                  <a:moveTo>
                    <a:pt x="271" y="365"/>
                  </a:moveTo>
                  <a:cubicBezTo>
                    <a:pt x="265" y="363"/>
                    <a:pt x="265" y="363"/>
                    <a:pt x="265" y="363"/>
                  </a:cubicBezTo>
                  <a:cubicBezTo>
                    <a:pt x="261" y="368"/>
                    <a:pt x="261" y="368"/>
                    <a:pt x="261" y="368"/>
                  </a:cubicBezTo>
                  <a:cubicBezTo>
                    <a:pt x="255" y="374"/>
                    <a:pt x="255" y="374"/>
                    <a:pt x="255" y="374"/>
                  </a:cubicBezTo>
                  <a:cubicBezTo>
                    <a:pt x="196" y="443"/>
                    <a:pt x="136" y="497"/>
                    <a:pt x="106" y="496"/>
                  </a:cubicBezTo>
                  <a:cubicBezTo>
                    <a:pt x="97" y="495"/>
                    <a:pt x="96" y="494"/>
                    <a:pt x="95" y="488"/>
                  </a:cubicBezTo>
                  <a:cubicBezTo>
                    <a:pt x="95" y="483"/>
                    <a:pt x="97" y="475"/>
                    <a:pt x="104" y="463"/>
                  </a:cubicBezTo>
                  <a:cubicBezTo>
                    <a:pt x="290" y="139"/>
                    <a:pt x="290" y="139"/>
                    <a:pt x="290" y="139"/>
                  </a:cubicBezTo>
                  <a:cubicBezTo>
                    <a:pt x="187" y="139"/>
                    <a:pt x="187" y="139"/>
                    <a:pt x="187" y="139"/>
                  </a:cubicBezTo>
                  <a:cubicBezTo>
                    <a:pt x="17" y="433"/>
                    <a:pt x="17" y="433"/>
                    <a:pt x="17" y="433"/>
                  </a:cubicBezTo>
                  <a:cubicBezTo>
                    <a:pt x="6" y="453"/>
                    <a:pt x="0" y="473"/>
                    <a:pt x="0" y="491"/>
                  </a:cubicBezTo>
                  <a:cubicBezTo>
                    <a:pt x="0" y="512"/>
                    <a:pt x="7" y="531"/>
                    <a:pt x="22" y="544"/>
                  </a:cubicBezTo>
                  <a:cubicBezTo>
                    <a:pt x="36" y="557"/>
                    <a:pt x="57" y="564"/>
                    <a:pt x="82" y="564"/>
                  </a:cubicBezTo>
                  <a:cubicBezTo>
                    <a:pt x="157" y="564"/>
                    <a:pt x="235" y="488"/>
                    <a:pt x="305" y="408"/>
                  </a:cubicBezTo>
                  <a:cubicBezTo>
                    <a:pt x="309" y="403"/>
                    <a:pt x="309" y="403"/>
                    <a:pt x="309" y="403"/>
                  </a:cubicBezTo>
                  <a:cubicBezTo>
                    <a:pt x="306" y="398"/>
                    <a:pt x="306" y="398"/>
                    <a:pt x="306" y="398"/>
                  </a:cubicBezTo>
                  <a:cubicBezTo>
                    <a:pt x="299" y="384"/>
                    <a:pt x="284" y="371"/>
                    <a:pt x="271" y="365"/>
                  </a:cubicBezTo>
                  <a:close/>
                  <a:moveTo>
                    <a:pt x="286" y="0"/>
                  </a:moveTo>
                  <a:cubicBezTo>
                    <a:pt x="253" y="0"/>
                    <a:pt x="229" y="26"/>
                    <a:pt x="229" y="57"/>
                  </a:cubicBezTo>
                  <a:cubicBezTo>
                    <a:pt x="229" y="89"/>
                    <a:pt x="254" y="114"/>
                    <a:pt x="286" y="114"/>
                  </a:cubicBezTo>
                  <a:cubicBezTo>
                    <a:pt x="317" y="114"/>
                    <a:pt x="343" y="89"/>
                    <a:pt x="343" y="57"/>
                  </a:cubicBezTo>
                  <a:cubicBezTo>
                    <a:pt x="343" y="25"/>
                    <a:pt x="317" y="0"/>
                    <a:pt x="28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67949180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  </a:t>
            </a:r>
          </a:p>
        </p:txBody>
      </p:sp>
      <p:graphicFrame>
        <p:nvGraphicFramePr>
          <p:cNvPr id="4" name="Table 3" descr="&quot;&quot;" title="Table of Conten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361264"/>
              </p:ext>
            </p:extLst>
          </p:nvPr>
        </p:nvGraphicFramePr>
        <p:xfrm>
          <a:off x="609600" y="1724626"/>
          <a:ext cx="779584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4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0104"/>
                          </a:solidFill>
                          <a:latin typeface="Calibri" panose="020F0502020204030204" pitchFamily="34" charset="0"/>
                        </a:rPr>
                        <a:t>Introduction</a:t>
                      </a:r>
                      <a:r>
                        <a:rPr lang="en-US" sz="1800" b="0" baseline="0" dirty="0">
                          <a:solidFill>
                            <a:srgbClr val="000104"/>
                          </a:solidFill>
                          <a:latin typeface="Calibri" panose="020F0502020204030204" pitchFamily="34" charset="0"/>
                        </a:rPr>
                        <a:t> to MVPS </a:t>
                      </a:r>
                      <a:endParaRPr lang="en-US" sz="1800" b="0" dirty="0">
                        <a:solidFill>
                          <a:srgbClr val="000104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0104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0104"/>
                          </a:solidFill>
                          <a:latin typeface="Calibri" panose="020F0502020204030204" pitchFamily="34" charset="0"/>
                        </a:rPr>
                        <a:t>METS</a:t>
                      </a:r>
                      <a:r>
                        <a:rPr lang="en-US" sz="1800" b="0" baseline="0" dirty="0">
                          <a:solidFill>
                            <a:srgbClr val="000104"/>
                          </a:solidFill>
                          <a:latin typeface="Calibri" panose="020F0502020204030204" pitchFamily="34" charset="0"/>
                        </a:rPr>
                        <a:t> Orientation </a:t>
                      </a:r>
                      <a:endParaRPr lang="en-US" sz="1800" b="0" dirty="0">
                        <a:solidFill>
                          <a:srgbClr val="000104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0104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0104"/>
                          </a:solidFill>
                          <a:latin typeface="Calibri" panose="020F0502020204030204" pitchFamily="34" charset="0"/>
                        </a:rPr>
                        <a:t>MVPS Support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0104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46009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MVPS </a:t>
            </a:r>
          </a:p>
        </p:txBody>
      </p:sp>
    </p:spTree>
    <p:extLst>
      <p:ext uri="{BB962C8B-B14F-4D97-AF65-F5344CB8AC3E}">
        <p14:creationId xmlns:p14="http://schemas.microsoft.com/office/powerpoint/2010/main" val="304514742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MVPS and METS  </a:t>
            </a:r>
          </a:p>
        </p:txBody>
      </p:sp>
      <p:grpSp>
        <p:nvGrpSpPr>
          <p:cNvPr id="5" name="Group 4" title="&quot;&quot;"/>
          <p:cNvGrpSpPr/>
          <p:nvPr/>
        </p:nvGrpSpPr>
        <p:grpSpPr>
          <a:xfrm>
            <a:off x="1109821" y="1554906"/>
            <a:ext cx="9815656" cy="2307354"/>
            <a:chOff x="1903512" y="1366611"/>
            <a:chExt cx="8112113" cy="2307354"/>
          </a:xfrm>
        </p:grpSpPr>
        <p:sp>
          <p:nvSpPr>
            <p:cNvPr id="6" name="Rectangle 5"/>
            <p:cNvSpPr/>
            <p:nvPr/>
          </p:nvSpPr>
          <p:spPr>
            <a:xfrm>
              <a:off x="3982438" y="1366611"/>
              <a:ext cx="6033187" cy="1574107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A system that validates and processes nationally notifiable disease (NND) case notification messages sent by jurisdictions and provisions the data to CDC programs. </a:t>
              </a:r>
            </a:p>
            <a:p>
              <a:endParaRPr lang="en-US" sz="16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gray">
            <a:xfrm>
              <a:off x="1903512" y="1471526"/>
              <a:ext cx="1950546" cy="1166410"/>
            </a:xfrm>
            <a:prstGeom prst="rect">
              <a:avLst/>
            </a:prstGeom>
            <a:solidFill>
              <a:srgbClr val="002060"/>
            </a:solidFill>
            <a:ln w="12700" cap="rnd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rtlCol="0" anchor="ctr" anchorCtr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 dirty="0">
                <a:solidFill>
                  <a:srgbClr val="FFFFFF"/>
                </a:solidFill>
                <a:cs typeface="Arial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982437" y="3027634"/>
              <a:ext cx="5719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A tool that validates and provides feedback on messages</a:t>
              </a:r>
              <a:r>
                <a:rPr lang="en-US" dirty="0">
                  <a:solidFill>
                    <a:srgbClr val="00B050"/>
                  </a:solidFill>
                  <a:latin typeface="Calibri" panose="020F0502020204030204" pitchFamily="34" charset="0"/>
                </a:rPr>
                <a:t> </a:t>
              </a:r>
              <a:r>
                <a:rPr lang="en-US" dirty="0">
                  <a:latin typeface="Calibri" panose="020F0502020204030204" pitchFamily="34" charset="0"/>
                </a:rPr>
                <a:t>that will be submitted to MVPS based on required standards.</a:t>
              </a:r>
            </a:p>
          </p:txBody>
        </p:sp>
      </p:grpSp>
      <p:sp>
        <p:nvSpPr>
          <p:cNvPr id="9" name="Rectangle 8" title="&quot;&quot;"/>
          <p:cNvSpPr/>
          <p:nvPr/>
        </p:nvSpPr>
        <p:spPr bwMode="gray">
          <a:xfrm>
            <a:off x="1109821" y="3003767"/>
            <a:ext cx="2360160" cy="1166410"/>
          </a:xfrm>
          <a:prstGeom prst="rect">
            <a:avLst/>
          </a:prstGeom>
          <a:solidFill>
            <a:srgbClr val="002060"/>
          </a:solidFill>
          <a:ln w="12700" cap="rnd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rtlCol="0"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10" name="Group 9" title="&quot;&quot;"/>
          <p:cNvGrpSpPr/>
          <p:nvPr/>
        </p:nvGrpSpPr>
        <p:grpSpPr>
          <a:xfrm>
            <a:off x="1251164" y="4371302"/>
            <a:ext cx="10122752" cy="2359157"/>
            <a:chOff x="2498423" y="4342300"/>
            <a:chExt cx="7605374" cy="2359157"/>
          </a:xfrm>
        </p:grpSpPr>
        <p:sp>
          <p:nvSpPr>
            <p:cNvPr id="11" name="AutoShape 6"/>
            <p:cNvSpPr>
              <a:spLocks noChangeArrowheads="1"/>
            </p:cNvSpPr>
            <p:nvPr/>
          </p:nvSpPr>
          <p:spPr bwMode="gray">
            <a:xfrm>
              <a:off x="3987803" y="4352086"/>
              <a:ext cx="1795017" cy="581442"/>
            </a:xfrm>
            <a:prstGeom prst="homePlate">
              <a:avLst>
                <a:gd name="adj" fmla="val 5725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anchor="ctr"/>
            <a:lstStyle/>
            <a:p>
              <a:pPr marL="82550" indent="-82550" algn="ctr">
                <a:lnSpc>
                  <a:spcPct val="106000"/>
                </a:lnSpc>
                <a:buClr>
                  <a:srgbClr val="000000"/>
                </a:buClr>
              </a:pPr>
              <a:r>
                <a:rPr lang="en-GB" sz="1200" b="1" i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Data Collaboration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894964" y="5043312"/>
              <a:ext cx="2010263" cy="13971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6000"/>
                </a:lnSpc>
                <a:spcBef>
                  <a:spcPts val="600"/>
                </a:spcBef>
                <a:buClr>
                  <a:srgbClr val="000000"/>
                </a:buClr>
              </a:pPr>
              <a:r>
                <a:rPr lang="en-US" sz="1600" dirty="0">
                  <a:latin typeface="Calibri" panose="020F0502020204030204" pitchFamily="34" charset="0"/>
                  <a:cs typeface="Arial" pitchFamily="34" charset="0"/>
                </a:rPr>
                <a:t>The system will provide submitting jurisdictions the ability to view the data they have submitted and identify data quality issues.</a:t>
              </a:r>
              <a:endParaRPr lang="en-GB" sz="1600" dirty="0"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13" name="AutoShape 6"/>
            <p:cNvSpPr>
              <a:spLocks noChangeArrowheads="1"/>
            </p:cNvSpPr>
            <p:nvPr/>
          </p:nvSpPr>
          <p:spPr bwMode="gray">
            <a:xfrm>
              <a:off x="5982064" y="4359719"/>
              <a:ext cx="1795017" cy="581442"/>
            </a:xfrm>
            <a:prstGeom prst="homePlate">
              <a:avLst>
                <a:gd name="adj" fmla="val 5725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anchor="ctr"/>
            <a:lstStyle/>
            <a:p>
              <a:pPr marL="82550" indent="-82550" algn="ctr">
                <a:lnSpc>
                  <a:spcPct val="106000"/>
                </a:lnSpc>
                <a:buClr>
                  <a:srgbClr val="000000"/>
                </a:buClr>
              </a:pPr>
              <a:r>
                <a:rPr lang="en-GB" sz="1200" b="1" i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Timely and Accurate Data</a:t>
              </a:r>
            </a:p>
          </p:txBody>
        </p:sp>
        <p:sp>
          <p:nvSpPr>
            <p:cNvPr id="14" name="AutoShape 6"/>
            <p:cNvSpPr>
              <a:spLocks noChangeArrowheads="1"/>
            </p:cNvSpPr>
            <p:nvPr/>
          </p:nvSpPr>
          <p:spPr bwMode="gray">
            <a:xfrm>
              <a:off x="7963274" y="4342300"/>
              <a:ext cx="1795017" cy="581442"/>
            </a:xfrm>
            <a:prstGeom prst="homePlate">
              <a:avLst>
                <a:gd name="adj" fmla="val 5725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anchor="ctr"/>
            <a:lstStyle/>
            <a:p>
              <a:pPr marL="82550" indent="-82550" algn="ctr">
                <a:lnSpc>
                  <a:spcPct val="106000"/>
                </a:lnSpc>
                <a:buClr>
                  <a:srgbClr val="000000"/>
                </a:buClr>
              </a:pPr>
              <a:r>
                <a:rPr lang="en-GB" sz="1200" b="1" i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Streamlined Data Collection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936188" y="5043311"/>
              <a:ext cx="2010263" cy="16581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6000"/>
                </a:lnSpc>
                <a:spcBef>
                  <a:spcPts val="600"/>
                </a:spcBef>
                <a:buClr>
                  <a:srgbClr val="000000"/>
                </a:buClr>
              </a:pPr>
              <a:r>
                <a:rPr lang="en-US" sz="1600" dirty="0">
                  <a:cs typeface="Arial" pitchFamily="34" charset="0"/>
                </a:rPr>
                <a:t>The system will allow CDC programs to analyze health-related data, including electronic health record data, to further the agency’s public health goals.</a:t>
              </a:r>
              <a:endParaRPr lang="en-GB" sz="1600" dirty="0"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855650" y="5043312"/>
              <a:ext cx="2248147" cy="13971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6000"/>
                </a:lnSpc>
                <a:spcBef>
                  <a:spcPts val="600"/>
                </a:spcBef>
                <a:buClr>
                  <a:srgbClr val="000000"/>
                </a:buClr>
              </a:pPr>
              <a:r>
                <a:rPr lang="en-GB" sz="1600" dirty="0">
                  <a:latin typeface="Calibri" panose="020F0502020204030204" pitchFamily="34" charset="0"/>
                  <a:cs typeface="Arial" pitchFamily="34" charset="0"/>
                </a:rPr>
                <a:t>MVPS reduces the number of </a:t>
              </a:r>
              <a:r>
                <a:rPr lang="en-US" sz="1600" dirty="0">
                  <a:latin typeface="Calibri" panose="020F0502020204030204" pitchFamily="34" charset="0"/>
                  <a:cs typeface="Arial" pitchFamily="34" charset="0"/>
                </a:rPr>
                <a:t>systems processing data at CDC and allow for streamlined message processing from jurisdictions to CDC.</a:t>
              </a:r>
              <a:endParaRPr lang="en-GB" sz="1600" dirty="0"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498423" y="4440651"/>
              <a:ext cx="1472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2">
                      <a:lumMod val="50000"/>
                    </a:schemeClr>
                  </a:solidFill>
                </a:rPr>
                <a:t>MVPS Drivers</a:t>
              </a:r>
              <a:r>
                <a:rPr lang="en-US" b="1" dirty="0"/>
                <a:t> </a:t>
              </a:r>
            </a:p>
          </p:txBody>
        </p:sp>
      </p:grpSp>
      <p:sp>
        <p:nvSpPr>
          <p:cNvPr id="4" name="Rectangle 3"/>
          <p:cNvSpPr/>
          <p:nvPr/>
        </p:nvSpPr>
        <p:spPr>
          <a:xfrm>
            <a:off x="1109821" y="1650968"/>
            <a:ext cx="26064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FF"/>
                </a:solidFill>
                <a:cs typeface="Arial" charset="0"/>
              </a:rPr>
              <a:t>Message Validation, Processing, and Provisioning System (MVPS)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109821" y="2979461"/>
            <a:ext cx="2360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FF"/>
                </a:solidFill>
                <a:cs typeface="Arial" charset="0"/>
              </a:rPr>
              <a:t>Message Evaluation and Testing Service (METS)</a:t>
            </a:r>
          </a:p>
        </p:txBody>
      </p:sp>
    </p:spTree>
    <p:extLst>
      <p:ext uri="{BB962C8B-B14F-4D97-AF65-F5344CB8AC3E}">
        <p14:creationId xmlns:p14="http://schemas.microsoft.com/office/powerpoint/2010/main" val="210922725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MVPS  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982980" y="1536953"/>
            <a:ext cx="105994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763"/>
            <a:r>
              <a:rPr lang="en-US" b="1" u="sng" dirty="0"/>
              <a:t>Message Evaluation and Testing Service (METS)</a:t>
            </a:r>
            <a:r>
              <a:rPr lang="en-US" b="1" dirty="0"/>
              <a:t>:</a:t>
            </a:r>
          </a:p>
          <a:p>
            <a:r>
              <a:rPr lang="en-US" dirty="0">
                <a:latin typeface="Calibri" panose="020F0502020204030204" pitchFamily="34" charset="0"/>
              </a:rPr>
              <a:t>Tool that validates and provides feedback on messages</a:t>
            </a:r>
            <a:r>
              <a:rPr lang="en-US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that will be submitted to MVPS based on required standards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982980" y="3143549"/>
            <a:ext cx="105994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en-US" b="1" u="sng" dirty="0"/>
              <a:t>MVPS Dashboard</a:t>
            </a:r>
            <a:r>
              <a:rPr lang="en-US" b="1" dirty="0"/>
              <a:t>:</a:t>
            </a:r>
          </a:p>
          <a:p>
            <a:pPr>
              <a:buSzPct val="100000"/>
            </a:pPr>
            <a:r>
              <a:rPr lang="en-US" dirty="0"/>
              <a:t>Dashboard that allows jurisdictions to identify notifications that have been received by MVPS and corresponding validation results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982980" y="2416574"/>
            <a:ext cx="984123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u="sng" dirty="0"/>
              <a:t>Processing Database:</a:t>
            </a:r>
          </a:p>
          <a:p>
            <a:pPr>
              <a:spcBef>
                <a:spcPct val="20000"/>
              </a:spcBef>
            </a:pPr>
            <a:r>
              <a:rPr lang="en-US" dirty="0"/>
              <a:t>Integration engine that parses, validates, and stores messages/files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982980" y="3997926"/>
            <a:ext cx="4043265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u="sng" dirty="0"/>
              <a:t>Provisioning Database: </a:t>
            </a:r>
          </a:p>
          <a:p>
            <a:pPr>
              <a:spcBef>
                <a:spcPct val="20000"/>
              </a:spcBef>
            </a:pPr>
            <a:r>
              <a:rPr lang="en-US" dirty="0"/>
              <a:t>Database management system that enables provisioning of HL7 data for use by CDC programs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982980" y="5241572"/>
            <a:ext cx="4043265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u="sng" dirty="0"/>
              <a:t>Data Views: </a:t>
            </a:r>
          </a:p>
          <a:p>
            <a:pPr>
              <a:spcBef>
                <a:spcPct val="20000"/>
              </a:spcBef>
            </a:pPr>
            <a:r>
              <a:rPr lang="en-US" dirty="0"/>
              <a:t>Views that limit users to data for the conditions and jurisdictions they are authorized to access</a:t>
            </a:r>
          </a:p>
        </p:txBody>
      </p:sp>
      <p:sp>
        <p:nvSpPr>
          <p:cNvPr id="108" name="Oval 107"/>
          <p:cNvSpPr/>
          <p:nvPr/>
        </p:nvSpPr>
        <p:spPr>
          <a:xfrm>
            <a:off x="630439" y="1567951"/>
            <a:ext cx="352541" cy="291356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9" name="Oval 108"/>
          <p:cNvSpPr/>
          <p:nvPr/>
        </p:nvSpPr>
        <p:spPr>
          <a:xfrm>
            <a:off x="630439" y="2454096"/>
            <a:ext cx="352541" cy="29135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10" name="Oval 109"/>
          <p:cNvSpPr/>
          <p:nvPr/>
        </p:nvSpPr>
        <p:spPr>
          <a:xfrm>
            <a:off x="630438" y="3155827"/>
            <a:ext cx="352541" cy="29135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11" name="Oval 110"/>
          <p:cNvSpPr/>
          <p:nvPr/>
        </p:nvSpPr>
        <p:spPr>
          <a:xfrm>
            <a:off x="630438" y="4035448"/>
            <a:ext cx="352541" cy="291356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13" name="Oval 112"/>
          <p:cNvSpPr/>
          <p:nvPr/>
        </p:nvSpPr>
        <p:spPr>
          <a:xfrm>
            <a:off x="630438" y="5241572"/>
            <a:ext cx="352541" cy="291356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pic>
        <p:nvPicPr>
          <p:cNvPr id="2" name="Picture 1" title="&quot;&quot;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7876" y="3964116"/>
            <a:ext cx="6510999" cy="21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53456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MVPS Common Terminology     </a:t>
            </a:r>
          </a:p>
        </p:txBody>
      </p:sp>
      <p:graphicFrame>
        <p:nvGraphicFramePr>
          <p:cNvPr id="28" name="Table 27" title="MVPS Common Terminology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407480"/>
              </p:ext>
            </p:extLst>
          </p:nvPr>
        </p:nvGraphicFramePr>
        <p:xfrm>
          <a:off x="696309" y="1417639"/>
          <a:ext cx="9709563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3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  <a:latin typeface="+mn-lt"/>
                        </a:rPr>
                        <a:t> MVPS Term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  <a:latin typeface="+mn-lt"/>
                        </a:rPr>
                        <a:t>Definition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45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Message Mapping Guides (MMGs)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Data dictionaries defining the required data elements a Health Level 7 (HL7) message should contain for a specific type of notifiable disease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3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Message Processing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Messages submitted by jurisdictions are processed, validated for errors and warnings, and stored on the MVPS dashboard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Message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Processing- Successful 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Message Processing Warnings 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Signals the user that something could be wrong with the values in the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data will still pass in MVPS and go into the tables, but will trigger a warning in case the user wants to resend/update the message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Message Processing Errors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A message is missing a required data element or does not properly follow HL7 structure, and will not be processed or provisioned in MVPS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31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Message Provisioning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HL7 messages submitted by jurisdictions are  provisioned into the appropriate format for respective programs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9" name="Picture 28" title="error icon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484" y="5214939"/>
            <a:ext cx="315885" cy="265176"/>
          </a:xfrm>
          <a:prstGeom prst="rect">
            <a:avLst/>
          </a:prstGeom>
        </p:spPr>
      </p:pic>
      <p:pic>
        <p:nvPicPr>
          <p:cNvPr id="30" name="Picture 29" title="warning icon"/>
          <p:cNvPicPr preferRelativeResize="0"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484" y="3854184"/>
            <a:ext cx="287168" cy="217755"/>
          </a:xfrm>
          <a:prstGeom prst="rect">
            <a:avLst/>
          </a:prstGeom>
        </p:spPr>
      </p:pic>
      <p:pic>
        <p:nvPicPr>
          <p:cNvPr id="31" name="Picture 30" title="successful icon"/>
          <p:cNvPicPr preferRelativeResize="0"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821" y="3364992"/>
            <a:ext cx="317831" cy="25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08820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METS Orientation     </a:t>
            </a:r>
          </a:p>
        </p:txBody>
      </p:sp>
    </p:spTree>
    <p:extLst>
      <p:ext uri="{BB962C8B-B14F-4D97-AF65-F5344CB8AC3E}">
        <p14:creationId xmlns:p14="http://schemas.microsoft.com/office/powerpoint/2010/main" val="228347415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title="METS website screenshot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4" r="1089" b="23285"/>
          <a:stretch/>
        </p:blipFill>
        <p:spPr>
          <a:xfrm>
            <a:off x="2132896" y="2445472"/>
            <a:ext cx="6873943" cy="3973616"/>
          </a:xfrm>
          <a:prstGeom prst="rect">
            <a:avLst/>
          </a:prstGeom>
        </p:spPr>
      </p:pic>
      <p:sp>
        <p:nvSpPr>
          <p:cNvPr id="6" name="Title 2"/>
          <p:cNvSpPr txBox="1">
            <a:spLocks/>
          </p:cNvSpPr>
          <p:nvPr/>
        </p:nvSpPr>
        <p:spPr>
          <a:xfrm>
            <a:off x="762000" y="4270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ts val="3000"/>
              </a:lnSpc>
              <a:spcBef>
                <a:spcPct val="0"/>
              </a:spcBef>
              <a:buNone/>
              <a:defRPr sz="2800" b="1" kern="1200" baseline="0">
                <a:solidFill>
                  <a:schemeClr val="tx1"/>
                </a:solidFill>
                <a:effectLst/>
                <a:latin typeface="Calibri" pitchFamily="34" charset="0"/>
                <a:ea typeface="+mj-ea"/>
                <a:cs typeface="+mj-cs"/>
              </a:defRPr>
            </a:lvl1pPr>
          </a:lstStyle>
          <a:p>
            <a:pPr>
              <a:buClr>
                <a:schemeClr val="accent1"/>
              </a:buClr>
            </a:pPr>
            <a:r>
              <a:rPr lang="en-US" sz="3733" dirty="0">
                <a:solidFill>
                  <a:srgbClr val="2F97DA"/>
                </a:solidFill>
              </a:rPr>
              <a:t>METS Landing Page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6968" y="1645920"/>
            <a:ext cx="997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METS is publically available and may be accessed at </a:t>
            </a:r>
            <a:r>
              <a:rPr lang="en-US" dirty="0">
                <a:hlinkClick r:id="rId3"/>
              </a:rPr>
              <a:t>https://mets.cdc.gov</a:t>
            </a:r>
            <a:r>
              <a:rPr lang="en-US" dirty="0"/>
              <a:t>. </a:t>
            </a:r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METS</a:t>
            </a:r>
            <a:r>
              <a:rPr lang="en-US" baseline="0" dirty="0"/>
              <a:t> Landing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117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762000" y="4270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ts val="3000"/>
              </a:lnSpc>
              <a:spcBef>
                <a:spcPct val="0"/>
              </a:spcBef>
              <a:buNone/>
              <a:defRPr sz="2800" b="1" kern="1200" baseline="0">
                <a:solidFill>
                  <a:schemeClr val="tx1"/>
                </a:solidFill>
                <a:effectLst/>
                <a:latin typeface="Calibri" pitchFamily="34" charset="0"/>
                <a:ea typeface="+mj-ea"/>
                <a:cs typeface="+mj-cs"/>
              </a:defRPr>
            </a:lvl1pPr>
          </a:lstStyle>
          <a:p>
            <a:pPr>
              <a:buClr>
                <a:schemeClr val="accent1"/>
              </a:buClr>
            </a:pPr>
            <a:r>
              <a:rPr lang="en-US" sz="3733" dirty="0">
                <a:solidFill>
                  <a:srgbClr val="2F97DA"/>
                </a:solidFill>
              </a:rPr>
              <a:t>METS Message Validation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32923" y="2818174"/>
            <a:ext cx="2515364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</a:lvl1pPr>
            <a:lvl2pPr marL="742950" lvl="1" indent="-285750">
              <a:buFont typeface="Arial" panose="020B0604020202020204" pitchFamily="34" charset="0"/>
              <a:buChar char="•"/>
            </a:lvl2pPr>
          </a:lstStyle>
          <a:p>
            <a:pPr marL="0" indent="0"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Users have two options to access the 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Message Validation Tool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on the METS Landing Page</a:t>
            </a:r>
          </a:p>
        </p:txBody>
      </p:sp>
      <p:grpSp>
        <p:nvGrpSpPr>
          <p:cNvPr id="4" name="Group 3" title="METS website screenshot"/>
          <p:cNvGrpSpPr/>
          <p:nvPr/>
        </p:nvGrpSpPr>
        <p:grpSpPr>
          <a:xfrm>
            <a:off x="1803712" y="1742161"/>
            <a:ext cx="6873943" cy="4050955"/>
            <a:chOff x="2132896" y="2368133"/>
            <a:chExt cx="6873943" cy="4050955"/>
          </a:xfrm>
        </p:grpSpPr>
        <p:pic>
          <p:nvPicPr>
            <p:cNvPr id="5" name="Picture 4" descr="METS website screenshot" title="METS website screenshot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44" r="1089" b="23285"/>
            <a:stretch/>
          </p:blipFill>
          <p:spPr>
            <a:xfrm>
              <a:off x="2132896" y="2445472"/>
              <a:ext cx="6873943" cy="3973616"/>
            </a:xfrm>
            <a:prstGeom prst="rect">
              <a:avLst/>
            </a:prstGeom>
          </p:spPr>
        </p:pic>
        <p:sp>
          <p:nvSpPr>
            <p:cNvPr id="2" name="Oval 1"/>
            <p:cNvSpPr/>
            <p:nvPr/>
          </p:nvSpPr>
          <p:spPr>
            <a:xfrm>
              <a:off x="3442870" y="3741965"/>
              <a:ext cx="264869" cy="2407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069990" y="2368133"/>
              <a:ext cx="264869" cy="2407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</p:grpSp>
      <p:sp>
        <p:nvSpPr>
          <p:cNvPr id="3" name="Title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METS Message Validation</a:t>
            </a:r>
          </a:p>
        </p:txBody>
      </p:sp>
    </p:spTree>
    <p:extLst>
      <p:ext uri="{BB962C8B-B14F-4D97-AF65-F5344CB8AC3E}">
        <p14:creationId xmlns:p14="http://schemas.microsoft.com/office/powerpoint/2010/main" val="1431855515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3">
  <a:themeElements>
    <a:clrScheme name="CSELS">
      <a:dk1>
        <a:srgbClr val="0039A6"/>
      </a:dk1>
      <a:lt1>
        <a:srgbClr val="FFFFFF"/>
      </a:lt1>
      <a:dk2>
        <a:srgbClr val="3077FF"/>
      </a:dk2>
      <a:lt2>
        <a:srgbClr val="4B4B4B"/>
      </a:lt2>
      <a:accent1>
        <a:srgbClr val="0077B3"/>
      </a:accent1>
      <a:accent2>
        <a:srgbClr val="3E5118"/>
      </a:accent2>
      <a:accent3>
        <a:srgbClr val="F1AA48"/>
      </a:accent3>
      <a:accent4>
        <a:srgbClr val="601013"/>
      </a:accent4>
      <a:accent5>
        <a:srgbClr val="857D6D"/>
      </a:accent5>
      <a:accent6>
        <a:srgbClr val="003F82"/>
      </a:accent6>
      <a:hlink>
        <a:srgbClr val="002060"/>
      </a:hlink>
      <a:folHlink>
        <a:srgbClr val="0053F2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38B46329-BB79-43C7-89F9-719A4830CA63}" vid="{7CBE117D-5F8E-4A59-9665-BDFDFCC7001D}"/>
    </a:ext>
  </a:extLst>
</a:theme>
</file>

<file path=ppt/theme/theme3.xml><?xml version="1.0" encoding="utf-8"?>
<a:theme xmlns:a="http://schemas.openxmlformats.org/drawingml/2006/main" name="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1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1e0aa89-821a-4b43-b623-2509ea82b111">7DAU5SSH7P55-269-19395</_dlc_DocId>
    <_dlc_DocIdUrl xmlns="61e0aa89-821a-4b43-b623-2509ea82b111">
      <Url>https://esp.cdc.gov/sites/csels/OD/Projects/MVPS/_layouts/15/DocIdRedir.aspx?ID=7DAU5SSH7P55-269-19395</Url>
      <Description>7DAU5SSH7P55-269-19395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1B36E9D8B7FC43BFE80D5EB151DCB4" ma:contentTypeVersion="3" ma:contentTypeDescription="Create a new document." ma:contentTypeScope="" ma:versionID="0165d2bc8a22414c0e9e22dea6d6be65">
  <xsd:schema xmlns:xsd="http://www.w3.org/2001/XMLSchema" xmlns:xs="http://www.w3.org/2001/XMLSchema" xmlns:p="http://schemas.microsoft.com/office/2006/metadata/properties" xmlns:ns2="61e0aa89-821a-4b43-b623-2509ea82b111" targetNamespace="http://schemas.microsoft.com/office/2006/metadata/properties" ma:root="true" ma:fieldsID="4c82496ea3947cd95974c1d6f18b8c20" ns2:_="">
    <xsd:import namespace="61e0aa89-821a-4b43-b623-2509ea82b11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0aa89-821a-4b43-b623-2509ea82b11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2CA641-E1D0-4D10-9C8D-91F49BC3222B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61e0aa89-821a-4b43-b623-2509ea82b111"/>
  </ds:schemaRefs>
</ds:datastoreItem>
</file>

<file path=customXml/itemProps2.xml><?xml version="1.0" encoding="utf-8"?>
<ds:datastoreItem xmlns:ds="http://schemas.openxmlformats.org/officeDocument/2006/customXml" ds:itemID="{C8451341-B5FB-45A3-8785-CB63F34CEE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008200-E5DC-4207-803E-6D973A2C659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ADBEE2C-2EAA-4BE8-AEEE-7EC917ADA0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e0aa89-821a-4b43-b623-2509ea82b1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3438</TotalTime>
  <Words>647</Words>
  <Application>Microsoft Office PowerPoint</Application>
  <PresentationFormat>Widescreen</PresentationFormat>
  <Paragraphs>88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Myriad Web Pro</vt:lpstr>
      <vt:lpstr>Wingdings</vt:lpstr>
      <vt:lpstr>Office Theme</vt:lpstr>
      <vt:lpstr>Theme3</vt:lpstr>
      <vt:lpstr>NCEH_ATSDR_combined</vt:lpstr>
      <vt:lpstr>1_NCEH_ATSDR_combined</vt:lpstr>
      <vt:lpstr>Message Evaluation and Testing Service User Guide </vt:lpstr>
      <vt:lpstr>Table of Contents  </vt:lpstr>
      <vt:lpstr>Introduction to MVPS </vt:lpstr>
      <vt:lpstr>Overview of MVPS and METS  </vt:lpstr>
      <vt:lpstr>Components of MVPS  </vt:lpstr>
      <vt:lpstr>MVPS Common Terminology     </vt:lpstr>
      <vt:lpstr>METS Orientation     </vt:lpstr>
      <vt:lpstr>METS Landing Page</vt:lpstr>
      <vt:lpstr>METS Message Validation</vt:lpstr>
      <vt:lpstr>METS Validation Tool</vt:lpstr>
      <vt:lpstr>METS Validation Tools</vt:lpstr>
      <vt:lpstr>MVPS Support </vt:lpstr>
      <vt:lpstr>MVPS Support   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METS User Guide</dc:title>
  <dc:subject>MVPS</dc:subject>
  <dc:creator>CDC</dc:creator>
  <cp:keywords>METS, user, guide, MVPS</cp:keywords>
  <cp:lastModifiedBy>Laspina, Michael (CDC/DDPHSS/CSELS/DHIS)</cp:lastModifiedBy>
  <cp:revision>263</cp:revision>
  <dcterms:created xsi:type="dcterms:W3CDTF">2016-09-20T17:36:36Z</dcterms:created>
  <dcterms:modified xsi:type="dcterms:W3CDTF">2020-12-14T21:43:16Z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MSIP_Label_7b94a7b8-f06c-4dfe-bdcc-9b548fd58c31_Enabled">
    <vt:lpwstr>true</vt:lpwstr>
  </property>
  <property fmtid="{D5CDD505-2E9C-101B-9397-08002B2CF9AE}" pid="4" name="MSIP_Label_7b94a7b8-f06c-4dfe-bdcc-9b548fd58c31_SetDate">
    <vt:lpwstr>2020-12-14T21:41:46Z</vt:lpwstr>
  </property>
  <property fmtid="{D5CDD505-2E9C-101B-9397-08002B2CF9AE}" pid="5" name="MSIP_Label_7b94a7b8-f06c-4dfe-bdcc-9b548fd58c31_Method">
    <vt:lpwstr>Privileged</vt:lpwstr>
  </property>
  <property fmtid="{D5CDD505-2E9C-101B-9397-08002B2CF9AE}" pid="6" name="MSIP_Label_7b94a7b8-f06c-4dfe-bdcc-9b548fd58c31_Name">
    <vt:lpwstr>7b94a7b8-f06c-4dfe-bdcc-9b548fd58c31</vt:lpwstr>
  </property>
  <property fmtid="{D5CDD505-2E9C-101B-9397-08002B2CF9AE}" pid="7" name="MSIP_Label_7b94a7b8-f06c-4dfe-bdcc-9b548fd58c31_SiteId">
    <vt:lpwstr>9ce70869-60db-44fd-abe8-d2767077fc8f</vt:lpwstr>
  </property>
  <property fmtid="{D5CDD505-2E9C-101B-9397-08002B2CF9AE}" pid="8" name="MSIP_Label_7b94a7b8-f06c-4dfe-bdcc-9b548fd58c31_ActionId">
    <vt:lpwstr>3444dc44-e06f-4400-b484-9e1139e25b06</vt:lpwstr>
  </property>
  <property fmtid="{D5CDD505-2E9C-101B-9397-08002B2CF9AE}" pid="9" name="MSIP_Label_7b94a7b8-f06c-4dfe-bdcc-9b548fd58c31_ContentBits">
    <vt:lpwstr>0</vt:lpwstr>
  </property>
</Properties>
</file>