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55"/>
  </p:notesMasterIdLst>
  <p:handoutMasterIdLst>
    <p:handoutMasterId r:id="rId56"/>
  </p:handoutMasterIdLst>
  <p:sldIdLst>
    <p:sldId id="256" r:id="rId2"/>
    <p:sldId id="257" r:id="rId3"/>
    <p:sldId id="295" r:id="rId4"/>
    <p:sldId id="277" r:id="rId5"/>
    <p:sldId id="293" r:id="rId6"/>
    <p:sldId id="259" r:id="rId7"/>
    <p:sldId id="279" r:id="rId8"/>
    <p:sldId id="271" r:id="rId9"/>
    <p:sldId id="294" r:id="rId10"/>
    <p:sldId id="264" r:id="rId11"/>
    <p:sldId id="287" r:id="rId12"/>
    <p:sldId id="272" r:id="rId13"/>
    <p:sldId id="265" r:id="rId14"/>
    <p:sldId id="268" r:id="rId15"/>
    <p:sldId id="315" r:id="rId16"/>
    <p:sldId id="283" r:id="rId17"/>
    <p:sldId id="266" r:id="rId18"/>
    <p:sldId id="278" r:id="rId19"/>
    <p:sldId id="281" r:id="rId20"/>
    <p:sldId id="284" r:id="rId21"/>
    <p:sldId id="260" r:id="rId22"/>
    <p:sldId id="269" r:id="rId23"/>
    <p:sldId id="270" r:id="rId24"/>
    <p:sldId id="258" r:id="rId25"/>
    <p:sldId id="282" r:id="rId26"/>
    <p:sldId id="316" r:id="rId27"/>
    <p:sldId id="285" r:id="rId28"/>
    <p:sldId id="261" r:id="rId29"/>
    <p:sldId id="280" r:id="rId30"/>
    <p:sldId id="317" r:id="rId31"/>
    <p:sldId id="318" r:id="rId32"/>
    <p:sldId id="319" r:id="rId33"/>
    <p:sldId id="320" r:id="rId34"/>
    <p:sldId id="321" r:id="rId35"/>
    <p:sldId id="322" r:id="rId36"/>
    <p:sldId id="324" r:id="rId37"/>
    <p:sldId id="325" r:id="rId38"/>
    <p:sldId id="326" r:id="rId39"/>
    <p:sldId id="327" r:id="rId40"/>
    <p:sldId id="328" r:id="rId41"/>
    <p:sldId id="329" r:id="rId42"/>
    <p:sldId id="330" r:id="rId43"/>
    <p:sldId id="331" r:id="rId44"/>
    <p:sldId id="332" r:id="rId45"/>
    <p:sldId id="333" r:id="rId46"/>
    <p:sldId id="334" r:id="rId47"/>
    <p:sldId id="291" r:id="rId48"/>
    <p:sldId id="290" r:id="rId49"/>
    <p:sldId id="288" r:id="rId50"/>
    <p:sldId id="297" r:id="rId51"/>
    <p:sldId id="289" r:id="rId52"/>
    <p:sldId id="292" r:id="rId53"/>
    <p:sldId id="296"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91" autoAdjust="0"/>
  </p:normalViewPr>
  <p:slideViewPr>
    <p:cSldViewPr>
      <p:cViewPr>
        <p:scale>
          <a:sx n="90" d="100"/>
          <a:sy n="90" d="100"/>
        </p:scale>
        <p:origin x="-1440" y="-174"/>
      </p:cViewPr>
      <p:guideLst>
        <p:guide orient="horz" pos="2160"/>
        <p:guide pos="2880"/>
      </p:guideLst>
    </p:cSldViewPr>
  </p:slideViewPr>
  <p:outlineViewPr>
    <p:cViewPr>
      <p:scale>
        <a:sx n="33" d="100"/>
        <a:sy n="33" d="100"/>
      </p:scale>
      <p:origin x="0" y="4645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313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Pictures\IMR_datacomparison_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c.gov\private\L130\igd1\EMK%20Files\NCHS\CR-VS%20FETP%20Curriculum\Curriculum%20Development\Pictures\IMR_datacomparison_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i="1" dirty="0" smtClean="0"/>
              <a:t>Asia-Pacific Countries</a:t>
            </a:r>
          </a:p>
          <a:p>
            <a:pPr>
              <a:defRPr/>
            </a:pPr>
            <a:r>
              <a:rPr lang="en-US" sz="1400" dirty="0" smtClean="0"/>
              <a:t>Infant </a:t>
            </a:r>
            <a:r>
              <a:rPr lang="en-US" sz="1400" dirty="0"/>
              <a:t>Mortality Rate, per 1,000 live births</a:t>
            </a:r>
          </a:p>
        </c:rich>
      </c:tx>
      <c:layout>
        <c:manualLayout>
          <c:xMode val="edge"/>
          <c:yMode val="edge"/>
          <c:x val="0.10426377952755905"/>
          <c:y val="6.0882800608828003E-3"/>
        </c:manualLayout>
      </c:layout>
      <c:overlay val="1"/>
    </c:title>
    <c:autoTitleDeleted val="0"/>
    <c:plotArea>
      <c:layout>
        <c:manualLayout>
          <c:layoutTarget val="inner"/>
          <c:xMode val="edge"/>
          <c:yMode val="edge"/>
          <c:x val="0.19769772528433946"/>
          <c:y val="0.12470849737532809"/>
          <c:w val="0.67433005249343836"/>
          <c:h val="0.8529678477690289"/>
        </c:manualLayout>
      </c:layout>
      <c:barChart>
        <c:barDir val="bar"/>
        <c:grouping val="clustered"/>
        <c:varyColors val="0"/>
        <c:ser>
          <c:idx val="0"/>
          <c:order val="0"/>
          <c:spPr>
            <a:solidFill>
              <a:srgbClr val="0070C0"/>
            </a:solidFill>
          </c:spPr>
          <c:invertIfNegative val="0"/>
          <c:dPt>
            <c:idx val="2"/>
            <c:invertIfNegative val="0"/>
            <c:bubble3D val="0"/>
            <c:spPr>
              <a:solidFill>
                <a:srgbClr val="C00000"/>
              </a:solidFill>
            </c:spPr>
          </c:dPt>
          <c:dPt>
            <c:idx val="16"/>
            <c:invertIfNegative val="0"/>
            <c:bubble3D val="0"/>
          </c:dPt>
          <c:cat>
            <c:strRef>
              <c:f>Sheet2!$A$2:$A$26</c:f>
              <c:strCache>
                <c:ptCount val="25"/>
                <c:pt idx="0">
                  <c:v>Japan</c:v>
                </c:pt>
                <c:pt idx="1">
                  <c:v>Singapore</c:v>
                </c:pt>
                <c:pt idx="2">
                  <c:v>Australia</c:v>
                </c:pt>
                <c:pt idx="3">
                  <c:v>Republic of Korea</c:v>
                </c:pt>
                <c:pt idx="4">
                  <c:v>New Zealand</c:v>
                </c:pt>
                <c:pt idx="5">
                  <c:v>Brunei</c:v>
                </c:pt>
                <c:pt idx="6">
                  <c:v>Malaysia</c:v>
                </c:pt>
                <c:pt idx="7">
                  <c:v>Sri Lanka</c:v>
                </c:pt>
                <c:pt idx="8">
                  <c:v>Thailand</c:v>
                </c:pt>
                <c:pt idx="9">
                  <c:v>China</c:v>
                </c:pt>
                <c:pt idx="10">
                  <c:v>Fiji</c:v>
                </c:pt>
                <c:pt idx="11">
                  <c:v>Vietnam</c:v>
                </c:pt>
                <c:pt idx="12">
                  <c:v>Solomon Islands</c:v>
                </c:pt>
                <c:pt idx="13">
                  <c:v>Phillipines</c:v>
                </c:pt>
                <c:pt idx="14">
                  <c:v>Indonesia</c:v>
                </c:pt>
                <c:pt idx="15">
                  <c:v>Korea, DPR</c:v>
                </c:pt>
                <c:pt idx="16">
                  <c:v>Mongolia</c:v>
                </c:pt>
                <c:pt idx="17">
                  <c:v>Laos</c:v>
                </c:pt>
                <c:pt idx="18">
                  <c:v>Cambodia</c:v>
                </c:pt>
                <c:pt idx="19">
                  <c:v>Bangladesh</c:v>
                </c:pt>
                <c:pt idx="20">
                  <c:v>Nepal</c:v>
                </c:pt>
                <c:pt idx="21">
                  <c:v>Bhutan</c:v>
                </c:pt>
                <c:pt idx="22">
                  <c:v>Papua New Guinea</c:v>
                </c:pt>
                <c:pt idx="23">
                  <c:v>India</c:v>
                </c:pt>
                <c:pt idx="24">
                  <c:v>Pakistan</c:v>
                </c:pt>
              </c:strCache>
            </c:strRef>
          </c:cat>
          <c:val>
            <c:numRef>
              <c:f>Sheet2!$B$2:$B$26</c:f>
              <c:numCache>
                <c:formatCode>General</c:formatCode>
                <c:ptCount val="25"/>
                <c:pt idx="0">
                  <c:v>2</c:v>
                </c:pt>
                <c:pt idx="1">
                  <c:v>2</c:v>
                </c:pt>
                <c:pt idx="2">
                  <c:v>4</c:v>
                </c:pt>
                <c:pt idx="3">
                  <c:v>4</c:v>
                </c:pt>
                <c:pt idx="4">
                  <c:v>5</c:v>
                </c:pt>
                <c:pt idx="5">
                  <c:v>6</c:v>
                </c:pt>
                <c:pt idx="6">
                  <c:v>6</c:v>
                </c:pt>
                <c:pt idx="7">
                  <c:v>11</c:v>
                </c:pt>
                <c:pt idx="8">
                  <c:v>11</c:v>
                </c:pt>
                <c:pt idx="9">
                  <c:v>13</c:v>
                </c:pt>
                <c:pt idx="10">
                  <c:v>14</c:v>
                </c:pt>
                <c:pt idx="11">
                  <c:v>17</c:v>
                </c:pt>
                <c:pt idx="12">
                  <c:v>18</c:v>
                </c:pt>
                <c:pt idx="13">
                  <c:v>20</c:v>
                </c:pt>
                <c:pt idx="14">
                  <c:v>25</c:v>
                </c:pt>
                <c:pt idx="15">
                  <c:v>26</c:v>
                </c:pt>
                <c:pt idx="16">
                  <c:v>26</c:v>
                </c:pt>
                <c:pt idx="17">
                  <c:v>34</c:v>
                </c:pt>
                <c:pt idx="18">
                  <c:v>36</c:v>
                </c:pt>
                <c:pt idx="19">
                  <c:v>37</c:v>
                </c:pt>
                <c:pt idx="20">
                  <c:v>39</c:v>
                </c:pt>
                <c:pt idx="21">
                  <c:v>42</c:v>
                </c:pt>
                <c:pt idx="22">
                  <c:v>45</c:v>
                </c:pt>
                <c:pt idx="23">
                  <c:v>47</c:v>
                </c:pt>
                <c:pt idx="24">
                  <c:v>59</c:v>
                </c:pt>
              </c:numCache>
            </c:numRef>
          </c:val>
        </c:ser>
        <c:dLbls>
          <c:showLegendKey val="0"/>
          <c:showVal val="0"/>
          <c:showCatName val="0"/>
          <c:showSerName val="0"/>
          <c:showPercent val="0"/>
          <c:showBubbleSize val="0"/>
        </c:dLbls>
        <c:gapWidth val="150"/>
        <c:axId val="117890048"/>
        <c:axId val="129893120"/>
      </c:barChart>
      <c:catAx>
        <c:axId val="117890048"/>
        <c:scaling>
          <c:orientation val="maxMin"/>
        </c:scaling>
        <c:delete val="0"/>
        <c:axPos val="l"/>
        <c:majorTickMark val="out"/>
        <c:minorTickMark val="none"/>
        <c:tickLblPos val="nextTo"/>
        <c:txPr>
          <a:bodyPr/>
          <a:lstStyle/>
          <a:p>
            <a:pPr>
              <a:defRPr sz="800"/>
            </a:pPr>
            <a:endParaRPr lang="en-US"/>
          </a:p>
        </c:txPr>
        <c:crossAx val="129893120"/>
        <c:crosses val="autoZero"/>
        <c:auto val="1"/>
        <c:lblAlgn val="ctr"/>
        <c:lblOffset val="100"/>
        <c:noMultiLvlLbl val="0"/>
      </c:catAx>
      <c:valAx>
        <c:axId val="129893120"/>
        <c:scaling>
          <c:orientation val="minMax"/>
          <c:max val="60"/>
        </c:scaling>
        <c:delete val="0"/>
        <c:axPos val="t"/>
        <c:majorGridlines/>
        <c:numFmt formatCode="General" sourceLinked="1"/>
        <c:majorTickMark val="out"/>
        <c:minorTickMark val="none"/>
        <c:tickLblPos val="nextTo"/>
        <c:crossAx val="117890048"/>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i="1" dirty="0" smtClean="0"/>
              <a:t>OECD Countries</a:t>
            </a:r>
          </a:p>
          <a:p>
            <a:pPr>
              <a:defRPr/>
            </a:pPr>
            <a:r>
              <a:rPr lang="en-US" sz="1400" dirty="0" smtClean="0"/>
              <a:t>Infant </a:t>
            </a:r>
            <a:r>
              <a:rPr lang="en-US" sz="1400" dirty="0"/>
              <a:t>Mortality Rate, per 1,000 live births</a:t>
            </a:r>
          </a:p>
        </c:rich>
      </c:tx>
      <c:layout>
        <c:manualLayout>
          <c:xMode val="edge"/>
          <c:yMode val="edge"/>
          <c:x val="0.10426377952755905"/>
          <c:y val="6.0882800608828003E-3"/>
        </c:manualLayout>
      </c:layout>
      <c:overlay val="1"/>
    </c:title>
    <c:autoTitleDeleted val="0"/>
    <c:plotArea>
      <c:layout>
        <c:manualLayout>
          <c:layoutTarget val="inner"/>
          <c:xMode val="edge"/>
          <c:yMode val="edge"/>
          <c:x val="0.19769772528433946"/>
          <c:y val="0.12389985498388044"/>
          <c:w val="0.75766338582677162"/>
          <c:h val="0.83937315705907134"/>
        </c:manualLayout>
      </c:layout>
      <c:barChart>
        <c:barDir val="bar"/>
        <c:grouping val="clustered"/>
        <c:varyColors val="0"/>
        <c:ser>
          <c:idx val="0"/>
          <c:order val="0"/>
          <c:spPr>
            <a:solidFill>
              <a:srgbClr val="0070C0"/>
            </a:solidFill>
          </c:spPr>
          <c:invertIfNegative val="0"/>
          <c:dPt>
            <c:idx val="16"/>
            <c:invertIfNegative val="0"/>
            <c:bubble3D val="0"/>
            <c:spPr>
              <a:solidFill>
                <a:srgbClr val="C00000"/>
              </a:solidFill>
            </c:spPr>
          </c:dPt>
          <c:cat>
            <c:strRef>
              <c:f>OECD!$A$2:$A$34</c:f>
              <c:strCache>
                <c:ptCount val="33"/>
                <c:pt idx="0">
                  <c:v>Finland</c:v>
                </c:pt>
                <c:pt idx="1">
                  <c:v>Iceland</c:v>
                </c:pt>
                <c:pt idx="2">
                  <c:v>Japan</c:v>
                </c:pt>
                <c:pt idx="3">
                  <c:v>Luxembourg</c:v>
                </c:pt>
                <c:pt idx="4">
                  <c:v>Slovenia</c:v>
                </c:pt>
                <c:pt idx="5">
                  <c:v>Sweden</c:v>
                </c:pt>
                <c:pt idx="6">
                  <c:v>Czech Republic</c:v>
                </c:pt>
                <c:pt idx="7">
                  <c:v>Denmark</c:v>
                </c:pt>
                <c:pt idx="8">
                  <c:v>Estonia</c:v>
                </c:pt>
                <c:pt idx="9">
                  <c:v>France</c:v>
                </c:pt>
                <c:pt idx="10">
                  <c:v>Germany</c:v>
                </c:pt>
                <c:pt idx="11">
                  <c:v>Ireland</c:v>
                </c:pt>
                <c:pt idx="12">
                  <c:v>Italy</c:v>
                </c:pt>
                <c:pt idx="13">
                  <c:v>Netherlands</c:v>
                </c:pt>
                <c:pt idx="14">
                  <c:v>Norway</c:v>
                </c:pt>
                <c:pt idx="15">
                  <c:v>Portugal</c:v>
                </c:pt>
                <c:pt idx="16">
                  <c:v>Australia</c:v>
                </c:pt>
                <c:pt idx="17">
                  <c:v>Austria</c:v>
                </c:pt>
                <c:pt idx="18">
                  <c:v>Belgium</c:v>
                </c:pt>
                <c:pt idx="19">
                  <c:v>Greece</c:v>
                </c:pt>
                <c:pt idx="20">
                  <c:v>Israel</c:v>
                </c:pt>
                <c:pt idx="21">
                  <c:v>Republic of Korea</c:v>
                </c:pt>
                <c:pt idx="22">
                  <c:v>Spain</c:v>
                </c:pt>
                <c:pt idx="23">
                  <c:v>Switzerland</c:v>
                </c:pt>
                <c:pt idx="24">
                  <c:v>United Kingdom</c:v>
                </c:pt>
                <c:pt idx="25">
                  <c:v>Canada</c:v>
                </c:pt>
                <c:pt idx="26">
                  <c:v>Hungary</c:v>
                </c:pt>
                <c:pt idx="27">
                  <c:v>New Zealand</c:v>
                </c:pt>
                <c:pt idx="28">
                  <c:v>Poland</c:v>
                </c:pt>
                <c:pt idx="29">
                  <c:v>United States</c:v>
                </c:pt>
                <c:pt idx="30">
                  <c:v>Slovak Republic</c:v>
                </c:pt>
                <c:pt idx="31">
                  <c:v>Turkey</c:v>
                </c:pt>
                <c:pt idx="32">
                  <c:v>Mexico</c:v>
                </c:pt>
              </c:strCache>
            </c:strRef>
          </c:cat>
          <c:val>
            <c:numRef>
              <c:f>OECD!$B$2:$B$34</c:f>
              <c:numCache>
                <c:formatCode>General</c:formatCode>
                <c:ptCount val="33"/>
                <c:pt idx="0">
                  <c:v>2</c:v>
                </c:pt>
                <c:pt idx="1">
                  <c:v>2</c:v>
                </c:pt>
                <c:pt idx="2">
                  <c:v>2</c:v>
                </c:pt>
                <c:pt idx="3">
                  <c:v>2</c:v>
                </c:pt>
                <c:pt idx="4">
                  <c:v>2</c:v>
                </c:pt>
                <c:pt idx="5">
                  <c:v>2</c:v>
                </c:pt>
                <c:pt idx="6">
                  <c:v>3</c:v>
                </c:pt>
                <c:pt idx="7">
                  <c:v>3</c:v>
                </c:pt>
                <c:pt idx="8">
                  <c:v>3</c:v>
                </c:pt>
                <c:pt idx="9">
                  <c:v>3</c:v>
                </c:pt>
                <c:pt idx="10">
                  <c:v>3</c:v>
                </c:pt>
                <c:pt idx="11">
                  <c:v>3</c:v>
                </c:pt>
                <c:pt idx="12">
                  <c:v>3</c:v>
                </c:pt>
                <c:pt idx="13">
                  <c:v>3</c:v>
                </c:pt>
                <c:pt idx="14">
                  <c:v>3</c:v>
                </c:pt>
                <c:pt idx="15">
                  <c:v>3</c:v>
                </c:pt>
                <c:pt idx="16">
                  <c:v>4</c:v>
                </c:pt>
                <c:pt idx="17">
                  <c:v>4</c:v>
                </c:pt>
                <c:pt idx="18">
                  <c:v>4</c:v>
                </c:pt>
                <c:pt idx="19">
                  <c:v>4</c:v>
                </c:pt>
                <c:pt idx="20">
                  <c:v>4</c:v>
                </c:pt>
                <c:pt idx="21">
                  <c:v>4</c:v>
                </c:pt>
                <c:pt idx="22">
                  <c:v>4</c:v>
                </c:pt>
                <c:pt idx="23">
                  <c:v>4</c:v>
                </c:pt>
                <c:pt idx="24">
                  <c:v>4</c:v>
                </c:pt>
                <c:pt idx="25">
                  <c:v>5</c:v>
                </c:pt>
                <c:pt idx="26">
                  <c:v>5</c:v>
                </c:pt>
                <c:pt idx="27">
                  <c:v>5</c:v>
                </c:pt>
                <c:pt idx="28">
                  <c:v>5</c:v>
                </c:pt>
                <c:pt idx="29">
                  <c:v>6</c:v>
                </c:pt>
                <c:pt idx="30">
                  <c:v>7</c:v>
                </c:pt>
                <c:pt idx="31">
                  <c:v>12</c:v>
                </c:pt>
                <c:pt idx="32">
                  <c:v>13</c:v>
                </c:pt>
              </c:numCache>
            </c:numRef>
          </c:val>
        </c:ser>
        <c:dLbls>
          <c:showLegendKey val="0"/>
          <c:showVal val="0"/>
          <c:showCatName val="0"/>
          <c:showSerName val="0"/>
          <c:showPercent val="0"/>
          <c:showBubbleSize val="0"/>
        </c:dLbls>
        <c:gapWidth val="150"/>
        <c:axId val="129921792"/>
        <c:axId val="129923328"/>
      </c:barChart>
      <c:catAx>
        <c:axId val="129921792"/>
        <c:scaling>
          <c:orientation val="maxMin"/>
        </c:scaling>
        <c:delete val="0"/>
        <c:axPos val="l"/>
        <c:majorTickMark val="out"/>
        <c:minorTickMark val="none"/>
        <c:tickLblPos val="nextTo"/>
        <c:txPr>
          <a:bodyPr/>
          <a:lstStyle/>
          <a:p>
            <a:pPr>
              <a:defRPr sz="800"/>
            </a:pPr>
            <a:endParaRPr lang="en-US"/>
          </a:p>
        </c:txPr>
        <c:crossAx val="129923328"/>
        <c:crosses val="autoZero"/>
        <c:auto val="1"/>
        <c:lblAlgn val="ctr"/>
        <c:lblOffset val="100"/>
        <c:noMultiLvlLbl val="0"/>
      </c:catAx>
      <c:valAx>
        <c:axId val="129923328"/>
        <c:scaling>
          <c:orientation val="minMax"/>
        </c:scaling>
        <c:delete val="0"/>
        <c:axPos val="t"/>
        <c:majorGridlines/>
        <c:numFmt formatCode="General" sourceLinked="1"/>
        <c:majorTickMark val="out"/>
        <c:minorTickMark val="none"/>
        <c:tickLblPos val="nextTo"/>
        <c:crossAx val="129921792"/>
        <c:crosses val="autoZero"/>
        <c:crossBetween val="between"/>
      </c:valAx>
      <c:spPr>
        <a:ln>
          <a:solidFill>
            <a:schemeClr val="tx1"/>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2BEADB0-8A0F-436A-8F3D-93D85915A2EE}" type="datetimeFigureOut">
              <a:rPr lang="en-US" smtClean="0"/>
              <a:t>3/30/2015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974D35-0D96-412D-B449-8E2DD1B3B570}" type="slidenum">
              <a:rPr lang="en-US" smtClean="0"/>
              <a:t>‹#›</a:t>
            </a:fld>
            <a:endParaRPr lang="en-US"/>
          </a:p>
        </p:txBody>
      </p:sp>
    </p:spTree>
    <p:extLst>
      <p:ext uri="{BB962C8B-B14F-4D97-AF65-F5344CB8AC3E}">
        <p14:creationId xmlns:p14="http://schemas.microsoft.com/office/powerpoint/2010/main" val="607492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75B6C5-3159-42DC-9BAD-0A35CF07A02A}" type="datetimeFigureOut">
              <a:rPr lang="en-US" smtClean="0"/>
              <a:pPr/>
              <a:t>3/30/2015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7F4F1D-332D-489A-B901-CA749DF021AC}" type="slidenum">
              <a:rPr lang="en-US" smtClean="0"/>
              <a:pPr/>
              <a:t>‹#›</a:t>
            </a:fld>
            <a:endParaRPr lang="en-US" dirty="0"/>
          </a:p>
        </p:txBody>
      </p:sp>
    </p:spTree>
    <p:extLst>
      <p:ext uri="{BB962C8B-B14F-4D97-AF65-F5344CB8AC3E}">
        <p14:creationId xmlns:p14="http://schemas.microsoft.com/office/powerpoint/2010/main" val="350121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comment that presentation and dissemination of data creates the face of visibility for the agency and the need, purpose, and importance of vital statistics information to society.</a:t>
            </a:r>
          </a:p>
          <a:p>
            <a:endParaRPr lang="en-US" dirty="0"/>
          </a:p>
          <a:p>
            <a:r>
              <a:rPr lang="en-US" dirty="0"/>
              <a:t>SEE UNIT 17 in Modular Course for verbal text.</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 </a:t>
            </a:r>
          </a:p>
          <a:p>
            <a:pPr defTabSz="931774">
              <a:defRPr/>
            </a:pPr>
            <a:r>
              <a:rPr lang="en-US" dirty="0"/>
              <a:t>It is not sufficient to present statistical tables alone.  Each collection of data should be accompanied by clear explanatory text or notes.  Without annotations which explain their limitations and qualifications, the data lose much of their usefulness.  </a:t>
            </a:r>
          </a:p>
          <a:p>
            <a:pPr defTabSz="931774">
              <a:defRPr/>
            </a:pPr>
            <a:endParaRPr lang="en-US" dirty="0"/>
          </a:p>
          <a:p>
            <a:pPr defTabSz="931774">
              <a:defRPr/>
            </a:pPr>
            <a:r>
              <a:rPr lang="en-US" dirty="0"/>
              <a:t>In cases where the data are of doubtful or unknown quality, make the statistics available, but include appropriate caveats and qualifications to warn users about possible misinterpretations.</a:t>
            </a:r>
          </a:p>
          <a:p>
            <a:pPr defTabSz="931774">
              <a:defRPr/>
            </a:pPr>
            <a:endParaRPr lang="en-US" dirty="0"/>
          </a:p>
          <a:p>
            <a:pPr defTabSz="931774">
              <a:defRPr/>
            </a:pPr>
            <a:r>
              <a:rPr lang="en-US" dirty="0"/>
              <a:t>Working tables that are not published should be kept for reference, and users should be made aware of the tables and given guidance on how to obtain data from them.</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NVSS Births or Deaths for examples:</a:t>
            </a:r>
          </a:p>
          <a:p>
            <a:endParaRPr lang="en-US" dirty="0"/>
          </a:p>
          <a:p>
            <a:r>
              <a:rPr lang="en-US" dirty="0"/>
              <a:t>-Source of data</a:t>
            </a:r>
          </a:p>
          <a:p>
            <a:r>
              <a:rPr lang="en-US" dirty="0"/>
              <a:t>-Updates on changes to system (i.e. forms, definitions, codes, etc.)</a:t>
            </a:r>
          </a:p>
          <a:p>
            <a:r>
              <a:rPr lang="en-US" dirty="0"/>
              <a:t>-Definitions (e.g. how race is reported, </a:t>
            </a:r>
            <a:r>
              <a:rPr lang="en-US" dirty="0" err="1"/>
              <a:t>birthweight</a:t>
            </a:r>
            <a:r>
              <a:rPr lang="en-US" dirty="0"/>
              <a:t> categories, gestation age, etc.)</a:t>
            </a:r>
          </a:p>
          <a:p>
            <a:r>
              <a:rPr lang="en-US" dirty="0"/>
              <a:t>-Imputation methods used</a:t>
            </a:r>
          </a:p>
          <a:p>
            <a:r>
              <a:rPr lang="en-US" dirty="0"/>
              <a:t>-Formulae and methods used to compute percentages, rates, distributions, and means</a:t>
            </a:r>
          </a:p>
          <a:p>
            <a:r>
              <a:rPr lang="en-US" dirty="0"/>
              <a:t>-How population denominators are calculated</a:t>
            </a:r>
          </a:p>
          <a:p>
            <a:r>
              <a:rPr lang="en-US" dirty="0"/>
              <a:t>-How confidence intervals are/can be calculated</a:t>
            </a:r>
          </a:p>
          <a:p>
            <a:r>
              <a:rPr lang="en-US" dirty="0"/>
              <a:t>-How to interpret/use data with small numbers</a:t>
            </a:r>
          </a:p>
          <a:p>
            <a:r>
              <a:rPr lang="en-US" dirty="0"/>
              <a:t>-Generalizability of data (especially when small area data are collected)</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11</a:t>
            </a:fld>
            <a:endParaRPr lang="en-US" dirty="0"/>
          </a:p>
        </p:txBody>
      </p:sp>
    </p:spTree>
    <p:extLst>
      <p:ext uri="{BB962C8B-B14F-4D97-AF65-F5344CB8AC3E}">
        <p14:creationId xmlns:p14="http://schemas.microsoft.com/office/powerpoint/2010/main" val="224723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 In cases where the data are of doubtful or unknown quality, make the statistics available, but include appropriate caveats and qualifications to warn users about possible misinterpretations.</a:t>
            </a:r>
          </a:p>
          <a:p>
            <a:pPr defTabSz="931774">
              <a:defRPr/>
            </a:pPr>
            <a:endParaRPr lang="en-US" dirty="0" smtClean="0"/>
          </a:p>
        </p:txBody>
      </p:sp>
      <p:sp>
        <p:nvSpPr>
          <p:cNvPr id="4" name="Slide Number Placeholder 3"/>
          <p:cNvSpPr>
            <a:spLocks noGrp="1"/>
          </p:cNvSpPr>
          <p:nvPr>
            <p:ph type="sldNum" sz="quarter" idx="10"/>
          </p:nvPr>
        </p:nvSpPr>
        <p:spPr/>
        <p:txBody>
          <a:bodyPr/>
          <a:lstStyle/>
          <a:p>
            <a:fld id="{727F4F1D-332D-489A-B901-CA749DF021A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In addition to annual reports, some countries publish weekly, monthly, and quarterly reports.  Unpublished tabulations, often in considerable detail, are prepared for internal use by many countries for monitoring demographic behavior and quality control.  Some countries prepare special publications on health and demographic subjects, including elaborate analyses of trends and differentials.</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 The idea of sampling should be evaluated carefully, considering various factors in each country such as volume of records, requirements in data needs, administrative constraints, etc.</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F4F1D-332D-489A-B901-CA749DF021AC}" type="slidenum">
              <a:rPr lang="en-US" smtClean="0"/>
              <a:pPr/>
              <a:t>15</a:t>
            </a:fld>
            <a:endParaRPr lang="en-US" dirty="0"/>
          </a:p>
        </p:txBody>
      </p:sp>
    </p:spTree>
    <p:extLst>
      <p:ext uri="{BB962C8B-B14F-4D97-AF65-F5344CB8AC3E}">
        <p14:creationId xmlns:p14="http://schemas.microsoft.com/office/powerpoint/2010/main" val="3319889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Advantages:</a:t>
            </a:r>
          </a:p>
          <a:p>
            <a:pPr marL="174708" indent="-174708">
              <a:buFontTx/>
              <a:buChar char="-"/>
            </a:pPr>
            <a:r>
              <a:rPr lang="en-US" dirty="0"/>
              <a:t>May be lower cost up front</a:t>
            </a:r>
          </a:p>
          <a:p>
            <a:pPr marL="174708" indent="-174708">
              <a:buFontTx/>
              <a:buChar char="-"/>
            </a:pPr>
            <a:r>
              <a:rPr lang="en-US" dirty="0"/>
              <a:t>Can be published sooner/ may have less delay between date of event and release of data</a:t>
            </a:r>
          </a:p>
          <a:p>
            <a:endParaRPr lang="en-US" dirty="0"/>
          </a:p>
          <a:p>
            <a:r>
              <a:rPr lang="en-US" dirty="0"/>
              <a:t>Disadvantages:</a:t>
            </a:r>
          </a:p>
          <a:p>
            <a:pPr marL="174708" indent="-174708">
              <a:buFontTx/>
              <a:buChar char="-"/>
            </a:pPr>
            <a:r>
              <a:rPr lang="en-US" dirty="0"/>
              <a:t>Loss in accuracy of data</a:t>
            </a:r>
          </a:p>
          <a:p>
            <a:pPr marL="174708" indent="-174708">
              <a:buFontTx/>
              <a:buChar char="-"/>
            </a:pPr>
            <a:r>
              <a:rPr lang="en-US" dirty="0"/>
              <a:t>Can be more expensive over time</a:t>
            </a:r>
          </a:p>
          <a:p>
            <a:pPr marL="174708" indent="-174708">
              <a:buFontTx/>
              <a:buChar char="-"/>
            </a:pPr>
            <a:r>
              <a:rPr lang="en-US" dirty="0"/>
              <a:t>Not likely to be able to yield accurate estimates for small/subnational areas</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16</a:t>
            </a:fld>
            <a:endParaRPr lang="en-US" dirty="0"/>
          </a:p>
        </p:txBody>
      </p:sp>
    </p:spTree>
    <p:extLst>
      <p:ext uri="{BB962C8B-B14F-4D97-AF65-F5344CB8AC3E}">
        <p14:creationId xmlns:p14="http://schemas.microsoft.com/office/powerpoint/2010/main" val="1303740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 Efficiency requires making the various services available only to those who need and use them.  A frequently updated directory of users is the key to attaining such efficiency.  The vital statistics agency should maintain a system of mailing lists and correspondence requesting specific data to facilitate prompt dissemination of reports to the hands of interested users.  The mailing lists need to be updated periodically to delete and add the names of users.</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 </a:t>
            </a:r>
          </a:p>
          <a:p>
            <a:pPr defTabSz="931774">
              <a:defRPr/>
            </a:pPr>
            <a:r>
              <a:rPr lang="en-US" dirty="0"/>
              <a:t>When the official reports are ready, advance copies can be distributed to local registration offices, other government agencies and planning agencies.  A general distribution list may include…</a:t>
            </a:r>
          </a:p>
          <a:p>
            <a:pPr defTabSz="931774">
              <a:defRPr/>
            </a:pPr>
            <a:endParaRPr lang="en-US" dirty="0"/>
          </a:p>
          <a:p>
            <a:pPr defTabSz="931774">
              <a:defRPr/>
            </a:pPr>
            <a:r>
              <a:rPr lang="en-US" dirty="0"/>
              <a:t>Examples of commercial users: diaper or baby food manufacturers; movie theater developers (size of theater seats)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F4F1D-332D-489A-B901-CA749DF021AC}" type="slidenum">
              <a:rPr lang="en-US" smtClean="0"/>
              <a:pPr/>
              <a:t>19</a:t>
            </a:fld>
            <a:endParaRPr lang="en-US" dirty="0"/>
          </a:p>
        </p:txBody>
      </p:sp>
    </p:spTree>
    <p:extLst>
      <p:ext uri="{BB962C8B-B14F-4D97-AF65-F5344CB8AC3E}">
        <p14:creationId xmlns:p14="http://schemas.microsoft.com/office/powerpoint/2010/main" val="129261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F4F1D-332D-489A-B901-CA749DF021AC}" type="slidenum">
              <a:rPr lang="en-US" smtClean="0"/>
              <a:pPr/>
              <a:t>2</a:t>
            </a:fld>
            <a:endParaRPr lang="en-US" dirty="0"/>
          </a:p>
        </p:txBody>
      </p:sp>
    </p:spTree>
    <p:extLst>
      <p:ext uri="{BB962C8B-B14F-4D97-AF65-F5344CB8AC3E}">
        <p14:creationId xmlns:p14="http://schemas.microsoft.com/office/powerpoint/2010/main" val="3933166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a:t>
            </a:r>
          </a:p>
          <a:p>
            <a:r>
              <a:rPr lang="en-US" dirty="0"/>
              <a:t>-Purpose of the report</a:t>
            </a:r>
          </a:p>
          <a:p>
            <a:r>
              <a:rPr lang="en-US" dirty="0"/>
              <a:t>-Data needs</a:t>
            </a:r>
          </a:p>
          <a:p>
            <a:r>
              <a:rPr lang="en-US" dirty="0"/>
              <a:t>-Availability of data</a:t>
            </a:r>
          </a:p>
          <a:p>
            <a:r>
              <a:rPr lang="en-US" dirty="0"/>
              <a:t>-Quality of data</a:t>
            </a:r>
          </a:p>
          <a:p>
            <a:r>
              <a:rPr lang="en-US" dirty="0"/>
              <a:t>-Budget for publication</a:t>
            </a:r>
          </a:p>
        </p:txBody>
      </p:sp>
      <p:sp>
        <p:nvSpPr>
          <p:cNvPr id="4" name="Slide Number Placeholder 3"/>
          <p:cNvSpPr>
            <a:spLocks noGrp="1"/>
          </p:cNvSpPr>
          <p:nvPr>
            <p:ph type="sldNum" sz="quarter" idx="10"/>
          </p:nvPr>
        </p:nvSpPr>
        <p:spPr/>
        <p:txBody>
          <a:bodyPr/>
          <a:lstStyle/>
          <a:p>
            <a:fld id="{727F4F1D-332D-489A-B901-CA749DF021AC}" type="slidenum">
              <a:rPr lang="en-US" smtClean="0"/>
              <a:pPr/>
              <a:t>20</a:t>
            </a:fld>
            <a:endParaRPr lang="en-US" dirty="0"/>
          </a:p>
        </p:txBody>
      </p:sp>
    </p:spTree>
    <p:extLst>
      <p:ext uri="{BB962C8B-B14F-4D97-AF65-F5344CB8AC3E}">
        <p14:creationId xmlns:p14="http://schemas.microsoft.com/office/powerpoint/2010/main" val="195352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Providing data back to the communities that contribute to the system encourages participation; electronic media provides a simple and efficient way to provide summary reports.</a:t>
            </a:r>
          </a:p>
          <a:p>
            <a:endParaRPr lang="en-US" dirty="0"/>
          </a:p>
          <a:p>
            <a:r>
              <a:rPr lang="en-US" dirty="0"/>
              <a:t>Electronic media can be very useful for ministries of health.  Users can generate small area statistics, even when full country data are not available.  However, it is necessary to provide instructions (perhaps pop-ups or help screens) on problems relating to small numbers, especially for small area analysis.</a:t>
            </a:r>
          </a:p>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a:t>
            </a:r>
          </a:p>
          <a:p>
            <a:pPr defTabSz="931774">
              <a:defRPr/>
            </a:pPr>
            <a:r>
              <a:rPr lang="en-US" dirty="0"/>
              <a:t>Public use data files, made available to researchers and analysts, can be powerful tools for program planning, epidemiologic research, surveillance, and a variety of other uses.  These electronic files, which can be released on magnetic media or over the internet, may be unit-record or summary files.  The unit-record files contain a record for each event, with some variables collapsed or suppressed to maintain confidentiality.  (For example, geographic coding may be collapsed to areas with populations of 100,000 or more).  </a:t>
            </a:r>
          </a:p>
          <a:p>
            <a:pPr defTabSz="931774">
              <a:defRPr/>
            </a:pPr>
            <a:endParaRPr lang="en-US" dirty="0"/>
          </a:p>
          <a:p>
            <a:pPr defTabSz="931774">
              <a:defRPr/>
            </a:pPr>
            <a:r>
              <a:rPr lang="en-US" dirty="0"/>
              <a:t>Some data available from vital statistics may only be of interest to some specific researchers.  It is difficult to specify the type of data needed for specific demographic and epidemiological studies, so the vital statistics office should be prepared to meet such data requests, and administrative procedures should be set up to handle such requests.</a:t>
            </a:r>
          </a:p>
          <a:p>
            <a:pPr defTabSz="931774">
              <a:defRPr/>
            </a:pPr>
            <a:endParaRPr lang="en-US" dirty="0"/>
          </a:p>
          <a:p>
            <a:pPr defTabSz="931774">
              <a:defRPr/>
            </a:pPr>
            <a:r>
              <a:rPr lang="en-US" i="1" dirty="0"/>
              <a:t>It is essential for data users to guarantee they will protect the confidentiality of the persons from whom the data were collected.  Thus, the organization providing the data should have clear terms of data use and a user agreement to be signed by all users.  Users must also agree not to share any files.</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727F4F1D-332D-489A-B901-CA749DF021A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a:t>
            </a:r>
          </a:p>
          <a:p>
            <a:pPr defTabSz="931774">
              <a:defRPr/>
            </a:pPr>
            <a:r>
              <a:rPr lang="en-US" dirty="0"/>
              <a:t>Not all detailed tabulations of vital statistics will be included in the published reports.  Information from vital statistics data will be of interest to officials who are in charge of specific health or social programs.  </a:t>
            </a:r>
          </a:p>
          <a:p>
            <a:pPr defTabSz="931774">
              <a:defRPr/>
            </a:pPr>
            <a:endParaRPr lang="en-US" dirty="0"/>
          </a:p>
          <a:p>
            <a:pPr defTabSz="931774">
              <a:defRPr/>
            </a:pPr>
            <a:r>
              <a:rPr lang="en-US" dirty="0"/>
              <a:t>For administrative purposes, a simple listing of vital events in a specific sequence is often needed.  For example, the listing of live births with mailing addresses, arranged by the date of birth, will be a useful tool for immunization programs.  A list of deaths will help social security administrators update their records for eligible recipients.  In another example, the listing of cancer deaths will help the cancer registries to update their registry files.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F4F1D-332D-489A-B901-CA749DF021AC}" type="slidenum">
              <a:rPr lang="en-US" smtClean="0"/>
              <a:pPr/>
              <a:t>25</a:t>
            </a:fld>
            <a:endParaRPr lang="en-US" dirty="0"/>
          </a:p>
        </p:txBody>
      </p:sp>
    </p:spTree>
    <p:extLst>
      <p:ext uri="{BB962C8B-B14F-4D97-AF65-F5344CB8AC3E}">
        <p14:creationId xmlns:p14="http://schemas.microsoft.com/office/powerpoint/2010/main" val="893969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F4F1D-332D-489A-B901-CA749DF021AC}" type="slidenum">
              <a:rPr lang="en-US" smtClean="0"/>
              <a:pPr/>
              <a:t>26</a:t>
            </a:fld>
            <a:endParaRPr lang="en-US" dirty="0"/>
          </a:p>
        </p:txBody>
      </p:sp>
    </p:spTree>
    <p:extLst>
      <p:ext uri="{BB962C8B-B14F-4D97-AF65-F5344CB8AC3E}">
        <p14:creationId xmlns:p14="http://schemas.microsoft.com/office/powerpoint/2010/main" val="3376703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specific; consider access to internet/computers, budget, structure of  CR/VS system, likely users of data in country</a:t>
            </a:r>
          </a:p>
        </p:txBody>
      </p:sp>
      <p:sp>
        <p:nvSpPr>
          <p:cNvPr id="4" name="Slide Number Placeholder 3"/>
          <p:cNvSpPr>
            <a:spLocks noGrp="1"/>
          </p:cNvSpPr>
          <p:nvPr>
            <p:ph type="sldNum" sz="quarter" idx="10"/>
          </p:nvPr>
        </p:nvSpPr>
        <p:spPr/>
        <p:txBody>
          <a:bodyPr/>
          <a:lstStyle/>
          <a:p>
            <a:fld id="{727F4F1D-332D-489A-B901-CA749DF021AC}" type="slidenum">
              <a:rPr lang="en-US" smtClean="0"/>
              <a:pPr/>
              <a:t>27</a:t>
            </a:fld>
            <a:endParaRPr lang="en-US" dirty="0"/>
          </a:p>
        </p:txBody>
      </p:sp>
    </p:spTree>
    <p:extLst>
      <p:ext uri="{BB962C8B-B14F-4D97-AF65-F5344CB8AC3E}">
        <p14:creationId xmlns:p14="http://schemas.microsoft.com/office/powerpoint/2010/main" val="3358960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p>
          <a:p>
            <a:r>
              <a:rPr lang="en-US" dirty="0"/>
              <a:t>The students in this course are potential users that can provide input to data providers on needs and limitations.</a:t>
            </a:r>
          </a:p>
        </p:txBody>
      </p:sp>
      <p:sp>
        <p:nvSpPr>
          <p:cNvPr id="4" name="Slide Number Placeholder 3"/>
          <p:cNvSpPr>
            <a:spLocks noGrp="1"/>
          </p:cNvSpPr>
          <p:nvPr>
            <p:ph type="sldNum" sz="quarter" idx="10"/>
          </p:nvPr>
        </p:nvSpPr>
        <p:spPr/>
        <p:txBody>
          <a:bodyPr/>
          <a:lstStyle/>
          <a:p>
            <a:fld id="{727F4F1D-332D-489A-B901-CA749DF021A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a:p>
            <a:r>
              <a:rPr lang="en-US" dirty="0" smtClean="0"/>
              <a:t>Notes: </a:t>
            </a:r>
          </a:p>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Much of the information contained in this lecture is targeted towards explaining how civil registration offices should work.  Therefore, unless students of the course are involved in the civil registration/vital statistics work of the country, the information may not be directly relevant to the audience.  However, the information can be used by students to evaluate available CR/VS data and to advocate for improvements to the CR/VS system where possible/relevant.  As well, students can apply the principles covered in this lecture to their own work setting- be that a local area or a hospital setting.</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a:t>
            </a:fld>
            <a:endParaRPr lang="en-US" dirty="0"/>
          </a:p>
        </p:txBody>
      </p:sp>
    </p:spTree>
    <p:extLst>
      <p:ext uri="{BB962C8B-B14F-4D97-AF65-F5344CB8AC3E}">
        <p14:creationId xmlns:p14="http://schemas.microsoft.com/office/powerpoint/2010/main" val="2279852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F4F1D-332D-489A-B901-CA749DF021AC}" type="slidenum">
              <a:rPr lang="en-US" smtClean="0"/>
              <a:pPr/>
              <a:t>30</a:t>
            </a:fld>
            <a:endParaRPr lang="en-US" dirty="0"/>
          </a:p>
        </p:txBody>
      </p:sp>
    </p:spTree>
    <p:extLst>
      <p:ext uri="{BB962C8B-B14F-4D97-AF65-F5344CB8AC3E}">
        <p14:creationId xmlns:p14="http://schemas.microsoft.com/office/powerpoint/2010/main" val="2033049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handout of a “Checklist for international comparisons of health-related data” is available to print/copy or in Appendix F of the Participant Notes.</a:t>
            </a:r>
          </a:p>
          <a:p>
            <a:endParaRPr lang="en-US" dirty="0"/>
          </a:p>
          <a:p>
            <a:r>
              <a:rPr lang="en-US" dirty="0"/>
              <a:t>Notes:</a:t>
            </a:r>
          </a:p>
          <a:p>
            <a:r>
              <a:rPr lang="en-US" dirty="0"/>
              <a:t>Comparisons to see how a country’s health status measures up on an international scale provides information on the successes and setbacks experienced by other countries.  This information can affect how policies and programs are established in one’s own country.  While international comparisons can be useful, valid comparisons require can be complex.  </a:t>
            </a:r>
          </a:p>
          <a:p>
            <a:endParaRPr lang="en-US" dirty="0"/>
          </a:p>
          <a:p>
            <a:r>
              <a:rPr lang="en-US" dirty="0"/>
              <a:t>The Australian Institute of Health and Welfare has developed “A working guide to international comparisons of health” to “encourage users of international health-related data to consider the complexities before comparing countries, and to assist them in interpreting the results of these comparisons. It presents examples to highlight the types of questions to ask when using health data in an international context.”</a:t>
            </a:r>
          </a:p>
          <a:p>
            <a:endParaRPr lang="en-US" dirty="0"/>
          </a:p>
          <a:p>
            <a:r>
              <a:rPr lang="en-US" dirty="0"/>
              <a:t>The next few slides will review the framework presented for evaluating international health comparisons.  The framework covers three domains: data quality, choice of countries, and presentation and interpretation.  We’ll look at each of these more closely.</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Consistency: It is important to consider if the figures presented use the same definitions.  If difference definitions are used, some countries may appear better or worse for reasons associated with the data used rather than actual characteristics of the health system.  If comparable source data are not available, an explanation highlighting differences should be included.</a:t>
            </a:r>
          </a:p>
          <a:p>
            <a:pPr defTabSz="931774">
              <a:defRPr/>
            </a:pPr>
            <a:endParaRPr lang="en-US" dirty="0"/>
          </a:p>
          <a:p>
            <a:pPr defTabSz="931774">
              <a:defRPr/>
            </a:pPr>
            <a:r>
              <a:rPr lang="en-US" dirty="0"/>
              <a:t>OECD=Organization for Economic Cooperation and Development (n=34 countries)</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32</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33</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Coverage: As we’ve learned, data may not cover a country’s whole population or health system.  Coverage of information is affected by national legislation, geography, and information systems.  Registration requirements for non-citizens, including refugees and guest workers, vary across countries.  Some countries may only report data sourced from government-funded health centers.  As well, data sourced from population surveys designed to represent the broader population of a country may lack information on important subsets of the population, including minors, indigenous populations, institutionalized people, or nomadic populations.  It is important to understand the level of data coverage among various data sources for comparison.</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34</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Time period: International comparisons should cover approximately the same year or range of years so that data properly account for global trends (such as technological advancements).  When comparable data years are not available, years covered by each country should be clearly labeled.  When similar data years are not available, the latest available data may be used for each country, or data presented can be restricted to countries whose data meet a particular range of years (e.g. the last 5 years).</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35</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Provide students with a copy of the handout “EPHR_MMR Table” (also provided in Appendix G of the Participant Notes).  Students can refer to the “Checklist for international comparisons of health related data” (Appendix F of the Participant Notes), using the section on Data quality.</a:t>
            </a:r>
          </a:p>
          <a:p>
            <a:endParaRPr lang="en-US" dirty="0"/>
          </a:p>
          <a:p>
            <a:r>
              <a:rPr lang="en-US" dirty="0"/>
              <a:t>Data comparison issues are highlighted in the footnotes of the table.  These footnotes are listed below with the particular data quality characteristic of interest:</a:t>
            </a:r>
          </a:p>
          <a:p>
            <a:endParaRPr lang="en-US" dirty="0"/>
          </a:p>
          <a:p>
            <a:r>
              <a:rPr lang="en-US" dirty="0"/>
              <a:t>* Brussels, Italy, and Sweden provided data on maternal death without the number of live births. The number of births was estimated by the number of live births from 2004, which was 16 200 for Brussels, 539 066 for Italy, and 100 158 for Sweden. </a:t>
            </a:r>
            <a:r>
              <a:rPr lang="en-US" b="1" dirty="0"/>
              <a:t>(Methodology)</a:t>
            </a:r>
          </a:p>
          <a:p>
            <a:endParaRPr lang="en-US" dirty="0"/>
          </a:p>
          <a:p>
            <a:r>
              <a:rPr lang="en-US" dirty="0"/>
              <a:t>† Data on maternal deaths were provided for one year only by Germany (2004), Greece (2003) and Italy (2002), and for five years by Luxembourg (2000-2004). </a:t>
            </a:r>
            <a:r>
              <a:rPr lang="en-US" b="1" dirty="0"/>
              <a:t>(Time period)</a:t>
            </a:r>
          </a:p>
          <a:p>
            <a:endParaRPr lang="en-US" dirty="0"/>
          </a:p>
          <a:p>
            <a:r>
              <a:rPr lang="en-US" dirty="0"/>
              <a:t>‡ Germany provided data on maternal deaths by number of women (pregnancies) rather than by the number of live births. </a:t>
            </a:r>
            <a:r>
              <a:rPr lang="en-US" b="1" dirty="0"/>
              <a:t>(Consistency)</a:t>
            </a:r>
            <a:endParaRPr lang="en-US" dirty="0"/>
          </a:p>
          <a:p>
            <a:endParaRPr lang="en-US" dirty="0"/>
          </a:p>
          <a:p>
            <a:r>
              <a:rPr lang="en-US" dirty="0"/>
              <a:t>§ Cyprus, Ireland, and the Slovak Republic provided no data on maternal deaths. </a:t>
            </a:r>
            <a:r>
              <a:rPr lang="en-US" b="1" dirty="0"/>
              <a:t>(various)</a:t>
            </a:r>
            <a:endParaRPr lang="en-US" dirty="0"/>
          </a:p>
          <a:p>
            <a:pPr>
              <a:defRPr/>
            </a:pPr>
            <a:endParaRPr lang="en-US" dirty="0"/>
          </a:p>
          <a:p>
            <a:pPr>
              <a:defRPr/>
            </a:pPr>
            <a:r>
              <a:rPr lang="en-US" dirty="0"/>
              <a:t>** Hungary provided data on maternal deaths for the years 2003 and 2004, but did not provide the number of live births for 2003. The number of live births for 2003 was estimated using the number of live births for 2004. </a:t>
            </a:r>
            <a:r>
              <a:rPr lang="en-US" b="1" dirty="0"/>
              <a:t>(Time period, methodology)</a:t>
            </a:r>
            <a:endParaRPr lang="en-US" dirty="0"/>
          </a:p>
          <a:p>
            <a:pPr>
              <a:defRPr/>
            </a:pPr>
            <a:endParaRPr lang="en-US" dirty="0"/>
          </a:p>
          <a:p>
            <a:pPr>
              <a:defRPr/>
            </a:pPr>
            <a:r>
              <a:rPr lang="en-US" dirty="0"/>
              <a:t>†† Slovenia provided data on maternal deaths for the years 2001 and 2002. </a:t>
            </a:r>
            <a:r>
              <a:rPr lang="en-US" b="1" dirty="0"/>
              <a:t>(Time period)</a:t>
            </a:r>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36</a:t>
            </a:fld>
            <a:endParaRPr lang="en-US" dirty="0"/>
          </a:p>
        </p:txBody>
      </p:sp>
    </p:spTree>
    <p:extLst>
      <p:ext uri="{BB962C8B-B14F-4D97-AF65-F5344CB8AC3E}">
        <p14:creationId xmlns:p14="http://schemas.microsoft.com/office/powerpoint/2010/main" val="1794023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Comparability: Selection of countries for comparison should include countries for which a comparison is practical and useful.  Selection of appropriate </a:t>
            </a:r>
            <a:r>
              <a:rPr lang="en-US" dirty="0" err="1"/>
              <a:t>coutries</a:t>
            </a:r>
            <a:r>
              <a:rPr lang="en-US" dirty="0"/>
              <a:t> must take into account the purpose of the comparison, data availability, and comparability.  Comparability may be judged on the basis of economic status and/or income per capita, population size, geographical land mass, or geographic proximity.  The method for selecting countries for comparison should be fully evident.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37</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interpretation of international comparisons can be affected by the choice of countries selected for comparison.  An example is shown in the slide, where the number of doctors per 1,000 population is compared across Asia-Pacific countries (a regional comparison) and OECD countries (countries with similar levels of economic development).  While Australia’s ratio of doctors per 1,000 population has not changed, its rank among OECD countries is much lower than its rank among Asia-</a:t>
            </a:r>
            <a:r>
              <a:rPr lang="en-US" dirty="0" err="1"/>
              <a:t>Paceific</a:t>
            </a:r>
            <a:r>
              <a:rPr lang="en-US" dirty="0"/>
              <a:t> countries.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38</a:t>
            </a:fld>
            <a:endParaRPr lang="en-US" dirty="0"/>
          </a:p>
        </p:txBody>
      </p:sp>
    </p:spTree>
    <p:extLst>
      <p:ext uri="{BB962C8B-B14F-4D97-AF65-F5344CB8AC3E}">
        <p14:creationId xmlns:p14="http://schemas.microsoft.com/office/powerpoint/2010/main" val="2937529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There area variety of methods that can be used for presenting data comparisons, including tables and rankings, interactive databases, and graphs.  Presentation methods are selected based on the purpose and topic of the comparison, the audience, and the number of countries included in the comparison.  It is important to consider how methods of presentation can affect the interpretation of the data.  </a:t>
            </a:r>
          </a:p>
          <a:p>
            <a:pPr defTabSz="931774">
              <a:defRPr/>
            </a:pPr>
            <a:endParaRPr lang="en-US" dirty="0"/>
          </a:p>
          <a:p>
            <a:pPr defTabSz="931774">
              <a:defRPr/>
            </a:pPr>
            <a:r>
              <a:rPr lang="en-US" dirty="0"/>
              <a:t>When making comparisons, it is important to consider the following issues:</a:t>
            </a:r>
          </a:p>
          <a:p>
            <a:endParaRPr lang="en-US" dirty="0"/>
          </a:p>
          <a:p>
            <a:r>
              <a:rPr lang="en-US" dirty="0"/>
              <a:t> Can (and should) the data be ranked from best to worst? </a:t>
            </a:r>
          </a:p>
          <a:p>
            <a:r>
              <a:rPr lang="en-US" dirty="0"/>
              <a:t> Is there agreement on which indicator best represents the underlying concept? </a:t>
            </a:r>
          </a:p>
          <a:p>
            <a:r>
              <a:rPr lang="en-US" dirty="0"/>
              <a:t> What size are the differences separating countries of different ranks? </a:t>
            </a:r>
          </a:p>
          <a:p>
            <a:r>
              <a:rPr lang="en-US" dirty="0"/>
              <a:t> Has the country’s performance been considered independently of the international context? Note that a country’s ranking may improve (or worsen) while a country’s absolute performance may have declined (or improved).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39</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ranking countries and designating countries into best, middle, and worst-ranked categories, it is important to consider the relative differences within and similarities between the categories. </a:t>
            </a:r>
          </a:p>
          <a:p>
            <a:endParaRPr lang="en-US" dirty="0"/>
          </a:p>
          <a:p>
            <a:r>
              <a:rPr lang="en-US" dirty="0"/>
              <a:t>This figure shows a theoretical example of the variation in maternal mortality across OECD countries in 2006.  Rates range from no maternal deaths in two countries to 58.6 deaths per 100,000 live births in Mexico.  Turkey, the country with the second highest number of deaths has nearly half the deaths of Mexico, with 28.5 deaths per 100,000 live births.  On the other hand, the difference between Japan and Sweden is only 0.2 deaths per 100,000 live births, yet this small difference puts Japan outside of the 10 countries with the lowest rates.  When interpreting the results for such a figure, it is important to describe the range of values across the data.  (For this reason, it is helpful to display the values along with the bars in a bar chart.)</a:t>
            </a:r>
          </a:p>
        </p:txBody>
      </p:sp>
      <p:sp>
        <p:nvSpPr>
          <p:cNvPr id="4" name="Slide Number Placeholder 3"/>
          <p:cNvSpPr>
            <a:spLocks noGrp="1"/>
          </p:cNvSpPr>
          <p:nvPr>
            <p:ph type="sldNum" sz="quarter" idx="10"/>
          </p:nvPr>
        </p:nvSpPr>
        <p:spPr/>
        <p:txBody>
          <a:bodyPr/>
          <a:lstStyle/>
          <a:p>
            <a:fld id="{727F4F1D-332D-489A-B901-CA749DF021AC}" type="slidenum">
              <a:rPr lang="en-US" smtClean="0"/>
              <a:pPr/>
              <a:t>40</a:t>
            </a:fld>
            <a:endParaRPr lang="en-US" dirty="0"/>
          </a:p>
        </p:txBody>
      </p:sp>
    </p:spTree>
    <p:extLst>
      <p:ext uri="{BB962C8B-B14F-4D97-AF65-F5344CB8AC3E}">
        <p14:creationId xmlns:p14="http://schemas.microsoft.com/office/powerpoint/2010/main" val="2315487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understanding of international comparisons is enhanced by explanations in the variation between countries on genetic, cultural, economic, political, and environmental factors (e.g. age distribution, population composition, and availability of preventive and primary health care services).  Variations among countries on these factors can explain important differences between countries.  At the same time, some factors may limit the usefulness of international comparisons and cover meaningful differences- e.g. variations in coding and registration practices).  Considering these differences, interpretation of international comparisons focuses on </a:t>
            </a:r>
            <a:r>
              <a:rPr lang="en-US" i="1" dirty="0"/>
              <a:t>what</a:t>
            </a:r>
            <a:r>
              <a:rPr lang="en-US" dirty="0"/>
              <a:t> differences are present in the data rather than </a:t>
            </a:r>
            <a:r>
              <a:rPr lang="en-US" i="1" dirty="0"/>
              <a:t>why</a:t>
            </a:r>
            <a:r>
              <a:rPr lang="en-US" dirty="0"/>
              <a:t> the differences are present.</a:t>
            </a:r>
          </a:p>
        </p:txBody>
      </p:sp>
      <p:sp>
        <p:nvSpPr>
          <p:cNvPr id="4" name="Slide Number Placeholder 3"/>
          <p:cNvSpPr>
            <a:spLocks noGrp="1"/>
          </p:cNvSpPr>
          <p:nvPr>
            <p:ph type="sldNum" sz="quarter" idx="10"/>
          </p:nvPr>
        </p:nvSpPr>
        <p:spPr/>
        <p:txBody>
          <a:bodyPr/>
          <a:lstStyle/>
          <a:p>
            <a:fld id="{727F4F1D-332D-489A-B901-CA749DF021AC}" type="slidenum">
              <a:rPr lang="en-US" smtClean="0"/>
              <a:pPr/>
              <a:t>41</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National level data may not fully represent a country’s population, as differences within countries may affect the representativeness of certain subgroups.  The basis for such differences includes differences in/between: cultural groups, administrative sectors, socioeconomic status, rural-urban divides, literacy levels, and income.  Thus, international comparisons can hide inequalities and poorer outcomes among some subgroups.  Though it is often beyond the scope of international comparisons to explore differences among population subgroups, it is important to consider to what extent different health outcomes among population subgroups may affecting national data.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42</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figures shows how different results may be seen among population subgroups compared to total populations.  For both males and females, life expectancy for Australia as a whole is relatively high.  However, when you look at Australia’s indigenous population alone, life expectancy is much lower.</a:t>
            </a:r>
          </a:p>
          <a:p>
            <a:pPr defTabSz="931774">
              <a:defRPr/>
            </a:pPr>
            <a:endParaRPr lang="en-US" dirty="0"/>
          </a:p>
          <a:p>
            <a:pPr defTabSz="931774">
              <a:defRPr/>
            </a:pPr>
            <a:r>
              <a:rPr lang="en-US" dirty="0"/>
              <a:t>(Note: The scale used in the bar graphs could be expanded to better display differences in data between 60 and 90 years life expectancy.)</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727F4F1D-332D-489A-B901-CA749DF021AC}" type="slidenum">
              <a:rPr lang="en-US" smtClean="0"/>
              <a:pPr/>
              <a:t>43</a:t>
            </a:fld>
            <a:endParaRPr lang="en-US" dirty="0"/>
          </a:p>
        </p:txBody>
      </p:sp>
    </p:spTree>
    <p:extLst>
      <p:ext uri="{BB962C8B-B14F-4D97-AF65-F5344CB8AC3E}">
        <p14:creationId xmlns:p14="http://schemas.microsoft.com/office/powerpoint/2010/main" val="2315487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Some factors can restrict the meaningfulness of data in the context of international comparisons.  As mentioned before, data to be used for comparisons are often adjusted to account for population differences between countries (e.g. age-adjusting).  When data are adjusted for such comparisons, the resulting figures are only useful in the context of the comparison; they do not represent true national estimates.  Another issue affecting the use of data meant for international comparisons is that methods for defining and calculating official country estimates may differ from methods used to prepare data for international comparisons.  For example, mortality statistics from the WHO mortality database are recorded by the year the death occurred, while some countries report deaths by year of registration.  Each method yields different mortality numbers and rates.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44</a:t>
            </a:fld>
            <a:endParaRPr lang="en-US" dirty="0"/>
          </a:p>
        </p:txBody>
      </p:sp>
    </p:spTree>
    <p:extLst>
      <p:ext uri="{BB962C8B-B14F-4D97-AF65-F5344CB8AC3E}">
        <p14:creationId xmlns:p14="http://schemas.microsoft.com/office/powerpoint/2010/main" val="3454624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table shows how the mortality numbers and rates for national estimates and international comparisons may vary depending on the data source and standard population used for adjustments. </a:t>
            </a:r>
          </a:p>
          <a:p>
            <a:pPr defTabSz="931774">
              <a:defRPr/>
            </a:pPr>
            <a:endParaRPr lang="en-US" dirty="0"/>
          </a:p>
          <a:p>
            <a:pPr defTabSz="931774">
              <a:defRPr/>
            </a:pPr>
            <a:r>
              <a:rPr lang="en-US" dirty="0"/>
              <a:t>Note: OECD figures are age standardized to the OECD Standard Population for 1980.</a:t>
            </a:r>
          </a:p>
        </p:txBody>
      </p:sp>
      <p:sp>
        <p:nvSpPr>
          <p:cNvPr id="4" name="Slide Number Placeholder 3"/>
          <p:cNvSpPr>
            <a:spLocks noGrp="1"/>
          </p:cNvSpPr>
          <p:nvPr>
            <p:ph type="sldNum" sz="quarter" idx="10"/>
          </p:nvPr>
        </p:nvSpPr>
        <p:spPr/>
        <p:txBody>
          <a:bodyPr/>
          <a:lstStyle/>
          <a:p>
            <a:fld id="{727F4F1D-332D-489A-B901-CA749DF021AC}" type="slidenum">
              <a:rPr lang="en-US" smtClean="0"/>
              <a:pPr/>
              <a:t>45</a:t>
            </a:fld>
            <a:endParaRPr lang="en-US" dirty="0"/>
          </a:p>
        </p:txBody>
      </p:sp>
    </p:spTree>
    <p:extLst>
      <p:ext uri="{BB962C8B-B14F-4D97-AF65-F5344CB8AC3E}">
        <p14:creationId xmlns:p14="http://schemas.microsoft.com/office/powerpoint/2010/main" val="2315487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“Activity Materials” section in Instructor Notes and Participant Notes for instructions and answer guide.</a:t>
            </a:r>
          </a:p>
        </p:txBody>
      </p:sp>
      <p:sp>
        <p:nvSpPr>
          <p:cNvPr id="4" name="Slide Number Placeholder 3"/>
          <p:cNvSpPr>
            <a:spLocks noGrp="1"/>
          </p:cNvSpPr>
          <p:nvPr>
            <p:ph type="sldNum" sz="quarter" idx="10"/>
          </p:nvPr>
        </p:nvSpPr>
        <p:spPr/>
        <p:txBody>
          <a:bodyPr/>
          <a:lstStyle/>
          <a:p>
            <a:fld id="{727F4F1D-332D-489A-B901-CA749DF021AC}" type="slidenum">
              <a:rPr lang="en-US" smtClean="0"/>
              <a:pPr/>
              <a:t>46</a:t>
            </a:fld>
            <a:endParaRPr lang="en-US" dirty="0"/>
          </a:p>
        </p:txBody>
      </p:sp>
    </p:spTree>
    <p:extLst>
      <p:ext uri="{BB962C8B-B14F-4D97-AF65-F5344CB8AC3E}">
        <p14:creationId xmlns:p14="http://schemas.microsoft.com/office/powerpoint/2010/main" val="192362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F4F1D-332D-489A-B901-CA749DF021AC}" type="slidenum">
              <a:rPr lang="en-US" smtClean="0"/>
              <a:pPr/>
              <a:t>47</a:t>
            </a:fld>
            <a:endParaRPr lang="en-US" dirty="0"/>
          </a:p>
        </p:txBody>
      </p:sp>
    </p:spTree>
    <p:extLst>
      <p:ext uri="{BB962C8B-B14F-4D97-AF65-F5344CB8AC3E}">
        <p14:creationId xmlns:p14="http://schemas.microsoft.com/office/powerpoint/2010/main" val="103354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31774">
              <a:defRPr/>
            </a:pPr>
            <a:r>
              <a:rPr lang="en-US" sz="3100" dirty="0"/>
              <a:t>For example of content: see Statistics South Africa Mortality Report 2008 Table of Contents, (p iii); see also NVSS Births 2006 and NVSS Deaths 2008.</a:t>
            </a:r>
          </a:p>
          <a:p>
            <a:r>
              <a:rPr lang="en-US" sz="3100" dirty="0"/>
              <a:t> </a:t>
            </a:r>
          </a:p>
          <a:p>
            <a:pPr defTabSz="931774">
              <a:defRPr/>
            </a:pPr>
            <a:r>
              <a:rPr lang="en-US" sz="3100" dirty="0"/>
              <a:t>Students may want to reference slides from “Analysis of Vital Statistics Data” lecture.  Discussion will likely include what information is available/not available for the country.</a:t>
            </a:r>
          </a:p>
          <a:p>
            <a:endParaRPr lang="en-US" sz="3100" dirty="0"/>
          </a:p>
          <a:p>
            <a:pPr marL="232943" indent="-232943">
              <a:buFont typeface="+mj-lt"/>
              <a:buAutoNum type="alphaUcPeriod"/>
            </a:pPr>
            <a:r>
              <a:rPr lang="en-US" sz="3100" dirty="0"/>
              <a:t>Executive Summary</a:t>
            </a:r>
          </a:p>
          <a:p>
            <a:pPr marL="232943" indent="-232943">
              <a:buFont typeface="+mj-lt"/>
              <a:buAutoNum type="alphaUcPeriod"/>
            </a:pPr>
            <a:r>
              <a:rPr lang="en-US" sz="3100" dirty="0"/>
              <a:t>Highlights</a:t>
            </a:r>
          </a:p>
          <a:p>
            <a:pPr marL="232943" indent="-232943">
              <a:buFont typeface="+mj-lt"/>
              <a:buAutoNum type="alphaUcPeriod"/>
            </a:pPr>
            <a:r>
              <a:rPr lang="en-US" sz="3100" dirty="0"/>
              <a:t>Introduction</a:t>
            </a:r>
          </a:p>
          <a:p>
            <a:pPr marL="232943" indent="-232943">
              <a:buFont typeface="+mj-lt"/>
              <a:buAutoNum type="alphaUcPeriod"/>
            </a:pPr>
            <a:r>
              <a:rPr lang="en-US" sz="3100" dirty="0"/>
              <a:t>Methods</a:t>
            </a:r>
          </a:p>
          <a:p>
            <a:pPr marL="698830" lvl="1" indent="-232943">
              <a:buFont typeface="+mj-lt"/>
              <a:buAutoNum type="arabicPeriod"/>
            </a:pPr>
            <a:r>
              <a:rPr lang="en-US" sz="3100" dirty="0"/>
              <a:t>Data Source</a:t>
            </a:r>
          </a:p>
          <a:p>
            <a:pPr marL="698830" lvl="1" indent="-232943">
              <a:buFont typeface="+mj-lt"/>
              <a:buAutoNum type="arabicPeriod"/>
            </a:pPr>
            <a:r>
              <a:rPr lang="en-US" sz="3100" dirty="0"/>
              <a:t>Data Quality</a:t>
            </a:r>
          </a:p>
          <a:p>
            <a:pPr marL="698830" lvl="1" indent="-232943">
              <a:buFont typeface="+mj-lt"/>
              <a:buAutoNum type="arabicPeriod"/>
            </a:pPr>
            <a:r>
              <a:rPr lang="en-US" sz="3100" dirty="0"/>
              <a:t>ICD Coding</a:t>
            </a:r>
          </a:p>
          <a:p>
            <a:pPr marL="232943" indent="-232943">
              <a:buFont typeface="+mj-lt"/>
              <a:buAutoNum type="alphaUcPeriod"/>
            </a:pPr>
            <a:r>
              <a:rPr lang="en-US" sz="3100" dirty="0"/>
              <a:t>Births</a:t>
            </a:r>
          </a:p>
          <a:p>
            <a:pPr marL="698830" lvl="1" indent="-232943">
              <a:buFont typeface="+mj-lt"/>
              <a:buAutoNum type="arabicPeriod"/>
            </a:pPr>
            <a:r>
              <a:rPr lang="en-US" sz="3100" dirty="0"/>
              <a:t>Demographic Characteristics</a:t>
            </a:r>
          </a:p>
          <a:p>
            <a:pPr marL="698830" lvl="1" indent="-232943">
              <a:buFont typeface="+mj-lt"/>
              <a:buAutoNum type="arabicPeriod"/>
            </a:pPr>
            <a:r>
              <a:rPr lang="en-US" sz="3100" dirty="0"/>
              <a:t>Maternal Lifestyle and Health Characteristics</a:t>
            </a:r>
          </a:p>
          <a:p>
            <a:pPr marL="698830" lvl="1" indent="-232943">
              <a:buFont typeface="+mj-lt"/>
              <a:buAutoNum type="arabicPeriod"/>
            </a:pPr>
            <a:r>
              <a:rPr lang="en-US" sz="3100" dirty="0"/>
              <a:t>Medical Services Utilization</a:t>
            </a:r>
          </a:p>
          <a:p>
            <a:pPr marL="698830" lvl="1" indent="-232943">
              <a:buFont typeface="+mj-lt"/>
              <a:buAutoNum type="arabicPeriod"/>
            </a:pPr>
            <a:r>
              <a:rPr lang="en-US" sz="3100" dirty="0"/>
              <a:t>Infant Health Characteristics</a:t>
            </a:r>
          </a:p>
          <a:p>
            <a:pPr marL="232943" indent="-232943">
              <a:buFont typeface="+mj-lt"/>
              <a:buAutoNum type="alphaUcPeriod"/>
            </a:pPr>
            <a:r>
              <a:rPr lang="en-US" sz="3100" dirty="0"/>
              <a:t>Deaths</a:t>
            </a:r>
          </a:p>
          <a:p>
            <a:pPr marL="698830" lvl="1" indent="-232943">
              <a:buFont typeface="+mj-lt"/>
              <a:buAutoNum type="arabicPeriod"/>
            </a:pPr>
            <a:r>
              <a:rPr lang="en-US" sz="3100" dirty="0"/>
              <a:t>Death and Death Rates</a:t>
            </a:r>
          </a:p>
          <a:p>
            <a:pPr marL="698830" lvl="1" indent="-232943">
              <a:buFont typeface="+mj-lt"/>
              <a:buAutoNum type="arabicPeriod"/>
            </a:pPr>
            <a:r>
              <a:rPr lang="en-US" sz="3100" dirty="0"/>
              <a:t>Expectation of Life</a:t>
            </a:r>
          </a:p>
          <a:p>
            <a:pPr marL="698830" lvl="1" indent="-232943">
              <a:buFont typeface="+mj-lt"/>
              <a:buAutoNum type="arabicPeriod"/>
            </a:pPr>
            <a:r>
              <a:rPr lang="en-US" sz="3100" dirty="0"/>
              <a:t>Leading Causes of Death</a:t>
            </a:r>
          </a:p>
          <a:p>
            <a:pPr marL="698830" lvl="1" indent="-232943">
              <a:buFont typeface="+mj-lt"/>
              <a:buAutoNum type="arabicPeriod"/>
            </a:pPr>
            <a:r>
              <a:rPr lang="en-US" sz="3100" dirty="0"/>
              <a:t>Cause-specific Deaths</a:t>
            </a:r>
          </a:p>
          <a:p>
            <a:pPr marL="698830" lvl="1" indent="-232943">
              <a:buFont typeface="+mj-lt"/>
              <a:buAutoNum type="arabicPeriod"/>
            </a:pPr>
            <a:r>
              <a:rPr lang="en-US" sz="3100" dirty="0"/>
              <a:t>Infant Mortality</a:t>
            </a:r>
          </a:p>
          <a:p>
            <a:pPr marL="698830" lvl="1" indent="-232943">
              <a:buFont typeface="+mj-lt"/>
              <a:buAutoNum type="arabicPeriod"/>
            </a:pPr>
            <a:r>
              <a:rPr lang="en-US" sz="3100" dirty="0"/>
              <a:t>Maternal Mortality</a:t>
            </a:r>
          </a:p>
          <a:p>
            <a:pPr marL="232943" indent="-232943">
              <a:buFont typeface="+mj-lt"/>
              <a:buAutoNum type="alphaUcPeriod"/>
            </a:pPr>
            <a:r>
              <a:rPr lang="en-US" sz="3100" dirty="0"/>
              <a:t>References</a:t>
            </a:r>
          </a:p>
          <a:p>
            <a:pPr marL="232943" indent="-232943">
              <a:buFont typeface="+mj-lt"/>
              <a:buAutoNum type="alphaUcPeriod"/>
            </a:pPr>
            <a:r>
              <a:rPr lang="en-US" sz="3100" dirty="0"/>
              <a:t>Appendix</a:t>
            </a:r>
          </a:p>
          <a:p>
            <a:pPr marL="698830" lvl="1" indent="-232943">
              <a:buFont typeface="+mj-lt"/>
              <a:buAutoNum type="arabicPeriod"/>
            </a:pPr>
            <a:r>
              <a:rPr lang="en-US" sz="3100" dirty="0"/>
              <a:t>Details of National Tabulation Program</a:t>
            </a:r>
          </a:p>
          <a:p>
            <a:pPr marL="1164717" lvl="2" indent="-232943">
              <a:buFont typeface="+mj-lt"/>
              <a:buAutoNum type="alphaUcPeriod"/>
            </a:pPr>
            <a:r>
              <a:rPr lang="en-US" sz="3100" dirty="0"/>
              <a:t>Source of Data / Overview of Structure of System</a:t>
            </a:r>
          </a:p>
          <a:p>
            <a:pPr marL="1164717" lvl="2" indent="-232943">
              <a:buFont typeface="+mj-lt"/>
              <a:buAutoNum type="alphaUcPeriod"/>
            </a:pPr>
            <a:r>
              <a:rPr lang="en-US" sz="3100" dirty="0"/>
              <a:t>Cause of Death Classification</a:t>
            </a:r>
          </a:p>
          <a:p>
            <a:pPr marL="1164717" lvl="2" indent="-232943">
              <a:buFont typeface="+mj-lt"/>
              <a:buAutoNum type="alphaUcPeriod"/>
            </a:pPr>
            <a:r>
              <a:rPr lang="en-US" sz="3100" dirty="0"/>
              <a:t>Forms</a:t>
            </a:r>
          </a:p>
          <a:p>
            <a:pPr marL="698830" lvl="1" indent="-232943">
              <a:buFont typeface="+mj-lt"/>
              <a:buAutoNum type="arabicPeriod"/>
            </a:pPr>
            <a:r>
              <a:rPr lang="en-US" sz="3100" dirty="0"/>
              <a:t>Detailed Tables</a:t>
            </a:r>
          </a:p>
          <a:p>
            <a:pPr marL="698830" lvl="1" indent="-232943">
              <a:buFont typeface="+mj-lt"/>
              <a:buAutoNum type="arabicPeriod"/>
            </a:pPr>
            <a:r>
              <a:rPr lang="en-US" sz="3100" dirty="0"/>
              <a:t>Technical Notes</a:t>
            </a:r>
          </a:p>
          <a:p>
            <a:pPr marL="1164717" lvl="2" indent="-232943">
              <a:buFont typeface="+mj-lt"/>
              <a:buAutoNum type="alphaUcPeriod"/>
            </a:pPr>
            <a:r>
              <a:rPr lang="en-US" sz="3100" dirty="0"/>
              <a:t>Changes in the System, Codes, and Report</a:t>
            </a:r>
          </a:p>
          <a:p>
            <a:pPr marL="1164717" lvl="2" indent="-232943">
              <a:buFont typeface="+mj-lt"/>
              <a:buAutoNum type="alphaUcPeriod"/>
            </a:pPr>
            <a:r>
              <a:rPr lang="en-US" sz="3100" dirty="0"/>
              <a:t>Imputation Methods Used</a:t>
            </a:r>
          </a:p>
          <a:p>
            <a:pPr marL="1164717" lvl="2" indent="-232943">
              <a:buFont typeface="+mj-lt"/>
              <a:buAutoNum type="alphaUcPeriod"/>
            </a:pPr>
            <a:r>
              <a:rPr lang="en-US" sz="3100" dirty="0"/>
              <a:t>Formulae and Methods Used to Compute Percentages, Rates, Distributions, and Means</a:t>
            </a:r>
          </a:p>
          <a:p>
            <a:pPr marL="1164717" lvl="2" indent="-232943">
              <a:buFont typeface="+mj-lt"/>
              <a:buAutoNum type="alphaUcPeriod"/>
            </a:pPr>
            <a:r>
              <a:rPr lang="en-US" sz="3100" dirty="0"/>
              <a:t>How Population Denominators are Calculated</a:t>
            </a:r>
          </a:p>
          <a:p>
            <a:pPr marL="1164717" lvl="2" indent="-232943">
              <a:buFont typeface="+mj-lt"/>
              <a:buAutoNum type="alphaUcPeriod"/>
            </a:pPr>
            <a:r>
              <a:rPr lang="en-US" sz="3100" dirty="0"/>
              <a:t>How to Interpret/Use Data with Small Numbers</a:t>
            </a:r>
          </a:p>
          <a:p>
            <a:pPr marL="1164717" lvl="2" indent="-232943">
              <a:buFont typeface="+mj-lt"/>
              <a:buAutoNum type="alphaUcPeriod"/>
            </a:pPr>
            <a:r>
              <a:rPr lang="en-US" sz="3100" dirty="0"/>
              <a:t>Generalizability of Data (especially when small area data are collected)</a:t>
            </a:r>
          </a:p>
          <a:p>
            <a:pPr marL="698830" lvl="1" indent="-232943">
              <a:buFont typeface="+mj-lt"/>
              <a:buAutoNum type="arabicPeriod"/>
            </a:pPr>
            <a:r>
              <a:rPr lang="en-US" sz="3100" dirty="0"/>
              <a:t>Definitions</a:t>
            </a:r>
          </a:p>
          <a:p>
            <a:pPr marL="698830" lvl="1" indent="-232943">
              <a:buFont typeface="+mj-lt"/>
              <a:buAutoNum type="arabicPeriod"/>
            </a:pPr>
            <a:r>
              <a:rPr lang="en-US" sz="3100" dirty="0"/>
              <a:t>Confidence Interval Calculation</a:t>
            </a:r>
          </a:p>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48</a:t>
            </a:fld>
            <a:endParaRPr lang="en-US" dirty="0"/>
          </a:p>
        </p:txBody>
      </p:sp>
    </p:spTree>
    <p:extLst>
      <p:ext uri="{BB962C8B-B14F-4D97-AF65-F5344CB8AC3E}">
        <p14:creationId xmlns:p14="http://schemas.microsoft.com/office/powerpoint/2010/main" val="918477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sample reports of various types to each group.  Reports available electronically/via course reference package:</a:t>
            </a:r>
          </a:p>
          <a:p>
            <a:endParaRPr lang="en-US" dirty="0"/>
          </a:p>
          <a:p>
            <a:pPr marL="174708" indent="-174708">
              <a:buFont typeface="Arial" pitchFamily="34" charset="0"/>
              <a:buChar char="•"/>
            </a:pPr>
            <a:r>
              <a:rPr lang="en-US" dirty="0"/>
              <a:t>NVSS Births and Deaths (United States, national)</a:t>
            </a:r>
          </a:p>
          <a:p>
            <a:pPr marL="174708" indent="-174708">
              <a:buFont typeface="Arial" pitchFamily="34" charset="0"/>
              <a:buChar char="•"/>
            </a:pPr>
            <a:r>
              <a:rPr lang="en-US" dirty="0"/>
              <a:t>Idaho State Vital Statistics Annual Report 2009 (United States, state)</a:t>
            </a:r>
          </a:p>
          <a:p>
            <a:pPr marL="174708" indent="-174708">
              <a:buFont typeface="Arial" pitchFamily="34" charset="0"/>
              <a:buChar char="•"/>
            </a:pPr>
            <a:r>
              <a:rPr lang="en-US" dirty="0"/>
              <a:t>Utah Births and Deaths Report 2010 (United States, state)</a:t>
            </a:r>
          </a:p>
          <a:p>
            <a:pPr marL="174708" indent="-174708">
              <a:buFont typeface="Arial" pitchFamily="34" charset="0"/>
              <a:buChar char="•"/>
            </a:pPr>
            <a:r>
              <a:rPr lang="en-US" dirty="0"/>
              <a:t>Statistics South Africa Mortality Report 2008</a:t>
            </a:r>
          </a:p>
          <a:p>
            <a:pPr marL="174708" indent="-174708">
              <a:buFont typeface="Arial" pitchFamily="34" charset="0"/>
              <a:buChar char="•"/>
            </a:pPr>
            <a:r>
              <a:rPr lang="en-US" dirty="0"/>
              <a:t>Kenya Annual Health Sector Statistics Report 2008</a:t>
            </a:r>
          </a:p>
          <a:p>
            <a:pPr marL="174708" indent="-174708">
              <a:buFont typeface="Arial" pitchFamily="34" charset="0"/>
              <a:buChar char="•"/>
            </a:pPr>
            <a:r>
              <a:rPr lang="en-US" dirty="0"/>
              <a:t>Kenya Annual Civil Registration Statistics Report 2009 (Part 1 and Part 2)</a:t>
            </a:r>
          </a:p>
          <a:p>
            <a:pPr marL="174708" indent="-174708">
              <a:buFont typeface="Arial" pitchFamily="34" charset="0"/>
              <a:buChar char="•"/>
            </a:pPr>
            <a:r>
              <a:rPr lang="en-US" dirty="0"/>
              <a:t>Jordan Mortality Report 2004</a:t>
            </a:r>
          </a:p>
          <a:p>
            <a:pPr marL="174708" indent="-174708">
              <a:buFont typeface="Arial" pitchFamily="34" charset="0"/>
              <a:buChar char="•"/>
            </a:pPr>
            <a:r>
              <a:rPr lang="en-US" dirty="0"/>
              <a:t>Thailand Health Profile Report 2005-2007 (Chapter 5, on births and deaths)</a:t>
            </a:r>
          </a:p>
          <a:p>
            <a:pPr marL="174708" indent="-174708">
              <a:buFont typeface="Arial" pitchFamily="34" charset="0"/>
              <a:buChar char="•"/>
            </a:pPr>
            <a:r>
              <a:rPr lang="en-US" dirty="0"/>
              <a:t>British Columbia Vital Statistics Annual Report 2009</a:t>
            </a:r>
          </a:p>
          <a:p>
            <a:pPr marL="174708" indent="-174708">
              <a:buFont typeface="Arial" pitchFamily="34" charset="0"/>
              <a:buChar char="•"/>
            </a:pPr>
            <a:r>
              <a:rPr lang="en-US" dirty="0"/>
              <a:t>Costa Rica Basic Health Indicators Report 2007 (in Spanish)</a:t>
            </a:r>
          </a:p>
          <a:p>
            <a:pPr marL="174708" indent="-174708">
              <a:buFont typeface="Arial" pitchFamily="34" charset="0"/>
              <a:buChar char="•"/>
            </a:pPr>
            <a:r>
              <a:rPr lang="en-US" dirty="0"/>
              <a:t>India Sample Registration Bulletin, December 2011</a:t>
            </a:r>
          </a:p>
          <a:p>
            <a:pPr marL="174708" indent="-174708">
              <a:buFont typeface="Arial" pitchFamily="34" charset="0"/>
              <a:buChar char="•"/>
            </a:pPr>
            <a:r>
              <a:rPr lang="en-US" dirty="0"/>
              <a:t>Austrian Statistical Compendium 2010 (German; some translation)</a:t>
            </a:r>
          </a:p>
        </p:txBody>
      </p:sp>
      <p:sp>
        <p:nvSpPr>
          <p:cNvPr id="4" name="Slide Number Placeholder 3"/>
          <p:cNvSpPr>
            <a:spLocks noGrp="1"/>
          </p:cNvSpPr>
          <p:nvPr>
            <p:ph type="sldNum" sz="quarter" idx="10"/>
          </p:nvPr>
        </p:nvSpPr>
        <p:spPr/>
        <p:txBody>
          <a:bodyPr/>
          <a:lstStyle/>
          <a:p>
            <a:fld id="{727F4F1D-332D-489A-B901-CA749DF021AC}" type="slidenum">
              <a:rPr lang="en-US" smtClean="0"/>
              <a:pPr/>
              <a:t>49</a:t>
            </a:fld>
            <a:endParaRPr lang="en-US" dirty="0"/>
          </a:p>
        </p:txBody>
      </p:sp>
    </p:spTree>
    <p:extLst>
      <p:ext uri="{BB962C8B-B14F-4D97-AF65-F5344CB8AC3E}">
        <p14:creationId xmlns:p14="http://schemas.microsoft.com/office/powerpoint/2010/main" val="273834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See/distribute activity handout: “Vital Statistics Report Review” (see Activity Materials section in Participant Notes).   </a:t>
            </a:r>
          </a:p>
          <a:p>
            <a:endParaRPr lang="en-US" dirty="0"/>
          </a:p>
          <a:p>
            <a:pPr lvl="0">
              <a:defRPr/>
            </a:pPr>
            <a:r>
              <a:rPr lang="en-US" dirty="0"/>
              <a:t>This activity may be combined with the Data Quality Review Activity from Slide Set 7 on Assessing Vital Statistics.</a:t>
            </a:r>
          </a:p>
          <a:p>
            <a:endParaRPr lang="en-US" dirty="0"/>
          </a:p>
          <a:p>
            <a:r>
              <a:rPr lang="en-US" dirty="0"/>
              <a:t>Use a local vital statistics report if possible.  The handout may be modified as appropriate for the report.  A sample answer key is provided for use with NVSS Births 2006 and NVSS Deaths 2007 (see Activity Materials section of Instructor Guide); these reports may be used if no other relevant reports are available.</a:t>
            </a:r>
          </a:p>
        </p:txBody>
      </p:sp>
      <p:sp>
        <p:nvSpPr>
          <p:cNvPr id="4" name="Slide Number Placeholder 3"/>
          <p:cNvSpPr>
            <a:spLocks noGrp="1"/>
          </p:cNvSpPr>
          <p:nvPr>
            <p:ph type="sldNum" sz="quarter" idx="10"/>
          </p:nvPr>
        </p:nvSpPr>
        <p:spPr/>
        <p:txBody>
          <a:bodyPr/>
          <a:lstStyle/>
          <a:p>
            <a:fld id="{727F4F1D-332D-489A-B901-CA749DF021AC}" type="slidenum">
              <a:rPr lang="en-US" smtClean="0"/>
              <a:pPr/>
              <a:t>50</a:t>
            </a:fld>
            <a:endParaRPr lang="en-US" dirty="0"/>
          </a:p>
        </p:txBody>
      </p:sp>
    </p:spTree>
    <p:extLst>
      <p:ext uri="{BB962C8B-B14F-4D97-AF65-F5344CB8AC3E}">
        <p14:creationId xmlns:p14="http://schemas.microsoft.com/office/powerpoint/2010/main" val="3412058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printed annual publications</a:t>
            </a:r>
            <a:r>
              <a:rPr lang="en-US" dirty="0"/>
              <a:t>: hospitals, reporting agencies/local district CR/VS offices, MOH/local MOH offices, university health/stats programs, other </a:t>
            </a:r>
            <a:r>
              <a:rPr lang="en-US" dirty="0" err="1"/>
              <a:t>govt</a:t>
            </a:r>
            <a:r>
              <a:rPr lang="en-US" dirty="0"/>
              <a:t> agencies, international agencies, major NGO partners, news media, libraries</a:t>
            </a:r>
          </a:p>
          <a:p>
            <a:pPr lvl="1"/>
            <a:endParaRPr lang="en-US" dirty="0"/>
          </a:p>
          <a:p>
            <a:pPr lvl="1"/>
            <a:r>
              <a:rPr lang="en-US" b="1" dirty="0"/>
              <a:t>monthly/quarterly bulletins: </a:t>
            </a:r>
            <a:r>
              <a:rPr lang="en-US" dirty="0"/>
              <a:t>reporting agencies/local district CR/VS offices, MOH/local MOH offices</a:t>
            </a:r>
          </a:p>
          <a:p>
            <a:pPr lvl="1"/>
            <a:endParaRPr lang="en-US" dirty="0"/>
          </a:p>
          <a:p>
            <a:pPr lvl="1"/>
            <a:r>
              <a:rPr lang="en-US" b="1" dirty="0"/>
              <a:t>electronic media data releases: </a:t>
            </a:r>
            <a:r>
              <a:rPr lang="en-US" dirty="0"/>
              <a:t>website, as requested; reporting agencies/local district CR/VS offices, MOH/local MOH offices, news media, students, researchers, international agencies</a:t>
            </a:r>
          </a:p>
          <a:p>
            <a:pPr lvl="1"/>
            <a:endParaRPr lang="en-US" dirty="0"/>
          </a:p>
          <a:p>
            <a:pPr lvl="1"/>
            <a:r>
              <a:rPr lang="en-US" b="1" dirty="0"/>
              <a:t>special tabulations</a:t>
            </a:r>
            <a:r>
              <a:rPr lang="en-US" dirty="0"/>
              <a:t>: as requested (e.g. police, school/education, commercial interests); special researchers: academic requests, international agencies (WHO/CDC/INDEPTH/UN/</a:t>
            </a:r>
            <a:r>
              <a:rPr lang="en-US" dirty="0" err="1"/>
              <a:t>etc</a:t>
            </a:r>
            <a:r>
              <a:rPr lang="en-US" dirty="0"/>
              <a:t>), health programs, hospitals (using local data) </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51</a:t>
            </a:fld>
            <a:endParaRPr lang="en-US" dirty="0"/>
          </a:p>
        </p:txBody>
      </p:sp>
    </p:spTree>
    <p:extLst>
      <p:ext uri="{BB962C8B-B14F-4D97-AF65-F5344CB8AC3E}">
        <p14:creationId xmlns:p14="http://schemas.microsoft.com/office/powerpoint/2010/main" val="3658796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lvl="1" indent="-232943" defTabSz="931774">
              <a:buFont typeface="+mj-lt"/>
              <a:buAutoNum type="arabicPeriod"/>
              <a:defRPr/>
            </a:pPr>
            <a:r>
              <a:rPr lang="en-US" dirty="0"/>
              <a:t>The UN minimal goals for using vital statistics call for detailed (</a:t>
            </a:r>
            <a:r>
              <a:rPr lang="en-US" i="1" dirty="0"/>
              <a:t>semi-annual / </a:t>
            </a:r>
            <a:r>
              <a:rPr lang="en-US" i="1" u="sng" dirty="0"/>
              <a:t>annual)</a:t>
            </a:r>
            <a:r>
              <a:rPr lang="en-US" dirty="0"/>
              <a:t> tabulations for vital events. </a:t>
            </a:r>
          </a:p>
          <a:p>
            <a:pPr marL="232943" indent="-232943" defTabSz="931774">
              <a:buFont typeface="+mj-lt"/>
              <a:buAutoNum type="arabicPeriod" startAt="2"/>
              <a:defRPr/>
            </a:pPr>
            <a:r>
              <a:rPr lang="en-US" dirty="0"/>
              <a:t>A publication annex </a:t>
            </a:r>
            <a:r>
              <a:rPr lang="en-US" i="1" dirty="0"/>
              <a:t>(</a:t>
            </a:r>
            <a:r>
              <a:rPr lang="en-US" i="1" u="sng" dirty="0"/>
              <a:t>should </a:t>
            </a:r>
            <a:r>
              <a:rPr lang="en-US" i="1" dirty="0"/>
              <a:t>/ should not) </a:t>
            </a:r>
            <a:r>
              <a:rPr lang="en-US" dirty="0"/>
              <a:t>include details of the national tabulation program.</a:t>
            </a:r>
          </a:p>
          <a:p>
            <a:pPr marL="232943" indent="-232943" defTabSz="931774">
              <a:buFont typeface="+mj-lt"/>
              <a:buAutoNum type="arabicPeriod" startAt="2"/>
              <a:defRPr/>
            </a:pPr>
            <a:r>
              <a:rPr lang="en-US" dirty="0"/>
              <a:t>Publications should conform to a designed plan to meet (</a:t>
            </a:r>
            <a:r>
              <a:rPr lang="en-US" i="1" u="sng" dirty="0"/>
              <a:t>user</a:t>
            </a:r>
            <a:r>
              <a:rPr lang="en-US" i="1" dirty="0"/>
              <a:t>/developer</a:t>
            </a:r>
            <a:r>
              <a:rPr lang="en-US" dirty="0"/>
              <a:t>) needs.</a:t>
            </a:r>
          </a:p>
          <a:p>
            <a:pPr marL="232943" indent="-232943" defTabSz="931774">
              <a:buFont typeface="+mj-lt"/>
              <a:buAutoNum type="arabicPeriod" startAt="2"/>
              <a:defRPr/>
            </a:pPr>
            <a:r>
              <a:rPr lang="en-US" dirty="0"/>
              <a:t>Monthly and quarterly bulletins (</a:t>
            </a:r>
            <a:r>
              <a:rPr lang="en-US" i="1" u="sng" dirty="0"/>
              <a:t>should </a:t>
            </a:r>
            <a:r>
              <a:rPr lang="en-US" i="1" dirty="0"/>
              <a:t>/ should not) </a:t>
            </a:r>
            <a:r>
              <a:rPr lang="en-US" dirty="0"/>
              <a:t>be used as a data quality control tool.</a:t>
            </a:r>
          </a:p>
          <a:p>
            <a:pPr marL="232943" indent="-232943" defTabSz="931774">
              <a:buFont typeface="+mj-lt"/>
              <a:buAutoNum type="arabicPeriod" startAt="2"/>
              <a:defRPr/>
            </a:pPr>
            <a:r>
              <a:rPr lang="en-US" dirty="0"/>
              <a:t>Tabulation by place of (</a:t>
            </a:r>
            <a:r>
              <a:rPr lang="en-US" i="1" dirty="0"/>
              <a:t>usual residence / </a:t>
            </a:r>
            <a:r>
              <a:rPr lang="en-US" i="1" u="sng" dirty="0"/>
              <a:t>occurrence</a:t>
            </a:r>
            <a:r>
              <a:rPr lang="en-US" dirty="0"/>
              <a:t>) is faster than (</a:t>
            </a:r>
            <a:r>
              <a:rPr lang="en-US" i="1" u="sng" dirty="0"/>
              <a:t>usual residence</a:t>
            </a:r>
            <a:r>
              <a:rPr lang="en-US" i="1" dirty="0"/>
              <a:t> / occurrence</a:t>
            </a:r>
            <a:r>
              <a:rPr lang="en-US" dirty="0"/>
              <a:t>).</a:t>
            </a:r>
          </a:p>
          <a:p>
            <a:pPr marL="232943" indent="-232943" defTabSz="931774">
              <a:buFont typeface="+mj-lt"/>
              <a:buAutoNum type="arabicPeriod" startAt="2"/>
              <a:defRPr/>
            </a:pPr>
            <a:r>
              <a:rPr lang="en-US" dirty="0"/>
              <a:t>-Tabulation by date of (</a:t>
            </a:r>
            <a:r>
              <a:rPr lang="en-US" i="1" u="sng" dirty="0"/>
              <a:t>registration </a:t>
            </a:r>
            <a:r>
              <a:rPr lang="en-US" i="1" dirty="0"/>
              <a:t>/ occurrence</a:t>
            </a:r>
            <a:r>
              <a:rPr lang="en-US" dirty="0"/>
              <a:t>) is faster than by (</a:t>
            </a:r>
            <a:r>
              <a:rPr lang="en-US" i="1" dirty="0"/>
              <a:t>registration / </a:t>
            </a:r>
            <a:r>
              <a:rPr lang="en-US" i="1" u="sng" dirty="0"/>
              <a:t>occurrence</a:t>
            </a:r>
            <a:r>
              <a:rPr lang="en-US" dirty="0"/>
              <a:t>).</a:t>
            </a:r>
          </a:p>
        </p:txBody>
      </p:sp>
      <p:sp>
        <p:nvSpPr>
          <p:cNvPr id="4" name="Slide Number Placeholder 3"/>
          <p:cNvSpPr>
            <a:spLocks noGrp="1"/>
          </p:cNvSpPr>
          <p:nvPr>
            <p:ph type="sldNum" sz="quarter" idx="10"/>
          </p:nvPr>
        </p:nvSpPr>
        <p:spPr/>
        <p:txBody>
          <a:bodyPr/>
          <a:lstStyle/>
          <a:p>
            <a:fld id="{727F4F1D-332D-489A-B901-CA749DF021AC}" type="slidenum">
              <a:rPr lang="en-US" smtClean="0"/>
              <a:pPr/>
              <a:t>52</a:t>
            </a:fld>
            <a:endParaRPr lang="en-US" dirty="0"/>
          </a:p>
        </p:txBody>
      </p:sp>
    </p:spTree>
    <p:extLst>
      <p:ext uri="{BB962C8B-B14F-4D97-AF65-F5344CB8AC3E}">
        <p14:creationId xmlns:p14="http://schemas.microsoft.com/office/powerpoint/2010/main" val="519524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startAt="6"/>
              <a:defRPr/>
            </a:pPr>
            <a:r>
              <a:rPr lang="en-US" dirty="0"/>
              <a:t>Tabulation by date of (</a:t>
            </a:r>
            <a:r>
              <a:rPr lang="en-US" i="1" u="sng" dirty="0"/>
              <a:t>registration </a:t>
            </a:r>
            <a:r>
              <a:rPr lang="en-US" i="1" dirty="0"/>
              <a:t>/ occurrence</a:t>
            </a:r>
            <a:r>
              <a:rPr lang="en-US" dirty="0"/>
              <a:t>) is faster than by (</a:t>
            </a:r>
            <a:r>
              <a:rPr lang="en-US" i="1" dirty="0"/>
              <a:t>registration / </a:t>
            </a:r>
            <a:r>
              <a:rPr lang="en-US" i="1" u="sng" dirty="0"/>
              <a:t>occurrence</a:t>
            </a:r>
            <a:r>
              <a:rPr lang="en-US" dirty="0"/>
              <a:t>).</a:t>
            </a:r>
          </a:p>
          <a:p>
            <a:pPr marL="232943" lvl="1" indent="-232943" defTabSz="931774">
              <a:buFont typeface="+mj-lt"/>
              <a:buAutoNum type="arabicPeriod" startAt="7"/>
              <a:defRPr/>
            </a:pPr>
            <a:r>
              <a:rPr lang="en-US" dirty="0"/>
              <a:t>Having a directory of users provides for (</a:t>
            </a:r>
            <a:r>
              <a:rPr lang="en-US" i="1" dirty="0"/>
              <a:t>wide / </a:t>
            </a:r>
            <a:r>
              <a:rPr lang="en-US" i="1" u="sng" dirty="0"/>
              <a:t>targeted</a:t>
            </a:r>
            <a:r>
              <a:rPr lang="en-US" dirty="0"/>
              <a:t>) dissemination of reports.</a:t>
            </a:r>
          </a:p>
          <a:p>
            <a:pPr marL="232943" lvl="1" indent="-232943" defTabSz="931774">
              <a:buFont typeface="+mj-lt"/>
              <a:buAutoNum type="arabicPeriod" startAt="8"/>
              <a:defRPr/>
            </a:pPr>
            <a:r>
              <a:rPr lang="en-US" dirty="0"/>
              <a:t>Data sets with identifiable data used for special research (</a:t>
            </a:r>
            <a:r>
              <a:rPr lang="en-US" i="1" dirty="0"/>
              <a:t>do not require / </a:t>
            </a:r>
            <a:r>
              <a:rPr lang="en-US" i="1" u="sng" dirty="0"/>
              <a:t>require</a:t>
            </a:r>
            <a:r>
              <a:rPr lang="en-US" i="1" dirty="0"/>
              <a:t>) </a:t>
            </a:r>
            <a:r>
              <a:rPr lang="en-US" dirty="0"/>
              <a:t>approval.</a:t>
            </a:r>
          </a:p>
          <a:p>
            <a:pPr marL="232943" lvl="1" indent="-232943" defTabSz="931774">
              <a:buFont typeface="+mj-lt"/>
              <a:buAutoNum type="arabicPeriod" startAt="8"/>
              <a:defRPr/>
            </a:pPr>
            <a:r>
              <a:rPr lang="en-US" dirty="0"/>
              <a:t>Vital statistics information (</a:t>
            </a:r>
            <a:r>
              <a:rPr lang="en-US" i="1" u="sng" dirty="0"/>
              <a:t>can</a:t>
            </a:r>
            <a:r>
              <a:rPr lang="en-US" i="1" dirty="0"/>
              <a:t> / cannot) </a:t>
            </a:r>
            <a:r>
              <a:rPr lang="en-US" dirty="0"/>
              <a:t>be used for non-health purposes.</a:t>
            </a:r>
          </a:p>
          <a:p>
            <a:pPr marL="232943" lvl="1" indent="-232943" defTabSz="931774">
              <a:buFont typeface="+mj-lt"/>
              <a:buAutoNum type="arabicPeriod" startAt="8"/>
              <a:defRPr/>
            </a:pPr>
            <a:r>
              <a:rPr lang="en-US" dirty="0"/>
              <a:t>Good communication with data users is (</a:t>
            </a:r>
            <a:r>
              <a:rPr lang="en-US" i="1" dirty="0"/>
              <a:t>ideal / </a:t>
            </a:r>
            <a:r>
              <a:rPr lang="en-US" i="1" u="sng" dirty="0"/>
              <a:t>essential</a:t>
            </a:r>
            <a:r>
              <a:rPr lang="en-US" dirty="0"/>
              <a:t>).</a:t>
            </a:r>
          </a:p>
        </p:txBody>
      </p:sp>
      <p:sp>
        <p:nvSpPr>
          <p:cNvPr id="4" name="Slide Number Placeholder 3"/>
          <p:cNvSpPr>
            <a:spLocks noGrp="1"/>
          </p:cNvSpPr>
          <p:nvPr>
            <p:ph type="sldNum" sz="quarter" idx="10"/>
          </p:nvPr>
        </p:nvSpPr>
        <p:spPr/>
        <p:txBody>
          <a:bodyPr/>
          <a:lstStyle/>
          <a:p>
            <a:fld id="{727F4F1D-332D-489A-B901-CA749DF021AC}" type="slidenum">
              <a:rPr lang="en-US" smtClean="0"/>
              <a:pPr/>
              <a:t>53</a:t>
            </a:fld>
            <a:endParaRPr lang="en-US" dirty="0"/>
          </a:p>
        </p:txBody>
      </p:sp>
    </p:spTree>
    <p:extLst>
      <p:ext uri="{BB962C8B-B14F-4D97-AF65-F5344CB8AC3E}">
        <p14:creationId xmlns:p14="http://schemas.microsoft.com/office/powerpoint/2010/main" val="51952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[[Distribute example reports – of country (from various levels- national, sub-national); in countries with minimal capacity, also distribute good examples of reports from other countries to show students what you can do with an improved system (within reach)]]</a:t>
            </a:r>
          </a:p>
          <a:p>
            <a:pPr defTabSz="931774">
              <a:defRPr/>
            </a:pPr>
            <a:endParaRPr lang="en-US" dirty="0"/>
          </a:p>
          <a:p>
            <a:pPr defTabSz="931774">
              <a:defRPr/>
            </a:pPr>
            <a:r>
              <a:rPr lang="en-US" dirty="0" smtClean="0"/>
              <a:t>Notes</a:t>
            </a:r>
            <a:r>
              <a:rPr lang="en-US" dirty="0"/>
              <a:t>: </a:t>
            </a:r>
          </a:p>
          <a:p>
            <a:pPr defTabSz="931774">
              <a:defRPr/>
            </a:pPr>
            <a:r>
              <a:rPr lang="en-US" dirty="0"/>
              <a:t>The preparation of official annual vital statistics reports is the final step of vital statistics development.  The annual reports vary in content from a few pages of summary or basic tables in one country to several volumes of tabulation and analysis in another.  </a:t>
            </a:r>
          </a:p>
        </p:txBody>
      </p:sp>
      <p:sp>
        <p:nvSpPr>
          <p:cNvPr id="4" name="Slide Number Placeholder 3"/>
          <p:cNvSpPr>
            <a:spLocks noGrp="1"/>
          </p:cNvSpPr>
          <p:nvPr>
            <p:ph type="sldNum" sz="quarter" idx="10"/>
          </p:nvPr>
        </p:nvSpPr>
        <p:spPr/>
        <p:txBody>
          <a:bodyPr/>
          <a:lstStyle/>
          <a:p>
            <a:fld id="{727F4F1D-332D-489A-B901-CA749DF021A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Notes</a:t>
            </a:r>
            <a:r>
              <a:rPr lang="en-US" dirty="0"/>
              <a:t>: </a:t>
            </a:r>
          </a:p>
          <a:p>
            <a:pPr defTabSz="931774">
              <a:defRPr/>
            </a:pPr>
            <a:r>
              <a:rPr lang="en-US" dirty="0"/>
              <a:t>Although the exact content of vital statistics reports may vary from one country to another, here is a guideline for the major sections that should be included.  Introductory and explanatory notes should describe the areas covered, the basic source of data, data collection procedures, basic definitions, and limitations of the data.  Summary highlights may include some graphic presentations and should present some important trends and overall summaries.  </a:t>
            </a:r>
            <a:r>
              <a:rPr lang="en-US" dirty="0" err="1"/>
              <a:t>Natality</a:t>
            </a:r>
            <a:r>
              <a:rPr lang="en-US" dirty="0"/>
              <a:t> statistics should include tabulations of live births with rates.  These tabulations may be stratified by race or ethnic group, sex, age of mother, birth order, place of delivery, city, or country of occurrence and residence, attendant at birth, birth weight, legitimacy status, period of gestation, congenital malformation, prenatal care status, etc. Likewise, mortality statistics should include tabulations of deaths with rates.  These tabulations may be stratified by race or ethnic group, sex, age, place of occurrence and residence, underlying cause of death, etc.  Statistics can include infant mortality with rates, fetal deaths with ratios, etc.  Tabulations, stratifications, and statistics presented are selected in relation to the needs of the health system and how the data will be used.  </a:t>
            </a:r>
            <a:endParaRPr lang="en-US" dirty="0" smtClean="0"/>
          </a:p>
          <a:p>
            <a:pPr defTabSz="931774">
              <a:defRPr/>
            </a:pPr>
            <a:endParaRPr lang="en-US" dirty="0"/>
          </a:p>
          <a:p>
            <a:pPr defTabSz="931774">
              <a:defRPr/>
            </a:pPr>
            <a:r>
              <a:rPr lang="en-US" dirty="0"/>
              <a:t>(background table of contents from Statistics South Africa Mortality Report, 2008.)</a:t>
            </a:r>
          </a:p>
          <a:p>
            <a:pPr defTabSz="931774">
              <a:defRPr/>
            </a:pPr>
            <a:endParaRPr lang="en-US" dirty="0"/>
          </a:p>
        </p:txBody>
      </p:sp>
      <p:sp>
        <p:nvSpPr>
          <p:cNvPr id="4" name="Slide Number Placeholder 3"/>
          <p:cNvSpPr>
            <a:spLocks noGrp="1"/>
          </p:cNvSpPr>
          <p:nvPr>
            <p:ph type="sldNum" sz="quarter" idx="10"/>
          </p:nvPr>
        </p:nvSpPr>
        <p:spPr/>
        <p:txBody>
          <a:bodyPr/>
          <a:lstStyle/>
          <a:p>
            <a:fld id="{727F4F1D-332D-489A-B901-CA749DF021A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74">
              <a:defRPr/>
            </a:pPr>
            <a:r>
              <a:rPr lang="en-US" dirty="0"/>
              <a:t>Notes: </a:t>
            </a:r>
          </a:p>
          <a:p>
            <a:r>
              <a:rPr lang="en-US" dirty="0"/>
              <a:t>Ideally (in an area with good coverage), the number of births or deaths reported for an area is essentially a complete count, because almost all births or deaths are registered. Although this number is not subject to sampling error, it may be affected by </a:t>
            </a:r>
            <a:r>
              <a:rPr lang="en-US" dirty="0" err="1"/>
              <a:t>nonsampling</a:t>
            </a:r>
            <a:r>
              <a:rPr lang="en-US" dirty="0"/>
              <a:t> errors in the registration process such as mistakes in recording the mother’s residence or age during the registration process. </a:t>
            </a:r>
          </a:p>
          <a:p>
            <a:endParaRPr lang="en-US" dirty="0"/>
          </a:p>
          <a:p>
            <a:r>
              <a:rPr lang="en-US" dirty="0"/>
              <a:t>When the number of births or deaths is used for analytic purposes (that is, the comparison of numbers, rates, and percentages over time, for different areas, or between different groups), the number of events that </a:t>
            </a:r>
            <a:r>
              <a:rPr lang="en-US" i="1" dirty="0"/>
              <a:t>actually </a:t>
            </a:r>
            <a:r>
              <a:rPr lang="en-US" dirty="0"/>
              <a:t>occurred can be thought of as one outcome in a large series of possible results that </a:t>
            </a:r>
            <a:r>
              <a:rPr lang="en-US" i="1" dirty="0"/>
              <a:t>could have </a:t>
            </a:r>
            <a:r>
              <a:rPr lang="en-US" dirty="0"/>
              <a:t>occurred under the same (or similar) circumstances. When considered in this way, the number of births or deaths is subject to </a:t>
            </a:r>
            <a:r>
              <a:rPr lang="en-US" u="sng" dirty="0"/>
              <a:t>random variation</a:t>
            </a:r>
            <a:r>
              <a:rPr lang="en-US" dirty="0"/>
              <a:t>, and a probable range of values can be estimated from the actual figures, according to certain statistical assumptions.</a:t>
            </a:r>
          </a:p>
          <a:p>
            <a:r>
              <a:rPr lang="en-US" dirty="0"/>
              <a:t> </a:t>
            </a:r>
          </a:p>
          <a:p>
            <a:r>
              <a:rPr lang="en-US" dirty="0"/>
              <a:t>The confidence interval is the range of values for the number of births/deaths, birth/death rates, or percentage of births/deaths that you could expect in 95 out of 100 cases. The confidence limits are the end points of this range of values (the highest and lowest values). Confidence limits tell you how much the number of events or rates could vary under the same (or similar) circumstances. </a:t>
            </a:r>
          </a:p>
          <a:p>
            <a:endParaRPr lang="en-US" dirty="0"/>
          </a:p>
          <a:p>
            <a:r>
              <a:rPr lang="en-US" dirty="0"/>
              <a:t>Confidence limits for numbers, rates, and percentages can be estimated from the actual number of vital events. Procedures differ for rates and percentages and also differ depending on the number of births/deaths on which these statistics are based. The report annex/appendix should include procedures for calculating 95-percent confidence limits for numbers of events and rates, and a table of values for calculating confidence limits  when the number of events is less than 100.</a:t>
            </a:r>
          </a:p>
          <a:p>
            <a:endParaRPr lang="en-US" dirty="0"/>
          </a:p>
          <a:p>
            <a:r>
              <a:rPr lang="en-US" dirty="0"/>
              <a:t>[Show handout: Calculating Confidence Limits]. </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727F4F1D-332D-489A-B901-CA749DF021A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Notes: </a:t>
            </a:r>
          </a:p>
          <a:p>
            <a:pPr defTabSz="931774">
              <a:defRPr/>
            </a:pPr>
            <a:r>
              <a:rPr lang="en-US" dirty="0"/>
              <a:t>The availability of vital statistics on a regular and timely basis to main users facilitates their willingness to support the system.  It is desirable that the publications of a vital statistics office conform to a consistent time schedule, so users can anticipate the availability of vital statistics and plan their own activities.  Vital statistics reports can be made available to users in a variety of methods, including printed reports, ad hoc tabulations, or electronic media.  As soon as a national summary becomes available, it can be disseminated to the general public through a news release to the press.  It is important to release the news as promptly as possible, as old vital statistics are not useful or interesting.</a:t>
            </a:r>
          </a:p>
          <a:p>
            <a:pPr defTabSz="931774">
              <a:defRPr/>
            </a:pPr>
            <a:endParaRPr lang="en-US" dirty="0"/>
          </a:p>
          <a:p>
            <a:pPr defTabSz="931774">
              <a:defRPr/>
            </a:pPr>
            <a:r>
              <a:rPr lang="en-US" dirty="0"/>
              <a:t>In the presentation of vital statistics, it is desirable to follow certain conventional procedures so that the comparability of data is maintained.  However, vital statistics reports should contain new tabulations as needs change or grow.</a:t>
            </a:r>
          </a:p>
        </p:txBody>
      </p:sp>
      <p:sp>
        <p:nvSpPr>
          <p:cNvPr id="4" name="Slide Number Placeholder 3"/>
          <p:cNvSpPr>
            <a:spLocks noGrp="1"/>
          </p:cNvSpPr>
          <p:nvPr>
            <p:ph type="sldNum" sz="quarter" idx="10"/>
          </p:nvPr>
        </p:nvSpPr>
        <p:spPr/>
        <p:txBody>
          <a:bodyPr/>
          <a:lstStyle/>
          <a:p>
            <a:fld id="{727F4F1D-332D-489A-B901-CA749DF021A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7" name="Rectangle 7"/>
          <p:cNvSpPr>
            <a:spLocks noGrp="1" noChangeArrowheads="1"/>
          </p:cNvSpPr>
          <p:nvPr>
            <p:ph type="ctrTitle"/>
          </p:nvPr>
        </p:nvSpPr>
        <p:spPr>
          <a:xfrm>
            <a:off x="304800" y="2590800"/>
            <a:ext cx="8483600" cy="1143000"/>
          </a:xfrm>
        </p:spPr>
        <p:txBody>
          <a:bodyPr/>
          <a:lstStyle>
            <a:lvl1pPr algn="ctr">
              <a:defRPr sz="4800" baseline="0">
                <a:solidFill>
                  <a:srgbClr val="336699"/>
                </a:solidFill>
                <a:latin typeface="Franklin Gothic Medium" pitchFamily="34" charset="0"/>
              </a:defRPr>
            </a:lvl1pPr>
          </a:lstStyle>
          <a:p>
            <a:r>
              <a:rPr lang="en-US" dirty="0" smtClean="0"/>
              <a:t>Click to edit Master title style</a:t>
            </a:r>
            <a:endParaRPr lang="en-US" dirty="0"/>
          </a:p>
        </p:txBody>
      </p:sp>
      <p:sp>
        <p:nvSpPr>
          <p:cNvPr id="133128" name="Rectangle 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9" name="Text Box 9"/>
          <p:cNvSpPr txBox="1">
            <a:spLocks noChangeArrowheads="1"/>
          </p:cNvSpPr>
          <p:nvPr userDrawn="1"/>
        </p:nvSpPr>
        <p:spPr bwMode="auto">
          <a:xfrm>
            <a:off x="2133600" y="261382"/>
            <a:ext cx="4876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r>
              <a:rPr lang="en-US" sz="1500" dirty="0" smtClean="0">
                <a:solidFill>
                  <a:schemeClr val="tx1"/>
                </a:solidFill>
                <a:effectLst/>
                <a:latin typeface="Franklin Gothic Medium" pitchFamily="34" charset="0"/>
              </a:rPr>
              <a:t>U.S.</a:t>
            </a:r>
            <a:r>
              <a:rPr lang="en-US" sz="1500" baseline="0" dirty="0" smtClean="0">
                <a:solidFill>
                  <a:schemeClr val="tx1"/>
                </a:solidFill>
                <a:effectLst/>
                <a:latin typeface="Franklin Gothic Medium" pitchFamily="34" charset="0"/>
              </a:rPr>
              <a:t> Centers for Disease Control and Prevention</a:t>
            </a:r>
            <a:endParaRPr lang="en-US" sz="1500" dirty="0" smtClean="0">
              <a:solidFill>
                <a:schemeClr val="tx1"/>
              </a:solidFill>
              <a:effectLst/>
              <a:latin typeface="Franklin Gothic Medium" pitchFamily="34" charset="0"/>
            </a:endParaRPr>
          </a:p>
          <a:p>
            <a:pPr algn="ctr" eaLnBrk="1" hangingPunct="1">
              <a:defRPr/>
            </a:pPr>
            <a:r>
              <a:rPr lang="en-US" sz="1500" dirty="0" smtClean="0">
                <a:solidFill>
                  <a:schemeClr val="tx1"/>
                </a:solidFill>
                <a:effectLst/>
                <a:latin typeface="Franklin Gothic Medium" pitchFamily="34" charset="0"/>
              </a:rPr>
              <a:t>National</a:t>
            </a:r>
            <a:r>
              <a:rPr lang="en-US" sz="1500" baseline="0" dirty="0" smtClean="0">
                <a:solidFill>
                  <a:schemeClr val="tx1"/>
                </a:solidFill>
                <a:effectLst/>
                <a:latin typeface="Franklin Gothic Medium" pitchFamily="34" charset="0"/>
              </a:rPr>
              <a:t> Center for Health Statistics</a:t>
            </a:r>
          </a:p>
          <a:p>
            <a:pPr algn="ctr" eaLnBrk="1" hangingPunct="1">
              <a:defRPr/>
            </a:pPr>
            <a:r>
              <a:rPr lang="en-US" sz="1500" baseline="0" dirty="0" smtClean="0">
                <a:solidFill>
                  <a:schemeClr val="tx1"/>
                </a:solidFill>
                <a:effectLst/>
                <a:latin typeface="Franklin Gothic Medium" pitchFamily="34" charset="0"/>
              </a:rPr>
              <a:t>International Statistics Program</a:t>
            </a:r>
            <a:endParaRPr lang="en-US" sz="1500" dirty="0" smtClean="0">
              <a:solidFill>
                <a:schemeClr val="tx1"/>
              </a:solidFill>
              <a:effectLst/>
              <a:latin typeface="Franklin Gothic Medium"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46873"/>
          <a:stretch/>
        </p:blipFill>
        <p:spPr>
          <a:xfrm>
            <a:off x="7162800" y="189305"/>
            <a:ext cx="1600200" cy="953695"/>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27368"/>
          <a:stretch/>
        </p:blipFill>
        <p:spPr>
          <a:xfrm>
            <a:off x="846719" y="1447800"/>
            <a:ext cx="7492961" cy="4876799"/>
          </a:xfrm>
          <a:prstGeom prst="rect">
            <a:avLst/>
          </a:prstGeom>
        </p:spPr>
      </p:pic>
    </p:spTree>
    <p:extLst>
      <p:ext uri="{BB962C8B-B14F-4D97-AF65-F5344CB8AC3E}">
        <p14:creationId xmlns:p14="http://schemas.microsoft.com/office/powerpoint/2010/main" val="2087071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8322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28600"/>
            <a:ext cx="2101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153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750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p:spPr>
        <p:txBody>
          <a:bodyPr/>
          <a:lstStyle/>
          <a:p>
            <a:pPr lvl="0"/>
            <a:r>
              <a:rPr lang="en-US" noProof="0" smtClean="0"/>
              <a:t>Click icon to add chart</a:t>
            </a:r>
          </a:p>
        </p:txBody>
      </p:sp>
    </p:spTree>
    <p:extLst>
      <p:ext uri="{BB962C8B-B14F-4D97-AF65-F5344CB8AC3E}">
        <p14:creationId xmlns:p14="http://schemas.microsoft.com/office/powerpoint/2010/main" val="1019340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07400" cy="4724400"/>
          </a:xfrm>
        </p:spPr>
        <p:txBody>
          <a:bodyPr/>
          <a:lstStyle/>
          <a:p>
            <a:pPr lvl="0"/>
            <a:r>
              <a:rPr lang="en-US" noProof="0" smtClean="0"/>
              <a:t>Click icon to add table</a:t>
            </a:r>
          </a:p>
        </p:txBody>
      </p:sp>
    </p:spTree>
    <p:extLst>
      <p:ext uri="{BB962C8B-B14F-4D97-AF65-F5344CB8AC3E}">
        <p14:creationId xmlns:p14="http://schemas.microsoft.com/office/powerpoint/2010/main" val="10002241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5248" y="566946"/>
            <a:ext cx="8382000" cy="62871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52400"/>
            <a:ext cx="1828803" cy="10027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228600" y="1143000"/>
            <a:ext cx="8798648" cy="190637"/>
          </a:xfrm>
          <a:prstGeom prst="rect">
            <a:avLst/>
          </a:prstGeom>
        </p:spPr>
      </p:pic>
    </p:spTree>
    <p:extLst>
      <p:ext uri="{BB962C8B-B14F-4D97-AF65-F5344CB8AC3E}">
        <p14:creationId xmlns:p14="http://schemas.microsoft.com/office/powerpoint/2010/main" val="13181755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25028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295400"/>
            <a:ext cx="4127500" cy="47244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48645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6836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62042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718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44048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79243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28600"/>
            <a:ext cx="838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55600" y="1295400"/>
            <a:ext cx="840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722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208338" y="6254750"/>
            <a:ext cx="1058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defRPr/>
            </a:pPr>
            <a:endParaRPr lang="en-US" sz="1600" smtClean="0">
              <a:solidFill>
                <a:schemeClr val="bg1"/>
              </a:solidFill>
              <a:effectLst/>
              <a:latin typeface="Franklin Gothic Medium Cond" pitchFamily="34" charset="0"/>
            </a:endParaRPr>
          </a:p>
        </p:txBody>
      </p:sp>
      <p:sp>
        <p:nvSpPr>
          <p:cNvPr id="1031" name="Text Box 10"/>
          <p:cNvSpPr txBox="1">
            <a:spLocks noChangeArrowheads="1"/>
          </p:cNvSpPr>
          <p:nvPr/>
        </p:nvSpPr>
        <p:spPr bwMode="auto">
          <a:xfrm>
            <a:off x="8763000" y="5791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defRPr/>
            </a:pPr>
            <a:fld id="{C2A79B30-D19F-440A-9E05-80E974939A8D}" type="slidenum">
              <a:rPr lang="en-US" sz="1400" smtClean="0">
                <a:effectLst/>
                <a:latin typeface="Franklin Gothic Medium Cond" pitchFamily="34" charset="0"/>
              </a:rPr>
              <a:pPr algn="ctr" eaLnBrk="1" hangingPunct="1">
                <a:spcBef>
                  <a:spcPct val="50000"/>
                </a:spcBef>
                <a:defRPr/>
              </a:pPr>
              <a:t>‹#›</a:t>
            </a:fld>
            <a:endParaRPr lang="en-US" sz="1400" smtClean="0">
              <a:effectLst/>
              <a:latin typeface="Franklin Gothic Medium Cond" pitchFamily="34" charset="0"/>
            </a:endParaRPr>
          </a:p>
        </p:txBody>
      </p:sp>
      <p:sp>
        <p:nvSpPr>
          <p:cNvPr id="1034" name="Text Box 17"/>
          <p:cNvSpPr txBox="1">
            <a:spLocks noChangeArrowheads="1"/>
          </p:cNvSpPr>
          <p:nvPr/>
        </p:nvSpPr>
        <p:spPr bwMode="auto">
          <a:xfrm>
            <a:off x="304800" y="6315045"/>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defRPr/>
            </a:pPr>
            <a:r>
              <a:rPr lang="en-US" sz="2000" dirty="0" smtClean="0">
                <a:solidFill>
                  <a:schemeClr val="bg1"/>
                </a:solidFill>
                <a:effectLst/>
                <a:latin typeface="Franklin Gothic Medium" pitchFamily="34" charset="0"/>
              </a:rPr>
              <a:t>Data Uses and Dissemination</a:t>
            </a:r>
          </a:p>
        </p:txBody>
      </p:sp>
      <p:sp>
        <p:nvSpPr>
          <p:cNvPr id="132114" name="Rectangle 18"/>
          <p:cNvSpPr>
            <a:spLocks noChangeArrowheads="1"/>
          </p:cNvSpPr>
          <p:nvPr/>
        </p:nvSpPr>
        <p:spPr bwMode="auto">
          <a:xfrm>
            <a:off x="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
        <p:nvSpPr>
          <p:cNvPr id="12" name="Rectangle 18"/>
          <p:cNvSpPr>
            <a:spLocks noChangeArrowheads="1"/>
          </p:cNvSpPr>
          <p:nvPr/>
        </p:nvSpPr>
        <p:spPr bwMode="auto">
          <a:xfrm>
            <a:off x="4572000" y="6172200"/>
            <a:ext cx="45720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txStyles>
    <p:titleStyle>
      <a:lvl1pPr algn="r" rtl="0" eaLnBrk="1" fontAlgn="base" hangingPunct="1">
        <a:lnSpc>
          <a:spcPts val="3800"/>
        </a:lnSpc>
        <a:spcBef>
          <a:spcPct val="0"/>
        </a:spcBef>
        <a:spcAft>
          <a:spcPct val="0"/>
        </a:spcAft>
        <a:defRPr sz="3600">
          <a:solidFill>
            <a:srgbClr val="336799"/>
          </a:solidFill>
          <a:latin typeface="Franklin Gothic Medium" pitchFamily="34" charset="0"/>
          <a:ea typeface="+mj-ea"/>
          <a:cs typeface="+mj-cs"/>
        </a:defRPr>
      </a:lvl1pPr>
      <a:lvl2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2pPr>
      <a:lvl3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3pPr>
      <a:lvl4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4pPr>
      <a:lvl5pPr algn="r" rtl="0" eaLnBrk="1" fontAlgn="base" hangingPunct="1">
        <a:lnSpc>
          <a:spcPts val="3800"/>
        </a:lnSpc>
        <a:spcBef>
          <a:spcPct val="0"/>
        </a:spcBef>
        <a:spcAft>
          <a:spcPct val="0"/>
        </a:spcAft>
        <a:defRPr sz="3600">
          <a:solidFill>
            <a:srgbClr val="336799"/>
          </a:solidFill>
          <a:latin typeface="Franklin Gothic Medium" pitchFamily="34" charset="0"/>
          <a:cs typeface="Times New Roman" pitchFamily="18" charset="0"/>
        </a:defRPr>
      </a:lvl5pPr>
      <a:lvl6pPr marL="4572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6pPr>
      <a:lvl7pPr marL="9144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7pPr>
      <a:lvl8pPr marL="13716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8pPr>
      <a:lvl9pPr marL="1828800" algn="r" rtl="0" eaLnBrk="1" fontAlgn="base" hangingPunct="1">
        <a:spcBef>
          <a:spcPct val="0"/>
        </a:spcBef>
        <a:spcAft>
          <a:spcPct val="0"/>
        </a:spcAft>
        <a:defRPr sz="3600">
          <a:solidFill>
            <a:srgbClr val="336799"/>
          </a:solidFill>
          <a:latin typeface="Franklin Gothic Medium Cond" pitchFamily="34" charset="0"/>
          <a:cs typeface="Times New Roman" pitchFamily="18" charset="0"/>
        </a:defRPr>
      </a:lvl9pPr>
    </p:titleStyle>
    <p:bodyStyle>
      <a:lvl1pPr marL="287338" indent="-287338" algn="l" rtl="0" eaLnBrk="1" fontAlgn="base" hangingPunct="1">
        <a:spcBef>
          <a:spcPct val="200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200" b="1">
          <a:solidFill>
            <a:schemeClr val="tx1"/>
          </a:solidFill>
          <a:latin typeface="+mn-lt"/>
          <a:cs typeface="+mn-cs"/>
        </a:defRPr>
      </a:lvl4pPr>
      <a:lvl5pPr marL="2057400" indent="-228600" algn="l" rtl="0" eaLnBrk="1" fontAlgn="base" hangingPunct="1">
        <a:spcBef>
          <a:spcPct val="200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19400"/>
            <a:ext cx="8483600" cy="1143000"/>
          </a:xfrm>
        </p:spPr>
        <p:txBody>
          <a:bodyPr/>
          <a:lstStyle/>
          <a:p>
            <a:r>
              <a:rPr lang="en-US" dirty="0" smtClean="0"/>
              <a:t>Data Uses and Dissemination</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TextBox 1"/>
          <p:cNvSpPr txBox="1"/>
          <p:nvPr/>
        </p:nvSpPr>
        <p:spPr>
          <a:xfrm>
            <a:off x="381000" y="6248400"/>
            <a:ext cx="81534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0000"/>
                </a:solidFill>
              </a:rPr>
              <a:t>These materials have been developed by the National Center for Health Statistics, International Statistics Program, Hyattsville, Md., as part of the CDC Global Program for Civil Registration and Vital Statistics Improvement.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566738"/>
            <a:ext cx="8382000" cy="628650"/>
          </a:xfrm>
        </p:spPr>
        <p:txBody>
          <a:bodyPr/>
          <a:lstStyle/>
          <a:p>
            <a:r>
              <a:rPr lang="en-US" dirty="0" smtClean="0"/>
              <a:t>Publications</a:t>
            </a:r>
            <a:endParaRPr lang="en-US" dirty="0"/>
          </a:p>
        </p:txBody>
      </p:sp>
      <p:sp>
        <p:nvSpPr>
          <p:cNvPr id="3" name="Content Placeholder 2"/>
          <p:cNvSpPr>
            <a:spLocks noGrp="1"/>
          </p:cNvSpPr>
          <p:nvPr>
            <p:ph idx="4294967295"/>
          </p:nvPr>
        </p:nvSpPr>
        <p:spPr>
          <a:xfrm>
            <a:off x="152400" y="609600"/>
            <a:ext cx="8686800" cy="5181600"/>
          </a:xfrm>
        </p:spPr>
        <p:txBody>
          <a:bodyPr>
            <a:normAutofit/>
          </a:bodyPr>
          <a:lstStyle/>
          <a:p>
            <a:pPr>
              <a:spcBef>
                <a:spcPts val="1800"/>
              </a:spcBef>
            </a:pPr>
            <a:r>
              <a:rPr lang="en-US" dirty="0" smtClean="0"/>
              <a:t>Printed reports</a:t>
            </a:r>
          </a:p>
          <a:p>
            <a:pPr marL="457200" lvl="1" indent="-228600">
              <a:spcBef>
                <a:spcPts val="1200"/>
              </a:spcBef>
            </a:pPr>
            <a:r>
              <a:rPr lang="en-US" dirty="0" smtClean="0"/>
              <a:t>Clear formatting</a:t>
            </a:r>
          </a:p>
          <a:p>
            <a:pPr marL="457200" lvl="1" indent="-228600">
              <a:spcBef>
                <a:spcPts val="1200"/>
              </a:spcBef>
            </a:pPr>
            <a:r>
              <a:rPr lang="en-US" dirty="0" smtClean="0"/>
              <a:t>Tables with supporting text</a:t>
            </a:r>
          </a:p>
          <a:p>
            <a:pPr marL="457200" lvl="1" indent="-228600">
              <a:spcBef>
                <a:spcPts val="1200"/>
              </a:spcBef>
            </a:pPr>
            <a:r>
              <a:rPr lang="en-US" dirty="0" smtClean="0"/>
              <a:t>Annotations on data limitations </a:t>
            </a:r>
          </a:p>
          <a:p>
            <a:pPr marL="457200" lvl="1" indent="-228600">
              <a:spcBef>
                <a:spcPts val="1200"/>
              </a:spcBef>
            </a:pPr>
            <a:r>
              <a:rPr lang="en-US" dirty="0"/>
              <a:t>A</a:t>
            </a:r>
            <a:r>
              <a:rPr lang="en-US" dirty="0" smtClean="0"/>
              <a:t>nalysis of meaning of data</a:t>
            </a:r>
          </a:p>
          <a:p>
            <a:pPr marL="742950" lvl="2">
              <a:spcBef>
                <a:spcPts val="1200"/>
              </a:spcBef>
            </a:pPr>
            <a:r>
              <a:rPr lang="en-US" dirty="0" smtClean="0"/>
              <a:t>Calculation of vital rates</a:t>
            </a:r>
          </a:p>
          <a:p>
            <a:pPr marL="742950" lvl="2">
              <a:spcBef>
                <a:spcPts val="1200"/>
              </a:spcBef>
            </a:pPr>
            <a:r>
              <a:rPr lang="en-US" dirty="0" smtClean="0"/>
              <a:t>Figures, maps, graphs  for </a:t>
            </a:r>
          </a:p>
          <a:p>
            <a:pPr marL="457200" lvl="2" indent="0">
              <a:spcBef>
                <a:spcPts val="1200"/>
              </a:spcBef>
              <a:buNone/>
            </a:pPr>
            <a:r>
              <a:rPr lang="en-US" dirty="0"/>
              <a:t> </a:t>
            </a:r>
            <a:r>
              <a:rPr lang="en-US" dirty="0" smtClean="0"/>
              <a:t>      important points</a:t>
            </a:r>
          </a:p>
          <a:p>
            <a:pPr marL="742950" lvl="2">
              <a:spcBef>
                <a:spcPts val="1200"/>
              </a:spcBef>
            </a:pPr>
            <a:r>
              <a:rPr lang="en-US" dirty="0" smtClean="0"/>
              <a:t>Confidence intervals</a:t>
            </a:r>
          </a:p>
          <a:p>
            <a:pPr lvl="1"/>
            <a:endParaRPr lang="en-US" dirty="0"/>
          </a:p>
        </p:txBody>
      </p:sp>
      <p:pic>
        <p:nvPicPr>
          <p:cNvPr id="1026" name="Picture 2" descr="Example of a map using colors to show differences in the number of deaths by area in Jordan in  2004.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46514"/>
            <a:ext cx="3467100" cy="38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7869" y="5861969"/>
            <a:ext cx="3733800" cy="276999"/>
          </a:xfrm>
          <a:prstGeom prst="rect">
            <a:avLst/>
          </a:prstGeom>
          <a:noFill/>
        </p:spPr>
        <p:txBody>
          <a:bodyPr wrap="square" rtlCol="0">
            <a:spAutoFit/>
          </a:bodyPr>
          <a:lstStyle/>
          <a:p>
            <a:pPr defTabSz="931774">
              <a:defRPr/>
            </a:pPr>
            <a:r>
              <a:rPr lang="en-US" sz="1200" dirty="0"/>
              <a:t>SOURCE: PRVSS2, Chapter II.I.1; NCHS, Unit 17.</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lnSpc>
                <a:spcPct val="150000"/>
              </a:lnSpc>
              <a:buNone/>
            </a:pPr>
            <a:endParaRPr lang="en-US" dirty="0" smtClean="0"/>
          </a:p>
          <a:p>
            <a:pPr marL="0" indent="0" algn="ctr">
              <a:lnSpc>
                <a:spcPct val="150000"/>
              </a:lnSpc>
              <a:buNone/>
            </a:pPr>
            <a:r>
              <a:rPr lang="en-US" dirty="0"/>
              <a:t>W</a:t>
            </a:r>
            <a:r>
              <a:rPr lang="en-US" dirty="0" smtClean="0"/>
              <a:t>hat </a:t>
            </a:r>
            <a:r>
              <a:rPr lang="en-US" dirty="0"/>
              <a:t>items might go into the technical appendices of a printed annual </a:t>
            </a:r>
            <a:r>
              <a:rPr lang="en-US" dirty="0" smtClean="0"/>
              <a:t>report?</a:t>
            </a:r>
            <a:endParaRPr lang="en-US" dirty="0"/>
          </a:p>
          <a:p>
            <a:pPr marL="0" indent="0" algn="ctr">
              <a:buNone/>
            </a:pPr>
            <a:endParaRPr lang="en-US" dirty="0"/>
          </a:p>
        </p:txBody>
      </p:sp>
    </p:spTree>
    <p:extLst>
      <p:ext uri="{BB962C8B-B14F-4D97-AF65-F5344CB8AC3E}">
        <p14:creationId xmlns:p14="http://schemas.microsoft.com/office/powerpoint/2010/main" val="29799307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228600" y="1600200"/>
            <a:ext cx="8763000" cy="4953000"/>
          </a:xfrm>
        </p:spPr>
        <p:txBody>
          <a:bodyPr>
            <a:normAutofit/>
          </a:bodyPr>
          <a:lstStyle/>
          <a:p>
            <a:pPr>
              <a:spcBef>
                <a:spcPts val="1200"/>
              </a:spcBef>
            </a:pPr>
            <a:r>
              <a:rPr lang="en-US" dirty="0" smtClean="0"/>
              <a:t>Electronic report</a:t>
            </a:r>
          </a:p>
          <a:p>
            <a:pPr lvl="1">
              <a:spcBef>
                <a:spcPts val="1200"/>
              </a:spcBef>
            </a:pPr>
            <a:r>
              <a:rPr lang="en-US" dirty="0" smtClean="0"/>
              <a:t>Follow guidelines for printed reports</a:t>
            </a:r>
          </a:p>
          <a:p>
            <a:pPr lvl="1">
              <a:spcBef>
                <a:spcPts val="1200"/>
              </a:spcBef>
            </a:pPr>
            <a:r>
              <a:rPr lang="en-US" dirty="0" smtClean="0"/>
              <a:t>Prominently display instructions for use of electronic material</a:t>
            </a:r>
          </a:p>
          <a:p>
            <a:pPr lvl="1">
              <a:spcBef>
                <a:spcPts val="1200"/>
              </a:spcBef>
            </a:pPr>
            <a:endParaRPr lang="en-US" dirty="0" smtClean="0"/>
          </a:p>
          <a:p>
            <a:pPr>
              <a:spcBef>
                <a:spcPts val="1200"/>
              </a:spcBef>
            </a:pPr>
            <a:r>
              <a:rPr lang="en-US" dirty="0" smtClean="0"/>
              <a:t>Brochure with summary highlights </a:t>
            </a:r>
          </a:p>
          <a:p>
            <a:pPr lvl="1">
              <a:spcBef>
                <a:spcPts val="1200"/>
              </a:spcBef>
            </a:pPr>
            <a:r>
              <a:rPr lang="en-US" dirty="0" smtClean="0"/>
              <a:t>Sufficient for many users </a:t>
            </a:r>
          </a:p>
          <a:p>
            <a:pPr lvl="1">
              <a:spcBef>
                <a:spcPts val="1200"/>
              </a:spcBef>
            </a:pPr>
            <a:r>
              <a:rPr lang="en-US" dirty="0" smtClean="0"/>
              <a:t>Can cut down on printing </a:t>
            </a:r>
            <a:r>
              <a:rPr lang="en-US" dirty="0"/>
              <a:t>&amp;</a:t>
            </a:r>
            <a:r>
              <a:rPr lang="en-US" dirty="0" smtClean="0"/>
              <a:t> distribution costs</a:t>
            </a:r>
          </a:p>
          <a:p>
            <a:endParaRPr lang="en-US" dirty="0" smtClean="0"/>
          </a:p>
          <a:p>
            <a:pPr lvl="1"/>
            <a:endParaRPr lang="en-US" dirty="0"/>
          </a:p>
        </p:txBody>
      </p:sp>
      <p:sp>
        <p:nvSpPr>
          <p:cNvPr id="4" name="TextBox 3"/>
          <p:cNvSpPr txBox="1"/>
          <p:nvPr/>
        </p:nvSpPr>
        <p:spPr>
          <a:xfrm>
            <a:off x="4800600" y="6273801"/>
            <a:ext cx="3962400" cy="461665"/>
          </a:xfrm>
          <a:prstGeom prst="rect">
            <a:avLst/>
          </a:prstGeom>
          <a:noFill/>
        </p:spPr>
        <p:txBody>
          <a:bodyPr wrap="square" rtlCol="0">
            <a:spAutoFit/>
          </a:bodyPr>
          <a:lstStyle/>
          <a:p>
            <a:pPr defTabSz="931774">
              <a:defRPr/>
            </a:pPr>
            <a:r>
              <a:rPr lang="en-US" sz="1200" dirty="0" smtClean="0"/>
              <a:t>SOURCES: </a:t>
            </a:r>
            <a:r>
              <a:rPr lang="en-US" sz="1200" dirty="0"/>
              <a:t>UN, PRVSS2, 2010, Chapter II.I.1; UN, Handbook on Training in CRVSS, Module 19, 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457200"/>
            <a:ext cx="8382000" cy="628718"/>
          </a:xfrm>
        </p:spPr>
        <p:txBody>
          <a:bodyPr>
            <a:normAutofit fontScale="90000"/>
          </a:bodyPr>
          <a:lstStyle/>
          <a:p>
            <a:pPr>
              <a:lnSpc>
                <a:spcPts val="3300"/>
              </a:lnSpc>
            </a:pPr>
            <a:r>
              <a:rPr lang="en-US" sz="3600" dirty="0" smtClean="0"/>
              <a:t>Publications:</a:t>
            </a:r>
            <a:br>
              <a:rPr lang="en-US" sz="3600" dirty="0" smtClean="0"/>
            </a:br>
            <a:r>
              <a:rPr lang="en-US" sz="3600" dirty="0" smtClean="0"/>
              <a:t>Monthly/Quarterly Bulletins</a:t>
            </a:r>
            <a:endParaRPr lang="en-US" sz="3600" dirty="0"/>
          </a:p>
        </p:txBody>
      </p:sp>
      <p:sp>
        <p:nvSpPr>
          <p:cNvPr id="3" name="Content Placeholder 2"/>
          <p:cNvSpPr>
            <a:spLocks noGrp="1"/>
          </p:cNvSpPr>
          <p:nvPr>
            <p:ph idx="1"/>
          </p:nvPr>
        </p:nvSpPr>
        <p:spPr>
          <a:xfrm>
            <a:off x="457200" y="1295400"/>
            <a:ext cx="8229600" cy="5257800"/>
          </a:xfrm>
        </p:spPr>
        <p:txBody>
          <a:bodyPr>
            <a:normAutofit/>
          </a:bodyPr>
          <a:lstStyle/>
          <a:p>
            <a:pPr>
              <a:spcBef>
                <a:spcPts val="2400"/>
              </a:spcBef>
            </a:pPr>
            <a:r>
              <a:rPr lang="en-US" sz="2800" dirty="0" smtClean="0"/>
              <a:t>Extensive cross-classification not necessary</a:t>
            </a:r>
          </a:p>
          <a:p>
            <a:pPr>
              <a:spcBef>
                <a:spcPts val="2400"/>
              </a:spcBef>
            </a:pPr>
            <a:r>
              <a:rPr lang="en-US" sz="2800" dirty="0" smtClean="0"/>
              <a:t>Alerts of </a:t>
            </a:r>
            <a:r>
              <a:rPr lang="en-US" sz="2800" dirty="0" smtClean="0">
                <a:solidFill>
                  <a:srgbClr val="C00000"/>
                </a:solidFill>
              </a:rPr>
              <a:t>unusual changes </a:t>
            </a:r>
            <a:r>
              <a:rPr lang="en-US" sz="2800" dirty="0" smtClean="0"/>
              <a:t>in vital events (</a:t>
            </a:r>
            <a:r>
              <a:rPr lang="en-US" sz="2800" dirty="0" err="1" smtClean="0"/>
              <a:t>epi</a:t>
            </a:r>
            <a:r>
              <a:rPr lang="en-US" sz="2800" dirty="0" smtClean="0"/>
              <a:t> surveillance) </a:t>
            </a:r>
          </a:p>
          <a:p>
            <a:pPr>
              <a:spcBef>
                <a:spcPts val="2400"/>
              </a:spcBef>
            </a:pPr>
            <a:r>
              <a:rPr lang="en-US" sz="2800" dirty="0" smtClean="0">
                <a:solidFill>
                  <a:srgbClr val="C00000"/>
                </a:solidFill>
              </a:rPr>
              <a:t>Quality control </a:t>
            </a:r>
            <a:r>
              <a:rPr lang="en-US" sz="2800" dirty="0" smtClean="0"/>
              <a:t>tool to identify missing/ miscoded data</a:t>
            </a:r>
          </a:p>
          <a:p>
            <a:pPr>
              <a:spcBef>
                <a:spcPts val="2400"/>
              </a:spcBef>
            </a:pPr>
            <a:r>
              <a:rPr lang="en-US" sz="2800" dirty="0" smtClean="0">
                <a:solidFill>
                  <a:srgbClr val="C00000"/>
                </a:solidFill>
              </a:rPr>
              <a:t>Targeted distribution </a:t>
            </a:r>
            <a:r>
              <a:rPr lang="en-US" sz="2800" dirty="0" smtClean="0"/>
              <a:t>to those with need for provisional information</a:t>
            </a:r>
          </a:p>
          <a:p>
            <a:pPr lvl="1"/>
            <a:endParaRPr lang="en-US" sz="1600" dirty="0" smtClean="0"/>
          </a:p>
        </p:txBody>
      </p:sp>
      <p:sp>
        <p:nvSpPr>
          <p:cNvPr id="4" name="TextBox 3"/>
          <p:cNvSpPr txBox="1"/>
          <p:nvPr/>
        </p:nvSpPr>
        <p:spPr>
          <a:xfrm>
            <a:off x="4766732" y="6282265"/>
            <a:ext cx="4114800" cy="461665"/>
          </a:xfrm>
          <a:prstGeom prst="rect">
            <a:avLst/>
          </a:prstGeom>
          <a:noFill/>
        </p:spPr>
        <p:txBody>
          <a:bodyPr wrap="square" rtlCol="0">
            <a:spAutoFit/>
          </a:bodyPr>
          <a:lstStyle/>
          <a:p>
            <a:pPr defTabSz="931774">
              <a:defRPr/>
            </a:pPr>
            <a:r>
              <a:rPr lang="en-US" sz="1200" dirty="0"/>
              <a:t>SOURCE: PRVSS2, Chapter II.I.3, 7, Chapter II.I.2; UN Handbook, Module 19, B; NCHS, Unit 17.</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381000"/>
            <a:ext cx="8382000" cy="628718"/>
          </a:xfrm>
        </p:spPr>
        <p:txBody>
          <a:bodyPr>
            <a:normAutofit fontScale="90000"/>
          </a:bodyPr>
          <a:lstStyle/>
          <a:p>
            <a:r>
              <a:rPr lang="en-US" dirty="0"/>
              <a:t>Publications:</a:t>
            </a:r>
            <a:br>
              <a:rPr lang="en-US" dirty="0"/>
            </a:br>
            <a:r>
              <a:rPr lang="en-US" dirty="0"/>
              <a:t>Monthly/Quarterly Bulletins</a:t>
            </a:r>
            <a:endParaRPr lang="en-US" sz="3600" dirty="0"/>
          </a:p>
        </p:txBody>
      </p:sp>
      <p:sp>
        <p:nvSpPr>
          <p:cNvPr id="3" name="Content Placeholder 2"/>
          <p:cNvSpPr>
            <a:spLocks noGrp="1"/>
          </p:cNvSpPr>
          <p:nvPr>
            <p:ph idx="1"/>
          </p:nvPr>
        </p:nvSpPr>
        <p:spPr>
          <a:xfrm>
            <a:off x="457200" y="1371600"/>
            <a:ext cx="8229600" cy="4953000"/>
          </a:xfrm>
        </p:spPr>
        <p:txBody>
          <a:bodyPr>
            <a:normAutofit/>
          </a:bodyPr>
          <a:lstStyle/>
          <a:p>
            <a:pPr>
              <a:spcBef>
                <a:spcPts val="2400"/>
              </a:spcBef>
            </a:pPr>
            <a:r>
              <a:rPr lang="en-US" sz="2400" dirty="0" smtClean="0"/>
              <a:t>May use a systematic sample of records for preliminary tabulations (final tabulations should include all records)</a:t>
            </a:r>
          </a:p>
          <a:p>
            <a:pPr>
              <a:spcBef>
                <a:spcPts val="2400"/>
              </a:spcBef>
            </a:pPr>
            <a:r>
              <a:rPr lang="en-US" sz="2400" dirty="0" smtClean="0"/>
              <a:t>By </a:t>
            </a:r>
            <a:r>
              <a:rPr lang="en-US" sz="2400" dirty="0" smtClean="0">
                <a:solidFill>
                  <a:srgbClr val="C00000"/>
                </a:solidFill>
              </a:rPr>
              <a:t>place of occurrence </a:t>
            </a:r>
            <a:r>
              <a:rPr lang="en-US" sz="2400" dirty="0" smtClean="0"/>
              <a:t>faster than usual residence</a:t>
            </a:r>
          </a:p>
          <a:p>
            <a:pPr>
              <a:spcBef>
                <a:spcPts val="2400"/>
              </a:spcBef>
            </a:pPr>
            <a:r>
              <a:rPr lang="en-US" sz="2400" dirty="0" smtClean="0"/>
              <a:t>By </a:t>
            </a:r>
            <a:r>
              <a:rPr lang="en-US" sz="2400" dirty="0" smtClean="0">
                <a:solidFill>
                  <a:srgbClr val="C00000"/>
                </a:solidFill>
              </a:rPr>
              <a:t>date of registration </a:t>
            </a:r>
            <a:r>
              <a:rPr lang="en-US" sz="2400" dirty="0" smtClean="0"/>
              <a:t>faster than date of occurrence</a:t>
            </a:r>
          </a:p>
          <a:p>
            <a:pPr>
              <a:spcBef>
                <a:spcPts val="2400"/>
              </a:spcBef>
            </a:pPr>
            <a:r>
              <a:rPr lang="en-US" sz="2400" dirty="0" smtClean="0"/>
              <a:t>Allows calculation of 12-month moving average </a:t>
            </a:r>
          </a:p>
          <a:p>
            <a:pPr lvl="1">
              <a:spcBef>
                <a:spcPts val="2400"/>
              </a:spcBef>
            </a:pPr>
            <a:r>
              <a:rPr lang="en-US" sz="2400" dirty="0" smtClean="0"/>
              <a:t>Drop oldest month’s frequency </a:t>
            </a:r>
            <a:endParaRPr lang="en-US" sz="2400" dirty="0"/>
          </a:p>
          <a:p>
            <a:pPr lvl="1">
              <a:spcBef>
                <a:spcPts val="2400"/>
              </a:spcBef>
            </a:pPr>
            <a:r>
              <a:rPr lang="en-US" sz="2400" dirty="0" smtClean="0"/>
              <a:t>Replace with value of most recent month</a:t>
            </a:r>
          </a:p>
          <a:p>
            <a:pPr lvl="1"/>
            <a:endParaRPr lang="en-US" sz="1600" dirty="0" smtClean="0"/>
          </a:p>
        </p:txBody>
      </p:sp>
      <p:sp>
        <p:nvSpPr>
          <p:cNvPr id="4" name="TextBox 3"/>
          <p:cNvSpPr txBox="1"/>
          <p:nvPr/>
        </p:nvSpPr>
        <p:spPr>
          <a:xfrm>
            <a:off x="4724400" y="6282265"/>
            <a:ext cx="4114800" cy="461665"/>
          </a:xfrm>
          <a:prstGeom prst="rect">
            <a:avLst/>
          </a:prstGeom>
          <a:noFill/>
        </p:spPr>
        <p:txBody>
          <a:bodyPr wrap="square" rtlCol="0">
            <a:spAutoFit/>
          </a:bodyPr>
          <a:lstStyle/>
          <a:p>
            <a:pPr defTabSz="931774">
              <a:defRPr/>
            </a:pPr>
            <a:r>
              <a:rPr lang="en-US" sz="1200" dirty="0"/>
              <a:t>SOURCE: PRVSS2, Chapter II.I.3, 7, Chapter II.I.2; UN Handbook, Module 19, B; NCHS, Unit 17.</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in [Country]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nSpc>
                <a:spcPct val="150000"/>
              </a:lnSpc>
              <a:buNone/>
            </a:pPr>
            <a:r>
              <a:rPr lang="en-US" dirty="0">
                <a:solidFill>
                  <a:schemeClr val="bg1">
                    <a:lumMod val="75000"/>
                  </a:schemeClr>
                </a:solidFill>
              </a:rPr>
              <a:t>	</a:t>
            </a:r>
            <a:r>
              <a:rPr lang="en-US" dirty="0" smtClean="0">
                <a:solidFill>
                  <a:schemeClr val="bg1">
                    <a:lumMod val="75000"/>
                  </a:schemeClr>
                </a:solidFill>
              </a:rPr>
              <a:t>Slide to describe the types of vital 	statistics publications that are produced in 	the country.</a:t>
            </a:r>
            <a:endParaRPr lang="en-US" dirty="0">
              <a:solidFill>
                <a:schemeClr val="bg1">
                  <a:lumMod val="75000"/>
                </a:schemeClr>
              </a:solidFill>
            </a:endParaRPr>
          </a:p>
        </p:txBody>
      </p:sp>
    </p:spTree>
    <p:extLst>
      <p:ext uri="{BB962C8B-B14F-4D97-AF65-F5344CB8AC3E}">
        <p14:creationId xmlns:p14="http://schemas.microsoft.com/office/powerpoint/2010/main" val="11204726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lvl="0" indent="0" algn="ctr">
              <a:buNone/>
            </a:pPr>
            <a:endParaRPr lang="en-US" dirty="0" smtClean="0"/>
          </a:p>
          <a:p>
            <a:pPr marL="0" lvl="0" indent="0" algn="ctr">
              <a:lnSpc>
                <a:spcPct val="150000"/>
              </a:lnSpc>
              <a:buNone/>
            </a:pPr>
            <a:r>
              <a:rPr lang="en-US" dirty="0" smtClean="0"/>
              <a:t>What </a:t>
            </a:r>
            <a:r>
              <a:rPr lang="en-US" dirty="0"/>
              <a:t>are some advantages and disadvantages of utilizing sampling rather than all records in preparing vital statistics reports?</a:t>
            </a:r>
          </a:p>
          <a:p>
            <a:pPr marL="0" indent="0" algn="ctr">
              <a:buNone/>
            </a:pPr>
            <a:endParaRPr lang="en-US" dirty="0"/>
          </a:p>
        </p:txBody>
      </p:sp>
    </p:spTree>
    <p:extLst>
      <p:ext uri="{BB962C8B-B14F-4D97-AF65-F5344CB8AC3E}">
        <p14:creationId xmlns:p14="http://schemas.microsoft.com/office/powerpoint/2010/main" val="34264944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Directory of Users</a:t>
            </a:r>
            <a:endParaRPr lang="en-US" dirty="0"/>
          </a:p>
        </p:txBody>
      </p:sp>
      <p:sp>
        <p:nvSpPr>
          <p:cNvPr id="3" name="Content Placeholder 2"/>
          <p:cNvSpPr>
            <a:spLocks noGrp="1"/>
          </p:cNvSpPr>
          <p:nvPr>
            <p:ph idx="1"/>
          </p:nvPr>
        </p:nvSpPr>
        <p:spPr>
          <a:xfrm>
            <a:off x="381000" y="1295400"/>
            <a:ext cx="8229600" cy="4953000"/>
          </a:xfrm>
        </p:spPr>
        <p:txBody>
          <a:bodyPr>
            <a:normAutofit/>
          </a:bodyPr>
          <a:lstStyle/>
          <a:p>
            <a:r>
              <a:rPr lang="en-US" dirty="0" smtClean="0">
                <a:solidFill>
                  <a:srgbClr val="C00000"/>
                </a:solidFill>
              </a:rPr>
              <a:t>Efficient </a:t>
            </a:r>
            <a:r>
              <a:rPr lang="en-US" dirty="0" smtClean="0"/>
              <a:t>&amp; </a:t>
            </a:r>
            <a:r>
              <a:rPr lang="en-US" dirty="0" smtClean="0">
                <a:solidFill>
                  <a:srgbClr val="C00000"/>
                </a:solidFill>
              </a:rPr>
              <a:t>targeted </a:t>
            </a:r>
            <a:r>
              <a:rPr lang="en-US" dirty="0" smtClean="0"/>
              <a:t>dissemination of reports</a:t>
            </a:r>
          </a:p>
          <a:p>
            <a:endParaRPr lang="en-US" sz="1200" dirty="0" smtClean="0"/>
          </a:p>
          <a:p>
            <a:pPr>
              <a:spcBef>
                <a:spcPts val="2400"/>
              </a:spcBef>
            </a:pPr>
            <a:r>
              <a:rPr lang="en-US" dirty="0" smtClean="0"/>
              <a:t>Track publication users and dissemination activities</a:t>
            </a:r>
          </a:p>
          <a:p>
            <a:pPr lvl="1">
              <a:spcBef>
                <a:spcPts val="2400"/>
              </a:spcBef>
            </a:pPr>
            <a:r>
              <a:rPr lang="en-US" dirty="0" smtClean="0"/>
              <a:t>Record names, addresses, fax numbers, email addresses, &amp; products of interest (i.e. monthly report)</a:t>
            </a:r>
          </a:p>
          <a:p>
            <a:pPr lvl="1">
              <a:spcBef>
                <a:spcPts val="2400"/>
              </a:spcBef>
            </a:pPr>
            <a:r>
              <a:rPr lang="en-US" dirty="0" smtClean="0"/>
              <a:t>Update regularly</a:t>
            </a:r>
          </a:p>
          <a:p>
            <a:endParaRPr lang="en-US" sz="1200" dirty="0" smtClean="0"/>
          </a:p>
          <a:p>
            <a:pPr lvl="1">
              <a:buNone/>
            </a:pPr>
            <a:endParaRPr lang="en-US" sz="1400" dirty="0" smtClean="0"/>
          </a:p>
          <a:p>
            <a:pPr lvl="1"/>
            <a:endParaRPr lang="en-US" dirty="0"/>
          </a:p>
        </p:txBody>
      </p:sp>
      <p:grpSp>
        <p:nvGrpSpPr>
          <p:cNvPr id="4" name="Group 3" descr="Drawing of two books to illustrate publications."/>
          <p:cNvGrpSpPr/>
          <p:nvPr/>
        </p:nvGrpSpPr>
        <p:grpSpPr>
          <a:xfrm>
            <a:off x="5410200" y="4602129"/>
            <a:ext cx="3049546" cy="2024616"/>
            <a:chOff x="5432181" y="4588393"/>
            <a:chExt cx="3049546" cy="2024616"/>
          </a:xfrm>
        </p:grpSpPr>
        <p:pic>
          <p:nvPicPr>
            <p:cNvPr id="1026" name="Picture 2" descr="C:\Documents and Settings\igd1\Local Settings\Temporary Internet Files\Content.IE5\IQ51Y00G\MC9000302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8331">
              <a:off x="5432181" y="4860409"/>
              <a:ext cx="2287544"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igd1\Local Settings\Temporary Internet Files\Content.IE5\IQ51Y00G\MC900030293[1].wmf"/>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818331">
              <a:off x="6194183" y="4588393"/>
              <a:ext cx="2287544" cy="17526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364072" y="5631907"/>
            <a:ext cx="4114800" cy="430887"/>
          </a:xfrm>
          <a:prstGeom prst="rect">
            <a:avLst/>
          </a:prstGeom>
          <a:noFill/>
          <a:ln>
            <a:noFill/>
          </a:ln>
        </p:spPr>
        <p:txBody>
          <a:bodyPr wrap="square" rtlCol="0">
            <a:spAutoFit/>
          </a:bodyPr>
          <a:lstStyle/>
          <a:p>
            <a:pPr defTabSz="931774">
              <a:defRPr/>
            </a:pPr>
            <a:r>
              <a:rPr lang="en-US" sz="1100" dirty="0"/>
              <a:t>SOURCE: PRVSS2, Chapter II.I.3, 7, Chapter II.I.2; UN Handbook, Module 19, B, F.</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Directory of Users</a:t>
            </a:r>
            <a:endParaRPr lang="en-US" dirty="0"/>
          </a:p>
        </p:txBody>
      </p:sp>
      <p:sp>
        <p:nvSpPr>
          <p:cNvPr id="3" name="Content Placeholder 2"/>
          <p:cNvSpPr>
            <a:spLocks noGrp="1"/>
          </p:cNvSpPr>
          <p:nvPr>
            <p:ph idx="1"/>
          </p:nvPr>
        </p:nvSpPr>
        <p:spPr>
          <a:xfrm>
            <a:off x="21771" y="1295400"/>
            <a:ext cx="8839200" cy="4953000"/>
          </a:xfrm>
        </p:spPr>
        <p:txBody>
          <a:bodyPr>
            <a:normAutofit lnSpcReduction="10000"/>
          </a:bodyPr>
          <a:lstStyle/>
          <a:p>
            <a:r>
              <a:rPr lang="en-US" sz="2800" dirty="0"/>
              <a:t>For announcing release of products </a:t>
            </a:r>
            <a:r>
              <a:rPr lang="en-US" dirty="0"/>
              <a:t>&amp;</a:t>
            </a:r>
            <a:r>
              <a:rPr lang="en-US" sz="2800" dirty="0" smtClean="0"/>
              <a:t> </a:t>
            </a:r>
            <a:r>
              <a:rPr lang="en-US" sz="2800" dirty="0"/>
              <a:t>meetings</a:t>
            </a:r>
          </a:p>
          <a:p>
            <a:endParaRPr lang="en-US" sz="1000" dirty="0"/>
          </a:p>
          <a:p>
            <a:r>
              <a:rPr lang="en-US" sz="2800" dirty="0"/>
              <a:t>Separate by publication type</a:t>
            </a:r>
          </a:p>
          <a:p>
            <a:endParaRPr lang="en-US" sz="1100" dirty="0" smtClean="0"/>
          </a:p>
          <a:p>
            <a:r>
              <a:rPr lang="en-US" sz="2800" dirty="0" smtClean="0"/>
              <a:t>General distribution list can include:</a:t>
            </a:r>
          </a:p>
          <a:p>
            <a:pPr lvl="1">
              <a:spcBef>
                <a:spcPts val="1200"/>
              </a:spcBef>
            </a:pPr>
            <a:r>
              <a:rPr lang="en-US" sz="2400" dirty="0" smtClean="0"/>
              <a:t>Demographic &amp; other research centers</a:t>
            </a:r>
          </a:p>
          <a:p>
            <a:pPr lvl="1">
              <a:spcBef>
                <a:spcPts val="1200"/>
              </a:spcBef>
            </a:pPr>
            <a:r>
              <a:rPr lang="en-US" sz="2400" dirty="0" smtClean="0"/>
              <a:t>Major libraries</a:t>
            </a:r>
          </a:p>
          <a:p>
            <a:pPr lvl="1">
              <a:spcBef>
                <a:spcPts val="1200"/>
              </a:spcBef>
            </a:pPr>
            <a:r>
              <a:rPr lang="en-US" sz="2400" dirty="0" smtClean="0"/>
              <a:t>Health, education, planning  ministries</a:t>
            </a:r>
          </a:p>
          <a:p>
            <a:pPr lvl="1">
              <a:spcBef>
                <a:spcPts val="1200"/>
              </a:spcBef>
            </a:pPr>
            <a:r>
              <a:rPr lang="en-US" sz="2400" dirty="0" smtClean="0"/>
              <a:t>Commercial users</a:t>
            </a:r>
          </a:p>
          <a:p>
            <a:pPr lvl="1">
              <a:spcBef>
                <a:spcPts val="1200"/>
              </a:spcBef>
            </a:pPr>
            <a:r>
              <a:rPr lang="en-US" sz="2400" dirty="0" smtClean="0"/>
              <a:t>Vital </a:t>
            </a:r>
            <a:r>
              <a:rPr lang="en-US" sz="2400" dirty="0"/>
              <a:t>statistics offices of selected </a:t>
            </a:r>
            <a:r>
              <a:rPr lang="en-US" sz="2400" dirty="0" smtClean="0"/>
              <a:t>countries</a:t>
            </a:r>
          </a:p>
          <a:p>
            <a:pPr lvl="1">
              <a:spcBef>
                <a:spcPts val="1200"/>
              </a:spcBef>
            </a:pPr>
            <a:r>
              <a:rPr lang="en-US" sz="2400" dirty="0"/>
              <a:t>International </a:t>
            </a:r>
            <a:r>
              <a:rPr lang="en-US" sz="2400" dirty="0" smtClean="0"/>
              <a:t>agencies</a:t>
            </a:r>
            <a:endParaRPr lang="en-US" sz="2400" dirty="0"/>
          </a:p>
          <a:p>
            <a:pPr lvl="1"/>
            <a:endParaRPr lang="en-US" dirty="0" smtClean="0"/>
          </a:p>
          <a:p>
            <a:pPr lvl="1">
              <a:buNone/>
            </a:pPr>
            <a:endParaRPr lang="en-US" sz="1400" dirty="0" smtClean="0"/>
          </a:p>
          <a:p>
            <a:pPr lvl="1"/>
            <a:endParaRPr lang="en-US" dirty="0"/>
          </a:p>
        </p:txBody>
      </p:sp>
      <p:sp>
        <p:nvSpPr>
          <p:cNvPr id="4" name="TextBox 3"/>
          <p:cNvSpPr txBox="1"/>
          <p:nvPr/>
        </p:nvSpPr>
        <p:spPr>
          <a:xfrm>
            <a:off x="4749798" y="6366938"/>
            <a:ext cx="3657600" cy="276999"/>
          </a:xfrm>
          <a:prstGeom prst="rect">
            <a:avLst/>
          </a:prstGeom>
          <a:noFill/>
        </p:spPr>
        <p:txBody>
          <a:bodyPr wrap="square" rtlCol="0">
            <a:spAutoFit/>
          </a:bodyPr>
          <a:lstStyle/>
          <a:p>
            <a:pPr defTabSz="931774">
              <a:defRPr/>
            </a:pPr>
            <a:r>
              <a:rPr lang="en-US" sz="1200" dirty="0"/>
              <a:t>SOURCE: NCHS, Unit 17.</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Publications</a:t>
            </a:r>
            <a:endParaRPr lang="en-US" dirty="0"/>
          </a:p>
        </p:txBody>
      </p:sp>
      <p:sp>
        <p:nvSpPr>
          <p:cNvPr id="3" name="Content Placeholder 2"/>
          <p:cNvSpPr>
            <a:spLocks noGrp="1"/>
          </p:cNvSpPr>
          <p:nvPr>
            <p:ph idx="1"/>
          </p:nvPr>
        </p:nvSpPr>
        <p:spPr/>
        <p:txBody>
          <a:bodyPr/>
          <a:lstStyle/>
          <a:p>
            <a:pPr>
              <a:spcBef>
                <a:spcPts val="1800"/>
              </a:spcBef>
            </a:pPr>
            <a:r>
              <a:rPr lang="en-US" dirty="0" smtClean="0"/>
              <a:t>Annual data</a:t>
            </a:r>
          </a:p>
          <a:p>
            <a:pPr>
              <a:spcBef>
                <a:spcPts val="1800"/>
              </a:spcBef>
            </a:pPr>
            <a:r>
              <a:rPr lang="en-US" dirty="0" smtClean="0"/>
              <a:t>Major sections</a:t>
            </a:r>
          </a:p>
          <a:p>
            <a:pPr>
              <a:spcBef>
                <a:spcPts val="1800"/>
              </a:spcBef>
            </a:pPr>
            <a:r>
              <a:rPr lang="en-US" dirty="0" smtClean="0"/>
              <a:t>Availability</a:t>
            </a:r>
          </a:p>
          <a:p>
            <a:pPr>
              <a:spcBef>
                <a:spcPts val="1800"/>
              </a:spcBef>
            </a:pPr>
            <a:r>
              <a:rPr lang="en-US" dirty="0" smtClean="0"/>
              <a:t>Design plan</a:t>
            </a:r>
          </a:p>
          <a:p>
            <a:pPr>
              <a:spcBef>
                <a:spcPts val="1800"/>
              </a:spcBef>
            </a:pPr>
            <a:r>
              <a:rPr lang="en-US" dirty="0" smtClean="0"/>
              <a:t>Printed</a:t>
            </a:r>
            <a:r>
              <a:rPr lang="en-US" dirty="0"/>
              <a:t> </a:t>
            </a:r>
            <a:r>
              <a:rPr lang="en-US" dirty="0" smtClean="0"/>
              <a:t>&amp; electronic reports</a:t>
            </a:r>
          </a:p>
          <a:p>
            <a:pPr>
              <a:spcBef>
                <a:spcPts val="1800"/>
              </a:spcBef>
            </a:pPr>
            <a:r>
              <a:rPr lang="en-US" dirty="0" smtClean="0"/>
              <a:t>Monthly/quarterly bulletins</a:t>
            </a:r>
          </a:p>
          <a:p>
            <a:pPr>
              <a:spcBef>
                <a:spcPts val="1800"/>
              </a:spcBef>
            </a:pPr>
            <a:r>
              <a:rPr lang="en-US" dirty="0" smtClean="0"/>
              <a:t>Directory of users</a:t>
            </a:r>
            <a:endParaRPr lang="en-US" dirty="0"/>
          </a:p>
        </p:txBody>
      </p:sp>
    </p:spTree>
    <p:extLst>
      <p:ext uri="{BB962C8B-B14F-4D97-AF65-F5344CB8AC3E}">
        <p14:creationId xmlns:p14="http://schemas.microsoft.com/office/powerpoint/2010/main" val="14303552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Using vital statistics</a:t>
            </a:r>
          </a:p>
          <a:p>
            <a:pPr marL="0" indent="0">
              <a:buNone/>
            </a:pPr>
            <a:endParaRPr lang="en-US" sz="1900" dirty="0" smtClean="0"/>
          </a:p>
          <a:p>
            <a:r>
              <a:rPr lang="en-US" dirty="0" smtClean="0"/>
              <a:t>Publications</a:t>
            </a:r>
            <a:r>
              <a:rPr lang="en-US" sz="2000" dirty="0"/>
              <a:t> </a:t>
            </a:r>
            <a:endParaRPr lang="en-US" sz="2000" dirty="0" smtClean="0"/>
          </a:p>
          <a:p>
            <a:endParaRPr lang="en-US" sz="2000" dirty="0"/>
          </a:p>
          <a:p>
            <a:r>
              <a:rPr lang="en-US" dirty="0"/>
              <a:t>Electronic </a:t>
            </a:r>
            <a:r>
              <a:rPr lang="en-US" dirty="0" smtClean="0"/>
              <a:t>media/internet</a:t>
            </a:r>
          </a:p>
          <a:p>
            <a:pPr>
              <a:buNone/>
            </a:pPr>
            <a:endParaRPr lang="en-US" sz="2000" dirty="0"/>
          </a:p>
          <a:p>
            <a:r>
              <a:rPr lang="en-US" dirty="0"/>
              <a:t>Special </a:t>
            </a:r>
            <a:r>
              <a:rPr lang="en-US" dirty="0" smtClean="0"/>
              <a:t>uses of data</a:t>
            </a:r>
          </a:p>
          <a:p>
            <a:pPr>
              <a:buNone/>
            </a:pPr>
            <a:r>
              <a:rPr lang="en-US" sz="2000" dirty="0"/>
              <a:t> </a:t>
            </a:r>
            <a:endParaRPr lang="en-US" sz="2000" dirty="0" smtClean="0"/>
          </a:p>
          <a:p>
            <a:r>
              <a:rPr lang="en-US" dirty="0" smtClean="0"/>
              <a:t>Professional/technical meetings</a:t>
            </a:r>
          </a:p>
          <a:p>
            <a:pPr marL="0" indent="0">
              <a:buNone/>
            </a:pPr>
            <a:endParaRPr lang="en-US" sz="2000" dirty="0" smtClean="0"/>
          </a:p>
          <a:p>
            <a:r>
              <a:rPr lang="en-US" dirty="0" smtClean="0"/>
              <a:t>International comparisons</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lvl="0" indent="0" algn="ctr">
              <a:lnSpc>
                <a:spcPct val="150000"/>
              </a:lnSpc>
              <a:buNone/>
            </a:pPr>
            <a:endParaRPr lang="en-US" dirty="0" smtClean="0"/>
          </a:p>
          <a:p>
            <a:pPr marL="0" lvl="0" indent="0" algn="ctr">
              <a:lnSpc>
                <a:spcPct val="150000"/>
              </a:lnSpc>
              <a:buNone/>
            </a:pPr>
            <a:r>
              <a:rPr lang="en-US" dirty="0" smtClean="0"/>
              <a:t>What </a:t>
            </a:r>
            <a:r>
              <a:rPr lang="en-US" dirty="0"/>
              <a:t>factors would you consider in determining the contents of vital statistics reports?</a:t>
            </a:r>
          </a:p>
          <a:p>
            <a:pPr marL="0" indent="0" algn="ctr">
              <a:buNone/>
            </a:pPr>
            <a:endParaRPr lang="en-US" dirty="0"/>
          </a:p>
        </p:txBody>
      </p:sp>
    </p:spTree>
    <p:extLst>
      <p:ext uri="{BB962C8B-B14F-4D97-AF65-F5344CB8AC3E}">
        <p14:creationId xmlns:p14="http://schemas.microsoft.com/office/powerpoint/2010/main" val="14434279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cture of a portion of a keyp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01999"/>
            <a:ext cx="3352800" cy="2391664"/>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Electronic Media/Internet</a:t>
            </a:r>
            <a:endParaRPr lang="en-US" dirty="0"/>
          </a:p>
        </p:txBody>
      </p:sp>
      <p:sp>
        <p:nvSpPr>
          <p:cNvPr id="3" name="Content Placeholder 2"/>
          <p:cNvSpPr>
            <a:spLocks noGrp="1"/>
          </p:cNvSpPr>
          <p:nvPr>
            <p:ph idx="1"/>
          </p:nvPr>
        </p:nvSpPr>
        <p:spPr>
          <a:xfrm>
            <a:off x="355600" y="1295400"/>
            <a:ext cx="8407400" cy="4876800"/>
          </a:xfrm>
        </p:spPr>
        <p:txBody>
          <a:bodyPr>
            <a:normAutofit/>
          </a:bodyPr>
          <a:lstStyle/>
          <a:p>
            <a:pPr>
              <a:spcBef>
                <a:spcPts val="1200"/>
              </a:spcBef>
            </a:pPr>
            <a:r>
              <a:rPr lang="en-US" dirty="0" smtClean="0"/>
              <a:t>Public use data</a:t>
            </a:r>
          </a:p>
          <a:p>
            <a:pPr lvl="1">
              <a:spcBef>
                <a:spcPts val="600"/>
              </a:spcBef>
            </a:pPr>
            <a:r>
              <a:rPr lang="en-US" sz="2400" dirty="0" smtClean="0"/>
              <a:t>Data tapes, disks, downloadable internet files</a:t>
            </a:r>
          </a:p>
          <a:p>
            <a:pPr lvl="1">
              <a:spcBef>
                <a:spcPts val="600"/>
              </a:spcBef>
            </a:pPr>
            <a:r>
              <a:rPr lang="en-US" sz="2400" dirty="0" smtClean="0"/>
              <a:t>For purchase or free</a:t>
            </a:r>
          </a:p>
          <a:p>
            <a:pPr lvl="1">
              <a:spcBef>
                <a:spcPts val="600"/>
              </a:spcBef>
            </a:pPr>
            <a:r>
              <a:rPr lang="en-US" sz="2400" dirty="0" smtClean="0"/>
              <a:t>Contain de-identified data to </a:t>
            </a:r>
            <a:r>
              <a:rPr lang="en-US" sz="2400" dirty="0" smtClean="0">
                <a:solidFill>
                  <a:srgbClr val="C00000"/>
                </a:solidFill>
              </a:rPr>
              <a:t>protect privacy</a:t>
            </a:r>
          </a:p>
          <a:p>
            <a:pPr lvl="1">
              <a:spcBef>
                <a:spcPts val="600"/>
              </a:spcBef>
            </a:pPr>
            <a:r>
              <a:rPr lang="en-US" sz="2400" dirty="0" smtClean="0"/>
              <a:t>Publicize availability of data</a:t>
            </a:r>
          </a:p>
          <a:p>
            <a:pPr>
              <a:spcBef>
                <a:spcPts val="1200"/>
              </a:spcBef>
            </a:pPr>
            <a:endParaRPr lang="en-US" sz="1000" dirty="0" smtClean="0"/>
          </a:p>
        </p:txBody>
      </p:sp>
      <p:sp>
        <p:nvSpPr>
          <p:cNvPr id="5" name="TextBox 4"/>
          <p:cNvSpPr txBox="1"/>
          <p:nvPr/>
        </p:nvSpPr>
        <p:spPr>
          <a:xfrm>
            <a:off x="5105400" y="6199831"/>
            <a:ext cx="3048000" cy="461665"/>
          </a:xfrm>
          <a:prstGeom prst="rect">
            <a:avLst/>
          </a:prstGeom>
          <a:noFill/>
          <a:ln>
            <a:solidFill>
              <a:schemeClr val="bg1"/>
            </a:solidFill>
          </a:ln>
        </p:spPr>
        <p:txBody>
          <a:bodyPr wrap="square" rtlCol="0">
            <a:spAutoFit/>
          </a:bodyPr>
          <a:lstStyle/>
          <a:p>
            <a:r>
              <a:rPr lang="en-US" sz="1200" dirty="0"/>
              <a:t>SOURCES: PRVSS2, Chapter II.I.4-5; UN Handbook, Module 19, A-B.</a:t>
            </a:r>
          </a:p>
        </p:txBody>
      </p:sp>
      <p:sp>
        <p:nvSpPr>
          <p:cNvPr id="6" name="Content Placeholder 2"/>
          <p:cNvSpPr txBox="1">
            <a:spLocks/>
          </p:cNvSpPr>
          <p:nvPr/>
        </p:nvSpPr>
        <p:spPr bwMode="auto">
          <a:xfrm>
            <a:off x="304800" y="3755263"/>
            <a:ext cx="4508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200" b="1">
                <a:solidFill>
                  <a:schemeClr val="tx1"/>
                </a:solidFill>
                <a:latin typeface="+mn-lt"/>
                <a:cs typeface="+mn-cs"/>
              </a:defRPr>
            </a:lvl4pPr>
            <a:lvl5pPr marL="2057400" indent="-228600" algn="l" rtl="0" eaLnBrk="1" fontAlgn="base" hangingPunct="1">
              <a:spcBef>
                <a:spcPct val="200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a:spcBef>
                <a:spcPts val="1200"/>
              </a:spcBef>
            </a:pPr>
            <a:r>
              <a:rPr lang="en-US" kern="0" dirty="0" smtClean="0"/>
              <a:t>Used to update local population databases</a:t>
            </a:r>
          </a:p>
          <a:p>
            <a:pPr lvl="1">
              <a:spcBef>
                <a:spcPts val="600"/>
              </a:spcBef>
            </a:pPr>
            <a:r>
              <a:rPr lang="en-US" sz="2400" kern="0" dirty="0" smtClean="0"/>
              <a:t>Planning</a:t>
            </a:r>
          </a:p>
          <a:p>
            <a:pPr lvl="1">
              <a:spcBef>
                <a:spcPts val="600"/>
              </a:spcBef>
            </a:pPr>
            <a:r>
              <a:rPr lang="en-US" sz="2400" kern="0" dirty="0" smtClean="0"/>
              <a:t>Evaluating</a:t>
            </a:r>
          </a:p>
          <a:p>
            <a:pPr lvl="1">
              <a:spcBef>
                <a:spcPts val="600"/>
              </a:spcBef>
            </a:pPr>
            <a:r>
              <a:rPr lang="en-US" sz="2400" kern="0" dirty="0" smtClean="0"/>
              <a:t>Monitoring</a:t>
            </a:r>
            <a:endParaRPr lang="en-US" sz="2400" kern="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457200"/>
            <a:ext cx="8382000" cy="628718"/>
          </a:xfrm>
        </p:spPr>
        <p:txBody>
          <a:bodyPr>
            <a:normAutofit fontScale="90000"/>
          </a:bodyPr>
          <a:lstStyle/>
          <a:p>
            <a:pPr>
              <a:lnSpc>
                <a:spcPts val="3300"/>
              </a:lnSpc>
            </a:pPr>
            <a:r>
              <a:rPr lang="en-US" dirty="0" smtClean="0"/>
              <a:t>Special Uses of Data: </a:t>
            </a:r>
            <a:br>
              <a:rPr lang="en-US" dirty="0" smtClean="0"/>
            </a:br>
            <a:r>
              <a:rPr lang="en-US" dirty="0" smtClean="0"/>
              <a:t>Special Files for Research</a:t>
            </a:r>
            <a:endParaRPr lang="en-US" dirty="0"/>
          </a:p>
        </p:txBody>
      </p:sp>
      <p:sp>
        <p:nvSpPr>
          <p:cNvPr id="3" name="Content Placeholder 2"/>
          <p:cNvSpPr>
            <a:spLocks noGrp="1"/>
          </p:cNvSpPr>
          <p:nvPr>
            <p:ph idx="1"/>
          </p:nvPr>
        </p:nvSpPr>
        <p:spPr>
          <a:xfrm>
            <a:off x="152400" y="1447800"/>
            <a:ext cx="8839200" cy="4876800"/>
          </a:xfrm>
        </p:spPr>
        <p:txBody>
          <a:bodyPr>
            <a:normAutofit/>
          </a:bodyPr>
          <a:lstStyle/>
          <a:p>
            <a:r>
              <a:rPr lang="en-US" dirty="0" smtClean="0"/>
              <a:t>“Public use” data</a:t>
            </a:r>
          </a:p>
          <a:p>
            <a:endParaRPr lang="en-US" sz="1000" dirty="0" smtClean="0"/>
          </a:p>
          <a:p>
            <a:r>
              <a:rPr lang="en-US" dirty="0" smtClean="0"/>
              <a:t>Availability of original datasets</a:t>
            </a:r>
          </a:p>
          <a:p>
            <a:pPr lvl="1">
              <a:spcBef>
                <a:spcPts val="1200"/>
              </a:spcBef>
            </a:pPr>
            <a:r>
              <a:rPr lang="en-US" dirty="0" smtClean="0"/>
              <a:t>Without corrections (editing and imputations)</a:t>
            </a:r>
          </a:p>
          <a:p>
            <a:pPr lvl="1">
              <a:spcBef>
                <a:spcPts val="1200"/>
              </a:spcBef>
            </a:pPr>
            <a:r>
              <a:rPr lang="en-US" dirty="0" smtClean="0"/>
              <a:t>Need documentation of changes made</a:t>
            </a:r>
          </a:p>
          <a:p>
            <a:pPr lvl="1">
              <a:spcBef>
                <a:spcPts val="1200"/>
              </a:spcBef>
            </a:pPr>
            <a:r>
              <a:rPr lang="en-US" dirty="0" smtClean="0"/>
              <a:t>With/without identifiers </a:t>
            </a:r>
            <a:r>
              <a:rPr lang="en-US" dirty="0" smtClean="0">
                <a:solidFill>
                  <a:srgbClr val="C00000"/>
                </a:solidFill>
              </a:rPr>
              <a:t>(need approval for identifiable data)</a:t>
            </a:r>
          </a:p>
          <a:p>
            <a:pPr lvl="1"/>
            <a:endParaRPr lang="en-US" sz="1000" dirty="0" smtClean="0"/>
          </a:p>
          <a:p>
            <a:r>
              <a:rPr lang="en-US" dirty="0" smtClean="0"/>
              <a:t>Administrative procedures for requests, </a:t>
            </a:r>
            <a:r>
              <a:rPr lang="en-US" dirty="0" smtClean="0">
                <a:solidFill>
                  <a:srgbClr val="C00000"/>
                </a:solidFill>
              </a:rPr>
              <a:t>guarantees of confidentiality</a:t>
            </a:r>
          </a:p>
        </p:txBody>
      </p:sp>
      <p:sp>
        <p:nvSpPr>
          <p:cNvPr id="4" name="TextBox 3"/>
          <p:cNvSpPr txBox="1"/>
          <p:nvPr/>
        </p:nvSpPr>
        <p:spPr>
          <a:xfrm>
            <a:off x="4724400" y="6290732"/>
            <a:ext cx="4267200" cy="461665"/>
          </a:xfrm>
          <a:prstGeom prst="rect">
            <a:avLst/>
          </a:prstGeom>
          <a:noFill/>
        </p:spPr>
        <p:txBody>
          <a:bodyPr wrap="square" rtlCol="0">
            <a:spAutoFit/>
          </a:bodyPr>
          <a:lstStyle/>
          <a:p>
            <a:pPr defTabSz="931774">
              <a:defRPr/>
            </a:pPr>
            <a:r>
              <a:rPr lang="en-US" sz="1200" dirty="0"/>
              <a:t>SOURCE: PRVSS2, Chapter II.I.4-5; UN Handbook, Module 19, A,B; NCHS, Unit 17; Freedman, p 8.</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29316"/>
            <a:ext cx="8664416" cy="5105400"/>
          </a:xfrm>
        </p:spPr>
        <p:txBody>
          <a:bodyPr>
            <a:normAutofit/>
          </a:bodyPr>
          <a:lstStyle/>
          <a:p>
            <a:pPr>
              <a:spcBef>
                <a:spcPts val="1200"/>
              </a:spcBef>
            </a:pPr>
            <a:r>
              <a:rPr lang="en-US" dirty="0" smtClean="0"/>
              <a:t>Special tabulations on request</a:t>
            </a:r>
          </a:p>
          <a:p>
            <a:pPr lvl="1">
              <a:spcBef>
                <a:spcPts val="1200"/>
              </a:spcBef>
            </a:pPr>
            <a:r>
              <a:rPr lang="en-US" dirty="0" smtClean="0"/>
              <a:t>Examples:</a:t>
            </a:r>
          </a:p>
          <a:p>
            <a:pPr lvl="2">
              <a:spcBef>
                <a:spcPts val="1200"/>
              </a:spcBef>
            </a:pPr>
            <a:r>
              <a:rPr lang="en-US" dirty="0" smtClean="0"/>
              <a:t>Small area data analysis</a:t>
            </a:r>
          </a:p>
          <a:p>
            <a:pPr lvl="2">
              <a:spcBef>
                <a:spcPts val="1200"/>
              </a:spcBef>
            </a:pPr>
            <a:r>
              <a:rPr lang="en-US" dirty="0" smtClean="0"/>
              <a:t>Sample data analysis</a:t>
            </a:r>
          </a:p>
          <a:p>
            <a:pPr lvl="2">
              <a:spcBef>
                <a:spcPts val="1200"/>
              </a:spcBef>
            </a:pPr>
            <a:r>
              <a:rPr lang="en-US" dirty="0" smtClean="0"/>
              <a:t>Analysis of VS data matched to another source</a:t>
            </a:r>
          </a:p>
          <a:p>
            <a:pPr lvl="1">
              <a:spcBef>
                <a:spcPts val="1800"/>
              </a:spcBef>
            </a:pPr>
            <a:r>
              <a:rPr lang="en-US" dirty="0" smtClean="0"/>
              <a:t>Helpful to offer analytic consulting</a:t>
            </a:r>
          </a:p>
          <a:p>
            <a:pPr lvl="1">
              <a:spcBef>
                <a:spcPts val="1800"/>
              </a:spcBef>
            </a:pPr>
            <a:r>
              <a:rPr lang="en-US" dirty="0" smtClean="0"/>
              <a:t>Recommendations on use </a:t>
            </a:r>
            <a:r>
              <a:rPr lang="en-US" dirty="0"/>
              <a:t>&amp;</a:t>
            </a:r>
            <a:r>
              <a:rPr lang="en-US" dirty="0" smtClean="0"/>
              <a:t> interpretation of data, including confidence intervals</a:t>
            </a:r>
            <a:endParaRPr lang="en-US" dirty="0"/>
          </a:p>
        </p:txBody>
      </p:sp>
      <p:pic>
        <p:nvPicPr>
          <p:cNvPr id="3075" name="Picture 3" descr="Cartoon drawing of a man looking through a magnifying glas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371600"/>
            <a:ext cx="3330416" cy="2229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6299199"/>
            <a:ext cx="4038600" cy="461665"/>
          </a:xfrm>
          <a:prstGeom prst="rect">
            <a:avLst/>
          </a:prstGeom>
          <a:noFill/>
        </p:spPr>
        <p:txBody>
          <a:bodyPr wrap="square" rtlCol="0">
            <a:spAutoFit/>
          </a:bodyPr>
          <a:lstStyle/>
          <a:p>
            <a:pPr defTabSz="931774">
              <a:defRPr/>
            </a:pPr>
            <a:r>
              <a:rPr lang="en-US" sz="1200" dirty="0"/>
              <a:t>SOURCE: PRVSS2, Chapter II.I.4-5; UN Handbook, Module 19, D.</a:t>
            </a:r>
          </a:p>
        </p:txBody>
      </p:sp>
      <p:sp>
        <p:nvSpPr>
          <p:cNvPr id="7" name="Title 1"/>
          <p:cNvSpPr>
            <a:spLocks noGrp="1"/>
          </p:cNvSpPr>
          <p:nvPr>
            <p:ph type="title"/>
          </p:nvPr>
        </p:nvSpPr>
        <p:spPr>
          <a:xfrm>
            <a:off x="645248" y="457200"/>
            <a:ext cx="8382000" cy="628718"/>
          </a:xfrm>
        </p:spPr>
        <p:txBody>
          <a:bodyPr>
            <a:normAutofit fontScale="90000"/>
          </a:bodyPr>
          <a:lstStyle/>
          <a:p>
            <a:pPr>
              <a:lnSpc>
                <a:spcPts val="3300"/>
              </a:lnSpc>
            </a:pPr>
            <a:r>
              <a:rPr lang="en-US" dirty="0" smtClean="0"/>
              <a:t>Special Uses of Data: </a:t>
            </a:r>
            <a:br>
              <a:rPr lang="en-US" dirty="0" smtClean="0"/>
            </a:br>
            <a:r>
              <a:rPr lang="en-US" dirty="0" smtClean="0"/>
              <a:t>Special Files for Research</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457200"/>
            <a:ext cx="8382000" cy="628718"/>
          </a:xfrm>
        </p:spPr>
        <p:txBody>
          <a:bodyPr>
            <a:normAutofit fontScale="90000"/>
          </a:bodyPr>
          <a:lstStyle/>
          <a:p>
            <a:pPr>
              <a:lnSpc>
                <a:spcPts val="3300"/>
              </a:lnSpc>
            </a:pPr>
            <a:r>
              <a:rPr lang="en-US" dirty="0"/>
              <a:t>Special Uses of Data:</a:t>
            </a:r>
            <a:br>
              <a:rPr lang="en-US" dirty="0"/>
            </a:br>
            <a:r>
              <a:rPr lang="en-US" dirty="0"/>
              <a:t>Information </a:t>
            </a:r>
            <a:r>
              <a:rPr lang="en-US" dirty="0" smtClean="0"/>
              <a:t>for Non-health </a:t>
            </a:r>
            <a:r>
              <a:rPr lang="en-US" dirty="0"/>
              <a:t>U</a:t>
            </a:r>
            <a:r>
              <a:rPr lang="en-US" dirty="0" smtClean="0"/>
              <a:t>ses</a:t>
            </a:r>
            <a:r>
              <a:rPr lang="en-US" sz="3200" dirty="0" smtClean="0"/>
              <a:t> </a:t>
            </a:r>
            <a:endParaRPr lang="en-US" dirty="0"/>
          </a:p>
        </p:txBody>
      </p:sp>
      <p:sp>
        <p:nvSpPr>
          <p:cNvPr id="3" name="Content Placeholder 2"/>
          <p:cNvSpPr>
            <a:spLocks noGrp="1"/>
          </p:cNvSpPr>
          <p:nvPr>
            <p:ph idx="1"/>
          </p:nvPr>
        </p:nvSpPr>
        <p:spPr>
          <a:xfrm>
            <a:off x="174171" y="1447800"/>
            <a:ext cx="8763000" cy="3276600"/>
          </a:xfrm>
        </p:spPr>
        <p:txBody>
          <a:bodyPr numCol="2">
            <a:normAutofit fontScale="92500" lnSpcReduction="20000"/>
          </a:bodyPr>
          <a:lstStyle/>
          <a:p>
            <a:r>
              <a:rPr lang="en-US" sz="3000" dirty="0" smtClean="0"/>
              <a:t>Potential Users</a:t>
            </a:r>
          </a:p>
          <a:p>
            <a:pPr lvl="1">
              <a:spcBef>
                <a:spcPts val="1800"/>
              </a:spcBef>
            </a:pPr>
            <a:r>
              <a:rPr lang="en-US" dirty="0" smtClean="0"/>
              <a:t>Police</a:t>
            </a:r>
            <a:endParaRPr lang="en-US" dirty="0"/>
          </a:p>
          <a:p>
            <a:pPr lvl="1">
              <a:spcBef>
                <a:spcPts val="1800"/>
              </a:spcBef>
            </a:pPr>
            <a:r>
              <a:rPr lang="en-US" dirty="0" smtClean="0"/>
              <a:t>Social security </a:t>
            </a:r>
          </a:p>
          <a:p>
            <a:pPr lvl="1">
              <a:spcBef>
                <a:spcPts val="1800"/>
              </a:spcBef>
            </a:pPr>
            <a:r>
              <a:rPr lang="en-US" dirty="0" smtClean="0"/>
              <a:t>Worker’s insurance</a:t>
            </a:r>
          </a:p>
          <a:p>
            <a:pPr lvl="1">
              <a:spcBef>
                <a:spcPts val="1800"/>
              </a:spcBef>
            </a:pPr>
            <a:r>
              <a:rPr lang="en-US" dirty="0" smtClean="0"/>
              <a:t>School planning</a:t>
            </a:r>
          </a:p>
          <a:p>
            <a:pPr marL="457200" lvl="1" indent="0">
              <a:spcBef>
                <a:spcPts val="1800"/>
              </a:spcBef>
              <a:buNone/>
            </a:pPr>
            <a:endParaRPr lang="en-US" dirty="0"/>
          </a:p>
          <a:p>
            <a:pPr marL="569913" lvl="1">
              <a:spcBef>
                <a:spcPts val="1800"/>
              </a:spcBef>
            </a:pPr>
            <a:endParaRPr lang="en-US" dirty="0" smtClean="0"/>
          </a:p>
          <a:p>
            <a:pPr marL="569913" lvl="1">
              <a:spcBef>
                <a:spcPts val="1800"/>
              </a:spcBef>
            </a:pPr>
            <a:r>
              <a:rPr lang="en-US" dirty="0"/>
              <a:t>Economic </a:t>
            </a:r>
            <a:r>
              <a:rPr lang="en-US" dirty="0" smtClean="0"/>
              <a:t>planning</a:t>
            </a:r>
            <a:endParaRPr lang="en-US" dirty="0"/>
          </a:p>
          <a:p>
            <a:pPr marL="569913" lvl="1">
              <a:spcBef>
                <a:spcPts val="1800"/>
              </a:spcBef>
            </a:pPr>
            <a:r>
              <a:rPr lang="en-US" dirty="0" smtClean="0"/>
              <a:t>Population projections</a:t>
            </a:r>
          </a:p>
          <a:p>
            <a:pPr marL="569913" lvl="1">
              <a:spcBef>
                <a:spcPts val="1800"/>
              </a:spcBef>
            </a:pPr>
            <a:r>
              <a:rPr lang="en-US" dirty="0"/>
              <a:t>Sampling frame for various projects</a:t>
            </a:r>
          </a:p>
          <a:p>
            <a:pPr lvl="1">
              <a:spcBef>
                <a:spcPts val="1800"/>
              </a:spcBef>
            </a:pPr>
            <a:endParaRPr lang="en-US" dirty="0" smtClean="0"/>
          </a:p>
          <a:p>
            <a:pPr lvl="1"/>
            <a:endParaRPr lang="en-US" sz="1100" dirty="0" smtClean="0"/>
          </a:p>
          <a:p>
            <a:endParaRPr lang="en-US" dirty="0"/>
          </a:p>
        </p:txBody>
      </p:sp>
      <p:sp>
        <p:nvSpPr>
          <p:cNvPr id="4" name="Content Placeholder 2"/>
          <p:cNvSpPr txBox="1">
            <a:spLocks/>
          </p:cNvSpPr>
          <p:nvPr/>
        </p:nvSpPr>
        <p:spPr bwMode="auto">
          <a:xfrm>
            <a:off x="152400" y="4343400"/>
            <a:ext cx="8763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200" b="1">
                <a:solidFill>
                  <a:schemeClr val="tx1"/>
                </a:solidFill>
                <a:latin typeface="+mn-lt"/>
                <a:cs typeface="+mn-cs"/>
              </a:defRPr>
            </a:lvl4pPr>
            <a:lvl5pPr marL="2057400" indent="-228600" algn="l" rtl="0" eaLnBrk="1" fontAlgn="base" hangingPunct="1">
              <a:spcBef>
                <a:spcPct val="200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r>
              <a:rPr lang="en-US" dirty="0" smtClean="0"/>
              <a:t>Considerations for data use</a:t>
            </a:r>
          </a:p>
          <a:p>
            <a:pPr lvl="1"/>
            <a:r>
              <a:rPr lang="en-US" dirty="0" smtClean="0"/>
              <a:t>Terms of use</a:t>
            </a:r>
          </a:p>
          <a:p>
            <a:pPr lvl="1"/>
            <a:r>
              <a:rPr lang="en-US" dirty="0" smtClean="0"/>
              <a:t>Limitations of data</a:t>
            </a:r>
          </a:p>
          <a:p>
            <a:endParaRPr lang="en-US" dirty="0"/>
          </a:p>
        </p:txBody>
      </p:sp>
      <p:pic>
        <p:nvPicPr>
          <p:cNvPr id="4120" name="Picture 24" descr="Cartoon drawing of a man standing at an easel holding a bar ch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733800"/>
            <a:ext cx="2526087" cy="2471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0597" y="6366935"/>
            <a:ext cx="3810000" cy="276999"/>
          </a:xfrm>
          <a:prstGeom prst="rect">
            <a:avLst/>
          </a:prstGeom>
          <a:noFill/>
        </p:spPr>
        <p:txBody>
          <a:bodyPr wrap="square" rtlCol="0">
            <a:spAutoFit/>
          </a:bodyPr>
          <a:lstStyle/>
          <a:p>
            <a:r>
              <a:rPr lang="en-US" sz="1200" dirty="0" smtClean="0"/>
              <a:t>SOURCE: </a:t>
            </a:r>
            <a:r>
              <a:rPr lang="en-US" sz="1200" dirty="0"/>
              <a:t>NCHS, Unit 17.</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Special Uses of Data</a:t>
            </a:r>
            <a:endParaRPr lang="en-US" dirty="0"/>
          </a:p>
        </p:txBody>
      </p:sp>
      <p:sp>
        <p:nvSpPr>
          <p:cNvPr id="3" name="Content Placeholder 2"/>
          <p:cNvSpPr>
            <a:spLocks noGrp="1"/>
          </p:cNvSpPr>
          <p:nvPr>
            <p:ph idx="1"/>
          </p:nvPr>
        </p:nvSpPr>
        <p:spPr>
          <a:xfrm>
            <a:off x="355600" y="1447800"/>
            <a:ext cx="8407400" cy="4572000"/>
          </a:xfrm>
        </p:spPr>
        <p:txBody>
          <a:bodyPr/>
          <a:lstStyle/>
          <a:p>
            <a:pPr>
              <a:spcBef>
                <a:spcPts val="2400"/>
              </a:spcBef>
            </a:pPr>
            <a:r>
              <a:rPr lang="en-US" dirty="0" smtClean="0"/>
              <a:t>Research</a:t>
            </a:r>
          </a:p>
          <a:p>
            <a:pPr>
              <a:spcBef>
                <a:spcPts val="2400"/>
              </a:spcBef>
            </a:pPr>
            <a:r>
              <a:rPr lang="en-US" dirty="0" smtClean="0"/>
              <a:t>Public use data</a:t>
            </a:r>
          </a:p>
          <a:p>
            <a:pPr>
              <a:spcBef>
                <a:spcPts val="2400"/>
              </a:spcBef>
            </a:pPr>
            <a:r>
              <a:rPr lang="en-US" dirty="0" smtClean="0"/>
              <a:t>Original data sets</a:t>
            </a:r>
          </a:p>
          <a:p>
            <a:pPr>
              <a:spcBef>
                <a:spcPts val="2400"/>
              </a:spcBef>
            </a:pPr>
            <a:r>
              <a:rPr lang="en-US" dirty="0" smtClean="0"/>
              <a:t>Special tabulations</a:t>
            </a:r>
          </a:p>
          <a:p>
            <a:pPr>
              <a:spcBef>
                <a:spcPts val="2400"/>
              </a:spcBef>
            </a:pPr>
            <a:r>
              <a:rPr lang="en-US" dirty="0" smtClean="0"/>
              <a:t>Non-health data users</a:t>
            </a:r>
            <a:endParaRPr lang="en-US" dirty="0"/>
          </a:p>
        </p:txBody>
      </p:sp>
    </p:spTree>
    <p:extLst>
      <p:ext uri="{BB962C8B-B14F-4D97-AF65-F5344CB8AC3E}">
        <p14:creationId xmlns:p14="http://schemas.microsoft.com/office/powerpoint/2010/main" val="5738410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457200"/>
            <a:ext cx="8382000" cy="628718"/>
          </a:xfrm>
        </p:spPr>
        <p:txBody>
          <a:bodyPr/>
          <a:lstStyle/>
          <a:p>
            <a:pPr>
              <a:lnSpc>
                <a:spcPts val="3300"/>
              </a:lnSpc>
            </a:pPr>
            <a:r>
              <a:rPr lang="en-US" dirty="0" smtClean="0"/>
              <a:t>Special Uses of Vital Statistics</a:t>
            </a:r>
            <a:br>
              <a:rPr lang="en-US" dirty="0" smtClean="0"/>
            </a:br>
            <a:r>
              <a:rPr lang="en-US" dirty="0" smtClean="0"/>
              <a:t>Data in [COUNTRY]</a:t>
            </a:r>
            <a:endParaRPr lang="en-US" dirty="0"/>
          </a:p>
        </p:txBody>
      </p:sp>
      <p:sp>
        <p:nvSpPr>
          <p:cNvPr id="3" name="Content Placeholder 2"/>
          <p:cNvSpPr>
            <a:spLocks noGrp="1"/>
          </p:cNvSpPr>
          <p:nvPr>
            <p:ph idx="1"/>
          </p:nvPr>
        </p:nvSpPr>
        <p:spPr/>
        <p:txBody>
          <a:bodyPr/>
          <a:lstStyle/>
          <a:p>
            <a:pPr>
              <a:lnSpc>
                <a:spcPct val="150000"/>
              </a:lnSpc>
            </a:pPr>
            <a:endParaRPr lang="en-US" dirty="0" smtClean="0">
              <a:solidFill>
                <a:schemeClr val="bg1">
                  <a:lumMod val="75000"/>
                </a:schemeClr>
              </a:solidFill>
            </a:endParaRPr>
          </a:p>
          <a:p>
            <a:pPr>
              <a:lnSpc>
                <a:spcPct val="150000"/>
              </a:lnSpc>
            </a:pPr>
            <a:r>
              <a:rPr lang="en-US" dirty="0" smtClean="0">
                <a:solidFill>
                  <a:schemeClr val="bg1">
                    <a:lumMod val="75000"/>
                  </a:schemeClr>
                </a:solidFill>
              </a:rPr>
              <a:t>If applicable, list special uses of vital statistics data in [country].</a:t>
            </a:r>
            <a:endParaRPr lang="en-US" dirty="0">
              <a:solidFill>
                <a:schemeClr val="bg1">
                  <a:lumMod val="75000"/>
                </a:schemeClr>
              </a:solidFill>
            </a:endParaRPr>
          </a:p>
        </p:txBody>
      </p:sp>
    </p:spTree>
    <p:extLst>
      <p:ext uri="{BB962C8B-B14F-4D97-AF65-F5344CB8AC3E}">
        <p14:creationId xmlns:p14="http://schemas.microsoft.com/office/powerpoint/2010/main" val="22201247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lnSpc>
                <a:spcPct val="150000"/>
              </a:lnSpc>
              <a:buNone/>
            </a:pPr>
            <a:endParaRPr lang="en-US" dirty="0"/>
          </a:p>
          <a:p>
            <a:pPr marL="0" lvl="0" indent="0" algn="ctr">
              <a:lnSpc>
                <a:spcPct val="150000"/>
              </a:lnSpc>
              <a:buNone/>
            </a:pPr>
            <a:r>
              <a:rPr lang="en-US" dirty="0"/>
              <a:t>How would you disseminate vital statistics to the general public?  How and to whom would you distribute the vital statistics reports?</a:t>
            </a:r>
          </a:p>
          <a:p>
            <a:pPr marL="0" indent="0" algn="ctr">
              <a:buNone/>
            </a:pPr>
            <a:endParaRPr lang="en-US" dirty="0"/>
          </a:p>
        </p:txBody>
      </p:sp>
    </p:spTree>
    <p:extLst>
      <p:ext uri="{BB962C8B-B14F-4D97-AF65-F5344CB8AC3E}">
        <p14:creationId xmlns:p14="http://schemas.microsoft.com/office/powerpoint/2010/main" val="189083299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Professional/Technical Meetings</a:t>
            </a:r>
            <a:endParaRPr lang="en-US" dirty="0"/>
          </a:p>
        </p:txBody>
      </p:sp>
      <p:sp>
        <p:nvSpPr>
          <p:cNvPr id="3" name="Content Placeholder 2"/>
          <p:cNvSpPr>
            <a:spLocks noGrp="1"/>
          </p:cNvSpPr>
          <p:nvPr>
            <p:ph idx="1"/>
          </p:nvPr>
        </p:nvSpPr>
        <p:spPr>
          <a:xfrm>
            <a:off x="457200" y="1295400"/>
            <a:ext cx="8458200" cy="4953000"/>
          </a:xfrm>
        </p:spPr>
        <p:txBody>
          <a:bodyPr>
            <a:normAutofit/>
          </a:bodyPr>
          <a:lstStyle/>
          <a:p>
            <a:r>
              <a:rPr lang="en-US" sz="2800" dirty="0" smtClean="0"/>
              <a:t>Good communication with data users is essential, especially for:</a:t>
            </a:r>
          </a:p>
          <a:p>
            <a:pPr lvl="1"/>
            <a:r>
              <a:rPr lang="en-US" dirty="0" smtClean="0"/>
              <a:t>Data released in electronic format</a:t>
            </a:r>
          </a:p>
          <a:p>
            <a:pPr lvl="1"/>
            <a:r>
              <a:rPr lang="en-US" dirty="0" smtClean="0"/>
              <a:t>Special tabulations</a:t>
            </a:r>
          </a:p>
          <a:p>
            <a:endParaRPr lang="en-US" sz="1400" dirty="0" smtClean="0"/>
          </a:p>
          <a:p>
            <a:r>
              <a:rPr lang="en-US" sz="2800" dirty="0" smtClean="0"/>
              <a:t>Periodic meetings to discuss data with users</a:t>
            </a:r>
          </a:p>
          <a:p>
            <a:pPr lvl="1"/>
            <a:r>
              <a:rPr lang="en-US" dirty="0" smtClean="0"/>
              <a:t>Content of data files</a:t>
            </a:r>
          </a:p>
          <a:p>
            <a:pPr lvl="1"/>
            <a:r>
              <a:rPr lang="en-US" dirty="0"/>
              <a:t>L</a:t>
            </a:r>
            <a:r>
              <a:rPr lang="en-US" dirty="0" smtClean="0"/>
              <a:t>imitations of data </a:t>
            </a:r>
          </a:p>
          <a:p>
            <a:pPr lvl="1"/>
            <a:r>
              <a:rPr lang="en-US" dirty="0" smtClean="0"/>
              <a:t>Best uses of data</a:t>
            </a:r>
          </a:p>
          <a:p>
            <a:endParaRPr lang="en-US" sz="1300" dirty="0" smtClean="0"/>
          </a:p>
        </p:txBody>
      </p:sp>
      <p:pic>
        <p:nvPicPr>
          <p:cNvPr id="5122" name="Picture 2" descr="Cartoon drawing of a man making a presentation to a group of peopl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38600"/>
            <a:ext cx="2225644" cy="2304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6375396"/>
            <a:ext cx="4267200" cy="461665"/>
          </a:xfrm>
          <a:prstGeom prst="rect">
            <a:avLst/>
          </a:prstGeom>
          <a:noFill/>
        </p:spPr>
        <p:txBody>
          <a:bodyPr wrap="square" rtlCol="0">
            <a:spAutoFit/>
          </a:bodyPr>
          <a:lstStyle/>
          <a:p>
            <a:pPr defTabSz="931774">
              <a:defRPr/>
            </a:pPr>
            <a:r>
              <a:rPr lang="en-US" sz="1200" dirty="0"/>
              <a:t>SOURCE: PRVSS2, Chapter II.I.6; UN Handbook, Module 19, E, F; NCHS, 15:7.</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Professional/Technical Meetings</a:t>
            </a:r>
            <a:endParaRPr lang="en-US" dirty="0"/>
          </a:p>
        </p:txBody>
      </p:sp>
      <p:sp>
        <p:nvSpPr>
          <p:cNvPr id="3" name="Content Placeholder 2"/>
          <p:cNvSpPr>
            <a:spLocks noGrp="1"/>
          </p:cNvSpPr>
          <p:nvPr>
            <p:ph idx="1"/>
          </p:nvPr>
        </p:nvSpPr>
        <p:spPr>
          <a:xfrm>
            <a:off x="457200" y="1600200"/>
            <a:ext cx="8458200" cy="4953000"/>
          </a:xfrm>
        </p:spPr>
        <p:txBody>
          <a:bodyPr>
            <a:normAutofit/>
          </a:bodyPr>
          <a:lstStyle/>
          <a:p>
            <a:pPr>
              <a:spcBef>
                <a:spcPts val="2400"/>
              </a:spcBef>
            </a:pPr>
            <a:r>
              <a:rPr lang="en-US" dirty="0" smtClean="0"/>
              <a:t>Reduce questions for office</a:t>
            </a:r>
            <a:endParaRPr lang="en-US" sz="1200" dirty="0" smtClean="0"/>
          </a:p>
          <a:p>
            <a:pPr>
              <a:spcBef>
                <a:spcPts val="2400"/>
              </a:spcBef>
            </a:pPr>
            <a:r>
              <a:rPr lang="en-US" dirty="0" smtClean="0"/>
              <a:t>Help frequent users of vital statistics info</a:t>
            </a:r>
            <a:endParaRPr lang="en-US" sz="1300" dirty="0" smtClean="0"/>
          </a:p>
          <a:p>
            <a:pPr>
              <a:spcBef>
                <a:spcPts val="2400"/>
              </a:spcBef>
            </a:pPr>
            <a:r>
              <a:rPr lang="en-US" dirty="0" smtClean="0"/>
              <a:t>Forum to solicit direct user input to stay attuned to needed changes</a:t>
            </a:r>
            <a:endParaRPr lang="en-US" sz="1400" dirty="0" smtClean="0"/>
          </a:p>
          <a:p>
            <a:pPr>
              <a:spcBef>
                <a:spcPts val="2400"/>
              </a:spcBef>
            </a:pPr>
            <a:r>
              <a:rPr lang="en-US" dirty="0" smtClean="0"/>
              <a:t>Announce widely</a:t>
            </a:r>
          </a:p>
          <a:p>
            <a:pPr>
              <a:spcBef>
                <a:spcPts val="2400"/>
              </a:spcBef>
            </a:pPr>
            <a:r>
              <a:rPr lang="en-US" smtClean="0"/>
              <a:t>Address media needs</a:t>
            </a:r>
            <a:endParaRPr lang="en-US" dirty="0"/>
          </a:p>
        </p:txBody>
      </p:sp>
      <p:pic>
        <p:nvPicPr>
          <p:cNvPr id="6146" name="Picture 2" descr="Cartoon of a man speaking through a bull hor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5814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6282265"/>
            <a:ext cx="4114800" cy="461665"/>
          </a:xfrm>
          <a:prstGeom prst="rect">
            <a:avLst/>
          </a:prstGeom>
          <a:noFill/>
        </p:spPr>
        <p:txBody>
          <a:bodyPr wrap="square" rtlCol="0">
            <a:spAutoFit/>
          </a:bodyPr>
          <a:lstStyle/>
          <a:p>
            <a:pPr defTabSz="931774">
              <a:defRPr/>
            </a:pPr>
            <a:r>
              <a:rPr lang="en-US" sz="1200" dirty="0"/>
              <a:t>SOURCE: PRVSS2, Chapter II.I.6; UN Handbook, Module 19, E, F; NCHS, 15:7.</a:t>
            </a:r>
          </a:p>
        </p:txBody>
      </p:sp>
    </p:spTree>
    <p:extLst>
      <p:ext uri="{BB962C8B-B14F-4D97-AF65-F5344CB8AC3E}">
        <p14:creationId xmlns:p14="http://schemas.microsoft.com/office/powerpoint/2010/main" val="1011700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355600" y="1295400"/>
            <a:ext cx="8788400" cy="4724400"/>
          </a:xfrm>
        </p:spPr>
        <p:txBody>
          <a:bodyPr/>
          <a:lstStyle/>
          <a:p>
            <a:r>
              <a:rPr lang="en-US" dirty="0" smtClean="0"/>
              <a:t>Goal of presentation: to explain </a:t>
            </a:r>
            <a:r>
              <a:rPr lang="en-US" dirty="0"/>
              <a:t>how </a:t>
            </a:r>
            <a:r>
              <a:rPr lang="en-US" dirty="0" smtClean="0"/>
              <a:t>vital statistics processes </a:t>
            </a:r>
            <a:r>
              <a:rPr lang="en-US" i="1" dirty="0"/>
              <a:t>should</a:t>
            </a:r>
            <a:r>
              <a:rPr lang="en-US" dirty="0"/>
              <a:t> work</a:t>
            </a:r>
          </a:p>
          <a:p>
            <a:endParaRPr lang="en-US" sz="1000" dirty="0" smtClean="0"/>
          </a:p>
          <a:p>
            <a:r>
              <a:rPr lang="en-US" dirty="0" smtClean="0"/>
              <a:t>Information may not be directly relevant to your work, but you can:</a:t>
            </a:r>
          </a:p>
          <a:p>
            <a:pPr lvl="1">
              <a:spcBef>
                <a:spcPts val="1800"/>
              </a:spcBef>
            </a:pPr>
            <a:r>
              <a:rPr lang="en-US" sz="2400" dirty="0" smtClean="0"/>
              <a:t>Use the information to </a:t>
            </a:r>
            <a:r>
              <a:rPr lang="en-US" sz="2400" dirty="0" smtClean="0">
                <a:solidFill>
                  <a:srgbClr val="C00000"/>
                </a:solidFill>
              </a:rPr>
              <a:t>evaluate</a:t>
            </a:r>
            <a:r>
              <a:rPr lang="en-US" sz="2400" dirty="0" smtClean="0"/>
              <a:t> available CRVS data</a:t>
            </a:r>
          </a:p>
          <a:p>
            <a:pPr lvl="1">
              <a:spcBef>
                <a:spcPts val="1800"/>
              </a:spcBef>
            </a:pPr>
            <a:r>
              <a:rPr lang="en-US" sz="2400" dirty="0">
                <a:solidFill>
                  <a:srgbClr val="C00000"/>
                </a:solidFill>
              </a:rPr>
              <a:t>A</a:t>
            </a:r>
            <a:r>
              <a:rPr lang="en-US" sz="2400" dirty="0" smtClean="0">
                <a:solidFill>
                  <a:srgbClr val="C00000"/>
                </a:solidFill>
              </a:rPr>
              <a:t>dvocate</a:t>
            </a:r>
            <a:r>
              <a:rPr lang="en-US" sz="2400" dirty="0" smtClean="0"/>
              <a:t> for improvements to CRVS system</a:t>
            </a:r>
          </a:p>
          <a:p>
            <a:pPr lvl="1">
              <a:spcBef>
                <a:spcPts val="1800"/>
              </a:spcBef>
            </a:pPr>
            <a:r>
              <a:rPr lang="en-US" sz="2400" dirty="0" smtClean="0">
                <a:solidFill>
                  <a:srgbClr val="C00000"/>
                </a:solidFill>
              </a:rPr>
              <a:t>Apply</a:t>
            </a:r>
            <a:r>
              <a:rPr lang="en-US" sz="2400" dirty="0" smtClean="0"/>
              <a:t> the information in own work setting (i.e. local area or hospital)</a:t>
            </a:r>
          </a:p>
          <a:p>
            <a:pPr lvl="1"/>
            <a:endParaRPr lang="en-US" dirty="0"/>
          </a:p>
        </p:txBody>
      </p:sp>
    </p:spTree>
    <p:extLst>
      <p:ext uri="{BB962C8B-B14F-4D97-AF65-F5344CB8AC3E}">
        <p14:creationId xmlns:p14="http://schemas.microsoft.com/office/powerpoint/2010/main" val="34397699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457200"/>
            <a:ext cx="8382000" cy="628718"/>
          </a:xfrm>
        </p:spPr>
        <p:txBody>
          <a:bodyPr/>
          <a:lstStyle/>
          <a:p>
            <a:pPr>
              <a:lnSpc>
                <a:spcPts val="3300"/>
              </a:lnSpc>
            </a:pPr>
            <a:r>
              <a:rPr lang="en-US" dirty="0" smtClean="0"/>
              <a:t>Professional/Technical Meetings</a:t>
            </a:r>
            <a:br>
              <a:rPr lang="en-US" dirty="0" smtClean="0"/>
            </a:br>
            <a:r>
              <a:rPr lang="en-US" dirty="0" smtClean="0"/>
              <a:t>in [COUNTRY]</a:t>
            </a:r>
            <a:endParaRPr lang="en-US" dirty="0"/>
          </a:p>
        </p:txBody>
      </p:sp>
      <p:sp>
        <p:nvSpPr>
          <p:cNvPr id="3" name="Content Placeholder 2"/>
          <p:cNvSpPr>
            <a:spLocks noGrp="1"/>
          </p:cNvSpPr>
          <p:nvPr>
            <p:ph idx="1"/>
          </p:nvPr>
        </p:nvSpPr>
        <p:spPr/>
        <p:txBody>
          <a:bodyPr/>
          <a:lstStyle/>
          <a:p>
            <a:pPr>
              <a:lnSpc>
                <a:spcPct val="150000"/>
              </a:lnSpc>
            </a:pPr>
            <a:endParaRPr lang="en-US" dirty="0" smtClean="0">
              <a:solidFill>
                <a:schemeClr val="bg1">
                  <a:lumMod val="75000"/>
                </a:schemeClr>
              </a:solidFill>
            </a:endParaRPr>
          </a:p>
          <a:p>
            <a:pPr>
              <a:lnSpc>
                <a:spcPct val="150000"/>
              </a:lnSpc>
            </a:pPr>
            <a:r>
              <a:rPr lang="en-US" dirty="0" smtClean="0">
                <a:solidFill>
                  <a:schemeClr val="bg1">
                    <a:lumMod val="75000"/>
                  </a:schemeClr>
                </a:solidFill>
              </a:rPr>
              <a:t>List professional or technical meetings that are hosted in [COUNTRY] to help users better understand the country’s vital statistics data.</a:t>
            </a:r>
            <a:endParaRPr lang="en-US" dirty="0">
              <a:solidFill>
                <a:schemeClr val="bg1">
                  <a:lumMod val="75000"/>
                </a:schemeClr>
              </a:solidFill>
            </a:endParaRPr>
          </a:p>
        </p:txBody>
      </p:sp>
    </p:spTree>
    <p:extLst>
      <p:ext uri="{BB962C8B-B14F-4D97-AF65-F5344CB8AC3E}">
        <p14:creationId xmlns:p14="http://schemas.microsoft.com/office/powerpoint/2010/main" val="416233539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457200"/>
            <a:ext cx="8382000" cy="628718"/>
          </a:xfrm>
        </p:spPr>
        <p:txBody>
          <a:bodyPr/>
          <a:lstStyle/>
          <a:p>
            <a:pPr>
              <a:lnSpc>
                <a:spcPts val="3300"/>
              </a:lnSpc>
            </a:pPr>
            <a:r>
              <a:rPr lang="en-US" dirty="0" smtClean="0"/>
              <a:t>Using Vital Statistics: </a:t>
            </a:r>
            <a:br>
              <a:rPr lang="en-US" dirty="0" smtClean="0"/>
            </a:br>
            <a:r>
              <a:rPr lang="en-US" dirty="0" smtClean="0"/>
              <a:t>International Comparisons</a:t>
            </a:r>
            <a:endParaRPr lang="en-US" dirty="0"/>
          </a:p>
        </p:txBody>
      </p:sp>
      <p:grpSp>
        <p:nvGrpSpPr>
          <p:cNvPr id="3" name="Group 2" descr="Boxes indicating that data quality, presentation and interpretation, and the choice of countries should be considered in using vital statistics in international comparisons"/>
          <p:cNvGrpSpPr/>
          <p:nvPr/>
        </p:nvGrpSpPr>
        <p:grpSpPr>
          <a:xfrm>
            <a:off x="171450" y="1731578"/>
            <a:ext cx="8591550" cy="3913789"/>
            <a:chOff x="171450" y="1731578"/>
            <a:chExt cx="8591550" cy="3913789"/>
          </a:xfrm>
        </p:grpSpPr>
        <p:sp>
          <p:nvSpPr>
            <p:cNvPr id="6" name="Rectangle 5"/>
            <p:cNvSpPr/>
            <p:nvPr/>
          </p:nvSpPr>
          <p:spPr>
            <a:xfrm>
              <a:off x="171450" y="1731578"/>
              <a:ext cx="3200400" cy="2645978"/>
            </a:xfrm>
            <a:prstGeom prst="rect">
              <a:avLst/>
            </a:prstGeom>
            <a:solidFill>
              <a:srgbClr val="00B050"/>
            </a:solidFill>
            <a:ln w="38100">
              <a:solidFill>
                <a:srgbClr val="007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Data Quality</a:t>
              </a:r>
            </a:p>
            <a:p>
              <a:pPr algn="ctr"/>
              <a:endParaRPr lang="en-US" sz="1000" b="1" dirty="0" smtClean="0"/>
            </a:p>
            <a:p>
              <a:pPr marL="285750" indent="-285750">
                <a:spcAft>
                  <a:spcPts val="1200"/>
                </a:spcAft>
                <a:buFont typeface="Arial" pitchFamily="34" charset="0"/>
                <a:buChar char="•"/>
              </a:pPr>
              <a:r>
                <a:rPr lang="en-US" sz="2200" b="1" dirty="0" smtClean="0"/>
                <a:t>Consistency</a:t>
              </a:r>
            </a:p>
            <a:p>
              <a:pPr marL="285750" indent="-285750">
                <a:spcAft>
                  <a:spcPts val="1200"/>
                </a:spcAft>
                <a:buFont typeface="Arial" pitchFamily="34" charset="0"/>
                <a:buChar char="•"/>
              </a:pPr>
              <a:r>
                <a:rPr lang="en-US" sz="2200" b="1" dirty="0" smtClean="0"/>
                <a:t>Methodology</a:t>
              </a:r>
            </a:p>
            <a:p>
              <a:pPr marL="285750" indent="-285750">
                <a:spcAft>
                  <a:spcPts val="1200"/>
                </a:spcAft>
                <a:buFont typeface="Arial" pitchFamily="34" charset="0"/>
                <a:buChar char="•"/>
              </a:pPr>
              <a:r>
                <a:rPr lang="en-US" sz="2200" b="1" dirty="0" smtClean="0"/>
                <a:t>Coverage</a:t>
              </a:r>
            </a:p>
            <a:p>
              <a:pPr marL="285750" indent="-285750">
                <a:spcAft>
                  <a:spcPts val="1200"/>
                </a:spcAft>
                <a:buFont typeface="Arial" pitchFamily="34" charset="0"/>
                <a:buChar char="•"/>
              </a:pPr>
              <a:r>
                <a:rPr lang="en-US" sz="2200" b="1" dirty="0" smtClean="0"/>
                <a:t>Time period</a:t>
              </a:r>
            </a:p>
          </p:txBody>
        </p:sp>
        <p:sp>
          <p:nvSpPr>
            <p:cNvPr id="4" name="Rectangle 3"/>
            <p:cNvSpPr/>
            <p:nvPr/>
          </p:nvSpPr>
          <p:spPr>
            <a:xfrm>
              <a:off x="2324100" y="3837589"/>
              <a:ext cx="2933700" cy="1807778"/>
            </a:xfrm>
            <a:prstGeom prst="rect">
              <a:avLst/>
            </a:prstGeom>
            <a:solidFill>
              <a:srgbClr val="9954CC"/>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Choice of Countries</a:t>
              </a:r>
            </a:p>
            <a:p>
              <a:pPr algn="ctr"/>
              <a:endParaRPr lang="en-US" sz="1000" b="1" dirty="0" smtClean="0"/>
            </a:p>
            <a:p>
              <a:pPr marL="285750" indent="-285750">
                <a:buFont typeface="Arial" pitchFamily="34" charset="0"/>
                <a:buChar char="•"/>
              </a:pPr>
              <a:r>
                <a:rPr lang="en-US" sz="2200" b="1" dirty="0" smtClean="0"/>
                <a:t>Comparability</a:t>
              </a:r>
              <a:endParaRPr lang="en-US" dirty="0"/>
            </a:p>
          </p:txBody>
        </p:sp>
        <p:sp>
          <p:nvSpPr>
            <p:cNvPr id="5" name="Rectangle 4"/>
            <p:cNvSpPr/>
            <p:nvPr/>
          </p:nvSpPr>
          <p:spPr>
            <a:xfrm>
              <a:off x="4953000" y="1731578"/>
              <a:ext cx="3810000" cy="3048000"/>
            </a:xfrm>
            <a:prstGeom prst="rect">
              <a:avLst/>
            </a:prstGeom>
            <a:solidFill>
              <a:srgbClr val="FA9706"/>
            </a:solidFill>
            <a:ln w="38100">
              <a:solidFill>
                <a:srgbClr val="B2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Presentation &amp; Interpretation</a:t>
              </a:r>
            </a:p>
            <a:p>
              <a:pPr algn="ctr"/>
              <a:endParaRPr lang="en-US" sz="1000" b="1" dirty="0" smtClean="0"/>
            </a:p>
            <a:p>
              <a:pPr marL="285750" indent="-285750">
                <a:spcAft>
                  <a:spcPts val="1200"/>
                </a:spcAft>
                <a:buFont typeface="Arial" pitchFamily="34" charset="0"/>
                <a:buChar char="•"/>
              </a:pPr>
              <a:r>
                <a:rPr lang="en-US" sz="2200" b="1" dirty="0" smtClean="0"/>
                <a:t>Presentation</a:t>
              </a:r>
            </a:p>
            <a:p>
              <a:pPr marL="285750" indent="-285750">
                <a:spcAft>
                  <a:spcPts val="1200"/>
                </a:spcAft>
                <a:buFont typeface="Arial" pitchFamily="34" charset="0"/>
                <a:buChar char="•"/>
              </a:pPr>
              <a:r>
                <a:rPr lang="en-US" sz="2200" b="1" dirty="0" smtClean="0"/>
                <a:t>Explanation</a:t>
              </a:r>
            </a:p>
            <a:p>
              <a:pPr marL="285750" indent="-285750">
                <a:spcAft>
                  <a:spcPts val="1200"/>
                </a:spcAft>
                <a:buFont typeface="Arial" pitchFamily="34" charset="0"/>
                <a:buChar char="•"/>
              </a:pPr>
              <a:r>
                <a:rPr lang="en-US" sz="2200" b="1" dirty="0" smtClean="0"/>
                <a:t>Underlying differentials</a:t>
              </a:r>
            </a:p>
            <a:p>
              <a:pPr marL="285750" indent="-285750">
                <a:spcAft>
                  <a:spcPts val="1200"/>
                </a:spcAft>
                <a:buFont typeface="Arial" pitchFamily="34" charset="0"/>
                <a:buChar char="•"/>
              </a:pPr>
              <a:r>
                <a:rPr lang="en-US" sz="2200" b="1" dirty="0" smtClean="0"/>
                <a:t>Context</a:t>
              </a:r>
              <a:endParaRPr lang="en-US" sz="2200" dirty="0"/>
            </a:p>
          </p:txBody>
        </p:sp>
      </p:grpSp>
      <p:sp>
        <p:nvSpPr>
          <p:cNvPr id="7" name="TextBox 6"/>
          <p:cNvSpPr txBox="1"/>
          <p:nvPr/>
        </p:nvSpPr>
        <p:spPr>
          <a:xfrm>
            <a:off x="4800600" y="6172197"/>
            <a:ext cx="4114800" cy="646331"/>
          </a:xfrm>
          <a:prstGeom prst="rect">
            <a:avLst/>
          </a:prstGeom>
          <a:noFill/>
        </p:spPr>
        <p:txBody>
          <a:bodyPr wrap="square" rtlCol="0">
            <a:spAutoFit/>
          </a:bodyPr>
          <a:lstStyle/>
          <a:p>
            <a:r>
              <a:rPr lang="en-US" sz="1200" dirty="0" smtClean="0"/>
              <a:t>SOURCES: </a:t>
            </a:r>
            <a:r>
              <a:rPr lang="en-US" sz="1200" dirty="0"/>
              <a:t>Australian Institute of Health and Welfare 2012. A working guide to international comparisons of health. Cat. No. PHE 159. Canberra: AIHW.</a:t>
            </a:r>
          </a:p>
        </p:txBody>
      </p:sp>
    </p:spTree>
    <p:extLst>
      <p:ext uri="{BB962C8B-B14F-4D97-AF65-F5344CB8AC3E}">
        <p14:creationId xmlns:p14="http://schemas.microsoft.com/office/powerpoint/2010/main" val="126397983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295400"/>
            <a:ext cx="8636000" cy="4724400"/>
          </a:xfrm>
        </p:spPr>
        <p:txBody>
          <a:bodyPr/>
          <a:lstStyle/>
          <a:p>
            <a:pPr marL="0" indent="0">
              <a:buNone/>
            </a:pPr>
            <a:r>
              <a:rPr lang="en-US" dirty="0" smtClean="0"/>
              <a:t>Data Quality</a:t>
            </a:r>
          </a:p>
          <a:p>
            <a:pPr>
              <a:spcAft>
                <a:spcPts val="1200"/>
              </a:spcAft>
            </a:pPr>
            <a:r>
              <a:rPr lang="en-US" dirty="0" smtClean="0">
                <a:solidFill>
                  <a:srgbClr val="92D050"/>
                </a:solidFill>
              </a:rPr>
              <a:t>Consistency: </a:t>
            </a:r>
            <a:r>
              <a:rPr lang="en-US" sz="2400" i="1" dirty="0"/>
              <a:t>A</a:t>
            </a:r>
            <a:r>
              <a:rPr lang="en-US" sz="2400" i="1" dirty="0" smtClean="0"/>
              <a:t>re </a:t>
            </a:r>
            <a:r>
              <a:rPr lang="en-US" sz="2400" i="1" dirty="0"/>
              <a:t>the data defined consistently across countries</a:t>
            </a:r>
            <a:r>
              <a:rPr lang="en-US" sz="2400" i="1" dirty="0" smtClean="0"/>
              <a:t>?</a:t>
            </a:r>
          </a:p>
          <a:p>
            <a:pPr marL="0" indent="0">
              <a:spcAft>
                <a:spcPts val="1200"/>
              </a:spcAft>
              <a:buNone/>
            </a:pPr>
            <a:r>
              <a:rPr lang="en-US" sz="2400" i="1" dirty="0" smtClean="0"/>
              <a:t>EXAMPLE: </a:t>
            </a:r>
            <a:r>
              <a:rPr lang="en-US" sz="2400" dirty="0" smtClean="0"/>
              <a:t>Enumeration of live births in OECD countries</a:t>
            </a:r>
          </a:p>
          <a:p>
            <a:pPr marL="0" indent="0">
              <a:spcAft>
                <a:spcPts val="1200"/>
              </a:spcAft>
              <a:buNone/>
            </a:pPr>
            <a:endParaRPr lang="en-US" sz="2400" dirty="0" smtClean="0"/>
          </a:p>
          <a:p>
            <a:pPr marL="0" indent="0">
              <a:spcAft>
                <a:spcPts val="1200"/>
              </a:spcAft>
              <a:buNone/>
            </a:pPr>
            <a:endParaRPr lang="en-US" sz="2400" dirty="0" smtClean="0"/>
          </a:p>
          <a:p>
            <a:pPr marL="0" indent="0">
              <a:spcAft>
                <a:spcPts val="1200"/>
              </a:spcAft>
              <a:buNone/>
            </a:pPr>
            <a:endParaRPr lang="en-US" sz="2400" i="1" dirty="0"/>
          </a:p>
        </p:txBody>
      </p:sp>
      <p:graphicFrame>
        <p:nvGraphicFramePr>
          <p:cNvPr id="6" name="Table 5"/>
          <p:cNvGraphicFramePr>
            <a:graphicFrameLocks noGrp="1"/>
          </p:cNvGraphicFramePr>
          <p:nvPr>
            <p:extLst>
              <p:ext uri="{D42A27DB-BD31-4B8C-83A1-F6EECF244321}">
                <p14:modId xmlns:p14="http://schemas.microsoft.com/office/powerpoint/2010/main" val="2589467918"/>
              </p:ext>
            </p:extLst>
          </p:nvPr>
        </p:nvGraphicFramePr>
        <p:xfrm>
          <a:off x="304800" y="3429000"/>
          <a:ext cx="8382000" cy="2621280"/>
        </p:xfrm>
        <a:graphic>
          <a:graphicData uri="http://schemas.openxmlformats.org/drawingml/2006/table">
            <a:tbl>
              <a:tblPr firstRow="1" bandRow="1">
                <a:tableStyleId>{69012ECD-51FC-41F1-AA8D-1B2483CD663E}</a:tableStyleId>
              </a:tblPr>
              <a:tblGrid>
                <a:gridCol w="2095500"/>
                <a:gridCol w="1895929"/>
                <a:gridCol w="2409371"/>
                <a:gridCol w="1981200"/>
              </a:tblGrid>
              <a:tr h="370840">
                <a:tc>
                  <a:txBody>
                    <a:bodyPr/>
                    <a:lstStyle/>
                    <a:p>
                      <a:pPr algn="ctr"/>
                      <a:r>
                        <a:rPr lang="en-US" sz="2000" dirty="0" smtClean="0"/>
                        <a:t>Include very premature babies</a:t>
                      </a:r>
                      <a:endParaRPr lang="en-US" sz="2000" dirty="0"/>
                    </a:p>
                  </a:txBody>
                  <a:tcPr>
                    <a:solidFill>
                      <a:srgbClr val="0070C0"/>
                    </a:solidFill>
                  </a:tcPr>
                </a:tc>
                <a:tc>
                  <a:txBody>
                    <a:bodyPr/>
                    <a:lstStyle/>
                    <a:p>
                      <a:pPr algn="ctr"/>
                      <a:r>
                        <a:rPr lang="en-US" sz="2000" dirty="0" smtClean="0"/>
                        <a:t>Minimum</a:t>
                      </a:r>
                      <a:r>
                        <a:rPr lang="en-US" sz="2000" baseline="0" dirty="0" smtClean="0"/>
                        <a:t> gest. age = 12 weeks</a:t>
                      </a:r>
                      <a:endParaRPr lang="en-US" sz="2000" dirty="0"/>
                    </a:p>
                  </a:txBody>
                  <a:tcPr>
                    <a:solidFill>
                      <a:srgbClr val="0070C0"/>
                    </a:solidFill>
                  </a:tcPr>
                </a:tc>
                <a:tc>
                  <a:txBody>
                    <a:bodyPr/>
                    <a:lstStyle/>
                    <a:p>
                      <a:pPr algn="ctr"/>
                      <a:r>
                        <a:rPr lang="en-US" sz="2000" dirty="0" smtClean="0"/>
                        <a:t>Minimum gest. age = 22 weeks and/or 500 grams birthwt.</a:t>
                      </a:r>
                      <a:endParaRPr lang="en-US" sz="2000" dirty="0"/>
                    </a:p>
                  </a:txBody>
                  <a:tcPr>
                    <a:solidFill>
                      <a:srgbClr val="0070C0"/>
                    </a:solidFill>
                  </a:tcPr>
                </a:tc>
                <a:tc>
                  <a:txBody>
                    <a:bodyPr/>
                    <a:lstStyle/>
                    <a:p>
                      <a:pPr algn="ctr"/>
                      <a:r>
                        <a:rPr lang="en-US" sz="2000" dirty="0" smtClean="0"/>
                        <a:t>No minimum</a:t>
                      </a:r>
                      <a:r>
                        <a:rPr lang="en-US" sz="2000" baseline="0" dirty="0" smtClean="0"/>
                        <a:t> gest. age or birthweight</a:t>
                      </a:r>
                      <a:endParaRPr lang="en-US" sz="2000" dirty="0"/>
                    </a:p>
                  </a:txBody>
                  <a:tcPr>
                    <a:solidFill>
                      <a:srgbClr val="0070C0"/>
                    </a:solidFill>
                  </a:tcPr>
                </a:tc>
              </a:tr>
              <a:tr h="370840">
                <a:tc>
                  <a:txBody>
                    <a:bodyPr/>
                    <a:lstStyle/>
                    <a:p>
                      <a:pPr marL="285750" indent="-285750">
                        <a:buFont typeface="Arial" pitchFamily="34" charset="0"/>
                        <a:buChar char="•"/>
                      </a:pPr>
                      <a:r>
                        <a:rPr lang="en-US" sz="2000" b="1" dirty="0" smtClean="0">
                          <a:solidFill>
                            <a:srgbClr val="0070C0"/>
                          </a:solidFill>
                        </a:rPr>
                        <a:t>Canada</a:t>
                      </a:r>
                    </a:p>
                    <a:p>
                      <a:pPr marL="285750" indent="-285750">
                        <a:buFont typeface="Arial" pitchFamily="34" charset="0"/>
                        <a:buChar char="•"/>
                      </a:pPr>
                      <a:r>
                        <a:rPr lang="en-US" sz="2000" b="1" dirty="0" smtClean="0">
                          <a:solidFill>
                            <a:srgbClr val="0070C0"/>
                          </a:solidFill>
                        </a:rPr>
                        <a:t>Japan</a:t>
                      </a:r>
                    </a:p>
                    <a:p>
                      <a:pPr marL="285750" indent="-285750">
                        <a:buFont typeface="Arial" pitchFamily="34" charset="0"/>
                        <a:buChar char="•"/>
                      </a:pPr>
                      <a:r>
                        <a:rPr lang="en-US" sz="2000" b="1" dirty="0" smtClean="0">
                          <a:solidFill>
                            <a:srgbClr val="0070C0"/>
                          </a:solidFill>
                        </a:rPr>
                        <a:t>Norway</a:t>
                      </a:r>
                    </a:p>
                    <a:p>
                      <a:pPr marL="285750" indent="-285750">
                        <a:buFont typeface="Arial" pitchFamily="34" charset="0"/>
                        <a:buChar char="•"/>
                      </a:pPr>
                      <a:r>
                        <a:rPr lang="en-US" sz="2000" b="1" dirty="0" smtClean="0">
                          <a:solidFill>
                            <a:srgbClr val="0070C0"/>
                          </a:solidFill>
                        </a:rPr>
                        <a:t>United States</a:t>
                      </a:r>
                    </a:p>
                  </a:txBody>
                  <a:tcPr/>
                </a:tc>
                <a:tc>
                  <a:txBody>
                    <a:bodyPr/>
                    <a:lstStyle/>
                    <a:p>
                      <a:pPr marL="285750" indent="-285750">
                        <a:buFont typeface="Arial" pitchFamily="34" charset="0"/>
                        <a:buChar char="•"/>
                      </a:pPr>
                      <a:r>
                        <a:rPr lang="en-US" sz="2000" b="1" dirty="0" smtClean="0">
                          <a:solidFill>
                            <a:srgbClr val="0070C0"/>
                          </a:solidFill>
                        </a:rPr>
                        <a:t>Norway</a:t>
                      </a:r>
                      <a:endParaRPr lang="en-US" sz="2000" b="1" dirty="0">
                        <a:solidFill>
                          <a:srgbClr val="0070C0"/>
                        </a:solidFill>
                      </a:endParaRPr>
                    </a:p>
                  </a:txBody>
                  <a:tcPr/>
                </a:tc>
                <a:tc>
                  <a:txBody>
                    <a:bodyPr/>
                    <a:lstStyle/>
                    <a:p>
                      <a:pPr marL="285750" indent="-285750">
                        <a:buFont typeface="Arial" pitchFamily="34" charset="0"/>
                        <a:buChar char="•"/>
                      </a:pPr>
                      <a:r>
                        <a:rPr lang="en-US" sz="2000" b="1" dirty="0" smtClean="0">
                          <a:solidFill>
                            <a:srgbClr val="0070C0"/>
                          </a:solidFill>
                        </a:rPr>
                        <a:t>Czech Republic</a:t>
                      </a:r>
                    </a:p>
                    <a:p>
                      <a:pPr marL="285750" indent="-285750">
                        <a:buFont typeface="Arial" pitchFamily="34" charset="0"/>
                        <a:buChar char="•"/>
                      </a:pPr>
                      <a:r>
                        <a:rPr lang="en-US" sz="2000" b="1" dirty="0" smtClean="0">
                          <a:solidFill>
                            <a:srgbClr val="0070C0"/>
                          </a:solidFill>
                        </a:rPr>
                        <a:t>France</a:t>
                      </a:r>
                    </a:p>
                    <a:p>
                      <a:pPr marL="285750" indent="-285750">
                        <a:buFont typeface="Arial" pitchFamily="34" charset="0"/>
                        <a:buChar char="•"/>
                      </a:pPr>
                      <a:r>
                        <a:rPr lang="en-US" sz="2000" b="1" dirty="0" smtClean="0">
                          <a:solidFill>
                            <a:srgbClr val="0070C0"/>
                          </a:solidFill>
                        </a:rPr>
                        <a:t>the</a:t>
                      </a:r>
                      <a:r>
                        <a:rPr lang="en-US" sz="2000" b="1" baseline="0" dirty="0" smtClean="0">
                          <a:solidFill>
                            <a:srgbClr val="0070C0"/>
                          </a:solidFill>
                        </a:rPr>
                        <a:t> Netherlands</a:t>
                      </a:r>
                    </a:p>
                    <a:p>
                      <a:pPr marL="285750" indent="-285750">
                        <a:buFont typeface="Arial" pitchFamily="34" charset="0"/>
                        <a:buChar char="•"/>
                      </a:pPr>
                      <a:r>
                        <a:rPr lang="en-US" sz="2000" b="1" baseline="0" dirty="0" smtClean="0">
                          <a:solidFill>
                            <a:srgbClr val="0070C0"/>
                          </a:solidFill>
                        </a:rPr>
                        <a:t>Poland</a:t>
                      </a:r>
                      <a:endParaRPr lang="en-US" sz="2000" b="1" dirty="0">
                        <a:solidFill>
                          <a:srgbClr val="0070C0"/>
                        </a:solidFill>
                      </a:endParaRPr>
                    </a:p>
                  </a:txBody>
                  <a:tcPr/>
                </a:tc>
                <a:tc>
                  <a:txBody>
                    <a:bodyPr/>
                    <a:lstStyle/>
                    <a:p>
                      <a:pPr marL="285750" indent="-285750">
                        <a:buFont typeface="Arial" pitchFamily="34" charset="0"/>
                        <a:buChar char="•"/>
                      </a:pPr>
                      <a:r>
                        <a:rPr lang="en-US" sz="2000" b="1" dirty="0" smtClean="0">
                          <a:solidFill>
                            <a:srgbClr val="0070C0"/>
                          </a:solidFill>
                        </a:rPr>
                        <a:t>Australia</a:t>
                      </a:r>
                      <a:endParaRPr lang="en-US" sz="2000" b="1" dirty="0">
                        <a:solidFill>
                          <a:srgbClr val="0070C0"/>
                        </a:solidFill>
                      </a:endParaRPr>
                    </a:p>
                  </a:txBody>
                  <a:tcPr/>
                </a:tc>
              </a:tr>
            </a:tbl>
          </a:graphicData>
        </a:graphic>
      </p:graphicFrame>
      <p:sp>
        <p:nvSpPr>
          <p:cNvPr id="4" name="TextBox 3"/>
          <p:cNvSpPr txBox="1"/>
          <p:nvPr/>
        </p:nvSpPr>
        <p:spPr>
          <a:xfrm>
            <a:off x="4800600" y="6189131"/>
            <a:ext cx="4114800" cy="646331"/>
          </a:xfrm>
          <a:prstGeom prst="rect">
            <a:avLst/>
          </a:prstGeom>
          <a:noFill/>
        </p:spPr>
        <p:txBody>
          <a:bodyPr wrap="square" rtlCol="0">
            <a:spAutoFit/>
          </a:bodyPr>
          <a:lstStyle/>
          <a:p>
            <a:pPr defTabSz="931774">
              <a:defRPr/>
            </a:pPr>
            <a:r>
              <a:rPr lang="en-US" sz="1200" dirty="0"/>
              <a:t>SOURCES: Australian Institute of Health and Welfare 2012. A working guide to international comparisons of health. Cat. No. PHE 159. Canberra: AIHW.</a:t>
            </a:r>
          </a:p>
        </p:txBody>
      </p:sp>
      <p:sp>
        <p:nvSpPr>
          <p:cNvPr id="7" name="Title 1"/>
          <p:cNvSpPr>
            <a:spLocks noGrp="1"/>
          </p:cNvSpPr>
          <p:nvPr>
            <p:ph type="title"/>
          </p:nvPr>
        </p:nvSpPr>
        <p:spPr>
          <a:xfrm>
            <a:off x="645248" y="457200"/>
            <a:ext cx="8382000" cy="628718"/>
          </a:xfrm>
        </p:spPr>
        <p:txBody>
          <a:bodyPr/>
          <a:lstStyle/>
          <a:p>
            <a:pPr>
              <a:lnSpc>
                <a:spcPts val="3300"/>
              </a:lnSpc>
            </a:pPr>
            <a:r>
              <a:rPr lang="en-US" dirty="0" smtClean="0"/>
              <a:t>Using Vital Statistics: </a:t>
            </a:r>
            <a:br>
              <a:rPr lang="en-US" dirty="0" smtClean="0"/>
            </a:br>
            <a:r>
              <a:rPr lang="en-US" dirty="0" smtClean="0"/>
              <a:t>International Comparisons</a:t>
            </a:r>
            <a:endParaRPr lang="en-US" dirty="0"/>
          </a:p>
        </p:txBody>
      </p:sp>
    </p:spTree>
    <p:extLst>
      <p:ext uri="{BB962C8B-B14F-4D97-AF65-F5344CB8AC3E}">
        <p14:creationId xmlns:p14="http://schemas.microsoft.com/office/powerpoint/2010/main" val="654157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295400"/>
            <a:ext cx="8636000" cy="4724400"/>
          </a:xfrm>
        </p:spPr>
        <p:txBody>
          <a:bodyPr/>
          <a:lstStyle/>
          <a:p>
            <a:pPr marL="0" indent="0">
              <a:buNone/>
            </a:pPr>
            <a:r>
              <a:rPr lang="en-US" dirty="0" smtClean="0"/>
              <a:t>Data Quality</a:t>
            </a:r>
          </a:p>
          <a:p>
            <a:pPr>
              <a:spcAft>
                <a:spcPts val="1200"/>
              </a:spcAft>
            </a:pPr>
            <a:r>
              <a:rPr lang="en-US" dirty="0" smtClean="0">
                <a:solidFill>
                  <a:srgbClr val="92D050"/>
                </a:solidFill>
              </a:rPr>
              <a:t>Methodology</a:t>
            </a:r>
            <a:r>
              <a:rPr lang="en-US" dirty="0">
                <a:solidFill>
                  <a:srgbClr val="92D050"/>
                </a:solidFill>
              </a:rPr>
              <a:t>: </a:t>
            </a:r>
            <a:r>
              <a:rPr lang="en-US" sz="2400" i="1" dirty="0" smtClean="0"/>
              <a:t>Do </a:t>
            </a:r>
            <a:r>
              <a:rPr lang="en-US" sz="2400" i="1" dirty="0"/>
              <a:t>all countries use the same method to collect the data</a:t>
            </a:r>
            <a:r>
              <a:rPr lang="en-US" sz="2400" i="1" dirty="0" smtClean="0"/>
              <a:t>?</a:t>
            </a:r>
          </a:p>
          <a:p>
            <a:pPr marL="798512" lvl="1" indent="-342900" fontAlgn="auto">
              <a:spcBef>
                <a:spcPts val="1200"/>
              </a:spcBef>
              <a:spcAft>
                <a:spcPts val="0"/>
              </a:spcAft>
              <a:buSzTx/>
              <a:buFont typeface="Wingdings" pitchFamily="2" charset="2"/>
              <a:buChar char="Ø"/>
              <a:defRPr/>
            </a:pPr>
            <a:r>
              <a:rPr lang="en-US" sz="2400" dirty="0" smtClean="0"/>
              <a:t>Birth and death certificates/registries</a:t>
            </a:r>
          </a:p>
          <a:p>
            <a:pPr marL="798512" lvl="1" indent="-342900" fontAlgn="auto">
              <a:spcBef>
                <a:spcPts val="1200"/>
              </a:spcBef>
              <a:spcAft>
                <a:spcPts val="0"/>
              </a:spcAft>
              <a:buSzTx/>
              <a:buFont typeface="Wingdings" pitchFamily="2" charset="2"/>
              <a:buChar char="Ø"/>
              <a:defRPr/>
            </a:pPr>
            <a:r>
              <a:rPr lang="en-US" sz="2400" dirty="0" smtClean="0"/>
              <a:t>Mortality </a:t>
            </a:r>
            <a:r>
              <a:rPr lang="en-US" sz="2400" dirty="0"/>
              <a:t>data</a:t>
            </a:r>
          </a:p>
          <a:p>
            <a:pPr marL="798512" lvl="1" indent="-342900" fontAlgn="auto">
              <a:spcBef>
                <a:spcPts val="1200"/>
              </a:spcBef>
              <a:spcAft>
                <a:spcPts val="0"/>
              </a:spcAft>
              <a:buSzTx/>
              <a:buFont typeface="Wingdings" pitchFamily="2" charset="2"/>
              <a:buChar char="Ø"/>
              <a:defRPr/>
            </a:pPr>
            <a:r>
              <a:rPr lang="en-US" sz="2400" dirty="0" smtClean="0"/>
              <a:t>National disease registries</a:t>
            </a:r>
          </a:p>
          <a:p>
            <a:pPr marL="798512" lvl="1" indent="-342900" fontAlgn="auto">
              <a:spcBef>
                <a:spcPts val="1200"/>
              </a:spcBef>
              <a:spcAft>
                <a:spcPts val="0"/>
              </a:spcAft>
              <a:buSzTx/>
              <a:buFont typeface="Wingdings" pitchFamily="2" charset="2"/>
              <a:buChar char="Ø"/>
              <a:defRPr/>
            </a:pPr>
            <a:r>
              <a:rPr lang="en-US" sz="2400" dirty="0" smtClean="0"/>
              <a:t>Hospital </a:t>
            </a:r>
            <a:r>
              <a:rPr lang="en-US" sz="2400" dirty="0"/>
              <a:t>utilisation data</a:t>
            </a:r>
          </a:p>
          <a:p>
            <a:pPr marL="798512" lvl="1" indent="-342900" fontAlgn="auto">
              <a:spcBef>
                <a:spcPts val="1200"/>
              </a:spcBef>
              <a:spcAft>
                <a:spcPts val="0"/>
              </a:spcAft>
              <a:buSzTx/>
              <a:buFont typeface="Wingdings" pitchFamily="2" charset="2"/>
              <a:buChar char="Ø"/>
              <a:defRPr/>
            </a:pPr>
            <a:r>
              <a:rPr lang="en-US" sz="2400" dirty="0" smtClean="0"/>
              <a:t>Household surveys</a:t>
            </a:r>
          </a:p>
          <a:p>
            <a:pPr marL="798512" lvl="1" indent="-342900" fontAlgn="auto">
              <a:spcBef>
                <a:spcPts val="1200"/>
              </a:spcBef>
              <a:spcAft>
                <a:spcPts val="0"/>
              </a:spcAft>
              <a:buSzTx/>
              <a:buFont typeface="Wingdings" pitchFamily="2" charset="2"/>
              <a:buChar char="Ø"/>
              <a:defRPr/>
            </a:pPr>
            <a:endParaRPr lang="en-US" sz="2400" dirty="0"/>
          </a:p>
          <a:p>
            <a:pPr>
              <a:spcAft>
                <a:spcPts val="1200"/>
              </a:spcAft>
            </a:pPr>
            <a:endParaRPr lang="en-US" sz="2400" i="1" dirty="0" smtClean="0"/>
          </a:p>
          <a:p>
            <a:pPr marL="457200" lvl="1" indent="0">
              <a:spcAft>
                <a:spcPts val="1200"/>
              </a:spcAft>
              <a:buNone/>
            </a:pPr>
            <a:endParaRPr lang="en-US" sz="2400" i="1" dirty="0"/>
          </a:p>
        </p:txBody>
      </p:sp>
      <p:sp>
        <p:nvSpPr>
          <p:cNvPr id="4" name="TextBox 3"/>
          <p:cNvSpPr txBox="1"/>
          <p:nvPr/>
        </p:nvSpPr>
        <p:spPr>
          <a:xfrm>
            <a:off x="4690532" y="6180661"/>
            <a:ext cx="4267200" cy="646331"/>
          </a:xfrm>
          <a:prstGeom prst="rect">
            <a:avLst/>
          </a:prstGeom>
          <a:noFill/>
        </p:spPr>
        <p:txBody>
          <a:bodyPr wrap="square" rtlCol="0">
            <a:spAutoFit/>
          </a:bodyPr>
          <a:lstStyle/>
          <a:p>
            <a:pPr defTabSz="931774">
              <a:defRPr/>
            </a:pPr>
            <a:r>
              <a:rPr lang="en-US" sz="1200" dirty="0"/>
              <a:t>SOURCES: Australian Institute of Health and Welfare 2012. A working guide to international comparisons of health. Cat. No. PHE 159. Canberra: AIHW.</a:t>
            </a:r>
          </a:p>
        </p:txBody>
      </p:sp>
      <p:sp>
        <p:nvSpPr>
          <p:cNvPr id="6" name="Title 1"/>
          <p:cNvSpPr>
            <a:spLocks noGrp="1"/>
          </p:cNvSpPr>
          <p:nvPr>
            <p:ph type="title"/>
          </p:nvPr>
        </p:nvSpPr>
        <p:spPr>
          <a:xfrm>
            <a:off x="645248" y="457200"/>
            <a:ext cx="8382000" cy="628718"/>
          </a:xfrm>
        </p:spPr>
        <p:txBody>
          <a:bodyPr/>
          <a:lstStyle/>
          <a:p>
            <a:pPr>
              <a:lnSpc>
                <a:spcPts val="3300"/>
              </a:lnSpc>
            </a:pPr>
            <a:r>
              <a:rPr lang="en-US" dirty="0" smtClean="0"/>
              <a:t>Using Vital Statistics: </a:t>
            </a:r>
            <a:br>
              <a:rPr lang="en-US" dirty="0" smtClean="0"/>
            </a:br>
            <a:r>
              <a:rPr lang="en-US" dirty="0" smtClean="0"/>
              <a:t>International Comparisons</a:t>
            </a:r>
            <a:endParaRPr lang="en-US" dirty="0"/>
          </a:p>
        </p:txBody>
      </p:sp>
    </p:spTree>
    <p:extLst>
      <p:ext uri="{BB962C8B-B14F-4D97-AF65-F5344CB8AC3E}">
        <p14:creationId xmlns:p14="http://schemas.microsoft.com/office/powerpoint/2010/main" val="28041595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295400"/>
            <a:ext cx="8636000" cy="4724400"/>
          </a:xfrm>
        </p:spPr>
        <p:txBody>
          <a:bodyPr/>
          <a:lstStyle/>
          <a:p>
            <a:pPr marL="0" indent="0">
              <a:buNone/>
            </a:pPr>
            <a:r>
              <a:rPr lang="en-US" dirty="0" smtClean="0"/>
              <a:t>Data Quality</a:t>
            </a:r>
          </a:p>
          <a:p>
            <a:pPr>
              <a:spcAft>
                <a:spcPts val="1200"/>
              </a:spcAft>
            </a:pPr>
            <a:r>
              <a:rPr lang="en-US" dirty="0" smtClean="0">
                <a:solidFill>
                  <a:srgbClr val="92D050"/>
                </a:solidFill>
              </a:rPr>
              <a:t>Coverage</a:t>
            </a:r>
            <a:r>
              <a:rPr lang="en-US" dirty="0">
                <a:solidFill>
                  <a:srgbClr val="92D050"/>
                </a:solidFill>
              </a:rPr>
              <a:t>: </a:t>
            </a:r>
            <a:r>
              <a:rPr lang="en-US" sz="2400" i="1" dirty="0" smtClean="0"/>
              <a:t>Do </a:t>
            </a:r>
            <a:r>
              <a:rPr lang="en-US" sz="2400" i="1" dirty="0"/>
              <a:t>the data cover similar parts of the population</a:t>
            </a:r>
            <a:r>
              <a:rPr lang="en-US" sz="2400" i="1" dirty="0" smtClean="0"/>
              <a:t>?</a:t>
            </a:r>
          </a:p>
          <a:p>
            <a:pPr lvl="1">
              <a:spcAft>
                <a:spcPts val="1200"/>
              </a:spcAft>
              <a:buFont typeface="Wingdings" pitchFamily="2" charset="2"/>
              <a:buChar char="Ø"/>
            </a:pPr>
            <a:r>
              <a:rPr lang="en-US" sz="2400" dirty="0" smtClean="0"/>
              <a:t>Legislation</a:t>
            </a:r>
          </a:p>
          <a:p>
            <a:pPr lvl="1">
              <a:spcAft>
                <a:spcPts val="1200"/>
              </a:spcAft>
              <a:buFont typeface="Wingdings" pitchFamily="2" charset="2"/>
              <a:buChar char="Ø"/>
            </a:pPr>
            <a:r>
              <a:rPr lang="en-US" sz="2400" dirty="0" smtClean="0"/>
              <a:t>Geography</a:t>
            </a:r>
          </a:p>
          <a:p>
            <a:pPr lvl="1">
              <a:spcAft>
                <a:spcPts val="1200"/>
              </a:spcAft>
              <a:buFont typeface="Wingdings" pitchFamily="2" charset="2"/>
              <a:buChar char="Ø"/>
            </a:pPr>
            <a:r>
              <a:rPr lang="en-US" sz="2400" dirty="0" smtClean="0"/>
              <a:t>Information systems</a:t>
            </a:r>
          </a:p>
          <a:p>
            <a:pPr lvl="1">
              <a:spcAft>
                <a:spcPts val="1200"/>
              </a:spcAft>
              <a:buFont typeface="Wingdings" pitchFamily="2" charset="2"/>
              <a:buChar char="Ø"/>
            </a:pPr>
            <a:r>
              <a:rPr lang="en-US" sz="2400" dirty="0" smtClean="0"/>
              <a:t>Population surveys of “broader” population</a:t>
            </a:r>
          </a:p>
          <a:p>
            <a:pPr marL="457200" lvl="1" indent="0">
              <a:spcAft>
                <a:spcPts val="1200"/>
              </a:spcAft>
              <a:buNone/>
            </a:pPr>
            <a:endParaRPr lang="en-US" sz="2400" dirty="0"/>
          </a:p>
        </p:txBody>
      </p:sp>
      <p:sp>
        <p:nvSpPr>
          <p:cNvPr id="4" name="TextBox 3"/>
          <p:cNvSpPr txBox="1"/>
          <p:nvPr/>
        </p:nvSpPr>
        <p:spPr>
          <a:xfrm>
            <a:off x="4648200" y="6172200"/>
            <a:ext cx="4419600" cy="830997"/>
          </a:xfrm>
          <a:prstGeom prst="rect">
            <a:avLst/>
          </a:prstGeom>
          <a:noFill/>
        </p:spPr>
        <p:txBody>
          <a:bodyPr wrap="square" rtlCol="0">
            <a:spAutoFit/>
          </a:bodyPr>
          <a:lstStyle/>
          <a:p>
            <a:r>
              <a:rPr lang="en-US" sz="1200" dirty="0"/>
              <a:t>SOURCES: Australian Institute of Health and Welfare 2012. A working guide to international comparisons of health. Cat. No. PHE 159. Canberra: AIHW.</a:t>
            </a:r>
          </a:p>
          <a:p>
            <a:endParaRPr lang="en-US" sz="1200" dirty="0"/>
          </a:p>
        </p:txBody>
      </p:sp>
      <p:sp>
        <p:nvSpPr>
          <p:cNvPr id="6" name="Title 1"/>
          <p:cNvSpPr>
            <a:spLocks noGrp="1"/>
          </p:cNvSpPr>
          <p:nvPr>
            <p:ph type="title"/>
          </p:nvPr>
        </p:nvSpPr>
        <p:spPr>
          <a:xfrm>
            <a:off x="645248" y="457200"/>
            <a:ext cx="8382000" cy="628718"/>
          </a:xfrm>
        </p:spPr>
        <p:txBody>
          <a:bodyPr/>
          <a:lstStyle/>
          <a:p>
            <a:pPr>
              <a:lnSpc>
                <a:spcPts val="3300"/>
              </a:lnSpc>
            </a:pPr>
            <a:r>
              <a:rPr lang="en-US" dirty="0" smtClean="0"/>
              <a:t>Using Vital Statistics: </a:t>
            </a:r>
            <a:br>
              <a:rPr lang="en-US" dirty="0" smtClean="0"/>
            </a:br>
            <a:r>
              <a:rPr lang="en-US" dirty="0" smtClean="0"/>
              <a:t>International Comparisons</a:t>
            </a:r>
            <a:endParaRPr lang="en-US" dirty="0"/>
          </a:p>
        </p:txBody>
      </p:sp>
    </p:spTree>
    <p:extLst>
      <p:ext uri="{BB962C8B-B14F-4D97-AF65-F5344CB8AC3E}">
        <p14:creationId xmlns:p14="http://schemas.microsoft.com/office/powerpoint/2010/main" val="28461147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295400"/>
            <a:ext cx="8636000" cy="4724400"/>
          </a:xfrm>
        </p:spPr>
        <p:txBody>
          <a:bodyPr/>
          <a:lstStyle/>
          <a:p>
            <a:pPr marL="0" indent="0">
              <a:buNone/>
            </a:pPr>
            <a:r>
              <a:rPr lang="en-US" dirty="0" smtClean="0"/>
              <a:t>Data Quality</a:t>
            </a:r>
          </a:p>
          <a:p>
            <a:pPr>
              <a:spcAft>
                <a:spcPts val="1200"/>
              </a:spcAft>
            </a:pPr>
            <a:r>
              <a:rPr lang="en-US" dirty="0" smtClean="0">
                <a:solidFill>
                  <a:srgbClr val="92D050"/>
                </a:solidFill>
              </a:rPr>
              <a:t>Time period: </a:t>
            </a:r>
            <a:r>
              <a:rPr lang="en-US" sz="2400" i="1" dirty="0" smtClean="0"/>
              <a:t>Do </a:t>
            </a:r>
            <a:r>
              <a:rPr lang="en-US" sz="2400" i="1" dirty="0"/>
              <a:t>the data </a:t>
            </a:r>
            <a:r>
              <a:rPr lang="en-US" sz="2400" i="1" dirty="0" smtClean="0"/>
              <a:t>refer to the same time period?</a:t>
            </a:r>
          </a:p>
          <a:p>
            <a:pPr lvl="1">
              <a:spcAft>
                <a:spcPts val="1200"/>
              </a:spcAft>
              <a:buFont typeface="Wingdings" pitchFamily="2" charset="2"/>
              <a:buChar char="Ø"/>
            </a:pPr>
            <a:r>
              <a:rPr lang="en-US" sz="2400" dirty="0" smtClean="0"/>
              <a:t>Should cover approximate same year/range of years</a:t>
            </a:r>
          </a:p>
          <a:p>
            <a:pPr lvl="1">
              <a:spcAft>
                <a:spcPts val="1200"/>
              </a:spcAft>
              <a:buFont typeface="Wingdings" pitchFamily="2" charset="2"/>
              <a:buChar char="Ø"/>
            </a:pPr>
            <a:r>
              <a:rPr lang="en-US" sz="2400" dirty="0" smtClean="0"/>
              <a:t>If comparable years not available: </a:t>
            </a:r>
          </a:p>
          <a:p>
            <a:pPr lvl="2">
              <a:spcAft>
                <a:spcPts val="1200"/>
              </a:spcAft>
              <a:buFont typeface="Arial" pitchFamily="34" charset="0"/>
              <a:buChar char="•"/>
            </a:pPr>
            <a:r>
              <a:rPr lang="en-US" dirty="0" smtClean="0"/>
              <a:t>Clearly label years covered by each country</a:t>
            </a:r>
          </a:p>
          <a:p>
            <a:pPr lvl="2">
              <a:spcAft>
                <a:spcPts val="1200"/>
              </a:spcAft>
              <a:buFont typeface="Arial" pitchFamily="34" charset="0"/>
              <a:buChar char="•"/>
            </a:pPr>
            <a:r>
              <a:rPr lang="en-US" dirty="0" smtClean="0"/>
              <a:t>May use latest available data</a:t>
            </a:r>
          </a:p>
          <a:p>
            <a:pPr lvl="2">
              <a:spcAft>
                <a:spcPts val="1200"/>
              </a:spcAft>
              <a:buFont typeface="Arial" pitchFamily="34" charset="0"/>
              <a:buChar char="•"/>
            </a:pPr>
            <a:r>
              <a:rPr lang="en-US" dirty="0" smtClean="0"/>
              <a:t>May only use countries whose data meet a particular range (e.g. the last 5 years)</a:t>
            </a:r>
          </a:p>
          <a:p>
            <a:pPr lvl="1">
              <a:spcAft>
                <a:spcPts val="1200"/>
              </a:spcAft>
              <a:buFont typeface="Wingdings" pitchFamily="2" charset="2"/>
              <a:buChar char="Ø"/>
            </a:pPr>
            <a:endParaRPr lang="en-US" sz="2400" dirty="0"/>
          </a:p>
        </p:txBody>
      </p:sp>
      <p:sp>
        <p:nvSpPr>
          <p:cNvPr id="4" name="TextBox 3"/>
          <p:cNvSpPr txBox="1"/>
          <p:nvPr/>
        </p:nvSpPr>
        <p:spPr>
          <a:xfrm>
            <a:off x="4648200" y="6180664"/>
            <a:ext cx="4419600" cy="646331"/>
          </a:xfrm>
          <a:prstGeom prst="rect">
            <a:avLst/>
          </a:prstGeom>
          <a:noFill/>
        </p:spPr>
        <p:txBody>
          <a:bodyPr wrap="square" rtlCol="0">
            <a:spAutoFit/>
          </a:bodyPr>
          <a:lstStyle/>
          <a:p>
            <a:pPr defTabSz="931774">
              <a:defRPr/>
            </a:pPr>
            <a:r>
              <a:rPr lang="en-US" sz="1200" dirty="0"/>
              <a:t>SOURCES: Australian Institute of Health and Welfare 2012. A working guide to international comparisons of health. Cat. No. PHE 159. Canberra: AIHW.</a:t>
            </a:r>
          </a:p>
        </p:txBody>
      </p:sp>
      <p:sp>
        <p:nvSpPr>
          <p:cNvPr id="6" name="Title 1"/>
          <p:cNvSpPr>
            <a:spLocks noGrp="1"/>
          </p:cNvSpPr>
          <p:nvPr>
            <p:ph type="title"/>
          </p:nvPr>
        </p:nvSpPr>
        <p:spPr>
          <a:xfrm>
            <a:off x="645248" y="457200"/>
            <a:ext cx="8382000" cy="628718"/>
          </a:xfrm>
        </p:spPr>
        <p:txBody>
          <a:bodyPr/>
          <a:lstStyle/>
          <a:p>
            <a:pPr>
              <a:lnSpc>
                <a:spcPts val="3300"/>
              </a:lnSpc>
            </a:pPr>
            <a:r>
              <a:rPr lang="en-US" dirty="0" smtClean="0"/>
              <a:t>Using Vital Statistics: </a:t>
            </a:r>
            <a:br>
              <a:rPr lang="en-US" dirty="0" smtClean="0"/>
            </a:br>
            <a:r>
              <a:rPr lang="en-US" dirty="0" smtClean="0"/>
              <a:t>International Comparisons</a:t>
            </a:r>
            <a:endParaRPr lang="en-US" dirty="0"/>
          </a:p>
        </p:txBody>
      </p:sp>
    </p:spTree>
    <p:extLst>
      <p:ext uri="{BB962C8B-B14F-4D97-AF65-F5344CB8AC3E}">
        <p14:creationId xmlns:p14="http://schemas.microsoft.com/office/powerpoint/2010/main" val="199485178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lnSpc>
                <a:spcPct val="150000"/>
              </a:lnSpc>
              <a:buNone/>
            </a:pPr>
            <a:r>
              <a:rPr lang="en-US" dirty="0" smtClean="0"/>
              <a:t>Review the table comparing maternal mortality ratio across European countries.  What issues with data quality are noted?</a:t>
            </a:r>
            <a:endParaRPr lang="en-US" dirty="0"/>
          </a:p>
        </p:txBody>
      </p:sp>
      <p:sp>
        <p:nvSpPr>
          <p:cNvPr id="4" name="TextBox 3"/>
          <p:cNvSpPr txBox="1"/>
          <p:nvPr/>
        </p:nvSpPr>
        <p:spPr>
          <a:xfrm>
            <a:off x="4648200" y="6180664"/>
            <a:ext cx="4419600" cy="830997"/>
          </a:xfrm>
          <a:prstGeom prst="rect">
            <a:avLst/>
          </a:prstGeom>
          <a:noFill/>
        </p:spPr>
        <p:txBody>
          <a:bodyPr wrap="square" rtlCol="0">
            <a:spAutoFit/>
          </a:bodyPr>
          <a:lstStyle/>
          <a:p>
            <a:r>
              <a:rPr lang="en-US" sz="1200" dirty="0"/>
              <a:t>Source: EURO-PERISTAT Project, with SCPE, EUROCAT, EURONEOSTAT. European Perinatal Health Report. Data from 204. 2008. Available: www.europeristat.com (Table 6.1)</a:t>
            </a:r>
          </a:p>
          <a:p>
            <a:endParaRPr lang="en-US" sz="1200" dirty="0"/>
          </a:p>
        </p:txBody>
      </p:sp>
    </p:spTree>
    <p:extLst>
      <p:ext uri="{BB962C8B-B14F-4D97-AF65-F5344CB8AC3E}">
        <p14:creationId xmlns:p14="http://schemas.microsoft.com/office/powerpoint/2010/main" val="59106651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295400"/>
            <a:ext cx="8636000" cy="4724400"/>
          </a:xfrm>
        </p:spPr>
        <p:txBody>
          <a:bodyPr/>
          <a:lstStyle/>
          <a:p>
            <a:pPr marL="0" indent="0">
              <a:buNone/>
            </a:pPr>
            <a:r>
              <a:rPr lang="en-US" dirty="0" smtClean="0"/>
              <a:t>Choice of Countries</a:t>
            </a:r>
          </a:p>
          <a:p>
            <a:pPr>
              <a:spcAft>
                <a:spcPts val="1200"/>
              </a:spcAft>
            </a:pPr>
            <a:r>
              <a:rPr lang="en-US" dirty="0" smtClean="0">
                <a:solidFill>
                  <a:srgbClr val="92D050"/>
                </a:solidFill>
              </a:rPr>
              <a:t>Comparability: </a:t>
            </a:r>
            <a:r>
              <a:rPr lang="en-US" sz="2400" i="1" dirty="0" smtClean="0"/>
              <a:t>Are countries sufficiently similar to support comparison? </a:t>
            </a:r>
          </a:p>
          <a:p>
            <a:pPr lvl="1">
              <a:spcAft>
                <a:spcPts val="1200"/>
              </a:spcAft>
              <a:buFont typeface="Wingdings" pitchFamily="2" charset="2"/>
              <a:buChar char="Ø"/>
            </a:pPr>
            <a:r>
              <a:rPr lang="en-US" sz="2400" dirty="0" smtClean="0"/>
              <a:t>Economic status / income per capita</a:t>
            </a:r>
          </a:p>
          <a:p>
            <a:pPr lvl="1">
              <a:spcAft>
                <a:spcPts val="1200"/>
              </a:spcAft>
              <a:buFont typeface="Wingdings" pitchFamily="2" charset="2"/>
              <a:buChar char="Ø"/>
            </a:pPr>
            <a:r>
              <a:rPr lang="en-US" sz="2400" dirty="0" smtClean="0"/>
              <a:t>Population size</a:t>
            </a:r>
          </a:p>
          <a:p>
            <a:pPr lvl="1">
              <a:spcAft>
                <a:spcPts val="1200"/>
              </a:spcAft>
              <a:buFont typeface="Wingdings" pitchFamily="2" charset="2"/>
              <a:buChar char="Ø"/>
            </a:pPr>
            <a:r>
              <a:rPr lang="en-US" sz="2400" dirty="0" smtClean="0"/>
              <a:t>Geographical land mass</a:t>
            </a:r>
          </a:p>
          <a:p>
            <a:pPr lvl="1">
              <a:spcAft>
                <a:spcPts val="1200"/>
              </a:spcAft>
              <a:buFont typeface="Wingdings" pitchFamily="2" charset="2"/>
              <a:buChar char="Ø"/>
            </a:pPr>
            <a:r>
              <a:rPr lang="en-US" sz="2400" dirty="0" smtClean="0"/>
              <a:t>Geographic proximity</a:t>
            </a:r>
          </a:p>
          <a:p>
            <a:pPr marL="457200" lvl="1" indent="0">
              <a:spcAft>
                <a:spcPts val="1200"/>
              </a:spcAft>
              <a:buNone/>
            </a:pPr>
            <a:endParaRPr lang="en-US" sz="2400" dirty="0"/>
          </a:p>
        </p:txBody>
      </p:sp>
      <p:sp>
        <p:nvSpPr>
          <p:cNvPr id="4" name="TextBox 3"/>
          <p:cNvSpPr txBox="1"/>
          <p:nvPr/>
        </p:nvSpPr>
        <p:spPr>
          <a:xfrm>
            <a:off x="4648200" y="6189131"/>
            <a:ext cx="4343400" cy="830997"/>
          </a:xfrm>
          <a:prstGeom prst="rect">
            <a:avLst/>
          </a:prstGeom>
          <a:noFill/>
        </p:spPr>
        <p:txBody>
          <a:bodyPr wrap="square" rtlCol="0">
            <a:spAutoFit/>
          </a:bodyPr>
          <a:lstStyle/>
          <a:p>
            <a:r>
              <a:rPr lang="en-US" sz="1200" dirty="0"/>
              <a:t>SOURCES: Australian Institute of Health and Welfare 2012. A working guide to international comparisons of health. Cat. No. PHE 159. Canberra: AIHW.</a:t>
            </a:r>
          </a:p>
          <a:p>
            <a:endParaRPr lang="en-US" sz="1200" dirty="0"/>
          </a:p>
        </p:txBody>
      </p:sp>
      <p:sp>
        <p:nvSpPr>
          <p:cNvPr id="6" name="Title 1"/>
          <p:cNvSpPr>
            <a:spLocks noGrp="1"/>
          </p:cNvSpPr>
          <p:nvPr>
            <p:ph type="title"/>
          </p:nvPr>
        </p:nvSpPr>
        <p:spPr>
          <a:xfrm>
            <a:off x="645248" y="457200"/>
            <a:ext cx="8382000" cy="628718"/>
          </a:xfrm>
        </p:spPr>
        <p:txBody>
          <a:bodyPr/>
          <a:lstStyle/>
          <a:p>
            <a:pPr>
              <a:lnSpc>
                <a:spcPts val="3300"/>
              </a:lnSpc>
            </a:pPr>
            <a:r>
              <a:rPr lang="en-US" dirty="0" smtClean="0"/>
              <a:t>Using Vital Statistics: </a:t>
            </a:r>
            <a:br>
              <a:rPr lang="en-US" dirty="0" smtClean="0"/>
            </a:br>
            <a:r>
              <a:rPr lang="en-US" dirty="0" smtClean="0"/>
              <a:t>International Comparisons</a:t>
            </a:r>
            <a:endParaRPr lang="en-US" dirty="0"/>
          </a:p>
        </p:txBody>
      </p:sp>
    </p:spTree>
    <p:extLst>
      <p:ext uri="{BB962C8B-B14F-4D97-AF65-F5344CB8AC3E}">
        <p14:creationId xmlns:p14="http://schemas.microsoft.com/office/powerpoint/2010/main" val="235737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382000" cy="685800"/>
          </a:xfrm>
        </p:spPr>
        <p:txBody>
          <a:bodyPr/>
          <a:lstStyle/>
          <a:p>
            <a:pPr algn="ctr"/>
            <a:r>
              <a:rPr lang="en-US" sz="2200" b="1" dirty="0" smtClean="0">
                <a:solidFill>
                  <a:schemeClr val="tx1"/>
                </a:solidFill>
                <a:latin typeface="+mn-lt"/>
              </a:rPr>
              <a:t>INTERNATIONAL COMPARISON OF COUNTRIES</a:t>
            </a:r>
            <a:endParaRPr lang="en-US" sz="2200" b="1" dirty="0">
              <a:solidFill>
                <a:schemeClr val="tx1"/>
              </a:solidFill>
              <a:latin typeface="+mn-lt"/>
            </a:endParaRPr>
          </a:p>
        </p:txBody>
      </p:sp>
      <p:sp>
        <p:nvSpPr>
          <p:cNvPr id="3" name="Content Placeholder 2"/>
          <p:cNvSpPr>
            <a:spLocks noGrp="1"/>
          </p:cNvSpPr>
          <p:nvPr>
            <p:ph idx="4294967295"/>
          </p:nvPr>
        </p:nvSpPr>
        <p:spPr>
          <a:xfrm>
            <a:off x="0" y="533400"/>
            <a:ext cx="9144000" cy="6324600"/>
          </a:xfrm>
          <a:solidFill>
            <a:schemeClr val="bg1"/>
          </a:solidFill>
        </p:spPr>
        <p:txBody>
          <a:bodyPr/>
          <a:lstStyle/>
          <a:p>
            <a:pPr marL="0" indent="0">
              <a:buNone/>
            </a:pPr>
            <a:r>
              <a:rPr lang="en-US" dirty="0" smtClean="0"/>
              <a:t> </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264907203"/>
              </p:ext>
            </p:extLst>
          </p:nvPr>
        </p:nvGraphicFramePr>
        <p:xfrm>
          <a:off x="152400" y="685800"/>
          <a:ext cx="4572000" cy="609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123679179"/>
              </p:ext>
            </p:extLst>
          </p:nvPr>
        </p:nvGraphicFramePr>
        <p:xfrm>
          <a:off x="4572000" y="685800"/>
          <a:ext cx="4572000" cy="6172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6778257" y="4419600"/>
            <a:ext cx="2060944" cy="1477328"/>
          </a:xfrm>
          <a:prstGeom prst="rect">
            <a:avLst/>
          </a:prstGeom>
          <a:solidFill>
            <a:schemeClr val="bg1"/>
          </a:solidFill>
          <a:ln>
            <a:noFill/>
          </a:ln>
        </p:spPr>
        <p:txBody>
          <a:bodyPr wrap="square" rtlCol="0">
            <a:spAutoFit/>
          </a:bodyPr>
          <a:lstStyle/>
          <a:p>
            <a:r>
              <a:rPr lang="en-US" sz="1000" dirty="0" smtClean="0"/>
              <a:t>SOURCE: </a:t>
            </a:r>
            <a:r>
              <a:rPr lang="en-US" sz="1000" dirty="0"/>
              <a:t>The World Bank. Databank. Infant mortality rate. Estimates developed by the UN Inter-agency Group for Child Mortality Estimation (UNICEF, WHO, World Bank, UN DESA, UNPD). 2011 figures. (http://data.worldbank.org/indicator/SP.DYN.IMRT.IN)</a:t>
            </a:r>
          </a:p>
        </p:txBody>
      </p:sp>
    </p:spTree>
    <p:extLst>
      <p:ext uri="{BB962C8B-B14F-4D97-AF65-F5344CB8AC3E}">
        <p14:creationId xmlns:p14="http://schemas.microsoft.com/office/powerpoint/2010/main" val="6442880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381000"/>
            <a:ext cx="8382000" cy="628718"/>
          </a:xfrm>
        </p:spPr>
        <p:txBody>
          <a:bodyPr/>
          <a:lstStyle/>
          <a:p>
            <a:r>
              <a:rPr lang="en-US" dirty="0"/>
              <a:t>Using Vital Statistics: </a:t>
            </a:r>
            <a:br>
              <a:rPr lang="en-US" dirty="0"/>
            </a:br>
            <a:r>
              <a:rPr lang="en-US" dirty="0"/>
              <a:t>International Comparisons</a:t>
            </a:r>
          </a:p>
        </p:txBody>
      </p:sp>
      <p:sp>
        <p:nvSpPr>
          <p:cNvPr id="3" name="Content Placeholder 2"/>
          <p:cNvSpPr>
            <a:spLocks noGrp="1"/>
          </p:cNvSpPr>
          <p:nvPr>
            <p:ph idx="1"/>
          </p:nvPr>
        </p:nvSpPr>
        <p:spPr>
          <a:xfrm>
            <a:off x="355600" y="1295400"/>
            <a:ext cx="8407400" cy="4724400"/>
          </a:xfrm>
        </p:spPr>
        <p:txBody>
          <a:bodyPr/>
          <a:lstStyle/>
          <a:p>
            <a:pPr marL="0" indent="0">
              <a:buNone/>
            </a:pPr>
            <a:r>
              <a:rPr lang="en-US" dirty="0" smtClean="0"/>
              <a:t>Presentation &amp; Interpretation</a:t>
            </a:r>
          </a:p>
          <a:p>
            <a:pPr>
              <a:spcAft>
                <a:spcPts val="1200"/>
              </a:spcAft>
            </a:pPr>
            <a:r>
              <a:rPr lang="en-US" dirty="0" smtClean="0">
                <a:solidFill>
                  <a:srgbClr val="92D050"/>
                </a:solidFill>
              </a:rPr>
              <a:t>Presentation: </a:t>
            </a:r>
            <a:r>
              <a:rPr lang="en-US" sz="2400" i="1" dirty="0" smtClean="0"/>
              <a:t>Are the data presented appropriately? </a:t>
            </a:r>
          </a:p>
          <a:p>
            <a:pPr lvl="1">
              <a:spcAft>
                <a:spcPts val="1200"/>
              </a:spcAft>
              <a:buFont typeface="Wingdings" pitchFamily="2" charset="2"/>
              <a:buChar char="Ø"/>
            </a:pPr>
            <a:r>
              <a:rPr lang="en-US" sz="2400" kern="1200" dirty="0" smtClean="0"/>
              <a:t>Can </a:t>
            </a:r>
            <a:r>
              <a:rPr lang="en-US" sz="2400" kern="1200" dirty="0"/>
              <a:t>(and should) the data be ranked from best to worst? </a:t>
            </a:r>
          </a:p>
          <a:p>
            <a:pPr lvl="1">
              <a:spcAft>
                <a:spcPts val="1200"/>
              </a:spcAft>
              <a:buFont typeface="Wingdings" pitchFamily="2" charset="2"/>
              <a:buChar char="Ø"/>
            </a:pPr>
            <a:r>
              <a:rPr lang="en-US" sz="2400" kern="1200" dirty="0" smtClean="0"/>
              <a:t>Is </a:t>
            </a:r>
            <a:r>
              <a:rPr lang="en-US" sz="2400" kern="1200" dirty="0"/>
              <a:t>there agreement on which indicator </a:t>
            </a:r>
            <a:r>
              <a:rPr lang="en-US" sz="2400" kern="1200" dirty="0" smtClean="0"/>
              <a:t>is best? </a:t>
            </a:r>
            <a:endParaRPr lang="en-US" sz="2400" kern="1200" dirty="0"/>
          </a:p>
          <a:p>
            <a:pPr lvl="1">
              <a:spcAft>
                <a:spcPts val="1200"/>
              </a:spcAft>
              <a:buFont typeface="Wingdings" pitchFamily="2" charset="2"/>
              <a:buChar char="Ø"/>
            </a:pPr>
            <a:r>
              <a:rPr lang="en-US" sz="2400" kern="1200" dirty="0" smtClean="0"/>
              <a:t>What </a:t>
            </a:r>
            <a:r>
              <a:rPr lang="en-US" sz="2400" kern="1200" dirty="0"/>
              <a:t>size are the differences separating </a:t>
            </a:r>
            <a:r>
              <a:rPr lang="en-US" sz="2400" kern="1200" dirty="0" smtClean="0"/>
              <a:t>country ranks? </a:t>
            </a:r>
          </a:p>
          <a:p>
            <a:pPr lvl="1">
              <a:spcAft>
                <a:spcPts val="1200"/>
              </a:spcAft>
              <a:buFont typeface="Wingdings" pitchFamily="2" charset="2"/>
              <a:buChar char="Ø"/>
            </a:pPr>
            <a:r>
              <a:rPr lang="en-US" sz="2400" kern="1200" dirty="0" smtClean="0"/>
              <a:t>Has </a:t>
            </a:r>
            <a:r>
              <a:rPr lang="en-US" sz="2400" kern="1200" dirty="0"/>
              <a:t>the country’s performance been considered independently of the international context? </a:t>
            </a:r>
          </a:p>
        </p:txBody>
      </p:sp>
      <p:sp>
        <p:nvSpPr>
          <p:cNvPr id="4" name="TextBox 3"/>
          <p:cNvSpPr txBox="1"/>
          <p:nvPr/>
        </p:nvSpPr>
        <p:spPr>
          <a:xfrm>
            <a:off x="4648200" y="6189131"/>
            <a:ext cx="4419600" cy="646331"/>
          </a:xfrm>
          <a:prstGeom prst="rect">
            <a:avLst/>
          </a:prstGeom>
          <a:noFill/>
        </p:spPr>
        <p:txBody>
          <a:bodyPr wrap="square" rtlCol="0">
            <a:spAutoFit/>
          </a:bodyPr>
          <a:lstStyle/>
          <a:p>
            <a:pPr defTabSz="931774">
              <a:defRPr/>
            </a:pPr>
            <a:r>
              <a:rPr lang="en-US" sz="1200" dirty="0"/>
              <a:t>SOURCES: Australian Institute of Health and Welfare 2012. A working guide to international comparisons of health. Cat. No. PHE 159. Canberra: AIHW.</a:t>
            </a:r>
          </a:p>
        </p:txBody>
      </p:sp>
    </p:spTree>
    <p:extLst>
      <p:ext uri="{BB962C8B-B14F-4D97-AF65-F5344CB8AC3E}">
        <p14:creationId xmlns:p14="http://schemas.microsoft.com/office/powerpoint/2010/main" val="15721674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Vital Statistics</a:t>
            </a:r>
            <a:endParaRPr lang="en-US" dirty="0"/>
          </a:p>
        </p:txBody>
      </p:sp>
      <p:sp>
        <p:nvSpPr>
          <p:cNvPr id="3" name="Content Placeholder 2"/>
          <p:cNvSpPr>
            <a:spLocks noGrp="1"/>
          </p:cNvSpPr>
          <p:nvPr>
            <p:ph idx="1"/>
          </p:nvPr>
        </p:nvSpPr>
        <p:spPr>
          <a:xfrm>
            <a:off x="457200" y="1600200"/>
            <a:ext cx="8229600" cy="4495800"/>
          </a:xfrm>
        </p:spPr>
        <p:txBody>
          <a:bodyPr>
            <a:normAutofit/>
          </a:bodyPr>
          <a:lstStyle/>
          <a:p>
            <a:r>
              <a:rPr lang="en-US" dirty="0" smtClean="0"/>
              <a:t>United Nations minimal goals:</a:t>
            </a:r>
          </a:p>
          <a:p>
            <a:pPr marL="0" indent="0">
              <a:buNone/>
            </a:pPr>
            <a:endParaRPr lang="en-US" sz="800" dirty="0" smtClean="0"/>
          </a:p>
          <a:p>
            <a:pPr lvl="1">
              <a:lnSpc>
                <a:spcPts val="3600"/>
              </a:lnSpc>
              <a:buNone/>
            </a:pPr>
            <a:r>
              <a:rPr lang="en-US" dirty="0" smtClean="0"/>
              <a:t>1) Total monthly or quarterly </a:t>
            </a:r>
            <a:r>
              <a:rPr lang="en-US" dirty="0" smtClean="0">
                <a:solidFill>
                  <a:srgbClr val="C00000"/>
                </a:solidFill>
              </a:rPr>
              <a:t>summary counts</a:t>
            </a:r>
            <a:r>
              <a:rPr lang="en-US" dirty="0" smtClean="0"/>
              <a:t> prompt enough to provide info for administrative or other needs</a:t>
            </a:r>
          </a:p>
          <a:p>
            <a:pPr lvl="1">
              <a:lnSpc>
                <a:spcPts val="3600"/>
              </a:lnSpc>
              <a:buNone/>
            </a:pPr>
            <a:endParaRPr lang="en-US" dirty="0" smtClean="0"/>
          </a:p>
          <a:p>
            <a:pPr lvl="1">
              <a:lnSpc>
                <a:spcPts val="3600"/>
              </a:lnSpc>
              <a:buNone/>
            </a:pPr>
            <a:r>
              <a:rPr lang="en-US" dirty="0" smtClean="0"/>
              <a:t>2) Detailed </a:t>
            </a:r>
            <a:r>
              <a:rPr lang="en-US" dirty="0" smtClean="0">
                <a:solidFill>
                  <a:srgbClr val="C00000"/>
                </a:solidFill>
              </a:rPr>
              <a:t>annual tabulations </a:t>
            </a:r>
            <a:r>
              <a:rPr lang="en-US" dirty="0" smtClean="0"/>
              <a:t>for vital events cross classified by demographic and socioeconomic characteristics </a:t>
            </a:r>
          </a:p>
        </p:txBody>
      </p:sp>
      <p:sp>
        <p:nvSpPr>
          <p:cNvPr id="4" name="TextBox 3"/>
          <p:cNvSpPr txBox="1"/>
          <p:nvPr/>
        </p:nvSpPr>
        <p:spPr>
          <a:xfrm>
            <a:off x="4724400" y="6366938"/>
            <a:ext cx="3810000" cy="276999"/>
          </a:xfrm>
          <a:prstGeom prst="rect">
            <a:avLst/>
          </a:prstGeom>
          <a:noFill/>
        </p:spPr>
        <p:txBody>
          <a:bodyPr wrap="square" rtlCol="0">
            <a:spAutoFit/>
          </a:bodyPr>
          <a:lstStyle/>
          <a:p>
            <a:r>
              <a:rPr lang="en-US" sz="1200" dirty="0"/>
              <a:t>SOURCES: PRVSS2, Chapter II.D.4; NCHS, 15:6.</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8382000" cy="609600"/>
          </a:xfrm>
        </p:spPr>
        <p:txBody>
          <a:bodyPr/>
          <a:lstStyle/>
          <a:p>
            <a:pPr algn="ctr"/>
            <a:r>
              <a:rPr lang="en-US" sz="2200" b="1" dirty="0" smtClean="0">
                <a:solidFill>
                  <a:schemeClr val="tx1"/>
                </a:solidFill>
                <a:latin typeface="+mn-lt"/>
              </a:rPr>
              <a:t>MATERNAL DEATHS  PER 100,000 LIVE BIRTHS</a:t>
            </a:r>
            <a:endParaRPr lang="en-US" sz="2200" b="1" dirty="0">
              <a:solidFill>
                <a:schemeClr val="tx1"/>
              </a:solidFill>
              <a:latin typeface="+mn-lt"/>
            </a:endParaRPr>
          </a:p>
        </p:txBody>
      </p:sp>
      <p:sp>
        <p:nvSpPr>
          <p:cNvPr id="5" name="Content Placeholder 4"/>
          <p:cNvSpPr>
            <a:spLocks noGrp="1"/>
          </p:cNvSpPr>
          <p:nvPr>
            <p:ph idx="4294967295"/>
          </p:nvPr>
        </p:nvSpPr>
        <p:spPr>
          <a:xfrm>
            <a:off x="0" y="914400"/>
            <a:ext cx="9143999" cy="5943600"/>
          </a:xfrm>
          <a:solidFill>
            <a:schemeClr val="bg1"/>
          </a:solidFill>
        </p:spPr>
        <p:txBody>
          <a:bodyPr/>
          <a:lstStyle/>
          <a:p>
            <a:pPr marL="0" indent="0">
              <a:buNone/>
            </a:pPr>
            <a:r>
              <a:rPr lang="en-US" dirty="0"/>
              <a:t> </a:t>
            </a:r>
          </a:p>
        </p:txBody>
      </p:sp>
      <p:pic>
        <p:nvPicPr>
          <p:cNvPr id="3075" name="Picture 3" descr="Horizontal bar chart showing maternal deaths per 100,000 live births for countries in the Organization of Economic Cooperation and Development. "/>
          <p:cNvPicPr>
            <a:picLocks noChangeAspect="1" noChangeArrowheads="1"/>
          </p:cNvPicPr>
          <p:nvPr/>
        </p:nvPicPr>
        <p:blipFill rotWithShape="1">
          <a:blip r:embed="rId3">
            <a:extLst>
              <a:ext uri="{28A0092B-C50C-407E-A947-70E740481C1C}">
                <a14:useLocalDpi xmlns:a14="http://schemas.microsoft.com/office/drawing/2010/main" val="0"/>
              </a:ext>
            </a:extLst>
          </a:blip>
          <a:srcRect b="5292"/>
          <a:stretch/>
        </p:blipFill>
        <p:spPr bwMode="auto">
          <a:xfrm>
            <a:off x="1524000" y="491490"/>
            <a:ext cx="6436939" cy="630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4305300" y="762000"/>
            <a:ext cx="4800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4775214" y="5503337"/>
            <a:ext cx="2209800" cy="900246"/>
          </a:xfrm>
          <a:prstGeom prst="rect">
            <a:avLst/>
          </a:prstGeom>
          <a:noFill/>
          <a:ln>
            <a:noFill/>
          </a:ln>
        </p:spPr>
        <p:txBody>
          <a:bodyPr wrap="square" rtlCol="0">
            <a:spAutoFit/>
          </a:bodyPr>
          <a:lstStyle/>
          <a:p>
            <a:pPr defTabSz="931774">
              <a:defRPr/>
            </a:pPr>
            <a:r>
              <a:rPr lang="en-US" sz="1050" dirty="0" smtClean="0"/>
              <a:t>SOURCE: </a:t>
            </a:r>
            <a:r>
              <a:rPr lang="en-US" sz="1050" dirty="0"/>
              <a:t>Australian Institute of Health and Welfare 2012. A working guide to international comparisons of health. Cat. No. PHE 159. Canberra: AIHW.</a:t>
            </a:r>
          </a:p>
        </p:txBody>
      </p:sp>
    </p:spTree>
    <p:extLst>
      <p:ext uri="{BB962C8B-B14F-4D97-AF65-F5344CB8AC3E}">
        <p14:creationId xmlns:p14="http://schemas.microsoft.com/office/powerpoint/2010/main" val="41559628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381000"/>
            <a:ext cx="8382000" cy="628718"/>
          </a:xfrm>
        </p:spPr>
        <p:txBody>
          <a:bodyPr/>
          <a:lstStyle/>
          <a:p>
            <a:r>
              <a:rPr lang="en-US" dirty="0"/>
              <a:t>Using Vital Statistics: </a:t>
            </a:r>
            <a:br>
              <a:rPr lang="en-US" dirty="0"/>
            </a:br>
            <a:r>
              <a:rPr lang="en-US" dirty="0"/>
              <a:t>International Comparisons</a:t>
            </a:r>
          </a:p>
        </p:txBody>
      </p:sp>
      <p:sp>
        <p:nvSpPr>
          <p:cNvPr id="3" name="Content Placeholder 2"/>
          <p:cNvSpPr>
            <a:spLocks noGrp="1"/>
          </p:cNvSpPr>
          <p:nvPr>
            <p:ph idx="1"/>
          </p:nvPr>
        </p:nvSpPr>
        <p:spPr>
          <a:xfrm>
            <a:off x="355600" y="1295400"/>
            <a:ext cx="8636000" cy="2438400"/>
          </a:xfrm>
        </p:spPr>
        <p:txBody>
          <a:bodyPr/>
          <a:lstStyle/>
          <a:p>
            <a:pPr marL="0" indent="0">
              <a:buNone/>
            </a:pPr>
            <a:r>
              <a:rPr lang="en-US" dirty="0" smtClean="0"/>
              <a:t>Presentation &amp; Interpretation</a:t>
            </a:r>
          </a:p>
          <a:p>
            <a:pPr>
              <a:lnSpc>
                <a:spcPct val="150000"/>
              </a:lnSpc>
              <a:spcAft>
                <a:spcPts val="1200"/>
              </a:spcAft>
            </a:pPr>
            <a:r>
              <a:rPr lang="en-US" dirty="0" smtClean="0">
                <a:solidFill>
                  <a:srgbClr val="92D050"/>
                </a:solidFill>
              </a:rPr>
              <a:t>Explanation: </a:t>
            </a:r>
            <a:r>
              <a:rPr lang="en-US" sz="2400" i="1" dirty="0" smtClean="0"/>
              <a:t>Is the variation between countries adequately explained? </a:t>
            </a:r>
          </a:p>
          <a:p>
            <a:pPr lvl="1">
              <a:lnSpc>
                <a:spcPct val="150000"/>
              </a:lnSpc>
              <a:spcAft>
                <a:spcPts val="1200"/>
              </a:spcAft>
              <a:buFont typeface="Wingdings" pitchFamily="2" charset="2"/>
              <a:buChar char="Ø"/>
            </a:pPr>
            <a:endParaRPr lang="en-US" sz="2400" dirty="0" smtClean="0"/>
          </a:p>
          <a:p>
            <a:pPr lvl="1">
              <a:lnSpc>
                <a:spcPct val="150000"/>
              </a:lnSpc>
              <a:spcAft>
                <a:spcPts val="1200"/>
              </a:spcAft>
              <a:buFont typeface="Wingdings" pitchFamily="2" charset="2"/>
              <a:buChar char="Ø"/>
            </a:pPr>
            <a:endParaRPr lang="en-US" sz="2400" dirty="0"/>
          </a:p>
          <a:p>
            <a:pPr lvl="1">
              <a:lnSpc>
                <a:spcPct val="150000"/>
              </a:lnSpc>
              <a:spcAft>
                <a:spcPts val="1200"/>
              </a:spcAft>
              <a:buFont typeface="Wingdings" pitchFamily="2" charset="2"/>
              <a:buChar char="Ø"/>
            </a:pPr>
            <a:r>
              <a:rPr lang="en-US" sz="2400" dirty="0" smtClean="0"/>
              <a:t>Focus on </a:t>
            </a:r>
            <a:r>
              <a:rPr lang="en-US" sz="2400" i="1" dirty="0" smtClean="0"/>
              <a:t>what </a:t>
            </a:r>
            <a:r>
              <a:rPr lang="en-US" sz="2400" dirty="0" smtClean="0"/>
              <a:t>differences are present rather than </a:t>
            </a:r>
            <a:r>
              <a:rPr lang="en-US" sz="2400" i="1" dirty="0" smtClean="0"/>
              <a:t>why</a:t>
            </a:r>
            <a:r>
              <a:rPr lang="en-US" sz="2400" dirty="0" smtClean="0"/>
              <a:t> the differences are present</a:t>
            </a:r>
          </a:p>
        </p:txBody>
      </p:sp>
      <p:sp>
        <p:nvSpPr>
          <p:cNvPr id="4" name="Content Placeholder 2"/>
          <p:cNvSpPr txBox="1">
            <a:spLocks/>
          </p:cNvSpPr>
          <p:nvPr/>
        </p:nvSpPr>
        <p:spPr bwMode="auto">
          <a:xfrm>
            <a:off x="228600" y="3048000"/>
            <a:ext cx="863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287338" indent="-287338" algn="l" rtl="0" eaLnBrk="1" fontAlgn="base" hangingPunct="1">
              <a:spcBef>
                <a:spcPct val="20000"/>
              </a:spcBef>
              <a:spcAft>
                <a:spcPct val="0"/>
              </a:spcAft>
              <a:buClr>
                <a:srgbClr val="CC0000"/>
              </a:buClr>
              <a:buSzPct val="100000"/>
              <a:buFont typeface="Wingdings" pitchFamily="2" charset="2"/>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SzPct val="100000"/>
              <a:buFont typeface="Arial" charset="0"/>
              <a:buChar char="–"/>
              <a:defRPr sz="2800" b="1">
                <a:solidFill>
                  <a:schemeClr val="tx1"/>
                </a:solidFill>
                <a:latin typeface="+mn-lt"/>
                <a:cs typeface="+mn-cs"/>
              </a:defRPr>
            </a:lvl2pPr>
            <a:lvl3pPr marL="1200150" indent="-285750" algn="l" rtl="0" eaLnBrk="1" fontAlgn="base" hangingPunct="1">
              <a:spcBef>
                <a:spcPct val="20000"/>
              </a:spcBef>
              <a:spcAft>
                <a:spcPct val="0"/>
              </a:spcAft>
              <a:buClr>
                <a:srgbClr val="C00000"/>
              </a:buClr>
              <a:buSzPct val="100000"/>
              <a:buFont typeface="Arial" charset="0"/>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200" b="1">
                <a:solidFill>
                  <a:schemeClr val="tx1"/>
                </a:solidFill>
                <a:latin typeface="+mn-lt"/>
                <a:cs typeface="+mn-cs"/>
              </a:defRPr>
            </a:lvl4pPr>
            <a:lvl5pPr marL="2057400" indent="-228600" algn="l" rtl="0" eaLnBrk="1" fontAlgn="base" hangingPunct="1">
              <a:spcBef>
                <a:spcPct val="200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lvl="2">
              <a:spcAft>
                <a:spcPts val="1200"/>
              </a:spcAft>
              <a:buFont typeface="Arial" pitchFamily="34" charset="0"/>
              <a:buChar char="•"/>
            </a:pPr>
            <a:r>
              <a:rPr lang="en-US" dirty="0" smtClean="0"/>
              <a:t>Genetic</a:t>
            </a:r>
          </a:p>
          <a:p>
            <a:pPr lvl="2">
              <a:spcAft>
                <a:spcPts val="1200"/>
              </a:spcAft>
              <a:buFont typeface="Arial" pitchFamily="34" charset="0"/>
              <a:buChar char="•"/>
            </a:pPr>
            <a:r>
              <a:rPr lang="en-US" dirty="0" smtClean="0"/>
              <a:t>Cultural</a:t>
            </a:r>
          </a:p>
          <a:p>
            <a:pPr lvl="2">
              <a:spcAft>
                <a:spcPts val="1200"/>
              </a:spcAft>
              <a:buFont typeface="Arial" pitchFamily="34" charset="0"/>
              <a:buChar char="•"/>
            </a:pPr>
            <a:r>
              <a:rPr lang="en-US" dirty="0" smtClean="0"/>
              <a:t>Economic</a:t>
            </a:r>
          </a:p>
          <a:p>
            <a:pPr lvl="2">
              <a:spcAft>
                <a:spcPts val="1200"/>
              </a:spcAft>
              <a:buFont typeface="Arial" pitchFamily="34" charset="0"/>
              <a:buChar char="•"/>
            </a:pPr>
            <a:r>
              <a:rPr lang="en-US" dirty="0" smtClean="0"/>
              <a:t>Political</a:t>
            </a:r>
          </a:p>
          <a:p>
            <a:pPr lvl="2">
              <a:spcAft>
                <a:spcPts val="1200"/>
              </a:spcAft>
              <a:buFont typeface="Arial" pitchFamily="34" charset="0"/>
              <a:buChar char="•"/>
            </a:pPr>
            <a:r>
              <a:rPr lang="en-US" dirty="0" smtClean="0"/>
              <a:t>Environmental</a:t>
            </a:r>
            <a:endParaRPr lang="en-US" dirty="0"/>
          </a:p>
        </p:txBody>
      </p:sp>
      <p:sp>
        <p:nvSpPr>
          <p:cNvPr id="5" name="TextBox 4"/>
          <p:cNvSpPr txBox="1"/>
          <p:nvPr/>
        </p:nvSpPr>
        <p:spPr>
          <a:xfrm>
            <a:off x="4648200" y="6189131"/>
            <a:ext cx="4343400" cy="646331"/>
          </a:xfrm>
          <a:prstGeom prst="rect">
            <a:avLst/>
          </a:prstGeom>
          <a:noFill/>
        </p:spPr>
        <p:txBody>
          <a:bodyPr wrap="square" rtlCol="0">
            <a:spAutoFit/>
          </a:bodyPr>
          <a:lstStyle/>
          <a:p>
            <a:pPr defTabSz="931774">
              <a:defRPr/>
            </a:pPr>
            <a:r>
              <a:rPr lang="en-US" sz="1200" dirty="0"/>
              <a:t>SOURCES: Australian Institute of Health and Welfare 2012. A working guide to international comparisons of health. Cat. No. PHE 159. Canberra: AIHW.</a:t>
            </a:r>
          </a:p>
        </p:txBody>
      </p:sp>
    </p:spTree>
    <p:extLst>
      <p:ext uri="{BB962C8B-B14F-4D97-AF65-F5344CB8AC3E}">
        <p14:creationId xmlns:p14="http://schemas.microsoft.com/office/powerpoint/2010/main" val="40213591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381000"/>
            <a:ext cx="8382000" cy="628718"/>
          </a:xfrm>
        </p:spPr>
        <p:txBody>
          <a:bodyPr/>
          <a:lstStyle/>
          <a:p>
            <a:r>
              <a:rPr lang="en-US" dirty="0"/>
              <a:t>Using Vital Statistics: </a:t>
            </a:r>
            <a:br>
              <a:rPr lang="en-US" dirty="0"/>
            </a:br>
            <a:r>
              <a:rPr lang="en-US" dirty="0"/>
              <a:t>International Comparisons</a:t>
            </a:r>
          </a:p>
        </p:txBody>
      </p:sp>
      <p:sp>
        <p:nvSpPr>
          <p:cNvPr id="3" name="Content Placeholder 2"/>
          <p:cNvSpPr>
            <a:spLocks noGrp="1"/>
          </p:cNvSpPr>
          <p:nvPr>
            <p:ph idx="1"/>
          </p:nvPr>
        </p:nvSpPr>
        <p:spPr>
          <a:xfrm>
            <a:off x="355600" y="1295400"/>
            <a:ext cx="8636000" cy="4724400"/>
          </a:xfrm>
        </p:spPr>
        <p:txBody>
          <a:bodyPr/>
          <a:lstStyle/>
          <a:p>
            <a:pPr marL="0" indent="0">
              <a:buNone/>
            </a:pPr>
            <a:r>
              <a:rPr lang="en-US" dirty="0" smtClean="0"/>
              <a:t>Presentation &amp; Interpretation</a:t>
            </a:r>
          </a:p>
          <a:p>
            <a:pPr>
              <a:spcAft>
                <a:spcPts val="1200"/>
              </a:spcAft>
            </a:pPr>
            <a:r>
              <a:rPr lang="en-US" dirty="0" smtClean="0">
                <a:solidFill>
                  <a:srgbClr val="92D050"/>
                </a:solidFill>
              </a:rPr>
              <a:t>Underlying differentials: </a:t>
            </a:r>
            <a:r>
              <a:rPr lang="en-US" sz="2400" i="1" dirty="0" smtClean="0"/>
              <a:t>Are differences within countries considered? </a:t>
            </a:r>
          </a:p>
          <a:p>
            <a:pPr lvl="1">
              <a:spcAft>
                <a:spcPts val="1200"/>
              </a:spcAft>
              <a:buFont typeface="Wingdings" pitchFamily="2" charset="2"/>
              <a:buChar char="Ø"/>
            </a:pPr>
            <a:r>
              <a:rPr lang="en-US" sz="2400" dirty="0" smtClean="0"/>
              <a:t>Cultural groups</a:t>
            </a:r>
          </a:p>
          <a:p>
            <a:pPr lvl="1">
              <a:spcAft>
                <a:spcPts val="1200"/>
              </a:spcAft>
              <a:buFont typeface="Wingdings" pitchFamily="2" charset="2"/>
              <a:buChar char="Ø"/>
            </a:pPr>
            <a:r>
              <a:rPr lang="en-US" sz="2400" dirty="0" smtClean="0"/>
              <a:t>Administrative sectors</a:t>
            </a:r>
          </a:p>
          <a:p>
            <a:pPr lvl="1">
              <a:spcAft>
                <a:spcPts val="1200"/>
              </a:spcAft>
              <a:buFont typeface="Wingdings" pitchFamily="2" charset="2"/>
              <a:buChar char="Ø"/>
            </a:pPr>
            <a:r>
              <a:rPr lang="en-US" sz="2400" dirty="0" smtClean="0"/>
              <a:t>Socioeconomic status &amp; income</a:t>
            </a:r>
          </a:p>
          <a:p>
            <a:pPr lvl="1">
              <a:spcAft>
                <a:spcPts val="1200"/>
              </a:spcAft>
              <a:buFont typeface="Wingdings" pitchFamily="2" charset="2"/>
              <a:buChar char="Ø"/>
            </a:pPr>
            <a:r>
              <a:rPr lang="en-US" sz="2400" dirty="0" smtClean="0"/>
              <a:t>Rural-urban divides</a:t>
            </a:r>
          </a:p>
          <a:p>
            <a:pPr lvl="1">
              <a:spcAft>
                <a:spcPts val="1200"/>
              </a:spcAft>
              <a:buFont typeface="Wingdings" pitchFamily="2" charset="2"/>
              <a:buChar char="Ø"/>
            </a:pPr>
            <a:r>
              <a:rPr lang="en-US" sz="2400" dirty="0" smtClean="0"/>
              <a:t>Literacy levels</a:t>
            </a:r>
          </a:p>
        </p:txBody>
      </p:sp>
      <p:sp>
        <p:nvSpPr>
          <p:cNvPr id="4" name="TextBox 3"/>
          <p:cNvSpPr txBox="1"/>
          <p:nvPr/>
        </p:nvSpPr>
        <p:spPr>
          <a:xfrm>
            <a:off x="4648200" y="6189131"/>
            <a:ext cx="4419600" cy="646331"/>
          </a:xfrm>
          <a:prstGeom prst="rect">
            <a:avLst/>
          </a:prstGeom>
          <a:noFill/>
        </p:spPr>
        <p:txBody>
          <a:bodyPr wrap="square" rtlCol="0">
            <a:spAutoFit/>
          </a:bodyPr>
          <a:lstStyle/>
          <a:p>
            <a:pPr defTabSz="931774">
              <a:defRPr/>
            </a:pPr>
            <a:r>
              <a:rPr lang="en-US" sz="1200" dirty="0"/>
              <a:t>SOURCES: Australian Institute of Health and Welfare 2012. A working guide to international comparisons of health. Cat. No. PHE 159. Canberra: AIHW.</a:t>
            </a:r>
          </a:p>
        </p:txBody>
      </p:sp>
    </p:spTree>
    <p:extLst>
      <p:ext uri="{BB962C8B-B14F-4D97-AF65-F5344CB8AC3E}">
        <p14:creationId xmlns:p14="http://schemas.microsoft.com/office/powerpoint/2010/main" val="3125751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0"/>
            <a:ext cx="8382000" cy="609600"/>
          </a:xfrm>
        </p:spPr>
        <p:txBody>
          <a:bodyPr/>
          <a:lstStyle/>
          <a:p>
            <a:pPr algn="ctr"/>
            <a:r>
              <a:rPr lang="en-US" sz="2200" b="1" dirty="0" smtClean="0">
                <a:solidFill>
                  <a:schemeClr val="tx1"/>
                </a:solidFill>
                <a:latin typeface="+mn-lt"/>
              </a:rPr>
              <a:t>LIFE EXPECTANCY AT BIRTH (YEARS)</a:t>
            </a:r>
            <a:endParaRPr lang="en-US" sz="2200" b="1" dirty="0">
              <a:solidFill>
                <a:schemeClr val="tx1"/>
              </a:solidFill>
              <a:latin typeface="+mn-lt"/>
            </a:endParaRPr>
          </a:p>
        </p:txBody>
      </p:sp>
      <p:sp>
        <p:nvSpPr>
          <p:cNvPr id="5" name="Content Placeholder 4"/>
          <p:cNvSpPr>
            <a:spLocks noGrp="1"/>
          </p:cNvSpPr>
          <p:nvPr>
            <p:ph idx="4294967295"/>
          </p:nvPr>
        </p:nvSpPr>
        <p:spPr>
          <a:xfrm>
            <a:off x="0" y="1295400"/>
            <a:ext cx="8407400" cy="4724400"/>
          </a:xfrm>
        </p:spPr>
        <p:txBody>
          <a:bodyPr/>
          <a:lstStyle/>
          <a:p>
            <a:pPr marL="0" indent="0">
              <a:buNone/>
            </a:pPr>
            <a:r>
              <a:rPr lang="en-US" dirty="0" smtClean="0"/>
              <a:t> </a:t>
            </a:r>
            <a:endParaRPr lang="en-US" dirty="0"/>
          </a:p>
        </p:txBody>
      </p:sp>
      <p:sp>
        <p:nvSpPr>
          <p:cNvPr id="6" name="Rectangle 5"/>
          <p:cNvSpPr/>
          <p:nvPr/>
        </p:nvSpPr>
        <p:spPr bwMode="auto">
          <a:xfrm>
            <a:off x="0" y="762000"/>
            <a:ext cx="9144000" cy="60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Two horizontal bar graphs showing life expectancy at birth in years for males and for females in countries in the Organization for Economic Cooperation and Development. "/>
          <p:cNvPicPr>
            <a:picLocks noChangeAspect="1" noChangeArrowheads="1"/>
          </p:cNvPicPr>
          <p:nvPr/>
        </p:nvPicPr>
        <p:blipFill rotWithShape="1">
          <a:blip r:embed="rId3">
            <a:extLst>
              <a:ext uri="{28A0092B-C50C-407E-A947-70E740481C1C}">
                <a14:useLocalDpi xmlns:a14="http://schemas.microsoft.com/office/drawing/2010/main" val="0"/>
              </a:ext>
            </a:extLst>
          </a:blip>
          <a:srcRect b="3795"/>
          <a:stretch/>
        </p:blipFill>
        <p:spPr bwMode="auto">
          <a:xfrm>
            <a:off x="952499" y="457200"/>
            <a:ext cx="7471657" cy="62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4267200"/>
            <a:ext cx="1210733" cy="1785104"/>
          </a:xfrm>
          <a:prstGeom prst="rect">
            <a:avLst/>
          </a:prstGeom>
          <a:noFill/>
          <a:ln>
            <a:solidFill>
              <a:schemeClr val="tx1">
                <a:alpha val="50000"/>
              </a:schemeClr>
            </a:solidFill>
          </a:ln>
        </p:spPr>
        <p:txBody>
          <a:bodyPr wrap="square" rtlCol="0">
            <a:spAutoFit/>
          </a:bodyPr>
          <a:lstStyle/>
          <a:p>
            <a:r>
              <a:rPr lang="en-US" sz="1000" dirty="0" smtClean="0"/>
              <a:t>SOURCE: </a:t>
            </a:r>
            <a:r>
              <a:rPr lang="en-US" sz="1000" dirty="0"/>
              <a:t>Australian Institute of Health and Welfare 2012. A working guide to international comparisons of health. Cat. No. PHE 159. Canberra: AIHW</a:t>
            </a:r>
            <a:r>
              <a:rPr lang="en-US" sz="1000" dirty="0" smtClean="0"/>
              <a:t>.</a:t>
            </a:r>
            <a:endParaRPr lang="en-US" sz="1000" dirty="0"/>
          </a:p>
        </p:txBody>
      </p:sp>
    </p:spTree>
    <p:extLst>
      <p:ext uri="{BB962C8B-B14F-4D97-AF65-F5344CB8AC3E}">
        <p14:creationId xmlns:p14="http://schemas.microsoft.com/office/powerpoint/2010/main" val="210338662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48" y="381000"/>
            <a:ext cx="8382000" cy="628718"/>
          </a:xfrm>
        </p:spPr>
        <p:txBody>
          <a:bodyPr/>
          <a:lstStyle/>
          <a:p>
            <a:r>
              <a:rPr lang="en-US" dirty="0"/>
              <a:t>Using Vital Statistics: </a:t>
            </a:r>
            <a:br>
              <a:rPr lang="en-US" dirty="0"/>
            </a:br>
            <a:r>
              <a:rPr lang="en-US" dirty="0"/>
              <a:t>International Comparisons</a:t>
            </a:r>
          </a:p>
        </p:txBody>
      </p:sp>
      <p:sp>
        <p:nvSpPr>
          <p:cNvPr id="3" name="Content Placeholder 2"/>
          <p:cNvSpPr>
            <a:spLocks noGrp="1"/>
          </p:cNvSpPr>
          <p:nvPr>
            <p:ph idx="1"/>
          </p:nvPr>
        </p:nvSpPr>
        <p:spPr>
          <a:xfrm>
            <a:off x="355600" y="1295400"/>
            <a:ext cx="8636000" cy="4724400"/>
          </a:xfrm>
        </p:spPr>
        <p:txBody>
          <a:bodyPr/>
          <a:lstStyle/>
          <a:p>
            <a:pPr marL="0" indent="0">
              <a:buNone/>
            </a:pPr>
            <a:r>
              <a:rPr lang="en-US" dirty="0" smtClean="0"/>
              <a:t>Presentation &amp; Interpretation</a:t>
            </a:r>
          </a:p>
          <a:p>
            <a:pPr>
              <a:spcAft>
                <a:spcPts val="1200"/>
              </a:spcAft>
            </a:pPr>
            <a:r>
              <a:rPr lang="en-US" dirty="0" smtClean="0">
                <a:solidFill>
                  <a:srgbClr val="92D050"/>
                </a:solidFill>
              </a:rPr>
              <a:t>Context: </a:t>
            </a:r>
            <a:r>
              <a:rPr lang="en-US" sz="2400" i="1" dirty="0" smtClean="0"/>
              <a:t>Can the data be used ouside of the international comparison? </a:t>
            </a:r>
          </a:p>
          <a:p>
            <a:pPr lvl="1">
              <a:spcAft>
                <a:spcPts val="1200"/>
              </a:spcAft>
              <a:buFont typeface="Wingdings" pitchFamily="2" charset="2"/>
              <a:buChar char="Ø"/>
            </a:pPr>
            <a:r>
              <a:rPr lang="en-US" sz="2400" dirty="0" smtClean="0"/>
              <a:t>Standardization of data for comparisons</a:t>
            </a:r>
          </a:p>
          <a:p>
            <a:pPr lvl="1">
              <a:spcAft>
                <a:spcPts val="1200"/>
              </a:spcAft>
              <a:buFont typeface="Wingdings" pitchFamily="2" charset="2"/>
              <a:buChar char="Ø"/>
            </a:pPr>
            <a:r>
              <a:rPr lang="en-US" sz="2400" dirty="0"/>
              <a:t>M</a:t>
            </a:r>
            <a:r>
              <a:rPr lang="en-US" sz="2400" dirty="0" smtClean="0"/>
              <a:t>ethods and definitions may differ</a:t>
            </a:r>
          </a:p>
          <a:p>
            <a:pPr lvl="2">
              <a:spcAft>
                <a:spcPts val="1200"/>
              </a:spcAft>
              <a:buFont typeface="Wingdings" pitchFamily="2" charset="2"/>
              <a:buChar char="§"/>
            </a:pPr>
            <a:r>
              <a:rPr lang="en-US" dirty="0"/>
              <a:t>I</a:t>
            </a:r>
            <a:r>
              <a:rPr lang="en-US" dirty="0" smtClean="0"/>
              <a:t>nternational comparisons</a:t>
            </a:r>
          </a:p>
          <a:p>
            <a:pPr lvl="2">
              <a:spcAft>
                <a:spcPts val="1200"/>
              </a:spcAft>
              <a:buFont typeface="Wingdings" pitchFamily="2" charset="2"/>
              <a:buChar char="§"/>
            </a:pPr>
            <a:r>
              <a:rPr lang="en-US" dirty="0" smtClean="0"/>
              <a:t>Official country estimates </a:t>
            </a:r>
            <a:endParaRPr lang="en-US" dirty="0"/>
          </a:p>
        </p:txBody>
      </p:sp>
      <p:sp>
        <p:nvSpPr>
          <p:cNvPr id="4" name="TextBox 3"/>
          <p:cNvSpPr txBox="1"/>
          <p:nvPr/>
        </p:nvSpPr>
        <p:spPr>
          <a:xfrm>
            <a:off x="4648200" y="6189131"/>
            <a:ext cx="4419600" cy="646331"/>
          </a:xfrm>
          <a:prstGeom prst="rect">
            <a:avLst/>
          </a:prstGeom>
          <a:noFill/>
        </p:spPr>
        <p:txBody>
          <a:bodyPr wrap="square" rtlCol="0">
            <a:spAutoFit/>
          </a:bodyPr>
          <a:lstStyle/>
          <a:p>
            <a:pPr defTabSz="931774">
              <a:defRPr/>
            </a:pPr>
            <a:r>
              <a:rPr lang="en-US" sz="1200" dirty="0"/>
              <a:t>SOURCES: Australian Institute of Health and Welfare 2012. A working guide to international comparisons of health. Cat. No. PHE 159. Canberra: AIHW.</a:t>
            </a:r>
          </a:p>
        </p:txBody>
      </p:sp>
    </p:spTree>
    <p:extLst>
      <p:ext uri="{BB962C8B-B14F-4D97-AF65-F5344CB8AC3E}">
        <p14:creationId xmlns:p14="http://schemas.microsoft.com/office/powerpoint/2010/main" val="42426761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5248" y="457200"/>
            <a:ext cx="8382000" cy="628718"/>
          </a:xfrm>
        </p:spPr>
        <p:txBody>
          <a:bodyPr/>
          <a:lstStyle/>
          <a:p>
            <a:pPr>
              <a:lnSpc>
                <a:spcPts val="3300"/>
              </a:lnSpc>
            </a:pPr>
            <a:r>
              <a:rPr lang="en-US" dirty="0" smtClean="0"/>
              <a:t>Mortality Statistics for Australia</a:t>
            </a:r>
            <a:br>
              <a:rPr lang="en-US" dirty="0" smtClean="0"/>
            </a:br>
            <a:r>
              <a:rPr lang="en-US" dirty="0" smtClean="0"/>
              <a:t>Using Different Data Sources</a:t>
            </a:r>
            <a:endParaRPr lang="en-US" dirty="0"/>
          </a:p>
        </p:txBody>
      </p:sp>
      <p:sp>
        <p:nvSpPr>
          <p:cNvPr id="3" name="Content Placeholder 2"/>
          <p:cNvSpPr>
            <a:spLocks noGrp="1"/>
          </p:cNvSpPr>
          <p:nvPr>
            <p:ph idx="1"/>
          </p:nvPr>
        </p:nvSpPr>
        <p:spPr>
          <a:solidFill>
            <a:schemeClr val="bg1"/>
          </a:solidFill>
        </p:spPr>
        <p:txBody>
          <a:bodyPr/>
          <a:lstStyle/>
          <a:p>
            <a:pPr marL="0" indent="0" algn="ctr">
              <a:buNone/>
            </a:pPr>
            <a:r>
              <a:rPr lang="en-US" sz="800" dirty="0" smtClean="0">
                <a:solidFill>
                  <a:srgbClr val="0070C0"/>
                </a:solidFill>
              </a:rPr>
              <a:t> </a:t>
            </a:r>
          </a:p>
        </p:txBody>
      </p:sp>
      <p:sp>
        <p:nvSpPr>
          <p:cNvPr id="4" name="Oval 3"/>
          <p:cNvSpPr/>
          <p:nvPr/>
        </p:nvSpPr>
        <p:spPr bwMode="auto">
          <a:xfrm>
            <a:off x="4038600" y="1905000"/>
            <a:ext cx="381000" cy="76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bwMode="auto">
          <a:xfrm>
            <a:off x="4572000" y="5695950"/>
            <a:ext cx="4572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descr="Table showing differences in mortality numbers and rates for Australia that are obtained from different sources. "/>
          <p:cNvGrpSpPr/>
          <p:nvPr/>
        </p:nvGrpSpPr>
        <p:grpSpPr>
          <a:xfrm>
            <a:off x="0" y="1346538"/>
            <a:ext cx="9144000" cy="5310901"/>
            <a:chOff x="0" y="1066800"/>
            <a:chExt cx="9144000" cy="531090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39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3505200" y="1396662"/>
              <a:ext cx="1447800" cy="3581400"/>
            </a:xfrm>
            <a:prstGeom prst="ellipse">
              <a:avLst/>
            </a:prstGeom>
            <a:noFill/>
            <a:ln w="38100" cap="flat" cmpd="sng" algn="ctr">
              <a:solidFill>
                <a:srgbClr val="FA97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143000" y="5062269"/>
              <a:ext cx="2895600" cy="707886"/>
            </a:xfrm>
            <a:prstGeom prst="rect">
              <a:avLst/>
            </a:prstGeom>
            <a:noFill/>
          </p:spPr>
          <p:txBody>
            <a:bodyPr wrap="square" rtlCol="0">
              <a:spAutoFit/>
            </a:bodyPr>
            <a:lstStyle/>
            <a:p>
              <a:pPr algn="ctr"/>
              <a:r>
                <a:rPr lang="en-US" sz="2000" b="1" dirty="0" smtClean="0">
                  <a:solidFill>
                    <a:srgbClr val="FA9706"/>
                  </a:solidFill>
                </a:rPr>
                <a:t>National counts by year of registration</a:t>
              </a:r>
              <a:endParaRPr lang="en-US" sz="2000" b="1" dirty="0">
                <a:solidFill>
                  <a:srgbClr val="FA9706"/>
                </a:solidFill>
              </a:endParaRPr>
            </a:p>
          </p:txBody>
        </p:sp>
        <p:sp>
          <p:nvSpPr>
            <p:cNvPr id="10" name="Oval 9"/>
            <p:cNvSpPr/>
            <p:nvPr/>
          </p:nvSpPr>
          <p:spPr bwMode="auto">
            <a:xfrm>
              <a:off x="4953000" y="1396662"/>
              <a:ext cx="1447800" cy="35814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4953000" y="5054262"/>
              <a:ext cx="3867150" cy="1323439"/>
            </a:xfrm>
            <a:prstGeom prst="rect">
              <a:avLst/>
            </a:prstGeom>
            <a:noFill/>
          </p:spPr>
          <p:txBody>
            <a:bodyPr wrap="square" rtlCol="0">
              <a:spAutoFit/>
            </a:bodyPr>
            <a:lstStyle/>
            <a:p>
              <a:pPr algn="ctr"/>
              <a:r>
                <a:rPr lang="en-US" sz="2000" b="1" dirty="0" smtClean="0">
                  <a:solidFill>
                    <a:srgbClr val="00B050"/>
                  </a:solidFill>
                </a:rPr>
                <a:t>International counts from WHO mortality database, by year death occurred; age standardized</a:t>
              </a:r>
              <a:endParaRPr lang="en-US" sz="2000" b="1" dirty="0">
                <a:solidFill>
                  <a:srgbClr val="00B050"/>
                </a:solidFill>
              </a:endParaRPr>
            </a:p>
          </p:txBody>
        </p:sp>
      </p:grpSp>
      <p:sp>
        <p:nvSpPr>
          <p:cNvPr id="12" name="TextBox 11"/>
          <p:cNvSpPr txBox="1"/>
          <p:nvPr/>
        </p:nvSpPr>
        <p:spPr>
          <a:xfrm>
            <a:off x="1456270" y="3733800"/>
            <a:ext cx="1896530" cy="1015663"/>
          </a:xfrm>
          <a:prstGeom prst="rect">
            <a:avLst/>
          </a:prstGeom>
          <a:noFill/>
          <a:ln>
            <a:solidFill>
              <a:schemeClr val="tx1">
                <a:alpha val="50000"/>
              </a:schemeClr>
            </a:solidFill>
          </a:ln>
        </p:spPr>
        <p:txBody>
          <a:bodyPr wrap="square" rtlCol="0">
            <a:spAutoFit/>
          </a:bodyPr>
          <a:lstStyle/>
          <a:p>
            <a:pPr defTabSz="931774">
              <a:defRPr/>
            </a:pPr>
            <a:r>
              <a:rPr lang="en-US" sz="1000" dirty="0"/>
              <a:t>SOURCES: Australian Institute of Health and Welfare 2012. A working guide to international comparisons of health. Cat. No. PHE 159. Canberra: AIHW.</a:t>
            </a:r>
          </a:p>
        </p:txBody>
      </p:sp>
    </p:spTree>
    <p:extLst>
      <p:ext uri="{BB962C8B-B14F-4D97-AF65-F5344CB8AC3E}">
        <p14:creationId xmlns:p14="http://schemas.microsoft.com/office/powerpoint/2010/main" val="420276791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smtClean="0"/>
              <a:t>Data Comparison:</a:t>
            </a:r>
          </a:p>
          <a:p>
            <a:pPr marL="0" indent="0">
              <a:buNone/>
            </a:pPr>
            <a:r>
              <a:rPr lang="en-US" sz="2400" i="1" dirty="0" smtClean="0"/>
              <a:t>See handout for activity details.</a:t>
            </a:r>
          </a:p>
          <a:p>
            <a:pPr>
              <a:spcAft>
                <a:spcPts val="1200"/>
              </a:spcAft>
            </a:pPr>
            <a:r>
              <a:rPr lang="en-US" sz="2400" dirty="0" smtClean="0"/>
              <a:t>Review the international comparison of Maternal Mortality Ratio</a:t>
            </a:r>
          </a:p>
          <a:p>
            <a:pPr lvl="1">
              <a:spcAft>
                <a:spcPts val="1200"/>
              </a:spcAft>
            </a:pPr>
            <a:r>
              <a:rPr lang="en-US" sz="2400" dirty="0" smtClean="0"/>
              <a:t>Using the materials provided: </a:t>
            </a:r>
          </a:p>
          <a:p>
            <a:pPr marL="1028700" lvl="0" indent="-342900">
              <a:spcAft>
                <a:spcPts val="1200"/>
              </a:spcAft>
              <a:buFont typeface="+mj-lt"/>
              <a:buAutoNum type="alphaUcPeriod"/>
            </a:pPr>
            <a:r>
              <a:rPr lang="en-US" sz="2000" dirty="0"/>
              <a:t>Comment on the strengths and weaknesses of the information presented.  </a:t>
            </a:r>
          </a:p>
          <a:p>
            <a:pPr marL="1028700" lvl="0" indent="-342900">
              <a:spcAft>
                <a:spcPts val="600"/>
              </a:spcAft>
              <a:buFont typeface="+mj-lt"/>
              <a:buAutoNum type="alphaUcPeriod"/>
            </a:pPr>
            <a:r>
              <a:rPr lang="en-US" sz="2000" dirty="0"/>
              <a:t>What are the implications of these strengths and weaknesses on the interpretation of the results? </a:t>
            </a:r>
          </a:p>
          <a:p>
            <a:pPr marL="1028700" lvl="0" indent="-342900">
              <a:spcAft>
                <a:spcPts val="600"/>
              </a:spcAft>
              <a:buFont typeface="+mj-lt"/>
              <a:buAutoNum type="alphaUcPeriod"/>
            </a:pPr>
            <a:r>
              <a:rPr lang="en-US" sz="2000" dirty="0"/>
              <a:t>What additional information about the data would you like to have</a:t>
            </a:r>
            <a:r>
              <a:rPr lang="en-US" sz="2000" dirty="0" smtClean="0"/>
              <a:t>?</a:t>
            </a:r>
            <a:endParaRPr lang="en-US" sz="2000" dirty="0"/>
          </a:p>
          <a:p>
            <a:pPr lvl="1"/>
            <a:endParaRPr lang="en-US" dirty="0" smtClean="0"/>
          </a:p>
        </p:txBody>
      </p:sp>
    </p:spTree>
    <p:extLst>
      <p:ext uri="{BB962C8B-B14F-4D97-AF65-F5344CB8AC3E}">
        <p14:creationId xmlns:p14="http://schemas.microsoft.com/office/powerpoint/2010/main" val="389526259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spcBef>
                <a:spcPts val="1200"/>
              </a:spcBef>
            </a:pPr>
            <a:r>
              <a:rPr lang="en-US" sz="2000" dirty="0" smtClean="0"/>
              <a:t>(Freedman) Freedman, MA. Improving Civil Registration and Vital Statistics. The World Bank. 2003.</a:t>
            </a:r>
          </a:p>
          <a:p>
            <a:pPr>
              <a:spcBef>
                <a:spcPts val="1200"/>
              </a:spcBef>
            </a:pPr>
            <a:r>
              <a:rPr lang="en-US" sz="2000" dirty="0" smtClean="0"/>
              <a:t>(</a:t>
            </a:r>
            <a:r>
              <a:rPr lang="en-US" sz="2000" dirty="0"/>
              <a:t>NCHS) National Center for Health Statistics. Methods of Civil Registration: Modular Course of Instruction. </a:t>
            </a:r>
            <a:endParaRPr lang="en-US" sz="2000" dirty="0" smtClean="0"/>
          </a:p>
          <a:p>
            <a:pPr>
              <a:spcBef>
                <a:spcPts val="1200"/>
              </a:spcBef>
            </a:pPr>
            <a:r>
              <a:rPr lang="en-US" sz="2000" dirty="0"/>
              <a:t>(NVSS Births) National Vital Statistics Reports. Births: Final Data for 2006. 57(7). 7 Jan 2009</a:t>
            </a:r>
            <a:r>
              <a:rPr lang="en-US" sz="2000" dirty="0" smtClean="0"/>
              <a:t>.</a:t>
            </a:r>
          </a:p>
          <a:p>
            <a:pPr lvl="0">
              <a:spcBef>
                <a:spcPts val="1200"/>
              </a:spcBef>
            </a:pPr>
            <a:r>
              <a:rPr lang="en-US" sz="2000" dirty="0" smtClean="0"/>
              <a:t>(</a:t>
            </a:r>
            <a:r>
              <a:rPr lang="en-US" sz="2000" dirty="0"/>
              <a:t>PRVSS2) UN. Principles and Recommendations for a Vital Statistics System, Revision 2. New York. 2001</a:t>
            </a:r>
            <a:r>
              <a:rPr lang="en-US" sz="2000" dirty="0" smtClean="0"/>
              <a:t>.</a:t>
            </a:r>
          </a:p>
          <a:p>
            <a:pPr>
              <a:spcBef>
                <a:spcPts val="1200"/>
              </a:spcBef>
            </a:pPr>
            <a:r>
              <a:rPr lang="en-US" sz="2000" dirty="0"/>
              <a:t>(UN Handbook) UN. Handbook on Training in Civil Registration and Vital Statistics Systems. Studies in Methods, Series F, No. 84. UN: New York. </a:t>
            </a:r>
            <a:r>
              <a:rPr lang="en-US" sz="2000" dirty="0" smtClean="0"/>
              <a:t>2002.</a:t>
            </a:r>
          </a:p>
          <a:p>
            <a:pPr lvl="0"/>
            <a:endParaRPr lang="en-US" dirty="0"/>
          </a:p>
          <a:p>
            <a:endParaRPr lang="en-US" dirty="0"/>
          </a:p>
        </p:txBody>
      </p:sp>
    </p:spTree>
    <p:extLst>
      <p:ext uri="{BB962C8B-B14F-4D97-AF65-F5344CB8AC3E}">
        <p14:creationId xmlns:p14="http://schemas.microsoft.com/office/powerpoint/2010/main" val="223490945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lvl="0" indent="0">
              <a:spcBef>
                <a:spcPts val="2400"/>
              </a:spcBef>
              <a:buNone/>
            </a:pPr>
            <a:r>
              <a:rPr lang="en-US" dirty="0" smtClean="0"/>
              <a:t>Table of Contents:</a:t>
            </a:r>
          </a:p>
          <a:p>
            <a:pPr lvl="0">
              <a:spcBef>
                <a:spcPts val="2400"/>
              </a:spcBef>
            </a:pPr>
            <a:r>
              <a:rPr lang="en-US" dirty="0" smtClean="0"/>
              <a:t>In small groups, prepare </a:t>
            </a:r>
            <a:r>
              <a:rPr lang="en-US" dirty="0"/>
              <a:t>the table of contents </a:t>
            </a:r>
            <a:r>
              <a:rPr lang="en-US" dirty="0" smtClean="0"/>
              <a:t>for </a:t>
            </a:r>
            <a:r>
              <a:rPr lang="en-US" dirty="0"/>
              <a:t>an annual vital statistics report on the population of </a:t>
            </a:r>
            <a:r>
              <a:rPr lang="en-US" dirty="0" smtClean="0"/>
              <a:t>your country.</a:t>
            </a:r>
          </a:p>
          <a:p>
            <a:pPr lvl="0">
              <a:spcBef>
                <a:spcPts val="2400"/>
              </a:spcBef>
            </a:pPr>
            <a:r>
              <a:rPr lang="en-US" dirty="0" smtClean="0"/>
              <a:t>Compare </a:t>
            </a:r>
            <a:r>
              <a:rPr lang="en-US" dirty="0"/>
              <a:t>your list with the actual report and with the table of contents of other </a:t>
            </a:r>
            <a:r>
              <a:rPr lang="en-US" dirty="0" smtClean="0"/>
              <a:t>groups. </a:t>
            </a:r>
          </a:p>
          <a:p>
            <a:pPr lvl="0">
              <a:spcBef>
                <a:spcPts val="2400"/>
              </a:spcBef>
            </a:pPr>
            <a:r>
              <a:rPr lang="en-US" dirty="0" smtClean="0"/>
              <a:t>Discuss </a:t>
            </a:r>
            <a:r>
              <a:rPr lang="en-US" dirty="0"/>
              <a:t>the agreements and disagreements.</a:t>
            </a:r>
          </a:p>
          <a:p>
            <a:endParaRPr lang="en-US" dirty="0"/>
          </a:p>
        </p:txBody>
      </p:sp>
    </p:spTree>
    <p:extLst>
      <p:ext uri="{BB962C8B-B14F-4D97-AF65-F5344CB8AC3E}">
        <p14:creationId xmlns:p14="http://schemas.microsoft.com/office/powerpoint/2010/main" val="254411997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spcBef>
                <a:spcPts val="1800"/>
              </a:spcBef>
              <a:buNone/>
            </a:pPr>
            <a:r>
              <a:rPr lang="en-US" dirty="0" smtClean="0"/>
              <a:t>Report Content:</a:t>
            </a:r>
          </a:p>
          <a:p>
            <a:pPr>
              <a:spcBef>
                <a:spcPts val="600"/>
              </a:spcBef>
            </a:pPr>
            <a:r>
              <a:rPr lang="en-US" dirty="0" smtClean="0"/>
              <a:t>In small groups, review </a:t>
            </a:r>
            <a:r>
              <a:rPr lang="en-US" dirty="0"/>
              <a:t>sample </a:t>
            </a:r>
            <a:r>
              <a:rPr lang="en-US" dirty="0" smtClean="0"/>
              <a:t>reports </a:t>
            </a:r>
            <a:r>
              <a:rPr lang="en-US" dirty="0"/>
              <a:t>from various </a:t>
            </a:r>
            <a:r>
              <a:rPr lang="en-US" dirty="0" smtClean="0"/>
              <a:t>countries.  Compare and discuss: </a:t>
            </a:r>
          </a:p>
          <a:p>
            <a:pPr lvl="1">
              <a:spcBef>
                <a:spcPts val="600"/>
              </a:spcBef>
            </a:pPr>
            <a:r>
              <a:rPr lang="en-US" dirty="0" smtClean="0"/>
              <a:t>Report content (statistics, tables, text, </a:t>
            </a:r>
            <a:r>
              <a:rPr lang="en-US" dirty="0" err="1" smtClean="0"/>
              <a:t>etc</a:t>
            </a:r>
            <a:r>
              <a:rPr lang="en-US" dirty="0" smtClean="0"/>
              <a:t>)</a:t>
            </a:r>
          </a:p>
          <a:p>
            <a:pPr lvl="2">
              <a:spcBef>
                <a:spcPts val="600"/>
              </a:spcBef>
              <a:buFont typeface="Wingdings" pitchFamily="2" charset="2"/>
              <a:buChar char="Ø"/>
            </a:pPr>
            <a:r>
              <a:rPr lang="en-US" dirty="0" smtClean="0"/>
              <a:t>Use characteristics for evaluating international comparisons</a:t>
            </a:r>
          </a:p>
          <a:p>
            <a:pPr lvl="1">
              <a:spcBef>
                <a:spcPts val="600"/>
              </a:spcBef>
            </a:pPr>
            <a:r>
              <a:rPr lang="en-US" dirty="0" smtClean="0"/>
              <a:t>Report style</a:t>
            </a:r>
          </a:p>
          <a:p>
            <a:pPr lvl="1">
              <a:spcBef>
                <a:spcPts val="600"/>
              </a:spcBef>
            </a:pPr>
            <a:r>
              <a:rPr lang="en-US" dirty="0" smtClean="0"/>
              <a:t>Appendices</a:t>
            </a:r>
          </a:p>
          <a:p>
            <a:pPr>
              <a:spcBef>
                <a:spcPts val="600"/>
              </a:spcBef>
            </a:pPr>
            <a:r>
              <a:rPr lang="en-US" dirty="0" smtClean="0"/>
              <a:t>Share and compare your observations with the class.</a:t>
            </a:r>
            <a:endParaRPr lang="en-US" dirty="0"/>
          </a:p>
        </p:txBody>
      </p:sp>
    </p:spTree>
    <p:extLst>
      <p:ext uri="{BB962C8B-B14F-4D97-AF65-F5344CB8AC3E}">
        <p14:creationId xmlns:p14="http://schemas.microsoft.com/office/powerpoint/2010/main" val="24364068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Vital Statistics</a:t>
            </a:r>
            <a:endParaRPr lang="en-US" dirty="0"/>
          </a:p>
        </p:txBody>
      </p:sp>
      <p:sp>
        <p:nvSpPr>
          <p:cNvPr id="3" name="Content Placeholder 2"/>
          <p:cNvSpPr>
            <a:spLocks noGrp="1"/>
          </p:cNvSpPr>
          <p:nvPr>
            <p:ph idx="1"/>
          </p:nvPr>
        </p:nvSpPr>
        <p:spPr>
          <a:xfrm>
            <a:off x="30480" y="1371600"/>
            <a:ext cx="8839200" cy="4876800"/>
          </a:xfrm>
        </p:spPr>
        <p:txBody>
          <a:bodyPr>
            <a:normAutofit/>
          </a:bodyPr>
          <a:lstStyle/>
          <a:p>
            <a:pPr>
              <a:spcBef>
                <a:spcPts val="1800"/>
              </a:spcBef>
            </a:pPr>
            <a:r>
              <a:rPr lang="en-US" dirty="0" smtClean="0"/>
              <a:t>Central agency needs to:</a:t>
            </a:r>
          </a:p>
          <a:p>
            <a:pPr lvl="1">
              <a:spcBef>
                <a:spcPts val="1800"/>
              </a:spcBef>
            </a:pPr>
            <a:r>
              <a:rPr lang="en-US" dirty="0" smtClean="0"/>
              <a:t>Identify and assess needs of users</a:t>
            </a:r>
          </a:p>
          <a:p>
            <a:pPr lvl="1">
              <a:spcBef>
                <a:spcPts val="1800"/>
              </a:spcBef>
            </a:pPr>
            <a:r>
              <a:rPr lang="en-US" dirty="0" smtClean="0"/>
              <a:t>Understand problems of VS suppliers </a:t>
            </a:r>
            <a:r>
              <a:rPr lang="en-US" dirty="0"/>
              <a:t>&amp;</a:t>
            </a:r>
            <a:r>
              <a:rPr lang="en-US" dirty="0" smtClean="0"/>
              <a:t> users</a:t>
            </a:r>
          </a:p>
          <a:p>
            <a:pPr lvl="1">
              <a:spcBef>
                <a:spcPts val="1800"/>
              </a:spcBef>
            </a:pPr>
            <a:r>
              <a:rPr lang="en-US" dirty="0" smtClean="0"/>
              <a:t>Make sure VS suppliers &amp; users understand their obligations and constraints</a:t>
            </a:r>
          </a:p>
          <a:p>
            <a:pPr lvl="1">
              <a:spcBef>
                <a:spcPts val="1800"/>
              </a:spcBef>
            </a:pPr>
            <a:r>
              <a:rPr lang="en-US" dirty="0" smtClean="0"/>
              <a:t>Disseminate VS information </a:t>
            </a:r>
            <a:r>
              <a:rPr lang="en-US" dirty="0" smtClean="0">
                <a:solidFill>
                  <a:srgbClr val="C00000"/>
                </a:solidFill>
              </a:rPr>
              <a:t>widely</a:t>
            </a:r>
          </a:p>
          <a:p>
            <a:pPr>
              <a:spcBef>
                <a:spcPts val="1800"/>
              </a:spcBef>
            </a:pPr>
            <a:r>
              <a:rPr lang="en-US" dirty="0" smtClean="0"/>
              <a:t>Alternative: make micro-level data available to outside users/researchers</a:t>
            </a:r>
          </a:p>
          <a:p>
            <a:pPr lvl="1"/>
            <a:endParaRPr lang="en-US" dirty="0"/>
          </a:p>
        </p:txBody>
      </p:sp>
      <p:sp>
        <p:nvSpPr>
          <p:cNvPr id="4" name="TextBox 3"/>
          <p:cNvSpPr txBox="1"/>
          <p:nvPr/>
        </p:nvSpPr>
        <p:spPr>
          <a:xfrm>
            <a:off x="4724400" y="6366935"/>
            <a:ext cx="3886200" cy="276999"/>
          </a:xfrm>
          <a:prstGeom prst="rect">
            <a:avLst/>
          </a:prstGeom>
          <a:noFill/>
        </p:spPr>
        <p:txBody>
          <a:bodyPr wrap="square" rtlCol="0">
            <a:spAutoFit/>
          </a:bodyPr>
          <a:lstStyle/>
          <a:p>
            <a:r>
              <a:rPr lang="en-US" sz="1200" dirty="0"/>
              <a:t>SOURCES: PRVSS2, Chapter II.D.4; NCHS, 15:6.</a:t>
            </a:r>
          </a:p>
        </p:txBody>
      </p:sp>
    </p:spTree>
    <p:extLst>
      <p:ext uri="{BB962C8B-B14F-4D97-AF65-F5344CB8AC3E}">
        <p14:creationId xmlns:p14="http://schemas.microsoft.com/office/powerpoint/2010/main" val="422082578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smtClean="0"/>
              <a:t>Vital Statistics Report Review:</a:t>
            </a:r>
          </a:p>
          <a:p>
            <a:pPr marL="0" indent="0">
              <a:buNone/>
            </a:pPr>
            <a:endParaRPr lang="en-US" sz="1000" dirty="0" smtClean="0"/>
          </a:p>
          <a:p>
            <a:r>
              <a:rPr lang="en-US" dirty="0" smtClean="0"/>
              <a:t>In small groups, review the annual report and answer the questions on the handout. </a:t>
            </a:r>
          </a:p>
          <a:p>
            <a:endParaRPr lang="en-US" dirty="0" smtClean="0"/>
          </a:p>
          <a:p>
            <a:r>
              <a:rPr lang="en-US" dirty="0" smtClean="0"/>
              <a:t>Compare your answers with those of other groups.</a:t>
            </a:r>
          </a:p>
          <a:p>
            <a:endParaRPr lang="en-US" dirty="0" smtClean="0"/>
          </a:p>
          <a:p>
            <a:r>
              <a:rPr lang="en-US" dirty="0" smtClean="0"/>
              <a:t>Discuss the agreements and disagreements.</a:t>
            </a:r>
            <a:endParaRPr lang="en-US" dirty="0"/>
          </a:p>
        </p:txBody>
      </p:sp>
    </p:spTree>
    <p:extLst>
      <p:ext uri="{BB962C8B-B14F-4D97-AF65-F5344CB8AC3E}">
        <p14:creationId xmlns:p14="http://schemas.microsoft.com/office/powerpoint/2010/main" val="429282062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smtClean="0"/>
              <a:t>Lists of Users:</a:t>
            </a:r>
          </a:p>
          <a:p>
            <a:r>
              <a:rPr lang="en-US" dirty="0" smtClean="0"/>
              <a:t>In small groups, compile </a:t>
            </a:r>
            <a:r>
              <a:rPr lang="en-US" dirty="0"/>
              <a:t>lists of </a:t>
            </a:r>
            <a:r>
              <a:rPr lang="en-US" dirty="0" smtClean="0"/>
              <a:t>the types </a:t>
            </a:r>
            <a:r>
              <a:rPr lang="en-US" dirty="0"/>
              <a:t>of </a:t>
            </a:r>
            <a:r>
              <a:rPr lang="en-US" dirty="0" smtClean="0"/>
              <a:t>users for: </a:t>
            </a:r>
          </a:p>
          <a:p>
            <a:pPr lvl="1">
              <a:spcBef>
                <a:spcPts val="1800"/>
              </a:spcBef>
            </a:pPr>
            <a:r>
              <a:rPr lang="en-US" dirty="0" smtClean="0"/>
              <a:t>printed </a:t>
            </a:r>
            <a:r>
              <a:rPr lang="en-US" dirty="0"/>
              <a:t>annual </a:t>
            </a:r>
            <a:r>
              <a:rPr lang="en-US" dirty="0" smtClean="0"/>
              <a:t>publications</a:t>
            </a:r>
          </a:p>
          <a:p>
            <a:pPr lvl="1">
              <a:spcBef>
                <a:spcPts val="1800"/>
              </a:spcBef>
            </a:pPr>
            <a:r>
              <a:rPr lang="en-US" dirty="0" smtClean="0"/>
              <a:t>monthly </a:t>
            </a:r>
            <a:r>
              <a:rPr lang="en-US" dirty="0"/>
              <a:t>or quarterly </a:t>
            </a:r>
            <a:r>
              <a:rPr lang="en-US" dirty="0" smtClean="0"/>
              <a:t>bulletins</a:t>
            </a:r>
          </a:p>
          <a:p>
            <a:pPr lvl="1">
              <a:spcBef>
                <a:spcPts val="1800"/>
              </a:spcBef>
            </a:pPr>
            <a:r>
              <a:rPr lang="en-US" dirty="0" smtClean="0"/>
              <a:t>electronic </a:t>
            </a:r>
            <a:r>
              <a:rPr lang="en-US" dirty="0"/>
              <a:t>media data </a:t>
            </a:r>
            <a:r>
              <a:rPr lang="en-US" dirty="0" smtClean="0"/>
              <a:t>releases</a:t>
            </a:r>
          </a:p>
          <a:p>
            <a:pPr lvl="1">
              <a:spcBef>
                <a:spcPts val="1800"/>
              </a:spcBef>
            </a:pPr>
            <a:r>
              <a:rPr lang="en-US" dirty="0" smtClean="0"/>
              <a:t>special </a:t>
            </a:r>
            <a:r>
              <a:rPr lang="en-US" dirty="0"/>
              <a:t>tabulations </a:t>
            </a:r>
          </a:p>
        </p:txBody>
      </p:sp>
    </p:spTree>
    <p:extLst>
      <p:ext uri="{BB962C8B-B14F-4D97-AF65-F5344CB8AC3E}">
        <p14:creationId xmlns:p14="http://schemas.microsoft.com/office/powerpoint/2010/main" val="87893688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Overall Review</a:t>
            </a:r>
            <a:endParaRPr lang="en-US" dirty="0"/>
          </a:p>
        </p:txBody>
      </p:sp>
      <p:sp>
        <p:nvSpPr>
          <p:cNvPr id="3" name="Content Placeholder 2"/>
          <p:cNvSpPr>
            <a:spLocks noGrp="1"/>
          </p:cNvSpPr>
          <p:nvPr>
            <p:ph idx="1"/>
          </p:nvPr>
        </p:nvSpPr>
        <p:spPr>
          <a:xfrm>
            <a:off x="152400" y="1371600"/>
            <a:ext cx="8839200" cy="4953000"/>
          </a:xfrm>
        </p:spPr>
        <p:txBody>
          <a:bodyPr>
            <a:normAutofit fontScale="92500" lnSpcReduction="10000"/>
          </a:bodyPr>
          <a:lstStyle/>
          <a:p>
            <a:pPr marL="514350" lvl="1" indent="-514350">
              <a:spcBef>
                <a:spcPts val="1800"/>
              </a:spcBef>
              <a:buFont typeface="+mj-lt"/>
              <a:buAutoNum type="arabicPeriod"/>
            </a:pPr>
            <a:r>
              <a:rPr lang="en-US" sz="2600" dirty="0" smtClean="0"/>
              <a:t>The UN minimal goals for using vital statistics call for detailed </a:t>
            </a:r>
            <a:r>
              <a:rPr lang="en-US" sz="2600" dirty="0" smtClean="0">
                <a:solidFill>
                  <a:srgbClr val="C00000"/>
                </a:solidFill>
              </a:rPr>
              <a:t>(</a:t>
            </a:r>
            <a:r>
              <a:rPr lang="en-US" sz="2600" i="1" dirty="0" smtClean="0">
                <a:solidFill>
                  <a:srgbClr val="C00000"/>
                </a:solidFill>
              </a:rPr>
              <a:t>semi-annual / annual)</a:t>
            </a:r>
            <a:r>
              <a:rPr lang="en-US" sz="2600" dirty="0" smtClean="0">
                <a:solidFill>
                  <a:srgbClr val="C00000"/>
                </a:solidFill>
              </a:rPr>
              <a:t> </a:t>
            </a:r>
            <a:r>
              <a:rPr lang="en-US" sz="2600" dirty="0"/>
              <a:t>tabulations for vital </a:t>
            </a:r>
            <a:r>
              <a:rPr lang="en-US" sz="2600" dirty="0" smtClean="0"/>
              <a:t>events. </a:t>
            </a:r>
          </a:p>
          <a:p>
            <a:pPr marL="514350" indent="-514350">
              <a:spcBef>
                <a:spcPts val="1800"/>
              </a:spcBef>
              <a:buFont typeface="+mj-lt"/>
              <a:buAutoNum type="arabicPeriod" startAt="2"/>
            </a:pPr>
            <a:r>
              <a:rPr lang="en-US" sz="2600" dirty="0" smtClean="0"/>
              <a:t>A publication annex </a:t>
            </a:r>
            <a:r>
              <a:rPr lang="en-US" sz="2600" i="1" dirty="0" smtClean="0">
                <a:solidFill>
                  <a:srgbClr val="C00000"/>
                </a:solidFill>
              </a:rPr>
              <a:t>(should / should not) </a:t>
            </a:r>
            <a:r>
              <a:rPr lang="en-US" sz="2600" dirty="0" smtClean="0"/>
              <a:t>include details </a:t>
            </a:r>
            <a:r>
              <a:rPr lang="en-US" sz="2600" dirty="0"/>
              <a:t>of </a:t>
            </a:r>
            <a:r>
              <a:rPr lang="en-US" sz="2600" dirty="0" smtClean="0"/>
              <a:t>the national </a:t>
            </a:r>
            <a:r>
              <a:rPr lang="en-US" sz="2600" dirty="0"/>
              <a:t>tabulation </a:t>
            </a:r>
            <a:r>
              <a:rPr lang="en-US" sz="2600" dirty="0" smtClean="0"/>
              <a:t>program.</a:t>
            </a:r>
          </a:p>
          <a:p>
            <a:pPr marL="514350" indent="-514350">
              <a:spcBef>
                <a:spcPts val="1800"/>
              </a:spcBef>
              <a:buFont typeface="+mj-lt"/>
              <a:buAutoNum type="arabicPeriod" startAt="2"/>
            </a:pPr>
            <a:r>
              <a:rPr lang="en-US" sz="2600" dirty="0" smtClean="0"/>
              <a:t>Publications should conform to a </a:t>
            </a:r>
            <a:r>
              <a:rPr lang="en-US" sz="2600" dirty="0"/>
              <a:t>designed plan to meet </a:t>
            </a:r>
            <a:r>
              <a:rPr lang="en-US" sz="2600" dirty="0" smtClean="0">
                <a:solidFill>
                  <a:srgbClr val="C00000"/>
                </a:solidFill>
              </a:rPr>
              <a:t>(</a:t>
            </a:r>
            <a:r>
              <a:rPr lang="en-US" sz="2600" i="1" dirty="0" smtClean="0">
                <a:solidFill>
                  <a:srgbClr val="C00000"/>
                </a:solidFill>
              </a:rPr>
              <a:t>user / developer</a:t>
            </a:r>
            <a:r>
              <a:rPr lang="en-US" sz="2600" dirty="0" smtClean="0">
                <a:solidFill>
                  <a:srgbClr val="C00000"/>
                </a:solidFill>
              </a:rPr>
              <a:t>)</a:t>
            </a:r>
            <a:r>
              <a:rPr lang="en-US" sz="2600" dirty="0" smtClean="0"/>
              <a:t> needs.</a:t>
            </a:r>
          </a:p>
          <a:p>
            <a:pPr marL="514350" indent="-514350">
              <a:spcBef>
                <a:spcPts val="1800"/>
              </a:spcBef>
              <a:buFont typeface="+mj-lt"/>
              <a:buAutoNum type="arabicPeriod" startAt="2"/>
            </a:pPr>
            <a:r>
              <a:rPr lang="en-US" sz="2600" dirty="0" smtClean="0"/>
              <a:t>Monthly and quarterly bulletins </a:t>
            </a:r>
            <a:r>
              <a:rPr lang="en-US" sz="2600" dirty="0" smtClean="0">
                <a:solidFill>
                  <a:srgbClr val="C00000"/>
                </a:solidFill>
              </a:rPr>
              <a:t>(</a:t>
            </a:r>
            <a:r>
              <a:rPr lang="en-US" sz="2600" i="1" dirty="0" smtClean="0">
                <a:solidFill>
                  <a:srgbClr val="C00000"/>
                </a:solidFill>
              </a:rPr>
              <a:t>should / should not) </a:t>
            </a:r>
            <a:r>
              <a:rPr lang="en-US" sz="2600" dirty="0" smtClean="0"/>
              <a:t>be used as a data quality </a:t>
            </a:r>
            <a:r>
              <a:rPr lang="en-US" sz="2600" dirty="0"/>
              <a:t>control </a:t>
            </a:r>
            <a:r>
              <a:rPr lang="en-US" sz="2600" dirty="0" smtClean="0"/>
              <a:t>tool.</a:t>
            </a:r>
          </a:p>
          <a:p>
            <a:pPr marL="514350" indent="-514350">
              <a:spcBef>
                <a:spcPts val="1800"/>
              </a:spcBef>
              <a:buFont typeface="+mj-lt"/>
              <a:buAutoNum type="arabicPeriod" startAt="2"/>
            </a:pPr>
            <a:r>
              <a:rPr lang="en-US" sz="2600" dirty="0" smtClean="0"/>
              <a:t>Tabulation by place </a:t>
            </a:r>
            <a:r>
              <a:rPr lang="en-US" sz="2600" dirty="0"/>
              <a:t>of </a:t>
            </a:r>
            <a:r>
              <a:rPr lang="en-US" sz="2600" dirty="0" smtClean="0">
                <a:solidFill>
                  <a:srgbClr val="C00000"/>
                </a:solidFill>
              </a:rPr>
              <a:t>(</a:t>
            </a:r>
            <a:r>
              <a:rPr lang="en-US" sz="2600" i="1" dirty="0" smtClean="0">
                <a:solidFill>
                  <a:srgbClr val="C00000"/>
                </a:solidFill>
              </a:rPr>
              <a:t>usual residence / occurrence</a:t>
            </a:r>
            <a:r>
              <a:rPr lang="en-US" sz="2600" dirty="0" smtClean="0">
                <a:solidFill>
                  <a:srgbClr val="C00000"/>
                </a:solidFill>
              </a:rPr>
              <a:t>) </a:t>
            </a:r>
            <a:r>
              <a:rPr lang="en-US" sz="2600" dirty="0" smtClean="0"/>
              <a:t>is faster than by </a:t>
            </a:r>
            <a:r>
              <a:rPr lang="en-US" sz="2600" dirty="0" smtClean="0">
                <a:solidFill>
                  <a:srgbClr val="C00000"/>
                </a:solidFill>
              </a:rPr>
              <a:t>(</a:t>
            </a:r>
            <a:r>
              <a:rPr lang="en-US" sz="2600" i="1" dirty="0" smtClean="0">
                <a:solidFill>
                  <a:srgbClr val="C00000"/>
                </a:solidFill>
              </a:rPr>
              <a:t>usual residence / occurrence</a:t>
            </a:r>
            <a:r>
              <a:rPr lang="en-US" sz="2600" dirty="0" smtClean="0">
                <a:solidFill>
                  <a:srgbClr val="C00000"/>
                </a:solidFill>
              </a:rPr>
              <a:t>)</a:t>
            </a:r>
            <a:r>
              <a:rPr lang="en-US" sz="2600" dirty="0" smtClean="0"/>
              <a:t>.</a:t>
            </a:r>
            <a:endParaRPr lang="en-US" sz="2600" dirty="0"/>
          </a:p>
          <a:p>
            <a:pPr marL="514350" indent="-514350">
              <a:buFont typeface="+mj-lt"/>
              <a:buAutoNum type="arabicPeriod" startAt="2"/>
            </a:pPr>
            <a:endParaRPr lang="en-US" dirty="0"/>
          </a:p>
          <a:p>
            <a:pPr marL="514350" indent="-514350">
              <a:buFont typeface="+mj-lt"/>
              <a:buAutoNum type="arabicPeriod" startAt="2"/>
            </a:pPr>
            <a:endParaRPr lang="en-US" dirty="0"/>
          </a:p>
          <a:p>
            <a:pPr marL="514350" indent="-514350">
              <a:buFont typeface="+mj-lt"/>
              <a:buAutoNum type="arabicPeriod" startAt="2"/>
            </a:pPr>
            <a:endParaRPr lang="en-US" dirty="0"/>
          </a:p>
        </p:txBody>
      </p:sp>
    </p:spTree>
    <p:extLst>
      <p:ext uri="{BB962C8B-B14F-4D97-AF65-F5344CB8AC3E}">
        <p14:creationId xmlns:p14="http://schemas.microsoft.com/office/powerpoint/2010/main" val="74026922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Overall Review</a:t>
            </a:r>
            <a:endParaRPr lang="en-US" dirty="0"/>
          </a:p>
        </p:txBody>
      </p:sp>
      <p:sp>
        <p:nvSpPr>
          <p:cNvPr id="3" name="Content Placeholder 2"/>
          <p:cNvSpPr>
            <a:spLocks noGrp="1"/>
          </p:cNvSpPr>
          <p:nvPr>
            <p:ph idx="1"/>
          </p:nvPr>
        </p:nvSpPr>
        <p:spPr>
          <a:xfrm>
            <a:off x="152400" y="1524000"/>
            <a:ext cx="8839200" cy="4572000"/>
          </a:xfrm>
        </p:spPr>
        <p:txBody>
          <a:bodyPr>
            <a:normAutofit fontScale="70000" lnSpcReduction="20000"/>
          </a:bodyPr>
          <a:lstStyle/>
          <a:p>
            <a:pPr marL="742950" indent="-742950">
              <a:spcBef>
                <a:spcPts val="2400"/>
              </a:spcBef>
              <a:buFont typeface="+mj-lt"/>
              <a:buAutoNum type="arabicPeriod" startAt="6"/>
            </a:pPr>
            <a:r>
              <a:rPr lang="en-US" sz="3600" dirty="0" smtClean="0"/>
              <a:t>Tabulation </a:t>
            </a:r>
            <a:r>
              <a:rPr lang="en-US" sz="3600" dirty="0"/>
              <a:t>by </a:t>
            </a:r>
            <a:r>
              <a:rPr lang="en-US" sz="3600" dirty="0" smtClean="0"/>
              <a:t>date of </a:t>
            </a:r>
            <a:r>
              <a:rPr lang="en-US" sz="3600" dirty="0" smtClean="0">
                <a:solidFill>
                  <a:srgbClr val="C00000"/>
                </a:solidFill>
              </a:rPr>
              <a:t>(</a:t>
            </a:r>
            <a:r>
              <a:rPr lang="en-US" sz="3600" i="1" dirty="0" smtClean="0">
                <a:solidFill>
                  <a:srgbClr val="C00000"/>
                </a:solidFill>
              </a:rPr>
              <a:t>registration </a:t>
            </a:r>
            <a:r>
              <a:rPr lang="en-US" sz="3600" i="1" dirty="0">
                <a:solidFill>
                  <a:srgbClr val="C00000"/>
                </a:solidFill>
              </a:rPr>
              <a:t>/ occurrence</a:t>
            </a:r>
            <a:r>
              <a:rPr lang="en-US" sz="3600" dirty="0">
                <a:solidFill>
                  <a:srgbClr val="C00000"/>
                </a:solidFill>
              </a:rPr>
              <a:t>)</a:t>
            </a:r>
            <a:r>
              <a:rPr lang="en-US" sz="3600" dirty="0"/>
              <a:t> is faster than </a:t>
            </a:r>
            <a:r>
              <a:rPr lang="en-US" sz="3600" dirty="0" smtClean="0"/>
              <a:t>by </a:t>
            </a:r>
            <a:r>
              <a:rPr lang="en-US" sz="3600" dirty="0" smtClean="0">
                <a:solidFill>
                  <a:srgbClr val="C00000"/>
                </a:solidFill>
              </a:rPr>
              <a:t>(</a:t>
            </a:r>
            <a:r>
              <a:rPr lang="en-US" sz="3600" i="1" dirty="0" smtClean="0">
                <a:solidFill>
                  <a:srgbClr val="C00000"/>
                </a:solidFill>
              </a:rPr>
              <a:t>registration </a:t>
            </a:r>
            <a:r>
              <a:rPr lang="en-US" sz="3600" i="1" dirty="0">
                <a:solidFill>
                  <a:srgbClr val="C00000"/>
                </a:solidFill>
              </a:rPr>
              <a:t>/ occurrence</a:t>
            </a:r>
            <a:r>
              <a:rPr lang="en-US" sz="3600" dirty="0" smtClean="0">
                <a:solidFill>
                  <a:srgbClr val="C00000"/>
                </a:solidFill>
              </a:rPr>
              <a:t>)</a:t>
            </a:r>
            <a:r>
              <a:rPr lang="en-US" sz="3600" dirty="0" smtClean="0"/>
              <a:t>.</a:t>
            </a:r>
          </a:p>
          <a:p>
            <a:pPr lvl="1" indent="-742950">
              <a:spcBef>
                <a:spcPts val="2400"/>
              </a:spcBef>
              <a:buFont typeface="+mj-lt"/>
              <a:buAutoNum type="arabicPeriod" startAt="7"/>
            </a:pPr>
            <a:r>
              <a:rPr lang="en-US" sz="3600" dirty="0" smtClean="0"/>
              <a:t>Having a directory of users provides for </a:t>
            </a:r>
            <a:r>
              <a:rPr lang="en-US" sz="3600" dirty="0" smtClean="0">
                <a:solidFill>
                  <a:srgbClr val="C00000"/>
                </a:solidFill>
              </a:rPr>
              <a:t>(</a:t>
            </a:r>
            <a:r>
              <a:rPr lang="en-US" sz="3600" i="1" dirty="0" smtClean="0">
                <a:solidFill>
                  <a:srgbClr val="C00000"/>
                </a:solidFill>
              </a:rPr>
              <a:t>wide / targeted</a:t>
            </a:r>
            <a:r>
              <a:rPr lang="en-US" sz="3600" dirty="0" smtClean="0">
                <a:solidFill>
                  <a:srgbClr val="C00000"/>
                </a:solidFill>
              </a:rPr>
              <a:t>) </a:t>
            </a:r>
            <a:r>
              <a:rPr lang="en-US" sz="3600" dirty="0"/>
              <a:t>dissemination of </a:t>
            </a:r>
            <a:r>
              <a:rPr lang="en-US" sz="3600" dirty="0" smtClean="0"/>
              <a:t>reports.</a:t>
            </a:r>
          </a:p>
          <a:p>
            <a:pPr lvl="1" indent="-742950">
              <a:spcBef>
                <a:spcPts val="2400"/>
              </a:spcBef>
              <a:buFont typeface="+mj-lt"/>
              <a:buAutoNum type="arabicPeriod" startAt="7"/>
            </a:pPr>
            <a:r>
              <a:rPr lang="en-US" sz="3600" dirty="0" smtClean="0"/>
              <a:t>Data sets with identifiable data used for special research </a:t>
            </a:r>
            <a:r>
              <a:rPr lang="en-US" sz="3600" dirty="0" smtClean="0">
                <a:solidFill>
                  <a:srgbClr val="C00000"/>
                </a:solidFill>
              </a:rPr>
              <a:t>(</a:t>
            </a:r>
            <a:r>
              <a:rPr lang="en-US" sz="3600" i="1" dirty="0" smtClean="0">
                <a:solidFill>
                  <a:srgbClr val="C00000"/>
                </a:solidFill>
              </a:rPr>
              <a:t>do not require / require) </a:t>
            </a:r>
            <a:r>
              <a:rPr lang="en-US" sz="3600" dirty="0" smtClean="0"/>
              <a:t>approval.</a:t>
            </a:r>
          </a:p>
          <a:p>
            <a:pPr lvl="1" indent="-742950">
              <a:spcBef>
                <a:spcPts val="2400"/>
              </a:spcBef>
              <a:buFont typeface="+mj-lt"/>
              <a:buAutoNum type="arabicPeriod" startAt="7"/>
            </a:pPr>
            <a:r>
              <a:rPr lang="en-US" sz="3600" dirty="0" smtClean="0"/>
              <a:t>Vital statistics information</a:t>
            </a:r>
            <a:r>
              <a:rPr lang="en-US" sz="3600" dirty="0" smtClean="0">
                <a:solidFill>
                  <a:srgbClr val="C00000"/>
                </a:solidFill>
              </a:rPr>
              <a:t> (</a:t>
            </a:r>
            <a:r>
              <a:rPr lang="en-US" sz="3600" i="1" dirty="0" smtClean="0">
                <a:solidFill>
                  <a:srgbClr val="C00000"/>
                </a:solidFill>
              </a:rPr>
              <a:t>can / cannot) </a:t>
            </a:r>
            <a:r>
              <a:rPr lang="en-US" sz="3600" dirty="0" smtClean="0"/>
              <a:t>be used for non-health purposes.</a:t>
            </a:r>
          </a:p>
          <a:p>
            <a:pPr lvl="1" indent="-742950">
              <a:spcBef>
                <a:spcPts val="2400"/>
              </a:spcBef>
              <a:buFont typeface="+mj-lt"/>
              <a:buAutoNum type="arabicPeriod" startAt="7"/>
            </a:pPr>
            <a:r>
              <a:rPr lang="en-US" sz="3600" dirty="0"/>
              <a:t>Good communication with data users is </a:t>
            </a:r>
            <a:r>
              <a:rPr lang="en-US" sz="3600" dirty="0" smtClean="0">
                <a:solidFill>
                  <a:srgbClr val="C00000"/>
                </a:solidFill>
              </a:rPr>
              <a:t>(</a:t>
            </a:r>
            <a:r>
              <a:rPr lang="en-US" sz="3600" i="1" dirty="0" smtClean="0">
                <a:solidFill>
                  <a:srgbClr val="C00000"/>
                </a:solidFill>
              </a:rPr>
              <a:t>ideal / essential</a:t>
            </a:r>
            <a:r>
              <a:rPr lang="en-US" sz="3600" dirty="0" smtClean="0">
                <a:solidFill>
                  <a:srgbClr val="C00000"/>
                </a:solidFill>
              </a:rPr>
              <a:t>)</a:t>
            </a:r>
            <a:r>
              <a:rPr lang="en-US" sz="3600" dirty="0" smtClean="0"/>
              <a:t>.</a:t>
            </a:r>
            <a:endParaRPr lang="en-US" sz="3600" dirty="0"/>
          </a:p>
          <a:p>
            <a:pPr>
              <a:spcBef>
                <a:spcPts val="1000"/>
              </a:spcBef>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2179038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ne graph showing percentage distribution of deaths by sex and year for 1997 through 2008.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55967"/>
            <a:ext cx="4549462" cy="2515644"/>
          </a:xfrm>
          <a:prstGeom prst="rect">
            <a:avLst/>
          </a:prstGeom>
          <a:noFill/>
          <a:ln w="254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descr="Line graph showing percentage distribution of deaths by sex and year of death for 1997 through 2008."/>
          <p:cNvSpPr>
            <a:spLocks noGrp="1"/>
          </p:cNvSpPr>
          <p:nvPr>
            <p:ph idx="1"/>
          </p:nvPr>
        </p:nvSpPr>
        <p:spPr>
          <a:xfrm>
            <a:off x="225287" y="1546204"/>
            <a:ext cx="8458200" cy="4568301"/>
          </a:xfrm>
        </p:spPr>
        <p:txBody>
          <a:bodyPr>
            <a:noAutofit/>
          </a:bodyPr>
          <a:lstStyle/>
          <a:p>
            <a:pPr>
              <a:spcBef>
                <a:spcPts val="600"/>
              </a:spcBef>
            </a:pPr>
            <a:r>
              <a:rPr lang="en-US" dirty="0" smtClean="0"/>
              <a:t>Annual data </a:t>
            </a:r>
          </a:p>
          <a:p>
            <a:pPr lvl="1">
              <a:spcBef>
                <a:spcPts val="100"/>
              </a:spcBef>
            </a:pPr>
            <a:endParaRPr lang="en-US" sz="1000" dirty="0" smtClean="0"/>
          </a:p>
          <a:p>
            <a:pPr marL="396875" lvl="1">
              <a:spcBef>
                <a:spcPts val="100"/>
              </a:spcBef>
            </a:pPr>
            <a:r>
              <a:rPr lang="en-US" sz="2400" dirty="0" smtClean="0"/>
              <a:t>Time trends</a:t>
            </a:r>
          </a:p>
          <a:p>
            <a:pPr marL="396875" lvl="1">
              <a:spcBef>
                <a:spcPts val="100"/>
              </a:spcBef>
            </a:pPr>
            <a:endParaRPr lang="en-US" sz="1800" dirty="0" smtClean="0"/>
          </a:p>
          <a:p>
            <a:pPr marL="396875" lvl="1">
              <a:spcBef>
                <a:spcPts val="100"/>
              </a:spcBef>
            </a:pPr>
            <a:r>
              <a:rPr lang="en-US" sz="2400" dirty="0" smtClean="0"/>
              <a:t>Geographical                                                   differentials</a:t>
            </a:r>
          </a:p>
          <a:p>
            <a:pPr marL="396875" lvl="1">
              <a:spcBef>
                <a:spcPts val="100"/>
              </a:spcBef>
            </a:pPr>
            <a:endParaRPr lang="en-US" sz="1800" dirty="0" smtClean="0"/>
          </a:p>
          <a:p>
            <a:pPr marL="396875" lvl="1">
              <a:spcBef>
                <a:spcPts val="100"/>
              </a:spcBef>
            </a:pPr>
            <a:r>
              <a:rPr lang="en-US" sz="2400" dirty="0"/>
              <a:t>Frequency distributions of vital events, </a:t>
            </a:r>
            <a:r>
              <a:rPr lang="en-US" sz="2400" dirty="0" smtClean="0"/>
              <a:t>including:</a:t>
            </a:r>
          </a:p>
          <a:p>
            <a:pPr marL="854075" lvl="2">
              <a:spcBef>
                <a:spcPts val="100"/>
              </a:spcBef>
            </a:pPr>
            <a:r>
              <a:rPr lang="en-US" dirty="0" smtClean="0">
                <a:solidFill>
                  <a:srgbClr val="C00000"/>
                </a:solidFill>
              </a:rPr>
              <a:t>Causes </a:t>
            </a:r>
            <a:r>
              <a:rPr lang="en-US" dirty="0">
                <a:solidFill>
                  <a:srgbClr val="C00000"/>
                </a:solidFill>
              </a:rPr>
              <a:t>of death </a:t>
            </a:r>
            <a:r>
              <a:rPr lang="en-US" dirty="0" smtClean="0">
                <a:solidFill>
                  <a:srgbClr val="C00000"/>
                </a:solidFill>
              </a:rPr>
              <a:t>tabulations </a:t>
            </a:r>
          </a:p>
          <a:p>
            <a:pPr marL="854075" lvl="2">
              <a:spcBef>
                <a:spcPts val="100"/>
              </a:spcBef>
            </a:pPr>
            <a:r>
              <a:rPr lang="en-US" dirty="0">
                <a:solidFill>
                  <a:srgbClr val="C00000"/>
                </a:solidFill>
              </a:rPr>
              <a:t>L</a:t>
            </a:r>
            <a:r>
              <a:rPr lang="en-US" dirty="0" smtClean="0">
                <a:solidFill>
                  <a:srgbClr val="C00000"/>
                </a:solidFill>
              </a:rPr>
              <a:t>eading cause of death lists</a:t>
            </a:r>
          </a:p>
          <a:p>
            <a:pPr marL="396875" lvl="1">
              <a:spcBef>
                <a:spcPts val="100"/>
              </a:spcBef>
            </a:pPr>
            <a:endParaRPr lang="en-US" sz="1800" dirty="0" smtClean="0"/>
          </a:p>
          <a:p>
            <a:pPr marL="396875" lvl="1">
              <a:spcBef>
                <a:spcPts val="100"/>
              </a:spcBef>
            </a:pPr>
            <a:r>
              <a:rPr lang="en-US" sz="2400" dirty="0" smtClean="0"/>
              <a:t>Include delayed </a:t>
            </a:r>
            <a:r>
              <a:rPr lang="en-US" sz="2400" dirty="0"/>
              <a:t>&amp;</a:t>
            </a:r>
            <a:r>
              <a:rPr lang="en-US" sz="2400" dirty="0" smtClean="0"/>
              <a:t> late registration by year of occurrence</a:t>
            </a:r>
          </a:p>
          <a:p>
            <a:pPr lvl="1">
              <a:spcBef>
                <a:spcPts val="100"/>
              </a:spcBef>
            </a:pPr>
            <a:endParaRPr lang="en-US" sz="1400" dirty="0" smtClean="0"/>
          </a:p>
          <a:p>
            <a:pPr lvl="1">
              <a:spcBef>
                <a:spcPts val="100"/>
              </a:spcBef>
            </a:pPr>
            <a:endParaRPr lang="en-US" sz="1000" dirty="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71600"/>
            <a:ext cx="4035287" cy="17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6290735"/>
            <a:ext cx="4267200" cy="461665"/>
          </a:xfrm>
          <a:prstGeom prst="rect">
            <a:avLst/>
          </a:prstGeom>
          <a:noFill/>
        </p:spPr>
        <p:txBody>
          <a:bodyPr wrap="square" rtlCol="0">
            <a:spAutoFit/>
          </a:bodyPr>
          <a:lstStyle/>
          <a:p>
            <a:pPr defTabSz="931774">
              <a:defRPr/>
            </a:pPr>
            <a:r>
              <a:rPr lang="en-US" sz="1200" dirty="0"/>
              <a:t>SOURCE: PRVSS2, Chapter II.I.1-2; UN Handbook, Module 19, A; NCHS, Unit 17.</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ground shading showing the table of contents from a South African statistical publication. "/>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036" y="152401"/>
            <a:ext cx="53155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533400" y="533400"/>
            <a:ext cx="8382000" cy="628650"/>
          </a:xfrm>
        </p:spPr>
        <p:txBody>
          <a:bodyPr/>
          <a:lstStyle/>
          <a:p>
            <a:r>
              <a:rPr lang="en-US" dirty="0" smtClean="0"/>
              <a:t>Publications</a:t>
            </a:r>
            <a:endParaRPr lang="en-US" dirty="0"/>
          </a:p>
        </p:txBody>
      </p:sp>
      <p:sp>
        <p:nvSpPr>
          <p:cNvPr id="3" name="Content Placeholder 2"/>
          <p:cNvSpPr>
            <a:spLocks noGrp="1"/>
          </p:cNvSpPr>
          <p:nvPr>
            <p:ph idx="4294967295"/>
          </p:nvPr>
        </p:nvSpPr>
        <p:spPr>
          <a:xfrm>
            <a:off x="685800" y="1219200"/>
            <a:ext cx="8458200" cy="5257800"/>
          </a:xfrm>
        </p:spPr>
        <p:txBody>
          <a:bodyPr>
            <a:noAutofit/>
          </a:bodyPr>
          <a:lstStyle/>
          <a:p>
            <a:pPr>
              <a:spcBef>
                <a:spcPts val="100"/>
              </a:spcBef>
            </a:pPr>
            <a:r>
              <a:rPr lang="en-US" dirty="0" smtClean="0"/>
              <a:t>Major sections</a:t>
            </a:r>
          </a:p>
          <a:p>
            <a:pPr lvl="1">
              <a:spcBef>
                <a:spcPts val="600"/>
              </a:spcBef>
            </a:pPr>
            <a:r>
              <a:rPr lang="en-US" sz="2400" dirty="0" smtClean="0"/>
              <a:t>Preface &amp; letter of transmittal</a:t>
            </a:r>
          </a:p>
          <a:p>
            <a:pPr lvl="1">
              <a:spcBef>
                <a:spcPts val="100"/>
              </a:spcBef>
            </a:pPr>
            <a:endParaRPr lang="en-US" sz="1000" dirty="0"/>
          </a:p>
          <a:p>
            <a:pPr lvl="1">
              <a:spcBef>
                <a:spcPts val="100"/>
              </a:spcBef>
            </a:pPr>
            <a:r>
              <a:rPr lang="en-US" sz="2400" dirty="0" smtClean="0"/>
              <a:t>Table of contents &amp; lists of tables and figures</a:t>
            </a:r>
          </a:p>
          <a:p>
            <a:pPr lvl="1">
              <a:spcBef>
                <a:spcPts val="100"/>
              </a:spcBef>
            </a:pPr>
            <a:endParaRPr lang="en-US" sz="1000" dirty="0"/>
          </a:p>
          <a:p>
            <a:pPr lvl="1">
              <a:spcBef>
                <a:spcPts val="100"/>
              </a:spcBef>
            </a:pPr>
            <a:r>
              <a:rPr lang="en-US" sz="2400" dirty="0" smtClean="0"/>
              <a:t>Introductory &amp; explanatory notes</a:t>
            </a:r>
          </a:p>
          <a:p>
            <a:pPr lvl="1">
              <a:spcBef>
                <a:spcPts val="100"/>
              </a:spcBef>
            </a:pPr>
            <a:endParaRPr lang="en-US" sz="1000" dirty="0"/>
          </a:p>
          <a:p>
            <a:pPr lvl="1">
              <a:spcBef>
                <a:spcPts val="100"/>
              </a:spcBef>
            </a:pPr>
            <a:r>
              <a:rPr lang="en-US" sz="2400" dirty="0" smtClean="0"/>
              <a:t>Summary highlights</a:t>
            </a:r>
          </a:p>
          <a:p>
            <a:pPr lvl="1">
              <a:spcBef>
                <a:spcPts val="100"/>
              </a:spcBef>
            </a:pPr>
            <a:endParaRPr lang="en-US" sz="1000" dirty="0"/>
          </a:p>
          <a:p>
            <a:pPr lvl="1">
              <a:spcBef>
                <a:spcPts val="100"/>
              </a:spcBef>
            </a:pPr>
            <a:r>
              <a:rPr lang="en-US" sz="2400" dirty="0" smtClean="0"/>
              <a:t>Mid-year population estimates (data used in computations)</a:t>
            </a:r>
          </a:p>
          <a:p>
            <a:pPr lvl="1">
              <a:spcBef>
                <a:spcPts val="100"/>
              </a:spcBef>
            </a:pPr>
            <a:endParaRPr lang="en-US" sz="1000" dirty="0" smtClean="0"/>
          </a:p>
          <a:p>
            <a:pPr lvl="1">
              <a:spcBef>
                <a:spcPts val="100"/>
              </a:spcBef>
            </a:pPr>
            <a:r>
              <a:rPr lang="en-US" sz="2400" dirty="0" smtClean="0"/>
              <a:t>Statistics: </a:t>
            </a:r>
            <a:r>
              <a:rPr lang="en-US" sz="2400" dirty="0" err="1" smtClean="0"/>
              <a:t>natality</a:t>
            </a:r>
            <a:r>
              <a:rPr lang="en-US" sz="2400" dirty="0" smtClean="0"/>
              <a:t> &amp; mortality (marriage &amp; divorce)</a:t>
            </a:r>
          </a:p>
          <a:p>
            <a:pPr lvl="1">
              <a:spcBef>
                <a:spcPts val="100"/>
              </a:spcBef>
            </a:pPr>
            <a:endParaRPr lang="en-US" sz="1000" dirty="0" smtClean="0"/>
          </a:p>
          <a:p>
            <a:pPr lvl="1">
              <a:spcBef>
                <a:spcPts val="100"/>
              </a:spcBef>
            </a:pPr>
            <a:r>
              <a:rPr lang="en-US" sz="2400" dirty="0" smtClean="0"/>
              <a:t>Annex / appendix</a:t>
            </a:r>
          </a:p>
          <a:p>
            <a:pPr lvl="1">
              <a:spcBef>
                <a:spcPts val="100"/>
              </a:spcBef>
            </a:pPr>
            <a:endParaRPr lang="en-US" sz="1000" dirty="0" smtClean="0"/>
          </a:p>
        </p:txBody>
      </p:sp>
      <p:sp>
        <p:nvSpPr>
          <p:cNvPr id="4" name="TextBox 3"/>
          <p:cNvSpPr txBox="1"/>
          <p:nvPr/>
        </p:nvSpPr>
        <p:spPr>
          <a:xfrm>
            <a:off x="4724400" y="6290732"/>
            <a:ext cx="4038600" cy="461665"/>
          </a:xfrm>
          <a:prstGeom prst="rect">
            <a:avLst/>
          </a:prstGeom>
          <a:noFill/>
        </p:spPr>
        <p:txBody>
          <a:bodyPr wrap="square" rtlCol="0">
            <a:spAutoFit/>
          </a:bodyPr>
          <a:lstStyle/>
          <a:p>
            <a:pPr defTabSz="931774">
              <a:defRPr/>
            </a:pPr>
            <a:r>
              <a:rPr lang="en-US" sz="1200" dirty="0"/>
              <a:t>SOURCE: PRVSS2, Chapter II.I.1-2; UN Handbook, Module 19, A; NCHS, Unit 17</a:t>
            </a:r>
            <a:r>
              <a:rPr lang="en-US" sz="1200" dirty="0" smtClean="0"/>
              <a:t>.</a:t>
            </a:r>
            <a:endParaRPr lang="en-US" sz="1200" dirty="0"/>
          </a:p>
        </p:txBody>
      </p:sp>
      <p:sp>
        <p:nvSpPr>
          <p:cNvPr id="5" name="TextBox 4"/>
          <p:cNvSpPr txBox="1"/>
          <p:nvPr/>
        </p:nvSpPr>
        <p:spPr>
          <a:xfrm>
            <a:off x="4199470" y="5914626"/>
            <a:ext cx="4800600" cy="246221"/>
          </a:xfrm>
          <a:prstGeom prst="rect">
            <a:avLst/>
          </a:prstGeom>
          <a:noFill/>
        </p:spPr>
        <p:txBody>
          <a:bodyPr wrap="square" rtlCol="0">
            <a:spAutoFit/>
          </a:bodyPr>
          <a:lstStyle/>
          <a:p>
            <a:pPr defTabSz="931774">
              <a:defRPr/>
            </a:pPr>
            <a:r>
              <a:rPr lang="en-US" sz="1000" dirty="0" smtClean="0"/>
              <a:t>Background </a:t>
            </a:r>
            <a:r>
              <a:rPr lang="en-US" sz="1000" dirty="0"/>
              <a:t>table of contents from Statistics South Africa Mortality Report, </a:t>
            </a:r>
            <a:r>
              <a:rPr lang="en-US" sz="1000" dirty="0" smtClean="0"/>
              <a:t>2008</a:t>
            </a:r>
            <a:endParaRPr lang="en-US" sz="1000" dirty="0"/>
          </a:p>
        </p:txBody>
      </p:sp>
    </p:spTree>
    <p:extLst>
      <p:ext uri="{BB962C8B-B14F-4D97-AF65-F5344CB8AC3E}">
        <p14:creationId xmlns:p14="http://schemas.microsoft.com/office/powerpoint/2010/main" val="8044225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38100" y="1181100"/>
            <a:ext cx="7086600" cy="4648200"/>
          </a:xfrm>
        </p:spPr>
        <p:txBody>
          <a:bodyPr>
            <a:noAutofit/>
          </a:bodyPr>
          <a:lstStyle/>
          <a:p>
            <a:pPr>
              <a:spcBef>
                <a:spcPts val="1800"/>
              </a:spcBef>
            </a:pPr>
            <a:r>
              <a:rPr lang="en-US" dirty="0" smtClean="0"/>
              <a:t>Include in annex / appendix:</a:t>
            </a:r>
          </a:p>
          <a:p>
            <a:pPr marL="571500" lvl="1" indent="-400050">
              <a:spcBef>
                <a:spcPts val="1800"/>
              </a:spcBef>
            </a:pPr>
            <a:r>
              <a:rPr lang="en-US" sz="2400" dirty="0" smtClean="0"/>
              <a:t>Details of national tabulation program</a:t>
            </a:r>
          </a:p>
          <a:p>
            <a:pPr marL="571500" lvl="1" indent="-400050">
              <a:spcBef>
                <a:spcPts val="1800"/>
              </a:spcBef>
            </a:pPr>
            <a:r>
              <a:rPr lang="en-US" sz="2400" dirty="0" smtClean="0"/>
              <a:t>Outlines of essential tables</a:t>
            </a:r>
          </a:p>
          <a:p>
            <a:pPr marL="571500" lvl="1" indent="-400050">
              <a:spcBef>
                <a:spcPts val="1800"/>
              </a:spcBef>
            </a:pPr>
            <a:r>
              <a:rPr lang="en-US" sz="2400" dirty="0" smtClean="0"/>
              <a:t>Technical notes </a:t>
            </a:r>
            <a:r>
              <a:rPr lang="en-US" sz="2400" dirty="0"/>
              <a:t>&amp;</a:t>
            </a:r>
            <a:r>
              <a:rPr lang="en-US" sz="2400" dirty="0" smtClean="0"/>
              <a:t> definitions</a:t>
            </a:r>
          </a:p>
          <a:p>
            <a:pPr marL="571500" lvl="1" indent="-400050">
              <a:spcBef>
                <a:spcPts val="1800"/>
              </a:spcBef>
            </a:pPr>
            <a:r>
              <a:rPr lang="en-US" sz="2400" dirty="0"/>
              <a:t>C</a:t>
            </a:r>
            <a:r>
              <a:rPr lang="en-US" sz="2400" dirty="0" smtClean="0"/>
              <a:t>onfidence </a:t>
            </a:r>
            <a:r>
              <a:rPr lang="en-US" sz="2400" dirty="0"/>
              <a:t>interval </a:t>
            </a:r>
            <a:r>
              <a:rPr lang="en-US" sz="2400" dirty="0" smtClean="0"/>
              <a:t>                          calculation </a:t>
            </a:r>
            <a:r>
              <a:rPr lang="en-US" sz="2400" dirty="0"/>
              <a:t>/ table</a:t>
            </a:r>
            <a:endParaRPr lang="en-US" sz="2400" dirty="0" smtClean="0"/>
          </a:p>
          <a:p>
            <a:pPr>
              <a:spcBef>
                <a:spcPts val="100"/>
              </a:spcBef>
            </a:pPr>
            <a:endParaRPr lang="en-US" sz="1400" dirty="0" smtClean="0"/>
          </a:p>
        </p:txBody>
      </p:sp>
      <p:pic>
        <p:nvPicPr>
          <p:cNvPr id="1027" name="Picture 3" descr="Example of a table in techinical notes that shows changes in coding for South Afric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028" y="3733800"/>
            <a:ext cx="5507871" cy="2408998"/>
          </a:xfrm>
          <a:prstGeom prst="rect">
            <a:avLst/>
          </a:prstGeom>
          <a:noFill/>
          <a:ln w="254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48400" y="3437476"/>
            <a:ext cx="2743200" cy="246221"/>
          </a:xfrm>
          <a:prstGeom prst="rect">
            <a:avLst/>
          </a:prstGeom>
          <a:noFill/>
        </p:spPr>
        <p:txBody>
          <a:bodyPr wrap="square" rtlCol="0">
            <a:spAutoFit/>
          </a:bodyPr>
          <a:lstStyle/>
          <a:p>
            <a:r>
              <a:rPr lang="en-US" sz="1000" dirty="0"/>
              <a:t>Statistics South Africa, Mortality Report, </a:t>
            </a:r>
            <a:r>
              <a:rPr lang="en-US" sz="1000" dirty="0" smtClean="0"/>
              <a:t>2008</a:t>
            </a:r>
            <a:endParaRPr lang="en-US" sz="1000" dirty="0"/>
          </a:p>
        </p:txBody>
      </p:sp>
      <p:sp>
        <p:nvSpPr>
          <p:cNvPr id="7" name="TextBox 6"/>
          <p:cNvSpPr txBox="1"/>
          <p:nvPr/>
        </p:nvSpPr>
        <p:spPr>
          <a:xfrm>
            <a:off x="4724400" y="6282265"/>
            <a:ext cx="4114800" cy="461665"/>
          </a:xfrm>
          <a:prstGeom prst="rect">
            <a:avLst/>
          </a:prstGeom>
          <a:noFill/>
        </p:spPr>
        <p:txBody>
          <a:bodyPr wrap="square" rtlCol="0">
            <a:spAutoFit/>
          </a:bodyPr>
          <a:lstStyle/>
          <a:p>
            <a:pPr defTabSz="931774">
              <a:defRPr/>
            </a:pPr>
            <a:r>
              <a:rPr lang="en-US" sz="1200" dirty="0"/>
              <a:t>SOURCE: PRVSS2, Chapter II.I.1-2; UN Handbook, Module 19, A; NCHS, Unit 17; NVSS Births, p 96-100.</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152400" y="1219200"/>
            <a:ext cx="8763000" cy="5638800"/>
          </a:xfrm>
        </p:spPr>
        <p:txBody>
          <a:bodyPr>
            <a:noAutofit/>
          </a:bodyPr>
          <a:lstStyle/>
          <a:p>
            <a:pPr>
              <a:spcBef>
                <a:spcPts val="1200"/>
              </a:spcBef>
            </a:pPr>
            <a:r>
              <a:rPr lang="en-US" dirty="0" smtClean="0"/>
              <a:t>Available on a regular &amp; timely basis</a:t>
            </a:r>
          </a:p>
          <a:p>
            <a:pPr lvl="1">
              <a:spcBef>
                <a:spcPts val="1200"/>
              </a:spcBef>
            </a:pPr>
            <a:r>
              <a:rPr lang="en-US" dirty="0" smtClean="0"/>
              <a:t>Printed report</a:t>
            </a:r>
          </a:p>
          <a:p>
            <a:pPr lvl="1">
              <a:spcBef>
                <a:spcPts val="1200"/>
              </a:spcBef>
            </a:pPr>
            <a:r>
              <a:rPr lang="en-US" dirty="0" smtClean="0"/>
              <a:t>Ad hoc tabulations</a:t>
            </a:r>
          </a:p>
          <a:p>
            <a:pPr lvl="1">
              <a:spcBef>
                <a:spcPts val="1200"/>
              </a:spcBef>
            </a:pPr>
            <a:r>
              <a:rPr lang="en-US" dirty="0" smtClean="0"/>
              <a:t>CDs, diskettes, online, other media </a:t>
            </a:r>
          </a:p>
          <a:p>
            <a:pPr>
              <a:spcBef>
                <a:spcPts val="1200"/>
              </a:spcBef>
            </a:pPr>
            <a:endParaRPr lang="en-US" sz="1400" dirty="0" smtClean="0"/>
          </a:p>
          <a:p>
            <a:pPr>
              <a:spcBef>
                <a:spcPts val="1200"/>
              </a:spcBef>
            </a:pPr>
            <a:r>
              <a:rPr lang="en-US" dirty="0" smtClean="0"/>
              <a:t>Conform to a designed plan to meet user needs</a:t>
            </a:r>
          </a:p>
          <a:p>
            <a:pPr lvl="1">
              <a:spcBef>
                <a:spcPts val="1200"/>
              </a:spcBef>
            </a:pPr>
            <a:r>
              <a:rPr lang="en-US" dirty="0" smtClean="0"/>
              <a:t>Part of a series</a:t>
            </a:r>
          </a:p>
          <a:p>
            <a:pPr lvl="1">
              <a:spcBef>
                <a:spcPts val="1200"/>
              </a:spcBef>
            </a:pPr>
            <a:r>
              <a:rPr lang="en-US" dirty="0" smtClean="0"/>
              <a:t>Easily identifiable for filing and reference in libraries</a:t>
            </a:r>
          </a:p>
          <a:p>
            <a:pPr>
              <a:spcBef>
                <a:spcPts val="100"/>
              </a:spcBef>
            </a:pPr>
            <a:endParaRPr lang="en-US" sz="1400" dirty="0" smtClean="0"/>
          </a:p>
        </p:txBody>
      </p:sp>
      <p:sp>
        <p:nvSpPr>
          <p:cNvPr id="4" name="TextBox 3"/>
          <p:cNvSpPr txBox="1"/>
          <p:nvPr/>
        </p:nvSpPr>
        <p:spPr>
          <a:xfrm>
            <a:off x="4724400" y="6288501"/>
            <a:ext cx="4343400" cy="461665"/>
          </a:xfrm>
          <a:prstGeom prst="rect">
            <a:avLst/>
          </a:prstGeom>
          <a:noFill/>
        </p:spPr>
        <p:txBody>
          <a:bodyPr wrap="square" rtlCol="0">
            <a:spAutoFit/>
          </a:bodyPr>
          <a:lstStyle/>
          <a:p>
            <a:pPr defTabSz="931774">
              <a:defRPr/>
            </a:pPr>
            <a:r>
              <a:rPr lang="en-US" sz="1200" dirty="0"/>
              <a:t>SOURCE: PRVSS2, Chapter II.I.1-2; UN Handbook, Module 19, A; NCHS, Unit 17.</a:t>
            </a:r>
          </a:p>
        </p:txBody>
      </p:sp>
    </p:spTree>
    <p:extLst>
      <p:ext uri="{BB962C8B-B14F-4D97-AF65-F5344CB8AC3E}">
        <p14:creationId xmlns:p14="http://schemas.microsoft.com/office/powerpoint/2010/main" val="40742796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ETP Template">
  <a:themeElements>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WPP Template May 05">
      <a:majorFont>
        <a:latin typeface="Franklin Gothic Medium Cond"/>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defPPr>
      </a:lstStyle>
    </a:lnDef>
  </a:objectDefaults>
  <a:extraClrSchemeLst>
    <a:extraClrScheme>
      <a:clrScheme name="1_BWPP Template May 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WPP Template May 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WPP Template May 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WPP Template May 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WPP Template May 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WPP Template May 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WPP Template May 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FETP Template</Template>
  <TotalTime>7983</TotalTime>
  <Words>7257</Words>
  <Application>Microsoft Office PowerPoint</Application>
  <PresentationFormat>On-screen Show (4:3)</PresentationFormat>
  <Paragraphs>694</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FETP Template</vt:lpstr>
      <vt:lpstr>Data Uses and Dissemination</vt:lpstr>
      <vt:lpstr>Outline</vt:lpstr>
      <vt:lpstr>NOTE</vt:lpstr>
      <vt:lpstr>Using Vital Statistics</vt:lpstr>
      <vt:lpstr>Using Vital Statistics</vt:lpstr>
      <vt:lpstr>Publications</vt:lpstr>
      <vt:lpstr>Publications</vt:lpstr>
      <vt:lpstr>Publications</vt:lpstr>
      <vt:lpstr>Publications</vt:lpstr>
      <vt:lpstr>Publications</vt:lpstr>
      <vt:lpstr>Discuss</vt:lpstr>
      <vt:lpstr>Publications</vt:lpstr>
      <vt:lpstr>Publications: Monthly/Quarterly Bulletins</vt:lpstr>
      <vt:lpstr>Publications: Monthly/Quarterly Bulletins</vt:lpstr>
      <vt:lpstr>Publications in [Country]</vt:lpstr>
      <vt:lpstr>Discuss</vt:lpstr>
      <vt:lpstr>Publications: Directory of Users</vt:lpstr>
      <vt:lpstr>Publications: Directory of Users</vt:lpstr>
      <vt:lpstr>Review: Publications</vt:lpstr>
      <vt:lpstr>Discuss</vt:lpstr>
      <vt:lpstr>Electronic Media/Internet</vt:lpstr>
      <vt:lpstr>Special Uses of Data:  Special Files for Research</vt:lpstr>
      <vt:lpstr>Special Uses of Data:  Special Files for Research</vt:lpstr>
      <vt:lpstr>Special Uses of Data: Information for Non-health Uses </vt:lpstr>
      <vt:lpstr>Review: Special Uses of Data</vt:lpstr>
      <vt:lpstr>Special Uses of Vital Statistics Data in [COUNTRY]</vt:lpstr>
      <vt:lpstr>Discuss</vt:lpstr>
      <vt:lpstr>Professional/Technical Meetings</vt:lpstr>
      <vt:lpstr>Professional/Technical Meetings</vt:lpstr>
      <vt:lpstr>Professional/Technical Meetings in [COUNTRY]</vt:lpstr>
      <vt:lpstr>Using Vital Statistics:  International Comparisons</vt:lpstr>
      <vt:lpstr>Using Vital Statistics:  International Comparisons</vt:lpstr>
      <vt:lpstr>Using Vital Statistics:  International Comparisons</vt:lpstr>
      <vt:lpstr>Using Vital Statistics:  International Comparisons</vt:lpstr>
      <vt:lpstr>Using Vital Statistics:  International Comparisons</vt:lpstr>
      <vt:lpstr>Discuss</vt:lpstr>
      <vt:lpstr>Using Vital Statistics:  International Comparisons</vt:lpstr>
      <vt:lpstr>INTERNATIONAL COMPARISON OF COUNTRIES</vt:lpstr>
      <vt:lpstr>Using Vital Statistics:  International Comparisons</vt:lpstr>
      <vt:lpstr>MATERNAL DEATHS  PER 100,000 LIVE BIRTHS</vt:lpstr>
      <vt:lpstr>Using Vital Statistics:  International Comparisons</vt:lpstr>
      <vt:lpstr>Using Vital Statistics:  International Comparisons</vt:lpstr>
      <vt:lpstr>LIFE EXPECTANCY AT BIRTH (YEARS)</vt:lpstr>
      <vt:lpstr>Using Vital Statistics:  International Comparisons</vt:lpstr>
      <vt:lpstr>Mortality Statistics for Australia Using Different Data Sources</vt:lpstr>
      <vt:lpstr>Activity</vt:lpstr>
      <vt:lpstr>References</vt:lpstr>
      <vt:lpstr>Activity</vt:lpstr>
      <vt:lpstr>Activity</vt:lpstr>
      <vt:lpstr>Activity</vt:lpstr>
      <vt:lpstr>Activity</vt:lpstr>
      <vt:lpstr>Overall Review</vt:lpstr>
      <vt:lpstr>Overall Review</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Uses and Disseminaton</dc:title>
  <dc:creator>CDC User</dc:creator>
  <cp:lastModifiedBy>Nichols, Erin K. (CDC/OSELS/NCHS)</cp:lastModifiedBy>
  <cp:revision>249</cp:revision>
  <cp:lastPrinted>2013-04-04T23:14:40Z</cp:lastPrinted>
  <dcterms:created xsi:type="dcterms:W3CDTF">2011-08-29T14:49:41Z</dcterms:created>
  <dcterms:modified xsi:type="dcterms:W3CDTF">2015-03-30T17:54:51Z</dcterms:modified>
</cp:coreProperties>
</file>