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53"/>
  </p:notesMasterIdLst>
  <p:handoutMasterIdLst>
    <p:handoutMasterId r:id="rId54"/>
  </p:handoutMasterIdLst>
  <p:sldIdLst>
    <p:sldId id="497" r:id="rId3"/>
    <p:sldId id="443" r:id="rId4"/>
    <p:sldId id="507" r:id="rId5"/>
    <p:sldId id="354" r:id="rId6"/>
    <p:sldId id="451" r:id="rId7"/>
    <p:sldId id="452" r:id="rId8"/>
    <p:sldId id="453" r:id="rId9"/>
    <p:sldId id="381" r:id="rId10"/>
    <p:sldId id="454" r:id="rId11"/>
    <p:sldId id="506" r:id="rId12"/>
    <p:sldId id="382" r:id="rId13"/>
    <p:sldId id="508" r:id="rId14"/>
    <p:sldId id="373" r:id="rId15"/>
    <p:sldId id="370" r:id="rId16"/>
    <p:sldId id="368" r:id="rId17"/>
    <p:sldId id="396" r:id="rId18"/>
    <p:sldId id="393" r:id="rId19"/>
    <p:sldId id="500" r:id="rId20"/>
    <p:sldId id="371" r:id="rId21"/>
    <p:sldId id="374" r:id="rId22"/>
    <p:sldId id="501" r:id="rId23"/>
    <p:sldId id="397" r:id="rId24"/>
    <p:sldId id="375" r:id="rId25"/>
    <p:sldId id="502" r:id="rId26"/>
    <p:sldId id="462" r:id="rId27"/>
    <p:sldId id="518" r:id="rId28"/>
    <p:sldId id="517" r:id="rId29"/>
    <p:sldId id="520" r:id="rId30"/>
    <p:sldId id="378" r:id="rId31"/>
    <p:sldId id="509" r:id="rId32"/>
    <p:sldId id="514" r:id="rId33"/>
    <p:sldId id="516" r:id="rId34"/>
    <p:sldId id="394" r:id="rId35"/>
    <p:sldId id="470" r:id="rId36"/>
    <p:sldId id="460" r:id="rId37"/>
    <p:sldId id="505" r:id="rId38"/>
    <p:sldId id="386" r:id="rId39"/>
    <p:sldId id="503" r:id="rId40"/>
    <p:sldId id="387" r:id="rId41"/>
    <p:sldId id="519" r:id="rId42"/>
    <p:sldId id="391" r:id="rId43"/>
    <p:sldId id="390" r:id="rId44"/>
    <p:sldId id="496" r:id="rId45"/>
    <p:sldId id="392" r:id="rId46"/>
    <p:sldId id="461" r:id="rId47"/>
    <p:sldId id="504" r:id="rId48"/>
    <p:sldId id="468" r:id="rId49"/>
    <p:sldId id="478" r:id="rId50"/>
    <p:sldId id="481" r:id="rId51"/>
    <p:sldId id="482" r:id="rId5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568"/>
    <a:srgbClr val="336799"/>
    <a:srgbClr val="47FFD1"/>
    <a:srgbClr val="BBF9FB"/>
    <a:srgbClr val="B7FFFF"/>
    <a:srgbClr val="AFFFEA"/>
    <a:srgbClr val="52F0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2" autoAdjust="0"/>
    <p:restoredTop sz="85070" autoAdjust="0"/>
  </p:normalViewPr>
  <p:slideViewPr>
    <p:cSldViewPr>
      <p:cViewPr>
        <p:scale>
          <a:sx n="60" d="100"/>
          <a:sy n="60" d="100"/>
        </p:scale>
        <p:origin x="-1362" y="-48"/>
      </p:cViewPr>
      <p:guideLst>
        <p:guide orient="horz" pos="2160"/>
        <p:guide pos="2880"/>
      </p:guideLst>
    </p:cSldViewPr>
  </p:slideViewPr>
  <p:outlineViewPr>
    <p:cViewPr>
      <p:scale>
        <a:sx n="33" d="100"/>
        <a:sy n="33" d="100"/>
      </p:scale>
      <p:origin x="0" y="41154"/>
    </p:cViewPr>
  </p:outlineViewPr>
  <p:notesTextViewPr>
    <p:cViewPr>
      <p:scale>
        <a:sx n="1" d="1"/>
        <a:sy n="1" d="1"/>
      </p:scale>
      <p:origin x="0" y="0"/>
    </p:cViewPr>
  </p:notesTextViewPr>
  <p:sorterViewPr>
    <p:cViewPr>
      <p:scale>
        <a:sx n="100" d="100"/>
        <a:sy n="100" d="100"/>
      </p:scale>
      <p:origin x="0" y="9690"/>
    </p:cViewPr>
  </p:sorterViewPr>
  <p:notesViewPr>
    <p:cSldViewPr>
      <p:cViewPr>
        <p:scale>
          <a:sx n="60" d="100"/>
          <a:sy n="60" d="100"/>
        </p:scale>
        <p:origin x="-2622" y="36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212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2121"/>
          </a:xfrm>
          <a:prstGeom prst="rect">
            <a:avLst/>
          </a:prstGeom>
        </p:spPr>
        <p:txBody>
          <a:bodyPr vert="horz" lIns="91440" tIns="45720" rIns="91440" bIns="45720" rtlCol="0"/>
          <a:lstStyle>
            <a:lvl1pPr algn="r">
              <a:defRPr sz="1200"/>
            </a:lvl1pPr>
          </a:lstStyle>
          <a:p>
            <a:r>
              <a:rPr lang="en-US" smtClean="0"/>
              <a:t>2/9/2012</a:t>
            </a:r>
            <a:endParaRPr lang="en-US" dirty="0"/>
          </a:p>
        </p:txBody>
      </p:sp>
      <p:sp>
        <p:nvSpPr>
          <p:cNvPr id="4" name="Footer Placeholder 3"/>
          <p:cNvSpPr>
            <a:spLocks noGrp="1"/>
          </p:cNvSpPr>
          <p:nvPr>
            <p:ph type="ftr" sz="quarter" idx="2"/>
          </p:nvPr>
        </p:nvSpPr>
        <p:spPr>
          <a:xfrm>
            <a:off x="0" y="8772380"/>
            <a:ext cx="3037840" cy="46212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380"/>
            <a:ext cx="3037840" cy="462121"/>
          </a:xfrm>
          <a:prstGeom prst="rect">
            <a:avLst/>
          </a:prstGeom>
        </p:spPr>
        <p:txBody>
          <a:bodyPr vert="horz" lIns="91440" tIns="45720" rIns="91440" bIns="45720" rtlCol="0" anchor="b"/>
          <a:lstStyle>
            <a:lvl1pPr algn="r">
              <a:defRPr sz="1200"/>
            </a:lvl1pPr>
          </a:lstStyle>
          <a:p>
            <a:fld id="{8BF8BCE5-AFBB-40AB-8FE9-F76F29DC40C1}" type="slidenum">
              <a:rPr lang="en-US" smtClean="0"/>
              <a:t>‹#›</a:t>
            </a:fld>
            <a:endParaRPr lang="en-US" dirty="0"/>
          </a:p>
        </p:txBody>
      </p:sp>
    </p:spTree>
    <p:extLst>
      <p:ext uri="{BB962C8B-B14F-4D97-AF65-F5344CB8AC3E}">
        <p14:creationId xmlns:p14="http://schemas.microsoft.com/office/powerpoint/2010/main" val="395038401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r>
              <a:rPr lang="en-US" smtClean="0"/>
              <a:t>2/9/2012</a:t>
            </a:r>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1619AC04-A6BE-47B3-80A0-B10DB6D1872C}" type="slidenum">
              <a:rPr lang="en-US" smtClean="0"/>
              <a:t>‹#›</a:t>
            </a:fld>
            <a:endParaRPr lang="en-US" dirty="0"/>
          </a:p>
        </p:txBody>
      </p:sp>
    </p:spTree>
    <p:extLst>
      <p:ext uri="{BB962C8B-B14F-4D97-AF65-F5344CB8AC3E}">
        <p14:creationId xmlns:p14="http://schemas.microsoft.com/office/powerpoint/2010/main" val="68402238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who.int/bulletin/volumes/84/3/en/index.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1</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806589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9AC04-A6BE-47B3-80A0-B10DB6D1872C}" type="slidenum">
              <a:rPr lang="en-US" smtClean="0"/>
              <a:t>10</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109498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countries collect cause of death information as part of the registration of death. </a:t>
            </a:r>
          </a:p>
          <a:p>
            <a:endParaRPr lang="en-US" dirty="0"/>
          </a:p>
          <a:p>
            <a:r>
              <a:rPr lang="en-US" dirty="0"/>
              <a:t>In other countries, cause of death information is collected separately and is forwarded to either the civil registration agency or the vital statistics agency for tabulation.</a:t>
            </a:r>
          </a:p>
          <a:p>
            <a:endParaRPr lang="en-US" dirty="0"/>
          </a:p>
          <a:p>
            <a:r>
              <a:rPr lang="en-US" dirty="0"/>
              <a:t>Some countries do not collect cause of death through the civil registration process, and other methods such as verbal autopsy are used to obtain information for statistical tabulations – more on verbal autopsy later in course.</a:t>
            </a:r>
          </a:p>
          <a:p>
            <a:endParaRPr lang="en-US" dirty="0"/>
          </a:p>
          <a:p>
            <a:r>
              <a:rPr lang="en-US" dirty="0"/>
              <a:t>If the civil registration law requires information on causes of death, generally the physician in attendance is required to provide the cause of death or under some circumstances, a coroner or medical examiner may be required to provide the cause of death.   In some areas, if the person dies in a hospital or other medical facility, the cause of death may be obtained from the hospital. </a:t>
            </a:r>
          </a:p>
        </p:txBody>
      </p:sp>
      <p:sp>
        <p:nvSpPr>
          <p:cNvPr id="4" name="Slide Number Placeholder 3"/>
          <p:cNvSpPr>
            <a:spLocks noGrp="1"/>
          </p:cNvSpPr>
          <p:nvPr>
            <p:ph type="sldNum" sz="quarter" idx="10"/>
          </p:nvPr>
        </p:nvSpPr>
        <p:spPr/>
        <p:txBody>
          <a:bodyPr/>
          <a:lstStyle/>
          <a:p>
            <a:fld id="{1619AC04-A6BE-47B3-80A0-B10DB6D1872C}" type="slidenum">
              <a:rPr lang="en-US" smtClean="0"/>
              <a:t>11</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439465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Use this slide if appropriate for class level of English.  </a:t>
            </a:r>
            <a:r>
              <a:rPr lang="en-US" dirty="0"/>
              <a:t>This is the official statement from the World Health Assembly of causes of death to be entered on the death record that students should be familiar with. </a:t>
            </a:r>
          </a:p>
          <a:p>
            <a:pPr>
              <a:defRPr/>
            </a:pPr>
            <a:endParaRPr lang="en-US" dirty="0"/>
          </a:p>
          <a:p>
            <a:pPr>
              <a:defRPr/>
            </a:pPr>
            <a:r>
              <a:rPr lang="en-US" dirty="0"/>
              <a:t>Otherwise paraphrase as – All diseases, disease conditions or injuries that caused the death or contributed to the death.  For injuries, include conditions of the accident or violence that produced the injuries.</a:t>
            </a:r>
          </a:p>
          <a:p>
            <a:endParaRPr lang="en-US" dirty="0"/>
          </a:p>
          <a:p>
            <a:r>
              <a:rPr lang="en-US" dirty="0"/>
              <a:t>In 1967 the World Health Assembly said that the causes of death to be entered on the death record were </a:t>
            </a:r>
          </a:p>
          <a:p>
            <a:r>
              <a:rPr lang="en-US" dirty="0"/>
              <a:t>	“all those diseases, morbid conditions or injuries which either resulted in or contributed to death and the circumstances of the accident or violence which produced any such injuries.”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Date Placeholder 3"/>
          <p:cNvSpPr>
            <a:spLocks noGrp="1"/>
          </p:cNvSpPr>
          <p:nvPr>
            <p:ph type="dt" idx="10"/>
          </p:nvPr>
        </p:nvSpPr>
        <p:spPr/>
        <p:txBody>
          <a:bodyPr/>
          <a:lstStyle/>
          <a:p>
            <a:r>
              <a:rPr lang="en-US" smtClean="0"/>
              <a:t>2/9/2012</a:t>
            </a:r>
            <a:endParaRPr lang="en-US" dirty="0"/>
          </a:p>
        </p:txBody>
      </p:sp>
      <p:sp>
        <p:nvSpPr>
          <p:cNvPr id="5" name="Slide Number Placeholder 4"/>
          <p:cNvSpPr>
            <a:spLocks noGrp="1"/>
          </p:cNvSpPr>
          <p:nvPr>
            <p:ph type="sldNum" sz="quarter" idx="11"/>
          </p:nvPr>
        </p:nvSpPr>
        <p:spPr/>
        <p:txBody>
          <a:bodyPr/>
          <a:lstStyle/>
          <a:p>
            <a:fld id="{1619AC04-A6BE-47B3-80A0-B10DB6D1872C}" type="slidenum">
              <a:rPr lang="en-US" smtClean="0"/>
              <a:t>12</a:t>
            </a:fld>
            <a:endParaRPr lang="en-US" dirty="0"/>
          </a:p>
        </p:txBody>
      </p:sp>
    </p:spTree>
    <p:extLst>
      <p:ext uri="{BB962C8B-B14F-4D97-AF65-F5344CB8AC3E}">
        <p14:creationId xmlns:p14="http://schemas.microsoft.com/office/powerpoint/2010/main" val="1086935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relevant information should be recorded on the death certificate.</a:t>
            </a:r>
          </a:p>
          <a:p>
            <a:endParaRPr lang="en-US" dirty="0"/>
          </a:p>
          <a:p>
            <a:r>
              <a:rPr lang="en-US" dirty="0"/>
              <a:t>The medical certifier should not select some conditions for entry and reject others.</a:t>
            </a:r>
          </a:p>
          <a:p>
            <a:endParaRPr lang="en-US" dirty="0"/>
          </a:p>
          <a:p>
            <a:r>
              <a:rPr lang="en-US" dirty="0"/>
              <a:t>From a public health perspective, it is important to know the morbid condition that started the chain of events that led to death in order to prevent the precipitating cause.</a:t>
            </a:r>
          </a:p>
          <a:p>
            <a:endParaRPr lang="en-US" dirty="0"/>
          </a:p>
          <a:p>
            <a:r>
              <a:rPr lang="en-US" dirty="0"/>
              <a:t>In order to analyze cause of death information and make consistent comparisons between countries, the World Health Organization (WHO) developed a classification scheme with rules for coding cause of death. </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13</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75063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Underlying Cause of Death</a:t>
            </a:r>
          </a:p>
          <a:p>
            <a:endParaRPr lang="en-US" dirty="0"/>
          </a:p>
          <a:p>
            <a:r>
              <a:rPr lang="en-US" dirty="0"/>
              <a:t>From all causes listed on the medical certification, WHO designated the cause of death chosen for primary tabulation as the “Underlying Cause of Death” which is defined as</a:t>
            </a:r>
          </a:p>
          <a:p>
            <a:pPr marL="395288" indent="0">
              <a:buNone/>
            </a:pPr>
            <a:r>
              <a:rPr lang="en-US" dirty="0"/>
              <a:t>“ (a) the disease or injury which initiated the train of morbid events leading directly to death, or (b) the circumstances of the accident or violence which produced the fatal injury.”</a:t>
            </a:r>
          </a:p>
          <a:p>
            <a:pPr marL="395288" indent="0">
              <a:buNone/>
            </a:pPr>
            <a:endParaRPr lang="en-US" dirty="0"/>
          </a:p>
          <a:p>
            <a:pPr marL="395288" indent="0">
              <a:buNone/>
            </a:pPr>
            <a:r>
              <a:rPr lang="en-US" dirty="0"/>
              <a:t>Symptoms and modes of dying such as heart failure, respiratory arrest or cardiac arrest are not considered to be underlying causes of death for statistical purposes.</a:t>
            </a:r>
          </a:p>
        </p:txBody>
      </p:sp>
      <p:sp>
        <p:nvSpPr>
          <p:cNvPr id="4" name="Slide Number Placeholder 3"/>
          <p:cNvSpPr>
            <a:spLocks noGrp="1"/>
          </p:cNvSpPr>
          <p:nvPr>
            <p:ph type="sldNum" sz="quarter" idx="10"/>
          </p:nvPr>
        </p:nvSpPr>
        <p:spPr/>
        <p:txBody>
          <a:bodyPr/>
          <a:lstStyle/>
          <a:p>
            <a:fld id="{1619AC04-A6BE-47B3-80A0-B10DB6D1872C}" type="slidenum">
              <a:rPr lang="en-US" smtClean="0"/>
              <a:t>14</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787644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Underlying </a:t>
            </a:r>
            <a:r>
              <a:rPr lang="en-US" dirty="0"/>
              <a:t>Cause of Death (continued)</a:t>
            </a:r>
          </a:p>
          <a:p>
            <a:pPr lvl="1"/>
            <a:r>
              <a:rPr lang="en-US" dirty="0"/>
              <a:t>To have consistent application of the “underlying cause of death” principle, the World Health Assembly recommended a form for the medical certificate of cause of death.  This form is used by all developed countries and the majority of developing countries worldwide. </a:t>
            </a:r>
          </a:p>
        </p:txBody>
      </p:sp>
      <p:sp>
        <p:nvSpPr>
          <p:cNvPr id="4" name="Slide Number Placeholder 3"/>
          <p:cNvSpPr>
            <a:spLocks noGrp="1"/>
          </p:cNvSpPr>
          <p:nvPr>
            <p:ph type="sldNum" sz="quarter" idx="10"/>
          </p:nvPr>
        </p:nvSpPr>
        <p:spPr/>
        <p:txBody>
          <a:bodyPr/>
          <a:lstStyle/>
          <a:p>
            <a:fld id="{1619AC04-A6BE-47B3-80A0-B10DB6D1872C}" type="slidenum">
              <a:rPr lang="en-US" smtClean="0"/>
              <a:t>15</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260052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Underlying Cause of Death (continued)</a:t>
            </a:r>
          </a:p>
          <a:p>
            <a:pPr lvl="1"/>
            <a:r>
              <a:rPr lang="en-US" dirty="0"/>
              <a:t>To have consistent application of the “underlying cause of death” principle, the World Health Assembly recommended a form for the medical certificate of cause of death.  This form is used by all developed countries and the majority of developing countries worldwide. </a:t>
            </a:r>
          </a:p>
          <a:p>
            <a:endParaRPr lang="en-US" sz="1200" dirty="0"/>
          </a:p>
        </p:txBody>
      </p:sp>
      <p:sp>
        <p:nvSpPr>
          <p:cNvPr id="4" name="Slide Number Placeholder 3"/>
          <p:cNvSpPr>
            <a:spLocks noGrp="1"/>
          </p:cNvSpPr>
          <p:nvPr>
            <p:ph type="sldNum" sz="quarter" idx="10"/>
          </p:nvPr>
        </p:nvSpPr>
        <p:spPr/>
        <p:txBody>
          <a:bodyPr/>
          <a:lstStyle/>
          <a:p>
            <a:fld id="{1619AC04-A6BE-47B3-80A0-B10DB6D1872C}" type="slidenum">
              <a:rPr lang="en-US" smtClean="0"/>
              <a:t>16</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033280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Underlying Cause of Death (continued)</a:t>
            </a:r>
          </a:p>
          <a:p>
            <a:r>
              <a:rPr lang="en-US" dirty="0"/>
              <a:t>The medical certifier should enter the diseases related to the chain of events that led to death in part I of the form using his best judgment.  The condition that led directly to death (immediate cause) should be entered on the first line of part I.  On the following lines, the medical certifier should list each step in the chain of events that led to the direct or immediate cause of death.  The underlying cause that initiated the chain of events leading to death should be entered on the lowest line in part I. </a:t>
            </a:r>
          </a:p>
          <a:p>
            <a:endParaRPr lang="en-US" dirty="0"/>
          </a:p>
          <a:p>
            <a:r>
              <a:rPr lang="en-US" dirty="0"/>
              <a:t>Other significant conditions contributing to death but not directly related to the death or the disease causing it should be entered in part II, (for example, diabetes, hypertension, etc.).</a:t>
            </a:r>
          </a:p>
        </p:txBody>
      </p:sp>
      <p:sp>
        <p:nvSpPr>
          <p:cNvPr id="4" name="Slide Number Placeholder 3"/>
          <p:cNvSpPr>
            <a:spLocks noGrp="1"/>
          </p:cNvSpPr>
          <p:nvPr>
            <p:ph type="sldNum" sz="quarter" idx="10"/>
          </p:nvPr>
        </p:nvSpPr>
        <p:spPr/>
        <p:txBody>
          <a:bodyPr/>
          <a:lstStyle/>
          <a:p>
            <a:fld id="{1619AC04-A6BE-47B3-80A0-B10DB6D1872C}" type="slidenum">
              <a:rPr lang="en-US" smtClean="0"/>
              <a:t>17</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4114728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death from natural causes where the information is entered in Part I of the medical certification in the correct way.  The </a:t>
            </a:r>
            <a:r>
              <a:rPr lang="en-US" i="1" dirty="0"/>
              <a:t>Atherosclerotic Coronary Artery Disease </a:t>
            </a:r>
            <a:r>
              <a:rPr lang="en-US" dirty="0"/>
              <a:t>on line d began 7 years before the patient died.  That led to the </a:t>
            </a:r>
            <a:r>
              <a:rPr lang="en-US" i="1" dirty="0"/>
              <a:t>Coronary Artery Thrombosis  </a:t>
            </a:r>
            <a:r>
              <a:rPr lang="en-US" dirty="0"/>
              <a:t>on line c which let to the </a:t>
            </a:r>
            <a:r>
              <a:rPr lang="en-US" i="1" dirty="0"/>
              <a:t>Acute Myocardial Infarction</a:t>
            </a:r>
            <a:r>
              <a:rPr lang="en-US" dirty="0"/>
              <a:t>.  The immediate cause of death was the </a:t>
            </a:r>
            <a:r>
              <a:rPr lang="en-US" i="1" dirty="0"/>
              <a:t>Rupture of myocardium  </a:t>
            </a:r>
            <a:r>
              <a:rPr lang="en-US" dirty="0"/>
              <a:t>minutes before the patient died.  Thus, </a:t>
            </a:r>
            <a:r>
              <a:rPr lang="en-US" i="1" dirty="0"/>
              <a:t>Atherosclerotic Coronary Artery Disease </a:t>
            </a:r>
            <a:r>
              <a:rPr lang="en-US" dirty="0"/>
              <a:t>on line d is the Underlying Cause of Death since it is the cause that initiated the chain of events leading to death.  The </a:t>
            </a:r>
            <a:r>
              <a:rPr lang="en-US" i="1" dirty="0"/>
              <a:t>Diabetes </a:t>
            </a:r>
            <a:r>
              <a:rPr lang="en-US" dirty="0"/>
              <a:t>listed in Part II is a condition that contributed to the death, but was not part of the chain of events leading to death.  </a:t>
            </a:r>
            <a:endParaRPr lang="en-US" i="1" dirty="0"/>
          </a:p>
        </p:txBody>
      </p:sp>
      <p:sp>
        <p:nvSpPr>
          <p:cNvPr id="4" name="Slide Number Placeholder 3"/>
          <p:cNvSpPr>
            <a:spLocks noGrp="1"/>
          </p:cNvSpPr>
          <p:nvPr>
            <p:ph type="sldNum" sz="quarter" idx="10"/>
          </p:nvPr>
        </p:nvSpPr>
        <p:spPr/>
        <p:txBody>
          <a:bodyPr/>
          <a:lstStyle/>
          <a:p>
            <a:fld id="{1619AC04-A6BE-47B3-80A0-B10DB6D1872C}" type="slidenum">
              <a:rPr lang="en-US" smtClean="0"/>
              <a:t>18</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719304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medical certifier enters the causes in literal text, WHO adopted a standard coding scheme for cause of death along with rules for choosing the underlying cause which are published in the </a:t>
            </a:r>
            <a:r>
              <a:rPr lang="en-US" i="1" dirty="0"/>
              <a:t>International Statistical Classification of Diseases and Related Health Problems, 10</a:t>
            </a:r>
            <a:r>
              <a:rPr lang="en-US" i="1" baseline="30000" dirty="0"/>
              <a:t>th</a:t>
            </a:r>
            <a:r>
              <a:rPr lang="en-US" i="1" dirty="0"/>
              <a:t> Revision</a:t>
            </a:r>
            <a:r>
              <a:rPr lang="en-US" dirty="0"/>
              <a:t> also called ICD-10.</a:t>
            </a:r>
          </a:p>
          <a:p>
            <a:endParaRPr lang="en-US" dirty="0"/>
          </a:p>
          <a:p>
            <a:r>
              <a:rPr lang="en-US" dirty="0"/>
              <a:t>The International Classification of Diseases has been used as the standard for classifying mortality data since the late nineteenth century and is now at the tenth revision.</a:t>
            </a:r>
          </a:p>
          <a:p>
            <a:endParaRPr lang="en-US" dirty="0"/>
          </a:p>
          <a:p>
            <a:r>
              <a:rPr lang="en-US" dirty="0"/>
              <a:t>Use of the ICD allows for comparisons of mortality data at the international level.</a:t>
            </a:r>
          </a:p>
        </p:txBody>
      </p:sp>
      <p:sp>
        <p:nvSpPr>
          <p:cNvPr id="4" name="Slide Number Placeholder 3"/>
          <p:cNvSpPr>
            <a:spLocks noGrp="1"/>
          </p:cNvSpPr>
          <p:nvPr>
            <p:ph type="sldNum" sz="quarter" idx="10"/>
          </p:nvPr>
        </p:nvSpPr>
        <p:spPr/>
        <p:txBody>
          <a:bodyPr/>
          <a:lstStyle/>
          <a:p>
            <a:fld id="{1619AC04-A6BE-47B3-80A0-B10DB6D1872C}" type="slidenum">
              <a:rPr lang="en-US" smtClean="0"/>
              <a:t>19</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60973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2</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36118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Note that the ICD is on the WHO web site, and students should look at it if web access is available or copies of all three volumes could be brought to class in hard copy or on CD.  </a:t>
            </a:r>
          </a:p>
          <a:p>
            <a:pPr>
              <a:defRPr/>
            </a:pPr>
            <a:endParaRPr lang="en-US" dirty="0"/>
          </a:p>
          <a:p>
            <a:r>
              <a:rPr lang="en-US" dirty="0"/>
              <a:t>ICD-10 consists of three volumes:</a:t>
            </a:r>
          </a:p>
          <a:p>
            <a:pPr lvl="1"/>
            <a:r>
              <a:rPr lang="en-US" dirty="0"/>
              <a:t>Volume 1 contains the tabular list</a:t>
            </a:r>
          </a:p>
          <a:p>
            <a:pPr marL="1085850" lvl="2" indent="-171450">
              <a:buFont typeface="Arial" pitchFamily="34" charset="0"/>
              <a:buChar char="•"/>
            </a:pPr>
            <a:r>
              <a:rPr lang="en-US" dirty="0"/>
              <a:t>Alphanumeric list of diseases, injuries, external causes of injury, and factors related to heath status in 22 chapters.</a:t>
            </a:r>
          </a:p>
          <a:p>
            <a:pPr marL="1085850" lvl="2" indent="-171450">
              <a:buFont typeface="Arial" pitchFamily="34" charset="0"/>
              <a:buChar char="•"/>
            </a:pPr>
            <a:r>
              <a:rPr lang="en-US" dirty="0"/>
              <a:t>ICD codes are three character categories (a letter and two numbers) with four character subcategories (the three characters followed by a decimal point and one number).</a:t>
            </a:r>
          </a:p>
          <a:p>
            <a:pPr marL="1085850" lvl="2" indent="-171450">
              <a:buFont typeface="Arial" pitchFamily="34" charset="0"/>
              <a:buChar char="•"/>
            </a:pPr>
            <a:r>
              <a:rPr lang="en-US" dirty="0"/>
              <a:t>Possible codes are A00.0 to Z99.9</a:t>
            </a:r>
          </a:p>
          <a:p>
            <a:pPr marL="1085850" lvl="2" indent="-171450">
              <a:buFont typeface="Arial" pitchFamily="34" charset="0"/>
              <a:buChar char="•"/>
            </a:pPr>
            <a:r>
              <a:rPr lang="en-US" dirty="0"/>
              <a:t>The three character level is required by WHO for reporting to their mortality data base for international comparisons. </a:t>
            </a:r>
          </a:p>
          <a:p>
            <a:endParaRPr lang="en-US" dirty="0"/>
          </a:p>
          <a:p>
            <a:r>
              <a:rPr lang="en-US" dirty="0"/>
              <a:t>Not all countries use the four digit subcategories.</a:t>
            </a:r>
          </a:p>
        </p:txBody>
      </p:sp>
      <p:sp>
        <p:nvSpPr>
          <p:cNvPr id="4" name="Slide Number Placeholder 3"/>
          <p:cNvSpPr>
            <a:spLocks noGrp="1"/>
          </p:cNvSpPr>
          <p:nvPr>
            <p:ph type="sldNum" sz="quarter" idx="10"/>
          </p:nvPr>
        </p:nvSpPr>
        <p:spPr/>
        <p:txBody>
          <a:bodyPr/>
          <a:lstStyle/>
          <a:p>
            <a:fld id="{1619AC04-A6BE-47B3-80A0-B10DB6D1872C}" type="slidenum">
              <a:rPr lang="en-US" smtClean="0"/>
              <a:t>20</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381792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ICD-10 chapters and blocks of codes from Volume 1 on WHO web site http://apps.who.int/classifications/apps/icd/icd10online/</a:t>
            </a:r>
          </a:p>
        </p:txBody>
      </p:sp>
      <p:sp>
        <p:nvSpPr>
          <p:cNvPr id="4" name="Slide Number Placeholder 3"/>
          <p:cNvSpPr>
            <a:spLocks noGrp="1"/>
          </p:cNvSpPr>
          <p:nvPr>
            <p:ph type="sldNum" sz="quarter" idx="10"/>
          </p:nvPr>
        </p:nvSpPr>
        <p:spPr/>
        <p:txBody>
          <a:bodyPr/>
          <a:lstStyle/>
          <a:p>
            <a:fld id="{1619AC04-A6BE-47B3-80A0-B10DB6D1872C}" type="slidenum">
              <a:rPr lang="en-US" smtClean="0">
                <a:solidFill>
                  <a:prstClr val="black"/>
                </a:solidFill>
              </a:rPr>
              <a:pPr/>
              <a:t>21</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023763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ICD-10 consists of three volumes (continued):</a:t>
            </a:r>
          </a:p>
          <a:p>
            <a:endParaRPr lang="en-US" dirty="0"/>
          </a:p>
          <a:p>
            <a:pPr lvl="1"/>
            <a:r>
              <a:rPr lang="en-US" dirty="0"/>
              <a:t>Volume 2 is the instruction manual to provide guidance to users.</a:t>
            </a:r>
          </a:p>
          <a:p>
            <a:pPr marL="1085850" lvl="2" indent="-171450">
              <a:buFont typeface="Arial" pitchFamily="34" charset="0"/>
              <a:buChar char="•"/>
            </a:pPr>
            <a:r>
              <a:rPr lang="en-US" dirty="0"/>
              <a:t>Contains background on the ICD.</a:t>
            </a:r>
          </a:p>
          <a:p>
            <a:pPr marL="1085850" lvl="2" indent="-171450">
              <a:buFont typeface="Arial" pitchFamily="34" charset="0"/>
              <a:buChar char="•"/>
            </a:pPr>
            <a:r>
              <a:rPr lang="en-US" dirty="0"/>
              <a:t>Gives instructions on coding causes of death and selecting the underlying cause of death.</a:t>
            </a:r>
          </a:p>
          <a:p>
            <a:pPr marL="1085850" lvl="2" indent="-171450">
              <a:buFont typeface="Arial" pitchFamily="34" charset="0"/>
              <a:buChar char="•"/>
            </a:pPr>
            <a:r>
              <a:rPr lang="en-US" dirty="0"/>
              <a:t>Includes information on presentation of coded statistical data and calculation of statistical indicators.</a:t>
            </a:r>
          </a:p>
          <a:p>
            <a:pPr lvl="1"/>
            <a:endParaRPr lang="en-US" dirty="0"/>
          </a:p>
          <a:p>
            <a:pPr lvl="1"/>
            <a:r>
              <a:rPr lang="en-US" dirty="0"/>
              <a:t>Volume 3 contains an alphabetical index to the classifications and their codes listed in Volume 1.</a:t>
            </a:r>
          </a:p>
        </p:txBody>
      </p:sp>
      <p:sp>
        <p:nvSpPr>
          <p:cNvPr id="4" name="Slide Number Placeholder 3"/>
          <p:cNvSpPr>
            <a:spLocks noGrp="1"/>
          </p:cNvSpPr>
          <p:nvPr>
            <p:ph type="sldNum" sz="quarter" idx="10"/>
          </p:nvPr>
        </p:nvSpPr>
        <p:spPr/>
        <p:txBody>
          <a:bodyPr/>
          <a:lstStyle/>
          <a:p>
            <a:fld id="{1619AC04-A6BE-47B3-80A0-B10DB6D1872C}" type="slidenum">
              <a:rPr lang="en-US" smtClean="0"/>
              <a:t>22</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304576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Applying the ICD codes to the cause of death:</a:t>
            </a:r>
          </a:p>
          <a:p>
            <a:pPr lvl="1"/>
            <a:r>
              <a:rPr lang="en-US" dirty="0"/>
              <a:t>In theory, the cause entered in the lowest line used in part I should be the underlying cause of death for statistical tabulations.  However, the medical certifier may not have entered the information in the correct sequence or may have entered more than one cause on a line.  The rules given in Volume 2 may result in another cause being selected as the underlying cause of death.</a:t>
            </a:r>
          </a:p>
          <a:p>
            <a:pPr lvl="1"/>
            <a:endParaRPr lang="en-US" dirty="0"/>
          </a:p>
          <a:p>
            <a:pPr lvl="1"/>
            <a:r>
              <a:rPr lang="en-US" dirty="0"/>
              <a:t>Applying the rules for choosing underlying cause requires a coder to have extensive training in ICD coding.  To have accurate and consistent underlying cause data, it is very important that the codes and rules be applied correctly.  Only well trained coders should select the underlying cause of death.  Physicians and others who have not been trained should not code of cause of death information.  </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23</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71934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Applying the ICD codes to the cause of death:</a:t>
            </a:r>
          </a:p>
          <a:p>
            <a:pPr lvl="1"/>
            <a:endParaRPr lang="en-US" dirty="0"/>
          </a:p>
          <a:p>
            <a:pPr lvl="1"/>
            <a:r>
              <a:rPr lang="en-US" dirty="0"/>
              <a:t>Because of the difficulty in coding cause of death information and the extensive training needed for coders, some countries use computer programs to select the underlying cause of death. The computer programs are based on the ICD-10 classification rules for choosing the underlying cause of death. The automated system assigns ICD codes to each entry in the medical certification of death, then applies the rules from ICD-10, Volume 2 to choose the underlying cause of death. The computer program should select the same underlying cause as a trained ICD coder. Although the computer program can make a selection in most cases, some are rejected for coding by an ICD coder.</a:t>
            </a:r>
          </a:p>
          <a:p>
            <a:endParaRPr lang="en-US" dirty="0"/>
          </a:p>
          <a:p>
            <a:pPr lvl="1"/>
            <a:r>
              <a:rPr lang="en-US" dirty="0"/>
              <a:t>Some countries use all causes listed in the medical certification (multiple cause coding): </a:t>
            </a:r>
          </a:p>
          <a:p>
            <a:pPr marL="628650" lvl="1" indent="-171450">
              <a:buFont typeface="Arial" pitchFamily="34" charset="0"/>
              <a:buChar char="•"/>
            </a:pPr>
            <a:r>
              <a:rPr lang="en-US" dirty="0"/>
              <a:t>Examine conditions related to the underlying cause </a:t>
            </a:r>
          </a:p>
          <a:p>
            <a:pPr marL="628650" lvl="1" indent="-171450">
              <a:buFont typeface="Arial" pitchFamily="34" charset="0"/>
              <a:buChar char="•"/>
            </a:pPr>
            <a:r>
              <a:rPr lang="en-US" dirty="0"/>
              <a:t>Obtain information on supplemental causes</a:t>
            </a:r>
          </a:p>
          <a:p>
            <a:pPr marL="628650" lvl="1" indent="-171450">
              <a:buFont typeface="Arial" pitchFamily="34" charset="0"/>
              <a:buChar char="•"/>
            </a:pPr>
            <a:r>
              <a:rPr lang="en-US" dirty="0"/>
              <a:t>Example, all deaths with diabetes or hypertension listed</a:t>
            </a:r>
          </a:p>
        </p:txBody>
      </p:sp>
      <p:sp>
        <p:nvSpPr>
          <p:cNvPr id="4" name="Slide Number Placeholder 3"/>
          <p:cNvSpPr>
            <a:spLocks noGrp="1"/>
          </p:cNvSpPr>
          <p:nvPr>
            <p:ph type="sldNum" sz="quarter" idx="10"/>
          </p:nvPr>
        </p:nvSpPr>
        <p:spPr/>
        <p:txBody>
          <a:bodyPr/>
          <a:lstStyle/>
          <a:p>
            <a:fld id="{1619AC04-A6BE-47B3-80A0-B10DB6D1872C}" type="slidenum">
              <a:rPr lang="en-US" smtClean="0"/>
              <a:t>24</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275394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activity may be beyond the frame of reference for non-MOH/civil registration audiences).</a:t>
            </a:r>
          </a:p>
          <a:p>
            <a:pPr>
              <a:defRPr/>
            </a:pPr>
            <a:endParaRPr lang="en-US" dirty="0"/>
          </a:p>
          <a:p>
            <a:pPr>
              <a:defRPr/>
            </a:pPr>
            <a:r>
              <a:rPr lang="en-US" dirty="0"/>
              <a:t>This may be done as a class exercise or have the students work in small groups.  If copies of Volumes 1 and 3 of the ICD are available, students may use the volumes for the exercise.  Otherwise, they may use the online classification: http://apps.who.int/classifications/icd10/browse/2010/en.  </a:t>
            </a:r>
          </a:p>
          <a:p>
            <a:pPr>
              <a:defRPr/>
            </a:pPr>
            <a:endParaRPr lang="en-US" dirty="0"/>
          </a:p>
          <a:p>
            <a:pPr>
              <a:defRPr/>
            </a:pPr>
            <a:r>
              <a:rPr lang="en-US" dirty="0"/>
              <a:t>Instructions follow.</a:t>
            </a:r>
          </a:p>
        </p:txBody>
      </p:sp>
      <p:sp>
        <p:nvSpPr>
          <p:cNvPr id="4" name="Slide Number Placeholder 3"/>
          <p:cNvSpPr>
            <a:spLocks noGrp="1"/>
          </p:cNvSpPr>
          <p:nvPr>
            <p:ph type="sldNum" sz="quarter" idx="10"/>
          </p:nvPr>
        </p:nvSpPr>
        <p:spPr/>
        <p:txBody>
          <a:bodyPr/>
          <a:lstStyle/>
          <a:p>
            <a:fld id="{1619AC04-A6BE-47B3-80A0-B10DB6D1872C}" type="slidenum">
              <a:rPr lang="en-US" smtClean="0"/>
              <a:t>25</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98942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instructions provide a guide of one way to map the codes for the various causes using the online ICD classification and the volumes.  Alternative mappings may exist.</a:t>
            </a:r>
          </a:p>
          <a:p>
            <a:endParaRPr lang="en-US" dirty="0"/>
          </a:p>
          <a:p>
            <a:r>
              <a:rPr lang="en-US" i="1" dirty="0"/>
              <a:t>Page numbers included below are for the English 2008 version.</a:t>
            </a:r>
          </a:p>
          <a:p>
            <a:endParaRPr lang="en-US" b="1" dirty="0"/>
          </a:p>
          <a:p>
            <a:r>
              <a:rPr lang="en-US" b="1" dirty="0"/>
              <a:t>Myocardial infarction:  I21.9</a:t>
            </a:r>
          </a:p>
          <a:p>
            <a:r>
              <a:rPr lang="en-US" u="sng" dirty="0"/>
              <a:t>Online</a:t>
            </a:r>
            <a:r>
              <a:rPr lang="en-US" dirty="0"/>
              <a:t>: </a:t>
            </a:r>
          </a:p>
          <a:p>
            <a:r>
              <a:rPr lang="en-US" dirty="0"/>
              <a:t>Browse: Diseases of the circulatory system &gt; </a:t>
            </a:r>
            <a:r>
              <a:rPr lang="en-US" dirty="0" err="1"/>
              <a:t>Ischaemic</a:t>
            </a:r>
            <a:r>
              <a:rPr lang="en-US" dirty="0"/>
              <a:t> heart diseases &gt; Acute myocardial infarction &gt; Select Acute myocardial infarction, unspecified (I21.9) &gt; view table listing – no further instructions</a:t>
            </a:r>
          </a:p>
          <a:p>
            <a:endParaRPr lang="en-US" dirty="0"/>
          </a:p>
          <a:p>
            <a:pPr>
              <a:defRPr/>
            </a:pPr>
            <a:r>
              <a:rPr lang="en-US" dirty="0"/>
              <a:t>Search: infarction or myocardial &gt; select acute myocardial infarction &gt; view table listing (I21.9) – no further instructions</a:t>
            </a:r>
          </a:p>
          <a:p>
            <a:endParaRPr lang="en-US" dirty="0"/>
          </a:p>
          <a:p>
            <a:r>
              <a:rPr lang="en-US" u="sng" dirty="0"/>
              <a:t>Volumes:</a:t>
            </a:r>
            <a:r>
              <a:rPr lang="en-US" dirty="0"/>
              <a:t> </a:t>
            </a:r>
          </a:p>
          <a:p>
            <a:pPr lvl="1"/>
            <a:r>
              <a:rPr lang="en-US" dirty="0"/>
              <a:t>Volume 3 (the index): (page 347)</a:t>
            </a:r>
          </a:p>
          <a:p>
            <a:pPr lvl="1"/>
            <a:r>
              <a:rPr lang="en-US" b="1" dirty="0"/>
              <a:t> </a:t>
            </a:r>
            <a:endParaRPr lang="en-US" dirty="0"/>
          </a:p>
          <a:p>
            <a:pPr lvl="1"/>
            <a:r>
              <a:rPr lang="en-US" b="1" dirty="0"/>
              <a:t>Infarct, infarction (of) </a:t>
            </a:r>
            <a:r>
              <a:rPr lang="en-US" dirty="0"/>
              <a:t>I99</a:t>
            </a:r>
          </a:p>
          <a:p>
            <a:pPr lvl="1"/>
            <a:r>
              <a:rPr lang="en-US" dirty="0"/>
              <a:t>. . . </a:t>
            </a:r>
          </a:p>
          <a:p>
            <a:pPr lvl="1"/>
            <a:r>
              <a:rPr lang="en-US" dirty="0"/>
              <a:t>- myocardium, myocardial (acute or with a stated duration of 4 weeks or less) I21.9</a:t>
            </a:r>
          </a:p>
          <a:p>
            <a:pPr lvl="1"/>
            <a:r>
              <a:rPr lang="en-US" dirty="0"/>
              <a:t>- - chronic or with a stated duration of over 4 weeks I25.8</a:t>
            </a:r>
          </a:p>
          <a:p>
            <a:pPr lvl="1"/>
            <a:r>
              <a:rPr lang="en-US" dirty="0"/>
              <a:t>- - healed or old I25.8</a:t>
            </a:r>
          </a:p>
          <a:p>
            <a:pPr lvl="1"/>
            <a:r>
              <a:rPr lang="en-US" dirty="0"/>
              <a:t>- - healing I21.9</a:t>
            </a:r>
          </a:p>
          <a:p>
            <a:pPr lvl="1"/>
            <a:r>
              <a:rPr lang="en-US" dirty="0"/>
              <a:t>. . . </a:t>
            </a:r>
          </a:p>
          <a:p>
            <a:pPr lvl="1"/>
            <a:r>
              <a:rPr lang="en-US" dirty="0"/>
              <a:t>- - </a:t>
            </a:r>
            <a:r>
              <a:rPr lang="en-US" dirty="0" err="1"/>
              <a:t>transmural</a:t>
            </a:r>
            <a:r>
              <a:rPr lang="en-US" dirty="0"/>
              <a:t> I21.3</a:t>
            </a:r>
          </a:p>
          <a:p>
            <a:pPr lvl="1"/>
            <a:r>
              <a:rPr lang="en-US" dirty="0"/>
              <a:t>- - - anterior (wall) (</a:t>
            </a:r>
            <a:r>
              <a:rPr lang="en-US" dirty="0" err="1"/>
              <a:t>anteroapical</a:t>
            </a:r>
            <a:r>
              <a:rPr lang="en-US" dirty="0"/>
              <a:t>) (anterolateral) (</a:t>
            </a:r>
            <a:r>
              <a:rPr lang="en-US" dirty="0" err="1"/>
              <a:t>anteroseptal</a:t>
            </a:r>
            <a:r>
              <a:rPr lang="en-US" dirty="0"/>
              <a:t>) I21.0</a:t>
            </a:r>
          </a:p>
          <a:p>
            <a:pPr lvl="1"/>
            <a:r>
              <a:rPr lang="en-US" dirty="0"/>
              <a:t>. . . </a:t>
            </a:r>
          </a:p>
          <a:p>
            <a:r>
              <a:rPr lang="en-US" dirty="0"/>
              <a:t> </a:t>
            </a:r>
          </a:p>
          <a:p>
            <a:pPr marL="0" lvl="1">
              <a:defRPr/>
            </a:pPr>
            <a:r>
              <a:rPr lang="en-US" dirty="0"/>
              <a:t>          Volume 1 (the tabular list): I21.9 (page 459-460)</a:t>
            </a:r>
          </a:p>
          <a:p>
            <a:r>
              <a:rPr lang="en-US" dirty="0"/>
              <a:t>          (no further instructions)</a:t>
            </a:r>
          </a:p>
          <a:p>
            <a:r>
              <a:rPr lang="en-US" dirty="0"/>
              <a:t>          </a:t>
            </a:r>
          </a:p>
          <a:p>
            <a:r>
              <a:rPr lang="en-US" dirty="0"/>
              <a:t> </a:t>
            </a:r>
          </a:p>
          <a:p>
            <a:r>
              <a:rPr lang="en-US" b="1" dirty="0"/>
              <a:t>Type II diabetes:  E11.9</a:t>
            </a:r>
          </a:p>
          <a:p>
            <a:r>
              <a:rPr lang="en-US" u="sng" dirty="0"/>
              <a:t>Online</a:t>
            </a:r>
            <a:r>
              <a:rPr lang="en-US" dirty="0"/>
              <a:t>: </a:t>
            </a:r>
          </a:p>
          <a:p>
            <a:r>
              <a:rPr lang="en-US" dirty="0"/>
              <a:t>Browse: Endocrine, nutritional and metabolic diseases &gt; Diabetes mellitus &gt; Non-insulin-dependent diabetes mellitus &gt; select Non-insulin-dependent diabetes mellitus without complications &gt; refer to tabular list (E11) &gt; Note: [See before E10 for subdivisions] &gt; scroll to before E10 for subdivisions (E11.9)</a:t>
            </a:r>
          </a:p>
          <a:p>
            <a:endParaRPr lang="en-US" dirty="0"/>
          </a:p>
          <a:p>
            <a:r>
              <a:rPr lang="en-US" dirty="0"/>
              <a:t>Search: diabetes&gt; select diabetes mellitus&gt; scroll to Non-insulin-dependent diabetes mellitus (E11, incl.: type II) &gt; Note: [See before E10 for subdivisions] &gt; scroll to before E10 for subdivisions (E11.9)</a:t>
            </a:r>
          </a:p>
          <a:p>
            <a:endParaRPr lang="en-US" dirty="0"/>
          </a:p>
          <a:p>
            <a:r>
              <a:rPr lang="en-US" u="sng" dirty="0"/>
              <a:t>Volumes:</a:t>
            </a:r>
            <a:r>
              <a:rPr lang="en-US" dirty="0"/>
              <a:t> </a:t>
            </a:r>
          </a:p>
          <a:p>
            <a:pPr lvl="1"/>
            <a:r>
              <a:rPr lang="en-US" dirty="0"/>
              <a:t>Volume 3 (the index): (page 201)</a:t>
            </a:r>
          </a:p>
          <a:p>
            <a:pPr lvl="1"/>
            <a:r>
              <a:rPr lang="en-US" b="1" dirty="0"/>
              <a:t> </a:t>
            </a:r>
            <a:endParaRPr lang="en-US" dirty="0"/>
          </a:p>
          <a:p>
            <a:pPr lvl="1"/>
            <a:r>
              <a:rPr lang="en-US" b="1" dirty="0"/>
              <a:t>Diabetes, diabetic (controlled) (familial) (mellitus) (on insulin) (severe) (uncontrolled) </a:t>
            </a:r>
            <a:r>
              <a:rPr lang="en-US" dirty="0"/>
              <a:t>E14.-</a:t>
            </a:r>
          </a:p>
          <a:p>
            <a:pPr lvl="2"/>
            <a:r>
              <a:rPr lang="en-US" dirty="0"/>
              <a:t>. . . </a:t>
            </a:r>
          </a:p>
          <a:p>
            <a:pPr lvl="2"/>
            <a:r>
              <a:rPr lang="en-US" dirty="0"/>
              <a:t>- type II (brittle) (insulin-dependent) (</a:t>
            </a:r>
            <a:r>
              <a:rPr lang="en-US" dirty="0" err="1"/>
              <a:t>nonobese</a:t>
            </a:r>
            <a:r>
              <a:rPr lang="en-US" dirty="0"/>
              <a:t>) (obese) E11.-</a:t>
            </a:r>
          </a:p>
          <a:p>
            <a:pPr lvl="1"/>
            <a:r>
              <a:rPr lang="en-US" dirty="0"/>
              <a:t> </a:t>
            </a:r>
          </a:p>
          <a:p>
            <a:pPr lvl="1"/>
            <a:r>
              <a:rPr lang="en-US" dirty="0"/>
              <a:t>Volume 1 (the tabular list): (page 264)</a:t>
            </a:r>
          </a:p>
          <a:p>
            <a:pPr lvl="1"/>
            <a:endParaRPr lang="en-US" dirty="0"/>
          </a:p>
          <a:p>
            <a:pPr lvl="1"/>
            <a:r>
              <a:rPr lang="en-US" dirty="0"/>
              <a:t>Refer to the list of fourth-character subdivisions for use with categories E10-E14:</a:t>
            </a:r>
          </a:p>
          <a:p>
            <a:pPr lvl="1"/>
            <a:r>
              <a:rPr lang="en-US" dirty="0"/>
              <a:t> </a:t>
            </a:r>
          </a:p>
          <a:p>
            <a:pPr lvl="1"/>
            <a:r>
              <a:rPr lang="en-US" dirty="0"/>
              <a:t>.9	Without complication</a:t>
            </a:r>
          </a:p>
          <a:p>
            <a:r>
              <a:rPr lang="en-US" dirty="0"/>
              <a:t> </a:t>
            </a:r>
          </a:p>
          <a:p>
            <a:r>
              <a:rPr lang="en-US" dirty="0"/>
              <a:t> </a:t>
            </a:r>
          </a:p>
          <a:p>
            <a:r>
              <a:rPr lang="en-US" b="1" dirty="0"/>
              <a:t>Sliding hiatal hernia:  K44.9</a:t>
            </a:r>
          </a:p>
          <a:p>
            <a:r>
              <a:rPr lang="en-US" u="sng" dirty="0"/>
              <a:t>Online</a:t>
            </a:r>
            <a:r>
              <a:rPr lang="en-US" dirty="0"/>
              <a:t>: </a:t>
            </a:r>
          </a:p>
          <a:p>
            <a:r>
              <a:rPr lang="en-US" dirty="0"/>
              <a:t>Browse: Diseases of the digestive system &gt; Hernia &gt; select Diaphragmatic hernia without obstruction or gangrene &gt; view table listing (K44.9) – no further instructions</a:t>
            </a:r>
          </a:p>
          <a:p>
            <a:endParaRPr lang="en-US" dirty="0"/>
          </a:p>
          <a:p>
            <a:r>
              <a:rPr lang="en-US" dirty="0"/>
              <a:t>Search: hiatal &gt; select hernia, </a:t>
            </a:r>
            <a:r>
              <a:rPr lang="en-US" dirty="0" err="1"/>
              <a:t>hernial</a:t>
            </a:r>
            <a:r>
              <a:rPr lang="en-US" dirty="0"/>
              <a:t> (acquired) (recurrent) – hiatal (esophageal) (sliding) K44.9 &gt; view table listing (K44.9) – no further instructions</a:t>
            </a:r>
          </a:p>
          <a:p>
            <a:endParaRPr lang="en-US" dirty="0"/>
          </a:p>
          <a:p>
            <a:r>
              <a:rPr lang="en-US" u="sng" dirty="0"/>
              <a:t>Volumes:</a:t>
            </a:r>
            <a:r>
              <a:rPr lang="en-US" dirty="0"/>
              <a:t> </a:t>
            </a:r>
          </a:p>
          <a:p>
            <a:pPr lvl="1"/>
            <a:r>
              <a:rPr lang="en-US" dirty="0"/>
              <a:t>Volume 3 (the index): (page 318)</a:t>
            </a:r>
          </a:p>
          <a:p>
            <a:pPr lvl="1"/>
            <a:endParaRPr lang="en-US" dirty="0"/>
          </a:p>
          <a:p>
            <a:pPr lvl="1"/>
            <a:r>
              <a:rPr lang="en-US" b="1" dirty="0"/>
              <a:t>Hernia, hernia (acquired) (recurrent)</a:t>
            </a:r>
            <a:r>
              <a:rPr lang="en-US" dirty="0"/>
              <a:t> K46.9</a:t>
            </a:r>
          </a:p>
          <a:p>
            <a:pPr lvl="1"/>
            <a:r>
              <a:rPr lang="en-US" dirty="0"/>
              <a:t>. . . </a:t>
            </a:r>
          </a:p>
          <a:p>
            <a:pPr lvl="1"/>
            <a:r>
              <a:rPr lang="en-US" dirty="0"/>
              <a:t>- hiatal (esophageal) (sliding) K44.9</a:t>
            </a:r>
          </a:p>
          <a:p>
            <a:pPr lvl="1"/>
            <a:r>
              <a:rPr lang="en-US" dirty="0"/>
              <a:t>- - with</a:t>
            </a:r>
          </a:p>
          <a:p>
            <a:pPr lvl="1"/>
            <a:r>
              <a:rPr lang="en-US" dirty="0"/>
              <a:t>- - - gangrene (and obstruction) K44.1</a:t>
            </a:r>
          </a:p>
          <a:p>
            <a:pPr lvl="1"/>
            <a:r>
              <a:rPr lang="en-US" dirty="0"/>
              <a:t>- - - obstruction K44.0</a:t>
            </a:r>
          </a:p>
          <a:p>
            <a:pPr lvl="1"/>
            <a:r>
              <a:rPr lang="en-US" dirty="0"/>
              <a:t>- - </a:t>
            </a:r>
            <a:r>
              <a:rPr lang="en-US" dirty="0" err="1"/>
              <a:t>congential</a:t>
            </a:r>
            <a:r>
              <a:rPr lang="en-US" dirty="0"/>
              <a:t> Q40.1</a:t>
            </a:r>
          </a:p>
          <a:p>
            <a:r>
              <a:rPr lang="en-US" dirty="0"/>
              <a:t> </a:t>
            </a:r>
          </a:p>
          <a:p>
            <a:pPr marL="0" lvl="1">
              <a:defRPr/>
            </a:pPr>
            <a:r>
              <a:rPr lang="en-US" dirty="0"/>
              <a:t>          Volume 1 (the tabular list): K44.9 (page 551)</a:t>
            </a:r>
          </a:p>
          <a:p>
            <a:r>
              <a:rPr lang="en-US" dirty="0"/>
              <a:t>          (no further instructions)</a:t>
            </a:r>
          </a:p>
          <a:p>
            <a:r>
              <a:rPr lang="en-US" dirty="0"/>
              <a:t> </a:t>
            </a:r>
          </a:p>
          <a:p>
            <a:endParaRPr lang="en-US" b="1" dirty="0"/>
          </a:p>
          <a:p>
            <a:r>
              <a:rPr lang="en-US" b="1" dirty="0" err="1"/>
              <a:t>Alzheimers</a:t>
            </a:r>
            <a:r>
              <a:rPr lang="en-US" b="1" dirty="0"/>
              <a:t>:  G30.9</a:t>
            </a:r>
          </a:p>
          <a:p>
            <a:r>
              <a:rPr lang="en-US" u="sng" dirty="0"/>
              <a:t>Online</a:t>
            </a:r>
            <a:r>
              <a:rPr lang="en-US" dirty="0"/>
              <a:t>: </a:t>
            </a:r>
          </a:p>
          <a:p>
            <a:r>
              <a:rPr lang="en-US" dirty="0"/>
              <a:t>Browse: Diseases of the nervous system &gt; Other degenerative diseases of the nervous system &gt; Alzheimer disease &gt; select Alzheimer disease, unspecified &gt; view table listing (G30.9) – no further instructions</a:t>
            </a:r>
          </a:p>
          <a:p>
            <a:endParaRPr lang="en-US" dirty="0"/>
          </a:p>
          <a:p>
            <a:r>
              <a:rPr lang="en-US" dirty="0"/>
              <a:t>Search: Alzheimer’s &gt; Alzheimer’s disease or sclerosis G30.9 &gt; select/scroll to G30.9 Alzheimer disease, unspecified &gt; view table listing – no further instructions</a:t>
            </a:r>
          </a:p>
          <a:p>
            <a:endParaRPr lang="en-US" dirty="0"/>
          </a:p>
          <a:p>
            <a:r>
              <a:rPr lang="en-US" u="sng" dirty="0"/>
              <a:t>Volumes:</a:t>
            </a:r>
            <a:r>
              <a:rPr lang="en-US" dirty="0"/>
              <a:t> </a:t>
            </a:r>
          </a:p>
          <a:p>
            <a:pPr lvl="1"/>
            <a:r>
              <a:rPr lang="en-US" dirty="0"/>
              <a:t>Volume 3 (the index): (page41)</a:t>
            </a:r>
          </a:p>
          <a:p>
            <a:pPr lvl="1"/>
            <a:r>
              <a:rPr lang="en-US" dirty="0"/>
              <a:t> </a:t>
            </a:r>
          </a:p>
          <a:p>
            <a:pPr lvl="1"/>
            <a:r>
              <a:rPr lang="en-US" b="1" dirty="0"/>
              <a:t>Alzheimer’s disease or sclerosis </a:t>
            </a:r>
            <a:r>
              <a:rPr lang="en-US" dirty="0"/>
              <a:t>G30.9</a:t>
            </a:r>
          </a:p>
          <a:p>
            <a:pPr lvl="1"/>
            <a:r>
              <a:rPr lang="en-US" dirty="0"/>
              <a:t>- dementia in G30.9† F00.9*</a:t>
            </a:r>
          </a:p>
          <a:p>
            <a:pPr lvl="1"/>
            <a:r>
              <a:rPr lang="en-US" dirty="0"/>
              <a:t>- - atypical or mixed G30.8† F00.2</a:t>
            </a:r>
          </a:p>
          <a:p>
            <a:pPr lvl="1"/>
            <a:r>
              <a:rPr lang="en-US" dirty="0"/>
              <a:t>. . . </a:t>
            </a:r>
          </a:p>
          <a:p>
            <a:r>
              <a:rPr lang="en-US" dirty="0"/>
              <a:t> </a:t>
            </a:r>
          </a:p>
          <a:p>
            <a:pPr marL="0" lvl="1">
              <a:defRPr/>
            </a:pPr>
            <a:r>
              <a:rPr lang="en-US" dirty="0"/>
              <a:t>          Volume 1 (the tabular list): G30.9 (page 385)</a:t>
            </a:r>
          </a:p>
          <a:p>
            <a:r>
              <a:rPr lang="en-US" dirty="0"/>
              <a:t>          (no further instructions)</a:t>
            </a:r>
          </a:p>
          <a:p>
            <a:r>
              <a:rPr lang="en-US" dirty="0"/>
              <a:t> </a:t>
            </a:r>
          </a:p>
          <a:p>
            <a:endParaRPr lang="en-US" dirty="0"/>
          </a:p>
          <a:p>
            <a:r>
              <a:rPr lang="en-US" b="1" dirty="0"/>
              <a:t>Drowning (suicide):  X71.-</a:t>
            </a:r>
          </a:p>
          <a:p>
            <a:r>
              <a:rPr lang="en-US" u="sng" dirty="0"/>
              <a:t>Online</a:t>
            </a:r>
            <a:r>
              <a:rPr lang="en-US" dirty="0"/>
              <a:t>: </a:t>
            </a:r>
          </a:p>
          <a:p>
            <a:r>
              <a:rPr lang="en-US" dirty="0"/>
              <a:t>Browse: External causes of morbidity and mortality &gt; Intentional self-harm &gt; select Intentional self-harm by drowning and submersion &gt; view table listing (X71) – no further instructions</a:t>
            </a:r>
          </a:p>
          <a:p>
            <a:endParaRPr lang="en-US" dirty="0"/>
          </a:p>
          <a:p>
            <a:r>
              <a:rPr lang="en-US" dirty="0"/>
              <a:t>Search: suicide drowning &gt; Suicide, suicidal (attempted) (by) – drowning X71 &gt; select/scroll to X71 Intentional self-harm by drowning and submersion &gt; view table listing – no further instructions</a:t>
            </a:r>
          </a:p>
          <a:p>
            <a:endParaRPr lang="en-US" dirty="0"/>
          </a:p>
          <a:p>
            <a:r>
              <a:rPr lang="en-US" u="sng" dirty="0"/>
              <a:t>Volumes:</a:t>
            </a:r>
            <a:r>
              <a:rPr lang="en-US" dirty="0"/>
              <a:t> </a:t>
            </a:r>
          </a:p>
          <a:p>
            <a:pPr lvl="1"/>
            <a:r>
              <a:rPr lang="en-US" dirty="0"/>
              <a:t>Volume 3 (the index): In External Causes of Injury Index, page 680 (drowning) or page 707 (suicide) </a:t>
            </a:r>
          </a:p>
          <a:p>
            <a:pPr lvl="1"/>
            <a:r>
              <a:rPr lang="en-US" dirty="0"/>
              <a:t> </a:t>
            </a:r>
          </a:p>
          <a:p>
            <a:pPr lvl="1"/>
            <a:r>
              <a:rPr lang="en-US" b="1" dirty="0"/>
              <a:t>Drowning (accidental) </a:t>
            </a:r>
            <a:r>
              <a:rPr lang="en-US" dirty="0"/>
              <a:t>W74.-</a:t>
            </a:r>
          </a:p>
          <a:p>
            <a:pPr lvl="1"/>
            <a:r>
              <a:rPr lang="en-US" b="1" dirty="0"/>
              <a:t>. . . </a:t>
            </a:r>
            <a:endParaRPr lang="en-US" dirty="0"/>
          </a:p>
          <a:p>
            <a:pPr lvl="1"/>
            <a:r>
              <a:rPr lang="en-US" dirty="0"/>
              <a:t>- self-inflicted (unspecified whether accidental or intentional) Y21.-</a:t>
            </a:r>
          </a:p>
          <a:p>
            <a:pPr lvl="1"/>
            <a:r>
              <a:rPr lang="en-US" dirty="0"/>
              <a:t>- - stated as intentional, purposeful, suicide (attempt) X71.- </a:t>
            </a:r>
          </a:p>
          <a:p>
            <a:pPr lvl="1"/>
            <a:r>
              <a:rPr lang="en-US" dirty="0"/>
              <a:t> </a:t>
            </a:r>
          </a:p>
          <a:p>
            <a:pPr lvl="1"/>
            <a:r>
              <a:rPr lang="en-US" dirty="0"/>
              <a:t>Or:</a:t>
            </a:r>
          </a:p>
          <a:p>
            <a:pPr lvl="1"/>
            <a:r>
              <a:rPr lang="en-US" dirty="0"/>
              <a:t> </a:t>
            </a:r>
          </a:p>
          <a:p>
            <a:pPr lvl="1"/>
            <a:r>
              <a:rPr lang="en-US" b="1" dirty="0"/>
              <a:t>Suicide, suicidal (attempted) (by) </a:t>
            </a:r>
            <a:r>
              <a:rPr lang="en-US" dirty="0"/>
              <a:t>X84.-</a:t>
            </a:r>
          </a:p>
          <a:p>
            <a:pPr lvl="1"/>
            <a:r>
              <a:rPr lang="en-US" b="1" dirty="0"/>
              <a:t>. . .</a:t>
            </a:r>
            <a:endParaRPr lang="en-US" dirty="0"/>
          </a:p>
          <a:p>
            <a:pPr lvl="1"/>
            <a:r>
              <a:rPr lang="en-US" b="1" dirty="0"/>
              <a:t>- </a:t>
            </a:r>
            <a:r>
              <a:rPr lang="en-US" dirty="0"/>
              <a:t>drowning X71.-</a:t>
            </a:r>
          </a:p>
          <a:p>
            <a:r>
              <a:rPr lang="en-US" dirty="0"/>
              <a:t> </a:t>
            </a:r>
          </a:p>
          <a:p>
            <a:pPr marL="0" lvl="1">
              <a:defRPr/>
            </a:pPr>
            <a:r>
              <a:rPr lang="en-US" dirty="0"/>
              <a:t>          Volume 1 (the tabular list): X71.- (page 1061)</a:t>
            </a:r>
          </a:p>
          <a:p>
            <a:r>
              <a:rPr lang="en-US" dirty="0"/>
              <a:t>          (no further instructions)</a:t>
            </a:r>
          </a:p>
          <a:p>
            <a:r>
              <a:rPr lang="en-US" dirty="0"/>
              <a:t> </a:t>
            </a:r>
          </a:p>
          <a:p>
            <a:endParaRPr lang="en-US" dirty="0"/>
          </a:p>
          <a:p>
            <a:r>
              <a:rPr lang="en-US" b="1" dirty="0"/>
              <a:t>Drowning (accidental):  W74.-</a:t>
            </a:r>
          </a:p>
          <a:p>
            <a:r>
              <a:rPr lang="en-US" u="sng" dirty="0"/>
              <a:t>Online</a:t>
            </a:r>
            <a:r>
              <a:rPr lang="en-US" dirty="0"/>
              <a:t>: </a:t>
            </a:r>
          </a:p>
          <a:p>
            <a:r>
              <a:rPr lang="en-US" dirty="0"/>
              <a:t>Browse: External causes of morbidity and mortality &gt; Other external causes of accidental injury &gt; select Accidental drowning and submersion &gt; view table listing (W74) – no further instructions</a:t>
            </a:r>
          </a:p>
          <a:p>
            <a:endParaRPr lang="en-US" dirty="0"/>
          </a:p>
          <a:p>
            <a:r>
              <a:rPr lang="en-US" dirty="0"/>
              <a:t>Search: accidental drowning &gt; select accidental drowning and submersion &gt; scroll to W74 Unspecified drowning and submersion &gt; view table listing – no further instructions</a:t>
            </a:r>
          </a:p>
          <a:p>
            <a:endParaRPr lang="en-US" dirty="0"/>
          </a:p>
          <a:p>
            <a:r>
              <a:rPr lang="en-US" u="sng" dirty="0"/>
              <a:t>Volumes:</a:t>
            </a:r>
            <a:r>
              <a:rPr lang="en-US" dirty="0"/>
              <a:t>  </a:t>
            </a:r>
          </a:p>
          <a:p>
            <a:pPr lvl="1">
              <a:defRPr/>
            </a:pPr>
            <a:r>
              <a:rPr lang="en-US" dirty="0"/>
              <a:t>Volume 3 (the index): In External Causes of Injury Index, page 680 (drowning)</a:t>
            </a:r>
          </a:p>
          <a:p>
            <a:pPr lvl="1"/>
            <a:r>
              <a:rPr lang="en-US" dirty="0"/>
              <a:t> </a:t>
            </a:r>
          </a:p>
          <a:p>
            <a:pPr lvl="1"/>
            <a:r>
              <a:rPr lang="en-US" b="1" dirty="0"/>
              <a:t>Drowning (accidental) </a:t>
            </a:r>
            <a:r>
              <a:rPr lang="en-US" dirty="0"/>
              <a:t>W74.-</a:t>
            </a:r>
          </a:p>
          <a:p>
            <a:pPr lvl="1"/>
            <a:r>
              <a:rPr lang="en-US" b="1" dirty="0"/>
              <a:t>. . . </a:t>
            </a:r>
            <a:endParaRPr lang="en-US" dirty="0"/>
          </a:p>
          <a:p>
            <a:r>
              <a:rPr lang="en-US" dirty="0"/>
              <a:t> </a:t>
            </a:r>
          </a:p>
          <a:p>
            <a:pPr marL="0" lvl="1">
              <a:defRPr/>
            </a:pPr>
            <a:r>
              <a:rPr lang="en-US" dirty="0"/>
              <a:t>          Volume 1 (the tabular list): W74.- (page 1042)</a:t>
            </a:r>
          </a:p>
          <a:p>
            <a:r>
              <a:rPr lang="en-US" dirty="0"/>
              <a:t>          (no further instructions)</a:t>
            </a:r>
          </a:p>
          <a:p>
            <a:r>
              <a:rPr lang="en-US" dirty="0"/>
              <a:t> </a:t>
            </a:r>
          </a:p>
          <a:p>
            <a:endParaRPr lang="en-US" b="1" dirty="0"/>
          </a:p>
          <a:p>
            <a:r>
              <a:rPr lang="en-US" b="1" dirty="0"/>
              <a:t>Drowning (homicide):  X92.-</a:t>
            </a:r>
          </a:p>
          <a:p>
            <a:r>
              <a:rPr lang="en-US" u="sng" dirty="0"/>
              <a:t>Online</a:t>
            </a:r>
            <a:r>
              <a:rPr lang="en-US" dirty="0"/>
              <a:t>: </a:t>
            </a:r>
          </a:p>
          <a:p>
            <a:r>
              <a:rPr lang="en-US" dirty="0"/>
              <a:t>Browse: External causes of morbidity and mortality &gt; Assault &gt; select Assault by drowning and submersion &gt; view table listing (X92) – no further instructions</a:t>
            </a:r>
          </a:p>
          <a:p>
            <a:endParaRPr lang="en-US" dirty="0"/>
          </a:p>
          <a:p>
            <a:r>
              <a:rPr lang="en-US" dirty="0"/>
              <a:t>Search: homicide drowning &gt; select drowning (accidental) – homicide (attempt) X92 &gt; scroll to X92 &gt; view table listing – no further instructions</a:t>
            </a:r>
          </a:p>
          <a:p>
            <a:endParaRPr lang="en-US" dirty="0"/>
          </a:p>
          <a:p>
            <a:r>
              <a:rPr lang="en-US" u="sng" dirty="0"/>
              <a:t>Volumes:</a:t>
            </a:r>
            <a:r>
              <a:rPr lang="en-US" dirty="0"/>
              <a:t>  </a:t>
            </a:r>
          </a:p>
          <a:p>
            <a:pPr lvl="1">
              <a:defRPr/>
            </a:pPr>
            <a:r>
              <a:rPr lang="en-US" dirty="0"/>
              <a:t>Volume 3 (the index): In External Causes of Injury Index, page 680 (drowning) or page 689 (homicide)/ page 667 (assault)</a:t>
            </a:r>
          </a:p>
          <a:p>
            <a:pPr lvl="1"/>
            <a:r>
              <a:rPr lang="en-US" dirty="0"/>
              <a:t> </a:t>
            </a:r>
          </a:p>
          <a:p>
            <a:pPr lvl="1"/>
            <a:r>
              <a:rPr lang="en-US" b="1" dirty="0"/>
              <a:t>Drowning (accidental) </a:t>
            </a:r>
            <a:r>
              <a:rPr lang="en-US" dirty="0"/>
              <a:t>W74.-</a:t>
            </a:r>
          </a:p>
          <a:p>
            <a:pPr lvl="1"/>
            <a:r>
              <a:rPr lang="en-US" b="1" dirty="0"/>
              <a:t>. . . </a:t>
            </a:r>
            <a:endParaRPr lang="en-US" dirty="0"/>
          </a:p>
          <a:p>
            <a:pPr lvl="1"/>
            <a:r>
              <a:rPr lang="en-US" dirty="0"/>
              <a:t>- homicide (attempt) X92.-</a:t>
            </a:r>
          </a:p>
          <a:p>
            <a:pPr lvl="1"/>
            <a:r>
              <a:rPr lang="en-US" dirty="0"/>
              <a:t> </a:t>
            </a:r>
          </a:p>
          <a:p>
            <a:pPr lvl="1"/>
            <a:r>
              <a:rPr lang="en-US" dirty="0"/>
              <a:t>Or:</a:t>
            </a:r>
          </a:p>
          <a:p>
            <a:pPr lvl="1"/>
            <a:r>
              <a:rPr lang="en-US" dirty="0"/>
              <a:t> </a:t>
            </a:r>
          </a:p>
          <a:p>
            <a:pPr lvl="1"/>
            <a:r>
              <a:rPr lang="en-US" b="1" dirty="0"/>
              <a:t>Homicide (attempt) </a:t>
            </a:r>
            <a:r>
              <a:rPr lang="en-US" dirty="0"/>
              <a:t>(</a:t>
            </a:r>
            <a:r>
              <a:rPr lang="en-US" i="1" dirty="0"/>
              <a:t>see also </a:t>
            </a:r>
            <a:r>
              <a:rPr lang="en-US" dirty="0"/>
              <a:t>Assault) Y09.-</a:t>
            </a:r>
          </a:p>
          <a:p>
            <a:pPr lvl="1"/>
            <a:r>
              <a:rPr lang="en-US" dirty="0"/>
              <a:t> </a:t>
            </a:r>
          </a:p>
          <a:p>
            <a:pPr lvl="1"/>
            <a:r>
              <a:rPr lang="en-US" b="1" dirty="0"/>
              <a:t>Assault (homicidal) (by) (in) 09.-</a:t>
            </a:r>
            <a:endParaRPr lang="en-US" dirty="0"/>
          </a:p>
          <a:p>
            <a:pPr lvl="1"/>
            <a:r>
              <a:rPr lang="en-US" b="1" dirty="0"/>
              <a:t>. . . </a:t>
            </a:r>
            <a:endParaRPr lang="en-US" dirty="0"/>
          </a:p>
          <a:p>
            <a:pPr marL="628650" lvl="1" indent="-171450">
              <a:buFontTx/>
              <a:buChar char="-"/>
            </a:pPr>
            <a:r>
              <a:rPr lang="en-US" dirty="0"/>
              <a:t>drowning X92.-</a:t>
            </a:r>
          </a:p>
          <a:p>
            <a:pPr marL="628650" lvl="1" indent="-171450">
              <a:buFontTx/>
              <a:buChar char="-"/>
            </a:pPr>
            <a:endParaRPr lang="en-US" dirty="0"/>
          </a:p>
          <a:p>
            <a:pPr marL="0" lvl="1">
              <a:defRPr/>
            </a:pPr>
            <a:r>
              <a:rPr lang="en-US" dirty="0"/>
              <a:t>          Volume 1 (the tabular list): X92 (page 1063)</a:t>
            </a:r>
          </a:p>
          <a:p>
            <a:r>
              <a:rPr lang="en-US" dirty="0"/>
              <a:t>          (no further instructions)</a:t>
            </a:r>
          </a:p>
        </p:txBody>
      </p:sp>
      <p:sp>
        <p:nvSpPr>
          <p:cNvPr id="4" name="Slide Number Placeholder 3"/>
          <p:cNvSpPr>
            <a:spLocks noGrp="1"/>
          </p:cNvSpPr>
          <p:nvPr>
            <p:ph type="sldNum" sz="quarter" idx="10"/>
          </p:nvPr>
        </p:nvSpPr>
        <p:spPr/>
        <p:txBody>
          <a:bodyPr/>
          <a:lstStyle/>
          <a:p>
            <a:fld id="{1619AC04-A6BE-47B3-80A0-B10DB6D1872C}" type="slidenum">
              <a:rPr lang="en-US" smtClean="0"/>
              <a:t>26</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98942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Final responses.</a:t>
            </a:r>
          </a:p>
        </p:txBody>
      </p:sp>
      <p:sp>
        <p:nvSpPr>
          <p:cNvPr id="4" name="Slide Number Placeholder 3"/>
          <p:cNvSpPr>
            <a:spLocks noGrp="1"/>
          </p:cNvSpPr>
          <p:nvPr>
            <p:ph type="sldNum" sz="quarter" idx="10"/>
          </p:nvPr>
        </p:nvSpPr>
        <p:spPr/>
        <p:txBody>
          <a:bodyPr/>
          <a:lstStyle/>
          <a:p>
            <a:fld id="{1619AC04-A6BE-47B3-80A0-B10DB6D1872C}" type="slidenum">
              <a:rPr lang="en-US" smtClean="0"/>
              <a:t>27</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98942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269501"/>
          </a:xfrm>
        </p:spPr>
        <p:txBody>
          <a:bodyPr/>
          <a:lstStyle/>
          <a:p>
            <a:pPr>
              <a:defRPr/>
            </a:pPr>
            <a:r>
              <a:rPr lang="en-US" dirty="0"/>
              <a:t>Copies of the tabulation lists should be brought to class. </a:t>
            </a:r>
          </a:p>
          <a:p>
            <a:endParaRPr lang="en-US" dirty="0"/>
          </a:p>
          <a:p>
            <a:r>
              <a:rPr lang="en-US" dirty="0"/>
              <a:t>Tabulation Lists:</a:t>
            </a:r>
          </a:p>
          <a:p>
            <a:r>
              <a:rPr lang="en-US" dirty="0"/>
              <a:t>ICD-10 contains thousands of codes if all four digits are used to code underlying cause of death.  To facilitate preparation of tabulations and distribution of data using ICD codes, WHO has developed groups of underlying causes of death called Tabulation Lists. The tabulation lists are grouped using ICD codes to the three digit level.</a:t>
            </a:r>
          </a:p>
          <a:p>
            <a:endParaRPr lang="en-US" dirty="0"/>
          </a:p>
          <a:p>
            <a:pPr lvl="1"/>
            <a:r>
              <a:rPr lang="en-US" dirty="0"/>
              <a:t>    Examples:  </a:t>
            </a:r>
          </a:p>
          <a:p>
            <a:pPr marL="1085850" lvl="2" indent="-171450">
              <a:buFont typeface="Arial" pitchFamily="34" charset="0"/>
              <a:buChar char="•"/>
            </a:pPr>
            <a:r>
              <a:rPr lang="en-US" dirty="0"/>
              <a:t>Diabetes Mellitus E10-E14</a:t>
            </a:r>
          </a:p>
          <a:p>
            <a:pPr marL="1085850" lvl="2" indent="-171450">
              <a:buFont typeface="Arial" pitchFamily="34" charset="0"/>
              <a:buChar char="•"/>
            </a:pPr>
            <a:r>
              <a:rPr lang="en-US" dirty="0"/>
              <a:t>Hypertensive Disease I10-I14</a:t>
            </a:r>
          </a:p>
          <a:p>
            <a:pPr marL="1085850" lvl="2" indent="-171450">
              <a:buFont typeface="Arial" pitchFamily="34" charset="0"/>
              <a:buChar char="•"/>
            </a:pPr>
            <a:r>
              <a:rPr lang="en-US" dirty="0"/>
              <a:t>Ischemic Heart Disease I20-I25</a:t>
            </a:r>
          </a:p>
          <a:p>
            <a:pPr marL="1085850" lvl="2" indent="-171450">
              <a:buFont typeface="Arial" pitchFamily="34" charset="0"/>
              <a:buChar char="•"/>
            </a:pPr>
            <a:r>
              <a:rPr lang="en-US" dirty="0"/>
              <a:t>Chronic Lower Respiratory Diseases J40-J47</a:t>
            </a:r>
          </a:p>
          <a:p>
            <a:pPr marL="1085850" lvl="2" indent="-171450">
              <a:buFont typeface="Arial" pitchFamily="34" charset="0"/>
              <a:buChar char="•"/>
            </a:pPr>
            <a:r>
              <a:rPr lang="en-US" dirty="0"/>
              <a:t>Transport Accidents V01-V99        	</a:t>
            </a:r>
          </a:p>
          <a:p>
            <a:pPr lvl="2"/>
            <a:endParaRPr lang="en-US" dirty="0"/>
          </a:p>
          <a:p>
            <a:pPr lvl="0"/>
            <a:r>
              <a:rPr lang="en-US" dirty="0"/>
              <a:t>Tabulation lists were developed for General Mortality and for Infant and Child Mortality. The Condensed List for General Mortality consists of 103 groupings of ICD codes. Some larger groups such as Neoplasms (ICD codes C00-D48) contain subgroups that show the site of the neoplasm.</a:t>
            </a:r>
          </a:p>
          <a:p>
            <a:pPr lvl="1"/>
            <a:endParaRPr lang="en-US" dirty="0"/>
          </a:p>
          <a:p>
            <a:pPr lvl="0"/>
            <a:r>
              <a:rPr lang="en-US" dirty="0"/>
              <a:t>Leading causes of death are generally determined from the groups in the tabulation list. Using the standard groups in the tabulation list makes comparison of leading causes of death consistent from country to country.</a:t>
            </a:r>
          </a:p>
        </p:txBody>
      </p:sp>
      <p:sp>
        <p:nvSpPr>
          <p:cNvPr id="4" name="Slide Number Placeholder 3"/>
          <p:cNvSpPr>
            <a:spLocks noGrp="1"/>
          </p:cNvSpPr>
          <p:nvPr>
            <p:ph type="sldNum" sz="quarter" idx="10"/>
          </p:nvPr>
        </p:nvSpPr>
        <p:spPr/>
        <p:txBody>
          <a:bodyPr/>
          <a:lstStyle/>
          <a:p>
            <a:fld id="{1619AC04-A6BE-47B3-80A0-B10DB6D1872C}" type="slidenum">
              <a:rPr lang="en-US" smtClean="0"/>
              <a:t>28</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169926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Supplemental information in the medical certification: </a:t>
            </a:r>
          </a:p>
          <a:p>
            <a:r>
              <a:rPr lang="en-US" dirty="0"/>
              <a:t>Some countries add additional items to the standard format </a:t>
            </a:r>
          </a:p>
          <a:p>
            <a:pPr marL="628650" lvl="1" indent="-171450">
              <a:buFont typeface="Arial" pitchFamily="34" charset="0"/>
              <a:buChar char="•"/>
            </a:pPr>
            <a:r>
              <a:rPr lang="en-US" dirty="0"/>
              <a:t>     Manner of death (natural, accident, suicide, homicide, unknown)</a:t>
            </a:r>
          </a:p>
          <a:p>
            <a:pPr marL="628650" lvl="1" indent="-171450">
              <a:buFont typeface="Arial" pitchFamily="34" charset="0"/>
              <a:buChar char="•"/>
            </a:pPr>
            <a:r>
              <a:rPr lang="en-US" dirty="0"/>
              <a:t>     Autopsy questions</a:t>
            </a:r>
          </a:p>
          <a:p>
            <a:pPr marL="628650" lvl="1" indent="-171450">
              <a:buFont typeface="Arial" pitchFamily="34" charset="0"/>
              <a:buChar char="•"/>
            </a:pPr>
            <a:r>
              <a:rPr lang="en-US" dirty="0"/>
              <a:t>     Detailed information on injuries </a:t>
            </a:r>
          </a:p>
          <a:p>
            <a:pPr marL="1085850" lvl="2" indent="-171450">
              <a:buFont typeface="Courier New" pitchFamily="49" charset="0"/>
              <a:buChar char="o"/>
            </a:pPr>
            <a:r>
              <a:rPr lang="en-US" dirty="0"/>
              <a:t>How injury occurred (literal description)</a:t>
            </a:r>
          </a:p>
          <a:p>
            <a:pPr marL="1085850" lvl="2" indent="-171450">
              <a:buFont typeface="Courier New" pitchFamily="49" charset="0"/>
              <a:buChar char="o"/>
            </a:pPr>
            <a:r>
              <a:rPr lang="en-US" dirty="0"/>
              <a:t>Time of injury </a:t>
            </a:r>
          </a:p>
          <a:p>
            <a:pPr marL="1085850" lvl="2" indent="-171450">
              <a:buFont typeface="Courier New" pitchFamily="49" charset="0"/>
              <a:buChar char="o"/>
            </a:pPr>
            <a:r>
              <a:rPr lang="en-US" dirty="0"/>
              <a:t>Place of injury</a:t>
            </a:r>
          </a:p>
          <a:p>
            <a:pPr marL="628650" lvl="1" indent="-171450">
              <a:buFont typeface="Arial" pitchFamily="34" charset="0"/>
              <a:buChar char="•"/>
            </a:pPr>
            <a:r>
              <a:rPr lang="en-US" dirty="0"/>
              <a:t>     Pregnancy question for females </a:t>
            </a:r>
          </a:p>
          <a:p>
            <a:pPr marL="628650" lvl="1" indent="-171450">
              <a:buFont typeface="Arial" pitchFamily="34" charset="0"/>
              <a:buChar char="•"/>
            </a:pPr>
            <a:r>
              <a:rPr lang="en-US" dirty="0"/>
              <a:t>     Smoking and other risk factors</a:t>
            </a:r>
          </a:p>
          <a:p>
            <a:endParaRPr lang="en-US" dirty="0"/>
          </a:p>
          <a:p>
            <a:r>
              <a:rPr lang="en-US" dirty="0"/>
              <a:t>Some of the supplemental information can be used for more detailed coding of cause of death.  Additional statistical tabulations of details related to the cause of death can also be done. </a:t>
            </a:r>
          </a:p>
        </p:txBody>
      </p:sp>
      <p:sp>
        <p:nvSpPr>
          <p:cNvPr id="4" name="Slide Number Placeholder 3"/>
          <p:cNvSpPr>
            <a:spLocks noGrp="1"/>
          </p:cNvSpPr>
          <p:nvPr>
            <p:ph type="sldNum" sz="quarter" idx="10"/>
          </p:nvPr>
        </p:nvSpPr>
        <p:spPr/>
        <p:txBody>
          <a:bodyPr/>
          <a:lstStyle/>
          <a:p>
            <a:fld id="{1619AC04-A6BE-47B3-80A0-B10DB6D1872C}" type="slidenum">
              <a:rPr lang="en-US" smtClean="0"/>
              <a:t>29</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94013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(See WHO/ICD Definitions – Appendix A in Participant Notes)</a:t>
            </a:r>
          </a:p>
          <a:p>
            <a:pPr>
              <a:defRPr/>
            </a:pPr>
            <a:endParaRPr lang="en-US" dirty="0"/>
          </a:p>
          <a:p>
            <a:pPr>
              <a:defRPr/>
            </a:pPr>
            <a:r>
              <a:rPr lang="en-US" dirty="0"/>
              <a:t>This is the definition of death from the UN publication that students should be familiar with. </a:t>
            </a:r>
          </a:p>
          <a:p>
            <a:endParaRPr lang="en-US" dirty="0"/>
          </a:p>
          <a:p>
            <a:r>
              <a:rPr lang="en-US" dirty="0"/>
              <a:t>Otherwise paraphrase as having no signs of life after live birth has occurred </a:t>
            </a:r>
          </a:p>
          <a:p>
            <a:endParaRPr lang="en-US" dirty="0"/>
          </a:p>
          <a:p>
            <a:endParaRPr lang="en-US" dirty="0"/>
          </a:p>
        </p:txBody>
      </p:sp>
      <p:sp>
        <p:nvSpPr>
          <p:cNvPr id="4" name="Date Placeholder 3"/>
          <p:cNvSpPr>
            <a:spLocks noGrp="1"/>
          </p:cNvSpPr>
          <p:nvPr>
            <p:ph type="dt" idx="10"/>
          </p:nvPr>
        </p:nvSpPr>
        <p:spPr/>
        <p:txBody>
          <a:bodyPr/>
          <a:lstStyle/>
          <a:p>
            <a:r>
              <a:rPr lang="en-US" smtClean="0"/>
              <a:t>2/9/2012</a:t>
            </a:r>
            <a:endParaRPr lang="en-US" dirty="0"/>
          </a:p>
        </p:txBody>
      </p:sp>
      <p:sp>
        <p:nvSpPr>
          <p:cNvPr id="5" name="Slide Number Placeholder 4"/>
          <p:cNvSpPr>
            <a:spLocks noGrp="1"/>
          </p:cNvSpPr>
          <p:nvPr>
            <p:ph type="sldNum" sz="quarter" idx="11"/>
          </p:nvPr>
        </p:nvSpPr>
        <p:spPr/>
        <p:txBody>
          <a:bodyPr/>
          <a:lstStyle/>
          <a:p>
            <a:fld id="{1619AC04-A6BE-47B3-80A0-B10DB6D1872C}" type="slidenum">
              <a:rPr lang="en-US" smtClean="0"/>
              <a:t>3</a:t>
            </a:fld>
            <a:endParaRPr lang="en-US" dirty="0"/>
          </a:p>
        </p:txBody>
      </p:sp>
    </p:spTree>
    <p:extLst>
      <p:ext uri="{BB962C8B-B14F-4D97-AF65-F5344CB8AC3E}">
        <p14:creationId xmlns:p14="http://schemas.microsoft.com/office/powerpoint/2010/main" val="4054668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Development of a system to automate the entry, classification, and retrieval of cause of death information reported on death certificates began in 1967.  An automated coding system provides standardization in mortality coding and facilitates international comparability of mortality data.  For automated coding, the U.S. CDC’s National Center for Health Statistics has developed the Mortality Medical Data System (MMDS).  The MMDS is compatible for use in the English language, and has been used by the U.S., Canada, Australia, and the United Kingdom. </a:t>
            </a:r>
          </a:p>
        </p:txBody>
      </p:sp>
      <p:sp>
        <p:nvSpPr>
          <p:cNvPr id="4" name="Slide Number Placeholder 3"/>
          <p:cNvSpPr>
            <a:spLocks noGrp="1"/>
          </p:cNvSpPr>
          <p:nvPr>
            <p:ph type="sldNum" sz="quarter" idx="10"/>
          </p:nvPr>
        </p:nvSpPr>
        <p:spPr/>
        <p:txBody>
          <a:bodyPr/>
          <a:lstStyle/>
          <a:p>
            <a:fld id="{1619AC04-A6BE-47B3-80A0-B10DB6D1872C}" type="slidenum">
              <a:rPr lang="en-US" smtClean="0"/>
              <a:t>30</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275394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Development of a system to automate the entry, classification, and retrieval of cause of death information reported on death certificates began in 1967.  An automated coding system provides standardization in mortality coding and facilitates international comparability of mortality data.  For automated coding, the U.S. CDC’s National Center for Health Statistics has developed the Mortality Medical Data System (MMDS).  The MMDS is compatible for use in the English language, and has been used by the U.S., Canada, Australia, and the United Kingdom. </a:t>
            </a:r>
          </a:p>
        </p:txBody>
      </p:sp>
      <p:sp>
        <p:nvSpPr>
          <p:cNvPr id="4" name="Date Placeholder 3"/>
          <p:cNvSpPr>
            <a:spLocks noGrp="1"/>
          </p:cNvSpPr>
          <p:nvPr>
            <p:ph type="dt" idx="10"/>
          </p:nvPr>
        </p:nvSpPr>
        <p:spPr/>
        <p:txBody>
          <a:bodyPr/>
          <a:lstStyle/>
          <a:p>
            <a:r>
              <a:rPr lang="en-US" smtClean="0"/>
              <a:t>2/9/2012</a:t>
            </a:r>
            <a:endParaRPr lang="en-US" dirty="0"/>
          </a:p>
        </p:txBody>
      </p:sp>
      <p:sp>
        <p:nvSpPr>
          <p:cNvPr id="5" name="Slide Number Placeholder 4"/>
          <p:cNvSpPr>
            <a:spLocks noGrp="1"/>
          </p:cNvSpPr>
          <p:nvPr>
            <p:ph type="sldNum" sz="quarter" idx="11"/>
          </p:nvPr>
        </p:nvSpPr>
        <p:spPr/>
        <p:txBody>
          <a:bodyPr/>
          <a:lstStyle/>
          <a:p>
            <a:fld id="{1619AC04-A6BE-47B3-80A0-B10DB6D1872C}" type="slidenum">
              <a:rPr lang="en-US" smtClean="0"/>
              <a:t>31</a:t>
            </a:fld>
            <a:endParaRPr lang="en-US" dirty="0"/>
          </a:p>
        </p:txBody>
      </p:sp>
    </p:spTree>
    <p:extLst>
      <p:ext uri="{BB962C8B-B14F-4D97-AF65-F5344CB8AC3E}">
        <p14:creationId xmlns:p14="http://schemas.microsoft.com/office/powerpoint/2010/main" val="4140547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32</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275394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Because the MICAR component of the MMDS is only suitable for coding death certificate data that has been certified in English, a consortium of European countries (France, Hungary, Italy, Sweden and Germany) have developed IRIS, an alternative automated coding system which can function in multiple languages.  In IRIS, the language-dependent components are stored in database tables that can be easily modified.  Since IRIS still uses components of the MMDS, international comparability of mortality data remains possible.  As well, IRIS incorporates updates to the ICD-10 base according to WHO timelines. </a:t>
            </a:r>
          </a:p>
        </p:txBody>
      </p:sp>
      <p:sp>
        <p:nvSpPr>
          <p:cNvPr id="4" name="Slide Number Placeholder 3"/>
          <p:cNvSpPr>
            <a:spLocks noGrp="1"/>
          </p:cNvSpPr>
          <p:nvPr>
            <p:ph type="sldNum" sz="quarter" idx="10"/>
          </p:nvPr>
        </p:nvSpPr>
        <p:spPr/>
        <p:txBody>
          <a:bodyPr/>
          <a:lstStyle/>
          <a:p>
            <a:fld id="{1619AC04-A6BE-47B3-80A0-B10DB6D1872C}" type="slidenum">
              <a:rPr lang="en-US" smtClean="0"/>
              <a:t>33</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169926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34</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500999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35</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030285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9AC04-A6BE-47B3-80A0-B10DB6D1872C}" type="slidenum">
              <a:rPr lang="en-US" smtClean="0"/>
              <a:t>36</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394953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t>Verbal autopsy:</a:t>
            </a:r>
          </a:p>
          <a:p>
            <a:pPr lvl="0">
              <a:defRPr/>
            </a:pPr>
            <a:endParaRPr lang="en-US" dirty="0"/>
          </a:p>
          <a:p>
            <a:pPr lvl="0">
              <a:defRPr/>
            </a:pPr>
            <a:r>
              <a:rPr lang="en-US" dirty="0"/>
              <a:t>In some countries the medical certification recommended by WHO is not used. Other countries may not have good reporting of deaths through a civil registration system. Deaths not occurring in medical facilities or under the care of a physician may not have medical certification of death completed as part of civil registration.</a:t>
            </a:r>
          </a:p>
          <a:p>
            <a:pPr lvl="1"/>
            <a:endParaRPr lang="en-US" dirty="0"/>
          </a:p>
          <a:p>
            <a:pPr lvl="0"/>
            <a:r>
              <a:rPr lang="en-US" dirty="0"/>
              <a:t>Need for information on cause of death for monitoring health still exists so other methods such as verbal autopsy have been developed to obtain cause of death.</a:t>
            </a:r>
          </a:p>
          <a:p>
            <a:pPr lvl="1"/>
            <a:endParaRPr lang="en-US" dirty="0"/>
          </a:p>
          <a:p>
            <a:pPr lvl="0"/>
            <a:r>
              <a:rPr lang="en-US" dirty="0"/>
              <a:t>Primary source of information on causes of death in areas lacking civil registration systems or medical certification of cause of death.</a:t>
            </a:r>
          </a:p>
          <a:p>
            <a:pPr lvl="1"/>
            <a:endParaRPr lang="en-US" dirty="0"/>
          </a:p>
          <a:p>
            <a:pPr lvl="0"/>
            <a:r>
              <a:rPr lang="en-US" dirty="0"/>
              <a:t>Verbal autopsy is an interview with family members or caregivers of the deceased to obtain information that can be used to assign a probable cause of death.  A questionnaire is used to obtain details on signs, symptoms, complaints, and medical history or events of the deceased in the period before death.</a:t>
            </a:r>
          </a:p>
          <a:p>
            <a:endParaRPr lang="en-US" sz="1200" dirty="0"/>
          </a:p>
        </p:txBody>
      </p:sp>
      <p:sp>
        <p:nvSpPr>
          <p:cNvPr id="4" name="Slide Number Placeholder 3"/>
          <p:cNvSpPr>
            <a:spLocks noGrp="1"/>
          </p:cNvSpPr>
          <p:nvPr>
            <p:ph type="sldNum" sz="quarter" idx="10"/>
          </p:nvPr>
        </p:nvSpPr>
        <p:spPr/>
        <p:txBody>
          <a:bodyPr/>
          <a:lstStyle/>
          <a:p>
            <a:fld id="{1619AC04-A6BE-47B3-80A0-B10DB6D1872C}" type="slidenum">
              <a:rPr lang="en-US" smtClean="0"/>
              <a:t>37</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445990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t>Verbal autopsy:</a:t>
            </a:r>
          </a:p>
          <a:p>
            <a:pPr lvl="1"/>
            <a:endParaRPr lang="en-US" dirty="0"/>
          </a:p>
          <a:p>
            <a:pPr lvl="1"/>
            <a:r>
              <a:rPr lang="en-US" dirty="0"/>
              <a:t>The cause of death is assigned, usually by a panel of physicians, based on the data collected. May be used as a source to describe causes of death at the community or population level. May also be used as a research tool to conduct epidemiological studies into the causes of death for specific groups such as children or pregnant women. </a:t>
            </a:r>
          </a:p>
        </p:txBody>
      </p:sp>
      <p:sp>
        <p:nvSpPr>
          <p:cNvPr id="4" name="Slide Number Placeholder 3"/>
          <p:cNvSpPr>
            <a:spLocks noGrp="1"/>
          </p:cNvSpPr>
          <p:nvPr>
            <p:ph type="sldNum" sz="quarter" idx="10"/>
          </p:nvPr>
        </p:nvSpPr>
        <p:spPr/>
        <p:txBody>
          <a:bodyPr/>
          <a:lstStyle/>
          <a:p>
            <a:fld id="{1619AC04-A6BE-47B3-80A0-B10DB6D1872C}" type="slidenum">
              <a:rPr lang="en-US" smtClean="0"/>
              <a:t>38</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479816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Suggested Reading: </a:t>
            </a:r>
            <a:r>
              <a:rPr lang="en-US" sz="1100" u="sng" dirty="0">
                <a:hlinkClick r:id="rId3"/>
              </a:rPr>
              <a:t>http://www.who.int/bulletin/volumes/84/3/en/index.html</a:t>
            </a:r>
            <a:endParaRPr lang="en-US" sz="1100" dirty="0"/>
          </a:p>
          <a:p>
            <a:endParaRPr lang="en-US" sz="1100" dirty="0"/>
          </a:p>
          <a:p>
            <a:r>
              <a:rPr lang="en-US" sz="1100" dirty="0"/>
              <a:t>Copies of the WHO publication (hard copy or through Internet access; 2007 and/or 2012 version) should be available for the class to look at particularly if the country uses this method to obtain cause of death information.</a:t>
            </a:r>
          </a:p>
          <a:p>
            <a:endParaRPr lang="en-US" sz="1100" dirty="0"/>
          </a:p>
          <a:p>
            <a:r>
              <a:rPr lang="en-US" sz="1100" dirty="0"/>
              <a:t>Verbal autopsy (continued</a:t>
            </a:r>
            <a:r>
              <a:rPr lang="en-US" sz="1100" dirty="0" smtClean="0"/>
              <a:t>):</a:t>
            </a:r>
          </a:p>
          <a:p>
            <a:r>
              <a:rPr lang="en-US" sz="1100" dirty="0" smtClean="0"/>
              <a:t>In </a:t>
            </a:r>
            <a:r>
              <a:rPr lang="en-US" sz="1100" dirty="0"/>
              <a:t>the past, verbal autopsy data was collected through the use of questionnaires developed by researchers for use in a particular study:</a:t>
            </a:r>
          </a:p>
          <a:p>
            <a:pPr marL="628650" lvl="2" indent="-171450">
              <a:buFont typeface="Arial" pitchFamily="34" charset="0"/>
              <a:buChar char="•"/>
            </a:pPr>
            <a:r>
              <a:rPr lang="en-US" sz="1100" dirty="0"/>
              <a:t>No standards </a:t>
            </a:r>
          </a:p>
          <a:p>
            <a:pPr marL="628650" lvl="2" indent="-171450">
              <a:buFont typeface="Arial" pitchFamily="34" charset="0"/>
              <a:buChar char="•"/>
            </a:pPr>
            <a:r>
              <a:rPr lang="en-US" sz="1100" dirty="0"/>
              <a:t>No comparable data from country to </a:t>
            </a:r>
            <a:r>
              <a:rPr lang="en-US" sz="1100" dirty="0" smtClean="0"/>
              <a:t>country</a:t>
            </a:r>
          </a:p>
          <a:p>
            <a:pPr marL="0" lvl="2"/>
            <a:r>
              <a:rPr lang="en-US" sz="1100" dirty="0" smtClean="0"/>
              <a:t>Use </a:t>
            </a:r>
            <a:r>
              <a:rPr lang="en-US" sz="1100" dirty="0"/>
              <a:t>of verbal autopsy has increased: </a:t>
            </a:r>
          </a:p>
          <a:p>
            <a:pPr marL="628650" lvl="2" indent="-171450" defTabSz="693738">
              <a:buFont typeface="Arial" pitchFamily="34" charset="0"/>
              <a:buChar char="•"/>
            </a:pPr>
            <a:r>
              <a:rPr lang="en-US" sz="1100" dirty="0"/>
              <a:t>Need for measures to track progress in meeting Millennium Development Goals</a:t>
            </a:r>
          </a:p>
          <a:p>
            <a:pPr marL="628650" lvl="2" indent="-171450" defTabSz="693738">
              <a:buFont typeface="Arial" pitchFamily="34" charset="0"/>
              <a:buChar char="•"/>
            </a:pPr>
            <a:r>
              <a:rPr lang="en-US" sz="1100" dirty="0"/>
              <a:t>Need to evaluate disease control programs and global health initiatives</a:t>
            </a:r>
          </a:p>
          <a:p>
            <a:pPr lvl="1"/>
            <a:endParaRPr lang="en-US" sz="1100" dirty="0"/>
          </a:p>
          <a:p>
            <a:pPr marL="0" lvl="1"/>
            <a:r>
              <a:rPr lang="en-US" sz="1100" dirty="0"/>
              <a:t>As the use of verbal autopsy has increased the need for standards has become more apparent.</a:t>
            </a:r>
          </a:p>
          <a:p>
            <a:pPr lvl="1"/>
            <a:endParaRPr lang="en-US" sz="1100" dirty="0"/>
          </a:p>
          <a:p>
            <a:pPr marL="0" lvl="1"/>
            <a:r>
              <a:rPr lang="en-US" sz="1100" dirty="0"/>
              <a:t>In 2007, the World Health Organization published </a:t>
            </a:r>
            <a:r>
              <a:rPr lang="en-US" sz="1100" i="1" dirty="0"/>
              <a:t>Verbal Autopsy Standards, Ascertaining and Attributing Cause of Death.</a:t>
            </a:r>
            <a:r>
              <a:rPr lang="en-US" sz="1100" dirty="0"/>
              <a:t> </a:t>
            </a:r>
            <a:r>
              <a:rPr lang="en-US" sz="1100" dirty="0" smtClean="0"/>
              <a:t>The </a:t>
            </a:r>
            <a:r>
              <a:rPr lang="en-US" sz="1100" dirty="0"/>
              <a:t>WHO publication contains: </a:t>
            </a:r>
          </a:p>
          <a:p>
            <a:pPr marL="628650" lvl="2" indent="-171450">
              <a:buFont typeface="Arial" pitchFamily="34" charset="0"/>
              <a:buChar char="•"/>
            </a:pPr>
            <a:r>
              <a:rPr lang="en-US" sz="1100" dirty="0"/>
              <a:t>Standard questionnaires for three age groups</a:t>
            </a:r>
          </a:p>
          <a:p>
            <a:pPr marL="1543050" lvl="3" indent="-171450">
              <a:buFont typeface="Courier New" pitchFamily="49" charset="0"/>
              <a:buChar char="o"/>
            </a:pPr>
            <a:r>
              <a:rPr lang="en-US" sz="1100" dirty="0"/>
              <a:t>Under four weeks</a:t>
            </a:r>
          </a:p>
          <a:p>
            <a:pPr marL="1543050" lvl="3" indent="-171450">
              <a:buFont typeface="Courier New" pitchFamily="49" charset="0"/>
              <a:buChar char="o"/>
            </a:pPr>
            <a:r>
              <a:rPr lang="en-US" sz="1100" dirty="0"/>
              <a:t>Four weeks to 14 years</a:t>
            </a:r>
          </a:p>
          <a:p>
            <a:pPr marL="1543050" lvl="3" indent="-171450">
              <a:buFont typeface="Courier New" pitchFamily="49" charset="0"/>
              <a:buChar char="o"/>
            </a:pPr>
            <a:r>
              <a:rPr lang="en-US" sz="1100" dirty="0"/>
              <a:t>15 years and above</a:t>
            </a:r>
          </a:p>
          <a:p>
            <a:pPr marL="628650" lvl="2" indent="-171450">
              <a:buFont typeface="Arial" pitchFamily="34" charset="0"/>
              <a:buChar char="•"/>
            </a:pPr>
            <a:r>
              <a:rPr lang="en-US" sz="1100" dirty="0"/>
              <a:t>Information on medical certifications for cause of death and ICD-10</a:t>
            </a:r>
          </a:p>
          <a:p>
            <a:pPr marL="628650" lvl="2" indent="-171450">
              <a:buFont typeface="Arial" pitchFamily="34" charset="0"/>
              <a:buChar char="•"/>
            </a:pPr>
            <a:r>
              <a:rPr lang="en-US" sz="1100" dirty="0"/>
              <a:t>Coding guidelines for applying ICD-10 to verbal autopsy</a:t>
            </a:r>
          </a:p>
          <a:p>
            <a:pPr marL="628650" lvl="2" indent="-171450">
              <a:buFont typeface="Arial" pitchFamily="34" charset="0"/>
              <a:buChar char="•"/>
            </a:pPr>
            <a:r>
              <a:rPr lang="en-US" sz="1100" dirty="0"/>
              <a:t>A cause of death list for verbal autopsy with corresponding ICD-10 codes</a:t>
            </a:r>
          </a:p>
        </p:txBody>
      </p:sp>
      <p:sp>
        <p:nvSpPr>
          <p:cNvPr id="4" name="Slide Number Placeholder 3"/>
          <p:cNvSpPr>
            <a:spLocks noGrp="1"/>
          </p:cNvSpPr>
          <p:nvPr>
            <p:ph type="sldNum" sz="quarter" idx="10"/>
          </p:nvPr>
        </p:nvSpPr>
        <p:spPr/>
        <p:txBody>
          <a:bodyPr/>
          <a:lstStyle/>
          <a:p>
            <a:fld id="{1619AC04-A6BE-47B3-80A0-B10DB6D1872C}" type="slidenum">
              <a:rPr lang="en-US" smtClean="0"/>
              <a:t>39</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92186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civil registration law should specify who is responsible for reporting deaths for legal purposes.</a:t>
            </a:r>
          </a:p>
          <a:p>
            <a:endParaRPr lang="en-US" dirty="0"/>
          </a:p>
          <a:p>
            <a:r>
              <a:rPr lang="en-US" dirty="0"/>
              <a:t>In some countries a family member or the head of the household is the person responsible for reporting the event and providing the information required on the death record.</a:t>
            </a:r>
          </a:p>
          <a:p>
            <a:endParaRPr lang="en-US" dirty="0"/>
          </a:p>
          <a:p>
            <a:r>
              <a:rPr lang="en-US" dirty="0"/>
              <a:t>In countries where a funeral director or mortician handles most dispositions, that person is responsible for obtaining information required on the death record from the next of kin and reporting the death for registration.</a:t>
            </a:r>
          </a:p>
          <a:p>
            <a:endParaRPr lang="en-US" dirty="0"/>
          </a:p>
          <a:p>
            <a:r>
              <a:rPr lang="en-US" dirty="0"/>
              <a:t>If the civil registration law requires information on causes of death, generally the physician in attendance is required to forward the information to the registrar.  For some types of deaths (generally deaths under suspicious circumstances), a medical examiner or coroner may be designated to determine and report the cause of death.</a:t>
            </a:r>
          </a:p>
          <a:p>
            <a:endParaRPr lang="en-US" dirty="0"/>
          </a:p>
          <a:p>
            <a:r>
              <a:rPr lang="en-US" dirty="0"/>
              <a:t>In some countries, deaths that occur in hospitals or other institutions may be reported by an administrative person at the institution.  </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4</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760867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a:t>
            </a:r>
            <a:r>
              <a:rPr lang="en-US" u="sng" dirty="0"/>
              <a:t>http://www.who.int/healthinfo/statistics/verbalautopsystandards/en/index.html</a:t>
            </a:r>
            <a:endParaRPr lang="en-US" dirty="0"/>
          </a:p>
          <a:p>
            <a:endParaRPr lang="en-US" dirty="0"/>
          </a:p>
          <a:p>
            <a:r>
              <a:rPr lang="en-US" dirty="0"/>
              <a:t>In July 2012, WHO released a shorter version of the three questionnaires.  The simplified instrument is approximately 40% shorter than the 2007 verbal autopsy instrument and should result in interviews averaging 20 minutes in length.  The 2012 WHO VA instrument can be used with mobile devices for data collection.  As well, it has been programmed for use with InterVA-4, an automated verbal autopsy analysis software.  The aim of the 2012 WHO VA instrument is to expand use of verbal autopsy as part of routine death registration in developing countries. </a:t>
            </a:r>
          </a:p>
        </p:txBody>
      </p:sp>
      <p:sp>
        <p:nvSpPr>
          <p:cNvPr id="4" name="Slide Number Placeholder 3"/>
          <p:cNvSpPr>
            <a:spLocks noGrp="1"/>
          </p:cNvSpPr>
          <p:nvPr>
            <p:ph type="sldNum" sz="quarter" idx="10"/>
          </p:nvPr>
        </p:nvSpPr>
        <p:spPr/>
        <p:txBody>
          <a:bodyPr/>
          <a:lstStyle/>
          <a:p>
            <a:fld id="{1619AC04-A6BE-47B3-80A0-B10DB6D1872C}" type="slidenum">
              <a:rPr lang="en-US" smtClean="0"/>
              <a:t>40</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921868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 autopsy (continued):</a:t>
            </a:r>
          </a:p>
          <a:p>
            <a:pPr lvl="1"/>
            <a:r>
              <a:rPr lang="en-US" dirty="0"/>
              <a:t>Information collected through verbal autopsy and the way the cause of death is assigned is different from the method used for medical certification in civil registration systems.</a:t>
            </a:r>
          </a:p>
          <a:p>
            <a:pPr lvl="1"/>
            <a:endParaRPr lang="en-US" dirty="0"/>
          </a:p>
          <a:p>
            <a:pPr lvl="1"/>
            <a:r>
              <a:rPr lang="en-US" dirty="0"/>
              <a:t>The certainty of assignment of cause of death is lower in verbal autopsy and some diseases can not be diagnosed at all.</a:t>
            </a:r>
          </a:p>
          <a:p>
            <a:pPr lvl="1"/>
            <a:endParaRPr lang="en-US" dirty="0"/>
          </a:p>
          <a:p>
            <a:pPr lvl="1"/>
            <a:r>
              <a:rPr lang="en-US" dirty="0"/>
              <a:t>Data obtained from verbal autopsy should not be merged with data obtained from medical certification in civil registration.</a:t>
            </a:r>
          </a:p>
        </p:txBody>
      </p:sp>
      <p:sp>
        <p:nvSpPr>
          <p:cNvPr id="4" name="Slide Number Placeholder 3"/>
          <p:cNvSpPr>
            <a:spLocks noGrp="1"/>
          </p:cNvSpPr>
          <p:nvPr>
            <p:ph type="sldNum" sz="quarter" idx="10"/>
          </p:nvPr>
        </p:nvSpPr>
        <p:spPr/>
        <p:txBody>
          <a:bodyPr/>
          <a:lstStyle/>
          <a:p>
            <a:fld id="{1619AC04-A6BE-47B3-80A0-B10DB6D1872C}" type="slidenum">
              <a:rPr lang="en-US" smtClean="0"/>
              <a:t>41</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2125687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 autopsy (continued) ;</a:t>
            </a:r>
          </a:p>
          <a:p>
            <a:pPr lvl="1"/>
            <a:r>
              <a:rPr lang="en-US" dirty="0"/>
              <a:t>WHO cautions</a:t>
            </a:r>
          </a:p>
          <a:p>
            <a:pPr lvl="1"/>
            <a:r>
              <a:rPr lang="en-US" dirty="0"/>
              <a:t>“The purpose of verbal autopsy is to describe the causes of death at the community level or population level where no better alternative sources exist.  Therefore, it is a limited substitute for proper medical certification.  The quality of information and of the diagnoses varies depending on the skills of the interviewer and the memory of the respondents.”</a:t>
            </a:r>
          </a:p>
          <a:p>
            <a:pPr marL="457200" lvl="1" indent="0">
              <a:buNone/>
            </a:pPr>
            <a:endParaRPr lang="en-US" sz="1200" dirty="0" smtClean="0"/>
          </a:p>
        </p:txBody>
      </p:sp>
      <p:sp>
        <p:nvSpPr>
          <p:cNvPr id="4" name="Slide Number Placeholder 3"/>
          <p:cNvSpPr>
            <a:spLocks noGrp="1"/>
          </p:cNvSpPr>
          <p:nvPr>
            <p:ph type="sldNum" sz="quarter" idx="10"/>
          </p:nvPr>
        </p:nvSpPr>
        <p:spPr/>
        <p:txBody>
          <a:bodyPr/>
          <a:lstStyle/>
          <a:p>
            <a:fld id="{1619AC04-A6BE-47B3-80A0-B10DB6D1872C}" type="slidenum">
              <a:rPr lang="en-US" smtClean="0"/>
              <a:t>42</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40143996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 autopsy (continued):</a:t>
            </a:r>
          </a:p>
          <a:p>
            <a:pPr lvl="1"/>
            <a:r>
              <a:rPr lang="en-US" dirty="0"/>
              <a:t>The computer programs generate a smaller number of causes of death, but the information produced is still useful for public health planning purposes.  The advantages of using computer systems are:</a:t>
            </a:r>
          </a:p>
          <a:p>
            <a:pPr marL="628650" lvl="1" indent="-171450">
              <a:buFont typeface="Arial" pitchFamily="34" charset="0"/>
              <a:buChar char="•"/>
            </a:pPr>
            <a:r>
              <a:rPr lang="en-US" dirty="0"/>
              <a:t>	More consistent determination of cause of death</a:t>
            </a:r>
          </a:p>
          <a:p>
            <a:pPr marL="628650" lvl="1" indent="-171450">
              <a:buFont typeface="Arial" pitchFamily="34" charset="0"/>
              <a:buChar char="•"/>
            </a:pPr>
            <a:r>
              <a:rPr lang="en-US" dirty="0"/>
              <a:t>	Faster than using a panel of physicians</a:t>
            </a:r>
          </a:p>
          <a:p>
            <a:pPr marL="628650" lvl="1" indent="-171450">
              <a:buFont typeface="Arial" pitchFamily="34" charset="0"/>
              <a:buChar char="•"/>
            </a:pPr>
            <a:r>
              <a:rPr lang="en-US" dirty="0"/>
              <a:t>	Cheaper</a:t>
            </a:r>
          </a:p>
        </p:txBody>
      </p:sp>
      <p:sp>
        <p:nvSpPr>
          <p:cNvPr id="4" name="Slide Number Placeholder 3"/>
          <p:cNvSpPr>
            <a:spLocks noGrp="1"/>
          </p:cNvSpPr>
          <p:nvPr>
            <p:ph type="sldNum" sz="quarter" idx="10"/>
          </p:nvPr>
        </p:nvSpPr>
        <p:spPr/>
        <p:txBody>
          <a:bodyPr/>
          <a:lstStyle/>
          <a:p>
            <a:fld id="{1619AC04-A6BE-47B3-80A0-B10DB6D1872C}" type="slidenum">
              <a:rPr lang="en-US" smtClean="0">
                <a:solidFill>
                  <a:prstClr val="black"/>
                </a:solidFill>
              </a:rPr>
              <a:pPr/>
              <a:t>43</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2125687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country specific slides could be inserted earlier in the lecture at the point when a specific topic in the cause of death section is covered.</a:t>
            </a:r>
          </a:p>
        </p:txBody>
      </p:sp>
      <p:sp>
        <p:nvSpPr>
          <p:cNvPr id="4" name="Slide Number Placeholder 3"/>
          <p:cNvSpPr>
            <a:spLocks noGrp="1"/>
          </p:cNvSpPr>
          <p:nvPr>
            <p:ph type="sldNum" sz="quarter" idx="10"/>
          </p:nvPr>
        </p:nvSpPr>
        <p:spPr/>
        <p:txBody>
          <a:bodyPr/>
          <a:lstStyle/>
          <a:p>
            <a:fld id="{1619AC04-A6BE-47B3-80A0-B10DB6D1872C}" type="slidenum">
              <a:rPr lang="en-US" smtClean="0"/>
              <a:t>44</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8614600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45</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9427044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87136"/>
            <a:ext cx="6553200" cy="4156234"/>
          </a:xfrm>
        </p:spPr>
        <p:txBody>
          <a:bodyPr/>
          <a:lstStyle/>
          <a:p>
            <a:r>
              <a:rPr lang="en-US" sz="1100" dirty="0"/>
              <a:t>Problems with Death Data</a:t>
            </a:r>
            <a:r>
              <a:rPr lang="en-US" sz="1100" dirty="0" smtClean="0"/>
              <a:t>:</a:t>
            </a:r>
            <a:endParaRPr lang="en-US" sz="1100" dirty="0"/>
          </a:p>
          <a:p>
            <a:r>
              <a:rPr lang="en-US" sz="1100" dirty="0"/>
              <a:t>Sources and accuracy of information:</a:t>
            </a:r>
          </a:p>
          <a:p>
            <a:pPr marL="282575" lvl="1" indent="-171450">
              <a:buFont typeface="Arial" pitchFamily="34" charset="0"/>
              <a:buChar char="•"/>
            </a:pPr>
            <a:r>
              <a:rPr lang="en-US" sz="1100" dirty="0"/>
              <a:t>Items on the death record are generally reported by the next of kin or a family member who may not know all the correct information for an item or may provide the wrong information.</a:t>
            </a:r>
          </a:p>
          <a:p>
            <a:pPr marL="282575" lvl="1" indent="-171450">
              <a:buFont typeface="Arial" pitchFamily="34" charset="0"/>
              <a:buChar char="•"/>
            </a:pPr>
            <a:r>
              <a:rPr lang="en-US" sz="1100" dirty="0"/>
              <a:t>The medical certifier may not have attended the deceased recently and may not accurately report the cause of death.</a:t>
            </a:r>
          </a:p>
          <a:p>
            <a:pPr marL="282575" lvl="1" indent="-171450">
              <a:buFont typeface="Arial" pitchFamily="34" charset="0"/>
              <a:buChar char="•"/>
            </a:pPr>
            <a:r>
              <a:rPr lang="en-US" sz="1100" dirty="0"/>
              <a:t>Information that may be considered sensitive may not be accurately reported by the informant. </a:t>
            </a:r>
          </a:p>
          <a:p>
            <a:pPr marL="282575" lvl="1" indent="-171450">
              <a:buFont typeface="Arial" pitchFamily="34" charset="0"/>
              <a:buChar char="•"/>
            </a:pPr>
            <a:r>
              <a:rPr lang="en-US" sz="1100" dirty="0"/>
              <a:t>If cause of death information appears on the death record, the medical certifier may not want to embarrass the family by entering certain causes such as AIDs, cancer or suicide.</a:t>
            </a:r>
          </a:p>
          <a:p>
            <a:endParaRPr lang="en-US" sz="400" dirty="0"/>
          </a:p>
          <a:p>
            <a:r>
              <a:rPr lang="en-US" sz="1100" dirty="0"/>
              <a:t>Missing Records:</a:t>
            </a:r>
          </a:p>
          <a:p>
            <a:pPr marL="236538" lvl="1" indent="-125413">
              <a:buFont typeface="Arial" pitchFamily="34" charset="0"/>
              <a:buChar char="•"/>
            </a:pPr>
            <a:r>
              <a:rPr lang="en-US" sz="1100" dirty="0"/>
              <a:t>Death records may not be registered in certain areas of the country or by some population groups. </a:t>
            </a:r>
          </a:p>
          <a:p>
            <a:pPr marL="236538" lvl="1" indent="-125413">
              <a:buFont typeface="Arial" pitchFamily="34" charset="0"/>
              <a:buChar char="•"/>
            </a:pPr>
            <a:r>
              <a:rPr lang="en-US" sz="1100" dirty="0"/>
              <a:t>Death records that are registered late may not be included in the statistical files.</a:t>
            </a:r>
          </a:p>
          <a:p>
            <a:pPr marL="236538" lvl="1" indent="-125413">
              <a:buFont typeface="Arial" pitchFamily="34" charset="0"/>
              <a:buChar char="•"/>
            </a:pPr>
            <a:r>
              <a:rPr lang="en-US" sz="1100" dirty="0"/>
              <a:t>Death records for infants or other children may not be registered even in developed countries.</a:t>
            </a:r>
          </a:p>
          <a:p>
            <a:pPr marL="236538" lvl="1" indent="-125413">
              <a:buFont typeface="Arial" pitchFamily="34" charset="0"/>
              <a:buChar char="•"/>
            </a:pPr>
            <a:r>
              <a:rPr lang="en-US" sz="1100" dirty="0"/>
              <a:t>Deaths occurring at home may not be registered.</a:t>
            </a:r>
          </a:p>
          <a:p>
            <a:endParaRPr lang="en-US" sz="400" dirty="0"/>
          </a:p>
          <a:p>
            <a:r>
              <a:rPr lang="en-US" sz="1100" dirty="0"/>
              <a:t>Missing Information:</a:t>
            </a:r>
          </a:p>
          <a:p>
            <a:pPr marL="284163" lvl="1" indent="-173038">
              <a:buFont typeface="Arial" pitchFamily="34" charset="0"/>
              <a:buChar char="•"/>
            </a:pPr>
            <a:r>
              <a:rPr lang="en-US" sz="1100" dirty="0"/>
              <a:t>Certain population groups may be more likely to have missing information which could skew the data.</a:t>
            </a:r>
          </a:p>
          <a:p>
            <a:pPr marL="284163" lvl="1" indent="-173038">
              <a:buFont typeface="Arial" pitchFamily="34" charset="0"/>
              <a:buChar char="•"/>
            </a:pPr>
            <a:r>
              <a:rPr lang="en-US" sz="1100" dirty="0"/>
              <a:t>The medical certifier may not enter all causes of death and sometimes just the mode of dying (natural causes, accident, suicide, homicide) is entered. </a:t>
            </a:r>
          </a:p>
          <a:p>
            <a:endParaRPr lang="en-US" sz="400" dirty="0"/>
          </a:p>
          <a:p>
            <a:r>
              <a:rPr lang="en-US" sz="1100" dirty="0"/>
              <a:t>Errors in preparation and processing:</a:t>
            </a:r>
          </a:p>
          <a:p>
            <a:pPr marL="234950" lvl="1" indent="-171450">
              <a:buFont typeface="Arial" pitchFamily="34" charset="0"/>
              <a:buChar char="•"/>
            </a:pPr>
            <a:r>
              <a:rPr lang="en-US" sz="1100" dirty="0"/>
              <a:t>The medical certification not linked to the correct death record if the data are collected separately.</a:t>
            </a:r>
          </a:p>
          <a:p>
            <a:pPr marL="234950" lvl="1" indent="-171450">
              <a:buFont typeface="Arial" pitchFamily="34" charset="0"/>
              <a:buChar char="•"/>
            </a:pPr>
            <a:r>
              <a:rPr lang="en-US" sz="1100" dirty="0"/>
              <a:t>Transcription or other clerical errors caused when information is entered into the death record.</a:t>
            </a:r>
          </a:p>
          <a:p>
            <a:pPr marL="234950" lvl="1" indent="-171450">
              <a:buFont typeface="Arial" pitchFamily="34" charset="0"/>
              <a:buChar char="•"/>
            </a:pPr>
            <a:r>
              <a:rPr lang="en-US" sz="1100" dirty="0"/>
              <a:t>Information not coded correctly.</a:t>
            </a:r>
          </a:p>
          <a:p>
            <a:pPr marL="234950" lvl="1" indent="-171450">
              <a:buFont typeface="Arial" pitchFamily="34" charset="0"/>
              <a:buChar char="•"/>
            </a:pPr>
            <a:r>
              <a:rPr lang="en-US" sz="1100" dirty="0"/>
              <a:t>If the underlying cause of death is manually chosen, ICD rules may not be applied correctly.</a:t>
            </a:r>
          </a:p>
          <a:p>
            <a:pPr marL="234950" lvl="1" indent="-171450">
              <a:buFont typeface="Arial" pitchFamily="34" charset="0"/>
              <a:buChar char="•"/>
            </a:pPr>
            <a:r>
              <a:rPr lang="en-US" sz="1100" dirty="0"/>
              <a:t>Keying errors in entering information into the computer.</a:t>
            </a:r>
          </a:p>
          <a:p>
            <a:pPr marL="234950" lvl="1" indent="-171450">
              <a:buFont typeface="Arial" pitchFamily="34" charset="0"/>
              <a:buChar char="•"/>
            </a:pPr>
            <a:r>
              <a:rPr lang="en-US" sz="1100" dirty="0"/>
              <a:t>Errors in computer programs used for extracting data for vital statistics, creating derived variables, or for tabulating data.</a:t>
            </a:r>
          </a:p>
        </p:txBody>
      </p:sp>
      <p:sp>
        <p:nvSpPr>
          <p:cNvPr id="4" name="Slide Number Placeholder 3"/>
          <p:cNvSpPr>
            <a:spLocks noGrp="1"/>
          </p:cNvSpPr>
          <p:nvPr>
            <p:ph type="sldNum" sz="quarter" idx="10"/>
          </p:nvPr>
        </p:nvSpPr>
        <p:spPr/>
        <p:txBody>
          <a:bodyPr/>
          <a:lstStyle/>
          <a:p>
            <a:fld id="{1619AC04-A6BE-47B3-80A0-B10DB6D1872C}" type="slidenum">
              <a:rPr lang="en-US" smtClean="0"/>
              <a:t>46</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0749296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6004560" cy="4156234"/>
          </a:xfrm>
        </p:spPr>
        <p:txBody>
          <a:bodyPr/>
          <a:lstStyle/>
          <a:p>
            <a:pPr>
              <a:defRPr/>
            </a:pPr>
            <a:r>
              <a:rPr lang="en-US" sz="1100" dirty="0"/>
              <a:t>This may be done as a class exercise or have the students work in small groups.  </a:t>
            </a:r>
          </a:p>
          <a:p>
            <a:endParaRPr lang="en-US" sz="1100" dirty="0"/>
          </a:p>
          <a:p>
            <a:r>
              <a:rPr lang="en-US" sz="1100" dirty="0"/>
              <a:t>See previous slides for examples of problems with death records. </a:t>
            </a:r>
          </a:p>
          <a:p>
            <a:endParaRPr lang="en-US" sz="1100" dirty="0"/>
          </a:p>
          <a:p>
            <a:r>
              <a:rPr lang="en-US" sz="1100" dirty="0"/>
              <a:t>Effect on statistical data</a:t>
            </a:r>
          </a:p>
          <a:p>
            <a:pPr marL="628650" lvl="1" indent="-171450">
              <a:buFont typeface="Calibri" pitchFamily="34" charset="0"/>
              <a:buChar char="‒"/>
            </a:pPr>
            <a:r>
              <a:rPr lang="en-US" sz="1100" dirty="0"/>
              <a:t>Incomplete statistical data making analyses unreliable </a:t>
            </a:r>
          </a:p>
          <a:p>
            <a:pPr marL="628650" lvl="1" indent="-171450">
              <a:buFont typeface="Calibri" pitchFamily="34" charset="0"/>
              <a:buChar char="‒"/>
            </a:pPr>
            <a:r>
              <a:rPr lang="en-US" sz="1100" dirty="0"/>
              <a:t>Erroneous or misleading conclusions in conducting health analyses</a:t>
            </a:r>
          </a:p>
          <a:p>
            <a:pPr marL="628650" lvl="1" indent="-171450">
              <a:buFont typeface="Calibri" pitchFamily="34" charset="0"/>
              <a:buChar char="‒"/>
            </a:pPr>
            <a:r>
              <a:rPr lang="en-US" sz="1100" dirty="0"/>
              <a:t>May not be able to make comparisons for groups or areas with incomplete or missing data</a:t>
            </a:r>
          </a:p>
          <a:p>
            <a:pPr marL="628650" lvl="1" indent="-171450">
              <a:buFont typeface="Calibri" pitchFamily="34" charset="0"/>
              <a:buChar char="‒"/>
            </a:pPr>
            <a:r>
              <a:rPr lang="en-US" sz="1100" dirty="0"/>
              <a:t>Inaccurate analyses if some records are missing – note that death records for infants or children are often not filed or not filed in a timely manner making analyses of these two important groups difficult</a:t>
            </a:r>
          </a:p>
          <a:p>
            <a:pPr marL="628650" lvl="1" indent="-171450">
              <a:buFont typeface="Calibri" pitchFamily="34" charset="0"/>
              <a:buChar char="‒"/>
            </a:pPr>
            <a:r>
              <a:rPr lang="en-US" sz="1100" dirty="0"/>
              <a:t>Coding or keying errors could skew data </a:t>
            </a:r>
          </a:p>
          <a:p>
            <a:endParaRPr lang="en-US" sz="1100" dirty="0"/>
          </a:p>
          <a:p>
            <a:r>
              <a:rPr lang="en-US" sz="1100" dirty="0"/>
              <a:t>Ways to prevent some problems</a:t>
            </a:r>
          </a:p>
          <a:p>
            <a:pPr marL="628650" lvl="1" indent="-171450">
              <a:buFont typeface="Calibri" pitchFamily="34" charset="0"/>
              <a:buChar char="‒"/>
            </a:pPr>
            <a:r>
              <a:rPr lang="en-US" sz="1100" dirty="0"/>
              <a:t>Make sure data obtained from the most knowledgeable person – particularly from medical provider if medical data or cause of death</a:t>
            </a:r>
          </a:p>
          <a:p>
            <a:pPr marL="628650" lvl="1" indent="-171450">
              <a:buFont typeface="Calibri" pitchFamily="34" charset="0"/>
              <a:buChar char="‒"/>
            </a:pPr>
            <a:r>
              <a:rPr lang="en-US" sz="1100" dirty="0"/>
              <a:t>Have laws to make information on vital records confidential so individuals not reluctant to provide it</a:t>
            </a:r>
          </a:p>
          <a:p>
            <a:pPr marL="628650" lvl="1" indent="-171450">
              <a:buFont typeface="Calibri" pitchFamily="34" charset="0"/>
              <a:buChar char="‒"/>
            </a:pPr>
            <a:r>
              <a:rPr lang="en-US" sz="1100" dirty="0"/>
              <a:t>Evaluate how timely and completely records are filed and take steps to make improvements </a:t>
            </a:r>
          </a:p>
          <a:p>
            <a:pPr marL="628650" lvl="1" indent="-171450">
              <a:buFont typeface="Calibri" pitchFamily="34" charset="0"/>
              <a:buChar char="‒"/>
            </a:pPr>
            <a:r>
              <a:rPr lang="en-US" sz="1100" dirty="0"/>
              <a:t>Review records with blank or missing information to see if there are patterns for certain items, or ethnic groups, or geographic areas and take steps to make improvements </a:t>
            </a:r>
          </a:p>
          <a:p>
            <a:pPr marL="628650" lvl="1" indent="-171450">
              <a:buFont typeface="Calibri" pitchFamily="34" charset="0"/>
              <a:buChar char="‒"/>
            </a:pPr>
            <a:r>
              <a:rPr lang="en-US" sz="1100" dirty="0"/>
              <a:t>Run statistical analyses to compare data over time to look for errors and changes in patterns that could be due to coding or keying errors or errors in computer programs for capturing data</a:t>
            </a:r>
          </a:p>
          <a:p>
            <a:pPr marL="628650" lvl="1" indent="-171450">
              <a:buFont typeface="Calibri" pitchFamily="34" charset="0"/>
              <a:buChar char="‒"/>
            </a:pPr>
            <a:r>
              <a:rPr lang="en-US" sz="1100" dirty="0"/>
              <a:t>Re-code and re-key a sample of records to check for accuracy</a:t>
            </a:r>
          </a:p>
        </p:txBody>
      </p:sp>
      <p:sp>
        <p:nvSpPr>
          <p:cNvPr id="4" name="Slide Number Placeholder 3"/>
          <p:cNvSpPr>
            <a:spLocks noGrp="1"/>
          </p:cNvSpPr>
          <p:nvPr>
            <p:ph type="sldNum" sz="quarter" idx="10"/>
          </p:nvPr>
        </p:nvSpPr>
        <p:spPr/>
        <p:txBody>
          <a:bodyPr/>
          <a:lstStyle/>
          <a:p>
            <a:fld id="{1619AC04-A6BE-47B3-80A0-B10DB6D1872C}" type="slidenum">
              <a:rPr lang="en-US" smtClean="0"/>
              <a:t>47</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668070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These questions should be used as a review prior to starting the next section.  Have students choose the best word or group of words. </a:t>
            </a:r>
          </a:p>
          <a:p>
            <a:endParaRPr lang="en-US" dirty="0"/>
          </a:p>
          <a:p>
            <a:pPr marL="228600" indent="-228600">
              <a:buAutoNum type="arabicPeriod"/>
            </a:pPr>
            <a:r>
              <a:rPr lang="en-US" dirty="0"/>
              <a:t>Not always – Death information for civil registration purposes is often collected separately from the cause of death information.  </a:t>
            </a:r>
          </a:p>
          <a:p>
            <a:pPr marL="228600" indent="-228600">
              <a:buAutoNum type="arabicPeriod"/>
            </a:pPr>
            <a:endParaRPr lang="en-US" dirty="0"/>
          </a:p>
          <a:p>
            <a:pPr marL="228600" indent="-228600">
              <a:buAutoNum type="arabicPeriod"/>
            </a:pPr>
            <a:r>
              <a:rPr lang="en-US" dirty="0"/>
              <a:t>Medical attendant – The physician or other medical attendant at the time of death is the best person to provide cause of death information. </a:t>
            </a:r>
          </a:p>
          <a:p>
            <a:pPr marL="228600" indent="-228600">
              <a:buAutoNum type="arabicPeriod"/>
            </a:pPr>
            <a:endParaRPr lang="en-US" dirty="0"/>
          </a:p>
          <a:p>
            <a:pPr marL="228600" indent="-228600">
              <a:buAutoNum type="arabicPeriod"/>
            </a:pPr>
            <a:r>
              <a:rPr lang="en-US" dirty="0"/>
              <a:t>World Health Organization – The WHO developed the Medical Certification of Death and other standards for collecting and tabulating cause of death information.</a:t>
            </a:r>
          </a:p>
          <a:p>
            <a:pPr marL="228600" indent="-228600">
              <a:buAutoNum type="arabicPeriod"/>
            </a:pPr>
            <a:endParaRPr lang="en-US" dirty="0"/>
          </a:p>
          <a:p>
            <a:pPr marL="228600" indent="-228600">
              <a:buAutoNum type="arabicPeriod"/>
            </a:pPr>
            <a:r>
              <a:rPr lang="en-US" dirty="0"/>
              <a:t>Underlying – The underlying cause of death is the disease or injury that started the train of events leading to death.  The immediate cause of death is the condition leading directly to death – entered on line 1 of the Medical Certification of Death. </a:t>
            </a:r>
          </a:p>
        </p:txBody>
      </p:sp>
      <p:sp>
        <p:nvSpPr>
          <p:cNvPr id="4" name="Slide Number Placeholder 3"/>
          <p:cNvSpPr>
            <a:spLocks noGrp="1"/>
          </p:cNvSpPr>
          <p:nvPr>
            <p:ph type="sldNum" sz="quarter" idx="10"/>
          </p:nvPr>
        </p:nvSpPr>
        <p:spPr/>
        <p:txBody>
          <a:bodyPr/>
          <a:lstStyle/>
          <a:p>
            <a:fld id="{1619AC04-A6BE-47B3-80A0-B10DB6D1872C}" type="slidenum">
              <a:rPr lang="en-US" smtClean="0"/>
              <a:t>48</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555542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5"/>
            </a:pPr>
            <a:r>
              <a:rPr lang="en-US" dirty="0"/>
              <a:t>Underlying – The underlying cause of death is international standard recommended by WHO for tabulating causes of death.  </a:t>
            </a:r>
          </a:p>
          <a:p>
            <a:pPr marL="228600" indent="-228600">
              <a:buAutoNum type="arabicPeriod" startAt="5"/>
            </a:pPr>
            <a:endParaRPr lang="en-US" dirty="0"/>
          </a:p>
          <a:p>
            <a:pPr marL="228600" indent="-228600">
              <a:buAutoNum type="arabicPeriod" startAt="5"/>
            </a:pPr>
            <a:r>
              <a:rPr lang="en-US" dirty="0"/>
              <a:t>Coding – The ICD is used to code cause of death information for tabulation purposes.   </a:t>
            </a:r>
          </a:p>
          <a:p>
            <a:pPr marL="228600" indent="-228600">
              <a:buAutoNum type="arabicPeriod" startAt="5"/>
            </a:pPr>
            <a:endParaRPr lang="en-US" dirty="0"/>
          </a:p>
          <a:p>
            <a:pPr marL="228600" indent="-228600">
              <a:buAutoNum type="arabicPeriod" startAt="5"/>
            </a:pPr>
            <a:r>
              <a:rPr lang="en-US" dirty="0"/>
              <a:t>Verbal autopsy – Verbal autopsy uses questionnaires to interview family members or caregivers about symptoms, complaints, circumstances, and/or the medical history of the deceased.  WHO developed standards for the questionnaires and methods for determining cause of death. </a:t>
            </a:r>
          </a:p>
          <a:p>
            <a:pPr marL="0" indent="0">
              <a:buNone/>
            </a:pP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49</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458626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619AC04-A6BE-47B3-80A0-B10DB6D1872C}" type="slidenum">
              <a:rPr lang="en-US" smtClean="0"/>
              <a:t>5</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7981976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AutoNum type="arabicPeriod" startAt="8"/>
            </a:pPr>
            <a:r>
              <a:rPr lang="en-US" dirty="0"/>
              <a:t>Is not – Information collected through verbal autopsy and the way the cause of death is assigned is different from the method used for medical certification in civil registration systems.  The certainty of assignment of cause of death is lower in verbal autopsy and some diseases can not be diagnosed at all.</a:t>
            </a:r>
          </a:p>
          <a:p>
            <a:pPr marL="228600" lvl="0" indent="-228600">
              <a:buAutoNum type="arabicPeriod" startAt="8"/>
            </a:pPr>
            <a:endParaRPr lang="en-US" dirty="0"/>
          </a:p>
          <a:p>
            <a:pPr marL="228600" indent="-228600">
              <a:buAutoNum type="arabicPeriod" startAt="8"/>
            </a:pPr>
            <a:r>
              <a:rPr lang="en-US"/>
              <a:t>Should not – Cause of death information from the two different sources should not be combined. </a:t>
            </a: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50</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29230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Statistical purposes:</a:t>
            </a:r>
          </a:p>
          <a:p>
            <a:pPr marL="171450" indent="-171450">
              <a:buFont typeface="Arial" pitchFamily="34" charset="0"/>
              <a:buChar char="•"/>
            </a:pPr>
            <a:r>
              <a:rPr lang="en-US" dirty="0"/>
              <a:t>In some countries, Cause of Death is collected for statistical purposes and is not included on the legal portion of the death record	</a:t>
            </a:r>
          </a:p>
          <a:p>
            <a:pPr marL="171450" indent="-171450">
              <a:buFont typeface="Arial" pitchFamily="34" charset="0"/>
              <a:buChar char="•"/>
            </a:pPr>
            <a:r>
              <a:rPr lang="en-US" dirty="0"/>
              <a:t>Additional detail on age if decedent under 1 year of age (usually months, days, hours, or minutes)</a:t>
            </a:r>
          </a:p>
          <a:p>
            <a:pPr marL="171450" indent="-171450">
              <a:buFont typeface="Arial" pitchFamily="34" charset="0"/>
              <a:buChar char="•"/>
            </a:pPr>
            <a:r>
              <a:rPr lang="en-US" dirty="0"/>
              <a:t>Educational attainment (highest grade completed)</a:t>
            </a:r>
          </a:p>
          <a:p>
            <a:pPr marL="171450" indent="-171450">
              <a:buFont typeface="Arial" pitchFamily="34" charset="0"/>
              <a:buChar char="•"/>
            </a:pPr>
            <a:r>
              <a:rPr lang="en-US" dirty="0"/>
              <a:t>Literacy status (generally means the ability to both read and write)</a:t>
            </a:r>
          </a:p>
          <a:p>
            <a:pPr marL="171450" indent="-171450">
              <a:buFont typeface="Arial" pitchFamily="34" charset="0"/>
              <a:buChar char="•"/>
            </a:pPr>
            <a:r>
              <a:rPr lang="en-US" dirty="0"/>
              <a:t>Usual occupation</a:t>
            </a:r>
          </a:p>
          <a:p>
            <a:pPr marL="171450" indent="-171450">
              <a:buFont typeface="Arial" pitchFamily="34" charset="0"/>
              <a:buChar char="•"/>
            </a:pPr>
            <a:r>
              <a:rPr lang="en-US" dirty="0"/>
              <a:t>Ethnicity, race or religion</a:t>
            </a:r>
          </a:p>
          <a:p>
            <a:pPr marL="171450" indent="-171450">
              <a:buFont typeface="Arial" pitchFamily="34" charset="0"/>
              <a:buChar char="•"/>
            </a:pPr>
            <a:r>
              <a:rPr lang="en-US" dirty="0"/>
              <a:t>Additional information related to the cause of death </a:t>
            </a:r>
          </a:p>
          <a:p>
            <a:pPr marL="171450" indent="-171450">
              <a:buFont typeface="Arial" pitchFamily="34" charset="0"/>
              <a:buChar char="•"/>
            </a:pPr>
            <a:r>
              <a:rPr lang="en-US" dirty="0"/>
              <a:t>How injury occurred (literal description of events causing injury)</a:t>
            </a:r>
          </a:p>
          <a:p>
            <a:pPr marL="171450" indent="-171450">
              <a:buFont typeface="Arial" pitchFamily="34" charset="0"/>
              <a:buChar char="•"/>
            </a:pPr>
            <a:r>
              <a:rPr lang="en-US" dirty="0"/>
              <a:t>Place of injury </a:t>
            </a:r>
          </a:p>
          <a:p>
            <a:pPr marL="171450" indent="-171450">
              <a:buFont typeface="Arial" pitchFamily="34" charset="0"/>
              <a:buChar char="•"/>
            </a:pPr>
            <a:r>
              <a:rPr lang="en-US" dirty="0"/>
              <a:t>Smoking or other risk factors</a:t>
            </a:r>
          </a:p>
          <a:p>
            <a:endParaRPr lang="en-US" sz="1200" dirty="0"/>
          </a:p>
        </p:txBody>
      </p:sp>
      <p:sp>
        <p:nvSpPr>
          <p:cNvPr id="4" name="Slide Number Placeholder 3"/>
          <p:cNvSpPr>
            <a:spLocks noGrp="1"/>
          </p:cNvSpPr>
          <p:nvPr>
            <p:ph type="sldNum" sz="quarter" idx="10"/>
          </p:nvPr>
        </p:nvSpPr>
        <p:spPr/>
        <p:txBody>
          <a:bodyPr/>
          <a:lstStyle/>
          <a:p>
            <a:fld id="{1619AC04-A6BE-47B3-80A0-B10DB6D1872C}" type="slidenum">
              <a:rPr lang="en-US" smtClean="0"/>
              <a:t>6</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9262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Derived data:</a:t>
            </a:r>
          </a:p>
          <a:p>
            <a:pPr marL="628650" lvl="1" indent="-171450">
              <a:buFont typeface="Arial" pitchFamily="34" charset="0"/>
              <a:buChar char="•"/>
            </a:pPr>
            <a:r>
              <a:rPr lang="en-US" dirty="0"/>
              <a:t>Socio-economic indicator (from education, literacy status and/or occupation) </a:t>
            </a:r>
          </a:p>
          <a:p>
            <a:pPr marL="628650" lvl="1" indent="-171450">
              <a:buFont typeface="Arial" pitchFamily="34" charset="0"/>
              <a:buChar char="•"/>
            </a:pPr>
            <a:r>
              <a:rPr lang="en-US" dirty="0"/>
              <a:t>Detail on residence such as urban, rural, regional, etc.</a:t>
            </a:r>
          </a:p>
          <a:p>
            <a:pPr marL="628650" lvl="1" indent="-171450">
              <a:buFont typeface="Arial" pitchFamily="34" charset="0"/>
              <a:buChar char="•"/>
            </a:pPr>
            <a:r>
              <a:rPr lang="en-US" dirty="0"/>
              <a:t>Other geographic groupings for tabulation </a:t>
            </a:r>
          </a:p>
          <a:p>
            <a:pPr marL="628650" lvl="1" indent="-171450">
              <a:buFont typeface="Arial" pitchFamily="34" charset="0"/>
              <a:buChar char="•"/>
            </a:pPr>
            <a:r>
              <a:rPr lang="en-US" dirty="0"/>
              <a:t>Age of decedent if not collected (from date of birth and date of death)</a:t>
            </a:r>
          </a:p>
          <a:p>
            <a:pPr lvl="2"/>
            <a:r>
              <a:rPr lang="en-US" dirty="0"/>
              <a:t>For deaths under 1 year of age, category for tabulation such as neonatal or post neonatal or under 1 week, under 1 month, etc. </a:t>
            </a:r>
          </a:p>
          <a:p>
            <a:pPr lvl="2"/>
            <a:r>
              <a:rPr lang="en-US" dirty="0"/>
              <a:t>Tabulation category by age group (Codes can be added to the death file to group decedents by age group such as Under 1, 1-4, 5-9, 10-14, 15-19, etc.; or another grouping such as infants, children, young adults, middle aged adults and older adults with specific age definitions for these categories.  Codes can be added for any standard grouping that is frequently used for tabulation purposes.)</a:t>
            </a:r>
          </a:p>
          <a:p>
            <a:pPr marL="628650" lvl="1" indent="-171450">
              <a:buFont typeface="Arial" pitchFamily="34" charset="0"/>
              <a:buChar char="•"/>
            </a:pPr>
            <a:r>
              <a:rPr lang="en-US" dirty="0"/>
              <a:t>Detail on injury deaths or deaths with risk factors</a:t>
            </a:r>
          </a:p>
          <a:p>
            <a:pPr marL="628650" lvl="1" indent="-171450">
              <a:buFont typeface="Arial" pitchFamily="34" charset="0"/>
              <a:buChar char="•"/>
            </a:pPr>
            <a:r>
              <a:rPr lang="en-US" dirty="0"/>
              <a:t>Cause of death groupings for tabulation </a:t>
            </a:r>
          </a:p>
        </p:txBody>
      </p:sp>
      <p:sp>
        <p:nvSpPr>
          <p:cNvPr id="4" name="Slide Number Placeholder 3"/>
          <p:cNvSpPr>
            <a:spLocks noGrp="1"/>
          </p:cNvSpPr>
          <p:nvPr>
            <p:ph type="sldNum" sz="quarter" idx="10"/>
          </p:nvPr>
        </p:nvSpPr>
        <p:spPr/>
        <p:txBody>
          <a:bodyPr/>
          <a:lstStyle/>
          <a:p>
            <a:fld id="{1619AC04-A6BE-47B3-80A0-B10DB6D1872C}" type="slidenum">
              <a:rPr lang="en-US" smtClean="0"/>
              <a:t>7</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400966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copies of forms used to collect death information should be available for class members to look at and compare.</a:t>
            </a:r>
          </a:p>
          <a:p>
            <a:endParaRPr lang="en-US" dirty="0"/>
          </a:p>
          <a:p>
            <a:r>
              <a:rPr lang="en-US" dirty="0"/>
              <a:t>Another way to present information for the country where the course is being taught would be to divide the death items into those that are on the death record for that country and those that are not, but collected by some other countries.  </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8</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883844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Students should become familiar with the items on their country’s death record.  </a:t>
            </a:r>
          </a:p>
          <a:p>
            <a:pPr>
              <a:defRPr/>
            </a:pPr>
            <a:endParaRPr lang="en-US" dirty="0"/>
          </a:p>
          <a:p>
            <a:pPr>
              <a:defRPr/>
            </a:pPr>
            <a:r>
              <a:rPr lang="en-US" dirty="0"/>
              <a:t>The answers to these questions will depend on the death records used in the exercise. Students could get back together as a large group to compare their answers, particularly to the last question about items that could be added to their country’s death record. </a:t>
            </a:r>
          </a:p>
          <a:p>
            <a:endParaRPr lang="en-US" dirty="0"/>
          </a:p>
          <a:p>
            <a:r>
              <a:rPr lang="en-US" dirty="0"/>
              <a:t>Examples of analyses using cause of death information that may be missing from some countries’ death records include cause by age, by sex, by state/province or other geographical area, by education, by occupation, etc.   </a:t>
            </a:r>
          </a:p>
        </p:txBody>
      </p:sp>
      <p:sp>
        <p:nvSpPr>
          <p:cNvPr id="4" name="Slide Number Placeholder 3"/>
          <p:cNvSpPr>
            <a:spLocks noGrp="1"/>
          </p:cNvSpPr>
          <p:nvPr>
            <p:ph type="sldNum" sz="quarter" idx="10"/>
          </p:nvPr>
        </p:nvSpPr>
        <p:spPr/>
        <p:txBody>
          <a:bodyPr/>
          <a:lstStyle/>
          <a:p>
            <a:fld id="{1619AC04-A6BE-47B3-80A0-B10DB6D1872C}" type="slidenum">
              <a:rPr lang="en-US" smtClean="0"/>
              <a:t>9</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356472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27" name="Rectangle 7"/>
          <p:cNvSpPr>
            <a:spLocks noGrp="1" noChangeArrowheads="1"/>
          </p:cNvSpPr>
          <p:nvPr>
            <p:ph type="ctrTitle"/>
          </p:nvPr>
        </p:nvSpPr>
        <p:spPr>
          <a:xfrm>
            <a:off x="304800" y="2590800"/>
            <a:ext cx="8483600" cy="1143000"/>
          </a:xfrm>
        </p:spPr>
        <p:txBody>
          <a:bodyPr/>
          <a:lstStyle>
            <a:lvl1pPr algn="ctr">
              <a:defRPr sz="4800" baseline="0">
                <a:solidFill>
                  <a:srgbClr val="336699"/>
                </a:solidFill>
                <a:latin typeface="Franklin Gothic Medium" pitchFamily="34" charset="0"/>
              </a:defRPr>
            </a:lvl1pPr>
          </a:lstStyle>
          <a:p>
            <a:r>
              <a:rPr lang="en-US" smtClean="0"/>
              <a:t>Click to edit Master title style</a:t>
            </a:r>
            <a:endParaRPr lang="en-US" dirty="0"/>
          </a:p>
        </p:txBody>
      </p:sp>
      <p:sp>
        <p:nvSpPr>
          <p:cNvPr id="133128" name="Rectangle 8"/>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dirty="0"/>
          </a:p>
        </p:txBody>
      </p:sp>
      <p:sp>
        <p:nvSpPr>
          <p:cNvPr id="9" name="Text Box 9"/>
          <p:cNvSpPr txBox="1">
            <a:spLocks noChangeArrowheads="1"/>
          </p:cNvSpPr>
          <p:nvPr userDrawn="1"/>
        </p:nvSpPr>
        <p:spPr bwMode="auto">
          <a:xfrm>
            <a:off x="2133600" y="261382"/>
            <a:ext cx="4876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defRPr/>
            </a:pPr>
            <a:r>
              <a:rPr lang="en-US" sz="1500" dirty="0" smtClean="0">
                <a:solidFill>
                  <a:schemeClr val="tx1"/>
                </a:solidFill>
                <a:effectLst/>
                <a:latin typeface="Franklin Gothic Medium" pitchFamily="34" charset="0"/>
              </a:rPr>
              <a:t>U.S.</a:t>
            </a:r>
            <a:r>
              <a:rPr lang="en-US" sz="1500" baseline="0" dirty="0" smtClean="0">
                <a:solidFill>
                  <a:schemeClr val="tx1"/>
                </a:solidFill>
                <a:effectLst/>
                <a:latin typeface="Franklin Gothic Medium" pitchFamily="34" charset="0"/>
              </a:rPr>
              <a:t> Centers for Disease Control and Prevention</a:t>
            </a:r>
            <a:endParaRPr lang="en-US" sz="1500" dirty="0" smtClean="0">
              <a:solidFill>
                <a:schemeClr val="tx1"/>
              </a:solidFill>
              <a:effectLst/>
              <a:latin typeface="Franklin Gothic Medium" pitchFamily="34" charset="0"/>
            </a:endParaRPr>
          </a:p>
          <a:p>
            <a:pPr algn="ctr" eaLnBrk="1" hangingPunct="1">
              <a:defRPr/>
            </a:pPr>
            <a:r>
              <a:rPr lang="en-US" sz="1500" dirty="0" smtClean="0">
                <a:solidFill>
                  <a:schemeClr val="tx1"/>
                </a:solidFill>
                <a:effectLst/>
                <a:latin typeface="Franklin Gothic Medium" pitchFamily="34" charset="0"/>
              </a:rPr>
              <a:t>National</a:t>
            </a:r>
            <a:r>
              <a:rPr lang="en-US" sz="1500" baseline="0" dirty="0" smtClean="0">
                <a:solidFill>
                  <a:schemeClr val="tx1"/>
                </a:solidFill>
                <a:effectLst/>
                <a:latin typeface="Franklin Gothic Medium" pitchFamily="34" charset="0"/>
              </a:rPr>
              <a:t> Center for Health Statistics</a:t>
            </a:r>
          </a:p>
          <a:p>
            <a:pPr algn="ctr" eaLnBrk="1" hangingPunct="1">
              <a:defRPr/>
            </a:pPr>
            <a:r>
              <a:rPr lang="en-US" sz="1500" baseline="0" dirty="0" smtClean="0">
                <a:solidFill>
                  <a:schemeClr val="tx1"/>
                </a:solidFill>
                <a:effectLst/>
                <a:latin typeface="Franklin Gothic Medium" pitchFamily="34" charset="0"/>
              </a:rPr>
              <a:t>International Statistics Program</a:t>
            </a:r>
            <a:endParaRPr lang="en-US" sz="1500" dirty="0" smtClean="0">
              <a:solidFill>
                <a:schemeClr val="tx1"/>
              </a:solidFill>
              <a:effectLst/>
              <a:latin typeface="Franklin Gothic Medium"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52400"/>
            <a:ext cx="1828803" cy="100279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228600" y="1143000"/>
            <a:ext cx="8798648" cy="190637"/>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46873"/>
          <a:stretch/>
        </p:blipFill>
        <p:spPr>
          <a:xfrm>
            <a:off x="7162800" y="189305"/>
            <a:ext cx="1600200" cy="953695"/>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b="27368"/>
          <a:stretch/>
        </p:blipFill>
        <p:spPr>
          <a:xfrm>
            <a:off x="846719" y="1447800"/>
            <a:ext cx="7492961" cy="4876799"/>
          </a:xfrm>
          <a:prstGeom prst="rect">
            <a:avLst/>
          </a:prstGeom>
        </p:spPr>
      </p:pic>
    </p:spTree>
    <p:extLst>
      <p:ext uri="{BB962C8B-B14F-4D97-AF65-F5344CB8AC3E}">
        <p14:creationId xmlns:p14="http://schemas.microsoft.com/office/powerpoint/2010/main" val="20870717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283224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228600"/>
            <a:ext cx="21018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8600"/>
            <a:ext cx="61531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27503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p:spPr>
        <p:txBody>
          <a:bodyPr/>
          <a:lstStyle/>
          <a:p>
            <a:pPr lvl="0"/>
            <a:r>
              <a:rPr lang="en-US" noProof="0" dirty="0" smtClean="0"/>
              <a:t>Click icon to add chart</a:t>
            </a:r>
          </a:p>
        </p:txBody>
      </p:sp>
    </p:spTree>
    <p:extLst>
      <p:ext uri="{BB962C8B-B14F-4D97-AF65-F5344CB8AC3E}">
        <p14:creationId xmlns:p14="http://schemas.microsoft.com/office/powerpoint/2010/main" val="1019340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07400" cy="4724400"/>
          </a:xfrm>
        </p:spPr>
        <p:txBody>
          <a:bodyPr/>
          <a:lstStyle/>
          <a:p>
            <a:pPr lvl="0"/>
            <a:r>
              <a:rPr lang="en-US" noProof="0" dirty="0" smtClean="0"/>
              <a:t>Click icon to add table</a:t>
            </a:r>
          </a:p>
        </p:txBody>
      </p:sp>
    </p:spTree>
    <p:extLst>
      <p:ext uri="{BB962C8B-B14F-4D97-AF65-F5344CB8AC3E}">
        <p14:creationId xmlns:p14="http://schemas.microsoft.com/office/powerpoint/2010/main" val="10002241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4DCB8B-49D2-446A-B547-8AC5A02C3A4C}" type="datetimeFigureOut">
              <a:rPr lang="en-US" smtClean="0">
                <a:solidFill>
                  <a:prstClr val="black">
                    <a:tint val="75000"/>
                  </a:prstClr>
                </a:solidFill>
              </a:rPr>
              <a:pPr/>
              <a:t>4/1/2015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2C0FAD-215A-4E58-BCC8-B38CFD276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5877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DCB8B-49D2-446A-B547-8AC5A02C3A4C}" type="datetimeFigureOut">
              <a:rPr lang="en-US" smtClean="0">
                <a:solidFill>
                  <a:prstClr val="black">
                    <a:tint val="75000"/>
                  </a:prstClr>
                </a:solidFill>
              </a:rPr>
              <a:pPr/>
              <a:t>4/1/2015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2C0FAD-215A-4E58-BCC8-B38CFD276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966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4DCB8B-49D2-446A-B547-8AC5A02C3A4C}" type="datetimeFigureOut">
              <a:rPr lang="en-US" smtClean="0">
                <a:solidFill>
                  <a:prstClr val="black">
                    <a:tint val="75000"/>
                  </a:prstClr>
                </a:solidFill>
              </a:rPr>
              <a:pPr/>
              <a:t>4/1/2015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2C0FAD-215A-4E58-BCC8-B38CFD276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9702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4DCB8B-49D2-446A-B547-8AC5A02C3A4C}" type="datetimeFigureOut">
              <a:rPr lang="en-US" smtClean="0">
                <a:solidFill>
                  <a:prstClr val="black">
                    <a:tint val="75000"/>
                  </a:prstClr>
                </a:solidFill>
              </a:rPr>
              <a:pPr/>
              <a:t>4/1/2015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2C0FAD-215A-4E58-BCC8-B38CFD276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3447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4DCB8B-49D2-446A-B547-8AC5A02C3A4C}" type="datetimeFigureOut">
              <a:rPr lang="en-US" smtClean="0">
                <a:solidFill>
                  <a:prstClr val="black">
                    <a:tint val="75000"/>
                  </a:prstClr>
                </a:solidFill>
              </a:rPr>
              <a:pPr/>
              <a:t>4/1/2015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62C0FAD-215A-4E58-BCC8-B38CFD276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3066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4DCB8B-49D2-446A-B547-8AC5A02C3A4C}" type="datetimeFigureOut">
              <a:rPr lang="en-US" smtClean="0">
                <a:solidFill>
                  <a:prstClr val="black">
                    <a:tint val="75000"/>
                  </a:prstClr>
                </a:solidFill>
              </a:rPr>
              <a:pPr/>
              <a:t>4/1/2015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62C0FAD-215A-4E58-BCC8-B38CFD276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89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52400"/>
            <a:ext cx="1828803" cy="10027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228600" y="1143000"/>
            <a:ext cx="8798648" cy="190637"/>
          </a:xfrm>
          <a:prstGeom prst="rect">
            <a:avLst/>
          </a:prstGeom>
        </p:spPr>
      </p:pic>
    </p:spTree>
    <p:extLst>
      <p:ext uri="{BB962C8B-B14F-4D97-AF65-F5344CB8AC3E}">
        <p14:creationId xmlns:p14="http://schemas.microsoft.com/office/powerpoint/2010/main" val="1318175500"/>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DCB8B-49D2-446A-B547-8AC5A02C3A4C}" type="datetimeFigureOut">
              <a:rPr lang="en-US" smtClean="0">
                <a:solidFill>
                  <a:prstClr val="black">
                    <a:tint val="75000"/>
                  </a:prstClr>
                </a:solidFill>
              </a:rPr>
              <a:pPr/>
              <a:t>4/1/2015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62C0FAD-215A-4E58-BCC8-B38CFD276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710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DCB8B-49D2-446A-B547-8AC5A02C3A4C}" type="datetimeFigureOut">
              <a:rPr lang="en-US" smtClean="0">
                <a:solidFill>
                  <a:prstClr val="black">
                    <a:tint val="75000"/>
                  </a:prstClr>
                </a:solidFill>
              </a:rPr>
              <a:pPr/>
              <a:t>4/1/2015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2C0FAD-215A-4E58-BCC8-B38CFD276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3522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DCB8B-49D2-446A-B547-8AC5A02C3A4C}" type="datetimeFigureOut">
              <a:rPr lang="en-US" smtClean="0">
                <a:solidFill>
                  <a:prstClr val="black">
                    <a:tint val="75000"/>
                  </a:prstClr>
                </a:solidFill>
              </a:rPr>
              <a:pPr/>
              <a:t>4/1/2015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2C0FAD-215A-4E58-BCC8-B38CFD276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4141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DCB8B-49D2-446A-B547-8AC5A02C3A4C}" type="datetimeFigureOut">
              <a:rPr lang="en-US" smtClean="0">
                <a:solidFill>
                  <a:prstClr val="black">
                    <a:tint val="75000"/>
                  </a:prstClr>
                </a:solidFill>
              </a:rPr>
              <a:pPr/>
              <a:t>4/1/2015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2C0FAD-215A-4E58-BCC8-B38CFD276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5165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DCB8B-49D2-446A-B547-8AC5A02C3A4C}" type="datetimeFigureOut">
              <a:rPr lang="en-US" smtClean="0">
                <a:solidFill>
                  <a:prstClr val="black">
                    <a:tint val="75000"/>
                  </a:prstClr>
                </a:solidFill>
              </a:rPr>
              <a:pPr/>
              <a:t>4/1/2015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2C0FAD-215A-4E58-BCC8-B38CFD276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646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25028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1295400"/>
            <a:ext cx="4127500" cy="47244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295400"/>
            <a:ext cx="4127500" cy="47244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48645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668361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62042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7718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44048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79243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lstStyle/>
          <a:p>
            <a:pPr>
              <a:defRPr/>
            </a:pPr>
            <a:endParaRPr lang="en-US" dirty="0"/>
          </a:p>
        </p:txBody>
      </p:sp>
      <p:sp>
        <p:nvSpPr>
          <p:cNvPr id="1027" name="Rectangle 3"/>
          <p:cNvSpPr>
            <a:spLocks noGrp="1" noChangeArrowheads="1"/>
          </p:cNvSpPr>
          <p:nvPr>
            <p:ph type="title"/>
          </p:nvPr>
        </p:nvSpPr>
        <p:spPr bwMode="auto">
          <a:xfrm>
            <a:off x="381000" y="533400"/>
            <a:ext cx="83820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355600" y="1295400"/>
            <a:ext cx="8407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29"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172200"/>
            <a:ext cx="457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8"/>
          <p:cNvSpPr txBox="1">
            <a:spLocks noChangeArrowheads="1"/>
          </p:cNvSpPr>
          <p:nvPr/>
        </p:nvSpPr>
        <p:spPr bwMode="auto">
          <a:xfrm>
            <a:off x="3208338" y="6254750"/>
            <a:ext cx="1058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defRPr/>
            </a:pPr>
            <a:endParaRPr lang="en-US" sz="1600" dirty="0" smtClean="0">
              <a:solidFill>
                <a:schemeClr val="bg1"/>
              </a:solidFill>
              <a:effectLst/>
              <a:latin typeface="Franklin Gothic Medium Cond" pitchFamily="34" charset="0"/>
            </a:endParaRPr>
          </a:p>
        </p:txBody>
      </p:sp>
      <p:sp>
        <p:nvSpPr>
          <p:cNvPr id="1031" name="Text Box 10"/>
          <p:cNvSpPr txBox="1">
            <a:spLocks noChangeArrowheads="1"/>
          </p:cNvSpPr>
          <p:nvPr/>
        </p:nvSpPr>
        <p:spPr bwMode="auto">
          <a:xfrm>
            <a:off x="8763000" y="5791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defRPr/>
            </a:pPr>
            <a:fld id="{C2A79B30-D19F-440A-9E05-80E974939A8D}" type="slidenum">
              <a:rPr lang="en-US" sz="1400" smtClean="0">
                <a:effectLst/>
                <a:latin typeface="Franklin Gothic Medium Cond" pitchFamily="34" charset="0"/>
              </a:rPr>
              <a:pPr algn="ctr" eaLnBrk="1" hangingPunct="1">
                <a:spcBef>
                  <a:spcPct val="50000"/>
                </a:spcBef>
                <a:defRPr/>
              </a:pPr>
              <a:t>‹#›</a:t>
            </a:fld>
            <a:endParaRPr lang="en-US" sz="1400" dirty="0" smtClean="0">
              <a:effectLst/>
              <a:latin typeface="Franklin Gothic Medium Cond" pitchFamily="34" charset="0"/>
            </a:endParaRPr>
          </a:p>
        </p:txBody>
      </p:sp>
      <p:sp>
        <p:nvSpPr>
          <p:cNvPr id="1034" name="Text Box 17"/>
          <p:cNvSpPr txBox="1">
            <a:spLocks noChangeArrowheads="1"/>
          </p:cNvSpPr>
          <p:nvPr/>
        </p:nvSpPr>
        <p:spPr bwMode="auto">
          <a:xfrm>
            <a:off x="304800" y="6268359"/>
            <a:ext cx="41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defRPr/>
            </a:pPr>
            <a:r>
              <a:rPr lang="en-US" sz="2400" b="1" dirty="0" smtClean="0">
                <a:solidFill>
                  <a:schemeClr val="bg1"/>
                </a:solidFill>
                <a:effectLst/>
                <a:latin typeface="Franklin Gothic Medium" pitchFamily="34" charset="0"/>
              </a:rPr>
              <a:t>Death Records</a:t>
            </a:r>
          </a:p>
        </p:txBody>
      </p:sp>
      <p:sp>
        <p:nvSpPr>
          <p:cNvPr id="132114" name="Rectangle 18"/>
          <p:cNvSpPr>
            <a:spLocks noChangeArrowheads="1"/>
          </p:cNvSpPr>
          <p:nvPr/>
        </p:nvSpPr>
        <p:spPr bwMode="auto">
          <a:xfrm>
            <a:off x="0" y="6172200"/>
            <a:ext cx="45720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dirty="0"/>
          </a:p>
        </p:txBody>
      </p:sp>
      <p:sp>
        <p:nvSpPr>
          <p:cNvPr id="12" name="Rectangle 18"/>
          <p:cNvSpPr>
            <a:spLocks noChangeArrowheads="1"/>
          </p:cNvSpPr>
          <p:nvPr/>
        </p:nvSpPr>
        <p:spPr bwMode="auto">
          <a:xfrm>
            <a:off x="4572000" y="6172200"/>
            <a:ext cx="45720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iming>
    <p:tnLst>
      <p:par>
        <p:cTn id="1" dur="indefinite" restart="never" nodeType="tmRoot"/>
      </p:par>
    </p:tnLst>
  </p:timing>
  <p:txStyles>
    <p:titleStyle>
      <a:lvl1pPr algn="r" rtl="0" eaLnBrk="1" fontAlgn="base" hangingPunct="1">
        <a:lnSpc>
          <a:spcPts val="3800"/>
        </a:lnSpc>
        <a:spcBef>
          <a:spcPct val="0"/>
        </a:spcBef>
        <a:spcAft>
          <a:spcPct val="0"/>
        </a:spcAft>
        <a:defRPr sz="3600" b="1">
          <a:solidFill>
            <a:srgbClr val="336799"/>
          </a:solidFill>
          <a:latin typeface="Franklin Gothic Medium" pitchFamily="34" charset="0"/>
          <a:ea typeface="+mj-ea"/>
          <a:cs typeface="+mj-cs"/>
        </a:defRPr>
      </a:lvl1pPr>
      <a:lvl2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2pPr>
      <a:lvl3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3pPr>
      <a:lvl4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4pPr>
      <a:lvl5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5pPr>
      <a:lvl6pPr marL="4572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6pPr>
      <a:lvl7pPr marL="9144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7pPr>
      <a:lvl8pPr marL="13716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8pPr>
      <a:lvl9pPr marL="18288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9pPr>
    </p:titleStyle>
    <p:bodyStyle>
      <a:lvl1pPr marL="287338" indent="-287338" algn="l" rtl="0" eaLnBrk="1" fontAlgn="base" hangingPunct="1">
        <a:spcBef>
          <a:spcPts val="1200"/>
        </a:spcBef>
        <a:spcAft>
          <a:spcPct val="0"/>
        </a:spcAft>
        <a:buClr>
          <a:srgbClr val="CC0000"/>
        </a:buClr>
        <a:buSzPct val="100000"/>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ts val="1200"/>
        </a:spcBef>
        <a:spcAft>
          <a:spcPct val="0"/>
        </a:spcAft>
        <a:buClr>
          <a:srgbClr val="C00000"/>
        </a:buClr>
        <a:buSzPct val="100000"/>
        <a:buFont typeface="Arial" charset="0"/>
        <a:buChar char="–"/>
        <a:defRPr sz="2800" b="1">
          <a:solidFill>
            <a:schemeClr val="tx1"/>
          </a:solidFill>
          <a:latin typeface="+mn-lt"/>
          <a:cs typeface="+mn-cs"/>
        </a:defRPr>
      </a:lvl2pPr>
      <a:lvl3pPr marL="1200150" indent="-285750" algn="l" rtl="0" eaLnBrk="1" fontAlgn="base" hangingPunct="1">
        <a:spcBef>
          <a:spcPts val="1200"/>
        </a:spcBef>
        <a:spcAft>
          <a:spcPct val="0"/>
        </a:spcAft>
        <a:buClr>
          <a:srgbClr val="C00000"/>
        </a:buClr>
        <a:buSzPct val="100000"/>
        <a:buFont typeface="Arial" charset="0"/>
        <a:buChar char="•"/>
        <a:defRPr sz="2400" b="1">
          <a:solidFill>
            <a:schemeClr val="tx1"/>
          </a:solidFill>
          <a:latin typeface="+mn-lt"/>
          <a:cs typeface="+mn-cs"/>
        </a:defRPr>
      </a:lvl3pPr>
      <a:lvl4pPr marL="1600200" indent="-228600" algn="l" rtl="0" eaLnBrk="1" fontAlgn="base" hangingPunct="1">
        <a:spcBef>
          <a:spcPts val="1200"/>
        </a:spcBef>
        <a:spcAft>
          <a:spcPct val="0"/>
        </a:spcAft>
        <a:buChar char="–"/>
        <a:defRPr sz="2200" b="1">
          <a:solidFill>
            <a:schemeClr val="tx1"/>
          </a:solidFill>
          <a:latin typeface="+mn-lt"/>
          <a:cs typeface="+mn-cs"/>
        </a:defRPr>
      </a:lvl4pPr>
      <a:lvl5pPr marL="2057400" indent="-228600" algn="l" rtl="0" eaLnBrk="1" fontAlgn="base" hangingPunct="1">
        <a:spcBef>
          <a:spcPts val="1200"/>
        </a:spcBef>
        <a:spcAft>
          <a:spcPct val="0"/>
        </a:spcAft>
        <a:buChar char="»"/>
        <a:defRPr sz="2000" b="1">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DCB8B-49D2-446A-B547-8AC5A02C3A4C}" type="datetimeFigureOut">
              <a:rPr lang="en-US" smtClean="0">
                <a:solidFill>
                  <a:prstClr val="black">
                    <a:tint val="75000"/>
                  </a:prstClr>
                </a:solidFill>
              </a:rPr>
              <a:pPr/>
              <a:t>4/1/2015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C0FAD-215A-4E58-BCC8-B38CFD276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06379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apps.who.int/classifications/apps/icd/icd10online/kg00.htm" TargetMode="External"/><Relationship Id="rId13" Type="http://schemas.openxmlformats.org/officeDocument/2006/relationships/hyperlink" Target="http://apps.who.int/classifications/apps/icd/icd10online/kk00.htm" TargetMode="External"/><Relationship Id="rId18" Type="http://schemas.openxmlformats.org/officeDocument/2006/relationships/hyperlink" Target="http://apps.who.int/classifications/apps/icd/icd10online/kp00.htm" TargetMode="External"/><Relationship Id="rId3" Type="http://schemas.openxmlformats.org/officeDocument/2006/relationships/hyperlink" Target="http://apps.who.int/classifications/apps/icd/icd10online/ka00.htm" TargetMode="External"/><Relationship Id="rId21" Type="http://schemas.openxmlformats.org/officeDocument/2006/relationships/hyperlink" Target="http://apps.who.int/classifications/apps/icd/icd10online/ks00.htm" TargetMode="External"/><Relationship Id="rId7" Type="http://schemas.openxmlformats.org/officeDocument/2006/relationships/hyperlink" Target="http://apps.who.int/classifications/apps/icd/icd10online/kf00.htm" TargetMode="External"/><Relationship Id="rId12" Type="http://schemas.openxmlformats.org/officeDocument/2006/relationships/hyperlink" Target="http://apps.who.int/classifications/apps/icd/icd10online/kj00.htm" TargetMode="External"/><Relationship Id="rId17" Type="http://schemas.openxmlformats.org/officeDocument/2006/relationships/hyperlink" Target="http://apps.who.int/classifications/apps/icd/icd10online/ko00.htm" TargetMode="External"/><Relationship Id="rId2" Type="http://schemas.openxmlformats.org/officeDocument/2006/relationships/notesSlide" Target="../notesSlides/notesSlide21.xml"/><Relationship Id="rId16" Type="http://schemas.openxmlformats.org/officeDocument/2006/relationships/hyperlink" Target="http://apps.who.int/classifications/apps/icd/icd10online/kn00.htm" TargetMode="External"/><Relationship Id="rId20" Type="http://schemas.openxmlformats.org/officeDocument/2006/relationships/hyperlink" Target="http://apps.who.int/classifications/apps/icd/icd10online/kr00.htm" TargetMode="External"/><Relationship Id="rId1" Type="http://schemas.openxmlformats.org/officeDocument/2006/relationships/slideLayout" Target="../slideLayouts/slideLayout15.xml"/><Relationship Id="rId6" Type="http://schemas.openxmlformats.org/officeDocument/2006/relationships/hyperlink" Target="http://apps.who.int/classifications/apps/icd/icd10online/ke00.htm" TargetMode="External"/><Relationship Id="rId11" Type="http://schemas.openxmlformats.org/officeDocument/2006/relationships/hyperlink" Target="http://apps.who.int/classifications/apps/icd/icd10online/ki00.htm" TargetMode="External"/><Relationship Id="rId24" Type="http://schemas.openxmlformats.org/officeDocument/2006/relationships/hyperlink" Target="http://apps.who.int/classifications/apps/icd/icd10online/ku00.htm" TargetMode="External"/><Relationship Id="rId5" Type="http://schemas.openxmlformats.org/officeDocument/2006/relationships/hyperlink" Target="http://apps.who.int/classifications/apps/icd/icd10online/kd50.htm" TargetMode="External"/><Relationship Id="rId15" Type="http://schemas.openxmlformats.org/officeDocument/2006/relationships/hyperlink" Target="http://apps.who.int/classifications/apps/icd/icd10online/km00.htm" TargetMode="External"/><Relationship Id="rId23" Type="http://schemas.openxmlformats.org/officeDocument/2006/relationships/hyperlink" Target="http://apps.who.int/classifications/apps/icd/icd10online/kz00.htm" TargetMode="External"/><Relationship Id="rId10" Type="http://schemas.openxmlformats.org/officeDocument/2006/relationships/hyperlink" Target="http://apps.who.int/classifications/apps/icd/icd10online/kh60.htm" TargetMode="External"/><Relationship Id="rId19" Type="http://schemas.openxmlformats.org/officeDocument/2006/relationships/hyperlink" Target="http://apps.who.int/classifications/apps/icd/icd10online/kq00.htm" TargetMode="External"/><Relationship Id="rId4" Type="http://schemas.openxmlformats.org/officeDocument/2006/relationships/hyperlink" Target="http://apps.who.int/classifications/apps/icd/icd10online/kc00.htm" TargetMode="External"/><Relationship Id="rId9" Type="http://schemas.openxmlformats.org/officeDocument/2006/relationships/hyperlink" Target="http://apps.who.int/classifications/apps/icd/icd10online/kh00.htm" TargetMode="External"/><Relationship Id="rId14" Type="http://schemas.openxmlformats.org/officeDocument/2006/relationships/hyperlink" Target="http://apps.who.int/classifications/apps/icd/icd10online/kl00.htm" TargetMode="External"/><Relationship Id="rId22" Type="http://schemas.openxmlformats.org/officeDocument/2006/relationships/hyperlink" Target="http://apps.who.int/classifications/apps/icd/icd10online/kv01.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Death Records</a:t>
            </a:r>
            <a:endParaRPr lang="en-US" dirty="0"/>
          </a:p>
        </p:txBody>
      </p:sp>
      <p:sp>
        <p:nvSpPr>
          <p:cNvPr id="5" name="Subtitle 4"/>
          <p:cNvSpPr>
            <a:spLocks noGrp="1"/>
          </p:cNvSpPr>
          <p:nvPr>
            <p:ph type="subTitle" idx="1"/>
          </p:nvPr>
        </p:nvSpPr>
        <p:spPr/>
        <p:txBody>
          <a:bodyPr/>
          <a:lstStyle/>
          <a:p>
            <a:r>
              <a:rPr lang="en-US" dirty="0" smtClean="0"/>
              <a:t> </a:t>
            </a:r>
            <a:endParaRPr lang="en-US" dirty="0"/>
          </a:p>
        </p:txBody>
      </p:sp>
      <p:sp>
        <p:nvSpPr>
          <p:cNvPr id="6" name="TextBox 5"/>
          <p:cNvSpPr txBox="1"/>
          <p:nvPr/>
        </p:nvSpPr>
        <p:spPr>
          <a:xfrm>
            <a:off x="457200" y="6324599"/>
            <a:ext cx="8153400" cy="430887"/>
          </a:xfrm>
          <a:prstGeom prst="rect">
            <a:avLst/>
          </a:prstGeom>
          <a:noFill/>
        </p:spPr>
        <p:txBody>
          <a:bodyPr wrap="square" rtlCol="0">
            <a:spAutoFit/>
          </a:bodyPr>
          <a:lstStyle/>
          <a:p>
            <a:r>
              <a:rPr lang="en-US" sz="1100" dirty="0">
                <a:solidFill>
                  <a:srgbClr val="000000"/>
                </a:solidFill>
              </a:rPr>
              <a:t>These materials have been developed by the National Center for Health Statistics, International Statistics Program, Hyattsville, Md., as part of the CDC Global Program for Civil Registration and Vital Statistics Improvement.</a:t>
            </a:r>
          </a:p>
        </p:txBody>
      </p:sp>
    </p:spTree>
    <p:extLst>
      <p:ext uri="{BB962C8B-B14F-4D97-AF65-F5344CB8AC3E}">
        <p14:creationId xmlns:p14="http://schemas.microsoft.com/office/powerpoint/2010/main" val="51681925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685800" y="1676400"/>
            <a:ext cx="8077200" cy="4343400"/>
          </a:xfrm>
        </p:spPr>
        <p:txBody>
          <a:bodyPr/>
          <a:lstStyle/>
          <a:p>
            <a:r>
              <a:rPr lang="en-US" dirty="0" smtClean="0"/>
              <a:t>Death information for legal purposes obtained from family members or next of kin</a:t>
            </a:r>
          </a:p>
          <a:p>
            <a:r>
              <a:rPr lang="en-US" dirty="0" smtClean="0"/>
              <a:t>Information </a:t>
            </a:r>
            <a:r>
              <a:rPr lang="en-US" dirty="0"/>
              <a:t>on death records </a:t>
            </a:r>
          </a:p>
          <a:p>
            <a:pPr lvl="1"/>
            <a:r>
              <a:rPr lang="en-US" sz="2600" dirty="0"/>
              <a:t>Collected for legal, administrative and statistical purposes </a:t>
            </a:r>
          </a:p>
          <a:p>
            <a:pPr lvl="1"/>
            <a:r>
              <a:rPr lang="en-US" sz="2600" dirty="0"/>
              <a:t>Items can be added to computer files for tabulation and analysis of data</a:t>
            </a:r>
            <a:endParaRPr lang="en-US" dirty="0"/>
          </a:p>
        </p:txBody>
      </p:sp>
    </p:spTree>
    <p:extLst>
      <p:ext uri="{BB962C8B-B14F-4D97-AF65-F5344CB8AC3E}">
        <p14:creationId xmlns:p14="http://schemas.microsoft.com/office/powerpoint/2010/main" val="285881112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en-US" sz="3600" dirty="0"/>
              <a:t>Cause of Death </a:t>
            </a:r>
          </a:p>
        </p:txBody>
      </p:sp>
      <p:sp>
        <p:nvSpPr>
          <p:cNvPr id="3" name="Content Placeholder 2"/>
          <p:cNvSpPr>
            <a:spLocks noGrp="1"/>
          </p:cNvSpPr>
          <p:nvPr>
            <p:ph idx="1"/>
          </p:nvPr>
        </p:nvSpPr>
        <p:spPr>
          <a:xfrm>
            <a:off x="762000" y="1371600"/>
            <a:ext cx="7924800" cy="4953000"/>
          </a:xfrm>
        </p:spPr>
        <p:txBody>
          <a:bodyPr>
            <a:normAutofit fontScale="92500" lnSpcReduction="20000"/>
          </a:bodyPr>
          <a:lstStyle/>
          <a:p>
            <a:r>
              <a:rPr lang="en-US" sz="3000" dirty="0" smtClean="0"/>
              <a:t>Collection varies</a:t>
            </a:r>
            <a:endParaRPr lang="en-US" sz="3000" dirty="0"/>
          </a:p>
          <a:p>
            <a:pPr lvl="1"/>
            <a:r>
              <a:rPr lang="en-US" dirty="0" smtClean="0"/>
              <a:t>Part of death registration </a:t>
            </a:r>
          </a:p>
          <a:p>
            <a:pPr lvl="1"/>
            <a:r>
              <a:rPr lang="en-US" dirty="0" smtClean="0"/>
              <a:t>Separate from registration</a:t>
            </a:r>
          </a:p>
          <a:p>
            <a:pPr lvl="2"/>
            <a:r>
              <a:rPr lang="en-US" sz="2600" dirty="0" smtClean="0"/>
              <a:t>Forwarded to civil registration agency</a:t>
            </a:r>
          </a:p>
          <a:p>
            <a:pPr lvl="2"/>
            <a:r>
              <a:rPr lang="en-US" sz="2600" dirty="0" smtClean="0"/>
              <a:t>Or forwarded to vital statistics agency  </a:t>
            </a:r>
          </a:p>
          <a:p>
            <a:pPr lvl="2"/>
            <a:r>
              <a:rPr lang="en-US" sz="2600" dirty="0" smtClean="0"/>
              <a:t>Or other method</a:t>
            </a:r>
          </a:p>
          <a:p>
            <a:r>
              <a:rPr lang="en-US" sz="3000" dirty="0" smtClean="0"/>
              <a:t>If part of registration, cause of death provided by</a:t>
            </a:r>
          </a:p>
          <a:p>
            <a:pPr lvl="1"/>
            <a:r>
              <a:rPr lang="en-US" dirty="0" smtClean="0"/>
              <a:t>Physician in </a:t>
            </a:r>
            <a:r>
              <a:rPr lang="en-US" dirty="0"/>
              <a:t>attendance </a:t>
            </a:r>
            <a:endParaRPr lang="en-US" dirty="0" smtClean="0"/>
          </a:p>
          <a:p>
            <a:pPr lvl="1"/>
            <a:r>
              <a:rPr lang="en-US" dirty="0" smtClean="0"/>
              <a:t>Coroner or medical examiner under some circumstances</a:t>
            </a:r>
            <a:endParaRPr lang="en-US" dirty="0"/>
          </a:p>
          <a:p>
            <a:endParaRPr lang="en-US" dirty="0"/>
          </a:p>
        </p:txBody>
      </p:sp>
      <p:sp>
        <p:nvSpPr>
          <p:cNvPr id="4" name="TextBox 3"/>
          <p:cNvSpPr txBox="1"/>
          <p:nvPr/>
        </p:nvSpPr>
        <p:spPr>
          <a:xfrm>
            <a:off x="4648200" y="6172200"/>
            <a:ext cx="4419600" cy="646331"/>
          </a:xfrm>
          <a:prstGeom prst="rect">
            <a:avLst/>
          </a:prstGeom>
          <a:noFill/>
        </p:spPr>
        <p:txBody>
          <a:bodyPr wrap="square" rtlCol="0">
            <a:spAutoFit/>
          </a:bodyPr>
          <a:lstStyle/>
          <a:p>
            <a:r>
              <a:rPr lang="en-US" sz="1200" dirty="0"/>
              <a:t>SOURCES: </a:t>
            </a:r>
            <a:r>
              <a:rPr lang="en-US" sz="1200" i="1" dirty="0"/>
              <a:t>Principles and Recommendations for a Vital Statistics System, Revision 2, </a:t>
            </a:r>
            <a:r>
              <a:rPr lang="en-US" sz="1200" dirty="0"/>
              <a:t>United Nations, New York, 2001, Chapter II. </a:t>
            </a:r>
          </a:p>
        </p:txBody>
      </p:sp>
    </p:spTree>
    <p:extLst>
      <p:ext uri="{BB962C8B-B14F-4D97-AF65-F5344CB8AC3E}">
        <p14:creationId xmlns:p14="http://schemas.microsoft.com/office/powerpoint/2010/main" val="22095760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of Death </a:t>
            </a:r>
          </a:p>
        </p:txBody>
      </p:sp>
      <p:sp>
        <p:nvSpPr>
          <p:cNvPr id="3" name="Content Placeholder 2"/>
          <p:cNvSpPr>
            <a:spLocks noGrp="1"/>
          </p:cNvSpPr>
          <p:nvPr>
            <p:ph idx="1"/>
          </p:nvPr>
        </p:nvSpPr>
        <p:spPr/>
        <p:txBody>
          <a:bodyPr/>
          <a:lstStyle/>
          <a:p>
            <a:pPr marL="455612" lvl="1" indent="0">
              <a:buNone/>
            </a:pPr>
            <a:endParaRPr lang="en-US" sz="1000" b="0" dirty="0" smtClean="0"/>
          </a:p>
          <a:p>
            <a:pPr marL="455612" lvl="1" indent="0">
              <a:buNone/>
            </a:pPr>
            <a:r>
              <a:rPr lang="en-US" sz="2100" b="0" dirty="0" smtClean="0">
                <a:solidFill>
                  <a:srgbClr val="224568"/>
                </a:solidFill>
              </a:rPr>
              <a:t>In </a:t>
            </a:r>
            <a:r>
              <a:rPr lang="en-US" sz="2100" b="0" dirty="0">
                <a:solidFill>
                  <a:srgbClr val="224568"/>
                </a:solidFill>
              </a:rPr>
              <a:t>1967 the World Health Assembly said causes of death to be entered on the death record were   </a:t>
            </a:r>
            <a:endParaRPr lang="en-US" sz="2100" b="0" dirty="0" smtClean="0">
              <a:solidFill>
                <a:srgbClr val="224568"/>
              </a:solidFill>
            </a:endParaRPr>
          </a:p>
          <a:p>
            <a:pPr marL="455612" lvl="1" indent="0">
              <a:buNone/>
            </a:pPr>
            <a:r>
              <a:rPr lang="en-US" sz="2100" b="0" dirty="0">
                <a:solidFill>
                  <a:srgbClr val="224568"/>
                </a:solidFill>
              </a:rPr>
              <a:t>	“all those diseases, morbid conditions or injuries which either resulted in or contributed to death and the circumstances of the accident or violence which produced any such injuries.”</a:t>
            </a:r>
          </a:p>
          <a:p>
            <a:pPr marL="455612" lvl="1" indent="0">
              <a:buNone/>
            </a:pPr>
            <a:r>
              <a:rPr lang="en-US" sz="1500" b="0" dirty="0" smtClean="0">
                <a:solidFill>
                  <a:srgbClr val="224568"/>
                </a:solidFill>
              </a:rPr>
              <a:t>From </a:t>
            </a:r>
            <a:r>
              <a:rPr lang="en-US" sz="1500" b="0" i="1" dirty="0">
                <a:solidFill>
                  <a:srgbClr val="224568"/>
                </a:solidFill>
              </a:rPr>
              <a:t>International Statistical Classification of Diseases and Related Health Problems, 10</a:t>
            </a:r>
            <a:r>
              <a:rPr lang="en-US" sz="1500" b="0" i="1" baseline="30000" dirty="0">
                <a:solidFill>
                  <a:srgbClr val="224568"/>
                </a:solidFill>
              </a:rPr>
              <a:t>th</a:t>
            </a:r>
            <a:r>
              <a:rPr lang="en-US" sz="1500" b="0" i="1" dirty="0">
                <a:solidFill>
                  <a:srgbClr val="224568"/>
                </a:solidFill>
              </a:rPr>
              <a:t> Revision, Volume 2, Instruction Manual, </a:t>
            </a:r>
            <a:r>
              <a:rPr lang="en-US" sz="1500" b="0" dirty="0">
                <a:solidFill>
                  <a:srgbClr val="224568"/>
                </a:solidFill>
              </a:rPr>
              <a:t>World Health Organization, Geneva, </a:t>
            </a:r>
            <a:r>
              <a:rPr lang="en-US" sz="1500" b="0" dirty="0" smtClean="0">
                <a:solidFill>
                  <a:srgbClr val="224568"/>
                </a:solidFill>
              </a:rPr>
              <a:t>1993</a:t>
            </a:r>
          </a:p>
          <a:p>
            <a:pPr marL="0" indent="0">
              <a:buNone/>
            </a:pPr>
            <a:endParaRPr lang="en-US" sz="800" b="0" dirty="0" smtClean="0"/>
          </a:p>
          <a:p>
            <a:r>
              <a:rPr lang="en-US" sz="2200" dirty="0" smtClean="0"/>
              <a:t>Cause </a:t>
            </a:r>
            <a:r>
              <a:rPr lang="en-US" sz="2200" dirty="0"/>
              <a:t>of death - </a:t>
            </a:r>
            <a:r>
              <a:rPr lang="en-US" sz="2200" i="1" dirty="0">
                <a:solidFill>
                  <a:srgbClr val="C00000"/>
                </a:solidFill>
              </a:rPr>
              <a:t>All diseases, disease conditions or injuries that caused the death or contributed to the death.  For injuries, include conditions of the accident or violence that produced the injuries.</a:t>
            </a:r>
          </a:p>
          <a:p>
            <a:endParaRPr lang="en-US" dirty="0"/>
          </a:p>
        </p:txBody>
      </p:sp>
      <p:sp>
        <p:nvSpPr>
          <p:cNvPr id="4" name="Rounded Rectangle 3"/>
          <p:cNvSpPr/>
          <p:nvPr/>
        </p:nvSpPr>
        <p:spPr bwMode="auto">
          <a:xfrm>
            <a:off x="615696" y="1524000"/>
            <a:ext cx="8229600" cy="2560320"/>
          </a:xfrm>
          <a:prstGeom prst="roundRect">
            <a:avLst/>
          </a:prstGeom>
          <a:noFill/>
          <a:ln w="38100" cap="flat" cmpd="sng" algn="ctr">
            <a:solidFill>
              <a:srgbClr val="3367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4648200" y="6172200"/>
            <a:ext cx="4495800" cy="646331"/>
          </a:xfrm>
          <a:prstGeom prst="rect">
            <a:avLst/>
          </a:prstGeom>
          <a:noFill/>
        </p:spPr>
        <p:txBody>
          <a:bodyPr wrap="square" rtlCol="0">
            <a:spAutoFit/>
          </a:bodyPr>
          <a:lstStyle/>
          <a:p>
            <a:r>
              <a:rPr lang="en-US" sz="1200" dirty="0"/>
              <a:t>SOURCES: </a:t>
            </a:r>
            <a:r>
              <a:rPr lang="en-US" sz="1200" i="1" dirty="0"/>
              <a:t>International Statistical Classification of Diseases and Related Health Problems, 10</a:t>
            </a:r>
            <a:r>
              <a:rPr lang="en-US" sz="1200" i="1" baseline="30000" dirty="0"/>
              <a:t>th</a:t>
            </a:r>
            <a:r>
              <a:rPr lang="en-US" sz="1200" i="1" dirty="0"/>
              <a:t> Revision, Volume 2, Instruction Manual, </a:t>
            </a:r>
            <a:r>
              <a:rPr lang="en-US" sz="1200" dirty="0"/>
              <a:t>World Health Organization, Geneva, </a:t>
            </a:r>
            <a:r>
              <a:rPr lang="en-US" sz="1200" dirty="0" smtClean="0"/>
              <a:t>1993.</a:t>
            </a:r>
            <a:endParaRPr lang="en-US" sz="1200" dirty="0"/>
          </a:p>
        </p:txBody>
      </p:sp>
    </p:spTree>
    <p:extLst>
      <p:ext uri="{BB962C8B-B14F-4D97-AF65-F5344CB8AC3E}">
        <p14:creationId xmlns:p14="http://schemas.microsoft.com/office/powerpoint/2010/main" val="36560327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dirty="0"/>
              <a:t>Cause of Death </a:t>
            </a:r>
          </a:p>
        </p:txBody>
      </p:sp>
      <p:sp>
        <p:nvSpPr>
          <p:cNvPr id="3" name="Content Placeholder 2"/>
          <p:cNvSpPr>
            <a:spLocks noGrp="1"/>
          </p:cNvSpPr>
          <p:nvPr>
            <p:ph idx="1"/>
          </p:nvPr>
        </p:nvSpPr>
        <p:spPr>
          <a:xfrm>
            <a:off x="685800" y="1417637"/>
            <a:ext cx="8001000" cy="4830763"/>
          </a:xfrm>
        </p:spPr>
        <p:txBody>
          <a:bodyPr>
            <a:normAutofit fontScale="77500" lnSpcReduction="20000"/>
          </a:bodyPr>
          <a:lstStyle/>
          <a:p>
            <a:r>
              <a:rPr lang="en-US" sz="3000" dirty="0" smtClean="0"/>
              <a:t>Entering cause of death </a:t>
            </a:r>
          </a:p>
          <a:p>
            <a:pPr lvl="1"/>
            <a:r>
              <a:rPr lang="en-US" sz="2600" dirty="0" smtClean="0">
                <a:solidFill>
                  <a:srgbClr val="C00000"/>
                </a:solidFill>
              </a:rPr>
              <a:t>Include all relevant information</a:t>
            </a:r>
            <a:endParaRPr lang="en-US" sz="2600" dirty="0">
              <a:solidFill>
                <a:srgbClr val="C00000"/>
              </a:solidFill>
            </a:endParaRPr>
          </a:p>
          <a:p>
            <a:pPr lvl="1"/>
            <a:r>
              <a:rPr lang="en-US" sz="2600" dirty="0" smtClean="0"/>
              <a:t>Should </a:t>
            </a:r>
            <a:r>
              <a:rPr lang="en-US" sz="2600" dirty="0"/>
              <a:t>not select some conditions </a:t>
            </a:r>
            <a:r>
              <a:rPr lang="en-US" sz="2600" dirty="0" smtClean="0"/>
              <a:t>and </a:t>
            </a:r>
            <a:r>
              <a:rPr lang="en-US" sz="2600" dirty="0"/>
              <a:t>reject </a:t>
            </a:r>
            <a:r>
              <a:rPr lang="en-US" sz="2600" dirty="0" smtClean="0"/>
              <a:t>others</a:t>
            </a:r>
          </a:p>
          <a:p>
            <a:r>
              <a:rPr lang="en-US" sz="3000" dirty="0" smtClean="0"/>
              <a:t>Analysis of cause of death data</a:t>
            </a:r>
          </a:p>
          <a:p>
            <a:pPr lvl="1"/>
            <a:r>
              <a:rPr lang="en-US" sz="2600" dirty="0" smtClean="0"/>
              <a:t>For public health, need to prevent condition leading to death </a:t>
            </a:r>
          </a:p>
          <a:p>
            <a:pPr lvl="1"/>
            <a:r>
              <a:rPr lang="en-US" sz="2600" dirty="0" smtClean="0"/>
              <a:t>World Health Organization (WHO) Family of International Classifications (FIC) Network</a:t>
            </a:r>
          </a:p>
          <a:p>
            <a:pPr lvl="2"/>
            <a:r>
              <a:rPr lang="en-US" dirty="0" smtClean="0"/>
              <a:t>Works with WHO in the </a:t>
            </a:r>
            <a:r>
              <a:rPr lang="en-US" dirty="0" smtClean="0">
                <a:solidFill>
                  <a:srgbClr val="C00000"/>
                </a:solidFill>
              </a:rPr>
              <a:t>development, dissemination, maintenance, and use</a:t>
            </a:r>
            <a:r>
              <a:rPr lang="en-US" dirty="0" smtClean="0"/>
              <a:t> of a classification scheme with rules for coding cause of death </a:t>
            </a:r>
          </a:p>
          <a:p>
            <a:pPr lvl="2"/>
            <a:r>
              <a:rPr lang="en-US" dirty="0" smtClean="0"/>
              <a:t>Classification scheme is adopted by WHO</a:t>
            </a:r>
          </a:p>
          <a:p>
            <a:pPr lvl="2"/>
            <a:r>
              <a:rPr lang="en-US" dirty="0" smtClean="0"/>
              <a:t>Use allows for </a:t>
            </a:r>
            <a:r>
              <a:rPr lang="en-US" dirty="0"/>
              <a:t>consistent comparisons between </a:t>
            </a:r>
            <a:r>
              <a:rPr lang="en-US" dirty="0" smtClean="0"/>
              <a:t>countries</a:t>
            </a:r>
          </a:p>
          <a:p>
            <a:endParaRPr lang="en-US" sz="2400" dirty="0" smtClean="0"/>
          </a:p>
          <a:p>
            <a:endParaRPr lang="en-US" sz="2400" dirty="0" smtClean="0"/>
          </a:p>
          <a:p>
            <a:endParaRPr lang="en-US" sz="2400" dirty="0"/>
          </a:p>
          <a:p>
            <a:endParaRPr lang="en-US" dirty="0"/>
          </a:p>
        </p:txBody>
      </p:sp>
      <p:sp>
        <p:nvSpPr>
          <p:cNvPr id="4" name="TextBox 3"/>
          <p:cNvSpPr txBox="1"/>
          <p:nvPr/>
        </p:nvSpPr>
        <p:spPr>
          <a:xfrm>
            <a:off x="4648200" y="6172200"/>
            <a:ext cx="4495800" cy="646331"/>
          </a:xfrm>
          <a:prstGeom prst="rect">
            <a:avLst/>
          </a:prstGeom>
          <a:noFill/>
        </p:spPr>
        <p:txBody>
          <a:bodyPr wrap="square" rtlCol="0">
            <a:spAutoFit/>
          </a:bodyPr>
          <a:lstStyle/>
          <a:p>
            <a:r>
              <a:rPr lang="en-US" sz="1200" dirty="0"/>
              <a:t>SOURCES: </a:t>
            </a:r>
            <a:r>
              <a:rPr lang="en-US" sz="1200" i="1" dirty="0"/>
              <a:t>International Statistical Classification of Diseases and Related Health Problems, 10</a:t>
            </a:r>
            <a:r>
              <a:rPr lang="en-US" sz="1200" i="1" baseline="30000" dirty="0"/>
              <a:t>th</a:t>
            </a:r>
            <a:r>
              <a:rPr lang="en-US" sz="1200" i="1" dirty="0"/>
              <a:t> Revision, Volume 2, Instruction Manual, </a:t>
            </a:r>
            <a:r>
              <a:rPr lang="en-US" sz="1200" dirty="0"/>
              <a:t>World Health Organization, Geneva, </a:t>
            </a:r>
            <a:r>
              <a:rPr lang="en-US" sz="1200" dirty="0" smtClean="0"/>
              <a:t>1993.</a:t>
            </a:r>
            <a:endParaRPr lang="en-US" sz="1200" dirty="0"/>
          </a:p>
        </p:txBody>
      </p:sp>
    </p:spTree>
    <p:extLst>
      <p:ext uri="{BB962C8B-B14F-4D97-AF65-F5344CB8AC3E}">
        <p14:creationId xmlns:p14="http://schemas.microsoft.com/office/powerpoint/2010/main" val="292048108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lstStyle/>
          <a:p>
            <a:r>
              <a:rPr lang="en-US" dirty="0"/>
              <a:t>Cause of Death </a:t>
            </a:r>
          </a:p>
        </p:txBody>
      </p:sp>
      <p:sp>
        <p:nvSpPr>
          <p:cNvPr id="3" name="Content Placeholder 2"/>
          <p:cNvSpPr>
            <a:spLocks noGrp="1"/>
          </p:cNvSpPr>
          <p:nvPr>
            <p:ph idx="1"/>
          </p:nvPr>
        </p:nvSpPr>
        <p:spPr>
          <a:xfrm>
            <a:off x="685800" y="1371600"/>
            <a:ext cx="8305800" cy="4800600"/>
          </a:xfrm>
        </p:spPr>
        <p:txBody>
          <a:bodyPr>
            <a:normAutofit fontScale="92500"/>
          </a:bodyPr>
          <a:lstStyle/>
          <a:p>
            <a:r>
              <a:rPr lang="en-US" dirty="0" smtClean="0"/>
              <a:t>Underlying Cause of Death</a:t>
            </a:r>
          </a:p>
          <a:p>
            <a:pPr lvl="1"/>
            <a:r>
              <a:rPr lang="en-US" sz="2400" dirty="0" smtClean="0"/>
              <a:t>Main cause of death chosen from all causes in medical certification</a:t>
            </a:r>
          </a:p>
          <a:p>
            <a:pPr lvl="1"/>
            <a:r>
              <a:rPr lang="en-US" sz="2400" dirty="0" smtClean="0"/>
              <a:t>Of public health interest; used for tabulation purposes</a:t>
            </a:r>
          </a:p>
          <a:p>
            <a:pPr lvl="1"/>
            <a:r>
              <a:rPr lang="en-US" sz="2400" dirty="0"/>
              <a:t>Defined by WHO </a:t>
            </a:r>
            <a:r>
              <a:rPr lang="en-US" sz="2400" dirty="0" smtClean="0"/>
              <a:t>as: </a:t>
            </a:r>
            <a:endParaRPr lang="en-US" sz="2400" dirty="0"/>
          </a:p>
          <a:p>
            <a:pPr marL="806450" indent="0">
              <a:buNone/>
            </a:pPr>
            <a:r>
              <a:rPr lang="en-US" sz="2400" dirty="0" smtClean="0"/>
              <a:t>“ </a:t>
            </a:r>
            <a:r>
              <a:rPr lang="en-US" sz="2400" dirty="0"/>
              <a:t>(a) the </a:t>
            </a:r>
            <a:r>
              <a:rPr lang="en-US" sz="2400" dirty="0">
                <a:solidFill>
                  <a:srgbClr val="C00000"/>
                </a:solidFill>
              </a:rPr>
              <a:t>disease or injury which initiated the </a:t>
            </a:r>
            <a:r>
              <a:rPr lang="en-US" sz="2400" dirty="0" smtClean="0">
                <a:solidFill>
                  <a:srgbClr val="C00000"/>
                </a:solidFill>
              </a:rPr>
              <a:t>train  of morbid </a:t>
            </a:r>
            <a:r>
              <a:rPr lang="en-US" sz="2400" dirty="0">
                <a:solidFill>
                  <a:srgbClr val="C00000"/>
                </a:solidFill>
              </a:rPr>
              <a:t>events leading directly to death, </a:t>
            </a:r>
            <a:r>
              <a:rPr lang="en-US" sz="2400" dirty="0" smtClean="0"/>
              <a:t>or</a:t>
            </a:r>
          </a:p>
          <a:p>
            <a:pPr marL="760413" indent="0">
              <a:buNone/>
            </a:pPr>
            <a:r>
              <a:rPr lang="en-US" sz="2400" dirty="0" smtClean="0"/>
              <a:t> </a:t>
            </a:r>
            <a:r>
              <a:rPr lang="en-US" sz="2400" dirty="0"/>
              <a:t>(b) the </a:t>
            </a:r>
            <a:r>
              <a:rPr lang="en-US" sz="2400" dirty="0" smtClean="0"/>
              <a:t>circumstances </a:t>
            </a:r>
            <a:r>
              <a:rPr lang="en-US" sz="2400" dirty="0"/>
              <a:t>of the accident or violence which </a:t>
            </a:r>
            <a:r>
              <a:rPr lang="en-US" sz="2400" dirty="0" smtClean="0"/>
              <a:t>produced </a:t>
            </a:r>
            <a:r>
              <a:rPr lang="en-US" sz="2400" dirty="0"/>
              <a:t>the fatal injury.”</a:t>
            </a:r>
          </a:p>
          <a:p>
            <a:pPr lvl="1"/>
            <a:r>
              <a:rPr lang="en-US" sz="2400" dirty="0" smtClean="0"/>
              <a:t>Not symptoms or </a:t>
            </a:r>
            <a:r>
              <a:rPr lang="en-US" sz="2400" dirty="0"/>
              <a:t>modes of dying </a:t>
            </a:r>
            <a:r>
              <a:rPr lang="en-US" sz="2400" dirty="0" smtClean="0"/>
              <a:t>(respiratory arrest, heart failure)</a:t>
            </a:r>
          </a:p>
        </p:txBody>
      </p:sp>
      <p:sp>
        <p:nvSpPr>
          <p:cNvPr id="4" name="TextBox 3"/>
          <p:cNvSpPr txBox="1"/>
          <p:nvPr/>
        </p:nvSpPr>
        <p:spPr>
          <a:xfrm>
            <a:off x="4552950" y="6215745"/>
            <a:ext cx="4591050" cy="577081"/>
          </a:xfrm>
          <a:prstGeom prst="rect">
            <a:avLst/>
          </a:prstGeom>
          <a:noFill/>
        </p:spPr>
        <p:txBody>
          <a:bodyPr wrap="square" rtlCol="0">
            <a:spAutoFit/>
          </a:bodyPr>
          <a:lstStyle/>
          <a:p>
            <a:r>
              <a:rPr lang="en-US" sz="1050" dirty="0"/>
              <a:t>SOURCES</a:t>
            </a:r>
            <a:r>
              <a:rPr lang="en-US" sz="1050" dirty="0" smtClean="0"/>
              <a:t>: This slide and following: </a:t>
            </a:r>
            <a:r>
              <a:rPr lang="en-US" sz="1050" i="1" dirty="0"/>
              <a:t>International Statistical Classification of Diseases and Related Health Problems, 10</a:t>
            </a:r>
            <a:r>
              <a:rPr lang="en-US" sz="1050" i="1" baseline="30000" dirty="0"/>
              <a:t>th</a:t>
            </a:r>
            <a:r>
              <a:rPr lang="en-US" sz="1050" i="1" dirty="0"/>
              <a:t> Revision, Volume 2, Instruction Manual, </a:t>
            </a:r>
            <a:r>
              <a:rPr lang="en-US" sz="1050" dirty="0"/>
              <a:t>World Health Organization, Geneva, </a:t>
            </a:r>
            <a:r>
              <a:rPr lang="en-US" sz="1050" dirty="0" smtClean="0"/>
              <a:t>1993.</a:t>
            </a:r>
            <a:endParaRPr lang="en-US" sz="1050" dirty="0"/>
          </a:p>
        </p:txBody>
      </p:sp>
    </p:spTree>
    <p:extLst>
      <p:ext uri="{BB962C8B-B14F-4D97-AF65-F5344CB8AC3E}">
        <p14:creationId xmlns:p14="http://schemas.microsoft.com/office/powerpoint/2010/main" val="340395643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507506" y="990600"/>
            <a:ext cx="6096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itle 1"/>
          <p:cNvSpPr>
            <a:spLocks noGrp="1"/>
          </p:cNvSpPr>
          <p:nvPr>
            <p:ph type="title" idx="4294967295"/>
          </p:nvPr>
        </p:nvSpPr>
        <p:spPr>
          <a:xfrm>
            <a:off x="0" y="274638"/>
            <a:ext cx="8229600" cy="639762"/>
          </a:xfrm>
        </p:spPr>
        <p:txBody>
          <a:bodyPr>
            <a:normAutofit/>
          </a:bodyPr>
          <a:lstStyle/>
          <a:p>
            <a:r>
              <a:rPr lang="en-US" dirty="0"/>
              <a:t>Cause of Death </a:t>
            </a:r>
          </a:p>
        </p:txBody>
      </p:sp>
      <p:pic>
        <p:nvPicPr>
          <p:cNvPr id="5" name="Picture 4" descr="Image of the international form for the medical certificate of death. "/>
          <p:cNvPicPr>
            <a:picLocks noChangeAspect="1"/>
          </p:cNvPicPr>
          <p:nvPr/>
        </p:nvPicPr>
        <p:blipFill rotWithShape="1">
          <a:blip r:embed="rId3" cstate="print">
            <a:extLst>
              <a:ext uri="{28A0092B-C50C-407E-A947-70E740481C1C}">
                <a14:useLocalDpi xmlns:a14="http://schemas.microsoft.com/office/drawing/2010/main" val="0"/>
              </a:ext>
            </a:extLst>
          </a:blip>
          <a:srcRect l="-1" r="682"/>
          <a:stretch/>
        </p:blipFill>
        <p:spPr>
          <a:xfrm rot="5400000">
            <a:off x="1893676" y="-403560"/>
            <a:ext cx="5295900" cy="7665120"/>
          </a:xfrm>
          <a:prstGeom prst="rect">
            <a:avLst/>
          </a:prstGeom>
        </p:spPr>
      </p:pic>
      <p:sp>
        <p:nvSpPr>
          <p:cNvPr id="6" name="TextBox 5"/>
          <p:cNvSpPr txBox="1"/>
          <p:nvPr/>
        </p:nvSpPr>
        <p:spPr>
          <a:xfrm>
            <a:off x="4552950" y="6215745"/>
            <a:ext cx="4591050" cy="577081"/>
          </a:xfrm>
          <a:prstGeom prst="rect">
            <a:avLst/>
          </a:prstGeom>
          <a:noFill/>
        </p:spPr>
        <p:txBody>
          <a:bodyPr wrap="square" rtlCol="0">
            <a:spAutoFit/>
          </a:bodyPr>
          <a:lstStyle/>
          <a:p>
            <a:r>
              <a:rPr lang="en-US" sz="1050" dirty="0"/>
              <a:t>SOURCES</a:t>
            </a:r>
            <a:r>
              <a:rPr lang="en-US" sz="1050" dirty="0" smtClean="0"/>
              <a:t>: This slide and following: </a:t>
            </a:r>
            <a:r>
              <a:rPr lang="en-US" sz="1050" i="1" dirty="0"/>
              <a:t>International Statistical Classification of Diseases and Related Health Problems, 10</a:t>
            </a:r>
            <a:r>
              <a:rPr lang="en-US" sz="1050" i="1" baseline="30000" dirty="0"/>
              <a:t>th</a:t>
            </a:r>
            <a:r>
              <a:rPr lang="en-US" sz="1050" i="1" dirty="0"/>
              <a:t> Revision, Volume 2, Instruction Manual, </a:t>
            </a:r>
            <a:r>
              <a:rPr lang="en-US" sz="1050" dirty="0"/>
              <a:t>World Health Organization, Geneva, </a:t>
            </a:r>
            <a:r>
              <a:rPr lang="en-US" sz="1050" dirty="0" smtClean="0"/>
              <a:t>1993.</a:t>
            </a:r>
            <a:endParaRPr lang="en-US" sz="1050" dirty="0"/>
          </a:p>
        </p:txBody>
      </p:sp>
    </p:spTree>
    <p:extLst>
      <p:ext uri="{BB962C8B-B14F-4D97-AF65-F5344CB8AC3E}">
        <p14:creationId xmlns:p14="http://schemas.microsoft.com/office/powerpoint/2010/main" val="382780179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dirty="0"/>
              <a:t>Cause of Death </a:t>
            </a:r>
          </a:p>
        </p:txBody>
      </p:sp>
      <p:sp>
        <p:nvSpPr>
          <p:cNvPr id="3" name="Content Placeholder 2"/>
          <p:cNvSpPr>
            <a:spLocks noGrp="1"/>
          </p:cNvSpPr>
          <p:nvPr>
            <p:ph idx="1"/>
          </p:nvPr>
        </p:nvSpPr>
        <p:spPr>
          <a:xfrm>
            <a:off x="533400" y="1524000"/>
            <a:ext cx="8153400" cy="4648200"/>
          </a:xfrm>
        </p:spPr>
        <p:txBody>
          <a:bodyPr>
            <a:normAutofit fontScale="92500" lnSpcReduction="20000"/>
          </a:bodyPr>
          <a:lstStyle/>
          <a:p>
            <a:r>
              <a:rPr lang="en-US" dirty="0" smtClean="0"/>
              <a:t>Underlying Cause of Death (continued)</a:t>
            </a:r>
          </a:p>
          <a:p>
            <a:pPr lvl="1"/>
            <a:r>
              <a:rPr lang="en-US" sz="2600" dirty="0" smtClean="0"/>
              <a:t>Part I of form</a:t>
            </a:r>
          </a:p>
          <a:p>
            <a:pPr lvl="2"/>
            <a:r>
              <a:rPr lang="en-US" dirty="0" smtClean="0"/>
              <a:t>Diseases </a:t>
            </a:r>
            <a:r>
              <a:rPr lang="en-US" dirty="0"/>
              <a:t>related to </a:t>
            </a:r>
            <a:r>
              <a:rPr lang="en-US" dirty="0" smtClean="0"/>
              <a:t>chain </a:t>
            </a:r>
            <a:r>
              <a:rPr lang="en-US" dirty="0"/>
              <a:t>of events </a:t>
            </a:r>
            <a:r>
              <a:rPr lang="en-US" dirty="0" smtClean="0"/>
              <a:t>leading to death </a:t>
            </a:r>
          </a:p>
          <a:p>
            <a:pPr lvl="2"/>
            <a:r>
              <a:rPr lang="en-US" dirty="0" smtClean="0"/>
              <a:t>Condition leading directly to death on first line </a:t>
            </a:r>
          </a:p>
          <a:p>
            <a:pPr lvl="2"/>
            <a:r>
              <a:rPr lang="en-US" dirty="0" smtClean="0"/>
              <a:t>Each </a:t>
            </a:r>
            <a:r>
              <a:rPr lang="en-US" dirty="0"/>
              <a:t>step </a:t>
            </a:r>
            <a:r>
              <a:rPr lang="en-US" dirty="0" smtClean="0"/>
              <a:t>in chain </a:t>
            </a:r>
            <a:r>
              <a:rPr lang="en-US" dirty="0"/>
              <a:t>of events </a:t>
            </a:r>
            <a:r>
              <a:rPr lang="en-US" dirty="0" smtClean="0"/>
              <a:t>leading to direct cause </a:t>
            </a:r>
            <a:r>
              <a:rPr lang="en-US" dirty="0"/>
              <a:t>of </a:t>
            </a:r>
            <a:r>
              <a:rPr lang="en-US" dirty="0" smtClean="0"/>
              <a:t>death on following lines</a:t>
            </a:r>
          </a:p>
          <a:p>
            <a:pPr lvl="2"/>
            <a:r>
              <a:rPr lang="en-US" dirty="0" smtClean="0"/>
              <a:t>Underlying cause starting chain of events leading to death on lowest line </a:t>
            </a:r>
          </a:p>
          <a:p>
            <a:pPr lvl="1"/>
            <a:r>
              <a:rPr lang="en-US" sz="2600" dirty="0" smtClean="0"/>
              <a:t>Part II of form</a:t>
            </a:r>
          </a:p>
          <a:p>
            <a:pPr lvl="2"/>
            <a:r>
              <a:rPr lang="en-US" dirty="0" smtClean="0"/>
              <a:t>Other </a:t>
            </a:r>
            <a:r>
              <a:rPr lang="en-US" dirty="0"/>
              <a:t>significant conditions contributing to death </a:t>
            </a:r>
            <a:r>
              <a:rPr lang="en-US" dirty="0" smtClean="0"/>
              <a:t>but not </a:t>
            </a:r>
            <a:r>
              <a:rPr lang="en-US" dirty="0"/>
              <a:t>directly related to the </a:t>
            </a:r>
            <a:r>
              <a:rPr lang="en-US" dirty="0" smtClean="0"/>
              <a:t>death</a:t>
            </a:r>
          </a:p>
          <a:p>
            <a:endParaRPr lang="en-US" sz="2400" dirty="0"/>
          </a:p>
        </p:txBody>
      </p:sp>
      <p:sp>
        <p:nvSpPr>
          <p:cNvPr id="4" name="TextBox 3"/>
          <p:cNvSpPr txBox="1"/>
          <p:nvPr/>
        </p:nvSpPr>
        <p:spPr>
          <a:xfrm>
            <a:off x="4572000" y="6143625"/>
            <a:ext cx="4572000" cy="646331"/>
          </a:xfrm>
          <a:prstGeom prst="rect">
            <a:avLst/>
          </a:prstGeom>
          <a:noFill/>
        </p:spPr>
        <p:txBody>
          <a:bodyPr wrap="square" rtlCol="0">
            <a:spAutoFit/>
          </a:bodyPr>
          <a:lstStyle/>
          <a:p>
            <a:r>
              <a:rPr lang="en-US" sz="1200" dirty="0"/>
              <a:t>SOURCES</a:t>
            </a:r>
            <a:r>
              <a:rPr lang="en-US" sz="1200" dirty="0" smtClean="0"/>
              <a:t>: </a:t>
            </a:r>
            <a:r>
              <a:rPr lang="en-US" sz="1200" i="1" dirty="0" smtClean="0"/>
              <a:t>International </a:t>
            </a:r>
            <a:r>
              <a:rPr lang="en-US" sz="1200" i="1" dirty="0"/>
              <a:t>Statistical Classification of Diseases and Related Health Problems, 10</a:t>
            </a:r>
            <a:r>
              <a:rPr lang="en-US" sz="1200" i="1" baseline="30000" dirty="0"/>
              <a:t>th</a:t>
            </a:r>
            <a:r>
              <a:rPr lang="en-US" sz="1200" i="1" dirty="0"/>
              <a:t> Revision, Volume 2, Instruction Manual, </a:t>
            </a:r>
            <a:r>
              <a:rPr lang="en-US" sz="1200" dirty="0"/>
              <a:t>World Health Organization, Geneva, </a:t>
            </a:r>
            <a:r>
              <a:rPr lang="en-US" sz="1200" dirty="0" smtClean="0"/>
              <a:t>1993.</a:t>
            </a:r>
            <a:endParaRPr lang="en-US" sz="1200" dirty="0"/>
          </a:p>
        </p:txBody>
      </p:sp>
    </p:spTree>
    <p:extLst>
      <p:ext uri="{BB962C8B-B14F-4D97-AF65-F5344CB8AC3E}">
        <p14:creationId xmlns:p14="http://schemas.microsoft.com/office/powerpoint/2010/main" val="42935448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dirty="0"/>
              <a:t>Cause of Death </a:t>
            </a:r>
          </a:p>
        </p:txBody>
      </p:sp>
      <p:sp>
        <p:nvSpPr>
          <p:cNvPr id="3" name="Content Placeholder 2"/>
          <p:cNvSpPr>
            <a:spLocks noGrp="1"/>
          </p:cNvSpPr>
          <p:nvPr>
            <p:ph idx="1"/>
          </p:nvPr>
        </p:nvSpPr>
        <p:spPr>
          <a:xfrm>
            <a:off x="381000" y="1524000"/>
            <a:ext cx="8458200" cy="4800600"/>
          </a:xfrm>
        </p:spPr>
        <p:txBody>
          <a:bodyPr>
            <a:noAutofit/>
          </a:bodyPr>
          <a:lstStyle/>
          <a:p>
            <a:r>
              <a:rPr lang="en-US" dirty="0"/>
              <a:t>Underlying Cause of Death (continued</a:t>
            </a:r>
            <a:r>
              <a:rPr lang="en-US" dirty="0" smtClean="0"/>
              <a:t>)</a:t>
            </a:r>
          </a:p>
          <a:p>
            <a:pPr lvl="1"/>
            <a:r>
              <a:rPr lang="en-US" sz="2400" dirty="0" smtClean="0"/>
              <a:t>Example 1</a:t>
            </a:r>
          </a:p>
          <a:p>
            <a:pPr marL="457200" lvl="1" indent="0">
              <a:buNone/>
            </a:pPr>
            <a:r>
              <a:rPr lang="en-US" sz="2200" dirty="0"/>
              <a:t>Part I</a:t>
            </a:r>
          </a:p>
          <a:p>
            <a:pPr marL="457200" lvl="1" indent="0">
              <a:buNone/>
            </a:pPr>
            <a:r>
              <a:rPr lang="en-US" sz="2200" dirty="0"/>
              <a:t>	    a) Rupture of myocardium                              Minutes</a:t>
            </a:r>
          </a:p>
          <a:p>
            <a:pPr marL="457200" lvl="1" indent="0">
              <a:buNone/>
            </a:pPr>
            <a:r>
              <a:rPr lang="en-US" sz="2200" dirty="0"/>
              <a:t>          b) Acute myocardial infarction                         6 days</a:t>
            </a:r>
          </a:p>
          <a:p>
            <a:pPr marL="457200" lvl="1" indent="0">
              <a:buNone/>
            </a:pPr>
            <a:r>
              <a:rPr lang="en-US" sz="2200" dirty="0"/>
              <a:t>          c) Coronary artery thrombosis                         5 years  </a:t>
            </a:r>
          </a:p>
          <a:p>
            <a:pPr marL="457200" lvl="1" indent="0">
              <a:buNone/>
            </a:pPr>
            <a:r>
              <a:rPr lang="en-US" sz="2200" dirty="0"/>
              <a:t>          d) Atherosclerotic coronary artery disease   </a:t>
            </a:r>
            <a:r>
              <a:rPr lang="en-US" sz="2200" dirty="0" smtClean="0"/>
              <a:t> </a:t>
            </a:r>
            <a:r>
              <a:rPr lang="en-US" sz="2200" dirty="0"/>
              <a:t>7 years</a:t>
            </a:r>
          </a:p>
          <a:p>
            <a:pPr marL="457200" lvl="1" indent="0">
              <a:buNone/>
            </a:pPr>
            <a:r>
              <a:rPr lang="en-US" sz="2200" dirty="0"/>
              <a:t>Part II    Diabetes</a:t>
            </a:r>
          </a:p>
          <a:p>
            <a:pPr lvl="1"/>
            <a:r>
              <a:rPr lang="en-US" sz="2400" dirty="0" smtClean="0"/>
              <a:t>Underlying </a:t>
            </a:r>
            <a:r>
              <a:rPr lang="en-US" sz="2400" dirty="0"/>
              <a:t>cause of death is on line d</a:t>
            </a:r>
          </a:p>
          <a:p>
            <a:pPr marL="457200" lvl="1" indent="0">
              <a:buNone/>
            </a:pPr>
            <a:endParaRPr lang="en-US" sz="2200" dirty="0" smtClean="0"/>
          </a:p>
          <a:p>
            <a:pPr marL="1588" indent="0">
              <a:buNone/>
            </a:pPr>
            <a:r>
              <a:rPr lang="en-US" sz="2200" dirty="0" smtClean="0"/>
              <a:t>      </a:t>
            </a:r>
            <a:endParaRPr lang="en-US" sz="2400" dirty="0"/>
          </a:p>
        </p:txBody>
      </p:sp>
      <p:sp>
        <p:nvSpPr>
          <p:cNvPr id="4" name="TextBox 3"/>
          <p:cNvSpPr txBox="1"/>
          <p:nvPr/>
        </p:nvSpPr>
        <p:spPr>
          <a:xfrm>
            <a:off x="4648200" y="6172200"/>
            <a:ext cx="4495800" cy="646331"/>
          </a:xfrm>
          <a:prstGeom prst="rect">
            <a:avLst/>
          </a:prstGeom>
          <a:noFill/>
        </p:spPr>
        <p:txBody>
          <a:bodyPr wrap="square" rtlCol="0">
            <a:spAutoFit/>
          </a:bodyPr>
          <a:lstStyle/>
          <a:p>
            <a:r>
              <a:rPr lang="en-US" sz="1200" dirty="0"/>
              <a:t>SOURCES: </a:t>
            </a:r>
            <a:r>
              <a:rPr lang="en-US" sz="1200" i="1" dirty="0"/>
              <a:t>International Statistical Classification of Diseases and Related Health Problems, 10</a:t>
            </a:r>
            <a:r>
              <a:rPr lang="en-US" sz="1200" i="1" baseline="30000" dirty="0"/>
              <a:t>th</a:t>
            </a:r>
            <a:r>
              <a:rPr lang="en-US" sz="1200" i="1" dirty="0"/>
              <a:t> Revision, Volume 2, Instruction Manual, </a:t>
            </a:r>
            <a:r>
              <a:rPr lang="en-US" sz="1200" dirty="0"/>
              <a:t>World Health Organization, Geneva, </a:t>
            </a:r>
            <a:r>
              <a:rPr lang="en-US" sz="1200" dirty="0" smtClean="0"/>
              <a:t>1993.</a:t>
            </a:r>
            <a:endParaRPr lang="en-US" sz="1200" dirty="0"/>
          </a:p>
        </p:txBody>
      </p:sp>
    </p:spTree>
    <p:extLst>
      <p:ext uri="{BB962C8B-B14F-4D97-AF65-F5344CB8AC3E}">
        <p14:creationId xmlns:p14="http://schemas.microsoft.com/office/powerpoint/2010/main" val="98537545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of Death </a:t>
            </a:r>
          </a:p>
        </p:txBody>
      </p:sp>
      <p:sp>
        <p:nvSpPr>
          <p:cNvPr id="3" name="Content Placeholder 2"/>
          <p:cNvSpPr>
            <a:spLocks noGrp="1"/>
          </p:cNvSpPr>
          <p:nvPr>
            <p:ph idx="1"/>
          </p:nvPr>
        </p:nvSpPr>
        <p:spPr>
          <a:xfrm>
            <a:off x="609600" y="1752600"/>
            <a:ext cx="8153400" cy="4267200"/>
          </a:xfrm>
        </p:spPr>
        <p:txBody>
          <a:bodyPr/>
          <a:lstStyle/>
          <a:p>
            <a:r>
              <a:rPr lang="en-US" dirty="0"/>
              <a:t>Underlying Cause of Death (continued)</a:t>
            </a:r>
          </a:p>
          <a:p>
            <a:pPr lvl="1"/>
            <a:r>
              <a:rPr lang="en-US" sz="2400" dirty="0" smtClean="0"/>
              <a:t>Example 2</a:t>
            </a:r>
          </a:p>
          <a:p>
            <a:pPr marL="0" indent="0">
              <a:buNone/>
            </a:pPr>
            <a:r>
              <a:rPr lang="en-US" sz="2200" dirty="0"/>
              <a:t> </a:t>
            </a:r>
            <a:r>
              <a:rPr lang="en-US" sz="2200" dirty="0" smtClean="0"/>
              <a:t>	Part </a:t>
            </a:r>
            <a:r>
              <a:rPr lang="en-US" sz="2200" dirty="0"/>
              <a:t>I </a:t>
            </a:r>
          </a:p>
          <a:p>
            <a:pPr marL="0" indent="0">
              <a:buNone/>
            </a:pPr>
            <a:r>
              <a:rPr lang="en-US" sz="2200" dirty="0"/>
              <a:t>	     a) Aspiration pneumonia                           2 days</a:t>
            </a:r>
          </a:p>
          <a:p>
            <a:pPr marL="0" indent="0">
              <a:buNone/>
            </a:pPr>
            <a:r>
              <a:rPr lang="en-US" sz="2200" dirty="0"/>
              <a:t>                 b) Blunt force injuries                                7 weeks</a:t>
            </a:r>
          </a:p>
          <a:p>
            <a:pPr marL="0" indent="0">
              <a:buNone/>
            </a:pPr>
            <a:r>
              <a:rPr lang="en-US" sz="2200" dirty="0"/>
              <a:t>                 c) Motor vehicle accident                          7 weeks</a:t>
            </a:r>
            <a:endParaRPr lang="en-US" sz="2400" dirty="0" smtClean="0"/>
          </a:p>
          <a:p>
            <a:pPr lvl="1"/>
            <a:r>
              <a:rPr lang="en-US" sz="2400" dirty="0"/>
              <a:t> Underlying cause of death is on line c</a:t>
            </a:r>
            <a:endParaRPr lang="en-US" sz="2400" dirty="0" smtClean="0"/>
          </a:p>
          <a:p>
            <a:pPr lvl="1"/>
            <a:endParaRPr lang="en-US" sz="2400" dirty="0"/>
          </a:p>
          <a:p>
            <a:endParaRPr lang="en-US" dirty="0"/>
          </a:p>
        </p:txBody>
      </p:sp>
      <p:sp>
        <p:nvSpPr>
          <p:cNvPr id="4" name="TextBox 3"/>
          <p:cNvSpPr txBox="1"/>
          <p:nvPr/>
        </p:nvSpPr>
        <p:spPr>
          <a:xfrm>
            <a:off x="4648200" y="6172200"/>
            <a:ext cx="4495800" cy="646331"/>
          </a:xfrm>
          <a:prstGeom prst="rect">
            <a:avLst/>
          </a:prstGeom>
          <a:noFill/>
        </p:spPr>
        <p:txBody>
          <a:bodyPr wrap="square" rtlCol="0">
            <a:spAutoFit/>
          </a:bodyPr>
          <a:lstStyle/>
          <a:p>
            <a:r>
              <a:rPr lang="en-US" sz="1200" dirty="0"/>
              <a:t>SOURCES: </a:t>
            </a:r>
            <a:r>
              <a:rPr lang="en-US" sz="1200" i="1" dirty="0"/>
              <a:t>International Statistical Classification of Diseases and Related Health Problems, 10</a:t>
            </a:r>
            <a:r>
              <a:rPr lang="en-US" sz="1200" i="1" baseline="30000" dirty="0"/>
              <a:t>th</a:t>
            </a:r>
            <a:r>
              <a:rPr lang="en-US" sz="1200" i="1" dirty="0"/>
              <a:t> Revision, Volume 2, Instruction Manual, </a:t>
            </a:r>
            <a:r>
              <a:rPr lang="en-US" sz="1200" dirty="0"/>
              <a:t>World Health Organization, Geneva, </a:t>
            </a:r>
            <a:r>
              <a:rPr lang="en-US" sz="1200" dirty="0" smtClean="0"/>
              <a:t>1993.</a:t>
            </a:r>
            <a:endParaRPr lang="en-US" sz="1200" dirty="0"/>
          </a:p>
        </p:txBody>
      </p:sp>
    </p:spTree>
    <p:extLst>
      <p:ext uri="{BB962C8B-B14F-4D97-AF65-F5344CB8AC3E}">
        <p14:creationId xmlns:p14="http://schemas.microsoft.com/office/powerpoint/2010/main" val="213009984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646"/>
            <a:ext cx="8229600" cy="672353"/>
          </a:xfrm>
        </p:spPr>
        <p:txBody>
          <a:bodyPr/>
          <a:lstStyle/>
          <a:p>
            <a:r>
              <a:rPr lang="en-US" dirty="0"/>
              <a:t>Cause of Death </a:t>
            </a:r>
          </a:p>
        </p:txBody>
      </p:sp>
      <p:sp>
        <p:nvSpPr>
          <p:cNvPr id="3" name="Content Placeholder 2"/>
          <p:cNvSpPr>
            <a:spLocks noGrp="1"/>
          </p:cNvSpPr>
          <p:nvPr>
            <p:ph idx="1"/>
          </p:nvPr>
        </p:nvSpPr>
        <p:spPr>
          <a:xfrm>
            <a:off x="685800" y="1417637"/>
            <a:ext cx="7696200" cy="4830763"/>
          </a:xfrm>
        </p:spPr>
        <p:txBody>
          <a:bodyPr>
            <a:normAutofit lnSpcReduction="10000"/>
          </a:bodyPr>
          <a:lstStyle/>
          <a:p>
            <a:r>
              <a:rPr lang="en-US" dirty="0" smtClean="0"/>
              <a:t>Coding Cause of Death - </a:t>
            </a:r>
            <a:r>
              <a:rPr lang="en-US" dirty="0" smtClean="0">
                <a:solidFill>
                  <a:srgbClr val="C00000"/>
                </a:solidFill>
              </a:rPr>
              <a:t>ICD</a:t>
            </a:r>
          </a:p>
          <a:p>
            <a:pPr lvl="1"/>
            <a:r>
              <a:rPr lang="en-US" sz="2400" i="1" dirty="0"/>
              <a:t>International Statistical Classification of Diseases and Related Health Problems, 10</a:t>
            </a:r>
            <a:r>
              <a:rPr lang="en-US" sz="2400" i="1" baseline="30000" dirty="0"/>
              <a:t>th</a:t>
            </a:r>
            <a:r>
              <a:rPr lang="en-US" sz="2400" i="1" dirty="0"/>
              <a:t> Revision</a:t>
            </a:r>
            <a:endParaRPr lang="en-US" sz="2400" dirty="0" smtClean="0"/>
          </a:p>
          <a:p>
            <a:pPr lvl="1"/>
            <a:r>
              <a:rPr lang="en-US" sz="2400" dirty="0" smtClean="0"/>
              <a:t>Adopted and published by WHO</a:t>
            </a:r>
          </a:p>
          <a:p>
            <a:pPr lvl="1"/>
            <a:r>
              <a:rPr lang="en-US" sz="2400" dirty="0" smtClean="0">
                <a:solidFill>
                  <a:srgbClr val="C00000"/>
                </a:solidFill>
              </a:rPr>
              <a:t>Standard </a:t>
            </a:r>
            <a:r>
              <a:rPr lang="en-US" sz="2400" dirty="0">
                <a:solidFill>
                  <a:srgbClr val="C00000"/>
                </a:solidFill>
              </a:rPr>
              <a:t>coding scheme </a:t>
            </a:r>
            <a:r>
              <a:rPr lang="en-US" sz="2400" dirty="0"/>
              <a:t>for </a:t>
            </a:r>
            <a:r>
              <a:rPr lang="en-US" sz="2400" dirty="0" smtClean="0"/>
              <a:t>converting cause </a:t>
            </a:r>
            <a:r>
              <a:rPr lang="en-US" sz="2400" dirty="0"/>
              <a:t>of </a:t>
            </a:r>
            <a:r>
              <a:rPr lang="en-US" sz="2400" dirty="0" smtClean="0"/>
              <a:t>death literals</a:t>
            </a:r>
          </a:p>
          <a:p>
            <a:pPr lvl="1"/>
            <a:r>
              <a:rPr lang="en-US" sz="2400" dirty="0" smtClean="0">
                <a:solidFill>
                  <a:srgbClr val="C00000"/>
                </a:solidFill>
              </a:rPr>
              <a:t>Rules </a:t>
            </a:r>
            <a:r>
              <a:rPr lang="en-US" sz="2400" dirty="0">
                <a:solidFill>
                  <a:srgbClr val="C00000"/>
                </a:solidFill>
              </a:rPr>
              <a:t>for choosing the underlying </a:t>
            </a:r>
            <a:r>
              <a:rPr lang="en-US" sz="2400" dirty="0" smtClean="0">
                <a:solidFill>
                  <a:srgbClr val="C00000"/>
                </a:solidFill>
              </a:rPr>
              <a:t>cause</a:t>
            </a:r>
          </a:p>
          <a:p>
            <a:pPr lvl="1"/>
            <a:r>
              <a:rPr lang="en-US" sz="2400" dirty="0" smtClean="0"/>
              <a:t>Used since late nineteenth century </a:t>
            </a:r>
          </a:p>
          <a:p>
            <a:pPr lvl="1"/>
            <a:r>
              <a:rPr lang="en-US" sz="2400" dirty="0" smtClean="0"/>
              <a:t>Allows for comparisons of mortality data at international level</a:t>
            </a:r>
          </a:p>
          <a:p>
            <a:endParaRPr lang="en-US" sz="2600" dirty="0"/>
          </a:p>
        </p:txBody>
      </p:sp>
      <p:sp>
        <p:nvSpPr>
          <p:cNvPr id="4" name="TextBox 3"/>
          <p:cNvSpPr txBox="1"/>
          <p:nvPr/>
        </p:nvSpPr>
        <p:spPr>
          <a:xfrm>
            <a:off x="4648200" y="6172200"/>
            <a:ext cx="4495800" cy="646331"/>
          </a:xfrm>
          <a:prstGeom prst="rect">
            <a:avLst/>
          </a:prstGeom>
          <a:noFill/>
        </p:spPr>
        <p:txBody>
          <a:bodyPr wrap="square" rtlCol="0">
            <a:spAutoFit/>
          </a:bodyPr>
          <a:lstStyle/>
          <a:p>
            <a:r>
              <a:rPr lang="en-US" sz="1200" dirty="0"/>
              <a:t>SOURCES: </a:t>
            </a:r>
            <a:r>
              <a:rPr lang="en-US" sz="1200" i="1" dirty="0"/>
              <a:t>International Statistical Classification of Diseases and Related Health Problems, 10</a:t>
            </a:r>
            <a:r>
              <a:rPr lang="en-US" sz="1200" i="1" baseline="30000" dirty="0"/>
              <a:t>th</a:t>
            </a:r>
            <a:r>
              <a:rPr lang="en-US" sz="1200" i="1" dirty="0"/>
              <a:t> Revision, Volume 2, Instruction Manual, </a:t>
            </a:r>
            <a:r>
              <a:rPr lang="en-US" sz="1200" dirty="0"/>
              <a:t>World Health Organization, Geneva, </a:t>
            </a:r>
            <a:r>
              <a:rPr lang="en-US" sz="1200" dirty="0" smtClean="0"/>
              <a:t>1993.</a:t>
            </a:r>
            <a:endParaRPr lang="en-US" sz="1200" dirty="0"/>
          </a:p>
        </p:txBody>
      </p:sp>
    </p:spTree>
    <p:extLst>
      <p:ext uri="{BB962C8B-B14F-4D97-AF65-F5344CB8AC3E}">
        <p14:creationId xmlns:p14="http://schemas.microsoft.com/office/powerpoint/2010/main" val="407902548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descr="Picture from the World Health Organization of a person registering the death of his father in Thailand."/>
          <p:cNvSpPr>
            <a:spLocks noGrp="1"/>
          </p:cNvSpPr>
          <p:nvPr>
            <p:ph idx="1"/>
          </p:nvPr>
        </p:nvSpPr>
        <p:spPr>
          <a:xfrm>
            <a:off x="228600" y="1384718"/>
            <a:ext cx="4784538" cy="4558882"/>
          </a:xfrm>
        </p:spPr>
        <p:txBody>
          <a:bodyPr/>
          <a:lstStyle/>
          <a:p>
            <a:r>
              <a:rPr lang="en-US" sz="2600" dirty="0" smtClean="0"/>
              <a:t>Definition</a:t>
            </a:r>
            <a:endParaRPr lang="en-US" sz="2600" dirty="0"/>
          </a:p>
          <a:p>
            <a:r>
              <a:rPr lang="en-US" sz="2600" dirty="0"/>
              <a:t>Information </a:t>
            </a:r>
            <a:r>
              <a:rPr lang="en-US" sz="2600" dirty="0" smtClean="0"/>
              <a:t>collected</a:t>
            </a:r>
            <a:endParaRPr lang="en-US" sz="2600" dirty="0"/>
          </a:p>
          <a:p>
            <a:r>
              <a:rPr lang="en-US" sz="2600" dirty="0" smtClean="0"/>
              <a:t>Cause </a:t>
            </a:r>
            <a:r>
              <a:rPr lang="en-US" sz="2600" dirty="0"/>
              <a:t>of </a:t>
            </a:r>
            <a:r>
              <a:rPr lang="en-US" sz="2600" dirty="0" smtClean="0"/>
              <a:t>death</a:t>
            </a:r>
          </a:p>
          <a:p>
            <a:pPr lvl="1"/>
            <a:r>
              <a:rPr lang="en-US" sz="2400" dirty="0" smtClean="0"/>
              <a:t>Format for collection</a:t>
            </a:r>
          </a:p>
          <a:p>
            <a:pPr lvl="1"/>
            <a:r>
              <a:rPr lang="en-US" sz="2400" dirty="0" smtClean="0"/>
              <a:t>Underlying cause of death</a:t>
            </a:r>
          </a:p>
          <a:p>
            <a:pPr lvl="1"/>
            <a:r>
              <a:rPr lang="en-US" sz="2400" dirty="0" smtClean="0"/>
              <a:t>Coding cause of death</a:t>
            </a:r>
          </a:p>
          <a:p>
            <a:pPr lvl="1"/>
            <a:r>
              <a:rPr lang="en-US" sz="2400" dirty="0" smtClean="0"/>
              <a:t>Supplemental information in medical certification</a:t>
            </a:r>
          </a:p>
          <a:p>
            <a:pPr lvl="1"/>
            <a:r>
              <a:rPr lang="en-US" sz="2400" dirty="0" smtClean="0"/>
              <a:t>Verbal autopsy</a:t>
            </a:r>
            <a:endParaRPr lang="en-US" sz="2800" dirty="0" smtClean="0"/>
          </a:p>
          <a:p>
            <a:endParaRPr lang="en-US" dirty="0"/>
          </a:p>
        </p:txBody>
      </p:sp>
      <p:sp>
        <p:nvSpPr>
          <p:cNvPr id="6" name="Content Placeholder 5"/>
          <p:cNvSpPr>
            <a:spLocks noGrp="1"/>
          </p:cNvSpPr>
          <p:nvPr>
            <p:ph sz="half" idx="4294967295"/>
          </p:nvPr>
        </p:nvSpPr>
        <p:spPr>
          <a:xfrm>
            <a:off x="5486400" y="1295400"/>
            <a:ext cx="3657600" cy="4724400"/>
          </a:xfrm>
        </p:spPr>
        <p:txBody>
          <a:bodyPr/>
          <a:lstStyle/>
          <a:p>
            <a:pPr marL="0" indent="0">
              <a:buNone/>
            </a:pPr>
            <a:r>
              <a:rPr lang="en-US" dirty="0" smtClean="0"/>
              <a:t> </a:t>
            </a:r>
            <a:endParaRPr lang="en-US" dirty="0"/>
          </a:p>
        </p:txBody>
      </p:sp>
      <p:pic>
        <p:nvPicPr>
          <p:cNvPr id="5" name="Picture 2" descr="Picture of a man registering the death of his father in Thailand. "/>
          <p:cNvPicPr>
            <a:picLocks noChangeAspect="1" noChangeArrowheads="1"/>
          </p:cNvPicPr>
          <p:nvPr/>
        </p:nvPicPr>
        <p:blipFill rotWithShape="1">
          <a:blip r:embed="rId3">
            <a:extLst>
              <a:ext uri="{28A0092B-C50C-407E-A947-70E740481C1C}">
                <a14:useLocalDpi xmlns:a14="http://schemas.microsoft.com/office/drawing/2010/main" val="0"/>
              </a:ext>
            </a:extLst>
          </a:blip>
          <a:srcRect l="9650" r="11214"/>
          <a:stretch/>
        </p:blipFill>
        <p:spPr bwMode="auto">
          <a:xfrm>
            <a:off x="5140138" y="1583136"/>
            <a:ext cx="3859306" cy="3257550"/>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6934200" y="2209800"/>
            <a:ext cx="3859306"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5181600" y="4837093"/>
            <a:ext cx="3859306" cy="954107"/>
          </a:xfrm>
          <a:prstGeom prst="rect">
            <a:avLst/>
          </a:prstGeom>
        </p:spPr>
        <p:txBody>
          <a:bodyPr wrap="square">
            <a:spAutoFit/>
          </a:bodyPr>
          <a:lstStyle/>
          <a:p>
            <a:r>
              <a:rPr lang="en-US" sz="1400" dirty="0" err="1"/>
              <a:t>Chaloay</a:t>
            </a:r>
            <a:r>
              <a:rPr lang="en-US" sz="1400" dirty="0"/>
              <a:t> </a:t>
            </a:r>
            <a:r>
              <a:rPr lang="en-US" sz="1400" dirty="0" err="1"/>
              <a:t>Wanathong</a:t>
            </a:r>
            <a:r>
              <a:rPr lang="en-US" sz="1400" dirty="0"/>
              <a:t>, 69, signs a certificate registering the death of his father at 95, at Ban Pong </a:t>
            </a:r>
            <a:r>
              <a:rPr lang="en-US" sz="1400" dirty="0" smtClean="0"/>
              <a:t>District Registration </a:t>
            </a:r>
            <a:r>
              <a:rPr lang="en-US" sz="1400" dirty="0"/>
              <a:t>office in </a:t>
            </a:r>
            <a:r>
              <a:rPr lang="en-US" sz="1400" dirty="0" err="1"/>
              <a:t>Rachaburi</a:t>
            </a:r>
            <a:r>
              <a:rPr lang="en-US" sz="1400" dirty="0"/>
              <a:t> Province, </a:t>
            </a:r>
            <a:r>
              <a:rPr lang="en-US" sz="1400" dirty="0" smtClean="0"/>
              <a:t>Thailand. Photo</a:t>
            </a:r>
            <a:r>
              <a:rPr lang="en-US" sz="1400" dirty="0"/>
              <a:t>: WHO/Jerome Ming</a:t>
            </a:r>
          </a:p>
        </p:txBody>
      </p:sp>
      <p:sp>
        <p:nvSpPr>
          <p:cNvPr id="10" name="TextBox 9"/>
          <p:cNvSpPr txBox="1"/>
          <p:nvPr/>
        </p:nvSpPr>
        <p:spPr>
          <a:xfrm>
            <a:off x="6814297" y="1186934"/>
            <a:ext cx="177053" cy="369332"/>
          </a:xfrm>
          <a:prstGeom prst="rect">
            <a:avLst/>
          </a:prstGeom>
          <a:noFill/>
        </p:spPr>
        <p:txBody>
          <a:bodyPr wrap="square" rtlCol="0">
            <a:spAutoFit/>
          </a:bodyPr>
          <a:lstStyle/>
          <a:p>
            <a:endParaRPr lang="en-US" dirty="0"/>
          </a:p>
        </p:txBody>
      </p:sp>
      <p:sp>
        <p:nvSpPr>
          <p:cNvPr id="4" name="TextBox 3"/>
          <p:cNvSpPr txBox="1"/>
          <p:nvPr/>
        </p:nvSpPr>
        <p:spPr>
          <a:xfrm>
            <a:off x="4619624" y="6210300"/>
            <a:ext cx="4524375" cy="577081"/>
          </a:xfrm>
          <a:prstGeom prst="rect">
            <a:avLst/>
          </a:prstGeom>
          <a:noFill/>
        </p:spPr>
        <p:txBody>
          <a:bodyPr wrap="square" rtlCol="0">
            <a:spAutoFit/>
          </a:bodyPr>
          <a:lstStyle/>
          <a:p>
            <a:r>
              <a:rPr lang="en-US" sz="1050" dirty="0" smtClean="0"/>
              <a:t>Photo </a:t>
            </a:r>
            <a:r>
              <a:rPr lang="en-US" sz="1050" dirty="0"/>
              <a:t>from WHO Health Metrics Network publication </a:t>
            </a:r>
            <a:r>
              <a:rPr lang="en-US" sz="1050" i="1" dirty="0"/>
              <a:t>Framework and Standards for Country Health Information Systems, Second Edition</a:t>
            </a:r>
          </a:p>
          <a:p>
            <a:r>
              <a:rPr lang="en-US" sz="1050" dirty="0"/>
              <a:t>http://</a:t>
            </a:r>
            <a:r>
              <a:rPr lang="en-US" sz="1050" dirty="0" smtClean="0"/>
              <a:t>www.who.int/healthmetrics/documents/hmn_framework200803.pdf</a:t>
            </a:r>
            <a:r>
              <a:rPr lang="en-US" sz="1050" dirty="0"/>
              <a:t>.</a:t>
            </a:r>
          </a:p>
        </p:txBody>
      </p:sp>
    </p:spTree>
    <p:extLst>
      <p:ext uri="{BB962C8B-B14F-4D97-AF65-F5344CB8AC3E}">
        <p14:creationId xmlns:p14="http://schemas.microsoft.com/office/powerpoint/2010/main" val="237287792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lstStyle/>
          <a:p>
            <a:r>
              <a:rPr lang="en-US" dirty="0"/>
              <a:t>Cause of Death </a:t>
            </a:r>
          </a:p>
        </p:txBody>
      </p:sp>
      <p:sp>
        <p:nvSpPr>
          <p:cNvPr id="3" name="Content Placeholder 2"/>
          <p:cNvSpPr>
            <a:spLocks noGrp="1"/>
          </p:cNvSpPr>
          <p:nvPr>
            <p:ph idx="1"/>
          </p:nvPr>
        </p:nvSpPr>
        <p:spPr>
          <a:xfrm>
            <a:off x="685800" y="1447800"/>
            <a:ext cx="8001000" cy="4572000"/>
          </a:xfrm>
        </p:spPr>
        <p:txBody>
          <a:bodyPr>
            <a:normAutofit fontScale="85000" lnSpcReduction="10000"/>
          </a:bodyPr>
          <a:lstStyle/>
          <a:p>
            <a:r>
              <a:rPr lang="en-US" sz="3300" dirty="0"/>
              <a:t>Coding Cause of Death </a:t>
            </a:r>
            <a:r>
              <a:rPr lang="en-US" sz="3300" dirty="0" smtClean="0"/>
              <a:t>– ICD (continued)</a:t>
            </a:r>
          </a:p>
          <a:p>
            <a:pPr lvl="1"/>
            <a:r>
              <a:rPr lang="en-US" dirty="0" smtClean="0"/>
              <a:t>Volume 1 </a:t>
            </a:r>
          </a:p>
          <a:p>
            <a:pPr lvl="2"/>
            <a:r>
              <a:rPr lang="en-US" sz="2600" dirty="0" smtClean="0"/>
              <a:t>Tabular list of diseases, injuries, external causes of injury, and factors related to heath status </a:t>
            </a:r>
          </a:p>
          <a:p>
            <a:pPr lvl="2"/>
            <a:r>
              <a:rPr lang="en-US" sz="2600" dirty="0" smtClean="0"/>
              <a:t>3 character ICD codes for categories (1 letter, 2 numbers) </a:t>
            </a:r>
          </a:p>
          <a:p>
            <a:pPr lvl="2"/>
            <a:r>
              <a:rPr lang="en-US" sz="2600" dirty="0" smtClean="0"/>
              <a:t>4 character subcategories (the 3 characters followed by decimal point and 1 number)</a:t>
            </a:r>
          </a:p>
          <a:p>
            <a:pPr lvl="2"/>
            <a:r>
              <a:rPr lang="en-US" sz="2600" dirty="0" smtClean="0"/>
              <a:t>3 character </a:t>
            </a:r>
            <a:r>
              <a:rPr lang="en-US" sz="2600" dirty="0"/>
              <a:t>level </a:t>
            </a:r>
            <a:r>
              <a:rPr lang="en-US" sz="2600" dirty="0" smtClean="0"/>
              <a:t>required </a:t>
            </a:r>
            <a:r>
              <a:rPr lang="en-US" sz="2600" dirty="0"/>
              <a:t>by WHO for </a:t>
            </a:r>
            <a:r>
              <a:rPr lang="en-US" sz="2600" dirty="0" smtClean="0"/>
              <a:t>their </a:t>
            </a:r>
            <a:r>
              <a:rPr lang="en-US" sz="2600" dirty="0"/>
              <a:t>mortality data base for international </a:t>
            </a:r>
            <a:r>
              <a:rPr lang="en-US" sz="2600" dirty="0" smtClean="0"/>
              <a:t>comparisons</a:t>
            </a:r>
          </a:p>
          <a:p>
            <a:pPr lvl="2"/>
            <a:r>
              <a:rPr lang="en-US" sz="2600" dirty="0"/>
              <a:t>Possible codes are A00.0 to </a:t>
            </a:r>
            <a:r>
              <a:rPr lang="en-US" sz="2600" dirty="0" smtClean="0"/>
              <a:t>Z99.9 </a:t>
            </a:r>
          </a:p>
          <a:p>
            <a:pPr marL="457200" lvl="1" indent="0">
              <a:buNone/>
            </a:pPr>
            <a:endParaRPr lang="en-US" sz="2600" dirty="0"/>
          </a:p>
        </p:txBody>
      </p:sp>
      <p:sp>
        <p:nvSpPr>
          <p:cNvPr id="4" name="TextBox 3"/>
          <p:cNvSpPr txBox="1"/>
          <p:nvPr/>
        </p:nvSpPr>
        <p:spPr>
          <a:xfrm>
            <a:off x="4648200" y="6172200"/>
            <a:ext cx="4495800" cy="646331"/>
          </a:xfrm>
          <a:prstGeom prst="rect">
            <a:avLst/>
          </a:prstGeom>
          <a:noFill/>
        </p:spPr>
        <p:txBody>
          <a:bodyPr wrap="square" rtlCol="0">
            <a:spAutoFit/>
          </a:bodyPr>
          <a:lstStyle/>
          <a:p>
            <a:r>
              <a:rPr lang="en-US" sz="1200" dirty="0"/>
              <a:t>SOURCES: </a:t>
            </a:r>
            <a:r>
              <a:rPr lang="en-US" sz="1200" i="1" dirty="0"/>
              <a:t>International Statistical Classification of Diseases and Related Health Problems, 10</a:t>
            </a:r>
            <a:r>
              <a:rPr lang="en-US" sz="1200" i="1" baseline="30000" dirty="0"/>
              <a:t>th</a:t>
            </a:r>
            <a:r>
              <a:rPr lang="en-US" sz="1200" i="1" dirty="0"/>
              <a:t> Revision, Volume 2, Instruction Manual, </a:t>
            </a:r>
            <a:r>
              <a:rPr lang="en-US" sz="1200" dirty="0"/>
              <a:t>World Health Organization, Geneva, </a:t>
            </a:r>
            <a:r>
              <a:rPr lang="en-US" sz="1200" dirty="0" smtClean="0"/>
              <a:t>1993.</a:t>
            </a:r>
            <a:endParaRPr lang="en-US" sz="1200" dirty="0"/>
          </a:p>
        </p:txBody>
      </p:sp>
    </p:spTree>
    <p:extLst>
      <p:ext uri="{BB962C8B-B14F-4D97-AF65-F5344CB8AC3E}">
        <p14:creationId xmlns:p14="http://schemas.microsoft.com/office/powerpoint/2010/main" val="356346956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609600"/>
          </a:xfrm>
        </p:spPr>
        <p:txBody>
          <a:bodyPr>
            <a:normAutofit fontScale="90000"/>
          </a:bodyPr>
          <a:lstStyle/>
          <a:p>
            <a:r>
              <a:rPr lang="en-US" sz="3600" b="1" dirty="0" smtClean="0">
                <a:solidFill>
                  <a:srgbClr val="336799"/>
                </a:solidFill>
              </a:rPr>
              <a:t>International Classification of Diseases-10th Rev</a:t>
            </a:r>
            <a:endParaRPr lang="en-US" sz="3600" b="1" dirty="0">
              <a:solidFill>
                <a:srgbClr val="33679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102323"/>
              </p:ext>
            </p:extLst>
          </p:nvPr>
        </p:nvGraphicFramePr>
        <p:xfrm>
          <a:off x="457200" y="533400"/>
          <a:ext cx="8503920" cy="6130708"/>
        </p:xfrm>
        <a:graphic>
          <a:graphicData uri="http://schemas.openxmlformats.org/drawingml/2006/table">
            <a:tbl>
              <a:tblPr/>
              <a:tblGrid>
                <a:gridCol w="722032"/>
                <a:gridCol w="954368"/>
                <a:gridCol w="6827520"/>
              </a:tblGrid>
              <a:tr h="253897">
                <a:tc>
                  <a:txBody>
                    <a:bodyPr/>
                    <a:lstStyle/>
                    <a:p>
                      <a:pPr algn="l"/>
                      <a:r>
                        <a:rPr lang="en-US" sz="1400" b="1" dirty="0"/>
                        <a:t>Chapter</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t>Blocks</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t>Title</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3" action="ppaction://hlinkfile"/>
                        </a:rPr>
                        <a:t>I</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A00-B99</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Certain infectious and parasitic diseases</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4" action="ppaction://hlinkfile"/>
                        </a:rPr>
                        <a:t>II</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C00-D48</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Neoplasms</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8010">
                <a:tc>
                  <a:txBody>
                    <a:bodyPr/>
                    <a:lstStyle/>
                    <a:p>
                      <a:r>
                        <a:rPr lang="en-US" sz="1400" dirty="0">
                          <a:hlinkClick r:id="rId5" action="ppaction://hlinkfile"/>
                        </a:rPr>
                        <a:t>III</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D50-D89</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Diseases of the blood and blood-forming organs and certain disorders involving the immune mechanism</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6" action="ppaction://hlinkfile"/>
                        </a:rPr>
                        <a:t>IV</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E00-E90</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Endocrine, nutritional and metabolic diseases</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7" action="ppaction://hlinkfile"/>
                        </a:rPr>
                        <a:t>V</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F00-F99</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Mental and behavioural disorders</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8" action="ppaction://hlinkfile"/>
                        </a:rPr>
                        <a:t>VI</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G00-G99</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Diseases of the nervous system</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9" action="ppaction://hlinkfile"/>
                        </a:rPr>
                        <a:t>VII</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H00-H59</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Diseases of the eye and adnexa</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10" action="ppaction://hlinkfile"/>
                        </a:rPr>
                        <a:t>VIII</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H60-H95</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Diseases of the ear and mastoid process</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11" action="ppaction://hlinkfile"/>
                        </a:rPr>
                        <a:t>IX</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I00-I99</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Diseases of the circulatory system</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12" action="ppaction://hlinkfile"/>
                        </a:rPr>
                        <a:t>X</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J00-J99</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Diseases of the respiratory system</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13" action="ppaction://hlinkfile"/>
                        </a:rPr>
                        <a:t>XI</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K00-K93</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Diseases of the digestive system</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14" action="ppaction://hlinkfile"/>
                        </a:rPr>
                        <a:t>XII</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L00-L99</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Diseases of the skin and subcutaneous tissue</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15" action="ppaction://hlinkfile"/>
                        </a:rPr>
                        <a:t>XIII</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M00-M99</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Diseases of the musculoskeletal system and connective tissue</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16" action="ppaction://hlinkfile"/>
                        </a:rPr>
                        <a:t>XIV</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N00-N99</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Diseases of the genitourinary system</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17" action="ppaction://hlinkfile"/>
                        </a:rPr>
                        <a:t>XV</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O00-O99</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Pregnancy, childbirth and the puerperium</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18" action="ppaction://hlinkfile"/>
                        </a:rPr>
                        <a:t>XVI</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P00-P96</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Certain conditions originating in the perinatal period</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19" action="ppaction://hlinkfile"/>
                        </a:rPr>
                        <a:t>XVII</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Q00-Q99</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Congenital malformations, deformations and chromosomal abnormalities</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20" action="ppaction://hlinkfile"/>
                        </a:rPr>
                        <a:t>XVIII</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R00-R99</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Symptoms, signs and abnormal clinical and laboratory findings, not elsewhere classified</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21" action="ppaction://hlinkfile"/>
                        </a:rPr>
                        <a:t>XIX</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S00-T98</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Injury, poisoning and certain other consequences of external causes</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22" action="ppaction://hlinkfile"/>
                        </a:rPr>
                        <a:t>XX</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V01-Y98</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External causes of morbidity and mortality</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23" action="ppaction://hlinkfile"/>
                        </a:rPr>
                        <a:t>XXI</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Z00-Z99</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Factors influencing health status and contact with health services</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818">
                <a:tc>
                  <a:txBody>
                    <a:bodyPr/>
                    <a:lstStyle/>
                    <a:p>
                      <a:r>
                        <a:rPr lang="en-US" sz="1400" dirty="0">
                          <a:hlinkClick r:id="rId24" action="ppaction://hlinkfile"/>
                        </a:rPr>
                        <a:t>XXII</a:t>
                      </a:r>
                      <a:endParaRPr lang="en-US" sz="1400" dirty="0"/>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linkClick r:id="" action="ppaction://hlinkfile"/>
                        </a:rPr>
                        <a:t>U00-U99</a:t>
                      </a:r>
                      <a:r>
                        <a:rPr lang="en-US" sz="1400" dirty="0"/>
                        <a:t> </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Codes for special purposes</a:t>
                      </a:r>
                    </a:p>
                  </a:txBody>
                  <a:tcPr marL="43916" marR="43916" marT="21958" marB="219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088208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of Death </a:t>
            </a:r>
          </a:p>
        </p:txBody>
      </p:sp>
      <p:sp>
        <p:nvSpPr>
          <p:cNvPr id="3" name="Content Placeholder 2"/>
          <p:cNvSpPr>
            <a:spLocks noGrp="1"/>
          </p:cNvSpPr>
          <p:nvPr>
            <p:ph idx="1"/>
          </p:nvPr>
        </p:nvSpPr>
        <p:spPr/>
        <p:txBody>
          <a:bodyPr>
            <a:normAutofit/>
          </a:bodyPr>
          <a:lstStyle/>
          <a:p>
            <a:r>
              <a:rPr lang="en-US" dirty="0"/>
              <a:t>Coding Cause of Death </a:t>
            </a:r>
            <a:r>
              <a:rPr lang="en-US" dirty="0" smtClean="0"/>
              <a:t>– ICD (continued)</a:t>
            </a:r>
            <a:endParaRPr lang="en-US" dirty="0"/>
          </a:p>
          <a:p>
            <a:pPr lvl="1"/>
            <a:r>
              <a:rPr lang="en-US" sz="2600" dirty="0" smtClean="0"/>
              <a:t>Volume </a:t>
            </a:r>
            <a:r>
              <a:rPr lang="en-US" sz="2600" dirty="0"/>
              <a:t>2 </a:t>
            </a:r>
            <a:endParaRPr lang="en-US" sz="2600" dirty="0" smtClean="0"/>
          </a:p>
          <a:p>
            <a:pPr lvl="2"/>
            <a:r>
              <a:rPr lang="en-US" sz="2200" dirty="0" smtClean="0"/>
              <a:t>Instructions for coding causes of death </a:t>
            </a:r>
          </a:p>
          <a:p>
            <a:pPr lvl="2"/>
            <a:r>
              <a:rPr lang="en-US" sz="2200" dirty="0" smtClean="0"/>
              <a:t>Rules for selecting underlying cause of death</a:t>
            </a:r>
          </a:p>
          <a:p>
            <a:pPr lvl="2"/>
            <a:r>
              <a:rPr lang="en-US" sz="2200" dirty="0" smtClean="0"/>
              <a:t>Information on presentation of                            coded statistical data and                            calculation of statistical indicators</a:t>
            </a:r>
            <a:endParaRPr lang="en-US" sz="2200" dirty="0"/>
          </a:p>
          <a:p>
            <a:pPr lvl="1"/>
            <a:r>
              <a:rPr lang="en-US" sz="2600" dirty="0"/>
              <a:t>Volume 3 </a:t>
            </a:r>
            <a:endParaRPr lang="en-US" sz="2600" dirty="0" smtClean="0"/>
          </a:p>
          <a:p>
            <a:pPr lvl="2"/>
            <a:r>
              <a:rPr lang="en-US" sz="2200" dirty="0" smtClean="0"/>
              <a:t>Alphabetical </a:t>
            </a:r>
            <a:r>
              <a:rPr lang="en-US" sz="2200" dirty="0"/>
              <a:t>index to </a:t>
            </a:r>
            <a:r>
              <a:rPr lang="en-US" sz="2200" dirty="0" smtClean="0"/>
              <a:t>classifications                     with their codes</a:t>
            </a:r>
            <a:endParaRPr lang="en-US" sz="2200" dirty="0"/>
          </a:p>
          <a:p>
            <a:endParaRPr lang="en-US" dirty="0"/>
          </a:p>
        </p:txBody>
      </p:sp>
      <p:pic>
        <p:nvPicPr>
          <p:cNvPr id="10" name="Picture 2" descr="Image of the book cover of the International Statistical Classification of Diseases and Related Health Problems, tenth revision. &#10;&#10;"/>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6781800" y="3352800"/>
            <a:ext cx="1828800" cy="27432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4876800" y="152400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4620987" y="6221187"/>
            <a:ext cx="4419600" cy="577081"/>
          </a:xfrm>
          <a:prstGeom prst="rect">
            <a:avLst/>
          </a:prstGeom>
          <a:noFill/>
        </p:spPr>
        <p:txBody>
          <a:bodyPr wrap="square" rtlCol="0">
            <a:spAutoFit/>
          </a:bodyPr>
          <a:lstStyle/>
          <a:p>
            <a:r>
              <a:rPr lang="en-US" sz="1050" dirty="0" smtClean="0"/>
              <a:t>SOURCES: </a:t>
            </a:r>
            <a:r>
              <a:rPr lang="en-US" sz="1050" i="1" dirty="0" smtClean="0"/>
              <a:t>International </a:t>
            </a:r>
            <a:r>
              <a:rPr lang="en-US" sz="1050" i="1" dirty="0"/>
              <a:t>Statistical Classification of Diseases and Related Health Problems, 10</a:t>
            </a:r>
            <a:r>
              <a:rPr lang="en-US" sz="1050" i="1" baseline="30000" dirty="0"/>
              <a:t>th</a:t>
            </a:r>
            <a:r>
              <a:rPr lang="en-US" sz="1050" i="1" dirty="0"/>
              <a:t> Revision, Volume 1, </a:t>
            </a:r>
            <a:r>
              <a:rPr lang="en-US" sz="1050" dirty="0"/>
              <a:t>World Health Organization, Geneva, </a:t>
            </a:r>
            <a:r>
              <a:rPr lang="en-US" sz="1050" dirty="0" smtClean="0"/>
              <a:t>1993.</a:t>
            </a:r>
            <a:endParaRPr lang="en-US" sz="1050" i="1" dirty="0"/>
          </a:p>
        </p:txBody>
      </p:sp>
    </p:spTree>
    <p:extLst>
      <p:ext uri="{BB962C8B-B14F-4D97-AF65-F5344CB8AC3E}">
        <p14:creationId xmlns:p14="http://schemas.microsoft.com/office/powerpoint/2010/main" val="251100819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dirty="0"/>
              <a:t>Cause of Death </a:t>
            </a:r>
          </a:p>
        </p:txBody>
      </p:sp>
      <p:sp>
        <p:nvSpPr>
          <p:cNvPr id="3" name="Content Placeholder 2"/>
          <p:cNvSpPr>
            <a:spLocks noGrp="1"/>
          </p:cNvSpPr>
          <p:nvPr>
            <p:ph idx="1"/>
          </p:nvPr>
        </p:nvSpPr>
        <p:spPr>
          <a:xfrm>
            <a:off x="457200" y="1295400"/>
            <a:ext cx="8153400" cy="4953000"/>
          </a:xfrm>
        </p:spPr>
        <p:txBody>
          <a:bodyPr>
            <a:normAutofit/>
          </a:bodyPr>
          <a:lstStyle/>
          <a:p>
            <a:r>
              <a:rPr lang="en-US" dirty="0"/>
              <a:t>Coding Cause of Death – ICD (continued)</a:t>
            </a:r>
          </a:p>
          <a:p>
            <a:pPr lvl="1"/>
            <a:r>
              <a:rPr lang="en-US" sz="2400" dirty="0" smtClean="0"/>
              <a:t>Applying ICD codes to cause of death</a:t>
            </a:r>
          </a:p>
          <a:p>
            <a:pPr lvl="2"/>
            <a:r>
              <a:rPr lang="en-US" sz="2200" dirty="0" smtClean="0"/>
              <a:t>In theory, cause on lowest line in part I is underlying cause of death for statistical tabulations</a:t>
            </a:r>
          </a:p>
          <a:p>
            <a:pPr lvl="2"/>
            <a:r>
              <a:rPr lang="en-US" sz="2200" dirty="0" smtClean="0"/>
              <a:t>Medical certifier may not enter cause correctly </a:t>
            </a:r>
          </a:p>
          <a:p>
            <a:pPr lvl="2"/>
            <a:r>
              <a:rPr lang="en-US" sz="2200" dirty="0" smtClean="0"/>
              <a:t>Rules in volume 2 for selecting underlying cause of death</a:t>
            </a:r>
          </a:p>
          <a:p>
            <a:pPr lvl="2"/>
            <a:r>
              <a:rPr lang="en-US" sz="2200" dirty="0" smtClean="0">
                <a:solidFill>
                  <a:srgbClr val="C00000"/>
                </a:solidFill>
              </a:rPr>
              <a:t>Applying rules requires extensive training</a:t>
            </a:r>
          </a:p>
          <a:p>
            <a:pPr lvl="2"/>
            <a:r>
              <a:rPr lang="en-US" sz="2200" dirty="0" smtClean="0">
                <a:solidFill>
                  <a:srgbClr val="C00000"/>
                </a:solidFill>
              </a:rPr>
              <a:t>Only trained coder should choose underlying cause</a:t>
            </a:r>
          </a:p>
          <a:p>
            <a:pPr lvl="2"/>
            <a:endParaRPr lang="en-US" sz="2200" dirty="0"/>
          </a:p>
          <a:p>
            <a:pPr lvl="1"/>
            <a:endParaRPr lang="en-US" sz="2400" dirty="0" smtClean="0"/>
          </a:p>
          <a:p>
            <a:pPr marL="457200" lvl="1" indent="0">
              <a:buNone/>
            </a:pPr>
            <a:endParaRPr lang="en-US" sz="2000" dirty="0"/>
          </a:p>
          <a:p>
            <a:endParaRPr lang="en-US" dirty="0"/>
          </a:p>
        </p:txBody>
      </p:sp>
      <p:sp>
        <p:nvSpPr>
          <p:cNvPr id="5" name="TextBox 4"/>
          <p:cNvSpPr txBox="1"/>
          <p:nvPr/>
        </p:nvSpPr>
        <p:spPr>
          <a:xfrm>
            <a:off x="4648200" y="6172200"/>
            <a:ext cx="4495800" cy="646331"/>
          </a:xfrm>
          <a:prstGeom prst="rect">
            <a:avLst/>
          </a:prstGeom>
          <a:noFill/>
        </p:spPr>
        <p:txBody>
          <a:bodyPr wrap="square" rtlCol="0">
            <a:spAutoFit/>
          </a:bodyPr>
          <a:lstStyle/>
          <a:p>
            <a:r>
              <a:rPr lang="en-US" sz="1200" dirty="0"/>
              <a:t>SOURCES: </a:t>
            </a:r>
            <a:r>
              <a:rPr lang="en-US" sz="1200" i="1" dirty="0"/>
              <a:t>International Statistical Classification of Diseases and Related Health Problems, 10</a:t>
            </a:r>
            <a:r>
              <a:rPr lang="en-US" sz="1200" i="1" baseline="30000" dirty="0"/>
              <a:t>th</a:t>
            </a:r>
            <a:r>
              <a:rPr lang="en-US" sz="1200" i="1" dirty="0"/>
              <a:t> Revision, Volume 2, Instruction Manual, </a:t>
            </a:r>
            <a:r>
              <a:rPr lang="en-US" sz="1200" dirty="0"/>
              <a:t>World Health Organization, Geneva, 1993</a:t>
            </a:r>
            <a:r>
              <a:rPr lang="en-US" sz="1200" dirty="0" smtClean="0"/>
              <a:t>.</a:t>
            </a:r>
            <a:endParaRPr lang="en-US" sz="1200" i="1" dirty="0"/>
          </a:p>
        </p:txBody>
      </p:sp>
    </p:spTree>
    <p:extLst>
      <p:ext uri="{BB962C8B-B14F-4D97-AF65-F5344CB8AC3E}">
        <p14:creationId xmlns:p14="http://schemas.microsoft.com/office/powerpoint/2010/main" val="158148159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of Death </a:t>
            </a:r>
          </a:p>
        </p:txBody>
      </p:sp>
      <p:sp>
        <p:nvSpPr>
          <p:cNvPr id="3" name="Content Placeholder 2"/>
          <p:cNvSpPr>
            <a:spLocks noGrp="1"/>
          </p:cNvSpPr>
          <p:nvPr>
            <p:ph idx="1"/>
          </p:nvPr>
        </p:nvSpPr>
        <p:spPr/>
        <p:txBody>
          <a:bodyPr/>
          <a:lstStyle/>
          <a:p>
            <a:r>
              <a:rPr lang="en-US" sz="2400" dirty="0"/>
              <a:t>Coding Cause of Death – ICD (continued)</a:t>
            </a:r>
          </a:p>
          <a:p>
            <a:pPr lvl="1"/>
            <a:r>
              <a:rPr lang="en-US" sz="2400" dirty="0" smtClean="0"/>
              <a:t>Applying </a:t>
            </a:r>
            <a:r>
              <a:rPr lang="en-US" sz="2400" dirty="0"/>
              <a:t>ICD codes to cause of </a:t>
            </a:r>
            <a:r>
              <a:rPr lang="en-US" sz="2400" dirty="0" smtClean="0"/>
              <a:t>death (continued)</a:t>
            </a:r>
          </a:p>
          <a:p>
            <a:pPr lvl="2"/>
            <a:r>
              <a:rPr lang="en-US" dirty="0" smtClean="0"/>
              <a:t>Some countries use computer programs to apply rules</a:t>
            </a:r>
          </a:p>
          <a:p>
            <a:pPr lvl="3"/>
            <a:r>
              <a:rPr lang="en-US" dirty="0" smtClean="0"/>
              <a:t>Computer </a:t>
            </a:r>
            <a:r>
              <a:rPr lang="en-US" dirty="0"/>
              <a:t>assigns ICD codes to each cause of death entry and applies rules to select underlying cause</a:t>
            </a:r>
          </a:p>
          <a:p>
            <a:pPr lvl="3"/>
            <a:r>
              <a:rPr lang="en-US" dirty="0"/>
              <a:t>Computer program cannot always make selection </a:t>
            </a:r>
          </a:p>
          <a:p>
            <a:pPr lvl="3"/>
            <a:r>
              <a:rPr lang="en-US" dirty="0"/>
              <a:t>Some cases rejected for coding by trained ICD coder</a:t>
            </a:r>
          </a:p>
          <a:p>
            <a:pPr lvl="2"/>
            <a:r>
              <a:rPr lang="en-US" dirty="0"/>
              <a:t>All causes can be used for analysis</a:t>
            </a:r>
          </a:p>
          <a:p>
            <a:endParaRPr lang="en-US" dirty="0"/>
          </a:p>
        </p:txBody>
      </p:sp>
      <p:sp>
        <p:nvSpPr>
          <p:cNvPr id="5" name="Rectangle 4"/>
          <p:cNvSpPr/>
          <p:nvPr/>
        </p:nvSpPr>
        <p:spPr>
          <a:xfrm>
            <a:off x="4572000" y="6192619"/>
            <a:ext cx="4572000" cy="646331"/>
          </a:xfrm>
          <a:prstGeom prst="rect">
            <a:avLst/>
          </a:prstGeom>
        </p:spPr>
        <p:txBody>
          <a:bodyPr>
            <a:spAutoFit/>
          </a:bodyPr>
          <a:lstStyle/>
          <a:p>
            <a:pPr>
              <a:defRPr/>
            </a:pPr>
            <a:r>
              <a:rPr lang="en-US" sz="1200" dirty="0"/>
              <a:t>SOURCES: </a:t>
            </a:r>
            <a:r>
              <a:rPr lang="en-US" sz="1200" i="1" dirty="0"/>
              <a:t>International Statistical Classification of Diseases and Related Health Problems, 10</a:t>
            </a:r>
            <a:r>
              <a:rPr lang="en-US" sz="1200" i="1" baseline="30000" dirty="0"/>
              <a:t>th</a:t>
            </a:r>
            <a:r>
              <a:rPr lang="en-US" sz="1200" i="1" dirty="0"/>
              <a:t> Revision, Volume 2, Instruction Manual, </a:t>
            </a:r>
            <a:r>
              <a:rPr lang="en-US" sz="1200" dirty="0"/>
              <a:t>World Health Organization, Geneva, 1993.</a:t>
            </a:r>
            <a:endParaRPr lang="en-US" sz="1200" i="1" dirty="0"/>
          </a:p>
        </p:txBody>
      </p:sp>
    </p:spTree>
    <p:extLst>
      <p:ext uri="{BB962C8B-B14F-4D97-AF65-F5344CB8AC3E}">
        <p14:creationId xmlns:p14="http://schemas.microsoft.com/office/powerpoint/2010/main" val="318118030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762000" y="1295400"/>
            <a:ext cx="8001000" cy="4724400"/>
          </a:xfrm>
        </p:spPr>
        <p:txBody>
          <a:bodyPr/>
          <a:lstStyle/>
          <a:p>
            <a:pPr marL="0" indent="0">
              <a:buNone/>
            </a:pPr>
            <a:r>
              <a:rPr lang="en-US" sz="2200" dirty="0" smtClean="0"/>
              <a:t>To get an idea of how a coder might assign ICD codes, try to find the codes for some causes of death using ICD-10 (Volumes 1 &amp; 3 </a:t>
            </a:r>
            <a:r>
              <a:rPr lang="en-US" sz="2200" dirty="0"/>
              <a:t>or online: http://</a:t>
            </a:r>
            <a:r>
              <a:rPr lang="en-US" sz="2200" dirty="0" smtClean="0"/>
              <a:t>apps.who.int/classifications/icd10/browse/2010/en). Determine the codes for the following causes of death:</a:t>
            </a:r>
          </a:p>
          <a:p>
            <a:pPr marL="0" indent="0">
              <a:spcBef>
                <a:spcPts val="600"/>
              </a:spcBef>
              <a:buNone/>
            </a:pPr>
            <a:endParaRPr lang="en-US" sz="100" dirty="0" smtClean="0"/>
          </a:p>
          <a:p>
            <a:pPr marL="457200" indent="-457200">
              <a:spcBef>
                <a:spcPts val="600"/>
              </a:spcBef>
              <a:buFont typeface="+mj-lt"/>
              <a:buAutoNum type="alphaLcParenR"/>
            </a:pPr>
            <a:r>
              <a:rPr lang="en-US" sz="2200" dirty="0"/>
              <a:t>	</a:t>
            </a:r>
            <a:r>
              <a:rPr lang="en-US" sz="2200" dirty="0" smtClean="0"/>
              <a:t>Myocardial infarction</a:t>
            </a:r>
          </a:p>
          <a:p>
            <a:pPr marL="457200" indent="-457200">
              <a:spcBef>
                <a:spcPts val="600"/>
              </a:spcBef>
              <a:buFont typeface="+mj-lt"/>
              <a:buAutoNum type="alphaLcParenR"/>
            </a:pPr>
            <a:r>
              <a:rPr lang="en-US" sz="2200" dirty="0"/>
              <a:t>	</a:t>
            </a:r>
            <a:r>
              <a:rPr lang="en-US" sz="2200" dirty="0" smtClean="0"/>
              <a:t>Type II diabetes</a:t>
            </a:r>
          </a:p>
          <a:p>
            <a:pPr marL="457200" indent="-457200">
              <a:spcBef>
                <a:spcPts val="600"/>
              </a:spcBef>
              <a:buFont typeface="+mj-lt"/>
              <a:buAutoNum type="alphaLcParenR"/>
            </a:pPr>
            <a:r>
              <a:rPr lang="en-US" sz="2200" dirty="0"/>
              <a:t>	</a:t>
            </a:r>
            <a:r>
              <a:rPr lang="en-US" sz="2200" dirty="0" smtClean="0"/>
              <a:t>Sliding hiatal hernia</a:t>
            </a:r>
          </a:p>
          <a:p>
            <a:pPr marL="457200" indent="-457200">
              <a:spcBef>
                <a:spcPts val="600"/>
              </a:spcBef>
              <a:buFont typeface="+mj-lt"/>
              <a:buAutoNum type="alphaLcParenR"/>
            </a:pPr>
            <a:r>
              <a:rPr lang="en-US" sz="2200" dirty="0"/>
              <a:t>	</a:t>
            </a:r>
            <a:r>
              <a:rPr lang="en-US" sz="2200" dirty="0" err="1" smtClean="0"/>
              <a:t>Alzheimers</a:t>
            </a:r>
            <a:endParaRPr lang="en-US" sz="2200" dirty="0" smtClean="0"/>
          </a:p>
          <a:p>
            <a:pPr marL="457200" indent="-457200">
              <a:spcBef>
                <a:spcPts val="600"/>
              </a:spcBef>
              <a:buFont typeface="+mj-lt"/>
              <a:buAutoNum type="alphaLcParenR"/>
            </a:pPr>
            <a:r>
              <a:rPr lang="en-US" sz="2200" dirty="0"/>
              <a:t>	</a:t>
            </a:r>
            <a:r>
              <a:rPr lang="en-US" sz="2200" dirty="0" smtClean="0"/>
              <a:t>Drowning (Suicide)</a:t>
            </a:r>
          </a:p>
          <a:p>
            <a:pPr marL="457200" indent="-457200">
              <a:spcBef>
                <a:spcPts val="600"/>
              </a:spcBef>
              <a:buFont typeface="+mj-lt"/>
              <a:buAutoNum type="alphaLcParenR"/>
            </a:pPr>
            <a:r>
              <a:rPr lang="en-US" sz="2200" dirty="0"/>
              <a:t>	</a:t>
            </a:r>
            <a:r>
              <a:rPr lang="en-US" sz="2200" dirty="0" smtClean="0"/>
              <a:t>Drowning (Accidental)</a:t>
            </a:r>
          </a:p>
          <a:p>
            <a:pPr marL="457200" indent="-457200">
              <a:spcBef>
                <a:spcPts val="600"/>
              </a:spcBef>
              <a:buFont typeface="+mj-lt"/>
              <a:buAutoNum type="alphaLcParenR"/>
            </a:pPr>
            <a:r>
              <a:rPr lang="en-US" sz="2200" dirty="0"/>
              <a:t>	</a:t>
            </a:r>
            <a:r>
              <a:rPr lang="en-US" sz="2200" dirty="0" smtClean="0"/>
              <a:t>Drowning (Homicide)</a:t>
            </a:r>
          </a:p>
          <a:p>
            <a:pPr marL="0" indent="0">
              <a:buNone/>
            </a:pPr>
            <a:r>
              <a:rPr lang="en-US" sz="2400" dirty="0"/>
              <a:t>	</a:t>
            </a: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217152983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609600" y="1371600"/>
            <a:ext cx="8229600" cy="4724400"/>
          </a:xfrm>
        </p:spPr>
        <p:txBody>
          <a:bodyPr/>
          <a:lstStyle/>
          <a:p>
            <a:pPr marL="0" indent="0">
              <a:buNone/>
            </a:pPr>
            <a:r>
              <a:rPr lang="en-US" sz="2400" dirty="0" smtClean="0">
                <a:solidFill>
                  <a:srgbClr val="C00000"/>
                </a:solidFill>
              </a:rPr>
              <a:t>Using Volumes 1 &amp; 3:</a:t>
            </a:r>
          </a:p>
          <a:p>
            <a:pPr marL="457200" indent="-457200">
              <a:buAutoNum type="arabicParenR"/>
            </a:pPr>
            <a:r>
              <a:rPr lang="en-US" sz="1900" dirty="0" smtClean="0"/>
              <a:t>Look up the cause in V3 (alphabetical index).  Look for the entry that best matches the cause.  Note the code associated with the cause.</a:t>
            </a:r>
          </a:p>
          <a:p>
            <a:pPr marL="457200" indent="-457200">
              <a:buAutoNum type="arabicParenR"/>
            </a:pPr>
            <a:r>
              <a:rPr lang="en-US" sz="1900" dirty="0" smtClean="0"/>
              <a:t>Then, look up the code in V1 (tabular list).  Read any associated instructions to see if the code needs to be changed.</a:t>
            </a:r>
          </a:p>
          <a:p>
            <a:pPr marL="0" indent="0">
              <a:spcBef>
                <a:spcPts val="2400"/>
              </a:spcBef>
              <a:buNone/>
            </a:pPr>
            <a:r>
              <a:rPr lang="en-US" sz="2400" dirty="0" smtClean="0">
                <a:solidFill>
                  <a:srgbClr val="C00000"/>
                </a:solidFill>
              </a:rPr>
              <a:t>Using </a:t>
            </a:r>
            <a:r>
              <a:rPr lang="en-US" sz="2400" dirty="0">
                <a:solidFill>
                  <a:srgbClr val="C00000"/>
                </a:solidFill>
              </a:rPr>
              <a:t>ICD-10 Online: </a:t>
            </a:r>
            <a:endParaRPr lang="en-US" sz="2400" dirty="0" smtClean="0">
              <a:solidFill>
                <a:srgbClr val="C00000"/>
              </a:solidFill>
            </a:endParaRPr>
          </a:p>
          <a:p>
            <a:pPr marL="0" indent="0">
              <a:spcBef>
                <a:spcPts val="0"/>
              </a:spcBef>
              <a:buNone/>
            </a:pPr>
            <a:r>
              <a:rPr lang="en-US" sz="1900" dirty="0" smtClean="0"/>
              <a:t>http</a:t>
            </a:r>
            <a:r>
              <a:rPr lang="en-US" sz="1900" dirty="0"/>
              <a:t>://apps.who.int/classifications/icd10/browse/2010/en</a:t>
            </a:r>
          </a:p>
          <a:p>
            <a:pPr marL="457200" indent="-457200">
              <a:buAutoNum type="arabicParenR"/>
            </a:pPr>
            <a:r>
              <a:rPr lang="en-US" sz="1900" dirty="0" smtClean="0"/>
              <a:t>Either browse the hierarchy on the left for your term or use the search functionality to find your term.</a:t>
            </a:r>
          </a:p>
          <a:p>
            <a:pPr marL="457200" indent="-457200">
              <a:buAutoNum type="arabicParenR"/>
            </a:pPr>
            <a:r>
              <a:rPr lang="en-US" sz="1900" dirty="0" smtClean="0"/>
              <a:t>Your search will take you to the V1 (tabular list) entry for the cause.  Note the code listed for the cause.</a:t>
            </a:r>
            <a:r>
              <a:rPr lang="en-US" sz="2000" dirty="0"/>
              <a:t>	</a:t>
            </a:r>
            <a:endParaRPr lang="en-US" sz="2000" dirty="0" smtClean="0"/>
          </a:p>
          <a:p>
            <a:pPr marL="0" indent="0">
              <a:buNone/>
            </a:pPr>
            <a:endParaRPr lang="en-US" sz="2400" dirty="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304110389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762000" y="1295400"/>
            <a:ext cx="8001000" cy="4724400"/>
          </a:xfrm>
        </p:spPr>
        <p:txBody>
          <a:bodyPr/>
          <a:lstStyle/>
          <a:p>
            <a:pPr marL="0" indent="0">
              <a:buNone/>
            </a:pPr>
            <a:r>
              <a:rPr lang="en-US" sz="2200" dirty="0" smtClean="0"/>
              <a:t>To get an idea of how a coder might assign ICD codes, try to find the codes for some causes of death using ICD-10, Volumes 1 and 3.  In groups, determine the codes for the following causes of death:</a:t>
            </a:r>
          </a:p>
          <a:p>
            <a:pPr marL="228600" indent="-228600">
              <a:spcBef>
                <a:spcPts val="600"/>
              </a:spcBef>
              <a:buFont typeface="+mj-lt"/>
              <a:buAutoNum type="alphaLcParenR"/>
            </a:pPr>
            <a:endParaRPr lang="en-US" sz="1000" dirty="0" smtClean="0"/>
          </a:p>
          <a:p>
            <a:pPr marL="457200" indent="-457200">
              <a:spcBef>
                <a:spcPts val="600"/>
              </a:spcBef>
              <a:buFont typeface="+mj-lt"/>
              <a:buAutoNum type="alphaLcParenR"/>
            </a:pPr>
            <a:r>
              <a:rPr lang="en-US" sz="2200" dirty="0"/>
              <a:t>	</a:t>
            </a:r>
            <a:r>
              <a:rPr lang="en-US" sz="2200" dirty="0" smtClean="0"/>
              <a:t>Myocardial infarction - </a:t>
            </a:r>
            <a:r>
              <a:rPr lang="en-US" sz="2200" dirty="0" smtClean="0">
                <a:solidFill>
                  <a:srgbClr val="FF0000"/>
                </a:solidFill>
              </a:rPr>
              <a:t>I21.9</a:t>
            </a:r>
            <a:endParaRPr lang="en-US" sz="2200" dirty="0" smtClean="0"/>
          </a:p>
          <a:p>
            <a:pPr marL="457200" indent="-457200">
              <a:spcBef>
                <a:spcPts val="600"/>
              </a:spcBef>
              <a:buFont typeface="+mj-lt"/>
              <a:buAutoNum type="alphaLcParenR"/>
            </a:pPr>
            <a:r>
              <a:rPr lang="en-US" sz="2200" dirty="0"/>
              <a:t>	</a:t>
            </a:r>
            <a:r>
              <a:rPr lang="en-US" sz="2200" dirty="0" smtClean="0"/>
              <a:t>Type II diabetes – </a:t>
            </a:r>
            <a:r>
              <a:rPr lang="en-US" sz="2200" dirty="0" smtClean="0">
                <a:solidFill>
                  <a:srgbClr val="FF0000"/>
                </a:solidFill>
              </a:rPr>
              <a:t>E11.9</a:t>
            </a:r>
            <a:endParaRPr lang="en-US" sz="2200" dirty="0" smtClean="0"/>
          </a:p>
          <a:p>
            <a:pPr marL="457200" indent="-457200">
              <a:spcBef>
                <a:spcPts val="600"/>
              </a:spcBef>
              <a:buFont typeface="+mj-lt"/>
              <a:buAutoNum type="alphaLcParenR"/>
            </a:pPr>
            <a:r>
              <a:rPr lang="en-US" sz="2200" dirty="0"/>
              <a:t>	</a:t>
            </a:r>
            <a:r>
              <a:rPr lang="en-US" sz="2200" dirty="0" smtClean="0"/>
              <a:t>Sliding hiatal hernia – </a:t>
            </a:r>
            <a:r>
              <a:rPr lang="en-US" sz="2200" dirty="0" smtClean="0">
                <a:solidFill>
                  <a:srgbClr val="FF0000"/>
                </a:solidFill>
              </a:rPr>
              <a:t>K44.9</a:t>
            </a:r>
            <a:endParaRPr lang="en-US" sz="2200" dirty="0" smtClean="0"/>
          </a:p>
          <a:p>
            <a:pPr marL="457200" indent="-457200">
              <a:spcBef>
                <a:spcPts val="600"/>
              </a:spcBef>
              <a:buFont typeface="+mj-lt"/>
              <a:buAutoNum type="alphaLcParenR"/>
            </a:pPr>
            <a:r>
              <a:rPr lang="en-US" sz="2200" dirty="0"/>
              <a:t>	</a:t>
            </a:r>
            <a:r>
              <a:rPr lang="en-US" sz="2200" dirty="0" err="1" smtClean="0"/>
              <a:t>Alzheimers</a:t>
            </a:r>
            <a:r>
              <a:rPr lang="en-US" sz="2200" dirty="0" smtClean="0"/>
              <a:t> – </a:t>
            </a:r>
            <a:r>
              <a:rPr lang="en-US" sz="2200" dirty="0" smtClean="0">
                <a:solidFill>
                  <a:srgbClr val="FF0000"/>
                </a:solidFill>
              </a:rPr>
              <a:t>G30.9</a:t>
            </a:r>
            <a:endParaRPr lang="en-US" sz="2200" dirty="0" smtClean="0"/>
          </a:p>
          <a:p>
            <a:pPr marL="457200" indent="-457200">
              <a:spcBef>
                <a:spcPts val="600"/>
              </a:spcBef>
              <a:buFont typeface="+mj-lt"/>
              <a:buAutoNum type="alphaLcParenR"/>
            </a:pPr>
            <a:r>
              <a:rPr lang="en-US" sz="2200" dirty="0"/>
              <a:t>	</a:t>
            </a:r>
            <a:r>
              <a:rPr lang="en-US" sz="2200" dirty="0" smtClean="0"/>
              <a:t>Drowning (Suicide) – </a:t>
            </a:r>
            <a:r>
              <a:rPr lang="en-US" sz="2200" dirty="0" smtClean="0">
                <a:solidFill>
                  <a:srgbClr val="FF0000"/>
                </a:solidFill>
              </a:rPr>
              <a:t>X71.-</a:t>
            </a:r>
          </a:p>
          <a:p>
            <a:pPr marL="457200" indent="-457200">
              <a:spcBef>
                <a:spcPts val="600"/>
              </a:spcBef>
              <a:buFont typeface="+mj-lt"/>
              <a:buAutoNum type="alphaLcParenR"/>
            </a:pPr>
            <a:r>
              <a:rPr lang="en-US" sz="2200" dirty="0"/>
              <a:t>	</a:t>
            </a:r>
            <a:r>
              <a:rPr lang="en-US" sz="2200" dirty="0" smtClean="0"/>
              <a:t>Drowning (Accidental) – </a:t>
            </a:r>
            <a:r>
              <a:rPr lang="en-US" sz="2200" dirty="0" smtClean="0">
                <a:solidFill>
                  <a:srgbClr val="FF0000"/>
                </a:solidFill>
              </a:rPr>
              <a:t>W74</a:t>
            </a:r>
            <a:endParaRPr lang="en-US" sz="2200" dirty="0" smtClean="0"/>
          </a:p>
          <a:p>
            <a:pPr marL="457200" indent="-457200">
              <a:spcBef>
                <a:spcPts val="600"/>
              </a:spcBef>
              <a:buFont typeface="+mj-lt"/>
              <a:buAutoNum type="alphaLcParenR"/>
            </a:pPr>
            <a:r>
              <a:rPr lang="en-US" sz="2200" dirty="0"/>
              <a:t>	</a:t>
            </a:r>
            <a:r>
              <a:rPr lang="en-US" sz="2200" dirty="0" smtClean="0"/>
              <a:t>Drowning (Homicide) – </a:t>
            </a:r>
            <a:r>
              <a:rPr lang="en-US" sz="2200" dirty="0" smtClean="0">
                <a:solidFill>
                  <a:srgbClr val="FF0000"/>
                </a:solidFill>
              </a:rPr>
              <a:t>X92.-</a:t>
            </a:r>
            <a:endParaRPr lang="en-US" sz="2200" dirty="0" smtClean="0"/>
          </a:p>
          <a:p>
            <a:pPr marL="0" indent="0">
              <a:buNone/>
            </a:pPr>
            <a:r>
              <a:rPr lang="en-US" sz="2400" dirty="0"/>
              <a:t>	</a:t>
            </a: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156236798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868362"/>
          </a:xfrm>
        </p:spPr>
        <p:txBody>
          <a:bodyPr/>
          <a:lstStyle/>
          <a:p>
            <a:r>
              <a:rPr lang="en-US" dirty="0"/>
              <a:t>Cause of Death </a:t>
            </a:r>
          </a:p>
        </p:txBody>
      </p:sp>
      <p:sp>
        <p:nvSpPr>
          <p:cNvPr id="3" name="Content Placeholder 2"/>
          <p:cNvSpPr>
            <a:spLocks noGrp="1"/>
          </p:cNvSpPr>
          <p:nvPr>
            <p:ph idx="1"/>
          </p:nvPr>
        </p:nvSpPr>
        <p:spPr>
          <a:xfrm>
            <a:off x="762000" y="1371600"/>
            <a:ext cx="7924800" cy="4754563"/>
          </a:xfrm>
        </p:spPr>
        <p:txBody>
          <a:bodyPr>
            <a:normAutofit/>
          </a:bodyPr>
          <a:lstStyle/>
          <a:p>
            <a:r>
              <a:rPr lang="en-US" dirty="0"/>
              <a:t>Coding Cause of Death – ICD (continued)</a:t>
            </a:r>
          </a:p>
          <a:p>
            <a:pPr lvl="1"/>
            <a:r>
              <a:rPr lang="en-US" sz="2600" dirty="0" smtClean="0"/>
              <a:t>Tabulation Lists</a:t>
            </a:r>
          </a:p>
          <a:p>
            <a:pPr lvl="2"/>
            <a:r>
              <a:rPr lang="en-US" dirty="0"/>
              <a:t>Standard groups of 3-digit ICD codes for underlying causes of death </a:t>
            </a:r>
            <a:endParaRPr lang="en-US" dirty="0" smtClean="0"/>
          </a:p>
          <a:p>
            <a:pPr lvl="3"/>
            <a:r>
              <a:rPr lang="en-US" dirty="0"/>
              <a:t>General </a:t>
            </a:r>
            <a:r>
              <a:rPr lang="en-US" dirty="0" smtClean="0"/>
              <a:t>Mortality</a:t>
            </a:r>
          </a:p>
          <a:p>
            <a:pPr lvl="3"/>
            <a:r>
              <a:rPr lang="en-US" dirty="0"/>
              <a:t>Infant and Child Mortality</a:t>
            </a:r>
          </a:p>
          <a:p>
            <a:pPr lvl="2"/>
            <a:r>
              <a:rPr lang="en-US" dirty="0" smtClean="0"/>
              <a:t>Developed by WHO</a:t>
            </a:r>
          </a:p>
          <a:p>
            <a:pPr lvl="2"/>
            <a:r>
              <a:rPr lang="en-US" dirty="0" smtClean="0"/>
              <a:t>For tabulations </a:t>
            </a:r>
            <a:r>
              <a:rPr lang="en-US" dirty="0"/>
              <a:t>and distribution of </a:t>
            </a:r>
            <a:r>
              <a:rPr lang="en-US" dirty="0" smtClean="0"/>
              <a:t>data</a:t>
            </a:r>
          </a:p>
          <a:p>
            <a:pPr lvl="2"/>
            <a:r>
              <a:rPr lang="en-US" dirty="0" smtClean="0"/>
              <a:t>Used to determine leading </a:t>
            </a:r>
            <a:r>
              <a:rPr lang="en-US" dirty="0"/>
              <a:t>causes of </a:t>
            </a:r>
            <a:r>
              <a:rPr lang="en-US" dirty="0" smtClean="0"/>
              <a:t>death</a:t>
            </a:r>
            <a:endParaRPr lang="en-US" dirty="0"/>
          </a:p>
          <a:p>
            <a:pPr lvl="1"/>
            <a:endParaRPr lang="en-US" sz="2400" dirty="0"/>
          </a:p>
          <a:p>
            <a:pPr marL="457200" lvl="1" indent="0">
              <a:buNone/>
            </a:pPr>
            <a:endParaRPr lang="en-US" sz="2000" dirty="0" smtClean="0"/>
          </a:p>
          <a:p>
            <a:endParaRPr lang="en-US" sz="2400" dirty="0"/>
          </a:p>
        </p:txBody>
      </p:sp>
      <p:sp>
        <p:nvSpPr>
          <p:cNvPr id="4" name="TextBox 3"/>
          <p:cNvSpPr txBox="1"/>
          <p:nvPr/>
        </p:nvSpPr>
        <p:spPr>
          <a:xfrm>
            <a:off x="4572000" y="6172200"/>
            <a:ext cx="4572000" cy="646331"/>
          </a:xfrm>
          <a:prstGeom prst="rect">
            <a:avLst/>
          </a:prstGeom>
          <a:noFill/>
        </p:spPr>
        <p:txBody>
          <a:bodyPr wrap="square" rtlCol="0">
            <a:spAutoFit/>
          </a:bodyPr>
          <a:lstStyle/>
          <a:p>
            <a:r>
              <a:rPr lang="en-US" sz="1200" dirty="0"/>
              <a:t>SOURCES: </a:t>
            </a:r>
            <a:r>
              <a:rPr lang="en-US" sz="1200" i="1" dirty="0"/>
              <a:t>International Statistical Classification of Diseases and Related Health Problems, 10</a:t>
            </a:r>
            <a:r>
              <a:rPr lang="en-US" sz="1200" i="1" baseline="30000" dirty="0"/>
              <a:t>th</a:t>
            </a:r>
            <a:r>
              <a:rPr lang="en-US" sz="1200" i="1" dirty="0"/>
              <a:t> Revision, </a:t>
            </a:r>
            <a:r>
              <a:rPr lang="en-US" sz="1200" i="1" dirty="0" smtClean="0"/>
              <a:t>Volumes </a:t>
            </a:r>
            <a:r>
              <a:rPr lang="en-US" sz="1200" i="1" dirty="0"/>
              <a:t>1 and 2,  </a:t>
            </a:r>
            <a:r>
              <a:rPr lang="en-US" sz="1200" dirty="0"/>
              <a:t>World Health Organization, Geneva, 1993</a:t>
            </a:r>
            <a:r>
              <a:rPr lang="en-US" sz="1200" dirty="0" smtClean="0"/>
              <a:t>.</a:t>
            </a:r>
            <a:endParaRPr lang="en-US" sz="1200" i="1" dirty="0"/>
          </a:p>
        </p:txBody>
      </p:sp>
    </p:spTree>
    <p:extLst>
      <p:ext uri="{BB962C8B-B14F-4D97-AF65-F5344CB8AC3E}">
        <p14:creationId xmlns:p14="http://schemas.microsoft.com/office/powerpoint/2010/main" val="102521073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dirty="0"/>
              <a:t>Cause of Death </a:t>
            </a:r>
          </a:p>
        </p:txBody>
      </p:sp>
      <p:sp>
        <p:nvSpPr>
          <p:cNvPr id="3" name="Content Placeholder 2"/>
          <p:cNvSpPr>
            <a:spLocks noGrp="1"/>
          </p:cNvSpPr>
          <p:nvPr>
            <p:ph idx="1"/>
          </p:nvPr>
        </p:nvSpPr>
        <p:spPr>
          <a:xfrm>
            <a:off x="381000" y="1219200"/>
            <a:ext cx="8305800" cy="5105400"/>
          </a:xfrm>
        </p:spPr>
        <p:txBody>
          <a:bodyPr>
            <a:noAutofit/>
          </a:bodyPr>
          <a:lstStyle/>
          <a:p>
            <a:r>
              <a:rPr lang="en-US" sz="2600" dirty="0" smtClean="0"/>
              <a:t>Supplemental information in medical certification </a:t>
            </a:r>
          </a:p>
          <a:p>
            <a:pPr lvl="1"/>
            <a:r>
              <a:rPr lang="en-US" sz="2400" dirty="0" smtClean="0"/>
              <a:t>Extra </a:t>
            </a:r>
            <a:r>
              <a:rPr lang="en-US" sz="2400" dirty="0"/>
              <a:t>items added to standard format</a:t>
            </a:r>
          </a:p>
          <a:p>
            <a:pPr lvl="2"/>
            <a:r>
              <a:rPr lang="en-US" sz="2200" dirty="0"/>
              <a:t>Manner of death (natural, accident, suicide, homicide, unknown)</a:t>
            </a:r>
          </a:p>
          <a:p>
            <a:pPr lvl="2"/>
            <a:r>
              <a:rPr lang="en-US" sz="2200" dirty="0"/>
              <a:t>Autopsy questions</a:t>
            </a:r>
          </a:p>
          <a:p>
            <a:pPr lvl="2"/>
            <a:r>
              <a:rPr lang="en-US" sz="2200" dirty="0" smtClean="0"/>
              <a:t>Injury </a:t>
            </a:r>
            <a:r>
              <a:rPr lang="en-US" sz="2200" dirty="0"/>
              <a:t>information </a:t>
            </a:r>
            <a:r>
              <a:rPr lang="en-US" sz="2200" dirty="0" smtClean="0"/>
              <a:t> </a:t>
            </a:r>
            <a:endParaRPr lang="en-US" sz="2200" dirty="0"/>
          </a:p>
          <a:p>
            <a:pPr lvl="2"/>
            <a:r>
              <a:rPr lang="en-US" sz="2200" dirty="0"/>
              <a:t>Pregnancy question for females </a:t>
            </a:r>
          </a:p>
          <a:p>
            <a:pPr lvl="2"/>
            <a:r>
              <a:rPr lang="en-US" sz="2200" dirty="0"/>
              <a:t>Smoking and other risk factors</a:t>
            </a:r>
          </a:p>
          <a:p>
            <a:pPr lvl="1"/>
            <a:r>
              <a:rPr lang="en-US" sz="2400" dirty="0" smtClean="0"/>
              <a:t>More </a:t>
            </a:r>
            <a:r>
              <a:rPr lang="en-US" sz="2400" dirty="0"/>
              <a:t>detailed coding of cause of death </a:t>
            </a:r>
          </a:p>
          <a:p>
            <a:pPr lvl="1"/>
            <a:r>
              <a:rPr lang="en-US" sz="2400" dirty="0" smtClean="0"/>
              <a:t>Additional statistical </a:t>
            </a:r>
            <a:r>
              <a:rPr lang="en-US" sz="2400" dirty="0"/>
              <a:t>tabulations </a:t>
            </a:r>
            <a:r>
              <a:rPr lang="en-US" sz="2400" dirty="0" smtClean="0"/>
              <a:t>on </a:t>
            </a:r>
            <a:r>
              <a:rPr lang="en-US" sz="2400" dirty="0"/>
              <a:t>cause of death </a:t>
            </a:r>
            <a:endParaRPr lang="en-US" sz="2400" dirty="0" smtClean="0"/>
          </a:p>
          <a:p>
            <a:pPr marL="914400" lvl="2" indent="0">
              <a:buNone/>
            </a:pPr>
            <a:endParaRPr lang="en-US" dirty="0" smtClean="0"/>
          </a:p>
        </p:txBody>
      </p:sp>
      <p:sp>
        <p:nvSpPr>
          <p:cNvPr id="4" name="TextBox 3"/>
          <p:cNvSpPr txBox="1"/>
          <p:nvPr/>
        </p:nvSpPr>
        <p:spPr>
          <a:xfrm>
            <a:off x="4572000" y="6172200"/>
            <a:ext cx="4572000" cy="646331"/>
          </a:xfrm>
          <a:prstGeom prst="rect">
            <a:avLst/>
          </a:prstGeom>
          <a:noFill/>
        </p:spPr>
        <p:txBody>
          <a:bodyPr wrap="square" rtlCol="0">
            <a:spAutoFit/>
          </a:bodyPr>
          <a:lstStyle/>
          <a:p>
            <a:r>
              <a:rPr lang="en-US" sz="1200" dirty="0"/>
              <a:t>SOURCES: </a:t>
            </a:r>
            <a:r>
              <a:rPr lang="en-US" sz="1200" i="1" dirty="0"/>
              <a:t>International Statistical Classification of Diseases and Related Health Problems, 10</a:t>
            </a:r>
            <a:r>
              <a:rPr lang="en-US" sz="1200" i="1" baseline="30000" dirty="0"/>
              <a:t>th</a:t>
            </a:r>
            <a:r>
              <a:rPr lang="en-US" sz="1200" i="1" dirty="0"/>
              <a:t> Revision, </a:t>
            </a:r>
            <a:r>
              <a:rPr lang="en-US" sz="1200" i="1" dirty="0" smtClean="0"/>
              <a:t>Volumes </a:t>
            </a:r>
            <a:r>
              <a:rPr lang="en-US" sz="1200" i="1" dirty="0"/>
              <a:t>1 and 2,  </a:t>
            </a:r>
            <a:r>
              <a:rPr lang="en-US" sz="1200" dirty="0"/>
              <a:t>World Health Organization, Geneva, 1993</a:t>
            </a:r>
            <a:r>
              <a:rPr lang="en-US" sz="1200" dirty="0" smtClean="0"/>
              <a:t>.</a:t>
            </a:r>
            <a:endParaRPr lang="en-US" sz="1200" i="1" dirty="0"/>
          </a:p>
        </p:txBody>
      </p:sp>
    </p:spTree>
    <p:extLst>
      <p:ext uri="{BB962C8B-B14F-4D97-AF65-F5344CB8AC3E}">
        <p14:creationId xmlns:p14="http://schemas.microsoft.com/office/powerpoint/2010/main" val="300267987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a:xfrm>
            <a:off x="355600" y="1295400"/>
            <a:ext cx="8229600" cy="4724400"/>
          </a:xfrm>
        </p:spPr>
        <p:txBody>
          <a:bodyPr/>
          <a:lstStyle/>
          <a:p>
            <a:r>
              <a:rPr lang="en-US" dirty="0"/>
              <a:t>Problems with </a:t>
            </a:r>
            <a:r>
              <a:rPr lang="en-US" dirty="0" smtClean="0"/>
              <a:t>data</a:t>
            </a:r>
          </a:p>
          <a:p>
            <a:r>
              <a:rPr lang="en-US" dirty="0" smtClean="0"/>
              <a:t>Death </a:t>
            </a:r>
            <a:r>
              <a:rPr lang="en-US" dirty="0"/>
              <a:t>is having</a:t>
            </a:r>
            <a:r>
              <a:rPr lang="en-US" i="1" dirty="0"/>
              <a:t> </a:t>
            </a:r>
            <a:r>
              <a:rPr lang="en-US" i="1" dirty="0">
                <a:solidFill>
                  <a:srgbClr val="C00000"/>
                </a:solidFill>
              </a:rPr>
              <a:t>no signs of life after live birth has </a:t>
            </a:r>
            <a:r>
              <a:rPr lang="en-US" i="1" dirty="0" smtClean="0">
                <a:solidFill>
                  <a:srgbClr val="C00000"/>
                </a:solidFill>
              </a:rPr>
              <a:t>occurred</a:t>
            </a:r>
          </a:p>
          <a:p>
            <a:pPr marL="455612" lvl="1" indent="0">
              <a:buNone/>
            </a:pPr>
            <a:endParaRPr lang="en-US" sz="2400" b="0" dirty="0" smtClean="0">
              <a:solidFill>
                <a:srgbClr val="224568"/>
              </a:solidFill>
            </a:endParaRPr>
          </a:p>
          <a:p>
            <a:pPr marL="455612" lvl="1" indent="0">
              <a:buNone/>
            </a:pPr>
            <a:r>
              <a:rPr lang="en-US" sz="2400" b="0" dirty="0" smtClean="0">
                <a:solidFill>
                  <a:srgbClr val="224568"/>
                </a:solidFill>
              </a:rPr>
              <a:t>Statistical definition of Death </a:t>
            </a:r>
          </a:p>
          <a:p>
            <a:pPr marL="914400" lvl="2" indent="0">
              <a:buNone/>
            </a:pPr>
            <a:r>
              <a:rPr lang="en-US" sz="2000" b="0" dirty="0" smtClean="0">
                <a:solidFill>
                  <a:srgbClr val="224568"/>
                </a:solidFill>
              </a:rPr>
              <a:t>“</a:t>
            </a:r>
            <a:r>
              <a:rPr lang="en-US" sz="2000" b="0" dirty="0">
                <a:solidFill>
                  <a:srgbClr val="224568"/>
                </a:solidFill>
              </a:rPr>
              <a:t>the permanent disappearance of all evidence of life at any time after live birth has taken place”</a:t>
            </a:r>
          </a:p>
          <a:p>
            <a:pPr marL="914400" lvl="2" indent="0">
              <a:buNone/>
            </a:pPr>
            <a:r>
              <a:rPr lang="en-US" sz="1400" b="0" dirty="0" smtClean="0">
                <a:solidFill>
                  <a:srgbClr val="224568"/>
                </a:solidFill>
              </a:rPr>
              <a:t>From </a:t>
            </a:r>
            <a:r>
              <a:rPr lang="en-US" sz="1400" b="0" i="1" dirty="0">
                <a:solidFill>
                  <a:srgbClr val="224568"/>
                </a:solidFill>
              </a:rPr>
              <a:t>Principles and Recommendations for a Vital Statistics System, Revision 2,</a:t>
            </a:r>
            <a:r>
              <a:rPr lang="en-US" sz="1400" b="0" dirty="0">
                <a:solidFill>
                  <a:srgbClr val="224568"/>
                </a:solidFill>
              </a:rPr>
              <a:t> United Nations, New York, 2001</a:t>
            </a:r>
            <a:endParaRPr lang="en-US" sz="1400" b="0" i="1" dirty="0">
              <a:solidFill>
                <a:srgbClr val="224568"/>
              </a:solidFill>
            </a:endParaRPr>
          </a:p>
          <a:p>
            <a:endParaRPr lang="en-US" dirty="0"/>
          </a:p>
        </p:txBody>
      </p:sp>
      <p:sp>
        <p:nvSpPr>
          <p:cNvPr id="4" name="Rounded Rectangle 3"/>
          <p:cNvSpPr/>
          <p:nvPr/>
        </p:nvSpPr>
        <p:spPr bwMode="auto">
          <a:xfrm>
            <a:off x="762000" y="3276600"/>
            <a:ext cx="7772400" cy="2103120"/>
          </a:xfrm>
          <a:prstGeom prst="roundRect">
            <a:avLst/>
          </a:prstGeom>
          <a:noFill/>
          <a:ln w="38100" cap="flat" cmpd="sng" algn="ctr">
            <a:solidFill>
              <a:srgbClr val="3367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4648200" y="6215742"/>
            <a:ext cx="4495800" cy="646331"/>
          </a:xfrm>
          <a:prstGeom prst="rect">
            <a:avLst/>
          </a:prstGeom>
          <a:noFill/>
        </p:spPr>
        <p:txBody>
          <a:bodyPr wrap="square" rtlCol="0">
            <a:spAutoFit/>
          </a:bodyPr>
          <a:lstStyle/>
          <a:p>
            <a:r>
              <a:rPr lang="en-US" sz="1200" dirty="0"/>
              <a:t>SOURCES: </a:t>
            </a:r>
            <a:r>
              <a:rPr lang="en-US" sz="1200" i="1" dirty="0"/>
              <a:t>Principles and Recommendations for a Vital Statistics System, Revision 2,</a:t>
            </a:r>
            <a:r>
              <a:rPr lang="en-US" sz="1200" dirty="0"/>
              <a:t> United Nations, New York, 2001, Chapter II. C</a:t>
            </a:r>
            <a:r>
              <a:rPr lang="en-US" sz="1200" dirty="0" smtClean="0"/>
              <a:t>.</a:t>
            </a:r>
            <a:endParaRPr lang="en-US" sz="1200" i="1" dirty="0"/>
          </a:p>
        </p:txBody>
      </p:sp>
    </p:spTree>
    <p:extLst>
      <p:ext uri="{BB962C8B-B14F-4D97-AF65-F5344CB8AC3E}">
        <p14:creationId xmlns:p14="http://schemas.microsoft.com/office/powerpoint/2010/main" val="279802886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of Death </a:t>
            </a:r>
            <a:endParaRPr lang="en-US" dirty="0"/>
          </a:p>
        </p:txBody>
      </p:sp>
      <p:sp>
        <p:nvSpPr>
          <p:cNvPr id="3" name="Content Placeholder 2"/>
          <p:cNvSpPr>
            <a:spLocks noGrp="1"/>
          </p:cNvSpPr>
          <p:nvPr>
            <p:ph idx="1"/>
          </p:nvPr>
        </p:nvSpPr>
        <p:spPr/>
        <p:txBody>
          <a:bodyPr/>
          <a:lstStyle/>
          <a:p>
            <a:r>
              <a:rPr lang="en-US" dirty="0" smtClean="0"/>
              <a:t>Automated Coding Systems</a:t>
            </a:r>
          </a:p>
          <a:p>
            <a:pPr lvl="1">
              <a:spcAft>
                <a:spcPts val="1200"/>
              </a:spcAft>
            </a:pPr>
            <a:r>
              <a:rPr lang="en-US" dirty="0" smtClean="0"/>
              <a:t>To automate entry, classification, and retrieval of COD information</a:t>
            </a:r>
          </a:p>
          <a:p>
            <a:pPr lvl="1">
              <a:spcAft>
                <a:spcPts val="1200"/>
              </a:spcAft>
            </a:pPr>
            <a:r>
              <a:rPr lang="en-US" dirty="0" smtClean="0"/>
              <a:t>Provides standardization in mortality coding</a:t>
            </a:r>
          </a:p>
          <a:p>
            <a:pPr lvl="1">
              <a:spcAft>
                <a:spcPts val="1200"/>
              </a:spcAft>
            </a:pPr>
            <a:r>
              <a:rPr lang="en-US" dirty="0" smtClean="0"/>
              <a:t>Facilitates international comparability</a:t>
            </a:r>
          </a:p>
          <a:p>
            <a:pPr lvl="1">
              <a:spcAft>
                <a:spcPts val="1200"/>
              </a:spcAft>
            </a:pPr>
            <a:r>
              <a:rPr lang="en-US" dirty="0" smtClean="0"/>
              <a:t>Mortality Medical Data System (MMDS) used in the US, Canada, Australia, and the UK </a:t>
            </a:r>
          </a:p>
          <a:p>
            <a:endParaRPr lang="en-US" dirty="0"/>
          </a:p>
        </p:txBody>
      </p:sp>
      <p:sp>
        <p:nvSpPr>
          <p:cNvPr id="4" name="TextBox 3"/>
          <p:cNvSpPr txBox="1"/>
          <p:nvPr/>
        </p:nvSpPr>
        <p:spPr>
          <a:xfrm>
            <a:off x="4572000" y="6219825"/>
            <a:ext cx="4495800" cy="600164"/>
          </a:xfrm>
          <a:prstGeom prst="rect">
            <a:avLst/>
          </a:prstGeom>
          <a:noFill/>
        </p:spPr>
        <p:txBody>
          <a:bodyPr wrap="square" rtlCol="0">
            <a:spAutoFit/>
          </a:bodyPr>
          <a:lstStyle/>
          <a:p>
            <a:r>
              <a:rPr lang="en-US" sz="1100" dirty="0"/>
              <a:t>SOURCES: Anderson, RN.  The International Collaborative Effort on Automating Mortality Statistics. Data Users Conference. Washington, DC. 2006. www.cdc.gov/nchs/ppt/duc2006/anderson_39.ppt</a:t>
            </a:r>
            <a:r>
              <a:rPr lang="en-US" sz="1100" dirty="0" smtClean="0"/>
              <a:t>.</a:t>
            </a:r>
            <a:endParaRPr lang="en-US" sz="1100" dirty="0"/>
          </a:p>
        </p:txBody>
      </p:sp>
    </p:spTree>
    <p:extLst>
      <p:ext uri="{BB962C8B-B14F-4D97-AF65-F5344CB8AC3E}">
        <p14:creationId xmlns:p14="http://schemas.microsoft.com/office/powerpoint/2010/main" val="89013676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8382000" cy="700088"/>
          </a:xfrm>
        </p:spPr>
        <p:txBody>
          <a:bodyPr/>
          <a:lstStyle/>
          <a:p>
            <a:r>
              <a:rPr lang="en-US" sz="2800" dirty="0"/>
              <a:t>Mortality Medical </a:t>
            </a:r>
            <a:r>
              <a:rPr lang="en-US" sz="2800" dirty="0" smtClean="0"/>
              <a:t/>
            </a:r>
            <a:br>
              <a:rPr lang="en-US" sz="2800" dirty="0" smtClean="0"/>
            </a:br>
            <a:r>
              <a:rPr lang="en-US" sz="2800" dirty="0" smtClean="0"/>
              <a:t>Data </a:t>
            </a:r>
            <a:r>
              <a:rPr lang="en-US" sz="2800" dirty="0"/>
              <a:t>System (MMDS)</a:t>
            </a:r>
          </a:p>
        </p:txBody>
      </p:sp>
      <p:pic>
        <p:nvPicPr>
          <p:cNvPr id="4" name="Content Placeholder 3" descr="This graphic explains the flow of the Mortality Medical Data System (MMDS).  A program called SuperMICAR (Mortality Medical Indexing Classification and Retrieval) first codes literal entries on the death certificate to entity reference numbers (ERNs).  Then a program called MICAR200 converts the ERNs to entity axis multipls cause ICD codes.  A program called ACME (Automated Classification of Medical Entities) then selects the underlying cause of death from the ICD codes.  ACME provides the underlying cause codes.  A program called TRANSAX (Translation of Axes) then converts entity-axis multiple cause codes to record-axis multiple cause codes.  TRANSAX provides the multipl cause codes." title="MMDS"/>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09600" y="304800"/>
            <a:ext cx="8229600" cy="5791200"/>
          </a:xfrm>
        </p:spPr>
      </p:pic>
      <p:sp>
        <p:nvSpPr>
          <p:cNvPr id="5" name="TextBox 4"/>
          <p:cNvSpPr txBox="1"/>
          <p:nvPr/>
        </p:nvSpPr>
        <p:spPr>
          <a:xfrm>
            <a:off x="4572000" y="6219825"/>
            <a:ext cx="4495800" cy="600164"/>
          </a:xfrm>
          <a:prstGeom prst="rect">
            <a:avLst/>
          </a:prstGeom>
          <a:noFill/>
        </p:spPr>
        <p:txBody>
          <a:bodyPr wrap="square" rtlCol="0">
            <a:spAutoFit/>
          </a:bodyPr>
          <a:lstStyle/>
          <a:p>
            <a:r>
              <a:rPr lang="en-US" sz="1100" dirty="0"/>
              <a:t>SOURCES: Anderson, RN.  The International Collaborative Effort on Automating Mortality Statistics. Data Users Conference. Washington, DC. </a:t>
            </a:r>
            <a:r>
              <a:rPr lang="en-US" sz="1100" dirty="0" smtClean="0"/>
              <a:t>2006</a:t>
            </a:r>
            <a:r>
              <a:rPr lang="en-US" sz="1100" dirty="0"/>
              <a:t>. www.cdc.gov/nchs/ppt/duc2006/anderson_39.ppt</a:t>
            </a:r>
            <a:r>
              <a:rPr lang="en-US" sz="1100" dirty="0" smtClean="0"/>
              <a:t>.</a:t>
            </a:r>
            <a:endParaRPr lang="en-US" sz="1100" dirty="0"/>
          </a:p>
        </p:txBody>
      </p:sp>
    </p:spTree>
    <p:extLst>
      <p:ext uri="{BB962C8B-B14F-4D97-AF65-F5344CB8AC3E}">
        <p14:creationId xmlns:p14="http://schemas.microsoft.com/office/powerpoint/2010/main" val="12110399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of Death </a:t>
            </a:r>
            <a:endParaRPr lang="en-US" dirty="0"/>
          </a:p>
        </p:txBody>
      </p:sp>
      <p:sp>
        <p:nvSpPr>
          <p:cNvPr id="3" name="Content Placeholder 2"/>
          <p:cNvSpPr>
            <a:spLocks noGrp="1"/>
          </p:cNvSpPr>
          <p:nvPr>
            <p:ph idx="1"/>
          </p:nvPr>
        </p:nvSpPr>
        <p:spPr>
          <a:xfrm>
            <a:off x="355600" y="1295400"/>
            <a:ext cx="8712200" cy="4724400"/>
          </a:xfrm>
        </p:spPr>
        <p:txBody>
          <a:bodyPr/>
          <a:lstStyle/>
          <a:p>
            <a:r>
              <a:rPr lang="en-US" dirty="0" smtClean="0"/>
              <a:t>Automated Coding Systems (cont’d)</a:t>
            </a:r>
          </a:p>
          <a:p>
            <a:pPr lvl="1">
              <a:spcAft>
                <a:spcPts val="1200"/>
              </a:spcAft>
            </a:pPr>
            <a:r>
              <a:rPr lang="en-US" dirty="0" smtClean="0"/>
              <a:t>Problem: MICAR is only suitable for coding death certificate data certified in English </a:t>
            </a:r>
          </a:p>
          <a:p>
            <a:pPr lvl="1">
              <a:spcAft>
                <a:spcPts val="1200"/>
              </a:spcAft>
            </a:pPr>
            <a:r>
              <a:rPr lang="en-US" dirty="0" smtClean="0"/>
              <a:t>What about non-English speaking countries?</a:t>
            </a:r>
          </a:p>
          <a:p>
            <a:pPr lvl="1">
              <a:spcAft>
                <a:spcPts val="1200"/>
              </a:spcAft>
              <a:buFont typeface="Wingdings" pitchFamily="2" charset="2"/>
              <a:buChar char="Ø"/>
            </a:pPr>
            <a:r>
              <a:rPr lang="en-US" dirty="0" smtClean="0"/>
              <a:t>IRIS: an electronic system for automated coding of causes of death</a:t>
            </a:r>
          </a:p>
          <a:p>
            <a:endParaRPr lang="en-US" dirty="0"/>
          </a:p>
        </p:txBody>
      </p:sp>
      <p:sp>
        <p:nvSpPr>
          <p:cNvPr id="4" name="TextBox 3"/>
          <p:cNvSpPr txBox="1"/>
          <p:nvPr/>
        </p:nvSpPr>
        <p:spPr>
          <a:xfrm>
            <a:off x="4572000" y="6219825"/>
            <a:ext cx="4495800" cy="600164"/>
          </a:xfrm>
          <a:prstGeom prst="rect">
            <a:avLst/>
          </a:prstGeom>
          <a:noFill/>
        </p:spPr>
        <p:txBody>
          <a:bodyPr wrap="square" rtlCol="0">
            <a:spAutoFit/>
          </a:bodyPr>
          <a:lstStyle/>
          <a:p>
            <a:r>
              <a:rPr lang="en-US" sz="1100" dirty="0"/>
              <a:t>SOURCES: Anderson, RN.  The International Collaborative Effort on Automating Mortality Statistics. Data Users Conference. Washington, DC. 2006. www.cdc.gov/nchs/ppt/duc2006/anderson_39.ppt</a:t>
            </a:r>
            <a:r>
              <a:rPr lang="en-US" sz="1100" dirty="0" smtClean="0"/>
              <a:t>.</a:t>
            </a:r>
            <a:endParaRPr lang="en-US" sz="1100" dirty="0"/>
          </a:p>
        </p:txBody>
      </p:sp>
    </p:spTree>
    <p:extLst>
      <p:ext uri="{BB962C8B-B14F-4D97-AF65-F5344CB8AC3E}">
        <p14:creationId xmlns:p14="http://schemas.microsoft.com/office/powerpoint/2010/main" val="57949672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868362"/>
          </a:xfrm>
        </p:spPr>
        <p:txBody>
          <a:bodyPr/>
          <a:lstStyle/>
          <a:p>
            <a:r>
              <a:rPr lang="en-US" dirty="0"/>
              <a:t>Cause of Death </a:t>
            </a:r>
          </a:p>
        </p:txBody>
      </p:sp>
      <p:sp>
        <p:nvSpPr>
          <p:cNvPr id="3" name="Content Placeholder 2"/>
          <p:cNvSpPr>
            <a:spLocks noGrp="1"/>
          </p:cNvSpPr>
          <p:nvPr>
            <p:ph idx="1"/>
          </p:nvPr>
        </p:nvSpPr>
        <p:spPr>
          <a:xfrm>
            <a:off x="762000" y="1371600"/>
            <a:ext cx="7924800" cy="4754563"/>
          </a:xfrm>
        </p:spPr>
        <p:txBody>
          <a:bodyPr>
            <a:normAutofit/>
          </a:bodyPr>
          <a:lstStyle/>
          <a:p>
            <a:r>
              <a:rPr lang="en-US" dirty="0" smtClean="0"/>
              <a:t>IRIS</a:t>
            </a:r>
            <a:endParaRPr lang="en-US" dirty="0"/>
          </a:p>
          <a:p>
            <a:pPr lvl="1"/>
            <a:r>
              <a:rPr lang="en-US" sz="2400" dirty="0" smtClean="0"/>
              <a:t>Developed jointly by France, Hungary, Italy, Sweden, and Germany</a:t>
            </a:r>
          </a:p>
          <a:p>
            <a:pPr lvl="1"/>
            <a:r>
              <a:rPr lang="en-US" sz="2400" dirty="0" smtClean="0"/>
              <a:t>Multiple languages: language-dependent parts are stored in database tables that can be easily modified</a:t>
            </a:r>
          </a:p>
          <a:p>
            <a:pPr lvl="1"/>
            <a:r>
              <a:rPr lang="en-US" sz="2400" dirty="0" smtClean="0"/>
              <a:t>Improves comparability </a:t>
            </a:r>
          </a:p>
          <a:p>
            <a:pPr lvl="2"/>
            <a:r>
              <a:rPr lang="en-US" sz="2000" dirty="0" smtClean="0"/>
              <a:t>Uses components of the MMDS</a:t>
            </a:r>
          </a:p>
          <a:p>
            <a:pPr lvl="2"/>
            <a:r>
              <a:rPr lang="en-US" sz="2000" dirty="0" smtClean="0"/>
              <a:t>Updates to ICD-10 base are included according to WHO timelines</a:t>
            </a:r>
            <a:endParaRPr lang="en-US" sz="2000" dirty="0"/>
          </a:p>
          <a:p>
            <a:pPr marL="457200" lvl="1" indent="0">
              <a:buNone/>
            </a:pPr>
            <a:endParaRPr lang="en-US" sz="2000" dirty="0" smtClean="0"/>
          </a:p>
          <a:p>
            <a:endParaRPr lang="en-US" sz="2400" dirty="0"/>
          </a:p>
        </p:txBody>
      </p:sp>
      <p:pic>
        <p:nvPicPr>
          <p:cNvPr id="4" name="Picture 3" descr="Logo for the IRIS Institute." title="IRIS Institut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2438400" cy="1243584"/>
          </a:xfrm>
          <a:prstGeom prst="rect">
            <a:avLst/>
          </a:prstGeom>
        </p:spPr>
      </p:pic>
      <p:sp>
        <p:nvSpPr>
          <p:cNvPr id="6" name="TextBox 5"/>
          <p:cNvSpPr txBox="1"/>
          <p:nvPr/>
        </p:nvSpPr>
        <p:spPr>
          <a:xfrm>
            <a:off x="4572000" y="6134100"/>
            <a:ext cx="4495800" cy="769441"/>
          </a:xfrm>
          <a:prstGeom prst="rect">
            <a:avLst/>
          </a:prstGeom>
          <a:noFill/>
        </p:spPr>
        <p:txBody>
          <a:bodyPr wrap="square" rtlCol="0">
            <a:spAutoFit/>
          </a:bodyPr>
          <a:lstStyle/>
          <a:p>
            <a:r>
              <a:rPr lang="en-US" sz="1100" dirty="0" smtClean="0"/>
              <a:t>SOURCES: </a:t>
            </a:r>
            <a:r>
              <a:rPr lang="en-US" sz="1100" dirty="0"/>
              <a:t>German Institute of Medical Documentation and Information (DIMDI). Iris Institute. Web: http://www.dimdi.de/static/en/klassi/koop/irisinstitute/index.htm. Accessed 17 January 2013</a:t>
            </a:r>
            <a:r>
              <a:rPr lang="en-US" sz="1100" dirty="0" smtClean="0"/>
              <a:t>.</a:t>
            </a:r>
            <a:endParaRPr lang="en-US" sz="1100" dirty="0"/>
          </a:p>
        </p:txBody>
      </p:sp>
    </p:spTree>
    <p:extLst>
      <p:ext uri="{BB962C8B-B14F-4D97-AF65-F5344CB8AC3E}">
        <p14:creationId xmlns:p14="http://schemas.microsoft.com/office/powerpoint/2010/main" val="383786833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sz="3600" dirty="0" smtClean="0"/>
              <a:t>Review</a:t>
            </a:r>
            <a:endParaRPr lang="en-US" sz="3600" dirty="0"/>
          </a:p>
        </p:txBody>
      </p:sp>
      <p:sp>
        <p:nvSpPr>
          <p:cNvPr id="3" name="Content Placeholder 2"/>
          <p:cNvSpPr>
            <a:spLocks noGrp="1"/>
          </p:cNvSpPr>
          <p:nvPr>
            <p:ph idx="1"/>
          </p:nvPr>
        </p:nvSpPr>
        <p:spPr>
          <a:xfrm>
            <a:off x="838200" y="1600200"/>
            <a:ext cx="7696200" cy="4267200"/>
          </a:xfrm>
        </p:spPr>
        <p:txBody>
          <a:bodyPr>
            <a:normAutofit/>
          </a:bodyPr>
          <a:lstStyle/>
          <a:p>
            <a:r>
              <a:rPr lang="en-US" sz="3000" dirty="0" smtClean="0"/>
              <a:t>Cause </a:t>
            </a:r>
            <a:r>
              <a:rPr lang="en-US" sz="3000" dirty="0"/>
              <a:t>of death </a:t>
            </a:r>
            <a:endParaRPr lang="en-US" sz="3000" dirty="0" smtClean="0"/>
          </a:p>
          <a:p>
            <a:pPr lvl="1"/>
            <a:r>
              <a:rPr lang="en-US" sz="2600" dirty="0" smtClean="0"/>
              <a:t>May </a:t>
            </a:r>
            <a:r>
              <a:rPr lang="en-US" sz="2600" dirty="0"/>
              <a:t>be </a:t>
            </a:r>
            <a:r>
              <a:rPr lang="en-US" sz="2600" dirty="0" smtClean="0"/>
              <a:t>collected separately </a:t>
            </a:r>
            <a:r>
              <a:rPr lang="en-US" sz="2600" dirty="0"/>
              <a:t>from </a:t>
            </a:r>
            <a:r>
              <a:rPr lang="en-US" sz="2600" dirty="0" smtClean="0"/>
              <a:t>death </a:t>
            </a:r>
            <a:r>
              <a:rPr lang="en-US" sz="2600" dirty="0"/>
              <a:t>information for civil registration</a:t>
            </a:r>
          </a:p>
          <a:p>
            <a:pPr lvl="1"/>
            <a:r>
              <a:rPr lang="en-US" sz="2600" dirty="0"/>
              <a:t>B</a:t>
            </a:r>
            <a:r>
              <a:rPr lang="en-US" sz="2600" dirty="0" smtClean="0"/>
              <a:t>est </a:t>
            </a:r>
            <a:r>
              <a:rPr lang="en-US" sz="2600" dirty="0"/>
              <a:t>provided by </a:t>
            </a:r>
            <a:r>
              <a:rPr lang="en-US" sz="2600" dirty="0" smtClean="0"/>
              <a:t>physician </a:t>
            </a:r>
            <a:r>
              <a:rPr lang="en-US" sz="2600" dirty="0"/>
              <a:t>in attendance at death or </a:t>
            </a:r>
            <a:r>
              <a:rPr lang="en-US" sz="2600" dirty="0" smtClean="0"/>
              <a:t>coroner </a:t>
            </a:r>
            <a:r>
              <a:rPr lang="en-US" sz="2600" dirty="0"/>
              <a:t>or medical examiner responsible for determining </a:t>
            </a:r>
            <a:r>
              <a:rPr lang="en-US" sz="2600" dirty="0" smtClean="0"/>
              <a:t>circumstances </a:t>
            </a:r>
            <a:r>
              <a:rPr lang="en-US" sz="2600" dirty="0"/>
              <a:t>of death</a:t>
            </a:r>
          </a:p>
          <a:p>
            <a:endParaRPr lang="en-US" dirty="0"/>
          </a:p>
        </p:txBody>
      </p:sp>
    </p:spTree>
    <p:extLst>
      <p:ext uri="{BB962C8B-B14F-4D97-AF65-F5344CB8AC3E}">
        <p14:creationId xmlns:p14="http://schemas.microsoft.com/office/powerpoint/2010/main" val="190322723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a:bodyPr>
          <a:lstStyle/>
          <a:p>
            <a:r>
              <a:rPr lang="en-US" dirty="0" smtClean="0"/>
              <a:t>Review</a:t>
            </a:r>
            <a:endParaRPr lang="en-US" sz="2400" dirty="0"/>
          </a:p>
        </p:txBody>
      </p:sp>
      <p:sp>
        <p:nvSpPr>
          <p:cNvPr id="3" name="Content Placeholder 2"/>
          <p:cNvSpPr>
            <a:spLocks noGrp="1"/>
          </p:cNvSpPr>
          <p:nvPr>
            <p:ph idx="1"/>
          </p:nvPr>
        </p:nvSpPr>
        <p:spPr>
          <a:xfrm>
            <a:off x="685800" y="1524000"/>
            <a:ext cx="7924800" cy="4953000"/>
          </a:xfrm>
        </p:spPr>
        <p:txBody>
          <a:bodyPr>
            <a:noAutofit/>
          </a:bodyPr>
          <a:lstStyle/>
          <a:p>
            <a:pPr marL="287338" lvl="1" indent="-287338">
              <a:buClr>
                <a:srgbClr val="CC0000"/>
              </a:buClr>
              <a:buFont typeface="Wingdings" pitchFamily="2" charset="2"/>
              <a:buChar char="§"/>
            </a:pPr>
            <a:r>
              <a:rPr lang="en-US" dirty="0" smtClean="0"/>
              <a:t>Medical </a:t>
            </a:r>
            <a:r>
              <a:rPr lang="en-US" dirty="0"/>
              <a:t>Certification of Death form</a:t>
            </a:r>
          </a:p>
          <a:p>
            <a:pPr lvl="1"/>
            <a:r>
              <a:rPr lang="en-US" sz="2200" dirty="0"/>
              <a:t>Developed by WHO for standard collection of cause of death </a:t>
            </a:r>
            <a:r>
              <a:rPr lang="en-US" sz="2200" dirty="0" smtClean="0"/>
              <a:t>information</a:t>
            </a:r>
          </a:p>
          <a:p>
            <a:pPr lvl="1"/>
            <a:r>
              <a:rPr lang="en-US" sz="2200" dirty="0" smtClean="0"/>
              <a:t>All relevant conditions should be entered</a:t>
            </a:r>
          </a:p>
          <a:p>
            <a:r>
              <a:rPr lang="en-US" dirty="0" smtClean="0"/>
              <a:t>Underlying </a:t>
            </a:r>
            <a:r>
              <a:rPr lang="en-US" dirty="0"/>
              <a:t>Cause of Death</a:t>
            </a:r>
            <a:endParaRPr lang="en-US" dirty="0" smtClean="0"/>
          </a:p>
          <a:p>
            <a:pPr lvl="1"/>
            <a:r>
              <a:rPr lang="en-US" sz="2200" dirty="0" smtClean="0"/>
              <a:t>Developed by WHO for tabulation purposes </a:t>
            </a:r>
          </a:p>
          <a:p>
            <a:pPr lvl="1"/>
            <a:r>
              <a:rPr lang="en-US" sz="2200" dirty="0" smtClean="0"/>
              <a:t>Disease or injury that started train of events leading directly to death or event causing fatal injury</a:t>
            </a:r>
          </a:p>
        </p:txBody>
      </p:sp>
    </p:spTree>
    <p:extLst>
      <p:ext uri="{BB962C8B-B14F-4D97-AF65-F5344CB8AC3E}">
        <p14:creationId xmlns:p14="http://schemas.microsoft.com/office/powerpoint/2010/main" val="19155614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381000" y="1295400"/>
            <a:ext cx="8407400" cy="4876800"/>
          </a:xfrm>
        </p:spPr>
        <p:txBody>
          <a:bodyPr/>
          <a:lstStyle/>
          <a:p>
            <a:r>
              <a:rPr lang="en-US" dirty="0"/>
              <a:t>International Classification of </a:t>
            </a:r>
            <a:r>
              <a:rPr lang="en-US" dirty="0" smtClean="0"/>
              <a:t>Diseases, 10</a:t>
            </a:r>
            <a:r>
              <a:rPr lang="en-US" baseline="30000" dirty="0" smtClean="0"/>
              <a:t>th</a:t>
            </a:r>
            <a:r>
              <a:rPr lang="en-US" dirty="0" smtClean="0"/>
              <a:t> </a:t>
            </a:r>
            <a:r>
              <a:rPr lang="en-US" dirty="0"/>
              <a:t>Revision (ICD-10)</a:t>
            </a:r>
          </a:p>
          <a:p>
            <a:pPr lvl="1"/>
            <a:r>
              <a:rPr lang="en-US" sz="2400" dirty="0"/>
              <a:t>Classification scheme developed by WHO</a:t>
            </a:r>
          </a:p>
          <a:p>
            <a:pPr lvl="1"/>
            <a:r>
              <a:rPr lang="en-US" sz="2400" dirty="0"/>
              <a:t>Rules for coding cause of death data </a:t>
            </a:r>
          </a:p>
          <a:p>
            <a:pPr lvl="1"/>
            <a:r>
              <a:rPr lang="en-US" sz="2400" dirty="0"/>
              <a:t>3 digit alphanumeric codes for main categories of diseases, injuries and external causes</a:t>
            </a:r>
          </a:p>
          <a:p>
            <a:pPr lvl="1"/>
            <a:r>
              <a:rPr lang="en-US" sz="2400" dirty="0" smtClean="0"/>
              <a:t>4 digit subcategories for more detail </a:t>
            </a:r>
          </a:p>
          <a:p>
            <a:pPr lvl="1"/>
            <a:r>
              <a:rPr lang="en-US" sz="2400" dirty="0" smtClean="0"/>
              <a:t>Tabulation </a:t>
            </a:r>
            <a:r>
              <a:rPr lang="en-US" sz="2400" dirty="0"/>
              <a:t>Lists </a:t>
            </a:r>
          </a:p>
          <a:p>
            <a:pPr lvl="2"/>
            <a:r>
              <a:rPr lang="en-US" sz="2200" dirty="0"/>
              <a:t>Standard groupings of 3 digit ICD codes </a:t>
            </a:r>
          </a:p>
          <a:p>
            <a:pPr lvl="2"/>
            <a:r>
              <a:rPr lang="en-US" sz="2200" dirty="0"/>
              <a:t>Used for leading causes of death</a:t>
            </a:r>
          </a:p>
          <a:p>
            <a:endParaRPr lang="en-US" dirty="0"/>
          </a:p>
        </p:txBody>
      </p:sp>
    </p:spTree>
    <p:extLst>
      <p:ext uri="{BB962C8B-B14F-4D97-AF65-F5344CB8AC3E}">
        <p14:creationId xmlns:p14="http://schemas.microsoft.com/office/powerpoint/2010/main" val="6833889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dirty="0"/>
              <a:t>Cause of Death </a:t>
            </a:r>
          </a:p>
        </p:txBody>
      </p:sp>
      <p:sp>
        <p:nvSpPr>
          <p:cNvPr id="3" name="Content Placeholder 2"/>
          <p:cNvSpPr>
            <a:spLocks noGrp="1"/>
          </p:cNvSpPr>
          <p:nvPr>
            <p:ph idx="1"/>
          </p:nvPr>
        </p:nvSpPr>
        <p:spPr>
          <a:xfrm>
            <a:off x="762000" y="1371600"/>
            <a:ext cx="7924800" cy="4876800"/>
          </a:xfrm>
        </p:spPr>
        <p:txBody>
          <a:bodyPr>
            <a:normAutofit/>
          </a:bodyPr>
          <a:lstStyle/>
          <a:p>
            <a:r>
              <a:rPr lang="en-US" dirty="0" smtClean="0"/>
              <a:t>Verbal autopsy</a:t>
            </a:r>
          </a:p>
          <a:p>
            <a:pPr lvl="1"/>
            <a:r>
              <a:rPr lang="en-US" sz="2400" dirty="0" smtClean="0"/>
              <a:t>Used in areas lacking civil registration system or medical certification of cause of death</a:t>
            </a:r>
          </a:p>
          <a:p>
            <a:pPr lvl="1"/>
            <a:r>
              <a:rPr lang="en-US" sz="2400" dirty="0" smtClean="0"/>
              <a:t>Obtain</a:t>
            </a:r>
            <a:r>
              <a:rPr lang="en-US" sz="2400" dirty="0" smtClean="0">
                <a:solidFill>
                  <a:srgbClr val="C00000"/>
                </a:solidFill>
              </a:rPr>
              <a:t> </a:t>
            </a:r>
            <a:r>
              <a:rPr lang="en-US" sz="2400" dirty="0">
                <a:solidFill>
                  <a:srgbClr val="C00000"/>
                </a:solidFill>
              </a:rPr>
              <a:t>probable cause of death</a:t>
            </a:r>
            <a:endParaRPr lang="en-US" sz="2400" dirty="0" smtClean="0">
              <a:solidFill>
                <a:srgbClr val="C00000"/>
              </a:solidFill>
            </a:endParaRPr>
          </a:p>
          <a:p>
            <a:pPr lvl="1"/>
            <a:r>
              <a:rPr lang="en-US" sz="2400" dirty="0" smtClean="0"/>
              <a:t>Method </a:t>
            </a:r>
          </a:p>
          <a:p>
            <a:pPr lvl="2"/>
            <a:r>
              <a:rPr lang="en-US" sz="2200" dirty="0">
                <a:solidFill>
                  <a:srgbClr val="C00000"/>
                </a:solidFill>
              </a:rPr>
              <a:t>I</a:t>
            </a:r>
            <a:r>
              <a:rPr lang="en-US" sz="2200" dirty="0" smtClean="0">
                <a:solidFill>
                  <a:srgbClr val="C00000"/>
                </a:solidFill>
              </a:rPr>
              <a:t>nterview</a:t>
            </a:r>
            <a:r>
              <a:rPr lang="en-US" sz="2200" dirty="0" smtClean="0"/>
              <a:t> with family members or caregivers of deceased </a:t>
            </a:r>
          </a:p>
          <a:p>
            <a:pPr lvl="2"/>
            <a:r>
              <a:rPr lang="en-US" sz="2200" dirty="0" smtClean="0">
                <a:solidFill>
                  <a:srgbClr val="C00000"/>
                </a:solidFill>
              </a:rPr>
              <a:t>Use questionnaire </a:t>
            </a:r>
            <a:r>
              <a:rPr lang="en-US" sz="2200" dirty="0" smtClean="0"/>
              <a:t>to obtain details on signs, symptoms, complaints, and medical history or events of deceased in period before death</a:t>
            </a:r>
          </a:p>
        </p:txBody>
      </p:sp>
      <p:sp>
        <p:nvSpPr>
          <p:cNvPr id="4" name="TextBox 3"/>
          <p:cNvSpPr txBox="1"/>
          <p:nvPr/>
        </p:nvSpPr>
        <p:spPr>
          <a:xfrm>
            <a:off x="4648200" y="6191250"/>
            <a:ext cx="4495800" cy="646331"/>
          </a:xfrm>
          <a:prstGeom prst="rect">
            <a:avLst/>
          </a:prstGeom>
          <a:noFill/>
        </p:spPr>
        <p:txBody>
          <a:bodyPr wrap="square" rtlCol="0">
            <a:spAutoFit/>
          </a:bodyPr>
          <a:lstStyle/>
          <a:p>
            <a:pPr lvl="0"/>
            <a:r>
              <a:rPr lang="en-US" sz="1200" dirty="0"/>
              <a:t>SOURCES: </a:t>
            </a:r>
            <a:r>
              <a:rPr lang="en-US" sz="1200" i="1" dirty="0"/>
              <a:t>Verbal Autopsy Standards, Ascertaining and Attributing Cause of Death</a:t>
            </a:r>
            <a:r>
              <a:rPr lang="en-US" sz="1200" dirty="0"/>
              <a:t>, World Health Organization, Geneva, 2007</a:t>
            </a:r>
            <a:r>
              <a:rPr lang="en-US" sz="1200" dirty="0" smtClean="0"/>
              <a:t>.</a:t>
            </a:r>
            <a:endParaRPr lang="en-US" sz="1200" dirty="0"/>
          </a:p>
        </p:txBody>
      </p:sp>
    </p:spTree>
    <p:extLst>
      <p:ext uri="{BB962C8B-B14F-4D97-AF65-F5344CB8AC3E}">
        <p14:creationId xmlns:p14="http://schemas.microsoft.com/office/powerpoint/2010/main" val="34933714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of Death </a:t>
            </a:r>
          </a:p>
        </p:txBody>
      </p:sp>
      <p:sp>
        <p:nvSpPr>
          <p:cNvPr id="3" name="Content Placeholder 2"/>
          <p:cNvSpPr>
            <a:spLocks noGrp="1"/>
          </p:cNvSpPr>
          <p:nvPr>
            <p:ph idx="1"/>
          </p:nvPr>
        </p:nvSpPr>
        <p:spPr>
          <a:xfrm>
            <a:off x="685800" y="1600200"/>
            <a:ext cx="7924800" cy="4495800"/>
          </a:xfrm>
        </p:spPr>
        <p:txBody>
          <a:bodyPr/>
          <a:lstStyle/>
          <a:p>
            <a:r>
              <a:rPr lang="en-US" dirty="0"/>
              <a:t>Verbal autopsy (continued)</a:t>
            </a:r>
          </a:p>
          <a:p>
            <a:pPr lvl="1"/>
            <a:r>
              <a:rPr lang="en-US" sz="2600" dirty="0" smtClean="0"/>
              <a:t>Cause </a:t>
            </a:r>
            <a:r>
              <a:rPr lang="en-US" sz="2600" dirty="0"/>
              <a:t>of death assigned based on data collected </a:t>
            </a:r>
            <a:endParaRPr lang="en-US" sz="2600" dirty="0" smtClean="0"/>
          </a:p>
          <a:p>
            <a:pPr lvl="2"/>
            <a:r>
              <a:rPr lang="en-US" dirty="0" smtClean="0"/>
              <a:t>Usually assigned by panel of physicians</a:t>
            </a:r>
          </a:p>
          <a:p>
            <a:pPr lvl="2"/>
            <a:r>
              <a:rPr lang="en-US" dirty="0" smtClean="0"/>
              <a:t>Information </a:t>
            </a:r>
            <a:r>
              <a:rPr lang="en-US" dirty="0"/>
              <a:t>at community or population level</a:t>
            </a:r>
          </a:p>
          <a:p>
            <a:pPr lvl="2"/>
            <a:r>
              <a:rPr lang="en-US" dirty="0"/>
              <a:t>Research tool for epidemiological studies </a:t>
            </a:r>
          </a:p>
          <a:p>
            <a:pPr lvl="1"/>
            <a:endParaRPr lang="en-US" dirty="0"/>
          </a:p>
          <a:p>
            <a:endParaRPr lang="en-US" dirty="0"/>
          </a:p>
        </p:txBody>
      </p:sp>
      <p:sp>
        <p:nvSpPr>
          <p:cNvPr id="4" name="TextBox 3"/>
          <p:cNvSpPr txBox="1"/>
          <p:nvPr/>
        </p:nvSpPr>
        <p:spPr>
          <a:xfrm>
            <a:off x="4648200" y="6191250"/>
            <a:ext cx="4495800" cy="646331"/>
          </a:xfrm>
          <a:prstGeom prst="rect">
            <a:avLst/>
          </a:prstGeom>
          <a:noFill/>
        </p:spPr>
        <p:txBody>
          <a:bodyPr wrap="square" rtlCol="0">
            <a:spAutoFit/>
          </a:bodyPr>
          <a:lstStyle/>
          <a:p>
            <a:pPr lvl="0"/>
            <a:r>
              <a:rPr lang="en-US" sz="1200" dirty="0"/>
              <a:t>SOURCES: </a:t>
            </a:r>
            <a:r>
              <a:rPr lang="en-US" sz="1200" i="1" dirty="0"/>
              <a:t>Verbal Autopsy Standards, Ascertaining and Attributing Cause of Death</a:t>
            </a:r>
            <a:r>
              <a:rPr lang="en-US" sz="1200" dirty="0"/>
              <a:t>, World Health Organization, Geneva, 2007</a:t>
            </a:r>
            <a:r>
              <a:rPr lang="en-US" sz="1200" dirty="0" smtClean="0"/>
              <a:t>.</a:t>
            </a:r>
            <a:endParaRPr lang="en-US" sz="1200" dirty="0"/>
          </a:p>
        </p:txBody>
      </p:sp>
    </p:spTree>
    <p:extLst>
      <p:ext uri="{BB962C8B-B14F-4D97-AF65-F5344CB8AC3E}">
        <p14:creationId xmlns:p14="http://schemas.microsoft.com/office/powerpoint/2010/main" val="219189973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dirty="0"/>
              <a:t>Cause of Death </a:t>
            </a:r>
          </a:p>
        </p:txBody>
      </p:sp>
      <p:sp>
        <p:nvSpPr>
          <p:cNvPr id="3" name="Content Placeholder 2"/>
          <p:cNvSpPr>
            <a:spLocks noGrp="1"/>
          </p:cNvSpPr>
          <p:nvPr>
            <p:ph idx="1"/>
          </p:nvPr>
        </p:nvSpPr>
        <p:spPr>
          <a:xfrm>
            <a:off x="1219200" y="1295400"/>
            <a:ext cx="7848600" cy="4830763"/>
          </a:xfrm>
        </p:spPr>
        <p:txBody>
          <a:bodyPr>
            <a:normAutofit fontScale="70000" lnSpcReduction="20000"/>
          </a:bodyPr>
          <a:lstStyle/>
          <a:p>
            <a:r>
              <a:rPr lang="en-US" sz="3700" dirty="0"/>
              <a:t>Verbal </a:t>
            </a:r>
            <a:r>
              <a:rPr lang="en-US" sz="3700" dirty="0" smtClean="0"/>
              <a:t>autopsy (continued)</a:t>
            </a:r>
          </a:p>
          <a:p>
            <a:pPr lvl="1"/>
            <a:r>
              <a:rPr lang="en-US" sz="3700" dirty="0" smtClean="0"/>
              <a:t>Development </a:t>
            </a:r>
            <a:r>
              <a:rPr lang="en-US" sz="3700" dirty="0"/>
              <a:t>of WHO </a:t>
            </a:r>
            <a:r>
              <a:rPr lang="en-US" sz="3700" dirty="0" smtClean="0"/>
              <a:t>standards</a:t>
            </a:r>
          </a:p>
          <a:p>
            <a:pPr lvl="2"/>
            <a:r>
              <a:rPr lang="en-US" sz="3400" dirty="0" smtClean="0"/>
              <a:t>Increased use </a:t>
            </a:r>
            <a:r>
              <a:rPr lang="en-US" sz="3400" dirty="0"/>
              <a:t>of verbal autopsy </a:t>
            </a:r>
            <a:r>
              <a:rPr lang="en-US" sz="3400" dirty="0" smtClean="0"/>
              <a:t> </a:t>
            </a:r>
          </a:p>
          <a:p>
            <a:pPr lvl="2"/>
            <a:r>
              <a:rPr lang="en-US" sz="3400" dirty="0" smtClean="0"/>
              <a:t>Need comparable data from country to country</a:t>
            </a:r>
            <a:endParaRPr lang="en-US" sz="3400" dirty="0"/>
          </a:p>
          <a:p>
            <a:pPr lvl="2"/>
            <a:r>
              <a:rPr lang="en-US" sz="3400" i="1" dirty="0" smtClean="0"/>
              <a:t>Verbal </a:t>
            </a:r>
            <a:r>
              <a:rPr lang="en-US" sz="3400" i="1" dirty="0"/>
              <a:t>Autopsy </a:t>
            </a:r>
            <a:r>
              <a:rPr lang="en-US" sz="3400" i="1" dirty="0" smtClean="0"/>
              <a:t>Standards </a:t>
            </a:r>
            <a:r>
              <a:rPr lang="en-US" sz="3400" dirty="0" smtClean="0"/>
              <a:t>published in 2007</a:t>
            </a:r>
          </a:p>
          <a:p>
            <a:pPr lvl="3"/>
            <a:r>
              <a:rPr lang="en-US" sz="3100" dirty="0"/>
              <a:t>Standard questionnaires for three age groups</a:t>
            </a:r>
          </a:p>
          <a:p>
            <a:pPr lvl="3"/>
            <a:r>
              <a:rPr lang="en-US" sz="3100" dirty="0" smtClean="0"/>
              <a:t>Coding </a:t>
            </a:r>
            <a:r>
              <a:rPr lang="en-US" sz="3100" dirty="0"/>
              <a:t>guidelines for applying ICD-10 to verbal autopsy</a:t>
            </a:r>
          </a:p>
          <a:p>
            <a:pPr lvl="3"/>
            <a:r>
              <a:rPr lang="en-US" sz="3100" dirty="0" smtClean="0"/>
              <a:t>Cause </a:t>
            </a:r>
            <a:r>
              <a:rPr lang="en-US" sz="3100" dirty="0"/>
              <a:t>of death list for verbal autopsy with corresponding ICD-10 codes</a:t>
            </a:r>
          </a:p>
          <a:p>
            <a:pPr lvl="3"/>
            <a:endParaRPr lang="en-US" sz="1600" dirty="0" smtClean="0"/>
          </a:p>
          <a:p>
            <a:pPr marL="914400" lvl="2" indent="0">
              <a:buNone/>
            </a:pPr>
            <a:endParaRPr lang="en-US" dirty="0" smtClean="0"/>
          </a:p>
        </p:txBody>
      </p:sp>
      <p:pic>
        <p:nvPicPr>
          <p:cNvPr id="4" name="Picture 2" descr="Image of the cover of the book Verbal Autopsy Standards published by the World Health Organ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71800"/>
            <a:ext cx="2000624" cy="3000938"/>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48200" y="6191250"/>
            <a:ext cx="4495800" cy="646331"/>
          </a:xfrm>
          <a:prstGeom prst="rect">
            <a:avLst/>
          </a:prstGeom>
          <a:noFill/>
        </p:spPr>
        <p:txBody>
          <a:bodyPr wrap="square" rtlCol="0">
            <a:spAutoFit/>
          </a:bodyPr>
          <a:lstStyle/>
          <a:p>
            <a:pPr lvl="0"/>
            <a:r>
              <a:rPr lang="en-US" sz="1200" dirty="0"/>
              <a:t>SOURCES: </a:t>
            </a:r>
            <a:r>
              <a:rPr lang="en-US" sz="1200" i="1" dirty="0"/>
              <a:t>Verbal Autopsy Standards, Ascertaining and Attributing Cause of Death</a:t>
            </a:r>
            <a:r>
              <a:rPr lang="en-US" sz="1200" dirty="0"/>
              <a:t>, World Health Organization, Geneva, 2007</a:t>
            </a:r>
            <a:r>
              <a:rPr lang="en-US" sz="1200" dirty="0" smtClean="0"/>
              <a:t>.</a:t>
            </a:r>
            <a:endParaRPr lang="en-US" sz="1200" dirty="0"/>
          </a:p>
        </p:txBody>
      </p:sp>
    </p:spTree>
    <p:extLst>
      <p:ext uri="{BB962C8B-B14F-4D97-AF65-F5344CB8AC3E}">
        <p14:creationId xmlns:p14="http://schemas.microsoft.com/office/powerpoint/2010/main" val="33092262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Definition</a:t>
            </a:r>
            <a:endParaRPr lang="en-US" dirty="0"/>
          </a:p>
        </p:txBody>
      </p:sp>
      <p:sp>
        <p:nvSpPr>
          <p:cNvPr id="3" name="Content Placeholder 2"/>
          <p:cNvSpPr>
            <a:spLocks noGrp="1"/>
          </p:cNvSpPr>
          <p:nvPr>
            <p:ph idx="1"/>
          </p:nvPr>
        </p:nvSpPr>
        <p:spPr>
          <a:xfrm>
            <a:off x="228600" y="1371600"/>
            <a:ext cx="8686800" cy="4876800"/>
          </a:xfrm>
        </p:spPr>
        <p:txBody>
          <a:bodyPr>
            <a:normAutofit/>
          </a:bodyPr>
          <a:lstStyle/>
          <a:p>
            <a:r>
              <a:rPr lang="en-US" dirty="0" smtClean="0"/>
              <a:t>For legal purposes, deaths may be reported by: </a:t>
            </a:r>
          </a:p>
          <a:p>
            <a:pPr lvl="1"/>
            <a:r>
              <a:rPr lang="en-US" sz="2600" dirty="0" smtClean="0"/>
              <a:t>Family member or head of household </a:t>
            </a:r>
          </a:p>
          <a:p>
            <a:pPr lvl="1"/>
            <a:r>
              <a:rPr lang="en-US" sz="2600" dirty="0" smtClean="0"/>
              <a:t>Funeral director or mortician who handled disposition of body</a:t>
            </a:r>
          </a:p>
          <a:p>
            <a:pPr lvl="2"/>
            <a:r>
              <a:rPr lang="en-US" dirty="0" smtClean="0"/>
              <a:t>Obtains information from next of kin </a:t>
            </a:r>
          </a:p>
          <a:p>
            <a:r>
              <a:rPr lang="en-US" dirty="0" smtClean="0"/>
              <a:t>If required, cause of death obtained from  </a:t>
            </a:r>
          </a:p>
          <a:p>
            <a:pPr lvl="1"/>
            <a:r>
              <a:rPr lang="en-US" sz="2600" dirty="0" smtClean="0"/>
              <a:t>Physician in attendance</a:t>
            </a:r>
          </a:p>
          <a:p>
            <a:pPr lvl="1"/>
            <a:r>
              <a:rPr lang="en-US" sz="2600" dirty="0" smtClean="0"/>
              <a:t>Medical examiner or coroner in some cases</a:t>
            </a:r>
          </a:p>
          <a:p>
            <a:pPr lvl="1"/>
            <a:endParaRPr lang="en-US" dirty="0"/>
          </a:p>
        </p:txBody>
      </p:sp>
      <p:sp>
        <p:nvSpPr>
          <p:cNvPr id="4" name="TextBox 3"/>
          <p:cNvSpPr txBox="1"/>
          <p:nvPr/>
        </p:nvSpPr>
        <p:spPr>
          <a:xfrm>
            <a:off x="4648200" y="6191250"/>
            <a:ext cx="4419600" cy="646331"/>
          </a:xfrm>
          <a:prstGeom prst="rect">
            <a:avLst/>
          </a:prstGeom>
          <a:noFill/>
        </p:spPr>
        <p:txBody>
          <a:bodyPr wrap="square" rtlCol="0">
            <a:spAutoFit/>
          </a:bodyPr>
          <a:lstStyle/>
          <a:p>
            <a:r>
              <a:rPr lang="en-US" sz="1200" dirty="0"/>
              <a:t>SOURCES: </a:t>
            </a:r>
            <a:r>
              <a:rPr lang="en-US" sz="1200" i="1" dirty="0"/>
              <a:t>Principles and Recommendations for a Vital Statistics System, Revision 2, </a:t>
            </a:r>
            <a:r>
              <a:rPr lang="en-US" sz="1200" dirty="0"/>
              <a:t>United Nations, New York, 2001, Chapter III</a:t>
            </a:r>
            <a:r>
              <a:rPr lang="en-US" sz="1200" dirty="0" smtClean="0"/>
              <a:t>.</a:t>
            </a:r>
            <a:endParaRPr lang="en-US" sz="1200" dirty="0"/>
          </a:p>
        </p:txBody>
      </p:sp>
    </p:spTree>
    <p:extLst>
      <p:ext uri="{BB962C8B-B14F-4D97-AF65-F5344CB8AC3E}">
        <p14:creationId xmlns:p14="http://schemas.microsoft.com/office/powerpoint/2010/main" val="278356568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dirty="0"/>
              <a:t>Cause of Death </a:t>
            </a:r>
          </a:p>
        </p:txBody>
      </p:sp>
      <p:sp>
        <p:nvSpPr>
          <p:cNvPr id="3" name="Content Placeholder 2"/>
          <p:cNvSpPr>
            <a:spLocks noGrp="1"/>
          </p:cNvSpPr>
          <p:nvPr>
            <p:ph idx="1"/>
          </p:nvPr>
        </p:nvSpPr>
        <p:spPr>
          <a:xfrm>
            <a:off x="457200" y="1295400"/>
            <a:ext cx="8610600" cy="4830763"/>
          </a:xfrm>
        </p:spPr>
        <p:txBody>
          <a:bodyPr>
            <a:normAutofit lnSpcReduction="10000"/>
          </a:bodyPr>
          <a:lstStyle/>
          <a:p>
            <a:r>
              <a:rPr lang="en-US" sz="3700" dirty="0"/>
              <a:t>Verbal </a:t>
            </a:r>
            <a:r>
              <a:rPr lang="en-US" sz="3700" dirty="0" smtClean="0"/>
              <a:t>autopsy (continued)</a:t>
            </a:r>
          </a:p>
          <a:p>
            <a:pPr lvl="1"/>
            <a:r>
              <a:rPr lang="en-US" dirty="0" smtClean="0"/>
              <a:t>2012 WHO Verbal Autopsy Instrument</a:t>
            </a:r>
          </a:p>
          <a:p>
            <a:pPr lvl="2">
              <a:spcAft>
                <a:spcPts val="1200"/>
              </a:spcAft>
            </a:pPr>
            <a:r>
              <a:rPr lang="en-US" sz="2600" dirty="0" smtClean="0"/>
              <a:t>Shortened by approximately 40%</a:t>
            </a:r>
          </a:p>
          <a:p>
            <a:pPr lvl="2">
              <a:spcAft>
                <a:spcPts val="1200"/>
              </a:spcAft>
            </a:pPr>
            <a:r>
              <a:rPr lang="en-US" sz="2600" dirty="0" smtClean="0"/>
              <a:t>Compatible for use with mobile data collection and automated analysis (InterVA-4)</a:t>
            </a:r>
            <a:endParaRPr lang="en-US" sz="2600" dirty="0"/>
          </a:p>
          <a:p>
            <a:pPr lvl="2">
              <a:spcAft>
                <a:spcPts val="1200"/>
              </a:spcAft>
            </a:pPr>
            <a:r>
              <a:rPr lang="en-US" sz="2600" dirty="0" smtClean="0"/>
              <a:t>Causes of death mapped to ICD codes</a:t>
            </a:r>
          </a:p>
          <a:p>
            <a:pPr lvl="2">
              <a:spcAft>
                <a:spcPts val="1200"/>
              </a:spcAft>
            </a:pPr>
            <a:r>
              <a:rPr lang="en-US" sz="2600" dirty="0" smtClean="0"/>
              <a:t>Intented to facilitate routine use as part of a national death registration system</a:t>
            </a:r>
          </a:p>
          <a:p>
            <a:pPr marL="914400" lvl="2" indent="0">
              <a:buNone/>
            </a:pPr>
            <a:endParaRPr lang="en-US" dirty="0" smtClean="0"/>
          </a:p>
        </p:txBody>
      </p:sp>
      <p:sp>
        <p:nvSpPr>
          <p:cNvPr id="5" name="TextBox 4"/>
          <p:cNvSpPr txBox="1"/>
          <p:nvPr/>
        </p:nvSpPr>
        <p:spPr>
          <a:xfrm>
            <a:off x="4648200" y="6191250"/>
            <a:ext cx="4495800" cy="646331"/>
          </a:xfrm>
          <a:prstGeom prst="rect">
            <a:avLst/>
          </a:prstGeom>
          <a:noFill/>
        </p:spPr>
        <p:txBody>
          <a:bodyPr wrap="square" rtlCol="0">
            <a:spAutoFit/>
          </a:bodyPr>
          <a:lstStyle/>
          <a:p>
            <a:pPr lvl="0"/>
            <a:r>
              <a:rPr lang="en-US" sz="1200" dirty="0"/>
              <a:t>SOURCES: </a:t>
            </a:r>
            <a:r>
              <a:rPr lang="en-US" sz="1200" i="1" dirty="0"/>
              <a:t>Verbal Autopsy Standards, Ascertaining and Attributing Cause of Death</a:t>
            </a:r>
            <a:r>
              <a:rPr lang="en-US" sz="1200" dirty="0"/>
              <a:t>, World Health Organization, Geneva, </a:t>
            </a:r>
            <a:r>
              <a:rPr lang="en-US" sz="1200" dirty="0" smtClean="0"/>
              <a:t>2012.</a:t>
            </a:r>
            <a:endParaRPr lang="en-US" sz="1200" dirty="0"/>
          </a:p>
        </p:txBody>
      </p:sp>
    </p:spTree>
    <p:extLst>
      <p:ext uri="{BB962C8B-B14F-4D97-AF65-F5344CB8AC3E}">
        <p14:creationId xmlns:p14="http://schemas.microsoft.com/office/powerpoint/2010/main" val="268550344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dirty="0"/>
              <a:t>Cause of Death </a:t>
            </a:r>
          </a:p>
        </p:txBody>
      </p:sp>
      <p:sp>
        <p:nvSpPr>
          <p:cNvPr id="3" name="Content Placeholder 2"/>
          <p:cNvSpPr>
            <a:spLocks noGrp="1"/>
          </p:cNvSpPr>
          <p:nvPr>
            <p:ph idx="1"/>
          </p:nvPr>
        </p:nvSpPr>
        <p:spPr>
          <a:xfrm>
            <a:off x="228600" y="1371600"/>
            <a:ext cx="8763000" cy="4572000"/>
          </a:xfrm>
        </p:spPr>
        <p:txBody>
          <a:bodyPr>
            <a:normAutofit/>
          </a:bodyPr>
          <a:lstStyle/>
          <a:p>
            <a:r>
              <a:rPr lang="en-US" dirty="0"/>
              <a:t>Verbal autopsy (continued</a:t>
            </a:r>
            <a:r>
              <a:rPr lang="en-US" dirty="0" smtClean="0"/>
              <a:t>)</a:t>
            </a:r>
          </a:p>
          <a:p>
            <a:pPr lvl="1"/>
            <a:r>
              <a:rPr lang="en-US" sz="2000" dirty="0">
                <a:solidFill>
                  <a:srgbClr val="C00000"/>
                </a:solidFill>
              </a:rPr>
              <a:t>Cause of death information from verbal </a:t>
            </a:r>
            <a:r>
              <a:rPr lang="en-US" sz="2000" dirty="0" smtClean="0">
                <a:solidFill>
                  <a:srgbClr val="C00000"/>
                </a:solidFill>
              </a:rPr>
              <a:t>autopsy </a:t>
            </a:r>
            <a:r>
              <a:rPr lang="en-US" sz="2000" dirty="0">
                <a:solidFill>
                  <a:srgbClr val="C00000"/>
                </a:solidFill>
              </a:rPr>
              <a:t>is not </a:t>
            </a:r>
            <a:r>
              <a:rPr lang="en-US" sz="2000" dirty="0" smtClean="0">
                <a:solidFill>
                  <a:srgbClr val="C00000"/>
                </a:solidFill>
              </a:rPr>
              <a:t>same </a:t>
            </a:r>
            <a:r>
              <a:rPr lang="en-US" sz="2000" dirty="0">
                <a:solidFill>
                  <a:srgbClr val="C00000"/>
                </a:solidFill>
              </a:rPr>
              <a:t>as cause of death from medical </a:t>
            </a:r>
            <a:r>
              <a:rPr lang="en-US" sz="2000" dirty="0" smtClean="0">
                <a:solidFill>
                  <a:srgbClr val="C00000"/>
                </a:solidFill>
              </a:rPr>
              <a:t>certification</a:t>
            </a:r>
          </a:p>
          <a:p>
            <a:pPr marL="973138" lvl="2"/>
            <a:r>
              <a:rPr lang="en-US" sz="2000" dirty="0" smtClean="0"/>
              <a:t>Certainty of cause of death is lower in verbal autopsy </a:t>
            </a:r>
          </a:p>
          <a:p>
            <a:pPr marL="973138" lvl="2"/>
            <a:r>
              <a:rPr lang="en-US" sz="2000" dirty="0" smtClean="0"/>
              <a:t>Verbal autopsy works best for causes with distinctive features</a:t>
            </a:r>
          </a:p>
          <a:p>
            <a:pPr marL="1373188" lvl="3"/>
            <a:r>
              <a:rPr lang="en-US" sz="2000" dirty="0" smtClean="0"/>
              <a:t>Generally acceptable childhood causes: neonatal tetanus, measles, malnutrition, and accidents</a:t>
            </a:r>
          </a:p>
          <a:p>
            <a:pPr marL="1373188" lvl="3"/>
            <a:r>
              <a:rPr lang="en-US" sz="2000" dirty="0" smtClean="0"/>
              <a:t>Generally unacceptable childhood causes: diarrhea, malaria, acute lower respiratory infections (ALRI) </a:t>
            </a:r>
            <a:endParaRPr lang="en-US" sz="2000" dirty="0"/>
          </a:p>
          <a:p>
            <a:pPr marL="973138" lvl="2"/>
            <a:r>
              <a:rPr lang="en-US" sz="2000" dirty="0"/>
              <a:t>Data </a:t>
            </a:r>
            <a:r>
              <a:rPr lang="en-US" sz="2000" dirty="0" smtClean="0"/>
              <a:t>from </a:t>
            </a:r>
            <a:r>
              <a:rPr lang="en-US" sz="2000" dirty="0"/>
              <a:t>verbal autopsy should not be merged with data </a:t>
            </a:r>
            <a:r>
              <a:rPr lang="en-US" sz="2000" dirty="0" smtClean="0"/>
              <a:t>from </a:t>
            </a:r>
            <a:r>
              <a:rPr lang="en-US" sz="2000" dirty="0"/>
              <a:t>medical certification in civil registration</a:t>
            </a:r>
          </a:p>
          <a:p>
            <a:pPr marL="914400" lvl="2" indent="0">
              <a:buNone/>
            </a:pPr>
            <a:endParaRPr lang="en-US" sz="2000" dirty="0"/>
          </a:p>
          <a:p>
            <a:endParaRPr lang="en-US" dirty="0"/>
          </a:p>
        </p:txBody>
      </p:sp>
      <p:sp>
        <p:nvSpPr>
          <p:cNvPr id="4" name="TextBox 3"/>
          <p:cNvSpPr txBox="1"/>
          <p:nvPr/>
        </p:nvSpPr>
        <p:spPr>
          <a:xfrm>
            <a:off x="4648200" y="6191250"/>
            <a:ext cx="4495800" cy="646331"/>
          </a:xfrm>
          <a:prstGeom prst="rect">
            <a:avLst/>
          </a:prstGeom>
          <a:noFill/>
        </p:spPr>
        <p:txBody>
          <a:bodyPr wrap="square" rtlCol="0">
            <a:spAutoFit/>
          </a:bodyPr>
          <a:lstStyle/>
          <a:p>
            <a:pPr lvl="0"/>
            <a:r>
              <a:rPr lang="en-US" sz="1200" dirty="0"/>
              <a:t>SOURCES: </a:t>
            </a:r>
            <a:r>
              <a:rPr lang="en-US" sz="1200" i="1" dirty="0"/>
              <a:t>Verbal Autopsy Standards, Ascertaining and Attributing Cause of Death</a:t>
            </a:r>
            <a:r>
              <a:rPr lang="en-US" sz="1200" dirty="0"/>
              <a:t>, World Health Organization, Geneva, 2007</a:t>
            </a:r>
            <a:r>
              <a:rPr lang="en-US" sz="1200" dirty="0" smtClean="0"/>
              <a:t>.</a:t>
            </a:r>
            <a:endParaRPr lang="en-US" sz="1200" dirty="0"/>
          </a:p>
        </p:txBody>
      </p:sp>
    </p:spTree>
    <p:extLst>
      <p:ext uri="{BB962C8B-B14F-4D97-AF65-F5344CB8AC3E}">
        <p14:creationId xmlns:p14="http://schemas.microsoft.com/office/powerpoint/2010/main" val="358563918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dirty="0"/>
              <a:t>Cause of Death </a:t>
            </a:r>
          </a:p>
        </p:txBody>
      </p:sp>
      <p:sp>
        <p:nvSpPr>
          <p:cNvPr id="3" name="Content Placeholder 2"/>
          <p:cNvSpPr>
            <a:spLocks noGrp="1"/>
          </p:cNvSpPr>
          <p:nvPr>
            <p:ph idx="1"/>
          </p:nvPr>
        </p:nvSpPr>
        <p:spPr>
          <a:xfrm>
            <a:off x="685800" y="1371600"/>
            <a:ext cx="8001000" cy="4754563"/>
          </a:xfrm>
        </p:spPr>
        <p:txBody>
          <a:bodyPr>
            <a:normAutofit fontScale="92500"/>
          </a:bodyPr>
          <a:lstStyle/>
          <a:p>
            <a:r>
              <a:rPr lang="en-US" sz="3000" dirty="0"/>
              <a:t>Verbal autopsy (continued)</a:t>
            </a:r>
          </a:p>
          <a:p>
            <a:pPr lvl="1"/>
            <a:r>
              <a:rPr lang="en-US" sz="2600" dirty="0" smtClean="0"/>
              <a:t>WHO cautions</a:t>
            </a:r>
          </a:p>
          <a:p>
            <a:pPr marL="457200" lvl="1" indent="0">
              <a:buNone/>
            </a:pPr>
            <a:r>
              <a:rPr lang="en-US" sz="2400" dirty="0" smtClean="0"/>
              <a:t>“The purpose of verbal autopsy is to describe the causes of death </a:t>
            </a:r>
            <a:r>
              <a:rPr lang="en-US" sz="2400" dirty="0" smtClean="0">
                <a:solidFill>
                  <a:srgbClr val="C00000"/>
                </a:solidFill>
              </a:rPr>
              <a:t>at the community level or population level </a:t>
            </a:r>
            <a:r>
              <a:rPr lang="en-US" sz="2400" dirty="0" smtClean="0"/>
              <a:t>where no better alternative sources exist.  Therefore, it is a </a:t>
            </a:r>
            <a:r>
              <a:rPr lang="en-US" sz="2400" dirty="0" smtClean="0">
                <a:solidFill>
                  <a:srgbClr val="C00000"/>
                </a:solidFill>
              </a:rPr>
              <a:t>limited substitute for proper medical certification</a:t>
            </a:r>
            <a:r>
              <a:rPr lang="en-US" sz="2400" dirty="0" smtClean="0"/>
              <a:t>.  The quality of information and of the diagnoses varies depending on the skills of the interviewer and the memory of the respondents.”</a:t>
            </a:r>
          </a:p>
          <a:p>
            <a:pPr marL="457200" lvl="1" indent="0">
              <a:buNone/>
            </a:pPr>
            <a:endParaRPr lang="en-US" sz="2400" dirty="0"/>
          </a:p>
          <a:p>
            <a:pPr marL="457200" lvl="1" indent="0">
              <a:buNone/>
            </a:pPr>
            <a:r>
              <a:rPr lang="en-US" sz="1900" dirty="0" smtClean="0"/>
              <a:t>From </a:t>
            </a:r>
            <a:r>
              <a:rPr lang="en-US" sz="1900" i="1" dirty="0" smtClean="0"/>
              <a:t>Verbal Autopsy Standards, Ascertaining and Attributing Cause of Death, </a:t>
            </a:r>
            <a:r>
              <a:rPr lang="en-US" sz="1900" dirty="0" smtClean="0"/>
              <a:t>World Health Organization, Geneva, 2007</a:t>
            </a:r>
            <a:endParaRPr lang="en-US" sz="1900" dirty="0"/>
          </a:p>
          <a:p>
            <a:pPr marL="457200" lvl="1" indent="0">
              <a:buNone/>
            </a:pPr>
            <a:endParaRPr lang="en-US" sz="2400" dirty="0"/>
          </a:p>
        </p:txBody>
      </p:sp>
      <p:sp>
        <p:nvSpPr>
          <p:cNvPr id="4" name="TextBox 3"/>
          <p:cNvSpPr txBox="1"/>
          <p:nvPr/>
        </p:nvSpPr>
        <p:spPr>
          <a:xfrm>
            <a:off x="4648200" y="6191250"/>
            <a:ext cx="4495800" cy="646331"/>
          </a:xfrm>
          <a:prstGeom prst="rect">
            <a:avLst/>
          </a:prstGeom>
          <a:noFill/>
        </p:spPr>
        <p:txBody>
          <a:bodyPr wrap="square" rtlCol="0">
            <a:spAutoFit/>
          </a:bodyPr>
          <a:lstStyle/>
          <a:p>
            <a:pPr lvl="0"/>
            <a:r>
              <a:rPr lang="en-US" sz="1200" dirty="0"/>
              <a:t>SOURCES: </a:t>
            </a:r>
            <a:r>
              <a:rPr lang="en-US" sz="1200" i="1" dirty="0"/>
              <a:t>Verbal Autopsy Standards, Ascertaining and Attributing Cause of Death</a:t>
            </a:r>
            <a:r>
              <a:rPr lang="en-US" sz="1200" dirty="0"/>
              <a:t>, World Health Organization, Geneva, 2007</a:t>
            </a:r>
            <a:r>
              <a:rPr lang="en-US" sz="1200" dirty="0" smtClean="0"/>
              <a:t>.</a:t>
            </a:r>
            <a:endParaRPr lang="en-US" sz="1200" dirty="0"/>
          </a:p>
        </p:txBody>
      </p:sp>
    </p:spTree>
    <p:extLst>
      <p:ext uri="{BB962C8B-B14F-4D97-AF65-F5344CB8AC3E}">
        <p14:creationId xmlns:p14="http://schemas.microsoft.com/office/powerpoint/2010/main" val="303250001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dirty="0"/>
              <a:t>Cause of Death </a:t>
            </a:r>
          </a:p>
        </p:txBody>
      </p:sp>
      <p:sp>
        <p:nvSpPr>
          <p:cNvPr id="3" name="Content Placeholder 2"/>
          <p:cNvSpPr>
            <a:spLocks noGrp="1"/>
          </p:cNvSpPr>
          <p:nvPr>
            <p:ph idx="1"/>
          </p:nvPr>
        </p:nvSpPr>
        <p:spPr>
          <a:xfrm>
            <a:off x="228600" y="1371600"/>
            <a:ext cx="8077200" cy="4648200"/>
          </a:xfrm>
        </p:spPr>
        <p:txBody>
          <a:bodyPr>
            <a:normAutofit/>
          </a:bodyPr>
          <a:lstStyle/>
          <a:p>
            <a:r>
              <a:rPr lang="en-US" sz="3000" dirty="0"/>
              <a:t>Verbal autopsy (continued</a:t>
            </a:r>
            <a:r>
              <a:rPr lang="en-US" sz="3000" dirty="0" smtClean="0"/>
              <a:t>)</a:t>
            </a:r>
          </a:p>
          <a:p>
            <a:pPr lvl="1"/>
            <a:r>
              <a:rPr lang="en-US" sz="2600" dirty="0"/>
              <a:t>Q</a:t>
            </a:r>
            <a:r>
              <a:rPr lang="en-US" sz="2600" dirty="0" smtClean="0"/>
              <a:t>uality of information depends on expertise of reviewers assigning underlying cause of death</a:t>
            </a:r>
          </a:p>
          <a:p>
            <a:pPr lvl="1"/>
            <a:r>
              <a:rPr lang="en-US" sz="2600" dirty="0" smtClean="0"/>
              <a:t>Computer algorithms </a:t>
            </a:r>
          </a:p>
          <a:p>
            <a:pPr lvl="2"/>
            <a:r>
              <a:rPr lang="en-US" sz="2200" dirty="0" smtClean="0"/>
              <a:t>Developed to identify                                  the underlying cause of death</a:t>
            </a:r>
          </a:p>
          <a:p>
            <a:pPr lvl="2"/>
            <a:r>
              <a:rPr lang="en-US" sz="2200" dirty="0" smtClean="0"/>
              <a:t>May be used in place of the </a:t>
            </a:r>
            <a:r>
              <a:rPr lang="en-US" sz="2200" dirty="0"/>
              <a:t> </a:t>
            </a:r>
            <a:r>
              <a:rPr lang="en-US" sz="2200" dirty="0" smtClean="0"/>
              <a:t>                                           panel of physicians</a:t>
            </a:r>
            <a:endParaRPr lang="en-US" sz="2000" dirty="0"/>
          </a:p>
          <a:p>
            <a:endParaRPr lang="en-US" dirty="0"/>
          </a:p>
        </p:txBody>
      </p:sp>
      <p:pic>
        <p:nvPicPr>
          <p:cNvPr id="4" name="Picture 2" descr="Picture of a worker collecting information for vital records from villiage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95599"/>
            <a:ext cx="2712126" cy="3648075"/>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525" y="5476875"/>
            <a:ext cx="5410200" cy="900246"/>
          </a:xfrm>
          <a:prstGeom prst="rect">
            <a:avLst/>
          </a:prstGeom>
          <a:noFill/>
        </p:spPr>
        <p:txBody>
          <a:bodyPr wrap="square" rtlCol="0">
            <a:spAutoFit/>
          </a:bodyPr>
          <a:lstStyle/>
          <a:p>
            <a:r>
              <a:rPr lang="en-US" sz="1050" dirty="0"/>
              <a:t>SOURCES: </a:t>
            </a:r>
            <a:r>
              <a:rPr lang="en-US" sz="1050" i="1" dirty="0"/>
              <a:t>Verbal Autopsy Standards, Ascertaining and Attributing Cause of Death</a:t>
            </a:r>
            <a:r>
              <a:rPr lang="en-US" sz="1050" dirty="0"/>
              <a:t>, World Health Organization, Geneva, 2007</a:t>
            </a:r>
            <a:r>
              <a:rPr lang="en-US" sz="1050" dirty="0" smtClean="0"/>
              <a:t>. </a:t>
            </a:r>
          </a:p>
          <a:p>
            <a:r>
              <a:rPr lang="en-US" sz="1050" dirty="0" smtClean="0"/>
              <a:t>Photo </a:t>
            </a:r>
            <a:r>
              <a:rPr lang="en-US" sz="1050" dirty="0"/>
              <a:t>from WHO web site; Health Metrics Network, http://www.who.int/healthmetrics/documents/Components_of_a_strong_HIS.pdf</a:t>
            </a:r>
          </a:p>
          <a:p>
            <a:pPr lvl="0"/>
            <a:endParaRPr lang="en-US" sz="1050" dirty="0"/>
          </a:p>
        </p:txBody>
      </p:sp>
    </p:spTree>
    <p:extLst>
      <p:ext uri="{BB962C8B-B14F-4D97-AF65-F5344CB8AC3E}">
        <p14:creationId xmlns:p14="http://schemas.microsoft.com/office/powerpoint/2010/main" val="142350611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of Death </a:t>
            </a:r>
          </a:p>
        </p:txBody>
      </p:sp>
      <p:sp>
        <p:nvSpPr>
          <p:cNvPr id="3" name="Content Placeholder 2"/>
          <p:cNvSpPr>
            <a:spLocks noGrp="1"/>
          </p:cNvSpPr>
          <p:nvPr>
            <p:ph idx="1"/>
          </p:nvPr>
        </p:nvSpPr>
        <p:spPr>
          <a:xfrm>
            <a:off x="762000" y="1447800"/>
            <a:ext cx="8001000" cy="4572000"/>
          </a:xfrm>
        </p:spPr>
        <p:txBody>
          <a:bodyPr/>
          <a:lstStyle/>
          <a:p>
            <a:pPr marL="0" indent="0">
              <a:buNone/>
            </a:pPr>
            <a:r>
              <a:rPr lang="en-US" sz="2600" dirty="0" smtClean="0">
                <a:solidFill>
                  <a:schemeClr val="bg1">
                    <a:lumMod val="65000"/>
                  </a:schemeClr>
                </a:solidFill>
              </a:rPr>
              <a:t>Slide should be shown describing method for obtaining cause of death (with example of medical certification form if it is used) in country where course is being taught or comparison if students are from different countries.</a:t>
            </a:r>
          </a:p>
          <a:p>
            <a:pPr marL="0" indent="0">
              <a:buNone/>
            </a:pPr>
            <a:r>
              <a:rPr lang="en-US" sz="2600" dirty="0" smtClean="0">
                <a:solidFill>
                  <a:schemeClr val="bg1">
                    <a:lumMod val="65000"/>
                  </a:schemeClr>
                </a:solidFill>
              </a:rPr>
              <a:t>Slides should also indicate if data are tabulated using tabulation lists recommended by WHO. </a:t>
            </a:r>
            <a:endParaRPr lang="en-US" sz="2600" dirty="0">
              <a:solidFill>
                <a:schemeClr val="bg1">
                  <a:lumMod val="65000"/>
                </a:schemeClr>
              </a:solidFill>
            </a:endParaRPr>
          </a:p>
        </p:txBody>
      </p:sp>
    </p:spTree>
    <p:extLst>
      <p:ext uri="{BB962C8B-B14F-4D97-AF65-F5344CB8AC3E}">
        <p14:creationId xmlns:p14="http://schemas.microsoft.com/office/powerpoint/2010/main" val="413904107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dirty="0" smtClean="0"/>
              <a:t>Review</a:t>
            </a:r>
            <a:endParaRPr lang="en-US" sz="2400" dirty="0"/>
          </a:p>
        </p:txBody>
      </p:sp>
      <p:sp>
        <p:nvSpPr>
          <p:cNvPr id="3" name="Content Placeholder 2"/>
          <p:cNvSpPr>
            <a:spLocks noGrp="1"/>
          </p:cNvSpPr>
          <p:nvPr>
            <p:ph idx="1"/>
          </p:nvPr>
        </p:nvSpPr>
        <p:spPr>
          <a:xfrm>
            <a:off x="609600" y="1295400"/>
            <a:ext cx="8077200" cy="4830763"/>
          </a:xfrm>
        </p:spPr>
        <p:txBody>
          <a:bodyPr>
            <a:normAutofit fontScale="85000" lnSpcReduction="10000"/>
          </a:bodyPr>
          <a:lstStyle/>
          <a:p>
            <a:r>
              <a:rPr lang="en-US" sz="3300" dirty="0" smtClean="0"/>
              <a:t>Verbal autopsy </a:t>
            </a:r>
          </a:p>
          <a:p>
            <a:pPr lvl="1"/>
            <a:r>
              <a:rPr lang="en-US" sz="2700" dirty="0" smtClean="0"/>
              <a:t>Used when collection of cause of death not part of civil registration</a:t>
            </a:r>
          </a:p>
          <a:p>
            <a:pPr lvl="1"/>
            <a:r>
              <a:rPr lang="en-US" sz="2700" dirty="0" smtClean="0"/>
              <a:t>Interview family members or caregivers about symptoms, complaints, circumstances, and/or medical history of deceased</a:t>
            </a:r>
          </a:p>
          <a:p>
            <a:pPr lvl="1"/>
            <a:r>
              <a:rPr lang="en-US" sz="2700" dirty="0" smtClean="0"/>
              <a:t>WHO developed standards for verbal autopsy questionnaires and for determining cause of death</a:t>
            </a:r>
          </a:p>
          <a:p>
            <a:pPr lvl="1"/>
            <a:r>
              <a:rPr lang="en-US" sz="2700" dirty="0" smtClean="0"/>
              <a:t>Cause of death is not same as cause of death collected from civil registration </a:t>
            </a:r>
          </a:p>
          <a:p>
            <a:pPr lvl="1"/>
            <a:r>
              <a:rPr lang="en-US" sz="2700" dirty="0" smtClean="0"/>
              <a:t>Data should not be combined with data from cause of death collected through civil registration</a:t>
            </a:r>
            <a:endParaRPr lang="en-US" sz="2700" dirty="0"/>
          </a:p>
        </p:txBody>
      </p:sp>
    </p:spTree>
    <p:extLst>
      <p:ext uri="{BB962C8B-B14F-4D97-AF65-F5344CB8AC3E}">
        <p14:creationId xmlns:p14="http://schemas.microsoft.com/office/powerpoint/2010/main" val="174424414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533400"/>
          </a:xfrm>
        </p:spPr>
        <p:txBody>
          <a:bodyPr>
            <a:noAutofit/>
          </a:bodyPr>
          <a:lstStyle/>
          <a:p>
            <a:pPr algn="ctr"/>
            <a:r>
              <a:rPr lang="en-US" sz="2400" b="1" dirty="0" smtClean="0"/>
              <a:t>Problems with Death Data</a:t>
            </a:r>
            <a:endParaRPr lang="en-US" sz="2400" b="1"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778734962"/>
              </p:ext>
            </p:extLst>
          </p:nvPr>
        </p:nvGraphicFramePr>
        <p:xfrm>
          <a:off x="243840" y="533400"/>
          <a:ext cx="8595360" cy="5616869"/>
        </p:xfrm>
        <a:graphic>
          <a:graphicData uri="http://schemas.openxmlformats.org/drawingml/2006/table">
            <a:tbl>
              <a:tblPr firstRow="1" bandRow="1">
                <a:tableStyleId>{073A0DAA-6AF3-43AB-8588-CEC1D06C72B9}</a:tableStyleId>
              </a:tblPr>
              <a:tblGrid>
                <a:gridCol w="1719072"/>
                <a:gridCol w="6876288"/>
              </a:tblGrid>
              <a:tr h="423251">
                <a:tc>
                  <a:txBody>
                    <a:bodyPr/>
                    <a:lstStyle/>
                    <a:p>
                      <a:pPr algn="ctr"/>
                      <a:r>
                        <a:rPr lang="en-US" sz="2200" dirty="0" smtClean="0"/>
                        <a:t>Problem</a:t>
                      </a:r>
                      <a:endParaRPr lang="en-US" sz="2200" dirty="0"/>
                    </a:p>
                  </a:txBody>
                  <a:tcPr/>
                </a:tc>
                <a:tc>
                  <a:txBody>
                    <a:bodyPr/>
                    <a:lstStyle/>
                    <a:p>
                      <a:pPr algn="ctr"/>
                      <a:r>
                        <a:rPr lang="en-US" sz="2200" dirty="0" smtClean="0"/>
                        <a:t>Examples   </a:t>
                      </a:r>
                      <a:endParaRPr lang="en-US" sz="2200" dirty="0"/>
                    </a:p>
                  </a:txBody>
                  <a:tcPr/>
                </a:tc>
              </a:tr>
              <a:tr h="997663">
                <a:tc>
                  <a:txBody>
                    <a:bodyPr/>
                    <a:lstStyle/>
                    <a:p>
                      <a:r>
                        <a:rPr lang="en-US" sz="2000" dirty="0" smtClean="0"/>
                        <a:t>Source</a:t>
                      </a:r>
                      <a:r>
                        <a:rPr lang="en-US" sz="2000" baseline="0" dirty="0" smtClean="0"/>
                        <a:t> and Accuracy  of Information</a:t>
                      </a:r>
                      <a:endParaRPr lang="en-US" sz="2000" b="1" dirty="0"/>
                    </a:p>
                  </a:txBody>
                  <a:tcPr anchor="ctr"/>
                </a:tc>
                <a:tc>
                  <a:txBody>
                    <a:bodyPr/>
                    <a:lstStyle/>
                    <a:p>
                      <a:r>
                        <a:rPr lang="en-US" sz="1900" dirty="0" smtClean="0"/>
                        <a:t>Informant</a:t>
                      </a:r>
                      <a:r>
                        <a:rPr lang="en-US" sz="1900" baseline="0" dirty="0" smtClean="0"/>
                        <a:t> does not know correct information</a:t>
                      </a:r>
                    </a:p>
                    <a:p>
                      <a:r>
                        <a:rPr lang="en-US" sz="1900" baseline="0" dirty="0" smtClean="0"/>
                        <a:t>Medical certifier did not recently attend deceased</a:t>
                      </a:r>
                    </a:p>
                    <a:p>
                      <a:r>
                        <a:rPr lang="en-US" sz="1900" baseline="0" dirty="0" smtClean="0"/>
                        <a:t>Sensitive information not given correctly</a:t>
                      </a:r>
                      <a:endParaRPr lang="en-US" sz="1900" dirty="0"/>
                    </a:p>
                  </a:txBody>
                  <a:tcPr/>
                </a:tc>
              </a:tr>
              <a:tr h="1526726">
                <a:tc>
                  <a:txBody>
                    <a:bodyPr/>
                    <a:lstStyle/>
                    <a:p>
                      <a:r>
                        <a:rPr lang="en-US" sz="2000" dirty="0" smtClean="0"/>
                        <a:t>Missing</a:t>
                      </a:r>
                      <a:r>
                        <a:rPr lang="en-US" sz="2000" baseline="0" dirty="0" smtClean="0"/>
                        <a:t> Records</a:t>
                      </a:r>
                      <a:endParaRPr lang="en-US" sz="2000" b="1" dirty="0"/>
                    </a:p>
                  </a:txBody>
                  <a:tcPr anchor="ctr"/>
                </a:tc>
                <a:tc>
                  <a:txBody>
                    <a:bodyPr/>
                    <a:lstStyle/>
                    <a:p>
                      <a:pPr lvl="0" defTabSz="120650"/>
                      <a:r>
                        <a:rPr lang="en-US" sz="1900" dirty="0" smtClean="0"/>
                        <a:t>Death</a:t>
                      </a:r>
                      <a:r>
                        <a:rPr lang="en-US" sz="1900" baseline="0" dirty="0" smtClean="0"/>
                        <a:t> records not registered in some geographic areas or for</a:t>
                      </a:r>
                    </a:p>
                    <a:p>
                      <a:pPr lvl="0" defTabSz="120650"/>
                      <a:r>
                        <a:rPr lang="en-US" sz="1900" baseline="0" dirty="0" smtClean="0"/>
                        <a:t>  some population groups</a:t>
                      </a:r>
                    </a:p>
                    <a:p>
                      <a:r>
                        <a:rPr lang="en-US" sz="1900" baseline="0" dirty="0" smtClean="0"/>
                        <a:t>Late records not included in statistical files</a:t>
                      </a:r>
                    </a:p>
                    <a:p>
                      <a:pPr>
                        <a:tabLst>
                          <a:tab pos="120650" algn="l"/>
                        </a:tabLst>
                      </a:pPr>
                      <a:r>
                        <a:rPr lang="en-US" sz="1900" dirty="0" smtClean="0"/>
                        <a:t>Records for </a:t>
                      </a:r>
                      <a:r>
                        <a:rPr lang="en-US" sz="1900" baseline="0" dirty="0" smtClean="0"/>
                        <a:t>infants or children are poorly registered</a:t>
                      </a:r>
                    </a:p>
                    <a:p>
                      <a:pPr>
                        <a:tabLst>
                          <a:tab pos="120650" algn="l"/>
                        </a:tabLst>
                      </a:pPr>
                      <a:r>
                        <a:rPr lang="en-US" sz="1900" baseline="0" dirty="0" smtClean="0"/>
                        <a:t>Deaths occurring at home are not registered</a:t>
                      </a:r>
                      <a:endParaRPr lang="en-US" sz="1900" dirty="0"/>
                    </a:p>
                  </a:txBody>
                  <a:tcPr/>
                </a:tc>
              </a:tr>
              <a:tr h="816269">
                <a:tc>
                  <a:txBody>
                    <a:bodyPr/>
                    <a:lstStyle/>
                    <a:p>
                      <a:r>
                        <a:rPr lang="en-US" sz="2000" dirty="0" smtClean="0"/>
                        <a:t>Missing Information</a:t>
                      </a:r>
                      <a:endParaRPr lang="en-US" sz="2000" b="1" dirty="0"/>
                    </a:p>
                  </a:txBody>
                  <a:tcPr anchor="ctr"/>
                </a:tc>
                <a:tc>
                  <a:txBody>
                    <a:bodyPr/>
                    <a:lstStyle/>
                    <a:p>
                      <a:r>
                        <a:rPr lang="en-US" sz="1900" dirty="0" smtClean="0"/>
                        <a:t>Medical certification not complete</a:t>
                      </a:r>
                    </a:p>
                    <a:p>
                      <a:pPr defTabSz="120650"/>
                      <a:r>
                        <a:rPr lang="en-US" sz="1900" dirty="0" smtClean="0"/>
                        <a:t>Data skewed due to missing items for some population groups</a:t>
                      </a:r>
                      <a:endParaRPr lang="en-US" sz="1900" dirty="0"/>
                    </a:p>
                  </a:txBody>
                  <a:tcPr anchor="ctr"/>
                </a:tc>
              </a:tr>
              <a:tr h="1813931">
                <a:tc>
                  <a:txBody>
                    <a:bodyPr/>
                    <a:lstStyle/>
                    <a:p>
                      <a:r>
                        <a:rPr lang="en-US" sz="2000" dirty="0" smtClean="0"/>
                        <a:t>Errors in Preparation and Processing</a:t>
                      </a:r>
                      <a:endParaRPr lang="en-US" sz="2000" b="1" dirty="0"/>
                    </a:p>
                  </a:txBody>
                  <a:tcPr anchor="ctr"/>
                </a:tc>
                <a:tc>
                  <a:txBody>
                    <a:bodyPr/>
                    <a:lstStyle/>
                    <a:p>
                      <a:r>
                        <a:rPr lang="en-US" sz="1900" dirty="0" smtClean="0"/>
                        <a:t>Transcription errors when data entered</a:t>
                      </a:r>
                      <a:r>
                        <a:rPr lang="en-US" sz="1900" baseline="0" dirty="0" smtClean="0"/>
                        <a:t> in record</a:t>
                      </a:r>
                    </a:p>
                    <a:p>
                      <a:r>
                        <a:rPr lang="en-US" sz="1900" baseline="0" dirty="0" smtClean="0"/>
                        <a:t>Coding errors and keying errors</a:t>
                      </a:r>
                    </a:p>
                    <a:p>
                      <a:r>
                        <a:rPr lang="en-US" sz="1900" baseline="0" dirty="0" smtClean="0"/>
                        <a:t>Errors in computer software programs</a:t>
                      </a:r>
                    </a:p>
                    <a:p>
                      <a:pPr defTabSz="120650"/>
                      <a:r>
                        <a:rPr lang="en-US" sz="1900" baseline="0" dirty="0" smtClean="0"/>
                        <a:t>Medical certification not correctly linked to legal data when</a:t>
                      </a:r>
                    </a:p>
                    <a:p>
                      <a:pPr defTabSz="120650"/>
                      <a:r>
                        <a:rPr lang="en-US" sz="1900" baseline="0" dirty="0" smtClean="0"/>
                        <a:t>  separate collection systems used</a:t>
                      </a:r>
                    </a:p>
                    <a:p>
                      <a:pPr defTabSz="120650"/>
                      <a:r>
                        <a:rPr lang="en-US" sz="1900" baseline="0" dirty="0" smtClean="0"/>
                        <a:t>ICD rules not correctly applied for underlying cause of death</a:t>
                      </a:r>
                      <a:endParaRPr lang="en-US" sz="1900" dirty="0"/>
                    </a:p>
                  </a:txBody>
                  <a:tcPr/>
                </a:tc>
              </a:tr>
            </a:tbl>
          </a:graphicData>
        </a:graphic>
      </p:graphicFrame>
      <p:sp>
        <p:nvSpPr>
          <p:cNvPr id="3" name="TextBox 2"/>
          <p:cNvSpPr txBox="1"/>
          <p:nvPr/>
        </p:nvSpPr>
        <p:spPr>
          <a:xfrm>
            <a:off x="4610100" y="6191250"/>
            <a:ext cx="4495800" cy="646331"/>
          </a:xfrm>
          <a:prstGeom prst="rect">
            <a:avLst/>
          </a:prstGeom>
          <a:noFill/>
        </p:spPr>
        <p:txBody>
          <a:bodyPr wrap="square" rtlCol="0">
            <a:spAutoFit/>
          </a:bodyPr>
          <a:lstStyle/>
          <a:p>
            <a:r>
              <a:rPr lang="en-US" sz="1200" dirty="0"/>
              <a:t>SOURCES: </a:t>
            </a:r>
            <a:r>
              <a:rPr lang="en-US" sz="1200" i="1" dirty="0"/>
              <a:t>Principles and Recommendations for a Vital Statistics System, Revision 2, </a:t>
            </a:r>
            <a:r>
              <a:rPr lang="en-US" sz="1200" dirty="0"/>
              <a:t>United Nations, New York, 2001, Chapter II. </a:t>
            </a:r>
          </a:p>
        </p:txBody>
      </p:sp>
    </p:spTree>
    <p:extLst>
      <p:ext uri="{BB962C8B-B14F-4D97-AF65-F5344CB8AC3E}">
        <p14:creationId xmlns:p14="http://schemas.microsoft.com/office/powerpoint/2010/main" val="170184494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a:xfrm>
            <a:off x="990600" y="1295400"/>
            <a:ext cx="7772400" cy="4724400"/>
          </a:xfrm>
        </p:spPr>
        <p:txBody>
          <a:bodyPr/>
          <a:lstStyle/>
          <a:p>
            <a:pPr marL="0" indent="0">
              <a:buNone/>
            </a:pPr>
            <a:endParaRPr lang="en-US" dirty="0" smtClean="0"/>
          </a:p>
          <a:p>
            <a:pPr marL="0" indent="0">
              <a:buNone/>
            </a:pPr>
            <a:r>
              <a:rPr lang="en-US" dirty="0" smtClean="0"/>
              <a:t>What are some problems </a:t>
            </a:r>
            <a:r>
              <a:rPr lang="en-US" dirty="0"/>
              <a:t>with </a:t>
            </a:r>
            <a:r>
              <a:rPr lang="en-US" dirty="0" smtClean="0"/>
              <a:t>death records? </a:t>
            </a:r>
          </a:p>
          <a:p>
            <a:pPr marL="0" indent="0">
              <a:buNone/>
            </a:pPr>
            <a:endParaRPr lang="en-US" dirty="0"/>
          </a:p>
          <a:p>
            <a:pPr marL="0" indent="0">
              <a:buNone/>
            </a:pPr>
            <a:r>
              <a:rPr lang="en-US" dirty="0" smtClean="0"/>
              <a:t>What </a:t>
            </a:r>
            <a:r>
              <a:rPr lang="en-US" dirty="0"/>
              <a:t>effect </a:t>
            </a:r>
            <a:r>
              <a:rPr lang="en-US" dirty="0" smtClean="0"/>
              <a:t>do these problems have on </a:t>
            </a:r>
            <a:r>
              <a:rPr lang="en-US" dirty="0"/>
              <a:t>statistical </a:t>
            </a:r>
            <a:r>
              <a:rPr lang="en-US" dirty="0" smtClean="0"/>
              <a:t>data? </a:t>
            </a:r>
          </a:p>
          <a:p>
            <a:pPr marL="0" indent="0">
              <a:buNone/>
            </a:pPr>
            <a:endParaRPr lang="en-US" dirty="0"/>
          </a:p>
          <a:p>
            <a:pPr marL="0" indent="0">
              <a:buNone/>
            </a:pPr>
            <a:r>
              <a:rPr lang="en-US" dirty="0" smtClean="0"/>
              <a:t>What are some possible </a:t>
            </a:r>
            <a:r>
              <a:rPr lang="en-US" dirty="0"/>
              <a:t>ways to </a:t>
            </a:r>
            <a:r>
              <a:rPr lang="en-US" dirty="0" smtClean="0"/>
              <a:t>eliminate or prevent these problems?  </a:t>
            </a:r>
            <a:endParaRPr lang="en-US" dirty="0"/>
          </a:p>
        </p:txBody>
      </p:sp>
    </p:spTree>
    <p:extLst>
      <p:ext uri="{BB962C8B-B14F-4D97-AF65-F5344CB8AC3E}">
        <p14:creationId xmlns:p14="http://schemas.microsoft.com/office/powerpoint/2010/main" val="185475431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en-US" dirty="0"/>
              <a:t>Word Choice </a:t>
            </a:r>
            <a:r>
              <a:rPr lang="en-US" dirty="0" smtClean="0"/>
              <a:t>Questions</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pPr marL="514350" indent="-514350">
              <a:buFont typeface="+mj-lt"/>
              <a:buAutoNum type="arabicPeriod"/>
            </a:pPr>
            <a:r>
              <a:rPr lang="en-US" sz="2300" dirty="0" smtClean="0"/>
              <a:t>Cause of death information is </a:t>
            </a:r>
            <a:r>
              <a:rPr lang="en-US" sz="2300" i="1" dirty="0" smtClean="0">
                <a:solidFill>
                  <a:srgbClr val="C00000"/>
                </a:solidFill>
              </a:rPr>
              <a:t>(always/not always) </a:t>
            </a:r>
            <a:r>
              <a:rPr lang="en-US" sz="2300" dirty="0" smtClean="0"/>
              <a:t>collected when the death is registered in the civil registration system.</a:t>
            </a:r>
          </a:p>
          <a:p>
            <a:pPr marL="514350" indent="-514350">
              <a:buFont typeface="+mj-lt"/>
              <a:buAutoNum type="arabicPeriod"/>
            </a:pPr>
            <a:r>
              <a:rPr lang="en-US" sz="2300" dirty="0" smtClean="0"/>
              <a:t>The best person to provide cause of death information is the </a:t>
            </a:r>
            <a:r>
              <a:rPr lang="en-US" sz="2300" i="1" dirty="0" smtClean="0">
                <a:solidFill>
                  <a:srgbClr val="C00000"/>
                </a:solidFill>
              </a:rPr>
              <a:t>(next of kin/medical attendant)</a:t>
            </a:r>
            <a:r>
              <a:rPr lang="en-US" sz="2300" dirty="0" smtClean="0"/>
              <a:t>.  </a:t>
            </a:r>
          </a:p>
          <a:p>
            <a:pPr marL="514350" indent="-514350">
              <a:buFont typeface="+mj-lt"/>
              <a:buAutoNum type="arabicPeriod"/>
            </a:pPr>
            <a:r>
              <a:rPr lang="en-US" sz="2300" dirty="0" smtClean="0"/>
              <a:t>Collection of cause of death information should be done using the Medical Certification of Death form developed by the </a:t>
            </a:r>
            <a:r>
              <a:rPr lang="en-US" sz="2300" i="1" dirty="0" smtClean="0">
                <a:solidFill>
                  <a:srgbClr val="C00000"/>
                </a:solidFill>
              </a:rPr>
              <a:t>(United Nations/World Health Organization)</a:t>
            </a:r>
            <a:r>
              <a:rPr lang="en-US" sz="2300" dirty="0" smtClean="0"/>
              <a:t>.</a:t>
            </a:r>
            <a:r>
              <a:rPr lang="en-US" sz="2300" i="1" dirty="0" smtClean="0">
                <a:solidFill>
                  <a:srgbClr val="C00000"/>
                </a:solidFill>
              </a:rPr>
              <a:t> </a:t>
            </a:r>
          </a:p>
          <a:p>
            <a:pPr marL="514350" indent="-514350">
              <a:buFont typeface="+mj-lt"/>
              <a:buAutoNum type="arabicPeriod"/>
            </a:pPr>
            <a:r>
              <a:rPr lang="en-US" sz="2300" dirty="0" smtClean="0"/>
              <a:t>The disease or injury that started the train of events leading to death or causing the fatal injury is called the </a:t>
            </a:r>
            <a:r>
              <a:rPr lang="en-US" sz="2300" i="1" dirty="0" smtClean="0">
                <a:solidFill>
                  <a:srgbClr val="C00000"/>
                </a:solidFill>
              </a:rPr>
              <a:t>(immediate/underlying) </a:t>
            </a:r>
            <a:r>
              <a:rPr lang="en-US" sz="2300" dirty="0" smtClean="0"/>
              <a:t>cause of death.</a:t>
            </a:r>
            <a:endParaRPr lang="en-US" sz="2300" dirty="0"/>
          </a:p>
        </p:txBody>
      </p:sp>
    </p:spTree>
    <p:extLst>
      <p:ext uri="{BB962C8B-B14F-4D97-AF65-F5344CB8AC3E}">
        <p14:creationId xmlns:p14="http://schemas.microsoft.com/office/powerpoint/2010/main" val="385738420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dirty="0"/>
              <a:t>Word Choice </a:t>
            </a:r>
            <a:r>
              <a:rPr lang="en-US" dirty="0" smtClean="0"/>
              <a:t>Questions</a:t>
            </a:r>
            <a:endParaRPr lang="en-US" dirty="0"/>
          </a:p>
        </p:txBody>
      </p:sp>
      <p:sp>
        <p:nvSpPr>
          <p:cNvPr id="3" name="Content Placeholder 2"/>
          <p:cNvSpPr>
            <a:spLocks noGrp="1"/>
          </p:cNvSpPr>
          <p:nvPr>
            <p:ph idx="1"/>
          </p:nvPr>
        </p:nvSpPr>
        <p:spPr>
          <a:xfrm>
            <a:off x="457200" y="1371600"/>
            <a:ext cx="8229600" cy="4754563"/>
          </a:xfrm>
        </p:spPr>
        <p:txBody>
          <a:bodyPr>
            <a:normAutofit lnSpcReduction="10000"/>
          </a:bodyPr>
          <a:lstStyle/>
          <a:p>
            <a:pPr marL="514350" indent="-514350">
              <a:buFont typeface="+mj-lt"/>
              <a:buAutoNum type="arabicPeriod" startAt="5"/>
            </a:pPr>
            <a:r>
              <a:rPr lang="en-US" sz="2400" dirty="0" smtClean="0"/>
              <a:t>The cause of death recommended by WHO for statistical tabulation purposes is the </a:t>
            </a:r>
            <a:r>
              <a:rPr lang="en-US" sz="2400" i="1" dirty="0" smtClean="0">
                <a:solidFill>
                  <a:srgbClr val="C00000"/>
                </a:solidFill>
              </a:rPr>
              <a:t>(immediate/underlying) </a:t>
            </a:r>
            <a:r>
              <a:rPr lang="en-US" sz="2400" dirty="0" smtClean="0"/>
              <a:t>cause of death.</a:t>
            </a:r>
          </a:p>
          <a:p>
            <a:pPr marL="514350" indent="-514350">
              <a:buFont typeface="+mj-lt"/>
              <a:buAutoNum type="arabicPeriod" startAt="5"/>
            </a:pPr>
            <a:r>
              <a:rPr lang="en-US" sz="2400" dirty="0" smtClean="0"/>
              <a:t>WHO developed the International Classification of Diseases for </a:t>
            </a:r>
            <a:r>
              <a:rPr lang="en-US" sz="2400" i="1" dirty="0" smtClean="0">
                <a:solidFill>
                  <a:srgbClr val="C00000"/>
                </a:solidFill>
              </a:rPr>
              <a:t>(querying/coding) </a:t>
            </a:r>
            <a:r>
              <a:rPr lang="en-US" sz="2400" dirty="0" smtClean="0"/>
              <a:t>cause of death information using standard rules.  </a:t>
            </a:r>
          </a:p>
          <a:p>
            <a:pPr marL="514350" indent="-514350">
              <a:buFont typeface="+mj-lt"/>
              <a:buAutoNum type="arabicPeriod" startAt="5"/>
            </a:pPr>
            <a:r>
              <a:rPr lang="en-US" sz="2400" dirty="0" smtClean="0"/>
              <a:t>In countries without collection of cause of death as part of the civil registration process, information on cause of death may be collected by interviewing family members or caregivers about the medical history of the deceased using a method called </a:t>
            </a:r>
            <a:r>
              <a:rPr lang="en-US" sz="2400" i="1" dirty="0" smtClean="0">
                <a:solidFill>
                  <a:srgbClr val="C00000"/>
                </a:solidFill>
              </a:rPr>
              <a:t>(death sampling/verbal autopsy)</a:t>
            </a:r>
            <a:r>
              <a:rPr lang="en-US" sz="2400" dirty="0" smtClean="0"/>
              <a:t>.</a:t>
            </a:r>
            <a:r>
              <a:rPr lang="en-US" sz="2400" i="1" dirty="0" smtClean="0">
                <a:solidFill>
                  <a:srgbClr val="C00000"/>
                </a:solidFill>
              </a:rPr>
              <a:t>  </a:t>
            </a:r>
            <a:endParaRPr lang="en-US" sz="2400" i="1" dirty="0">
              <a:solidFill>
                <a:srgbClr val="C00000"/>
              </a:solidFill>
            </a:endParaRPr>
          </a:p>
        </p:txBody>
      </p:sp>
    </p:spTree>
    <p:extLst>
      <p:ext uri="{BB962C8B-B14F-4D97-AF65-F5344CB8AC3E}">
        <p14:creationId xmlns:p14="http://schemas.microsoft.com/office/powerpoint/2010/main" val="410053438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609600"/>
          </a:xfrm>
        </p:spPr>
        <p:txBody>
          <a:bodyPr>
            <a:noAutofit/>
          </a:bodyPr>
          <a:lstStyle/>
          <a:p>
            <a:pPr algn="ctr"/>
            <a:r>
              <a:rPr lang="en-US" sz="2000" b="1" dirty="0" smtClean="0"/>
              <a:t>Death </a:t>
            </a:r>
            <a:r>
              <a:rPr lang="en-US" sz="2000" b="1" dirty="0"/>
              <a:t>Information </a:t>
            </a:r>
            <a:r>
              <a:rPr lang="en-US" sz="2000" b="1" dirty="0" smtClean="0"/>
              <a:t> that could be Collected </a:t>
            </a:r>
            <a:r>
              <a:rPr lang="en-US" sz="2000" b="1" dirty="0"/>
              <a:t>for Legal and Administrative Use</a:t>
            </a:r>
            <a:endParaRPr lang="en-US" sz="20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62584336"/>
              </p:ext>
            </p:extLst>
          </p:nvPr>
        </p:nvGraphicFramePr>
        <p:xfrm>
          <a:off x="0" y="822325"/>
          <a:ext cx="9144000" cy="6035040"/>
        </p:xfrm>
        <a:graphic>
          <a:graphicData uri="http://schemas.openxmlformats.org/drawingml/2006/table">
            <a:tbl>
              <a:tblPr firstRow="1" bandRow="1">
                <a:tableStyleId>{5C22544A-7EE6-4342-B048-85BDC9FD1C3A}</a:tableStyleId>
              </a:tblPr>
              <a:tblGrid>
                <a:gridCol w="4572000"/>
                <a:gridCol w="4572000"/>
              </a:tblGrid>
              <a:tr h="5943600">
                <a:tc>
                  <a:txBody>
                    <a:bodyPr/>
                    <a:lstStyle/>
                    <a:p>
                      <a:pPr marL="223838" lvl="0" indent="-223838" algn="l">
                        <a:spcBef>
                          <a:spcPts val="500"/>
                        </a:spcBef>
                        <a:buFont typeface="Arial" pitchFamily="34" charset="0"/>
                        <a:buChar char="•"/>
                      </a:pPr>
                      <a:r>
                        <a:rPr lang="en-US" sz="2000" b="0" dirty="0" smtClean="0">
                          <a:solidFill>
                            <a:schemeClr val="tx1"/>
                          </a:solidFill>
                        </a:rPr>
                        <a:t>Date of death </a:t>
                      </a:r>
                    </a:p>
                    <a:p>
                      <a:pPr marL="223838" lvl="0" indent="-223838" algn="l">
                        <a:spcBef>
                          <a:spcPts val="500"/>
                        </a:spcBef>
                        <a:buFont typeface="Arial" pitchFamily="34" charset="0"/>
                        <a:buChar char="•"/>
                      </a:pPr>
                      <a:r>
                        <a:rPr lang="en-US" sz="2000" b="0" dirty="0" smtClean="0">
                          <a:solidFill>
                            <a:schemeClr val="tx1"/>
                          </a:solidFill>
                        </a:rPr>
                        <a:t>Place of death </a:t>
                      </a:r>
                    </a:p>
                    <a:p>
                      <a:pPr marL="223838" lvl="0" indent="-223838" algn="l" defTabSz="120650">
                        <a:spcBef>
                          <a:spcPts val="500"/>
                        </a:spcBef>
                        <a:buFont typeface="Arial" pitchFamily="34" charset="0"/>
                        <a:buChar char="•"/>
                      </a:pPr>
                      <a:r>
                        <a:rPr lang="en-US" sz="2000" b="0" dirty="0" smtClean="0">
                          <a:solidFill>
                            <a:schemeClr val="tx1"/>
                          </a:solidFill>
                        </a:rPr>
                        <a:t>Facility or place where death 	occurred </a:t>
                      </a:r>
                    </a:p>
                    <a:p>
                      <a:pPr marL="223838" lvl="0" indent="-223838" algn="l">
                        <a:spcBef>
                          <a:spcPts val="500"/>
                        </a:spcBef>
                        <a:buFont typeface="Arial" pitchFamily="34" charset="0"/>
                        <a:buChar char="•"/>
                      </a:pPr>
                      <a:r>
                        <a:rPr lang="en-US" sz="2000" b="0" dirty="0" smtClean="0">
                          <a:solidFill>
                            <a:schemeClr val="tx1"/>
                          </a:solidFill>
                        </a:rPr>
                        <a:t>Name of decedent</a:t>
                      </a:r>
                    </a:p>
                    <a:p>
                      <a:pPr marL="223838" lvl="0" indent="-223838" algn="l" defTabSz="120650">
                        <a:spcBef>
                          <a:spcPts val="500"/>
                        </a:spcBef>
                        <a:buFont typeface="Arial" pitchFamily="34" charset="0"/>
                        <a:buChar char="•"/>
                      </a:pPr>
                      <a:r>
                        <a:rPr lang="en-US" sz="2000" b="0" dirty="0" smtClean="0">
                          <a:solidFill>
                            <a:schemeClr val="tx1"/>
                          </a:solidFill>
                        </a:rPr>
                        <a:t>Decedent’s personal identification 	number </a:t>
                      </a:r>
                    </a:p>
                    <a:p>
                      <a:pPr marL="223838" lvl="0" indent="-223838" algn="l">
                        <a:spcBef>
                          <a:spcPts val="500"/>
                        </a:spcBef>
                        <a:buFont typeface="Arial" pitchFamily="34" charset="0"/>
                        <a:buChar char="•"/>
                      </a:pPr>
                      <a:r>
                        <a:rPr lang="en-US" sz="2000" b="0" dirty="0" smtClean="0">
                          <a:solidFill>
                            <a:schemeClr val="tx1"/>
                          </a:solidFill>
                        </a:rPr>
                        <a:t>Decedent’s date of birth</a:t>
                      </a:r>
                    </a:p>
                    <a:p>
                      <a:pPr marL="223838" lvl="0" indent="-223838" algn="l">
                        <a:spcBef>
                          <a:spcPts val="500"/>
                        </a:spcBef>
                        <a:buFont typeface="Arial" pitchFamily="34" charset="0"/>
                        <a:buChar char="•"/>
                      </a:pPr>
                      <a:r>
                        <a:rPr lang="en-US" sz="2000" b="0" dirty="0" smtClean="0">
                          <a:solidFill>
                            <a:schemeClr val="tx1"/>
                          </a:solidFill>
                        </a:rPr>
                        <a:t>Decedent’s sex</a:t>
                      </a:r>
                    </a:p>
                    <a:p>
                      <a:pPr marL="223838" lvl="0" indent="-223838" algn="l" defTabSz="120650">
                        <a:spcBef>
                          <a:spcPts val="500"/>
                        </a:spcBef>
                        <a:buFont typeface="Arial" pitchFamily="34" charset="0"/>
                        <a:buChar char="•"/>
                      </a:pPr>
                      <a:r>
                        <a:rPr lang="en-US" sz="2000" b="0" dirty="0" smtClean="0">
                          <a:solidFill>
                            <a:schemeClr val="tx1"/>
                          </a:solidFill>
                        </a:rPr>
                        <a:t>Decedent’s place of birth and/or 	nationality</a:t>
                      </a:r>
                    </a:p>
                    <a:p>
                      <a:pPr marL="223838" lvl="0" indent="-223838" algn="l">
                        <a:spcBef>
                          <a:spcPts val="500"/>
                        </a:spcBef>
                        <a:buFont typeface="Arial" pitchFamily="34" charset="0"/>
                        <a:buChar char="•"/>
                      </a:pPr>
                      <a:r>
                        <a:rPr lang="en-US" sz="2000" b="0" dirty="0" smtClean="0">
                          <a:solidFill>
                            <a:schemeClr val="tx1"/>
                          </a:solidFill>
                        </a:rPr>
                        <a:t>Decedent’s marital status</a:t>
                      </a:r>
                    </a:p>
                    <a:p>
                      <a:pPr marL="223838" lvl="0" indent="-223838" algn="l">
                        <a:spcBef>
                          <a:spcPts val="500"/>
                        </a:spcBef>
                        <a:buFont typeface="Arial" pitchFamily="34" charset="0"/>
                        <a:buChar char="•"/>
                      </a:pPr>
                      <a:r>
                        <a:rPr lang="en-US" sz="2000" b="0" dirty="0" smtClean="0">
                          <a:solidFill>
                            <a:schemeClr val="tx1"/>
                          </a:solidFill>
                        </a:rPr>
                        <a:t>Name of surviving spouse </a:t>
                      </a:r>
                    </a:p>
                    <a:p>
                      <a:pPr marL="223838" lvl="0" indent="-223838" algn="l">
                        <a:spcBef>
                          <a:spcPts val="500"/>
                        </a:spcBef>
                        <a:buFont typeface="Arial" pitchFamily="34" charset="0"/>
                        <a:buChar char="•"/>
                      </a:pPr>
                      <a:r>
                        <a:rPr lang="en-US" sz="2000" b="0" dirty="0" smtClean="0">
                          <a:solidFill>
                            <a:schemeClr val="tx1"/>
                          </a:solidFill>
                        </a:rPr>
                        <a:t>Decedent’s  place of residence Duration at residence </a:t>
                      </a:r>
                    </a:p>
                    <a:p>
                      <a:pPr marL="223838" lvl="0" indent="-223838" algn="l">
                        <a:spcBef>
                          <a:spcPts val="500"/>
                        </a:spcBef>
                        <a:buFont typeface="Arial" pitchFamily="34" charset="0"/>
                        <a:buChar char="•"/>
                      </a:pPr>
                      <a:r>
                        <a:rPr lang="en-US" sz="2000" b="0" dirty="0" smtClean="0">
                          <a:solidFill>
                            <a:schemeClr val="tx1"/>
                          </a:solidFill>
                        </a:rPr>
                        <a:t>Names of decedent’s parents</a:t>
                      </a:r>
                    </a:p>
                    <a:p>
                      <a:pPr marL="223838" lvl="0" indent="-223838" algn="l">
                        <a:spcBef>
                          <a:spcPts val="500"/>
                        </a:spcBef>
                        <a:buFont typeface="Arial" pitchFamily="34" charset="0"/>
                        <a:buChar char="•"/>
                      </a:pPr>
                      <a:r>
                        <a:rPr lang="en-US" sz="2000" b="0" dirty="0" smtClean="0">
                          <a:solidFill>
                            <a:schemeClr val="tx1"/>
                          </a:solidFill>
                        </a:rPr>
                        <a:t>Cause of death </a:t>
                      </a:r>
                    </a:p>
                  </a:txBody>
                  <a:tcPr>
                    <a:lnL w="12700" cmpd="sng">
                      <a:noFill/>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227013" lvl="0" indent="-227013" algn="l">
                        <a:buFont typeface="Arial" pitchFamily="34" charset="0"/>
                        <a:buChar char="•"/>
                      </a:pPr>
                      <a:r>
                        <a:rPr lang="en-US" sz="2000" b="0" dirty="0" smtClean="0">
                          <a:solidFill>
                            <a:schemeClr val="tx1"/>
                          </a:solidFill>
                        </a:rPr>
                        <a:t>Certifier of death</a:t>
                      </a:r>
                    </a:p>
                    <a:p>
                      <a:pPr marL="800100" lvl="3" indent="-342900" algn="l">
                        <a:buFont typeface="Arial" pitchFamily="34" charset="0"/>
                        <a:buChar char="‒"/>
                      </a:pPr>
                      <a:r>
                        <a:rPr lang="en-US" sz="2000" b="0" dirty="0" smtClean="0">
                          <a:solidFill>
                            <a:schemeClr val="tx1"/>
                          </a:solidFill>
                        </a:rPr>
                        <a:t>Name</a:t>
                      </a:r>
                    </a:p>
                    <a:p>
                      <a:pPr marL="800100" lvl="3" indent="-342900" algn="l">
                        <a:buFont typeface="Arial" pitchFamily="34" charset="0"/>
                        <a:buChar char="‒"/>
                      </a:pPr>
                      <a:r>
                        <a:rPr lang="en-US" sz="2000" b="0" dirty="0" smtClean="0">
                          <a:solidFill>
                            <a:schemeClr val="tx1"/>
                          </a:solidFill>
                        </a:rPr>
                        <a:t>Address</a:t>
                      </a:r>
                    </a:p>
                    <a:p>
                      <a:pPr marL="800100" lvl="3" indent="-342900" algn="l">
                        <a:buFont typeface="Arial" pitchFamily="34" charset="0"/>
                        <a:buChar char="‒"/>
                      </a:pPr>
                      <a:r>
                        <a:rPr lang="en-US" sz="2000" b="0" dirty="0" smtClean="0">
                          <a:solidFill>
                            <a:schemeClr val="tx1"/>
                          </a:solidFill>
                        </a:rPr>
                        <a:t>Type of certifier </a:t>
                      </a:r>
                    </a:p>
                    <a:p>
                      <a:pPr marL="800100" lvl="3" indent="-342900" algn="l">
                        <a:buFont typeface="Arial" pitchFamily="34" charset="0"/>
                        <a:buChar char="‒"/>
                      </a:pPr>
                      <a:r>
                        <a:rPr lang="en-US" sz="2000" b="0" dirty="0" smtClean="0">
                          <a:solidFill>
                            <a:schemeClr val="tx1"/>
                          </a:solidFill>
                        </a:rPr>
                        <a:t>License number </a:t>
                      </a:r>
                    </a:p>
                    <a:p>
                      <a:pPr marL="227013" lvl="0" indent="-227013" algn="l" defTabSz="120650">
                        <a:spcBef>
                          <a:spcPts val="500"/>
                        </a:spcBef>
                        <a:buFont typeface="Arial" pitchFamily="34" charset="0"/>
                        <a:buChar char="•"/>
                      </a:pPr>
                      <a:r>
                        <a:rPr lang="en-US" sz="2000" b="0" dirty="0" smtClean="0">
                          <a:solidFill>
                            <a:schemeClr val="tx1"/>
                          </a:solidFill>
                        </a:rPr>
                        <a:t>Name and address of funeral 	director handling disposition of 	the body</a:t>
                      </a:r>
                    </a:p>
                    <a:p>
                      <a:pPr marL="227013" lvl="0" indent="-227013" algn="l">
                        <a:spcBef>
                          <a:spcPts val="500"/>
                        </a:spcBef>
                        <a:buFont typeface="Arial" pitchFamily="34" charset="0"/>
                        <a:buChar char="•"/>
                      </a:pPr>
                      <a:r>
                        <a:rPr lang="en-US" sz="2000" b="0" dirty="0" smtClean="0">
                          <a:solidFill>
                            <a:schemeClr val="tx1"/>
                          </a:solidFill>
                        </a:rPr>
                        <a:t>Type of disposition</a:t>
                      </a:r>
                    </a:p>
                    <a:p>
                      <a:pPr marL="227013" lvl="0" indent="-227013" algn="l">
                        <a:spcBef>
                          <a:spcPts val="500"/>
                        </a:spcBef>
                        <a:buFont typeface="Arial" pitchFamily="34" charset="0"/>
                        <a:buChar char="•"/>
                      </a:pPr>
                      <a:r>
                        <a:rPr lang="en-US" sz="2000" b="0" dirty="0" smtClean="0">
                          <a:solidFill>
                            <a:schemeClr val="tx1"/>
                          </a:solidFill>
                        </a:rPr>
                        <a:t>Date of disposition </a:t>
                      </a:r>
                    </a:p>
                    <a:p>
                      <a:pPr marL="227013" lvl="0" indent="-227013" algn="l" defTabSz="120650">
                        <a:spcBef>
                          <a:spcPts val="500"/>
                        </a:spcBef>
                        <a:buFont typeface="Arial" pitchFamily="34" charset="0"/>
                        <a:buChar char="•"/>
                      </a:pPr>
                      <a:r>
                        <a:rPr lang="en-US" sz="2000" b="0" dirty="0" smtClean="0">
                          <a:solidFill>
                            <a:schemeClr val="tx1"/>
                          </a:solidFill>
                        </a:rPr>
                        <a:t>Name &amp; relationship of informant </a:t>
                      </a:r>
                    </a:p>
                    <a:p>
                      <a:pPr marL="227013" lvl="0" indent="-227013" algn="l" defTabSz="120650">
                        <a:spcBef>
                          <a:spcPts val="500"/>
                        </a:spcBef>
                        <a:buFont typeface="Arial" pitchFamily="34" charset="0"/>
                        <a:buChar char="•"/>
                      </a:pPr>
                      <a:r>
                        <a:rPr lang="en-US" sz="2000" b="0" dirty="0" smtClean="0">
                          <a:solidFill>
                            <a:schemeClr val="tx1"/>
                          </a:solidFill>
                        </a:rPr>
                        <a:t>Attestation statement with 	signature of attendant at death,  	informant or registrar </a:t>
                      </a:r>
                    </a:p>
                    <a:p>
                      <a:pPr marL="227013" lvl="0" indent="-227013" algn="l">
                        <a:spcBef>
                          <a:spcPts val="500"/>
                        </a:spcBef>
                        <a:buFont typeface="Arial" pitchFamily="34" charset="0"/>
                        <a:buChar char="•"/>
                      </a:pPr>
                      <a:r>
                        <a:rPr lang="en-US" sz="2000" b="0" dirty="0" smtClean="0">
                          <a:solidFill>
                            <a:schemeClr val="tx1"/>
                          </a:solidFill>
                        </a:rPr>
                        <a:t>Date of registration</a:t>
                      </a:r>
                    </a:p>
                    <a:p>
                      <a:pPr marL="227013" lvl="0" indent="-227013" algn="l">
                        <a:spcBef>
                          <a:spcPts val="500"/>
                        </a:spcBef>
                        <a:buFont typeface="Arial" pitchFamily="34" charset="0"/>
                        <a:buChar char="•"/>
                      </a:pPr>
                      <a:r>
                        <a:rPr lang="en-US" sz="2000" b="0" dirty="0" smtClean="0">
                          <a:solidFill>
                            <a:schemeClr val="tx1"/>
                          </a:solidFill>
                        </a:rPr>
                        <a:t>Place of registration</a:t>
                      </a:r>
                    </a:p>
                    <a:p>
                      <a:pPr marL="227013" lvl="0" indent="-227013" algn="l">
                        <a:spcBef>
                          <a:spcPts val="500"/>
                        </a:spcBef>
                        <a:buFont typeface="Arial" pitchFamily="34" charset="0"/>
                        <a:buChar char="•"/>
                      </a:pPr>
                      <a:r>
                        <a:rPr lang="en-US" sz="2000" b="0" dirty="0" smtClean="0">
                          <a:solidFill>
                            <a:schemeClr val="tx1"/>
                          </a:solidFill>
                        </a:rPr>
                        <a:t>Death registration number</a:t>
                      </a:r>
                      <a:endParaRPr lang="en-US" sz="2000" dirty="0"/>
                    </a:p>
                  </a:txBody>
                  <a:tcPr>
                    <a:lnL w="381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tr>
            </a:tbl>
          </a:graphicData>
        </a:graphic>
      </p:graphicFrame>
    </p:spTree>
    <p:extLst>
      <p:ext uri="{BB962C8B-B14F-4D97-AF65-F5344CB8AC3E}">
        <p14:creationId xmlns:p14="http://schemas.microsoft.com/office/powerpoint/2010/main" val="64943542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a:bodyPr>
          <a:lstStyle/>
          <a:p>
            <a:r>
              <a:rPr lang="en-US" sz="3600" dirty="0"/>
              <a:t>Word Choice </a:t>
            </a:r>
            <a:r>
              <a:rPr lang="en-US" sz="3600" dirty="0" smtClean="0"/>
              <a:t>Questions</a:t>
            </a:r>
            <a:endParaRPr lang="en-US" sz="3100" dirty="0"/>
          </a:p>
        </p:txBody>
      </p:sp>
      <p:sp>
        <p:nvSpPr>
          <p:cNvPr id="3" name="Content Placeholder 2"/>
          <p:cNvSpPr>
            <a:spLocks noGrp="1"/>
          </p:cNvSpPr>
          <p:nvPr>
            <p:ph idx="1"/>
          </p:nvPr>
        </p:nvSpPr>
        <p:spPr>
          <a:xfrm>
            <a:off x="457200" y="1676400"/>
            <a:ext cx="8229600" cy="4449763"/>
          </a:xfrm>
        </p:spPr>
        <p:txBody>
          <a:bodyPr>
            <a:normAutofit/>
          </a:bodyPr>
          <a:lstStyle/>
          <a:p>
            <a:pPr marL="457200" indent="-457200">
              <a:buFont typeface="+mj-lt"/>
              <a:buAutoNum type="arabicPeriod" startAt="8"/>
            </a:pPr>
            <a:r>
              <a:rPr lang="en-US" sz="2400" dirty="0" smtClean="0"/>
              <a:t>Cause of death data obtained through verbal autopsy (is/</a:t>
            </a:r>
            <a:r>
              <a:rPr lang="en-US" sz="2400" dirty="0" smtClean="0">
                <a:solidFill>
                  <a:srgbClr val="C00000"/>
                </a:solidFill>
              </a:rPr>
              <a:t>is not</a:t>
            </a:r>
            <a:r>
              <a:rPr lang="en-US" sz="2400" dirty="0" smtClean="0"/>
              <a:t>) the same as medical certification in the civil registration process.</a:t>
            </a:r>
          </a:p>
          <a:p>
            <a:pPr marL="457200" indent="-457200">
              <a:buFont typeface="+mj-lt"/>
              <a:buAutoNum type="arabicPeriod" startAt="8"/>
            </a:pPr>
            <a:r>
              <a:rPr lang="en-US" sz="2400" dirty="0" smtClean="0"/>
              <a:t>Cause of death data obtained through verbal autopsy </a:t>
            </a:r>
            <a:r>
              <a:rPr lang="en-US" sz="2400" dirty="0" smtClean="0">
                <a:solidFill>
                  <a:srgbClr val="C00000"/>
                </a:solidFill>
              </a:rPr>
              <a:t>(may/should not) </a:t>
            </a:r>
            <a:r>
              <a:rPr lang="en-US" sz="2400" dirty="0" smtClean="0"/>
              <a:t>be combined with cause of death from the civil registration system.</a:t>
            </a:r>
            <a:endParaRPr lang="en-US" sz="2400" dirty="0"/>
          </a:p>
        </p:txBody>
      </p:sp>
    </p:spTree>
    <p:extLst>
      <p:ext uri="{BB962C8B-B14F-4D97-AF65-F5344CB8AC3E}">
        <p14:creationId xmlns:p14="http://schemas.microsoft.com/office/powerpoint/2010/main" val="24689525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792162"/>
          </a:xfrm>
        </p:spPr>
        <p:txBody>
          <a:bodyPr>
            <a:noAutofit/>
          </a:bodyPr>
          <a:lstStyle/>
          <a:p>
            <a:pPr algn="ctr"/>
            <a:r>
              <a:rPr lang="en-US" sz="2200" b="1" dirty="0" smtClean="0">
                <a:latin typeface="+mn-lt"/>
              </a:rPr>
              <a:t>Death </a:t>
            </a:r>
            <a:r>
              <a:rPr lang="en-US" sz="2200" b="1" dirty="0">
                <a:latin typeface="+mn-lt"/>
              </a:rPr>
              <a:t>Information </a:t>
            </a:r>
            <a:r>
              <a:rPr lang="en-US" sz="2200" b="1" dirty="0" smtClean="0">
                <a:latin typeface="+mn-lt"/>
              </a:rPr>
              <a:t>that could be Collected </a:t>
            </a:r>
            <a:r>
              <a:rPr lang="en-US" sz="2200" b="1" dirty="0">
                <a:latin typeface="+mn-lt"/>
              </a:rPr>
              <a:t>for Statistical Purposes</a:t>
            </a:r>
            <a:endParaRPr lang="en-US" sz="2200" dirty="0">
              <a:latin typeface="+mn-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90492043"/>
              </p:ext>
            </p:extLst>
          </p:nvPr>
        </p:nvGraphicFramePr>
        <p:xfrm>
          <a:off x="381000" y="1066800"/>
          <a:ext cx="8321040" cy="4846320"/>
        </p:xfrm>
        <a:graphic>
          <a:graphicData uri="http://schemas.openxmlformats.org/drawingml/2006/table">
            <a:tbl>
              <a:tblPr firstRow="1" bandRow="1">
                <a:tableStyleId>{5C22544A-7EE6-4342-B048-85BDC9FD1C3A}</a:tableStyleId>
              </a:tblPr>
              <a:tblGrid>
                <a:gridCol w="8321040"/>
              </a:tblGrid>
              <a:tr h="4846320">
                <a:tc>
                  <a:txBody>
                    <a:bodyPr/>
                    <a:lstStyle/>
                    <a:p>
                      <a:pPr lvl="1"/>
                      <a:endParaRPr lang="en-US" sz="2200" b="0" dirty="0" smtClean="0">
                        <a:solidFill>
                          <a:schemeClr val="tx1"/>
                        </a:solidFill>
                      </a:endParaRPr>
                    </a:p>
                    <a:p>
                      <a:pPr marL="800100" lvl="1" indent="-342900" defTabSz="577850">
                        <a:buFont typeface="Arial" pitchFamily="34" charset="0"/>
                        <a:buChar char="•"/>
                      </a:pPr>
                      <a:r>
                        <a:rPr lang="en-US" sz="2200" b="0" dirty="0" smtClean="0">
                          <a:solidFill>
                            <a:schemeClr val="tx1"/>
                          </a:solidFill>
                        </a:rPr>
                        <a:t>Additional detail on age if decedent under 1 year of age (usually months, days, hours, or minutes)</a:t>
                      </a:r>
                    </a:p>
                    <a:p>
                      <a:pPr marL="457200" lvl="1" indent="0">
                        <a:buFont typeface="Arial" pitchFamily="34" charset="0"/>
                        <a:buNone/>
                      </a:pPr>
                      <a:r>
                        <a:rPr lang="en-US" sz="800" b="0" dirty="0" smtClean="0">
                          <a:solidFill>
                            <a:schemeClr val="tx1"/>
                          </a:solidFill>
                        </a:rPr>
                        <a:t> </a:t>
                      </a:r>
                    </a:p>
                    <a:p>
                      <a:pPr marL="800100" lvl="1" indent="-342900">
                        <a:buFont typeface="Arial" pitchFamily="34" charset="0"/>
                        <a:buChar char="•"/>
                      </a:pPr>
                      <a:r>
                        <a:rPr lang="en-US" sz="2200" b="0" dirty="0" smtClean="0">
                          <a:solidFill>
                            <a:schemeClr val="tx1"/>
                          </a:solidFill>
                        </a:rPr>
                        <a:t>Educational attainment</a:t>
                      </a:r>
                    </a:p>
                    <a:p>
                      <a:pPr marL="628650" lvl="1" indent="-171450">
                        <a:buFont typeface="Arial" pitchFamily="34" charset="0"/>
                        <a:buChar char="•"/>
                      </a:pPr>
                      <a:endParaRPr lang="en-US" sz="800" b="0" dirty="0" smtClean="0">
                        <a:solidFill>
                          <a:schemeClr val="tx1"/>
                        </a:solidFill>
                      </a:endParaRP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b="0" dirty="0" smtClean="0">
                          <a:solidFill>
                            <a:schemeClr val="tx1"/>
                          </a:solidFill>
                        </a:rPr>
                        <a:t>Literacy status</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800" b="0" dirty="0" smtClean="0">
                        <a:solidFill>
                          <a:schemeClr val="tx1"/>
                        </a:solidFill>
                      </a:endParaRPr>
                    </a:p>
                    <a:p>
                      <a:pPr marL="800100" lvl="1" indent="-342900">
                        <a:buFont typeface="Arial" pitchFamily="34" charset="0"/>
                        <a:buChar char="•"/>
                      </a:pPr>
                      <a:r>
                        <a:rPr lang="en-US" sz="2200" b="0" dirty="0" smtClean="0">
                          <a:solidFill>
                            <a:schemeClr val="tx1"/>
                          </a:solidFill>
                        </a:rPr>
                        <a:t>Usual occupation</a:t>
                      </a:r>
                    </a:p>
                    <a:p>
                      <a:pPr marL="457200" lvl="1" indent="0">
                        <a:buFont typeface="Arial" pitchFamily="34" charset="0"/>
                        <a:buNone/>
                      </a:pPr>
                      <a:endParaRPr lang="en-US" sz="800" b="0" dirty="0" smtClean="0">
                        <a:solidFill>
                          <a:schemeClr val="tx1"/>
                        </a:solidFill>
                      </a:endParaRPr>
                    </a:p>
                    <a:p>
                      <a:pPr marL="800100" lvl="1" indent="-342900">
                        <a:buFont typeface="Arial" pitchFamily="34" charset="0"/>
                        <a:buChar char="•"/>
                      </a:pPr>
                      <a:r>
                        <a:rPr lang="en-US" sz="2200" b="0" dirty="0" smtClean="0">
                          <a:solidFill>
                            <a:schemeClr val="tx1"/>
                          </a:solidFill>
                        </a:rPr>
                        <a:t>Ethnicity, race or religion</a:t>
                      </a:r>
                    </a:p>
                    <a:p>
                      <a:pPr marL="457200" lvl="1" indent="0">
                        <a:buFont typeface="Arial" pitchFamily="34" charset="0"/>
                        <a:buNone/>
                      </a:pPr>
                      <a:r>
                        <a:rPr lang="en-US" sz="800" b="0" dirty="0" smtClean="0">
                          <a:solidFill>
                            <a:schemeClr val="tx1"/>
                          </a:solidFill>
                        </a:rPr>
                        <a:t> </a:t>
                      </a:r>
                    </a:p>
                    <a:p>
                      <a:pPr marL="800100" lvl="1" indent="-342900">
                        <a:buFont typeface="Arial" pitchFamily="34" charset="0"/>
                        <a:buChar char="•"/>
                      </a:pPr>
                      <a:r>
                        <a:rPr lang="en-US" sz="2200" b="0" dirty="0" smtClean="0">
                          <a:solidFill>
                            <a:schemeClr val="tx1"/>
                          </a:solidFill>
                        </a:rPr>
                        <a:t>Additional detail related to the cause of death </a:t>
                      </a:r>
                    </a:p>
                    <a:p>
                      <a:pPr marL="1257300" lvl="2" indent="-342900">
                        <a:buFont typeface="Arial" pitchFamily="34" charset="0"/>
                        <a:buChar char="‒"/>
                      </a:pPr>
                      <a:r>
                        <a:rPr lang="en-US" sz="2200" b="0" dirty="0" smtClean="0">
                          <a:solidFill>
                            <a:schemeClr val="tx1"/>
                          </a:solidFill>
                        </a:rPr>
                        <a:t>How injury occurred </a:t>
                      </a:r>
                    </a:p>
                    <a:p>
                      <a:pPr marL="1257300" lvl="2" indent="-342900">
                        <a:buFont typeface="Arial" pitchFamily="34" charset="0"/>
                        <a:buChar char="‒"/>
                      </a:pPr>
                      <a:r>
                        <a:rPr lang="en-US" sz="2200" b="0" dirty="0" smtClean="0">
                          <a:solidFill>
                            <a:schemeClr val="tx1"/>
                          </a:solidFill>
                        </a:rPr>
                        <a:t>Place of injury </a:t>
                      </a:r>
                    </a:p>
                    <a:p>
                      <a:pPr marL="1257300" lvl="2" indent="-342900">
                        <a:buFont typeface="Arial" pitchFamily="34" charset="0"/>
                        <a:buChar char="‒"/>
                      </a:pPr>
                      <a:r>
                        <a:rPr lang="en-US" sz="2200" b="0" dirty="0" smtClean="0">
                          <a:solidFill>
                            <a:schemeClr val="tx1"/>
                          </a:solidFill>
                        </a:rPr>
                        <a:t>Smoking or other risk factors</a:t>
                      </a:r>
                    </a:p>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tr>
            </a:tbl>
          </a:graphicData>
        </a:graphic>
      </p:graphicFrame>
      <p:sp>
        <p:nvSpPr>
          <p:cNvPr id="3" name="TextBox 2"/>
          <p:cNvSpPr txBox="1"/>
          <p:nvPr/>
        </p:nvSpPr>
        <p:spPr>
          <a:xfrm>
            <a:off x="4648200" y="6172200"/>
            <a:ext cx="4419600" cy="646331"/>
          </a:xfrm>
          <a:prstGeom prst="rect">
            <a:avLst/>
          </a:prstGeom>
          <a:noFill/>
        </p:spPr>
        <p:txBody>
          <a:bodyPr wrap="square" rtlCol="0">
            <a:spAutoFit/>
          </a:bodyPr>
          <a:lstStyle/>
          <a:p>
            <a:r>
              <a:rPr lang="en-US" sz="1200" dirty="0"/>
              <a:t>SOURCES: </a:t>
            </a:r>
            <a:r>
              <a:rPr lang="en-US" sz="1200" dirty="0" smtClean="0"/>
              <a:t>This slide, previous, and following: </a:t>
            </a:r>
            <a:r>
              <a:rPr lang="en-US" sz="1200" i="1" dirty="0"/>
              <a:t>Principles and Recommendations for a Vital Statistics System, Revision 2, </a:t>
            </a:r>
            <a:r>
              <a:rPr lang="en-US" sz="1200" dirty="0"/>
              <a:t>United Nations, New York, 2001, Chapter II. </a:t>
            </a:r>
          </a:p>
        </p:txBody>
      </p:sp>
    </p:spTree>
    <p:extLst>
      <p:ext uri="{BB962C8B-B14F-4D97-AF65-F5344CB8AC3E}">
        <p14:creationId xmlns:p14="http://schemas.microsoft.com/office/powerpoint/2010/main" val="2431377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495800" y="838200"/>
            <a:ext cx="43434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itle 1"/>
          <p:cNvSpPr>
            <a:spLocks noGrp="1"/>
          </p:cNvSpPr>
          <p:nvPr>
            <p:ph type="title" idx="4294967295"/>
          </p:nvPr>
        </p:nvSpPr>
        <p:spPr>
          <a:xfrm>
            <a:off x="457200" y="152400"/>
            <a:ext cx="8229600" cy="914400"/>
          </a:xfrm>
        </p:spPr>
        <p:txBody>
          <a:bodyPr>
            <a:normAutofit fontScale="90000"/>
          </a:bodyPr>
          <a:lstStyle/>
          <a:p>
            <a:pPr algn="ctr">
              <a:lnSpc>
                <a:spcPct val="100000"/>
              </a:lnSpc>
            </a:pPr>
            <a:r>
              <a:rPr lang="en-US" sz="2700" b="1" dirty="0" smtClean="0"/>
              <a:t>Death </a:t>
            </a:r>
            <a:r>
              <a:rPr lang="en-US" sz="2700" b="1" dirty="0"/>
              <a:t>Information Collected </a:t>
            </a:r>
            <a:r>
              <a:rPr lang="en-US" sz="2400" b="1" dirty="0"/>
              <a:t>–</a:t>
            </a:r>
            <a:r>
              <a:rPr lang="en-US" sz="2700" b="1" dirty="0" smtClean="0"/>
              <a:t> Derived </a:t>
            </a:r>
            <a:r>
              <a:rPr lang="en-US" sz="2700" b="1" dirty="0"/>
              <a:t>Data</a:t>
            </a:r>
            <a:r>
              <a:rPr lang="en-US" b="1" dirty="0"/>
              <a:t/>
            </a:r>
            <a:br>
              <a:rPr lang="en-US" b="1" dirty="0"/>
            </a:br>
            <a:r>
              <a:rPr lang="en-US" sz="2200" b="1" dirty="0"/>
              <a:t>(</a:t>
            </a:r>
            <a:r>
              <a:rPr lang="en-US" sz="2200" dirty="0"/>
              <a:t>Items for statistical purposes not collected directly on </a:t>
            </a:r>
            <a:r>
              <a:rPr lang="en-US" sz="2200" dirty="0" smtClean="0"/>
              <a:t>death </a:t>
            </a:r>
            <a:r>
              <a:rPr lang="en-US" sz="2200" dirty="0"/>
              <a:t>record but derived from those items and added to computer files for tabulation) </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524412234"/>
              </p:ext>
            </p:extLst>
          </p:nvPr>
        </p:nvGraphicFramePr>
        <p:xfrm>
          <a:off x="0" y="1203325"/>
          <a:ext cx="9144000" cy="5654040"/>
        </p:xfrm>
        <a:graphic>
          <a:graphicData uri="http://schemas.openxmlformats.org/drawingml/2006/table">
            <a:tbl>
              <a:tblPr firstRow="1" bandRow="1">
                <a:tableStyleId>{073A0DAA-6AF3-43AB-8588-CEC1D06C72B9}</a:tableStyleId>
              </a:tblPr>
              <a:tblGrid>
                <a:gridCol w="4572000"/>
                <a:gridCol w="4572000"/>
              </a:tblGrid>
              <a:tr h="4253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t>Derived Data Item</a:t>
                      </a:r>
                      <a:endParaRPr lang="en-US" sz="2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t>Source on Death Record</a:t>
                      </a:r>
                      <a:endParaRPr lang="en-US" sz="2200" dirty="0"/>
                    </a:p>
                  </a:txBody>
                  <a:tcPr anchor="ctr"/>
                </a:tc>
              </a:tr>
              <a:tr h="411480">
                <a:tc>
                  <a:txBody>
                    <a:bodyPr/>
                    <a:lstStyle/>
                    <a:p>
                      <a:pPr marL="276225" marR="0" lvl="0" indent="-276225" algn="l" defTabSz="914400" rtl="0" eaLnBrk="1" fontAlgn="auto" latinLnBrk="0" hangingPunct="1">
                        <a:lnSpc>
                          <a:spcPct val="100000"/>
                        </a:lnSpc>
                        <a:spcBef>
                          <a:spcPts val="0"/>
                        </a:spcBef>
                        <a:spcAft>
                          <a:spcPts val="0"/>
                        </a:spcAft>
                        <a:buClrTx/>
                        <a:buSzTx/>
                        <a:buFont typeface="Arial" pitchFamily="34" charset="0"/>
                        <a:buChar char="•"/>
                        <a:tabLst>
                          <a:tab pos="169863" algn="l"/>
                        </a:tabLst>
                        <a:defRPr/>
                      </a:pPr>
                      <a:r>
                        <a:rPr lang="en-US" sz="1900" dirty="0" smtClean="0"/>
                        <a:t>Socio-economic indicator</a:t>
                      </a:r>
                    </a:p>
                  </a:txBody>
                  <a:tcPr/>
                </a:tc>
                <a:tc>
                  <a:txBody>
                    <a:bodyPr/>
                    <a:lstStyle/>
                    <a:p>
                      <a:pPr marL="276225" marR="0" lvl="0" indent="-276225" algn="l" defTabSz="914400" rtl="0" eaLnBrk="1" fontAlgn="auto" latinLnBrk="0" hangingPunct="1">
                        <a:lnSpc>
                          <a:spcPct val="100000"/>
                        </a:lnSpc>
                        <a:spcBef>
                          <a:spcPts val="0"/>
                        </a:spcBef>
                        <a:spcAft>
                          <a:spcPts val="0"/>
                        </a:spcAft>
                        <a:buClrTx/>
                        <a:buSzTx/>
                        <a:buFont typeface="Arial" pitchFamily="34" charset="0"/>
                        <a:buChar char="•"/>
                        <a:tabLst>
                          <a:tab pos="169863" algn="l"/>
                        </a:tabLst>
                        <a:defRPr/>
                      </a:pPr>
                      <a:r>
                        <a:rPr lang="en-US" sz="1900" kern="1200" dirty="0" smtClean="0"/>
                        <a:t>Education, literacy status and/or occupation</a:t>
                      </a:r>
                      <a:endParaRPr lang="en-US" sz="1900" dirty="0"/>
                    </a:p>
                  </a:txBody>
                  <a:tcPr/>
                </a:tc>
              </a:tr>
              <a:tr h="411480">
                <a:tc>
                  <a:txBody>
                    <a:bodyPr/>
                    <a:lstStyle/>
                    <a:p>
                      <a:pPr marL="276225" marR="0" lvl="0" indent="-276225" algn="l" defTabSz="914400" rtl="0" eaLnBrk="1" fontAlgn="auto" latinLnBrk="0" hangingPunct="1">
                        <a:lnSpc>
                          <a:spcPct val="100000"/>
                        </a:lnSpc>
                        <a:spcBef>
                          <a:spcPts val="0"/>
                        </a:spcBef>
                        <a:spcAft>
                          <a:spcPts val="0"/>
                        </a:spcAft>
                        <a:buClrTx/>
                        <a:buSzTx/>
                        <a:buFont typeface="Arial" pitchFamily="34" charset="0"/>
                        <a:buChar char="•"/>
                        <a:tabLst>
                          <a:tab pos="169863" algn="l"/>
                        </a:tabLst>
                        <a:defRPr/>
                      </a:pPr>
                      <a:r>
                        <a:rPr lang="en-US" sz="1900" dirty="0" smtClean="0"/>
                        <a:t>Detail on residence such as urban, rural, regional, etc.</a:t>
                      </a:r>
                    </a:p>
                  </a:txBody>
                  <a:tcPr/>
                </a:tc>
                <a:tc>
                  <a:txBody>
                    <a:bodyPr/>
                    <a:lstStyle/>
                    <a:p>
                      <a:pPr marL="276225" marR="0" lvl="0" indent="-276225" algn="l" defTabSz="914400" rtl="0" eaLnBrk="1" fontAlgn="auto" latinLnBrk="0" hangingPunct="1">
                        <a:lnSpc>
                          <a:spcPct val="100000"/>
                        </a:lnSpc>
                        <a:spcBef>
                          <a:spcPts val="0"/>
                        </a:spcBef>
                        <a:spcAft>
                          <a:spcPts val="0"/>
                        </a:spcAft>
                        <a:buClrTx/>
                        <a:buSzTx/>
                        <a:buFont typeface="Arial" pitchFamily="34" charset="0"/>
                        <a:buChar char="•"/>
                        <a:tabLst>
                          <a:tab pos="169863" algn="l"/>
                        </a:tabLst>
                        <a:defRPr/>
                      </a:pPr>
                      <a:r>
                        <a:rPr lang="en-US" sz="1900" kern="1200" dirty="0" smtClean="0"/>
                        <a:t>Place of residence</a:t>
                      </a:r>
                    </a:p>
                    <a:p>
                      <a:pPr marL="276225" marR="0" lvl="0" indent="-276225" algn="l" defTabSz="914400" rtl="0" eaLnBrk="1" fontAlgn="auto" latinLnBrk="0" hangingPunct="1">
                        <a:lnSpc>
                          <a:spcPct val="100000"/>
                        </a:lnSpc>
                        <a:spcBef>
                          <a:spcPts val="0"/>
                        </a:spcBef>
                        <a:spcAft>
                          <a:spcPts val="0"/>
                        </a:spcAft>
                        <a:buClrTx/>
                        <a:buSzTx/>
                        <a:buFont typeface="Arial" pitchFamily="34" charset="0"/>
                        <a:buChar char="•"/>
                        <a:tabLst>
                          <a:tab pos="169863" algn="l"/>
                        </a:tabLst>
                        <a:defRPr/>
                      </a:pPr>
                      <a:endParaRPr lang="en-US" sz="1900" dirty="0"/>
                    </a:p>
                  </a:txBody>
                  <a:tcPr/>
                </a:tc>
              </a:tr>
              <a:tr h="411480">
                <a:tc>
                  <a:txBody>
                    <a:bodyPr/>
                    <a:lstStyle/>
                    <a:p>
                      <a:pPr marL="276225" marR="0" lvl="0" indent="-276225" algn="l" defTabSz="914400" rtl="0" eaLnBrk="1" fontAlgn="auto" latinLnBrk="0" hangingPunct="1">
                        <a:lnSpc>
                          <a:spcPct val="100000"/>
                        </a:lnSpc>
                        <a:spcBef>
                          <a:spcPts val="0"/>
                        </a:spcBef>
                        <a:spcAft>
                          <a:spcPts val="0"/>
                        </a:spcAft>
                        <a:buClrTx/>
                        <a:buSzTx/>
                        <a:buFont typeface="Arial" pitchFamily="34" charset="0"/>
                        <a:buChar char="•"/>
                        <a:tabLst>
                          <a:tab pos="169863" algn="l"/>
                        </a:tabLst>
                        <a:defRPr/>
                      </a:pPr>
                      <a:r>
                        <a:rPr lang="en-US" sz="1900" dirty="0" smtClean="0"/>
                        <a:t>Other geographic groupings </a:t>
                      </a:r>
                    </a:p>
                  </a:txBody>
                  <a:tcPr/>
                </a:tc>
                <a:tc>
                  <a:txBody>
                    <a:bodyPr/>
                    <a:lstStyle/>
                    <a:p>
                      <a:pPr marL="276225" marR="0" lvl="0" indent="-276225" algn="l" defTabSz="914400" rtl="0" eaLnBrk="1" fontAlgn="auto" latinLnBrk="0" hangingPunct="1">
                        <a:lnSpc>
                          <a:spcPct val="100000"/>
                        </a:lnSpc>
                        <a:spcBef>
                          <a:spcPts val="0"/>
                        </a:spcBef>
                        <a:spcAft>
                          <a:spcPts val="0"/>
                        </a:spcAft>
                        <a:buClrTx/>
                        <a:buSzTx/>
                        <a:buFont typeface="Arial" pitchFamily="34" charset="0"/>
                        <a:buChar char="•"/>
                        <a:tabLst>
                          <a:tab pos="169863" algn="l"/>
                        </a:tabLst>
                        <a:defRPr/>
                      </a:pPr>
                      <a:r>
                        <a:rPr lang="en-US" sz="1900" kern="1200" dirty="0" smtClean="0"/>
                        <a:t>Place of residence or occurrence</a:t>
                      </a:r>
                      <a:endParaRPr lang="en-US" sz="1900" kern="1200" dirty="0" smtClean="0">
                        <a:solidFill>
                          <a:schemeClr val="dk1"/>
                        </a:solidFill>
                        <a:latin typeface="+mn-lt"/>
                        <a:ea typeface="+mn-ea"/>
                        <a:cs typeface="+mn-cs"/>
                      </a:endParaRPr>
                    </a:p>
                  </a:txBody>
                  <a:tcPr/>
                </a:tc>
              </a:tr>
              <a:tr h="411480">
                <a:tc>
                  <a:txBody>
                    <a:bodyPr/>
                    <a:lstStyle/>
                    <a:p>
                      <a:pPr marL="276225" marR="0" lvl="0" indent="-276225" algn="l" defTabSz="914400" rtl="0" eaLnBrk="1" fontAlgn="auto" latinLnBrk="0" hangingPunct="1">
                        <a:lnSpc>
                          <a:spcPct val="100000"/>
                        </a:lnSpc>
                        <a:spcBef>
                          <a:spcPts val="0"/>
                        </a:spcBef>
                        <a:spcAft>
                          <a:spcPts val="0"/>
                        </a:spcAft>
                        <a:buClrTx/>
                        <a:buSzTx/>
                        <a:buFont typeface="Arial" pitchFamily="34" charset="0"/>
                        <a:buChar char="•"/>
                        <a:tabLst>
                          <a:tab pos="169863" algn="l"/>
                        </a:tabLst>
                        <a:defRPr/>
                      </a:pPr>
                      <a:r>
                        <a:rPr lang="en-US" sz="1900" dirty="0" smtClean="0"/>
                        <a:t>Age of decedent</a:t>
                      </a:r>
                    </a:p>
                  </a:txBody>
                  <a:tcPr/>
                </a:tc>
                <a:tc>
                  <a:txBody>
                    <a:bodyPr/>
                    <a:lstStyle/>
                    <a:p>
                      <a:pPr marL="276225" marR="0" lvl="0" indent="-276225" algn="l" defTabSz="914400" rtl="0" eaLnBrk="1" fontAlgn="auto" latinLnBrk="0" hangingPunct="1">
                        <a:lnSpc>
                          <a:spcPct val="100000"/>
                        </a:lnSpc>
                        <a:spcBef>
                          <a:spcPts val="0"/>
                        </a:spcBef>
                        <a:spcAft>
                          <a:spcPts val="0"/>
                        </a:spcAft>
                        <a:buClrTx/>
                        <a:buSzTx/>
                        <a:buFont typeface="Arial" pitchFamily="34" charset="0"/>
                        <a:buChar char="•"/>
                        <a:tabLst>
                          <a:tab pos="169863" algn="l"/>
                        </a:tabLst>
                        <a:defRPr/>
                      </a:pPr>
                      <a:r>
                        <a:rPr lang="en-US" sz="1900" kern="1200" dirty="0" smtClean="0"/>
                        <a:t>Date of birth and date of death</a:t>
                      </a:r>
                      <a:endParaRPr lang="en-US" sz="1900" kern="1200" dirty="0" smtClean="0">
                        <a:solidFill>
                          <a:schemeClr val="dk1"/>
                        </a:solidFill>
                        <a:latin typeface="+mn-lt"/>
                        <a:ea typeface="+mn-ea"/>
                        <a:cs typeface="+mn-cs"/>
                      </a:endParaRPr>
                    </a:p>
                  </a:txBody>
                  <a:tcPr/>
                </a:tc>
              </a:tr>
              <a:tr h="411480">
                <a:tc>
                  <a:txBody>
                    <a:bodyPr/>
                    <a:lstStyle/>
                    <a:p>
                      <a:pPr marL="233363" lvl="0" indent="-233363">
                        <a:buFont typeface="Arial" pitchFamily="34" charset="0"/>
                        <a:buChar char="•"/>
                      </a:pPr>
                      <a:r>
                        <a:rPr lang="en-US" sz="1900" dirty="0" smtClean="0"/>
                        <a:t>Tabulation category for deaths </a:t>
                      </a:r>
                    </a:p>
                    <a:p>
                      <a:pPr marL="800100" lvl="1" indent="-342900">
                        <a:buFont typeface="Arial" pitchFamily="34" charset="0"/>
                        <a:buChar char="‒"/>
                      </a:pPr>
                      <a:r>
                        <a:rPr lang="en-US" sz="1900" dirty="0" smtClean="0"/>
                        <a:t>Under 1 year of age</a:t>
                      </a:r>
                    </a:p>
                    <a:p>
                      <a:pPr marL="1257300" lvl="2" indent="-342900">
                        <a:buFont typeface="Wingdings" pitchFamily="2" charset="2"/>
                        <a:buChar char="§"/>
                      </a:pPr>
                      <a:r>
                        <a:rPr lang="en-US" sz="1900" dirty="0" smtClean="0"/>
                        <a:t>Neonatal / Post neonatal </a:t>
                      </a:r>
                    </a:p>
                    <a:p>
                      <a:pPr marL="1257300" lvl="2" indent="-342900">
                        <a:buFont typeface="Wingdings" pitchFamily="2" charset="2"/>
                        <a:buChar char="§"/>
                      </a:pPr>
                      <a:r>
                        <a:rPr lang="en-US" sz="1900" dirty="0" smtClean="0"/>
                        <a:t>Under 1 week, </a:t>
                      </a:r>
                    </a:p>
                    <a:p>
                      <a:pPr marL="1257300" lvl="2" indent="-342900">
                        <a:buFont typeface="Wingdings" pitchFamily="2" charset="2"/>
                        <a:buChar char="§"/>
                      </a:pPr>
                      <a:r>
                        <a:rPr lang="en-US" sz="1900" dirty="0" smtClean="0"/>
                        <a:t>Under 1 month</a:t>
                      </a:r>
                    </a:p>
                    <a:p>
                      <a:pPr marL="800100" lvl="1" indent="-342900" algn="l" defTabSz="914400" rtl="0" eaLnBrk="1" latinLnBrk="0" hangingPunct="1">
                        <a:buFont typeface="Arial" pitchFamily="34" charset="0"/>
                        <a:buChar char="‒"/>
                      </a:pPr>
                      <a:r>
                        <a:rPr lang="en-US" sz="1900" kern="1200" dirty="0" smtClean="0"/>
                        <a:t>Other age groups</a:t>
                      </a:r>
                      <a:endParaRPr lang="en-US" sz="1900" kern="1200" dirty="0" smtClean="0">
                        <a:solidFill>
                          <a:schemeClr val="dk1"/>
                        </a:solidFill>
                        <a:latin typeface="+mn-lt"/>
                        <a:ea typeface="+mn-ea"/>
                        <a:cs typeface="+mn-cs"/>
                      </a:endParaRPr>
                    </a:p>
                  </a:txBody>
                  <a:tcPr/>
                </a:tc>
                <a:tc>
                  <a:txBody>
                    <a:bodyPr/>
                    <a:lstStyle/>
                    <a:p>
                      <a:pPr marL="276225" marR="0" lvl="0" indent="-276225" algn="l" defTabSz="914400" rtl="0" eaLnBrk="1" fontAlgn="auto" latinLnBrk="0" hangingPunct="1">
                        <a:lnSpc>
                          <a:spcPct val="100000"/>
                        </a:lnSpc>
                        <a:spcBef>
                          <a:spcPts val="0"/>
                        </a:spcBef>
                        <a:spcAft>
                          <a:spcPts val="0"/>
                        </a:spcAft>
                        <a:buClrTx/>
                        <a:buSzTx/>
                        <a:buFont typeface="Arial" pitchFamily="34" charset="0"/>
                        <a:buChar char="•"/>
                        <a:tabLst>
                          <a:tab pos="169863" algn="l"/>
                        </a:tabLst>
                        <a:defRPr/>
                      </a:pPr>
                      <a:r>
                        <a:rPr lang="en-US" sz="1900" kern="1200" dirty="0" smtClean="0"/>
                        <a:t>Date of death, time of death, and</a:t>
                      </a:r>
                      <a:r>
                        <a:rPr lang="en-US" sz="1900" kern="1200" baseline="0" dirty="0" smtClean="0"/>
                        <a:t> </a:t>
                      </a:r>
                      <a:r>
                        <a:rPr lang="en-US" sz="1900" kern="1200" dirty="0" smtClean="0"/>
                        <a:t>date of birth </a:t>
                      </a:r>
                    </a:p>
                    <a:p>
                      <a:pPr marL="276225" marR="0" lvl="0" indent="-276225" algn="l" defTabSz="914400" rtl="0" eaLnBrk="1" fontAlgn="auto" latinLnBrk="0" hangingPunct="1">
                        <a:lnSpc>
                          <a:spcPct val="100000"/>
                        </a:lnSpc>
                        <a:spcBef>
                          <a:spcPts val="0"/>
                        </a:spcBef>
                        <a:spcAft>
                          <a:spcPts val="0"/>
                        </a:spcAft>
                        <a:buClrTx/>
                        <a:buSzTx/>
                        <a:buFont typeface="Arial" pitchFamily="34" charset="0"/>
                        <a:buChar char="•"/>
                        <a:tabLst>
                          <a:tab pos="169863" algn="l"/>
                        </a:tabLst>
                        <a:defRPr/>
                      </a:pPr>
                      <a:endParaRPr lang="en-US" sz="1900" dirty="0"/>
                    </a:p>
                  </a:txBody>
                  <a:tcPr/>
                </a:tc>
              </a:tr>
              <a:tr h="411480">
                <a:tc>
                  <a:txBody>
                    <a:bodyPr/>
                    <a:lstStyle/>
                    <a:p>
                      <a:pPr marL="276225" marR="0" lvl="0" indent="-276225" algn="l" defTabSz="914400" rtl="0" eaLnBrk="1" fontAlgn="auto" latinLnBrk="0" hangingPunct="1">
                        <a:lnSpc>
                          <a:spcPct val="100000"/>
                        </a:lnSpc>
                        <a:spcBef>
                          <a:spcPts val="0"/>
                        </a:spcBef>
                        <a:spcAft>
                          <a:spcPts val="0"/>
                        </a:spcAft>
                        <a:buClrTx/>
                        <a:buSzTx/>
                        <a:buFont typeface="Arial" pitchFamily="34" charset="0"/>
                        <a:buChar char="•"/>
                        <a:tabLst>
                          <a:tab pos="169863" algn="l"/>
                        </a:tabLst>
                        <a:defRPr/>
                      </a:pPr>
                      <a:r>
                        <a:rPr lang="en-US" sz="1900" dirty="0" smtClean="0"/>
                        <a:t>Detail on injury deaths </a:t>
                      </a:r>
                    </a:p>
                  </a:txBody>
                  <a:tcPr/>
                </a:tc>
                <a:tc>
                  <a:txBody>
                    <a:bodyPr/>
                    <a:lstStyle/>
                    <a:p>
                      <a:pPr marL="276225" marR="0" lvl="0" indent="-276225" algn="l" defTabSz="914400" rtl="0" eaLnBrk="1" fontAlgn="auto" latinLnBrk="0" hangingPunct="1">
                        <a:lnSpc>
                          <a:spcPct val="100000"/>
                        </a:lnSpc>
                        <a:spcBef>
                          <a:spcPts val="0"/>
                        </a:spcBef>
                        <a:spcAft>
                          <a:spcPts val="0"/>
                        </a:spcAft>
                        <a:buClrTx/>
                        <a:buSzTx/>
                        <a:buFont typeface="Arial" pitchFamily="34" charset="0"/>
                        <a:buChar char="•"/>
                        <a:tabLst>
                          <a:tab pos="169863" algn="l"/>
                        </a:tabLst>
                        <a:defRPr/>
                      </a:pPr>
                      <a:r>
                        <a:rPr lang="en-US" sz="1900" baseline="0" dirty="0" smtClean="0"/>
                        <a:t>Cause of death</a:t>
                      </a:r>
                    </a:p>
                  </a:txBody>
                  <a:tcPr/>
                </a:tc>
              </a:tr>
              <a:tr h="411480">
                <a:tc>
                  <a:txBody>
                    <a:bodyPr/>
                    <a:lstStyle/>
                    <a:p>
                      <a:pPr marL="276225" marR="0" lvl="0" indent="-276225" algn="l" defTabSz="914400" rtl="0" eaLnBrk="1" fontAlgn="auto" latinLnBrk="0" hangingPunct="1">
                        <a:lnSpc>
                          <a:spcPct val="100000"/>
                        </a:lnSpc>
                        <a:spcBef>
                          <a:spcPts val="0"/>
                        </a:spcBef>
                        <a:spcAft>
                          <a:spcPts val="0"/>
                        </a:spcAft>
                        <a:buClrTx/>
                        <a:buSzTx/>
                        <a:buFont typeface="Arial" pitchFamily="34" charset="0"/>
                        <a:buChar char="•"/>
                        <a:tabLst>
                          <a:tab pos="169863" algn="l"/>
                        </a:tabLst>
                        <a:defRPr/>
                      </a:pPr>
                      <a:r>
                        <a:rPr lang="en-US" sz="1900" dirty="0" smtClean="0"/>
                        <a:t>Deaths with risk factors</a:t>
                      </a:r>
                    </a:p>
                  </a:txBody>
                  <a:tcPr/>
                </a:tc>
                <a:tc>
                  <a:txBody>
                    <a:bodyPr/>
                    <a:lstStyle/>
                    <a:p>
                      <a:pPr marL="276225" marR="0" lvl="0" indent="-276225" algn="l" defTabSz="914400" rtl="0" eaLnBrk="1" fontAlgn="auto" latinLnBrk="0" hangingPunct="1">
                        <a:lnSpc>
                          <a:spcPct val="100000"/>
                        </a:lnSpc>
                        <a:spcBef>
                          <a:spcPts val="0"/>
                        </a:spcBef>
                        <a:spcAft>
                          <a:spcPts val="0"/>
                        </a:spcAft>
                        <a:buClrTx/>
                        <a:buSzTx/>
                        <a:buFont typeface="Arial" pitchFamily="34" charset="0"/>
                        <a:buChar char="•"/>
                        <a:tabLst>
                          <a:tab pos="169863" algn="l"/>
                        </a:tabLst>
                        <a:defRPr/>
                      </a:pPr>
                      <a:r>
                        <a:rPr lang="en-US" sz="1900" baseline="0" dirty="0" smtClean="0"/>
                        <a:t>Cause of death</a:t>
                      </a:r>
                    </a:p>
                  </a:txBody>
                  <a:tcPr/>
                </a:tc>
              </a:tr>
              <a:tr h="411480">
                <a:tc>
                  <a:txBody>
                    <a:bodyPr/>
                    <a:lstStyle/>
                    <a:p>
                      <a:pPr marL="233363" lvl="0" indent="-233363">
                        <a:buFont typeface="Arial" pitchFamily="34" charset="0"/>
                        <a:buChar char="•"/>
                      </a:pPr>
                      <a:r>
                        <a:rPr lang="en-US" sz="1900" dirty="0" smtClean="0"/>
                        <a:t>Cause of death groupings</a:t>
                      </a:r>
                      <a:endParaRPr lang="en-US" sz="1900" dirty="0"/>
                    </a:p>
                  </a:txBody>
                  <a:tcPr/>
                </a:tc>
                <a:tc>
                  <a:txBody>
                    <a:bodyPr/>
                    <a:lstStyle/>
                    <a:p>
                      <a:pPr marL="233363" indent="-233363">
                        <a:buFont typeface="Arial" pitchFamily="34" charset="0"/>
                        <a:buChar char="•"/>
                      </a:pPr>
                      <a:r>
                        <a:rPr lang="en-US" sz="1900" baseline="0" dirty="0" smtClean="0"/>
                        <a:t>Cause of death</a:t>
                      </a:r>
                      <a:endParaRPr lang="en-US" sz="1900" dirty="0"/>
                    </a:p>
                  </a:txBody>
                  <a:tcPr/>
                </a:tc>
              </a:tr>
            </a:tbl>
          </a:graphicData>
        </a:graphic>
      </p:graphicFrame>
    </p:spTree>
    <p:extLst>
      <p:ext uri="{BB962C8B-B14F-4D97-AF65-F5344CB8AC3E}">
        <p14:creationId xmlns:p14="http://schemas.microsoft.com/office/powerpoint/2010/main" val="154806743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Collected</a:t>
            </a:r>
            <a:endParaRPr lang="en-US" dirty="0"/>
          </a:p>
        </p:txBody>
      </p:sp>
      <p:sp>
        <p:nvSpPr>
          <p:cNvPr id="3" name="Content Placeholder 2"/>
          <p:cNvSpPr>
            <a:spLocks noGrp="1"/>
          </p:cNvSpPr>
          <p:nvPr>
            <p:ph idx="1"/>
          </p:nvPr>
        </p:nvSpPr>
        <p:spPr>
          <a:xfrm>
            <a:off x="838200" y="1600200"/>
            <a:ext cx="7924800" cy="4419600"/>
          </a:xfrm>
        </p:spPr>
        <p:txBody>
          <a:bodyPr>
            <a:normAutofit/>
          </a:bodyPr>
          <a:lstStyle/>
          <a:p>
            <a:pPr marL="0" indent="0">
              <a:buNone/>
            </a:pPr>
            <a:r>
              <a:rPr lang="en-US" dirty="0">
                <a:solidFill>
                  <a:schemeClr val="bg1">
                    <a:lumMod val="65000"/>
                  </a:schemeClr>
                </a:solidFill>
              </a:rPr>
              <a:t>Samples of </a:t>
            </a:r>
            <a:r>
              <a:rPr lang="en-US" dirty="0" smtClean="0">
                <a:solidFill>
                  <a:schemeClr val="bg1">
                    <a:lumMod val="65000"/>
                  </a:schemeClr>
                </a:solidFill>
              </a:rPr>
              <a:t>death </a:t>
            </a:r>
            <a:r>
              <a:rPr lang="en-US" dirty="0">
                <a:solidFill>
                  <a:schemeClr val="bg1">
                    <a:lumMod val="65000"/>
                  </a:schemeClr>
                </a:solidFill>
              </a:rPr>
              <a:t>records from various countries should be shown to the students particularly those for the countries the students are from. </a:t>
            </a:r>
          </a:p>
          <a:p>
            <a:pPr marL="0" indent="0">
              <a:buNone/>
            </a:pPr>
            <a:r>
              <a:rPr lang="en-US" dirty="0">
                <a:solidFill>
                  <a:schemeClr val="bg1">
                    <a:lumMod val="65000"/>
                  </a:schemeClr>
                </a:solidFill>
              </a:rPr>
              <a:t>Examples should include </a:t>
            </a:r>
            <a:r>
              <a:rPr lang="en-US" dirty="0" smtClean="0">
                <a:solidFill>
                  <a:schemeClr val="bg1">
                    <a:lumMod val="65000"/>
                  </a:schemeClr>
                </a:solidFill>
              </a:rPr>
              <a:t>death </a:t>
            </a:r>
            <a:r>
              <a:rPr lang="en-US" dirty="0">
                <a:solidFill>
                  <a:schemeClr val="bg1">
                    <a:lumMod val="65000"/>
                  </a:schemeClr>
                </a:solidFill>
              </a:rPr>
              <a:t>records for countries that collect </a:t>
            </a:r>
            <a:r>
              <a:rPr lang="en-US" dirty="0" smtClean="0">
                <a:solidFill>
                  <a:schemeClr val="bg1">
                    <a:lumMod val="65000"/>
                  </a:schemeClr>
                </a:solidFill>
              </a:rPr>
              <a:t>cause of death information on their death records as part of the registration process. </a:t>
            </a:r>
            <a:endParaRPr lang="en-US" dirty="0"/>
          </a:p>
          <a:p>
            <a:pPr marL="0" indent="0">
              <a:buNone/>
            </a:pPr>
            <a:endParaRPr lang="en-US" dirty="0"/>
          </a:p>
        </p:txBody>
      </p:sp>
    </p:spTree>
    <p:extLst>
      <p:ext uri="{BB962C8B-B14F-4D97-AF65-F5344CB8AC3E}">
        <p14:creationId xmlns:p14="http://schemas.microsoft.com/office/powerpoint/2010/main" val="21343947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736600" y="1447800"/>
            <a:ext cx="8026400" cy="4495800"/>
          </a:xfrm>
        </p:spPr>
        <p:txBody>
          <a:bodyPr>
            <a:normAutofit fontScale="70000" lnSpcReduction="20000"/>
          </a:bodyPr>
          <a:lstStyle/>
          <a:p>
            <a:pPr marL="0" indent="0">
              <a:buNone/>
            </a:pPr>
            <a:r>
              <a:rPr lang="en-US" dirty="0" smtClean="0">
                <a:solidFill>
                  <a:schemeClr val="bg1">
                    <a:lumMod val="65000"/>
                  </a:schemeClr>
                </a:solidFill>
              </a:rPr>
              <a:t>In small groups, examine </a:t>
            </a:r>
            <a:r>
              <a:rPr lang="en-US" dirty="0">
                <a:solidFill>
                  <a:schemeClr val="bg1">
                    <a:lumMod val="65000"/>
                  </a:schemeClr>
                </a:solidFill>
              </a:rPr>
              <a:t>the sample </a:t>
            </a:r>
            <a:r>
              <a:rPr lang="en-US" dirty="0" smtClean="0">
                <a:solidFill>
                  <a:schemeClr val="bg1">
                    <a:lumMod val="65000"/>
                  </a:schemeClr>
                </a:solidFill>
              </a:rPr>
              <a:t>death certificates for </a:t>
            </a:r>
            <a:r>
              <a:rPr lang="en-US" dirty="0">
                <a:solidFill>
                  <a:schemeClr val="bg1">
                    <a:lumMod val="65000"/>
                  </a:schemeClr>
                </a:solidFill>
              </a:rPr>
              <a:t>various countries.  </a:t>
            </a:r>
            <a:r>
              <a:rPr lang="en-US" dirty="0" smtClean="0">
                <a:solidFill>
                  <a:schemeClr val="bg1">
                    <a:lumMod val="65000"/>
                  </a:schemeClr>
                </a:solidFill>
              </a:rPr>
              <a:t>Compare your </a:t>
            </a:r>
            <a:r>
              <a:rPr lang="en-US" dirty="0">
                <a:solidFill>
                  <a:schemeClr val="bg1">
                    <a:lumMod val="65000"/>
                  </a:schemeClr>
                </a:solidFill>
              </a:rPr>
              <a:t>country’s </a:t>
            </a:r>
            <a:r>
              <a:rPr lang="en-US" dirty="0" smtClean="0">
                <a:solidFill>
                  <a:schemeClr val="bg1">
                    <a:lumMod val="65000"/>
                  </a:schemeClr>
                </a:solidFill>
              </a:rPr>
              <a:t>death </a:t>
            </a:r>
            <a:r>
              <a:rPr lang="en-US" dirty="0">
                <a:solidFill>
                  <a:schemeClr val="bg1">
                    <a:lumMod val="65000"/>
                  </a:schemeClr>
                </a:solidFill>
              </a:rPr>
              <a:t>record with those from other countries looking at the following</a:t>
            </a:r>
            <a:r>
              <a:rPr lang="en-US" dirty="0" smtClean="0">
                <a:solidFill>
                  <a:schemeClr val="bg1">
                    <a:lumMod val="65000"/>
                  </a:schemeClr>
                </a:solidFill>
              </a:rPr>
              <a:t>:</a:t>
            </a:r>
          </a:p>
          <a:p>
            <a:pPr lvl="0"/>
            <a:r>
              <a:rPr lang="en-US" dirty="0">
                <a:solidFill>
                  <a:schemeClr val="bg1">
                    <a:lumMod val="65000"/>
                  </a:schemeClr>
                </a:solidFill>
              </a:rPr>
              <a:t>Is cause of death information included on the death </a:t>
            </a:r>
            <a:r>
              <a:rPr lang="en-US" dirty="0" smtClean="0">
                <a:solidFill>
                  <a:schemeClr val="bg1">
                    <a:lumMod val="65000"/>
                  </a:schemeClr>
                </a:solidFill>
              </a:rPr>
              <a:t>record?</a:t>
            </a:r>
            <a:endParaRPr lang="en-US" dirty="0">
              <a:solidFill>
                <a:schemeClr val="bg1">
                  <a:lumMod val="65000"/>
                </a:schemeClr>
              </a:solidFill>
            </a:endParaRPr>
          </a:p>
          <a:p>
            <a:pPr lvl="0"/>
            <a:r>
              <a:rPr lang="en-US" dirty="0" smtClean="0">
                <a:solidFill>
                  <a:schemeClr val="bg1">
                    <a:lumMod val="65000"/>
                  </a:schemeClr>
                </a:solidFill>
              </a:rPr>
              <a:t>What </a:t>
            </a:r>
            <a:r>
              <a:rPr lang="en-US" dirty="0">
                <a:solidFill>
                  <a:schemeClr val="bg1">
                    <a:lumMod val="65000"/>
                  </a:schemeClr>
                </a:solidFill>
              </a:rPr>
              <a:t>items do </a:t>
            </a:r>
            <a:r>
              <a:rPr lang="en-US" dirty="0" smtClean="0">
                <a:solidFill>
                  <a:schemeClr val="bg1">
                    <a:lumMod val="65000"/>
                  </a:schemeClr>
                </a:solidFill>
              </a:rPr>
              <a:t>death </a:t>
            </a:r>
            <a:r>
              <a:rPr lang="en-US" dirty="0">
                <a:solidFill>
                  <a:schemeClr val="bg1">
                    <a:lumMod val="65000"/>
                  </a:schemeClr>
                </a:solidFill>
              </a:rPr>
              <a:t>records from other countries have that their country’s record does not have (missing items</a:t>
            </a:r>
            <a:r>
              <a:rPr lang="en-US" dirty="0" smtClean="0">
                <a:solidFill>
                  <a:schemeClr val="bg1">
                    <a:lumMod val="65000"/>
                  </a:schemeClr>
                </a:solidFill>
              </a:rPr>
              <a:t>)?</a:t>
            </a:r>
          </a:p>
          <a:p>
            <a:pPr lvl="0"/>
            <a:r>
              <a:rPr lang="en-US" dirty="0" smtClean="0">
                <a:solidFill>
                  <a:schemeClr val="bg1">
                    <a:lumMod val="65000"/>
                  </a:schemeClr>
                </a:solidFill>
              </a:rPr>
              <a:t>What </a:t>
            </a:r>
            <a:r>
              <a:rPr lang="en-US" dirty="0">
                <a:solidFill>
                  <a:schemeClr val="bg1">
                    <a:lumMod val="65000"/>
                  </a:schemeClr>
                </a:solidFill>
              </a:rPr>
              <a:t>kinds of public health analyses can be done with these missing </a:t>
            </a:r>
            <a:r>
              <a:rPr lang="en-US" dirty="0" smtClean="0">
                <a:solidFill>
                  <a:schemeClr val="bg1">
                    <a:lumMod val="65000"/>
                  </a:schemeClr>
                </a:solidFill>
              </a:rPr>
              <a:t>items?</a:t>
            </a:r>
            <a:endParaRPr lang="en-US" dirty="0">
              <a:solidFill>
                <a:schemeClr val="bg1">
                  <a:lumMod val="65000"/>
                </a:schemeClr>
              </a:solidFill>
            </a:endParaRPr>
          </a:p>
          <a:p>
            <a:pPr lvl="0"/>
            <a:r>
              <a:rPr lang="en-US" dirty="0">
                <a:solidFill>
                  <a:schemeClr val="bg1">
                    <a:lumMod val="65000"/>
                  </a:schemeClr>
                </a:solidFill>
              </a:rPr>
              <a:t>Are any of the missing items useful for administrative or other </a:t>
            </a:r>
            <a:r>
              <a:rPr lang="en-US" dirty="0" smtClean="0">
                <a:solidFill>
                  <a:schemeClr val="bg1">
                    <a:lumMod val="65000"/>
                  </a:schemeClr>
                </a:solidFill>
              </a:rPr>
              <a:t>purposes?</a:t>
            </a:r>
            <a:endParaRPr lang="en-US" dirty="0">
              <a:solidFill>
                <a:schemeClr val="bg1">
                  <a:lumMod val="65000"/>
                </a:schemeClr>
              </a:solidFill>
            </a:endParaRPr>
          </a:p>
          <a:p>
            <a:pPr lvl="0"/>
            <a:r>
              <a:rPr lang="en-US" dirty="0">
                <a:solidFill>
                  <a:schemeClr val="bg1">
                    <a:lumMod val="65000"/>
                  </a:schemeClr>
                </a:solidFill>
              </a:rPr>
              <a:t>Do they think that some items used in other countries should be added to their country’s </a:t>
            </a:r>
            <a:r>
              <a:rPr lang="en-US" dirty="0" smtClean="0">
                <a:solidFill>
                  <a:schemeClr val="bg1">
                    <a:lumMod val="65000"/>
                  </a:schemeClr>
                </a:solidFill>
              </a:rPr>
              <a:t>death </a:t>
            </a:r>
            <a:r>
              <a:rPr lang="en-US" dirty="0">
                <a:solidFill>
                  <a:schemeClr val="bg1">
                    <a:lumMod val="65000"/>
                  </a:schemeClr>
                </a:solidFill>
              </a:rPr>
              <a:t>record, and if so, </a:t>
            </a:r>
            <a:r>
              <a:rPr lang="en-US" dirty="0" smtClean="0">
                <a:solidFill>
                  <a:schemeClr val="bg1">
                    <a:lumMod val="65000"/>
                  </a:schemeClr>
                </a:solidFill>
              </a:rPr>
              <a:t>why?</a:t>
            </a:r>
            <a:endParaRPr lang="en-US" dirty="0">
              <a:solidFill>
                <a:schemeClr val="bg1">
                  <a:lumMod val="65000"/>
                </a:schemeClr>
              </a:solidFill>
            </a:endParaRPr>
          </a:p>
        </p:txBody>
      </p:sp>
    </p:spTree>
    <p:extLst>
      <p:ext uri="{BB962C8B-B14F-4D97-AF65-F5344CB8AC3E}">
        <p14:creationId xmlns:p14="http://schemas.microsoft.com/office/powerpoint/2010/main" val="2422943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ETP_Template[1]">
  <a:themeElements>
    <a:clrScheme name="1_BWPP Template May 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WPP Template May 05">
      <a:majorFont>
        <a:latin typeface="Franklin Gothic Medium Cond"/>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defRPr>
        </a:defPPr>
      </a:lstStyle>
    </a:lnDef>
  </a:objectDefaults>
  <a:extraClrSchemeLst>
    <a:extraClrScheme>
      <a:clrScheme name="1_BWPP Template May 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WPP Template May 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WPP Template May 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WPP Template May 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WPP Template May 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WPP Template May 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WPP Template May 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from erin</Template>
  <TotalTime>10659</TotalTime>
  <Words>8204</Words>
  <Application>Microsoft Office PowerPoint</Application>
  <PresentationFormat>On-screen Show (4:3)</PresentationFormat>
  <Paragraphs>1026</Paragraphs>
  <Slides>50</Slides>
  <Notes>50</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FETP_Template[1]</vt:lpstr>
      <vt:lpstr>Office Theme</vt:lpstr>
      <vt:lpstr>Death Records</vt:lpstr>
      <vt:lpstr>Outline</vt:lpstr>
      <vt:lpstr>Definition</vt:lpstr>
      <vt:lpstr>Definition</vt:lpstr>
      <vt:lpstr>Death Information  that could be Collected for Legal and Administrative Use</vt:lpstr>
      <vt:lpstr>Death Information that could be Collected for Statistical Purposes</vt:lpstr>
      <vt:lpstr>Death Information Collected – Derived Data (Items for statistical purposes not collected directly on death record but derived from those items and added to computer files for tabulation) </vt:lpstr>
      <vt:lpstr>Information Collected</vt:lpstr>
      <vt:lpstr>Activity</vt:lpstr>
      <vt:lpstr>Review</vt:lpstr>
      <vt:lpstr>Cause of Death </vt:lpstr>
      <vt:lpstr>Cause of Death </vt:lpstr>
      <vt:lpstr>Cause of Death </vt:lpstr>
      <vt:lpstr>Cause of Death </vt:lpstr>
      <vt:lpstr>Cause of Death </vt:lpstr>
      <vt:lpstr>Cause of Death </vt:lpstr>
      <vt:lpstr>Cause of Death </vt:lpstr>
      <vt:lpstr>Cause of Death </vt:lpstr>
      <vt:lpstr>Cause of Death </vt:lpstr>
      <vt:lpstr>Cause of Death </vt:lpstr>
      <vt:lpstr>International Classification of Diseases-10th Rev</vt:lpstr>
      <vt:lpstr>Cause of Death </vt:lpstr>
      <vt:lpstr>Cause of Death </vt:lpstr>
      <vt:lpstr>Cause of Death </vt:lpstr>
      <vt:lpstr>Activity</vt:lpstr>
      <vt:lpstr>Activity</vt:lpstr>
      <vt:lpstr>Activity</vt:lpstr>
      <vt:lpstr>Cause of Death </vt:lpstr>
      <vt:lpstr>Cause of Death </vt:lpstr>
      <vt:lpstr>Cause of Death </vt:lpstr>
      <vt:lpstr>Mortality Medical  Data System (MMDS)</vt:lpstr>
      <vt:lpstr>Cause of Death </vt:lpstr>
      <vt:lpstr>Cause of Death </vt:lpstr>
      <vt:lpstr>Review</vt:lpstr>
      <vt:lpstr>Review</vt:lpstr>
      <vt:lpstr>Review</vt:lpstr>
      <vt:lpstr>Cause of Death </vt:lpstr>
      <vt:lpstr>Cause of Death </vt:lpstr>
      <vt:lpstr>Cause of Death </vt:lpstr>
      <vt:lpstr>Cause of Death </vt:lpstr>
      <vt:lpstr>Cause of Death </vt:lpstr>
      <vt:lpstr>Cause of Death </vt:lpstr>
      <vt:lpstr>Cause of Death </vt:lpstr>
      <vt:lpstr>Cause of Death </vt:lpstr>
      <vt:lpstr>Review</vt:lpstr>
      <vt:lpstr>Problems with Death Data</vt:lpstr>
      <vt:lpstr>Discuss</vt:lpstr>
      <vt:lpstr>Word Choice Questions</vt:lpstr>
      <vt:lpstr>Word Choice Questions</vt:lpstr>
      <vt:lpstr>Word Choice 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REGISTRATION  AND  VITAL STATISTICS  SYSTEMS</dc:title>
  <dc:creator>Dorothy</dc:creator>
  <cp:lastModifiedBy>Nichols, Erin K. (CDC/OSELS/NCHS)</cp:lastModifiedBy>
  <cp:revision>1264</cp:revision>
  <cp:lastPrinted>2012-12-20T04:35:00Z</cp:lastPrinted>
  <dcterms:created xsi:type="dcterms:W3CDTF">2011-08-26T21:42:09Z</dcterms:created>
  <dcterms:modified xsi:type="dcterms:W3CDTF">2015-04-01T18:26:52Z</dcterms:modified>
</cp:coreProperties>
</file>