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60" r:id="rId5"/>
    <p:sldId id="261" r:id="rId6"/>
    <p:sldId id="262" r:id="rId7"/>
    <p:sldId id="259" r:id="rId8"/>
    <p:sldId id="25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119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2F325BD-D74B-4D4D-9AB6-53F94B58907D}" type="datetimeFigureOut">
              <a:rPr lang="en-GB" smtClean="0"/>
              <a:pPr/>
              <a:t>20/06/2013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8CEE31-9A06-44EF-97FC-4571D99C6571}"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F325BD-D74B-4D4D-9AB6-53F94B58907D}" type="datetimeFigureOut">
              <a:rPr lang="en-GB" smtClean="0"/>
              <a:pPr/>
              <a:t>20/06/2013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8CEE31-9A06-44EF-97FC-4571D99C6571}"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F325BD-D74B-4D4D-9AB6-53F94B58907D}" type="datetimeFigureOut">
              <a:rPr lang="en-GB" smtClean="0"/>
              <a:pPr/>
              <a:t>20/06/2013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8CEE31-9A06-44EF-97FC-4571D99C6571}"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F325BD-D74B-4D4D-9AB6-53F94B58907D}" type="datetimeFigureOut">
              <a:rPr lang="en-GB" smtClean="0"/>
              <a:pPr/>
              <a:t>20/06/2013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8CEE31-9A06-44EF-97FC-4571D99C6571}"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F325BD-D74B-4D4D-9AB6-53F94B58907D}" type="datetimeFigureOut">
              <a:rPr lang="en-GB" smtClean="0"/>
              <a:pPr/>
              <a:t>20/06/2013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8CEE31-9A06-44EF-97FC-4571D99C6571}"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2F325BD-D74B-4D4D-9AB6-53F94B58907D}" type="datetimeFigureOut">
              <a:rPr lang="en-GB" smtClean="0"/>
              <a:pPr/>
              <a:t>20/06/2013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8CEE31-9A06-44EF-97FC-4571D99C6571}"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2F325BD-D74B-4D4D-9AB6-53F94B58907D}" type="datetimeFigureOut">
              <a:rPr lang="en-GB" smtClean="0"/>
              <a:pPr/>
              <a:t>20/06/2013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8CEE31-9A06-44EF-97FC-4571D99C6571}"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2F325BD-D74B-4D4D-9AB6-53F94B58907D}" type="datetimeFigureOut">
              <a:rPr lang="en-GB" smtClean="0"/>
              <a:pPr/>
              <a:t>20/06/2013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78CEE31-9A06-44EF-97FC-4571D99C6571}"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F325BD-D74B-4D4D-9AB6-53F94B58907D}" type="datetimeFigureOut">
              <a:rPr lang="en-GB" smtClean="0"/>
              <a:pPr/>
              <a:t>20/06/2013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8CEE31-9A06-44EF-97FC-4571D99C6571}"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F325BD-D74B-4D4D-9AB6-53F94B58907D}" type="datetimeFigureOut">
              <a:rPr lang="en-GB" smtClean="0"/>
              <a:pPr/>
              <a:t>20/06/2013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8CEE31-9A06-44EF-97FC-4571D99C6571}"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F325BD-D74B-4D4D-9AB6-53F94B58907D}" type="datetimeFigureOut">
              <a:rPr lang="en-GB" smtClean="0"/>
              <a:pPr/>
              <a:t>20/06/2013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8CEE31-9A06-44EF-97FC-4571D99C6571}"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F325BD-D74B-4D4D-9AB6-53F94B58907D}" type="datetimeFigureOut">
              <a:rPr lang="en-GB" smtClean="0"/>
              <a:pPr/>
              <a:t>20/06/2013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8CEE31-9A06-44EF-97FC-4571D99C6571}"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www.childinjurypreventionalliance.org/GIPN.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tandfonline.com/doi/abs/10.1080/1745730090345310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gatesfoundation.org/Pages/home.aspx" TargetMode="External"/><Relationship Id="rId2" Type="http://schemas.openxmlformats.org/officeDocument/2006/relationships/hyperlink" Target="http://www.rockefellerfoundation.org/bellagio-center" TargetMode="External"/><Relationship Id="rId1" Type="http://schemas.openxmlformats.org/officeDocument/2006/relationships/slideLayout" Target="../slideLayouts/slideLayout2.xml"/><Relationship Id="rId4" Type="http://schemas.openxmlformats.org/officeDocument/2006/relationships/hyperlink" Target="http://foundationcenter.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t>Injury ICE: A discussion on the way forward</a:t>
            </a:r>
            <a:br>
              <a:rPr lang="en-GB" b="1" dirty="0" smtClean="0"/>
            </a:br>
            <a:r>
              <a:rPr lang="en-GB" dirty="0" smtClean="0"/>
              <a:t/>
            </a:r>
            <a:br>
              <a:rPr lang="en-GB" dirty="0" smtClean="0"/>
            </a:br>
            <a:endParaRPr lang="en-GB" dirty="0"/>
          </a:p>
        </p:txBody>
      </p:sp>
      <p:sp>
        <p:nvSpPr>
          <p:cNvPr id="3" name="Subtitle 2"/>
          <p:cNvSpPr>
            <a:spLocks noGrp="1"/>
          </p:cNvSpPr>
          <p:nvPr>
            <p:ph type="subTitle" idx="1"/>
          </p:nvPr>
        </p:nvSpPr>
        <p:spPr/>
        <p:txBody>
          <a:bodyPr>
            <a:normAutofit/>
          </a:bodyPr>
          <a:lstStyle/>
          <a:p>
            <a:r>
              <a:rPr lang="en-GB" dirty="0" smtClean="0"/>
              <a:t>Facilitator</a:t>
            </a:r>
          </a:p>
          <a:p>
            <a:r>
              <a:rPr lang="en-GB" dirty="0" smtClean="0"/>
              <a:t>Ronan Lyons</a:t>
            </a:r>
          </a:p>
          <a:p>
            <a:r>
              <a:rPr lang="en-GB" dirty="0" smtClean="0"/>
              <a:t>Chair</a:t>
            </a:r>
            <a:r>
              <a:rPr lang="en-GB" smtClean="0"/>
              <a:t>, Injury ICE</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Final Agenda</a:t>
            </a:r>
            <a:endParaRPr lang="en-GB" dirty="0"/>
          </a:p>
        </p:txBody>
      </p:sp>
      <p:sp>
        <p:nvSpPr>
          <p:cNvPr id="3" name="Content Placeholder 2"/>
          <p:cNvSpPr>
            <a:spLocks noGrp="1"/>
          </p:cNvSpPr>
          <p:nvPr>
            <p:ph sz="half" idx="1"/>
          </p:nvPr>
        </p:nvSpPr>
        <p:spPr/>
        <p:txBody>
          <a:bodyPr>
            <a:normAutofit fontScale="32500" lnSpcReduction="20000"/>
          </a:bodyPr>
          <a:lstStyle/>
          <a:p>
            <a:pPr>
              <a:buNone/>
            </a:pPr>
            <a:r>
              <a:rPr lang="en-GB" b="1" u="sng" dirty="0" smtClean="0"/>
              <a:t>DAY ONE SATURDAY 29</a:t>
            </a:r>
            <a:r>
              <a:rPr lang="en-GB" b="1" u="sng" baseline="30000" dirty="0" smtClean="0"/>
              <a:t>th</a:t>
            </a:r>
            <a:r>
              <a:rPr lang="en-GB" b="1" u="sng" dirty="0" smtClean="0"/>
              <a:t>SEP 2012</a:t>
            </a:r>
          </a:p>
          <a:p>
            <a:pPr>
              <a:buNone/>
            </a:pPr>
            <a:endParaRPr lang="en-GB" dirty="0" smtClean="0"/>
          </a:p>
          <a:p>
            <a:r>
              <a:rPr lang="en-GB" dirty="0" smtClean="0"/>
              <a:t>Welcome and overview </a:t>
            </a:r>
            <a:r>
              <a:rPr lang="en-GB" b="1" dirty="0" smtClean="0"/>
              <a:t>9-9:30 Ronan Lyons</a:t>
            </a:r>
          </a:p>
          <a:p>
            <a:pPr>
              <a:buNone/>
            </a:pPr>
            <a:endParaRPr lang="en-GB" dirty="0" smtClean="0"/>
          </a:p>
          <a:p>
            <a:r>
              <a:rPr lang="en-GB" b="1" dirty="0" smtClean="0"/>
              <a:t>ICD-11</a:t>
            </a:r>
            <a:r>
              <a:rPr lang="en-GB" dirty="0" smtClean="0"/>
              <a:t> </a:t>
            </a:r>
            <a:r>
              <a:rPr lang="en-GB" b="1" dirty="0" smtClean="0"/>
              <a:t>9.30-10.30 Chair: James Harrison</a:t>
            </a:r>
            <a:r>
              <a:rPr lang="en-GB" dirty="0" smtClean="0"/>
              <a:t> </a:t>
            </a:r>
          </a:p>
          <a:p>
            <a:pPr lvl="1"/>
            <a:r>
              <a:rPr lang="en-GB" dirty="0" smtClean="0"/>
              <a:t>Progress to date and future plans</a:t>
            </a:r>
          </a:p>
          <a:p>
            <a:pPr lvl="1"/>
            <a:r>
              <a:rPr lang="en-GB" dirty="0" smtClean="0"/>
              <a:t>Injury and poisoning</a:t>
            </a:r>
          </a:p>
          <a:p>
            <a:pPr lvl="1"/>
            <a:r>
              <a:rPr lang="en-GB" dirty="0" smtClean="0"/>
              <a:t>External causes</a:t>
            </a:r>
          </a:p>
          <a:p>
            <a:pPr lvl="1"/>
            <a:r>
              <a:rPr lang="en-GB" dirty="0" smtClean="0"/>
              <a:t>Out of chapter injury/external cause aspects</a:t>
            </a:r>
          </a:p>
          <a:p>
            <a:pPr lvl="1"/>
            <a:r>
              <a:rPr lang="en-GB" dirty="0" smtClean="0"/>
              <a:t>ICECI implications</a:t>
            </a:r>
          </a:p>
          <a:p>
            <a:r>
              <a:rPr lang="en-GB" i="1" dirty="0" smtClean="0"/>
              <a:t>MORNING TEA 10.30-11</a:t>
            </a:r>
            <a:endParaRPr lang="en-GB" dirty="0" smtClean="0"/>
          </a:p>
          <a:p>
            <a:r>
              <a:rPr lang="en-GB" b="1" dirty="0" smtClean="0"/>
              <a:t>Morbidity</a:t>
            </a:r>
            <a:r>
              <a:rPr lang="en-GB" dirty="0" smtClean="0"/>
              <a:t> </a:t>
            </a:r>
            <a:r>
              <a:rPr lang="en-GB" b="1" dirty="0" smtClean="0"/>
              <a:t>11.00 -12.30 Chair: Belinda </a:t>
            </a:r>
            <a:r>
              <a:rPr lang="en-GB" b="1" dirty="0" err="1" smtClean="0"/>
              <a:t>Gabbe</a:t>
            </a:r>
            <a:r>
              <a:rPr lang="en-GB" dirty="0" smtClean="0"/>
              <a:t> </a:t>
            </a:r>
          </a:p>
          <a:p>
            <a:pPr lvl="1"/>
            <a:r>
              <a:rPr lang="en-GB" dirty="0" smtClean="0"/>
              <a:t>Operational definition of serious injuries (20 </a:t>
            </a:r>
            <a:r>
              <a:rPr lang="en-GB" dirty="0" err="1" smtClean="0"/>
              <a:t>mins</a:t>
            </a:r>
            <a:r>
              <a:rPr lang="en-GB" dirty="0" smtClean="0"/>
              <a:t>) </a:t>
            </a:r>
            <a:r>
              <a:rPr lang="en-GB" b="1" dirty="0" smtClean="0"/>
              <a:t>Gabrielle Davie</a:t>
            </a:r>
            <a:endParaRPr lang="en-GB" dirty="0" smtClean="0"/>
          </a:p>
          <a:p>
            <a:pPr lvl="1"/>
            <a:r>
              <a:rPr lang="en-GB" dirty="0" smtClean="0"/>
              <a:t>International diagnosis specific survival probabilities (20 </a:t>
            </a:r>
            <a:r>
              <a:rPr lang="en-GB" dirty="0" err="1" smtClean="0"/>
              <a:t>mins</a:t>
            </a:r>
            <a:r>
              <a:rPr lang="en-GB" dirty="0" smtClean="0"/>
              <a:t>)</a:t>
            </a:r>
            <a:r>
              <a:rPr lang="en-GB" b="1" dirty="0" smtClean="0"/>
              <a:t> Holly </a:t>
            </a:r>
            <a:r>
              <a:rPr lang="en-GB" b="1" dirty="0" err="1" smtClean="0"/>
              <a:t>Hedegaard</a:t>
            </a:r>
            <a:endParaRPr lang="en-GB" dirty="0" smtClean="0"/>
          </a:p>
          <a:p>
            <a:pPr lvl="1"/>
            <a:r>
              <a:rPr lang="en-GB" dirty="0" smtClean="0"/>
              <a:t>Population burden of injury (20 </a:t>
            </a:r>
            <a:r>
              <a:rPr lang="en-GB" dirty="0" err="1" smtClean="0"/>
              <a:t>mins</a:t>
            </a:r>
            <a:r>
              <a:rPr lang="en-GB" dirty="0" smtClean="0"/>
              <a:t>) </a:t>
            </a:r>
            <a:r>
              <a:rPr lang="en-GB" b="1" dirty="0" smtClean="0"/>
              <a:t>Belinda </a:t>
            </a:r>
            <a:r>
              <a:rPr lang="en-GB" b="1" dirty="0" err="1" smtClean="0"/>
              <a:t>Gabbe</a:t>
            </a:r>
            <a:endParaRPr lang="en-GB" dirty="0" smtClean="0"/>
          </a:p>
          <a:p>
            <a:pPr lvl="1"/>
            <a:r>
              <a:rPr lang="en-GB" dirty="0" smtClean="0"/>
              <a:t>(20 </a:t>
            </a:r>
            <a:r>
              <a:rPr lang="en-GB" dirty="0" err="1" smtClean="0"/>
              <a:t>mins</a:t>
            </a:r>
            <a:r>
              <a:rPr lang="en-GB" dirty="0" smtClean="0"/>
              <a:t>) </a:t>
            </a:r>
            <a:r>
              <a:rPr lang="en-GB" b="1" dirty="0" smtClean="0"/>
              <a:t>Gordon Smith</a:t>
            </a:r>
          </a:p>
          <a:p>
            <a:pPr lvl="1"/>
            <a:endParaRPr lang="en-GB" dirty="0" smtClean="0"/>
          </a:p>
          <a:p>
            <a:r>
              <a:rPr lang="en-GB" i="1" dirty="0" smtClean="0"/>
              <a:t>LUNCH 12.30-1.30</a:t>
            </a:r>
          </a:p>
          <a:p>
            <a:endParaRPr lang="en-GB" dirty="0" smtClean="0"/>
          </a:p>
          <a:p>
            <a:r>
              <a:rPr lang="en-GB" b="1" dirty="0" smtClean="0"/>
              <a:t>Mortality</a:t>
            </a:r>
            <a:r>
              <a:rPr lang="en-GB" dirty="0" smtClean="0"/>
              <a:t> </a:t>
            </a:r>
            <a:r>
              <a:rPr lang="en-GB" b="1" dirty="0" smtClean="0"/>
              <a:t>1.30-3.30 Chair: Holly </a:t>
            </a:r>
            <a:r>
              <a:rPr lang="en-GB" b="1" dirty="0" err="1" smtClean="0"/>
              <a:t>Hedegaard</a:t>
            </a:r>
            <a:r>
              <a:rPr lang="en-GB" dirty="0" smtClean="0"/>
              <a:t> </a:t>
            </a:r>
          </a:p>
          <a:p>
            <a:pPr lvl="1"/>
            <a:r>
              <a:rPr lang="en-GB" dirty="0" smtClean="0"/>
              <a:t>Alcohol-related mortality - data linkage (20 </a:t>
            </a:r>
            <a:r>
              <a:rPr lang="en-GB" dirty="0" err="1" smtClean="0"/>
              <a:t>mins</a:t>
            </a:r>
            <a:r>
              <a:rPr lang="en-GB" dirty="0" smtClean="0"/>
              <a:t>) </a:t>
            </a:r>
            <a:r>
              <a:rPr lang="en-GB" b="1" dirty="0" smtClean="0"/>
              <a:t>Gordon Smith</a:t>
            </a:r>
            <a:endParaRPr lang="en-GB" dirty="0" smtClean="0"/>
          </a:p>
          <a:p>
            <a:pPr lvl="1"/>
            <a:r>
              <a:rPr lang="en-GB" dirty="0" smtClean="0"/>
              <a:t>WHO/MONASH mortuary based injury surveillance (20 </a:t>
            </a:r>
            <a:r>
              <a:rPr lang="en-GB" dirty="0" err="1" smtClean="0"/>
              <a:t>mins</a:t>
            </a:r>
            <a:r>
              <a:rPr lang="en-GB" dirty="0" smtClean="0"/>
              <a:t>) </a:t>
            </a:r>
            <a:r>
              <a:rPr lang="en-GB" b="1" dirty="0" smtClean="0"/>
              <a:t>Joan </a:t>
            </a:r>
            <a:r>
              <a:rPr lang="en-GB" b="1" dirty="0" err="1" smtClean="0"/>
              <a:t>Ozanne</a:t>
            </a:r>
            <a:r>
              <a:rPr lang="en-GB" b="1" dirty="0" smtClean="0"/>
              <a:t>-Smith</a:t>
            </a:r>
            <a:endParaRPr lang="en-GB" dirty="0" smtClean="0"/>
          </a:p>
          <a:p>
            <a:pPr lvl="1"/>
            <a:r>
              <a:rPr lang="en-GB" dirty="0" smtClean="0"/>
              <a:t>Multiple causes of death (20 </a:t>
            </a:r>
            <a:r>
              <a:rPr lang="en-GB" dirty="0" err="1" smtClean="0"/>
              <a:t>mins</a:t>
            </a:r>
            <a:r>
              <a:rPr lang="en-GB" dirty="0" smtClean="0"/>
              <a:t>) </a:t>
            </a:r>
            <a:r>
              <a:rPr lang="en-GB" b="1" dirty="0" smtClean="0"/>
              <a:t>Holly </a:t>
            </a:r>
            <a:r>
              <a:rPr lang="en-GB" b="1" dirty="0" err="1" smtClean="0"/>
              <a:t>Hedegaad</a:t>
            </a:r>
            <a:endParaRPr lang="en-GB" dirty="0" smtClean="0"/>
          </a:p>
          <a:p>
            <a:pPr lvl="1"/>
            <a:r>
              <a:rPr lang="en-GB" dirty="0" smtClean="0"/>
              <a:t>Operational definition of an injury death (20 </a:t>
            </a:r>
            <a:r>
              <a:rPr lang="en-GB" dirty="0" err="1" smtClean="0"/>
              <a:t>mins</a:t>
            </a:r>
            <a:r>
              <a:rPr lang="en-GB" dirty="0" smtClean="0"/>
              <a:t>) </a:t>
            </a:r>
            <a:r>
              <a:rPr lang="en-GB" b="1" dirty="0" smtClean="0"/>
              <a:t>Gabrielle Davie</a:t>
            </a:r>
            <a:endParaRPr lang="en-GB" dirty="0" smtClean="0"/>
          </a:p>
          <a:p>
            <a:r>
              <a:rPr lang="en-GB" i="1" dirty="0" smtClean="0"/>
              <a:t>AFTERNOON TEA 3.30-4.00</a:t>
            </a:r>
            <a:endParaRPr lang="en-GB" dirty="0" smtClean="0"/>
          </a:p>
          <a:p>
            <a:r>
              <a:rPr lang="en-GB" b="1" dirty="0" smtClean="0"/>
              <a:t>Harmonizing different efforts 4.00-5.00 Chair: Ronan Lyons</a:t>
            </a:r>
            <a:r>
              <a:rPr lang="en-GB" dirty="0" smtClean="0"/>
              <a:t> </a:t>
            </a:r>
          </a:p>
          <a:p>
            <a:pPr lvl="1"/>
            <a:r>
              <a:rPr lang="en-GB" dirty="0" smtClean="0"/>
              <a:t>WHO data related activities (15 </a:t>
            </a:r>
            <a:r>
              <a:rPr lang="en-GB" dirty="0" err="1" smtClean="0"/>
              <a:t>mins</a:t>
            </a:r>
            <a:r>
              <a:rPr lang="en-GB" dirty="0" smtClean="0"/>
              <a:t>) </a:t>
            </a:r>
            <a:r>
              <a:rPr lang="en-GB" b="1" dirty="0" smtClean="0"/>
              <a:t>Alex </a:t>
            </a:r>
            <a:r>
              <a:rPr lang="en-GB" b="1" dirty="0" err="1" smtClean="0"/>
              <a:t>Butchart</a:t>
            </a:r>
            <a:endParaRPr lang="en-GB" dirty="0" smtClean="0"/>
          </a:p>
          <a:p>
            <a:pPr lvl="1"/>
            <a:r>
              <a:rPr lang="en-GB" dirty="0" smtClean="0"/>
              <a:t>European initiatives (15 </a:t>
            </a:r>
            <a:r>
              <a:rPr lang="en-GB" dirty="0" err="1" smtClean="0"/>
              <a:t>mins</a:t>
            </a:r>
            <a:r>
              <a:rPr lang="en-GB" dirty="0" smtClean="0"/>
              <a:t>) </a:t>
            </a:r>
            <a:r>
              <a:rPr lang="en-GB" b="1" dirty="0" smtClean="0"/>
              <a:t>Ronan Lyons</a:t>
            </a:r>
            <a:endParaRPr lang="en-GB" dirty="0" smtClean="0"/>
          </a:p>
          <a:p>
            <a:pPr>
              <a:buNone/>
            </a:pPr>
            <a:endParaRPr lang="en-GB" dirty="0" smtClean="0"/>
          </a:p>
          <a:p>
            <a:pPr>
              <a:buNone/>
            </a:pPr>
            <a:endParaRPr lang="en-GB" dirty="0" smtClean="0"/>
          </a:p>
          <a:p>
            <a:r>
              <a:rPr lang="en-GB" b="1" dirty="0" smtClean="0"/>
              <a:t>MEETING DINNER AT CAFE POLO</a:t>
            </a:r>
            <a:endParaRPr lang="en-GB" dirty="0" smtClean="0"/>
          </a:p>
          <a:p>
            <a:pPr>
              <a:buNone/>
            </a:pPr>
            <a:endParaRPr lang="en-GB" dirty="0"/>
          </a:p>
        </p:txBody>
      </p:sp>
      <p:sp>
        <p:nvSpPr>
          <p:cNvPr id="4" name="Content Placeholder 3"/>
          <p:cNvSpPr>
            <a:spLocks noGrp="1"/>
          </p:cNvSpPr>
          <p:nvPr>
            <p:ph sz="half" idx="2"/>
          </p:nvPr>
        </p:nvSpPr>
        <p:spPr/>
        <p:txBody>
          <a:bodyPr>
            <a:normAutofit fontScale="32500" lnSpcReduction="20000"/>
          </a:bodyPr>
          <a:lstStyle/>
          <a:p>
            <a:pPr>
              <a:buNone/>
            </a:pPr>
            <a:r>
              <a:rPr lang="en-GB" b="1" u="sng" dirty="0" smtClean="0"/>
              <a:t>DAY TWO SUNDAY 30</a:t>
            </a:r>
            <a:r>
              <a:rPr lang="en-GB" b="1" u="sng" baseline="30000" dirty="0" smtClean="0"/>
              <a:t>th</a:t>
            </a:r>
            <a:r>
              <a:rPr lang="en-GB" b="1" u="sng" dirty="0" smtClean="0"/>
              <a:t> SEP 2012:</a:t>
            </a:r>
          </a:p>
          <a:p>
            <a:endParaRPr lang="en-GB" dirty="0" smtClean="0"/>
          </a:p>
          <a:p>
            <a:pPr marL="342900" lvl="1" indent="-342900">
              <a:buFont typeface="Arial" pitchFamily="34" charset="0"/>
              <a:buChar char="•"/>
            </a:pPr>
            <a:r>
              <a:rPr lang="en-GB" b="1" dirty="0" smtClean="0"/>
              <a:t>GBD project </a:t>
            </a:r>
            <a:r>
              <a:rPr lang="en-GB" dirty="0" smtClean="0"/>
              <a:t>(30 </a:t>
            </a:r>
            <a:r>
              <a:rPr lang="en-GB" dirty="0" err="1" smtClean="0"/>
              <a:t>mins</a:t>
            </a:r>
            <a:r>
              <a:rPr lang="en-GB" dirty="0" smtClean="0"/>
              <a:t>) </a:t>
            </a:r>
            <a:r>
              <a:rPr lang="en-GB" b="1" dirty="0" err="1" smtClean="0"/>
              <a:t>Kavi</a:t>
            </a:r>
            <a:r>
              <a:rPr lang="en-GB" b="1" dirty="0" smtClean="0"/>
              <a:t> </a:t>
            </a:r>
            <a:r>
              <a:rPr lang="en-GB" b="1" dirty="0" err="1" smtClean="0"/>
              <a:t>Bhalla</a:t>
            </a:r>
            <a:r>
              <a:rPr lang="en-GB" b="1" dirty="0" smtClean="0"/>
              <a:t> and James Harrison</a:t>
            </a:r>
            <a:endParaRPr lang="en-GB" dirty="0" smtClean="0"/>
          </a:p>
          <a:p>
            <a:endParaRPr lang="en-GB" dirty="0" smtClean="0"/>
          </a:p>
          <a:p>
            <a:r>
              <a:rPr lang="en-GB" dirty="0" smtClean="0"/>
              <a:t>BREAKOUT SESSIONS </a:t>
            </a:r>
            <a:r>
              <a:rPr lang="en-GB" b="1" dirty="0" smtClean="0"/>
              <a:t>9-10.30</a:t>
            </a:r>
          </a:p>
          <a:p>
            <a:endParaRPr lang="en-GB" dirty="0" smtClean="0"/>
          </a:p>
          <a:p>
            <a:r>
              <a:rPr lang="en-GB" b="1" dirty="0" smtClean="0"/>
              <a:t>Disability. Facilitator: Belinda </a:t>
            </a:r>
            <a:r>
              <a:rPr lang="en-GB" b="1" dirty="0" err="1" smtClean="0"/>
              <a:t>Gabbe</a:t>
            </a:r>
            <a:endParaRPr lang="en-GB" dirty="0" smtClean="0"/>
          </a:p>
          <a:p>
            <a:r>
              <a:rPr lang="en-GB" b="1" dirty="0" smtClean="0"/>
              <a:t>Severity, Facilitator: Gordon Smith</a:t>
            </a:r>
          </a:p>
          <a:p>
            <a:endParaRPr lang="en-GB" b="1" dirty="0" smtClean="0"/>
          </a:p>
          <a:p>
            <a:r>
              <a:rPr lang="en-GB" b="1" dirty="0" smtClean="0"/>
              <a:t>Reporting back 10.30-11</a:t>
            </a:r>
          </a:p>
          <a:p>
            <a:endParaRPr lang="en-GB" dirty="0" smtClean="0"/>
          </a:p>
          <a:p>
            <a:r>
              <a:rPr lang="en-GB" i="1" dirty="0" smtClean="0"/>
              <a:t>MORNING TEA 11-11.30</a:t>
            </a:r>
          </a:p>
          <a:p>
            <a:endParaRPr lang="en-GB" dirty="0" smtClean="0"/>
          </a:p>
          <a:p>
            <a:r>
              <a:rPr lang="en-GB" b="1" dirty="0" smtClean="0"/>
              <a:t>Injury ICE, the way forward 11.30-1 Facilitator: Ronan Lyons</a:t>
            </a:r>
          </a:p>
          <a:p>
            <a:pPr>
              <a:buNone/>
            </a:pPr>
            <a:endParaRPr lang="en-GB" dirty="0" smtClean="0"/>
          </a:p>
          <a:p>
            <a:r>
              <a:rPr lang="en-GB" i="1" smtClean="0"/>
              <a:t>LUNCH 1-2pm</a:t>
            </a:r>
          </a:p>
          <a:p>
            <a:pPr>
              <a:buNone/>
            </a:pPr>
            <a:endParaRPr lang="en-GB" dirty="0" smtClean="0"/>
          </a:p>
          <a:p>
            <a:r>
              <a:rPr lang="en-GB" b="1" u="sng" dirty="0" smtClean="0"/>
              <a:t>CLOSE</a:t>
            </a:r>
            <a:endParaRPr lang="en-GB" dirty="0" smtClean="0"/>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way forward: discussion topics</a:t>
            </a:r>
            <a:endParaRPr lang="en-GB" dirty="0"/>
          </a:p>
        </p:txBody>
      </p:sp>
      <p:sp>
        <p:nvSpPr>
          <p:cNvPr id="3" name="Content Placeholder 2"/>
          <p:cNvSpPr>
            <a:spLocks noGrp="1"/>
          </p:cNvSpPr>
          <p:nvPr>
            <p:ph idx="1"/>
          </p:nvPr>
        </p:nvSpPr>
        <p:spPr/>
        <p:txBody>
          <a:bodyPr>
            <a:normAutofit fontScale="62500" lnSpcReduction="20000"/>
          </a:bodyPr>
          <a:lstStyle/>
          <a:p>
            <a:pPr marL="514350" lvl="0" indent="-514350">
              <a:buFont typeface="+mj-lt"/>
              <a:buAutoNum type="arabicPeriod"/>
            </a:pPr>
            <a:r>
              <a:rPr lang="en-US" dirty="0" smtClean="0"/>
              <a:t>Is there still a need/interest in maintaining the ICE? </a:t>
            </a:r>
          </a:p>
          <a:p>
            <a:pPr marL="514350" lvl="0" indent="-514350">
              <a:buFont typeface="+mj-lt"/>
              <a:buAutoNum type="arabicPeriod"/>
            </a:pPr>
            <a:r>
              <a:rPr lang="en-US" dirty="0" smtClean="0"/>
              <a:t>Proposed change to a “no-fee” membership structure rather than “invited participant”. </a:t>
            </a:r>
            <a:endParaRPr lang="en-GB" dirty="0" smtClean="0"/>
          </a:p>
          <a:p>
            <a:pPr marL="514350" indent="-514350">
              <a:buFont typeface="+mj-lt"/>
              <a:buAutoNum type="arabicPeriod"/>
            </a:pPr>
            <a:r>
              <a:rPr lang="en-US" dirty="0" smtClean="0"/>
              <a:t>Member endorsement (or changes) of the Steering Committee </a:t>
            </a:r>
          </a:p>
          <a:p>
            <a:pPr marL="514350" lvl="0" indent="-514350">
              <a:buFont typeface="+mj-lt"/>
              <a:buAutoNum type="arabicPeriod"/>
            </a:pPr>
            <a:r>
              <a:rPr lang="en-US" dirty="0" smtClean="0"/>
              <a:t>How best to communicate between ICE meetings (email, Skype, regular conference calls, calls as needed, etc.) </a:t>
            </a:r>
            <a:endParaRPr lang="en-GB" dirty="0" smtClean="0"/>
          </a:p>
          <a:p>
            <a:pPr marL="514350" lvl="0" indent="-514350">
              <a:buFont typeface="+mj-lt"/>
              <a:buAutoNum type="arabicPeriod"/>
            </a:pPr>
            <a:r>
              <a:rPr lang="en-US" dirty="0" smtClean="0"/>
              <a:t>Possibilities for an in-person meeting in 2013 (satellite meeting to another meeting?)</a:t>
            </a:r>
            <a:endParaRPr lang="en-GB" dirty="0" smtClean="0"/>
          </a:p>
          <a:p>
            <a:pPr marL="514350" lvl="0" indent="-514350">
              <a:buFont typeface="+mj-lt"/>
              <a:buAutoNum type="arabicPeriod"/>
            </a:pPr>
            <a:r>
              <a:rPr lang="en-US" dirty="0" smtClean="0"/>
              <a:t>Collaborative projects (how they get accomplished, how do we move forward to the next step when the original project is completed, when is a body of work considered “ICE-related”, etc?)</a:t>
            </a:r>
            <a:endParaRPr lang="en-GB" dirty="0" smtClean="0"/>
          </a:p>
          <a:p>
            <a:pPr marL="514350" lvl="0" indent="-514350">
              <a:buFont typeface="+mj-lt"/>
              <a:buAutoNum type="arabicPeriod"/>
            </a:pPr>
            <a:r>
              <a:rPr lang="en-US" dirty="0" smtClean="0"/>
              <a:t>Possibilities for funding to support the work of the ICE</a:t>
            </a:r>
            <a:endParaRPr lang="en-GB" dirty="0" smtClean="0"/>
          </a:p>
          <a:p>
            <a:pPr marL="514350" lvl="0" indent="-514350">
              <a:buFont typeface="+mj-lt"/>
              <a:buAutoNum type="arabicPeriod"/>
            </a:pPr>
            <a:r>
              <a:rPr lang="en-US" dirty="0" smtClean="0"/>
              <a:t>Outline a two-year plan for the ICE</a:t>
            </a:r>
          </a:p>
          <a:p>
            <a:pPr marL="514350" indent="-514350">
              <a:buFont typeface="+mj-lt"/>
              <a:buAutoNum type="arabicPeriod"/>
            </a:pPr>
            <a:r>
              <a:rPr lang="en-US" dirty="0" smtClean="0"/>
              <a:t>AOB: Relationship with Global Injury Prevention Network and mentoring: </a:t>
            </a:r>
            <a:r>
              <a:rPr lang="en-US" dirty="0" smtClean="0">
                <a:hlinkClick r:id="rId2"/>
              </a:rPr>
              <a:t>http://www.childinjurypreventionalliance.org/GIPN.aspx</a:t>
            </a:r>
            <a:r>
              <a:rPr lang="en-US" dirty="0" smtClean="0"/>
              <a:t> </a:t>
            </a:r>
            <a:endParaRPr lang="en-GB" dirty="0" smtClean="0"/>
          </a:p>
          <a:p>
            <a:pPr marL="514350" lvl="0" indent="-514350">
              <a:buNone/>
            </a:pPr>
            <a:endParaRPr lang="en-GB" dirty="0" smtClean="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Injury ICE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A collaboration open to all</a:t>
            </a:r>
          </a:p>
          <a:p>
            <a:r>
              <a:rPr lang="en-GB" dirty="0" smtClean="0"/>
              <a:t>Vision document: International Collaborative Effort on Injury Statistics and Methods (Injury ICE) is an organisation dedicated to developing common standardised methods to compare injury statistics across the globe in order to support appropriate policy responses to the global burden of injury.</a:t>
            </a:r>
          </a:p>
          <a:p>
            <a:r>
              <a:rPr lang="en-GB" dirty="0" smtClean="0"/>
              <a:t>Who participates?</a:t>
            </a:r>
          </a:p>
          <a:p>
            <a:pPr lvl="1"/>
            <a:r>
              <a:rPr lang="en-GB" dirty="0" smtClean="0"/>
              <a:t>Academia, Gov statistical agencies, NGOs?</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Steering Committee and Members</a:t>
            </a:r>
          </a:p>
          <a:p>
            <a:r>
              <a:rPr lang="en-GB" dirty="0" smtClean="0"/>
              <a:t>Membership: open to all who share the vision, commit to collaborative working, and apply to the Secretary</a:t>
            </a:r>
          </a:p>
          <a:p>
            <a:r>
              <a:rPr lang="en-GB" dirty="0" smtClean="0"/>
              <a:t>Steering Committee:</a:t>
            </a:r>
          </a:p>
          <a:p>
            <a:pPr lvl="1"/>
            <a:r>
              <a:rPr lang="en-GB" dirty="0" smtClean="0"/>
              <a:t>Ronan Lyons (Chair), Holly </a:t>
            </a:r>
            <a:r>
              <a:rPr lang="en-GB" dirty="0" err="1" smtClean="0"/>
              <a:t>Hedegaard</a:t>
            </a:r>
            <a:r>
              <a:rPr lang="en-GB" dirty="0" smtClean="0"/>
              <a:t> (Secretary), Kirsten McKenzie (Social Secretary), James Harrison, Yvette Holder, </a:t>
            </a:r>
            <a:r>
              <a:rPr lang="en-GB" dirty="0" err="1" smtClean="0"/>
              <a:t>Kidist</a:t>
            </a:r>
            <a:r>
              <a:rPr lang="en-GB" dirty="0" smtClean="0"/>
              <a:t> </a:t>
            </a:r>
            <a:r>
              <a:rPr lang="en-GB" dirty="0" err="1" smtClean="0"/>
              <a:t>Bartolomeos</a:t>
            </a:r>
            <a:r>
              <a:rPr lang="en-GB" dirty="0" smtClean="0"/>
              <a:t>, Belinda </a:t>
            </a:r>
            <a:r>
              <a:rPr lang="en-GB" dirty="0" err="1" smtClean="0"/>
              <a:t>Gabbe</a:t>
            </a:r>
            <a:r>
              <a:rPr lang="en-GB" dirty="0" smtClean="0"/>
              <a:t>, Richard </a:t>
            </a:r>
            <a:r>
              <a:rPr lang="en-GB" dirty="0" err="1" smtClean="0"/>
              <a:t>Matzopoulos</a:t>
            </a:r>
            <a:endParaRPr lang="en-GB" dirty="0" smtClean="0"/>
          </a:p>
          <a:p>
            <a:r>
              <a:rPr lang="en-GB" dirty="0" smtClean="0"/>
              <a:t>Evolution to transparency and democracy</a:t>
            </a:r>
          </a:p>
          <a:p>
            <a:pPr lvl="1"/>
            <a:r>
              <a:rPr lang="en-GB" dirty="0" smtClean="0"/>
              <a:t>Vote now to change or endorse!</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Activities</a:t>
            </a:r>
            <a:endParaRPr lang="en-GB" dirty="0"/>
          </a:p>
        </p:txBody>
      </p:sp>
      <p:sp>
        <p:nvSpPr>
          <p:cNvPr id="3" name="Content Placeholder 2"/>
          <p:cNvSpPr>
            <a:spLocks noGrp="1"/>
          </p:cNvSpPr>
          <p:nvPr>
            <p:ph idx="1"/>
          </p:nvPr>
        </p:nvSpPr>
        <p:spPr/>
        <p:txBody>
          <a:bodyPr/>
          <a:lstStyle/>
          <a:p>
            <a:r>
              <a:rPr lang="en-GB" dirty="0" smtClean="0"/>
              <a:t>Generation and sharing  of knowledge and skills</a:t>
            </a:r>
          </a:p>
          <a:p>
            <a:r>
              <a:rPr lang="en-GB" dirty="0" smtClean="0"/>
              <a:t>Research: academic rigour, peer-reviewed scientific publication</a:t>
            </a:r>
          </a:p>
          <a:p>
            <a:r>
              <a:rPr lang="en-GB" dirty="0" smtClean="0"/>
              <a:t>Advocacy?: targeted to global BOI issues?</a:t>
            </a:r>
          </a:p>
          <a:p>
            <a:r>
              <a:rPr lang="en-GB" dirty="0" smtClean="0"/>
              <a:t>Any others?</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Collaborative projects – ideas for discussion and augmentation</a:t>
            </a:r>
            <a:endParaRPr lang="en-GB" sz="2800" dirty="0"/>
          </a:p>
        </p:txBody>
      </p:sp>
      <p:sp>
        <p:nvSpPr>
          <p:cNvPr id="3" name="Content Placeholder 2"/>
          <p:cNvSpPr>
            <a:spLocks noGrp="1"/>
          </p:cNvSpPr>
          <p:nvPr>
            <p:ph idx="1"/>
          </p:nvPr>
        </p:nvSpPr>
        <p:spPr/>
        <p:txBody>
          <a:bodyPr>
            <a:normAutofit fontScale="47500" lnSpcReduction="20000"/>
          </a:bodyPr>
          <a:lstStyle/>
          <a:p>
            <a:pPr marL="514350" indent="-514350">
              <a:buNone/>
            </a:pPr>
            <a:r>
              <a:rPr lang="en-US" sz="4200" dirty="0" smtClean="0"/>
              <a:t>Themes: Disability metrics; Incidence; Severity; Data linkage</a:t>
            </a:r>
          </a:p>
          <a:p>
            <a:pPr marL="514350" indent="-514350">
              <a:buNone/>
            </a:pPr>
            <a:endParaRPr lang="en-US" dirty="0" smtClean="0"/>
          </a:p>
          <a:p>
            <a:pPr marL="514350" indent="-514350">
              <a:buFont typeface="+mj-lt"/>
              <a:buAutoNum type="arabicPeriod"/>
            </a:pPr>
            <a:r>
              <a:rPr lang="en-US" dirty="0" smtClean="0"/>
              <a:t>Accepting a serious injury definition and agreeing to create a paper showing time trends across countries. </a:t>
            </a:r>
          </a:p>
          <a:p>
            <a:pPr marL="514350" indent="-514350">
              <a:buFont typeface="+mj-lt"/>
              <a:buAutoNum type="arabicPeriod"/>
            </a:pPr>
            <a:r>
              <a:rPr lang="en-US" dirty="0" smtClean="0"/>
              <a:t>Continue/extend the work on DSP methodologies</a:t>
            </a:r>
          </a:p>
          <a:p>
            <a:pPr marL="514350" indent="-514350">
              <a:buFont typeface="+mj-lt"/>
              <a:buAutoNum type="arabicPeriod"/>
            </a:pPr>
            <a:r>
              <a:rPr lang="en-US" dirty="0" smtClean="0"/>
              <a:t>Developing our proposals to continually improve upon burden of injury methodologies and metrics</a:t>
            </a:r>
          </a:p>
          <a:p>
            <a:pPr marL="914400" lvl="1" indent="-514350">
              <a:buFont typeface="+mj-lt"/>
              <a:buAutoNum type="arabicPeriod"/>
            </a:pPr>
            <a:r>
              <a:rPr lang="en-US" dirty="0" smtClean="0"/>
              <a:t>New disability weights from Belinda’s NHMRC study</a:t>
            </a:r>
          </a:p>
          <a:p>
            <a:pPr marL="914400" lvl="1" indent="-514350">
              <a:buFont typeface="+mj-lt"/>
              <a:buAutoNum type="arabicPeriod"/>
            </a:pPr>
            <a:r>
              <a:rPr lang="en-US" dirty="0" smtClean="0"/>
              <a:t>Combining survey and hospital data to improve estimation of injury incidence – idea within Ronan’s  CIPHER grant from MRC. Build upon </a:t>
            </a:r>
            <a:r>
              <a:rPr lang="en-US" dirty="0" err="1" smtClean="0"/>
              <a:t>Kavi</a:t>
            </a:r>
            <a:r>
              <a:rPr lang="en-US" dirty="0" smtClean="0"/>
              <a:t>/James’ work for GBD and related projects</a:t>
            </a:r>
          </a:p>
          <a:p>
            <a:pPr marL="914400" lvl="1" indent="-514350">
              <a:buFont typeface="+mj-lt"/>
              <a:buAutoNum type="arabicPeriod"/>
            </a:pPr>
            <a:r>
              <a:rPr lang="en-US" dirty="0" smtClean="0"/>
              <a:t>Possibly updating the injury List of All Deficits theoretical  paper: </a:t>
            </a:r>
            <a:r>
              <a:rPr lang="en-GB" dirty="0" smtClean="0"/>
              <a:t>Lyons RA, Finch CF, McClure R, van </a:t>
            </a:r>
            <a:r>
              <a:rPr lang="en-GB" dirty="0" err="1" smtClean="0"/>
              <a:t>Beeck</a:t>
            </a:r>
            <a:r>
              <a:rPr lang="en-GB" dirty="0" smtClean="0"/>
              <a:t> E, </a:t>
            </a:r>
            <a:r>
              <a:rPr lang="en-GB" dirty="0" err="1" smtClean="0"/>
              <a:t>Macey</a:t>
            </a:r>
            <a:r>
              <a:rPr lang="en-GB" dirty="0" smtClean="0"/>
              <a:t> S.</a:t>
            </a:r>
            <a:r>
              <a:rPr lang="en-GB" b="1" dirty="0" smtClean="0"/>
              <a:t> </a:t>
            </a:r>
            <a:r>
              <a:rPr lang="en-GB" dirty="0" smtClean="0"/>
              <a:t>The Injury LOAD Framework- conceptualising the full range of deficits and adverse outcomes following injury and violence.</a:t>
            </a:r>
            <a:r>
              <a:rPr lang="en-GB" b="1" dirty="0" smtClean="0"/>
              <a:t>  </a:t>
            </a:r>
            <a:r>
              <a:rPr lang="fr-FR" dirty="0" smtClean="0"/>
              <a:t>Int J </a:t>
            </a:r>
            <a:r>
              <a:rPr lang="fr-FR" dirty="0" err="1" smtClean="0"/>
              <a:t>Inj</a:t>
            </a:r>
            <a:r>
              <a:rPr lang="fr-FR" dirty="0" smtClean="0"/>
              <a:t> </a:t>
            </a:r>
            <a:r>
              <a:rPr lang="fr-FR" dirty="0" err="1" smtClean="0"/>
              <a:t>Contr</a:t>
            </a:r>
            <a:r>
              <a:rPr lang="fr-FR" dirty="0" smtClean="0"/>
              <a:t> </a:t>
            </a:r>
            <a:r>
              <a:rPr lang="fr-FR" dirty="0" err="1" smtClean="0"/>
              <a:t>Saf</a:t>
            </a:r>
            <a:r>
              <a:rPr lang="fr-FR" dirty="0" smtClean="0"/>
              <a:t> </a:t>
            </a:r>
            <a:r>
              <a:rPr lang="fr-FR" dirty="0" err="1" smtClean="0"/>
              <a:t>Promot</a:t>
            </a:r>
            <a:r>
              <a:rPr lang="fr-FR" dirty="0" smtClean="0"/>
              <a:t>. </a:t>
            </a:r>
            <a:r>
              <a:rPr lang="en-GB" dirty="0" smtClean="0"/>
              <a:t>2010;17(3):145-159. </a:t>
            </a:r>
            <a:r>
              <a:rPr lang="fr-FR" dirty="0" smtClean="0"/>
              <a:t>DOI: 10.1080/17457300903453104. </a:t>
            </a:r>
            <a:r>
              <a:rPr lang="fr-FR" u="sng" dirty="0" smtClean="0">
                <a:hlinkClick r:id="rId2"/>
              </a:rPr>
              <a:t>http://www.tandfonline.com/doi/abs/10.1080/17457300903453104</a:t>
            </a:r>
            <a:r>
              <a:rPr lang="fr-FR" dirty="0" smtClean="0"/>
              <a:t> </a:t>
            </a:r>
            <a:endParaRPr lang="en-GB" dirty="0" smtClean="0"/>
          </a:p>
          <a:p>
            <a:pPr marL="514350" indent="-514350">
              <a:buFont typeface="+mj-lt"/>
              <a:buAutoNum type="arabicPeriod"/>
            </a:pPr>
            <a:r>
              <a:rPr lang="en-US" dirty="0" smtClean="0"/>
              <a:t>The use of data linkage methodologies to answer specific questions e.g.</a:t>
            </a:r>
          </a:p>
          <a:p>
            <a:pPr marL="914400" lvl="1" indent="-514350">
              <a:buFont typeface="+mj-lt"/>
              <a:buAutoNum type="arabicPeriod"/>
            </a:pPr>
            <a:r>
              <a:rPr lang="en-US" dirty="0" smtClean="0"/>
              <a:t>The use of linked hospital separation and mortality data to redistribute X59 deaths and improve measurement of cause-specific burden. </a:t>
            </a:r>
            <a:r>
              <a:rPr lang="en-GB" dirty="0" err="1" smtClean="0"/>
              <a:t>Gabbe</a:t>
            </a:r>
            <a:r>
              <a:rPr lang="en-GB" dirty="0" smtClean="0"/>
              <a:t> BJ, Lyons RA. X59: redistribution using linked data and the impact on YLL calculations. </a:t>
            </a:r>
            <a:r>
              <a:rPr lang="en-GB" dirty="0" err="1" smtClean="0"/>
              <a:t>Inj</a:t>
            </a:r>
            <a:r>
              <a:rPr lang="en-GB" dirty="0" smtClean="0"/>
              <a:t> </a:t>
            </a:r>
            <a:r>
              <a:rPr lang="en-GB" dirty="0" err="1" smtClean="0"/>
              <a:t>Prev</a:t>
            </a:r>
            <a:r>
              <a:rPr lang="en-GB" dirty="0" smtClean="0"/>
              <a:t> 2010:16(Suppl1):A47</a:t>
            </a:r>
          </a:p>
          <a:p>
            <a:pPr marL="914400" lvl="1" indent="-514350">
              <a:buAutoNum type="arabicPeriod" startAt="2"/>
            </a:pPr>
            <a:r>
              <a:rPr lang="en-GB" dirty="0" smtClean="0"/>
              <a:t>Extend Gordon’s work on alcohol and injury</a:t>
            </a:r>
          </a:p>
          <a:p>
            <a:pPr marL="914400" lvl="1" indent="-514350">
              <a:buAutoNum type="arabicPeriod" startAt="2"/>
            </a:pPr>
            <a:r>
              <a:rPr lang="en-GB" dirty="0" smtClean="0"/>
              <a:t>Extend Belinda/</a:t>
            </a:r>
            <a:r>
              <a:rPr lang="en-GB" dirty="0" err="1" smtClean="0"/>
              <a:t>Roonan’s</a:t>
            </a:r>
            <a:r>
              <a:rPr lang="en-GB" dirty="0" smtClean="0"/>
              <a:t> work on head injury and educational attainment</a:t>
            </a:r>
            <a:endParaRPr lang="en-US" dirty="0" smtClean="0"/>
          </a:p>
          <a:p>
            <a:pPr marL="514350" indent="-514350">
              <a:buFont typeface="+mj-lt"/>
              <a:buAutoNum type="arabicPeriod"/>
            </a:pPr>
            <a:r>
              <a:rPr lang="en-US" dirty="0" smtClean="0"/>
              <a:t>Ideas from the series of mortality topics discussed at the meeting. </a:t>
            </a:r>
          </a:p>
          <a:p>
            <a:pPr marL="514350" indent="-514350">
              <a:buFont typeface="+mj-lt"/>
              <a:buAutoNum type="arabicPeriod"/>
            </a:pPr>
            <a:r>
              <a:rPr lang="en-US" dirty="0" smtClean="0"/>
              <a:t>Any other ideas that arise in the meeting.  </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Funding activities</a:t>
            </a:r>
            <a:endParaRPr lang="en-GB" sz="3600" dirty="0"/>
          </a:p>
        </p:txBody>
      </p:sp>
      <p:sp>
        <p:nvSpPr>
          <p:cNvPr id="3" name="Content Placeholder 2"/>
          <p:cNvSpPr>
            <a:spLocks noGrp="1"/>
          </p:cNvSpPr>
          <p:nvPr>
            <p:ph idx="1"/>
          </p:nvPr>
        </p:nvSpPr>
        <p:spPr/>
        <p:txBody>
          <a:bodyPr>
            <a:normAutofit fontScale="62500" lnSpcReduction="20000"/>
          </a:bodyPr>
          <a:lstStyle/>
          <a:p>
            <a:r>
              <a:rPr lang="en-GB" dirty="0" smtClean="0"/>
              <a:t>Expectation that most projects are self funded or by grant income, e.g. </a:t>
            </a:r>
            <a:r>
              <a:rPr lang="en-GB" dirty="0" err="1" smtClean="0"/>
              <a:t>Kavi</a:t>
            </a:r>
            <a:r>
              <a:rPr lang="en-GB" dirty="0" smtClean="0"/>
              <a:t> and GBD/road injuries; Belinda and BOI meta-analysis</a:t>
            </a:r>
          </a:p>
          <a:p>
            <a:r>
              <a:rPr lang="en-GB" dirty="0" smtClean="0"/>
              <a:t>Meetings: link to WIPC/</a:t>
            </a:r>
            <a:r>
              <a:rPr lang="en-GB" dirty="0" err="1" smtClean="0"/>
              <a:t>SafetyXXXX</a:t>
            </a:r>
            <a:r>
              <a:rPr lang="en-GB" dirty="0" smtClean="0"/>
              <a:t> meetings as Injury Forum/ICE satellites where there is strong local organisation, with use of small attendance fees</a:t>
            </a:r>
          </a:p>
          <a:p>
            <a:r>
              <a:rPr lang="en-GB" dirty="0" smtClean="0"/>
              <a:t>What to do in 2013?</a:t>
            </a:r>
          </a:p>
          <a:p>
            <a:r>
              <a:rPr lang="en-US" dirty="0" smtClean="0"/>
              <a:t>Holly came across review of materials from past ICE meetings, 2006 presentation that suggested applying to various foundations for funding support (e.g., The Rockefeller Foundation  </a:t>
            </a:r>
            <a:r>
              <a:rPr lang="en-US" u="sng" dirty="0" smtClean="0">
                <a:hlinkClick r:id="rId2"/>
              </a:rPr>
              <a:t>http://www.rockefellerfoundation.org/bellagio-center</a:t>
            </a:r>
            <a:r>
              <a:rPr lang="en-US" dirty="0" smtClean="0"/>
              <a:t> , The Gates Foundation </a:t>
            </a:r>
            <a:r>
              <a:rPr lang="en-US" u="sng" dirty="0" smtClean="0">
                <a:hlinkClick r:id="rId3"/>
              </a:rPr>
              <a:t>http://www.gatesfoundation.org/Pages/home.aspx</a:t>
            </a:r>
            <a:r>
              <a:rPr lang="en-US" dirty="0" smtClean="0"/>
              <a:t>  and other possible foundations identified from the Foundation Center </a:t>
            </a:r>
            <a:r>
              <a:rPr lang="en-US" u="sng" dirty="0" smtClean="0">
                <a:hlinkClick r:id="rId4"/>
              </a:rPr>
              <a:t>http://foundationcenter.org/</a:t>
            </a:r>
            <a:r>
              <a:rPr lang="en-US" dirty="0" smtClean="0"/>
              <a:t> ). </a:t>
            </a:r>
          </a:p>
          <a:p>
            <a:pPr lvl="1"/>
            <a:r>
              <a:rPr lang="en-US" dirty="0" smtClean="0"/>
              <a:t>Something for a small workgroup to pursue? Of course, if most of us work for government agencies or academic institutions, we might not be eligible.  </a:t>
            </a:r>
            <a:endParaRPr lang="en-GB" dirty="0" smtClean="0"/>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876</Words>
  <Application>Microsoft Office PowerPoint</Application>
  <PresentationFormat>On-screen Show (4:3)</PresentationFormat>
  <Paragraphs>102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Injury ICE: A discussion on the way forward  </vt:lpstr>
      <vt:lpstr>Final Agenda</vt:lpstr>
      <vt:lpstr>The way forward: discussion topics</vt:lpstr>
      <vt:lpstr>Injury ICE</vt:lpstr>
      <vt:lpstr>Structure</vt:lpstr>
      <vt:lpstr>Activities</vt:lpstr>
      <vt:lpstr>Collaborative projects – ideas for discussion and augmentation</vt:lpstr>
      <vt:lpstr>Funding activities</vt:lpstr>
    </vt:vector>
  </TitlesOfParts>
  <Company>Swansea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collaborative - Efforts on injury statistics and methods (ICE) workshop</dc:title>
  <dc:creator>University of Wales Swansea</dc:creator>
  <cp:lastModifiedBy>CDC User</cp:lastModifiedBy>
  <cp:revision>36</cp:revision>
  <dcterms:created xsi:type="dcterms:W3CDTF">2012-09-16T14:01:17Z</dcterms:created>
  <dcterms:modified xsi:type="dcterms:W3CDTF">2013-06-20T14:50:50Z</dcterms:modified>
</cp:coreProperties>
</file>