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notesMasterIdLst>
    <p:notesMasterId r:id="rId24"/>
  </p:notesMasterIdLst>
  <p:handoutMasterIdLst>
    <p:handoutMasterId r:id="rId25"/>
  </p:handoutMasterIdLst>
  <p:sldIdLst>
    <p:sldId id="537" r:id="rId2"/>
    <p:sldId id="539" r:id="rId3"/>
    <p:sldId id="565" r:id="rId4"/>
    <p:sldId id="550" r:id="rId5"/>
    <p:sldId id="551" r:id="rId6"/>
    <p:sldId id="540" r:id="rId7"/>
    <p:sldId id="541" r:id="rId8"/>
    <p:sldId id="542" r:id="rId9"/>
    <p:sldId id="553" r:id="rId10"/>
    <p:sldId id="555" r:id="rId11"/>
    <p:sldId id="557" r:id="rId12"/>
    <p:sldId id="558" r:id="rId13"/>
    <p:sldId id="559" r:id="rId14"/>
    <p:sldId id="562" r:id="rId15"/>
    <p:sldId id="563" r:id="rId16"/>
    <p:sldId id="560" r:id="rId17"/>
    <p:sldId id="545" r:id="rId18"/>
    <p:sldId id="549" r:id="rId19"/>
    <p:sldId id="566" r:id="rId20"/>
    <p:sldId id="568" r:id="rId21"/>
    <p:sldId id="561" r:id="rId22"/>
    <p:sldId id="554" r:id="rId2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garet Warner" initials="MMW9" lastIdx="20" clrIdx="0"/>
  <p:cmAuthor id="1" name="Warner, Margaret (CDC/OSELS/NCHS)" initials="MMW9" lastIdx="1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994"/>
    <a:srgbClr val="77933C"/>
    <a:srgbClr val="000080"/>
    <a:srgbClr val="000099"/>
    <a:srgbClr val="008080"/>
    <a:srgbClr val="AEAECA"/>
    <a:srgbClr val="6699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87" autoAdjust="0"/>
    <p:restoredTop sz="82948" autoAdjust="0"/>
  </p:normalViewPr>
  <p:slideViewPr>
    <p:cSldViewPr>
      <p:cViewPr>
        <p:scale>
          <a:sx n="75" d="100"/>
          <a:sy n="75" d="100"/>
        </p:scale>
        <p:origin x="-2664" y="-1362"/>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98"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46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3246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3246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3246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lgn="r">
              <a:defRPr sz="1200">
                <a:latin typeface="Arial" charset="0"/>
                <a:cs typeface="+mn-cs"/>
              </a:defRPr>
            </a:lvl1pPr>
          </a:lstStyle>
          <a:p>
            <a:pPr>
              <a:defRPr/>
            </a:pPr>
            <a:fld id="{52334ABE-0E0D-4E3A-B3B4-94384A54CD6B}" type="slidenum">
              <a:rPr lang="en-US"/>
              <a:pPr>
                <a:defRPr/>
              </a:pPr>
              <a:t>‹#›</a:t>
            </a:fld>
            <a:endParaRPr lang="en-US"/>
          </a:p>
        </p:txBody>
      </p:sp>
    </p:spTree>
    <p:extLst>
      <p:ext uri="{BB962C8B-B14F-4D97-AF65-F5344CB8AC3E}">
        <p14:creationId xmlns:p14="http://schemas.microsoft.com/office/powerpoint/2010/main" val="2041931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40063" cy="465138"/>
          </a:xfrm>
          <a:prstGeom prst="rect">
            <a:avLst/>
          </a:prstGeom>
          <a:noFill/>
          <a:ln w="9525">
            <a:noFill/>
            <a:miter lim="800000"/>
            <a:headEnd/>
            <a:tailEnd/>
          </a:ln>
          <a:effectLst/>
        </p:spPr>
        <p:txBody>
          <a:bodyPr vert="horz" wrap="square" lIns="93017" tIns="46509" rIns="93017" bIns="46509" numCol="1" anchor="t" anchorCtr="0" compatLnSpc="1">
            <a:prstTxWarp prst="textNoShape">
              <a:avLst/>
            </a:prstTxWarp>
          </a:bodyPr>
          <a:lstStyle>
            <a:lvl1pPr defTabSz="930275">
              <a:defRPr sz="1200">
                <a:latin typeface="Arial" charset="0"/>
                <a:cs typeface="+mn-cs"/>
              </a:defRPr>
            </a:lvl1pPr>
          </a:lstStyle>
          <a:p>
            <a:pPr>
              <a:defRPr/>
            </a:pPr>
            <a:endParaRPr lang="en-US"/>
          </a:p>
        </p:txBody>
      </p:sp>
      <p:sp>
        <p:nvSpPr>
          <p:cNvPr id="35843" name="Rectangle 3"/>
          <p:cNvSpPr>
            <a:spLocks noGrp="1" noChangeArrowheads="1"/>
          </p:cNvSpPr>
          <p:nvPr>
            <p:ph type="dt" idx="1"/>
          </p:nvPr>
        </p:nvSpPr>
        <p:spPr bwMode="auto">
          <a:xfrm>
            <a:off x="3968750" y="0"/>
            <a:ext cx="3040063" cy="465138"/>
          </a:xfrm>
          <a:prstGeom prst="rect">
            <a:avLst/>
          </a:prstGeom>
          <a:noFill/>
          <a:ln w="9525">
            <a:noFill/>
            <a:miter lim="800000"/>
            <a:headEnd/>
            <a:tailEnd/>
          </a:ln>
          <a:effectLst/>
        </p:spPr>
        <p:txBody>
          <a:bodyPr vert="horz" wrap="square" lIns="93017" tIns="46509" rIns="93017" bIns="46509" numCol="1" anchor="t" anchorCtr="0" compatLnSpc="1">
            <a:prstTxWarp prst="textNoShape">
              <a:avLst/>
            </a:prstTxWarp>
          </a:bodyPr>
          <a:lstStyle>
            <a:lvl1pPr algn="r" defTabSz="930275">
              <a:defRPr sz="1200">
                <a:latin typeface="Arial" charset="0"/>
                <a:cs typeface="+mn-cs"/>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017" tIns="46509" rIns="93017" bIns="4650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8829675"/>
            <a:ext cx="3040063" cy="465138"/>
          </a:xfrm>
          <a:prstGeom prst="rect">
            <a:avLst/>
          </a:prstGeom>
          <a:noFill/>
          <a:ln w="9525">
            <a:noFill/>
            <a:miter lim="800000"/>
            <a:headEnd/>
            <a:tailEnd/>
          </a:ln>
          <a:effectLst/>
        </p:spPr>
        <p:txBody>
          <a:bodyPr vert="horz" wrap="square" lIns="93017" tIns="46509" rIns="93017" bIns="46509" numCol="1" anchor="b" anchorCtr="0" compatLnSpc="1">
            <a:prstTxWarp prst="textNoShape">
              <a:avLst/>
            </a:prstTxWarp>
          </a:bodyPr>
          <a:lstStyle>
            <a:lvl1pPr defTabSz="930275">
              <a:defRPr sz="1200">
                <a:latin typeface="Arial" charset="0"/>
                <a:cs typeface="+mn-cs"/>
              </a:defRPr>
            </a:lvl1pPr>
          </a:lstStyle>
          <a:p>
            <a:pPr>
              <a:defRPr/>
            </a:pPr>
            <a:endParaRPr lang="en-US"/>
          </a:p>
        </p:txBody>
      </p:sp>
      <p:sp>
        <p:nvSpPr>
          <p:cNvPr id="35847" name="Rectangle 7"/>
          <p:cNvSpPr>
            <a:spLocks noGrp="1" noChangeArrowheads="1"/>
          </p:cNvSpPr>
          <p:nvPr>
            <p:ph type="sldNum" sz="quarter" idx="5"/>
          </p:nvPr>
        </p:nvSpPr>
        <p:spPr bwMode="auto">
          <a:xfrm>
            <a:off x="3968750" y="8829675"/>
            <a:ext cx="3040063" cy="465138"/>
          </a:xfrm>
          <a:prstGeom prst="rect">
            <a:avLst/>
          </a:prstGeom>
          <a:noFill/>
          <a:ln w="9525">
            <a:noFill/>
            <a:miter lim="800000"/>
            <a:headEnd/>
            <a:tailEnd/>
          </a:ln>
          <a:effectLst/>
        </p:spPr>
        <p:txBody>
          <a:bodyPr vert="horz" wrap="square" lIns="93017" tIns="46509" rIns="93017" bIns="46509" numCol="1" anchor="b" anchorCtr="0" compatLnSpc="1">
            <a:prstTxWarp prst="textNoShape">
              <a:avLst/>
            </a:prstTxWarp>
          </a:bodyPr>
          <a:lstStyle>
            <a:lvl1pPr algn="r" defTabSz="930275">
              <a:defRPr sz="1200">
                <a:latin typeface="Arial" charset="0"/>
                <a:cs typeface="+mn-cs"/>
              </a:defRPr>
            </a:lvl1pPr>
          </a:lstStyle>
          <a:p>
            <a:pPr>
              <a:defRPr/>
            </a:pPr>
            <a:fld id="{434EB6BF-3253-47F4-9BB9-CE3EB8C20132}" type="slidenum">
              <a:rPr lang="en-US"/>
              <a:pPr>
                <a:defRPr/>
              </a:pPr>
              <a:t>‹#›</a:t>
            </a:fld>
            <a:endParaRPr lang="en-US"/>
          </a:p>
        </p:txBody>
      </p:sp>
    </p:spTree>
    <p:extLst>
      <p:ext uri="{BB962C8B-B14F-4D97-AF65-F5344CB8AC3E}">
        <p14:creationId xmlns:p14="http://schemas.microsoft.com/office/powerpoint/2010/main" val="8135968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for this opportunity to report on work was done by several other ICE members, particularly Rolf </a:t>
            </a:r>
            <a:r>
              <a:rPr lang="en-US" dirty="0" err="1" smtClean="0"/>
              <a:t>Gedeborg</a:t>
            </a:r>
            <a:r>
              <a:rPr lang="en-US" dirty="0" smtClean="0"/>
              <a:t>, </a:t>
            </a:r>
            <a:r>
              <a:rPr lang="en-US" dirty="0" err="1" smtClean="0"/>
              <a:t>Margy</a:t>
            </a:r>
            <a:r>
              <a:rPr lang="en-US" dirty="0" smtClean="0"/>
              <a:t> Warner, and others. </a:t>
            </a:r>
          </a:p>
          <a:p>
            <a:endParaRPr lang="en-US" dirty="0"/>
          </a:p>
          <a:p>
            <a:r>
              <a:rPr lang="en-US" dirty="0" err="1" smtClean="0"/>
              <a:t>Margy</a:t>
            </a:r>
            <a:r>
              <a:rPr lang="en-US" dirty="0" smtClean="0"/>
              <a:t> sends her regards and regrets not being able to attend the ICE meeting. </a:t>
            </a:r>
          </a:p>
          <a:p>
            <a:endParaRPr lang="en-US" dirty="0"/>
          </a:p>
          <a:p>
            <a:r>
              <a:rPr lang="en-US" dirty="0" smtClean="0"/>
              <a:t>I was not involved in the work I am about to present, but will do my best to answer any questions. There are several others in the audience who were involved and I’m sure they will be willing to clarify as well.  </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1</a:t>
            </a:fld>
            <a:endParaRPr lang="en-US"/>
          </a:p>
        </p:txBody>
      </p:sp>
    </p:spTree>
    <p:extLst>
      <p:ext uri="{BB962C8B-B14F-4D97-AF65-F5344CB8AC3E}">
        <p14:creationId xmlns:p14="http://schemas.microsoft.com/office/powerpoint/2010/main" val="1060644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381000"/>
            <a:ext cx="4648200" cy="3486150"/>
          </a:xfrm>
        </p:spPr>
      </p:sp>
      <p:sp>
        <p:nvSpPr>
          <p:cNvPr id="3" name="Notes Placeholder 2"/>
          <p:cNvSpPr>
            <a:spLocks noGrp="1"/>
          </p:cNvSpPr>
          <p:nvPr>
            <p:ph type="body" idx="1"/>
          </p:nvPr>
        </p:nvSpPr>
        <p:spPr>
          <a:xfrm>
            <a:off x="685800" y="4114800"/>
            <a:ext cx="5607050" cy="4876800"/>
          </a:xfrm>
        </p:spPr>
        <p:txBody>
          <a:bodyPr/>
          <a:lstStyle/>
          <a:p>
            <a:r>
              <a:rPr lang="en-US" dirty="0" smtClean="0"/>
              <a:t>Three countries – New Zealand, Sweden and Denmark – provided record level data. These data could be used to test how well the ICE-DSPs worked in comparison to the country-specific DSPs. </a:t>
            </a:r>
          </a:p>
          <a:p>
            <a:endParaRPr lang="en-US" dirty="0"/>
          </a:p>
          <a:p>
            <a:r>
              <a:rPr lang="en-US" dirty="0" smtClean="0"/>
              <a:t>The testing was done by creating logistic regression models to predict inpatient mortality. Some models only included ICISS while other models included age and sex in addition to ICISS.  </a:t>
            </a:r>
          </a:p>
          <a:p>
            <a:endParaRPr lang="en-US" dirty="0"/>
          </a:p>
          <a:p>
            <a:r>
              <a:rPr lang="en-US" dirty="0" smtClean="0"/>
              <a:t>The ICISS used in the models were generated two ways – either using the ICE-DSPs or using the country-specific DSPs. </a:t>
            </a:r>
          </a:p>
          <a:p>
            <a:endParaRPr lang="en-US" dirty="0"/>
          </a:p>
          <a:p>
            <a:r>
              <a:rPr lang="en-US" dirty="0" smtClean="0"/>
              <a:t>The performance of the models was assessed for discrimination and for calibration.</a:t>
            </a:r>
          </a:p>
          <a:p>
            <a:endParaRPr lang="en-US" dirty="0"/>
          </a:p>
          <a:p>
            <a:r>
              <a:rPr lang="en-US" dirty="0" smtClean="0"/>
              <a:t>Discrimination refers to the ability of the model to distinguish between survivors and non-survivors. It was measured using the c-statistic to measure concordance. </a:t>
            </a:r>
          </a:p>
          <a:p>
            <a:endParaRPr lang="en-US" dirty="0"/>
          </a:p>
          <a:p>
            <a:r>
              <a:rPr lang="en-US" dirty="0" smtClean="0"/>
              <a:t>Calibration measures how accurately the model predicts the probability of death of a given set of cases, basically a goodness of fit determination, and was measured using </a:t>
            </a:r>
            <a:r>
              <a:rPr lang="en-US" dirty="0" err="1" smtClean="0"/>
              <a:t>Nagelkerke’s</a:t>
            </a:r>
            <a:r>
              <a:rPr lang="en-US" dirty="0" smtClean="0"/>
              <a:t> R2.   </a:t>
            </a:r>
          </a:p>
          <a:p>
            <a:r>
              <a:rPr lang="en-US" dirty="0" smtClean="0"/>
              <a:t>The next few slides highlight some of the results.</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10</a:t>
            </a:fld>
            <a:endParaRPr lang="en-US"/>
          </a:p>
        </p:txBody>
      </p:sp>
    </p:spTree>
    <p:extLst>
      <p:ext uri="{BB962C8B-B14F-4D97-AF65-F5344CB8AC3E}">
        <p14:creationId xmlns:p14="http://schemas.microsoft.com/office/powerpoint/2010/main" val="1423490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95800"/>
            <a:ext cx="5607050" cy="4183063"/>
          </a:xfrm>
        </p:spPr>
        <p:txBody>
          <a:bodyPr/>
          <a:lstStyle/>
          <a:p>
            <a:r>
              <a:rPr lang="en-US" dirty="0" smtClean="0"/>
              <a:t>The first deals with the variability among the country-specific DSPs. One way of looking at this is to look at the range in the values, that is, the difference between the highest and lowest value of the country specific DSP. </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11</a:t>
            </a:fld>
            <a:endParaRPr lang="en-US"/>
          </a:p>
        </p:txBody>
      </p:sp>
    </p:spTree>
    <p:extLst>
      <p:ext uri="{BB962C8B-B14F-4D97-AF65-F5344CB8AC3E}">
        <p14:creationId xmlns:p14="http://schemas.microsoft.com/office/powerpoint/2010/main" val="3639035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table lists the diagnoses that showed the most similar DSPs among the countries. For these diagnoses, the individual country DSPs were all about the same.  </a:t>
            </a:r>
          </a:p>
          <a:p>
            <a:endParaRPr lang="en-US" dirty="0"/>
          </a:p>
          <a:p>
            <a:r>
              <a:rPr lang="en-US" dirty="0" smtClean="0"/>
              <a:t>This list is probably not that surprising as the injuries all have relatively high survivability as demonstrated by the high mean value of the DSPs, shown in the 4</a:t>
            </a:r>
            <a:r>
              <a:rPr lang="en-US" baseline="30000" dirty="0" smtClean="0"/>
              <a:t>th</a:t>
            </a:r>
            <a:r>
              <a:rPr lang="en-US" dirty="0" smtClean="0"/>
              <a:t> column. From a clinical standpoint, most of these seem like relatively minor injuries, although the inclusion of injuries to the cervical spinal cord, the last diagnosis listed, is somewhat surprising.</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12</a:t>
            </a:fld>
            <a:endParaRPr lang="en-US"/>
          </a:p>
        </p:txBody>
      </p:sp>
    </p:spTree>
    <p:extLst>
      <p:ext uri="{BB962C8B-B14F-4D97-AF65-F5344CB8AC3E}">
        <p14:creationId xmlns:p14="http://schemas.microsoft.com/office/powerpoint/2010/main" val="3286644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contrast, this table shows the diagnoses with the highest degree of variability among the countries. As you can see in the third column, the range in DSPs can be quite large. For example, the last entry in the table, traumatic subdural hemorrhage. The range for this diagnosis suggests that hypothetically, in one country, 95% of the patients with this diagnosis survived while in another country, only 40% of patients with this diagnosis survived. That’s quite a difference in outcome. </a:t>
            </a:r>
          </a:p>
          <a:p>
            <a:endParaRPr lang="en-US" dirty="0"/>
          </a:p>
          <a:p>
            <a:r>
              <a:rPr lang="en-US" dirty="0" smtClean="0"/>
              <a:t>Another interesting observation is that 4 out of the 10 diagnoses with the most variability involve head trauma – 3</a:t>
            </a:r>
            <a:r>
              <a:rPr lang="en-US" baseline="30000" dirty="0" smtClean="0"/>
              <a:t>rd</a:t>
            </a:r>
            <a:r>
              <a:rPr lang="en-US" dirty="0" smtClean="0"/>
              <a:t> </a:t>
            </a:r>
            <a:r>
              <a:rPr lang="en-US" dirty="0" err="1" smtClean="0"/>
              <a:t>line:multiple</a:t>
            </a:r>
            <a:r>
              <a:rPr lang="en-US" dirty="0" smtClean="0"/>
              <a:t> </a:t>
            </a:r>
            <a:r>
              <a:rPr lang="en-US" dirty="0" err="1" smtClean="0"/>
              <a:t>fx</a:t>
            </a:r>
            <a:r>
              <a:rPr lang="en-US" dirty="0" smtClean="0"/>
              <a:t> involving the skull and facial bones, 5</a:t>
            </a:r>
            <a:r>
              <a:rPr lang="en-US" baseline="30000" dirty="0" smtClean="0"/>
              <a:t>th</a:t>
            </a:r>
            <a:r>
              <a:rPr lang="en-US" dirty="0" smtClean="0"/>
              <a:t> line: traumatic subarachnoid hemorrhage, 7</a:t>
            </a:r>
            <a:r>
              <a:rPr lang="en-US" baseline="30000" dirty="0" smtClean="0"/>
              <a:t>th</a:t>
            </a:r>
            <a:r>
              <a:rPr lang="en-US" dirty="0" smtClean="0"/>
              <a:t> line: epidural hemorrhage and 10</a:t>
            </a:r>
            <a:r>
              <a:rPr lang="en-US" baseline="30000" dirty="0" smtClean="0"/>
              <a:t>th</a:t>
            </a:r>
            <a:r>
              <a:rPr lang="en-US" dirty="0" smtClean="0"/>
              <a:t> line: traumatic subdural hemorrhage. This might speak to differences in neurosurgical availability or practice in the different countries, as well as the less predictable outcomes from traumatic brain injury. </a:t>
            </a:r>
          </a:p>
          <a:p>
            <a:endParaRPr lang="en-US" dirty="0" smtClean="0"/>
          </a:p>
          <a:p>
            <a:r>
              <a:rPr lang="en-US" dirty="0" smtClean="0"/>
              <a:t>I’d next like show you the results from the comparisons of the logistic regression models created using the ICISS from the ICE-DSPs vs. the models created using the ICISS from the country-specific DSPs. In looking at these results, the thing to focus on is how similar the discrimination and calibration statistics are between the two models. I will show you each country individually, as I think there are different things to learn from each dataset.  </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13</a:t>
            </a:fld>
            <a:endParaRPr lang="en-US"/>
          </a:p>
        </p:txBody>
      </p:sp>
    </p:spTree>
    <p:extLst>
      <p:ext uri="{BB962C8B-B14F-4D97-AF65-F5344CB8AC3E}">
        <p14:creationId xmlns:p14="http://schemas.microsoft.com/office/powerpoint/2010/main" val="1584939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first slide shows the results from New Zealand. </a:t>
            </a:r>
          </a:p>
          <a:p>
            <a:endParaRPr lang="en-US" dirty="0"/>
          </a:p>
          <a:p>
            <a:r>
              <a:rPr lang="en-US" dirty="0" smtClean="0"/>
              <a:t>In this analysis, slightly more than 260,000 cases were available were used in developing the models. The inpatient mortality rate was 1.2%</a:t>
            </a:r>
          </a:p>
          <a:p>
            <a:endParaRPr lang="en-US" dirty="0"/>
          </a:p>
          <a:p>
            <a:r>
              <a:rPr lang="en-US" dirty="0" smtClean="0"/>
              <a:t>The table shows that in terms of discrimination and calibration, the model using the ICISS based on the international DSPs worked almost as well as the model using the ICISS based on the country-specific DSPs.  </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14</a:t>
            </a:fld>
            <a:endParaRPr lang="en-US"/>
          </a:p>
        </p:txBody>
      </p:sp>
    </p:spTree>
    <p:extLst>
      <p:ext uri="{BB962C8B-B14F-4D97-AF65-F5344CB8AC3E}">
        <p14:creationId xmlns:p14="http://schemas.microsoft.com/office/powerpoint/2010/main" val="1577519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shows the results using the data from Sweden. </a:t>
            </a:r>
          </a:p>
          <a:p>
            <a:endParaRPr lang="en-US" dirty="0"/>
          </a:p>
          <a:p>
            <a:r>
              <a:rPr lang="en-US" dirty="0" smtClean="0"/>
              <a:t>This dataset had a much higher number of records (more than 700,000, and the inpatient mortality rate was similar to that of New Zealand. </a:t>
            </a:r>
          </a:p>
          <a:p>
            <a:endParaRPr lang="en-US" dirty="0"/>
          </a:p>
          <a:p>
            <a:r>
              <a:rPr lang="en-US" dirty="0" smtClean="0"/>
              <a:t>Again in terms of both discrimination and calibration, the results were similar but still slightly lower for the model using the ICE-DSP derived ICISS compared to the model using the country-specific derived ICISS. </a:t>
            </a:r>
          </a:p>
          <a:p>
            <a:endParaRPr lang="en-US" dirty="0"/>
          </a:p>
          <a:p>
            <a:r>
              <a:rPr lang="en-US" dirty="0" smtClean="0"/>
              <a:t>Because case level information on patient age and sex were also available in this dataset, it was possible to test the performance of logistic regression models that included these variables as well. As one might expect, the performance of the models improved when these factors were included. Again, the discrimination and calibration measures for the model using the ICE-DSP derived ICISS was slightly lower than those for the model using the country-specific DSP derived ICISS, but still fairly similar.</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15</a:t>
            </a:fld>
            <a:endParaRPr lang="en-US"/>
          </a:p>
        </p:txBody>
      </p:sp>
    </p:spTree>
    <p:extLst>
      <p:ext uri="{BB962C8B-B14F-4D97-AF65-F5344CB8AC3E}">
        <p14:creationId xmlns:p14="http://schemas.microsoft.com/office/powerpoint/2010/main" val="18722718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final slide is for data from Denmark. </a:t>
            </a:r>
          </a:p>
          <a:p>
            <a:endParaRPr lang="en-US" dirty="0"/>
          </a:p>
          <a:p>
            <a:r>
              <a:rPr lang="en-US" dirty="0" smtClean="0"/>
              <a:t>This is a bit different since this dataset was from a single hospital. There is a much smaller number of records in this dataset, only 23,000, and the inpatient mortality rate was very high. </a:t>
            </a:r>
          </a:p>
          <a:p>
            <a:endParaRPr lang="en-US" dirty="0"/>
          </a:p>
          <a:p>
            <a:r>
              <a:rPr lang="en-US" dirty="0" smtClean="0"/>
              <a:t>In this instance, there was quite a bit of difference between the performance of the two models, with the model using the ICE-DSP derived ICISS not performing as well. </a:t>
            </a:r>
          </a:p>
          <a:p>
            <a:endParaRPr lang="en-US" dirty="0"/>
          </a:p>
          <a:p>
            <a:r>
              <a:rPr lang="en-US" dirty="0" smtClean="0"/>
              <a:t>However, this difference in performance was somewhat mitigated with the addition of age and sex in the logistic regression model. </a:t>
            </a:r>
            <a:endParaRPr lang="en-US" dirty="0"/>
          </a:p>
          <a:p>
            <a:endParaRPr lang="en-US" dirty="0" smtClean="0"/>
          </a:p>
          <a:p>
            <a:r>
              <a:rPr lang="en-US" dirty="0" smtClean="0"/>
              <a:t>***</a:t>
            </a:r>
            <a:endParaRPr lang="en-US" dirty="0"/>
          </a:p>
          <a:p>
            <a:r>
              <a:rPr lang="en-US" dirty="0"/>
              <a:t>So this pilot study showed that it is possible to pool data from multiple countries to generate a set of international DSPs and that in general these DSPs performed similarly to the country-specific DSPs in terms of models for predicting inpatient mortality. </a:t>
            </a:r>
          </a:p>
          <a:p>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16</a:t>
            </a:fld>
            <a:endParaRPr lang="en-US"/>
          </a:p>
        </p:txBody>
      </p:sp>
    </p:spTree>
    <p:extLst>
      <p:ext uri="{BB962C8B-B14F-4D97-AF65-F5344CB8AC3E}">
        <p14:creationId xmlns:p14="http://schemas.microsoft.com/office/powerpoint/2010/main" val="1859843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thinking about next steps, there are several questions for the ICE to consider. We won’t have time to discuss all of these right now, but for those who are interested, there is a session on Sunday morning to discuss injury severity issues. Perhaps we could spend some time then for a fuller discussion. </a:t>
            </a:r>
          </a:p>
          <a:p>
            <a:endParaRPr lang="en-US" dirty="0"/>
          </a:p>
          <a:p>
            <a:r>
              <a:rPr lang="en-US" dirty="0" smtClean="0"/>
              <a:t>But to spark your thinking, I’ve listed a few questions to consider.   </a:t>
            </a:r>
          </a:p>
          <a:p>
            <a:endParaRPr lang="en-US" dirty="0"/>
          </a:p>
          <a:p>
            <a:r>
              <a:rPr lang="en-US" dirty="0" smtClean="0"/>
              <a:t>The first big question is whether the ICE-DSPS are ready to use or if further refinement or testing needs to be done. If we feel that further refinement needs to be done, we could consider including out-of-hospital deaths or data from more countries. And with such a huge dataset, we could also consider the possibility of creating age-specific DSPs. Depending on what data are available, would it be valuable to create ICD-DSPs for comorbidities that also influence mortality? And finally, has the ICD-DSPs been adequately tested or do we need to consider additional ways of testing them?</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17</a:t>
            </a:fld>
            <a:endParaRPr lang="en-US"/>
          </a:p>
        </p:txBody>
      </p:sp>
    </p:spTree>
    <p:extLst>
      <p:ext uri="{BB962C8B-B14F-4D97-AF65-F5344CB8AC3E}">
        <p14:creationId xmlns:p14="http://schemas.microsoft.com/office/powerpoint/2010/main" val="12136982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big question is once the international DSPs are finalized, how do we want to use them?</a:t>
            </a:r>
          </a:p>
          <a:p>
            <a:endParaRPr lang="en-US" dirty="0"/>
          </a:p>
          <a:p>
            <a:r>
              <a:rPr lang="en-US" dirty="0" smtClean="0"/>
              <a:t>Should we develop standard methods or perhaps a toolkit on how to use the ICE-DSPs for international comparisons?</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18</a:t>
            </a:fld>
            <a:endParaRPr lang="en-US"/>
          </a:p>
        </p:txBody>
      </p:sp>
    </p:spTree>
    <p:extLst>
      <p:ext uri="{BB962C8B-B14F-4D97-AF65-F5344CB8AC3E}">
        <p14:creationId xmlns:p14="http://schemas.microsoft.com/office/powerpoint/2010/main" val="32310919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19</a:t>
            </a:fld>
            <a:endParaRPr lang="en-US"/>
          </a:p>
        </p:txBody>
      </p:sp>
    </p:spTree>
    <p:extLst>
      <p:ext uri="{BB962C8B-B14F-4D97-AF65-F5344CB8AC3E}">
        <p14:creationId xmlns:p14="http://schemas.microsoft.com/office/powerpoint/2010/main" val="3529780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607050" cy="4575175"/>
          </a:xfrm>
        </p:spPr>
        <p:txBody>
          <a:bodyPr/>
          <a:lstStyle/>
          <a:p>
            <a:r>
              <a:rPr lang="en-US" dirty="0" smtClean="0"/>
              <a:t>Just as with injury mortality, there has been a strong desire to develop</a:t>
            </a:r>
          </a:p>
          <a:p>
            <a:r>
              <a:rPr lang="en-US" dirty="0" smtClean="0"/>
              <a:t>indicators of injury morbidity for international comparisons. Many countries have access to administrative data sets, such as databases on hospitalizations or emergency department visits. </a:t>
            </a:r>
          </a:p>
          <a:p>
            <a:endParaRPr lang="en-US" dirty="0"/>
          </a:p>
          <a:p>
            <a:r>
              <a:rPr lang="en-US" dirty="0" smtClean="0"/>
              <a:t>The problem with comparing hospitalizations or ED visits directly is that the non-clinical factors can influence the decision to hospitalize and these factors can vary from country to country and over time. </a:t>
            </a:r>
          </a:p>
          <a:p>
            <a:endParaRPr lang="en-US" dirty="0"/>
          </a:p>
          <a:p>
            <a:r>
              <a:rPr lang="en-US" dirty="0" smtClean="0"/>
              <a:t>Therefore to identify comparable groups of patients, methods have been developed to categorize patients based on injury severity levels, regardless of where or how they received care. In general, two basic approaches have been used to come up with injury severity measures: Consensus-derived vs. empirically derived. </a:t>
            </a:r>
          </a:p>
          <a:p>
            <a:endParaRPr lang="en-US" dirty="0"/>
          </a:p>
          <a:p>
            <a:r>
              <a:rPr lang="en-US" dirty="0" smtClean="0"/>
              <a:t>Consensus-derived measures are typically determined by consensus of expert opinion. An example is the Abbreviated Injury Score or AIS which is used to calculate the ISS, or Injury Severity Score. </a:t>
            </a:r>
          </a:p>
          <a:p>
            <a:endParaRPr lang="en-US" dirty="0"/>
          </a:p>
          <a:p>
            <a:r>
              <a:rPr lang="en-US" dirty="0" smtClean="0"/>
              <a:t>An alternative approach is the empirically derived injury severity measures which are calculated from large datasets and reflect actual clinical outcomes. An example of empirically derived injury severity measures is the DSP and ICISS.   </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2</a:t>
            </a:fld>
            <a:endParaRPr lang="en-US"/>
          </a:p>
        </p:txBody>
      </p:sp>
    </p:spTree>
    <p:extLst>
      <p:ext uri="{BB962C8B-B14F-4D97-AF65-F5344CB8AC3E}">
        <p14:creationId xmlns:p14="http://schemas.microsoft.com/office/powerpoint/2010/main" val="461014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20</a:t>
            </a:fld>
            <a:endParaRPr lang="en-US"/>
          </a:p>
        </p:txBody>
      </p:sp>
    </p:spTree>
    <p:extLst>
      <p:ext uri="{BB962C8B-B14F-4D97-AF65-F5344CB8AC3E}">
        <p14:creationId xmlns:p14="http://schemas.microsoft.com/office/powerpoint/2010/main" val="35297804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21</a:t>
            </a:fld>
            <a:endParaRPr lang="en-US"/>
          </a:p>
        </p:txBody>
      </p:sp>
    </p:spTree>
    <p:extLst>
      <p:ext uri="{BB962C8B-B14F-4D97-AF65-F5344CB8AC3E}">
        <p14:creationId xmlns:p14="http://schemas.microsoft.com/office/powerpoint/2010/main" val="11252172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22</a:t>
            </a:fld>
            <a:endParaRPr lang="en-US"/>
          </a:p>
        </p:txBody>
      </p:sp>
    </p:spTree>
    <p:extLst>
      <p:ext uri="{BB962C8B-B14F-4D97-AF65-F5344CB8AC3E}">
        <p14:creationId xmlns:p14="http://schemas.microsoft.com/office/powerpoint/2010/main" val="4077690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early studies, DSPs were also known as Survival Risk Ratio’s. DSPs can be calculated for every individual ICD-10 diagnosis code, and is basically the ratio between the number of patients with a given injury code who survived and the total number of patients with that injury code. Values range from 0 to 1, with higher values indicating that a higher percent of the patients with that diagnosis survived. </a:t>
            </a:r>
          </a:p>
          <a:p>
            <a:endParaRPr lang="en-US" dirty="0"/>
          </a:p>
          <a:p>
            <a:r>
              <a:rPr lang="en-US" dirty="0" smtClean="0"/>
              <a:t>The DSPs for the individual injuries can be combined to create the ICD-based Injury Severity Score (or ICISS) for the patient. The ICISS is the product of the DSPs for each injury. The ICISS has frequently been used as a factor in logistic regression models to predict the probability of death.  </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3</a:t>
            </a:fld>
            <a:endParaRPr lang="en-US"/>
          </a:p>
        </p:txBody>
      </p:sp>
    </p:spTree>
    <p:extLst>
      <p:ext uri="{BB962C8B-B14F-4D97-AF65-F5344CB8AC3E}">
        <p14:creationId xmlns:p14="http://schemas.microsoft.com/office/powerpoint/2010/main" val="249208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accurately estimate the diagnosis-specific survival probability, a large number of records is needed. It makes intuitive sense that a DSP based on only a few isolated cases might not be as stable as one based on a large number of cases. The difficulty is that for many countries, the number of hospitalizations for a given injury diagnosis might be small, so the country-specific DSP for that injury might be unstable. </a:t>
            </a:r>
          </a:p>
          <a:p>
            <a:endParaRPr lang="en-US" dirty="0"/>
          </a:p>
          <a:p>
            <a:r>
              <a:rPr lang="en-US" dirty="0" smtClean="0"/>
              <a:t>A better approach would be to create DSPs based on a large number of records. To meet this need, the idea was put forth at the ICE meeting in 2008 to pool data from several countries to see if it was possible to generate a set of international DSPs that could eventually be used to standardize comparisons of injury morbidity between countries. I’ll refer to the international DSPs as ICE-DSPs. </a:t>
            </a:r>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4</a:t>
            </a:fld>
            <a:endParaRPr lang="en-US"/>
          </a:p>
        </p:txBody>
      </p:sp>
    </p:spTree>
    <p:extLst>
      <p:ext uri="{BB962C8B-B14F-4D97-AF65-F5344CB8AC3E}">
        <p14:creationId xmlns:p14="http://schemas.microsoft.com/office/powerpoint/2010/main" val="2214376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results I’m about to describe came from this collaborative effort. John Langley conceived of the study and Rolf </a:t>
            </a:r>
            <a:r>
              <a:rPr lang="en-US" dirty="0" err="1" smtClean="0"/>
              <a:t>Gedeborg</a:t>
            </a:r>
            <a:r>
              <a:rPr lang="en-US" dirty="0" smtClean="0"/>
              <a:t> served as the lead.</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5</a:t>
            </a:fld>
            <a:endParaRPr lang="en-US"/>
          </a:p>
        </p:txBody>
      </p:sp>
    </p:spTree>
    <p:extLst>
      <p:ext uri="{BB962C8B-B14F-4D97-AF65-F5344CB8AC3E}">
        <p14:creationId xmlns:p14="http://schemas.microsoft.com/office/powerpoint/2010/main" val="1806604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study had two main objectives:</a:t>
            </a:r>
          </a:p>
          <a:p>
            <a:endParaRPr lang="en-US" dirty="0"/>
          </a:p>
          <a:p>
            <a:pPr marL="228600" indent="-228600">
              <a:buAutoNum type="arabicPeriod"/>
            </a:pPr>
            <a:r>
              <a:rPr lang="en-US" dirty="0" smtClean="0"/>
              <a:t>To develop DSPs based on data pooled from several countries</a:t>
            </a:r>
          </a:p>
          <a:p>
            <a:r>
              <a:rPr lang="en-US" dirty="0"/>
              <a:t> </a:t>
            </a:r>
            <a:r>
              <a:rPr lang="en-US" dirty="0" smtClean="0"/>
              <a:t>and then</a:t>
            </a:r>
          </a:p>
          <a:p>
            <a:endParaRPr lang="en-US" dirty="0"/>
          </a:p>
          <a:p>
            <a:r>
              <a:rPr lang="en-US" dirty="0" smtClean="0"/>
              <a:t>2. To test how well the ICE-DSPs worked. This testing was done by comparing the performance of logistic regression models in predicting inpatient mortality. The performance of a model that included ICISS derived from the ICE-DSPs was compared to the performance of a model that included ICISS derived from the country’s own DSPs. </a:t>
            </a:r>
          </a:p>
          <a:p>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6</a:t>
            </a:fld>
            <a:endParaRPr lang="en-US"/>
          </a:p>
        </p:txBody>
      </p:sp>
    </p:spTree>
    <p:extLst>
      <p:ext uri="{BB962C8B-B14F-4D97-AF65-F5344CB8AC3E}">
        <p14:creationId xmlns:p14="http://schemas.microsoft.com/office/powerpoint/2010/main" val="4164504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Seven countries provided data for creating the DSPs. Some countries provided their country-specific DSPs only, while other countries provided case level information. </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7</a:t>
            </a:fld>
            <a:endParaRPr lang="en-US"/>
          </a:p>
        </p:txBody>
      </p:sp>
    </p:spTree>
    <p:extLst>
      <p:ext uri="{BB962C8B-B14F-4D97-AF65-F5344CB8AC3E}">
        <p14:creationId xmlns:p14="http://schemas.microsoft.com/office/powerpoint/2010/main" val="688804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pooled data included nearly 4 million injury diagnoses. </a:t>
            </a:r>
          </a:p>
          <a:p>
            <a:endParaRPr lang="en-US" dirty="0"/>
          </a:p>
          <a:p>
            <a:r>
              <a:rPr lang="en-US" dirty="0" smtClean="0"/>
              <a:t>In the pooled data, there were more than 1100 diagnoses that had at least one mention. </a:t>
            </a:r>
          </a:p>
          <a:p>
            <a:endParaRPr lang="en-US" dirty="0"/>
          </a:p>
          <a:p>
            <a:r>
              <a:rPr lang="en-US" dirty="0" smtClean="0"/>
              <a:t>12% of the diagnoses, or about 150 diagnoses, had less than 20 observations on which to base the DSP. </a:t>
            </a:r>
          </a:p>
          <a:p>
            <a:endParaRPr lang="en-US" dirty="0"/>
          </a:p>
          <a:p>
            <a:r>
              <a:rPr lang="en-US" dirty="0" smtClean="0"/>
              <a:t>About 2/3’s of the diagnoses had at least 100 observations to calculate the DSP. </a:t>
            </a:r>
          </a:p>
          <a:p>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8</a:t>
            </a:fld>
            <a:endParaRPr lang="en-US"/>
          </a:p>
        </p:txBody>
      </p:sp>
    </p:spTree>
    <p:extLst>
      <p:ext uri="{BB962C8B-B14F-4D97-AF65-F5344CB8AC3E}">
        <p14:creationId xmlns:p14="http://schemas.microsoft.com/office/powerpoint/2010/main" val="1254894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304800"/>
            <a:ext cx="4648200" cy="3486150"/>
          </a:xfrm>
        </p:spPr>
      </p:sp>
      <p:sp>
        <p:nvSpPr>
          <p:cNvPr id="3" name="Notes Placeholder 2"/>
          <p:cNvSpPr>
            <a:spLocks noGrp="1"/>
          </p:cNvSpPr>
          <p:nvPr>
            <p:ph type="body" idx="1"/>
          </p:nvPr>
        </p:nvSpPr>
        <p:spPr>
          <a:xfrm>
            <a:off x="762000" y="3962400"/>
            <a:ext cx="5607050" cy="5029200"/>
          </a:xfrm>
        </p:spPr>
        <p:txBody>
          <a:bodyPr/>
          <a:lstStyle/>
          <a:p>
            <a:r>
              <a:rPr lang="en-US" dirty="0" smtClean="0"/>
              <a:t>In thinking about how to pool the data, four different methods were used:</a:t>
            </a:r>
          </a:p>
          <a:p>
            <a:r>
              <a:rPr lang="en-US" dirty="0" smtClean="0"/>
              <a:t>Summation, which involved taking the sum of  the number of survivors for the injury diagnosis across the country-specific datasets and dividing that by the sum of the number of discharges for the injury diagnosis across the country-specific data sets. </a:t>
            </a:r>
          </a:p>
          <a:p>
            <a:endParaRPr lang="en-US" dirty="0"/>
          </a:p>
          <a:p>
            <a:r>
              <a:rPr lang="en-US" dirty="0" smtClean="0"/>
              <a:t>Of course, if once country’s dataset was large relative to the others, it could dominate the result. So a second approach was take the simple arithmetic mean of the country-specific DSPs, thereby providing equal weight to each country irrespective of the underlying number of observations</a:t>
            </a:r>
          </a:p>
          <a:p>
            <a:endParaRPr lang="en-US" dirty="0"/>
          </a:p>
          <a:p>
            <a:r>
              <a:rPr lang="en-US" dirty="0" smtClean="0"/>
              <a:t>The concern with this approach is that if a DSP for a given country was based on very few observations, and therefore unstable, it could have a marked impact on the final pooled estimate. A possible solution to this problem was to use trimmed means which were calculated as the arithmetic mean of country-specific DSPs after removal of the lowest and the highest country-specific DSPs.</a:t>
            </a:r>
          </a:p>
          <a:p>
            <a:endParaRPr lang="en-US" dirty="0"/>
          </a:p>
          <a:p>
            <a:r>
              <a:rPr lang="en-US" dirty="0" smtClean="0"/>
              <a:t>A final approach a combined approach using the summation method for any diagnosis where the number of observations for a given ICD-10 code for any country was &lt;50, otherwise the trimmed mean method was used. </a:t>
            </a:r>
          </a:p>
          <a:p>
            <a:endParaRPr lang="en-US" dirty="0"/>
          </a:p>
          <a:p>
            <a:r>
              <a:rPr lang="en-US" dirty="0" smtClean="0"/>
              <a:t>Bottom line, there were only minor differences in predictive ability by these different methods, so the summation method is recommended because it’s the simplest. The DSPs I’ll show are those derived using the summation method. </a:t>
            </a:r>
            <a:endParaRPr lang="en-US" dirty="0"/>
          </a:p>
        </p:txBody>
      </p:sp>
      <p:sp>
        <p:nvSpPr>
          <p:cNvPr id="4" name="Slide Number Placeholder 3"/>
          <p:cNvSpPr>
            <a:spLocks noGrp="1"/>
          </p:cNvSpPr>
          <p:nvPr>
            <p:ph type="sldNum" sz="quarter" idx="10"/>
          </p:nvPr>
        </p:nvSpPr>
        <p:spPr/>
        <p:txBody>
          <a:bodyPr/>
          <a:lstStyle/>
          <a:p>
            <a:pPr>
              <a:defRPr/>
            </a:pPr>
            <a:fld id="{434EB6BF-3253-47F4-9BB9-CE3EB8C20132}" type="slidenum">
              <a:rPr lang="en-US" smtClean="0"/>
              <a:pPr>
                <a:defRPr/>
              </a:pPr>
              <a:t>9</a:t>
            </a:fld>
            <a:endParaRPr lang="en-US"/>
          </a:p>
        </p:txBody>
      </p:sp>
    </p:spTree>
    <p:extLst>
      <p:ext uri="{BB962C8B-B14F-4D97-AF65-F5344CB8AC3E}">
        <p14:creationId xmlns:p14="http://schemas.microsoft.com/office/powerpoint/2010/main" val="1709573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35F44A-F252-4FE3-B353-2278DD850E33}" type="slidenum">
              <a:rPr lang="en-US"/>
              <a:pPr>
                <a:defRPr/>
              </a:pPr>
              <a:t>‹#›</a:t>
            </a:fld>
            <a:endParaRPr lang="en-US"/>
          </a:p>
        </p:txBody>
      </p:sp>
    </p:spTree>
    <p:extLst>
      <p:ext uri="{BB962C8B-B14F-4D97-AF65-F5344CB8AC3E}">
        <p14:creationId xmlns:p14="http://schemas.microsoft.com/office/powerpoint/2010/main" val="972536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35E180F-13A8-457A-8EBD-D50FADB006D6}" type="slidenum">
              <a:rPr lang="en-US"/>
              <a:pPr>
                <a:defRPr/>
              </a:pPr>
              <a:t>‹#›</a:t>
            </a:fld>
            <a:endParaRPr lang="en-US"/>
          </a:p>
        </p:txBody>
      </p:sp>
    </p:spTree>
    <p:extLst>
      <p:ext uri="{BB962C8B-B14F-4D97-AF65-F5344CB8AC3E}">
        <p14:creationId xmlns:p14="http://schemas.microsoft.com/office/powerpoint/2010/main" val="567481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5A4BF8-66FB-49D0-8A03-D20727C09D8B}" type="slidenum">
              <a:rPr lang="en-US"/>
              <a:pPr>
                <a:defRPr/>
              </a:pPr>
              <a:t>‹#›</a:t>
            </a:fld>
            <a:endParaRPr lang="en-US"/>
          </a:p>
        </p:txBody>
      </p:sp>
    </p:spTree>
    <p:extLst>
      <p:ext uri="{BB962C8B-B14F-4D97-AF65-F5344CB8AC3E}">
        <p14:creationId xmlns:p14="http://schemas.microsoft.com/office/powerpoint/2010/main" val="383642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2639B0-D5ED-48C4-A4B0-A2F9E9C7932A}" type="slidenum">
              <a:rPr lang="en-US"/>
              <a:pPr>
                <a:defRPr/>
              </a:pPr>
              <a:t>‹#›</a:t>
            </a:fld>
            <a:endParaRPr lang="en-US"/>
          </a:p>
        </p:txBody>
      </p:sp>
    </p:spTree>
    <p:extLst>
      <p:ext uri="{BB962C8B-B14F-4D97-AF65-F5344CB8AC3E}">
        <p14:creationId xmlns:p14="http://schemas.microsoft.com/office/powerpoint/2010/main" val="2431076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DAAE2E-A126-4402-A241-457BFF862437}" type="slidenum">
              <a:rPr lang="en-US"/>
              <a:pPr>
                <a:defRPr/>
              </a:pPr>
              <a:t>‹#›</a:t>
            </a:fld>
            <a:endParaRPr lang="en-US"/>
          </a:p>
        </p:txBody>
      </p:sp>
    </p:spTree>
    <p:extLst>
      <p:ext uri="{BB962C8B-B14F-4D97-AF65-F5344CB8AC3E}">
        <p14:creationId xmlns:p14="http://schemas.microsoft.com/office/powerpoint/2010/main" val="1681612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BD917BA-848C-48E1-86EA-702EC538BA36}" type="slidenum">
              <a:rPr lang="en-US"/>
              <a:pPr>
                <a:defRPr/>
              </a:pPr>
              <a:t>‹#›</a:t>
            </a:fld>
            <a:endParaRPr lang="en-US"/>
          </a:p>
        </p:txBody>
      </p:sp>
    </p:spTree>
    <p:extLst>
      <p:ext uri="{BB962C8B-B14F-4D97-AF65-F5344CB8AC3E}">
        <p14:creationId xmlns:p14="http://schemas.microsoft.com/office/powerpoint/2010/main" val="366613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F811AEF-68D6-4991-8ABF-2F6DAC2FE434}" type="slidenum">
              <a:rPr lang="en-US"/>
              <a:pPr>
                <a:defRPr/>
              </a:pPr>
              <a:t>‹#›</a:t>
            </a:fld>
            <a:endParaRPr lang="en-US"/>
          </a:p>
        </p:txBody>
      </p:sp>
    </p:spTree>
    <p:extLst>
      <p:ext uri="{BB962C8B-B14F-4D97-AF65-F5344CB8AC3E}">
        <p14:creationId xmlns:p14="http://schemas.microsoft.com/office/powerpoint/2010/main" val="2036773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823384-B870-4908-A95C-A058F1130A6A}" type="slidenum">
              <a:rPr lang="en-US"/>
              <a:pPr>
                <a:defRPr/>
              </a:pPr>
              <a:t>‹#›</a:t>
            </a:fld>
            <a:endParaRPr lang="en-US"/>
          </a:p>
        </p:txBody>
      </p:sp>
    </p:spTree>
    <p:extLst>
      <p:ext uri="{BB962C8B-B14F-4D97-AF65-F5344CB8AC3E}">
        <p14:creationId xmlns:p14="http://schemas.microsoft.com/office/powerpoint/2010/main" val="566330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FE851FD-D903-4035-8066-C2E7DCC1BDEC}" type="slidenum">
              <a:rPr lang="en-US"/>
              <a:pPr>
                <a:defRPr/>
              </a:pPr>
              <a:t>‹#›</a:t>
            </a:fld>
            <a:endParaRPr lang="en-US"/>
          </a:p>
        </p:txBody>
      </p:sp>
    </p:spTree>
    <p:extLst>
      <p:ext uri="{BB962C8B-B14F-4D97-AF65-F5344CB8AC3E}">
        <p14:creationId xmlns:p14="http://schemas.microsoft.com/office/powerpoint/2010/main" val="900710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49A941-C3FA-4679-9C34-272C35C4D6D7}" type="slidenum">
              <a:rPr lang="en-US"/>
              <a:pPr>
                <a:defRPr/>
              </a:pPr>
              <a:t>‹#›</a:t>
            </a:fld>
            <a:endParaRPr lang="en-US"/>
          </a:p>
        </p:txBody>
      </p:sp>
    </p:spTree>
    <p:extLst>
      <p:ext uri="{BB962C8B-B14F-4D97-AF65-F5344CB8AC3E}">
        <p14:creationId xmlns:p14="http://schemas.microsoft.com/office/powerpoint/2010/main" val="3815021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5DF4FC-3D1A-45D2-B328-0A9511FAE679}" type="slidenum">
              <a:rPr lang="en-US"/>
              <a:pPr>
                <a:defRPr/>
              </a:pPr>
              <a:t>‹#›</a:t>
            </a:fld>
            <a:endParaRPr lang="en-US"/>
          </a:p>
        </p:txBody>
      </p:sp>
    </p:spTree>
    <p:extLst>
      <p:ext uri="{BB962C8B-B14F-4D97-AF65-F5344CB8AC3E}">
        <p14:creationId xmlns:p14="http://schemas.microsoft.com/office/powerpoint/2010/main" val="3549283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mn-cs"/>
              </a:defRPr>
            </a:lvl1pPr>
          </a:lstStyle>
          <a:p>
            <a:pPr>
              <a:defRPr/>
            </a:pPr>
            <a:fld id="{B66EB5B0-C9A4-4B09-8008-A0DDF65B98D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2"/>
          <p:cNvSpPr>
            <a:spLocks noChangeArrowheads="1"/>
          </p:cNvSpPr>
          <p:nvPr/>
        </p:nvSpPr>
        <p:spPr bwMode="auto">
          <a:xfrm>
            <a:off x="0" y="5638800"/>
            <a:ext cx="9144000" cy="12192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ctrTitle"/>
          </p:nvPr>
        </p:nvSpPr>
        <p:spPr>
          <a:xfrm>
            <a:off x="228600" y="609600"/>
            <a:ext cx="8686800" cy="1524000"/>
          </a:xfrm>
        </p:spPr>
        <p:txBody>
          <a:bodyPr rtlCol="0">
            <a:noAutofit/>
          </a:bodyPr>
          <a:lstStyle/>
          <a:p>
            <a:pPr eaLnBrk="1" fontAlgn="auto" hangingPunct="1">
              <a:spcAft>
                <a:spcPts val="0"/>
              </a:spcAft>
              <a:defRPr/>
            </a:pPr>
            <a:r>
              <a:rPr lang="en-US" sz="3600" b="1" dirty="0" smtClean="0">
                <a:latin typeface="+mn-lt"/>
              </a:rPr>
              <a:t>Internationally Comparable Diagnosis-Specific </a:t>
            </a:r>
            <a:r>
              <a:rPr lang="en-US" sz="3600" b="1" dirty="0">
                <a:latin typeface="+mn-lt"/>
              </a:rPr>
              <a:t>Survival Probabilities for </a:t>
            </a:r>
            <a:r>
              <a:rPr lang="en-US" sz="3600" b="1" dirty="0" smtClean="0">
                <a:latin typeface="+mn-lt"/>
              </a:rPr>
              <a:t>Calculation of the ICD-10 </a:t>
            </a:r>
            <a:r>
              <a:rPr lang="en-US" sz="3600" b="1" dirty="0">
                <a:latin typeface="+mn-lt"/>
              </a:rPr>
              <a:t>Based Injury Severity </a:t>
            </a:r>
            <a:r>
              <a:rPr lang="en-US" sz="3600" b="1" dirty="0" smtClean="0">
                <a:latin typeface="+mn-lt"/>
              </a:rPr>
              <a:t>Scores</a:t>
            </a:r>
            <a:endParaRPr lang="en-US" sz="3600" b="1" dirty="0">
              <a:latin typeface="+mn-lt"/>
            </a:endParaRPr>
          </a:p>
        </p:txBody>
      </p:sp>
      <p:sp>
        <p:nvSpPr>
          <p:cNvPr id="3" name="Subtitle 2"/>
          <p:cNvSpPr>
            <a:spLocks noGrp="1"/>
          </p:cNvSpPr>
          <p:nvPr>
            <p:ph type="subTitle" idx="1"/>
          </p:nvPr>
        </p:nvSpPr>
        <p:spPr>
          <a:xfrm>
            <a:off x="1562894" y="3886200"/>
            <a:ext cx="6248400" cy="1600200"/>
          </a:xfrm>
        </p:spPr>
        <p:txBody>
          <a:bodyPr rtlCol="0">
            <a:noAutofit/>
          </a:bodyPr>
          <a:lstStyle/>
          <a:p>
            <a:pPr eaLnBrk="1" fontAlgn="auto" hangingPunct="1">
              <a:spcBef>
                <a:spcPts val="0"/>
              </a:spcBef>
              <a:spcAft>
                <a:spcPts val="0"/>
              </a:spcAft>
              <a:defRPr/>
            </a:pPr>
            <a:r>
              <a:rPr lang="en-US" sz="2400" b="1" dirty="0" smtClean="0">
                <a:solidFill>
                  <a:schemeClr val="tx1"/>
                </a:solidFill>
                <a:ea typeface="+mj-ea"/>
                <a:cs typeface="+mj-cs"/>
              </a:rPr>
              <a:t>Wellington, New Zealand </a:t>
            </a:r>
            <a:r>
              <a:rPr lang="en-US" sz="2400" b="1" dirty="0">
                <a:solidFill>
                  <a:schemeClr val="tx1"/>
                </a:solidFill>
                <a:ea typeface="+mj-ea"/>
                <a:cs typeface="+mj-cs"/>
              </a:rPr>
              <a:t/>
            </a:r>
            <a:br>
              <a:rPr lang="en-US" sz="2400" b="1" dirty="0">
                <a:solidFill>
                  <a:schemeClr val="tx1"/>
                </a:solidFill>
                <a:ea typeface="+mj-ea"/>
                <a:cs typeface="+mj-cs"/>
              </a:rPr>
            </a:br>
            <a:r>
              <a:rPr lang="en-US" sz="2400" b="1" dirty="0" smtClean="0">
                <a:solidFill>
                  <a:schemeClr val="tx1"/>
                </a:solidFill>
                <a:ea typeface="+mj-ea"/>
                <a:cs typeface="+mj-cs"/>
              </a:rPr>
              <a:t>29 September 2012</a:t>
            </a:r>
          </a:p>
          <a:p>
            <a:pPr eaLnBrk="1" fontAlgn="auto" hangingPunct="1">
              <a:spcBef>
                <a:spcPts val="0"/>
              </a:spcBef>
              <a:spcAft>
                <a:spcPts val="0"/>
              </a:spcAft>
              <a:defRPr/>
            </a:pPr>
            <a:r>
              <a:rPr lang="en-US" sz="2400" b="1" dirty="0" smtClean="0">
                <a:solidFill>
                  <a:schemeClr val="tx1"/>
                </a:solidFill>
              </a:rPr>
              <a:t>Holly Hedegaard, MD, MSPH</a:t>
            </a:r>
          </a:p>
          <a:p>
            <a:pPr eaLnBrk="1" fontAlgn="auto" hangingPunct="1">
              <a:spcBef>
                <a:spcPts val="0"/>
              </a:spcBef>
              <a:spcAft>
                <a:spcPts val="0"/>
              </a:spcAft>
              <a:defRPr/>
            </a:pPr>
            <a:r>
              <a:rPr lang="en-US" sz="2400" b="1" dirty="0" smtClean="0">
                <a:solidFill>
                  <a:schemeClr val="tx1"/>
                </a:solidFill>
              </a:rPr>
              <a:t>Office of Analysis and Epidemiology</a:t>
            </a:r>
            <a:endParaRPr lang="en-US" sz="2400" b="1" dirty="0">
              <a:solidFill>
                <a:schemeClr val="tx1"/>
              </a:solidFill>
            </a:endParaRPr>
          </a:p>
        </p:txBody>
      </p:sp>
      <p:grpSp>
        <p:nvGrpSpPr>
          <p:cNvPr id="2053" name="Group 5"/>
          <p:cNvGrpSpPr>
            <a:grpSpLocks/>
          </p:cNvGrpSpPr>
          <p:nvPr/>
        </p:nvGrpSpPr>
        <p:grpSpPr bwMode="auto">
          <a:xfrm>
            <a:off x="455613" y="5805488"/>
            <a:ext cx="7521575" cy="966787"/>
            <a:chOff x="287" y="3201"/>
            <a:chExt cx="4738" cy="609"/>
          </a:xfrm>
        </p:grpSpPr>
        <p:sp>
          <p:nvSpPr>
            <p:cNvPr id="2056" name="Text Box 6"/>
            <p:cNvSpPr txBox="1">
              <a:spLocks noChangeArrowheads="1"/>
            </p:cNvSpPr>
            <p:nvPr/>
          </p:nvSpPr>
          <p:spPr bwMode="auto">
            <a:xfrm>
              <a:off x="1029" y="3201"/>
              <a:ext cx="3996" cy="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nSpc>
                  <a:spcPct val="90000"/>
                </a:lnSpc>
              </a:pPr>
              <a:r>
                <a:rPr lang="en-US" b="1">
                  <a:latin typeface="Swis721 BT"/>
                </a:rPr>
                <a:t>U.S. DEPARTMENT OF HEALTH AND HUMAN SERVICES</a:t>
              </a:r>
            </a:p>
            <a:p>
              <a:pPr>
                <a:lnSpc>
                  <a:spcPct val="90000"/>
                </a:lnSpc>
              </a:pPr>
              <a:r>
                <a:rPr lang="en-US" b="1">
                  <a:latin typeface="Swis721 BT"/>
                </a:rPr>
                <a:t>Centers for Disease Control and Prevention</a:t>
              </a:r>
            </a:p>
            <a:p>
              <a:pPr>
                <a:lnSpc>
                  <a:spcPct val="90000"/>
                </a:lnSpc>
              </a:pPr>
              <a:r>
                <a:rPr lang="en-US" b="1">
                  <a:latin typeface="Swis721 BT"/>
                </a:rPr>
                <a:t>National Center for Health Statistics</a:t>
              </a:r>
            </a:p>
          </p:txBody>
        </p:sp>
        <p:grpSp>
          <p:nvGrpSpPr>
            <p:cNvPr id="2057" name="Group 7"/>
            <p:cNvGrpSpPr>
              <a:grpSpLocks/>
            </p:cNvGrpSpPr>
            <p:nvPr/>
          </p:nvGrpSpPr>
          <p:grpSpPr bwMode="auto">
            <a:xfrm>
              <a:off x="287" y="3729"/>
              <a:ext cx="1561" cy="67"/>
              <a:chOff x="226" y="1710"/>
              <a:chExt cx="5989" cy="259"/>
            </a:xfrm>
          </p:grpSpPr>
          <p:sp>
            <p:nvSpPr>
              <p:cNvPr id="2059" name="Freeform 8"/>
              <p:cNvSpPr>
                <a:spLocks noEditPoints="1"/>
              </p:cNvSpPr>
              <p:nvPr/>
            </p:nvSpPr>
            <p:spPr bwMode="auto">
              <a:xfrm>
                <a:off x="226" y="1739"/>
                <a:ext cx="1316" cy="230"/>
              </a:xfrm>
              <a:custGeom>
                <a:avLst/>
                <a:gdLst>
                  <a:gd name="T0" fmla="*/ 0 w 3948"/>
                  <a:gd name="T1" fmla="*/ 0 h 691"/>
                  <a:gd name="T2" fmla="*/ 0 w 3948"/>
                  <a:gd name="T3" fmla="*/ 0 h 691"/>
                  <a:gd name="T4" fmla="*/ 0 w 3948"/>
                  <a:gd name="T5" fmla="*/ 0 h 691"/>
                  <a:gd name="T6" fmla="*/ 0 w 3948"/>
                  <a:gd name="T7" fmla="*/ 0 h 691"/>
                  <a:gd name="T8" fmla="*/ 0 w 3948"/>
                  <a:gd name="T9" fmla="*/ 0 h 691"/>
                  <a:gd name="T10" fmla="*/ 0 w 3948"/>
                  <a:gd name="T11" fmla="*/ 0 h 691"/>
                  <a:gd name="T12" fmla="*/ 0 w 3948"/>
                  <a:gd name="T13" fmla="*/ 0 h 691"/>
                  <a:gd name="T14" fmla="*/ 0 w 3948"/>
                  <a:gd name="T15" fmla="*/ 0 h 691"/>
                  <a:gd name="T16" fmla="*/ 0 w 3948"/>
                  <a:gd name="T17" fmla="*/ 0 h 691"/>
                  <a:gd name="T18" fmla="*/ 0 w 3948"/>
                  <a:gd name="T19" fmla="*/ 0 h 691"/>
                  <a:gd name="T20" fmla="*/ 0 w 3948"/>
                  <a:gd name="T21" fmla="*/ 0 h 691"/>
                  <a:gd name="T22" fmla="*/ 0 w 3948"/>
                  <a:gd name="T23" fmla="*/ 0 h 691"/>
                  <a:gd name="T24" fmla="*/ 0 w 3948"/>
                  <a:gd name="T25" fmla="*/ 0 h 691"/>
                  <a:gd name="T26" fmla="*/ 0 w 3948"/>
                  <a:gd name="T27" fmla="*/ 0 h 691"/>
                  <a:gd name="T28" fmla="*/ 0 w 3948"/>
                  <a:gd name="T29" fmla="*/ 0 h 691"/>
                  <a:gd name="T30" fmla="*/ 0 w 3948"/>
                  <a:gd name="T31" fmla="*/ 0 h 691"/>
                  <a:gd name="T32" fmla="*/ 0 w 3948"/>
                  <a:gd name="T33" fmla="*/ 0 h 691"/>
                  <a:gd name="T34" fmla="*/ 0 w 3948"/>
                  <a:gd name="T35" fmla="*/ 0 h 691"/>
                  <a:gd name="T36" fmla="*/ 0 w 3948"/>
                  <a:gd name="T37" fmla="*/ 0 h 691"/>
                  <a:gd name="T38" fmla="*/ 0 w 3948"/>
                  <a:gd name="T39" fmla="*/ 0 h 691"/>
                  <a:gd name="T40" fmla="*/ 0 w 3948"/>
                  <a:gd name="T41" fmla="*/ 0 h 691"/>
                  <a:gd name="T42" fmla="*/ 0 w 3948"/>
                  <a:gd name="T43" fmla="*/ 0 h 691"/>
                  <a:gd name="T44" fmla="*/ 0 w 3948"/>
                  <a:gd name="T45" fmla="*/ 0 h 691"/>
                  <a:gd name="T46" fmla="*/ 0 w 3948"/>
                  <a:gd name="T47" fmla="*/ 0 h 691"/>
                  <a:gd name="T48" fmla="*/ 0 w 3948"/>
                  <a:gd name="T49" fmla="*/ 0 h 691"/>
                  <a:gd name="T50" fmla="*/ 0 w 3948"/>
                  <a:gd name="T51" fmla="*/ 0 h 691"/>
                  <a:gd name="T52" fmla="*/ 0 w 3948"/>
                  <a:gd name="T53" fmla="*/ 0 h 691"/>
                  <a:gd name="T54" fmla="*/ 0 w 3948"/>
                  <a:gd name="T55" fmla="*/ 0 h 691"/>
                  <a:gd name="T56" fmla="*/ 0 w 3948"/>
                  <a:gd name="T57" fmla="*/ 0 h 691"/>
                  <a:gd name="T58" fmla="*/ 0 w 3948"/>
                  <a:gd name="T59" fmla="*/ 0 h 691"/>
                  <a:gd name="T60" fmla="*/ 0 w 3948"/>
                  <a:gd name="T61" fmla="*/ 0 h 691"/>
                  <a:gd name="T62" fmla="*/ 0 w 3948"/>
                  <a:gd name="T63" fmla="*/ 0 h 691"/>
                  <a:gd name="T64" fmla="*/ 0 w 3948"/>
                  <a:gd name="T65" fmla="*/ 0 h 691"/>
                  <a:gd name="T66" fmla="*/ 0 w 3948"/>
                  <a:gd name="T67" fmla="*/ 0 h 691"/>
                  <a:gd name="T68" fmla="*/ 0 w 3948"/>
                  <a:gd name="T69" fmla="*/ 0 h 691"/>
                  <a:gd name="T70" fmla="*/ 0 w 3948"/>
                  <a:gd name="T71" fmla="*/ 0 h 691"/>
                  <a:gd name="T72" fmla="*/ 0 w 3948"/>
                  <a:gd name="T73" fmla="*/ 0 h 691"/>
                  <a:gd name="T74" fmla="*/ 0 w 3948"/>
                  <a:gd name="T75" fmla="*/ 0 h 691"/>
                  <a:gd name="T76" fmla="*/ 0 w 3948"/>
                  <a:gd name="T77" fmla="*/ 0 h 691"/>
                  <a:gd name="T78" fmla="*/ 0 w 3948"/>
                  <a:gd name="T79" fmla="*/ 0 h 691"/>
                  <a:gd name="T80" fmla="*/ 0 w 3948"/>
                  <a:gd name="T81" fmla="*/ 0 h 691"/>
                  <a:gd name="T82" fmla="*/ 0 w 3948"/>
                  <a:gd name="T83" fmla="*/ 0 h 691"/>
                  <a:gd name="T84" fmla="*/ 0 w 3948"/>
                  <a:gd name="T85" fmla="*/ 0 h 691"/>
                  <a:gd name="T86" fmla="*/ 0 w 3948"/>
                  <a:gd name="T87" fmla="*/ 0 h 691"/>
                  <a:gd name="T88" fmla="*/ 0 w 3948"/>
                  <a:gd name="T89" fmla="*/ 0 h 691"/>
                  <a:gd name="T90" fmla="*/ 0 w 3948"/>
                  <a:gd name="T91" fmla="*/ 0 h 691"/>
                  <a:gd name="T92" fmla="*/ 0 w 3948"/>
                  <a:gd name="T93" fmla="*/ 0 h 691"/>
                  <a:gd name="T94" fmla="*/ 0 w 3948"/>
                  <a:gd name="T95" fmla="*/ 0 h 691"/>
                  <a:gd name="T96" fmla="*/ 0 w 3948"/>
                  <a:gd name="T97" fmla="*/ 0 h 691"/>
                  <a:gd name="T98" fmla="*/ 0 w 3948"/>
                  <a:gd name="T99" fmla="*/ 0 h 691"/>
                  <a:gd name="T100" fmla="*/ 0 w 3948"/>
                  <a:gd name="T101" fmla="*/ 0 h 691"/>
                  <a:gd name="T102" fmla="*/ 0 w 3948"/>
                  <a:gd name="T103" fmla="*/ 0 h 691"/>
                  <a:gd name="T104" fmla="*/ 0 w 3948"/>
                  <a:gd name="T105" fmla="*/ 0 h 691"/>
                  <a:gd name="T106" fmla="*/ 0 w 3948"/>
                  <a:gd name="T107" fmla="*/ 0 h 691"/>
                  <a:gd name="T108" fmla="*/ 0 w 3948"/>
                  <a:gd name="T109" fmla="*/ 0 h 691"/>
                  <a:gd name="T110" fmla="*/ 0 w 3948"/>
                  <a:gd name="T111" fmla="*/ 0 h 691"/>
                  <a:gd name="T112" fmla="*/ 0 w 3948"/>
                  <a:gd name="T113" fmla="*/ 0 h 691"/>
                  <a:gd name="T114" fmla="*/ 0 w 3948"/>
                  <a:gd name="T115" fmla="*/ 0 h 691"/>
                  <a:gd name="T116" fmla="*/ 0 w 3948"/>
                  <a:gd name="T117" fmla="*/ 0 h 691"/>
                  <a:gd name="T118" fmla="*/ 0 w 3948"/>
                  <a:gd name="T119" fmla="*/ 0 h 691"/>
                  <a:gd name="T120" fmla="*/ 0 w 3948"/>
                  <a:gd name="T121" fmla="*/ 0 h 691"/>
                  <a:gd name="T122" fmla="*/ 0 w 3948"/>
                  <a:gd name="T123" fmla="*/ 0 h 69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948"/>
                  <a:gd name="T187" fmla="*/ 0 h 691"/>
                  <a:gd name="T188" fmla="*/ 3948 w 3948"/>
                  <a:gd name="T189" fmla="*/ 691 h 69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0" name="Freeform 9"/>
              <p:cNvSpPr>
                <a:spLocks noEditPoints="1"/>
              </p:cNvSpPr>
              <p:nvPr/>
            </p:nvSpPr>
            <p:spPr bwMode="auto">
              <a:xfrm>
                <a:off x="1876" y="1738"/>
                <a:ext cx="2293" cy="230"/>
              </a:xfrm>
              <a:custGeom>
                <a:avLst/>
                <a:gdLst>
                  <a:gd name="T0" fmla="*/ 0 w 6877"/>
                  <a:gd name="T1" fmla="*/ 0 h 691"/>
                  <a:gd name="T2" fmla="*/ 0 w 6877"/>
                  <a:gd name="T3" fmla="*/ 0 h 691"/>
                  <a:gd name="T4" fmla="*/ 0 w 6877"/>
                  <a:gd name="T5" fmla="*/ 0 h 691"/>
                  <a:gd name="T6" fmla="*/ 0 w 6877"/>
                  <a:gd name="T7" fmla="*/ 0 h 691"/>
                  <a:gd name="T8" fmla="*/ 0 w 6877"/>
                  <a:gd name="T9" fmla="*/ 0 h 691"/>
                  <a:gd name="T10" fmla="*/ 0 w 6877"/>
                  <a:gd name="T11" fmla="*/ 0 h 691"/>
                  <a:gd name="T12" fmla="*/ 0 w 6877"/>
                  <a:gd name="T13" fmla="*/ 0 h 691"/>
                  <a:gd name="T14" fmla="*/ 0 w 6877"/>
                  <a:gd name="T15" fmla="*/ 0 h 691"/>
                  <a:gd name="T16" fmla="*/ 0 w 6877"/>
                  <a:gd name="T17" fmla="*/ 0 h 691"/>
                  <a:gd name="T18" fmla="*/ 0 w 6877"/>
                  <a:gd name="T19" fmla="*/ 0 h 691"/>
                  <a:gd name="T20" fmla="*/ 0 w 6877"/>
                  <a:gd name="T21" fmla="*/ 0 h 691"/>
                  <a:gd name="T22" fmla="*/ 0 w 6877"/>
                  <a:gd name="T23" fmla="*/ 0 h 691"/>
                  <a:gd name="T24" fmla="*/ 0 w 6877"/>
                  <a:gd name="T25" fmla="*/ 0 h 691"/>
                  <a:gd name="T26" fmla="*/ 0 w 6877"/>
                  <a:gd name="T27" fmla="*/ 0 h 691"/>
                  <a:gd name="T28" fmla="*/ 0 w 6877"/>
                  <a:gd name="T29" fmla="*/ 0 h 691"/>
                  <a:gd name="T30" fmla="*/ 0 w 6877"/>
                  <a:gd name="T31" fmla="*/ 0 h 691"/>
                  <a:gd name="T32" fmla="*/ 0 w 6877"/>
                  <a:gd name="T33" fmla="*/ 0 h 691"/>
                  <a:gd name="T34" fmla="*/ 0 w 6877"/>
                  <a:gd name="T35" fmla="*/ 0 h 691"/>
                  <a:gd name="T36" fmla="*/ 0 w 6877"/>
                  <a:gd name="T37" fmla="*/ 0 h 691"/>
                  <a:gd name="T38" fmla="*/ 0 w 6877"/>
                  <a:gd name="T39" fmla="*/ 0 h 691"/>
                  <a:gd name="T40" fmla="*/ 0 w 6877"/>
                  <a:gd name="T41" fmla="*/ 0 h 691"/>
                  <a:gd name="T42" fmla="*/ 0 w 6877"/>
                  <a:gd name="T43" fmla="*/ 0 h 691"/>
                  <a:gd name="T44" fmla="*/ 0 w 6877"/>
                  <a:gd name="T45" fmla="*/ 0 h 691"/>
                  <a:gd name="T46" fmla="*/ 0 w 6877"/>
                  <a:gd name="T47" fmla="*/ 0 h 691"/>
                  <a:gd name="T48" fmla="*/ 0 w 6877"/>
                  <a:gd name="T49" fmla="*/ 0 h 691"/>
                  <a:gd name="T50" fmla="*/ 0 w 6877"/>
                  <a:gd name="T51" fmla="*/ 0 h 691"/>
                  <a:gd name="T52" fmla="*/ 0 w 6877"/>
                  <a:gd name="T53" fmla="*/ 0 h 691"/>
                  <a:gd name="T54" fmla="*/ 0 w 6877"/>
                  <a:gd name="T55" fmla="*/ 0 h 691"/>
                  <a:gd name="T56" fmla="*/ 0 w 6877"/>
                  <a:gd name="T57" fmla="*/ 0 h 691"/>
                  <a:gd name="T58" fmla="*/ 0 w 6877"/>
                  <a:gd name="T59" fmla="*/ 0 h 691"/>
                  <a:gd name="T60" fmla="*/ 0 w 6877"/>
                  <a:gd name="T61" fmla="*/ 0 h 691"/>
                  <a:gd name="T62" fmla="*/ 0 w 6877"/>
                  <a:gd name="T63" fmla="*/ 0 h 691"/>
                  <a:gd name="T64" fmla="*/ 0 w 6877"/>
                  <a:gd name="T65" fmla="*/ 0 h 691"/>
                  <a:gd name="T66" fmla="*/ 0 w 6877"/>
                  <a:gd name="T67" fmla="*/ 0 h 691"/>
                  <a:gd name="T68" fmla="*/ 0 w 6877"/>
                  <a:gd name="T69" fmla="*/ 0 h 691"/>
                  <a:gd name="T70" fmla="*/ 0 w 6877"/>
                  <a:gd name="T71" fmla="*/ 0 h 691"/>
                  <a:gd name="T72" fmla="*/ 0 w 6877"/>
                  <a:gd name="T73" fmla="*/ 0 h 691"/>
                  <a:gd name="T74" fmla="*/ 0 w 6877"/>
                  <a:gd name="T75" fmla="*/ 0 h 691"/>
                  <a:gd name="T76" fmla="*/ 0 w 6877"/>
                  <a:gd name="T77" fmla="*/ 0 h 691"/>
                  <a:gd name="T78" fmla="*/ 0 w 6877"/>
                  <a:gd name="T79" fmla="*/ 0 h 691"/>
                  <a:gd name="T80" fmla="*/ 0 w 6877"/>
                  <a:gd name="T81" fmla="*/ 0 h 691"/>
                  <a:gd name="T82" fmla="*/ 0 w 6877"/>
                  <a:gd name="T83" fmla="*/ 0 h 691"/>
                  <a:gd name="T84" fmla="*/ 0 w 6877"/>
                  <a:gd name="T85" fmla="*/ 0 h 691"/>
                  <a:gd name="T86" fmla="*/ 0 w 6877"/>
                  <a:gd name="T87" fmla="*/ 0 h 691"/>
                  <a:gd name="T88" fmla="*/ 0 w 6877"/>
                  <a:gd name="T89" fmla="*/ 0 h 691"/>
                  <a:gd name="T90" fmla="*/ 0 w 6877"/>
                  <a:gd name="T91" fmla="*/ 0 h 691"/>
                  <a:gd name="T92" fmla="*/ 0 w 6877"/>
                  <a:gd name="T93" fmla="*/ 0 h 691"/>
                  <a:gd name="T94" fmla="*/ 0 w 6877"/>
                  <a:gd name="T95" fmla="*/ 0 h 691"/>
                  <a:gd name="T96" fmla="*/ 0 w 6877"/>
                  <a:gd name="T97" fmla="*/ 0 h 691"/>
                  <a:gd name="T98" fmla="*/ 0 w 6877"/>
                  <a:gd name="T99" fmla="*/ 0 h 691"/>
                  <a:gd name="T100" fmla="*/ 0 w 6877"/>
                  <a:gd name="T101" fmla="*/ 0 h 691"/>
                  <a:gd name="T102" fmla="*/ 0 w 6877"/>
                  <a:gd name="T103" fmla="*/ 0 h 691"/>
                  <a:gd name="T104" fmla="*/ 0 w 6877"/>
                  <a:gd name="T105" fmla="*/ 0 h 691"/>
                  <a:gd name="T106" fmla="*/ 0 w 6877"/>
                  <a:gd name="T107" fmla="*/ 0 h 691"/>
                  <a:gd name="T108" fmla="*/ 0 w 6877"/>
                  <a:gd name="T109" fmla="*/ 0 h 691"/>
                  <a:gd name="T110" fmla="*/ 0 w 6877"/>
                  <a:gd name="T111" fmla="*/ 0 h 691"/>
                  <a:gd name="T112" fmla="*/ 0 w 6877"/>
                  <a:gd name="T113" fmla="*/ 0 h 691"/>
                  <a:gd name="T114" fmla="*/ 0 w 6877"/>
                  <a:gd name="T115" fmla="*/ 0 h 691"/>
                  <a:gd name="T116" fmla="*/ 0 w 6877"/>
                  <a:gd name="T117" fmla="*/ 0 h 69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877"/>
                  <a:gd name="T178" fmla="*/ 0 h 691"/>
                  <a:gd name="T179" fmla="*/ 6877 w 6877"/>
                  <a:gd name="T180" fmla="*/ 691 h 69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1" name="Freeform 10"/>
              <p:cNvSpPr>
                <a:spLocks noEditPoints="1"/>
              </p:cNvSpPr>
              <p:nvPr/>
            </p:nvSpPr>
            <p:spPr bwMode="auto">
              <a:xfrm>
                <a:off x="4471" y="1738"/>
                <a:ext cx="1566" cy="230"/>
              </a:xfrm>
              <a:custGeom>
                <a:avLst/>
                <a:gdLst>
                  <a:gd name="T0" fmla="*/ 0 w 4697"/>
                  <a:gd name="T1" fmla="*/ 0 h 691"/>
                  <a:gd name="T2" fmla="*/ 0 w 4697"/>
                  <a:gd name="T3" fmla="*/ 0 h 691"/>
                  <a:gd name="T4" fmla="*/ 0 w 4697"/>
                  <a:gd name="T5" fmla="*/ 0 h 691"/>
                  <a:gd name="T6" fmla="*/ 0 w 4697"/>
                  <a:gd name="T7" fmla="*/ 0 h 691"/>
                  <a:gd name="T8" fmla="*/ 0 w 4697"/>
                  <a:gd name="T9" fmla="*/ 0 h 691"/>
                  <a:gd name="T10" fmla="*/ 0 w 4697"/>
                  <a:gd name="T11" fmla="*/ 0 h 691"/>
                  <a:gd name="T12" fmla="*/ 0 w 4697"/>
                  <a:gd name="T13" fmla="*/ 0 h 691"/>
                  <a:gd name="T14" fmla="*/ 0 w 4697"/>
                  <a:gd name="T15" fmla="*/ 0 h 691"/>
                  <a:gd name="T16" fmla="*/ 0 w 4697"/>
                  <a:gd name="T17" fmla="*/ 0 h 691"/>
                  <a:gd name="T18" fmla="*/ 0 w 4697"/>
                  <a:gd name="T19" fmla="*/ 0 h 691"/>
                  <a:gd name="T20" fmla="*/ 0 w 4697"/>
                  <a:gd name="T21" fmla="*/ 0 h 691"/>
                  <a:gd name="T22" fmla="*/ 0 w 4697"/>
                  <a:gd name="T23" fmla="*/ 0 h 691"/>
                  <a:gd name="T24" fmla="*/ 0 w 4697"/>
                  <a:gd name="T25" fmla="*/ 0 h 691"/>
                  <a:gd name="T26" fmla="*/ 0 w 4697"/>
                  <a:gd name="T27" fmla="*/ 0 h 691"/>
                  <a:gd name="T28" fmla="*/ 0 w 4697"/>
                  <a:gd name="T29" fmla="*/ 0 h 691"/>
                  <a:gd name="T30" fmla="*/ 0 w 4697"/>
                  <a:gd name="T31" fmla="*/ 0 h 691"/>
                  <a:gd name="T32" fmla="*/ 0 w 4697"/>
                  <a:gd name="T33" fmla="*/ 0 h 691"/>
                  <a:gd name="T34" fmla="*/ 0 w 4697"/>
                  <a:gd name="T35" fmla="*/ 0 h 691"/>
                  <a:gd name="T36" fmla="*/ 0 w 4697"/>
                  <a:gd name="T37" fmla="*/ 0 h 691"/>
                  <a:gd name="T38" fmla="*/ 0 w 4697"/>
                  <a:gd name="T39" fmla="*/ 0 h 691"/>
                  <a:gd name="T40" fmla="*/ 0 w 4697"/>
                  <a:gd name="T41" fmla="*/ 0 h 691"/>
                  <a:gd name="T42" fmla="*/ 0 w 4697"/>
                  <a:gd name="T43" fmla="*/ 0 h 691"/>
                  <a:gd name="T44" fmla="*/ 0 w 4697"/>
                  <a:gd name="T45" fmla="*/ 0 h 691"/>
                  <a:gd name="T46" fmla="*/ 0 w 4697"/>
                  <a:gd name="T47" fmla="*/ 0 h 691"/>
                  <a:gd name="T48" fmla="*/ 0 w 4697"/>
                  <a:gd name="T49" fmla="*/ 0 h 691"/>
                  <a:gd name="T50" fmla="*/ 0 w 4697"/>
                  <a:gd name="T51" fmla="*/ 0 h 691"/>
                  <a:gd name="T52" fmla="*/ 0 w 4697"/>
                  <a:gd name="T53" fmla="*/ 0 h 691"/>
                  <a:gd name="T54" fmla="*/ 0 w 4697"/>
                  <a:gd name="T55" fmla="*/ 0 h 691"/>
                  <a:gd name="T56" fmla="*/ 0 w 4697"/>
                  <a:gd name="T57" fmla="*/ 0 h 691"/>
                  <a:gd name="T58" fmla="*/ 0 w 4697"/>
                  <a:gd name="T59" fmla="*/ 0 h 691"/>
                  <a:gd name="T60" fmla="*/ 0 w 4697"/>
                  <a:gd name="T61" fmla="*/ 0 h 691"/>
                  <a:gd name="T62" fmla="*/ 0 w 4697"/>
                  <a:gd name="T63" fmla="*/ 0 h 691"/>
                  <a:gd name="T64" fmla="*/ 0 w 4697"/>
                  <a:gd name="T65" fmla="*/ 0 h 691"/>
                  <a:gd name="T66" fmla="*/ 0 w 4697"/>
                  <a:gd name="T67" fmla="*/ 0 h 691"/>
                  <a:gd name="T68" fmla="*/ 0 w 4697"/>
                  <a:gd name="T69" fmla="*/ 0 h 691"/>
                  <a:gd name="T70" fmla="*/ 0 w 4697"/>
                  <a:gd name="T71" fmla="*/ 0 h 691"/>
                  <a:gd name="T72" fmla="*/ 0 w 4697"/>
                  <a:gd name="T73" fmla="*/ 0 h 691"/>
                  <a:gd name="T74" fmla="*/ 0 w 4697"/>
                  <a:gd name="T75" fmla="*/ 0 h 691"/>
                  <a:gd name="T76" fmla="*/ 0 w 4697"/>
                  <a:gd name="T77" fmla="*/ 0 h 691"/>
                  <a:gd name="T78" fmla="*/ 0 w 4697"/>
                  <a:gd name="T79" fmla="*/ 0 h 691"/>
                  <a:gd name="T80" fmla="*/ 0 w 4697"/>
                  <a:gd name="T81" fmla="*/ 0 h 691"/>
                  <a:gd name="T82" fmla="*/ 0 w 4697"/>
                  <a:gd name="T83" fmla="*/ 0 h 691"/>
                  <a:gd name="T84" fmla="*/ 0 w 4697"/>
                  <a:gd name="T85" fmla="*/ 0 h 691"/>
                  <a:gd name="T86" fmla="*/ 0 w 4697"/>
                  <a:gd name="T87" fmla="*/ 0 h 691"/>
                  <a:gd name="T88" fmla="*/ 0 w 4697"/>
                  <a:gd name="T89" fmla="*/ 0 h 691"/>
                  <a:gd name="T90" fmla="*/ 0 w 4697"/>
                  <a:gd name="T91" fmla="*/ 0 h 691"/>
                  <a:gd name="T92" fmla="*/ 0 w 4697"/>
                  <a:gd name="T93" fmla="*/ 0 h 691"/>
                  <a:gd name="T94" fmla="*/ 0 w 4697"/>
                  <a:gd name="T95" fmla="*/ 0 h 691"/>
                  <a:gd name="T96" fmla="*/ 0 w 4697"/>
                  <a:gd name="T97" fmla="*/ 0 h 691"/>
                  <a:gd name="T98" fmla="*/ 0 w 4697"/>
                  <a:gd name="T99" fmla="*/ 0 h 691"/>
                  <a:gd name="T100" fmla="*/ 0 w 4697"/>
                  <a:gd name="T101" fmla="*/ 0 h 691"/>
                  <a:gd name="T102" fmla="*/ 0 w 4697"/>
                  <a:gd name="T103" fmla="*/ 0 h 691"/>
                  <a:gd name="T104" fmla="*/ 0 w 4697"/>
                  <a:gd name="T105" fmla="*/ 0 h 691"/>
                  <a:gd name="T106" fmla="*/ 0 w 4697"/>
                  <a:gd name="T107" fmla="*/ 0 h 691"/>
                  <a:gd name="T108" fmla="*/ 0 w 4697"/>
                  <a:gd name="T109" fmla="*/ 0 h 691"/>
                  <a:gd name="T110" fmla="*/ 0 w 4697"/>
                  <a:gd name="T111" fmla="*/ 0 h 691"/>
                  <a:gd name="T112" fmla="*/ 0 w 4697"/>
                  <a:gd name="T113" fmla="*/ 0 h 691"/>
                  <a:gd name="T114" fmla="*/ 0 w 4697"/>
                  <a:gd name="T115" fmla="*/ 0 h 691"/>
                  <a:gd name="T116" fmla="*/ 0 w 4697"/>
                  <a:gd name="T117" fmla="*/ 0 h 69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697"/>
                  <a:gd name="T178" fmla="*/ 0 h 691"/>
                  <a:gd name="T179" fmla="*/ 4697 w 4697"/>
                  <a:gd name="T180" fmla="*/ 691 h 69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2" name="Freeform 11"/>
              <p:cNvSpPr>
                <a:spLocks/>
              </p:cNvSpPr>
              <p:nvPr/>
            </p:nvSpPr>
            <p:spPr bwMode="auto">
              <a:xfrm>
                <a:off x="1654" y="1802"/>
                <a:ext cx="93" cy="93"/>
              </a:xfrm>
              <a:custGeom>
                <a:avLst/>
                <a:gdLst>
                  <a:gd name="T0" fmla="*/ 0 w 281"/>
                  <a:gd name="T1" fmla="*/ 0 h 280"/>
                  <a:gd name="T2" fmla="*/ 0 w 281"/>
                  <a:gd name="T3" fmla="*/ 0 h 280"/>
                  <a:gd name="T4" fmla="*/ 0 w 281"/>
                  <a:gd name="T5" fmla="*/ 0 h 280"/>
                  <a:gd name="T6" fmla="*/ 0 w 281"/>
                  <a:gd name="T7" fmla="*/ 0 h 280"/>
                  <a:gd name="T8" fmla="*/ 0 w 281"/>
                  <a:gd name="T9" fmla="*/ 0 h 280"/>
                  <a:gd name="T10" fmla="*/ 0 w 281"/>
                  <a:gd name="T11" fmla="*/ 0 h 280"/>
                  <a:gd name="T12" fmla="*/ 0 w 281"/>
                  <a:gd name="T13" fmla="*/ 0 h 280"/>
                  <a:gd name="T14" fmla="*/ 0 w 281"/>
                  <a:gd name="T15" fmla="*/ 0 h 280"/>
                  <a:gd name="T16" fmla="*/ 0 w 281"/>
                  <a:gd name="T17" fmla="*/ 0 h 280"/>
                  <a:gd name="T18" fmla="*/ 0 w 281"/>
                  <a:gd name="T19" fmla="*/ 0 h 280"/>
                  <a:gd name="T20" fmla="*/ 0 w 281"/>
                  <a:gd name="T21" fmla="*/ 0 h 280"/>
                  <a:gd name="T22" fmla="*/ 0 w 281"/>
                  <a:gd name="T23" fmla="*/ 0 h 280"/>
                  <a:gd name="T24" fmla="*/ 0 w 281"/>
                  <a:gd name="T25" fmla="*/ 0 h 280"/>
                  <a:gd name="T26" fmla="*/ 0 w 281"/>
                  <a:gd name="T27" fmla="*/ 0 h 280"/>
                  <a:gd name="T28" fmla="*/ 0 w 281"/>
                  <a:gd name="T29" fmla="*/ 0 h 280"/>
                  <a:gd name="T30" fmla="*/ 0 w 281"/>
                  <a:gd name="T31" fmla="*/ 0 h 280"/>
                  <a:gd name="T32" fmla="*/ 0 w 281"/>
                  <a:gd name="T33" fmla="*/ 0 h 280"/>
                  <a:gd name="T34" fmla="*/ 0 w 281"/>
                  <a:gd name="T35" fmla="*/ 0 h 280"/>
                  <a:gd name="T36" fmla="*/ 0 w 281"/>
                  <a:gd name="T37" fmla="*/ 0 h 280"/>
                  <a:gd name="T38" fmla="*/ 0 w 281"/>
                  <a:gd name="T39" fmla="*/ 0 h 280"/>
                  <a:gd name="T40" fmla="*/ 0 w 281"/>
                  <a:gd name="T41" fmla="*/ 0 h 280"/>
                  <a:gd name="T42" fmla="*/ 0 w 281"/>
                  <a:gd name="T43" fmla="*/ 0 h 280"/>
                  <a:gd name="T44" fmla="*/ 0 w 281"/>
                  <a:gd name="T45" fmla="*/ 0 h 280"/>
                  <a:gd name="T46" fmla="*/ 0 w 281"/>
                  <a:gd name="T47" fmla="*/ 0 h 280"/>
                  <a:gd name="T48" fmla="*/ 0 w 281"/>
                  <a:gd name="T49" fmla="*/ 0 h 280"/>
                  <a:gd name="T50" fmla="*/ 0 w 281"/>
                  <a:gd name="T51" fmla="*/ 0 h 280"/>
                  <a:gd name="T52" fmla="*/ 0 w 281"/>
                  <a:gd name="T53" fmla="*/ 0 h 280"/>
                  <a:gd name="T54" fmla="*/ 0 w 281"/>
                  <a:gd name="T55" fmla="*/ 0 h 280"/>
                  <a:gd name="T56" fmla="*/ 0 w 281"/>
                  <a:gd name="T57" fmla="*/ 0 h 280"/>
                  <a:gd name="T58" fmla="*/ 0 w 281"/>
                  <a:gd name="T59" fmla="*/ 0 h 280"/>
                  <a:gd name="T60" fmla="*/ 0 w 281"/>
                  <a:gd name="T61" fmla="*/ 0 h 280"/>
                  <a:gd name="T62" fmla="*/ 0 w 281"/>
                  <a:gd name="T63" fmla="*/ 0 h 2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81"/>
                  <a:gd name="T97" fmla="*/ 0 h 280"/>
                  <a:gd name="T98" fmla="*/ 281 w 281"/>
                  <a:gd name="T99" fmla="*/ 280 h 28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3" name="Freeform 12"/>
              <p:cNvSpPr>
                <a:spLocks/>
              </p:cNvSpPr>
              <p:nvPr/>
            </p:nvSpPr>
            <p:spPr bwMode="auto">
              <a:xfrm>
                <a:off x="4251" y="1802"/>
                <a:ext cx="94" cy="93"/>
              </a:xfrm>
              <a:custGeom>
                <a:avLst/>
                <a:gdLst>
                  <a:gd name="T0" fmla="*/ 0 w 281"/>
                  <a:gd name="T1" fmla="*/ 0 h 280"/>
                  <a:gd name="T2" fmla="*/ 0 w 281"/>
                  <a:gd name="T3" fmla="*/ 0 h 280"/>
                  <a:gd name="T4" fmla="*/ 0 w 281"/>
                  <a:gd name="T5" fmla="*/ 0 h 280"/>
                  <a:gd name="T6" fmla="*/ 0 w 281"/>
                  <a:gd name="T7" fmla="*/ 0 h 280"/>
                  <a:gd name="T8" fmla="*/ 0 w 281"/>
                  <a:gd name="T9" fmla="*/ 0 h 280"/>
                  <a:gd name="T10" fmla="*/ 0 w 281"/>
                  <a:gd name="T11" fmla="*/ 0 h 280"/>
                  <a:gd name="T12" fmla="*/ 0 w 281"/>
                  <a:gd name="T13" fmla="*/ 0 h 280"/>
                  <a:gd name="T14" fmla="*/ 0 w 281"/>
                  <a:gd name="T15" fmla="*/ 0 h 280"/>
                  <a:gd name="T16" fmla="*/ 0 w 281"/>
                  <a:gd name="T17" fmla="*/ 0 h 280"/>
                  <a:gd name="T18" fmla="*/ 0 w 281"/>
                  <a:gd name="T19" fmla="*/ 0 h 280"/>
                  <a:gd name="T20" fmla="*/ 0 w 281"/>
                  <a:gd name="T21" fmla="*/ 0 h 280"/>
                  <a:gd name="T22" fmla="*/ 0 w 281"/>
                  <a:gd name="T23" fmla="*/ 0 h 280"/>
                  <a:gd name="T24" fmla="*/ 0 w 281"/>
                  <a:gd name="T25" fmla="*/ 0 h 280"/>
                  <a:gd name="T26" fmla="*/ 0 w 281"/>
                  <a:gd name="T27" fmla="*/ 0 h 280"/>
                  <a:gd name="T28" fmla="*/ 0 w 281"/>
                  <a:gd name="T29" fmla="*/ 0 h 280"/>
                  <a:gd name="T30" fmla="*/ 0 w 281"/>
                  <a:gd name="T31" fmla="*/ 0 h 280"/>
                  <a:gd name="T32" fmla="*/ 0 w 281"/>
                  <a:gd name="T33" fmla="*/ 0 h 280"/>
                  <a:gd name="T34" fmla="*/ 0 w 281"/>
                  <a:gd name="T35" fmla="*/ 0 h 280"/>
                  <a:gd name="T36" fmla="*/ 0 w 281"/>
                  <a:gd name="T37" fmla="*/ 0 h 280"/>
                  <a:gd name="T38" fmla="*/ 0 w 281"/>
                  <a:gd name="T39" fmla="*/ 0 h 280"/>
                  <a:gd name="T40" fmla="*/ 0 w 281"/>
                  <a:gd name="T41" fmla="*/ 0 h 280"/>
                  <a:gd name="T42" fmla="*/ 0 w 281"/>
                  <a:gd name="T43" fmla="*/ 0 h 280"/>
                  <a:gd name="T44" fmla="*/ 0 w 281"/>
                  <a:gd name="T45" fmla="*/ 0 h 280"/>
                  <a:gd name="T46" fmla="*/ 0 w 281"/>
                  <a:gd name="T47" fmla="*/ 0 h 280"/>
                  <a:gd name="T48" fmla="*/ 0 w 281"/>
                  <a:gd name="T49" fmla="*/ 0 h 280"/>
                  <a:gd name="T50" fmla="*/ 0 w 281"/>
                  <a:gd name="T51" fmla="*/ 0 h 280"/>
                  <a:gd name="T52" fmla="*/ 0 w 281"/>
                  <a:gd name="T53" fmla="*/ 0 h 280"/>
                  <a:gd name="T54" fmla="*/ 0 w 281"/>
                  <a:gd name="T55" fmla="*/ 0 h 280"/>
                  <a:gd name="T56" fmla="*/ 0 w 281"/>
                  <a:gd name="T57" fmla="*/ 0 h 280"/>
                  <a:gd name="T58" fmla="*/ 0 w 281"/>
                  <a:gd name="T59" fmla="*/ 0 h 280"/>
                  <a:gd name="T60" fmla="*/ 0 w 281"/>
                  <a:gd name="T61" fmla="*/ 0 h 280"/>
                  <a:gd name="T62" fmla="*/ 0 w 281"/>
                  <a:gd name="T63" fmla="*/ 0 h 2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81"/>
                  <a:gd name="T97" fmla="*/ 0 h 280"/>
                  <a:gd name="T98" fmla="*/ 281 w 281"/>
                  <a:gd name="T99" fmla="*/ 280 h 28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4" name="Freeform 13"/>
              <p:cNvSpPr>
                <a:spLocks noEditPoints="1"/>
              </p:cNvSpPr>
              <p:nvPr/>
            </p:nvSpPr>
            <p:spPr bwMode="auto">
              <a:xfrm>
                <a:off x="6052" y="1710"/>
                <a:ext cx="163" cy="87"/>
              </a:xfrm>
              <a:custGeom>
                <a:avLst/>
                <a:gdLst>
                  <a:gd name="T0" fmla="*/ 0 w 490"/>
                  <a:gd name="T1" fmla="*/ 0 h 260"/>
                  <a:gd name="T2" fmla="*/ 0 w 490"/>
                  <a:gd name="T3" fmla="*/ 0 h 260"/>
                  <a:gd name="T4" fmla="*/ 0 w 490"/>
                  <a:gd name="T5" fmla="*/ 0 h 260"/>
                  <a:gd name="T6" fmla="*/ 0 w 490"/>
                  <a:gd name="T7" fmla="*/ 0 h 260"/>
                  <a:gd name="T8" fmla="*/ 0 w 490"/>
                  <a:gd name="T9" fmla="*/ 0 h 260"/>
                  <a:gd name="T10" fmla="*/ 0 w 490"/>
                  <a:gd name="T11" fmla="*/ 0 h 260"/>
                  <a:gd name="T12" fmla="*/ 0 w 490"/>
                  <a:gd name="T13" fmla="*/ 0 h 260"/>
                  <a:gd name="T14" fmla="*/ 0 w 490"/>
                  <a:gd name="T15" fmla="*/ 0 h 260"/>
                  <a:gd name="T16" fmla="*/ 0 w 490"/>
                  <a:gd name="T17" fmla="*/ 0 h 260"/>
                  <a:gd name="T18" fmla="*/ 0 w 490"/>
                  <a:gd name="T19" fmla="*/ 0 h 260"/>
                  <a:gd name="T20" fmla="*/ 0 w 490"/>
                  <a:gd name="T21" fmla="*/ 0 h 260"/>
                  <a:gd name="T22" fmla="*/ 0 w 490"/>
                  <a:gd name="T23" fmla="*/ 0 h 260"/>
                  <a:gd name="T24" fmla="*/ 0 w 490"/>
                  <a:gd name="T25" fmla="*/ 0 h 260"/>
                  <a:gd name="T26" fmla="*/ 0 w 490"/>
                  <a:gd name="T27" fmla="*/ 0 h 260"/>
                  <a:gd name="T28" fmla="*/ 0 w 490"/>
                  <a:gd name="T29" fmla="*/ 0 h 260"/>
                  <a:gd name="T30" fmla="*/ 0 w 490"/>
                  <a:gd name="T31" fmla="*/ 0 h 260"/>
                  <a:gd name="T32" fmla="*/ 0 w 490"/>
                  <a:gd name="T33" fmla="*/ 0 h 260"/>
                  <a:gd name="T34" fmla="*/ 0 w 490"/>
                  <a:gd name="T35" fmla="*/ 0 h 260"/>
                  <a:gd name="T36" fmla="*/ 0 w 490"/>
                  <a:gd name="T37" fmla="*/ 0 h 260"/>
                  <a:gd name="T38" fmla="*/ 0 w 490"/>
                  <a:gd name="T39" fmla="*/ 0 h 260"/>
                  <a:gd name="T40" fmla="*/ 0 w 490"/>
                  <a:gd name="T41" fmla="*/ 0 h 260"/>
                  <a:gd name="T42" fmla="*/ 0 w 490"/>
                  <a:gd name="T43" fmla="*/ 0 h 260"/>
                  <a:gd name="T44" fmla="*/ 0 w 490"/>
                  <a:gd name="T45" fmla="*/ 0 h 260"/>
                  <a:gd name="T46" fmla="*/ 0 w 490"/>
                  <a:gd name="T47" fmla="*/ 0 h 260"/>
                  <a:gd name="T48" fmla="*/ 0 w 490"/>
                  <a:gd name="T49" fmla="*/ 0 h 260"/>
                  <a:gd name="T50" fmla="*/ 0 w 490"/>
                  <a:gd name="T51" fmla="*/ 0 h 260"/>
                  <a:gd name="T52" fmla="*/ 0 w 490"/>
                  <a:gd name="T53" fmla="*/ 0 h 260"/>
                  <a:gd name="T54" fmla="*/ 0 w 490"/>
                  <a:gd name="T55" fmla="*/ 0 h 260"/>
                  <a:gd name="T56" fmla="*/ 0 w 490"/>
                  <a:gd name="T57" fmla="*/ 0 h 260"/>
                  <a:gd name="T58" fmla="*/ 0 w 490"/>
                  <a:gd name="T59" fmla="*/ 0 h 260"/>
                  <a:gd name="T60" fmla="*/ 0 w 490"/>
                  <a:gd name="T61" fmla="*/ 0 h 2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90"/>
                  <a:gd name="T94" fmla="*/ 0 h 260"/>
                  <a:gd name="T95" fmla="*/ 490 w 490"/>
                  <a:gd name="T96" fmla="*/ 260 h 26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pic>
          <p:nvPicPr>
            <p:cNvPr id="2058" name="Picture 14" descr="new_cdc_logo"/>
            <p:cNvPicPr>
              <a:picLocks noChangeAspect="1" noChangeArrowheads="1"/>
            </p:cNvPicPr>
            <p:nvPr/>
          </p:nvPicPr>
          <p:blipFill>
            <a:blip r:embed="rId3">
              <a:extLst>
                <a:ext uri="{28A0092B-C50C-407E-A947-70E740481C1C}">
                  <a14:useLocalDpi xmlns:a14="http://schemas.microsoft.com/office/drawing/2010/main" val="0"/>
                </a:ext>
              </a:extLst>
            </a:blip>
            <a:srcRect l="2061" t="1997" r="2095" b="11980"/>
            <a:stretch>
              <a:fillRect/>
            </a:stretch>
          </p:blipFill>
          <p:spPr bwMode="auto">
            <a:xfrm>
              <a:off x="288" y="3218"/>
              <a:ext cx="728"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054" name="Picture 15" descr="Hhslogo W cop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01000" y="5791200"/>
            <a:ext cx="836613"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6" descr="ICE map ima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2438400"/>
            <a:ext cx="3430588" cy="1371600"/>
          </a:xfrm>
          <a:prstGeom prst="rect">
            <a:avLst/>
          </a:prstGeom>
          <a:noFill/>
          <a:ln w="9525">
            <a:solidFill>
              <a:srgbClr val="000000"/>
            </a:solidFill>
            <a:miter lim="800000"/>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Methods</a:t>
            </a:r>
            <a:endParaRPr lang="en-US" sz="4000" b="1" dirty="0">
              <a:solidFill>
                <a:schemeClr val="tx2">
                  <a:lumMod val="75000"/>
                </a:schemeClr>
              </a:solidFill>
            </a:endParaRPr>
          </a:p>
        </p:txBody>
      </p:sp>
      <p:sp>
        <p:nvSpPr>
          <p:cNvPr id="9220" name="Content Placeholder 2"/>
          <p:cNvSpPr>
            <a:spLocks noGrp="1"/>
          </p:cNvSpPr>
          <p:nvPr>
            <p:ph idx="1"/>
          </p:nvPr>
        </p:nvSpPr>
        <p:spPr>
          <a:xfrm>
            <a:off x="457200" y="1600200"/>
            <a:ext cx="8229600" cy="4800600"/>
          </a:xfrm>
        </p:spPr>
        <p:txBody>
          <a:bodyPr/>
          <a:lstStyle/>
          <a:p>
            <a:pPr marL="411163" lvl="1" indent="-307975" eaLnBrk="1" hangingPunct="1">
              <a:spcBef>
                <a:spcPts val="1800"/>
              </a:spcBef>
              <a:buClr>
                <a:srgbClr val="000000"/>
              </a:buClr>
              <a:buFontTx/>
              <a:buChar char="•"/>
            </a:pPr>
            <a:r>
              <a:rPr lang="en-US" sz="2600" dirty="0" smtClean="0"/>
              <a:t>For the 3 countries that provided record level data, the performance of a logistic regression model using ICE-DSP-derived ICISS to predict mortality was compared to that of a model using ICISS calculated using the country-specific DSPs</a:t>
            </a:r>
          </a:p>
          <a:p>
            <a:pPr marL="811213" lvl="2" indent="-307975" eaLnBrk="1" hangingPunct="1">
              <a:spcBef>
                <a:spcPts val="1200"/>
              </a:spcBef>
              <a:buClr>
                <a:srgbClr val="000000"/>
              </a:buClr>
              <a:buFontTx/>
              <a:buChar char="•"/>
            </a:pPr>
            <a:r>
              <a:rPr lang="en-US" sz="2600" dirty="0" smtClean="0"/>
              <a:t>Discrimination:  c-statistic</a:t>
            </a:r>
          </a:p>
          <a:p>
            <a:pPr marL="811213" lvl="2" indent="-307975" eaLnBrk="1" hangingPunct="1">
              <a:spcBef>
                <a:spcPts val="600"/>
              </a:spcBef>
              <a:buClr>
                <a:srgbClr val="000000"/>
              </a:buClr>
              <a:buFontTx/>
              <a:buChar char="•"/>
            </a:pPr>
            <a:r>
              <a:rPr lang="en-US" sz="2600" dirty="0" smtClean="0"/>
              <a:t>Calibration:  </a:t>
            </a:r>
            <a:r>
              <a:rPr lang="en-US" sz="2600" dirty="0" err="1" smtClean="0"/>
              <a:t>Nagelkerke’s</a:t>
            </a:r>
            <a:r>
              <a:rPr lang="en-US" sz="2600" dirty="0" smtClean="0"/>
              <a:t> R</a:t>
            </a:r>
            <a:r>
              <a:rPr lang="en-US" sz="2600" baseline="30000" dirty="0" smtClean="0"/>
              <a:t>2</a:t>
            </a:r>
          </a:p>
        </p:txBody>
      </p:sp>
    </p:spTree>
    <p:extLst>
      <p:ext uri="{BB962C8B-B14F-4D97-AF65-F5344CB8AC3E}">
        <p14:creationId xmlns:p14="http://schemas.microsoft.com/office/powerpoint/2010/main" val="4147253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Results</a:t>
            </a:r>
            <a:endParaRPr lang="en-US" sz="4000" b="1" dirty="0">
              <a:solidFill>
                <a:schemeClr val="tx2">
                  <a:lumMod val="75000"/>
                </a:schemeClr>
              </a:solidFill>
            </a:endParaRPr>
          </a:p>
        </p:txBody>
      </p:sp>
      <p:sp>
        <p:nvSpPr>
          <p:cNvPr id="10244" name="Content Placeholder 2"/>
          <p:cNvSpPr>
            <a:spLocks noGrp="1"/>
          </p:cNvSpPr>
          <p:nvPr>
            <p:ph idx="1"/>
          </p:nvPr>
        </p:nvSpPr>
        <p:spPr>
          <a:xfrm>
            <a:off x="457200" y="1600200"/>
            <a:ext cx="8229600" cy="4800600"/>
          </a:xfrm>
        </p:spPr>
        <p:txBody>
          <a:bodyPr/>
          <a:lstStyle/>
          <a:p>
            <a:pPr marL="411163" lvl="1" indent="-307975" eaLnBrk="1" hangingPunct="1">
              <a:spcBef>
                <a:spcPts val="1800"/>
              </a:spcBef>
              <a:buClr>
                <a:srgbClr val="000000"/>
              </a:buClr>
              <a:buFontTx/>
              <a:buChar char="•"/>
            </a:pPr>
            <a:r>
              <a:rPr lang="en-US" sz="2600" dirty="0" smtClean="0"/>
              <a:t>Variability among country-specific DSPs</a:t>
            </a:r>
          </a:p>
          <a:p>
            <a:pPr marL="811213" lvl="2" indent="-307975" eaLnBrk="1" hangingPunct="1">
              <a:spcBef>
                <a:spcPts val="1800"/>
              </a:spcBef>
              <a:buClr>
                <a:srgbClr val="000000"/>
              </a:buClr>
              <a:buFontTx/>
              <a:buChar char="•"/>
            </a:pPr>
            <a:r>
              <a:rPr lang="en-US" sz="2600" dirty="0" smtClean="0"/>
              <a:t>Range = the difference between the highest and lowest country-specific DSPs for an injury diagnosis</a:t>
            </a:r>
          </a:p>
        </p:txBody>
      </p:sp>
    </p:spTree>
    <p:extLst>
      <p:ext uri="{BB962C8B-B14F-4D97-AF65-F5344CB8AC3E}">
        <p14:creationId xmlns:p14="http://schemas.microsoft.com/office/powerpoint/2010/main" val="1675702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Autofit/>
          </a:bodyPr>
          <a:lstStyle/>
          <a:p>
            <a:pPr eaLnBrk="1" fontAlgn="auto" hangingPunct="1">
              <a:spcAft>
                <a:spcPts val="0"/>
              </a:spcAft>
              <a:defRPr/>
            </a:pPr>
            <a:r>
              <a:rPr lang="en-US" sz="3200" b="1" dirty="0" smtClean="0">
                <a:solidFill>
                  <a:schemeClr val="tx2">
                    <a:lumMod val="75000"/>
                  </a:schemeClr>
                </a:solidFill>
              </a:rPr>
              <a:t>Diagnoses with the </a:t>
            </a:r>
            <a:r>
              <a:rPr lang="en-US" sz="3200" b="1" u="sng" dirty="0" smtClean="0">
                <a:solidFill>
                  <a:schemeClr val="tx2">
                    <a:lumMod val="75000"/>
                  </a:schemeClr>
                </a:solidFill>
              </a:rPr>
              <a:t>least</a:t>
            </a:r>
            <a:r>
              <a:rPr lang="en-US" sz="3200" b="1" dirty="0" smtClean="0">
                <a:solidFill>
                  <a:schemeClr val="tx2">
                    <a:lumMod val="75000"/>
                  </a:schemeClr>
                </a:solidFill>
              </a:rPr>
              <a:t> variability in DSPs between countries </a:t>
            </a:r>
            <a:endParaRPr lang="en-US" sz="3200" b="1" dirty="0">
              <a:solidFill>
                <a:schemeClr val="tx2">
                  <a:lumMod val="75000"/>
                </a:schemeClr>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983733057"/>
              </p:ext>
            </p:extLst>
          </p:nvPr>
        </p:nvGraphicFramePr>
        <p:xfrm>
          <a:off x="457200" y="1752600"/>
          <a:ext cx="8229600" cy="4348480"/>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914400"/>
                <a:gridCol w="4724400"/>
                <a:gridCol w="1219200"/>
                <a:gridCol w="1371600"/>
              </a:tblGrid>
              <a:tr h="370840">
                <a:tc>
                  <a:txBody>
                    <a:bodyPr/>
                    <a:lstStyle/>
                    <a:p>
                      <a:pPr algn="ctr"/>
                      <a:r>
                        <a:rPr lang="en-US" dirty="0" smtClean="0"/>
                        <a:t>ICD-10 code</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dirty="0" smtClean="0"/>
                        <a:t>Diagnosis</a:t>
                      </a:r>
                      <a:endParaRPr lang="en-US" dirty="0"/>
                    </a:p>
                  </a:txBody>
                  <a:tcPr>
                    <a:lnT w="12700" cap="flat" cmpd="sng" algn="ctr">
                      <a:solidFill>
                        <a:schemeClr val="tx1"/>
                      </a:solidFill>
                      <a:prstDash val="solid"/>
                      <a:round/>
                      <a:headEnd type="none" w="med" len="med"/>
                      <a:tailEnd type="none" w="med" len="med"/>
                    </a:lnT>
                  </a:tcPr>
                </a:tc>
                <a:tc>
                  <a:txBody>
                    <a:bodyPr/>
                    <a:lstStyle/>
                    <a:p>
                      <a:pPr algn="ctr"/>
                      <a:r>
                        <a:rPr lang="en-US" dirty="0" smtClean="0"/>
                        <a:t>Range in DSPs</a:t>
                      </a:r>
                      <a:endParaRPr lang="en-US" dirty="0"/>
                    </a:p>
                  </a:txBody>
                  <a:tcPr>
                    <a:lnT w="12700" cap="flat" cmpd="sng" algn="ctr">
                      <a:solidFill>
                        <a:schemeClr val="tx1"/>
                      </a:solidFill>
                      <a:prstDash val="solid"/>
                      <a:round/>
                      <a:headEnd type="none" w="med" len="med"/>
                      <a:tailEnd type="none" w="med" len="med"/>
                    </a:lnT>
                  </a:tcPr>
                </a:tc>
                <a:tc>
                  <a:txBody>
                    <a:bodyPr/>
                    <a:lstStyle/>
                    <a:p>
                      <a:pPr algn="ctr"/>
                      <a:r>
                        <a:rPr lang="en-US" dirty="0" smtClean="0"/>
                        <a:t>Mean of DSPs</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r>
                        <a:rPr lang="en-US" dirty="0" smtClean="0"/>
                        <a:t>S807</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Multiple superficial injuries of lower leg</a:t>
                      </a:r>
                      <a:endParaRPr lang="en-US" dirty="0"/>
                    </a:p>
                  </a:txBody>
                  <a:tcPr/>
                </a:tc>
                <a:tc>
                  <a:txBody>
                    <a:bodyPr/>
                    <a:lstStyle/>
                    <a:p>
                      <a:pPr algn="ctr"/>
                      <a:r>
                        <a:rPr lang="en-US" dirty="0" smtClean="0"/>
                        <a:t>0.033</a:t>
                      </a:r>
                      <a:endParaRPr lang="en-US" dirty="0"/>
                    </a:p>
                  </a:txBody>
                  <a:tcPr/>
                </a:tc>
                <a:tc>
                  <a:txBody>
                    <a:bodyPr/>
                    <a:lstStyle/>
                    <a:p>
                      <a:pPr algn="ctr"/>
                      <a:r>
                        <a:rPr lang="en-US" dirty="0" smtClean="0"/>
                        <a:t>0.974</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S799</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Unspecified injury of hip and thigh</a:t>
                      </a:r>
                      <a:endParaRPr lang="en-US" dirty="0"/>
                    </a:p>
                  </a:txBody>
                  <a:tcPr/>
                </a:tc>
                <a:tc>
                  <a:txBody>
                    <a:bodyPr/>
                    <a:lstStyle/>
                    <a:p>
                      <a:pPr algn="ctr"/>
                      <a:r>
                        <a:rPr lang="en-US" dirty="0" smtClean="0"/>
                        <a:t>0.035</a:t>
                      </a:r>
                      <a:endParaRPr lang="en-US" dirty="0"/>
                    </a:p>
                  </a:txBody>
                  <a:tcPr/>
                </a:tc>
                <a:tc>
                  <a:txBody>
                    <a:bodyPr/>
                    <a:lstStyle/>
                    <a:p>
                      <a:pPr algn="ctr"/>
                      <a:r>
                        <a:rPr lang="en-US" dirty="0" smtClean="0"/>
                        <a:t>0.979</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S211</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Open wound of front wall of thorax</a:t>
                      </a:r>
                      <a:endParaRPr lang="en-US" dirty="0"/>
                    </a:p>
                  </a:txBody>
                  <a:tcPr/>
                </a:tc>
                <a:tc>
                  <a:txBody>
                    <a:bodyPr/>
                    <a:lstStyle/>
                    <a:p>
                      <a:pPr algn="ctr"/>
                      <a:r>
                        <a:rPr lang="en-US" dirty="0" smtClean="0"/>
                        <a:t>0.040</a:t>
                      </a:r>
                      <a:endParaRPr lang="en-US" dirty="0"/>
                    </a:p>
                  </a:txBody>
                  <a:tcPr/>
                </a:tc>
                <a:tc>
                  <a:txBody>
                    <a:bodyPr/>
                    <a:lstStyle/>
                    <a:p>
                      <a:pPr algn="ctr"/>
                      <a:r>
                        <a:rPr lang="en-US" dirty="0" smtClean="0"/>
                        <a:t>0.963</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T141</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Open wound of unspecified body region</a:t>
                      </a:r>
                      <a:endParaRPr lang="en-US" dirty="0"/>
                    </a:p>
                  </a:txBody>
                  <a:tcPr/>
                </a:tc>
                <a:tc>
                  <a:txBody>
                    <a:bodyPr/>
                    <a:lstStyle/>
                    <a:p>
                      <a:pPr algn="ctr"/>
                      <a:r>
                        <a:rPr lang="en-US" dirty="0" smtClean="0"/>
                        <a:t>0.041</a:t>
                      </a:r>
                      <a:endParaRPr lang="en-US" dirty="0"/>
                    </a:p>
                  </a:txBody>
                  <a:tcPr/>
                </a:tc>
                <a:tc>
                  <a:txBody>
                    <a:bodyPr/>
                    <a:lstStyle/>
                    <a:p>
                      <a:pPr algn="ctr"/>
                      <a:r>
                        <a:rPr lang="en-US" dirty="0" smtClean="0"/>
                        <a:t>0.976</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S122</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Fracture</a:t>
                      </a:r>
                      <a:r>
                        <a:rPr lang="en-US" baseline="0" dirty="0" smtClean="0"/>
                        <a:t> of other specified cervical vertebra</a:t>
                      </a:r>
                      <a:endParaRPr lang="en-US" dirty="0"/>
                    </a:p>
                  </a:txBody>
                  <a:tcPr/>
                </a:tc>
                <a:tc>
                  <a:txBody>
                    <a:bodyPr/>
                    <a:lstStyle/>
                    <a:p>
                      <a:pPr algn="ctr"/>
                      <a:r>
                        <a:rPr lang="en-US" dirty="0" smtClean="0"/>
                        <a:t>0.044</a:t>
                      </a:r>
                      <a:endParaRPr lang="en-US" dirty="0"/>
                    </a:p>
                  </a:txBody>
                  <a:tcPr/>
                </a:tc>
                <a:tc>
                  <a:txBody>
                    <a:bodyPr/>
                    <a:lstStyle/>
                    <a:p>
                      <a:pPr algn="ctr"/>
                      <a:r>
                        <a:rPr lang="en-US" dirty="0" smtClean="0"/>
                        <a:t>0.954</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S829</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Fracture of lower leg, part unspecified</a:t>
                      </a:r>
                      <a:endParaRPr lang="en-US" dirty="0"/>
                    </a:p>
                  </a:txBody>
                  <a:tcPr/>
                </a:tc>
                <a:tc>
                  <a:txBody>
                    <a:bodyPr/>
                    <a:lstStyle/>
                    <a:p>
                      <a:pPr algn="ctr"/>
                      <a:r>
                        <a:rPr lang="en-US" dirty="0" smtClean="0"/>
                        <a:t>0.049</a:t>
                      </a:r>
                      <a:endParaRPr lang="en-US" dirty="0"/>
                    </a:p>
                  </a:txBody>
                  <a:tcPr/>
                </a:tc>
                <a:tc>
                  <a:txBody>
                    <a:bodyPr/>
                    <a:lstStyle/>
                    <a:p>
                      <a:pPr algn="ctr"/>
                      <a:r>
                        <a:rPr lang="en-US" dirty="0" smtClean="0"/>
                        <a:t>0.970</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T149</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Injury, unspecified</a:t>
                      </a:r>
                      <a:endParaRPr lang="en-US" dirty="0"/>
                    </a:p>
                  </a:txBody>
                  <a:tcPr/>
                </a:tc>
                <a:tc>
                  <a:txBody>
                    <a:bodyPr/>
                    <a:lstStyle/>
                    <a:p>
                      <a:pPr algn="ctr"/>
                      <a:r>
                        <a:rPr lang="en-US" dirty="0" smtClean="0"/>
                        <a:t>0.050</a:t>
                      </a:r>
                      <a:endParaRPr lang="en-US" dirty="0"/>
                    </a:p>
                  </a:txBody>
                  <a:tcPr/>
                </a:tc>
                <a:tc>
                  <a:txBody>
                    <a:bodyPr/>
                    <a:lstStyle/>
                    <a:p>
                      <a:pPr algn="ctr"/>
                      <a:r>
                        <a:rPr lang="en-US" dirty="0" smtClean="0"/>
                        <a:t>0.968</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T589</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Toxic effect</a:t>
                      </a:r>
                      <a:r>
                        <a:rPr lang="en-US" baseline="0" dirty="0" smtClean="0"/>
                        <a:t> of carbon monoxide</a:t>
                      </a:r>
                      <a:endParaRPr lang="en-US" dirty="0"/>
                    </a:p>
                  </a:txBody>
                  <a:tcPr/>
                </a:tc>
                <a:tc>
                  <a:txBody>
                    <a:bodyPr/>
                    <a:lstStyle/>
                    <a:p>
                      <a:pPr algn="ctr"/>
                      <a:r>
                        <a:rPr lang="en-US" dirty="0" smtClean="0"/>
                        <a:t>0.052</a:t>
                      </a:r>
                      <a:endParaRPr lang="en-US" dirty="0"/>
                    </a:p>
                  </a:txBody>
                  <a:tcPr/>
                </a:tc>
                <a:tc>
                  <a:txBody>
                    <a:bodyPr/>
                    <a:lstStyle/>
                    <a:p>
                      <a:pPr algn="ctr"/>
                      <a:r>
                        <a:rPr lang="en-US" dirty="0" smtClean="0"/>
                        <a:t>0.970</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S212</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Open wound of back wall of thorax</a:t>
                      </a:r>
                      <a:endParaRPr lang="en-US" dirty="0"/>
                    </a:p>
                  </a:txBody>
                  <a:tcPr/>
                </a:tc>
                <a:tc>
                  <a:txBody>
                    <a:bodyPr/>
                    <a:lstStyle/>
                    <a:p>
                      <a:pPr algn="ctr"/>
                      <a:r>
                        <a:rPr lang="en-US" dirty="0" smtClean="0"/>
                        <a:t>0.056</a:t>
                      </a:r>
                      <a:endParaRPr lang="en-US" dirty="0"/>
                    </a:p>
                  </a:txBody>
                  <a:tcPr/>
                </a:tc>
                <a:tc>
                  <a:txBody>
                    <a:bodyPr/>
                    <a:lstStyle/>
                    <a:p>
                      <a:pPr algn="ctr"/>
                      <a:r>
                        <a:rPr lang="en-US" dirty="0" smtClean="0"/>
                        <a:t>0.976</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S141</a:t>
                      </a:r>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dirty="0" smtClean="0"/>
                        <a:t>Other/unspecified</a:t>
                      </a:r>
                      <a:r>
                        <a:rPr lang="en-US" baseline="0" dirty="0" smtClean="0"/>
                        <a:t> injuries of cervical spinal cord</a:t>
                      </a: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en-US" dirty="0" smtClean="0"/>
                        <a:t>0.064</a:t>
                      </a: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en-US" dirty="0" smtClean="0"/>
                        <a:t>0.917</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63894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Autofit/>
          </a:bodyPr>
          <a:lstStyle/>
          <a:p>
            <a:pPr eaLnBrk="1" fontAlgn="auto" hangingPunct="1">
              <a:spcAft>
                <a:spcPts val="0"/>
              </a:spcAft>
              <a:defRPr/>
            </a:pPr>
            <a:r>
              <a:rPr lang="en-US" sz="3200" b="1" dirty="0" smtClean="0">
                <a:solidFill>
                  <a:schemeClr val="tx2">
                    <a:lumMod val="75000"/>
                  </a:schemeClr>
                </a:solidFill>
              </a:rPr>
              <a:t>Diagnoses with the </a:t>
            </a:r>
            <a:r>
              <a:rPr lang="en-US" sz="3200" b="1" u="sng" dirty="0" smtClean="0">
                <a:solidFill>
                  <a:schemeClr val="tx2">
                    <a:lumMod val="75000"/>
                  </a:schemeClr>
                </a:solidFill>
              </a:rPr>
              <a:t>most</a:t>
            </a:r>
            <a:r>
              <a:rPr lang="en-US" sz="3200" b="1" dirty="0" smtClean="0">
                <a:solidFill>
                  <a:schemeClr val="tx2">
                    <a:lumMod val="75000"/>
                  </a:schemeClr>
                </a:solidFill>
              </a:rPr>
              <a:t> variability in DSPs between countries</a:t>
            </a:r>
            <a:endParaRPr lang="en-US" sz="3200" b="1" dirty="0">
              <a:solidFill>
                <a:schemeClr val="tx2">
                  <a:lumMod val="75000"/>
                </a:schemeClr>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201347356"/>
              </p:ext>
            </p:extLst>
          </p:nvPr>
        </p:nvGraphicFramePr>
        <p:xfrm>
          <a:off x="457200" y="1752600"/>
          <a:ext cx="8229600" cy="4348480"/>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914400"/>
                <a:gridCol w="4800600"/>
                <a:gridCol w="1143000"/>
                <a:gridCol w="1371600"/>
              </a:tblGrid>
              <a:tr h="370840">
                <a:tc>
                  <a:txBody>
                    <a:bodyPr/>
                    <a:lstStyle/>
                    <a:p>
                      <a:pPr algn="ctr"/>
                      <a:r>
                        <a:rPr lang="en-US" dirty="0" smtClean="0"/>
                        <a:t>ICD-10 code</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dirty="0" smtClean="0"/>
                        <a:t>Diagnosis</a:t>
                      </a:r>
                      <a:endParaRPr lang="en-US" dirty="0"/>
                    </a:p>
                  </a:txBody>
                  <a:tcPr>
                    <a:lnT w="12700" cap="flat" cmpd="sng" algn="ctr">
                      <a:solidFill>
                        <a:schemeClr val="tx1"/>
                      </a:solidFill>
                      <a:prstDash val="solid"/>
                      <a:round/>
                      <a:headEnd type="none" w="med" len="med"/>
                      <a:tailEnd type="none" w="med" len="med"/>
                    </a:lnT>
                  </a:tcPr>
                </a:tc>
                <a:tc>
                  <a:txBody>
                    <a:bodyPr/>
                    <a:lstStyle/>
                    <a:p>
                      <a:pPr algn="ctr"/>
                      <a:r>
                        <a:rPr lang="en-US" dirty="0" smtClean="0"/>
                        <a:t>Range in DSPs</a:t>
                      </a:r>
                      <a:endParaRPr lang="en-US" dirty="0"/>
                    </a:p>
                  </a:txBody>
                  <a:tcPr>
                    <a:lnT w="12700" cap="flat" cmpd="sng" algn="ctr">
                      <a:solidFill>
                        <a:schemeClr val="tx1"/>
                      </a:solidFill>
                      <a:prstDash val="solid"/>
                      <a:round/>
                      <a:headEnd type="none" w="med" len="med"/>
                      <a:tailEnd type="none" w="med" len="med"/>
                    </a:lnT>
                  </a:tcPr>
                </a:tc>
                <a:tc>
                  <a:txBody>
                    <a:bodyPr/>
                    <a:lstStyle/>
                    <a:p>
                      <a:pPr algn="ctr"/>
                      <a:r>
                        <a:rPr lang="en-US" dirty="0" smtClean="0"/>
                        <a:t>Mean of DSPs</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r>
                        <a:rPr lang="en-US" dirty="0" smtClean="0"/>
                        <a:t>S271</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Traumatic </a:t>
                      </a:r>
                      <a:r>
                        <a:rPr lang="en-US" dirty="0" err="1" smtClean="0"/>
                        <a:t>haemothorax</a:t>
                      </a:r>
                      <a:endParaRPr lang="en-US" dirty="0"/>
                    </a:p>
                  </a:txBody>
                  <a:tcPr/>
                </a:tc>
                <a:tc>
                  <a:txBody>
                    <a:bodyPr/>
                    <a:lstStyle/>
                    <a:p>
                      <a:pPr algn="ctr"/>
                      <a:r>
                        <a:rPr lang="en-US" dirty="0" smtClean="0"/>
                        <a:t>0.263</a:t>
                      </a:r>
                      <a:endParaRPr lang="en-US" dirty="0"/>
                    </a:p>
                  </a:txBody>
                  <a:tcPr/>
                </a:tc>
                <a:tc>
                  <a:txBody>
                    <a:bodyPr/>
                    <a:lstStyle/>
                    <a:p>
                      <a:pPr algn="ctr"/>
                      <a:r>
                        <a:rPr lang="en-US" dirty="0" smtClean="0"/>
                        <a:t>0.940</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S368</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Injury of other intra-abdominal organs</a:t>
                      </a:r>
                      <a:endParaRPr lang="en-US" dirty="0"/>
                    </a:p>
                  </a:txBody>
                  <a:tcPr/>
                </a:tc>
                <a:tc>
                  <a:txBody>
                    <a:bodyPr/>
                    <a:lstStyle/>
                    <a:p>
                      <a:pPr algn="ctr"/>
                      <a:r>
                        <a:rPr lang="en-US" dirty="0" smtClean="0"/>
                        <a:t>0.264</a:t>
                      </a:r>
                      <a:endParaRPr lang="en-US" dirty="0"/>
                    </a:p>
                  </a:txBody>
                  <a:tcPr/>
                </a:tc>
                <a:tc>
                  <a:txBody>
                    <a:bodyPr/>
                    <a:lstStyle/>
                    <a:p>
                      <a:pPr algn="ctr"/>
                      <a:r>
                        <a:rPr lang="en-US" dirty="0" smtClean="0"/>
                        <a:t>0.925</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S027</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Multiple fractures involving skull and facial bones</a:t>
                      </a:r>
                      <a:endParaRPr lang="en-US" dirty="0"/>
                    </a:p>
                  </a:txBody>
                  <a:tcPr/>
                </a:tc>
                <a:tc>
                  <a:txBody>
                    <a:bodyPr/>
                    <a:lstStyle/>
                    <a:p>
                      <a:pPr algn="ctr"/>
                      <a:r>
                        <a:rPr lang="en-US" dirty="0" smtClean="0"/>
                        <a:t>0.294</a:t>
                      </a:r>
                      <a:endParaRPr lang="en-US" dirty="0"/>
                    </a:p>
                  </a:txBody>
                  <a:tcPr/>
                </a:tc>
                <a:tc>
                  <a:txBody>
                    <a:bodyPr/>
                    <a:lstStyle/>
                    <a:p>
                      <a:pPr algn="ctr"/>
                      <a:r>
                        <a:rPr lang="en-US" dirty="0" smtClean="0"/>
                        <a:t>0.893</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T689</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Hypothermia</a:t>
                      </a:r>
                      <a:endParaRPr lang="en-US" dirty="0"/>
                    </a:p>
                  </a:txBody>
                  <a:tcPr/>
                </a:tc>
                <a:tc>
                  <a:txBody>
                    <a:bodyPr/>
                    <a:lstStyle/>
                    <a:p>
                      <a:pPr algn="ctr"/>
                      <a:r>
                        <a:rPr lang="en-US" dirty="0" smtClean="0"/>
                        <a:t>0.294</a:t>
                      </a:r>
                      <a:endParaRPr lang="en-US" dirty="0"/>
                    </a:p>
                  </a:txBody>
                  <a:tcPr/>
                </a:tc>
                <a:tc>
                  <a:txBody>
                    <a:bodyPr/>
                    <a:lstStyle/>
                    <a:p>
                      <a:pPr algn="ctr"/>
                      <a:r>
                        <a:rPr lang="en-US" dirty="0" smtClean="0"/>
                        <a:t>0.852</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S066</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Traumatic subarachnoid </a:t>
                      </a:r>
                      <a:r>
                        <a:rPr lang="en-US" dirty="0" err="1" smtClean="0"/>
                        <a:t>haemorrhage</a:t>
                      </a:r>
                      <a:endParaRPr lang="en-US" dirty="0"/>
                    </a:p>
                  </a:txBody>
                  <a:tcPr/>
                </a:tc>
                <a:tc>
                  <a:txBody>
                    <a:bodyPr/>
                    <a:lstStyle/>
                    <a:p>
                      <a:pPr algn="ctr"/>
                      <a:r>
                        <a:rPr lang="en-US" dirty="0" smtClean="0"/>
                        <a:t>0.379</a:t>
                      </a:r>
                      <a:endParaRPr lang="en-US" dirty="0"/>
                    </a:p>
                  </a:txBody>
                  <a:tcPr/>
                </a:tc>
                <a:tc>
                  <a:txBody>
                    <a:bodyPr/>
                    <a:lstStyle/>
                    <a:p>
                      <a:pPr algn="ctr"/>
                      <a:r>
                        <a:rPr lang="en-US" dirty="0" smtClean="0"/>
                        <a:t>0.816</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S361</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Injury of liver or gall bladder</a:t>
                      </a:r>
                      <a:endParaRPr lang="en-US" dirty="0"/>
                    </a:p>
                  </a:txBody>
                  <a:tcPr/>
                </a:tc>
                <a:tc>
                  <a:txBody>
                    <a:bodyPr/>
                    <a:lstStyle/>
                    <a:p>
                      <a:pPr algn="ctr"/>
                      <a:r>
                        <a:rPr lang="en-US" dirty="0" smtClean="0"/>
                        <a:t>0.386</a:t>
                      </a:r>
                      <a:endParaRPr lang="en-US" dirty="0"/>
                    </a:p>
                  </a:txBody>
                  <a:tcPr/>
                </a:tc>
                <a:tc>
                  <a:txBody>
                    <a:bodyPr/>
                    <a:lstStyle/>
                    <a:p>
                      <a:pPr algn="ctr"/>
                      <a:r>
                        <a:rPr lang="en-US" dirty="0" smtClean="0"/>
                        <a:t>0.932</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S064</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Epidural</a:t>
                      </a:r>
                      <a:r>
                        <a:rPr lang="en-US" baseline="0" dirty="0" smtClean="0"/>
                        <a:t> </a:t>
                      </a:r>
                      <a:r>
                        <a:rPr lang="en-US" baseline="0" dirty="0" err="1" smtClean="0"/>
                        <a:t>haemorrhage</a:t>
                      </a:r>
                      <a:endParaRPr lang="en-US" dirty="0"/>
                    </a:p>
                  </a:txBody>
                  <a:tcPr/>
                </a:tc>
                <a:tc>
                  <a:txBody>
                    <a:bodyPr/>
                    <a:lstStyle/>
                    <a:p>
                      <a:pPr algn="ctr"/>
                      <a:r>
                        <a:rPr lang="en-US" dirty="0" smtClean="0"/>
                        <a:t>0.391</a:t>
                      </a:r>
                      <a:endParaRPr lang="en-US" dirty="0"/>
                    </a:p>
                  </a:txBody>
                  <a:tcPr/>
                </a:tc>
                <a:tc>
                  <a:txBody>
                    <a:bodyPr/>
                    <a:lstStyle/>
                    <a:p>
                      <a:pPr algn="ctr"/>
                      <a:r>
                        <a:rPr lang="en-US" dirty="0" smtClean="0"/>
                        <a:t>0.920</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T175</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Foreign body in bronchus</a:t>
                      </a:r>
                      <a:endParaRPr lang="en-US" dirty="0"/>
                    </a:p>
                  </a:txBody>
                  <a:tcPr/>
                </a:tc>
                <a:tc>
                  <a:txBody>
                    <a:bodyPr/>
                    <a:lstStyle/>
                    <a:p>
                      <a:pPr algn="ctr"/>
                      <a:r>
                        <a:rPr lang="en-US" dirty="0" smtClean="0"/>
                        <a:t>0.408</a:t>
                      </a:r>
                      <a:endParaRPr lang="en-US" dirty="0"/>
                    </a:p>
                  </a:txBody>
                  <a:tcPr/>
                </a:tc>
                <a:tc>
                  <a:txBody>
                    <a:bodyPr/>
                    <a:lstStyle/>
                    <a:p>
                      <a:pPr algn="ctr"/>
                      <a:r>
                        <a:rPr lang="en-US" dirty="0" smtClean="0"/>
                        <a:t>0.971</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S272</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Traumatic </a:t>
                      </a:r>
                      <a:r>
                        <a:rPr lang="en-US" dirty="0" err="1" smtClean="0"/>
                        <a:t>haemopneumothorax</a:t>
                      </a:r>
                      <a:endParaRPr lang="en-US" dirty="0"/>
                    </a:p>
                  </a:txBody>
                  <a:tcPr/>
                </a:tc>
                <a:tc>
                  <a:txBody>
                    <a:bodyPr/>
                    <a:lstStyle/>
                    <a:p>
                      <a:pPr algn="ctr"/>
                      <a:r>
                        <a:rPr lang="en-US" dirty="0" smtClean="0"/>
                        <a:t>0.411</a:t>
                      </a:r>
                      <a:endParaRPr lang="en-US" dirty="0"/>
                    </a:p>
                  </a:txBody>
                  <a:tcPr/>
                </a:tc>
                <a:tc>
                  <a:txBody>
                    <a:bodyPr/>
                    <a:lstStyle/>
                    <a:p>
                      <a:pPr algn="ctr"/>
                      <a:r>
                        <a:rPr lang="en-US" dirty="0" smtClean="0"/>
                        <a:t>0.944</a:t>
                      </a:r>
                      <a:endParaRPr lang="en-US" dirty="0"/>
                    </a:p>
                  </a:txBody>
                  <a:tcPr>
                    <a:lnR w="12700" cap="flat" cmpd="sng" algn="ctr">
                      <a:solidFill>
                        <a:schemeClr val="tx1"/>
                      </a:solidFill>
                      <a:prstDash val="solid"/>
                      <a:round/>
                      <a:headEnd type="none" w="med" len="med"/>
                      <a:tailEnd type="none" w="med" len="med"/>
                    </a:lnR>
                  </a:tcPr>
                </a:tc>
              </a:tr>
              <a:tr h="370840">
                <a:tc>
                  <a:txBody>
                    <a:bodyPr/>
                    <a:lstStyle/>
                    <a:p>
                      <a:r>
                        <a:rPr lang="en-US" dirty="0" smtClean="0"/>
                        <a:t>S065</a:t>
                      </a:r>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dirty="0" smtClean="0"/>
                        <a:t>Traumatic subdural</a:t>
                      </a:r>
                      <a:r>
                        <a:rPr lang="en-US" baseline="0" dirty="0" smtClean="0"/>
                        <a:t> </a:t>
                      </a:r>
                      <a:r>
                        <a:rPr lang="en-US" baseline="0" dirty="0" err="1" smtClean="0"/>
                        <a:t>haemorrhage</a:t>
                      </a: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en-US" dirty="0" smtClean="0"/>
                        <a:t>0.539</a:t>
                      </a: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en-US" dirty="0" smtClean="0"/>
                        <a:t>0.826</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49721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228600" y="152400"/>
            <a:ext cx="8686800" cy="1143000"/>
          </a:xfrm>
        </p:spPr>
        <p:txBody>
          <a:bodyPr rtlCol="0">
            <a:noAutofit/>
          </a:bodyPr>
          <a:lstStyle/>
          <a:p>
            <a:pPr eaLnBrk="1" fontAlgn="auto" hangingPunct="1">
              <a:spcAft>
                <a:spcPts val="0"/>
              </a:spcAft>
              <a:defRPr/>
            </a:pPr>
            <a:r>
              <a:rPr lang="en-US" sz="3000" b="1" dirty="0" smtClean="0">
                <a:solidFill>
                  <a:schemeClr val="tx2">
                    <a:lumMod val="75000"/>
                  </a:schemeClr>
                </a:solidFill>
              </a:rPr>
              <a:t>Performance of model using ICE-DSP-derived ICISS: </a:t>
            </a:r>
            <a:br>
              <a:rPr lang="en-US" sz="3000" b="1" dirty="0" smtClean="0">
                <a:solidFill>
                  <a:schemeClr val="tx2">
                    <a:lumMod val="75000"/>
                  </a:schemeClr>
                </a:solidFill>
              </a:rPr>
            </a:br>
            <a:r>
              <a:rPr lang="en-US" sz="3000" b="1" dirty="0" smtClean="0">
                <a:solidFill>
                  <a:schemeClr val="tx2">
                    <a:lumMod val="75000"/>
                  </a:schemeClr>
                </a:solidFill>
              </a:rPr>
              <a:t>Data from New Zealand</a:t>
            </a:r>
            <a:endParaRPr lang="en-US" sz="3000" b="1" dirty="0">
              <a:solidFill>
                <a:schemeClr val="tx2">
                  <a:lumMod val="75000"/>
                </a:schemeClr>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04062217"/>
              </p:ext>
            </p:extLst>
          </p:nvPr>
        </p:nvGraphicFramePr>
        <p:xfrm>
          <a:off x="571500" y="2362200"/>
          <a:ext cx="8001000" cy="1615440"/>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3402724"/>
                <a:gridCol w="2391104"/>
                <a:gridCol w="2207172"/>
              </a:tblGrid>
              <a:tr h="762000">
                <a:tc>
                  <a:txBody>
                    <a:bodyPr/>
                    <a:lstStyle/>
                    <a:p>
                      <a:pPr algn="ctr"/>
                      <a:r>
                        <a:rPr lang="en-US" sz="2200" dirty="0" smtClean="0"/>
                        <a:t>Factors in the model</a:t>
                      </a:r>
                      <a:endParaRPr lang="en-US" sz="2200" dirty="0">
                        <a:solidFill>
                          <a:schemeClr val="bg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200" dirty="0" smtClean="0"/>
                        <a:t>C-statistic (Discrimination)</a:t>
                      </a:r>
                      <a:endParaRPr lang="en-US" sz="2200" dirty="0">
                        <a:solidFill>
                          <a:schemeClr val="bg1"/>
                        </a:solidFill>
                      </a:endParaRPr>
                    </a:p>
                  </a:txBody>
                  <a:tcPr>
                    <a:lnT w="12700" cap="flat" cmpd="sng" algn="ctr">
                      <a:solidFill>
                        <a:schemeClr val="tx1"/>
                      </a:solidFill>
                      <a:prstDash val="solid"/>
                      <a:round/>
                      <a:headEnd type="none" w="med" len="med"/>
                      <a:tailEnd type="none" w="med" len="med"/>
                    </a:lnT>
                  </a:tcPr>
                </a:tc>
                <a:tc>
                  <a:txBody>
                    <a:bodyPr/>
                    <a:lstStyle/>
                    <a:p>
                      <a:pPr algn="ctr"/>
                      <a:r>
                        <a:rPr lang="en-US" sz="2200" dirty="0" err="1" smtClean="0"/>
                        <a:t>Nagelkerke’s</a:t>
                      </a:r>
                      <a:r>
                        <a:rPr lang="en-US" sz="2200" dirty="0" smtClean="0"/>
                        <a:t> R</a:t>
                      </a:r>
                      <a:r>
                        <a:rPr lang="en-US" sz="2200" baseline="30000" dirty="0" smtClean="0"/>
                        <a:t>2</a:t>
                      </a:r>
                      <a:r>
                        <a:rPr lang="en-US" sz="2200" dirty="0" smtClean="0"/>
                        <a:t>  (Calibration)</a:t>
                      </a:r>
                      <a:endParaRPr lang="en-US" sz="2200" dirty="0">
                        <a:solidFill>
                          <a:schemeClr val="bg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r>
                        <a:rPr lang="en-US" sz="2200" dirty="0" smtClean="0"/>
                        <a:t>ICISS from NZ DSPs</a:t>
                      </a:r>
                      <a:endParaRPr lang="en-US" sz="2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pPr algn="ctr"/>
                      <a:r>
                        <a:rPr lang="en-US" sz="2200" dirty="0" smtClean="0"/>
                        <a:t>0.876</a:t>
                      </a:r>
                      <a:endParaRPr lang="en-US" sz="2200" dirty="0">
                        <a:solidFill>
                          <a:schemeClr val="tx1"/>
                        </a:solidFill>
                      </a:endParaRPr>
                    </a:p>
                  </a:txBody>
                  <a:tcPr/>
                </a:tc>
                <a:tc>
                  <a:txBody>
                    <a:bodyPr/>
                    <a:lstStyle/>
                    <a:p>
                      <a:pPr algn="ctr"/>
                      <a:r>
                        <a:rPr lang="en-US" sz="2200" dirty="0" smtClean="0"/>
                        <a:t>0.2263</a:t>
                      </a:r>
                      <a:endParaRPr lang="en-US" sz="2200" dirty="0">
                        <a:solidFill>
                          <a:schemeClr val="tx1"/>
                        </a:solidFill>
                      </a:endParaRPr>
                    </a:p>
                  </a:txBody>
                  <a:tcPr>
                    <a:lnR w="12700" cap="flat" cmpd="sng" algn="ctr">
                      <a:solidFill>
                        <a:schemeClr val="tx1"/>
                      </a:solidFill>
                      <a:prstDash val="solid"/>
                      <a:round/>
                      <a:headEnd type="none" w="med" len="med"/>
                      <a:tailEnd type="none" w="med" len="med"/>
                    </a:lnR>
                  </a:tcPr>
                </a:tc>
              </a:tr>
              <a:tr h="370840">
                <a:tc>
                  <a:txBody>
                    <a:bodyPr/>
                    <a:lstStyle/>
                    <a:p>
                      <a:r>
                        <a:rPr lang="en-US" sz="2200" dirty="0" smtClean="0"/>
                        <a:t>ICISS from ICE-DSPs</a:t>
                      </a:r>
                      <a:endParaRPr lang="en-US" sz="2200"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2200" dirty="0" smtClean="0"/>
                        <a:t>0.868</a:t>
                      </a:r>
                      <a:endParaRPr lang="en-US" sz="2200"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lang="en-US" sz="2200" dirty="0" smtClean="0"/>
                        <a:t>0.2088</a:t>
                      </a:r>
                      <a:endParaRPr lang="en-US" sz="2200" dirty="0">
                        <a:solidFill>
                          <a:schemeClr val="tx1"/>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1181100" y="1649968"/>
            <a:ext cx="6781800" cy="430887"/>
          </a:xfrm>
          <a:prstGeom prst="rect">
            <a:avLst/>
          </a:prstGeom>
          <a:noFill/>
        </p:spPr>
        <p:txBody>
          <a:bodyPr wrap="square" rtlCol="0">
            <a:spAutoFit/>
          </a:bodyPr>
          <a:lstStyle/>
          <a:p>
            <a:r>
              <a:rPr lang="en-US" sz="2200" dirty="0" smtClean="0"/>
              <a:t>N= 264,348		Inpatient Mortality Rate = 1.2%</a:t>
            </a:r>
            <a:endParaRPr lang="en-US" sz="2200" dirty="0"/>
          </a:p>
        </p:txBody>
      </p:sp>
    </p:spTree>
    <p:extLst>
      <p:ext uri="{BB962C8B-B14F-4D97-AF65-F5344CB8AC3E}">
        <p14:creationId xmlns:p14="http://schemas.microsoft.com/office/powerpoint/2010/main" val="37509921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Autofit/>
          </a:bodyPr>
          <a:lstStyle/>
          <a:p>
            <a:pPr eaLnBrk="1" fontAlgn="auto" hangingPunct="1">
              <a:spcAft>
                <a:spcPts val="0"/>
              </a:spcAft>
              <a:defRPr/>
            </a:pPr>
            <a:r>
              <a:rPr lang="en-US" sz="3000" b="1" dirty="0" smtClean="0">
                <a:solidFill>
                  <a:schemeClr val="tx2">
                    <a:lumMod val="75000"/>
                  </a:schemeClr>
                </a:solidFill>
              </a:rPr>
              <a:t>Performance of model using ICE-DSP-derived ICISS: </a:t>
            </a:r>
            <a:br>
              <a:rPr lang="en-US" sz="3000" b="1" dirty="0" smtClean="0">
                <a:solidFill>
                  <a:schemeClr val="tx2">
                    <a:lumMod val="75000"/>
                  </a:schemeClr>
                </a:solidFill>
              </a:rPr>
            </a:br>
            <a:r>
              <a:rPr lang="en-US" sz="3000" b="1" dirty="0" smtClean="0">
                <a:solidFill>
                  <a:schemeClr val="tx2">
                    <a:lumMod val="75000"/>
                  </a:schemeClr>
                </a:solidFill>
              </a:rPr>
              <a:t>Data from Sweden</a:t>
            </a:r>
            <a:endParaRPr lang="en-US" sz="3000" b="1" dirty="0">
              <a:solidFill>
                <a:schemeClr val="tx2">
                  <a:lumMod val="75000"/>
                </a:schemeClr>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88205684"/>
              </p:ext>
            </p:extLst>
          </p:nvPr>
        </p:nvGraphicFramePr>
        <p:xfrm>
          <a:off x="533400" y="2286000"/>
          <a:ext cx="8077200" cy="3230880"/>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3810000"/>
                <a:gridCol w="2209800"/>
                <a:gridCol w="2057400"/>
              </a:tblGrid>
              <a:tr h="370840">
                <a:tc>
                  <a:txBody>
                    <a:bodyPr/>
                    <a:lstStyle/>
                    <a:p>
                      <a:pPr algn="ctr"/>
                      <a:r>
                        <a:rPr lang="en-US" sz="2200" dirty="0" smtClean="0"/>
                        <a:t>Factors in the model</a:t>
                      </a:r>
                      <a:endParaRPr lang="en-US" sz="2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200" dirty="0" smtClean="0"/>
                        <a:t>C-statistic (Discrimination)</a:t>
                      </a:r>
                      <a:endParaRPr lang="en-US" sz="2200" dirty="0"/>
                    </a:p>
                  </a:txBody>
                  <a:tcPr>
                    <a:lnT w="12700" cap="flat" cmpd="sng" algn="ctr">
                      <a:solidFill>
                        <a:schemeClr val="tx1"/>
                      </a:solidFill>
                      <a:prstDash val="solid"/>
                      <a:round/>
                      <a:headEnd type="none" w="med" len="med"/>
                      <a:tailEnd type="none" w="med" len="med"/>
                    </a:lnT>
                  </a:tcPr>
                </a:tc>
                <a:tc>
                  <a:txBody>
                    <a:bodyPr/>
                    <a:lstStyle/>
                    <a:p>
                      <a:pPr algn="ctr"/>
                      <a:r>
                        <a:rPr lang="en-US" sz="2200" dirty="0" err="1" smtClean="0"/>
                        <a:t>Nagelkerke’s</a:t>
                      </a:r>
                      <a:r>
                        <a:rPr lang="en-US" sz="2200" dirty="0" smtClean="0"/>
                        <a:t> R</a:t>
                      </a:r>
                      <a:r>
                        <a:rPr lang="en-US" sz="2200" baseline="30000" dirty="0" smtClean="0"/>
                        <a:t>2</a:t>
                      </a:r>
                      <a:r>
                        <a:rPr lang="en-US" sz="2200" dirty="0" smtClean="0"/>
                        <a:t>  (Calibration)</a:t>
                      </a:r>
                      <a:endParaRPr lang="en-US" sz="2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r>
                        <a:rPr lang="en-US" sz="2200" dirty="0" smtClean="0"/>
                        <a:t>ICISS from Swedish DSPs</a:t>
                      </a:r>
                      <a:endParaRPr lang="en-US" sz="2200" dirty="0"/>
                    </a:p>
                  </a:txBody>
                  <a:tcPr>
                    <a:lnL w="12700" cap="flat" cmpd="sng" algn="ctr">
                      <a:solidFill>
                        <a:schemeClr val="tx1"/>
                      </a:solidFill>
                      <a:prstDash val="solid"/>
                      <a:round/>
                      <a:headEnd type="none" w="med" len="med"/>
                      <a:tailEnd type="none" w="med" len="med"/>
                    </a:lnL>
                  </a:tcPr>
                </a:tc>
                <a:tc>
                  <a:txBody>
                    <a:bodyPr/>
                    <a:lstStyle/>
                    <a:p>
                      <a:pPr algn="ctr"/>
                      <a:r>
                        <a:rPr lang="en-US" sz="2200" dirty="0" smtClean="0"/>
                        <a:t>0.829</a:t>
                      </a:r>
                      <a:endParaRPr lang="en-US" sz="2200" dirty="0"/>
                    </a:p>
                  </a:txBody>
                  <a:tcPr/>
                </a:tc>
                <a:tc>
                  <a:txBody>
                    <a:bodyPr/>
                    <a:lstStyle/>
                    <a:p>
                      <a:pPr algn="ctr"/>
                      <a:r>
                        <a:rPr lang="en-US" sz="2200" dirty="0" smtClean="0"/>
                        <a:t>0.1678</a:t>
                      </a:r>
                      <a:endParaRPr lang="en-US" sz="2200" dirty="0"/>
                    </a:p>
                  </a:txBody>
                  <a:tcPr>
                    <a:lnR w="12700" cap="flat" cmpd="sng" algn="ctr">
                      <a:solidFill>
                        <a:schemeClr val="tx1"/>
                      </a:solidFill>
                      <a:prstDash val="solid"/>
                      <a:round/>
                      <a:headEnd type="none" w="med" len="med"/>
                      <a:tailEnd type="none" w="med" len="med"/>
                    </a:lnR>
                  </a:tcPr>
                </a:tc>
              </a:tr>
              <a:tr h="370840">
                <a:tc>
                  <a:txBody>
                    <a:bodyPr/>
                    <a:lstStyle/>
                    <a:p>
                      <a:r>
                        <a:rPr lang="en-US" sz="2200" dirty="0" smtClean="0"/>
                        <a:t>ICISS from ICE-DSPs</a:t>
                      </a:r>
                      <a:endParaRPr lang="en-US" sz="2200" dirty="0"/>
                    </a:p>
                  </a:txBody>
                  <a:tcPr>
                    <a:lnL w="12700" cap="flat" cmpd="sng" algn="ctr">
                      <a:solidFill>
                        <a:schemeClr val="tx1"/>
                      </a:solidFill>
                      <a:prstDash val="solid"/>
                      <a:round/>
                      <a:headEnd type="none" w="med" len="med"/>
                      <a:tailEnd type="none" w="med" len="med"/>
                    </a:lnL>
                  </a:tcPr>
                </a:tc>
                <a:tc>
                  <a:txBody>
                    <a:bodyPr/>
                    <a:lstStyle/>
                    <a:p>
                      <a:pPr algn="ctr"/>
                      <a:r>
                        <a:rPr lang="en-US" sz="2200" dirty="0" smtClean="0"/>
                        <a:t>0.815</a:t>
                      </a:r>
                      <a:endParaRPr lang="en-US" sz="2200" dirty="0"/>
                    </a:p>
                  </a:txBody>
                  <a:tcPr/>
                </a:tc>
                <a:tc>
                  <a:txBody>
                    <a:bodyPr/>
                    <a:lstStyle/>
                    <a:p>
                      <a:pPr algn="ctr"/>
                      <a:r>
                        <a:rPr lang="en-US" sz="2200" dirty="0" smtClean="0"/>
                        <a:t>0.1489</a:t>
                      </a:r>
                      <a:endParaRPr lang="en-US" sz="2200" dirty="0"/>
                    </a:p>
                  </a:txBody>
                  <a:tcPr>
                    <a:lnR w="12700" cap="flat" cmpd="sng" algn="ctr">
                      <a:solidFill>
                        <a:schemeClr val="tx1"/>
                      </a:solidFill>
                      <a:prstDash val="solid"/>
                      <a:round/>
                      <a:headEnd type="none" w="med" len="med"/>
                      <a:tailEnd type="none" w="med" len="med"/>
                    </a:lnR>
                  </a:tcPr>
                </a:tc>
              </a:tr>
              <a:tr h="370840">
                <a:tc>
                  <a:txBody>
                    <a:bodyPr/>
                    <a:lstStyle/>
                    <a:p>
                      <a:endParaRPr lang="en-US" sz="2200" dirty="0"/>
                    </a:p>
                  </a:txBody>
                  <a:tcPr>
                    <a:lnL w="12700" cap="flat" cmpd="sng" algn="ctr">
                      <a:solidFill>
                        <a:schemeClr val="tx1"/>
                      </a:solidFill>
                      <a:prstDash val="solid"/>
                      <a:round/>
                      <a:headEnd type="none" w="med" len="med"/>
                      <a:tailEnd type="none" w="med" len="med"/>
                    </a:lnL>
                  </a:tcPr>
                </a:tc>
                <a:tc>
                  <a:txBody>
                    <a:bodyPr/>
                    <a:lstStyle/>
                    <a:p>
                      <a:pPr algn="ctr"/>
                      <a:endParaRPr lang="en-US" sz="2200" dirty="0"/>
                    </a:p>
                  </a:txBody>
                  <a:tcPr/>
                </a:tc>
                <a:tc>
                  <a:txBody>
                    <a:bodyPr/>
                    <a:lstStyle/>
                    <a:p>
                      <a:pPr algn="ctr"/>
                      <a:endParaRPr lang="en-US" sz="2200" dirty="0"/>
                    </a:p>
                  </a:txBody>
                  <a:tcPr>
                    <a:lnR w="12700" cap="flat" cmpd="sng" algn="ctr">
                      <a:solidFill>
                        <a:schemeClr val="tx1"/>
                      </a:solidFill>
                      <a:prstDash val="solid"/>
                      <a:round/>
                      <a:headEnd type="none" w="med" len="med"/>
                      <a:tailEnd type="none" w="med" len="med"/>
                    </a:lnR>
                  </a:tcPr>
                </a:tc>
              </a:tr>
              <a:tr h="370840">
                <a:tc>
                  <a:txBody>
                    <a:bodyPr/>
                    <a:lstStyle/>
                    <a:p>
                      <a:r>
                        <a:rPr lang="en-US" sz="2200" dirty="0" smtClean="0"/>
                        <a:t>Age + Sex + ICISS from Swedish DSPs</a:t>
                      </a:r>
                      <a:endParaRPr lang="en-US" sz="2200" dirty="0"/>
                    </a:p>
                  </a:txBody>
                  <a:tcPr>
                    <a:lnL w="12700" cap="flat" cmpd="sng" algn="ctr">
                      <a:solidFill>
                        <a:schemeClr val="tx1"/>
                      </a:solidFill>
                      <a:prstDash val="solid"/>
                      <a:round/>
                      <a:headEnd type="none" w="med" len="med"/>
                      <a:tailEnd type="none" w="med" len="med"/>
                    </a:lnL>
                  </a:tcPr>
                </a:tc>
                <a:tc>
                  <a:txBody>
                    <a:bodyPr/>
                    <a:lstStyle/>
                    <a:p>
                      <a:pPr algn="ctr"/>
                      <a:r>
                        <a:rPr lang="en-US" sz="2200" dirty="0" smtClean="0"/>
                        <a:t>0.877</a:t>
                      </a:r>
                      <a:endParaRPr lang="en-US" sz="2200" dirty="0"/>
                    </a:p>
                  </a:txBody>
                  <a:tcPr/>
                </a:tc>
                <a:tc>
                  <a:txBody>
                    <a:bodyPr/>
                    <a:lstStyle/>
                    <a:p>
                      <a:pPr algn="ctr"/>
                      <a:r>
                        <a:rPr lang="en-US" sz="2200" dirty="0" smtClean="0"/>
                        <a:t>0.2385</a:t>
                      </a:r>
                      <a:endParaRPr lang="en-US" sz="2200" dirty="0"/>
                    </a:p>
                  </a:txBody>
                  <a:tcPr>
                    <a:lnR w="12700" cap="flat" cmpd="sng" algn="ctr">
                      <a:solidFill>
                        <a:schemeClr val="tx1"/>
                      </a:solidFill>
                      <a:prstDash val="solid"/>
                      <a:round/>
                      <a:headEnd type="none" w="med" len="med"/>
                      <a:tailEnd type="none" w="med" len="med"/>
                    </a:lnR>
                  </a:tcPr>
                </a:tc>
              </a:tr>
              <a:tr h="370840">
                <a:tc>
                  <a:txBody>
                    <a:bodyPr/>
                    <a:lstStyle/>
                    <a:p>
                      <a:r>
                        <a:rPr lang="en-US" sz="2200" dirty="0" smtClean="0"/>
                        <a:t>Age + Sex + ICISS from ICE-DSPs</a:t>
                      </a:r>
                      <a:endParaRPr lang="en-US" sz="22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2200" dirty="0" smtClean="0"/>
                        <a:t>0.871</a:t>
                      </a:r>
                      <a:endParaRPr lang="en-US" sz="2200" dirty="0"/>
                    </a:p>
                  </a:txBody>
                  <a:tcPr>
                    <a:lnB w="12700" cap="flat" cmpd="sng" algn="ctr">
                      <a:solidFill>
                        <a:schemeClr val="tx1"/>
                      </a:solidFill>
                      <a:prstDash val="solid"/>
                      <a:round/>
                      <a:headEnd type="none" w="med" len="med"/>
                      <a:tailEnd type="none" w="med" len="med"/>
                    </a:lnB>
                  </a:tcPr>
                </a:tc>
                <a:tc>
                  <a:txBody>
                    <a:bodyPr/>
                    <a:lstStyle/>
                    <a:p>
                      <a:pPr algn="ctr"/>
                      <a:r>
                        <a:rPr lang="en-US" sz="2200" dirty="0" smtClean="0"/>
                        <a:t>0.2232</a:t>
                      </a:r>
                      <a:endParaRPr lang="en-US" sz="22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1181100" y="1644134"/>
            <a:ext cx="6781800" cy="430887"/>
          </a:xfrm>
          <a:prstGeom prst="rect">
            <a:avLst/>
          </a:prstGeom>
          <a:noFill/>
        </p:spPr>
        <p:txBody>
          <a:bodyPr wrap="square" rtlCol="0">
            <a:spAutoFit/>
          </a:bodyPr>
          <a:lstStyle/>
          <a:p>
            <a:r>
              <a:rPr lang="en-US" sz="2200" dirty="0" smtClean="0"/>
              <a:t>N=707,968		Inpatient Mortality Rate = 1.6%</a:t>
            </a:r>
            <a:endParaRPr lang="en-US" sz="2200" dirty="0"/>
          </a:p>
        </p:txBody>
      </p:sp>
    </p:spTree>
    <p:extLst>
      <p:ext uri="{BB962C8B-B14F-4D97-AF65-F5344CB8AC3E}">
        <p14:creationId xmlns:p14="http://schemas.microsoft.com/office/powerpoint/2010/main" val="39592862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Autofit/>
          </a:bodyPr>
          <a:lstStyle/>
          <a:p>
            <a:pPr eaLnBrk="1" fontAlgn="auto" hangingPunct="1">
              <a:spcAft>
                <a:spcPts val="0"/>
              </a:spcAft>
              <a:defRPr/>
            </a:pPr>
            <a:r>
              <a:rPr lang="en-US" sz="3000" b="1" dirty="0" smtClean="0">
                <a:solidFill>
                  <a:schemeClr val="tx2">
                    <a:lumMod val="75000"/>
                  </a:schemeClr>
                </a:solidFill>
              </a:rPr>
              <a:t>Performance of model using ICE-DSP-derived ICISS: </a:t>
            </a:r>
            <a:br>
              <a:rPr lang="en-US" sz="3000" b="1" dirty="0" smtClean="0">
                <a:solidFill>
                  <a:schemeClr val="tx2">
                    <a:lumMod val="75000"/>
                  </a:schemeClr>
                </a:solidFill>
              </a:rPr>
            </a:br>
            <a:r>
              <a:rPr lang="en-US" sz="3000" b="1" dirty="0" smtClean="0">
                <a:solidFill>
                  <a:schemeClr val="tx2">
                    <a:lumMod val="75000"/>
                  </a:schemeClr>
                </a:solidFill>
              </a:rPr>
              <a:t>Data from Denmark (one hospital)</a:t>
            </a:r>
            <a:endParaRPr lang="en-US" sz="3000" b="1" dirty="0">
              <a:solidFill>
                <a:schemeClr val="tx2">
                  <a:lumMod val="75000"/>
                </a:schemeClr>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979233166"/>
              </p:ext>
            </p:extLst>
          </p:nvPr>
        </p:nvGraphicFramePr>
        <p:xfrm>
          <a:off x="609600" y="2286000"/>
          <a:ext cx="8077199" cy="3230880"/>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3774392"/>
                <a:gridCol w="2074613"/>
                <a:gridCol w="2228194"/>
              </a:tblGrid>
              <a:tr h="370840">
                <a:tc>
                  <a:txBody>
                    <a:bodyPr/>
                    <a:lstStyle/>
                    <a:p>
                      <a:pPr algn="ctr"/>
                      <a:r>
                        <a:rPr lang="en-US" sz="2200" dirty="0" smtClean="0"/>
                        <a:t>Factors in the model</a:t>
                      </a:r>
                      <a:endParaRPr lang="en-US" sz="2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200" dirty="0" smtClean="0"/>
                        <a:t>C-statistic (Discrimination)</a:t>
                      </a:r>
                      <a:endParaRPr lang="en-US" sz="2200" dirty="0"/>
                    </a:p>
                  </a:txBody>
                  <a:tcPr>
                    <a:lnT w="12700" cap="flat" cmpd="sng" algn="ctr">
                      <a:solidFill>
                        <a:schemeClr val="tx1"/>
                      </a:solidFill>
                      <a:prstDash val="solid"/>
                      <a:round/>
                      <a:headEnd type="none" w="med" len="med"/>
                      <a:tailEnd type="none" w="med" len="med"/>
                    </a:lnT>
                  </a:tcPr>
                </a:tc>
                <a:tc>
                  <a:txBody>
                    <a:bodyPr/>
                    <a:lstStyle/>
                    <a:p>
                      <a:pPr algn="ctr"/>
                      <a:r>
                        <a:rPr lang="en-US" sz="2200" dirty="0" err="1" smtClean="0"/>
                        <a:t>Nagelkerke’s</a:t>
                      </a:r>
                      <a:r>
                        <a:rPr lang="en-US" sz="2200" dirty="0" smtClean="0"/>
                        <a:t> R</a:t>
                      </a:r>
                      <a:r>
                        <a:rPr lang="en-US" sz="2200" baseline="30000" dirty="0" smtClean="0"/>
                        <a:t>2</a:t>
                      </a:r>
                      <a:r>
                        <a:rPr lang="en-US" sz="2200" dirty="0" smtClean="0"/>
                        <a:t>  (Calibration)</a:t>
                      </a:r>
                      <a:endParaRPr lang="en-US" sz="2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r>
                        <a:rPr lang="en-US" sz="2200" dirty="0" smtClean="0"/>
                        <a:t>ICISS from Danish DSPs</a:t>
                      </a:r>
                      <a:endParaRPr lang="en-US" sz="2200" dirty="0"/>
                    </a:p>
                  </a:txBody>
                  <a:tcPr>
                    <a:lnL w="12700" cap="flat" cmpd="sng" algn="ctr">
                      <a:solidFill>
                        <a:schemeClr val="tx1"/>
                      </a:solidFill>
                      <a:prstDash val="solid"/>
                      <a:round/>
                      <a:headEnd type="none" w="med" len="med"/>
                      <a:tailEnd type="none" w="med" len="med"/>
                    </a:lnL>
                  </a:tcPr>
                </a:tc>
                <a:tc>
                  <a:txBody>
                    <a:bodyPr/>
                    <a:lstStyle/>
                    <a:p>
                      <a:pPr algn="ctr"/>
                      <a:r>
                        <a:rPr lang="en-US" sz="2200" dirty="0" smtClean="0"/>
                        <a:t>0.725</a:t>
                      </a:r>
                      <a:endParaRPr lang="en-US" sz="2200" dirty="0"/>
                    </a:p>
                  </a:txBody>
                  <a:tcPr/>
                </a:tc>
                <a:tc>
                  <a:txBody>
                    <a:bodyPr/>
                    <a:lstStyle/>
                    <a:p>
                      <a:pPr algn="ctr"/>
                      <a:r>
                        <a:rPr lang="en-US" sz="2200" dirty="0" smtClean="0"/>
                        <a:t>0.1311</a:t>
                      </a:r>
                      <a:endParaRPr lang="en-US" sz="2200" dirty="0"/>
                    </a:p>
                  </a:txBody>
                  <a:tcPr>
                    <a:lnR w="12700" cap="flat" cmpd="sng" algn="ctr">
                      <a:solidFill>
                        <a:schemeClr val="tx1"/>
                      </a:solidFill>
                      <a:prstDash val="solid"/>
                      <a:round/>
                      <a:headEnd type="none" w="med" len="med"/>
                      <a:tailEnd type="none" w="med" len="med"/>
                    </a:lnR>
                  </a:tcPr>
                </a:tc>
              </a:tr>
              <a:tr h="370840">
                <a:tc>
                  <a:txBody>
                    <a:bodyPr/>
                    <a:lstStyle/>
                    <a:p>
                      <a:r>
                        <a:rPr lang="en-US" sz="2200" dirty="0" smtClean="0"/>
                        <a:t>ICISS from ICE-DSPs</a:t>
                      </a:r>
                      <a:endParaRPr lang="en-US" sz="2200" dirty="0"/>
                    </a:p>
                  </a:txBody>
                  <a:tcPr>
                    <a:lnL w="12700" cap="flat" cmpd="sng" algn="ctr">
                      <a:solidFill>
                        <a:schemeClr val="tx1"/>
                      </a:solidFill>
                      <a:prstDash val="solid"/>
                      <a:round/>
                      <a:headEnd type="none" w="med" len="med"/>
                      <a:tailEnd type="none" w="med" len="med"/>
                    </a:lnL>
                  </a:tcPr>
                </a:tc>
                <a:tc>
                  <a:txBody>
                    <a:bodyPr/>
                    <a:lstStyle/>
                    <a:p>
                      <a:pPr algn="ctr"/>
                      <a:r>
                        <a:rPr lang="en-US" sz="2200" dirty="0" smtClean="0"/>
                        <a:t>0.681</a:t>
                      </a:r>
                      <a:endParaRPr lang="en-US" sz="2200" dirty="0"/>
                    </a:p>
                  </a:txBody>
                  <a:tcPr/>
                </a:tc>
                <a:tc>
                  <a:txBody>
                    <a:bodyPr/>
                    <a:lstStyle/>
                    <a:p>
                      <a:pPr algn="ctr"/>
                      <a:r>
                        <a:rPr lang="en-US" sz="2200" dirty="0" smtClean="0"/>
                        <a:t>0.0756</a:t>
                      </a:r>
                      <a:endParaRPr lang="en-US" sz="2200" dirty="0"/>
                    </a:p>
                  </a:txBody>
                  <a:tcPr>
                    <a:lnR w="12700" cap="flat" cmpd="sng" algn="ctr">
                      <a:solidFill>
                        <a:schemeClr val="tx1"/>
                      </a:solidFill>
                      <a:prstDash val="solid"/>
                      <a:round/>
                      <a:headEnd type="none" w="med" len="med"/>
                      <a:tailEnd type="none" w="med" len="med"/>
                    </a:lnR>
                  </a:tcPr>
                </a:tc>
              </a:tr>
              <a:tr h="370840">
                <a:tc>
                  <a:txBody>
                    <a:bodyPr/>
                    <a:lstStyle/>
                    <a:p>
                      <a:endParaRPr lang="en-US" sz="2200" dirty="0"/>
                    </a:p>
                  </a:txBody>
                  <a:tcPr>
                    <a:lnL w="12700" cap="flat" cmpd="sng" algn="ctr">
                      <a:solidFill>
                        <a:schemeClr val="tx1"/>
                      </a:solidFill>
                      <a:prstDash val="solid"/>
                      <a:round/>
                      <a:headEnd type="none" w="med" len="med"/>
                      <a:tailEnd type="none" w="med" len="med"/>
                    </a:lnL>
                  </a:tcPr>
                </a:tc>
                <a:tc>
                  <a:txBody>
                    <a:bodyPr/>
                    <a:lstStyle/>
                    <a:p>
                      <a:pPr algn="ctr"/>
                      <a:endParaRPr lang="en-US" sz="2200" dirty="0"/>
                    </a:p>
                  </a:txBody>
                  <a:tcPr/>
                </a:tc>
                <a:tc>
                  <a:txBody>
                    <a:bodyPr/>
                    <a:lstStyle/>
                    <a:p>
                      <a:pPr algn="ctr"/>
                      <a:endParaRPr lang="en-US" sz="2200" dirty="0"/>
                    </a:p>
                  </a:txBody>
                  <a:tcPr>
                    <a:lnR w="12700" cap="flat" cmpd="sng" algn="ctr">
                      <a:solidFill>
                        <a:schemeClr val="tx1"/>
                      </a:solidFill>
                      <a:prstDash val="solid"/>
                      <a:round/>
                      <a:headEnd type="none" w="med" len="med"/>
                      <a:tailEnd type="none" w="med" len="med"/>
                    </a:lnR>
                  </a:tcPr>
                </a:tc>
              </a:tr>
              <a:tr h="370840">
                <a:tc>
                  <a:txBody>
                    <a:bodyPr/>
                    <a:lstStyle/>
                    <a:p>
                      <a:r>
                        <a:rPr lang="en-US" sz="2200" dirty="0" smtClean="0"/>
                        <a:t>Age + Sex + ICISS from Danish DSPs</a:t>
                      </a:r>
                      <a:endParaRPr lang="en-US" sz="2200" dirty="0"/>
                    </a:p>
                  </a:txBody>
                  <a:tcPr>
                    <a:lnL w="12700" cap="flat" cmpd="sng" algn="ctr">
                      <a:solidFill>
                        <a:schemeClr val="tx1"/>
                      </a:solidFill>
                      <a:prstDash val="solid"/>
                      <a:round/>
                      <a:headEnd type="none" w="med" len="med"/>
                      <a:tailEnd type="none" w="med" len="med"/>
                    </a:lnL>
                  </a:tcPr>
                </a:tc>
                <a:tc>
                  <a:txBody>
                    <a:bodyPr/>
                    <a:lstStyle/>
                    <a:p>
                      <a:pPr algn="ctr"/>
                      <a:r>
                        <a:rPr lang="en-US" sz="2200" dirty="0" smtClean="0"/>
                        <a:t>0.822</a:t>
                      </a:r>
                      <a:endParaRPr lang="en-US" sz="2200" dirty="0"/>
                    </a:p>
                  </a:txBody>
                  <a:tcPr/>
                </a:tc>
                <a:tc>
                  <a:txBody>
                    <a:bodyPr/>
                    <a:lstStyle/>
                    <a:p>
                      <a:pPr algn="ctr"/>
                      <a:r>
                        <a:rPr lang="en-US" sz="2200" dirty="0" smtClean="0"/>
                        <a:t>0.2613</a:t>
                      </a:r>
                      <a:endParaRPr lang="en-US" sz="2200" dirty="0"/>
                    </a:p>
                  </a:txBody>
                  <a:tcPr>
                    <a:lnR w="12700" cap="flat" cmpd="sng" algn="ctr">
                      <a:solidFill>
                        <a:schemeClr val="tx1"/>
                      </a:solidFill>
                      <a:prstDash val="solid"/>
                      <a:round/>
                      <a:headEnd type="none" w="med" len="med"/>
                      <a:tailEnd type="none" w="med" len="med"/>
                    </a:lnR>
                  </a:tcPr>
                </a:tc>
              </a:tr>
              <a:tr h="370840">
                <a:tc>
                  <a:txBody>
                    <a:bodyPr/>
                    <a:lstStyle/>
                    <a:p>
                      <a:r>
                        <a:rPr lang="en-US" sz="2200" dirty="0" smtClean="0"/>
                        <a:t>Age + Sex + ICISS from ICE-DSPs</a:t>
                      </a:r>
                      <a:endParaRPr lang="en-US" sz="22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2200" dirty="0" smtClean="0"/>
                        <a:t>0.816</a:t>
                      </a:r>
                      <a:endParaRPr lang="en-US" sz="2200" dirty="0"/>
                    </a:p>
                  </a:txBody>
                  <a:tcPr>
                    <a:lnB w="12700" cap="flat" cmpd="sng" algn="ctr">
                      <a:solidFill>
                        <a:schemeClr val="tx1"/>
                      </a:solidFill>
                      <a:prstDash val="solid"/>
                      <a:round/>
                      <a:headEnd type="none" w="med" len="med"/>
                      <a:tailEnd type="none" w="med" len="med"/>
                    </a:lnB>
                  </a:tcPr>
                </a:tc>
                <a:tc>
                  <a:txBody>
                    <a:bodyPr/>
                    <a:lstStyle/>
                    <a:p>
                      <a:pPr algn="ctr"/>
                      <a:r>
                        <a:rPr lang="en-US" sz="2200" dirty="0" smtClean="0"/>
                        <a:t>0.2490</a:t>
                      </a:r>
                      <a:endParaRPr lang="en-US" sz="22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1219200" y="1644133"/>
            <a:ext cx="7010400" cy="430887"/>
          </a:xfrm>
          <a:prstGeom prst="rect">
            <a:avLst/>
          </a:prstGeom>
          <a:noFill/>
        </p:spPr>
        <p:txBody>
          <a:bodyPr wrap="square" rtlCol="0">
            <a:spAutoFit/>
          </a:bodyPr>
          <a:lstStyle/>
          <a:p>
            <a:r>
              <a:rPr lang="en-US" sz="2200" dirty="0" smtClean="0"/>
              <a:t>N=23,449 		Inpatient Mortality Rate = 10.8%</a:t>
            </a:r>
            <a:endParaRPr lang="en-US" sz="2200" dirty="0"/>
          </a:p>
        </p:txBody>
      </p:sp>
    </p:spTree>
    <p:extLst>
      <p:ext uri="{BB962C8B-B14F-4D97-AF65-F5344CB8AC3E}">
        <p14:creationId xmlns:p14="http://schemas.microsoft.com/office/powerpoint/2010/main" val="26511532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Next Steps: International DSPs</a:t>
            </a:r>
            <a:endParaRPr lang="en-US" sz="4000" b="1" dirty="0">
              <a:solidFill>
                <a:schemeClr val="tx2">
                  <a:lumMod val="75000"/>
                </a:schemeClr>
              </a:solidFill>
            </a:endParaRPr>
          </a:p>
        </p:txBody>
      </p:sp>
      <p:sp>
        <p:nvSpPr>
          <p:cNvPr id="10244" name="Content Placeholder 2"/>
          <p:cNvSpPr>
            <a:spLocks noGrp="1"/>
          </p:cNvSpPr>
          <p:nvPr>
            <p:ph idx="1"/>
          </p:nvPr>
        </p:nvSpPr>
        <p:spPr>
          <a:xfrm>
            <a:off x="457200" y="1600200"/>
            <a:ext cx="8229600" cy="4800600"/>
          </a:xfrm>
        </p:spPr>
        <p:txBody>
          <a:bodyPr/>
          <a:lstStyle/>
          <a:p>
            <a:pPr marL="411163" lvl="1" indent="-307975" eaLnBrk="1" hangingPunct="1">
              <a:spcBef>
                <a:spcPts val="1800"/>
              </a:spcBef>
              <a:buClr>
                <a:srgbClr val="000000"/>
              </a:buClr>
              <a:buFontTx/>
              <a:buChar char="•"/>
              <a:defRPr/>
            </a:pPr>
            <a:r>
              <a:rPr lang="en-US" sz="2600" dirty="0" smtClean="0"/>
              <a:t>Are the ICE-DSPs ready for use or do they need to be further refined or tested?</a:t>
            </a:r>
          </a:p>
          <a:p>
            <a:pPr marL="811213" lvl="2" indent="-307975" eaLnBrk="1" hangingPunct="1">
              <a:spcBef>
                <a:spcPts val="1200"/>
              </a:spcBef>
              <a:buClr>
                <a:srgbClr val="000000"/>
              </a:buClr>
              <a:buFontTx/>
              <a:buChar char="•"/>
              <a:defRPr/>
            </a:pPr>
            <a:r>
              <a:rPr lang="en-US" sz="2600" dirty="0" smtClean="0"/>
              <a:t>Include out of hospital deaths?</a:t>
            </a:r>
          </a:p>
          <a:p>
            <a:pPr marL="811213" lvl="2" indent="-307975" eaLnBrk="1" hangingPunct="1">
              <a:spcBef>
                <a:spcPts val="600"/>
              </a:spcBef>
              <a:buClr>
                <a:srgbClr val="000000"/>
              </a:buClr>
              <a:buFontTx/>
              <a:buChar char="•"/>
              <a:defRPr/>
            </a:pPr>
            <a:r>
              <a:rPr lang="en-US" sz="2600" dirty="0" smtClean="0"/>
              <a:t>Include data from more countries?</a:t>
            </a:r>
          </a:p>
          <a:p>
            <a:pPr marL="811213" lvl="2" indent="-307975" eaLnBrk="1" hangingPunct="1">
              <a:spcBef>
                <a:spcPts val="600"/>
              </a:spcBef>
              <a:buClr>
                <a:srgbClr val="000000"/>
              </a:buClr>
              <a:buFontTx/>
              <a:buChar char="•"/>
              <a:defRPr/>
            </a:pPr>
            <a:r>
              <a:rPr lang="en-US" sz="2600" dirty="0" smtClean="0"/>
              <a:t>Create ICE-DSPs for different age groups (pediatric </a:t>
            </a:r>
            <a:r>
              <a:rPr lang="en-US" sz="2600" i="1" dirty="0" err="1" smtClean="0"/>
              <a:t>vs</a:t>
            </a:r>
            <a:r>
              <a:rPr lang="en-US" sz="2600" dirty="0" smtClean="0"/>
              <a:t> adult </a:t>
            </a:r>
            <a:r>
              <a:rPr lang="en-US" sz="2600" dirty="0" err="1" smtClean="0"/>
              <a:t>vs</a:t>
            </a:r>
            <a:r>
              <a:rPr lang="en-US" sz="2600" dirty="0" smtClean="0"/>
              <a:t> older adult)</a:t>
            </a:r>
          </a:p>
          <a:p>
            <a:pPr marL="811213" lvl="2" indent="-307975" eaLnBrk="1" hangingPunct="1">
              <a:spcBef>
                <a:spcPts val="600"/>
              </a:spcBef>
              <a:buClr>
                <a:srgbClr val="000000"/>
              </a:buClr>
              <a:buFontTx/>
              <a:buChar char="•"/>
              <a:defRPr/>
            </a:pPr>
            <a:r>
              <a:rPr lang="en-US" sz="2600" dirty="0" smtClean="0"/>
              <a:t>Create ICE-DSPs for comorbidities?</a:t>
            </a:r>
          </a:p>
          <a:p>
            <a:pPr marL="811213" lvl="2" indent="-307975" eaLnBrk="1" hangingPunct="1">
              <a:spcBef>
                <a:spcPts val="600"/>
              </a:spcBef>
              <a:buClr>
                <a:srgbClr val="000000"/>
              </a:buClr>
              <a:buFontTx/>
              <a:buChar char="•"/>
              <a:defRPr/>
            </a:pPr>
            <a:r>
              <a:rPr lang="en-US" sz="2600" dirty="0" smtClean="0"/>
              <a:t>Test discrimination/calibration using data from less resourced countries?</a:t>
            </a:r>
          </a:p>
          <a:p>
            <a:pPr marL="503238" lvl="2" indent="0" eaLnBrk="1" hangingPunct="1">
              <a:spcBef>
                <a:spcPts val="1200"/>
              </a:spcBef>
              <a:buClr>
                <a:srgbClr val="000000"/>
              </a:buClr>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Next Steps: International DSPs</a:t>
            </a:r>
            <a:endParaRPr lang="en-US" sz="4000" b="1" dirty="0">
              <a:solidFill>
                <a:schemeClr val="tx2">
                  <a:lumMod val="75000"/>
                </a:schemeClr>
              </a:solidFill>
            </a:endParaRPr>
          </a:p>
        </p:txBody>
      </p:sp>
      <p:sp>
        <p:nvSpPr>
          <p:cNvPr id="10244" name="Content Placeholder 2"/>
          <p:cNvSpPr>
            <a:spLocks noGrp="1"/>
          </p:cNvSpPr>
          <p:nvPr>
            <p:ph idx="1"/>
          </p:nvPr>
        </p:nvSpPr>
        <p:spPr>
          <a:xfrm>
            <a:off x="457200" y="1600200"/>
            <a:ext cx="8305800" cy="4953000"/>
          </a:xfrm>
        </p:spPr>
        <p:txBody>
          <a:bodyPr/>
          <a:lstStyle/>
          <a:p>
            <a:pPr marL="411163" lvl="1" indent="-307975" eaLnBrk="1" hangingPunct="1">
              <a:spcBef>
                <a:spcPts val="1800"/>
              </a:spcBef>
              <a:buClr>
                <a:srgbClr val="000000"/>
              </a:buClr>
              <a:buFontTx/>
              <a:buChar char="•"/>
              <a:defRPr/>
            </a:pPr>
            <a:r>
              <a:rPr lang="en-US" sz="2600" dirty="0" smtClean="0"/>
              <a:t>Do we need to generate standard methods for how to use the ICE-DSPs? </a:t>
            </a:r>
          </a:p>
          <a:p>
            <a:pPr marL="811213" lvl="2" indent="-307975" eaLnBrk="1" hangingPunct="1">
              <a:spcBef>
                <a:spcPts val="1200"/>
              </a:spcBef>
              <a:buClr>
                <a:srgbClr val="000000"/>
              </a:buClr>
              <a:buFontTx/>
              <a:buChar char="•"/>
              <a:defRPr/>
            </a:pPr>
            <a:r>
              <a:rPr lang="en-US" sz="2600" dirty="0" smtClean="0"/>
              <a:t>Post the international DSPs to the web?</a:t>
            </a:r>
          </a:p>
          <a:p>
            <a:pPr marL="811213" lvl="2" indent="-307975" eaLnBrk="1" hangingPunct="1">
              <a:spcBef>
                <a:spcPts val="1200"/>
              </a:spcBef>
              <a:buClr>
                <a:srgbClr val="000000"/>
              </a:buClr>
              <a:buFontTx/>
              <a:buChar char="•"/>
              <a:defRPr/>
            </a:pPr>
            <a:r>
              <a:rPr lang="en-US" sz="2600" dirty="0" smtClean="0"/>
              <a:t>Create a toolkit on how to use?</a:t>
            </a:r>
          </a:p>
          <a:p>
            <a:pPr marL="1268413" lvl="3" indent="-307975" eaLnBrk="1" hangingPunct="1">
              <a:spcBef>
                <a:spcPts val="1200"/>
              </a:spcBef>
              <a:buClr>
                <a:srgbClr val="000000"/>
              </a:buClr>
              <a:buFontTx/>
              <a:buChar char="•"/>
              <a:defRPr/>
            </a:pPr>
            <a:r>
              <a:rPr lang="en-US" sz="2600" dirty="0" smtClean="0"/>
              <a:t>Multiplicative model </a:t>
            </a:r>
            <a:r>
              <a:rPr lang="en-US" sz="2600" i="1" dirty="0" err="1" smtClean="0"/>
              <a:t>vs</a:t>
            </a:r>
            <a:r>
              <a:rPr lang="en-US" sz="2600" dirty="0" smtClean="0"/>
              <a:t> single worst injury</a:t>
            </a:r>
          </a:p>
          <a:p>
            <a:pPr marL="1268413" lvl="3" indent="-307975" eaLnBrk="1" hangingPunct="1">
              <a:spcBef>
                <a:spcPts val="600"/>
              </a:spcBef>
              <a:buClr>
                <a:srgbClr val="000000"/>
              </a:buClr>
              <a:buFontTx/>
              <a:buChar char="•"/>
              <a:defRPr/>
            </a:pPr>
            <a:r>
              <a:rPr lang="en-US" sz="2600" dirty="0" smtClean="0"/>
              <a:t>Include ICE-DSPs for comorbidities when calculating ICISS?</a:t>
            </a:r>
          </a:p>
          <a:p>
            <a:pPr marL="103188" lvl="1" indent="0" eaLnBrk="1" hangingPunct="1">
              <a:spcBef>
                <a:spcPts val="1200"/>
              </a:spcBef>
              <a:buClr>
                <a:srgbClr val="000000"/>
              </a:buClr>
              <a:buFont typeface="Arial" pitchFamily="34" charset="0"/>
              <a:buNone/>
              <a:defRPr/>
            </a:pPr>
            <a:endParaRPr lang="en-US" dirty="0" smtClean="0"/>
          </a:p>
          <a:p>
            <a:pPr marL="503238" lvl="2" indent="0" eaLnBrk="1" hangingPunct="1">
              <a:spcBef>
                <a:spcPts val="1200"/>
              </a:spcBef>
              <a:buClr>
                <a:srgbClr val="000000"/>
              </a:buClr>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Next Steps: Other Considerations</a:t>
            </a:r>
            <a:endParaRPr lang="en-US" sz="4000" b="1" dirty="0">
              <a:solidFill>
                <a:schemeClr val="tx2">
                  <a:lumMod val="75000"/>
                </a:schemeClr>
              </a:solidFill>
            </a:endParaRPr>
          </a:p>
        </p:txBody>
      </p:sp>
      <p:sp>
        <p:nvSpPr>
          <p:cNvPr id="11268" name="Content Placeholder 2"/>
          <p:cNvSpPr>
            <a:spLocks noGrp="1"/>
          </p:cNvSpPr>
          <p:nvPr>
            <p:ph idx="1"/>
          </p:nvPr>
        </p:nvSpPr>
        <p:spPr>
          <a:xfrm>
            <a:off x="457200" y="1600200"/>
            <a:ext cx="8382000" cy="4800600"/>
          </a:xfrm>
        </p:spPr>
        <p:txBody>
          <a:bodyPr/>
          <a:lstStyle/>
          <a:p>
            <a:pPr marL="411163" lvl="1" indent="-307975" eaLnBrk="1" hangingPunct="1">
              <a:spcBef>
                <a:spcPts val="1800"/>
              </a:spcBef>
              <a:buClr>
                <a:srgbClr val="000000"/>
              </a:buClr>
              <a:buFontTx/>
              <a:buChar char="•"/>
              <a:defRPr/>
            </a:pPr>
            <a:r>
              <a:rPr lang="en-US" sz="2600" dirty="0" smtClean="0"/>
              <a:t>Do we continue on the path of international DSPs or do we consider other methods?</a:t>
            </a:r>
          </a:p>
          <a:p>
            <a:pPr marL="811213" lvl="2" indent="-307975" eaLnBrk="1" hangingPunct="1">
              <a:spcBef>
                <a:spcPts val="1200"/>
              </a:spcBef>
              <a:buClr>
                <a:srgbClr val="000000"/>
              </a:buClr>
              <a:buFontTx/>
              <a:buChar char="•"/>
              <a:defRPr/>
            </a:pPr>
            <a:r>
              <a:rPr lang="en-US" sz="2600" dirty="0" smtClean="0"/>
              <a:t>Excess Mortality Ratio-adjusted ISS, Kim et al, 2009</a:t>
            </a:r>
          </a:p>
          <a:p>
            <a:pPr marL="811213" lvl="2" indent="-307975" eaLnBrk="1" hangingPunct="1">
              <a:spcBef>
                <a:spcPts val="600"/>
              </a:spcBef>
              <a:buClr>
                <a:srgbClr val="000000"/>
              </a:buClr>
              <a:buFontTx/>
              <a:buChar char="•"/>
              <a:defRPr/>
            </a:pPr>
            <a:r>
              <a:rPr lang="en-US" sz="2600" dirty="0" smtClean="0"/>
              <a:t>Trauma Mortality Prediction Model, Osler, et al, 2007</a:t>
            </a:r>
          </a:p>
          <a:p>
            <a:pPr marL="811213" lvl="2" indent="-307975" eaLnBrk="1" hangingPunct="1">
              <a:spcBef>
                <a:spcPts val="600"/>
              </a:spcBef>
              <a:buClr>
                <a:srgbClr val="000000"/>
              </a:buClr>
              <a:buFontTx/>
              <a:buChar char="•"/>
              <a:defRPr/>
            </a:pPr>
            <a:r>
              <a:rPr lang="en-US" sz="2600" dirty="0" smtClean="0"/>
              <a:t>ICD-10 to AIS crosswalk, Haas, Nathans, et al, 2012</a:t>
            </a:r>
          </a:p>
          <a:p>
            <a:pPr marL="103188" lvl="1" indent="0" eaLnBrk="1" hangingPunct="1">
              <a:spcBef>
                <a:spcPts val="1200"/>
              </a:spcBef>
              <a:buClr>
                <a:srgbClr val="000000"/>
              </a:buClr>
              <a:buFont typeface="Arial" pitchFamily="34" charset="0"/>
              <a:buNone/>
              <a:defRPr/>
            </a:pPr>
            <a:endParaRPr lang="en-US" dirty="0" smtClean="0"/>
          </a:p>
        </p:txBody>
      </p:sp>
    </p:spTree>
    <p:extLst>
      <p:ext uri="{BB962C8B-B14F-4D97-AF65-F5344CB8AC3E}">
        <p14:creationId xmlns:p14="http://schemas.microsoft.com/office/powerpoint/2010/main" val="366517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Background</a:t>
            </a:r>
            <a:endParaRPr lang="en-US" sz="4000" b="1" dirty="0">
              <a:solidFill>
                <a:schemeClr val="tx2">
                  <a:lumMod val="75000"/>
                </a:schemeClr>
              </a:solidFill>
            </a:endParaRPr>
          </a:p>
        </p:txBody>
      </p:sp>
      <p:sp>
        <p:nvSpPr>
          <p:cNvPr id="3076" name="Content Placeholder 2"/>
          <p:cNvSpPr>
            <a:spLocks noGrp="1"/>
          </p:cNvSpPr>
          <p:nvPr>
            <p:ph idx="1"/>
          </p:nvPr>
        </p:nvSpPr>
        <p:spPr>
          <a:xfrm>
            <a:off x="457200" y="1600200"/>
            <a:ext cx="8229600" cy="4724400"/>
          </a:xfrm>
        </p:spPr>
        <p:txBody>
          <a:bodyPr/>
          <a:lstStyle/>
          <a:p>
            <a:pPr marL="411163" lvl="1" indent="-307975" eaLnBrk="1" hangingPunct="1">
              <a:spcBef>
                <a:spcPts val="1200"/>
              </a:spcBef>
              <a:buClr>
                <a:srgbClr val="000000"/>
              </a:buClr>
              <a:buFontTx/>
              <a:buChar char="•"/>
            </a:pPr>
            <a:r>
              <a:rPr lang="en-US" sz="2600" dirty="0" smtClean="0">
                <a:solidFill>
                  <a:srgbClr val="260026"/>
                </a:solidFill>
              </a:rPr>
              <a:t>Desire to develop internationally comparable indicators of injury morbidity using administrative datasets </a:t>
            </a:r>
          </a:p>
          <a:p>
            <a:pPr marL="411163" lvl="1" indent="-307975" eaLnBrk="1" hangingPunct="1">
              <a:spcBef>
                <a:spcPts val="1800"/>
              </a:spcBef>
              <a:buClr>
                <a:srgbClr val="000000"/>
              </a:buClr>
              <a:buFontTx/>
              <a:buChar char="•"/>
            </a:pPr>
            <a:r>
              <a:rPr lang="en-US" sz="2600" dirty="0">
                <a:solidFill>
                  <a:srgbClr val="260026"/>
                </a:solidFill>
              </a:rPr>
              <a:t>D</a:t>
            </a:r>
            <a:r>
              <a:rPr lang="en-US" sz="2600" dirty="0" smtClean="0">
                <a:solidFill>
                  <a:srgbClr val="260026"/>
                </a:solidFill>
              </a:rPr>
              <a:t>ecision to hospitalize can vary over time and from country to country</a:t>
            </a:r>
          </a:p>
          <a:p>
            <a:pPr marL="411163" lvl="1" indent="-307975" eaLnBrk="1" hangingPunct="1">
              <a:spcBef>
                <a:spcPts val="1800"/>
              </a:spcBef>
              <a:buClr>
                <a:srgbClr val="000000"/>
              </a:buClr>
              <a:buFontTx/>
              <a:buChar char="•"/>
            </a:pPr>
            <a:r>
              <a:rPr lang="en-US" sz="2600" dirty="0" smtClean="0">
                <a:solidFill>
                  <a:srgbClr val="260026"/>
                </a:solidFill>
              </a:rPr>
              <a:t>A standard method to identify patients of similar injury severity level is needed</a:t>
            </a:r>
          </a:p>
          <a:p>
            <a:pPr marL="846138" lvl="2" indent="-342900" eaLnBrk="1" hangingPunct="1">
              <a:spcBef>
                <a:spcPts val="600"/>
              </a:spcBef>
              <a:buClr>
                <a:srgbClr val="000000"/>
              </a:buClr>
            </a:pPr>
            <a:r>
              <a:rPr lang="en-US" dirty="0" smtClean="0">
                <a:solidFill>
                  <a:srgbClr val="260026"/>
                </a:solidFill>
              </a:rPr>
              <a:t>Consensus derived </a:t>
            </a:r>
            <a:r>
              <a:rPr lang="en-US" i="1" dirty="0" err="1" smtClean="0">
                <a:solidFill>
                  <a:srgbClr val="260026"/>
                </a:solidFill>
              </a:rPr>
              <a:t>vs</a:t>
            </a:r>
            <a:r>
              <a:rPr lang="en-US" dirty="0" smtClean="0">
                <a:solidFill>
                  <a:srgbClr val="260026"/>
                </a:solidFill>
              </a:rPr>
              <a:t> empirically derived  </a:t>
            </a:r>
          </a:p>
          <a:p>
            <a:pPr marL="846138" lvl="2" indent="-342900" eaLnBrk="1" hangingPunct="1">
              <a:spcBef>
                <a:spcPts val="600"/>
              </a:spcBef>
              <a:buClr>
                <a:srgbClr val="000000"/>
              </a:buClr>
            </a:pPr>
            <a:r>
              <a:rPr lang="en-US" dirty="0" smtClean="0">
                <a:solidFill>
                  <a:srgbClr val="260026"/>
                </a:solidFill>
              </a:rPr>
              <a:t>AIS; ISS   </a:t>
            </a:r>
            <a:r>
              <a:rPr lang="en-US" i="1" dirty="0" err="1" smtClean="0">
                <a:solidFill>
                  <a:srgbClr val="260026"/>
                </a:solidFill>
              </a:rPr>
              <a:t>vs</a:t>
            </a:r>
            <a:r>
              <a:rPr lang="en-US" i="1" dirty="0" smtClean="0">
                <a:solidFill>
                  <a:srgbClr val="260026"/>
                </a:solidFill>
              </a:rPr>
              <a:t>   </a:t>
            </a:r>
            <a:r>
              <a:rPr lang="en-US" dirty="0" smtClean="0">
                <a:solidFill>
                  <a:srgbClr val="260026"/>
                </a:solidFill>
              </a:rPr>
              <a:t>DSP, “SRR”; ICISS</a:t>
            </a:r>
          </a:p>
          <a:p>
            <a:pPr marL="411163" lvl="1" indent="-307975" eaLnBrk="1" hangingPunct="1">
              <a:spcBef>
                <a:spcPts val="1200"/>
              </a:spcBef>
              <a:buClr>
                <a:srgbClr val="000000"/>
              </a:buClr>
              <a:buFontTx/>
              <a:buChar char="•"/>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11268" name="Content Placeholder 2"/>
          <p:cNvSpPr>
            <a:spLocks noGrp="1"/>
          </p:cNvSpPr>
          <p:nvPr>
            <p:ph idx="1"/>
          </p:nvPr>
        </p:nvSpPr>
        <p:spPr>
          <a:xfrm>
            <a:off x="457200" y="1828800"/>
            <a:ext cx="8229600" cy="2133600"/>
          </a:xfrm>
        </p:spPr>
        <p:txBody>
          <a:bodyPr/>
          <a:lstStyle/>
          <a:p>
            <a:pPr marL="103188" lvl="1" indent="0" algn="ctr" eaLnBrk="1" hangingPunct="1">
              <a:spcBef>
                <a:spcPts val="1200"/>
              </a:spcBef>
              <a:buClr>
                <a:srgbClr val="000000"/>
              </a:buClr>
              <a:buFont typeface="Arial" pitchFamily="34" charset="0"/>
              <a:buNone/>
              <a:defRPr/>
            </a:pPr>
            <a:r>
              <a:rPr lang="en-US" sz="4000" dirty="0" smtClean="0"/>
              <a:t>Questions and Discussion</a:t>
            </a:r>
          </a:p>
          <a:p>
            <a:pPr marL="103188" lvl="1" indent="0" algn="ctr" eaLnBrk="1" hangingPunct="1">
              <a:spcBef>
                <a:spcPts val="2400"/>
              </a:spcBef>
              <a:buClr>
                <a:srgbClr val="000000"/>
              </a:buClr>
              <a:buFont typeface="Arial" pitchFamily="34" charset="0"/>
              <a:buNone/>
              <a:defRPr/>
            </a:pPr>
            <a:r>
              <a:rPr lang="en-US" sz="4000" dirty="0" smtClean="0"/>
              <a:t>Thank you!</a:t>
            </a:r>
          </a:p>
        </p:txBody>
      </p:sp>
    </p:spTree>
    <p:extLst>
      <p:ext uri="{BB962C8B-B14F-4D97-AF65-F5344CB8AC3E}">
        <p14:creationId xmlns:p14="http://schemas.microsoft.com/office/powerpoint/2010/main" val="6448151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Next Steps: International DSPs</a:t>
            </a:r>
            <a:endParaRPr lang="en-US" sz="4000" b="1" dirty="0">
              <a:solidFill>
                <a:schemeClr val="tx2">
                  <a:lumMod val="75000"/>
                </a:schemeClr>
              </a:solidFill>
            </a:endParaRPr>
          </a:p>
        </p:txBody>
      </p:sp>
      <p:sp>
        <p:nvSpPr>
          <p:cNvPr id="11268" name="Content Placeholder 2"/>
          <p:cNvSpPr>
            <a:spLocks noGrp="1"/>
          </p:cNvSpPr>
          <p:nvPr>
            <p:ph idx="1"/>
          </p:nvPr>
        </p:nvSpPr>
        <p:spPr>
          <a:xfrm>
            <a:off x="457200" y="1600200"/>
            <a:ext cx="8229600" cy="4800600"/>
          </a:xfrm>
        </p:spPr>
        <p:txBody>
          <a:bodyPr/>
          <a:lstStyle/>
          <a:p>
            <a:pPr marL="411163" lvl="1" indent="-307975" eaLnBrk="1" hangingPunct="1">
              <a:spcBef>
                <a:spcPts val="1200"/>
              </a:spcBef>
              <a:buClr>
                <a:srgbClr val="000000"/>
              </a:buClr>
              <a:buFontTx/>
              <a:buChar char="•"/>
              <a:defRPr/>
            </a:pPr>
            <a:r>
              <a:rPr lang="en-US" sz="2600" dirty="0" smtClean="0"/>
              <a:t>Should we use the ICE-DSPs to define broader injury severity categories for international comparisons (ordinal scale)?</a:t>
            </a:r>
          </a:p>
          <a:p>
            <a:pPr marL="411163" lvl="1" indent="-307975" eaLnBrk="1" hangingPunct="1">
              <a:spcBef>
                <a:spcPts val="3000"/>
              </a:spcBef>
              <a:buClr>
                <a:srgbClr val="000000"/>
              </a:buClr>
              <a:buFontTx/>
              <a:buChar char="•"/>
              <a:defRPr/>
            </a:pPr>
            <a:r>
              <a:rPr lang="en-US" sz="2600" dirty="0" smtClean="0"/>
              <a:t>Should we use the ICE-DSPs to identify a “basket of injuries” that could be used when ICD-10 coded data are not available (threshold)?</a:t>
            </a:r>
          </a:p>
          <a:p>
            <a:pPr marL="103188" lvl="1" indent="0" eaLnBrk="1" hangingPunct="1">
              <a:spcBef>
                <a:spcPts val="1200"/>
              </a:spcBef>
              <a:buClr>
                <a:srgbClr val="000000"/>
              </a:buClr>
              <a:buFont typeface="Arial" pitchFamily="34" charset="0"/>
              <a:buNone/>
              <a:defRPr/>
            </a:pPr>
            <a:endParaRPr lang="en-US" sz="2600" dirty="0" smtClean="0"/>
          </a:p>
        </p:txBody>
      </p:sp>
    </p:spTree>
    <p:extLst>
      <p:ext uri="{BB962C8B-B14F-4D97-AF65-F5344CB8AC3E}">
        <p14:creationId xmlns:p14="http://schemas.microsoft.com/office/powerpoint/2010/main" val="20462310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Next Steps: International DSPs</a:t>
            </a:r>
            <a:endParaRPr lang="en-US" sz="4000" b="1" dirty="0">
              <a:solidFill>
                <a:schemeClr val="tx2">
                  <a:lumMod val="75000"/>
                </a:schemeClr>
              </a:solidFill>
            </a:endParaRPr>
          </a:p>
        </p:txBody>
      </p:sp>
      <p:sp>
        <p:nvSpPr>
          <p:cNvPr id="10244" name="Content Placeholder 2"/>
          <p:cNvSpPr>
            <a:spLocks noGrp="1"/>
          </p:cNvSpPr>
          <p:nvPr>
            <p:ph idx="1"/>
          </p:nvPr>
        </p:nvSpPr>
        <p:spPr>
          <a:xfrm>
            <a:off x="457200" y="1600200"/>
            <a:ext cx="8305800" cy="4953000"/>
          </a:xfrm>
        </p:spPr>
        <p:txBody>
          <a:bodyPr/>
          <a:lstStyle/>
          <a:p>
            <a:pPr marL="411163" lvl="1" indent="-307975" eaLnBrk="1" hangingPunct="1">
              <a:spcBef>
                <a:spcPts val="3000"/>
              </a:spcBef>
              <a:buClr>
                <a:srgbClr val="000000"/>
              </a:buClr>
              <a:buFontTx/>
              <a:buChar char="•"/>
              <a:defRPr/>
            </a:pPr>
            <a:r>
              <a:rPr lang="en-US" sz="2600" dirty="0" smtClean="0"/>
              <a:t>Should the ICE-DSPs be updated, and if so, how often?</a:t>
            </a:r>
          </a:p>
          <a:p>
            <a:pPr marL="811213" lvl="2" indent="-307975" eaLnBrk="1" hangingPunct="1">
              <a:spcBef>
                <a:spcPts val="1200"/>
              </a:spcBef>
              <a:buClr>
                <a:srgbClr val="000000"/>
              </a:buClr>
              <a:buFontTx/>
              <a:buChar char="•"/>
              <a:defRPr/>
            </a:pPr>
            <a:r>
              <a:rPr lang="en-US" sz="2600" dirty="0" smtClean="0"/>
              <a:t>Include the same countries each time?</a:t>
            </a:r>
          </a:p>
          <a:p>
            <a:pPr marL="103188" lvl="1" indent="0" eaLnBrk="1" hangingPunct="1">
              <a:spcBef>
                <a:spcPts val="1200"/>
              </a:spcBef>
              <a:buClr>
                <a:srgbClr val="000000"/>
              </a:buClr>
              <a:buFont typeface="Arial" pitchFamily="34" charset="0"/>
              <a:buNone/>
              <a:defRPr/>
            </a:pPr>
            <a:endParaRPr lang="en-US" sz="2600" dirty="0" smtClean="0"/>
          </a:p>
          <a:p>
            <a:pPr marL="503238" lvl="2" indent="0" eaLnBrk="1" hangingPunct="1">
              <a:spcBef>
                <a:spcPts val="1200"/>
              </a:spcBef>
              <a:buClr>
                <a:srgbClr val="000000"/>
              </a:buClr>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Background</a:t>
            </a:r>
            <a:endParaRPr lang="en-US" sz="4000" b="1" dirty="0">
              <a:solidFill>
                <a:schemeClr val="tx2">
                  <a:lumMod val="75000"/>
                </a:schemeClr>
              </a:solidFill>
            </a:endParaRPr>
          </a:p>
        </p:txBody>
      </p:sp>
      <p:sp>
        <p:nvSpPr>
          <p:cNvPr id="3076" name="Content Placeholder 2"/>
          <p:cNvSpPr>
            <a:spLocks noGrp="1"/>
          </p:cNvSpPr>
          <p:nvPr>
            <p:ph idx="1"/>
          </p:nvPr>
        </p:nvSpPr>
        <p:spPr>
          <a:xfrm>
            <a:off x="457200" y="1600200"/>
            <a:ext cx="8229600" cy="4953000"/>
          </a:xfrm>
        </p:spPr>
        <p:txBody>
          <a:bodyPr/>
          <a:lstStyle/>
          <a:p>
            <a:pPr marL="103188" lvl="1" indent="0" eaLnBrk="1" hangingPunct="1">
              <a:spcBef>
                <a:spcPts val="1200"/>
              </a:spcBef>
              <a:buClr>
                <a:srgbClr val="000000"/>
              </a:buClr>
              <a:buNone/>
            </a:pPr>
            <a:r>
              <a:rPr lang="en-US" dirty="0" smtClean="0"/>
              <a:t>Diagnosis-specific Survival Probability (DSP; “SRR”)</a:t>
            </a:r>
          </a:p>
          <a:p>
            <a:pPr marL="846138" lvl="2" indent="-342900" eaLnBrk="1" hangingPunct="1">
              <a:spcBef>
                <a:spcPts val="600"/>
              </a:spcBef>
              <a:buClr>
                <a:srgbClr val="000000"/>
              </a:buClr>
            </a:pPr>
            <a:r>
              <a:rPr lang="en-US" dirty="0" smtClean="0"/>
              <a:t>Determined for each individual ICD diagnosis code</a:t>
            </a:r>
          </a:p>
          <a:p>
            <a:pPr marL="846138" lvl="2" indent="-342900" eaLnBrk="1" hangingPunct="1">
              <a:spcBef>
                <a:spcPts val="600"/>
              </a:spcBef>
              <a:buClr>
                <a:srgbClr val="000000"/>
              </a:buClr>
            </a:pPr>
            <a:r>
              <a:rPr lang="en-US" u="sng" dirty="0" smtClean="0"/>
              <a:t>Number of patients with a given injury code who survived </a:t>
            </a:r>
          </a:p>
          <a:p>
            <a:pPr marL="503238" lvl="2" indent="0" algn="ctr" eaLnBrk="1" hangingPunct="1">
              <a:spcBef>
                <a:spcPts val="0"/>
              </a:spcBef>
              <a:buClr>
                <a:srgbClr val="000000"/>
              </a:buClr>
              <a:buNone/>
            </a:pPr>
            <a:r>
              <a:rPr lang="en-US" dirty="0" smtClean="0"/>
              <a:t>     Total number of patients with that injury code </a:t>
            </a:r>
          </a:p>
          <a:p>
            <a:pPr marL="846138" lvl="2" indent="-342900" eaLnBrk="1" hangingPunct="1">
              <a:spcBef>
                <a:spcPts val="600"/>
              </a:spcBef>
              <a:buClr>
                <a:srgbClr val="000000"/>
              </a:buClr>
            </a:pPr>
            <a:r>
              <a:rPr lang="en-US" dirty="0" smtClean="0"/>
              <a:t>Values range from 0-1</a:t>
            </a:r>
          </a:p>
          <a:p>
            <a:pPr marL="103188" lvl="1" indent="0" eaLnBrk="1" hangingPunct="1">
              <a:spcBef>
                <a:spcPts val="1200"/>
              </a:spcBef>
              <a:buClr>
                <a:srgbClr val="000000"/>
              </a:buClr>
              <a:buNone/>
            </a:pPr>
            <a:r>
              <a:rPr lang="en-US" dirty="0" smtClean="0"/>
              <a:t>ICD-based Injury Severity Score (ICISS)</a:t>
            </a:r>
          </a:p>
          <a:p>
            <a:pPr marL="960438" lvl="2" indent="-457200" eaLnBrk="1" hangingPunct="1">
              <a:spcBef>
                <a:spcPts val="600"/>
              </a:spcBef>
              <a:buClr>
                <a:srgbClr val="000000"/>
              </a:buClr>
            </a:pPr>
            <a:r>
              <a:rPr lang="en-US" dirty="0" smtClean="0"/>
              <a:t>The product of the DSPs for each injury</a:t>
            </a:r>
          </a:p>
          <a:p>
            <a:pPr marL="960438" lvl="2" indent="-457200" eaLnBrk="1" hangingPunct="1">
              <a:spcBef>
                <a:spcPts val="600"/>
              </a:spcBef>
              <a:buClr>
                <a:srgbClr val="000000"/>
              </a:buClr>
            </a:pPr>
            <a:r>
              <a:rPr lang="en-US" dirty="0" smtClean="0"/>
              <a:t>ICISS = DSP</a:t>
            </a:r>
            <a:r>
              <a:rPr lang="en-US" baseline="-25000" dirty="0" smtClean="0"/>
              <a:t>inj1</a:t>
            </a:r>
            <a:r>
              <a:rPr lang="en-US" dirty="0" smtClean="0"/>
              <a:t>  x DSP</a:t>
            </a:r>
            <a:r>
              <a:rPr lang="en-US" baseline="-25000" dirty="0" smtClean="0"/>
              <a:t>inj2</a:t>
            </a:r>
            <a:r>
              <a:rPr lang="en-US" dirty="0" smtClean="0"/>
              <a:t>  x DSP </a:t>
            </a:r>
            <a:r>
              <a:rPr lang="en-US" baseline="-25000" dirty="0" smtClean="0"/>
              <a:t>inj3</a:t>
            </a:r>
            <a:r>
              <a:rPr lang="en-US" dirty="0" smtClean="0"/>
              <a:t> , etc.</a:t>
            </a:r>
          </a:p>
          <a:p>
            <a:pPr marL="960438" lvl="2" indent="-457200" eaLnBrk="1" hangingPunct="1">
              <a:spcBef>
                <a:spcPts val="600"/>
              </a:spcBef>
              <a:buClr>
                <a:srgbClr val="000000"/>
              </a:buClr>
            </a:pPr>
            <a:r>
              <a:rPr lang="en-US" dirty="0" smtClean="0"/>
              <a:t>ICISS used in logistic regression models to predict probability of death</a:t>
            </a:r>
          </a:p>
        </p:txBody>
      </p:sp>
    </p:spTree>
    <p:extLst>
      <p:ext uri="{BB962C8B-B14F-4D97-AF65-F5344CB8AC3E}">
        <p14:creationId xmlns:p14="http://schemas.microsoft.com/office/powerpoint/2010/main" val="1629483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Background</a:t>
            </a:r>
            <a:endParaRPr lang="en-US" sz="4000" b="1" dirty="0">
              <a:solidFill>
                <a:schemeClr val="tx2">
                  <a:lumMod val="75000"/>
                </a:schemeClr>
              </a:solidFill>
            </a:endParaRPr>
          </a:p>
        </p:txBody>
      </p:sp>
      <p:sp>
        <p:nvSpPr>
          <p:cNvPr id="4100" name="Content Placeholder 2"/>
          <p:cNvSpPr>
            <a:spLocks noGrp="1"/>
          </p:cNvSpPr>
          <p:nvPr>
            <p:ph idx="1"/>
          </p:nvPr>
        </p:nvSpPr>
        <p:spPr>
          <a:xfrm>
            <a:off x="457200" y="1600200"/>
            <a:ext cx="8229600" cy="4876800"/>
          </a:xfrm>
        </p:spPr>
        <p:txBody>
          <a:bodyPr/>
          <a:lstStyle/>
          <a:p>
            <a:pPr marL="411163" lvl="1" indent="-307975" eaLnBrk="1" hangingPunct="1">
              <a:spcBef>
                <a:spcPts val="2400"/>
              </a:spcBef>
              <a:buClr>
                <a:srgbClr val="000000"/>
              </a:buClr>
              <a:buFontTx/>
              <a:buChar char="•"/>
            </a:pPr>
            <a:r>
              <a:rPr lang="en-US" sz="2600" dirty="0" smtClean="0">
                <a:solidFill>
                  <a:srgbClr val="260026"/>
                </a:solidFill>
              </a:rPr>
              <a:t>For a more accurate estimate of the DSP, a large number of observations is needed</a:t>
            </a:r>
          </a:p>
          <a:p>
            <a:pPr marL="411163" lvl="1" indent="-307975" eaLnBrk="1" hangingPunct="1">
              <a:spcBef>
                <a:spcPts val="2400"/>
              </a:spcBef>
              <a:buClr>
                <a:srgbClr val="000000"/>
              </a:buClr>
              <a:buFontTx/>
              <a:buChar char="•"/>
            </a:pPr>
            <a:r>
              <a:rPr lang="en-US" sz="2600" dirty="0" smtClean="0">
                <a:solidFill>
                  <a:srgbClr val="260026"/>
                </a:solidFill>
              </a:rPr>
              <a:t>At the 2008 Boston ICE meeting, researchers from several countries agreed to pool data to generate the international DSPs (ICE-DSPs)</a:t>
            </a:r>
          </a:p>
          <a:p>
            <a:pPr marL="411163" lvl="1" indent="-307975" eaLnBrk="1" hangingPunct="1">
              <a:spcBef>
                <a:spcPts val="1200"/>
              </a:spcBef>
              <a:buClr>
                <a:srgbClr val="000000"/>
              </a:buClr>
              <a:buFontTx/>
              <a:buChar cha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Contributors</a:t>
            </a:r>
            <a:endParaRPr lang="en-US" sz="4000" b="1" dirty="0">
              <a:solidFill>
                <a:schemeClr val="tx2">
                  <a:lumMod val="75000"/>
                </a:schemeClr>
              </a:solidFill>
            </a:endParaRPr>
          </a:p>
        </p:txBody>
      </p:sp>
      <p:sp>
        <p:nvSpPr>
          <p:cNvPr id="5124" name="Content Placeholder 2"/>
          <p:cNvSpPr>
            <a:spLocks noGrp="1"/>
          </p:cNvSpPr>
          <p:nvPr>
            <p:ph idx="1"/>
          </p:nvPr>
        </p:nvSpPr>
        <p:spPr>
          <a:xfrm>
            <a:off x="457200" y="1600200"/>
            <a:ext cx="8229600" cy="4800600"/>
          </a:xfrm>
        </p:spPr>
        <p:txBody>
          <a:bodyPr/>
          <a:lstStyle/>
          <a:p>
            <a:pPr marL="411163" lvl="1" indent="-307975" eaLnBrk="1" hangingPunct="1">
              <a:spcBef>
                <a:spcPts val="400"/>
              </a:spcBef>
              <a:buClr>
                <a:srgbClr val="000000"/>
              </a:buClr>
              <a:buFontTx/>
              <a:buChar char="•"/>
            </a:pPr>
            <a:r>
              <a:rPr lang="en-US" sz="2600" dirty="0" smtClean="0"/>
              <a:t>Rolf </a:t>
            </a:r>
            <a:r>
              <a:rPr lang="en-US" sz="2600" dirty="0" err="1" smtClean="0"/>
              <a:t>Gedeborg</a:t>
            </a:r>
            <a:r>
              <a:rPr lang="en-US" sz="2600" dirty="0" smtClean="0"/>
              <a:t>, MD, PhD		Sweden</a:t>
            </a:r>
          </a:p>
          <a:p>
            <a:pPr marL="411163" lvl="1" indent="-307975" eaLnBrk="1" hangingPunct="1">
              <a:spcBef>
                <a:spcPts val="400"/>
              </a:spcBef>
              <a:buClr>
                <a:srgbClr val="000000"/>
              </a:buClr>
              <a:buFontTx/>
              <a:buChar char="•"/>
            </a:pPr>
            <a:r>
              <a:rPr lang="en-US" sz="2600" dirty="0" smtClean="0"/>
              <a:t>Margaret Warner, PhD			USA</a:t>
            </a:r>
          </a:p>
          <a:p>
            <a:pPr marL="411163" lvl="1" indent="-307975" eaLnBrk="1" hangingPunct="1">
              <a:spcBef>
                <a:spcPts val="400"/>
              </a:spcBef>
              <a:buClr>
                <a:srgbClr val="000000"/>
              </a:buClr>
              <a:buFontTx/>
              <a:buChar char="•"/>
            </a:pPr>
            <a:r>
              <a:rPr lang="en-US" sz="2600" dirty="0" smtClean="0"/>
              <a:t>Li-Hui Chen, PhD				USA</a:t>
            </a:r>
          </a:p>
          <a:p>
            <a:pPr marL="411163" lvl="1" indent="-307975" eaLnBrk="1" hangingPunct="1">
              <a:spcBef>
                <a:spcPts val="400"/>
              </a:spcBef>
              <a:buClr>
                <a:srgbClr val="000000"/>
              </a:buClr>
              <a:buFontTx/>
              <a:buChar char="•"/>
            </a:pPr>
            <a:r>
              <a:rPr lang="en-US" sz="2600" dirty="0"/>
              <a:t>John Langley, PhD		</a:t>
            </a:r>
            <a:r>
              <a:rPr lang="en-US" sz="2600" dirty="0" smtClean="0"/>
              <a:t>	New </a:t>
            </a:r>
            <a:r>
              <a:rPr lang="en-US" sz="2600" dirty="0"/>
              <a:t>Zealand</a:t>
            </a:r>
          </a:p>
          <a:p>
            <a:pPr marL="411163" lvl="1" indent="-307975" eaLnBrk="1" hangingPunct="1">
              <a:spcBef>
                <a:spcPts val="400"/>
              </a:spcBef>
              <a:buClr>
                <a:srgbClr val="000000"/>
              </a:buClr>
              <a:buFontTx/>
              <a:buChar char="•"/>
            </a:pPr>
            <a:r>
              <a:rPr lang="en-US" sz="2600" dirty="0" smtClean="0"/>
              <a:t>Pauline Gulliver, PhD			New Zealand</a:t>
            </a:r>
          </a:p>
          <a:p>
            <a:pPr marL="411163" lvl="1" indent="-307975" eaLnBrk="1" hangingPunct="1">
              <a:spcBef>
                <a:spcPts val="400"/>
              </a:spcBef>
              <a:buClr>
                <a:srgbClr val="000000"/>
              </a:buClr>
              <a:buFontTx/>
              <a:buChar char="•"/>
            </a:pPr>
            <a:r>
              <a:rPr lang="en-US" sz="2600" dirty="0" smtClean="0"/>
              <a:t>Colin </a:t>
            </a:r>
            <a:r>
              <a:rPr lang="en-US" sz="2600" dirty="0" err="1" smtClean="0"/>
              <a:t>Cryer</a:t>
            </a:r>
            <a:r>
              <a:rPr lang="en-US" sz="2600" dirty="0" smtClean="0"/>
              <a:t>, PhD				New Zealand</a:t>
            </a:r>
          </a:p>
          <a:p>
            <a:pPr marL="411163" lvl="1" indent="-307975" eaLnBrk="1" hangingPunct="1">
              <a:spcBef>
                <a:spcPts val="400"/>
              </a:spcBef>
              <a:buClr>
                <a:srgbClr val="000000"/>
              </a:buClr>
              <a:buFontTx/>
              <a:buChar char="•"/>
            </a:pPr>
            <a:r>
              <a:rPr lang="en-US" sz="2600" dirty="0" smtClean="0"/>
              <a:t>Yvonne </a:t>
            </a:r>
            <a:r>
              <a:rPr lang="en-US" sz="2600" dirty="0" err="1" smtClean="0"/>
              <a:t>Robitaille</a:t>
            </a:r>
            <a:r>
              <a:rPr lang="en-US" sz="2600" dirty="0" smtClean="0"/>
              <a:t>, PhD			Canada</a:t>
            </a:r>
          </a:p>
          <a:p>
            <a:pPr marL="411163" lvl="1" indent="-307975" eaLnBrk="1" hangingPunct="1">
              <a:spcBef>
                <a:spcPts val="400"/>
              </a:spcBef>
              <a:buClr>
                <a:srgbClr val="000000"/>
              </a:buClr>
              <a:buFontTx/>
              <a:buChar char="•"/>
            </a:pPr>
            <a:r>
              <a:rPr lang="en-US" sz="2600" dirty="0" smtClean="0"/>
              <a:t>Robert Bauer, PhD			Austria</a:t>
            </a:r>
          </a:p>
          <a:p>
            <a:pPr marL="411163" lvl="1" indent="-307975" eaLnBrk="1" hangingPunct="1">
              <a:spcBef>
                <a:spcPts val="400"/>
              </a:spcBef>
              <a:buClr>
                <a:srgbClr val="000000"/>
              </a:buClr>
              <a:buFontTx/>
              <a:buChar char="•"/>
            </a:pPr>
            <a:r>
              <a:rPr lang="en-US" sz="2600" dirty="0" err="1" smtClean="0"/>
              <a:t>Clotilde</a:t>
            </a:r>
            <a:r>
              <a:rPr lang="en-US" sz="2600" dirty="0" smtClean="0"/>
              <a:t> </a:t>
            </a:r>
            <a:r>
              <a:rPr lang="en-US" sz="2600" dirty="0" err="1" smtClean="0"/>
              <a:t>Ubeda</a:t>
            </a:r>
            <a:r>
              <a:rPr lang="en-US" sz="2600" dirty="0" smtClean="0"/>
              <a:t>, MD, MSc		Argentina</a:t>
            </a:r>
          </a:p>
          <a:p>
            <a:pPr marL="411163" lvl="1" indent="-307975" eaLnBrk="1" hangingPunct="1">
              <a:spcBef>
                <a:spcPts val="400"/>
              </a:spcBef>
              <a:buClr>
                <a:srgbClr val="000000"/>
              </a:buClr>
              <a:buFontTx/>
              <a:buChar char="•"/>
            </a:pPr>
            <a:r>
              <a:rPr lang="en-US" sz="2600" dirty="0" smtClean="0"/>
              <a:t>Jens </a:t>
            </a:r>
            <a:r>
              <a:rPr lang="en-US" sz="2600" dirty="0" err="1" smtClean="0"/>
              <a:t>Lauritsen</a:t>
            </a:r>
            <a:r>
              <a:rPr lang="en-US" sz="2600" dirty="0" smtClean="0"/>
              <a:t>, MD, PhD			Denmark</a:t>
            </a:r>
          </a:p>
          <a:p>
            <a:pPr marL="411163" lvl="1" indent="-307975" eaLnBrk="1" hangingPunct="1">
              <a:spcBef>
                <a:spcPts val="400"/>
              </a:spcBef>
              <a:buClr>
                <a:srgbClr val="000000"/>
              </a:buClr>
              <a:buFontTx/>
              <a:buChar char="•"/>
            </a:pPr>
            <a:r>
              <a:rPr lang="en-US" sz="2600" dirty="0" smtClean="0"/>
              <a:t>James Harrison, MDDS, MPH		Australia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Objectives of the Study</a:t>
            </a:r>
            <a:endParaRPr lang="en-US" sz="4000" b="1" dirty="0">
              <a:solidFill>
                <a:schemeClr val="tx2">
                  <a:lumMod val="75000"/>
                </a:schemeClr>
              </a:solidFill>
            </a:endParaRPr>
          </a:p>
        </p:txBody>
      </p:sp>
      <p:sp>
        <p:nvSpPr>
          <p:cNvPr id="6148" name="Content Placeholder 2"/>
          <p:cNvSpPr>
            <a:spLocks noGrp="1"/>
          </p:cNvSpPr>
          <p:nvPr>
            <p:ph idx="1"/>
          </p:nvPr>
        </p:nvSpPr>
        <p:spPr>
          <a:xfrm>
            <a:off x="457200" y="1600200"/>
            <a:ext cx="8229600" cy="1981200"/>
          </a:xfrm>
        </p:spPr>
        <p:txBody>
          <a:bodyPr/>
          <a:lstStyle/>
          <a:p>
            <a:pPr marL="560388" lvl="1" indent="-457200" eaLnBrk="1" hangingPunct="1">
              <a:spcBef>
                <a:spcPts val="1200"/>
              </a:spcBef>
              <a:buClr>
                <a:srgbClr val="000000"/>
              </a:buClr>
              <a:buFont typeface="Arial" pitchFamily="34" charset="0"/>
              <a:buChar char="•"/>
            </a:pPr>
            <a:r>
              <a:rPr lang="en-US" sz="2600" dirty="0" smtClean="0"/>
              <a:t>To develop DSPs from pooled data (ICE-DSPs) </a:t>
            </a:r>
          </a:p>
          <a:p>
            <a:pPr marL="560388" lvl="1" indent="-457200" eaLnBrk="1" hangingPunct="1">
              <a:spcBef>
                <a:spcPts val="1200"/>
              </a:spcBef>
              <a:buClr>
                <a:srgbClr val="000000"/>
              </a:buClr>
              <a:buFont typeface="Arial" pitchFamily="34" charset="0"/>
              <a:buChar char="•"/>
            </a:pPr>
            <a:r>
              <a:rPr lang="en-US" sz="2600" dirty="0" smtClean="0"/>
              <a:t>To compare the performance in predicting inpatient mortality of ICISS based on ICE-DSPs to ICISS based on country-specific DSPs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Methods</a:t>
            </a:r>
            <a:endParaRPr lang="en-US" sz="4000" b="1" dirty="0">
              <a:solidFill>
                <a:schemeClr val="tx2">
                  <a:lumMod val="75000"/>
                </a:schemeClr>
              </a:solidFill>
            </a:endParaRPr>
          </a:p>
        </p:txBody>
      </p:sp>
      <p:sp>
        <p:nvSpPr>
          <p:cNvPr id="7172" name="Content Placeholder 2"/>
          <p:cNvSpPr>
            <a:spLocks noGrp="1"/>
          </p:cNvSpPr>
          <p:nvPr>
            <p:ph idx="1"/>
          </p:nvPr>
        </p:nvSpPr>
        <p:spPr>
          <a:xfrm>
            <a:off x="457200" y="1524000"/>
            <a:ext cx="8382000" cy="4038600"/>
          </a:xfrm>
        </p:spPr>
        <p:txBody>
          <a:bodyPr/>
          <a:lstStyle/>
          <a:p>
            <a:pPr marL="103188" lvl="1" indent="0" eaLnBrk="1" hangingPunct="1">
              <a:spcBef>
                <a:spcPts val="1200"/>
              </a:spcBef>
              <a:buClr>
                <a:srgbClr val="000000"/>
              </a:buClr>
              <a:buFont typeface="Arial" pitchFamily="34" charset="0"/>
              <a:buNone/>
            </a:pPr>
            <a:r>
              <a:rPr lang="en-US" sz="2600" dirty="0" smtClean="0"/>
              <a:t>Seven countries </a:t>
            </a:r>
            <a:r>
              <a:rPr lang="en-US" sz="2600" dirty="0"/>
              <a:t>p</a:t>
            </a:r>
            <a:r>
              <a:rPr lang="en-US" sz="2600" dirty="0" smtClean="0"/>
              <a:t>rovided data for creating the ICE-DSPs</a:t>
            </a:r>
          </a:p>
          <a:p>
            <a:pPr marL="811213" lvl="2" indent="-307975" eaLnBrk="1" hangingPunct="1">
              <a:spcBef>
                <a:spcPts val="1200"/>
              </a:spcBef>
              <a:buClr>
                <a:srgbClr val="000000"/>
              </a:buClr>
              <a:buFontTx/>
              <a:buChar char="•"/>
            </a:pPr>
            <a:r>
              <a:rPr lang="en-US" sz="2600" dirty="0" smtClean="0"/>
              <a:t>Australia</a:t>
            </a:r>
          </a:p>
          <a:p>
            <a:pPr marL="811213" lvl="2" indent="-307975" eaLnBrk="1" hangingPunct="1">
              <a:spcBef>
                <a:spcPts val="600"/>
              </a:spcBef>
              <a:buClr>
                <a:srgbClr val="000000"/>
              </a:buClr>
              <a:buFontTx/>
              <a:buChar char="•"/>
            </a:pPr>
            <a:r>
              <a:rPr lang="en-US" sz="2600" dirty="0" smtClean="0"/>
              <a:t>Argentina</a:t>
            </a:r>
          </a:p>
          <a:p>
            <a:pPr marL="811213" lvl="2" indent="-307975" eaLnBrk="1" hangingPunct="1">
              <a:spcBef>
                <a:spcPts val="600"/>
              </a:spcBef>
              <a:buClr>
                <a:srgbClr val="000000"/>
              </a:buClr>
              <a:buFontTx/>
              <a:buChar char="•"/>
            </a:pPr>
            <a:r>
              <a:rPr lang="en-US" sz="2600" dirty="0" smtClean="0"/>
              <a:t>Austria</a:t>
            </a:r>
          </a:p>
          <a:p>
            <a:pPr marL="811213" lvl="2" indent="-307975" eaLnBrk="1" hangingPunct="1">
              <a:spcBef>
                <a:spcPts val="600"/>
              </a:spcBef>
              <a:buClr>
                <a:srgbClr val="000000"/>
              </a:buClr>
              <a:buFontTx/>
              <a:buChar char="•"/>
            </a:pPr>
            <a:r>
              <a:rPr lang="en-US" sz="2600" dirty="0" smtClean="0"/>
              <a:t>Canada</a:t>
            </a:r>
          </a:p>
          <a:p>
            <a:pPr marL="811213" lvl="2" indent="-307975" eaLnBrk="1" hangingPunct="1">
              <a:spcBef>
                <a:spcPts val="600"/>
              </a:spcBef>
              <a:buClr>
                <a:srgbClr val="000000"/>
              </a:buClr>
              <a:buFontTx/>
              <a:buChar char="•"/>
            </a:pPr>
            <a:r>
              <a:rPr lang="en-US" sz="2600" dirty="0" smtClean="0"/>
              <a:t>Denmark*</a:t>
            </a:r>
          </a:p>
          <a:p>
            <a:pPr marL="811213" lvl="2" indent="-307975" eaLnBrk="1" hangingPunct="1">
              <a:spcBef>
                <a:spcPts val="600"/>
              </a:spcBef>
              <a:buClr>
                <a:srgbClr val="000000"/>
              </a:buClr>
              <a:buFontTx/>
              <a:buChar char="•"/>
            </a:pPr>
            <a:r>
              <a:rPr lang="en-US" sz="2600" dirty="0" smtClean="0"/>
              <a:t>New Zealand*</a:t>
            </a:r>
          </a:p>
          <a:p>
            <a:pPr marL="811213" lvl="2" indent="-307975" eaLnBrk="1" hangingPunct="1">
              <a:spcBef>
                <a:spcPts val="600"/>
              </a:spcBef>
              <a:buClr>
                <a:srgbClr val="000000"/>
              </a:buClr>
              <a:buFontTx/>
              <a:buChar char="•"/>
            </a:pPr>
            <a:r>
              <a:rPr lang="en-US" sz="2600" dirty="0" smtClean="0"/>
              <a:t>Sweden*</a:t>
            </a:r>
          </a:p>
        </p:txBody>
      </p:sp>
      <p:sp>
        <p:nvSpPr>
          <p:cNvPr id="3" name="TextBox 2"/>
          <p:cNvSpPr txBox="1"/>
          <p:nvPr/>
        </p:nvSpPr>
        <p:spPr>
          <a:xfrm>
            <a:off x="685800" y="5943600"/>
            <a:ext cx="5029200" cy="369332"/>
          </a:xfrm>
          <a:prstGeom prst="rect">
            <a:avLst/>
          </a:prstGeom>
          <a:noFill/>
        </p:spPr>
        <p:txBody>
          <a:bodyPr wrap="square" rtlCol="0">
            <a:spAutoFit/>
          </a:bodyPr>
          <a:lstStyle/>
          <a:p>
            <a:r>
              <a:rPr lang="en-US" dirty="0" smtClean="0"/>
              <a:t>*Provided record level data</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Methods</a:t>
            </a:r>
            <a:endParaRPr lang="en-US" sz="4000" b="1" dirty="0">
              <a:solidFill>
                <a:schemeClr val="tx2">
                  <a:lumMod val="75000"/>
                </a:schemeClr>
              </a:solidFill>
            </a:endParaRPr>
          </a:p>
        </p:txBody>
      </p:sp>
      <p:sp>
        <p:nvSpPr>
          <p:cNvPr id="8196" name="Content Placeholder 2"/>
          <p:cNvSpPr>
            <a:spLocks noGrp="1"/>
          </p:cNvSpPr>
          <p:nvPr>
            <p:ph idx="1"/>
          </p:nvPr>
        </p:nvSpPr>
        <p:spPr>
          <a:xfrm>
            <a:off x="457200" y="1600200"/>
            <a:ext cx="8229600" cy="4800600"/>
          </a:xfrm>
        </p:spPr>
        <p:txBody>
          <a:bodyPr/>
          <a:lstStyle/>
          <a:p>
            <a:pPr marL="411163" lvl="1" indent="-307975" eaLnBrk="1" hangingPunct="1">
              <a:spcBef>
                <a:spcPts val="1200"/>
              </a:spcBef>
              <a:buClr>
                <a:srgbClr val="000000"/>
              </a:buClr>
              <a:buFontTx/>
              <a:buChar char="•"/>
            </a:pPr>
            <a:r>
              <a:rPr lang="en-US" dirty="0" smtClean="0"/>
              <a:t>The pooled data included nearly 4 million injury diagnoses</a:t>
            </a:r>
          </a:p>
          <a:p>
            <a:pPr marL="811213" lvl="2" indent="-307975" eaLnBrk="1" hangingPunct="1">
              <a:spcBef>
                <a:spcPts val="1200"/>
              </a:spcBef>
              <a:buClr>
                <a:srgbClr val="000000"/>
              </a:buClr>
              <a:buFontTx/>
              <a:buChar char="•"/>
            </a:pPr>
            <a:r>
              <a:rPr lang="en-US" sz="2600" dirty="0" smtClean="0"/>
              <a:t>1168 dx had at least 1 observation in the pooled data</a:t>
            </a:r>
          </a:p>
          <a:p>
            <a:pPr marL="811213" lvl="2" indent="-307975" eaLnBrk="1" hangingPunct="1">
              <a:spcBef>
                <a:spcPts val="1200"/>
              </a:spcBef>
              <a:buClr>
                <a:srgbClr val="000000"/>
              </a:buClr>
              <a:buFontTx/>
              <a:buChar char="•"/>
            </a:pPr>
            <a:r>
              <a:rPr lang="en-US" sz="2600" dirty="0" smtClean="0"/>
              <a:t>88% had at least 20 observations to calculate DSP</a:t>
            </a:r>
          </a:p>
          <a:p>
            <a:pPr marL="811213" lvl="2" indent="-307975" eaLnBrk="1" hangingPunct="1">
              <a:spcBef>
                <a:spcPts val="1200"/>
              </a:spcBef>
              <a:buClr>
                <a:srgbClr val="000000"/>
              </a:buClr>
              <a:buFontTx/>
              <a:buChar char="•"/>
            </a:pPr>
            <a:r>
              <a:rPr lang="en-US" sz="2600" dirty="0" smtClean="0"/>
              <a:t>66% had at least 100 observations to calculate DSP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1447800"/>
          </a:xfrm>
          <a:prstGeom prst="rect">
            <a:avLst/>
          </a:prstGeom>
          <a:solidFill>
            <a:schemeClr val="accent1">
              <a:lumMod val="75000"/>
              <a:alpha val="47000"/>
            </a:schemeClr>
          </a:solidFill>
          <a:ln w="9525">
            <a:noFill/>
            <a:miter lim="800000"/>
            <a:headEnd/>
            <a:tailEnd/>
          </a:ln>
          <a:effectLst/>
        </p:spPr>
        <p:txBody>
          <a:bodyPr wrap="none" anchor="ctr"/>
          <a:lstStyle/>
          <a:p>
            <a:pPr>
              <a:defRPr/>
            </a:pPr>
            <a:endParaRPr lang="en-US" dirty="0">
              <a:latin typeface="Arial" charset="0"/>
              <a:cs typeface="+mn-cs"/>
            </a:endParaRPr>
          </a:p>
        </p:txBody>
      </p:sp>
      <p:sp>
        <p:nvSpPr>
          <p:cNvPr id="2" name="Title 1"/>
          <p:cNvSpPr>
            <a:spLocks noGrp="1"/>
          </p:cNvSpPr>
          <p:nvPr>
            <p:ph type="title"/>
          </p:nvPr>
        </p:nvSpPr>
        <p:spPr>
          <a:xfrm>
            <a:off x="457200" y="152400"/>
            <a:ext cx="8229600" cy="1143000"/>
          </a:xfrm>
        </p:spPr>
        <p:txBody>
          <a:bodyPr rtlCol="0">
            <a:normAutofit/>
          </a:bodyPr>
          <a:lstStyle/>
          <a:p>
            <a:pPr eaLnBrk="1" fontAlgn="auto" hangingPunct="1">
              <a:spcAft>
                <a:spcPts val="0"/>
              </a:spcAft>
              <a:defRPr/>
            </a:pPr>
            <a:r>
              <a:rPr lang="en-US" sz="4000" b="1" dirty="0" smtClean="0">
                <a:solidFill>
                  <a:schemeClr val="tx2">
                    <a:lumMod val="75000"/>
                  </a:schemeClr>
                </a:solidFill>
              </a:rPr>
              <a:t>Methods</a:t>
            </a:r>
            <a:endParaRPr lang="en-US" sz="4000" b="1" dirty="0">
              <a:solidFill>
                <a:schemeClr val="tx2">
                  <a:lumMod val="75000"/>
                </a:schemeClr>
              </a:solidFill>
            </a:endParaRPr>
          </a:p>
        </p:txBody>
      </p:sp>
      <p:sp>
        <p:nvSpPr>
          <p:cNvPr id="9220" name="Content Placeholder 2"/>
          <p:cNvSpPr>
            <a:spLocks noGrp="1"/>
          </p:cNvSpPr>
          <p:nvPr>
            <p:ph idx="1"/>
          </p:nvPr>
        </p:nvSpPr>
        <p:spPr>
          <a:xfrm>
            <a:off x="457200" y="1600200"/>
            <a:ext cx="8229600" cy="4800600"/>
          </a:xfrm>
        </p:spPr>
        <p:txBody>
          <a:bodyPr/>
          <a:lstStyle/>
          <a:p>
            <a:pPr marL="411163" lvl="1" indent="-307975" eaLnBrk="1" hangingPunct="1">
              <a:spcBef>
                <a:spcPts val="1800"/>
              </a:spcBef>
              <a:buClr>
                <a:srgbClr val="000000"/>
              </a:buClr>
              <a:buFontTx/>
              <a:buChar char="•"/>
            </a:pPr>
            <a:r>
              <a:rPr lang="en-US" dirty="0" smtClean="0"/>
              <a:t>Four methods were used to calculate ICE-DSPs using the pooled data</a:t>
            </a:r>
          </a:p>
          <a:p>
            <a:pPr marL="811213" lvl="2" indent="-307975" eaLnBrk="1" hangingPunct="1">
              <a:spcBef>
                <a:spcPts val="600"/>
              </a:spcBef>
              <a:buClr>
                <a:srgbClr val="000000"/>
              </a:buClr>
              <a:buFontTx/>
              <a:buChar char="•"/>
            </a:pPr>
            <a:r>
              <a:rPr lang="en-US" sz="2600" dirty="0" smtClean="0"/>
              <a:t>Summation</a:t>
            </a:r>
          </a:p>
          <a:p>
            <a:pPr marL="811213" lvl="2" indent="-307975" eaLnBrk="1" hangingPunct="1">
              <a:spcBef>
                <a:spcPts val="600"/>
              </a:spcBef>
              <a:buClr>
                <a:srgbClr val="000000"/>
              </a:buClr>
              <a:buFontTx/>
              <a:buChar char="•"/>
            </a:pPr>
            <a:r>
              <a:rPr lang="en-US" sz="2600" dirty="0" smtClean="0"/>
              <a:t>Arithmetic means</a:t>
            </a:r>
          </a:p>
          <a:p>
            <a:pPr marL="811213" lvl="2" indent="-307975" eaLnBrk="1" hangingPunct="1">
              <a:spcBef>
                <a:spcPts val="600"/>
              </a:spcBef>
              <a:buClr>
                <a:srgbClr val="000000"/>
              </a:buClr>
              <a:buFontTx/>
              <a:buChar char="•"/>
            </a:pPr>
            <a:r>
              <a:rPr lang="en-US" sz="2600" dirty="0" smtClean="0"/>
              <a:t>Trimmed means</a:t>
            </a:r>
          </a:p>
          <a:p>
            <a:pPr marL="811213" lvl="2" indent="-307975" eaLnBrk="1" hangingPunct="1">
              <a:spcBef>
                <a:spcPts val="600"/>
              </a:spcBef>
              <a:buClr>
                <a:srgbClr val="000000"/>
              </a:buClr>
              <a:buFontTx/>
              <a:buChar char="•"/>
            </a:pPr>
            <a:r>
              <a:rPr lang="en-US" sz="2600" dirty="0" smtClean="0"/>
              <a:t>Combined approach</a:t>
            </a:r>
          </a:p>
          <a:p>
            <a:pPr marL="411163" lvl="1" indent="-307975" eaLnBrk="1" hangingPunct="1">
              <a:spcBef>
                <a:spcPts val="2400"/>
              </a:spcBef>
              <a:buClr>
                <a:srgbClr val="000000"/>
              </a:buClr>
              <a:buFontTx/>
              <a:buChar char="•"/>
            </a:pPr>
            <a:r>
              <a:rPr lang="en-US" dirty="0" smtClean="0"/>
              <a:t>Summation method is recommended (simplest)</a:t>
            </a:r>
          </a:p>
          <a:p>
            <a:pPr marL="103188" lvl="1" indent="0" eaLnBrk="1" hangingPunct="1">
              <a:spcBef>
                <a:spcPts val="600"/>
              </a:spcBef>
              <a:buClr>
                <a:srgbClr val="000000"/>
              </a:buClr>
              <a:buNone/>
            </a:pPr>
            <a:endParaRPr lang="en-US" sz="3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21515</TotalTime>
  <Words>3159</Words>
  <Application>Microsoft Office PowerPoint</Application>
  <PresentationFormat>On-screen Show (4:3)</PresentationFormat>
  <Paragraphs>350</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Internationally Comparable Diagnosis-Specific Survival Probabilities for Calculation of the ICD-10 Based Injury Severity Scores</vt:lpstr>
      <vt:lpstr>Background</vt:lpstr>
      <vt:lpstr>Background</vt:lpstr>
      <vt:lpstr>Background</vt:lpstr>
      <vt:lpstr>Contributors</vt:lpstr>
      <vt:lpstr>Objectives of the Study</vt:lpstr>
      <vt:lpstr>Methods</vt:lpstr>
      <vt:lpstr>Methods</vt:lpstr>
      <vt:lpstr>Methods</vt:lpstr>
      <vt:lpstr>Methods</vt:lpstr>
      <vt:lpstr>Results</vt:lpstr>
      <vt:lpstr>Diagnoses with the least variability in DSPs between countries </vt:lpstr>
      <vt:lpstr>Diagnoses with the most variability in DSPs between countries</vt:lpstr>
      <vt:lpstr>Performance of model using ICE-DSP-derived ICISS:  Data from New Zealand</vt:lpstr>
      <vt:lpstr>Performance of model using ICE-DSP-derived ICISS:  Data from Sweden</vt:lpstr>
      <vt:lpstr>Performance of model using ICE-DSP-derived ICISS:  Data from Denmark (one hospital)</vt:lpstr>
      <vt:lpstr>Next Steps: International DSPs</vt:lpstr>
      <vt:lpstr>Next Steps: International DSPs</vt:lpstr>
      <vt:lpstr>Next Steps: Other Considerations</vt:lpstr>
      <vt:lpstr>PowerPoint Presentation</vt:lpstr>
      <vt:lpstr>Next Steps: International DSPs</vt:lpstr>
      <vt:lpstr>Next Steps: International DSPs</vt:lpstr>
    </vt:vector>
  </TitlesOfParts>
  <Company>ITSO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findings about methadone deaths</dc:title>
  <dc:creator>lois</dc:creator>
  <cp:lastModifiedBy>CDC User</cp:lastModifiedBy>
  <cp:revision>821</cp:revision>
  <dcterms:created xsi:type="dcterms:W3CDTF">2007-07-10T14:10:04Z</dcterms:created>
  <dcterms:modified xsi:type="dcterms:W3CDTF">2013-06-20T12:30:23Z</dcterms:modified>
</cp:coreProperties>
</file>