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8"/>
  </p:notesMasterIdLst>
  <p:sldIdLst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78" autoAdjust="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45290172061828E-2"/>
          <c:y val="8.6605260356210897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70C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3.7329083864516936E-3"/>
                  <c:y val="-2.5703842338138709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20%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(n=3)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0223722034745657E-3"/>
                  <c:y val="-5.68093167573869E-3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33%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(n=5)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2753905761779778E-2"/>
                  <c:y val="-1.102239842915137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27%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043619547556556"/>
                  <c:y val="1.4020177279805941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13%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.28405111861017374"/>
                  <c:y val="0.1939457857039821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7% </a:t>
                    </a:r>
                  </a:p>
                  <a:p>
                    <a:r>
                      <a:rPr lang="en-US" dirty="0" smtClean="0"/>
                      <a:t>(n=1)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Tracking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48443944506942E-2"/>
          <c:y val="7.0248447844940526E-2"/>
          <c:w val="0.582235467094391"/>
          <c:h val="0.826789479287578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Objective status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007033"/>
              </a:solidFill>
              <a:ln w="12700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92D050"/>
              </a:solidFill>
              <a:ln w="12700"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rgbClr val="FFCC00"/>
              </a:solidFill>
              <a:ln w="12700"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rgbClr val="C00000"/>
              </a:solidFill>
              <a:ln w="12700"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2700"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/>
              </a:solidFill>
              <a:ln w="12700"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rgbClr val="00B0F0"/>
              </a:solidFill>
              <a:ln w="12700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3.1746031746031746E-3"/>
                  <c:y val="1.4020177279805941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16%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(n=7)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16%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(n=7)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18%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(n=8)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18%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(n=8)</a:t>
                    </a:r>
                    <a:endParaRPr lang="en-US" baseline="30000" dirty="0">
                      <a:solidFill>
                        <a:srgbClr val="FF000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9%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(n=4)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5% </a:t>
                    </a:r>
                  </a:p>
                  <a:p>
                    <a:r>
                      <a:rPr lang="en-US" b="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(n=2)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1.4550096466308565E-17"/>
                  <c:y val="1.4020177279805941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0" i="0" baseline="0" smtClean="0">
                        <a:effectLst/>
                      </a:rPr>
                      <a:t>18% </a:t>
                    </a:r>
                    <a:endParaRPr lang="en-US" smtClean="0">
                      <a:effectLst/>
                    </a:endParaRPr>
                  </a:p>
                  <a:p>
                    <a:r>
                      <a:rPr lang="en-US" sz="1800" b="0" i="0" baseline="0" smtClean="0">
                        <a:effectLst/>
                      </a:rPr>
                      <a:t>(n=8)</a:t>
                    </a:r>
                    <a:endParaRPr lang="en-US">
                      <a:effectLst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Target met</c:v>
                </c:pt>
                <c:pt idx="1">
                  <c:v>Improving</c:v>
                </c:pt>
                <c:pt idx="2">
                  <c:v>No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Developmental</c:v>
                </c:pt>
                <c:pt idx="6">
                  <c:v>Tracking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4</c:v>
                </c:pt>
                <c:pt idx="5">
                  <c:v>2</c:v>
                </c:pt>
                <c:pt idx="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8D997-9A5C-4C73-94E2-8FF207C328EC}" type="datetimeFigureOut">
              <a:rPr lang="en-US" smtClean="0"/>
              <a:t>2/25/2014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3CE44-57F8-49E7-ACDA-AD008F0C1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78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01C0-5827-423D-B17A-92830EC4C2F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97640D-AB5B-4981-ACF3-00B2C557B552}" type="datetime1">
              <a:rPr lang="en-US" smtClean="0">
                <a:solidFill>
                  <a:prstClr val="black"/>
                </a:solidFill>
              </a:rPr>
              <a:pPr/>
              <a:t>2/25/2014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/>
          </p:nvPr>
        </p:nvSpPr>
        <p:spPr>
          <a:xfrm>
            <a:off x="1104900" y="674688"/>
            <a:ext cx="4568825" cy="3427412"/>
          </a:xfrm>
        </p:spPr>
      </p:sp>
      <p:sp>
        <p:nvSpPr>
          <p:cNvPr id="13" name="Notes Placeholder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T5he</a:t>
            </a:r>
            <a:r>
              <a:rPr lang="en-US" baseline="0" smtClean="0"/>
              <a:t> </a:t>
            </a:r>
            <a:r>
              <a:rPr lang="en-US" baseline="0" dirty="0" smtClean="0"/>
              <a:t>appendix portion of the presentation should include the TA objective status slide and other important slides that could not make it to the NCHS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75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 pitchFamily="34" charset="0"/>
              <a:buChar char="•"/>
            </a:pPr>
            <a:r>
              <a:rPr lang="en-US" baseline="0" dirty="0" smtClean="0"/>
              <a:t>Definitions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Target met: Target met or exceeded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Improving – </a:t>
            </a:r>
            <a:r>
              <a:rPr lang="en-US" dirty="0" smtClean="0"/>
              <a:t>Change is toward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10% or more of the targeted change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Little/No change: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less than 10% of the targeted change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No change between baseline and most recent data point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Getting worse – </a:t>
            </a:r>
            <a:r>
              <a:rPr lang="en-US" dirty="0" smtClean="0"/>
              <a:t>Change is away from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10% or more (relative to its baseline), which it needs to regain before starting to move toward the target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Baseline only: </a:t>
            </a:r>
            <a:r>
              <a:rPr lang="en-US" dirty="0" smtClean="0"/>
              <a:t>Baseline data only; progress cannot be assessed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Developmental: </a:t>
            </a:r>
            <a:r>
              <a:rPr lang="en-US" dirty="0" smtClean="0"/>
              <a:t>Objective is developmental (does not have baseline data)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Informational: </a:t>
            </a:r>
            <a:r>
              <a:rPr lang="en-US" dirty="0" smtClean="0"/>
              <a:t>Objective is informational (does not have a target) </a:t>
            </a:r>
            <a:endParaRPr lang="en-US" baseline="0" dirty="0" smtClean="0"/>
          </a:p>
          <a:p>
            <a:pPr marL="457174" lvl="2" defTabSz="914350">
              <a:defRPr/>
            </a:pPr>
            <a:endParaRPr lang="en-US" baseline="0" dirty="0" smtClean="0"/>
          </a:p>
          <a:p>
            <a:pPr marL="171441" lvl="1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Notes</a:t>
            </a:r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dirty="0" smtClean="0"/>
              <a:t>*Statistical significance is only assessed when estimates of variability are available</a:t>
            </a:r>
            <a:endParaRPr lang="en-US" baseline="0" dirty="0" smtClean="0"/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Percent of targeted change achieved = 100 × (Most recent value – Baseline value) / (HP2020 target – Baseline value)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Percent in deficit = 100 × |Most recent value – Baseline value| / (Baseline value)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2/25/2014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 pitchFamily="34" charset="0"/>
              <a:buChar char="•"/>
            </a:pPr>
            <a:r>
              <a:rPr lang="en-US" baseline="0" dirty="0" smtClean="0"/>
              <a:t>Definitions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Target met: Target met or exceeded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Improving – </a:t>
            </a:r>
            <a:r>
              <a:rPr lang="en-US" dirty="0" smtClean="0"/>
              <a:t>Change is toward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10% or more of the targeted change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Little/No change: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less than 10% of the targeted change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No change between baseline and most recent data point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Getting worse – </a:t>
            </a:r>
            <a:r>
              <a:rPr lang="en-US" dirty="0" smtClean="0"/>
              <a:t>Change is away from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10% or more (relative to its baseline), which it needs to regain before starting to move toward the target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Baseline only: </a:t>
            </a:r>
            <a:r>
              <a:rPr lang="en-US" dirty="0" smtClean="0"/>
              <a:t>Baseline data only; progress cannot be assessed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Developmental: </a:t>
            </a:r>
            <a:r>
              <a:rPr lang="en-US" dirty="0" smtClean="0"/>
              <a:t>Objective is developmental (does not have baseline data)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Informational: </a:t>
            </a:r>
            <a:r>
              <a:rPr lang="en-US" dirty="0" smtClean="0"/>
              <a:t>Objective is informational (does not have a target) </a:t>
            </a:r>
            <a:endParaRPr lang="en-US" baseline="0" dirty="0" smtClean="0"/>
          </a:p>
          <a:p>
            <a:pPr marL="457174" lvl="2" defTabSz="914350">
              <a:defRPr/>
            </a:pPr>
            <a:endParaRPr lang="en-US" baseline="0" dirty="0" smtClean="0"/>
          </a:p>
          <a:p>
            <a:pPr marL="171441" lvl="1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Notes</a:t>
            </a:r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dirty="0" smtClean="0"/>
              <a:t>*Statistical significance is only assessed when estimates of variability are available</a:t>
            </a:r>
            <a:endParaRPr lang="en-US" baseline="0" dirty="0" smtClean="0"/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Percent of targeted change achieved = 100 × (Most recent value – Baseline value) / (HP2020 target – Baseline value)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Percent in deficit = 100 × |Most recent value – Baseline value| / (Baseline value)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2/25/2014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 pitchFamily="34" charset="0"/>
              <a:buChar char="•"/>
            </a:pPr>
            <a:r>
              <a:rPr lang="en-US" baseline="0" dirty="0" smtClean="0"/>
              <a:t>Definitions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Target met: Target met or exceeded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Improving – </a:t>
            </a:r>
            <a:r>
              <a:rPr lang="en-US" dirty="0" smtClean="0"/>
              <a:t>Change is toward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10% or more of the targeted change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Little/No change: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less than 10% of the targeted change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No change between baseline and most recent data point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Getting worse – </a:t>
            </a:r>
            <a:r>
              <a:rPr lang="en-US" dirty="0" smtClean="0"/>
              <a:t>Change is away from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10% or more (relative to its baseline), which it needs to regain before starting to move toward the target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Baseline only: </a:t>
            </a:r>
            <a:r>
              <a:rPr lang="en-US" dirty="0" smtClean="0"/>
              <a:t>Baseline data only; progress cannot be assessed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Developmental: </a:t>
            </a:r>
            <a:r>
              <a:rPr lang="en-US" dirty="0" smtClean="0"/>
              <a:t>Objective is developmental (does not have baseline data)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Informational: </a:t>
            </a:r>
            <a:r>
              <a:rPr lang="en-US" dirty="0" smtClean="0"/>
              <a:t>Objective is informational (does not have a target) </a:t>
            </a:r>
            <a:endParaRPr lang="en-US" baseline="0" dirty="0" smtClean="0"/>
          </a:p>
          <a:p>
            <a:pPr marL="457174" lvl="2" defTabSz="914350">
              <a:defRPr/>
            </a:pPr>
            <a:endParaRPr lang="en-US" baseline="0" dirty="0" smtClean="0"/>
          </a:p>
          <a:p>
            <a:pPr marL="171441" lvl="1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Notes</a:t>
            </a:r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dirty="0" smtClean="0"/>
              <a:t>*Statistical significance is only assessed when estimates of variability are available</a:t>
            </a:r>
            <a:endParaRPr lang="en-US" baseline="0" dirty="0" smtClean="0"/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Percent of targeted change achieved = 100 × (Most recent value – Baseline value) / (HP2020 target – Baseline value)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Percent in deficit = 100 × |Most recent value – Baseline value| / (Baseline value)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2/25/2014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41" indent="-171441">
              <a:buFont typeface="Arial" pitchFamily="34" charset="0"/>
              <a:buChar char="•"/>
            </a:pPr>
            <a:r>
              <a:rPr lang="en-US" baseline="0" dirty="0" smtClean="0"/>
              <a:t>Definitions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Target met: Target met or exceeded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Improving – </a:t>
            </a:r>
            <a:r>
              <a:rPr lang="en-US" dirty="0" smtClean="0"/>
              <a:t>Change is toward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10% or more of the targeted change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Little/No change: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Objective has achieved less than 10% of the targeted change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No change between baseline and most recent data point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Getting worse – </a:t>
            </a:r>
            <a:r>
              <a:rPr lang="en-US" dirty="0" smtClean="0"/>
              <a:t>Change is away from the target: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Change in objective is statistically significant*, OR</a:t>
            </a:r>
          </a:p>
          <a:p>
            <a:pPr marL="1085790" lvl="2" indent="-171441">
              <a:buFont typeface="Arial" pitchFamily="34" charset="0"/>
              <a:buChar char="•"/>
            </a:pPr>
            <a:r>
              <a:rPr lang="en-US" dirty="0" smtClean="0"/>
              <a:t>Objective has a deficit of 10% or more (relative to its baseline), which it needs to regain before starting to move toward the target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Baseline only: </a:t>
            </a:r>
            <a:r>
              <a:rPr lang="en-US" dirty="0" smtClean="0"/>
              <a:t>Baseline data only; progress cannot be assessed</a:t>
            </a:r>
            <a:endParaRPr lang="en-US" baseline="0" dirty="0" smtClean="0"/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Developmental: </a:t>
            </a:r>
            <a:r>
              <a:rPr lang="en-US" dirty="0" smtClean="0"/>
              <a:t>Objective is developmental (does not have baseline data)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Informational: </a:t>
            </a:r>
            <a:r>
              <a:rPr lang="en-US" dirty="0" smtClean="0"/>
              <a:t>Objective is informational (does not have a target) </a:t>
            </a:r>
            <a:endParaRPr lang="en-US" baseline="0" dirty="0" smtClean="0"/>
          </a:p>
          <a:p>
            <a:pPr marL="457174" lvl="2" defTabSz="914350">
              <a:defRPr/>
            </a:pPr>
            <a:endParaRPr lang="en-US" baseline="0" dirty="0" smtClean="0"/>
          </a:p>
          <a:p>
            <a:pPr marL="171441" lvl="1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Notes</a:t>
            </a:r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dirty="0" smtClean="0"/>
              <a:t>*Statistical significance is only assessed when estimates of variability are available</a:t>
            </a:r>
            <a:endParaRPr lang="en-US" baseline="0" dirty="0" smtClean="0"/>
          </a:p>
          <a:p>
            <a:pPr marL="628615" lvl="2" indent="-171441" defTabSz="914350">
              <a:buFont typeface="Arial" pitchFamily="34" charset="0"/>
              <a:buChar char="•"/>
              <a:defRPr/>
            </a:pPr>
            <a:r>
              <a:rPr lang="en-US" baseline="0" dirty="0" smtClean="0"/>
              <a:t>Percent of targeted change achieved = 100 × (Most recent value – Baseline value) / (HP2020 target – Baseline value)</a:t>
            </a:r>
          </a:p>
          <a:p>
            <a:pPr marL="628615" lvl="1" indent="-171441">
              <a:buFont typeface="Arial" pitchFamily="34" charset="0"/>
              <a:buChar char="•"/>
            </a:pPr>
            <a:r>
              <a:rPr lang="en-US" baseline="0" dirty="0" smtClean="0"/>
              <a:t>Percent in deficit = 100 × |Most recent value – Baseline value| / (Baseline value)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/>
                </a:solidFill>
              </a:rPr>
              <a:t>Healthy People 2020 Progress Review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E41A6-F38B-475C-BE79-E8C9DB06170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B473FBA-2BCB-44B7-9356-B773189F8671}" type="datetime1">
              <a:rPr lang="en-US" smtClean="0">
                <a:solidFill>
                  <a:prstClr val="black"/>
                </a:solidFill>
              </a:rPr>
              <a:pPr/>
              <a:t>2/25/2014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1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506629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162912"/>
            <a:ext cx="7315200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41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83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09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344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235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23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9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120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825" y="6229350"/>
            <a:ext cx="101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6019800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616"/>
            <a:ext cx="8229600" cy="1161288"/>
          </a:xfrm>
        </p:spPr>
        <p:txBody>
          <a:bodyPr anchor="b"/>
          <a:lstStyle>
            <a:lvl1pPr algn="ctr">
              <a:defRPr sz="3200" b="1" cap="none">
                <a:solidFill>
                  <a:srgbClr val="FADA6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05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7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7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50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89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EBD27-DC53-4898-B72E-5655E4B22A6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748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019800"/>
          </a:xfrm>
          <a:prstGeom prst="rect">
            <a:avLst/>
          </a:prstGeom>
          <a:gradFill flip="none" rotWithShape="1">
            <a:gsLst>
              <a:gs pos="0">
                <a:srgbClr val="003F72"/>
              </a:gs>
              <a:gs pos="100000">
                <a:schemeClr val="bg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buClr>
                <a:srgbClr val="97233F"/>
              </a:buClr>
              <a:buFont typeface="Arial" charset="0"/>
              <a:buNone/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5" name="Picture 21" descr="HP2020 Map_PP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5113" y="2160588"/>
            <a:ext cx="6069012" cy="385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2" descr="Document Logo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04125" y="6078002"/>
            <a:ext cx="1477963" cy="74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3" descr="HP2020_logo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81" y="606426"/>
            <a:ext cx="9144000" cy="1554162"/>
          </a:xfrm>
          <a:prstGeom prst="rect">
            <a:avLst/>
          </a:prstGeom>
        </p:spPr>
        <p:txBody>
          <a:bodyPr/>
          <a:lstStyle>
            <a:lvl1pPr>
              <a:defRPr lang="en-US" sz="3200" b="1" kern="1200" dirty="0">
                <a:solidFill>
                  <a:srgbClr val="FADA63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buFont typeface="Arial" pitchFamily="34" charset="0"/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18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  <p:sp>
        <p:nvSpPr>
          <p:cNvPr id="10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003F72"/>
                </a:solidFill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371599" y="4406900"/>
            <a:ext cx="7123113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856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76200"/>
            <a:ext cx="1371600" cy="1447800"/>
          </a:xfrm>
          <a:prstGeom prst="rect">
            <a:avLst/>
          </a:prstGeom>
          <a:gradFill>
            <a:gsLst>
              <a:gs pos="0">
                <a:srgbClr val="003F72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0" name="Rectangle 9"/>
          <p:cNvSpPr/>
          <p:nvPr userDrawn="1"/>
        </p:nvSpPr>
        <p:spPr bwMode="auto">
          <a:xfrm>
            <a:off x="457200" y="1295400"/>
            <a:ext cx="8686800" cy="228600"/>
          </a:xfrm>
          <a:prstGeom prst="rect">
            <a:avLst/>
          </a:prstGeom>
          <a:gradFill>
            <a:gsLst>
              <a:gs pos="0">
                <a:srgbClr val="FADA63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0" y="0"/>
            <a:ext cx="9144000" cy="76200"/>
          </a:xfrm>
          <a:prstGeom prst="rect">
            <a:avLst/>
          </a:prstGeom>
          <a:solidFill>
            <a:srgbClr val="003F7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3F72"/>
              </a:solidFill>
              <a:latin typeface="Arial" pitchFamily="34" charset="0"/>
              <a:ea typeface="ＭＳ Ｐゴシック" charset="-128"/>
            </a:endParaRPr>
          </a:p>
        </p:txBody>
      </p:sp>
      <p:pic>
        <p:nvPicPr>
          <p:cNvPr id="12" name="Picture 15" descr="map.png"/>
          <p:cNvPicPr>
            <a:picLocks noChangeAspect="1"/>
          </p:cNvPicPr>
          <p:nvPr userDrawn="1"/>
        </p:nvPicPr>
        <p:blipFill>
          <a:blip r:embed="rId2" cstate="print"/>
          <a:srcRect b="32175"/>
          <a:stretch>
            <a:fillRect/>
          </a:stretch>
        </p:blipFill>
        <p:spPr bwMode="auto">
          <a:xfrm>
            <a:off x="152400" y="304800"/>
            <a:ext cx="111125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 bwMode="auto">
          <a:xfrm>
            <a:off x="0" y="1295400"/>
            <a:ext cx="1371600" cy="4800600"/>
          </a:xfrm>
          <a:prstGeom prst="rect">
            <a:avLst/>
          </a:prstGeom>
          <a:gradFill>
            <a:gsLst>
              <a:gs pos="0">
                <a:srgbClr val="4FA98D"/>
              </a:gs>
              <a:gs pos="100000">
                <a:schemeClr val="bg1"/>
              </a:gs>
              <a:gs pos="100000">
                <a:srgbClr val="003F72">
                  <a:shade val="100000"/>
                  <a:satMod val="115000"/>
                </a:srgb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ea typeface="ＭＳ Ｐゴシック" pitchFamily="-107" charset="-128"/>
            </a:endParaRP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4"/>
          </p:nvPr>
        </p:nvSpPr>
        <p:spPr>
          <a:xfrm>
            <a:off x="1355725" y="1447800"/>
            <a:ext cx="7788275" cy="47244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buSzPct val="120000"/>
              <a:buFont typeface="Wingdings" pitchFamily="2" charset="2"/>
              <a:buChar char="§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>
              <a:buFont typeface="Wingdings" pitchFamily="2" charset="2"/>
              <a:buChar char="v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>
              <a:buFont typeface="Arial" pitchFamily="34" charset="0"/>
              <a:buChar char="•"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Title 10"/>
          <p:cNvSpPr>
            <a:spLocks noGrp="1"/>
          </p:cNvSpPr>
          <p:nvPr>
            <p:ph type="title"/>
          </p:nvPr>
        </p:nvSpPr>
        <p:spPr>
          <a:xfrm>
            <a:off x="1371600" y="76200"/>
            <a:ext cx="7772400" cy="1219200"/>
          </a:xfrm>
          <a:prstGeom prst="rect">
            <a:avLst/>
          </a:prstGeom>
        </p:spPr>
        <p:txBody>
          <a:bodyPr anchor="ctr" anchorCtr="1"/>
          <a:lstStyle>
            <a:lvl1pPr>
              <a:defRPr sz="3200" b="1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1356361" y="6507798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1356361" y="6162912"/>
            <a:ext cx="5806438" cy="34488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pic>
        <p:nvPicPr>
          <p:cNvPr id="17" name="Picture 33" descr="HP2020_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224334"/>
            <a:ext cx="1280160" cy="59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803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06171"/>
            <a:ext cx="8229600" cy="47078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38" y="6295869"/>
            <a:ext cx="1055818" cy="562131"/>
          </a:xfrm>
          <a:prstGeom prst="rect">
            <a:avLst/>
          </a:prstGeom>
        </p:spPr>
      </p:pic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5423026"/>
            <a:ext cx="9144000" cy="84197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81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6301211"/>
            <a:ext cx="6365965" cy="565841"/>
          </a:xfrm>
          <a:prstGeom prst="rect">
            <a:avLst/>
          </a:prstGeom>
        </p:spPr>
        <p:txBody>
          <a:bodyPr>
            <a:noAutofit/>
          </a:bodyPr>
          <a:lstStyle>
            <a:lvl1pPr marL="0">
              <a:buFont typeface="Arial" pitchFamily="34" charset="0"/>
              <a:buNone/>
              <a:defRPr sz="1400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SOURCES: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374674" y="6295869"/>
            <a:ext cx="1689464" cy="556788"/>
          </a:xfrm>
          <a:prstGeom prst="rect">
            <a:avLst/>
          </a:prstGeom>
          <a:ln w="12700">
            <a:noFill/>
          </a:ln>
        </p:spPr>
        <p:txBody>
          <a:bodyPr>
            <a:noAutofit/>
          </a:bodyPr>
          <a:lstStyle>
            <a:lvl1pPr marL="0" algn="r">
              <a:buFont typeface="Arial" pitchFamily="34" charset="0"/>
              <a:buNone/>
              <a:defRPr sz="1600" b="1" baseline="0">
                <a:solidFill>
                  <a:schemeClr val="tx1"/>
                </a:solidFill>
              </a:defRPr>
            </a:lvl1pPr>
            <a:lvl2pPr>
              <a:buNone/>
              <a:defRPr sz="1400">
                <a:solidFill>
                  <a:schemeClr val="tx1"/>
                </a:solidFill>
              </a:defRPr>
            </a:lvl2pPr>
            <a:lvl3pPr>
              <a:buNone/>
              <a:defRPr sz="1400">
                <a:solidFill>
                  <a:schemeClr val="tx1"/>
                </a:solidFill>
              </a:defRPr>
            </a:lvl3pPr>
            <a:lvl4pPr>
              <a:buNone/>
              <a:defRPr sz="1400">
                <a:solidFill>
                  <a:schemeClr val="tx1"/>
                </a:solidFill>
              </a:defRPr>
            </a:lvl4pPr>
            <a:lvl5pPr>
              <a:buNone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Obj.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2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0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79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88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CAD15-DF40-4D57-8D99-2197AD37FB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8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AF9D-AF5A-496A-B0B6-E10018E450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1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3" r:id="rId16"/>
    <p:sldLayoutId id="2147483684" r:id="rId17"/>
    <p:sldLayoutId id="2147483685" r:id="rId1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Appendix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53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8600" y="1047750"/>
            <a:ext cx="8809038" cy="5657850"/>
          </a:xfrm>
        </p:spPr>
        <p:txBody>
          <a:bodyPr numCol="2">
            <a:noAutofit/>
          </a:bodyPr>
          <a:lstStyle/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SA-1 Suicide rate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SA-2 Suicide attempts, grades 9—12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SA-3 Engaging in disordered eating to control weight, grades 9—12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SA-4.1 Major depressive episodes, 12—17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SA–4.2 Major depressive episodes, 18+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SA-5 Primary care facilities that provide mental health treatment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SA-6 Children with mental health problems receiving treatment, 4—17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SA-7 Juvenile residential facilities that screen admissions for mental health problems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SA-8 Persons with serious mental illness who are employed, 18+ years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SA-9.1 Adults with serious mental illness who receive treatment, 18+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SA-9.2 Adults with major depressive episodes who receive treatment, 18+years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SA-10 Persons with co-occurring substance abuse and mental disorders who receive treatment, 18+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SA-11.1 Primary care physician office visits by adults that include screening for depression, 19+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SA-11.2 Primary care physician office visits by youth that include screening for depression, 12—18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SA-12 Homeless adults with mental health problems receiving mental health services, 18+ years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326563" cy="5588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26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26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Mental Health and Mental Disorders</a:t>
            </a:r>
            <a:endParaRPr lang="en-US" sz="26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Oval 24" descr="Improving"/>
          <p:cNvSpPr>
            <a:spLocks noChangeArrowheads="1"/>
          </p:cNvSpPr>
          <p:nvPr/>
        </p:nvSpPr>
        <p:spPr bwMode="auto">
          <a:xfrm>
            <a:off x="457200" y="259873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" name="Oval 32" descr="Getting worse"/>
          <p:cNvSpPr>
            <a:spLocks noChangeArrowheads="1"/>
          </p:cNvSpPr>
          <p:nvPr/>
        </p:nvSpPr>
        <p:spPr bwMode="auto">
          <a:xfrm>
            <a:off x="457200" y="6027737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5" name="Oval 44" descr="Improving"/>
          <p:cNvSpPr>
            <a:spLocks noChangeArrowheads="1"/>
          </p:cNvSpPr>
          <p:nvPr/>
        </p:nvSpPr>
        <p:spPr bwMode="auto">
          <a:xfrm>
            <a:off x="457200" y="1905000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59326" y="618835"/>
            <a:ext cx="72226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met        Improving        Little/No change       Getting worse      Baseline only     Developmental</a:t>
            </a: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971651" y="609600"/>
            <a:ext cx="7274275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1076426" y="69056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2149926" y="69056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3228156" y="6889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674369" y="68897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887536" y="688975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7026726" y="697000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36" descr="Little/No change"/>
          <p:cNvSpPr>
            <a:spLocks noChangeArrowheads="1"/>
          </p:cNvSpPr>
          <p:nvPr/>
        </p:nvSpPr>
        <p:spPr bwMode="auto">
          <a:xfrm>
            <a:off x="457200" y="11430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4" name="Oval 53" descr="Little/No change"/>
          <p:cNvSpPr>
            <a:spLocks noChangeArrowheads="1"/>
          </p:cNvSpPr>
          <p:nvPr/>
        </p:nvSpPr>
        <p:spPr bwMode="auto">
          <a:xfrm>
            <a:off x="457200" y="1531937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5" name="Oval 18" descr="Baseline only"/>
          <p:cNvSpPr>
            <a:spLocks noChangeArrowheads="1"/>
          </p:cNvSpPr>
          <p:nvPr/>
        </p:nvSpPr>
        <p:spPr bwMode="auto">
          <a:xfrm>
            <a:off x="457200" y="3208337"/>
            <a:ext cx="153987" cy="144463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Oval 18" descr="Baseline only"/>
          <p:cNvSpPr>
            <a:spLocks noChangeArrowheads="1"/>
          </p:cNvSpPr>
          <p:nvPr/>
        </p:nvSpPr>
        <p:spPr bwMode="auto">
          <a:xfrm>
            <a:off x="457200" y="381000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Oval 56" descr="Little/No change"/>
          <p:cNvSpPr>
            <a:spLocks noChangeArrowheads="1"/>
          </p:cNvSpPr>
          <p:nvPr/>
        </p:nvSpPr>
        <p:spPr bwMode="auto">
          <a:xfrm>
            <a:off x="457200" y="4503737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8" name="Oval 57" descr="Little/No change"/>
          <p:cNvSpPr>
            <a:spLocks noChangeArrowheads="1"/>
          </p:cNvSpPr>
          <p:nvPr/>
        </p:nvSpPr>
        <p:spPr bwMode="auto">
          <a:xfrm>
            <a:off x="457200" y="518953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0" name="Oval 18" descr="Baseline only"/>
          <p:cNvSpPr>
            <a:spLocks noChangeArrowheads="1"/>
          </p:cNvSpPr>
          <p:nvPr/>
        </p:nvSpPr>
        <p:spPr bwMode="auto">
          <a:xfrm>
            <a:off x="4770663" y="1768475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61" name="Oval 18" descr="Baseline only"/>
          <p:cNvSpPr>
            <a:spLocks noChangeArrowheads="1"/>
          </p:cNvSpPr>
          <p:nvPr/>
        </p:nvSpPr>
        <p:spPr bwMode="auto">
          <a:xfrm>
            <a:off x="4828356" y="2434873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2" name="Oval 18" descr="Baseline only"/>
          <p:cNvSpPr>
            <a:spLocks noChangeArrowheads="1"/>
          </p:cNvSpPr>
          <p:nvPr/>
        </p:nvSpPr>
        <p:spPr bwMode="auto">
          <a:xfrm>
            <a:off x="4828356" y="3308050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3" name="Oval 18" descr="Baseline only"/>
          <p:cNvSpPr>
            <a:spLocks noChangeArrowheads="1"/>
          </p:cNvSpPr>
          <p:nvPr/>
        </p:nvSpPr>
        <p:spPr bwMode="auto">
          <a:xfrm>
            <a:off x="4828355" y="419100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4" name="Oval 18" descr="Baseline only"/>
          <p:cNvSpPr>
            <a:spLocks noChangeArrowheads="1"/>
          </p:cNvSpPr>
          <p:nvPr/>
        </p:nvSpPr>
        <p:spPr bwMode="auto">
          <a:xfrm>
            <a:off x="4828356" y="5105400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Oval 38" descr="Little/No change"/>
          <p:cNvSpPr>
            <a:spLocks noChangeArrowheads="1"/>
          </p:cNvSpPr>
          <p:nvPr/>
        </p:nvSpPr>
        <p:spPr bwMode="auto">
          <a:xfrm>
            <a:off x="4800600" y="1143000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595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IVP Objective Statu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84720"/>
              </p:ext>
            </p:extLst>
          </p:nvPr>
        </p:nvGraphicFramePr>
        <p:xfrm>
          <a:off x="457200" y="1066800"/>
          <a:ext cx="80010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90832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Mental Health and Mental Disorders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28334" y="2089934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</a:t>
            </a:r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15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6781800" y="3041065"/>
            <a:ext cx="1752600" cy="189795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Target met</a:t>
            </a: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Improving       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Little/No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change 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Getting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worse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Baseline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only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Developmental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27" name="Oval 13" descr="Little/No change"/>
          <p:cNvSpPr>
            <a:spLocks noChangeArrowheads="1"/>
          </p:cNvSpPr>
          <p:nvPr/>
        </p:nvSpPr>
        <p:spPr bwMode="auto">
          <a:xfrm>
            <a:off x="6908192" y="376916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" name="Oval 27" descr="Baseline only"/>
          <p:cNvSpPr>
            <a:spLocks noChangeArrowheads="1"/>
          </p:cNvSpPr>
          <p:nvPr/>
        </p:nvSpPr>
        <p:spPr bwMode="auto">
          <a:xfrm>
            <a:off x="6908192" y="439211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9" name="Oval 28" descr="Improving"/>
          <p:cNvSpPr>
            <a:spLocks noChangeArrowheads="1"/>
          </p:cNvSpPr>
          <p:nvPr/>
        </p:nvSpPr>
        <p:spPr bwMode="auto">
          <a:xfrm>
            <a:off x="6908191" y="345593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0" name="Oval 29" descr="Target met"/>
          <p:cNvSpPr>
            <a:spLocks noChangeArrowheads="1"/>
          </p:cNvSpPr>
          <p:nvPr/>
        </p:nvSpPr>
        <p:spPr bwMode="auto">
          <a:xfrm>
            <a:off x="6908191" y="31447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1" name="Oval 30" descr="Getting worse"/>
          <p:cNvSpPr>
            <a:spLocks noChangeArrowheads="1"/>
          </p:cNvSpPr>
          <p:nvPr/>
        </p:nvSpPr>
        <p:spPr bwMode="auto">
          <a:xfrm>
            <a:off x="6908192" y="4098159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3" name="Oval 18" descr="Developmental"/>
          <p:cNvSpPr>
            <a:spLocks noChangeArrowheads="1"/>
          </p:cNvSpPr>
          <p:nvPr/>
        </p:nvSpPr>
        <p:spPr bwMode="auto">
          <a:xfrm>
            <a:off x="6908192" y="4725053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5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1"/>
          <p:cNvSpPr txBox="1">
            <a:spLocks/>
          </p:cNvSpPr>
          <p:nvPr/>
        </p:nvSpPr>
        <p:spPr>
          <a:xfrm>
            <a:off x="228600" y="1123817"/>
            <a:ext cx="8809038" cy="565785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 Rode with a driver who has been drinking: 9–12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SA–2.1 Alcohol, never used: At risk youth 12–17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SA–2.2 Marijuana,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never used: At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youth 12–17 years</a:t>
            </a:r>
            <a:endParaRPr lang="en-US" sz="1200" spc="-3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SA–2.3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Alcohol, never used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sz="1200" spc="-30" baseline="30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  <a:endParaRPr lang="en-US" sz="1200" spc="-3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SA–2.4 Illicit drugs, never used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12</a:t>
            </a:r>
            <a:r>
              <a:rPr lang="en-US" sz="1200" spc="-30" baseline="30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SA–3.1 Disapproval of 1–2 drinks every day: 8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SA–3.2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Disapproval of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1–2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drinks every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day:10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SA–3.3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Disapproval of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1–2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drinks every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day: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sz="1200" spc="-30" baseline="30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SA–3.4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Disapproval of  trying 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marijuana: 8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spc="-3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SA–3.5 Disapproval of  trying marijuana:10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SA–3.6 Disapproval of  trying marijuana:12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SA–4.1 Risk perception, binge drinking–weekly:12–17 years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SA–4.2 Risk perception, marijuana use–monthly:12–17 years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SA–4.3 Risk perception, cocaine use–monthly:12–17 years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SA–5 DWI and other specialty courts: US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SA–6 Mandatory ignition interlock laws: States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SA–7 Injection drug use treatment, admissions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SA–8.1 Illicit drug use treatment: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SA–8.2 Alcohol/illicit drug use treatment: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SA–8.3 Alcohol treatment: 12+ years</a:t>
            </a:r>
          </a:p>
          <a:p>
            <a:pPr marL="457200" lvl="1" indent="0">
              <a:spcBef>
                <a:spcPts val="0"/>
              </a:spcBef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SA–9 Alcohol/illicit drug use referral for care/treatment: ED visits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SA–10 Alcohol Screening and Brief Intervention: Primary care and trauma centers 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SA–11 Cirrhosis deaths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SA–12 Drug–induced deaths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SA–13.1 Illicit drug use–past month: 12–17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SA–13.2 Marijuana use–past month: 12–17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SA–13.3 Illicit drug use–past month: 18+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SA–14.1 Binge drinking–past 2 weeks: 12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SA–14.2 Binge drinking–past 2 weeks: College students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SA–14.3 Binge drinking–past month: 18+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SA–14.4 Binge drinking–past month: 12–17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SA–15 Excessive drinking–past month: 18+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SA–16 Average annual alcohol consumption: 14+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SA–17 Alcohol–related driving deaths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SA–18.1 Steroid use: 8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SA–18.2 Steroid use: 10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SA–18.3 Steroid use: 12</a:t>
            </a:r>
            <a:r>
              <a:rPr lang="en-US" sz="1200" spc="-30" baseline="300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graders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SA–19.1 Prescription pain reliever abuse–past year: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SA–19.2 Prescription tranquilizer abuse–past year: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SA–19.3 Prescription stimulants abuse–past year: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SA–19.4 Prescription sedatives abuse–past year: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SA–19.5 Prescription psychotherapeutic drug abuse–past year: 12+ years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SA–20 Alcohol–attributable deaths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sz="1200" spc="-3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SA–21Iinhalant use–past year: 12–17 years</a:t>
            </a:r>
          </a:p>
          <a:p>
            <a:pPr marL="457200" lvl="1" indent="0">
              <a:buFont typeface="Arial" pitchFamily="34" charset="0"/>
              <a:buNone/>
            </a:pPr>
            <a:endParaRPr lang="en-US" sz="1200" dirty="0" smtClean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10325" y="76200"/>
            <a:ext cx="8923351" cy="5588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Objective </a:t>
            </a:r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Substance Abuse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Oval 24" descr="Improving"/>
          <p:cNvSpPr>
            <a:spLocks noChangeArrowheads="1"/>
          </p:cNvSpPr>
          <p:nvPr/>
        </p:nvSpPr>
        <p:spPr bwMode="auto">
          <a:xfrm>
            <a:off x="4856257" y="3136929"/>
            <a:ext cx="153988" cy="144462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5" name="Oval 44" descr="Improving"/>
          <p:cNvSpPr>
            <a:spLocks noChangeArrowheads="1"/>
          </p:cNvSpPr>
          <p:nvPr/>
        </p:nvSpPr>
        <p:spPr bwMode="auto">
          <a:xfrm>
            <a:off x="4856257" y="290908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503251" y="703011"/>
            <a:ext cx="84201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prstClr val="black"/>
                </a:solidFill>
                <a:latin typeface="Tahoma" pitchFamily="34" charset="0"/>
              </a:rPr>
              <a:t>Target met        Improving        Little/No change       Getting worse      Baseline only     Developmental     </a:t>
            </a:r>
            <a:r>
              <a:rPr lang="en-US" sz="1200" dirty="0" smtClean="0">
                <a:solidFill>
                  <a:prstClr val="black"/>
                </a:solidFill>
                <a:latin typeface="Tahoma" pitchFamily="34" charset="0"/>
              </a:rPr>
              <a:t>Informational</a:t>
            </a:r>
            <a:endParaRPr lang="en-US" sz="12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47" name="Rectangle 15" descr="Legend"/>
          <p:cNvSpPr>
            <a:spLocks noChangeArrowheads="1"/>
          </p:cNvSpPr>
          <p:nvPr/>
        </p:nvSpPr>
        <p:spPr bwMode="auto">
          <a:xfrm>
            <a:off x="342901" y="689110"/>
            <a:ext cx="8458199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408163" y="767277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9" name="Oval 19" descr="Improving"/>
          <p:cNvSpPr>
            <a:spLocks noChangeArrowheads="1"/>
          </p:cNvSpPr>
          <p:nvPr/>
        </p:nvSpPr>
        <p:spPr bwMode="auto">
          <a:xfrm>
            <a:off x="1505516" y="767277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Oval 13" descr="No change"/>
          <p:cNvSpPr>
            <a:spLocks noChangeArrowheads="1"/>
          </p:cNvSpPr>
          <p:nvPr/>
        </p:nvSpPr>
        <p:spPr bwMode="auto">
          <a:xfrm>
            <a:off x="2575795" y="76727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51" name="Oval 21" descr="Getting worse"/>
          <p:cNvSpPr>
            <a:spLocks noChangeArrowheads="1"/>
          </p:cNvSpPr>
          <p:nvPr/>
        </p:nvSpPr>
        <p:spPr bwMode="auto">
          <a:xfrm>
            <a:off x="4022008" y="767277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52" name="Oval 18" descr="Baseline only"/>
          <p:cNvSpPr>
            <a:spLocks noChangeArrowheads="1"/>
          </p:cNvSpPr>
          <p:nvPr/>
        </p:nvSpPr>
        <p:spPr bwMode="auto">
          <a:xfrm>
            <a:off x="5251077" y="76727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Oval 18" descr="Developmental"/>
          <p:cNvSpPr>
            <a:spLocks noChangeArrowheads="1"/>
          </p:cNvSpPr>
          <p:nvPr/>
        </p:nvSpPr>
        <p:spPr bwMode="auto">
          <a:xfrm>
            <a:off x="6382316" y="767277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Oval 36" descr="Little/No change"/>
          <p:cNvSpPr>
            <a:spLocks noChangeArrowheads="1"/>
          </p:cNvSpPr>
          <p:nvPr/>
        </p:nvSpPr>
        <p:spPr bwMode="auto">
          <a:xfrm>
            <a:off x="520411" y="1193913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5" name="Oval 18" descr="Baseline only"/>
          <p:cNvSpPr>
            <a:spLocks noChangeArrowheads="1"/>
          </p:cNvSpPr>
          <p:nvPr/>
        </p:nvSpPr>
        <p:spPr bwMode="auto">
          <a:xfrm>
            <a:off x="4856258" y="3340923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Oval 18" descr="Baseline only"/>
          <p:cNvSpPr>
            <a:spLocks noChangeArrowheads="1"/>
          </p:cNvSpPr>
          <p:nvPr/>
        </p:nvSpPr>
        <p:spPr bwMode="auto">
          <a:xfrm>
            <a:off x="4856258" y="3560820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Oval 56" descr="Little/No change"/>
          <p:cNvSpPr>
            <a:spLocks noChangeArrowheads="1"/>
          </p:cNvSpPr>
          <p:nvPr/>
        </p:nvSpPr>
        <p:spPr bwMode="auto">
          <a:xfrm>
            <a:off x="4856258" y="3788668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8" name="Oval 57" descr="Little/No change"/>
          <p:cNvSpPr>
            <a:spLocks noChangeArrowheads="1"/>
          </p:cNvSpPr>
          <p:nvPr/>
        </p:nvSpPr>
        <p:spPr bwMode="auto">
          <a:xfrm>
            <a:off x="4856258" y="4016516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9" name="Oval 58" descr="Little/No change"/>
          <p:cNvSpPr>
            <a:spLocks noChangeArrowheads="1"/>
          </p:cNvSpPr>
          <p:nvPr/>
        </p:nvSpPr>
        <p:spPr bwMode="auto">
          <a:xfrm>
            <a:off x="4856258" y="4242016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" name="Oval 18" descr="Baseline only"/>
          <p:cNvSpPr>
            <a:spLocks noChangeArrowheads="1"/>
          </p:cNvSpPr>
          <p:nvPr/>
        </p:nvSpPr>
        <p:spPr bwMode="auto">
          <a:xfrm>
            <a:off x="4856258" y="5516040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4" name="Oval 18" descr="Baseline only"/>
          <p:cNvSpPr>
            <a:spLocks noChangeArrowheads="1"/>
          </p:cNvSpPr>
          <p:nvPr/>
        </p:nvSpPr>
        <p:spPr bwMode="auto">
          <a:xfrm>
            <a:off x="520411" y="6343798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5" name="Oval 18" descr="Baseline only"/>
          <p:cNvSpPr>
            <a:spLocks noChangeArrowheads="1"/>
          </p:cNvSpPr>
          <p:nvPr/>
        </p:nvSpPr>
        <p:spPr bwMode="auto">
          <a:xfrm>
            <a:off x="4856258" y="1406700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66" name="Oval 18" descr="Baseline only"/>
          <p:cNvSpPr>
            <a:spLocks noChangeArrowheads="1"/>
          </p:cNvSpPr>
          <p:nvPr/>
        </p:nvSpPr>
        <p:spPr bwMode="auto">
          <a:xfrm>
            <a:off x="4856258" y="2268767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Slide Number Placeholder 2"/>
          <p:cNvSpPr txBox="1">
            <a:spLocks/>
          </p:cNvSpPr>
          <p:nvPr/>
        </p:nvSpPr>
        <p:spPr>
          <a:xfrm>
            <a:off x="8534400" y="6492503"/>
            <a:ext cx="609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8ECAD15-DF40-4D57-8D99-2197AD37FB1A}" type="slidenum">
              <a:rPr lang="en-US" sz="1200" smtClean="0">
                <a:solidFill>
                  <a:prstClr val="black">
                    <a:tint val="75000"/>
                  </a:prstClr>
                </a:solidFill>
                <a:ea typeface="Tahoma" pitchFamily="34" charset="0"/>
                <a:cs typeface="Tahoma" pitchFamily="34" charset="0"/>
              </a:rPr>
              <a:pPr algn="r"/>
              <a:t>4</a:t>
            </a:fld>
            <a:endParaRPr lang="en-US" sz="1200" dirty="0">
              <a:solidFill>
                <a:prstClr val="black">
                  <a:tint val="75000"/>
                </a:prstClr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81" name="Oval 80" descr="Getting worse"/>
          <p:cNvSpPr>
            <a:spLocks noChangeArrowheads="1"/>
          </p:cNvSpPr>
          <p:nvPr/>
        </p:nvSpPr>
        <p:spPr bwMode="auto">
          <a:xfrm>
            <a:off x="4856258" y="2473418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3" name="Oval 18" descr="Baseline only"/>
          <p:cNvSpPr>
            <a:spLocks noChangeArrowheads="1"/>
          </p:cNvSpPr>
          <p:nvPr/>
        </p:nvSpPr>
        <p:spPr bwMode="auto">
          <a:xfrm>
            <a:off x="4856258" y="1603613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4" name="Oval 18" descr="Baseline only"/>
          <p:cNvSpPr>
            <a:spLocks noChangeArrowheads="1"/>
          </p:cNvSpPr>
          <p:nvPr/>
        </p:nvSpPr>
        <p:spPr bwMode="auto">
          <a:xfrm>
            <a:off x="4856258" y="1820338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5" name="Oval 84" descr="Little/No change"/>
          <p:cNvSpPr>
            <a:spLocks noChangeArrowheads="1"/>
          </p:cNvSpPr>
          <p:nvPr/>
        </p:nvSpPr>
        <p:spPr bwMode="auto">
          <a:xfrm>
            <a:off x="520411" y="2043988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6" name="Oval 85" descr="Little/No change"/>
          <p:cNvSpPr>
            <a:spLocks noChangeArrowheads="1"/>
          </p:cNvSpPr>
          <p:nvPr/>
        </p:nvSpPr>
        <p:spPr bwMode="auto">
          <a:xfrm>
            <a:off x="4856258" y="2040167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7" name="Oval 86" descr="Little/No change"/>
          <p:cNvSpPr>
            <a:spLocks noChangeArrowheads="1"/>
          </p:cNvSpPr>
          <p:nvPr/>
        </p:nvSpPr>
        <p:spPr bwMode="auto">
          <a:xfrm>
            <a:off x="4856258" y="269723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8" name="Oval 18" descr="Baseline only"/>
          <p:cNvSpPr>
            <a:spLocks noChangeArrowheads="1"/>
          </p:cNvSpPr>
          <p:nvPr/>
        </p:nvSpPr>
        <p:spPr bwMode="auto">
          <a:xfrm>
            <a:off x="4856258" y="4475257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9" name="Oval 18" descr="Baseline only"/>
          <p:cNvSpPr>
            <a:spLocks noChangeArrowheads="1"/>
          </p:cNvSpPr>
          <p:nvPr/>
        </p:nvSpPr>
        <p:spPr bwMode="auto">
          <a:xfrm>
            <a:off x="4856258" y="4856349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1" name="Oval 18" descr="Baseline only"/>
          <p:cNvSpPr>
            <a:spLocks noChangeArrowheads="1"/>
          </p:cNvSpPr>
          <p:nvPr/>
        </p:nvSpPr>
        <p:spPr bwMode="auto">
          <a:xfrm>
            <a:off x="4856258" y="5296143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3" name="Oval 18" descr="Developmental"/>
          <p:cNvSpPr>
            <a:spLocks noChangeArrowheads="1"/>
          </p:cNvSpPr>
          <p:nvPr/>
        </p:nvSpPr>
        <p:spPr bwMode="auto">
          <a:xfrm>
            <a:off x="7613772" y="765310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8" name="Oval 18" descr="Baseline only"/>
          <p:cNvSpPr>
            <a:spLocks noChangeArrowheads="1"/>
          </p:cNvSpPr>
          <p:nvPr/>
        </p:nvSpPr>
        <p:spPr bwMode="auto">
          <a:xfrm>
            <a:off x="4856258" y="1193913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69" name="Oval 18" descr="Baseline only"/>
          <p:cNvSpPr>
            <a:spLocks noChangeArrowheads="1"/>
          </p:cNvSpPr>
          <p:nvPr/>
        </p:nvSpPr>
        <p:spPr bwMode="auto">
          <a:xfrm>
            <a:off x="520411" y="1603613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0" name="Oval 18" descr="Baseline only"/>
          <p:cNvSpPr>
            <a:spLocks noChangeArrowheads="1"/>
          </p:cNvSpPr>
          <p:nvPr/>
        </p:nvSpPr>
        <p:spPr bwMode="auto">
          <a:xfrm>
            <a:off x="520411" y="1820338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1" name="Oval 70" descr="Little/No change"/>
          <p:cNvSpPr>
            <a:spLocks noChangeArrowheads="1"/>
          </p:cNvSpPr>
          <p:nvPr/>
        </p:nvSpPr>
        <p:spPr bwMode="auto">
          <a:xfrm>
            <a:off x="520411" y="2236963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0" name="Oval 79" descr="Getting worse"/>
          <p:cNvSpPr>
            <a:spLocks noChangeArrowheads="1"/>
          </p:cNvSpPr>
          <p:nvPr/>
        </p:nvSpPr>
        <p:spPr bwMode="auto">
          <a:xfrm>
            <a:off x="520411" y="2473418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2" name="Oval 81" descr="Little/No change"/>
          <p:cNvSpPr>
            <a:spLocks noChangeArrowheads="1"/>
          </p:cNvSpPr>
          <p:nvPr/>
        </p:nvSpPr>
        <p:spPr bwMode="auto">
          <a:xfrm>
            <a:off x="520411" y="269723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2" name="Oval 91" descr="Improving"/>
          <p:cNvSpPr>
            <a:spLocks noChangeArrowheads="1"/>
          </p:cNvSpPr>
          <p:nvPr/>
        </p:nvSpPr>
        <p:spPr bwMode="auto">
          <a:xfrm>
            <a:off x="520410" y="290908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7" name="Oval 106" descr="Improving"/>
          <p:cNvSpPr>
            <a:spLocks noChangeArrowheads="1"/>
          </p:cNvSpPr>
          <p:nvPr/>
        </p:nvSpPr>
        <p:spPr bwMode="auto">
          <a:xfrm>
            <a:off x="520410" y="3136929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8" name="Oval 18" descr="Baseline only"/>
          <p:cNvSpPr>
            <a:spLocks noChangeArrowheads="1"/>
          </p:cNvSpPr>
          <p:nvPr/>
        </p:nvSpPr>
        <p:spPr bwMode="auto">
          <a:xfrm>
            <a:off x="520411" y="3356825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109" name="Oval 18" descr="Baseline only"/>
          <p:cNvSpPr>
            <a:spLocks noChangeArrowheads="1"/>
          </p:cNvSpPr>
          <p:nvPr/>
        </p:nvSpPr>
        <p:spPr bwMode="auto">
          <a:xfrm>
            <a:off x="520411" y="3576722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110" name="Oval 109" descr="Little/No change"/>
          <p:cNvSpPr>
            <a:spLocks noChangeArrowheads="1"/>
          </p:cNvSpPr>
          <p:nvPr/>
        </p:nvSpPr>
        <p:spPr bwMode="auto">
          <a:xfrm>
            <a:off x="520411" y="3780717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1" name="Oval 110" descr="Little/No change"/>
          <p:cNvSpPr>
            <a:spLocks noChangeArrowheads="1"/>
          </p:cNvSpPr>
          <p:nvPr/>
        </p:nvSpPr>
        <p:spPr bwMode="auto">
          <a:xfrm>
            <a:off x="520411" y="4016516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2" name="Oval 111" descr="Little/No change"/>
          <p:cNvSpPr>
            <a:spLocks noChangeArrowheads="1"/>
          </p:cNvSpPr>
          <p:nvPr/>
        </p:nvSpPr>
        <p:spPr bwMode="auto">
          <a:xfrm>
            <a:off x="520411" y="4408604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3" name="Oval 18" descr="Baseline only"/>
          <p:cNvSpPr>
            <a:spLocks noChangeArrowheads="1"/>
          </p:cNvSpPr>
          <p:nvPr/>
        </p:nvSpPr>
        <p:spPr bwMode="auto">
          <a:xfrm>
            <a:off x="520411" y="5516040"/>
            <a:ext cx="153987" cy="144463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4" name="Oval 18" descr="Baseline only"/>
          <p:cNvSpPr>
            <a:spLocks noChangeArrowheads="1"/>
          </p:cNvSpPr>
          <p:nvPr/>
        </p:nvSpPr>
        <p:spPr bwMode="auto">
          <a:xfrm>
            <a:off x="4856258" y="570413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115" name="Oval 18" descr="Baseline only"/>
          <p:cNvSpPr>
            <a:spLocks noChangeArrowheads="1"/>
          </p:cNvSpPr>
          <p:nvPr/>
        </p:nvSpPr>
        <p:spPr bwMode="auto">
          <a:xfrm>
            <a:off x="4856258" y="6123149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7" name="Oval 18" descr="Baseline only"/>
          <p:cNvSpPr>
            <a:spLocks noChangeArrowheads="1"/>
          </p:cNvSpPr>
          <p:nvPr/>
        </p:nvSpPr>
        <p:spPr bwMode="auto">
          <a:xfrm>
            <a:off x="520411" y="4628501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8" name="Oval 18" descr="Baseline only"/>
          <p:cNvSpPr>
            <a:spLocks noChangeArrowheads="1"/>
          </p:cNvSpPr>
          <p:nvPr/>
        </p:nvSpPr>
        <p:spPr bwMode="auto">
          <a:xfrm>
            <a:off x="520411" y="4856349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9" name="Oval 18" descr="Baseline only"/>
          <p:cNvSpPr>
            <a:spLocks noChangeArrowheads="1"/>
          </p:cNvSpPr>
          <p:nvPr/>
        </p:nvSpPr>
        <p:spPr bwMode="auto">
          <a:xfrm>
            <a:off x="520411" y="5076246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0" name="Oval 18" descr="Baseline only"/>
          <p:cNvSpPr>
            <a:spLocks noChangeArrowheads="1"/>
          </p:cNvSpPr>
          <p:nvPr/>
        </p:nvSpPr>
        <p:spPr bwMode="auto">
          <a:xfrm>
            <a:off x="520411" y="5296143"/>
            <a:ext cx="153987" cy="144463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1" name="Oval 18" descr="Baseline only"/>
          <p:cNvSpPr>
            <a:spLocks noChangeArrowheads="1"/>
          </p:cNvSpPr>
          <p:nvPr/>
        </p:nvSpPr>
        <p:spPr bwMode="auto">
          <a:xfrm>
            <a:off x="520411" y="5931981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2" name="Oval 18" descr="Baseline only"/>
          <p:cNvSpPr>
            <a:spLocks noChangeArrowheads="1"/>
          </p:cNvSpPr>
          <p:nvPr/>
        </p:nvSpPr>
        <p:spPr bwMode="auto">
          <a:xfrm>
            <a:off x="4856258" y="6343798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23" name="Oval 18" descr="Baseline only"/>
          <p:cNvSpPr>
            <a:spLocks noChangeArrowheads="1"/>
          </p:cNvSpPr>
          <p:nvPr/>
        </p:nvSpPr>
        <p:spPr bwMode="auto">
          <a:xfrm>
            <a:off x="520411" y="5704133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58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 descr="This pie chart displays the current Healthy People 2020 Objective Status for Substance Abuse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787393"/>
              </p:ext>
            </p:extLst>
          </p:nvPr>
        </p:nvGraphicFramePr>
        <p:xfrm>
          <a:off x="457200" y="1051657"/>
          <a:ext cx="8001000" cy="543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28334" y="2089934"/>
            <a:ext cx="2158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Total number of objectives: </a:t>
            </a:r>
            <a:r>
              <a:rPr lang="en-US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44</a:t>
            </a:r>
            <a:endParaRPr lang="en-US" b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6781800" y="3041065"/>
            <a:ext cx="175260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Target met</a:t>
            </a: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Improving       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Little/No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change 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Getting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worse  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Baseline </a:t>
            </a:r>
            <a:r>
              <a:rPr lang="en-US" sz="1400" dirty="0">
                <a:solidFill>
                  <a:prstClr val="black"/>
                </a:solidFill>
                <a:latin typeface="Tahoma" pitchFamily="34" charset="0"/>
              </a:rPr>
              <a:t>only   </a:t>
            </a:r>
            <a:endParaRPr lang="en-US" sz="1400" dirty="0" smtClean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Developmental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  <a:p>
            <a:pPr marL="274320" lvl="1">
              <a:spcBef>
                <a:spcPts val="800"/>
              </a:spcBef>
            </a:pPr>
            <a:r>
              <a:rPr lang="en-US" sz="1400" dirty="0" smtClean="0">
                <a:solidFill>
                  <a:prstClr val="black"/>
                </a:solidFill>
                <a:latin typeface="Tahoma" pitchFamily="34" charset="0"/>
              </a:rPr>
              <a:t>Informational</a:t>
            </a:r>
            <a:endParaRPr lang="en-US" sz="1400" dirty="0">
              <a:solidFill>
                <a:prstClr val="black"/>
              </a:solidFill>
              <a:latin typeface="Tahoma" pitchFamily="34" charset="0"/>
            </a:endParaRPr>
          </a:p>
        </p:txBody>
      </p:sp>
      <p:sp>
        <p:nvSpPr>
          <p:cNvPr id="18" name="Oval 13" descr="Little/No change"/>
          <p:cNvSpPr>
            <a:spLocks noChangeArrowheads="1"/>
          </p:cNvSpPr>
          <p:nvPr/>
        </p:nvSpPr>
        <p:spPr bwMode="auto">
          <a:xfrm>
            <a:off x="6908192" y="3769169"/>
            <a:ext cx="153987" cy="144463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Oval 18" descr="Baseline only"/>
          <p:cNvSpPr>
            <a:spLocks noChangeArrowheads="1"/>
          </p:cNvSpPr>
          <p:nvPr/>
        </p:nvSpPr>
        <p:spPr bwMode="auto">
          <a:xfrm>
            <a:off x="6908192" y="4392117"/>
            <a:ext cx="153987" cy="144463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val 19" descr="Improving"/>
          <p:cNvSpPr>
            <a:spLocks noChangeArrowheads="1"/>
          </p:cNvSpPr>
          <p:nvPr/>
        </p:nvSpPr>
        <p:spPr bwMode="auto">
          <a:xfrm>
            <a:off x="6908191" y="345593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6908191" y="3144781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Oval 21" descr="Getting worse"/>
          <p:cNvSpPr>
            <a:spLocks noChangeArrowheads="1"/>
          </p:cNvSpPr>
          <p:nvPr/>
        </p:nvSpPr>
        <p:spPr bwMode="auto">
          <a:xfrm>
            <a:off x="6908192" y="4098159"/>
            <a:ext cx="153987" cy="144463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Oval 18" descr="Developmental"/>
          <p:cNvSpPr>
            <a:spLocks noChangeArrowheads="1"/>
          </p:cNvSpPr>
          <p:nvPr/>
        </p:nvSpPr>
        <p:spPr bwMode="auto">
          <a:xfrm>
            <a:off x="6908192" y="5023852"/>
            <a:ext cx="153987" cy="144463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Title 3"/>
          <p:cNvSpPr>
            <a:spLocks noGrp="1"/>
          </p:cNvSpPr>
          <p:nvPr>
            <p:ph type="title" idx="4294967295"/>
          </p:nvPr>
        </p:nvSpPr>
        <p:spPr>
          <a:xfrm>
            <a:off x="304800" y="76200"/>
            <a:ext cx="8382000" cy="790575"/>
          </a:xfrm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Current HP2020 Objective Status: </a:t>
            </a: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000" b="1" dirty="0" smtClean="0">
                <a:solidFill>
                  <a:srgbClr val="003F7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Substance Abuse</a:t>
            </a:r>
            <a:endParaRPr lang="en-US" sz="3000" b="1" dirty="0">
              <a:solidFill>
                <a:srgbClr val="003F7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Oval 18" descr="Developmental"/>
          <p:cNvSpPr>
            <a:spLocks noChangeArrowheads="1"/>
          </p:cNvSpPr>
          <p:nvPr/>
        </p:nvSpPr>
        <p:spPr bwMode="auto">
          <a:xfrm>
            <a:off x="6908192" y="4725053"/>
            <a:ext cx="153987" cy="1444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02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1641</Words>
  <Application>Microsoft Office PowerPoint</Application>
  <PresentationFormat>On-screen Show (4:3)</PresentationFormat>
  <Paragraphs>200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2_Office Theme</vt:lpstr>
      <vt:lpstr>3_Office Theme</vt:lpstr>
      <vt:lpstr>Appendix</vt:lpstr>
      <vt:lpstr>Objective Status: Mental Health and Mental Disorders</vt:lpstr>
      <vt:lpstr>Current HP2020 Objective Status:  Mental Health and Mental Disorders</vt:lpstr>
      <vt:lpstr>Objective Status: Substance Abuse</vt:lpstr>
      <vt:lpstr>Current HP2020 Objective Status:  Substance Abuse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Appendix</dc:title>
  <dc:creator>xjw4</dc:creator>
  <cp:lastModifiedBy>CDC User</cp:lastModifiedBy>
  <cp:revision>14</cp:revision>
  <dcterms:created xsi:type="dcterms:W3CDTF">2014-02-21T04:12:00Z</dcterms:created>
  <dcterms:modified xsi:type="dcterms:W3CDTF">2014-02-25T19:36:17Z</dcterms:modified>
</cp:coreProperties>
</file>