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50" r:id="rId2"/>
    <p:sldId id="546" r:id="rId3"/>
    <p:sldId id="513" r:id="rId4"/>
    <p:sldId id="516" r:id="rId5"/>
    <p:sldId id="549" r:id="rId6"/>
    <p:sldId id="548" r:id="rId7"/>
    <p:sldId id="54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HS" initials="DHHS" lastIdx="12" clrIdx="0"/>
  <p:cmAuthor id="1" name="Rosendorf, Kimberly (CDC/OSELS/NCHS)" initials="RK(" lastIdx="2" clrIdx="1"/>
  <p:cmAuthor id="2" name="Kimberly Hurvitz" initials="KAH" lastIdx="2" clrIdx="2"/>
  <p:cmAuthor id="3" name="CDC User" initials="CU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4F81BD"/>
    <a:srgbClr val="FF33CC"/>
    <a:srgbClr val="FF3300"/>
    <a:srgbClr val="00FFFF"/>
    <a:srgbClr val="FF00FF"/>
    <a:srgbClr val="FFFF99"/>
    <a:srgbClr val="33CC33"/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27" autoAdjust="0"/>
    <p:restoredTop sz="60434" autoAdjust="0"/>
  </p:normalViewPr>
  <p:slideViewPr>
    <p:cSldViewPr snapToGrid="0">
      <p:cViewPr varScale="1">
        <p:scale>
          <a:sx n="79" d="100"/>
          <a:sy n="79" d="100"/>
        </p:scale>
        <p:origin x="-25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9552"/>
    </p:cViewPr>
  </p:sorterViewPr>
  <p:notesViewPr>
    <p:cSldViewPr snapToGrid="0">
      <p:cViewPr varScale="1">
        <p:scale>
          <a:sx n="82" d="100"/>
          <a:sy n="82" d="100"/>
        </p:scale>
        <p:origin x="-1974" y="-96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Cases</c:v>
                </c:pt>
              </c:strCache>
            </c:strRef>
          </c:tx>
          <c:spPr>
            <a:ln w="762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Sheet1!$A$2:$A$31</c:f>
              <c:strCache>
                <c:ptCount val="30"/>
                <c:pt idx="0">
                  <c:v>'82</c:v>
                </c:pt>
                <c:pt idx="2">
                  <c:v>'84</c:v>
                </c:pt>
                <c:pt idx="4">
                  <c:v>'86</c:v>
                </c:pt>
                <c:pt idx="6">
                  <c:v>'88</c:v>
                </c:pt>
                <c:pt idx="8">
                  <c:v>'90</c:v>
                </c:pt>
                <c:pt idx="10">
                  <c:v>'92</c:v>
                </c:pt>
                <c:pt idx="12">
                  <c:v>'94</c:v>
                </c:pt>
                <c:pt idx="14">
                  <c:v>'96</c:v>
                </c:pt>
                <c:pt idx="16">
                  <c:v>'98</c:v>
                </c:pt>
                <c:pt idx="18">
                  <c:v>'00</c:v>
                </c:pt>
                <c:pt idx="20">
                  <c:v>'02</c:v>
                </c:pt>
                <c:pt idx="22">
                  <c:v>'04</c:v>
                </c:pt>
                <c:pt idx="24">
                  <c:v>'06</c:v>
                </c:pt>
                <c:pt idx="26">
                  <c:v>'08</c:v>
                </c:pt>
                <c:pt idx="28">
                  <c:v>'10</c:v>
                </c:pt>
                <c:pt idx="29">
                  <c:v>'11</c:v>
                </c:pt>
              </c:strCache>
            </c:strRef>
          </c:cat>
          <c:val>
            <c:numRef>
              <c:f>Sheet1!$B$2:$B$31</c:f>
              <c:numCache>
                <c:formatCode>#,##0</c:formatCode>
                <c:ptCount val="30"/>
                <c:pt idx="0">
                  <c:v>25520</c:v>
                </c:pt>
                <c:pt idx="1">
                  <c:v>23846</c:v>
                </c:pt>
                <c:pt idx="2">
                  <c:v>22255</c:v>
                </c:pt>
                <c:pt idx="3">
                  <c:v>22201</c:v>
                </c:pt>
                <c:pt idx="4">
                  <c:v>22768</c:v>
                </c:pt>
                <c:pt idx="5">
                  <c:v>22517</c:v>
                </c:pt>
                <c:pt idx="6">
                  <c:v>22436</c:v>
                </c:pt>
                <c:pt idx="7">
                  <c:v>23495</c:v>
                </c:pt>
                <c:pt idx="8">
                  <c:v>25701</c:v>
                </c:pt>
                <c:pt idx="9">
                  <c:v>26283</c:v>
                </c:pt>
                <c:pt idx="10">
                  <c:v>26673</c:v>
                </c:pt>
                <c:pt idx="11">
                  <c:v>25103</c:v>
                </c:pt>
                <c:pt idx="12">
                  <c:v>24205</c:v>
                </c:pt>
                <c:pt idx="13">
                  <c:v>22727</c:v>
                </c:pt>
                <c:pt idx="14">
                  <c:v>21210</c:v>
                </c:pt>
                <c:pt idx="15">
                  <c:v>19751</c:v>
                </c:pt>
                <c:pt idx="16">
                  <c:v>18287</c:v>
                </c:pt>
                <c:pt idx="17">
                  <c:v>17500</c:v>
                </c:pt>
                <c:pt idx="18">
                  <c:v>16309</c:v>
                </c:pt>
                <c:pt idx="19">
                  <c:v>15944</c:v>
                </c:pt>
                <c:pt idx="20">
                  <c:v>15055</c:v>
                </c:pt>
                <c:pt idx="21">
                  <c:v>14835</c:v>
                </c:pt>
                <c:pt idx="22">
                  <c:v>14499</c:v>
                </c:pt>
                <c:pt idx="23">
                  <c:v>14068</c:v>
                </c:pt>
                <c:pt idx="24">
                  <c:v>13727</c:v>
                </c:pt>
                <c:pt idx="25">
                  <c:v>13278</c:v>
                </c:pt>
                <c:pt idx="26" formatCode="General">
                  <c:v>12895</c:v>
                </c:pt>
                <c:pt idx="27" formatCode="General">
                  <c:v>11528</c:v>
                </c:pt>
                <c:pt idx="28" formatCode="General">
                  <c:v>11171</c:v>
                </c:pt>
                <c:pt idx="29" formatCode="General">
                  <c:v>10528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472704"/>
        <c:axId val="80474496"/>
      </c:lineChart>
      <c:catAx>
        <c:axId val="804727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0474496"/>
        <c:crosses val="autoZero"/>
        <c:auto val="1"/>
        <c:lblAlgn val="ctr"/>
        <c:lblOffset val="100"/>
        <c:noMultiLvlLbl val="0"/>
      </c:catAx>
      <c:valAx>
        <c:axId val="80474496"/>
        <c:scaling>
          <c:orientation val="minMax"/>
        </c:scaling>
        <c:delete val="0"/>
        <c:axPos val="l"/>
        <c:majorGridlines>
          <c:spPr>
            <a:ln w="9525"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in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0472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yriad Pro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 born</c:v>
                </c:pt>
              </c:strCache>
            </c:strRef>
          </c:tx>
          <c:spPr>
            <a:ln w="571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'93</c:v>
                </c:pt>
                <c:pt idx="1">
                  <c:v>'94</c:v>
                </c:pt>
                <c:pt idx="3">
                  <c:v>'96</c:v>
                </c:pt>
                <c:pt idx="5">
                  <c:v>'98</c:v>
                </c:pt>
                <c:pt idx="7">
                  <c:v>'00</c:v>
                </c:pt>
                <c:pt idx="9">
                  <c:v>'02</c:v>
                </c:pt>
                <c:pt idx="11">
                  <c:v>'04</c:v>
                </c:pt>
                <c:pt idx="13">
                  <c:v>'06</c:v>
                </c:pt>
                <c:pt idx="15">
                  <c:v>'08</c:v>
                </c:pt>
                <c:pt idx="17">
                  <c:v>'10</c:v>
                </c:pt>
                <c:pt idx="18">
                  <c:v>'11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25.103000000000002</c:v>
                </c:pt>
                <c:pt idx="1">
                  <c:v>24.204999999999998</c:v>
                </c:pt>
                <c:pt idx="2">
                  <c:v>22.727</c:v>
                </c:pt>
                <c:pt idx="3">
                  <c:v>21.21</c:v>
                </c:pt>
                <c:pt idx="4">
                  <c:v>19.751000000000001</c:v>
                </c:pt>
                <c:pt idx="5">
                  <c:v>18.286999999999999</c:v>
                </c:pt>
                <c:pt idx="6">
                  <c:v>17.5</c:v>
                </c:pt>
                <c:pt idx="7">
                  <c:v>16.309000000000001</c:v>
                </c:pt>
                <c:pt idx="8">
                  <c:v>15.944000000000001</c:v>
                </c:pt>
                <c:pt idx="9">
                  <c:v>15.055</c:v>
                </c:pt>
                <c:pt idx="10">
                  <c:v>14.835000000000001</c:v>
                </c:pt>
                <c:pt idx="11">
                  <c:v>14.499000000000001</c:v>
                </c:pt>
                <c:pt idx="12">
                  <c:v>14.068</c:v>
                </c:pt>
                <c:pt idx="13">
                  <c:v>13.727</c:v>
                </c:pt>
                <c:pt idx="14">
                  <c:v>13.278</c:v>
                </c:pt>
                <c:pt idx="15">
                  <c:v>12.895</c:v>
                </c:pt>
                <c:pt idx="16">
                  <c:v>11.528</c:v>
                </c:pt>
                <c:pt idx="17">
                  <c:v>11.170999999999999</c:v>
                </c:pt>
                <c:pt idx="18">
                  <c:v>10.528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Foreign born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'93</c:v>
                </c:pt>
                <c:pt idx="1">
                  <c:v>'94</c:v>
                </c:pt>
                <c:pt idx="3">
                  <c:v>'96</c:v>
                </c:pt>
                <c:pt idx="5">
                  <c:v>'98</c:v>
                </c:pt>
                <c:pt idx="7">
                  <c:v>'00</c:v>
                </c:pt>
                <c:pt idx="9">
                  <c:v>'02</c:v>
                </c:pt>
                <c:pt idx="11">
                  <c:v>'04</c:v>
                </c:pt>
                <c:pt idx="13">
                  <c:v>'06</c:v>
                </c:pt>
                <c:pt idx="15">
                  <c:v>'08</c:v>
                </c:pt>
                <c:pt idx="17">
                  <c:v>'10</c:v>
                </c:pt>
                <c:pt idx="18">
                  <c:v>'11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7.4020000000000001</c:v>
                </c:pt>
                <c:pt idx="1">
                  <c:v>7.75</c:v>
                </c:pt>
                <c:pt idx="2">
                  <c:v>7.9980000000000002</c:v>
                </c:pt>
                <c:pt idx="3">
                  <c:v>7.7389999999999999</c:v>
                </c:pt>
                <c:pt idx="4">
                  <c:v>7.742</c:v>
                </c:pt>
                <c:pt idx="5">
                  <c:v>7.5990000000000002</c:v>
                </c:pt>
                <c:pt idx="6">
                  <c:v>7.6020000000000003</c:v>
                </c:pt>
                <c:pt idx="7">
                  <c:v>7.6189999999999998</c:v>
                </c:pt>
                <c:pt idx="8">
                  <c:v>8.0090000000000003</c:v>
                </c:pt>
                <c:pt idx="9">
                  <c:v>7.718</c:v>
                </c:pt>
                <c:pt idx="10">
                  <c:v>7.9290000000000003</c:v>
                </c:pt>
                <c:pt idx="11">
                  <c:v>7.8449999999999998</c:v>
                </c:pt>
                <c:pt idx="12">
                  <c:v>7.73</c:v>
                </c:pt>
                <c:pt idx="13">
                  <c:v>7.8150000000000004</c:v>
                </c:pt>
                <c:pt idx="14">
                  <c:v>7.7309999999999999</c:v>
                </c:pt>
                <c:pt idx="15">
                  <c:v>7.6029999999999998</c:v>
                </c:pt>
                <c:pt idx="16">
                  <c:v>6.9409999999999998</c:v>
                </c:pt>
                <c:pt idx="17">
                  <c:v>6.7480000000000002</c:v>
                </c:pt>
                <c:pt idx="18">
                  <c:v>6.51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28896"/>
        <c:axId val="80530432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Percent</c:v>
                </c:pt>
              </c:strCache>
            </c:strRef>
          </c:tx>
          <c:spPr>
            <a:ln w="5715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'93</c:v>
                </c:pt>
                <c:pt idx="1">
                  <c:v>'94</c:v>
                </c:pt>
                <c:pt idx="3">
                  <c:v>'96</c:v>
                </c:pt>
                <c:pt idx="5">
                  <c:v>'98</c:v>
                </c:pt>
                <c:pt idx="7">
                  <c:v>'00</c:v>
                </c:pt>
                <c:pt idx="9">
                  <c:v>'02</c:v>
                </c:pt>
                <c:pt idx="11">
                  <c:v>'04</c:v>
                </c:pt>
                <c:pt idx="13">
                  <c:v>'06</c:v>
                </c:pt>
                <c:pt idx="15">
                  <c:v>'08</c:v>
                </c:pt>
                <c:pt idx="17">
                  <c:v>'10</c:v>
                </c:pt>
                <c:pt idx="18">
                  <c:v>'11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29.486515555909655</c:v>
                </c:pt>
                <c:pt idx="1">
                  <c:v>32.018178062383804</c:v>
                </c:pt>
                <c:pt idx="2">
                  <c:v>35.191622299467596</c:v>
                </c:pt>
                <c:pt idx="3">
                  <c:v>36.487505893446489</c:v>
                </c:pt>
                <c:pt idx="4">
                  <c:v>39.198015290365042</c:v>
                </c:pt>
                <c:pt idx="5">
                  <c:v>41.554109476677425</c:v>
                </c:pt>
                <c:pt idx="6">
                  <c:v>43.44</c:v>
                </c:pt>
                <c:pt idx="7">
                  <c:v>46.716536881476486</c:v>
                </c:pt>
                <c:pt idx="8">
                  <c:v>50.232062217762163</c:v>
                </c:pt>
                <c:pt idx="9">
                  <c:v>51.265360345400204</c:v>
                </c:pt>
                <c:pt idx="10">
                  <c:v>53.447927199191106</c:v>
                </c:pt>
                <c:pt idx="11">
                  <c:v>54.107179805503826</c:v>
                </c:pt>
                <c:pt idx="12">
                  <c:v>54.947398350867218</c:v>
                </c:pt>
                <c:pt idx="13">
                  <c:v>56.931594667443733</c:v>
                </c:pt>
                <c:pt idx="14">
                  <c:v>58.224130140081328</c:v>
                </c:pt>
                <c:pt idx="15">
                  <c:v>58.960837533927879</c:v>
                </c:pt>
                <c:pt idx="16">
                  <c:v>60.209923664122137</c:v>
                </c:pt>
                <c:pt idx="17">
                  <c:v>60.40640945304807</c:v>
                </c:pt>
                <c:pt idx="18">
                  <c:v>61.835106382978722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41952"/>
        <c:axId val="80540416"/>
      </c:lineChart>
      <c:catAx>
        <c:axId val="805288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0530432"/>
        <c:crosses val="autoZero"/>
        <c:auto val="1"/>
        <c:lblAlgn val="ctr"/>
        <c:lblOffset val="100"/>
        <c:noMultiLvlLbl val="0"/>
      </c:catAx>
      <c:valAx>
        <c:axId val="8053043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0528896"/>
        <c:crosses val="autoZero"/>
        <c:crossBetween val="between"/>
      </c:valAx>
      <c:valAx>
        <c:axId val="80540416"/>
        <c:scaling>
          <c:orientation val="minMax"/>
          <c:max val="100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0541952"/>
        <c:crosses val="max"/>
        <c:crossBetween val="between"/>
        <c:majorUnit val="20"/>
      </c:valAx>
      <c:catAx>
        <c:axId val="80541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0540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293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ECD10EAC-DB9E-40D7-A573-D913662CFEAA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293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D8725424-288F-4529-B7F3-0BC2CA7E50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7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3E9D2DD8-C521-4505-924B-8CA20FD78ED1}" type="datetimeFigureOut">
              <a:rPr lang="en-US" smtClean="0"/>
              <a:pPr/>
              <a:t>7/29/2013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505CBE22-21B7-4090-A7D8-E04915029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59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Placeholder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A97B9C-8324-484B-9209-105D7E1F234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7/29/2013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643438" cy="3484563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2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90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90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34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5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4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3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230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021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latin typeface="+mn-lt"/>
            </a:endParaRPr>
          </a:p>
        </p:txBody>
      </p:sp>
      <p:pic>
        <p:nvPicPr>
          <p:cNvPr id="4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3" descr="HP2020_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477963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616"/>
            <a:ext cx="8229600" cy="1161288"/>
          </a:xfrm>
          <a:prstGeom prst="rect">
            <a:avLst/>
          </a:prstGeom>
        </p:spPr>
        <p:txBody>
          <a:bodyPr anchor="b"/>
          <a:lstStyle>
            <a:lvl1pPr algn="ctr">
              <a:defRPr sz="3200" b="1" cap="none">
                <a:solidFill>
                  <a:srgbClr val="FADA6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0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94" r:id="rId2"/>
    <p:sldLayoutId id="2147483755" r:id="rId3"/>
    <p:sldLayoutId id="2147483756" r:id="rId4"/>
    <p:sldLayoutId id="2147483757" r:id="rId5"/>
    <p:sldLayoutId id="21474837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905000"/>
          </a:xfrm>
        </p:spPr>
        <p:txBody>
          <a:bodyPr>
            <a:noAutofit/>
          </a:bodyPr>
          <a:lstStyle/>
          <a:p>
            <a:r>
              <a:rPr lang="en-US" dirty="0"/>
              <a:t>Healthy People 2020 Progress Review: </a:t>
            </a:r>
            <a:br>
              <a:rPr lang="en-US" dirty="0"/>
            </a:br>
            <a:r>
              <a:rPr lang="en-US" dirty="0"/>
              <a:t>The Burden of Tuberculosis and </a:t>
            </a:r>
            <a:br>
              <a:rPr lang="en-US" dirty="0"/>
            </a:br>
            <a:r>
              <a:rPr lang="en-US" dirty="0"/>
              <a:t>Infectious Diseases in </a:t>
            </a:r>
            <a:r>
              <a:rPr lang="en-US"/>
              <a:t>the </a:t>
            </a:r>
            <a:r>
              <a:rPr lang="en-US" smtClean="0"/>
              <a:t>U.S. </a:t>
            </a:r>
            <a:r>
              <a:rPr lang="en-US" dirty="0"/>
              <a:t>and Abroad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Appendix Slides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011679" y="6172200"/>
            <a:ext cx="5613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National Center for Health Statistics</a:t>
            </a:r>
            <a:b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Centers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16068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92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761673"/>
            <a:ext cx="8229600" cy="4876800"/>
          </a:xfrm>
          <a:prstGeom prst="rect">
            <a:avLst/>
          </a:prstGeom>
          <a:noFill/>
        </p:spPr>
        <p:txBody>
          <a:bodyPr numCol="2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Vaccine-preventable diseases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IID-1.1 CRS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IID-1.2 Hib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IID-1.3 HepB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IID-1.4 Measles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IID-1.5 Mumps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IID-1.6 Pertussis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IID-1.7 Pertussis in adolescents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IID-1.8 Polio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IID-1.9 Rubella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IID-1.10 Varicella (chicken pox)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IID-2 Group B strep in newborns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IID-3 Meningococcal disease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IID-4.1 Pneumococcal infections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IID-4.2 Pneumococcal infections in older adults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IID-4.3 Antibiotic-resistant pneumococcal infections                    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IID-4.4 Antibiotic-resistant pneumococcal infections in older adults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Antibiotic Use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IID-5 Antibiotics for ear infections in children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IID-6 Antibiotics for common cold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Vaccine coverage in children 19-35 mos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IID-7.1 DTaP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IID-7.2 Hib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IID-7.3 HepB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IID-7.4 MMR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IID-7.5 Polio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IID-7.6 Varicella (chicken pox)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IID-7.7 Pneumococcal conjugate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IID-7.8 HepA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IID-7.9 HepB vaccine, birth dose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IID-7.10 Rotavirus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IID-8 LHI Complete vaccination 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IID-9 Vaccination, zero doses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Vaccine coverage in kindergarteners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IID-10.1 DTaP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IID-10.2 MMR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IID-10.3 Polio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IID-10.4 HepB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IID-10.5 Varicella (chicken pox) vaccine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marL="182880" indent="-365760">
              <a:spcBef>
                <a:spcPts val="0"/>
              </a:spcBef>
              <a:buFont typeface="Arial" pitchFamily="34" charset="0"/>
              <a:buNone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Immunization and Infectious Diseases</a:t>
            </a:r>
            <a:br>
              <a:rPr lang="en-US" dirty="0" smtClean="0"/>
            </a:br>
            <a:r>
              <a:rPr lang="en-US" dirty="0" smtClean="0"/>
              <a:t>Objective Status</a:t>
            </a:r>
            <a:endParaRPr lang="en-US" dirty="0"/>
          </a:p>
        </p:txBody>
      </p:sp>
      <p:grpSp>
        <p:nvGrpSpPr>
          <p:cNvPr id="6" name="Group 5" descr="Legend"/>
          <p:cNvGrpSpPr/>
          <p:nvPr/>
        </p:nvGrpSpPr>
        <p:grpSpPr>
          <a:xfrm>
            <a:off x="745522" y="1171687"/>
            <a:ext cx="8097287" cy="307777"/>
            <a:chOff x="790575" y="1140023"/>
            <a:chExt cx="7992361" cy="307777"/>
          </a:xfrm>
        </p:grpSpPr>
        <p:sp>
          <p:nvSpPr>
            <p:cNvPr id="12" name="Rectangle 11"/>
            <p:cNvSpPr/>
            <p:nvPr/>
          </p:nvSpPr>
          <p:spPr>
            <a:xfrm>
              <a:off x="913951" y="1140023"/>
              <a:ext cx="786898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Target met        Improving       No change 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Getting </a:t>
              </a: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worse 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Baseline </a:t>
              </a: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only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Developmental</a:t>
              </a:r>
              <a:endParaRPr lang="en-US" sz="1400" dirty="0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3271838" y="1219398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5878703" y="1219398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2057400" y="1220986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790575" y="1220986"/>
              <a:ext cx="153988" cy="14446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auto">
            <a:xfrm>
              <a:off x="4456538" y="1219398"/>
              <a:ext cx="153987" cy="14446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7275123" y="1227423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2" descr="Progress of IID objectives"/>
          <p:cNvGrpSpPr/>
          <p:nvPr/>
        </p:nvGrpSpPr>
        <p:grpSpPr>
          <a:xfrm>
            <a:off x="369849" y="2012575"/>
            <a:ext cx="4173032" cy="3987080"/>
            <a:chOff x="369849" y="1676400"/>
            <a:chExt cx="4173032" cy="3987080"/>
          </a:xfrm>
        </p:grpSpPr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69849" y="1676400"/>
              <a:ext cx="153988" cy="144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369849" y="2956560"/>
              <a:ext cx="153988" cy="144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369849" y="3143429"/>
              <a:ext cx="153988" cy="144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Oval 20"/>
            <p:cNvSpPr>
              <a:spLocks noChangeArrowheads="1"/>
            </p:cNvSpPr>
            <p:nvPr/>
          </p:nvSpPr>
          <p:spPr bwMode="auto">
            <a:xfrm>
              <a:off x="369849" y="3691890"/>
              <a:ext cx="153988" cy="14446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Oval 20"/>
            <p:cNvSpPr>
              <a:spLocks noChangeArrowheads="1"/>
            </p:cNvSpPr>
            <p:nvPr/>
          </p:nvSpPr>
          <p:spPr bwMode="auto">
            <a:xfrm>
              <a:off x="369849" y="4240530"/>
              <a:ext cx="153988" cy="14446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Oval 19"/>
            <p:cNvSpPr>
              <a:spLocks noChangeArrowheads="1"/>
            </p:cNvSpPr>
            <p:nvPr/>
          </p:nvSpPr>
          <p:spPr bwMode="auto">
            <a:xfrm>
              <a:off x="369849" y="2589800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Oval 19"/>
            <p:cNvSpPr>
              <a:spLocks noChangeArrowheads="1"/>
            </p:cNvSpPr>
            <p:nvPr/>
          </p:nvSpPr>
          <p:spPr bwMode="auto">
            <a:xfrm>
              <a:off x="369849" y="2779002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369849" y="3321320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369849" y="3511502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Oval 19"/>
            <p:cNvSpPr>
              <a:spLocks noChangeArrowheads="1"/>
            </p:cNvSpPr>
            <p:nvPr/>
          </p:nvSpPr>
          <p:spPr bwMode="auto">
            <a:xfrm>
              <a:off x="369849" y="3870642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Oval 19"/>
            <p:cNvSpPr>
              <a:spLocks noChangeArrowheads="1"/>
            </p:cNvSpPr>
            <p:nvPr/>
          </p:nvSpPr>
          <p:spPr bwMode="auto">
            <a:xfrm>
              <a:off x="369849" y="4050527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369849" y="4616048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Oval 19"/>
            <p:cNvSpPr>
              <a:spLocks noChangeArrowheads="1"/>
            </p:cNvSpPr>
            <p:nvPr/>
          </p:nvSpPr>
          <p:spPr bwMode="auto">
            <a:xfrm>
              <a:off x="369849" y="5519018"/>
              <a:ext cx="153988" cy="14446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Oval 19"/>
            <p:cNvSpPr>
              <a:spLocks noChangeArrowheads="1"/>
            </p:cNvSpPr>
            <p:nvPr/>
          </p:nvSpPr>
          <p:spPr bwMode="auto">
            <a:xfrm>
              <a:off x="4387366" y="1863448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Oval 19"/>
            <p:cNvSpPr>
              <a:spLocks noChangeArrowheads="1"/>
            </p:cNvSpPr>
            <p:nvPr/>
          </p:nvSpPr>
          <p:spPr bwMode="auto">
            <a:xfrm>
              <a:off x="4387366" y="2787298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Oval 19"/>
            <p:cNvSpPr>
              <a:spLocks noChangeArrowheads="1"/>
            </p:cNvSpPr>
            <p:nvPr/>
          </p:nvSpPr>
          <p:spPr bwMode="auto">
            <a:xfrm>
              <a:off x="4387366" y="2967990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Oval 19"/>
            <p:cNvSpPr>
              <a:spLocks noChangeArrowheads="1"/>
            </p:cNvSpPr>
            <p:nvPr/>
          </p:nvSpPr>
          <p:spPr bwMode="auto">
            <a:xfrm>
              <a:off x="4387366" y="3151228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Oval 19"/>
            <p:cNvSpPr>
              <a:spLocks noChangeArrowheads="1"/>
            </p:cNvSpPr>
            <p:nvPr/>
          </p:nvSpPr>
          <p:spPr bwMode="auto">
            <a:xfrm>
              <a:off x="4387366" y="3323687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Oval 19"/>
            <p:cNvSpPr>
              <a:spLocks noChangeArrowheads="1"/>
            </p:cNvSpPr>
            <p:nvPr/>
          </p:nvSpPr>
          <p:spPr bwMode="auto">
            <a:xfrm>
              <a:off x="4387366" y="3525299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Oval 21"/>
            <p:cNvSpPr>
              <a:spLocks noChangeArrowheads="1"/>
            </p:cNvSpPr>
            <p:nvPr/>
          </p:nvSpPr>
          <p:spPr bwMode="auto">
            <a:xfrm>
              <a:off x="369850" y="2222452"/>
              <a:ext cx="153987" cy="14446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47" name="Oval 21"/>
            <p:cNvSpPr>
              <a:spLocks noChangeArrowheads="1"/>
            </p:cNvSpPr>
            <p:nvPr/>
          </p:nvSpPr>
          <p:spPr bwMode="auto">
            <a:xfrm>
              <a:off x="369850" y="5348293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48" name="Oval 21"/>
            <p:cNvSpPr>
              <a:spLocks noChangeArrowheads="1"/>
            </p:cNvSpPr>
            <p:nvPr/>
          </p:nvSpPr>
          <p:spPr bwMode="auto">
            <a:xfrm>
              <a:off x="4387367" y="2052720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>
              <a:off x="4387367" y="4973589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50" name="Oval 13"/>
            <p:cNvSpPr>
              <a:spLocks noChangeArrowheads="1"/>
            </p:cNvSpPr>
            <p:nvPr/>
          </p:nvSpPr>
          <p:spPr bwMode="auto">
            <a:xfrm>
              <a:off x="4387367" y="1684695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" name="Oval 13"/>
            <p:cNvSpPr>
              <a:spLocks noChangeArrowheads="1"/>
            </p:cNvSpPr>
            <p:nvPr/>
          </p:nvSpPr>
          <p:spPr bwMode="auto">
            <a:xfrm>
              <a:off x="4387367" y="2233882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4387367" y="2408091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4387367" y="2595318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4" name="Oval 13"/>
            <p:cNvSpPr>
              <a:spLocks noChangeArrowheads="1"/>
            </p:cNvSpPr>
            <p:nvPr/>
          </p:nvSpPr>
          <p:spPr bwMode="auto">
            <a:xfrm>
              <a:off x="4387367" y="4240530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5" name="Oval 13"/>
            <p:cNvSpPr>
              <a:spLocks noChangeArrowheads="1"/>
            </p:cNvSpPr>
            <p:nvPr/>
          </p:nvSpPr>
          <p:spPr bwMode="auto">
            <a:xfrm>
              <a:off x="4387367" y="4424793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6" name="Oval 13"/>
            <p:cNvSpPr>
              <a:spLocks noChangeArrowheads="1"/>
            </p:cNvSpPr>
            <p:nvPr/>
          </p:nvSpPr>
          <p:spPr bwMode="auto">
            <a:xfrm>
              <a:off x="4387367" y="4610279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7" name="Oval 13"/>
            <p:cNvSpPr>
              <a:spLocks noChangeArrowheads="1"/>
            </p:cNvSpPr>
            <p:nvPr/>
          </p:nvSpPr>
          <p:spPr bwMode="auto">
            <a:xfrm>
              <a:off x="4387367" y="4792876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8" name="Oval 18"/>
            <p:cNvSpPr>
              <a:spLocks noChangeArrowheads="1"/>
            </p:cNvSpPr>
            <p:nvPr/>
          </p:nvSpPr>
          <p:spPr bwMode="auto">
            <a:xfrm>
              <a:off x="369850" y="1863448"/>
              <a:ext cx="153987" cy="144463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Oval 18"/>
            <p:cNvSpPr>
              <a:spLocks noChangeArrowheads="1"/>
            </p:cNvSpPr>
            <p:nvPr/>
          </p:nvSpPr>
          <p:spPr bwMode="auto">
            <a:xfrm>
              <a:off x="369850" y="2035071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Oval 18"/>
            <p:cNvSpPr>
              <a:spLocks noChangeArrowheads="1"/>
            </p:cNvSpPr>
            <p:nvPr/>
          </p:nvSpPr>
          <p:spPr bwMode="auto">
            <a:xfrm>
              <a:off x="369850" y="2406416"/>
              <a:ext cx="153987" cy="144463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Oval 13"/>
            <p:cNvSpPr>
              <a:spLocks noChangeArrowheads="1"/>
            </p:cNvSpPr>
            <p:nvPr/>
          </p:nvSpPr>
          <p:spPr bwMode="auto">
            <a:xfrm>
              <a:off x="4388894" y="3691890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21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 descr="Progress of IID objectives"/>
          <p:cNvSpPr>
            <a:spLocks noGrp="1"/>
          </p:cNvSpPr>
          <p:nvPr>
            <p:ph idx="1"/>
          </p:nvPr>
        </p:nvSpPr>
        <p:spPr>
          <a:xfrm>
            <a:off x="457200" y="1414347"/>
            <a:ext cx="8229600" cy="4876800"/>
          </a:xfrm>
        </p:spPr>
        <p:txBody>
          <a:bodyPr numCol="2"/>
          <a:lstStyle/>
          <a:p>
            <a:pPr marL="182880" indent="-365760">
              <a:spcBef>
                <a:spcPts val="0"/>
              </a:spcBef>
              <a:buNone/>
            </a:pPr>
            <a:r>
              <a:rPr lang="en-US" sz="1200" b="1" dirty="0"/>
              <a:t>Vaccine coverage in adolescents</a:t>
            </a:r>
          </a:p>
          <a:p>
            <a:pPr marL="182880" indent="-365760">
              <a:spcBef>
                <a:spcPts val="0"/>
              </a:spcBef>
              <a:buNone/>
            </a:pPr>
            <a:r>
              <a:rPr lang="en-US" sz="1200" dirty="0"/>
              <a:t>IID-11.1 Tdap booster</a:t>
            </a:r>
          </a:p>
          <a:p>
            <a:pPr marL="182880" indent="-365760">
              <a:spcBef>
                <a:spcPts val="0"/>
              </a:spcBef>
              <a:buNone/>
            </a:pPr>
            <a:r>
              <a:rPr lang="en-US" sz="1200" dirty="0"/>
              <a:t>IID-11.2 Varicella (chicken pox) vaccine</a:t>
            </a:r>
          </a:p>
          <a:p>
            <a:pPr marL="182880" indent="-365760">
              <a:spcBef>
                <a:spcPts val="0"/>
              </a:spcBef>
              <a:buNone/>
            </a:pPr>
            <a:r>
              <a:rPr lang="en-US" sz="1200" dirty="0"/>
              <a:t>IID-11.3 Meningococcal vaccine</a:t>
            </a:r>
          </a:p>
          <a:p>
            <a:pPr marL="182880" indent="-365760">
              <a:spcBef>
                <a:spcPts val="0"/>
              </a:spcBef>
              <a:buNone/>
            </a:pPr>
            <a:r>
              <a:rPr lang="en-US" sz="1200" dirty="0"/>
              <a:t>IID-11.4 HPV vaccine in girls</a:t>
            </a: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b="1" dirty="0" smtClean="0">
                <a:solidFill>
                  <a:prstClr val="black"/>
                </a:solidFill>
              </a:rPr>
              <a:t>Flu </a:t>
            </a:r>
            <a:r>
              <a:rPr lang="en-US" sz="1200" b="1" dirty="0">
                <a:solidFill>
                  <a:prstClr val="black"/>
                </a:solidFill>
              </a:rPr>
              <a:t>vaccine coverage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IID-12.1 Flu vaccine</a:t>
            </a:r>
            <a:r>
              <a:rPr lang="en-US" sz="1200" dirty="0" smtClean="0">
                <a:solidFill>
                  <a:prstClr val="black"/>
                </a:solidFill>
              </a:rPr>
              <a:t>, children</a:t>
            </a:r>
            <a:endParaRPr lang="en-US" sz="1200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IID-12.2 Flu vaccine, </a:t>
            </a:r>
            <a:r>
              <a:rPr lang="en-US" sz="1200" dirty="0" smtClean="0">
                <a:solidFill>
                  <a:prstClr val="black"/>
                </a:solidFill>
              </a:rPr>
              <a:t>adults</a:t>
            </a:r>
            <a:endParaRPr lang="en-US" sz="1200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IID-12.3 Flu vaccine, </a:t>
            </a:r>
            <a:r>
              <a:rPr lang="en-US" sz="1200" dirty="0" smtClean="0">
                <a:solidFill>
                  <a:prstClr val="black"/>
                </a:solidFill>
              </a:rPr>
              <a:t>healthcare personnel</a:t>
            </a:r>
            <a:endParaRPr lang="en-US" sz="1200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IID-12.4 Flu vaccine, </a:t>
            </a:r>
            <a:r>
              <a:rPr lang="en-US" sz="1200" dirty="0" smtClean="0">
                <a:solidFill>
                  <a:prstClr val="black"/>
                </a:solidFill>
              </a:rPr>
              <a:t>pregnant women</a:t>
            </a:r>
            <a:endParaRPr lang="en-US" sz="1200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 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b="1" dirty="0">
                <a:solidFill>
                  <a:prstClr val="black"/>
                </a:solidFill>
              </a:rPr>
              <a:t>Vaccine coverage in adults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IID-13.1 Pneumococcal disease vaccine: older adults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IID-13.2 Pneumococcal disease vaccine: high-risk adults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IID-13.3 Pneumococcal disease vaccine: institutionalized     adults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IID-14 Zoster (shingles) vaccine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IID-15.1 HepB vaccine: dialysis patients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IID-15.2 HepB vaccine: MSM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IID-15.3 HepB vaccine: health care personnel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IID-15.4 HepB vaccine: injection drug users</a:t>
            </a: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endParaRPr lang="en-US" sz="1200" b="1" dirty="0">
              <a:solidFill>
                <a:prstClr val="black"/>
              </a:solidFill>
            </a:endParaRP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b="1" dirty="0" smtClean="0">
                <a:solidFill>
                  <a:prstClr val="black"/>
                </a:solidFill>
              </a:rPr>
              <a:t>Immunization </a:t>
            </a:r>
            <a:r>
              <a:rPr lang="en-US" sz="1200" b="1" dirty="0">
                <a:solidFill>
                  <a:prstClr val="black"/>
                </a:solidFill>
              </a:rPr>
              <a:t>Information Systems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IID-16 Knowledge on vaccine safety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IID-17.1 Measured vaccine coverage levels: public providers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IID-17.2 Measured vaccine coverage levels: private providers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IID-18 Children with records in immunization information systems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IID-19 States with kindergarten vaccination coverage data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IID-20 States with adolescent vaccination coverage data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IID-21 States with rabies surveillance data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IID-22 States with labs monitoring flu resistance to antiviral agents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 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b="1" dirty="0">
                <a:solidFill>
                  <a:prstClr val="black"/>
                </a:solidFill>
              </a:rPr>
              <a:t>Viral Hepatitis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IID-23 HepA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IID-24 Chronic perinatal HepB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IID-25.1 HepB, adults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IID-25.2 HepB, injection drug users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IID-25.3 HepB, MSM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IID-26 HepC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IID-27 Aware of HepC infection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IID-28 Tested for HepB in minority communities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 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b="1" dirty="0">
                <a:solidFill>
                  <a:prstClr val="black"/>
                </a:solidFill>
              </a:rPr>
              <a:t>Tuberculosis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IID-29 TB cases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IID-30 TB treatment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IID-31 TB treatment, persons with latent TB</a:t>
            </a:r>
          </a:p>
          <a:p>
            <a:pPr marL="182880" lvl="0" indent="-365760">
              <a:spcBef>
                <a:spcPts val="0"/>
              </a:spcBef>
              <a:buNone/>
            </a:pPr>
            <a:r>
              <a:rPr lang="en-US" sz="1200" dirty="0">
                <a:solidFill>
                  <a:prstClr val="black"/>
                </a:solidFill>
              </a:rPr>
              <a:t>IID-32 TB test confirmation </a:t>
            </a:r>
            <a:r>
              <a:rPr lang="en-US" sz="1200" dirty="0" smtClean="0">
                <a:solidFill>
                  <a:prstClr val="black"/>
                </a:solidFill>
              </a:rPr>
              <a:t>timeliness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Immunization and Infectious Diseases</a:t>
            </a:r>
            <a:br>
              <a:rPr lang="en-US" dirty="0"/>
            </a:br>
            <a:r>
              <a:rPr lang="en-US" dirty="0"/>
              <a:t>Objective Status</a:t>
            </a:r>
          </a:p>
        </p:txBody>
      </p:sp>
      <p:grpSp>
        <p:nvGrpSpPr>
          <p:cNvPr id="4" name="Group 3" descr="Progress of IID objectives"/>
          <p:cNvGrpSpPr/>
          <p:nvPr/>
        </p:nvGrpSpPr>
        <p:grpSpPr>
          <a:xfrm>
            <a:off x="345895" y="1676400"/>
            <a:ext cx="4204589" cy="5105400"/>
            <a:chOff x="345895" y="1676400"/>
            <a:chExt cx="4204589" cy="5105400"/>
          </a:xfrm>
        </p:grpSpPr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4396496" y="1865678"/>
              <a:ext cx="153988" cy="144462"/>
            </a:xfrm>
            <a:prstGeom prst="ellipse">
              <a:avLst/>
            </a:prstGeom>
            <a:solidFill>
              <a:srgbClr val="0070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345895" y="4029574"/>
              <a:ext cx="153988" cy="14446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345895" y="4583665"/>
              <a:ext cx="153988" cy="14446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4396496" y="2610087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4396496" y="2987277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4396496" y="3337698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4396496" y="3524289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345895" y="2779054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Oval 18"/>
            <p:cNvSpPr>
              <a:spLocks noChangeArrowheads="1"/>
            </p:cNvSpPr>
            <p:nvPr/>
          </p:nvSpPr>
          <p:spPr bwMode="auto">
            <a:xfrm>
              <a:off x="345895" y="2965923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Oval 18"/>
            <p:cNvSpPr>
              <a:spLocks noChangeArrowheads="1"/>
            </p:cNvSpPr>
            <p:nvPr/>
          </p:nvSpPr>
          <p:spPr bwMode="auto">
            <a:xfrm>
              <a:off x="345895" y="3147263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Oval 18"/>
            <p:cNvSpPr>
              <a:spLocks noChangeArrowheads="1"/>
            </p:cNvSpPr>
            <p:nvPr/>
          </p:nvSpPr>
          <p:spPr bwMode="auto">
            <a:xfrm>
              <a:off x="345895" y="3328409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Oval 13"/>
            <p:cNvSpPr>
              <a:spLocks noChangeArrowheads="1"/>
            </p:cNvSpPr>
            <p:nvPr/>
          </p:nvSpPr>
          <p:spPr bwMode="auto">
            <a:xfrm>
              <a:off x="345895" y="3850821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36" name="Oval 18"/>
            <p:cNvSpPr>
              <a:spLocks noChangeArrowheads="1"/>
            </p:cNvSpPr>
            <p:nvPr/>
          </p:nvSpPr>
          <p:spPr bwMode="auto">
            <a:xfrm>
              <a:off x="345895" y="4213309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Oval 18"/>
            <p:cNvSpPr>
              <a:spLocks noChangeArrowheads="1"/>
            </p:cNvSpPr>
            <p:nvPr/>
          </p:nvSpPr>
          <p:spPr bwMode="auto">
            <a:xfrm>
              <a:off x="345895" y="4785277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Oval 18"/>
            <p:cNvSpPr>
              <a:spLocks noChangeArrowheads="1"/>
            </p:cNvSpPr>
            <p:nvPr/>
          </p:nvSpPr>
          <p:spPr bwMode="auto">
            <a:xfrm>
              <a:off x="345895" y="4962442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Oval 18"/>
            <p:cNvSpPr>
              <a:spLocks noChangeArrowheads="1"/>
            </p:cNvSpPr>
            <p:nvPr/>
          </p:nvSpPr>
          <p:spPr bwMode="auto">
            <a:xfrm>
              <a:off x="345895" y="5333501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Oval 18"/>
            <p:cNvSpPr>
              <a:spLocks noChangeArrowheads="1"/>
            </p:cNvSpPr>
            <p:nvPr/>
          </p:nvSpPr>
          <p:spPr bwMode="auto">
            <a:xfrm>
              <a:off x="4396497" y="1676400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Oval 18"/>
            <p:cNvSpPr>
              <a:spLocks noChangeArrowheads="1"/>
            </p:cNvSpPr>
            <p:nvPr/>
          </p:nvSpPr>
          <p:spPr bwMode="auto">
            <a:xfrm>
              <a:off x="345895" y="5141195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Oval 18"/>
            <p:cNvSpPr>
              <a:spLocks noChangeArrowheads="1"/>
            </p:cNvSpPr>
            <p:nvPr/>
          </p:nvSpPr>
          <p:spPr bwMode="auto">
            <a:xfrm>
              <a:off x="4396497" y="4260760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Oval 18"/>
            <p:cNvSpPr>
              <a:spLocks noChangeArrowheads="1"/>
            </p:cNvSpPr>
            <p:nvPr/>
          </p:nvSpPr>
          <p:spPr bwMode="auto">
            <a:xfrm>
              <a:off x="4396497" y="4447629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Oval 18"/>
            <p:cNvSpPr>
              <a:spLocks noChangeArrowheads="1"/>
            </p:cNvSpPr>
            <p:nvPr/>
          </p:nvSpPr>
          <p:spPr bwMode="auto">
            <a:xfrm>
              <a:off x="4396497" y="4628969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Oval 18"/>
            <p:cNvSpPr>
              <a:spLocks noChangeArrowheads="1"/>
            </p:cNvSpPr>
            <p:nvPr/>
          </p:nvSpPr>
          <p:spPr bwMode="auto">
            <a:xfrm>
              <a:off x="4396497" y="4810115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4396497" y="4992519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Oval 18"/>
            <p:cNvSpPr>
              <a:spLocks noChangeArrowheads="1"/>
            </p:cNvSpPr>
            <p:nvPr/>
          </p:nvSpPr>
          <p:spPr bwMode="auto">
            <a:xfrm>
              <a:off x="4396497" y="5176821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Oval 18"/>
            <p:cNvSpPr>
              <a:spLocks noChangeArrowheads="1"/>
            </p:cNvSpPr>
            <p:nvPr/>
          </p:nvSpPr>
          <p:spPr bwMode="auto">
            <a:xfrm>
              <a:off x="4396497" y="5364160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Oval 18"/>
            <p:cNvSpPr>
              <a:spLocks noChangeArrowheads="1"/>
            </p:cNvSpPr>
            <p:nvPr/>
          </p:nvSpPr>
          <p:spPr bwMode="auto">
            <a:xfrm>
              <a:off x="4396497" y="5543667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Oval 18"/>
            <p:cNvSpPr>
              <a:spLocks noChangeArrowheads="1"/>
            </p:cNvSpPr>
            <p:nvPr/>
          </p:nvSpPr>
          <p:spPr bwMode="auto">
            <a:xfrm>
              <a:off x="4396497" y="6077246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auto">
            <a:xfrm>
              <a:off x="4396497" y="6267767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396497" y="6446816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Oval 18"/>
            <p:cNvSpPr>
              <a:spLocks noChangeArrowheads="1"/>
            </p:cNvSpPr>
            <p:nvPr/>
          </p:nvSpPr>
          <p:spPr bwMode="auto">
            <a:xfrm>
              <a:off x="4396497" y="6637337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Oval 18"/>
            <p:cNvSpPr>
              <a:spLocks noChangeArrowheads="1"/>
            </p:cNvSpPr>
            <p:nvPr/>
          </p:nvSpPr>
          <p:spPr bwMode="auto">
            <a:xfrm>
              <a:off x="4396497" y="3155353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Oval 19"/>
            <p:cNvSpPr>
              <a:spLocks noChangeArrowheads="1"/>
            </p:cNvSpPr>
            <p:nvPr/>
          </p:nvSpPr>
          <p:spPr bwMode="auto">
            <a:xfrm>
              <a:off x="4395126" y="2242790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Oval 19"/>
            <p:cNvSpPr>
              <a:spLocks noChangeArrowheads="1"/>
            </p:cNvSpPr>
            <p:nvPr/>
          </p:nvSpPr>
          <p:spPr bwMode="auto">
            <a:xfrm>
              <a:off x="345895" y="1684874"/>
              <a:ext cx="153988" cy="14446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Oval 19"/>
            <p:cNvSpPr>
              <a:spLocks noChangeArrowheads="1"/>
            </p:cNvSpPr>
            <p:nvPr/>
          </p:nvSpPr>
          <p:spPr bwMode="auto">
            <a:xfrm>
              <a:off x="345895" y="1871425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Oval 19"/>
            <p:cNvSpPr>
              <a:spLocks noChangeArrowheads="1"/>
            </p:cNvSpPr>
            <p:nvPr/>
          </p:nvSpPr>
          <p:spPr bwMode="auto">
            <a:xfrm>
              <a:off x="345895" y="2050555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Oval 19"/>
            <p:cNvSpPr>
              <a:spLocks noChangeArrowheads="1"/>
            </p:cNvSpPr>
            <p:nvPr/>
          </p:nvSpPr>
          <p:spPr bwMode="auto">
            <a:xfrm>
              <a:off x="345895" y="2238395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oup 59" descr="Legend&#10;"/>
          <p:cNvGrpSpPr/>
          <p:nvPr/>
        </p:nvGrpSpPr>
        <p:grpSpPr>
          <a:xfrm>
            <a:off x="745522" y="1171687"/>
            <a:ext cx="8097287" cy="307777"/>
            <a:chOff x="790575" y="1140023"/>
            <a:chExt cx="7992361" cy="307777"/>
          </a:xfrm>
        </p:grpSpPr>
        <p:sp>
          <p:nvSpPr>
            <p:cNvPr id="61" name="Rectangle 60"/>
            <p:cNvSpPr/>
            <p:nvPr/>
          </p:nvSpPr>
          <p:spPr>
            <a:xfrm>
              <a:off x="913951" y="1140023"/>
              <a:ext cx="786898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Target met        Improving       No change 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Getting </a:t>
              </a: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worse 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Baseline </a:t>
              </a:r>
              <a:r>
                <a:rPr lang="en-US" sz="1400" dirty="0">
                  <a:solidFill>
                    <a:prstClr val="black"/>
                  </a:solidFill>
                  <a:latin typeface="Tahoma" pitchFamily="34" charset="0"/>
                </a:rPr>
                <a:t>only     </a:t>
              </a: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Developmental</a:t>
              </a:r>
              <a:endParaRPr lang="en-US" sz="1400" dirty="0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3271838" y="1219398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3" name="Oval 18"/>
            <p:cNvSpPr>
              <a:spLocks noChangeArrowheads="1"/>
            </p:cNvSpPr>
            <p:nvPr/>
          </p:nvSpPr>
          <p:spPr bwMode="auto">
            <a:xfrm>
              <a:off x="5878703" y="1219398"/>
              <a:ext cx="153987" cy="1444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Oval 19"/>
            <p:cNvSpPr>
              <a:spLocks noChangeArrowheads="1"/>
            </p:cNvSpPr>
            <p:nvPr/>
          </p:nvSpPr>
          <p:spPr bwMode="auto">
            <a:xfrm>
              <a:off x="2057400" y="1220986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Oval 20"/>
            <p:cNvSpPr>
              <a:spLocks noChangeArrowheads="1"/>
            </p:cNvSpPr>
            <p:nvPr/>
          </p:nvSpPr>
          <p:spPr bwMode="auto">
            <a:xfrm>
              <a:off x="790575" y="1220986"/>
              <a:ext cx="153988" cy="14446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4456538" y="1219398"/>
              <a:ext cx="153987" cy="14446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5" name="Oval 18"/>
            <p:cNvSpPr>
              <a:spLocks noChangeArrowheads="1"/>
            </p:cNvSpPr>
            <p:nvPr/>
          </p:nvSpPr>
          <p:spPr bwMode="auto">
            <a:xfrm>
              <a:off x="7275123" y="1227423"/>
              <a:ext cx="153987" cy="1444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0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1F497D"/>
                </a:solidFill>
              </a:rPr>
              <a:t>Global Health Objective Status</a:t>
            </a:r>
            <a:endParaRPr lang="en-US" dirty="0"/>
          </a:p>
        </p:txBody>
      </p:sp>
      <p:grpSp>
        <p:nvGrpSpPr>
          <p:cNvPr id="60" name="Group 59" descr="Legend&#10;"/>
          <p:cNvGrpSpPr/>
          <p:nvPr/>
        </p:nvGrpSpPr>
        <p:grpSpPr>
          <a:xfrm>
            <a:off x="870518" y="1171687"/>
            <a:ext cx="7972291" cy="400110"/>
            <a:chOff x="913951" y="1140023"/>
            <a:chExt cx="7868985" cy="400110"/>
          </a:xfrm>
        </p:grpSpPr>
        <p:sp>
          <p:nvSpPr>
            <p:cNvPr id="61" name="Rectangle 60"/>
            <p:cNvSpPr/>
            <p:nvPr/>
          </p:nvSpPr>
          <p:spPr>
            <a:xfrm>
              <a:off x="913951" y="1140023"/>
              <a:ext cx="786898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olidFill>
                    <a:prstClr val="black"/>
                  </a:solidFill>
                  <a:latin typeface="Tahoma" pitchFamily="34" charset="0"/>
                </a:rPr>
                <a:t>                         </a:t>
              </a:r>
              <a:r>
                <a:rPr lang="en-US" sz="2000" dirty="0" smtClean="0">
                  <a:solidFill>
                    <a:prstClr val="black"/>
                  </a:solidFill>
                  <a:latin typeface="Tahoma" pitchFamily="34" charset="0"/>
                </a:rPr>
                <a:t>Improving                Getting </a:t>
              </a:r>
              <a:r>
                <a:rPr lang="en-US" sz="2000" dirty="0">
                  <a:solidFill>
                    <a:prstClr val="black"/>
                  </a:solidFill>
                  <a:latin typeface="Tahoma" pitchFamily="34" charset="0"/>
                </a:rPr>
                <a:t>worse </a:t>
              </a:r>
            </a:p>
          </p:txBody>
        </p:sp>
        <p:sp>
          <p:nvSpPr>
            <p:cNvPr id="64" name="Oval 19"/>
            <p:cNvSpPr>
              <a:spLocks noChangeArrowheads="1"/>
            </p:cNvSpPr>
            <p:nvPr/>
          </p:nvSpPr>
          <p:spPr bwMode="auto">
            <a:xfrm>
              <a:off x="2057400" y="1220986"/>
              <a:ext cx="153988" cy="144462"/>
            </a:xfrm>
            <a:prstGeom prst="ellipse">
              <a:avLst/>
            </a:prstGeom>
            <a:solidFill>
              <a:srgbClr val="ABDB7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4456538" y="1219398"/>
              <a:ext cx="153987" cy="14446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68" name="Content Placeholder 1"/>
          <p:cNvSpPr txBox="1">
            <a:spLocks/>
          </p:cNvSpPr>
          <p:nvPr/>
        </p:nvSpPr>
        <p:spPr>
          <a:xfrm>
            <a:off x="457200" y="16916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en-US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GH-1. Malaria in the United States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GH-2. Tuberculosis in foreign born persons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GH-3. Global Disease Detection Regional Centers worldwide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GH–4. Global Disease Detection training for public health professionals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GH–5. Global Disease Detection diagnostic testing capacity</a:t>
            </a:r>
            <a:endParaRPr lang="en-US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" name="Group 3" descr="Progress of IID objectives"/>
          <p:cNvGrpSpPr/>
          <p:nvPr/>
        </p:nvGrpSpPr>
        <p:grpSpPr>
          <a:xfrm>
            <a:off x="784253" y="1879437"/>
            <a:ext cx="153987" cy="3045666"/>
            <a:chOff x="784253" y="1879437"/>
            <a:chExt cx="153987" cy="3045666"/>
          </a:xfrm>
        </p:grpSpPr>
        <p:sp>
          <p:nvSpPr>
            <p:cNvPr id="69" name="Oval 18"/>
            <p:cNvSpPr>
              <a:spLocks noChangeArrowheads="1"/>
            </p:cNvSpPr>
            <p:nvPr/>
          </p:nvSpPr>
          <p:spPr bwMode="auto">
            <a:xfrm>
              <a:off x="784253" y="2401745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0" name="Oval 18"/>
            <p:cNvSpPr>
              <a:spLocks noChangeArrowheads="1"/>
            </p:cNvSpPr>
            <p:nvPr/>
          </p:nvSpPr>
          <p:spPr bwMode="auto">
            <a:xfrm>
              <a:off x="784253" y="1879437"/>
              <a:ext cx="153987" cy="144463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1" name="Oval 18"/>
            <p:cNvSpPr>
              <a:spLocks noChangeArrowheads="1"/>
            </p:cNvSpPr>
            <p:nvPr/>
          </p:nvSpPr>
          <p:spPr bwMode="auto">
            <a:xfrm>
              <a:off x="784253" y="4780640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2" name="Oval 18"/>
            <p:cNvSpPr>
              <a:spLocks noChangeArrowheads="1"/>
            </p:cNvSpPr>
            <p:nvPr/>
          </p:nvSpPr>
          <p:spPr bwMode="auto">
            <a:xfrm>
              <a:off x="784253" y="2917602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3" name="Oval 18"/>
            <p:cNvSpPr>
              <a:spLocks noChangeArrowheads="1"/>
            </p:cNvSpPr>
            <p:nvPr/>
          </p:nvSpPr>
          <p:spPr bwMode="auto">
            <a:xfrm>
              <a:off x="784253" y="3847076"/>
              <a:ext cx="153987" cy="14446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769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U.S. TB Burden: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1993-2011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SOURCE: National Tuberculosis Surveillance System (NTSS), CDC/NCHHSTP.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1" y="1063823"/>
            <a:ext cx="203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Number of cases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Content Placeholder 11" descr="U.S. TB Burden 1993-20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7661"/>
              </p:ext>
            </p:extLst>
          </p:nvPr>
        </p:nvGraphicFramePr>
        <p:xfrm>
          <a:off x="457200" y="12954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304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 descr="Total Number of TB Cases: U.S., 1993-20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398173"/>
              </p:ext>
            </p:extLst>
          </p:nvPr>
        </p:nvGraphicFramePr>
        <p:xfrm>
          <a:off x="457200" y="12954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Total Number of TB Cases:</a:t>
            </a:r>
            <a:br>
              <a:rPr lang="en-US" dirty="0" smtClean="0"/>
            </a:br>
            <a:r>
              <a:rPr lang="en-US" dirty="0" smtClean="0"/>
              <a:t>U.S., 1993-2011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SOURCE: National </a:t>
            </a:r>
            <a:r>
              <a:rPr lang="en-US" dirty="0"/>
              <a:t>Tuberculosis Surveillance System Highlights from 2011, CDC/NCHHSTP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76"/>
          <p:cNvSpPr txBox="1">
            <a:spLocks/>
          </p:cNvSpPr>
          <p:nvPr/>
        </p:nvSpPr>
        <p:spPr>
          <a:xfrm>
            <a:off x="941627" y="1826275"/>
            <a:ext cx="2258773" cy="459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US-born cases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Text Placeholder 81"/>
          <p:cNvSpPr txBox="1">
            <a:spLocks/>
          </p:cNvSpPr>
          <p:nvPr/>
        </p:nvSpPr>
        <p:spPr>
          <a:xfrm>
            <a:off x="941627" y="4648200"/>
            <a:ext cx="2437956" cy="37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</a:rPr>
              <a:t>Foreign</a:t>
            </a:r>
            <a:r>
              <a:rPr lang="en-US" dirty="0" smtClean="0">
                <a:solidFill>
                  <a:srgbClr val="FF0000"/>
                </a:solidFill>
                <a:latin typeface="Tahoma"/>
              </a:rPr>
              <a:t>-born cases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14" name="Text Placeholder 81"/>
          <p:cNvSpPr txBox="1">
            <a:spLocks/>
          </p:cNvSpPr>
          <p:nvPr/>
        </p:nvSpPr>
        <p:spPr>
          <a:xfrm>
            <a:off x="5410200" y="2590800"/>
            <a:ext cx="2667000" cy="511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</a:rPr>
              <a:t>Foreign</a:t>
            </a:r>
            <a:r>
              <a:rPr lang="en-US" dirty="0" smtClean="0">
                <a:solidFill>
                  <a:srgbClr val="FF0000"/>
                </a:solidFill>
                <a:latin typeface="Tahoma"/>
              </a:rPr>
              <a:t>-born cases</a:t>
            </a:r>
          </a:p>
          <a:p>
            <a:pPr marL="0" marR="0" lvl="0" indent="0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Tahoma"/>
              </a:rPr>
              <a:t>as a percent of total cases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" y="1063823"/>
            <a:ext cx="2071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Thousands of cases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43700" y="1063823"/>
            <a:ext cx="229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Percent of total cases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12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27709</TotalTime>
  <Words>366</Words>
  <Application>Microsoft Office PowerPoint</Application>
  <PresentationFormat>On-screen Show (4:3)</PresentationFormat>
  <Paragraphs>138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Healthy People 2020 Progress Review:  The Burden of Tuberculosis and  Infectious Diseases in the U.S. and Abroad  Appendix Slides</vt:lpstr>
      <vt:lpstr>DATA Appendix</vt:lpstr>
      <vt:lpstr>Immunization and Infectious Diseases Objective Status</vt:lpstr>
      <vt:lpstr>Immunization and Infectious Diseases Objective Status</vt:lpstr>
      <vt:lpstr>Global Health Objective Status</vt:lpstr>
      <vt:lpstr>U.S. TB Burden:   1993-2011</vt:lpstr>
      <vt:lpstr>Total Number of TB Cases: U.S., 1993-2011</vt:lpstr>
    </vt:vector>
  </TitlesOfParts>
  <Company>DHHS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DHHS</dc:creator>
  <cp:lastModifiedBy>CDC User</cp:lastModifiedBy>
  <cp:revision>1328</cp:revision>
  <cp:lastPrinted>2013-07-01T18:31:44Z</cp:lastPrinted>
  <dcterms:created xsi:type="dcterms:W3CDTF">2012-06-04T17:32:29Z</dcterms:created>
  <dcterms:modified xsi:type="dcterms:W3CDTF">2013-07-29T17:03:13Z</dcterms:modified>
</cp:coreProperties>
</file>