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773" r:id="rId2"/>
  </p:sldMasterIdLst>
  <p:notesMasterIdLst>
    <p:notesMasterId r:id="rId19"/>
  </p:notesMasterIdLst>
  <p:handoutMasterIdLst>
    <p:handoutMasterId r:id="rId20"/>
  </p:handoutMasterIdLst>
  <p:sldIdLst>
    <p:sldId id="699" r:id="rId3"/>
    <p:sldId id="700" r:id="rId4"/>
    <p:sldId id="701" r:id="rId5"/>
    <p:sldId id="702" r:id="rId6"/>
    <p:sldId id="703" r:id="rId7"/>
    <p:sldId id="704" r:id="rId8"/>
    <p:sldId id="705" r:id="rId9"/>
    <p:sldId id="706" r:id="rId10"/>
    <p:sldId id="709" r:id="rId11"/>
    <p:sldId id="710" r:id="rId12"/>
    <p:sldId id="711" r:id="rId13"/>
    <p:sldId id="712" r:id="rId14"/>
    <p:sldId id="713" r:id="rId15"/>
    <p:sldId id="714" r:id="rId16"/>
    <p:sldId id="715" r:id="rId17"/>
    <p:sldId id="71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HHS" lastIdx="13" clrIdx="0"/>
  <p:cmAuthor id="1" name="Rosendorf, Kimberly (CDC/OSELS/NCHS)" initials="RK(" lastIdx="4" clrIdx="1"/>
  <p:cmAuthor id="2" name="Kimberly Hurvitz" initials="KAH" lastIdx="13" clrIdx="2"/>
  <p:cmAuthor id="3" name="Akinbami, Lara (CDC/OSELS/NCHS)" initials="AL(" lastIdx="22" clrIdx="3"/>
  <p:cmAuthor id="4" name="Windows User" initials="WU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650"/>
    <a:srgbClr val="9BBB59"/>
    <a:srgbClr val="007033"/>
    <a:srgbClr val="ECF2FE"/>
    <a:srgbClr val="CCDCFB"/>
    <a:srgbClr val="98B9F8"/>
    <a:srgbClr val="98FFF8"/>
    <a:srgbClr val="6596F4"/>
    <a:srgbClr val="4BACC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2" autoAdjust="0"/>
    <p:restoredTop sz="74778" autoAdjust="0"/>
  </p:normalViewPr>
  <p:slideViewPr>
    <p:cSldViewPr>
      <p:cViewPr>
        <p:scale>
          <a:sx n="60" d="100"/>
          <a:sy n="60" d="100"/>
        </p:scale>
        <p:origin x="-3084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71510842698056E-2"/>
          <c:y val="8.4268625124746463E-2"/>
          <c:w val="0.57415602782661879"/>
          <c:h val="0.829126237529033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Objective status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33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C00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3932675891241751E-2"/>
                  <c:y val="0.20748868818242569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33% </a:t>
                    </a:r>
                  </a:p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(n=8)</a:t>
                    </a:r>
                    <a:endParaRPr lang="en-US" b="0" baseline="30000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2183319318101E-2"/>
                  <c:y val="-1.2787432033418804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25%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(n=6)</a:t>
                    </a:r>
                    <a:endParaRPr lang="en-US" dirty="0" smtClean="0">
                      <a:solidFill>
                        <a:srgbClr val="FF0000"/>
                      </a:solidFill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0477792217720361E-3"/>
                  <c:y val="-2.365362140075177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13% </a:t>
                    </a:r>
                  </a:p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(n=3)</a:t>
                    </a:r>
                    <a:endParaRPr lang="en-US" b="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1.742237016800661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25%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(n=6)</a:t>
                    </a:r>
                    <a:endParaRPr lang="en-US" baseline="30000" dirty="0" smtClean="0">
                      <a:solidFill>
                        <a:srgbClr val="FF0000"/>
                      </a:solidFill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3.0188313839410851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6% </a:t>
                    </a:r>
                  </a:p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(n=1)</a:t>
                    </a:r>
                    <a:endParaRPr lang="en-US" b="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Target met</c:v>
                </c:pt>
                <c:pt idx="1">
                  <c:v>Improving</c:v>
                </c:pt>
                <c:pt idx="2">
                  <c:v>No change</c:v>
                </c:pt>
                <c:pt idx="3">
                  <c:v>Getting worse</c:v>
                </c:pt>
                <c:pt idx="4">
                  <c:v>Developmental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Target met</c:v>
                </c:pt>
                <c:pt idx="1">
                  <c:v>Improving</c:v>
                </c:pt>
                <c:pt idx="2">
                  <c:v>No change</c:v>
                </c:pt>
                <c:pt idx="3">
                  <c:v>Getting worse</c:v>
                </c:pt>
                <c:pt idx="4">
                  <c:v>Developmental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33.333333333333329</c:v>
                </c:pt>
                <c:pt idx="1">
                  <c:v>25</c:v>
                </c:pt>
                <c:pt idx="2">
                  <c:v>12.5</c:v>
                </c:pt>
                <c:pt idx="3">
                  <c:v>25</c:v>
                </c:pt>
                <c:pt idx="4">
                  <c:v>4.1666666666666661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71510842698056E-2"/>
          <c:y val="8.4268625124746463E-2"/>
          <c:w val="0.57415602782661879"/>
          <c:h val="0.829126237529033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Objective status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33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C00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5.4141149023038786E-3"/>
                  <c:y val="5.384288877952755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27% </a:t>
                    </a:r>
                  </a:p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(n=3)</a:t>
                    </a:r>
                    <a:endParaRPr lang="en-US" b="0" baseline="30000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5.0477792217720361E-3"/>
                  <c:y val="-2.3653621400751779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18% </a:t>
                    </a:r>
                  </a:p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(n=2)</a:t>
                    </a:r>
                    <a:endParaRPr lang="en-US" b="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9.8674297657237297E-3"/>
                  <c:y val="-7.8125E-3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sz="16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45% </a:t>
                    </a:r>
                  </a:p>
                  <a:p>
                    <a:pPr>
                      <a:defRPr sz="1600"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sz="16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(n=5)</a:t>
                    </a:r>
                    <a:endParaRPr lang="en-US" sz="1600" b="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7842665500145814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9% </a:t>
                    </a:r>
                  </a:p>
                  <a:p>
                    <a:pPr>
                      <a:defRPr b="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(n=1)</a:t>
                    </a:r>
                    <a:endParaRPr lang="en-US" b="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Target met</c:v>
                </c:pt>
                <c:pt idx="1">
                  <c:v>Improving</c:v>
                </c:pt>
                <c:pt idx="2">
                  <c:v>No change</c:v>
                </c:pt>
                <c:pt idx="3">
                  <c:v>Getting worse</c:v>
                </c:pt>
                <c:pt idx="4">
                  <c:v>Developmental</c:v>
                </c:pt>
                <c:pt idx="5">
                  <c:v>Baseline only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Target met</c:v>
                </c:pt>
                <c:pt idx="1">
                  <c:v>Improving</c:v>
                </c:pt>
                <c:pt idx="2">
                  <c:v>No change</c:v>
                </c:pt>
                <c:pt idx="3">
                  <c:v>Getting worse</c:v>
                </c:pt>
                <c:pt idx="4">
                  <c:v>Developmental</c:v>
                </c:pt>
                <c:pt idx="5">
                  <c:v>Baseline only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12.5</c:v>
                </c:pt>
                <c:pt idx="1">
                  <c:v>0</c:v>
                </c:pt>
                <c:pt idx="2">
                  <c:v>8.3333333333333321</c:v>
                </c:pt>
                <c:pt idx="3">
                  <c:v>0</c:v>
                </c:pt>
                <c:pt idx="4">
                  <c:v>20.833333333333336</c:v>
                </c:pt>
                <c:pt idx="5">
                  <c:v>4.1666666666666661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523" cy="464662"/>
          </a:xfrm>
          <a:prstGeom prst="rect">
            <a:avLst/>
          </a:prstGeom>
        </p:spPr>
        <p:txBody>
          <a:bodyPr vert="horz" lIns="91310" tIns="45655" rIns="91310" bIns="456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3" y="2"/>
            <a:ext cx="3037523" cy="464662"/>
          </a:xfrm>
          <a:prstGeom prst="rect">
            <a:avLst/>
          </a:prstGeom>
        </p:spPr>
        <p:txBody>
          <a:bodyPr vert="horz" lIns="91310" tIns="45655" rIns="91310" bIns="45655" rtlCol="0"/>
          <a:lstStyle>
            <a:lvl1pPr algn="r">
              <a:defRPr sz="1200"/>
            </a:lvl1pPr>
          </a:lstStyle>
          <a:p>
            <a:fld id="{ECD10EAC-DB9E-40D7-A573-D913662CFEAA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155"/>
            <a:ext cx="3037523" cy="464662"/>
          </a:xfrm>
          <a:prstGeom prst="rect">
            <a:avLst/>
          </a:prstGeom>
        </p:spPr>
        <p:txBody>
          <a:bodyPr vert="horz" lIns="91310" tIns="45655" rIns="91310" bIns="456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3" y="8830155"/>
            <a:ext cx="3037523" cy="464662"/>
          </a:xfrm>
          <a:prstGeom prst="rect">
            <a:avLst/>
          </a:prstGeom>
        </p:spPr>
        <p:txBody>
          <a:bodyPr vert="horz" lIns="91310" tIns="45655" rIns="91310" bIns="45655" rtlCol="0" anchor="b"/>
          <a:lstStyle>
            <a:lvl1pPr algn="r">
              <a:defRPr sz="1200"/>
            </a:lvl1pPr>
          </a:lstStyle>
          <a:p>
            <a:fld id="{D8725424-288F-4529-B7F3-0BC2CA7E50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7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r">
              <a:defRPr sz="1200"/>
            </a:lvl1pPr>
          </a:lstStyle>
          <a:p>
            <a:fld id="{3E9D2DD8-C521-4505-924B-8CA20FD78ED1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8" rIns="93155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5" tIns="46578" rIns="93155" bIns="46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r">
              <a:defRPr sz="1200"/>
            </a:lvl1pPr>
          </a:lstStyle>
          <a:p>
            <a:fld id="{505CBE22-21B7-4090-A7D8-E049150296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5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01CA2-976B-48D9-8990-0414476743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Definitions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Target met: Target met or exceeded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Improving – </a:t>
            </a:r>
            <a:r>
              <a:rPr lang="en-US" dirty="0" smtClean="0"/>
              <a:t>Change is toward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10% or more of the targeted change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Little/No change: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less than 10% of the targeted change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less than 10% relative to its baseline which it needs to regain before starting to move toward the target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No change between baseline and most recent data point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Getting worse – </a:t>
            </a:r>
            <a:r>
              <a:rPr lang="en-US" dirty="0" smtClean="0"/>
              <a:t>Change is away from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10% or more (relative to its baseline), which it needs to regain before starting to move toward the target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Baseline only: </a:t>
            </a:r>
            <a:r>
              <a:rPr lang="en-US" dirty="0" smtClean="0"/>
              <a:t>Baseline data only; progress cannot be assessed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Developmental: </a:t>
            </a:r>
            <a:r>
              <a:rPr lang="en-US" dirty="0" smtClean="0"/>
              <a:t>Objective is developmental (does not have baseline data)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Informational: </a:t>
            </a:r>
            <a:r>
              <a:rPr lang="en-US" dirty="0" smtClean="0"/>
              <a:t>Objective is informational (does not have a target) </a:t>
            </a:r>
            <a:endParaRPr lang="en-US" baseline="0" dirty="0" smtClean="0"/>
          </a:p>
          <a:p>
            <a:pPr marL="457174" lvl="2" defTabSz="914350">
              <a:defRPr/>
            </a:pPr>
            <a:endParaRPr lang="en-US" baseline="0" dirty="0" smtClean="0"/>
          </a:p>
          <a:p>
            <a:pPr marL="171441" lvl="1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Notes</a:t>
            </a:r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dirty="0" smtClean="0"/>
              <a:t>*Statistical significance is only assessed when estimates of variability are available</a:t>
            </a:r>
            <a:endParaRPr lang="en-US" baseline="0" dirty="0" smtClean="0"/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Percent of targeted change achieved = 100 × (Most recent value – Baseline value) / (HP2020 target – Baseline value)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Percent in deficit = 100 × |Most recent value – Baseline value| / (Baseline value)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2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Definitions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Target met: Target met or exceeded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Improving – </a:t>
            </a:r>
            <a:r>
              <a:rPr lang="en-US" dirty="0" smtClean="0"/>
              <a:t>Change is toward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10% or more of the targeted change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Little/No change: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less than 10% of the targeted change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less than 10% relative to its baseline which it needs to regain before starting to move toward the target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No change between baseline and most recent data point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Getting worse – </a:t>
            </a:r>
            <a:r>
              <a:rPr lang="en-US" dirty="0" smtClean="0"/>
              <a:t>Change is away from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10% or more (relative to its baseline), which it needs to regain before starting to move toward the target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Baseline only: </a:t>
            </a:r>
            <a:r>
              <a:rPr lang="en-US" dirty="0" smtClean="0"/>
              <a:t>Baseline data only; progress cannot be assessed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Developmental: </a:t>
            </a:r>
            <a:r>
              <a:rPr lang="en-US" dirty="0" smtClean="0"/>
              <a:t>Objective is developmental (does not have baseline data)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Informational: </a:t>
            </a:r>
            <a:r>
              <a:rPr lang="en-US" dirty="0" smtClean="0"/>
              <a:t>Objective is informational (does not have a target) </a:t>
            </a:r>
            <a:endParaRPr lang="en-US" baseline="0" dirty="0" smtClean="0"/>
          </a:p>
          <a:p>
            <a:pPr marL="457174" lvl="2" defTabSz="914350">
              <a:defRPr/>
            </a:pPr>
            <a:endParaRPr lang="en-US" baseline="0" dirty="0" smtClean="0"/>
          </a:p>
          <a:p>
            <a:pPr marL="171441" lvl="1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Notes</a:t>
            </a:r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dirty="0" smtClean="0"/>
              <a:t>*Statistical significance is only assessed when estimates of variability are available</a:t>
            </a:r>
            <a:endParaRPr lang="en-US" baseline="0" dirty="0" smtClean="0"/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Percent of targeted change achieved = 100 × (Most recent value – Baseline value) / (HP2020 target – Baseline value)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Percent in deficit = 100 × |Most recent value – Baseline value| / (Baseline value)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2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Healthy People 2020 Progress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E41A6-F38B-475C-BE79-E8C9DB0617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B473FBA-2BCB-44B7-9356-B773189F8671}" type="datetime1">
              <a:rPr lang="en-US" smtClean="0">
                <a:solidFill>
                  <a:prstClr val="black"/>
                </a:solidFill>
              </a:rPr>
              <a:pPr/>
              <a:t>1/7/2014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Definitions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Target met: Target met or exceeded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Improving – </a:t>
            </a:r>
            <a:r>
              <a:rPr lang="en-US" dirty="0" smtClean="0"/>
              <a:t>Change is toward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10% or more of the targeted change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Little/No change: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less than 10% of the targeted change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less than 10% relative to its baseline which it needs to regain before starting to move toward the target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No change between baseline and most recent data point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Getting worse – </a:t>
            </a:r>
            <a:r>
              <a:rPr lang="en-US" dirty="0" smtClean="0"/>
              <a:t>Change is away from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10% or more (relative to its baseline), which it needs to regain before starting to move toward the target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Baseline only: </a:t>
            </a:r>
            <a:r>
              <a:rPr lang="en-US" dirty="0" smtClean="0"/>
              <a:t>Baseline data only; progress cannot be assessed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Developmental: </a:t>
            </a:r>
            <a:r>
              <a:rPr lang="en-US" dirty="0" smtClean="0"/>
              <a:t>Objective is developmental (does not have baseline data)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Informational: </a:t>
            </a:r>
            <a:r>
              <a:rPr lang="en-US" dirty="0" smtClean="0"/>
              <a:t>Objective is informational (does not have a target) </a:t>
            </a:r>
            <a:endParaRPr lang="en-US" baseline="0" dirty="0" smtClean="0"/>
          </a:p>
          <a:p>
            <a:pPr marL="457174" lvl="2" defTabSz="914350">
              <a:defRPr/>
            </a:pPr>
            <a:endParaRPr lang="en-US" baseline="0" dirty="0" smtClean="0"/>
          </a:p>
          <a:p>
            <a:pPr marL="171441" lvl="1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Notes</a:t>
            </a:r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dirty="0" smtClean="0"/>
              <a:t>*Statistical significance is only assessed when estimates of variability are available</a:t>
            </a:r>
            <a:endParaRPr lang="en-US" baseline="0" dirty="0" smtClean="0"/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Percent of targeted change achieved = 100 × (Most recent value – Baseline value) / (HP2020 target – Baseline value)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Percent in deficit = 100 × |Most recent value – Baseline value| / (Baseline value)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1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Definitions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Target met: Target met or exceeded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Improving – </a:t>
            </a:r>
            <a:r>
              <a:rPr lang="en-US" dirty="0" smtClean="0"/>
              <a:t>Change is toward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10% or more of the targeted change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Little/No change: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less than 10% of the targeted change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less than 10% relative to its baseline which it needs to regain before starting to move toward the target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No change between baseline and most recent data point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Getting worse – </a:t>
            </a:r>
            <a:r>
              <a:rPr lang="en-US" dirty="0" smtClean="0"/>
              <a:t>Change is away from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10% or more (relative to its baseline), which it needs to regain before starting to move toward the target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Baseline only: </a:t>
            </a:r>
            <a:r>
              <a:rPr lang="en-US" dirty="0" smtClean="0"/>
              <a:t>Baseline data only; progress cannot be assessed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Developmental: </a:t>
            </a:r>
            <a:r>
              <a:rPr lang="en-US" dirty="0" smtClean="0"/>
              <a:t>Objective is developmental (does not have baseline data)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Informational: </a:t>
            </a:r>
            <a:r>
              <a:rPr lang="en-US" dirty="0" smtClean="0"/>
              <a:t>Objective is informational (does not have a target) </a:t>
            </a:r>
            <a:endParaRPr lang="en-US" baseline="0" dirty="0" smtClean="0"/>
          </a:p>
          <a:p>
            <a:pPr marL="457174" lvl="2" defTabSz="914350">
              <a:defRPr/>
            </a:pPr>
            <a:endParaRPr lang="en-US" baseline="0" dirty="0" smtClean="0"/>
          </a:p>
          <a:p>
            <a:pPr marL="171441" lvl="1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Notes</a:t>
            </a:r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dirty="0" smtClean="0"/>
              <a:t>*Statistical significance is only assessed when estimates of variability are available</a:t>
            </a:r>
            <a:endParaRPr lang="en-US" baseline="0" dirty="0" smtClean="0"/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Percent of targeted change achieved = 100 × (Most recent value – Baseline value) / (HP2020 target – Baseline value)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Percent in deficit = 100 × |Most recent value – Baseline value| / (Baseline value)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3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itchFamily="34" charset="0"/>
              <a:buChar char="•"/>
            </a:pPr>
            <a:r>
              <a:rPr lang="en-US" baseline="0" dirty="0" smtClean="0"/>
              <a:t>Definitions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Target met: Target met or exceeded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Improving – </a:t>
            </a:r>
            <a:r>
              <a:rPr lang="en-US" dirty="0" smtClean="0"/>
              <a:t>Change is toward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10% or more of the targeted change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Little/No change: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Objective has achieved less than 10% of the targeted change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less than 10% relative to its baseline which it needs to regain before starting to move toward the target (and is not statistically significant*),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No change between baseline and most recent data point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Getting worse – </a:t>
            </a:r>
            <a:r>
              <a:rPr lang="en-US" dirty="0" smtClean="0"/>
              <a:t>Change is away from the target: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>
                <a:effectLst/>
              </a:rPr>
              <a:t>Change in objective is statistically significant*, OR</a:t>
            </a:r>
          </a:p>
          <a:p>
            <a:pPr marL="1085790" lvl="2" indent="-171441">
              <a:buFont typeface="Arial" pitchFamily="34" charset="0"/>
              <a:buChar char="•"/>
            </a:pPr>
            <a:r>
              <a:rPr lang="en-US" dirty="0" smtClean="0"/>
              <a:t>Objective has a deficit of 10% or more (relative to its baseline), which it needs to regain before starting to move toward the target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Baseline only: </a:t>
            </a:r>
            <a:r>
              <a:rPr lang="en-US" dirty="0" smtClean="0"/>
              <a:t>Baseline data only; progress cannot be assessed</a:t>
            </a:r>
            <a:endParaRPr lang="en-US" baseline="0" dirty="0" smtClean="0"/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Developmental: </a:t>
            </a:r>
            <a:r>
              <a:rPr lang="en-US" dirty="0" smtClean="0"/>
              <a:t>Objective is developmental (does not have baseline data)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Informational: </a:t>
            </a:r>
            <a:r>
              <a:rPr lang="en-US" dirty="0" smtClean="0"/>
              <a:t>Objective is informational (does not have a target) </a:t>
            </a:r>
            <a:endParaRPr lang="en-US" baseline="0" dirty="0" smtClean="0"/>
          </a:p>
          <a:p>
            <a:pPr marL="457174" lvl="2" defTabSz="914350">
              <a:defRPr/>
            </a:pPr>
            <a:endParaRPr lang="en-US" baseline="0" dirty="0" smtClean="0"/>
          </a:p>
          <a:p>
            <a:pPr marL="171441" lvl="1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Notes</a:t>
            </a:r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dirty="0" smtClean="0"/>
              <a:t>*Statistical significance is only assessed when estimates of variability are available</a:t>
            </a:r>
            <a:endParaRPr lang="en-US" baseline="0" dirty="0" smtClean="0"/>
          </a:p>
          <a:p>
            <a:pPr marL="628615" lvl="2" indent="-171441" defTabSz="914350">
              <a:buFont typeface="Arial" pitchFamily="34" charset="0"/>
              <a:buChar char="•"/>
              <a:defRPr/>
            </a:pPr>
            <a:r>
              <a:rPr lang="en-US" baseline="0" dirty="0" smtClean="0"/>
              <a:t>Percent of targeted change achieved = 100 × (Most recent value – Baseline value) / (HP2020 target – Baseline value)</a:t>
            </a:r>
          </a:p>
          <a:p>
            <a:pPr marL="628615" lvl="1" indent="-171441">
              <a:buFont typeface="Arial" pitchFamily="34" charset="0"/>
              <a:buChar char="•"/>
            </a:pPr>
            <a:r>
              <a:rPr lang="en-US" baseline="0" dirty="0" smtClean="0"/>
              <a:t>Percent in deficit = 100 × |Most recent value – Baseline value| / (Baseline value)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01CA2-976B-48D9-8990-0414476743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0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390525"/>
            <a:ext cx="3848100" cy="2886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BE22-21B7-4090-A7D8-E0491502961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0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3857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2008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D5235-BD27-45F5-873B-2AE9014511E1}" type="slidenum">
              <a:rPr lang="en-US">
                <a:solidFill>
                  <a:srgbClr val="FFC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C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6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anchor="ctr" anchorCtr="1"/>
          <a:lstStyle>
            <a:lvl1pPr>
              <a:defRPr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06629"/>
            <a:ext cx="7315200" cy="344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62912"/>
            <a:ext cx="7315200" cy="344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 anchor="ctr" anchorCtr="1"/>
          <a:lstStyle>
            <a:lvl1pPr>
              <a:defRPr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06629"/>
            <a:ext cx="7315200" cy="344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62912"/>
            <a:ext cx="7315200" cy="344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19800"/>
          </a:xfrm>
          <a:prstGeom prst="rect">
            <a:avLst/>
          </a:prstGeom>
          <a:gradFill flip="none" rotWithShape="1">
            <a:gsLst>
              <a:gs pos="0">
                <a:srgbClr val="003F72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Clr>
                <a:srgbClr val="97233F"/>
              </a:buClr>
              <a:buFont typeface="Arial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1" descr="HP2020 Map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2160588"/>
            <a:ext cx="6069012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Document Logo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5" y="6078002"/>
            <a:ext cx="14779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HP2020_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224334"/>
            <a:ext cx="1280160" cy="5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81" y="606426"/>
            <a:ext cx="9144000" cy="1554162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FADA6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9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76200"/>
            <a:ext cx="1371600" cy="1447800"/>
          </a:xfrm>
          <a:prstGeom prst="rect">
            <a:avLst/>
          </a:prstGeom>
          <a:gradFill>
            <a:gsLst>
              <a:gs pos="0">
                <a:srgbClr val="003F72"/>
              </a:gs>
              <a:gs pos="100000">
                <a:schemeClr val="bg1"/>
              </a:gs>
              <a:gs pos="100000">
                <a:srgbClr val="003F72">
                  <a:shade val="100000"/>
                  <a:satMod val="11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F72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1295400"/>
            <a:ext cx="8686800" cy="228600"/>
          </a:xfrm>
          <a:prstGeom prst="rect">
            <a:avLst/>
          </a:prstGeom>
          <a:gradFill>
            <a:gsLst>
              <a:gs pos="0">
                <a:srgbClr val="FADA63"/>
              </a:gs>
              <a:gs pos="100000">
                <a:schemeClr val="bg1"/>
              </a:gs>
              <a:gs pos="100000">
                <a:srgbClr val="003F72">
                  <a:shade val="100000"/>
                  <a:satMod val="11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3F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F72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2" name="Picture 15" descr="map.png"/>
          <p:cNvPicPr>
            <a:picLocks noChangeAspect="1"/>
          </p:cNvPicPr>
          <p:nvPr userDrawn="1"/>
        </p:nvPicPr>
        <p:blipFill>
          <a:blip r:embed="rId2" cstate="print"/>
          <a:srcRect b="32175"/>
          <a:stretch>
            <a:fillRect/>
          </a:stretch>
        </p:blipFill>
        <p:spPr bwMode="auto">
          <a:xfrm>
            <a:off x="152400" y="304800"/>
            <a:ext cx="1111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0" y="1295400"/>
            <a:ext cx="1371600" cy="4800600"/>
          </a:xfrm>
          <a:prstGeom prst="rect">
            <a:avLst/>
          </a:prstGeom>
          <a:gradFill>
            <a:gsLst>
              <a:gs pos="0">
                <a:srgbClr val="4FA98D"/>
              </a:gs>
              <a:gs pos="100000">
                <a:schemeClr val="bg1"/>
              </a:gs>
              <a:gs pos="100000">
                <a:srgbClr val="003F72">
                  <a:shade val="100000"/>
                  <a:satMod val="11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1599" y="4406900"/>
            <a:ext cx="7123113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33" descr="HP2020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224334"/>
            <a:ext cx="1280160" cy="5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83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76200"/>
            <a:ext cx="1371600" cy="1447800"/>
          </a:xfrm>
          <a:prstGeom prst="rect">
            <a:avLst/>
          </a:prstGeom>
          <a:gradFill>
            <a:gsLst>
              <a:gs pos="0">
                <a:srgbClr val="003F72"/>
              </a:gs>
              <a:gs pos="100000">
                <a:schemeClr val="bg1"/>
              </a:gs>
              <a:gs pos="100000">
                <a:srgbClr val="003F72">
                  <a:shade val="100000"/>
                  <a:satMod val="11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F72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1295400"/>
            <a:ext cx="8686800" cy="228600"/>
          </a:xfrm>
          <a:prstGeom prst="rect">
            <a:avLst/>
          </a:prstGeom>
          <a:gradFill>
            <a:gsLst>
              <a:gs pos="0">
                <a:srgbClr val="FADA63"/>
              </a:gs>
              <a:gs pos="100000">
                <a:schemeClr val="bg1"/>
              </a:gs>
              <a:gs pos="100000">
                <a:srgbClr val="003F72">
                  <a:shade val="100000"/>
                  <a:satMod val="11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3F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F72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2" name="Picture 15" descr="map.png"/>
          <p:cNvPicPr>
            <a:picLocks noChangeAspect="1"/>
          </p:cNvPicPr>
          <p:nvPr userDrawn="1"/>
        </p:nvPicPr>
        <p:blipFill>
          <a:blip r:embed="rId2" cstate="print"/>
          <a:srcRect b="32175"/>
          <a:stretch>
            <a:fillRect/>
          </a:stretch>
        </p:blipFill>
        <p:spPr bwMode="auto">
          <a:xfrm>
            <a:off x="152400" y="304800"/>
            <a:ext cx="11112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0" y="1295400"/>
            <a:ext cx="1371600" cy="4800600"/>
          </a:xfrm>
          <a:prstGeom prst="rect">
            <a:avLst/>
          </a:prstGeom>
          <a:gradFill>
            <a:gsLst>
              <a:gs pos="0">
                <a:srgbClr val="4FA98D"/>
              </a:gs>
              <a:gs pos="100000">
                <a:schemeClr val="bg1"/>
              </a:gs>
              <a:gs pos="100000">
                <a:srgbClr val="003F72">
                  <a:shade val="100000"/>
                  <a:satMod val="11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4"/>
          </p:nvPr>
        </p:nvSpPr>
        <p:spPr>
          <a:xfrm>
            <a:off x="1355725" y="1447800"/>
            <a:ext cx="7788275" cy="47244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SzPct val="120000"/>
              <a:buFont typeface="Wingdings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Wingdings" pitchFamily="2" charset="2"/>
              <a:buChar char="v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0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1219200"/>
          </a:xfrm>
          <a:prstGeom prst="rect">
            <a:avLst/>
          </a:prstGeom>
        </p:spPr>
        <p:txBody>
          <a:bodyPr anchor="ctr" anchorCtr="1"/>
          <a:lstStyle>
            <a:lvl1pPr>
              <a:defRPr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56361" y="6507798"/>
            <a:ext cx="5806438" cy="344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56361" y="6162912"/>
            <a:ext cx="5806438" cy="344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NOTES:</a:t>
            </a:r>
            <a:endParaRPr lang="en-US" dirty="0"/>
          </a:p>
        </p:txBody>
      </p:sp>
      <p:pic>
        <p:nvPicPr>
          <p:cNvPr id="17" name="Picture 33" descr="HP2020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224334"/>
            <a:ext cx="1280160" cy="5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52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470648" cy="106680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rgbClr val="003F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7086600" cy="4672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Arial" pitchFamily="34" charset="0"/>
              </a:defRPr>
            </a:lvl1pPr>
            <a:lvl2pPr>
              <a:defRPr sz="2400">
                <a:latin typeface="Calibri" pitchFamily="34" charset="0"/>
                <a:cs typeface="Arial" pitchFamily="34" charset="0"/>
              </a:defRPr>
            </a:lvl2pPr>
            <a:lvl3pPr>
              <a:defRPr sz="2400">
                <a:latin typeface="Calibri" pitchFamily="34" charset="0"/>
                <a:cs typeface="Arial" pitchFamily="34" charset="0"/>
              </a:defRPr>
            </a:lvl3pPr>
            <a:lvl4pPr>
              <a:defRPr sz="2400">
                <a:latin typeface="Calibri" pitchFamily="34" charset="0"/>
                <a:cs typeface="Arial" pitchFamily="34" charset="0"/>
              </a:defRPr>
            </a:lvl4pPr>
            <a:lvl5pPr>
              <a:defRPr sz="2400"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3801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4165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836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6130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3617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2772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6960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1600 Clifton Road NE, Atlanta, GA 30333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Telephone, 1-800-CDC-INFO (232-4636)/TTY: 1-888-232-6348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2065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1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2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34400" y="649250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9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/>
              <a:t>Clean</a:t>
            </a:r>
            <a:r>
              <a:rPr lang="en-US" sz="2500" dirty="0"/>
              <a:t> – wash hands and surfaces often, 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 smtClean="0"/>
              <a:t>NOTE: I </a:t>
            </a:r>
            <a:r>
              <a:rPr lang="en-US" dirty="0"/>
              <a:t>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7293816" y="6248400"/>
            <a:ext cx="1457325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FS-5.1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title="Key food safety practice: Clean- wash hands and surfaces often, 2006 and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" y="853652"/>
            <a:ext cx="9137149" cy="51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 smtClean="0"/>
              <a:t>Separate</a:t>
            </a:r>
            <a:r>
              <a:rPr lang="en-US" sz="2500" dirty="0" smtClean="0"/>
              <a:t> – don’t cross contaminate, </a:t>
            </a:r>
            <a:r>
              <a:rPr lang="en-US" sz="2500" dirty="0"/>
              <a:t>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 smtClean="0"/>
              <a:t>NOTE: I </a:t>
            </a:r>
            <a:r>
              <a:rPr lang="en-US" dirty="0"/>
              <a:t>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7293816" y="6248400"/>
            <a:ext cx="1457325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FS-5.2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title="Key food safety practice: Separate- don't cross contaminate, 2006 and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21505"/>
            <a:ext cx="9137149" cy="51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/>
              <a:t>Separate</a:t>
            </a:r>
            <a:r>
              <a:rPr lang="en-US" sz="2500" dirty="0"/>
              <a:t> – don’t cross contaminate, 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/>
              <a:t>NOTE: I 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7293816" y="6248400"/>
            <a:ext cx="1457325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FS-5.2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title="Key food safety practice: Separate- don't cross contaminate, 2006 and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30642"/>
            <a:ext cx="9137149" cy="50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 smtClean="0"/>
              <a:t>Cook</a:t>
            </a:r>
            <a:r>
              <a:rPr lang="en-US" sz="2500" dirty="0" smtClean="0"/>
              <a:t> – cook to proper temperature, </a:t>
            </a:r>
            <a:r>
              <a:rPr lang="en-US" sz="2500" dirty="0"/>
              <a:t>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/>
              <a:t>NOTE: I 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Placeholder 8"/>
          <p:cNvSpPr txBox="1">
            <a:spLocks/>
          </p:cNvSpPr>
          <p:nvPr/>
        </p:nvSpPr>
        <p:spPr>
          <a:xfrm>
            <a:off x="7023337" y="6172200"/>
            <a:ext cx="1457325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FS-5.3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title="Key food safety practice: Cook - cook to proper temperature, 2006 and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990600"/>
            <a:ext cx="9137149" cy="51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/>
              <a:t>Cook</a:t>
            </a:r>
            <a:r>
              <a:rPr lang="en-US" sz="2500" dirty="0"/>
              <a:t> – cook to proper temperature, 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/>
              <a:t>NOTE: I 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7023337" y="6172200"/>
            <a:ext cx="1457325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FS-5.3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title="Key food safety practice: Cook - cook to proper temperature, 2006 and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85502"/>
            <a:ext cx="9137149" cy="50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 smtClean="0"/>
              <a:t>Chill</a:t>
            </a:r>
            <a:r>
              <a:rPr lang="en-US" sz="2500" dirty="0" smtClean="0"/>
              <a:t> – refrigerate promptly, </a:t>
            </a:r>
            <a:r>
              <a:rPr lang="en-US" sz="2500" dirty="0"/>
              <a:t>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/>
              <a:t>NOTE: I 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Placeholder 8"/>
          <p:cNvSpPr txBox="1">
            <a:spLocks/>
          </p:cNvSpPr>
          <p:nvPr/>
        </p:nvSpPr>
        <p:spPr>
          <a:xfrm>
            <a:off x="7086600" y="6324600"/>
            <a:ext cx="1457325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FS-5.4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title="Key food safety practive Chill refrigerate promptly 2006 and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76365"/>
            <a:ext cx="9137149" cy="50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/>
              <a:t>Chill</a:t>
            </a:r>
            <a:r>
              <a:rPr lang="en-US" sz="2500" dirty="0"/>
              <a:t> – refrigerate promptly, 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/>
              <a:t>NOTE: I 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Placeholder 8"/>
          <p:cNvSpPr txBox="1">
            <a:spLocks/>
          </p:cNvSpPr>
          <p:nvPr/>
        </p:nvSpPr>
        <p:spPr>
          <a:xfrm>
            <a:off x="7086600" y="6324600"/>
            <a:ext cx="1457325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FS-5.4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title="Key food safety practive: Chill - refridgerate promp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73311"/>
            <a:ext cx="9137149" cy="50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Objective Status: Food Safety</a:t>
            </a:r>
          </a:p>
        </p:txBody>
      </p:sp>
      <p:sp>
        <p:nvSpPr>
          <p:cNvPr id="62" name="Content Placeholder 1"/>
          <p:cNvSpPr>
            <a:spLocks noGrp="1"/>
          </p:cNvSpPr>
          <p:nvPr>
            <p:ph idx="1"/>
          </p:nvPr>
        </p:nvSpPr>
        <p:spPr>
          <a:xfrm>
            <a:off x="492868" y="1711671"/>
            <a:ext cx="8229600" cy="5254823"/>
          </a:xfrm>
        </p:spPr>
        <p:txBody>
          <a:bodyPr numCol="2">
            <a:noAutofit/>
          </a:bodyPr>
          <a:lstStyle/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FS-1.1 Reduce infections caused by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transmitted commonly through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FS-1.2 Reduce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infections caused by Shiga toxin-producing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Escherichia coli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(STEC) O157 transmitted commonly through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FS-1.3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infections caused by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Listeria </a:t>
            </a:r>
            <a:r>
              <a:rPr lang="en-US" sz="1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monocytogenes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transmitted commonly through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FS-1.4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infections caused by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transmitted commonly through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FS-1.5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postdiarrheal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hemolytic uremic syndrome (HUS) in children under 5 years of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FS-1.6 Reduce infections caused by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Vibrio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transmitted commonly through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FS-1.7 Reduce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infections caused by Yersinia species transmitted commonly through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/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FS-2.1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number of outbreak-associated infections due to Shiga toxin-producing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 coli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O157,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Listeria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with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beef.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FS-2.2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number of outbreak-associated infections due to Shiga toxin-producing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 coli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O157,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Listeria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with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dairy.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FS-2.3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number of outbreak-associated infections due to Shiga toxin-producing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 coli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O157,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Listeria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with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fruits and nuts.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FS-2.4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number of outbreak-associated infections due to Shiga toxin-producing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 coli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O157,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Listeria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with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leafy vegetables.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Oval 63" descr="Little/No change"/>
          <p:cNvSpPr>
            <a:spLocks noChangeArrowheads="1"/>
          </p:cNvSpPr>
          <p:nvPr/>
        </p:nvSpPr>
        <p:spPr bwMode="auto">
          <a:xfrm>
            <a:off x="768692" y="5376088"/>
            <a:ext cx="153987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5" name="Oval 64" descr="Target met"/>
          <p:cNvSpPr>
            <a:spLocks noChangeArrowheads="1"/>
          </p:cNvSpPr>
          <p:nvPr/>
        </p:nvSpPr>
        <p:spPr bwMode="auto">
          <a:xfrm>
            <a:off x="4800600" y="4811976"/>
            <a:ext cx="153987" cy="1444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6" name="Oval 65" descr="Getting worse"/>
          <p:cNvSpPr>
            <a:spLocks noChangeArrowheads="1"/>
          </p:cNvSpPr>
          <p:nvPr/>
        </p:nvSpPr>
        <p:spPr bwMode="auto">
          <a:xfrm>
            <a:off x="4807690" y="3684320"/>
            <a:ext cx="153987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7" name="Oval 66" descr="Improving"/>
          <p:cNvSpPr>
            <a:spLocks noChangeArrowheads="1"/>
          </p:cNvSpPr>
          <p:nvPr/>
        </p:nvSpPr>
        <p:spPr bwMode="auto">
          <a:xfrm>
            <a:off x="768692" y="4669049"/>
            <a:ext cx="153988" cy="1444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" name="Oval 67" descr="Target met"/>
          <p:cNvSpPr>
            <a:spLocks noChangeArrowheads="1"/>
          </p:cNvSpPr>
          <p:nvPr/>
        </p:nvSpPr>
        <p:spPr bwMode="auto">
          <a:xfrm>
            <a:off x="4800600" y="1817479"/>
            <a:ext cx="153987" cy="1444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9" name="Oval 68" descr="Getting worse"/>
          <p:cNvSpPr>
            <a:spLocks noChangeArrowheads="1"/>
          </p:cNvSpPr>
          <p:nvPr/>
        </p:nvSpPr>
        <p:spPr bwMode="auto">
          <a:xfrm>
            <a:off x="768259" y="1833457"/>
            <a:ext cx="153987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0" name="Oval 69" descr="Improving"/>
          <p:cNvSpPr>
            <a:spLocks noChangeArrowheads="1"/>
          </p:cNvSpPr>
          <p:nvPr/>
        </p:nvSpPr>
        <p:spPr bwMode="auto">
          <a:xfrm>
            <a:off x="773214" y="2518402"/>
            <a:ext cx="153988" cy="1444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" name="Oval 70" descr="Little/No change"/>
          <p:cNvSpPr>
            <a:spLocks noChangeArrowheads="1"/>
          </p:cNvSpPr>
          <p:nvPr/>
        </p:nvSpPr>
        <p:spPr bwMode="auto">
          <a:xfrm>
            <a:off x="773215" y="3169290"/>
            <a:ext cx="153987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2" name="Oval 71" descr="Little/No change"/>
          <p:cNvSpPr>
            <a:spLocks noChangeArrowheads="1"/>
          </p:cNvSpPr>
          <p:nvPr/>
        </p:nvSpPr>
        <p:spPr bwMode="auto">
          <a:xfrm>
            <a:off x="770672" y="3984576"/>
            <a:ext cx="153987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3" name="Oval 72" descr="Getting worse"/>
          <p:cNvSpPr>
            <a:spLocks noChangeArrowheads="1"/>
          </p:cNvSpPr>
          <p:nvPr/>
        </p:nvSpPr>
        <p:spPr bwMode="auto">
          <a:xfrm>
            <a:off x="777012" y="5900384"/>
            <a:ext cx="153987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74" name="Oval 73" descr="Target met"/>
          <p:cNvSpPr>
            <a:spLocks noChangeArrowheads="1"/>
          </p:cNvSpPr>
          <p:nvPr/>
        </p:nvSpPr>
        <p:spPr bwMode="auto">
          <a:xfrm>
            <a:off x="4799013" y="2747549"/>
            <a:ext cx="153987" cy="1444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32" name="Picture 31" title="progress stop light ke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418219" cy="3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Objective Status: Food Safety</a:t>
            </a:r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92868" y="1575191"/>
            <a:ext cx="8229600" cy="5254823"/>
          </a:xfrm>
        </p:spPr>
        <p:txBody>
          <a:bodyPr numCol="2">
            <a:noAutofit/>
          </a:bodyPr>
          <a:lstStyle/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FS-2.5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number of outbreak-associated infections due to Shiga toxin-producing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 coli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O157,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Listeria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species with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poultry.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FS-3.1 Prevent an increase in the proportion of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nontyphoidal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isolates from humans that are resistant to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nalidixic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acid (quinolone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FS-3.2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 an increase in the proportion of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nontyphoidal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isolates from humans that are resistant to ceftriaxone (third-generation cephalosporin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FS-3.3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 an increase in the proportion of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nontyphoidal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isolates from humans that are resistant to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gentamicin.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FS-3.4 Prevent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increase in the proportion of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nontyphoidal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isolates from humans that are resistant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ampicillin.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FS-3.5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 an increase in the proportion of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nontyphoidal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Salmonella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isolates from humans that are resistant to three or more classes of antimicrobial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agents.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FS-3.6 Prevent an increase in the proportion of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Campylobacter </a:t>
            </a:r>
            <a:r>
              <a:rPr lang="en-US" sz="1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jejuni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isolates from humans that are resistant to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erythromycin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FS-4 Reduce severe allergic reactions to food among adults with a food allergy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FS-5.1 Increase the proportion of consumers who follow the key food safety practice of “Clean: wash hands and surfaces often.”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FS-5.2 Increase the proportion of consumers who follow the key food safety practice of “Separate: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cross-contaminate.”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FS-5.3 Increase the proportion of consumers who follow the key food safety practice of “Cook: cook to proper temperatures.”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FS-5.4 Increase the proportion of consumers who follow the key food safety practice of “Chill: refrigerate promptly.”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FS-6 Improve food safety practices associated with foodborne illness in foodservice and retail establishments.</a:t>
            </a:r>
          </a:p>
          <a:p>
            <a:pPr marL="457200" lvl="1" indent="0" defTabSz="1084263"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val 25" descr="Target met"/>
          <p:cNvSpPr>
            <a:spLocks noChangeArrowheads="1"/>
          </p:cNvSpPr>
          <p:nvPr/>
        </p:nvSpPr>
        <p:spPr bwMode="auto">
          <a:xfrm>
            <a:off x="773213" y="4470600"/>
            <a:ext cx="153988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Oval 26" descr="Improving"/>
          <p:cNvSpPr>
            <a:spLocks noChangeArrowheads="1"/>
          </p:cNvSpPr>
          <p:nvPr/>
        </p:nvSpPr>
        <p:spPr bwMode="auto">
          <a:xfrm>
            <a:off x="4800600" y="2381536"/>
            <a:ext cx="153988" cy="1444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Oval 27" descr="Target met"/>
          <p:cNvSpPr>
            <a:spLocks noChangeArrowheads="1"/>
          </p:cNvSpPr>
          <p:nvPr/>
        </p:nvSpPr>
        <p:spPr bwMode="auto">
          <a:xfrm>
            <a:off x="4800600" y="1669670"/>
            <a:ext cx="153988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Oval 28" descr="Target met"/>
          <p:cNvSpPr>
            <a:spLocks noChangeArrowheads="1"/>
          </p:cNvSpPr>
          <p:nvPr/>
        </p:nvSpPr>
        <p:spPr bwMode="auto">
          <a:xfrm>
            <a:off x="778294" y="3542153"/>
            <a:ext cx="153988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" name="Oval 29" descr="Target met"/>
          <p:cNvSpPr>
            <a:spLocks noChangeArrowheads="1"/>
          </p:cNvSpPr>
          <p:nvPr/>
        </p:nvSpPr>
        <p:spPr bwMode="auto">
          <a:xfrm>
            <a:off x="788556" y="5193402"/>
            <a:ext cx="153988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2" name="Oval 31" descr="Improving"/>
          <p:cNvSpPr>
            <a:spLocks noChangeArrowheads="1"/>
          </p:cNvSpPr>
          <p:nvPr/>
        </p:nvSpPr>
        <p:spPr bwMode="auto">
          <a:xfrm>
            <a:off x="4815544" y="2895600"/>
            <a:ext cx="153988" cy="1444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Oval 32" descr="Getting worse"/>
          <p:cNvSpPr>
            <a:spLocks noChangeArrowheads="1"/>
          </p:cNvSpPr>
          <p:nvPr/>
        </p:nvSpPr>
        <p:spPr bwMode="auto">
          <a:xfrm>
            <a:off x="773214" y="1669681"/>
            <a:ext cx="153987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4" name="Oval 33" descr="Getting worse"/>
          <p:cNvSpPr>
            <a:spLocks noChangeArrowheads="1"/>
          </p:cNvSpPr>
          <p:nvPr/>
        </p:nvSpPr>
        <p:spPr bwMode="auto">
          <a:xfrm>
            <a:off x="778294" y="2601071"/>
            <a:ext cx="153987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5" name="Oval 34" descr="Improving"/>
          <p:cNvSpPr>
            <a:spLocks noChangeArrowheads="1"/>
          </p:cNvSpPr>
          <p:nvPr/>
        </p:nvSpPr>
        <p:spPr bwMode="auto">
          <a:xfrm>
            <a:off x="4808086" y="3614384"/>
            <a:ext cx="153988" cy="1444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Oval 22" descr="Target met"/>
          <p:cNvSpPr>
            <a:spLocks noChangeArrowheads="1"/>
          </p:cNvSpPr>
          <p:nvPr/>
        </p:nvSpPr>
        <p:spPr bwMode="auto">
          <a:xfrm>
            <a:off x="818124" y="5864426"/>
            <a:ext cx="153988" cy="144462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" name="Oval 35" descr="Improving"/>
          <p:cNvSpPr>
            <a:spLocks noChangeArrowheads="1"/>
          </p:cNvSpPr>
          <p:nvPr/>
        </p:nvSpPr>
        <p:spPr bwMode="auto">
          <a:xfrm>
            <a:off x="4800599" y="4297884"/>
            <a:ext cx="153988" cy="1444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7" name="Oval 36" descr="Getting worse"/>
          <p:cNvSpPr>
            <a:spLocks noChangeArrowheads="1"/>
          </p:cNvSpPr>
          <p:nvPr/>
        </p:nvSpPr>
        <p:spPr bwMode="auto">
          <a:xfrm>
            <a:off x="4800600" y="5051256"/>
            <a:ext cx="153987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8" name="Oval 18" descr="Developmental"/>
          <p:cNvSpPr>
            <a:spLocks noChangeArrowheads="1"/>
          </p:cNvSpPr>
          <p:nvPr/>
        </p:nvSpPr>
        <p:spPr bwMode="auto">
          <a:xfrm>
            <a:off x="4800599" y="5760089"/>
            <a:ext cx="153987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1" name="Picture 30" descr="progress stop light key" title="progress stop light ke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418219" cy="3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OSH Objective statu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30631"/>
              </p:ext>
            </p:extLst>
          </p:nvPr>
        </p:nvGraphicFramePr>
        <p:xfrm>
          <a:off x="457200" y="1295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3F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Current HP2020 Objective Status: </a:t>
            </a:r>
            <a:br>
              <a:rPr lang="en-US" sz="2600" b="1" dirty="0" smtClean="0">
                <a:solidFill>
                  <a:srgbClr val="003F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rgbClr val="003F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Food Safety</a:t>
            </a:r>
            <a:endParaRPr lang="en-US" sz="2600" b="1" dirty="0">
              <a:solidFill>
                <a:srgbClr val="003F7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52134" y="179206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 number of objectives: 24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553200" y="3257996"/>
            <a:ext cx="1752600" cy="192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  Target met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  Improving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  Little/No change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  Getting worse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  Developmental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</a:t>
            </a:r>
          </a:p>
        </p:txBody>
      </p:sp>
      <p:sp>
        <p:nvSpPr>
          <p:cNvPr id="8" name="Oval 13" descr="Little/No change"/>
          <p:cNvSpPr>
            <a:spLocks noChangeArrowheads="1"/>
          </p:cNvSpPr>
          <p:nvPr/>
        </p:nvSpPr>
        <p:spPr bwMode="auto">
          <a:xfrm>
            <a:off x="6677187" y="3986100"/>
            <a:ext cx="153987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Oval 18" descr="Baseline only"/>
          <p:cNvSpPr>
            <a:spLocks noChangeArrowheads="1"/>
          </p:cNvSpPr>
          <p:nvPr/>
        </p:nvSpPr>
        <p:spPr bwMode="auto">
          <a:xfrm>
            <a:off x="6677185" y="4609048"/>
            <a:ext cx="153987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Oval 19" descr="Improving"/>
          <p:cNvSpPr>
            <a:spLocks noChangeArrowheads="1"/>
          </p:cNvSpPr>
          <p:nvPr/>
        </p:nvSpPr>
        <p:spPr bwMode="auto">
          <a:xfrm>
            <a:off x="6681999" y="3666512"/>
            <a:ext cx="153988" cy="1444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Oval 20" descr="Target met"/>
          <p:cNvSpPr>
            <a:spLocks noChangeArrowheads="1"/>
          </p:cNvSpPr>
          <p:nvPr/>
        </p:nvSpPr>
        <p:spPr bwMode="auto">
          <a:xfrm>
            <a:off x="6677794" y="3361712"/>
            <a:ext cx="153988" cy="144462"/>
          </a:xfrm>
          <a:prstGeom prst="ellipse">
            <a:avLst/>
          </a:prstGeom>
          <a:solidFill>
            <a:srgbClr val="007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Oval 21" descr="Getting worse"/>
          <p:cNvSpPr>
            <a:spLocks noChangeArrowheads="1"/>
          </p:cNvSpPr>
          <p:nvPr/>
        </p:nvSpPr>
        <p:spPr bwMode="auto">
          <a:xfrm>
            <a:off x="6677186" y="4296040"/>
            <a:ext cx="153987" cy="1444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2137" y="1143000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4% </a:t>
            </a: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(n=1</a:t>
            </a:r>
            <a:r>
              <a:rPr lang="en-US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4496" y="1540553"/>
            <a:ext cx="8686800" cy="46123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     MPS-1 Healthcare organizations reporting adverse drug events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MPS-2.1 Patients suffering from untreated pain due to lack of access to pain treatment</a:t>
            </a:r>
          </a:p>
          <a:p>
            <a:pPr marL="0" indent="0">
              <a:buNone/>
            </a:pPr>
            <a:r>
              <a:rPr lang="en-US" sz="1600" dirty="0" smtClean="0"/>
              <a:t>     MPS-2.2 Non-FDA approved pain medications</a:t>
            </a:r>
          </a:p>
          <a:p>
            <a:pPr marL="0" indent="0">
              <a:buNone/>
            </a:pPr>
            <a:r>
              <a:rPr lang="en-US" sz="1600" dirty="0" smtClean="0"/>
              <a:t>     MPS-2.3 Serious injuries from use of pain medicines</a:t>
            </a:r>
          </a:p>
          <a:p>
            <a:pPr marL="0" indent="0">
              <a:buNone/>
            </a:pPr>
            <a:r>
              <a:rPr lang="en-US" sz="1600" dirty="0" smtClean="0"/>
              <a:t>     MPS-2.4 Deaths from use of pain medicines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MPS-3 Adverse events from medical products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MPS-4 Medical products associated with predictive biomarkers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MPS-5.1 ED visits for overdoses from oral anticoagulants</a:t>
            </a:r>
          </a:p>
          <a:p>
            <a:pPr marL="0" indent="0">
              <a:buNone/>
            </a:pPr>
            <a:r>
              <a:rPr lang="en-US" sz="1600" dirty="0" smtClean="0"/>
              <a:t>     MPS-5.2 ED visits for overdoses from injectable </a:t>
            </a:r>
            <a:r>
              <a:rPr lang="en-US" sz="1600" dirty="0" err="1" smtClean="0"/>
              <a:t>antidiabetic</a:t>
            </a:r>
            <a:r>
              <a:rPr lang="en-US" sz="1600" dirty="0" smtClean="0"/>
              <a:t> agents</a:t>
            </a:r>
          </a:p>
          <a:p>
            <a:pPr marL="0" indent="0">
              <a:buNone/>
            </a:pPr>
            <a:r>
              <a:rPr lang="en-US" sz="1600" dirty="0" smtClean="0"/>
              <a:t>     MPS-5.3 ED visits for overdoses from narrow-therapeutic-index medications</a:t>
            </a:r>
          </a:p>
          <a:p>
            <a:pPr marL="0" indent="0">
              <a:buNone/>
            </a:pPr>
            <a:r>
              <a:rPr lang="en-US" sz="1600" dirty="0" smtClean="0"/>
              <a:t>     MPS-5.4 ED visits for medication overdoses among children &lt;5 yrs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Status: </a:t>
            </a:r>
            <a:r>
              <a:rPr lang="en-US" dirty="0" smtClean="0"/>
              <a:t>Medical Product Safety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Oval 18" title="developmental"/>
          <p:cNvSpPr>
            <a:spLocks noChangeArrowheads="1"/>
          </p:cNvSpPr>
          <p:nvPr/>
        </p:nvSpPr>
        <p:spPr bwMode="auto">
          <a:xfrm>
            <a:off x="684284" y="2240586"/>
            <a:ext cx="156009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18" title="developmental"/>
          <p:cNvSpPr>
            <a:spLocks noChangeArrowheads="1"/>
          </p:cNvSpPr>
          <p:nvPr/>
        </p:nvSpPr>
        <p:spPr bwMode="auto">
          <a:xfrm>
            <a:off x="684284" y="2822477"/>
            <a:ext cx="156009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18" title="developmental"/>
          <p:cNvSpPr>
            <a:spLocks noChangeArrowheads="1"/>
          </p:cNvSpPr>
          <p:nvPr/>
        </p:nvSpPr>
        <p:spPr bwMode="auto">
          <a:xfrm>
            <a:off x="684284" y="3103304"/>
            <a:ext cx="156009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18" title="development"/>
          <p:cNvSpPr>
            <a:spLocks noChangeArrowheads="1"/>
          </p:cNvSpPr>
          <p:nvPr/>
        </p:nvSpPr>
        <p:spPr bwMode="auto">
          <a:xfrm>
            <a:off x="684284" y="3702240"/>
            <a:ext cx="156009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18" title="developmental"/>
          <p:cNvSpPr>
            <a:spLocks noChangeArrowheads="1"/>
          </p:cNvSpPr>
          <p:nvPr/>
        </p:nvSpPr>
        <p:spPr bwMode="auto">
          <a:xfrm>
            <a:off x="684284" y="4284132"/>
            <a:ext cx="156009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Oval 18" title="baseline"/>
          <p:cNvSpPr>
            <a:spLocks noChangeArrowheads="1"/>
          </p:cNvSpPr>
          <p:nvPr/>
        </p:nvSpPr>
        <p:spPr bwMode="auto">
          <a:xfrm>
            <a:off x="684284" y="2533898"/>
            <a:ext cx="156009" cy="1444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20" title="target met"/>
          <p:cNvSpPr>
            <a:spLocks noChangeArrowheads="1"/>
          </p:cNvSpPr>
          <p:nvPr/>
        </p:nvSpPr>
        <p:spPr bwMode="auto">
          <a:xfrm>
            <a:off x="684284" y="5162723"/>
            <a:ext cx="156010" cy="144462"/>
          </a:xfrm>
          <a:prstGeom prst="ellipse">
            <a:avLst/>
          </a:prstGeom>
          <a:solidFill>
            <a:srgbClr val="007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Oval 20" title="target met"/>
          <p:cNvSpPr>
            <a:spLocks noChangeArrowheads="1"/>
          </p:cNvSpPr>
          <p:nvPr/>
        </p:nvSpPr>
        <p:spPr bwMode="auto">
          <a:xfrm>
            <a:off x="684284" y="5464059"/>
            <a:ext cx="156010" cy="144462"/>
          </a:xfrm>
          <a:prstGeom prst="ellipse">
            <a:avLst/>
          </a:prstGeom>
          <a:solidFill>
            <a:srgbClr val="007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val 28" title="little/no improvment "/>
          <p:cNvSpPr>
            <a:spLocks noChangeArrowheads="1"/>
          </p:cNvSpPr>
          <p:nvPr/>
        </p:nvSpPr>
        <p:spPr bwMode="auto">
          <a:xfrm>
            <a:off x="684284" y="4880580"/>
            <a:ext cx="156009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Oval 29" title="little to no change"/>
          <p:cNvSpPr>
            <a:spLocks noChangeArrowheads="1"/>
          </p:cNvSpPr>
          <p:nvPr/>
        </p:nvSpPr>
        <p:spPr bwMode="auto">
          <a:xfrm>
            <a:off x="684284" y="5753417"/>
            <a:ext cx="156009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49" name="Oval 20" descr="Target met" title="green"/>
          <p:cNvSpPr>
            <a:spLocks noChangeArrowheads="1"/>
          </p:cNvSpPr>
          <p:nvPr/>
        </p:nvSpPr>
        <p:spPr bwMode="auto">
          <a:xfrm>
            <a:off x="687260" y="1655064"/>
            <a:ext cx="153988" cy="144462"/>
          </a:xfrm>
          <a:prstGeom prst="ellipse">
            <a:avLst/>
          </a:prstGeom>
          <a:solidFill>
            <a:srgbClr val="007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progress stop light key" title="progress stop light ke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4" y="1066800"/>
            <a:ext cx="7418219" cy="3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4" descr="OSH Objective statu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602037"/>
              </p:ext>
            </p:extLst>
          </p:nvPr>
        </p:nvGraphicFramePr>
        <p:xfrm>
          <a:off x="457200" y="1300575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F72"/>
                </a:solidFill>
              </a:rPr>
              <a:t>Current HP2020 Objective Status: </a:t>
            </a:r>
            <a:br>
              <a:rPr lang="en-US" dirty="0">
                <a:solidFill>
                  <a:srgbClr val="003F72"/>
                </a:solidFill>
              </a:rPr>
            </a:br>
            <a:r>
              <a:rPr lang="en-US" dirty="0" smtClean="0">
                <a:solidFill>
                  <a:srgbClr val="003F72"/>
                </a:solidFill>
              </a:rPr>
              <a:t>Medical Product Safety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934201" y="1824572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ahoma" pitchFamily="34" charset="0"/>
              </a:rPr>
              <a:t>Total number of objectives: 11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553200" y="3257996"/>
            <a:ext cx="1752600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  Target met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</a:rPr>
              <a:t>     Little/No change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</a:rPr>
              <a:t>     Baseline only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Tahoma" pitchFamily="34" charset="0"/>
              </a:rPr>
              <a:t>    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</a:rPr>
              <a:t>Developmental</a:t>
            </a:r>
            <a:endParaRPr lang="en-US" sz="14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" name="Oval 13" descr="Little/No change"/>
          <p:cNvSpPr>
            <a:spLocks noChangeArrowheads="1"/>
          </p:cNvSpPr>
          <p:nvPr/>
        </p:nvSpPr>
        <p:spPr bwMode="auto">
          <a:xfrm>
            <a:off x="6677187" y="3666744"/>
            <a:ext cx="153987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" name="Oval 18" descr="Baseline only"/>
          <p:cNvSpPr>
            <a:spLocks noChangeArrowheads="1"/>
          </p:cNvSpPr>
          <p:nvPr/>
        </p:nvSpPr>
        <p:spPr bwMode="auto">
          <a:xfrm>
            <a:off x="6677185" y="4289692"/>
            <a:ext cx="153987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Oval 20" descr="Target met"/>
          <p:cNvSpPr>
            <a:spLocks noChangeArrowheads="1"/>
          </p:cNvSpPr>
          <p:nvPr/>
        </p:nvSpPr>
        <p:spPr bwMode="auto">
          <a:xfrm>
            <a:off x="6677794" y="3361712"/>
            <a:ext cx="153988" cy="144462"/>
          </a:xfrm>
          <a:prstGeom prst="ellipse">
            <a:avLst/>
          </a:prstGeom>
          <a:solidFill>
            <a:srgbClr val="007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" name="Oval 21" descr="Getting worse"/>
          <p:cNvSpPr>
            <a:spLocks noChangeArrowheads="1"/>
          </p:cNvSpPr>
          <p:nvPr/>
        </p:nvSpPr>
        <p:spPr bwMode="auto">
          <a:xfrm>
            <a:off x="6677186" y="3976684"/>
            <a:ext cx="153987" cy="1444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 descr="Immunization Coverage &#10;Children 19-35 months, 1994-2011&#10;MMR, Hib, Polio, HepB, Varicell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Foodborne Disease Active Surveillance Network (</a:t>
            </a:r>
            <a:r>
              <a:rPr lang="en-US" sz="2500" dirty="0" err="1" smtClean="0"/>
              <a:t>FoodNet</a:t>
            </a:r>
            <a:r>
              <a:rPr lang="en-US" sz="2500" dirty="0" smtClean="0"/>
              <a:t>)</a:t>
            </a:r>
            <a:endParaRPr lang="en-US" sz="250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324600"/>
            <a:ext cx="6553199" cy="533400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SOURCES: Foodborne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Diseases Active Surveillance Network (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FoodNet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CDC/NCEZID.</a:t>
            </a:r>
          </a:p>
          <a:p>
            <a:r>
              <a:rPr lang="en-US" dirty="0" smtClean="0"/>
              <a:t>National Outbreak Reporting System (NORS), </a:t>
            </a:r>
            <a:r>
              <a:rPr lang="en-US" dirty="0"/>
              <a:t>CDC/NCEZID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Map of outbreaks in the U.S." title="Map of Food borne Disease Active Surveillance 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5471203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82" y="4442616"/>
            <a:ext cx="628729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</a:rPr>
              <a:t>Developed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: 1995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</a:rPr>
              <a:t>What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: Conducts surveillance among 15% of the U.S. population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Laboratory confirmed cases of infections with nine pathogens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transmitted commonly through food.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</a:rPr>
              <a:t>How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: Work closely with 10 state health departments and other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federal agencies</a:t>
            </a:r>
          </a:p>
        </p:txBody>
      </p:sp>
      <p:pic>
        <p:nvPicPr>
          <p:cNvPr id="8" name="Picture 7" descr="key for map" title="ke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03" y="3422980"/>
            <a:ext cx="1493397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 descr="Immunization Coverage &#10;Children 19-35 months, 1994-2011&#10;MMR, Hib, Polio, HepB, Varicell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Contribution of Food Categories to Estimated Domestically Acquired Illnesses and Deaths</a:t>
            </a:r>
            <a:r>
              <a:rPr lang="en-US" sz="2400" dirty="0"/>
              <a:t>, </a:t>
            </a:r>
            <a:r>
              <a:rPr lang="en-US" sz="2400" dirty="0" smtClean="0"/>
              <a:t>1998–2008</a:t>
            </a:r>
            <a:endParaRPr lang="en-US" sz="24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477000"/>
            <a:ext cx="8915400" cy="374515"/>
          </a:xfrm>
        </p:spPr>
        <p:txBody>
          <a:bodyPr>
            <a:noAutofit/>
          </a:bodyPr>
          <a:lstStyle/>
          <a:p>
            <a:r>
              <a:rPr lang="en-US" sz="1000" dirty="0"/>
              <a:t>SOURCE: Painter JA, et al.  Attribution of foodborne diseases, hospitalizations, and deaths to food commodities by using outbreak data, United States, 1998-2008.  Emerg Infect </a:t>
            </a:r>
            <a:r>
              <a:rPr lang="en-US" sz="1000" dirty="0" smtClean="0"/>
              <a:t>Vol</a:t>
            </a:r>
            <a:r>
              <a:rPr lang="en-US" sz="1000" dirty="0"/>
              <a:t>. 19, No. 3, March </a:t>
            </a:r>
            <a:r>
              <a:rPr lang="en-US" sz="1000" dirty="0" smtClean="0"/>
              <a:t>2013.</a:t>
            </a:r>
            <a:endParaRPr lang="en-US" sz="1000" dirty="0"/>
          </a:p>
          <a:p>
            <a:endParaRPr lang="en-US" sz="1000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172200"/>
            <a:ext cx="8915400" cy="457200"/>
          </a:xfrm>
        </p:spPr>
        <p:txBody>
          <a:bodyPr/>
          <a:lstStyle/>
          <a:p>
            <a:r>
              <a:rPr lang="en-US" sz="1000" dirty="0" smtClean="0"/>
              <a:t>NOTES: Chart does </a:t>
            </a:r>
            <a:r>
              <a:rPr lang="en-US" sz="1000" dirty="0"/>
              <a:t>not show 5% of illnesses and 2% of deaths attributed to other commodities.  In </a:t>
            </a:r>
            <a:r>
              <a:rPr lang="en-US" sz="1000" dirty="0" smtClean="0"/>
              <a:t>addition, 1% </a:t>
            </a:r>
            <a:r>
              <a:rPr lang="en-US" sz="1000" dirty="0"/>
              <a:t>of illnesses and 25% of deaths were not attributed to commodities; these were caused by pathogens not in the outbreak database, mainly </a:t>
            </a:r>
            <a:r>
              <a:rPr lang="en-US" sz="1000" i="1" dirty="0"/>
              <a:t>Toxoplasma</a:t>
            </a:r>
            <a:r>
              <a:rPr lang="en-US" sz="1000" dirty="0"/>
              <a:t> and </a:t>
            </a:r>
            <a:r>
              <a:rPr lang="en-US" sz="1000" i="1" dirty="0"/>
              <a:t>Vibrio vulnificus.</a:t>
            </a:r>
          </a:p>
          <a:p>
            <a:endParaRPr lang="en-US" sz="1000" dirty="0"/>
          </a:p>
        </p:txBody>
      </p:sp>
      <p:pic>
        <p:nvPicPr>
          <p:cNvPr id="6" name="Picture 5" descr="graph for produce, meat and poultry, dairy and eggs, and fish and shellfish." title="Contribution of Food Categories to Estimated Domestically Acquired Illnesses and Deaths, 1998-20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9" y="1018231"/>
            <a:ext cx="8308162" cy="48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492503"/>
            <a:ext cx="609600" cy="365126"/>
          </a:xfrm>
        </p:spPr>
        <p:txBody>
          <a:bodyPr/>
          <a:lstStyle/>
          <a:p>
            <a:fld id="{F8ECAD15-DF40-4D57-8D99-2197AD37FB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r>
              <a:rPr lang="en-US" sz="2500" dirty="0"/>
              <a:t>Key Food Safety Practice: </a:t>
            </a:r>
            <a:r>
              <a:rPr lang="en-US" sz="2500" u="sng" dirty="0" smtClean="0"/>
              <a:t>Clean</a:t>
            </a:r>
            <a:r>
              <a:rPr lang="en-US" sz="2500" dirty="0" smtClean="0"/>
              <a:t> – wash hands and surfaces often, </a:t>
            </a:r>
            <a:r>
              <a:rPr lang="en-US" sz="2500" dirty="0"/>
              <a:t>2006 and 2010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" y="6301211"/>
            <a:ext cx="6553199" cy="565841"/>
          </a:xfrm>
        </p:spPr>
        <p:txBody>
          <a:bodyPr/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Food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Survey,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FDA.</a:t>
            </a:r>
          </a:p>
          <a:p>
            <a:r>
              <a:rPr lang="en-US" dirty="0" smtClean="0"/>
              <a:t>NOTE: I </a:t>
            </a:r>
            <a:r>
              <a:rPr lang="en-US" dirty="0"/>
              <a:t>= 95% confidence interval. 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7293817" y="6248400"/>
            <a:ext cx="1457324" cy="457200"/>
          </a:xfrm>
          <a:prstGeom prst="rect">
            <a:avLst/>
          </a:prstGeom>
          <a:ln w="15875">
            <a:solidFill>
              <a:schemeClr val="accent2"/>
            </a:solidFill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Obj. FS-5.1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 </a:t>
            </a:r>
            <a:r>
              <a:rPr lang="en-US" sz="1200" b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desired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endParaRPr lang="en-US" sz="14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title="Key food safety practice: Clean- wash hands and surfaces often, 2006 and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" y="881082"/>
            <a:ext cx="9137149" cy="50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E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007D57"/>
      </a:accent1>
      <a:accent2>
        <a:srgbClr val="4983F2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FF0000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67378</TotalTime>
  <Words>2367</Words>
  <Application>Microsoft Office PowerPoint</Application>
  <PresentationFormat>On-screen Show (4:3)</PresentationFormat>
  <Paragraphs>264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NCHHSTP_PPT_dark(</vt:lpstr>
      <vt:lpstr>1_Office Theme</vt:lpstr>
      <vt:lpstr>Appendix</vt:lpstr>
      <vt:lpstr>Objective Status: Food Safety</vt:lpstr>
      <vt:lpstr>Objective Status: Food Safety</vt:lpstr>
      <vt:lpstr>Current HP2020 Objective Status:  Food Safety</vt:lpstr>
      <vt:lpstr>Objective Status: Medical Product Safety</vt:lpstr>
      <vt:lpstr>Current HP2020 Objective Status:  Medical Product Safety</vt:lpstr>
      <vt:lpstr>Foodborne Disease Active Surveillance Network (FoodNet)</vt:lpstr>
      <vt:lpstr>Contribution of Food Categories to Estimated Domestically Acquired Illnesses and Deaths, 1998–2008</vt:lpstr>
      <vt:lpstr>Key Food Safety Practice: Clean – wash hands and surfaces often, 2006 and 2010</vt:lpstr>
      <vt:lpstr>Key Food Safety Practice: Clean – wash hands and surfaces often, 2006 and 2010</vt:lpstr>
      <vt:lpstr>Key Food Safety Practice: Separate – don’t cross contaminate, 2006 and 2010</vt:lpstr>
      <vt:lpstr>Key Food Safety Practice: Separate – don’t cross contaminate, 2006 and 2010</vt:lpstr>
      <vt:lpstr>Key Food Safety Practice: Cook – cook to proper temperature, 2006 and 2010</vt:lpstr>
      <vt:lpstr>Key Food Safety Practice: Cook – cook to proper temperature, 2006 and 2010</vt:lpstr>
      <vt:lpstr>Key Food Safety Practice: Chill – refrigerate promptly, 2006 and 2010</vt:lpstr>
      <vt:lpstr>Key Food Safety Practice: Chill – refrigerate promptly, 2006 and 2010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DHHS</dc:creator>
  <cp:lastModifiedBy>CDC User</cp:lastModifiedBy>
  <cp:revision>1075</cp:revision>
  <cp:lastPrinted>2013-12-18T20:11:22Z</cp:lastPrinted>
  <dcterms:created xsi:type="dcterms:W3CDTF">2012-06-04T17:32:29Z</dcterms:created>
  <dcterms:modified xsi:type="dcterms:W3CDTF">2014-01-07T17:37:50Z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