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 id="2147483794" r:id="rId2"/>
    <p:sldMasterId id="2147483888" r:id="rId3"/>
    <p:sldMasterId id="2147483898" r:id="rId4"/>
    <p:sldMasterId id="2147483946" r:id="rId5"/>
    <p:sldMasterId id="2147483963" r:id="rId6"/>
    <p:sldMasterId id="2147483983" r:id="rId7"/>
  </p:sldMasterIdLst>
  <p:notesMasterIdLst>
    <p:notesMasterId r:id="rId23"/>
  </p:notesMasterIdLst>
  <p:handoutMasterIdLst>
    <p:handoutMasterId r:id="rId24"/>
  </p:handoutMasterIdLst>
  <p:sldIdLst>
    <p:sldId id="337" r:id="rId8"/>
    <p:sldId id="610" r:id="rId9"/>
    <p:sldId id="611" r:id="rId10"/>
    <p:sldId id="612" r:id="rId11"/>
    <p:sldId id="613" r:id="rId12"/>
    <p:sldId id="614" r:id="rId13"/>
    <p:sldId id="492" r:id="rId14"/>
    <p:sldId id="608" r:id="rId15"/>
    <p:sldId id="493" r:id="rId16"/>
    <p:sldId id="581" r:id="rId17"/>
    <p:sldId id="591" r:id="rId18"/>
    <p:sldId id="595" r:id="rId19"/>
    <p:sldId id="607" r:id="rId20"/>
    <p:sldId id="609" r:id="rId21"/>
    <p:sldId id="605"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emsiri, Sirin (CDC/OSELS/NCHS)" initials="SY" lastIdx="1" clrIdx="0"/>
  <p:cmAuthor id="1" name="Sartor, Elyse (HHS/OASH)" initials="SE(" lastIdx="1" clrIdx="1"/>
  <p:cmAuthor id="2" name="CDC User" initials="CU"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FF3399"/>
    <a:srgbClr val="4F6228"/>
    <a:srgbClr val="D7E4B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78" autoAdjust="0"/>
    <p:restoredTop sz="89006" autoAdjust="0"/>
  </p:normalViewPr>
  <p:slideViewPr>
    <p:cSldViewPr>
      <p:cViewPr>
        <p:scale>
          <a:sx n="80" d="100"/>
          <a:sy n="80" d="100"/>
        </p:scale>
        <p:origin x="-83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45290172061828E-2"/>
          <c:y val="8.6605260356210897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Pt>
            <c:idx val="6"/>
            <c:bubble3D val="0"/>
            <c:spPr>
              <a:solidFill>
                <a:srgbClr val="0070C0"/>
              </a:solidFill>
              <a:ln w="12700">
                <a:solidFill>
                  <a:schemeClr val="tx1"/>
                </a:solidFill>
              </a:ln>
            </c:spPr>
          </c:dPt>
          <c:dLbls>
            <c:dLbl>
              <c:idx val="0"/>
              <c:layout>
                <c:manualLayout>
                  <c:x val="-1.2914260717410324E-2"/>
                  <c:y val="0.36857555734804481"/>
                </c:manualLayout>
              </c:layout>
              <c:tx>
                <c:rich>
                  <a:bodyPr/>
                  <a:lstStyle/>
                  <a:p>
                    <a:r>
                      <a:rPr lang="en-US" b="0" dirty="0" smtClean="0">
                        <a:latin typeface="Tahoma" pitchFamily="34" charset="0"/>
                        <a:ea typeface="Tahoma" pitchFamily="34" charset="0"/>
                        <a:cs typeface="Tahoma" pitchFamily="34" charset="0"/>
                      </a:rPr>
                      <a:t>16% (n=11)</a:t>
                    </a:r>
                    <a:endParaRPr lang="en-US" dirty="0"/>
                  </a:p>
                </c:rich>
              </c:tx>
              <c:showLegendKey val="0"/>
              <c:showVal val="1"/>
              <c:showCatName val="0"/>
              <c:showSerName val="0"/>
              <c:showPercent val="1"/>
              <c:showBubbleSize val="0"/>
            </c:dLbl>
            <c:dLbl>
              <c:idx val="1"/>
              <c:delete val="1"/>
            </c:dLbl>
            <c:dLbl>
              <c:idx val="2"/>
              <c:layout>
                <c:manualLayout>
                  <c:x val="-0.1656376702912136"/>
                  <c:y val="-7.2438134587814146E-2"/>
                </c:manualLayout>
              </c:layout>
              <c:tx>
                <c:rich>
                  <a:bodyPr/>
                  <a:lstStyle/>
                  <a:p>
                    <a:r>
                      <a:rPr lang="en-US" b="0" dirty="0" smtClean="0">
                        <a:latin typeface="Tahoma" pitchFamily="34" charset="0"/>
                        <a:ea typeface="Tahoma" pitchFamily="34" charset="0"/>
                        <a:cs typeface="Tahoma" pitchFamily="34" charset="0"/>
                      </a:rPr>
                      <a:t>10% (n=7)</a:t>
                    </a:r>
                    <a:endParaRPr lang="en-US" dirty="0">
                      <a:solidFill>
                        <a:srgbClr val="FF0000"/>
                      </a:solidFill>
                    </a:endParaRPr>
                  </a:p>
                </c:rich>
              </c:tx>
              <c:showLegendKey val="0"/>
              <c:showVal val="1"/>
              <c:showCatName val="0"/>
              <c:showSerName val="0"/>
              <c:showPercent val="1"/>
              <c:showBubbleSize val="0"/>
            </c:dLbl>
            <c:dLbl>
              <c:idx val="3"/>
              <c:layout>
                <c:manualLayout>
                  <c:x val="-1.249843769528809E-7"/>
                  <c:y val="-1.269120430746948E-2"/>
                </c:manualLayout>
              </c:layout>
              <c:tx>
                <c:rich>
                  <a:bodyPr/>
                  <a:lstStyle/>
                  <a:p>
                    <a:r>
                      <a:rPr lang="en-US" b="0" dirty="0" smtClean="0">
                        <a:latin typeface="Tahoma" pitchFamily="34" charset="0"/>
                        <a:ea typeface="Tahoma" pitchFamily="34" charset="0"/>
                        <a:cs typeface="Tahoma" pitchFamily="34" charset="0"/>
                      </a:rPr>
                      <a:t>10% </a:t>
                    </a:r>
                  </a:p>
                  <a:p>
                    <a:r>
                      <a:rPr lang="en-US" b="0" dirty="0" smtClean="0">
                        <a:latin typeface="Tahoma" pitchFamily="34" charset="0"/>
                        <a:ea typeface="Tahoma" pitchFamily="34" charset="0"/>
                        <a:cs typeface="Tahoma" pitchFamily="34" charset="0"/>
                      </a:rPr>
                      <a:t>(n=7)</a:t>
                    </a:r>
                    <a:endParaRPr lang="en-US" baseline="30000" dirty="0">
                      <a:solidFill>
                        <a:srgbClr val="FF0000"/>
                      </a:solidFill>
                    </a:endParaRPr>
                  </a:p>
                </c:rich>
              </c:tx>
              <c:showLegendKey val="0"/>
              <c:showVal val="1"/>
              <c:showCatName val="0"/>
              <c:showSerName val="0"/>
              <c:showPercent val="1"/>
              <c:showBubbleSize val="0"/>
            </c:dLbl>
            <c:dLbl>
              <c:idx val="4"/>
              <c:layout>
                <c:manualLayout>
                  <c:x val="0.11275390576177978"/>
                  <c:y val="-0.14823007221311257"/>
                </c:manualLayout>
              </c:layout>
              <c:tx>
                <c:rich>
                  <a:bodyPr/>
                  <a:lstStyle/>
                  <a:p>
                    <a:r>
                      <a:rPr lang="en-US" b="0" dirty="0" smtClean="0">
                        <a:latin typeface="Tahoma" pitchFamily="34" charset="0"/>
                        <a:ea typeface="Tahoma" pitchFamily="34" charset="0"/>
                        <a:cs typeface="Tahoma" pitchFamily="34" charset="0"/>
                      </a:rPr>
                      <a:t>47% (n=32)</a:t>
                    </a:r>
                    <a:endParaRPr lang="en-US" dirty="0"/>
                  </a:p>
                </c:rich>
              </c:tx>
              <c:showLegendKey val="0"/>
              <c:showVal val="1"/>
              <c:showCatName val="0"/>
              <c:showSerName val="0"/>
              <c:showPercent val="1"/>
              <c:showBubbleSize val="0"/>
            </c:dLbl>
            <c:dLbl>
              <c:idx val="5"/>
              <c:layout>
                <c:manualLayout>
                  <c:x val="-2.6865391826021746E-2"/>
                  <c:y val="0"/>
                </c:manualLayout>
              </c:layout>
              <c:tx>
                <c:rich>
                  <a:bodyPr/>
                  <a:lstStyle/>
                  <a:p>
                    <a:r>
                      <a:rPr lang="en-US" b="0" dirty="0" smtClean="0">
                        <a:latin typeface="Tahoma" pitchFamily="34" charset="0"/>
                        <a:ea typeface="Tahoma" pitchFamily="34" charset="0"/>
                        <a:cs typeface="Tahoma" pitchFamily="34" charset="0"/>
                      </a:rPr>
                      <a:t>6% </a:t>
                    </a:r>
                  </a:p>
                  <a:p>
                    <a:r>
                      <a:rPr lang="en-US" b="0" dirty="0" smtClean="0">
                        <a:latin typeface="Tahoma" pitchFamily="34" charset="0"/>
                        <a:ea typeface="Tahoma" pitchFamily="34" charset="0"/>
                        <a:cs typeface="Tahoma" pitchFamily="34" charset="0"/>
                      </a:rPr>
                      <a:t>(n=4)</a:t>
                    </a:r>
                    <a:endParaRPr lang="en-US" dirty="0"/>
                  </a:p>
                </c:rich>
              </c:tx>
              <c:showLegendKey val="0"/>
              <c:showVal val="1"/>
              <c:showCatName val="0"/>
              <c:showSerName val="0"/>
              <c:showPercent val="1"/>
              <c:showBubbleSize val="0"/>
            </c:dLbl>
            <c:dLbl>
              <c:idx val="6"/>
              <c:layout>
                <c:manualLayout>
                  <c:x val="0.10309873765779277"/>
                  <c:y val="0"/>
                </c:manualLayout>
              </c:layout>
              <c:tx>
                <c:rich>
                  <a:bodyPr/>
                  <a:lstStyle/>
                  <a:p>
                    <a:r>
                      <a:rPr lang="en-US" dirty="0" smtClean="0"/>
                      <a:t>10% </a:t>
                    </a:r>
                  </a:p>
                  <a:p>
                    <a:r>
                      <a:rPr lang="en-US" dirty="0" smtClean="0"/>
                      <a:t>(n=7)</a:t>
                    </a:r>
                    <a:endParaRPr lang="en-US" dirty="0"/>
                  </a:p>
                </c:rich>
              </c:tx>
              <c:showLegendKey val="0"/>
              <c:showVal val="1"/>
              <c:showCatName val="0"/>
              <c:showSerName val="0"/>
              <c:showPercent val="1"/>
              <c:showBubbleSize val="0"/>
            </c:dLbl>
            <c:txPr>
              <a:bodyPr/>
              <a:lstStyle/>
              <a:p>
                <a:pPr>
                  <a:defRPr b="0">
                    <a:latin typeface="Tahoma" pitchFamily="34" charset="0"/>
                    <a:ea typeface="Tahoma" pitchFamily="34" charset="0"/>
                    <a:cs typeface="Tahoma" pitchFamily="34" charset="0"/>
                  </a:defRPr>
                </a:pPr>
                <a:endParaRPr lang="en-US"/>
              </a:p>
            </c:txPr>
            <c:showLegendKey val="0"/>
            <c:showVal val="1"/>
            <c:showCatName val="0"/>
            <c:showSerName val="0"/>
            <c:showPercent val="1"/>
            <c:showBubbleSize val="0"/>
            <c:showLeaderLines val="0"/>
          </c:dLbls>
          <c:cat>
            <c:strRef>
              <c:f>Sheet1!$A$2:$A$8</c:f>
              <c:strCache>
                <c:ptCount val="7"/>
                <c:pt idx="0">
                  <c:v>Target met</c:v>
                </c:pt>
                <c:pt idx="1">
                  <c:v>Improving</c:v>
                </c:pt>
                <c:pt idx="2">
                  <c:v>No change</c:v>
                </c:pt>
                <c:pt idx="3">
                  <c:v>Getting worse</c:v>
                </c:pt>
                <c:pt idx="4">
                  <c:v>Baseline only</c:v>
                </c:pt>
                <c:pt idx="5">
                  <c:v>Developmental</c:v>
                </c:pt>
                <c:pt idx="6">
                  <c:v>Tracking</c:v>
                </c:pt>
              </c:strCache>
            </c:strRef>
          </c:cat>
          <c:val>
            <c:numRef>
              <c:f>Sheet1!$B$2:$B$8</c:f>
              <c:numCache>
                <c:formatCode>General</c:formatCode>
                <c:ptCount val="7"/>
                <c:pt idx="0">
                  <c:v>7</c:v>
                </c:pt>
                <c:pt idx="1">
                  <c:v>11</c:v>
                </c:pt>
                <c:pt idx="2">
                  <c:v>7</c:v>
                </c:pt>
                <c:pt idx="3">
                  <c:v>7</c:v>
                </c:pt>
                <c:pt idx="4">
                  <c:v>32</c:v>
                </c:pt>
                <c:pt idx="5">
                  <c:v>4</c:v>
                </c:pt>
                <c:pt idx="6">
                  <c:v>0</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45290172061828E-2"/>
          <c:y val="8.6605260356210897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Pt>
            <c:idx val="6"/>
            <c:bubble3D val="0"/>
            <c:spPr>
              <a:solidFill>
                <a:srgbClr val="0070C0"/>
              </a:solidFill>
              <a:ln w="12700">
                <a:solidFill>
                  <a:schemeClr val="tx1"/>
                </a:solidFill>
              </a:ln>
            </c:spPr>
          </c:dPt>
          <c:dLbls>
            <c:dLbl>
              <c:idx val="0"/>
              <c:layout>
                <c:manualLayout>
                  <c:x val="1.4012281483682465E-3"/>
                  <c:y val="0.37792215820942099"/>
                </c:manualLayout>
              </c:layout>
              <c:tx>
                <c:rich>
                  <a:bodyPr/>
                  <a:lstStyle/>
                  <a:p>
                    <a:r>
                      <a:rPr lang="en-US" b="0" dirty="0" smtClean="0">
                        <a:latin typeface="Tahoma" pitchFamily="34" charset="0"/>
                        <a:ea typeface="Tahoma" pitchFamily="34" charset="0"/>
                        <a:cs typeface="Tahoma" pitchFamily="34" charset="0"/>
                      </a:rPr>
                      <a:t>29% (n=22)</a:t>
                    </a:r>
                    <a:endParaRPr lang="en-US" dirty="0"/>
                  </a:p>
                </c:rich>
              </c:tx>
              <c:showLegendKey val="0"/>
              <c:showVal val="1"/>
              <c:showCatName val="0"/>
              <c:showSerName val="0"/>
              <c:showPercent val="1"/>
              <c:showBubbleSize val="0"/>
            </c:dLbl>
            <c:dLbl>
              <c:idx val="1"/>
              <c:delete val="1"/>
            </c:dLbl>
            <c:dLbl>
              <c:idx val="2"/>
              <c:layout>
                <c:manualLayout>
                  <c:x val="5.8111969494379238E-2"/>
                  <c:y val="-0.25236355902016255"/>
                </c:manualLayout>
              </c:layout>
              <c:tx>
                <c:rich>
                  <a:bodyPr/>
                  <a:lstStyle/>
                  <a:p>
                    <a:r>
                      <a:rPr lang="en-US" b="0" dirty="0" smtClean="0">
                        <a:latin typeface="Tahoma" pitchFamily="34" charset="0"/>
                        <a:ea typeface="Tahoma" pitchFamily="34" charset="0"/>
                        <a:cs typeface="Tahoma" pitchFamily="34" charset="0"/>
                      </a:rPr>
                      <a:t>36% </a:t>
                    </a:r>
                  </a:p>
                  <a:p>
                    <a:r>
                      <a:rPr lang="en-US" b="0" dirty="0" smtClean="0">
                        <a:latin typeface="Tahoma" pitchFamily="34" charset="0"/>
                        <a:ea typeface="Tahoma" pitchFamily="34" charset="0"/>
                        <a:cs typeface="Tahoma" pitchFamily="34" charset="0"/>
                      </a:rPr>
                      <a:t>(n=27)</a:t>
                    </a:r>
                    <a:endParaRPr lang="en-US" dirty="0">
                      <a:solidFill>
                        <a:srgbClr val="FF0000"/>
                      </a:solidFill>
                    </a:endParaRPr>
                  </a:p>
                </c:rich>
              </c:tx>
              <c:showLegendKey val="0"/>
              <c:showVal val="1"/>
              <c:showCatName val="0"/>
              <c:showSerName val="0"/>
              <c:showPercent val="1"/>
              <c:showBubbleSize val="0"/>
            </c:dLbl>
            <c:dLbl>
              <c:idx val="3"/>
              <c:layout>
                <c:manualLayout>
                  <c:x val="6.6037735849056603E-2"/>
                  <c:y val="8.3388776204116125E-3"/>
                </c:manualLayout>
              </c:layout>
              <c:tx>
                <c:rich>
                  <a:bodyPr/>
                  <a:lstStyle/>
                  <a:p>
                    <a:r>
                      <a:rPr lang="en-US" b="0" dirty="0" smtClean="0">
                        <a:latin typeface="Tahoma" pitchFamily="34" charset="0"/>
                        <a:ea typeface="Tahoma" pitchFamily="34" charset="0"/>
                        <a:cs typeface="Tahoma" pitchFamily="34" charset="0"/>
                      </a:rPr>
                      <a:t>5% </a:t>
                    </a:r>
                  </a:p>
                  <a:p>
                    <a:r>
                      <a:rPr lang="en-US" b="0" dirty="0" smtClean="0">
                        <a:latin typeface="Tahoma" pitchFamily="34" charset="0"/>
                        <a:ea typeface="Tahoma" pitchFamily="34" charset="0"/>
                        <a:cs typeface="Tahoma" pitchFamily="34" charset="0"/>
                      </a:rPr>
                      <a:t>(n=4)</a:t>
                    </a:r>
                    <a:endParaRPr lang="en-US" baseline="30000" dirty="0">
                      <a:solidFill>
                        <a:srgbClr val="FF0000"/>
                      </a:solidFill>
                    </a:endParaRPr>
                  </a:p>
                </c:rich>
              </c:tx>
              <c:showLegendKey val="0"/>
              <c:showVal val="1"/>
              <c:showCatName val="0"/>
              <c:showSerName val="0"/>
              <c:showPercent val="1"/>
              <c:showBubbleSize val="0"/>
            </c:dLbl>
            <c:dLbl>
              <c:idx val="4"/>
              <c:layout>
                <c:manualLayout>
                  <c:x val="0.11169043728024565"/>
                  <c:y val="8.3102668911857608E-2"/>
                </c:manualLayout>
              </c:layout>
              <c:tx>
                <c:rich>
                  <a:bodyPr/>
                  <a:lstStyle/>
                  <a:p>
                    <a:r>
                      <a:rPr lang="en-US" b="0" dirty="0" smtClean="0">
                        <a:latin typeface="Tahoma" pitchFamily="34" charset="0"/>
                        <a:ea typeface="Tahoma" pitchFamily="34" charset="0"/>
                        <a:cs typeface="Tahoma" pitchFamily="34" charset="0"/>
                      </a:rPr>
                      <a:t>9% </a:t>
                    </a:r>
                  </a:p>
                  <a:p>
                    <a:r>
                      <a:rPr lang="en-US" b="0" dirty="0" smtClean="0">
                        <a:latin typeface="Tahoma" pitchFamily="34" charset="0"/>
                        <a:ea typeface="Tahoma" pitchFamily="34" charset="0"/>
                        <a:cs typeface="Tahoma" pitchFamily="34" charset="0"/>
                      </a:rPr>
                      <a:t>(n=7)</a:t>
                    </a:r>
                    <a:endParaRPr lang="en-US" dirty="0"/>
                  </a:p>
                </c:rich>
              </c:tx>
              <c:showLegendKey val="0"/>
              <c:showVal val="1"/>
              <c:showCatName val="0"/>
              <c:showSerName val="0"/>
              <c:showPercent val="1"/>
              <c:showBubbleSize val="0"/>
            </c:dLbl>
            <c:dLbl>
              <c:idx val="5"/>
              <c:layout>
                <c:manualLayout>
                  <c:x val="9.4323527955232037E-2"/>
                  <c:y val="0.16824212735767127"/>
                </c:manualLayout>
              </c:layout>
              <c:tx>
                <c:rich>
                  <a:bodyPr/>
                  <a:lstStyle/>
                  <a:p>
                    <a:r>
                      <a:rPr lang="en-US" b="0" dirty="0" smtClean="0">
                        <a:latin typeface="Tahoma" pitchFamily="34" charset="0"/>
                        <a:ea typeface="Tahoma" pitchFamily="34" charset="0"/>
                        <a:cs typeface="Tahoma" pitchFamily="34" charset="0"/>
                      </a:rPr>
                      <a:t>13% </a:t>
                    </a:r>
                  </a:p>
                  <a:p>
                    <a:r>
                      <a:rPr lang="en-US" b="0" dirty="0" smtClean="0">
                        <a:latin typeface="Tahoma" pitchFamily="34" charset="0"/>
                        <a:ea typeface="Tahoma" pitchFamily="34" charset="0"/>
                        <a:cs typeface="Tahoma" pitchFamily="34" charset="0"/>
                      </a:rPr>
                      <a:t>(n=10)</a:t>
                    </a:r>
                    <a:endParaRPr lang="en-US" dirty="0"/>
                  </a:p>
                </c:rich>
              </c:tx>
              <c:showLegendKey val="0"/>
              <c:showVal val="1"/>
              <c:showCatName val="0"/>
              <c:showSerName val="0"/>
              <c:showPercent val="1"/>
              <c:showBubbleSize val="0"/>
            </c:dLbl>
            <c:dLbl>
              <c:idx val="6"/>
              <c:layout>
                <c:manualLayout>
                  <c:x val="6.2487619472094288E-2"/>
                  <c:y val="0.12618159551825345"/>
                </c:manualLayout>
              </c:layout>
              <c:tx>
                <c:rich>
                  <a:bodyPr/>
                  <a:lstStyle/>
                  <a:p>
                    <a:r>
                      <a:rPr lang="en-US" dirty="0" smtClean="0"/>
                      <a:t>8% </a:t>
                    </a:r>
                  </a:p>
                  <a:p>
                    <a:r>
                      <a:rPr lang="en-US" dirty="0" smtClean="0"/>
                      <a:t>(n=6)</a:t>
                    </a:r>
                    <a:endParaRPr lang="en-US" dirty="0"/>
                  </a:p>
                </c:rich>
              </c:tx>
              <c:showLegendKey val="0"/>
              <c:showVal val="1"/>
              <c:showCatName val="0"/>
              <c:showSerName val="0"/>
              <c:showPercent val="1"/>
              <c:showBubbleSize val="0"/>
            </c:dLbl>
            <c:txPr>
              <a:bodyPr/>
              <a:lstStyle/>
              <a:p>
                <a:pPr>
                  <a:defRPr b="0">
                    <a:latin typeface="Tahoma" pitchFamily="34" charset="0"/>
                    <a:ea typeface="Tahoma" pitchFamily="34" charset="0"/>
                    <a:cs typeface="Tahoma" pitchFamily="34" charset="0"/>
                  </a:defRPr>
                </a:pPr>
                <a:endParaRPr lang="en-US"/>
              </a:p>
            </c:txPr>
            <c:showLegendKey val="0"/>
            <c:showVal val="1"/>
            <c:showCatName val="0"/>
            <c:showSerName val="0"/>
            <c:showPercent val="1"/>
            <c:showBubbleSize val="0"/>
            <c:showLeaderLines val="0"/>
          </c:dLbls>
          <c:cat>
            <c:strRef>
              <c:f>Sheet1!$A$2:$A$8</c:f>
              <c:strCache>
                <c:ptCount val="7"/>
                <c:pt idx="0">
                  <c:v>Target met</c:v>
                </c:pt>
                <c:pt idx="1">
                  <c:v>Improving</c:v>
                </c:pt>
                <c:pt idx="2">
                  <c:v>No change</c:v>
                </c:pt>
                <c:pt idx="3">
                  <c:v>Getting worse</c:v>
                </c:pt>
                <c:pt idx="4">
                  <c:v>Baseline only</c:v>
                </c:pt>
                <c:pt idx="5">
                  <c:v>Developmental</c:v>
                </c:pt>
                <c:pt idx="6">
                  <c:v>Tracking</c:v>
                </c:pt>
              </c:strCache>
            </c:strRef>
          </c:cat>
          <c:val>
            <c:numRef>
              <c:f>Sheet1!$B$2:$B$8</c:f>
              <c:numCache>
                <c:formatCode>General</c:formatCode>
                <c:ptCount val="7"/>
                <c:pt idx="0">
                  <c:v>6</c:v>
                </c:pt>
                <c:pt idx="1">
                  <c:v>22</c:v>
                </c:pt>
                <c:pt idx="2">
                  <c:v>27</c:v>
                </c:pt>
                <c:pt idx="3">
                  <c:v>4</c:v>
                </c:pt>
                <c:pt idx="4">
                  <c:v>7</c:v>
                </c:pt>
                <c:pt idx="5">
                  <c:v>10</c:v>
                </c:pt>
                <c:pt idx="6">
                  <c:v>0</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7533698118244"/>
          <c:y val="5.6412315930388202E-2"/>
          <c:w val="0.87430790960451976"/>
          <c:h val="0.80499310570049698"/>
        </c:manualLayout>
      </c:layout>
      <c:lineChart>
        <c:grouping val="standard"/>
        <c:varyColors val="0"/>
        <c:ser>
          <c:idx val="0"/>
          <c:order val="0"/>
          <c:spPr>
            <a:ln w="44450">
              <a:solidFill>
                <a:schemeClr val="tx2"/>
              </a:solidFill>
            </a:ln>
          </c:spPr>
          <c:marker>
            <c:symbol val="circle"/>
            <c:size val="4"/>
            <c:spPr>
              <a:solidFill>
                <a:schemeClr val="tx2"/>
              </a:solidFill>
            </c:spPr>
          </c:marker>
          <c:dPt>
            <c:idx val="27"/>
            <c:marker>
              <c:spPr>
                <a:solidFill>
                  <a:schemeClr val="tx2"/>
                </a:solidFill>
                <a:ln>
                  <a:solidFill>
                    <a:schemeClr val="tx2"/>
                  </a:solidFill>
                </a:ln>
              </c:spPr>
            </c:marker>
            <c:bubble3D val="0"/>
          </c:dPt>
          <c:cat>
            <c:strRef>
              <c:f>Sheet1!$B$1:$AX$1</c:f>
              <c:strCach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strCache>
            </c:strRef>
          </c:cat>
          <c:val>
            <c:numRef>
              <c:f>Sheet1!$B$2:$AX$2</c:f>
              <c:numCache>
                <c:formatCode>General</c:formatCode>
                <c:ptCount val="49"/>
                <c:pt idx="0" formatCode="###,###,###,##0.0">
                  <c:v>51.2</c:v>
                </c:pt>
                <c:pt idx="9" formatCode="###,###,###,##0.0">
                  <c:v>42.8</c:v>
                </c:pt>
                <c:pt idx="14" formatCode="###,###,###,##0.0">
                  <c:v>37</c:v>
                </c:pt>
                <c:pt idx="18" formatCode="###,###,###,##0.0">
                  <c:v>34.799999999999997</c:v>
                </c:pt>
                <c:pt idx="20" formatCode="###,###,###,##0.0">
                  <c:v>32.200000000000003</c:v>
                </c:pt>
                <c:pt idx="22" formatCode="###,###,###,##0.0">
                  <c:v>30.9</c:v>
                </c:pt>
                <c:pt idx="23" formatCode="###,###,###,##0.0">
                  <c:v>30.3</c:v>
                </c:pt>
                <c:pt idx="25" formatCode="###,###,###,##0.0">
                  <c:v>28</c:v>
                </c:pt>
                <c:pt idx="26" formatCode="###,###,###,##0.0">
                  <c:v>27.6</c:v>
                </c:pt>
                <c:pt idx="27" formatCode="###,###,###,##0.0">
                  <c:v>28.1</c:v>
                </c:pt>
                <c:pt idx="28" formatCode="###,###,###,##0.0">
                  <c:v>27.3</c:v>
                </c:pt>
                <c:pt idx="29" formatCode="###,###,###,##0.0">
                  <c:v>27.6</c:v>
                </c:pt>
                <c:pt idx="30" formatCode="###,###,###,##0.0">
                  <c:v>26.5</c:v>
                </c:pt>
                <c:pt idx="32" formatCode="0.0">
                  <c:v>27.1</c:v>
                </c:pt>
                <c:pt idx="33" formatCode="###,###,###,##0.0">
                  <c:v>25.9</c:v>
                </c:pt>
                <c:pt idx="34" formatCode="###,###,###,##0.0">
                  <c:v>25.2</c:v>
                </c:pt>
                <c:pt idx="35" formatCode="###,###,###,##0.0">
                  <c:v>25.2</c:v>
                </c:pt>
                <c:pt idx="36" formatCode="###,###,###,##0.0">
                  <c:v>24.6</c:v>
                </c:pt>
                <c:pt idx="37" formatCode="###,###,###,##0.0">
                  <c:v>24.6</c:v>
                </c:pt>
                <c:pt idx="38" formatCode="###,###,###,##0.0">
                  <c:v>23.7</c:v>
                </c:pt>
                <c:pt idx="39" formatCode="###,###,###,##0.0">
                  <c:v>23</c:v>
                </c:pt>
                <c:pt idx="40" formatCode="###,###,###,##0.0">
                  <c:v>23.4</c:v>
                </c:pt>
                <c:pt idx="41" formatCode="###,###,###,##0.0">
                  <c:v>23.6</c:v>
                </c:pt>
                <c:pt idx="42" formatCode="###,###,###,##0.0">
                  <c:v>22</c:v>
                </c:pt>
                <c:pt idx="43" formatCode="###,###,###,##0.0">
                  <c:v>22.8</c:v>
                </c:pt>
                <c:pt idx="44" formatCode="###,###,###,##0.0">
                  <c:v>23.2</c:v>
                </c:pt>
                <c:pt idx="45" formatCode="###,###,###,##0.0">
                  <c:v>21.2</c:v>
                </c:pt>
                <c:pt idx="46" formatCode="###,###,###,##0.0">
                  <c:v>21.2</c:v>
                </c:pt>
                <c:pt idx="47" formatCode="###,###,###,##0.0">
                  <c:v>20.6</c:v>
                </c:pt>
                <c:pt idx="48" formatCode="0.0">
                  <c:v>20.5</c:v>
                </c:pt>
              </c:numCache>
            </c:numRef>
          </c:val>
          <c:smooth val="0"/>
        </c:ser>
        <c:ser>
          <c:idx val="1"/>
          <c:order val="1"/>
          <c:tx>
            <c:strRef>
              <c:f>Sheet1!$A$3</c:f>
              <c:strCache>
                <c:ptCount val="1"/>
                <c:pt idx="0">
                  <c:v>Female</c:v>
                </c:pt>
              </c:strCache>
            </c:strRef>
          </c:tx>
          <c:spPr>
            <a:ln w="44450">
              <a:solidFill>
                <a:schemeClr val="accent2"/>
              </a:solidFill>
              <a:prstDash val="solid"/>
            </a:ln>
          </c:spPr>
          <c:marker>
            <c:symbol val="circle"/>
            <c:size val="4"/>
          </c:marker>
          <c:cat>
            <c:strRef>
              <c:f>Sheet1!$B$1:$AX$1</c:f>
              <c:strCach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strCache>
            </c:strRef>
          </c:cat>
          <c:val>
            <c:numRef>
              <c:f>Sheet1!$B$3:$AX$3</c:f>
              <c:numCache>
                <c:formatCode>General</c:formatCode>
                <c:ptCount val="49"/>
                <c:pt idx="0" formatCode="###,###,###,##0.0">
                  <c:v>33.700000000000003</c:v>
                </c:pt>
                <c:pt idx="9" formatCode="###,###,###,##0.0">
                  <c:v>32.200000000000003</c:v>
                </c:pt>
                <c:pt idx="14" formatCode="###,###,###,##0.0">
                  <c:v>30.1</c:v>
                </c:pt>
                <c:pt idx="18" formatCode="###,###,###,##0.0">
                  <c:v>29.4</c:v>
                </c:pt>
                <c:pt idx="20" formatCode="###,###,###,##0.0">
                  <c:v>27.9</c:v>
                </c:pt>
                <c:pt idx="22" formatCode="###,###,###,##0.0">
                  <c:v>26.5</c:v>
                </c:pt>
                <c:pt idx="23" formatCode="###,###,###,##0.0">
                  <c:v>25.7</c:v>
                </c:pt>
                <c:pt idx="25" formatCode="###,###,###,##0.0">
                  <c:v>22.9</c:v>
                </c:pt>
                <c:pt idx="26" formatCode="###,###,###,##0.0">
                  <c:v>23.5</c:v>
                </c:pt>
                <c:pt idx="27" formatCode="###,###,###,##0.0">
                  <c:v>24.6</c:v>
                </c:pt>
                <c:pt idx="28" formatCode="###,###,###,##0.0">
                  <c:v>22.6</c:v>
                </c:pt>
                <c:pt idx="29" formatCode="###,###,###,##0.0">
                  <c:v>23.1</c:v>
                </c:pt>
                <c:pt idx="30" formatCode="###,###,###,##0.0">
                  <c:v>22.7</c:v>
                </c:pt>
                <c:pt idx="32" formatCode="0.0">
                  <c:v>22.2</c:v>
                </c:pt>
                <c:pt idx="33" formatCode="###,###,###,##0.0">
                  <c:v>22.1</c:v>
                </c:pt>
                <c:pt idx="34" formatCode="###,###,###,##0.0">
                  <c:v>21.6</c:v>
                </c:pt>
                <c:pt idx="35" formatCode="###,###,###,##0.0">
                  <c:v>21.1</c:v>
                </c:pt>
                <c:pt idx="36" formatCode="###,###,###,##0.0">
                  <c:v>20.7</c:v>
                </c:pt>
                <c:pt idx="37" formatCode="###,###,###,##0.0">
                  <c:v>20</c:v>
                </c:pt>
                <c:pt idx="38" formatCode="###,###,###,##0.0">
                  <c:v>19.399999999999999</c:v>
                </c:pt>
                <c:pt idx="39" formatCode="###,###,###,##0.0">
                  <c:v>18.7</c:v>
                </c:pt>
                <c:pt idx="40" formatCode="###,###,###,##0.0">
                  <c:v>18.3</c:v>
                </c:pt>
                <c:pt idx="41" formatCode="###,###,###,##0.0">
                  <c:v>18.100000000000001</c:v>
                </c:pt>
                <c:pt idx="42" formatCode="###,###,###,##0.0">
                  <c:v>17.5</c:v>
                </c:pt>
                <c:pt idx="43" formatCode="###,###,###,##0.0">
                  <c:v>18.5</c:v>
                </c:pt>
                <c:pt idx="44" formatCode="###,###,###,##0.0">
                  <c:v>18.100000000000001</c:v>
                </c:pt>
                <c:pt idx="45" formatCode="###,###,###,##0.0">
                  <c:v>17.5</c:v>
                </c:pt>
                <c:pt idx="46" formatCode="###,###,###,##0.0">
                  <c:v>16.8</c:v>
                </c:pt>
                <c:pt idx="47" formatCode="###,###,###,##0.0">
                  <c:v>15.9</c:v>
                </c:pt>
                <c:pt idx="48" formatCode="0.0">
                  <c:v>15.5</c:v>
                </c:pt>
              </c:numCache>
            </c:numRef>
          </c:val>
          <c:smooth val="0"/>
        </c:ser>
        <c:ser>
          <c:idx val="2"/>
          <c:order val="2"/>
          <c:spPr>
            <a:ln w="44450">
              <a:solidFill>
                <a:schemeClr val="tx1"/>
              </a:solidFill>
              <a:prstDash val="dash"/>
            </a:ln>
          </c:spPr>
          <c:marker>
            <c:spPr>
              <a:ln>
                <a:solidFill>
                  <a:schemeClr val="tx1"/>
                </a:solidFill>
              </a:ln>
            </c:spPr>
          </c:marker>
          <c:dPt>
            <c:idx val="43"/>
            <c:marker>
              <c:symbol val="none"/>
            </c:marker>
            <c:bubble3D val="0"/>
          </c:dPt>
          <c:dPt>
            <c:idx val="44"/>
            <c:marker>
              <c:symbol val="none"/>
            </c:marker>
            <c:bubble3D val="0"/>
          </c:dPt>
          <c:dPt>
            <c:idx val="45"/>
            <c:marker>
              <c:symbol val="none"/>
            </c:marker>
            <c:bubble3D val="0"/>
          </c:dPt>
          <c:dPt>
            <c:idx val="46"/>
            <c:marker>
              <c:symbol val="none"/>
            </c:marker>
            <c:bubble3D val="0"/>
          </c:dPt>
          <c:dPt>
            <c:idx val="47"/>
            <c:marker>
              <c:symbol val="none"/>
            </c:marker>
            <c:bubble3D val="0"/>
          </c:dPt>
          <c:dPt>
            <c:idx val="48"/>
            <c:marker>
              <c:symbol val="none"/>
            </c:marker>
            <c:bubble3D val="0"/>
          </c:dPt>
          <c:cat>
            <c:strRef>
              <c:f>Sheet1!$B$1:$AX$1</c:f>
              <c:strCache>
                <c:ptCount val="4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strCache>
            </c:strRef>
          </c:cat>
          <c:val>
            <c:numRef>
              <c:f>Sheet1!$B$4:$AX$4</c:f>
              <c:numCache>
                <c:formatCode>General</c:formatCode>
                <c:ptCount val="49"/>
                <c:pt idx="43" formatCode="0.0">
                  <c:v>12</c:v>
                </c:pt>
                <c:pt idx="48" formatCode="0.0">
                  <c:v>12</c:v>
                </c:pt>
              </c:numCache>
            </c:numRef>
          </c:val>
          <c:smooth val="0"/>
        </c:ser>
        <c:dLbls>
          <c:showLegendKey val="0"/>
          <c:showVal val="0"/>
          <c:showCatName val="0"/>
          <c:showSerName val="0"/>
          <c:showPercent val="0"/>
          <c:showBubbleSize val="0"/>
        </c:dLbls>
        <c:marker val="1"/>
        <c:smooth val="0"/>
        <c:axId val="92721152"/>
        <c:axId val="92723072"/>
      </c:lineChart>
      <c:catAx>
        <c:axId val="92721152"/>
        <c:scaling>
          <c:orientation val="minMax"/>
        </c:scaling>
        <c:delete val="0"/>
        <c:axPos val="b"/>
        <c:majorTickMark val="none"/>
        <c:minorTickMark val="in"/>
        <c:tickLblPos val="nextTo"/>
        <c:spPr>
          <a:ln w="9525">
            <a:solidFill>
              <a:schemeClr val="tx1"/>
            </a:solidFill>
          </a:ln>
        </c:spPr>
        <c:txPr>
          <a:bodyPr rot="0"/>
          <a:lstStyle/>
          <a:p>
            <a:pPr>
              <a:defRPr/>
            </a:pPr>
            <a:endParaRPr lang="en-US"/>
          </a:p>
        </c:txPr>
        <c:crossAx val="92723072"/>
        <c:crosses val="autoZero"/>
        <c:auto val="1"/>
        <c:lblAlgn val="ctr"/>
        <c:lblOffset val="0"/>
        <c:tickLblSkip val="8"/>
        <c:noMultiLvlLbl val="0"/>
      </c:catAx>
      <c:valAx>
        <c:axId val="92723072"/>
        <c:scaling>
          <c:orientation val="minMax"/>
          <c:max val="60"/>
          <c:min val="0"/>
        </c:scaling>
        <c:delete val="0"/>
        <c:axPos val="l"/>
        <c:majorGridlines>
          <c:spPr>
            <a:ln>
              <a:solidFill>
                <a:schemeClr val="bg1">
                  <a:lumMod val="85000"/>
                </a:schemeClr>
              </a:solidFill>
              <a:prstDash val="sysDash"/>
            </a:ln>
          </c:spPr>
        </c:majorGridlines>
        <c:numFmt formatCode="0" sourceLinked="0"/>
        <c:majorTickMark val="in"/>
        <c:minorTickMark val="none"/>
        <c:tickLblPos val="nextTo"/>
        <c:spPr>
          <a:ln w="9525">
            <a:solidFill>
              <a:schemeClr val="tx1"/>
            </a:solidFill>
          </a:ln>
        </c:spPr>
        <c:crossAx val="92721152"/>
        <c:crosses val="autoZero"/>
        <c:crossBetween val="between"/>
      </c:valAx>
    </c:plotArea>
    <c:plotVisOnly val="1"/>
    <c:dispBlanksAs val="span"/>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7533698118244"/>
          <c:y val="5.6412315930388202E-2"/>
          <c:w val="0.87430790960451976"/>
          <c:h val="0.80499310570049698"/>
        </c:manualLayout>
      </c:layout>
      <c:lineChart>
        <c:grouping val="standard"/>
        <c:varyColors val="0"/>
        <c:ser>
          <c:idx val="0"/>
          <c:order val="0"/>
          <c:tx>
            <c:strRef>
              <c:f>Sheet1!$A$2</c:f>
              <c:strCache>
                <c:ptCount val="1"/>
                <c:pt idx="0">
                  <c:v>3.1</c:v>
                </c:pt>
              </c:strCache>
            </c:strRef>
          </c:tx>
          <c:spPr>
            <a:ln w="44450">
              <a:solidFill>
                <a:schemeClr val="accent1">
                  <a:lumMod val="75000"/>
                </a:schemeClr>
              </a:solidFill>
            </a:ln>
          </c:spPr>
          <c:marker>
            <c:symbol val="none"/>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7.8</c:v>
                </c:pt>
                <c:pt idx="1">
                  <c:v>8</c:v>
                </c:pt>
                <c:pt idx="2">
                  <c:v>7.5</c:v>
                </c:pt>
                <c:pt idx="3">
                  <c:v>6.9</c:v>
                </c:pt>
                <c:pt idx="4">
                  <c:v>5.8</c:v>
                </c:pt>
                <c:pt idx="5">
                  <c:v>5.6</c:v>
                </c:pt>
              </c:numCache>
            </c:numRef>
          </c:val>
          <c:smooth val="0"/>
        </c:ser>
        <c:ser>
          <c:idx val="1"/>
          <c:order val="1"/>
          <c:tx>
            <c:strRef>
              <c:f>Sheet1!$A$3</c:f>
              <c:strCache>
                <c:ptCount val="1"/>
                <c:pt idx="0">
                  <c:v>3.1 target</c:v>
                </c:pt>
              </c:strCache>
            </c:strRef>
          </c:tx>
          <c:spPr>
            <a:ln w="44450">
              <a:solidFill>
                <a:schemeClr val="accent1">
                  <a:lumMod val="75000"/>
                </a:schemeClr>
              </a:solidFill>
              <a:prstDash val="dash"/>
            </a:ln>
          </c:spPr>
          <c:marker>
            <c:symbol val="none"/>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5.8</c:v>
                </c:pt>
                <c:pt idx="1">
                  <c:v>5.8</c:v>
                </c:pt>
                <c:pt idx="2">
                  <c:v>5.8</c:v>
                </c:pt>
                <c:pt idx="3">
                  <c:v>5.8</c:v>
                </c:pt>
                <c:pt idx="4">
                  <c:v>5.8</c:v>
                </c:pt>
                <c:pt idx="5">
                  <c:v>5.8</c:v>
                </c:pt>
              </c:numCache>
            </c:numRef>
          </c:val>
          <c:smooth val="0"/>
        </c:ser>
        <c:ser>
          <c:idx val="2"/>
          <c:order val="2"/>
          <c:tx>
            <c:strRef>
              <c:f>Sheet1!$A$4</c:f>
              <c:strCache>
                <c:ptCount val="1"/>
                <c:pt idx="0">
                  <c:v>3.2</c:v>
                </c:pt>
              </c:strCache>
            </c:strRef>
          </c:tx>
          <c:spPr>
            <a:ln>
              <a:solidFill>
                <a:schemeClr val="accent3">
                  <a:lumMod val="75000"/>
                </a:schemeClr>
              </a:solidFill>
            </a:ln>
          </c:spPr>
          <c:marker>
            <c:symbol val="none"/>
          </c:marker>
          <c:cat>
            <c:strRef>
              <c:f>Sheet1!$B$1:$G$1</c:f>
              <c:strCache>
                <c:ptCount val="6"/>
                <c:pt idx="0">
                  <c:v>2008</c:v>
                </c:pt>
                <c:pt idx="1">
                  <c:v>2009</c:v>
                </c:pt>
                <c:pt idx="2">
                  <c:v>2010</c:v>
                </c:pt>
                <c:pt idx="3">
                  <c:v>2011</c:v>
                </c:pt>
                <c:pt idx="4">
                  <c:v>2012</c:v>
                </c:pt>
                <c:pt idx="5">
                  <c:v>2013</c:v>
                </c:pt>
              </c:strCache>
            </c:strRef>
          </c:cat>
          <c:val>
            <c:numRef>
              <c:f>Sheet1!$B$4:$G$4</c:f>
            </c:numRef>
          </c:val>
          <c:smooth val="0"/>
        </c:ser>
        <c:ser>
          <c:idx val="3"/>
          <c:order val="3"/>
          <c:tx>
            <c:strRef>
              <c:f>Sheet1!$A$5</c:f>
              <c:strCache>
                <c:ptCount val="1"/>
                <c:pt idx="0">
                  <c:v>3.2 target</c:v>
                </c:pt>
              </c:strCache>
            </c:strRef>
          </c:tx>
          <c:spPr>
            <a:ln>
              <a:solidFill>
                <a:schemeClr val="accent3">
                  <a:lumMod val="75000"/>
                </a:schemeClr>
              </a:solidFill>
              <a:prstDash val="dash"/>
            </a:ln>
          </c:spPr>
          <c:marker>
            <c:symbol val="none"/>
          </c:marker>
          <c:cat>
            <c:strRef>
              <c:f>Sheet1!$B$1:$G$1</c:f>
              <c:strCache>
                <c:ptCount val="6"/>
                <c:pt idx="0">
                  <c:v>2008</c:v>
                </c:pt>
                <c:pt idx="1">
                  <c:v>2009</c:v>
                </c:pt>
                <c:pt idx="2">
                  <c:v>2010</c:v>
                </c:pt>
                <c:pt idx="3">
                  <c:v>2011</c:v>
                </c:pt>
                <c:pt idx="4">
                  <c:v>2012</c:v>
                </c:pt>
                <c:pt idx="5">
                  <c:v>2013</c:v>
                </c:pt>
              </c:strCache>
            </c:strRef>
          </c:cat>
          <c:val>
            <c:numRef>
              <c:f>Sheet1!$B$5:$G$5</c:f>
            </c:numRef>
          </c:val>
          <c:smooth val="0"/>
        </c:ser>
        <c:ser>
          <c:idx val="4"/>
          <c:order val="4"/>
          <c:tx>
            <c:strRef>
              <c:f>Sheet1!$A$6</c:f>
              <c:strCache>
                <c:ptCount val="1"/>
                <c:pt idx="0">
                  <c:v>3.3</c:v>
                </c:pt>
              </c:strCache>
            </c:strRef>
          </c:tx>
          <c:spPr>
            <a:ln>
              <a:solidFill>
                <a:schemeClr val="accent6">
                  <a:lumMod val="75000"/>
                </a:schemeClr>
              </a:solidFill>
              <a:prstDash val="solid"/>
            </a:ln>
          </c:spPr>
          <c:marker>
            <c:symbol val="none"/>
          </c:marker>
          <c:cat>
            <c:strRef>
              <c:f>Sheet1!$B$1:$G$1</c:f>
              <c:strCache>
                <c:ptCount val="6"/>
                <c:pt idx="0">
                  <c:v>2008</c:v>
                </c:pt>
                <c:pt idx="1">
                  <c:v>2009</c:v>
                </c:pt>
                <c:pt idx="2">
                  <c:v>2010</c:v>
                </c:pt>
                <c:pt idx="3">
                  <c:v>2011</c:v>
                </c:pt>
                <c:pt idx="4">
                  <c:v>2012</c:v>
                </c:pt>
                <c:pt idx="5">
                  <c:v>2013</c:v>
                </c:pt>
              </c:strCache>
            </c:strRef>
          </c:cat>
          <c:val>
            <c:numRef>
              <c:f>Sheet1!$B$6:$G$6</c:f>
            </c:numRef>
          </c:val>
          <c:smooth val="0"/>
        </c:ser>
        <c:ser>
          <c:idx val="5"/>
          <c:order val="5"/>
          <c:tx>
            <c:strRef>
              <c:f>Sheet1!$A$7</c:f>
              <c:strCache>
                <c:ptCount val="1"/>
                <c:pt idx="0">
                  <c:v>3.3 target</c:v>
                </c:pt>
              </c:strCache>
            </c:strRef>
          </c:tx>
          <c:spPr>
            <a:ln>
              <a:solidFill>
                <a:schemeClr val="accent6">
                  <a:lumMod val="75000"/>
                </a:schemeClr>
              </a:solidFill>
              <a:prstDash val="dash"/>
            </a:ln>
          </c:spPr>
          <c:marker>
            <c:symbol val="none"/>
          </c:marker>
          <c:cat>
            <c:strRef>
              <c:f>Sheet1!$B$1:$G$1</c:f>
              <c:strCache>
                <c:ptCount val="6"/>
                <c:pt idx="0">
                  <c:v>2008</c:v>
                </c:pt>
                <c:pt idx="1">
                  <c:v>2009</c:v>
                </c:pt>
                <c:pt idx="2">
                  <c:v>2010</c:v>
                </c:pt>
                <c:pt idx="3">
                  <c:v>2011</c:v>
                </c:pt>
                <c:pt idx="4">
                  <c:v>2012</c:v>
                </c:pt>
                <c:pt idx="5">
                  <c:v>2013</c:v>
                </c:pt>
              </c:strCache>
            </c:strRef>
          </c:cat>
          <c:val>
            <c:numRef>
              <c:f>Sheet1!$B$7:$G$7</c:f>
            </c:numRef>
          </c:val>
          <c:smooth val="0"/>
        </c:ser>
        <c:ser>
          <c:idx val="6"/>
          <c:order val="6"/>
          <c:tx>
            <c:strRef>
              <c:f>Sheet1!$A$8</c:f>
              <c:strCache>
                <c:ptCount val="1"/>
                <c:pt idx="0">
                  <c:v>3.4</c:v>
                </c:pt>
              </c:strCache>
            </c:strRef>
          </c:tx>
          <c:spPr>
            <a:ln>
              <a:solidFill>
                <a:schemeClr val="accent4">
                  <a:lumMod val="75000"/>
                </a:schemeClr>
              </a:solidFill>
            </a:ln>
          </c:spPr>
          <c:marker>
            <c:symbol val="none"/>
          </c:marker>
          <c:cat>
            <c:strRef>
              <c:f>Sheet1!$B$1:$G$1</c:f>
              <c:strCache>
                <c:ptCount val="6"/>
                <c:pt idx="0">
                  <c:v>2008</c:v>
                </c:pt>
                <c:pt idx="1">
                  <c:v>2009</c:v>
                </c:pt>
                <c:pt idx="2">
                  <c:v>2010</c:v>
                </c:pt>
                <c:pt idx="3">
                  <c:v>2011</c:v>
                </c:pt>
                <c:pt idx="4">
                  <c:v>2012</c:v>
                </c:pt>
                <c:pt idx="5">
                  <c:v>2013</c:v>
                </c:pt>
              </c:strCache>
            </c:strRef>
          </c:cat>
          <c:val>
            <c:numRef>
              <c:f>Sheet1!$B$8:$G$8</c:f>
            </c:numRef>
          </c:val>
          <c:smooth val="0"/>
        </c:ser>
        <c:ser>
          <c:idx val="7"/>
          <c:order val="7"/>
          <c:tx>
            <c:strRef>
              <c:f>Sheet1!$A$9</c:f>
              <c:strCache>
                <c:ptCount val="1"/>
                <c:pt idx="0">
                  <c:v>3.4 target</c:v>
                </c:pt>
              </c:strCache>
            </c:strRef>
          </c:tx>
          <c:spPr>
            <a:ln>
              <a:solidFill>
                <a:schemeClr val="accent4">
                  <a:lumMod val="75000"/>
                </a:schemeClr>
              </a:solidFill>
              <a:prstDash val="dash"/>
            </a:ln>
          </c:spPr>
          <c:dPt>
            <c:idx val="11"/>
            <c:marker>
              <c:symbol val="none"/>
            </c:marker>
            <c:bubble3D val="0"/>
          </c:dPt>
          <c:cat>
            <c:strRef>
              <c:f>Sheet1!$B$1:$G$1</c:f>
              <c:strCache>
                <c:ptCount val="6"/>
                <c:pt idx="0">
                  <c:v>2008</c:v>
                </c:pt>
                <c:pt idx="1">
                  <c:v>2009</c:v>
                </c:pt>
                <c:pt idx="2">
                  <c:v>2010</c:v>
                </c:pt>
                <c:pt idx="3">
                  <c:v>2011</c:v>
                </c:pt>
                <c:pt idx="4">
                  <c:v>2012</c:v>
                </c:pt>
                <c:pt idx="5">
                  <c:v>2013</c:v>
                </c:pt>
              </c:strCache>
            </c:strRef>
          </c:cat>
          <c:val>
            <c:numRef>
              <c:f>Sheet1!$B$9:$G$9</c:f>
            </c:numRef>
          </c:val>
          <c:smooth val="0"/>
        </c:ser>
        <c:ser>
          <c:idx val="8"/>
          <c:order val="8"/>
          <c:tx>
            <c:strRef>
              <c:f>Sheet1!$A$10</c:f>
              <c:strCache>
                <c:ptCount val="1"/>
                <c:pt idx="0">
                  <c:v>3.5</c:v>
                </c:pt>
              </c:strCache>
            </c:strRef>
          </c:tx>
          <c:spPr>
            <a:ln w="44450">
              <a:solidFill>
                <a:schemeClr val="accent3">
                  <a:lumMod val="50000"/>
                </a:schemeClr>
              </a:solidFill>
            </a:ln>
          </c:spPr>
          <c:marker>
            <c:symbol val="none"/>
          </c:marker>
          <c:cat>
            <c:strRef>
              <c:f>Sheet1!$B$1:$G$1</c:f>
              <c:strCache>
                <c:ptCount val="6"/>
                <c:pt idx="0">
                  <c:v>2008</c:v>
                </c:pt>
                <c:pt idx="1">
                  <c:v>2009</c:v>
                </c:pt>
                <c:pt idx="2">
                  <c:v>2010</c:v>
                </c:pt>
                <c:pt idx="3">
                  <c:v>2011</c:v>
                </c:pt>
                <c:pt idx="4">
                  <c:v>2012</c:v>
                </c:pt>
                <c:pt idx="5">
                  <c:v>2013</c:v>
                </c:pt>
              </c:strCache>
            </c:strRef>
          </c:cat>
          <c:val>
            <c:numRef>
              <c:f>Sheet1!$B$10:$G$10</c:f>
              <c:numCache>
                <c:formatCode>0.0</c:formatCode>
                <c:ptCount val="6"/>
                <c:pt idx="0">
                  <c:v>10.9</c:v>
                </c:pt>
                <c:pt idx="1">
                  <c:v>10.7</c:v>
                </c:pt>
                <c:pt idx="2">
                  <c:v>10.199999999999999</c:v>
                </c:pt>
                <c:pt idx="3">
                  <c:v>10.4</c:v>
                </c:pt>
                <c:pt idx="4">
                  <c:v>9.5</c:v>
                </c:pt>
                <c:pt idx="5">
                  <c:v>9.1999999999999993</c:v>
                </c:pt>
              </c:numCache>
            </c:numRef>
          </c:val>
          <c:smooth val="0"/>
        </c:ser>
        <c:ser>
          <c:idx val="9"/>
          <c:order val="9"/>
          <c:tx>
            <c:strRef>
              <c:f>Sheet1!$A$11</c:f>
              <c:strCache>
                <c:ptCount val="1"/>
                <c:pt idx="0">
                  <c:v>3.5 target</c:v>
                </c:pt>
              </c:strCache>
            </c:strRef>
          </c:tx>
          <c:spPr>
            <a:ln w="44450">
              <a:solidFill>
                <a:schemeClr val="accent3">
                  <a:lumMod val="50000"/>
                </a:schemeClr>
              </a:solidFill>
              <a:prstDash val="dash"/>
            </a:ln>
          </c:spPr>
          <c:marker>
            <c:symbol val="none"/>
          </c:marker>
          <c:cat>
            <c:strRef>
              <c:f>Sheet1!$B$1:$G$1</c:f>
              <c:strCache>
                <c:ptCount val="6"/>
                <c:pt idx="0">
                  <c:v>2008</c:v>
                </c:pt>
                <c:pt idx="1">
                  <c:v>2009</c:v>
                </c:pt>
                <c:pt idx="2">
                  <c:v>2010</c:v>
                </c:pt>
                <c:pt idx="3">
                  <c:v>2011</c:v>
                </c:pt>
                <c:pt idx="4">
                  <c:v>2012</c:v>
                </c:pt>
                <c:pt idx="5">
                  <c:v>2013</c:v>
                </c:pt>
              </c:strCache>
            </c:strRef>
          </c:cat>
          <c:val>
            <c:numRef>
              <c:f>Sheet1!$B$11:$G$11</c:f>
              <c:numCache>
                <c:formatCode>0.0</c:formatCode>
                <c:ptCount val="6"/>
                <c:pt idx="0">
                  <c:v>8.9</c:v>
                </c:pt>
                <c:pt idx="1">
                  <c:v>8.9</c:v>
                </c:pt>
                <c:pt idx="2">
                  <c:v>8.9</c:v>
                </c:pt>
                <c:pt idx="3">
                  <c:v>8.9</c:v>
                </c:pt>
                <c:pt idx="4">
                  <c:v>8.9</c:v>
                </c:pt>
                <c:pt idx="5">
                  <c:v>8.9</c:v>
                </c:pt>
              </c:numCache>
            </c:numRef>
          </c:val>
          <c:smooth val="0"/>
        </c:ser>
        <c:ser>
          <c:idx val="10"/>
          <c:order val="10"/>
          <c:tx>
            <c:strRef>
              <c:f>Sheet1!$A$12</c:f>
              <c:strCache>
                <c:ptCount val="1"/>
                <c:pt idx="0">
                  <c:v>3.6</c:v>
                </c:pt>
              </c:strCache>
            </c:strRef>
          </c:tx>
          <c:marker>
            <c:symbol val="none"/>
          </c:marker>
          <c:cat>
            <c:strRef>
              <c:f>Sheet1!$B$1:$G$1</c:f>
              <c:strCache>
                <c:ptCount val="6"/>
                <c:pt idx="0">
                  <c:v>2008</c:v>
                </c:pt>
                <c:pt idx="1">
                  <c:v>2009</c:v>
                </c:pt>
                <c:pt idx="2">
                  <c:v>2010</c:v>
                </c:pt>
                <c:pt idx="3">
                  <c:v>2011</c:v>
                </c:pt>
                <c:pt idx="4">
                  <c:v>2012</c:v>
                </c:pt>
                <c:pt idx="5">
                  <c:v>2013</c:v>
                </c:pt>
              </c:strCache>
            </c:strRef>
          </c:cat>
          <c:val>
            <c:numRef>
              <c:f>Sheet1!$B$12:$G$12</c:f>
            </c:numRef>
          </c:val>
          <c:smooth val="0"/>
        </c:ser>
        <c:ser>
          <c:idx val="11"/>
          <c:order val="11"/>
          <c:tx>
            <c:strRef>
              <c:f>Sheet1!$A$13</c:f>
              <c:strCache>
                <c:ptCount val="1"/>
                <c:pt idx="0">
                  <c:v>3.6 target</c:v>
                </c:pt>
              </c:strCache>
            </c:strRef>
          </c:tx>
          <c:spPr>
            <a:ln>
              <a:prstDash val="dash"/>
            </a:ln>
          </c:spPr>
          <c:marker>
            <c:symbol val="none"/>
          </c:marker>
          <c:cat>
            <c:strRef>
              <c:f>Sheet1!$B$1:$G$1</c:f>
              <c:strCache>
                <c:ptCount val="6"/>
                <c:pt idx="0">
                  <c:v>2008</c:v>
                </c:pt>
                <c:pt idx="1">
                  <c:v>2009</c:v>
                </c:pt>
                <c:pt idx="2">
                  <c:v>2010</c:v>
                </c:pt>
                <c:pt idx="3">
                  <c:v>2011</c:v>
                </c:pt>
                <c:pt idx="4">
                  <c:v>2012</c:v>
                </c:pt>
                <c:pt idx="5">
                  <c:v>2013</c:v>
                </c:pt>
              </c:strCache>
            </c:strRef>
          </c:cat>
          <c:val>
            <c:numRef>
              <c:f>Sheet1!$B$13:$G$13</c:f>
            </c:numRef>
          </c:val>
          <c:smooth val="0"/>
        </c:ser>
        <c:ser>
          <c:idx val="12"/>
          <c:order val="12"/>
          <c:tx>
            <c:strRef>
              <c:f>Sheet1!$A$14</c:f>
              <c:strCache>
                <c:ptCount val="1"/>
                <c:pt idx="0">
                  <c:v>3.7</c:v>
                </c:pt>
              </c:strCache>
            </c:strRef>
          </c:tx>
          <c:marker>
            <c:symbol val="none"/>
          </c:marker>
          <c:cat>
            <c:strRef>
              <c:f>Sheet1!$B$1:$G$1</c:f>
              <c:strCache>
                <c:ptCount val="6"/>
                <c:pt idx="0">
                  <c:v>2008</c:v>
                </c:pt>
                <c:pt idx="1">
                  <c:v>2009</c:v>
                </c:pt>
                <c:pt idx="2">
                  <c:v>2010</c:v>
                </c:pt>
                <c:pt idx="3">
                  <c:v>2011</c:v>
                </c:pt>
                <c:pt idx="4">
                  <c:v>2012</c:v>
                </c:pt>
                <c:pt idx="5">
                  <c:v>2013</c:v>
                </c:pt>
              </c:strCache>
            </c:strRef>
          </c:cat>
          <c:val>
            <c:numRef>
              <c:f>Sheet1!$B$14:$G$14</c:f>
            </c:numRef>
          </c:val>
          <c:smooth val="0"/>
        </c:ser>
        <c:ser>
          <c:idx val="13"/>
          <c:order val="13"/>
          <c:tx>
            <c:strRef>
              <c:f>Sheet1!$A$15</c:f>
              <c:strCache>
                <c:ptCount val="1"/>
                <c:pt idx="0">
                  <c:v>3.7 target</c:v>
                </c:pt>
              </c:strCache>
            </c:strRef>
          </c:tx>
          <c:spPr>
            <a:ln>
              <a:prstDash val="dash"/>
            </a:ln>
          </c:spPr>
          <c:marker>
            <c:symbol val="none"/>
          </c:marker>
          <c:cat>
            <c:strRef>
              <c:f>Sheet1!$B$1:$G$1</c:f>
              <c:strCache>
                <c:ptCount val="6"/>
                <c:pt idx="0">
                  <c:v>2008</c:v>
                </c:pt>
                <c:pt idx="1">
                  <c:v>2009</c:v>
                </c:pt>
                <c:pt idx="2">
                  <c:v>2010</c:v>
                </c:pt>
                <c:pt idx="3">
                  <c:v>2011</c:v>
                </c:pt>
                <c:pt idx="4">
                  <c:v>2012</c:v>
                </c:pt>
                <c:pt idx="5">
                  <c:v>2013</c:v>
                </c:pt>
              </c:strCache>
            </c:strRef>
          </c:cat>
          <c:val>
            <c:numRef>
              <c:f>Sheet1!$B$15:$G$15</c:f>
            </c:numRef>
          </c:val>
          <c:smooth val="0"/>
        </c:ser>
        <c:ser>
          <c:idx val="14"/>
          <c:order val="14"/>
          <c:tx>
            <c:strRef>
              <c:f>Sheet1!$A$16</c:f>
              <c:strCache>
                <c:ptCount val="1"/>
                <c:pt idx="0">
                  <c:v>3.8</c:v>
                </c:pt>
              </c:strCache>
            </c:strRef>
          </c:tx>
          <c:marker>
            <c:symbol val="none"/>
          </c:marker>
          <c:cat>
            <c:strRef>
              <c:f>Sheet1!$B$1:$G$1</c:f>
              <c:strCache>
                <c:ptCount val="6"/>
                <c:pt idx="0">
                  <c:v>2008</c:v>
                </c:pt>
                <c:pt idx="1">
                  <c:v>2009</c:v>
                </c:pt>
                <c:pt idx="2">
                  <c:v>2010</c:v>
                </c:pt>
                <c:pt idx="3">
                  <c:v>2011</c:v>
                </c:pt>
                <c:pt idx="4">
                  <c:v>2012</c:v>
                </c:pt>
                <c:pt idx="5">
                  <c:v>2013</c:v>
                </c:pt>
              </c:strCache>
            </c:strRef>
          </c:cat>
          <c:val>
            <c:numRef>
              <c:f>Sheet1!$B$16:$G$16</c:f>
            </c:numRef>
          </c:val>
          <c:smooth val="0"/>
        </c:ser>
        <c:ser>
          <c:idx val="15"/>
          <c:order val="15"/>
          <c:tx>
            <c:strRef>
              <c:f>Sheet1!$A$17</c:f>
              <c:strCache>
                <c:ptCount val="1"/>
                <c:pt idx="0">
                  <c:v>3.8 target</c:v>
                </c:pt>
              </c:strCache>
            </c:strRef>
          </c:tx>
          <c:spPr>
            <a:ln>
              <a:prstDash val="dash"/>
            </a:ln>
          </c:spPr>
          <c:marker>
            <c:symbol val="none"/>
          </c:marker>
          <c:cat>
            <c:strRef>
              <c:f>Sheet1!$B$1:$G$1</c:f>
              <c:strCache>
                <c:ptCount val="6"/>
                <c:pt idx="0">
                  <c:v>2008</c:v>
                </c:pt>
                <c:pt idx="1">
                  <c:v>2009</c:v>
                </c:pt>
                <c:pt idx="2">
                  <c:v>2010</c:v>
                </c:pt>
                <c:pt idx="3">
                  <c:v>2011</c:v>
                </c:pt>
                <c:pt idx="4">
                  <c:v>2012</c:v>
                </c:pt>
                <c:pt idx="5">
                  <c:v>2013</c:v>
                </c:pt>
              </c:strCache>
            </c:strRef>
          </c:cat>
          <c:val>
            <c:numRef>
              <c:f>Sheet1!$B$17:$G$17</c:f>
            </c:numRef>
          </c:val>
          <c:smooth val="0"/>
        </c:ser>
        <c:dLbls>
          <c:showLegendKey val="0"/>
          <c:showVal val="0"/>
          <c:showCatName val="0"/>
          <c:showSerName val="0"/>
          <c:showPercent val="0"/>
          <c:showBubbleSize val="0"/>
        </c:dLbls>
        <c:marker val="1"/>
        <c:smooth val="0"/>
        <c:axId val="103725312"/>
        <c:axId val="94699520"/>
      </c:lineChart>
      <c:catAx>
        <c:axId val="103725312"/>
        <c:scaling>
          <c:orientation val="minMax"/>
        </c:scaling>
        <c:delete val="0"/>
        <c:axPos val="b"/>
        <c:majorTickMark val="none"/>
        <c:minorTickMark val="in"/>
        <c:tickLblPos val="nextTo"/>
        <c:spPr>
          <a:ln w="9525">
            <a:solidFill>
              <a:schemeClr val="tx1"/>
            </a:solidFill>
          </a:ln>
        </c:spPr>
        <c:txPr>
          <a:bodyPr rot="0"/>
          <a:lstStyle/>
          <a:p>
            <a:pPr>
              <a:defRPr/>
            </a:pPr>
            <a:endParaRPr lang="en-US"/>
          </a:p>
        </c:txPr>
        <c:crossAx val="94699520"/>
        <c:crosses val="autoZero"/>
        <c:auto val="1"/>
        <c:lblAlgn val="ctr"/>
        <c:lblOffset val="0"/>
        <c:tickLblSkip val="1"/>
        <c:noMultiLvlLbl val="0"/>
      </c:catAx>
      <c:valAx>
        <c:axId val="94699520"/>
        <c:scaling>
          <c:orientation val="minMax"/>
          <c:min val="0"/>
        </c:scaling>
        <c:delete val="0"/>
        <c:axPos val="l"/>
        <c:majorGridlines>
          <c:spPr>
            <a:ln>
              <a:solidFill>
                <a:schemeClr val="bg1">
                  <a:lumMod val="85000"/>
                </a:schemeClr>
              </a:solidFill>
              <a:prstDash val="sysDash"/>
            </a:ln>
          </c:spPr>
        </c:majorGridlines>
        <c:numFmt formatCode="0" sourceLinked="0"/>
        <c:majorTickMark val="in"/>
        <c:minorTickMark val="none"/>
        <c:tickLblPos val="nextTo"/>
        <c:spPr>
          <a:ln w="9525">
            <a:solidFill>
              <a:schemeClr val="tx1"/>
            </a:solidFill>
          </a:ln>
        </c:spPr>
        <c:crossAx val="103725312"/>
        <c:crosses val="autoZero"/>
        <c:crossBetween val="between"/>
      </c:valAx>
    </c:plotArea>
    <c:plotVisOnly val="1"/>
    <c:dispBlanksAs val="span"/>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7533698118244"/>
          <c:y val="5.6412315930388202E-2"/>
          <c:w val="0.87430790960451976"/>
          <c:h val="0.80499310570049698"/>
        </c:manualLayout>
      </c:layout>
      <c:barChart>
        <c:barDir val="col"/>
        <c:grouping val="clustered"/>
        <c:varyColors val="0"/>
        <c:ser>
          <c:idx val="0"/>
          <c:order val="0"/>
          <c:spPr>
            <a:ln>
              <a:solidFill>
                <a:schemeClr val="tx1"/>
              </a:solidFill>
            </a:ln>
          </c:spPr>
          <c:invertIfNegative val="0"/>
          <c:dPt>
            <c:idx val="27"/>
            <c:invertIfNegative val="0"/>
            <c:bubble3D val="0"/>
          </c:dPt>
          <c:errBars>
            <c:errBarType val="both"/>
            <c:errValType val="cust"/>
            <c:noEndCap val="0"/>
            <c:plus>
              <c:numRef>
                <c:f>Sheet1!$H$11:$Q$11</c:f>
                <c:numCache>
                  <c:formatCode>General</c:formatCode>
                  <c:ptCount val="10"/>
                  <c:pt idx="0">
                    <c:v>1.5680000000000001</c:v>
                  </c:pt>
                  <c:pt idx="1">
                    <c:v>1.5680000000000001</c:v>
                  </c:pt>
                  <c:pt idx="2">
                    <c:v>1.764</c:v>
                  </c:pt>
                  <c:pt idx="3">
                    <c:v>1.764</c:v>
                  </c:pt>
                  <c:pt idx="4">
                    <c:v>1.81104</c:v>
                  </c:pt>
                  <c:pt idx="5">
                    <c:v>1.8619999999999999</c:v>
                  </c:pt>
                  <c:pt idx="6">
                    <c:v>1.7228399999999999</c:v>
                  </c:pt>
                  <c:pt idx="7">
                    <c:v>1.5444800000000001</c:v>
                  </c:pt>
                  <c:pt idx="8">
                    <c:v>1.6130799999999998</c:v>
                  </c:pt>
                  <c:pt idx="9">
                    <c:v>1.6934400000000001</c:v>
                  </c:pt>
                </c:numCache>
              </c:numRef>
            </c:plus>
            <c:minus>
              <c:numRef>
                <c:f>Sheet1!$H$11:$Q$11</c:f>
                <c:numCache>
                  <c:formatCode>General</c:formatCode>
                  <c:ptCount val="10"/>
                  <c:pt idx="0">
                    <c:v>1.5680000000000001</c:v>
                  </c:pt>
                  <c:pt idx="1">
                    <c:v>1.5680000000000001</c:v>
                  </c:pt>
                  <c:pt idx="2">
                    <c:v>1.764</c:v>
                  </c:pt>
                  <c:pt idx="3">
                    <c:v>1.764</c:v>
                  </c:pt>
                  <c:pt idx="4">
                    <c:v>1.81104</c:v>
                  </c:pt>
                  <c:pt idx="5">
                    <c:v>1.8619999999999999</c:v>
                  </c:pt>
                  <c:pt idx="6">
                    <c:v>1.7228399999999999</c:v>
                  </c:pt>
                  <c:pt idx="7">
                    <c:v>1.5444800000000001</c:v>
                  </c:pt>
                  <c:pt idx="8">
                    <c:v>1.6130799999999998</c:v>
                  </c:pt>
                  <c:pt idx="9">
                    <c:v>1.6934400000000001</c:v>
                  </c:pt>
                </c:numCache>
              </c:numRef>
            </c:minus>
          </c:errBars>
          <c:cat>
            <c:strRef>
              <c:f>Sheet1!$B$1:$Q$1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Sheet1!$B$3:$Q$3</c:f>
              <c:numCache>
                <c:formatCode>###,###,###,##0.0</c:formatCode>
                <c:ptCount val="10"/>
                <c:pt idx="0">
                  <c:v>45.8</c:v>
                </c:pt>
                <c:pt idx="1">
                  <c:v>45.8</c:v>
                </c:pt>
                <c:pt idx="2">
                  <c:v>47</c:v>
                </c:pt>
                <c:pt idx="3">
                  <c:v>47</c:v>
                </c:pt>
                <c:pt idx="4">
                  <c:v>48.3</c:v>
                </c:pt>
                <c:pt idx="5">
                  <c:v>50.5</c:v>
                </c:pt>
                <c:pt idx="6">
                  <c:v>50.2</c:v>
                </c:pt>
                <c:pt idx="7">
                  <c:v>48.9</c:v>
                </c:pt>
                <c:pt idx="8">
                  <c:v>50.1</c:v>
                </c:pt>
                <c:pt idx="9" formatCode="0.0">
                  <c:v>51.4</c:v>
                </c:pt>
              </c:numCache>
            </c:numRef>
          </c:val>
        </c:ser>
        <c:ser>
          <c:idx val="1"/>
          <c:order val="1"/>
          <c:tx>
            <c:strRef>
              <c:f>Sheet1!$A$2</c:f>
              <c:strCache>
                <c:ptCount val="1"/>
                <c:pt idx="0">
                  <c:v>TU-5.1 successes</c:v>
                </c:pt>
              </c:strCache>
            </c:strRef>
          </c:tx>
          <c:spPr>
            <a:ln>
              <a:solidFill>
                <a:schemeClr val="accent2"/>
              </a:solidFill>
              <a:prstDash val="solid"/>
            </a:ln>
          </c:spPr>
          <c:invertIfNegative val="0"/>
          <c:errBars>
            <c:errBarType val="both"/>
            <c:errValType val="cust"/>
            <c:noEndCap val="0"/>
            <c:plus>
              <c:numRef>
                <c:f>Sheet1!$H$10:$Q$10</c:f>
                <c:numCache>
                  <c:formatCode>General</c:formatCode>
                  <c:ptCount val="10"/>
                  <c:pt idx="0">
                    <c:v>0</c:v>
                  </c:pt>
                  <c:pt idx="1">
                    <c:v>0</c:v>
                  </c:pt>
                  <c:pt idx="2">
                    <c:v>0</c:v>
                  </c:pt>
                  <c:pt idx="3">
                    <c:v>0</c:v>
                  </c:pt>
                  <c:pt idx="4">
                    <c:v>0.84279999999999999</c:v>
                  </c:pt>
                  <c:pt idx="5">
                    <c:v>0.82711999999999997</c:v>
                  </c:pt>
                  <c:pt idx="6">
                    <c:v>0.75851999999999997</c:v>
                  </c:pt>
                  <c:pt idx="7">
                    <c:v>0.79967999999999995</c:v>
                  </c:pt>
                  <c:pt idx="8">
                    <c:v>0.82319999999999993</c:v>
                  </c:pt>
                  <c:pt idx="9">
                    <c:v>0.78595999999999999</c:v>
                  </c:pt>
                </c:numCache>
              </c:numRef>
            </c:plus>
            <c:minus>
              <c:numRef>
                <c:f>Sheet1!$H$10:$Q$10</c:f>
                <c:numCache>
                  <c:formatCode>General</c:formatCode>
                  <c:ptCount val="10"/>
                  <c:pt idx="0">
                    <c:v>0</c:v>
                  </c:pt>
                  <c:pt idx="1">
                    <c:v>0</c:v>
                  </c:pt>
                  <c:pt idx="2">
                    <c:v>0</c:v>
                  </c:pt>
                  <c:pt idx="3">
                    <c:v>0</c:v>
                  </c:pt>
                  <c:pt idx="4">
                    <c:v>0.84279999999999999</c:v>
                  </c:pt>
                  <c:pt idx="5">
                    <c:v>0.82711999999999997</c:v>
                  </c:pt>
                  <c:pt idx="6">
                    <c:v>0.75851999999999997</c:v>
                  </c:pt>
                  <c:pt idx="7">
                    <c:v>0.79967999999999995</c:v>
                  </c:pt>
                  <c:pt idx="8">
                    <c:v>0.82319999999999993</c:v>
                  </c:pt>
                  <c:pt idx="9">
                    <c:v>0.78595999999999999</c:v>
                  </c:pt>
                </c:numCache>
              </c:numRef>
            </c:minus>
          </c:errBars>
          <c:cat>
            <c:strRef>
              <c:f>Sheet1!$B$1:$Q$1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Sheet1!$B$2:$Q$2</c:f>
              <c:numCache>
                <c:formatCode>General</c:formatCode>
                <c:ptCount val="10"/>
                <c:pt idx="4" formatCode="###,###,###,##0.0">
                  <c:v>6</c:v>
                </c:pt>
                <c:pt idx="5" formatCode="###,###,###,##0.0">
                  <c:v>6.4</c:v>
                </c:pt>
                <c:pt idx="6" formatCode="###,###,###,##0.0">
                  <c:v>6.2</c:v>
                </c:pt>
                <c:pt idx="7" formatCode="###,###,###,##0.0">
                  <c:v>6.7</c:v>
                </c:pt>
                <c:pt idx="8" formatCode="###,###,###,##0.0">
                  <c:v>6.9</c:v>
                </c:pt>
                <c:pt idx="9" formatCode="0.0">
                  <c:v>6.4</c:v>
                </c:pt>
              </c:numCache>
            </c:numRef>
          </c:val>
        </c:ser>
        <c:dLbls>
          <c:showLegendKey val="0"/>
          <c:showVal val="0"/>
          <c:showCatName val="0"/>
          <c:showSerName val="0"/>
          <c:showPercent val="0"/>
          <c:showBubbleSize val="0"/>
        </c:dLbls>
        <c:gapWidth val="24"/>
        <c:overlap val="50"/>
        <c:axId val="94884224"/>
        <c:axId val="94885760"/>
      </c:barChart>
      <c:lineChart>
        <c:grouping val="standard"/>
        <c:varyColors val="0"/>
        <c:ser>
          <c:idx val="2"/>
          <c:order val="2"/>
          <c:spPr>
            <a:ln w="44450">
              <a:solidFill>
                <a:schemeClr val="tx1"/>
              </a:solidFill>
              <a:prstDash val="dash"/>
            </a:ln>
          </c:spPr>
          <c:marker>
            <c:symbol val="none"/>
          </c:marker>
          <c:dPt>
            <c:idx val="43"/>
            <c:bubble3D val="0"/>
          </c:dPt>
          <c:dPt>
            <c:idx val="44"/>
            <c:bubble3D val="0"/>
          </c:dPt>
          <c:dPt>
            <c:idx val="45"/>
            <c:bubble3D val="0"/>
          </c:dPt>
          <c:dPt>
            <c:idx val="46"/>
            <c:bubble3D val="0"/>
          </c:dPt>
          <c:dPt>
            <c:idx val="47"/>
            <c:bubble3D val="0"/>
          </c:dPt>
          <c:dPt>
            <c:idx val="48"/>
            <c:bubble3D val="0"/>
          </c:dPt>
          <c:cat>
            <c:strRef>
              <c:f>Sheet1!$B$1:$Q$1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Sheet1!$B$4:$Q$4</c:f>
              <c:numCache>
                <c:formatCode>General</c:formatCode>
                <c:ptCount val="10"/>
                <c:pt idx="4" formatCode="0.0">
                  <c:v>80</c:v>
                </c:pt>
                <c:pt idx="5" formatCode="0.0">
                  <c:v>80</c:v>
                </c:pt>
                <c:pt idx="6" formatCode="0.0">
                  <c:v>80</c:v>
                </c:pt>
                <c:pt idx="7" formatCode="0.0">
                  <c:v>80</c:v>
                </c:pt>
                <c:pt idx="8" formatCode="0.0">
                  <c:v>80</c:v>
                </c:pt>
                <c:pt idx="9" formatCode="0.0">
                  <c:v>80</c:v>
                </c:pt>
              </c:numCache>
            </c:numRef>
          </c:val>
          <c:smooth val="0"/>
        </c:ser>
        <c:ser>
          <c:idx val="3"/>
          <c:order val="3"/>
          <c:spPr>
            <a:ln w="44450">
              <a:solidFill>
                <a:schemeClr val="tx1"/>
              </a:solidFill>
              <a:prstDash val="dash"/>
            </a:ln>
          </c:spPr>
          <c:marker>
            <c:symbol val="none"/>
          </c:marker>
          <c:val>
            <c:numRef>
              <c:f>Sheet1!$B$5:$Q$5</c:f>
              <c:numCache>
                <c:formatCode>General</c:formatCode>
                <c:ptCount val="10"/>
                <c:pt idx="4" formatCode="0.0">
                  <c:v>8</c:v>
                </c:pt>
                <c:pt idx="5" formatCode="0.0">
                  <c:v>8</c:v>
                </c:pt>
                <c:pt idx="6" formatCode="0.0">
                  <c:v>8</c:v>
                </c:pt>
                <c:pt idx="7" formatCode="0.0">
                  <c:v>8</c:v>
                </c:pt>
                <c:pt idx="8" formatCode="0.0">
                  <c:v>8</c:v>
                </c:pt>
                <c:pt idx="9" formatCode="0.0">
                  <c:v>8</c:v>
                </c:pt>
              </c:numCache>
            </c:numRef>
          </c:val>
          <c:smooth val="0"/>
        </c:ser>
        <c:dLbls>
          <c:showLegendKey val="0"/>
          <c:showVal val="0"/>
          <c:showCatName val="0"/>
          <c:showSerName val="0"/>
          <c:showPercent val="0"/>
          <c:showBubbleSize val="0"/>
        </c:dLbls>
        <c:marker val="1"/>
        <c:smooth val="0"/>
        <c:axId val="94884224"/>
        <c:axId val="94885760"/>
      </c:lineChart>
      <c:catAx>
        <c:axId val="94884224"/>
        <c:scaling>
          <c:orientation val="minMax"/>
        </c:scaling>
        <c:delete val="0"/>
        <c:axPos val="b"/>
        <c:majorTickMark val="none"/>
        <c:minorTickMark val="in"/>
        <c:tickLblPos val="nextTo"/>
        <c:spPr>
          <a:ln w="9525">
            <a:solidFill>
              <a:schemeClr val="tx1"/>
            </a:solidFill>
          </a:ln>
        </c:spPr>
        <c:txPr>
          <a:bodyPr rot="0"/>
          <a:lstStyle/>
          <a:p>
            <a:pPr>
              <a:defRPr/>
            </a:pPr>
            <a:endParaRPr lang="en-US"/>
          </a:p>
        </c:txPr>
        <c:crossAx val="94885760"/>
        <c:crosses val="autoZero"/>
        <c:auto val="1"/>
        <c:lblAlgn val="ctr"/>
        <c:lblOffset val="0"/>
        <c:noMultiLvlLbl val="0"/>
      </c:catAx>
      <c:valAx>
        <c:axId val="94885760"/>
        <c:scaling>
          <c:orientation val="minMax"/>
          <c:max val="100"/>
          <c:min val="0"/>
        </c:scaling>
        <c:delete val="0"/>
        <c:axPos val="l"/>
        <c:majorGridlines>
          <c:spPr>
            <a:ln>
              <a:solidFill>
                <a:schemeClr val="bg1">
                  <a:lumMod val="85000"/>
                </a:schemeClr>
              </a:solidFill>
              <a:prstDash val="sysDash"/>
            </a:ln>
          </c:spPr>
        </c:majorGridlines>
        <c:numFmt formatCode="0" sourceLinked="0"/>
        <c:majorTickMark val="in"/>
        <c:minorTickMark val="none"/>
        <c:tickLblPos val="nextTo"/>
        <c:spPr>
          <a:ln w="9525">
            <a:solidFill>
              <a:schemeClr val="tx1"/>
            </a:solidFill>
          </a:ln>
        </c:spPr>
        <c:crossAx val="94884224"/>
        <c:crosses val="autoZero"/>
        <c:crossBetween val="between"/>
        <c:majorUnit val="20"/>
      </c:valAx>
    </c:plotArea>
    <c:plotVisOnly val="1"/>
    <c:dispBlanksAs val="span"/>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8715171161012E-2"/>
          <c:y val="5.6412315930388202E-2"/>
          <c:w val="0.9220078582371195"/>
          <c:h val="0.66675146350131231"/>
        </c:manualLayout>
      </c:layout>
      <c:barChart>
        <c:barDir val="col"/>
        <c:grouping val="clustered"/>
        <c:varyColors val="0"/>
        <c:ser>
          <c:idx val="0"/>
          <c:order val="0"/>
          <c:tx>
            <c:strRef>
              <c:f>Sheet1!$A$2</c:f>
              <c:strCache>
                <c:ptCount val="1"/>
                <c:pt idx="0">
                  <c:v>TU-19.1 by State</c:v>
                </c:pt>
              </c:strCache>
            </c:strRef>
          </c:tx>
          <c:spPr>
            <a:ln>
              <a:solidFill>
                <a:schemeClr val="tx1"/>
              </a:solidFill>
            </a:ln>
          </c:spPr>
          <c:invertIfNegative val="0"/>
          <c:dPt>
            <c:idx val="0"/>
            <c:invertIfNegative val="0"/>
            <c:bubble3D val="0"/>
            <c:spPr>
              <a:solidFill>
                <a:schemeClr val="accent4">
                  <a:lumMod val="60000"/>
                  <a:lumOff val="40000"/>
                </a:schemeClr>
              </a:solidFill>
              <a:ln>
                <a:solidFill>
                  <a:schemeClr val="tx1"/>
                </a:solidFill>
              </a:ln>
            </c:spPr>
          </c:dPt>
          <c:dPt>
            <c:idx val="1"/>
            <c:invertIfNegative val="0"/>
            <c:bubble3D val="0"/>
            <c:spPr>
              <a:solidFill>
                <a:schemeClr val="accent4">
                  <a:lumMod val="60000"/>
                  <a:lumOff val="40000"/>
                </a:schemeClr>
              </a:solidFill>
              <a:ln>
                <a:solidFill>
                  <a:schemeClr val="tx1"/>
                </a:solidFill>
              </a:ln>
            </c:spPr>
          </c:dPt>
          <c:dPt>
            <c:idx val="2"/>
            <c:invertIfNegative val="0"/>
            <c:bubble3D val="0"/>
            <c:spPr>
              <a:solidFill>
                <a:schemeClr val="accent4">
                  <a:lumMod val="60000"/>
                  <a:lumOff val="40000"/>
                </a:schemeClr>
              </a:solidFill>
              <a:ln>
                <a:solidFill>
                  <a:schemeClr val="tx1"/>
                </a:solidFill>
              </a:ln>
            </c:spPr>
          </c:dPt>
          <c:dPt>
            <c:idx val="3"/>
            <c:invertIfNegative val="0"/>
            <c:bubble3D val="0"/>
            <c:spPr>
              <a:solidFill>
                <a:schemeClr val="accent4">
                  <a:lumMod val="60000"/>
                  <a:lumOff val="40000"/>
                </a:schemeClr>
              </a:solidFill>
              <a:ln>
                <a:solidFill>
                  <a:schemeClr val="tx1"/>
                </a:solidFill>
              </a:ln>
            </c:spPr>
          </c:dPt>
          <c:dPt>
            <c:idx val="4"/>
            <c:invertIfNegative val="0"/>
            <c:bubble3D val="0"/>
            <c:spPr>
              <a:solidFill>
                <a:schemeClr val="accent4">
                  <a:lumMod val="60000"/>
                  <a:lumOff val="40000"/>
                </a:schemeClr>
              </a:solidFill>
              <a:ln>
                <a:solidFill>
                  <a:schemeClr val="tx1"/>
                </a:solidFill>
              </a:ln>
            </c:spPr>
          </c:dPt>
          <c:dPt>
            <c:idx val="5"/>
            <c:invertIfNegative val="0"/>
            <c:bubble3D val="0"/>
            <c:spPr>
              <a:solidFill>
                <a:schemeClr val="accent4">
                  <a:lumMod val="60000"/>
                  <a:lumOff val="40000"/>
                </a:schemeClr>
              </a:solidFill>
              <a:ln>
                <a:solidFill>
                  <a:schemeClr val="tx1"/>
                </a:solidFill>
              </a:ln>
            </c:spPr>
          </c:dPt>
          <c:dPt>
            <c:idx val="6"/>
            <c:invertIfNegative val="0"/>
            <c:bubble3D val="0"/>
            <c:spPr>
              <a:solidFill>
                <a:schemeClr val="accent4">
                  <a:lumMod val="60000"/>
                  <a:lumOff val="40000"/>
                </a:schemeClr>
              </a:solidFill>
              <a:ln>
                <a:solidFill>
                  <a:schemeClr val="tx1"/>
                </a:solidFill>
              </a:ln>
            </c:spPr>
          </c:dPt>
          <c:dPt>
            <c:idx val="7"/>
            <c:invertIfNegative val="0"/>
            <c:bubble3D val="0"/>
            <c:spPr>
              <a:solidFill>
                <a:schemeClr val="accent4">
                  <a:lumMod val="60000"/>
                  <a:lumOff val="40000"/>
                </a:schemeClr>
              </a:solidFill>
              <a:ln>
                <a:solidFill>
                  <a:schemeClr val="tx1"/>
                </a:solidFill>
              </a:ln>
            </c:spPr>
          </c:dPt>
          <c:dPt>
            <c:idx val="8"/>
            <c:invertIfNegative val="0"/>
            <c:bubble3D val="0"/>
            <c:spPr>
              <a:solidFill>
                <a:schemeClr val="accent4">
                  <a:lumMod val="60000"/>
                  <a:lumOff val="40000"/>
                </a:schemeClr>
              </a:solidFill>
              <a:ln>
                <a:solidFill>
                  <a:schemeClr val="tx1"/>
                </a:solidFill>
              </a:ln>
            </c:spPr>
          </c:dPt>
          <c:dPt>
            <c:idx val="9"/>
            <c:invertIfNegative val="0"/>
            <c:bubble3D val="0"/>
            <c:spPr>
              <a:solidFill>
                <a:schemeClr val="accent4">
                  <a:lumMod val="60000"/>
                  <a:lumOff val="40000"/>
                </a:schemeClr>
              </a:solidFill>
              <a:ln>
                <a:solidFill>
                  <a:schemeClr val="tx1"/>
                </a:solidFill>
              </a:ln>
            </c:spPr>
          </c:dPt>
          <c:cat>
            <c:strRef>
              <c:f>Sheet1!$B$1:$AZ$1</c:f>
              <c:strCache>
                <c:ptCount val="51"/>
                <c:pt idx="0">
                  <c:v>Minnesota</c:v>
                </c:pt>
                <c:pt idx="1">
                  <c:v>Nevada</c:v>
                </c:pt>
                <c:pt idx="2">
                  <c:v>Maine</c:v>
                </c:pt>
                <c:pt idx="3">
                  <c:v>Kansas</c:v>
                </c:pt>
                <c:pt idx="4">
                  <c:v>Montana</c:v>
                </c:pt>
                <c:pt idx="5">
                  <c:v>Arkansas</c:v>
                </c:pt>
                <c:pt idx="6">
                  <c:v>Mississippi</c:v>
                </c:pt>
                <c:pt idx="7">
                  <c:v>South Dakota</c:v>
                </c:pt>
                <c:pt idx="8">
                  <c:v>Hawaii</c:v>
                </c:pt>
                <c:pt idx="9">
                  <c:v>New York</c:v>
                </c:pt>
                <c:pt idx="10">
                  <c:v>Utah</c:v>
                </c:pt>
                <c:pt idx="11">
                  <c:v>Wisconsin</c:v>
                </c:pt>
                <c:pt idx="12">
                  <c:v>Kentucky </c:v>
                </c:pt>
                <c:pt idx="13">
                  <c:v>Arizona</c:v>
                </c:pt>
                <c:pt idx="14">
                  <c:v>Indiana</c:v>
                </c:pt>
                <c:pt idx="15">
                  <c:v>Alaska</c:v>
                </c:pt>
                <c:pt idx="16">
                  <c:v>Idaho</c:v>
                </c:pt>
                <c:pt idx="17">
                  <c:v>Iowa</c:v>
                </c:pt>
                <c:pt idx="18">
                  <c:v>Texas</c:v>
                </c:pt>
                <c:pt idx="19">
                  <c:v>New Jersey</c:v>
                </c:pt>
                <c:pt idx="20">
                  <c:v>New Mexico</c:v>
                </c:pt>
                <c:pt idx="21">
                  <c:v>Alabama</c:v>
                </c:pt>
                <c:pt idx="22">
                  <c:v>Oklahoma</c:v>
                </c:pt>
                <c:pt idx="23">
                  <c:v>District of Columbia</c:v>
                </c:pt>
                <c:pt idx="24">
                  <c:v>California</c:v>
                </c:pt>
                <c:pt idx="25">
                  <c:v>Louisiana</c:v>
                </c:pt>
                <c:pt idx="26">
                  <c:v>Colorado</c:v>
                </c:pt>
                <c:pt idx="27">
                  <c:v>North Dakota</c:v>
                </c:pt>
                <c:pt idx="28">
                  <c:v>Delware </c:v>
                </c:pt>
                <c:pt idx="29">
                  <c:v>Pennsylvannia</c:v>
                </c:pt>
                <c:pt idx="30">
                  <c:v>Georgia </c:v>
                </c:pt>
                <c:pt idx="31">
                  <c:v>Vermont</c:v>
                </c:pt>
                <c:pt idx="32">
                  <c:v>Missourri</c:v>
                </c:pt>
                <c:pt idx="33">
                  <c:v>Michigan</c:v>
                </c:pt>
                <c:pt idx="34">
                  <c:v>Rhode Island</c:v>
                </c:pt>
                <c:pt idx="35">
                  <c:v>Illinois</c:v>
                </c:pt>
                <c:pt idx="36">
                  <c:v>South Carolina</c:v>
                </c:pt>
                <c:pt idx="37">
                  <c:v>New Hampshire</c:v>
                </c:pt>
                <c:pt idx="38">
                  <c:v>Connecticut</c:v>
                </c:pt>
                <c:pt idx="39">
                  <c:v>Massachusetts</c:v>
                </c:pt>
                <c:pt idx="40">
                  <c:v>North Carolina</c:v>
                </c:pt>
                <c:pt idx="41">
                  <c:v>Virginia</c:v>
                </c:pt>
                <c:pt idx="42">
                  <c:v>West Virginia</c:v>
                </c:pt>
                <c:pt idx="43">
                  <c:v>Tennessee</c:v>
                </c:pt>
                <c:pt idx="44">
                  <c:v>Florida</c:v>
                </c:pt>
                <c:pt idx="45">
                  <c:v>Nebraska</c:v>
                </c:pt>
                <c:pt idx="46">
                  <c:v>Wyoming</c:v>
                </c:pt>
                <c:pt idx="47">
                  <c:v>Washington</c:v>
                </c:pt>
                <c:pt idx="48">
                  <c:v>Ohio</c:v>
                </c:pt>
                <c:pt idx="49">
                  <c:v>Maryland</c:v>
                </c:pt>
                <c:pt idx="50">
                  <c:v>Oregon</c:v>
                </c:pt>
              </c:strCache>
            </c:strRef>
          </c:cat>
          <c:val>
            <c:numRef>
              <c:f>Sheet1!$B$2:$AZ$2</c:f>
              <c:numCache>
                <c:formatCode>General</c:formatCode>
                <c:ptCount val="51"/>
                <c:pt idx="0">
                  <c:v>1</c:v>
                </c:pt>
                <c:pt idx="1">
                  <c:v>1</c:v>
                </c:pt>
                <c:pt idx="2">
                  <c:v>2.7</c:v>
                </c:pt>
                <c:pt idx="3">
                  <c:v>3.1</c:v>
                </c:pt>
                <c:pt idx="4">
                  <c:v>3.2</c:v>
                </c:pt>
                <c:pt idx="5">
                  <c:v>3.3</c:v>
                </c:pt>
                <c:pt idx="6">
                  <c:v>3.6</c:v>
                </c:pt>
                <c:pt idx="7">
                  <c:v>3.6</c:v>
                </c:pt>
                <c:pt idx="8">
                  <c:v>4.2</c:v>
                </c:pt>
                <c:pt idx="9">
                  <c:v>4.8</c:v>
                </c:pt>
                <c:pt idx="10">
                  <c:v>5.3</c:v>
                </c:pt>
                <c:pt idx="11">
                  <c:v>5.4</c:v>
                </c:pt>
                <c:pt idx="12">
                  <c:v>5.6</c:v>
                </c:pt>
                <c:pt idx="13">
                  <c:v>5.8</c:v>
                </c:pt>
                <c:pt idx="14">
                  <c:v>7</c:v>
                </c:pt>
                <c:pt idx="15">
                  <c:v>7.3</c:v>
                </c:pt>
                <c:pt idx="16">
                  <c:v>7.5</c:v>
                </c:pt>
                <c:pt idx="17">
                  <c:v>7.5</c:v>
                </c:pt>
                <c:pt idx="18">
                  <c:v>7.6</c:v>
                </c:pt>
                <c:pt idx="19">
                  <c:v>7.7</c:v>
                </c:pt>
                <c:pt idx="20">
                  <c:v>7.9</c:v>
                </c:pt>
                <c:pt idx="21">
                  <c:v>8.1999999999999993</c:v>
                </c:pt>
                <c:pt idx="22">
                  <c:v>8.4</c:v>
                </c:pt>
                <c:pt idx="23">
                  <c:v>8.6</c:v>
                </c:pt>
                <c:pt idx="24">
                  <c:v>8.6999999999999993</c:v>
                </c:pt>
                <c:pt idx="25">
                  <c:v>8.8000000000000007</c:v>
                </c:pt>
                <c:pt idx="26">
                  <c:v>9.1</c:v>
                </c:pt>
                <c:pt idx="27">
                  <c:v>9.3000000000000007</c:v>
                </c:pt>
                <c:pt idx="28">
                  <c:v>9.5</c:v>
                </c:pt>
                <c:pt idx="29">
                  <c:v>9.5</c:v>
                </c:pt>
                <c:pt idx="30">
                  <c:v>10</c:v>
                </c:pt>
                <c:pt idx="31">
                  <c:v>10.199999999999999</c:v>
                </c:pt>
                <c:pt idx="32">
                  <c:v>10.4</c:v>
                </c:pt>
                <c:pt idx="33">
                  <c:v>10.7</c:v>
                </c:pt>
                <c:pt idx="34">
                  <c:v>11.3</c:v>
                </c:pt>
                <c:pt idx="35">
                  <c:v>11.4</c:v>
                </c:pt>
                <c:pt idx="36">
                  <c:v>11.7</c:v>
                </c:pt>
                <c:pt idx="37">
                  <c:v>11.9</c:v>
                </c:pt>
                <c:pt idx="38">
                  <c:v>12.1</c:v>
                </c:pt>
                <c:pt idx="39">
                  <c:v>12.3</c:v>
                </c:pt>
                <c:pt idx="40">
                  <c:v>13.5</c:v>
                </c:pt>
                <c:pt idx="41">
                  <c:v>13.5</c:v>
                </c:pt>
                <c:pt idx="42">
                  <c:v>13.5</c:v>
                </c:pt>
                <c:pt idx="43">
                  <c:v>13.7</c:v>
                </c:pt>
                <c:pt idx="44">
                  <c:v>13.8</c:v>
                </c:pt>
                <c:pt idx="45">
                  <c:v>14</c:v>
                </c:pt>
                <c:pt idx="46">
                  <c:v>14.4</c:v>
                </c:pt>
                <c:pt idx="47">
                  <c:v>15.6</c:v>
                </c:pt>
                <c:pt idx="48">
                  <c:v>16.600000000000001</c:v>
                </c:pt>
                <c:pt idx="49">
                  <c:v>16.8</c:v>
                </c:pt>
                <c:pt idx="50">
                  <c:v>22.5</c:v>
                </c:pt>
              </c:numCache>
            </c:numRef>
          </c:val>
        </c:ser>
        <c:dLbls>
          <c:showLegendKey val="0"/>
          <c:showVal val="0"/>
          <c:showCatName val="0"/>
          <c:showSerName val="0"/>
          <c:showPercent val="0"/>
          <c:showBubbleSize val="0"/>
        </c:dLbls>
        <c:gapWidth val="50"/>
        <c:overlap val="1"/>
        <c:axId val="104043264"/>
        <c:axId val="104044800"/>
      </c:barChart>
      <c:lineChart>
        <c:grouping val="standard"/>
        <c:varyColors val="0"/>
        <c:ser>
          <c:idx val="1"/>
          <c:order val="1"/>
          <c:tx>
            <c:strRef>
              <c:f>Sheet1!$A$3</c:f>
              <c:strCache>
                <c:ptCount val="1"/>
                <c:pt idx="0">
                  <c:v>target for each state</c:v>
                </c:pt>
              </c:strCache>
            </c:strRef>
          </c:tx>
          <c:spPr>
            <a:ln w="44450"/>
          </c:spPr>
          <c:marker>
            <c:symbol val="none"/>
          </c:marker>
          <c:cat>
            <c:strRef>
              <c:f>Sheet1!$B$1:$AZ$1</c:f>
              <c:strCache>
                <c:ptCount val="51"/>
                <c:pt idx="0">
                  <c:v>Minnesota</c:v>
                </c:pt>
                <c:pt idx="1">
                  <c:v>Nevada</c:v>
                </c:pt>
                <c:pt idx="2">
                  <c:v>Maine</c:v>
                </c:pt>
                <c:pt idx="3">
                  <c:v>Kansas</c:v>
                </c:pt>
                <c:pt idx="4">
                  <c:v>Montana</c:v>
                </c:pt>
                <c:pt idx="5">
                  <c:v>Arkansas</c:v>
                </c:pt>
                <c:pt idx="6">
                  <c:v>Mississippi</c:v>
                </c:pt>
                <c:pt idx="7">
                  <c:v>South Dakota</c:v>
                </c:pt>
                <c:pt idx="8">
                  <c:v>Hawaii</c:v>
                </c:pt>
                <c:pt idx="9">
                  <c:v>New York</c:v>
                </c:pt>
                <c:pt idx="10">
                  <c:v>Utah</c:v>
                </c:pt>
                <c:pt idx="11">
                  <c:v>Wisconsin</c:v>
                </c:pt>
                <c:pt idx="12">
                  <c:v>Kentucky </c:v>
                </c:pt>
                <c:pt idx="13">
                  <c:v>Arizona</c:v>
                </c:pt>
                <c:pt idx="14">
                  <c:v>Indiana</c:v>
                </c:pt>
                <c:pt idx="15">
                  <c:v>Alaska</c:v>
                </c:pt>
                <c:pt idx="16">
                  <c:v>Idaho</c:v>
                </c:pt>
                <c:pt idx="17">
                  <c:v>Iowa</c:v>
                </c:pt>
                <c:pt idx="18">
                  <c:v>Texas</c:v>
                </c:pt>
                <c:pt idx="19">
                  <c:v>New Jersey</c:v>
                </c:pt>
                <c:pt idx="20">
                  <c:v>New Mexico</c:v>
                </c:pt>
                <c:pt idx="21">
                  <c:v>Alabama</c:v>
                </c:pt>
                <c:pt idx="22">
                  <c:v>Oklahoma</c:v>
                </c:pt>
                <c:pt idx="23">
                  <c:v>District of Columbia</c:v>
                </c:pt>
                <c:pt idx="24">
                  <c:v>California</c:v>
                </c:pt>
                <c:pt idx="25">
                  <c:v>Louisiana</c:v>
                </c:pt>
                <c:pt idx="26">
                  <c:v>Colorado</c:v>
                </c:pt>
                <c:pt idx="27">
                  <c:v>North Dakota</c:v>
                </c:pt>
                <c:pt idx="28">
                  <c:v>Delware </c:v>
                </c:pt>
                <c:pt idx="29">
                  <c:v>Pennsylvannia</c:v>
                </c:pt>
                <c:pt idx="30">
                  <c:v>Georgia </c:v>
                </c:pt>
                <c:pt idx="31">
                  <c:v>Vermont</c:v>
                </c:pt>
                <c:pt idx="32">
                  <c:v>Missourri</c:v>
                </c:pt>
                <c:pt idx="33">
                  <c:v>Michigan</c:v>
                </c:pt>
                <c:pt idx="34">
                  <c:v>Rhode Island</c:v>
                </c:pt>
                <c:pt idx="35">
                  <c:v>Illinois</c:v>
                </c:pt>
                <c:pt idx="36">
                  <c:v>South Carolina</c:v>
                </c:pt>
                <c:pt idx="37">
                  <c:v>New Hampshire</c:v>
                </c:pt>
                <c:pt idx="38">
                  <c:v>Connecticut</c:v>
                </c:pt>
                <c:pt idx="39">
                  <c:v>Massachusetts</c:v>
                </c:pt>
                <c:pt idx="40">
                  <c:v>North Carolina</c:v>
                </c:pt>
                <c:pt idx="41">
                  <c:v>Virginia</c:v>
                </c:pt>
                <c:pt idx="42">
                  <c:v>West Virginia</c:v>
                </c:pt>
                <c:pt idx="43">
                  <c:v>Tennessee</c:v>
                </c:pt>
                <c:pt idx="44">
                  <c:v>Florida</c:v>
                </c:pt>
                <c:pt idx="45">
                  <c:v>Nebraska</c:v>
                </c:pt>
                <c:pt idx="46">
                  <c:v>Wyoming</c:v>
                </c:pt>
                <c:pt idx="47">
                  <c:v>Washington</c:v>
                </c:pt>
                <c:pt idx="48">
                  <c:v>Ohio</c:v>
                </c:pt>
                <c:pt idx="49">
                  <c:v>Maryland</c:v>
                </c:pt>
                <c:pt idx="50">
                  <c:v>Oregon</c:v>
                </c:pt>
              </c:strCache>
            </c:strRef>
          </c:cat>
          <c:val>
            <c:numRef>
              <c:f>Sheet1!$B$3:$AZ$3</c:f>
              <c:numCache>
                <c:formatCode>General</c:formatCode>
                <c:ptCount val="51"/>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numCache>
            </c:numRef>
          </c:val>
          <c:smooth val="0"/>
        </c:ser>
        <c:dLbls>
          <c:showLegendKey val="0"/>
          <c:showVal val="0"/>
          <c:showCatName val="0"/>
          <c:showSerName val="0"/>
          <c:showPercent val="0"/>
          <c:showBubbleSize val="0"/>
        </c:dLbls>
        <c:marker val="1"/>
        <c:smooth val="0"/>
        <c:axId val="104043264"/>
        <c:axId val="104044800"/>
      </c:lineChart>
      <c:catAx>
        <c:axId val="104043264"/>
        <c:scaling>
          <c:orientation val="minMax"/>
        </c:scaling>
        <c:delete val="0"/>
        <c:axPos val="b"/>
        <c:majorTickMark val="none"/>
        <c:minorTickMark val="in"/>
        <c:tickLblPos val="nextTo"/>
        <c:spPr>
          <a:ln w="9525">
            <a:solidFill>
              <a:schemeClr val="tx1"/>
            </a:solidFill>
          </a:ln>
        </c:spPr>
        <c:txPr>
          <a:bodyPr rot="-4080000"/>
          <a:lstStyle/>
          <a:p>
            <a:pPr>
              <a:defRPr sz="1200" baseline="0"/>
            </a:pPr>
            <a:endParaRPr lang="en-US"/>
          </a:p>
        </c:txPr>
        <c:crossAx val="104044800"/>
        <c:crosses val="autoZero"/>
        <c:auto val="1"/>
        <c:lblAlgn val="ctr"/>
        <c:lblOffset val="0"/>
        <c:tickLblSkip val="1"/>
        <c:noMultiLvlLbl val="0"/>
      </c:catAx>
      <c:valAx>
        <c:axId val="104044800"/>
        <c:scaling>
          <c:orientation val="minMax"/>
          <c:max val="25"/>
          <c:min val="0"/>
        </c:scaling>
        <c:delete val="0"/>
        <c:axPos val="l"/>
        <c:majorGridlines>
          <c:spPr>
            <a:ln>
              <a:solidFill>
                <a:schemeClr val="bg1">
                  <a:lumMod val="85000"/>
                </a:schemeClr>
              </a:solidFill>
              <a:prstDash val="sysDash"/>
            </a:ln>
          </c:spPr>
        </c:majorGridlines>
        <c:numFmt formatCode="0" sourceLinked="0"/>
        <c:majorTickMark val="in"/>
        <c:minorTickMark val="none"/>
        <c:tickLblPos val="nextTo"/>
        <c:spPr>
          <a:ln w="9525">
            <a:solidFill>
              <a:schemeClr val="tx1"/>
            </a:solidFill>
          </a:ln>
        </c:spPr>
        <c:crossAx val="104043264"/>
        <c:crosses val="autoZero"/>
        <c:crossBetween val="between"/>
        <c:majorUnit val="5"/>
      </c:valAx>
    </c:plotArea>
    <c:plotVisOnly val="1"/>
    <c:dispBlanksAs val="span"/>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0.58002</cdr:x>
      <cdr:y>0.41471</cdr:y>
    </cdr:from>
    <cdr:to>
      <cdr:x>0.7471</cdr:x>
      <cdr:y>0.50687</cdr:y>
    </cdr:to>
    <cdr:sp macro="" textlink="">
      <cdr:nvSpPr>
        <cdr:cNvPr id="2" name="TextBox 1"/>
        <cdr:cNvSpPr txBox="1"/>
      </cdr:nvSpPr>
      <cdr:spPr>
        <a:xfrm xmlns:a="http://schemas.openxmlformats.org/drawingml/2006/main">
          <a:off x="5250614" y="2057302"/>
          <a:ext cx="1512424" cy="457200"/>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Male</a:t>
          </a:r>
          <a:endPar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0.51354</cdr:x>
      <cdr:y>0.56831</cdr:y>
    </cdr:from>
    <cdr:to>
      <cdr:x>0.68061</cdr:x>
      <cdr:y>0.66047</cdr:y>
    </cdr:to>
    <cdr:sp macro="" textlink="">
      <cdr:nvSpPr>
        <cdr:cNvPr id="3" name="TextBox 1"/>
        <cdr:cNvSpPr txBox="1"/>
      </cdr:nvSpPr>
      <cdr:spPr>
        <a:xfrm xmlns:a="http://schemas.openxmlformats.org/drawingml/2006/main">
          <a:off x="4648772" y="2819302"/>
          <a:ext cx="1512424"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Female</a:t>
          </a:r>
          <a:endPar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325" tIns="45662" rIns="91325" bIns="4566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925" y="0"/>
            <a:ext cx="3036888" cy="465138"/>
          </a:xfrm>
          <a:prstGeom prst="rect">
            <a:avLst/>
          </a:prstGeom>
        </p:spPr>
        <p:txBody>
          <a:bodyPr vert="horz" lIns="91325" tIns="45662" rIns="91325" bIns="45662" rtlCol="0"/>
          <a:lstStyle>
            <a:lvl1pPr algn="r" fontAlgn="auto">
              <a:spcBef>
                <a:spcPts val="0"/>
              </a:spcBef>
              <a:spcAft>
                <a:spcPts val="0"/>
              </a:spcAft>
              <a:defRPr sz="1200">
                <a:latin typeface="+mn-lt"/>
              </a:defRPr>
            </a:lvl1pPr>
          </a:lstStyle>
          <a:p>
            <a:pPr>
              <a:defRPr/>
            </a:pPr>
            <a:fld id="{B8EFD201-A4FD-4752-A420-DF1516DAC99A}" type="datetimeFigureOut">
              <a:rPr lang="en-US"/>
              <a:pPr>
                <a:defRPr/>
              </a:pPr>
              <a:t>12/5/2014</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1325" tIns="45662" rIns="91325" bIns="4566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1325" tIns="45662" rIns="91325" bIns="45662" rtlCol="0" anchor="b"/>
          <a:lstStyle>
            <a:lvl1pPr algn="r" fontAlgn="auto">
              <a:spcBef>
                <a:spcPts val="0"/>
              </a:spcBef>
              <a:spcAft>
                <a:spcPts val="0"/>
              </a:spcAft>
              <a:defRPr sz="1200">
                <a:latin typeface="+mn-lt"/>
              </a:defRPr>
            </a:lvl1pPr>
          </a:lstStyle>
          <a:p>
            <a:pPr>
              <a:defRPr/>
            </a:pPr>
            <a:fld id="{0A6F6A72-51DC-447A-972B-9A734CC9E8E2}" type="slidenum">
              <a:rPr lang="en-US"/>
              <a:pPr>
                <a:defRPr/>
              </a:pPr>
              <a:t>‹#›</a:t>
            </a:fld>
            <a:endParaRPr lang="en-US" dirty="0"/>
          </a:p>
        </p:txBody>
      </p:sp>
    </p:spTree>
    <p:extLst>
      <p:ext uri="{BB962C8B-B14F-4D97-AF65-F5344CB8AC3E}">
        <p14:creationId xmlns:p14="http://schemas.microsoft.com/office/powerpoint/2010/main" val="3766783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0" tIns="46585" rIns="93170" bIns="4658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70" tIns="46585" rIns="93170" bIns="46585" rtlCol="0"/>
          <a:lstStyle>
            <a:lvl1pPr algn="r" fontAlgn="auto">
              <a:spcBef>
                <a:spcPts val="0"/>
              </a:spcBef>
              <a:spcAft>
                <a:spcPts val="0"/>
              </a:spcAft>
              <a:defRPr sz="1200">
                <a:latin typeface="+mn-lt"/>
              </a:defRPr>
            </a:lvl1pPr>
          </a:lstStyle>
          <a:p>
            <a:pPr>
              <a:defRPr/>
            </a:pPr>
            <a:fld id="{65159214-0636-46C9-BE32-8B4F020D13A8}" type="datetimeFigureOut">
              <a:rPr lang="en-US"/>
              <a:pPr>
                <a:defRPr/>
              </a:pPr>
              <a:t>12/5/2014</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0" tIns="46585" rIns="93170" bIns="46585" rtlCol="0" anchor="ctr"/>
          <a:lstStyle/>
          <a:p>
            <a:pPr lvl="0"/>
            <a:endParaRPr lang="en-US" noProof="0" dirty="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3170" tIns="46585" rIns="93170"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0" tIns="46585" rIns="93170" bIns="4658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70" tIns="46585" rIns="93170" bIns="46585" rtlCol="0" anchor="b"/>
          <a:lstStyle>
            <a:lvl1pPr algn="r" fontAlgn="auto">
              <a:spcBef>
                <a:spcPts val="0"/>
              </a:spcBef>
              <a:spcAft>
                <a:spcPts val="0"/>
              </a:spcAft>
              <a:defRPr sz="1200">
                <a:latin typeface="+mn-lt"/>
              </a:defRPr>
            </a:lvl1pPr>
          </a:lstStyle>
          <a:p>
            <a:pPr>
              <a:defRPr/>
            </a:pPr>
            <a:fld id="{45F01CA2-976B-48D9-8990-041447674341}" type="slidenum">
              <a:rPr lang="en-US"/>
              <a:pPr>
                <a:defRPr/>
              </a:pPr>
              <a:t>‹#›</a:t>
            </a:fld>
            <a:endParaRPr lang="en-US" dirty="0"/>
          </a:p>
        </p:txBody>
      </p:sp>
    </p:spTree>
    <p:extLst>
      <p:ext uri="{BB962C8B-B14F-4D97-AF65-F5344CB8AC3E}">
        <p14:creationId xmlns:p14="http://schemas.microsoft.com/office/powerpoint/2010/main" val="2838685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E597640D-AB5B-4981-ACF3-00B2C557B552}" type="datetime1">
              <a:rPr lang="en-US" smtClean="0">
                <a:solidFill>
                  <a:prstClr val="black"/>
                </a:solidFill>
              </a:rPr>
              <a:pPr/>
              <a:t>12/5/2014</a:t>
            </a:fld>
            <a:endParaRPr lang="en-US" dirty="0">
              <a:solidFill>
                <a:prstClr val="black"/>
              </a:solidFill>
            </a:endParaRPr>
          </a:p>
        </p:txBody>
      </p:sp>
      <p:sp>
        <p:nvSpPr>
          <p:cNvPr id="12" name="Slide Image Placeholder 11"/>
          <p:cNvSpPr>
            <a:spLocks noGrp="1" noRot="1" noChangeAspect="1"/>
          </p:cNvSpPr>
          <p:nvPr>
            <p:ph type="sldImg"/>
          </p:nvPr>
        </p:nvSpPr>
        <p:spPr>
          <a:xfrm>
            <a:off x="1143000" y="685800"/>
            <a:ext cx="4645025" cy="3484563"/>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37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1733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267200"/>
            <a:ext cx="6019800" cy="4724400"/>
          </a:xfrm>
        </p:spPr>
        <p:txBody>
          <a:bodyPr>
            <a:normAutofit/>
          </a:bodyPr>
          <a:lstStyle/>
          <a:p>
            <a:pPr lvl="0"/>
            <a:endParaRPr lang="en-US" sz="1000" dirty="0" smtClean="0"/>
          </a:p>
        </p:txBody>
      </p:sp>
      <p:sp>
        <p:nvSpPr>
          <p:cNvPr id="13" name="Slide Image Placeholder 12"/>
          <p:cNvSpPr>
            <a:spLocks noGrp="1" noRot="1" noChangeAspect="1"/>
          </p:cNvSpPr>
          <p:nvPr>
            <p:ph type="sldImg"/>
          </p:nvPr>
        </p:nvSpPr>
        <p:spPr>
          <a:xfrm>
            <a:off x="1220788" y="457200"/>
            <a:ext cx="4641850" cy="3482975"/>
          </a:xfrm>
        </p:spPr>
      </p:sp>
    </p:spTree>
    <p:extLst>
      <p:ext uri="{BB962C8B-B14F-4D97-AF65-F5344CB8AC3E}">
        <p14:creationId xmlns:p14="http://schemas.microsoft.com/office/powerpoint/2010/main" val="3265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C1848-7B76-4953-99F7-6C79A0C568C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8788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267200"/>
            <a:ext cx="6019800" cy="4724400"/>
          </a:xfrm>
        </p:spPr>
        <p:txBody>
          <a:bodyPr>
            <a:normAutofit/>
          </a:bodyPr>
          <a:lstStyle/>
          <a:p>
            <a:pPr lvl="0"/>
            <a:endParaRPr lang="en-US" sz="1000" dirty="0" smtClean="0"/>
          </a:p>
        </p:txBody>
      </p:sp>
      <p:sp>
        <p:nvSpPr>
          <p:cNvPr id="13" name="Slide Image Placeholder 12"/>
          <p:cNvSpPr>
            <a:spLocks noGrp="1" noRot="1" noChangeAspect="1"/>
          </p:cNvSpPr>
          <p:nvPr>
            <p:ph type="sldImg"/>
          </p:nvPr>
        </p:nvSpPr>
        <p:spPr>
          <a:xfrm>
            <a:off x="1220788" y="457200"/>
            <a:ext cx="4641850" cy="3482975"/>
          </a:xfrm>
        </p:spPr>
      </p:sp>
    </p:spTree>
    <p:extLst>
      <p:ext uri="{BB962C8B-B14F-4D97-AF65-F5344CB8AC3E}">
        <p14:creationId xmlns:p14="http://schemas.microsoft.com/office/powerpoint/2010/main" val="3265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267200"/>
            <a:ext cx="6019800" cy="4724400"/>
          </a:xfrm>
        </p:spPr>
        <p:txBody>
          <a:bodyPr>
            <a:normAutofit/>
          </a:bodyPr>
          <a:lstStyle/>
          <a:p>
            <a:pPr lvl="0"/>
            <a:endParaRPr lang="en-US" sz="1000" dirty="0" smtClean="0"/>
          </a:p>
        </p:txBody>
      </p:sp>
      <p:sp>
        <p:nvSpPr>
          <p:cNvPr id="13" name="Slide Image Placeholder 12"/>
          <p:cNvSpPr>
            <a:spLocks noGrp="1" noRot="1" noChangeAspect="1"/>
          </p:cNvSpPr>
          <p:nvPr>
            <p:ph type="sldImg"/>
          </p:nvPr>
        </p:nvSpPr>
        <p:spPr>
          <a:xfrm>
            <a:off x="1220788" y="457200"/>
            <a:ext cx="4641850" cy="3482975"/>
          </a:xfrm>
        </p:spPr>
      </p:sp>
    </p:spTree>
    <p:extLst>
      <p:ext uri="{BB962C8B-B14F-4D97-AF65-F5344CB8AC3E}">
        <p14:creationId xmlns:p14="http://schemas.microsoft.com/office/powerpoint/2010/main" val="3265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267200"/>
            <a:ext cx="6019800" cy="4724400"/>
          </a:xfrm>
        </p:spPr>
        <p:txBody>
          <a:bodyPr>
            <a:normAutofit/>
          </a:bodyPr>
          <a:lstStyle/>
          <a:p>
            <a:pPr lvl="0"/>
            <a:endParaRPr lang="en-US" dirty="0"/>
          </a:p>
        </p:txBody>
      </p:sp>
      <p:sp>
        <p:nvSpPr>
          <p:cNvPr id="13" name="Slide Image Placeholder 12"/>
          <p:cNvSpPr>
            <a:spLocks noGrp="1" noRot="1" noChangeAspect="1"/>
          </p:cNvSpPr>
          <p:nvPr>
            <p:ph type="sldImg"/>
          </p:nvPr>
        </p:nvSpPr>
        <p:spPr>
          <a:xfrm>
            <a:off x="1220788" y="457200"/>
            <a:ext cx="4641850" cy="3482975"/>
          </a:xfrm>
        </p:spPr>
      </p:sp>
    </p:spTree>
    <p:extLst>
      <p:ext uri="{BB962C8B-B14F-4D97-AF65-F5344CB8AC3E}">
        <p14:creationId xmlns:p14="http://schemas.microsoft.com/office/powerpoint/2010/main" val="3265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392113"/>
            <a:ext cx="3841750" cy="2882900"/>
          </a:xfrm>
        </p:spPr>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2</a:t>
            </a:fld>
            <a:endParaRPr lang="en-US" dirty="0">
              <a:solidFill>
                <a:prstClr val="black"/>
              </a:solidFill>
            </a:endParaRPr>
          </a:p>
        </p:txBody>
      </p:sp>
      <p:sp>
        <p:nvSpPr>
          <p:cNvPr id="5" name="Notes Placeholder 4"/>
          <p:cNvSpPr>
            <a:spLocks noGrp="1"/>
          </p:cNvSpPr>
          <p:nvPr>
            <p:ph type="body" sz="quarter" idx="11"/>
          </p:nvPr>
        </p:nvSpPr>
        <p:spPr/>
        <p:txBody>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Tree>
    <p:extLst>
      <p:ext uri="{BB962C8B-B14F-4D97-AF65-F5344CB8AC3E}">
        <p14:creationId xmlns:p14="http://schemas.microsoft.com/office/powerpoint/2010/main" val="405022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392113"/>
            <a:ext cx="3841750" cy="2882900"/>
          </a:xfrm>
        </p:spPr>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a:t>
            </a:fld>
            <a:endParaRPr lang="en-US" dirty="0">
              <a:solidFill>
                <a:prstClr val="black"/>
              </a:solidFill>
            </a:endParaRPr>
          </a:p>
        </p:txBody>
      </p:sp>
      <p:sp>
        <p:nvSpPr>
          <p:cNvPr id="5" name="Notes Placeholder 4"/>
          <p:cNvSpPr>
            <a:spLocks noGrp="1"/>
          </p:cNvSpPr>
          <p:nvPr>
            <p:ph type="body" sz="quarter" idx="11"/>
          </p:nvPr>
        </p:nvSpPr>
        <p:spPr/>
        <p:txBody>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Tree>
    <p:extLst>
      <p:ext uri="{BB962C8B-B14F-4D97-AF65-F5344CB8AC3E}">
        <p14:creationId xmlns:p14="http://schemas.microsoft.com/office/powerpoint/2010/main" val="405022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392113"/>
            <a:ext cx="3841750" cy="2882900"/>
          </a:xfrm>
        </p:spPr>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a:t>
            </a:fld>
            <a:endParaRPr lang="en-US" dirty="0">
              <a:solidFill>
                <a:prstClr val="black"/>
              </a:solidFill>
            </a:endParaRPr>
          </a:p>
        </p:txBody>
      </p:sp>
      <p:sp>
        <p:nvSpPr>
          <p:cNvPr id="5" name="Notes Placeholder 4"/>
          <p:cNvSpPr>
            <a:spLocks noGrp="1"/>
          </p:cNvSpPr>
          <p:nvPr>
            <p:ph type="body" sz="quarter" idx="11"/>
          </p:nvPr>
        </p:nvSpPr>
        <p:spPr/>
        <p:txBody>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Tree>
    <p:extLst>
      <p:ext uri="{BB962C8B-B14F-4D97-AF65-F5344CB8AC3E}">
        <p14:creationId xmlns:p14="http://schemas.microsoft.com/office/powerpoint/2010/main" val="405022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392113"/>
            <a:ext cx="3841750" cy="2882900"/>
          </a:xfrm>
        </p:spPr>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a:t>
            </a:fld>
            <a:endParaRPr lang="en-US" dirty="0">
              <a:solidFill>
                <a:prstClr val="black"/>
              </a:solidFill>
            </a:endParaRPr>
          </a:p>
        </p:txBody>
      </p:sp>
      <p:sp>
        <p:nvSpPr>
          <p:cNvPr id="5" name="Notes Placeholder 4"/>
          <p:cNvSpPr>
            <a:spLocks noGrp="1"/>
          </p:cNvSpPr>
          <p:nvPr>
            <p:ph type="body" sz="quarter" idx="11"/>
          </p:nvPr>
        </p:nvSpPr>
        <p:spPr/>
        <p:txBody>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Tree>
    <p:extLst>
      <p:ext uri="{BB962C8B-B14F-4D97-AF65-F5344CB8AC3E}">
        <p14:creationId xmlns:p14="http://schemas.microsoft.com/office/powerpoint/2010/main" val="405022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pPr>
              <a:spcAft>
                <a:spcPts val="1187"/>
              </a:spcAft>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6</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12/5/2014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7</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12/5/2014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p>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8</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12/5/2014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marR="0" lvl="0" indent="-342900" eaLnBrk="0" fontAlgn="base" hangingPunct="0">
              <a:spcBef>
                <a:spcPts val="0"/>
              </a:spcBef>
              <a:spcAft>
                <a:spcPts val="0"/>
              </a:spcAft>
              <a:buFont typeface="Arial"/>
              <a:buChar char="•"/>
              <a:tabLst>
                <a:tab pos="457200" algn="l"/>
              </a:tabLst>
            </a:pPr>
            <a:r>
              <a:rPr lang="en-US" sz="1200" kern="1200" dirty="0" smtClean="0">
                <a:solidFill>
                  <a:srgbClr val="000000"/>
                </a:solidFill>
                <a:effectLst/>
                <a:latin typeface="Arial"/>
                <a:ea typeface="+mn-ea"/>
                <a:cs typeface="Times New Roman"/>
              </a:rPr>
              <a:t>Definitions</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Target met: Target met or exceeded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Improving – Change is toward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10% or more of the targeted change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Little/No change: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achieved less than 10% of the targeted change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less than 10% relative to its baseline which it needs to regain before starting to move toward the target (and is not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No change between baseline and most recent data point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Getting worse – Change is away from the target:</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Change in objective is statistically significant*, OR</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Objective has a deficit of 10% or more (relative to its baseline), which it needs to regain before starting to move toward the target</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Baseline only: Baseline data only; progress cannot be assessed</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Developmental: Objective is developmental (does not have baseline data)</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Informational: Objective is informational (does not have a target) </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Notes</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*Statistical significance is only assessed when estimates of variability are available</a:t>
            </a:r>
            <a:endParaRPr lang="en-US" sz="1200" dirty="0" smtClean="0">
              <a:effectLst/>
              <a:latin typeface="Times New Roman"/>
              <a:ea typeface="Times New Roman"/>
              <a:cs typeface="Times New Roman"/>
            </a:endParaRPr>
          </a:p>
          <a:p>
            <a:pPr marL="1143000" marR="0" lvl="2" indent="-228600" eaLnBrk="0" fontAlgn="base" hangingPunct="0">
              <a:spcBef>
                <a:spcPts val="0"/>
              </a:spcBef>
              <a:spcAft>
                <a:spcPts val="0"/>
              </a:spcAft>
              <a:buFont typeface="Arial"/>
              <a:buChar char="•"/>
              <a:tabLst>
                <a:tab pos="1371600" algn="l"/>
              </a:tabLst>
            </a:pPr>
            <a:r>
              <a:rPr lang="en-US" sz="1200" kern="1200" dirty="0" smtClean="0">
                <a:solidFill>
                  <a:srgbClr val="000000"/>
                </a:solidFill>
                <a:effectLst/>
                <a:latin typeface="Arial"/>
                <a:ea typeface="+mn-ea"/>
                <a:cs typeface="Times New Roman"/>
              </a:rPr>
              <a:t>Percent of targeted change achieved = 100 × (Most recent value – Baseline value) / (HP2020 target – Baseline value)</a:t>
            </a:r>
            <a:endParaRPr lang="en-US" sz="1200" dirty="0" smtClean="0">
              <a:effectLst/>
              <a:latin typeface="Times New Roman"/>
              <a:ea typeface="Times New Roman"/>
              <a:cs typeface="Times New Roman"/>
            </a:endParaRPr>
          </a:p>
          <a:p>
            <a:pPr marL="742950" marR="0" lvl="1" indent="-285750" eaLnBrk="0" fontAlgn="base" hangingPunct="0">
              <a:spcBef>
                <a:spcPts val="0"/>
              </a:spcBef>
              <a:spcAft>
                <a:spcPts val="0"/>
              </a:spcAft>
              <a:buFont typeface="Arial"/>
              <a:buChar char="•"/>
              <a:tabLst>
                <a:tab pos="914400" algn="l"/>
              </a:tabLst>
            </a:pPr>
            <a:r>
              <a:rPr lang="en-US" sz="1200" kern="1200" dirty="0" smtClean="0">
                <a:solidFill>
                  <a:srgbClr val="000000"/>
                </a:solidFill>
                <a:effectLst/>
                <a:latin typeface="Arial"/>
                <a:ea typeface="+mn-ea"/>
                <a:cs typeface="Times New Roman"/>
              </a:rPr>
              <a:t>Percent in deficit = 100 × |Most recent value – Baseline value| / (Baseline value)</a:t>
            </a:r>
            <a:endParaRPr lang="en-US" sz="1200" dirty="0" smtClean="0">
              <a:effectLst/>
              <a:latin typeface="Times New Roman"/>
              <a:ea typeface="Times New Roman"/>
              <a:cs typeface="Times New Roman"/>
            </a:endParaRPr>
          </a:p>
          <a:p>
            <a:pPr marL="0" marR="0">
              <a:lnSpc>
                <a:spcPct val="115000"/>
              </a:lnSpc>
              <a:spcBef>
                <a:spcPts val="0"/>
              </a:spcBef>
              <a:spcAft>
                <a:spcPts val="1000"/>
              </a:spcAft>
            </a:pPr>
            <a:r>
              <a:rPr lang="en-US" sz="1200" smtClean="0">
                <a:effectLst/>
                <a:latin typeface="+mn-lt"/>
                <a:ea typeface="Calibri"/>
                <a:cs typeface="Times New Roman"/>
              </a:rPr>
              <a:t> </a:t>
            </a:r>
          </a:p>
          <a:p>
            <a:pPr>
              <a:spcAft>
                <a:spcPts val="1187"/>
              </a:spcAft>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9</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12/5/2014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0"/>
          <p:cNvSpPr>
            <a:spLocks noGrp="1"/>
          </p:cNvSpPr>
          <p:nvPr>
            <p:ph type="title"/>
          </p:nvPr>
        </p:nvSpPr>
        <p:spPr>
          <a:xfrm>
            <a:off x="0" y="76200"/>
            <a:ext cx="91440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2"/>
          <p:cNvSpPr>
            <a:spLocks noGrp="1"/>
          </p:cNvSpPr>
          <p:nvPr>
            <p:ph type="body" sz="quarter" idx="10" hasCustomPrompt="1"/>
          </p:nvPr>
        </p:nvSpPr>
        <p:spPr>
          <a:xfrm>
            <a:off x="0" y="6506629"/>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5" name="Text Placeholder 12"/>
          <p:cNvSpPr>
            <a:spLocks noGrp="1"/>
          </p:cNvSpPr>
          <p:nvPr>
            <p:ph type="body" sz="quarter" idx="13" hasCustomPrompt="1"/>
          </p:nvPr>
        </p:nvSpPr>
        <p:spPr>
          <a:xfrm>
            <a:off x="0" y="6162912"/>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spTree>
    <p:extLst>
      <p:ext uri="{BB962C8B-B14F-4D97-AF65-F5344CB8AC3E}">
        <p14:creationId xmlns:p14="http://schemas.microsoft.com/office/powerpoint/2010/main" val="8537096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496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692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517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740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802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419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14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33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13686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014784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5"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3" cstate="print"/>
          <a:srcRect/>
          <a:stretch>
            <a:fillRect/>
          </a:stretch>
        </p:blipFill>
        <p:spPr bwMode="auto">
          <a:xfrm>
            <a:off x="7604125" y="6078002"/>
            <a:ext cx="1477963" cy="744538"/>
          </a:xfrm>
          <a:prstGeom prst="rect">
            <a:avLst/>
          </a:prstGeom>
          <a:noFill/>
          <a:ln w="9525">
            <a:noFill/>
            <a:miter lim="800000"/>
            <a:headEnd/>
            <a:tailEnd/>
          </a:ln>
        </p:spPr>
      </p:pic>
      <p:pic>
        <p:nvPicPr>
          <p:cNvPr id="7" name="Picture 33" descr="HP2020_logo.png"/>
          <p:cNvPicPr>
            <a:picLocks noChangeAspect="1"/>
          </p:cNvPicPr>
          <p:nvPr userDrawn="1"/>
        </p:nvPicPr>
        <p:blipFill>
          <a:blip r:embed="rId4" cstate="print"/>
          <a:srcRect/>
          <a:stretch>
            <a:fillRect/>
          </a:stretch>
        </p:blipFill>
        <p:spPr bwMode="auto">
          <a:xfrm>
            <a:off x="76200" y="6224334"/>
            <a:ext cx="1280160" cy="598206"/>
          </a:xfrm>
          <a:prstGeom prst="rect">
            <a:avLst/>
          </a:prstGeom>
          <a:noFill/>
          <a:ln w="9525">
            <a:noFill/>
            <a:miter lim="800000"/>
            <a:headEnd/>
            <a:tailEnd/>
          </a:ln>
        </p:spPr>
      </p:pic>
      <p:sp>
        <p:nvSpPr>
          <p:cNvPr id="2" name="Title 1"/>
          <p:cNvSpPr>
            <a:spLocks noGrp="1"/>
          </p:cNvSpPr>
          <p:nvPr>
            <p:ph type="title"/>
          </p:nvPr>
        </p:nvSpPr>
        <p:spPr>
          <a:xfrm>
            <a:off x="-2381" y="606426"/>
            <a:ext cx="9144000" cy="1554162"/>
          </a:xfrm>
          <a:prstGeom prst="rect">
            <a:avLst/>
          </a:prstGeom>
        </p:spPr>
        <p:txBody>
          <a:bodyPr/>
          <a:lstStyle>
            <a:lvl1pPr>
              <a:defRPr lang="en-US" sz="3200" b="1" kern="1200" dirty="0">
                <a:solidFill>
                  <a:srgbClr val="FADA63"/>
                </a:solidFill>
                <a:latin typeface="Tahoma" pitchFamily="34" charset="0"/>
                <a:ea typeface="Tahoma" pitchFamily="34" charset="0"/>
                <a:cs typeface="Tahoma" pitchFamily="34" charset="0"/>
              </a:defRPr>
            </a:lvl1pPr>
          </a:lstStyle>
          <a:p>
            <a:pPr marL="0" lvl="0" indent="0" algn="ctr" defTabSz="914400" rtl="0" eaLnBrk="1" latinLnBrk="0" hangingPunct="1">
              <a:spcBef>
                <a:spcPts val="0"/>
              </a:spcBef>
              <a:buFont typeface="Arial" pitchFamily="34" charset="0"/>
              <a:buNone/>
            </a:pPr>
            <a:r>
              <a:rPr lang="en-US" dirty="0" smtClean="0"/>
              <a:t>Click to edit Master title style</a:t>
            </a:r>
            <a:endParaRPr lang="en-US" dirty="0"/>
          </a:p>
        </p:txBody>
      </p:sp>
    </p:spTree>
    <p:extLst>
      <p:ext uri="{BB962C8B-B14F-4D97-AF65-F5344CB8AC3E}">
        <p14:creationId xmlns:p14="http://schemas.microsoft.com/office/powerpoint/2010/main" val="31278748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625135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a:prstGeom prst="rect">
            <a:avLst/>
          </a:prstGeom>
        </p:spPr>
        <p:txBody>
          <a:bodyPr/>
          <a:lstStyle>
            <a:lvl1pPr>
              <a:defRPr>
                <a:solidFill>
                  <a:schemeClr val="tx1"/>
                </a:solidFill>
                <a:latin typeface="Tahoma" pitchFamily="34" charset="0"/>
                <a:ea typeface="Tahoma" pitchFamily="34" charset="0"/>
                <a:cs typeface="Tahoma" pitchFamily="34" charset="0"/>
              </a:defRPr>
            </a:lvl1pPr>
            <a:lvl2pPr>
              <a:defRPr>
                <a:solidFill>
                  <a:schemeClr val="tx1"/>
                </a:solidFill>
                <a:latin typeface="Tahoma" pitchFamily="34" charset="0"/>
                <a:ea typeface="Tahoma" pitchFamily="34" charset="0"/>
                <a:cs typeface="Tahoma" pitchFamily="34" charset="0"/>
              </a:defRPr>
            </a:lvl2pPr>
            <a:lvl3pPr>
              <a:defRPr>
                <a:solidFill>
                  <a:schemeClr val="tx1"/>
                </a:solidFill>
                <a:latin typeface="Tahoma" pitchFamily="34" charset="0"/>
                <a:ea typeface="Tahoma" pitchFamily="34" charset="0"/>
                <a:cs typeface="Tahoma" pitchFamily="34" charset="0"/>
              </a:defRPr>
            </a:lvl3pPr>
            <a:lvl4pPr>
              <a:defRPr>
                <a:solidFill>
                  <a:schemeClr val="tx1"/>
                </a:solidFill>
                <a:latin typeface="Tahoma" pitchFamily="34" charset="0"/>
                <a:ea typeface="Tahoma" pitchFamily="34" charset="0"/>
                <a:cs typeface="Tahoma" pitchFamily="34" charset="0"/>
              </a:defRPr>
            </a:lvl4pPr>
            <a:lvl5pPr>
              <a:defRPr>
                <a:solidFill>
                  <a:schemeClr val="tx1"/>
                </a:solidFill>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12" name="Title 10"/>
          <p:cNvSpPr>
            <a:spLocks noGrp="1"/>
          </p:cNvSpPr>
          <p:nvPr>
            <p:ph type="title"/>
          </p:nvPr>
        </p:nvSpPr>
        <p:spPr>
          <a:xfrm>
            <a:off x="0" y="76200"/>
            <a:ext cx="91440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0" hasCustomPrompt="1"/>
          </p:nvPr>
        </p:nvSpPr>
        <p:spPr>
          <a:xfrm>
            <a:off x="0" y="6506629"/>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1" name="Text Placeholder 12"/>
          <p:cNvSpPr>
            <a:spLocks noGrp="1"/>
          </p:cNvSpPr>
          <p:nvPr>
            <p:ph type="body" sz="quarter" idx="13" hasCustomPrompt="1"/>
          </p:nvPr>
        </p:nvSpPr>
        <p:spPr>
          <a:xfrm>
            <a:off x="0" y="6162912"/>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spTree>
    <p:extLst>
      <p:ext uri="{BB962C8B-B14F-4D97-AF65-F5344CB8AC3E}">
        <p14:creationId xmlns:p14="http://schemas.microsoft.com/office/powerpoint/2010/main" val="31340614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4EBD27-DC53-4898-B72E-5655E4B2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1314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5"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3" cstate="print"/>
          <a:srcRect/>
          <a:stretch>
            <a:fillRect/>
          </a:stretch>
        </p:blipFill>
        <p:spPr bwMode="auto">
          <a:xfrm>
            <a:off x="7604125" y="6078002"/>
            <a:ext cx="1477963" cy="744538"/>
          </a:xfrm>
          <a:prstGeom prst="rect">
            <a:avLst/>
          </a:prstGeom>
          <a:noFill/>
          <a:ln w="9525">
            <a:noFill/>
            <a:miter lim="800000"/>
            <a:headEnd/>
            <a:tailEnd/>
          </a:ln>
        </p:spPr>
      </p:pic>
      <p:pic>
        <p:nvPicPr>
          <p:cNvPr id="7" name="Picture 33" descr="HP2020_logo.png"/>
          <p:cNvPicPr>
            <a:picLocks noChangeAspect="1"/>
          </p:cNvPicPr>
          <p:nvPr userDrawn="1"/>
        </p:nvPicPr>
        <p:blipFill>
          <a:blip r:embed="rId4" cstate="print"/>
          <a:srcRect/>
          <a:stretch>
            <a:fillRect/>
          </a:stretch>
        </p:blipFill>
        <p:spPr bwMode="auto">
          <a:xfrm>
            <a:off x="76200" y="6224334"/>
            <a:ext cx="1280160" cy="598206"/>
          </a:xfrm>
          <a:prstGeom prst="rect">
            <a:avLst/>
          </a:prstGeom>
          <a:noFill/>
          <a:ln w="9525">
            <a:noFill/>
            <a:miter lim="800000"/>
            <a:headEnd/>
            <a:tailEnd/>
          </a:ln>
        </p:spPr>
      </p:pic>
      <p:sp>
        <p:nvSpPr>
          <p:cNvPr id="2" name="Title 1"/>
          <p:cNvSpPr>
            <a:spLocks noGrp="1"/>
          </p:cNvSpPr>
          <p:nvPr>
            <p:ph type="title"/>
          </p:nvPr>
        </p:nvSpPr>
        <p:spPr>
          <a:xfrm>
            <a:off x="-2381" y="606426"/>
            <a:ext cx="9144000" cy="1554162"/>
          </a:xfrm>
          <a:prstGeom prst="rect">
            <a:avLst/>
          </a:prstGeom>
        </p:spPr>
        <p:txBody>
          <a:bodyPr/>
          <a:lstStyle>
            <a:lvl1pPr>
              <a:defRPr lang="en-US" sz="3200" b="1" kern="1200" dirty="0">
                <a:solidFill>
                  <a:srgbClr val="FADA63"/>
                </a:solidFill>
                <a:latin typeface="Tahoma" pitchFamily="34" charset="0"/>
                <a:ea typeface="Tahoma" pitchFamily="34" charset="0"/>
                <a:cs typeface="Tahoma" pitchFamily="34" charset="0"/>
              </a:defRPr>
            </a:lvl1pPr>
          </a:lstStyle>
          <a:p>
            <a:pPr marL="0" lvl="0" indent="0" algn="ctr" defTabSz="914400" rtl="0" eaLnBrk="1" latinLnBrk="0" hangingPunct="1">
              <a:spcBef>
                <a:spcPts val="0"/>
              </a:spcBef>
              <a:buFont typeface="Arial" pitchFamily="34" charset="0"/>
              <a:buNone/>
            </a:pPr>
            <a:r>
              <a:rPr lang="en-US" dirty="0" smtClean="0"/>
              <a:t>Click to edit Master title style</a:t>
            </a:r>
            <a:endParaRPr lang="en-US" dirty="0"/>
          </a:p>
        </p:txBody>
      </p:sp>
    </p:spTree>
    <p:extLst>
      <p:ext uri="{BB962C8B-B14F-4D97-AF65-F5344CB8AC3E}">
        <p14:creationId xmlns:p14="http://schemas.microsoft.com/office/powerpoint/2010/main" val="37528151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
        <p:nvSpPr>
          <p:cNvPr id="10" name="Title 10"/>
          <p:cNvSpPr>
            <a:spLocks noGrp="1"/>
          </p:cNvSpPr>
          <p:nvPr>
            <p:ph type="title"/>
          </p:nvPr>
        </p:nvSpPr>
        <p:spPr>
          <a:xfrm>
            <a:off x="457200" y="0"/>
            <a:ext cx="8229600" cy="558140"/>
          </a:xfrm>
        </p:spPr>
        <p:txBody>
          <a:bodyPr>
            <a:normAutofit/>
          </a:bodyPr>
          <a:lstStyle>
            <a:lvl1pPr>
              <a:defRPr sz="3200" b="1">
                <a:solidFill>
                  <a:srgbClr val="003F72"/>
                </a:solidFill>
                <a:latin typeface="Arial Black"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6357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27985958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8295525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0132473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9213483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723504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4" name="Title 1"/>
          <p:cNvSpPr>
            <a:spLocks noGrp="1"/>
          </p:cNvSpPr>
          <p:nvPr>
            <p:ph type="title"/>
          </p:nvPr>
        </p:nvSpPr>
        <p:spPr>
          <a:xfrm>
            <a:off x="1371599" y="4406900"/>
            <a:ext cx="7123113" cy="1362075"/>
          </a:xfrm>
          <a:prstGeom prst="rect">
            <a:avLst/>
          </a:prstGeom>
        </p:spPr>
        <p:txBody>
          <a:bodyPr anchor="t"/>
          <a:lstStyle>
            <a:lvl1pPr algn="l">
              <a:defRPr sz="3200" b="1" cap="a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pic>
        <p:nvPicPr>
          <p:cNvPr id="8"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3195357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9568268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4575197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23494735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smtClean="0">
                <a:solidFill>
                  <a:srgbClr val="FFFFFF"/>
                </a:solidFill>
                <a:latin typeface="Myriad Web Pro"/>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smtClean="0">
                <a:solidFill>
                  <a:srgbClr val="FFFFFF"/>
                </a:solidFill>
                <a:latin typeface="Myriad Web Pro"/>
              </a:rPr>
              <a:t>1600 Clifton Road NE, Atlanta, GA 30333</a:t>
            </a:r>
          </a:p>
          <a:p>
            <a:pPr fontAlgn="auto">
              <a:spcBef>
                <a:spcPts val="0"/>
              </a:spcBef>
              <a:spcAft>
                <a:spcPts val="0"/>
              </a:spcAft>
            </a:pPr>
            <a:r>
              <a:rPr lang="en-US" sz="1200" dirty="0" smtClean="0">
                <a:solidFill>
                  <a:srgbClr val="FFFFFF"/>
                </a:solidFill>
                <a:latin typeface="Myriad Web Pro"/>
              </a:rPr>
              <a:t>Telephone, 1-800-CDC-INFO (232-4636)/TTY: 1-888-232-6348</a:t>
            </a:r>
          </a:p>
          <a:p>
            <a:pPr fontAlgn="auto">
              <a:spcBef>
                <a:spcPts val="0"/>
              </a:spcBef>
              <a:spcAft>
                <a:spcPts val="0"/>
              </a:spcAft>
            </a:pPr>
            <a:r>
              <a:rPr lang="en-US" sz="1200" dirty="0" smtClean="0">
                <a:solidFill>
                  <a:srgbClr val="FFFFFF"/>
                </a:solidFill>
                <a:latin typeface="Myriad Web Pro"/>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smtClean="0">
                <a:solidFill>
                  <a:srgbClr val="FFFFFF"/>
                </a:solidFill>
                <a:latin typeface="Myriad Web Pro"/>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6225584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135947797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862158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852534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08649928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21669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0821447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390772692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135628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521370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smtClean="0">
                <a:solidFill>
                  <a:srgbClr val="FFFFFF"/>
                </a:solidFill>
                <a:latin typeface="Myriad Web Pro"/>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smtClean="0">
                <a:solidFill>
                  <a:srgbClr val="FFFFFF"/>
                </a:solidFill>
                <a:latin typeface="Myriad Web Pro"/>
              </a:rPr>
              <a:t>1600 Clifton Road NE, Atlanta, GA 30333</a:t>
            </a:r>
          </a:p>
          <a:p>
            <a:pPr fontAlgn="auto">
              <a:spcBef>
                <a:spcPts val="0"/>
              </a:spcBef>
              <a:spcAft>
                <a:spcPts val="0"/>
              </a:spcAft>
            </a:pPr>
            <a:r>
              <a:rPr lang="en-US" sz="1200" dirty="0" smtClean="0">
                <a:solidFill>
                  <a:srgbClr val="FFFFFF"/>
                </a:solidFill>
                <a:latin typeface="Myriad Web Pro"/>
              </a:rPr>
              <a:t>Telephone, 1-800-CDC-INFO (232-4636)/TTY: 1-888-232-6348</a:t>
            </a:r>
          </a:p>
          <a:p>
            <a:pPr fontAlgn="auto">
              <a:spcBef>
                <a:spcPts val="0"/>
              </a:spcBef>
              <a:spcAft>
                <a:spcPts val="0"/>
              </a:spcAft>
            </a:pPr>
            <a:r>
              <a:rPr lang="en-US" sz="1200" dirty="0" smtClean="0">
                <a:solidFill>
                  <a:srgbClr val="FFFFFF"/>
                </a:solidFill>
                <a:latin typeface="Myriad Web Pro"/>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smtClean="0">
                <a:solidFill>
                  <a:srgbClr val="FFFFFF"/>
                </a:solidFill>
                <a:latin typeface="Myriad Web Pro"/>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29321108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2498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8007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17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591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90354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447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82441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a:prstGeom prst="rect">
            <a:avLst/>
          </a:prstGeo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a:prstGeom prst="rect">
            <a:avLst/>
          </a:prstGeo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a:prstGeom prst="rect">
            <a:avLst/>
          </a:prstGeo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prstGeom prst="rect">
            <a:avLst/>
          </a:prstGeo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49386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4124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5425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8885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6364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3945600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6917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2097281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9158692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a:xfrm>
            <a:off x="8534400" y="6492503"/>
            <a:ext cx="609600" cy="365125"/>
          </a:xfrm>
          <a:prstGeom prst="rect">
            <a:avLst/>
          </a:prstGeom>
        </p:spPr>
        <p:txBody>
          <a:bodyPr/>
          <a:lstStyle/>
          <a:p>
            <a:pPr fontAlgn="auto">
              <a:spcBef>
                <a:spcPts val="0"/>
              </a:spcBef>
              <a:spcAft>
                <a:spcPts val="0"/>
              </a:spcAft>
            </a:pPr>
            <a:fld id="{F8ECAD15-DF40-4D57-8D99-2197AD37FB1A}" type="slidenum">
              <a:rPr lang="en-US" smtClean="0">
                <a:solidFill>
                  <a:srgbClr val="000000"/>
                </a:solidFill>
                <a:latin typeface="Georgia"/>
              </a:rPr>
              <a:pPr fontAlgn="auto">
                <a:spcBef>
                  <a:spcPts val="0"/>
                </a:spcBef>
                <a:spcAft>
                  <a:spcPts val="0"/>
                </a:spcAft>
              </a:pPr>
              <a:t>‹#›</a:t>
            </a:fld>
            <a:endParaRPr lang="en-US">
              <a:solidFill>
                <a:srgbClr val="000000"/>
              </a:solidFill>
              <a:latin typeface="Georgia"/>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8912884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C771A-FD38-4123-8E02-FB38864B2A86}" type="datetime1">
              <a:rPr lang="en-US" smtClean="0">
                <a:solidFill>
                  <a:prstClr val="black">
                    <a:tint val="75000"/>
                  </a:prstClr>
                </a:solidFill>
              </a:rPr>
              <a:pPr/>
              <a:t>12/5/2014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754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7769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ED904-38FC-42F0-96CD-A43EB6259E28}" type="datetime1">
              <a:rPr lang="en-US" smtClean="0">
                <a:solidFill>
                  <a:prstClr val="black">
                    <a:tint val="75000"/>
                  </a:prstClr>
                </a:solidFill>
              </a:rPr>
              <a:pPr/>
              <a:t>12/5/2014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62548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1E6D5-85AA-42EB-BACB-4B40237752EF}" type="datetime1">
              <a:rPr lang="en-US" smtClean="0">
                <a:solidFill>
                  <a:prstClr val="black">
                    <a:tint val="75000"/>
                  </a:prstClr>
                </a:solidFill>
              </a:rPr>
              <a:pPr/>
              <a:t>12/5/2014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5537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C34D7-E24B-4755-8E79-DFDE128172CE}" type="datetime1">
              <a:rPr lang="en-US" smtClean="0">
                <a:solidFill>
                  <a:prstClr val="black">
                    <a:tint val="75000"/>
                  </a:prstClr>
                </a:solidFill>
              </a:rPr>
              <a:pPr/>
              <a:t>12/5/2014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269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98C7A-A399-4FD3-9782-0D2B2D087125}" type="datetime1">
              <a:rPr lang="en-US" smtClean="0">
                <a:solidFill>
                  <a:prstClr val="black">
                    <a:tint val="75000"/>
                  </a:prstClr>
                </a:solidFill>
              </a:rPr>
              <a:pPr/>
              <a:t>12/5/2014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8501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D4C121-8459-4CC7-8896-B2E46E618216}" type="datetime1">
              <a:rPr lang="en-US" smtClean="0">
                <a:solidFill>
                  <a:prstClr val="black">
                    <a:tint val="75000"/>
                  </a:prstClr>
                </a:solidFill>
              </a:rPr>
              <a:pPr/>
              <a:t>12/5/2014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587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4D14B-347F-4DAE-9FCC-93566F7A4CE2}" type="datetime1">
              <a:rPr lang="en-US" smtClean="0">
                <a:solidFill>
                  <a:prstClr val="black">
                    <a:tint val="75000"/>
                  </a:prstClr>
                </a:solidFill>
              </a:rPr>
              <a:pPr/>
              <a:t>12/5/2014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0272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4050-7EE8-4EB5-819B-D54BAB31B8BE}" type="datetime1">
              <a:rPr lang="en-US" smtClean="0">
                <a:solidFill>
                  <a:prstClr val="black">
                    <a:tint val="75000"/>
                  </a:prstClr>
                </a:solidFill>
              </a:rPr>
              <a:pPr/>
              <a:t>12/5/2014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1245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9DC7C-8805-4042-87F4-28FAE48F3736}" type="datetime1">
              <a:rPr lang="en-US" smtClean="0">
                <a:solidFill>
                  <a:prstClr val="black">
                    <a:tint val="75000"/>
                  </a:prstClr>
                </a:solidFill>
              </a:rPr>
              <a:pPr/>
              <a:t>12/5/2014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9751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E279E-6F12-4AB8-8085-D0000A529A03}" type="datetime1">
              <a:rPr lang="en-US" smtClean="0">
                <a:solidFill>
                  <a:prstClr val="black">
                    <a:tint val="75000"/>
                  </a:prstClr>
                </a:solidFill>
              </a:rPr>
              <a:pPr/>
              <a:t>12/5/2014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9602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CA2F8-E11D-4FF6-B0C5-90FF6C9EC36C}" type="datetime1">
              <a:rPr lang="en-US" smtClean="0">
                <a:solidFill>
                  <a:prstClr val="black">
                    <a:tint val="75000"/>
                  </a:prstClr>
                </a:solidFill>
              </a:rPr>
              <a:pPr/>
              <a:t>12/5/2014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379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15653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62940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4074582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11330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9032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a:prstGeom prst="rect">
            <a:avLst/>
          </a:prstGeom>
        </p:spPr>
        <p:txBody>
          <a:bodyPr/>
          <a:lstStyle>
            <a:lvl1pPr>
              <a:defRPr>
                <a:solidFill>
                  <a:schemeClr val="tx1"/>
                </a:solidFill>
                <a:latin typeface="Tahoma" pitchFamily="34" charset="0"/>
                <a:ea typeface="Tahoma" pitchFamily="34" charset="0"/>
                <a:cs typeface="Tahoma" pitchFamily="34" charset="0"/>
              </a:defRPr>
            </a:lvl1pPr>
            <a:lvl2pPr>
              <a:defRPr>
                <a:solidFill>
                  <a:schemeClr val="tx1"/>
                </a:solidFill>
                <a:latin typeface="Tahoma" pitchFamily="34" charset="0"/>
                <a:ea typeface="Tahoma" pitchFamily="34" charset="0"/>
                <a:cs typeface="Tahoma" pitchFamily="34" charset="0"/>
              </a:defRPr>
            </a:lvl2pPr>
            <a:lvl3pPr>
              <a:defRPr>
                <a:solidFill>
                  <a:schemeClr val="tx1"/>
                </a:solidFill>
                <a:latin typeface="Tahoma" pitchFamily="34" charset="0"/>
                <a:ea typeface="Tahoma" pitchFamily="34" charset="0"/>
                <a:cs typeface="Tahoma" pitchFamily="34" charset="0"/>
              </a:defRPr>
            </a:lvl3pPr>
            <a:lvl4pPr>
              <a:defRPr>
                <a:solidFill>
                  <a:schemeClr val="tx1"/>
                </a:solidFill>
                <a:latin typeface="Tahoma" pitchFamily="34" charset="0"/>
                <a:ea typeface="Tahoma" pitchFamily="34" charset="0"/>
                <a:cs typeface="Tahoma" pitchFamily="34" charset="0"/>
              </a:defRPr>
            </a:lvl4pPr>
            <a:lvl5pPr>
              <a:defRPr>
                <a:solidFill>
                  <a:schemeClr val="tx1"/>
                </a:solidFill>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12" name="Title 10"/>
          <p:cNvSpPr>
            <a:spLocks noGrp="1"/>
          </p:cNvSpPr>
          <p:nvPr>
            <p:ph type="title"/>
          </p:nvPr>
        </p:nvSpPr>
        <p:spPr>
          <a:xfrm>
            <a:off x="0" y="76200"/>
            <a:ext cx="91440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0" hasCustomPrompt="1"/>
          </p:nvPr>
        </p:nvSpPr>
        <p:spPr>
          <a:xfrm>
            <a:off x="0" y="6506629"/>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1" name="Text Placeholder 12"/>
          <p:cNvSpPr>
            <a:spLocks noGrp="1"/>
          </p:cNvSpPr>
          <p:nvPr>
            <p:ph type="body" sz="quarter" idx="13" hasCustomPrompt="1"/>
          </p:nvPr>
        </p:nvSpPr>
        <p:spPr>
          <a:xfrm>
            <a:off x="0" y="6162912"/>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spTree>
    <p:extLst>
      <p:ext uri="{BB962C8B-B14F-4D97-AF65-F5344CB8AC3E}">
        <p14:creationId xmlns:p14="http://schemas.microsoft.com/office/powerpoint/2010/main" val="3555471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B95AF003-ECFE-4D86-A676-D69772877966}" type="datetime1">
              <a:rPr lang="en-US" smtClean="0">
                <a:solidFill>
                  <a:prstClr val="black">
                    <a:tint val="75000"/>
                  </a:prstClr>
                </a:solidFill>
              </a:rPr>
              <a:pPr>
                <a:defRPr/>
              </a:pPr>
              <a:t>12/5/2014</a:t>
            </a:fld>
            <a:endParaRPr lang="en-US" dirty="0">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4EBD27-DC53-4898-B72E-5655E4B22A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63312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5"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3" cstate="print"/>
          <a:srcRect/>
          <a:stretch>
            <a:fillRect/>
          </a:stretch>
        </p:blipFill>
        <p:spPr bwMode="auto">
          <a:xfrm>
            <a:off x="7604125" y="6078002"/>
            <a:ext cx="1477963" cy="744538"/>
          </a:xfrm>
          <a:prstGeom prst="rect">
            <a:avLst/>
          </a:prstGeom>
          <a:noFill/>
          <a:ln w="9525">
            <a:noFill/>
            <a:miter lim="800000"/>
            <a:headEnd/>
            <a:tailEnd/>
          </a:ln>
        </p:spPr>
      </p:pic>
      <p:pic>
        <p:nvPicPr>
          <p:cNvPr id="7" name="Picture 33" descr="HP2020_logo.png"/>
          <p:cNvPicPr>
            <a:picLocks noChangeAspect="1"/>
          </p:cNvPicPr>
          <p:nvPr userDrawn="1"/>
        </p:nvPicPr>
        <p:blipFill>
          <a:blip r:embed="rId4" cstate="print"/>
          <a:srcRect/>
          <a:stretch>
            <a:fillRect/>
          </a:stretch>
        </p:blipFill>
        <p:spPr bwMode="auto">
          <a:xfrm>
            <a:off x="76200" y="6224334"/>
            <a:ext cx="1280160" cy="598206"/>
          </a:xfrm>
          <a:prstGeom prst="rect">
            <a:avLst/>
          </a:prstGeom>
          <a:noFill/>
          <a:ln w="9525">
            <a:noFill/>
            <a:miter lim="800000"/>
            <a:headEnd/>
            <a:tailEnd/>
          </a:ln>
        </p:spPr>
      </p:pic>
      <p:sp>
        <p:nvSpPr>
          <p:cNvPr id="2" name="Title 1"/>
          <p:cNvSpPr>
            <a:spLocks noGrp="1"/>
          </p:cNvSpPr>
          <p:nvPr>
            <p:ph type="title"/>
          </p:nvPr>
        </p:nvSpPr>
        <p:spPr>
          <a:xfrm>
            <a:off x="-2381" y="606426"/>
            <a:ext cx="9144000" cy="1554162"/>
          </a:xfrm>
          <a:prstGeom prst="rect">
            <a:avLst/>
          </a:prstGeom>
        </p:spPr>
        <p:txBody>
          <a:bodyPr/>
          <a:lstStyle>
            <a:lvl1pPr>
              <a:defRPr lang="en-US" sz="3200" b="1" kern="1200" dirty="0">
                <a:solidFill>
                  <a:srgbClr val="FADA63"/>
                </a:solidFill>
                <a:latin typeface="Tahoma" pitchFamily="34" charset="0"/>
                <a:ea typeface="Tahoma" pitchFamily="34" charset="0"/>
                <a:cs typeface="Tahoma" pitchFamily="34" charset="0"/>
              </a:defRPr>
            </a:lvl1pPr>
          </a:lstStyle>
          <a:p>
            <a:pPr marL="0" lvl="0" indent="0" algn="ctr" defTabSz="914400" rtl="0" eaLnBrk="1" latinLnBrk="0" hangingPunct="1">
              <a:spcBef>
                <a:spcPts val="0"/>
              </a:spcBef>
              <a:buFont typeface="Arial" pitchFamily="34" charset="0"/>
              <a:buNone/>
            </a:pPr>
            <a:r>
              <a:rPr lang="en-US" dirty="0" smtClean="0"/>
              <a:t>Click to edit Master title style</a:t>
            </a:r>
            <a:endParaRPr lang="en-US" dirty="0"/>
          </a:p>
        </p:txBody>
      </p:sp>
    </p:spTree>
    <p:extLst>
      <p:ext uri="{BB962C8B-B14F-4D97-AF65-F5344CB8AC3E}">
        <p14:creationId xmlns:p14="http://schemas.microsoft.com/office/powerpoint/2010/main" val="209765523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
        <p:nvSpPr>
          <p:cNvPr id="10" name="Title 10"/>
          <p:cNvSpPr>
            <a:spLocks noGrp="1"/>
          </p:cNvSpPr>
          <p:nvPr>
            <p:ph type="title"/>
          </p:nvPr>
        </p:nvSpPr>
        <p:spPr>
          <a:xfrm>
            <a:off x="457200" y="0"/>
            <a:ext cx="8229600" cy="558140"/>
          </a:xfrm>
        </p:spPr>
        <p:txBody>
          <a:bodyPr>
            <a:normAutofit/>
          </a:bodyPr>
          <a:lstStyle>
            <a:lvl1pPr>
              <a:defRPr sz="3200" b="1">
                <a:solidFill>
                  <a:srgbClr val="003F72"/>
                </a:solidFill>
                <a:latin typeface="Arial Black"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3710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0"/>
          <p:cNvSpPr>
            <a:spLocks noGrp="1"/>
          </p:cNvSpPr>
          <p:nvPr>
            <p:ph type="title"/>
          </p:nvPr>
        </p:nvSpPr>
        <p:spPr>
          <a:xfrm>
            <a:off x="0" y="76200"/>
            <a:ext cx="91440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2"/>
          <p:cNvSpPr>
            <a:spLocks noGrp="1"/>
          </p:cNvSpPr>
          <p:nvPr>
            <p:ph type="body" sz="quarter" idx="10" hasCustomPrompt="1"/>
          </p:nvPr>
        </p:nvSpPr>
        <p:spPr>
          <a:xfrm>
            <a:off x="0" y="6506629"/>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5" name="Text Placeholder 12"/>
          <p:cNvSpPr>
            <a:spLocks noGrp="1"/>
          </p:cNvSpPr>
          <p:nvPr>
            <p:ph type="body" sz="quarter" idx="13" hasCustomPrompt="1"/>
          </p:nvPr>
        </p:nvSpPr>
        <p:spPr>
          <a:xfrm>
            <a:off x="0" y="6162912"/>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spTree>
    <p:extLst>
      <p:ext uri="{BB962C8B-B14F-4D97-AF65-F5344CB8AC3E}">
        <p14:creationId xmlns:p14="http://schemas.microsoft.com/office/powerpoint/2010/main" val="245811599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5"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3" cstate="print"/>
          <a:srcRect/>
          <a:stretch>
            <a:fillRect/>
          </a:stretch>
        </p:blipFill>
        <p:spPr bwMode="auto">
          <a:xfrm>
            <a:off x="7604125" y="6078002"/>
            <a:ext cx="1477963" cy="744538"/>
          </a:xfrm>
          <a:prstGeom prst="rect">
            <a:avLst/>
          </a:prstGeom>
          <a:noFill/>
          <a:ln w="9525">
            <a:noFill/>
            <a:miter lim="800000"/>
            <a:headEnd/>
            <a:tailEnd/>
          </a:ln>
        </p:spPr>
      </p:pic>
      <p:pic>
        <p:nvPicPr>
          <p:cNvPr id="7" name="Picture 33" descr="HP2020_logo.png"/>
          <p:cNvPicPr>
            <a:picLocks noChangeAspect="1"/>
          </p:cNvPicPr>
          <p:nvPr userDrawn="1"/>
        </p:nvPicPr>
        <p:blipFill>
          <a:blip r:embed="rId4" cstate="print"/>
          <a:srcRect/>
          <a:stretch>
            <a:fillRect/>
          </a:stretch>
        </p:blipFill>
        <p:spPr bwMode="auto">
          <a:xfrm>
            <a:off x="76200" y="6224334"/>
            <a:ext cx="1280160" cy="598206"/>
          </a:xfrm>
          <a:prstGeom prst="rect">
            <a:avLst/>
          </a:prstGeom>
          <a:noFill/>
          <a:ln w="9525">
            <a:noFill/>
            <a:miter lim="800000"/>
            <a:headEnd/>
            <a:tailEnd/>
          </a:ln>
        </p:spPr>
      </p:pic>
      <p:sp>
        <p:nvSpPr>
          <p:cNvPr id="2" name="Title 1"/>
          <p:cNvSpPr>
            <a:spLocks noGrp="1"/>
          </p:cNvSpPr>
          <p:nvPr>
            <p:ph type="title"/>
          </p:nvPr>
        </p:nvSpPr>
        <p:spPr>
          <a:xfrm>
            <a:off x="-2381" y="606426"/>
            <a:ext cx="9144000" cy="1554162"/>
          </a:xfrm>
          <a:prstGeom prst="rect">
            <a:avLst/>
          </a:prstGeom>
        </p:spPr>
        <p:txBody>
          <a:bodyPr/>
          <a:lstStyle>
            <a:lvl1pPr>
              <a:defRPr lang="en-US" sz="3200" b="1" kern="1200" dirty="0">
                <a:solidFill>
                  <a:srgbClr val="FADA63"/>
                </a:solidFill>
                <a:latin typeface="Tahoma" pitchFamily="34" charset="0"/>
                <a:ea typeface="Tahoma" pitchFamily="34" charset="0"/>
                <a:cs typeface="Tahoma" pitchFamily="34" charset="0"/>
              </a:defRPr>
            </a:lvl1pPr>
          </a:lstStyle>
          <a:p>
            <a:pPr marL="0" lvl="0" indent="0" algn="ctr" defTabSz="914400" rtl="0" eaLnBrk="1" latinLnBrk="0" hangingPunct="1">
              <a:spcBef>
                <a:spcPts val="0"/>
              </a:spcBef>
              <a:buFont typeface="Arial" pitchFamily="34" charset="0"/>
              <a:buNone/>
            </a:pPr>
            <a:r>
              <a:rPr lang="en-US" dirty="0" smtClean="0"/>
              <a:t>Click to edit Master title style</a:t>
            </a:r>
            <a:endParaRPr lang="en-US" dirty="0"/>
          </a:p>
        </p:txBody>
      </p:sp>
    </p:spTree>
    <p:extLst>
      <p:ext uri="{BB962C8B-B14F-4D97-AF65-F5344CB8AC3E}">
        <p14:creationId xmlns:p14="http://schemas.microsoft.com/office/powerpoint/2010/main" val="2734448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7727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4" name="Title 1"/>
          <p:cNvSpPr>
            <a:spLocks noGrp="1"/>
          </p:cNvSpPr>
          <p:nvPr>
            <p:ph type="title"/>
          </p:nvPr>
        </p:nvSpPr>
        <p:spPr>
          <a:xfrm>
            <a:off x="1371599" y="4406900"/>
            <a:ext cx="7123113" cy="1362075"/>
          </a:xfrm>
          <a:prstGeom prst="rect">
            <a:avLst/>
          </a:prstGeom>
        </p:spPr>
        <p:txBody>
          <a:bodyPr anchor="t"/>
          <a:lstStyle>
            <a:lvl1pPr algn="l">
              <a:defRPr sz="3200" b="1" cap="a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pic>
        <p:nvPicPr>
          <p:cNvPr id="8"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26768687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83586650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a:prstGeom prst="rect">
            <a:avLst/>
          </a:prstGeo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a:prstGeom prst="rect">
            <a:avLst/>
          </a:prstGeo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a:prstGeom prst="rect">
            <a:avLst/>
          </a:prstGeo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prstGeom prst="rect">
            <a:avLst/>
          </a:prstGeo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319369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a:prstGeom prst="rect">
            <a:avLst/>
          </a:prstGeom>
        </p:spPr>
        <p:txBody>
          <a:bodyPr/>
          <a:lstStyle>
            <a:lvl1pPr>
              <a:defRPr>
                <a:solidFill>
                  <a:schemeClr val="tx1"/>
                </a:solidFill>
                <a:latin typeface="Tahoma" pitchFamily="34" charset="0"/>
                <a:ea typeface="Tahoma" pitchFamily="34" charset="0"/>
                <a:cs typeface="Tahoma" pitchFamily="34" charset="0"/>
              </a:defRPr>
            </a:lvl1pPr>
            <a:lvl2pPr>
              <a:defRPr>
                <a:solidFill>
                  <a:schemeClr val="tx1"/>
                </a:solidFill>
                <a:latin typeface="Tahoma" pitchFamily="34" charset="0"/>
                <a:ea typeface="Tahoma" pitchFamily="34" charset="0"/>
                <a:cs typeface="Tahoma" pitchFamily="34" charset="0"/>
              </a:defRPr>
            </a:lvl2pPr>
            <a:lvl3pPr>
              <a:defRPr>
                <a:solidFill>
                  <a:schemeClr val="tx1"/>
                </a:solidFill>
                <a:latin typeface="Tahoma" pitchFamily="34" charset="0"/>
                <a:ea typeface="Tahoma" pitchFamily="34" charset="0"/>
                <a:cs typeface="Tahoma" pitchFamily="34" charset="0"/>
              </a:defRPr>
            </a:lvl3pPr>
            <a:lvl4pPr>
              <a:defRPr>
                <a:solidFill>
                  <a:schemeClr val="tx1"/>
                </a:solidFill>
                <a:latin typeface="Tahoma" pitchFamily="34" charset="0"/>
                <a:ea typeface="Tahoma" pitchFamily="34" charset="0"/>
                <a:cs typeface="Tahoma" pitchFamily="34" charset="0"/>
              </a:defRPr>
            </a:lvl4pPr>
            <a:lvl5pPr>
              <a:defRPr>
                <a:solidFill>
                  <a:schemeClr val="tx1"/>
                </a:solidFill>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12" name="Title 10"/>
          <p:cNvSpPr>
            <a:spLocks noGrp="1"/>
          </p:cNvSpPr>
          <p:nvPr>
            <p:ph type="title"/>
          </p:nvPr>
        </p:nvSpPr>
        <p:spPr>
          <a:xfrm>
            <a:off x="0" y="76200"/>
            <a:ext cx="91440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0" hasCustomPrompt="1"/>
          </p:nvPr>
        </p:nvSpPr>
        <p:spPr>
          <a:xfrm>
            <a:off x="0" y="6506629"/>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1" name="Text Placeholder 12"/>
          <p:cNvSpPr>
            <a:spLocks noGrp="1"/>
          </p:cNvSpPr>
          <p:nvPr>
            <p:ph type="body" sz="quarter" idx="13" hasCustomPrompt="1"/>
          </p:nvPr>
        </p:nvSpPr>
        <p:spPr>
          <a:xfrm>
            <a:off x="0" y="6162912"/>
            <a:ext cx="7315200"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spTree>
    <p:extLst>
      <p:ext uri="{BB962C8B-B14F-4D97-AF65-F5344CB8AC3E}">
        <p14:creationId xmlns:p14="http://schemas.microsoft.com/office/powerpoint/2010/main" val="1503838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59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6.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6.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8534400" y="6492503"/>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8ECAD15-DF40-4D57-8D99-2197AD37FB1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9757661"/>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0" r:id="rId3"/>
    <p:sldLayoutId id="2147483791" r:id="rId4"/>
    <p:sldLayoutId id="2147483793"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88FAF9D-AF5A-496A-B0B6-E10018E4505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4979639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8418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1014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2055" name="Picture 15" descr="map.png"/>
          <p:cNvPicPr>
            <a:picLocks noChangeAspect="1"/>
          </p:cNvPicPr>
          <p:nvPr/>
        </p:nvPicPr>
        <p:blipFill>
          <a:blip r:embed="rId18"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pic>
        <p:nvPicPr>
          <p:cNvPr id="2057" name="Picture 33" descr="HP2020_logo.png"/>
          <p:cNvPicPr>
            <a:picLocks noChangeAspect="1"/>
          </p:cNvPicPr>
          <p:nvPr/>
        </p:nvPicPr>
        <p:blipFill>
          <a:blip r:embed="rId19" cstate="print"/>
          <a:srcRect/>
          <a:stretch>
            <a:fillRect/>
          </a:stretch>
        </p:blipFill>
        <p:spPr bwMode="auto">
          <a:xfrm>
            <a:off x="123825"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81482202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Lst>
  <p:hf hdr="0" ft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09ABEC0-E86F-4821-B0BC-B42DB35D1B01}" type="datetime1">
              <a:rPr lang="en-US" smtClean="0">
                <a:solidFill>
                  <a:prstClr val="black">
                    <a:tint val="75000"/>
                  </a:prstClr>
                </a:solidFill>
                <a:latin typeface="Calibri"/>
              </a:rPr>
              <a:pPr fontAlgn="auto">
                <a:spcBef>
                  <a:spcPts val="0"/>
                </a:spcBef>
                <a:spcAft>
                  <a:spcPts val="0"/>
                </a:spcAft>
              </a:pPr>
              <a:t>12/5/2014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88FAF9D-AF5A-496A-B0B6-E10018E4505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734740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8534400" y="6492503"/>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8ECAD15-DF40-4D57-8D99-2197AD37FB1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639070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ftc.gov/os/2013/05/130521cigarettereport.pdf" TargetMode="External"/><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www.cdc.gov/tobacco/data_statistics/sgr/2012/index.htm" TargetMode="External"/><Relationship Id="rId4" Type="http://schemas.openxmlformats.org/officeDocument/2006/relationships/hyperlink" Target="http://www.cdc.gov/tobacco/data_statistics/sgr/50th-anniversary/index.htm"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ahoma" pitchFamily="34" charset="0"/>
                <a:ea typeface="Tahoma" pitchFamily="34" charset="0"/>
                <a:cs typeface="Tahoma" pitchFamily="34" charset="0"/>
              </a:rPr>
              <a:t>Appendix</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518393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descr="This slide list bullet points for the background of tobacco use.&#10;&#10;" title="Tobacco Use - Background"/>
          <p:cNvSpPr>
            <a:spLocks noGrp="1"/>
          </p:cNvSpPr>
          <p:nvPr>
            <p:ph idx="1"/>
          </p:nvPr>
        </p:nvSpPr>
        <p:spPr>
          <a:xfrm>
            <a:off x="1295400" y="1447800"/>
            <a:ext cx="7350432" cy="4901184"/>
          </a:xfrm>
        </p:spPr>
        <p:txBody>
          <a:bodyPr/>
          <a:lstStyle/>
          <a:p>
            <a:pPr marL="346075" lvl="1" indent="0">
              <a:spcBef>
                <a:spcPct val="50000"/>
              </a:spcBef>
              <a:buClr>
                <a:srgbClr val="000000"/>
              </a:buClr>
              <a:buNone/>
            </a:pPr>
            <a:endPar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US" alt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US" altLang="en-US"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2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latin typeface="Calibri" panose="020F0502020204030204" pitchFamily="34" charset="0"/>
              </a:rPr>
              <a:pPr algn="r" fontAlgn="auto">
                <a:spcBef>
                  <a:spcPts val="0"/>
                </a:spcBef>
                <a:spcAft>
                  <a:spcPts val="0"/>
                </a:spcAft>
                <a:defRPr/>
              </a:pPr>
              <a:t>10</a:t>
            </a:fld>
            <a:endParaRPr lang="en-US" sz="1200" dirty="0">
              <a:solidFill>
                <a:srgbClr val="898989"/>
              </a:solidFill>
              <a:latin typeface="Calibri" panose="020F0502020204030204" pitchFamily="34" charset="0"/>
            </a:endParaRPr>
          </a:p>
        </p:txBody>
      </p:sp>
      <p:sp>
        <p:nvSpPr>
          <p:cNvPr id="5" name="Rectangle 4"/>
          <p:cNvSpPr/>
          <p:nvPr/>
        </p:nvSpPr>
        <p:spPr>
          <a:xfrm>
            <a:off x="1371600" y="5288642"/>
            <a:ext cx="7772400" cy="1615827"/>
          </a:xfrm>
          <a:prstGeom prst="rect">
            <a:avLst/>
          </a:prstGeom>
        </p:spPr>
        <p:txBody>
          <a:bodyPr wrap="square">
            <a:spAutoFit/>
          </a:bodyPr>
          <a:lstStyle/>
          <a:p>
            <a:r>
              <a:rPr lang="en-US"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SOURCES:  </a:t>
            </a:r>
          </a:p>
          <a:p>
            <a:r>
              <a:rPr lang="en-US"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Federal Trade Commission (2011). Federal Trade Commission Cigarette Report for 2011. Available at: </a:t>
            </a:r>
            <a:r>
              <a:rPr lang="en-US" sz="1100" u="sng"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http://www.ftc.gov/os/2013/05/130521cigarettereport.pdf</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accessed: February 21, 2014. </a:t>
            </a:r>
          </a:p>
          <a:p>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2. U.S. Department of Health and Human Services. </a:t>
            </a:r>
            <a:r>
              <a:rPr lang="en-US" sz="1100" u="sng" dirty="0">
                <a:solidFill>
                  <a:srgbClr val="000000"/>
                </a:solidFill>
                <a:latin typeface="Tahoma" panose="020B0604030504040204" pitchFamily="34" charset="0"/>
                <a:ea typeface="Tahoma" panose="020B0604030504040204" pitchFamily="34" charset="0"/>
                <a:cs typeface="Tahoma" panose="020B0604030504040204" pitchFamily="34" charset="0"/>
                <a:hlinkClick r:id="rId4"/>
              </a:rPr>
              <a:t>The Health Consequences of Smoking—50 Years of Progress: A Report of the Surgeon General</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Atlanta, GA: </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U.S. Department of Health and Human Services, Centers for Disease Control and Prevention, National Center for Chronic Disease Prevention and Health Promotion, Office on Smoking and Health, 2014 </a:t>
            </a:r>
          </a:p>
          <a:p>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3. U.S. Department of Health and Human Services. </a:t>
            </a:r>
            <a:r>
              <a:rPr lang="en-US" sz="1100" u="sng" dirty="0">
                <a:solidFill>
                  <a:srgbClr val="000000"/>
                </a:solidFill>
                <a:latin typeface="Tahoma" panose="020B0604030504040204" pitchFamily="34" charset="0"/>
                <a:ea typeface="Tahoma" panose="020B0604030504040204" pitchFamily="34" charset="0"/>
                <a:cs typeface="Tahoma" panose="020B0604030504040204" pitchFamily="34" charset="0"/>
                <a:hlinkClick r:id="rId5"/>
              </a:rPr>
              <a:t>Preventing Tobacco Use Among Youth and Young Adults: A Report of the Surgeon General</a:t>
            </a:r>
            <a:r>
              <a:rPr lang="en-US" sz="11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Atlanta: U.S. Department of Health and Human Services, Centers for Disease Control and Prevention, Office on Smoking and Health, 2012 [accessed 2014 Feb 14].</a:t>
            </a:r>
          </a:p>
        </p:txBody>
      </p:sp>
      <p:sp>
        <p:nvSpPr>
          <p:cNvPr id="8" name="Rectangle 7"/>
          <p:cNvSpPr/>
          <p:nvPr/>
        </p:nvSpPr>
        <p:spPr>
          <a:xfrm>
            <a:off x="1295400" y="1473641"/>
            <a:ext cx="7848600" cy="3693319"/>
          </a:xfrm>
          <a:prstGeom prst="rect">
            <a:avLst/>
          </a:prstGeom>
        </p:spPr>
        <p:txBody>
          <a:bodyPr wrap="square">
            <a:spAutoFit/>
          </a:bodyPr>
          <a:lstStyle/>
          <a:p>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Every day in the United States:</a:t>
            </a: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tobacco industry spends nearly 23 million to market and promote its products</a:t>
            </a:r>
            <a:r>
              <a:rPr lang="en-US"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1</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Almost 3,500 youth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(under age 18</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smoke their first cigarette</a:t>
            </a:r>
            <a:r>
              <a:rPr lang="en-US"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2, 3</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Approximately 2,100 youth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(under age 18</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who were occasional smokers become daily smokers</a:t>
            </a:r>
            <a:r>
              <a:rPr lang="en-US"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2, </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p>
          <a:p>
            <a:pPr marL="285750" indent="-285750">
              <a:buFont typeface="Wingdings" panose="05000000000000000000" pitchFamily="2" charset="2"/>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Approximately 1,300 people die prematurely from tobacco-related diseases (480,000 deaths annually)</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p>
          <a:p>
            <a:pPr marL="285750" indent="-285750">
              <a:buFont typeface="Wingdings" panose="05000000000000000000" pitchFamily="2" charset="2"/>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nation spends an estimated $350 million in direct medical costs related to smoking ($130 billion annually)</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p>
          <a:p>
            <a:pPr marL="285750" indent="-285750">
              <a:buFont typeface="Wingdings" panose="05000000000000000000" pitchFamily="2" charset="2"/>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nation experiences nearly $410 million in lost productivity due to premature deaths from tobacco-related diseases ($150 billion annually)</a:t>
            </a:r>
            <a:r>
              <a:rPr lang="en-US"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6"/>
          <p:cNvSpPr>
            <a:spLocks noGrp="1"/>
          </p:cNvSpPr>
          <p:nvPr>
            <p:ph type="title"/>
          </p:nvPr>
        </p:nvSpPr>
        <p:spPr/>
        <p: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Tobacco Use—Background</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995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7467600" y="6179125"/>
            <a:ext cx="1412544" cy="457200"/>
          </a:xfrm>
          <a:prstGeom prst="rect">
            <a:avLst/>
          </a:prstGeom>
          <a:ln w="19050">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TU-1.1</a:t>
            </a:r>
          </a:p>
          <a:p>
            <a:pPr algn="ctr" fontAlgn="auto">
              <a:spcBef>
                <a:spcPts val="0"/>
              </a:spcBef>
              <a:spcAft>
                <a:spcPts val="0"/>
              </a:spcAft>
            </a:pPr>
            <a:r>
              <a:rPr lang="en-US" sz="1200" b="0" dirty="0" smtClean="0">
                <a:solidFill>
                  <a:prstClr val="black"/>
                </a:solidFill>
                <a:latin typeface="Tahoma" pitchFamily="34" charset="0"/>
                <a:ea typeface="Tahoma" pitchFamily="34" charset="0"/>
                <a:cs typeface="Tahoma" pitchFamily="34" charset="0"/>
              </a:rPr>
              <a:t>Decrease </a:t>
            </a:r>
            <a:r>
              <a:rPr lang="en-US" sz="1200" b="0" dirty="0">
                <a:solidFill>
                  <a:prstClr val="black"/>
                </a:solidFill>
                <a:latin typeface="Tahoma" pitchFamily="34" charset="0"/>
                <a:ea typeface="Tahoma" pitchFamily="34" charset="0"/>
                <a:cs typeface="Tahoma" pitchFamily="34" charset="0"/>
              </a:rPr>
              <a:t>desired</a:t>
            </a:r>
          </a:p>
          <a:p>
            <a:pPr algn="l" fontAlgn="auto">
              <a:spcBef>
                <a:spcPts val="0"/>
              </a:spcBef>
              <a:spcAft>
                <a:spcPts val="0"/>
              </a:spcAft>
            </a:pP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4294967295"/>
            <p:extLst>
              <p:ext uri="{D42A27DB-BD31-4B8C-83A1-F6EECF244321}">
                <p14:modId xmlns:p14="http://schemas.microsoft.com/office/powerpoint/2010/main" val="487801495"/>
              </p:ext>
            </p:extLst>
          </p:nvPr>
        </p:nvGraphicFramePr>
        <p:xfrm>
          <a:off x="-572" y="1143098"/>
          <a:ext cx="9052412" cy="496087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3"/>
          <p:cNvSpPr txBox="1"/>
          <p:nvPr/>
        </p:nvSpPr>
        <p:spPr>
          <a:xfrm>
            <a:off x="338080" y="1011451"/>
            <a:ext cx="1981200" cy="338554"/>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sz="1600" b="1" dirty="0" smtClean="0">
                <a:solidFill>
                  <a:prstClr val="black"/>
                </a:solidFill>
                <a:latin typeface="Tahoma" pitchFamily="34" charset="0"/>
                <a:ea typeface="Tahoma" pitchFamily="34" charset="0"/>
                <a:cs typeface="Tahoma" pitchFamily="34" charset="0"/>
              </a:rPr>
              <a:t>Percent</a:t>
            </a:r>
          </a:p>
        </p:txBody>
      </p:sp>
      <p:sp>
        <p:nvSpPr>
          <p:cNvPr id="16" name="Text Placeholder 4"/>
          <p:cNvSpPr txBox="1">
            <a:spLocks/>
          </p:cNvSpPr>
          <p:nvPr/>
        </p:nvSpPr>
        <p:spPr>
          <a:xfrm>
            <a:off x="0" y="6553200"/>
            <a:ext cx="7113588" cy="255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itchFamily="34" charset="0"/>
                <a:ea typeface="Tahoma" pitchFamily="34" charset="0"/>
                <a:cs typeface="Tahoma" pitchFamily="34" charset="0"/>
              </a:rPr>
              <a:t>SOURCE: </a:t>
            </a:r>
            <a:r>
              <a:rPr lang="en-US" sz="1100" dirty="0">
                <a:solidFill>
                  <a:prstClr val="black"/>
                </a:solidFill>
                <a:latin typeface="Tahoma" pitchFamily="34" charset="0"/>
                <a:ea typeface="Tahoma" pitchFamily="34" charset="0"/>
                <a:cs typeface="Tahoma" pitchFamily="34" charset="0"/>
              </a:rPr>
              <a:t>National Health Interview Survey (NHIS), </a:t>
            </a:r>
            <a:r>
              <a:rPr lang="en-US" sz="1100" dirty="0" smtClean="0">
                <a:solidFill>
                  <a:prstClr val="black"/>
                </a:solidFill>
                <a:latin typeface="Tahoma" pitchFamily="34" charset="0"/>
                <a:ea typeface="Tahoma" pitchFamily="34" charset="0"/>
                <a:cs typeface="Tahoma" pitchFamily="34" charset="0"/>
              </a:rPr>
              <a:t>CDC/NCHS.</a:t>
            </a:r>
            <a:endParaRPr lang="en-US" sz="1100" dirty="0">
              <a:solidFill>
                <a:prstClr val="black"/>
              </a:solidFill>
              <a:latin typeface="Tahoma" pitchFamily="34" charset="0"/>
              <a:ea typeface="Tahoma" pitchFamily="34" charset="0"/>
              <a:cs typeface="Tahoma" pitchFamily="34" charset="0"/>
            </a:endParaRPr>
          </a:p>
        </p:txBody>
      </p:sp>
      <p:sp>
        <p:nvSpPr>
          <p:cNvPr id="19"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rPr>
              <a:pPr algn="r" fontAlgn="auto">
                <a:spcBef>
                  <a:spcPts val="0"/>
                </a:spcBef>
                <a:spcAft>
                  <a:spcPts val="0"/>
                </a:spcAft>
                <a:defRPr/>
              </a:pPr>
              <a:t>11</a:t>
            </a:fld>
            <a:endParaRPr lang="en-US" sz="1200" dirty="0">
              <a:solidFill>
                <a:srgbClr val="898989"/>
              </a:solidFill>
            </a:endParaRPr>
          </a:p>
        </p:txBody>
      </p:sp>
      <p:sp>
        <p:nvSpPr>
          <p:cNvPr id="10" name="Text Placeholder 16"/>
          <p:cNvSpPr txBox="1">
            <a:spLocks/>
          </p:cNvSpPr>
          <p:nvPr/>
        </p:nvSpPr>
        <p:spPr>
          <a:xfrm>
            <a:off x="0" y="6026725"/>
            <a:ext cx="7467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100" dirty="0">
                <a:solidFill>
                  <a:prstClr val="black"/>
                </a:solidFill>
                <a:latin typeface="Tahoma" pitchFamily="34" charset="0"/>
                <a:ea typeface="Tahoma" pitchFamily="34" charset="0"/>
                <a:cs typeface="Tahoma" pitchFamily="34" charset="0"/>
              </a:rPr>
              <a:t>NOTES: Data are for adults 18+ who have smoked at least 100 cigarettes in their lifetime and currently report smoking every day or some days. Data are age adjusted to the 2000 standard population. Data prior to 1997 are not strictly comparable with data for later years due to the 1997 questionnaire redesign. </a:t>
            </a:r>
          </a:p>
        </p:txBody>
      </p:sp>
      <p:sp>
        <p:nvSpPr>
          <p:cNvPr id="21" name="Rectangle 20"/>
          <p:cNvSpPr>
            <a:spLocks noChangeArrowheads="1"/>
          </p:cNvSpPr>
          <p:nvPr/>
        </p:nvSpPr>
        <p:spPr bwMode="auto">
          <a:xfrm>
            <a:off x="6810840" y="4680156"/>
            <a:ext cx="2333160"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prstClr val="black"/>
                </a:solidFill>
                <a:latin typeface="Tahoma" pitchFamily="34" charset="0"/>
                <a:ea typeface="Tahoma" pitchFamily="34" charset="0"/>
                <a:cs typeface="Tahoma" pitchFamily="34" charset="0"/>
              </a:rPr>
              <a:t>HP2020 Target: 12.0%</a:t>
            </a:r>
            <a:endParaRPr lang="en-US" sz="1400" b="1" dirty="0">
              <a:solidFill>
                <a:prstClr val="black"/>
              </a:solidFill>
              <a:latin typeface="Tahoma" pitchFamily="34" charset="0"/>
              <a:ea typeface="Tahoma" pitchFamily="34" charset="0"/>
              <a:cs typeface="Tahoma" pitchFamily="34" charset="0"/>
            </a:endParaRPr>
          </a:p>
        </p:txBody>
      </p:sp>
      <p:sp>
        <p:nvSpPr>
          <p:cNvPr id="2" name="Title 1"/>
          <p:cNvSpPr>
            <a:spLocks noGrp="1"/>
          </p:cNvSpPr>
          <p:nvPr>
            <p:ph type="title" idx="4294967295"/>
          </p:nvPr>
        </p:nvSpPr>
        <p:spPr>
          <a:xfrm>
            <a:off x="0" y="23750"/>
            <a:ext cx="9144000" cy="1066800"/>
          </a:xfrm>
        </p:spPr>
        <p:txBody>
          <a:bodyPr>
            <a:noAutofit/>
          </a:bodyPr>
          <a:lstStyle/>
          <a:p>
            <a:r>
              <a:rPr lang="en-US" sz="31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Current Cigarette Smoking Among Adults Ages 18 Years and Over by Sex, 1965-2013</a:t>
            </a:r>
            <a:endParaRPr lang="en-US" sz="31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9689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2743200"/>
            <a:ext cx="2971800" cy="369332"/>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HP2020 Target: 16.0%</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9100" y="6257836"/>
            <a:ext cx="7620002" cy="600164"/>
          </a:xfrm>
          <a:prstGeom prst="rect">
            <a:avLst/>
          </a:prstGeom>
        </p:spPr>
        <p:txBody>
          <a:bodyPr wrap="square">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Data are for the proportion of students in grades 9–12 who used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cigarettes on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1 or more of the 30 days preceding the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survey</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100" dirty="0" smtClean="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SOURCE: </a:t>
            </a:r>
            <a:r>
              <a:rPr lang="en-US" sz="1100" dirty="0">
                <a:solidFill>
                  <a:prstClr val="black"/>
                </a:solidFill>
                <a:latin typeface="Tahoma" pitchFamily="34" charset="0"/>
                <a:ea typeface="Tahoma" pitchFamily="34" charset="0"/>
                <a:cs typeface="Tahoma" pitchFamily="34" charset="0"/>
              </a:rPr>
              <a:t>Youth Risk Behavior Surveillance </a:t>
            </a:r>
            <a:r>
              <a:rPr lang="en-US" sz="1100" dirty="0" smtClean="0">
                <a:solidFill>
                  <a:prstClr val="black"/>
                </a:solidFill>
                <a:latin typeface="Tahoma" pitchFamily="34" charset="0"/>
                <a:ea typeface="Tahoma" pitchFamily="34" charset="0"/>
                <a:cs typeface="Tahoma" pitchFamily="34" charset="0"/>
              </a:rPr>
              <a:t>System (YRBSS), CDC/NCCDPHP.</a:t>
            </a:r>
            <a:endParaRPr lang="en-US" sz="1100" dirty="0">
              <a:solidFill>
                <a:prstClr val="black"/>
              </a:solidFill>
              <a:latin typeface="Tahoma" pitchFamily="34" charset="0"/>
              <a:ea typeface="Tahoma" pitchFamily="34" charset="0"/>
              <a:cs typeface="Tahoma" pitchFamily="34" charset="0"/>
            </a:endParaRPr>
          </a:p>
        </p:txBody>
      </p:sp>
      <p:sp>
        <p:nvSpPr>
          <p:cNvPr id="14" name="Text Placeholder 8"/>
          <p:cNvSpPr txBox="1">
            <a:spLocks/>
          </p:cNvSpPr>
          <p:nvPr/>
        </p:nvSpPr>
        <p:spPr>
          <a:xfrm>
            <a:off x="7315200" y="6324600"/>
            <a:ext cx="1371600"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TU-2.2</a:t>
            </a:r>
          </a:p>
          <a:p>
            <a:pPr algn="ctr" fontAlgn="auto">
              <a:spcBef>
                <a:spcPts val="0"/>
              </a:spcBef>
              <a:spcAft>
                <a:spcPts val="0"/>
              </a:spcAft>
            </a:pPr>
            <a:r>
              <a:rPr lang="en-US" sz="1200" b="0" dirty="0" smtClean="0">
                <a:solidFill>
                  <a:prstClr val="black"/>
                </a:solidFill>
                <a:latin typeface="Tahoma" pitchFamily="34" charset="0"/>
                <a:ea typeface="Tahoma" pitchFamily="34" charset="0"/>
                <a:cs typeface="Tahoma" pitchFamily="34" charset="0"/>
              </a:rPr>
              <a:t>Decrease </a:t>
            </a:r>
            <a:r>
              <a:rPr lang="en-US" sz="1200" b="0" dirty="0">
                <a:solidFill>
                  <a:prstClr val="black"/>
                </a:solidFill>
                <a:latin typeface="Tahoma" pitchFamily="34" charset="0"/>
                <a:ea typeface="Tahoma" pitchFamily="34" charset="0"/>
                <a:cs typeface="Tahoma" pitchFamily="34" charset="0"/>
              </a:rPr>
              <a:t>desired</a:t>
            </a:r>
          </a:p>
          <a:p>
            <a:pPr algn="l" fontAlgn="auto">
              <a:spcBef>
                <a:spcPts val="0"/>
              </a:spcBef>
              <a:spcAft>
                <a:spcPts val="0"/>
              </a:spcAft>
            </a:pP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0D474E9-CF28-4CAE-8988-B28F8EDEE3E1}" type="slidenum">
              <a:rPr lang="en-US" smtClean="0"/>
              <a:pPr/>
              <a:t>12</a:t>
            </a:fld>
            <a:endParaRPr lang="en-US" dirty="0"/>
          </a:p>
        </p:txBody>
      </p:sp>
      <p:sp>
        <p:nvSpPr>
          <p:cNvPr id="10" name="Title 9"/>
          <p:cNvSpPr>
            <a:spLocks noGrp="1"/>
          </p:cNvSpPr>
          <p:nvPr>
            <p:ph type="title"/>
          </p:nvPr>
        </p:nvSpPr>
        <p:spPr>
          <a:xfrm>
            <a:off x="457200" y="152400"/>
            <a:ext cx="8077200" cy="792162"/>
          </a:xfrm>
        </p:spPr>
        <p:txBody>
          <a:bodyPr>
            <a:normAutofit fontScale="90000"/>
          </a:bodyPr>
          <a:lstStyle/>
          <a:p>
            <a:pPr lvl="0">
              <a:spcBef>
                <a:spcPts val="0"/>
              </a:spcBef>
            </a:pPr>
            <a:r>
              <a:rPr lang="en-US" sz="2400" b="1" dirty="0">
                <a:solidFill>
                  <a:srgbClr val="1F497D"/>
                </a:solidFill>
                <a:latin typeface="Tahoma" pitchFamily="34" charset="0"/>
                <a:ea typeface="Tahoma" pitchFamily="34" charset="0"/>
                <a:cs typeface="Tahoma" pitchFamily="34" charset="0"/>
              </a:rPr>
              <a:t>Cigarette Use in Past Month Among Students in Grades 9–12 by Grade, 2013</a:t>
            </a:r>
            <a:br>
              <a:rPr lang="en-US" sz="2400" b="1" dirty="0">
                <a:solidFill>
                  <a:srgbClr val="1F497D"/>
                </a:solidFill>
                <a:latin typeface="Tahoma" pitchFamily="34" charset="0"/>
                <a:ea typeface="Tahoma" pitchFamily="34" charset="0"/>
                <a:cs typeface="Tahoma" pitchFamily="34" charset="0"/>
              </a:rPr>
            </a:br>
            <a:endParaRPr lang="en-US" sz="2400" dirty="0"/>
          </a:p>
        </p:txBody>
      </p:sp>
      <p:pic>
        <p:nvPicPr>
          <p:cNvPr id="3" name="Picture 2" descr="Slide displaying cigarette use among students in grades 9-12" title="Cigarette Use in the Past Month student in Grades 9-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52" y="640310"/>
            <a:ext cx="8533695" cy="5577379"/>
          </a:xfrm>
          <a:prstGeom prst="rect">
            <a:avLst/>
          </a:prstGeom>
        </p:spPr>
      </p:pic>
    </p:spTree>
    <p:extLst>
      <p:ext uri="{BB962C8B-B14F-4D97-AF65-F5344CB8AC3E}">
        <p14:creationId xmlns:p14="http://schemas.microsoft.com/office/powerpoint/2010/main" val="150562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6617824" y="6179125"/>
            <a:ext cx="2262320" cy="457200"/>
          </a:xfrm>
          <a:prstGeom prst="rect">
            <a:avLst/>
          </a:prstGeom>
          <a:ln w="19050">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err="1" smtClean="0">
                <a:solidFill>
                  <a:prstClr val="black"/>
                </a:solidFill>
                <a:latin typeface="Tahoma" pitchFamily="34" charset="0"/>
                <a:ea typeface="Tahoma" pitchFamily="34" charset="0"/>
                <a:cs typeface="Tahoma" pitchFamily="34" charset="0"/>
              </a:rPr>
              <a:t>Objs</a:t>
            </a:r>
            <a:r>
              <a:rPr lang="en-US" sz="1200" dirty="0" smtClean="0">
                <a:solidFill>
                  <a:prstClr val="black"/>
                </a:solidFill>
                <a:latin typeface="Tahoma" pitchFamily="34" charset="0"/>
                <a:ea typeface="Tahoma" pitchFamily="34" charset="0"/>
                <a:cs typeface="Tahoma" pitchFamily="34" charset="0"/>
              </a:rPr>
              <a:t>. TU-3.1 and TU-3.5</a:t>
            </a:r>
          </a:p>
          <a:p>
            <a:pPr algn="ctr" fontAlgn="auto">
              <a:spcBef>
                <a:spcPts val="0"/>
              </a:spcBef>
              <a:spcAft>
                <a:spcPts val="0"/>
              </a:spcAft>
            </a:pPr>
            <a:r>
              <a:rPr lang="en-US" sz="1200" b="0" dirty="0" smtClean="0">
                <a:solidFill>
                  <a:prstClr val="black"/>
                </a:solidFill>
                <a:latin typeface="Tahoma" pitchFamily="34" charset="0"/>
                <a:ea typeface="Tahoma" pitchFamily="34" charset="0"/>
                <a:cs typeface="Tahoma" pitchFamily="34" charset="0"/>
              </a:rPr>
              <a:t>Decrease </a:t>
            </a:r>
            <a:r>
              <a:rPr lang="en-US" sz="1200" b="0" dirty="0">
                <a:solidFill>
                  <a:prstClr val="black"/>
                </a:solidFill>
                <a:latin typeface="Tahoma" pitchFamily="34" charset="0"/>
                <a:ea typeface="Tahoma" pitchFamily="34" charset="0"/>
                <a:cs typeface="Tahoma" pitchFamily="34" charset="0"/>
              </a:rPr>
              <a:t>desired</a:t>
            </a:r>
          </a:p>
          <a:p>
            <a:pPr algn="l" fontAlgn="auto">
              <a:spcBef>
                <a:spcPts val="0"/>
              </a:spcBef>
              <a:spcAft>
                <a:spcPts val="0"/>
              </a:spcAft>
            </a:pP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4294967295"/>
            <p:extLst>
              <p:ext uri="{D42A27DB-BD31-4B8C-83A1-F6EECF244321}">
                <p14:modId xmlns:p14="http://schemas.microsoft.com/office/powerpoint/2010/main" val="187464777"/>
              </p:ext>
            </p:extLst>
          </p:nvPr>
        </p:nvGraphicFramePr>
        <p:xfrm>
          <a:off x="-572" y="1143098"/>
          <a:ext cx="8763572" cy="480050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3"/>
          <p:cNvSpPr txBox="1"/>
          <p:nvPr/>
        </p:nvSpPr>
        <p:spPr>
          <a:xfrm>
            <a:off x="316471" y="1011451"/>
            <a:ext cx="1981200" cy="338554"/>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sz="1600" b="1" dirty="0" smtClean="0">
                <a:solidFill>
                  <a:prstClr val="black"/>
                </a:solidFill>
                <a:latin typeface="Tahoma" pitchFamily="34" charset="0"/>
                <a:ea typeface="Tahoma" pitchFamily="34" charset="0"/>
                <a:cs typeface="Tahoma" pitchFamily="34" charset="0"/>
              </a:rPr>
              <a:t>Percent</a:t>
            </a:r>
          </a:p>
        </p:txBody>
      </p:sp>
      <p:sp>
        <p:nvSpPr>
          <p:cNvPr id="16" name="Text Placeholder 4"/>
          <p:cNvSpPr txBox="1">
            <a:spLocks/>
          </p:cNvSpPr>
          <p:nvPr/>
        </p:nvSpPr>
        <p:spPr>
          <a:xfrm>
            <a:off x="-26988" y="6541827"/>
            <a:ext cx="7113588" cy="255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National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Survey on Drug Use and Health (NSDUH),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SAMHSA.</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rPr>
              <a:pPr algn="r" fontAlgn="auto">
                <a:spcBef>
                  <a:spcPts val="0"/>
                </a:spcBef>
                <a:spcAft>
                  <a:spcPts val="0"/>
                </a:spcAft>
                <a:defRPr/>
              </a:pPr>
              <a:t>13</a:t>
            </a:fld>
            <a:endParaRPr lang="en-US" sz="1200" dirty="0">
              <a:solidFill>
                <a:srgbClr val="898989"/>
              </a:solidFill>
            </a:endParaRPr>
          </a:p>
        </p:txBody>
      </p:sp>
      <p:sp>
        <p:nvSpPr>
          <p:cNvPr id="10" name="Text Placeholder 16"/>
          <p:cNvSpPr txBox="1">
            <a:spLocks/>
          </p:cNvSpPr>
          <p:nvPr/>
        </p:nvSpPr>
        <p:spPr>
          <a:xfrm>
            <a:off x="138906" y="5943600"/>
            <a:ext cx="6781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4099475" y="2430483"/>
            <a:ext cx="2486504"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schemeClr val="accent3">
                    <a:lumMod val="50000"/>
                  </a:schemeClr>
                </a:solidFill>
                <a:latin typeface="Tahoma" pitchFamily="34" charset="0"/>
                <a:ea typeface="Tahoma" pitchFamily="34" charset="0"/>
                <a:cs typeface="Tahoma" pitchFamily="34" charset="0"/>
              </a:rPr>
              <a:t>HP2020 Target: 8.9%</a:t>
            </a:r>
            <a:endParaRPr lang="en-US" sz="1400" b="1" dirty="0">
              <a:solidFill>
                <a:schemeClr val="accent3">
                  <a:lumMod val="50000"/>
                </a:schemeClr>
              </a:solidFill>
              <a:latin typeface="Tahoma" pitchFamily="34" charset="0"/>
              <a:ea typeface="Tahoma" pitchFamily="34" charset="0"/>
              <a:cs typeface="Tahoma" pitchFamily="34" charset="0"/>
            </a:endParaRPr>
          </a:p>
        </p:txBody>
      </p:sp>
      <p:sp>
        <p:nvSpPr>
          <p:cNvPr id="11" name="Rectangle 10"/>
          <p:cNvSpPr>
            <a:spLocks noChangeArrowheads="1"/>
          </p:cNvSpPr>
          <p:nvPr/>
        </p:nvSpPr>
        <p:spPr bwMode="auto">
          <a:xfrm>
            <a:off x="4099474" y="3395647"/>
            <a:ext cx="2518349"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schemeClr val="accent1">
                    <a:lumMod val="75000"/>
                  </a:schemeClr>
                </a:solidFill>
                <a:latin typeface="Tahoma" pitchFamily="34" charset="0"/>
                <a:ea typeface="Tahoma" pitchFamily="34" charset="0"/>
                <a:cs typeface="Tahoma" pitchFamily="34" charset="0"/>
              </a:rPr>
              <a:t>HP2020 Target: 5.8%</a:t>
            </a:r>
            <a:endParaRPr lang="en-US" sz="1400" b="1" dirty="0">
              <a:solidFill>
                <a:schemeClr val="accent1">
                  <a:lumMod val="75000"/>
                </a:schemeClr>
              </a:solidFill>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7107441" y="1976754"/>
            <a:ext cx="2069304"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schemeClr val="accent3">
                    <a:lumMod val="50000"/>
                  </a:schemeClr>
                </a:solidFill>
                <a:latin typeface="Tahoma" pitchFamily="34" charset="0"/>
                <a:ea typeface="Tahoma" pitchFamily="34" charset="0"/>
                <a:cs typeface="Tahoma" pitchFamily="34" charset="0"/>
              </a:rPr>
              <a:t>18-25 years</a:t>
            </a:r>
            <a:endParaRPr lang="en-US" sz="1400" b="1" dirty="0">
              <a:solidFill>
                <a:schemeClr val="accent3">
                  <a:lumMod val="50000"/>
                </a:schemeClr>
              </a:solidFill>
              <a:latin typeface="Tahoma" pitchFamily="34" charset="0"/>
              <a:ea typeface="Tahoma" pitchFamily="34" charset="0"/>
              <a:cs typeface="Tahoma" pitchFamily="34" charset="0"/>
            </a:endParaRPr>
          </a:p>
        </p:txBody>
      </p:sp>
      <p:sp>
        <p:nvSpPr>
          <p:cNvPr id="15" name="Rectangle 14"/>
          <p:cNvSpPr>
            <a:spLocks noChangeArrowheads="1"/>
          </p:cNvSpPr>
          <p:nvPr/>
        </p:nvSpPr>
        <p:spPr bwMode="auto">
          <a:xfrm>
            <a:off x="7072717" y="3490154"/>
            <a:ext cx="2069304"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schemeClr val="accent1">
                    <a:lumMod val="75000"/>
                  </a:schemeClr>
                </a:solidFill>
                <a:latin typeface="Tahoma" pitchFamily="34" charset="0"/>
                <a:ea typeface="Tahoma" pitchFamily="34" charset="0"/>
                <a:cs typeface="Tahoma" pitchFamily="34" charset="0"/>
              </a:rPr>
              <a:t>12-17 years</a:t>
            </a:r>
            <a:endParaRPr lang="en-US" sz="1400" b="1" dirty="0">
              <a:solidFill>
                <a:schemeClr val="accent1">
                  <a:lumMod val="75000"/>
                </a:schemeClr>
              </a:solidFill>
              <a:latin typeface="Tahoma" pitchFamily="34" charset="0"/>
              <a:ea typeface="Tahoma" pitchFamily="34" charset="0"/>
              <a:cs typeface="Tahoma" pitchFamily="34" charset="0"/>
            </a:endParaRPr>
          </a:p>
        </p:txBody>
      </p:sp>
      <p:sp>
        <p:nvSpPr>
          <p:cNvPr id="14" name="Text Placeholder 16" descr="Note stating data are for the percent of adolescent (ages 12-17) and young adults (ages 18-25) and information on their tobacco use.  &#10;&#10;" title="Tobacco Initiation"/>
          <p:cNvSpPr txBox="1">
            <a:spLocks/>
          </p:cNvSpPr>
          <p:nvPr/>
        </p:nvSpPr>
        <p:spPr>
          <a:xfrm>
            <a:off x="-43421" y="5943600"/>
            <a:ext cx="66294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Data are for the percent of adolescents (ages 12-17 years) or young adults  (ages 18-25 years) who  previously never used tobacco who initiated tobacco use in the 12 months prior to the interview.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Tobacco use includes cigarettes, snuff, chewing tobacco, and any type of cigar.</a:t>
            </a:r>
          </a:p>
          <a:p>
            <a:pPr marL="0" indent="0">
              <a:buFont typeface="Arial" pitchFamily="34" charset="0"/>
              <a:buNone/>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idx="4294967295"/>
          </p:nvPr>
        </p:nvSpPr>
        <p:spPr>
          <a:xfrm>
            <a:off x="0" y="23750"/>
            <a:ext cx="9144000" cy="1066800"/>
          </a:xfrm>
        </p:spPr>
        <p:txBody>
          <a:bodyPr>
            <a:noAutofit/>
          </a:bodyPr>
          <a:lstStyle/>
          <a:p>
            <a:r>
              <a:rPr lang="en-US" sz="31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Tobacco Initiation,</a:t>
            </a:r>
            <a:br>
              <a:rPr lang="en-US" sz="31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br>
            <a:r>
              <a:rPr lang="en-US" sz="31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Adolescents and Young Adults</a:t>
            </a:r>
            <a:endParaRPr lang="en-US" sz="31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477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7010400" y="6419600"/>
            <a:ext cx="1752600" cy="401063"/>
          </a:xfrm>
          <a:prstGeom prst="rect">
            <a:avLst/>
          </a:prstGeom>
          <a:ln w="19050">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err="1" smtClean="0">
                <a:solidFill>
                  <a:prstClr val="black"/>
                </a:solidFill>
                <a:latin typeface="Tahoma" pitchFamily="34" charset="0"/>
                <a:ea typeface="Tahoma" pitchFamily="34" charset="0"/>
                <a:cs typeface="Tahoma" pitchFamily="34" charset="0"/>
              </a:rPr>
              <a:t>Objs</a:t>
            </a:r>
            <a:r>
              <a:rPr lang="en-US" sz="1200" dirty="0" smtClean="0">
                <a:solidFill>
                  <a:prstClr val="black"/>
                </a:solidFill>
                <a:latin typeface="Tahoma" pitchFamily="34" charset="0"/>
                <a:ea typeface="Tahoma" pitchFamily="34" charset="0"/>
                <a:cs typeface="Tahoma" pitchFamily="34" charset="0"/>
              </a:rPr>
              <a:t>. TU-4.1 and 5.1</a:t>
            </a:r>
          </a:p>
          <a:p>
            <a:pPr algn="ctr" fontAlgn="auto">
              <a:spcBef>
                <a:spcPts val="0"/>
              </a:spcBef>
              <a:spcAft>
                <a:spcPts val="0"/>
              </a:spcAft>
            </a:pPr>
            <a:r>
              <a:rPr lang="en-US" sz="1200" b="0" dirty="0" smtClean="0">
                <a:solidFill>
                  <a:prstClr val="black"/>
                </a:solidFill>
                <a:latin typeface="Tahoma" pitchFamily="34" charset="0"/>
                <a:ea typeface="Tahoma" pitchFamily="34" charset="0"/>
                <a:cs typeface="Tahoma" pitchFamily="34" charset="0"/>
              </a:rPr>
              <a:t>Increase </a:t>
            </a:r>
            <a:r>
              <a:rPr lang="en-US" sz="1200" b="0" dirty="0">
                <a:solidFill>
                  <a:prstClr val="black"/>
                </a:solidFill>
                <a:latin typeface="Tahoma" pitchFamily="34" charset="0"/>
                <a:ea typeface="Tahoma" pitchFamily="34" charset="0"/>
                <a:cs typeface="Tahoma" pitchFamily="34" charset="0"/>
              </a:rPr>
              <a:t>desired</a:t>
            </a:r>
          </a:p>
          <a:p>
            <a:pPr algn="l" fontAlgn="auto">
              <a:spcBef>
                <a:spcPts val="0"/>
              </a:spcBef>
              <a:spcAft>
                <a:spcPts val="0"/>
              </a:spcAft>
            </a:pP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4294967295"/>
            <p:extLst>
              <p:ext uri="{D42A27DB-BD31-4B8C-83A1-F6EECF244321}">
                <p14:modId xmlns:p14="http://schemas.microsoft.com/office/powerpoint/2010/main" val="342624380"/>
              </p:ext>
            </p:extLst>
          </p:nvPr>
        </p:nvGraphicFramePr>
        <p:xfrm>
          <a:off x="-572" y="1143098"/>
          <a:ext cx="7544372" cy="496087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3"/>
          <p:cNvSpPr txBox="1"/>
          <p:nvPr/>
        </p:nvSpPr>
        <p:spPr>
          <a:xfrm>
            <a:off x="148950" y="1011451"/>
            <a:ext cx="1981200" cy="338554"/>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sz="1600" b="1" dirty="0" smtClean="0">
                <a:solidFill>
                  <a:prstClr val="black"/>
                </a:solidFill>
                <a:latin typeface="Tahoma" pitchFamily="34" charset="0"/>
                <a:ea typeface="Tahoma" pitchFamily="34" charset="0"/>
                <a:cs typeface="Tahoma" pitchFamily="34" charset="0"/>
              </a:rPr>
              <a:t>Percent</a:t>
            </a:r>
          </a:p>
        </p:txBody>
      </p:sp>
      <p:sp>
        <p:nvSpPr>
          <p:cNvPr id="16" name="Text Placeholder 4"/>
          <p:cNvSpPr txBox="1">
            <a:spLocks/>
          </p:cNvSpPr>
          <p:nvPr/>
        </p:nvSpPr>
        <p:spPr>
          <a:xfrm>
            <a:off x="0" y="6553200"/>
            <a:ext cx="7113588" cy="255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itchFamily="34" charset="0"/>
                <a:ea typeface="Tahoma" pitchFamily="34" charset="0"/>
                <a:cs typeface="Tahoma" pitchFamily="34" charset="0"/>
              </a:rPr>
              <a:t>SOURCE: </a:t>
            </a:r>
            <a:r>
              <a:rPr lang="en-US" sz="1100" dirty="0">
                <a:solidFill>
                  <a:prstClr val="black"/>
                </a:solidFill>
                <a:latin typeface="Tahoma" pitchFamily="34" charset="0"/>
                <a:ea typeface="Tahoma" pitchFamily="34" charset="0"/>
                <a:cs typeface="Tahoma" pitchFamily="34" charset="0"/>
              </a:rPr>
              <a:t>National Health Interview Survey (NHIS), </a:t>
            </a:r>
            <a:r>
              <a:rPr lang="en-US" sz="1100" dirty="0" smtClean="0">
                <a:solidFill>
                  <a:prstClr val="black"/>
                </a:solidFill>
                <a:latin typeface="Tahoma" pitchFamily="34" charset="0"/>
                <a:ea typeface="Tahoma" pitchFamily="34" charset="0"/>
                <a:cs typeface="Tahoma" pitchFamily="34" charset="0"/>
              </a:rPr>
              <a:t>CDC/NCHS.</a:t>
            </a:r>
            <a:endParaRPr lang="en-US" sz="1100" dirty="0">
              <a:solidFill>
                <a:prstClr val="black"/>
              </a:solidFill>
              <a:latin typeface="Tahoma" pitchFamily="34" charset="0"/>
              <a:ea typeface="Tahoma" pitchFamily="34" charset="0"/>
              <a:cs typeface="Tahoma" pitchFamily="34" charset="0"/>
            </a:endParaRPr>
          </a:p>
        </p:txBody>
      </p:sp>
      <p:sp>
        <p:nvSpPr>
          <p:cNvPr id="19"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rPr>
              <a:pPr algn="r" fontAlgn="auto">
                <a:spcBef>
                  <a:spcPts val="0"/>
                </a:spcBef>
                <a:spcAft>
                  <a:spcPts val="0"/>
                </a:spcAft>
                <a:defRPr/>
              </a:pPr>
              <a:t>14</a:t>
            </a:fld>
            <a:endParaRPr lang="en-US" sz="1200" dirty="0">
              <a:solidFill>
                <a:srgbClr val="898989"/>
              </a:solidFill>
            </a:endParaRPr>
          </a:p>
        </p:txBody>
      </p:sp>
      <p:sp>
        <p:nvSpPr>
          <p:cNvPr id="21" name="Rectangle 20"/>
          <p:cNvSpPr>
            <a:spLocks noChangeArrowheads="1"/>
          </p:cNvSpPr>
          <p:nvPr/>
        </p:nvSpPr>
        <p:spPr bwMode="auto">
          <a:xfrm>
            <a:off x="7074696" y="1996330"/>
            <a:ext cx="2069304" cy="523208"/>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prstClr val="black"/>
                </a:solidFill>
                <a:latin typeface="Tahoma" pitchFamily="34" charset="0"/>
                <a:ea typeface="Tahoma" pitchFamily="34" charset="0"/>
                <a:cs typeface="Tahoma" pitchFamily="34" charset="0"/>
              </a:rPr>
              <a:t>HP2020 Target: 80.0%</a:t>
            </a:r>
            <a:endParaRPr lang="en-US" sz="1400" b="1" dirty="0">
              <a:solidFill>
                <a:prstClr val="black"/>
              </a:solidFill>
              <a:latin typeface="Tahoma" pitchFamily="34" charset="0"/>
              <a:ea typeface="Tahoma" pitchFamily="34" charset="0"/>
              <a:cs typeface="Tahoma" pitchFamily="34" charset="0"/>
            </a:endParaRPr>
          </a:p>
        </p:txBody>
      </p:sp>
      <p:sp>
        <p:nvSpPr>
          <p:cNvPr id="11" name="Rectangle 10"/>
          <p:cNvSpPr>
            <a:spLocks noChangeArrowheads="1"/>
          </p:cNvSpPr>
          <p:nvPr/>
        </p:nvSpPr>
        <p:spPr bwMode="auto">
          <a:xfrm>
            <a:off x="7074696" y="4880557"/>
            <a:ext cx="2069304" cy="523208"/>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prstClr val="black"/>
                </a:solidFill>
                <a:latin typeface="Tahoma" pitchFamily="34" charset="0"/>
                <a:ea typeface="Tahoma" pitchFamily="34" charset="0"/>
                <a:cs typeface="Tahoma" pitchFamily="34" charset="0"/>
              </a:rPr>
              <a:t>HP2020 Target: 8.0%</a:t>
            </a:r>
            <a:endParaRPr lang="en-US" sz="1400" b="1" dirty="0">
              <a:solidFill>
                <a:prstClr val="black"/>
              </a:solidFill>
              <a:latin typeface="Tahoma" pitchFamily="34" charset="0"/>
              <a:ea typeface="Tahoma" pitchFamily="34" charset="0"/>
              <a:cs typeface="Tahoma" pitchFamily="34" charset="0"/>
            </a:endParaRPr>
          </a:p>
        </p:txBody>
      </p:sp>
      <p:sp>
        <p:nvSpPr>
          <p:cNvPr id="13" name="Rectangle 12" descr="All Cessation Attempts" title="Smoking Cessation Attempts and Recent Success Among Adults"/>
          <p:cNvSpPr>
            <a:spLocks noChangeArrowheads="1"/>
          </p:cNvSpPr>
          <p:nvPr/>
        </p:nvSpPr>
        <p:spPr bwMode="auto">
          <a:xfrm>
            <a:off x="1913962" y="1513428"/>
            <a:ext cx="216188" cy="185799"/>
          </a:xfrm>
          <a:prstGeom prst="rect">
            <a:avLst/>
          </a:prstGeom>
          <a:solidFill>
            <a:schemeClr val="accent1"/>
          </a:solidFill>
          <a:ln w="9525">
            <a:solidFill>
              <a:schemeClr val="tx1"/>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14" name="TextBox 2"/>
          <p:cNvSpPr txBox="1"/>
          <p:nvPr/>
        </p:nvSpPr>
        <p:spPr>
          <a:xfrm>
            <a:off x="2140638" y="1477522"/>
            <a:ext cx="1238171" cy="2098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All Attempts</a:t>
            </a: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descr="Recent Successes" title="Smoking Cessation Attempts"/>
          <p:cNvSpPr>
            <a:spLocks noChangeArrowheads="1"/>
          </p:cNvSpPr>
          <p:nvPr/>
        </p:nvSpPr>
        <p:spPr bwMode="auto">
          <a:xfrm>
            <a:off x="3580163" y="1501564"/>
            <a:ext cx="216189" cy="185754"/>
          </a:xfrm>
          <a:prstGeom prst="rect">
            <a:avLst/>
          </a:prstGeom>
          <a:solidFill>
            <a:schemeClr val="accent2"/>
          </a:solidFill>
          <a:ln w="9525">
            <a:solidFill>
              <a:schemeClr val="tx1"/>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17" name="TextBox 2"/>
          <p:cNvSpPr txBox="1"/>
          <p:nvPr/>
        </p:nvSpPr>
        <p:spPr>
          <a:xfrm>
            <a:off x="3854367" y="1477522"/>
            <a:ext cx="1784433" cy="2098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Recent Successes</a:t>
            </a: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 Placeholder 16"/>
          <p:cNvSpPr txBox="1">
            <a:spLocks/>
          </p:cNvSpPr>
          <p:nvPr/>
        </p:nvSpPr>
        <p:spPr>
          <a:xfrm>
            <a:off x="-1" y="5693229"/>
            <a:ext cx="9127175" cy="9877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100" dirty="0">
                <a:solidFill>
                  <a:prstClr val="black"/>
                </a:solidFill>
                <a:latin typeface="Tahoma" pitchFamily="34" charset="0"/>
                <a:ea typeface="Tahoma" pitchFamily="34" charset="0"/>
                <a:cs typeface="Tahoma" pitchFamily="34" charset="0"/>
              </a:rPr>
              <a:t>NOTES</a:t>
            </a:r>
            <a:r>
              <a:rPr lang="en-US" sz="1100" dirty="0" smtClean="0">
                <a:solidFill>
                  <a:prstClr val="black"/>
                </a:solidFill>
                <a:latin typeface="Tahoma" pitchFamily="34" charset="0"/>
                <a:ea typeface="Tahoma" pitchFamily="34" charset="0"/>
                <a:cs typeface="Tahoma" pitchFamily="34" charset="0"/>
              </a:rPr>
              <a:t>: </a:t>
            </a:r>
            <a:r>
              <a:rPr lang="en-US" sz="1100" dirty="0">
                <a:solidFill>
                  <a:prstClr val="black"/>
                </a:solidFill>
                <a:latin typeface="Tahoma" pitchFamily="34" charset="0"/>
                <a:ea typeface="Tahoma" pitchFamily="34" charset="0"/>
                <a:cs typeface="Tahoma" pitchFamily="34" charset="0"/>
              </a:rPr>
              <a:t>Data are for adults 18+ </a:t>
            </a:r>
            <a:r>
              <a:rPr lang="en-US" sz="1100" dirty="0" smtClean="0">
                <a:solidFill>
                  <a:prstClr val="black"/>
                </a:solidFill>
                <a:latin typeface="Tahoma" pitchFamily="34" charset="0"/>
                <a:ea typeface="Tahoma" pitchFamily="34" charset="0"/>
                <a:cs typeface="Tahoma" pitchFamily="34" charset="0"/>
              </a:rPr>
              <a:t>and </a:t>
            </a:r>
            <a:r>
              <a:rPr lang="en-US" sz="1100" dirty="0">
                <a:solidFill>
                  <a:prstClr val="black"/>
                </a:solidFill>
                <a:latin typeface="Tahoma" pitchFamily="34" charset="0"/>
                <a:ea typeface="Tahoma" pitchFamily="34" charset="0"/>
                <a:cs typeface="Tahoma" pitchFamily="34" charset="0"/>
              </a:rPr>
              <a:t>are age adjusted to the 2000 standard population. Data </a:t>
            </a:r>
            <a:r>
              <a:rPr lang="en-US" sz="1100" dirty="0" smtClean="0">
                <a:solidFill>
                  <a:prstClr val="black"/>
                </a:solidFill>
                <a:latin typeface="Tahoma" pitchFamily="34" charset="0"/>
                <a:ea typeface="Tahoma" pitchFamily="34" charset="0"/>
                <a:cs typeface="Tahoma" pitchFamily="34" charset="0"/>
              </a:rPr>
              <a:t>for smoking cessation attempts are for the percent of adult current smokers who quit smoking for more than one day in the 12 months prior to the interview OR the percent of adult former smokers abstinent less than 365 days.   Data for recent cessation success are for the percent of adult smokers who ever smoked 100 cigarettes and who last smoked 6 months to one year ago. Current smokers who smoked less than 2 years are excluded from the denominator for recent cessation success.</a:t>
            </a:r>
            <a:endParaRPr lang="en-US" sz="1100" dirty="0">
              <a:solidFill>
                <a:prstClr val="black"/>
              </a:solidFill>
              <a:latin typeface="Tahoma" pitchFamily="34" charset="0"/>
              <a:ea typeface="Tahoma" pitchFamily="34" charset="0"/>
              <a:cs typeface="Tahoma" pitchFamily="34" charset="0"/>
            </a:endParaRPr>
          </a:p>
        </p:txBody>
      </p:sp>
      <p:sp>
        <p:nvSpPr>
          <p:cNvPr id="2" name="Title 1"/>
          <p:cNvSpPr>
            <a:spLocks noGrp="1"/>
          </p:cNvSpPr>
          <p:nvPr>
            <p:ph type="title" idx="4294967295"/>
          </p:nvPr>
        </p:nvSpPr>
        <p:spPr>
          <a:xfrm>
            <a:off x="0" y="23750"/>
            <a:ext cx="9144000" cy="1066800"/>
          </a:xfrm>
        </p:spPr>
        <p:txBody>
          <a:bodyPr>
            <a:noAutofit/>
          </a:bodyPr>
          <a:lstStyle/>
          <a:p>
            <a:r>
              <a:rPr lang="en-US" sz="31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Smoking Cessation Attempts and Recent Success Among Adults, 2004-2013</a:t>
            </a:r>
            <a:endParaRPr lang="en-US" sz="31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1311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p:cNvSpPr txBox="1">
            <a:spLocks/>
          </p:cNvSpPr>
          <p:nvPr/>
        </p:nvSpPr>
        <p:spPr>
          <a:xfrm>
            <a:off x="7467600" y="6392639"/>
            <a:ext cx="1371600" cy="453486"/>
          </a:xfrm>
          <a:prstGeom prst="rect">
            <a:avLst/>
          </a:prstGeom>
          <a:ln w="19050">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TU-19.1</a:t>
            </a:r>
          </a:p>
          <a:p>
            <a:pPr algn="ctr" fontAlgn="auto">
              <a:spcBef>
                <a:spcPts val="0"/>
              </a:spcBef>
              <a:spcAft>
                <a:spcPts val="0"/>
              </a:spcAft>
            </a:pPr>
            <a:r>
              <a:rPr lang="en-US" sz="1200" b="0" dirty="0" smtClean="0">
                <a:solidFill>
                  <a:prstClr val="black"/>
                </a:solidFill>
                <a:latin typeface="Tahoma" pitchFamily="34" charset="0"/>
                <a:ea typeface="Tahoma" pitchFamily="34" charset="0"/>
                <a:cs typeface="Tahoma" pitchFamily="34" charset="0"/>
              </a:rPr>
              <a:t>Increase </a:t>
            </a:r>
            <a:r>
              <a:rPr lang="en-US" sz="1200" b="0" dirty="0">
                <a:solidFill>
                  <a:prstClr val="black"/>
                </a:solidFill>
                <a:latin typeface="Tahoma" pitchFamily="34" charset="0"/>
                <a:ea typeface="Tahoma" pitchFamily="34" charset="0"/>
                <a:cs typeface="Tahoma" pitchFamily="34" charset="0"/>
              </a:rPr>
              <a:t>desired</a:t>
            </a:r>
          </a:p>
          <a:p>
            <a:pPr algn="l" fontAlgn="auto">
              <a:spcBef>
                <a:spcPts val="0"/>
              </a:spcBef>
              <a:spcAft>
                <a:spcPts val="0"/>
              </a:spcAft>
            </a:pP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graphicFrame>
        <p:nvGraphicFramePr>
          <p:cNvPr id="4" name="Content Placeholder 3" descr="This figure is a line chart showing trends in overall cancer mortality between 1999 and 2007 for the total population, as well as by five population subgroups (American Indian or Alaska Native, Asian or Pacific Islander, Hispanic, non-Hispanic black, and non-Hispanic white). &#10;&#10;The overall cancer death rate (tracked with Healthy People 2010 objective 3-1) declined 11.2% between 1999 and 2007, from 200.8 to 178.4 per 100,000 population (age adjusted), moving closer to the 2010 target of 158.6 per 100,000. This decline is reflected among all population subgroups. However, disparities persisted. In 2007, the Asian or Pacific Islander population remained with the lowest rate of overall cancer mortality, 106.7 per 100,000 (age adjusted), whereas the non-Hispanic black population remained with the highest rate, 221.7 per 100,000 (age adjusted), over twice the rate for the Asian or Pacific Islander population.&#10;" title="Trends in overall cancer mortality between 1999 and 2007"/>
          <p:cNvGraphicFramePr>
            <a:graphicFrameLocks noGrp="1"/>
          </p:cNvGraphicFramePr>
          <p:nvPr>
            <p:ph type="chart" sz="quarter" idx="4294967295"/>
            <p:extLst>
              <p:ext uri="{D42A27DB-BD31-4B8C-83A1-F6EECF244321}">
                <p14:modId xmlns:p14="http://schemas.microsoft.com/office/powerpoint/2010/main" val="2719823700"/>
              </p:ext>
            </p:extLst>
          </p:nvPr>
        </p:nvGraphicFramePr>
        <p:xfrm>
          <a:off x="0" y="856529"/>
          <a:ext cx="9052412" cy="496087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a:xfrm>
            <a:off x="0" y="6553200"/>
            <a:ext cx="7113588" cy="255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Synar</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Program,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SAMHSA/CSAP.</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4"/>
          <p:cNvSpPr txBox="1">
            <a:spLocks/>
          </p:cNvSpPr>
          <p:nvPr/>
        </p:nvSpPr>
        <p:spPr>
          <a:xfrm>
            <a:off x="8763000" y="6477000"/>
            <a:ext cx="3810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A4EBD27-DC53-4898-B72E-5655E4B22A68}" type="slidenum">
              <a:rPr lang="en-US" sz="1200" smtClean="0">
                <a:solidFill>
                  <a:srgbClr val="898989"/>
                </a:solidFill>
              </a:rPr>
              <a:pPr algn="r" fontAlgn="auto">
                <a:spcBef>
                  <a:spcPts val="0"/>
                </a:spcBef>
                <a:spcAft>
                  <a:spcPts val="0"/>
                </a:spcAft>
                <a:defRPr/>
              </a:pPr>
              <a:t>15</a:t>
            </a:fld>
            <a:endParaRPr lang="en-US" sz="1200" dirty="0">
              <a:solidFill>
                <a:srgbClr val="898989"/>
              </a:solidFill>
            </a:endParaRPr>
          </a:p>
        </p:txBody>
      </p:sp>
      <p:sp>
        <p:nvSpPr>
          <p:cNvPr id="10" name="Text Placeholder 16"/>
          <p:cNvSpPr txBox="1">
            <a:spLocks/>
          </p:cNvSpPr>
          <p:nvPr/>
        </p:nvSpPr>
        <p:spPr>
          <a:xfrm>
            <a:off x="-9896" y="5817406"/>
            <a:ext cx="9128166" cy="7357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100" dirty="0">
                <a:solidFill>
                  <a:prstClr val="black"/>
                </a:solidFill>
                <a:latin typeface="Tahoma" pitchFamily="34" charset="0"/>
                <a:ea typeface="Tahoma" pitchFamily="34" charset="0"/>
                <a:cs typeface="Tahoma" pitchFamily="34" charset="0"/>
              </a:rPr>
              <a:t>NOTES</a:t>
            </a:r>
            <a:r>
              <a:rPr lang="en-US" sz="1100" dirty="0" smtClean="0">
                <a:solidFill>
                  <a:prstClr val="black"/>
                </a:solidFill>
                <a:latin typeface="Tahoma" pitchFamily="34" charset="0"/>
                <a:ea typeface="Tahoma" pitchFamily="34" charset="0"/>
                <a:cs typeface="Tahoma" pitchFamily="34" charset="0"/>
              </a:rPr>
              <a:t>:  Data  shown are for the percent of illegal sales to minors in compliance checks.   The HP2020 objective is to, “Reduce the illegal sales rate to minors through enforcement of laws prohibiting the sale of tobacco products to minors in States and District of Columbia” by increasing the number of states with a 5% or less illegal sales rate to minors.  The HP2020 target is 51 (50 states, plus the District of Columbia</a:t>
            </a:r>
            <a:r>
              <a:rPr lang="en-US" sz="1100" dirty="0">
                <a:solidFill>
                  <a:prstClr val="black"/>
                </a:solidFill>
                <a:latin typeface="Tahoma" pitchFamily="34" charset="0"/>
                <a:ea typeface="Tahoma" pitchFamily="34" charset="0"/>
                <a:cs typeface="Tahoma" pitchFamily="34" charset="0"/>
              </a:rPr>
              <a:t>). Data </a:t>
            </a:r>
            <a:r>
              <a:rPr lang="en-US" sz="1100" dirty="0" smtClean="0">
                <a:solidFill>
                  <a:prstClr val="black"/>
                </a:solidFill>
                <a:latin typeface="Tahoma" pitchFamily="34" charset="0"/>
                <a:ea typeface="Tahoma" pitchFamily="34" charset="0"/>
                <a:cs typeface="Tahoma" pitchFamily="34" charset="0"/>
              </a:rPr>
              <a:t>shown are reported in the Federal Fiscal Year 2013 </a:t>
            </a:r>
            <a:r>
              <a:rPr lang="en-US" sz="1100" dirty="0">
                <a:solidFill>
                  <a:prstClr val="black"/>
                </a:solidFill>
                <a:latin typeface="Tahoma" pitchFamily="34" charset="0"/>
                <a:ea typeface="Tahoma" pitchFamily="34" charset="0"/>
                <a:cs typeface="Tahoma" pitchFamily="34" charset="0"/>
              </a:rPr>
              <a:t>SYNAR Program reports </a:t>
            </a:r>
            <a:r>
              <a:rPr lang="en-US" sz="1100" dirty="0" smtClean="0">
                <a:solidFill>
                  <a:prstClr val="black"/>
                </a:solidFill>
                <a:latin typeface="Tahoma" pitchFamily="34" charset="0"/>
                <a:ea typeface="Tahoma" pitchFamily="34" charset="0"/>
                <a:cs typeface="Tahoma" pitchFamily="34" charset="0"/>
              </a:rPr>
              <a:t>and are from Federal Fiscal Year 2012.</a:t>
            </a:r>
            <a:endParaRPr lang="en-US" sz="1100" dirty="0">
              <a:solidFill>
                <a:prstClr val="black"/>
              </a:solidFill>
              <a:latin typeface="Tahoma" pitchFamily="34" charset="0"/>
              <a:ea typeface="Tahoma" pitchFamily="34" charset="0"/>
              <a:cs typeface="Tahoma" pitchFamily="34" charset="0"/>
            </a:endParaRPr>
          </a:p>
        </p:txBody>
      </p:sp>
      <p:sp>
        <p:nvSpPr>
          <p:cNvPr id="3" name="TextBox 2"/>
          <p:cNvSpPr txBox="1"/>
          <p:nvPr/>
        </p:nvSpPr>
        <p:spPr>
          <a:xfrm>
            <a:off x="3958" y="732974"/>
            <a:ext cx="1371600" cy="369332"/>
          </a:xfrm>
          <a:prstGeom prst="rect">
            <a:avLst/>
          </a:prstGeom>
          <a:noFill/>
        </p:spPr>
        <p:txBody>
          <a:bodyPr wrap="square" rtlCol="0">
            <a:spAutoFit/>
          </a:bodyPr>
          <a:lstStyle/>
          <a:p>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descr="States counted toward HP2020 target" title="Illegal Sales Rate to Minors in Compliance Checks 2013"/>
          <p:cNvSpPr>
            <a:spLocks noChangeArrowheads="1"/>
          </p:cNvSpPr>
          <p:nvPr/>
        </p:nvSpPr>
        <p:spPr bwMode="auto">
          <a:xfrm>
            <a:off x="822122" y="1240468"/>
            <a:ext cx="216188" cy="185799"/>
          </a:xfrm>
          <a:prstGeom prst="rect">
            <a:avLst/>
          </a:prstGeom>
          <a:solidFill>
            <a:schemeClr val="accent4">
              <a:lumMod val="60000"/>
              <a:lumOff val="40000"/>
            </a:schemeClr>
          </a:solidFill>
          <a:ln w="9525">
            <a:solidFill>
              <a:schemeClr val="tx1"/>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15" name="TextBox 2"/>
          <p:cNvSpPr txBox="1"/>
          <p:nvPr/>
        </p:nvSpPr>
        <p:spPr>
          <a:xfrm>
            <a:off x="1048798" y="1095378"/>
            <a:ext cx="1999202" cy="6242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State counted towards HP2020 target </a:t>
            </a:r>
          </a:p>
          <a:p>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(count = 10)</a:t>
            </a: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descr="Legend box for State that were not counted toward HP2020 Target." title="Illegal Sales Rate to Minors"/>
          <p:cNvSpPr>
            <a:spLocks noChangeArrowheads="1"/>
          </p:cNvSpPr>
          <p:nvPr/>
        </p:nvSpPr>
        <p:spPr bwMode="auto">
          <a:xfrm>
            <a:off x="3266259" y="1228604"/>
            <a:ext cx="216189" cy="185754"/>
          </a:xfrm>
          <a:prstGeom prst="rect">
            <a:avLst/>
          </a:prstGeom>
          <a:solidFill>
            <a:schemeClr val="accent1"/>
          </a:solidFill>
          <a:ln w="9525">
            <a:solidFill>
              <a:schemeClr val="tx1"/>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18" name="TextBox 2"/>
          <p:cNvSpPr txBox="1"/>
          <p:nvPr/>
        </p:nvSpPr>
        <p:spPr>
          <a:xfrm>
            <a:off x="3540463" y="1095378"/>
            <a:ext cx="2098337" cy="6242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State not counted towards HP2020 target (count = 41)</a:t>
            </a: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a:spLocks noChangeArrowheads="1"/>
          </p:cNvSpPr>
          <p:nvPr/>
        </p:nvSpPr>
        <p:spPr bwMode="auto">
          <a:xfrm>
            <a:off x="5765470" y="1179485"/>
            <a:ext cx="3352800" cy="307764"/>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400" b="1" dirty="0" smtClean="0">
                <a:solidFill>
                  <a:prstClr val="black"/>
                </a:solidFill>
                <a:latin typeface="Tahoma" pitchFamily="34" charset="0"/>
                <a:ea typeface="Tahoma" pitchFamily="34" charset="0"/>
                <a:cs typeface="Tahoma" pitchFamily="34" charset="0"/>
              </a:rPr>
              <a:t>HP2020 Target: 51 (States and DC)</a:t>
            </a:r>
            <a:endParaRPr lang="en-US" sz="1400" b="1" dirty="0">
              <a:solidFill>
                <a:prstClr val="black"/>
              </a:solidFill>
              <a:latin typeface="Tahoma" pitchFamily="34" charset="0"/>
              <a:ea typeface="Tahoma" pitchFamily="34" charset="0"/>
              <a:cs typeface="Tahoma" pitchFamily="34" charset="0"/>
            </a:endParaRPr>
          </a:p>
        </p:txBody>
      </p:sp>
      <p:sp>
        <p:nvSpPr>
          <p:cNvPr id="2" name="Title 1"/>
          <p:cNvSpPr>
            <a:spLocks noGrp="1"/>
          </p:cNvSpPr>
          <p:nvPr>
            <p:ph type="title" idx="4294967295"/>
          </p:nvPr>
        </p:nvSpPr>
        <p:spPr>
          <a:xfrm>
            <a:off x="0" y="21771"/>
            <a:ext cx="9144000" cy="1066800"/>
          </a:xfrm>
        </p:spPr>
        <p:txBody>
          <a:bodyPr>
            <a:noAutofit/>
          </a:bodyPr>
          <a:lstStyle/>
          <a:p>
            <a:r>
              <a:rPr lang="en-US" sz="31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Illegal Sales Rate to Minors in Compliance Checks, 2013</a:t>
            </a:r>
            <a:endParaRPr lang="en-US" sz="31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40028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2</a:t>
            </a:fld>
            <a:endParaRPr lang="en-US">
              <a:solidFill>
                <a:prstClr val="black">
                  <a:tint val="75000"/>
                </a:prstClr>
              </a:solidFill>
            </a:endParaRPr>
          </a:p>
        </p:txBody>
      </p:sp>
      <p:sp>
        <p:nvSpPr>
          <p:cNvPr id="62" name="Content Placeholder 1"/>
          <p:cNvSpPr>
            <a:spLocks noGrp="1"/>
          </p:cNvSpPr>
          <p:nvPr>
            <p:ph idx="1"/>
          </p:nvPr>
        </p:nvSpPr>
        <p:spPr>
          <a:xfrm>
            <a:off x="492868" y="1711671"/>
            <a:ext cx="8229600" cy="5254823"/>
          </a:xfrm>
        </p:spPr>
        <p:txBody>
          <a:bodyPr numCol="2">
            <a:noAutofit/>
          </a:bodyPr>
          <a:lstStyle/>
          <a:p>
            <a:pPr marL="457200" lvl="1" indent="0" defTabSz="1084263">
              <a:spcBef>
                <a:spcPts val="0"/>
              </a:spcBef>
              <a:spcAft>
                <a:spcPts val="600"/>
              </a:spcAft>
              <a:buNone/>
            </a:pPr>
            <a:r>
              <a:rPr lang="en-US" sz="1400" dirty="0"/>
              <a:t>EH-1 Reduce the number of days the Air Quality Index (AQI) exceeds 100</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a:t>EH-2.1 Increase trips to work made by bicycling</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smtClean="0"/>
              <a:t>EH-2.2 </a:t>
            </a:r>
            <a:r>
              <a:rPr lang="en-US" sz="1400" dirty="0"/>
              <a:t>Increase trips to work made by </a:t>
            </a:r>
            <a:r>
              <a:rPr lang="en-US" sz="1400" dirty="0" smtClean="0"/>
              <a:t>walking</a:t>
            </a:r>
          </a:p>
          <a:p>
            <a:pPr marL="457200" lvl="1" indent="0" defTabSz="1084263">
              <a:spcBef>
                <a:spcPts val="0"/>
              </a:spcBef>
              <a:spcAft>
                <a:spcPts val="600"/>
              </a:spcAft>
              <a:buNone/>
            </a:pPr>
            <a:r>
              <a:rPr lang="en-US" sz="1400" dirty="0" smtClean="0"/>
              <a:t>EH-2.3 Increase </a:t>
            </a:r>
            <a:r>
              <a:rPr lang="en-US" sz="1400" dirty="0"/>
              <a:t>trips to work made by mass </a:t>
            </a:r>
            <a:r>
              <a:rPr lang="en-US" sz="1400" dirty="0" smtClean="0"/>
              <a:t>transit</a:t>
            </a:r>
          </a:p>
          <a:p>
            <a:pPr marL="457200" lvl="1" indent="0" defTabSz="1084263">
              <a:spcBef>
                <a:spcPts val="0"/>
              </a:spcBef>
              <a:spcAft>
                <a:spcPts val="600"/>
              </a:spcAft>
              <a:buNone/>
            </a:pPr>
            <a:r>
              <a:rPr lang="en-US" sz="1400" dirty="0"/>
              <a:t>EH-2.4 Increase the proportion of persons who </a:t>
            </a:r>
            <a:r>
              <a:rPr lang="en-US" sz="1400" dirty="0" smtClean="0"/>
              <a:t>telecommute</a:t>
            </a:r>
          </a:p>
          <a:p>
            <a:pPr marL="457200" lvl="1" indent="0" defTabSz="1084263">
              <a:spcBef>
                <a:spcPts val="0"/>
              </a:spcBef>
              <a:spcAft>
                <a:spcPts val="600"/>
              </a:spcAft>
              <a:buNone/>
            </a:pPr>
            <a:r>
              <a:rPr lang="en-US" sz="1400" dirty="0" smtClean="0"/>
              <a:t>EH-3.1 </a:t>
            </a:r>
            <a:r>
              <a:rPr lang="en-US" sz="1400" dirty="0"/>
              <a:t>Reduce the risk of adverse health effects </a:t>
            </a:r>
            <a:r>
              <a:rPr lang="en-US" sz="1400" dirty="0" smtClean="0"/>
              <a:t>caused by mobile </a:t>
            </a:r>
            <a:r>
              <a:rPr lang="en-US" sz="1400" dirty="0"/>
              <a:t>sources of airborne toxics</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smtClean="0"/>
              <a:t>EH-3.2 </a:t>
            </a:r>
            <a:r>
              <a:rPr lang="en-US" sz="1400" dirty="0"/>
              <a:t>Reduce the risk of adverse health effects caused by </a:t>
            </a:r>
            <a:r>
              <a:rPr lang="en-US" sz="1400" dirty="0" smtClean="0"/>
              <a:t>area </a:t>
            </a:r>
            <a:r>
              <a:rPr lang="en-US" sz="1400" dirty="0"/>
              <a:t>sources of airborne toxics</a:t>
            </a:r>
          </a:p>
          <a:p>
            <a:pPr marL="457200" lvl="1" indent="0" defTabSz="1084263">
              <a:spcBef>
                <a:spcPts val="0"/>
              </a:spcBef>
              <a:spcAft>
                <a:spcPts val="600"/>
              </a:spcAft>
              <a:buNone/>
            </a:pPr>
            <a:r>
              <a:rPr lang="en-US" sz="1400" dirty="0" smtClean="0"/>
              <a:t>EH-3.3 </a:t>
            </a:r>
            <a:r>
              <a:rPr lang="en-US" sz="1400" dirty="0"/>
              <a:t>Reduce the risk of adverse health effects caused by </a:t>
            </a:r>
            <a:r>
              <a:rPr lang="en-US" sz="1400" dirty="0" smtClean="0"/>
              <a:t>major </a:t>
            </a:r>
            <a:r>
              <a:rPr lang="en-US" sz="1400" dirty="0"/>
              <a:t>sources of airborne toxics</a:t>
            </a:r>
          </a:p>
          <a:p>
            <a:pPr marL="457200" lvl="1" indent="0" defTabSz="1084263">
              <a:spcBef>
                <a:spcPts val="0"/>
              </a:spcBef>
              <a:spcAft>
                <a:spcPts val="600"/>
              </a:spcAft>
              <a:buNone/>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smtClean="0">
                <a:latin typeface="Tahoma" panose="020B0604030504040204" pitchFamily="34" charset="0"/>
                <a:ea typeface="Tahoma" panose="020B0604030504040204" pitchFamily="34" charset="0"/>
                <a:cs typeface="Tahoma" panose="020B0604030504040204" pitchFamily="34" charset="0"/>
              </a:rPr>
              <a:t>EH-4 Increase safe drinking water</a:t>
            </a:r>
          </a:p>
          <a:p>
            <a:pPr marL="457200" lvl="1" indent="0" defTabSz="1084263">
              <a:spcBef>
                <a:spcPts val="0"/>
              </a:spcBef>
              <a:spcAft>
                <a:spcPts val="600"/>
              </a:spcAft>
              <a:buNone/>
            </a:pPr>
            <a:r>
              <a:rPr lang="en-US" sz="1400" dirty="0"/>
              <a:t>EH-5 Reduce waterborne disease </a:t>
            </a:r>
            <a:r>
              <a:rPr lang="en-US" sz="1400" dirty="0" smtClean="0"/>
              <a:t>outbreaks</a:t>
            </a:r>
          </a:p>
          <a:p>
            <a:pPr marL="457200" lvl="1" indent="0" defTabSz="1084263">
              <a:spcBef>
                <a:spcPts val="0"/>
              </a:spcBef>
              <a:spcAft>
                <a:spcPts val="600"/>
              </a:spcAft>
              <a:buNone/>
            </a:pPr>
            <a:r>
              <a:rPr lang="en-US" sz="1400" dirty="0" smtClean="0"/>
              <a:t>EH-6 </a:t>
            </a:r>
            <a:r>
              <a:rPr lang="en-US" sz="1400" dirty="0"/>
              <a:t>Reduce per capita domestic water withdrawals with respect to use and </a:t>
            </a:r>
            <a:r>
              <a:rPr lang="en-US" sz="1400" dirty="0" smtClean="0"/>
              <a:t>conservation</a:t>
            </a:r>
          </a:p>
          <a:p>
            <a:pPr marL="457200" lvl="1" indent="0" defTabSz="1084263">
              <a:spcBef>
                <a:spcPts val="0"/>
              </a:spcBef>
              <a:spcAft>
                <a:spcPts val="600"/>
              </a:spcAft>
              <a:buNone/>
            </a:pPr>
            <a:r>
              <a:rPr lang="en-US" sz="1400" dirty="0" smtClean="0"/>
              <a:t>EH-7 </a:t>
            </a:r>
            <a:r>
              <a:rPr lang="en-US" sz="1400" dirty="0"/>
              <a:t>Increase the proportion of days that beaches are open and safe for </a:t>
            </a:r>
            <a:r>
              <a:rPr lang="en-US" sz="1400" dirty="0" smtClean="0"/>
              <a:t>swimming</a:t>
            </a:r>
          </a:p>
          <a:p>
            <a:pPr marL="457200" lvl="1" indent="0" defTabSz="1084263">
              <a:spcBef>
                <a:spcPts val="0"/>
              </a:spcBef>
              <a:spcAft>
                <a:spcPts val="600"/>
              </a:spcAft>
              <a:buNone/>
            </a:pPr>
            <a:r>
              <a:rPr lang="en-US" sz="1400" dirty="0" smtClean="0"/>
              <a:t>EH-8.1 </a:t>
            </a:r>
            <a:r>
              <a:rPr lang="en-US" sz="1400" dirty="0"/>
              <a:t>Reduce blood lead level in children aged 1–5 </a:t>
            </a:r>
            <a:r>
              <a:rPr lang="en-US" sz="1400" dirty="0" smtClean="0"/>
              <a:t>years</a:t>
            </a:r>
          </a:p>
          <a:p>
            <a:pPr marL="457200" lvl="1" indent="0" defTabSz="1084263">
              <a:spcBef>
                <a:spcPts val="0"/>
              </a:spcBef>
              <a:spcAft>
                <a:spcPts val="600"/>
              </a:spcAft>
              <a:buNone/>
            </a:pPr>
            <a:r>
              <a:rPr lang="en-US" sz="1400" dirty="0"/>
              <a:t>EH-8.2 Reduce the mean blood lead levels in </a:t>
            </a:r>
            <a:r>
              <a:rPr lang="en-US" sz="1400" dirty="0" smtClean="0"/>
              <a:t>children</a:t>
            </a:r>
          </a:p>
          <a:p>
            <a:pPr marL="457200" lvl="1" indent="0" defTabSz="1084263">
              <a:spcBef>
                <a:spcPts val="0"/>
              </a:spcBef>
              <a:spcAft>
                <a:spcPts val="600"/>
              </a:spcAft>
              <a:buNone/>
            </a:pPr>
            <a:r>
              <a:rPr lang="en-US" sz="1400" dirty="0"/>
              <a:t>EH-9 Minimize the risks to human health and </a:t>
            </a:r>
            <a:r>
              <a:rPr lang="en-US" sz="1400" dirty="0" smtClean="0"/>
              <a:t>the </a:t>
            </a:r>
            <a:r>
              <a:rPr lang="en-US" sz="1400" dirty="0"/>
              <a:t>environment posed by hazardous </a:t>
            </a:r>
            <a:r>
              <a:rPr lang="en-US" sz="1400" dirty="0" smtClean="0"/>
              <a:t>sites</a:t>
            </a:r>
          </a:p>
          <a:p>
            <a:pPr marL="457200" lvl="1" indent="0" defTabSz="1084263">
              <a:spcBef>
                <a:spcPts val="0"/>
              </a:spcBef>
              <a:spcAft>
                <a:spcPts val="600"/>
              </a:spcAft>
              <a:buNone/>
            </a:pPr>
            <a:r>
              <a:rPr lang="en-US" sz="1400" dirty="0"/>
              <a:t>EH-10 Reduce pesticide exposures that result in </a:t>
            </a:r>
            <a:r>
              <a:rPr lang="en-US" sz="1400" dirty="0" smtClean="0"/>
              <a:t>visits </a:t>
            </a:r>
            <a:r>
              <a:rPr lang="en-US" sz="1400" dirty="0"/>
              <a:t>to a health care </a:t>
            </a:r>
            <a:r>
              <a:rPr lang="en-US" sz="1400" dirty="0" smtClean="0"/>
              <a:t>facility</a:t>
            </a:r>
          </a:p>
          <a:p>
            <a:pPr marL="457200" lvl="1" indent="0" defTabSz="1084263">
              <a:spcBef>
                <a:spcPts val="0"/>
              </a:spcBef>
              <a:spcAft>
                <a:spcPts val="600"/>
              </a:spcAft>
              <a:buNone/>
            </a:pPr>
            <a:r>
              <a:rPr lang="en-US" sz="1400" dirty="0"/>
              <a:t>EH-11 Reduce the amount of toxic pollutants released into the environment</a:t>
            </a:r>
            <a:endParaRPr 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5" name="Oval 64" descr="Target met"/>
          <p:cNvSpPr>
            <a:spLocks noChangeArrowheads="1"/>
          </p:cNvSpPr>
          <p:nvPr/>
        </p:nvSpPr>
        <p:spPr bwMode="auto">
          <a:xfrm>
            <a:off x="4827929" y="4114800"/>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C00000"/>
              </a:solidFill>
            </a:endParaRPr>
          </a:p>
        </p:txBody>
      </p:sp>
      <p:sp>
        <p:nvSpPr>
          <p:cNvPr id="67" name="Oval 66" descr="Improving"/>
          <p:cNvSpPr>
            <a:spLocks noChangeArrowheads="1"/>
          </p:cNvSpPr>
          <p:nvPr/>
        </p:nvSpPr>
        <p:spPr bwMode="auto">
          <a:xfrm>
            <a:off x="4827928" y="561816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68" name="Oval 67" descr="Target met"/>
          <p:cNvSpPr>
            <a:spLocks noChangeArrowheads="1"/>
          </p:cNvSpPr>
          <p:nvPr/>
        </p:nvSpPr>
        <p:spPr bwMode="auto">
          <a:xfrm>
            <a:off x="4827929" y="1798429"/>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C00000"/>
              </a:solidFill>
            </a:endParaRPr>
          </a:p>
        </p:txBody>
      </p:sp>
      <p:sp>
        <p:nvSpPr>
          <p:cNvPr id="71" name="Oval 70" descr="Little/No change"/>
          <p:cNvSpPr>
            <a:spLocks noChangeArrowheads="1"/>
          </p:cNvSpPr>
          <p:nvPr/>
        </p:nvSpPr>
        <p:spPr bwMode="auto">
          <a:xfrm>
            <a:off x="784710" y="3307249"/>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72" name="Oval 71" descr="Little/No change"/>
          <p:cNvSpPr>
            <a:spLocks noChangeArrowheads="1"/>
          </p:cNvSpPr>
          <p:nvPr/>
        </p:nvSpPr>
        <p:spPr bwMode="auto">
          <a:xfrm>
            <a:off x="4827929" y="51054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74" name="Oval 73" descr="Target met"/>
          <p:cNvSpPr>
            <a:spLocks noChangeArrowheads="1"/>
          </p:cNvSpPr>
          <p:nvPr/>
        </p:nvSpPr>
        <p:spPr bwMode="auto">
          <a:xfrm>
            <a:off x="4827929" y="3581400"/>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C00000"/>
              </a:solidFill>
            </a:endParaRPr>
          </a:p>
        </p:txBody>
      </p:sp>
      <p:sp>
        <p:nvSpPr>
          <p:cNvPr id="24" name="Text Box 14"/>
          <p:cNvSpPr txBox="1">
            <a:spLocks noChangeArrowheads="1"/>
          </p:cNvSpPr>
          <p:nvPr/>
        </p:nvSpPr>
        <p:spPr bwMode="auto">
          <a:xfrm>
            <a:off x="1159326" y="1139852"/>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met        Improving        Little/No change       Getting worse      Baseline only     Developmental</a:t>
            </a:r>
          </a:p>
        </p:txBody>
      </p:sp>
      <p:sp>
        <p:nvSpPr>
          <p:cNvPr id="25" name="Rectangle 15" descr="Legend"/>
          <p:cNvSpPr>
            <a:spLocks noChangeArrowheads="1"/>
          </p:cNvSpPr>
          <p:nvPr/>
        </p:nvSpPr>
        <p:spPr bwMode="auto">
          <a:xfrm>
            <a:off x="971651" y="1130617"/>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6" name="Oval 20" descr="Target met"/>
          <p:cNvSpPr>
            <a:spLocks noChangeArrowheads="1"/>
          </p:cNvSpPr>
          <p:nvPr/>
        </p:nvSpPr>
        <p:spPr bwMode="auto">
          <a:xfrm>
            <a:off x="1076426" y="1211580"/>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27" name="Oval 19" descr="Improving"/>
          <p:cNvSpPr>
            <a:spLocks noChangeArrowheads="1"/>
          </p:cNvSpPr>
          <p:nvPr/>
        </p:nvSpPr>
        <p:spPr bwMode="auto">
          <a:xfrm>
            <a:off x="2149926" y="1211580"/>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8" name="Oval 13" descr="No change"/>
          <p:cNvSpPr>
            <a:spLocks noChangeArrowheads="1"/>
          </p:cNvSpPr>
          <p:nvPr/>
        </p:nvSpPr>
        <p:spPr bwMode="auto">
          <a:xfrm>
            <a:off x="3228156" y="1209992"/>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29" name="Oval 21" descr="Getting worse"/>
          <p:cNvSpPr>
            <a:spLocks noChangeArrowheads="1"/>
          </p:cNvSpPr>
          <p:nvPr/>
        </p:nvSpPr>
        <p:spPr bwMode="auto">
          <a:xfrm>
            <a:off x="4674369" y="1209992"/>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30" name="Oval 18" descr="Baseline only"/>
          <p:cNvSpPr>
            <a:spLocks noChangeArrowheads="1"/>
          </p:cNvSpPr>
          <p:nvPr/>
        </p:nvSpPr>
        <p:spPr bwMode="auto">
          <a:xfrm>
            <a:off x="5887536" y="120999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1" name="Oval 18" descr="Developmental"/>
          <p:cNvSpPr>
            <a:spLocks noChangeArrowheads="1"/>
          </p:cNvSpPr>
          <p:nvPr/>
        </p:nvSpPr>
        <p:spPr bwMode="auto">
          <a:xfrm>
            <a:off x="7026726" y="1218017"/>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32" name="Oval 20" descr="Target met"/>
          <p:cNvSpPr>
            <a:spLocks noChangeArrowheads="1"/>
          </p:cNvSpPr>
          <p:nvPr/>
        </p:nvSpPr>
        <p:spPr bwMode="auto">
          <a:xfrm>
            <a:off x="784709" y="1817479"/>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33" name="Oval 20" descr="Target met"/>
          <p:cNvSpPr>
            <a:spLocks noChangeArrowheads="1"/>
          </p:cNvSpPr>
          <p:nvPr/>
        </p:nvSpPr>
        <p:spPr bwMode="auto">
          <a:xfrm>
            <a:off x="784709" y="2303254"/>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34" name="Oval 13" descr="No change"/>
          <p:cNvSpPr>
            <a:spLocks noChangeArrowheads="1"/>
          </p:cNvSpPr>
          <p:nvPr/>
        </p:nvSpPr>
        <p:spPr bwMode="auto">
          <a:xfrm>
            <a:off x="784710" y="2814604"/>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35" name="Oval 34" descr="Improving"/>
          <p:cNvSpPr>
            <a:spLocks noChangeArrowheads="1"/>
          </p:cNvSpPr>
          <p:nvPr/>
        </p:nvSpPr>
        <p:spPr bwMode="auto">
          <a:xfrm>
            <a:off x="784709" y="3817088"/>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6" name="Oval 18" descr="Baseline only"/>
          <p:cNvSpPr>
            <a:spLocks noChangeArrowheads="1"/>
          </p:cNvSpPr>
          <p:nvPr/>
        </p:nvSpPr>
        <p:spPr bwMode="auto">
          <a:xfrm>
            <a:off x="784710" y="432546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7" name="Oval 18" descr="Baseline only"/>
          <p:cNvSpPr>
            <a:spLocks noChangeArrowheads="1"/>
          </p:cNvSpPr>
          <p:nvPr/>
        </p:nvSpPr>
        <p:spPr bwMode="auto">
          <a:xfrm>
            <a:off x="784710" y="503316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8" name="Oval 18" descr="Baseline only"/>
          <p:cNvSpPr>
            <a:spLocks noChangeArrowheads="1"/>
          </p:cNvSpPr>
          <p:nvPr/>
        </p:nvSpPr>
        <p:spPr bwMode="auto">
          <a:xfrm>
            <a:off x="784710" y="5766593"/>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9" name="Oval 38" descr="Getting worse"/>
          <p:cNvSpPr>
            <a:spLocks noChangeArrowheads="1"/>
          </p:cNvSpPr>
          <p:nvPr/>
        </p:nvSpPr>
        <p:spPr bwMode="auto">
          <a:xfrm>
            <a:off x="4827929" y="2085975"/>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0" name="Oval 18" descr="Baseline only"/>
          <p:cNvSpPr>
            <a:spLocks noChangeArrowheads="1"/>
          </p:cNvSpPr>
          <p:nvPr/>
        </p:nvSpPr>
        <p:spPr bwMode="auto">
          <a:xfrm>
            <a:off x="4827929" y="2375484"/>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1" name="Oval 40" descr="Improving"/>
          <p:cNvSpPr>
            <a:spLocks noChangeArrowheads="1"/>
          </p:cNvSpPr>
          <p:nvPr/>
        </p:nvSpPr>
        <p:spPr bwMode="auto">
          <a:xfrm>
            <a:off x="4827928" y="3086586"/>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3" name="Oval 42" descr="Little/No change"/>
          <p:cNvSpPr>
            <a:spLocks noChangeArrowheads="1"/>
          </p:cNvSpPr>
          <p:nvPr/>
        </p:nvSpPr>
        <p:spPr bwMode="auto">
          <a:xfrm>
            <a:off x="4830201" y="4616344"/>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7" name="Title 6"/>
          <p:cNvSpPr>
            <a:spLocks noGrp="1"/>
          </p:cNvSpPr>
          <p:nvPr>
            <p:ph type="title"/>
          </p:nvPr>
        </p:nvSpPr>
        <p:spPr>
          <a:prstGeom prst="rect">
            <a:avLst/>
          </a:prstGeom>
        </p:spPr>
        <p:txBody>
          <a:bodyPr/>
          <a:lstStyle/>
          <a:p>
            <a:r>
              <a:rPr lang="en-US" dirty="0"/>
              <a:t>Objective Status: </a:t>
            </a:r>
            <a:r>
              <a:rPr lang="en-US" dirty="0" smtClean="0"/>
              <a:t>Environmental Health</a:t>
            </a:r>
            <a:endParaRPr lang="en-US" dirty="0"/>
          </a:p>
        </p:txBody>
      </p:sp>
    </p:spTree>
    <p:extLst>
      <p:ext uri="{BB962C8B-B14F-4D97-AF65-F5344CB8AC3E}">
        <p14:creationId xmlns:p14="http://schemas.microsoft.com/office/powerpoint/2010/main" val="3043885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3</a:t>
            </a:fld>
            <a:endParaRPr lang="en-US">
              <a:solidFill>
                <a:prstClr val="black">
                  <a:tint val="75000"/>
                </a:prstClr>
              </a:solidFill>
            </a:endParaRPr>
          </a:p>
        </p:txBody>
      </p:sp>
      <p:sp>
        <p:nvSpPr>
          <p:cNvPr id="62" name="Content Placeholder 1"/>
          <p:cNvSpPr>
            <a:spLocks noGrp="1"/>
          </p:cNvSpPr>
          <p:nvPr>
            <p:ph idx="1"/>
          </p:nvPr>
        </p:nvSpPr>
        <p:spPr>
          <a:xfrm>
            <a:off x="492868" y="1711671"/>
            <a:ext cx="8229600" cy="5254823"/>
          </a:xfrm>
        </p:spPr>
        <p:txBody>
          <a:bodyPr numCol="2">
            <a:noAutofit/>
          </a:bodyPr>
          <a:lstStyle/>
          <a:p>
            <a:pPr marL="457200" lvl="1" indent="0" defTabSz="1084263">
              <a:spcBef>
                <a:spcPts val="0"/>
              </a:spcBef>
              <a:spcAft>
                <a:spcPts val="600"/>
              </a:spcAft>
              <a:buNone/>
            </a:pPr>
            <a:r>
              <a:rPr lang="en-US" sz="1400" dirty="0" smtClean="0"/>
              <a:t>EH-12 Increase </a:t>
            </a:r>
            <a:r>
              <a:rPr lang="en-US" sz="1400" dirty="0"/>
              <a:t>recycling of municipal solid </a:t>
            </a:r>
            <a:r>
              <a:rPr lang="en-US" sz="1400" dirty="0" smtClean="0"/>
              <a:t>waste</a:t>
            </a:r>
          </a:p>
          <a:p>
            <a:pPr marL="457200" lvl="1" indent="0" defTabSz="1084263">
              <a:spcBef>
                <a:spcPts val="0"/>
              </a:spcBef>
              <a:spcAft>
                <a:spcPts val="600"/>
              </a:spcAft>
              <a:buNone/>
            </a:pPr>
            <a:r>
              <a:rPr lang="en-US" sz="1400" dirty="0"/>
              <a:t>EH-13.1 Reduce indoor allergen </a:t>
            </a:r>
            <a:r>
              <a:rPr lang="en-US" sz="1400" dirty="0" smtClean="0"/>
              <a:t>levels—cockroach</a:t>
            </a:r>
          </a:p>
          <a:p>
            <a:pPr marL="457200" lvl="1" indent="0" defTabSz="1084263">
              <a:spcBef>
                <a:spcPts val="0"/>
              </a:spcBef>
              <a:spcAft>
                <a:spcPts val="600"/>
              </a:spcAft>
              <a:buNone/>
            </a:pPr>
            <a:r>
              <a:rPr lang="en-US" sz="1400" dirty="0"/>
              <a:t>EH-13.2 Reduce indoor allergen </a:t>
            </a:r>
            <a:r>
              <a:rPr lang="en-US" sz="1400" dirty="0" smtClean="0"/>
              <a:t>levels—mouse</a:t>
            </a:r>
          </a:p>
          <a:p>
            <a:pPr marL="457200" lvl="1" indent="0" defTabSz="1084263">
              <a:spcBef>
                <a:spcPts val="0"/>
              </a:spcBef>
              <a:spcAft>
                <a:spcPts val="600"/>
              </a:spcAft>
              <a:buNone/>
            </a:pPr>
            <a:r>
              <a:rPr lang="en-US" sz="1400" dirty="0"/>
              <a:t>EH-14 </a:t>
            </a:r>
            <a:r>
              <a:rPr lang="en-US" sz="1400" dirty="0" smtClean="0"/>
              <a:t>Increase </a:t>
            </a:r>
            <a:r>
              <a:rPr lang="en-US" sz="1400" dirty="0"/>
              <a:t>the proportion of homes with an operating radon mitigation system for persons living in homes at risk for radon </a:t>
            </a:r>
            <a:r>
              <a:rPr lang="en-US" sz="1400" dirty="0" smtClean="0"/>
              <a:t>exposure</a:t>
            </a:r>
          </a:p>
          <a:p>
            <a:pPr marL="457200" lvl="1" indent="0" defTabSz="1084263">
              <a:spcBef>
                <a:spcPts val="0"/>
              </a:spcBef>
              <a:spcAft>
                <a:spcPts val="600"/>
              </a:spcAft>
              <a:buNone/>
            </a:pPr>
            <a:r>
              <a:rPr lang="en-US" sz="1400" dirty="0"/>
              <a:t>EH-15 Increase the proportion of new single-family homes (SFH) constructed with radon-reducing features, especially in high-radon-potential </a:t>
            </a:r>
            <a:r>
              <a:rPr lang="en-US" sz="1400" dirty="0" smtClean="0"/>
              <a:t>areas</a:t>
            </a:r>
          </a:p>
          <a:p>
            <a:pPr marL="457200" lvl="1" indent="0" defTabSz="1084263">
              <a:spcBef>
                <a:spcPts val="0"/>
              </a:spcBef>
              <a:spcAft>
                <a:spcPts val="600"/>
              </a:spcAft>
              <a:buNone/>
            </a:pPr>
            <a:r>
              <a:rPr lang="en-US" sz="1400" dirty="0"/>
              <a:t>EH-16 Increase the proportion of the Nation’s elementary, middle, and high schools that have </a:t>
            </a:r>
            <a:r>
              <a:rPr lang="en-US" sz="1400" dirty="0" smtClean="0"/>
              <a:t>a </a:t>
            </a:r>
            <a:r>
              <a:rPr lang="en-US" sz="1400" dirty="0"/>
              <a:t>healthy and safe physical school </a:t>
            </a:r>
            <a:r>
              <a:rPr lang="en-US" sz="1400" dirty="0" smtClean="0"/>
              <a:t>environment</a:t>
            </a:r>
          </a:p>
          <a:p>
            <a:pPr marL="457200" lvl="1" indent="0" defTabSz="1084263">
              <a:spcBef>
                <a:spcPts val="0"/>
              </a:spcBef>
              <a:spcAft>
                <a:spcPts val="600"/>
              </a:spcAft>
              <a:buNone/>
            </a:pPr>
            <a:r>
              <a:rPr lang="en-US" sz="1400" dirty="0"/>
              <a:t>EH-16.1 </a:t>
            </a:r>
            <a:r>
              <a:rPr lang="en-US" sz="1400" dirty="0" smtClean="0"/>
              <a:t>Have </a:t>
            </a:r>
            <a:r>
              <a:rPr lang="en-US" sz="1400" dirty="0"/>
              <a:t>an indoor air quality management program </a:t>
            </a:r>
            <a:endParaRPr lang="en-US" sz="1400" dirty="0" smtClean="0"/>
          </a:p>
          <a:p>
            <a:pPr marL="457200" lvl="1" indent="0" defTabSz="1084263">
              <a:spcBef>
                <a:spcPts val="0"/>
              </a:spcBef>
              <a:spcAft>
                <a:spcPts val="600"/>
              </a:spcAft>
              <a:buNone/>
            </a:pPr>
            <a:endParaRPr lang="en-US" sz="1400" dirty="0"/>
          </a:p>
          <a:p>
            <a:pPr marL="457200" lvl="1" indent="0" defTabSz="1084263">
              <a:spcBef>
                <a:spcPts val="0"/>
              </a:spcBef>
              <a:spcAft>
                <a:spcPts val="600"/>
              </a:spcAft>
              <a:buNone/>
            </a:pPr>
            <a:r>
              <a:rPr lang="en-US" sz="1400" dirty="0" smtClean="0"/>
              <a:t>EH-16.2 Have </a:t>
            </a:r>
            <a:r>
              <a:rPr lang="en-US" sz="1400" dirty="0"/>
              <a:t>a plan for how to address mold problems </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a:t>EH-16.3 </a:t>
            </a:r>
            <a:r>
              <a:rPr lang="en-US" sz="1400" dirty="0" smtClean="0"/>
              <a:t>Have </a:t>
            </a:r>
            <a:r>
              <a:rPr lang="en-US" sz="1400" dirty="0"/>
              <a:t>a plan for how to use, label, store, and dispose of hazardous materials</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a:t>EH-16.4 </a:t>
            </a:r>
            <a:r>
              <a:rPr lang="en-US" sz="1400" dirty="0" smtClean="0"/>
              <a:t>Use spot </a:t>
            </a:r>
            <a:r>
              <a:rPr lang="en-US" sz="1400" dirty="0"/>
              <a:t>treatments and baiting rather than widespread application of </a:t>
            </a:r>
            <a:r>
              <a:rPr lang="en-US" sz="1400" dirty="0" smtClean="0"/>
              <a:t>pesticide</a:t>
            </a:r>
          </a:p>
          <a:p>
            <a:pPr marL="457200" lvl="1" indent="0" defTabSz="1084263">
              <a:spcBef>
                <a:spcPts val="0"/>
              </a:spcBef>
              <a:spcAft>
                <a:spcPts val="600"/>
              </a:spcAft>
              <a:buNone/>
            </a:pPr>
            <a:r>
              <a:rPr lang="en-US" sz="1400" dirty="0"/>
              <a:t>EH-16.5 </a:t>
            </a:r>
            <a:r>
              <a:rPr lang="en-US" sz="1400" dirty="0" smtClean="0"/>
              <a:t>Reducing </a:t>
            </a:r>
            <a:r>
              <a:rPr lang="en-US" sz="1400" dirty="0"/>
              <a:t>exposure to pesticides by marking areas to be treated with </a:t>
            </a:r>
            <a:r>
              <a:rPr lang="en-US" sz="1400" dirty="0" smtClean="0"/>
              <a:t>pesticides</a:t>
            </a:r>
          </a:p>
          <a:p>
            <a:pPr marL="457200" lvl="1" indent="0" defTabSz="1084263">
              <a:spcBef>
                <a:spcPts val="0"/>
              </a:spcBef>
              <a:spcAft>
                <a:spcPts val="600"/>
              </a:spcAft>
              <a:buNone/>
            </a:pPr>
            <a:r>
              <a:rPr lang="en-US" sz="1400" dirty="0"/>
              <a:t>EH-16.6 </a:t>
            </a:r>
            <a:r>
              <a:rPr lang="en-US" sz="1400" dirty="0" smtClean="0"/>
              <a:t>Reducing </a:t>
            </a:r>
            <a:r>
              <a:rPr lang="en-US" sz="1400" dirty="0"/>
              <a:t>exposure to pesticides by informing students and staff prior to application of the </a:t>
            </a:r>
            <a:r>
              <a:rPr lang="en-US" sz="1400" dirty="0" smtClean="0"/>
              <a:t>pesticide</a:t>
            </a:r>
          </a:p>
          <a:p>
            <a:pPr marL="457200" lvl="1" indent="0" defTabSz="1084263">
              <a:spcBef>
                <a:spcPts val="0"/>
              </a:spcBef>
              <a:spcAft>
                <a:spcPts val="600"/>
              </a:spcAft>
              <a:buNone/>
            </a:pPr>
            <a:r>
              <a:rPr lang="en-US" sz="1400" dirty="0"/>
              <a:t>EH-16.7 </a:t>
            </a:r>
            <a:r>
              <a:rPr lang="en-US" sz="1400" dirty="0" smtClean="0"/>
              <a:t>Inspecting </a:t>
            </a:r>
            <a:r>
              <a:rPr lang="en-US" sz="1400" dirty="0"/>
              <a:t>drinking water outlets for </a:t>
            </a:r>
            <a:r>
              <a:rPr lang="en-US" sz="1400" dirty="0" smtClean="0"/>
              <a:t>lead</a:t>
            </a:r>
          </a:p>
          <a:p>
            <a:pPr marL="457200" lvl="1" indent="0" defTabSz="1084263">
              <a:spcBef>
                <a:spcPts val="0"/>
              </a:spcBef>
              <a:spcAft>
                <a:spcPts val="600"/>
              </a:spcAft>
              <a:buNone/>
            </a:pPr>
            <a:r>
              <a:rPr lang="en-US" sz="1400" dirty="0"/>
              <a:t>EH-16.8 </a:t>
            </a:r>
            <a:r>
              <a:rPr lang="en-US" sz="1400" dirty="0" smtClean="0"/>
              <a:t>Inspecting </a:t>
            </a:r>
            <a:r>
              <a:rPr lang="en-US" sz="1400" dirty="0"/>
              <a:t>drinking water outlets for </a:t>
            </a:r>
            <a:r>
              <a:rPr lang="en-US" sz="1400" dirty="0" smtClean="0"/>
              <a:t>bacteria</a:t>
            </a:r>
          </a:p>
          <a:p>
            <a:pPr marL="457200" lvl="1" indent="0" defTabSz="1084263">
              <a:spcBef>
                <a:spcPts val="0"/>
              </a:spcBef>
              <a:spcAft>
                <a:spcPts val="600"/>
              </a:spcAft>
              <a:buNone/>
            </a:pPr>
            <a:r>
              <a:rPr lang="en-US" sz="1400" dirty="0"/>
              <a:t>EH-16.9 </a:t>
            </a:r>
            <a:r>
              <a:rPr lang="en-US" sz="1400" dirty="0" smtClean="0"/>
              <a:t>Inspecting </a:t>
            </a:r>
            <a:r>
              <a:rPr lang="en-US" sz="1400" dirty="0"/>
              <a:t>drinking water outlets for </a:t>
            </a:r>
            <a:r>
              <a:rPr lang="en-US" sz="1400" dirty="0" smtClean="0"/>
              <a:t>coliforms</a:t>
            </a:r>
          </a:p>
        </p:txBody>
      </p:sp>
      <p:sp>
        <p:nvSpPr>
          <p:cNvPr id="24" name="Text Box 14"/>
          <p:cNvSpPr txBox="1">
            <a:spLocks noChangeArrowheads="1"/>
          </p:cNvSpPr>
          <p:nvPr/>
        </p:nvSpPr>
        <p:spPr bwMode="auto">
          <a:xfrm>
            <a:off x="1159326" y="1139852"/>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met        Improving        Little/No change       Getting worse      Baseline only     Developmental</a:t>
            </a:r>
          </a:p>
        </p:txBody>
      </p:sp>
      <p:sp>
        <p:nvSpPr>
          <p:cNvPr id="25" name="Rectangle 15" descr="Legend"/>
          <p:cNvSpPr>
            <a:spLocks noChangeArrowheads="1"/>
          </p:cNvSpPr>
          <p:nvPr/>
        </p:nvSpPr>
        <p:spPr bwMode="auto">
          <a:xfrm>
            <a:off x="971651" y="1130617"/>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6" name="Oval 20" descr="Target met"/>
          <p:cNvSpPr>
            <a:spLocks noChangeArrowheads="1"/>
          </p:cNvSpPr>
          <p:nvPr/>
        </p:nvSpPr>
        <p:spPr bwMode="auto">
          <a:xfrm>
            <a:off x="1076426" y="1211580"/>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27" name="Oval 19" descr="Improving"/>
          <p:cNvSpPr>
            <a:spLocks noChangeArrowheads="1"/>
          </p:cNvSpPr>
          <p:nvPr/>
        </p:nvSpPr>
        <p:spPr bwMode="auto">
          <a:xfrm>
            <a:off x="2149926" y="1211580"/>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8" name="Oval 13" descr="No change"/>
          <p:cNvSpPr>
            <a:spLocks noChangeArrowheads="1"/>
          </p:cNvSpPr>
          <p:nvPr/>
        </p:nvSpPr>
        <p:spPr bwMode="auto">
          <a:xfrm>
            <a:off x="3228156" y="1209992"/>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29" name="Oval 21" descr="Getting worse"/>
          <p:cNvSpPr>
            <a:spLocks noChangeArrowheads="1"/>
          </p:cNvSpPr>
          <p:nvPr/>
        </p:nvSpPr>
        <p:spPr bwMode="auto">
          <a:xfrm>
            <a:off x="4674369" y="1209992"/>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30" name="Oval 18" descr="Baseline only"/>
          <p:cNvSpPr>
            <a:spLocks noChangeArrowheads="1"/>
          </p:cNvSpPr>
          <p:nvPr/>
        </p:nvSpPr>
        <p:spPr bwMode="auto">
          <a:xfrm>
            <a:off x="5887536" y="120999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1" name="Oval 18" descr="Developmental"/>
          <p:cNvSpPr>
            <a:spLocks noChangeArrowheads="1"/>
          </p:cNvSpPr>
          <p:nvPr/>
        </p:nvSpPr>
        <p:spPr bwMode="auto">
          <a:xfrm>
            <a:off x="7026726" y="1218017"/>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35" name="Oval 34" descr="Improving"/>
          <p:cNvSpPr>
            <a:spLocks noChangeArrowheads="1"/>
          </p:cNvSpPr>
          <p:nvPr/>
        </p:nvSpPr>
        <p:spPr bwMode="auto">
          <a:xfrm>
            <a:off x="785093" y="330725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6" name="Oval 18" descr="Baseline only"/>
          <p:cNvSpPr>
            <a:spLocks noChangeArrowheads="1"/>
          </p:cNvSpPr>
          <p:nvPr/>
        </p:nvSpPr>
        <p:spPr bwMode="auto">
          <a:xfrm>
            <a:off x="4834870" y="2303251"/>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7" name="Oval 18" descr="Baseline only"/>
          <p:cNvSpPr>
            <a:spLocks noChangeArrowheads="1"/>
          </p:cNvSpPr>
          <p:nvPr/>
        </p:nvSpPr>
        <p:spPr bwMode="auto">
          <a:xfrm>
            <a:off x="4834870" y="279855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8" name="Oval 18" descr="Baseline only"/>
          <p:cNvSpPr>
            <a:spLocks noChangeArrowheads="1"/>
          </p:cNvSpPr>
          <p:nvPr/>
        </p:nvSpPr>
        <p:spPr bwMode="auto">
          <a:xfrm>
            <a:off x="785094" y="610552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0" name="Oval 18" descr="Baseline only"/>
          <p:cNvSpPr>
            <a:spLocks noChangeArrowheads="1"/>
          </p:cNvSpPr>
          <p:nvPr/>
        </p:nvSpPr>
        <p:spPr bwMode="auto">
          <a:xfrm>
            <a:off x="4834870" y="1806156"/>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3" name="Oval 42" descr="Improving"/>
          <p:cNvSpPr>
            <a:spLocks noChangeArrowheads="1"/>
          </p:cNvSpPr>
          <p:nvPr/>
        </p:nvSpPr>
        <p:spPr bwMode="auto">
          <a:xfrm>
            <a:off x="785093" y="179843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4" name="Oval 18" descr="Baseline only"/>
          <p:cNvSpPr>
            <a:spLocks noChangeArrowheads="1"/>
          </p:cNvSpPr>
          <p:nvPr/>
        </p:nvSpPr>
        <p:spPr bwMode="auto">
          <a:xfrm>
            <a:off x="785094" y="230325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5" name="Oval 18" descr="Baseline only"/>
          <p:cNvSpPr>
            <a:spLocks noChangeArrowheads="1"/>
          </p:cNvSpPr>
          <p:nvPr/>
        </p:nvSpPr>
        <p:spPr bwMode="auto">
          <a:xfrm>
            <a:off x="785094" y="279855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6" name="Oval 45" descr="Improving"/>
          <p:cNvSpPr>
            <a:spLocks noChangeArrowheads="1"/>
          </p:cNvSpPr>
          <p:nvPr/>
        </p:nvSpPr>
        <p:spPr bwMode="auto">
          <a:xfrm>
            <a:off x="785093" y="4259263"/>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7" name="Oval 18" descr="Baseline only"/>
          <p:cNvSpPr>
            <a:spLocks noChangeArrowheads="1"/>
          </p:cNvSpPr>
          <p:nvPr/>
        </p:nvSpPr>
        <p:spPr bwMode="auto">
          <a:xfrm>
            <a:off x="4834870" y="3509169"/>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8" name="Oval 18" descr="Baseline only"/>
          <p:cNvSpPr>
            <a:spLocks noChangeArrowheads="1"/>
          </p:cNvSpPr>
          <p:nvPr/>
        </p:nvSpPr>
        <p:spPr bwMode="auto">
          <a:xfrm>
            <a:off x="4834870" y="40386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9" name="Oval 18" descr="Baseline only"/>
          <p:cNvSpPr>
            <a:spLocks noChangeArrowheads="1"/>
          </p:cNvSpPr>
          <p:nvPr/>
        </p:nvSpPr>
        <p:spPr bwMode="auto">
          <a:xfrm>
            <a:off x="4834870" y="47244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0" name="Oval 18" descr="Baseline only"/>
          <p:cNvSpPr>
            <a:spLocks noChangeArrowheads="1"/>
          </p:cNvSpPr>
          <p:nvPr/>
        </p:nvSpPr>
        <p:spPr bwMode="auto">
          <a:xfrm>
            <a:off x="4834870" y="5257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1" name="Oval 18" descr="Baseline only"/>
          <p:cNvSpPr>
            <a:spLocks noChangeArrowheads="1"/>
          </p:cNvSpPr>
          <p:nvPr/>
        </p:nvSpPr>
        <p:spPr bwMode="auto">
          <a:xfrm>
            <a:off x="4834870" y="57435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7" name="Title 6"/>
          <p:cNvSpPr>
            <a:spLocks noGrp="1"/>
          </p:cNvSpPr>
          <p:nvPr>
            <p:ph type="title"/>
          </p:nvPr>
        </p:nvSpPr>
        <p:spPr>
          <a:prstGeom prst="rect">
            <a:avLst/>
          </a:prstGeom>
        </p:spPr>
        <p:txBody>
          <a:bodyPr/>
          <a:lstStyle/>
          <a:p>
            <a:r>
              <a:rPr lang="en-US" dirty="0"/>
              <a:t>Objective Status: </a:t>
            </a:r>
            <a:r>
              <a:rPr lang="en-US" dirty="0" smtClean="0"/>
              <a:t>Environmental Health</a:t>
            </a:r>
            <a:endParaRPr lang="en-US" dirty="0"/>
          </a:p>
        </p:txBody>
      </p:sp>
    </p:spTree>
    <p:extLst>
      <p:ext uri="{BB962C8B-B14F-4D97-AF65-F5344CB8AC3E}">
        <p14:creationId xmlns:p14="http://schemas.microsoft.com/office/powerpoint/2010/main" val="3736668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4</a:t>
            </a:fld>
            <a:endParaRPr lang="en-US">
              <a:solidFill>
                <a:prstClr val="black">
                  <a:tint val="75000"/>
                </a:prstClr>
              </a:solidFill>
            </a:endParaRPr>
          </a:p>
        </p:txBody>
      </p:sp>
      <p:sp>
        <p:nvSpPr>
          <p:cNvPr id="62" name="Content Placeholder 1"/>
          <p:cNvSpPr>
            <a:spLocks noGrp="1"/>
          </p:cNvSpPr>
          <p:nvPr>
            <p:ph idx="1"/>
          </p:nvPr>
        </p:nvSpPr>
        <p:spPr>
          <a:xfrm>
            <a:off x="492868" y="1711671"/>
            <a:ext cx="8229600" cy="5254823"/>
          </a:xfrm>
        </p:spPr>
        <p:txBody>
          <a:bodyPr numCol="2">
            <a:noAutofit/>
          </a:bodyPr>
          <a:lstStyle/>
          <a:p>
            <a:pPr marL="457200" lvl="1" indent="0" defTabSz="1084263">
              <a:spcBef>
                <a:spcPts val="0"/>
              </a:spcBef>
              <a:spcAft>
                <a:spcPts val="600"/>
              </a:spcAft>
              <a:buNone/>
            </a:pPr>
            <a:r>
              <a:rPr lang="en-US" sz="1400" dirty="0" smtClean="0"/>
              <a:t>EH-17.1 </a:t>
            </a:r>
            <a:r>
              <a:rPr lang="en-US" sz="1400" dirty="0"/>
              <a:t>Increase the proportion of pre-1978 housing that has been tested for the presence of lead-based </a:t>
            </a:r>
            <a:r>
              <a:rPr lang="en-US" sz="1400" dirty="0" smtClean="0"/>
              <a:t>paint</a:t>
            </a:r>
          </a:p>
          <a:p>
            <a:pPr marL="457200" lvl="1" indent="0" defTabSz="1084263">
              <a:spcBef>
                <a:spcPts val="0"/>
              </a:spcBef>
              <a:spcAft>
                <a:spcPts val="600"/>
              </a:spcAft>
              <a:buNone/>
            </a:pPr>
            <a:r>
              <a:rPr lang="en-US" sz="1400" dirty="0" smtClean="0"/>
              <a:t>EH-17.2 </a:t>
            </a:r>
            <a:r>
              <a:rPr lang="en-US" sz="1400" dirty="0"/>
              <a:t>Increase the proportion of pre-1978 housing that has been tested for the presence of paint-lead </a:t>
            </a:r>
            <a:r>
              <a:rPr lang="en-US" sz="1400" dirty="0" smtClean="0"/>
              <a:t>hazards</a:t>
            </a:r>
          </a:p>
          <a:p>
            <a:pPr marL="457200" lvl="1" indent="0" defTabSz="1084263">
              <a:spcBef>
                <a:spcPts val="0"/>
              </a:spcBef>
              <a:spcAft>
                <a:spcPts val="600"/>
              </a:spcAft>
              <a:buNone/>
            </a:pPr>
            <a:r>
              <a:rPr lang="en-US" sz="1400" dirty="0" smtClean="0"/>
              <a:t>EH-17.3 </a:t>
            </a:r>
            <a:r>
              <a:rPr lang="en-US" sz="1400" dirty="0"/>
              <a:t>Increase the proportion of pre-1978 housing that has been tested for the presence of lead in </a:t>
            </a:r>
            <a:r>
              <a:rPr lang="en-US" sz="1400" dirty="0" smtClean="0"/>
              <a:t>dust</a:t>
            </a:r>
          </a:p>
          <a:p>
            <a:pPr marL="457200" lvl="1" indent="0" defTabSz="1084263">
              <a:spcBef>
                <a:spcPts val="0"/>
              </a:spcBef>
              <a:spcAft>
                <a:spcPts val="600"/>
              </a:spcAft>
              <a:buNone/>
            </a:pPr>
            <a:r>
              <a:rPr lang="en-US" sz="1400" dirty="0"/>
              <a:t>EH-17.4 Increase the proportion of pre-1978 housing that has been tested for the presence of lead in </a:t>
            </a:r>
            <a:r>
              <a:rPr lang="en-US" sz="1400" dirty="0" smtClean="0"/>
              <a:t>soil</a:t>
            </a:r>
          </a:p>
          <a:p>
            <a:pPr marL="457200" lvl="1" indent="0" defTabSz="1084263">
              <a:spcBef>
                <a:spcPts val="0"/>
              </a:spcBef>
              <a:spcAft>
                <a:spcPts val="600"/>
              </a:spcAft>
              <a:buNone/>
            </a:pPr>
            <a:r>
              <a:rPr lang="en-US" sz="1400" dirty="0"/>
              <a:t>EH-18.1 Reduce the number of U.S. homes that are found to have lead-based </a:t>
            </a:r>
            <a:r>
              <a:rPr lang="en-US" sz="1400" dirty="0" smtClean="0"/>
              <a:t>paint</a:t>
            </a:r>
          </a:p>
          <a:p>
            <a:pPr marL="457200" lvl="1" indent="0" defTabSz="1084263">
              <a:spcBef>
                <a:spcPts val="0"/>
              </a:spcBef>
              <a:spcAft>
                <a:spcPts val="600"/>
              </a:spcAft>
              <a:buNone/>
            </a:pPr>
            <a:r>
              <a:rPr lang="en-US" sz="1400" dirty="0"/>
              <a:t>EH-18.2 Reduce the number of U.S. homes that have paint-lead </a:t>
            </a:r>
            <a:r>
              <a:rPr lang="en-US" sz="1400" dirty="0" smtClean="0"/>
              <a:t>hazards</a:t>
            </a:r>
          </a:p>
          <a:p>
            <a:pPr marL="457200" lvl="1" indent="0" defTabSz="1084263">
              <a:spcBef>
                <a:spcPts val="0"/>
              </a:spcBef>
              <a:spcAft>
                <a:spcPts val="600"/>
              </a:spcAft>
              <a:buNone/>
            </a:pPr>
            <a:r>
              <a:rPr lang="en-US" sz="1400" dirty="0"/>
              <a:t>EH-18.3 Reduce the number of U.S. homes that have dust-lead hazards</a:t>
            </a:r>
          </a:p>
          <a:p>
            <a:pPr marL="457200" lvl="1" indent="0" defTabSz="1084263">
              <a:spcBef>
                <a:spcPts val="0"/>
              </a:spcBef>
              <a:spcAft>
                <a:spcPts val="600"/>
              </a:spcAft>
              <a:buNone/>
            </a:pPr>
            <a:r>
              <a:rPr lang="en-US" sz="1400" dirty="0"/>
              <a:t>EH-18.4 Reduce the number of U.S. homes that have </a:t>
            </a:r>
            <a:r>
              <a:rPr lang="en-US" sz="1400" dirty="0" smtClean="0"/>
              <a:t>soil-lead</a:t>
            </a:r>
          </a:p>
          <a:p>
            <a:pPr marL="457200" lvl="1" indent="0" defTabSz="1084263">
              <a:spcBef>
                <a:spcPts val="0"/>
              </a:spcBef>
              <a:spcAft>
                <a:spcPts val="600"/>
              </a:spcAft>
              <a:buNone/>
            </a:pPr>
            <a:endParaRPr lang="en-US" sz="1400" dirty="0"/>
          </a:p>
          <a:p>
            <a:pPr marL="457200" lvl="1" indent="0" defTabSz="1084263">
              <a:spcBef>
                <a:spcPts val="0"/>
              </a:spcBef>
              <a:spcAft>
                <a:spcPts val="600"/>
              </a:spcAft>
              <a:buNone/>
            </a:pPr>
            <a:r>
              <a:rPr lang="en-US" sz="1400" dirty="0" smtClean="0"/>
              <a:t>EH-19 </a:t>
            </a:r>
            <a:r>
              <a:rPr lang="en-US" sz="1400" dirty="0"/>
              <a:t>Reduce the proportion of occupied housing units that have moderate or severe physical problems</a:t>
            </a:r>
          </a:p>
          <a:p>
            <a:pPr marL="457200" lvl="1" indent="0" defTabSz="1084263">
              <a:spcBef>
                <a:spcPts val="0"/>
              </a:spcBef>
              <a:spcAft>
                <a:spcPts val="600"/>
              </a:spcAft>
              <a:buNone/>
            </a:pPr>
            <a:r>
              <a:rPr lang="en-US" sz="1400" dirty="0" smtClean="0"/>
              <a:t>EH-20 Reduce </a:t>
            </a:r>
            <a:r>
              <a:rPr lang="en-US" sz="1400" dirty="0"/>
              <a:t>exposure to selected environmental chemicals in the population, as measured by blood and urine concentrations of the substances or their metabolites</a:t>
            </a:r>
            <a:endParaRPr lang="en-US" sz="1400" dirty="0" smtClean="0"/>
          </a:p>
          <a:p>
            <a:pPr marL="457200" lvl="1" indent="0" defTabSz="1084263">
              <a:spcBef>
                <a:spcPts val="0"/>
              </a:spcBef>
              <a:spcAft>
                <a:spcPts val="600"/>
              </a:spcAft>
              <a:buNone/>
            </a:pPr>
            <a:r>
              <a:rPr lang="en-US" sz="1400" dirty="0" smtClean="0"/>
              <a:t>EH-20.1 Arsenic</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smtClean="0"/>
              <a:t>EH-20.2 Cadmium</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defTabSz="1084263">
              <a:spcBef>
                <a:spcPts val="0"/>
              </a:spcBef>
              <a:spcAft>
                <a:spcPts val="600"/>
              </a:spcAft>
              <a:buNone/>
            </a:pPr>
            <a:r>
              <a:rPr lang="en-US" sz="1400" dirty="0" smtClean="0"/>
              <a:t>EH-20.3 Lead</a:t>
            </a:r>
          </a:p>
          <a:p>
            <a:pPr marL="457200" lvl="1" indent="0" defTabSz="1084263">
              <a:spcBef>
                <a:spcPts val="0"/>
              </a:spcBef>
              <a:spcAft>
                <a:spcPts val="600"/>
              </a:spcAft>
              <a:buNone/>
            </a:pPr>
            <a:r>
              <a:rPr lang="en-US" sz="1400" dirty="0" smtClean="0"/>
              <a:t>EH-20.4 Mercury (Children aged 1-5 years)</a:t>
            </a:r>
          </a:p>
          <a:p>
            <a:pPr marL="457200" lvl="1" indent="0" defTabSz="1084263">
              <a:spcBef>
                <a:spcPts val="0"/>
              </a:spcBef>
              <a:spcAft>
                <a:spcPts val="600"/>
              </a:spcAft>
              <a:buNone/>
            </a:pPr>
            <a:r>
              <a:rPr lang="en-US" sz="1400" dirty="0" smtClean="0"/>
              <a:t>EH-20.5 </a:t>
            </a:r>
            <a:r>
              <a:rPr lang="en-US" sz="1400" dirty="0"/>
              <a:t>Mercury </a:t>
            </a:r>
            <a:r>
              <a:rPr lang="en-US" sz="1400" dirty="0" smtClean="0"/>
              <a:t>(Women </a:t>
            </a:r>
            <a:r>
              <a:rPr lang="en-US" sz="1400" dirty="0"/>
              <a:t>aged </a:t>
            </a:r>
            <a:r>
              <a:rPr lang="en-US" sz="1400" dirty="0" smtClean="0"/>
              <a:t>16-49 </a:t>
            </a:r>
            <a:r>
              <a:rPr lang="en-US" sz="1400" dirty="0"/>
              <a:t>years)</a:t>
            </a:r>
          </a:p>
          <a:p>
            <a:pPr marL="457200" lvl="1" indent="0" defTabSz="1084263">
              <a:spcBef>
                <a:spcPts val="0"/>
              </a:spcBef>
              <a:spcAft>
                <a:spcPts val="600"/>
              </a:spcAft>
              <a:buNone/>
            </a:pPr>
            <a:r>
              <a:rPr lang="en-US" sz="1400" dirty="0" smtClean="0"/>
              <a:t>EH-20.6 Chlordane</a:t>
            </a:r>
          </a:p>
          <a:p>
            <a:pPr marL="457200" lvl="1" indent="0" defTabSz="1084263">
              <a:spcBef>
                <a:spcPts val="0"/>
              </a:spcBef>
              <a:spcAft>
                <a:spcPts val="600"/>
              </a:spcAft>
              <a:buNone/>
            </a:pPr>
            <a:r>
              <a:rPr lang="en-US" sz="1400" dirty="0" smtClean="0"/>
              <a:t>EH-20.7 DDT (DDE)</a:t>
            </a:r>
          </a:p>
          <a:p>
            <a:pPr marL="457200" lvl="1" indent="0" defTabSz="1084263">
              <a:spcBef>
                <a:spcPts val="0"/>
              </a:spcBef>
              <a:spcAft>
                <a:spcPts val="600"/>
              </a:spcAft>
              <a:buNone/>
            </a:pPr>
            <a:r>
              <a:rPr lang="en-US" sz="1400" dirty="0"/>
              <a:t>EH-20.8 beta-</a:t>
            </a:r>
            <a:r>
              <a:rPr lang="en-US" sz="1400" dirty="0" err="1"/>
              <a:t>hexachlorocyclohexane</a:t>
            </a:r>
            <a:r>
              <a:rPr lang="en-US" sz="1400" dirty="0"/>
              <a:t> (beta-HCH</a:t>
            </a:r>
            <a:r>
              <a:rPr lang="en-US" sz="1400" dirty="0" smtClean="0"/>
              <a:t>)</a:t>
            </a:r>
          </a:p>
          <a:p>
            <a:pPr marL="457200" lvl="1" indent="0" defTabSz="1084263">
              <a:spcBef>
                <a:spcPts val="0"/>
              </a:spcBef>
              <a:spcAft>
                <a:spcPts val="600"/>
              </a:spcAft>
              <a:buNone/>
            </a:pPr>
            <a:r>
              <a:rPr lang="en-US" sz="1400" dirty="0" smtClean="0"/>
              <a:t>EH-20.9 para-</a:t>
            </a:r>
            <a:r>
              <a:rPr lang="en-US" sz="1400" dirty="0" err="1" smtClean="0"/>
              <a:t>nitrophenol</a:t>
            </a:r>
            <a:r>
              <a:rPr lang="en-US" sz="1400" dirty="0"/>
              <a:t> (methyl parathion and parathions)</a:t>
            </a:r>
            <a:endParaRPr lang="en-US" sz="1400" dirty="0" smtClean="0"/>
          </a:p>
        </p:txBody>
      </p:sp>
      <p:sp>
        <p:nvSpPr>
          <p:cNvPr id="67" name="Oval 66" descr="Improving"/>
          <p:cNvSpPr>
            <a:spLocks noChangeArrowheads="1"/>
          </p:cNvSpPr>
          <p:nvPr/>
        </p:nvSpPr>
        <p:spPr bwMode="auto">
          <a:xfrm>
            <a:off x="4851272" y="4217194"/>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4" name="Text Box 14"/>
          <p:cNvSpPr txBox="1">
            <a:spLocks noChangeArrowheads="1"/>
          </p:cNvSpPr>
          <p:nvPr/>
        </p:nvSpPr>
        <p:spPr bwMode="auto">
          <a:xfrm>
            <a:off x="1159326" y="1139852"/>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met        Improving        Little/No change       Getting worse      Baseline only     Developmental</a:t>
            </a:r>
          </a:p>
        </p:txBody>
      </p:sp>
      <p:sp>
        <p:nvSpPr>
          <p:cNvPr id="25" name="Rectangle 15" descr="Legend"/>
          <p:cNvSpPr>
            <a:spLocks noChangeArrowheads="1"/>
          </p:cNvSpPr>
          <p:nvPr/>
        </p:nvSpPr>
        <p:spPr bwMode="auto">
          <a:xfrm>
            <a:off x="971651" y="1130617"/>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6" name="Oval 20" descr="Target met"/>
          <p:cNvSpPr>
            <a:spLocks noChangeArrowheads="1"/>
          </p:cNvSpPr>
          <p:nvPr/>
        </p:nvSpPr>
        <p:spPr bwMode="auto">
          <a:xfrm>
            <a:off x="1076426" y="1211580"/>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27" name="Oval 19" descr="Improving"/>
          <p:cNvSpPr>
            <a:spLocks noChangeArrowheads="1"/>
          </p:cNvSpPr>
          <p:nvPr/>
        </p:nvSpPr>
        <p:spPr bwMode="auto">
          <a:xfrm>
            <a:off x="2149926" y="1211580"/>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8" name="Oval 13" descr="No change"/>
          <p:cNvSpPr>
            <a:spLocks noChangeArrowheads="1"/>
          </p:cNvSpPr>
          <p:nvPr/>
        </p:nvSpPr>
        <p:spPr bwMode="auto">
          <a:xfrm>
            <a:off x="3228156" y="1209992"/>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29" name="Oval 21" descr="Getting worse"/>
          <p:cNvSpPr>
            <a:spLocks noChangeArrowheads="1"/>
          </p:cNvSpPr>
          <p:nvPr/>
        </p:nvSpPr>
        <p:spPr bwMode="auto">
          <a:xfrm>
            <a:off x="4674369" y="1209992"/>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30" name="Oval 18" descr="Baseline only"/>
          <p:cNvSpPr>
            <a:spLocks noChangeArrowheads="1"/>
          </p:cNvSpPr>
          <p:nvPr/>
        </p:nvSpPr>
        <p:spPr bwMode="auto">
          <a:xfrm>
            <a:off x="5887536" y="120999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1" name="Oval 18" descr="Developmental"/>
          <p:cNvSpPr>
            <a:spLocks noChangeArrowheads="1"/>
          </p:cNvSpPr>
          <p:nvPr/>
        </p:nvSpPr>
        <p:spPr bwMode="auto">
          <a:xfrm>
            <a:off x="7026726" y="1218017"/>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36" name="Oval 18" descr="Baseline only"/>
          <p:cNvSpPr>
            <a:spLocks noChangeArrowheads="1"/>
          </p:cNvSpPr>
          <p:nvPr/>
        </p:nvSpPr>
        <p:spPr bwMode="auto">
          <a:xfrm>
            <a:off x="4851273" y="617775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7" name="Oval 18" descr="Baseline only"/>
          <p:cNvSpPr>
            <a:spLocks noChangeArrowheads="1"/>
          </p:cNvSpPr>
          <p:nvPr/>
        </p:nvSpPr>
        <p:spPr bwMode="auto">
          <a:xfrm>
            <a:off x="4851273" y="51054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8" name="Oval 18" descr="Baseline only"/>
          <p:cNvSpPr>
            <a:spLocks noChangeArrowheads="1"/>
          </p:cNvSpPr>
          <p:nvPr/>
        </p:nvSpPr>
        <p:spPr bwMode="auto">
          <a:xfrm>
            <a:off x="824056" y="6177756"/>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9" name="Oval 38" descr="Getting worse"/>
          <p:cNvSpPr>
            <a:spLocks noChangeArrowheads="1"/>
          </p:cNvSpPr>
          <p:nvPr/>
        </p:nvSpPr>
        <p:spPr bwMode="auto">
          <a:xfrm>
            <a:off x="4851273" y="3648794"/>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0" name="Oval 18" descr="Baseline only"/>
          <p:cNvSpPr>
            <a:spLocks noChangeArrowheads="1"/>
          </p:cNvSpPr>
          <p:nvPr/>
        </p:nvSpPr>
        <p:spPr bwMode="auto">
          <a:xfrm>
            <a:off x="4851273" y="569039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1" name="Oval 40" descr="Improving"/>
          <p:cNvSpPr>
            <a:spLocks noChangeArrowheads="1"/>
          </p:cNvSpPr>
          <p:nvPr/>
        </p:nvSpPr>
        <p:spPr bwMode="auto">
          <a:xfrm>
            <a:off x="4851272" y="3924301"/>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2" name="Oval 18" descr="Baseline only"/>
          <p:cNvSpPr>
            <a:spLocks noChangeArrowheads="1"/>
          </p:cNvSpPr>
          <p:nvPr/>
        </p:nvSpPr>
        <p:spPr bwMode="auto">
          <a:xfrm>
            <a:off x="4851273" y="539881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6" name="Oval 45" descr="Improving"/>
          <p:cNvSpPr>
            <a:spLocks noChangeArrowheads="1"/>
          </p:cNvSpPr>
          <p:nvPr/>
        </p:nvSpPr>
        <p:spPr bwMode="auto">
          <a:xfrm>
            <a:off x="4851272" y="452307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7" name="Oval 18" descr="Baseline only"/>
          <p:cNvSpPr>
            <a:spLocks noChangeArrowheads="1"/>
          </p:cNvSpPr>
          <p:nvPr/>
        </p:nvSpPr>
        <p:spPr bwMode="auto">
          <a:xfrm>
            <a:off x="4851273" y="4811994"/>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8" name="Oval 18" descr="Developmental"/>
          <p:cNvSpPr>
            <a:spLocks noChangeArrowheads="1"/>
          </p:cNvSpPr>
          <p:nvPr/>
        </p:nvSpPr>
        <p:spPr bwMode="auto">
          <a:xfrm>
            <a:off x="824056" y="1806156"/>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49" name="Oval 18" descr="Developmental"/>
          <p:cNvSpPr>
            <a:spLocks noChangeArrowheads="1"/>
          </p:cNvSpPr>
          <p:nvPr/>
        </p:nvSpPr>
        <p:spPr bwMode="auto">
          <a:xfrm>
            <a:off x="824056" y="2514182"/>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50" name="Oval 18" descr="Developmental"/>
          <p:cNvSpPr>
            <a:spLocks noChangeArrowheads="1"/>
          </p:cNvSpPr>
          <p:nvPr/>
        </p:nvSpPr>
        <p:spPr bwMode="auto">
          <a:xfrm>
            <a:off x="824056" y="3235018"/>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51" name="Oval 18" descr="Developmental"/>
          <p:cNvSpPr>
            <a:spLocks noChangeArrowheads="1"/>
          </p:cNvSpPr>
          <p:nvPr/>
        </p:nvSpPr>
        <p:spPr bwMode="auto">
          <a:xfrm>
            <a:off x="824056" y="3933407"/>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52" name="Oval 18" descr="Baseline only"/>
          <p:cNvSpPr>
            <a:spLocks noChangeArrowheads="1"/>
          </p:cNvSpPr>
          <p:nvPr/>
        </p:nvSpPr>
        <p:spPr bwMode="auto">
          <a:xfrm>
            <a:off x="824056" y="5659317"/>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3" name="Oval 18" descr="Baseline only"/>
          <p:cNvSpPr>
            <a:spLocks noChangeArrowheads="1"/>
          </p:cNvSpPr>
          <p:nvPr/>
        </p:nvSpPr>
        <p:spPr bwMode="auto">
          <a:xfrm>
            <a:off x="824056" y="516900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4" name="Oval 18" descr="Baseline only"/>
          <p:cNvSpPr>
            <a:spLocks noChangeArrowheads="1"/>
          </p:cNvSpPr>
          <p:nvPr/>
        </p:nvSpPr>
        <p:spPr bwMode="auto">
          <a:xfrm>
            <a:off x="824056" y="466753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5" name="Oval 54" descr="Little/No change"/>
          <p:cNvSpPr>
            <a:spLocks noChangeArrowheads="1"/>
          </p:cNvSpPr>
          <p:nvPr/>
        </p:nvSpPr>
        <p:spPr bwMode="auto">
          <a:xfrm>
            <a:off x="4851273" y="1797049"/>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7" name="Title 6"/>
          <p:cNvSpPr>
            <a:spLocks noGrp="1"/>
          </p:cNvSpPr>
          <p:nvPr>
            <p:ph type="title"/>
          </p:nvPr>
        </p:nvSpPr>
        <p:spPr>
          <a:prstGeom prst="rect">
            <a:avLst/>
          </a:prstGeom>
        </p:spPr>
        <p:txBody>
          <a:bodyPr/>
          <a:lstStyle/>
          <a:p>
            <a:r>
              <a:rPr lang="en-US" dirty="0"/>
              <a:t>Objective Status: </a:t>
            </a:r>
            <a:r>
              <a:rPr lang="en-US" dirty="0" smtClean="0"/>
              <a:t>Environmental Health</a:t>
            </a:r>
            <a:endParaRPr lang="en-US" dirty="0"/>
          </a:p>
        </p:txBody>
      </p:sp>
    </p:spTree>
    <p:extLst>
      <p:ext uri="{BB962C8B-B14F-4D97-AF65-F5344CB8AC3E}">
        <p14:creationId xmlns:p14="http://schemas.microsoft.com/office/powerpoint/2010/main" val="1336043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F8ECAD15-DF40-4D57-8D99-2197AD37FB1A}" type="slidenum">
              <a:rPr lang="en-US" smtClean="0">
                <a:solidFill>
                  <a:prstClr val="black">
                    <a:tint val="75000"/>
                  </a:prstClr>
                </a:solidFill>
              </a:rPr>
              <a:pPr/>
              <a:t>5</a:t>
            </a:fld>
            <a:endParaRPr lang="en-US">
              <a:solidFill>
                <a:prstClr val="black">
                  <a:tint val="75000"/>
                </a:prstClr>
              </a:solidFill>
            </a:endParaRPr>
          </a:p>
        </p:txBody>
      </p:sp>
      <p:sp>
        <p:nvSpPr>
          <p:cNvPr id="62" name="Content Placeholder 1"/>
          <p:cNvSpPr>
            <a:spLocks noGrp="1"/>
          </p:cNvSpPr>
          <p:nvPr>
            <p:ph idx="1"/>
          </p:nvPr>
        </p:nvSpPr>
        <p:spPr>
          <a:xfrm>
            <a:off x="492868" y="1711671"/>
            <a:ext cx="8229600" cy="4917729"/>
          </a:xfrm>
        </p:spPr>
        <p:txBody>
          <a:bodyPr numCol="2">
            <a:noAutofit/>
          </a:bodyPr>
          <a:lstStyle/>
          <a:p>
            <a:pPr marL="457200" lvl="1" indent="0" defTabSz="1084263">
              <a:spcBef>
                <a:spcPts val="0"/>
              </a:spcBef>
              <a:spcAft>
                <a:spcPts val="600"/>
              </a:spcAft>
              <a:buNone/>
            </a:pPr>
            <a:r>
              <a:rPr lang="en-US" sz="1400" dirty="0" smtClean="0"/>
              <a:t>EH-20.10 </a:t>
            </a:r>
            <a:r>
              <a:rPr lang="en-US" sz="1400" dirty="0"/>
              <a:t>3,4,6-trichloro-2-pyridinol (</a:t>
            </a:r>
            <a:r>
              <a:rPr lang="en-US" sz="1400" dirty="0" err="1"/>
              <a:t>chlorpyrifos</a:t>
            </a:r>
            <a:r>
              <a:rPr lang="en-US" sz="1400" dirty="0" smtClean="0"/>
              <a:t>)</a:t>
            </a:r>
          </a:p>
          <a:p>
            <a:pPr marL="457200" lvl="1" indent="0" defTabSz="1084263">
              <a:spcBef>
                <a:spcPts val="0"/>
              </a:spcBef>
              <a:spcAft>
                <a:spcPts val="600"/>
              </a:spcAft>
              <a:buNone/>
            </a:pPr>
            <a:r>
              <a:rPr lang="en-US" sz="1400" dirty="0" smtClean="0"/>
              <a:t>EH-20.11 3-phenoxybenzoic acid</a:t>
            </a:r>
          </a:p>
          <a:p>
            <a:pPr marL="457200" lvl="1" indent="0" defTabSz="1084263">
              <a:spcBef>
                <a:spcPts val="0"/>
              </a:spcBef>
              <a:spcAft>
                <a:spcPts val="600"/>
              </a:spcAft>
              <a:buNone/>
            </a:pPr>
            <a:r>
              <a:rPr lang="en-US" sz="1400" dirty="0"/>
              <a:t>EH-20.12 PCB 153, representative of </a:t>
            </a:r>
            <a:r>
              <a:rPr lang="en-US" sz="1400" dirty="0" err="1"/>
              <a:t>nondioxin</a:t>
            </a:r>
            <a:r>
              <a:rPr lang="en-US" sz="1400" dirty="0"/>
              <a:t>-like </a:t>
            </a:r>
            <a:r>
              <a:rPr lang="en-US" sz="1400" dirty="0" smtClean="0"/>
              <a:t>PCBs</a:t>
            </a:r>
          </a:p>
          <a:p>
            <a:pPr marL="457200" lvl="1" indent="0" defTabSz="1084263">
              <a:spcBef>
                <a:spcPts val="0"/>
              </a:spcBef>
              <a:spcAft>
                <a:spcPts val="600"/>
              </a:spcAft>
              <a:buNone/>
            </a:pPr>
            <a:r>
              <a:rPr lang="en-US" sz="1400" dirty="0"/>
              <a:t>EH-20.13 PCB 126, representative of dioxin-like </a:t>
            </a:r>
            <a:r>
              <a:rPr lang="en-US" sz="1400" dirty="0" smtClean="0"/>
              <a:t>PCBs</a:t>
            </a:r>
          </a:p>
          <a:p>
            <a:pPr marL="457200" lvl="1" indent="0" defTabSz="1084263">
              <a:spcBef>
                <a:spcPts val="0"/>
              </a:spcBef>
              <a:spcAft>
                <a:spcPts val="600"/>
              </a:spcAft>
              <a:buNone/>
            </a:pPr>
            <a:r>
              <a:rPr lang="en-US" sz="1400" dirty="0"/>
              <a:t>EH-20.14 1,2,3,6,7,8-hexachlorodibenzo-p-dioxin, representative of the dioxin </a:t>
            </a:r>
            <a:r>
              <a:rPr lang="en-US" sz="1400" dirty="0" smtClean="0"/>
              <a:t>class</a:t>
            </a:r>
          </a:p>
          <a:p>
            <a:pPr marL="457200" lvl="1" indent="0" defTabSz="1084263">
              <a:spcBef>
                <a:spcPts val="0"/>
              </a:spcBef>
              <a:spcAft>
                <a:spcPts val="600"/>
              </a:spcAft>
              <a:buNone/>
            </a:pPr>
            <a:r>
              <a:rPr lang="en-US" sz="1400" dirty="0"/>
              <a:t>EH-20.15 </a:t>
            </a:r>
            <a:r>
              <a:rPr lang="en-US" sz="1400" dirty="0" err="1"/>
              <a:t>bisphenol</a:t>
            </a:r>
            <a:r>
              <a:rPr lang="en-US" sz="1400" dirty="0"/>
              <a:t> </a:t>
            </a:r>
            <a:r>
              <a:rPr lang="en-US" sz="1400" dirty="0" smtClean="0"/>
              <a:t>A</a:t>
            </a:r>
          </a:p>
          <a:p>
            <a:pPr marL="457200" lvl="1" indent="0" defTabSz="1084263">
              <a:spcBef>
                <a:spcPts val="0"/>
              </a:spcBef>
              <a:spcAft>
                <a:spcPts val="600"/>
              </a:spcAft>
              <a:buNone/>
            </a:pPr>
            <a:r>
              <a:rPr lang="en-US" sz="1400" dirty="0"/>
              <a:t>EH-20.16 </a:t>
            </a:r>
            <a:r>
              <a:rPr lang="en-US" sz="1400" dirty="0" smtClean="0"/>
              <a:t>perchlorate</a:t>
            </a:r>
          </a:p>
          <a:p>
            <a:pPr marL="457200" lvl="1" indent="0" defTabSz="1084263">
              <a:spcBef>
                <a:spcPts val="0"/>
              </a:spcBef>
              <a:spcAft>
                <a:spcPts val="600"/>
              </a:spcAft>
              <a:buNone/>
            </a:pPr>
            <a:r>
              <a:rPr lang="en-US" sz="1400" dirty="0"/>
              <a:t>EH-20.17 mono-n-butyl phthalate</a:t>
            </a:r>
            <a:endParaRPr lang="en-US" sz="1400" dirty="0" smtClean="0"/>
          </a:p>
          <a:p>
            <a:pPr marL="457200" lvl="1" indent="0" defTabSz="1084263">
              <a:spcBef>
                <a:spcPts val="0"/>
              </a:spcBef>
              <a:spcAft>
                <a:spcPts val="600"/>
              </a:spcAft>
              <a:buNone/>
            </a:pPr>
            <a:r>
              <a:rPr lang="en-US" sz="1400" dirty="0"/>
              <a:t>EH-20.18 BDE 47 (2,2',4,4'-tetrabromodiphenyl ether</a:t>
            </a:r>
            <a:r>
              <a:rPr lang="en-US" sz="1400" dirty="0" smtClean="0"/>
              <a:t>)</a:t>
            </a:r>
          </a:p>
          <a:p>
            <a:pPr marL="457200" lvl="1" indent="0" defTabSz="1084263">
              <a:spcBef>
                <a:spcPts val="0"/>
              </a:spcBef>
              <a:spcAft>
                <a:spcPts val="600"/>
              </a:spcAft>
              <a:buNone/>
            </a:pPr>
            <a:r>
              <a:rPr lang="en-US" sz="1400" dirty="0"/>
              <a:t>EH-21 Improve quality, utility, awareness, and use of existing information systems for environmental </a:t>
            </a:r>
            <a:r>
              <a:rPr lang="en-US" sz="1400" dirty="0" smtClean="0"/>
              <a:t>health</a:t>
            </a:r>
          </a:p>
          <a:p>
            <a:pPr marL="457200" lvl="1" indent="0" defTabSz="1084263">
              <a:spcBef>
                <a:spcPts val="0"/>
              </a:spcBef>
              <a:spcAft>
                <a:spcPts val="600"/>
              </a:spcAft>
              <a:buNone/>
            </a:pPr>
            <a:endParaRPr lang="en-US" sz="1400" dirty="0" smtClean="0"/>
          </a:p>
          <a:p>
            <a:pPr marL="457200" lvl="1" indent="0" defTabSz="1084263">
              <a:spcBef>
                <a:spcPts val="0"/>
              </a:spcBef>
              <a:spcAft>
                <a:spcPts val="600"/>
              </a:spcAft>
              <a:buNone/>
            </a:pPr>
            <a:r>
              <a:rPr lang="en-US" sz="1400" dirty="0" smtClean="0"/>
              <a:t>EH-22 </a:t>
            </a:r>
            <a:r>
              <a:rPr lang="en-US" sz="1400" dirty="0"/>
              <a:t>Increase the number of States, Territories, Tribes, and the District of Columbia that monitor diseases or conditions that can be caused by exposure to environmental </a:t>
            </a:r>
            <a:r>
              <a:rPr lang="en-US" sz="1400" dirty="0" smtClean="0"/>
              <a:t>hazards</a:t>
            </a:r>
          </a:p>
          <a:p>
            <a:pPr marL="457200" lvl="1" indent="0" defTabSz="1084263">
              <a:spcBef>
                <a:spcPts val="0"/>
              </a:spcBef>
              <a:spcAft>
                <a:spcPts val="600"/>
              </a:spcAft>
              <a:buNone/>
            </a:pPr>
            <a:r>
              <a:rPr lang="en-US" sz="1400" dirty="0" smtClean="0"/>
              <a:t>EH-22.1 Lead poisoning</a:t>
            </a:r>
          </a:p>
          <a:p>
            <a:pPr marL="457200" lvl="1" indent="0" defTabSz="1084263">
              <a:spcBef>
                <a:spcPts val="0"/>
              </a:spcBef>
              <a:spcAft>
                <a:spcPts val="600"/>
              </a:spcAft>
              <a:buNone/>
            </a:pPr>
            <a:r>
              <a:rPr lang="en-US" sz="1400" dirty="0" smtClean="0"/>
              <a:t>EH-22.2 Pesticide poisoning</a:t>
            </a:r>
          </a:p>
          <a:p>
            <a:pPr marL="457200" lvl="1" indent="0" defTabSz="1084263">
              <a:spcBef>
                <a:spcPts val="0"/>
              </a:spcBef>
              <a:spcAft>
                <a:spcPts val="600"/>
              </a:spcAft>
              <a:buNone/>
            </a:pPr>
            <a:r>
              <a:rPr lang="en-US" sz="1400" dirty="0" smtClean="0"/>
              <a:t>EH-22.3 Mercury poisoning</a:t>
            </a:r>
          </a:p>
          <a:p>
            <a:pPr marL="457200" lvl="1" indent="0" defTabSz="1084263">
              <a:spcBef>
                <a:spcPts val="0"/>
              </a:spcBef>
              <a:spcAft>
                <a:spcPts val="600"/>
              </a:spcAft>
              <a:buNone/>
            </a:pPr>
            <a:r>
              <a:rPr lang="en-US" sz="1400" dirty="0" smtClean="0"/>
              <a:t>EH-22.4 Arsenic </a:t>
            </a:r>
            <a:r>
              <a:rPr lang="en-US" sz="1400" dirty="0"/>
              <a:t>poisoning</a:t>
            </a:r>
          </a:p>
          <a:p>
            <a:pPr marL="457200" lvl="1" indent="0" defTabSz="1084263">
              <a:spcBef>
                <a:spcPts val="0"/>
              </a:spcBef>
              <a:spcAft>
                <a:spcPts val="600"/>
              </a:spcAft>
              <a:buNone/>
            </a:pPr>
            <a:r>
              <a:rPr lang="en-US" sz="1400" dirty="0" smtClean="0"/>
              <a:t>EH-22.5 Cadmium </a:t>
            </a:r>
            <a:r>
              <a:rPr lang="en-US" sz="1400" dirty="0"/>
              <a:t>poisoning</a:t>
            </a:r>
          </a:p>
          <a:p>
            <a:pPr marL="457200" lvl="1" indent="0" defTabSz="1084263">
              <a:spcBef>
                <a:spcPts val="0"/>
              </a:spcBef>
              <a:spcAft>
                <a:spcPts val="600"/>
              </a:spcAft>
              <a:buNone/>
            </a:pPr>
            <a:r>
              <a:rPr lang="en-US" sz="1400" dirty="0" smtClean="0"/>
              <a:t>EH-22.6 Chemical poisoning</a:t>
            </a:r>
            <a:endParaRPr lang="en-US" sz="1400" dirty="0"/>
          </a:p>
          <a:p>
            <a:pPr marL="457200" lvl="1" indent="0" defTabSz="1084263">
              <a:spcBef>
                <a:spcPts val="0"/>
              </a:spcBef>
              <a:spcAft>
                <a:spcPts val="600"/>
              </a:spcAft>
              <a:buNone/>
            </a:pPr>
            <a:r>
              <a:rPr lang="en-US" sz="1400" dirty="0" smtClean="0"/>
              <a:t>EH-22.7 Acute chemical poisoning</a:t>
            </a:r>
            <a:endParaRPr lang="en-US" sz="1400" dirty="0"/>
          </a:p>
          <a:p>
            <a:pPr marL="457200" lvl="1" indent="0" defTabSz="1084263">
              <a:spcBef>
                <a:spcPts val="0"/>
              </a:spcBef>
              <a:spcAft>
                <a:spcPts val="600"/>
              </a:spcAft>
              <a:buNone/>
            </a:pPr>
            <a:r>
              <a:rPr lang="en-US" sz="1400" dirty="0" smtClean="0"/>
              <a:t>EH-22.8 Carbon monoxide poisoning</a:t>
            </a:r>
            <a:endParaRPr lang="en-US" sz="1400" dirty="0"/>
          </a:p>
          <a:p>
            <a:pPr marL="457200" lvl="1" indent="0" defTabSz="1084263">
              <a:spcBef>
                <a:spcPts val="0"/>
              </a:spcBef>
              <a:spcAft>
                <a:spcPts val="600"/>
              </a:spcAft>
              <a:buNone/>
            </a:pPr>
            <a:r>
              <a:rPr lang="en-US" sz="1400" dirty="0"/>
              <a:t>EH-23 Reduce the number of public schools located within 150 meters of major highways </a:t>
            </a:r>
            <a:r>
              <a:rPr lang="en-US" sz="1400" dirty="0" smtClean="0"/>
              <a:t>EH-24 </a:t>
            </a:r>
            <a:r>
              <a:rPr lang="en-US" sz="1400" dirty="0"/>
              <a:t>Reduce the global burden of disease due to poor water quality, sanitation, and insufficient hygiene</a:t>
            </a:r>
            <a:endParaRPr lang="en-US"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5" name="Oval 64" descr="Target met"/>
          <p:cNvSpPr>
            <a:spLocks noChangeArrowheads="1"/>
          </p:cNvSpPr>
          <p:nvPr/>
        </p:nvSpPr>
        <p:spPr bwMode="auto">
          <a:xfrm>
            <a:off x="4846763" y="5697661"/>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C00000"/>
              </a:solidFill>
            </a:endParaRPr>
          </a:p>
        </p:txBody>
      </p:sp>
      <p:sp>
        <p:nvSpPr>
          <p:cNvPr id="66" name="Oval 65" descr="Getting worse"/>
          <p:cNvSpPr>
            <a:spLocks noChangeArrowheads="1"/>
          </p:cNvSpPr>
          <p:nvPr/>
        </p:nvSpPr>
        <p:spPr bwMode="auto">
          <a:xfrm>
            <a:off x="4846763" y="4100026"/>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72" name="Oval 71" descr="Little/No change"/>
          <p:cNvSpPr>
            <a:spLocks noChangeArrowheads="1"/>
          </p:cNvSpPr>
          <p:nvPr/>
        </p:nvSpPr>
        <p:spPr bwMode="auto">
          <a:xfrm>
            <a:off x="4846763" y="3822353"/>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73" name="Oval 72" descr="Getting worse"/>
          <p:cNvSpPr>
            <a:spLocks noChangeArrowheads="1"/>
          </p:cNvSpPr>
          <p:nvPr/>
        </p:nvSpPr>
        <p:spPr bwMode="auto">
          <a:xfrm>
            <a:off x="826744" y="439880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24" name="Text Box 14"/>
          <p:cNvSpPr txBox="1">
            <a:spLocks noChangeArrowheads="1"/>
          </p:cNvSpPr>
          <p:nvPr/>
        </p:nvSpPr>
        <p:spPr bwMode="auto">
          <a:xfrm>
            <a:off x="1159326" y="1139852"/>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met        Improving        Little/No change       Getting worse      Baseline only     Developmental</a:t>
            </a:r>
          </a:p>
        </p:txBody>
      </p:sp>
      <p:sp>
        <p:nvSpPr>
          <p:cNvPr id="25" name="Rectangle 15" descr="Legend"/>
          <p:cNvSpPr>
            <a:spLocks noChangeArrowheads="1"/>
          </p:cNvSpPr>
          <p:nvPr/>
        </p:nvSpPr>
        <p:spPr bwMode="auto">
          <a:xfrm>
            <a:off x="971651" y="1130617"/>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6" name="Oval 20" descr="Target met"/>
          <p:cNvSpPr>
            <a:spLocks noChangeArrowheads="1"/>
          </p:cNvSpPr>
          <p:nvPr/>
        </p:nvSpPr>
        <p:spPr bwMode="auto">
          <a:xfrm>
            <a:off x="1076426" y="1211580"/>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27" name="Oval 19" descr="Improving"/>
          <p:cNvSpPr>
            <a:spLocks noChangeArrowheads="1"/>
          </p:cNvSpPr>
          <p:nvPr/>
        </p:nvSpPr>
        <p:spPr bwMode="auto">
          <a:xfrm>
            <a:off x="2149926" y="1211580"/>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8" name="Oval 13" descr="No change"/>
          <p:cNvSpPr>
            <a:spLocks noChangeArrowheads="1"/>
          </p:cNvSpPr>
          <p:nvPr/>
        </p:nvSpPr>
        <p:spPr bwMode="auto">
          <a:xfrm>
            <a:off x="3228156" y="1209992"/>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29" name="Oval 21" descr="Getting worse"/>
          <p:cNvSpPr>
            <a:spLocks noChangeArrowheads="1"/>
          </p:cNvSpPr>
          <p:nvPr/>
        </p:nvSpPr>
        <p:spPr bwMode="auto">
          <a:xfrm>
            <a:off x="4674369" y="1209992"/>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30" name="Oval 18" descr="Baseline only"/>
          <p:cNvSpPr>
            <a:spLocks noChangeArrowheads="1"/>
          </p:cNvSpPr>
          <p:nvPr/>
        </p:nvSpPr>
        <p:spPr bwMode="auto">
          <a:xfrm>
            <a:off x="5887536" y="120999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1" name="Oval 18" descr="Developmental"/>
          <p:cNvSpPr>
            <a:spLocks noChangeArrowheads="1"/>
          </p:cNvSpPr>
          <p:nvPr/>
        </p:nvSpPr>
        <p:spPr bwMode="auto">
          <a:xfrm>
            <a:off x="7026726" y="1218017"/>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33" name="Oval 20" descr="Target met"/>
          <p:cNvSpPr>
            <a:spLocks noChangeArrowheads="1"/>
          </p:cNvSpPr>
          <p:nvPr/>
        </p:nvSpPr>
        <p:spPr bwMode="auto">
          <a:xfrm>
            <a:off x="826743" y="4667533"/>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38" name="Oval 18" descr="Baseline only"/>
          <p:cNvSpPr>
            <a:spLocks noChangeArrowheads="1"/>
          </p:cNvSpPr>
          <p:nvPr/>
        </p:nvSpPr>
        <p:spPr bwMode="auto">
          <a:xfrm>
            <a:off x="826744" y="495645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9" name="Oval 38" descr="Getting worse"/>
          <p:cNvSpPr>
            <a:spLocks noChangeArrowheads="1"/>
          </p:cNvSpPr>
          <p:nvPr/>
        </p:nvSpPr>
        <p:spPr bwMode="auto">
          <a:xfrm>
            <a:off x="4846763" y="3233653"/>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1" name="Oval 40" descr="Improving"/>
          <p:cNvSpPr>
            <a:spLocks noChangeArrowheads="1"/>
          </p:cNvSpPr>
          <p:nvPr/>
        </p:nvSpPr>
        <p:spPr bwMode="auto">
          <a:xfrm>
            <a:off x="4846762" y="2944231"/>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2" name="Oval 18" descr="Baseline only"/>
          <p:cNvSpPr>
            <a:spLocks noChangeArrowheads="1"/>
          </p:cNvSpPr>
          <p:nvPr/>
        </p:nvSpPr>
        <p:spPr bwMode="auto">
          <a:xfrm>
            <a:off x="826744" y="54864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4" name="Oval 18" descr="Baseline only"/>
          <p:cNvSpPr>
            <a:spLocks noChangeArrowheads="1"/>
          </p:cNvSpPr>
          <p:nvPr/>
        </p:nvSpPr>
        <p:spPr bwMode="auto">
          <a:xfrm>
            <a:off x="826744" y="1797049"/>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5" name="Oval 18" descr="Baseline only"/>
          <p:cNvSpPr>
            <a:spLocks noChangeArrowheads="1"/>
          </p:cNvSpPr>
          <p:nvPr/>
        </p:nvSpPr>
        <p:spPr bwMode="auto">
          <a:xfrm>
            <a:off x="826744" y="2283994"/>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6" name="Oval 45" descr="Improving"/>
          <p:cNvSpPr>
            <a:spLocks noChangeArrowheads="1"/>
          </p:cNvSpPr>
          <p:nvPr/>
        </p:nvSpPr>
        <p:spPr bwMode="auto">
          <a:xfrm>
            <a:off x="826743" y="407676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7" name="Oval 18" descr="Baseline only"/>
          <p:cNvSpPr>
            <a:spLocks noChangeArrowheads="1"/>
          </p:cNvSpPr>
          <p:nvPr/>
        </p:nvSpPr>
        <p:spPr bwMode="auto">
          <a:xfrm>
            <a:off x="4846763" y="5265737"/>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2" name="Oval 18" descr="Baseline only"/>
          <p:cNvSpPr>
            <a:spLocks noChangeArrowheads="1"/>
          </p:cNvSpPr>
          <p:nvPr/>
        </p:nvSpPr>
        <p:spPr bwMode="auto">
          <a:xfrm>
            <a:off x="826744" y="357102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3" name="Oval 18" descr="Baseline only"/>
          <p:cNvSpPr>
            <a:spLocks noChangeArrowheads="1"/>
          </p:cNvSpPr>
          <p:nvPr/>
        </p:nvSpPr>
        <p:spPr bwMode="auto">
          <a:xfrm>
            <a:off x="826744" y="308919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4" name="Oval 18" descr="Baseline only"/>
          <p:cNvSpPr>
            <a:spLocks noChangeArrowheads="1"/>
          </p:cNvSpPr>
          <p:nvPr/>
        </p:nvSpPr>
        <p:spPr bwMode="auto">
          <a:xfrm>
            <a:off x="826744" y="256771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5" name="Oval 54" descr="Little/No change"/>
          <p:cNvSpPr>
            <a:spLocks noChangeArrowheads="1"/>
          </p:cNvSpPr>
          <p:nvPr/>
        </p:nvSpPr>
        <p:spPr bwMode="auto">
          <a:xfrm>
            <a:off x="4846763" y="3509169"/>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56" name="Oval 55" descr="Getting worse"/>
          <p:cNvSpPr>
            <a:spLocks noChangeArrowheads="1"/>
          </p:cNvSpPr>
          <p:nvPr/>
        </p:nvSpPr>
        <p:spPr bwMode="auto">
          <a:xfrm>
            <a:off x="4846763" y="436791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57" name="Oval 56" descr="Getting worse"/>
          <p:cNvSpPr>
            <a:spLocks noChangeArrowheads="1"/>
          </p:cNvSpPr>
          <p:nvPr/>
        </p:nvSpPr>
        <p:spPr bwMode="auto">
          <a:xfrm>
            <a:off x="4846763" y="4675746"/>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32" name="Oval 18" descr="Baseline only"/>
          <p:cNvSpPr>
            <a:spLocks noChangeArrowheads="1"/>
          </p:cNvSpPr>
          <p:nvPr/>
        </p:nvSpPr>
        <p:spPr bwMode="auto">
          <a:xfrm>
            <a:off x="4846763" y="4956457"/>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prstClr val="black"/>
              </a:solidFill>
            </a:endParaRPr>
          </a:p>
        </p:txBody>
      </p:sp>
      <p:sp>
        <p:nvSpPr>
          <p:cNvPr id="7" name="Title 6"/>
          <p:cNvSpPr>
            <a:spLocks noGrp="1"/>
          </p:cNvSpPr>
          <p:nvPr>
            <p:ph type="title"/>
          </p:nvPr>
        </p:nvSpPr>
        <p:spPr>
          <a:prstGeom prst="rect">
            <a:avLst/>
          </a:prstGeom>
        </p:spPr>
        <p:txBody>
          <a:bodyPr/>
          <a:lstStyle/>
          <a:p>
            <a:r>
              <a:rPr lang="en-US" dirty="0"/>
              <a:t>Objective Status: </a:t>
            </a:r>
            <a:r>
              <a:rPr lang="en-US" dirty="0" smtClean="0"/>
              <a:t>Environmental Health</a:t>
            </a:r>
            <a:endParaRPr lang="en-US" dirty="0"/>
          </a:p>
        </p:txBody>
      </p:sp>
    </p:spTree>
    <p:extLst>
      <p:ext uri="{BB962C8B-B14F-4D97-AF65-F5344CB8AC3E}">
        <p14:creationId xmlns:p14="http://schemas.microsoft.com/office/powerpoint/2010/main" val="3116738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IVP Objective Status"/>
          <p:cNvGraphicFramePr>
            <a:graphicFrameLocks noGrp="1"/>
          </p:cNvGraphicFramePr>
          <p:nvPr>
            <p:ph idx="1"/>
            <p:extLst>
              <p:ext uri="{D42A27DB-BD31-4B8C-83A1-F6EECF244321}">
                <p14:modId xmlns:p14="http://schemas.microsoft.com/office/powerpoint/2010/main" val="220512148"/>
              </p:ext>
            </p:extLst>
          </p:nvPr>
        </p:nvGraphicFramePr>
        <p:xfrm>
          <a:off x="457200" y="1066800"/>
          <a:ext cx="80010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6553200" y="3257996"/>
            <a:ext cx="1752600" cy="192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p>
        </p:txBody>
      </p:sp>
      <p:sp>
        <p:nvSpPr>
          <p:cNvPr id="8" name="Oval 13" descr="Little/No change"/>
          <p:cNvSpPr>
            <a:spLocks noChangeArrowheads="1"/>
          </p:cNvSpPr>
          <p:nvPr/>
        </p:nvSpPr>
        <p:spPr bwMode="auto">
          <a:xfrm>
            <a:off x="6677187" y="39861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1" name="Oval 18" descr="Baseline only"/>
          <p:cNvSpPr>
            <a:spLocks noChangeArrowheads="1"/>
          </p:cNvSpPr>
          <p:nvPr/>
        </p:nvSpPr>
        <p:spPr bwMode="auto">
          <a:xfrm>
            <a:off x="6677185" y="460904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2" name="Oval 19" descr="Improving"/>
          <p:cNvSpPr>
            <a:spLocks noChangeArrowheads="1"/>
          </p:cNvSpPr>
          <p:nvPr/>
        </p:nvSpPr>
        <p:spPr bwMode="auto">
          <a:xfrm>
            <a:off x="6681999" y="366651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13" name="Oval 20" descr="Target met"/>
          <p:cNvSpPr>
            <a:spLocks noChangeArrowheads="1"/>
          </p:cNvSpPr>
          <p:nvPr/>
        </p:nvSpPr>
        <p:spPr bwMode="auto">
          <a:xfrm>
            <a:off x="6677794" y="3361712"/>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14" name="Oval 21" descr="Getting worse"/>
          <p:cNvSpPr>
            <a:spLocks noChangeArrowheads="1"/>
          </p:cNvSpPr>
          <p:nvPr/>
        </p:nvSpPr>
        <p:spPr bwMode="auto">
          <a:xfrm>
            <a:off x="6677186" y="429604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15" name="Oval 18" descr="Developmental"/>
          <p:cNvSpPr>
            <a:spLocks noChangeArrowheads="1"/>
          </p:cNvSpPr>
          <p:nvPr/>
        </p:nvSpPr>
        <p:spPr bwMode="auto">
          <a:xfrm>
            <a:off x="6677184" y="494198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4" name="Title 3"/>
          <p:cNvSpPr>
            <a:spLocks noGrp="1"/>
          </p:cNvSpPr>
          <p:nvPr>
            <p:ph type="title"/>
          </p:nvPr>
        </p:nvSpPr>
        <p:spPr>
          <a:xfrm>
            <a:off x="381000" y="152400"/>
            <a:ext cx="8382000" cy="790832"/>
          </a:xfrm>
        </p:spPr>
        <p:txBody>
          <a:bodyPr>
            <a:noAutofit/>
          </a:bodyPr>
          <a:lstStyle/>
          <a:p>
            <a:r>
              <a:rPr lang="en-US" sz="2600" b="1" dirty="0">
                <a:solidFill>
                  <a:srgbClr val="003F72"/>
                </a:solidFill>
                <a:latin typeface="Tahoma" pitchFamily="34" charset="0"/>
                <a:ea typeface="Tahoma" pitchFamily="34" charset="0"/>
                <a:cs typeface="Tahoma" pitchFamily="34" charset="0"/>
              </a:rPr>
              <a:t>Current HP2020 Objective Status: </a:t>
            </a:r>
            <a:r>
              <a:rPr lang="en-US" sz="2600" b="1" dirty="0" smtClean="0">
                <a:solidFill>
                  <a:srgbClr val="003F72"/>
                </a:solidFill>
                <a:latin typeface="Tahoma" pitchFamily="34" charset="0"/>
                <a:ea typeface="Tahoma" pitchFamily="34" charset="0"/>
                <a:cs typeface="Tahoma" pitchFamily="34" charset="0"/>
              </a:rPr>
              <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Environmental Health</a:t>
            </a:r>
            <a:endParaRPr lang="en-US" sz="2600" b="1" dirty="0">
              <a:solidFill>
                <a:srgbClr val="003F7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529976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914400"/>
            <a:ext cx="9525000" cy="5943599"/>
          </a:xfrm>
        </p:spPr>
        <p:txBody>
          <a:bodyPr numCol="2">
            <a:normAutofit fontScale="92500"/>
          </a:bodyPr>
          <a:lstStyle/>
          <a:p>
            <a:pPr marL="457200" lvl="1" indent="0">
              <a:buNone/>
            </a:pPr>
            <a:r>
              <a:rPr lang="en-US" sz="1400" b="1" dirty="0" smtClean="0">
                <a:latin typeface="Tahoma" pitchFamily="34" charset="0"/>
                <a:ea typeface="Tahoma" pitchFamily="34" charset="0"/>
                <a:cs typeface="Tahoma" pitchFamily="34" charset="0"/>
              </a:rPr>
              <a:t>TU-1 Tobacco Use by Adults</a:t>
            </a:r>
          </a:p>
          <a:p>
            <a:pPr marL="457200" lvl="1" indent="0">
              <a:buNone/>
            </a:pPr>
            <a:r>
              <a:rPr lang="en-US" sz="1400" dirty="0" smtClean="0">
                <a:latin typeface="Tahoma" pitchFamily="34" charset="0"/>
                <a:ea typeface="Tahoma" pitchFamily="34" charset="0"/>
                <a:cs typeface="Tahoma" pitchFamily="34" charset="0"/>
              </a:rPr>
              <a:t>TU-1.1 Cigarette Smoking</a:t>
            </a:r>
          </a:p>
          <a:p>
            <a:pPr marL="457200" lvl="1" indent="0">
              <a:buNone/>
            </a:pPr>
            <a:r>
              <a:rPr lang="en-US" sz="1400" dirty="0" smtClean="0">
                <a:latin typeface="Tahoma" pitchFamily="34" charset="0"/>
                <a:ea typeface="Tahoma" pitchFamily="34" charset="0"/>
                <a:cs typeface="Tahoma" pitchFamily="34" charset="0"/>
              </a:rPr>
              <a:t>TU-1.2 Smokeless Tobacco Products</a:t>
            </a:r>
          </a:p>
          <a:p>
            <a:pPr marL="457200" lvl="1" indent="0">
              <a:buNone/>
            </a:pPr>
            <a:r>
              <a:rPr lang="en-US" sz="1400" dirty="0" smtClean="0">
                <a:latin typeface="Tahoma" pitchFamily="34" charset="0"/>
                <a:ea typeface="Tahoma" pitchFamily="34" charset="0"/>
                <a:cs typeface="Tahoma" pitchFamily="34" charset="0"/>
              </a:rPr>
              <a:t>TU-1.3 Cigars</a:t>
            </a:r>
          </a:p>
          <a:p>
            <a:pPr marL="457200" lvl="1" indent="0">
              <a:buNone/>
            </a:pPr>
            <a:r>
              <a:rPr lang="en-US" sz="1400" b="1" dirty="0" smtClean="0">
                <a:latin typeface="Tahoma" pitchFamily="34" charset="0"/>
                <a:ea typeface="Tahoma" pitchFamily="34" charset="0"/>
                <a:cs typeface="Tahoma" pitchFamily="34" charset="0"/>
              </a:rPr>
              <a:t>TU-2 Tobacco Use by Adolescents</a:t>
            </a:r>
          </a:p>
          <a:p>
            <a:pPr marL="457200" lvl="1" indent="0">
              <a:buNone/>
            </a:pPr>
            <a:r>
              <a:rPr lang="en-US" sz="1400" dirty="0" smtClean="0">
                <a:latin typeface="Tahoma" pitchFamily="34" charset="0"/>
                <a:ea typeface="Tahoma" pitchFamily="34" charset="0"/>
                <a:cs typeface="Tahoma" pitchFamily="34" charset="0"/>
              </a:rPr>
              <a:t>TU-2.1 Tobacco Products</a:t>
            </a:r>
          </a:p>
          <a:p>
            <a:pPr marL="457200" lvl="1" indent="0">
              <a:buNone/>
            </a:pPr>
            <a:r>
              <a:rPr lang="en-US" sz="1400" dirty="0" smtClean="0">
                <a:latin typeface="Tahoma" pitchFamily="34" charset="0"/>
                <a:ea typeface="Tahoma" pitchFamily="34" charset="0"/>
                <a:cs typeface="Tahoma" pitchFamily="34" charset="0"/>
              </a:rPr>
              <a:t>TU-2.2 Cigarettes</a:t>
            </a:r>
            <a:endParaRPr lang="en-US" sz="1400" dirty="0">
              <a:latin typeface="Tahoma" pitchFamily="34" charset="0"/>
              <a:ea typeface="Tahoma" pitchFamily="34" charset="0"/>
              <a:cs typeface="Tahoma" pitchFamily="34" charset="0"/>
            </a:endParaRPr>
          </a:p>
          <a:p>
            <a:pPr marL="457200" lvl="1" indent="0">
              <a:buNone/>
            </a:pPr>
            <a:r>
              <a:rPr lang="en-US" sz="1400" dirty="0" smtClean="0">
                <a:latin typeface="Tahoma" pitchFamily="34" charset="0"/>
                <a:ea typeface="Tahoma" pitchFamily="34" charset="0"/>
                <a:cs typeface="Tahoma" pitchFamily="34" charset="0"/>
              </a:rPr>
              <a:t>TU-2.3 Smokeless Tobacco Products</a:t>
            </a:r>
            <a:endParaRPr lang="en-US" sz="1400" dirty="0">
              <a:latin typeface="Tahoma" pitchFamily="34" charset="0"/>
              <a:ea typeface="Tahoma" pitchFamily="34" charset="0"/>
              <a:cs typeface="Tahoma" pitchFamily="34" charset="0"/>
            </a:endParaRPr>
          </a:p>
          <a:p>
            <a:pPr marL="457200" lvl="1" indent="0">
              <a:buNone/>
            </a:pPr>
            <a:r>
              <a:rPr lang="en-US" sz="1400" dirty="0" smtClean="0">
                <a:latin typeface="Tahoma" pitchFamily="34" charset="0"/>
                <a:ea typeface="Tahoma" pitchFamily="34" charset="0"/>
                <a:cs typeface="Tahoma" pitchFamily="34" charset="0"/>
              </a:rPr>
              <a:t>TU-2.4 Cigars</a:t>
            </a:r>
          </a:p>
          <a:p>
            <a:pPr marL="457200" lvl="1" indent="0">
              <a:buNone/>
            </a:pPr>
            <a:r>
              <a:rPr lang="en-US" sz="1400" b="1" dirty="0" smtClean="0">
                <a:latin typeface="Tahoma" pitchFamily="34" charset="0"/>
                <a:ea typeface="Tahoma" pitchFamily="34" charset="0"/>
                <a:cs typeface="Tahoma" pitchFamily="34" charset="0"/>
              </a:rPr>
              <a:t>TU-3 Initiation of Tobacco Use</a:t>
            </a:r>
          </a:p>
          <a:p>
            <a:pPr marL="457200" lvl="1" indent="0">
              <a:buNone/>
            </a:pPr>
            <a:r>
              <a:rPr lang="en-US" sz="1400" dirty="0" smtClean="0">
                <a:latin typeface="Tahoma" pitchFamily="34" charset="0"/>
                <a:ea typeface="Tahoma" pitchFamily="34" charset="0"/>
                <a:cs typeface="Tahoma" pitchFamily="34" charset="0"/>
              </a:rPr>
              <a:t>TU-3.1 Tobacco Products: Ages 12-17</a:t>
            </a:r>
          </a:p>
          <a:p>
            <a:pPr marL="457200" lvl="1" indent="0">
              <a:buNone/>
            </a:pPr>
            <a:r>
              <a:rPr lang="en-US" sz="1400" dirty="0" smtClean="0">
                <a:latin typeface="Tahoma" pitchFamily="34" charset="0"/>
                <a:ea typeface="Tahoma" pitchFamily="34" charset="0"/>
                <a:cs typeface="Tahoma" pitchFamily="34" charset="0"/>
              </a:rPr>
              <a:t>TU-3.2 Cigarettes: Ages 12-17</a:t>
            </a:r>
          </a:p>
          <a:p>
            <a:pPr marL="457200" lvl="1" indent="0">
              <a:buNone/>
            </a:pPr>
            <a:r>
              <a:rPr lang="en-US" sz="1400" dirty="0" smtClean="0">
                <a:latin typeface="Tahoma" pitchFamily="34" charset="0"/>
                <a:ea typeface="Tahoma" pitchFamily="34" charset="0"/>
                <a:cs typeface="Tahoma" pitchFamily="34" charset="0"/>
              </a:rPr>
              <a:t>TU-3.3 Smokeless Tobacco:  Ages 12-17</a:t>
            </a:r>
          </a:p>
          <a:p>
            <a:pPr marL="457200" lvl="1" indent="0">
              <a:buNone/>
            </a:pPr>
            <a:r>
              <a:rPr lang="en-US" sz="1400" dirty="0" smtClean="0">
                <a:latin typeface="Tahoma" pitchFamily="34" charset="0"/>
                <a:ea typeface="Tahoma" pitchFamily="34" charset="0"/>
                <a:cs typeface="Tahoma" pitchFamily="34" charset="0"/>
              </a:rPr>
              <a:t>TU-3.4 Cigars: Ages 12-17</a:t>
            </a:r>
          </a:p>
          <a:p>
            <a:pPr marL="457200" lvl="1" indent="0">
              <a:buNone/>
            </a:pPr>
            <a:r>
              <a:rPr lang="en-US" sz="1400" dirty="0" smtClean="0">
                <a:latin typeface="Tahoma" pitchFamily="34" charset="0"/>
                <a:ea typeface="Tahoma" pitchFamily="34" charset="0"/>
                <a:cs typeface="Tahoma" pitchFamily="34" charset="0"/>
              </a:rPr>
              <a:t>TU-3.5 Tobacco Products: Ages 18-25</a:t>
            </a:r>
          </a:p>
          <a:p>
            <a:pPr marL="457200" lvl="1" indent="0">
              <a:buNone/>
            </a:pPr>
            <a:r>
              <a:rPr lang="en-US" sz="1400" dirty="0" smtClean="0">
                <a:latin typeface="Tahoma" pitchFamily="34" charset="0"/>
                <a:ea typeface="Tahoma" pitchFamily="34" charset="0"/>
                <a:cs typeface="Tahoma" pitchFamily="34" charset="0"/>
              </a:rPr>
              <a:t>TU-3.6 Cigarettes: Ages 18-25</a:t>
            </a:r>
          </a:p>
          <a:p>
            <a:pPr marL="457200" lvl="1" indent="0">
              <a:buNone/>
            </a:pPr>
            <a:r>
              <a:rPr lang="en-US" sz="1400" dirty="0" smtClean="0">
                <a:latin typeface="Tahoma" pitchFamily="34" charset="0"/>
                <a:ea typeface="Tahoma" pitchFamily="34" charset="0"/>
                <a:cs typeface="Tahoma" pitchFamily="34" charset="0"/>
              </a:rPr>
              <a:t>TU-3.7 Smokeless Tobacco: Ages 18-25</a:t>
            </a:r>
          </a:p>
          <a:p>
            <a:pPr marL="457200" lvl="1" indent="0">
              <a:buNone/>
            </a:pPr>
            <a:r>
              <a:rPr lang="en-US" sz="1400" dirty="0" smtClean="0">
                <a:latin typeface="Tahoma" pitchFamily="34" charset="0"/>
                <a:ea typeface="Tahoma" pitchFamily="34" charset="0"/>
                <a:cs typeface="Tahoma" pitchFamily="34" charset="0"/>
              </a:rPr>
              <a:t>TU-3.8 Cigars: Ages 18-25</a:t>
            </a:r>
          </a:p>
          <a:p>
            <a:pPr marL="457200" lvl="1" indent="0">
              <a:buNone/>
            </a:pPr>
            <a:r>
              <a:rPr lang="en-US" sz="1400" b="1" dirty="0" smtClean="0">
                <a:latin typeface="Tahoma" pitchFamily="34" charset="0"/>
                <a:ea typeface="Tahoma" pitchFamily="34" charset="0"/>
                <a:cs typeface="Tahoma" pitchFamily="34" charset="0"/>
              </a:rPr>
              <a:t>TU-4 and TU-5 Smoking Cessation, Adult Smokers</a:t>
            </a:r>
          </a:p>
          <a:p>
            <a:pPr marL="457200" lvl="1" indent="0">
              <a:buNone/>
            </a:pPr>
            <a:r>
              <a:rPr lang="en-US" sz="1400" dirty="0" smtClean="0">
                <a:latin typeface="Tahoma" pitchFamily="34" charset="0"/>
                <a:ea typeface="Tahoma" pitchFamily="34" charset="0"/>
                <a:cs typeface="Tahoma" pitchFamily="34" charset="0"/>
              </a:rPr>
              <a:t>TU-4.1 Smoking Cessation Attempts</a:t>
            </a:r>
          </a:p>
          <a:p>
            <a:pPr marL="457200" lvl="1" indent="0">
              <a:buNone/>
            </a:pPr>
            <a:r>
              <a:rPr lang="en-US" sz="1400" dirty="0" smtClean="0">
                <a:latin typeface="Tahoma" pitchFamily="34" charset="0"/>
                <a:ea typeface="Tahoma" pitchFamily="34" charset="0"/>
                <a:cs typeface="Tahoma" pitchFamily="34" charset="0"/>
              </a:rPr>
              <a:t>TU-4.2 Smoking Cessation Attempts Using Evidence Based Strategies </a:t>
            </a:r>
          </a:p>
          <a:p>
            <a:pPr marL="457200" lvl="1" indent="0">
              <a:buNone/>
            </a:pPr>
            <a:r>
              <a:rPr lang="en-US" sz="1400" dirty="0" smtClean="0">
                <a:latin typeface="Tahoma" pitchFamily="34" charset="0"/>
                <a:ea typeface="Tahoma" pitchFamily="34" charset="0"/>
                <a:cs typeface="Tahoma" pitchFamily="34" charset="0"/>
              </a:rPr>
              <a:t>TU-5.1 Recent Smoking Cessation Success</a:t>
            </a:r>
          </a:p>
          <a:p>
            <a:pPr marL="457200" lvl="1" indent="0">
              <a:buNone/>
            </a:pPr>
            <a:r>
              <a:rPr lang="en-US" sz="1400" dirty="0" smtClean="0">
                <a:latin typeface="Tahoma" pitchFamily="34" charset="0"/>
                <a:ea typeface="Tahoma" pitchFamily="34" charset="0"/>
                <a:cs typeface="Tahoma" pitchFamily="34" charset="0"/>
              </a:rPr>
              <a:t>TU-5.2 Recent Smoking Cessation Success Using Evidence Based Strategies</a:t>
            </a:r>
          </a:p>
          <a:p>
            <a:pPr marL="457200" lvl="1" indent="0">
              <a:buNone/>
            </a:pPr>
            <a:r>
              <a:rPr lang="en-US" sz="1400" b="1" dirty="0" smtClean="0">
                <a:latin typeface="Tahoma" pitchFamily="34" charset="0"/>
                <a:ea typeface="Tahoma" pitchFamily="34" charset="0"/>
                <a:cs typeface="Tahoma" pitchFamily="34" charset="0"/>
              </a:rPr>
              <a:t>TU-6 Smoking Cessation During Pregnancy</a:t>
            </a:r>
          </a:p>
          <a:p>
            <a:pPr marL="457200" lvl="1" indent="0">
              <a:buNone/>
            </a:pPr>
            <a:r>
              <a:rPr lang="en-US" sz="1400" b="1" dirty="0" smtClean="0">
                <a:latin typeface="Tahoma" pitchFamily="34" charset="0"/>
                <a:ea typeface="Tahoma" pitchFamily="34" charset="0"/>
                <a:cs typeface="Tahoma" pitchFamily="34" charset="0"/>
              </a:rPr>
              <a:t>TU-7 Smoking Cessation Attempts, Adolescents</a:t>
            </a:r>
          </a:p>
          <a:p>
            <a:pPr marL="457200" lvl="1" indent="0">
              <a:buNone/>
            </a:pPr>
            <a:r>
              <a:rPr lang="en-US" sz="1400" b="1" dirty="0" smtClean="0">
                <a:latin typeface="Tahoma" pitchFamily="34" charset="0"/>
                <a:ea typeface="Tahoma" pitchFamily="34" charset="0"/>
                <a:cs typeface="Tahoma" pitchFamily="34" charset="0"/>
              </a:rPr>
              <a:t>TU-8 Comprehensive Medicaid Coverage of Evidence Based Treatment for Nicotine Dependence</a:t>
            </a:r>
          </a:p>
          <a:p>
            <a:pPr marL="457200" lvl="1" indent="0">
              <a:buNone/>
            </a:pPr>
            <a:r>
              <a:rPr lang="en-US" sz="1400" b="1" dirty="0" smtClean="0">
                <a:latin typeface="Tahoma" pitchFamily="34" charset="0"/>
                <a:ea typeface="Tahoma" pitchFamily="34" charset="0"/>
                <a:cs typeface="Tahoma" pitchFamily="34" charset="0"/>
              </a:rPr>
              <a:t>TU-9 Tobacco Screening in Health Care Settings</a:t>
            </a:r>
          </a:p>
          <a:p>
            <a:pPr marL="457200" lvl="1" indent="0">
              <a:buNone/>
            </a:pPr>
            <a:r>
              <a:rPr lang="en-US" sz="1400" dirty="0" smtClean="0">
                <a:latin typeface="Tahoma" pitchFamily="34" charset="0"/>
                <a:ea typeface="Tahoma" pitchFamily="34" charset="0"/>
                <a:cs typeface="Tahoma" pitchFamily="34" charset="0"/>
              </a:rPr>
              <a:t>TU-9.1Office Based Ambulatory Care Settings</a:t>
            </a:r>
          </a:p>
          <a:p>
            <a:pPr marL="457200" lvl="1" indent="0">
              <a:buNone/>
            </a:pPr>
            <a:r>
              <a:rPr lang="en-US" sz="1400" dirty="0" smtClean="0">
                <a:latin typeface="Tahoma" pitchFamily="34" charset="0"/>
                <a:ea typeface="Tahoma" pitchFamily="34" charset="0"/>
                <a:cs typeface="Tahoma" pitchFamily="34" charset="0"/>
              </a:rPr>
              <a:t>TU-9.2 Hospital Ambulatory Care Settings</a:t>
            </a:r>
          </a:p>
          <a:p>
            <a:pPr marL="457200" lvl="1" indent="0">
              <a:buNone/>
            </a:pPr>
            <a:r>
              <a:rPr lang="en-US" sz="1400" dirty="0" smtClean="0">
                <a:latin typeface="Tahoma" pitchFamily="34" charset="0"/>
                <a:ea typeface="Tahoma" pitchFamily="34" charset="0"/>
                <a:cs typeface="Tahoma" pitchFamily="34" charset="0"/>
              </a:rPr>
              <a:t>TU-9.3 Dental Care Settings</a:t>
            </a:r>
          </a:p>
          <a:p>
            <a:pPr marL="457200" lvl="1" indent="0">
              <a:buNone/>
            </a:pPr>
            <a:r>
              <a:rPr lang="en-US" sz="1400" dirty="0" smtClean="0">
                <a:latin typeface="Tahoma" pitchFamily="34" charset="0"/>
                <a:ea typeface="Tahoma" pitchFamily="34" charset="0"/>
                <a:cs typeface="Tahoma" pitchFamily="34" charset="0"/>
              </a:rPr>
              <a:t>TU-9.4 Substance Abuse Care Settings</a:t>
            </a:r>
          </a:p>
          <a:p>
            <a:pPr marL="457200" lvl="1" indent="0">
              <a:buNone/>
            </a:pPr>
            <a:r>
              <a:rPr lang="en-US" sz="1400" dirty="0" smtClean="0">
                <a:latin typeface="Tahoma" pitchFamily="34" charset="0"/>
                <a:ea typeface="Tahoma" pitchFamily="34" charset="0"/>
                <a:cs typeface="Tahoma" pitchFamily="34" charset="0"/>
              </a:rPr>
              <a:t>TU-9.5 Mental Health Care Setting</a:t>
            </a:r>
          </a:p>
          <a:p>
            <a:pPr marL="457200" lvl="1" indent="0">
              <a:buNone/>
            </a:pPr>
            <a:r>
              <a:rPr lang="en-US" sz="1400" dirty="0" smtClean="0">
                <a:latin typeface="Tahoma" pitchFamily="34" charset="0"/>
                <a:ea typeface="Tahoma" pitchFamily="34" charset="0"/>
                <a:cs typeface="Tahoma" pitchFamily="34" charset="0"/>
              </a:rPr>
              <a:t>TU-9.6 Vision Care Settings</a:t>
            </a:r>
          </a:p>
          <a:p>
            <a:pPr marL="457200" lvl="1" indent="0">
              <a:buNone/>
            </a:pPr>
            <a:r>
              <a:rPr lang="en-US" sz="1400" b="1" dirty="0" smtClean="0">
                <a:latin typeface="Tahoma" pitchFamily="34" charset="0"/>
                <a:ea typeface="Tahoma" pitchFamily="34" charset="0"/>
                <a:cs typeface="Tahoma" pitchFamily="34" charset="0"/>
              </a:rPr>
              <a:t>TU-10 Tobacco Cessation Counseling in Health Care Settings</a:t>
            </a:r>
          </a:p>
          <a:p>
            <a:pPr marL="457200" lvl="1" indent="0">
              <a:buNone/>
            </a:pPr>
            <a:r>
              <a:rPr lang="en-US" sz="1400" dirty="0" smtClean="0">
                <a:latin typeface="Tahoma" pitchFamily="34" charset="0"/>
                <a:ea typeface="Tahoma" pitchFamily="34" charset="0"/>
                <a:cs typeface="Tahoma" pitchFamily="34" charset="0"/>
              </a:rPr>
              <a:t>TU-10.1 Office Based Ambulatory Care Settings</a:t>
            </a:r>
          </a:p>
          <a:p>
            <a:pPr marL="457200" lvl="1" indent="0">
              <a:buNone/>
            </a:pPr>
            <a:r>
              <a:rPr lang="en-US" sz="1400" dirty="0" smtClean="0">
                <a:latin typeface="Tahoma" pitchFamily="34" charset="0"/>
                <a:ea typeface="Tahoma" pitchFamily="34" charset="0"/>
                <a:cs typeface="Tahoma" pitchFamily="34" charset="0"/>
              </a:rPr>
              <a:t>TU-10.2 Hospital Ambulatory Care Settings</a:t>
            </a:r>
          </a:p>
          <a:p>
            <a:pPr marL="457200" lvl="1" indent="0">
              <a:buNone/>
            </a:pPr>
            <a:r>
              <a:rPr lang="en-US" sz="1400" dirty="0" smtClean="0">
                <a:latin typeface="Tahoma" pitchFamily="34" charset="0"/>
                <a:ea typeface="Tahoma" pitchFamily="34" charset="0"/>
                <a:cs typeface="Tahoma" pitchFamily="34" charset="0"/>
              </a:rPr>
              <a:t>TU-10.3 Dental Care Settings</a:t>
            </a:r>
          </a:p>
          <a:p>
            <a:pPr marL="457200" lvl="1" indent="0">
              <a:buNone/>
            </a:pPr>
            <a:r>
              <a:rPr lang="en-US" sz="1400" dirty="0" smtClean="0">
                <a:latin typeface="Tahoma" pitchFamily="34" charset="0"/>
                <a:ea typeface="Tahoma" pitchFamily="34" charset="0"/>
                <a:cs typeface="Tahoma" pitchFamily="34" charset="0"/>
              </a:rPr>
              <a:t>TU-10.4 Substance Abuse Care Settings</a:t>
            </a:r>
          </a:p>
          <a:p>
            <a:pPr marL="457200" lvl="1" indent="0">
              <a:buNone/>
            </a:pPr>
            <a:r>
              <a:rPr lang="en-US" sz="1400" dirty="0" smtClean="0">
                <a:latin typeface="Tahoma" pitchFamily="34" charset="0"/>
                <a:ea typeface="Tahoma" pitchFamily="34" charset="0"/>
                <a:cs typeface="Tahoma" pitchFamily="34" charset="0"/>
              </a:rPr>
              <a:t>TU-10.5 Mental Health Care Settings</a:t>
            </a:r>
          </a:p>
          <a:p>
            <a:pPr marL="457200" lvl="1" indent="0">
              <a:buNone/>
            </a:pPr>
            <a:r>
              <a:rPr lang="en-US" sz="1400" dirty="0" smtClean="0">
                <a:latin typeface="Tahoma" pitchFamily="34" charset="0"/>
                <a:ea typeface="Tahoma" pitchFamily="34" charset="0"/>
                <a:cs typeface="Tahoma" pitchFamily="34" charset="0"/>
              </a:rPr>
              <a:t>TU-10.6 Vision Care Settings</a:t>
            </a:r>
          </a:p>
          <a:p>
            <a:pPr marL="457200" lvl="1" indent="0">
              <a:buNone/>
            </a:pPr>
            <a:r>
              <a:rPr lang="en-US" sz="1400" b="1" dirty="0" smtClean="0">
                <a:latin typeface="Tahoma" pitchFamily="34" charset="0"/>
                <a:ea typeface="Tahoma" pitchFamily="34" charset="0"/>
                <a:cs typeface="Tahoma" pitchFamily="34" charset="0"/>
              </a:rPr>
              <a:t>TU-11 Secondhand Smoke Exposure, Nonsmokers</a:t>
            </a:r>
          </a:p>
          <a:p>
            <a:pPr marL="457200" lvl="1" indent="0">
              <a:buNone/>
            </a:pPr>
            <a:r>
              <a:rPr lang="en-US" sz="1400" dirty="0" smtClean="0">
                <a:latin typeface="Tahoma" pitchFamily="34" charset="0"/>
                <a:ea typeface="Tahoma" pitchFamily="34" charset="0"/>
                <a:cs typeface="Tahoma" pitchFamily="34" charset="0"/>
              </a:rPr>
              <a:t>TU-11.1 Children: Ages 3-11</a:t>
            </a:r>
          </a:p>
          <a:p>
            <a:pPr marL="457200" lvl="1" indent="0">
              <a:buNone/>
            </a:pPr>
            <a:r>
              <a:rPr lang="en-US" sz="1400" dirty="0" smtClean="0">
                <a:latin typeface="Tahoma" pitchFamily="34" charset="0"/>
                <a:ea typeface="Tahoma" pitchFamily="34" charset="0"/>
                <a:cs typeface="Tahoma" pitchFamily="34" charset="0"/>
              </a:rPr>
              <a:t>TU-11.2 Adolescents: Ages 12-17</a:t>
            </a:r>
          </a:p>
          <a:p>
            <a:pPr marL="457200" lvl="1" indent="0">
              <a:buNone/>
            </a:pPr>
            <a:r>
              <a:rPr lang="en-US" sz="1400" dirty="0" smtClean="0">
                <a:latin typeface="Tahoma" pitchFamily="34" charset="0"/>
                <a:ea typeface="Tahoma" pitchFamily="34" charset="0"/>
                <a:cs typeface="Tahoma" pitchFamily="34" charset="0"/>
              </a:rPr>
              <a:t>TU-11.3 Adults: Ages 18+</a:t>
            </a:r>
          </a:p>
          <a:p>
            <a:pPr marL="457200" lvl="1" indent="0">
              <a:buNone/>
            </a:pPr>
            <a:r>
              <a:rPr lang="en-US" sz="1400" dirty="0" smtClean="0">
                <a:latin typeface="Tahoma" pitchFamily="34" charset="0"/>
                <a:ea typeface="Tahoma" pitchFamily="34" charset="0"/>
                <a:cs typeface="Tahoma" pitchFamily="34" charset="0"/>
              </a:rPr>
              <a:t>		(continued on next slide…)</a:t>
            </a:r>
          </a:p>
        </p:txBody>
      </p:sp>
      <p:sp>
        <p:nvSpPr>
          <p:cNvPr id="25" name="Oval 24" descr="Improving"/>
          <p:cNvSpPr>
            <a:spLocks noChangeArrowheads="1"/>
          </p:cNvSpPr>
          <p:nvPr/>
        </p:nvSpPr>
        <p:spPr bwMode="auto">
          <a:xfrm>
            <a:off x="38550" y="3613484"/>
            <a:ext cx="153988" cy="144462"/>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33" name="Oval 32" descr="Getting worse"/>
          <p:cNvSpPr>
            <a:spLocks noChangeArrowheads="1"/>
          </p:cNvSpPr>
          <p:nvPr/>
        </p:nvSpPr>
        <p:spPr bwMode="auto">
          <a:xfrm>
            <a:off x="38550" y="2165055"/>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34" name="Oval 33" descr="Getting worse"/>
          <p:cNvSpPr>
            <a:spLocks noChangeArrowheads="1"/>
          </p:cNvSpPr>
          <p:nvPr/>
        </p:nvSpPr>
        <p:spPr bwMode="auto">
          <a:xfrm>
            <a:off x="4685007" y="996413"/>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46" name="Text Box 14"/>
          <p:cNvSpPr txBox="1">
            <a:spLocks noChangeArrowheads="1"/>
          </p:cNvSpPr>
          <p:nvPr/>
        </p:nvSpPr>
        <p:spPr bwMode="auto">
          <a:xfrm>
            <a:off x="1159326" y="618835"/>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47" name="Rectangle 15" descr="Legend"/>
          <p:cNvSpPr>
            <a:spLocks noChangeArrowheads="1"/>
          </p:cNvSpPr>
          <p:nvPr/>
        </p:nvSpPr>
        <p:spPr bwMode="auto">
          <a:xfrm>
            <a:off x="971651" y="609600"/>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48" name="Oval 20" descr="Target met"/>
          <p:cNvSpPr>
            <a:spLocks noChangeArrowheads="1"/>
          </p:cNvSpPr>
          <p:nvPr/>
        </p:nvSpPr>
        <p:spPr bwMode="auto">
          <a:xfrm>
            <a:off x="1076426" y="690563"/>
            <a:ext cx="153988" cy="144462"/>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49" name="Oval 19" descr="Improving"/>
          <p:cNvSpPr>
            <a:spLocks noChangeArrowheads="1"/>
          </p:cNvSpPr>
          <p:nvPr/>
        </p:nvSpPr>
        <p:spPr bwMode="auto">
          <a:xfrm>
            <a:off x="2149926" y="690563"/>
            <a:ext cx="153988" cy="144462"/>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0" name="Oval 13" descr="No change"/>
          <p:cNvSpPr>
            <a:spLocks noChangeArrowheads="1"/>
          </p:cNvSpPr>
          <p:nvPr/>
        </p:nvSpPr>
        <p:spPr bwMode="auto">
          <a:xfrm>
            <a:off x="3228156" y="688975"/>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FFFF00"/>
              </a:solidFill>
              <a:latin typeface="Calibri"/>
            </a:endParaRPr>
          </a:p>
        </p:txBody>
      </p:sp>
      <p:sp>
        <p:nvSpPr>
          <p:cNvPr id="51" name="Oval 21" descr="Getting worse"/>
          <p:cNvSpPr>
            <a:spLocks noChangeArrowheads="1"/>
          </p:cNvSpPr>
          <p:nvPr/>
        </p:nvSpPr>
        <p:spPr bwMode="auto">
          <a:xfrm>
            <a:off x="4674369" y="688975"/>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52" name="Oval 18" descr="Baseline only"/>
          <p:cNvSpPr>
            <a:spLocks noChangeArrowheads="1"/>
          </p:cNvSpPr>
          <p:nvPr/>
        </p:nvSpPr>
        <p:spPr bwMode="auto">
          <a:xfrm>
            <a:off x="5887536"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3" name="Oval 18" descr="Developmental"/>
          <p:cNvSpPr>
            <a:spLocks noChangeArrowheads="1"/>
          </p:cNvSpPr>
          <p:nvPr/>
        </p:nvSpPr>
        <p:spPr bwMode="auto">
          <a:xfrm>
            <a:off x="7026726" y="697000"/>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5" name="Oval 18" descr="Baseline only"/>
          <p:cNvSpPr>
            <a:spLocks noChangeArrowheads="1"/>
          </p:cNvSpPr>
          <p:nvPr/>
        </p:nvSpPr>
        <p:spPr bwMode="auto">
          <a:xfrm>
            <a:off x="38550" y="1234215"/>
            <a:ext cx="153987" cy="144463"/>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6" name="Oval 18" descr="Baseline only"/>
          <p:cNvSpPr>
            <a:spLocks noChangeArrowheads="1"/>
          </p:cNvSpPr>
          <p:nvPr/>
        </p:nvSpPr>
        <p:spPr bwMode="auto">
          <a:xfrm>
            <a:off x="38550" y="1467692"/>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7" name="Oval 56" descr="Little/No change"/>
          <p:cNvSpPr>
            <a:spLocks noChangeArrowheads="1"/>
          </p:cNvSpPr>
          <p:nvPr/>
        </p:nvSpPr>
        <p:spPr bwMode="auto">
          <a:xfrm>
            <a:off x="38550" y="3357492"/>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58" name="Oval 57" descr="Little/No change"/>
          <p:cNvSpPr>
            <a:spLocks noChangeArrowheads="1"/>
          </p:cNvSpPr>
          <p:nvPr/>
        </p:nvSpPr>
        <p:spPr bwMode="auto">
          <a:xfrm>
            <a:off x="38550" y="1704149"/>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59" name="Oval 58" descr="Little/No change"/>
          <p:cNvSpPr>
            <a:spLocks noChangeArrowheads="1"/>
          </p:cNvSpPr>
          <p:nvPr/>
        </p:nvSpPr>
        <p:spPr bwMode="auto">
          <a:xfrm>
            <a:off x="38550" y="2404668"/>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60" name="Oval 18" descr="Baseline only"/>
          <p:cNvSpPr>
            <a:spLocks noChangeArrowheads="1"/>
          </p:cNvSpPr>
          <p:nvPr/>
        </p:nvSpPr>
        <p:spPr bwMode="auto">
          <a:xfrm>
            <a:off x="38550" y="2641213"/>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1" name="Oval 18" descr="Baseline only"/>
          <p:cNvSpPr>
            <a:spLocks noChangeArrowheads="1"/>
          </p:cNvSpPr>
          <p:nvPr/>
        </p:nvSpPr>
        <p:spPr bwMode="auto">
          <a:xfrm>
            <a:off x="38550" y="2889633"/>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2" name="Oval 18" descr="Baseline only"/>
          <p:cNvSpPr>
            <a:spLocks noChangeArrowheads="1"/>
          </p:cNvSpPr>
          <p:nvPr/>
        </p:nvSpPr>
        <p:spPr bwMode="auto">
          <a:xfrm>
            <a:off x="38550" y="3840228"/>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3" name="Oval 18" descr="Baseline only"/>
          <p:cNvSpPr>
            <a:spLocks noChangeArrowheads="1"/>
          </p:cNvSpPr>
          <p:nvPr/>
        </p:nvSpPr>
        <p:spPr bwMode="auto">
          <a:xfrm>
            <a:off x="38550" y="4079841"/>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4" name="Oval 18" descr="Baseline only"/>
          <p:cNvSpPr>
            <a:spLocks noChangeArrowheads="1"/>
          </p:cNvSpPr>
          <p:nvPr/>
        </p:nvSpPr>
        <p:spPr bwMode="auto">
          <a:xfrm>
            <a:off x="38550" y="4310250"/>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6" name="Oval 75" descr="Getting worse"/>
          <p:cNvSpPr>
            <a:spLocks noChangeArrowheads="1"/>
          </p:cNvSpPr>
          <p:nvPr/>
        </p:nvSpPr>
        <p:spPr bwMode="auto">
          <a:xfrm>
            <a:off x="4685007" y="1240887"/>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77" name="Oval 76" descr="Getting worse"/>
          <p:cNvSpPr>
            <a:spLocks noChangeArrowheads="1"/>
          </p:cNvSpPr>
          <p:nvPr/>
        </p:nvSpPr>
        <p:spPr bwMode="auto">
          <a:xfrm>
            <a:off x="4685007" y="2323585"/>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78" name="Oval 18" descr="Developmental"/>
          <p:cNvSpPr>
            <a:spLocks noChangeArrowheads="1"/>
          </p:cNvSpPr>
          <p:nvPr/>
        </p:nvSpPr>
        <p:spPr bwMode="auto">
          <a:xfrm>
            <a:off x="4685007" y="2556184"/>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9" name="Oval 18" descr="Baseline only"/>
          <p:cNvSpPr>
            <a:spLocks noChangeArrowheads="1"/>
          </p:cNvSpPr>
          <p:nvPr/>
        </p:nvSpPr>
        <p:spPr bwMode="auto">
          <a:xfrm>
            <a:off x="4685007" y="1485361"/>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8" name="Oval 67" descr="Little/No change"/>
          <p:cNvSpPr>
            <a:spLocks noChangeArrowheads="1"/>
          </p:cNvSpPr>
          <p:nvPr/>
        </p:nvSpPr>
        <p:spPr bwMode="auto">
          <a:xfrm>
            <a:off x="38550" y="4541056"/>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69" name="Oval 68" descr="Little/No change"/>
          <p:cNvSpPr>
            <a:spLocks noChangeArrowheads="1"/>
          </p:cNvSpPr>
          <p:nvPr/>
        </p:nvSpPr>
        <p:spPr bwMode="auto">
          <a:xfrm>
            <a:off x="38550" y="4801351"/>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70" name="Oval 69" descr="Getting worse"/>
          <p:cNvSpPr>
            <a:spLocks noChangeArrowheads="1"/>
          </p:cNvSpPr>
          <p:nvPr/>
        </p:nvSpPr>
        <p:spPr bwMode="auto">
          <a:xfrm>
            <a:off x="38550" y="5522155"/>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chemeClr val="accent3"/>
              </a:solidFill>
              <a:latin typeface="Calibri"/>
            </a:endParaRPr>
          </a:p>
        </p:txBody>
      </p:sp>
      <p:sp>
        <p:nvSpPr>
          <p:cNvPr id="71" name="Oval 70" descr="Little/No change"/>
          <p:cNvSpPr>
            <a:spLocks noChangeArrowheads="1"/>
          </p:cNvSpPr>
          <p:nvPr/>
        </p:nvSpPr>
        <p:spPr bwMode="auto">
          <a:xfrm>
            <a:off x="38550" y="5031760"/>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0" name="Oval 79" descr="Little/No change"/>
          <p:cNvSpPr>
            <a:spLocks noChangeArrowheads="1"/>
          </p:cNvSpPr>
          <p:nvPr/>
        </p:nvSpPr>
        <p:spPr bwMode="auto">
          <a:xfrm>
            <a:off x="38550" y="5746428"/>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2" name="Oval 81" descr="Little/No change"/>
          <p:cNvSpPr>
            <a:spLocks noChangeArrowheads="1"/>
          </p:cNvSpPr>
          <p:nvPr/>
        </p:nvSpPr>
        <p:spPr bwMode="auto">
          <a:xfrm>
            <a:off x="38550" y="6200316"/>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3" name="Oval 18" descr="Baseline only"/>
          <p:cNvSpPr>
            <a:spLocks noChangeArrowheads="1"/>
          </p:cNvSpPr>
          <p:nvPr/>
        </p:nvSpPr>
        <p:spPr bwMode="auto">
          <a:xfrm>
            <a:off x="38550" y="6425383"/>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84" name="Oval 83" descr="Getting worse"/>
          <p:cNvSpPr>
            <a:spLocks noChangeArrowheads="1"/>
          </p:cNvSpPr>
          <p:nvPr/>
        </p:nvSpPr>
        <p:spPr bwMode="auto">
          <a:xfrm>
            <a:off x="4685007" y="3045132"/>
            <a:ext cx="153987" cy="144463"/>
          </a:xfrm>
          <a:prstGeom prst="ellipse">
            <a:avLst/>
          </a:prstGeom>
          <a:solidFill>
            <a:schemeClr val="bg1">
              <a:lumMod val="65000"/>
            </a:schemeClr>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5" name="Oval 84" descr="Little/No change"/>
          <p:cNvSpPr>
            <a:spLocks noChangeArrowheads="1"/>
          </p:cNvSpPr>
          <p:nvPr/>
        </p:nvSpPr>
        <p:spPr bwMode="auto">
          <a:xfrm>
            <a:off x="4685007" y="2800658"/>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6" name="Oval 85" descr="Little/No change"/>
          <p:cNvSpPr>
            <a:spLocks noChangeArrowheads="1"/>
          </p:cNvSpPr>
          <p:nvPr/>
        </p:nvSpPr>
        <p:spPr bwMode="auto">
          <a:xfrm>
            <a:off x="4685007" y="3289606"/>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7" name="Oval 18" descr="Baseline only"/>
          <p:cNvSpPr>
            <a:spLocks noChangeArrowheads="1"/>
          </p:cNvSpPr>
          <p:nvPr/>
        </p:nvSpPr>
        <p:spPr bwMode="auto">
          <a:xfrm>
            <a:off x="4685007" y="3522205"/>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88" name="Oval 18" descr="Baseline only"/>
          <p:cNvSpPr>
            <a:spLocks noChangeArrowheads="1"/>
          </p:cNvSpPr>
          <p:nvPr/>
        </p:nvSpPr>
        <p:spPr bwMode="auto">
          <a:xfrm>
            <a:off x="4685007" y="4194179"/>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89" name="Oval 18" descr="Baseline only"/>
          <p:cNvSpPr>
            <a:spLocks noChangeArrowheads="1"/>
          </p:cNvSpPr>
          <p:nvPr/>
        </p:nvSpPr>
        <p:spPr bwMode="auto">
          <a:xfrm>
            <a:off x="4685007" y="4426778"/>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90" name="Oval 18" descr="Baseline only"/>
          <p:cNvSpPr>
            <a:spLocks noChangeArrowheads="1"/>
          </p:cNvSpPr>
          <p:nvPr/>
        </p:nvSpPr>
        <p:spPr bwMode="auto">
          <a:xfrm>
            <a:off x="4685007" y="4683127"/>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91" name="Oval 18" descr="Baseline only"/>
          <p:cNvSpPr>
            <a:spLocks noChangeArrowheads="1"/>
          </p:cNvSpPr>
          <p:nvPr/>
        </p:nvSpPr>
        <p:spPr bwMode="auto">
          <a:xfrm>
            <a:off x="4685007" y="4927601"/>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102" name="Oval 101" descr="Little/No change"/>
          <p:cNvSpPr>
            <a:spLocks noChangeArrowheads="1"/>
          </p:cNvSpPr>
          <p:nvPr/>
        </p:nvSpPr>
        <p:spPr bwMode="auto">
          <a:xfrm>
            <a:off x="4685007" y="5148325"/>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103" name="Oval 18" descr="Baseline only"/>
          <p:cNvSpPr>
            <a:spLocks noChangeArrowheads="1"/>
          </p:cNvSpPr>
          <p:nvPr/>
        </p:nvSpPr>
        <p:spPr bwMode="auto">
          <a:xfrm>
            <a:off x="4685007" y="5404674"/>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5" name="Oval 64" descr="Little/No change"/>
          <p:cNvSpPr>
            <a:spLocks noChangeArrowheads="1"/>
          </p:cNvSpPr>
          <p:nvPr/>
        </p:nvSpPr>
        <p:spPr bwMode="auto">
          <a:xfrm>
            <a:off x="4667825" y="5870193"/>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66" name="Oval 65" descr="Little/No change"/>
          <p:cNvSpPr>
            <a:spLocks noChangeArrowheads="1"/>
          </p:cNvSpPr>
          <p:nvPr/>
        </p:nvSpPr>
        <p:spPr bwMode="auto">
          <a:xfrm>
            <a:off x="4665850" y="6081968"/>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67" name="Oval 66" descr="Little/No change"/>
          <p:cNvSpPr>
            <a:spLocks noChangeArrowheads="1"/>
          </p:cNvSpPr>
          <p:nvPr/>
        </p:nvSpPr>
        <p:spPr bwMode="auto">
          <a:xfrm>
            <a:off x="4663875" y="6305618"/>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4" name="Title 3"/>
          <p:cNvSpPr>
            <a:spLocks noGrp="1"/>
          </p:cNvSpPr>
          <p:nvPr>
            <p:ph type="title" idx="4294967295"/>
          </p:nvPr>
        </p:nvSpPr>
        <p:spPr>
          <a:xfrm>
            <a:off x="0" y="76200"/>
            <a:ext cx="9326563" cy="558800"/>
          </a:xfrm>
        </p:spPr>
        <p:txBody>
          <a:bodyPr>
            <a:normAutofit/>
          </a:bodyPr>
          <a:lstStyle/>
          <a:p>
            <a:r>
              <a:rPr lang="en-US" sz="3000" b="1" dirty="0" smtClean="0">
                <a:solidFill>
                  <a:srgbClr val="003F72"/>
                </a:solidFill>
                <a:latin typeface="Tahoma" pitchFamily="34" charset="0"/>
                <a:ea typeface="Tahoma" pitchFamily="34" charset="0"/>
                <a:cs typeface="Tahoma" pitchFamily="34" charset="0"/>
              </a:rPr>
              <a:t>Objective </a:t>
            </a:r>
            <a:r>
              <a:rPr lang="en-US" sz="3000" b="1" dirty="0">
                <a:solidFill>
                  <a:srgbClr val="003F72"/>
                </a:solidFill>
                <a:latin typeface="Tahoma" pitchFamily="34" charset="0"/>
                <a:ea typeface="Tahoma" pitchFamily="34" charset="0"/>
                <a:cs typeface="Tahoma" pitchFamily="34" charset="0"/>
              </a:rPr>
              <a:t>Status: </a:t>
            </a:r>
            <a:r>
              <a:rPr lang="en-US" sz="3000" b="1" dirty="0" smtClean="0">
                <a:solidFill>
                  <a:srgbClr val="003F72"/>
                </a:solidFill>
                <a:latin typeface="Tahoma" pitchFamily="34" charset="0"/>
                <a:ea typeface="Tahoma" pitchFamily="34" charset="0"/>
                <a:cs typeface="Tahoma" pitchFamily="34" charset="0"/>
              </a:rPr>
              <a:t>Tobacco Use</a:t>
            </a:r>
            <a:endParaRPr lang="en-US" sz="3000" b="1" dirty="0">
              <a:solidFill>
                <a:srgbClr val="003F7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6615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986602"/>
            <a:ext cx="9524999" cy="5947598"/>
          </a:xfrm>
        </p:spPr>
        <p:txBody>
          <a:bodyPr numCol="2">
            <a:normAutofit fontScale="92500" lnSpcReduction="10000"/>
          </a:bodyPr>
          <a:lstStyle/>
          <a:p>
            <a:pPr marL="457200" lvl="1" indent="0">
              <a:buNone/>
            </a:pPr>
            <a:r>
              <a:rPr lang="en-US" sz="1400" dirty="0" smtClean="0">
                <a:latin typeface="Tahoma" pitchFamily="34" charset="0"/>
                <a:ea typeface="Tahoma" pitchFamily="34" charset="0"/>
                <a:cs typeface="Tahoma" pitchFamily="34" charset="0"/>
              </a:rPr>
              <a:t>(continued from previous slide…)</a:t>
            </a:r>
          </a:p>
          <a:p>
            <a:pPr marL="457200" lvl="1" indent="0">
              <a:buNone/>
            </a:pPr>
            <a:r>
              <a:rPr lang="en-US" sz="1400" b="1" dirty="0" smtClean="0">
                <a:latin typeface="Tahoma" pitchFamily="34" charset="0"/>
                <a:ea typeface="Tahoma" pitchFamily="34" charset="0"/>
                <a:cs typeface="Tahoma" pitchFamily="34" charset="0"/>
              </a:rPr>
              <a:t>TU-12 Indoor Worksite Policies that Prohibit Smoking</a:t>
            </a:r>
          </a:p>
          <a:p>
            <a:pPr marL="457200" lvl="1" indent="0">
              <a:buNone/>
            </a:pPr>
            <a:r>
              <a:rPr lang="en-US" sz="1400" b="1" dirty="0" smtClean="0">
                <a:latin typeface="Tahoma" pitchFamily="34" charset="0"/>
                <a:ea typeface="Tahoma" pitchFamily="34" charset="0"/>
                <a:cs typeface="Tahoma" pitchFamily="34" charset="0"/>
              </a:rPr>
              <a:t>TU-13 Smoke-free Indoor Air Laws </a:t>
            </a:r>
          </a:p>
          <a:p>
            <a:pPr marL="457200" lvl="1" indent="0">
              <a:buNone/>
            </a:pPr>
            <a:r>
              <a:rPr lang="en-US" sz="1400" dirty="0" smtClean="0">
                <a:latin typeface="Tahoma" pitchFamily="34" charset="0"/>
                <a:ea typeface="Tahoma" pitchFamily="34" charset="0"/>
                <a:cs typeface="Tahoma" pitchFamily="34" charset="0"/>
              </a:rPr>
              <a:t>TU-13.1 Private Workplaces</a:t>
            </a:r>
          </a:p>
          <a:p>
            <a:pPr marL="457200" lvl="1" indent="0">
              <a:buNone/>
            </a:pPr>
            <a:r>
              <a:rPr lang="en-US" sz="1400" dirty="0" smtClean="0">
                <a:latin typeface="Tahoma" pitchFamily="34" charset="0"/>
                <a:ea typeface="Tahoma" pitchFamily="34" charset="0"/>
                <a:cs typeface="Tahoma" pitchFamily="34" charset="0"/>
              </a:rPr>
              <a:t>TU-13.2 Public Workplaces</a:t>
            </a:r>
          </a:p>
          <a:p>
            <a:pPr marL="457200" lvl="1" indent="0">
              <a:buNone/>
            </a:pPr>
            <a:r>
              <a:rPr lang="en-US" sz="1400" dirty="0" smtClean="0">
                <a:latin typeface="Tahoma" pitchFamily="34" charset="0"/>
                <a:ea typeface="Tahoma" pitchFamily="34" charset="0"/>
                <a:cs typeface="Tahoma" pitchFamily="34" charset="0"/>
              </a:rPr>
              <a:t>TU-13.3 Restaurants</a:t>
            </a:r>
          </a:p>
          <a:p>
            <a:pPr marL="457200" lvl="1" indent="0">
              <a:buNone/>
            </a:pPr>
            <a:r>
              <a:rPr lang="en-US" sz="1400" dirty="0" smtClean="0">
                <a:latin typeface="Tahoma" pitchFamily="34" charset="0"/>
                <a:ea typeface="Tahoma" pitchFamily="34" charset="0"/>
                <a:cs typeface="Tahoma" pitchFamily="34" charset="0"/>
              </a:rPr>
              <a:t>TU-13.4 Bars</a:t>
            </a:r>
          </a:p>
          <a:p>
            <a:pPr marL="457200" lvl="1" indent="0">
              <a:buNone/>
            </a:pPr>
            <a:r>
              <a:rPr lang="en-US" sz="1400" dirty="0" smtClean="0">
                <a:latin typeface="Tahoma" pitchFamily="34" charset="0"/>
                <a:ea typeface="Tahoma" pitchFamily="34" charset="0"/>
                <a:cs typeface="Tahoma" pitchFamily="34" charset="0"/>
              </a:rPr>
              <a:t>TU-13.5 Gaming Halls</a:t>
            </a:r>
          </a:p>
          <a:p>
            <a:pPr marL="457200" lvl="1" indent="0">
              <a:buNone/>
            </a:pPr>
            <a:r>
              <a:rPr lang="en-US" sz="1400" dirty="0" smtClean="0">
                <a:latin typeface="Tahoma" pitchFamily="34" charset="0"/>
                <a:ea typeface="Tahoma" pitchFamily="34" charset="0"/>
                <a:cs typeface="Tahoma" pitchFamily="34" charset="0"/>
              </a:rPr>
              <a:t>TU-13.6 Day Care Centers (Commercial)</a:t>
            </a:r>
          </a:p>
          <a:p>
            <a:pPr marL="457200" lvl="1" indent="0">
              <a:buNone/>
            </a:pPr>
            <a:r>
              <a:rPr lang="en-US" sz="1400" dirty="0" smtClean="0">
                <a:latin typeface="Tahoma" pitchFamily="34" charset="0"/>
                <a:ea typeface="Tahoma" pitchFamily="34" charset="0"/>
                <a:cs typeface="Tahoma" pitchFamily="34" charset="0"/>
              </a:rPr>
              <a:t>TU-13.7 Day Care Centers (Home-based)</a:t>
            </a:r>
          </a:p>
          <a:p>
            <a:pPr marL="457200" lvl="1" indent="0">
              <a:buNone/>
            </a:pPr>
            <a:r>
              <a:rPr lang="en-US" sz="1400" dirty="0" smtClean="0">
                <a:latin typeface="Tahoma" pitchFamily="34" charset="0"/>
                <a:ea typeface="Tahoma" pitchFamily="34" charset="0"/>
                <a:cs typeface="Tahoma" pitchFamily="34" charset="0"/>
              </a:rPr>
              <a:t>TU-13.8 Public Transportation</a:t>
            </a:r>
          </a:p>
          <a:p>
            <a:pPr marL="457200" lvl="1" indent="0">
              <a:buNone/>
            </a:pPr>
            <a:r>
              <a:rPr lang="en-US" sz="1400" dirty="0" smtClean="0">
                <a:latin typeface="Tahoma" pitchFamily="34" charset="0"/>
                <a:ea typeface="Tahoma" pitchFamily="34" charset="0"/>
                <a:cs typeface="Tahoma" pitchFamily="34" charset="0"/>
              </a:rPr>
              <a:t>TU-13.9 Hotels and Motels</a:t>
            </a:r>
          </a:p>
          <a:p>
            <a:pPr marL="457200" lvl="1" indent="0">
              <a:buNone/>
            </a:pPr>
            <a:r>
              <a:rPr lang="en-US" sz="1400" dirty="0" smtClean="0">
                <a:latin typeface="Tahoma" pitchFamily="34" charset="0"/>
                <a:ea typeface="Tahoma" pitchFamily="34" charset="0"/>
                <a:cs typeface="Tahoma" pitchFamily="34" charset="0"/>
              </a:rPr>
              <a:t>TU-13.10 Multi-Unit Housing</a:t>
            </a:r>
          </a:p>
          <a:p>
            <a:pPr marL="457200" lvl="1" indent="0">
              <a:buNone/>
            </a:pPr>
            <a:r>
              <a:rPr lang="en-US" sz="1400" dirty="0" smtClean="0">
                <a:latin typeface="Tahoma" pitchFamily="34" charset="0"/>
                <a:ea typeface="Tahoma" pitchFamily="34" charset="0"/>
                <a:cs typeface="Tahoma" pitchFamily="34" charset="0"/>
              </a:rPr>
              <a:t>TU-13.11 Vehicles with Children</a:t>
            </a:r>
          </a:p>
          <a:p>
            <a:pPr marL="457200" lvl="1" indent="0">
              <a:buNone/>
            </a:pPr>
            <a:r>
              <a:rPr lang="en-US" sz="1400" dirty="0" smtClean="0">
                <a:latin typeface="Tahoma" pitchFamily="34" charset="0"/>
                <a:ea typeface="Tahoma" pitchFamily="34" charset="0"/>
                <a:cs typeface="Tahoma" pitchFamily="34" charset="0"/>
              </a:rPr>
              <a:t>TU-13.12 Prisons/Corrections Facilities</a:t>
            </a:r>
          </a:p>
          <a:p>
            <a:pPr marL="457200" lvl="1" indent="0">
              <a:buNone/>
            </a:pPr>
            <a:r>
              <a:rPr lang="en-US" sz="1400" dirty="0" smtClean="0">
                <a:latin typeface="Tahoma" pitchFamily="34" charset="0"/>
                <a:ea typeface="Tahoma" pitchFamily="34" charset="0"/>
                <a:cs typeface="Tahoma" pitchFamily="34" charset="0"/>
              </a:rPr>
              <a:t>TU-13.13 Substance Abuse Treatment Facilities</a:t>
            </a:r>
          </a:p>
          <a:p>
            <a:pPr marL="457200" lvl="1" indent="0">
              <a:buNone/>
            </a:pPr>
            <a:r>
              <a:rPr lang="en-US" sz="1400" dirty="0" smtClean="0">
                <a:latin typeface="Tahoma" pitchFamily="34" charset="0"/>
                <a:ea typeface="Tahoma" pitchFamily="34" charset="0"/>
                <a:cs typeface="Tahoma" pitchFamily="34" charset="0"/>
              </a:rPr>
              <a:t>TU-13.14 Mental Health Treatment Facilities</a:t>
            </a:r>
          </a:p>
          <a:p>
            <a:pPr marL="457200" lvl="1" indent="0">
              <a:buNone/>
            </a:pPr>
            <a:r>
              <a:rPr lang="en-US" sz="1400" dirty="0" smtClean="0">
                <a:latin typeface="Tahoma" pitchFamily="34" charset="0"/>
                <a:ea typeface="Tahoma" pitchFamily="34" charset="0"/>
                <a:cs typeface="Tahoma" pitchFamily="34" charset="0"/>
              </a:rPr>
              <a:t>TU-13.15 Entrances/Exits of Public Places</a:t>
            </a:r>
          </a:p>
          <a:p>
            <a:pPr marL="457200" lvl="1" indent="0">
              <a:buNone/>
            </a:pPr>
            <a:r>
              <a:rPr lang="en-US" sz="1400" dirty="0" smtClean="0">
                <a:latin typeface="Tahoma" pitchFamily="34" charset="0"/>
                <a:ea typeface="Tahoma" pitchFamily="34" charset="0"/>
                <a:cs typeface="Tahoma" pitchFamily="34" charset="0"/>
              </a:rPr>
              <a:t>TU-13.16 Hospital Campuses</a:t>
            </a:r>
          </a:p>
          <a:p>
            <a:pPr marL="457200" lvl="1" indent="0">
              <a:buNone/>
            </a:pPr>
            <a:r>
              <a:rPr lang="en-US" sz="1400" dirty="0" smtClean="0">
                <a:latin typeface="Tahoma" pitchFamily="34" charset="0"/>
                <a:ea typeface="Tahoma" pitchFamily="34" charset="0"/>
                <a:cs typeface="Tahoma" pitchFamily="34" charset="0"/>
              </a:rPr>
              <a:t>TU-13.17 College/University Campuses</a:t>
            </a:r>
          </a:p>
          <a:p>
            <a:pPr marL="457200" lvl="1" indent="0">
              <a:buNone/>
            </a:pPr>
            <a:r>
              <a:rPr lang="en-US" sz="1400" b="1" dirty="0" smtClean="0">
                <a:latin typeface="Tahoma" pitchFamily="34" charset="0"/>
                <a:ea typeface="Tahoma" pitchFamily="34" charset="0"/>
                <a:cs typeface="Tahoma" pitchFamily="34" charset="0"/>
              </a:rPr>
              <a:t>TU-14 Smoke Free Homes</a:t>
            </a:r>
          </a:p>
          <a:p>
            <a:pPr marL="457200" lvl="1" indent="0">
              <a:buNone/>
            </a:pPr>
            <a:r>
              <a:rPr lang="en-US" sz="1400" b="1" dirty="0" smtClean="0">
                <a:latin typeface="Tahoma" pitchFamily="34" charset="0"/>
                <a:ea typeface="Tahoma" pitchFamily="34" charset="0"/>
                <a:cs typeface="Tahoma" pitchFamily="34" charset="0"/>
              </a:rPr>
              <a:t>TU-15 Tobacco-Free Schools</a:t>
            </a:r>
          </a:p>
          <a:p>
            <a:pPr marL="457200" lvl="1" indent="0">
              <a:buNone/>
            </a:pPr>
            <a:r>
              <a:rPr lang="en-US" sz="1400" dirty="0" smtClean="0">
                <a:latin typeface="Tahoma" pitchFamily="34" charset="0"/>
                <a:ea typeface="Tahoma" pitchFamily="34" charset="0"/>
                <a:cs typeface="Tahoma" pitchFamily="34" charset="0"/>
              </a:rPr>
              <a:t>TU-15.1 Junior High Schools</a:t>
            </a:r>
          </a:p>
          <a:p>
            <a:pPr marL="457200" lvl="1" indent="0">
              <a:buNone/>
            </a:pPr>
            <a:r>
              <a:rPr lang="en-US" sz="1400" dirty="0" smtClean="0">
                <a:latin typeface="Tahoma" pitchFamily="34" charset="0"/>
                <a:ea typeface="Tahoma" pitchFamily="34" charset="0"/>
                <a:cs typeface="Tahoma" pitchFamily="34" charset="0"/>
              </a:rPr>
              <a:t>TU-15.2 Middle Schools</a:t>
            </a:r>
          </a:p>
          <a:p>
            <a:pPr marL="457200" lvl="1" indent="0">
              <a:buNone/>
            </a:pPr>
            <a:r>
              <a:rPr lang="en-US" sz="1400" dirty="0" smtClean="0">
                <a:latin typeface="Tahoma" pitchFamily="34" charset="0"/>
                <a:ea typeface="Tahoma" pitchFamily="34" charset="0"/>
                <a:cs typeface="Tahoma" pitchFamily="34" charset="0"/>
              </a:rPr>
              <a:t>TU-15.3 High Schools</a:t>
            </a:r>
          </a:p>
          <a:p>
            <a:pPr marL="457200" lvl="1" indent="0">
              <a:buNone/>
            </a:pPr>
            <a:r>
              <a:rPr lang="en-US" sz="1400" dirty="0" smtClean="0">
                <a:latin typeface="Tahoma" pitchFamily="34" charset="0"/>
                <a:ea typeface="Tahoma" pitchFamily="34" charset="0"/>
                <a:cs typeface="Tahoma" pitchFamily="34" charset="0"/>
              </a:rPr>
              <a:t>TU-15.4 Head Start</a:t>
            </a:r>
          </a:p>
          <a:p>
            <a:pPr marL="457200" lvl="1" indent="0">
              <a:buNone/>
            </a:pPr>
            <a:r>
              <a:rPr lang="en-US" sz="1400" b="1" dirty="0" smtClean="0">
                <a:latin typeface="Tahoma" pitchFamily="34" charset="0"/>
                <a:ea typeface="Tahoma" pitchFamily="34" charset="0"/>
                <a:cs typeface="Tahoma" pitchFamily="34" charset="0"/>
              </a:rPr>
              <a:t>TU-16 State Laws that Preempt Stronger Local Laws</a:t>
            </a:r>
          </a:p>
          <a:p>
            <a:pPr marL="457200" lvl="1" indent="0">
              <a:buNone/>
            </a:pPr>
            <a:r>
              <a:rPr lang="en-US" sz="1400" dirty="0" smtClean="0">
                <a:latin typeface="Tahoma" pitchFamily="34" charset="0"/>
                <a:ea typeface="Tahoma" pitchFamily="34" charset="0"/>
                <a:cs typeface="Tahoma" pitchFamily="34" charset="0"/>
              </a:rPr>
              <a:t>TU-16.1 Smoke-free Indoor Air</a:t>
            </a:r>
          </a:p>
          <a:p>
            <a:pPr marL="457200" lvl="1" indent="0">
              <a:buNone/>
            </a:pPr>
            <a:r>
              <a:rPr lang="en-US" sz="1400" dirty="0" smtClean="0">
                <a:latin typeface="Tahoma" pitchFamily="34" charset="0"/>
                <a:ea typeface="Tahoma" pitchFamily="34" charset="0"/>
                <a:cs typeface="Tahoma" pitchFamily="34" charset="0"/>
              </a:rPr>
              <a:t>TU-16.2 Advertising</a:t>
            </a:r>
          </a:p>
          <a:p>
            <a:pPr marL="457200" lvl="1" indent="0">
              <a:buNone/>
            </a:pPr>
            <a:r>
              <a:rPr lang="en-US" sz="1400" dirty="0" smtClean="0">
                <a:latin typeface="Tahoma" pitchFamily="34" charset="0"/>
                <a:ea typeface="Tahoma" pitchFamily="34" charset="0"/>
                <a:cs typeface="Tahoma" pitchFamily="34" charset="0"/>
              </a:rPr>
              <a:t>TU-16.3 Youth Access</a:t>
            </a:r>
          </a:p>
          <a:p>
            <a:pPr marL="457200" lvl="1" indent="0">
              <a:buNone/>
            </a:pPr>
            <a:r>
              <a:rPr lang="en-US" sz="1400" dirty="0" smtClean="0">
                <a:latin typeface="Tahoma" pitchFamily="34" charset="0"/>
                <a:ea typeface="Tahoma" pitchFamily="34" charset="0"/>
                <a:cs typeface="Tahoma" pitchFamily="34" charset="0"/>
              </a:rPr>
              <a:t>TU-16.4 Licensure</a:t>
            </a:r>
          </a:p>
          <a:p>
            <a:pPr marL="457200" lvl="1" indent="0">
              <a:buNone/>
            </a:pPr>
            <a:r>
              <a:rPr lang="en-US" sz="1400" b="1" dirty="0" smtClean="0">
                <a:latin typeface="Tahoma" pitchFamily="34" charset="0"/>
                <a:ea typeface="Tahoma" pitchFamily="34" charset="0"/>
                <a:cs typeface="Tahoma" pitchFamily="34" charset="0"/>
              </a:rPr>
              <a:t>TU-17 Federal and State Tax on Tobacco Products</a:t>
            </a:r>
          </a:p>
          <a:p>
            <a:pPr marL="457200" lvl="1" indent="0">
              <a:buNone/>
            </a:pPr>
            <a:r>
              <a:rPr lang="en-US" sz="1400" dirty="0" smtClean="0">
                <a:latin typeface="Tahoma" pitchFamily="34" charset="0"/>
                <a:ea typeface="Tahoma" pitchFamily="34" charset="0"/>
                <a:cs typeface="Tahoma" pitchFamily="34" charset="0"/>
              </a:rPr>
              <a:t>TU-17.1 Cigarettes</a:t>
            </a:r>
          </a:p>
          <a:p>
            <a:pPr marL="457200" lvl="1" indent="0">
              <a:buNone/>
            </a:pPr>
            <a:r>
              <a:rPr lang="en-US" sz="1400" dirty="0" smtClean="0">
                <a:latin typeface="Tahoma" pitchFamily="34" charset="0"/>
                <a:ea typeface="Tahoma" pitchFamily="34" charset="0"/>
                <a:cs typeface="Tahoma" pitchFamily="34" charset="0"/>
              </a:rPr>
              <a:t>TU-17.2 Smokeless Tobacco</a:t>
            </a:r>
          </a:p>
          <a:p>
            <a:pPr marL="457200" lvl="1" indent="0">
              <a:buNone/>
            </a:pPr>
            <a:r>
              <a:rPr lang="en-US" sz="1400" dirty="0" smtClean="0">
                <a:latin typeface="Tahoma" pitchFamily="34" charset="0"/>
                <a:ea typeface="Tahoma" pitchFamily="34" charset="0"/>
                <a:cs typeface="Tahoma" pitchFamily="34" charset="0"/>
              </a:rPr>
              <a:t>TU-17.3 Other Smoked Tobacco Products</a:t>
            </a:r>
          </a:p>
          <a:p>
            <a:pPr marL="457200" lvl="1" indent="0">
              <a:buNone/>
            </a:pPr>
            <a:r>
              <a:rPr lang="en-US" sz="1400" b="1" dirty="0" smtClean="0">
                <a:latin typeface="Tahoma" pitchFamily="34" charset="0"/>
                <a:ea typeface="Tahoma" pitchFamily="34" charset="0"/>
                <a:cs typeface="Tahoma" pitchFamily="34" charset="0"/>
              </a:rPr>
              <a:t>TU-18 Exposure to Tobacco Advertising and Promotion, Youth and Young Adults</a:t>
            </a:r>
          </a:p>
          <a:p>
            <a:pPr marL="457200" lvl="1" indent="0">
              <a:buNone/>
            </a:pPr>
            <a:r>
              <a:rPr lang="en-US" sz="1400" dirty="0" smtClean="0">
                <a:latin typeface="Tahoma" pitchFamily="34" charset="0"/>
                <a:ea typeface="Tahoma" pitchFamily="34" charset="0"/>
                <a:cs typeface="Tahoma" pitchFamily="34" charset="0"/>
              </a:rPr>
              <a:t>TU-18.1 Internet</a:t>
            </a:r>
          </a:p>
          <a:p>
            <a:pPr marL="457200" lvl="1" indent="0">
              <a:buNone/>
            </a:pPr>
            <a:r>
              <a:rPr lang="en-US" sz="1400" dirty="0" smtClean="0">
                <a:latin typeface="Tahoma" pitchFamily="34" charset="0"/>
                <a:ea typeface="Tahoma" pitchFamily="34" charset="0"/>
                <a:cs typeface="Tahoma" pitchFamily="34" charset="0"/>
              </a:rPr>
              <a:t>TU-18.2 Magazine and Newspaper</a:t>
            </a:r>
          </a:p>
          <a:p>
            <a:pPr marL="457200" lvl="1" indent="0">
              <a:buNone/>
            </a:pPr>
            <a:r>
              <a:rPr lang="en-US" sz="1400" dirty="0" smtClean="0">
                <a:latin typeface="Tahoma" pitchFamily="34" charset="0"/>
                <a:ea typeface="Tahoma" pitchFamily="34" charset="0"/>
                <a:cs typeface="Tahoma" pitchFamily="34" charset="0"/>
              </a:rPr>
              <a:t>TU-18.3 Movies</a:t>
            </a:r>
          </a:p>
          <a:p>
            <a:pPr marL="457200" lvl="1" indent="0">
              <a:buNone/>
            </a:pPr>
            <a:r>
              <a:rPr lang="en-US" sz="1400" dirty="0" smtClean="0">
                <a:latin typeface="Tahoma" pitchFamily="34" charset="0"/>
                <a:ea typeface="Tahoma" pitchFamily="34" charset="0"/>
                <a:cs typeface="Tahoma" pitchFamily="34" charset="0"/>
              </a:rPr>
              <a:t>TU-18.4 Point of Purchase</a:t>
            </a:r>
          </a:p>
          <a:p>
            <a:pPr marL="457200" lvl="1" indent="0">
              <a:buNone/>
            </a:pPr>
            <a:r>
              <a:rPr lang="en-US" sz="1400" b="1" dirty="0" smtClean="0">
                <a:latin typeface="Tahoma" pitchFamily="34" charset="0"/>
                <a:ea typeface="Tahoma" pitchFamily="34" charset="0"/>
                <a:cs typeface="Tahoma" pitchFamily="34" charset="0"/>
              </a:rPr>
              <a:t>TU-19 Illegal Sales Rate</a:t>
            </a:r>
          </a:p>
          <a:p>
            <a:pPr marL="457200" lvl="1" indent="0">
              <a:buNone/>
            </a:pPr>
            <a:r>
              <a:rPr lang="en-US" sz="1400" dirty="0" smtClean="0">
                <a:latin typeface="Tahoma" pitchFamily="34" charset="0"/>
                <a:ea typeface="Tahoma" pitchFamily="34" charset="0"/>
                <a:cs typeface="Tahoma" pitchFamily="34" charset="0"/>
              </a:rPr>
              <a:t>TU-19.1 States and DC</a:t>
            </a:r>
          </a:p>
          <a:p>
            <a:pPr marL="457200" lvl="1" indent="0">
              <a:buNone/>
            </a:pPr>
            <a:r>
              <a:rPr lang="en-US" sz="1400" dirty="0" smtClean="0">
                <a:latin typeface="Tahoma" pitchFamily="34" charset="0"/>
                <a:ea typeface="Tahoma" pitchFamily="34" charset="0"/>
                <a:cs typeface="Tahoma" pitchFamily="34" charset="0"/>
              </a:rPr>
              <a:t>TU-19.2 Territories</a:t>
            </a:r>
          </a:p>
          <a:p>
            <a:pPr marL="457200" lvl="1" indent="0">
              <a:buNone/>
            </a:pPr>
            <a:r>
              <a:rPr lang="en-US" sz="1400" b="1" dirty="0" smtClean="0">
                <a:latin typeface="Tahoma" pitchFamily="34" charset="0"/>
                <a:ea typeface="Tahoma" pitchFamily="34" charset="0"/>
                <a:cs typeface="Tahoma" pitchFamily="34" charset="0"/>
              </a:rPr>
              <a:t>TU-20 Evidence Based Tobacco Control Programs</a:t>
            </a:r>
          </a:p>
          <a:p>
            <a:pPr marL="457200" lvl="1" indent="0">
              <a:buNone/>
            </a:pPr>
            <a:r>
              <a:rPr lang="en-US" sz="1400" dirty="0" smtClean="0">
                <a:latin typeface="Tahoma" pitchFamily="34" charset="0"/>
                <a:ea typeface="Tahoma" pitchFamily="34" charset="0"/>
                <a:cs typeface="Tahoma" pitchFamily="34" charset="0"/>
              </a:rPr>
              <a:t>TU-20.1 States and DC</a:t>
            </a:r>
          </a:p>
          <a:p>
            <a:pPr marL="457200" lvl="1" indent="0">
              <a:buNone/>
            </a:pPr>
            <a:r>
              <a:rPr lang="en-US" sz="1400" dirty="0" smtClean="0">
                <a:latin typeface="Tahoma" pitchFamily="34" charset="0"/>
                <a:ea typeface="Tahoma" pitchFamily="34" charset="0"/>
                <a:cs typeface="Tahoma" pitchFamily="34" charset="0"/>
              </a:rPr>
              <a:t>TU-20.2 Territories</a:t>
            </a:r>
          </a:p>
          <a:p>
            <a:pPr marL="457200" lvl="1" indent="0">
              <a:buNone/>
            </a:pPr>
            <a:r>
              <a:rPr lang="en-US" sz="1400" dirty="0" smtClean="0">
                <a:latin typeface="Tahoma" pitchFamily="34" charset="0"/>
                <a:ea typeface="Tahoma" pitchFamily="34" charset="0"/>
                <a:cs typeface="Tahoma" pitchFamily="34" charset="0"/>
              </a:rPr>
              <a:t>TU-20.3 Tribes</a:t>
            </a:r>
          </a:p>
        </p:txBody>
      </p:sp>
      <p:sp>
        <p:nvSpPr>
          <p:cNvPr id="25" name="Oval 24" descr="Improving"/>
          <p:cNvSpPr>
            <a:spLocks noChangeArrowheads="1"/>
          </p:cNvSpPr>
          <p:nvPr/>
        </p:nvSpPr>
        <p:spPr bwMode="auto">
          <a:xfrm>
            <a:off x="80437" y="1850835"/>
            <a:ext cx="153988" cy="144462"/>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33" name="Oval 32" descr="Getting worse"/>
          <p:cNvSpPr>
            <a:spLocks noChangeArrowheads="1"/>
          </p:cNvSpPr>
          <p:nvPr/>
        </p:nvSpPr>
        <p:spPr bwMode="auto">
          <a:xfrm>
            <a:off x="80437" y="2493309"/>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34" name="Oval 33" descr="Getting worse"/>
          <p:cNvSpPr>
            <a:spLocks noChangeArrowheads="1"/>
          </p:cNvSpPr>
          <p:nvPr/>
        </p:nvSpPr>
        <p:spPr bwMode="auto">
          <a:xfrm>
            <a:off x="4770464" y="3570422"/>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FF0000"/>
              </a:solidFill>
              <a:latin typeface="Calibri"/>
            </a:endParaRPr>
          </a:p>
        </p:txBody>
      </p:sp>
      <p:sp>
        <p:nvSpPr>
          <p:cNvPr id="45" name="Oval 44" descr="Improving"/>
          <p:cNvSpPr>
            <a:spLocks noChangeArrowheads="1"/>
          </p:cNvSpPr>
          <p:nvPr/>
        </p:nvSpPr>
        <p:spPr bwMode="auto">
          <a:xfrm>
            <a:off x="80437" y="1268484"/>
            <a:ext cx="153988" cy="144462"/>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46" name="Text Box 14"/>
          <p:cNvSpPr txBox="1">
            <a:spLocks noChangeArrowheads="1"/>
          </p:cNvSpPr>
          <p:nvPr/>
        </p:nvSpPr>
        <p:spPr bwMode="auto">
          <a:xfrm>
            <a:off x="1159326" y="618835"/>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47" name="Rectangle 15" descr="Legend"/>
          <p:cNvSpPr>
            <a:spLocks noChangeArrowheads="1"/>
          </p:cNvSpPr>
          <p:nvPr/>
        </p:nvSpPr>
        <p:spPr bwMode="auto">
          <a:xfrm>
            <a:off x="971651" y="609600"/>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48" name="Oval 20" descr="Target met"/>
          <p:cNvSpPr>
            <a:spLocks noChangeArrowheads="1"/>
          </p:cNvSpPr>
          <p:nvPr/>
        </p:nvSpPr>
        <p:spPr bwMode="auto">
          <a:xfrm>
            <a:off x="1076426" y="690563"/>
            <a:ext cx="153988" cy="144462"/>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49" name="Oval 19" descr="Improving"/>
          <p:cNvSpPr>
            <a:spLocks noChangeArrowheads="1"/>
          </p:cNvSpPr>
          <p:nvPr/>
        </p:nvSpPr>
        <p:spPr bwMode="auto">
          <a:xfrm>
            <a:off x="2149926" y="690563"/>
            <a:ext cx="153988" cy="144462"/>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0" name="Oval 13" descr="No change"/>
          <p:cNvSpPr>
            <a:spLocks noChangeArrowheads="1"/>
          </p:cNvSpPr>
          <p:nvPr/>
        </p:nvSpPr>
        <p:spPr bwMode="auto">
          <a:xfrm>
            <a:off x="3228156" y="688975"/>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FFFF00"/>
              </a:solidFill>
              <a:latin typeface="Calibri"/>
            </a:endParaRPr>
          </a:p>
        </p:txBody>
      </p:sp>
      <p:sp>
        <p:nvSpPr>
          <p:cNvPr id="51" name="Oval 21" descr="Getting worse"/>
          <p:cNvSpPr>
            <a:spLocks noChangeArrowheads="1"/>
          </p:cNvSpPr>
          <p:nvPr/>
        </p:nvSpPr>
        <p:spPr bwMode="auto">
          <a:xfrm>
            <a:off x="4674369" y="688975"/>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52" name="Oval 18" descr="Baseline only"/>
          <p:cNvSpPr>
            <a:spLocks noChangeArrowheads="1"/>
          </p:cNvSpPr>
          <p:nvPr/>
        </p:nvSpPr>
        <p:spPr bwMode="auto">
          <a:xfrm>
            <a:off x="5887536"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3" name="Oval 18" descr="Developmental"/>
          <p:cNvSpPr>
            <a:spLocks noChangeArrowheads="1"/>
          </p:cNvSpPr>
          <p:nvPr/>
        </p:nvSpPr>
        <p:spPr bwMode="auto">
          <a:xfrm>
            <a:off x="7026726" y="697000"/>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6" name="Oval 18" descr="Baseline only"/>
          <p:cNvSpPr>
            <a:spLocks noChangeArrowheads="1"/>
          </p:cNvSpPr>
          <p:nvPr/>
        </p:nvSpPr>
        <p:spPr bwMode="auto">
          <a:xfrm>
            <a:off x="80437" y="2065061"/>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8" name="Oval 57" descr="Little/No change"/>
          <p:cNvSpPr>
            <a:spLocks noChangeArrowheads="1"/>
          </p:cNvSpPr>
          <p:nvPr/>
        </p:nvSpPr>
        <p:spPr bwMode="auto">
          <a:xfrm>
            <a:off x="80437" y="2279288"/>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59" name="Oval 58" descr="Little/No change"/>
          <p:cNvSpPr>
            <a:spLocks noChangeArrowheads="1"/>
          </p:cNvSpPr>
          <p:nvPr/>
        </p:nvSpPr>
        <p:spPr bwMode="auto">
          <a:xfrm>
            <a:off x="80437" y="2746982"/>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60" name="Oval 18" descr="Baseline only"/>
          <p:cNvSpPr>
            <a:spLocks noChangeArrowheads="1"/>
          </p:cNvSpPr>
          <p:nvPr/>
        </p:nvSpPr>
        <p:spPr bwMode="auto">
          <a:xfrm>
            <a:off x="80437" y="2949128"/>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1" name="Oval 18" descr="Baseline only"/>
          <p:cNvSpPr>
            <a:spLocks noChangeArrowheads="1"/>
          </p:cNvSpPr>
          <p:nvPr/>
        </p:nvSpPr>
        <p:spPr bwMode="auto">
          <a:xfrm>
            <a:off x="80437" y="3148071"/>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2" name="Oval 18" descr="Baseline only"/>
          <p:cNvSpPr>
            <a:spLocks noChangeArrowheads="1"/>
          </p:cNvSpPr>
          <p:nvPr/>
        </p:nvSpPr>
        <p:spPr bwMode="auto">
          <a:xfrm>
            <a:off x="80437" y="3374173"/>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3" name="Oval 18" descr="Baseline only"/>
          <p:cNvSpPr>
            <a:spLocks noChangeArrowheads="1"/>
          </p:cNvSpPr>
          <p:nvPr/>
        </p:nvSpPr>
        <p:spPr bwMode="auto">
          <a:xfrm>
            <a:off x="80437" y="3600275"/>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4" name="Oval 18" descr="Baseline only"/>
          <p:cNvSpPr>
            <a:spLocks noChangeArrowheads="1"/>
          </p:cNvSpPr>
          <p:nvPr/>
        </p:nvSpPr>
        <p:spPr bwMode="auto">
          <a:xfrm>
            <a:off x="80437" y="3826377"/>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5" name="Oval 18" descr="Baseline only"/>
          <p:cNvSpPr>
            <a:spLocks noChangeArrowheads="1"/>
          </p:cNvSpPr>
          <p:nvPr/>
        </p:nvSpPr>
        <p:spPr bwMode="auto">
          <a:xfrm>
            <a:off x="4770464" y="1459700"/>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6" name="Oval 18" descr="Baseline only"/>
          <p:cNvSpPr>
            <a:spLocks noChangeArrowheads="1"/>
          </p:cNvSpPr>
          <p:nvPr/>
        </p:nvSpPr>
        <p:spPr bwMode="auto">
          <a:xfrm>
            <a:off x="4770464" y="1662839"/>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7" name="Oval 18" descr="Baseline only"/>
          <p:cNvSpPr>
            <a:spLocks noChangeArrowheads="1"/>
          </p:cNvSpPr>
          <p:nvPr/>
        </p:nvSpPr>
        <p:spPr bwMode="auto">
          <a:xfrm>
            <a:off x="4770464" y="1854103"/>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2" name="Oval 18" descr="Developmental"/>
          <p:cNvSpPr>
            <a:spLocks noChangeArrowheads="1"/>
          </p:cNvSpPr>
          <p:nvPr/>
        </p:nvSpPr>
        <p:spPr bwMode="auto">
          <a:xfrm>
            <a:off x="4770464" y="2080992"/>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3" name="Oval 18" descr="Developmental"/>
          <p:cNvSpPr>
            <a:spLocks noChangeArrowheads="1"/>
          </p:cNvSpPr>
          <p:nvPr/>
        </p:nvSpPr>
        <p:spPr bwMode="auto">
          <a:xfrm>
            <a:off x="4770464" y="2521631"/>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4" name="Oval 18" descr="Developmental"/>
          <p:cNvSpPr>
            <a:spLocks noChangeArrowheads="1"/>
          </p:cNvSpPr>
          <p:nvPr/>
        </p:nvSpPr>
        <p:spPr bwMode="auto">
          <a:xfrm>
            <a:off x="4770464" y="2736645"/>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5" name="Oval 19" descr="Improving"/>
          <p:cNvSpPr>
            <a:spLocks noChangeArrowheads="1"/>
          </p:cNvSpPr>
          <p:nvPr/>
        </p:nvSpPr>
        <p:spPr bwMode="auto">
          <a:xfrm>
            <a:off x="4770463" y="2963534"/>
            <a:ext cx="153988" cy="144462"/>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6" name="Oval 75" descr="Getting worse"/>
          <p:cNvSpPr>
            <a:spLocks noChangeArrowheads="1"/>
          </p:cNvSpPr>
          <p:nvPr/>
        </p:nvSpPr>
        <p:spPr bwMode="auto">
          <a:xfrm>
            <a:off x="4770464" y="3785439"/>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FF0000"/>
              </a:solidFill>
              <a:latin typeface="Calibri"/>
            </a:endParaRPr>
          </a:p>
        </p:txBody>
      </p:sp>
      <p:sp>
        <p:nvSpPr>
          <p:cNvPr id="78" name="Oval 18" descr="Developmental"/>
          <p:cNvSpPr>
            <a:spLocks noChangeArrowheads="1"/>
          </p:cNvSpPr>
          <p:nvPr/>
        </p:nvSpPr>
        <p:spPr bwMode="auto">
          <a:xfrm>
            <a:off x="4770464" y="4647552"/>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9" name="Oval 18" descr="Baseline only"/>
          <p:cNvSpPr>
            <a:spLocks noChangeArrowheads="1"/>
          </p:cNvSpPr>
          <p:nvPr/>
        </p:nvSpPr>
        <p:spPr bwMode="auto">
          <a:xfrm>
            <a:off x="4770464" y="3989685"/>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FF0000"/>
              </a:solidFill>
              <a:latin typeface="Calibri"/>
            </a:endParaRPr>
          </a:p>
        </p:txBody>
      </p:sp>
      <p:sp>
        <p:nvSpPr>
          <p:cNvPr id="68" name="Oval 67" descr="Little/No change"/>
          <p:cNvSpPr>
            <a:spLocks noChangeArrowheads="1"/>
          </p:cNvSpPr>
          <p:nvPr/>
        </p:nvSpPr>
        <p:spPr bwMode="auto">
          <a:xfrm>
            <a:off x="80437" y="4028729"/>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69" name="Oval 68" descr="Little/No change"/>
          <p:cNvSpPr>
            <a:spLocks noChangeArrowheads="1"/>
          </p:cNvSpPr>
          <p:nvPr/>
        </p:nvSpPr>
        <p:spPr bwMode="auto">
          <a:xfrm>
            <a:off x="80437" y="4254831"/>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70" name="Oval 69" descr="Getting worse"/>
          <p:cNvSpPr>
            <a:spLocks noChangeArrowheads="1"/>
          </p:cNvSpPr>
          <p:nvPr/>
        </p:nvSpPr>
        <p:spPr bwMode="auto">
          <a:xfrm>
            <a:off x="80437" y="4707035"/>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71" name="Oval 70" descr="Little/No change"/>
          <p:cNvSpPr>
            <a:spLocks noChangeArrowheads="1"/>
          </p:cNvSpPr>
          <p:nvPr/>
        </p:nvSpPr>
        <p:spPr bwMode="auto">
          <a:xfrm>
            <a:off x="80437" y="4469058"/>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0" name="Oval 79" descr="Little/No change"/>
          <p:cNvSpPr>
            <a:spLocks noChangeArrowheads="1"/>
          </p:cNvSpPr>
          <p:nvPr/>
        </p:nvSpPr>
        <p:spPr bwMode="auto">
          <a:xfrm>
            <a:off x="80437" y="4921262"/>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1" name="Oval 18" descr="Baseline only"/>
          <p:cNvSpPr>
            <a:spLocks noChangeArrowheads="1"/>
          </p:cNvSpPr>
          <p:nvPr/>
        </p:nvSpPr>
        <p:spPr bwMode="auto">
          <a:xfrm>
            <a:off x="80437" y="5123614"/>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82" name="Oval 81" descr="Little/No change"/>
          <p:cNvSpPr>
            <a:spLocks noChangeArrowheads="1"/>
          </p:cNvSpPr>
          <p:nvPr/>
        </p:nvSpPr>
        <p:spPr bwMode="auto">
          <a:xfrm>
            <a:off x="80437" y="5563466"/>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3" name="Oval 18" descr="Baseline only"/>
          <p:cNvSpPr>
            <a:spLocks noChangeArrowheads="1"/>
          </p:cNvSpPr>
          <p:nvPr/>
        </p:nvSpPr>
        <p:spPr bwMode="auto">
          <a:xfrm>
            <a:off x="80437" y="6217074"/>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84" name="Oval 83" descr="Getting worse"/>
          <p:cNvSpPr>
            <a:spLocks noChangeArrowheads="1"/>
          </p:cNvSpPr>
          <p:nvPr/>
        </p:nvSpPr>
        <p:spPr bwMode="auto">
          <a:xfrm>
            <a:off x="4770464" y="5329169"/>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chemeClr val="accent3"/>
              </a:solidFill>
              <a:latin typeface="Calibri"/>
            </a:endParaRPr>
          </a:p>
        </p:txBody>
      </p:sp>
      <p:sp>
        <p:nvSpPr>
          <p:cNvPr id="85" name="Oval 84" descr="Little/No change"/>
          <p:cNvSpPr>
            <a:spLocks noChangeArrowheads="1"/>
          </p:cNvSpPr>
          <p:nvPr/>
        </p:nvSpPr>
        <p:spPr bwMode="auto">
          <a:xfrm>
            <a:off x="4770464" y="4863673"/>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6" name="Oval 85" descr="Little/No change"/>
          <p:cNvSpPr>
            <a:spLocks noChangeArrowheads="1"/>
          </p:cNvSpPr>
          <p:nvPr/>
        </p:nvSpPr>
        <p:spPr bwMode="auto">
          <a:xfrm>
            <a:off x="4770464" y="4227165"/>
            <a:ext cx="153987" cy="144463"/>
          </a:xfrm>
          <a:prstGeom prst="ellipse">
            <a:avLst/>
          </a:prstGeom>
          <a:solidFill>
            <a:schemeClr val="accent3"/>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87" name="Oval 18" descr="Baseline only"/>
          <p:cNvSpPr>
            <a:spLocks noChangeArrowheads="1"/>
          </p:cNvSpPr>
          <p:nvPr/>
        </p:nvSpPr>
        <p:spPr bwMode="auto">
          <a:xfrm>
            <a:off x="4770464" y="5761411"/>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5" name="Oval 18" descr="Baseline only"/>
          <p:cNvSpPr>
            <a:spLocks noChangeArrowheads="1"/>
          </p:cNvSpPr>
          <p:nvPr/>
        </p:nvSpPr>
        <p:spPr bwMode="auto">
          <a:xfrm>
            <a:off x="78462" y="5989474"/>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7" name="Oval 18" descr="Baseline only"/>
          <p:cNvSpPr>
            <a:spLocks noChangeArrowheads="1"/>
          </p:cNvSpPr>
          <p:nvPr/>
        </p:nvSpPr>
        <p:spPr bwMode="auto">
          <a:xfrm>
            <a:off x="78462" y="5348224"/>
            <a:ext cx="153987" cy="144463"/>
          </a:xfrm>
          <a:prstGeom prst="ellipse">
            <a:avLst/>
          </a:prstGeom>
          <a:solidFill>
            <a:srgbClr val="FFC0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92" name="Oval 18" descr="Baseline only"/>
          <p:cNvSpPr>
            <a:spLocks noChangeArrowheads="1"/>
          </p:cNvSpPr>
          <p:nvPr/>
        </p:nvSpPr>
        <p:spPr bwMode="auto">
          <a:xfrm>
            <a:off x="90337" y="6642599"/>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93" name="Oval 18" descr="Baseline only"/>
          <p:cNvSpPr>
            <a:spLocks noChangeArrowheads="1"/>
          </p:cNvSpPr>
          <p:nvPr/>
        </p:nvSpPr>
        <p:spPr bwMode="auto">
          <a:xfrm>
            <a:off x="88362" y="6414999"/>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94" name="Oval 18" descr="Baseline only"/>
          <p:cNvSpPr>
            <a:spLocks noChangeArrowheads="1"/>
          </p:cNvSpPr>
          <p:nvPr/>
        </p:nvSpPr>
        <p:spPr bwMode="auto">
          <a:xfrm>
            <a:off x="4780364" y="5533811"/>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4" name="Title 3"/>
          <p:cNvSpPr>
            <a:spLocks noGrp="1"/>
          </p:cNvSpPr>
          <p:nvPr>
            <p:ph type="title" idx="4294967295"/>
          </p:nvPr>
        </p:nvSpPr>
        <p:spPr>
          <a:xfrm>
            <a:off x="0" y="76200"/>
            <a:ext cx="9326563" cy="558800"/>
          </a:xfrm>
        </p:spPr>
        <p:txBody>
          <a:bodyPr>
            <a:normAutofit/>
          </a:bodyPr>
          <a:lstStyle/>
          <a:p>
            <a:r>
              <a:rPr lang="en-US" sz="3000" b="1" dirty="0" smtClean="0">
                <a:solidFill>
                  <a:srgbClr val="003F72"/>
                </a:solidFill>
                <a:latin typeface="Tahoma" pitchFamily="34" charset="0"/>
                <a:ea typeface="Tahoma" pitchFamily="34" charset="0"/>
                <a:cs typeface="Tahoma" pitchFamily="34" charset="0"/>
              </a:rPr>
              <a:t>Objective </a:t>
            </a:r>
            <a:r>
              <a:rPr lang="en-US" sz="3000" b="1" dirty="0">
                <a:solidFill>
                  <a:srgbClr val="003F72"/>
                </a:solidFill>
                <a:latin typeface="Tahoma" pitchFamily="34" charset="0"/>
                <a:ea typeface="Tahoma" pitchFamily="34" charset="0"/>
                <a:cs typeface="Tahoma" pitchFamily="34" charset="0"/>
              </a:rPr>
              <a:t>Status: </a:t>
            </a:r>
            <a:r>
              <a:rPr lang="en-US" sz="3000" b="1" dirty="0" smtClean="0">
                <a:solidFill>
                  <a:srgbClr val="003F72"/>
                </a:solidFill>
                <a:latin typeface="Tahoma" pitchFamily="34" charset="0"/>
                <a:ea typeface="Tahoma" pitchFamily="34" charset="0"/>
                <a:cs typeface="Tahoma" pitchFamily="34" charset="0"/>
              </a:rPr>
              <a:t>Tobacco Use</a:t>
            </a:r>
            <a:endParaRPr lang="en-US" sz="3000" b="1" dirty="0">
              <a:solidFill>
                <a:srgbClr val="003F7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8761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IVP Objective Status"/>
          <p:cNvGraphicFramePr>
            <a:graphicFrameLocks noGrp="1"/>
          </p:cNvGraphicFramePr>
          <p:nvPr>
            <p:ph idx="1"/>
            <p:extLst>
              <p:ext uri="{D42A27DB-BD31-4B8C-83A1-F6EECF244321}">
                <p14:modId xmlns:p14="http://schemas.microsoft.com/office/powerpoint/2010/main" val="2114846090"/>
              </p:ext>
            </p:extLst>
          </p:nvPr>
        </p:nvGraphicFramePr>
        <p:xfrm>
          <a:off x="381000" y="1066800"/>
          <a:ext cx="80772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6553200" y="3257996"/>
            <a:ext cx="1752600" cy="192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p>
        </p:txBody>
      </p:sp>
      <p:sp>
        <p:nvSpPr>
          <p:cNvPr id="8" name="Oval 13" descr="Little/No change"/>
          <p:cNvSpPr>
            <a:spLocks noChangeArrowheads="1"/>
          </p:cNvSpPr>
          <p:nvPr/>
        </p:nvSpPr>
        <p:spPr bwMode="auto">
          <a:xfrm>
            <a:off x="6677187" y="39861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1" name="Oval 18" descr="Baseline only"/>
          <p:cNvSpPr>
            <a:spLocks noChangeArrowheads="1"/>
          </p:cNvSpPr>
          <p:nvPr/>
        </p:nvSpPr>
        <p:spPr bwMode="auto">
          <a:xfrm>
            <a:off x="6677185" y="460904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2" name="Oval 19" descr="Improving"/>
          <p:cNvSpPr>
            <a:spLocks noChangeArrowheads="1"/>
          </p:cNvSpPr>
          <p:nvPr/>
        </p:nvSpPr>
        <p:spPr bwMode="auto">
          <a:xfrm>
            <a:off x="6681999" y="366651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13" name="Oval 20" descr="Target met"/>
          <p:cNvSpPr>
            <a:spLocks noChangeArrowheads="1"/>
          </p:cNvSpPr>
          <p:nvPr/>
        </p:nvSpPr>
        <p:spPr bwMode="auto">
          <a:xfrm>
            <a:off x="6677794" y="3361712"/>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14" name="Oval 21" descr="Getting worse"/>
          <p:cNvSpPr>
            <a:spLocks noChangeArrowheads="1"/>
          </p:cNvSpPr>
          <p:nvPr/>
        </p:nvSpPr>
        <p:spPr bwMode="auto">
          <a:xfrm>
            <a:off x="6677186" y="429604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15" name="Oval 18" descr="Developmental"/>
          <p:cNvSpPr>
            <a:spLocks noChangeArrowheads="1"/>
          </p:cNvSpPr>
          <p:nvPr/>
        </p:nvSpPr>
        <p:spPr bwMode="auto">
          <a:xfrm>
            <a:off x="6677184" y="494198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4" name="Title 3"/>
          <p:cNvSpPr>
            <a:spLocks noGrp="1"/>
          </p:cNvSpPr>
          <p:nvPr>
            <p:ph type="title"/>
          </p:nvPr>
        </p:nvSpPr>
        <p:spPr>
          <a:xfrm>
            <a:off x="381000" y="152400"/>
            <a:ext cx="8382000" cy="790832"/>
          </a:xfrm>
        </p:spPr>
        <p:txBody>
          <a:bodyPr>
            <a:noAutofit/>
          </a:bodyPr>
          <a:lstStyle/>
          <a:p>
            <a:r>
              <a:rPr lang="en-US" sz="2600" b="1" dirty="0">
                <a:solidFill>
                  <a:srgbClr val="003F72"/>
                </a:solidFill>
                <a:latin typeface="Tahoma" pitchFamily="34" charset="0"/>
                <a:ea typeface="Tahoma" pitchFamily="34" charset="0"/>
                <a:cs typeface="Tahoma" pitchFamily="34" charset="0"/>
              </a:rPr>
              <a:t>Current HP2020 Objective Status: </a:t>
            </a:r>
            <a:r>
              <a:rPr lang="en-US" sz="2600" b="1" dirty="0" smtClean="0">
                <a:solidFill>
                  <a:srgbClr val="003F72"/>
                </a:solidFill>
                <a:latin typeface="Tahoma" pitchFamily="34" charset="0"/>
                <a:ea typeface="Tahoma" pitchFamily="34" charset="0"/>
                <a:cs typeface="Tahoma" pitchFamily="34" charset="0"/>
              </a:rPr>
              <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Tobacco Use</a:t>
            </a:r>
            <a:endParaRPr lang="en-US" sz="2600" b="1" dirty="0">
              <a:solidFill>
                <a:srgbClr val="003F7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82707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CDPHP_PPT_dark([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CCDPH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16141</TotalTime>
  <Words>4079</Words>
  <Application>Microsoft Office PowerPoint</Application>
  <PresentationFormat>On-screen Show (4:3)</PresentationFormat>
  <Paragraphs>472</Paragraphs>
  <Slides>15</Slides>
  <Notes>15</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2_Office Theme</vt:lpstr>
      <vt:lpstr>3_Office Theme</vt:lpstr>
      <vt:lpstr>NCCDPHP_PPT_dark([1]</vt:lpstr>
      <vt:lpstr>NCCDPHP_PPT_dark(</vt:lpstr>
      <vt:lpstr>1_Urban</vt:lpstr>
      <vt:lpstr>4_Office Theme</vt:lpstr>
      <vt:lpstr>5_Office Theme</vt:lpstr>
      <vt:lpstr>Appendix</vt:lpstr>
      <vt:lpstr>Objective Status: Environmental Health</vt:lpstr>
      <vt:lpstr>Objective Status: Environmental Health</vt:lpstr>
      <vt:lpstr>Objective Status: Environmental Health</vt:lpstr>
      <vt:lpstr>Objective Status: Environmental Health</vt:lpstr>
      <vt:lpstr>Current HP2020 Objective Status:  Environmental Health</vt:lpstr>
      <vt:lpstr>Objective Status: Tobacco Use</vt:lpstr>
      <vt:lpstr>Objective Status: Tobacco Use</vt:lpstr>
      <vt:lpstr>Current HP2020 Objective Status:  Tobacco Use</vt:lpstr>
      <vt:lpstr>Tobacco Use—Background</vt:lpstr>
      <vt:lpstr>Current Cigarette Smoking Among Adults Ages 18 Years and Over by Sex, 1965-2013</vt:lpstr>
      <vt:lpstr>Cigarette Use in Past Month Among Students in Grades 9–12 by Grade, 2013 </vt:lpstr>
      <vt:lpstr>Tobacco Initiation, Adolescents and Young Adults</vt:lpstr>
      <vt:lpstr>Smoking Cessation Attempts and Recent Success Among Adults, 2004-2013</vt:lpstr>
      <vt:lpstr>Illegal Sales Rate to Minors in Compliance Checks, 2013</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CDC User</cp:lastModifiedBy>
  <cp:revision>493</cp:revision>
  <cp:lastPrinted>2014-10-29T13:07:24Z</cp:lastPrinted>
  <dcterms:created xsi:type="dcterms:W3CDTF">2012-06-04T17:32:29Z</dcterms:created>
  <dcterms:modified xsi:type="dcterms:W3CDTF">2014-12-05T14:11:09Z</dcterms:modified>
</cp:coreProperties>
</file>