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59" r:id="rId2"/>
  </p:sldMasterIdLst>
  <p:notesMasterIdLst>
    <p:notesMasterId r:id="rId7"/>
  </p:notesMasterIdLst>
  <p:handoutMasterIdLst>
    <p:handoutMasterId r:id="rId8"/>
  </p:handoutMasterIdLst>
  <p:sldIdLst>
    <p:sldId id="550" r:id="rId3"/>
    <p:sldId id="546" r:id="rId4"/>
    <p:sldId id="551" r:id="rId5"/>
    <p:sldId id="552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HHS" initials="DHHS" lastIdx="12" clrIdx="0"/>
  <p:cmAuthor id="1" name="Rosendorf, Kimberly (CDC/OSELS/NCHS)" initials="RK(" lastIdx="2" clrIdx="1"/>
  <p:cmAuthor id="2" name="Kimberly Hurvitz" initials="KAH" lastIdx="2" clrIdx="2"/>
  <p:cmAuthor id="3" name="CDC User" initials="CU" lastIdx="6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66"/>
    <a:srgbClr val="4F81BD"/>
    <a:srgbClr val="FF33CC"/>
    <a:srgbClr val="FF3300"/>
    <a:srgbClr val="00FFFF"/>
    <a:srgbClr val="FF00FF"/>
    <a:srgbClr val="FFFF99"/>
    <a:srgbClr val="33CC33"/>
    <a:srgbClr val="FADA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2527" autoAdjust="0"/>
    <p:restoredTop sz="60434" autoAdjust="0"/>
  </p:normalViewPr>
  <p:slideViewPr>
    <p:cSldViewPr snapToGrid="0">
      <p:cViewPr varScale="1">
        <p:scale>
          <a:sx n="79" d="100"/>
          <a:sy n="79" d="100"/>
        </p:scale>
        <p:origin x="-25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4" d="100"/>
        <a:sy n="114" d="100"/>
      </p:scale>
      <p:origin x="0" y="9552"/>
    </p:cViewPr>
  </p:sorterViewPr>
  <p:notesViewPr>
    <p:cSldViewPr snapToGrid="0">
      <p:cViewPr varScale="1">
        <p:scale>
          <a:sx n="82" d="100"/>
          <a:sy n="82" d="100"/>
        </p:scale>
        <p:origin x="-1974" y="-96"/>
      </p:cViewPr>
      <p:guideLst>
        <p:guide orient="horz" pos="2928"/>
        <p:guide pos="2208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523" cy="464662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293" y="2"/>
            <a:ext cx="3037523" cy="464662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ECD10EAC-DB9E-40D7-A573-D913662CFEAA}" type="datetimeFigureOut">
              <a:rPr lang="en-US" smtClean="0"/>
              <a:pPr/>
              <a:t>9/23/2013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155"/>
            <a:ext cx="3037523" cy="464662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293" y="8830155"/>
            <a:ext cx="3037523" cy="464662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D8725424-288F-4529-B7F3-0BC2CA7E50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772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r">
              <a:defRPr sz="1200"/>
            </a:lvl1pPr>
          </a:lstStyle>
          <a:p>
            <a:fld id="{3E9D2DD8-C521-4505-924B-8CA20FD78ED1}" type="datetimeFigureOut">
              <a:rPr lang="en-US" smtClean="0"/>
              <a:pPr/>
              <a:t>9/23/2013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8" rIns="93175" bIns="4658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5" tIns="46588" rIns="93175" bIns="4658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r">
              <a:defRPr sz="1200"/>
            </a:lvl1pPr>
          </a:lstStyle>
          <a:p>
            <a:fld id="{505CBE22-21B7-4090-A7D8-E049150296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459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Placeholder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/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A97B9C-8324-484B-9209-105D7E1F234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B01C0-5827-423D-B17A-92830EC4C2F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597640D-AB5B-4981-ACF3-00B2C557B552}" type="datetime1">
              <a:rPr lang="en-US" smtClean="0">
                <a:solidFill>
                  <a:prstClr val="black"/>
                </a:solidFill>
              </a:rPr>
              <a:pPr/>
              <a:t>9/23/2013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643438" cy="3484563"/>
          </a:xfrm>
        </p:spPr>
      </p:sp>
      <p:sp>
        <p:nvSpPr>
          <p:cNvPr id="13" name="Notes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375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68244" indent="-168244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Definitions</a:t>
            </a:r>
          </a:p>
          <a:p>
            <a:pPr marL="616894" lvl="1" indent="-168244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Target met: Target met or exceeded</a:t>
            </a:r>
          </a:p>
          <a:p>
            <a:pPr marL="616894" lvl="1" indent="-168244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Improving – </a:t>
            </a: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Change is toward the target:</a:t>
            </a:r>
          </a:p>
          <a:p>
            <a:pPr marL="1065545" lvl="2" indent="-168244">
              <a:buFont typeface="Arial" pitchFamily="34" charset="0"/>
              <a:buChar char="•"/>
            </a:pP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Change in objective is statistically significant*, OR</a:t>
            </a:r>
          </a:p>
          <a:p>
            <a:pPr marL="1065545" lvl="2" indent="-168244">
              <a:buFont typeface="Arial" pitchFamily="34" charset="0"/>
              <a:buChar char="•"/>
            </a:pP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Objective has achieved 10% or more of the targeted change</a:t>
            </a:r>
          </a:p>
          <a:p>
            <a:pPr marL="616894" lvl="1" indent="-168244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Little/No change:</a:t>
            </a:r>
          </a:p>
          <a:p>
            <a:pPr marL="1065545" lvl="2" indent="-168244">
              <a:buFont typeface="Arial" pitchFamily="34" charset="0"/>
              <a:buChar char="•"/>
            </a:pP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Objective has achieved less than 10% of the targeted change (and is not statistically significant*), OR</a:t>
            </a:r>
          </a:p>
          <a:p>
            <a:pPr marL="1065545" lvl="2" indent="-168244">
              <a:buFont typeface="Arial" pitchFamily="34" charset="0"/>
              <a:buChar char="•"/>
            </a:pP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Objective has a deficit of less than 10% relative to its baseline which it needs to regain before starting to move toward the target (and is not statistically significant*), OR</a:t>
            </a:r>
          </a:p>
          <a:p>
            <a:pPr marL="1065545" lvl="2" indent="-168244">
              <a:buFont typeface="Arial" pitchFamily="34" charset="0"/>
              <a:buChar char="•"/>
            </a:pP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No change between baseline and most recent data point</a:t>
            </a:r>
            <a:endParaRPr lang="en-US" baseline="0" dirty="0" smtClean="0">
              <a:latin typeface="Arial" pitchFamily="34" charset="0"/>
              <a:cs typeface="Arial" pitchFamily="34" charset="0"/>
            </a:endParaRPr>
          </a:p>
          <a:p>
            <a:pPr marL="616894" lvl="1" indent="-168244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Getting worse – </a:t>
            </a: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Change is away from the target:</a:t>
            </a:r>
          </a:p>
          <a:p>
            <a:pPr marL="1065545" lvl="2" indent="-168244">
              <a:buFont typeface="Arial" pitchFamily="34" charset="0"/>
              <a:buChar char="•"/>
            </a:pP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Change in objective is statistically significant*, OR</a:t>
            </a:r>
          </a:p>
          <a:p>
            <a:pPr marL="1065545" lvl="2" indent="-168244">
              <a:buFont typeface="Arial" pitchFamily="34" charset="0"/>
              <a:buChar char="•"/>
            </a:pP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Objective has a deficit of 10% or more (relative to its baseline), which it needs to regain before starting to move toward the target</a:t>
            </a:r>
          </a:p>
          <a:p>
            <a:pPr marL="616894" lvl="1" indent="-168244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Baseline only: </a:t>
            </a: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Baseline data only; progress cannot be assessed</a:t>
            </a:r>
            <a:endParaRPr lang="en-US" baseline="0" dirty="0" smtClean="0">
              <a:latin typeface="Arial" pitchFamily="34" charset="0"/>
              <a:cs typeface="Arial" pitchFamily="34" charset="0"/>
            </a:endParaRPr>
          </a:p>
          <a:p>
            <a:pPr marL="616894" lvl="1" indent="-168244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Developmental: </a:t>
            </a: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Objective is developmental (does not have baseline data)</a:t>
            </a:r>
          </a:p>
          <a:p>
            <a:pPr marL="616894" lvl="1" indent="-168244">
              <a:buFont typeface="Arial" pitchFamily="34" charset="0"/>
              <a:buChar char="•"/>
            </a:pPr>
            <a:r>
              <a:rPr lang="en-US" kern="1200" baseline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Informational: </a:t>
            </a: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Objective is informational (does not have a target) </a:t>
            </a:r>
            <a:endParaRPr lang="en-US" baseline="0" dirty="0" smtClean="0">
              <a:latin typeface="Arial" pitchFamily="34" charset="0"/>
              <a:cs typeface="Arial" pitchFamily="34" charset="0"/>
            </a:endParaRPr>
          </a:p>
          <a:p>
            <a:pPr marL="448650" lvl="2" defTabSz="897301">
              <a:defRPr/>
            </a:pPr>
            <a:endParaRPr lang="en-US" baseline="0" dirty="0" smtClean="0">
              <a:latin typeface="Arial" pitchFamily="34" charset="0"/>
              <a:cs typeface="Arial" pitchFamily="34" charset="0"/>
            </a:endParaRPr>
          </a:p>
          <a:p>
            <a:pPr marL="168244" lvl="1" indent="-168244" defTabSz="897301">
              <a:buFont typeface="Arial" pitchFamily="34" charset="0"/>
              <a:buChar char="•"/>
              <a:defRPr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Notes</a:t>
            </a:r>
          </a:p>
          <a:p>
            <a:pPr marL="616894" lvl="2" indent="-168244" defTabSz="897301">
              <a:buFont typeface="Arial" pitchFamily="34" charset="0"/>
              <a:buChar char="•"/>
              <a:defRPr/>
            </a:pP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*Statistical significance is only assessed when estimates of variability are available</a:t>
            </a:r>
            <a:endParaRPr lang="en-US" baseline="0" dirty="0" smtClean="0">
              <a:latin typeface="Arial" pitchFamily="34" charset="0"/>
              <a:cs typeface="Arial" pitchFamily="34" charset="0"/>
            </a:endParaRPr>
          </a:p>
          <a:p>
            <a:pPr marL="616894" lvl="2" indent="-168244" defTabSz="897301">
              <a:buFont typeface="Arial" pitchFamily="34" charset="0"/>
              <a:buChar char="•"/>
              <a:defRPr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Percent of targeted change achieved = 100 × (Most recent value – Baseline value) / (HP2020 target – Baseline value)</a:t>
            </a:r>
          </a:p>
          <a:p>
            <a:pPr marL="616894" lvl="1" indent="-168244">
              <a:buFont typeface="Arial" pitchFamily="34" charset="0"/>
              <a:buChar char="•"/>
            </a:pPr>
            <a:r>
              <a:rPr lang="en-US" baseline="0" smtClean="0">
                <a:latin typeface="Arial" pitchFamily="34" charset="0"/>
                <a:cs typeface="Arial" pitchFamily="34" charset="0"/>
              </a:rPr>
              <a:t>Percent in deficit = 100 × |Most recent value – Baseline value| / (Baseline value)</a:t>
            </a:r>
          </a:p>
          <a:p>
            <a:pPr>
              <a:spcAft>
                <a:spcPts val="1178"/>
              </a:spcAft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CBE22-21B7-4090-A7D8-E0491502961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131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15790"/>
            <a:ext cx="5608320" cy="4652010"/>
          </a:xfrm>
        </p:spPr>
        <p:txBody>
          <a:bodyPr>
            <a:noAutofit/>
          </a:bodyPr>
          <a:lstStyle/>
          <a:p>
            <a:pPr marL="168244" indent="-168244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Definitions</a:t>
            </a:r>
          </a:p>
          <a:p>
            <a:pPr marL="616894" lvl="1" indent="-168244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Target met: Target met or exceeded</a:t>
            </a:r>
          </a:p>
          <a:p>
            <a:pPr marL="616894" lvl="1" indent="-168244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Improving – </a:t>
            </a: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Change is toward the target:</a:t>
            </a:r>
          </a:p>
          <a:p>
            <a:pPr marL="1065545" lvl="2" indent="-168244">
              <a:buFont typeface="Arial" pitchFamily="34" charset="0"/>
              <a:buChar char="•"/>
            </a:pP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Change in objective is statistically significant*, OR</a:t>
            </a:r>
          </a:p>
          <a:p>
            <a:pPr marL="1065545" lvl="2" indent="-168244">
              <a:buFont typeface="Arial" pitchFamily="34" charset="0"/>
              <a:buChar char="•"/>
            </a:pP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Objective has achieved 10% or more of the targeted change</a:t>
            </a:r>
          </a:p>
          <a:p>
            <a:pPr marL="616894" lvl="1" indent="-168244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Little/No change:</a:t>
            </a:r>
          </a:p>
          <a:p>
            <a:pPr marL="1065545" lvl="2" indent="-168244">
              <a:buFont typeface="Arial" pitchFamily="34" charset="0"/>
              <a:buChar char="•"/>
            </a:pP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Objective has achieved less than 10% of the targeted change (and is not statistically significant*), OR</a:t>
            </a:r>
          </a:p>
          <a:p>
            <a:pPr marL="1065545" lvl="2" indent="-168244">
              <a:buFont typeface="Arial" pitchFamily="34" charset="0"/>
              <a:buChar char="•"/>
            </a:pP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Objective has a deficit of less than 10% relative to its baseline which it needs to regain before starting to move toward the target (and is not statistically significant*), OR</a:t>
            </a:r>
          </a:p>
          <a:p>
            <a:pPr marL="1065545" lvl="2" indent="-168244">
              <a:buFont typeface="Arial" pitchFamily="34" charset="0"/>
              <a:buChar char="•"/>
            </a:pP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No change between baseline and most recent data point</a:t>
            </a:r>
            <a:endParaRPr lang="en-US" baseline="0" dirty="0" smtClean="0">
              <a:latin typeface="Arial" pitchFamily="34" charset="0"/>
              <a:cs typeface="Arial" pitchFamily="34" charset="0"/>
            </a:endParaRPr>
          </a:p>
          <a:p>
            <a:pPr marL="616894" lvl="1" indent="-168244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Getting worse – </a:t>
            </a: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Change is away from the target:</a:t>
            </a:r>
          </a:p>
          <a:p>
            <a:pPr marL="1065545" lvl="2" indent="-168244">
              <a:buFont typeface="Arial" pitchFamily="34" charset="0"/>
              <a:buChar char="•"/>
            </a:pP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Change in objective is statistically significant*, OR</a:t>
            </a:r>
          </a:p>
          <a:p>
            <a:pPr marL="1065545" lvl="2" indent="-168244">
              <a:buFont typeface="Arial" pitchFamily="34" charset="0"/>
              <a:buChar char="•"/>
            </a:pP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Objective has a deficit of 10% or more (relative to its baseline), which it needs to regain before starting to move toward the target</a:t>
            </a:r>
          </a:p>
          <a:p>
            <a:pPr marL="616894" lvl="1" indent="-168244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Baseline only: </a:t>
            </a: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Baseline data only; progress cannot be assessed</a:t>
            </a:r>
            <a:endParaRPr lang="en-US" baseline="0" dirty="0" smtClean="0">
              <a:latin typeface="Arial" pitchFamily="34" charset="0"/>
              <a:cs typeface="Arial" pitchFamily="34" charset="0"/>
            </a:endParaRPr>
          </a:p>
          <a:p>
            <a:pPr marL="616894" lvl="1" indent="-168244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Developmental: </a:t>
            </a: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Objective is developmental (does not have baseline data)</a:t>
            </a:r>
          </a:p>
          <a:p>
            <a:pPr marL="616894" lvl="1" indent="-168244">
              <a:buFont typeface="Arial" pitchFamily="34" charset="0"/>
              <a:buChar char="•"/>
            </a:pPr>
            <a:r>
              <a:rPr lang="en-US" kern="1200" baseline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Informational: </a:t>
            </a: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Objective is informational (does not have a target) </a:t>
            </a:r>
            <a:endParaRPr lang="en-US" baseline="0" dirty="0" smtClean="0">
              <a:latin typeface="Arial" pitchFamily="34" charset="0"/>
              <a:cs typeface="Arial" pitchFamily="34" charset="0"/>
            </a:endParaRPr>
          </a:p>
          <a:p>
            <a:pPr marL="448650" lvl="2" defTabSz="897301">
              <a:defRPr/>
            </a:pPr>
            <a:endParaRPr lang="en-US" baseline="0" dirty="0" smtClean="0">
              <a:latin typeface="Arial" pitchFamily="34" charset="0"/>
              <a:cs typeface="Arial" pitchFamily="34" charset="0"/>
            </a:endParaRPr>
          </a:p>
          <a:p>
            <a:pPr marL="168244" lvl="1" indent="-168244" defTabSz="897301">
              <a:buFont typeface="Arial" pitchFamily="34" charset="0"/>
              <a:buChar char="•"/>
              <a:defRPr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Notes</a:t>
            </a:r>
          </a:p>
          <a:p>
            <a:pPr marL="616894" lvl="2" indent="-168244" defTabSz="897301">
              <a:buFont typeface="Arial" pitchFamily="34" charset="0"/>
              <a:buChar char="•"/>
              <a:defRPr/>
            </a:pP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*Statistical significance is only assessed when estimates of variability are available</a:t>
            </a:r>
            <a:endParaRPr lang="en-US" baseline="0" dirty="0" smtClean="0">
              <a:latin typeface="Arial" pitchFamily="34" charset="0"/>
              <a:cs typeface="Arial" pitchFamily="34" charset="0"/>
            </a:endParaRPr>
          </a:p>
          <a:p>
            <a:pPr marL="616894" lvl="2" indent="-168244" defTabSz="897301">
              <a:buFont typeface="Arial" pitchFamily="34" charset="0"/>
              <a:buChar char="•"/>
              <a:defRPr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Percent of targeted change achieved = 100 × (Most recent value – Baseline value) / (HP2020 target – Baseline value)</a:t>
            </a:r>
          </a:p>
          <a:p>
            <a:pPr marL="616894" lvl="1" indent="-168244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Percent in deficit = 100 × |Most recent value – Baseline value| / (Baseline value)</a:t>
            </a:r>
          </a:p>
          <a:p>
            <a:pPr>
              <a:spcAft>
                <a:spcPts val="1178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spcAft>
                <a:spcPts val="600"/>
              </a:spcAft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CBE22-21B7-4090-A7D8-E0491502961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763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0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219200"/>
          </a:xfrm>
          <a:prstGeom prst="rect">
            <a:avLst/>
          </a:prstGeom>
        </p:spPr>
        <p:txBody>
          <a:bodyPr anchor="ctr" anchorCtr="1"/>
          <a:lstStyle>
            <a:lvl1pPr>
              <a:defRPr sz="3200" b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8ECAD15-DF40-4D57-8D99-2197AD37FB1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506629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162912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0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219200"/>
          </a:xfrm>
          <a:prstGeom prst="rect">
            <a:avLst/>
          </a:prstGeom>
        </p:spPr>
        <p:txBody>
          <a:bodyPr anchor="ctr" anchorCtr="1"/>
          <a:lstStyle>
            <a:lvl1pPr>
              <a:defRPr sz="3200" b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506629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162912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02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7156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ta chart with floating legend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8"/>
          <p:cNvSpPr>
            <a:spLocks noGrp="1"/>
          </p:cNvSpPr>
          <p:nvPr>
            <p:ph type="chart" sz="quarter" idx="14"/>
          </p:nvPr>
        </p:nvSpPr>
        <p:spPr>
          <a:xfrm>
            <a:off x="-1" y="570368"/>
            <a:ext cx="9134945" cy="486171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3048"/>
            <a:ext cx="8229600" cy="56732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25" hasCustomPrompt="1"/>
          </p:nvPr>
        </p:nvSpPr>
        <p:spPr>
          <a:xfrm>
            <a:off x="7179398" y="686567"/>
            <a:ext cx="1964603" cy="336486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Direction desired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8142051" y="2552699"/>
            <a:ext cx="1005840" cy="27432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Legend1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8142052" y="2849954"/>
            <a:ext cx="1005840" cy="27432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Legend2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8142051" y="3174370"/>
            <a:ext cx="1005840" cy="27432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Legend3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8103140" y="3509348"/>
            <a:ext cx="1005840" cy="27432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Legend4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8122597" y="3888085"/>
            <a:ext cx="1005840" cy="27432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Legend5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8132324" y="4239661"/>
            <a:ext cx="1005840" cy="27432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Legend6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8142051" y="4610853"/>
            <a:ext cx="1005840" cy="27432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Legend7</a:t>
            </a:r>
            <a:endParaRPr lang="en-US" dirty="0"/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8151779" y="4945832"/>
            <a:ext cx="1005840" cy="27432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Legend8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5423026"/>
            <a:ext cx="9144000" cy="841971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301211"/>
            <a:ext cx="7297093" cy="565841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7306147" y="6310264"/>
            <a:ext cx="1122629" cy="547735"/>
          </a:xfrm>
          <a:prstGeom prst="rect">
            <a:avLst/>
          </a:prstGeom>
          <a:ln w="12700">
            <a:noFill/>
          </a:ln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Obj.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35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  <a:prstGeom prst="rect">
            <a:avLst/>
          </a:prstGeo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17077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06171"/>
            <a:ext cx="8229600" cy="47078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5423026"/>
            <a:ext cx="9144000" cy="841971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814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6301211"/>
            <a:ext cx="6365965" cy="565841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374674" y="6295869"/>
            <a:ext cx="1689464" cy="556788"/>
          </a:xfrm>
          <a:prstGeom prst="rect">
            <a:avLst/>
          </a:prstGeom>
          <a:ln w="12700">
            <a:noFill/>
          </a:ln>
        </p:spPr>
        <p:txBody>
          <a:bodyPr>
            <a:noAutofit/>
          </a:bodyPr>
          <a:lstStyle>
            <a:lvl1pPr marL="0" algn="r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33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019800"/>
          </a:xfrm>
          <a:prstGeom prst="rect">
            <a:avLst/>
          </a:prstGeom>
          <a:gradFill flip="none" rotWithShape="1">
            <a:gsLst>
              <a:gs pos="0">
                <a:srgbClr val="003F72"/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buClr>
                <a:srgbClr val="97233F"/>
              </a:buClr>
              <a:buFont typeface="Arial" charset="0"/>
              <a:buNone/>
              <a:defRPr/>
            </a:pPr>
            <a:endParaRPr lang="en-US" dirty="0">
              <a:ea typeface="+mn-ea"/>
            </a:endParaRPr>
          </a:p>
        </p:txBody>
      </p:sp>
      <p:pic>
        <p:nvPicPr>
          <p:cNvPr id="5" name="Picture 21" descr="HP2020 Map_PP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5113" y="2160588"/>
            <a:ext cx="6069012" cy="385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Document Logo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4125" y="6078002"/>
            <a:ext cx="1477963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3" descr="HP2020_logo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81" y="606426"/>
            <a:ext cx="9144000" cy="1554162"/>
          </a:xfrm>
          <a:prstGeom prst="rect">
            <a:avLst/>
          </a:prstGeom>
        </p:spPr>
        <p:txBody>
          <a:bodyPr/>
          <a:lstStyle>
            <a:lvl1pPr>
              <a:defRPr lang="en-US" sz="3200" b="1" kern="1200" dirty="0">
                <a:solidFill>
                  <a:srgbClr val="FADA63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Font typeface="Arial" pitchFamily="34" charset="0"/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234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76200"/>
            <a:ext cx="1371600" cy="1447800"/>
          </a:xfrm>
          <a:prstGeom prst="rect">
            <a:avLst/>
          </a:prstGeom>
          <a:gradFill>
            <a:gsLst>
              <a:gs pos="0">
                <a:srgbClr val="003F72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457200" y="1295400"/>
            <a:ext cx="8686800" cy="228600"/>
          </a:xfrm>
          <a:prstGeom prst="rect">
            <a:avLst/>
          </a:prstGeom>
          <a:gradFill>
            <a:gsLst>
              <a:gs pos="0">
                <a:srgbClr val="FADA63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003F7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pitchFamily="34" charset="0"/>
              <a:ea typeface="ＭＳ Ｐゴシック" charset="-128"/>
            </a:endParaRPr>
          </a:p>
        </p:txBody>
      </p:sp>
      <p:pic>
        <p:nvPicPr>
          <p:cNvPr id="12" name="Picture 15" descr="map.png"/>
          <p:cNvPicPr>
            <a:picLocks noChangeAspect="1"/>
          </p:cNvPicPr>
          <p:nvPr userDrawn="1"/>
        </p:nvPicPr>
        <p:blipFill>
          <a:blip r:embed="rId2" cstate="print"/>
          <a:srcRect b="32175"/>
          <a:stretch>
            <a:fillRect/>
          </a:stretch>
        </p:blipFill>
        <p:spPr bwMode="auto">
          <a:xfrm>
            <a:off x="152400" y="304800"/>
            <a:ext cx="111125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 bwMode="auto">
          <a:xfrm>
            <a:off x="0" y="1295400"/>
            <a:ext cx="1371600" cy="4800600"/>
          </a:xfrm>
          <a:prstGeom prst="rect">
            <a:avLst/>
          </a:prstGeom>
          <a:gradFill>
            <a:gsLst>
              <a:gs pos="0">
                <a:srgbClr val="4FA98D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371599" y="4406900"/>
            <a:ext cx="7123113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33" descr="HP2020_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3230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76200"/>
            <a:ext cx="1371600" cy="1447800"/>
          </a:xfrm>
          <a:prstGeom prst="rect">
            <a:avLst/>
          </a:prstGeom>
          <a:gradFill>
            <a:gsLst>
              <a:gs pos="0">
                <a:srgbClr val="003F72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457200" y="1295400"/>
            <a:ext cx="8686800" cy="228600"/>
          </a:xfrm>
          <a:prstGeom prst="rect">
            <a:avLst/>
          </a:prstGeom>
          <a:gradFill>
            <a:gsLst>
              <a:gs pos="0">
                <a:srgbClr val="FADA63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003F7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pitchFamily="34" charset="0"/>
              <a:ea typeface="ＭＳ Ｐゴシック" charset="-128"/>
            </a:endParaRPr>
          </a:p>
        </p:txBody>
      </p:sp>
      <p:pic>
        <p:nvPicPr>
          <p:cNvPr id="12" name="Picture 15" descr="map.png"/>
          <p:cNvPicPr>
            <a:picLocks noChangeAspect="1"/>
          </p:cNvPicPr>
          <p:nvPr userDrawn="1"/>
        </p:nvPicPr>
        <p:blipFill>
          <a:blip r:embed="rId2" cstate="print"/>
          <a:srcRect b="32175"/>
          <a:stretch>
            <a:fillRect/>
          </a:stretch>
        </p:blipFill>
        <p:spPr bwMode="auto">
          <a:xfrm>
            <a:off x="152400" y="304800"/>
            <a:ext cx="111125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 bwMode="auto">
          <a:xfrm>
            <a:off x="0" y="1295400"/>
            <a:ext cx="1371600" cy="4800600"/>
          </a:xfrm>
          <a:prstGeom prst="rect">
            <a:avLst/>
          </a:prstGeom>
          <a:gradFill>
            <a:gsLst>
              <a:gs pos="0">
                <a:srgbClr val="4FA98D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4"/>
          </p:nvPr>
        </p:nvSpPr>
        <p:spPr>
          <a:xfrm>
            <a:off x="1355725" y="1447800"/>
            <a:ext cx="7788275" cy="47244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buSzPct val="120000"/>
              <a:buFont typeface="Wingdings" pitchFamily="2" charset="2"/>
              <a:buChar char="§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>
              <a:buFont typeface="Wingdings" pitchFamily="2" charset="2"/>
              <a:buChar char="v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>
              <a:buFont typeface="Arial" pitchFamily="34" charset="0"/>
              <a:buChar char="•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ECAD15-DF40-4D57-8D99-2197AD37FB1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Title 10"/>
          <p:cNvSpPr>
            <a:spLocks noGrp="1"/>
          </p:cNvSpPr>
          <p:nvPr>
            <p:ph type="title"/>
          </p:nvPr>
        </p:nvSpPr>
        <p:spPr>
          <a:xfrm>
            <a:off x="1371600" y="76200"/>
            <a:ext cx="7772400" cy="1219200"/>
          </a:xfrm>
          <a:prstGeom prst="rect">
            <a:avLst/>
          </a:prstGeom>
        </p:spPr>
        <p:txBody>
          <a:bodyPr anchor="ctr" anchorCtr="1"/>
          <a:lstStyle>
            <a:lvl1pPr>
              <a:defRPr sz="3200" b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356361" y="6507798"/>
            <a:ext cx="5806438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356361" y="6162912"/>
            <a:ext cx="5806438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pic>
        <p:nvPicPr>
          <p:cNvPr id="17" name="Picture 33" descr="HP2020_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0210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44000" cy="6019800"/>
          </a:xfrm>
          <a:prstGeom prst="rect">
            <a:avLst/>
          </a:prstGeom>
          <a:gradFill flip="none" rotWithShape="1">
            <a:gsLst>
              <a:gs pos="0">
                <a:srgbClr val="003F72"/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97233F"/>
              </a:buClr>
              <a:buFont typeface="Arial" charset="0"/>
              <a:buNone/>
              <a:defRPr/>
            </a:pPr>
            <a:endParaRPr lang="en-US" dirty="0">
              <a:latin typeface="+mn-lt"/>
            </a:endParaRPr>
          </a:p>
        </p:txBody>
      </p:sp>
      <p:pic>
        <p:nvPicPr>
          <p:cNvPr id="4" name="Picture 21" descr="HP2020 Map_PP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113" y="2160588"/>
            <a:ext cx="6069012" cy="385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3" descr="HP2020_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6229350"/>
            <a:ext cx="10191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Document Logos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019800"/>
            <a:ext cx="1477963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6616"/>
            <a:ext cx="8229600" cy="1161288"/>
          </a:xfrm>
          <a:prstGeom prst="rect">
            <a:avLst/>
          </a:prstGeom>
        </p:spPr>
        <p:txBody>
          <a:bodyPr anchor="b"/>
          <a:lstStyle>
            <a:lvl1pPr algn="ctr">
              <a:defRPr sz="3200" b="1" cap="none">
                <a:solidFill>
                  <a:srgbClr val="FADA6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40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0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219200"/>
          </a:xfrm>
          <a:prstGeom prst="rect">
            <a:avLst/>
          </a:prstGeom>
        </p:spPr>
        <p:txBody>
          <a:bodyPr anchor="ctr" anchorCtr="1"/>
          <a:lstStyle>
            <a:lvl1pPr>
              <a:defRPr sz="3200" b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506629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162912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39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019800"/>
          </a:xfrm>
          <a:prstGeom prst="rect">
            <a:avLst/>
          </a:prstGeom>
          <a:gradFill flip="none" rotWithShape="1">
            <a:gsLst>
              <a:gs pos="0">
                <a:srgbClr val="003F72"/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buClr>
                <a:srgbClr val="97233F"/>
              </a:buClr>
              <a:buFont typeface="Arial" charset="0"/>
              <a:buNone/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" name="Picture 21" descr="HP2020 Map_PP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5113" y="2160588"/>
            <a:ext cx="6069012" cy="385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Document Logo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4125" y="6078002"/>
            <a:ext cx="1477963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0" y="685800"/>
            <a:ext cx="9144000" cy="1524000"/>
          </a:xfrm>
          <a:prstGeom prst="rect">
            <a:avLst/>
          </a:prstGeom>
        </p:spPr>
        <p:txBody>
          <a:bodyPr anchor="b" anchorCtr="1"/>
          <a:lstStyle>
            <a:lvl1pPr marL="0" indent="0" algn="ctr">
              <a:spcBef>
                <a:spcPts val="0"/>
              </a:spcBef>
              <a:buNone/>
              <a:defRPr sz="3200" b="1">
                <a:solidFill>
                  <a:srgbClr val="FADA63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sz="3600" b="1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sz="3600" b="1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sz="3600" b="1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3600" b="1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endParaRPr lang="en-US" dirty="0"/>
          </a:p>
        </p:txBody>
      </p:sp>
      <p:pic>
        <p:nvPicPr>
          <p:cNvPr id="7" name="Picture 33" descr="HP2020_logo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246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76200"/>
            <a:ext cx="1371600" cy="1447800"/>
          </a:xfrm>
          <a:prstGeom prst="rect">
            <a:avLst/>
          </a:prstGeom>
          <a:gradFill>
            <a:gsLst>
              <a:gs pos="0">
                <a:srgbClr val="003F72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457200" y="1295400"/>
            <a:ext cx="8686800" cy="228600"/>
          </a:xfrm>
          <a:prstGeom prst="rect">
            <a:avLst/>
          </a:prstGeom>
          <a:gradFill>
            <a:gsLst>
              <a:gs pos="0">
                <a:srgbClr val="FADA63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003F7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pitchFamily="34" charset="0"/>
              <a:ea typeface="ＭＳ Ｐゴシック" charset="-128"/>
            </a:endParaRPr>
          </a:p>
        </p:txBody>
      </p:sp>
      <p:pic>
        <p:nvPicPr>
          <p:cNvPr id="12" name="Picture 15" descr="map.png"/>
          <p:cNvPicPr>
            <a:picLocks noChangeAspect="1"/>
          </p:cNvPicPr>
          <p:nvPr userDrawn="1"/>
        </p:nvPicPr>
        <p:blipFill>
          <a:blip r:embed="rId2" cstate="print"/>
          <a:srcRect b="32175"/>
          <a:stretch>
            <a:fillRect/>
          </a:stretch>
        </p:blipFill>
        <p:spPr bwMode="auto">
          <a:xfrm>
            <a:off x="152400" y="304800"/>
            <a:ext cx="111125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 bwMode="auto">
          <a:xfrm>
            <a:off x="0" y="1295400"/>
            <a:ext cx="1371600" cy="4800600"/>
          </a:xfrm>
          <a:prstGeom prst="rect">
            <a:avLst/>
          </a:prstGeom>
          <a:gradFill>
            <a:gsLst>
              <a:gs pos="0">
                <a:srgbClr val="4FA98D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371599" y="4406900"/>
            <a:ext cx="7123113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33" descr="HP2020_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1107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76200"/>
            <a:ext cx="1371600" cy="1447800"/>
          </a:xfrm>
          <a:prstGeom prst="rect">
            <a:avLst/>
          </a:prstGeom>
          <a:gradFill>
            <a:gsLst>
              <a:gs pos="0">
                <a:srgbClr val="003F72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457200" y="1295400"/>
            <a:ext cx="8686800" cy="228600"/>
          </a:xfrm>
          <a:prstGeom prst="rect">
            <a:avLst/>
          </a:prstGeom>
          <a:gradFill>
            <a:gsLst>
              <a:gs pos="0">
                <a:srgbClr val="FADA63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003F7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pitchFamily="34" charset="0"/>
              <a:ea typeface="ＭＳ Ｐゴシック" charset="-128"/>
            </a:endParaRPr>
          </a:p>
        </p:txBody>
      </p:sp>
      <p:pic>
        <p:nvPicPr>
          <p:cNvPr id="12" name="Picture 15" descr="map.png"/>
          <p:cNvPicPr>
            <a:picLocks noChangeAspect="1"/>
          </p:cNvPicPr>
          <p:nvPr userDrawn="1"/>
        </p:nvPicPr>
        <p:blipFill>
          <a:blip r:embed="rId2" cstate="print"/>
          <a:srcRect b="32175"/>
          <a:stretch>
            <a:fillRect/>
          </a:stretch>
        </p:blipFill>
        <p:spPr bwMode="auto">
          <a:xfrm>
            <a:off x="152400" y="304800"/>
            <a:ext cx="111125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 bwMode="auto">
          <a:xfrm>
            <a:off x="0" y="1295400"/>
            <a:ext cx="1371600" cy="4800600"/>
          </a:xfrm>
          <a:prstGeom prst="rect">
            <a:avLst/>
          </a:prstGeom>
          <a:gradFill>
            <a:gsLst>
              <a:gs pos="0">
                <a:srgbClr val="4FA98D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4"/>
          </p:nvPr>
        </p:nvSpPr>
        <p:spPr>
          <a:xfrm>
            <a:off x="1355725" y="1447800"/>
            <a:ext cx="7788275" cy="47244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buSzPct val="120000"/>
              <a:buFont typeface="Wingdings" pitchFamily="2" charset="2"/>
              <a:buChar char="§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>
              <a:buFont typeface="Wingdings" pitchFamily="2" charset="2"/>
              <a:buChar char="v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>
              <a:buFont typeface="Arial" pitchFamily="34" charset="0"/>
              <a:buChar char="•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Title 10"/>
          <p:cNvSpPr>
            <a:spLocks noGrp="1"/>
          </p:cNvSpPr>
          <p:nvPr>
            <p:ph type="title"/>
          </p:nvPr>
        </p:nvSpPr>
        <p:spPr>
          <a:xfrm>
            <a:off x="1371600" y="76200"/>
            <a:ext cx="7772400" cy="1219200"/>
          </a:xfrm>
          <a:prstGeom prst="rect">
            <a:avLst/>
          </a:prstGeom>
        </p:spPr>
        <p:txBody>
          <a:bodyPr anchor="ctr" anchorCtr="1"/>
          <a:lstStyle>
            <a:lvl1pPr>
              <a:defRPr sz="3200" b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356361" y="6507798"/>
            <a:ext cx="5806438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356361" y="6162912"/>
            <a:ext cx="5806438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pic>
        <p:nvPicPr>
          <p:cNvPr id="17" name="Picture 33" descr="HP2020_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0047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534400" y="6492503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CAD15-DF40-4D57-8D99-2197AD37FB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755" r:id="rId2"/>
    <p:sldLayoutId id="2147483756" r:id="rId3"/>
    <p:sldLayoutId id="2147483757" r:id="rId4"/>
    <p:sldLayoutId id="214748375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534400" y="6492503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10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905000"/>
          </a:xfrm>
        </p:spPr>
        <p:txBody>
          <a:bodyPr>
            <a:noAutofit/>
          </a:bodyPr>
          <a:lstStyle/>
          <a:p>
            <a:r>
              <a:rPr lang="en-US" sz="3000" dirty="0"/>
              <a:t>The Impact of Systems Improvements: </a:t>
            </a:r>
            <a:br>
              <a:rPr lang="en-US" sz="3000" dirty="0"/>
            </a:br>
            <a:r>
              <a:rPr lang="en-US" sz="3000" dirty="0"/>
              <a:t>A Progress Review of Healthcare-Associated Infections &amp; Blood Disorders and Blood Safety</a:t>
            </a:r>
            <a:br>
              <a:rPr lang="en-US" sz="3000" dirty="0"/>
            </a:br>
            <a:r>
              <a:rPr lang="en-US" sz="2000" dirty="0" smtClean="0"/>
              <a:t>Appendix Slides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0689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DATA Appendix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92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609600" y="2209800"/>
            <a:ext cx="8077200" cy="2438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sym typeface="Wingdings"/>
              </a:rPr>
              <a:t>   </a:t>
            </a:r>
            <a:r>
              <a:rPr lang="en-US" sz="2800" dirty="0" smtClean="0"/>
              <a:t>HAI-1</a:t>
            </a:r>
            <a:r>
              <a:rPr lang="en-US" sz="2800" dirty="0"/>
              <a:t>	Central </a:t>
            </a:r>
            <a:r>
              <a:rPr lang="en-US" sz="2800" dirty="0" smtClean="0"/>
              <a:t>line-associated bloodstream 		infections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sym typeface="Wingdings"/>
              </a:rPr>
              <a:t>   </a:t>
            </a:r>
            <a:r>
              <a:rPr lang="en-US" sz="2800" dirty="0" smtClean="0"/>
              <a:t>HAI-2</a:t>
            </a:r>
            <a:r>
              <a:rPr lang="en-US" sz="2800" dirty="0"/>
              <a:t>	Invasive healthcare-associated </a:t>
            </a:r>
            <a:r>
              <a:rPr lang="en-US" sz="2800" dirty="0" smtClean="0"/>
              <a:t>			methicillin-resistant </a:t>
            </a:r>
            <a:r>
              <a:rPr lang="en-US" sz="2800" i="1" dirty="0"/>
              <a:t>Staphylococcus </a:t>
            </a:r>
            <a:r>
              <a:rPr lang="en-US" sz="2800" i="1" dirty="0" smtClean="0"/>
              <a:t>		</a:t>
            </a:r>
            <a:r>
              <a:rPr lang="en-US" sz="2800" i="1" dirty="0" err="1" smtClean="0"/>
              <a:t>aureus</a:t>
            </a:r>
            <a:r>
              <a:rPr lang="en-US" sz="2800" dirty="0" smtClean="0"/>
              <a:t> </a:t>
            </a:r>
            <a:r>
              <a:rPr lang="en-US" sz="2800" dirty="0"/>
              <a:t>infections 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F72"/>
                </a:solidFill>
              </a:rPr>
              <a:t>Healthcare-Associated Infections </a:t>
            </a:r>
            <a:br>
              <a:rPr lang="en-US" dirty="0" smtClean="0">
                <a:solidFill>
                  <a:srgbClr val="003F72"/>
                </a:solidFill>
              </a:rPr>
            </a:br>
            <a:r>
              <a:rPr lang="en-US" dirty="0" smtClean="0">
                <a:solidFill>
                  <a:srgbClr val="003F72"/>
                </a:solidFill>
              </a:rPr>
              <a:t>Objective Status</a:t>
            </a:r>
            <a:endParaRPr lang="en-US" dirty="0">
              <a:solidFill>
                <a:srgbClr val="003F7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5200" y="1600200"/>
            <a:ext cx="2362200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n>
                  <a:solidFill>
                    <a:prstClr val="black"/>
                  </a:solidFill>
                </a:ln>
                <a:solidFill>
                  <a:srgbClr val="92D05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</a:t>
            </a:r>
            <a:r>
              <a:rPr lang="en-US" sz="2200" dirty="0" smtClean="0">
                <a:ln>
                  <a:solidFill>
                    <a:srgbClr val="00B050"/>
                  </a:solidFill>
                </a:ln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Improving </a:t>
            </a:r>
            <a:endParaRPr lang="en-US" sz="22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69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 txBox="1">
            <a:spLocks noGrp="1"/>
          </p:cNvSpPr>
          <p:nvPr>
            <p:ph type="title"/>
          </p:nvPr>
        </p:nvSpPr>
        <p:spPr>
          <a:xfrm>
            <a:off x="1066800" y="205274"/>
            <a:ext cx="7051930" cy="9294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32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Blood Disorders and Blood Safety</a:t>
            </a:r>
          </a:p>
          <a:p>
            <a:pPr algn="ctr">
              <a:lnSpc>
                <a:spcPct val="85000"/>
              </a:lnSpc>
            </a:pPr>
            <a:r>
              <a:rPr lang="en-US" sz="32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Objective Status</a:t>
            </a:r>
            <a:endParaRPr lang="en-US" sz="32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9200" y="1134759"/>
            <a:ext cx="6705600" cy="40011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n>
                  <a:solidFill>
                    <a:prstClr val="black"/>
                  </a:solidFill>
                </a:ln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</a:t>
            </a: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Little or no change   </a:t>
            </a:r>
            <a:r>
              <a:rPr lang="en-US" sz="2000" dirty="0" smtClean="0">
                <a:ln>
                  <a:solidFill>
                    <a:prstClr val="black"/>
                  </a:solidFill>
                </a:ln>
                <a:solidFill>
                  <a:prstClr val="white">
                    <a:lumMod val="75000"/>
                  </a:prstClr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</a:t>
            </a: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Baseline only   </a:t>
            </a:r>
            <a:r>
              <a:rPr lang="en-US" sz="2000" dirty="0" smtClean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</a:t>
            </a: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Developmental</a:t>
            </a:r>
            <a:endParaRPr lang="en-US" sz="20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00200"/>
            <a:ext cx="4267200" cy="5181600"/>
          </a:xfrm>
        </p:spPr>
        <p:txBody>
          <a:bodyPr/>
          <a:lstStyle/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7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sym typeface="Wingdings"/>
              </a:rPr>
              <a:t> </a:t>
            </a:r>
            <a:r>
              <a:rPr lang="en-US" sz="1700" dirty="0" smtClean="0"/>
              <a:t>BDBS-1 Vaccinations </a:t>
            </a:r>
            <a:r>
              <a:rPr lang="en-US" sz="1700" dirty="0"/>
              <a:t>for </a:t>
            </a:r>
            <a:r>
              <a:rPr lang="en-US" sz="1700" dirty="0" smtClean="0"/>
              <a:t>persons w/ hemoglobinopathies</a:t>
            </a:r>
            <a:endParaRPr lang="en-US" sz="1700" dirty="0"/>
          </a:p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7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sym typeface="Wingdings"/>
              </a:rPr>
              <a:t> </a:t>
            </a:r>
            <a:r>
              <a:rPr lang="en-US" sz="1700" dirty="0" smtClean="0"/>
              <a:t>BDBS-2 Referral for hemoglobinopathies</a:t>
            </a:r>
            <a:endParaRPr lang="en-US" sz="1700" dirty="0"/>
          </a:p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7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sym typeface="Wingdings"/>
              </a:rPr>
              <a:t> </a:t>
            </a:r>
            <a:r>
              <a:rPr lang="en-US" sz="1700" dirty="0" smtClean="0"/>
              <a:t>BDBS-3 </a:t>
            </a:r>
            <a:r>
              <a:rPr lang="en-US" sz="1700" dirty="0"/>
              <a:t>Care in medical home for persons w/ hemoglobinopathies </a:t>
            </a:r>
          </a:p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7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sym typeface="Wingdings"/>
              </a:rPr>
              <a:t> </a:t>
            </a:r>
            <a:r>
              <a:rPr lang="en-US" sz="1700" dirty="0" smtClean="0"/>
              <a:t>BDBS-4 </a:t>
            </a:r>
            <a:r>
              <a:rPr lang="en-US" sz="1700" dirty="0"/>
              <a:t>Early screening for complications of hemoglobinopathies</a:t>
            </a:r>
          </a:p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7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sym typeface="Wingdings"/>
              </a:rPr>
              <a:t> </a:t>
            </a:r>
            <a:r>
              <a:rPr lang="en-US" sz="1700" dirty="0" smtClean="0"/>
              <a:t>BDBS-5 </a:t>
            </a:r>
            <a:r>
              <a:rPr lang="en-US" sz="1700" dirty="0"/>
              <a:t>Disease modifying therapies for persons w/ hemoglobinopathies</a:t>
            </a:r>
          </a:p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7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sym typeface="Wingdings"/>
              </a:rPr>
              <a:t> </a:t>
            </a:r>
            <a:r>
              <a:rPr lang="en-US" sz="1700" dirty="0" smtClean="0"/>
              <a:t>BDBS-6 </a:t>
            </a:r>
            <a:r>
              <a:rPr lang="en-US" sz="1700" dirty="0"/>
              <a:t>Penicillin prophylaxis for children with sickle cell disease</a:t>
            </a:r>
          </a:p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7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sym typeface="Wingdings"/>
              </a:rPr>
              <a:t> </a:t>
            </a:r>
            <a:r>
              <a:rPr lang="en-US" sz="1700" dirty="0" smtClean="0"/>
              <a:t>BDBS-7 </a:t>
            </a:r>
            <a:r>
              <a:rPr lang="en-US" sz="1700" dirty="0"/>
              <a:t>Hospitalizations due to complications </a:t>
            </a:r>
            <a:r>
              <a:rPr lang="en-US" sz="1700" dirty="0" smtClean="0"/>
              <a:t>in children </a:t>
            </a:r>
            <a:r>
              <a:rPr lang="en-US" sz="1700" dirty="0">
                <a:solidFill>
                  <a:srgbClr val="002060"/>
                </a:solidFill>
              </a:rPr>
              <a:t>w/ </a:t>
            </a:r>
            <a:r>
              <a:rPr lang="en-US" sz="1700" dirty="0"/>
              <a:t>sickle cell disease</a:t>
            </a:r>
          </a:p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7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sym typeface="Wingdings"/>
              </a:rPr>
              <a:t> </a:t>
            </a:r>
            <a:r>
              <a:rPr lang="en-US" sz="1700" dirty="0" smtClean="0"/>
              <a:t>BDBS-8 </a:t>
            </a:r>
            <a:r>
              <a:rPr lang="en-US" sz="1700" dirty="0"/>
              <a:t>High school completion among adults w/ </a:t>
            </a:r>
            <a:r>
              <a:rPr lang="en-US" sz="1700" dirty="0" smtClean="0"/>
              <a:t>hemoglobinopathies</a:t>
            </a:r>
          </a:p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7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sym typeface="Wingdings"/>
              </a:rPr>
              <a:t> </a:t>
            </a:r>
            <a:r>
              <a:rPr lang="en-US" sz="1700" dirty="0" smtClean="0"/>
              <a:t>BDBS-9 CBOs </a:t>
            </a:r>
            <a:r>
              <a:rPr lang="en-US" sz="1700" dirty="0"/>
              <a:t>that provide outreach and awareness </a:t>
            </a:r>
            <a:r>
              <a:rPr lang="en-US" sz="1700" dirty="0" smtClean="0"/>
              <a:t>campaigns</a:t>
            </a:r>
            <a:endParaRPr lang="en-US" sz="1700" dirty="0"/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endParaRPr lang="en-US" sz="1700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572000" y="1600200"/>
            <a:ext cx="4419600" cy="5105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700"/>
              </a:spcAft>
              <a:buFont typeface="Arial" pitchFamily="34" charset="0"/>
              <a:buNone/>
            </a:pPr>
            <a:r>
              <a:rPr lang="en-US" sz="1700" dirty="0" smtClean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sym typeface="Wingdings"/>
              </a:rPr>
              <a:t> </a:t>
            </a:r>
            <a:r>
              <a:rPr lang="en-US" sz="1700" dirty="0" smtClean="0">
                <a:solidFill>
                  <a:prstClr val="black"/>
                </a:solidFill>
              </a:rPr>
              <a:t>BDBS-10 Awareness of hemoglobinopathies carrier status</a:t>
            </a:r>
          </a:p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700"/>
              </a:spcAft>
              <a:buFont typeface="Arial" pitchFamily="34" charset="0"/>
              <a:buNone/>
            </a:pPr>
            <a:r>
              <a:rPr lang="en-US" sz="1700" dirty="0" smtClean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sym typeface="Wingdings"/>
              </a:rPr>
              <a:t> </a:t>
            </a:r>
            <a:r>
              <a:rPr lang="en-US" sz="1700" dirty="0" smtClean="0">
                <a:solidFill>
                  <a:prstClr val="black"/>
                </a:solidFill>
              </a:rPr>
              <a:t>BDBS-11 </a:t>
            </a:r>
            <a:r>
              <a:rPr lang="en-US" sz="1700" dirty="0">
                <a:solidFill>
                  <a:prstClr val="black"/>
                </a:solidFill>
              </a:rPr>
              <a:t>Vaccinations for persons w/ bleeding disorders</a:t>
            </a:r>
          </a:p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700"/>
              </a:spcAft>
              <a:buFont typeface="Arial" pitchFamily="34" charset="0"/>
              <a:buNone/>
            </a:pPr>
            <a:r>
              <a:rPr lang="en-US" sz="1700" b="1" dirty="0">
                <a:ln>
                  <a:solidFill>
                    <a:prstClr val="black"/>
                  </a:solidFill>
                </a:ln>
                <a:solidFill>
                  <a:prstClr val="white">
                    <a:lumMod val="75000"/>
                  </a:prstClr>
                </a:solidFill>
                <a:sym typeface="Wingdings"/>
              </a:rPr>
              <a:t> </a:t>
            </a:r>
            <a:r>
              <a:rPr lang="en-US" sz="1700" b="1" dirty="0" smtClean="0">
                <a:solidFill>
                  <a:prstClr val="black"/>
                </a:solidFill>
              </a:rPr>
              <a:t>BDBS-12 </a:t>
            </a:r>
            <a:r>
              <a:rPr lang="en-US" sz="1700" b="1" dirty="0">
                <a:solidFill>
                  <a:prstClr val="black"/>
                </a:solidFill>
              </a:rPr>
              <a:t>Venous thromboembolism</a:t>
            </a:r>
          </a:p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700"/>
              </a:spcAft>
              <a:buFont typeface="Arial" pitchFamily="34" charset="0"/>
              <a:buNone/>
            </a:pPr>
            <a:r>
              <a:rPr lang="en-US" sz="1700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sym typeface="Wingdings"/>
              </a:rPr>
              <a:t> </a:t>
            </a:r>
            <a:r>
              <a:rPr lang="en-US" sz="1700" dirty="0" smtClean="0">
                <a:solidFill>
                  <a:prstClr val="black"/>
                </a:solidFill>
              </a:rPr>
              <a:t>BDBS-13.1-13.2 </a:t>
            </a:r>
            <a:r>
              <a:rPr lang="en-US" sz="1700" dirty="0">
                <a:solidFill>
                  <a:prstClr val="black"/>
                </a:solidFill>
              </a:rPr>
              <a:t>VTE among adult medical and surgical patients</a:t>
            </a:r>
          </a:p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700"/>
              </a:spcAft>
              <a:buFont typeface="Arial" pitchFamily="34" charset="0"/>
              <a:buNone/>
            </a:pPr>
            <a:r>
              <a:rPr lang="en-US" sz="1700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sym typeface="Wingdings"/>
              </a:rPr>
              <a:t> </a:t>
            </a:r>
            <a:r>
              <a:rPr lang="en-US" sz="1700" dirty="0" smtClean="0">
                <a:solidFill>
                  <a:prstClr val="black"/>
                </a:solidFill>
              </a:rPr>
              <a:t>BDBS-14 </a:t>
            </a:r>
            <a:r>
              <a:rPr lang="en-US" sz="1700" dirty="0">
                <a:solidFill>
                  <a:prstClr val="black"/>
                </a:solidFill>
              </a:rPr>
              <a:t>Provider referral for women w/ inherited bleeding disorders</a:t>
            </a:r>
          </a:p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700"/>
              </a:spcAft>
              <a:buFont typeface="Arial" pitchFamily="34" charset="0"/>
              <a:buNone/>
            </a:pPr>
            <a:r>
              <a:rPr lang="en-US" sz="1700" dirty="0">
                <a:ln>
                  <a:solidFill>
                    <a:prstClr val="black"/>
                  </a:solidFill>
                </a:ln>
                <a:solidFill>
                  <a:prstClr val="white">
                    <a:lumMod val="75000"/>
                  </a:prstClr>
                </a:solidFill>
                <a:sym typeface="Wingdings"/>
              </a:rPr>
              <a:t> </a:t>
            </a:r>
            <a:r>
              <a:rPr lang="en-US" sz="1700" b="1" dirty="0" smtClean="0">
                <a:solidFill>
                  <a:prstClr val="black"/>
                </a:solidFill>
              </a:rPr>
              <a:t>BDBS-15 </a:t>
            </a:r>
            <a:r>
              <a:rPr lang="en-US" sz="1700" b="1" dirty="0">
                <a:solidFill>
                  <a:prstClr val="black"/>
                </a:solidFill>
              </a:rPr>
              <a:t>Timely diagnosis of </a:t>
            </a:r>
            <a:r>
              <a:rPr lang="en-US" sz="1700" b="1" dirty="0" smtClean="0">
                <a:solidFill>
                  <a:prstClr val="black"/>
                </a:solidFill>
              </a:rPr>
              <a:t>VWD </a:t>
            </a:r>
            <a:r>
              <a:rPr lang="en-US" sz="1700" b="1" dirty="0">
                <a:solidFill>
                  <a:prstClr val="black"/>
                </a:solidFill>
              </a:rPr>
              <a:t>among women</a:t>
            </a:r>
          </a:p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700"/>
              </a:spcAft>
              <a:buFont typeface="Arial" pitchFamily="34" charset="0"/>
              <a:buNone/>
            </a:pPr>
            <a:r>
              <a:rPr lang="en-US" sz="1700" b="1" dirty="0">
                <a:ln>
                  <a:solidFill>
                    <a:prstClr val="black"/>
                  </a:solidFill>
                </a:ln>
                <a:solidFill>
                  <a:prstClr val="white">
                    <a:lumMod val="75000"/>
                  </a:prstClr>
                </a:solidFill>
                <a:sym typeface="Wingdings"/>
              </a:rPr>
              <a:t> </a:t>
            </a:r>
            <a:r>
              <a:rPr lang="en-US" sz="1700" b="1" dirty="0" smtClean="0">
                <a:solidFill>
                  <a:prstClr val="black"/>
                </a:solidFill>
              </a:rPr>
              <a:t>BDBS-16 </a:t>
            </a:r>
            <a:r>
              <a:rPr lang="en-US" sz="1700" b="1" dirty="0">
                <a:solidFill>
                  <a:prstClr val="black"/>
                </a:solidFill>
              </a:rPr>
              <a:t>Reduced joint mobility due to </a:t>
            </a:r>
            <a:r>
              <a:rPr lang="en-US" sz="1700" b="1" dirty="0" smtClean="0">
                <a:solidFill>
                  <a:prstClr val="black"/>
                </a:solidFill>
              </a:rPr>
              <a:t>joint bleeding </a:t>
            </a:r>
            <a:r>
              <a:rPr lang="en-US" sz="1700" b="1" dirty="0">
                <a:solidFill>
                  <a:prstClr val="black"/>
                </a:solidFill>
              </a:rPr>
              <a:t>among persons w/ hemophilia</a:t>
            </a:r>
          </a:p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700"/>
              </a:spcAft>
              <a:buFont typeface="Arial" pitchFamily="34" charset="0"/>
              <a:buNone/>
            </a:pPr>
            <a:r>
              <a:rPr lang="en-US" sz="1700" dirty="0">
                <a:ln>
                  <a:solidFill>
                    <a:prstClr val="black"/>
                  </a:solidFill>
                </a:ln>
                <a:solidFill>
                  <a:srgbClr val="FFC000"/>
                </a:solidFill>
                <a:sym typeface="Wingdings"/>
              </a:rPr>
              <a:t> </a:t>
            </a:r>
            <a:r>
              <a:rPr lang="en-US" sz="1700" b="1" dirty="0" smtClean="0">
                <a:solidFill>
                  <a:prstClr val="black"/>
                </a:solidFill>
              </a:rPr>
              <a:t>BDBS-17 </a:t>
            </a:r>
            <a:r>
              <a:rPr lang="en-US" sz="1700" b="1" dirty="0">
                <a:solidFill>
                  <a:prstClr val="black"/>
                </a:solidFill>
              </a:rPr>
              <a:t>Blood donation</a:t>
            </a:r>
          </a:p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700"/>
              </a:spcAft>
              <a:buFont typeface="Arial" pitchFamily="34" charset="0"/>
              <a:buNone/>
            </a:pPr>
            <a:r>
              <a:rPr lang="en-US" sz="1700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sym typeface="Wingdings"/>
              </a:rPr>
              <a:t> </a:t>
            </a:r>
            <a:r>
              <a:rPr lang="en-US" sz="1700" dirty="0" smtClean="0">
                <a:solidFill>
                  <a:prstClr val="black"/>
                </a:solidFill>
              </a:rPr>
              <a:t>BDBS-18.1-18.4 </a:t>
            </a:r>
            <a:r>
              <a:rPr lang="en-US" sz="1700" dirty="0">
                <a:solidFill>
                  <a:prstClr val="black"/>
                </a:solidFill>
              </a:rPr>
              <a:t>Adverse events from blood and blood products. </a:t>
            </a:r>
          </a:p>
          <a:p>
            <a:pPr marL="225425" indent="-225425">
              <a:lnSpc>
                <a:spcPct val="90000"/>
              </a:lnSpc>
              <a:spcBef>
                <a:spcPts val="0"/>
              </a:spcBef>
              <a:spcAft>
                <a:spcPts val="700"/>
              </a:spcAft>
              <a:buFont typeface="Arial" pitchFamily="34" charset="0"/>
              <a:buNone/>
            </a:pPr>
            <a:r>
              <a:rPr lang="en-US" sz="1700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sym typeface="Wingdings"/>
              </a:rPr>
              <a:t> </a:t>
            </a:r>
            <a:r>
              <a:rPr lang="en-US" sz="1700" dirty="0">
                <a:solidFill>
                  <a:prstClr val="black"/>
                </a:solidFill>
              </a:rPr>
              <a:t>BDBS-19.1-19.3 Blood product shortage</a:t>
            </a:r>
          </a:p>
          <a:p>
            <a:pPr marL="0" indent="0">
              <a:spcBef>
                <a:spcPts val="0"/>
              </a:spcBef>
              <a:spcAft>
                <a:spcPts val="700"/>
              </a:spcAft>
              <a:buFont typeface="Arial" pitchFamily="34" charset="0"/>
              <a:buNone/>
            </a:pPr>
            <a:endParaRPr lang="en-US" sz="1700" dirty="0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70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27714</TotalTime>
  <Words>673</Words>
  <Application>Microsoft Office PowerPoint</Application>
  <PresentationFormat>On-screen Show (4:3)</PresentationFormat>
  <Paragraphs>75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2_Office Theme</vt:lpstr>
      <vt:lpstr>The Impact of Systems Improvements:  A Progress Review of Healthcare-Associated Infections &amp; Blood Disorders and Blood Safety Appendix Slides</vt:lpstr>
      <vt:lpstr>DATA Appendix</vt:lpstr>
      <vt:lpstr>Healthcare-Associated Infections  Objective Status</vt:lpstr>
      <vt:lpstr>Blood Disorders and Blood Safety Objective Status</vt:lpstr>
    </vt:vector>
  </TitlesOfParts>
  <Company>DHHS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DHHS</dc:creator>
  <cp:lastModifiedBy>CDC User</cp:lastModifiedBy>
  <cp:revision>1330</cp:revision>
  <cp:lastPrinted>2013-07-01T18:31:44Z</cp:lastPrinted>
  <dcterms:created xsi:type="dcterms:W3CDTF">2012-06-04T17:32:29Z</dcterms:created>
  <dcterms:modified xsi:type="dcterms:W3CDTF">2013-09-23T15:22:20Z</dcterms:modified>
</cp:coreProperties>
</file>