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0" r:id="rId1"/>
    <p:sldMasterId id="2147483948" r:id="rId2"/>
  </p:sldMasterIdLst>
  <p:notesMasterIdLst>
    <p:notesMasterId r:id="rId8"/>
  </p:notesMasterIdLst>
  <p:handoutMasterIdLst>
    <p:handoutMasterId r:id="rId9"/>
  </p:handoutMasterIdLst>
  <p:sldIdLst>
    <p:sldId id="1101" r:id="rId3"/>
    <p:sldId id="1102" r:id="rId4"/>
    <p:sldId id="1103" r:id="rId5"/>
    <p:sldId id="1104" r:id="rId6"/>
    <p:sldId id="110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HHS" initials="DHHS" lastIdx="12" clrIdx="0"/>
  <p:cmAuthor id="1" name="Rosendorf, Kimberly (CDC/OSELS/NCHS)" initials="RK(" lastIdx="23" clrIdx="1"/>
  <p:cmAuthor id="2" name="Kimberly Hurvitz" initials="KAH" lastIdx="37" clrIdx="2"/>
  <p:cmAuthor id="3" name="Akinbami, Lara (CDC/OSELS/NCHS)" initials="AL(" lastIdx="30" clrIdx="3"/>
  <p:cmAuthor id="4" name="AnneWheaton" initials="AGW" lastIdx="16" clrIdx="4"/>
  <p:cmAuthor id="5" name="Moorman, Jeanne (CDC/ONDIEH/NCEH)" initials="MJ(" lastIdx="5" clrIdx="5"/>
  <p:cmAuthor id="6" name="Juan, WenYen" initials="JW21R" lastIdx="42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72"/>
    <a:srgbClr val="006600"/>
    <a:srgbClr val="BE4B48"/>
    <a:srgbClr val="CC0000"/>
    <a:srgbClr val="4A7EBB"/>
    <a:srgbClr val="008080"/>
    <a:srgbClr val="CCFFFF"/>
    <a:srgbClr val="FB5192"/>
    <a:srgbClr val="CC3399"/>
    <a:srgbClr val="E65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184" autoAdjust="0"/>
    <p:restoredTop sz="61456" autoAdjust="0"/>
  </p:normalViewPr>
  <p:slideViewPr>
    <p:cSldViewPr>
      <p:cViewPr>
        <p:scale>
          <a:sx n="80" d="100"/>
          <a:sy n="80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98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90938632670916E-2"/>
          <c:y val="0.11504427090719904"/>
          <c:w val="0.582235467094391"/>
          <c:h val="0.826789479287578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Objective status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7033"/>
              </a:solidFill>
              <a:ln w="127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FFCC00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700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rgbClr val="0070C0"/>
              </a:solidFill>
              <a:ln w="1270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3.3905761779777529E-3"/>
                  <c:y val="2.2810974945249182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20%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(n=4)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1.6901887264091989E-2"/>
                  <c:y val="-0.22244059517535936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55%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(n=11)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7.9920009998750152E-3"/>
                  <c:y val="8.7937204132847065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5%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(n=1)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8806399200099987E-3"/>
                  <c:y val="2.7842675930390699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10%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(n=2)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1.579702537182855E-2"/>
                  <c:y val="9.180559018172643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5% </a:t>
                    </a:r>
                  </a:p>
                  <a:p>
                    <a:r>
                      <a:rPr lang="en-US" dirty="0" smtClean="0"/>
                      <a:t>(n=1)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  <c:pt idx="6">
                  <c:v>Tracking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</c:v>
                </c:pt>
                <c:pt idx="1">
                  <c:v>1</c:v>
                </c:pt>
                <c:pt idx="2">
                  <c:v>11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448443944507039E-2"/>
          <c:y val="7.0248447844940692E-2"/>
          <c:w val="0.58223546709439133"/>
          <c:h val="0.8267894792875799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Objective status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7033"/>
              </a:solidFill>
              <a:ln w="127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FFCC00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700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rgbClr val="0070C0"/>
              </a:solidFill>
              <a:ln w="1270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4624771903512088"/>
                  <c:y val="9.3467848532039863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38% </a:t>
                    </a:r>
                  </a:p>
                  <a:p>
                    <a:r>
                      <a:rPr lang="en-US" b="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(n=9)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581594800649919"/>
                  <c:y val="-0.53977719325618434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8% </a:t>
                    </a:r>
                  </a:p>
                  <a:p>
                    <a:r>
                      <a:rPr lang="en-US" b="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(n=2)</a:t>
                    </a:r>
                    <a:endParaRPr lang="en-US" baseline="3000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57909011373579"/>
                  <c:y val="-0.14048861605762925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17%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(n=4)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0.10640457442819648"/>
                  <c:y val="0.12048999231650127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8%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(n=2)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5"/>
              <c:delete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8% (n=2)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  <c:pt idx="6">
                  <c:v>Informational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37.5</c:v>
                </c:pt>
                <c:pt idx="1">
                  <c:v>20.8</c:v>
                </c:pt>
                <c:pt idx="2">
                  <c:v>16.7</c:v>
                </c:pt>
                <c:pt idx="3">
                  <c:v>8.3000000000000007</c:v>
                </c:pt>
                <c:pt idx="4">
                  <c:v>8.3000000000000007</c:v>
                </c:pt>
                <c:pt idx="5">
                  <c:v>0</c:v>
                </c:pt>
                <c:pt idx="6">
                  <c:v>8.3000000000000007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0.61905</cdr:x>
      <cdr:y>0.39322</cdr:y>
    </cdr:from>
    <cdr:to>
      <cdr:x>0.73333</cdr:x>
      <cdr:y>0.54402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53045" y="2107221"/>
          <a:ext cx="914355" cy="808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5% (n=1)</a:t>
          </a:r>
          <a:endParaRPr lang="en-US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293" y="2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ECD10EAC-DB9E-40D7-A573-D913662CFEAA}" type="datetimeFigureOut">
              <a:rPr lang="en-US" smtClean="0"/>
              <a:pPr/>
              <a:t>9/26/2014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155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293" y="8830155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D8725424-288F-4529-B7F3-0BC2CA7E50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77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3E9D2DD8-C521-4505-924B-8CA20FD78ED1}" type="datetimeFigureOut">
              <a:rPr lang="en-US" smtClean="0"/>
              <a:pPr/>
              <a:t>9/26/2014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5" tIns="46588" rIns="93175" bIns="4658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505CBE22-21B7-4090-A7D8-E049150296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59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B01C0-5827-423D-B17A-92830EC4C2F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597640D-AB5B-4981-ACF3-00B2C557B552}" type="datetime1">
              <a:rPr lang="en-US" smtClean="0">
                <a:solidFill>
                  <a:prstClr val="black"/>
                </a:solidFill>
              </a:rPr>
              <a:pPr/>
              <a:t>9/26/2014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/>
          </p:nvPr>
        </p:nvSpPr>
        <p:spPr>
          <a:xfrm>
            <a:off x="1147763" y="484188"/>
            <a:ext cx="4643437" cy="3484562"/>
          </a:xfrm>
        </p:spPr>
      </p:sp>
      <p:sp>
        <p:nvSpPr>
          <p:cNvPr id="13" name="Notes Placeholder 12"/>
          <p:cNvSpPr>
            <a:spLocks noGrp="1"/>
          </p:cNvSpPr>
          <p:nvPr>
            <p:ph type="body" idx="1"/>
          </p:nvPr>
        </p:nvSpPr>
        <p:spPr>
          <a:xfrm>
            <a:off x="701040" y="4876800"/>
            <a:ext cx="5608320" cy="372237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7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9/26/2014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10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187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9/26/2014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10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06D6F7-B41F-4984-B826-51D4989AD147}" type="slidenum">
              <a:rPr lang="en-US" altLang="en-US">
                <a:solidFill>
                  <a:prstClr val="black"/>
                </a:solidFill>
              </a:rPr>
              <a:pPr/>
              <a:t>4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02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1" y="4416426"/>
            <a:ext cx="5143500" cy="4183063"/>
          </a:xfrm>
        </p:spPr>
        <p:txBody>
          <a:bodyPr/>
          <a:lstStyle/>
          <a:p>
            <a:endParaRPr lang="en-US" altLang="en-US" sz="9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9/26/2014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10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7470648" cy="1066800"/>
          </a:xfrm>
        </p:spPr>
        <p:txBody>
          <a:bodyPr/>
          <a:lstStyle>
            <a:lvl1pPr>
              <a:defRPr sz="3200" b="0">
                <a:solidFill>
                  <a:srgbClr val="003F72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76400"/>
            <a:ext cx="7086600" cy="4672584"/>
          </a:xfrm>
        </p:spPr>
        <p:txBody>
          <a:bodyPr/>
          <a:lstStyle>
            <a:lvl1pPr>
              <a:defRPr sz="2400">
                <a:latin typeface="Calibri" pitchFamily="34" charset="0"/>
                <a:cs typeface="Arial" pitchFamily="34" charset="0"/>
              </a:defRPr>
            </a:lvl1pPr>
            <a:lvl2pPr>
              <a:defRPr sz="2400">
                <a:latin typeface="Calibri" pitchFamily="34" charset="0"/>
                <a:cs typeface="Arial" pitchFamily="34" charset="0"/>
              </a:defRPr>
            </a:lvl2pPr>
            <a:lvl3pPr>
              <a:defRPr sz="2400">
                <a:latin typeface="Calibri" pitchFamily="34" charset="0"/>
                <a:cs typeface="Arial" pitchFamily="34" charset="0"/>
              </a:defRPr>
            </a:lvl3pPr>
            <a:lvl4pPr>
              <a:defRPr sz="2400">
                <a:latin typeface="Calibri" pitchFamily="34" charset="0"/>
                <a:cs typeface="Arial" pitchFamily="34" charset="0"/>
              </a:defRPr>
            </a:lvl4pPr>
            <a:lvl5pPr>
              <a:defRPr sz="2400">
                <a:latin typeface="Calibri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0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655762"/>
            <a:ext cx="2057400" cy="5049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1655762"/>
            <a:ext cx="5105400" cy="5049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51464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747077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600200" y="1673225"/>
            <a:ext cx="7315200" cy="4879975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82884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7233F"/>
              </a:buClr>
              <a:buFont typeface="Arial" charset="0"/>
              <a:buNone/>
              <a:defRPr/>
            </a:pPr>
            <a:endParaRPr lang="en-US" b="1" dirty="0">
              <a:solidFill>
                <a:srgbClr val="000000"/>
              </a:solidFill>
              <a:latin typeface="Calibri" pitchFamily="34" charset="0"/>
              <a:ea typeface="ＭＳ Ｐゴシック" pitchFamily="-107" charset="-128"/>
            </a:endParaRPr>
          </a:p>
        </p:txBody>
      </p:sp>
      <p:pic>
        <p:nvPicPr>
          <p:cNvPr id="4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825" y="6229350"/>
            <a:ext cx="101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6019800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6616"/>
            <a:ext cx="8229600" cy="1161288"/>
          </a:xfrm>
        </p:spPr>
        <p:txBody>
          <a:bodyPr anchor="b"/>
          <a:lstStyle>
            <a:lvl1pPr algn="ctr">
              <a:defRPr sz="3200" b="1" cap="none">
                <a:solidFill>
                  <a:srgbClr val="FADA6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25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chart with floating legend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-1" y="570368"/>
            <a:ext cx="9134945" cy="48617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048"/>
            <a:ext cx="8229600" cy="56732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7179398" y="686567"/>
            <a:ext cx="1964603" cy="336486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Direction desired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8142051" y="2552699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Legend1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8142052" y="2849954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Legend2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8142051" y="3174370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Legend3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103140" y="3509348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Legend4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8122597" y="3888085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Legend5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132324" y="4239661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Legend6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8142051" y="4610853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Legend7</a:t>
            </a:r>
            <a:endParaRPr lang="en-US" dirty="0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8151779" y="4945832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Legend8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301211"/>
            <a:ext cx="7297093" cy="56584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7306147" y="6310264"/>
            <a:ext cx="1122629" cy="547735"/>
          </a:xfrm>
          <a:ln w="12700">
            <a:noFill/>
          </a:ln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786" y="6295869"/>
            <a:ext cx="706169" cy="56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70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3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pitchFamily="34" charset="0"/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4"/>
          </p:nvPr>
        </p:nvSpPr>
        <p:spPr>
          <a:xfrm>
            <a:off x="1355725" y="1447800"/>
            <a:ext cx="7788275" cy="47244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SzPct val="120000"/>
              <a:buFont typeface="Wingdings" pitchFamily="2" charset="2"/>
              <a:buChar char="§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>
              <a:buFont typeface="Wingdings" pitchFamily="2" charset="2"/>
              <a:buChar char="v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>
              <a:buFont typeface="Arial" pitchFamily="34" charset="0"/>
              <a:buChar char="•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/>
          <a:lstStyle/>
          <a:p>
            <a:fld id="{F8ECAD15-DF40-4D57-8D99-2197AD37FB1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Title 10"/>
          <p:cNvSpPr>
            <a:spLocks noGrp="1"/>
          </p:cNvSpPr>
          <p:nvPr>
            <p:ph type="title"/>
          </p:nvPr>
        </p:nvSpPr>
        <p:spPr>
          <a:xfrm>
            <a:off x="1371600" y="76200"/>
            <a:ext cx="77724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356361" y="6507798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56361" y="6162912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pic>
        <p:nvPicPr>
          <p:cNvPr id="17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5018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8FAF9D-AF5A-496A-B0B6-E10018E4505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730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265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05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175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922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586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905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065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910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995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1343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136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2928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825" y="6229350"/>
            <a:ext cx="101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6019800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6616"/>
            <a:ext cx="8229600" cy="1161288"/>
          </a:xfrm>
        </p:spPr>
        <p:txBody>
          <a:bodyPr anchor="b"/>
          <a:lstStyle>
            <a:lvl1pPr algn="ctr">
              <a:defRPr sz="3200" b="1" cap="none">
                <a:solidFill>
                  <a:srgbClr val="FADA6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34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7152" y="1600200"/>
            <a:ext cx="3584448" cy="4953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584448" cy="4953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9446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46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60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  <p:sp>
        <p:nvSpPr>
          <p:cNvPr id="10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003F72"/>
                </a:solidFill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28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chart with floating legend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-1" y="570368"/>
            <a:ext cx="9134945" cy="48617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048"/>
            <a:ext cx="8229600" cy="56732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7179398" y="686567"/>
            <a:ext cx="1964603" cy="336486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Direction desired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8142051" y="2552699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Legend1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8142052" y="2849954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Legend2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8142051" y="3174370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Legend3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103140" y="3509348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Legend4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8122597" y="3888085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Legend5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132324" y="4239661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Legend6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8142051" y="4610853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Legend7</a:t>
            </a:r>
            <a:endParaRPr lang="en-US" dirty="0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8151779" y="4945832"/>
            <a:ext cx="1005840" cy="27432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Legend8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301211"/>
            <a:ext cx="7297093" cy="56584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7306147" y="6310264"/>
            <a:ext cx="1122629" cy="547735"/>
          </a:xfrm>
          <a:ln w="12700">
            <a:noFill/>
          </a:ln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786" y="6295869"/>
            <a:ext cx="706169" cy="56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6078002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3" descr="HP2020_logo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81" y="606426"/>
            <a:ext cx="9144000" cy="1554162"/>
          </a:xfrm>
          <a:prstGeom prst="rect">
            <a:avLst/>
          </a:prstGeom>
        </p:spPr>
        <p:txBody>
          <a:bodyPr/>
          <a:lstStyle>
            <a:lvl1pPr>
              <a:defRPr lang="en-US" sz="3200" b="1" kern="1200" dirty="0">
                <a:solidFill>
                  <a:srgbClr val="FADA6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36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06629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62912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39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6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7467600" cy="106984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1576" y="1687514"/>
            <a:ext cx="358002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1576" y="2327275"/>
            <a:ext cx="3580024" cy="43021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1687514"/>
            <a:ext cx="3581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2327275"/>
            <a:ext cx="3581400" cy="43021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2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70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636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87" y="152400"/>
            <a:ext cx="7275513" cy="10668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676400"/>
            <a:ext cx="4114800" cy="44497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3687" y="1676400"/>
            <a:ext cx="3008313" cy="44497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76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970712" cy="566738"/>
          </a:xfrm>
        </p:spPr>
        <p:txBody>
          <a:bodyPr anchor="b"/>
          <a:lstStyle>
            <a:lvl1pPr algn="l">
              <a:defRPr sz="2400" b="0">
                <a:solidFill>
                  <a:srgbClr val="003F7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697071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970712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802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1600200" y="152400"/>
            <a:ext cx="7470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600200" y="1673225"/>
            <a:ext cx="731520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30" name="Rectangle 19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pitchFamily="34" charset="0"/>
              <a:ea typeface="ＭＳ Ｐゴシック" charset="-128"/>
            </a:endParaRPr>
          </a:p>
        </p:txBody>
      </p:sp>
      <p:pic>
        <p:nvPicPr>
          <p:cNvPr id="2055" name="Picture 15" descr="map.png"/>
          <p:cNvPicPr>
            <a:picLocks noChangeAspect="1"/>
          </p:cNvPicPr>
          <p:nvPr/>
        </p:nvPicPr>
        <p:blipFill>
          <a:blip r:embed="rId19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pic>
        <p:nvPicPr>
          <p:cNvPr id="2057" name="Picture 33" descr="HP2020_logo.png"/>
          <p:cNvPicPr>
            <a:picLocks noChangeAspect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23825" y="6229350"/>
            <a:ext cx="101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127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  <p:sldLayoutId id="2147483947" r:id="rId1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F72"/>
          </a:solidFill>
          <a:latin typeface="Arial Black" pitchFamily="34" charset="0"/>
          <a:ea typeface="ＭＳ Ｐゴシック" pitchFamily="84" charset="-128"/>
          <a:cs typeface="ＭＳ Ｐゴシック" pitchFamily="8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F72"/>
          </a:solidFill>
          <a:latin typeface="Arial Black" pitchFamily="34" charset="0"/>
          <a:ea typeface="ＭＳ Ｐゴシック" pitchFamily="84" charset="-128"/>
          <a:cs typeface="ＭＳ Ｐゴシック" pitchFamily="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F72"/>
          </a:solidFill>
          <a:latin typeface="Arial Black" pitchFamily="34" charset="0"/>
          <a:ea typeface="ＭＳ Ｐゴシック" pitchFamily="84" charset="-128"/>
          <a:cs typeface="ＭＳ Ｐゴシック" pitchFamily="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F72"/>
          </a:solidFill>
          <a:latin typeface="Arial Black" pitchFamily="34" charset="0"/>
          <a:ea typeface="ＭＳ Ｐゴシック" pitchFamily="84" charset="-128"/>
          <a:cs typeface="ＭＳ Ｐゴシック" pitchFamily="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F72"/>
          </a:solidFill>
          <a:latin typeface="Arial Black" pitchFamily="34" charset="0"/>
          <a:ea typeface="ＭＳ Ｐゴシック" pitchFamily="84" charset="-128"/>
          <a:cs typeface="ＭＳ Ｐゴシック" pitchFamily="8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46075" indent="-346075" algn="l" rtl="0" eaLnBrk="0" fontAlgn="base" hangingPunct="0">
        <a:spcBef>
          <a:spcPts val="1200"/>
        </a:spcBef>
        <a:spcAft>
          <a:spcPct val="0"/>
        </a:spcAft>
        <a:buClr>
          <a:srgbClr val="97233F"/>
        </a:buClr>
        <a:buFont typeface="Arial" pitchFamily="34" charset="0"/>
        <a:buChar char="■"/>
        <a:defRPr sz="2400">
          <a:solidFill>
            <a:schemeClr val="tx1"/>
          </a:solidFill>
          <a:latin typeface="Calibri" pitchFamily="34" charset="0"/>
          <a:ea typeface="ＭＳ Ｐゴシック" pitchFamily="84" charset="-128"/>
          <a:cs typeface="ＭＳ Ｐゴシック" pitchFamily="84" charset="-128"/>
        </a:defRPr>
      </a:lvl1pPr>
      <a:lvl2pPr marL="623888" indent="-277813" algn="l" rtl="0" eaLnBrk="0" fontAlgn="base" hangingPunct="0">
        <a:spcBef>
          <a:spcPts val="600"/>
        </a:spcBef>
        <a:spcAft>
          <a:spcPct val="0"/>
        </a:spcAft>
        <a:buClr>
          <a:schemeClr val="tx1"/>
        </a:buClr>
        <a:buFont typeface="Calibri" pitchFamily="34" charset="0"/>
        <a:buChar char="–"/>
        <a:defRPr sz="2400">
          <a:solidFill>
            <a:schemeClr val="tx1"/>
          </a:solidFill>
          <a:latin typeface="Calibri" pitchFamily="34" charset="0"/>
          <a:ea typeface="ＭＳ Ｐゴシック" pitchFamily="84" charset="-128"/>
          <a:cs typeface="ＭＳ Ｐゴシック"/>
        </a:defRPr>
      </a:lvl2pPr>
      <a:lvl3pPr marL="973138" indent="-346075" algn="l" rtl="0" eaLnBrk="0" fontAlgn="base" hangingPunct="0">
        <a:spcBef>
          <a:spcPts val="6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v"/>
        <a:defRPr sz="2400">
          <a:solidFill>
            <a:schemeClr val="tx1"/>
          </a:solidFill>
          <a:latin typeface="Calibri" pitchFamily="34" charset="0"/>
          <a:ea typeface="ＭＳ Ｐゴシック" pitchFamily="84" charset="-128"/>
          <a:cs typeface="ＭＳ Ｐゴシック"/>
        </a:defRPr>
      </a:lvl3pPr>
      <a:lvl4pPr marL="1260475" indent="-287338" algn="l" rtl="0" eaLnBrk="0" fontAlgn="base" hangingPunct="0">
        <a:spcBef>
          <a:spcPts val="300"/>
        </a:spcBef>
        <a:spcAft>
          <a:spcPct val="0"/>
        </a:spcAft>
        <a:buClr>
          <a:schemeClr val="tx1"/>
        </a:buClr>
        <a:buFont typeface="Calibri" pitchFamily="34" charset="0"/>
        <a:buChar char="•"/>
        <a:defRPr sz="2400">
          <a:solidFill>
            <a:schemeClr val="tx1"/>
          </a:solidFill>
          <a:latin typeface="Calibri" pitchFamily="34" charset="0"/>
          <a:ea typeface="ＭＳ Ｐゴシック" pitchFamily="84" charset="-128"/>
          <a:cs typeface="ＭＳ Ｐゴシック"/>
        </a:defRPr>
      </a:lvl4pPr>
      <a:lvl5pPr marL="1600200" indent="-287338" algn="l" rtl="0" eaLnBrk="0" fontAlgn="base" hangingPunct="0">
        <a:spcBef>
          <a:spcPts val="300"/>
        </a:spcBef>
        <a:spcAft>
          <a:spcPct val="0"/>
        </a:spcAft>
        <a:buClr>
          <a:schemeClr val="tx1"/>
        </a:buClr>
        <a:buFont typeface="Calibri" pitchFamily="34" charset="0"/>
        <a:buChar char="–"/>
        <a:defRPr sz="2400">
          <a:solidFill>
            <a:schemeClr val="tx1"/>
          </a:solidFill>
          <a:latin typeface="Calibri" pitchFamily="34" charset="0"/>
          <a:ea typeface="ＭＳ Ｐゴシック" pitchFamily="84" charset="-128"/>
          <a:cs typeface="ＭＳ Ｐゴシック"/>
        </a:defRPr>
      </a:lvl5pPr>
      <a:lvl6pPr marL="1846263" indent="-182563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6pPr>
      <a:lvl7pPr marL="2303463" indent="-182563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7pPr>
      <a:lvl8pPr marL="2760663" indent="-182563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8pPr>
      <a:lvl9pPr marL="3217863" indent="-182563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43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  <p:sldLayoutId id="2147483966" r:id="rId18"/>
    <p:sldLayoutId id="2147483967" r:id="rId1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4191000"/>
            <a:ext cx="6135687" cy="1362075"/>
          </a:xfrm>
        </p:spPr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Appendix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8ECAD15-DF40-4D57-8D99-2197AD37FB1A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rPr>
              <a:pPr algn="r"/>
              <a:t>1</a:t>
            </a:fld>
            <a:endParaRPr lang="en-US" sz="1200" dirty="0">
              <a:solidFill>
                <a:prstClr val="black">
                  <a:tint val="75000"/>
                </a:prstClr>
              </a:solidFill>
              <a:latin typeface="Calibri" panose="020F0502020204030204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6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8600" y="1047750"/>
            <a:ext cx="8809038" cy="5657850"/>
          </a:xfrm>
        </p:spPr>
        <p:txBody>
          <a:bodyPr numCol="2">
            <a:noAutofit/>
          </a:bodyPr>
          <a:lstStyle/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D-1 New cases of diagnosed diabetes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D-2.1 All cause mortality*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D-2.2 Cardiovascular disease deaths*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D-3 Diabetes death rate, multiple cause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D-4 Lower extremity amputations*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D-5.1 A1c greater than 9%* 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D-5.2 A1c less than 7%* 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D-6 LDL cholesterol &lt;100 mg/dl* 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D-7 Blood pressure &lt;130/80* 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D-8 Annual dental examination* 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D-9 Annual foot examination*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D-10 Annual dilated eye examination*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D-11 Glycosylated hemoglobin test at least 2 times per year* 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D-12 Annual urinary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microalbumin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measurement*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D-13 Self blood glucose monitoring at least once per day* 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D-14 Diabetes education*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D-15 Proportion of diabetes diagnosed 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D-16.1 Increase of physical activity among persons at high risk for diabetes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D-16.2 Trying to lose weight among persons at high risk for diabetes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D-16.2 Reducing fat or calories in diet among persons at high risk for diabetes</a:t>
            </a:r>
          </a:p>
          <a:p>
            <a:pPr marL="457200" lvl="1" indent="0">
              <a:buNone/>
            </a:pP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*among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persons with diagnosed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diabetes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326563" cy="5588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</a:t>
            </a:r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Diabetes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Oval 24" descr="Improving"/>
          <p:cNvSpPr>
            <a:spLocks noChangeArrowheads="1"/>
          </p:cNvSpPr>
          <p:nvPr/>
        </p:nvSpPr>
        <p:spPr bwMode="auto">
          <a:xfrm>
            <a:off x="457200" y="1803754"/>
            <a:ext cx="153988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Oval 44" descr="Improving"/>
          <p:cNvSpPr>
            <a:spLocks noChangeArrowheads="1"/>
          </p:cNvSpPr>
          <p:nvPr/>
        </p:nvSpPr>
        <p:spPr bwMode="auto">
          <a:xfrm>
            <a:off x="457200" y="1491016"/>
            <a:ext cx="153988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381389" y="618835"/>
            <a:ext cx="89809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Target </a:t>
            </a: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met        Improving        Little/No change       Getting worse      Baseline only     Developmental       Informational</a:t>
            </a:r>
          </a:p>
        </p:txBody>
      </p:sp>
      <p:sp>
        <p:nvSpPr>
          <p:cNvPr id="47" name="Rectangle 15" descr="Legend"/>
          <p:cNvSpPr>
            <a:spLocks noChangeArrowheads="1"/>
          </p:cNvSpPr>
          <p:nvPr/>
        </p:nvSpPr>
        <p:spPr bwMode="auto">
          <a:xfrm>
            <a:off x="298491" y="609600"/>
            <a:ext cx="8388310" cy="2862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Oval 20" descr="Target met"/>
          <p:cNvSpPr>
            <a:spLocks noChangeArrowheads="1"/>
          </p:cNvSpPr>
          <p:nvPr/>
        </p:nvSpPr>
        <p:spPr bwMode="auto">
          <a:xfrm>
            <a:off x="298490" y="69056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Oval 19" descr="Improving"/>
          <p:cNvSpPr>
            <a:spLocks noChangeArrowheads="1"/>
          </p:cNvSpPr>
          <p:nvPr/>
        </p:nvSpPr>
        <p:spPr bwMode="auto">
          <a:xfrm>
            <a:off x="1371990" y="690563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Oval 13" descr="No change"/>
          <p:cNvSpPr>
            <a:spLocks noChangeArrowheads="1"/>
          </p:cNvSpPr>
          <p:nvPr/>
        </p:nvSpPr>
        <p:spPr bwMode="auto">
          <a:xfrm>
            <a:off x="2450220" y="68897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51" name="Oval 21" descr="Getting worse"/>
          <p:cNvSpPr>
            <a:spLocks noChangeArrowheads="1"/>
          </p:cNvSpPr>
          <p:nvPr/>
        </p:nvSpPr>
        <p:spPr bwMode="auto">
          <a:xfrm>
            <a:off x="3896433" y="688975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52" name="Oval 18" descr="Baseline only"/>
          <p:cNvSpPr>
            <a:spLocks noChangeArrowheads="1"/>
          </p:cNvSpPr>
          <p:nvPr/>
        </p:nvSpPr>
        <p:spPr bwMode="auto">
          <a:xfrm>
            <a:off x="5109600" y="68897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Oval 18" descr="Developmental"/>
          <p:cNvSpPr>
            <a:spLocks noChangeArrowheads="1"/>
          </p:cNvSpPr>
          <p:nvPr/>
        </p:nvSpPr>
        <p:spPr bwMode="auto">
          <a:xfrm>
            <a:off x="6248790" y="697000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Oval 36" descr="Little/No change"/>
          <p:cNvSpPr>
            <a:spLocks noChangeArrowheads="1"/>
          </p:cNvSpPr>
          <p:nvPr/>
        </p:nvSpPr>
        <p:spPr bwMode="auto">
          <a:xfrm>
            <a:off x="457200" y="1170296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5" name="Oval 18" descr="Baseline only"/>
          <p:cNvSpPr>
            <a:spLocks noChangeArrowheads="1"/>
          </p:cNvSpPr>
          <p:nvPr/>
        </p:nvSpPr>
        <p:spPr bwMode="auto">
          <a:xfrm>
            <a:off x="457200" y="2133600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7" name="Oval 56" descr="Little/No change"/>
          <p:cNvSpPr>
            <a:spLocks noChangeArrowheads="1"/>
          </p:cNvSpPr>
          <p:nvPr/>
        </p:nvSpPr>
        <p:spPr bwMode="auto">
          <a:xfrm>
            <a:off x="457200" y="2729529"/>
            <a:ext cx="153987" cy="144463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8" name="Oval 57" descr="Little/No change"/>
          <p:cNvSpPr>
            <a:spLocks noChangeArrowheads="1"/>
          </p:cNvSpPr>
          <p:nvPr/>
        </p:nvSpPr>
        <p:spPr bwMode="auto">
          <a:xfrm>
            <a:off x="457200" y="307754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0" name="Oval 18" descr="Baseline only"/>
          <p:cNvSpPr>
            <a:spLocks noChangeArrowheads="1"/>
          </p:cNvSpPr>
          <p:nvPr/>
        </p:nvSpPr>
        <p:spPr bwMode="auto">
          <a:xfrm>
            <a:off x="457200" y="4074961"/>
            <a:ext cx="153987" cy="1444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1" name="Oval 18" descr="Baseline only"/>
          <p:cNvSpPr>
            <a:spLocks noChangeArrowheads="1"/>
          </p:cNvSpPr>
          <p:nvPr/>
        </p:nvSpPr>
        <p:spPr bwMode="auto">
          <a:xfrm>
            <a:off x="457200" y="4415017"/>
            <a:ext cx="153987" cy="1444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2" name="Oval 18" descr="Baseline only"/>
          <p:cNvSpPr>
            <a:spLocks noChangeArrowheads="1"/>
          </p:cNvSpPr>
          <p:nvPr/>
        </p:nvSpPr>
        <p:spPr bwMode="auto">
          <a:xfrm>
            <a:off x="455613" y="4747113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3" name="Oval 18" descr="Baseline only"/>
          <p:cNvSpPr>
            <a:spLocks noChangeArrowheads="1"/>
          </p:cNvSpPr>
          <p:nvPr/>
        </p:nvSpPr>
        <p:spPr bwMode="auto">
          <a:xfrm>
            <a:off x="457200" y="5081481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4" name="Oval 18" descr="Baseline only"/>
          <p:cNvSpPr>
            <a:spLocks noChangeArrowheads="1"/>
          </p:cNvSpPr>
          <p:nvPr/>
        </p:nvSpPr>
        <p:spPr bwMode="auto">
          <a:xfrm>
            <a:off x="457200" y="5429497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7" name="Oval 18" descr="Baseline only"/>
          <p:cNvSpPr>
            <a:spLocks noChangeArrowheads="1"/>
          </p:cNvSpPr>
          <p:nvPr/>
        </p:nvSpPr>
        <p:spPr bwMode="auto">
          <a:xfrm>
            <a:off x="4800600" y="2133599"/>
            <a:ext cx="153987" cy="1444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4" name="Oval 18" descr="Developmental"/>
          <p:cNvSpPr>
            <a:spLocks noChangeArrowheads="1"/>
          </p:cNvSpPr>
          <p:nvPr/>
        </p:nvSpPr>
        <p:spPr bwMode="auto">
          <a:xfrm>
            <a:off x="4800600" y="4193956"/>
            <a:ext cx="153987" cy="1444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Oval 18" descr="Developmental"/>
          <p:cNvSpPr>
            <a:spLocks noChangeArrowheads="1"/>
          </p:cNvSpPr>
          <p:nvPr/>
        </p:nvSpPr>
        <p:spPr bwMode="auto">
          <a:xfrm>
            <a:off x="4814248" y="3608608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Oval 18" descr="Developmental"/>
          <p:cNvSpPr>
            <a:spLocks noChangeArrowheads="1"/>
          </p:cNvSpPr>
          <p:nvPr/>
        </p:nvSpPr>
        <p:spPr bwMode="auto">
          <a:xfrm>
            <a:off x="4815834" y="2729529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Oval 42" descr="Getting worse"/>
          <p:cNvSpPr>
            <a:spLocks noChangeArrowheads="1"/>
          </p:cNvSpPr>
          <p:nvPr/>
        </p:nvSpPr>
        <p:spPr bwMode="auto">
          <a:xfrm>
            <a:off x="4800599" y="1659291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4" name="Oval 43" descr="Getting worse"/>
          <p:cNvSpPr>
            <a:spLocks noChangeArrowheads="1"/>
          </p:cNvSpPr>
          <p:nvPr/>
        </p:nvSpPr>
        <p:spPr bwMode="auto">
          <a:xfrm>
            <a:off x="4800598" y="1177699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8" name="Oval 18" descr="Baseline only"/>
          <p:cNvSpPr>
            <a:spLocks noChangeArrowheads="1"/>
          </p:cNvSpPr>
          <p:nvPr/>
        </p:nvSpPr>
        <p:spPr bwMode="auto">
          <a:xfrm>
            <a:off x="455612" y="6011839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9" name="Oval 68" descr="Little/No change"/>
          <p:cNvSpPr>
            <a:spLocks noChangeArrowheads="1"/>
          </p:cNvSpPr>
          <p:nvPr/>
        </p:nvSpPr>
        <p:spPr bwMode="auto">
          <a:xfrm>
            <a:off x="455611" y="5429497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0" name="Oval 69" descr="Little/No change"/>
          <p:cNvSpPr>
            <a:spLocks noChangeArrowheads="1"/>
          </p:cNvSpPr>
          <p:nvPr/>
        </p:nvSpPr>
        <p:spPr bwMode="auto">
          <a:xfrm>
            <a:off x="455610" y="474821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1" name="Oval 18" descr="Baseline only"/>
          <p:cNvSpPr>
            <a:spLocks noChangeArrowheads="1"/>
          </p:cNvSpPr>
          <p:nvPr/>
        </p:nvSpPr>
        <p:spPr bwMode="auto">
          <a:xfrm>
            <a:off x="455609" y="3767266"/>
            <a:ext cx="153987" cy="1444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0" name="Oval 79" descr="Little/No change"/>
          <p:cNvSpPr>
            <a:spLocks noChangeArrowheads="1"/>
          </p:cNvSpPr>
          <p:nvPr/>
        </p:nvSpPr>
        <p:spPr bwMode="auto">
          <a:xfrm>
            <a:off x="455608" y="3358246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5" name="Oval 34" descr="Little/No change"/>
          <p:cNvSpPr>
            <a:spLocks noChangeArrowheads="1"/>
          </p:cNvSpPr>
          <p:nvPr/>
        </p:nvSpPr>
        <p:spPr bwMode="auto">
          <a:xfrm>
            <a:off x="7536768" y="681872"/>
            <a:ext cx="153987" cy="144463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11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 descr="IVP Objective Statu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104627"/>
              </p:ext>
            </p:extLst>
          </p:nvPr>
        </p:nvGraphicFramePr>
        <p:xfrm>
          <a:off x="457200" y="1143000"/>
          <a:ext cx="8001000" cy="5358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553200" y="3257996"/>
            <a:ext cx="1752600" cy="2246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     Target met        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     Improving       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     Little/No change      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     Getting worse      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     Baseline only     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     Developmental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     Tracking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790832"/>
          </a:xfrm>
        </p:spPr>
        <p:txBody>
          <a:bodyPr>
            <a:noAutofit/>
          </a:bodyPr>
          <a:lstStyle/>
          <a:p>
            <a:r>
              <a:rPr lang="en-US" sz="26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HP2020 Objective Status: </a:t>
            </a:r>
            <a:r>
              <a:rPr lang="en-US" sz="26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6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6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Diabetes Diseases</a:t>
            </a:r>
            <a:endParaRPr lang="en-US" sz="26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Oval 13" descr="Little/No change"/>
          <p:cNvSpPr>
            <a:spLocks noChangeArrowheads="1"/>
          </p:cNvSpPr>
          <p:nvPr/>
        </p:nvSpPr>
        <p:spPr bwMode="auto">
          <a:xfrm>
            <a:off x="6677187" y="3986100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Oval 18" descr="Baseline only"/>
          <p:cNvSpPr>
            <a:spLocks noChangeArrowheads="1"/>
          </p:cNvSpPr>
          <p:nvPr/>
        </p:nvSpPr>
        <p:spPr bwMode="auto">
          <a:xfrm>
            <a:off x="6677185" y="4609048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9" descr="Improving"/>
          <p:cNvSpPr>
            <a:spLocks noChangeArrowheads="1"/>
          </p:cNvSpPr>
          <p:nvPr/>
        </p:nvSpPr>
        <p:spPr bwMode="auto">
          <a:xfrm>
            <a:off x="6681999" y="3666512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6677794" y="336171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21" descr="Getting worse"/>
          <p:cNvSpPr>
            <a:spLocks noChangeArrowheads="1"/>
          </p:cNvSpPr>
          <p:nvPr/>
        </p:nvSpPr>
        <p:spPr bwMode="auto">
          <a:xfrm>
            <a:off x="6677186" y="429604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Oval 18" descr="Developmental"/>
          <p:cNvSpPr>
            <a:spLocks noChangeArrowheads="1"/>
          </p:cNvSpPr>
          <p:nvPr/>
        </p:nvSpPr>
        <p:spPr bwMode="auto">
          <a:xfrm>
            <a:off x="6677184" y="4941984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4600" y="17920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Total number of objectives: 20</a:t>
            </a:r>
          </a:p>
        </p:txBody>
      </p:sp>
      <p:sp>
        <p:nvSpPr>
          <p:cNvPr id="18" name="Oval 18" descr="Developmental"/>
          <p:cNvSpPr>
            <a:spLocks noChangeArrowheads="1"/>
          </p:cNvSpPr>
          <p:nvPr/>
        </p:nvSpPr>
        <p:spPr bwMode="auto">
          <a:xfrm>
            <a:off x="6675120" y="5265737"/>
            <a:ext cx="153987" cy="144463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3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978" name="Rectangle 2"/>
          <p:cNvSpPr>
            <a:spLocks noChangeArrowheads="1"/>
          </p:cNvSpPr>
          <p:nvPr/>
        </p:nvSpPr>
        <p:spPr bwMode="auto">
          <a:xfrm>
            <a:off x="0" y="1"/>
            <a:ext cx="9151938" cy="68580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 anchorCtr="1"/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10000"/>
              </a:spcBef>
            </a:pPr>
            <a:r>
              <a:rPr lang="en-US" sz="32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Status: </a:t>
            </a:r>
            <a:r>
              <a:rPr lang="en-US" altLang="en-US" sz="3200" b="1" dirty="0" smtClean="0">
                <a:solidFill>
                  <a:srgbClr val="003F72"/>
                </a:solidFill>
                <a:latin typeface="Tahoma" charset="0"/>
              </a:rPr>
              <a:t>Chronic Kidney Disease</a:t>
            </a:r>
            <a:endParaRPr lang="en-US" altLang="en-US" sz="3200" b="1" dirty="0">
              <a:solidFill>
                <a:srgbClr val="003F72"/>
              </a:solidFill>
              <a:latin typeface="Tahoma" charset="0"/>
            </a:endParaRPr>
          </a:p>
        </p:txBody>
      </p:sp>
      <p:sp>
        <p:nvSpPr>
          <p:cNvPr id="1022979" name="Text Box 3"/>
          <p:cNvSpPr txBox="1">
            <a:spLocks noChangeArrowheads="1"/>
          </p:cNvSpPr>
          <p:nvPr/>
        </p:nvSpPr>
        <p:spPr bwMode="auto">
          <a:xfrm>
            <a:off x="152400" y="978408"/>
            <a:ext cx="37195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 dirty="0" smtClean="0">
                <a:solidFill>
                  <a:srgbClr val="003F72"/>
                </a:solidFill>
                <a:latin typeface="Tahoma" charset="0"/>
              </a:rPr>
              <a:t>Chronic Kidney Disease</a:t>
            </a:r>
            <a:endParaRPr lang="en-US" altLang="en-US" sz="1600" b="1" dirty="0">
              <a:solidFill>
                <a:prstClr val="black"/>
              </a:solidFill>
              <a:latin typeface="Tahoma" charset="0"/>
            </a:endParaRPr>
          </a:p>
        </p:txBody>
      </p:sp>
      <p:sp>
        <p:nvSpPr>
          <p:cNvPr id="1022980" name="Text Box 4"/>
          <p:cNvSpPr txBox="1">
            <a:spLocks noChangeArrowheads="1"/>
          </p:cNvSpPr>
          <p:nvPr/>
        </p:nvSpPr>
        <p:spPr bwMode="auto">
          <a:xfrm>
            <a:off x="381000" y="1295400"/>
            <a:ext cx="3962400" cy="349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CKD-1 CKD among adults 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CKD-2 Kidney function knowledge</a:t>
            </a:r>
            <a:endParaRPr lang="en-US" altLang="en-US" sz="1400" dirty="0">
              <a:solidFill>
                <a:prstClr val="black"/>
              </a:solidFill>
              <a:latin typeface="Tahoma" charset="0"/>
            </a:endParaRP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CKD-3 Kidney evaluation after kidney injury  </a:t>
            </a:r>
            <a:endParaRPr lang="en-US" altLang="en-US" sz="1400" dirty="0">
              <a:solidFill>
                <a:prstClr val="black"/>
              </a:solidFill>
              <a:latin typeface="Tahoma" charset="0"/>
            </a:endParaRP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CKD-4 Recommended medical evaluation 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4.1 Persons with CKD 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4.2 Persons with CKD and diabetes</a:t>
            </a:r>
          </a:p>
          <a:p>
            <a:pPr>
              <a:spcAft>
                <a:spcPts val="1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CKD-5 Recommended medical treatment for 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     persons with diabetes and CKD 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CKD-6 Cardiovascular care in persons with CKD 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6.1 Elevated blood pressure  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6.2 Elevated lipid levels 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CKD-7 Deaths among persons with CKD </a:t>
            </a:r>
            <a:endParaRPr lang="en-US" altLang="en-US" sz="1400" dirty="0">
              <a:solidFill>
                <a:prstClr val="black"/>
              </a:solidFill>
              <a:latin typeface="Tahoma" charset="0"/>
            </a:endParaRPr>
          </a:p>
        </p:txBody>
      </p:sp>
      <p:sp>
        <p:nvSpPr>
          <p:cNvPr id="1022982" name="Text Box 6"/>
          <p:cNvSpPr txBox="1">
            <a:spLocks noChangeArrowheads="1"/>
          </p:cNvSpPr>
          <p:nvPr/>
        </p:nvSpPr>
        <p:spPr bwMode="auto">
          <a:xfrm>
            <a:off x="381000" y="5105400"/>
            <a:ext cx="4038600" cy="118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CKD-8 New cases of ESRD </a:t>
            </a:r>
            <a:endParaRPr lang="en-US" altLang="en-US" sz="1400" dirty="0">
              <a:solidFill>
                <a:prstClr val="black"/>
              </a:solidFill>
              <a:latin typeface="Tahoma" charset="0"/>
            </a:endParaRP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CKD-9 Kidney failure due to diabetes:</a:t>
            </a:r>
          </a:p>
          <a:p>
            <a:pPr>
              <a:spcAft>
                <a:spcPts val="600"/>
              </a:spcAft>
            </a:pPr>
            <a:r>
              <a:rPr lang="en-US" altLang="en-US" sz="1400" dirty="0">
                <a:solidFill>
                  <a:prstClr val="black"/>
                </a:solidFill>
                <a:latin typeface="Tahoma" charset="0"/>
              </a:rPr>
              <a:t> </a:t>
            </a: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9.1 Among U.S. population </a:t>
            </a:r>
          </a:p>
          <a:p>
            <a:pPr>
              <a:spcAft>
                <a:spcPts val="600"/>
              </a:spcAft>
            </a:pPr>
            <a:r>
              <a:rPr lang="en-US" altLang="en-US" sz="1400" dirty="0">
                <a:solidFill>
                  <a:prstClr val="black"/>
                </a:solidFill>
                <a:latin typeface="Tahoma" charset="0"/>
              </a:rPr>
              <a:t> </a:t>
            </a: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9.2 Among persons with diabetes</a:t>
            </a:r>
          </a:p>
        </p:txBody>
      </p:sp>
      <p:sp>
        <p:nvSpPr>
          <p:cNvPr id="1022983" name="Text Box 7"/>
          <p:cNvSpPr txBox="1">
            <a:spLocks noChangeArrowheads="1"/>
          </p:cNvSpPr>
          <p:nvPr/>
        </p:nvSpPr>
        <p:spPr bwMode="auto">
          <a:xfrm>
            <a:off x="4648200" y="1294018"/>
            <a:ext cx="4419600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3088" indent="-573088"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CKD-10 Nephrologist care before the start of renal replacement therapy  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CKD-11 Vascular access for hemodialysis patients: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11.1 Arteriovenous fistula as the primary mode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11.2 Catheters as the only mode</a:t>
            </a:r>
            <a:endParaRPr lang="en-US" altLang="en-US" sz="1400" dirty="0">
              <a:solidFill>
                <a:prstClr val="black"/>
              </a:solidFill>
              <a:latin typeface="Tahoma" charset="0"/>
            </a:endParaRP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11.3 AV fistula or maturing fistula</a:t>
            </a:r>
            <a:endParaRPr lang="en-US" altLang="en-US" sz="1400" dirty="0">
              <a:solidFill>
                <a:prstClr val="black"/>
              </a:solidFill>
              <a:latin typeface="Tahoma" charset="0"/>
            </a:endParaRPr>
          </a:p>
          <a:p>
            <a:pPr marL="576263" indent="-576263"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CKD-12 Wait-listed and/or received donor kidney transplant among persons under 70 years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CKD-13 Receipt of kidney transplant: </a:t>
            </a:r>
          </a:p>
          <a:p>
            <a:pPr>
              <a:spcAft>
                <a:spcPts val="600"/>
              </a:spcAft>
            </a:pPr>
            <a:r>
              <a:rPr lang="en-US" altLang="en-US" sz="1400" dirty="0">
                <a:solidFill>
                  <a:prstClr val="black"/>
                </a:solidFill>
                <a:latin typeface="Tahoma" charset="0"/>
              </a:rPr>
              <a:t> </a:t>
            </a: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13.1 Within 3 years of ESRD</a:t>
            </a:r>
          </a:p>
          <a:p>
            <a:pPr>
              <a:spcAft>
                <a:spcPts val="600"/>
              </a:spcAft>
            </a:pPr>
            <a:r>
              <a:rPr lang="en-US" altLang="en-US" sz="1400" dirty="0">
                <a:solidFill>
                  <a:prstClr val="black"/>
                </a:solidFill>
                <a:latin typeface="Tahoma" charset="0"/>
              </a:rPr>
              <a:t> </a:t>
            </a: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13.2 Preemptive transplant at the start of ESRD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CKD-14  Deaths among persons with ESRD </a:t>
            </a: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14.1 Total number of deaths in persons on dialysis </a:t>
            </a:r>
          </a:p>
          <a:p>
            <a:pPr marL="684213" indent="-684213"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14.2 Within first 3 months of initiation of renal replacement therapy in persons on dialysis </a:t>
            </a:r>
          </a:p>
          <a:p>
            <a:pPr marL="684213" indent="-684213"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14.3 Cardiovascular deaths in persons on dialysis </a:t>
            </a:r>
          </a:p>
          <a:p>
            <a:pPr marL="684213" indent="-684213"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14.4 Persons with a functioning kidney transplant </a:t>
            </a:r>
          </a:p>
          <a:p>
            <a:pPr marL="684213" indent="-684213"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    14.5 Cardiovascular deaths in persons with a functioning kidney transplant </a:t>
            </a:r>
          </a:p>
          <a:p>
            <a:pPr>
              <a:spcAft>
                <a:spcPts val="600"/>
              </a:spcAft>
            </a:pPr>
            <a:endParaRPr lang="en-US" altLang="en-US" sz="1400" dirty="0" smtClean="0">
              <a:solidFill>
                <a:prstClr val="black"/>
              </a:solidFill>
              <a:latin typeface="Tahoma" charset="0"/>
            </a:endParaRPr>
          </a:p>
          <a:p>
            <a:pPr>
              <a:spcAft>
                <a:spcPts val="600"/>
              </a:spcAft>
            </a:pPr>
            <a:r>
              <a:rPr lang="en-US" altLang="en-US" sz="1400" dirty="0" smtClean="0">
                <a:solidFill>
                  <a:prstClr val="black"/>
                </a:solidFill>
                <a:latin typeface="Tahoma" charset="0"/>
              </a:rPr>
              <a:t> </a:t>
            </a:r>
            <a:endParaRPr lang="en-US" altLang="en-US" sz="1400" dirty="0">
              <a:solidFill>
                <a:prstClr val="black"/>
              </a:solidFill>
              <a:latin typeface="Tahoma" charset="0"/>
            </a:endParaRPr>
          </a:p>
        </p:txBody>
      </p:sp>
      <p:sp>
        <p:nvSpPr>
          <p:cNvPr id="1022999" name="Oval 23"/>
          <p:cNvSpPr>
            <a:spLocks noChangeArrowheads="1"/>
          </p:cNvSpPr>
          <p:nvPr/>
        </p:nvSpPr>
        <p:spPr bwMode="auto">
          <a:xfrm>
            <a:off x="263144" y="1393790"/>
            <a:ext cx="153987" cy="1444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00" name="Oval 24"/>
          <p:cNvSpPr>
            <a:spLocks noChangeArrowheads="1"/>
          </p:cNvSpPr>
          <p:nvPr/>
        </p:nvSpPr>
        <p:spPr bwMode="auto">
          <a:xfrm>
            <a:off x="260350" y="1669441"/>
            <a:ext cx="153987" cy="14446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1023003" name="Oval 27"/>
          <p:cNvSpPr>
            <a:spLocks noChangeArrowheads="1"/>
          </p:cNvSpPr>
          <p:nvPr/>
        </p:nvSpPr>
        <p:spPr bwMode="auto">
          <a:xfrm>
            <a:off x="538639" y="2826464"/>
            <a:ext cx="153987" cy="144462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04" name="Oval 28"/>
          <p:cNvSpPr>
            <a:spLocks noChangeArrowheads="1"/>
          </p:cNvSpPr>
          <p:nvPr/>
        </p:nvSpPr>
        <p:spPr bwMode="auto">
          <a:xfrm>
            <a:off x="4800600" y="4122738"/>
            <a:ext cx="153987" cy="144462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05" name="Oval 29"/>
          <p:cNvSpPr>
            <a:spLocks noChangeArrowheads="1"/>
          </p:cNvSpPr>
          <p:nvPr/>
        </p:nvSpPr>
        <p:spPr bwMode="auto">
          <a:xfrm>
            <a:off x="532575" y="3926734"/>
            <a:ext cx="153987" cy="1444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06" name="Oval 30"/>
          <p:cNvSpPr>
            <a:spLocks noChangeArrowheads="1"/>
          </p:cNvSpPr>
          <p:nvPr/>
        </p:nvSpPr>
        <p:spPr bwMode="auto">
          <a:xfrm>
            <a:off x="260350" y="3111262"/>
            <a:ext cx="153987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08" name="Oval 32"/>
          <p:cNvSpPr>
            <a:spLocks noChangeArrowheads="1"/>
          </p:cNvSpPr>
          <p:nvPr/>
        </p:nvSpPr>
        <p:spPr bwMode="auto">
          <a:xfrm>
            <a:off x="4800600" y="4994407"/>
            <a:ext cx="153987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09" name="Oval 33"/>
          <p:cNvSpPr>
            <a:spLocks noChangeArrowheads="1"/>
          </p:cNvSpPr>
          <p:nvPr/>
        </p:nvSpPr>
        <p:spPr bwMode="auto">
          <a:xfrm>
            <a:off x="4800600" y="2454883"/>
            <a:ext cx="153988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13" name="Oval 37"/>
          <p:cNvSpPr>
            <a:spLocks noChangeArrowheads="1"/>
          </p:cNvSpPr>
          <p:nvPr/>
        </p:nvSpPr>
        <p:spPr bwMode="auto">
          <a:xfrm>
            <a:off x="4527550" y="1384300"/>
            <a:ext cx="153988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14" name="Oval 38"/>
          <p:cNvSpPr>
            <a:spLocks noChangeArrowheads="1"/>
          </p:cNvSpPr>
          <p:nvPr/>
        </p:nvSpPr>
        <p:spPr bwMode="auto">
          <a:xfrm>
            <a:off x="4800600" y="3827806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23" name="Oval 47"/>
          <p:cNvSpPr>
            <a:spLocks noChangeArrowheads="1"/>
          </p:cNvSpPr>
          <p:nvPr/>
        </p:nvSpPr>
        <p:spPr bwMode="auto">
          <a:xfrm>
            <a:off x="260350" y="1962388"/>
            <a:ext cx="153988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27" name="Oval 51"/>
          <p:cNvSpPr>
            <a:spLocks noChangeArrowheads="1"/>
          </p:cNvSpPr>
          <p:nvPr/>
        </p:nvSpPr>
        <p:spPr bwMode="auto">
          <a:xfrm>
            <a:off x="533400" y="2533650"/>
            <a:ext cx="153988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31" name="Oval 55"/>
          <p:cNvSpPr>
            <a:spLocks noChangeArrowheads="1"/>
          </p:cNvSpPr>
          <p:nvPr/>
        </p:nvSpPr>
        <p:spPr bwMode="auto">
          <a:xfrm>
            <a:off x="4800600" y="2167784"/>
            <a:ext cx="153988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3032" name="Oval 56"/>
          <p:cNvSpPr>
            <a:spLocks noChangeArrowheads="1"/>
          </p:cNvSpPr>
          <p:nvPr/>
        </p:nvSpPr>
        <p:spPr bwMode="auto">
          <a:xfrm>
            <a:off x="4523396" y="3037972"/>
            <a:ext cx="153988" cy="1444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7" name="Oval 31"/>
          <p:cNvSpPr>
            <a:spLocks noChangeArrowheads="1"/>
          </p:cNvSpPr>
          <p:nvPr/>
        </p:nvSpPr>
        <p:spPr bwMode="auto">
          <a:xfrm>
            <a:off x="260350" y="5200443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8" name="Oval 31"/>
          <p:cNvSpPr>
            <a:spLocks noChangeArrowheads="1"/>
          </p:cNvSpPr>
          <p:nvPr/>
        </p:nvSpPr>
        <p:spPr bwMode="auto">
          <a:xfrm>
            <a:off x="526157" y="4207483"/>
            <a:ext cx="153987" cy="14446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09601" y="627888"/>
            <a:ext cx="792479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    Target met        Improving        Little/No change        Getting worse          Baseline only           </a:t>
            </a:r>
            <a:r>
              <a:rPr lang="en-US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Informational </a:t>
            </a:r>
            <a:endParaRPr lang="en-US" sz="12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46" name="Oval 20" descr="Target met"/>
          <p:cNvSpPr>
            <a:spLocks noChangeArrowheads="1"/>
          </p:cNvSpPr>
          <p:nvPr/>
        </p:nvSpPr>
        <p:spPr bwMode="auto">
          <a:xfrm>
            <a:off x="684212" y="69056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" name="Oval 19" descr="Improving"/>
          <p:cNvSpPr>
            <a:spLocks noChangeArrowheads="1"/>
          </p:cNvSpPr>
          <p:nvPr/>
        </p:nvSpPr>
        <p:spPr bwMode="auto">
          <a:xfrm>
            <a:off x="1759300" y="690563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0" name="Oval 13" descr="No change"/>
          <p:cNvSpPr>
            <a:spLocks noChangeArrowheads="1"/>
          </p:cNvSpPr>
          <p:nvPr/>
        </p:nvSpPr>
        <p:spPr bwMode="auto">
          <a:xfrm>
            <a:off x="2837530" y="68897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1" name="Oval 21" descr="Getting worse"/>
          <p:cNvSpPr>
            <a:spLocks noChangeArrowheads="1"/>
          </p:cNvSpPr>
          <p:nvPr/>
        </p:nvSpPr>
        <p:spPr bwMode="auto">
          <a:xfrm>
            <a:off x="4341813" y="688975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2" name="Oval 18" descr="Baseline only"/>
          <p:cNvSpPr>
            <a:spLocks noChangeArrowheads="1"/>
          </p:cNvSpPr>
          <p:nvPr/>
        </p:nvSpPr>
        <p:spPr bwMode="auto">
          <a:xfrm>
            <a:off x="5713413" y="68897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62800" y="690563"/>
            <a:ext cx="153987" cy="144462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5" name="Oval 30"/>
          <p:cNvSpPr>
            <a:spLocks noChangeArrowheads="1"/>
          </p:cNvSpPr>
          <p:nvPr/>
        </p:nvSpPr>
        <p:spPr bwMode="auto">
          <a:xfrm>
            <a:off x="266700" y="4503738"/>
            <a:ext cx="153987" cy="144462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6" name="Oval 31"/>
          <p:cNvSpPr>
            <a:spLocks noChangeArrowheads="1"/>
          </p:cNvSpPr>
          <p:nvPr/>
        </p:nvSpPr>
        <p:spPr bwMode="auto">
          <a:xfrm>
            <a:off x="533400" y="5765667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7" name="Oval 31"/>
          <p:cNvSpPr>
            <a:spLocks noChangeArrowheads="1"/>
          </p:cNvSpPr>
          <p:nvPr/>
        </p:nvSpPr>
        <p:spPr bwMode="auto">
          <a:xfrm>
            <a:off x="534987" y="6054089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8" name="Oval 31"/>
          <p:cNvSpPr>
            <a:spLocks noChangeArrowheads="1"/>
          </p:cNvSpPr>
          <p:nvPr/>
        </p:nvSpPr>
        <p:spPr bwMode="auto">
          <a:xfrm>
            <a:off x="4800600" y="2743305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0" name="Oval 32"/>
          <p:cNvSpPr>
            <a:spLocks noChangeArrowheads="1"/>
          </p:cNvSpPr>
          <p:nvPr/>
        </p:nvSpPr>
        <p:spPr bwMode="auto">
          <a:xfrm>
            <a:off x="4800600" y="4699476"/>
            <a:ext cx="153987" cy="144462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3" name="Oval 23"/>
          <p:cNvSpPr>
            <a:spLocks noChangeArrowheads="1"/>
          </p:cNvSpPr>
          <p:nvPr/>
        </p:nvSpPr>
        <p:spPr bwMode="auto">
          <a:xfrm>
            <a:off x="4800600" y="6070362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4" name="Oval 24"/>
          <p:cNvSpPr>
            <a:spLocks noChangeArrowheads="1"/>
          </p:cNvSpPr>
          <p:nvPr/>
        </p:nvSpPr>
        <p:spPr bwMode="auto">
          <a:xfrm>
            <a:off x="4800600" y="5791200"/>
            <a:ext cx="153987" cy="1444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52400" y="4797623"/>
            <a:ext cx="37195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 dirty="0" smtClean="0">
                <a:solidFill>
                  <a:srgbClr val="003F72"/>
                </a:solidFill>
                <a:latin typeface="Tahoma" charset="0"/>
              </a:rPr>
              <a:t>End-Stage Renal Disease </a:t>
            </a:r>
            <a:endParaRPr lang="en-US" altLang="en-US" sz="1600" b="1" dirty="0">
              <a:solidFill>
                <a:prstClr val="black"/>
              </a:solidFill>
              <a:latin typeface="Tahoma" charset="0"/>
            </a:endParaRPr>
          </a:p>
        </p:txBody>
      </p:sp>
      <p:sp>
        <p:nvSpPr>
          <p:cNvPr id="66" name="Oval 31"/>
          <p:cNvSpPr>
            <a:spLocks noChangeArrowheads="1"/>
          </p:cNvSpPr>
          <p:nvPr/>
        </p:nvSpPr>
        <p:spPr bwMode="auto">
          <a:xfrm>
            <a:off x="4800600" y="5485686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46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684289"/>
              </p:ext>
            </p:extLst>
          </p:nvPr>
        </p:nvGraphicFramePr>
        <p:xfrm>
          <a:off x="457200" y="1066800"/>
          <a:ext cx="8001000" cy="543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452134" y="1792069"/>
            <a:ext cx="2158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Total number of objectives: 24</a:t>
            </a:r>
            <a:endParaRPr lang="en-US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705600" y="2743200"/>
            <a:ext cx="1752600" cy="19236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Target met  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Improving 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Little/No change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Getting worse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Baseline only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Informational </a:t>
            </a:r>
          </a:p>
        </p:txBody>
      </p:sp>
      <p:sp>
        <p:nvSpPr>
          <p:cNvPr id="18" name="Oval 13" descr="Little/No change"/>
          <p:cNvSpPr>
            <a:spLocks noChangeArrowheads="1"/>
          </p:cNvSpPr>
          <p:nvPr/>
        </p:nvSpPr>
        <p:spPr bwMode="auto">
          <a:xfrm>
            <a:off x="6829587" y="3471304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9" name="Oval 18" descr="Baseline only"/>
          <p:cNvSpPr>
            <a:spLocks noChangeArrowheads="1"/>
          </p:cNvSpPr>
          <p:nvPr/>
        </p:nvSpPr>
        <p:spPr bwMode="auto">
          <a:xfrm>
            <a:off x="6829585" y="4094252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 19" descr="Improving"/>
          <p:cNvSpPr>
            <a:spLocks noChangeArrowheads="1"/>
          </p:cNvSpPr>
          <p:nvPr/>
        </p:nvSpPr>
        <p:spPr bwMode="auto">
          <a:xfrm>
            <a:off x="6834399" y="3151716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6830194" y="2846916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Oval 21" descr="Getting worse"/>
          <p:cNvSpPr>
            <a:spLocks noChangeArrowheads="1"/>
          </p:cNvSpPr>
          <p:nvPr/>
        </p:nvSpPr>
        <p:spPr bwMode="auto">
          <a:xfrm>
            <a:off x="6829586" y="3781244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itle 3"/>
          <p:cNvSpPr>
            <a:spLocks noGrp="1"/>
          </p:cNvSpPr>
          <p:nvPr>
            <p:ph type="title" idx="4294967295"/>
          </p:nvPr>
        </p:nvSpPr>
        <p:spPr>
          <a:xfrm>
            <a:off x="304800" y="76200"/>
            <a:ext cx="8382000" cy="790575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HP2020 Objective 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altLang="en-US" sz="2800" b="1" dirty="0" smtClean="0">
                <a:solidFill>
                  <a:srgbClr val="003F72"/>
                </a:solidFill>
                <a:latin typeface="Tahoma" charset="0"/>
              </a:rPr>
              <a:t> Chronic Kidney Disease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48768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21% 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(n=5)</a:t>
            </a:r>
            <a:endParaRPr lang="en-US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Oval 18" descr="Developmental"/>
          <p:cNvSpPr>
            <a:spLocks noChangeArrowheads="1"/>
          </p:cNvSpPr>
          <p:nvPr/>
        </p:nvSpPr>
        <p:spPr bwMode="auto">
          <a:xfrm>
            <a:off x="6818744" y="4419600"/>
            <a:ext cx="153987" cy="144463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9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Urban">
  <a:themeElements>
    <a:clrScheme name="HP2020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FFFFFF"/>
      </a:accent3>
      <a:accent4>
        <a:srgbClr val="000000"/>
      </a:accent4>
      <a:accent5>
        <a:srgbClr val="B3B3C4"/>
      </a:accent5>
      <a:accent6>
        <a:srgbClr val="3C7379"/>
      </a:accent6>
      <a:hlink>
        <a:srgbClr val="97233F"/>
      </a:hlink>
      <a:folHlink>
        <a:srgbClr val="CDD7E5"/>
      </a:folHlink>
    </a:clrScheme>
    <a:fontScheme name="Urban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rban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67AFBD"/>
        </a:hlink>
        <a:folHlink>
          <a:srgbClr val="C2A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40202</TotalTime>
  <Words>551</Words>
  <Application>Microsoft Office PowerPoint</Application>
  <PresentationFormat>On-screen Show (4:3)</PresentationFormat>
  <Paragraphs>116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1_Urban</vt:lpstr>
      <vt:lpstr>1_Office Theme</vt:lpstr>
      <vt:lpstr>Appendix</vt:lpstr>
      <vt:lpstr>Objective Status: Diabetes</vt:lpstr>
      <vt:lpstr>Current HP2020 Objective Status:  Diabetes Diseases</vt:lpstr>
      <vt:lpstr>PowerPoint Presentation</vt:lpstr>
      <vt:lpstr>Current HP2020 Objective Status:   Chronic Kidney Disease</vt:lpstr>
    </vt:vector>
  </TitlesOfParts>
  <Company>DHHS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avr0</dc:creator>
  <cp:lastModifiedBy>CDC User</cp:lastModifiedBy>
  <cp:revision>2656</cp:revision>
  <cp:lastPrinted>2014-09-03T19:08:30Z</cp:lastPrinted>
  <dcterms:created xsi:type="dcterms:W3CDTF">2012-06-04T17:32:29Z</dcterms:created>
  <dcterms:modified xsi:type="dcterms:W3CDTF">2014-09-27T02:24:12Z</dcterms:modified>
</cp:coreProperties>
</file>