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2" r:id="rId1"/>
    <p:sldMasterId id="2147483664" r:id="rId2"/>
    <p:sldMasterId id="2147483666" r:id="rId3"/>
  </p:sldMasterIdLst>
  <p:notesMasterIdLst>
    <p:notesMasterId r:id="rId14"/>
  </p:notesMasterIdLst>
  <p:sldIdLst>
    <p:sldId id="310" r:id="rId4"/>
    <p:sldId id="339" r:id="rId5"/>
    <p:sldId id="340" r:id="rId6"/>
    <p:sldId id="341" r:id="rId7"/>
    <p:sldId id="331" r:id="rId8"/>
    <p:sldId id="330" r:id="rId9"/>
    <p:sldId id="327" r:id="rId10"/>
    <p:sldId id="333" r:id="rId11"/>
    <p:sldId id="338" r:id="rId12"/>
    <p:sldId id="337" r:id="rId1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61"/>
    <a:srgbClr val="007033"/>
    <a:srgbClr val="92D050"/>
    <a:srgbClr val="057C18"/>
    <a:srgbClr val="DE6300"/>
    <a:srgbClr val="FFDFC5"/>
    <a:srgbClr val="FFBF8C"/>
    <a:srgbClr val="FF9F52"/>
    <a:srgbClr val="1F497D"/>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6" autoAdjust="0"/>
    <p:restoredTop sz="78546" autoAdjust="0"/>
  </p:normalViewPr>
  <p:slideViewPr>
    <p:cSldViewPr snapToGrid="0" snapToObjects="1">
      <p:cViewPr varScale="1">
        <p:scale>
          <a:sx n="90" d="100"/>
          <a:sy n="90" d="100"/>
        </p:scale>
        <p:origin x="2274"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notesViewPr>
    <p:cSldViewPr snapToGrid="0" snapToObjects="1">
      <p:cViewPr>
        <p:scale>
          <a:sx n="140" d="100"/>
          <a:sy n="140" d="100"/>
        </p:scale>
        <p:origin x="82" y="-217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475756265883634"/>
          <c:y val="0.18571000460088369"/>
          <c:w val="0.73828244360145778"/>
          <c:h val="0.72850787504900794"/>
        </c:manualLayout>
      </c:layout>
      <c:pieChart>
        <c:varyColors val="1"/>
        <c:ser>
          <c:idx val="0"/>
          <c:order val="0"/>
          <c:tx>
            <c:strRef>
              <c:f>Sheet1!$B$1</c:f>
              <c:strCache>
                <c:ptCount val="1"/>
                <c:pt idx="0">
                  <c:v>Column1</c:v>
                </c:pt>
              </c:strCache>
            </c:strRef>
          </c:tx>
          <c:dPt>
            <c:idx val="0"/>
            <c:bubble3D val="0"/>
            <c:spPr>
              <a:solidFill>
                <a:srgbClr val="007033"/>
              </a:solidFill>
              <a:ln w="19050">
                <a:solidFill>
                  <a:schemeClr val="lt1"/>
                </a:solidFill>
              </a:ln>
              <a:effectLst/>
            </c:spPr>
            <c:extLst>
              <c:ext xmlns:c16="http://schemas.microsoft.com/office/drawing/2014/chart" uri="{C3380CC4-5D6E-409C-BE32-E72D297353CC}">
                <c16:uniqueId val="{00000001-6A4B-4E12-AD18-817CDBCA8C54}"/>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6A4B-4E12-AD18-817CDBCA8C54}"/>
              </c:ext>
            </c:extLst>
          </c:dPt>
          <c:dPt>
            <c:idx val="2"/>
            <c:bubble3D val="0"/>
            <c:spPr>
              <a:solidFill>
                <a:srgbClr val="FFCC00"/>
              </a:solidFill>
              <a:ln w="19050">
                <a:solidFill>
                  <a:schemeClr val="lt1"/>
                </a:solidFill>
              </a:ln>
              <a:effectLst/>
            </c:spPr>
            <c:extLst>
              <c:ext xmlns:c16="http://schemas.microsoft.com/office/drawing/2014/chart" uri="{C3380CC4-5D6E-409C-BE32-E72D297353CC}">
                <c16:uniqueId val="{00000005-6A4B-4E12-AD18-817CDBCA8C54}"/>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6A4B-4E12-AD18-817CDBCA8C54}"/>
              </c:ext>
            </c:extLst>
          </c:dPt>
          <c:dPt>
            <c:idx val="4"/>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9-6A4B-4E12-AD18-817CDBCA8C54}"/>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6A4B-4E12-AD18-817CDBCA8C54}"/>
              </c:ext>
            </c:extLst>
          </c:dPt>
          <c:dLbls>
            <c:dLbl>
              <c:idx val="0"/>
              <c:layout>
                <c:manualLayout>
                  <c:x val="-0.1271855133813786"/>
                  <c:y val="0.18237367448816891"/>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DF60B554-13CF-48DA-BA36-D8A896F4E0EA}" type="CATEGORYNAME">
                      <a:rPr lang="en-US" sz="100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14.3</a:t>
                    </a: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 = </a:t>
                    </a:r>
                    <a:fld id="{B02CE7DC-7C38-4A46-B782-D53694BAB8BA}" type="VALUE">
                      <a:rPr lang="en-US" sz="1000" baseline="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5276221502619637"/>
                      <c:h val="0.15066032562857676"/>
                    </c:manualLayout>
                  </c15:layout>
                  <c15:dlblFieldTable/>
                  <c15:showDataLabelsRange val="0"/>
                </c:ext>
                <c:ext xmlns:c16="http://schemas.microsoft.com/office/drawing/2014/chart" uri="{C3380CC4-5D6E-409C-BE32-E72D297353CC}">
                  <c16:uniqueId val="{00000001-6A4B-4E12-AD18-817CDBCA8C54}"/>
                </c:ext>
              </c:extLst>
            </c:dLbl>
            <c:dLbl>
              <c:idx val="1"/>
              <c:delete val="1"/>
              <c:extLst>
                <c:ext xmlns:c15="http://schemas.microsoft.com/office/drawing/2012/chart" uri="{CE6537A1-D6FC-4f65-9D91-7224C49458BB}"/>
                <c:ext xmlns:c16="http://schemas.microsoft.com/office/drawing/2014/chart" uri="{C3380CC4-5D6E-409C-BE32-E72D297353CC}">
                  <c16:uniqueId val="{00000003-6A4B-4E12-AD18-817CDBCA8C54}"/>
                </c:ext>
              </c:extLst>
            </c:dLbl>
            <c:dLbl>
              <c:idx val="2"/>
              <c:layout>
                <c:manualLayout>
                  <c:x val="0.20852496944380269"/>
                  <c:y val="-0.1681868887225034"/>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654574C2-555D-4BB0-BCB4-7EE367FA76EF}" type="CATEGORYNAME">
                      <a:rPr lang="en-US" sz="1000" smtClean="0">
                        <a:solidFill>
                          <a:schemeClr val="tx1"/>
                        </a:solidFill>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28.6% </a:t>
                    </a:r>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 = </a:t>
                    </a:r>
                    <a:fld id="{A54A7C02-AD1C-4434-A55F-B112C3564EA2}" type="VALUE">
                      <a:rPr lang="en-US" sz="1000" baseline="0" smtClean="0">
                        <a:solidFill>
                          <a:schemeClr val="tx1"/>
                        </a:solidFill>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5178283300665522"/>
                      <c:h val="0.2002188752057413"/>
                    </c:manualLayout>
                  </c15:layout>
                  <c15:dlblFieldTable/>
                  <c15:showDataLabelsRange val="0"/>
                </c:ext>
                <c:ext xmlns:c16="http://schemas.microsoft.com/office/drawing/2014/chart" uri="{C3380CC4-5D6E-409C-BE32-E72D297353CC}">
                  <c16:uniqueId val="{00000005-6A4B-4E12-AD18-817CDBCA8C54}"/>
                </c:ext>
              </c:extLst>
            </c:dLbl>
            <c:dLbl>
              <c:idx val="3"/>
              <c:layout>
                <c:manualLayout>
                  <c:x val="0.25141322412598094"/>
                  <c:y val="0.1829177600085307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F8C12D5F-376C-43BA-9AD8-A7BB4C515AEB}" type="CATEGORYNAME">
                      <a:rPr lang="en-US" smtClean="0">
                        <a:solidFill>
                          <a:schemeClr val="bg1"/>
                        </a:solidFill>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baseline="0" dirty="0" smtClean="0">
                        <a:solidFill>
                          <a:schemeClr val="bg1"/>
                        </a:solidFill>
                      </a:rPr>
                      <a:t> 28.6% (n = </a:t>
                    </a:r>
                    <a:fld id="{603AC9E7-539F-4E3C-8010-93D5BCF0460B}" type="VALUE">
                      <a:rPr lang="en-US" baseline="0" smtClean="0">
                        <a:solidFill>
                          <a:schemeClr val="bg1"/>
                        </a:solidFill>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r>
                      <a:rPr lang="en-US" baseline="0" dirty="0" smtClean="0">
                        <a:solidFill>
                          <a:schemeClr val="bg1"/>
                        </a:solidFill>
                      </a:rPr>
                      <a:t>)</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31130872752069993"/>
                      <c:h val="0.21524988405865048"/>
                    </c:manualLayout>
                  </c15:layout>
                  <c15:dlblFieldTable/>
                  <c15:showDataLabelsRange val="0"/>
                </c:ext>
                <c:ext xmlns:c16="http://schemas.microsoft.com/office/drawing/2014/chart" uri="{C3380CC4-5D6E-409C-BE32-E72D297353CC}">
                  <c16:uniqueId val="{00000007-6A4B-4E12-AD18-817CDBCA8C54}"/>
                </c:ext>
              </c:extLst>
            </c:dLbl>
            <c:dLbl>
              <c:idx val="4"/>
              <c:delete val="1"/>
              <c:extLst>
                <c:ext xmlns:c15="http://schemas.microsoft.com/office/drawing/2012/chart" uri="{CE6537A1-D6FC-4f65-9D91-7224C49458BB}"/>
                <c:ext xmlns:c16="http://schemas.microsoft.com/office/drawing/2014/chart" uri="{C3380CC4-5D6E-409C-BE32-E72D297353CC}">
                  <c16:uniqueId val="{00000009-6A4B-4E12-AD18-817CDBCA8C54}"/>
                </c:ext>
              </c:extLst>
            </c:dLbl>
            <c:dLbl>
              <c:idx val="5"/>
              <c:delete val="1"/>
              <c:extLst>
                <c:ext xmlns:c15="http://schemas.microsoft.com/office/drawing/2012/chart" uri="{CE6537A1-D6FC-4f65-9D91-7224C49458BB}"/>
                <c:ext xmlns:c16="http://schemas.microsoft.com/office/drawing/2014/chart" uri="{C3380CC4-5D6E-409C-BE32-E72D297353CC}">
                  <c16:uniqueId val="{0000000B-6A4B-4E12-AD18-817CDBCA8C54}"/>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Sheet1!$B$2:$B$7</c:f>
              <c:numCache>
                <c:formatCode>0</c:formatCode>
                <c:ptCount val="6"/>
                <c:pt idx="0">
                  <c:v>2</c:v>
                </c:pt>
                <c:pt idx="1">
                  <c:v>4</c:v>
                </c:pt>
                <c:pt idx="2">
                  <c:v>4</c:v>
                </c:pt>
                <c:pt idx="3">
                  <c:v>4</c:v>
                </c:pt>
                <c:pt idx="4">
                  <c:v>0</c:v>
                </c:pt>
                <c:pt idx="5">
                  <c:v>0</c:v>
                </c:pt>
              </c:numCache>
            </c:numRef>
          </c:val>
          <c:extLst>
            <c:ext xmlns:c16="http://schemas.microsoft.com/office/drawing/2014/chart" uri="{C3380CC4-5D6E-409C-BE32-E72D297353CC}">
              <c16:uniqueId val="{0000000C-6A4B-4E12-AD18-817CDBCA8C54}"/>
            </c:ext>
          </c:extLst>
        </c:ser>
        <c:ser>
          <c:idx val="1"/>
          <c:order val="1"/>
          <c:tx>
            <c:strRef>
              <c:f>Sheet1!$C$1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6A4B-4E12-AD18-817CDBCA8C5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6A4B-4E12-AD18-817CDBCA8C5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6A4B-4E12-AD18-817CDBCA8C5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6A4B-4E12-AD18-817CDBCA8C5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6A4B-4E12-AD18-817CDBCA8C54}"/>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6A4B-4E12-AD18-817CDBCA8C5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Sheet1!$C$2:$C$7</c:f>
              <c:numCache>
                <c:formatCode>General</c:formatCode>
                <c:ptCount val="6"/>
                <c:pt idx="0">
                  <c:v>14.285714285714285</c:v>
                </c:pt>
                <c:pt idx="1">
                  <c:v>28.571428571428569</c:v>
                </c:pt>
                <c:pt idx="2">
                  <c:v>28.571428571428569</c:v>
                </c:pt>
                <c:pt idx="3">
                  <c:v>28.571428571428569</c:v>
                </c:pt>
                <c:pt idx="4">
                  <c:v>0</c:v>
                </c:pt>
                <c:pt idx="5">
                  <c:v>0</c:v>
                </c:pt>
              </c:numCache>
            </c:numRef>
          </c:val>
          <c:extLst>
            <c:ext xmlns:c16="http://schemas.microsoft.com/office/drawing/2014/chart" uri="{C3380CC4-5D6E-409C-BE32-E72D297353CC}">
              <c16:uniqueId val="{00000019-6A4B-4E12-AD18-817CDBCA8C54}"/>
            </c:ext>
          </c:extLst>
        </c:ser>
        <c:ser>
          <c:idx val="2"/>
          <c:order val="2"/>
          <c:tx>
            <c:strRef>
              <c:f>Sheet1!$D$1</c:f>
              <c:strCache>
                <c:ptCount val="1"/>
                <c:pt idx="0">
                  <c:v>Column3</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B-6A4B-4E12-AD18-817CDBCA8C5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D-6A4B-4E12-AD18-817CDBCA8C5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F-6A4B-4E12-AD18-817CDBCA8C5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21-6A4B-4E12-AD18-817CDBCA8C5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23-6A4B-4E12-AD18-817CDBCA8C54}"/>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5-6A4B-4E12-AD18-817CDBCA8C5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Sheet1!$D$2:$D$7</c:f>
              <c:numCache>
                <c:formatCode>General</c:formatCode>
                <c:ptCount val="6"/>
                <c:pt idx="0">
                  <c:v>14.3</c:v>
                </c:pt>
                <c:pt idx="1">
                  <c:v>28.6</c:v>
                </c:pt>
                <c:pt idx="2">
                  <c:v>28.6</c:v>
                </c:pt>
                <c:pt idx="3">
                  <c:v>28.6</c:v>
                </c:pt>
              </c:numCache>
            </c:numRef>
          </c:val>
          <c:extLst>
            <c:ext xmlns:c16="http://schemas.microsoft.com/office/drawing/2014/chart" uri="{C3380CC4-5D6E-409C-BE32-E72D297353CC}">
              <c16:uniqueId val="{00000026-6A4B-4E12-AD18-817CDBCA8C54}"/>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40079766117389"/>
          <c:y val="0.17068578109961621"/>
          <c:w val="0.65243277954165413"/>
          <c:h val="0.71175924296970372"/>
        </c:manualLayout>
      </c:layout>
      <c:pieChart>
        <c:varyColors val="1"/>
        <c:ser>
          <c:idx val="0"/>
          <c:order val="0"/>
          <c:dPt>
            <c:idx val="0"/>
            <c:bubble3D val="0"/>
            <c:spPr>
              <a:solidFill>
                <a:schemeClr val="bg1"/>
              </a:solidFill>
              <a:ln w="9525">
                <a:solidFill>
                  <a:schemeClr val="tx1"/>
                </a:solidFill>
              </a:ln>
              <a:effectLst/>
            </c:spPr>
            <c:extLst>
              <c:ext xmlns:c16="http://schemas.microsoft.com/office/drawing/2014/chart" uri="{C3380CC4-5D6E-409C-BE32-E72D297353CC}">
                <c16:uniqueId val="{00000001-F9D5-4168-9729-262310F6BC07}"/>
              </c:ext>
            </c:extLst>
          </c:dPt>
          <c:dPt>
            <c:idx val="1"/>
            <c:bubble3D val="0"/>
            <c:spPr>
              <a:solidFill>
                <a:schemeClr val="bg1">
                  <a:lumMod val="75000"/>
                </a:schemeClr>
              </a:solidFill>
              <a:ln w="9525">
                <a:solidFill>
                  <a:schemeClr val="tx1"/>
                </a:solidFill>
              </a:ln>
              <a:effectLst/>
            </c:spPr>
            <c:extLst>
              <c:ext xmlns:c16="http://schemas.microsoft.com/office/drawing/2014/chart" uri="{C3380CC4-5D6E-409C-BE32-E72D297353CC}">
                <c16:uniqueId val="{00000003-F9D5-4168-9729-262310F6BC07}"/>
              </c:ext>
            </c:extLst>
          </c:dPt>
          <c:dPt>
            <c:idx val="2"/>
            <c:bubble3D val="0"/>
            <c:spPr>
              <a:solidFill>
                <a:srgbClr val="767171"/>
              </a:solidFill>
              <a:ln w="9525">
                <a:solidFill>
                  <a:schemeClr val="tx1"/>
                </a:solidFill>
              </a:ln>
              <a:effectLst/>
            </c:spPr>
            <c:extLst>
              <c:ext xmlns:c16="http://schemas.microsoft.com/office/drawing/2014/chart" uri="{C3380CC4-5D6E-409C-BE32-E72D297353CC}">
                <c16:uniqueId val="{00000005-F9D5-4168-9729-262310F6BC07}"/>
              </c:ext>
            </c:extLst>
          </c:dPt>
          <c:dLbls>
            <c:dLbl>
              <c:idx val="0"/>
              <c:layout>
                <c:manualLayout>
                  <c:x val="-0.13655462692802772"/>
                  <c:y val="6.161566580268031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4BC20533-FEDD-452C-8BAD-38211F1872E9}" type="CATEGORYNAME">
                      <a:rPr lang="en-US" sz="1000" b="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  77.8% (n = </a:t>
                    </a:r>
                    <a:fld id="{2ECDA174-6774-420E-B4D3-FCF77EFB0DFC}" type="VALUE">
                      <a:rPr lang="en-US" sz="1000" b="0" baseline="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04458604885958"/>
                      <c:h val="0.15564572007635294"/>
                    </c:manualLayout>
                  </c15:layout>
                  <c15:dlblFieldTable/>
                  <c15:showDataLabelsRange val="0"/>
                </c:ext>
                <c:ext xmlns:c16="http://schemas.microsoft.com/office/drawing/2014/chart" uri="{C3380CC4-5D6E-409C-BE32-E72D297353CC}">
                  <c16:uniqueId val="{00000001-F9D5-4168-9729-262310F6BC07}"/>
                </c:ext>
              </c:extLst>
            </c:dLbl>
            <c:dLbl>
              <c:idx val="1"/>
              <c:delete val="1"/>
              <c:extLst>
                <c:ext xmlns:c15="http://schemas.microsoft.com/office/drawing/2012/chart" uri="{CE6537A1-D6FC-4f65-9D91-7224C49458BB}"/>
                <c:ext xmlns:c16="http://schemas.microsoft.com/office/drawing/2014/chart" uri="{C3380CC4-5D6E-409C-BE32-E72D297353CC}">
                  <c16:uniqueId val="{00000003-F9D5-4168-9729-262310F6BC07}"/>
                </c:ext>
              </c:extLst>
            </c:dLbl>
            <c:dLbl>
              <c:idx val="2"/>
              <c:layout>
                <c:manualLayout>
                  <c:x val="0.2487130363637946"/>
                  <c:y val="-4.0300384481374796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1340F395-405D-4601-A103-CFB2EC868DF9}" type="CATEGORYNAME">
                      <a:rPr lang="en-US" sz="1000" b="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16.7% (n = </a:t>
                    </a:r>
                    <a:fld id="{CA4A3803-3787-4AFE-9974-FAB751A56149}" type="VALUE">
                      <a:rPr lang="en-US" sz="1000" b="0" baseline="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5259834645844437"/>
                      <c:h val="0.19732543181950657"/>
                    </c:manualLayout>
                  </c15:layout>
                  <c15:dlblFieldTable/>
                  <c15:showDataLabelsRange val="0"/>
                </c:ext>
                <c:ext xmlns:c16="http://schemas.microsoft.com/office/drawing/2014/chart" uri="{C3380CC4-5D6E-409C-BE32-E72D297353CC}">
                  <c16:uniqueId val="{00000005-F9D5-4168-9729-262310F6BC07}"/>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inEnd"/>
            <c:showLegendKey val="0"/>
            <c:showVal val="1"/>
            <c:showCatName val="0"/>
            <c:showSerName val="0"/>
            <c:showPercent val="1"/>
            <c:showBubbleSize val="0"/>
            <c:showLeaderLines val="0"/>
            <c:extLst>
              <c:ext xmlns:c15="http://schemas.microsoft.com/office/drawing/2012/chart" uri="{CE6537A1-D6FC-4f65-9D91-7224C49458BB}"/>
            </c:extLst>
          </c:dLbls>
          <c:val>
            <c:numRef>
              <c:f>Sheet1!$B$2:$B$4</c:f>
              <c:numCache>
                <c:formatCode>0</c:formatCode>
                <c:ptCount val="3"/>
                <c:pt idx="0">
                  <c:v>14</c:v>
                </c:pt>
                <c:pt idx="1">
                  <c:v>1</c:v>
                </c:pt>
                <c:pt idx="2">
                  <c:v>3</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Column1</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6-F9D5-4168-9729-262310F6BC07}"/>
            </c:ext>
          </c:extLst>
        </c:ser>
        <c:ser>
          <c:idx val="1"/>
          <c:order val="1"/>
          <c:val>
            <c:numRef>
              <c:f>Sheet1!$C$2:$C$4</c:f>
              <c:numCache>
                <c:formatCode>General</c:formatCode>
                <c:ptCount val="3"/>
                <c:pt idx="0">
                  <c:v>53.846153846153847</c:v>
                </c:pt>
                <c:pt idx="1">
                  <c:v>3.8461538461538463</c:v>
                </c:pt>
                <c:pt idx="2">
                  <c:v>11.538461538461538</c:v>
                </c:pt>
              </c:numCache>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Column2</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7-F9D5-4168-9729-262310F6BC07}"/>
            </c:ext>
          </c:extLst>
        </c:ser>
        <c:ser>
          <c:idx val="2"/>
          <c:order val="2"/>
          <c:val>
            <c:numRef>
              <c:f>Sheet1!$D$2:$D$4</c:f>
              <c:numCache>
                <c:formatCode>General</c:formatCode>
                <c:ptCount val="3"/>
                <c:pt idx="0">
                  <c:v>65.400000000000006</c:v>
                </c:pt>
                <c:pt idx="1">
                  <c:v>26.9</c:v>
                </c:pt>
                <c:pt idx="2">
                  <c:v>7.7</c:v>
                </c:pt>
              </c:numCache>
            </c:numRef>
          </c:val>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pt idx="0">
                        <c:v>Column3</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8-F9D5-4168-9729-262310F6BC07}"/>
            </c:ext>
          </c:extLst>
        </c:ser>
        <c:dLbls>
          <c:showLegendKey val="0"/>
          <c:showVal val="0"/>
          <c:showCatName val="0"/>
          <c:showSerName val="0"/>
          <c:showPercent val="0"/>
          <c:showBubbleSize val="0"/>
          <c:showLeaderLines val="0"/>
        </c:dLbls>
        <c:firstSliceAng val="29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240079766117389"/>
          <c:y val="0.17068578109961621"/>
          <c:w val="0.65243277954165413"/>
          <c:h val="0.71175924296970372"/>
        </c:manualLayout>
      </c:layout>
      <c:pieChart>
        <c:varyColors val="1"/>
        <c:ser>
          <c:idx val="0"/>
          <c:order val="0"/>
          <c:dPt>
            <c:idx val="0"/>
            <c:bubble3D val="0"/>
            <c:spPr>
              <a:solidFill>
                <a:schemeClr val="bg1"/>
              </a:solidFill>
              <a:ln w="9525">
                <a:solidFill>
                  <a:schemeClr val="tx1"/>
                </a:solidFill>
              </a:ln>
              <a:effectLst/>
            </c:spPr>
            <c:extLst>
              <c:ext xmlns:c16="http://schemas.microsoft.com/office/drawing/2014/chart" uri="{C3380CC4-5D6E-409C-BE32-E72D297353CC}">
                <c16:uniqueId val="{00000001-FFB6-4D52-9CEC-4A45471B901C}"/>
              </c:ext>
            </c:extLst>
          </c:dPt>
          <c:dPt>
            <c:idx val="1"/>
            <c:bubble3D val="0"/>
            <c:spPr>
              <a:solidFill>
                <a:schemeClr val="bg1">
                  <a:lumMod val="75000"/>
                </a:schemeClr>
              </a:solidFill>
              <a:ln w="9525">
                <a:solidFill>
                  <a:schemeClr val="tx1"/>
                </a:solidFill>
              </a:ln>
              <a:effectLst/>
            </c:spPr>
            <c:extLst>
              <c:ext xmlns:c16="http://schemas.microsoft.com/office/drawing/2014/chart" uri="{C3380CC4-5D6E-409C-BE32-E72D297353CC}">
                <c16:uniqueId val="{00000003-FFB6-4D52-9CEC-4A45471B901C}"/>
              </c:ext>
            </c:extLst>
          </c:dPt>
          <c:dPt>
            <c:idx val="2"/>
            <c:bubble3D val="0"/>
            <c:spPr>
              <a:solidFill>
                <a:srgbClr val="767171"/>
              </a:solidFill>
              <a:ln w="9525">
                <a:solidFill>
                  <a:schemeClr val="tx1"/>
                </a:solidFill>
              </a:ln>
              <a:effectLst/>
            </c:spPr>
            <c:extLst>
              <c:ext xmlns:c16="http://schemas.microsoft.com/office/drawing/2014/chart" uri="{C3380CC4-5D6E-409C-BE32-E72D297353CC}">
                <c16:uniqueId val="{00000005-FFB6-4D52-9CEC-4A45471B901C}"/>
              </c:ext>
            </c:extLst>
          </c:dPt>
          <c:dLbls>
            <c:dLbl>
              <c:idx val="0"/>
              <c:layout>
                <c:manualLayout>
                  <c:x val="-0.25630534814022521"/>
                  <c:y val="0.2257528404857278"/>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4BC20533-FEDD-452C-8BAD-38211F1872E9}" type="CATEGORYNAME">
                      <a:rPr lang="en-US" sz="1000" b="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  56.7% (n = </a:t>
                    </a:r>
                    <a:fld id="{2ECDA174-6774-420E-B4D3-FCF77EFB0DFC}" type="VALUE">
                      <a:rPr lang="en-US" sz="1000" b="0" baseline="0" smtClean="0">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8904458604885958"/>
                      <c:h val="0.15564572007635294"/>
                    </c:manualLayout>
                  </c15:layout>
                  <c15:dlblFieldTable/>
                  <c15:showDataLabelsRange val="0"/>
                </c:ext>
                <c:ext xmlns:c16="http://schemas.microsoft.com/office/drawing/2014/chart" uri="{C3380CC4-5D6E-409C-BE32-E72D297353CC}">
                  <c16:uniqueId val="{00000001-FFB6-4D52-9CEC-4A45471B901C}"/>
                </c:ext>
              </c:extLst>
            </c:dLbl>
            <c:dLbl>
              <c:idx val="1"/>
              <c:delete val="1"/>
              <c:extLst>
                <c:ext xmlns:c15="http://schemas.microsoft.com/office/drawing/2012/chart" uri="{CE6537A1-D6FC-4f65-9D91-7224C49458BB}"/>
                <c:ext xmlns:c16="http://schemas.microsoft.com/office/drawing/2014/chart" uri="{C3380CC4-5D6E-409C-BE32-E72D297353CC}">
                  <c16:uniqueId val="{00000003-FFB6-4D52-9CEC-4A45471B901C}"/>
                </c:ext>
              </c:extLst>
            </c:dLbl>
            <c:dLbl>
              <c:idx val="2"/>
              <c:layout>
                <c:manualLayout>
                  <c:x val="0"/>
                  <c:y val="1.32954276600284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1340F395-405D-4601-A103-CFB2EC868DF9}" type="CATEGORYNAME">
                      <a:rPr lang="en-US" sz="1000" b="0" smtClean="0">
                        <a:solidFill>
                          <a:schemeClr val="tx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6.7% (n = </a:t>
                    </a:r>
                    <a:fld id="{CA4A3803-3787-4AFE-9974-FAB751A56149}" type="VALUE">
                      <a:rPr lang="en-US" sz="1000" b="0" baseline="0" smtClean="0">
                        <a:solidFill>
                          <a:schemeClr val="tx1"/>
                        </a:solidFill>
                        <a:latin typeface="Verdana" panose="020B0604030504040204" pitchFamily="34" charset="0"/>
                        <a:ea typeface="Verdana" panose="020B0604030504040204" pitchFamily="34" charset="0"/>
                        <a:cs typeface="Verdana" panose="020B0604030504040204" pitchFamily="34" charset="0"/>
                      </a:rPr>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5259834645844437"/>
                      <c:h val="0.19732543181950657"/>
                    </c:manualLayout>
                  </c15:layout>
                  <c15:dlblFieldTable/>
                  <c15:showDataLabelsRange val="0"/>
                </c:ext>
                <c:ext xmlns:c16="http://schemas.microsoft.com/office/drawing/2014/chart" uri="{C3380CC4-5D6E-409C-BE32-E72D297353CC}">
                  <c16:uniqueId val="{00000005-FFB6-4D52-9CEC-4A45471B901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inEnd"/>
            <c:showLegendKey val="0"/>
            <c:showVal val="1"/>
            <c:showCatName val="0"/>
            <c:showSerName val="0"/>
            <c:showPercent val="1"/>
            <c:showBubbleSize val="0"/>
            <c:showLeaderLines val="0"/>
            <c:extLst>
              <c:ext xmlns:c15="http://schemas.microsoft.com/office/drawing/2012/chart" uri="{CE6537A1-D6FC-4f65-9D91-7224C49458BB}"/>
            </c:extLst>
          </c:dLbls>
          <c:val>
            <c:numRef>
              <c:f>Sheet1!$B$2:$B$4</c:f>
              <c:numCache>
                <c:formatCode>0</c:formatCode>
                <c:ptCount val="3"/>
                <c:pt idx="0">
                  <c:v>17</c:v>
                </c:pt>
                <c:pt idx="1">
                  <c:v>11</c:v>
                </c:pt>
                <c:pt idx="2">
                  <c:v>2</c:v>
                </c:pt>
              </c:numCache>
            </c:numRef>
          </c:val>
          <c:extLst>
            <c:ext xmlns:c15="http://schemas.microsoft.com/office/drawing/2012/chart" uri="{02D57815-91ED-43cb-92C2-25804820EDAC}">
              <c15:filteredSeriesTitle>
                <c15:tx>
                  <c:strRef>
                    <c:extLst>
                      <c:ext uri="{02D57815-91ED-43cb-92C2-25804820EDAC}">
                        <c15:formulaRef>
                          <c15:sqref>Sheet1!$B$1</c15:sqref>
                        </c15:formulaRef>
                      </c:ext>
                    </c:extLst>
                    <c:strCache>
                      <c:ptCount val="1"/>
                      <c:pt idx="0">
                        <c:v>Column1</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6-FFB6-4D52-9CEC-4A45471B901C}"/>
            </c:ext>
          </c:extLst>
        </c:ser>
        <c:ser>
          <c:idx val="1"/>
          <c:order val="1"/>
          <c:val>
            <c:numRef>
              <c:f>Sheet1!$C$2:$C$4</c:f>
              <c:numCache>
                <c:formatCode>0.00</c:formatCode>
                <c:ptCount val="3"/>
                <c:pt idx="0">
                  <c:v>56.666666666666664</c:v>
                </c:pt>
                <c:pt idx="1">
                  <c:v>36.666666666666664</c:v>
                </c:pt>
                <c:pt idx="2">
                  <c:v>6.666666666666667</c:v>
                </c:pt>
              </c:numCache>
            </c:numRef>
          </c:val>
          <c:extLst>
            <c:ext xmlns:c15="http://schemas.microsoft.com/office/drawing/2012/chart" uri="{02D57815-91ED-43cb-92C2-25804820EDAC}">
              <c15:filteredSeriesTitle>
                <c15:tx>
                  <c:strRef>
                    <c:extLst>
                      <c:ext uri="{02D57815-91ED-43cb-92C2-25804820EDAC}">
                        <c15:formulaRef>
                          <c15:sqref>Sheet1!$C$1</c15:sqref>
                        </c15:formulaRef>
                      </c:ext>
                    </c:extLst>
                    <c:strCache>
                      <c:ptCount val="1"/>
                      <c:pt idx="0">
                        <c:v>Column2</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7-FFB6-4D52-9CEC-4A45471B901C}"/>
            </c:ext>
          </c:extLst>
        </c:ser>
        <c:ser>
          <c:idx val="2"/>
          <c:order val="2"/>
          <c:val>
            <c:numRef>
              <c:f>Sheet1!$D$2:$D$4</c:f>
              <c:numCache>
                <c:formatCode>General</c:formatCode>
                <c:ptCount val="3"/>
                <c:pt idx="0">
                  <c:v>65.400000000000006</c:v>
                </c:pt>
                <c:pt idx="1">
                  <c:v>26.9</c:v>
                </c:pt>
                <c:pt idx="2">
                  <c:v>7.7</c:v>
                </c:pt>
              </c:numCache>
            </c:numRef>
          </c:val>
          <c:extLst>
            <c:ext xmlns:c15="http://schemas.microsoft.com/office/drawing/2012/chart" uri="{02D57815-91ED-43cb-92C2-25804820EDAC}">
              <c15:filteredSeriesTitle>
                <c15:tx>
                  <c:strRef>
                    <c:extLst>
                      <c:ext uri="{02D57815-91ED-43cb-92C2-25804820EDAC}">
                        <c15:formulaRef>
                          <c15:sqref>Sheet1!$D$1</c15:sqref>
                        </c15:formulaRef>
                      </c:ext>
                    </c:extLst>
                    <c:strCache>
                      <c:ptCount val="1"/>
                      <c:pt idx="0">
                        <c:v>Column3</c:v>
                      </c:pt>
                    </c:strCache>
                  </c:strRef>
                </c15:tx>
              </c15:filteredSeriesTitle>
            </c:ext>
            <c:ext xmlns:c15="http://schemas.microsoft.com/office/drawing/2012/chart" uri="{02D57815-91ED-43cb-92C2-25804820EDAC}">
              <c15:filteredCategoryTitle>
                <c15:cat>
                  <c:strRef>
                    <c:extLst>
                      <c:ext uri="{02D57815-91ED-43cb-92C2-25804820EDAC}">
                        <c15:formulaRef>
                          <c15:sqref>Sheet1!$A$2:$A$4</c15:sqref>
                        </c15:formulaRef>
                      </c:ext>
                    </c:extLst>
                    <c:strCache>
                      <c:ptCount val="3"/>
                      <c:pt idx="0">
                        <c:v>Measurable</c:v>
                      </c:pt>
                      <c:pt idx="1">
                        <c:v>Archived</c:v>
                      </c:pt>
                      <c:pt idx="2">
                        <c:v>Developmental</c:v>
                      </c:pt>
                    </c:strCache>
                  </c:strRef>
                </c15:cat>
              </c15:filteredCategoryTitle>
            </c:ext>
            <c:ext xmlns:c16="http://schemas.microsoft.com/office/drawing/2014/chart" uri="{C3380CC4-5D6E-409C-BE32-E72D297353CC}">
              <c16:uniqueId val="{00000008-FFB6-4D52-9CEC-4A45471B901C}"/>
            </c:ext>
          </c:extLst>
        </c:ser>
        <c:dLbls>
          <c:showLegendKey val="0"/>
          <c:showVal val="0"/>
          <c:showCatName val="0"/>
          <c:showSerName val="0"/>
          <c:showPercent val="0"/>
          <c:showBubbleSize val="0"/>
          <c:showLeaderLines val="0"/>
        </c:dLbls>
        <c:firstSliceAng val="292"/>
      </c:pie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475756265883634"/>
          <c:y val="0.18571000460088369"/>
          <c:w val="0.73828244360145778"/>
          <c:h val="0.72850787504900794"/>
        </c:manualLayout>
      </c:layout>
      <c:pieChart>
        <c:varyColors val="1"/>
        <c:ser>
          <c:idx val="0"/>
          <c:order val="0"/>
          <c:tx>
            <c:strRef>
              <c:f>Sheet1!$B$1</c:f>
              <c:strCache>
                <c:ptCount val="1"/>
                <c:pt idx="0">
                  <c:v>Column1</c:v>
                </c:pt>
              </c:strCache>
            </c:strRef>
          </c:tx>
          <c:dPt>
            <c:idx val="0"/>
            <c:bubble3D val="0"/>
            <c:spPr>
              <a:solidFill>
                <a:srgbClr val="007033"/>
              </a:solidFill>
              <a:ln w="19050">
                <a:solidFill>
                  <a:schemeClr val="lt1"/>
                </a:solidFill>
              </a:ln>
              <a:effectLst/>
            </c:spPr>
            <c:extLst>
              <c:ext xmlns:c16="http://schemas.microsoft.com/office/drawing/2014/chart" uri="{C3380CC4-5D6E-409C-BE32-E72D297353CC}">
                <c16:uniqueId val="{00000001-2700-4704-87E6-A0B2CB889B15}"/>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2700-4704-87E6-A0B2CB889B15}"/>
              </c:ext>
            </c:extLst>
          </c:dPt>
          <c:dPt>
            <c:idx val="2"/>
            <c:bubble3D val="0"/>
            <c:spPr>
              <a:solidFill>
                <a:srgbClr val="FFCC00"/>
              </a:solidFill>
              <a:ln w="19050">
                <a:solidFill>
                  <a:schemeClr val="lt1"/>
                </a:solidFill>
              </a:ln>
              <a:effectLst/>
            </c:spPr>
            <c:extLst>
              <c:ext xmlns:c16="http://schemas.microsoft.com/office/drawing/2014/chart" uri="{C3380CC4-5D6E-409C-BE32-E72D297353CC}">
                <c16:uniqueId val="{00000005-2700-4704-87E6-A0B2CB889B15}"/>
              </c:ext>
            </c:extLst>
          </c:dPt>
          <c:dPt>
            <c:idx val="3"/>
            <c:bubble3D val="0"/>
            <c:spPr>
              <a:solidFill>
                <a:srgbClr val="C00000"/>
              </a:solidFill>
              <a:ln w="19050">
                <a:solidFill>
                  <a:schemeClr val="lt1"/>
                </a:solidFill>
              </a:ln>
              <a:effectLst/>
            </c:spPr>
            <c:extLst>
              <c:ext xmlns:c16="http://schemas.microsoft.com/office/drawing/2014/chart" uri="{C3380CC4-5D6E-409C-BE32-E72D297353CC}">
                <c16:uniqueId val="{00000007-2700-4704-87E6-A0B2CB889B15}"/>
              </c:ext>
            </c:extLst>
          </c:dPt>
          <c:dPt>
            <c:idx val="4"/>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9-2700-4704-87E6-A0B2CB889B15}"/>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2700-4704-87E6-A0B2CB889B15}"/>
              </c:ext>
            </c:extLst>
          </c:dPt>
          <c:dLbls>
            <c:dLbl>
              <c:idx val="0"/>
              <c:layout>
                <c:manualLayout>
                  <c:x val="-0.11831210547104987"/>
                  <c:y val="0.2144787419409846"/>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fld id="{DF60B554-13CF-48DA-BA36-D8A896F4E0EA}" type="CATEGORYNAME">
                      <a:rPr lang="en-US" sz="100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17.7</a:t>
                    </a: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p>
                  <a:p>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(n = </a:t>
                    </a:r>
                    <a:fld id="{B02CE7DC-7C38-4A46-B782-D53694BAB8BA}" type="VALUE">
                      <a:rPr lang="en-US" sz="1000" baseline="0" smtClean="0">
                        <a:solidFill>
                          <a:schemeClr val="bg1"/>
                        </a:solidFill>
                        <a:latin typeface="Verdana" panose="020B0604030504040204" pitchFamily="34" charset="0"/>
                        <a:ea typeface="Verdana" panose="020B0604030504040204" pitchFamily="34" charset="0"/>
                        <a:cs typeface="Verdana" panose="020B0604030504040204" pitchFamily="34" charset="0"/>
                      </a:rPr>
                      <a:pPr>
                        <a:defRPr sz="1000">
                          <a:solidFill>
                            <a:schemeClr val="bg1"/>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35276221502619637"/>
                      <c:h val="0.15066032562857676"/>
                    </c:manualLayout>
                  </c15:layout>
                  <c15:dlblFieldTable/>
                  <c15:showDataLabelsRange val="0"/>
                </c:ext>
                <c:ext xmlns:c16="http://schemas.microsoft.com/office/drawing/2014/chart" uri="{C3380CC4-5D6E-409C-BE32-E72D297353CC}">
                  <c16:uniqueId val="{00000001-2700-4704-87E6-A0B2CB889B15}"/>
                </c:ext>
              </c:extLst>
            </c:dLbl>
            <c:dLbl>
              <c:idx val="1"/>
              <c:delete val="1"/>
              <c:extLst>
                <c:ext xmlns:c15="http://schemas.microsoft.com/office/drawing/2012/chart" uri="{CE6537A1-D6FC-4f65-9D91-7224C49458BB}"/>
                <c:ext xmlns:c16="http://schemas.microsoft.com/office/drawing/2014/chart" uri="{C3380CC4-5D6E-409C-BE32-E72D297353CC}">
                  <c16:uniqueId val="{00000003-2700-4704-87E6-A0B2CB889B15}"/>
                </c:ext>
              </c:extLst>
            </c:dLbl>
            <c:dLbl>
              <c:idx val="2"/>
              <c:layout>
                <c:manualLayout>
                  <c:x val="0.23810299581156516"/>
                  <c:y val="0.13243328833567974"/>
                </c:manualLayout>
              </c:layout>
              <c:tx>
                <c:rich>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fld id="{654574C2-555D-4BB0-BCB4-7EE367FA76EF}" type="CATEGORYNAME">
                      <a:rPr lang="en-US" sz="1000" smtClean="0">
                        <a:solidFill>
                          <a:schemeClr val="tx1"/>
                        </a:solidFill>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[CATEGORY NAME]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r>
                      <a:rPr lang="en-US" sz="1000" b="0" i="0" u="none" strike="noStrike" kern="12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23.5% </a:t>
                    </a:r>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 = </a:t>
                    </a:r>
                    <a:fld id="{A54A7C02-AD1C-4434-A55F-B112C3564EA2}" type="VALUE">
                      <a:rPr lang="en-US" sz="1000" baseline="0" smtClean="0">
                        <a:solidFill>
                          <a:schemeClr val="tx1"/>
                        </a:solidFill>
                        <a:latin typeface="Verdana" panose="020B0604030504040204" pitchFamily="34" charset="0"/>
                        <a:ea typeface="Verdana" panose="020B0604030504040204" pitchFamily="34" charset="0"/>
                        <a:cs typeface="Verdana" panose="020B0604030504040204" pitchFamily="34" charset="0"/>
                      </a:rPr>
                      <a:pPr marL="0" marR="0" lvl="0" indent="0" algn="ctr" defTabSz="914400" rtl="0" eaLnBrk="1" fontAlgn="auto" latinLnBrk="0" hangingPunct="1">
                        <a:lnSpc>
                          <a:spcPct val="100000"/>
                        </a:lnSpc>
                        <a:spcBef>
                          <a:spcPts val="0"/>
                        </a:spcBef>
                        <a:spcAft>
                          <a:spcPts val="0"/>
                        </a:spcAft>
                        <a:buClrTx/>
                        <a:buSzTx/>
                        <a:buFontTx/>
                        <a:buNone/>
                        <a:tabLst/>
                        <a:defRPr sz="1000">
                          <a:solidFill>
                            <a:schemeClr val="tx1"/>
                          </a:solidFill>
                          <a:latin typeface="Verdana" panose="020B0604030504040204" pitchFamily="34" charset="0"/>
                          <a:ea typeface="Verdana" panose="020B0604030504040204" pitchFamily="34" charset="0"/>
                          <a:cs typeface="Verdana" panose="020B0604030504040204" pitchFamily="34" charset="0"/>
                        </a:defRPr>
                      </a:pPr>
                      <a:t>[VALUE]</a:t>
                    </a:fld>
                    <a:r>
                      <a:rPr lang="en-US" sz="10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c:rich>
              </c:tx>
              <c:numFmt formatCode="0.0%" sourceLinked="0"/>
              <c:spPr>
                <a:noFill/>
                <a:ln>
                  <a:noFill/>
                </a:ln>
                <a:effectLst/>
              </c:spPr>
              <c:txPr>
                <a:bodyPr rot="0" spcFirstLastPara="1" vertOverflow="ellipsis" vert="horz" wrap="square" lIns="38100" tIns="19050" rIns="38100" bIns="1905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5178283300665522"/>
                      <c:h val="0.2002188752057413"/>
                    </c:manualLayout>
                  </c15:layout>
                  <c15:dlblFieldTable/>
                  <c15:showDataLabelsRange val="0"/>
                </c:ext>
                <c:ext xmlns:c16="http://schemas.microsoft.com/office/drawing/2014/chart" uri="{C3380CC4-5D6E-409C-BE32-E72D297353CC}">
                  <c16:uniqueId val="{00000005-2700-4704-87E6-A0B2CB889B15}"/>
                </c:ext>
              </c:extLst>
            </c:dLbl>
            <c:dLbl>
              <c:idx val="3"/>
              <c:layout>
                <c:manualLayout>
                  <c:x val="0.23662421094209973"/>
                  <c:y val="-3.8753597169422505E-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r>
                      <a:rPr lang="en-US" dirty="0" smtClean="0">
                        <a:solidFill>
                          <a:schemeClr val="tx1"/>
                        </a:solidFill>
                      </a:rPr>
                      <a:t>Baseline data</a:t>
                    </a:r>
                    <a:r>
                      <a:rPr lang="en-US" baseline="0" dirty="0" smtClean="0">
                        <a:solidFill>
                          <a:schemeClr val="tx1"/>
                        </a:solidFill>
                      </a:rPr>
                      <a:t> only 5.9% (n = 1)</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showLegendKey val="0"/>
              <c:showVal val="1"/>
              <c:showCatName val="1"/>
              <c:showSerName val="0"/>
              <c:showPercent val="1"/>
              <c:showBubbleSize val="0"/>
              <c:extLst>
                <c:ext xmlns:c15="http://schemas.microsoft.com/office/drawing/2012/chart" uri="{CE6537A1-D6FC-4f65-9D91-7224C49458BB}">
                  <c15:layout>
                    <c:manualLayout>
                      <c:w val="0.31130872752069993"/>
                      <c:h val="8.6829614247387818E-2"/>
                    </c:manualLayout>
                  </c15:layout>
                </c:ext>
                <c:ext xmlns:c16="http://schemas.microsoft.com/office/drawing/2014/chart" uri="{C3380CC4-5D6E-409C-BE32-E72D297353CC}">
                  <c16:uniqueId val="{00000007-2700-4704-87E6-A0B2CB889B15}"/>
                </c:ext>
              </c:extLst>
            </c:dLbl>
            <c:dLbl>
              <c:idx val="4"/>
              <c:delete val="1"/>
              <c:extLst>
                <c:ext xmlns:c15="http://schemas.microsoft.com/office/drawing/2012/chart" uri="{CE6537A1-D6FC-4f65-9D91-7224C49458BB}"/>
                <c:ext xmlns:c16="http://schemas.microsoft.com/office/drawing/2014/chart" uri="{C3380CC4-5D6E-409C-BE32-E72D297353CC}">
                  <c16:uniqueId val="{00000009-2700-4704-87E6-A0B2CB889B15}"/>
                </c:ext>
              </c:extLst>
            </c:dLbl>
            <c:dLbl>
              <c:idx val="5"/>
              <c:delete val="1"/>
              <c:extLst>
                <c:ext xmlns:c15="http://schemas.microsoft.com/office/drawing/2012/chart" uri="{CE6537A1-D6FC-4f65-9D91-7224C49458BB}"/>
                <c:ext xmlns:c16="http://schemas.microsoft.com/office/drawing/2014/chart" uri="{C3380CC4-5D6E-409C-BE32-E72D297353CC}">
                  <c16:uniqueId val="{0000000B-2700-4704-87E6-A0B2CB889B15}"/>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Sheet1!$B$2:$B$7</c:f>
              <c:numCache>
                <c:formatCode>0</c:formatCode>
                <c:ptCount val="6"/>
                <c:pt idx="0">
                  <c:v>3</c:v>
                </c:pt>
                <c:pt idx="1">
                  <c:v>9</c:v>
                </c:pt>
                <c:pt idx="2">
                  <c:v>4</c:v>
                </c:pt>
                <c:pt idx="3">
                  <c:v>0</c:v>
                </c:pt>
                <c:pt idx="4">
                  <c:v>1</c:v>
                </c:pt>
                <c:pt idx="5">
                  <c:v>0</c:v>
                </c:pt>
              </c:numCache>
            </c:numRef>
          </c:val>
          <c:extLst>
            <c:ext xmlns:c16="http://schemas.microsoft.com/office/drawing/2014/chart" uri="{C3380CC4-5D6E-409C-BE32-E72D297353CC}">
              <c16:uniqueId val="{0000000C-2700-4704-87E6-A0B2CB889B15}"/>
            </c:ext>
          </c:extLst>
        </c:ser>
        <c:ser>
          <c:idx val="1"/>
          <c:order val="1"/>
          <c:tx>
            <c:strRef>
              <c:f>Sheet1!$C$1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E-2700-4704-87E6-A0B2CB889B1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0-2700-4704-87E6-A0B2CB889B1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2-2700-4704-87E6-A0B2CB889B1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4-2700-4704-87E6-A0B2CB889B1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6-2700-4704-87E6-A0B2CB889B15}"/>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18-2700-4704-87E6-A0B2CB889B1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Sheet1!$C$2:$C$7</c:f>
              <c:numCache>
                <c:formatCode>0.00</c:formatCode>
                <c:ptCount val="6"/>
                <c:pt idx="0">
                  <c:v>17.647058823529413</c:v>
                </c:pt>
                <c:pt idx="1">
                  <c:v>52.941176470588239</c:v>
                </c:pt>
                <c:pt idx="2">
                  <c:v>23.52941176470588</c:v>
                </c:pt>
                <c:pt idx="3">
                  <c:v>0</c:v>
                </c:pt>
                <c:pt idx="4">
                  <c:v>5.8823529411764701</c:v>
                </c:pt>
                <c:pt idx="5">
                  <c:v>0</c:v>
                </c:pt>
              </c:numCache>
            </c:numRef>
          </c:val>
          <c:extLst>
            <c:ext xmlns:c16="http://schemas.microsoft.com/office/drawing/2014/chart" uri="{C3380CC4-5D6E-409C-BE32-E72D297353CC}">
              <c16:uniqueId val="{00000019-2700-4704-87E6-A0B2CB889B15}"/>
            </c:ext>
          </c:extLst>
        </c:ser>
        <c:ser>
          <c:idx val="2"/>
          <c:order val="2"/>
          <c:tx>
            <c:strRef>
              <c:f>Sheet1!$D$1</c:f>
              <c:strCache>
                <c:ptCount val="1"/>
                <c:pt idx="0">
                  <c:v>Column3</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1B-2700-4704-87E6-A0B2CB889B1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D-2700-4704-87E6-A0B2CB889B1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F-2700-4704-87E6-A0B2CB889B1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21-2700-4704-87E6-A0B2CB889B1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23-2700-4704-87E6-A0B2CB889B15}"/>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5-2700-4704-87E6-A0B2CB889B1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Target met or exceeded</c:v>
                </c:pt>
                <c:pt idx="1">
                  <c:v>Improving</c:v>
                </c:pt>
                <c:pt idx="2">
                  <c:v>Little or no detectable change</c:v>
                </c:pt>
                <c:pt idx="3">
                  <c:v>Getting worse</c:v>
                </c:pt>
                <c:pt idx="4">
                  <c:v>Baseline only</c:v>
                </c:pt>
                <c:pt idx="5">
                  <c:v>Informational</c:v>
                </c:pt>
              </c:strCache>
            </c:strRef>
          </c:cat>
          <c:val>
            <c:numRef>
              <c:f>Sheet1!$D$2:$D$7</c:f>
              <c:numCache>
                <c:formatCode>General</c:formatCode>
                <c:ptCount val="6"/>
                <c:pt idx="0">
                  <c:v>10.5</c:v>
                </c:pt>
                <c:pt idx="1">
                  <c:v>63.2</c:v>
                </c:pt>
                <c:pt idx="2">
                  <c:v>15.8</c:v>
                </c:pt>
                <c:pt idx="4">
                  <c:v>10.5</c:v>
                </c:pt>
              </c:numCache>
            </c:numRef>
          </c:val>
          <c:extLst>
            <c:ext xmlns:c16="http://schemas.microsoft.com/office/drawing/2014/chart" uri="{C3380CC4-5D6E-409C-BE32-E72D297353CC}">
              <c16:uniqueId val="{00000026-2700-4704-87E6-A0B2CB889B15}"/>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0.32087</cdr:x>
      <cdr:y>0.07995</cdr:y>
    </cdr:from>
    <cdr:to>
      <cdr:x>0.90753</cdr:x>
      <cdr:y>0.18891</cdr:y>
    </cdr:to>
    <cdr:sp macro="" textlink="">
      <cdr:nvSpPr>
        <cdr:cNvPr id="2" name="TextBox 1"/>
        <cdr:cNvSpPr txBox="1"/>
      </cdr:nvSpPr>
      <cdr:spPr>
        <a:xfrm xmlns:a="http://schemas.openxmlformats.org/drawingml/2006/main">
          <a:off x="1377726" y="347898"/>
          <a:ext cx="2518958" cy="47412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t>Measurable objectives:  14</a:t>
          </a:r>
          <a:endParaRPr lang="en-US" sz="1400" b="1" dirty="0"/>
        </a:p>
      </cdr:txBody>
    </cdr:sp>
  </cdr:relSizeAnchor>
  <cdr:relSizeAnchor xmlns:cdr="http://schemas.openxmlformats.org/drawingml/2006/chartDrawing">
    <cdr:from>
      <cdr:x>0.63524</cdr:x>
      <cdr:y>0.54306</cdr:y>
    </cdr:from>
    <cdr:to>
      <cdr:x>0.90077</cdr:x>
      <cdr:y>0.7041</cdr:y>
    </cdr:to>
    <cdr:sp macro="" textlink="">
      <cdr:nvSpPr>
        <cdr:cNvPr id="3" name="TextBox 2"/>
        <cdr:cNvSpPr txBox="1"/>
      </cdr:nvSpPr>
      <cdr:spPr>
        <a:xfrm xmlns:a="http://schemas.openxmlformats.org/drawingml/2006/main">
          <a:off x="2727534" y="2363041"/>
          <a:ext cx="1140139" cy="7007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000" dirty="0" smtClean="0">
              <a:latin typeface="Verdana" panose="020B0604030504040204" pitchFamily="34" charset="0"/>
              <a:ea typeface="Verdana" panose="020B0604030504040204" pitchFamily="34" charset="0"/>
              <a:cs typeface="Verdana" panose="020B0604030504040204" pitchFamily="34" charset="0"/>
            </a:rPr>
            <a:t>Improving 28.6% (n = 4)</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0.35139</cdr:x>
      <cdr:y>0.06449</cdr:y>
    </cdr:from>
    <cdr:to>
      <cdr:x>0.87349</cdr:x>
      <cdr:y>0.17346</cdr:y>
    </cdr:to>
    <cdr:sp macro="" textlink="">
      <cdr:nvSpPr>
        <cdr:cNvPr id="2" name="TextBox 1"/>
        <cdr:cNvSpPr txBox="1"/>
      </cdr:nvSpPr>
      <cdr:spPr>
        <a:xfrm xmlns:a="http://schemas.openxmlformats.org/drawingml/2006/main">
          <a:off x="1331417" y="244504"/>
          <a:ext cx="1978269" cy="4131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latin typeface="Verdana" panose="020B0604030504040204" pitchFamily="34" charset="0"/>
              <a:ea typeface="Verdana" panose="020B0604030504040204" pitchFamily="34" charset="0"/>
              <a:cs typeface="Verdana" panose="020B0604030504040204" pitchFamily="34" charset="0"/>
            </a:rPr>
            <a:t>Total objectives: 18 </a:t>
          </a:r>
          <a:endParaRPr lang="en-US" sz="12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0.08282</cdr:x>
      <cdr:y>0.80091</cdr:y>
    </cdr:from>
    <cdr:to>
      <cdr:x>0.36589</cdr:x>
      <cdr:y>0.94742</cdr:y>
    </cdr:to>
    <cdr:sp macro="" textlink="">
      <cdr:nvSpPr>
        <cdr:cNvPr id="3" name="TextBox 2"/>
        <cdr:cNvSpPr txBox="1"/>
      </cdr:nvSpPr>
      <cdr:spPr>
        <a:xfrm xmlns:a="http://schemas.openxmlformats.org/drawingml/2006/main">
          <a:off x="342534" y="3036506"/>
          <a:ext cx="1170803" cy="5554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Archived 5.6% (n = 1)</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0.32443</cdr:x>
      <cdr:y>0.06234</cdr:y>
    </cdr:from>
    <cdr:to>
      <cdr:x>0.77992</cdr:x>
      <cdr:y>0.17131</cdr:y>
    </cdr:to>
    <cdr:sp macro="" textlink="">
      <cdr:nvSpPr>
        <cdr:cNvPr id="2" name="TextBox 1"/>
        <cdr:cNvSpPr txBox="1"/>
      </cdr:nvSpPr>
      <cdr:spPr>
        <a:xfrm xmlns:a="http://schemas.openxmlformats.org/drawingml/2006/main">
          <a:off x="1341854" y="236337"/>
          <a:ext cx="1883947" cy="41314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smtClean="0">
              <a:latin typeface="Verdana" panose="020B0604030504040204" pitchFamily="34" charset="0"/>
              <a:ea typeface="Verdana" panose="020B0604030504040204" pitchFamily="34" charset="0"/>
              <a:cs typeface="Verdana" panose="020B0604030504040204" pitchFamily="34" charset="0"/>
            </a:rPr>
            <a:t>Total objectives: 30 </a:t>
          </a:r>
          <a:endParaRPr lang="en-US" sz="1200" b="1" dirty="0">
            <a:latin typeface="Verdana" panose="020B0604030504040204" pitchFamily="34" charset="0"/>
            <a:ea typeface="Verdana" panose="020B0604030504040204" pitchFamily="34" charset="0"/>
            <a:cs typeface="Verdana" panose="020B0604030504040204" pitchFamily="34" charset="0"/>
          </a:endParaRPr>
        </a:p>
      </cdr:txBody>
    </cdr:sp>
  </cdr:relSizeAnchor>
  <cdr:relSizeAnchor xmlns:cdr="http://schemas.openxmlformats.org/drawingml/2006/chartDrawing">
    <cdr:from>
      <cdr:x>0.35106</cdr:x>
      <cdr:y>0.63288</cdr:y>
    </cdr:from>
    <cdr:to>
      <cdr:x>0.64894</cdr:x>
      <cdr:y>0.77939</cdr:y>
    </cdr:to>
    <cdr:sp macro="" textlink="">
      <cdr:nvSpPr>
        <cdr:cNvPr id="3" name="TextBox 2"/>
        <cdr:cNvSpPr txBox="1"/>
      </cdr:nvSpPr>
      <cdr:spPr>
        <a:xfrm xmlns:a="http://schemas.openxmlformats.org/drawingml/2006/main">
          <a:off x="1452037" y="2399468"/>
          <a:ext cx="1232018" cy="55546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Archived 36.7% (n = 11)</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0.29918</cdr:x>
      <cdr:y>0.03998</cdr:y>
    </cdr:from>
    <cdr:to>
      <cdr:x>0.83024</cdr:x>
      <cdr:y>0.10741</cdr:y>
    </cdr:to>
    <cdr:sp macro="" textlink="">
      <cdr:nvSpPr>
        <cdr:cNvPr id="2" name="TextBox 1"/>
        <cdr:cNvSpPr txBox="1"/>
      </cdr:nvSpPr>
      <cdr:spPr>
        <a:xfrm xmlns:a="http://schemas.openxmlformats.org/drawingml/2006/main">
          <a:off x="1284600" y="173966"/>
          <a:ext cx="2280221" cy="29340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b="1" dirty="0" smtClean="0"/>
            <a:t>Measurable objectives:  17</a:t>
          </a:r>
          <a:endParaRPr lang="en-US" sz="1400" b="1" dirty="0"/>
        </a:p>
      </cdr:txBody>
    </cdr:sp>
  </cdr:relSizeAnchor>
  <cdr:relSizeAnchor xmlns:cdr="http://schemas.openxmlformats.org/drawingml/2006/chartDrawing">
    <cdr:from>
      <cdr:x>0.46334</cdr:x>
      <cdr:y>0.6205</cdr:y>
    </cdr:from>
    <cdr:to>
      <cdr:x>0.78045</cdr:x>
      <cdr:y>0.72757</cdr:y>
    </cdr:to>
    <cdr:sp macro="" textlink="">
      <cdr:nvSpPr>
        <cdr:cNvPr id="3" name="TextBox 2"/>
        <cdr:cNvSpPr txBox="1"/>
      </cdr:nvSpPr>
      <cdr:spPr>
        <a:xfrm xmlns:a="http://schemas.openxmlformats.org/drawingml/2006/main">
          <a:off x="1989475" y="2700007"/>
          <a:ext cx="1361584" cy="4658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000" dirty="0" smtClean="0">
              <a:latin typeface="Verdana" panose="020B0604030504040204" pitchFamily="34" charset="0"/>
              <a:ea typeface="Verdana" panose="020B0604030504040204" pitchFamily="34" charset="0"/>
              <a:cs typeface="Verdana" panose="020B0604030504040204" pitchFamily="34" charset="0"/>
            </a:rPr>
            <a:t>Improving 52.9% (n = </a:t>
          </a:r>
          <a:r>
            <a:rPr lang="en-US" sz="1000" dirty="0">
              <a:latin typeface="Verdana" panose="020B0604030504040204" pitchFamily="34" charset="0"/>
              <a:ea typeface="Verdana" panose="020B0604030504040204" pitchFamily="34" charset="0"/>
              <a:cs typeface="Verdana" panose="020B0604030504040204" pitchFamily="34" charset="0"/>
            </a:rPr>
            <a:t>9</a:t>
          </a:r>
          <a:r>
            <a:rPr lang="en-US" sz="1000" dirty="0" smtClean="0">
              <a:latin typeface="Verdana" panose="020B0604030504040204" pitchFamily="34" charset="0"/>
              <a:ea typeface="Verdana" panose="020B0604030504040204" pitchFamily="34" charset="0"/>
              <a:cs typeface="Verdana" panose="020B0604030504040204" pitchFamily="34" charset="0"/>
            </a:rPr>
            <a:t>)</a:t>
          </a:r>
          <a:endParaRPr lang="en-US" sz="1000" dirty="0">
            <a:latin typeface="Verdana" panose="020B0604030504040204" pitchFamily="34" charset="0"/>
            <a:ea typeface="Verdana" panose="020B0604030504040204" pitchFamily="34" charset="0"/>
            <a:cs typeface="Verdana" panose="020B060403050404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B60E555-B7BB-184A-B32C-26AB045AC58F}" type="datetimeFigureOut">
              <a:rPr lang="en-US" smtClean="0"/>
              <a:t>8/18/2017</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D381599-21C2-F14B-87B4-900CBA0E691B}" type="slidenum">
              <a:rPr lang="en-US" smtClean="0"/>
              <a:t>‹#›</a:t>
            </a:fld>
            <a:endParaRPr lang="en-US" dirty="0"/>
          </a:p>
        </p:txBody>
      </p:sp>
    </p:spTree>
    <p:extLst>
      <p:ext uri="{BB962C8B-B14F-4D97-AF65-F5344CB8AC3E}">
        <p14:creationId xmlns:p14="http://schemas.microsoft.com/office/powerpoint/2010/main" val="1264594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81599-21C2-F14B-87B4-900CBA0E691B}" type="slidenum">
              <a:rPr lang="en-US" smtClean="0"/>
              <a:t>1</a:t>
            </a:fld>
            <a:endParaRPr lang="en-US" dirty="0"/>
          </a:p>
        </p:txBody>
      </p:sp>
    </p:spTree>
    <p:extLst>
      <p:ext uri="{BB962C8B-B14F-4D97-AF65-F5344CB8AC3E}">
        <p14:creationId xmlns:p14="http://schemas.microsoft.com/office/powerpoint/2010/main" val="1510039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ct val="150000"/>
              <a:buFont typeface="Wingdings" panose="05000000000000000000" pitchFamily="2" charset="2"/>
              <a:buNone/>
            </a:pPr>
            <a:endParaRPr lang="en-US" sz="1200" dirty="0" smtClean="0"/>
          </a:p>
        </p:txBody>
      </p:sp>
      <p:sp>
        <p:nvSpPr>
          <p:cNvPr id="4" name="Slide Number Placeholder 3"/>
          <p:cNvSpPr>
            <a:spLocks noGrp="1"/>
          </p:cNvSpPr>
          <p:nvPr>
            <p:ph type="sldNum" sz="quarter" idx="10"/>
          </p:nvPr>
        </p:nvSpPr>
        <p:spPr/>
        <p:txBody>
          <a:bodyPr/>
          <a:lstStyle/>
          <a:p>
            <a:fld id="{FD381599-21C2-F14B-87B4-900CBA0E691B}" type="slidenum">
              <a:rPr lang="en-US" smtClean="0"/>
              <a:t>2</a:t>
            </a:fld>
            <a:endParaRPr lang="en-US" dirty="0"/>
          </a:p>
        </p:txBody>
      </p:sp>
    </p:spTree>
    <p:extLst>
      <p:ext uri="{BB962C8B-B14F-4D97-AF65-F5344CB8AC3E}">
        <p14:creationId xmlns:p14="http://schemas.microsoft.com/office/powerpoint/2010/main" val="220495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ct val="150000"/>
              <a:buFont typeface="Wingdings" panose="05000000000000000000" pitchFamily="2" charset="2"/>
              <a:buNone/>
            </a:pPr>
            <a:endParaRPr lang="en-US" sz="1200" dirty="0" smtClean="0"/>
          </a:p>
        </p:txBody>
      </p:sp>
      <p:sp>
        <p:nvSpPr>
          <p:cNvPr id="4" name="Slide Number Placeholder 3"/>
          <p:cNvSpPr>
            <a:spLocks noGrp="1"/>
          </p:cNvSpPr>
          <p:nvPr>
            <p:ph type="sldNum" sz="quarter" idx="10"/>
          </p:nvPr>
        </p:nvSpPr>
        <p:spPr/>
        <p:txBody>
          <a:bodyPr/>
          <a:lstStyle/>
          <a:p>
            <a:fld id="{FD381599-21C2-F14B-87B4-900CBA0E691B}" type="slidenum">
              <a:rPr lang="en-US" smtClean="0"/>
              <a:t>3</a:t>
            </a:fld>
            <a:endParaRPr lang="en-US" dirty="0"/>
          </a:p>
        </p:txBody>
      </p:sp>
    </p:spTree>
    <p:extLst>
      <p:ext uri="{BB962C8B-B14F-4D97-AF65-F5344CB8AC3E}">
        <p14:creationId xmlns:p14="http://schemas.microsoft.com/office/powerpoint/2010/main" val="1038502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CE00C-B470-4578-9519-C2C19F137260}" type="slidenum">
              <a:rPr lang="en-US" smtClean="0"/>
              <a:t>7</a:t>
            </a:fld>
            <a:endParaRPr lang="en-US" dirty="0"/>
          </a:p>
        </p:txBody>
      </p:sp>
    </p:spTree>
    <p:extLst>
      <p:ext uri="{BB962C8B-B14F-4D97-AF65-F5344CB8AC3E}">
        <p14:creationId xmlns:p14="http://schemas.microsoft.com/office/powerpoint/2010/main" val="4173042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CE00C-B470-4578-9519-C2C19F137260}" type="slidenum">
              <a:rPr lang="en-US" smtClean="0"/>
              <a:t>10</a:t>
            </a:fld>
            <a:endParaRPr lang="en-US" dirty="0"/>
          </a:p>
        </p:txBody>
      </p:sp>
    </p:spTree>
    <p:extLst>
      <p:ext uri="{BB962C8B-B14F-4D97-AF65-F5344CB8AC3E}">
        <p14:creationId xmlns:p14="http://schemas.microsoft.com/office/powerpoint/2010/main" val="2725740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ext Placeholder 8"/>
          <p:cNvSpPr>
            <a:spLocks noGrp="1"/>
          </p:cNvSpPr>
          <p:nvPr>
            <p:ph type="body" sz="quarter" idx="14" hasCustomPrompt="1"/>
          </p:nvPr>
        </p:nvSpPr>
        <p:spPr>
          <a:xfrm>
            <a:off x="1227138" y="3026222"/>
            <a:ext cx="6689725" cy="707254"/>
          </a:xfrm>
          <a:prstGeom prst="rect">
            <a:avLst/>
          </a:prstGeom>
        </p:spPr>
        <p:txBody>
          <a:bodyPr anchor="ctr">
            <a:normAutofit/>
          </a:bodyPr>
          <a:lstStyle>
            <a:lvl1pPr marL="0" indent="0" algn="ctr">
              <a:buNone/>
              <a:defRPr sz="2400" b="0" baseline="0">
                <a:solidFill>
                  <a:schemeClr val="bg1"/>
                </a:solidFill>
                <a:latin typeface="Verdana"/>
                <a:cs typeface="Verdana"/>
              </a:defRPr>
            </a:lvl1pPr>
          </a:lstStyle>
          <a:p>
            <a:pPr lvl="0"/>
            <a:r>
              <a:rPr lang="en-US" dirty="0" smtClean="0"/>
              <a:t>Click to add presenters’ names</a:t>
            </a:r>
            <a:endParaRPr lang="en-US" dirty="0"/>
          </a:p>
        </p:txBody>
      </p:sp>
      <p:sp>
        <p:nvSpPr>
          <p:cNvPr id="2" name="Title 1"/>
          <p:cNvSpPr>
            <a:spLocks noGrp="1"/>
          </p:cNvSpPr>
          <p:nvPr>
            <p:ph type="title" hasCustomPrompt="1"/>
          </p:nvPr>
        </p:nvSpPr>
        <p:spPr>
          <a:xfrm>
            <a:off x="960438" y="1700659"/>
            <a:ext cx="7223125" cy="1195977"/>
          </a:xfrm>
          <a:prstGeom prst="rect">
            <a:avLst/>
          </a:prstGeom>
        </p:spPr>
        <p:txBody>
          <a:bodyPr vert="horz" lIns="0" tIns="0" rIns="0" bIns="0" anchor="ctr" anchorCtr="0"/>
          <a:lstStyle>
            <a:lvl1pPr>
              <a:defRPr sz="4400" baseline="0">
                <a:solidFill>
                  <a:schemeClr val="bg1"/>
                </a:solidFill>
                <a:latin typeface="Verdana" charset="0"/>
                <a:ea typeface="Verdana" charset="0"/>
                <a:cs typeface="Verdana" charset="0"/>
              </a:defRPr>
            </a:lvl1pPr>
          </a:lstStyle>
          <a:p>
            <a:r>
              <a:rPr lang="en-US" dirty="0" smtClean="0"/>
              <a:t>Click to add Presentation Title</a:t>
            </a:r>
            <a:endParaRPr lang="en-US" dirty="0"/>
          </a:p>
        </p:txBody>
      </p:sp>
    </p:spTree>
    <p:extLst>
      <p:ext uri="{BB962C8B-B14F-4D97-AF65-F5344CB8AC3E}">
        <p14:creationId xmlns:p14="http://schemas.microsoft.com/office/powerpoint/2010/main" val="41031851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984248" y="2761488"/>
            <a:ext cx="5936268" cy="687364"/>
          </a:xfrm>
          <a:prstGeom prst="rect">
            <a:avLst/>
          </a:prstGeom>
        </p:spPr>
        <p:txBody>
          <a:bodyPr/>
          <a:lstStyle>
            <a:lvl1pPr>
              <a:defRPr sz="3600" baseline="0">
                <a:solidFill>
                  <a:schemeClr val="bg1"/>
                </a:solidFill>
                <a:latin typeface="Verdana" charset="0"/>
                <a:ea typeface="Verdana" charset="0"/>
                <a:cs typeface="Verdana" charset="0"/>
              </a:defRPr>
            </a:lvl1pPr>
          </a:lstStyle>
          <a:p>
            <a:r>
              <a:rPr lang="en-US" dirty="0" smtClean="0"/>
              <a:t>Click to add section title</a:t>
            </a:r>
            <a:endParaRPr lang="en-US" dirty="0"/>
          </a:p>
        </p:txBody>
      </p:sp>
    </p:spTree>
    <p:extLst>
      <p:ext uri="{BB962C8B-B14F-4D97-AF65-F5344CB8AC3E}">
        <p14:creationId xmlns:p14="http://schemas.microsoft.com/office/powerpoint/2010/main" val="27598453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3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838586" y="1576873"/>
            <a:ext cx="4954723" cy="3685032"/>
          </a:xfrm>
          <a:prstGeom prst="rect">
            <a:avLst/>
          </a:prstGeom>
          <a:ln w="12700">
            <a:solidFill>
              <a:schemeClr val="bg1">
                <a:lumMod val="85000"/>
              </a:schemeClr>
            </a:solidFill>
          </a:ln>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11" name="Text Placeholder 10"/>
          <p:cNvSpPr>
            <a:spLocks noGrp="1"/>
          </p:cNvSpPr>
          <p:nvPr>
            <p:ph type="body" sz="quarter" idx="20" hasCustomPrompt="1"/>
          </p:nvPr>
        </p:nvSpPr>
        <p:spPr>
          <a:xfrm>
            <a:off x="371268" y="1572768"/>
            <a:ext cx="3097205"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12"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8441835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23"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Text Placeholder 10"/>
          <p:cNvSpPr>
            <a:spLocks noGrp="1"/>
          </p:cNvSpPr>
          <p:nvPr>
            <p:ph type="body" sz="quarter" idx="20" hasCustomPrompt="1"/>
          </p:nvPr>
        </p:nvSpPr>
        <p:spPr>
          <a:xfrm>
            <a:off x="371268" y="1572768"/>
            <a:ext cx="8401464" cy="3685032"/>
          </a:xfrm>
          <a:prstGeom prst="rect">
            <a:avLst/>
          </a:prstGeom>
        </p:spPr>
        <p:txBody>
          <a:bodyPr>
            <a:normAutofit/>
          </a:bodyPr>
          <a:lstStyle>
            <a:lvl1pPr marL="228600" indent="-228600">
              <a:spcBef>
                <a:spcPts val="24"/>
              </a:spcBef>
              <a:buClr>
                <a:schemeClr val="accent1"/>
              </a:buClr>
              <a:buFont typeface="Arial"/>
              <a:buChar char="•"/>
              <a:defRPr sz="2000">
                <a:latin typeface="Verdana"/>
                <a:cs typeface="Verdana"/>
              </a:defRPr>
            </a:lvl1pPr>
            <a:lvl2pPr marL="742950" indent="-285750">
              <a:buClr>
                <a:schemeClr val="accent1"/>
              </a:buClr>
              <a:buFont typeface="Courier New"/>
              <a:buChar char="o"/>
              <a:defRPr sz="1800">
                <a:latin typeface="Verdana"/>
                <a:cs typeface="Verdana"/>
              </a:defRPr>
            </a:lvl2pPr>
            <a:lvl3pPr marL="1200150" indent="-285750">
              <a:buClr>
                <a:schemeClr val="accent1"/>
              </a:buClr>
              <a:buFont typeface="Wingdings" charset="2"/>
              <a:buChar char="§"/>
              <a:defRPr sz="1600">
                <a:latin typeface="Verdana"/>
                <a:cs typeface="Verdana"/>
              </a:defRPr>
            </a:lvl3pPr>
            <a:lvl4pPr marL="1657350" indent="-285750">
              <a:buClr>
                <a:schemeClr val="accent1"/>
              </a:buClr>
              <a:buFont typeface="Arial"/>
              <a:buChar char="•"/>
              <a:defRPr sz="1400">
                <a:latin typeface="Verdana"/>
                <a:cs typeface="Verdana"/>
              </a:defRPr>
            </a:lvl4pPr>
            <a:lvl5pPr marL="1828800" indent="0">
              <a:buNone/>
              <a:defRPr sz="1400">
                <a:latin typeface="Verdana"/>
                <a:cs typeface="Verdana"/>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9"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1271099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only">
    <p:spTree>
      <p:nvGrpSpPr>
        <p:cNvPr id="1" name=""/>
        <p:cNvGrpSpPr/>
        <p:nvPr/>
      </p:nvGrpSpPr>
      <p:grpSpPr>
        <a:xfrm>
          <a:off x="0" y="0"/>
          <a:ext cx="0" cy="0"/>
          <a:chOff x="0" y="0"/>
          <a:chExt cx="0" cy="0"/>
        </a:xfrm>
      </p:grpSpPr>
      <p:sp>
        <p:nvSpPr>
          <p:cNvPr id="21"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8" name="Picture Placeholder 11" descr="Image"/>
          <p:cNvSpPr>
            <a:spLocks noGrp="1"/>
          </p:cNvSpPr>
          <p:nvPr>
            <p:ph type="pic" sz="quarter" idx="14"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image</a:t>
            </a:r>
            <a:endParaRPr lang="en-US" dirty="0"/>
          </a:p>
        </p:txBody>
      </p:sp>
      <p:sp>
        <p:nvSpPr>
          <p:cNvPr id="7"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3767197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only">
    <p:spTree>
      <p:nvGrpSpPr>
        <p:cNvPr id="1" name=""/>
        <p:cNvGrpSpPr/>
        <p:nvPr/>
      </p:nvGrpSpPr>
      <p:grpSpPr>
        <a:xfrm>
          <a:off x="0" y="0"/>
          <a:ext cx="0" cy="0"/>
          <a:chOff x="0" y="0"/>
          <a:chExt cx="0" cy="0"/>
        </a:xfrm>
      </p:grpSpPr>
      <p:sp>
        <p:nvSpPr>
          <p:cNvPr id="17" name="Slide Number Placeholder 3"/>
          <p:cNvSpPr>
            <a:spLocks noGrp="1"/>
          </p:cNvSpPr>
          <p:nvPr>
            <p:ph type="sldNum" sz="quarter" idx="18"/>
          </p:nvPr>
        </p:nvSpPr>
        <p:spPr>
          <a:xfrm>
            <a:off x="8108198" y="6255794"/>
            <a:ext cx="685111" cy="446432"/>
          </a:xfrm>
          <a:prstGeom prst="rect">
            <a:avLst/>
          </a:prstGeom>
        </p:spPr>
        <p:txBody>
          <a:bodyPr lIns="0" tIns="0" rIns="0" bIns="0" anchor="ctr"/>
          <a:lstStyle>
            <a:lvl1pPr algn="r">
              <a:defRPr sz="1400">
                <a:solidFill>
                  <a:schemeClr val="tx1"/>
                </a:solidFill>
                <a:latin typeface="Verdana"/>
                <a:cs typeface="Verdana"/>
              </a:defRPr>
            </a:lvl1pPr>
          </a:lstStyle>
          <a:p>
            <a:fld id="{7391EDBC-5481-E248-9D04-B6CCC7FAB9E3}" type="slidenum">
              <a:rPr lang="en-US" smtClean="0"/>
              <a:pPr/>
              <a:t>‹#›</a:t>
            </a:fld>
            <a:endParaRPr lang="en-US" dirty="0"/>
          </a:p>
        </p:txBody>
      </p:sp>
      <p:sp>
        <p:nvSpPr>
          <p:cNvPr id="7" name="Picture Placeholder 2" descr="Partner organization logo"/>
          <p:cNvSpPr>
            <a:spLocks noGrp="1"/>
          </p:cNvSpPr>
          <p:nvPr>
            <p:ph type="pic" sz="quarter" idx="21" hasCustomPrompt="1"/>
          </p:nvPr>
        </p:nvSpPr>
        <p:spPr>
          <a:xfrm>
            <a:off x="4154960" y="6180132"/>
            <a:ext cx="1636152" cy="617908"/>
          </a:xfrm>
          <a:prstGeom prst="rect">
            <a:avLst/>
          </a:prstGeom>
        </p:spPr>
        <p:txBody>
          <a:bodyPr vert="horz" anchor="ctr"/>
          <a:lstStyle>
            <a:lvl1pPr marL="0" indent="0" algn="ctr">
              <a:buNone/>
              <a:defRPr sz="1400"/>
            </a:lvl1pPr>
          </a:lstStyle>
          <a:p>
            <a:r>
              <a:rPr lang="en-US" dirty="0" smtClean="0"/>
              <a:t>Insert partner organization logo</a:t>
            </a:r>
            <a:endParaRPr lang="en-US" dirty="0"/>
          </a:p>
        </p:txBody>
      </p:sp>
      <p:sp>
        <p:nvSpPr>
          <p:cNvPr id="4" name="Chart Placeholder 2" descr="Chart"/>
          <p:cNvSpPr>
            <a:spLocks noGrp="1"/>
          </p:cNvSpPr>
          <p:nvPr>
            <p:ph type="chart" sz="quarter" idx="16" hasCustomPrompt="1"/>
          </p:nvPr>
        </p:nvSpPr>
        <p:spPr>
          <a:xfrm>
            <a:off x="370332" y="1572768"/>
            <a:ext cx="8403336" cy="3685032"/>
          </a:xfrm>
          <a:prstGeom prst="rect">
            <a:avLst/>
          </a:prstGeom>
        </p:spPr>
        <p:txBody>
          <a:bodyPr>
            <a:normAutofit/>
          </a:bodyPr>
          <a:lstStyle>
            <a:lvl1pPr marL="0" indent="0">
              <a:buNone/>
              <a:defRPr sz="2400">
                <a:latin typeface="Verdana"/>
                <a:cs typeface="Verdana"/>
              </a:defRPr>
            </a:lvl1pPr>
          </a:lstStyle>
          <a:p>
            <a:r>
              <a:rPr lang="en-US" dirty="0" smtClean="0"/>
              <a:t>Click to add chart</a:t>
            </a:r>
            <a:endParaRPr lang="en-US" dirty="0"/>
          </a:p>
        </p:txBody>
      </p:sp>
      <p:sp>
        <p:nvSpPr>
          <p:cNvPr id="6" name="Title 1"/>
          <p:cNvSpPr>
            <a:spLocks noGrp="1"/>
          </p:cNvSpPr>
          <p:nvPr>
            <p:ph type="title" hasCustomPrompt="1"/>
          </p:nvPr>
        </p:nvSpPr>
        <p:spPr>
          <a:xfrm>
            <a:off x="749510" y="131762"/>
            <a:ext cx="6019486" cy="797628"/>
          </a:xfrm>
          <a:prstGeom prst="rect">
            <a:avLst/>
          </a:prstGeom>
        </p:spPr>
        <p:txBody>
          <a:bodyPr vert="horz" lIns="91440" tIns="45720" rIns="91440" bIns="45720" anchor="ctr" anchorCtr="0"/>
          <a:lstStyle>
            <a:lvl1pPr algn="l">
              <a:defRPr sz="2400">
                <a:solidFill>
                  <a:schemeClr val="bg1"/>
                </a:solidFill>
                <a:latin typeface="Verdana" charset="0"/>
                <a:ea typeface="Verdana" charset="0"/>
                <a:cs typeface="Verdana" charset="0"/>
              </a:defRPr>
            </a:lvl1pPr>
          </a:lstStyle>
          <a:p>
            <a:r>
              <a:rPr lang="en-US" dirty="0" smtClean="0"/>
              <a:t>Click to add slide header</a:t>
            </a:r>
            <a:endParaRPr lang="en-US" dirty="0"/>
          </a:p>
        </p:txBody>
      </p:sp>
    </p:spTree>
    <p:extLst>
      <p:ext uri="{BB962C8B-B14F-4D97-AF65-F5344CB8AC3E}">
        <p14:creationId xmlns:p14="http://schemas.microsoft.com/office/powerpoint/2010/main" val="415701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6C0FB48-6948-4F51-B987-27A66C64B0C9}" type="datetimeFigureOut">
              <a:rPr lang="en-US" smtClean="0"/>
              <a:t>8/18/2017</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AF78A11-D81F-4F2C-B69D-E6EDB9AEB285}" type="slidenum">
              <a:rPr lang="en-US" smtClean="0"/>
              <a:t>‹#›</a:t>
            </a:fld>
            <a:endParaRPr lang="en-US"/>
          </a:p>
        </p:txBody>
      </p:sp>
    </p:spTree>
    <p:extLst>
      <p:ext uri="{BB962C8B-B14F-4D97-AF65-F5344CB8AC3E}">
        <p14:creationId xmlns:p14="http://schemas.microsoft.com/office/powerpoint/2010/main" val="35201113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5.xml"/><Relationship Id="rId7" Type="http://schemas.openxmlformats.org/officeDocument/2006/relationships/image" Target="../media/image5.jp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28" name="Straight Connector 27"/>
          <p:cNvCxnSpPr/>
          <p:nvPr/>
        </p:nvCxnSpPr>
        <p:spPr>
          <a:xfrm>
            <a:off x="3969364" y="6201717"/>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29" name="Picture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083" y="6225253"/>
            <a:ext cx="3206382" cy="467691"/>
          </a:xfrm>
          <a:prstGeom prst="rect">
            <a:avLst/>
          </a:prstGeom>
        </p:spPr>
      </p:pic>
      <p:cxnSp>
        <p:nvCxnSpPr>
          <p:cNvPr id="5" name="Straight Connector 4"/>
          <p:cNvCxnSpPr/>
          <p:nvPr userDrawn="1"/>
        </p:nvCxnSpPr>
        <p:spPr>
          <a:xfrm>
            <a:off x="7447051" y="400747"/>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630813" y="309031"/>
            <a:ext cx="1332025" cy="661659"/>
          </a:xfrm>
          <a:prstGeom prst="rect">
            <a:avLst/>
          </a:prstGeom>
        </p:spPr>
      </p:pic>
    </p:spTree>
    <p:extLst>
      <p:ext uri="{BB962C8B-B14F-4D97-AF65-F5344CB8AC3E}">
        <p14:creationId xmlns:p14="http://schemas.microsoft.com/office/powerpoint/2010/main" val="2182381951"/>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p:nvCxnSpPr>
        <p:spPr>
          <a:xfrm>
            <a:off x="3969364" y="6201717"/>
            <a:ext cx="0" cy="47822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34" name="Picture 3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5083" y="6225253"/>
            <a:ext cx="3206382" cy="467691"/>
          </a:xfrm>
          <a:prstGeom prst="rect">
            <a:avLst/>
          </a:prstGeom>
        </p:spPr>
      </p:pic>
      <p:cxnSp>
        <p:nvCxnSpPr>
          <p:cNvPr id="24" name="Straight Connector 23"/>
          <p:cNvCxnSpPr/>
          <p:nvPr/>
        </p:nvCxnSpPr>
        <p:spPr>
          <a:xfrm>
            <a:off x="7447051" y="400747"/>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30813" y="309031"/>
            <a:ext cx="1332025" cy="661659"/>
          </a:xfrm>
          <a:prstGeom prst="rect">
            <a:avLst/>
          </a:prstGeom>
        </p:spPr>
      </p:pic>
    </p:spTree>
    <p:extLst>
      <p:ext uri="{BB962C8B-B14F-4D97-AF65-F5344CB8AC3E}">
        <p14:creationId xmlns:p14="http://schemas.microsoft.com/office/powerpoint/2010/main" val="1936983140"/>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cxnSp>
        <p:nvCxnSpPr>
          <p:cNvPr id="16" name="Straight Connector 15"/>
          <p:cNvCxnSpPr/>
          <p:nvPr/>
        </p:nvCxnSpPr>
        <p:spPr>
          <a:xfrm>
            <a:off x="7447051" y="309031"/>
            <a:ext cx="0" cy="478228"/>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30813" y="217315"/>
            <a:ext cx="1332025" cy="661659"/>
          </a:xfrm>
          <a:prstGeom prst="rect">
            <a:avLst/>
          </a:prstGeom>
        </p:spPr>
      </p:pic>
    </p:spTree>
    <p:extLst>
      <p:ext uri="{BB962C8B-B14F-4D97-AF65-F5344CB8AC3E}">
        <p14:creationId xmlns:p14="http://schemas.microsoft.com/office/powerpoint/2010/main" val="147796951"/>
      </p:ext>
    </p:extLst>
  </p:cSld>
  <p:clrMap bg1="lt1" tx1="dk1" bg2="lt2" tx2="dk2" accent1="accent1" accent2="accent2" accent3="accent3" accent4="accent4" accent5="accent5" accent6="accent6" hlink="hlink" folHlink="folHlink"/>
  <p:sldLayoutIdLst>
    <p:sldLayoutId id="2147483668" r:id="rId1"/>
    <p:sldLayoutId id="2147483673" r:id="rId2"/>
    <p:sldLayoutId id="2147483667" r:id="rId3"/>
    <p:sldLayoutId id="2147483675" r:id="rId4"/>
    <p:sldLayoutId id="2147483677" r:id="rId5"/>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br>
              <a:rPr lang="en-US" dirty="0" smtClean="0"/>
            </a:br>
            <a:endParaRPr lang="en-US" dirty="0"/>
          </a:p>
        </p:txBody>
      </p:sp>
    </p:spTree>
    <p:extLst>
      <p:ext uri="{BB962C8B-B14F-4D97-AF65-F5344CB8AC3E}">
        <p14:creationId xmlns:p14="http://schemas.microsoft.com/office/powerpoint/2010/main" val="4274342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8" descr="Total objectives for HIV status"/>
          <p:cNvGraphicFramePr>
            <a:graphicFrameLocks/>
          </p:cNvGraphicFramePr>
          <p:nvPr>
            <p:extLst>
              <p:ext uri="{D42A27DB-BD31-4B8C-83A1-F6EECF244321}">
                <p14:modId xmlns:p14="http://schemas.microsoft.com/office/powerpoint/2010/main" val="4247737778"/>
              </p:ext>
            </p:extLst>
          </p:nvPr>
        </p:nvGraphicFramePr>
        <p:xfrm>
          <a:off x="88778" y="1931351"/>
          <a:ext cx="4136092" cy="37913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descr="Measurable objectives for HIV status"/>
          <p:cNvGraphicFramePr>
            <a:graphicFrameLocks noGrp="1"/>
          </p:cNvGraphicFramePr>
          <p:nvPr>
            <p:ph idx="1"/>
            <p:extLst>
              <p:ext uri="{D42A27DB-BD31-4B8C-83A1-F6EECF244321}">
                <p14:modId xmlns:p14="http://schemas.microsoft.com/office/powerpoint/2010/main" val="2960862205"/>
              </p:ext>
            </p:extLst>
          </p:nvPr>
        </p:nvGraphicFramePr>
        <p:xfrm>
          <a:off x="4340156" y="1463980"/>
          <a:ext cx="4293728" cy="4351338"/>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Connector 5" descr="straight line connecting the pie charts"/>
          <p:cNvCxnSpPr/>
          <p:nvPr/>
        </p:nvCxnSpPr>
        <p:spPr>
          <a:xfrm flipV="1">
            <a:off x="2384385" y="2286000"/>
            <a:ext cx="4236334" cy="294830"/>
          </a:xfrm>
          <a:prstGeom prst="line">
            <a:avLst/>
          </a:prstGeom>
          <a:ln w="12700">
            <a:prstDash val="dash"/>
          </a:ln>
          <a:effectLst/>
        </p:spPr>
        <p:style>
          <a:lnRef idx="3">
            <a:schemeClr val="dk1"/>
          </a:lnRef>
          <a:fillRef idx="0">
            <a:schemeClr val="dk1"/>
          </a:fillRef>
          <a:effectRef idx="2">
            <a:schemeClr val="dk1"/>
          </a:effectRef>
          <a:fontRef idx="minor">
            <a:schemeClr val="tx1"/>
          </a:fontRef>
        </p:style>
      </p:cxnSp>
      <p:cxnSp>
        <p:nvCxnSpPr>
          <p:cNvPr id="10" name="Straight Connector 9" descr="straight line connecting the pie charts"/>
          <p:cNvCxnSpPr/>
          <p:nvPr/>
        </p:nvCxnSpPr>
        <p:spPr>
          <a:xfrm>
            <a:off x="2467163" y="5266481"/>
            <a:ext cx="4297704" cy="168644"/>
          </a:xfrm>
          <a:prstGeom prst="line">
            <a:avLst/>
          </a:prstGeom>
          <a:ln w="12700">
            <a:prstDash val="dash"/>
          </a:ln>
          <a:effectLst/>
        </p:spPr>
        <p:style>
          <a:lnRef idx="3">
            <a:schemeClr val="dk1"/>
          </a:lnRef>
          <a:fillRef idx="0">
            <a:schemeClr val="dk1"/>
          </a:fillRef>
          <a:effectRef idx="2">
            <a:schemeClr val="dk1"/>
          </a:effectRef>
          <a:fontRef idx="minor">
            <a:schemeClr val="tx1"/>
          </a:fontRef>
        </p:style>
      </p:cxnSp>
      <p:sp>
        <p:nvSpPr>
          <p:cNvPr id="8" name="Title 3"/>
          <p:cNvSpPr txBox="1">
            <a:spLocks/>
          </p:cNvSpPr>
          <p:nvPr/>
        </p:nvSpPr>
        <p:spPr>
          <a:xfrm>
            <a:off x="532435" y="152400"/>
            <a:ext cx="6910088" cy="790832"/>
          </a:xfrm>
          <a:prstGeom prst="rect">
            <a:avLst/>
          </a:prstGeom>
        </p:spPr>
        <p:txBody>
          <a:bodyPr>
            <a:noAutofit/>
          </a:bodyPr>
          <a:lstStyle>
            <a:lvl1pPr algn="ctr" defTabSz="457200" rtl="0" eaLnBrk="1" latinLnBrk="0" hangingPunct="1">
              <a:spcBef>
                <a:spcPct val="0"/>
              </a:spcBef>
              <a:buNone/>
              <a:defRPr lang="en-US" sz="3200" b="1" kern="1200" dirty="0">
                <a:solidFill>
                  <a:srgbClr val="003F72"/>
                </a:solidFill>
                <a:latin typeface="+mj-lt"/>
                <a:ea typeface="Tahoma" pitchFamily="34" charset="0"/>
                <a:cs typeface="Tahoma" pitchFamily="34" charset="0"/>
              </a:defRPr>
            </a:lvl1pPr>
          </a:lstStyle>
          <a:p>
            <a:r>
              <a:rPr lang="en-US" sz="28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Current HP2020 Objective </a:t>
            </a:r>
          </a:p>
          <a:p>
            <a:r>
              <a:rPr lang="en-US" sz="28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Status: HIV</a:t>
            </a:r>
            <a:endParaRPr lang="en-US" sz="2800" b="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5" name="Text Placeholder 16"/>
          <p:cNvSpPr txBox="1">
            <a:spLocks/>
          </p:cNvSpPr>
          <p:nvPr/>
        </p:nvSpPr>
        <p:spPr>
          <a:xfrm>
            <a:off x="0" y="6252025"/>
            <a:ext cx="9144000" cy="48229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NOTE: Progress current as of 07/11/2017.</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39451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a:xfrm>
            <a:off x="8408660" y="6368536"/>
            <a:ext cx="685111" cy="446432"/>
          </a:xfrm>
        </p:spPr>
        <p:txBody>
          <a:bodyPr/>
          <a:lstStyle/>
          <a:p>
            <a:fld id="{7391EDBC-5481-E248-9D04-B6CCC7FAB9E3}" type="slidenum">
              <a:rPr lang="en-US" smtClean="0">
                <a:solidFill>
                  <a:srgbClr val="7F7F7F"/>
                </a:solidFill>
              </a:rPr>
              <a:pPr/>
              <a:t>2</a:t>
            </a:fld>
            <a:endParaRPr lang="en-US" dirty="0">
              <a:solidFill>
                <a:srgbClr val="7F7F7F"/>
              </a:solidFill>
            </a:endParaRPr>
          </a:p>
        </p:txBody>
      </p:sp>
      <p:sp>
        <p:nvSpPr>
          <p:cNvPr id="3" name="Text Placeholder 2"/>
          <p:cNvSpPr>
            <a:spLocks noGrp="1"/>
          </p:cNvSpPr>
          <p:nvPr>
            <p:ph type="body" sz="quarter" idx="20"/>
          </p:nvPr>
        </p:nvSpPr>
        <p:spPr>
          <a:xfrm>
            <a:off x="371268" y="1572767"/>
            <a:ext cx="8401464" cy="4000719"/>
          </a:xfrm>
        </p:spPr>
        <p:txBody>
          <a:bodyPr>
            <a:noAutofit/>
          </a:bodyPr>
          <a:lstStyle/>
          <a:p>
            <a:pPr>
              <a:buSzPct val="150000"/>
              <a:buFont typeface="Wingdings" panose="05000000000000000000" pitchFamily="2" charset="2"/>
              <a:buChar char="§"/>
            </a:pPr>
            <a:r>
              <a:rPr lang="en-US" sz="2400" dirty="0" smtClean="0"/>
              <a:t>Target met or exceeded:</a:t>
            </a:r>
          </a:p>
          <a:p>
            <a:pPr lvl="1">
              <a:buSzPct val="150000"/>
              <a:buFont typeface="Wingdings" panose="05000000000000000000" pitchFamily="2" charset="2"/>
              <a:buChar char="§"/>
            </a:pPr>
            <a:r>
              <a:rPr lang="en-US" sz="2000" dirty="0" smtClean="0"/>
              <a:t>At baseline the target was not met or exceeded and the progress review value was equal to or exceeded the target. (The percentage of targeted change achieved was equal to or greater than 100%). Or, </a:t>
            </a:r>
          </a:p>
          <a:p>
            <a:pPr lvl="1">
              <a:buSzPct val="150000"/>
              <a:buFont typeface="Wingdings" panose="05000000000000000000" pitchFamily="2" charset="2"/>
              <a:buChar char="§"/>
            </a:pPr>
            <a:r>
              <a:rPr lang="en-US" sz="2000" dirty="0" smtClean="0"/>
              <a:t>The baseline and progress review values were equal to or exceeded the target. (The percentage of targeted change achieved was not assessed.)</a:t>
            </a:r>
          </a:p>
          <a:p>
            <a:pPr marL="0" indent="0">
              <a:buSzPct val="150000"/>
              <a:buNone/>
            </a:pPr>
            <a:endParaRPr lang="en-US" sz="2400" dirty="0"/>
          </a:p>
          <a:p>
            <a:pPr marL="0" indent="0">
              <a:buSzPct val="150000"/>
              <a:buNone/>
            </a:pPr>
            <a:endParaRPr lang="en-US" sz="2400" dirty="0" smtClean="0"/>
          </a:p>
          <a:p>
            <a:pPr marL="0" indent="0">
              <a:buSzPct val="150000"/>
              <a:buNone/>
            </a:pPr>
            <a:endParaRPr lang="en-US" sz="2400" dirty="0" smtClean="0"/>
          </a:p>
        </p:txBody>
      </p:sp>
      <p:sp>
        <p:nvSpPr>
          <p:cNvPr id="4" name="Title 3"/>
          <p:cNvSpPr>
            <a:spLocks noGrp="1"/>
          </p:cNvSpPr>
          <p:nvPr>
            <p:ph type="title"/>
          </p:nvPr>
        </p:nvSpPr>
        <p:spPr>
          <a:xfrm>
            <a:off x="577517" y="131762"/>
            <a:ext cx="6894094" cy="797628"/>
          </a:xfrm>
        </p:spPr>
        <p:txBody>
          <a:bodyPr/>
          <a:lstStyle/>
          <a:p>
            <a:pPr algn="ctr"/>
            <a:r>
              <a:rPr lang="en-US" sz="2800" dirty="0" smtClean="0"/>
              <a:t>Progress Status Definition</a:t>
            </a:r>
            <a:endParaRPr lang="en-US" sz="2800" dirty="0"/>
          </a:p>
        </p:txBody>
      </p:sp>
    </p:spTree>
    <p:extLst>
      <p:ext uri="{BB962C8B-B14F-4D97-AF65-F5344CB8AC3E}">
        <p14:creationId xmlns:p14="http://schemas.microsoft.com/office/powerpoint/2010/main" val="2971053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a:xfrm>
            <a:off x="8408660" y="6368536"/>
            <a:ext cx="685111" cy="446432"/>
          </a:xfrm>
        </p:spPr>
        <p:txBody>
          <a:bodyPr/>
          <a:lstStyle/>
          <a:p>
            <a:fld id="{7391EDBC-5481-E248-9D04-B6CCC7FAB9E3}" type="slidenum">
              <a:rPr lang="en-US" smtClean="0">
                <a:solidFill>
                  <a:srgbClr val="7F7F7F"/>
                </a:solidFill>
              </a:rPr>
              <a:pPr/>
              <a:t>3</a:t>
            </a:fld>
            <a:endParaRPr lang="en-US" dirty="0">
              <a:solidFill>
                <a:srgbClr val="7F7F7F"/>
              </a:solidFill>
            </a:endParaRPr>
          </a:p>
        </p:txBody>
      </p:sp>
      <p:sp>
        <p:nvSpPr>
          <p:cNvPr id="3" name="Text Placeholder 2"/>
          <p:cNvSpPr>
            <a:spLocks noGrp="1"/>
          </p:cNvSpPr>
          <p:nvPr>
            <p:ph type="body" sz="quarter" idx="20"/>
          </p:nvPr>
        </p:nvSpPr>
        <p:spPr>
          <a:xfrm>
            <a:off x="371268" y="1283392"/>
            <a:ext cx="8401464" cy="4804892"/>
          </a:xfrm>
        </p:spPr>
        <p:txBody>
          <a:bodyPr>
            <a:noAutofit/>
          </a:bodyPr>
          <a:lstStyle/>
          <a:p>
            <a:pPr>
              <a:buSzPct val="150000"/>
              <a:buFont typeface="Wingdings" panose="05000000000000000000" pitchFamily="2" charset="2"/>
              <a:buChar char="§"/>
            </a:pPr>
            <a:r>
              <a:rPr lang="en-US" sz="2400" dirty="0" smtClean="0"/>
              <a:t>Improving:</a:t>
            </a:r>
          </a:p>
          <a:p>
            <a:pPr lvl="1">
              <a:buSzPct val="150000"/>
              <a:buFont typeface="Wingdings" panose="05000000000000000000" pitchFamily="2" charset="2"/>
              <a:buChar char="§"/>
            </a:pPr>
            <a:r>
              <a:rPr lang="en-US" sz="2000" dirty="0" smtClean="0"/>
              <a:t>Movement was toward the target, standard errors were not available, and the objective had achieved 10% or more of the targeted change.</a:t>
            </a:r>
          </a:p>
          <a:p>
            <a:pPr marL="0" indent="0">
              <a:buSzPct val="150000"/>
              <a:buNone/>
            </a:pPr>
            <a:endParaRPr lang="en-US" sz="2400" dirty="0"/>
          </a:p>
          <a:p>
            <a:pPr>
              <a:buSzPct val="150000"/>
              <a:buFont typeface="Wingdings" panose="05000000000000000000" pitchFamily="2" charset="2"/>
              <a:buChar char="§"/>
            </a:pPr>
            <a:r>
              <a:rPr lang="en-US" sz="2400" dirty="0" smtClean="0"/>
              <a:t>Little or no detectable change:</a:t>
            </a:r>
          </a:p>
          <a:p>
            <a:pPr lvl="1">
              <a:buSzPct val="150000"/>
              <a:buFont typeface="Wingdings" panose="05000000000000000000" pitchFamily="2" charset="2"/>
              <a:buChar char="§"/>
            </a:pPr>
            <a:r>
              <a:rPr lang="en-US" sz="2000" dirty="0" smtClean="0"/>
              <a:t>Movement was toward the target, standard errors were not available, and the objective had achieved less than 10% of the targeted change.</a:t>
            </a:r>
          </a:p>
          <a:p>
            <a:pPr lvl="1">
              <a:buSzPct val="150000"/>
              <a:buFont typeface="Wingdings" panose="05000000000000000000" pitchFamily="2" charset="2"/>
              <a:buChar char="§"/>
            </a:pPr>
            <a:r>
              <a:rPr lang="en-US" sz="2000" dirty="0" smtClean="0"/>
              <a:t>Movement was away from the baseline and target, standard errors were not available, and the objective had moved less than 10% relative to the baseline. </a:t>
            </a:r>
          </a:p>
          <a:p>
            <a:pPr lvl="1">
              <a:buSzPct val="150000"/>
              <a:buFont typeface="Wingdings" panose="05000000000000000000" pitchFamily="2" charset="2"/>
              <a:buChar char="§"/>
            </a:pPr>
            <a:r>
              <a:rPr lang="en-US" sz="2000" dirty="0" smtClean="0"/>
              <a:t>There was no change between the baseline and the progress review data point.</a:t>
            </a:r>
          </a:p>
          <a:p>
            <a:pPr marL="0" indent="0">
              <a:buSzPct val="150000"/>
              <a:buNone/>
            </a:pPr>
            <a:endParaRPr lang="en-US" sz="2400" dirty="0"/>
          </a:p>
          <a:p>
            <a:pPr marL="0" indent="0">
              <a:buSzPct val="150000"/>
              <a:buNone/>
            </a:pPr>
            <a:endParaRPr lang="en-US" sz="2400" dirty="0" smtClean="0"/>
          </a:p>
          <a:p>
            <a:pPr marL="0" indent="0">
              <a:buSzPct val="150000"/>
              <a:buNone/>
            </a:pPr>
            <a:endParaRPr lang="en-US" sz="2400" dirty="0" smtClean="0"/>
          </a:p>
        </p:txBody>
      </p:sp>
      <p:sp>
        <p:nvSpPr>
          <p:cNvPr id="4" name="Title 3"/>
          <p:cNvSpPr>
            <a:spLocks noGrp="1"/>
          </p:cNvSpPr>
          <p:nvPr>
            <p:ph type="title"/>
          </p:nvPr>
        </p:nvSpPr>
        <p:spPr>
          <a:xfrm>
            <a:off x="577517" y="131762"/>
            <a:ext cx="6894094" cy="797628"/>
          </a:xfrm>
        </p:spPr>
        <p:txBody>
          <a:bodyPr/>
          <a:lstStyle/>
          <a:p>
            <a:pPr algn="ctr"/>
            <a:r>
              <a:rPr lang="en-US" sz="2800" dirty="0" smtClean="0"/>
              <a:t>Progress Status Definition - Continued</a:t>
            </a:r>
            <a:endParaRPr lang="en-US" sz="2800" dirty="0"/>
          </a:p>
        </p:txBody>
      </p:sp>
    </p:spTree>
    <p:extLst>
      <p:ext uri="{BB962C8B-B14F-4D97-AF65-F5344CB8AC3E}">
        <p14:creationId xmlns:p14="http://schemas.microsoft.com/office/powerpoint/2010/main" val="1534525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8"/>
          </p:nvPr>
        </p:nvSpPr>
        <p:spPr/>
        <p:txBody>
          <a:bodyPr/>
          <a:lstStyle/>
          <a:p>
            <a:fld id="{7391EDBC-5481-E248-9D04-B6CCC7FAB9E3}" type="slidenum">
              <a:rPr lang="en-US" smtClean="0"/>
              <a:pPr/>
              <a:t>4</a:t>
            </a:fld>
            <a:endParaRPr lang="en-US" dirty="0"/>
          </a:p>
        </p:txBody>
      </p:sp>
      <p:sp>
        <p:nvSpPr>
          <p:cNvPr id="3" name="Text Placeholder 2"/>
          <p:cNvSpPr>
            <a:spLocks noGrp="1"/>
          </p:cNvSpPr>
          <p:nvPr>
            <p:ph type="body" sz="quarter" idx="20"/>
          </p:nvPr>
        </p:nvSpPr>
        <p:spPr>
          <a:xfrm>
            <a:off x="371268" y="1329693"/>
            <a:ext cx="8401464" cy="4550240"/>
          </a:xfrm>
        </p:spPr>
        <p:txBody>
          <a:bodyPr>
            <a:noAutofit/>
          </a:bodyPr>
          <a:lstStyle/>
          <a:p>
            <a:pPr>
              <a:buSzPct val="150000"/>
              <a:buFont typeface="Wingdings" panose="05000000000000000000" pitchFamily="2" charset="2"/>
              <a:buChar char="§"/>
            </a:pPr>
            <a:r>
              <a:rPr lang="en-US" sz="2400" dirty="0" smtClean="0"/>
              <a:t>Getting worse:</a:t>
            </a:r>
            <a:endParaRPr lang="en-US" sz="2400" dirty="0"/>
          </a:p>
          <a:p>
            <a:pPr lvl="1">
              <a:buSzPct val="150000"/>
              <a:buFont typeface="Wingdings" panose="05000000000000000000" pitchFamily="2" charset="2"/>
              <a:buChar char="§"/>
            </a:pPr>
            <a:r>
              <a:rPr lang="en-US" sz="2000" dirty="0"/>
              <a:t>Movement </a:t>
            </a:r>
            <a:r>
              <a:rPr lang="en-US" sz="2000" dirty="0" smtClean="0"/>
              <a:t>was away from the baseline and target, standard errors were not available, and the objective had moved 10% or more relative to the baseline.</a:t>
            </a:r>
          </a:p>
          <a:p>
            <a:pPr marL="457200" lvl="1" indent="0">
              <a:buSzPct val="150000"/>
              <a:buNone/>
            </a:pPr>
            <a:endParaRPr lang="en-US" sz="2000" dirty="0" smtClean="0"/>
          </a:p>
          <a:p>
            <a:pPr marL="228600" lvl="1" indent="-228600">
              <a:spcBef>
                <a:spcPts val="24"/>
              </a:spcBef>
              <a:buSzPct val="150000"/>
              <a:buFont typeface="Wingdings" panose="05000000000000000000" pitchFamily="2" charset="2"/>
              <a:buChar char="§"/>
            </a:pPr>
            <a:r>
              <a:rPr lang="en-US" sz="2400" dirty="0"/>
              <a:t>Baseline only</a:t>
            </a:r>
            <a:r>
              <a:rPr lang="en-US" sz="2400" dirty="0" smtClean="0"/>
              <a:t>:</a:t>
            </a:r>
          </a:p>
          <a:p>
            <a:pPr marL="685800" lvl="2" indent="-228600">
              <a:spcBef>
                <a:spcPts val="24"/>
              </a:spcBef>
              <a:buSzPct val="150000"/>
              <a:buFont typeface="Wingdings" panose="05000000000000000000" pitchFamily="2" charset="2"/>
              <a:buChar char="§"/>
            </a:pPr>
            <a:r>
              <a:rPr lang="en-US" sz="2000" dirty="0" smtClean="0"/>
              <a:t>The objective only had one data point, so progress toward target attainment could not be assessed.</a:t>
            </a:r>
          </a:p>
          <a:p>
            <a:pPr marL="457200" lvl="2" indent="0">
              <a:spcBef>
                <a:spcPts val="24"/>
              </a:spcBef>
              <a:buSzPct val="150000"/>
              <a:buNone/>
            </a:pPr>
            <a:endParaRPr lang="en-US" sz="2000" dirty="0"/>
          </a:p>
          <a:p>
            <a:pPr marL="228600" lvl="1" indent="-228600">
              <a:spcBef>
                <a:spcPts val="24"/>
              </a:spcBef>
              <a:buSzPct val="150000"/>
              <a:buFont typeface="Wingdings" panose="05000000000000000000" pitchFamily="2" charset="2"/>
              <a:buChar char="§"/>
            </a:pPr>
            <a:r>
              <a:rPr lang="en-US" sz="2400" dirty="0"/>
              <a:t>Developmental</a:t>
            </a:r>
            <a:r>
              <a:rPr lang="en-US" sz="2400" dirty="0" smtClean="0"/>
              <a:t>:</a:t>
            </a:r>
          </a:p>
          <a:p>
            <a:pPr marL="685800" lvl="2" indent="-228600">
              <a:spcBef>
                <a:spcPts val="24"/>
              </a:spcBef>
              <a:buSzPct val="150000"/>
              <a:buFont typeface="Wingdings" panose="05000000000000000000" pitchFamily="2" charset="2"/>
              <a:buChar char="§"/>
            </a:pPr>
            <a:r>
              <a:rPr lang="en-US" sz="2400" dirty="0" smtClean="0"/>
              <a:t>The objective did not have a national </a:t>
            </a:r>
            <a:r>
              <a:rPr lang="en-US" sz="2400" smtClean="0"/>
              <a:t>baseline value.</a:t>
            </a:r>
            <a:endParaRPr lang="en-US" sz="2400" dirty="0"/>
          </a:p>
        </p:txBody>
      </p:sp>
      <p:sp>
        <p:nvSpPr>
          <p:cNvPr id="5" name="Title 3"/>
          <p:cNvSpPr>
            <a:spLocks noGrp="1"/>
          </p:cNvSpPr>
          <p:nvPr>
            <p:ph type="title"/>
          </p:nvPr>
        </p:nvSpPr>
        <p:spPr>
          <a:xfrm>
            <a:off x="546100" y="131762"/>
            <a:ext cx="6896100" cy="797628"/>
          </a:xfrm>
        </p:spPr>
        <p:txBody>
          <a:bodyPr/>
          <a:lstStyle/>
          <a:p>
            <a:pPr algn="ctr"/>
            <a:r>
              <a:rPr lang="en-US" sz="2800" dirty="0" smtClean="0"/>
              <a:t>Progress Status Definition - Continued</a:t>
            </a:r>
            <a:endParaRPr lang="en-US" sz="2800" dirty="0"/>
          </a:p>
        </p:txBody>
      </p:sp>
    </p:spTree>
    <p:extLst>
      <p:ext uri="{BB962C8B-B14F-4D97-AF65-F5344CB8AC3E}">
        <p14:creationId xmlns:p14="http://schemas.microsoft.com/office/powerpoint/2010/main" val="1865470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861" y="107800"/>
            <a:ext cx="6991109" cy="710313"/>
          </a:xfrm>
        </p:spPr>
        <p:txBody>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b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Sexually Transmitted Diseases</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STD-1.1 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females aged 15 to 24 years with </a:t>
            </a:r>
            <a:r>
              <a:rPr lang="en-US" sz="1300" i="1" dirty="0">
                <a:latin typeface="Verdana" panose="020B0604030504040204" pitchFamily="34" charset="0"/>
                <a:ea typeface="Verdana" panose="020B0604030504040204" pitchFamily="34" charset="0"/>
                <a:cs typeface="Verdana" panose="020B0604030504040204" pitchFamily="34" charset="0"/>
              </a:rPr>
              <a:t>Chlamydia </a:t>
            </a:r>
            <a:r>
              <a:rPr lang="en-US" sz="1300" i="1" dirty="0" smtClean="0">
                <a:latin typeface="Verdana" panose="020B0604030504040204" pitchFamily="34" charset="0"/>
                <a:ea typeface="Verdana" panose="020B0604030504040204" pitchFamily="34" charset="0"/>
                <a:cs typeface="Verdana" panose="020B0604030504040204" pitchFamily="34" charset="0"/>
              </a:rPr>
              <a:t>trachomatis</a:t>
            </a:r>
            <a:r>
              <a:rPr lang="en-US" sz="1300" dirty="0" smtClean="0">
                <a:latin typeface="Verdana" panose="020B0604030504040204" pitchFamily="34" charset="0"/>
                <a:ea typeface="Verdana" panose="020B0604030504040204" pitchFamily="34" charset="0"/>
                <a:cs typeface="Verdana" panose="020B0604030504040204" pitchFamily="34" charset="0"/>
              </a:rPr>
              <a:t> </a:t>
            </a:r>
            <a:r>
              <a:rPr lang="en-US" sz="1300" dirty="0">
                <a:latin typeface="Verdana" panose="020B0604030504040204" pitchFamily="34" charset="0"/>
                <a:ea typeface="Verdana" panose="020B0604030504040204" pitchFamily="34" charset="0"/>
                <a:cs typeface="Verdana" panose="020B0604030504040204" pitchFamily="34" charset="0"/>
              </a:rPr>
              <a:t>infections attending family planning clinics</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STD-1.2 </a:t>
            </a:r>
            <a:r>
              <a:rPr lang="en-US" sz="1300" dirty="0">
                <a:latin typeface="Verdana" panose="020B0604030504040204" pitchFamily="34" charset="0"/>
                <a:ea typeface="Verdana" panose="020B0604030504040204" pitchFamily="34" charset="0"/>
                <a:cs typeface="Verdana" panose="020B0604030504040204" pitchFamily="34" charset="0"/>
              </a:rPr>
              <a:t>Reduce the proportion of females aged 24 years and under with </a:t>
            </a:r>
            <a:r>
              <a:rPr lang="en-US" sz="1300" i="1" dirty="0">
                <a:latin typeface="Verdana" panose="020B0604030504040204" pitchFamily="34" charset="0"/>
                <a:ea typeface="Verdana" panose="020B0604030504040204" pitchFamily="34" charset="0"/>
                <a:cs typeface="Verdana" panose="020B0604030504040204" pitchFamily="34" charset="0"/>
              </a:rPr>
              <a:t>Chlamydia trachomatis</a:t>
            </a:r>
            <a:r>
              <a:rPr lang="en-US" sz="1300" dirty="0">
                <a:latin typeface="Verdana" panose="020B0604030504040204" pitchFamily="34" charset="0"/>
                <a:ea typeface="Verdana" panose="020B0604030504040204" pitchFamily="34" charset="0"/>
                <a:cs typeface="Verdana" panose="020B0604030504040204" pitchFamily="34" charset="0"/>
              </a:rPr>
              <a:t> infections enrolled in a National Job Training Program</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STD-1.3 </a:t>
            </a:r>
            <a:r>
              <a:rPr lang="en-US" sz="1300" dirty="0">
                <a:latin typeface="Verdana" panose="020B0604030504040204" pitchFamily="34" charset="0"/>
                <a:ea typeface="Verdana" panose="020B0604030504040204" pitchFamily="34" charset="0"/>
                <a:cs typeface="Verdana" panose="020B0604030504040204" pitchFamily="34" charset="0"/>
              </a:rPr>
              <a:t>Reduce the proportion of males aged 24 years and under enrolled in a National Job Training Program with </a:t>
            </a:r>
            <a:r>
              <a:rPr lang="en-US" sz="1300" i="1" dirty="0">
                <a:latin typeface="Verdana" panose="020B0604030504040204" pitchFamily="34" charset="0"/>
                <a:ea typeface="Verdana" panose="020B0604030504040204" pitchFamily="34" charset="0"/>
                <a:cs typeface="Verdana" panose="020B0604030504040204" pitchFamily="34" charset="0"/>
              </a:rPr>
              <a:t>Chlamydia trachomatis</a:t>
            </a:r>
            <a:r>
              <a:rPr lang="en-US" sz="1300" dirty="0">
                <a:latin typeface="Verdana" panose="020B0604030504040204" pitchFamily="34" charset="0"/>
                <a:ea typeface="Verdana" panose="020B0604030504040204" pitchFamily="34" charset="0"/>
                <a:cs typeface="Verdana" panose="020B0604030504040204" pitchFamily="34" charset="0"/>
              </a:rPr>
              <a:t> infections</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STD-3.1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sexually active females aged 16 to 20 years enrolled in Medicaid plans who are screened for genital Chlamydia infections during the measurement year</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STD-3.2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sexually active females aged 21 to 24 years enrolled in Medicaid plans who are screened for genital Chlamydia infections during the measurement year</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STD-4.1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sexually active females aged 16 to 20 years enrolled in commercial health insurance plans who are screened for genital Chlamydia infections during the measurement year</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STD-4.2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sexually active females aged 21 to 24 years enrolled in commercial health insurance plans who are screened for genital Chlamydia infections during the measurement year</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STD-5 </a:t>
            </a:r>
            <a:r>
              <a:rPr lang="en-US" sz="1400" dirty="0"/>
              <a:t>Reduce the proportion of females aged 15 to 44 years who have ever required treatment for pelvic inflammatory disease (PID</a:t>
            </a:r>
            <a:r>
              <a:rPr lang="en-US" sz="1400" dirty="0" smtClean="0"/>
              <a:t>)</a:t>
            </a: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916551" y="1347874"/>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9" name="Oval 20" descr="Target met"/>
          <p:cNvSpPr>
            <a:spLocks noChangeArrowheads="1"/>
          </p:cNvSpPr>
          <p:nvPr/>
        </p:nvSpPr>
        <p:spPr bwMode="auto">
          <a:xfrm>
            <a:off x="2992201" y="1362084"/>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11" name="Oval 20" descr="Target met"/>
          <p:cNvSpPr>
            <a:spLocks noChangeArrowheads="1"/>
          </p:cNvSpPr>
          <p:nvPr/>
        </p:nvSpPr>
        <p:spPr bwMode="auto">
          <a:xfrm>
            <a:off x="567976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12" name="Oval 20" descr="Target met"/>
          <p:cNvSpPr>
            <a:spLocks noChangeArrowheads="1"/>
          </p:cNvSpPr>
          <p:nvPr/>
        </p:nvSpPr>
        <p:spPr bwMode="auto">
          <a:xfrm>
            <a:off x="6862725" y="1362084"/>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25" name="Oval 20" descr="Target met"/>
          <p:cNvSpPr>
            <a:spLocks noChangeArrowheads="1"/>
          </p:cNvSpPr>
          <p:nvPr/>
        </p:nvSpPr>
        <p:spPr bwMode="auto">
          <a:xfrm>
            <a:off x="922127" y="1900688"/>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6" name="Oval 20" descr="Target met"/>
          <p:cNvSpPr>
            <a:spLocks noChangeArrowheads="1"/>
          </p:cNvSpPr>
          <p:nvPr/>
        </p:nvSpPr>
        <p:spPr bwMode="auto">
          <a:xfrm>
            <a:off x="922127" y="234245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922127" y="322339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22127" y="278422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10552" y="5114182"/>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22127" y="4483920"/>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10552" y="383188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2" name="Oval 20" descr="Target met"/>
          <p:cNvSpPr>
            <a:spLocks noChangeArrowheads="1"/>
          </p:cNvSpPr>
          <p:nvPr/>
        </p:nvSpPr>
        <p:spPr bwMode="auto">
          <a:xfrm>
            <a:off x="922127" y="5744444"/>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19" name="Text Placeholder 16"/>
          <p:cNvSpPr txBox="1">
            <a:spLocks/>
          </p:cNvSpPr>
          <p:nvPr/>
        </p:nvSpPr>
        <p:spPr>
          <a:xfrm>
            <a:off x="0" y="6252025"/>
            <a:ext cx="9144000" cy="48229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NOTE: Progress current as of 07/11/2017.</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79124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STD-6.1 </a:t>
            </a:r>
            <a:r>
              <a:rPr lang="en-US" sz="1300" dirty="0">
                <a:latin typeface="Verdana" panose="020B0604030504040204" pitchFamily="34" charset="0"/>
                <a:ea typeface="Verdana" panose="020B0604030504040204" pitchFamily="34" charset="0"/>
                <a:cs typeface="Verdana" panose="020B0604030504040204" pitchFamily="34" charset="0"/>
              </a:rPr>
              <a:t>Reduce gonorrhea rates among females aged 15 to 44 years</a:t>
            </a: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STD-6.2 Reduce gonorrhea rates among males aged 15 to 44 years</a:t>
            </a: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STD-7.1 Reduce domestic transmission of primary and secondary syphilis among females</a:t>
            </a: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STD-7.2 Reduce domestic transmission of primary and secondary syphilis among males</a:t>
            </a: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STD-8 </a:t>
            </a:r>
            <a:r>
              <a:rPr lang="en-US" sz="1300" dirty="0" smtClean="0">
                <a:latin typeface="Verdana" panose="020B0604030504040204" pitchFamily="34" charset="0"/>
                <a:ea typeface="Verdana" panose="020B0604030504040204" pitchFamily="34" charset="0"/>
                <a:cs typeface="Verdana" panose="020B0604030504040204" pitchFamily="34" charset="0"/>
              </a:rPr>
              <a:t>   </a:t>
            </a:r>
            <a:r>
              <a:rPr lang="en-US" sz="1300" dirty="0">
                <a:latin typeface="Verdana" panose="020B0604030504040204" pitchFamily="34" charset="0"/>
                <a:ea typeface="Verdana" panose="020B0604030504040204" pitchFamily="34" charset="0"/>
                <a:cs typeface="Verdana" panose="020B0604030504040204" pitchFamily="34" charset="0"/>
              </a:rPr>
              <a:t>Reduce congenital syphilis</a:t>
            </a: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STD-9.1 </a:t>
            </a:r>
            <a:r>
              <a:rPr lang="en-US" sz="1300" dirty="0" smtClean="0">
                <a:latin typeface="Verdana" panose="020B0604030504040204" pitchFamily="34" charset="0"/>
                <a:ea typeface="Verdana" panose="020B0604030504040204" pitchFamily="34" charset="0"/>
                <a:cs typeface="Verdana" panose="020B0604030504040204" pitchFamily="34" charset="0"/>
              </a:rPr>
              <a:t>Reduce </a:t>
            </a:r>
            <a:r>
              <a:rPr lang="en-US" sz="1300" dirty="0">
                <a:latin typeface="Verdana" panose="020B0604030504040204" pitchFamily="34" charset="0"/>
                <a:ea typeface="Verdana" panose="020B0604030504040204" pitchFamily="34" charset="0"/>
                <a:cs typeface="Verdana" panose="020B0604030504040204" pitchFamily="34" charset="0"/>
              </a:rPr>
              <a:t>the proportion of females with human papillomavirus (HPV) types 6 and 11</a:t>
            </a: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STD-9.2 Reduce the proportion of females with human papillomavirus (HPV) types 16 and 18</a:t>
            </a: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STD-9.3 Reduce the proportion of females with other human papillomavirus (HPV) types</a:t>
            </a: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STD-10 Reduce the proportion of young adults with genital herpes infection due to herpes simplex type 2</a:t>
            </a: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p:txBody>
      </p:sp>
      <p:sp>
        <p:nvSpPr>
          <p:cNvPr id="18" name="Oval 20" descr="Target met"/>
          <p:cNvSpPr>
            <a:spLocks noChangeArrowheads="1"/>
          </p:cNvSpPr>
          <p:nvPr/>
        </p:nvSpPr>
        <p:spPr bwMode="auto">
          <a:xfrm>
            <a:off x="931044" y="1895085"/>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 name="Title 1"/>
          <p:cNvSpPr>
            <a:spLocks noGrp="1"/>
          </p:cNvSpPr>
          <p:nvPr>
            <p:ph type="title"/>
          </p:nvPr>
        </p:nvSpPr>
        <p:spPr>
          <a:xfrm>
            <a:off x="544009" y="45605"/>
            <a:ext cx="6888945" cy="927215"/>
          </a:xfrm>
        </p:spPr>
        <p:txBody>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a:t>
            </a: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Sexually Transmitted </a:t>
            </a: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Diseases - Continued</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916551" y="1347874"/>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9" name="Oval 20" descr="Target met"/>
          <p:cNvSpPr>
            <a:spLocks noChangeArrowheads="1"/>
          </p:cNvSpPr>
          <p:nvPr/>
        </p:nvSpPr>
        <p:spPr bwMode="auto">
          <a:xfrm>
            <a:off x="2992201" y="1362084"/>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11" name="Oval 20" descr="Target met"/>
          <p:cNvSpPr>
            <a:spLocks noChangeArrowheads="1"/>
          </p:cNvSpPr>
          <p:nvPr/>
        </p:nvSpPr>
        <p:spPr bwMode="auto">
          <a:xfrm>
            <a:off x="567976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12" name="Oval 20" descr="Target met"/>
          <p:cNvSpPr>
            <a:spLocks noChangeArrowheads="1"/>
          </p:cNvSpPr>
          <p:nvPr/>
        </p:nvSpPr>
        <p:spPr bwMode="auto">
          <a:xfrm>
            <a:off x="6862725" y="1362084"/>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20" name="Oval 20" descr="Target met"/>
          <p:cNvSpPr>
            <a:spLocks noChangeArrowheads="1"/>
          </p:cNvSpPr>
          <p:nvPr/>
        </p:nvSpPr>
        <p:spPr bwMode="auto">
          <a:xfrm>
            <a:off x="931044" y="3229794"/>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2" name="Oval 20" descr="Target met"/>
          <p:cNvSpPr>
            <a:spLocks noChangeArrowheads="1"/>
          </p:cNvSpPr>
          <p:nvPr/>
        </p:nvSpPr>
        <p:spPr bwMode="auto">
          <a:xfrm>
            <a:off x="926937" y="2135753"/>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4" name="Oval 20" descr="Target met"/>
          <p:cNvSpPr>
            <a:spLocks noChangeArrowheads="1"/>
          </p:cNvSpPr>
          <p:nvPr/>
        </p:nvSpPr>
        <p:spPr bwMode="auto">
          <a:xfrm>
            <a:off x="918893" y="2807878"/>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25" name="Oval 20" descr="Target met"/>
          <p:cNvSpPr>
            <a:spLocks noChangeArrowheads="1"/>
          </p:cNvSpPr>
          <p:nvPr/>
        </p:nvSpPr>
        <p:spPr bwMode="auto">
          <a:xfrm>
            <a:off x="926937" y="2370237"/>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6" name="Oval 20" descr="Target met"/>
          <p:cNvSpPr>
            <a:spLocks noChangeArrowheads="1"/>
          </p:cNvSpPr>
          <p:nvPr/>
        </p:nvSpPr>
        <p:spPr bwMode="auto">
          <a:xfrm>
            <a:off x="918893" y="4356138"/>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930468" y="3929063"/>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30468" y="3490299"/>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30468" y="4779372"/>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1" name="Text Placeholder 16"/>
          <p:cNvSpPr txBox="1">
            <a:spLocks/>
          </p:cNvSpPr>
          <p:nvPr/>
        </p:nvSpPr>
        <p:spPr>
          <a:xfrm>
            <a:off x="0" y="6252025"/>
            <a:ext cx="9144000" cy="48229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NOTE: Progress current as of 07/11/2017.</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72310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descr="Sexually Transmitted Diseases measurable objectives"/>
          <p:cNvGraphicFramePr>
            <a:graphicFrameLocks noGrp="1"/>
          </p:cNvGraphicFramePr>
          <p:nvPr>
            <p:ph idx="1"/>
            <p:extLst>
              <p:ext uri="{D42A27DB-BD31-4B8C-83A1-F6EECF244321}">
                <p14:modId xmlns:p14="http://schemas.microsoft.com/office/powerpoint/2010/main" val="3412591889"/>
              </p:ext>
            </p:extLst>
          </p:nvPr>
        </p:nvGraphicFramePr>
        <p:xfrm>
          <a:off x="4340156" y="1463980"/>
          <a:ext cx="4293728"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ontent Placeholder 8" descr="Sexually Transmitted Diseases Total objectives"/>
          <p:cNvGraphicFramePr>
            <a:graphicFrameLocks/>
          </p:cNvGraphicFramePr>
          <p:nvPr>
            <p:extLst>
              <p:ext uri="{D42A27DB-BD31-4B8C-83A1-F6EECF244321}">
                <p14:modId xmlns:p14="http://schemas.microsoft.com/office/powerpoint/2010/main" val="2045052358"/>
              </p:ext>
            </p:extLst>
          </p:nvPr>
        </p:nvGraphicFramePr>
        <p:xfrm>
          <a:off x="88778" y="1931351"/>
          <a:ext cx="4136092" cy="3791341"/>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Connector 5" descr="straight line connecting the pie charts"/>
          <p:cNvCxnSpPr/>
          <p:nvPr/>
        </p:nvCxnSpPr>
        <p:spPr>
          <a:xfrm flipV="1">
            <a:off x="2555193" y="2286000"/>
            <a:ext cx="4209674" cy="294830"/>
          </a:xfrm>
          <a:prstGeom prst="line">
            <a:avLst/>
          </a:prstGeom>
          <a:ln w="12700">
            <a:prstDash val="dash"/>
          </a:ln>
        </p:spPr>
        <p:style>
          <a:lnRef idx="3">
            <a:schemeClr val="dk1"/>
          </a:lnRef>
          <a:fillRef idx="0">
            <a:schemeClr val="dk1"/>
          </a:fillRef>
          <a:effectRef idx="2">
            <a:schemeClr val="dk1"/>
          </a:effectRef>
          <a:fontRef idx="minor">
            <a:schemeClr val="tx1"/>
          </a:fontRef>
        </p:style>
      </p:cxnSp>
      <p:cxnSp>
        <p:nvCxnSpPr>
          <p:cNvPr id="10" name="Straight Connector 9" descr="straight line connecting the pie charts"/>
          <p:cNvCxnSpPr/>
          <p:nvPr/>
        </p:nvCxnSpPr>
        <p:spPr>
          <a:xfrm>
            <a:off x="2467163" y="5266481"/>
            <a:ext cx="4297704" cy="168644"/>
          </a:xfrm>
          <a:prstGeom prst="line">
            <a:avLst/>
          </a:prstGeom>
          <a:ln w="12700">
            <a:prstDash val="dash"/>
          </a:ln>
        </p:spPr>
        <p:style>
          <a:lnRef idx="3">
            <a:schemeClr val="dk1"/>
          </a:lnRef>
          <a:fillRef idx="0">
            <a:schemeClr val="dk1"/>
          </a:fillRef>
          <a:effectRef idx="2">
            <a:schemeClr val="dk1"/>
          </a:effectRef>
          <a:fontRef idx="minor">
            <a:schemeClr val="tx1"/>
          </a:fontRef>
        </p:style>
      </p:cxnSp>
      <p:sp>
        <p:nvSpPr>
          <p:cNvPr id="8" name="Title 3"/>
          <p:cNvSpPr txBox="1">
            <a:spLocks/>
          </p:cNvSpPr>
          <p:nvPr/>
        </p:nvSpPr>
        <p:spPr>
          <a:xfrm>
            <a:off x="486137" y="152400"/>
            <a:ext cx="6956386" cy="790832"/>
          </a:xfrm>
          <a:prstGeom prst="rect">
            <a:avLst/>
          </a:prstGeom>
        </p:spPr>
        <p:txBody>
          <a:bodyPr>
            <a:noAutofit/>
          </a:bodyPr>
          <a:lstStyle>
            <a:lvl1pPr algn="ctr" defTabSz="457200" rtl="0" eaLnBrk="1" latinLnBrk="0" hangingPunct="1">
              <a:spcBef>
                <a:spcPct val="0"/>
              </a:spcBef>
              <a:buNone/>
              <a:defRPr lang="en-US" sz="3200" b="1" kern="1200" dirty="0">
                <a:solidFill>
                  <a:srgbClr val="003F72"/>
                </a:solidFill>
                <a:latin typeface="+mj-lt"/>
                <a:ea typeface="Tahoma" pitchFamily="34" charset="0"/>
                <a:cs typeface="Tahoma" pitchFamily="34" charset="0"/>
              </a:defRPr>
            </a:lvl1pPr>
          </a:lstStyle>
          <a:p>
            <a:r>
              <a:rPr lang="en-US" sz="28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Current HP2020 Objective Status: </a:t>
            </a:r>
            <a:br>
              <a:rPr lang="en-US" sz="28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b="0" dirty="0" smtClean="0">
                <a:solidFill>
                  <a:schemeClr val="bg1"/>
                </a:solidFill>
                <a:latin typeface="Verdana" panose="020B0604030504040204" pitchFamily="34" charset="0"/>
                <a:ea typeface="Verdana" panose="020B0604030504040204" pitchFamily="34" charset="0"/>
                <a:cs typeface="Verdana" panose="020B0604030504040204" pitchFamily="34" charset="0"/>
              </a:rPr>
              <a:t>Sexually Transmitted Diseases</a:t>
            </a:r>
            <a:endParaRPr lang="en-US" sz="2800" b="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16"/>
          <p:cNvSpPr txBox="1">
            <a:spLocks/>
          </p:cNvSpPr>
          <p:nvPr/>
        </p:nvSpPr>
        <p:spPr>
          <a:xfrm>
            <a:off x="0" y="6252025"/>
            <a:ext cx="9144000" cy="48229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NOTE: Progress current as of 07/11/2017.</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89766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286" y="137481"/>
            <a:ext cx="6908464" cy="722390"/>
          </a:xfrm>
        </p:spPr>
        <p:txBody>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HIV</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lstStyle/>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HIV-1 </a:t>
            </a:r>
            <a:r>
              <a:rPr lang="en-US" sz="1300" dirty="0">
                <a:latin typeface="Verdana" panose="020B0604030504040204" pitchFamily="34" charset="0"/>
                <a:ea typeface="Verdana" panose="020B0604030504040204" pitchFamily="34" charset="0"/>
                <a:cs typeface="Verdana" panose="020B0604030504040204" pitchFamily="34" charset="0"/>
              </a:rPr>
              <a:t>Reduce the number of new HIV diagnoses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HIV-2 </a:t>
            </a:r>
            <a:r>
              <a:rPr lang="en-US" sz="1300" dirty="0">
                <a:latin typeface="Verdana" panose="020B0604030504040204" pitchFamily="34" charset="0"/>
                <a:ea typeface="Verdana" panose="020B0604030504040204" pitchFamily="34" charset="0"/>
                <a:cs typeface="Verdana" panose="020B0604030504040204" pitchFamily="34" charset="0"/>
              </a:rPr>
              <a:t>Reduce the number of new HIV infections among adolescents and </a:t>
            </a:r>
            <a:r>
              <a:rPr lang="en-US" sz="1300" dirty="0" smtClean="0">
                <a:latin typeface="Verdana" panose="020B0604030504040204" pitchFamily="34" charset="0"/>
                <a:ea typeface="Verdana" panose="020B0604030504040204" pitchFamily="34" charset="0"/>
                <a:cs typeface="Verdana" panose="020B0604030504040204" pitchFamily="34" charset="0"/>
              </a:rPr>
              <a:t>adults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HIV-8.1 </a:t>
            </a:r>
            <a:r>
              <a:rPr lang="en-US" sz="1300" dirty="0">
                <a:latin typeface="Verdana" panose="020B0604030504040204" pitchFamily="34" charset="0"/>
                <a:ea typeface="Verdana" panose="020B0604030504040204" pitchFamily="34" charset="0"/>
                <a:cs typeface="Verdana" panose="020B0604030504040204" pitchFamily="34" charset="0"/>
              </a:rPr>
              <a:t>Reduce newly diagnosed </a:t>
            </a:r>
            <a:r>
              <a:rPr lang="en-US" sz="1300" dirty="0" err="1">
                <a:latin typeface="Verdana" panose="020B0604030504040204" pitchFamily="34" charset="0"/>
                <a:ea typeface="Verdana" panose="020B0604030504040204" pitchFamily="34" charset="0"/>
                <a:cs typeface="Verdana" panose="020B0604030504040204" pitchFamily="34" charset="0"/>
              </a:rPr>
              <a:t>perinatally</a:t>
            </a:r>
            <a:r>
              <a:rPr lang="en-US" sz="1300" dirty="0">
                <a:latin typeface="Verdana" panose="020B0604030504040204" pitchFamily="34" charset="0"/>
                <a:ea typeface="Verdana" panose="020B0604030504040204" pitchFamily="34" charset="0"/>
                <a:cs typeface="Verdana" panose="020B0604030504040204" pitchFamily="34" charset="0"/>
              </a:rPr>
              <a:t> acquired HIV cases</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a:latin typeface="Verdana" panose="020B0604030504040204" pitchFamily="34" charset="0"/>
                <a:ea typeface="Verdana" panose="020B0604030504040204" pitchFamily="34" charset="0"/>
                <a:cs typeface="Verdana" panose="020B0604030504040204" pitchFamily="34" charset="0"/>
              </a:rPr>
              <a:t>HIV-24 Reduce the percentage of young gay and bisexual males </a:t>
            </a:r>
            <a:r>
              <a:rPr lang="en-US" sz="1300" dirty="0" smtClean="0">
                <a:latin typeface="Verdana" panose="020B0604030504040204" pitchFamily="34" charset="0"/>
                <a:ea typeface="Verdana" panose="020B0604030504040204" pitchFamily="34" charset="0"/>
                <a:cs typeface="Verdana" panose="020B0604030504040204" pitchFamily="34" charset="0"/>
              </a:rPr>
              <a:t>in grades 9 through 12 who </a:t>
            </a:r>
            <a:r>
              <a:rPr lang="en-US" sz="1300" dirty="0">
                <a:latin typeface="Verdana" panose="020B0604030504040204" pitchFamily="34" charset="0"/>
                <a:ea typeface="Verdana" panose="020B0604030504040204" pitchFamily="34" charset="0"/>
                <a:cs typeface="Verdana" panose="020B0604030504040204" pitchFamily="34" charset="0"/>
              </a:rPr>
              <a:t>have engaged in HIV-risk </a:t>
            </a:r>
            <a:r>
              <a:rPr lang="en-US" sz="1300" dirty="0" smtClean="0">
                <a:latin typeface="Verdana" panose="020B0604030504040204" pitchFamily="34" charset="0"/>
                <a:ea typeface="Verdana" panose="020B0604030504040204" pitchFamily="34" charset="0"/>
                <a:cs typeface="Verdana" panose="020B0604030504040204" pitchFamily="34" charset="0"/>
              </a:rPr>
              <a:t>behaviors</a:t>
            </a: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HIV-9 </a:t>
            </a:r>
            <a:r>
              <a:rPr lang="en-US" sz="1300" dirty="0">
                <a:latin typeface="Verdana" panose="020B0604030504040204" pitchFamily="34" charset="0"/>
                <a:ea typeface="Verdana" panose="020B0604030504040204" pitchFamily="34" charset="0"/>
                <a:cs typeface="Verdana" panose="020B0604030504040204" pitchFamily="34" charset="0"/>
              </a:rPr>
              <a:t>Reduce the proportion of persons with a diagnosis of Stage 3 HIV (AIDS) within 3 months of diagnosis of HIV infection</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HIV-13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persons living with HIV who know their </a:t>
            </a:r>
            <a:r>
              <a:rPr lang="en-US" sz="1300" dirty="0" err="1">
                <a:latin typeface="Verdana" panose="020B0604030504040204" pitchFamily="34" charset="0"/>
                <a:ea typeface="Verdana" panose="020B0604030504040204" pitchFamily="34" charset="0"/>
                <a:cs typeface="Verdana" panose="020B0604030504040204" pitchFamily="34" charset="0"/>
              </a:rPr>
              <a:t>serostatus</a:t>
            </a: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HIV-14.1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adolescents and adults who have ever been tested for HIV</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HIV-14.2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men who have sex with men (MSM) who report having been tested for HIV in the past 12 months</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HIV-14.3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pregnant women who have been tested for HIV in the past 12 months</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HIV-16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substance abuse treatment facilities that offer HIV/AIDS education, counseling, and support</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HIV-18 </a:t>
            </a:r>
            <a:r>
              <a:rPr lang="en-US" sz="1300" dirty="0">
                <a:latin typeface="Verdana" panose="020B0604030504040204" pitchFamily="34" charset="0"/>
                <a:ea typeface="Verdana" panose="020B0604030504040204" pitchFamily="34" charset="0"/>
                <a:cs typeface="Verdana" panose="020B0604030504040204" pitchFamily="34" charset="0"/>
              </a:rPr>
              <a:t>Reduce the proportion of men who have sex with men (MSM) who reported unprotected anal intercourse with a partner of discordant or unknown status during their last sexual encounter</a:t>
            </a: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904976" y="1347874"/>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9" name="Oval 20" descr="Target met"/>
          <p:cNvSpPr>
            <a:spLocks noChangeArrowheads="1"/>
          </p:cNvSpPr>
          <p:nvPr/>
        </p:nvSpPr>
        <p:spPr bwMode="auto">
          <a:xfrm>
            <a:off x="2992201" y="1362084"/>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11" name="Oval 20" descr="Target met"/>
          <p:cNvSpPr>
            <a:spLocks noChangeArrowheads="1"/>
          </p:cNvSpPr>
          <p:nvPr/>
        </p:nvSpPr>
        <p:spPr bwMode="auto">
          <a:xfrm>
            <a:off x="567976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12" name="Oval 20" descr="Target met"/>
          <p:cNvSpPr>
            <a:spLocks noChangeArrowheads="1"/>
          </p:cNvSpPr>
          <p:nvPr/>
        </p:nvSpPr>
        <p:spPr bwMode="auto">
          <a:xfrm>
            <a:off x="6862725" y="1362084"/>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4" name="TextBox 3"/>
          <p:cNvSpPr txBox="1"/>
          <p:nvPr/>
        </p:nvSpPr>
        <p:spPr>
          <a:xfrm>
            <a:off x="810976" y="1598952"/>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Reduce New HIV Infections</a:t>
            </a:r>
          </a:p>
        </p:txBody>
      </p:sp>
      <p:sp>
        <p:nvSpPr>
          <p:cNvPr id="26" name="TextBox 25"/>
          <p:cNvSpPr txBox="1"/>
          <p:nvPr/>
        </p:nvSpPr>
        <p:spPr>
          <a:xfrm>
            <a:off x="800100" y="2967493"/>
            <a:ext cx="4868789" cy="307777"/>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Increase HIV Testing and Prevent HIV Risk</a:t>
            </a:r>
          </a:p>
        </p:txBody>
      </p:sp>
      <p:sp>
        <p:nvSpPr>
          <p:cNvPr id="32" name="Oval 20" descr="Target met"/>
          <p:cNvSpPr>
            <a:spLocks noChangeArrowheads="1"/>
          </p:cNvSpPr>
          <p:nvPr/>
        </p:nvSpPr>
        <p:spPr bwMode="auto">
          <a:xfrm>
            <a:off x="924095" y="1895902"/>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4" name="Oval 20" descr="Target met"/>
          <p:cNvSpPr>
            <a:spLocks noChangeArrowheads="1"/>
          </p:cNvSpPr>
          <p:nvPr/>
        </p:nvSpPr>
        <p:spPr bwMode="auto">
          <a:xfrm>
            <a:off x="924095" y="2133402"/>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36" name="Oval 20" descr="Target met"/>
          <p:cNvSpPr>
            <a:spLocks noChangeArrowheads="1"/>
          </p:cNvSpPr>
          <p:nvPr/>
        </p:nvSpPr>
        <p:spPr bwMode="auto">
          <a:xfrm>
            <a:off x="924095" y="2394732"/>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37" name="Oval 20" descr="Target met"/>
          <p:cNvSpPr>
            <a:spLocks noChangeArrowheads="1"/>
          </p:cNvSpPr>
          <p:nvPr/>
        </p:nvSpPr>
        <p:spPr bwMode="auto">
          <a:xfrm>
            <a:off x="924095" y="2612905"/>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38" name="Oval 20" descr="Target met"/>
          <p:cNvSpPr>
            <a:spLocks noChangeArrowheads="1"/>
          </p:cNvSpPr>
          <p:nvPr/>
        </p:nvSpPr>
        <p:spPr bwMode="auto">
          <a:xfrm>
            <a:off x="912520" y="5275375"/>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9" name="Oval 20" descr="Target met"/>
          <p:cNvSpPr>
            <a:spLocks noChangeArrowheads="1"/>
          </p:cNvSpPr>
          <p:nvPr/>
        </p:nvSpPr>
        <p:spPr bwMode="auto">
          <a:xfrm>
            <a:off x="912520" y="3945314"/>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41" name="Oval 20" descr="Target met"/>
          <p:cNvSpPr>
            <a:spLocks noChangeArrowheads="1"/>
          </p:cNvSpPr>
          <p:nvPr/>
        </p:nvSpPr>
        <p:spPr bwMode="auto">
          <a:xfrm>
            <a:off x="924095" y="3291420"/>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42" name="Oval 20" descr="Target met"/>
          <p:cNvSpPr>
            <a:spLocks noChangeArrowheads="1"/>
          </p:cNvSpPr>
          <p:nvPr/>
        </p:nvSpPr>
        <p:spPr bwMode="auto">
          <a:xfrm>
            <a:off x="924095" y="4393633"/>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43" name="Oval 20" descr="Target met"/>
          <p:cNvSpPr>
            <a:spLocks noChangeArrowheads="1"/>
          </p:cNvSpPr>
          <p:nvPr/>
        </p:nvSpPr>
        <p:spPr bwMode="auto">
          <a:xfrm>
            <a:off x="917115" y="5695150"/>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44" name="Oval 20" descr="Target met"/>
          <p:cNvSpPr>
            <a:spLocks noChangeArrowheads="1"/>
          </p:cNvSpPr>
          <p:nvPr/>
        </p:nvSpPr>
        <p:spPr bwMode="auto">
          <a:xfrm>
            <a:off x="917115" y="4841952"/>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5" name="Oval 20" descr="Target met"/>
          <p:cNvSpPr>
            <a:spLocks noChangeArrowheads="1"/>
          </p:cNvSpPr>
          <p:nvPr/>
        </p:nvSpPr>
        <p:spPr bwMode="auto">
          <a:xfrm>
            <a:off x="914297" y="3710045"/>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27" name="Text Placeholder 16"/>
          <p:cNvSpPr txBox="1">
            <a:spLocks/>
          </p:cNvSpPr>
          <p:nvPr/>
        </p:nvSpPr>
        <p:spPr>
          <a:xfrm>
            <a:off x="0" y="6252025"/>
            <a:ext cx="9144000" cy="48229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NOTE: Progress current as of 07/11/2017.</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76475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HIV-12 </a:t>
            </a:r>
            <a:r>
              <a:rPr lang="en-US" sz="1300" dirty="0">
                <a:latin typeface="Verdana" panose="020B0604030504040204" pitchFamily="34" charset="0"/>
                <a:ea typeface="Verdana" panose="020B0604030504040204" pitchFamily="34" charset="0"/>
                <a:cs typeface="Verdana" panose="020B0604030504040204" pitchFamily="34" charset="0"/>
              </a:rPr>
              <a:t>Reduce deaths from HIV infection</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HIV-19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persons </a:t>
            </a:r>
            <a:r>
              <a:rPr lang="en-US" sz="1300" dirty="0" smtClean="0">
                <a:latin typeface="Verdana" panose="020B0604030504040204" pitchFamily="34" charset="0"/>
                <a:ea typeface="Verdana" panose="020B0604030504040204" pitchFamily="34" charset="0"/>
                <a:cs typeface="Verdana" panose="020B0604030504040204" pitchFamily="34" charset="0"/>
              </a:rPr>
              <a:t>with newly diagnosed HIV infection linked to HIV medical </a:t>
            </a:r>
            <a:r>
              <a:rPr lang="en-US" sz="1300" dirty="0">
                <a:latin typeface="Verdana" panose="020B0604030504040204" pitchFamily="34" charset="0"/>
                <a:ea typeface="Verdana" panose="020B0604030504040204" pitchFamily="34" charset="0"/>
                <a:cs typeface="Verdana" panose="020B0604030504040204" pitchFamily="34" charset="0"/>
              </a:rPr>
              <a:t>care (had a routine HIV medical visit) within </a:t>
            </a:r>
            <a:r>
              <a:rPr lang="en-US" sz="1300" dirty="0" smtClean="0">
                <a:latin typeface="Verdana" panose="020B0604030504040204" pitchFamily="34" charset="0"/>
                <a:ea typeface="Verdana" panose="020B0604030504040204" pitchFamily="34" charset="0"/>
                <a:cs typeface="Verdana" panose="020B0604030504040204" pitchFamily="34" charset="0"/>
              </a:rPr>
              <a:t>1 month </a:t>
            </a:r>
            <a:r>
              <a:rPr lang="en-US" sz="1300" dirty="0">
                <a:latin typeface="Verdana" panose="020B0604030504040204" pitchFamily="34" charset="0"/>
                <a:ea typeface="Verdana" panose="020B0604030504040204" pitchFamily="34" charset="0"/>
                <a:cs typeface="Verdana" panose="020B0604030504040204" pitchFamily="34" charset="0"/>
              </a:rPr>
              <a:t>of HIV diagnosis</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HIV-20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a:t>
            </a:r>
            <a:r>
              <a:rPr lang="en-US" sz="1300" dirty="0" smtClean="0">
                <a:latin typeface="Verdana" panose="020B0604030504040204" pitchFamily="34" charset="0"/>
                <a:ea typeface="Verdana" panose="020B0604030504040204" pitchFamily="34" charset="0"/>
                <a:cs typeface="Verdana" panose="020B0604030504040204" pitchFamily="34" charset="0"/>
              </a:rPr>
              <a:t>newly diagnosed persons </a:t>
            </a:r>
            <a:r>
              <a:rPr lang="en-US" sz="1300" dirty="0">
                <a:latin typeface="Verdana" panose="020B0604030504040204" pitchFamily="34" charset="0"/>
                <a:ea typeface="Verdana" panose="020B0604030504040204" pitchFamily="34" charset="0"/>
                <a:cs typeface="Verdana" panose="020B0604030504040204" pitchFamily="34" charset="0"/>
              </a:rPr>
              <a:t>with </a:t>
            </a:r>
            <a:r>
              <a:rPr lang="en-US" sz="1300" dirty="0" smtClean="0">
                <a:latin typeface="Verdana" panose="020B0604030504040204" pitchFamily="34" charset="0"/>
                <a:ea typeface="Verdana" panose="020B0604030504040204" pitchFamily="34" charset="0"/>
                <a:cs typeface="Verdana" panose="020B0604030504040204" pitchFamily="34" charset="0"/>
              </a:rPr>
              <a:t>diagnosed HIV who are retained in continuous HIV medical care </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HIV-21 </a:t>
            </a:r>
            <a:r>
              <a:rPr lang="en-US" sz="1300" dirty="0">
                <a:latin typeface="Verdana" panose="020B0604030504040204" pitchFamily="34" charset="0"/>
                <a:ea typeface="Verdana" panose="020B0604030504040204" pitchFamily="34" charset="0"/>
                <a:cs typeface="Verdana" panose="020B0604030504040204" pitchFamily="34" charset="0"/>
              </a:rPr>
              <a:t>Increase the proportion of persons with an HIV diagnosis in medical care who were prescribed antiretroviral therapy for the treatment of HIV infection at any time in the 12-month measurement period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HIV-22.1 </a:t>
            </a:r>
            <a:r>
              <a:rPr lang="en-US" sz="1300" dirty="0">
                <a:latin typeface="Verdana" panose="020B0604030504040204" pitchFamily="34" charset="0"/>
                <a:ea typeface="Verdana" panose="020B0604030504040204" pitchFamily="34" charset="0"/>
                <a:cs typeface="Verdana" panose="020B0604030504040204" pitchFamily="34" charset="0"/>
              </a:rPr>
              <a:t>Increase the percentage of persons aged 13 years and older with diagnosed HIV infection who are virally suppressed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HIV-22.2 </a:t>
            </a:r>
            <a:r>
              <a:rPr lang="en-US" sz="1300" dirty="0">
                <a:latin typeface="Verdana" panose="020B0604030504040204" pitchFamily="34" charset="0"/>
                <a:ea typeface="Verdana" panose="020B0604030504040204" pitchFamily="34" charset="0"/>
                <a:cs typeface="Verdana" panose="020B0604030504040204" pitchFamily="34" charset="0"/>
              </a:rPr>
              <a:t>Increase the percentage of youth with diagnosed HIV infection who are virally suppressed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HIV-22.3 </a:t>
            </a:r>
            <a:r>
              <a:rPr lang="en-US" sz="1300" dirty="0">
                <a:latin typeface="Verdana" panose="020B0604030504040204" pitchFamily="34" charset="0"/>
                <a:ea typeface="Verdana" panose="020B0604030504040204" pitchFamily="34" charset="0"/>
                <a:cs typeface="Verdana" panose="020B0604030504040204" pitchFamily="34" charset="0"/>
              </a:rPr>
              <a:t>Increase the percentage of persons who inject drugs (PWID) with diagnosed HIV infection who are virally suppressed</a:t>
            </a:r>
          </a:p>
          <a:p>
            <a:pPr marL="457200" lvl="1" indent="0">
              <a:lnSpc>
                <a:spcPct val="100000"/>
              </a:lnSpc>
              <a:spcBef>
                <a:spcPts val="336"/>
              </a:spcBef>
              <a:buNone/>
            </a:pPr>
            <a:r>
              <a:rPr lang="en-US" sz="1300" dirty="0" smtClean="0">
                <a:latin typeface="Verdana" panose="020B0604030504040204" pitchFamily="34" charset="0"/>
                <a:ea typeface="Verdana" panose="020B0604030504040204" pitchFamily="34" charset="0"/>
                <a:cs typeface="Verdana" panose="020B0604030504040204" pitchFamily="34" charset="0"/>
              </a:rPr>
              <a:t>HIV-23 </a:t>
            </a:r>
            <a:r>
              <a:rPr lang="en-US" sz="1300" dirty="0">
                <a:latin typeface="Verdana" panose="020B0604030504040204" pitchFamily="34" charset="0"/>
                <a:ea typeface="Verdana" panose="020B0604030504040204" pitchFamily="34" charset="0"/>
                <a:cs typeface="Verdana" panose="020B0604030504040204" pitchFamily="34" charset="0"/>
              </a:rPr>
              <a:t>Reduce the proportion of persons with an HIV diagnosis receiving HIV services who were homeless or unstably housed in the 12-month measurement period</a:t>
            </a: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a:p>
            <a:pPr marL="457200" lvl="1" indent="0">
              <a:lnSpc>
                <a:spcPct val="100000"/>
              </a:lnSpc>
              <a:spcBef>
                <a:spcPts val="336"/>
              </a:spcBef>
              <a:buNone/>
            </a:pPr>
            <a:endParaRPr lang="en-US" sz="1300" dirty="0" smtClean="0">
              <a:latin typeface="Verdana" panose="020B0604030504040204" pitchFamily="34" charset="0"/>
              <a:ea typeface="Verdana" panose="020B0604030504040204" pitchFamily="34" charset="0"/>
              <a:cs typeface="Verdana" panose="020B0604030504040204" pitchFamily="34" charset="0"/>
            </a:endParaRPr>
          </a:p>
        </p:txBody>
      </p:sp>
      <p:sp>
        <p:nvSpPr>
          <p:cNvPr id="2" name="Title 1"/>
          <p:cNvSpPr>
            <a:spLocks noGrp="1"/>
          </p:cNvSpPr>
          <p:nvPr>
            <p:ph type="title"/>
          </p:nvPr>
        </p:nvSpPr>
        <p:spPr>
          <a:xfrm>
            <a:off x="520861" y="183781"/>
            <a:ext cx="6896889" cy="677619"/>
          </a:xfrm>
        </p:spPr>
        <p:txBody>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Objective Status: HIV - Continued</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Text Box 14"/>
          <p:cNvSpPr txBox="1">
            <a:spLocks noChangeArrowheads="1"/>
          </p:cNvSpPr>
          <p:nvPr/>
        </p:nvSpPr>
        <p:spPr bwMode="auto">
          <a:xfrm>
            <a:off x="800100" y="1303510"/>
            <a:ext cx="75819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Target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met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Improving      Little/No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change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Getting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worse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Baseline </a:t>
            </a:r>
            <a:r>
              <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rPr>
              <a:t>only  </a:t>
            </a:r>
            <a:r>
              <a:rPr lang="en-US" sz="11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   Developmental</a:t>
            </a:r>
            <a:endParaRPr lang="en-US" sz="11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7" name="Oval 20" descr="Target met"/>
          <p:cNvSpPr>
            <a:spLocks noChangeArrowheads="1"/>
          </p:cNvSpPr>
          <p:nvPr/>
        </p:nvSpPr>
        <p:spPr bwMode="auto">
          <a:xfrm>
            <a:off x="904976" y="1347874"/>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8" name="Oval 20" descr="Target met"/>
          <p:cNvSpPr>
            <a:spLocks noChangeArrowheads="1"/>
          </p:cNvSpPr>
          <p:nvPr/>
        </p:nvSpPr>
        <p:spPr bwMode="auto">
          <a:xfrm>
            <a:off x="1963230" y="1355256"/>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9" name="Oval 20" descr="Target met"/>
          <p:cNvSpPr>
            <a:spLocks noChangeArrowheads="1"/>
          </p:cNvSpPr>
          <p:nvPr/>
        </p:nvSpPr>
        <p:spPr bwMode="auto">
          <a:xfrm>
            <a:off x="2992201" y="1362084"/>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10" name="Oval 20" descr="Target met"/>
          <p:cNvSpPr>
            <a:spLocks noChangeArrowheads="1"/>
          </p:cNvSpPr>
          <p:nvPr/>
        </p:nvSpPr>
        <p:spPr bwMode="auto">
          <a:xfrm>
            <a:off x="4402091" y="1361788"/>
            <a:ext cx="153988" cy="144462"/>
          </a:xfrm>
          <a:prstGeom prst="ellipse">
            <a:avLst/>
          </a:prstGeom>
          <a:solidFill>
            <a:srgbClr val="C00000"/>
          </a:solidFill>
          <a:ln w="9525">
            <a:solidFill>
              <a:schemeClr val="tx1"/>
            </a:solidFill>
            <a:round/>
            <a:headEnd/>
            <a:tailEnd/>
          </a:ln>
          <a:effectLst/>
        </p:spPr>
        <p:txBody>
          <a:bodyPr wrap="none" anchor="ctr"/>
          <a:lstStyle/>
          <a:p>
            <a:endParaRPr lang="en-US" dirty="0">
              <a:solidFill>
                <a:prstClr val="black"/>
              </a:solidFill>
            </a:endParaRPr>
          </a:p>
        </p:txBody>
      </p:sp>
      <p:sp>
        <p:nvSpPr>
          <p:cNvPr id="11" name="Oval 20" descr="Target met"/>
          <p:cNvSpPr>
            <a:spLocks noChangeArrowheads="1"/>
          </p:cNvSpPr>
          <p:nvPr/>
        </p:nvSpPr>
        <p:spPr bwMode="auto">
          <a:xfrm>
            <a:off x="5679765" y="1370022"/>
            <a:ext cx="153988" cy="144462"/>
          </a:xfrm>
          <a:prstGeom prst="ellipse">
            <a:avLst/>
          </a:prstGeom>
          <a:solidFill>
            <a:schemeClr val="bg1">
              <a:lumMod val="75000"/>
            </a:schemeClr>
          </a:solidFill>
          <a:ln w="9525">
            <a:solidFill>
              <a:schemeClr val="tx1"/>
            </a:solidFill>
            <a:round/>
            <a:headEnd/>
            <a:tailEnd/>
          </a:ln>
          <a:effectLst/>
        </p:spPr>
        <p:txBody>
          <a:bodyPr wrap="none" anchor="ctr"/>
          <a:lstStyle/>
          <a:p>
            <a:endParaRPr lang="en-US" dirty="0">
              <a:solidFill>
                <a:prstClr val="black"/>
              </a:solidFill>
            </a:endParaRPr>
          </a:p>
        </p:txBody>
      </p:sp>
      <p:sp>
        <p:nvSpPr>
          <p:cNvPr id="12" name="Oval 20" descr="Target met"/>
          <p:cNvSpPr>
            <a:spLocks noChangeArrowheads="1"/>
          </p:cNvSpPr>
          <p:nvPr/>
        </p:nvSpPr>
        <p:spPr bwMode="auto">
          <a:xfrm>
            <a:off x="6862725" y="1362084"/>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4" name="TextBox 3"/>
          <p:cNvSpPr txBox="1"/>
          <p:nvPr/>
        </p:nvSpPr>
        <p:spPr>
          <a:xfrm>
            <a:off x="810975" y="1598952"/>
            <a:ext cx="5840195" cy="523220"/>
          </a:xfrm>
          <a:prstGeom prst="rect">
            <a:avLst/>
          </a:prstGeom>
          <a:noFill/>
        </p:spPr>
        <p:txBody>
          <a:bodyPr wrap="square" rtlCol="0">
            <a:spAutoFit/>
          </a:bodyPr>
          <a:lstStyle/>
          <a:p>
            <a:r>
              <a:rPr lang="en-US" sz="1400" b="1" dirty="0">
                <a:latin typeface="Verdana" panose="020B0604030504040204" pitchFamily="34" charset="0"/>
                <a:ea typeface="Verdana" panose="020B0604030504040204" pitchFamily="34" charset="0"/>
                <a:cs typeface="Verdana" panose="020B0604030504040204" pitchFamily="34" charset="0"/>
              </a:rPr>
              <a:t>Increase Access to Care and Improve Health Outcomes for People Living with HIV</a:t>
            </a:r>
          </a:p>
        </p:txBody>
      </p:sp>
      <p:sp>
        <p:nvSpPr>
          <p:cNvPr id="25" name="Oval 20" descr="Target met"/>
          <p:cNvSpPr>
            <a:spLocks noChangeArrowheads="1"/>
          </p:cNvSpPr>
          <p:nvPr/>
        </p:nvSpPr>
        <p:spPr bwMode="auto">
          <a:xfrm>
            <a:off x="917115" y="2121289"/>
            <a:ext cx="153988" cy="144462"/>
          </a:xfrm>
          <a:prstGeom prst="ellipse">
            <a:avLst/>
          </a:prstGeom>
          <a:solidFill>
            <a:srgbClr val="007033"/>
          </a:solidFill>
          <a:ln w="9525">
            <a:solidFill>
              <a:schemeClr val="tx1"/>
            </a:solidFill>
            <a:round/>
            <a:headEnd/>
            <a:tailEnd/>
          </a:ln>
          <a:effectLst/>
        </p:spPr>
        <p:txBody>
          <a:bodyPr wrap="none" anchor="ctr"/>
          <a:lstStyle/>
          <a:p>
            <a:endParaRPr lang="en-US" dirty="0">
              <a:solidFill>
                <a:prstClr val="black"/>
              </a:solidFill>
            </a:endParaRPr>
          </a:p>
        </p:txBody>
      </p:sp>
      <p:sp>
        <p:nvSpPr>
          <p:cNvPr id="27" name="Oval 20" descr="Target met"/>
          <p:cNvSpPr>
            <a:spLocks noChangeArrowheads="1"/>
          </p:cNvSpPr>
          <p:nvPr/>
        </p:nvSpPr>
        <p:spPr bwMode="auto">
          <a:xfrm>
            <a:off x="928690" y="3236403"/>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28" name="Oval 20" descr="Target met"/>
          <p:cNvSpPr>
            <a:spLocks noChangeArrowheads="1"/>
          </p:cNvSpPr>
          <p:nvPr/>
        </p:nvSpPr>
        <p:spPr bwMode="auto">
          <a:xfrm>
            <a:off x="917115" y="2789216"/>
            <a:ext cx="153988" cy="144462"/>
          </a:xfrm>
          <a:prstGeom prst="ellipse">
            <a:avLst/>
          </a:prstGeom>
          <a:solidFill>
            <a:srgbClr val="FFD961"/>
          </a:solidFill>
          <a:ln w="9525">
            <a:solidFill>
              <a:schemeClr val="tx1"/>
            </a:solidFill>
            <a:round/>
            <a:headEnd/>
            <a:tailEnd/>
          </a:ln>
          <a:effectLst/>
        </p:spPr>
        <p:txBody>
          <a:bodyPr wrap="none" anchor="ctr"/>
          <a:lstStyle/>
          <a:p>
            <a:endParaRPr lang="en-US" dirty="0">
              <a:solidFill>
                <a:prstClr val="black"/>
              </a:solidFill>
            </a:endParaRPr>
          </a:p>
        </p:txBody>
      </p:sp>
      <p:sp>
        <p:nvSpPr>
          <p:cNvPr id="29" name="Oval 20" descr="Target met"/>
          <p:cNvSpPr>
            <a:spLocks noChangeArrowheads="1"/>
          </p:cNvSpPr>
          <p:nvPr/>
        </p:nvSpPr>
        <p:spPr bwMode="auto">
          <a:xfrm>
            <a:off x="912520" y="2369029"/>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0" name="Oval 20" descr="Target met"/>
          <p:cNvSpPr>
            <a:spLocks noChangeArrowheads="1"/>
          </p:cNvSpPr>
          <p:nvPr/>
        </p:nvSpPr>
        <p:spPr bwMode="auto">
          <a:xfrm>
            <a:off x="923636" y="4739515"/>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1" name="Oval 20" descr="Target met"/>
          <p:cNvSpPr>
            <a:spLocks noChangeArrowheads="1"/>
          </p:cNvSpPr>
          <p:nvPr/>
        </p:nvSpPr>
        <p:spPr bwMode="auto">
          <a:xfrm>
            <a:off x="923298" y="4291574"/>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33" name="Oval 20" descr="Target met"/>
          <p:cNvSpPr>
            <a:spLocks noChangeArrowheads="1"/>
          </p:cNvSpPr>
          <p:nvPr/>
        </p:nvSpPr>
        <p:spPr bwMode="auto">
          <a:xfrm>
            <a:off x="930278" y="3869275"/>
            <a:ext cx="153988" cy="144462"/>
          </a:xfrm>
          <a:prstGeom prst="ellipse">
            <a:avLst/>
          </a:prstGeom>
          <a:solidFill>
            <a:srgbClr val="92D050"/>
          </a:solidFill>
          <a:ln w="9525">
            <a:solidFill>
              <a:schemeClr val="tx1"/>
            </a:solidFill>
            <a:round/>
            <a:headEnd/>
            <a:tailEnd/>
          </a:ln>
          <a:effectLst/>
        </p:spPr>
        <p:txBody>
          <a:bodyPr wrap="none" anchor="ctr"/>
          <a:lstStyle/>
          <a:p>
            <a:endParaRPr lang="en-US" dirty="0">
              <a:solidFill>
                <a:prstClr val="black"/>
              </a:solidFill>
            </a:endParaRPr>
          </a:p>
        </p:txBody>
      </p:sp>
      <p:sp>
        <p:nvSpPr>
          <p:cNvPr id="45" name="Oval 20" descr="Target met"/>
          <p:cNvSpPr>
            <a:spLocks noChangeArrowheads="1"/>
          </p:cNvSpPr>
          <p:nvPr/>
        </p:nvSpPr>
        <p:spPr bwMode="auto">
          <a:xfrm>
            <a:off x="923298" y="5173808"/>
            <a:ext cx="153988" cy="144462"/>
          </a:xfrm>
          <a:prstGeom prst="ellipse">
            <a:avLst/>
          </a:prstGeom>
          <a:noFill/>
          <a:ln w="9525">
            <a:solidFill>
              <a:schemeClr val="tx1"/>
            </a:solidFill>
            <a:round/>
            <a:headEnd/>
            <a:tailEnd/>
          </a:ln>
          <a:effectLst/>
        </p:spPr>
        <p:txBody>
          <a:bodyPr wrap="none" anchor="ctr"/>
          <a:lstStyle/>
          <a:p>
            <a:endParaRPr lang="en-US" dirty="0">
              <a:solidFill>
                <a:prstClr val="black"/>
              </a:solidFill>
            </a:endParaRPr>
          </a:p>
        </p:txBody>
      </p:sp>
      <p:sp>
        <p:nvSpPr>
          <p:cNvPr id="20" name="Text Placeholder 16"/>
          <p:cNvSpPr txBox="1">
            <a:spLocks/>
          </p:cNvSpPr>
          <p:nvPr/>
        </p:nvSpPr>
        <p:spPr>
          <a:xfrm>
            <a:off x="0" y="6252025"/>
            <a:ext cx="9144000" cy="482291"/>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000" dirty="0" smtClean="0">
                <a:latin typeface="Verdana" panose="020B0604030504040204" pitchFamily="34" charset="0"/>
                <a:ea typeface="Verdana" panose="020B0604030504040204" pitchFamily="34" charset="0"/>
                <a:cs typeface="Verdana" panose="020B0604030504040204" pitchFamily="34" charset="0"/>
              </a:rPr>
              <a:t>NOTE: Progress current as of 07/11/2017.</a:t>
            </a:r>
            <a:endParaRPr lang="en-US" sz="1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27758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HealthyPeople2020_2016.10.5">
  <a:themeElements>
    <a:clrScheme name="ODPHP PAG">
      <a:dk1>
        <a:srgbClr val="000000"/>
      </a:dk1>
      <a:lt1>
        <a:srgbClr val="FFFFFF"/>
      </a:lt1>
      <a:dk2>
        <a:srgbClr val="1B7999"/>
      </a:dk2>
      <a:lt2>
        <a:srgbClr val="FEFFFF"/>
      </a:lt2>
      <a:accent1>
        <a:srgbClr val="028A26"/>
      </a:accent1>
      <a:accent2>
        <a:srgbClr val="52BAD0"/>
      </a:accent2>
      <a:accent3>
        <a:srgbClr val="7D103B"/>
      </a:accent3>
      <a:accent4>
        <a:srgbClr val="E3770C"/>
      </a:accent4>
      <a:accent5>
        <a:srgbClr val="F8C51D"/>
      </a:accent5>
      <a:accent6>
        <a:srgbClr val="9FE03C"/>
      </a:accent6>
      <a:hlink>
        <a:srgbClr val="0000FF"/>
      </a:hlink>
      <a:folHlink>
        <a:srgbClr val="7D10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FF5F83E2-823B-A348-B758-6CAAD3405B21}"/>
    </a:ext>
  </a:extLst>
</a:theme>
</file>

<file path=ppt/theme/theme2.xml><?xml version="1.0" encoding="utf-8"?>
<a:theme xmlns:a="http://schemas.openxmlformats.org/drawingml/2006/main" name="Sec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CDBFB289-1C0A-0543-82E1-28077CA4A489}"/>
    </a:ext>
  </a:extLst>
</a:theme>
</file>

<file path=ppt/theme/theme3.xml><?xml version="1.0" encoding="utf-8"?>
<a:theme xmlns:a="http://schemas.openxmlformats.org/drawingml/2006/main" name="Body">
  <a:themeElements>
    <a:clrScheme name="ODPHP Brand Colors">
      <a:dk1>
        <a:sysClr val="windowText" lastClr="000000"/>
      </a:dk1>
      <a:lt1>
        <a:sysClr val="window" lastClr="FFFFFF"/>
      </a:lt1>
      <a:dk2>
        <a:srgbClr val="092353"/>
      </a:dk2>
      <a:lt2>
        <a:srgbClr val="FFFFFF"/>
      </a:lt2>
      <a:accent1>
        <a:srgbClr val="057C18"/>
      </a:accent1>
      <a:accent2>
        <a:srgbClr val="F7BC00"/>
      </a:accent2>
      <a:accent3>
        <a:srgbClr val="40ADC7"/>
      </a:accent3>
      <a:accent4>
        <a:srgbClr val="DE6300"/>
      </a:accent4>
      <a:accent5>
        <a:srgbClr val="6A002D"/>
      </a:accent5>
      <a:accent6>
        <a:srgbClr val="1D7C5E"/>
      </a:accent6>
      <a:hlink>
        <a:srgbClr val="40ADC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9" id="{095BE0F8-B0EF-3543-BF21-8DC18C38BFCD}" vid="{D9671064-2B1E-534E-88FD-1F5A8FE732D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HealthyPeople2020_2016.10.5</Template>
  <TotalTime>0</TotalTime>
  <Words>1214</Words>
  <Application>Microsoft Office PowerPoint</Application>
  <PresentationFormat>On-screen Show (4:3)</PresentationFormat>
  <Paragraphs>124</Paragraphs>
  <Slides>10</Slides>
  <Notes>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vt:i4>
      </vt:variant>
    </vt:vector>
  </HeadingPairs>
  <TitlesOfParts>
    <vt:vector size="18" baseType="lpstr">
      <vt:lpstr>Arial</vt:lpstr>
      <vt:lpstr>Calibri</vt:lpstr>
      <vt:lpstr>Courier New</vt:lpstr>
      <vt:lpstr>Verdana</vt:lpstr>
      <vt:lpstr>Wingdings</vt:lpstr>
      <vt:lpstr>HealthyPeople2020_2016.10.5</vt:lpstr>
      <vt:lpstr>Section</vt:lpstr>
      <vt:lpstr>Body</vt:lpstr>
      <vt:lpstr>Appendix </vt:lpstr>
      <vt:lpstr>Progress Status Definition</vt:lpstr>
      <vt:lpstr>Progress Status Definition - Continued</vt:lpstr>
      <vt:lpstr>Progress Status Definition - Continued</vt:lpstr>
      <vt:lpstr>Objective Status:  Sexually Transmitted Diseases</vt:lpstr>
      <vt:lpstr>Objective Status: Sexually Transmitted Diseases - Continued</vt:lpstr>
      <vt:lpstr>PowerPoint Presentation</vt:lpstr>
      <vt:lpstr>Objective Status: HIV</vt:lpstr>
      <vt:lpstr>Objective Status: HIV - Continued</vt:lpstr>
      <vt:lpstr>PowerPoint Presentation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2017-08-02T23:02:22Z</dcterms:created>
  <dcterms:modified xsi:type="dcterms:W3CDTF">2017-08-18T17:30:40Z</dcterms:modified>
</cp:coreProperties>
</file>