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</p:sldMasterIdLst>
  <p:notesMasterIdLst>
    <p:notesMasterId r:id="rId14"/>
  </p:notesMasterIdLst>
  <p:sldIdLst>
    <p:sldId id="257" r:id="rId4"/>
    <p:sldId id="262" r:id="rId5"/>
    <p:sldId id="268" r:id="rId6"/>
    <p:sldId id="261" r:id="rId7"/>
    <p:sldId id="259" r:id="rId8"/>
    <p:sldId id="269" r:id="rId9"/>
    <p:sldId id="270" r:id="rId10"/>
    <p:sldId id="272" r:id="rId11"/>
    <p:sldId id="271" r:id="rId12"/>
    <p:sldId id="260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381"/>
    <a:srgbClr val="FFFFFF"/>
    <a:srgbClr val="1A7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90" autoAdjust="0"/>
    <p:restoredTop sz="94344" autoAdjust="0"/>
  </p:normalViewPr>
  <p:slideViewPr>
    <p:cSldViewPr snapToGrid="0" snapToObjects="1">
      <p:cViewPr varScale="1">
        <p:scale>
          <a:sx n="109" d="100"/>
          <a:sy n="109" d="100"/>
        </p:scale>
        <p:origin x="15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310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60E555-B7BB-184A-B32C-26AB045AC58F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381599-21C2-F14B-87B4-900CBA0E6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43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FD381599-21C2-F14B-87B4-900CBA0E691B}" type="slidenum">
              <a:rPr lang="en-US">
                <a:solidFill>
                  <a:prstClr val="black"/>
                </a:solidFill>
                <a:latin typeface="Calibri"/>
              </a:rPr>
              <a:pPr defTabSz="4658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0386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FD381599-21C2-F14B-87B4-900CBA0E691B}" type="slidenum">
              <a:rPr lang="en-US">
                <a:solidFill>
                  <a:prstClr val="black"/>
                </a:solidFill>
                <a:latin typeface="Calibri"/>
              </a:rPr>
              <a:pPr defTabSz="465887">
                <a:defRPr/>
              </a:pPr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190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227138" y="3026222"/>
            <a:ext cx="6689725" cy="70725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dirty="0" smtClean="0"/>
              <a:t>Click to add presenters’ names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0438" y="1700659"/>
            <a:ext cx="7223125" cy="119597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>
              <a:defRPr sz="440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85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5514"/>
            <a:ext cx="1636152" cy="62179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84248" y="2761488"/>
            <a:ext cx="5936268" cy="687364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4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4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838586" y="1576873"/>
            <a:ext cx="4954723" cy="3685032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3097205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83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8401464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9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9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4" name="Chart Placeholder 2" descr="Chart"/>
          <p:cNvSpPr>
            <a:spLocks noGrp="1"/>
          </p:cNvSpPr>
          <p:nvPr>
            <p:ph type="chart" sz="quarter" idx="16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1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image" Target="../media/image4.jpg"/><Relationship Id="rId7" Type="http://schemas.openxmlformats.org/officeDocument/2006/relationships/image" Target="../media/image7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g"/><Relationship Id="rId5" Type="http://schemas.openxmlformats.org/officeDocument/2006/relationships/theme" Target="../theme/theme3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3969364" y="6201717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83" y="6225253"/>
            <a:ext cx="3206382" cy="467691"/>
          </a:xfrm>
          <a:prstGeom prst="rect">
            <a:avLst/>
          </a:prstGeom>
        </p:spPr>
      </p:pic>
      <p:cxnSp>
        <p:nvCxnSpPr>
          <p:cNvPr id="34" name="Straight Connector 33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389" y="5915881"/>
            <a:ext cx="1886712" cy="61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8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969364" y="6201717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83" y="6225253"/>
            <a:ext cx="3206382" cy="467691"/>
          </a:xfrm>
          <a:prstGeom prst="rect">
            <a:avLst/>
          </a:prstGeom>
        </p:spPr>
      </p:pic>
      <p:grpSp>
        <p:nvGrpSpPr>
          <p:cNvPr id="42" name="Group 41"/>
          <p:cNvGrpSpPr/>
          <p:nvPr/>
        </p:nvGrpSpPr>
        <p:grpSpPr>
          <a:xfrm>
            <a:off x="267971" y="6158828"/>
            <a:ext cx="3332362" cy="644457"/>
            <a:chOff x="96783" y="5870950"/>
            <a:chExt cx="5295820" cy="1024179"/>
          </a:xfrm>
        </p:grpSpPr>
        <p:pic>
          <p:nvPicPr>
            <p:cNvPr id="43" name="Picture 42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83" y="5870950"/>
              <a:ext cx="1024177" cy="1024179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277" y="6127750"/>
              <a:ext cx="4131326" cy="457200"/>
            </a:xfrm>
            <a:prstGeom prst="rect">
              <a:avLst/>
            </a:prstGeom>
          </p:spPr>
        </p:pic>
      </p:grpSp>
      <p:cxnSp>
        <p:nvCxnSpPr>
          <p:cNvPr id="24" name="Straight Connector 23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690" y="6131459"/>
            <a:ext cx="1886712" cy="61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8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267971" y="6077340"/>
            <a:ext cx="8525338" cy="0"/>
          </a:xfrm>
          <a:prstGeom prst="line">
            <a:avLst/>
          </a:prstGeom>
          <a:ln w="19050" cmpd="sng">
            <a:solidFill>
              <a:srgbClr val="29538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267971" y="6158828"/>
            <a:ext cx="3332362" cy="644457"/>
            <a:chOff x="96783" y="5870950"/>
            <a:chExt cx="5295820" cy="1024179"/>
          </a:xfrm>
        </p:grpSpPr>
        <p:pic>
          <p:nvPicPr>
            <p:cNvPr id="27" name="Picture 26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83" y="5870950"/>
              <a:ext cx="1024177" cy="1024179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277" y="6127750"/>
              <a:ext cx="4131326" cy="457200"/>
            </a:xfrm>
            <a:prstGeom prst="rect">
              <a:avLst/>
            </a:prstGeom>
          </p:spPr>
        </p:pic>
      </p:grpSp>
      <p:cxnSp>
        <p:nvCxnSpPr>
          <p:cNvPr id="16" name="Straight Connector 15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083" y="6171684"/>
            <a:ext cx="1886712" cy="61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9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3" r:id="rId2"/>
    <p:sldLayoutId id="2147483667" r:id="rId3"/>
    <p:sldLayoutId id="2147483675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theshapesystem.com/" TargetMode="External"/><Relationship Id="rId3" Type="http://schemas.openxmlformats.org/officeDocument/2006/relationships/hyperlink" Target="https://mchb.hrsa.gov/maternal-child-health-initiatives/collaborative-improvement-innovation-networks-coiins" TargetMode="External"/><Relationship Id="rId7" Type="http://schemas.openxmlformats.org/officeDocument/2006/relationships/hyperlink" Target="http://csmh.umaryland.edu/Current-Initiatives/Collaborative-Improvement-and-Innovation-Networks-for-School-Based-Health-Services-CoIIN-SBH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thecommunityguide.org/findings/promoting-health-equity-through-education-programs-and-policies-school-based-health-centers" TargetMode="External"/><Relationship Id="rId5" Type="http://schemas.openxmlformats.org/officeDocument/2006/relationships/hyperlink" Target="http://www.sbh4all.org/current_initiatives/nqi/" TargetMode="External"/><Relationship Id="rId4" Type="http://schemas.openxmlformats.org/officeDocument/2006/relationships/hyperlink" Target="http://nahic.ucsf.edu/resource-cente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chb.hrsa.gov/maternal-child-health-initiatives/home-visiting-overvie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chb.hrsa.gov/earlychildhoodcomprehensivesystems" TargetMode="External"/><Relationship Id="rId5" Type="http://schemas.openxmlformats.org/officeDocument/2006/relationships/hyperlink" Target="https://mchb.hrsa.gov/sites/default/files/mchb/MaternalChildHealthInitiatives/HomeVisiting/pdf/reportcongress-homevisiting.pdf" TargetMode="External"/><Relationship Id="rId4" Type="http://schemas.openxmlformats.org/officeDocument/2006/relationships/hyperlink" Target="https://mchb.hrsa.gov/sites/default/files/mchb/MaternalChildHealthInitiatives/HomeVisiting/pdf/programbrief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2490651"/>
            <a:ext cx="7715794" cy="170688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Appendix Materials: </a:t>
            </a:r>
            <a:br>
              <a:rPr lang="en-US" dirty="0" smtClean="0"/>
            </a:br>
            <a:r>
              <a:rPr lang="en-US" sz="3200" dirty="0" smtClean="0"/>
              <a:t>HRSA/MCHB Resource Documents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7965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1EDBC-5481-E248-9D04-B6CCC7FAB9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45304" y="176438"/>
            <a:ext cx="6019486" cy="797628"/>
          </a:xfrm>
        </p:spPr>
        <p:txBody>
          <a:bodyPr/>
          <a:lstStyle/>
          <a:p>
            <a:r>
              <a:rPr lang="en-US" sz="1800" dirty="0" smtClean="0"/>
              <a:t>Resources Describing Adolescent and Young Adult Health &amp; School-Based Health Services </a:t>
            </a:r>
            <a:br>
              <a:rPr lang="en-US" sz="1800" dirty="0" smtClean="0"/>
            </a:br>
            <a:r>
              <a:rPr lang="en-US" sz="1800" dirty="0" smtClean="0"/>
              <a:t>Grant Programs Sponsored by HRSA/MCHB</a:t>
            </a:r>
            <a:endParaRPr lang="en-US" sz="1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371268" y="1341120"/>
            <a:ext cx="8401464" cy="4572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Collaborative Improvement and Innovation Networks </a:t>
            </a:r>
            <a:r>
              <a:rPr lang="en-US" sz="1600" dirty="0">
                <a:solidFill>
                  <a:schemeClr val="tx2"/>
                </a:solidFill>
                <a:hlinkClick r:id="rId3"/>
              </a:rPr>
              <a:t>https://mchb.hrsa.gov/maternal-child-health-initiatives/collaborative-improvement-innovation-networks-coiins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Adolescent and Young Adult Health National Resource Center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hlinkClick r:id="rId4"/>
              </a:rPr>
              <a:t>http://nahic.ucsf.edu/resource-center/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CoIIN on School-Based Health Services</a:t>
            </a:r>
          </a:p>
          <a:p>
            <a:pPr marL="514350" lvl="1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School-Based Health Centers 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514350" lvl="1" indent="0">
              <a:buNone/>
            </a:pPr>
            <a:r>
              <a:rPr lang="en-US" sz="1600" dirty="0" smtClean="0">
                <a:solidFill>
                  <a:schemeClr val="tx2"/>
                </a:solidFill>
                <a:hlinkClick r:id="rId5"/>
              </a:rPr>
              <a:t>http</a:t>
            </a:r>
            <a:r>
              <a:rPr lang="en-US" sz="1600" dirty="0">
                <a:solidFill>
                  <a:schemeClr val="tx2"/>
                </a:solidFill>
                <a:hlinkClick r:id="rId5"/>
              </a:rPr>
              <a:t>://www.sbh4all.org/current_initiatives/nqi</a:t>
            </a:r>
            <a:r>
              <a:rPr lang="en-US" sz="1600" dirty="0" smtClean="0">
                <a:solidFill>
                  <a:schemeClr val="tx2"/>
                </a:solidFill>
                <a:hlinkClick r:id="rId5"/>
              </a:rPr>
              <a:t>/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514350" lvl="1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514350" lvl="1" indent="0"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Community Preventive Services Task Force Recommendation</a:t>
            </a:r>
          </a:p>
          <a:p>
            <a:pPr marL="514350" lvl="1" indent="0">
              <a:buNone/>
            </a:pPr>
            <a:r>
              <a:rPr lang="en-US" sz="1600" dirty="0">
                <a:solidFill>
                  <a:schemeClr val="tx2"/>
                </a:solidFill>
                <a:hlinkClick r:id="rId6"/>
              </a:rPr>
              <a:t>https://</a:t>
            </a:r>
            <a:r>
              <a:rPr lang="en-US" sz="1600" dirty="0" smtClean="0">
                <a:solidFill>
                  <a:schemeClr val="tx2"/>
                </a:solidFill>
                <a:hlinkClick r:id="rId6"/>
              </a:rPr>
              <a:t>www.thecommunityguide.org/findings/promoting-health-equity-through-education-programs-and-policies-school-based-health-centers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514350" lvl="1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514350" lvl="1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Comprehensive School Mental Health Systems</a:t>
            </a:r>
          </a:p>
          <a:p>
            <a:pPr marL="514350" lvl="1" indent="0">
              <a:buNone/>
            </a:pPr>
            <a:r>
              <a:rPr lang="en-US" sz="1600" dirty="0">
                <a:solidFill>
                  <a:schemeClr val="tx2"/>
                </a:solidFill>
                <a:hlinkClick r:id="rId7"/>
              </a:rPr>
              <a:t>http://csmh.umaryland.edu/Current-Initiatives/Collaborative-Improvement-and-Innovation-Networks-for-School-Based-Health-Services-CoIIN-SBHS/</a:t>
            </a:r>
            <a:endParaRPr lang="en-US" sz="1600" dirty="0">
              <a:solidFill>
                <a:schemeClr val="tx2"/>
              </a:solidFill>
            </a:endParaRPr>
          </a:p>
          <a:p>
            <a:pPr marL="514350" lvl="1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514350" lvl="1" indent="0">
              <a:buNone/>
            </a:pPr>
            <a:r>
              <a:rPr lang="en-US" sz="1600" dirty="0">
                <a:solidFill>
                  <a:schemeClr val="tx2"/>
                </a:solidFill>
                <a:hlinkClick r:id="rId8"/>
              </a:rPr>
              <a:t>https://theshapesystem.com/</a:t>
            </a:r>
            <a:endParaRPr lang="en-US" sz="16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7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71268" y="1254362"/>
            <a:ext cx="8401464" cy="4375186"/>
          </a:xfrm>
        </p:spPr>
        <p:txBody>
          <a:bodyPr>
            <a:normAutofit/>
          </a:bodyPr>
          <a:lstStyle/>
          <a:p>
            <a:pPr fontAlgn="base">
              <a:spcBef>
                <a:spcPts val="0"/>
              </a:spcBef>
            </a:pPr>
            <a:r>
              <a:rPr lang="en-US" dirty="0"/>
              <a:t>EMC-1(Developmental</a:t>
            </a:r>
            <a:r>
              <a:rPr lang="en-US" dirty="0" smtClean="0"/>
              <a:t>): </a:t>
            </a:r>
            <a:r>
              <a:rPr lang="en-US" dirty="0"/>
              <a:t>Increase the proportion of children who are ready for school in all five domains of healthy development: </a:t>
            </a:r>
            <a:r>
              <a:rPr lang="en-US" dirty="0" smtClean="0"/>
              <a:t>Physical </a:t>
            </a:r>
            <a:r>
              <a:rPr lang="en-US" dirty="0"/>
              <a:t>development, social-emotional development, approaches to learning, language, and cognitive </a:t>
            </a:r>
            <a:r>
              <a:rPr lang="en-US" dirty="0" smtClean="0"/>
              <a:t>development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dirty="0"/>
          </a:p>
          <a:p>
            <a:pPr fontAlgn="base">
              <a:spcBef>
                <a:spcPts val="0"/>
              </a:spcBef>
            </a:pPr>
            <a:r>
              <a:rPr lang="en-US" dirty="0" smtClean="0"/>
              <a:t>EMC-2: Increase </a:t>
            </a:r>
            <a:r>
              <a:rPr lang="en-US" dirty="0"/>
              <a:t>the proportion of parents who use positive parenting and communicate with their doctors or other health care professionals about positive </a:t>
            </a:r>
            <a:r>
              <a:rPr lang="en-US" dirty="0" smtClean="0"/>
              <a:t>parenting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en-US" dirty="0" smtClean="0"/>
          </a:p>
          <a:p>
            <a:pPr lvl="1" fontAlgn="base">
              <a:spcBef>
                <a:spcPts val="0"/>
              </a:spcBef>
            </a:pPr>
            <a:r>
              <a:rPr lang="en-US" dirty="0" smtClean="0"/>
              <a:t>EMC-2.2: Increase the proportion of parents who use positive communication with their child</a:t>
            </a:r>
          </a:p>
          <a:p>
            <a:pPr lvl="1" fontAlgn="base">
              <a:spcBef>
                <a:spcPts val="0"/>
              </a:spcBef>
            </a:pPr>
            <a:r>
              <a:rPr lang="en-US" dirty="0" smtClean="0"/>
              <a:t>EMC-2.3: Increase the proportion of parents who read to their young child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49509" y="131762"/>
            <a:ext cx="6556981" cy="797628"/>
          </a:xfrm>
        </p:spPr>
        <p:txBody>
          <a:bodyPr/>
          <a:lstStyle/>
          <a:p>
            <a:r>
              <a:rPr lang="en-US" sz="2000" dirty="0" smtClean="0"/>
              <a:t>Early </a:t>
            </a:r>
            <a:r>
              <a:rPr lang="en-US" sz="2000" dirty="0"/>
              <a:t>and Middle Childhood</a:t>
            </a:r>
            <a:r>
              <a:rPr lang="en-US" sz="2000" dirty="0" smtClean="0"/>
              <a:t> Healthy People 2020 Objective Statements Aligned with HRSA/MCHB Grant Programs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5276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71268" y="1193075"/>
            <a:ext cx="8401464" cy="406472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49509" y="131762"/>
            <a:ext cx="6548273" cy="797628"/>
          </a:xfrm>
        </p:spPr>
        <p:txBody>
          <a:bodyPr/>
          <a:lstStyle/>
          <a:p>
            <a:r>
              <a:rPr lang="en-US" dirty="0"/>
              <a:t>MIECHV Program Performance Measures</a:t>
            </a:r>
          </a:p>
        </p:txBody>
      </p:sp>
      <p:graphicFrame>
        <p:nvGraphicFramePr>
          <p:cNvPr id="6" name="Table 5" descr="Table that details benchmark areas and measures for MIECHV Program Performance Measures 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38109"/>
              </p:ext>
            </p:extLst>
          </p:nvPr>
        </p:nvGraphicFramePr>
        <p:xfrm>
          <a:off x="371268" y="1132111"/>
          <a:ext cx="8424389" cy="48593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24366">
                  <a:extLst>
                    <a:ext uri="{9D8B030D-6E8A-4147-A177-3AD203B41FA5}">
                      <a16:colId xmlns:a16="http://schemas.microsoft.com/office/drawing/2014/main" val="4163428918"/>
                    </a:ext>
                  </a:extLst>
                </a:gridCol>
                <a:gridCol w="4800023">
                  <a:extLst>
                    <a:ext uri="{9D8B030D-6E8A-4147-A177-3AD203B41FA5}">
                      <a16:colId xmlns:a16="http://schemas.microsoft.com/office/drawing/2014/main" val="3942118718"/>
                    </a:ext>
                  </a:extLst>
                </a:gridCol>
              </a:tblGrid>
              <a:tr h="60831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Benchmark Areas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29538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Measures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2953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830358"/>
                  </a:ext>
                </a:extLst>
              </a:tr>
              <a:tr h="8159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1) Maternal &amp; Newborn Health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Preterm Birth; Breastfeeding; Depression Screening, Well-Child Visit; Postpartum Care; Tobacco Cessation Referrals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309546"/>
                  </a:ext>
                </a:extLst>
              </a:tr>
              <a:tr h="81590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2) Child</a:t>
                      </a:r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Injuries, Maltreatment, &amp; Reduction of Emergency Department Visits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Safe</a:t>
                      </a:r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Sleep; Child Injury; Child Maltreatment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420329"/>
                  </a:ext>
                </a:extLst>
              </a:tr>
              <a:tr h="79430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3) School Readiness &amp; Achievement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Parent-Child Interaction; Early Language</a:t>
                      </a:r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&amp; Literacy Activities; Developmental Screening; Behavioral Concerns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155530"/>
                  </a:ext>
                </a:extLst>
              </a:tr>
              <a:tr h="60831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4) Crime or Domestic Violence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Screening for Interpersonal Violence (IPV) 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715909"/>
                  </a:ext>
                </a:extLst>
              </a:tr>
              <a:tr h="60831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5) Family</a:t>
                      </a:r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Economic Self-Sufficiency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Primary Caregiver Education; Continuity of Insurance Coverage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925199"/>
                  </a:ext>
                </a:extLst>
              </a:tr>
              <a:tr h="60831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6)</a:t>
                      </a:r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Coordination &amp; Referrals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Completed Depression</a:t>
                      </a:r>
                      <a:r>
                        <a:rPr lang="en-US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Referrals; Completed Developmental Referrals; IPV Referrals</a:t>
                      </a:r>
                      <a:endParaRPr lang="en-US" sz="14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884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214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71268" y="1281793"/>
            <a:ext cx="8401464" cy="442232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800" dirty="0"/>
              <a:t>Alaska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800" dirty="0"/>
              <a:t>Delaware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800" dirty="0"/>
              <a:t>Florida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800" dirty="0"/>
              <a:t>Hawaii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800" dirty="0"/>
              <a:t>Indiana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1800" dirty="0"/>
              <a:t>Kansas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Louisiana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Massachusetts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New Jersey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New York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Oklahoma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Utah</a:t>
            </a:r>
          </a:p>
          <a:p>
            <a:pPr marL="0" indent="0">
              <a:spcBef>
                <a:spcPts val="600"/>
              </a:spcBef>
              <a:buNone/>
            </a:pPr>
            <a:endParaRPr lang="en-US" sz="1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with ECCS Impact Grantees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68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1EDBC-5481-E248-9D04-B6CCC7FAB9E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75143" y="1602377"/>
            <a:ext cx="8401464" cy="440848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Home Visiting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chemeClr val="tx2"/>
                </a:solidFill>
                <a:hlinkClick r:id="rId3"/>
              </a:rPr>
              <a:t>https://</a:t>
            </a:r>
            <a:r>
              <a:rPr lang="en-US" sz="1600" dirty="0" smtClean="0">
                <a:solidFill>
                  <a:schemeClr val="tx2"/>
                </a:solidFill>
                <a:hlinkClick r:id="rId3"/>
              </a:rPr>
              <a:t>mchb.hrsa.gov/maternal-child-health-initiatives/home-visiting-overview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514350" lvl="1" indent="0">
              <a:spcBef>
                <a:spcPts val="0"/>
              </a:spcBef>
              <a:buNone/>
            </a:pPr>
            <a:r>
              <a:rPr lang="en-US" sz="1600" dirty="0">
                <a:solidFill>
                  <a:schemeClr val="tx2"/>
                </a:solidFill>
              </a:rPr>
              <a:t>Program Brief: </a:t>
            </a:r>
            <a:r>
              <a:rPr lang="en-US" sz="1600" dirty="0">
                <a:solidFill>
                  <a:schemeClr val="tx2"/>
                </a:solidFill>
                <a:hlinkClick r:id="rId4"/>
              </a:rPr>
              <a:t>https://</a:t>
            </a:r>
            <a:r>
              <a:rPr lang="en-US" sz="1600" dirty="0" smtClean="0">
                <a:solidFill>
                  <a:schemeClr val="tx2"/>
                </a:solidFill>
                <a:hlinkClick r:id="rId4"/>
              </a:rPr>
              <a:t>mchb.hrsa.gov/sites/default/files/mchb/MaternalChildHealthInitiatives/HomeVisiting/pdf/programbrief.pdf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 </a:t>
            </a:r>
          </a:p>
          <a:p>
            <a:pPr marL="514350" lvl="1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Report to Congress (2016):</a:t>
            </a:r>
          </a:p>
          <a:p>
            <a:pPr marL="514350" lvl="1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2"/>
                </a:solidFill>
                <a:hlinkClick r:id="rId5"/>
              </a:rPr>
              <a:t>https</a:t>
            </a:r>
            <a:r>
              <a:rPr lang="en-US" sz="1600" dirty="0">
                <a:solidFill>
                  <a:schemeClr val="tx2"/>
                </a:solidFill>
                <a:hlinkClick r:id="rId5"/>
              </a:rPr>
              <a:t>://</a:t>
            </a:r>
            <a:r>
              <a:rPr lang="en-US" sz="1600" dirty="0" smtClean="0">
                <a:solidFill>
                  <a:schemeClr val="tx2"/>
                </a:solidFill>
                <a:hlinkClick r:id="rId5"/>
              </a:rPr>
              <a:t>mchb.hrsa.gov/sites/default/files/mchb/MaternalChildHealthInitiatives/HomeVisiting/pdf/reportcongress-homevisiting.pdf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Early Childhood </a:t>
            </a:r>
            <a:r>
              <a:rPr lang="en-US" sz="1600" dirty="0">
                <a:solidFill>
                  <a:schemeClr val="tx2"/>
                </a:solidFill>
              </a:rPr>
              <a:t>C</a:t>
            </a:r>
            <a:r>
              <a:rPr lang="en-US" sz="1600" dirty="0" smtClean="0">
                <a:solidFill>
                  <a:schemeClr val="tx2"/>
                </a:solidFill>
              </a:rPr>
              <a:t>omprehensive Systems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chemeClr val="tx2"/>
                </a:solidFill>
                <a:hlinkClick r:id="rId6"/>
              </a:rPr>
              <a:t>https://</a:t>
            </a:r>
            <a:r>
              <a:rPr lang="en-US" sz="1600" dirty="0" smtClean="0">
                <a:solidFill>
                  <a:schemeClr val="tx2"/>
                </a:solidFill>
                <a:hlinkClick r:id="rId6"/>
              </a:rPr>
              <a:t>mchb.hrsa.gov/earlychildhoodcomprehensivesystems</a:t>
            </a:r>
            <a:endParaRPr lang="en-US" sz="16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HRSA/MCHB Resources for Early Childhood Grant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76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71268" y="1375954"/>
            <a:ext cx="8401464" cy="452845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SzPct val="115000"/>
            </a:pPr>
            <a:r>
              <a:rPr lang="en-US" sz="1600" dirty="0" smtClean="0"/>
              <a:t>AH-1: Increase the proportion of adolescents who have had a wellness checkup in the past 12 months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15000"/>
            </a:pPr>
            <a:r>
              <a:rPr lang="en-US" sz="1600" dirty="0" smtClean="0"/>
              <a:t>AH-3.1: Increase the proportion of adolescents who have an adult in their lives with whom they can talk about serious problems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15000"/>
            </a:pPr>
            <a:r>
              <a:rPr lang="en-US" sz="1600" dirty="0" smtClean="0"/>
              <a:t>AH-5: Increase educational achievement of adolescents &amp; young adults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n-US" sz="1600" dirty="0" smtClean="0"/>
              <a:t>AH-5.1: Increase the proportion of students who graduate with a regular diploma 4 years after starting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grade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n-US" sz="1600" dirty="0" smtClean="0"/>
              <a:t>AH-5.2: Increase the proportion of students served under the Individuals with Disabilities Education Act who graduate high school with a diploma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n-US" sz="1600" dirty="0" smtClean="0"/>
              <a:t>AH-5.5: Increase the proportion of adolescents who consider their schoolwork to be meaningful and important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n-US" sz="1600" dirty="0" smtClean="0"/>
              <a:t>AH-5.6: Decrease school absenteeism among adolescents due to illness or injury</a:t>
            </a:r>
          </a:p>
          <a:p>
            <a:pPr>
              <a:spcBef>
                <a:spcPts val="600"/>
              </a:spcBef>
            </a:pPr>
            <a:endParaRPr lang="en-US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49510" y="131761"/>
            <a:ext cx="6417644" cy="861015"/>
          </a:xfrm>
        </p:spPr>
        <p:txBody>
          <a:bodyPr/>
          <a:lstStyle/>
          <a:p>
            <a:r>
              <a:rPr lang="en-US" sz="2000" dirty="0" smtClean="0"/>
              <a:t>Adolescent Health </a:t>
            </a:r>
            <a:r>
              <a:rPr lang="en-US" sz="2000" dirty="0"/>
              <a:t>Healthy People </a:t>
            </a:r>
            <a:r>
              <a:rPr lang="en-US" sz="2000" dirty="0" smtClean="0"/>
              <a:t>2020 Objective </a:t>
            </a:r>
            <a:r>
              <a:rPr lang="en-US" sz="2000" dirty="0"/>
              <a:t>Statements Aligned with HRSA/MCHB </a:t>
            </a:r>
            <a:r>
              <a:rPr lang="en-US" sz="2000" dirty="0" smtClean="0"/>
              <a:t>Grant Programs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6291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71268" y="1297577"/>
            <a:ext cx="8401464" cy="472875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SzPct val="115000"/>
            </a:pPr>
            <a:r>
              <a:rPr lang="en-US" sz="1500" dirty="0"/>
              <a:t>AH-7: Reduce the proportion of adolescents who have been offered, sold, or given an illegal drug on school property</a:t>
            </a:r>
          </a:p>
          <a:p>
            <a:pPr>
              <a:spcAft>
                <a:spcPts val="600"/>
              </a:spcAft>
              <a:buSzPct val="115000"/>
            </a:pPr>
            <a:r>
              <a:rPr lang="en-US" sz="1500" dirty="0"/>
              <a:t>AH-8: Increase the proportion of adolescents whose parents consider them to be safe at school</a:t>
            </a:r>
          </a:p>
          <a:p>
            <a:pPr>
              <a:spcAft>
                <a:spcPts val="600"/>
              </a:spcAft>
              <a:buSzPct val="115000"/>
              <a:buFont typeface="Arial" panose="020B0604020202020204" pitchFamily="34" charset="0"/>
              <a:buChar char="•"/>
            </a:pPr>
            <a:r>
              <a:rPr lang="en-US" sz="1500" dirty="0" smtClean="0"/>
              <a:t>AH-9: Increase the proportion of middle &amp; high schools that prohibit harassment based on a student’s sexual orientation or gender identity</a:t>
            </a:r>
          </a:p>
          <a:p>
            <a:pPr>
              <a:spcAft>
                <a:spcPts val="600"/>
              </a:spcAft>
              <a:buSzPct val="115000"/>
            </a:pPr>
            <a:r>
              <a:rPr lang="en-US" sz="1500" dirty="0" smtClean="0"/>
              <a:t>AH-10: Reduce the proportion of public schools with a serious violent incident</a:t>
            </a:r>
          </a:p>
          <a:p>
            <a:pPr>
              <a:buSzPct val="115000"/>
            </a:pPr>
            <a:r>
              <a:rPr lang="en-US" sz="1500" dirty="0" smtClean="0"/>
              <a:t>AH-11: Reduce adolescent &amp; young adult perpetration of, &amp; victimization by, crimes</a:t>
            </a:r>
          </a:p>
          <a:p>
            <a:pPr lvl="1"/>
            <a:r>
              <a:rPr lang="en-US" sz="1500" dirty="0" smtClean="0"/>
              <a:t>AH-11.1: Reduce the rate of minor &amp; young adult perpetration of violent crimes</a:t>
            </a:r>
          </a:p>
          <a:p>
            <a:pPr lvl="1"/>
            <a:r>
              <a:rPr lang="en-US" sz="1500" dirty="0" smtClean="0"/>
              <a:t>AH-11.2: Reduce the rate of minor &amp; young adult perpetration of serious property crimes</a:t>
            </a:r>
          </a:p>
          <a:p>
            <a:pPr lvl="1"/>
            <a:r>
              <a:rPr lang="en-US" sz="1500" dirty="0" smtClean="0"/>
              <a:t>AH-11.3: Decrease the proportion of secondary school students who report the presence of youth gangs at school during the school year</a:t>
            </a:r>
          </a:p>
          <a:p>
            <a:pPr lvl="1"/>
            <a:r>
              <a:rPr lang="en-US" sz="1500" smtClean="0"/>
              <a:t>AH-11.4: Reduce </a:t>
            </a:r>
            <a:r>
              <a:rPr lang="en-US" sz="1500" dirty="0" smtClean="0"/>
              <a:t>the rate of adolescent &amp; young adult victimization from crimes of violence</a:t>
            </a:r>
            <a:endParaRPr lang="en-US" sz="15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49510" y="131762"/>
            <a:ext cx="6408936" cy="930684"/>
          </a:xfrm>
        </p:spPr>
        <p:txBody>
          <a:bodyPr/>
          <a:lstStyle/>
          <a:p>
            <a:r>
              <a:rPr lang="en-US" sz="2000" dirty="0"/>
              <a:t>Adolescent Health Healthy People 2020 Objective Statements Aligned with HRSA/MCHB Grant </a:t>
            </a:r>
            <a:r>
              <a:rPr lang="en-US" sz="2000" dirty="0" smtClean="0"/>
              <a:t>Programs </a:t>
            </a:r>
            <a:r>
              <a:rPr lang="en-US" sz="1600" dirty="0" smtClean="0"/>
              <a:t>(</a:t>
            </a:r>
            <a:r>
              <a:rPr lang="en-US" sz="1600" dirty="0" err="1" smtClean="0"/>
              <a:t>cont</a:t>
            </a:r>
            <a:r>
              <a:rPr lang="en-US" sz="1600" dirty="0" smtClean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999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71268" y="1314451"/>
            <a:ext cx="8401464" cy="452029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sz="1800" dirty="0" smtClean="0"/>
              <a:t>Indiana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Iowa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Maryland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Minnesota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Mississippi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New Hampshire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New Jersey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New Mexico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Texas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Vermont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Washington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Wyoming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 smtClean="0"/>
              <a:t>*There have been two cohorts of states.</a:t>
            </a:r>
            <a:endParaRPr lang="en-US" sz="1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States Participating in the Adolescent  Wellness Checkup CoIIN*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5840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Represented by Participants in CoIINs for SBHCs and CSMHSs</a:t>
            </a:r>
            <a:endParaRPr lang="en-US" dirty="0"/>
          </a:p>
        </p:txBody>
      </p:sp>
      <p:graphicFrame>
        <p:nvGraphicFramePr>
          <p:cNvPr id="3" name="Table 2" descr="Table that is a crosswalk. It lists, States, SBHCs, CSMHSs, ant Notes for States that are reparesented by participants in CoIINs 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759507"/>
              </p:ext>
            </p:extLst>
          </p:nvPr>
        </p:nvGraphicFramePr>
        <p:xfrm>
          <a:off x="618309" y="1087848"/>
          <a:ext cx="7802880" cy="48245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0721">
                  <a:extLst>
                    <a:ext uri="{9D8B030D-6E8A-4147-A177-3AD203B41FA5}">
                      <a16:colId xmlns:a16="http://schemas.microsoft.com/office/drawing/2014/main" val="2890338322"/>
                    </a:ext>
                  </a:extLst>
                </a:gridCol>
                <a:gridCol w="976515">
                  <a:extLst>
                    <a:ext uri="{9D8B030D-6E8A-4147-A177-3AD203B41FA5}">
                      <a16:colId xmlns:a16="http://schemas.microsoft.com/office/drawing/2014/main" val="39605300"/>
                    </a:ext>
                  </a:extLst>
                </a:gridCol>
                <a:gridCol w="1283551">
                  <a:extLst>
                    <a:ext uri="{9D8B030D-6E8A-4147-A177-3AD203B41FA5}">
                      <a16:colId xmlns:a16="http://schemas.microsoft.com/office/drawing/2014/main" val="4140585377"/>
                    </a:ext>
                  </a:extLst>
                </a:gridCol>
                <a:gridCol w="3592093">
                  <a:extLst>
                    <a:ext uri="{9D8B030D-6E8A-4147-A177-3AD203B41FA5}">
                      <a16:colId xmlns:a16="http://schemas.microsoft.com/office/drawing/2014/main" val="234042224"/>
                    </a:ext>
                  </a:extLst>
                </a:gridCol>
              </a:tblGrid>
              <a:tr h="357732">
                <a:tc>
                  <a:txBody>
                    <a:bodyPr/>
                    <a:lstStyle/>
                    <a:p>
                      <a:r>
                        <a:rPr lang="en-US" dirty="0" smtClean="0"/>
                        <a:t>States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SBHCs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CSMHSs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485689"/>
                  </a:ext>
                </a:extLst>
              </a:tr>
              <a:tr h="44588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California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Colorado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Connecticut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Illinois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Kansas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Maryland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Massachusetts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Minnesota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New Hampshire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New York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North Carolina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Ohio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Rhode Island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Tennessee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Washington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/>
                        <a:t>Washington,</a:t>
                      </a:r>
                      <a:r>
                        <a:rPr lang="en-US" sz="1500" baseline="0" dirty="0" smtClean="0"/>
                        <a:t> D.C.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baseline="0" dirty="0" smtClean="0"/>
                        <a:t>Wisconsin</a:t>
                      </a:r>
                      <a:endParaRPr lang="en-US" sz="15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500" dirty="0" smtClean="0">
                        <a:sym typeface="Wingdings" panose="05000000000000000000" pitchFamily="2" charset="2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5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5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endParaRPr lang="en-US" sz="1500" dirty="0" smtClean="0"/>
                    </a:p>
                    <a:p>
                      <a:endParaRPr lang="en-US" sz="1500" dirty="0" smtClean="0">
                        <a:sym typeface="Wingdings" panose="05000000000000000000" pitchFamily="2" charset="2"/>
                      </a:endParaRPr>
                    </a:p>
                    <a:p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 smtClean="0"/>
                    </a:p>
                    <a:p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</a:p>
                    <a:p>
                      <a:endParaRPr lang="en-US" sz="1500" dirty="0" smtClean="0"/>
                    </a:p>
                    <a:p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</a:p>
                    <a:p>
                      <a:r>
                        <a:rPr lang="en-US" sz="1500" dirty="0" smtClean="0">
                          <a:sym typeface="Wingdings" panose="05000000000000000000" pitchFamily="2" charset="2"/>
                        </a:rPr>
                        <a:t>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dirty="0" smtClean="0"/>
                        <a:t>SBHC –</a:t>
                      </a:r>
                      <a:r>
                        <a:rPr lang="en-US" sz="1400" u="none" baseline="0" dirty="0" smtClean="0"/>
                        <a:t> school-based health center</a:t>
                      </a:r>
                    </a:p>
                    <a:p>
                      <a:endParaRPr lang="en-US" sz="600" u="none" baseline="0" dirty="0" smtClean="0"/>
                    </a:p>
                    <a:p>
                      <a:r>
                        <a:rPr lang="en-US" sz="1400" u="none" baseline="0" dirty="0" smtClean="0"/>
                        <a:t>CSMHS – comprehensive school mental health      system</a:t>
                      </a:r>
                      <a:endParaRPr lang="en-US" sz="1400" u="none" dirty="0" smtClean="0"/>
                    </a:p>
                    <a:p>
                      <a:endParaRPr lang="en-US" sz="1400" u="sng" dirty="0" smtClean="0"/>
                    </a:p>
                    <a:p>
                      <a:r>
                        <a:rPr lang="en-US" sz="1400" u="sng" dirty="0" smtClean="0"/>
                        <a:t>SBHC CoIIN</a:t>
                      </a:r>
                    </a:p>
                    <a:p>
                      <a:r>
                        <a:rPr lang="en-US" sz="1400" dirty="0" smtClean="0"/>
                        <a:t>Teams of multiple SBHCs from 7 states have participated in</a:t>
                      </a:r>
                      <a:r>
                        <a:rPr lang="en-US" sz="1400" baseline="0" dirty="0" smtClean="0"/>
                        <a:t> CoIIN activities. A total of 72 SBHC sites have participated in the 13 CoIIN teams.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u="sng" baseline="0" dirty="0" smtClean="0"/>
                        <a:t>CSMHS CoIIN</a:t>
                      </a:r>
                    </a:p>
                    <a:p>
                      <a:r>
                        <a:rPr lang="en-US" sz="1400" u="none" baseline="0" dirty="0" smtClean="0"/>
                        <a:t>Most CoIIN participants have been school districts, and a total of 25 school districts across 14 states, collectively containing more than 400 schools, have participated in CoIIN activities.</a:t>
                      </a:r>
                    </a:p>
                    <a:p>
                      <a:endParaRPr lang="en-US" sz="1400" u="none" baseline="0" dirty="0" smtClean="0"/>
                    </a:p>
                    <a:p>
                      <a:r>
                        <a:rPr lang="en-US" sz="1400" u="none" baseline="0" dirty="0" smtClean="0"/>
                        <a:t>There have been 2 CoIIN cohorts, each lasting 16 months.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690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203466"/>
      </p:ext>
    </p:extLst>
  </p:cSld>
  <p:clrMapOvr>
    <a:masterClrMapping/>
  </p:clrMapOvr>
</p:sld>
</file>

<file path=ppt/theme/theme1.xml><?xml version="1.0" encoding="utf-8"?>
<a:theme xmlns:a="http://schemas.openxmlformats.org/drawingml/2006/main" name="HealthyPeople2020_2016.10.5">
  <a:themeElements>
    <a:clrScheme name="ODPHP PAG">
      <a:dk1>
        <a:srgbClr val="000000"/>
      </a:dk1>
      <a:lt1>
        <a:srgbClr val="FFFFFF"/>
      </a:lt1>
      <a:dk2>
        <a:srgbClr val="1B7999"/>
      </a:dk2>
      <a:lt2>
        <a:srgbClr val="FEFFFF"/>
      </a:lt2>
      <a:accent1>
        <a:srgbClr val="028A26"/>
      </a:accent1>
      <a:accent2>
        <a:srgbClr val="52BAD0"/>
      </a:accent2>
      <a:accent3>
        <a:srgbClr val="7D103B"/>
      </a:accent3>
      <a:accent4>
        <a:srgbClr val="E3770C"/>
      </a:accent4>
      <a:accent5>
        <a:srgbClr val="F8C51D"/>
      </a:accent5>
      <a:accent6>
        <a:srgbClr val="9FE03C"/>
      </a:accent6>
      <a:hlink>
        <a:srgbClr val="0000FF"/>
      </a:hlink>
      <a:folHlink>
        <a:srgbClr val="7D103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FF5F83E2-823B-A348-B758-6CAAD3405B21}"/>
    </a:ext>
  </a:extLst>
</a:theme>
</file>

<file path=ppt/theme/theme2.xml><?xml version="1.0" encoding="utf-8"?>
<a:theme xmlns:a="http://schemas.openxmlformats.org/drawingml/2006/main" name="Se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CDBFB289-1C0A-0543-82E1-28077CA4A489}"/>
    </a:ext>
  </a:extLst>
</a:theme>
</file>

<file path=ppt/theme/theme3.xml><?xml version="1.0" encoding="utf-8"?>
<a:theme xmlns:a="http://schemas.openxmlformats.org/drawingml/2006/main" name="Body">
  <a:themeElements>
    <a:clrScheme name="ODPHP Brand Colors">
      <a:dk1>
        <a:sysClr val="windowText" lastClr="000000"/>
      </a:dk1>
      <a:lt1>
        <a:sysClr val="window" lastClr="FFFFFF"/>
      </a:lt1>
      <a:dk2>
        <a:srgbClr val="092353"/>
      </a:dk2>
      <a:lt2>
        <a:srgbClr val="FFFFFF"/>
      </a:lt2>
      <a:accent1>
        <a:srgbClr val="057C18"/>
      </a:accent1>
      <a:accent2>
        <a:srgbClr val="F7BC00"/>
      </a:accent2>
      <a:accent3>
        <a:srgbClr val="40ADC7"/>
      </a:accent3>
      <a:accent4>
        <a:srgbClr val="DE6300"/>
      </a:accent4>
      <a:accent5>
        <a:srgbClr val="6A002D"/>
      </a:accent5>
      <a:accent6>
        <a:srgbClr val="1D7C5E"/>
      </a:accent6>
      <a:hlink>
        <a:srgbClr val="40ADC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D9671064-2B1E-534E-88FD-1F5A8FE732D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HealthyPeople2020_2016.10.5</Template>
  <TotalTime>834</TotalTime>
  <Words>826</Words>
  <Application>Microsoft Office PowerPoint</Application>
  <PresentationFormat>On-screen Show (4:3)</PresentationFormat>
  <Paragraphs>175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Verdana</vt:lpstr>
      <vt:lpstr>Wingdings</vt:lpstr>
      <vt:lpstr>HealthyPeople2020_2016.10.5</vt:lpstr>
      <vt:lpstr>Section</vt:lpstr>
      <vt:lpstr>Body</vt:lpstr>
      <vt:lpstr>Appendix Materials:  HRSA/MCHB Resource Documents</vt:lpstr>
      <vt:lpstr>Early and Middle Childhood Healthy People 2020 Objective Statements Aligned with HRSA/MCHB Grant Programs</vt:lpstr>
      <vt:lpstr>MIECHV Program Performance Measures</vt:lpstr>
      <vt:lpstr>States with ECCS Impact Grantees</vt:lpstr>
      <vt:lpstr>HRSA/MCHB Resources for Early Childhood Grant Programs</vt:lpstr>
      <vt:lpstr>Adolescent Health Healthy People 2020 Objective Statements Aligned with HRSA/MCHB Grant Programs</vt:lpstr>
      <vt:lpstr>Adolescent Health Healthy People 2020 Objective Statements Aligned with HRSA/MCHB Grant Programs (cont)</vt:lpstr>
      <vt:lpstr>States Participating in the Adolescent  Wellness Checkup CoIIN*</vt:lpstr>
      <vt:lpstr>States Represented by Participants in CoIINs for SBHCs and CSMHSs</vt:lpstr>
      <vt:lpstr>Resources Describing Adolescent and Young Adult Health &amp; School-Based Health Services  Grant Programs Sponsored by HRSA/MCHB</vt:lpstr>
    </vt:vector>
  </TitlesOfParts>
  <Company>DHHS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Healthy People 2020 PowerPoint Template</dc:subject>
  <dc:creator>Tiffani Kigenyi</dc:creator>
  <cp:keywords>Healthy People</cp:keywords>
  <cp:lastModifiedBy>Moore, Jennifer A. (CDC/OPHSS/NCHS)</cp:lastModifiedBy>
  <cp:revision>57</cp:revision>
  <cp:lastPrinted>2017-11-30T01:47:12Z</cp:lastPrinted>
  <dcterms:created xsi:type="dcterms:W3CDTF">2016-12-06T21:12:58Z</dcterms:created>
  <dcterms:modified xsi:type="dcterms:W3CDTF">2017-12-12T13:43:24Z</dcterms:modified>
</cp:coreProperties>
</file>